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sldIdLst>
    <p:sldId id="256" r:id="rId2"/>
    <p:sldId id="257" r:id="rId3"/>
    <p:sldId id="258" r:id="rId4"/>
    <p:sldId id="259" r:id="rId5"/>
    <p:sldId id="260" r:id="rId6"/>
    <p:sldId id="261" r:id="rId7"/>
    <p:sldId id="262" r:id="rId8"/>
    <p:sldId id="263" r:id="rId9"/>
    <p:sldId id="264" r:id="rId10"/>
    <p:sldId id="265" r:id="rId11"/>
    <p:sldId id="267" r:id="rId12"/>
    <p:sldId id="283"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8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n-US"/>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n-US"/>
          </a:p>
        </p:txBody>
      </p:sp>
      <p:sp>
        <p:nvSpPr>
          <p:cNvPr id="4" name="Θέση ημερομηνίας 3"/>
          <p:cNvSpPr>
            <a:spLocks noGrp="1"/>
          </p:cNvSpPr>
          <p:nvPr>
            <p:ph type="dt" sz="half" idx="10"/>
          </p:nvPr>
        </p:nvSpPr>
        <p:spPr/>
        <p:txBody>
          <a:bodyPr/>
          <a:lstStyle/>
          <a:p>
            <a:fld id="{1473D1D2-42AE-4828-B89F-A130D82379FC}" type="datetimeFigureOut">
              <a:rPr lang="en-US" smtClean="0"/>
              <a:t>11/28/2023</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64046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1473D1D2-42AE-4828-B89F-A130D82379FC}" type="datetimeFigureOut">
              <a:rPr lang="en-US" smtClean="0"/>
              <a:t>11/28/2023</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301101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1473D1D2-42AE-4828-B89F-A130D82379FC}" type="datetimeFigureOut">
              <a:rPr lang="en-US" smtClean="0"/>
              <a:t>11/28/2023</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1540829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1473D1D2-42AE-4828-B89F-A130D82379FC}" type="datetimeFigureOut">
              <a:rPr lang="en-US" smtClean="0"/>
              <a:t>11/28/2023</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114540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n-US"/>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1473D1D2-42AE-4828-B89F-A130D82379FC}" type="datetimeFigureOut">
              <a:rPr lang="en-US" smtClean="0"/>
              <a:t>11/28/2023</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328341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p>
            <a:fld id="{1473D1D2-42AE-4828-B89F-A130D82379FC}" type="datetimeFigureOut">
              <a:rPr lang="en-US" smtClean="0"/>
              <a:t>11/28/2023</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294072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n-US"/>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p>
            <a:fld id="{1473D1D2-42AE-4828-B89F-A130D82379FC}" type="datetimeFigureOut">
              <a:rPr lang="en-US" smtClean="0"/>
              <a:t>11/28/2023</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44715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ημερομηνίας 2"/>
          <p:cNvSpPr>
            <a:spLocks noGrp="1"/>
          </p:cNvSpPr>
          <p:nvPr>
            <p:ph type="dt" sz="half" idx="10"/>
          </p:nvPr>
        </p:nvSpPr>
        <p:spPr/>
        <p:txBody>
          <a:bodyPr/>
          <a:lstStyle/>
          <a:p>
            <a:fld id="{1473D1D2-42AE-4828-B89F-A130D82379FC}" type="datetimeFigureOut">
              <a:rPr lang="en-US" smtClean="0"/>
              <a:t>11/28/2023</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232078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473D1D2-42AE-4828-B89F-A130D82379FC}" type="datetimeFigureOut">
              <a:rPr lang="en-US" smtClean="0"/>
              <a:t>11/28/2023</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290538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473D1D2-42AE-4828-B89F-A130D82379FC}" type="datetimeFigureOut">
              <a:rPr lang="en-US" smtClean="0"/>
              <a:t>11/28/2023</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416461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473D1D2-42AE-4828-B89F-A130D82379FC}" type="datetimeFigureOut">
              <a:rPr lang="en-US" smtClean="0"/>
              <a:t>11/28/2023</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CBE64705-168E-474A-AADD-4048C6171BF4}" type="slidenum">
              <a:rPr lang="en-US" smtClean="0"/>
              <a:t>‹#›</a:t>
            </a:fld>
            <a:endParaRPr lang="en-US"/>
          </a:p>
        </p:txBody>
      </p:sp>
    </p:spTree>
    <p:extLst>
      <p:ext uri="{BB962C8B-B14F-4D97-AF65-F5344CB8AC3E}">
        <p14:creationId xmlns:p14="http://schemas.microsoft.com/office/powerpoint/2010/main" val="287968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n-US"/>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3D1D2-42AE-4828-B89F-A130D82379FC}" type="datetimeFigureOut">
              <a:rPr lang="en-US" smtClean="0"/>
              <a:t>11/28/2023</a:t>
            </a:fld>
            <a:endParaRPr lang="en-US"/>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E64705-168E-474A-AADD-4048C6171BF4}" type="slidenum">
              <a:rPr lang="en-US" smtClean="0"/>
              <a:t>‹#›</a:t>
            </a:fld>
            <a:endParaRPr lang="en-US"/>
          </a:p>
        </p:txBody>
      </p:sp>
    </p:spTree>
    <p:extLst>
      <p:ext uri="{BB962C8B-B14F-4D97-AF65-F5344CB8AC3E}">
        <p14:creationId xmlns:p14="http://schemas.microsoft.com/office/powerpoint/2010/main" val="1721509014"/>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23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1134454"/>
          </a:xfrm>
        </p:spPr>
        <p:txBody>
          <a:bodyPr/>
          <a:lstStyle/>
          <a:p>
            <a:r>
              <a:rPr lang="el-GR" dirty="0" smtClean="0"/>
              <a:t>Τέχνη ως έκφραση</a:t>
            </a:r>
            <a:endParaRPr lang="en-US" dirty="0"/>
          </a:p>
        </p:txBody>
      </p:sp>
      <p:sp>
        <p:nvSpPr>
          <p:cNvPr id="3" name="Υπότιτλος 2"/>
          <p:cNvSpPr>
            <a:spLocks noGrp="1"/>
          </p:cNvSpPr>
          <p:nvPr>
            <p:ph type="subTitle" idx="1"/>
          </p:nvPr>
        </p:nvSpPr>
        <p:spPr/>
        <p:txBody>
          <a:bodyPr>
            <a:normAutofit/>
          </a:bodyPr>
          <a:lstStyle/>
          <a:p>
            <a:r>
              <a:rPr lang="el-GR" sz="2800" i="1" dirty="0" smtClean="0">
                <a:latin typeface="Book Antiqua" panose="02040602050305030304" pitchFamily="18" charset="0"/>
              </a:rPr>
              <a:t>Εκφρασιοκεντρικές θεωρίες για την τέχνη</a:t>
            </a:r>
            <a:endParaRPr lang="en-US" sz="2800" i="1" dirty="0">
              <a:latin typeface="Book Antiqua" panose="02040602050305030304" pitchFamily="18" charset="0"/>
            </a:endParaRPr>
          </a:p>
        </p:txBody>
      </p:sp>
    </p:spTree>
    <p:extLst>
      <p:ext uri="{BB962C8B-B14F-4D97-AF65-F5344CB8AC3E}">
        <p14:creationId xmlns:p14="http://schemas.microsoft.com/office/powerpoint/2010/main" val="1208963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61926"/>
            <a:ext cx="10934700" cy="6543674"/>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marL="0" indent="0" hangingPunct="0">
              <a:buNone/>
            </a:pPr>
            <a:endParaRPr lang="en-US" sz="2600" dirty="0">
              <a:latin typeface="Palatino Linotype" panose="02040502050505030304" pitchFamily="18" charset="0"/>
            </a:endParaRPr>
          </a:p>
          <a:p>
            <a:pPr hangingPunct="0"/>
            <a:r>
              <a:rPr lang="el-GR" sz="2600" dirty="0" smtClean="0">
                <a:latin typeface="Palatino Linotype" panose="02040502050505030304" pitchFamily="18" charset="0"/>
              </a:rPr>
              <a:t>Ωστόσο</a:t>
            </a:r>
            <a:r>
              <a:rPr lang="el-GR" sz="2600" dirty="0">
                <a:latin typeface="Palatino Linotype" panose="02040502050505030304" pitchFamily="18" charset="0"/>
              </a:rPr>
              <a:t>, όπως εύστοχα εντοπίζεται από τον </a:t>
            </a:r>
            <a:r>
              <a:rPr lang="en-US" sz="2600" dirty="0">
                <a:latin typeface="Palatino Linotype" panose="02040502050505030304" pitchFamily="18" charset="0"/>
              </a:rPr>
              <a:t>Beardsley</a:t>
            </a:r>
            <a:r>
              <a:rPr lang="el-GR" sz="2600" dirty="0">
                <a:latin typeface="Palatino Linotype" panose="02040502050505030304" pitchFamily="18" charset="0"/>
              </a:rPr>
              <a:t>, το έδαφος για την αποδοχή της τέχνης ως μιας πιο εξατομικευμένης αναπαράστασης των προσωπικών συναισθημάτων είχε ήδη προλειανθεί κατά τη διάρκεια του κλασικιστικού 18</a:t>
            </a:r>
            <a:r>
              <a:rPr lang="el-GR" sz="2600" baseline="30000" dirty="0">
                <a:latin typeface="Palatino Linotype" panose="02040502050505030304" pitchFamily="18" charset="0"/>
              </a:rPr>
              <a:t>ου</a:t>
            </a:r>
            <a:r>
              <a:rPr lang="el-GR" sz="2600" dirty="0">
                <a:latin typeface="Palatino Linotype" panose="02040502050505030304" pitchFamily="18" charset="0"/>
              </a:rPr>
              <a:t> αιώνα με την προβολή και επεξεργασία της έννοιας του ‘υπέροχου’ </a:t>
            </a:r>
            <a:r>
              <a:rPr lang="el-GR" sz="2600" dirty="0" smtClean="0">
                <a:latin typeface="Palatino Linotype" panose="02040502050505030304" pitchFamily="18" charset="0"/>
              </a:rPr>
              <a:t>ή </a:t>
            </a:r>
            <a:r>
              <a:rPr lang="el-GR" sz="2600" dirty="0">
                <a:latin typeface="Palatino Linotype" panose="02040502050505030304" pitchFamily="18" charset="0"/>
              </a:rPr>
              <a:t>‘υψηλού</a:t>
            </a:r>
            <a:r>
              <a:rPr lang="el-GR" sz="2600" dirty="0" smtClean="0">
                <a:latin typeface="Palatino Linotype" panose="02040502050505030304" pitchFamily="18" charset="0"/>
              </a:rPr>
              <a:t>’, </a:t>
            </a:r>
            <a:r>
              <a:rPr lang="el-GR" sz="2600" dirty="0">
                <a:latin typeface="Palatino Linotype" panose="02040502050505030304" pitchFamily="18" charset="0"/>
              </a:rPr>
              <a:t>η οποία αναγνωρίστηκε ως νέα αισθητική κατηγορία πλάι σε κείνη του ωραίου, που κυριαρχούσε μέχρι τότε</a:t>
            </a:r>
            <a:r>
              <a:rPr lang="el-GR" sz="2600" dirty="0" smtClean="0">
                <a:latin typeface="Palatino Linotype" panose="02040502050505030304" pitchFamily="18" charset="0"/>
              </a:rPr>
              <a:t>.</a:t>
            </a:r>
            <a:endParaRPr lang="en-US" sz="2600" dirty="0" smtClean="0">
              <a:latin typeface="Palatino Linotype" panose="02040502050505030304" pitchFamily="18" charset="0"/>
            </a:endParaRPr>
          </a:p>
          <a:p>
            <a:pPr hangingPunct="0"/>
            <a:r>
              <a:rPr lang="el-GR" sz="2600" dirty="0">
                <a:latin typeface="Palatino Linotype" panose="02040502050505030304" pitchFamily="18" charset="0"/>
              </a:rPr>
              <a:t>Οι φιλόσοφοι του 18</a:t>
            </a:r>
            <a:r>
              <a:rPr lang="el-GR" sz="2600" baseline="30000" dirty="0">
                <a:latin typeface="Palatino Linotype" panose="02040502050505030304" pitchFamily="18" charset="0"/>
              </a:rPr>
              <a:t>ου</a:t>
            </a:r>
            <a:r>
              <a:rPr lang="el-GR" sz="2600" dirty="0">
                <a:latin typeface="Palatino Linotype" panose="02040502050505030304" pitchFamily="18" charset="0"/>
              </a:rPr>
              <a:t> αιώνα </a:t>
            </a:r>
            <a:r>
              <a:rPr lang="el-GR" sz="2600" dirty="0" smtClean="0">
                <a:latin typeface="Palatino Linotype" panose="02040502050505030304" pitchFamily="18" charset="0"/>
              </a:rPr>
              <a:t>εστίασαν επίσης τη </a:t>
            </a:r>
            <a:r>
              <a:rPr lang="el-GR" sz="2600" dirty="0">
                <a:latin typeface="Palatino Linotype" panose="02040502050505030304" pitchFamily="18" charset="0"/>
              </a:rPr>
              <a:t>μελέτη τους στο φαινόμενο του γούστου, έστρεψαν την προσοχή τους στην  εσωτερική ικανότητα ή ικανότητες που ενεργοποιούνται όταν οι άνθρωποι έρχονται σε επαφή και αντιδρούν σε ορισμένα χαρακτηριστικά του αντικειμενικού κόσμου. </a:t>
            </a:r>
            <a:endParaRPr lang="el-GR" sz="2600" dirty="0" smtClean="0">
              <a:latin typeface="Palatino Linotype" panose="02040502050505030304" pitchFamily="18" charset="0"/>
            </a:endParaRPr>
          </a:p>
          <a:p>
            <a:pPr hangingPunct="0"/>
            <a:endParaRPr lang="en-US" sz="800" dirty="0" smtClean="0">
              <a:latin typeface="Palatino Linotype" panose="02040502050505030304" pitchFamily="18" charset="0"/>
            </a:endParaRPr>
          </a:p>
          <a:p>
            <a:pPr hangingPunct="0"/>
            <a:r>
              <a:rPr lang="el-GR" sz="2600" dirty="0">
                <a:latin typeface="Palatino Linotype" panose="02040502050505030304" pitchFamily="18" charset="0"/>
              </a:rPr>
              <a:t>Επομένως, </a:t>
            </a:r>
            <a:r>
              <a:rPr lang="el-GR" sz="2600" dirty="0" smtClean="0">
                <a:latin typeface="Palatino Linotype" panose="02040502050505030304" pitchFamily="18" charset="0"/>
              </a:rPr>
              <a:t>είχε </a:t>
            </a:r>
            <a:r>
              <a:rPr lang="el-GR" sz="2600" dirty="0">
                <a:latin typeface="Palatino Linotype" panose="02040502050505030304" pitchFamily="18" charset="0"/>
              </a:rPr>
              <a:t>ήδη δημιουργηθεί το κατάλληλο πλαίσιο υποδοχής και θετικής πρόσληψης αυτής της τέχνης η οποία, αντί να αναζητά την τελειότητα της μορφής, επιδιώκει να εκφράσει ένα εσωτερικό περιεχόμενο που δεν υποτάσσεται στον έλεγχο της μορφής.</a:t>
            </a:r>
            <a:endParaRPr lang="en-US" sz="2600" dirty="0">
              <a:latin typeface="Palatino Linotype" panose="02040502050505030304" pitchFamily="18" charset="0"/>
            </a:endParaRPr>
          </a:p>
          <a:p>
            <a:pPr marL="0" indent="0" hangingPunct="0">
              <a:buNone/>
            </a:pPr>
            <a:endParaRPr lang="el-GR" sz="2600" dirty="0" smtClean="0">
              <a:latin typeface="Palatino Linotype" panose="02040502050505030304" pitchFamily="18" charset="0"/>
            </a:endParaRPr>
          </a:p>
          <a:p>
            <a:pPr marL="0" indent="0">
              <a:buNone/>
            </a:pPr>
            <a:endParaRPr lang="en-US" sz="2400" dirty="0">
              <a:latin typeface="Book Antiqua" panose="02040602050305030304" pitchFamily="18" charset="0"/>
            </a:endParaRPr>
          </a:p>
        </p:txBody>
      </p:sp>
    </p:spTree>
    <p:extLst>
      <p:ext uri="{BB962C8B-B14F-4D97-AF65-F5344CB8AC3E}">
        <p14:creationId xmlns:p14="http://schemas.microsoft.com/office/powerpoint/2010/main" val="1208747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18745" y="321014"/>
            <a:ext cx="10515600" cy="6167335"/>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a:bodyPr>
          <a:lstStyle/>
          <a:p>
            <a:pPr marL="0" indent="0">
              <a:buNone/>
            </a:pPr>
            <a:endParaRPr lang="el-GR" sz="800" dirty="0" smtClean="0">
              <a:latin typeface="Book Antiqua" panose="02040602050305030304" pitchFamily="18" charset="0"/>
            </a:endParaRPr>
          </a:p>
          <a:p>
            <a:pPr marL="0" indent="0">
              <a:buNone/>
            </a:pPr>
            <a:r>
              <a:rPr lang="el-GR" sz="2600" dirty="0" smtClean="0">
                <a:solidFill>
                  <a:srgbClr val="002060"/>
                </a:solidFill>
                <a:latin typeface="Book Antiqua" panose="02040602050305030304" pitchFamily="18" charset="0"/>
              </a:rPr>
              <a:t>Η </a:t>
            </a:r>
            <a:r>
              <a:rPr lang="el-GR" sz="2600" b="1" dirty="0" smtClean="0">
                <a:solidFill>
                  <a:srgbClr val="002060"/>
                </a:solidFill>
                <a:latin typeface="Book Antiqua" panose="02040602050305030304" pitchFamily="18" charset="0"/>
              </a:rPr>
              <a:t>‘υποκειμενικοποίηση’ </a:t>
            </a:r>
            <a:r>
              <a:rPr lang="el-GR" sz="2600" dirty="0" smtClean="0">
                <a:solidFill>
                  <a:srgbClr val="002060"/>
                </a:solidFill>
                <a:latin typeface="Book Antiqua" panose="02040602050305030304" pitchFamily="18" charset="0"/>
              </a:rPr>
              <a:t>αυτή λοιπόν της αισθητικής σκέψης καθώς και η </a:t>
            </a:r>
            <a:r>
              <a:rPr lang="el-GR" sz="2600" b="1" dirty="0" smtClean="0">
                <a:solidFill>
                  <a:srgbClr val="002060"/>
                </a:solidFill>
                <a:latin typeface="Book Antiqua" panose="02040602050305030304" pitchFamily="18" charset="0"/>
              </a:rPr>
              <a:t>ανάδυση της έννοιας του ‘υψηλού’, </a:t>
            </a:r>
            <a:r>
              <a:rPr lang="el-GR" sz="2600" dirty="0" smtClean="0">
                <a:solidFill>
                  <a:srgbClr val="002060"/>
                </a:solidFill>
                <a:latin typeface="Book Antiqua" panose="02040602050305030304" pitchFamily="18" charset="0"/>
              </a:rPr>
              <a:t>είχαν δημιουργήσει τις συνθήκες για την έλευση μιας τέχνης που δίνει προτεραιότητα όχι αποκλειστικά στο καλλιτεχνικό αποτέλεσμα, αλλ’ εξίσου ή και περισσότερο </a:t>
            </a:r>
            <a:r>
              <a:rPr lang="el-GR" sz="2600" b="1" dirty="0" smtClean="0">
                <a:solidFill>
                  <a:srgbClr val="002060"/>
                </a:solidFill>
                <a:latin typeface="Book Antiqua" panose="02040602050305030304" pitchFamily="18" charset="0"/>
              </a:rPr>
              <a:t>στη δημιουργική δραστηριότητα του καλλιτέχνη –στον άνθρωπο πίσω από το έργο– για να καταλήξει να την ταυτίσει με μια πράξη αυτοέκφρασης. </a:t>
            </a:r>
          </a:p>
          <a:p>
            <a:pPr marL="0" indent="0">
              <a:buNone/>
            </a:pPr>
            <a:r>
              <a:rPr lang="el-GR" sz="2600" dirty="0">
                <a:solidFill>
                  <a:srgbClr val="002060"/>
                </a:solidFill>
                <a:latin typeface="Book Antiqua" panose="02040602050305030304" pitchFamily="18" charset="0"/>
              </a:rPr>
              <a:t>Ο ρομαντικός 19</a:t>
            </a:r>
            <a:r>
              <a:rPr lang="el-GR" sz="2600" baseline="30000" dirty="0">
                <a:solidFill>
                  <a:srgbClr val="002060"/>
                </a:solidFill>
                <a:latin typeface="Book Antiqua" panose="02040602050305030304" pitchFamily="18" charset="0"/>
              </a:rPr>
              <a:t>ος</a:t>
            </a:r>
            <a:r>
              <a:rPr lang="el-GR" sz="2600" dirty="0">
                <a:solidFill>
                  <a:srgbClr val="002060"/>
                </a:solidFill>
                <a:latin typeface="Book Antiqua" panose="02040602050305030304" pitchFamily="18" charset="0"/>
              </a:rPr>
              <a:t> αιώνας ανέδειξε ως σκοπό της τέχνης την εξωτερίκευση, κοινώνηση και πρόκληση συναισθημάτων. </a:t>
            </a:r>
            <a:endParaRPr lang="el-GR" sz="2600" dirty="0" smtClean="0">
              <a:solidFill>
                <a:srgbClr val="002060"/>
              </a:solidFill>
              <a:latin typeface="Book Antiqua" panose="02040602050305030304" pitchFamily="18" charset="0"/>
            </a:endParaRPr>
          </a:p>
          <a:p>
            <a:pPr marL="0" indent="0">
              <a:buNone/>
            </a:pPr>
            <a:r>
              <a:rPr lang="el-GR" sz="2600" dirty="0" smtClean="0">
                <a:solidFill>
                  <a:srgbClr val="002060"/>
                </a:solidFill>
                <a:latin typeface="Book Antiqua" panose="02040602050305030304" pitchFamily="18" charset="0"/>
              </a:rPr>
              <a:t>Η τέχνη του ρομαντισμού θεωρεί ότι οφείλει να </a:t>
            </a:r>
            <a:r>
              <a:rPr lang="el-GR" sz="2600" b="1" dirty="0" smtClean="0">
                <a:solidFill>
                  <a:srgbClr val="002060"/>
                </a:solidFill>
                <a:latin typeface="Book Antiqua" panose="02040602050305030304" pitchFamily="18" charset="0"/>
              </a:rPr>
              <a:t>εκφράζει τα συναισθήματα του δημιουργού </a:t>
            </a:r>
            <a:r>
              <a:rPr lang="el-GR" sz="2600" dirty="0" smtClean="0">
                <a:solidFill>
                  <a:srgbClr val="002060"/>
                </a:solidFill>
                <a:latin typeface="Book Antiqua" panose="02040602050305030304" pitchFamily="18" charset="0"/>
              </a:rPr>
              <a:t>καθώς και να </a:t>
            </a:r>
            <a:r>
              <a:rPr lang="el-GR" sz="2600" b="1" dirty="0" smtClean="0">
                <a:solidFill>
                  <a:srgbClr val="002060"/>
                </a:solidFill>
                <a:latin typeface="Book Antiqua" panose="02040602050305030304" pitchFamily="18" charset="0"/>
              </a:rPr>
              <a:t>απηχεί στον συναισθηματικό κόσμο του θεατή, ακροατή, αναγνώστη, κατά τρόπο άμεσο</a:t>
            </a:r>
            <a:r>
              <a:rPr lang="el-GR" sz="2600" dirty="0" smtClean="0">
                <a:solidFill>
                  <a:srgbClr val="002060"/>
                </a:solidFill>
                <a:latin typeface="Book Antiqua" panose="02040602050305030304" pitchFamily="18" charset="0"/>
              </a:rPr>
              <a:t>, χωρίς τη διαμεσολάβηση των εννοιών και επεξηγήσεων του διεξοδικού λόγου. </a:t>
            </a:r>
          </a:p>
          <a:p>
            <a:pPr marL="0" indent="0">
              <a:buNone/>
            </a:pPr>
            <a:r>
              <a:rPr lang="el-GR" sz="2600" dirty="0" smtClean="0">
                <a:solidFill>
                  <a:srgbClr val="002060"/>
                </a:solidFill>
                <a:latin typeface="Book Antiqua" panose="02040602050305030304" pitchFamily="18" charset="0"/>
              </a:rPr>
              <a:t>Γίνεται η κατ’ εξοχήν έκφραση της εσωτερικότητας, ένα παράθυρο μέσα απ’ το οποίο ο άνθρωπος δεν ατενίζει πλέον τον κόσμο ή ‘ένα κομμάτι του ορατού κόσμου’, όπως συνέβαινε στην αναγέννηση, αλλά τον εσωτερικό κόσμο του καλλιτέχνη-δημιουργού. </a:t>
            </a:r>
            <a:endParaRPr lang="en-US" sz="2600" dirty="0" smtClean="0">
              <a:solidFill>
                <a:srgbClr val="002060"/>
              </a:solidFill>
              <a:latin typeface="Book Antiqua" panose="02040602050305030304" pitchFamily="18" charset="0"/>
            </a:endParaRPr>
          </a:p>
          <a:p>
            <a:pPr marL="0" indent="0">
              <a:buNone/>
            </a:pPr>
            <a:endParaRPr lang="en-US" dirty="0"/>
          </a:p>
        </p:txBody>
      </p:sp>
    </p:spTree>
    <p:extLst>
      <p:ext uri="{BB962C8B-B14F-4D97-AF65-F5344CB8AC3E}">
        <p14:creationId xmlns:p14="http://schemas.microsoft.com/office/powerpoint/2010/main" val="3335835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18745" y="321014"/>
            <a:ext cx="10515600" cy="6167335"/>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buNone/>
            </a:pPr>
            <a:endParaRPr lang="el-GR" sz="800" dirty="0" smtClean="0">
              <a:latin typeface="Book Antiqua" panose="02040602050305030304" pitchFamily="18" charset="0"/>
            </a:endParaRPr>
          </a:p>
          <a:p>
            <a:pPr marL="0" indent="0">
              <a:buNone/>
            </a:pPr>
            <a:r>
              <a:rPr lang="el-GR" sz="2600" dirty="0" smtClean="0">
                <a:solidFill>
                  <a:srgbClr val="002060"/>
                </a:solidFill>
                <a:latin typeface="Book Antiqua" panose="02040602050305030304" pitchFamily="18" charset="0"/>
              </a:rPr>
              <a:t>Η </a:t>
            </a:r>
            <a:r>
              <a:rPr lang="el-GR" sz="2600" b="1" dirty="0" smtClean="0">
                <a:solidFill>
                  <a:srgbClr val="002060"/>
                </a:solidFill>
                <a:latin typeface="Book Antiqua" panose="02040602050305030304" pitchFamily="18" charset="0"/>
              </a:rPr>
              <a:t>‘υποκειμενικοποίηση’ </a:t>
            </a:r>
            <a:r>
              <a:rPr lang="el-GR" sz="2600" dirty="0" smtClean="0">
                <a:solidFill>
                  <a:srgbClr val="002060"/>
                </a:solidFill>
                <a:latin typeface="Book Antiqua" panose="02040602050305030304" pitchFamily="18" charset="0"/>
              </a:rPr>
              <a:t>αυτή λοιπόν της αισθητικής σκέψης καθώς και η </a:t>
            </a:r>
            <a:r>
              <a:rPr lang="el-GR" sz="2600" b="1" dirty="0" smtClean="0">
                <a:solidFill>
                  <a:srgbClr val="002060"/>
                </a:solidFill>
                <a:latin typeface="Book Antiqua" panose="02040602050305030304" pitchFamily="18" charset="0"/>
              </a:rPr>
              <a:t>ανάδυση της έννοιας του ‘υψηλού’, </a:t>
            </a:r>
            <a:r>
              <a:rPr lang="el-GR" sz="2600" dirty="0" smtClean="0">
                <a:solidFill>
                  <a:srgbClr val="002060"/>
                </a:solidFill>
                <a:latin typeface="Book Antiqua" panose="02040602050305030304" pitchFamily="18" charset="0"/>
              </a:rPr>
              <a:t>είχαν δημιουργήσει τις συνθήκες για την έλευση μιας τέχνης που δίνει προτεραιότητα όχι αποκλειστικά στο καλλιτεχνικό αποτέλεσμα, αλλ’ εξίσου ή και περισσότερο </a:t>
            </a:r>
            <a:r>
              <a:rPr lang="el-GR" sz="2600" b="1" dirty="0" smtClean="0">
                <a:solidFill>
                  <a:srgbClr val="002060"/>
                </a:solidFill>
                <a:latin typeface="Book Antiqua" panose="02040602050305030304" pitchFamily="18" charset="0"/>
              </a:rPr>
              <a:t>στη δημιουργική δραστηριότητα του καλλιτέχνη –στον άνθρωπο πίσω από το έργο– για να καταλήξει να την ταυτίσει με μια πράξη αυτοέκφρασης. </a:t>
            </a:r>
          </a:p>
          <a:p>
            <a:pPr marL="0" indent="0">
              <a:buNone/>
            </a:pPr>
            <a:r>
              <a:rPr lang="el-GR" sz="2600" dirty="0">
                <a:solidFill>
                  <a:srgbClr val="002060"/>
                </a:solidFill>
                <a:latin typeface="Book Antiqua" panose="02040602050305030304" pitchFamily="18" charset="0"/>
              </a:rPr>
              <a:t>Ο ρομαντικός 19</a:t>
            </a:r>
            <a:r>
              <a:rPr lang="el-GR" sz="2600" baseline="30000" dirty="0">
                <a:solidFill>
                  <a:srgbClr val="002060"/>
                </a:solidFill>
                <a:latin typeface="Book Antiqua" panose="02040602050305030304" pitchFamily="18" charset="0"/>
              </a:rPr>
              <a:t>ος</a:t>
            </a:r>
            <a:r>
              <a:rPr lang="el-GR" sz="2600" dirty="0">
                <a:solidFill>
                  <a:srgbClr val="002060"/>
                </a:solidFill>
                <a:latin typeface="Book Antiqua" panose="02040602050305030304" pitchFamily="18" charset="0"/>
              </a:rPr>
              <a:t> αιώνας ανέδειξε ως σκοπό της τέχνης την εξωτερίκευση, κοινώνηση και πρόκληση συναισθημάτων. </a:t>
            </a:r>
            <a:endParaRPr lang="el-GR" sz="2600" dirty="0" smtClean="0">
              <a:solidFill>
                <a:srgbClr val="002060"/>
              </a:solidFill>
              <a:latin typeface="Book Antiqua" panose="02040602050305030304" pitchFamily="18" charset="0"/>
            </a:endParaRPr>
          </a:p>
          <a:p>
            <a:pPr marL="0" indent="0">
              <a:buNone/>
            </a:pPr>
            <a:r>
              <a:rPr lang="el-GR" sz="2600" dirty="0" smtClean="0">
                <a:solidFill>
                  <a:srgbClr val="002060"/>
                </a:solidFill>
                <a:latin typeface="Book Antiqua" panose="02040602050305030304" pitchFamily="18" charset="0"/>
              </a:rPr>
              <a:t>Η τέχνη του ρομαντισμού γίνεται έτσι η κατ’ εξοχήν έκφραση της εσωτερικότητας, ένα παράθυρο μέσα απ’ το οποίο ο άνθρωπος δεν ατενίζει πλέον τον κόσμο ή ‘ένα κομμάτι του ορατού κόσμου’, όπως συνέβαινε στην αναγέννηση, αλλά τον εσωτερικό κόσμο του καλλιτέχνη-δημιουργού. </a:t>
            </a:r>
            <a:endParaRPr lang="en-US" sz="2600" dirty="0" smtClean="0">
              <a:solidFill>
                <a:srgbClr val="002060"/>
              </a:solidFill>
              <a:latin typeface="Book Antiqua" panose="02040602050305030304" pitchFamily="18" charset="0"/>
            </a:endParaRPr>
          </a:p>
          <a:p>
            <a:pPr marL="0" indent="0">
              <a:buNone/>
            </a:pPr>
            <a:endParaRPr lang="en-US" dirty="0"/>
          </a:p>
        </p:txBody>
      </p:sp>
    </p:spTree>
    <p:extLst>
      <p:ext uri="{BB962C8B-B14F-4D97-AF65-F5344CB8AC3E}">
        <p14:creationId xmlns:p14="http://schemas.microsoft.com/office/powerpoint/2010/main" val="883023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15566"/>
            <a:ext cx="10776626" cy="5885234"/>
          </a:xfrm>
          <a:solidFill>
            <a:schemeClr val="accent2">
              <a:lumMod val="20000"/>
              <a:lumOff val="80000"/>
            </a:schemeClr>
          </a:solidFill>
        </p:spPr>
        <p:txBody>
          <a:bodyPr>
            <a:normAutofit/>
          </a:bodyPr>
          <a:lstStyle/>
          <a:p>
            <a:pPr marL="0" indent="0">
              <a:buNone/>
            </a:pPr>
            <a:r>
              <a:rPr lang="el-GR" sz="2400" dirty="0">
                <a:solidFill>
                  <a:srgbClr val="002060"/>
                </a:solidFill>
                <a:latin typeface="Book Antiqua" panose="02040602050305030304" pitchFamily="18" charset="0"/>
              </a:rPr>
              <a:t>Βασισμένη σ’ αυτές τις βασικές παραδοχές, αναπτύσσεται η ρομαντική θεωρία της έκφρασης –η τέχνη ως έκφραση συναισθημάτων–, η οποία συνδέεται με την προβολή της καλλιτεχνικής ιδιοφυΐας, της προσωπικότητας του καλλιτέχνη-δημιουργού, προφήτη και οραματιστή, που ενσαρκώνει το ρομαντικό πνεύμα. </a:t>
            </a:r>
            <a:endParaRPr lang="el-GR" sz="2400" dirty="0" smtClean="0">
              <a:solidFill>
                <a:srgbClr val="002060"/>
              </a:solidFill>
              <a:latin typeface="Book Antiqua" panose="02040602050305030304" pitchFamily="18" charset="0"/>
            </a:endParaRPr>
          </a:p>
          <a:p>
            <a:pPr marL="0" indent="0">
              <a:buNone/>
            </a:pPr>
            <a:r>
              <a:rPr lang="el-GR" sz="2400" dirty="0" smtClean="0">
                <a:solidFill>
                  <a:srgbClr val="002060"/>
                </a:solidFill>
                <a:latin typeface="Book Antiqua" panose="02040602050305030304" pitchFamily="18" charset="0"/>
              </a:rPr>
              <a:t>Η </a:t>
            </a:r>
            <a:r>
              <a:rPr lang="el-GR" sz="2400" dirty="0">
                <a:solidFill>
                  <a:srgbClr val="002060"/>
                </a:solidFill>
                <a:latin typeface="Book Antiqua" panose="02040602050305030304" pitchFamily="18" charset="0"/>
              </a:rPr>
              <a:t>θεωρία αυτή της έκφρασης συμπληρώνεται από έναν </a:t>
            </a:r>
            <a:r>
              <a:rPr lang="el-GR" sz="2400" b="1" dirty="0">
                <a:solidFill>
                  <a:srgbClr val="002060"/>
                </a:solidFill>
                <a:latin typeface="Book Antiqua" panose="02040602050305030304" pitchFamily="18" charset="0"/>
              </a:rPr>
              <a:t>ενορατισμό του συναισθήματος</a:t>
            </a:r>
            <a:r>
              <a:rPr lang="el-GR" sz="2400" dirty="0">
                <a:solidFill>
                  <a:srgbClr val="002060"/>
                </a:solidFill>
                <a:latin typeface="Book Antiqua" panose="02040602050305030304" pitchFamily="18" charset="0"/>
              </a:rPr>
              <a:t>, που στηρίζεται στην αναγνώριση μιας ιδιαίτερης γνωστικής διάστασης στην τέχνη: </a:t>
            </a:r>
            <a:r>
              <a:rPr lang="el-GR" sz="2400" b="1" dirty="0">
                <a:solidFill>
                  <a:srgbClr val="002060"/>
                </a:solidFill>
                <a:latin typeface="Book Antiqua" panose="02040602050305030304" pitchFamily="18" charset="0"/>
              </a:rPr>
              <a:t>η τέχνη θεωρείται πηγή ενορατικής γνώσης, γνώσης δηλαδή βασισμένης στην αποκαλυπτική δύναμη του συναισθήματος. </a:t>
            </a:r>
            <a:endParaRPr lang="el-GR" sz="2400" b="1" dirty="0" smtClean="0">
              <a:solidFill>
                <a:srgbClr val="002060"/>
              </a:solidFill>
              <a:latin typeface="Book Antiqua" panose="02040602050305030304" pitchFamily="18" charset="0"/>
            </a:endParaRPr>
          </a:p>
          <a:p>
            <a:pPr marL="0" indent="0">
              <a:buNone/>
            </a:pPr>
            <a:r>
              <a:rPr lang="el-GR" sz="2400" dirty="0" smtClean="0">
                <a:solidFill>
                  <a:srgbClr val="002060"/>
                </a:solidFill>
                <a:latin typeface="Book Antiqua" panose="02040602050305030304" pitchFamily="18" charset="0"/>
              </a:rPr>
              <a:t>Η τέχνη, ως έκφραση συναισθημάτων, καλεί </a:t>
            </a:r>
            <a:r>
              <a:rPr lang="el-GR" sz="2400" dirty="0">
                <a:solidFill>
                  <a:srgbClr val="002060"/>
                </a:solidFill>
                <a:latin typeface="Book Antiqua" panose="02040602050305030304" pitchFamily="18" charset="0"/>
              </a:rPr>
              <a:t>σε άμεση βιωματική συμμετοχή στην εσωτερική ζωή άλλων ανθρώπων αλλά ακόμα και του ίδιου του κόσμου, στο ίδιο το μυστήριο της ύπαρξης. </a:t>
            </a:r>
            <a:endParaRPr lang="el-GR" sz="2400" dirty="0" smtClean="0">
              <a:solidFill>
                <a:srgbClr val="002060"/>
              </a:solidFill>
              <a:latin typeface="Book Antiqua" panose="02040602050305030304" pitchFamily="18" charset="0"/>
            </a:endParaRPr>
          </a:p>
          <a:p>
            <a:pPr marL="0" indent="0">
              <a:buNone/>
            </a:pPr>
            <a:r>
              <a:rPr lang="el-GR" sz="2400" dirty="0" smtClean="0">
                <a:solidFill>
                  <a:srgbClr val="002060"/>
                </a:solidFill>
                <a:latin typeface="Book Antiqua" panose="02040602050305030304" pitchFamily="18" charset="0"/>
              </a:rPr>
              <a:t>Στους </a:t>
            </a:r>
            <a:r>
              <a:rPr lang="el-GR" sz="2400" dirty="0">
                <a:solidFill>
                  <a:srgbClr val="002060"/>
                </a:solidFill>
                <a:latin typeface="Book Antiqua" panose="02040602050305030304" pitchFamily="18" charset="0"/>
              </a:rPr>
              <a:t>ποιητές, για παράδειγμα, ο Άουγκουστ Βίλχελμ </a:t>
            </a:r>
            <a:r>
              <a:rPr lang="el-GR" sz="2400" dirty="0" err="1">
                <a:solidFill>
                  <a:srgbClr val="002060"/>
                </a:solidFill>
                <a:latin typeface="Book Antiqua" panose="02040602050305030304" pitchFamily="18" charset="0"/>
              </a:rPr>
              <a:t>Σλέγκελ</a:t>
            </a:r>
            <a:r>
              <a:rPr lang="el-GR" sz="2400" dirty="0">
                <a:solidFill>
                  <a:srgbClr val="002060"/>
                </a:solidFill>
                <a:latin typeface="Book Antiqua" panose="02040602050305030304" pitchFamily="18" charset="0"/>
              </a:rPr>
              <a:t>, στον οποίο οφείλεται η ανάπτυξη της έννοιας της ρομαντικής ποίησης και τέχνης, αναγνωρίζει </a:t>
            </a:r>
            <a:r>
              <a:rPr lang="el-GR" sz="2400" b="1" dirty="0">
                <a:solidFill>
                  <a:srgbClr val="002060"/>
                </a:solidFill>
                <a:latin typeface="Book Antiqua" panose="02040602050305030304" pitchFamily="18" charset="0"/>
              </a:rPr>
              <a:t>«το χρησμό της καρδιάς, τις βαθιές εκείνες ενοράσεις στις οποίες το σκοτεινό αίνιγμα της ύπαρξής μας φαίνεται να λύνεται»</a:t>
            </a:r>
            <a:endParaRPr lang="en-US" sz="2400" b="1"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20332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70106" y="492935"/>
            <a:ext cx="10941996" cy="5995413"/>
          </a:xfrm>
          <a:solidFill>
            <a:schemeClr val="accent4">
              <a:lumMod val="20000"/>
              <a:lumOff val="80000"/>
            </a:schemeClr>
          </a:solidFill>
        </p:spPr>
        <p:txBody>
          <a:bodyPr/>
          <a:lstStyle/>
          <a:p>
            <a:pPr marL="0" indent="0">
              <a:buNone/>
            </a:pPr>
            <a:endParaRPr lang="el-GR" dirty="0" smtClean="0"/>
          </a:p>
          <a:p>
            <a:pPr marL="0" indent="0">
              <a:buNone/>
            </a:pPr>
            <a:r>
              <a:rPr lang="el-GR" sz="2400" dirty="0" smtClean="0">
                <a:latin typeface="Book Antiqua" panose="02040602050305030304" pitchFamily="18" charset="0"/>
              </a:rPr>
              <a:t>Η </a:t>
            </a:r>
            <a:r>
              <a:rPr lang="el-GR" sz="2400" dirty="0">
                <a:latin typeface="Book Antiqua" panose="02040602050305030304" pitchFamily="18" charset="0"/>
              </a:rPr>
              <a:t>θεωρία της έκφρασης βέβαια δεν εξαντλείται στα παραπάνω ούτε και παραμένει προσκολλημένη στη συγκινησιοκρατική αισθητική του ρομαντισμού. </a:t>
            </a:r>
            <a:endParaRPr lang="el-GR" sz="2400" dirty="0" smtClean="0">
              <a:latin typeface="Book Antiqua" panose="02040602050305030304" pitchFamily="18" charset="0"/>
            </a:endParaRPr>
          </a:p>
          <a:p>
            <a:pPr marL="0" indent="0">
              <a:buNone/>
            </a:pPr>
            <a:r>
              <a:rPr lang="el-GR" sz="2400" dirty="0" smtClean="0">
                <a:latin typeface="Book Antiqua" panose="02040602050305030304" pitchFamily="18" charset="0"/>
              </a:rPr>
              <a:t>Εξελίσσεται</a:t>
            </a:r>
            <a:r>
              <a:rPr lang="el-GR" sz="2400" dirty="0">
                <a:latin typeface="Book Antiqua" panose="02040602050305030304" pitchFamily="18" charset="0"/>
              </a:rPr>
              <a:t>, διαφοροποιείται και απαντάται σε ποικίλες εκδοχές της μέχρι και τα μέσα περίπου του 20</a:t>
            </a:r>
            <a:r>
              <a:rPr lang="el-GR" sz="2400" baseline="30000" dirty="0">
                <a:latin typeface="Book Antiqua" panose="02040602050305030304" pitchFamily="18" charset="0"/>
              </a:rPr>
              <a:t>ου</a:t>
            </a:r>
            <a:r>
              <a:rPr lang="el-GR" sz="2400" dirty="0">
                <a:latin typeface="Book Antiqua" panose="02040602050305030304" pitchFamily="18" charset="0"/>
              </a:rPr>
              <a:t> αιώνα, ασκώντας σημαντική επιρροή σε καλλιτέχνες, θεωρητικούς και κριτικούς της τέχνης αλλά και στο μεγαλύτερο μέρος του κοινού, και συντελώντας έτσι στη διαμόρφωση μιας εξαιρετικά ισχυρής αντίληψης για το τι είναι η τέχνη, για το στόχο, την σημασία και το ρόλο της· μία αντίληψη, η </a:t>
            </a:r>
            <a:r>
              <a:rPr lang="el-GR" sz="2400" dirty="0" smtClean="0">
                <a:latin typeface="Book Antiqua" panose="02040602050305030304" pitchFamily="18" charset="0"/>
              </a:rPr>
              <a:t>οποία</a:t>
            </a:r>
            <a:r>
              <a:rPr lang="el-GR" sz="2400" dirty="0">
                <a:latin typeface="Book Antiqua" panose="02040602050305030304" pitchFamily="18" charset="0"/>
              </a:rPr>
              <a:t> </a:t>
            </a:r>
            <a:r>
              <a:rPr lang="el-GR" sz="2400" dirty="0" smtClean="0">
                <a:latin typeface="Book Antiqua" panose="02040602050305030304" pitchFamily="18" charset="0"/>
              </a:rPr>
              <a:t>στηρίζεται </a:t>
            </a:r>
            <a:r>
              <a:rPr lang="el-GR" sz="2400" dirty="0">
                <a:latin typeface="Book Antiqua" panose="02040602050305030304" pitchFamily="18" charset="0"/>
              </a:rPr>
              <a:t>σε μια απλουστευμένη και εξαιρετικά δημοφιλή διατύπωση της </a:t>
            </a:r>
            <a:r>
              <a:rPr lang="el-GR" sz="2400" dirty="0" smtClean="0">
                <a:latin typeface="Book Antiqua" panose="02040602050305030304" pitchFamily="18" charset="0"/>
              </a:rPr>
              <a:t>εκφρασιοκεντρικής θεωρίας και αποδίδει τη μεγαλύτερη </a:t>
            </a:r>
            <a:r>
              <a:rPr lang="el-GR" sz="2400" dirty="0">
                <a:latin typeface="Book Antiqua" panose="02040602050305030304" pitchFamily="18" charset="0"/>
              </a:rPr>
              <a:t>αξία στην αμεσότητα του βιώματος, και την άμεση βιωματική συμμετοχή. </a:t>
            </a:r>
            <a:endParaRPr lang="en-US" sz="2400" dirty="0">
              <a:latin typeface="Book Antiqua" panose="02040602050305030304" pitchFamily="18" charset="0"/>
            </a:endParaRPr>
          </a:p>
          <a:p>
            <a:pPr marL="0" indent="0">
              <a:buNone/>
            </a:pPr>
            <a:endParaRPr lang="en-US" sz="2400" dirty="0">
              <a:latin typeface="Book Antiqua" panose="02040602050305030304" pitchFamily="18" charset="0"/>
            </a:endParaRPr>
          </a:p>
        </p:txBody>
      </p:sp>
    </p:spTree>
    <p:extLst>
      <p:ext uri="{BB962C8B-B14F-4D97-AF65-F5344CB8AC3E}">
        <p14:creationId xmlns:p14="http://schemas.microsoft.com/office/powerpoint/2010/main" val="3726519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37745"/>
            <a:ext cx="10515600" cy="5739218"/>
          </a:xfrm>
          <a:solidFill>
            <a:schemeClr val="bg2"/>
          </a:solidFill>
        </p:spPr>
        <p:txBody>
          <a:bodyPr>
            <a:normAutofit/>
          </a:bodyPr>
          <a:lstStyle/>
          <a:p>
            <a:pPr marL="0" indent="0">
              <a:buNone/>
            </a:pPr>
            <a:r>
              <a:rPr lang="el-GR" sz="2000" dirty="0">
                <a:solidFill>
                  <a:srgbClr val="002060"/>
                </a:solidFill>
                <a:latin typeface="Book Antiqua" panose="02040602050305030304" pitchFamily="18" charset="0"/>
              </a:rPr>
              <a:t>Η θεωρία της έκφρασης, στην ευρεία διάδοσή της, καταλήγει σ’ ένα μίγμα πεποιθήσεων και φαινομενικά αταλάντευτων –όσο και αστήρικτων– βεβαιοτήτων, που συγκροτούν έναν εύχρηστο οδηγό πλοήγησης στον </a:t>
            </a:r>
            <a:r>
              <a:rPr lang="el-GR" sz="2000" dirty="0" smtClean="0">
                <a:solidFill>
                  <a:srgbClr val="002060"/>
                </a:solidFill>
                <a:latin typeface="Book Antiqua" panose="02040602050305030304" pitchFamily="18" charset="0"/>
              </a:rPr>
              <a:t>περίπλοκο </a:t>
            </a:r>
            <a:r>
              <a:rPr lang="el-GR" sz="2000" dirty="0">
                <a:solidFill>
                  <a:srgbClr val="002060"/>
                </a:solidFill>
                <a:latin typeface="Book Antiqua" panose="02040602050305030304" pitchFamily="18" charset="0"/>
              </a:rPr>
              <a:t>χώρο της τέχνης και της αισθητικής. </a:t>
            </a:r>
            <a:endParaRPr lang="el-GR" sz="2000" dirty="0" smtClean="0">
              <a:solidFill>
                <a:srgbClr val="002060"/>
              </a:solidFill>
              <a:latin typeface="Book Antiqua" panose="02040602050305030304" pitchFamily="18" charset="0"/>
            </a:endParaRPr>
          </a:p>
          <a:p>
            <a:pPr marL="0" indent="0">
              <a:buNone/>
            </a:pPr>
            <a:r>
              <a:rPr lang="el-GR" sz="2000" dirty="0" smtClean="0">
                <a:solidFill>
                  <a:srgbClr val="002060"/>
                </a:solidFill>
                <a:latin typeface="Book Antiqua" panose="02040602050305030304" pitchFamily="18" charset="0"/>
              </a:rPr>
              <a:t>Ξεκινώντας </a:t>
            </a:r>
            <a:r>
              <a:rPr lang="el-GR" sz="2000" dirty="0">
                <a:solidFill>
                  <a:srgbClr val="002060"/>
                </a:solidFill>
                <a:latin typeface="Book Antiqua" panose="02040602050305030304" pitchFamily="18" charset="0"/>
              </a:rPr>
              <a:t>από το ρομαντικό επιστημολογικό μοντέλο, </a:t>
            </a:r>
            <a:r>
              <a:rPr lang="el-GR" sz="2000" b="1" dirty="0" smtClean="0">
                <a:solidFill>
                  <a:srgbClr val="002060"/>
                </a:solidFill>
                <a:latin typeface="Book Antiqua" panose="02040602050305030304" pitchFamily="18" charset="0"/>
              </a:rPr>
              <a:t>κατέληξε </a:t>
            </a:r>
            <a:r>
              <a:rPr lang="el-GR" sz="2000" b="1" dirty="0">
                <a:solidFill>
                  <a:srgbClr val="002060"/>
                </a:solidFill>
                <a:latin typeface="Book Antiqua" panose="02040602050305030304" pitchFamily="18" charset="0"/>
              </a:rPr>
              <a:t>σε μια </a:t>
            </a:r>
            <a:r>
              <a:rPr lang="el-GR" sz="2000" b="1" dirty="0" smtClean="0">
                <a:solidFill>
                  <a:srgbClr val="002060"/>
                </a:solidFill>
                <a:latin typeface="Book Antiqua" panose="02040602050305030304" pitchFamily="18" charset="0"/>
              </a:rPr>
              <a:t>ανορθολογική </a:t>
            </a:r>
            <a:r>
              <a:rPr lang="el-GR" sz="2000" b="1" dirty="0">
                <a:solidFill>
                  <a:srgbClr val="002060"/>
                </a:solidFill>
                <a:latin typeface="Book Antiqua" panose="02040602050305030304" pitchFamily="18" charset="0"/>
              </a:rPr>
              <a:t>κατασκευή εύχρηστων στερεοτύπων</a:t>
            </a:r>
            <a:r>
              <a:rPr lang="el-GR" sz="2000" dirty="0">
                <a:solidFill>
                  <a:srgbClr val="002060"/>
                </a:solidFill>
                <a:latin typeface="Book Antiqua" panose="02040602050305030304" pitchFamily="18" charset="0"/>
              </a:rPr>
              <a:t>. </a:t>
            </a:r>
            <a:endParaRPr lang="el-GR" sz="2000" dirty="0" smtClean="0">
              <a:solidFill>
                <a:srgbClr val="002060"/>
              </a:solidFill>
              <a:latin typeface="Book Antiqua" panose="02040602050305030304" pitchFamily="18" charset="0"/>
            </a:endParaRPr>
          </a:p>
          <a:p>
            <a:pPr marL="0" indent="0">
              <a:buNone/>
            </a:pPr>
            <a:endParaRPr lang="el-GR" sz="800" dirty="0" smtClean="0">
              <a:solidFill>
                <a:srgbClr val="002060"/>
              </a:solidFill>
              <a:latin typeface="Book Antiqua" panose="02040602050305030304" pitchFamily="18" charset="0"/>
            </a:endParaRPr>
          </a:p>
          <a:p>
            <a:pPr marL="0" indent="0">
              <a:buNone/>
            </a:pPr>
            <a:r>
              <a:rPr lang="el-GR" sz="2000" dirty="0">
                <a:solidFill>
                  <a:srgbClr val="002060"/>
                </a:solidFill>
                <a:latin typeface="Book Antiqua" panose="02040602050305030304" pitchFamily="18" charset="0"/>
              </a:rPr>
              <a:t>Η</a:t>
            </a:r>
            <a:r>
              <a:rPr lang="el-GR" sz="2000" dirty="0" smtClean="0">
                <a:solidFill>
                  <a:srgbClr val="002060"/>
                </a:solidFill>
                <a:latin typeface="Book Antiqua" panose="02040602050305030304" pitchFamily="18" charset="0"/>
              </a:rPr>
              <a:t> </a:t>
            </a:r>
            <a:r>
              <a:rPr lang="el-GR" sz="2000" dirty="0">
                <a:solidFill>
                  <a:srgbClr val="002060"/>
                </a:solidFill>
                <a:latin typeface="Book Antiqua" panose="02040602050305030304" pitchFamily="18" charset="0"/>
              </a:rPr>
              <a:t>ιδιαίτερη επιστημολογική προσέγγιση του ρομαντισμού, λόγω της πρόταξης του συναισθήματος και της συγκίνησης, </a:t>
            </a:r>
            <a:r>
              <a:rPr lang="el-GR" sz="2000" b="1" dirty="0">
                <a:solidFill>
                  <a:srgbClr val="002060"/>
                </a:solidFill>
                <a:latin typeface="Book Antiqua" panose="02040602050305030304" pitchFamily="18" charset="0"/>
              </a:rPr>
              <a:t>μετατρέπεται, στην εκλαϊκευμένη εκδοχή της εκφραστικής θεωρίας, σε πίστη περί της ανωτερότητας του ανεπεξέργαστου βιώματος και της ελεύθερης και ανεμπόδιστης έκφρασής του</a:t>
            </a:r>
            <a:r>
              <a:rPr lang="el-GR" sz="2000" dirty="0">
                <a:solidFill>
                  <a:srgbClr val="002060"/>
                </a:solidFill>
                <a:latin typeface="Book Antiqua" panose="02040602050305030304" pitchFamily="18" charset="0"/>
              </a:rPr>
              <a:t>. </a:t>
            </a:r>
            <a:endParaRPr lang="el-GR" sz="2000" dirty="0" smtClean="0">
              <a:solidFill>
                <a:srgbClr val="002060"/>
              </a:solidFill>
              <a:latin typeface="Book Antiqua" panose="02040602050305030304" pitchFamily="18" charset="0"/>
            </a:endParaRPr>
          </a:p>
          <a:p>
            <a:pPr marL="0" indent="0">
              <a:buNone/>
            </a:pPr>
            <a:endParaRPr lang="el-GR" sz="800" dirty="0" smtClean="0">
              <a:solidFill>
                <a:srgbClr val="002060"/>
              </a:solidFill>
              <a:latin typeface="Book Antiqua" panose="02040602050305030304" pitchFamily="18" charset="0"/>
            </a:endParaRPr>
          </a:p>
          <a:p>
            <a:pPr marL="0" indent="0">
              <a:buNone/>
            </a:pPr>
            <a:r>
              <a:rPr lang="el-GR" sz="2000" dirty="0" smtClean="0">
                <a:solidFill>
                  <a:srgbClr val="002060"/>
                </a:solidFill>
                <a:latin typeface="Book Antiqua" panose="02040602050305030304" pitchFamily="18" charset="0"/>
              </a:rPr>
              <a:t>Θεωρεί ότι </a:t>
            </a:r>
            <a:r>
              <a:rPr lang="el-GR" sz="2000" dirty="0">
                <a:solidFill>
                  <a:srgbClr val="002060"/>
                </a:solidFill>
                <a:latin typeface="Book Antiqua" panose="02040602050305030304" pitchFamily="18" charset="0"/>
              </a:rPr>
              <a:t>αντλεί τη νομιμοποίησή της  από το γεγονός ότι στηρίζεται σε κάτι έμφυτο στον άνθρωπο. </a:t>
            </a:r>
            <a:r>
              <a:rPr lang="el-GR" sz="2000" dirty="0" smtClean="0">
                <a:solidFill>
                  <a:srgbClr val="002060"/>
                </a:solidFill>
                <a:latin typeface="Book Antiqua" panose="02040602050305030304" pitchFamily="18" charset="0"/>
              </a:rPr>
              <a:t>Επιπλέον προσλαμβάνει </a:t>
            </a:r>
            <a:r>
              <a:rPr lang="el-GR" sz="2000" dirty="0">
                <a:solidFill>
                  <a:srgbClr val="002060"/>
                </a:solidFill>
                <a:latin typeface="Book Antiqua" panose="02040602050305030304" pitchFamily="18" charset="0"/>
              </a:rPr>
              <a:t>αξία και δικαιολογεί την ευρύτατη διάδοσή της από το ότι αναφέρεται σε </a:t>
            </a:r>
            <a:r>
              <a:rPr lang="el-GR" sz="2000" dirty="0" smtClean="0">
                <a:solidFill>
                  <a:srgbClr val="002060"/>
                </a:solidFill>
                <a:latin typeface="Book Antiqua" panose="02040602050305030304" pitchFamily="18" charset="0"/>
              </a:rPr>
              <a:t>μια μορφή ανθρώπινης έκφρασης, </a:t>
            </a:r>
            <a:r>
              <a:rPr lang="el-GR" sz="2000" dirty="0">
                <a:solidFill>
                  <a:srgbClr val="002060"/>
                </a:solidFill>
                <a:latin typeface="Book Antiqua" panose="02040602050305030304" pitchFamily="18" charset="0"/>
              </a:rPr>
              <a:t>η οποία </a:t>
            </a:r>
            <a:r>
              <a:rPr lang="el-GR" sz="2000" dirty="0" smtClean="0">
                <a:solidFill>
                  <a:srgbClr val="002060"/>
                </a:solidFill>
                <a:latin typeface="Book Antiqua" panose="02040602050305030304" pitchFamily="18" charset="0"/>
              </a:rPr>
              <a:t>προσφέρει εμπειρίες στις οποίες όλοι μπορούν να έχουν πρόσβαση, αφού όλοι μπορούν να νιώσουν το συναίσθημα και, επομένως, να έρθουν σε επαφή με την τέχνη </a:t>
            </a:r>
            <a:r>
              <a:rPr lang="el-GR" sz="2000" dirty="0">
                <a:solidFill>
                  <a:srgbClr val="002060"/>
                </a:solidFill>
                <a:latin typeface="Book Antiqua" panose="02040602050305030304" pitchFamily="18" charset="0"/>
              </a:rPr>
              <a:t>ως </a:t>
            </a:r>
            <a:r>
              <a:rPr lang="el-GR" sz="2000" dirty="0" smtClean="0">
                <a:solidFill>
                  <a:srgbClr val="002060"/>
                </a:solidFill>
                <a:latin typeface="Book Antiqua" panose="02040602050305030304" pitchFamily="18" charset="0"/>
              </a:rPr>
              <a:t>τόπο </a:t>
            </a:r>
            <a:r>
              <a:rPr lang="el-GR" sz="2000" dirty="0">
                <a:solidFill>
                  <a:srgbClr val="002060"/>
                </a:solidFill>
                <a:latin typeface="Book Antiqua" panose="02040602050305030304" pitchFamily="18" charset="0"/>
              </a:rPr>
              <a:t>έκφρασης συναισθημάτων.</a:t>
            </a:r>
            <a:endParaRPr lang="en-US" sz="2000" dirty="0">
              <a:solidFill>
                <a:srgbClr val="002060"/>
              </a:solidFill>
              <a:latin typeface="Book Antiqua" panose="02040602050305030304" pitchFamily="18" charset="0"/>
            </a:endParaRPr>
          </a:p>
          <a:p>
            <a:pPr marL="0" indent="0">
              <a:buNone/>
            </a:pPr>
            <a:endParaRPr lang="en-US" sz="20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34848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66928"/>
            <a:ext cx="10515600" cy="6031149"/>
          </a:xfrm>
          <a:solidFill>
            <a:schemeClr val="bg2"/>
          </a:solidFill>
        </p:spPr>
        <p:txBody>
          <a:bodyPr/>
          <a:lstStyle/>
          <a:p>
            <a:pPr marL="0" indent="0">
              <a:buNone/>
            </a:pPr>
            <a:r>
              <a:rPr lang="el-GR" dirty="0" smtClean="0">
                <a:solidFill>
                  <a:srgbClr val="002060"/>
                </a:solidFill>
              </a:rPr>
              <a:t>Ανεξάρτητα πάντως από τις τροποποιήσεις της θεωρίας, τις παρανοήσεις και απλουστεύσεις που οδήγησαν στην εκλαϊκευμένη εκδοχή της, αυτό που συνέβη με την ανάδυση και υπεράσπιση της ιδέας της έκφρασης είναι μία </a:t>
            </a:r>
            <a:r>
              <a:rPr lang="el-GR" b="1" dirty="0" smtClean="0">
                <a:solidFill>
                  <a:srgbClr val="002060"/>
                </a:solidFill>
              </a:rPr>
              <a:t>μετατόπιση</a:t>
            </a:r>
            <a:r>
              <a:rPr lang="el-GR" dirty="0" smtClean="0">
                <a:solidFill>
                  <a:srgbClr val="002060"/>
                </a:solidFill>
              </a:rPr>
              <a:t> η οποία έχει εξαιρετικό  ενδιαφέρον για την ιστορία της τέχνης. Η μετατόπιση αυτή έγινε ιδιαίτερα αισθητή στις αρχές του 20ου αιώνα –μολονότι η προετοιμασία είχε ήδη ξεκινήσει με το ρομαντισμό και είχε αρχίσει να γίνεται περισσότερο ορατή τις τελευταίες δεκαετίες του 19ου αιώνα.</a:t>
            </a:r>
          </a:p>
          <a:p>
            <a:pPr marL="0" indent="0">
              <a:buNone/>
            </a:pPr>
            <a:r>
              <a:rPr lang="el-GR" dirty="0" smtClean="0">
                <a:solidFill>
                  <a:srgbClr val="002060"/>
                </a:solidFill>
              </a:rPr>
              <a:t> </a:t>
            </a:r>
            <a:r>
              <a:rPr lang="el-GR" b="1" dirty="0" smtClean="0">
                <a:solidFill>
                  <a:srgbClr val="002060"/>
                </a:solidFill>
              </a:rPr>
              <a:t>Ο βασικός άξονας γύρω από τον οποίο είχε οργανωθεί η ευρωπαϊκή τέχνη για τέσσερις αιώνες περίπου, αυτός της αναπαράστασης, μετατοπίζεται για να δώσει τη θέση του σ’ αυτόν της έκφρασης. Το παράδειγμα ή το μοντέλο της αναπαραστασιακής τέχνης δίνει τη θέση του σ’ ένα εκφρασιοκεντρικό μοντέλο. </a:t>
            </a:r>
            <a:endParaRPr lang="en-US" b="1" dirty="0">
              <a:solidFill>
                <a:srgbClr val="002060"/>
              </a:solidFill>
            </a:endParaRPr>
          </a:p>
        </p:txBody>
      </p:sp>
    </p:spTree>
    <p:extLst>
      <p:ext uri="{BB962C8B-B14F-4D97-AF65-F5344CB8AC3E}">
        <p14:creationId xmlns:p14="http://schemas.microsoft.com/office/powerpoint/2010/main" val="64184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52918"/>
            <a:ext cx="10515600" cy="6439711"/>
          </a:xfrm>
          <a:solidFill>
            <a:schemeClr val="bg2"/>
          </a:solidFill>
        </p:spPr>
        <p:txBody>
          <a:bodyPr>
            <a:normAutofit fontScale="92500" lnSpcReduction="20000"/>
          </a:bodyPr>
          <a:lstStyle/>
          <a:p>
            <a:endParaRPr lang="el-GR" sz="900" dirty="0" smtClean="0">
              <a:solidFill>
                <a:srgbClr val="002060"/>
              </a:solidFill>
            </a:endParaRPr>
          </a:p>
          <a:p>
            <a:r>
              <a:rPr lang="el-GR" sz="3100" b="1" dirty="0" smtClean="0">
                <a:solidFill>
                  <a:srgbClr val="002060"/>
                </a:solidFill>
              </a:rPr>
              <a:t>Το </a:t>
            </a:r>
            <a:r>
              <a:rPr lang="el-GR" sz="3100" b="1" dirty="0">
                <a:solidFill>
                  <a:srgbClr val="002060"/>
                </a:solidFill>
              </a:rPr>
              <a:t>πρώτο μοντέλο </a:t>
            </a:r>
            <a:r>
              <a:rPr lang="el-GR" sz="3100" b="1" dirty="0" smtClean="0">
                <a:solidFill>
                  <a:srgbClr val="002060"/>
                </a:solidFill>
              </a:rPr>
              <a:t>στόχευε στην </a:t>
            </a:r>
            <a:r>
              <a:rPr lang="el-GR" sz="3100" b="1" dirty="0">
                <a:solidFill>
                  <a:srgbClr val="002060"/>
                </a:solidFill>
              </a:rPr>
              <a:t>αντιληπτική πιστότητα και έθετε ως αίτημα την υποκατάσταση της αντιληπτικής πραγματικότητας  με μία </a:t>
            </a:r>
            <a:r>
              <a:rPr lang="el-GR" sz="3100" b="1" dirty="0" smtClean="0">
                <a:solidFill>
                  <a:srgbClr val="002060"/>
                </a:solidFill>
              </a:rPr>
              <a:t>αναπαράσταση</a:t>
            </a:r>
            <a:r>
              <a:rPr lang="el-GR" sz="3100" dirty="0" smtClean="0">
                <a:solidFill>
                  <a:srgbClr val="002060"/>
                </a:solidFill>
              </a:rPr>
              <a:t>, </a:t>
            </a:r>
            <a:r>
              <a:rPr lang="el-GR" sz="3100" dirty="0">
                <a:solidFill>
                  <a:srgbClr val="002060"/>
                </a:solidFill>
              </a:rPr>
              <a:t>η οποία θα </a:t>
            </a:r>
            <a:r>
              <a:rPr lang="el-GR" sz="3100" dirty="0" smtClean="0">
                <a:solidFill>
                  <a:srgbClr val="002060"/>
                </a:solidFill>
              </a:rPr>
              <a:t>αποτελούσε </a:t>
            </a:r>
            <a:r>
              <a:rPr lang="el-GR" sz="3100" dirty="0">
                <a:solidFill>
                  <a:srgbClr val="002060"/>
                </a:solidFill>
              </a:rPr>
              <a:t>το ισοδύναμο αυτής της πραγματικότητας. </a:t>
            </a:r>
            <a:endParaRPr lang="el-GR" sz="3100" dirty="0" smtClean="0">
              <a:solidFill>
                <a:srgbClr val="002060"/>
              </a:solidFill>
            </a:endParaRPr>
          </a:p>
          <a:p>
            <a:pPr marL="0" indent="0">
              <a:buNone/>
            </a:pPr>
            <a:r>
              <a:rPr lang="el-GR" sz="3100" dirty="0" smtClean="0">
                <a:solidFill>
                  <a:srgbClr val="002060"/>
                </a:solidFill>
              </a:rPr>
              <a:t> Η </a:t>
            </a:r>
            <a:r>
              <a:rPr lang="el-GR" sz="3100" dirty="0">
                <a:solidFill>
                  <a:srgbClr val="002060"/>
                </a:solidFill>
              </a:rPr>
              <a:t>ιστορία της τέχνης, σύμφωνα με αυτό το μοντέλο, γίνεται αντιληπτή ως </a:t>
            </a:r>
            <a:r>
              <a:rPr lang="el-GR" sz="3100" dirty="0" smtClean="0">
                <a:solidFill>
                  <a:srgbClr val="002060"/>
                </a:solidFill>
              </a:rPr>
              <a:t>μία διαρκής </a:t>
            </a:r>
            <a:r>
              <a:rPr lang="el-GR" sz="3100" dirty="0">
                <a:solidFill>
                  <a:srgbClr val="002060"/>
                </a:solidFill>
              </a:rPr>
              <a:t>εξέλιξη και βελτίωση της τεχνικής και των καλλιτεχνικών συμβάσεων με σκοπό την όσο το δυνατόν </a:t>
            </a:r>
            <a:r>
              <a:rPr lang="el-GR" sz="3100" dirty="0" smtClean="0">
                <a:solidFill>
                  <a:srgbClr val="002060"/>
                </a:solidFill>
              </a:rPr>
              <a:t>πιστότερη</a:t>
            </a:r>
            <a:r>
              <a:rPr lang="el-GR" sz="3100" dirty="0">
                <a:solidFill>
                  <a:srgbClr val="002060"/>
                </a:solidFill>
              </a:rPr>
              <a:t>, απόδοση της πραγματικότητας. </a:t>
            </a:r>
            <a:endParaRPr lang="el-GR" sz="3100" dirty="0" smtClean="0">
              <a:solidFill>
                <a:srgbClr val="002060"/>
              </a:solidFill>
            </a:endParaRPr>
          </a:p>
          <a:p>
            <a:pPr marL="0" indent="0">
              <a:buNone/>
            </a:pPr>
            <a:endParaRPr lang="el-GR" sz="900" dirty="0" smtClean="0">
              <a:solidFill>
                <a:srgbClr val="002060"/>
              </a:solidFill>
            </a:endParaRPr>
          </a:p>
          <a:p>
            <a:r>
              <a:rPr lang="el-GR" sz="3100" b="1" dirty="0" smtClean="0">
                <a:solidFill>
                  <a:srgbClr val="002060"/>
                </a:solidFill>
              </a:rPr>
              <a:t>Το </a:t>
            </a:r>
            <a:r>
              <a:rPr lang="el-GR" sz="3100" b="1" dirty="0">
                <a:solidFill>
                  <a:srgbClr val="002060"/>
                </a:solidFill>
              </a:rPr>
              <a:t>δεύτερο μοντέλο </a:t>
            </a:r>
            <a:r>
              <a:rPr lang="el-GR" sz="3100" dirty="0">
                <a:solidFill>
                  <a:srgbClr val="002060"/>
                </a:solidFill>
              </a:rPr>
              <a:t>αναθεωρεί το στόχο της αναπαραστασιακής ακρίβειας και </a:t>
            </a:r>
            <a:r>
              <a:rPr lang="el-GR" sz="3100" b="1" dirty="0">
                <a:solidFill>
                  <a:srgbClr val="002060"/>
                </a:solidFill>
              </a:rPr>
              <a:t>στρέφεται προς τα εκφραστικά επιτεύγματα των διαφόρων καλλιτεχνικών κινημάτων </a:t>
            </a:r>
            <a:r>
              <a:rPr lang="el-GR" sz="3100" dirty="0">
                <a:solidFill>
                  <a:srgbClr val="002060"/>
                </a:solidFill>
              </a:rPr>
              <a:t>που </a:t>
            </a:r>
            <a:r>
              <a:rPr lang="el-GR" sz="3100" dirty="0" smtClean="0">
                <a:solidFill>
                  <a:srgbClr val="002060"/>
                </a:solidFill>
              </a:rPr>
              <a:t>αναπτύσσονται στο τέλος του 19ου </a:t>
            </a:r>
            <a:r>
              <a:rPr lang="el-GR" sz="3100" dirty="0">
                <a:solidFill>
                  <a:srgbClr val="002060"/>
                </a:solidFill>
              </a:rPr>
              <a:t>και τα πρώτα χρόνια του 20</a:t>
            </a:r>
            <a:r>
              <a:rPr lang="el-GR" sz="3100" baseline="30000" dirty="0">
                <a:solidFill>
                  <a:srgbClr val="002060"/>
                </a:solidFill>
              </a:rPr>
              <a:t>ου</a:t>
            </a:r>
            <a:r>
              <a:rPr lang="el-GR" sz="3100" dirty="0">
                <a:solidFill>
                  <a:srgbClr val="002060"/>
                </a:solidFill>
              </a:rPr>
              <a:t> αιώνα. </a:t>
            </a:r>
            <a:endParaRPr lang="el-GR" sz="3100" dirty="0" smtClean="0">
              <a:solidFill>
                <a:srgbClr val="002060"/>
              </a:solidFill>
            </a:endParaRPr>
          </a:p>
          <a:p>
            <a:pPr marL="0" indent="0">
              <a:buNone/>
            </a:pPr>
            <a:r>
              <a:rPr lang="el-GR" sz="3100" b="1" dirty="0" smtClean="0">
                <a:solidFill>
                  <a:srgbClr val="002060"/>
                </a:solidFill>
              </a:rPr>
              <a:t>Η </a:t>
            </a:r>
            <a:r>
              <a:rPr lang="el-GR" sz="3100" b="1" dirty="0">
                <a:solidFill>
                  <a:srgbClr val="002060"/>
                </a:solidFill>
              </a:rPr>
              <a:t>τέχνη απομακρύνεται τόσο από το αίτημα της μιμητικής πιστότητας όσο και από την γραμμική αντίληψη για την εξέλιξή της</a:t>
            </a:r>
            <a:r>
              <a:rPr lang="el-GR" sz="3100" dirty="0">
                <a:solidFill>
                  <a:srgbClr val="002060"/>
                </a:solidFill>
              </a:rPr>
              <a:t>· παύει να γίνεται αντιληπτή ως διαρκής πορεία </a:t>
            </a:r>
            <a:r>
              <a:rPr lang="el-GR" sz="3100" dirty="0" smtClean="0">
                <a:solidFill>
                  <a:srgbClr val="002060"/>
                </a:solidFill>
              </a:rPr>
              <a:t>εξέλιξης </a:t>
            </a:r>
            <a:r>
              <a:rPr lang="el-GR" sz="3100" dirty="0">
                <a:solidFill>
                  <a:srgbClr val="002060"/>
                </a:solidFill>
              </a:rPr>
              <a:t>και βελτίωσης συγκεκριμένων τεχνικών </a:t>
            </a:r>
            <a:r>
              <a:rPr lang="el-GR" sz="3100" dirty="0" smtClean="0">
                <a:solidFill>
                  <a:srgbClr val="002060"/>
                </a:solidFill>
              </a:rPr>
              <a:t>για την επίτευξη ενός </a:t>
            </a:r>
            <a:r>
              <a:rPr lang="el-GR" sz="3100" dirty="0">
                <a:solidFill>
                  <a:srgbClr val="002060"/>
                </a:solidFill>
              </a:rPr>
              <a:t>ενιαίου στόχου. </a:t>
            </a:r>
            <a:endParaRPr lang="el-GR" sz="3100" dirty="0" smtClean="0">
              <a:solidFill>
                <a:srgbClr val="002060"/>
              </a:solidFill>
            </a:endParaRPr>
          </a:p>
          <a:p>
            <a:pPr marL="0" indent="0">
              <a:buNone/>
            </a:pPr>
            <a:endParaRPr lang="en-US" sz="3100" dirty="0"/>
          </a:p>
        </p:txBody>
      </p:sp>
    </p:spTree>
    <p:extLst>
      <p:ext uri="{BB962C8B-B14F-4D97-AF65-F5344CB8AC3E}">
        <p14:creationId xmlns:p14="http://schemas.microsoft.com/office/powerpoint/2010/main" val="1143002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89106"/>
            <a:ext cx="10515600" cy="5787857"/>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buNone/>
            </a:pPr>
            <a:endParaRPr lang="el-GR" sz="900" dirty="0" smtClean="0">
              <a:solidFill>
                <a:srgbClr val="002060"/>
              </a:solidFill>
            </a:endParaRPr>
          </a:p>
          <a:p>
            <a:pPr marL="0" indent="0">
              <a:buNone/>
            </a:pPr>
            <a:r>
              <a:rPr lang="el-GR" b="1" dirty="0" smtClean="0">
                <a:solidFill>
                  <a:srgbClr val="002060"/>
                </a:solidFill>
              </a:rPr>
              <a:t>Η </a:t>
            </a:r>
            <a:r>
              <a:rPr lang="el-GR" b="1" dirty="0" smtClean="0">
                <a:solidFill>
                  <a:srgbClr val="002060"/>
                </a:solidFill>
              </a:rPr>
              <a:t>ανάγκη για ειλικρινή έκφραση δεν είναι το αντίστοιχο με την επιδίωξη της πιστής απόδοσης της πραγματικότητας. </a:t>
            </a:r>
          </a:p>
          <a:p>
            <a:pPr marL="0" indent="0">
              <a:buNone/>
            </a:pPr>
            <a:r>
              <a:rPr lang="el-GR" dirty="0" smtClean="0">
                <a:solidFill>
                  <a:srgbClr val="002060"/>
                </a:solidFill>
              </a:rPr>
              <a:t>Η αναπαραστασιακή θεώρηση είχε επιδιώξει, και πετύχει σε μεγάλο βαθμό, την ενοποίηση καλλιτεχνικών πράξεων, μέσων, επινοήσεων και τεχνικών προς μια κοινή και ενιαία κατεύθυνση. </a:t>
            </a:r>
          </a:p>
          <a:p>
            <a:pPr marL="0" indent="0">
              <a:buNone/>
            </a:pPr>
            <a:r>
              <a:rPr lang="el-GR" dirty="0" smtClean="0">
                <a:solidFill>
                  <a:srgbClr val="002060"/>
                </a:solidFill>
              </a:rPr>
              <a:t>Σε αντίθεση προς αυτήν, </a:t>
            </a:r>
            <a:r>
              <a:rPr lang="el-GR" b="1" dirty="0" smtClean="0">
                <a:solidFill>
                  <a:srgbClr val="002060"/>
                </a:solidFill>
              </a:rPr>
              <a:t>η εκφρασιοκεντρική θεώρηση οδήγησε την τέχνη στο δρόμο της εξατομίκευσης των καλλιτεχνικών </a:t>
            </a:r>
            <a:r>
              <a:rPr lang="el-GR" b="1" dirty="0" smtClean="0">
                <a:solidFill>
                  <a:srgbClr val="002060"/>
                </a:solidFill>
              </a:rPr>
              <a:t>πράξεων</a:t>
            </a:r>
            <a:r>
              <a:rPr lang="el-GR" dirty="0">
                <a:solidFill>
                  <a:srgbClr val="002060"/>
                </a:solidFill>
              </a:rPr>
              <a:t>,</a:t>
            </a:r>
            <a:endParaRPr lang="el-GR" dirty="0" smtClean="0">
              <a:solidFill>
                <a:srgbClr val="002060"/>
              </a:solidFill>
            </a:endParaRPr>
          </a:p>
          <a:p>
            <a:pPr marL="0" indent="0">
              <a:buNone/>
            </a:pPr>
            <a:r>
              <a:rPr lang="el-GR" b="1" dirty="0" smtClean="0">
                <a:solidFill>
                  <a:srgbClr val="002060"/>
                </a:solidFill>
              </a:rPr>
              <a:t>ανέτρεψε την αντίληψη για την ιστορία της τέχνης ως μιας πορείας προόδου προς ένα τελικό στόχο </a:t>
            </a:r>
          </a:p>
          <a:p>
            <a:pPr marL="0" indent="0">
              <a:buNone/>
            </a:pPr>
            <a:r>
              <a:rPr lang="el-GR" dirty="0" smtClean="0">
                <a:solidFill>
                  <a:srgbClr val="002060"/>
                </a:solidFill>
              </a:rPr>
              <a:t>και </a:t>
            </a:r>
            <a:r>
              <a:rPr lang="el-GR" b="1" dirty="0" smtClean="0">
                <a:solidFill>
                  <a:srgbClr val="002060"/>
                </a:solidFill>
              </a:rPr>
              <a:t>ανέτρεψε επίσης την αντίληψη για την τέχνη ως μια δραστηριότητα που καθοδηγείται από ένα κοινό ιδεώδες</a:t>
            </a:r>
            <a:r>
              <a:rPr lang="el-GR" dirty="0" smtClean="0">
                <a:solidFill>
                  <a:srgbClr val="002060"/>
                </a:solidFill>
              </a:rPr>
              <a:t>.</a:t>
            </a:r>
          </a:p>
          <a:p>
            <a:pPr marL="0" indent="0">
              <a:buNone/>
            </a:pPr>
            <a:r>
              <a:rPr lang="el-GR" dirty="0" smtClean="0">
                <a:solidFill>
                  <a:srgbClr val="002060"/>
                </a:solidFill>
              </a:rPr>
              <a:t> </a:t>
            </a:r>
          </a:p>
          <a:p>
            <a:pPr marL="0" indent="0">
              <a:buNone/>
            </a:pPr>
            <a:endParaRPr lang="en-US" dirty="0"/>
          </a:p>
        </p:txBody>
      </p:sp>
    </p:spTree>
    <p:extLst>
      <p:ext uri="{BB962C8B-B14F-4D97-AF65-F5344CB8AC3E}">
        <p14:creationId xmlns:p14="http://schemas.microsoft.com/office/powerpoint/2010/main" val="855662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8757" y="311285"/>
            <a:ext cx="10885251" cy="6293796"/>
          </a:xfrm>
          <a:solidFill>
            <a:schemeClr val="bg1">
              <a:lumMod val="85000"/>
            </a:schemeClr>
          </a:solidFill>
        </p:spPr>
        <p:txBody>
          <a:bodyPr/>
          <a:lstStyle/>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r>
              <a:rPr lang="el-GR" b="1" dirty="0" smtClean="0">
                <a:solidFill>
                  <a:srgbClr val="00B050"/>
                </a:solidFill>
                <a:latin typeface="Book Antiqua" panose="02040602050305030304" pitchFamily="18" charset="0"/>
              </a:rPr>
              <a:t>ΘΕΩΡΙΕΣ ΤΗΣ ΕΚΦΡΑΣΗΣ</a:t>
            </a:r>
          </a:p>
          <a:p>
            <a:pPr marL="0" indent="0" algn="ctr">
              <a:buNone/>
            </a:pPr>
            <a:endParaRPr lang="el-GR" dirty="0"/>
          </a:p>
          <a:p>
            <a:pPr marL="0" indent="0" algn="ctr">
              <a:buNone/>
            </a:pPr>
            <a:r>
              <a:rPr lang="el-GR" b="1" i="1" dirty="0" smtClean="0">
                <a:solidFill>
                  <a:srgbClr val="00B050"/>
                </a:solidFill>
                <a:latin typeface="Book Antiqua" panose="02040602050305030304" pitchFamily="18" charset="0"/>
              </a:rPr>
              <a:t> Τέχνη ως έκφραση της εσωτερικότητας</a:t>
            </a:r>
            <a:endParaRPr lang="en-US" b="1" i="1" dirty="0" smtClean="0">
              <a:solidFill>
                <a:srgbClr val="00B050"/>
              </a:solidFill>
              <a:latin typeface="Book Antiqua" panose="02040602050305030304" pitchFamily="18" charset="0"/>
            </a:endParaRPr>
          </a:p>
          <a:p>
            <a:pPr marL="0" indent="0" algn="ctr">
              <a:buNone/>
            </a:pPr>
            <a:r>
              <a:rPr lang="en-US" i="1" dirty="0" smtClean="0">
                <a:solidFill>
                  <a:srgbClr val="00B050"/>
                </a:solidFill>
                <a:latin typeface="Book Antiqua" panose="02040602050305030304" pitchFamily="18" charset="0"/>
              </a:rPr>
              <a:t>Croce  </a:t>
            </a:r>
            <a:r>
              <a:rPr lang="en-US" b="1" dirty="0" smtClean="0">
                <a:solidFill>
                  <a:srgbClr val="00B050"/>
                </a:solidFill>
                <a:latin typeface="Book Antiqua" panose="02040602050305030304" pitchFamily="18" charset="0"/>
              </a:rPr>
              <a:t>a</a:t>
            </a:r>
            <a:endParaRPr lang="en-US" b="1" dirty="0">
              <a:solidFill>
                <a:srgbClr val="00B050"/>
              </a:solidFill>
              <a:latin typeface="Book Antiqua" panose="02040602050305030304" pitchFamily="18" charset="0"/>
            </a:endParaRPr>
          </a:p>
        </p:txBody>
      </p:sp>
    </p:spTree>
    <p:extLst>
      <p:ext uri="{BB962C8B-B14F-4D97-AF65-F5344CB8AC3E}">
        <p14:creationId xmlns:p14="http://schemas.microsoft.com/office/powerpoint/2010/main" val="104251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6566" y="376203"/>
            <a:ext cx="10515600" cy="6160784"/>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gn="ctr">
              <a:buNone/>
            </a:pPr>
            <a:endParaRPr lang="el-GR" dirty="0" smtClean="0"/>
          </a:p>
          <a:p>
            <a:pPr marL="0" indent="0" algn="ctr">
              <a:buNone/>
            </a:pPr>
            <a:endParaRPr lang="el-GR" dirty="0"/>
          </a:p>
          <a:p>
            <a:pPr marL="0" indent="0" algn="ctr">
              <a:buNone/>
            </a:pPr>
            <a:endParaRPr lang="el-GR" dirty="0" smtClean="0"/>
          </a:p>
          <a:p>
            <a:pPr marL="0" indent="0" algn="ctr">
              <a:buNone/>
            </a:pPr>
            <a:r>
              <a:rPr lang="el-GR" sz="3600" i="1" dirty="0" smtClean="0">
                <a:solidFill>
                  <a:srgbClr val="002060"/>
                </a:solidFill>
                <a:latin typeface="Book Antiqua" panose="02040602050305030304" pitchFamily="18" charset="0"/>
              </a:rPr>
              <a:t>Εισαγωγικά</a:t>
            </a:r>
            <a:endParaRPr lang="en-US" sz="3600" i="1"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3792661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86383"/>
            <a:ext cx="10515600" cy="5690580"/>
          </a:xfrm>
          <a:solidFill>
            <a:schemeClr val="bg1">
              <a:lumMod val="85000"/>
            </a:schemeClr>
          </a:solidFill>
        </p:spPr>
        <p:txBody>
          <a:bodyPr>
            <a:normAutofit/>
          </a:bodyPr>
          <a:lstStyle/>
          <a:p>
            <a:pPr marL="0" indent="0">
              <a:buNone/>
            </a:pPr>
            <a:endParaRPr lang="el-GR" sz="2400" dirty="0" smtClean="0">
              <a:latin typeface="Book Antiqua" panose="02040602050305030304" pitchFamily="18" charset="0"/>
            </a:endParaRPr>
          </a:p>
          <a:p>
            <a:pPr marL="0" indent="0">
              <a:buNone/>
            </a:pPr>
            <a:endParaRPr lang="el-GR" sz="2400" dirty="0">
              <a:latin typeface="Book Antiqua" panose="02040602050305030304" pitchFamily="18" charset="0"/>
            </a:endParaRPr>
          </a:p>
          <a:p>
            <a:pPr marL="0" indent="0">
              <a:buNone/>
            </a:pPr>
            <a:r>
              <a:rPr lang="el-GR" sz="2400" dirty="0" smtClean="0">
                <a:latin typeface="Book Antiqua" panose="02040602050305030304" pitchFamily="18" charset="0"/>
              </a:rPr>
              <a:t>Παρά τις ποικίλες χρήσεις του όρου έκφραση από φιλοσόφους, κριτικούς και καλλιτέχνες και τις πολλές διαφορετικές αποχρώσεις της θεωρίας της έκφρασης από τις ρομαντικές απαρχές της έως και τις μεταγενέστερες εξελίξεις της κατά τον 20ο αιώνα, </a:t>
            </a:r>
          </a:p>
          <a:p>
            <a:pPr marL="0" indent="0">
              <a:buNone/>
            </a:pPr>
            <a:r>
              <a:rPr lang="el-GR" sz="2400" dirty="0" smtClean="0">
                <a:latin typeface="Book Antiqua" panose="02040602050305030304" pitchFamily="18" charset="0"/>
              </a:rPr>
              <a:t>η θεωρία, ή μάλλον οι θεωρίες της έκφρασης –ανεξαρτήτως του βαθμού συστηματικότητας και επεξεργασίας τους– διατύπωσαν και διέσωσαν πάντως αυτήν τη </a:t>
            </a:r>
            <a:r>
              <a:rPr lang="el-GR" sz="2400" b="1" dirty="0" smtClean="0">
                <a:latin typeface="Book Antiqua" panose="02040602050305030304" pitchFamily="18" charset="0"/>
              </a:rPr>
              <a:t>βασική ιδέα μιας άρρηκτης σύνδεσης τέχνης και εσωτερικότητας, καλλιτεχνικής δραστηριότητας και εξωτερίκευσης συναισθημάτων. </a:t>
            </a:r>
            <a:endParaRPr lang="en-US" sz="2400" b="1" dirty="0">
              <a:latin typeface="Book Antiqua" panose="02040602050305030304" pitchFamily="18" charset="0"/>
            </a:endParaRPr>
          </a:p>
        </p:txBody>
      </p:sp>
    </p:spTree>
    <p:extLst>
      <p:ext uri="{BB962C8B-B14F-4D97-AF65-F5344CB8AC3E}">
        <p14:creationId xmlns:p14="http://schemas.microsoft.com/office/powerpoint/2010/main" val="1458161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747442" cy="967564"/>
          </a:xfrm>
        </p:spPr>
        <p:txBody>
          <a:bodyPr>
            <a:normAutofit/>
          </a:bodyPr>
          <a:lstStyle/>
          <a:p>
            <a:pPr algn="ctr"/>
            <a:r>
              <a:rPr lang="en-US" sz="3600" b="1" dirty="0" smtClean="0">
                <a:solidFill>
                  <a:srgbClr val="00B050"/>
                </a:solidFill>
              </a:rPr>
              <a:t>Benedetto Croce</a:t>
            </a:r>
            <a:endParaRPr lang="en-US" sz="3600" b="1" dirty="0">
              <a:solidFill>
                <a:srgbClr val="00B050"/>
              </a:solidFill>
            </a:endParaRPr>
          </a:p>
        </p:txBody>
      </p:sp>
      <p:sp>
        <p:nvSpPr>
          <p:cNvPr id="3" name="Θέση περιεχομένου 2"/>
          <p:cNvSpPr>
            <a:spLocks noGrp="1"/>
          </p:cNvSpPr>
          <p:nvPr>
            <p:ph idx="1"/>
          </p:nvPr>
        </p:nvSpPr>
        <p:spPr>
          <a:xfrm>
            <a:off x="838199" y="1332689"/>
            <a:ext cx="10747443" cy="4844274"/>
          </a:xfrm>
          <a:solidFill>
            <a:schemeClr val="bg1">
              <a:lumMod val="95000"/>
            </a:schemeClr>
          </a:solidFill>
        </p:spPr>
        <p:txBody>
          <a:bodyPr/>
          <a:lstStyle/>
          <a:p>
            <a:pPr marL="0" indent="0">
              <a:buNone/>
            </a:pPr>
            <a:r>
              <a:rPr lang="en-US" dirty="0" smtClean="0">
                <a:solidFill>
                  <a:schemeClr val="accent6">
                    <a:lumMod val="50000"/>
                  </a:schemeClr>
                </a:solidFill>
              </a:rPr>
              <a:t>O </a:t>
            </a:r>
            <a:r>
              <a:rPr lang="el-GR" dirty="0" smtClean="0">
                <a:solidFill>
                  <a:schemeClr val="accent6">
                    <a:lumMod val="50000"/>
                  </a:schemeClr>
                </a:solidFill>
              </a:rPr>
              <a:t>Ιταλός ιδεαλιστής φιλόσοφος </a:t>
            </a:r>
            <a:r>
              <a:rPr lang="en-US" dirty="0">
                <a:solidFill>
                  <a:schemeClr val="accent6">
                    <a:lumMod val="50000"/>
                  </a:schemeClr>
                </a:solidFill>
              </a:rPr>
              <a:t>Benedetto Croce</a:t>
            </a:r>
            <a:r>
              <a:rPr lang="el-GR" dirty="0">
                <a:solidFill>
                  <a:schemeClr val="accent6">
                    <a:lumMod val="50000"/>
                  </a:schemeClr>
                </a:solidFill>
              </a:rPr>
              <a:t> (1886-1952), </a:t>
            </a:r>
            <a:r>
              <a:rPr lang="el-GR" dirty="0" smtClean="0">
                <a:solidFill>
                  <a:schemeClr val="accent6">
                    <a:lumMod val="50000"/>
                  </a:schemeClr>
                </a:solidFill>
              </a:rPr>
              <a:t>στις </a:t>
            </a:r>
            <a:r>
              <a:rPr lang="el-GR" dirty="0">
                <a:solidFill>
                  <a:schemeClr val="accent6">
                    <a:lumMod val="50000"/>
                  </a:schemeClr>
                </a:solidFill>
              </a:rPr>
              <a:t>αρχές του 20</a:t>
            </a:r>
            <a:r>
              <a:rPr lang="el-GR" baseline="30000" dirty="0">
                <a:solidFill>
                  <a:schemeClr val="accent6">
                    <a:lumMod val="50000"/>
                  </a:schemeClr>
                </a:solidFill>
              </a:rPr>
              <a:t>ου</a:t>
            </a:r>
            <a:r>
              <a:rPr lang="el-GR" dirty="0">
                <a:solidFill>
                  <a:schemeClr val="accent6">
                    <a:lumMod val="50000"/>
                  </a:schemeClr>
                </a:solidFill>
              </a:rPr>
              <a:t> αιώνα, πρότεινε τη θεωρία του για την </a:t>
            </a:r>
            <a:r>
              <a:rPr lang="el-GR" b="1" dirty="0">
                <a:solidFill>
                  <a:schemeClr val="accent6">
                    <a:lumMod val="50000"/>
                  </a:schemeClr>
                </a:solidFill>
              </a:rPr>
              <a:t>αισθητική ως επιστήμη της έκφρασης, </a:t>
            </a:r>
            <a:r>
              <a:rPr lang="el-GR" dirty="0">
                <a:solidFill>
                  <a:schemeClr val="accent6">
                    <a:lumMod val="50000"/>
                  </a:schemeClr>
                </a:solidFill>
              </a:rPr>
              <a:t>μέσα στα πλαίσια της οποίας η τέχνη κατανοείται ως </a:t>
            </a:r>
            <a:r>
              <a:rPr lang="el-GR" b="1" dirty="0">
                <a:solidFill>
                  <a:schemeClr val="accent6">
                    <a:lumMod val="50000"/>
                  </a:schemeClr>
                </a:solidFill>
              </a:rPr>
              <a:t>εποπτεία = έκφραση </a:t>
            </a:r>
            <a:endParaRPr lang="el-GR" b="1" dirty="0" smtClean="0">
              <a:solidFill>
                <a:schemeClr val="accent6">
                  <a:lumMod val="50000"/>
                </a:schemeClr>
              </a:solidFill>
            </a:endParaRPr>
          </a:p>
          <a:p>
            <a:pPr marL="0" indent="0">
              <a:buNone/>
            </a:pPr>
            <a:r>
              <a:rPr lang="el-GR" dirty="0" smtClean="0">
                <a:solidFill>
                  <a:schemeClr val="accent6">
                    <a:lumMod val="50000"/>
                  </a:schemeClr>
                </a:solidFill>
              </a:rPr>
              <a:t>Η </a:t>
            </a:r>
            <a:r>
              <a:rPr lang="el-GR" dirty="0">
                <a:solidFill>
                  <a:schemeClr val="accent6">
                    <a:lumMod val="50000"/>
                  </a:schemeClr>
                </a:solidFill>
              </a:rPr>
              <a:t>περίπτωση του Κρότσε παρουσιάζει ιδιαίτερο ενδιαφέρον εξαιτίας του γεγονότος ότι οι βασικές του θέσεις, οι οποίες  οδήγησαν στην </a:t>
            </a:r>
            <a:r>
              <a:rPr lang="el-GR" b="1" dirty="0">
                <a:solidFill>
                  <a:schemeClr val="accent6">
                    <a:lumMod val="50000"/>
                  </a:schemeClr>
                </a:solidFill>
              </a:rPr>
              <a:t>ανάδειξη της αυτονομίας και του πνευματικού χαρακτήρα της τέχνης</a:t>
            </a:r>
            <a:r>
              <a:rPr lang="el-GR" dirty="0">
                <a:solidFill>
                  <a:schemeClr val="accent6">
                    <a:lumMod val="50000"/>
                  </a:schemeClr>
                </a:solidFill>
              </a:rPr>
              <a:t>, συνέπεσαν με τις αναζητήσεις των σημαντικότερων καλλιτεχνικών φυσιογνωμιών των αρχών του 20</a:t>
            </a:r>
            <a:r>
              <a:rPr lang="el-GR" baseline="30000" dirty="0">
                <a:solidFill>
                  <a:schemeClr val="accent6">
                    <a:lumMod val="50000"/>
                  </a:schemeClr>
                </a:solidFill>
              </a:rPr>
              <a:t>ου</a:t>
            </a:r>
            <a:r>
              <a:rPr lang="el-GR" dirty="0">
                <a:solidFill>
                  <a:schemeClr val="accent6">
                    <a:lumMod val="50000"/>
                  </a:schemeClr>
                </a:solidFill>
              </a:rPr>
              <a:t> αιώνα αλλά και, κατά μία έννοια, ‘υιοθετήθηκαν’ από τα καλλιτεχνικά ρεύματα του πρώτου μισού του ίδιου αυτού αιώνα. </a:t>
            </a:r>
            <a:endParaRPr lang="en-US" dirty="0">
              <a:solidFill>
                <a:schemeClr val="accent6">
                  <a:lumMod val="50000"/>
                </a:schemeClr>
              </a:solidFill>
            </a:endParaRPr>
          </a:p>
          <a:p>
            <a:pPr marL="0" indent="0">
              <a:buNone/>
            </a:pPr>
            <a:endParaRPr lang="en-US" dirty="0"/>
          </a:p>
        </p:txBody>
      </p:sp>
    </p:spTree>
    <p:extLst>
      <p:ext uri="{BB962C8B-B14F-4D97-AF65-F5344CB8AC3E}">
        <p14:creationId xmlns:p14="http://schemas.microsoft.com/office/powerpoint/2010/main" val="2847496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82102"/>
            <a:ext cx="10515600" cy="6293796"/>
          </a:xfrm>
          <a:solidFill>
            <a:schemeClr val="accent6">
              <a:lumMod val="20000"/>
              <a:lumOff val="80000"/>
            </a:schemeClr>
          </a:solidFill>
        </p:spPr>
        <p:txBody>
          <a:bodyPr>
            <a:normAutofit/>
          </a:bodyPr>
          <a:lstStyle/>
          <a:p>
            <a:pPr hangingPunct="0"/>
            <a:endParaRPr lang="el-GR" sz="800" dirty="0" smtClean="0"/>
          </a:p>
          <a:p>
            <a:pPr hangingPunct="0"/>
            <a:r>
              <a:rPr lang="el-GR" dirty="0" smtClean="0">
                <a:solidFill>
                  <a:schemeClr val="accent6">
                    <a:lumMod val="50000"/>
                  </a:schemeClr>
                </a:solidFill>
              </a:rPr>
              <a:t>Το </a:t>
            </a:r>
            <a:r>
              <a:rPr lang="el-GR" dirty="0">
                <a:solidFill>
                  <a:schemeClr val="accent6">
                    <a:lumMod val="50000"/>
                  </a:schemeClr>
                </a:solidFill>
              </a:rPr>
              <a:t>κύριο σώμα της θεωρίας του Κρότσε για την αισθητική διατυπώθηκε στο κεντρικό έργο του σχετικά με το θέμα αυτό, το οποίο φέρει τον τίτλο </a:t>
            </a:r>
            <a:r>
              <a:rPr lang="el-GR" i="1" dirty="0">
                <a:solidFill>
                  <a:schemeClr val="accent6">
                    <a:lumMod val="50000"/>
                  </a:schemeClr>
                </a:solidFill>
              </a:rPr>
              <a:t>Αισθητική ως επιστήμη της έκφρασης και γενικής </a:t>
            </a:r>
            <a:r>
              <a:rPr lang="el-GR" i="1" dirty="0" smtClean="0">
                <a:solidFill>
                  <a:schemeClr val="accent6">
                    <a:lumMod val="50000"/>
                  </a:schemeClr>
                </a:solidFill>
              </a:rPr>
              <a:t>γλωσσολογίας </a:t>
            </a:r>
            <a:r>
              <a:rPr lang="el-GR" dirty="0" smtClean="0">
                <a:solidFill>
                  <a:schemeClr val="accent6">
                    <a:lumMod val="50000"/>
                  </a:schemeClr>
                </a:solidFill>
              </a:rPr>
              <a:t>[</a:t>
            </a:r>
            <a:r>
              <a:rPr lang="en-US" dirty="0" smtClean="0">
                <a:solidFill>
                  <a:schemeClr val="accent6">
                    <a:lumMod val="50000"/>
                  </a:schemeClr>
                </a:solidFill>
              </a:rPr>
              <a:t>Benedetto Croce</a:t>
            </a:r>
            <a:r>
              <a:rPr lang="el-GR" dirty="0" smtClean="0">
                <a:solidFill>
                  <a:schemeClr val="accent6">
                    <a:lumMod val="50000"/>
                  </a:schemeClr>
                </a:solidFill>
              </a:rPr>
              <a:t>, </a:t>
            </a:r>
            <a:r>
              <a:rPr lang="la-Latn" i="1" dirty="0" smtClean="0">
                <a:solidFill>
                  <a:schemeClr val="accent6">
                    <a:lumMod val="50000"/>
                  </a:schemeClr>
                </a:solidFill>
              </a:rPr>
              <a:t>Estetica come scienza </a:t>
            </a:r>
            <a:r>
              <a:rPr lang="en-US" i="1" dirty="0" smtClean="0">
                <a:solidFill>
                  <a:schemeClr val="accent6">
                    <a:lumMod val="50000"/>
                  </a:schemeClr>
                </a:solidFill>
              </a:rPr>
              <a:t>dell</a:t>
            </a:r>
            <a:r>
              <a:rPr lang="el-GR" i="1" dirty="0" smtClean="0">
                <a:solidFill>
                  <a:schemeClr val="accent6">
                    <a:lumMod val="50000"/>
                  </a:schemeClr>
                </a:solidFill>
              </a:rPr>
              <a:t>’ </a:t>
            </a:r>
            <a:r>
              <a:rPr lang="la-Latn" i="1" dirty="0" smtClean="0">
                <a:solidFill>
                  <a:schemeClr val="accent6">
                    <a:lumMod val="50000"/>
                  </a:schemeClr>
                </a:solidFill>
              </a:rPr>
              <a:t>espressione e linguistica generale</a:t>
            </a:r>
            <a:r>
              <a:rPr lang="el-GR" dirty="0" smtClean="0">
                <a:solidFill>
                  <a:schemeClr val="accent6">
                    <a:lumMod val="50000"/>
                  </a:schemeClr>
                </a:solidFill>
              </a:rPr>
              <a:t> (1902)]. </a:t>
            </a:r>
            <a:endParaRPr lang="el-GR" dirty="0">
              <a:solidFill>
                <a:schemeClr val="accent6">
                  <a:lumMod val="50000"/>
                </a:schemeClr>
              </a:solidFill>
            </a:endParaRPr>
          </a:p>
          <a:p>
            <a:pPr hangingPunct="0"/>
            <a:r>
              <a:rPr lang="el-GR" dirty="0" smtClean="0">
                <a:solidFill>
                  <a:schemeClr val="accent6">
                    <a:lumMod val="50000"/>
                  </a:schemeClr>
                </a:solidFill>
              </a:rPr>
              <a:t> </a:t>
            </a:r>
            <a:r>
              <a:rPr lang="el-GR" dirty="0">
                <a:solidFill>
                  <a:schemeClr val="accent6">
                    <a:lumMod val="50000"/>
                  </a:schemeClr>
                </a:solidFill>
              </a:rPr>
              <a:t>Σ’ αυτό το έργο ακριβώς παρουσιάζεται και υποστηρίζεται η θέση ότι </a:t>
            </a:r>
            <a:r>
              <a:rPr lang="el-GR" b="1" dirty="0">
                <a:solidFill>
                  <a:schemeClr val="accent6">
                    <a:lumMod val="50000"/>
                  </a:schemeClr>
                </a:solidFill>
              </a:rPr>
              <a:t>η τέχνη είναι εποπτεία ή έκφραση</a:t>
            </a:r>
            <a:r>
              <a:rPr lang="el-GR" dirty="0">
                <a:solidFill>
                  <a:schemeClr val="accent6">
                    <a:lumMod val="50000"/>
                  </a:schemeClr>
                </a:solidFill>
              </a:rPr>
              <a:t>· θέση η οποία είναι απολύτως συνεπής </a:t>
            </a:r>
            <a:r>
              <a:rPr lang="el-GR" dirty="0" smtClean="0">
                <a:solidFill>
                  <a:schemeClr val="accent6">
                    <a:lumMod val="50000"/>
                  </a:schemeClr>
                </a:solidFill>
              </a:rPr>
              <a:t>και </a:t>
            </a:r>
            <a:r>
              <a:rPr lang="el-GR" dirty="0">
                <a:solidFill>
                  <a:schemeClr val="accent6">
                    <a:lumMod val="50000"/>
                  </a:schemeClr>
                </a:solidFill>
              </a:rPr>
              <a:t>απορρέει από τις φιλοσοφικές του αρχές. </a:t>
            </a:r>
            <a:endParaRPr lang="el-GR" dirty="0" smtClean="0">
              <a:solidFill>
                <a:schemeClr val="accent6">
                  <a:lumMod val="50000"/>
                </a:schemeClr>
              </a:solidFill>
            </a:endParaRPr>
          </a:p>
          <a:p>
            <a:pPr marL="0" indent="0" hangingPunct="0">
              <a:buNone/>
            </a:pPr>
            <a:endParaRPr lang="en-US" sz="2400" dirty="0">
              <a:latin typeface="Book Antiqua" panose="02040602050305030304" pitchFamily="18" charset="0"/>
            </a:endParaRPr>
          </a:p>
        </p:txBody>
      </p:sp>
    </p:spTree>
    <p:extLst>
      <p:ext uri="{BB962C8B-B14F-4D97-AF65-F5344CB8AC3E}">
        <p14:creationId xmlns:p14="http://schemas.microsoft.com/office/powerpoint/2010/main" val="1014256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72374"/>
            <a:ext cx="10515600" cy="5904589"/>
          </a:xfrm>
          <a:solidFill>
            <a:schemeClr val="accent6">
              <a:lumMod val="20000"/>
              <a:lumOff val="80000"/>
            </a:schemeClr>
          </a:solidFill>
        </p:spPr>
        <p:txBody>
          <a:bodyPr>
            <a:normAutofit/>
          </a:bodyPr>
          <a:lstStyle/>
          <a:p>
            <a:pPr marL="0" indent="0">
              <a:buNone/>
            </a:pPr>
            <a:endParaRPr lang="el-GR" sz="800" dirty="0" smtClean="0">
              <a:solidFill>
                <a:schemeClr val="accent6">
                  <a:lumMod val="50000"/>
                </a:schemeClr>
              </a:solidFill>
              <a:latin typeface="Book Antiqua" panose="02040602050305030304" pitchFamily="18" charset="0"/>
            </a:endParaRPr>
          </a:p>
          <a:p>
            <a:pPr marL="0" indent="0">
              <a:buNone/>
            </a:pPr>
            <a:r>
              <a:rPr lang="el-GR" sz="2400" b="1" dirty="0" smtClean="0">
                <a:solidFill>
                  <a:schemeClr val="accent6">
                    <a:lumMod val="50000"/>
                  </a:schemeClr>
                </a:solidFill>
                <a:latin typeface="Book Antiqua" panose="02040602050305030304" pitchFamily="18" charset="0"/>
              </a:rPr>
              <a:t>Η </a:t>
            </a:r>
            <a:r>
              <a:rPr lang="el-GR" sz="2400" b="1" dirty="0" smtClean="0">
                <a:solidFill>
                  <a:schemeClr val="accent6">
                    <a:lumMod val="50000"/>
                  </a:schemeClr>
                </a:solidFill>
                <a:latin typeface="Book Antiqua" panose="02040602050305030304" pitchFamily="18" charset="0"/>
              </a:rPr>
              <a:t>εποπτεία ή ενόραση</a:t>
            </a:r>
            <a:r>
              <a:rPr lang="el-GR" sz="2400" dirty="0" smtClean="0">
                <a:solidFill>
                  <a:schemeClr val="accent6">
                    <a:lumMod val="50000"/>
                  </a:schemeClr>
                </a:solidFill>
                <a:latin typeface="Book Antiqua" panose="02040602050305030304" pitchFamily="18" charset="0"/>
              </a:rPr>
              <a:t>, έτσι όπως αυτή γίνεται αντιληπτή από τον Κρότσε, δεν συνιστά κανενός είδους μυστική πρόσκτηση υπερβατικών αληθειών· είναι </a:t>
            </a:r>
            <a:r>
              <a:rPr lang="el-GR" sz="2400" b="1" dirty="0" smtClean="0">
                <a:solidFill>
                  <a:schemeClr val="accent6">
                    <a:lumMod val="50000"/>
                  </a:schemeClr>
                </a:solidFill>
                <a:latin typeface="Book Antiqua" panose="02040602050305030304" pitchFamily="18" charset="0"/>
              </a:rPr>
              <a:t>η άμεση γνώση –αλλά και μεταμόρφωση– των εντυπώσεων</a:t>
            </a:r>
            <a:r>
              <a:rPr lang="el-GR" sz="2400" dirty="0" smtClean="0">
                <a:solidFill>
                  <a:schemeClr val="accent6">
                    <a:lumMod val="50000"/>
                  </a:schemeClr>
                </a:solidFill>
                <a:latin typeface="Book Antiqua" panose="02040602050305030304" pitchFamily="18" charset="0"/>
              </a:rPr>
              <a:t>. </a:t>
            </a:r>
            <a:endParaRPr lang="el-GR" sz="2400" dirty="0" smtClean="0">
              <a:solidFill>
                <a:schemeClr val="accent6">
                  <a:lumMod val="50000"/>
                </a:schemeClr>
              </a:solidFill>
              <a:latin typeface="Book Antiqua" panose="02040602050305030304" pitchFamily="18" charset="0"/>
            </a:endParaRPr>
          </a:p>
          <a:p>
            <a:pPr marL="0" indent="0">
              <a:buNone/>
            </a:pPr>
            <a:endParaRPr lang="el-GR" sz="2400" dirty="0">
              <a:solidFill>
                <a:schemeClr val="accent6">
                  <a:lumMod val="50000"/>
                </a:schemeClr>
              </a:solidFill>
              <a:latin typeface="Book Antiqua" panose="02040602050305030304" pitchFamily="18" charset="0"/>
            </a:endParaRPr>
          </a:p>
          <a:p>
            <a:pPr marL="0" indent="0">
              <a:buNone/>
            </a:pPr>
            <a:r>
              <a:rPr lang="el-GR" sz="2400" dirty="0">
                <a:latin typeface="Book Antiqua" panose="02040602050305030304" pitchFamily="18" charset="0"/>
              </a:rPr>
              <a:t>Δεδομένου δε ότι η εποπτική γνώση, ως δραστηριότητα του πνεύματος, έχει ενεργητικό χαρακτήρα, ο Κρότσε θεωρεί ότι μπορεί να γίνει αντιληπτή και ως έκφραση. </a:t>
            </a:r>
          </a:p>
          <a:p>
            <a:pPr marL="0" indent="0">
              <a:buNone/>
            </a:pPr>
            <a:r>
              <a:rPr lang="el-GR" sz="2400" b="1" dirty="0">
                <a:latin typeface="Book Antiqua" panose="02040602050305030304" pitchFamily="18" charset="0"/>
              </a:rPr>
              <a:t>Εποπτεία = έκφραση</a:t>
            </a:r>
            <a:r>
              <a:rPr lang="el-GR" sz="2400" dirty="0">
                <a:latin typeface="Book Antiqua" panose="02040602050305030304" pitchFamily="18" charset="0"/>
              </a:rPr>
              <a:t> λοιπόν και, κατ’ επέκταση, </a:t>
            </a:r>
            <a:r>
              <a:rPr lang="el-GR" sz="2400" b="1" dirty="0">
                <a:latin typeface="Book Antiqua" panose="02040602050305030304" pitchFamily="18" charset="0"/>
              </a:rPr>
              <a:t>αισθητική </a:t>
            </a:r>
            <a:r>
              <a:rPr lang="el-GR" sz="2400" dirty="0">
                <a:latin typeface="Book Antiqua" panose="02040602050305030304" pitchFamily="18" charset="0"/>
              </a:rPr>
              <a:t>(αφού κατηγοριοποιείται ως εποπτική γνώση) </a:t>
            </a:r>
            <a:r>
              <a:rPr lang="el-GR" sz="2400" b="1" dirty="0">
                <a:latin typeface="Book Antiqua" panose="02040602050305030304" pitchFamily="18" charset="0"/>
              </a:rPr>
              <a:t>= επιστήμη της έκφρασης. </a:t>
            </a:r>
          </a:p>
          <a:p>
            <a:pPr marL="0" indent="0">
              <a:buNone/>
            </a:pPr>
            <a:endParaRPr lang="en-US" sz="2400" dirty="0">
              <a:solidFill>
                <a:schemeClr val="accent6">
                  <a:lumMod val="50000"/>
                </a:schemeClr>
              </a:solidFill>
              <a:latin typeface="Book Antiqua" panose="02040602050305030304" pitchFamily="18" charset="0"/>
            </a:endParaRPr>
          </a:p>
        </p:txBody>
      </p:sp>
    </p:spTree>
    <p:extLst>
      <p:ext uri="{BB962C8B-B14F-4D97-AF65-F5344CB8AC3E}">
        <p14:creationId xmlns:p14="http://schemas.microsoft.com/office/powerpoint/2010/main" val="1464984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22570"/>
            <a:ext cx="10515600" cy="5883005"/>
          </a:xfrm>
          <a:solidFill>
            <a:schemeClr val="accent6">
              <a:lumMod val="20000"/>
              <a:lumOff val="80000"/>
            </a:schemeClr>
          </a:solidFill>
        </p:spPr>
        <p:txBody>
          <a:bodyPr>
            <a:normAutofit/>
          </a:bodyPr>
          <a:lstStyle/>
          <a:p>
            <a:pPr marL="0" indent="0">
              <a:buNone/>
            </a:pPr>
            <a:endParaRPr lang="el-GR" dirty="0" smtClean="0">
              <a:solidFill>
                <a:schemeClr val="accent6">
                  <a:lumMod val="50000"/>
                </a:schemeClr>
              </a:solidFill>
              <a:latin typeface="Book Antiqua" panose="02040602050305030304" pitchFamily="18" charset="0"/>
            </a:endParaRPr>
          </a:p>
          <a:p>
            <a:pPr marL="0" indent="0">
              <a:buNone/>
            </a:pPr>
            <a:r>
              <a:rPr lang="el-GR" dirty="0" smtClean="0">
                <a:solidFill>
                  <a:schemeClr val="accent6">
                    <a:lumMod val="50000"/>
                  </a:schemeClr>
                </a:solidFill>
                <a:latin typeface="Book Antiqua" panose="02040602050305030304" pitchFamily="18" charset="0"/>
              </a:rPr>
              <a:t>Τι είναι </a:t>
            </a:r>
            <a:r>
              <a:rPr lang="el-GR" dirty="0" smtClean="0">
                <a:solidFill>
                  <a:schemeClr val="accent6">
                    <a:lumMod val="50000"/>
                  </a:schemeClr>
                </a:solidFill>
                <a:latin typeface="Book Antiqua" panose="02040602050305030304" pitchFamily="18" charset="0"/>
              </a:rPr>
              <a:t>λοιπόν </a:t>
            </a:r>
            <a:r>
              <a:rPr lang="el-GR" dirty="0" smtClean="0">
                <a:solidFill>
                  <a:schemeClr val="accent6">
                    <a:lumMod val="50000"/>
                  </a:schemeClr>
                </a:solidFill>
                <a:latin typeface="Book Antiqua" panose="02040602050305030304" pitchFamily="18" charset="0"/>
              </a:rPr>
              <a:t>η εποπτεία; </a:t>
            </a:r>
          </a:p>
          <a:p>
            <a:r>
              <a:rPr lang="el-GR" b="1" dirty="0" smtClean="0">
                <a:solidFill>
                  <a:schemeClr val="accent6">
                    <a:lumMod val="50000"/>
                  </a:schemeClr>
                </a:solidFill>
                <a:latin typeface="Book Antiqua" panose="02040602050305030304" pitchFamily="18" charset="0"/>
              </a:rPr>
              <a:t>η </a:t>
            </a:r>
            <a:r>
              <a:rPr lang="el-GR" b="1" dirty="0">
                <a:solidFill>
                  <a:schemeClr val="accent6">
                    <a:lumMod val="50000"/>
                  </a:schemeClr>
                </a:solidFill>
                <a:latin typeface="Book Antiqua" panose="02040602050305030304" pitchFamily="18" charset="0"/>
              </a:rPr>
              <a:t>εποπτεία είναι η δραστηριότητα εκείνη του πνεύματος που μορφοποιεί τις εντυπώσεις και τα αισθήματα επιτρέποντάς τους «να περάσουν από τη σκοτεινή περιοχή της ψυχής στη φωτεινότητα του θεωρητικού πνεύματος». </a:t>
            </a:r>
            <a:endParaRPr lang="en-US" b="1" dirty="0">
              <a:solidFill>
                <a:schemeClr val="accent6">
                  <a:lumMod val="50000"/>
                </a:schemeClr>
              </a:solidFill>
              <a:latin typeface="Book Antiqua" panose="02040602050305030304" pitchFamily="18" charset="0"/>
            </a:endParaRPr>
          </a:p>
          <a:p>
            <a:pPr marL="0" indent="0">
              <a:buNone/>
            </a:pPr>
            <a:endParaRPr lang="el-GR" sz="3200" dirty="0" smtClean="0"/>
          </a:p>
          <a:p>
            <a:r>
              <a:rPr lang="el-GR" sz="3200" dirty="0">
                <a:solidFill>
                  <a:schemeClr val="accent6">
                    <a:lumMod val="50000"/>
                  </a:schemeClr>
                </a:solidFill>
              </a:rPr>
              <a:t>Η </a:t>
            </a:r>
            <a:r>
              <a:rPr lang="el-GR" sz="3200" b="1" dirty="0">
                <a:solidFill>
                  <a:schemeClr val="accent6">
                    <a:lumMod val="50000"/>
                  </a:schemeClr>
                </a:solidFill>
              </a:rPr>
              <a:t>εποπτεία</a:t>
            </a:r>
            <a:r>
              <a:rPr lang="el-GR" sz="3200" dirty="0">
                <a:solidFill>
                  <a:schemeClr val="accent6">
                    <a:lumMod val="50000"/>
                  </a:schemeClr>
                </a:solidFill>
              </a:rPr>
              <a:t> συνιστά </a:t>
            </a:r>
            <a:r>
              <a:rPr lang="el-GR" sz="3200" b="1" dirty="0">
                <a:solidFill>
                  <a:schemeClr val="accent6">
                    <a:lumMod val="50000"/>
                  </a:schemeClr>
                </a:solidFill>
              </a:rPr>
              <a:t>μία γνωστική διεργασία</a:t>
            </a:r>
            <a:r>
              <a:rPr lang="el-GR" sz="3200" dirty="0">
                <a:solidFill>
                  <a:schemeClr val="accent6">
                    <a:lumMod val="50000"/>
                  </a:schemeClr>
                </a:solidFill>
              </a:rPr>
              <a:t>, η οποία διακρίνεται από το ρεύμα των αισθήσεων, από την ψυχική ύλη, ως </a:t>
            </a:r>
            <a:r>
              <a:rPr lang="el-GR" sz="3200" b="1" i="1" dirty="0" smtClean="0">
                <a:solidFill>
                  <a:schemeClr val="accent6">
                    <a:lumMod val="50000"/>
                  </a:schemeClr>
                </a:solidFill>
              </a:rPr>
              <a:t>μορφή*</a:t>
            </a:r>
            <a:r>
              <a:rPr lang="el-GR" sz="3200" dirty="0" smtClean="0">
                <a:solidFill>
                  <a:schemeClr val="accent6">
                    <a:lumMod val="50000"/>
                  </a:schemeClr>
                </a:solidFill>
              </a:rPr>
              <a:t>. </a:t>
            </a:r>
          </a:p>
          <a:p>
            <a:endParaRPr lang="el-GR" sz="3200" dirty="0" smtClean="0">
              <a:solidFill>
                <a:schemeClr val="accent6">
                  <a:lumMod val="50000"/>
                </a:schemeClr>
              </a:solidFill>
            </a:endParaRPr>
          </a:p>
          <a:p>
            <a:pPr marL="0" indent="0">
              <a:buNone/>
            </a:pPr>
            <a:r>
              <a:rPr lang="el-GR" sz="3200" dirty="0">
                <a:solidFill>
                  <a:schemeClr val="accent6">
                    <a:lumMod val="50000"/>
                  </a:schemeClr>
                </a:solidFill>
              </a:rPr>
              <a:t>*</a:t>
            </a:r>
            <a:r>
              <a:rPr lang="el-GR" sz="3200" dirty="0" smtClean="0">
                <a:solidFill>
                  <a:schemeClr val="accent6">
                    <a:lumMod val="50000"/>
                  </a:schemeClr>
                </a:solidFill>
              </a:rPr>
              <a:t>(μορφοποιεί την άμορφη ύλη των αισθημάτων) </a:t>
            </a:r>
            <a:endParaRPr lang="el-GR" sz="3200" dirty="0">
              <a:solidFill>
                <a:schemeClr val="accent6">
                  <a:lumMod val="50000"/>
                </a:schemeClr>
              </a:solidFill>
            </a:endParaRPr>
          </a:p>
          <a:p>
            <a:endParaRPr lang="en-US" dirty="0"/>
          </a:p>
        </p:txBody>
      </p:sp>
    </p:spTree>
    <p:extLst>
      <p:ext uri="{BB962C8B-B14F-4D97-AF65-F5344CB8AC3E}">
        <p14:creationId xmlns:p14="http://schemas.microsoft.com/office/powerpoint/2010/main" val="1908178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37745"/>
            <a:ext cx="10515600" cy="5739218"/>
          </a:xfr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a:normAutofit/>
          </a:bodyPr>
          <a:lstStyle/>
          <a:p>
            <a:pPr marL="0" indent="0" hangingPunct="0">
              <a:buNone/>
            </a:pPr>
            <a:endParaRPr lang="el-GR" b="1" dirty="0" smtClean="0">
              <a:solidFill>
                <a:schemeClr val="accent6">
                  <a:lumMod val="50000"/>
                </a:schemeClr>
              </a:solidFill>
            </a:endParaRPr>
          </a:p>
          <a:p>
            <a:pPr marL="0" indent="0" hangingPunct="0">
              <a:buNone/>
            </a:pPr>
            <a:r>
              <a:rPr lang="el-GR" b="1" dirty="0" smtClean="0">
                <a:solidFill>
                  <a:schemeClr val="accent6">
                    <a:lumMod val="50000"/>
                  </a:schemeClr>
                </a:solidFill>
              </a:rPr>
              <a:t>Η </a:t>
            </a:r>
            <a:r>
              <a:rPr lang="el-GR" b="1" dirty="0">
                <a:solidFill>
                  <a:schemeClr val="accent6">
                    <a:lumMod val="50000"/>
                  </a:schemeClr>
                </a:solidFill>
              </a:rPr>
              <a:t>εποπτεία, επομένως, είναι μορφή, η δε μορφή, κατά τον Κρότσε, </a:t>
            </a:r>
            <a:r>
              <a:rPr lang="el-GR" b="1" dirty="0" smtClean="0">
                <a:solidFill>
                  <a:schemeClr val="accent6">
                    <a:lumMod val="50000"/>
                  </a:schemeClr>
                </a:solidFill>
              </a:rPr>
              <a:t>είναι έκφραση</a:t>
            </a:r>
            <a:r>
              <a:rPr lang="el-GR" b="1" dirty="0">
                <a:solidFill>
                  <a:schemeClr val="accent6">
                    <a:lumMod val="50000"/>
                  </a:schemeClr>
                </a:solidFill>
              </a:rPr>
              <a:t>. </a:t>
            </a:r>
            <a:endParaRPr lang="el-GR" b="1" dirty="0" smtClean="0">
              <a:solidFill>
                <a:schemeClr val="accent6">
                  <a:lumMod val="50000"/>
                </a:schemeClr>
              </a:solidFill>
            </a:endParaRPr>
          </a:p>
          <a:p>
            <a:pPr marL="0" indent="0" hangingPunct="0">
              <a:buNone/>
            </a:pPr>
            <a:r>
              <a:rPr lang="el-GR" dirty="0" smtClean="0">
                <a:solidFill>
                  <a:schemeClr val="accent6">
                    <a:lumMod val="50000"/>
                  </a:schemeClr>
                </a:solidFill>
              </a:rPr>
              <a:t>Πράγμα </a:t>
            </a:r>
            <a:r>
              <a:rPr lang="el-GR" dirty="0">
                <a:solidFill>
                  <a:schemeClr val="accent6">
                    <a:lumMod val="50000"/>
                  </a:schemeClr>
                </a:solidFill>
              </a:rPr>
              <a:t>το οποίο οδηγεί στο συμπέρασμα ότι η </a:t>
            </a:r>
            <a:r>
              <a:rPr lang="el-GR" b="1" dirty="0">
                <a:solidFill>
                  <a:schemeClr val="accent6">
                    <a:lumMod val="50000"/>
                  </a:schemeClr>
                </a:solidFill>
              </a:rPr>
              <a:t>εποπτεία είναι έκφραση και τίποτε άλλο, ούτε περισσότερο ούτε λιγότερο, όπως το θέτει ο ίδιος ο Κρότσε, από έκφραση</a:t>
            </a:r>
            <a:r>
              <a:rPr lang="el-GR" b="1">
                <a:solidFill>
                  <a:schemeClr val="accent6">
                    <a:lumMod val="50000"/>
                  </a:schemeClr>
                </a:solidFill>
              </a:rPr>
              <a:t>. </a:t>
            </a:r>
            <a:endParaRPr lang="el-GR" b="1" smtClean="0">
              <a:solidFill>
                <a:schemeClr val="accent6">
                  <a:lumMod val="50000"/>
                </a:schemeClr>
              </a:solidFill>
            </a:endParaRPr>
          </a:p>
          <a:p>
            <a:pPr marL="0" indent="0" hangingPunct="0">
              <a:buNone/>
            </a:pPr>
            <a:endParaRPr lang="el-GR" b="1" dirty="0" smtClean="0">
              <a:solidFill>
                <a:schemeClr val="accent6">
                  <a:lumMod val="50000"/>
                </a:schemeClr>
              </a:solidFill>
            </a:endParaRPr>
          </a:p>
          <a:p>
            <a:pPr marL="0" indent="0" hangingPunct="0">
              <a:buNone/>
            </a:pPr>
            <a:r>
              <a:rPr lang="el-GR" dirty="0" smtClean="0">
                <a:solidFill>
                  <a:schemeClr val="accent6">
                    <a:lumMod val="50000"/>
                  </a:schemeClr>
                </a:solidFill>
              </a:rPr>
              <a:t>Κατά </a:t>
            </a:r>
            <a:r>
              <a:rPr lang="el-GR" dirty="0">
                <a:solidFill>
                  <a:schemeClr val="accent6">
                    <a:lumMod val="50000"/>
                  </a:schemeClr>
                </a:solidFill>
              </a:rPr>
              <a:t>συνέπεια, και </a:t>
            </a:r>
            <a:r>
              <a:rPr lang="el-GR" b="1" dirty="0">
                <a:solidFill>
                  <a:schemeClr val="accent6">
                    <a:lumMod val="50000"/>
                  </a:schemeClr>
                </a:solidFill>
              </a:rPr>
              <a:t>η καλλιτεχνική εποπτεία συνιστά και αυτή έκφραση</a:t>
            </a:r>
            <a:r>
              <a:rPr lang="el-GR" dirty="0">
                <a:solidFill>
                  <a:schemeClr val="accent6">
                    <a:lumMod val="50000"/>
                  </a:schemeClr>
                </a:solidFill>
              </a:rPr>
              <a:t>. </a:t>
            </a:r>
            <a:r>
              <a:rPr lang="el-GR" b="1" dirty="0">
                <a:solidFill>
                  <a:schemeClr val="accent6">
                    <a:lumMod val="50000"/>
                  </a:schemeClr>
                </a:solidFill>
              </a:rPr>
              <a:t>Η δε επιστήμη της εποπτικής ή εκφραστικής γνώσης  που σχετίζεται με το καλλιτεχνικό ή αισθητικό γεγονός είναι η Αισθητική. </a:t>
            </a:r>
            <a:endParaRPr lang="en-US" b="1" dirty="0">
              <a:solidFill>
                <a:schemeClr val="accent6">
                  <a:lumMod val="50000"/>
                </a:schemeClr>
              </a:solidFill>
            </a:endParaRPr>
          </a:p>
        </p:txBody>
      </p:sp>
    </p:spTree>
    <p:extLst>
      <p:ext uri="{BB962C8B-B14F-4D97-AF65-F5344CB8AC3E}">
        <p14:creationId xmlns:p14="http://schemas.microsoft.com/office/powerpoint/2010/main" val="2804683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01557"/>
            <a:ext cx="10515600" cy="5875406"/>
          </a:xfrm>
          <a:solidFill>
            <a:schemeClr val="bg2">
              <a:lumMod val="90000"/>
            </a:schemeClr>
          </a:solidFill>
        </p:spPr>
        <p:txBody>
          <a:bodyPr/>
          <a:lstStyle/>
          <a:p>
            <a:endParaRPr lang="el-GR" dirty="0" smtClean="0"/>
          </a:p>
          <a:p>
            <a:endParaRPr lang="el-GR" dirty="0"/>
          </a:p>
          <a:p>
            <a:r>
              <a:rPr lang="el-GR" dirty="0" smtClean="0"/>
              <a:t>Η </a:t>
            </a:r>
            <a:r>
              <a:rPr lang="el-GR" dirty="0"/>
              <a:t>αισθητική αυτή επιστήμη θεωρείται από τον Κρότσε ως το αληθινό ανάλογο της </a:t>
            </a:r>
            <a:r>
              <a:rPr lang="el-GR" dirty="0" smtClean="0"/>
              <a:t>Λογικής. </a:t>
            </a:r>
            <a:r>
              <a:rPr lang="el-GR" dirty="0"/>
              <a:t>Δ</a:t>
            </a:r>
            <a:r>
              <a:rPr lang="el-GR" dirty="0" smtClean="0"/>
              <a:t>εν </a:t>
            </a:r>
            <a:r>
              <a:rPr lang="el-GR" dirty="0" smtClean="0"/>
              <a:t>διαφοροποιείται </a:t>
            </a:r>
            <a:r>
              <a:rPr lang="el-GR" dirty="0"/>
              <a:t>και δεν διασπάται σε μια επιστήμη της κοινής ενόρασης και μια </a:t>
            </a:r>
            <a:r>
              <a:rPr lang="el-GR" dirty="0" smtClean="0"/>
              <a:t>επιστήμη της </a:t>
            </a:r>
            <a:r>
              <a:rPr lang="el-GR" dirty="0"/>
              <a:t>μεγάλης, της καλλιτεχνικής ενόρασης, αλλά είναι μία και </a:t>
            </a:r>
            <a:r>
              <a:rPr lang="el-GR" dirty="0" smtClean="0"/>
              <a:t>ενιαία. </a:t>
            </a:r>
          </a:p>
          <a:p>
            <a:r>
              <a:rPr lang="el-GR" dirty="0" smtClean="0"/>
              <a:t>Αυτό σημαίνει </a:t>
            </a:r>
            <a:r>
              <a:rPr lang="el-GR" dirty="0"/>
              <a:t>ότι η </a:t>
            </a:r>
            <a:r>
              <a:rPr lang="el-GR" b="1" dirty="0"/>
              <a:t>διαφορά της καλλιτεχνικής από την κοινή εποπτεία δεν είναι, κατά τον Κρότσε, ποιοτική αλλά ποσοτική·</a:t>
            </a:r>
            <a:r>
              <a:rPr lang="el-GR" dirty="0"/>
              <a:t> δεν είναι διαφορά έντασης αλλά έκτασης.  </a:t>
            </a:r>
            <a:endParaRPr lang="en-US" dirty="0"/>
          </a:p>
          <a:p>
            <a:pPr marL="0" indent="0">
              <a:buNone/>
            </a:pPr>
            <a:endParaRPr lang="en-US" dirty="0"/>
          </a:p>
        </p:txBody>
      </p:sp>
    </p:spTree>
    <p:extLst>
      <p:ext uri="{BB962C8B-B14F-4D97-AF65-F5344CB8AC3E}">
        <p14:creationId xmlns:p14="http://schemas.microsoft.com/office/powerpoint/2010/main" val="2626173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10119" y="214009"/>
            <a:ext cx="11157625" cy="6429982"/>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buNone/>
            </a:pPr>
            <a:endParaRPr lang="el-GR" sz="2400" dirty="0" smtClean="0">
              <a:latin typeface="Book Antiqua" panose="02040602050305030304" pitchFamily="18" charset="0"/>
            </a:endParaRPr>
          </a:p>
          <a:p>
            <a:pPr marL="0" indent="0">
              <a:buNone/>
            </a:pPr>
            <a:r>
              <a:rPr lang="el-GR" sz="2400" dirty="0" smtClean="0">
                <a:latin typeface="Book Antiqua" panose="02040602050305030304" pitchFamily="18" charset="0"/>
              </a:rPr>
              <a:t>Οι </a:t>
            </a:r>
            <a:r>
              <a:rPr lang="el-GR" sz="2400" dirty="0">
                <a:latin typeface="Book Antiqua" panose="02040602050305030304" pitchFamily="18" charset="0"/>
              </a:rPr>
              <a:t>αναπαραστασιακές θεωρήσεις εξετάζουν την τέχνη περισσότερο από την πλευρά του αντικειμένου/του έργου τέχνης και θεωρούν ότι αντανακλά καταστάσεις του εξωτερικού κόσμου. </a:t>
            </a:r>
            <a:endParaRPr lang="el-GR" sz="2400" dirty="0" smtClean="0">
              <a:latin typeface="Book Antiqua" panose="02040602050305030304" pitchFamily="18" charset="0"/>
            </a:endParaRPr>
          </a:p>
          <a:p>
            <a:pPr marL="0" indent="0">
              <a:buNone/>
            </a:pPr>
            <a:r>
              <a:rPr lang="el-GR" sz="2400" dirty="0" smtClean="0">
                <a:latin typeface="Book Antiqua" panose="02040602050305030304" pitchFamily="18" charset="0"/>
              </a:rPr>
              <a:t>Ως </a:t>
            </a:r>
            <a:r>
              <a:rPr lang="el-GR" sz="2400" dirty="0">
                <a:latin typeface="Book Antiqua" panose="02040602050305030304" pitchFamily="18" charset="0"/>
              </a:rPr>
              <a:t>απάντηση σε αυτή τη θεώρηση, οι εκφρασιοκεντρικές θεωρίες, οι οποίες ιστορικά διαδέχτηκαν τις θεωρίες του αναπαραστατισμού (μολονότι δεν τις εκτόπισαν πλήρως), στρέφονται προς το υποκείμενο, δηλαδή στο άτομο που δημιουργεί και προσλαμβάνει την τέχνη και την αναδεικνύουν ως αντανάκλαση της εσωτερικής του κατάστασης. </a:t>
            </a:r>
            <a:endParaRPr lang="el-GR" sz="2400" dirty="0" smtClean="0">
              <a:latin typeface="Book Antiqua" panose="02040602050305030304" pitchFamily="18" charset="0"/>
            </a:endParaRPr>
          </a:p>
          <a:p>
            <a:pPr marL="0" indent="0">
              <a:buNone/>
            </a:pPr>
            <a:r>
              <a:rPr lang="el-GR" sz="2400" dirty="0" smtClean="0">
                <a:latin typeface="Book Antiqua" panose="02040602050305030304" pitchFamily="18" charset="0"/>
              </a:rPr>
              <a:t>Η θεωρία για την τέχνη ως έκφραση ανάγεται στον 19ο αιώνα και το κίνημα του ρομαντισμού. Σύμφωνα με την πλέον διαδεδομένη εκδοχή της, αυτό που κατά κύριο λόγο εκφράζεται μέσα από τα έργα τέχνης είναι συγκινησιακές εμπειρίες, συναισθήματα. Αποδίδονται τα μοναδικά συναισθήματα ενός ατόμου (του δημιουργού), ο οποίος, με το ιδιαίτερο μέσον της τέχνης του, τα μεταδίδει σε άλλα άτομα (τους αποδέκτες του έργου τέχνης). </a:t>
            </a:r>
            <a:endParaRPr lang="en-US" sz="2400" dirty="0">
              <a:latin typeface="Book Antiqua" panose="02040602050305030304" pitchFamily="18" charset="0"/>
            </a:endParaRPr>
          </a:p>
        </p:txBody>
      </p:sp>
    </p:spTree>
    <p:extLst>
      <p:ext uri="{BB962C8B-B14F-4D97-AF65-F5344CB8AC3E}">
        <p14:creationId xmlns:p14="http://schemas.microsoft.com/office/powerpoint/2010/main" val="1449032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42026" y="321012"/>
            <a:ext cx="10778246" cy="6264613"/>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endParaRPr lang="el-GR" sz="800" dirty="0" smtClean="0">
              <a:latin typeface="Book Antiqua" panose="02040602050305030304" pitchFamily="18" charset="0"/>
            </a:endParaRPr>
          </a:p>
          <a:p>
            <a:pPr marL="0" indent="0">
              <a:buNone/>
            </a:pPr>
            <a:r>
              <a:rPr lang="el-GR" sz="2400" dirty="0" smtClean="0">
                <a:latin typeface="Book Antiqua" panose="02040602050305030304" pitchFamily="18" charset="0"/>
              </a:rPr>
              <a:t>Είναι γνωστός ο ορισμός της τέχνης που διατυπώθηκε από τον Τολστόι, στα τέλη του 19ου αιώνα, ο οποίος επηρέασε σημαντικά καλλιτέχνες και θεωρητικούς, υπερασπιστές της προτεραιότητας της έκφρασης στην τέχνη και μέσω της τέχνης:   </a:t>
            </a:r>
          </a:p>
          <a:p>
            <a:pPr marL="457200" lvl="1" indent="0">
              <a:buNone/>
            </a:pPr>
            <a:r>
              <a:rPr lang="el-GR" sz="2000" dirty="0" smtClean="0">
                <a:latin typeface="Book Antiqua" panose="02040602050305030304" pitchFamily="18" charset="0"/>
              </a:rPr>
              <a:t>«H τέχνη είναι αυτή η ανθρώπινη δραστηριότητα, κατά την οποία ένας άνθρωπος συνειδητά, με τη βοήθεια ορισμένων εξωτερικών σημείων, κοινωνεί σε άλλους ανθρώπους συναισθήματα που ο ίδιος έχει ζήσει και οι άλλοι άνθρωποι επηρεάζονται από τα συναισθήματα αυτά και μπορούν να τα βιώσουν επίσης.»</a:t>
            </a:r>
          </a:p>
          <a:p>
            <a:pPr marL="0" indent="0">
              <a:buNone/>
            </a:pPr>
            <a:r>
              <a:rPr lang="el-GR" sz="2400" dirty="0" smtClean="0">
                <a:latin typeface="Book Antiqua" panose="02040602050305030304" pitchFamily="18" charset="0"/>
              </a:rPr>
              <a:t>Στον ορισμό αυτό εμπεριέχεται μια ιδιαίτερα ελκυστική, όσο και απλοϊκή εκδοχή του εκφραστικοκεντρισμού. Όπως θεωρητικοί και φιλόσοφοι έχουν δείξει, δεν είναι καθόλου απαραίτητο αυτό που ωθεί τον καλλιτέχνη στη δημιουργία ενός έργου να είναι ένα συγκεκριμένο συναίσθημα· μια τέτοια παραδοχή θα ήταν ανεπαρκής και θα συνιστούσε γενετική πλάνη (</a:t>
            </a:r>
            <a:r>
              <a:rPr lang="en-US" sz="2400" dirty="0" smtClean="0">
                <a:latin typeface="Book Antiqua" panose="02040602050305030304" pitchFamily="18" charset="0"/>
              </a:rPr>
              <a:t>Dickie</a:t>
            </a:r>
            <a:r>
              <a:rPr lang="el-GR" sz="2400" dirty="0" smtClean="0">
                <a:latin typeface="Book Antiqua" panose="02040602050305030304" pitchFamily="18" charset="0"/>
              </a:rPr>
              <a:t>· </a:t>
            </a:r>
            <a:r>
              <a:rPr lang="en-US" sz="2400" dirty="0" smtClean="0">
                <a:latin typeface="Book Antiqua" panose="02040602050305030304" pitchFamily="18" charset="0"/>
              </a:rPr>
              <a:t>Eaton</a:t>
            </a:r>
            <a:r>
              <a:rPr lang="el-GR" sz="2400" dirty="0" smtClean="0">
                <a:latin typeface="Book Antiqua" panose="02040602050305030304" pitchFamily="18" charset="0"/>
              </a:rPr>
              <a:t>·  </a:t>
            </a:r>
            <a:r>
              <a:rPr lang="en-US" sz="2400" dirty="0" smtClean="0">
                <a:latin typeface="Book Antiqua" panose="02040602050305030304" pitchFamily="18" charset="0"/>
              </a:rPr>
              <a:t>Hospers</a:t>
            </a:r>
            <a:r>
              <a:rPr lang="el-GR" sz="2400" dirty="0" smtClean="0">
                <a:latin typeface="Book Antiqua" panose="02040602050305030304" pitchFamily="18" charset="0"/>
              </a:rPr>
              <a:t>). Αλλά ακόμα και αν κάτι τέτοιο μπορεί να συμβαίνει σε κάποιες περιπτώσεις, δεν συνεπάγεται ότι τα συναισθήματα αυτά μπορούν να μεταβιβασθούν άμεσα και να ανα-βιωθούν με τον ίδιο τρόπο με τον οποίο εκείνος τα βίωσε, από το κοινό στο οποίο ο καλλιτέχνης απευθύνεται (</a:t>
            </a:r>
            <a:r>
              <a:rPr lang="en-US" sz="2400" dirty="0" smtClean="0">
                <a:latin typeface="Book Antiqua" panose="02040602050305030304" pitchFamily="18" charset="0"/>
              </a:rPr>
              <a:t>Dickie</a:t>
            </a:r>
            <a:r>
              <a:rPr lang="el-GR" sz="2400" dirty="0" smtClean="0">
                <a:latin typeface="Book Antiqua" panose="02040602050305030304" pitchFamily="18" charset="0"/>
              </a:rPr>
              <a:t>·  </a:t>
            </a:r>
            <a:r>
              <a:rPr lang="en-US" sz="2400" dirty="0" smtClean="0">
                <a:latin typeface="Book Antiqua" panose="02040602050305030304" pitchFamily="18" charset="0"/>
              </a:rPr>
              <a:t>Fleming</a:t>
            </a:r>
            <a:r>
              <a:rPr lang="el-GR" sz="2400" dirty="0" smtClean="0">
                <a:latin typeface="Book Antiqua" panose="02040602050305030304" pitchFamily="18" charset="0"/>
              </a:rPr>
              <a:t>). </a:t>
            </a:r>
            <a:endParaRPr lang="en-US" sz="2400" dirty="0">
              <a:latin typeface="Book Antiqua" panose="02040602050305030304" pitchFamily="18" charset="0"/>
            </a:endParaRPr>
          </a:p>
        </p:txBody>
      </p:sp>
    </p:spTree>
    <p:extLst>
      <p:ext uri="{BB962C8B-B14F-4D97-AF65-F5344CB8AC3E}">
        <p14:creationId xmlns:p14="http://schemas.microsoft.com/office/powerpoint/2010/main" val="50628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199" y="321013"/>
            <a:ext cx="10669621" cy="6284068"/>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buNone/>
            </a:pPr>
            <a:endParaRPr lang="el-GR" sz="800" dirty="0" smtClean="0">
              <a:solidFill>
                <a:srgbClr val="002060"/>
              </a:solidFill>
              <a:latin typeface="Book Antiqua" panose="02040602050305030304" pitchFamily="18" charset="0"/>
            </a:endParaRPr>
          </a:p>
          <a:p>
            <a:pPr marL="0" indent="0">
              <a:buNone/>
            </a:pPr>
            <a:r>
              <a:rPr lang="el-GR" sz="2400" dirty="0" smtClean="0">
                <a:solidFill>
                  <a:srgbClr val="002060"/>
                </a:solidFill>
                <a:latin typeface="Book Antiqua" panose="02040602050305030304" pitchFamily="18" charset="0"/>
              </a:rPr>
              <a:t>Επιπλέον, όπως σημαντικοί φιλόσοφοι (</a:t>
            </a:r>
            <a:r>
              <a:rPr lang="en-US" sz="2400" dirty="0" smtClean="0">
                <a:solidFill>
                  <a:srgbClr val="002060"/>
                </a:solidFill>
                <a:latin typeface="Book Antiqua" panose="02040602050305030304" pitchFamily="18" charset="0"/>
              </a:rPr>
              <a:t>Collingwood</a:t>
            </a:r>
            <a:r>
              <a:rPr lang="el-GR" sz="2400" dirty="0" smtClean="0">
                <a:solidFill>
                  <a:srgbClr val="002060"/>
                </a:solidFill>
                <a:latin typeface="Book Antiqua" panose="02040602050305030304" pitchFamily="18" charset="0"/>
              </a:rPr>
              <a:t>· </a:t>
            </a:r>
            <a:r>
              <a:rPr lang="en-US" sz="2400" dirty="0" smtClean="0">
                <a:solidFill>
                  <a:srgbClr val="002060"/>
                </a:solidFill>
                <a:latin typeface="Book Antiqua" panose="02040602050305030304" pitchFamily="18" charset="0"/>
              </a:rPr>
              <a:t>Croce</a:t>
            </a:r>
            <a:r>
              <a:rPr lang="el-GR" sz="2400" dirty="0" smtClean="0">
                <a:solidFill>
                  <a:srgbClr val="002060"/>
                </a:solidFill>
                <a:latin typeface="Book Antiqua" panose="02040602050305030304" pitchFamily="18" charset="0"/>
              </a:rPr>
              <a:t>· </a:t>
            </a:r>
            <a:r>
              <a:rPr lang="en-US" sz="2400" dirty="0" smtClean="0">
                <a:solidFill>
                  <a:srgbClr val="002060"/>
                </a:solidFill>
                <a:latin typeface="Book Antiqua" panose="02040602050305030304" pitchFamily="18" charset="0"/>
              </a:rPr>
              <a:t>Langer</a:t>
            </a:r>
            <a:r>
              <a:rPr lang="el-GR" sz="2400" dirty="0" smtClean="0">
                <a:solidFill>
                  <a:srgbClr val="002060"/>
                </a:solidFill>
                <a:latin typeface="Book Antiqua" panose="02040602050305030304" pitchFamily="18" charset="0"/>
              </a:rPr>
              <a:t>) έχουν επισημάνει, η τέχνη δεν εκφράζει μόνο συναισθήματα και συγκινήσεις, αλλά και ιδέες επίσης. </a:t>
            </a:r>
          </a:p>
          <a:p>
            <a:pPr marL="0" indent="0">
              <a:buNone/>
            </a:pPr>
            <a:r>
              <a:rPr lang="el-GR" sz="2400" dirty="0" smtClean="0">
                <a:solidFill>
                  <a:srgbClr val="002060"/>
                </a:solidFill>
                <a:latin typeface="Book Antiqua" panose="02040602050305030304" pitchFamily="18" charset="0"/>
              </a:rPr>
              <a:t>Όπως το θέτει η </a:t>
            </a:r>
            <a:r>
              <a:rPr lang="en-US" sz="2400" dirty="0" smtClean="0">
                <a:solidFill>
                  <a:srgbClr val="002060"/>
                </a:solidFill>
                <a:latin typeface="Book Antiqua" panose="02040602050305030304" pitchFamily="18" charset="0"/>
              </a:rPr>
              <a:t>Langer</a:t>
            </a:r>
            <a:r>
              <a:rPr lang="el-GR" sz="2400" dirty="0" smtClean="0">
                <a:solidFill>
                  <a:srgbClr val="002060"/>
                </a:solidFill>
                <a:latin typeface="Book Antiqua" panose="02040602050305030304" pitchFamily="18" charset="0"/>
              </a:rPr>
              <a:t>, η αξία της τέχνης αναγνωρίζεται στην ικανότητά της να συμβολίζει τη ζωή του συναισθήματος με την ευρύτερη έννοια του—που  συμπεριλαμβάνει όλα όσα μπορούμε να αισθανθούμε, από τη φυσική αίσθηση μέχρι τις διανοητικές εντάσεις—και  να εκφράζει τη μορφή του. </a:t>
            </a:r>
          </a:p>
          <a:p>
            <a:pPr marL="0" indent="0">
              <a:buNone/>
            </a:pPr>
            <a:r>
              <a:rPr lang="el-GR" sz="2400" dirty="0" smtClean="0">
                <a:solidFill>
                  <a:srgbClr val="002060"/>
                </a:solidFill>
                <a:latin typeface="Book Antiqua" panose="02040602050305030304" pitchFamily="18" charset="0"/>
              </a:rPr>
              <a:t>H τέχνη είναι συνεπώς </a:t>
            </a:r>
            <a:r>
              <a:rPr lang="el-GR" sz="2400" b="1" dirty="0" smtClean="0">
                <a:solidFill>
                  <a:srgbClr val="002060"/>
                </a:solidFill>
                <a:latin typeface="Book Antiqua" panose="02040602050305030304" pitchFamily="18" charset="0"/>
              </a:rPr>
              <a:t>‘εκφραστική μορφή’</a:t>
            </a:r>
            <a:r>
              <a:rPr lang="el-GR" sz="2400" dirty="0" smtClean="0">
                <a:solidFill>
                  <a:srgbClr val="002060"/>
                </a:solidFill>
                <a:latin typeface="Book Antiqua" panose="02040602050305030304" pitchFamily="18" charset="0"/>
              </a:rPr>
              <a:t>, η οποία συνίσταται στην αντικειμενικοποίηση της υποκειμενικής πραγματικότητας των αισθημάτων. Δημιουργεί αισθητές μορφές, που λειτουργούν ως σύμβολα, τη σημασία των οποίων συλλαμβάνουμε εκτός του πλαισίου της διαλογικής γλώσσας. H έκφραση στην τέχνη μπορεί να λειτουργεί ως εκείνο το είδος της εποπτικής γνώσης, για την οποία μιλά ο </a:t>
            </a:r>
            <a:r>
              <a:rPr lang="en-US" sz="2400" dirty="0" smtClean="0">
                <a:solidFill>
                  <a:srgbClr val="002060"/>
                </a:solidFill>
                <a:latin typeface="Book Antiqua" panose="02040602050305030304" pitchFamily="18" charset="0"/>
              </a:rPr>
              <a:t>Croce</a:t>
            </a:r>
            <a:r>
              <a:rPr lang="el-GR" sz="2400" dirty="0" smtClean="0">
                <a:solidFill>
                  <a:srgbClr val="002060"/>
                </a:solidFill>
                <a:latin typeface="Book Antiqua" panose="02040602050305030304" pitchFamily="18" charset="0"/>
              </a:rPr>
              <a:t>, και η οποία μας επιτρέπει να αποσαφηνίσουμε τα συναισθήματά μας και να οδηγηθούμε, έτσι, σε ένα είδος αυτο-κατανόησης. </a:t>
            </a:r>
            <a:endParaRPr lang="en-US" sz="24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4194456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57200"/>
            <a:ext cx="10515600" cy="6099243"/>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endParaRPr lang="el-GR" sz="800" dirty="0" smtClean="0">
              <a:solidFill>
                <a:srgbClr val="002060"/>
              </a:solidFill>
              <a:latin typeface="Book Antiqua" panose="02040602050305030304" pitchFamily="18" charset="0"/>
            </a:endParaRPr>
          </a:p>
          <a:p>
            <a:pPr marL="0" indent="0">
              <a:buNone/>
            </a:pPr>
            <a:r>
              <a:rPr lang="el-GR" sz="2400" dirty="0" smtClean="0">
                <a:solidFill>
                  <a:srgbClr val="002060"/>
                </a:solidFill>
                <a:latin typeface="Book Antiqua" panose="02040602050305030304" pitchFamily="18" charset="0"/>
              </a:rPr>
              <a:t>Αυτή </a:t>
            </a:r>
            <a:r>
              <a:rPr lang="el-GR" sz="2400" dirty="0">
                <a:solidFill>
                  <a:srgbClr val="002060"/>
                </a:solidFill>
                <a:latin typeface="Book Antiqua" panose="02040602050305030304" pitchFamily="18" charset="0"/>
              </a:rPr>
              <a:t>η εκδοχή της θεωρίας της έκφρασης, όπως επισημαίνει η </a:t>
            </a:r>
            <a:r>
              <a:rPr lang="en-US" sz="2400" dirty="0">
                <a:solidFill>
                  <a:srgbClr val="002060"/>
                </a:solidFill>
                <a:latin typeface="Book Antiqua" panose="02040602050305030304" pitchFamily="18" charset="0"/>
              </a:rPr>
              <a:t>Freeland</a:t>
            </a:r>
            <a:r>
              <a:rPr lang="el-GR" sz="2400" dirty="0">
                <a:solidFill>
                  <a:srgbClr val="002060"/>
                </a:solidFill>
                <a:latin typeface="Book Antiqua" panose="02040602050305030304" pitchFamily="18" charset="0"/>
              </a:rPr>
              <a:t> (2001), προσεγγίζει τη γνωσιακή θεωρία για την τέχνη, σύμφωνα με την οποία η τέχνη μπορεί να συμβάλλει στη μετάδοση και εξέλιξη της γνώσης. </a:t>
            </a:r>
            <a:endParaRPr lang="en-US" sz="2400" dirty="0">
              <a:solidFill>
                <a:srgbClr val="002060"/>
              </a:solidFill>
              <a:latin typeface="Book Antiqua" panose="02040602050305030304" pitchFamily="18" charset="0"/>
            </a:endParaRPr>
          </a:p>
          <a:p>
            <a:pPr marL="0" indent="0">
              <a:buNone/>
            </a:pPr>
            <a:r>
              <a:rPr lang="el-GR" sz="2400" dirty="0">
                <a:solidFill>
                  <a:srgbClr val="002060"/>
                </a:solidFill>
                <a:latin typeface="Book Antiqua" panose="02040602050305030304" pitchFamily="18" charset="0"/>
              </a:rPr>
              <a:t>Αυτή η παραδοχή υπήρξε το θεμέλιο της παιδαγωγικής θεωρίας του </a:t>
            </a:r>
            <a:r>
              <a:rPr lang="en-US" sz="2400" dirty="0">
                <a:solidFill>
                  <a:srgbClr val="002060"/>
                </a:solidFill>
                <a:latin typeface="Book Antiqua" panose="02040602050305030304" pitchFamily="18" charset="0"/>
              </a:rPr>
              <a:t>Dewey</a:t>
            </a:r>
            <a:r>
              <a:rPr lang="el-GR" sz="2400" dirty="0">
                <a:solidFill>
                  <a:srgbClr val="002060"/>
                </a:solidFill>
                <a:latin typeface="Book Antiqua" panose="02040602050305030304" pitchFamily="18" charset="0"/>
              </a:rPr>
              <a:t> (1934), στο πλαίσιο της οποίας η γνώση που συνδέεται με την τέχνη θεωρείται μια μορφή διορατικής γνωσιακής διαδικασίας. Μπορεί να προσφέρει τρόπους αντίληψης του κόσμου μέσω ατομικών, πλήρων και ενιαίων </a:t>
            </a:r>
            <a:r>
              <a:rPr lang="el-GR" sz="2400" dirty="0" smtClean="0">
                <a:solidFill>
                  <a:srgbClr val="002060"/>
                </a:solidFill>
                <a:latin typeface="Book Antiqua" panose="02040602050305030304" pitchFamily="18" charset="0"/>
              </a:rPr>
              <a:t>εμπειριών. </a:t>
            </a:r>
          </a:p>
          <a:p>
            <a:pPr marL="0" indent="0">
              <a:buNone/>
            </a:pPr>
            <a:r>
              <a:rPr lang="el-GR" sz="2400" dirty="0" smtClean="0">
                <a:solidFill>
                  <a:srgbClr val="002060"/>
                </a:solidFill>
                <a:latin typeface="Book Antiqua" panose="02040602050305030304" pitchFamily="18" charset="0"/>
              </a:rPr>
              <a:t>Κατά </a:t>
            </a:r>
            <a:r>
              <a:rPr lang="el-GR" sz="2400" dirty="0">
                <a:solidFill>
                  <a:srgbClr val="002060"/>
                </a:solidFill>
                <a:latin typeface="Book Antiqua" panose="02040602050305030304" pitchFamily="18" charset="0"/>
              </a:rPr>
              <a:t>παρόμοιο τρόπο, ο </a:t>
            </a:r>
            <a:r>
              <a:rPr lang="en-US" sz="2400" dirty="0">
                <a:solidFill>
                  <a:srgbClr val="002060"/>
                </a:solidFill>
                <a:latin typeface="Book Antiqua" panose="02040602050305030304" pitchFamily="18" charset="0"/>
              </a:rPr>
              <a:t>Goodman</a:t>
            </a:r>
            <a:r>
              <a:rPr lang="el-GR" sz="2400" dirty="0">
                <a:solidFill>
                  <a:srgbClr val="002060"/>
                </a:solidFill>
                <a:latin typeface="Book Antiqua" panose="02040602050305030304" pitchFamily="18" charset="0"/>
              </a:rPr>
              <a:t> (1967) υπεραμύνεται της γνωσιακής λειτουργίας της τέχνης. Υποστηρίζει ότι τα έργα τέχνης δημιουργούν κόσμους και, μέσα απ’ αυτή τη δημιουργία,  μεταβάλλουν τους τρόπους με τους οποίους αντιλαμβανόμαστε και αλληλεπιδρούμε με τον κόσμο γύρω μας. </a:t>
            </a:r>
            <a:endParaRPr lang="en-US" sz="2400" dirty="0">
              <a:solidFill>
                <a:srgbClr val="002060"/>
              </a:solidFill>
              <a:latin typeface="Book Antiqua" panose="02040602050305030304" pitchFamily="18" charset="0"/>
            </a:endParaRPr>
          </a:p>
          <a:p>
            <a:pPr marL="0" indent="0">
              <a:buNone/>
            </a:pPr>
            <a:endParaRPr lang="en-US" dirty="0"/>
          </a:p>
        </p:txBody>
      </p:sp>
    </p:spTree>
    <p:extLst>
      <p:ext uri="{BB962C8B-B14F-4D97-AF65-F5344CB8AC3E}">
        <p14:creationId xmlns:p14="http://schemas.microsoft.com/office/powerpoint/2010/main" val="301636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58757"/>
            <a:ext cx="10515600" cy="5418206"/>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lgn="ctr">
              <a:buNone/>
            </a:pPr>
            <a:endParaRPr lang="el-GR" b="1" dirty="0" smtClean="0">
              <a:solidFill>
                <a:srgbClr val="002060"/>
              </a:solidFill>
              <a:latin typeface="Book Antiqua" panose="02040602050305030304" pitchFamily="18" charset="0"/>
            </a:endParaRPr>
          </a:p>
          <a:p>
            <a:pPr marL="0" indent="0" algn="ctr">
              <a:buNone/>
            </a:pPr>
            <a:endParaRPr lang="el-GR" b="1" dirty="0">
              <a:solidFill>
                <a:srgbClr val="002060"/>
              </a:solidFill>
              <a:latin typeface="Book Antiqua" panose="02040602050305030304" pitchFamily="18" charset="0"/>
            </a:endParaRPr>
          </a:p>
          <a:p>
            <a:pPr marL="0" indent="0" algn="ctr">
              <a:buNone/>
            </a:pPr>
            <a:r>
              <a:rPr lang="el-GR" b="1" dirty="0" smtClean="0">
                <a:solidFill>
                  <a:srgbClr val="002060"/>
                </a:solidFill>
                <a:latin typeface="Book Antiqua" panose="02040602050305030304" pitchFamily="18" charset="0"/>
              </a:rPr>
              <a:t>ΘΕΩΡΙΕΣ </a:t>
            </a:r>
            <a:r>
              <a:rPr lang="el-GR" b="1" dirty="0">
                <a:solidFill>
                  <a:srgbClr val="002060"/>
                </a:solidFill>
                <a:latin typeface="Book Antiqua" panose="02040602050305030304" pitchFamily="18" charset="0"/>
              </a:rPr>
              <a:t>ΤΗΣ </a:t>
            </a:r>
            <a:r>
              <a:rPr lang="el-GR" b="1" dirty="0" smtClean="0">
                <a:solidFill>
                  <a:srgbClr val="002060"/>
                </a:solidFill>
                <a:latin typeface="Book Antiqua" panose="02040602050305030304" pitchFamily="18" charset="0"/>
              </a:rPr>
              <a:t>ΕΚΦΡΑΣΗΣ</a:t>
            </a:r>
          </a:p>
          <a:p>
            <a:pPr marL="0" indent="0" algn="ctr">
              <a:buNone/>
            </a:pPr>
            <a:endParaRPr lang="el-GR" b="1" dirty="0">
              <a:solidFill>
                <a:srgbClr val="002060"/>
              </a:solidFill>
              <a:latin typeface="Book Antiqua" panose="02040602050305030304" pitchFamily="18" charset="0"/>
            </a:endParaRPr>
          </a:p>
          <a:p>
            <a:pPr marL="0" indent="0" algn="ctr">
              <a:buNone/>
            </a:pPr>
            <a:r>
              <a:rPr lang="el-GR" b="1" i="1" dirty="0">
                <a:solidFill>
                  <a:srgbClr val="002060"/>
                </a:solidFill>
                <a:latin typeface="Book Antiqua" panose="02040602050305030304" pitchFamily="18" charset="0"/>
              </a:rPr>
              <a:t>Οι απαρχές</a:t>
            </a:r>
            <a:endParaRPr lang="en-US"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701052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02013" y="330739"/>
            <a:ext cx="10515600" cy="5933873"/>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25000" lnSpcReduction="20000"/>
          </a:bodyPr>
          <a:lstStyle/>
          <a:p>
            <a:pPr marL="0" indent="0">
              <a:buNone/>
            </a:pPr>
            <a:endParaRPr lang="el-GR" sz="1000" dirty="0" smtClean="0">
              <a:latin typeface="Book Antiqua" panose="02040602050305030304" pitchFamily="18" charset="0"/>
            </a:endParaRPr>
          </a:p>
          <a:p>
            <a:pPr marL="0" indent="0">
              <a:lnSpc>
                <a:spcPct val="120000"/>
              </a:lnSpc>
              <a:buNone/>
            </a:pPr>
            <a:r>
              <a:rPr lang="el-GR" sz="8000" dirty="0" smtClean="0">
                <a:latin typeface="Book Antiqua" panose="02040602050305030304" pitchFamily="18" charset="0"/>
              </a:rPr>
              <a:t>Οι πρώτες συστηματικές χρήσεις του όρου έκφραση συνδέονται με τον ρομαντισμό του τέλους του 18ου και κυρίως του 19ου αιώνα. </a:t>
            </a:r>
          </a:p>
          <a:p>
            <a:pPr marL="0" indent="0">
              <a:lnSpc>
                <a:spcPct val="120000"/>
              </a:lnSpc>
              <a:buNone/>
            </a:pPr>
            <a:r>
              <a:rPr lang="el-GR" sz="8000" dirty="0" smtClean="0">
                <a:latin typeface="Book Antiqua" panose="02040602050305030304" pitchFamily="18" charset="0"/>
              </a:rPr>
              <a:t>Μολονότι η ιδέα ότι η τέχνη είναι κατ’ ουσίαν έκφραση ανιχνεύεται ήδη στην αρχαιότητα όπως και σε μεμονωμένες αναφορές κατά τη διάρκεια του μεσαίωνα και της αναγέννησης, δεν απασχόλησε πραγματικά τη φιλοσοφική αισθητική και τη θεωρία της τέχνης πριν από τον 19ο αιώνα. </a:t>
            </a:r>
          </a:p>
          <a:p>
            <a:pPr marL="0" indent="0">
              <a:lnSpc>
                <a:spcPct val="120000"/>
              </a:lnSpc>
              <a:buNone/>
            </a:pPr>
            <a:r>
              <a:rPr lang="el-GR" sz="8000" dirty="0" smtClean="0">
                <a:latin typeface="Book Antiqua" panose="02040602050305030304" pitchFamily="18" charset="0"/>
              </a:rPr>
              <a:t>Στη διάρκεια του αιώνα αυτού όμως, όπως και στις αρχές του 20ου, αναπτύσσεται όχι απλώς η ιδέα αλλά η θεωρία, ή μάλλον οι θεωρίες, που αναγνωρίζουν την ουσία της τέχνης στην ικανότητά της να εκφράζει τον εσωτερικό κόσμο του υποκειμένου. </a:t>
            </a:r>
          </a:p>
          <a:p>
            <a:pPr marL="0" indent="0">
              <a:lnSpc>
                <a:spcPct val="120000"/>
              </a:lnSpc>
              <a:buNone/>
            </a:pPr>
            <a:endParaRPr lang="el-GR" sz="8000" dirty="0" smtClean="0">
              <a:latin typeface="Book Antiqua" panose="02040602050305030304" pitchFamily="18" charset="0"/>
            </a:endParaRPr>
          </a:p>
          <a:p>
            <a:pPr marL="0" indent="0">
              <a:lnSpc>
                <a:spcPct val="120000"/>
              </a:lnSpc>
              <a:buNone/>
            </a:pPr>
            <a:r>
              <a:rPr lang="el-GR" sz="8000" dirty="0" smtClean="0">
                <a:latin typeface="Book Antiqua" panose="02040602050305030304" pitchFamily="18" charset="0"/>
              </a:rPr>
              <a:t>Η αντίληψη επομένως ότι η τέχνη συνδέεται με την έκφραση συναισθημάτων δεν είναι και τόσο νέα, ούτε αναδύεται αιφνιδίως και εν κενώ στις αρχές του 19ου αιώνα. </a:t>
            </a:r>
          </a:p>
        </p:txBody>
      </p:sp>
    </p:spTree>
    <p:extLst>
      <p:ext uri="{BB962C8B-B14F-4D97-AF65-F5344CB8AC3E}">
        <p14:creationId xmlns:p14="http://schemas.microsoft.com/office/powerpoint/2010/main" val="2468046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69651"/>
            <a:ext cx="10515600" cy="6225702"/>
          </a:xfr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r>
              <a:rPr lang="el-GR" sz="2400" dirty="0">
                <a:latin typeface="Book Antiqua" panose="02040602050305030304" pitchFamily="18" charset="0"/>
              </a:rPr>
              <a:t>Αυτό που είναι νέο κατά την περίοδο της επικράτησης του ρομαντικού πνεύματος είναι ότι αναπτύσσεται μία αισθητική του συναισθήματος, σε κάποιες περιπτώσεις μάλιστα, ακόμα και εις βάρος της μορφής·  </a:t>
            </a:r>
            <a:endParaRPr lang="el-GR" sz="2400" dirty="0" smtClean="0">
              <a:latin typeface="Book Antiqua" panose="02040602050305030304" pitchFamily="18" charset="0"/>
            </a:endParaRPr>
          </a:p>
          <a:p>
            <a:pPr marL="0" indent="0">
              <a:buNone/>
            </a:pPr>
            <a:r>
              <a:rPr lang="el-GR" sz="2400" dirty="0" smtClean="0">
                <a:latin typeface="Book Antiqua" panose="02040602050305030304" pitchFamily="18" charset="0"/>
              </a:rPr>
              <a:t>πρόκειται </a:t>
            </a:r>
            <a:r>
              <a:rPr lang="el-GR" sz="2400" dirty="0">
                <a:latin typeface="Book Antiqua" panose="02040602050305030304" pitchFamily="18" charset="0"/>
              </a:rPr>
              <a:t>για μία, συνειδητή ή όχι, απομάκρυνση από τις αρχές της μορφικής τάξης  και αρμονίας που ορίζουν την δυτική τέχνη από τις απαρχές της (είτε αυτές αναζητηθούν στην αναγέννηση είτε ακόμα μακρύτερα στην κλασική αρχαιότητα, προς την οποία έτσι κι αλλιώς η αναγέννηση στράφηκε) μέχρι και τον 18ο αιώνα. </a:t>
            </a:r>
            <a:endParaRPr lang="en-US" sz="2400" dirty="0"/>
          </a:p>
          <a:p>
            <a:pPr marL="0" indent="0">
              <a:buNone/>
            </a:pPr>
            <a:r>
              <a:rPr lang="el-GR" dirty="0">
                <a:solidFill>
                  <a:srgbClr val="0000FF"/>
                </a:solidFill>
                <a:latin typeface="Times New Roman" panose="02020603050405020304" pitchFamily="18" charset="0"/>
                <a:ea typeface="Times New Roman" panose="02020603050405020304" pitchFamily="18" charset="0"/>
              </a:rPr>
              <a:t>Το ιδανικό μιας τέχνης της εύτακτης μορφής υποχωρεί δίνοντας τη θέση του σε μια τέχνη </a:t>
            </a:r>
            <a:r>
              <a:rPr lang="el-GR" dirty="0" smtClean="0">
                <a:solidFill>
                  <a:srgbClr val="0000FF"/>
                </a:solidFill>
                <a:latin typeface="Times New Roman" panose="02020603050405020304" pitchFamily="18" charset="0"/>
                <a:ea typeface="Times New Roman" panose="02020603050405020304" pitchFamily="18" charset="0"/>
              </a:rPr>
              <a:t>στην </a:t>
            </a:r>
            <a:r>
              <a:rPr lang="el-GR" dirty="0">
                <a:solidFill>
                  <a:srgbClr val="0000FF"/>
                </a:solidFill>
                <a:latin typeface="Times New Roman" panose="02020603050405020304" pitchFamily="18" charset="0"/>
                <a:ea typeface="Times New Roman" panose="02020603050405020304" pitchFamily="18" charset="0"/>
              </a:rPr>
              <a:t>οποία το αίτημα της μορφικής ολοκλήρωσης αντικαθίσταται από </a:t>
            </a:r>
            <a:r>
              <a:rPr lang="el-GR" dirty="0" smtClean="0">
                <a:solidFill>
                  <a:srgbClr val="0000FF"/>
                </a:solidFill>
                <a:latin typeface="Times New Roman" panose="02020603050405020304" pitchFamily="18" charset="0"/>
                <a:ea typeface="Times New Roman" panose="02020603050405020304" pitchFamily="18" charset="0"/>
              </a:rPr>
              <a:t>το επιτακτικό αίτημα για την προβολή </a:t>
            </a:r>
            <a:r>
              <a:rPr lang="el-GR" dirty="0">
                <a:solidFill>
                  <a:srgbClr val="0000FF"/>
                </a:solidFill>
                <a:latin typeface="Times New Roman" panose="02020603050405020304" pitchFamily="18" charset="0"/>
                <a:ea typeface="Times New Roman" panose="02020603050405020304" pitchFamily="18" charset="0"/>
              </a:rPr>
              <a:t>των </a:t>
            </a:r>
            <a:r>
              <a:rPr lang="el-GR" dirty="0" smtClean="0">
                <a:solidFill>
                  <a:srgbClr val="0000FF"/>
                </a:solidFill>
                <a:latin typeface="Times New Roman" panose="02020603050405020304" pitchFamily="18" charset="0"/>
                <a:ea typeface="Times New Roman" panose="02020603050405020304" pitchFamily="18" charset="0"/>
              </a:rPr>
              <a:t>συναισθημάτων </a:t>
            </a:r>
            <a:r>
              <a:rPr lang="el-GR" dirty="0">
                <a:solidFill>
                  <a:srgbClr val="0000FF"/>
                </a:solidFill>
                <a:latin typeface="Times New Roman" panose="02020603050405020304" pitchFamily="18" charset="0"/>
                <a:ea typeface="Times New Roman" panose="02020603050405020304" pitchFamily="18" charset="0"/>
              </a:rPr>
              <a:t>και συγκινήσεων του υποκειμένου-καλλιτέχνη. </a:t>
            </a:r>
            <a:endParaRPr lang="el-GR" dirty="0" smtClean="0">
              <a:solidFill>
                <a:srgbClr val="0000FF"/>
              </a:solidFill>
              <a:latin typeface="Times New Roman" panose="02020603050405020304" pitchFamily="18" charset="0"/>
              <a:ea typeface="Times New Roman" panose="02020603050405020304" pitchFamily="18" charset="0"/>
            </a:endParaRPr>
          </a:p>
          <a:p>
            <a:pPr marL="0" indent="0">
              <a:buNone/>
            </a:pPr>
            <a:r>
              <a:rPr lang="el-GR" dirty="0" smtClean="0">
                <a:solidFill>
                  <a:srgbClr val="0000FF"/>
                </a:solidFill>
                <a:latin typeface="Times New Roman" panose="02020603050405020304" pitchFamily="18" charset="0"/>
                <a:ea typeface="Times New Roman" panose="02020603050405020304" pitchFamily="18" charset="0"/>
              </a:rPr>
              <a:t>–Να σημειωθεί ότι ο ρομαντισμός επηρεάζει όλες τις μορφές τέχνης, μουσική, εικαστικές τέχνες, κυρίως ζωγραφική, αλλά και ποίηση και λογοτεχνία–</a:t>
            </a:r>
            <a:endParaRPr lang="en-US" dirty="0"/>
          </a:p>
        </p:txBody>
      </p:sp>
    </p:spTree>
    <p:extLst>
      <p:ext uri="{BB962C8B-B14F-4D97-AF65-F5344CB8AC3E}">
        <p14:creationId xmlns:p14="http://schemas.microsoft.com/office/powerpoint/2010/main" val="318278355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407</TotalTime>
  <Words>2797</Words>
  <Application>Microsoft Office PowerPoint</Application>
  <PresentationFormat>Ευρεία οθόνη</PresentationFormat>
  <Paragraphs>117</Paragraphs>
  <Slides>26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26</vt:i4>
      </vt:variant>
    </vt:vector>
  </HeadingPairs>
  <TitlesOfParts>
    <vt:vector size="33" baseType="lpstr">
      <vt:lpstr>Arial</vt:lpstr>
      <vt:lpstr>Book Antiqua</vt:lpstr>
      <vt:lpstr>Calibri</vt:lpstr>
      <vt:lpstr>Calibri Light</vt:lpstr>
      <vt:lpstr>Palatino Linotype</vt:lpstr>
      <vt:lpstr>Times New Roman</vt:lpstr>
      <vt:lpstr>Θέμα του Office</vt:lpstr>
      <vt:lpstr>Τέχνη ως έκφραση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Benedetto Croce</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Τέχνη ως έκφραση</dc:title>
  <dc:creator>aleka.mouriki@outlook.com</dc:creator>
  <cp:lastModifiedBy>user</cp:lastModifiedBy>
  <cp:revision>24</cp:revision>
  <dcterms:created xsi:type="dcterms:W3CDTF">2020-11-24T09:47:41Z</dcterms:created>
  <dcterms:modified xsi:type="dcterms:W3CDTF">2023-11-28T12:40:14Z</dcterms:modified>
</cp:coreProperties>
</file>