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71" r:id="rId15"/>
    <p:sldId id="268" r:id="rId16"/>
    <p:sldId id="269"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83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smtClean="0"/>
              <a:t>Στυλ κύριου τίτλου</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4509A250-FF31-4206-8172-F9D3106AACB1}" type="datetimeFigureOut">
              <a:rPr lang="en-US" dirty="0"/>
              <a:t>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smtClean="0"/>
              <a:t>Στυλ κύριου τίτλου</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4509A250-FF31-4206-8172-F9D3106AACB1}" type="datetimeFigureOut">
              <a:rPr lang="en-US" dirty="0"/>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l-GR" smtClean="0"/>
              <a:t>Στυλ κύριου τίτλου</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l-GR" smtClean="0"/>
              <a:t>Επεξεργασία στυλ υποδείγματος κειμένου</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4509A250-FF31-4206-8172-F9D3106AACB1}" type="datetimeFigureOut">
              <a:rPr lang="en-US" dirty="0"/>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4509A250-FF31-4206-8172-F9D3106AACB1}" type="datetimeFigureOut">
              <a:rPr lang="en-US" dirty="0"/>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1/9/2024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1/9/2024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nchorCtr="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9796027F-7875-4030-9381-8BD8C4F21935}" type="datetimeFigureOut">
              <a:rPr lang="en-US" dirty="0"/>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1/9/2024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1/9/2024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7" name="Date Placeholder 4"/>
          <p:cNvSpPr>
            <a:spLocks noGrp="1"/>
          </p:cNvSpPr>
          <p:nvPr>
            <p:ph type="dt" sz="half" idx="10"/>
          </p:nvPr>
        </p:nvSpPr>
        <p:spPr/>
        <p:txBody>
          <a:bodyPr/>
          <a:lstStyle/>
          <a:p>
            <a:fld id="{4509A250-FF31-4206-8172-F9D3106AACB1}" type="datetimeFigureOut">
              <a:rPr lang="en-US" dirty="0"/>
              <a:t>1/9/2024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4509A250-FF31-4206-8172-F9D3106AACB1}" type="datetimeFigureOut">
              <a:rPr lang="en-US" dirty="0"/>
              <a:t>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1/9/2024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154955" y="1447801"/>
            <a:ext cx="8825658" cy="1330234"/>
          </a:xfrm>
        </p:spPr>
        <p:txBody>
          <a:bodyPr/>
          <a:lstStyle/>
          <a:p>
            <a:pPr algn="ctr"/>
            <a:r>
              <a:rPr lang="el-GR" sz="4800" dirty="0" smtClean="0"/>
              <a:t>Μεταμοντερνισμός</a:t>
            </a:r>
            <a:r>
              <a:rPr lang="el-GR" dirty="0" smtClean="0"/>
              <a:t> </a:t>
            </a:r>
            <a:endParaRPr lang="en-US" dirty="0"/>
          </a:p>
        </p:txBody>
      </p:sp>
      <p:sp>
        <p:nvSpPr>
          <p:cNvPr id="3" name="Υπότιτλος 2"/>
          <p:cNvSpPr>
            <a:spLocks noGrp="1"/>
          </p:cNvSpPr>
          <p:nvPr>
            <p:ph type="subTitle" idx="1"/>
          </p:nvPr>
        </p:nvSpPr>
        <p:spPr>
          <a:xfrm>
            <a:off x="1154955" y="3126377"/>
            <a:ext cx="8825658" cy="1297577"/>
          </a:xfrm>
        </p:spPr>
        <p:txBody>
          <a:bodyPr/>
          <a:lstStyle/>
          <a:p>
            <a:pPr algn="ctr"/>
            <a:r>
              <a:rPr lang="el-GR" b="1" dirty="0"/>
              <a:t>Η τέχνη ως πολιτισμική  / πλαισιακή πρακτική</a:t>
            </a:r>
            <a:endParaRPr lang="en-US" b="1" dirty="0"/>
          </a:p>
        </p:txBody>
      </p:sp>
    </p:spTree>
    <p:extLst>
      <p:ext uri="{BB962C8B-B14F-4D97-AF65-F5344CB8AC3E}">
        <p14:creationId xmlns:p14="http://schemas.microsoft.com/office/powerpoint/2010/main" val="28003179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103312" y="393192"/>
            <a:ext cx="9531160" cy="6181344"/>
          </a:xfrm>
        </p:spPr>
        <p:txBody>
          <a:bodyPr>
            <a:normAutofit/>
          </a:bodyPr>
          <a:lstStyle/>
          <a:p>
            <a:r>
              <a:rPr lang="el-GR" sz="2400" dirty="0"/>
              <a:t>Επέρχεται, έτσι, μια </a:t>
            </a:r>
            <a:r>
              <a:rPr lang="el-GR" sz="2400" b="1" dirty="0"/>
              <a:t>αλλαγή στην εστίαση της αισθητικής αγωγής</a:t>
            </a:r>
            <a:r>
              <a:rPr lang="el-GR" sz="2400" dirty="0"/>
              <a:t>, η οποία, από τη μελέτη και την ανάλυση του θέματος του έργου τέχνης (αναπαραστασιακή εστίαση), των συναισθημάτων του δημιουργού και των αποδεκτών του έργου (εκφρασιοκεντρική εστίαση) και της καλλιτεχνικής μορφής (φορμαλιστική εστίαση), στρέφεται προς </a:t>
            </a:r>
            <a:r>
              <a:rPr lang="el-GR" sz="2400" dirty="0" smtClean="0"/>
              <a:t>την</a:t>
            </a:r>
          </a:p>
          <a:p>
            <a:r>
              <a:rPr lang="el-GR" sz="2400" dirty="0" smtClean="0"/>
              <a:t> </a:t>
            </a:r>
            <a:r>
              <a:rPr lang="el-GR" sz="2400" b="1" dirty="0"/>
              <a:t>εξέταση του πλαισίου μέσα στο οποίο το έργο παράγεται και προσλαμβάνεται</a:t>
            </a:r>
            <a:r>
              <a:rPr lang="el-GR" sz="2400" dirty="0"/>
              <a:t>. </a:t>
            </a:r>
            <a:endParaRPr lang="el-GR" sz="2400" dirty="0" smtClean="0"/>
          </a:p>
          <a:p>
            <a:pPr marL="0" indent="0">
              <a:buNone/>
            </a:pPr>
            <a:endParaRPr lang="el-GR" sz="2400" dirty="0" smtClean="0"/>
          </a:p>
          <a:p>
            <a:r>
              <a:rPr lang="el-GR" sz="2400" dirty="0" smtClean="0"/>
              <a:t>Μέσα </a:t>
            </a:r>
            <a:r>
              <a:rPr lang="el-GR" sz="2400" dirty="0"/>
              <a:t>απ’ αυτήν την αλλαγή οπτικής, τα διάφορα κινήματα ατομικών δικαιωμάτων, τα οικολογικά και φεμινιστικά κινήματα, οι διάφορες κουλτούρες που θεωρούνταν περιφερειακές, </a:t>
            </a:r>
            <a:r>
              <a:rPr lang="el-GR" sz="2400" dirty="0" smtClean="0"/>
              <a:t>καθώς και </a:t>
            </a:r>
            <a:r>
              <a:rPr lang="el-GR" sz="2400" dirty="0"/>
              <a:t>οι εκτός του δυτικού μοντέλου κουλτούρες, διεκδικούν και κερδίζουν την αναγνώρισή τους, αποκτούν ισχύ και </a:t>
            </a:r>
            <a:r>
              <a:rPr lang="el-GR" sz="2400" dirty="0" smtClean="0"/>
              <a:t>προβάλλονται</a:t>
            </a:r>
            <a:r>
              <a:rPr lang="el-GR" dirty="0" smtClean="0"/>
              <a:t>.</a:t>
            </a:r>
            <a:endParaRPr lang="en-US" dirty="0"/>
          </a:p>
        </p:txBody>
      </p:sp>
    </p:spTree>
    <p:extLst>
      <p:ext uri="{BB962C8B-B14F-4D97-AF65-F5344CB8AC3E}">
        <p14:creationId xmlns:p14="http://schemas.microsoft.com/office/powerpoint/2010/main" val="1229871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05394" y="426720"/>
            <a:ext cx="9779726" cy="6096000"/>
          </a:xfrm>
        </p:spPr>
        <p:txBody>
          <a:bodyPr>
            <a:normAutofit/>
          </a:bodyPr>
          <a:lstStyle/>
          <a:p>
            <a:endParaRPr lang="el-GR" dirty="0" smtClean="0"/>
          </a:p>
          <a:p>
            <a:endParaRPr lang="el-GR" sz="2800" dirty="0"/>
          </a:p>
          <a:p>
            <a:r>
              <a:rPr lang="el-GR" sz="2800" dirty="0" smtClean="0"/>
              <a:t>Αυτή </a:t>
            </a:r>
            <a:r>
              <a:rPr lang="el-GR" sz="2800" dirty="0"/>
              <a:t>η στροφή προς τη θεώρηση της τέχνης ως πολιτισμικής / πλαισιακής πρακτικής </a:t>
            </a:r>
            <a:r>
              <a:rPr lang="el-GR" sz="2800" dirty="0" smtClean="0"/>
              <a:t>προβάλλει την </a:t>
            </a:r>
            <a:r>
              <a:rPr lang="el-GR" sz="2800" b="1" dirty="0"/>
              <a:t>ανάγκη νοηματοδότησης και ερμηνείας σημείων και συμβόλων μέσω της αναφοράς τους σε συγκεκριμένα κοινωνικο-πολιτισμικά πλαίσια </a:t>
            </a:r>
            <a:r>
              <a:rPr lang="el-GR" sz="2800" dirty="0"/>
              <a:t>(</a:t>
            </a:r>
            <a:r>
              <a:rPr lang="en-US" sz="2800" dirty="0"/>
              <a:t>Anderson</a:t>
            </a:r>
            <a:r>
              <a:rPr lang="el-GR" sz="2800" dirty="0"/>
              <a:t> &amp; McRorie, 1997). </a:t>
            </a:r>
            <a:endParaRPr lang="el-GR" sz="2800" dirty="0" smtClean="0"/>
          </a:p>
        </p:txBody>
      </p:sp>
    </p:spTree>
    <p:extLst>
      <p:ext uri="{BB962C8B-B14F-4D97-AF65-F5344CB8AC3E}">
        <p14:creationId xmlns:p14="http://schemas.microsoft.com/office/powerpoint/2010/main" val="16460427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104293" y="530352"/>
            <a:ext cx="8946541" cy="5635751"/>
          </a:xfrm>
        </p:spPr>
        <p:txBody>
          <a:bodyPr/>
          <a:lstStyle/>
          <a:p>
            <a:endParaRPr lang="el-GR" dirty="0" smtClean="0"/>
          </a:p>
          <a:p>
            <a:r>
              <a:rPr lang="el-GR" sz="2400" dirty="0" smtClean="0"/>
              <a:t>Μ</a:t>
            </a:r>
            <a:r>
              <a:rPr lang="el-GR" sz="2400" dirty="0"/>
              <a:t>’ αυτήν την αλλαγή εστίασης επιτυγχάνεται επίσης και </a:t>
            </a:r>
            <a:r>
              <a:rPr lang="el-GR" sz="2400" b="1" dirty="0"/>
              <a:t>ο εμπλουτισμός των πεδίων και των δράσεων που μπορεί να περιλαμβάνει πλέον η αισθητική αγωγή. </a:t>
            </a:r>
            <a:endParaRPr lang="el-GR" sz="2400" b="1" dirty="0" smtClean="0"/>
          </a:p>
          <a:p>
            <a:endParaRPr lang="el-GR" sz="2400" b="1" dirty="0" smtClean="0"/>
          </a:p>
          <a:p>
            <a:r>
              <a:rPr lang="el-GR" sz="2400" dirty="0" smtClean="0"/>
              <a:t>Εκτός</a:t>
            </a:r>
            <a:r>
              <a:rPr lang="el-GR" sz="2400" dirty="0" smtClean="0"/>
              <a:t> </a:t>
            </a:r>
            <a:r>
              <a:rPr lang="el-GR" sz="2400" dirty="0"/>
              <a:t>των </a:t>
            </a:r>
            <a:r>
              <a:rPr lang="el-GR" sz="2400" dirty="0" smtClean="0"/>
              <a:t>έργων τέχνης</a:t>
            </a:r>
            <a:r>
              <a:rPr lang="el-GR" sz="2400" dirty="0" smtClean="0"/>
              <a:t>, </a:t>
            </a:r>
            <a:r>
              <a:rPr lang="el-GR" sz="2400" dirty="0"/>
              <a:t>δηλαδή, συμπεριλαμβάνονται κάθε είδους </a:t>
            </a:r>
            <a:r>
              <a:rPr lang="el-GR" sz="2400" b="1" dirty="0"/>
              <a:t>τεχνουργήματα και </a:t>
            </a:r>
            <a:r>
              <a:rPr lang="el-GR" sz="2400" b="1" dirty="0" smtClean="0"/>
              <a:t>πολιτισμικές </a:t>
            </a:r>
            <a:r>
              <a:rPr lang="el-GR" sz="2400" b="1" dirty="0"/>
              <a:t>πρακτικές</a:t>
            </a:r>
            <a:r>
              <a:rPr lang="el-GR" sz="2400" dirty="0"/>
              <a:t>, οι οποίες, μέσα από την </a:t>
            </a:r>
            <a:r>
              <a:rPr lang="el-GR" sz="2400" b="1" dirty="0"/>
              <a:t>πολυφωνία</a:t>
            </a:r>
            <a:r>
              <a:rPr lang="el-GR" sz="2400" dirty="0"/>
              <a:t> τους, διευρύνουν το περιεχόμενο της αισθητικής αγωγής και την στρέφουν προς την κατεύθυνση της </a:t>
            </a:r>
            <a:r>
              <a:rPr lang="el-GR" sz="2400" b="1" dirty="0"/>
              <a:t>αποδοχής της πολλαπλότητας</a:t>
            </a:r>
            <a:r>
              <a:rPr lang="el-GR" sz="2400" dirty="0"/>
              <a:t> (</a:t>
            </a:r>
            <a:r>
              <a:rPr lang="en-US" sz="2400" dirty="0"/>
              <a:t>Anderson</a:t>
            </a:r>
            <a:r>
              <a:rPr lang="el-GR" sz="2400" dirty="0"/>
              <a:t>, 1997· </a:t>
            </a:r>
            <a:r>
              <a:rPr lang="el-GR" sz="2400" dirty="0" err="1"/>
              <a:t>Efland</a:t>
            </a:r>
            <a:r>
              <a:rPr lang="el-GR" sz="2400" dirty="0"/>
              <a:t>, 2007).</a:t>
            </a:r>
            <a:endParaRPr lang="en-US" sz="2400" dirty="0"/>
          </a:p>
          <a:p>
            <a:endParaRPr lang="en-US" sz="2400" dirty="0"/>
          </a:p>
          <a:p>
            <a:endParaRPr lang="en-US" sz="2400" dirty="0"/>
          </a:p>
        </p:txBody>
      </p:sp>
    </p:spTree>
    <p:extLst>
      <p:ext uri="{BB962C8B-B14F-4D97-AF65-F5344CB8AC3E}">
        <p14:creationId xmlns:p14="http://schemas.microsoft.com/office/powerpoint/2010/main" val="12851716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05394" y="505097"/>
            <a:ext cx="9805852" cy="6122125"/>
          </a:xfrm>
        </p:spPr>
        <p:txBody>
          <a:bodyPr>
            <a:normAutofit/>
          </a:bodyPr>
          <a:lstStyle/>
          <a:p>
            <a:pPr marL="0" indent="0">
              <a:buNone/>
            </a:pPr>
            <a:endParaRPr lang="el-GR" sz="2400" dirty="0"/>
          </a:p>
          <a:p>
            <a:endParaRPr lang="el-GR" sz="2400" dirty="0" smtClean="0"/>
          </a:p>
          <a:p>
            <a:r>
              <a:rPr lang="el-GR" sz="2400" dirty="0" smtClean="0"/>
              <a:t>Η </a:t>
            </a:r>
            <a:r>
              <a:rPr lang="el-GR" sz="2400" dirty="0"/>
              <a:t>μεταμοντέρνα αισθητική αγωγή προβάλλει, κατά συνέπεια, τη </a:t>
            </a:r>
            <a:r>
              <a:rPr lang="el-GR" sz="2400" b="1" dirty="0"/>
              <a:t>συσχέτιση της τέχνης με ποικίλους </a:t>
            </a:r>
            <a:r>
              <a:rPr lang="el-GR" sz="2400" b="1" dirty="0" err="1"/>
              <a:t>εξω</a:t>
            </a:r>
            <a:r>
              <a:rPr lang="el-GR" sz="2400" b="1" dirty="0"/>
              <a:t>-αισθητικούς παράγοντες</a:t>
            </a:r>
            <a:r>
              <a:rPr lang="el-GR" sz="2400" dirty="0"/>
              <a:t>. </a:t>
            </a:r>
          </a:p>
          <a:p>
            <a:r>
              <a:rPr lang="el-GR" sz="2400" dirty="0" smtClean="0"/>
              <a:t>Δίνει </a:t>
            </a:r>
            <a:r>
              <a:rPr lang="el-GR" sz="2400" dirty="0"/>
              <a:t>ιδιαίτερη σημασία στην </a:t>
            </a:r>
            <a:r>
              <a:rPr lang="el-GR" sz="2400" b="1" dirty="0"/>
              <a:t>επίγνωση των μαθητών σχετικά με το κοινωνικό και πολιτισμικό </a:t>
            </a:r>
            <a:r>
              <a:rPr lang="el-GR" sz="2400" b="1" dirty="0" smtClean="0"/>
              <a:t>πλαίσιο</a:t>
            </a:r>
            <a:r>
              <a:rPr lang="el-GR" sz="2400" dirty="0" smtClean="0"/>
              <a:t>. </a:t>
            </a:r>
          </a:p>
          <a:p>
            <a:endParaRPr lang="el-GR" sz="2400" dirty="0"/>
          </a:p>
          <a:p>
            <a:r>
              <a:rPr lang="el-GR" sz="2400" dirty="0" smtClean="0"/>
              <a:t>Ο </a:t>
            </a:r>
            <a:r>
              <a:rPr lang="el-GR" sz="2400" dirty="0"/>
              <a:t>προσανατολισμός της αισθητικής αγωγής αποκτά, έτσι, </a:t>
            </a:r>
            <a:r>
              <a:rPr lang="el-GR" sz="2400" b="1" dirty="0"/>
              <a:t>πλαισιοκρατικό και πραγματιστικό χαρακτήρα. </a:t>
            </a:r>
            <a:endParaRPr lang="el-GR" sz="2400" b="1" dirty="0" smtClean="0"/>
          </a:p>
        </p:txBody>
      </p:sp>
    </p:spTree>
    <p:extLst>
      <p:ext uri="{BB962C8B-B14F-4D97-AF65-F5344CB8AC3E}">
        <p14:creationId xmlns:p14="http://schemas.microsoft.com/office/powerpoint/2010/main" val="32044441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103312" y="420624"/>
            <a:ext cx="9622600" cy="6236208"/>
          </a:xfrm>
        </p:spPr>
        <p:txBody>
          <a:bodyPr/>
          <a:lstStyle/>
          <a:p>
            <a:endParaRPr lang="el-GR" dirty="0" smtClean="0"/>
          </a:p>
          <a:p>
            <a:r>
              <a:rPr lang="el-GR" sz="2400" dirty="0" smtClean="0"/>
              <a:t>Προτείνεται </a:t>
            </a:r>
            <a:r>
              <a:rPr lang="el-GR" sz="2400" dirty="0"/>
              <a:t>η αξιοποίηση πραγματιστικών / πλαισιοκρατικών μοντέλων, σύμφωνα με τα οποία </a:t>
            </a:r>
            <a:r>
              <a:rPr lang="el-GR" sz="2400" b="1" dirty="0"/>
              <a:t>η αξία της τέχνης συναρτάται με την ικανότητά της να εκφράζει κάτι σημαντικό σε σχέση με την ανθρώπινη κατάσταση</a:t>
            </a:r>
            <a:r>
              <a:rPr lang="el-GR" sz="2400" dirty="0"/>
              <a:t>, λαμβάνοντας υπόψη τις καθημερινές εμπειρίες των παιδιών και τις μελλοντικές ζωές </a:t>
            </a:r>
            <a:r>
              <a:rPr lang="el-GR" sz="2400" dirty="0" smtClean="0"/>
              <a:t>τους.</a:t>
            </a:r>
          </a:p>
          <a:p>
            <a:endParaRPr lang="el-GR" sz="2400" dirty="0"/>
          </a:p>
          <a:p>
            <a:r>
              <a:rPr lang="el-GR" sz="2400" dirty="0"/>
              <a:t> Ο </a:t>
            </a:r>
            <a:r>
              <a:rPr lang="el-GR" sz="2400" b="1" dirty="0" smtClean="0"/>
              <a:t>κύριος </a:t>
            </a:r>
            <a:r>
              <a:rPr lang="el-GR" sz="2400" b="1" dirty="0"/>
              <a:t>στόχος αυτών των μοντέλων είναι να αναδείξουν το πώς η ενασχόληση των παιδιών με την τέχνη συνδέεται με το κοινωνικό περιβάλλον τους, με το πλαίσιο εντός του οποίου ζουν</a:t>
            </a:r>
            <a:r>
              <a:rPr lang="el-GR" sz="2400" dirty="0"/>
              <a:t>, είτε για να το </a:t>
            </a:r>
            <a:r>
              <a:rPr lang="el-GR" sz="2400" dirty="0" smtClean="0"/>
              <a:t>μελετήσουν, </a:t>
            </a:r>
            <a:r>
              <a:rPr lang="el-GR" sz="2400" dirty="0"/>
              <a:t>είτε για να το </a:t>
            </a:r>
            <a:r>
              <a:rPr lang="el-GR" sz="2400" dirty="0" smtClean="0"/>
              <a:t>αλλάξουν.</a:t>
            </a:r>
            <a:endParaRPr lang="en-US" sz="2400" dirty="0"/>
          </a:p>
          <a:p>
            <a:endParaRPr lang="en-US" sz="2400" dirty="0"/>
          </a:p>
          <a:p>
            <a:endParaRPr lang="en-US" sz="2400" dirty="0"/>
          </a:p>
        </p:txBody>
      </p:sp>
    </p:spTree>
    <p:extLst>
      <p:ext uri="{BB962C8B-B14F-4D97-AF65-F5344CB8AC3E}">
        <p14:creationId xmlns:p14="http://schemas.microsoft.com/office/powerpoint/2010/main" val="1601105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74766" y="283464"/>
            <a:ext cx="10160290" cy="5964936"/>
          </a:xfrm>
        </p:spPr>
        <p:txBody>
          <a:bodyPr>
            <a:noAutofit/>
          </a:bodyPr>
          <a:lstStyle/>
          <a:p>
            <a:endParaRPr lang="el-GR" sz="2400" dirty="0" smtClean="0"/>
          </a:p>
          <a:p>
            <a:r>
              <a:rPr lang="el-GR" sz="2400" dirty="0" smtClean="0"/>
              <a:t>Παρά </a:t>
            </a:r>
            <a:r>
              <a:rPr lang="el-GR" sz="2400" dirty="0"/>
              <a:t>την αδιαμφισβήτητη σπουδαιότητα αυτών των πλαισιοκρατικών μοντέλων, η πλήρης ανταπόκρισή τους στις απαιτήσεις μιας περιεκτικής αισθητικής αγωγής δεν μπορεί να θεωρηθεί δεδομένη. </a:t>
            </a:r>
            <a:endParaRPr lang="el-GR" sz="2400" dirty="0" smtClean="0"/>
          </a:p>
          <a:p>
            <a:endParaRPr lang="el-GR" sz="2400" dirty="0" smtClean="0"/>
          </a:p>
          <a:p>
            <a:r>
              <a:rPr lang="el-GR" sz="2400" dirty="0" smtClean="0"/>
              <a:t>Με </a:t>
            </a:r>
            <a:r>
              <a:rPr lang="el-GR" sz="2400" dirty="0"/>
              <a:t>την αποκλειστική εστίασή τους στο πλαίσιο και την εξέταση του κοινωνικού περιβάλλοντος, </a:t>
            </a:r>
            <a:r>
              <a:rPr lang="el-GR" sz="2400" b="1" dirty="0"/>
              <a:t>διαφαίνεται ο κίνδυνος να εγκαταλειφθούν στόχοι που επιτυγχάνονται μόνον μέσα από τη μύηση των παιδιών στον κόσμο της αισθητικής εμπειρίας</a:t>
            </a:r>
            <a:r>
              <a:rPr lang="el-GR" sz="2400" dirty="0"/>
              <a:t>. </a:t>
            </a:r>
            <a:endParaRPr lang="el-GR" sz="2400" dirty="0" smtClean="0"/>
          </a:p>
          <a:p>
            <a:endParaRPr lang="el-GR" sz="2400" dirty="0" smtClean="0"/>
          </a:p>
        </p:txBody>
      </p:sp>
    </p:spTree>
    <p:extLst>
      <p:ext uri="{BB962C8B-B14F-4D97-AF65-F5344CB8AC3E}">
        <p14:creationId xmlns:p14="http://schemas.microsoft.com/office/powerpoint/2010/main" val="30873453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22514" y="128016"/>
            <a:ext cx="9919063" cy="6516624"/>
          </a:xfrm>
        </p:spPr>
        <p:txBody>
          <a:bodyPr>
            <a:normAutofit/>
          </a:bodyPr>
          <a:lstStyle/>
          <a:p>
            <a:pPr marL="0" indent="0">
              <a:buNone/>
            </a:pPr>
            <a:endParaRPr lang="el-GR" sz="2400" dirty="0"/>
          </a:p>
          <a:p>
            <a:r>
              <a:rPr lang="el-GR" sz="2400" dirty="0"/>
              <a:t>Για την αντιμετώπιση αυτής της μονομέρειας των πολιτισμικά προσανατολισμένων μοντέλων, έχουν γίνει </a:t>
            </a:r>
            <a:r>
              <a:rPr lang="el-GR" sz="2400" b="1" dirty="0"/>
              <a:t>προτάσεις σχεδιασμού συνδυαστικών θεωρήσεων που μπορούν να προσφέρουν μια πιο ολοκληρωμένη προσέγγιση της αισθητικής αγωγής </a:t>
            </a:r>
            <a:r>
              <a:rPr lang="el-GR" sz="2400" dirty="0"/>
              <a:t>αναφορικά προς τον σκοπό που θέτει και τις ωφέλειες που μπορεί να παρέχει στους μαθητές. </a:t>
            </a:r>
            <a:endParaRPr lang="en-US" sz="2400" dirty="0"/>
          </a:p>
          <a:p>
            <a:endParaRPr lang="el-GR" sz="800" dirty="0" smtClean="0"/>
          </a:p>
          <a:p>
            <a:r>
              <a:rPr lang="el-GR" sz="2400" dirty="0" smtClean="0"/>
              <a:t>Τέτοιου </a:t>
            </a:r>
            <a:r>
              <a:rPr lang="el-GR" sz="2400" dirty="0"/>
              <a:t>είδους προτάσεις </a:t>
            </a:r>
            <a:r>
              <a:rPr lang="el-GR" sz="2400" b="1" dirty="0"/>
              <a:t>αναδεικνύουν τη συμβολή της πλουραλιστικής, πλαισιακής οπτικής στην κατανόηση των δεσμών που συνδέουν την τέχνη και τα έργα τέχνης με το πλαίσιο δημιουργίας τους</a:t>
            </a:r>
            <a:r>
              <a:rPr lang="el-GR" sz="2400" dirty="0"/>
              <a:t>. </a:t>
            </a:r>
            <a:endParaRPr lang="el-GR" sz="2400" dirty="0" smtClean="0"/>
          </a:p>
          <a:p>
            <a:endParaRPr lang="el-GR" sz="800" dirty="0"/>
          </a:p>
          <a:p>
            <a:r>
              <a:rPr lang="el-GR" sz="2400" dirty="0" smtClean="0"/>
              <a:t>Επιπλέον </a:t>
            </a:r>
            <a:r>
              <a:rPr lang="el-GR" sz="2400" dirty="0"/>
              <a:t>όμως, </a:t>
            </a:r>
            <a:r>
              <a:rPr lang="el-GR" sz="2400" b="1" dirty="0"/>
              <a:t>ενστερνίζονται και την οπτική της αισθητικής εμπειρίας, εμπλουτίζοντας έτσι το πεδίο της αισθητικής αγωγής. </a:t>
            </a:r>
            <a:endParaRPr lang="el-GR" sz="2400" b="1" dirty="0" smtClean="0"/>
          </a:p>
          <a:p>
            <a:endParaRPr lang="en-US" dirty="0"/>
          </a:p>
        </p:txBody>
      </p:sp>
    </p:spTree>
    <p:extLst>
      <p:ext uri="{BB962C8B-B14F-4D97-AF65-F5344CB8AC3E}">
        <p14:creationId xmlns:p14="http://schemas.microsoft.com/office/powerpoint/2010/main" val="40366672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103312" y="521208"/>
            <a:ext cx="9311704" cy="5727191"/>
          </a:xfrm>
        </p:spPr>
        <p:txBody>
          <a:bodyPr>
            <a:normAutofit fontScale="92500" lnSpcReduction="10000"/>
          </a:bodyPr>
          <a:lstStyle/>
          <a:p>
            <a:endParaRPr lang="el-GR" dirty="0" smtClean="0"/>
          </a:p>
          <a:p>
            <a:r>
              <a:rPr lang="el-GR" sz="2400" dirty="0" smtClean="0"/>
              <a:t>Μέσα </a:t>
            </a:r>
            <a:r>
              <a:rPr lang="el-GR" sz="2400" dirty="0"/>
              <a:t>από μια τέτοια προσέγγιση, </a:t>
            </a:r>
            <a:r>
              <a:rPr lang="el-GR" sz="2400" b="1" dirty="0"/>
              <a:t>ο σκοπός της αισθητικής αγωγής επαναπροσδιορίζεται και επικεντρώνεται στο να διευκολύνει </a:t>
            </a:r>
            <a:endParaRPr lang="el-GR" sz="2400" b="1" dirty="0" smtClean="0"/>
          </a:p>
          <a:p>
            <a:r>
              <a:rPr lang="el-GR" sz="2400" b="1" dirty="0" smtClean="0"/>
              <a:t>την </a:t>
            </a:r>
            <a:r>
              <a:rPr lang="el-GR" sz="2400" b="1" dirty="0" err="1"/>
              <a:t>αυτο</a:t>
            </a:r>
            <a:r>
              <a:rPr lang="el-GR" sz="2400" b="1" dirty="0"/>
              <a:t>-κατανόηση και </a:t>
            </a:r>
            <a:endParaRPr lang="el-GR" sz="2400" b="1" dirty="0" smtClean="0"/>
          </a:p>
          <a:p>
            <a:r>
              <a:rPr lang="el-GR" sz="2400" b="1" dirty="0" smtClean="0"/>
              <a:t>την </a:t>
            </a:r>
            <a:r>
              <a:rPr lang="el-GR" sz="2400" b="1" dirty="0"/>
              <a:t>ικανότητα για νοηματοδότηση</a:t>
            </a:r>
            <a:r>
              <a:rPr lang="el-GR" sz="2400" dirty="0"/>
              <a:t>. </a:t>
            </a:r>
            <a:endParaRPr lang="el-GR" sz="2400" dirty="0" smtClean="0"/>
          </a:p>
          <a:p>
            <a:r>
              <a:rPr lang="el-GR" sz="2400" b="1" dirty="0" smtClean="0"/>
              <a:t>Προσφέρει </a:t>
            </a:r>
            <a:r>
              <a:rPr lang="el-GR" sz="2400" b="1" dirty="0"/>
              <a:t>τη δυνατότητα τόσο για γνωστικά επιτεύγματα όσο και για πολιτισμικούς μετασχηματισμούς και οδηγεί, τελικά, σε μια βελτιωμένη ποιότητα </a:t>
            </a:r>
            <a:r>
              <a:rPr lang="el-GR" sz="2400" b="1" dirty="0" smtClean="0"/>
              <a:t>ζωής.</a:t>
            </a:r>
          </a:p>
          <a:p>
            <a:endParaRPr lang="el-GR" sz="2400" dirty="0"/>
          </a:p>
          <a:p>
            <a:r>
              <a:rPr lang="el-GR" sz="2400" dirty="0"/>
              <a:t>Μια διδακτική πρακτική βασισμένη σε αυτού του τύπου την προσέγγιση προκρίνουμε και στο πλαίσιο του μαθήματός μας για το σχεδιασμό δραστηριοτήτων βασισμένων στη μεταμοντερνιστική / </a:t>
            </a:r>
            <a:r>
              <a:rPr lang="el-GR" sz="2400" dirty="0" err="1"/>
              <a:t>πλαισιοκρατική</a:t>
            </a:r>
            <a:r>
              <a:rPr lang="el-GR" sz="2400" dirty="0"/>
              <a:t> θεωρία για την τέχνη στα επόμενα κεφάλαια.</a:t>
            </a:r>
            <a:endParaRPr lang="en-US" sz="2400" dirty="0"/>
          </a:p>
          <a:p>
            <a:endParaRPr lang="en-US" sz="2400" dirty="0"/>
          </a:p>
        </p:txBody>
      </p:sp>
    </p:spTree>
    <p:extLst>
      <p:ext uri="{BB962C8B-B14F-4D97-AF65-F5344CB8AC3E}">
        <p14:creationId xmlns:p14="http://schemas.microsoft.com/office/powerpoint/2010/main" val="3846081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94944" y="522514"/>
            <a:ext cx="10917936" cy="6008915"/>
          </a:xfrm>
        </p:spPr>
        <p:txBody>
          <a:bodyPr/>
          <a:lstStyle/>
          <a:p>
            <a:r>
              <a:rPr lang="el-GR" dirty="0" smtClean="0"/>
              <a:t>Η </a:t>
            </a:r>
            <a:r>
              <a:rPr lang="el-GR" dirty="0"/>
              <a:t>προηγούμενη </a:t>
            </a:r>
            <a:r>
              <a:rPr lang="el-GR" dirty="0" smtClean="0"/>
              <a:t>(φορμαλιστική) θεώρηση </a:t>
            </a:r>
            <a:r>
              <a:rPr lang="el-GR" dirty="0"/>
              <a:t>χαρακτηρίστηκε από τον φορμαλιστικό προσανατολισμό της και συνδέθηκε με τον καλλιτεχνικό </a:t>
            </a:r>
            <a:r>
              <a:rPr lang="el-GR" dirty="0" smtClean="0"/>
              <a:t>μοντερνισμό.  </a:t>
            </a:r>
            <a:endParaRPr lang="el-GR" dirty="0" smtClean="0"/>
          </a:p>
          <a:p>
            <a:endParaRPr lang="el-GR" dirty="0"/>
          </a:p>
          <a:p>
            <a:r>
              <a:rPr lang="el-GR" dirty="0" smtClean="0"/>
              <a:t>Η </a:t>
            </a:r>
            <a:r>
              <a:rPr lang="el-GR" dirty="0"/>
              <a:t>περίοδος από τις τελευταίες δεκαετίες του 20ου αιώνα μέχρι τις μέρες μας, θα μπορούσε να συνδεθεί με την ανάδυση ενός </a:t>
            </a:r>
            <a:r>
              <a:rPr lang="el-GR" b="1" dirty="0"/>
              <a:t>μεταμοντερνιστικού θεωρητικού παραδείγματος</a:t>
            </a:r>
            <a:r>
              <a:rPr lang="el-GR" dirty="0"/>
              <a:t>. </a:t>
            </a:r>
            <a:endParaRPr lang="en-US" dirty="0" smtClean="0"/>
          </a:p>
          <a:p>
            <a:endParaRPr lang="el-GR" dirty="0"/>
          </a:p>
          <a:p>
            <a:r>
              <a:rPr lang="el-GR" dirty="0"/>
              <a:t>Ο «</a:t>
            </a:r>
            <a:r>
              <a:rPr lang="el-GR" dirty="0" smtClean="0"/>
              <a:t>μεταμοντερνισμός»</a:t>
            </a:r>
            <a:r>
              <a:rPr lang="el-GR" dirty="0" smtClean="0"/>
              <a:t>, σ</a:t>
            </a:r>
            <a:r>
              <a:rPr lang="el-GR" dirty="0" smtClean="0"/>
              <a:t>το </a:t>
            </a:r>
            <a:r>
              <a:rPr lang="el-GR" dirty="0"/>
              <a:t>πεδίο της τέχνης και της κουλτούρας, ενστερνίστηκε τις συμμετοχικές πρακτικές, προώθησε την ποικιλομορφία και διακήρυξε μια νέα μορφή </a:t>
            </a:r>
            <a:r>
              <a:rPr lang="el-GR" b="1" dirty="0"/>
              <a:t>πίστης στη διαφορετικότητα και την τοπικότητα</a:t>
            </a:r>
            <a:r>
              <a:rPr lang="el-GR" dirty="0"/>
              <a:t>. </a:t>
            </a:r>
            <a:endParaRPr lang="el-GR" dirty="0" smtClean="0"/>
          </a:p>
          <a:p>
            <a:endParaRPr lang="en-US" dirty="0" smtClean="0"/>
          </a:p>
          <a:p>
            <a:r>
              <a:rPr lang="el-GR" dirty="0" smtClean="0"/>
              <a:t>Αντιπαρατέθηκε </a:t>
            </a:r>
            <a:r>
              <a:rPr lang="el-GR" dirty="0"/>
              <a:t>έτσι προς την μοναδικότητα και την καθολικότητα, την ατομική δημιουργικότητα και πρωτοτυπία που συνιστούν τα βασικά μοτίβα και αιτήματα του μοντερνισμού</a:t>
            </a:r>
            <a:endParaRPr lang="en-US" dirty="0"/>
          </a:p>
        </p:txBody>
      </p:sp>
    </p:spTree>
    <p:extLst>
      <p:ext uri="{BB962C8B-B14F-4D97-AF65-F5344CB8AC3E}">
        <p14:creationId xmlns:p14="http://schemas.microsoft.com/office/powerpoint/2010/main" val="11256203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53143" y="383177"/>
            <a:ext cx="10424159" cy="6052457"/>
          </a:xfrm>
        </p:spPr>
        <p:txBody>
          <a:bodyPr>
            <a:normAutofit/>
          </a:bodyPr>
          <a:lstStyle/>
          <a:p>
            <a:endParaRPr lang="el-GR" dirty="0" smtClean="0"/>
          </a:p>
          <a:p>
            <a:r>
              <a:rPr lang="el-GR" dirty="0" smtClean="0"/>
              <a:t>Ο </a:t>
            </a:r>
            <a:r>
              <a:rPr lang="el-GR" dirty="0" smtClean="0"/>
              <a:t>μεταμοντερνισμός </a:t>
            </a:r>
            <a:r>
              <a:rPr lang="el-GR" dirty="0" smtClean="0"/>
              <a:t>τάσσεται</a:t>
            </a:r>
            <a:r>
              <a:rPr lang="el-GR" dirty="0" smtClean="0"/>
              <a:t> </a:t>
            </a:r>
            <a:r>
              <a:rPr lang="el-GR" dirty="0"/>
              <a:t>υπέρ </a:t>
            </a:r>
            <a:r>
              <a:rPr lang="el-GR" b="1" dirty="0"/>
              <a:t>μιας τέχνης που αναμιγνύει και αναμιγνύεται με όλες τις πτυχές της ζωής και της κουλτούρας</a:t>
            </a:r>
            <a:r>
              <a:rPr lang="el-GR" dirty="0"/>
              <a:t>. Σύμφωνα με το πνεύμα του μεταμοντερνισμού, κοινωνικά και πολιτικά θέματα, μορφές έκφρασης όπως η ποπ κουλτούρα, η μόδα, το περιβάλλον, το λάιφ-στάιλ, βρήκαν σημαντική θέση στην καλλιτεχνική παραγωγή. </a:t>
            </a:r>
            <a:endParaRPr lang="el-GR" dirty="0" smtClean="0"/>
          </a:p>
          <a:p>
            <a:endParaRPr lang="en-US" dirty="0"/>
          </a:p>
          <a:p>
            <a:r>
              <a:rPr lang="el-GR" b="1" dirty="0"/>
              <a:t>Η  τέχνη φάνηκε ότι έχασε την αυτονομία </a:t>
            </a:r>
            <a:r>
              <a:rPr lang="el-GR" b="1" dirty="0" smtClean="0"/>
              <a:t>της και ενσωματώθηκε στην </a:t>
            </a:r>
            <a:r>
              <a:rPr lang="el-GR" b="1" dirty="0"/>
              <a:t>ευρύτερη σφαίρα της κουλτούρας</a:t>
            </a:r>
            <a:r>
              <a:rPr lang="el-GR" dirty="0"/>
              <a:t>. </a:t>
            </a:r>
            <a:endParaRPr lang="el-GR" dirty="0" smtClean="0"/>
          </a:p>
          <a:p>
            <a:endParaRPr lang="el-GR" dirty="0"/>
          </a:p>
          <a:p>
            <a:r>
              <a:rPr lang="el-GR" dirty="0" smtClean="0"/>
              <a:t>Η </a:t>
            </a:r>
            <a:r>
              <a:rPr lang="el-GR" dirty="0"/>
              <a:t>καλλιτεχνική δημιουργία εξελίχθηκε σε μία </a:t>
            </a:r>
            <a:r>
              <a:rPr lang="el-GR" b="1" dirty="0"/>
              <a:t>στρατηγική δανεισμών </a:t>
            </a:r>
            <a:r>
              <a:rPr lang="el-GR" dirty="0"/>
              <a:t>από μορφές και εικόνες είτε του παρελθόντος είτε άλλων </a:t>
            </a:r>
            <a:r>
              <a:rPr lang="el-GR" dirty="0" err="1"/>
              <a:t>εξω</a:t>
            </a:r>
            <a:r>
              <a:rPr lang="el-GR" dirty="0"/>
              <a:t>-καλλιτεχνικών περιοχών της κουλτούρας. Η τέχνη εισήλθε σε μια εποχή </a:t>
            </a:r>
            <a:r>
              <a:rPr lang="el-GR" b="1" dirty="0" smtClean="0"/>
              <a:t>πλουραλισμού</a:t>
            </a:r>
            <a:r>
              <a:rPr lang="el-GR" dirty="0" smtClean="0"/>
              <a:t> </a:t>
            </a:r>
            <a:r>
              <a:rPr lang="el-GR" dirty="0"/>
              <a:t>(Danto, 1992), </a:t>
            </a:r>
            <a:r>
              <a:rPr lang="el-GR" b="1" dirty="0"/>
              <a:t>όπου τα πάντα είναι εφικτά και εντός της οποίας τής επιτρέπεται να ακολουθήσει κάθε δυνατή κατεύθυνση. </a:t>
            </a:r>
            <a:endParaRPr lang="en-US" b="1" dirty="0"/>
          </a:p>
          <a:p>
            <a:pPr marL="0" indent="0">
              <a:buNone/>
            </a:pPr>
            <a:endParaRPr lang="en-US" dirty="0"/>
          </a:p>
        </p:txBody>
      </p:sp>
    </p:spTree>
    <p:extLst>
      <p:ext uri="{BB962C8B-B14F-4D97-AF65-F5344CB8AC3E}">
        <p14:creationId xmlns:p14="http://schemas.microsoft.com/office/powerpoint/2010/main" val="3460676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74766" y="444138"/>
            <a:ext cx="10398034" cy="6026332"/>
          </a:xfrm>
        </p:spPr>
        <p:txBody>
          <a:bodyPr>
            <a:normAutofit/>
          </a:bodyPr>
          <a:lstStyle/>
          <a:p>
            <a:endParaRPr lang="en-US" dirty="0" smtClean="0"/>
          </a:p>
          <a:p>
            <a:endParaRPr lang="en-US" dirty="0"/>
          </a:p>
          <a:p>
            <a:r>
              <a:rPr lang="el-GR" sz="2400" dirty="0" smtClean="0"/>
              <a:t>Οι </a:t>
            </a:r>
            <a:r>
              <a:rPr lang="el-GR" sz="2400" dirty="0"/>
              <a:t>συνέπειες αυτής της εξέλιξης επηρέασαν ασφαλώς και τις σύγχρονες εκπαιδευτικές προσεγγίσεις και ειδικότερα εκείνες της αισθητικής αγωγής. </a:t>
            </a:r>
            <a:endParaRPr lang="el-GR" sz="2400" dirty="0" smtClean="0"/>
          </a:p>
          <a:p>
            <a:r>
              <a:rPr lang="el-GR" sz="2400" dirty="0" smtClean="0"/>
              <a:t>Επιχειρήθηκε η </a:t>
            </a:r>
            <a:r>
              <a:rPr lang="el-GR" sz="2400" dirty="0"/>
              <a:t>συγκρότηση μεταμοντερνιστικών εκπαιδευτικών μοντέλων με στόχο την υπέρβαση τόσο της μονοδιάστατης φορμαλιστικής προσέγγισης, όσο και του ατομισμού του εκφρασιοκεντρισμού. Αυτό </a:t>
            </a:r>
            <a:r>
              <a:rPr lang="el-GR" sz="2400" dirty="0" smtClean="0"/>
              <a:t>είχε (και έχει) </a:t>
            </a:r>
            <a:r>
              <a:rPr lang="el-GR" sz="2400" dirty="0"/>
              <a:t>ως αποτέλεσμα </a:t>
            </a:r>
            <a:r>
              <a:rPr lang="el-GR" sz="2400" dirty="0" smtClean="0"/>
              <a:t>:</a:t>
            </a:r>
          </a:p>
          <a:p>
            <a:r>
              <a:rPr lang="el-GR" sz="2400" b="1" dirty="0" smtClean="0"/>
              <a:t>η </a:t>
            </a:r>
            <a:r>
              <a:rPr lang="el-GR" sz="2400" b="1" dirty="0"/>
              <a:t>αισθητική αγωγή να ενσωματώνεται σε πολλές περιπτώσεις στο </a:t>
            </a:r>
            <a:r>
              <a:rPr lang="el-GR" sz="2400" b="1" dirty="0" smtClean="0"/>
              <a:t>γενικότερο </a:t>
            </a:r>
            <a:r>
              <a:rPr lang="el-GR" sz="2400" b="1" dirty="0"/>
              <a:t>πλαίσιο των πολιτισμικών σπουδών</a:t>
            </a:r>
            <a:r>
              <a:rPr lang="el-GR" sz="2400" dirty="0" smtClean="0"/>
              <a:t>.</a:t>
            </a:r>
          </a:p>
          <a:p>
            <a:pPr marL="0" indent="0">
              <a:buNone/>
            </a:pPr>
            <a:endParaRPr lang="en-US" dirty="0"/>
          </a:p>
          <a:p>
            <a:endParaRPr lang="en-US" dirty="0"/>
          </a:p>
        </p:txBody>
      </p:sp>
    </p:spTree>
    <p:extLst>
      <p:ext uri="{BB962C8B-B14F-4D97-AF65-F5344CB8AC3E}">
        <p14:creationId xmlns:p14="http://schemas.microsoft.com/office/powerpoint/2010/main" val="1380042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103312" y="609600"/>
            <a:ext cx="9394000" cy="5638799"/>
          </a:xfrm>
        </p:spPr>
        <p:txBody>
          <a:bodyPr>
            <a:normAutofit/>
          </a:bodyPr>
          <a:lstStyle/>
          <a:p>
            <a:endParaRPr lang="el-GR" sz="2400" dirty="0" smtClean="0"/>
          </a:p>
          <a:p>
            <a:r>
              <a:rPr lang="el-GR" sz="2400" dirty="0" smtClean="0"/>
              <a:t>Ενδεικτικό </a:t>
            </a:r>
            <a:r>
              <a:rPr lang="el-GR" sz="2400" dirty="0"/>
              <a:t>παράδειγμα αποτελεί η ένταξη των εικαστικών τεχνών στη μελέτη των εικόνων ή του «οπτικού πολιτισμού», στο πλαίσιο διαφόρων προγραμμάτων σπουδών (Duncum 2001, 2002</a:t>
            </a:r>
            <a:r>
              <a:rPr lang="en-US" sz="2400" dirty="0"/>
              <a:t>a</a:t>
            </a:r>
            <a:r>
              <a:rPr lang="el-GR" sz="2400" dirty="0"/>
              <a:t>, 2009· </a:t>
            </a:r>
            <a:r>
              <a:rPr lang="el-GR" sz="2400" dirty="0" err="1"/>
              <a:t>Freedman</a:t>
            </a:r>
            <a:r>
              <a:rPr lang="el-GR" sz="2400" dirty="0"/>
              <a:t>, 2003· Tavin, 2005· Tavin &amp; Hausman, 2004). </a:t>
            </a:r>
            <a:endParaRPr lang="el-GR" sz="2400" dirty="0" smtClean="0"/>
          </a:p>
          <a:p>
            <a:r>
              <a:rPr lang="el-GR" sz="2400" dirty="0" smtClean="0"/>
              <a:t>Δημιουργείται</a:t>
            </a:r>
            <a:r>
              <a:rPr lang="el-GR" sz="2400" dirty="0"/>
              <a:t>, έτσι, μια συνθήκη όπου οι πλέον ετερόκλιτες μορφές πολιτισμικής έκφρασης μπορούν να συνυπάρχουν, συχνά χωρίς την ανάγκη ενός συνδετικού ιστού. </a:t>
            </a:r>
            <a:endParaRPr lang="en-US" sz="2400" dirty="0"/>
          </a:p>
        </p:txBody>
      </p:sp>
    </p:spTree>
    <p:extLst>
      <p:ext uri="{BB962C8B-B14F-4D97-AF65-F5344CB8AC3E}">
        <p14:creationId xmlns:p14="http://schemas.microsoft.com/office/powerpoint/2010/main" val="3787586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70858" y="146304"/>
            <a:ext cx="10559142" cy="6350290"/>
          </a:xfrm>
        </p:spPr>
        <p:txBody>
          <a:bodyPr>
            <a:noAutofit/>
          </a:bodyPr>
          <a:lstStyle/>
          <a:p>
            <a:pPr marL="0" indent="0">
              <a:buNone/>
            </a:pPr>
            <a:endParaRPr lang="el-GR" sz="2400" dirty="0"/>
          </a:p>
          <a:p>
            <a:r>
              <a:rPr lang="el-GR" sz="2400" dirty="0" smtClean="0"/>
              <a:t>Από </a:t>
            </a:r>
            <a:r>
              <a:rPr lang="el-GR" sz="2400" dirty="0"/>
              <a:t> μια άλλη οπτική ωστόσο, ο μεταμοντερνισμός εμπεριέχει σημαντικά χαρακτηριστικά, τα οποία τον καθιστούν αξιοποιήσιμο στην εκπαίδευση με έναν ιδιαίτερα θετικό τρόπο. </a:t>
            </a:r>
            <a:endParaRPr lang="el-GR" sz="2400" dirty="0" smtClean="0"/>
          </a:p>
          <a:p>
            <a:pPr marL="0" indent="0">
              <a:buNone/>
            </a:pPr>
            <a:endParaRPr lang="en-US" sz="2400" dirty="0" smtClean="0"/>
          </a:p>
          <a:p>
            <a:r>
              <a:rPr lang="el-GR" sz="2400" dirty="0" smtClean="0"/>
              <a:t>Όπως </a:t>
            </a:r>
            <a:r>
              <a:rPr lang="el-GR" sz="2400" dirty="0"/>
              <a:t>το έθεσε ο </a:t>
            </a:r>
            <a:r>
              <a:rPr lang="el-GR" sz="2400" dirty="0" err="1"/>
              <a:t>Richard</a:t>
            </a:r>
            <a:r>
              <a:rPr lang="el-GR" sz="2400" dirty="0"/>
              <a:t> Shusterman (2003), ο μεταμοντερνισμός χαρακτηρίζεται κυρίως από «</a:t>
            </a:r>
            <a:r>
              <a:rPr lang="el-GR" sz="2400" b="1" dirty="0"/>
              <a:t>πλουραλιστική ανοικτότητα, […] </a:t>
            </a:r>
            <a:endParaRPr lang="el-GR" sz="2400" b="1" dirty="0" smtClean="0"/>
          </a:p>
          <a:p>
            <a:r>
              <a:rPr lang="el-GR" sz="2400" b="1" dirty="0" smtClean="0"/>
              <a:t>πλαισιοκρατικότητα</a:t>
            </a:r>
            <a:r>
              <a:rPr lang="el-GR" sz="2400" dirty="0" smtClean="0"/>
              <a:t> </a:t>
            </a:r>
            <a:r>
              <a:rPr lang="el-GR" sz="2400" dirty="0"/>
              <a:t>[αναγνώριση της σημασίας του πλαισίου αναφοράς], </a:t>
            </a:r>
            <a:endParaRPr lang="el-GR" sz="2400" dirty="0" smtClean="0"/>
          </a:p>
          <a:p>
            <a:r>
              <a:rPr lang="el-GR" sz="2400" b="1" dirty="0" smtClean="0"/>
              <a:t>πραγματιστική </a:t>
            </a:r>
            <a:r>
              <a:rPr lang="el-GR" sz="2400" b="1" dirty="0"/>
              <a:t>δέσμευση</a:t>
            </a:r>
            <a:r>
              <a:rPr lang="el-GR" sz="2400" dirty="0"/>
              <a:t>, </a:t>
            </a:r>
            <a:endParaRPr lang="el-GR" sz="2400" dirty="0" smtClean="0"/>
          </a:p>
          <a:p>
            <a:r>
              <a:rPr lang="el-GR" sz="2400" b="1" dirty="0" smtClean="0"/>
              <a:t>διεπιστημονικότητα</a:t>
            </a:r>
            <a:r>
              <a:rPr lang="el-GR" sz="2400" dirty="0" smtClean="0"/>
              <a:t> </a:t>
            </a:r>
            <a:r>
              <a:rPr lang="el-GR" sz="2400" dirty="0"/>
              <a:t>[…] και </a:t>
            </a:r>
            <a:endParaRPr lang="el-GR" sz="2400" dirty="0" smtClean="0"/>
          </a:p>
          <a:p>
            <a:r>
              <a:rPr lang="el-GR" sz="2400" dirty="0" smtClean="0"/>
              <a:t>ε</a:t>
            </a:r>
            <a:r>
              <a:rPr lang="el-GR" sz="2400" b="1" dirty="0" smtClean="0"/>
              <a:t>νδιαφέρον </a:t>
            </a:r>
            <a:r>
              <a:rPr lang="el-GR" sz="2400" b="1" dirty="0"/>
              <a:t>για τις κοινωνικές, πολιτικές και οικονομικές δυνάμεις που δομούν τον κόσμο της τέχνης και της αισθητικής </a:t>
            </a:r>
            <a:r>
              <a:rPr lang="el-GR" sz="2400" b="1" dirty="0" smtClean="0"/>
              <a:t>εμπειρίας</a:t>
            </a:r>
            <a:r>
              <a:rPr lang="el-GR" sz="2400" dirty="0" smtClean="0"/>
              <a:t>»</a:t>
            </a:r>
            <a:r>
              <a:rPr lang="en-US" sz="2400" dirty="0" smtClean="0"/>
              <a:t> </a:t>
            </a:r>
            <a:r>
              <a:rPr lang="el-GR" sz="2400" dirty="0"/>
              <a:t> </a:t>
            </a:r>
            <a:endParaRPr lang="en-US" sz="2400" dirty="0"/>
          </a:p>
        </p:txBody>
      </p:sp>
    </p:spTree>
    <p:extLst>
      <p:ext uri="{BB962C8B-B14F-4D97-AF65-F5344CB8AC3E}">
        <p14:creationId xmlns:p14="http://schemas.microsoft.com/office/powerpoint/2010/main" val="2740956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12648" y="269966"/>
            <a:ext cx="10451592" cy="6426925"/>
          </a:xfrm>
        </p:spPr>
        <p:txBody>
          <a:bodyPr>
            <a:normAutofit/>
          </a:bodyPr>
          <a:lstStyle/>
          <a:p>
            <a:endParaRPr lang="el-GR" dirty="0" smtClean="0"/>
          </a:p>
          <a:p>
            <a:r>
              <a:rPr lang="el-GR" dirty="0" smtClean="0"/>
              <a:t>Έτσι</a:t>
            </a:r>
            <a:r>
              <a:rPr lang="el-GR" dirty="0"/>
              <a:t>, ο μεταμοντερνισμός, φαίνεται ότι διασταυρώνεται με τις </a:t>
            </a:r>
            <a:r>
              <a:rPr lang="el-GR" b="1" dirty="0"/>
              <a:t>πλαισιοκρατικές (</a:t>
            </a:r>
            <a:r>
              <a:rPr lang="en-US" b="1" dirty="0"/>
              <a:t>contextualist</a:t>
            </a:r>
            <a:r>
              <a:rPr lang="el-GR" b="1" dirty="0"/>
              <a:t>) θεωρίες για την τέχνη, σύμφωνα με τις οποίες τα έργα τέχνης αποτελούν προϊόντα ανθρώπινης παρέμβασης σε συγκεκριμένο τόπο και χρόνο. </a:t>
            </a:r>
            <a:endParaRPr lang="el-GR" b="1" dirty="0" smtClean="0"/>
          </a:p>
          <a:p>
            <a:r>
              <a:rPr lang="el-GR" dirty="0" smtClean="0"/>
              <a:t>Είναι </a:t>
            </a:r>
            <a:r>
              <a:rPr lang="el-GR" b="1" dirty="0"/>
              <a:t>αντικείμενα, τα οποία δεν έχουν εκ των προτέρων ορισμένη ταυτότητα ως έργα τέχνης, δεν έχουν προκαθορισμένες αισθητικές ιδιότητες ή νοήματα έξω από τα ιστορικά, πολιτισμικά και κοινωνικά πλαίσια, εντός των οποίων </a:t>
            </a:r>
            <a:r>
              <a:rPr lang="el-GR" b="1" dirty="0" smtClean="0"/>
              <a:t>παρουσιάζονται</a:t>
            </a:r>
            <a:r>
              <a:rPr lang="el-GR" dirty="0" smtClean="0"/>
              <a:t>. </a:t>
            </a:r>
          </a:p>
          <a:p>
            <a:endParaRPr lang="en-US" dirty="0" smtClean="0"/>
          </a:p>
          <a:p>
            <a:r>
              <a:rPr lang="el-GR" dirty="0" smtClean="0"/>
              <a:t>Στο </a:t>
            </a:r>
            <a:r>
              <a:rPr lang="el-GR" dirty="0"/>
              <a:t>πλαίσιο αυτών των μεταμοντερνιστικών / πλαισιοκρατικών θεωρήσεων, επομένως, δεν είναι πλέον ο αυτόνομος και ανεξάρτητος χαρακτήρας της τέχνης αυτός που προβάλλεται (όπως στο φορμαλισμό και το μοντερνισμό) αλλά </a:t>
            </a:r>
            <a:r>
              <a:rPr lang="el-GR" b="1" dirty="0"/>
              <a:t>η συσχέτισή της με τις συνθήκες εντός των οποίων παράγεται και αποκτά το νόημά της. Η αυτο-αναφορικότητα της τέχνης υποχωρεί προς όφελος της αναγνώρισης της σημασίας του πλαισίου αναφοράς της. </a:t>
            </a:r>
            <a:endParaRPr lang="en-US" b="1" dirty="0"/>
          </a:p>
        </p:txBody>
      </p:sp>
    </p:spTree>
    <p:extLst>
      <p:ext uri="{BB962C8B-B14F-4D97-AF65-F5344CB8AC3E}">
        <p14:creationId xmlns:p14="http://schemas.microsoft.com/office/powerpoint/2010/main" val="3601224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103312" y="557350"/>
            <a:ext cx="9329992" cy="5691050"/>
          </a:xfrm>
        </p:spPr>
        <p:txBody>
          <a:bodyPr/>
          <a:lstStyle/>
          <a:p>
            <a:pPr marL="0" indent="0">
              <a:buNone/>
            </a:pPr>
            <a:endParaRPr lang="el-GR" sz="2400" dirty="0"/>
          </a:p>
          <a:p>
            <a:r>
              <a:rPr lang="el-GR" sz="2400" dirty="0" smtClean="0"/>
              <a:t>Αξιοποιώντας </a:t>
            </a:r>
            <a:r>
              <a:rPr lang="el-GR" sz="2400" dirty="0"/>
              <a:t>αυτές τις απόψεις, η αισθητική αγωγή μπορεί να διευρύνει τα όριά της με νέες οπτικές και πεδία προβληματισμού. </a:t>
            </a:r>
            <a:endParaRPr lang="el-GR" sz="2400" dirty="0" smtClean="0"/>
          </a:p>
          <a:p>
            <a:endParaRPr lang="el-GR" sz="2400" dirty="0"/>
          </a:p>
          <a:p>
            <a:r>
              <a:rPr lang="el-GR" sz="2400" dirty="0" smtClean="0"/>
              <a:t>Ο </a:t>
            </a:r>
            <a:r>
              <a:rPr lang="el-GR" sz="2400" b="1" dirty="0"/>
              <a:t>πλουραλισμός των ιδεών, η πολυτροπικότητα των καλλιτεχνικών μορφών, οι αναφορές στο κοινωνικό πλαίσιο, η οικειοποίηση, η αναπλαισίωση, η υβριδικότητα,</a:t>
            </a:r>
            <a:r>
              <a:rPr lang="el-GR" sz="2400" dirty="0"/>
              <a:t> αποτελούν στοιχεία που μπορούν να εμπλουτίσουν το περιεχόμενο και την πρακτική της αισθητικής </a:t>
            </a:r>
            <a:r>
              <a:rPr lang="el-GR" sz="2400" dirty="0" smtClean="0"/>
              <a:t>αγωγής.</a:t>
            </a:r>
            <a:endParaRPr lang="en-US" sz="2400" dirty="0"/>
          </a:p>
          <a:p>
            <a:endParaRPr lang="en-US" dirty="0"/>
          </a:p>
          <a:p>
            <a:endParaRPr lang="en-US" dirty="0"/>
          </a:p>
        </p:txBody>
      </p:sp>
    </p:spTree>
    <p:extLst>
      <p:ext uri="{BB962C8B-B14F-4D97-AF65-F5344CB8AC3E}">
        <p14:creationId xmlns:p14="http://schemas.microsoft.com/office/powerpoint/2010/main" val="2099188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49224" y="374470"/>
            <a:ext cx="10396728" cy="6309794"/>
          </a:xfrm>
        </p:spPr>
        <p:txBody>
          <a:bodyPr/>
          <a:lstStyle/>
          <a:p>
            <a:endParaRPr lang="el-GR" dirty="0" smtClean="0"/>
          </a:p>
          <a:p>
            <a:r>
              <a:rPr lang="el-GR" sz="2400" dirty="0" smtClean="0"/>
              <a:t>Στη </a:t>
            </a:r>
            <a:r>
              <a:rPr lang="el-GR" sz="2400" dirty="0"/>
              <a:t>πραγματικότητα</a:t>
            </a:r>
            <a:r>
              <a:rPr lang="el-GR" sz="2400" b="1" dirty="0"/>
              <a:t>, δεν υπάρχει μία συνεκτική θεωρία μεταμοντέρνας αισθητικής αγωγής, η οποία να λειτουργεί ως πρότυπο για την παιδαγωγική αξιοποίηση των τεχνών</a:t>
            </a:r>
            <a:r>
              <a:rPr lang="el-GR" sz="2400" dirty="0"/>
              <a:t>, τον καθορισμό στόχων και τη διαμόρφωση αντίστοιχων προγραμμάτων. </a:t>
            </a:r>
            <a:endParaRPr lang="el-GR" sz="2400" dirty="0" smtClean="0"/>
          </a:p>
          <a:p>
            <a:r>
              <a:rPr lang="el-GR" sz="2400" dirty="0" smtClean="0"/>
              <a:t>Υπάρχει </a:t>
            </a:r>
            <a:r>
              <a:rPr lang="el-GR" sz="2400" dirty="0"/>
              <a:t>ωστόσο </a:t>
            </a:r>
            <a:r>
              <a:rPr lang="el-GR" sz="2400" b="1" dirty="0"/>
              <a:t>ένα σύνολο υποθέσεων και παραδοχών που υποστηρίζουν την αναθεώρηση του περιεχομένου της αισθητικής αγωγής και επισημαίνουν διαφορετικούς τρόπους εφαρμογής της </a:t>
            </a:r>
            <a:r>
              <a:rPr lang="el-GR" sz="2400" dirty="0"/>
              <a:t>(Pearse, 1997). </a:t>
            </a:r>
            <a:endParaRPr lang="el-GR" sz="2400" dirty="0" smtClean="0"/>
          </a:p>
          <a:p>
            <a:r>
              <a:rPr lang="el-GR" sz="2400" dirty="0" smtClean="0"/>
              <a:t>Μέσα </a:t>
            </a:r>
            <a:r>
              <a:rPr lang="el-GR" sz="2400" dirty="0"/>
              <a:t>σε αυτό το πλαίσιο, </a:t>
            </a:r>
            <a:r>
              <a:rPr lang="el-GR" sz="2400" b="1" dirty="0"/>
              <a:t>η τέχνη λειτουργεί ως καταγραφή ατομικών ή συλλογικών εμπειριών οι οποίες καθορίζονται από την τάξη, το φύλο, την εθνότητα, κ.λπ. Επίσης, μέσω της τέχνης αναζητούνται νοήματα που συμβάλλουν στην κατανόηση των εμπειριών αυτών. </a:t>
            </a:r>
            <a:endParaRPr lang="en-US" sz="2400" b="1" dirty="0"/>
          </a:p>
        </p:txBody>
      </p:sp>
    </p:spTree>
    <p:extLst>
      <p:ext uri="{BB962C8B-B14F-4D97-AF65-F5344CB8AC3E}">
        <p14:creationId xmlns:p14="http://schemas.microsoft.com/office/powerpoint/2010/main" val="23197020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
  <TotalTime>87</TotalTime>
  <Words>1207</Words>
  <Application>Microsoft Office PowerPoint</Application>
  <PresentationFormat>Ευρεία οθόνη</PresentationFormat>
  <Paragraphs>82</Paragraphs>
  <Slides>17</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17</vt:i4>
      </vt:variant>
    </vt:vector>
  </HeadingPairs>
  <TitlesOfParts>
    <vt:vector size="21" baseType="lpstr">
      <vt:lpstr>Arial</vt:lpstr>
      <vt:lpstr>Century Gothic</vt:lpstr>
      <vt:lpstr>Wingdings 3</vt:lpstr>
      <vt:lpstr>Ιόν</vt:lpstr>
      <vt:lpstr>Μεταμοντερνισμός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Μεταμοντερνισμός</dc:title>
  <dc:creator>user</dc:creator>
  <cp:lastModifiedBy>user</cp:lastModifiedBy>
  <cp:revision>10</cp:revision>
  <dcterms:created xsi:type="dcterms:W3CDTF">2022-01-11T12:15:35Z</dcterms:created>
  <dcterms:modified xsi:type="dcterms:W3CDTF">2024-01-09T15:01:12Z</dcterms:modified>
</cp:coreProperties>
</file>