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wav" ContentType="audio/x-wav"/>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9"/>
  </p:notesMasterIdLst>
  <p:handoutMasterIdLst>
    <p:handoutMasterId r:id="rId20"/>
  </p:handoutMasterIdLst>
  <p:sldIdLst>
    <p:sldId id="256" r:id="rId2"/>
    <p:sldId id="257" r:id="rId3"/>
    <p:sldId id="270" r:id="rId4"/>
    <p:sldId id="271" r:id="rId5"/>
    <p:sldId id="258" r:id="rId6"/>
    <p:sldId id="273" r:id="rId7"/>
    <p:sldId id="272" r:id="rId8"/>
    <p:sldId id="260" r:id="rId9"/>
    <p:sldId id="261" r:id="rId10"/>
    <p:sldId id="262" r:id="rId11"/>
    <p:sldId id="264" r:id="rId12"/>
    <p:sldId id="263" r:id="rId13"/>
    <p:sldId id="265" r:id="rId14"/>
    <p:sldId id="266" r:id="rId15"/>
    <p:sldId id="267" r:id="rId16"/>
    <p:sldId id="268" r:id="rId17"/>
    <p:sldId id="269" r:id="rId18"/>
  </p:sldIdLst>
  <p:sldSz cx="9144000" cy="6858000" type="screen4x3"/>
  <p:notesSz cx="6858000" cy="9329738"/>
  <p:defaultTextStyle>
    <a:defPPr>
      <a:defRPr lang="el-GR"/>
    </a:defPPr>
    <a:lvl1pPr algn="l" rtl="0" eaLnBrk="0" fontAlgn="base" hangingPunct="0">
      <a:spcBef>
        <a:spcPct val="0"/>
      </a:spcBef>
      <a:spcAft>
        <a:spcPct val="0"/>
      </a:spcAft>
      <a:defRPr sz="2400" kern="1200">
        <a:solidFill>
          <a:schemeClr val="tx1"/>
        </a:solidFill>
        <a:latin typeface="Times New Roman" panose="02020603050405020304" pitchFamily="18" charset="0"/>
        <a:ea typeface="+mn-ea"/>
        <a:cs typeface="+mn-cs"/>
      </a:defRPr>
    </a:lvl1pPr>
    <a:lvl2pPr marL="457200" algn="l" rtl="0" eaLnBrk="0" fontAlgn="base" hangingPunct="0">
      <a:spcBef>
        <a:spcPct val="0"/>
      </a:spcBef>
      <a:spcAft>
        <a:spcPct val="0"/>
      </a:spcAft>
      <a:defRPr sz="2400" kern="1200">
        <a:solidFill>
          <a:schemeClr val="tx1"/>
        </a:solidFill>
        <a:latin typeface="Times New Roman" panose="02020603050405020304" pitchFamily="18" charset="0"/>
        <a:ea typeface="+mn-ea"/>
        <a:cs typeface="+mn-cs"/>
      </a:defRPr>
    </a:lvl2pPr>
    <a:lvl3pPr marL="914400" algn="l" rtl="0" eaLnBrk="0" fontAlgn="base" hangingPunct="0">
      <a:spcBef>
        <a:spcPct val="0"/>
      </a:spcBef>
      <a:spcAft>
        <a:spcPct val="0"/>
      </a:spcAft>
      <a:defRPr sz="2400" kern="1200">
        <a:solidFill>
          <a:schemeClr val="tx1"/>
        </a:solidFill>
        <a:latin typeface="Times New Roman" panose="02020603050405020304" pitchFamily="18" charset="0"/>
        <a:ea typeface="+mn-ea"/>
        <a:cs typeface="+mn-cs"/>
      </a:defRPr>
    </a:lvl3pPr>
    <a:lvl4pPr marL="1371600" algn="l" rtl="0" eaLnBrk="0" fontAlgn="base" hangingPunct="0">
      <a:spcBef>
        <a:spcPct val="0"/>
      </a:spcBef>
      <a:spcAft>
        <a:spcPct val="0"/>
      </a:spcAft>
      <a:defRPr sz="2400" kern="1200">
        <a:solidFill>
          <a:schemeClr val="tx1"/>
        </a:solidFill>
        <a:latin typeface="Times New Roman" panose="02020603050405020304" pitchFamily="18" charset="0"/>
        <a:ea typeface="+mn-ea"/>
        <a:cs typeface="+mn-cs"/>
      </a:defRPr>
    </a:lvl4pPr>
    <a:lvl5pPr marL="1828800" algn="l" rtl="0" eaLnBrk="0" fontAlgn="base" hangingPunct="0">
      <a:spcBef>
        <a:spcPct val="0"/>
      </a:spcBef>
      <a:spcAft>
        <a:spcPct val="0"/>
      </a:spcAft>
      <a:defRPr sz="2400" kern="1200">
        <a:solidFill>
          <a:schemeClr val="tx1"/>
        </a:solidFill>
        <a:latin typeface="Times New Roman" panose="02020603050405020304" pitchFamily="18" charset="0"/>
        <a:ea typeface="+mn-ea"/>
        <a:cs typeface="+mn-cs"/>
      </a:defRPr>
    </a:lvl5pPr>
    <a:lvl6pPr marL="2286000" algn="l" defTabSz="914400" rtl="0" eaLnBrk="1" latinLnBrk="0" hangingPunct="1">
      <a:defRPr sz="2400" kern="1200">
        <a:solidFill>
          <a:schemeClr val="tx1"/>
        </a:solidFill>
        <a:latin typeface="Times New Roman" panose="02020603050405020304" pitchFamily="18" charset="0"/>
        <a:ea typeface="+mn-ea"/>
        <a:cs typeface="+mn-cs"/>
      </a:defRPr>
    </a:lvl6pPr>
    <a:lvl7pPr marL="2743200" algn="l" defTabSz="914400" rtl="0" eaLnBrk="1" latinLnBrk="0" hangingPunct="1">
      <a:defRPr sz="2400" kern="1200">
        <a:solidFill>
          <a:schemeClr val="tx1"/>
        </a:solidFill>
        <a:latin typeface="Times New Roman" panose="02020603050405020304" pitchFamily="18" charset="0"/>
        <a:ea typeface="+mn-ea"/>
        <a:cs typeface="+mn-cs"/>
      </a:defRPr>
    </a:lvl7pPr>
    <a:lvl8pPr marL="3200400" algn="l" defTabSz="914400" rtl="0" eaLnBrk="1" latinLnBrk="0" hangingPunct="1">
      <a:defRPr sz="2400" kern="1200">
        <a:solidFill>
          <a:schemeClr val="tx1"/>
        </a:solidFill>
        <a:latin typeface="Times New Roman" panose="02020603050405020304" pitchFamily="18" charset="0"/>
        <a:ea typeface="+mn-ea"/>
        <a:cs typeface="+mn-cs"/>
      </a:defRPr>
    </a:lvl8pPr>
    <a:lvl9pPr marL="3657600" algn="l" defTabSz="914400" rtl="0" eaLnBrk="1" latinLnBrk="0" hangingPunct="1">
      <a:defRPr sz="2400" kern="1200">
        <a:solidFill>
          <a:schemeClr val="tx1"/>
        </a:solidFill>
        <a:latin typeface="Times New Roman" panose="02020603050405020304"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96633"/>
    <a:srgbClr val="0000FF"/>
    <a:srgbClr val="008000"/>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37" autoAdjust="0"/>
    <p:restoredTop sz="94636" autoAdjust="0"/>
  </p:normalViewPr>
  <p:slideViewPr>
    <p:cSldViewPr>
      <p:cViewPr varScale="1">
        <p:scale>
          <a:sx n="71" d="100"/>
          <a:sy n="71" d="100"/>
        </p:scale>
        <p:origin x="1077" y="36"/>
      </p:cViewPr>
      <p:guideLst>
        <p:guide orient="horz" pos="2160"/>
        <p:guide pos="2880"/>
      </p:guideLst>
    </p:cSldViewPr>
  </p:slideViewPr>
  <p:outlineViewPr>
    <p:cViewPr>
      <p:scale>
        <a:sx n="33" d="100"/>
        <a:sy n="33" d="100"/>
      </p:scale>
      <p:origin x="0" y="0"/>
    </p:cViewPr>
    <p:sldLst>
      <p:sld r:id="rId1" collapse="1"/>
    </p:sldLst>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_rels/viewProps.xml.rels><?xml version="1.0" encoding="UTF-8" standalone="yes"?>
<Relationships xmlns="http://schemas.openxmlformats.org/package/2006/relationships"><Relationship Id="rId1" Type="http://schemas.openxmlformats.org/officeDocument/2006/relationships/slide" Target="slides/slide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8" name="Rectangle 2">
            <a:extLst>
              <a:ext uri="{FF2B5EF4-FFF2-40B4-BE49-F238E27FC236}">
                <a16:creationId xmlns:a16="http://schemas.microsoft.com/office/drawing/2014/main" id="{85AFBFDB-C4BB-4159-8774-865D5A7D125A}"/>
              </a:ext>
            </a:extLst>
          </p:cNvPr>
          <p:cNvSpPr>
            <a:spLocks noGrp="1" noChangeArrowheads="1"/>
          </p:cNvSpPr>
          <p:nvPr>
            <p:ph type="hdr" sz="quarter"/>
          </p:nvPr>
        </p:nvSpPr>
        <p:spPr bwMode="auto">
          <a:xfrm>
            <a:off x="0" y="0"/>
            <a:ext cx="2971800" cy="466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200"/>
            </a:lvl1pPr>
          </a:lstStyle>
          <a:p>
            <a:pPr>
              <a:defRPr/>
            </a:pPr>
            <a:endParaRPr lang="el-GR"/>
          </a:p>
        </p:txBody>
      </p:sp>
      <p:sp>
        <p:nvSpPr>
          <p:cNvPr id="9219" name="Rectangle 3">
            <a:extLst>
              <a:ext uri="{FF2B5EF4-FFF2-40B4-BE49-F238E27FC236}">
                <a16:creationId xmlns:a16="http://schemas.microsoft.com/office/drawing/2014/main" id="{4218E91F-4310-4181-B743-9ABABE4F0353}"/>
              </a:ext>
            </a:extLst>
          </p:cNvPr>
          <p:cNvSpPr>
            <a:spLocks noGrp="1" noChangeArrowheads="1"/>
          </p:cNvSpPr>
          <p:nvPr>
            <p:ph type="dt" sz="quarter" idx="1"/>
          </p:nvPr>
        </p:nvSpPr>
        <p:spPr bwMode="auto">
          <a:xfrm>
            <a:off x="3886200" y="0"/>
            <a:ext cx="2971800" cy="466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200"/>
            </a:lvl1pPr>
          </a:lstStyle>
          <a:p>
            <a:pPr>
              <a:defRPr/>
            </a:pPr>
            <a:endParaRPr lang="el-GR"/>
          </a:p>
        </p:txBody>
      </p:sp>
      <p:sp>
        <p:nvSpPr>
          <p:cNvPr id="9220" name="Rectangle 4">
            <a:extLst>
              <a:ext uri="{FF2B5EF4-FFF2-40B4-BE49-F238E27FC236}">
                <a16:creationId xmlns:a16="http://schemas.microsoft.com/office/drawing/2014/main" id="{567F2819-C2A8-4652-9A60-359CADE151D0}"/>
              </a:ext>
            </a:extLst>
          </p:cNvPr>
          <p:cNvSpPr>
            <a:spLocks noGrp="1" noChangeArrowheads="1"/>
          </p:cNvSpPr>
          <p:nvPr>
            <p:ph type="ftr" sz="quarter" idx="2"/>
          </p:nvPr>
        </p:nvSpPr>
        <p:spPr bwMode="auto">
          <a:xfrm>
            <a:off x="0" y="8863013"/>
            <a:ext cx="2971800" cy="466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eaLnBrk="1" hangingPunct="1">
              <a:defRPr sz="1200"/>
            </a:lvl1pPr>
          </a:lstStyle>
          <a:p>
            <a:pPr>
              <a:defRPr/>
            </a:pPr>
            <a:endParaRPr lang="el-GR"/>
          </a:p>
        </p:txBody>
      </p:sp>
      <p:sp>
        <p:nvSpPr>
          <p:cNvPr id="9221" name="Rectangle 5">
            <a:extLst>
              <a:ext uri="{FF2B5EF4-FFF2-40B4-BE49-F238E27FC236}">
                <a16:creationId xmlns:a16="http://schemas.microsoft.com/office/drawing/2014/main" id="{FDC6FD04-6922-437B-8F64-F2A04240A071}"/>
              </a:ext>
            </a:extLst>
          </p:cNvPr>
          <p:cNvSpPr>
            <a:spLocks noGrp="1" noChangeArrowheads="1"/>
          </p:cNvSpPr>
          <p:nvPr>
            <p:ph type="sldNum" sz="quarter" idx="3"/>
          </p:nvPr>
        </p:nvSpPr>
        <p:spPr bwMode="auto">
          <a:xfrm>
            <a:off x="3886200" y="8863013"/>
            <a:ext cx="2971800" cy="466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eaLnBrk="1" hangingPunct="1">
              <a:defRPr sz="1200"/>
            </a:lvl1pPr>
          </a:lstStyle>
          <a:p>
            <a:fld id="{C2AF7292-87CB-4A93-9F4E-DF1E53EABDDA}" type="slidenum">
              <a:rPr lang="el-GR" altLang="en-US"/>
              <a:pPr/>
              <a:t>‹#›</a:t>
            </a:fld>
            <a:endParaRPr lang="el-GR" alt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2530" name="Rectangle 2">
            <a:extLst>
              <a:ext uri="{FF2B5EF4-FFF2-40B4-BE49-F238E27FC236}">
                <a16:creationId xmlns:a16="http://schemas.microsoft.com/office/drawing/2014/main" id="{F8D61587-87C7-474A-AE99-07311C377FE8}"/>
              </a:ext>
            </a:extLst>
          </p:cNvPr>
          <p:cNvSpPr>
            <a:spLocks noGrp="1" noChangeArrowheads="1"/>
          </p:cNvSpPr>
          <p:nvPr>
            <p:ph type="hdr" sz="quarter"/>
          </p:nvPr>
        </p:nvSpPr>
        <p:spPr bwMode="auto">
          <a:xfrm>
            <a:off x="0" y="0"/>
            <a:ext cx="2971800" cy="466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200"/>
            </a:lvl1pPr>
          </a:lstStyle>
          <a:p>
            <a:pPr>
              <a:defRPr/>
            </a:pPr>
            <a:endParaRPr lang="el-GR"/>
          </a:p>
        </p:txBody>
      </p:sp>
      <p:sp>
        <p:nvSpPr>
          <p:cNvPr id="22531" name="Rectangle 3">
            <a:extLst>
              <a:ext uri="{FF2B5EF4-FFF2-40B4-BE49-F238E27FC236}">
                <a16:creationId xmlns:a16="http://schemas.microsoft.com/office/drawing/2014/main" id="{273C9345-08DB-4F27-95C3-95C27802D580}"/>
              </a:ext>
            </a:extLst>
          </p:cNvPr>
          <p:cNvSpPr>
            <a:spLocks noGrp="1" noChangeArrowheads="1"/>
          </p:cNvSpPr>
          <p:nvPr>
            <p:ph type="dt" idx="1"/>
          </p:nvPr>
        </p:nvSpPr>
        <p:spPr bwMode="auto">
          <a:xfrm>
            <a:off x="3884613" y="0"/>
            <a:ext cx="2971800" cy="466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200"/>
            </a:lvl1pPr>
          </a:lstStyle>
          <a:p>
            <a:pPr>
              <a:defRPr/>
            </a:pPr>
            <a:endParaRPr lang="el-GR"/>
          </a:p>
        </p:txBody>
      </p:sp>
      <p:sp>
        <p:nvSpPr>
          <p:cNvPr id="2052" name="Rectangle 4">
            <a:extLst>
              <a:ext uri="{FF2B5EF4-FFF2-40B4-BE49-F238E27FC236}">
                <a16:creationId xmlns:a16="http://schemas.microsoft.com/office/drawing/2014/main" id="{966B1ABD-EEA5-4F5C-8474-4D35EF0A3D19}"/>
              </a:ext>
            </a:extLst>
          </p:cNvPr>
          <p:cNvSpPr>
            <a:spLocks noGrp="1" noRot="1" noChangeAspect="1" noChangeArrowheads="1" noTextEdit="1"/>
          </p:cNvSpPr>
          <p:nvPr>
            <p:ph type="sldImg" idx="2"/>
          </p:nvPr>
        </p:nvSpPr>
        <p:spPr bwMode="auto">
          <a:xfrm>
            <a:off x="1096963" y="700088"/>
            <a:ext cx="4664075" cy="3498850"/>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22533" name="Rectangle 5">
            <a:extLst>
              <a:ext uri="{FF2B5EF4-FFF2-40B4-BE49-F238E27FC236}">
                <a16:creationId xmlns:a16="http://schemas.microsoft.com/office/drawing/2014/main" id="{DAD6E746-21CE-42E2-A0FD-8D9BD9BF7D29}"/>
              </a:ext>
            </a:extLst>
          </p:cNvPr>
          <p:cNvSpPr>
            <a:spLocks noGrp="1" noChangeArrowheads="1"/>
          </p:cNvSpPr>
          <p:nvPr>
            <p:ph type="body" sz="quarter" idx="3"/>
          </p:nvPr>
        </p:nvSpPr>
        <p:spPr bwMode="auto">
          <a:xfrm>
            <a:off x="685800" y="4432300"/>
            <a:ext cx="5486400" cy="4197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l-GR" noProof="0"/>
              <a:t>Κάντε κλικ για να επεξεργαστείτε τα στυλ κειμένου του υποδείγματος</a:t>
            </a:r>
          </a:p>
          <a:p>
            <a:pPr lvl="1"/>
            <a:r>
              <a:rPr lang="el-GR" noProof="0"/>
              <a:t>Δεύτερου επιπέδου</a:t>
            </a:r>
          </a:p>
          <a:p>
            <a:pPr lvl="2"/>
            <a:r>
              <a:rPr lang="el-GR" noProof="0"/>
              <a:t>Τρίτου επιπέδου</a:t>
            </a:r>
          </a:p>
          <a:p>
            <a:pPr lvl="3"/>
            <a:r>
              <a:rPr lang="el-GR" noProof="0"/>
              <a:t>Τέταρτου επιπέδου</a:t>
            </a:r>
          </a:p>
          <a:p>
            <a:pPr lvl="4"/>
            <a:r>
              <a:rPr lang="el-GR" noProof="0"/>
              <a:t>Πέμπτου επιπέδου</a:t>
            </a:r>
          </a:p>
        </p:txBody>
      </p:sp>
      <p:sp>
        <p:nvSpPr>
          <p:cNvPr id="22534" name="Rectangle 6">
            <a:extLst>
              <a:ext uri="{FF2B5EF4-FFF2-40B4-BE49-F238E27FC236}">
                <a16:creationId xmlns:a16="http://schemas.microsoft.com/office/drawing/2014/main" id="{CCF5B2EF-B303-4271-AF52-36AFA8F3F76B}"/>
              </a:ext>
            </a:extLst>
          </p:cNvPr>
          <p:cNvSpPr>
            <a:spLocks noGrp="1" noChangeArrowheads="1"/>
          </p:cNvSpPr>
          <p:nvPr>
            <p:ph type="ftr" sz="quarter" idx="4"/>
          </p:nvPr>
        </p:nvSpPr>
        <p:spPr bwMode="auto">
          <a:xfrm>
            <a:off x="0" y="8861425"/>
            <a:ext cx="2971800" cy="466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eaLnBrk="1" hangingPunct="1">
              <a:defRPr sz="1200"/>
            </a:lvl1pPr>
          </a:lstStyle>
          <a:p>
            <a:pPr>
              <a:defRPr/>
            </a:pPr>
            <a:endParaRPr lang="el-GR"/>
          </a:p>
        </p:txBody>
      </p:sp>
      <p:sp>
        <p:nvSpPr>
          <p:cNvPr id="22535" name="Rectangle 7">
            <a:extLst>
              <a:ext uri="{FF2B5EF4-FFF2-40B4-BE49-F238E27FC236}">
                <a16:creationId xmlns:a16="http://schemas.microsoft.com/office/drawing/2014/main" id="{502C8DA0-CDA5-4E1B-AB6C-3AEFF2A71ED2}"/>
              </a:ext>
            </a:extLst>
          </p:cNvPr>
          <p:cNvSpPr>
            <a:spLocks noGrp="1" noChangeArrowheads="1"/>
          </p:cNvSpPr>
          <p:nvPr>
            <p:ph type="sldNum" sz="quarter" idx="5"/>
          </p:nvPr>
        </p:nvSpPr>
        <p:spPr bwMode="auto">
          <a:xfrm>
            <a:off x="3884613" y="8861425"/>
            <a:ext cx="2971800" cy="466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eaLnBrk="1" hangingPunct="1">
              <a:defRPr sz="1200"/>
            </a:lvl1pPr>
          </a:lstStyle>
          <a:p>
            <a:fld id="{D89C236B-763A-4673-8811-2553B4E1F433}" type="slidenum">
              <a:rPr lang="el-GR" altLang="en-US"/>
              <a:pPr/>
              <a:t>‹#›</a:t>
            </a:fld>
            <a:endParaRPr lang="el-GR"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7">
            <a:extLst>
              <a:ext uri="{FF2B5EF4-FFF2-40B4-BE49-F238E27FC236}">
                <a16:creationId xmlns:a16="http://schemas.microsoft.com/office/drawing/2014/main" id="{BBD7823B-7B78-4200-881C-08AC7777E22A}"/>
              </a:ext>
            </a:extLst>
          </p:cNvPr>
          <p:cNvSpPr>
            <a:spLocks noGrp="1" noChangeArrowheads="1"/>
          </p:cNvSpPr>
          <p:nvPr>
            <p:ph type="sldNum" sz="quarter" idx="5"/>
          </p:nvPr>
        </p:nvSpPr>
        <p:spPr>
          <a:noFill/>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F5F3E728-1B6E-42B3-B66B-820D3270C3AB}" type="slidenum">
              <a:rPr lang="el-GR" altLang="en-US"/>
              <a:pPr>
                <a:spcBef>
                  <a:spcPct val="0"/>
                </a:spcBef>
              </a:pPr>
              <a:t>3</a:t>
            </a:fld>
            <a:endParaRPr lang="el-GR" altLang="en-US"/>
          </a:p>
        </p:txBody>
      </p:sp>
      <p:sp>
        <p:nvSpPr>
          <p:cNvPr id="7171" name="Rectangle 2">
            <a:extLst>
              <a:ext uri="{FF2B5EF4-FFF2-40B4-BE49-F238E27FC236}">
                <a16:creationId xmlns:a16="http://schemas.microsoft.com/office/drawing/2014/main" id="{40FA57F9-BCAE-44D6-8AFB-2E8B19EA3F0C}"/>
              </a:ext>
            </a:extLst>
          </p:cNvPr>
          <p:cNvSpPr>
            <a:spLocks noGrp="1" noRot="1" noChangeAspect="1" noChangeArrowheads="1" noTextEdit="1"/>
          </p:cNvSpPr>
          <p:nvPr>
            <p:ph type="sldImg"/>
          </p:nvPr>
        </p:nvSpPr>
        <p:spPr>
          <a:ln/>
        </p:spPr>
      </p:sp>
      <p:sp>
        <p:nvSpPr>
          <p:cNvPr id="7172" name="Rectangle 3">
            <a:extLst>
              <a:ext uri="{FF2B5EF4-FFF2-40B4-BE49-F238E27FC236}">
                <a16:creationId xmlns:a16="http://schemas.microsoft.com/office/drawing/2014/main" id="{F7B8E9FB-E943-4AA6-8D1A-8A3425DCCE35}"/>
              </a:ext>
            </a:extLst>
          </p:cNvPr>
          <p:cNvSpPr>
            <a:spLocks noGrp="1" noChangeArrowheads="1"/>
          </p:cNvSpPr>
          <p:nvPr>
            <p:ph type="body" idx="1"/>
          </p:nvPr>
        </p:nvSpPr>
        <p:spPr>
          <a:noFill/>
        </p:spPr>
        <p:txBody>
          <a:bodyPr/>
          <a:lstStyle/>
          <a:p>
            <a:pPr eaLnBrk="1" hangingPunct="1"/>
            <a:r>
              <a:rPr lang="el-GR" altLang="en-US"/>
              <a:t>Β. Η λειτουργία των απλοποιημένων διδακτικών αντικειμένων</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7">
            <a:extLst>
              <a:ext uri="{FF2B5EF4-FFF2-40B4-BE49-F238E27FC236}">
                <a16:creationId xmlns:a16="http://schemas.microsoft.com/office/drawing/2014/main" id="{D7576BC7-7CFB-439E-A806-D797E2AEEBF6}"/>
              </a:ext>
            </a:extLst>
          </p:cNvPr>
          <p:cNvSpPr>
            <a:spLocks noGrp="1" noChangeArrowheads="1"/>
          </p:cNvSpPr>
          <p:nvPr>
            <p:ph type="sldNum" sz="quarter" idx="5"/>
          </p:nvPr>
        </p:nvSpPr>
        <p:spPr>
          <a:noFill/>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D609924B-FA4A-42AE-8573-60556F4F832A}" type="slidenum">
              <a:rPr lang="el-GR" altLang="en-US"/>
              <a:pPr>
                <a:spcBef>
                  <a:spcPct val="0"/>
                </a:spcBef>
              </a:pPr>
              <a:t>7</a:t>
            </a:fld>
            <a:endParaRPr lang="el-GR" altLang="en-US"/>
          </a:p>
        </p:txBody>
      </p:sp>
      <p:sp>
        <p:nvSpPr>
          <p:cNvPr id="12291" name="Rectangle 2">
            <a:extLst>
              <a:ext uri="{FF2B5EF4-FFF2-40B4-BE49-F238E27FC236}">
                <a16:creationId xmlns:a16="http://schemas.microsoft.com/office/drawing/2014/main" id="{CE1D5122-7653-414B-9F59-72652B0E3BD6}"/>
              </a:ext>
            </a:extLst>
          </p:cNvPr>
          <p:cNvSpPr>
            <a:spLocks noGrp="1" noRot="1" noChangeAspect="1" noChangeArrowheads="1" noTextEdit="1"/>
          </p:cNvSpPr>
          <p:nvPr>
            <p:ph type="sldImg"/>
          </p:nvPr>
        </p:nvSpPr>
        <p:spPr>
          <a:ln/>
        </p:spPr>
      </p:sp>
      <p:sp>
        <p:nvSpPr>
          <p:cNvPr id="12292" name="Rectangle 3">
            <a:extLst>
              <a:ext uri="{FF2B5EF4-FFF2-40B4-BE49-F238E27FC236}">
                <a16:creationId xmlns:a16="http://schemas.microsoft.com/office/drawing/2014/main" id="{F172D1B6-4DCD-4B9C-9BDF-6EE7BD01C685}"/>
              </a:ext>
            </a:extLst>
          </p:cNvPr>
          <p:cNvSpPr>
            <a:spLocks noGrp="1" noChangeArrowheads="1"/>
          </p:cNvSpPr>
          <p:nvPr>
            <p:ph type="body" idx="1"/>
          </p:nvPr>
        </p:nvSpPr>
        <p:spPr>
          <a:noFill/>
        </p:spPr>
        <p:txBody>
          <a:bodyPr/>
          <a:lstStyle/>
          <a:p>
            <a:pPr eaLnBrk="1" hangingPunct="1"/>
            <a:r>
              <a:rPr lang="el-GR" altLang="en-US"/>
              <a:t>Οι διαδικασίες του διδακτικού μετασχηματισμού</a:t>
            </a: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p:cNvSpPr>
            <a:spLocks noGrp="1"/>
          </p:cNvSpPr>
          <p:nvPr>
            <p:ph type="ctrTitle"/>
          </p:nvPr>
        </p:nvSpPr>
        <p:spPr>
          <a:xfrm>
            <a:off x="685800" y="2130425"/>
            <a:ext cx="7772400" cy="1470025"/>
          </a:xfrm>
        </p:spPr>
        <p:txBody>
          <a:bodyPr/>
          <a:lstStyle/>
          <a:p>
            <a:r>
              <a:rPr lang="el-GR"/>
              <a:t>Στυλ κύριου τίτλου</a:t>
            </a:r>
          </a:p>
        </p:txBody>
      </p:sp>
      <p:sp>
        <p:nvSpPr>
          <p:cNvPr id="3" name="Υπότιτλος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l-GR"/>
              <a:t>Στυλ κύριου υπότιτλου</a:t>
            </a:r>
          </a:p>
        </p:txBody>
      </p:sp>
      <p:sp>
        <p:nvSpPr>
          <p:cNvPr id="4" name="Rectangle 4">
            <a:extLst>
              <a:ext uri="{FF2B5EF4-FFF2-40B4-BE49-F238E27FC236}">
                <a16:creationId xmlns:a16="http://schemas.microsoft.com/office/drawing/2014/main" id="{9BDCD463-1E38-455C-BD88-F22D0F23C332}"/>
              </a:ext>
            </a:extLst>
          </p:cNvPr>
          <p:cNvSpPr>
            <a:spLocks noGrp="1" noChangeArrowheads="1"/>
          </p:cNvSpPr>
          <p:nvPr>
            <p:ph type="dt" sz="half" idx="10"/>
          </p:nvPr>
        </p:nvSpPr>
        <p:spPr>
          <a:ln/>
        </p:spPr>
        <p:txBody>
          <a:bodyPr/>
          <a:lstStyle>
            <a:lvl1pPr>
              <a:defRPr/>
            </a:lvl1pPr>
          </a:lstStyle>
          <a:p>
            <a:pPr>
              <a:defRPr/>
            </a:pPr>
            <a:endParaRPr lang="el-GR"/>
          </a:p>
        </p:txBody>
      </p:sp>
      <p:sp>
        <p:nvSpPr>
          <p:cNvPr id="5" name="Rectangle 5">
            <a:extLst>
              <a:ext uri="{FF2B5EF4-FFF2-40B4-BE49-F238E27FC236}">
                <a16:creationId xmlns:a16="http://schemas.microsoft.com/office/drawing/2014/main" id="{AD07F893-757A-490A-9F58-F6F26A3C0E45}"/>
              </a:ext>
            </a:extLst>
          </p:cNvPr>
          <p:cNvSpPr>
            <a:spLocks noGrp="1" noChangeArrowheads="1"/>
          </p:cNvSpPr>
          <p:nvPr>
            <p:ph type="ftr" sz="quarter" idx="11"/>
          </p:nvPr>
        </p:nvSpPr>
        <p:spPr>
          <a:ln/>
        </p:spPr>
        <p:txBody>
          <a:bodyPr/>
          <a:lstStyle>
            <a:lvl1pPr>
              <a:defRPr/>
            </a:lvl1pPr>
          </a:lstStyle>
          <a:p>
            <a:pPr>
              <a:defRPr/>
            </a:pPr>
            <a:endParaRPr lang="el-GR"/>
          </a:p>
        </p:txBody>
      </p:sp>
      <p:sp>
        <p:nvSpPr>
          <p:cNvPr id="6" name="Rectangle 6">
            <a:extLst>
              <a:ext uri="{FF2B5EF4-FFF2-40B4-BE49-F238E27FC236}">
                <a16:creationId xmlns:a16="http://schemas.microsoft.com/office/drawing/2014/main" id="{DE995B12-0405-42F4-A088-00B8C1F3FF38}"/>
              </a:ext>
            </a:extLst>
          </p:cNvPr>
          <p:cNvSpPr>
            <a:spLocks noGrp="1" noChangeArrowheads="1"/>
          </p:cNvSpPr>
          <p:nvPr>
            <p:ph type="sldNum" sz="quarter" idx="12"/>
          </p:nvPr>
        </p:nvSpPr>
        <p:spPr>
          <a:ln/>
        </p:spPr>
        <p:txBody>
          <a:bodyPr/>
          <a:lstStyle>
            <a:lvl1pPr>
              <a:defRPr/>
            </a:lvl1pPr>
          </a:lstStyle>
          <a:p>
            <a:fld id="{CECF7EF7-6C71-4707-8F30-D83F6C50C94C}" type="slidenum">
              <a:rPr lang="el-GR" altLang="en-US"/>
              <a:pPr/>
              <a:t>‹#›</a:t>
            </a:fld>
            <a:endParaRPr lang="el-GR" altLang="en-US"/>
          </a:p>
        </p:txBody>
      </p:sp>
    </p:spTree>
    <p:extLst>
      <p:ext uri="{BB962C8B-B14F-4D97-AF65-F5344CB8AC3E}">
        <p14:creationId xmlns:p14="http://schemas.microsoft.com/office/powerpoint/2010/main" val="41188244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a:t>Στυλ κύριου τίτλου</a:t>
            </a:r>
          </a:p>
        </p:txBody>
      </p:sp>
      <p:sp>
        <p:nvSpPr>
          <p:cNvPr id="3" name="Θέση κατακόρυφου κειμένου 2"/>
          <p:cNvSpPr>
            <a:spLocks noGrp="1"/>
          </p:cNvSpPr>
          <p:nvPr>
            <p:ph type="body" orient="vert" idx="1"/>
          </p:nvPr>
        </p:nvSpPr>
        <p:spPr/>
        <p:txBody>
          <a:bodyPr vert="eaVert"/>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Rectangle 4">
            <a:extLst>
              <a:ext uri="{FF2B5EF4-FFF2-40B4-BE49-F238E27FC236}">
                <a16:creationId xmlns:a16="http://schemas.microsoft.com/office/drawing/2014/main" id="{A3A13988-FC93-4B06-BD54-17DB30095CF0}"/>
              </a:ext>
            </a:extLst>
          </p:cNvPr>
          <p:cNvSpPr>
            <a:spLocks noGrp="1" noChangeArrowheads="1"/>
          </p:cNvSpPr>
          <p:nvPr>
            <p:ph type="dt" sz="half" idx="10"/>
          </p:nvPr>
        </p:nvSpPr>
        <p:spPr>
          <a:ln/>
        </p:spPr>
        <p:txBody>
          <a:bodyPr/>
          <a:lstStyle>
            <a:lvl1pPr>
              <a:defRPr/>
            </a:lvl1pPr>
          </a:lstStyle>
          <a:p>
            <a:pPr>
              <a:defRPr/>
            </a:pPr>
            <a:endParaRPr lang="el-GR"/>
          </a:p>
        </p:txBody>
      </p:sp>
      <p:sp>
        <p:nvSpPr>
          <p:cNvPr id="5" name="Rectangle 5">
            <a:extLst>
              <a:ext uri="{FF2B5EF4-FFF2-40B4-BE49-F238E27FC236}">
                <a16:creationId xmlns:a16="http://schemas.microsoft.com/office/drawing/2014/main" id="{8A368ACE-C2AA-4719-B808-D5C1E2A06914}"/>
              </a:ext>
            </a:extLst>
          </p:cNvPr>
          <p:cNvSpPr>
            <a:spLocks noGrp="1" noChangeArrowheads="1"/>
          </p:cNvSpPr>
          <p:nvPr>
            <p:ph type="ftr" sz="quarter" idx="11"/>
          </p:nvPr>
        </p:nvSpPr>
        <p:spPr>
          <a:ln/>
        </p:spPr>
        <p:txBody>
          <a:bodyPr/>
          <a:lstStyle>
            <a:lvl1pPr>
              <a:defRPr/>
            </a:lvl1pPr>
          </a:lstStyle>
          <a:p>
            <a:pPr>
              <a:defRPr/>
            </a:pPr>
            <a:endParaRPr lang="el-GR"/>
          </a:p>
        </p:txBody>
      </p:sp>
      <p:sp>
        <p:nvSpPr>
          <p:cNvPr id="6" name="Rectangle 6">
            <a:extLst>
              <a:ext uri="{FF2B5EF4-FFF2-40B4-BE49-F238E27FC236}">
                <a16:creationId xmlns:a16="http://schemas.microsoft.com/office/drawing/2014/main" id="{17FD7783-B82D-4375-88B5-2FA09F66A57D}"/>
              </a:ext>
            </a:extLst>
          </p:cNvPr>
          <p:cNvSpPr>
            <a:spLocks noGrp="1" noChangeArrowheads="1"/>
          </p:cNvSpPr>
          <p:nvPr>
            <p:ph type="sldNum" sz="quarter" idx="12"/>
          </p:nvPr>
        </p:nvSpPr>
        <p:spPr>
          <a:ln/>
        </p:spPr>
        <p:txBody>
          <a:bodyPr/>
          <a:lstStyle>
            <a:lvl1pPr>
              <a:defRPr/>
            </a:lvl1pPr>
          </a:lstStyle>
          <a:p>
            <a:fld id="{F08F4095-C6A8-4B5C-A870-1C23260D5D98}" type="slidenum">
              <a:rPr lang="el-GR" altLang="en-US"/>
              <a:pPr/>
              <a:t>‹#›</a:t>
            </a:fld>
            <a:endParaRPr lang="el-GR" altLang="en-US"/>
          </a:p>
        </p:txBody>
      </p:sp>
    </p:spTree>
    <p:extLst>
      <p:ext uri="{BB962C8B-B14F-4D97-AF65-F5344CB8AC3E}">
        <p14:creationId xmlns:p14="http://schemas.microsoft.com/office/powerpoint/2010/main" val="259809556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p:nvPr>
        </p:nvSpPr>
        <p:spPr>
          <a:xfrm>
            <a:off x="6515100" y="609600"/>
            <a:ext cx="1943100" cy="5486400"/>
          </a:xfrm>
        </p:spPr>
        <p:txBody>
          <a:bodyPr vert="eaVert"/>
          <a:lstStyle/>
          <a:p>
            <a:r>
              <a:rPr lang="el-GR"/>
              <a:t>Στυλ κύριου τίτλου</a:t>
            </a:r>
          </a:p>
        </p:txBody>
      </p:sp>
      <p:sp>
        <p:nvSpPr>
          <p:cNvPr id="3" name="Θέση κατακόρυφου κειμένου 2"/>
          <p:cNvSpPr>
            <a:spLocks noGrp="1"/>
          </p:cNvSpPr>
          <p:nvPr>
            <p:ph type="body" orient="vert" idx="1"/>
          </p:nvPr>
        </p:nvSpPr>
        <p:spPr>
          <a:xfrm>
            <a:off x="685800" y="609600"/>
            <a:ext cx="5676900" cy="5486400"/>
          </a:xfrm>
        </p:spPr>
        <p:txBody>
          <a:bodyPr vert="eaVert"/>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Rectangle 4">
            <a:extLst>
              <a:ext uri="{FF2B5EF4-FFF2-40B4-BE49-F238E27FC236}">
                <a16:creationId xmlns:a16="http://schemas.microsoft.com/office/drawing/2014/main" id="{1951BAE0-5921-4E5B-B7B7-4085EE3AA78B}"/>
              </a:ext>
            </a:extLst>
          </p:cNvPr>
          <p:cNvSpPr>
            <a:spLocks noGrp="1" noChangeArrowheads="1"/>
          </p:cNvSpPr>
          <p:nvPr>
            <p:ph type="dt" sz="half" idx="10"/>
          </p:nvPr>
        </p:nvSpPr>
        <p:spPr>
          <a:ln/>
        </p:spPr>
        <p:txBody>
          <a:bodyPr/>
          <a:lstStyle>
            <a:lvl1pPr>
              <a:defRPr/>
            </a:lvl1pPr>
          </a:lstStyle>
          <a:p>
            <a:pPr>
              <a:defRPr/>
            </a:pPr>
            <a:endParaRPr lang="el-GR"/>
          </a:p>
        </p:txBody>
      </p:sp>
      <p:sp>
        <p:nvSpPr>
          <p:cNvPr id="5" name="Rectangle 5">
            <a:extLst>
              <a:ext uri="{FF2B5EF4-FFF2-40B4-BE49-F238E27FC236}">
                <a16:creationId xmlns:a16="http://schemas.microsoft.com/office/drawing/2014/main" id="{214D95B0-9944-4749-980D-24080FE69D19}"/>
              </a:ext>
            </a:extLst>
          </p:cNvPr>
          <p:cNvSpPr>
            <a:spLocks noGrp="1" noChangeArrowheads="1"/>
          </p:cNvSpPr>
          <p:nvPr>
            <p:ph type="ftr" sz="quarter" idx="11"/>
          </p:nvPr>
        </p:nvSpPr>
        <p:spPr>
          <a:ln/>
        </p:spPr>
        <p:txBody>
          <a:bodyPr/>
          <a:lstStyle>
            <a:lvl1pPr>
              <a:defRPr/>
            </a:lvl1pPr>
          </a:lstStyle>
          <a:p>
            <a:pPr>
              <a:defRPr/>
            </a:pPr>
            <a:endParaRPr lang="el-GR"/>
          </a:p>
        </p:txBody>
      </p:sp>
      <p:sp>
        <p:nvSpPr>
          <p:cNvPr id="6" name="Rectangle 6">
            <a:extLst>
              <a:ext uri="{FF2B5EF4-FFF2-40B4-BE49-F238E27FC236}">
                <a16:creationId xmlns:a16="http://schemas.microsoft.com/office/drawing/2014/main" id="{35047FE4-C229-413F-8353-EAA09AF915E7}"/>
              </a:ext>
            </a:extLst>
          </p:cNvPr>
          <p:cNvSpPr>
            <a:spLocks noGrp="1" noChangeArrowheads="1"/>
          </p:cNvSpPr>
          <p:nvPr>
            <p:ph type="sldNum" sz="quarter" idx="12"/>
          </p:nvPr>
        </p:nvSpPr>
        <p:spPr>
          <a:ln/>
        </p:spPr>
        <p:txBody>
          <a:bodyPr/>
          <a:lstStyle>
            <a:lvl1pPr>
              <a:defRPr/>
            </a:lvl1pPr>
          </a:lstStyle>
          <a:p>
            <a:fld id="{3ACF9361-9E08-4F36-8C52-794B5AB1B02D}" type="slidenum">
              <a:rPr lang="el-GR" altLang="en-US"/>
              <a:pPr/>
              <a:t>‹#›</a:t>
            </a:fld>
            <a:endParaRPr lang="el-GR" altLang="en-US"/>
          </a:p>
        </p:txBody>
      </p:sp>
    </p:spTree>
    <p:extLst>
      <p:ext uri="{BB962C8B-B14F-4D97-AF65-F5344CB8AC3E}">
        <p14:creationId xmlns:p14="http://schemas.microsoft.com/office/powerpoint/2010/main" val="314057145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a:t>Στυλ κύριου τίτλου</a:t>
            </a:r>
          </a:p>
        </p:txBody>
      </p:sp>
      <p:sp>
        <p:nvSpPr>
          <p:cNvPr id="3" name="Θέση περιεχομένου 2"/>
          <p:cNvSpPr>
            <a:spLocks noGrp="1"/>
          </p:cNvSpPr>
          <p:nvPr>
            <p:ph idx="1"/>
          </p:nvPr>
        </p:nvSpPr>
        <p:spPr/>
        <p:txBody>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Rectangle 4">
            <a:extLst>
              <a:ext uri="{FF2B5EF4-FFF2-40B4-BE49-F238E27FC236}">
                <a16:creationId xmlns:a16="http://schemas.microsoft.com/office/drawing/2014/main" id="{E20D94A2-E874-4933-B6FD-0AB055C021D8}"/>
              </a:ext>
            </a:extLst>
          </p:cNvPr>
          <p:cNvSpPr>
            <a:spLocks noGrp="1" noChangeArrowheads="1"/>
          </p:cNvSpPr>
          <p:nvPr>
            <p:ph type="dt" sz="half" idx="10"/>
          </p:nvPr>
        </p:nvSpPr>
        <p:spPr>
          <a:ln/>
        </p:spPr>
        <p:txBody>
          <a:bodyPr/>
          <a:lstStyle>
            <a:lvl1pPr>
              <a:defRPr/>
            </a:lvl1pPr>
          </a:lstStyle>
          <a:p>
            <a:pPr>
              <a:defRPr/>
            </a:pPr>
            <a:endParaRPr lang="el-GR"/>
          </a:p>
        </p:txBody>
      </p:sp>
      <p:sp>
        <p:nvSpPr>
          <p:cNvPr id="5" name="Rectangle 5">
            <a:extLst>
              <a:ext uri="{FF2B5EF4-FFF2-40B4-BE49-F238E27FC236}">
                <a16:creationId xmlns:a16="http://schemas.microsoft.com/office/drawing/2014/main" id="{3EB8C810-6B1C-4109-A0AD-15E6FFA5043E}"/>
              </a:ext>
            </a:extLst>
          </p:cNvPr>
          <p:cNvSpPr>
            <a:spLocks noGrp="1" noChangeArrowheads="1"/>
          </p:cNvSpPr>
          <p:nvPr>
            <p:ph type="ftr" sz="quarter" idx="11"/>
          </p:nvPr>
        </p:nvSpPr>
        <p:spPr>
          <a:ln/>
        </p:spPr>
        <p:txBody>
          <a:bodyPr/>
          <a:lstStyle>
            <a:lvl1pPr>
              <a:defRPr/>
            </a:lvl1pPr>
          </a:lstStyle>
          <a:p>
            <a:pPr>
              <a:defRPr/>
            </a:pPr>
            <a:endParaRPr lang="el-GR"/>
          </a:p>
        </p:txBody>
      </p:sp>
      <p:sp>
        <p:nvSpPr>
          <p:cNvPr id="6" name="Rectangle 6">
            <a:extLst>
              <a:ext uri="{FF2B5EF4-FFF2-40B4-BE49-F238E27FC236}">
                <a16:creationId xmlns:a16="http://schemas.microsoft.com/office/drawing/2014/main" id="{6475136F-06AA-47FD-929B-16A60986F87E}"/>
              </a:ext>
            </a:extLst>
          </p:cNvPr>
          <p:cNvSpPr>
            <a:spLocks noGrp="1" noChangeArrowheads="1"/>
          </p:cNvSpPr>
          <p:nvPr>
            <p:ph type="sldNum" sz="quarter" idx="12"/>
          </p:nvPr>
        </p:nvSpPr>
        <p:spPr>
          <a:ln/>
        </p:spPr>
        <p:txBody>
          <a:bodyPr/>
          <a:lstStyle>
            <a:lvl1pPr>
              <a:defRPr/>
            </a:lvl1pPr>
          </a:lstStyle>
          <a:p>
            <a:fld id="{67D44130-57BE-4E62-99A8-57DF3DCBAED3}" type="slidenum">
              <a:rPr lang="el-GR" altLang="en-US"/>
              <a:pPr/>
              <a:t>‹#›</a:t>
            </a:fld>
            <a:endParaRPr lang="el-GR" altLang="en-US"/>
          </a:p>
        </p:txBody>
      </p:sp>
    </p:spTree>
    <p:extLst>
      <p:ext uri="{BB962C8B-B14F-4D97-AF65-F5344CB8AC3E}">
        <p14:creationId xmlns:p14="http://schemas.microsoft.com/office/powerpoint/2010/main" val="111416867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p:cNvSpPr>
            <a:spLocks noGrp="1"/>
          </p:cNvSpPr>
          <p:nvPr>
            <p:ph type="title"/>
          </p:nvPr>
        </p:nvSpPr>
        <p:spPr>
          <a:xfrm>
            <a:off x="722313" y="4406900"/>
            <a:ext cx="7772400" cy="1362075"/>
          </a:xfrm>
        </p:spPr>
        <p:txBody>
          <a:bodyPr anchor="t"/>
          <a:lstStyle>
            <a:lvl1pPr algn="l">
              <a:defRPr sz="4000" b="1" cap="all"/>
            </a:lvl1pPr>
          </a:lstStyle>
          <a:p>
            <a:r>
              <a:rPr lang="el-GR"/>
              <a:t>Στυλ κύριου τίτλου</a:t>
            </a:r>
          </a:p>
        </p:txBody>
      </p:sp>
      <p:sp>
        <p:nvSpPr>
          <p:cNvPr id="3" name="Θέση κειμένου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l-GR"/>
              <a:t>Στυλ υποδείγματος κειμένου</a:t>
            </a:r>
          </a:p>
        </p:txBody>
      </p:sp>
      <p:sp>
        <p:nvSpPr>
          <p:cNvPr id="4" name="Rectangle 4">
            <a:extLst>
              <a:ext uri="{FF2B5EF4-FFF2-40B4-BE49-F238E27FC236}">
                <a16:creationId xmlns:a16="http://schemas.microsoft.com/office/drawing/2014/main" id="{A98B2082-26C1-4E21-8289-1072A2D38F13}"/>
              </a:ext>
            </a:extLst>
          </p:cNvPr>
          <p:cNvSpPr>
            <a:spLocks noGrp="1" noChangeArrowheads="1"/>
          </p:cNvSpPr>
          <p:nvPr>
            <p:ph type="dt" sz="half" idx="10"/>
          </p:nvPr>
        </p:nvSpPr>
        <p:spPr>
          <a:ln/>
        </p:spPr>
        <p:txBody>
          <a:bodyPr/>
          <a:lstStyle>
            <a:lvl1pPr>
              <a:defRPr/>
            </a:lvl1pPr>
          </a:lstStyle>
          <a:p>
            <a:pPr>
              <a:defRPr/>
            </a:pPr>
            <a:endParaRPr lang="el-GR"/>
          </a:p>
        </p:txBody>
      </p:sp>
      <p:sp>
        <p:nvSpPr>
          <p:cNvPr id="5" name="Rectangle 5">
            <a:extLst>
              <a:ext uri="{FF2B5EF4-FFF2-40B4-BE49-F238E27FC236}">
                <a16:creationId xmlns:a16="http://schemas.microsoft.com/office/drawing/2014/main" id="{0BFFACC2-7BC9-4163-8102-CADF1DD086C1}"/>
              </a:ext>
            </a:extLst>
          </p:cNvPr>
          <p:cNvSpPr>
            <a:spLocks noGrp="1" noChangeArrowheads="1"/>
          </p:cNvSpPr>
          <p:nvPr>
            <p:ph type="ftr" sz="quarter" idx="11"/>
          </p:nvPr>
        </p:nvSpPr>
        <p:spPr>
          <a:ln/>
        </p:spPr>
        <p:txBody>
          <a:bodyPr/>
          <a:lstStyle>
            <a:lvl1pPr>
              <a:defRPr/>
            </a:lvl1pPr>
          </a:lstStyle>
          <a:p>
            <a:pPr>
              <a:defRPr/>
            </a:pPr>
            <a:endParaRPr lang="el-GR"/>
          </a:p>
        </p:txBody>
      </p:sp>
      <p:sp>
        <p:nvSpPr>
          <p:cNvPr id="6" name="Rectangle 6">
            <a:extLst>
              <a:ext uri="{FF2B5EF4-FFF2-40B4-BE49-F238E27FC236}">
                <a16:creationId xmlns:a16="http://schemas.microsoft.com/office/drawing/2014/main" id="{8D092B10-3F77-4C76-B89E-28188E63A284}"/>
              </a:ext>
            </a:extLst>
          </p:cNvPr>
          <p:cNvSpPr>
            <a:spLocks noGrp="1" noChangeArrowheads="1"/>
          </p:cNvSpPr>
          <p:nvPr>
            <p:ph type="sldNum" sz="quarter" idx="12"/>
          </p:nvPr>
        </p:nvSpPr>
        <p:spPr>
          <a:ln/>
        </p:spPr>
        <p:txBody>
          <a:bodyPr/>
          <a:lstStyle>
            <a:lvl1pPr>
              <a:defRPr/>
            </a:lvl1pPr>
          </a:lstStyle>
          <a:p>
            <a:fld id="{C08FBAB9-8AF3-45DF-92D8-9A4DBE6FC073}" type="slidenum">
              <a:rPr lang="el-GR" altLang="en-US"/>
              <a:pPr/>
              <a:t>‹#›</a:t>
            </a:fld>
            <a:endParaRPr lang="el-GR" altLang="en-US"/>
          </a:p>
        </p:txBody>
      </p:sp>
    </p:spTree>
    <p:extLst>
      <p:ext uri="{BB962C8B-B14F-4D97-AF65-F5344CB8AC3E}">
        <p14:creationId xmlns:p14="http://schemas.microsoft.com/office/powerpoint/2010/main" val="2492594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a:t>Στυλ κύριου τίτλου</a:t>
            </a:r>
          </a:p>
        </p:txBody>
      </p:sp>
      <p:sp>
        <p:nvSpPr>
          <p:cNvPr id="3" name="Θέση περιεχομένου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περιεχομένου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5" name="Rectangle 4">
            <a:extLst>
              <a:ext uri="{FF2B5EF4-FFF2-40B4-BE49-F238E27FC236}">
                <a16:creationId xmlns:a16="http://schemas.microsoft.com/office/drawing/2014/main" id="{136F86AE-DD1B-4EF6-B2E5-D25DFC8C5621}"/>
              </a:ext>
            </a:extLst>
          </p:cNvPr>
          <p:cNvSpPr>
            <a:spLocks noGrp="1" noChangeArrowheads="1"/>
          </p:cNvSpPr>
          <p:nvPr>
            <p:ph type="dt" sz="half" idx="10"/>
          </p:nvPr>
        </p:nvSpPr>
        <p:spPr>
          <a:ln/>
        </p:spPr>
        <p:txBody>
          <a:bodyPr/>
          <a:lstStyle>
            <a:lvl1pPr>
              <a:defRPr/>
            </a:lvl1pPr>
          </a:lstStyle>
          <a:p>
            <a:pPr>
              <a:defRPr/>
            </a:pPr>
            <a:endParaRPr lang="el-GR"/>
          </a:p>
        </p:txBody>
      </p:sp>
      <p:sp>
        <p:nvSpPr>
          <p:cNvPr id="6" name="Rectangle 5">
            <a:extLst>
              <a:ext uri="{FF2B5EF4-FFF2-40B4-BE49-F238E27FC236}">
                <a16:creationId xmlns:a16="http://schemas.microsoft.com/office/drawing/2014/main" id="{43C76543-B748-484F-AEF6-CFDAB2370433}"/>
              </a:ext>
            </a:extLst>
          </p:cNvPr>
          <p:cNvSpPr>
            <a:spLocks noGrp="1" noChangeArrowheads="1"/>
          </p:cNvSpPr>
          <p:nvPr>
            <p:ph type="ftr" sz="quarter" idx="11"/>
          </p:nvPr>
        </p:nvSpPr>
        <p:spPr>
          <a:ln/>
        </p:spPr>
        <p:txBody>
          <a:bodyPr/>
          <a:lstStyle>
            <a:lvl1pPr>
              <a:defRPr/>
            </a:lvl1pPr>
          </a:lstStyle>
          <a:p>
            <a:pPr>
              <a:defRPr/>
            </a:pPr>
            <a:endParaRPr lang="el-GR"/>
          </a:p>
        </p:txBody>
      </p:sp>
      <p:sp>
        <p:nvSpPr>
          <p:cNvPr id="7" name="Rectangle 6">
            <a:extLst>
              <a:ext uri="{FF2B5EF4-FFF2-40B4-BE49-F238E27FC236}">
                <a16:creationId xmlns:a16="http://schemas.microsoft.com/office/drawing/2014/main" id="{1B31906D-2092-4F44-8762-AC3863444A22}"/>
              </a:ext>
            </a:extLst>
          </p:cNvPr>
          <p:cNvSpPr>
            <a:spLocks noGrp="1" noChangeArrowheads="1"/>
          </p:cNvSpPr>
          <p:nvPr>
            <p:ph type="sldNum" sz="quarter" idx="12"/>
          </p:nvPr>
        </p:nvSpPr>
        <p:spPr>
          <a:ln/>
        </p:spPr>
        <p:txBody>
          <a:bodyPr/>
          <a:lstStyle>
            <a:lvl1pPr>
              <a:defRPr/>
            </a:lvl1pPr>
          </a:lstStyle>
          <a:p>
            <a:fld id="{BD2CC2C8-CE44-40DA-A8FC-6245247148A6}" type="slidenum">
              <a:rPr lang="el-GR" altLang="en-US"/>
              <a:pPr/>
              <a:t>‹#›</a:t>
            </a:fld>
            <a:endParaRPr lang="el-GR" altLang="en-US"/>
          </a:p>
        </p:txBody>
      </p:sp>
    </p:spTree>
    <p:extLst>
      <p:ext uri="{BB962C8B-B14F-4D97-AF65-F5344CB8AC3E}">
        <p14:creationId xmlns:p14="http://schemas.microsoft.com/office/powerpoint/2010/main" val="31221875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274638"/>
            <a:ext cx="8229600" cy="1143000"/>
          </a:xfrm>
        </p:spPr>
        <p:txBody>
          <a:bodyPr/>
          <a:lstStyle>
            <a:lvl1pPr>
              <a:defRPr/>
            </a:lvl1pPr>
          </a:lstStyle>
          <a:p>
            <a:r>
              <a:rPr lang="el-GR"/>
              <a:t>Στυλ κύριου τίτλου</a:t>
            </a:r>
          </a:p>
        </p:txBody>
      </p:sp>
      <p:sp>
        <p:nvSpPr>
          <p:cNvPr id="3" name="Θέση κειμένου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υποδείγματος κειμένου</a:t>
            </a:r>
          </a:p>
        </p:txBody>
      </p:sp>
      <p:sp>
        <p:nvSpPr>
          <p:cNvPr id="4" name="Θέση περιεχομένου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5" name="Θέση κειμένου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υποδείγματος κειμένου</a:t>
            </a:r>
          </a:p>
        </p:txBody>
      </p:sp>
      <p:sp>
        <p:nvSpPr>
          <p:cNvPr id="6" name="Θέση περιεχομένου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7" name="Rectangle 4">
            <a:extLst>
              <a:ext uri="{FF2B5EF4-FFF2-40B4-BE49-F238E27FC236}">
                <a16:creationId xmlns:a16="http://schemas.microsoft.com/office/drawing/2014/main" id="{836ACA77-6E77-49DD-B1A0-42F76AB5CC5B}"/>
              </a:ext>
            </a:extLst>
          </p:cNvPr>
          <p:cNvSpPr>
            <a:spLocks noGrp="1" noChangeArrowheads="1"/>
          </p:cNvSpPr>
          <p:nvPr>
            <p:ph type="dt" sz="half" idx="10"/>
          </p:nvPr>
        </p:nvSpPr>
        <p:spPr>
          <a:ln/>
        </p:spPr>
        <p:txBody>
          <a:bodyPr/>
          <a:lstStyle>
            <a:lvl1pPr>
              <a:defRPr/>
            </a:lvl1pPr>
          </a:lstStyle>
          <a:p>
            <a:pPr>
              <a:defRPr/>
            </a:pPr>
            <a:endParaRPr lang="el-GR"/>
          </a:p>
        </p:txBody>
      </p:sp>
      <p:sp>
        <p:nvSpPr>
          <p:cNvPr id="8" name="Rectangle 5">
            <a:extLst>
              <a:ext uri="{FF2B5EF4-FFF2-40B4-BE49-F238E27FC236}">
                <a16:creationId xmlns:a16="http://schemas.microsoft.com/office/drawing/2014/main" id="{98FE11CE-F429-4184-932B-073074EFD641}"/>
              </a:ext>
            </a:extLst>
          </p:cNvPr>
          <p:cNvSpPr>
            <a:spLocks noGrp="1" noChangeArrowheads="1"/>
          </p:cNvSpPr>
          <p:nvPr>
            <p:ph type="ftr" sz="quarter" idx="11"/>
          </p:nvPr>
        </p:nvSpPr>
        <p:spPr>
          <a:ln/>
        </p:spPr>
        <p:txBody>
          <a:bodyPr/>
          <a:lstStyle>
            <a:lvl1pPr>
              <a:defRPr/>
            </a:lvl1pPr>
          </a:lstStyle>
          <a:p>
            <a:pPr>
              <a:defRPr/>
            </a:pPr>
            <a:endParaRPr lang="el-GR"/>
          </a:p>
        </p:txBody>
      </p:sp>
      <p:sp>
        <p:nvSpPr>
          <p:cNvPr id="9" name="Rectangle 6">
            <a:extLst>
              <a:ext uri="{FF2B5EF4-FFF2-40B4-BE49-F238E27FC236}">
                <a16:creationId xmlns:a16="http://schemas.microsoft.com/office/drawing/2014/main" id="{C37C8DF1-1AB3-405E-BF1C-77E28D71DFE8}"/>
              </a:ext>
            </a:extLst>
          </p:cNvPr>
          <p:cNvSpPr>
            <a:spLocks noGrp="1" noChangeArrowheads="1"/>
          </p:cNvSpPr>
          <p:nvPr>
            <p:ph type="sldNum" sz="quarter" idx="12"/>
          </p:nvPr>
        </p:nvSpPr>
        <p:spPr>
          <a:ln/>
        </p:spPr>
        <p:txBody>
          <a:bodyPr/>
          <a:lstStyle>
            <a:lvl1pPr>
              <a:defRPr/>
            </a:lvl1pPr>
          </a:lstStyle>
          <a:p>
            <a:fld id="{CB4A3D02-1F74-4F34-824E-3FF66945F9C8}" type="slidenum">
              <a:rPr lang="el-GR" altLang="en-US"/>
              <a:pPr/>
              <a:t>‹#›</a:t>
            </a:fld>
            <a:endParaRPr lang="el-GR" altLang="en-US"/>
          </a:p>
        </p:txBody>
      </p:sp>
    </p:spTree>
    <p:extLst>
      <p:ext uri="{BB962C8B-B14F-4D97-AF65-F5344CB8AC3E}">
        <p14:creationId xmlns:p14="http://schemas.microsoft.com/office/powerpoint/2010/main" val="365852904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a:t>Στυλ κύριου τίτλου</a:t>
            </a:r>
          </a:p>
        </p:txBody>
      </p:sp>
      <p:sp>
        <p:nvSpPr>
          <p:cNvPr id="3" name="Rectangle 4">
            <a:extLst>
              <a:ext uri="{FF2B5EF4-FFF2-40B4-BE49-F238E27FC236}">
                <a16:creationId xmlns:a16="http://schemas.microsoft.com/office/drawing/2014/main" id="{94D32183-6793-4092-9F03-25FC07821618}"/>
              </a:ext>
            </a:extLst>
          </p:cNvPr>
          <p:cNvSpPr>
            <a:spLocks noGrp="1" noChangeArrowheads="1"/>
          </p:cNvSpPr>
          <p:nvPr>
            <p:ph type="dt" sz="half" idx="10"/>
          </p:nvPr>
        </p:nvSpPr>
        <p:spPr>
          <a:ln/>
        </p:spPr>
        <p:txBody>
          <a:bodyPr/>
          <a:lstStyle>
            <a:lvl1pPr>
              <a:defRPr/>
            </a:lvl1pPr>
          </a:lstStyle>
          <a:p>
            <a:pPr>
              <a:defRPr/>
            </a:pPr>
            <a:endParaRPr lang="el-GR"/>
          </a:p>
        </p:txBody>
      </p:sp>
      <p:sp>
        <p:nvSpPr>
          <p:cNvPr id="4" name="Rectangle 5">
            <a:extLst>
              <a:ext uri="{FF2B5EF4-FFF2-40B4-BE49-F238E27FC236}">
                <a16:creationId xmlns:a16="http://schemas.microsoft.com/office/drawing/2014/main" id="{F63E1D20-336B-4E93-85B2-C3DEF7460881}"/>
              </a:ext>
            </a:extLst>
          </p:cNvPr>
          <p:cNvSpPr>
            <a:spLocks noGrp="1" noChangeArrowheads="1"/>
          </p:cNvSpPr>
          <p:nvPr>
            <p:ph type="ftr" sz="quarter" idx="11"/>
          </p:nvPr>
        </p:nvSpPr>
        <p:spPr>
          <a:ln/>
        </p:spPr>
        <p:txBody>
          <a:bodyPr/>
          <a:lstStyle>
            <a:lvl1pPr>
              <a:defRPr/>
            </a:lvl1pPr>
          </a:lstStyle>
          <a:p>
            <a:pPr>
              <a:defRPr/>
            </a:pPr>
            <a:endParaRPr lang="el-GR"/>
          </a:p>
        </p:txBody>
      </p:sp>
      <p:sp>
        <p:nvSpPr>
          <p:cNvPr id="5" name="Rectangle 6">
            <a:extLst>
              <a:ext uri="{FF2B5EF4-FFF2-40B4-BE49-F238E27FC236}">
                <a16:creationId xmlns:a16="http://schemas.microsoft.com/office/drawing/2014/main" id="{8D3E7B49-453A-4D4E-9358-B6DAA3B9C7E6}"/>
              </a:ext>
            </a:extLst>
          </p:cNvPr>
          <p:cNvSpPr>
            <a:spLocks noGrp="1" noChangeArrowheads="1"/>
          </p:cNvSpPr>
          <p:nvPr>
            <p:ph type="sldNum" sz="quarter" idx="12"/>
          </p:nvPr>
        </p:nvSpPr>
        <p:spPr>
          <a:ln/>
        </p:spPr>
        <p:txBody>
          <a:bodyPr/>
          <a:lstStyle>
            <a:lvl1pPr>
              <a:defRPr/>
            </a:lvl1pPr>
          </a:lstStyle>
          <a:p>
            <a:fld id="{D0DEAE4A-D4AE-4F66-AD22-B8347F968AFA}" type="slidenum">
              <a:rPr lang="el-GR" altLang="en-US"/>
              <a:pPr/>
              <a:t>‹#›</a:t>
            </a:fld>
            <a:endParaRPr lang="el-GR" altLang="en-US"/>
          </a:p>
        </p:txBody>
      </p:sp>
    </p:spTree>
    <p:extLst>
      <p:ext uri="{BB962C8B-B14F-4D97-AF65-F5344CB8AC3E}">
        <p14:creationId xmlns:p14="http://schemas.microsoft.com/office/powerpoint/2010/main" val="378745905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905F398F-EEE8-463E-8D76-0AEDC0A6B5FB}"/>
              </a:ext>
            </a:extLst>
          </p:cNvPr>
          <p:cNvSpPr>
            <a:spLocks noGrp="1" noChangeArrowheads="1"/>
          </p:cNvSpPr>
          <p:nvPr>
            <p:ph type="dt" sz="half" idx="10"/>
          </p:nvPr>
        </p:nvSpPr>
        <p:spPr>
          <a:ln/>
        </p:spPr>
        <p:txBody>
          <a:bodyPr/>
          <a:lstStyle>
            <a:lvl1pPr>
              <a:defRPr/>
            </a:lvl1pPr>
          </a:lstStyle>
          <a:p>
            <a:pPr>
              <a:defRPr/>
            </a:pPr>
            <a:endParaRPr lang="el-GR"/>
          </a:p>
        </p:txBody>
      </p:sp>
      <p:sp>
        <p:nvSpPr>
          <p:cNvPr id="3" name="Rectangle 5">
            <a:extLst>
              <a:ext uri="{FF2B5EF4-FFF2-40B4-BE49-F238E27FC236}">
                <a16:creationId xmlns:a16="http://schemas.microsoft.com/office/drawing/2014/main" id="{00CD963F-16C6-450D-BFA8-D8D1B3452D3F}"/>
              </a:ext>
            </a:extLst>
          </p:cNvPr>
          <p:cNvSpPr>
            <a:spLocks noGrp="1" noChangeArrowheads="1"/>
          </p:cNvSpPr>
          <p:nvPr>
            <p:ph type="ftr" sz="quarter" idx="11"/>
          </p:nvPr>
        </p:nvSpPr>
        <p:spPr>
          <a:ln/>
        </p:spPr>
        <p:txBody>
          <a:bodyPr/>
          <a:lstStyle>
            <a:lvl1pPr>
              <a:defRPr/>
            </a:lvl1pPr>
          </a:lstStyle>
          <a:p>
            <a:pPr>
              <a:defRPr/>
            </a:pPr>
            <a:endParaRPr lang="el-GR"/>
          </a:p>
        </p:txBody>
      </p:sp>
      <p:sp>
        <p:nvSpPr>
          <p:cNvPr id="4" name="Rectangle 6">
            <a:extLst>
              <a:ext uri="{FF2B5EF4-FFF2-40B4-BE49-F238E27FC236}">
                <a16:creationId xmlns:a16="http://schemas.microsoft.com/office/drawing/2014/main" id="{9D715DE3-0B2D-4015-9978-AB73D57225A9}"/>
              </a:ext>
            </a:extLst>
          </p:cNvPr>
          <p:cNvSpPr>
            <a:spLocks noGrp="1" noChangeArrowheads="1"/>
          </p:cNvSpPr>
          <p:nvPr>
            <p:ph type="sldNum" sz="quarter" idx="12"/>
          </p:nvPr>
        </p:nvSpPr>
        <p:spPr>
          <a:ln/>
        </p:spPr>
        <p:txBody>
          <a:bodyPr/>
          <a:lstStyle>
            <a:lvl1pPr>
              <a:defRPr/>
            </a:lvl1pPr>
          </a:lstStyle>
          <a:p>
            <a:fld id="{4E7AC075-A4DD-4DFB-B89B-E076286CDD9E}" type="slidenum">
              <a:rPr lang="el-GR" altLang="en-US"/>
              <a:pPr/>
              <a:t>‹#›</a:t>
            </a:fld>
            <a:endParaRPr lang="el-GR" altLang="en-US"/>
          </a:p>
        </p:txBody>
      </p:sp>
    </p:spTree>
    <p:extLst>
      <p:ext uri="{BB962C8B-B14F-4D97-AF65-F5344CB8AC3E}">
        <p14:creationId xmlns:p14="http://schemas.microsoft.com/office/powerpoint/2010/main" val="340126597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273050"/>
            <a:ext cx="3008313" cy="1162050"/>
          </a:xfrm>
        </p:spPr>
        <p:txBody>
          <a:bodyPr anchor="b"/>
          <a:lstStyle>
            <a:lvl1pPr algn="l">
              <a:defRPr sz="2000" b="1"/>
            </a:lvl1pPr>
          </a:lstStyle>
          <a:p>
            <a:r>
              <a:rPr lang="el-GR"/>
              <a:t>Στυλ κύριου τίτλου</a:t>
            </a:r>
          </a:p>
        </p:txBody>
      </p:sp>
      <p:sp>
        <p:nvSpPr>
          <p:cNvPr id="3" name="Θέση περιεχομένου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κειμένου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υποδείγματος κειμένου</a:t>
            </a:r>
          </a:p>
        </p:txBody>
      </p:sp>
      <p:sp>
        <p:nvSpPr>
          <p:cNvPr id="5" name="Rectangle 4">
            <a:extLst>
              <a:ext uri="{FF2B5EF4-FFF2-40B4-BE49-F238E27FC236}">
                <a16:creationId xmlns:a16="http://schemas.microsoft.com/office/drawing/2014/main" id="{162EA409-44D7-4FD8-BB94-826C8EE1A802}"/>
              </a:ext>
            </a:extLst>
          </p:cNvPr>
          <p:cNvSpPr>
            <a:spLocks noGrp="1" noChangeArrowheads="1"/>
          </p:cNvSpPr>
          <p:nvPr>
            <p:ph type="dt" sz="half" idx="10"/>
          </p:nvPr>
        </p:nvSpPr>
        <p:spPr>
          <a:ln/>
        </p:spPr>
        <p:txBody>
          <a:bodyPr/>
          <a:lstStyle>
            <a:lvl1pPr>
              <a:defRPr/>
            </a:lvl1pPr>
          </a:lstStyle>
          <a:p>
            <a:pPr>
              <a:defRPr/>
            </a:pPr>
            <a:endParaRPr lang="el-GR"/>
          </a:p>
        </p:txBody>
      </p:sp>
      <p:sp>
        <p:nvSpPr>
          <p:cNvPr id="6" name="Rectangle 5">
            <a:extLst>
              <a:ext uri="{FF2B5EF4-FFF2-40B4-BE49-F238E27FC236}">
                <a16:creationId xmlns:a16="http://schemas.microsoft.com/office/drawing/2014/main" id="{D4167E7A-C853-41A1-812C-6540724820B3}"/>
              </a:ext>
            </a:extLst>
          </p:cNvPr>
          <p:cNvSpPr>
            <a:spLocks noGrp="1" noChangeArrowheads="1"/>
          </p:cNvSpPr>
          <p:nvPr>
            <p:ph type="ftr" sz="quarter" idx="11"/>
          </p:nvPr>
        </p:nvSpPr>
        <p:spPr>
          <a:ln/>
        </p:spPr>
        <p:txBody>
          <a:bodyPr/>
          <a:lstStyle>
            <a:lvl1pPr>
              <a:defRPr/>
            </a:lvl1pPr>
          </a:lstStyle>
          <a:p>
            <a:pPr>
              <a:defRPr/>
            </a:pPr>
            <a:endParaRPr lang="el-GR"/>
          </a:p>
        </p:txBody>
      </p:sp>
      <p:sp>
        <p:nvSpPr>
          <p:cNvPr id="7" name="Rectangle 6">
            <a:extLst>
              <a:ext uri="{FF2B5EF4-FFF2-40B4-BE49-F238E27FC236}">
                <a16:creationId xmlns:a16="http://schemas.microsoft.com/office/drawing/2014/main" id="{24BE4A7A-E136-4122-B30B-C98955980216}"/>
              </a:ext>
            </a:extLst>
          </p:cNvPr>
          <p:cNvSpPr>
            <a:spLocks noGrp="1" noChangeArrowheads="1"/>
          </p:cNvSpPr>
          <p:nvPr>
            <p:ph type="sldNum" sz="quarter" idx="12"/>
          </p:nvPr>
        </p:nvSpPr>
        <p:spPr>
          <a:ln/>
        </p:spPr>
        <p:txBody>
          <a:bodyPr/>
          <a:lstStyle>
            <a:lvl1pPr>
              <a:defRPr/>
            </a:lvl1pPr>
          </a:lstStyle>
          <a:p>
            <a:fld id="{F9329BE9-6E32-4727-8566-83C906F3A5B5}" type="slidenum">
              <a:rPr lang="el-GR" altLang="en-US"/>
              <a:pPr/>
              <a:t>‹#›</a:t>
            </a:fld>
            <a:endParaRPr lang="el-GR" altLang="en-US"/>
          </a:p>
        </p:txBody>
      </p:sp>
    </p:spTree>
    <p:extLst>
      <p:ext uri="{BB962C8B-B14F-4D97-AF65-F5344CB8AC3E}">
        <p14:creationId xmlns:p14="http://schemas.microsoft.com/office/powerpoint/2010/main" val="39663881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1792288" y="4800600"/>
            <a:ext cx="5486400" cy="566738"/>
          </a:xfrm>
        </p:spPr>
        <p:txBody>
          <a:bodyPr anchor="b"/>
          <a:lstStyle>
            <a:lvl1pPr algn="l">
              <a:defRPr sz="2000" b="1"/>
            </a:lvl1pPr>
          </a:lstStyle>
          <a:p>
            <a:r>
              <a:rPr lang="el-GR"/>
              <a:t>Στυλ κύριου τίτλου</a:t>
            </a:r>
          </a:p>
        </p:txBody>
      </p:sp>
      <p:sp>
        <p:nvSpPr>
          <p:cNvPr id="3" name="Θέση εικόνας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l-GR" noProof="0"/>
          </a:p>
        </p:txBody>
      </p:sp>
      <p:sp>
        <p:nvSpPr>
          <p:cNvPr id="4" name="Θέση κειμένου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υποδείγματος κειμένου</a:t>
            </a:r>
          </a:p>
        </p:txBody>
      </p:sp>
      <p:sp>
        <p:nvSpPr>
          <p:cNvPr id="5" name="Rectangle 4">
            <a:extLst>
              <a:ext uri="{FF2B5EF4-FFF2-40B4-BE49-F238E27FC236}">
                <a16:creationId xmlns:a16="http://schemas.microsoft.com/office/drawing/2014/main" id="{85784ED5-856C-4A27-872E-2CE7DB8F43B6}"/>
              </a:ext>
            </a:extLst>
          </p:cNvPr>
          <p:cNvSpPr>
            <a:spLocks noGrp="1" noChangeArrowheads="1"/>
          </p:cNvSpPr>
          <p:nvPr>
            <p:ph type="dt" sz="half" idx="10"/>
          </p:nvPr>
        </p:nvSpPr>
        <p:spPr>
          <a:ln/>
        </p:spPr>
        <p:txBody>
          <a:bodyPr/>
          <a:lstStyle>
            <a:lvl1pPr>
              <a:defRPr/>
            </a:lvl1pPr>
          </a:lstStyle>
          <a:p>
            <a:pPr>
              <a:defRPr/>
            </a:pPr>
            <a:endParaRPr lang="el-GR"/>
          </a:p>
        </p:txBody>
      </p:sp>
      <p:sp>
        <p:nvSpPr>
          <p:cNvPr id="6" name="Rectangle 5">
            <a:extLst>
              <a:ext uri="{FF2B5EF4-FFF2-40B4-BE49-F238E27FC236}">
                <a16:creationId xmlns:a16="http://schemas.microsoft.com/office/drawing/2014/main" id="{46B8D3C4-5804-4F43-BDEB-D1364DE1F19E}"/>
              </a:ext>
            </a:extLst>
          </p:cNvPr>
          <p:cNvSpPr>
            <a:spLocks noGrp="1" noChangeArrowheads="1"/>
          </p:cNvSpPr>
          <p:nvPr>
            <p:ph type="ftr" sz="quarter" idx="11"/>
          </p:nvPr>
        </p:nvSpPr>
        <p:spPr>
          <a:ln/>
        </p:spPr>
        <p:txBody>
          <a:bodyPr/>
          <a:lstStyle>
            <a:lvl1pPr>
              <a:defRPr/>
            </a:lvl1pPr>
          </a:lstStyle>
          <a:p>
            <a:pPr>
              <a:defRPr/>
            </a:pPr>
            <a:endParaRPr lang="el-GR"/>
          </a:p>
        </p:txBody>
      </p:sp>
      <p:sp>
        <p:nvSpPr>
          <p:cNvPr id="7" name="Rectangle 6">
            <a:extLst>
              <a:ext uri="{FF2B5EF4-FFF2-40B4-BE49-F238E27FC236}">
                <a16:creationId xmlns:a16="http://schemas.microsoft.com/office/drawing/2014/main" id="{FB1DA5D0-C4E5-4CD3-A0D0-949EB620373C}"/>
              </a:ext>
            </a:extLst>
          </p:cNvPr>
          <p:cNvSpPr>
            <a:spLocks noGrp="1" noChangeArrowheads="1"/>
          </p:cNvSpPr>
          <p:nvPr>
            <p:ph type="sldNum" sz="quarter" idx="12"/>
          </p:nvPr>
        </p:nvSpPr>
        <p:spPr>
          <a:ln/>
        </p:spPr>
        <p:txBody>
          <a:bodyPr/>
          <a:lstStyle>
            <a:lvl1pPr>
              <a:defRPr/>
            </a:lvl1pPr>
          </a:lstStyle>
          <a:p>
            <a:fld id="{A7729D5F-8B3D-4B5A-B50A-9FD1D5DCF121}" type="slidenum">
              <a:rPr lang="el-GR" altLang="en-US"/>
              <a:pPr/>
              <a:t>‹#›</a:t>
            </a:fld>
            <a:endParaRPr lang="el-GR" altLang="en-US"/>
          </a:p>
        </p:txBody>
      </p:sp>
    </p:spTree>
    <p:extLst>
      <p:ext uri="{BB962C8B-B14F-4D97-AF65-F5344CB8AC3E}">
        <p14:creationId xmlns:p14="http://schemas.microsoft.com/office/powerpoint/2010/main" val="16679117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9D7EF98C-98A4-48C9-ADE4-05B7AE374ADB}"/>
              </a:ext>
            </a:extLst>
          </p:cNvPr>
          <p:cNvSpPr>
            <a:spLocks noGrp="1" noChangeArrowheads="1"/>
          </p:cNvSpPr>
          <p:nvPr>
            <p:ph type="title"/>
          </p:nvPr>
        </p:nvSpPr>
        <p:spPr bwMode="auto">
          <a:xfrm>
            <a:off x="685800" y="609600"/>
            <a:ext cx="77724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l-GR" altLang="en-US"/>
              <a:t>Κάντε κλικ για να επεξεργαστείτε τον τίτλο</a:t>
            </a:r>
          </a:p>
        </p:txBody>
      </p:sp>
      <p:sp>
        <p:nvSpPr>
          <p:cNvPr id="1027" name="Rectangle 3">
            <a:extLst>
              <a:ext uri="{FF2B5EF4-FFF2-40B4-BE49-F238E27FC236}">
                <a16:creationId xmlns:a16="http://schemas.microsoft.com/office/drawing/2014/main" id="{94577BC8-01BC-48DF-9415-CFD1BA6641DB}"/>
              </a:ext>
            </a:extLst>
          </p:cNvPr>
          <p:cNvSpPr>
            <a:spLocks noGrp="1" noChangeArrowheads="1"/>
          </p:cNvSpPr>
          <p:nvPr>
            <p:ph type="body" idx="1"/>
          </p:nvPr>
        </p:nvSpPr>
        <p:spPr bwMode="auto">
          <a:xfrm>
            <a:off x="685800" y="1981200"/>
            <a:ext cx="7772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l-GR" altLang="en-US"/>
              <a:t>Κάντε κλικ για να επεξεργαστείτε τα στυλ κειμένου του υποδείγματος</a:t>
            </a:r>
          </a:p>
          <a:p>
            <a:pPr lvl="1"/>
            <a:r>
              <a:rPr lang="el-GR" altLang="en-US"/>
              <a:t>Δεύτερου επιπέδου</a:t>
            </a:r>
          </a:p>
          <a:p>
            <a:pPr lvl="2"/>
            <a:r>
              <a:rPr lang="el-GR" altLang="en-US"/>
              <a:t>Τρίτου επιπέδου</a:t>
            </a:r>
          </a:p>
          <a:p>
            <a:pPr lvl="3"/>
            <a:r>
              <a:rPr lang="el-GR" altLang="en-US"/>
              <a:t>Τέταρτου επιπέδου</a:t>
            </a:r>
          </a:p>
          <a:p>
            <a:pPr lvl="4"/>
            <a:r>
              <a:rPr lang="el-GR" altLang="en-US"/>
              <a:t>Πέμπτου επιπέδου</a:t>
            </a:r>
          </a:p>
        </p:txBody>
      </p:sp>
      <p:sp>
        <p:nvSpPr>
          <p:cNvPr id="1028" name="Rectangle 4">
            <a:extLst>
              <a:ext uri="{FF2B5EF4-FFF2-40B4-BE49-F238E27FC236}">
                <a16:creationId xmlns:a16="http://schemas.microsoft.com/office/drawing/2014/main" id="{D70D1517-E040-44BD-BFBD-1130D6086FE1}"/>
              </a:ext>
            </a:extLst>
          </p:cNvPr>
          <p:cNvSpPr>
            <a:spLocks noGrp="1" noChangeArrowheads="1"/>
          </p:cNvSpPr>
          <p:nvPr>
            <p:ph type="dt" sz="half" idx="2"/>
          </p:nvPr>
        </p:nvSpPr>
        <p:spPr bwMode="auto">
          <a:xfrm>
            <a:off x="685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400"/>
            </a:lvl1pPr>
          </a:lstStyle>
          <a:p>
            <a:pPr>
              <a:defRPr/>
            </a:pPr>
            <a:endParaRPr lang="el-GR"/>
          </a:p>
        </p:txBody>
      </p:sp>
      <p:sp>
        <p:nvSpPr>
          <p:cNvPr id="1029" name="Rectangle 5">
            <a:extLst>
              <a:ext uri="{FF2B5EF4-FFF2-40B4-BE49-F238E27FC236}">
                <a16:creationId xmlns:a16="http://schemas.microsoft.com/office/drawing/2014/main" id="{D67593A3-3070-4F6D-9A92-5F242A1790E1}"/>
              </a:ext>
            </a:extLst>
          </p:cNvPr>
          <p:cNvSpPr>
            <a:spLocks noGrp="1" noChangeArrowheads="1"/>
          </p:cNvSpPr>
          <p:nvPr>
            <p:ph type="ftr" sz="quarter" idx="3"/>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eaLnBrk="1" hangingPunct="1">
              <a:defRPr sz="1400"/>
            </a:lvl1pPr>
          </a:lstStyle>
          <a:p>
            <a:pPr>
              <a:defRPr/>
            </a:pPr>
            <a:endParaRPr lang="el-GR"/>
          </a:p>
        </p:txBody>
      </p:sp>
      <p:sp>
        <p:nvSpPr>
          <p:cNvPr id="1030" name="Rectangle 6">
            <a:extLst>
              <a:ext uri="{FF2B5EF4-FFF2-40B4-BE49-F238E27FC236}">
                <a16:creationId xmlns:a16="http://schemas.microsoft.com/office/drawing/2014/main" id="{947785AB-100B-4DC1-872B-D51485B32E73}"/>
              </a:ext>
            </a:extLst>
          </p:cNvPr>
          <p:cNvSpPr>
            <a:spLocks noGrp="1" noChangeArrowheads="1"/>
          </p:cNvSpPr>
          <p:nvPr>
            <p:ph type="sldNum" sz="quarter" idx="4"/>
          </p:nvPr>
        </p:nvSpPr>
        <p:spPr bwMode="auto">
          <a:xfrm>
            <a:off x="65532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400"/>
            </a:lvl1pPr>
          </a:lstStyle>
          <a:p>
            <a:fld id="{BC81EAF9-6854-455D-ADAA-8658945562AD}" type="slidenum">
              <a:rPr lang="el-GR" altLang="en-US"/>
              <a:pPr/>
              <a:t>‹#›</a:t>
            </a:fld>
            <a:endParaRPr lang="el-GR"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Times New Roman" pitchFamily="18" charset="0"/>
        </a:defRPr>
      </a:lvl2pPr>
      <a:lvl3pPr algn="ctr" rtl="0" eaLnBrk="0" fontAlgn="base" hangingPunct="0">
        <a:spcBef>
          <a:spcPct val="0"/>
        </a:spcBef>
        <a:spcAft>
          <a:spcPct val="0"/>
        </a:spcAft>
        <a:defRPr sz="4400">
          <a:solidFill>
            <a:schemeClr val="tx2"/>
          </a:solidFill>
          <a:latin typeface="Times New Roman" pitchFamily="18" charset="0"/>
        </a:defRPr>
      </a:lvl3pPr>
      <a:lvl4pPr algn="ctr" rtl="0" eaLnBrk="0" fontAlgn="base" hangingPunct="0">
        <a:spcBef>
          <a:spcPct val="0"/>
        </a:spcBef>
        <a:spcAft>
          <a:spcPct val="0"/>
        </a:spcAft>
        <a:defRPr sz="4400">
          <a:solidFill>
            <a:schemeClr val="tx2"/>
          </a:solidFill>
          <a:latin typeface="Times New Roman" pitchFamily="18" charset="0"/>
        </a:defRPr>
      </a:lvl4pPr>
      <a:lvl5pPr algn="ctr" rtl="0" eaLnBrk="0" fontAlgn="base" hangingPunct="0">
        <a:spcBef>
          <a:spcPct val="0"/>
        </a:spcBef>
        <a:spcAft>
          <a:spcPct val="0"/>
        </a:spcAft>
        <a:defRPr sz="4400">
          <a:solidFill>
            <a:schemeClr val="tx2"/>
          </a:solidFill>
          <a:latin typeface="Times New Roman" pitchFamily="18" charset="0"/>
        </a:defRPr>
      </a:lvl5pPr>
      <a:lvl6pPr marL="457200" algn="ctr" rtl="0" fontAlgn="base">
        <a:spcBef>
          <a:spcPct val="0"/>
        </a:spcBef>
        <a:spcAft>
          <a:spcPct val="0"/>
        </a:spcAft>
        <a:defRPr sz="4400">
          <a:solidFill>
            <a:schemeClr val="tx2"/>
          </a:solidFill>
          <a:latin typeface="Times New Roman" pitchFamily="18" charset="0"/>
        </a:defRPr>
      </a:lvl6pPr>
      <a:lvl7pPr marL="914400" algn="ctr" rtl="0" fontAlgn="base">
        <a:spcBef>
          <a:spcPct val="0"/>
        </a:spcBef>
        <a:spcAft>
          <a:spcPct val="0"/>
        </a:spcAft>
        <a:defRPr sz="4400">
          <a:solidFill>
            <a:schemeClr val="tx2"/>
          </a:solidFill>
          <a:latin typeface="Times New Roman" pitchFamily="18" charset="0"/>
        </a:defRPr>
      </a:lvl7pPr>
      <a:lvl8pPr marL="1371600" algn="ctr" rtl="0" fontAlgn="base">
        <a:spcBef>
          <a:spcPct val="0"/>
        </a:spcBef>
        <a:spcAft>
          <a:spcPct val="0"/>
        </a:spcAft>
        <a:defRPr sz="4400">
          <a:solidFill>
            <a:schemeClr val="tx2"/>
          </a:solidFill>
          <a:latin typeface="Times New Roman" pitchFamily="18" charset="0"/>
        </a:defRPr>
      </a:lvl8pPr>
      <a:lvl9pPr marL="1828800" algn="ctr" rtl="0" fontAlgn="base">
        <a:spcBef>
          <a:spcPct val="0"/>
        </a:spcBef>
        <a:spcAft>
          <a:spcPct val="0"/>
        </a:spcAft>
        <a:defRPr sz="4400">
          <a:solidFill>
            <a:schemeClr val="tx2"/>
          </a:solidFill>
          <a:latin typeface="Times New Roman" pitchFamily="18"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a:extLst>
              <a:ext uri="{FF2B5EF4-FFF2-40B4-BE49-F238E27FC236}">
                <a16:creationId xmlns:a16="http://schemas.microsoft.com/office/drawing/2014/main" id="{68837B7A-42D8-483C-82D4-68FD0A2672A1}"/>
              </a:ext>
            </a:extLst>
          </p:cNvPr>
          <p:cNvSpPr>
            <a:spLocks noChangeArrowheads="1"/>
          </p:cNvSpPr>
          <p:nvPr/>
        </p:nvSpPr>
        <p:spPr bwMode="auto">
          <a:xfrm>
            <a:off x="0" y="381000"/>
            <a:ext cx="9144000" cy="5819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tabLst>
                <a:tab pos="457200" algn="l"/>
              </a:tabLst>
              <a:defRPr sz="3200">
                <a:solidFill>
                  <a:schemeClr val="tx1"/>
                </a:solidFill>
                <a:latin typeface="Times New Roman" panose="02020603050405020304" pitchFamily="18" charset="0"/>
              </a:defRPr>
            </a:lvl1pPr>
            <a:lvl2pPr marL="742950" indent="-285750">
              <a:spcBef>
                <a:spcPct val="20000"/>
              </a:spcBef>
              <a:buChar char="–"/>
              <a:tabLst>
                <a:tab pos="457200" algn="l"/>
              </a:tabLst>
              <a:defRPr sz="2800">
                <a:solidFill>
                  <a:schemeClr val="tx1"/>
                </a:solidFill>
                <a:latin typeface="Times New Roman" panose="02020603050405020304" pitchFamily="18" charset="0"/>
              </a:defRPr>
            </a:lvl2pPr>
            <a:lvl3pPr marL="1143000" indent="-228600">
              <a:spcBef>
                <a:spcPct val="20000"/>
              </a:spcBef>
              <a:buChar char="•"/>
              <a:tabLst>
                <a:tab pos="457200" algn="l"/>
              </a:tabLst>
              <a:defRPr sz="2400">
                <a:solidFill>
                  <a:schemeClr val="tx1"/>
                </a:solidFill>
                <a:latin typeface="Times New Roman" panose="02020603050405020304" pitchFamily="18" charset="0"/>
              </a:defRPr>
            </a:lvl3pPr>
            <a:lvl4pPr marL="1600200" indent="-228600">
              <a:spcBef>
                <a:spcPct val="20000"/>
              </a:spcBef>
              <a:buChar char="–"/>
              <a:tabLst>
                <a:tab pos="457200" algn="l"/>
              </a:tabLst>
              <a:defRPr sz="2000">
                <a:solidFill>
                  <a:schemeClr val="tx1"/>
                </a:solidFill>
                <a:latin typeface="Times New Roman" panose="02020603050405020304" pitchFamily="18" charset="0"/>
              </a:defRPr>
            </a:lvl4pPr>
            <a:lvl5pPr marL="2057400" indent="-228600">
              <a:spcBef>
                <a:spcPct val="20000"/>
              </a:spcBef>
              <a:buChar char="»"/>
              <a:tabLst>
                <a:tab pos="457200" algn="l"/>
              </a:tabLst>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tabLst>
                <a:tab pos="457200" algn="l"/>
              </a:tabLst>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tabLst>
                <a:tab pos="457200" algn="l"/>
              </a:tabLst>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tabLst>
                <a:tab pos="457200" algn="l"/>
              </a:tabLst>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tabLst>
                <a:tab pos="457200" algn="l"/>
              </a:tabLst>
              <a:defRPr sz="2000">
                <a:solidFill>
                  <a:schemeClr val="tx1"/>
                </a:solidFill>
                <a:latin typeface="Times New Roman" panose="02020603050405020304" pitchFamily="18" charset="0"/>
              </a:defRPr>
            </a:lvl9pPr>
          </a:lstStyle>
          <a:p>
            <a:pPr algn="ctr" eaLnBrk="1" hangingPunct="1">
              <a:spcBef>
                <a:spcPct val="0"/>
              </a:spcBef>
              <a:buFontTx/>
              <a:buNone/>
            </a:pPr>
            <a:endParaRPr lang="en-US" altLang="en-US" sz="2800" b="1">
              <a:cs typeface="Times New Roman" panose="02020603050405020304" pitchFamily="18" charset="0"/>
            </a:endParaRPr>
          </a:p>
          <a:p>
            <a:pPr algn="ctr" eaLnBrk="1" hangingPunct="1">
              <a:spcBef>
                <a:spcPct val="0"/>
              </a:spcBef>
              <a:buFontTx/>
              <a:buNone/>
            </a:pPr>
            <a:endParaRPr lang="en-US" altLang="en-US" sz="2800" b="1">
              <a:cs typeface="Times New Roman" panose="02020603050405020304" pitchFamily="18" charset="0"/>
            </a:endParaRPr>
          </a:p>
          <a:p>
            <a:pPr algn="ctr" eaLnBrk="1" hangingPunct="1">
              <a:spcBef>
                <a:spcPct val="0"/>
              </a:spcBef>
              <a:buFontTx/>
              <a:buNone/>
            </a:pPr>
            <a:r>
              <a:rPr lang="el-GR" altLang="en-US" b="1">
                <a:cs typeface="Times New Roman" panose="02020603050405020304" pitchFamily="18" charset="0"/>
              </a:rPr>
              <a:t>Η συγκρότηση της "σχολικής επιστήμης": </a:t>
            </a:r>
            <a:endParaRPr lang="en-US" altLang="en-US" b="1">
              <a:cs typeface="Times New Roman" panose="02020603050405020304" pitchFamily="18" charset="0"/>
            </a:endParaRPr>
          </a:p>
          <a:p>
            <a:pPr algn="ctr" eaLnBrk="1" hangingPunct="1">
              <a:spcBef>
                <a:spcPct val="0"/>
              </a:spcBef>
              <a:buFontTx/>
              <a:buNone/>
            </a:pPr>
            <a:endParaRPr lang="en-US" altLang="en-US" b="1">
              <a:cs typeface="Times New Roman" panose="02020603050405020304" pitchFamily="18" charset="0"/>
            </a:endParaRPr>
          </a:p>
          <a:p>
            <a:pPr algn="ctr" eaLnBrk="1" hangingPunct="1">
              <a:spcBef>
                <a:spcPct val="0"/>
              </a:spcBef>
              <a:buFontTx/>
              <a:buNone/>
            </a:pPr>
            <a:r>
              <a:rPr lang="el-GR" altLang="en-US" b="1">
                <a:solidFill>
                  <a:srgbClr val="FF0000"/>
                </a:solidFill>
                <a:cs typeface="Times New Roman" panose="02020603050405020304" pitchFamily="18" charset="0"/>
              </a:rPr>
              <a:t>Απλοποίηση </a:t>
            </a:r>
          </a:p>
          <a:p>
            <a:pPr algn="ctr" eaLnBrk="1" hangingPunct="1">
              <a:spcBef>
                <a:spcPct val="0"/>
              </a:spcBef>
              <a:buFontTx/>
              <a:buNone/>
            </a:pPr>
            <a:endParaRPr lang="el-GR" altLang="en-US" b="1">
              <a:solidFill>
                <a:srgbClr val="FF0000"/>
              </a:solidFill>
              <a:cs typeface="Times New Roman" panose="02020603050405020304" pitchFamily="18" charset="0"/>
            </a:endParaRPr>
          </a:p>
          <a:p>
            <a:pPr algn="ctr" eaLnBrk="1" hangingPunct="1">
              <a:spcBef>
                <a:spcPct val="0"/>
              </a:spcBef>
              <a:buFontTx/>
              <a:buNone/>
            </a:pPr>
            <a:r>
              <a:rPr lang="el-GR" altLang="en-US" b="1">
                <a:cs typeface="Times New Roman" panose="02020603050405020304" pitchFamily="18" charset="0"/>
              </a:rPr>
              <a:t>ή </a:t>
            </a:r>
          </a:p>
          <a:p>
            <a:pPr algn="ctr" eaLnBrk="1" hangingPunct="1">
              <a:spcBef>
                <a:spcPct val="0"/>
              </a:spcBef>
              <a:buFontTx/>
              <a:buNone/>
            </a:pPr>
            <a:endParaRPr lang="el-GR" altLang="en-US" b="1">
              <a:cs typeface="Times New Roman" panose="02020603050405020304" pitchFamily="18" charset="0"/>
            </a:endParaRPr>
          </a:p>
          <a:p>
            <a:pPr algn="ctr" eaLnBrk="1" hangingPunct="1">
              <a:spcBef>
                <a:spcPct val="0"/>
              </a:spcBef>
              <a:buFontTx/>
              <a:buNone/>
            </a:pPr>
            <a:r>
              <a:rPr lang="el-GR" altLang="en-US" b="1">
                <a:solidFill>
                  <a:schemeClr val="accent2"/>
                </a:solidFill>
                <a:cs typeface="Times New Roman" panose="02020603050405020304" pitchFamily="18" charset="0"/>
              </a:rPr>
              <a:t>διδακτικός μετασχηματισμός </a:t>
            </a:r>
            <a:endParaRPr lang="en-US" altLang="en-US" b="1">
              <a:solidFill>
                <a:schemeClr val="accent2"/>
              </a:solidFill>
              <a:cs typeface="Times New Roman" panose="02020603050405020304" pitchFamily="18" charset="0"/>
            </a:endParaRPr>
          </a:p>
          <a:p>
            <a:pPr algn="ctr" eaLnBrk="1" hangingPunct="1">
              <a:spcBef>
                <a:spcPct val="0"/>
              </a:spcBef>
              <a:buFontTx/>
              <a:buNone/>
            </a:pPr>
            <a:r>
              <a:rPr lang="el-GR" altLang="en-US" b="1">
                <a:solidFill>
                  <a:schemeClr val="accent2"/>
                </a:solidFill>
                <a:cs typeface="Times New Roman" panose="02020603050405020304" pitchFamily="18" charset="0"/>
              </a:rPr>
              <a:t>και </a:t>
            </a:r>
            <a:endParaRPr lang="en-US" altLang="en-US" b="1">
              <a:solidFill>
                <a:schemeClr val="accent2"/>
              </a:solidFill>
              <a:cs typeface="Times New Roman" panose="02020603050405020304" pitchFamily="18" charset="0"/>
            </a:endParaRPr>
          </a:p>
          <a:p>
            <a:pPr algn="ctr" eaLnBrk="1" hangingPunct="1">
              <a:spcBef>
                <a:spcPct val="0"/>
              </a:spcBef>
              <a:buFontTx/>
              <a:buNone/>
            </a:pPr>
            <a:r>
              <a:rPr lang="el-GR" altLang="en-US" b="1">
                <a:solidFill>
                  <a:schemeClr val="accent2"/>
                </a:solidFill>
                <a:cs typeface="Times New Roman" panose="02020603050405020304" pitchFamily="18" charset="0"/>
              </a:rPr>
              <a:t>κοινωνικές πρακτικές αναφοράς</a:t>
            </a:r>
            <a:endParaRPr lang="el-GR" altLang="en-US">
              <a:solidFill>
                <a:schemeClr val="accent2"/>
              </a:solidFill>
              <a:cs typeface="Times New Roman" panose="02020603050405020304" pitchFamily="18" charset="0"/>
            </a:endParaRPr>
          </a:p>
          <a:p>
            <a:pPr>
              <a:spcBef>
                <a:spcPct val="0"/>
              </a:spcBef>
              <a:buFontTx/>
              <a:buNone/>
            </a:pPr>
            <a:endParaRPr lang="el-GR" alt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32" fill="hold" grpId="0" nodeType="clickEffect">
                                  <p:stCondLst>
                                    <p:cond delay="0"/>
                                  </p:stCondLst>
                                  <p:childTnLst>
                                    <p:set>
                                      <p:cBhvr>
                                        <p:cTn id="6" dur="1" fill="hold">
                                          <p:stCondLst>
                                            <p:cond delay="0"/>
                                          </p:stCondLst>
                                        </p:cTn>
                                        <p:tgtEl>
                                          <p:spTgt spid="3074">
                                            <p:txEl>
                                              <p:pRg st="2" end="2"/>
                                            </p:txEl>
                                          </p:spTgt>
                                        </p:tgtEl>
                                        <p:attrNameLst>
                                          <p:attrName>style.visibility</p:attrName>
                                        </p:attrNameLst>
                                      </p:cBhvr>
                                      <p:to>
                                        <p:strVal val="visible"/>
                                      </p:to>
                                    </p:set>
                                    <p:animEffect transition="in" filter="box(out)">
                                      <p:cBhvr>
                                        <p:cTn id="7" dur="500"/>
                                        <p:tgtEl>
                                          <p:spTgt spid="3074">
                                            <p:txEl>
                                              <p:pRg st="2" end="2"/>
                                            </p:txEl>
                                          </p:spTgt>
                                        </p:tgtEl>
                                      </p:cBhvr>
                                    </p:animEffect>
                                  </p:childTnLst>
                                  <p:subTnLst>
                                    <p:audio>
                                      <p:cMediaNode>
                                        <p:cTn display="0" masterRel="sameClick">
                                          <p:stCondLst>
                                            <p:cond evt="begin" delay="0">
                                              <p:tn val="5"/>
                                            </p:cond>
                                          </p:stCondLst>
                                          <p:endCondLst>
                                            <p:cond evt="onStopAudio" delay="0">
                                              <p:tgtEl>
                                                <p:sldTgt/>
                                              </p:tgtEl>
                                            </p:cond>
                                          </p:endCondLst>
                                        </p:cTn>
                                        <p:tgtEl>
                                          <p:sndTgt r:embed="rId2" name="camera.wav"/>
                                        </p:tgtEl>
                                      </p:cMediaNode>
                                    </p:audio>
                                  </p:sub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32" fill="hold" grpId="0" nodeType="clickEffect">
                                  <p:stCondLst>
                                    <p:cond delay="0"/>
                                  </p:stCondLst>
                                  <p:childTnLst>
                                    <p:set>
                                      <p:cBhvr>
                                        <p:cTn id="11" dur="1" fill="hold">
                                          <p:stCondLst>
                                            <p:cond delay="0"/>
                                          </p:stCondLst>
                                        </p:cTn>
                                        <p:tgtEl>
                                          <p:spTgt spid="3074">
                                            <p:txEl>
                                              <p:pRg st="4" end="4"/>
                                            </p:txEl>
                                          </p:spTgt>
                                        </p:tgtEl>
                                        <p:attrNameLst>
                                          <p:attrName>style.visibility</p:attrName>
                                        </p:attrNameLst>
                                      </p:cBhvr>
                                      <p:to>
                                        <p:strVal val="visible"/>
                                      </p:to>
                                    </p:set>
                                    <p:animEffect transition="in" filter="box(out)">
                                      <p:cBhvr>
                                        <p:cTn id="12" dur="500"/>
                                        <p:tgtEl>
                                          <p:spTgt spid="3074">
                                            <p:txEl>
                                              <p:pRg st="4" end="4"/>
                                            </p:txEl>
                                          </p:spTgt>
                                        </p:tgtEl>
                                      </p:cBhvr>
                                    </p:animEffect>
                                  </p:childTnLst>
                                  <p:subTnLst>
                                    <p:audio>
                                      <p:cMediaNode>
                                        <p:cTn display="0" masterRel="sameClick">
                                          <p:stCondLst>
                                            <p:cond evt="begin" delay="0">
                                              <p:tn val="10"/>
                                            </p:cond>
                                          </p:stCondLst>
                                          <p:endCondLst>
                                            <p:cond evt="onStopAudio" delay="0">
                                              <p:tgtEl>
                                                <p:sldTgt/>
                                              </p:tgtEl>
                                            </p:cond>
                                          </p:endCondLst>
                                        </p:cTn>
                                        <p:tgtEl>
                                          <p:sndTgt r:embed="rId2" name="camera.wav"/>
                                        </p:tgtEl>
                                      </p:cMediaNode>
                                    </p:audio>
                                  </p:subTnLst>
                                </p:cTn>
                              </p:par>
                            </p:childTnLst>
                          </p:cTn>
                        </p:par>
                      </p:childTnLst>
                    </p:cTn>
                  </p:par>
                  <p:par>
                    <p:cTn id="13" fill="hold" nodeType="clickPar">
                      <p:stCondLst>
                        <p:cond delay="indefinite"/>
                      </p:stCondLst>
                      <p:childTnLst>
                        <p:par>
                          <p:cTn id="14" fill="hold" nodeType="withGroup">
                            <p:stCondLst>
                              <p:cond delay="0"/>
                            </p:stCondLst>
                            <p:childTnLst>
                              <p:par>
                                <p:cTn id="15" presetID="4" presetClass="entr" presetSubtype="32" fill="hold" grpId="0" nodeType="clickEffect">
                                  <p:stCondLst>
                                    <p:cond delay="0"/>
                                  </p:stCondLst>
                                  <p:childTnLst>
                                    <p:set>
                                      <p:cBhvr>
                                        <p:cTn id="16" dur="1" fill="hold">
                                          <p:stCondLst>
                                            <p:cond delay="0"/>
                                          </p:stCondLst>
                                        </p:cTn>
                                        <p:tgtEl>
                                          <p:spTgt spid="3074">
                                            <p:txEl>
                                              <p:pRg st="6" end="6"/>
                                            </p:txEl>
                                          </p:spTgt>
                                        </p:tgtEl>
                                        <p:attrNameLst>
                                          <p:attrName>style.visibility</p:attrName>
                                        </p:attrNameLst>
                                      </p:cBhvr>
                                      <p:to>
                                        <p:strVal val="visible"/>
                                      </p:to>
                                    </p:set>
                                    <p:animEffect transition="in" filter="box(out)">
                                      <p:cBhvr>
                                        <p:cTn id="17" dur="500"/>
                                        <p:tgtEl>
                                          <p:spTgt spid="3074">
                                            <p:txEl>
                                              <p:pRg st="6" end="6"/>
                                            </p:txEl>
                                          </p:spTgt>
                                        </p:tgtEl>
                                      </p:cBhvr>
                                    </p:animEffect>
                                  </p:childTnLst>
                                  <p:subTnLst>
                                    <p:audio>
                                      <p:cMediaNode>
                                        <p:cTn display="0" masterRel="sameClick">
                                          <p:stCondLst>
                                            <p:cond evt="begin" delay="0">
                                              <p:tn val="15"/>
                                            </p:cond>
                                          </p:stCondLst>
                                          <p:endCondLst>
                                            <p:cond evt="onStopAudio" delay="0">
                                              <p:tgtEl>
                                                <p:sldTgt/>
                                              </p:tgtEl>
                                            </p:cond>
                                          </p:endCondLst>
                                        </p:cTn>
                                        <p:tgtEl>
                                          <p:sndTgt r:embed="rId2" name="camera.wav"/>
                                        </p:tgtEl>
                                      </p:cMediaNode>
                                    </p:audio>
                                  </p:subTnLst>
                                </p:cTn>
                              </p:par>
                            </p:childTnLst>
                          </p:cTn>
                        </p:par>
                      </p:childTnLst>
                    </p:cTn>
                  </p:par>
                  <p:par>
                    <p:cTn id="18" fill="hold" nodeType="clickPar">
                      <p:stCondLst>
                        <p:cond delay="indefinite"/>
                      </p:stCondLst>
                      <p:childTnLst>
                        <p:par>
                          <p:cTn id="19" fill="hold" nodeType="withGroup">
                            <p:stCondLst>
                              <p:cond delay="0"/>
                            </p:stCondLst>
                            <p:childTnLst>
                              <p:par>
                                <p:cTn id="20" presetID="4" presetClass="entr" presetSubtype="32" fill="hold" grpId="0" nodeType="clickEffect">
                                  <p:stCondLst>
                                    <p:cond delay="0"/>
                                  </p:stCondLst>
                                  <p:childTnLst>
                                    <p:set>
                                      <p:cBhvr>
                                        <p:cTn id="21" dur="1" fill="hold">
                                          <p:stCondLst>
                                            <p:cond delay="0"/>
                                          </p:stCondLst>
                                        </p:cTn>
                                        <p:tgtEl>
                                          <p:spTgt spid="3074">
                                            <p:txEl>
                                              <p:pRg st="8" end="8"/>
                                            </p:txEl>
                                          </p:spTgt>
                                        </p:tgtEl>
                                        <p:attrNameLst>
                                          <p:attrName>style.visibility</p:attrName>
                                        </p:attrNameLst>
                                      </p:cBhvr>
                                      <p:to>
                                        <p:strVal val="visible"/>
                                      </p:to>
                                    </p:set>
                                    <p:animEffect transition="in" filter="box(out)">
                                      <p:cBhvr>
                                        <p:cTn id="22" dur="500"/>
                                        <p:tgtEl>
                                          <p:spTgt spid="3074">
                                            <p:txEl>
                                              <p:pRg st="8" end="8"/>
                                            </p:txEl>
                                          </p:spTgt>
                                        </p:tgtEl>
                                      </p:cBhvr>
                                    </p:animEffect>
                                  </p:childTnLst>
                                  <p:subTnLst>
                                    <p:audio>
                                      <p:cMediaNode>
                                        <p:cTn display="0" masterRel="sameClick">
                                          <p:stCondLst>
                                            <p:cond evt="begin" delay="0">
                                              <p:tn val="20"/>
                                            </p:cond>
                                          </p:stCondLst>
                                          <p:endCondLst>
                                            <p:cond evt="onStopAudio" delay="0">
                                              <p:tgtEl>
                                                <p:sldTgt/>
                                              </p:tgtEl>
                                            </p:cond>
                                          </p:endCondLst>
                                        </p:cTn>
                                        <p:tgtEl>
                                          <p:sndTgt r:embed="rId2" name="camera.wav"/>
                                        </p:tgtEl>
                                      </p:cMediaNode>
                                    </p:audio>
                                  </p:subTnLst>
                                </p:cTn>
                              </p:par>
                            </p:childTnLst>
                          </p:cTn>
                        </p:par>
                      </p:childTnLst>
                    </p:cTn>
                  </p:par>
                  <p:par>
                    <p:cTn id="23" fill="hold" nodeType="clickPar">
                      <p:stCondLst>
                        <p:cond delay="indefinite"/>
                      </p:stCondLst>
                      <p:childTnLst>
                        <p:par>
                          <p:cTn id="24" fill="hold" nodeType="withGroup">
                            <p:stCondLst>
                              <p:cond delay="0"/>
                            </p:stCondLst>
                            <p:childTnLst>
                              <p:par>
                                <p:cTn id="25" presetID="4" presetClass="entr" presetSubtype="32" fill="hold" grpId="0" nodeType="clickEffect">
                                  <p:stCondLst>
                                    <p:cond delay="0"/>
                                  </p:stCondLst>
                                  <p:childTnLst>
                                    <p:set>
                                      <p:cBhvr>
                                        <p:cTn id="26" dur="1" fill="hold">
                                          <p:stCondLst>
                                            <p:cond delay="0"/>
                                          </p:stCondLst>
                                        </p:cTn>
                                        <p:tgtEl>
                                          <p:spTgt spid="3074">
                                            <p:txEl>
                                              <p:pRg st="9" end="9"/>
                                            </p:txEl>
                                          </p:spTgt>
                                        </p:tgtEl>
                                        <p:attrNameLst>
                                          <p:attrName>style.visibility</p:attrName>
                                        </p:attrNameLst>
                                      </p:cBhvr>
                                      <p:to>
                                        <p:strVal val="visible"/>
                                      </p:to>
                                    </p:set>
                                    <p:animEffect transition="in" filter="box(out)">
                                      <p:cBhvr>
                                        <p:cTn id="27" dur="500"/>
                                        <p:tgtEl>
                                          <p:spTgt spid="3074">
                                            <p:txEl>
                                              <p:pRg st="9" end="9"/>
                                            </p:txEl>
                                          </p:spTgt>
                                        </p:tgtEl>
                                      </p:cBhvr>
                                    </p:animEffect>
                                  </p:childTnLst>
                                  <p:subTnLst>
                                    <p:audio>
                                      <p:cMediaNode>
                                        <p:cTn display="0" masterRel="sameClick">
                                          <p:stCondLst>
                                            <p:cond evt="begin" delay="0">
                                              <p:tn val="25"/>
                                            </p:cond>
                                          </p:stCondLst>
                                          <p:endCondLst>
                                            <p:cond evt="onStopAudio" delay="0">
                                              <p:tgtEl>
                                                <p:sldTgt/>
                                              </p:tgtEl>
                                            </p:cond>
                                          </p:endCondLst>
                                        </p:cTn>
                                        <p:tgtEl>
                                          <p:sndTgt r:embed="rId2" name="camera.wav"/>
                                        </p:tgtEl>
                                      </p:cMediaNode>
                                    </p:audio>
                                  </p:subTnLst>
                                </p:cTn>
                              </p:par>
                            </p:childTnLst>
                          </p:cTn>
                        </p:par>
                      </p:childTnLst>
                    </p:cTn>
                  </p:par>
                  <p:par>
                    <p:cTn id="28" fill="hold" nodeType="clickPar">
                      <p:stCondLst>
                        <p:cond delay="indefinite"/>
                      </p:stCondLst>
                      <p:childTnLst>
                        <p:par>
                          <p:cTn id="29" fill="hold" nodeType="withGroup">
                            <p:stCondLst>
                              <p:cond delay="0"/>
                            </p:stCondLst>
                            <p:childTnLst>
                              <p:par>
                                <p:cTn id="30" presetID="4" presetClass="entr" presetSubtype="32" fill="hold" grpId="0" nodeType="clickEffect">
                                  <p:stCondLst>
                                    <p:cond delay="0"/>
                                  </p:stCondLst>
                                  <p:childTnLst>
                                    <p:set>
                                      <p:cBhvr>
                                        <p:cTn id="31" dur="1" fill="hold">
                                          <p:stCondLst>
                                            <p:cond delay="0"/>
                                          </p:stCondLst>
                                        </p:cTn>
                                        <p:tgtEl>
                                          <p:spTgt spid="3074">
                                            <p:txEl>
                                              <p:pRg st="10" end="10"/>
                                            </p:txEl>
                                          </p:spTgt>
                                        </p:tgtEl>
                                        <p:attrNameLst>
                                          <p:attrName>style.visibility</p:attrName>
                                        </p:attrNameLst>
                                      </p:cBhvr>
                                      <p:to>
                                        <p:strVal val="visible"/>
                                      </p:to>
                                    </p:set>
                                    <p:animEffect transition="in" filter="box(out)">
                                      <p:cBhvr>
                                        <p:cTn id="32" dur="500"/>
                                        <p:tgtEl>
                                          <p:spTgt spid="3074">
                                            <p:txEl>
                                              <p:pRg st="10" end="10"/>
                                            </p:txEl>
                                          </p:spTgt>
                                        </p:tgtEl>
                                      </p:cBhvr>
                                    </p:animEffect>
                                  </p:childTnLst>
                                  <p:subTnLst>
                                    <p:audio>
                                      <p:cMediaNode>
                                        <p:cTn display="0" masterRel="sameClick">
                                          <p:stCondLst>
                                            <p:cond evt="begin" delay="0">
                                              <p:tn val="30"/>
                                            </p:cond>
                                          </p:stCondLst>
                                          <p:endCondLst>
                                            <p:cond evt="onStopAudio" delay="0">
                                              <p:tgtEl>
                                                <p:sldTgt/>
                                              </p:tgtEl>
                                            </p:cond>
                                          </p:endCondLst>
                                        </p:cTn>
                                        <p:tgtEl>
                                          <p:sndTgt r:embed="rId2" name="camera.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4" grpId="0" build="p" autoUpdateAnimBg="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1026">
            <a:extLst>
              <a:ext uri="{FF2B5EF4-FFF2-40B4-BE49-F238E27FC236}">
                <a16:creationId xmlns:a16="http://schemas.microsoft.com/office/drawing/2014/main" id="{EED8CECF-754A-4196-AA14-71C07644F0B1}"/>
              </a:ext>
            </a:extLst>
          </p:cNvPr>
          <p:cNvSpPr>
            <a:spLocks noChangeArrowheads="1"/>
          </p:cNvSpPr>
          <p:nvPr/>
        </p:nvSpPr>
        <p:spPr bwMode="auto">
          <a:xfrm>
            <a:off x="250825" y="381000"/>
            <a:ext cx="8569325" cy="52482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bIns="0">
            <a:spAutoFit/>
          </a:bodyPr>
          <a:lstStyle>
            <a:lvl1pPr marL="457200" indent="-457200">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eaLnBrk="1" hangingPunct="1">
              <a:spcBef>
                <a:spcPct val="0"/>
              </a:spcBef>
              <a:buFontTx/>
              <a:buNone/>
            </a:pPr>
            <a:r>
              <a:rPr lang="el-GR" altLang="en-US" sz="2600" u="sng"/>
              <a:t>Η</a:t>
            </a:r>
            <a:r>
              <a:rPr lang="el-GR" altLang="en-US" sz="2600" u="sng">
                <a:cs typeface="Times New Roman" panose="02020603050405020304" pitchFamily="18" charset="0"/>
              </a:rPr>
              <a:t> κατασκευή ενός Αναλυτικού Προγράμματος για την έννοια της ενέργειας </a:t>
            </a:r>
            <a:r>
              <a:rPr lang="el-GR" altLang="en-US" sz="2600" u="sng"/>
              <a:t>για τη δευτέρα</a:t>
            </a:r>
            <a:r>
              <a:rPr lang="el-GR" altLang="en-US" sz="2600" u="sng">
                <a:cs typeface="Times New Roman" panose="02020603050405020304" pitchFamily="18" charset="0"/>
              </a:rPr>
              <a:t> Γυμν</a:t>
            </a:r>
            <a:r>
              <a:rPr lang="el-GR" altLang="en-US" sz="2600" u="sng"/>
              <a:t>ασίου</a:t>
            </a:r>
            <a:endParaRPr lang="el-GR" altLang="en-US" sz="2600" u="sng">
              <a:solidFill>
                <a:srgbClr val="0000FF"/>
              </a:solidFill>
            </a:endParaRPr>
          </a:p>
          <a:p>
            <a:pPr>
              <a:spcBef>
                <a:spcPct val="0"/>
              </a:spcBef>
              <a:buFontTx/>
              <a:buNone/>
            </a:pPr>
            <a:endParaRPr lang="el-GR" altLang="en-US" sz="2600"/>
          </a:p>
          <a:p>
            <a:pPr algn="just">
              <a:spcBef>
                <a:spcPct val="0"/>
              </a:spcBef>
              <a:buFontTx/>
              <a:buNone/>
            </a:pPr>
            <a:r>
              <a:rPr lang="el-GR" altLang="en-US" sz="2000"/>
              <a:t>Το εγχείρημα αυτό πραγματοποιήθηκε με βάση τρεις</a:t>
            </a:r>
            <a:r>
              <a:rPr lang="el-GR" altLang="en-US" sz="2000">
                <a:cs typeface="Times New Roman" panose="02020603050405020304" pitchFamily="18" charset="0"/>
              </a:rPr>
              <a:t> αφετηριακές δεσμεύσεις:</a:t>
            </a:r>
            <a:endParaRPr lang="el-GR" altLang="en-US" sz="2000"/>
          </a:p>
          <a:p>
            <a:pPr algn="just">
              <a:spcBef>
                <a:spcPct val="0"/>
              </a:spcBef>
              <a:buFontTx/>
              <a:buNone/>
            </a:pPr>
            <a:endParaRPr lang="el-GR" altLang="en-US" sz="2000"/>
          </a:p>
          <a:p>
            <a:pPr algn="just">
              <a:spcBef>
                <a:spcPct val="0"/>
              </a:spcBef>
              <a:buFont typeface="Times New Roman" panose="02020603050405020304" pitchFamily="18" charset="0"/>
              <a:buAutoNum type="arabicPeriod"/>
            </a:pPr>
            <a:r>
              <a:rPr lang="el-GR" altLang="en-US" sz="2000" b="1"/>
              <a:t>τ</a:t>
            </a:r>
            <a:r>
              <a:rPr lang="el-GR" altLang="en-US" sz="2000" b="1">
                <a:cs typeface="Times New Roman" panose="02020603050405020304" pitchFamily="18" charset="0"/>
              </a:rPr>
              <a:t>η</a:t>
            </a:r>
            <a:r>
              <a:rPr lang="el-GR" altLang="en-US" sz="2000" b="1"/>
              <a:t>ν</a:t>
            </a:r>
            <a:r>
              <a:rPr lang="el-GR" altLang="en-US" sz="2000" b="1">
                <a:cs typeface="Times New Roman" panose="02020603050405020304" pitchFamily="18" charset="0"/>
              </a:rPr>
              <a:t> επιστημολογική εγκυρότητα, δηλαδή </a:t>
            </a:r>
            <a:r>
              <a:rPr lang="el-GR" altLang="en-US" sz="2000" b="1"/>
              <a:t>την</a:t>
            </a:r>
            <a:r>
              <a:rPr lang="el-GR" altLang="en-US" sz="2000" b="1">
                <a:cs typeface="Times New Roman" panose="02020603050405020304" pitchFamily="18" charset="0"/>
              </a:rPr>
              <a:t> ορθολογική προσέγγιση της έννοιας της ενέργειας όπως αυτή νοηματοδοτείται από τη μια πλευρά στο Αναλυτικό Πρόγραμμα και από την άλλη στην επιστήμη και στην καθημερινή </a:t>
            </a:r>
            <a:r>
              <a:rPr lang="el-GR" altLang="en-US" sz="2000" b="1"/>
              <a:t>	</a:t>
            </a:r>
            <a:r>
              <a:rPr lang="el-GR" altLang="en-US" sz="2000" b="1">
                <a:cs typeface="Times New Roman" panose="02020603050405020304" pitchFamily="18" charset="0"/>
              </a:rPr>
              <a:t>ζωή,</a:t>
            </a:r>
            <a:endParaRPr lang="el-GR" altLang="en-US" sz="2000" b="1"/>
          </a:p>
          <a:p>
            <a:pPr algn="just">
              <a:spcBef>
                <a:spcPct val="0"/>
              </a:spcBef>
              <a:buFont typeface="Times New Roman" panose="02020603050405020304" pitchFamily="18" charset="0"/>
              <a:buAutoNum type="arabicPeriod"/>
            </a:pPr>
            <a:endParaRPr lang="el-GR" altLang="en-US" sz="2000" b="1"/>
          </a:p>
          <a:p>
            <a:pPr algn="just">
              <a:spcBef>
                <a:spcPct val="0"/>
              </a:spcBef>
              <a:buFont typeface="Times New Roman" panose="02020603050405020304" pitchFamily="18" charset="0"/>
              <a:buAutoNum type="arabicPeriod"/>
            </a:pPr>
            <a:r>
              <a:rPr lang="el-GR" altLang="en-US" sz="2000" b="1"/>
              <a:t>τ</a:t>
            </a:r>
            <a:r>
              <a:rPr lang="el-GR" altLang="en-US" sz="2000" b="1">
                <a:cs typeface="Times New Roman" panose="02020603050405020304" pitchFamily="18" charset="0"/>
              </a:rPr>
              <a:t>η</a:t>
            </a:r>
            <a:r>
              <a:rPr lang="el-GR" altLang="en-US" sz="2000" b="1"/>
              <a:t>ν</a:t>
            </a:r>
            <a:r>
              <a:rPr lang="el-GR" altLang="en-US" sz="2000" b="1">
                <a:cs typeface="Times New Roman" panose="02020603050405020304" pitchFamily="18" charset="0"/>
              </a:rPr>
              <a:t> ανταπόκριση στις δυσκολίες που θέτουν οι βιωματικές νοητικές παραστάσεις των παιδιών και</a:t>
            </a:r>
            <a:endParaRPr lang="el-GR" altLang="en-US" sz="2000" b="1"/>
          </a:p>
          <a:p>
            <a:pPr algn="just">
              <a:spcBef>
                <a:spcPct val="0"/>
              </a:spcBef>
              <a:buFont typeface="Times New Roman" panose="02020603050405020304" pitchFamily="18" charset="0"/>
              <a:buAutoNum type="arabicPeriod"/>
            </a:pPr>
            <a:endParaRPr lang="el-GR" altLang="en-US" sz="2000" b="1"/>
          </a:p>
          <a:p>
            <a:pPr algn="just">
              <a:spcBef>
                <a:spcPct val="0"/>
              </a:spcBef>
              <a:buFont typeface="Times New Roman" panose="02020603050405020304" pitchFamily="18" charset="0"/>
              <a:buAutoNum type="arabicPeriod"/>
            </a:pPr>
            <a:r>
              <a:rPr lang="el-GR" altLang="en-US" sz="2000" b="1"/>
              <a:t>τ</a:t>
            </a:r>
            <a:r>
              <a:rPr lang="el-GR" altLang="en-US" sz="2000" b="1">
                <a:cs typeface="Times New Roman" panose="02020603050405020304" pitchFamily="18" charset="0"/>
              </a:rPr>
              <a:t>η συμβατότητα με τις γενικές δεσμεύσεις του επίσημου προγράμματος της δευτέρας Γυμνασίου.</a:t>
            </a:r>
          </a:p>
          <a:p>
            <a:pPr>
              <a:spcBef>
                <a:spcPct val="0"/>
              </a:spcBef>
              <a:buFontTx/>
              <a:buNone/>
            </a:pPr>
            <a:endParaRPr lang="el-GR" altLang="en-US" sz="200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nodeType="clickEffect">
                                  <p:stCondLst>
                                    <p:cond delay="0"/>
                                  </p:stCondLst>
                                  <p:childTnLst>
                                    <p:set>
                                      <p:cBhvr>
                                        <p:cTn id="6" dur="1" fill="hold">
                                          <p:stCondLst>
                                            <p:cond delay="0"/>
                                          </p:stCondLst>
                                        </p:cTn>
                                        <p:tgtEl>
                                          <p:spTgt spid="12290">
                                            <p:txEl>
                                              <p:pRg st="0" end="0"/>
                                            </p:txEl>
                                          </p:spTgt>
                                        </p:tgtEl>
                                        <p:attrNameLst>
                                          <p:attrName>style.visibility</p:attrName>
                                        </p:attrNameLst>
                                      </p:cBhvr>
                                      <p:to>
                                        <p:strVal val="visible"/>
                                      </p:to>
                                    </p:set>
                                    <p:animEffect transition="in" filter="blinds(horizontal)">
                                      <p:cBhvr>
                                        <p:cTn id="7" dur="500"/>
                                        <p:tgtEl>
                                          <p:spTgt spid="12290">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16" fill="hold" nodeType="clickEffect">
                                  <p:stCondLst>
                                    <p:cond delay="0"/>
                                  </p:stCondLst>
                                  <p:childTnLst>
                                    <p:set>
                                      <p:cBhvr>
                                        <p:cTn id="11" dur="1" fill="hold">
                                          <p:stCondLst>
                                            <p:cond delay="0"/>
                                          </p:stCondLst>
                                        </p:cTn>
                                        <p:tgtEl>
                                          <p:spTgt spid="12290">
                                            <p:txEl>
                                              <p:pRg st="2" end="2"/>
                                            </p:txEl>
                                          </p:spTgt>
                                        </p:tgtEl>
                                        <p:attrNameLst>
                                          <p:attrName>style.visibility</p:attrName>
                                        </p:attrNameLst>
                                      </p:cBhvr>
                                      <p:to>
                                        <p:strVal val="visible"/>
                                      </p:to>
                                    </p:set>
                                    <p:animEffect transition="in" filter="box(in)">
                                      <p:cBhvr>
                                        <p:cTn id="12" dur="500"/>
                                        <p:tgtEl>
                                          <p:spTgt spid="12290">
                                            <p:txEl>
                                              <p:pRg st="2" end="2"/>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3" presetClass="entr" presetSubtype="10" fill="hold" nodeType="clickEffect">
                                  <p:stCondLst>
                                    <p:cond delay="0"/>
                                  </p:stCondLst>
                                  <p:childTnLst>
                                    <p:set>
                                      <p:cBhvr>
                                        <p:cTn id="16" dur="1" fill="hold">
                                          <p:stCondLst>
                                            <p:cond delay="0"/>
                                          </p:stCondLst>
                                        </p:cTn>
                                        <p:tgtEl>
                                          <p:spTgt spid="12290">
                                            <p:txEl>
                                              <p:pRg st="4" end="4"/>
                                            </p:txEl>
                                          </p:spTgt>
                                        </p:tgtEl>
                                        <p:attrNameLst>
                                          <p:attrName>style.visibility</p:attrName>
                                        </p:attrNameLst>
                                      </p:cBhvr>
                                      <p:to>
                                        <p:strVal val="visible"/>
                                      </p:to>
                                    </p:set>
                                    <p:animEffect transition="in" filter="blinds(horizontal)">
                                      <p:cBhvr>
                                        <p:cTn id="17" dur="500"/>
                                        <p:tgtEl>
                                          <p:spTgt spid="12290">
                                            <p:txEl>
                                              <p:pRg st="4" end="4"/>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8" presetClass="entr" presetSubtype="16" fill="hold" nodeType="clickEffect">
                                  <p:stCondLst>
                                    <p:cond delay="0"/>
                                  </p:stCondLst>
                                  <p:childTnLst>
                                    <p:set>
                                      <p:cBhvr>
                                        <p:cTn id="21" dur="1" fill="hold">
                                          <p:stCondLst>
                                            <p:cond delay="0"/>
                                          </p:stCondLst>
                                        </p:cTn>
                                        <p:tgtEl>
                                          <p:spTgt spid="12290">
                                            <p:txEl>
                                              <p:pRg st="6" end="6"/>
                                            </p:txEl>
                                          </p:spTgt>
                                        </p:tgtEl>
                                        <p:attrNameLst>
                                          <p:attrName>style.visibility</p:attrName>
                                        </p:attrNameLst>
                                      </p:cBhvr>
                                      <p:to>
                                        <p:strVal val="visible"/>
                                      </p:to>
                                    </p:set>
                                    <p:animEffect transition="in" filter="diamond(in)">
                                      <p:cBhvr>
                                        <p:cTn id="22" dur="2000"/>
                                        <p:tgtEl>
                                          <p:spTgt spid="12290">
                                            <p:txEl>
                                              <p:pRg st="6" end="6"/>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5" presetClass="entr" presetSubtype="10" fill="hold" nodeType="clickEffect">
                                  <p:stCondLst>
                                    <p:cond delay="0"/>
                                  </p:stCondLst>
                                  <p:childTnLst>
                                    <p:set>
                                      <p:cBhvr>
                                        <p:cTn id="26" dur="1" fill="hold">
                                          <p:stCondLst>
                                            <p:cond delay="0"/>
                                          </p:stCondLst>
                                        </p:cTn>
                                        <p:tgtEl>
                                          <p:spTgt spid="12290">
                                            <p:txEl>
                                              <p:pRg st="8" end="8"/>
                                            </p:txEl>
                                          </p:spTgt>
                                        </p:tgtEl>
                                        <p:attrNameLst>
                                          <p:attrName>style.visibility</p:attrName>
                                        </p:attrNameLst>
                                      </p:cBhvr>
                                      <p:to>
                                        <p:strVal val="visible"/>
                                      </p:to>
                                    </p:set>
                                    <p:animEffect transition="in" filter="checkerboard(across)">
                                      <p:cBhvr>
                                        <p:cTn id="27" dur="500"/>
                                        <p:tgtEl>
                                          <p:spTgt spid="12290">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a:extLst>
              <a:ext uri="{FF2B5EF4-FFF2-40B4-BE49-F238E27FC236}">
                <a16:creationId xmlns:a16="http://schemas.microsoft.com/office/drawing/2014/main" id="{C4B089D6-4DE9-4898-BB85-5A27D16400B9}"/>
              </a:ext>
            </a:extLst>
          </p:cNvPr>
          <p:cNvSpPr>
            <a:spLocks noChangeArrowheads="1"/>
          </p:cNvSpPr>
          <p:nvPr/>
        </p:nvSpPr>
        <p:spPr bwMode="auto">
          <a:xfrm>
            <a:off x="107950" y="304800"/>
            <a:ext cx="8928100" cy="64944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eaLnBrk="1" hangingPunct="1">
              <a:spcBef>
                <a:spcPct val="0"/>
              </a:spcBef>
              <a:buFontTx/>
              <a:buNone/>
            </a:pPr>
            <a:r>
              <a:rPr lang="en-US" altLang="en-US" sz="2600" b="1" i="1" dirty="0">
                <a:cs typeface="Times New Roman" panose="02020603050405020304" pitchFamily="18" charset="0"/>
              </a:rPr>
              <a:t>1. </a:t>
            </a:r>
            <a:r>
              <a:rPr lang="el-GR" altLang="en-US" sz="2600" b="1" i="1" dirty="0">
                <a:cs typeface="Times New Roman" panose="02020603050405020304" pitchFamily="18" charset="0"/>
              </a:rPr>
              <a:t>Η έννοια της ενέργειας σε μια επιστημολογική προοπτική</a:t>
            </a:r>
            <a:r>
              <a:rPr lang="el-GR" altLang="en-US" sz="2600" dirty="0">
                <a:cs typeface="Times New Roman" panose="02020603050405020304" pitchFamily="18" charset="0"/>
              </a:rPr>
              <a:t> </a:t>
            </a:r>
            <a:endParaRPr lang="el-GR" altLang="en-US" sz="2600" dirty="0"/>
          </a:p>
          <a:p>
            <a:pPr eaLnBrk="1" hangingPunct="1">
              <a:spcBef>
                <a:spcPts val="600"/>
              </a:spcBef>
              <a:spcAft>
                <a:spcPts val="600"/>
              </a:spcAft>
              <a:buFontTx/>
              <a:buNone/>
            </a:pPr>
            <a:r>
              <a:rPr lang="el-GR" altLang="en-US" sz="2000" b="1" dirty="0">
                <a:cs typeface="Times New Roman" panose="02020603050405020304" pitchFamily="18" charset="0"/>
              </a:rPr>
              <a:t>1.Α</a:t>
            </a:r>
            <a:r>
              <a:rPr lang="el-GR" altLang="en-US" sz="2000" dirty="0">
                <a:cs typeface="Times New Roman" panose="02020603050405020304" pitchFamily="18" charset="0"/>
              </a:rPr>
              <a:t>) </a:t>
            </a:r>
            <a:r>
              <a:rPr lang="el-GR" altLang="en-US" sz="2000" u="sng" dirty="0">
                <a:cs typeface="Times New Roman" panose="02020603050405020304" pitchFamily="18" charset="0"/>
              </a:rPr>
              <a:t>Το εύρος εφαρμογής των μηχανικών και θερμοδυναμικών πλαισίων</a:t>
            </a:r>
            <a:endParaRPr lang="en-US" altLang="en-US" sz="2000" u="sng" dirty="0">
              <a:cs typeface="Times New Roman" panose="02020603050405020304" pitchFamily="18" charset="0"/>
            </a:endParaRPr>
          </a:p>
          <a:p>
            <a:pPr eaLnBrk="1" hangingPunct="1">
              <a:spcBef>
                <a:spcPct val="0"/>
              </a:spcBef>
              <a:buFontTx/>
              <a:buNone/>
            </a:pPr>
            <a:r>
              <a:rPr lang="el-GR" altLang="en-US" sz="2000" dirty="0">
                <a:solidFill>
                  <a:srgbClr val="0000FF"/>
                </a:solidFill>
                <a:cs typeface="Times New Roman" panose="02020603050405020304" pitchFamily="18" charset="0"/>
              </a:rPr>
              <a:t>Η έννοια της ενέργειας δεν έχει το ίδιο περιεχόμενο στα πλαίσια της Μηχανικής και της Θερμοδυναμικής.</a:t>
            </a:r>
            <a:r>
              <a:rPr lang="el-GR" altLang="en-US" sz="2000" dirty="0"/>
              <a:t> </a:t>
            </a:r>
          </a:p>
          <a:p>
            <a:pPr eaLnBrk="1" hangingPunct="1">
              <a:spcBef>
                <a:spcPct val="0"/>
              </a:spcBef>
              <a:buFontTx/>
              <a:buNone/>
            </a:pPr>
            <a:endParaRPr lang="el-GR" altLang="en-US" sz="2000" dirty="0">
              <a:solidFill>
                <a:srgbClr val="008000"/>
              </a:solidFill>
            </a:endParaRPr>
          </a:p>
          <a:p>
            <a:pPr eaLnBrk="1" hangingPunct="1">
              <a:spcBef>
                <a:spcPct val="0"/>
              </a:spcBef>
              <a:buFontTx/>
              <a:buNone/>
            </a:pPr>
            <a:r>
              <a:rPr lang="el-GR" altLang="en-US" sz="2000" dirty="0">
                <a:solidFill>
                  <a:srgbClr val="008000"/>
                </a:solidFill>
                <a:cs typeface="Times New Roman" panose="02020603050405020304" pitchFamily="18" charset="0"/>
              </a:rPr>
              <a:t>Στη </a:t>
            </a:r>
            <a:r>
              <a:rPr lang="el-GR" altLang="en-US" sz="2000" b="1" dirty="0">
                <a:solidFill>
                  <a:srgbClr val="008000"/>
                </a:solidFill>
                <a:cs typeface="Times New Roman" panose="02020603050405020304" pitchFamily="18" charset="0"/>
              </a:rPr>
              <a:t>Μηχανική του κέντρου μάζας </a:t>
            </a:r>
            <a:r>
              <a:rPr lang="el-GR" altLang="en-US" sz="2000" dirty="0">
                <a:solidFill>
                  <a:srgbClr val="008000"/>
                </a:solidFill>
                <a:cs typeface="Times New Roman" panose="02020603050405020304" pitchFamily="18" charset="0"/>
              </a:rPr>
              <a:t>(σχολική εκδοχή), βασικές έννοιες είναι: </a:t>
            </a:r>
            <a:r>
              <a:rPr lang="el-GR" altLang="en-US" sz="2000" u="sng" dirty="0">
                <a:solidFill>
                  <a:srgbClr val="008000"/>
                </a:solidFill>
                <a:cs typeface="Times New Roman" panose="02020603050405020304" pitchFamily="18" charset="0"/>
              </a:rPr>
              <a:t>το υλικό σημείο</a:t>
            </a:r>
            <a:r>
              <a:rPr lang="el-GR" altLang="en-US" sz="2000" dirty="0">
                <a:solidFill>
                  <a:srgbClr val="008000"/>
                </a:solidFill>
                <a:cs typeface="Times New Roman" panose="02020603050405020304" pitchFamily="18" charset="0"/>
              </a:rPr>
              <a:t>, </a:t>
            </a:r>
            <a:r>
              <a:rPr lang="el-GR" altLang="en-US" sz="2000" u="sng" dirty="0">
                <a:solidFill>
                  <a:srgbClr val="008000"/>
                </a:solidFill>
                <a:cs typeface="Times New Roman" panose="02020603050405020304" pitchFamily="18" charset="0"/>
              </a:rPr>
              <a:t>το σύστημα υλικών σημείων</a:t>
            </a:r>
            <a:r>
              <a:rPr lang="el-GR" altLang="en-US" sz="2000" dirty="0">
                <a:solidFill>
                  <a:srgbClr val="008000"/>
                </a:solidFill>
                <a:cs typeface="Times New Roman" panose="02020603050405020304" pitchFamily="18" charset="0"/>
              </a:rPr>
              <a:t>, </a:t>
            </a:r>
            <a:r>
              <a:rPr lang="el-GR" altLang="en-US" sz="2000" u="sng" dirty="0">
                <a:solidFill>
                  <a:srgbClr val="008000"/>
                </a:solidFill>
                <a:cs typeface="Times New Roman" panose="02020603050405020304" pitchFamily="18" charset="0"/>
              </a:rPr>
              <a:t>το κλειστό και το ανοικτό σύστημα </a:t>
            </a:r>
            <a:r>
              <a:rPr lang="el-GR" altLang="en-US" sz="2000" dirty="0">
                <a:solidFill>
                  <a:srgbClr val="008000"/>
                </a:solidFill>
                <a:cs typeface="Times New Roman" panose="02020603050405020304" pitchFamily="18" charset="0"/>
              </a:rPr>
              <a:t>και </a:t>
            </a:r>
            <a:r>
              <a:rPr lang="el-GR" altLang="en-US" sz="2000" u="sng" dirty="0">
                <a:solidFill>
                  <a:srgbClr val="008000"/>
                </a:solidFill>
                <a:cs typeface="Times New Roman" panose="02020603050405020304" pitchFamily="18" charset="0"/>
              </a:rPr>
              <a:t>το κέντρο μάζας</a:t>
            </a:r>
            <a:r>
              <a:rPr lang="el-GR" altLang="en-US" sz="2000" dirty="0">
                <a:solidFill>
                  <a:srgbClr val="008000"/>
                </a:solidFill>
                <a:cs typeface="Times New Roman" panose="02020603050405020304" pitchFamily="18" charset="0"/>
              </a:rPr>
              <a:t>. Τα πιο συνηθισμένα συστήματα στα οποία επιχειρούνται ενεργειακές προσεγγίσεις είναι γεωμετρικά αντικείμενα (κύβοι, σφαίρες), καθημερινά μεταφορικά μέσα (αυτοκίνητα, ποδήλατα) ή ειδικά αντικείμενα (επίπεδα, τροχαλίες, εκκρεμή).</a:t>
            </a:r>
            <a:endParaRPr lang="el-GR" altLang="en-US" sz="2000" dirty="0">
              <a:solidFill>
                <a:srgbClr val="008000"/>
              </a:solidFill>
            </a:endParaRPr>
          </a:p>
          <a:p>
            <a:pPr eaLnBrk="1" hangingPunct="1">
              <a:spcBef>
                <a:spcPct val="0"/>
              </a:spcBef>
              <a:buFontTx/>
              <a:buNone/>
            </a:pPr>
            <a:endParaRPr lang="el-GR" altLang="en-US" sz="2000" dirty="0">
              <a:solidFill>
                <a:srgbClr val="008000"/>
              </a:solidFill>
            </a:endParaRPr>
          </a:p>
          <a:p>
            <a:pPr eaLnBrk="1" hangingPunct="1">
              <a:spcBef>
                <a:spcPct val="0"/>
              </a:spcBef>
              <a:buFontTx/>
              <a:buNone/>
            </a:pPr>
            <a:r>
              <a:rPr lang="el-GR" altLang="en-US" sz="2000" dirty="0">
                <a:solidFill>
                  <a:srgbClr val="FF0000"/>
                </a:solidFill>
                <a:cs typeface="Times New Roman" panose="02020603050405020304" pitchFamily="18" charset="0"/>
              </a:rPr>
              <a:t>Στη </a:t>
            </a:r>
            <a:r>
              <a:rPr lang="el-GR" altLang="en-US" sz="2000" b="1" dirty="0">
                <a:solidFill>
                  <a:srgbClr val="FF0000"/>
                </a:solidFill>
                <a:cs typeface="Times New Roman" panose="02020603050405020304" pitchFamily="18" charset="0"/>
              </a:rPr>
              <a:t>μακροσκοπική Θερμοδυναμική</a:t>
            </a:r>
            <a:r>
              <a:rPr lang="el-GR" altLang="en-US" sz="2000" dirty="0">
                <a:solidFill>
                  <a:srgbClr val="FF0000"/>
                </a:solidFill>
                <a:cs typeface="Times New Roman" panose="02020603050405020304" pitchFamily="18" charset="0"/>
              </a:rPr>
              <a:t> βασικές έννοιες αποτελούν </a:t>
            </a:r>
            <a:r>
              <a:rPr lang="el-GR" altLang="en-US" sz="2000" u="sng" dirty="0">
                <a:solidFill>
                  <a:srgbClr val="FF0000"/>
                </a:solidFill>
                <a:cs typeface="Times New Roman" panose="02020603050405020304" pitchFamily="18" charset="0"/>
              </a:rPr>
              <a:t>το κλειστό σύστημα</a:t>
            </a:r>
            <a:r>
              <a:rPr lang="el-GR" altLang="en-US" sz="2000" dirty="0">
                <a:solidFill>
                  <a:srgbClr val="FF0000"/>
                </a:solidFill>
                <a:cs typeface="Times New Roman" panose="02020603050405020304" pitchFamily="18" charset="0"/>
              </a:rPr>
              <a:t>, </a:t>
            </a:r>
            <a:r>
              <a:rPr lang="el-GR" altLang="en-US" sz="2000" u="sng" dirty="0">
                <a:solidFill>
                  <a:srgbClr val="FF0000"/>
                </a:solidFill>
                <a:cs typeface="Times New Roman" panose="02020603050405020304" pitchFamily="18" charset="0"/>
              </a:rPr>
              <a:t>η θερμοδυναμική κατάσταση </a:t>
            </a:r>
            <a:r>
              <a:rPr lang="el-GR" altLang="en-US" sz="2000" dirty="0">
                <a:solidFill>
                  <a:srgbClr val="FF0000"/>
                </a:solidFill>
                <a:cs typeface="Times New Roman" panose="02020603050405020304" pitchFamily="18" charset="0"/>
              </a:rPr>
              <a:t>και </a:t>
            </a:r>
            <a:r>
              <a:rPr lang="el-GR" altLang="en-US" sz="2000" u="sng" dirty="0">
                <a:solidFill>
                  <a:srgbClr val="FF0000"/>
                </a:solidFill>
                <a:cs typeface="Times New Roman" panose="02020603050405020304" pitchFamily="18" charset="0"/>
              </a:rPr>
              <a:t>η ισορροπία</a:t>
            </a:r>
            <a:r>
              <a:rPr lang="el-GR" altLang="en-US" sz="2000" dirty="0">
                <a:solidFill>
                  <a:srgbClr val="FF0000"/>
                </a:solidFill>
                <a:cs typeface="Times New Roman" panose="02020603050405020304" pitchFamily="18" charset="0"/>
              </a:rPr>
              <a:t>, οι οποίες οδηγούν στην έννοια του </a:t>
            </a:r>
            <a:r>
              <a:rPr lang="el-GR" altLang="en-US" sz="2000" dirty="0" err="1">
                <a:solidFill>
                  <a:srgbClr val="FF0000"/>
                </a:solidFill>
                <a:cs typeface="Times New Roman" panose="02020603050405020304" pitchFamily="18" charset="0"/>
              </a:rPr>
              <a:t>θερμοδυναμικού</a:t>
            </a:r>
            <a:r>
              <a:rPr lang="el-GR" altLang="en-US" sz="2000" dirty="0">
                <a:solidFill>
                  <a:srgbClr val="FF0000"/>
                </a:solidFill>
                <a:cs typeface="Times New Roman" panose="02020603050405020304" pitchFamily="18" charset="0"/>
              </a:rPr>
              <a:t> συστήματος. Εδώ εκτός από τα </a:t>
            </a:r>
            <a:r>
              <a:rPr lang="el-GR" altLang="en-US" sz="2000" dirty="0" err="1">
                <a:solidFill>
                  <a:srgbClr val="FF0000"/>
                </a:solidFill>
                <a:cs typeface="Times New Roman" panose="02020603050405020304" pitchFamily="18" charset="0"/>
              </a:rPr>
              <a:t>θερμοδυναμικά</a:t>
            </a:r>
            <a:r>
              <a:rPr lang="el-GR" altLang="en-US" sz="2000" dirty="0">
                <a:solidFill>
                  <a:srgbClr val="FF0000"/>
                </a:solidFill>
                <a:cs typeface="Times New Roman" panose="02020603050405020304" pitchFamily="18" charset="0"/>
              </a:rPr>
              <a:t> (θερμικές μηχανές) μελετώνται επίσης αμιγώς μηχανικά συστήματα, όπως επίσης και άλλα στα οποία συνεκτιμώνται ηλεκτρομαγνητικές, οπτικές και χημικές ιδιότητες.</a:t>
            </a:r>
            <a:endParaRPr lang="el-GR" altLang="en-US" sz="2000" dirty="0">
              <a:solidFill>
                <a:srgbClr val="FF0000"/>
              </a:solidFill>
            </a:endParaRPr>
          </a:p>
          <a:p>
            <a:pPr eaLnBrk="1" hangingPunct="1">
              <a:spcBef>
                <a:spcPct val="0"/>
              </a:spcBef>
              <a:buFontTx/>
              <a:buNone/>
            </a:pPr>
            <a:endParaRPr lang="el-GR" altLang="en-US" sz="2000" dirty="0">
              <a:solidFill>
                <a:srgbClr val="FF0000"/>
              </a:solidFill>
            </a:endParaRPr>
          </a:p>
          <a:p>
            <a:pPr eaLnBrk="1" hangingPunct="1">
              <a:spcBef>
                <a:spcPct val="0"/>
              </a:spcBef>
              <a:buFontTx/>
              <a:buNone/>
            </a:pPr>
            <a:r>
              <a:rPr lang="el-GR" altLang="en-US" sz="2000" dirty="0">
                <a:solidFill>
                  <a:srgbClr val="0000FF"/>
                </a:solidFill>
                <a:cs typeface="Times New Roman" panose="02020603050405020304" pitchFamily="18" charset="0"/>
              </a:rPr>
              <a:t>Επομένως το εύρος του πεδίου εφαρμογών της Θερμοδυναμικής είναι μεγαλύτερο από αυτό της Μηχανικής. </a:t>
            </a:r>
            <a:r>
              <a:rPr lang="el-GR" altLang="en-US" sz="2000" dirty="0">
                <a:solidFill>
                  <a:srgbClr val="FF0000"/>
                </a:solidFill>
                <a:cs typeface="Times New Roman" panose="02020603050405020304" pitchFamily="18" charset="0"/>
              </a:rPr>
              <a:t>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14338">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14338">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499"/>
                                          </p:stCondLst>
                                        </p:cTn>
                                        <p:tgtEl>
                                          <p:spTgt spid="14338">
                                            <p:txEl>
                                              <p:pRg st="2" end="2"/>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499"/>
                                          </p:stCondLst>
                                        </p:cTn>
                                        <p:tgtEl>
                                          <p:spTgt spid="14338">
                                            <p:txEl>
                                              <p:pRg st="4" end="4"/>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499"/>
                                          </p:stCondLst>
                                        </p:cTn>
                                        <p:tgtEl>
                                          <p:spTgt spid="14338">
                                            <p:txEl>
                                              <p:pRg st="6" end="6"/>
                                            </p:txEl>
                                          </p:spTgt>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grpId="0" nodeType="clickEffect">
                                  <p:stCondLst>
                                    <p:cond delay="0"/>
                                  </p:stCondLst>
                                  <p:childTnLst>
                                    <p:set>
                                      <p:cBhvr>
                                        <p:cTn id="26" dur="1" fill="hold">
                                          <p:stCondLst>
                                            <p:cond delay="499"/>
                                          </p:stCondLst>
                                        </p:cTn>
                                        <p:tgtEl>
                                          <p:spTgt spid="14338">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338" grpId="0" build="p" autoUpdateAnimBg="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5" name="Rectangle 3">
            <a:extLst>
              <a:ext uri="{FF2B5EF4-FFF2-40B4-BE49-F238E27FC236}">
                <a16:creationId xmlns:a16="http://schemas.microsoft.com/office/drawing/2014/main" id="{2B719935-53B6-457F-9D0B-15D7E0952070}"/>
              </a:ext>
            </a:extLst>
          </p:cNvPr>
          <p:cNvSpPr>
            <a:spLocks noChangeArrowheads="1"/>
          </p:cNvSpPr>
          <p:nvPr/>
        </p:nvSpPr>
        <p:spPr bwMode="auto">
          <a:xfrm>
            <a:off x="0" y="381000"/>
            <a:ext cx="9144000" cy="68627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r>
              <a:rPr lang="el-GR" altLang="en-US" sz="2000" b="1" dirty="0"/>
              <a:t>1.Β</a:t>
            </a:r>
            <a:r>
              <a:rPr lang="el-GR" altLang="en-US" sz="2000" dirty="0"/>
              <a:t>) Από ποιοτική άποψη, </a:t>
            </a:r>
            <a:r>
              <a:rPr lang="el-GR" altLang="en-US" sz="2000" dirty="0">
                <a:cs typeface="Times New Roman" panose="02020603050405020304" pitchFamily="18" charset="0"/>
              </a:rPr>
              <a:t>στο πλαίσιο της </a:t>
            </a:r>
            <a:r>
              <a:rPr lang="el-GR" altLang="en-US" sz="2000" dirty="0">
                <a:solidFill>
                  <a:srgbClr val="008000"/>
                </a:solidFill>
                <a:cs typeface="Times New Roman" panose="02020603050405020304" pitchFamily="18" charset="0"/>
              </a:rPr>
              <a:t>Μηχανικής</a:t>
            </a:r>
            <a:r>
              <a:rPr lang="el-GR" altLang="en-US" sz="2000" dirty="0">
                <a:solidFill>
                  <a:srgbClr val="0000FF"/>
                </a:solidFill>
                <a:cs typeface="Times New Roman" panose="02020603050405020304" pitchFamily="18" charset="0"/>
              </a:rPr>
              <a:t> </a:t>
            </a:r>
            <a:r>
              <a:rPr lang="el-GR" altLang="en-US" sz="2000" dirty="0">
                <a:cs typeface="Times New Roman" panose="02020603050405020304" pitchFamily="18" charset="0"/>
              </a:rPr>
              <a:t>σύστημα αποτελεί το υλικό σημείο ή το στερεό σώμα, ενώ στη </a:t>
            </a:r>
            <a:r>
              <a:rPr lang="el-GR" altLang="en-US" sz="2000" dirty="0">
                <a:solidFill>
                  <a:srgbClr val="FF0000"/>
                </a:solidFill>
                <a:cs typeface="Times New Roman" panose="02020603050405020304" pitchFamily="18" charset="0"/>
              </a:rPr>
              <a:t>Θερμοδυναμική</a:t>
            </a:r>
            <a:r>
              <a:rPr lang="el-GR" altLang="en-US" sz="2000" dirty="0">
                <a:solidFill>
                  <a:srgbClr val="0000FF"/>
                </a:solidFill>
                <a:cs typeface="Times New Roman" panose="02020603050405020304" pitchFamily="18" charset="0"/>
              </a:rPr>
              <a:t> </a:t>
            </a:r>
            <a:r>
              <a:rPr lang="el-GR" altLang="en-US" sz="2000" dirty="0">
                <a:cs typeface="Times New Roman" panose="02020603050405020304" pitchFamily="18" charset="0"/>
              </a:rPr>
              <a:t>το </a:t>
            </a:r>
            <a:r>
              <a:rPr lang="el-GR" altLang="en-US" sz="2000" dirty="0" err="1">
                <a:cs typeface="Times New Roman" panose="02020603050405020304" pitchFamily="18" charset="0"/>
              </a:rPr>
              <a:t>θερμοδυναμικό</a:t>
            </a:r>
            <a:r>
              <a:rPr lang="el-GR" altLang="en-US" sz="2000" dirty="0">
                <a:cs typeface="Times New Roman" panose="02020603050405020304" pitchFamily="18" charset="0"/>
              </a:rPr>
              <a:t> σύστημα</a:t>
            </a:r>
            <a:r>
              <a:rPr lang="el-GR" altLang="en-US" sz="2000" dirty="0"/>
              <a:t> </a:t>
            </a:r>
          </a:p>
          <a:p>
            <a:pPr eaLnBrk="1" hangingPunct="1">
              <a:spcBef>
                <a:spcPct val="0"/>
              </a:spcBef>
              <a:buFontTx/>
              <a:buNone/>
            </a:pPr>
            <a:endParaRPr lang="el-GR" altLang="en-US" sz="2000" dirty="0"/>
          </a:p>
          <a:p>
            <a:pPr algn="just" eaLnBrk="1" hangingPunct="1">
              <a:spcBef>
                <a:spcPct val="0"/>
              </a:spcBef>
              <a:buFontTx/>
              <a:buNone/>
            </a:pPr>
            <a:r>
              <a:rPr lang="el-GR" altLang="en-US" sz="2000" dirty="0">
                <a:solidFill>
                  <a:srgbClr val="FF0000"/>
                </a:solidFill>
                <a:cs typeface="Times New Roman" panose="02020603050405020304" pitchFamily="18" charset="0"/>
              </a:rPr>
              <a:t>Σημαντική διαφορά: Η Θερμοδυναμική, γέφυρα επικοινωνίας του μικρόκοσμου και του μακρόκοσμου, μελετά φαινόμενα μετατροπών για την αντιμετώπιση των οποίων είναι απαραίτητη η χρήση ενεργειακών συλλογισμών οι οποίοι, κατ’ αρχάς, βασίζονται στον πρώτο </a:t>
            </a:r>
            <a:r>
              <a:rPr lang="el-GR" altLang="en-US" sz="2000" dirty="0" err="1">
                <a:solidFill>
                  <a:srgbClr val="FF0000"/>
                </a:solidFill>
                <a:cs typeface="Times New Roman" panose="02020603050405020304" pitchFamily="18" charset="0"/>
              </a:rPr>
              <a:t>θερμοδυναμικό</a:t>
            </a:r>
            <a:r>
              <a:rPr lang="el-GR" altLang="en-US" sz="2000" dirty="0">
                <a:solidFill>
                  <a:srgbClr val="FF0000"/>
                </a:solidFill>
                <a:cs typeface="Times New Roman" panose="02020603050405020304" pitchFamily="18" charset="0"/>
              </a:rPr>
              <a:t> νόμο (</a:t>
            </a:r>
            <a:r>
              <a:rPr lang="en-US" altLang="en-US" sz="2000" dirty="0" err="1">
                <a:solidFill>
                  <a:srgbClr val="FF0000"/>
                </a:solidFill>
                <a:cs typeface="Times New Roman" panose="02020603050405020304" pitchFamily="18" charset="0"/>
              </a:rPr>
              <a:t>dQ</a:t>
            </a:r>
            <a:r>
              <a:rPr lang="en-US" altLang="en-US" sz="2000" dirty="0">
                <a:solidFill>
                  <a:srgbClr val="FF0000"/>
                </a:solidFill>
                <a:cs typeface="Times New Roman" panose="02020603050405020304" pitchFamily="18" charset="0"/>
              </a:rPr>
              <a:t> = W + </a:t>
            </a:r>
            <a:r>
              <a:rPr lang="en-US" altLang="en-US" sz="2000" dirty="0" err="1">
                <a:solidFill>
                  <a:srgbClr val="FF0000"/>
                </a:solidFill>
                <a:cs typeface="Times New Roman" panose="02020603050405020304" pitchFamily="18" charset="0"/>
              </a:rPr>
              <a:t>dU</a:t>
            </a:r>
            <a:r>
              <a:rPr lang="en-US" altLang="en-US" sz="2000" dirty="0">
                <a:solidFill>
                  <a:srgbClr val="FF0000"/>
                </a:solidFill>
                <a:cs typeface="Times New Roman" panose="02020603050405020304" pitchFamily="18" charset="0"/>
              </a:rPr>
              <a:t>)</a:t>
            </a:r>
            <a:r>
              <a:rPr lang="el-GR" altLang="en-US" sz="2000" dirty="0">
                <a:solidFill>
                  <a:srgbClr val="FF0000"/>
                </a:solidFill>
                <a:cs typeface="Times New Roman" panose="02020603050405020304" pitchFamily="18" charset="0"/>
              </a:rPr>
              <a:t>. </a:t>
            </a:r>
            <a:endParaRPr lang="el-GR" altLang="en-US" sz="2000" dirty="0">
              <a:solidFill>
                <a:srgbClr val="FF0000"/>
              </a:solidFill>
            </a:endParaRPr>
          </a:p>
          <a:p>
            <a:pPr algn="just" eaLnBrk="1" hangingPunct="1">
              <a:spcBef>
                <a:spcPct val="0"/>
              </a:spcBef>
              <a:buFontTx/>
              <a:buNone/>
            </a:pPr>
            <a:endParaRPr lang="el-GR" altLang="en-US" sz="2000" dirty="0">
              <a:solidFill>
                <a:srgbClr val="FF0000"/>
              </a:solidFill>
            </a:endParaRPr>
          </a:p>
          <a:p>
            <a:pPr algn="just" eaLnBrk="1" hangingPunct="1">
              <a:spcBef>
                <a:spcPct val="0"/>
              </a:spcBef>
              <a:buFontTx/>
              <a:buNone/>
            </a:pPr>
            <a:r>
              <a:rPr lang="el-GR" altLang="en-US" sz="2000" dirty="0">
                <a:solidFill>
                  <a:srgbClr val="008000"/>
                </a:solidFill>
              </a:rPr>
              <a:t>Σ</a:t>
            </a:r>
            <a:r>
              <a:rPr lang="el-GR" altLang="en-US" sz="2000" dirty="0">
                <a:solidFill>
                  <a:srgbClr val="008000"/>
                </a:solidFill>
                <a:cs typeface="Times New Roman" panose="02020603050405020304" pitchFamily="18" charset="0"/>
              </a:rPr>
              <a:t>τη Μηχανική η ενεργειακή γλώσσα είναι ένας από τους δρόμους προσέγγισης του μακρόκοσμου. </a:t>
            </a:r>
            <a:r>
              <a:rPr lang="en-US" altLang="en-US" sz="2000" dirty="0">
                <a:solidFill>
                  <a:srgbClr val="008000"/>
                </a:solidFill>
                <a:cs typeface="Times New Roman" panose="02020603050405020304" pitchFamily="18" charset="0"/>
              </a:rPr>
              <a:t>H</a:t>
            </a:r>
            <a:r>
              <a:rPr lang="el-GR" altLang="en-US" sz="2000" dirty="0">
                <a:solidFill>
                  <a:srgbClr val="008000"/>
                </a:solidFill>
                <a:cs typeface="Times New Roman" panose="02020603050405020304" pitchFamily="18" charset="0"/>
              </a:rPr>
              <a:t> έννοια της ενέργειας όπως αυτή εμφανίζεται με την αρχή διατήρησης της μηχανικής ενέργειας, είναι παράγωγη της έννοιας του έργου η οποία συνδέει υποχρεωτικά τη </a:t>
            </a:r>
            <a:r>
              <a:rPr lang="el-GR" altLang="en-US" sz="2000" dirty="0" err="1">
                <a:solidFill>
                  <a:srgbClr val="008000"/>
                </a:solidFill>
                <a:cs typeface="Times New Roman" panose="02020603050405020304" pitchFamily="18" charset="0"/>
              </a:rPr>
              <a:t>νευτωνική</a:t>
            </a:r>
            <a:r>
              <a:rPr lang="el-GR" altLang="en-US" sz="2000" dirty="0">
                <a:solidFill>
                  <a:srgbClr val="008000"/>
                </a:solidFill>
                <a:cs typeface="Times New Roman" panose="02020603050405020304" pitchFamily="18" charset="0"/>
              </a:rPr>
              <a:t> δύναμη με κάθε ενεργειακό συλλογισμό. </a:t>
            </a:r>
            <a:endParaRPr lang="el-GR" altLang="en-US" sz="2000" dirty="0">
              <a:solidFill>
                <a:srgbClr val="008000"/>
              </a:solidFill>
            </a:endParaRPr>
          </a:p>
          <a:p>
            <a:pPr algn="just" eaLnBrk="1" hangingPunct="1">
              <a:spcBef>
                <a:spcPct val="0"/>
              </a:spcBef>
              <a:buFontTx/>
              <a:buNone/>
            </a:pPr>
            <a:endParaRPr lang="el-GR" altLang="en-US" sz="2000" dirty="0">
              <a:solidFill>
                <a:srgbClr val="008000"/>
              </a:solidFill>
            </a:endParaRPr>
          </a:p>
          <a:p>
            <a:pPr algn="just" eaLnBrk="1" hangingPunct="1">
              <a:spcBef>
                <a:spcPct val="0"/>
              </a:spcBef>
              <a:buFontTx/>
              <a:buNone/>
            </a:pPr>
            <a:r>
              <a:rPr lang="el-GR" altLang="en-US" sz="2000" dirty="0">
                <a:solidFill>
                  <a:srgbClr val="008000"/>
                </a:solidFill>
                <a:cs typeface="Times New Roman" panose="02020603050405020304" pitchFamily="18" charset="0"/>
              </a:rPr>
              <a:t>Επίσης, η αρχή διατήρησης της μηχανικής ενέργειας στη Μηχανική περιορίζεται μόνο στα συστήματα στα οποία δεν συνυπολογίζονται οι τριβές. Αν επιχειρήσουμε να εκτιμήσουμε την επίδραση των τριβών τότε χρειαζόμαστε υποχρεωτικά το </a:t>
            </a:r>
            <a:r>
              <a:rPr lang="el-GR" altLang="en-US" sz="2000" dirty="0" err="1">
                <a:solidFill>
                  <a:srgbClr val="008000"/>
                </a:solidFill>
                <a:cs typeface="Times New Roman" panose="02020603050405020304" pitchFamily="18" charset="0"/>
              </a:rPr>
              <a:t>θερμοδυναμικό</a:t>
            </a:r>
            <a:r>
              <a:rPr lang="el-GR" altLang="en-US" sz="2000" dirty="0">
                <a:solidFill>
                  <a:srgbClr val="008000"/>
                </a:solidFill>
                <a:cs typeface="Times New Roman" panose="02020603050405020304" pitchFamily="18" charset="0"/>
              </a:rPr>
              <a:t> πλαίσιο προσέγγισης των προβλημάτων. </a:t>
            </a:r>
            <a:endParaRPr lang="el-GR" altLang="en-US" sz="2000" dirty="0">
              <a:solidFill>
                <a:srgbClr val="008000"/>
              </a:solidFill>
            </a:endParaRPr>
          </a:p>
          <a:p>
            <a:pPr algn="just" eaLnBrk="1" hangingPunct="1">
              <a:spcBef>
                <a:spcPct val="0"/>
              </a:spcBef>
              <a:buFontTx/>
              <a:buNone/>
            </a:pPr>
            <a:endParaRPr lang="el-GR" altLang="en-US" sz="2000" dirty="0">
              <a:solidFill>
                <a:srgbClr val="008000"/>
              </a:solidFill>
            </a:endParaRPr>
          </a:p>
          <a:p>
            <a:pPr algn="just" eaLnBrk="1" hangingPunct="1">
              <a:spcBef>
                <a:spcPct val="0"/>
              </a:spcBef>
              <a:buFontTx/>
              <a:buNone/>
            </a:pPr>
            <a:r>
              <a:rPr lang="el-GR" altLang="en-US" sz="2000" dirty="0">
                <a:solidFill>
                  <a:srgbClr val="0000FF"/>
                </a:solidFill>
              </a:rPr>
              <a:t>Α</a:t>
            </a:r>
            <a:r>
              <a:rPr lang="el-GR" altLang="en-US" sz="2000" dirty="0">
                <a:solidFill>
                  <a:srgbClr val="0000FF"/>
                </a:solidFill>
                <a:cs typeface="Times New Roman" panose="02020603050405020304" pitchFamily="18" charset="0"/>
              </a:rPr>
              <a:t>πό επιστημολογική άποψη, το σύνολο των επισημάνσεων που προηγήθηκαν, οδηγεί στην υπόθεση του προνομιακού χαρακτήρα της Θερμοδυναμικής ως πλαισίου για την εισαγωγή στην ενέργεια.</a:t>
            </a:r>
          </a:p>
          <a:p>
            <a:pPr eaLnBrk="1" hangingPunct="1">
              <a:spcBef>
                <a:spcPct val="0"/>
              </a:spcBef>
              <a:buFontTx/>
              <a:buNone/>
            </a:pPr>
            <a:endParaRPr lang="el-GR" altLang="en-US" sz="2000" dirty="0">
              <a:solidFill>
                <a:srgbClr val="0000FF"/>
              </a:solidFill>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13315">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13315">
                                            <p:txEl>
                                              <p:pRg st="2" end="2"/>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499"/>
                                          </p:stCondLst>
                                        </p:cTn>
                                        <p:tgtEl>
                                          <p:spTgt spid="13315">
                                            <p:txEl>
                                              <p:pRg st="4" end="4"/>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499"/>
                                          </p:stCondLst>
                                        </p:cTn>
                                        <p:tgtEl>
                                          <p:spTgt spid="13315">
                                            <p:txEl>
                                              <p:pRg st="6" end="6"/>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499"/>
                                          </p:stCondLst>
                                        </p:cTn>
                                        <p:tgtEl>
                                          <p:spTgt spid="13315">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5" grpId="0" build="p" autoUpdateAnimBg="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a:extLst>
              <a:ext uri="{FF2B5EF4-FFF2-40B4-BE49-F238E27FC236}">
                <a16:creationId xmlns:a16="http://schemas.microsoft.com/office/drawing/2014/main" id="{72ADB293-28E6-4EDD-BCC9-BF5F30E5BE5C}"/>
              </a:ext>
            </a:extLst>
          </p:cNvPr>
          <p:cNvSpPr>
            <a:spLocks noChangeArrowheads="1"/>
          </p:cNvSpPr>
          <p:nvPr/>
        </p:nvSpPr>
        <p:spPr bwMode="auto">
          <a:xfrm>
            <a:off x="0" y="304800"/>
            <a:ext cx="9144000" cy="683264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eaLnBrk="1" hangingPunct="1">
              <a:spcBef>
                <a:spcPct val="0"/>
              </a:spcBef>
              <a:buFontTx/>
              <a:buNone/>
            </a:pPr>
            <a:r>
              <a:rPr lang="el-GR" altLang="en-US" sz="2600" b="1" i="1" dirty="0">
                <a:cs typeface="Times New Roman" panose="02020603050405020304" pitchFamily="18" charset="0"/>
              </a:rPr>
              <a:t>2. Οι βιωματικές νοητικές παραστάσεις των παιδιών</a:t>
            </a:r>
            <a:r>
              <a:rPr lang="el-GR" altLang="en-US" sz="2600" b="1" i="1" dirty="0"/>
              <a:t> </a:t>
            </a:r>
          </a:p>
          <a:p>
            <a:pPr algn="ctr" eaLnBrk="1" hangingPunct="1">
              <a:spcBef>
                <a:spcPct val="0"/>
              </a:spcBef>
              <a:buFontTx/>
              <a:buNone/>
            </a:pPr>
            <a:endParaRPr lang="el-GR" altLang="en-US" sz="1200" i="1" dirty="0"/>
          </a:p>
          <a:p>
            <a:pPr eaLnBrk="1" hangingPunct="1">
              <a:spcBef>
                <a:spcPct val="0"/>
              </a:spcBef>
              <a:buFontTx/>
              <a:buNone/>
            </a:pPr>
            <a:r>
              <a:rPr lang="el-GR" altLang="en-US" sz="2000" dirty="0">
                <a:solidFill>
                  <a:srgbClr val="0000FF"/>
                </a:solidFill>
              </a:rPr>
              <a:t>Π</a:t>
            </a:r>
            <a:r>
              <a:rPr lang="el-GR" altLang="en-US" sz="2000" dirty="0">
                <a:solidFill>
                  <a:srgbClr val="0000FF"/>
                </a:solidFill>
                <a:cs typeface="Times New Roman" panose="02020603050405020304" pitchFamily="18" charset="0"/>
              </a:rPr>
              <a:t>ριν από την εμπλοκή των παιδιών στην οργανωμένη διδασκαλία της ενέργειας</a:t>
            </a:r>
            <a:r>
              <a:rPr lang="el-GR" altLang="en-US" sz="2000" dirty="0">
                <a:solidFill>
                  <a:srgbClr val="0000FF"/>
                </a:solidFill>
              </a:rPr>
              <a:t>, όταν τα παιδιά </a:t>
            </a:r>
            <a:r>
              <a:rPr lang="el-GR" altLang="en-US" sz="2000" dirty="0">
                <a:solidFill>
                  <a:srgbClr val="0000FF"/>
                </a:solidFill>
                <a:cs typeface="Times New Roman" panose="02020603050405020304" pitchFamily="18" charset="0"/>
              </a:rPr>
              <a:t>προσπαθούν να εξηγήσουν τη λειτουργία διαφόρων φυσικών συστημάτων, ενεργοποιούν ένα είδος συλλογισμού το οποίο βασίζεται στην αλληλουχία </a:t>
            </a:r>
          </a:p>
          <a:p>
            <a:pPr algn="ctr" eaLnBrk="1" hangingPunct="1">
              <a:spcBef>
                <a:spcPct val="0"/>
              </a:spcBef>
              <a:buFontTx/>
              <a:buNone/>
            </a:pPr>
            <a:r>
              <a:rPr lang="el-GR" altLang="en-US" sz="2000" dirty="0">
                <a:solidFill>
                  <a:srgbClr val="0000FF"/>
                </a:solidFill>
                <a:cs typeface="Times New Roman" panose="02020603050405020304" pitchFamily="18" charset="0"/>
              </a:rPr>
              <a:t>"</a:t>
            </a:r>
            <a:r>
              <a:rPr lang="el-GR" altLang="en-US" sz="2000" b="1" u="sng" dirty="0">
                <a:solidFill>
                  <a:srgbClr val="0000FF"/>
                </a:solidFill>
                <a:cs typeface="Times New Roman" panose="02020603050405020304" pitchFamily="18" charset="0"/>
              </a:rPr>
              <a:t>πηγή – δράση - αποδέκτης</a:t>
            </a:r>
            <a:r>
              <a:rPr lang="el-GR" altLang="en-US" sz="2000" dirty="0">
                <a:solidFill>
                  <a:srgbClr val="0000FF"/>
                </a:solidFill>
                <a:cs typeface="Times New Roman" panose="02020603050405020304" pitchFamily="18" charset="0"/>
              </a:rPr>
              <a:t>".</a:t>
            </a:r>
            <a:r>
              <a:rPr lang="el-GR" altLang="en-US" sz="2000" dirty="0">
                <a:solidFill>
                  <a:srgbClr val="0000FF"/>
                </a:solidFill>
              </a:rPr>
              <a:t> </a:t>
            </a:r>
          </a:p>
          <a:p>
            <a:pPr eaLnBrk="1" hangingPunct="1">
              <a:spcBef>
                <a:spcPct val="0"/>
              </a:spcBef>
              <a:buFontTx/>
              <a:buNone/>
            </a:pPr>
            <a:endParaRPr lang="el-GR" altLang="en-US" sz="2000" dirty="0">
              <a:solidFill>
                <a:srgbClr val="0000FF"/>
              </a:solidFill>
            </a:endParaRPr>
          </a:p>
          <a:p>
            <a:pPr eaLnBrk="1" hangingPunct="1">
              <a:spcBef>
                <a:spcPct val="0"/>
              </a:spcBef>
              <a:buFontTx/>
              <a:buNone/>
            </a:pPr>
            <a:r>
              <a:rPr lang="el-GR" altLang="en-US" sz="2000" dirty="0">
                <a:solidFill>
                  <a:srgbClr val="0000FF"/>
                </a:solidFill>
                <a:cs typeface="Times New Roman" panose="02020603050405020304" pitchFamily="18" charset="0"/>
              </a:rPr>
              <a:t>«Σύμφωνα με αυτό το είδος συλλογισμού οι μαθητές αναγνωρίζουν αυθόρμητα ένα διαμεσολαβητή (που αποκαλούν δύναμη, ηλεκτρισμό, θερμότητα ή ενέργεια ανάλογα με τα φαινομενολογικά χαρακτηριστικά του φυσικού συστήματος), ο οποίος δρα ή μεταφέρεται από ένα φυσικό αντικείμενο που αναγνωρίζεται ως πηγή της δράσης σ’ ένα φυσικό αντικείμενο που αναγνωρίζεται ως αποδέκτης της δράσης»</a:t>
            </a:r>
            <a:r>
              <a:rPr lang="el-GR" altLang="en-US" sz="2000" dirty="0">
                <a:solidFill>
                  <a:srgbClr val="0000FF"/>
                </a:solidFill>
              </a:rPr>
              <a:t>.</a:t>
            </a:r>
          </a:p>
          <a:p>
            <a:pPr eaLnBrk="1" hangingPunct="1">
              <a:spcBef>
                <a:spcPct val="0"/>
              </a:spcBef>
              <a:buFontTx/>
              <a:buNone/>
            </a:pPr>
            <a:endParaRPr lang="el-GR" altLang="en-US" sz="2000" dirty="0">
              <a:solidFill>
                <a:srgbClr val="0000FF"/>
              </a:solidFill>
            </a:endParaRPr>
          </a:p>
          <a:p>
            <a:pPr eaLnBrk="1" hangingPunct="1">
              <a:spcBef>
                <a:spcPct val="0"/>
              </a:spcBef>
              <a:buFontTx/>
              <a:buNone/>
            </a:pPr>
            <a:r>
              <a:rPr lang="el-GR" altLang="en-US" sz="2000" dirty="0">
                <a:solidFill>
                  <a:srgbClr val="0000FF"/>
                </a:solidFill>
              </a:rPr>
              <a:t>Αυτού του είδους οι </a:t>
            </a:r>
            <a:r>
              <a:rPr lang="el-GR" altLang="en-US" sz="2000" dirty="0">
                <a:solidFill>
                  <a:srgbClr val="0000FF"/>
                </a:solidFill>
                <a:cs typeface="Times New Roman" panose="02020603050405020304" pitchFamily="18" charset="0"/>
              </a:rPr>
              <a:t>προ-ενεργειακές νοητικές παραστάσεις </a:t>
            </a:r>
            <a:r>
              <a:rPr lang="el-GR" altLang="en-US" sz="2000" dirty="0">
                <a:solidFill>
                  <a:srgbClr val="0000FF"/>
                </a:solidFill>
              </a:rPr>
              <a:t>είναι </a:t>
            </a:r>
            <a:r>
              <a:rPr lang="el-GR" altLang="en-US" sz="2000" dirty="0">
                <a:solidFill>
                  <a:srgbClr val="0000FF"/>
                </a:solidFill>
                <a:cs typeface="Times New Roman" panose="02020603050405020304" pitchFamily="18" charset="0"/>
              </a:rPr>
              <a:t>συμβατές με ορισμένες πλευρές του πλαισίου της μακροσκοπικής </a:t>
            </a:r>
            <a:r>
              <a:rPr lang="el-GR" altLang="en-US" sz="2000" dirty="0">
                <a:solidFill>
                  <a:srgbClr val="FF0000"/>
                </a:solidFill>
                <a:cs typeface="Times New Roman" panose="02020603050405020304" pitchFamily="18" charset="0"/>
              </a:rPr>
              <a:t>Θερμοδυναμικής</a:t>
            </a:r>
            <a:r>
              <a:rPr lang="el-GR" altLang="en-US" sz="2000" dirty="0">
                <a:solidFill>
                  <a:srgbClr val="0000FF"/>
                </a:solidFill>
              </a:rPr>
              <a:t>,</a:t>
            </a:r>
            <a:r>
              <a:rPr lang="el-GR" altLang="en-US" sz="2000" dirty="0">
                <a:solidFill>
                  <a:srgbClr val="0000FF"/>
                </a:solidFill>
                <a:cs typeface="Times New Roman" panose="02020603050405020304" pitchFamily="18" charset="0"/>
              </a:rPr>
              <a:t> το οποίο στο επίπεδο της εκπαίδευσης παίρνει τη μορφή του μοντέλου των ενεργειακών αλυσίδων. </a:t>
            </a:r>
            <a:endParaRPr lang="en-US" altLang="en-US" sz="2000" dirty="0">
              <a:solidFill>
                <a:srgbClr val="0000FF"/>
              </a:solidFill>
              <a:cs typeface="Times New Roman" panose="02020603050405020304" pitchFamily="18" charset="0"/>
            </a:endParaRPr>
          </a:p>
          <a:p>
            <a:pPr eaLnBrk="1" hangingPunct="1">
              <a:spcBef>
                <a:spcPct val="0"/>
              </a:spcBef>
              <a:buFontTx/>
              <a:buNone/>
            </a:pPr>
            <a:endParaRPr lang="en-US" altLang="en-US" sz="2000" dirty="0">
              <a:solidFill>
                <a:srgbClr val="0000FF"/>
              </a:solidFill>
              <a:cs typeface="Times New Roman" panose="02020603050405020304" pitchFamily="18" charset="0"/>
            </a:endParaRPr>
          </a:p>
          <a:p>
            <a:pPr eaLnBrk="1" hangingPunct="1">
              <a:spcBef>
                <a:spcPct val="0"/>
              </a:spcBef>
              <a:buFontTx/>
              <a:buNone/>
            </a:pPr>
            <a:r>
              <a:rPr lang="el-GR" altLang="en-US" sz="2000" dirty="0">
                <a:solidFill>
                  <a:srgbClr val="0000FF"/>
                </a:solidFill>
                <a:cs typeface="Times New Roman" panose="02020603050405020304" pitchFamily="18" charset="0"/>
              </a:rPr>
              <a:t>Οι προ-ενεργειακές νοητικές παραστάσεις έχουν ποιοτικό χαρακτήρα και εντοπίζονται κυρίως σε πειραματικές καταστάσεις οι οποίες έχουν πολλαπλά φαινομενολογικά περιεχόμενα από τα οποία κυριαρχούν τα θερμικά και ηλεκτρικά φαινόμενα  </a:t>
            </a:r>
            <a:r>
              <a:rPr lang="el-GR" altLang="en-US" sz="2000" dirty="0"/>
              <a:t> </a:t>
            </a:r>
          </a:p>
          <a:p>
            <a:pPr eaLnBrk="1" hangingPunct="1">
              <a:spcBef>
                <a:spcPct val="0"/>
              </a:spcBef>
              <a:buFontTx/>
              <a:buNone/>
            </a:pPr>
            <a:endParaRPr lang="el-GR" altLang="en-US" sz="2000" dirty="0"/>
          </a:p>
          <a:p>
            <a:pPr eaLnBrk="1" hangingPunct="1">
              <a:spcBef>
                <a:spcPct val="0"/>
              </a:spcBef>
              <a:buFontTx/>
              <a:buNone/>
            </a:pPr>
            <a:endParaRPr lang="el-GR" altLang="en-US" sz="2000" dirty="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15362">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5362">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5362">
                                            <p:txEl>
                                              <p:pRg st="3" end="3"/>
                                            </p:txEl>
                                          </p:spTgt>
                                        </p:tgtEl>
                                        <p:attrNameLst>
                                          <p:attrName>style.visibility</p:attrName>
                                        </p:attrNameLst>
                                      </p:cBhvr>
                                      <p:to>
                                        <p:strVal val="visible"/>
                                      </p:to>
                                    </p:set>
                                  </p:childTnLst>
                                </p:cTn>
                              </p:par>
                            </p:childTnLst>
                          </p:cTn>
                        </p:par>
                      </p:childTnLst>
                    </p:cTn>
                  </p:par>
                  <p:par>
                    <p:cTn id="13" fill="hold" nodeType="clickPar">
                      <p:stCondLst>
                        <p:cond delay="indefinite"/>
                      </p:stCondLst>
                      <p:childTnLst>
                        <p:par>
                          <p:cTn id="14" fill="hold" nodeType="withGroup">
                            <p:stCondLst>
                              <p:cond delay="0"/>
                            </p:stCondLst>
                            <p:childTnLst>
                              <p:par>
                                <p:cTn id="15" presetID="1" presetClass="entr" presetSubtype="0" fill="hold" grpId="0" nodeType="clickEffect">
                                  <p:stCondLst>
                                    <p:cond delay="0"/>
                                  </p:stCondLst>
                                  <p:childTnLst>
                                    <p:set>
                                      <p:cBhvr>
                                        <p:cTn id="16" dur="1" fill="hold">
                                          <p:stCondLst>
                                            <p:cond delay="499"/>
                                          </p:stCondLst>
                                        </p:cTn>
                                        <p:tgtEl>
                                          <p:spTgt spid="15362">
                                            <p:txEl>
                                              <p:pRg st="5" end="5"/>
                                            </p:txEl>
                                          </p:spTgt>
                                        </p:tgtEl>
                                        <p:attrNameLst>
                                          <p:attrName>style.visibility</p:attrName>
                                        </p:attrNameLst>
                                      </p:cBhvr>
                                      <p:to>
                                        <p:strVal val="visible"/>
                                      </p:to>
                                    </p:set>
                                  </p:childTnLst>
                                </p:cTn>
                              </p:par>
                            </p:childTnLst>
                          </p:cTn>
                        </p:par>
                      </p:childTnLst>
                    </p:cTn>
                  </p:par>
                  <p:par>
                    <p:cTn id="17" fill="hold" nodeType="clickPar">
                      <p:stCondLst>
                        <p:cond delay="indefinite"/>
                      </p:stCondLst>
                      <p:childTnLst>
                        <p:par>
                          <p:cTn id="18" fill="hold" nodeType="withGroup">
                            <p:stCondLst>
                              <p:cond delay="0"/>
                            </p:stCondLst>
                            <p:childTnLst>
                              <p:par>
                                <p:cTn id="19" presetID="1" presetClass="entr" presetSubtype="0" fill="hold" grpId="0" nodeType="clickEffect">
                                  <p:stCondLst>
                                    <p:cond delay="0"/>
                                  </p:stCondLst>
                                  <p:childTnLst>
                                    <p:set>
                                      <p:cBhvr>
                                        <p:cTn id="20" dur="1" fill="hold">
                                          <p:stCondLst>
                                            <p:cond delay="499"/>
                                          </p:stCondLst>
                                        </p:cTn>
                                        <p:tgtEl>
                                          <p:spTgt spid="15362">
                                            <p:txEl>
                                              <p:pRg st="7" end="7"/>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499"/>
                                          </p:stCondLst>
                                        </p:cTn>
                                        <p:tgtEl>
                                          <p:spTgt spid="15362">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362" grpId="0" build="p" autoUpdateAnimBg="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a:extLst>
              <a:ext uri="{FF2B5EF4-FFF2-40B4-BE49-F238E27FC236}">
                <a16:creationId xmlns:a16="http://schemas.microsoft.com/office/drawing/2014/main" id="{BE291613-4316-44B7-9900-02E591E11F57}"/>
              </a:ext>
            </a:extLst>
          </p:cNvPr>
          <p:cNvSpPr>
            <a:spLocks noChangeArrowheads="1"/>
          </p:cNvSpPr>
          <p:nvPr/>
        </p:nvSpPr>
        <p:spPr bwMode="auto">
          <a:xfrm>
            <a:off x="395288" y="304800"/>
            <a:ext cx="8280400" cy="65563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just" eaLnBrk="1" hangingPunct="1">
              <a:tabLst>
                <a:tab pos="457200" algn="l"/>
              </a:tabLst>
              <a:defRPr/>
            </a:pPr>
            <a:r>
              <a:rPr lang="el-GR" sz="2000" dirty="0">
                <a:solidFill>
                  <a:srgbClr val="FF0000"/>
                </a:solidFill>
                <a:cs typeface="Times New Roman" pitchFamily="18" charset="0"/>
              </a:rPr>
              <a:t>Στο μοντέλο των ενεργειακών αλυσίδων σε γενικές γραμμές, η ενέργεια εισάγεται ως ταυτόσημο φυσικό μέγεθος το οποίο έχει όμως, διαφορετικές μορφές σε άλλου τύπου "αποθήκες". </a:t>
            </a:r>
            <a:endParaRPr lang="en-US" sz="2000" dirty="0">
              <a:solidFill>
                <a:srgbClr val="FF0000"/>
              </a:solidFill>
              <a:cs typeface="Times New Roman" pitchFamily="18" charset="0"/>
            </a:endParaRPr>
          </a:p>
          <a:p>
            <a:pPr algn="just" eaLnBrk="1" hangingPunct="1">
              <a:tabLst>
                <a:tab pos="457200" algn="l"/>
              </a:tabLst>
              <a:defRPr/>
            </a:pPr>
            <a:endParaRPr lang="en-US" sz="2000" dirty="0">
              <a:solidFill>
                <a:srgbClr val="FF0000"/>
              </a:solidFill>
              <a:cs typeface="Times New Roman" pitchFamily="18" charset="0"/>
            </a:endParaRPr>
          </a:p>
          <a:p>
            <a:pPr algn="just" eaLnBrk="1" hangingPunct="1">
              <a:tabLst>
                <a:tab pos="457200" algn="l"/>
              </a:tabLst>
              <a:defRPr/>
            </a:pPr>
            <a:endParaRPr lang="en-US" sz="2000" dirty="0">
              <a:solidFill>
                <a:srgbClr val="FF0000"/>
              </a:solidFill>
              <a:cs typeface="Times New Roman" pitchFamily="18" charset="0"/>
            </a:endParaRPr>
          </a:p>
          <a:p>
            <a:pPr algn="just" eaLnBrk="1" hangingPunct="1">
              <a:tabLst>
                <a:tab pos="457200" algn="l"/>
              </a:tabLst>
              <a:defRPr/>
            </a:pPr>
            <a:endParaRPr lang="en-US" sz="2000" dirty="0">
              <a:solidFill>
                <a:srgbClr val="FF0000"/>
              </a:solidFill>
              <a:cs typeface="Times New Roman" pitchFamily="18" charset="0"/>
            </a:endParaRPr>
          </a:p>
          <a:p>
            <a:pPr algn="just" eaLnBrk="1" hangingPunct="1">
              <a:tabLst>
                <a:tab pos="457200" algn="l"/>
              </a:tabLst>
              <a:defRPr/>
            </a:pPr>
            <a:endParaRPr lang="el-GR" sz="2000" dirty="0">
              <a:solidFill>
                <a:srgbClr val="FF0000"/>
              </a:solidFill>
            </a:endParaRPr>
          </a:p>
          <a:p>
            <a:pPr algn="just" eaLnBrk="1" hangingPunct="1">
              <a:tabLst>
                <a:tab pos="457200" algn="l"/>
              </a:tabLst>
              <a:defRPr/>
            </a:pPr>
            <a:endParaRPr lang="el-GR" sz="2000" dirty="0">
              <a:solidFill>
                <a:srgbClr val="FF0000"/>
              </a:solidFill>
            </a:endParaRPr>
          </a:p>
          <a:p>
            <a:pPr algn="just" eaLnBrk="1" hangingPunct="1">
              <a:tabLst>
                <a:tab pos="457200" algn="l"/>
              </a:tabLst>
              <a:defRPr/>
            </a:pPr>
            <a:endParaRPr lang="en-US" sz="2000" dirty="0">
              <a:solidFill>
                <a:srgbClr val="FF0000"/>
              </a:solidFill>
              <a:cs typeface="Times New Roman" pitchFamily="18" charset="0"/>
            </a:endParaRPr>
          </a:p>
          <a:p>
            <a:pPr algn="just" eaLnBrk="1" hangingPunct="1">
              <a:tabLst>
                <a:tab pos="457200" algn="l"/>
              </a:tabLst>
              <a:defRPr/>
            </a:pPr>
            <a:r>
              <a:rPr lang="el-GR" sz="2000" dirty="0">
                <a:solidFill>
                  <a:srgbClr val="FF0000"/>
                </a:solidFill>
                <a:cs typeface="Times New Roman" pitchFamily="18" charset="0"/>
              </a:rPr>
              <a:t>Στο μοντέλο αυτό, διαχωρίζονται με σαφήνεια και συστηματικότητα: </a:t>
            </a:r>
            <a:endParaRPr lang="el-GR" sz="2000" dirty="0">
              <a:solidFill>
                <a:srgbClr val="FF0000"/>
              </a:solidFill>
            </a:endParaRPr>
          </a:p>
          <a:p>
            <a:pPr marL="698500" indent="-342900" algn="ctr" eaLnBrk="1" hangingPunct="1">
              <a:buFont typeface="Wingdings" pitchFamily="2" charset="2"/>
              <a:buChar char="§"/>
              <a:tabLst>
                <a:tab pos="457200" algn="l"/>
              </a:tabLst>
              <a:defRPr/>
            </a:pPr>
            <a:r>
              <a:rPr lang="el-GR" sz="2000" dirty="0">
                <a:solidFill>
                  <a:srgbClr val="FF0000"/>
                </a:solidFill>
                <a:cs typeface="Times New Roman" pitchFamily="18" charset="0"/>
              </a:rPr>
              <a:t>η ενέργεια ως μέγεθος που περιγράφει την κατάσταση ενός συστήματος και</a:t>
            </a:r>
            <a:endParaRPr lang="el-GR" sz="2000" dirty="0">
              <a:solidFill>
                <a:srgbClr val="FF0000"/>
              </a:solidFill>
            </a:endParaRPr>
          </a:p>
          <a:p>
            <a:pPr marL="698500" indent="-342900" algn="just" eaLnBrk="1" hangingPunct="1">
              <a:buFont typeface="Wingdings" pitchFamily="2" charset="2"/>
              <a:buChar char="§"/>
              <a:tabLst>
                <a:tab pos="457200" algn="l"/>
              </a:tabLst>
              <a:defRPr/>
            </a:pPr>
            <a:r>
              <a:rPr lang="el-GR" sz="2000" dirty="0">
                <a:solidFill>
                  <a:srgbClr val="FF0000"/>
                </a:solidFill>
                <a:cs typeface="Times New Roman" pitchFamily="18" charset="0"/>
              </a:rPr>
              <a:t>η μεταφορά ενέργειας η οποία εκφράζει τις ανταλλαγές μεταξύ δύο συστημάτων. </a:t>
            </a:r>
            <a:endParaRPr lang="el-GR" sz="2000" dirty="0">
              <a:solidFill>
                <a:srgbClr val="FF0000"/>
              </a:solidFill>
            </a:endParaRPr>
          </a:p>
          <a:p>
            <a:pPr algn="just" eaLnBrk="1" hangingPunct="1">
              <a:tabLst>
                <a:tab pos="457200" algn="l"/>
              </a:tabLst>
              <a:defRPr/>
            </a:pPr>
            <a:endParaRPr lang="el-GR" sz="2000" dirty="0">
              <a:solidFill>
                <a:srgbClr val="FF0000"/>
              </a:solidFill>
            </a:endParaRPr>
          </a:p>
          <a:p>
            <a:pPr algn="just" eaLnBrk="1" hangingPunct="1">
              <a:tabLst>
                <a:tab pos="457200" algn="l"/>
              </a:tabLst>
              <a:defRPr/>
            </a:pPr>
            <a:r>
              <a:rPr lang="el-GR" sz="2000" dirty="0">
                <a:solidFill>
                  <a:srgbClr val="008000"/>
                </a:solidFill>
              </a:rPr>
              <a:t>Ο</a:t>
            </a:r>
            <a:r>
              <a:rPr lang="el-GR" sz="2000" dirty="0">
                <a:solidFill>
                  <a:srgbClr val="008000"/>
                </a:solidFill>
                <a:cs typeface="Times New Roman" pitchFamily="18" charset="0"/>
              </a:rPr>
              <a:t>ι προ-ενεργειακές παραστάσεις αποτελούν κατάλληλα γνωστικά εργαλεία που μπορούν να είναι χρήσιμα ως αρχικό πλαίσιο για την οικοδόμηση συλλογισμών οι οποίοι οδηγούν στο μοντέλο των ενεργειακών αλυσίδων και μάλιστα με εφαρμογή και στα μηχανικά φαινόμενα. </a:t>
            </a:r>
          </a:p>
          <a:p>
            <a:pPr algn="just" eaLnBrk="1" hangingPunct="1">
              <a:tabLst>
                <a:tab pos="457200" algn="l"/>
              </a:tabLst>
              <a:defRPr/>
            </a:pPr>
            <a:endParaRPr lang="el-GR" sz="2000" dirty="0">
              <a:solidFill>
                <a:srgbClr val="008000"/>
              </a:solidFill>
            </a:endParaRPr>
          </a:p>
          <a:p>
            <a:pPr>
              <a:tabLst>
                <a:tab pos="457200" algn="l"/>
              </a:tabLst>
              <a:defRPr/>
            </a:pPr>
            <a:endParaRPr lang="el-GR" sz="2000" dirty="0">
              <a:solidFill>
                <a:srgbClr val="FF0000"/>
              </a:solidFill>
            </a:endParaRPr>
          </a:p>
        </p:txBody>
      </p:sp>
      <p:pic>
        <p:nvPicPr>
          <p:cNvPr id="16387" name="Picture 3">
            <a:extLst>
              <a:ext uri="{FF2B5EF4-FFF2-40B4-BE49-F238E27FC236}">
                <a16:creationId xmlns:a16="http://schemas.microsoft.com/office/drawing/2014/main" id="{6F9C34FB-34A2-4F7F-BCBB-74AB42E27E9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87513" y="2205038"/>
            <a:ext cx="5768975" cy="863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6389" name="Picture 5">
            <a:extLst>
              <a:ext uri="{FF2B5EF4-FFF2-40B4-BE49-F238E27FC236}">
                <a16:creationId xmlns:a16="http://schemas.microsoft.com/office/drawing/2014/main" id="{4E058BA9-8528-4CA3-B003-E6A63F4CAD76}"/>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71713" y="1341438"/>
            <a:ext cx="4600575" cy="647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6386">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16389"/>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16387"/>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0"/>
                                          </p:stCondLst>
                                        </p:cTn>
                                        <p:tgtEl>
                                          <p:spTgt spid="16386">
                                            <p:txEl>
                                              <p:pRg st="7" end="7"/>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6386">
                                            <p:txEl>
                                              <p:pRg st="8" end="8"/>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16386">
                                            <p:txEl>
                                              <p:pRg st="9" end="9"/>
                                            </p:txEl>
                                          </p:spTgt>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nodeType="clickEffect">
                                  <p:stCondLst>
                                    <p:cond delay="0"/>
                                  </p:stCondLst>
                                  <p:childTnLst>
                                    <p:set>
                                      <p:cBhvr>
                                        <p:cTn id="26" dur="1" fill="hold">
                                          <p:stCondLst>
                                            <p:cond delay="0"/>
                                          </p:stCondLst>
                                        </p:cTn>
                                        <p:tgtEl>
                                          <p:spTgt spid="16386">
                                            <p:txEl>
                                              <p:pRg st="11" end="1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a:extLst>
              <a:ext uri="{FF2B5EF4-FFF2-40B4-BE49-F238E27FC236}">
                <a16:creationId xmlns:a16="http://schemas.microsoft.com/office/drawing/2014/main" id="{ACBC8F35-25DB-41F5-8662-59C6B7618C05}"/>
              </a:ext>
            </a:extLst>
          </p:cNvPr>
          <p:cNvSpPr>
            <a:spLocks noChangeArrowheads="1"/>
          </p:cNvSpPr>
          <p:nvPr/>
        </p:nvSpPr>
        <p:spPr bwMode="auto">
          <a:xfrm>
            <a:off x="0" y="304800"/>
            <a:ext cx="9144000" cy="56245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bIns="0">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eaLnBrk="1" hangingPunct="1">
              <a:spcBef>
                <a:spcPct val="0"/>
              </a:spcBef>
              <a:buFontTx/>
              <a:buNone/>
            </a:pPr>
            <a:r>
              <a:rPr lang="el-GR" altLang="en-US" sz="2600" b="1" i="1" dirty="0"/>
              <a:t>3. Η συμβατότητα με το επίσημο Αναλυτικό Πρόγραμμα</a:t>
            </a:r>
            <a:endParaRPr lang="el-GR" altLang="en-US" sz="2600" b="1" i="1" dirty="0">
              <a:solidFill>
                <a:srgbClr val="FF6600"/>
              </a:solidFill>
            </a:endParaRPr>
          </a:p>
          <a:p>
            <a:pPr>
              <a:spcBef>
                <a:spcPct val="0"/>
              </a:spcBef>
              <a:buFontTx/>
              <a:buNone/>
            </a:pPr>
            <a:endParaRPr lang="en-US" altLang="en-US" sz="2000" dirty="0"/>
          </a:p>
          <a:p>
            <a:pPr>
              <a:spcBef>
                <a:spcPct val="0"/>
              </a:spcBef>
              <a:buFontTx/>
              <a:buNone/>
            </a:pPr>
            <a:r>
              <a:rPr lang="el-GR" altLang="en-US" sz="2000" dirty="0">
                <a:solidFill>
                  <a:srgbClr val="0000FF"/>
                </a:solidFill>
                <a:cs typeface="Times New Roman" panose="02020603050405020304" pitchFamily="18" charset="0"/>
              </a:rPr>
              <a:t>Το επίσημο Αναλυτικό Πρόγραμμα το οποίο ίσχυε κατά την περίοδο δημιουργίας του διδακτικά μετασχηματισμένου αναλυτικού προγράμματος για την ενέργεια στο επίπεδο της δευτέρας Γυμνασίου, συγκροτήθηκε με βασική επιδίωξη </a:t>
            </a:r>
            <a:r>
              <a:rPr lang="el-GR" altLang="en-US" sz="2000" u="sng" dirty="0">
                <a:solidFill>
                  <a:srgbClr val="0000FF"/>
                </a:solidFill>
                <a:cs typeface="Times New Roman" panose="02020603050405020304" pitchFamily="18" charset="0"/>
              </a:rPr>
              <a:t>τη μελέτη του περιεχομένου της επιστήμης</a:t>
            </a:r>
            <a:r>
              <a:rPr lang="el-GR" altLang="en-US" sz="2000" dirty="0">
                <a:solidFill>
                  <a:srgbClr val="0000FF"/>
                </a:solidFill>
                <a:cs typeface="Times New Roman" panose="02020603050405020304" pitchFamily="18" charset="0"/>
              </a:rPr>
              <a:t>, σε αντίθεση με άλλα προγράμματα που έδιναν έμφαση στις μεθοδολογικές διαδικασίες ή τη σχέση με την τεχνολογία και τις καθημερινές εφαρμογές.</a:t>
            </a:r>
            <a:r>
              <a:rPr lang="el-GR" altLang="en-US" sz="2000" dirty="0"/>
              <a:t> </a:t>
            </a:r>
            <a:endParaRPr lang="en-US" altLang="en-US" sz="2000" dirty="0"/>
          </a:p>
          <a:p>
            <a:pPr>
              <a:spcBef>
                <a:spcPct val="0"/>
              </a:spcBef>
              <a:buFontTx/>
              <a:buNone/>
            </a:pPr>
            <a:endParaRPr lang="en-US" altLang="en-US" sz="2000" dirty="0"/>
          </a:p>
          <a:p>
            <a:pPr algn="just">
              <a:spcBef>
                <a:spcPct val="0"/>
              </a:spcBef>
              <a:buFontTx/>
              <a:buNone/>
            </a:pPr>
            <a:r>
              <a:rPr lang="el-GR" altLang="en-US" sz="2000" dirty="0">
                <a:solidFill>
                  <a:srgbClr val="0000FF"/>
                </a:solidFill>
                <a:cs typeface="Times New Roman" panose="02020603050405020304" pitchFamily="18" charset="0"/>
              </a:rPr>
              <a:t>Η ενέργεια εμφανίζεται σε διάφορα φαινομενολογικά πεδία, αλλά ο κύριος σκοπός ήταν να εισαχθεί και να μελετηθεί εκτενώς στο πλαίσιο της </a:t>
            </a:r>
            <a:r>
              <a:rPr lang="el-GR" altLang="en-US" sz="2000" dirty="0">
                <a:solidFill>
                  <a:srgbClr val="008000"/>
                </a:solidFill>
                <a:cs typeface="Times New Roman" panose="02020603050405020304" pitchFamily="18" charset="0"/>
              </a:rPr>
              <a:t>Μηχανικής</a:t>
            </a:r>
            <a:r>
              <a:rPr lang="el-GR" altLang="en-US" sz="2000" dirty="0">
                <a:solidFill>
                  <a:srgbClr val="0000FF"/>
                </a:solidFill>
                <a:cs typeface="Times New Roman" panose="02020603050405020304" pitchFamily="18" charset="0"/>
              </a:rPr>
              <a:t> και μάλιστα με μετάβαση από τον ποιοτικό στον ποσοτικό χαρακτήρα της έννοιας. </a:t>
            </a:r>
            <a:endParaRPr lang="el-GR" altLang="en-US" sz="2000" dirty="0">
              <a:cs typeface="Times New Roman" panose="02020603050405020304" pitchFamily="18" charset="0"/>
            </a:endParaRPr>
          </a:p>
          <a:p>
            <a:pPr>
              <a:spcBef>
                <a:spcPct val="0"/>
              </a:spcBef>
              <a:buFontTx/>
              <a:buNone/>
            </a:pPr>
            <a:endParaRPr lang="en-US" altLang="en-US" sz="2000" dirty="0"/>
          </a:p>
          <a:p>
            <a:pPr algn="just">
              <a:spcBef>
                <a:spcPct val="0"/>
              </a:spcBef>
              <a:buFontTx/>
              <a:buNone/>
            </a:pPr>
            <a:r>
              <a:rPr lang="el-GR" altLang="en-US" sz="2000" dirty="0">
                <a:solidFill>
                  <a:srgbClr val="0000FF"/>
                </a:solidFill>
                <a:cs typeface="Times New Roman" panose="02020603050405020304" pitchFamily="18" charset="0"/>
              </a:rPr>
              <a:t>Προκειμένου</a:t>
            </a:r>
            <a:r>
              <a:rPr lang="en-US" altLang="en-US" sz="2000" dirty="0">
                <a:solidFill>
                  <a:srgbClr val="0000FF"/>
                </a:solidFill>
                <a:cs typeface="Times New Roman" panose="02020603050405020304" pitchFamily="18" charset="0"/>
              </a:rPr>
              <a:t> </a:t>
            </a:r>
            <a:r>
              <a:rPr lang="el-GR" altLang="en-US" sz="2000" dirty="0">
                <a:solidFill>
                  <a:srgbClr val="0000FF"/>
                </a:solidFill>
                <a:cs typeface="Times New Roman" panose="02020603050405020304" pitchFamily="18" charset="0"/>
              </a:rPr>
              <a:t>η προσπάθεια δημιουργίας ενός νέου αναλυτικού προγράμματος να είναι εφικτή στο πλαίσιο ενός δεδομένου εκπαιδευτικού συστήματος, αποφασίστηκε ο προσανατολισμός του προς τις ίδιες γενικές επιδιώξεις και </a:t>
            </a:r>
            <a:r>
              <a:rPr lang="el-GR" altLang="en-US" sz="2000" u="sng" dirty="0">
                <a:solidFill>
                  <a:srgbClr val="0000FF"/>
                </a:solidFill>
                <a:cs typeface="Times New Roman" panose="02020603050405020304" pitchFamily="18" charset="0"/>
              </a:rPr>
              <a:t>τους ίδιους διδακτικούς σκοπούς με αυτούς του ισχύοντος Αναλυτικού Προγράμματος</a:t>
            </a:r>
            <a:r>
              <a:rPr lang="el-GR" altLang="en-US" sz="2000" dirty="0">
                <a:solidFill>
                  <a:srgbClr val="0000FF"/>
                </a:solidFill>
                <a:cs typeface="Times New Roman" panose="02020603050405020304" pitchFamily="18" charset="0"/>
              </a:rPr>
              <a:t>.</a:t>
            </a:r>
            <a:r>
              <a:rPr lang="el-GR" altLang="en-US" sz="2000" dirty="0">
                <a:solidFill>
                  <a:srgbClr val="008000"/>
                </a:solidFill>
                <a:cs typeface="Times New Roman" panose="02020603050405020304" pitchFamily="18" charset="0"/>
              </a:rPr>
              <a:t> </a:t>
            </a:r>
          </a:p>
          <a:p>
            <a:pPr>
              <a:spcBef>
                <a:spcPct val="0"/>
              </a:spcBef>
              <a:buFontTx/>
              <a:buNone/>
            </a:pPr>
            <a:endParaRPr lang="el-GR" altLang="en-US" sz="2000" dirty="0">
              <a:solidFill>
                <a:srgbClr val="008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17410">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17410">
                                            <p:txEl>
                                              <p:pRg st="2" end="2"/>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499"/>
                                          </p:stCondLst>
                                        </p:cTn>
                                        <p:tgtEl>
                                          <p:spTgt spid="17410">
                                            <p:txEl>
                                              <p:pRg st="4" end="4"/>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499"/>
                                          </p:stCondLst>
                                        </p:cTn>
                                        <p:tgtEl>
                                          <p:spTgt spid="17410">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410" grpId="0" build="p" autoUpdateAnimBg="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a:extLst>
              <a:ext uri="{FF2B5EF4-FFF2-40B4-BE49-F238E27FC236}">
                <a16:creationId xmlns:a16="http://schemas.microsoft.com/office/drawing/2014/main" id="{780F3DFA-50A2-4D03-9F85-70143E2FB69A}"/>
              </a:ext>
            </a:extLst>
          </p:cNvPr>
          <p:cNvSpPr>
            <a:spLocks noChangeArrowheads="1"/>
          </p:cNvSpPr>
          <p:nvPr/>
        </p:nvSpPr>
        <p:spPr bwMode="auto">
          <a:xfrm>
            <a:off x="250825" y="304800"/>
            <a:ext cx="8713788" cy="74025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bIns="0">
            <a:spAutoFit/>
          </a:bodyPr>
          <a:lstStyle/>
          <a:p>
            <a:pPr algn="ctr" eaLnBrk="1" hangingPunct="1">
              <a:defRPr/>
            </a:pPr>
            <a:r>
              <a:rPr lang="el-GR" sz="2600" i="1" dirty="0">
                <a:cs typeface="Times New Roman" pitchFamily="18" charset="0"/>
              </a:rPr>
              <a:t>Οι βασικές επιλογές ενός Αναλυτικού Προγράμματος το οποίο δημιουργήθηκε με διδακτικό μετασχηματισμό</a:t>
            </a:r>
            <a:endParaRPr lang="el-GR" sz="2600" i="1" dirty="0">
              <a:solidFill>
                <a:srgbClr val="993366"/>
              </a:solidFill>
              <a:cs typeface="Times New Roman" pitchFamily="18" charset="0"/>
            </a:endParaRPr>
          </a:p>
          <a:p>
            <a:pPr algn="ctr">
              <a:defRPr/>
            </a:pPr>
            <a:endParaRPr lang="en-US" sz="1000" dirty="0"/>
          </a:p>
          <a:p>
            <a:pPr>
              <a:defRPr/>
            </a:pPr>
            <a:r>
              <a:rPr lang="el-GR" sz="2000" dirty="0">
                <a:solidFill>
                  <a:srgbClr val="0000FF"/>
                </a:solidFill>
                <a:cs typeface="Times New Roman" pitchFamily="18" charset="0"/>
              </a:rPr>
              <a:t>Τα τρία προηγούμενα επίπεδα προσέγγισης και </a:t>
            </a:r>
            <a:r>
              <a:rPr lang="el-GR" sz="2000" dirty="0">
                <a:solidFill>
                  <a:srgbClr val="0000FF"/>
                </a:solidFill>
              </a:rPr>
              <a:t>τα </a:t>
            </a:r>
            <a:r>
              <a:rPr lang="el-GR" sz="2000" dirty="0">
                <a:solidFill>
                  <a:srgbClr val="0000FF"/>
                </a:solidFill>
                <a:cs typeface="Times New Roman" pitchFamily="18" charset="0"/>
              </a:rPr>
              <a:t>βασικ</a:t>
            </a:r>
            <a:r>
              <a:rPr lang="el-GR" sz="2000" dirty="0">
                <a:solidFill>
                  <a:srgbClr val="0000FF"/>
                </a:solidFill>
              </a:rPr>
              <a:t>ά </a:t>
            </a:r>
            <a:r>
              <a:rPr lang="el-GR" sz="2000" dirty="0">
                <a:solidFill>
                  <a:srgbClr val="0000FF"/>
                </a:solidFill>
                <a:cs typeface="Times New Roman" pitchFamily="18" charset="0"/>
              </a:rPr>
              <a:t>τους συμπερ</a:t>
            </a:r>
            <a:r>
              <a:rPr lang="el-GR" sz="2000" dirty="0">
                <a:solidFill>
                  <a:srgbClr val="0000FF"/>
                </a:solidFill>
              </a:rPr>
              <a:t>άσματα</a:t>
            </a:r>
            <a:r>
              <a:rPr lang="el-GR" sz="2000" dirty="0">
                <a:solidFill>
                  <a:srgbClr val="0000FF"/>
                </a:solidFill>
                <a:cs typeface="Times New Roman" pitchFamily="18" charset="0"/>
              </a:rPr>
              <a:t>, οδηγούν στη διαμόρφωση των γενικών </a:t>
            </a:r>
            <a:r>
              <a:rPr lang="el-GR" sz="2000" dirty="0">
                <a:solidFill>
                  <a:srgbClr val="0000FF"/>
                </a:solidFill>
              </a:rPr>
              <a:t>επιδιώξεων</a:t>
            </a:r>
            <a:r>
              <a:rPr lang="el-GR" sz="2000" dirty="0">
                <a:solidFill>
                  <a:srgbClr val="0000FF"/>
                </a:solidFill>
                <a:cs typeface="Times New Roman" pitchFamily="18" charset="0"/>
              </a:rPr>
              <a:t>, των ειδικών στόχων αλλά και του περιεχομένου ενός Αναλυτικού Προγράμματος για την ενέργεια στο επίπεδο της </a:t>
            </a:r>
            <a:r>
              <a:rPr lang="el-GR" sz="2000" dirty="0" err="1">
                <a:solidFill>
                  <a:srgbClr val="0000FF"/>
                </a:solidFill>
                <a:cs typeface="Times New Roman" pitchFamily="18" charset="0"/>
              </a:rPr>
              <a:t>Β΄</a:t>
            </a:r>
            <a:r>
              <a:rPr lang="el-GR" sz="2000" dirty="0">
                <a:solidFill>
                  <a:srgbClr val="0000FF"/>
                </a:solidFill>
                <a:cs typeface="Times New Roman" pitchFamily="18" charset="0"/>
              </a:rPr>
              <a:t> Γυμνασίου, το οποίο δημιουργήθηκε με μια διαδικασία διδακτικού μετασχηματισμού</a:t>
            </a:r>
            <a:r>
              <a:rPr lang="el-GR" sz="2000" dirty="0">
                <a:solidFill>
                  <a:srgbClr val="0000FF"/>
                </a:solidFill>
              </a:rPr>
              <a:t>.</a:t>
            </a:r>
            <a:r>
              <a:rPr lang="el-GR" sz="2000" dirty="0">
                <a:solidFill>
                  <a:srgbClr val="0000FF"/>
                </a:solidFill>
                <a:cs typeface="Times New Roman" pitchFamily="18" charset="0"/>
              </a:rPr>
              <a:t> </a:t>
            </a:r>
            <a:endParaRPr lang="en-US" sz="2000" dirty="0">
              <a:solidFill>
                <a:srgbClr val="0000FF"/>
              </a:solidFill>
              <a:cs typeface="Times New Roman" pitchFamily="18" charset="0"/>
            </a:endParaRPr>
          </a:p>
          <a:p>
            <a:pPr>
              <a:defRPr/>
            </a:pPr>
            <a:endParaRPr lang="el-GR" sz="2000" dirty="0">
              <a:solidFill>
                <a:srgbClr val="0000FF"/>
              </a:solidFill>
            </a:endParaRPr>
          </a:p>
          <a:p>
            <a:pPr>
              <a:defRPr/>
            </a:pPr>
            <a:r>
              <a:rPr lang="el-GR" sz="2000" dirty="0">
                <a:solidFill>
                  <a:srgbClr val="0000FF"/>
                </a:solidFill>
              </a:rPr>
              <a:t>Με βάση τα ευρήματα των ερευνών που σχετίζονται με τις νοητικές παραστάσεις των μαθητών/τριών επιδιώκεται:</a:t>
            </a:r>
          </a:p>
          <a:p>
            <a:pPr>
              <a:defRPr/>
            </a:pPr>
            <a:endParaRPr lang="en-US" sz="2000" dirty="0">
              <a:solidFill>
                <a:srgbClr val="0000FF"/>
              </a:solidFill>
            </a:endParaRPr>
          </a:p>
          <a:p>
            <a:pPr marL="342900" indent="-342900">
              <a:buFont typeface="Wingdings" pitchFamily="2" charset="2"/>
              <a:buChar char="§"/>
              <a:defRPr/>
            </a:pPr>
            <a:r>
              <a:rPr lang="el-GR" sz="2000" dirty="0">
                <a:solidFill>
                  <a:srgbClr val="0000FF"/>
                </a:solidFill>
                <a:cs typeface="Times New Roman" pitchFamily="18" charset="0"/>
              </a:rPr>
              <a:t>ενεργοποίηση ή η οικοδόμηση προ-ενεργειακών συλλογισμών </a:t>
            </a:r>
            <a:endParaRPr lang="el-GR" sz="2000" dirty="0">
              <a:solidFill>
                <a:srgbClr val="0000FF"/>
              </a:solidFill>
            </a:endParaRPr>
          </a:p>
          <a:p>
            <a:pPr marL="342900" indent="-342900">
              <a:buFont typeface="Wingdings" pitchFamily="2" charset="2"/>
              <a:buChar char="§"/>
              <a:defRPr/>
            </a:pPr>
            <a:endParaRPr lang="en-US" sz="2000" dirty="0">
              <a:solidFill>
                <a:srgbClr val="0000FF"/>
              </a:solidFill>
            </a:endParaRPr>
          </a:p>
          <a:p>
            <a:pPr marL="342900" indent="-342900">
              <a:buFont typeface="Wingdings" pitchFamily="2" charset="2"/>
              <a:buChar char="§"/>
              <a:defRPr/>
            </a:pPr>
            <a:r>
              <a:rPr lang="el-GR" sz="2000" dirty="0">
                <a:solidFill>
                  <a:srgbClr val="0000FF"/>
                </a:solidFill>
                <a:cs typeface="Times New Roman" pitchFamily="18" charset="0"/>
              </a:rPr>
              <a:t>η μετάβαση από τον ποιοτικό στον ποσοτικό χαρακτήρα των συλλογισμών </a:t>
            </a:r>
            <a:endParaRPr lang="el-GR" sz="2000" dirty="0">
              <a:solidFill>
                <a:srgbClr val="0000FF"/>
              </a:solidFill>
            </a:endParaRPr>
          </a:p>
          <a:p>
            <a:pPr marL="342900" indent="-342900">
              <a:buFont typeface="Wingdings" pitchFamily="2" charset="2"/>
              <a:buChar char="§"/>
              <a:defRPr/>
            </a:pPr>
            <a:endParaRPr lang="en-US" sz="2000" dirty="0">
              <a:solidFill>
                <a:srgbClr val="0000FF"/>
              </a:solidFill>
            </a:endParaRPr>
          </a:p>
          <a:p>
            <a:pPr marL="342900" indent="-342900">
              <a:buFont typeface="Wingdings" pitchFamily="2" charset="2"/>
              <a:buChar char="§"/>
              <a:defRPr/>
            </a:pPr>
            <a:r>
              <a:rPr lang="el-GR" sz="2000" dirty="0">
                <a:solidFill>
                  <a:srgbClr val="0000FF"/>
                </a:solidFill>
                <a:cs typeface="Times New Roman" pitchFamily="18" charset="0"/>
              </a:rPr>
              <a:t>η σταδιακή διαφοροποίηση και ενοποίηση ενεργειακών εννοιών με στόχο τη συγκρότηση ενός αυτοτελούς μοντέλου για την ενέργεια</a:t>
            </a:r>
          </a:p>
          <a:p>
            <a:pPr marL="342900" indent="-342900">
              <a:buFont typeface="Wingdings" pitchFamily="2" charset="2"/>
              <a:buChar char="§"/>
              <a:defRPr/>
            </a:pPr>
            <a:endParaRPr lang="el-GR" sz="2000" dirty="0">
              <a:solidFill>
                <a:srgbClr val="0000FF"/>
              </a:solidFill>
            </a:endParaRPr>
          </a:p>
          <a:p>
            <a:pPr marL="342900" indent="-342900">
              <a:buFont typeface="Wingdings" pitchFamily="2" charset="2"/>
              <a:buChar char="§"/>
              <a:defRPr/>
            </a:pPr>
            <a:r>
              <a:rPr lang="el-GR" sz="2000" dirty="0">
                <a:solidFill>
                  <a:srgbClr val="0000FF"/>
                </a:solidFill>
                <a:cs typeface="Times New Roman" pitchFamily="18" charset="0"/>
              </a:rPr>
              <a:t>η επέκταση των εμπειρικών πεδίων εφαρμογών της έννοιας</a:t>
            </a:r>
            <a:r>
              <a:rPr lang="en-US" sz="2000" dirty="0">
                <a:solidFill>
                  <a:srgbClr val="0000FF"/>
                </a:solidFill>
                <a:cs typeface="Times New Roman" pitchFamily="18" charset="0"/>
              </a:rPr>
              <a:t> </a:t>
            </a:r>
            <a:endParaRPr lang="el-GR" sz="2000" dirty="0">
              <a:solidFill>
                <a:srgbClr val="0000FF"/>
              </a:solidFill>
            </a:endParaRPr>
          </a:p>
          <a:p>
            <a:pPr>
              <a:defRPr/>
            </a:pPr>
            <a:endParaRPr lang="en-US" sz="2000" dirty="0">
              <a:solidFill>
                <a:srgbClr val="0000FF"/>
              </a:solidFill>
            </a:endParaRPr>
          </a:p>
          <a:p>
            <a:pPr>
              <a:buFontTx/>
              <a:buChar char="•"/>
              <a:defRPr/>
            </a:pPr>
            <a:endParaRPr lang="en-US" sz="2000" dirty="0">
              <a:solidFill>
                <a:srgbClr val="0000FF"/>
              </a:solidFill>
              <a:cs typeface="Times New Roman" pitchFamily="18" charset="0"/>
            </a:endParaRPr>
          </a:p>
          <a:p>
            <a:pPr>
              <a:defRPr/>
            </a:pPr>
            <a:endParaRPr lang="el-GR" sz="2000" dirty="0">
              <a:solidFill>
                <a:srgbClr val="0000FF"/>
              </a:solidFill>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18434">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18434">
                                            <p:txEl>
                                              <p:pRg st="2" end="2"/>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499"/>
                                          </p:stCondLst>
                                        </p:cTn>
                                        <p:tgtEl>
                                          <p:spTgt spid="18434">
                                            <p:txEl>
                                              <p:pRg st="4" end="4"/>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499"/>
                                          </p:stCondLst>
                                        </p:cTn>
                                        <p:tgtEl>
                                          <p:spTgt spid="18434">
                                            <p:txEl>
                                              <p:pRg st="6" end="6"/>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499"/>
                                          </p:stCondLst>
                                        </p:cTn>
                                        <p:tgtEl>
                                          <p:spTgt spid="18434">
                                            <p:txEl>
                                              <p:pRg st="8" end="8"/>
                                            </p:txEl>
                                          </p:spTgt>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grpId="0" nodeType="clickEffect">
                                  <p:stCondLst>
                                    <p:cond delay="0"/>
                                  </p:stCondLst>
                                  <p:childTnLst>
                                    <p:set>
                                      <p:cBhvr>
                                        <p:cTn id="26" dur="1" fill="hold">
                                          <p:stCondLst>
                                            <p:cond delay="499"/>
                                          </p:stCondLst>
                                        </p:cTn>
                                        <p:tgtEl>
                                          <p:spTgt spid="18434">
                                            <p:txEl>
                                              <p:pRg st="10" end="10"/>
                                            </p:txEl>
                                          </p:spTgt>
                                        </p:tgtEl>
                                        <p:attrNameLst>
                                          <p:attrName>style.visibility</p:attrName>
                                        </p:attrNameLst>
                                      </p:cBhvr>
                                      <p:to>
                                        <p:strVal val="visible"/>
                                      </p:to>
                                    </p:set>
                                  </p:childTnLst>
                                </p:cTn>
                              </p:par>
                            </p:childTnLst>
                          </p:cTn>
                        </p:par>
                      </p:childTnLst>
                    </p:cTn>
                  </p:par>
                  <p:par>
                    <p:cTn id="27" fill="hold" nodeType="clickPar">
                      <p:stCondLst>
                        <p:cond delay="indefinite"/>
                      </p:stCondLst>
                      <p:childTnLst>
                        <p:par>
                          <p:cTn id="28" fill="hold" nodeType="withGroup">
                            <p:stCondLst>
                              <p:cond delay="0"/>
                            </p:stCondLst>
                            <p:childTnLst>
                              <p:par>
                                <p:cTn id="29" presetID="1" presetClass="entr" presetSubtype="0" fill="hold" grpId="0" nodeType="clickEffect">
                                  <p:stCondLst>
                                    <p:cond delay="0"/>
                                  </p:stCondLst>
                                  <p:childTnLst>
                                    <p:set>
                                      <p:cBhvr>
                                        <p:cTn id="30" dur="1" fill="hold">
                                          <p:stCondLst>
                                            <p:cond delay="499"/>
                                          </p:stCondLst>
                                        </p:cTn>
                                        <p:tgtEl>
                                          <p:spTgt spid="18434">
                                            <p:txEl>
                                              <p:pRg st="12" end="1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434" grpId="0" build="p" autoUpdateAnimBg="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a:extLst>
              <a:ext uri="{FF2B5EF4-FFF2-40B4-BE49-F238E27FC236}">
                <a16:creationId xmlns:a16="http://schemas.microsoft.com/office/drawing/2014/main" id="{0BFA88A7-2B8D-45EF-9449-FE9ED40D95A7}"/>
              </a:ext>
            </a:extLst>
          </p:cNvPr>
          <p:cNvSpPr>
            <a:spLocks noChangeArrowheads="1"/>
          </p:cNvSpPr>
          <p:nvPr/>
        </p:nvSpPr>
        <p:spPr bwMode="auto">
          <a:xfrm>
            <a:off x="0" y="228600"/>
            <a:ext cx="9144000" cy="5578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tabLst>
                <a:tab pos="457200" algn="l"/>
              </a:tabLst>
              <a:defRPr sz="3200">
                <a:solidFill>
                  <a:schemeClr val="tx1"/>
                </a:solidFill>
                <a:latin typeface="Times New Roman" panose="02020603050405020304" pitchFamily="18" charset="0"/>
              </a:defRPr>
            </a:lvl1pPr>
            <a:lvl2pPr marL="742950" indent="-285750">
              <a:spcBef>
                <a:spcPct val="20000"/>
              </a:spcBef>
              <a:buChar char="–"/>
              <a:tabLst>
                <a:tab pos="457200" algn="l"/>
              </a:tabLst>
              <a:defRPr sz="2800">
                <a:solidFill>
                  <a:schemeClr val="tx1"/>
                </a:solidFill>
                <a:latin typeface="Times New Roman" panose="02020603050405020304" pitchFamily="18" charset="0"/>
              </a:defRPr>
            </a:lvl2pPr>
            <a:lvl3pPr marL="1143000" indent="-228600">
              <a:spcBef>
                <a:spcPct val="20000"/>
              </a:spcBef>
              <a:buChar char="•"/>
              <a:tabLst>
                <a:tab pos="457200" algn="l"/>
              </a:tabLst>
              <a:defRPr sz="2400">
                <a:solidFill>
                  <a:schemeClr val="tx1"/>
                </a:solidFill>
                <a:latin typeface="Times New Roman" panose="02020603050405020304" pitchFamily="18" charset="0"/>
              </a:defRPr>
            </a:lvl3pPr>
            <a:lvl4pPr marL="1600200" indent="-228600">
              <a:spcBef>
                <a:spcPct val="20000"/>
              </a:spcBef>
              <a:buChar char="–"/>
              <a:tabLst>
                <a:tab pos="457200" algn="l"/>
              </a:tabLst>
              <a:defRPr sz="2000">
                <a:solidFill>
                  <a:schemeClr val="tx1"/>
                </a:solidFill>
                <a:latin typeface="Times New Roman" panose="02020603050405020304" pitchFamily="18" charset="0"/>
              </a:defRPr>
            </a:lvl4pPr>
            <a:lvl5pPr marL="2057400" indent="-228600">
              <a:spcBef>
                <a:spcPct val="20000"/>
              </a:spcBef>
              <a:buChar char="»"/>
              <a:tabLst>
                <a:tab pos="457200" algn="l"/>
              </a:tabLst>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tabLst>
                <a:tab pos="457200" algn="l"/>
              </a:tabLst>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tabLst>
                <a:tab pos="457200" algn="l"/>
              </a:tabLst>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tabLst>
                <a:tab pos="457200" algn="l"/>
              </a:tabLst>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tabLst>
                <a:tab pos="457200" algn="l"/>
              </a:tabLst>
              <a:defRPr sz="2000">
                <a:solidFill>
                  <a:schemeClr val="tx1"/>
                </a:solidFill>
                <a:latin typeface="Times New Roman" panose="02020603050405020304" pitchFamily="18" charset="0"/>
              </a:defRPr>
            </a:lvl9pPr>
          </a:lstStyle>
          <a:p>
            <a:pPr algn="just" eaLnBrk="1" hangingPunct="1">
              <a:spcBef>
                <a:spcPct val="0"/>
              </a:spcBef>
              <a:buFontTx/>
              <a:buNone/>
            </a:pPr>
            <a:r>
              <a:rPr lang="el-GR" altLang="en-US" sz="2000">
                <a:solidFill>
                  <a:srgbClr val="0000FF"/>
                </a:solidFill>
              </a:rPr>
              <a:t>Επίσης, δ</a:t>
            </a:r>
            <a:r>
              <a:rPr lang="el-GR" altLang="en-US" sz="2000">
                <a:solidFill>
                  <a:srgbClr val="0000FF"/>
                </a:solidFill>
                <a:cs typeface="Times New Roman" panose="02020603050405020304" pitchFamily="18" charset="0"/>
              </a:rPr>
              <a:t>εδομένου ότι προνομιακό πεδίο δημιουργίας και επεξεργασίας των προ-ενεργειακών συλλογισμών αποτελεί  </a:t>
            </a:r>
            <a:r>
              <a:rPr lang="el-GR" altLang="en-US" sz="2000">
                <a:solidFill>
                  <a:srgbClr val="FF0000"/>
                </a:solidFill>
                <a:cs typeface="Times New Roman" panose="02020603050405020304" pitchFamily="18" charset="0"/>
              </a:rPr>
              <a:t>η μακροσκοπική Θερμοδυναμική</a:t>
            </a:r>
            <a:r>
              <a:rPr lang="el-GR" altLang="en-US" sz="2000">
                <a:solidFill>
                  <a:srgbClr val="0000FF"/>
                </a:solidFill>
                <a:cs typeface="Times New Roman" panose="02020603050405020304" pitchFamily="18" charset="0"/>
              </a:rPr>
              <a:t> επιχειρείται</a:t>
            </a:r>
            <a:r>
              <a:rPr lang="el-GR" altLang="en-US" sz="2000">
                <a:solidFill>
                  <a:srgbClr val="0000FF"/>
                </a:solidFill>
              </a:rPr>
              <a:t>:</a:t>
            </a:r>
          </a:p>
          <a:p>
            <a:pPr algn="just" eaLnBrk="1" hangingPunct="1">
              <a:spcBef>
                <a:spcPct val="0"/>
              </a:spcBef>
              <a:buFontTx/>
              <a:buNone/>
            </a:pPr>
            <a:endParaRPr lang="el-GR" altLang="en-US" sz="2000">
              <a:solidFill>
                <a:srgbClr val="0000FF"/>
              </a:solidFill>
            </a:endParaRPr>
          </a:p>
          <a:p>
            <a:pPr algn="just" eaLnBrk="1" hangingPunct="1">
              <a:spcBef>
                <a:spcPct val="0"/>
              </a:spcBef>
            </a:pPr>
            <a:r>
              <a:rPr lang="el-GR" altLang="en-US" sz="2000">
                <a:solidFill>
                  <a:srgbClr val="0000FF"/>
                </a:solidFill>
              </a:rPr>
              <a:t>	</a:t>
            </a:r>
            <a:r>
              <a:rPr lang="el-GR" altLang="en-US" sz="2000">
                <a:solidFill>
                  <a:srgbClr val="FF0000"/>
                </a:solidFill>
                <a:cs typeface="Times New Roman" panose="02020603050405020304" pitchFamily="18" charset="0"/>
              </a:rPr>
              <a:t>η εισαγωγή της έννοιας της ενέργειας μέσω θερμικών φαινομένων,</a:t>
            </a:r>
            <a:r>
              <a:rPr lang="el-GR" altLang="en-US" sz="2000">
                <a:solidFill>
                  <a:srgbClr val="0000FF"/>
                </a:solidFill>
                <a:cs typeface="Times New Roman" panose="02020603050405020304" pitchFamily="18" charset="0"/>
              </a:rPr>
              <a:t> </a:t>
            </a:r>
          </a:p>
          <a:p>
            <a:pPr algn="just" eaLnBrk="1" hangingPunct="1">
              <a:spcBef>
                <a:spcPct val="0"/>
              </a:spcBef>
            </a:pPr>
            <a:endParaRPr lang="el-GR" altLang="en-US" sz="2000">
              <a:solidFill>
                <a:srgbClr val="0000FF"/>
              </a:solidFill>
            </a:endParaRPr>
          </a:p>
          <a:p>
            <a:pPr algn="just" eaLnBrk="1" hangingPunct="1">
              <a:spcBef>
                <a:spcPct val="0"/>
              </a:spcBef>
            </a:pPr>
            <a:r>
              <a:rPr lang="el-GR" altLang="en-US" sz="2000">
                <a:solidFill>
                  <a:srgbClr val="0000FF"/>
                </a:solidFill>
              </a:rPr>
              <a:t>	</a:t>
            </a:r>
            <a:r>
              <a:rPr lang="el-GR" altLang="en-US" sz="2000">
                <a:solidFill>
                  <a:srgbClr val="996633"/>
                </a:solidFill>
                <a:cs typeface="Times New Roman" panose="02020603050405020304" pitchFamily="18" charset="0"/>
              </a:rPr>
              <a:t>ακολουθεί το ζήτημα της μετατροπής της θερμότητας σε έργο μέσω των </a:t>
            </a:r>
            <a:r>
              <a:rPr lang="el-GR" altLang="en-US" sz="2000">
                <a:solidFill>
                  <a:srgbClr val="996633"/>
                </a:solidFill>
              </a:rPr>
              <a:t>	</a:t>
            </a:r>
            <a:r>
              <a:rPr lang="el-GR" altLang="en-US" sz="2000">
                <a:solidFill>
                  <a:srgbClr val="996633"/>
                </a:solidFill>
                <a:cs typeface="Times New Roman" panose="02020603050405020304" pitchFamily="18" charset="0"/>
              </a:rPr>
              <a:t>μηχανικών αποτελεσμάτων της θερμικής ενέργειας και </a:t>
            </a:r>
          </a:p>
          <a:p>
            <a:pPr algn="just" eaLnBrk="1" hangingPunct="1">
              <a:spcBef>
                <a:spcPct val="0"/>
              </a:spcBef>
            </a:pPr>
            <a:endParaRPr lang="el-GR" altLang="en-US" sz="2000">
              <a:solidFill>
                <a:srgbClr val="996633"/>
              </a:solidFill>
            </a:endParaRPr>
          </a:p>
          <a:p>
            <a:pPr algn="just" eaLnBrk="1" hangingPunct="1">
              <a:spcBef>
                <a:spcPct val="0"/>
              </a:spcBef>
            </a:pPr>
            <a:r>
              <a:rPr lang="el-GR" altLang="en-US" sz="2000">
                <a:solidFill>
                  <a:srgbClr val="0000FF"/>
                </a:solidFill>
              </a:rPr>
              <a:t>	</a:t>
            </a:r>
            <a:r>
              <a:rPr lang="el-GR" altLang="en-US" sz="2000">
                <a:solidFill>
                  <a:srgbClr val="008000"/>
                </a:solidFill>
                <a:cs typeface="Times New Roman" panose="02020603050405020304" pitchFamily="18" charset="0"/>
              </a:rPr>
              <a:t>το πρόγραμμα ολοκληρώνεται με την επεξεργασία της έννοιας της ενέργειας στη </a:t>
            </a:r>
            <a:r>
              <a:rPr lang="el-GR" altLang="en-US" sz="2000">
                <a:solidFill>
                  <a:srgbClr val="008000"/>
                </a:solidFill>
              </a:rPr>
              <a:t>	</a:t>
            </a:r>
            <a:r>
              <a:rPr lang="el-GR" altLang="en-US" sz="2000">
                <a:solidFill>
                  <a:srgbClr val="008000"/>
                </a:solidFill>
                <a:cs typeface="Times New Roman" panose="02020603050405020304" pitchFamily="18" charset="0"/>
              </a:rPr>
              <a:t>Μηχανική.</a:t>
            </a:r>
            <a:endParaRPr lang="el-GR" altLang="en-US" sz="2000">
              <a:solidFill>
                <a:srgbClr val="008000"/>
              </a:solidFill>
            </a:endParaRPr>
          </a:p>
          <a:p>
            <a:pPr algn="just" eaLnBrk="1" hangingPunct="1">
              <a:spcBef>
                <a:spcPct val="0"/>
              </a:spcBef>
              <a:buFontTx/>
              <a:buNone/>
            </a:pPr>
            <a:endParaRPr lang="el-GR" altLang="en-US" sz="2000">
              <a:solidFill>
                <a:srgbClr val="008000"/>
              </a:solidFill>
            </a:endParaRPr>
          </a:p>
          <a:p>
            <a:pPr algn="just" eaLnBrk="1" hangingPunct="1">
              <a:spcBef>
                <a:spcPct val="0"/>
              </a:spcBef>
              <a:buFontTx/>
              <a:buNone/>
            </a:pPr>
            <a:r>
              <a:rPr lang="el-GR" altLang="en-US" sz="2000">
                <a:solidFill>
                  <a:srgbClr val="FF0000"/>
                </a:solidFill>
              </a:rPr>
              <a:t>Η</a:t>
            </a:r>
            <a:r>
              <a:rPr lang="el-GR" altLang="en-US" sz="2000">
                <a:solidFill>
                  <a:srgbClr val="FF0000"/>
                </a:solidFill>
                <a:cs typeface="Times New Roman" panose="02020603050405020304" pitchFamily="18" charset="0"/>
              </a:rPr>
              <a:t> επιλογή αυτή ισχυροποιείται από την ανάδειξη της Θερμοδυναμικής ως προνομιακού πεδίου μελέτης ενεργειακών φαινομένων όπως έδειξε η επιστημολογική ανάλυση</a:t>
            </a:r>
            <a:r>
              <a:rPr lang="el-GR" altLang="en-US" sz="2000">
                <a:solidFill>
                  <a:srgbClr val="0000FF"/>
                </a:solidFill>
                <a:cs typeface="Times New Roman" panose="02020603050405020304" pitchFamily="18" charset="0"/>
              </a:rPr>
              <a:t> </a:t>
            </a:r>
            <a:endParaRPr lang="el-GR" altLang="en-US" sz="2000">
              <a:solidFill>
                <a:srgbClr val="0000FF"/>
              </a:solidFill>
            </a:endParaRPr>
          </a:p>
          <a:p>
            <a:pPr algn="just" eaLnBrk="1" hangingPunct="1">
              <a:spcBef>
                <a:spcPct val="0"/>
              </a:spcBef>
              <a:buFontTx/>
              <a:buNone/>
            </a:pPr>
            <a:endParaRPr lang="el-GR" altLang="en-US" sz="2000">
              <a:solidFill>
                <a:srgbClr val="0000FF"/>
              </a:solidFill>
            </a:endParaRPr>
          </a:p>
          <a:p>
            <a:pPr algn="just" eaLnBrk="1" hangingPunct="1">
              <a:spcBef>
                <a:spcPct val="0"/>
              </a:spcBef>
              <a:buFontTx/>
              <a:buNone/>
            </a:pPr>
            <a:r>
              <a:rPr lang="el-GR" altLang="en-US" sz="2000">
                <a:solidFill>
                  <a:srgbClr val="008000"/>
                </a:solidFill>
              </a:rPr>
              <a:t>Η</a:t>
            </a:r>
            <a:r>
              <a:rPr lang="el-GR" altLang="en-US" sz="2000">
                <a:solidFill>
                  <a:srgbClr val="008000"/>
                </a:solidFill>
                <a:cs typeface="Times New Roman" panose="02020603050405020304" pitchFamily="18" charset="0"/>
              </a:rPr>
              <a:t> προσπάθεια εναρμόνισης των βασικών επιδιώξεων, των στόχων και του περιεχομένου του νέου Αναλυτικού Προγράμματος με το εφαρμοζόμενο Αναλυτικό Πρόγραμμα αναδεικνύει το εφικτό της εφαρμογής της συγκεκριμένης πρότασης. </a:t>
            </a:r>
            <a:endParaRPr lang="el-GR" altLang="en-US" sz="2000">
              <a:solidFill>
                <a:srgbClr val="008000"/>
              </a:solidFill>
            </a:endParaRPr>
          </a:p>
          <a:p>
            <a:pPr>
              <a:spcBef>
                <a:spcPct val="0"/>
              </a:spcBef>
              <a:buFontTx/>
              <a:buNone/>
            </a:pPr>
            <a:endParaRPr lang="el-GR" altLang="en-US" sz="2000">
              <a:solidFill>
                <a:srgbClr val="008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19458">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19458">
                                            <p:txEl>
                                              <p:pRg st="2" end="2"/>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499"/>
                                          </p:stCondLst>
                                        </p:cTn>
                                        <p:tgtEl>
                                          <p:spTgt spid="19458">
                                            <p:txEl>
                                              <p:pRg st="4" end="4"/>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499"/>
                                          </p:stCondLst>
                                        </p:cTn>
                                        <p:tgtEl>
                                          <p:spTgt spid="19458">
                                            <p:txEl>
                                              <p:pRg st="6" end="6"/>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499"/>
                                          </p:stCondLst>
                                        </p:cTn>
                                        <p:tgtEl>
                                          <p:spTgt spid="19458">
                                            <p:txEl>
                                              <p:pRg st="8" end="8"/>
                                            </p:txEl>
                                          </p:spTgt>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grpId="0" nodeType="clickEffect">
                                  <p:stCondLst>
                                    <p:cond delay="0"/>
                                  </p:stCondLst>
                                  <p:childTnLst>
                                    <p:set>
                                      <p:cBhvr>
                                        <p:cTn id="26" dur="1" fill="hold">
                                          <p:stCondLst>
                                            <p:cond delay="499"/>
                                          </p:stCondLst>
                                        </p:cTn>
                                        <p:tgtEl>
                                          <p:spTgt spid="19458">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458" grpId="0" build="p" autoUpdateAnimBg="0"/>
    </p:bldLst>
  </p:timing>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123" name="Rectangle 3">
            <a:extLst>
              <a:ext uri="{FF2B5EF4-FFF2-40B4-BE49-F238E27FC236}">
                <a16:creationId xmlns:a16="http://schemas.microsoft.com/office/drawing/2014/main" id="{016B4847-3822-458B-916B-786973144F39}"/>
              </a:ext>
            </a:extLst>
          </p:cNvPr>
          <p:cNvSpPr>
            <a:spLocks noGrp="1" noChangeArrowheads="1"/>
          </p:cNvSpPr>
          <p:nvPr>
            <p:ph type="subTitle" idx="4294967295"/>
          </p:nvPr>
        </p:nvSpPr>
        <p:spPr>
          <a:xfrm>
            <a:off x="179388" y="476250"/>
            <a:ext cx="8713787" cy="5619750"/>
          </a:xfrm>
        </p:spPr>
        <p:txBody>
          <a:bodyPr/>
          <a:lstStyle/>
          <a:p>
            <a:pPr marL="0" indent="0" algn="ctr" eaLnBrk="1" hangingPunct="1">
              <a:lnSpc>
                <a:spcPct val="80000"/>
              </a:lnSpc>
              <a:buFontTx/>
              <a:buNone/>
            </a:pPr>
            <a:r>
              <a:rPr lang="el-GR" altLang="en-US" dirty="0"/>
              <a:t>Οι πρακτικές της </a:t>
            </a:r>
            <a:r>
              <a:rPr lang="el-GR" altLang="en-US" dirty="0">
                <a:solidFill>
                  <a:srgbClr val="FF0000"/>
                </a:solidFill>
              </a:rPr>
              <a:t>απλοποίησης</a:t>
            </a:r>
            <a:r>
              <a:rPr lang="el-GR" altLang="en-US" dirty="0"/>
              <a:t> </a:t>
            </a:r>
          </a:p>
          <a:p>
            <a:pPr marL="0" indent="0" eaLnBrk="1" hangingPunct="1">
              <a:lnSpc>
                <a:spcPct val="80000"/>
              </a:lnSpc>
              <a:buFontTx/>
              <a:buNone/>
            </a:pPr>
            <a:endParaRPr lang="el-GR" altLang="en-US" sz="2400" dirty="0">
              <a:solidFill>
                <a:srgbClr val="FF0000"/>
              </a:solidFill>
            </a:endParaRPr>
          </a:p>
          <a:p>
            <a:pPr marL="0" indent="0" eaLnBrk="1" hangingPunct="1">
              <a:lnSpc>
                <a:spcPct val="80000"/>
              </a:lnSpc>
              <a:buFontTx/>
              <a:buNone/>
            </a:pPr>
            <a:r>
              <a:rPr lang="el-GR" altLang="en-US" sz="2400" dirty="0">
                <a:solidFill>
                  <a:srgbClr val="FF0000"/>
                </a:solidFill>
              </a:rPr>
              <a:t>Απλοποίηση</a:t>
            </a:r>
            <a:r>
              <a:rPr lang="el-GR" altLang="en-US" sz="2400" dirty="0"/>
              <a:t>: Δημιουργία προγραμμάτων, διδακτικών προτάσεων και εκπαιδευτικού υλικού χωρίς ένταξη σε κάποιο επιστημολογικό πλαίσιο.</a:t>
            </a:r>
          </a:p>
          <a:p>
            <a:pPr marL="0" indent="0" eaLnBrk="1" hangingPunct="1">
              <a:lnSpc>
                <a:spcPct val="80000"/>
              </a:lnSpc>
              <a:buFontTx/>
              <a:buNone/>
            </a:pPr>
            <a:endParaRPr lang="el-GR" altLang="en-US" sz="2400" dirty="0"/>
          </a:p>
          <a:p>
            <a:pPr marL="0" indent="0" algn="ctr" eaLnBrk="1" hangingPunct="1">
              <a:lnSpc>
                <a:spcPct val="80000"/>
              </a:lnSpc>
              <a:buFontTx/>
              <a:buNone/>
            </a:pPr>
            <a:r>
              <a:rPr lang="el-GR" altLang="en-US" sz="2400" dirty="0"/>
              <a:t>Η δημιουργία και η λειτουργία των </a:t>
            </a:r>
            <a:r>
              <a:rPr lang="el-GR" altLang="en-US" sz="2400" dirty="0">
                <a:solidFill>
                  <a:srgbClr val="FF0000"/>
                </a:solidFill>
              </a:rPr>
              <a:t>απλοποιημένων</a:t>
            </a:r>
            <a:r>
              <a:rPr lang="el-GR" altLang="en-US" sz="2400" dirty="0"/>
              <a:t> διδακτικών αντικειμένων </a:t>
            </a:r>
          </a:p>
          <a:p>
            <a:pPr marL="0" indent="0" eaLnBrk="1" hangingPunct="1">
              <a:lnSpc>
                <a:spcPct val="80000"/>
              </a:lnSpc>
              <a:buFontTx/>
              <a:buNone/>
            </a:pPr>
            <a:endParaRPr lang="el-GR" altLang="en-US" sz="2400" dirty="0"/>
          </a:p>
          <a:p>
            <a:pPr marL="0" indent="0" eaLnBrk="1" hangingPunct="1">
              <a:lnSpc>
                <a:spcPct val="80000"/>
              </a:lnSpc>
              <a:buFontTx/>
              <a:buNone/>
            </a:pPr>
            <a:r>
              <a:rPr lang="el-GR" altLang="en-US" sz="2400" dirty="0"/>
              <a:t>Α. Η δημιουργία των </a:t>
            </a:r>
            <a:r>
              <a:rPr lang="el-GR" altLang="en-US" sz="2400" dirty="0">
                <a:solidFill>
                  <a:srgbClr val="FF0000"/>
                </a:solidFill>
              </a:rPr>
              <a:t>απλοποιημένων</a:t>
            </a:r>
            <a:r>
              <a:rPr lang="el-GR" altLang="en-US" sz="2400" dirty="0"/>
              <a:t> διδακτικών αντικειμένων</a:t>
            </a:r>
            <a:endParaRPr lang="en-US" altLang="en-US" sz="2400" dirty="0"/>
          </a:p>
          <a:p>
            <a:pPr marL="0" indent="0" eaLnBrk="1" hangingPunct="1">
              <a:lnSpc>
                <a:spcPct val="80000"/>
              </a:lnSpc>
              <a:buFontTx/>
              <a:buNone/>
            </a:pPr>
            <a:endParaRPr lang="el-GR" altLang="en-US" sz="2400" dirty="0"/>
          </a:p>
          <a:p>
            <a:pPr eaLnBrk="1" hangingPunct="1">
              <a:lnSpc>
                <a:spcPct val="80000"/>
              </a:lnSpc>
              <a:buFont typeface="Wingdings" panose="05000000000000000000" pitchFamily="2" charset="2"/>
              <a:buChar char="q"/>
            </a:pPr>
            <a:r>
              <a:rPr lang="en-US" altLang="en-US" sz="1800" dirty="0"/>
              <a:t>H</a:t>
            </a:r>
            <a:r>
              <a:rPr lang="el-GR" altLang="en-US" sz="1800" dirty="0"/>
              <a:t> δομή των διδακτικών αντικειμένων μιμείται χωρίς ενδιάμεσους συλλογισμούς και επιχειρηματολογία τη δομή των επιστημονικών αντικειμένων. </a:t>
            </a:r>
            <a:endParaRPr lang="en-US" altLang="en-US" sz="1800" dirty="0"/>
          </a:p>
          <a:p>
            <a:pPr eaLnBrk="1" hangingPunct="1">
              <a:lnSpc>
                <a:spcPct val="80000"/>
              </a:lnSpc>
              <a:buFont typeface="Wingdings" panose="05000000000000000000" pitchFamily="2" charset="2"/>
              <a:buChar char="q"/>
            </a:pPr>
            <a:endParaRPr lang="el-GR" altLang="en-US" sz="1800" dirty="0"/>
          </a:p>
          <a:p>
            <a:pPr eaLnBrk="1" hangingPunct="1">
              <a:lnSpc>
                <a:spcPct val="80000"/>
              </a:lnSpc>
              <a:buFont typeface="Wingdings" panose="05000000000000000000" pitchFamily="2" charset="2"/>
              <a:buChar char="q"/>
            </a:pPr>
            <a:r>
              <a:rPr lang="el-GR" altLang="en-US" sz="1800" dirty="0"/>
              <a:t>Τα στοιχεία εκείνα τα οποία θεωρούνται "δύσκολα" για τους/τις μαθητές/</a:t>
            </a:r>
            <a:r>
              <a:rPr lang="el-GR" altLang="en-US" sz="1800" dirty="0" err="1"/>
              <a:t>τριες</a:t>
            </a:r>
            <a:r>
              <a:rPr lang="el-GR" altLang="en-US" sz="1800" dirty="0"/>
              <a:t> ενός ορισμένου σχολικού επιπέδου εγκαταλείπονται με βάση υποκειμενικές εκτιμήσεις και χωρίς τη χρήση κάποιου συστήματος αναφοράς. </a:t>
            </a:r>
            <a:endParaRPr lang="el-GR" altLang="en-US" dirty="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5123">
                                            <p:txEl>
                                              <p:pRg st="0" end="0"/>
                                            </p:txEl>
                                          </p:spTgt>
                                        </p:tgtEl>
                                        <p:attrNameLst>
                                          <p:attrName>style.visibility</p:attrName>
                                        </p:attrNameLst>
                                      </p:cBhvr>
                                      <p:to>
                                        <p:strVal val="visible"/>
                                      </p:to>
                                    </p:set>
                                    <p:animEffect transition="in" filter="blinds(horizontal)">
                                      <p:cBhvr>
                                        <p:cTn id="7" dur="500"/>
                                        <p:tgtEl>
                                          <p:spTgt spid="5123">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 presetClass="entr" presetSubtype="0" fill="hold" grpId="0" nodeType="clickEffect">
                                  <p:stCondLst>
                                    <p:cond delay="0"/>
                                  </p:stCondLst>
                                  <p:childTnLst>
                                    <p:set>
                                      <p:cBhvr>
                                        <p:cTn id="11" dur="1" fill="hold">
                                          <p:stCondLst>
                                            <p:cond delay="499"/>
                                          </p:stCondLst>
                                        </p:cTn>
                                        <p:tgtEl>
                                          <p:spTgt spid="5123">
                                            <p:txEl>
                                              <p:pRg st="2" end="2"/>
                                            </p:txEl>
                                          </p:spTgt>
                                        </p:tgtEl>
                                        <p:attrNameLst>
                                          <p:attrName>style.visibility</p:attrName>
                                        </p:attrNameLst>
                                      </p:cBhvr>
                                      <p:to>
                                        <p:strVal val="visible"/>
                                      </p:to>
                                    </p:set>
                                  </p:childTnLst>
                                </p:cTn>
                              </p:par>
                            </p:childTnLst>
                          </p:cTn>
                        </p:par>
                      </p:childTnLst>
                    </p:cTn>
                  </p:par>
                  <p:par>
                    <p:cTn id="12" fill="hold" nodeType="clickPar">
                      <p:stCondLst>
                        <p:cond delay="indefinite"/>
                      </p:stCondLst>
                      <p:childTnLst>
                        <p:par>
                          <p:cTn id="13" fill="hold" nodeType="withGroup">
                            <p:stCondLst>
                              <p:cond delay="0"/>
                            </p:stCondLst>
                            <p:childTnLst>
                              <p:par>
                                <p:cTn id="14" presetID="1" presetClass="entr" presetSubtype="0" fill="hold" grpId="0" nodeType="clickEffect">
                                  <p:stCondLst>
                                    <p:cond delay="0"/>
                                  </p:stCondLst>
                                  <p:childTnLst>
                                    <p:set>
                                      <p:cBhvr>
                                        <p:cTn id="15" dur="1" fill="hold">
                                          <p:stCondLst>
                                            <p:cond delay="499"/>
                                          </p:stCondLst>
                                        </p:cTn>
                                        <p:tgtEl>
                                          <p:spTgt spid="5123">
                                            <p:txEl>
                                              <p:pRg st="4" end="4"/>
                                            </p:txEl>
                                          </p:spTgt>
                                        </p:tgtEl>
                                        <p:attrNameLst>
                                          <p:attrName>style.visibility</p:attrName>
                                        </p:attrNameLst>
                                      </p:cBhvr>
                                      <p:to>
                                        <p:strVal val="visible"/>
                                      </p:to>
                                    </p:set>
                                  </p:childTnLst>
                                </p:cTn>
                              </p:par>
                            </p:childTnLst>
                          </p:cTn>
                        </p:par>
                      </p:childTnLst>
                    </p:cTn>
                  </p:par>
                  <p:par>
                    <p:cTn id="16" fill="hold" nodeType="clickPar">
                      <p:stCondLst>
                        <p:cond delay="indefinite"/>
                      </p:stCondLst>
                      <p:childTnLst>
                        <p:par>
                          <p:cTn id="17" fill="hold" nodeType="withGroup">
                            <p:stCondLst>
                              <p:cond delay="0"/>
                            </p:stCondLst>
                            <p:childTnLst>
                              <p:par>
                                <p:cTn id="18" presetID="1" presetClass="entr" presetSubtype="0" fill="hold" grpId="0" nodeType="clickEffect">
                                  <p:stCondLst>
                                    <p:cond delay="0"/>
                                  </p:stCondLst>
                                  <p:childTnLst>
                                    <p:set>
                                      <p:cBhvr>
                                        <p:cTn id="19" dur="1" fill="hold">
                                          <p:stCondLst>
                                            <p:cond delay="499"/>
                                          </p:stCondLst>
                                        </p:cTn>
                                        <p:tgtEl>
                                          <p:spTgt spid="5123">
                                            <p:txEl>
                                              <p:pRg st="6" end="6"/>
                                            </p:txEl>
                                          </p:spTgt>
                                        </p:tgtEl>
                                        <p:attrNameLst>
                                          <p:attrName>style.visibility</p:attrName>
                                        </p:attrNameLst>
                                      </p:cBhvr>
                                      <p:to>
                                        <p:strVal val="visible"/>
                                      </p:to>
                                    </p:set>
                                  </p:childTnLst>
                                </p:cTn>
                              </p:par>
                            </p:childTnLst>
                          </p:cTn>
                        </p:par>
                      </p:childTnLst>
                    </p:cTn>
                  </p:par>
                  <p:par>
                    <p:cTn id="20" fill="hold" nodeType="clickPar">
                      <p:stCondLst>
                        <p:cond delay="indefinite"/>
                      </p:stCondLst>
                      <p:childTnLst>
                        <p:par>
                          <p:cTn id="21" fill="hold" nodeType="withGroup">
                            <p:stCondLst>
                              <p:cond delay="0"/>
                            </p:stCondLst>
                            <p:childTnLst>
                              <p:par>
                                <p:cTn id="22" presetID="1" presetClass="entr" presetSubtype="0" fill="hold" grpId="0" nodeType="clickEffect">
                                  <p:stCondLst>
                                    <p:cond delay="0"/>
                                  </p:stCondLst>
                                  <p:childTnLst>
                                    <p:set>
                                      <p:cBhvr>
                                        <p:cTn id="23" dur="1" fill="hold">
                                          <p:stCondLst>
                                            <p:cond delay="499"/>
                                          </p:stCondLst>
                                        </p:cTn>
                                        <p:tgtEl>
                                          <p:spTgt spid="5123">
                                            <p:txEl>
                                              <p:pRg st="8" end="8"/>
                                            </p:txEl>
                                          </p:spTgt>
                                        </p:tgtEl>
                                        <p:attrNameLst>
                                          <p:attrName>style.visibility</p:attrName>
                                        </p:attrNameLst>
                                      </p:cBhvr>
                                      <p:to>
                                        <p:strVal val="visible"/>
                                      </p:to>
                                    </p:set>
                                  </p:childTnLst>
                                </p:cTn>
                              </p:par>
                            </p:childTnLst>
                          </p:cTn>
                        </p:par>
                      </p:childTnLst>
                    </p:cTn>
                  </p:par>
                  <p:par>
                    <p:cTn id="24" fill="hold" nodeType="clickPar">
                      <p:stCondLst>
                        <p:cond delay="indefinite"/>
                      </p:stCondLst>
                      <p:childTnLst>
                        <p:par>
                          <p:cTn id="25" fill="hold" nodeType="withGroup">
                            <p:stCondLst>
                              <p:cond delay="0"/>
                            </p:stCondLst>
                            <p:childTnLst>
                              <p:par>
                                <p:cTn id="26" presetID="1" presetClass="entr" presetSubtype="0" fill="hold" grpId="0" nodeType="clickEffect">
                                  <p:stCondLst>
                                    <p:cond delay="0"/>
                                  </p:stCondLst>
                                  <p:childTnLst>
                                    <p:set>
                                      <p:cBhvr>
                                        <p:cTn id="27" dur="1" fill="hold">
                                          <p:stCondLst>
                                            <p:cond delay="499"/>
                                          </p:stCondLst>
                                        </p:cTn>
                                        <p:tgtEl>
                                          <p:spTgt spid="5123">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23" grpId="0" build="p" autoUpdateAnimBg="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8" name="Rectangle 4">
            <a:extLst>
              <a:ext uri="{FF2B5EF4-FFF2-40B4-BE49-F238E27FC236}">
                <a16:creationId xmlns:a16="http://schemas.microsoft.com/office/drawing/2014/main" id="{DF50B2E9-6B95-484F-BC04-03D4B851F688}"/>
              </a:ext>
            </a:extLst>
          </p:cNvPr>
          <p:cNvSpPr>
            <a:spLocks noChangeArrowheads="1"/>
          </p:cNvSpPr>
          <p:nvPr/>
        </p:nvSpPr>
        <p:spPr bwMode="auto">
          <a:xfrm>
            <a:off x="179388" y="333375"/>
            <a:ext cx="8785225" cy="6465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30000"/>
              </a:spcBef>
              <a:buFontTx/>
              <a:buNone/>
            </a:pPr>
            <a:r>
              <a:rPr lang="el-GR" altLang="en-US" sz="2400" dirty="0"/>
              <a:t>Β. Η λειτουργία των </a:t>
            </a:r>
            <a:r>
              <a:rPr lang="el-GR" altLang="en-US" sz="2400" dirty="0">
                <a:solidFill>
                  <a:srgbClr val="FF0000"/>
                </a:solidFill>
              </a:rPr>
              <a:t>απλοποιημένων</a:t>
            </a:r>
            <a:r>
              <a:rPr lang="el-GR" altLang="en-US" sz="2400" dirty="0"/>
              <a:t> διδακτικών αντικειμένων</a:t>
            </a:r>
          </a:p>
          <a:p>
            <a:pPr eaLnBrk="1" hangingPunct="1">
              <a:spcBef>
                <a:spcPct val="30000"/>
              </a:spcBef>
              <a:buFontTx/>
              <a:buNone/>
            </a:pPr>
            <a:endParaRPr lang="el-GR" altLang="en-US" sz="2000" i="1" dirty="0"/>
          </a:p>
          <a:p>
            <a:pPr eaLnBrk="1" hangingPunct="1">
              <a:spcBef>
                <a:spcPct val="30000"/>
              </a:spcBef>
              <a:buFontTx/>
              <a:buNone/>
            </a:pPr>
            <a:r>
              <a:rPr lang="en-US" altLang="en-US" sz="2000" i="1" dirty="0"/>
              <a:t>1. </a:t>
            </a:r>
            <a:r>
              <a:rPr lang="el-GR" altLang="en-US" sz="2000" i="1" dirty="0"/>
              <a:t>Η αναπαραγωγή</a:t>
            </a:r>
            <a:r>
              <a:rPr lang="el-GR" altLang="en-US" sz="1800" dirty="0"/>
              <a:t> </a:t>
            </a:r>
          </a:p>
          <a:p>
            <a:pPr eaLnBrk="1" hangingPunct="1">
              <a:spcBef>
                <a:spcPct val="30000"/>
              </a:spcBef>
              <a:buFontTx/>
              <a:buNone/>
            </a:pPr>
            <a:r>
              <a:rPr lang="el-GR" altLang="en-US" sz="1800" dirty="0"/>
              <a:t>Αναπαραγωγή του περιεχομένου και όχι των συνθηκών παραγωγής της νέας γνώσης, οι κοινωνικές διαστάσεις και τα μεθοδολογικά χαρακτηριστικά της επιστημονικής έρευνας. Η επιστήμη ως προϊόν και όχι ως διαδικασία.</a:t>
            </a:r>
            <a:endParaRPr lang="el-GR" altLang="en-US" sz="2400" dirty="0"/>
          </a:p>
          <a:p>
            <a:pPr eaLnBrk="1" hangingPunct="1">
              <a:spcBef>
                <a:spcPct val="30000"/>
              </a:spcBef>
              <a:buFontTx/>
              <a:buNone/>
            </a:pPr>
            <a:endParaRPr lang="el-GR" altLang="en-US" sz="2400" dirty="0"/>
          </a:p>
          <a:p>
            <a:pPr eaLnBrk="1" hangingPunct="1">
              <a:spcBef>
                <a:spcPct val="30000"/>
              </a:spcBef>
              <a:buFontTx/>
              <a:buNone/>
            </a:pPr>
            <a:r>
              <a:rPr lang="en-US" altLang="en-US" sz="2000" i="1" dirty="0"/>
              <a:t>2. </a:t>
            </a:r>
            <a:r>
              <a:rPr lang="el-GR" altLang="en-US" sz="2000" i="1" dirty="0"/>
              <a:t>Η "</a:t>
            </a:r>
            <a:r>
              <a:rPr lang="el-GR" altLang="en-US" sz="2000" i="1" dirty="0" err="1"/>
              <a:t>αντικειμενικοποίηση</a:t>
            </a:r>
            <a:r>
              <a:rPr lang="el-GR" altLang="en-US" sz="2000" i="1" dirty="0"/>
              <a:t>"</a:t>
            </a:r>
            <a:r>
              <a:rPr lang="el-GR" altLang="en-US" sz="2400" dirty="0"/>
              <a:t> </a:t>
            </a:r>
            <a:endParaRPr lang="el-GR" altLang="en-US" sz="1800" dirty="0"/>
          </a:p>
          <a:p>
            <a:pPr eaLnBrk="1" hangingPunct="1">
              <a:spcBef>
                <a:spcPct val="30000"/>
              </a:spcBef>
              <a:buFontTx/>
              <a:buNone/>
            </a:pPr>
            <a:r>
              <a:rPr lang="el-GR" altLang="en-US" sz="1800" dirty="0"/>
              <a:t>Η επιστημονική γνώση ως ανθρώπινη νοητική κατασκευή και ο πραγματικός κόσμος παρουσιάζονται χωρίς σαφή διάκριση: </a:t>
            </a:r>
          </a:p>
          <a:p>
            <a:pPr marL="285750" indent="-285750" eaLnBrk="1" hangingPunct="1">
              <a:spcBef>
                <a:spcPct val="30000"/>
              </a:spcBef>
              <a:buFont typeface="Wingdings" panose="05000000000000000000" pitchFamily="2" charset="2"/>
              <a:buChar char="q"/>
            </a:pPr>
            <a:r>
              <a:rPr lang="el-GR" altLang="en-US" sz="1800" dirty="0"/>
              <a:t>οι Επιστήμες παρουσιάζονται ως σταθερές και γενικού κύρους αλήθειες</a:t>
            </a:r>
            <a:r>
              <a:rPr lang="el-GR" altLang="en-US" sz="2400" dirty="0"/>
              <a:t> </a:t>
            </a:r>
            <a:endParaRPr lang="el-GR" altLang="en-US" sz="1800" dirty="0"/>
          </a:p>
          <a:p>
            <a:pPr marL="285750" indent="-285750" eaLnBrk="1" hangingPunct="1">
              <a:spcBef>
                <a:spcPct val="30000"/>
              </a:spcBef>
              <a:buFont typeface="Wingdings" panose="05000000000000000000" pitchFamily="2" charset="2"/>
              <a:buChar char="q"/>
            </a:pPr>
            <a:r>
              <a:rPr lang="el-GR" altLang="en-US" sz="1800" dirty="0"/>
              <a:t>τα μοντέλα σχηματοποιούνται, ως εκπαιδευτικό υλικό, με εγγενή ασάφεια, χωρίς, δηλαδή, προσπάθειες συστηματικών προσεγγίσεων στις αρχικές τους συνθήκες και τα όρια εφαρμογής τους </a:t>
            </a:r>
          </a:p>
          <a:p>
            <a:pPr marL="285750" indent="-285750" eaLnBrk="1" hangingPunct="1">
              <a:spcBef>
                <a:spcPct val="30000"/>
              </a:spcBef>
              <a:buFont typeface="Wingdings" panose="05000000000000000000" pitchFamily="2" charset="2"/>
              <a:buChar char="q"/>
            </a:pPr>
            <a:r>
              <a:rPr lang="el-GR" altLang="en-US" sz="1800" dirty="0"/>
              <a:t>οι έννοιες και τα φαινόμενα των Επιστημών παρουσιάζονται ως ακριβής μεταγραφή της αντικειμενικής πραγματικότητας</a:t>
            </a:r>
          </a:p>
          <a:p>
            <a:pPr eaLnBrk="1" hangingPunct="1">
              <a:spcBef>
                <a:spcPct val="30000"/>
              </a:spcBef>
              <a:buFontTx/>
              <a:buNone/>
            </a:pPr>
            <a:endParaRPr lang="el-GR" altLang="en-US" sz="1800" dirty="0"/>
          </a:p>
          <a:p>
            <a:pPr eaLnBrk="1" hangingPunct="1">
              <a:spcBef>
                <a:spcPct val="30000"/>
              </a:spcBef>
              <a:buFontTx/>
              <a:buNone/>
            </a:pPr>
            <a:r>
              <a:rPr lang="el-GR" altLang="en-US" sz="1800" dirty="0"/>
              <a:t>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nodeType="clickEffect">
                                  <p:stCondLst>
                                    <p:cond delay="0"/>
                                  </p:stCondLst>
                                  <p:childTnLst>
                                    <p:set>
                                      <p:cBhvr>
                                        <p:cTn id="6" dur="1" fill="hold">
                                          <p:stCondLst>
                                            <p:cond delay="0"/>
                                          </p:stCondLst>
                                        </p:cTn>
                                        <p:tgtEl>
                                          <p:spTgt spid="21508">
                                            <p:txEl>
                                              <p:pRg st="0" end="0"/>
                                            </p:txEl>
                                          </p:spTgt>
                                        </p:tgtEl>
                                        <p:attrNameLst>
                                          <p:attrName>style.visibility</p:attrName>
                                        </p:attrNameLst>
                                      </p:cBhvr>
                                      <p:to>
                                        <p:strVal val="visible"/>
                                      </p:to>
                                    </p:set>
                                    <p:animEffect transition="in" filter="blinds(horizontal)">
                                      <p:cBhvr>
                                        <p:cTn id="7" dur="500"/>
                                        <p:tgtEl>
                                          <p:spTgt spid="21508">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8" presetClass="entr" presetSubtype="12" fill="hold" nodeType="clickEffect">
                                  <p:stCondLst>
                                    <p:cond delay="0"/>
                                  </p:stCondLst>
                                  <p:childTnLst>
                                    <p:set>
                                      <p:cBhvr>
                                        <p:cTn id="11" dur="1" fill="hold">
                                          <p:stCondLst>
                                            <p:cond delay="0"/>
                                          </p:stCondLst>
                                        </p:cTn>
                                        <p:tgtEl>
                                          <p:spTgt spid="21508">
                                            <p:txEl>
                                              <p:pRg st="2" end="2"/>
                                            </p:txEl>
                                          </p:spTgt>
                                        </p:tgtEl>
                                        <p:attrNameLst>
                                          <p:attrName>style.visibility</p:attrName>
                                        </p:attrNameLst>
                                      </p:cBhvr>
                                      <p:to>
                                        <p:strVal val="visible"/>
                                      </p:to>
                                    </p:set>
                                    <p:animEffect transition="in" filter="strips(downLeft)">
                                      <p:cBhvr>
                                        <p:cTn id="12" dur="500"/>
                                        <p:tgtEl>
                                          <p:spTgt spid="21508">
                                            <p:txEl>
                                              <p:pRg st="2" end="2"/>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 presetClass="entr" presetSubtype="8" fill="hold" nodeType="clickEffect">
                                  <p:stCondLst>
                                    <p:cond delay="0"/>
                                  </p:stCondLst>
                                  <p:childTnLst>
                                    <p:set>
                                      <p:cBhvr>
                                        <p:cTn id="16" dur="1" fill="hold">
                                          <p:stCondLst>
                                            <p:cond delay="0"/>
                                          </p:stCondLst>
                                        </p:cTn>
                                        <p:tgtEl>
                                          <p:spTgt spid="21508">
                                            <p:txEl>
                                              <p:pRg st="3" end="3"/>
                                            </p:txEl>
                                          </p:spTgt>
                                        </p:tgtEl>
                                        <p:attrNameLst>
                                          <p:attrName>style.visibility</p:attrName>
                                        </p:attrNameLst>
                                      </p:cBhvr>
                                      <p:to>
                                        <p:strVal val="visible"/>
                                      </p:to>
                                    </p:set>
                                    <p:anim calcmode="lin" valueType="num">
                                      <p:cBhvr additive="base">
                                        <p:cTn id="17" dur="500" fill="hold"/>
                                        <p:tgtEl>
                                          <p:spTgt spid="21508">
                                            <p:txEl>
                                              <p:pRg st="3" end="3"/>
                                            </p:txEl>
                                          </p:spTgt>
                                        </p:tgtEl>
                                        <p:attrNameLst>
                                          <p:attrName>ppt_x</p:attrName>
                                        </p:attrNameLst>
                                      </p:cBhvr>
                                      <p:tavLst>
                                        <p:tav tm="0">
                                          <p:val>
                                            <p:strVal val="0-#ppt_w/2"/>
                                          </p:val>
                                        </p:tav>
                                        <p:tav tm="100000">
                                          <p:val>
                                            <p:strVal val="#ppt_x"/>
                                          </p:val>
                                        </p:tav>
                                      </p:tavLst>
                                    </p:anim>
                                    <p:anim calcmode="lin" valueType="num">
                                      <p:cBhvr additive="base">
                                        <p:cTn id="18" dur="500" fill="hold"/>
                                        <p:tgtEl>
                                          <p:spTgt spid="21508">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19" fill="hold" nodeType="clickPar">
                      <p:stCondLst>
                        <p:cond delay="indefinite"/>
                      </p:stCondLst>
                      <p:childTnLst>
                        <p:par>
                          <p:cTn id="20" fill="hold" nodeType="withGroup">
                            <p:stCondLst>
                              <p:cond delay="0"/>
                            </p:stCondLst>
                            <p:childTnLst>
                              <p:par>
                                <p:cTn id="21" presetID="3" presetClass="entr" presetSubtype="10" fill="hold" nodeType="clickEffect">
                                  <p:stCondLst>
                                    <p:cond delay="0"/>
                                  </p:stCondLst>
                                  <p:childTnLst>
                                    <p:set>
                                      <p:cBhvr>
                                        <p:cTn id="22" dur="1" fill="hold">
                                          <p:stCondLst>
                                            <p:cond delay="0"/>
                                          </p:stCondLst>
                                        </p:cTn>
                                        <p:tgtEl>
                                          <p:spTgt spid="21508">
                                            <p:txEl>
                                              <p:pRg st="5" end="5"/>
                                            </p:txEl>
                                          </p:spTgt>
                                        </p:tgtEl>
                                        <p:attrNameLst>
                                          <p:attrName>style.visibility</p:attrName>
                                        </p:attrNameLst>
                                      </p:cBhvr>
                                      <p:to>
                                        <p:strVal val="visible"/>
                                      </p:to>
                                    </p:set>
                                    <p:animEffect transition="in" filter="blinds(horizontal)">
                                      <p:cBhvr>
                                        <p:cTn id="23" dur="500"/>
                                        <p:tgtEl>
                                          <p:spTgt spid="21508">
                                            <p:txEl>
                                              <p:pRg st="5" end="5"/>
                                            </p:txEl>
                                          </p:spTgt>
                                        </p:tgtEl>
                                      </p:cBhvr>
                                    </p:animEffect>
                                  </p:childTnLst>
                                </p:cTn>
                              </p:par>
                            </p:childTnLst>
                          </p:cTn>
                        </p:par>
                      </p:childTnLst>
                    </p:cTn>
                  </p:par>
                  <p:par>
                    <p:cTn id="24" fill="hold" nodeType="clickPar">
                      <p:stCondLst>
                        <p:cond delay="indefinite"/>
                      </p:stCondLst>
                      <p:childTnLst>
                        <p:par>
                          <p:cTn id="25" fill="hold" nodeType="withGroup">
                            <p:stCondLst>
                              <p:cond delay="0"/>
                            </p:stCondLst>
                            <p:childTnLst>
                              <p:par>
                                <p:cTn id="26" presetID="2" presetClass="entr" presetSubtype="8" fill="hold" nodeType="clickEffect">
                                  <p:stCondLst>
                                    <p:cond delay="0"/>
                                  </p:stCondLst>
                                  <p:childTnLst>
                                    <p:set>
                                      <p:cBhvr>
                                        <p:cTn id="27" dur="1" fill="hold">
                                          <p:stCondLst>
                                            <p:cond delay="0"/>
                                          </p:stCondLst>
                                        </p:cTn>
                                        <p:tgtEl>
                                          <p:spTgt spid="21508">
                                            <p:txEl>
                                              <p:pRg st="6" end="6"/>
                                            </p:txEl>
                                          </p:spTgt>
                                        </p:tgtEl>
                                        <p:attrNameLst>
                                          <p:attrName>style.visibility</p:attrName>
                                        </p:attrNameLst>
                                      </p:cBhvr>
                                      <p:to>
                                        <p:strVal val="visible"/>
                                      </p:to>
                                    </p:set>
                                    <p:anim calcmode="lin" valueType="num">
                                      <p:cBhvr additive="base">
                                        <p:cTn id="28" dur="500" fill="hold"/>
                                        <p:tgtEl>
                                          <p:spTgt spid="21508">
                                            <p:txEl>
                                              <p:pRg st="6" end="6"/>
                                            </p:txEl>
                                          </p:spTgt>
                                        </p:tgtEl>
                                        <p:attrNameLst>
                                          <p:attrName>ppt_x</p:attrName>
                                        </p:attrNameLst>
                                      </p:cBhvr>
                                      <p:tavLst>
                                        <p:tav tm="0">
                                          <p:val>
                                            <p:strVal val="0-#ppt_w/2"/>
                                          </p:val>
                                        </p:tav>
                                        <p:tav tm="100000">
                                          <p:val>
                                            <p:strVal val="#ppt_x"/>
                                          </p:val>
                                        </p:tav>
                                      </p:tavLst>
                                    </p:anim>
                                    <p:anim calcmode="lin" valueType="num">
                                      <p:cBhvr additive="base">
                                        <p:cTn id="29" dur="500" fill="hold"/>
                                        <p:tgtEl>
                                          <p:spTgt spid="21508">
                                            <p:txEl>
                                              <p:pRg st="6" end="6"/>
                                            </p:txEl>
                                          </p:spTgt>
                                        </p:tgtEl>
                                        <p:attrNameLst>
                                          <p:attrName>ppt_y</p:attrName>
                                        </p:attrNameLst>
                                      </p:cBhvr>
                                      <p:tavLst>
                                        <p:tav tm="0">
                                          <p:val>
                                            <p:strVal val="#ppt_y"/>
                                          </p:val>
                                        </p:tav>
                                        <p:tav tm="100000">
                                          <p:val>
                                            <p:strVal val="#ppt_y"/>
                                          </p:val>
                                        </p:tav>
                                      </p:tavLst>
                                    </p:anim>
                                  </p:childTnLst>
                                </p:cTn>
                              </p:par>
                            </p:childTnLst>
                          </p:cTn>
                        </p:par>
                      </p:childTnLst>
                    </p:cTn>
                  </p:par>
                  <p:par>
                    <p:cTn id="30" fill="hold" nodeType="clickPar">
                      <p:stCondLst>
                        <p:cond delay="indefinite"/>
                      </p:stCondLst>
                      <p:childTnLst>
                        <p:par>
                          <p:cTn id="31" fill="hold" nodeType="withGroup">
                            <p:stCondLst>
                              <p:cond delay="0"/>
                            </p:stCondLst>
                            <p:childTnLst>
                              <p:par>
                                <p:cTn id="32" presetID="4" presetClass="entr" presetSubtype="16" fill="hold" nodeType="clickEffect">
                                  <p:stCondLst>
                                    <p:cond delay="0"/>
                                  </p:stCondLst>
                                  <p:childTnLst>
                                    <p:set>
                                      <p:cBhvr>
                                        <p:cTn id="33" dur="1" fill="hold">
                                          <p:stCondLst>
                                            <p:cond delay="0"/>
                                          </p:stCondLst>
                                        </p:cTn>
                                        <p:tgtEl>
                                          <p:spTgt spid="21508">
                                            <p:txEl>
                                              <p:pRg st="7" end="7"/>
                                            </p:txEl>
                                          </p:spTgt>
                                        </p:tgtEl>
                                        <p:attrNameLst>
                                          <p:attrName>style.visibility</p:attrName>
                                        </p:attrNameLst>
                                      </p:cBhvr>
                                      <p:to>
                                        <p:strVal val="visible"/>
                                      </p:to>
                                    </p:set>
                                    <p:animEffect transition="in" filter="box(in)">
                                      <p:cBhvr>
                                        <p:cTn id="34" dur="500"/>
                                        <p:tgtEl>
                                          <p:spTgt spid="21508">
                                            <p:txEl>
                                              <p:pRg st="7" end="7"/>
                                            </p:txEl>
                                          </p:spTgt>
                                        </p:tgtEl>
                                      </p:cBhvr>
                                    </p:animEffect>
                                  </p:childTnLst>
                                </p:cTn>
                              </p:par>
                            </p:childTnLst>
                          </p:cTn>
                        </p:par>
                      </p:childTnLst>
                    </p:cTn>
                  </p:par>
                  <p:par>
                    <p:cTn id="35" fill="hold" nodeType="clickPar">
                      <p:stCondLst>
                        <p:cond delay="indefinite"/>
                      </p:stCondLst>
                      <p:childTnLst>
                        <p:par>
                          <p:cTn id="36" fill="hold" nodeType="withGroup">
                            <p:stCondLst>
                              <p:cond delay="0"/>
                            </p:stCondLst>
                            <p:childTnLst>
                              <p:par>
                                <p:cTn id="37" presetID="3" presetClass="entr" presetSubtype="10" fill="hold" nodeType="clickEffect">
                                  <p:stCondLst>
                                    <p:cond delay="0"/>
                                  </p:stCondLst>
                                  <p:childTnLst>
                                    <p:set>
                                      <p:cBhvr>
                                        <p:cTn id="38" dur="1" fill="hold">
                                          <p:stCondLst>
                                            <p:cond delay="0"/>
                                          </p:stCondLst>
                                        </p:cTn>
                                        <p:tgtEl>
                                          <p:spTgt spid="21508">
                                            <p:txEl>
                                              <p:pRg st="8" end="8"/>
                                            </p:txEl>
                                          </p:spTgt>
                                        </p:tgtEl>
                                        <p:attrNameLst>
                                          <p:attrName>style.visibility</p:attrName>
                                        </p:attrNameLst>
                                      </p:cBhvr>
                                      <p:to>
                                        <p:strVal val="visible"/>
                                      </p:to>
                                    </p:set>
                                    <p:animEffect transition="in" filter="blinds(horizontal)">
                                      <p:cBhvr>
                                        <p:cTn id="39" dur="500"/>
                                        <p:tgtEl>
                                          <p:spTgt spid="21508">
                                            <p:txEl>
                                              <p:pRg st="8" end="8"/>
                                            </p:txEl>
                                          </p:spTgt>
                                        </p:tgtEl>
                                      </p:cBhvr>
                                    </p:animEffect>
                                  </p:childTnLst>
                                </p:cTn>
                              </p:par>
                            </p:childTnLst>
                          </p:cTn>
                        </p:par>
                      </p:childTnLst>
                    </p:cTn>
                  </p:par>
                  <p:par>
                    <p:cTn id="40" fill="hold" nodeType="clickPar">
                      <p:stCondLst>
                        <p:cond delay="indefinite"/>
                      </p:stCondLst>
                      <p:childTnLst>
                        <p:par>
                          <p:cTn id="41" fill="hold" nodeType="withGroup">
                            <p:stCondLst>
                              <p:cond delay="0"/>
                            </p:stCondLst>
                            <p:childTnLst>
                              <p:par>
                                <p:cTn id="42" presetID="5" presetClass="entr" presetSubtype="10" fill="hold" nodeType="clickEffect">
                                  <p:stCondLst>
                                    <p:cond delay="0"/>
                                  </p:stCondLst>
                                  <p:childTnLst>
                                    <p:set>
                                      <p:cBhvr>
                                        <p:cTn id="43" dur="1" fill="hold">
                                          <p:stCondLst>
                                            <p:cond delay="0"/>
                                          </p:stCondLst>
                                        </p:cTn>
                                        <p:tgtEl>
                                          <p:spTgt spid="21508">
                                            <p:txEl>
                                              <p:pRg st="9" end="9"/>
                                            </p:txEl>
                                          </p:spTgt>
                                        </p:tgtEl>
                                        <p:attrNameLst>
                                          <p:attrName>style.visibility</p:attrName>
                                        </p:attrNameLst>
                                      </p:cBhvr>
                                      <p:to>
                                        <p:strVal val="visible"/>
                                      </p:to>
                                    </p:set>
                                    <p:animEffect transition="in" filter="checkerboard(across)">
                                      <p:cBhvr>
                                        <p:cTn id="44" dur="500"/>
                                        <p:tgtEl>
                                          <p:spTgt spid="21508">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80" name="Rectangle 4">
            <a:extLst>
              <a:ext uri="{FF2B5EF4-FFF2-40B4-BE49-F238E27FC236}">
                <a16:creationId xmlns:a16="http://schemas.microsoft.com/office/drawing/2014/main" id="{2486F6E0-E95A-42D5-BD6F-9D058BC97ABE}"/>
              </a:ext>
            </a:extLst>
          </p:cNvPr>
          <p:cNvSpPr>
            <a:spLocks noChangeArrowheads="1"/>
          </p:cNvSpPr>
          <p:nvPr/>
        </p:nvSpPr>
        <p:spPr bwMode="auto">
          <a:xfrm>
            <a:off x="250825" y="260350"/>
            <a:ext cx="8643938" cy="55260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30000"/>
              </a:spcBef>
              <a:buFontTx/>
              <a:buNone/>
            </a:pPr>
            <a:endParaRPr lang="en-US" altLang="en-US" sz="2000" i="1" dirty="0"/>
          </a:p>
          <a:p>
            <a:pPr eaLnBrk="1" hangingPunct="1">
              <a:spcBef>
                <a:spcPct val="30000"/>
              </a:spcBef>
              <a:buFontTx/>
              <a:buNone/>
            </a:pPr>
            <a:r>
              <a:rPr lang="en-US" altLang="en-US" sz="2000" i="1" dirty="0"/>
              <a:t>3. </a:t>
            </a:r>
            <a:r>
              <a:rPr lang="el-GR" altLang="en-US" sz="2000" i="1" dirty="0"/>
              <a:t>Η μυθοποίηση </a:t>
            </a:r>
            <a:r>
              <a:rPr lang="el-GR" altLang="en-US" sz="2000" dirty="0"/>
              <a:t> </a:t>
            </a:r>
            <a:r>
              <a:rPr lang="el-GR" altLang="en-US" sz="2000" i="1" dirty="0"/>
              <a:t>του καθημερινού κόσμου και της επιστημονικής γνώσης</a:t>
            </a:r>
            <a:endParaRPr lang="en-US" altLang="en-US" sz="2000" i="1" dirty="0"/>
          </a:p>
          <a:p>
            <a:pPr eaLnBrk="1" hangingPunct="1">
              <a:spcBef>
                <a:spcPct val="30000"/>
              </a:spcBef>
              <a:buFontTx/>
              <a:buNone/>
            </a:pPr>
            <a:r>
              <a:rPr lang="el-GR" altLang="en-US" sz="1800" dirty="0"/>
              <a:t>Η </a:t>
            </a:r>
            <a:r>
              <a:rPr lang="el-GR" altLang="en-US" sz="1800" dirty="0" err="1"/>
              <a:t>μυθοποιητική</a:t>
            </a:r>
            <a:r>
              <a:rPr lang="el-GR" altLang="en-US" sz="1800" dirty="0"/>
              <a:t> λειτουργία του εκπαιδευτικού υλικού:</a:t>
            </a:r>
            <a:br>
              <a:rPr lang="en-US" altLang="en-US" sz="1800" dirty="0"/>
            </a:br>
            <a:endParaRPr lang="el-GR" altLang="en-US" sz="1800" dirty="0"/>
          </a:p>
          <a:p>
            <a:pPr marL="538163" indent="-357188" eaLnBrk="1" hangingPunct="1">
              <a:spcBef>
                <a:spcPct val="0"/>
              </a:spcBef>
              <a:buFont typeface="Wingdings" panose="05000000000000000000" pitchFamily="2" charset="2"/>
              <a:buChar char="q"/>
            </a:pPr>
            <a:r>
              <a:rPr lang="el-GR" altLang="en-US" sz="1800" dirty="0"/>
              <a:t>ο καθημερινός κόσμος παρουσιάζεται ως το προνομιακό πεδίο παρατήρησης 	για την παραγωγή της επιστημονικής γνώσης. </a:t>
            </a:r>
            <a:endParaRPr lang="en-US" altLang="en-US" sz="1800" dirty="0"/>
          </a:p>
          <a:p>
            <a:pPr marL="538163" indent="-357188" eaLnBrk="1" hangingPunct="1">
              <a:spcBef>
                <a:spcPct val="0"/>
              </a:spcBef>
              <a:buFont typeface="Wingdings" panose="05000000000000000000" pitchFamily="2" charset="2"/>
              <a:buChar char="q"/>
            </a:pPr>
            <a:endParaRPr lang="el-GR" altLang="en-US" sz="1800" dirty="0"/>
          </a:p>
          <a:p>
            <a:pPr marL="538163" indent="-357188" eaLnBrk="1" hangingPunct="1">
              <a:spcBef>
                <a:spcPct val="0"/>
              </a:spcBef>
              <a:buFont typeface="Wingdings" panose="05000000000000000000" pitchFamily="2" charset="2"/>
              <a:buChar char="q"/>
            </a:pPr>
            <a:r>
              <a:rPr lang="el-GR" altLang="en-US" sz="1800" dirty="0"/>
              <a:t>ο φυσικός, τεχνολογικός και συμβολικός-επιστημονικός κόσμος, προσεγγίζονται ως οντότητες οι οποίες αποκωδικοποιούνται και </a:t>
            </a:r>
            <a:r>
              <a:rPr lang="el-GR" altLang="en-US" sz="1800" dirty="0" err="1"/>
              <a:t>κατανοούται</a:t>
            </a:r>
            <a:r>
              <a:rPr lang="el-GR" altLang="en-US" sz="1800" dirty="0"/>
              <a:t> πλήρως με τη χρήση της επιστημονικής γνώσης και μάλιστα, της γνώσης που παρουσιάζουμε στο σχολείο. </a:t>
            </a:r>
          </a:p>
          <a:p>
            <a:pPr eaLnBrk="1" hangingPunct="1">
              <a:spcBef>
                <a:spcPct val="0"/>
              </a:spcBef>
              <a:buFontTx/>
              <a:buNone/>
            </a:pPr>
            <a:endParaRPr lang="el-GR" altLang="en-US" sz="1800" dirty="0"/>
          </a:p>
          <a:p>
            <a:pPr eaLnBrk="1" hangingPunct="1">
              <a:spcBef>
                <a:spcPct val="0"/>
              </a:spcBef>
              <a:buFontTx/>
              <a:buNone/>
            </a:pPr>
            <a:endParaRPr lang="el-GR" altLang="en-US" sz="2000" i="1" dirty="0"/>
          </a:p>
          <a:p>
            <a:pPr eaLnBrk="1" hangingPunct="1">
              <a:spcBef>
                <a:spcPct val="0"/>
              </a:spcBef>
              <a:buFontTx/>
              <a:buNone/>
            </a:pPr>
            <a:r>
              <a:rPr lang="en-US" altLang="en-US" sz="2000" i="1" dirty="0"/>
              <a:t>4. </a:t>
            </a:r>
            <a:r>
              <a:rPr lang="el-GR" altLang="en-US" sz="2000" i="1" dirty="0"/>
              <a:t>Ιεραρχική δόμηση των παιδαγωγικών σχέσεων</a:t>
            </a:r>
            <a:endParaRPr lang="en-US" altLang="en-US" sz="2000" i="1" dirty="0"/>
          </a:p>
          <a:p>
            <a:pPr eaLnBrk="1" hangingPunct="1">
              <a:spcBef>
                <a:spcPct val="0"/>
              </a:spcBef>
              <a:buFontTx/>
              <a:buNone/>
            </a:pPr>
            <a:endParaRPr lang="en-US" altLang="en-US" sz="2000" i="1" dirty="0"/>
          </a:p>
          <a:p>
            <a:pPr eaLnBrk="1" hangingPunct="1">
              <a:spcBef>
                <a:spcPct val="30000"/>
              </a:spcBef>
              <a:buFontTx/>
              <a:buNone/>
            </a:pPr>
            <a:r>
              <a:rPr lang="en-US" altLang="en-US" sz="1800" dirty="0"/>
              <a:t>O</a:t>
            </a:r>
            <a:r>
              <a:rPr lang="el-GR" altLang="en-US" sz="1800" dirty="0"/>
              <a:t>ι εκπαιδευτικοί χειρίζονται προϊόντα προερχόμενα απ’ ευθείας από τις επιστήμες αναφοράς, δηλαδή προϊόντα με αυξημένη εγκυρότητα, ισχυρό κώδικα και αφηρημένο περιεχόμενο, ενώ από την άλλη πλευρά οι μαθητές/</a:t>
            </a:r>
            <a:r>
              <a:rPr lang="el-GR" altLang="en-US" sz="1800" dirty="0" err="1"/>
              <a:t>τριες</a:t>
            </a:r>
            <a:r>
              <a:rPr lang="el-GR" altLang="en-US" sz="1800" dirty="0"/>
              <a:t> καλούνται να τα προσεγγίσουν </a:t>
            </a:r>
            <a:endParaRPr lang="en-US" altLang="en-US" sz="1800" dirty="0"/>
          </a:p>
          <a:p>
            <a:pPr eaLnBrk="1" hangingPunct="1">
              <a:spcBef>
                <a:spcPct val="30000"/>
              </a:spcBef>
              <a:buFontTx/>
              <a:buNone/>
            </a:pPr>
            <a:endParaRPr lang="el-GR" altLang="en-US" sz="1800" dirty="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nodeType="clickEffect">
                                  <p:stCondLst>
                                    <p:cond delay="0"/>
                                  </p:stCondLst>
                                  <p:childTnLst>
                                    <p:set>
                                      <p:cBhvr>
                                        <p:cTn id="6" dur="1" fill="hold">
                                          <p:stCondLst>
                                            <p:cond delay="0"/>
                                          </p:stCondLst>
                                        </p:cTn>
                                        <p:tgtEl>
                                          <p:spTgt spid="24580">
                                            <p:txEl>
                                              <p:pRg st="1" end="1"/>
                                            </p:txEl>
                                          </p:spTgt>
                                        </p:tgtEl>
                                        <p:attrNameLst>
                                          <p:attrName>style.visibility</p:attrName>
                                        </p:attrNameLst>
                                      </p:cBhvr>
                                      <p:to>
                                        <p:strVal val="visible"/>
                                      </p:to>
                                    </p:set>
                                    <p:animEffect transition="in" filter="blinds(horizontal)">
                                      <p:cBhvr>
                                        <p:cTn id="7" dur="500"/>
                                        <p:tgtEl>
                                          <p:spTgt spid="24580">
                                            <p:txEl>
                                              <p:pRg st="1" end="1"/>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nodeType="clickEffect">
                                  <p:stCondLst>
                                    <p:cond delay="0"/>
                                  </p:stCondLst>
                                  <p:childTnLst>
                                    <p:set>
                                      <p:cBhvr>
                                        <p:cTn id="11" dur="1" fill="hold">
                                          <p:stCondLst>
                                            <p:cond delay="0"/>
                                          </p:stCondLst>
                                        </p:cTn>
                                        <p:tgtEl>
                                          <p:spTgt spid="24580">
                                            <p:txEl>
                                              <p:pRg st="2" end="2"/>
                                            </p:txEl>
                                          </p:spTgt>
                                        </p:tgtEl>
                                        <p:attrNameLst>
                                          <p:attrName>style.visibility</p:attrName>
                                        </p:attrNameLst>
                                      </p:cBhvr>
                                      <p:to>
                                        <p:strVal val="visible"/>
                                      </p:to>
                                    </p:set>
                                    <p:animEffect transition="in" filter="blinds(horizontal)">
                                      <p:cBhvr>
                                        <p:cTn id="12" dur="500"/>
                                        <p:tgtEl>
                                          <p:spTgt spid="24580">
                                            <p:txEl>
                                              <p:pRg st="2" end="2"/>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3" presetClass="entr" presetSubtype="10" fill="hold" nodeType="clickEffect">
                                  <p:stCondLst>
                                    <p:cond delay="0"/>
                                  </p:stCondLst>
                                  <p:childTnLst>
                                    <p:set>
                                      <p:cBhvr>
                                        <p:cTn id="16" dur="1" fill="hold">
                                          <p:stCondLst>
                                            <p:cond delay="0"/>
                                          </p:stCondLst>
                                        </p:cTn>
                                        <p:tgtEl>
                                          <p:spTgt spid="24580">
                                            <p:txEl>
                                              <p:pRg st="3" end="3"/>
                                            </p:txEl>
                                          </p:spTgt>
                                        </p:tgtEl>
                                        <p:attrNameLst>
                                          <p:attrName>style.visibility</p:attrName>
                                        </p:attrNameLst>
                                      </p:cBhvr>
                                      <p:to>
                                        <p:strVal val="visible"/>
                                      </p:to>
                                    </p:set>
                                    <p:animEffect transition="in" filter="blinds(horizontal)">
                                      <p:cBhvr>
                                        <p:cTn id="17" dur="500"/>
                                        <p:tgtEl>
                                          <p:spTgt spid="24580">
                                            <p:txEl>
                                              <p:pRg st="3" end="3"/>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3" presetClass="entr" presetSubtype="10" fill="hold" nodeType="clickEffect">
                                  <p:stCondLst>
                                    <p:cond delay="0"/>
                                  </p:stCondLst>
                                  <p:childTnLst>
                                    <p:set>
                                      <p:cBhvr>
                                        <p:cTn id="21" dur="1" fill="hold">
                                          <p:stCondLst>
                                            <p:cond delay="0"/>
                                          </p:stCondLst>
                                        </p:cTn>
                                        <p:tgtEl>
                                          <p:spTgt spid="24580">
                                            <p:txEl>
                                              <p:pRg st="5" end="5"/>
                                            </p:txEl>
                                          </p:spTgt>
                                        </p:tgtEl>
                                        <p:attrNameLst>
                                          <p:attrName>style.visibility</p:attrName>
                                        </p:attrNameLst>
                                      </p:cBhvr>
                                      <p:to>
                                        <p:strVal val="visible"/>
                                      </p:to>
                                    </p:set>
                                    <p:animEffect transition="in" filter="blinds(horizontal)">
                                      <p:cBhvr>
                                        <p:cTn id="22" dur="500"/>
                                        <p:tgtEl>
                                          <p:spTgt spid="24580">
                                            <p:txEl>
                                              <p:pRg st="5" end="5"/>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3" presetClass="entr" presetSubtype="10" fill="hold" nodeType="clickEffect">
                                  <p:stCondLst>
                                    <p:cond delay="0"/>
                                  </p:stCondLst>
                                  <p:childTnLst>
                                    <p:set>
                                      <p:cBhvr>
                                        <p:cTn id="26" dur="1" fill="hold">
                                          <p:stCondLst>
                                            <p:cond delay="0"/>
                                          </p:stCondLst>
                                        </p:cTn>
                                        <p:tgtEl>
                                          <p:spTgt spid="24580">
                                            <p:txEl>
                                              <p:pRg st="8" end="8"/>
                                            </p:txEl>
                                          </p:spTgt>
                                        </p:tgtEl>
                                        <p:attrNameLst>
                                          <p:attrName>style.visibility</p:attrName>
                                        </p:attrNameLst>
                                      </p:cBhvr>
                                      <p:to>
                                        <p:strVal val="visible"/>
                                      </p:to>
                                    </p:set>
                                    <p:animEffect transition="in" filter="blinds(horizontal)">
                                      <p:cBhvr>
                                        <p:cTn id="27" dur="500"/>
                                        <p:tgtEl>
                                          <p:spTgt spid="24580">
                                            <p:txEl>
                                              <p:pRg st="8" end="8"/>
                                            </p:txEl>
                                          </p:spTgt>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3" presetClass="entr" presetSubtype="10" fill="hold" nodeType="clickEffect">
                                  <p:stCondLst>
                                    <p:cond delay="0"/>
                                  </p:stCondLst>
                                  <p:childTnLst>
                                    <p:set>
                                      <p:cBhvr>
                                        <p:cTn id="31" dur="1" fill="hold">
                                          <p:stCondLst>
                                            <p:cond delay="0"/>
                                          </p:stCondLst>
                                        </p:cTn>
                                        <p:tgtEl>
                                          <p:spTgt spid="24580">
                                            <p:txEl>
                                              <p:pRg st="10" end="10"/>
                                            </p:txEl>
                                          </p:spTgt>
                                        </p:tgtEl>
                                        <p:attrNameLst>
                                          <p:attrName>style.visibility</p:attrName>
                                        </p:attrNameLst>
                                      </p:cBhvr>
                                      <p:to>
                                        <p:strVal val="visible"/>
                                      </p:to>
                                    </p:set>
                                    <p:animEffect transition="in" filter="blinds(horizontal)">
                                      <p:cBhvr>
                                        <p:cTn id="32" dur="500"/>
                                        <p:tgtEl>
                                          <p:spTgt spid="24580">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a:extLst>
              <a:ext uri="{FF2B5EF4-FFF2-40B4-BE49-F238E27FC236}">
                <a16:creationId xmlns:a16="http://schemas.microsoft.com/office/drawing/2014/main" id="{AEEE46DC-8725-4810-87BB-2537654FCE87}"/>
              </a:ext>
            </a:extLst>
          </p:cNvPr>
          <p:cNvSpPr>
            <a:spLocks noChangeArrowheads="1"/>
          </p:cNvSpPr>
          <p:nvPr/>
        </p:nvSpPr>
        <p:spPr bwMode="auto">
          <a:xfrm>
            <a:off x="0" y="228600"/>
            <a:ext cx="9144000" cy="6370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eaLnBrk="1" hangingPunct="1">
              <a:spcBef>
                <a:spcPct val="0"/>
              </a:spcBef>
              <a:buFontTx/>
              <a:buNone/>
            </a:pPr>
            <a:r>
              <a:rPr lang="el-GR" altLang="en-US">
                <a:solidFill>
                  <a:srgbClr val="0000FF"/>
                </a:solidFill>
                <a:cs typeface="Times New Roman" panose="02020603050405020304" pitchFamily="18" charset="0"/>
              </a:rPr>
              <a:t>Ο διδακτικός μετασχηματισμός </a:t>
            </a:r>
            <a:endParaRPr lang="el-GR" altLang="en-US">
              <a:solidFill>
                <a:srgbClr val="0000FF"/>
              </a:solidFill>
            </a:endParaRPr>
          </a:p>
          <a:p>
            <a:pPr algn="ctr" eaLnBrk="1" hangingPunct="1">
              <a:spcBef>
                <a:spcPct val="0"/>
              </a:spcBef>
              <a:buFontTx/>
              <a:buNone/>
            </a:pPr>
            <a:r>
              <a:rPr lang="el-GR" altLang="en-US" sz="2000"/>
              <a:t>Ε</a:t>
            </a:r>
            <a:r>
              <a:rPr lang="el-GR" altLang="en-US" sz="2000">
                <a:cs typeface="Times New Roman" panose="02020603050405020304" pitchFamily="18" charset="0"/>
              </a:rPr>
              <a:t>ργασία κατά την οποία η επιστημονική γνώση που πρόκειται να διδαχτεί μετατρέπεται σε αντικείμενο διδασκαλίας </a:t>
            </a:r>
            <a:endParaRPr lang="el-GR" altLang="en-US" sz="2000"/>
          </a:p>
          <a:p>
            <a:pPr algn="ctr" eaLnBrk="1" hangingPunct="1">
              <a:spcBef>
                <a:spcPct val="0"/>
              </a:spcBef>
              <a:buFontTx/>
              <a:buNone/>
            </a:pPr>
            <a:endParaRPr lang="el-GR" altLang="en-US" sz="2000"/>
          </a:p>
          <a:p>
            <a:pPr eaLnBrk="1" hangingPunct="1">
              <a:spcBef>
                <a:spcPct val="0"/>
              </a:spcBef>
              <a:buFontTx/>
              <a:buNone/>
            </a:pPr>
            <a:r>
              <a:rPr lang="el-GR" altLang="en-US" sz="2000">
                <a:cs typeface="Times New Roman" panose="02020603050405020304" pitchFamily="18" charset="0"/>
              </a:rPr>
              <a:t>Η εργασία </a:t>
            </a:r>
            <a:r>
              <a:rPr lang="el-GR" altLang="en-US" sz="2000">
                <a:solidFill>
                  <a:schemeClr val="accent2"/>
                </a:solidFill>
                <a:cs typeface="Times New Roman" panose="02020603050405020304" pitchFamily="18" charset="0"/>
              </a:rPr>
              <a:t>του διδακτικού μετασχηματισμού</a:t>
            </a:r>
            <a:r>
              <a:rPr lang="el-GR" altLang="en-US" sz="2000">
                <a:cs typeface="Times New Roman" panose="02020603050405020304" pitchFamily="18" charset="0"/>
              </a:rPr>
              <a:t> επιβάλλει τη ριζική αλλαγή της φύσης των επιστημονικών εννοιών εφ' όσον καθιστά υποχρεωτική τη μετατόπιση των αρχικών ερωτημάτων που παρήγαγαν την έννοια, αλλά και το δίκτυο των σχέσεων αλληλεπίδρασης με άλλες έννοιες. </a:t>
            </a:r>
            <a:endParaRPr lang="el-GR" altLang="en-US" sz="2000"/>
          </a:p>
          <a:p>
            <a:pPr algn="ctr" eaLnBrk="1" hangingPunct="1">
              <a:spcBef>
                <a:spcPct val="0"/>
              </a:spcBef>
              <a:buFontTx/>
              <a:buNone/>
            </a:pPr>
            <a:endParaRPr lang="el-GR" altLang="en-US" sz="2000"/>
          </a:p>
          <a:p>
            <a:pPr algn="just" eaLnBrk="1" hangingPunct="1">
              <a:spcBef>
                <a:spcPct val="0"/>
              </a:spcBef>
              <a:buFontTx/>
              <a:buNone/>
            </a:pPr>
            <a:r>
              <a:rPr lang="el-GR" altLang="en-US" sz="2000"/>
              <a:t>Μι</a:t>
            </a:r>
            <a:r>
              <a:rPr lang="el-GR" altLang="en-US" sz="2000">
                <a:cs typeface="Times New Roman" panose="02020603050405020304" pitchFamily="18" charset="0"/>
              </a:rPr>
              <a:t>α ολοκληρωμένη διαδικασία </a:t>
            </a:r>
            <a:r>
              <a:rPr lang="el-GR" altLang="en-US" sz="2000">
                <a:solidFill>
                  <a:schemeClr val="accent2"/>
                </a:solidFill>
                <a:cs typeface="Times New Roman" panose="02020603050405020304" pitchFamily="18" charset="0"/>
              </a:rPr>
              <a:t>διδακτικού μετασχηματισμού</a:t>
            </a:r>
            <a:r>
              <a:rPr lang="el-GR" altLang="en-US" sz="2000">
                <a:cs typeface="Times New Roman" panose="02020603050405020304" pitchFamily="18" charset="0"/>
              </a:rPr>
              <a:t> αναπτύσσεται σε δύο φάσεις: </a:t>
            </a:r>
            <a:endParaRPr lang="el-GR" altLang="en-US" sz="2000"/>
          </a:p>
          <a:p>
            <a:pPr algn="just" eaLnBrk="1" hangingPunct="1">
              <a:spcBef>
                <a:spcPct val="0"/>
              </a:spcBef>
              <a:buFontTx/>
              <a:buNone/>
            </a:pPr>
            <a:endParaRPr lang="el-GR" altLang="en-US" sz="2000"/>
          </a:p>
          <a:p>
            <a:pPr algn="just" eaLnBrk="1" hangingPunct="1">
              <a:spcBef>
                <a:spcPct val="0"/>
              </a:spcBef>
              <a:buFontTx/>
              <a:buAutoNum type="arabicPeriod"/>
            </a:pPr>
            <a:r>
              <a:rPr lang="el-GR" altLang="en-US" sz="2000"/>
              <a:t> Σ</a:t>
            </a:r>
            <a:r>
              <a:rPr lang="el-GR" altLang="en-US" sz="2000">
                <a:cs typeface="Times New Roman" panose="02020603050405020304" pitchFamily="18" charset="0"/>
              </a:rPr>
              <a:t>τη</a:t>
            </a:r>
            <a:r>
              <a:rPr lang="el-GR" altLang="en-US" sz="2000"/>
              <a:t>ν</a:t>
            </a:r>
            <a:r>
              <a:rPr lang="el-GR" altLang="en-US" sz="2000">
                <a:cs typeface="Times New Roman" panose="02020603050405020304" pitchFamily="18" charset="0"/>
              </a:rPr>
              <a:t> πρώτη φάση πραγματοποιείται η εργασία η οποία θα επιτρέψει το μετασχηματισμό επιλεγμένων θεμάτων από την επιστημονική γνώση σε αναλυτικό πρόγραμμα, σε </a:t>
            </a:r>
            <a:r>
              <a:rPr lang="el-GR" altLang="en-US" sz="2000"/>
              <a:t>εκπαιδευτικό υλικό,</a:t>
            </a:r>
            <a:r>
              <a:rPr lang="el-GR" altLang="en-US" sz="2000">
                <a:cs typeface="Times New Roman" panose="02020603050405020304" pitchFamily="18" charset="0"/>
              </a:rPr>
              <a:t> σε επίσημα κείμενα οδηγιών</a:t>
            </a:r>
            <a:endParaRPr lang="el-GR" altLang="en-US" sz="2000"/>
          </a:p>
          <a:p>
            <a:pPr algn="just" eaLnBrk="1" hangingPunct="1">
              <a:spcBef>
                <a:spcPct val="0"/>
              </a:spcBef>
              <a:buFontTx/>
              <a:buAutoNum type="arabicPeriod"/>
            </a:pPr>
            <a:endParaRPr lang="el-GR" altLang="en-US" sz="2000"/>
          </a:p>
          <a:p>
            <a:pPr algn="just" eaLnBrk="1" hangingPunct="1">
              <a:spcBef>
                <a:spcPct val="0"/>
              </a:spcBef>
              <a:buFontTx/>
              <a:buAutoNum type="arabicPeriod"/>
            </a:pPr>
            <a:r>
              <a:rPr lang="el-GR" altLang="en-US" sz="2000">
                <a:cs typeface="Times New Roman" panose="02020603050405020304" pitchFamily="18" charset="0"/>
              </a:rPr>
              <a:t> Στη δεύτερη φάση</a:t>
            </a:r>
            <a:r>
              <a:rPr lang="el-GR" altLang="en-US" sz="2000"/>
              <a:t> </a:t>
            </a:r>
            <a:r>
              <a:rPr lang="el-GR" altLang="en-US" sz="2000">
                <a:cs typeface="Times New Roman" panose="02020603050405020304" pitchFamily="18" charset="0"/>
              </a:rPr>
              <a:t>εκπαιδευτικοί και μαθητές/τριες χρησιμοποιούν αυτό το υλικό προσαρμόζοντάς το στις ιδιαίτερες συνθήκες εργασίας</a:t>
            </a:r>
            <a:r>
              <a:rPr lang="el-GR" altLang="en-US" sz="2000"/>
              <a:t> </a:t>
            </a:r>
            <a:r>
              <a:rPr lang="el-GR" altLang="en-US" sz="2000">
                <a:cs typeface="Times New Roman" panose="02020603050405020304" pitchFamily="18" charset="0"/>
              </a:rPr>
              <a:t>τους. Στη φάση αυτή είναι αυτονόητο ότι τα προϊόντα της πρώτης φάσης του διδακτικού μετασχηματισμού καθίστανται αντικείμενα ερμηνειών, νέων σχηματοποιήσεων και δοκιμασιών.  </a:t>
            </a:r>
            <a:endParaRPr lang="el-GR" altLang="en-US" sz="2000">
              <a:solidFill>
                <a:srgbClr val="0000FF"/>
              </a:solidFill>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6146">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6146">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499"/>
                                          </p:stCondLst>
                                        </p:cTn>
                                        <p:tgtEl>
                                          <p:spTgt spid="6146">
                                            <p:txEl>
                                              <p:pRg st="3" end="3"/>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499"/>
                                          </p:stCondLst>
                                        </p:cTn>
                                        <p:tgtEl>
                                          <p:spTgt spid="6146">
                                            <p:txEl>
                                              <p:pRg st="5" end="5"/>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499"/>
                                          </p:stCondLst>
                                        </p:cTn>
                                        <p:tgtEl>
                                          <p:spTgt spid="6146">
                                            <p:txEl>
                                              <p:pRg st="7" end="7"/>
                                            </p:txEl>
                                          </p:spTgt>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grpId="0" nodeType="clickEffect">
                                  <p:stCondLst>
                                    <p:cond delay="0"/>
                                  </p:stCondLst>
                                  <p:childTnLst>
                                    <p:set>
                                      <p:cBhvr>
                                        <p:cTn id="26" dur="1" fill="hold">
                                          <p:stCondLst>
                                            <p:cond delay="499"/>
                                          </p:stCondLst>
                                        </p:cTn>
                                        <p:tgtEl>
                                          <p:spTgt spid="6146">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6" grpId="0" build="p" autoUpdateAnimBg="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38" name="Oval 18">
            <a:extLst>
              <a:ext uri="{FF2B5EF4-FFF2-40B4-BE49-F238E27FC236}">
                <a16:creationId xmlns:a16="http://schemas.microsoft.com/office/drawing/2014/main" id="{3267FF53-5AB5-43FE-8744-D424BBFB847B}"/>
              </a:ext>
            </a:extLst>
          </p:cNvPr>
          <p:cNvSpPr>
            <a:spLocks noChangeArrowheads="1"/>
          </p:cNvSpPr>
          <p:nvPr/>
        </p:nvSpPr>
        <p:spPr bwMode="auto">
          <a:xfrm>
            <a:off x="971550" y="2354263"/>
            <a:ext cx="1925638" cy="1076325"/>
          </a:xfrm>
          <a:prstGeom prst="ellipse">
            <a:avLst/>
          </a:prstGeom>
          <a:solidFill>
            <a:srgbClr val="FFFFFF"/>
          </a:solidFill>
          <a:ln w="9525">
            <a:solidFill>
              <a:srgbClr val="000000"/>
            </a:solidFill>
            <a:round/>
            <a:headEnd/>
            <a:tailEnd/>
          </a:ln>
        </p:spPr>
        <p:txBody>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eaLnBrk="1" hangingPunct="1">
              <a:spcBef>
                <a:spcPct val="0"/>
              </a:spcBef>
              <a:buFontTx/>
              <a:buNone/>
            </a:pPr>
            <a:r>
              <a:rPr lang="el-GR" altLang="en-US" sz="1400"/>
              <a:t>Ε</a:t>
            </a:r>
            <a:r>
              <a:rPr lang="el-GR" altLang="en-US" sz="1400">
                <a:cs typeface="Times New Roman" panose="02020603050405020304" pitchFamily="18" charset="0"/>
              </a:rPr>
              <a:t>πιστημονική γνώση</a:t>
            </a:r>
            <a:endParaRPr lang="el-GR" altLang="en-US" sz="1400"/>
          </a:p>
          <a:p>
            <a:pPr>
              <a:spcBef>
                <a:spcPct val="0"/>
              </a:spcBef>
              <a:buFontTx/>
              <a:buNone/>
            </a:pPr>
            <a:endParaRPr lang="el-GR" altLang="en-US" sz="1400"/>
          </a:p>
        </p:txBody>
      </p:sp>
      <p:sp>
        <p:nvSpPr>
          <p:cNvPr id="30737" name="Oval 17">
            <a:extLst>
              <a:ext uri="{FF2B5EF4-FFF2-40B4-BE49-F238E27FC236}">
                <a16:creationId xmlns:a16="http://schemas.microsoft.com/office/drawing/2014/main" id="{E3337BC7-B6A8-4876-8FBC-B225E006CAED}"/>
              </a:ext>
            </a:extLst>
          </p:cNvPr>
          <p:cNvSpPr>
            <a:spLocks noChangeArrowheads="1"/>
          </p:cNvSpPr>
          <p:nvPr/>
        </p:nvSpPr>
        <p:spPr bwMode="auto">
          <a:xfrm>
            <a:off x="3967163" y="2354263"/>
            <a:ext cx="1711325" cy="1076325"/>
          </a:xfrm>
          <a:prstGeom prst="ellipse">
            <a:avLst/>
          </a:prstGeom>
          <a:solidFill>
            <a:srgbClr val="FFFFFF"/>
          </a:solidFill>
          <a:ln w="9525">
            <a:solidFill>
              <a:srgbClr val="000000"/>
            </a:solidFill>
            <a:round/>
            <a:headEnd/>
            <a:tailEnd/>
          </a:ln>
        </p:spPr>
        <p:txBody>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eaLnBrk="1" hangingPunct="1">
              <a:spcBef>
                <a:spcPct val="0"/>
              </a:spcBef>
              <a:buFontTx/>
              <a:buNone/>
            </a:pPr>
            <a:r>
              <a:rPr lang="el-GR" altLang="en-US" sz="1400"/>
              <a:t>Δ</a:t>
            </a:r>
            <a:r>
              <a:rPr lang="el-GR" altLang="en-US" sz="1400">
                <a:cs typeface="Times New Roman" panose="02020603050405020304" pitchFamily="18" charset="0"/>
              </a:rPr>
              <a:t>ιδακτέα γνώση</a:t>
            </a:r>
            <a:endParaRPr lang="el-GR" altLang="en-US" sz="1400"/>
          </a:p>
          <a:p>
            <a:pPr>
              <a:spcBef>
                <a:spcPct val="0"/>
              </a:spcBef>
              <a:buFontTx/>
              <a:buNone/>
            </a:pPr>
            <a:endParaRPr lang="el-GR" altLang="en-US" sz="1400"/>
          </a:p>
        </p:txBody>
      </p:sp>
      <p:sp>
        <p:nvSpPr>
          <p:cNvPr id="30736" name="Oval 16">
            <a:extLst>
              <a:ext uri="{FF2B5EF4-FFF2-40B4-BE49-F238E27FC236}">
                <a16:creationId xmlns:a16="http://schemas.microsoft.com/office/drawing/2014/main" id="{83901A5F-E883-46DB-8A67-F94DAFF69E09}"/>
              </a:ext>
            </a:extLst>
          </p:cNvPr>
          <p:cNvSpPr>
            <a:spLocks noChangeArrowheads="1"/>
          </p:cNvSpPr>
          <p:nvPr/>
        </p:nvSpPr>
        <p:spPr bwMode="auto">
          <a:xfrm>
            <a:off x="6748463" y="2406650"/>
            <a:ext cx="1711325" cy="850900"/>
          </a:xfrm>
          <a:prstGeom prst="ellipse">
            <a:avLst/>
          </a:prstGeom>
          <a:solidFill>
            <a:srgbClr val="FFFFFF"/>
          </a:solidFill>
          <a:ln w="9525">
            <a:solidFill>
              <a:srgbClr val="000000"/>
            </a:solidFill>
            <a:round/>
            <a:headEnd/>
            <a:tailEnd/>
          </a:ln>
        </p:spPr>
        <p:txBody>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eaLnBrk="1" hangingPunct="1">
              <a:spcBef>
                <a:spcPct val="0"/>
              </a:spcBef>
              <a:buFontTx/>
              <a:buNone/>
            </a:pPr>
            <a:r>
              <a:rPr lang="el-GR" altLang="en-US" sz="1400"/>
              <a:t>Δ</a:t>
            </a:r>
            <a:r>
              <a:rPr lang="el-GR" altLang="en-US" sz="1400">
                <a:cs typeface="Times New Roman" panose="02020603050405020304" pitchFamily="18" charset="0"/>
              </a:rPr>
              <a:t>ιδαχθείσα γνώση</a:t>
            </a:r>
            <a:endParaRPr lang="el-GR" altLang="en-US" sz="1400"/>
          </a:p>
          <a:p>
            <a:pPr>
              <a:spcBef>
                <a:spcPct val="0"/>
              </a:spcBef>
              <a:buFontTx/>
              <a:buNone/>
            </a:pPr>
            <a:endParaRPr lang="el-GR" altLang="en-US" sz="1400"/>
          </a:p>
        </p:txBody>
      </p:sp>
      <p:sp>
        <p:nvSpPr>
          <p:cNvPr id="30735" name="Text Box 15">
            <a:extLst>
              <a:ext uri="{FF2B5EF4-FFF2-40B4-BE49-F238E27FC236}">
                <a16:creationId xmlns:a16="http://schemas.microsoft.com/office/drawing/2014/main" id="{96ACB567-1234-4C58-A628-BF4512A64B47}"/>
              </a:ext>
            </a:extLst>
          </p:cNvPr>
          <p:cNvSpPr txBox="1">
            <a:spLocks noChangeArrowheads="1"/>
          </p:cNvSpPr>
          <p:nvPr/>
        </p:nvSpPr>
        <p:spPr bwMode="auto">
          <a:xfrm>
            <a:off x="2897188" y="2354263"/>
            <a:ext cx="1284287" cy="1125537"/>
          </a:xfrm>
          <a:prstGeom prst="rect">
            <a:avLst/>
          </a:prstGeom>
          <a:noFill/>
          <a:ln>
            <a:noFill/>
          </a:ln>
          <a:extLst>
            <a:ext uri="{909E8E84-426E-40DD-AFC4-6F175D3DCCD1}">
              <a14:hiddenFill xmlns:a14="http://schemas.microsoft.com/office/drawing/2010/main">
                <a:solidFill>
                  <a:srgbClr val="FFFFFF">
                    <a:alpha val="50195"/>
                  </a:srgbClr>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eaLnBrk="1" hangingPunct="1">
              <a:spcBef>
                <a:spcPct val="0"/>
              </a:spcBef>
              <a:buFontTx/>
              <a:buNone/>
            </a:pPr>
            <a:r>
              <a:rPr lang="el-GR" altLang="en-US" sz="1400">
                <a:cs typeface="Times New Roman" panose="02020603050405020304" pitchFamily="18" charset="0"/>
              </a:rPr>
              <a:t>εξωτερικός </a:t>
            </a:r>
            <a:endParaRPr lang="el-GR" altLang="en-US" sz="1400"/>
          </a:p>
          <a:p>
            <a:pPr algn="ctr">
              <a:spcBef>
                <a:spcPct val="0"/>
              </a:spcBef>
              <a:buFontTx/>
              <a:buNone/>
            </a:pPr>
            <a:endParaRPr lang="el-GR" altLang="en-US" sz="1400"/>
          </a:p>
          <a:p>
            <a:pPr algn="ctr">
              <a:spcBef>
                <a:spcPct val="0"/>
              </a:spcBef>
              <a:buFontTx/>
              <a:buNone/>
            </a:pPr>
            <a:r>
              <a:rPr lang="el-GR" altLang="en-US" sz="1400">
                <a:cs typeface="Times New Roman" panose="02020603050405020304" pitchFamily="18" charset="0"/>
              </a:rPr>
              <a:t>μετασχη-ματισμός</a:t>
            </a:r>
            <a:endParaRPr lang="el-GR" altLang="en-US" sz="1400"/>
          </a:p>
        </p:txBody>
      </p:sp>
      <p:sp>
        <p:nvSpPr>
          <p:cNvPr id="30734" name="Text Box 14">
            <a:extLst>
              <a:ext uri="{FF2B5EF4-FFF2-40B4-BE49-F238E27FC236}">
                <a16:creationId xmlns:a16="http://schemas.microsoft.com/office/drawing/2014/main" id="{C6A4CC4A-7E02-44CB-BD47-89CB86612694}"/>
              </a:ext>
            </a:extLst>
          </p:cNvPr>
          <p:cNvSpPr txBox="1">
            <a:spLocks noChangeArrowheads="1"/>
          </p:cNvSpPr>
          <p:nvPr/>
        </p:nvSpPr>
        <p:spPr bwMode="auto">
          <a:xfrm>
            <a:off x="5678488" y="2128838"/>
            <a:ext cx="1069975" cy="1801812"/>
          </a:xfrm>
          <a:prstGeom prst="rect">
            <a:avLst/>
          </a:prstGeom>
          <a:noFill/>
          <a:ln>
            <a:noFill/>
          </a:ln>
          <a:extLst>
            <a:ext uri="{909E8E84-426E-40DD-AFC4-6F175D3DCCD1}">
              <a14:hiddenFill xmlns:a14="http://schemas.microsoft.com/office/drawing/2010/main">
                <a:solidFill>
                  <a:srgbClr val="FFFFFF">
                    <a:alpha val="50195"/>
                  </a:srgbClr>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eaLnBrk="1" hangingPunct="1">
              <a:spcBef>
                <a:spcPct val="0"/>
              </a:spcBef>
              <a:buFontTx/>
              <a:buNone/>
            </a:pPr>
            <a:endParaRPr lang="el-GR" altLang="en-US" sz="1400"/>
          </a:p>
          <a:p>
            <a:pPr algn="ctr" eaLnBrk="1" hangingPunct="1">
              <a:spcBef>
                <a:spcPct val="0"/>
              </a:spcBef>
              <a:buFontTx/>
              <a:buNone/>
            </a:pPr>
            <a:r>
              <a:rPr lang="el-GR" altLang="en-US" sz="1400">
                <a:cs typeface="Times New Roman" panose="02020603050405020304" pitchFamily="18" charset="0"/>
              </a:rPr>
              <a:t>εσωτερικός </a:t>
            </a:r>
            <a:endParaRPr lang="el-GR" altLang="en-US" sz="1400"/>
          </a:p>
          <a:p>
            <a:pPr algn="ctr">
              <a:spcBef>
                <a:spcPct val="0"/>
              </a:spcBef>
              <a:buFontTx/>
              <a:buNone/>
            </a:pPr>
            <a:endParaRPr lang="el-GR" altLang="en-US" sz="1400"/>
          </a:p>
          <a:p>
            <a:pPr algn="ctr">
              <a:spcBef>
                <a:spcPct val="0"/>
              </a:spcBef>
              <a:buFontTx/>
              <a:buNone/>
            </a:pPr>
            <a:r>
              <a:rPr lang="el-GR" altLang="en-US" sz="1400">
                <a:cs typeface="Times New Roman" panose="02020603050405020304" pitchFamily="18" charset="0"/>
              </a:rPr>
              <a:t>μετασχη-ματισμός</a:t>
            </a:r>
            <a:endParaRPr lang="el-GR" altLang="en-US" sz="1400"/>
          </a:p>
        </p:txBody>
      </p:sp>
      <p:sp>
        <p:nvSpPr>
          <p:cNvPr id="30733" name="Text Box 13">
            <a:extLst>
              <a:ext uri="{FF2B5EF4-FFF2-40B4-BE49-F238E27FC236}">
                <a16:creationId xmlns:a16="http://schemas.microsoft.com/office/drawing/2014/main" id="{9E97785B-C288-4011-A153-7B884723EA85}"/>
              </a:ext>
            </a:extLst>
          </p:cNvPr>
          <p:cNvSpPr txBox="1">
            <a:spLocks noChangeArrowheads="1"/>
          </p:cNvSpPr>
          <p:nvPr/>
        </p:nvSpPr>
        <p:spPr bwMode="auto">
          <a:xfrm>
            <a:off x="1612900" y="765175"/>
            <a:ext cx="3424238" cy="900113"/>
          </a:xfrm>
          <a:prstGeom prst="rect">
            <a:avLst/>
          </a:prstGeom>
          <a:solidFill>
            <a:srgbClr val="FFFFFF"/>
          </a:solidFill>
          <a:ln w="9525">
            <a:solidFill>
              <a:srgbClr val="000000"/>
            </a:solidFill>
            <a:miter lim="800000"/>
            <a:headEnd/>
            <a:tailEnd/>
          </a:ln>
        </p:spPr>
        <p:txBody>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eaLnBrk="1" hangingPunct="1">
              <a:spcBef>
                <a:spcPct val="0"/>
              </a:spcBef>
              <a:buFontTx/>
              <a:buNone/>
            </a:pPr>
            <a:r>
              <a:rPr lang="el-GR" altLang="en-US" sz="1400">
                <a:cs typeface="Times New Roman" panose="02020603050405020304" pitchFamily="18" charset="0"/>
              </a:rPr>
              <a:t>Νοόσφαιρα: ερευνητές</a:t>
            </a:r>
            <a:r>
              <a:rPr lang="el-GR" altLang="en-US" sz="1400"/>
              <a:t>/τριες</a:t>
            </a:r>
            <a:r>
              <a:rPr lang="el-GR" altLang="en-US" sz="1400">
                <a:cs typeface="Times New Roman" panose="02020603050405020304" pitchFamily="18" charset="0"/>
              </a:rPr>
              <a:t>, συγγραφείς Αναλυτικών Προγραμμάτων, συγγραφείς βιβλίων, κλπ.</a:t>
            </a:r>
            <a:endParaRPr lang="el-GR" altLang="en-US" sz="1400"/>
          </a:p>
        </p:txBody>
      </p:sp>
      <p:sp>
        <p:nvSpPr>
          <p:cNvPr id="30732" name="Text Box 12">
            <a:extLst>
              <a:ext uri="{FF2B5EF4-FFF2-40B4-BE49-F238E27FC236}">
                <a16:creationId xmlns:a16="http://schemas.microsoft.com/office/drawing/2014/main" id="{4F363217-D919-461B-A665-90FCBF6F764A}"/>
              </a:ext>
            </a:extLst>
          </p:cNvPr>
          <p:cNvSpPr txBox="1">
            <a:spLocks noChangeArrowheads="1"/>
          </p:cNvSpPr>
          <p:nvPr/>
        </p:nvSpPr>
        <p:spPr bwMode="auto">
          <a:xfrm>
            <a:off x="5464175" y="765175"/>
            <a:ext cx="1711325" cy="676275"/>
          </a:xfrm>
          <a:prstGeom prst="rect">
            <a:avLst/>
          </a:prstGeom>
          <a:solidFill>
            <a:srgbClr val="FFFFFF"/>
          </a:solidFill>
          <a:ln w="9525">
            <a:solidFill>
              <a:srgbClr val="000000"/>
            </a:solidFill>
            <a:miter lim="800000"/>
            <a:headEnd/>
            <a:tailEnd/>
          </a:ln>
        </p:spPr>
        <p:txBody>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eaLnBrk="1" hangingPunct="1">
              <a:spcBef>
                <a:spcPct val="0"/>
              </a:spcBef>
              <a:buFontTx/>
              <a:buNone/>
            </a:pPr>
            <a:r>
              <a:rPr lang="el-GR" altLang="en-US" sz="1400" dirty="0">
                <a:cs typeface="Times New Roman" panose="02020603050405020304" pitchFamily="18" charset="0"/>
              </a:rPr>
              <a:t>Εκπαιδευτικ</a:t>
            </a:r>
            <a:r>
              <a:rPr lang="el-GR" altLang="en-US" sz="1400" dirty="0"/>
              <a:t>οί</a:t>
            </a:r>
          </a:p>
          <a:p>
            <a:pPr algn="ctr" eaLnBrk="1" hangingPunct="1">
              <a:spcBef>
                <a:spcPct val="0"/>
              </a:spcBef>
              <a:buFontTx/>
              <a:buNone/>
            </a:pPr>
            <a:r>
              <a:rPr lang="el-GR" altLang="en-US" sz="1400" dirty="0"/>
              <a:t>και</a:t>
            </a:r>
          </a:p>
          <a:p>
            <a:pPr algn="ctr" eaLnBrk="1" hangingPunct="1">
              <a:spcBef>
                <a:spcPct val="0"/>
              </a:spcBef>
              <a:buFontTx/>
              <a:buNone/>
            </a:pPr>
            <a:r>
              <a:rPr lang="el-GR" altLang="en-US" sz="1400" dirty="0"/>
              <a:t>μαθητές/</a:t>
            </a:r>
            <a:r>
              <a:rPr lang="el-GR" altLang="en-US" sz="1400" dirty="0" err="1"/>
              <a:t>τριες</a:t>
            </a:r>
            <a:r>
              <a:rPr lang="el-GR" altLang="en-US" sz="1400" dirty="0"/>
              <a:t> </a:t>
            </a:r>
          </a:p>
          <a:p>
            <a:pPr algn="ctr" eaLnBrk="1" hangingPunct="1">
              <a:spcBef>
                <a:spcPct val="0"/>
              </a:spcBef>
              <a:buFontTx/>
              <a:buNone/>
            </a:pPr>
            <a:endParaRPr lang="el-GR" altLang="en-US" sz="1400" dirty="0"/>
          </a:p>
        </p:txBody>
      </p:sp>
      <p:sp>
        <p:nvSpPr>
          <p:cNvPr id="30731" name="Text Box 11">
            <a:extLst>
              <a:ext uri="{FF2B5EF4-FFF2-40B4-BE49-F238E27FC236}">
                <a16:creationId xmlns:a16="http://schemas.microsoft.com/office/drawing/2014/main" id="{DD12C4AF-6467-4A4D-9D6A-034462C023B5}"/>
              </a:ext>
            </a:extLst>
          </p:cNvPr>
          <p:cNvSpPr txBox="1">
            <a:spLocks noChangeArrowheads="1"/>
          </p:cNvSpPr>
          <p:nvPr/>
        </p:nvSpPr>
        <p:spPr bwMode="auto">
          <a:xfrm rot="10800000" flipV="1">
            <a:off x="1612900" y="4400550"/>
            <a:ext cx="3424238" cy="900113"/>
          </a:xfrm>
          <a:prstGeom prst="rect">
            <a:avLst/>
          </a:prstGeom>
          <a:solidFill>
            <a:srgbClr val="FFFFFF"/>
          </a:solidFill>
          <a:ln w="9525">
            <a:solidFill>
              <a:srgbClr val="000000"/>
            </a:solidFill>
            <a:miter lim="800000"/>
            <a:headEnd/>
            <a:tailEnd/>
          </a:ln>
        </p:spPr>
        <p:txBody>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eaLnBrk="1" hangingPunct="1">
              <a:spcBef>
                <a:spcPct val="0"/>
              </a:spcBef>
              <a:buFontTx/>
              <a:buNone/>
            </a:pPr>
            <a:r>
              <a:rPr lang="el-GR" altLang="en-US" sz="1400">
                <a:cs typeface="Times New Roman" panose="02020603050405020304" pitchFamily="18" charset="0"/>
              </a:rPr>
              <a:t>Αξιοποίηση των ευρημάτων της έρευνας </a:t>
            </a:r>
            <a:r>
              <a:rPr lang="el-GR" altLang="en-US" sz="1400"/>
              <a:t>στη</a:t>
            </a:r>
            <a:r>
              <a:rPr lang="el-GR" altLang="en-US" sz="1400">
                <a:cs typeface="Times New Roman" panose="02020603050405020304" pitchFamily="18" charset="0"/>
              </a:rPr>
              <a:t> Διδακτική των Επιστημών</a:t>
            </a:r>
            <a:r>
              <a:rPr lang="el-GR" altLang="en-US" sz="1400"/>
              <a:t> για τις νοητικές παραστάσεις, τα εμπόδια και τα νοητικά μοντέλα των μαθητών/τριών</a:t>
            </a:r>
            <a:r>
              <a:rPr lang="en-US" altLang="en-US" sz="1400"/>
              <a:t> </a:t>
            </a:r>
            <a:r>
              <a:rPr lang="el-GR" altLang="en-US" sz="1400"/>
              <a:t>κλπ</a:t>
            </a:r>
          </a:p>
        </p:txBody>
      </p:sp>
      <p:sp>
        <p:nvSpPr>
          <p:cNvPr id="30730" name="Text Box 10">
            <a:extLst>
              <a:ext uri="{FF2B5EF4-FFF2-40B4-BE49-F238E27FC236}">
                <a16:creationId xmlns:a16="http://schemas.microsoft.com/office/drawing/2014/main" id="{156B8A64-16CD-4BEE-844A-575748342C39}"/>
              </a:ext>
            </a:extLst>
          </p:cNvPr>
          <p:cNvSpPr txBox="1">
            <a:spLocks noChangeArrowheads="1"/>
          </p:cNvSpPr>
          <p:nvPr/>
        </p:nvSpPr>
        <p:spPr bwMode="auto">
          <a:xfrm rot="10800000" flipV="1">
            <a:off x="5249863" y="4400550"/>
            <a:ext cx="2139950" cy="900113"/>
          </a:xfrm>
          <a:prstGeom prst="rect">
            <a:avLst/>
          </a:prstGeom>
          <a:solidFill>
            <a:srgbClr val="FFFFFF"/>
          </a:solidFill>
          <a:ln w="9525">
            <a:solidFill>
              <a:srgbClr val="000000"/>
            </a:solidFill>
            <a:miter lim="800000"/>
            <a:headEnd/>
            <a:tailEnd/>
          </a:ln>
        </p:spPr>
        <p:txBody>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eaLnBrk="1" hangingPunct="1">
              <a:spcBef>
                <a:spcPct val="0"/>
              </a:spcBef>
              <a:buFontTx/>
              <a:buNone/>
            </a:pPr>
            <a:r>
              <a:rPr lang="el-GR" altLang="en-US" sz="1400">
                <a:cs typeface="Times New Roman" panose="02020603050405020304" pitchFamily="18" charset="0"/>
              </a:rPr>
              <a:t>Αλληλεπιδράσεις μαθητών/τριών και εκπαιδευτικών</a:t>
            </a:r>
            <a:endParaRPr lang="el-GR" altLang="en-US" sz="1400"/>
          </a:p>
        </p:txBody>
      </p:sp>
      <p:sp>
        <p:nvSpPr>
          <p:cNvPr id="30729" name="Line 9">
            <a:extLst>
              <a:ext uri="{FF2B5EF4-FFF2-40B4-BE49-F238E27FC236}">
                <a16:creationId xmlns:a16="http://schemas.microsoft.com/office/drawing/2014/main" id="{FE284930-DFDF-4C83-BD24-7123B29F76E7}"/>
              </a:ext>
            </a:extLst>
          </p:cNvPr>
          <p:cNvSpPr>
            <a:spLocks noChangeShapeType="1"/>
          </p:cNvSpPr>
          <p:nvPr/>
        </p:nvSpPr>
        <p:spPr bwMode="auto">
          <a:xfrm>
            <a:off x="3324225" y="1674813"/>
            <a:ext cx="0" cy="676275"/>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endParaRPr lang="el-GR"/>
          </a:p>
        </p:txBody>
      </p:sp>
      <p:sp>
        <p:nvSpPr>
          <p:cNvPr id="30728" name="Line 8">
            <a:extLst>
              <a:ext uri="{FF2B5EF4-FFF2-40B4-BE49-F238E27FC236}">
                <a16:creationId xmlns:a16="http://schemas.microsoft.com/office/drawing/2014/main" id="{2FE4B242-321B-4ABE-ADEA-C224CDB38A7F}"/>
              </a:ext>
            </a:extLst>
          </p:cNvPr>
          <p:cNvSpPr>
            <a:spLocks noChangeShapeType="1"/>
          </p:cNvSpPr>
          <p:nvPr/>
        </p:nvSpPr>
        <p:spPr bwMode="auto">
          <a:xfrm flipV="1">
            <a:off x="3324225" y="3489325"/>
            <a:ext cx="0" cy="901700"/>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endParaRPr lang="el-GR"/>
          </a:p>
        </p:txBody>
      </p:sp>
      <p:sp>
        <p:nvSpPr>
          <p:cNvPr id="30727" name="Line 7">
            <a:extLst>
              <a:ext uri="{FF2B5EF4-FFF2-40B4-BE49-F238E27FC236}">
                <a16:creationId xmlns:a16="http://schemas.microsoft.com/office/drawing/2014/main" id="{357CF2BF-F683-480E-B4F6-396BFAE78982}"/>
              </a:ext>
            </a:extLst>
          </p:cNvPr>
          <p:cNvSpPr>
            <a:spLocks noChangeShapeType="1"/>
          </p:cNvSpPr>
          <p:nvPr/>
        </p:nvSpPr>
        <p:spPr bwMode="auto">
          <a:xfrm>
            <a:off x="6319838" y="1450975"/>
            <a:ext cx="0" cy="674688"/>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endParaRPr lang="el-GR"/>
          </a:p>
        </p:txBody>
      </p:sp>
      <p:sp>
        <p:nvSpPr>
          <p:cNvPr id="30726" name="Line 6">
            <a:extLst>
              <a:ext uri="{FF2B5EF4-FFF2-40B4-BE49-F238E27FC236}">
                <a16:creationId xmlns:a16="http://schemas.microsoft.com/office/drawing/2014/main" id="{D425980D-7520-45CA-9A4A-C34FDDCEABCE}"/>
              </a:ext>
            </a:extLst>
          </p:cNvPr>
          <p:cNvSpPr>
            <a:spLocks noChangeShapeType="1"/>
          </p:cNvSpPr>
          <p:nvPr/>
        </p:nvSpPr>
        <p:spPr bwMode="auto">
          <a:xfrm flipV="1">
            <a:off x="6319838" y="3489325"/>
            <a:ext cx="0" cy="901700"/>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endParaRPr lang="el-GR"/>
          </a:p>
        </p:txBody>
      </p:sp>
      <p:sp>
        <p:nvSpPr>
          <p:cNvPr id="30725" name="Line 5">
            <a:extLst>
              <a:ext uri="{FF2B5EF4-FFF2-40B4-BE49-F238E27FC236}">
                <a16:creationId xmlns:a16="http://schemas.microsoft.com/office/drawing/2014/main" id="{89FF990C-9BCB-4FD2-8765-0EB6CEF8E16B}"/>
              </a:ext>
            </a:extLst>
          </p:cNvPr>
          <p:cNvSpPr>
            <a:spLocks noChangeShapeType="1"/>
          </p:cNvSpPr>
          <p:nvPr/>
        </p:nvSpPr>
        <p:spPr bwMode="auto">
          <a:xfrm>
            <a:off x="2897188" y="2811463"/>
            <a:ext cx="1069975" cy="0"/>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endParaRPr lang="el-GR"/>
          </a:p>
        </p:txBody>
      </p:sp>
      <p:sp>
        <p:nvSpPr>
          <p:cNvPr id="30724" name="Line 4">
            <a:extLst>
              <a:ext uri="{FF2B5EF4-FFF2-40B4-BE49-F238E27FC236}">
                <a16:creationId xmlns:a16="http://schemas.microsoft.com/office/drawing/2014/main" id="{6FD633C3-EAFC-4CED-B027-F5E26EC9EDAB}"/>
              </a:ext>
            </a:extLst>
          </p:cNvPr>
          <p:cNvSpPr>
            <a:spLocks noChangeShapeType="1"/>
          </p:cNvSpPr>
          <p:nvPr/>
        </p:nvSpPr>
        <p:spPr bwMode="auto">
          <a:xfrm>
            <a:off x="5678488" y="2811463"/>
            <a:ext cx="1069975" cy="0"/>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endParaRPr lang="el-GR"/>
          </a:p>
        </p:txBody>
      </p:sp>
      <p:sp>
        <p:nvSpPr>
          <p:cNvPr id="10257" name="Rectangle 19">
            <a:extLst>
              <a:ext uri="{FF2B5EF4-FFF2-40B4-BE49-F238E27FC236}">
                <a16:creationId xmlns:a16="http://schemas.microsoft.com/office/drawing/2014/main" id="{718E71D8-0532-437F-8076-3137DD02F0CB}"/>
              </a:ext>
            </a:extLst>
          </p:cNvPr>
          <p:cNvSpPr>
            <a:spLocks noChangeArrowheads="1"/>
          </p:cNvSpPr>
          <p:nvPr/>
        </p:nvSpPr>
        <p:spPr bwMode="auto">
          <a:xfrm>
            <a:off x="0" y="333375"/>
            <a:ext cx="9144000" cy="4967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endParaRPr lang="en-US" altLang="en-US" sz="2400"/>
          </a:p>
        </p:txBody>
      </p:sp>
      <p:sp>
        <p:nvSpPr>
          <p:cNvPr id="10258" name="Rectangle 29">
            <a:extLst>
              <a:ext uri="{FF2B5EF4-FFF2-40B4-BE49-F238E27FC236}">
                <a16:creationId xmlns:a16="http://schemas.microsoft.com/office/drawing/2014/main" id="{232F6EEC-BCBF-4909-BBA3-FAEFCA609283}"/>
              </a:ext>
            </a:extLst>
          </p:cNvPr>
          <p:cNvSpPr>
            <a:spLocks noChangeArrowheads="1"/>
          </p:cNvSpPr>
          <p:nvPr/>
        </p:nvSpPr>
        <p:spPr bwMode="auto">
          <a:xfrm>
            <a:off x="539750" y="5511800"/>
            <a:ext cx="8208963" cy="13239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br>
              <a:rPr lang="el-GR" altLang="en-US" sz="900"/>
            </a:br>
            <a:endParaRPr lang="el-GR" altLang="en-US" sz="2400"/>
          </a:p>
          <a:p>
            <a:pPr algn="ctr">
              <a:spcBef>
                <a:spcPct val="0"/>
              </a:spcBef>
              <a:buFontTx/>
              <a:buNone/>
            </a:pPr>
            <a:r>
              <a:rPr lang="el-GR" altLang="en-US" sz="2400" b="1">
                <a:cs typeface="Times New Roman" panose="02020603050405020304" pitchFamily="18" charset="0"/>
              </a:rPr>
              <a:t>Οι φάσεις του διδακτικού μετασχηματισμού</a:t>
            </a:r>
            <a:endParaRPr lang="el-GR" altLang="en-US" sz="2400"/>
          </a:p>
          <a:p>
            <a:pPr>
              <a:spcBef>
                <a:spcPct val="0"/>
              </a:spcBef>
              <a:buFontTx/>
              <a:buNone/>
            </a:pPr>
            <a:endParaRPr lang="el-GR" altLang="en-US" sz="240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0738"/>
                                        </p:tgtEl>
                                        <p:attrNameLst>
                                          <p:attrName>style.visibility</p:attrName>
                                        </p:attrNameLst>
                                      </p:cBhvr>
                                      <p:to>
                                        <p:strVal val="visible"/>
                                      </p:to>
                                    </p:set>
                                    <p:animEffect transition="in" filter="blinds(horizontal)">
                                      <p:cBhvr>
                                        <p:cTn id="7" dur="500"/>
                                        <p:tgtEl>
                                          <p:spTgt spid="30738"/>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0733"/>
                                        </p:tgtEl>
                                        <p:attrNameLst>
                                          <p:attrName>style.visibility</p:attrName>
                                        </p:attrNameLst>
                                      </p:cBhvr>
                                      <p:to>
                                        <p:strVal val="visible"/>
                                      </p:to>
                                    </p:set>
                                    <p:animEffect transition="in" filter="blinds(horizontal)">
                                      <p:cBhvr>
                                        <p:cTn id="12" dur="500"/>
                                        <p:tgtEl>
                                          <p:spTgt spid="30733"/>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0731"/>
                                        </p:tgtEl>
                                        <p:attrNameLst>
                                          <p:attrName>style.visibility</p:attrName>
                                        </p:attrNameLst>
                                      </p:cBhvr>
                                      <p:to>
                                        <p:strVal val="visible"/>
                                      </p:to>
                                    </p:set>
                                    <p:animEffect transition="in" filter="blinds(horizontal)">
                                      <p:cBhvr>
                                        <p:cTn id="17" dur="500"/>
                                        <p:tgtEl>
                                          <p:spTgt spid="30731"/>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0737"/>
                                        </p:tgtEl>
                                        <p:attrNameLst>
                                          <p:attrName>style.visibility</p:attrName>
                                        </p:attrNameLst>
                                      </p:cBhvr>
                                      <p:to>
                                        <p:strVal val="visible"/>
                                      </p:to>
                                    </p:set>
                                    <p:animEffect transition="in" filter="blinds(horizontal)">
                                      <p:cBhvr>
                                        <p:cTn id="22" dur="500"/>
                                        <p:tgtEl>
                                          <p:spTgt spid="30737"/>
                                        </p:tgtEl>
                                      </p:cBhvr>
                                    </p:animEffect>
                                  </p:childTnLst>
                                </p:cTn>
                              </p:par>
                              <p:par>
                                <p:cTn id="23" presetID="3" presetClass="entr" presetSubtype="10" fill="hold" nodeType="withEffect">
                                  <p:stCondLst>
                                    <p:cond delay="0"/>
                                  </p:stCondLst>
                                  <p:childTnLst>
                                    <p:set>
                                      <p:cBhvr>
                                        <p:cTn id="24" dur="1" fill="hold">
                                          <p:stCondLst>
                                            <p:cond delay="0"/>
                                          </p:stCondLst>
                                        </p:cTn>
                                        <p:tgtEl>
                                          <p:spTgt spid="30725"/>
                                        </p:tgtEl>
                                        <p:attrNameLst>
                                          <p:attrName>style.visibility</p:attrName>
                                        </p:attrNameLst>
                                      </p:cBhvr>
                                      <p:to>
                                        <p:strVal val="visible"/>
                                      </p:to>
                                    </p:set>
                                    <p:animEffect transition="in" filter="blinds(horizontal)">
                                      <p:cBhvr>
                                        <p:cTn id="25" dur="500"/>
                                        <p:tgtEl>
                                          <p:spTgt spid="30725"/>
                                        </p:tgtEl>
                                      </p:cBhvr>
                                    </p:animEffect>
                                  </p:childTnLst>
                                </p:cTn>
                              </p:par>
                            </p:childTnLst>
                          </p:cTn>
                        </p:par>
                      </p:childTnLst>
                    </p:cTn>
                  </p:par>
                  <p:par>
                    <p:cTn id="26" fill="hold" nodeType="clickPar">
                      <p:stCondLst>
                        <p:cond delay="indefinite"/>
                      </p:stCondLst>
                      <p:childTnLst>
                        <p:par>
                          <p:cTn id="27" fill="hold" nodeType="withGroup">
                            <p:stCondLst>
                              <p:cond delay="0"/>
                            </p:stCondLst>
                            <p:childTnLst>
                              <p:par>
                                <p:cTn id="28" presetID="3" presetClass="entr" presetSubtype="10" fill="hold" nodeType="clickEffect">
                                  <p:stCondLst>
                                    <p:cond delay="0"/>
                                  </p:stCondLst>
                                  <p:childTnLst>
                                    <p:set>
                                      <p:cBhvr>
                                        <p:cTn id="29" dur="1" fill="hold">
                                          <p:stCondLst>
                                            <p:cond delay="0"/>
                                          </p:stCondLst>
                                        </p:cTn>
                                        <p:tgtEl>
                                          <p:spTgt spid="30735">
                                            <p:txEl>
                                              <p:pRg st="2" end="2"/>
                                            </p:txEl>
                                          </p:spTgt>
                                        </p:tgtEl>
                                        <p:attrNameLst>
                                          <p:attrName>style.visibility</p:attrName>
                                        </p:attrNameLst>
                                      </p:cBhvr>
                                      <p:to>
                                        <p:strVal val="visible"/>
                                      </p:to>
                                    </p:set>
                                    <p:animEffect transition="in" filter="blinds(horizontal)">
                                      <p:cBhvr>
                                        <p:cTn id="30" dur="500"/>
                                        <p:tgtEl>
                                          <p:spTgt spid="30735">
                                            <p:txEl>
                                              <p:pRg st="2" end="2"/>
                                            </p:txEl>
                                          </p:spTgt>
                                        </p:tgtEl>
                                      </p:cBhvr>
                                    </p:animEffect>
                                  </p:childTnLst>
                                </p:cTn>
                              </p:par>
                              <p:par>
                                <p:cTn id="31" presetID="3" presetClass="entr" presetSubtype="10" fill="hold" nodeType="withEffect">
                                  <p:stCondLst>
                                    <p:cond delay="0"/>
                                  </p:stCondLst>
                                  <p:childTnLst>
                                    <p:set>
                                      <p:cBhvr>
                                        <p:cTn id="32" dur="1" fill="hold">
                                          <p:stCondLst>
                                            <p:cond delay="0"/>
                                          </p:stCondLst>
                                        </p:cTn>
                                        <p:tgtEl>
                                          <p:spTgt spid="30735">
                                            <p:txEl>
                                              <p:pRg st="0" end="0"/>
                                            </p:txEl>
                                          </p:spTgt>
                                        </p:tgtEl>
                                        <p:attrNameLst>
                                          <p:attrName>style.visibility</p:attrName>
                                        </p:attrNameLst>
                                      </p:cBhvr>
                                      <p:to>
                                        <p:strVal val="visible"/>
                                      </p:to>
                                    </p:set>
                                    <p:animEffect transition="in" filter="blinds(horizontal)">
                                      <p:cBhvr>
                                        <p:cTn id="33" dur="500"/>
                                        <p:tgtEl>
                                          <p:spTgt spid="30735">
                                            <p:txEl>
                                              <p:pRg st="0" end="0"/>
                                            </p:txEl>
                                          </p:spTgt>
                                        </p:tgtEl>
                                      </p:cBhvr>
                                    </p:animEffect>
                                  </p:childTnLst>
                                </p:cTn>
                              </p:par>
                              <p:par>
                                <p:cTn id="34" presetID="3" presetClass="entr" presetSubtype="10" fill="hold" nodeType="withEffect">
                                  <p:stCondLst>
                                    <p:cond delay="0"/>
                                  </p:stCondLst>
                                  <p:childTnLst>
                                    <p:set>
                                      <p:cBhvr>
                                        <p:cTn id="35" dur="1" fill="hold">
                                          <p:stCondLst>
                                            <p:cond delay="0"/>
                                          </p:stCondLst>
                                        </p:cTn>
                                        <p:tgtEl>
                                          <p:spTgt spid="30729"/>
                                        </p:tgtEl>
                                        <p:attrNameLst>
                                          <p:attrName>style.visibility</p:attrName>
                                        </p:attrNameLst>
                                      </p:cBhvr>
                                      <p:to>
                                        <p:strVal val="visible"/>
                                      </p:to>
                                    </p:set>
                                    <p:animEffect transition="in" filter="blinds(horizontal)">
                                      <p:cBhvr>
                                        <p:cTn id="36" dur="500"/>
                                        <p:tgtEl>
                                          <p:spTgt spid="30729"/>
                                        </p:tgtEl>
                                      </p:cBhvr>
                                    </p:animEffect>
                                  </p:childTnLst>
                                </p:cTn>
                              </p:par>
                              <p:par>
                                <p:cTn id="37" presetID="3" presetClass="entr" presetSubtype="10" fill="hold" nodeType="withEffect">
                                  <p:stCondLst>
                                    <p:cond delay="0"/>
                                  </p:stCondLst>
                                  <p:childTnLst>
                                    <p:set>
                                      <p:cBhvr>
                                        <p:cTn id="38" dur="1" fill="hold">
                                          <p:stCondLst>
                                            <p:cond delay="0"/>
                                          </p:stCondLst>
                                        </p:cTn>
                                        <p:tgtEl>
                                          <p:spTgt spid="30728"/>
                                        </p:tgtEl>
                                        <p:attrNameLst>
                                          <p:attrName>style.visibility</p:attrName>
                                        </p:attrNameLst>
                                      </p:cBhvr>
                                      <p:to>
                                        <p:strVal val="visible"/>
                                      </p:to>
                                    </p:set>
                                    <p:animEffect transition="in" filter="blinds(horizontal)">
                                      <p:cBhvr>
                                        <p:cTn id="39" dur="500"/>
                                        <p:tgtEl>
                                          <p:spTgt spid="30728"/>
                                        </p:tgtEl>
                                      </p:cBhvr>
                                    </p:animEffect>
                                  </p:childTnLst>
                                </p:cTn>
                              </p:par>
                            </p:childTnLst>
                          </p:cTn>
                        </p:par>
                      </p:childTnLst>
                    </p:cTn>
                  </p:par>
                  <p:par>
                    <p:cTn id="40" fill="hold" nodeType="clickPar">
                      <p:stCondLst>
                        <p:cond delay="indefinite"/>
                      </p:stCondLst>
                      <p:childTnLst>
                        <p:par>
                          <p:cTn id="41" fill="hold" nodeType="withGroup">
                            <p:stCondLst>
                              <p:cond delay="0"/>
                            </p:stCondLst>
                            <p:childTnLst>
                              <p:par>
                                <p:cTn id="42" presetID="3" presetClass="entr" presetSubtype="10" fill="hold" grpId="0" nodeType="clickEffect">
                                  <p:stCondLst>
                                    <p:cond delay="0"/>
                                  </p:stCondLst>
                                  <p:childTnLst>
                                    <p:set>
                                      <p:cBhvr>
                                        <p:cTn id="43" dur="1" fill="hold">
                                          <p:stCondLst>
                                            <p:cond delay="0"/>
                                          </p:stCondLst>
                                        </p:cTn>
                                        <p:tgtEl>
                                          <p:spTgt spid="30732"/>
                                        </p:tgtEl>
                                        <p:attrNameLst>
                                          <p:attrName>style.visibility</p:attrName>
                                        </p:attrNameLst>
                                      </p:cBhvr>
                                      <p:to>
                                        <p:strVal val="visible"/>
                                      </p:to>
                                    </p:set>
                                    <p:animEffect transition="in" filter="blinds(horizontal)">
                                      <p:cBhvr>
                                        <p:cTn id="44" dur="500"/>
                                        <p:tgtEl>
                                          <p:spTgt spid="30732"/>
                                        </p:tgtEl>
                                      </p:cBhvr>
                                    </p:animEffect>
                                  </p:childTnLst>
                                </p:cTn>
                              </p:par>
                            </p:childTnLst>
                          </p:cTn>
                        </p:par>
                      </p:childTnLst>
                    </p:cTn>
                  </p:par>
                  <p:par>
                    <p:cTn id="45" fill="hold" nodeType="clickPar">
                      <p:stCondLst>
                        <p:cond delay="indefinite"/>
                      </p:stCondLst>
                      <p:childTnLst>
                        <p:par>
                          <p:cTn id="46" fill="hold" nodeType="withGroup">
                            <p:stCondLst>
                              <p:cond delay="0"/>
                            </p:stCondLst>
                            <p:childTnLst>
                              <p:par>
                                <p:cTn id="47" presetID="3" presetClass="entr" presetSubtype="10" fill="hold" grpId="0" nodeType="clickEffect">
                                  <p:stCondLst>
                                    <p:cond delay="0"/>
                                  </p:stCondLst>
                                  <p:childTnLst>
                                    <p:set>
                                      <p:cBhvr>
                                        <p:cTn id="48" dur="1" fill="hold">
                                          <p:stCondLst>
                                            <p:cond delay="0"/>
                                          </p:stCondLst>
                                        </p:cTn>
                                        <p:tgtEl>
                                          <p:spTgt spid="30730"/>
                                        </p:tgtEl>
                                        <p:attrNameLst>
                                          <p:attrName>style.visibility</p:attrName>
                                        </p:attrNameLst>
                                      </p:cBhvr>
                                      <p:to>
                                        <p:strVal val="visible"/>
                                      </p:to>
                                    </p:set>
                                    <p:animEffect transition="in" filter="blinds(horizontal)">
                                      <p:cBhvr>
                                        <p:cTn id="49" dur="500"/>
                                        <p:tgtEl>
                                          <p:spTgt spid="30730"/>
                                        </p:tgtEl>
                                      </p:cBhvr>
                                    </p:animEffect>
                                  </p:childTnLst>
                                </p:cTn>
                              </p:par>
                            </p:childTnLst>
                          </p:cTn>
                        </p:par>
                      </p:childTnLst>
                    </p:cTn>
                  </p:par>
                  <p:par>
                    <p:cTn id="50" fill="hold" nodeType="clickPar">
                      <p:stCondLst>
                        <p:cond delay="indefinite"/>
                      </p:stCondLst>
                      <p:childTnLst>
                        <p:par>
                          <p:cTn id="51" fill="hold" nodeType="withGroup">
                            <p:stCondLst>
                              <p:cond delay="0"/>
                            </p:stCondLst>
                            <p:childTnLst>
                              <p:par>
                                <p:cTn id="52" presetID="3" presetClass="entr" presetSubtype="10" fill="hold" grpId="0" nodeType="clickEffect">
                                  <p:stCondLst>
                                    <p:cond delay="0"/>
                                  </p:stCondLst>
                                  <p:childTnLst>
                                    <p:set>
                                      <p:cBhvr>
                                        <p:cTn id="53" dur="1" fill="hold">
                                          <p:stCondLst>
                                            <p:cond delay="0"/>
                                          </p:stCondLst>
                                        </p:cTn>
                                        <p:tgtEl>
                                          <p:spTgt spid="30736"/>
                                        </p:tgtEl>
                                        <p:attrNameLst>
                                          <p:attrName>style.visibility</p:attrName>
                                        </p:attrNameLst>
                                      </p:cBhvr>
                                      <p:to>
                                        <p:strVal val="visible"/>
                                      </p:to>
                                    </p:set>
                                    <p:animEffect transition="in" filter="blinds(horizontal)">
                                      <p:cBhvr>
                                        <p:cTn id="54" dur="500"/>
                                        <p:tgtEl>
                                          <p:spTgt spid="30736"/>
                                        </p:tgtEl>
                                      </p:cBhvr>
                                    </p:animEffect>
                                  </p:childTnLst>
                                </p:cTn>
                              </p:par>
                              <p:par>
                                <p:cTn id="55" presetID="3" presetClass="entr" presetSubtype="10" fill="hold" nodeType="withEffect">
                                  <p:stCondLst>
                                    <p:cond delay="0"/>
                                  </p:stCondLst>
                                  <p:childTnLst>
                                    <p:set>
                                      <p:cBhvr>
                                        <p:cTn id="56" dur="1" fill="hold">
                                          <p:stCondLst>
                                            <p:cond delay="0"/>
                                          </p:stCondLst>
                                        </p:cTn>
                                        <p:tgtEl>
                                          <p:spTgt spid="30724"/>
                                        </p:tgtEl>
                                        <p:attrNameLst>
                                          <p:attrName>style.visibility</p:attrName>
                                        </p:attrNameLst>
                                      </p:cBhvr>
                                      <p:to>
                                        <p:strVal val="visible"/>
                                      </p:to>
                                    </p:set>
                                    <p:animEffect transition="in" filter="blinds(horizontal)">
                                      <p:cBhvr>
                                        <p:cTn id="57" dur="500"/>
                                        <p:tgtEl>
                                          <p:spTgt spid="30724"/>
                                        </p:tgtEl>
                                      </p:cBhvr>
                                    </p:animEffect>
                                  </p:childTnLst>
                                </p:cTn>
                              </p:par>
                            </p:childTnLst>
                          </p:cTn>
                        </p:par>
                      </p:childTnLst>
                    </p:cTn>
                  </p:par>
                  <p:par>
                    <p:cTn id="58" fill="hold" nodeType="clickPar">
                      <p:stCondLst>
                        <p:cond delay="indefinite"/>
                      </p:stCondLst>
                      <p:childTnLst>
                        <p:par>
                          <p:cTn id="59" fill="hold" nodeType="withGroup">
                            <p:stCondLst>
                              <p:cond delay="0"/>
                            </p:stCondLst>
                            <p:childTnLst>
                              <p:par>
                                <p:cTn id="60" presetID="3" presetClass="entr" presetSubtype="10" fill="hold" grpId="0" nodeType="clickEffect">
                                  <p:stCondLst>
                                    <p:cond delay="0"/>
                                  </p:stCondLst>
                                  <p:childTnLst>
                                    <p:set>
                                      <p:cBhvr>
                                        <p:cTn id="61" dur="1" fill="hold">
                                          <p:stCondLst>
                                            <p:cond delay="0"/>
                                          </p:stCondLst>
                                        </p:cTn>
                                        <p:tgtEl>
                                          <p:spTgt spid="30734"/>
                                        </p:tgtEl>
                                        <p:attrNameLst>
                                          <p:attrName>style.visibility</p:attrName>
                                        </p:attrNameLst>
                                      </p:cBhvr>
                                      <p:to>
                                        <p:strVal val="visible"/>
                                      </p:to>
                                    </p:set>
                                    <p:animEffect transition="in" filter="blinds(horizontal)">
                                      <p:cBhvr>
                                        <p:cTn id="62" dur="500"/>
                                        <p:tgtEl>
                                          <p:spTgt spid="30734"/>
                                        </p:tgtEl>
                                      </p:cBhvr>
                                    </p:animEffect>
                                  </p:childTnLst>
                                </p:cTn>
                              </p:par>
                              <p:par>
                                <p:cTn id="63" presetID="3" presetClass="entr" presetSubtype="10" fill="hold" nodeType="withEffect">
                                  <p:stCondLst>
                                    <p:cond delay="0"/>
                                  </p:stCondLst>
                                  <p:childTnLst>
                                    <p:set>
                                      <p:cBhvr>
                                        <p:cTn id="64" dur="1" fill="hold">
                                          <p:stCondLst>
                                            <p:cond delay="0"/>
                                          </p:stCondLst>
                                        </p:cTn>
                                        <p:tgtEl>
                                          <p:spTgt spid="30727"/>
                                        </p:tgtEl>
                                        <p:attrNameLst>
                                          <p:attrName>style.visibility</p:attrName>
                                        </p:attrNameLst>
                                      </p:cBhvr>
                                      <p:to>
                                        <p:strVal val="visible"/>
                                      </p:to>
                                    </p:set>
                                    <p:animEffect transition="in" filter="blinds(horizontal)">
                                      <p:cBhvr>
                                        <p:cTn id="65" dur="500"/>
                                        <p:tgtEl>
                                          <p:spTgt spid="30727"/>
                                        </p:tgtEl>
                                      </p:cBhvr>
                                    </p:animEffect>
                                  </p:childTnLst>
                                </p:cTn>
                              </p:par>
                              <p:par>
                                <p:cTn id="66" presetID="3" presetClass="entr" presetSubtype="10" fill="hold" nodeType="withEffect">
                                  <p:stCondLst>
                                    <p:cond delay="0"/>
                                  </p:stCondLst>
                                  <p:childTnLst>
                                    <p:set>
                                      <p:cBhvr>
                                        <p:cTn id="67" dur="1" fill="hold">
                                          <p:stCondLst>
                                            <p:cond delay="0"/>
                                          </p:stCondLst>
                                        </p:cTn>
                                        <p:tgtEl>
                                          <p:spTgt spid="30726"/>
                                        </p:tgtEl>
                                        <p:attrNameLst>
                                          <p:attrName>style.visibility</p:attrName>
                                        </p:attrNameLst>
                                      </p:cBhvr>
                                      <p:to>
                                        <p:strVal val="visible"/>
                                      </p:to>
                                    </p:set>
                                    <p:animEffect transition="in" filter="blinds(horizontal)">
                                      <p:cBhvr>
                                        <p:cTn id="68" dur="500"/>
                                        <p:tgtEl>
                                          <p:spTgt spid="3072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38" grpId="0" animBg="1"/>
      <p:bldP spid="30737" grpId="0" animBg="1"/>
      <p:bldP spid="30736" grpId="0" animBg="1"/>
      <p:bldP spid="30734" grpId="0"/>
      <p:bldP spid="30733" grpId="0" animBg="1"/>
      <p:bldP spid="30732" grpId="0" animBg="1"/>
      <p:bldP spid="30731" grpId="0" animBg="1"/>
      <p:bldP spid="30730"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6" name="Rectangle 4">
            <a:extLst>
              <a:ext uri="{FF2B5EF4-FFF2-40B4-BE49-F238E27FC236}">
                <a16:creationId xmlns:a16="http://schemas.microsoft.com/office/drawing/2014/main" id="{6BBFC244-B7BE-468A-B328-20BAF436A687}"/>
              </a:ext>
            </a:extLst>
          </p:cNvPr>
          <p:cNvSpPr>
            <a:spLocks noChangeArrowheads="1"/>
          </p:cNvSpPr>
          <p:nvPr/>
        </p:nvSpPr>
        <p:spPr bwMode="auto">
          <a:xfrm>
            <a:off x="179388" y="188913"/>
            <a:ext cx="8785225" cy="661719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30000"/>
              </a:spcBef>
              <a:buFontTx/>
              <a:buNone/>
            </a:pPr>
            <a:r>
              <a:rPr lang="el-GR" altLang="en-US" sz="2000" dirty="0"/>
              <a:t>Οι διαδικασίες του </a:t>
            </a:r>
            <a:r>
              <a:rPr lang="el-GR" altLang="en-US" sz="2000" dirty="0">
                <a:solidFill>
                  <a:schemeClr val="accent2"/>
                </a:solidFill>
              </a:rPr>
              <a:t>διδακτικού μετασχηματισμού</a:t>
            </a:r>
            <a:r>
              <a:rPr lang="el-GR" altLang="en-US" sz="2000" dirty="0"/>
              <a:t> και στις δύο φάσεις του, εγκαταλείπουν τις επιλογές και τις προτεραιότητες των επιστημών αναφοράς και αναδεικνύουν άλλες στενά </a:t>
            </a:r>
            <a:r>
              <a:rPr lang="el-GR" altLang="en-US" sz="2000" dirty="0" err="1"/>
              <a:t>συναρτημένες</a:t>
            </a:r>
            <a:r>
              <a:rPr lang="el-GR" altLang="en-US" sz="2000" dirty="0"/>
              <a:t> με τις εκπαιδευτικούς στόχους και τις διδακτικές διαδικασίες</a:t>
            </a:r>
          </a:p>
          <a:p>
            <a:pPr eaLnBrk="1" hangingPunct="1">
              <a:spcBef>
                <a:spcPct val="30000"/>
              </a:spcBef>
              <a:buFontTx/>
              <a:buNone/>
            </a:pPr>
            <a:endParaRPr lang="el-GR" altLang="en-US" sz="2000" dirty="0"/>
          </a:p>
          <a:p>
            <a:pPr eaLnBrk="1" hangingPunct="1">
              <a:spcBef>
                <a:spcPct val="30000"/>
              </a:spcBef>
              <a:buFontTx/>
              <a:buNone/>
            </a:pPr>
            <a:r>
              <a:rPr lang="el-GR" altLang="en-US" sz="2000" dirty="0"/>
              <a:t>Για παράδειγμα, η εκπαιδευτική προσέγγιση του οξυγόνου ως χημικού στοιχείου απαιτεί μια πολύπλευρη προσέγγιση η οποία υπερβαίνει τους προσδιορισμούς της Χημείας και υποτάσσεται σε μια σειρά προϋποθέσεων σχετιζόμενων με τις σχολικές αναγκαιότητες:</a:t>
            </a:r>
          </a:p>
          <a:p>
            <a:pPr eaLnBrk="1" hangingPunct="1">
              <a:spcBef>
                <a:spcPct val="30000"/>
              </a:spcBef>
              <a:buFontTx/>
              <a:buNone/>
            </a:pPr>
            <a:endParaRPr lang="el-GR" altLang="en-US" sz="2000" dirty="0"/>
          </a:p>
          <a:p>
            <a:pPr marL="538163" indent="-450850" eaLnBrk="1" hangingPunct="1">
              <a:spcBef>
                <a:spcPct val="0"/>
              </a:spcBef>
              <a:buFont typeface="Wingdings" panose="05000000000000000000" pitchFamily="2" charset="2"/>
              <a:buChar char="q"/>
            </a:pPr>
            <a:r>
              <a:rPr lang="el-GR" altLang="en-US" sz="1800" dirty="0"/>
              <a:t>Εντάσσεται σε ένα μοντέλο προσέγγισης των χημικών στοιχείων το οποίο έχει εσωτερική συνέπεια και επιστημολογική εγκυρότητα.</a:t>
            </a:r>
          </a:p>
          <a:p>
            <a:pPr marL="538163" indent="-450850" eaLnBrk="1" hangingPunct="1">
              <a:spcBef>
                <a:spcPct val="0"/>
              </a:spcBef>
              <a:buNone/>
            </a:pPr>
            <a:r>
              <a:rPr lang="el-GR" altLang="en-US" sz="1800" dirty="0"/>
              <a:t>	</a:t>
            </a:r>
          </a:p>
          <a:p>
            <a:pPr marL="538163" indent="-450850" eaLnBrk="1" hangingPunct="1">
              <a:spcBef>
                <a:spcPct val="0"/>
              </a:spcBef>
              <a:buFont typeface="Wingdings" panose="05000000000000000000" pitchFamily="2" charset="2"/>
              <a:buChar char="q"/>
            </a:pPr>
            <a:r>
              <a:rPr lang="el-GR" altLang="en-US" sz="1800" dirty="0"/>
              <a:t>Κλιμακώνεται από το Δημοτικό μέχρι το Λύκειο με τρόπο που ανταποκρίνεται στις δυσκολίες που εντοπίζονται με βάση τις βιωματικές νοητικές παραστάσεις των μαθητών/τριών των αντίστοιχων ηλικιών.</a:t>
            </a:r>
          </a:p>
          <a:p>
            <a:pPr marL="538163" indent="-450850" eaLnBrk="1" hangingPunct="1">
              <a:spcBef>
                <a:spcPct val="0"/>
              </a:spcBef>
              <a:buFont typeface="Wingdings" panose="05000000000000000000" pitchFamily="2" charset="2"/>
              <a:buChar char="q"/>
            </a:pPr>
            <a:endParaRPr lang="el-GR" altLang="en-US" sz="1800" dirty="0"/>
          </a:p>
          <a:p>
            <a:pPr marL="538163" indent="-450850" eaLnBrk="1" hangingPunct="1">
              <a:spcBef>
                <a:spcPct val="0"/>
              </a:spcBef>
              <a:buFont typeface="Wingdings" panose="05000000000000000000" pitchFamily="2" charset="2"/>
              <a:buChar char="q"/>
            </a:pPr>
            <a:r>
              <a:rPr lang="el-GR" altLang="en-US" sz="1800" dirty="0"/>
              <a:t>Υπηρετεί με συνέπεια τις ανάγκες άλλων πτυχών των αναλυτικών προγραμμάτων των Φυσικών Επιστημών, όπως για παράδειγμα τα ζητήματα της αναπνοής των οργανισμών στη διδασκαλία της Βιολογίας.</a:t>
            </a:r>
          </a:p>
          <a:p>
            <a:pPr eaLnBrk="1" hangingPunct="1">
              <a:spcBef>
                <a:spcPct val="30000"/>
              </a:spcBef>
              <a:buFontTx/>
              <a:buNone/>
            </a:pPr>
            <a:endParaRPr lang="el-GR" altLang="en-US" sz="2000" dirty="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nodeType="clickEffect">
                                  <p:stCondLst>
                                    <p:cond delay="0"/>
                                  </p:stCondLst>
                                  <p:childTnLst>
                                    <p:set>
                                      <p:cBhvr>
                                        <p:cTn id="6" dur="1" fill="hold">
                                          <p:stCondLst>
                                            <p:cond delay="0"/>
                                          </p:stCondLst>
                                        </p:cTn>
                                        <p:tgtEl>
                                          <p:spTgt spid="28676">
                                            <p:txEl>
                                              <p:pRg st="0" end="0"/>
                                            </p:txEl>
                                          </p:spTgt>
                                        </p:tgtEl>
                                        <p:attrNameLst>
                                          <p:attrName>style.visibility</p:attrName>
                                        </p:attrNameLst>
                                      </p:cBhvr>
                                      <p:to>
                                        <p:strVal val="visible"/>
                                      </p:to>
                                    </p:set>
                                    <p:animEffect transition="in" filter="blinds(horizontal)">
                                      <p:cBhvr>
                                        <p:cTn id="7" dur="500"/>
                                        <p:tgtEl>
                                          <p:spTgt spid="28676">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nodeType="clickEffect">
                                  <p:stCondLst>
                                    <p:cond delay="0"/>
                                  </p:stCondLst>
                                  <p:childTnLst>
                                    <p:set>
                                      <p:cBhvr>
                                        <p:cTn id="11" dur="1" fill="hold">
                                          <p:stCondLst>
                                            <p:cond delay="0"/>
                                          </p:stCondLst>
                                        </p:cTn>
                                        <p:tgtEl>
                                          <p:spTgt spid="28676">
                                            <p:txEl>
                                              <p:pRg st="2" end="2"/>
                                            </p:txEl>
                                          </p:spTgt>
                                        </p:tgtEl>
                                        <p:attrNameLst>
                                          <p:attrName>style.visibility</p:attrName>
                                        </p:attrNameLst>
                                      </p:cBhvr>
                                      <p:to>
                                        <p:strVal val="visible"/>
                                      </p:to>
                                    </p:set>
                                    <p:animEffect transition="in" filter="blinds(horizontal)">
                                      <p:cBhvr>
                                        <p:cTn id="12" dur="500"/>
                                        <p:tgtEl>
                                          <p:spTgt spid="28676">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28676">
                                            <p:txEl>
                                              <p:pRg st="4" end="4"/>
                                            </p:txEl>
                                          </p:spTgt>
                                        </p:tgtEl>
                                        <p:attrNameLst>
                                          <p:attrName>style.visibility</p:attrName>
                                        </p:attrNameLst>
                                      </p:cBhvr>
                                      <p:to>
                                        <p:strVal val="visible"/>
                                      </p:to>
                                    </p:set>
                                    <p:animEffect transition="in" filter="blinds(horizontal)">
                                      <p:cBhvr>
                                        <p:cTn id="17" dur="500"/>
                                        <p:tgtEl>
                                          <p:spTgt spid="28676">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nodeType="clickEffect">
                                  <p:stCondLst>
                                    <p:cond delay="0"/>
                                  </p:stCondLst>
                                  <p:childTnLst>
                                    <p:set>
                                      <p:cBhvr>
                                        <p:cTn id="21" dur="1" fill="hold">
                                          <p:stCondLst>
                                            <p:cond delay="0"/>
                                          </p:stCondLst>
                                        </p:cTn>
                                        <p:tgtEl>
                                          <p:spTgt spid="28676">
                                            <p:txEl>
                                              <p:pRg st="5" end="5"/>
                                            </p:txEl>
                                          </p:spTgt>
                                        </p:tgtEl>
                                        <p:attrNameLst>
                                          <p:attrName>style.visibility</p:attrName>
                                        </p:attrNameLst>
                                      </p:cBhvr>
                                      <p:to>
                                        <p:strVal val="visible"/>
                                      </p:to>
                                    </p:set>
                                    <p:animEffect transition="in" filter="blinds(horizontal)">
                                      <p:cBhvr>
                                        <p:cTn id="22" dur="500"/>
                                        <p:tgtEl>
                                          <p:spTgt spid="28676">
                                            <p:txEl>
                                              <p:pRg st="5" end="5"/>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nodeType="clickEffect">
                                  <p:stCondLst>
                                    <p:cond delay="0"/>
                                  </p:stCondLst>
                                  <p:childTnLst>
                                    <p:set>
                                      <p:cBhvr>
                                        <p:cTn id="26" dur="1" fill="hold">
                                          <p:stCondLst>
                                            <p:cond delay="0"/>
                                          </p:stCondLst>
                                        </p:cTn>
                                        <p:tgtEl>
                                          <p:spTgt spid="28676">
                                            <p:txEl>
                                              <p:pRg st="6" end="6"/>
                                            </p:txEl>
                                          </p:spTgt>
                                        </p:tgtEl>
                                        <p:attrNameLst>
                                          <p:attrName>style.visibility</p:attrName>
                                        </p:attrNameLst>
                                      </p:cBhvr>
                                      <p:to>
                                        <p:strVal val="visible"/>
                                      </p:to>
                                    </p:set>
                                    <p:animEffect transition="in" filter="blinds(horizontal)">
                                      <p:cBhvr>
                                        <p:cTn id="27" dur="500"/>
                                        <p:tgtEl>
                                          <p:spTgt spid="28676">
                                            <p:txEl>
                                              <p:pRg st="6" end="6"/>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nodeType="clickEffect">
                                  <p:stCondLst>
                                    <p:cond delay="0"/>
                                  </p:stCondLst>
                                  <p:childTnLst>
                                    <p:set>
                                      <p:cBhvr>
                                        <p:cTn id="31" dur="1" fill="hold">
                                          <p:stCondLst>
                                            <p:cond delay="0"/>
                                          </p:stCondLst>
                                        </p:cTn>
                                        <p:tgtEl>
                                          <p:spTgt spid="28676">
                                            <p:txEl>
                                              <p:pRg st="8" end="8"/>
                                            </p:txEl>
                                          </p:spTgt>
                                        </p:tgtEl>
                                        <p:attrNameLst>
                                          <p:attrName>style.visibility</p:attrName>
                                        </p:attrNameLst>
                                      </p:cBhvr>
                                      <p:to>
                                        <p:strVal val="visible"/>
                                      </p:to>
                                    </p:set>
                                    <p:animEffect transition="in" filter="blinds(horizontal)">
                                      <p:cBhvr>
                                        <p:cTn id="32" dur="500"/>
                                        <p:tgtEl>
                                          <p:spTgt spid="28676">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a:extLst>
              <a:ext uri="{FF2B5EF4-FFF2-40B4-BE49-F238E27FC236}">
                <a16:creationId xmlns:a16="http://schemas.microsoft.com/office/drawing/2014/main" id="{0593D80F-1FA5-40D7-8BA0-E607F2A08364}"/>
              </a:ext>
            </a:extLst>
          </p:cNvPr>
          <p:cNvSpPr>
            <a:spLocks noChangeArrowheads="1"/>
          </p:cNvSpPr>
          <p:nvPr/>
        </p:nvSpPr>
        <p:spPr bwMode="auto">
          <a:xfrm>
            <a:off x="179388" y="188913"/>
            <a:ext cx="8785225" cy="6183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bIns="0">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eaLnBrk="1" hangingPunct="1">
              <a:spcBef>
                <a:spcPct val="0"/>
              </a:spcBef>
              <a:buFontTx/>
              <a:buNone/>
            </a:pPr>
            <a:r>
              <a:rPr lang="el-GR" altLang="en-US" dirty="0">
                <a:solidFill>
                  <a:schemeClr val="accent2"/>
                </a:solidFill>
                <a:cs typeface="Times New Roman" panose="02020603050405020304" pitchFamily="18" charset="0"/>
              </a:rPr>
              <a:t>Οι κοινωνικές πρακτικές αναφοράς</a:t>
            </a:r>
          </a:p>
          <a:p>
            <a:pPr>
              <a:spcBef>
                <a:spcPct val="0"/>
              </a:spcBef>
              <a:buFontTx/>
              <a:buNone/>
            </a:pPr>
            <a:endParaRPr lang="el-GR" altLang="en-US" sz="1800" dirty="0">
              <a:solidFill>
                <a:schemeClr val="accent2"/>
              </a:solidFill>
            </a:endParaRPr>
          </a:p>
          <a:p>
            <a:pPr>
              <a:spcBef>
                <a:spcPct val="0"/>
              </a:spcBef>
              <a:spcAft>
                <a:spcPct val="20000"/>
              </a:spcAft>
              <a:buFontTx/>
              <a:buNone/>
            </a:pPr>
            <a:r>
              <a:rPr lang="el-GR" altLang="en-US" sz="2000" dirty="0">
                <a:cs typeface="Times New Roman" panose="02020603050405020304" pitchFamily="18" charset="0"/>
              </a:rPr>
              <a:t>Ο όρος </a:t>
            </a:r>
            <a:r>
              <a:rPr lang="el-GR" altLang="en-US" sz="2000" dirty="0">
                <a:solidFill>
                  <a:schemeClr val="accent2"/>
                </a:solidFill>
                <a:cs typeface="Times New Roman" panose="02020603050405020304" pitchFamily="18" charset="0"/>
              </a:rPr>
              <a:t>κοινωνικές πρακτικές αναφοράς</a:t>
            </a:r>
            <a:r>
              <a:rPr lang="el-GR" altLang="en-US" sz="2000" dirty="0">
                <a:cs typeface="Times New Roman" panose="02020603050405020304" pitchFamily="18" charset="0"/>
              </a:rPr>
              <a:t>, έχει τριπλή σήμανση </a:t>
            </a:r>
            <a:r>
              <a:rPr lang="el-GR" altLang="en-US" sz="2000" dirty="0"/>
              <a:t>(</a:t>
            </a:r>
            <a:r>
              <a:rPr lang="en-US" altLang="en-US" sz="2000" dirty="0" err="1"/>
              <a:t>Martinand</a:t>
            </a:r>
            <a:r>
              <a:rPr lang="en-US" altLang="en-US" sz="2000" dirty="0"/>
              <a:t>)</a:t>
            </a:r>
            <a:r>
              <a:rPr lang="el-GR" altLang="en-US" sz="2000" dirty="0">
                <a:cs typeface="Times New Roman" panose="02020603050405020304" pitchFamily="18" charset="0"/>
              </a:rPr>
              <a:t>: </a:t>
            </a:r>
          </a:p>
          <a:p>
            <a:pPr marL="342900" indent="-342900">
              <a:spcBef>
                <a:spcPct val="0"/>
              </a:spcBef>
              <a:spcAft>
                <a:spcPct val="20000"/>
              </a:spcAft>
              <a:buFont typeface="Wingdings" panose="05000000000000000000" pitchFamily="2" charset="2"/>
              <a:buChar char="q"/>
            </a:pPr>
            <a:r>
              <a:rPr lang="el-GR" altLang="en-US" sz="1800" dirty="0">
                <a:cs typeface="Times New Roman" panose="02020603050405020304" pitchFamily="18" charset="0"/>
              </a:rPr>
              <a:t>Πρόκειται για δραστηριότητες οι οποίες έχουν σκοπό το μετασχηματισμό φυσικών ή ανθρώπινων δεδομένων (πρακτικές). </a:t>
            </a:r>
          </a:p>
          <a:p>
            <a:pPr marL="342900" indent="-342900">
              <a:spcBef>
                <a:spcPct val="0"/>
              </a:spcBef>
              <a:spcAft>
                <a:spcPct val="20000"/>
              </a:spcAft>
              <a:buFont typeface="Wingdings" panose="05000000000000000000" pitchFamily="2" charset="2"/>
              <a:buChar char="q"/>
            </a:pPr>
            <a:r>
              <a:rPr lang="el-GR" altLang="en-US" sz="1800" dirty="0">
                <a:cs typeface="Times New Roman" panose="02020603050405020304" pitchFamily="18" charset="0"/>
              </a:rPr>
              <a:t>Αφορούν στο σύνολο του κοινωνικού τομέα και όχι σε ατομικούς ρόλους (κοινωνικές). </a:t>
            </a:r>
          </a:p>
          <a:p>
            <a:pPr marL="342900" indent="-342900">
              <a:spcBef>
                <a:spcPct val="0"/>
              </a:spcBef>
              <a:spcAft>
                <a:spcPct val="20000"/>
              </a:spcAft>
              <a:buFont typeface="Wingdings" panose="05000000000000000000" pitchFamily="2" charset="2"/>
              <a:buChar char="q"/>
            </a:pPr>
            <a:r>
              <a:rPr lang="el-GR" altLang="en-US" sz="1800" dirty="0">
                <a:cs typeface="Times New Roman" panose="02020603050405020304" pitchFamily="18" charset="0"/>
              </a:rPr>
              <a:t>Η σχέση με τις διδακτικές δραστηριότητες δεν είναι σχέση ταυτότητας αλλά αναφοράς (αναφορά)</a:t>
            </a:r>
            <a:endParaRPr lang="el-GR" altLang="en-US" sz="1800" dirty="0"/>
          </a:p>
          <a:p>
            <a:pPr>
              <a:spcBef>
                <a:spcPct val="0"/>
              </a:spcBef>
              <a:buFontTx/>
              <a:buNone/>
            </a:pPr>
            <a:endParaRPr lang="el-GR" altLang="en-US" sz="2000" dirty="0"/>
          </a:p>
          <a:p>
            <a:pPr>
              <a:spcBef>
                <a:spcPct val="0"/>
              </a:spcBef>
              <a:buFontTx/>
              <a:buNone/>
            </a:pPr>
            <a:r>
              <a:rPr lang="el-GR" altLang="en-US" sz="2000" dirty="0"/>
              <a:t>Στην προοπτική αυτή </a:t>
            </a:r>
            <a:r>
              <a:rPr lang="el-GR" altLang="en-US" sz="2000" dirty="0">
                <a:cs typeface="Times New Roman" panose="02020603050405020304" pitchFamily="18" charset="0"/>
              </a:rPr>
              <a:t>μπορούμε να οργανώσουμε την εκπαιδευτική μας πρακτική με βάση παραγωγικές, ερευνητικές, πολιτισμικές και οικιακές δραστηριότητες στα πλαίσια των οποίων υπάρχει η δυνατότητα για </a:t>
            </a:r>
            <a:r>
              <a:rPr lang="el-GR" altLang="en-US" sz="2000" dirty="0" err="1">
                <a:cs typeface="Times New Roman" panose="02020603050405020304" pitchFamily="18" charset="0"/>
              </a:rPr>
              <a:t>πολυπαραγοντικές</a:t>
            </a:r>
            <a:r>
              <a:rPr lang="el-GR" altLang="en-US" sz="2000" dirty="0">
                <a:cs typeface="Times New Roman" panose="02020603050405020304" pitchFamily="18" charset="0"/>
              </a:rPr>
              <a:t> προσεγγίσεις</a:t>
            </a:r>
            <a:r>
              <a:rPr lang="el-GR" altLang="en-US" sz="2000" dirty="0"/>
              <a:t> </a:t>
            </a:r>
          </a:p>
          <a:p>
            <a:pPr>
              <a:spcBef>
                <a:spcPct val="0"/>
              </a:spcBef>
              <a:buFontTx/>
              <a:buNone/>
            </a:pPr>
            <a:endParaRPr lang="el-GR" altLang="en-US" sz="2000" dirty="0"/>
          </a:p>
          <a:p>
            <a:pPr algn="just">
              <a:spcBef>
                <a:spcPct val="0"/>
              </a:spcBef>
              <a:spcAft>
                <a:spcPct val="20000"/>
              </a:spcAft>
              <a:buFontTx/>
              <a:buNone/>
            </a:pPr>
            <a:r>
              <a:rPr lang="el-GR" altLang="en-US" sz="2000" dirty="0"/>
              <a:t>Σ</a:t>
            </a:r>
            <a:r>
              <a:rPr lang="el-GR" altLang="en-US" sz="2000" dirty="0">
                <a:cs typeface="Times New Roman" panose="02020603050405020304" pitchFamily="18" charset="0"/>
              </a:rPr>
              <a:t>την κατεύθυνση αυτή μπορούμε να αξιοποιήσουμε :</a:t>
            </a:r>
            <a:endParaRPr lang="el-GR" altLang="en-US" sz="2000" dirty="0"/>
          </a:p>
          <a:p>
            <a:pPr algn="just">
              <a:spcBef>
                <a:spcPct val="0"/>
              </a:spcBef>
              <a:spcAft>
                <a:spcPct val="20000"/>
              </a:spcAft>
              <a:buFontTx/>
              <a:buNone/>
            </a:pPr>
            <a:r>
              <a:rPr lang="el-GR" altLang="en-US" sz="2000" i="1" dirty="0">
                <a:solidFill>
                  <a:srgbClr val="008000"/>
                </a:solidFill>
                <a:cs typeface="Times New Roman" panose="02020603050405020304" pitchFamily="18" charset="0"/>
              </a:rPr>
              <a:t>Τα ιδιαίτερα εμπειρικά πεδία τα οποία μπορούν να γίνουν σημεία στήριξης του πραγματικού ή συμβολικού πειραματισμού</a:t>
            </a:r>
            <a:r>
              <a:rPr lang="el-GR" altLang="en-US" sz="2000" dirty="0">
                <a:solidFill>
                  <a:srgbClr val="008000"/>
                </a:solidFill>
                <a:cs typeface="Times New Roman" panose="02020603050405020304" pitchFamily="18" charset="0"/>
              </a:rPr>
              <a:t>.</a:t>
            </a:r>
            <a:r>
              <a:rPr lang="el-GR" altLang="en-US" sz="2000" dirty="0">
                <a:solidFill>
                  <a:srgbClr val="FF0000"/>
                </a:solidFill>
                <a:cs typeface="Times New Roman" panose="02020603050405020304" pitchFamily="18" charset="0"/>
              </a:rPr>
              <a:t> </a:t>
            </a:r>
            <a:r>
              <a:rPr lang="el-GR" altLang="en-US" sz="2000" dirty="0">
                <a:cs typeface="Times New Roman" panose="02020603050405020304" pitchFamily="18" charset="0"/>
              </a:rPr>
              <a:t>Για παράδειγμα, στη διδασκαλία της Βιολογίας μπορούμε να αξιοποιήσουμε ως κοινωνικές πρακτικές αναφοράς για τους/τις μαθητές/</a:t>
            </a:r>
            <a:r>
              <a:rPr lang="el-GR" altLang="en-US" sz="2000" dirty="0" err="1">
                <a:cs typeface="Times New Roman" panose="02020603050405020304" pitchFamily="18" charset="0"/>
              </a:rPr>
              <a:t>τριες</a:t>
            </a:r>
            <a:r>
              <a:rPr lang="el-GR" altLang="en-US" sz="2000" dirty="0">
                <a:cs typeface="Times New Roman" panose="02020603050405020304" pitchFamily="18" charset="0"/>
              </a:rPr>
              <a:t>, αυτές που σχετίζονται με τις δραστηριότητες του κηπουρού, του γιατρού, του διαιτολόγου, του αθλητή.</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10242">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10242">
                                            <p:txEl>
                                              <p:pRg st="2" end="2"/>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499"/>
                                          </p:stCondLst>
                                        </p:cTn>
                                        <p:tgtEl>
                                          <p:spTgt spid="10242">
                                            <p:txEl>
                                              <p:pRg st="3" end="3"/>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499"/>
                                          </p:stCondLst>
                                        </p:cTn>
                                        <p:tgtEl>
                                          <p:spTgt spid="10242">
                                            <p:txEl>
                                              <p:pRg st="4" end="4"/>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499"/>
                                          </p:stCondLst>
                                        </p:cTn>
                                        <p:tgtEl>
                                          <p:spTgt spid="10242">
                                            <p:txEl>
                                              <p:pRg st="5" end="5"/>
                                            </p:txEl>
                                          </p:spTgt>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grpId="0" nodeType="clickEffect">
                                  <p:stCondLst>
                                    <p:cond delay="0"/>
                                  </p:stCondLst>
                                  <p:childTnLst>
                                    <p:set>
                                      <p:cBhvr>
                                        <p:cTn id="26" dur="1" fill="hold">
                                          <p:stCondLst>
                                            <p:cond delay="499"/>
                                          </p:stCondLst>
                                        </p:cTn>
                                        <p:tgtEl>
                                          <p:spTgt spid="10242">
                                            <p:txEl>
                                              <p:pRg st="7" end="7"/>
                                            </p:txEl>
                                          </p:spTgt>
                                        </p:tgtEl>
                                        <p:attrNameLst>
                                          <p:attrName>style.visibility</p:attrName>
                                        </p:attrNameLst>
                                      </p:cBhvr>
                                      <p:to>
                                        <p:strVal val="visible"/>
                                      </p:to>
                                    </p:set>
                                  </p:childTnLst>
                                </p:cTn>
                              </p:par>
                            </p:childTnLst>
                          </p:cTn>
                        </p:par>
                      </p:childTnLst>
                    </p:cTn>
                  </p:par>
                  <p:par>
                    <p:cTn id="27" fill="hold" nodeType="clickPar">
                      <p:stCondLst>
                        <p:cond delay="indefinite"/>
                      </p:stCondLst>
                      <p:childTnLst>
                        <p:par>
                          <p:cTn id="28" fill="hold" nodeType="withGroup">
                            <p:stCondLst>
                              <p:cond delay="0"/>
                            </p:stCondLst>
                            <p:childTnLst>
                              <p:par>
                                <p:cTn id="29" presetID="1" presetClass="entr" presetSubtype="0" fill="hold" grpId="0" nodeType="clickEffect">
                                  <p:stCondLst>
                                    <p:cond delay="0"/>
                                  </p:stCondLst>
                                  <p:childTnLst>
                                    <p:set>
                                      <p:cBhvr>
                                        <p:cTn id="30" dur="1" fill="hold">
                                          <p:stCondLst>
                                            <p:cond delay="499"/>
                                          </p:stCondLst>
                                        </p:cTn>
                                        <p:tgtEl>
                                          <p:spTgt spid="10242">
                                            <p:txEl>
                                              <p:pRg st="9" end="9"/>
                                            </p:txEl>
                                          </p:spTgt>
                                        </p:tgtEl>
                                        <p:attrNameLst>
                                          <p:attrName>style.visibility</p:attrName>
                                        </p:attrNameLst>
                                      </p:cBhvr>
                                      <p:to>
                                        <p:strVal val="visible"/>
                                      </p:to>
                                    </p:set>
                                  </p:childTnLst>
                                </p:cTn>
                              </p:par>
                            </p:childTnLst>
                          </p:cTn>
                        </p:par>
                      </p:childTnLst>
                    </p:cTn>
                  </p:par>
                  <p:par>
                    <p:cTn id="31" fill="hold" nodeType="clickPar">
                      <p:stCondLst>
                        <p:cond delay="indefinite"/>
                      </p:stCondLst>
                      <p:childTnLst>
                        <p:par>
                          <p:cTn id="32" fill="hold" nodeType="withGroup">
                            <p:stCondLst>
                              <p:cond delay="0"/>
                            </p:stCondLst>
                            <p:childTnLst>
                              <p:par>
                                <p:cTn id="33" presetID="1" presetClass="entr" presetSubtype="0" fill="hold" grpId="0" nodeType="clickEffect">
                                  <p:stCondLst>
                                    <p:cond delay="0"/>
                                  </p:stCondLst>
                                  <p:childTnLst>
                                    <p:set>
                                      <p:cBhvr>
                                        <p:cTn id="34" dur="1" fill="hold">
                                          <p:stCondLst>
                                            <p:cond delay="499"/>
                                          </p:stCondLst>
                                        </p:cTn>
                                        <p:tgtEl>
                                          <p:spTgt spid="10242">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42" grpId="0" build="p" autoUpdateAnimBg="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a:extLst>
              <a:ext uri="{FF2B5EF4-FFF2-40B4-BE49-F238E27FC236}">
                <a16:creationId xmlns:a16="http://schemas.microsoft.com/office/drawing/2014/main" id="{A2018A9E-6795-4FD9-B851-32C7E974B0F3}"/>
              </a:ext>
            </a:extLst>
          </p:cNvPr>
          <p:cNvSpPr>
            <a:spLocks noChangeArrowheads="1"/>
          </p:cNvSpPr>
          <p:nvPr/>
        </p:nvSpPr>
        <p:spPr bwMode="auto">
          <a:xfrm>
            <a:off x="0" y="381000"/>
            <a:ext cx="9144000" cy="6492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tabLst>
                <a:tab pos="457200" algn="l"/>
              </a:tabLst>
              <a:defRPr sz="3200">
                <a:solidFill>
                  <a:schemeClr val="tx1"/>
                </a:solidFill>
                <a:latin typeface="Times New Roman" panose="02020603050405020304" pitchFamily="18" charset="0"/>
              </a:defRPr>
            </a:lvl1pPr>
            <a:lvl2pPr marL="742950" indent="-285750">
              <a:spcBef>
                <a:spcPct val="20000"/>
              </a:spcBef>
              <a:buChar char="–"/>
              <a:tabLst>
                <a:tab pos="457200" algn="l"/>
              </a:tabLst>
              <a:defRPr sz="2800">
                <a:solidFill>
                  <a:schemeClr val="tx1"/>
                </a:solidFill>
                <a:latin typeface="Times New Roman" panose="02020603050405020304" pitchFamily="18" charset="0"/>
              </a:defRPr>
            </a:lvl2pPr>
            <a:lvl3pPr marL="1143000" indent="-228600">
              <a:spcBef>
                <a:spcPct val="20000"/>
              </a:spcBef>
              <a:buChar char="•"/>
              <a:tabLst>
                <a:tab pos="457200" algn="l"/>
              </a:tabLst>
              <a:defRPr sz="2400">
                <a:solidFill>
                  <a:schemeClr val="tx1"/>
                </a:solidFill>
                <a:latin typeface="Times New Roman" panose="02020603050405020304" pitchFamily="18" charset="0"/>
              </a:defRPr>
            </a:lvl3pPr>
            <a:lvl4pPr marL="1600200" indent="-228600">
              <a:spcBef>
                <a:spcPct val="20000"/>
              </a:spcBef>
              <a:buChar char="–"/>
              <a:tabLst>
                <a:tab pos="457200" algn="l"/>
              </a:tabLst>
              <a:defRPr sz="2000">
                <a:solidFill>
                  <a:schemeClr val="tx1"/>
                </a:solidFill>
                <a:latin typeface="Times New Roman" panose="02020603050405020304" pitchFamily="18" charset="0"/>
              </a:defRPr>
            </a:lvl4pPr>
            <a:lvl5pPr marL="2057400" indent="-228600">
              <a:spcBef>
                <a:spcPct val="20000"/>
              </a:spcBef>
              <a:buChar char="»"/>
              <a:tabLst>
                <a:tab pos="457200" algn="l"/>
              </a:tabLst>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tabLst>
                <a:tab pos="457200" algn="l"/>
              </a:tabLst>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tabLst>
                <a:tab pos="457200" algn="l"/>
              </a:tabLst>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tabLst>
                <a:tab pos="457200" algn="l"/>
              </a:tabLst>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tabLst>
                <a:tab pos="457200" algn="l"/>
              </a:tabLst>
              <a:defRPr sz="2000">
                <a:solidFill>
                  <a:schemeClr val="tx1"/>
                </a:solidFill>
                <a:latin typeface="Times New Roman" panose="02020603050405020304" pitchFamily="18" charset="0"/>
              </a:defRPr>
            </a:lvl9pPr>
          </a:lstStyle>
          <a:p>
            <a:pPr algn="just" eaLnBrk="1" hangingPunct="1">
              <a:spcBef>
                <a:spcPct val="0"/>
              </a:spcBef>
              <a:buFontTx/>
              <a:buNone/>
            </a:pPr>
            <a:r>
              <a:rPr lang="el-GR" altLang="en-US" sz="2000" i="1">
                <a:solidFill>
                  <a:srgbClr val="008000"/>
                </a:solidFill>
                <a:cs typeface="Times New Roman" panose="02020603050405020304" pitchFamily="18" charset="0"/>
              </a:rPr>
              <a:t>Τα διαφορετικά προβλήματα τα οποία προσπαθούμε να προσεγγίσουμε</a:t>
            </a:r>
            <a:r>
              <a:rPr lang="el-GR" altLang="en-US" sz="2000">
                <a:solidFill>
                  <a:srgbClr val="008000"/>
                </a:solidFill>
                <a:cs typeface="Times New Roman" panose="02020603050405020304" pitchFamily="18" charset="0"/>
              </a:rPr>
              <a:t>.</a:t>
            </a:r>
            <a:r>
              <a:rPr lang="el-GR" altLang="en-US" sz="2000">
                <a:solidFill>
                  <a:srgbClr val="FF0000"/>
                </a:solidFill>
                <a:cs typeface="Times New Roman" panose="02020603050405020304" pitchFamily="18" charset="0"/>
              </a:rPr>
              <a:t> </a:t>
            </a:r>
            <a:r>
              <a:rPr lang="el-GR" altLang="en-US" sz="2000">
                <a:cs typeface="Times New Roman" panose="02020603050405020304" pitchFamily="18" charset="0"/>
              </a:rPr>
              <a:t>Κάθε διακριτό πεδίο το οποίο προσεγγίζουμε στην εκπαίδευση μπορεί να φωτιστεί από διαφορετικές πλευρές. Για παράδειγμα, όταν εργαζόμαστε στην τάξη με την πυρηνική ενέργεια, σε μια πρώτη φάση προσεγγίζουμε τα τυπικά γνωστικά χαρακτηριστικά του ζητήματος. Όταν, όμως, επιχειρήσουμε να συζητήσουμε τις επιπτώσεις της πυρηνικής ενέργειας, μπορούμε να ζητήσουμε από τα παιδιά να λειτουργήσουν ως δημοσιογράφοι πραγματοποιώντας αναζήτηση, καταγραφή και σχολιασμό διαφορετικών απόψεων ή ως ερευνητές/τριες αναζητώντας πληροφορίες από διάφορες πηγές.</a:t>
            </a:r>
          </a:p>
          <a:p>
            <a:pPr>
              <a:spcBef>
                <a:spcPct val="0"/>
              </a:spcBef>
              <a:buFontTx/>
              <a:buNone/>
            </a:pPr>
            <a:endParaRPr lang="el-GR" altLang="en-US" sz="2000"/>
          </a:p>
          <a:p>
            <a:pPr algn="just">
              <a:spcBef>
                <a:spcPct val="0"/>
              </a:spcBef>
              <a:buFontTx/>
              <a:buNone/>
            </a:pPr>
            <a:r>
              <a:rPr lang="el-GR" altLang="en-US" sz="2000" i="1">
                <a:solidFill>
                  <a:srgbClr val="008000"/>
                </a:solidFill>
                <a:cs typeface="Times New Roman" panose="02020603050405020304" pitchFamily="18" charset="0"/>
              </a:rPr>
              <a:t>Τις στάσεις που αναπτύσσονται και τους κοινωνικούς ρόλους που αποτυπώνονται στις εκπαιδευτικές δραστηριότητες διαμέσου των επιλεγόμενων πρακτικών αναφοράς</a:t>
            </a:r>
            <a:r>
              <a:rPr lang="el-GR" altLang="en-US" sz="2000">
                <a:solidFill>
                  <a:srgbClr val="008000"/>
                </a:solidFill>
                <a:cs typeface="Times New Roman" panose="02020603050405020304" pitchFamily="18" charset="0"/>
              </a:rPr>
              <a:t>.</a:t>
            </a:r>
            <a:r>
              <a:rPr lang="el-GR" altLang="en-US" sz="2000">
                <a:cs typeface="Times New Roman" panose="02020603050405020304" pitchFamily="18" charset="0"/>
              </a:rPr>
              <a:t> Για παράδειγμα, η προσέγγιση της ανάπτυξης της </a:t>
            </a:r>
            <a:r>
              <a:rPr lang="el-GR" altLang="en-US" sz="2000"/>
              <a:t>β</a:t>
            </a:r>
            <a:r>
              <a:rPr lang="el-GR" altLang="en-US" sz="2000">
                <a:cs typeface="Times New Roman" panose="02020603050405020304" pitchFamily="18" charset="0"/>
              </a:rPr>
              <a:t>ιοτεχνολογίας θέτει ερωτήματα τόσο από επιστημονική όσο και από κοινωνική άποψη. Επομένως, μας δίνουν τη δυνατότητα να επεκταθούμε με τα παιδιά, σε ζητήματα βιοηθικής, επιπτώσεων των σύγχρονων επιστημονικών και τεχνολογικών προόδων. </a:t>
            </a:r>
          </a:p>
          <a:p>
            <a:pPr>
              <a:spcBef>
                <a:spcPct val="0"/>
              </a:spcBef>
              <a:buFontTx/>
              <a:buNone/>
            </a:pPr>
            <a:endParaRPr lang="el-GR" altLang="en-US" sz="2000"/>
          </a:p>
          <a:p>
            <a:pPr>
              <a:spcBef>
                <a:spcPct val="0"/>
              </a:spcBef>
              <a:buFontTx/>
              <a:buNone/>
            </a:pPr>
            <a:r>
              <a:rPr lang="el-GR" altLang="en-US" sz="2000" i="1">
                <a:solidFill>
                  <a:srgbClr val="008000"/>
                </a:solidFill>
                <a:cs typeface="Times New Roman" panose="02020603050405020304" pitchFamily="18" charset="0"/>
              </a:rPr>
              <a:t>Τα διανοητικά και υλικά εργαλεία τα οποία αντιστοιχούν στις δραστηριότητες αυτές</a:t>
            </a:r>
            <a:r>
              <a:rPr lang="el-GR" altLang="en-US" sz="2000">
                <a:solidFill>
                  <a:srgbClr val="008000"/>
                </a:solidFill>
                <a:cs typeface="Times New Roman" panose="02020603050405020304" pitchFamily="18" charset="0"/>
              </a:rPr>
              <a:t>.</a:t>
            </a:r>
            <a:r>
              <a:rPr lang="el-GR" altLang="en-US" sz="2000">
                <a:solidFill>
                  <a:srgbClr val="008000"/>
                </a:solidFill>
              </a:rPr>
              <a:t> </a:t>
            </a:r>
          </a:p>
          <a:p>
            <a:pPr>
              <a:spcBef>
                <a:spcPct val="0"/>
              </a:spcBef>
              <a:buFontTx/>
              <a:buNone/>
            </a:pPr>
            <a:endParaRPr lang="el-GR" altLang="en-US" sz="2000">
              <a:solidFill>
                <a:srgbClr val="008000"/>
              </a:solidFill>
            </a:endParaRPr>
          </a:p>
          <a:p>
            <a:pPr algn="just">
              <a:spcBef>
                <a:spcPct val="0"/>
              </a:spcBef>
              <a:buFontTx/>
              <a:buNone/>
            </a:pPr>
            <a:r>
              <a:rPr lang="el-GR" altLang="en-US" sz="2000" i="1">
                <a:solidFill>
                  <a:srgbClr val="008000"/>
                </a:solidFill>
                <a:cs typeface="Times New Roman" panose="02020603050405020304" pitchFamily="18" charset="0"/>
              </a:rPr>
              <a:t>Τη γνώση που παράγεται στα πλαίσια των επιμέρους δραστηριοτήτων</a:t>
            </a:r>
            <a:r>
              <a:rPr lang="el-GR" altLang="en-US" sz="2000">
                <a:solidFill>
                  <a:srgbClr val="008000"/>
                </a:solidFill>
                <a:cs typeface="Times New Roman" panose="02020603050405020304" pitchFamily="18" charset="0"/>
              </a:rPr>
              <a:t> </a:t>
            </a:r>
            <a:r>
              <a:rPr lang="el-GR" altLang="en-US" sz="2000" i="1">
                <a:solidFill>
                  <a:srgbClr val="008000"/>
                </a:solidFill>
                <a:cs typeface="Times New Roman" panose="02020603050405020304" pitchFamily="18" charset="0"/>
              </a:rPr>
              <a:t>και η οποία επιτρέπει απαντήσεις στα προβλήματα τα οποία μελετώνται. </a:t>
            </a:r>
          </a:p>
          <a:p>
            <a:pPr>
              <a:spcBef>
                <a:spcPct val="0"/>
              </a:spcBef>
              <a:buFontTx/>
              <a:buNone/>
            </a:pPr>
            <a:endParaRPr lang="el-GR" altLang="en-US" sz="2000" i="1">
              <a:solidFill>
                <a:srgbClr val="008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11266">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11266">
                                            <p:txEl>
                                              <p:pRg st="2" end="2"/>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499"/>
                                          </p:stCondLst>
                                        </p:cTn>
                                        <p:tgtEl>
                                          <p:spTgt spid="11266">
                                            <p:txEl>
                                              <p:pRg st="4" end="4"/>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499"/>
                                          </p:stCondLst>
                                        </p:cTn>
                                        <p:tgtEl>
                                          <p:spTgt spid="11266">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266" grpId="0" build="p" autoUpdateAnimBg="0"/>
    </p:bldLst>
  </p:timing>
</p:sld>
</file>

<file path=ppt/theme/theme1.xml><?xml version="1.0" encoding="utf-8"?>
<a:theme xmlns:a="http://schemas.openxmlformats.org/drawingml/2006/main" name="Προεπιλεγμένη σχεδίαση">
  <a:themeElements>
    <a:clrScheme name="Προεπιλεγμένη σχεδίαση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Προεπιλεγμένη σχεδίαση">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Προεπιλεγμένη σχεδίαση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Προεπιλεγμένη σχεδίαση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Προεπιλεγμένη σχεδίαση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Προεπιλεγμένη σχεδίαση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Προεπιλεγμένη σχεδίαση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Προεπιλεγμένη σχεδίαση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Προεπιλεγμένη σχεδίαση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Θέμα του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Θέμα του Offic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1072</TotalTime>
  <Words>2133</Words>
  <Application>Microsoft Office PowerPoint</Application>
  <PresentationFormat>Προβολή στην οθόνη (4:3)</PresentationFormat>
  <Paragraphs>185</Paragraphs>
  <Slides>17</Slides>
  <Notes>2</Notes>
  <HiddenSlides>0</HiddenSlides>
  <MMClips>0</MMClips>
  <ScaleCrop>false</ScaleCrop>
  <HeadingPairs>
    <vt:vector size="6" baseType="variant">
      <vt:variant>
        <vt:lpstr>Γραμματοσειρές που χρησιμοποιούνται</vt:lpstr>
      </vt:variant>
      <vt:variant>
        <vt:i4>2</vt:i4>
      </vt:variant>
      <vt:variant>
        <vt:lpstr>Θέμα</vt:lpstr>
      </vt:variant>
      <vt:variant>
        <vt:i4>1</vt:i4>
      </vt:variant>
      <vt:variant>
        <vt:lpstr>Τίτλοι διαφανειών</vt:lpstr>
      </vt:variant>
      <vt:variant>
        <vt:i4>17</vt:i4>
      </vt:variant>
    </vt:vector>
  </HeadingPairs>
  <TitlesOfParts>
    <vt:vector size="20" baseType="lpstr">
      <vt:lpstr>Times New Roman</vt:lpstr>
      <vt:lpstr>Wingdings</vt:lpstr>
      <vt:lpstr>Προεπιλεγμένη σχεδίαση</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Παρουσίαση του PowerPoint</dc:title>
  <dc:creator>User</dc:creator>
  <cp:lastModifiedBy>Ραβάνης Κωνσταντίνος</cp:lastModifiedBy>
  <cp:revision>148</cp:revision>
  <dcterms:created xsi:type="dcterms:W3CDTF">2004-01-09T16:12:06Z</dcterms:created>
  <dcterms:modified xsi:type="dcterms:W3CDTF">2023-12-11T11:54:54Z</dcterms:modified>
</cp:coreProperties>
</file>