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65" r:id="rId3"/>
    <p:sldId id="257" r:id="rId4"/>
    <p:sldId id="258" r:id="rId5"/>
    <p:sldId id="266" r:id="rId6"/>
    <p:sldId id="259" r:id="rId7"/>
    <p:sldId id="261" r:id="rId8"/>
    <p:sldId id="262" r:id="rId9"/>
    <p:sldId id="263" r:id="rId10"/>
    <p:sldId id="267"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27E6C7-4CCD-4F5B-9FEB-FC8491E57B0A}" v="60" dt="2023-12-03T18:38:50.5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16BE02-0088-4749-A64B-082731B21557}" type="doc">
      <dgm:prSet loTypeId="urn:microsoft.com/office/officeart/2016/7/layout/RepeatingBendingProcessNew" loCatId="process" qsTypeId="urn:microsoft.com/office/officeart/2005/8/quickstyle/simple1" qsCatId="simple" csTypeId="urn:microsoft.com/office/officeart/2005/8/colors/accent0_3" csCatId="mainScheme" phldr="1"/>
      <dgm:spPr/>
      <dgm:t>
        <a:bodyPr/>
        <a:lstStyle/>
        <a:p>
          <a:endParaRPr lang="en-US"/>
        </a:p>
      </dgm:t>
    </dgm:pt>
    <dgm:pt modelId="{4E103A90-A206-419E-B3C0-D0A8F17C075A}">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Εισαγωγή</a:t>
          </a:r>
          <a:endParaRPr lang="en-US" dirty="0">
            <a:latin typeface="Times New Roman" panose="02020603050405020304" pitchFamily="18" charset="0"/>
            <a:cs typeface="Times New Roman" panose="02020603050405020304" pitchFamily="18" charset="0"/>
          </a:endParaRPr>
        </a:p>
      </dgm:t>
    </dgm:pt>
    <dgm:pt modelId="{FCE39E93-E0F1-450F-B3C0-87385463B1BF}" type="parTrans" cxnId="{740310CE-996C-417D-A724-F90CBFF3BB3B}">
      <dgm:prSet/>
      <dgm:spPr/>
      <dgm:t>
        <a:bodyPr/>
        <a:lstStyle/>
        <a:p>
          <a:endParaRPr lang="en-US"/>
        </a:p>
      </dgm:t>
    </dgm:pt>
    <dgm:pt modelId="{1F270576-6E80-4ECF-8984-4BA93A996BFA}" type="sibTrans" cxnId="{740310CE-996C-417D-A724-F90CBFF3BB3B}">
      <dgm:prSet/>
      <dgm:spPr/>
      <dgm:t>
        <a:bodyPr/>
        <a:lstStyle/>
        <a:p>
          <a:endParaRPr lang="en-US"/>
        </a:p>
      </dgm:t>
    </dgm:pt>
    <dgm:pt modelId="{25FA00B5-7859-46A8-9A7C-1A47B54525A7}">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Βιβλιογραφική επισκόπηση</a:t>
          </a:r>
          <a:endParaRPr lang="en-US" dirty="0">
            <a:latin typeface="Times New Roman" panose="02020603050405020304" pitchFamily="18" charset="0"/>
            <a:cs typeface="Times New Roman" panose="02020603050405020304" pitchFamily="18" charset="0"/>
          </a:endParaRPr>
        </a:p>
      </dgm:t>
    </dgm:pt>
    <dgm:pt modelId="{CA592348-B439-4968-9454-545F1C330B70}" type="parTrans" cxnId="{72FDB1FF-AEF2-40F8-880A-7B8ECF25B88D}">
      <dgm:prSet/>
      <dgm:spPr/>
      <dgm:t>
        <a:bodyPr/>
        <a:lstStyle/>
        <a:p>
          <a:endParaRPr lang="en-US"/>
        </a:p>
      </dgm:t>
    </dgm:pt>
    <dgm:pt modelId="{F3D5FB95-F751-4A8F-82BD-55B671F6EC1D}" type="sibTrans" cxnId="{72FDB1FF-AEF2-40F8-880A-7B8ECF25B88D}">
      <dgm:prSet/>
      <dgm:spPr/>
      <dgm:t>
        <a:bodyPr/>
        <a:lstStyle/>
        <a:p>
          <a:endParaRPr lang="en-US"/>
        </a:p>
      </dgm:t>
    </dgm:pt>
    <dgm:pt modelId="{9216AF51-778E-4770-941A-AE2F8335683C}">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Φυσικές επιστήμες στο νηπιαγωγείο</a:t>
          </a:r>
          <a:endParaRPr lang="en-US" dirty="0">
            <a:latin typeface="Times New Roman" panose="02020603050405020304" pitchFamily="18" charset="0"/>
            <a:cs typeface="Times New Roman" panose="02020603050405020304" pitchFamily="18" charset="0"/>
          </a:endParaRPr>
        </a:p>
      </dgm:t>
    </dgm:pt>
    <dgm:pt modelId="{D5ADE8B8-7DCD-41FE-A493-BADA78C949F7}" type="parTrans" cxnId="{3BCBC58E-D696-46A9-80E4-C1AD33AB52BC}">
      <dgm:prSet/>
      <dgm:spPr/>
      <dgm:t>
        <a:bodyPr/>
        <a:lstStyle/>
        <a:p>
          <a:endParaRPr lang="en-US"/>
        </a:p>
      </dgm:t>
    </dgm:pt>
    <dgm:pt modelId="{2C448CD6-0408-487B-9C42-7A0CBA3EB976}" type="sibTrans" cxnId="{3BCBC58E-D696-46A9-80E4-C1AD33AB52BC}">
      <dgm:prSet/>
      <dgm:spPr/>
      <dgm:t>
        <a:bodyPr/>
        <a:lstStyle/>
        <a:p>
          <a:endParaRPr lang="en-US"/>
        </a:p>
      </dgm:t>
    </dgm:pt>
    <dgm:pt modelId="{2CCD760B-54F3-4C78-8671-0E2A45F5C64D}">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Φυσική κατάσταση και μεταβολή της ύλης (σύμφωνα με το ΑΠΣ)</a:t>
          </a:r>
          <a:endParaRPr lang="en-US" dirty="0">
            <a:latin typeface="Times New Roman" panose="02020603050405020304" pitchFamily="18" charset="0"/>
            <a:cs typeface="Times New Roman" panose="02020603050405020304" pitchFamily="18" charset="0"/>
          </a:endParaRPr>
        </a:p>
      </dgm:t>
    </dgm:pt>
    <dgm:pt modelId="{088579E7-E02C-4AEE-82A1-2CF690912FAA}" type="parTrans" cxnId="{11D8DA28-090B-413B-862C-01FD2525335E}">
      <dgm:prSet/>
      <dgm:spPr/>
      <dgm:t>
        <a:bodyPr/>
        <a:lstStyle/>
        <a:p>
          <a:endParaRPr lang="en-US"/>
        </a:p>
      </dgm:t>
    </dgm:pt>
    <dgm:pt modelId="{822F6CA2-4AA0-4BB1-915B-17088A906666}" type="sibTrans" cxnId="{11D8DA28-090B-413B-862C-01FD2525335E}">
      <dgm:prSet/>
      <dgm:spPr/>
      <dgm:t>
        <a:bodyPr/>
        <a:lstStyle/>
        <a:p>
          <a:endParaRPr lang="en-US"/>
        </a:p>
      </dgm:t>
    </dgm:pt>
    <dgm:pt modelId="{1231D0EC-CEE6-45CD-A9EE-7F6E3444CF88}">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Αλλαγή κατάστασης του νερού και η φάση του λιώσιμου του πάγου</a:t>
          </a:r>
          <a:endParaRPr lang="en-US" dirty="0">
            <a:latin typeface="Times New Roman" panose="02020603050405020304" pitchFamily="18" charset="0"/>
            <a:cs typeface="Times New Roman" panose="02020603050405020304" pitchFamily="18" charset="0"/>
          </a:endParaRPr>
        </a:p>
      </dgm:t>
    </dgm:pt>
    <dgm:pt modelId="{EAFB693D-7399-47F5-9536-7134036473E6}" type="parTrans" cxnId="{46FFD8F6-3CF4-42F3-BCEF-FA746108EBFA}">
      <dgm:prSet/>
      <dgm:spPr/>
      <dgm:t>
        <a:bodyPr/>
        <a:lstStyle/>
        <a:p>
          <a:endParaRPr lang="en-US"/>
        </a:p>
      </dgm:t>
    </dgm:pt>
    <dgm:pt modelId="{7523811B-CA16-408A-AA83-02F9A950B6D2}" type="sibTrans" cxnId="{46FFD8F6-3CF4-42F3-BCEF-FA746108EBFA}">
      <dgm:prSet/>
      <dgm:spPr/>
      <dgm:t>
        <a:bodyPr/>
        <a:lstStyle/>
        <a:p>
          <a:endParaRPr lang="en-US"/>
        </a:p>
      </dgm:t>
    </dgm:pt>
    <dgm:pt modelId="{D44F5C94-B403-4A77-9CE7-E88DF20E98BC}">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Μεθοδολογία</a:t>
          </a:r>
          <a:endParaRPr lang="en-US" dirty="0">
            <a:latin typeface="Times New Roman" panose="02020603050405020304" pitchFamily="18" charset="0"/>
            <a:cs typeface="Times New Roman" panose="02020603050405020304" pitchFamily="18" charset="0"/>
          </a:endParaRPr>
        </a:p>
      </dgm:t>
    </dgm:pt>
    <dgm:pt modelId="{BC94465D-CE51-465B-82A3-84DE9C30FB75}" type="parTrans" cxnId="{2341405D-DE15-4BF7-9A0C-EA354C9971F8}">
      <dgm:prSet/>
      <dgm:spPr/>
      <dgm:t>
        <a:bodyPr/>
        <a:lstStyle/>
        <a:p>
          <a:endParaRPr lang="en-US"/>
        </a:p>
      </dgm:t>
    </dgm:pt>
    <dgm:pt modelId="{91451314-8100-42CC-8592-239529D1B16C}" type="sibTrans" cxnId="{2341405D-DE15-4BF7-9A0C-EA354C9971F8}">
      <dgm:prSet/>
      <dgm:spPr/>
      <dgm:t>
        <a:bodyPr/>
        <a:lstStyle/>
        <a:p>
          <a:endParaRPr lang="en-US"/>
        </a:p>
      </dgm:t>
    </dgm:pt>
    <dgm:pt modelId="{35DBE7E5-7A49-4260-B356-354D553E4C07}">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Αποτελέσματα</a:t>
          </a:r>
          <a:endParaRPr lang="en-US" dirty="0">
            <a:latin typeface="Times New Roman" panose="02020603050405020304" pitchFamily="18" charset="0"/>
            <a:cs typeface="Times New Roman" panose="02020603050405020304" pitchFamily="18" charset="0"/>
          </a:endParaRPr>
        </a:p>
      </dgm:t>
    </dgm:pt>
    <dgm:pt modelId="{662485B1-A4AB-44BA-A10F-AEE41C7E8C71}" type="parTrans" cxnId="{753CC010-BC1B-42D3-9313-7B010E245F8B}">
      <dgm:prSet/>
      <dgm:spPr/>
      <dgm:t>
        <a:bodyPr/>
        <a:lstStyle/>
        <a:p>
          <a:endParaRPr lang="en-US"/>
        </a:p>
      </dgm:t>
    </dgm:pt>
    <dgm:pt modelId="{6EEB6B19-B6D2-4AEE-AD1B-5BE9BD492A0C}" type="sibTrans" cxnId="{753CC010-BC1B-42D3-9313-7B010E245F8B}">
      <dgm:prSet/>
      <dgm:spPr/>
      <dgm:t>
        <a:bodyPr/>
        <a:lstStyle/>
        <a:p>
          <a:endParaRPr lang="en-US"/>
        </a:p>
      </dgm:t>
    </dgm:pt>
    <dgm:pt modelId="{4FB5211C-28AE-4099-A610-B746F29E57B7}">
      <dgm:prSet/>
      <dgm:spPr>
        <a:solidFill>
          <a:schemeClr val="accent3"/>
        </a:solidFill>
      </dgm:spPr>
      <dgm:t>
        <a:bodyPr/>
        <a:lstStyle/>
        <a:p>
          <a:r>
            <a:rPr lang="el-GR" dirty="0">
              <a:latin typeface="Times New Roman" panose="02020603050405020304" pitchFamily="18" charset="0"/>
              <a:cs typeface="Times New Roman" panose="02020603050405020304" pitchFamily="18" charset="0"/>
            </a:rPr>
            <a:t>Συμπεράσματα - συζήτηση </a:t>
          </a:r>
          <a:endParaRPr lang="en-US" dirty="0">
            <a:latin typeface="Times New Roman" panose="02020603050405020304" pitchFamily="18" charset="0"/>
            <a:cs typeface="Times New Roman" panose="02020603050405020304" pitchFamily="18" charset="0"/>
          </a:endParaRPr>
        </a:p>
      </dgm:t>
    </dgm:pt>
    <dgm:pt modelId="{6BBE1903-C9C1-436F-BB26-CC6DFC6DD259}" type="parTrans" cxnId="{369454F3-3DEE-45BB-9694-5A665FE2E536}">
      <dgm:prSet/>
      <dgm:spPr/>
      <dgm:t>
        <a:bodyPr/>
        <a:lstStyle/>
        <a:p>
          <a:endParaRPr lang="en-US"/>
        </a:p>
      </dgm:t>
    </dgm:pt>
    <dgm:pt modelId="{2E4E2AA2-F711-4963-A0E0-82150BFEE04E}" type="sibTrans" cxnId="{369454F3-3DEE-45BB-9694-5A665FE2E536}">
      <dgm:prSet/>
      <dgm:spPr/>
      <dgm:t>
        <a:bodyPr/>
        <a:lstStyle/>
        <a:p>
          <a:endParaRPr lang="en-US"/>
        </a:p>
      </dgm:t>
    </dgm:pt>
    <dgm:pt modelId="{8A31DE42-3A3C-44E7-9464-2CA268A6E856}" type="pres">
      <dgm:prSet presAssocID="{1C16BE02-0088-4749-A64B-082731B21557}" presName="Name0" presStyleCnt="0">
        <dgm:presLayoutVars>
          <dgm:dir/>
          <dgm:resizeHandles val="exact"/>
        </dgm:presLayoutVars>
      </dgm:prSet>
      <dgm:spPr/>
    </dgm:pt>
    <dgm:pt modelId="{E5D920A6-69FB-4D3E-84DC-774DE57D7D9D}" type="pres">
      <dgm:prSet presAssocID="{4E103A90-A206-419E-B3C0-D0A8F17C075A}" presName="node" presStyleLbl="node1" presStyleIdx="0" presStyleCnt="8">
        <dgm:presLayoutVars>
          <dgm:bulletEnabled val="1"/>
        </dgm:presLayoutVars>
      </dgm:prSet>
      <dgm:spPr/>
    </dgm:pt>
    <dgm:pt modelId="{A6A80884-C4D3-42DD-9C37-799F9F38B350}" type="pres">
      <dgm:prSet presAssocID="{1F270576-6E80-4ECF-8984-4BA93A996BFA}" presName="sibTrans" presStyleLbl="sibTrans1D1" presStyleIdx="0" presStyleCnt="7"/>
      <dgm:spPr/>
    </dgm:pt>
    <dgm:pt modelId="{385BE6D8-5D51-468E-9B5F-9C40BB372871}" type="pres">
      <dgm:prSet presAssocID="{1F270576-6E80-4ECF-8984-4BA93A996BFA}" presName="connectorText" presStyleLbl="sibTrans1D1" presStyleIdx="0" presStyleCnt="7"/>
      <dgm:spPr/>
    </dgm:pt>
    <dgm:pt modelId="{A3CA775F-7BD3-4CE6-A74D-3DB370ECD90B}" type="pres">
      <dgm:prSet presAssocID="{25FA00B5-7859-46A8-9A7C-1A47B54525A7}" presName="node" presStyleLbl="node1" presStyleIdx="1" presStyleCnt="8">
        <dgm:presLayoutVars>
          <dgm:bulletEnabled val="1"/>
        </dgm:presLayoutVars>
      </dgm:prSet>
      <dgm:spPr/>
    </dgm:pt>
    <dgm:pt modelId="{1CB80C21-F924-4540-BE5B-0CA38F3F7A6C}" type="pres">
      <dgm:prSet presAssocID="{F3D5FB95-F751-4A8F-82BD-55B671F6EC1D}" presName="sibTrans" presStyleLbl="sibTrans1D1" presStyleIdx="1" presStyleCnt="7"/>
      <dgm:spPr/>
    </dgm:pt>
    <dgm:pt modelId="{64494E44-F0DC-453E-B775-A0C8388011DA}" type="pres">
      <dgm:prSet presAssocID="{F3D5FB95-F751-4A8F-82BD-55B671F6EC1D}" presName="connectorText" presStyleLbl="sibTrans1D1" presStyleIdx="1" presStyleCnt="7"/>
      <dgm:spPr/>
    </dgm:pt>
    <dgm:pt modelId="{FD0D3481-EAC8-42F0-BBEA-AA96D19B1EF3}" type="pres">
      <dgm:prSet presAssocID="{9216AF51-778E-4770-941A-AE2F8335683C}" presName="node" presStyleLbl="node1" presStyleIdx="2" presStyleCnt="8">
        <dgm:presLayoutVars>
          <dgm:bulletEnabled val="1"/>
        </dgm:presLayoutVars>
      </dgm:prSet>
      <dgm:spPr/>
    </dgm:pt>
    <dgm:pt modelId="{8C3C00C2-624A-425F-9059-F9F501417E8E}" type="pres">
      <dgm:prSet presAssocID="{2C448CD6-0408-487B-9C42-7A0CBA3EB976}" presName="sibTrans" presStyleLbl="sibTrans1D1" presStyleIdx="2" presStyleCnt="7"/>
      <dgm:spPr/>
    </dgm:pt>
    <dgm:pt modelId="{60B5B4FE-2B86-4BF1-9FE4-6C2195D04847}" type="pres">
      <dgm:prSet presAssocID="{2C448CD6-0408-487B-9C42-7A0CBA3EB976}" presName="connectorText" presStyleLbl="sibTrans1D1" presStyleIdx="2" presStyleCnt="7"/>
      <dgm:spPr/>
    </dgm:pt>
    <dgm:pt modelId="{A5A3F98D-D164-4BFA-A93B-8C55D0FC41B5}" type="pres">
      <dgm:prSet presAssocID="{2CCD760B-54F3-4C78-8671-0E2A45F5C64D}" presName="node" presStyleLbl="node1" presStyleIdx="3" presStyleCnt="8">
        <dgm:presLayoutVars>
          <dgm:bulletEnabled val="1"/>
        </dgm:presLayoutVars>
      </dgm:prSet>
      <dgm:spPr/>
    </dgm:pt>
    <dgm:pt modelId="{96675243-BDA0-4263-A245-47F5D099C1D1}" type="pres">
      <dgm:prSet presAssocID="{822F6CA2-4AA0-4BB1-915B-17088A906666}" presName="sibTrans" presStyleLbl="sibTrans1D1" presStyleIdx="3" presStyleCnt="7"/>
      <dgm:spPr/>
    </dgm:pt>
    <dgm:pt modelId="{B404CBB0-0649-4985-B0D1-EDBF0D45E326}" type="pres">
      <dgm:prSet presAssocID="{822F6CA2-4AA0-4BB1-915B-17088A906666}" presName="connectorText" presStyleLbl="sibTrans1D1" presStyleIdx="3" presStyleCnt="7"/>
      <dgm:spPr/>
    </dgm:pt>
    <dgm:pt modelId="{59A49EAE-CCFF-46DF-9AC7-04B48B612065}" type="pres">
      <dgm:prSet presAssocID="{1231D0EC-CEE6-45CD-A9EE-7F6E3444CF88}" presName="node" presStyleLbl="node1" presStyleIdx="4" presStyleCnt="8">
        <dgm:presLayoutVars>
          <dgm:bulletEnabled val="1"/>
        </dgm:presLayoutVars>
      </dgm:prSet>
      <dgm:spPr/>
    </dgm:pt>
    <dgm:pt modelId="{0DA8F01E-96EA-4DF7-BEE1-ECC01E536B6D}" type="pres">
      <dgm:prSet presAssocID="{7523811B-CA16-408A-AA83-02F9A950B6D2}" presName="sibTrans" presStyleLbl="sibTrans1D1" presStyleIdx="4" presStyleCnt="7"/>
      <dgm:spPr/>
    </dgm:pt>
    <dgm:pt modelId="{5F0BE9B8-3376-44C0-B4C5-C8FBE2583198}" type="pres">
      <dgm:prSet presAssocID="{7523811B-CA16-408A-AA83-02F9A950B6D2}" presName="connectorText" presStyleLbl="sibTrans1D1" presStyleIdx="4" presStyleCnt="7"/>
      <dgm:spPr/>
    </dgm:pt>
    <dgm:pt modelId="{4EF86718-9562-4D0E-95D9-700E206E453F}" type="pres">
      <dgm:prSet presAssocID="{D44F5C94-B403-4A77-9CE7-E88DF20E98BC}" presName="node" presStyleLbl="node1" presStyleIdx="5" presStyleCnt="8">
        <dgm:presLayoutVars>
          <dgm:bulletEnabled val="1"/>
        </dgm:presLayoutVars>
      </dgm:prSet>
      <dgm:spPr/>
    </dgm:pt>
    <dgm:pt modelId="{BC980940-1DA4-4660-B67D-2BB72C777329}" type="pres">
      <dgm:prSet presAssocID="{91451314-8100-42CC-8592-239529D1B16C}" presName="sibTrans" presStyleLbl="sibTrans1D1" presStyleIdx="5" presStyleCnt="7"/>
      <dgm:spPr/>
    </dgm:pt>
    <dgm:pt modelId="{35217B65-A458-4DA7-ABE4-0DAE6218F1D6}" type="pres">
      <dgm:prSet presAssocID="{91451314-8100-42CC-8592-239529D1B16C}" presName="connectorText" presStyleLbl="sibTrans1D1" presStyleIdx="5" presStyleCnt="7"/>
      <dgm:spPr/>
    </dgm:pt>
    <dgm:pt modelId="{EF6369BB-3C9A-4763-B113-ABCB1FE77818}" type="pres">
      <dgm:prSet presAssocID="{35DBE7E5-7A49-4260-B356-354D553E4C07}" presName="node" presStyleLbl="node1" presStyleIdx="6" presStyleCnt="8">
        <dgm:presLayoutVars>
          <dgm:bulletEnabled val="1"/>
        </dgm:presLayoutVars>
      </dgm:prSet>
      <dgm:spPr/>
    </dgm:pt>
    <dgm:pt modelId="{260FEE34-F6BE-4FC9-BF3A-EDE1555760D3}" type="pres">
      <dgm:prSet presAssocID="{6EEB6B19-B6D2-4AEE-AD1B-5BE9BD492A0C}" presName="sibTrans" presStyleLbl="sibTrans1D1" presStyleIdx="6" presStyleCnt="7"/>
      <dgm:spPr/>
    </dgm:pt>
    <dgm:pt modelId="{DA1618B1-908F-4195-BFFC-ADA93FF68D17}" type="pres">
      <dgm:prSet presAssocID="{6EEB6B19-B6D2-4AEE-AD1B-5BE9BD492A0C}" presName="connectorText" presStyleLbl="sibTrans1D1" presStyleIdx="6" presStyleCnt="7"/>
      <dgm:spPr/>
    </dgm:pt>
    <dgm:pt modelId="{9FCD88D6-279A-4F29-80E5-68A9E27254B1}" type="pres">
      <dgm:prSet presAssocID="{4FB5211C-28AE-4099-A610-B746F29E57B7}" presName="node" presStyleLbl="node1" presStyleIdx="7" presStyleCnt="8">
        <dgm:presLayoutVars>
          <dgm:bulletEnabled val="1"/>
        </dgm:presLayoutVars>
      </dgm:prSet>
      <dgm:spPr/>
    </dgm:pt>
  </dgm:ptLst>
  <dgm:cxnLst>
    <dgm:cxn modelId="{D510AD0C-9C69-4FBE-A82E-92E02D53CD77}" type="presOf" srcId="{6EEB6B19-B6D2-4AEE-AD1B-5BE9BD492A0C}" destId="{DA1618B1-908F-4195-BFFC-ADA93FF68D17}" srcOrd="1" destOrd="0" presId="urn:microsoft.com/office/officeart/2016/7/layout/RepeatingBendingProcessNew"/>
    <dgm:cxn modelId="{753CC010-BC1B-42D3-9313-7B010E245F8B}" srcId="{1C16BE02-0088-4749-A64B-082731B21557}" destId="{35DBE7E5-7A49-4260-B356-354D553E4C07}" srcOrd="6" destOrd="0" parTransId="{662485B1-A4AB-44BA-A10F-AEE41C7E8C71}" sibTransId="{6EEB6B19-B6D2-4AEE-AD1B-5BE9BD492A0C}"/>
    <dgm:cxn modelId="{0856541A-AF05-4F0C-9E9F-84AEDD5CF130}" type="presOf" srcId="{F3D5FB95-F751-4A8F-82BD-55B671F6EC1D}" destId="{64494E44-F0DC-453E-B775-A0C8388011DA}" srcOrd="1" destOrd="0" presId="urn:microsoft.com/office/officeart/2016/7/layout/RepeatingBendingProcessNew"/>
    <dgm:cxn modelId="{0FCC2B1E-5687-4421-AF08-1927FA5B86F4}" type="presOf" srcId="{2CCD760B-54F3-4C78-8671-0E2A45F5C64D}" destId="{A5A3F98D-D164-4BFA-A93B-8C55D0FC41B5}" srcOrd="0" destOrd="0" presId="urn:microsoft.com/office/officeart/2016/7/layout/RepeatingBendingProcessNew"/>
    <dgm:cxn modelId="{11D8DA28-090B-413B-862C-01FD2525335E}" srcId="{1C16BE02-0088-4749-A64B-082731B21557}" destId="{2CCD760B-54F3-4C78-8671-0E2A45F5C64D}" srcOrd="3" destOrd="0" parTransId="{088579E7-E02C-4AEE-82A1-2CF690912FAA}" sibTransId="{822F6CA2-4AA0-4BB1-915B-17088A906666}"/>
    <dgm:cxn modelId="{90D27B2B-7B88-46F6-ADFA-4238A82E7E1A}" type="presOf" srcId="{1C16BE02-0088-4749-A64B-082731B21557}" destId="{8A31DE42-3A3C-44E7-9464-2CA268A6E856}" srcOrd="0" destOrd="0" presId="urn:microsoft.com/office/officeart/2016/7/layout/RepeatingBendingProcessNew"/>
    <dgm:cxn modelId="{7CC52C3B-DABD-4B84-93FC-C7F44BDBC0C9}" type="presOf" srcId="{1F270576-6E80-4ECF-8984-4BA93A996BFA}" destId="{385BE6D8-5D51-468E-9B5F-9C40BB372871}" srcOrd="1" destOrd="0" presId="urn:microsoft.com/office/officeart/2016/7/layout/RepeatingBendingProcessNew"/>
    <dgm:cxn modelId="{858C663B-4653-499B-A391-92FCA158AE3F}" type="presOf" srcId="{1F270576-6E80-4ECF-8984-4BA93A996BFA}" destId="{A6A80884-C4D3-42DD-9C37-799F9F38B350}" srcOrd="0" destOrd="0" presId="urn:microsoft.com/office/officeart/2016/7/layout/RepeatingBendingProcessNew"/>
    <dgm:cxn modelId="{2341405D-DE15-4BF7-9A0C-EA354C9971F8}" srcId="{1C16BE02-0088-4749-A64B-082731B21557}" destId="{D44F5C94-B403-4A77-9CE7-E88DF20E98BC}" srcOrd="5" destOrd="0" parTransId="{BC94465D-CE51-465B-82A3-84DE9C30FB75}" sibTransId="{91451314-8100-42CC-8592-239529D1B16C}"/>
    <dgm:cxn modelId="{5676CE61-2C96-4AC2-9A71-B84CA053CD0B}" type="presOf" srcId="{9216AF51-778E-4770-941A-AE2F8335683C}" destId="{FD0D3481-EAC8-42F0-BBEA-AA96D19B1EF3}" srcOrd="0" destOrd="0" presId="urn:microsoft.com/office/officeart/2016/7/layout/RepeatingBendingProcessNew"/>
    <dgm:cxn modelId="{49142B43-2D0F-4BFF-A8A1-7614D645A689}" type="presOf" srcId="{4FB5211C-28AE-4099-A610-B746F29E57B7}" destId="{9FCD88D6-279A-4F29-80E5-68A9E27254B1}" srcOrd="0" destOrd="0" presId="urn:microsoft.com/office/officeart/2016/7/layout/RepeatingBendingProcessNew"/>
    <dgm:cxn modelId="{9FB72968-38E2-4F1C-9B41-321A5214345E}" type="presOf" srcId="{822F6CA2-4AA0-4BB1-915B-17088A906666}" destId="{96675243-BDA0-4263-A245-47F5D099C1D1}" srcOrd="0" destOrd="0" presId="urn:microsoft.com/office/officeart/2016/7/layout/RepeatingBendingProcessNew"/>
    <dgm:cxn modelId="{DDF9C249-682B-4C55-828E-E281D1D57092}" type="presOf" srcId="{7523811B-CA16-408A-AA83-02F9A950B6D2}" destId="{5F0BE9B8-3376-44C0-B4C5-C8FBE2583198}" srcOrd="1" destOrd="0" presId="urn:microsoft.com/office/officeart/2016/7/layout/RepeatingBendingProcessNew"/>
    <dgm:cxn modelId="{EECC4F4C-ACB5-4BBA-A5E1-F69D2499F83E}" type="presOf" srcId="{2C448CD6-0408-487B-9C42-7A0CBA3EB976}" destId="{60B5B4FE-2B86-4BF1-9FE4-6C2195D04847}" srcOrd="1" destOrd="0" presId="urn:microsoft.com/office/officeart/2016/7/layout/RepeatingBendingProcessNew"/>
    <dgm:cxn modelId="{F417A970-3165-4E67-827D-710478623594}" type="presOf" srcId="{25FA00B5-7859-46A8-9A7C-1A47B54525A7}" destId="{A3CA775F-7BD3-4CE6-A74D-3DB370ECD90B}" srcOrd="0" destOrd="0" presId="urn:microsoft.com/office/officeart/2016/7/layout/RepeatingBendingProcessNew"/>
    <dgm:cxn modelId="{2A99BD73-C925-442D-8489-6996C5F4D839}" type="presOf" srcId="{822F6CA2-4AA0-4BB1-915B-17088A906666}" destId="{B404CBB0-0649-4985-B0D1-EDBF0D45E326}" srcOrd="1" destOrd="0" presId="urn:microsoft.com/office/officeart/2016/7/layout/RepeatingBendingProcessNew"/>
    <dgm:cxn modelId="{470CDF79-AE5E-4B79-AB91-0436CEFC6E40}" type="presOf" srcId="{D44F5C94-B403-4A77-9CE7-E88DF20E98BC}" destId="{4EF86718-9562-4D0E-95D9-700E206E453F}" srcOrd="0" destOrd="0" presId="urn:microsoft.com/office/officeart/2016/7/layout/RepeatingBendingProcessNew"/>
    <dgm:cxn modelId="{D950E984-2196-4795-B47C-D9CE8D25E739}" type="presOf" srcId="{1231D0EC-CEE6-45CD-A9EE-7F6E3444CF88}" destId="{59A49EAE-CCFF-46DF-9AC7-04B48B612065}" srcOrd="0" destOrd="0" presId="urn:microsoft.com/office/officeart/2016/7/layout/RepeatingBendingProcessNew"/>
    <dgm:cxn modelId="{3BCBC58E-D696-46A9-80E4-C1AD33AB52BC}" srcId="{1C16BE02-0088-4749-A64B-082731B21557}" destId="{9216AF51-778E-4770-941A-AE2F8335683C}" srcOrd="2" destOrd="0" parTransId="{D5ADE8B8-7DCD-41FE-A493-BADA78C949F7}" sibTransId="{2C448CD6-0408-487B-9C42-7A0CBA3EB976}"/>
    <dgm:cxn modelId="{39F4E38E-00FA-404A-B66B-6FDED8824288}" type="presOf" srcId="{91451314-8100-42CC-8592-239529D1B16C}" destId="{35217B65-A458-4DA7-ABE4-0DAE6218F1D6}" srcOrd="1" destOrd="0" presId="urn:microsoft.com/office/officeart/2016/7/layout/RepeatingBendingProcessNew"/>
    <dgm:cxn modelId="{B1BC88A0-7AE5-4EBE-A756-E2D655C22F1B}" type="presOf" srcId="{91451314-8100-42CC-8592-239529D1B16C}" destId="{BC980940-1DA4-4660-B67D-2BB72C777329}" srcOrd="0" destOrd="0" presId="urn:microsoft.com/office/officeart/2016/7/layout/RepeatingBendingProcessNew"/>
    <dgm:cxn modelId="{A24803AD-920C-49DF-B775-F5242A01B8BE}" type="presOf" srcId="{6EEB6B19-B6D2-4AEE-AD1B-5BE9BD492A0C}" destId="{260FEE34-F6BE-4FC9-BF3A-EDE1555760D3}" srcOrd="0" destOrd="0" presId="urn:microsoft.com/office/officeart/2016/7/layout/RepeatingBendingProcessNew"/>
    <dgm:cxn modelId="{1CA0E8B2-2CE4-48F2-94E8-1D3EC4F4324A}" type="presOf" srcId="{7523811B-CA16-408A-AA83-02F9A950B6D2}" destId="{0DA8F01E-96EA-4DF7-BEE1-ECC01E536B6D}" srcOrd="0" destOrd="0" presId="urn:microsoft.com/office/officeart/2016/7/layout/RepeatingBendingProcessNew"/>
    <dgm:cxn modelId="{3D10D1B7-CC8A-4879-8243-B4E40FC729C0}" type="presOf" srcId="{F3D5FB95-F751-4A8F-82BD-55B671F6EC1D}" destId="{1CB80C21-F924-4540-BE5B-0CA38F3F7A6C}" srcOrd="0" destOrd="0" presId="urn:microsoft.com/office/officeart/2016/7/layout/RepeatingBendingProcessNew"/>
    <dgm:cxn modelId="{740310CE-996C-417D-A724-F90CBFF3BB3B}" srcId="{1C16BE02-0088-4749-A64B-082731B21557}" destId="{4E103A90-A206-419E-B3C0-D0A8F17C075A}" srcOrd="0" destOrd="0" parTransId="{FCE39E93-E0F1-450F-B3C0-87385463B1BF}" sibTransId="{1F270576-6E80-4ECF-8984-4BA93A996BFA}"/>
    <dgm:cxn modelId="{6AFBFDD9-8764-4FA8-AC30-84F7D8C22DE6}" type="presOf" srcId="{2C448CD6-0408-487B-9C42-7A0CBA3EB976}" destId="{8C3C00C2-624A-425F-9059-F9F501417E8E}" srcOrd="0" destOrd="0" presId="urn:microsoft.com/office/officeart/2016/7/layout/RepeatingBendingProcessNew"/>
    <dgm:cxn modelId="{9058DBF2-5D48-4A14-A73F-C3C213889F6C}" type="presOf" srcId="{35DBE7E5-7A49-4260-B356-354D553E4C07}" destId="{EF6369BB-3C9A-4763-B113-ABCB1FE77818}" srcOrd="0" destOrd="0" presId="urn:microsoft.com/office/officeart/2016/7/layout/RepeatingBendingProcessNew"/>
    <dgm:cxn modelId="{369454F3-3DEE-45BB-9694-5A665FE2E536}" srcId="{1C16BE02-0088-4749-A64B-082731B21557}" destId="{4FB5211C-28AE-4099-A610-B746F29E57B7}" srcOrd="7" destOrd="0" parTransId="{6BBE1903-C9C1-436F-BB26-CC6DFC6DD259}" sibTransId="{2E4E2AA2-F711-4963-A0E0-82150BFEE04E}"/>
    <dgm:cxn modelId="{46FFD8F6-3CF4-42F3-BCEF-FA746108EBFA}" srcId="{1C16BE02-0088-4749-A64B-082731B21557}" destId="{1231D0EC-CEE6-45CD-A9EE-7F6E3444CF88}" srcOrd="4" destOrd="0" parTransId="{EAFB693D-7399-47F5-9536-7134036473E6}" sibTransId="{7523811B-CA16-408A-AA83-02F9A950B6D2}"/>
    <dgm:cxn modelId="{D2E320FD-2D0A-4466-930B-0FE25E7412B7}" type="presOf" srcId="{4E103A90-A206-419E-B3C0-D0A8F17C075A}" destId="{E5D920A6-69FB-4D3E-84DC-774DE57D7D9D}" srcOrd="0" destOrd="0" presId="urn:microsoft.com/office/officeart/2016/7/layout/RepeatingBendingProcessNew"/>
    <dgm:cxn modelId="{72FDB1FF-AEF2-40F8-880A-7B8ECF25B88D}" srcId="{1C16BE02-0088-4749-A64B-082731B21557}" destId="{25FA00B5-7859-46A8-9A7C-1A47B54525A7}" srcOrd="1" destOrd="0" parTransId="{CA592348-B439-4968-9454-545F1C330B70}" sibTransId="{F3D5FB95-F751-4A8F-82BD-55B671F6EC1D}"/>
    <dgm:cxn modelId="{34547833-1692-4F9F-AF82-0F8868DDC810}" type="presParOf" srcId="{8A31DE42-3A3C-44E7-9464-2CA268A6E856}" destId="{E5D920A6-69FB-4D3E-84DC-774DE57D7D9D}" srcOrd="0" destOrd="0" presId="urn:microsoft.com/office/officeart/2016/7/layout/RepeatingBendingProcessNew"/>
    <dgm:cxn modelId="{F4990CC7-EEC5-4372-A7B8-302B9A89D370}" type="presParOf" srcId="{8A31DE42-3A3C-44E7-9464-2CA268A6E856}" destId="{A6A80884-C4D3-42DD-9C37-799F9F38B350}" srcOrd="1" destOrd="0" presId="urn:microsoft.com/office/officeart/2016/7/layout/RepeatingBendingProcessNew"/>
    <dgm:cxn modelId="{10219A81-8D00-4BA7-B1DB-7DD190999617}" type="presParOf" srcId="{A6A80884-C4D3-42DD-9C37-799F9F38B350}" destId="{385BE6D8-5D51-468E-9B5F-9C40BB372871}" srcOrd="0" destOrd="0" presId="urn:microsoft.com/office/officeart/2016/7/layout/RepeatingBendingProcessNew"/>
    <dgm:cxn modelId="{F44FF892-DCC9-42B6-8AAA-E27982FE5E1C}" type="presParOf" srcId="{8A31DE42-3A3C-44E7-9464-2CA268A6E856}" destId="{A3CA775F-7BD3-4CE6-A74D-3DB370ECD90B}" srcOrd="2" destOrd="0" presId="urn:microsoft.com/office/officeart/2016/7/layout/RepeatingBendingProcessNew"/>
    <dgm:cxn modelId="{DF4E3279-5112-4306-8AB4-98AF7DA84F3B}" type="presParOf" srcId="{8A31DE42-3A3C-44E7-9464-2CA268A6E856}" destId="{1CB80C21-F924-4540-BE5B-0CA38F3F7A6C}" srcOrd="3" destOrd="0" presId="urn:microsoft.com/office/officeart/2016/7/layout/RepeatingBendingProcessNew"/>
    <dgm:cxn modelId="{20C10E45-D0A3-4E6B-B41E-AC295FDB2CB3}" type="presParOf" srcId="{1CB80C21-F924-4540-BE5B-0CA38F3F7A6C}" destId="{64494E44-F0DC-453E-B775-A0C8388011DA}" srcOrd="0" destOrd="0" presId="urn:microsoft.com/office/officeart/2016/7/layout/RepeatingBendingProcessNew"/>
    <dgm:cxn modelId="{33963BE5-FE07-4982-9641-851E6965CB29}" type="presParOf" srcId="{8A31DE42-3A3C-44E7-9464-2CA268A6E856}" destId="{FD0D3481-EAC8-42F0-BBEA-AA96D19B1EF3}" srcOrd="4" destOrd="0" presId="urn:microsoft.com/office/officeart/2016/7/layout/RepeatingBendingProcessNew"/>
    <dgm:cxn modelId="{0EE8891C-4EEA-4A8B-BE3C-DCD18B1B91DE}" type="presParOf" srcId="{8A31DE42-3A3C-44E7-9464-2CA268A6E856}" destId="{8C3C00C2-624A-425F-9059-F9F501417E8E}" srcOrd="5" destOrd="0" presId="urn:microsoft.com/office/officeart/2016/7/layout/RepeatingBendingProcessNew"/>
    <dgm:cxn modelId="{15AB907E-D7CB-4DC9-9C12-E8309683FA17}" type="presParOf" srcId="{8C3C00C2-624A-425F-9059-F9F501417E8E}" destId="{60B5B4FE-2B86-4BF1-9FE4-6C2195D04847}" srcOrd="0" destOrd="0" presId="urn:microsoft.com/office/officeart/2016/7/layout/RepeatingBendingProcessNew"/>
    <dgm:cxn modelId="{F737F45B-EF50-4845-B644-232F8D8E3519}" type="presParOf" srcId="{8A31DE42-3A3C-44E7-9464-2CA268A6E856}" destId="{A5A3F98D-D164-4BFA-A93B-8C55D0FC41B5}" srcOrd="6" destOrd="0" presId="urn:microsoft.com/office/officeart/2016/7/layout/RepeatingBendingProcessNew"/>
    <dgm:cxn modelId="{57975BBD-03AB-443C-B724-5296DC395322}" type="presParOf" srcId="{8A31DE42-3A3C-44E7-9464-2CA268A6E856}" destId="{96675243-BDA0-4263-A245-47F5D099C1D1}" srcOrd="7" destOrd="0" presId="urn:microsoft.com/office/officeart/2016/7/layout/RepeatingBendingProcessNew"/>
    <dgm:cxn modelId="{FC5C0DA6-5C5A-47E7-9C42-A61DB5214506}" type="presParOf" srcId="{96675243-BDA0-4263-A245-47F5D099C1D1}" destId="{B404CBB0-0649-4985-B0D1-EDBF0D45E326}" srcOrd="0" destOrd="0" presId="urn:microsoft.com/office/officeart/2016/7/layout/RepeatingBendingProcessNew"/>
    <dgm:cxn modelId="{7279F24C-139A-4570-91DD-FF881EBF228F}" type="presParOf" srcId="{8A31DE42-3A3C-44E7-9464-2CA268A6E856}" destId="{59A49EAE-CCFF-46DF-9AC7-04B48B612065}" srcOrd="8" destOrd="0" presId="urn:microsoft.com/office/officeart/2016/7/layout/RepeatingBendingProcessNew"/>
    <dgm:cxn modelId="{1E6C6108-1446-48F5-BD62-268943192F55}" type="presParOf" srcId="{8A31DE42-3A3C-44E7-9464-2CA268A6E856}" destId="{0DA8F01E-96EA-4DF7-BEE1-ECC01E536B6D}" srcOrd="9" destOrd="0" presId="urn:microsoft.com/office/officeart/2016/7/layout/RepeatingBendingProcessNew"/>
    <dgm:cxn modelId="{03771F64-3994-4BEC-82D4-B02B0B921CE3}" type="presParOf" srcId="{0DA8F01E-96EA-4DF7-BEE1-ECC01E536B6D}" destId="{5F0BE9B8-3376-44C0-B4C5-C8FBE2583198}" srcOrd="0" destOrd="0" presId="urn:microsoft.com/office/officeart/2016/7/layout/RepeatingBendingProcessNew"/>
    <dgm:cxn modelId="{BBF72AFC-6DC6-4576-8391-DE821C128626}" type="presParOf" srcId="{8A31DE42-3A3C-44E7-9464-2CA268A6E856}" destId="{4EF86718-9562-4D0E-95D9-700E206E453F}" srcOrd="10" destOrd="0" presId="urn:microsoft.com/office/officeart/2016/7/layout/RepeatingBendingProcessNew"/>
    <dgm:cxn modelId="{7D2F181A-DE5C-4D6C-9742-8559AAA56C96}" type="presParOf" srcId="{8A31DE42-3A3C-44E7-9464-2CA268A6E856}" destId="{BC980940-1DA4-4660-B67D-2BB72C777329}" srcOrd="11" destOrd="0" presId="urn:microsoft.com/office/officeart/2016/7/layout/RepeatingBendingProcessNew"/>
    <dgm:cxn modelId="{3FF12F3A-129B-4B9D-A337-F1B7CB1CA0B9}" type="presParOf" srcId="{BC980940-1DA4-4660-B67D-2BB72C777329}" destId="{35217B65-A458-4DA7-ABE4-0DAE6218F1D6}" srcOrd="0" destOrd="0" presId="urn:microsoft.com/office/officeart/2016/7/layout/RepeatingBendingProcessNew"/>
    <dgm:cxn modelId="{A51E98A6-8A81-4CD1-9DFA-0C2B63447DED}" type="presParOf" srcId="{8A31DE42-3A3C-44E7-9464-2CA268A6E856}" destId="{EF6369BB-3C9A-4763-B113-ABCB1FE77818}" srcOrd="12" destOrd="0" presId="urn:microsoft.com/office/officeart/2016/7/layout/RepeatingBendingProcessNew"/>
    <dgm:cxn modelId="{D3ADA94D-6738-4FF7-B192-7A89737CCCBA}" type="presParOf" srcId="{8A31DE42-3A3C-44E7-9464-2CA268A6E856}" destId="{260FEE34-F6BE-4FC9-BF3A-EDE1555760D3}" srcOrd="13" destOrd="0" presId="urn:microsoft.com/office/officeart/2016/7/layout/RepeatingBendingProcessNew"/>
    <dgm:cxn modelId="{E80EFDC2-771E-4EEB-983B-F50F0E89C472}" type="presParOf" srcId="{260FEE34-F6BE-4FC9-BF3A-EDE1555760D3}" destId="{DA1618B1-908F-4195-BFFC-ADA93FF68D17}" srcOrd="0" destOrd="0" presId="urn:microsoft.com/office/officeart/2016/7/layout/RepeatingBendingProcessNew"/>
    <dgm:cxn modelId="{6CB2F874-35C4-4A91-9CCB-9FF1B4A67595}" type="presParOf" srcId="{8A31DE42-3A3C-44E7-9464-2CA268A6E856}" destId="{9FCD88D6-279A-4F29-80E5-68A9E27254B1}"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CFC97A-EAAF-42CD-8C32-6B715DEDF1AF}" type="doc">
      <dgm:prSet loTypeId="urn:microsoft.com/office/officeart/2005/8/layout/vProcess5" loCatId="process" qsTypeId="urn:microsoft.com/office/officeart/2005/8/quickstyle/simple1" qsCatId="simple" csTypeId="urn:microsoft.com/office/officeart/2005/8/colors/colorful1" csCatId="colorful" phldr="1"/>
      <dgm:spPr/>
    </dgm:pt>
    <dgm:pt modelId="{16161F82-4F27-4505-9225-AF1ABD577FD6}">
      <dgm:prSet phldrT="[Text]"/>
      <dgm:spPr/>
      <dgm:t>
        <a:bodyPr/>
        <a:lstStyle/>
        <a:p>
          <a:r>
            <a:rPr lang="el-GR" dirty="0">
              <a:latin typeface="Times New Roman" panose="02020603050405020304" pitchFamily="18" charset="0"/>
              <a:cs typeface="Times New Roman" panose="02020603050405020304" pitchFamily="18" charset="0"/>
            </a:rPr>
            <a:t>Συνδέουν τα παιδιά τα </a:t>
          </a:r>
          <a:r>
            <a:rPr lang="el-GR" u="sng" dirty="0">
              <a:latin typeface="Times New Roman" panose="02020603050405020304" pitchFamily="18" charset="0"/>
              <a:cs typeface="Times New Roman" panose="02020603050405020304" pitchFamily="18" charset="0"/>
            </a:rPr>
            <a:t>παγάκια</a:t>
          </a:r>
          <a:r>
            <a:rPr lang="el-GR" dirty="0">
              <a:latin typeface="Times New Roman" panose="02020603050405020304" pitchFamily="18" charset="0"/>
              <a:cs typeface="Times New Roman" panose="02020603050405020304" pitchFamily="18" charset="0"/>
            </a:rPr>
            <a:t> με το </a:t>
          </a:r>
          <a:r>
            <a:rPr lang="el-GR" u="sng" dirty="0">
              <a:latin typeface="Times New Roman" panose="02020603050405020304" pitchFamily="18" charset="0"/>
              <a:cs typeface="Times New Roman" panose="02020603050405020304" pitchFamily="18" charset="0"/>
            </a:rPr>
            <a:t>νερό</a:t>
          </a:r>
          <a:r>
            <a:rPr lang="el-GR" dirty="0">
              <a:latin typeface="Times New Roman" panose="02020603050405020304" pitchFamily="18" charset="0"/>
              <a:cs typeface="Times New Roman" panose="02020603050405020304" pitchFamily="18" charset="0"/>
            </a:rPr>
            <a:t>;</a:t>
          </a:r>
        </a:p>
      </dgm:t>
    </dgm:pt>
    <dgm:pt modelId="{992B7F74-2423-451D-993E-7AC7266986B7}" type="parTrans" cxnId="{21B2B5F1-1D91-4994-AF2C-50A8AEFF997D}">
      <dgm:prSet/>
      <dgm:spPr/>
      <dgm:t>
        <a:bodyPr/>
        <a:lstStyle/>
        <a:p>
          <a:endParaRPr lang="el-GR"/>
        </a:p>
      </dgm:t>
    </dgm:pt>
    <dgm:pt modelId="{7D0DB4BD-80CF-494A-9011-014285200A76}" type="sibTrans" cxnId="{21B2B5F1-1D91-4994-AF2C-50A8AEFF997D}">
      <dgm:prSet/>
      <dgm:spPr/>
      <dgm:t>
        <a:bodyPr/>
        <a:lstStyle/>
        <a:p>
          <a:endParaRPr lang="el-GR"/>
        </a:p>
      </dgm:t>
    </dgm:pt>
    <dgm:pt modelId="{81292A12-BEAD-4A1C-9973-2B55245B7AFD}">
      <dgm:prSet phldrT="[Text]"/>
      <dgm:spPr/>
      <dgm:t>
        <a:bodyPr/>
        <a:lstStyle/>
        <a:p>
          <a:r>
            <a:rPr lang="el-GR" dirty="0">
              <a:latin typeface="Times New Roman" panose="02020603050405020304" pitchFamily="18" charset="0"/>
              <a:cs typeface="Times New Roman" panose="02020603050405020304" pitchFamily="18" charset="0"/>
            </a:rPr>
            <a:t>Μπορούν να κατανοήσουν </a:t>
          </a:r>
          <a:r>
            <a:rPr lang="el-GR" b="1" dirty="0">
              <a:latin typeface="Times New Roman" panose="02020603050405020304" pitchFamily="18" charset="0"/>
              <a:cs typeface="Times New Roman" panose="02020603050405020304" pitchFamily="18" charset="0"/>
            </a:rPr>
            <a:t>γιατί</a:t>
          </a:r>
          <a:r>
            <a:rPr lang="el-GR" dirty="0">
              <a:latin typeface="Times New Roman" panose="02020603050405020304" pitchFamily="18" charset="0"/>
              <a:cs typeface="Times New Roman" panose="02020603050405020304" pitchFamily="18" charset="0"/>
            </a:rPr>
            <a:t> αλλάζει μορφή το παγάκι;</a:t>
          </a:r>
        </a:p>
      </dgm:t>
    </dgm:pt>
    <dgm:pt modelId="{4E1A2639-39B8-484C-BADA-70F230AB544E}" type="parTrans" cxnId="{0D4CE245-9900-4A6B-8B02-41D988259D90}">
      <dgm:prSet/>
      <dgm:spPr/>
      <dgm:t>
        <a:bodyPr/>
        <a:lstStyle/>
        <a:p>
          <a:endParaRPr lang="el-GR"/>
        </a:p>
      </dgm:t>
    </dgm:pt>
    <dgm:pt modelId="{48C4D938-6FCF-4AE2-A783-CCCE34BFD8F3}" type="sibTrans" cxnId="{0D4CE245-9900-4A6B-8B02-41D988259D90}">
      <dgm:prSet/>
      <dgm:spPr/>
      <dgm:t>
        <a:bodyPr/>
        <a:lstStyle/>
        <a:p>
          <a:endParaRPr lang="el-GR"/>
        </a:p>
      </dgm:t>
    </dgm:pt>
    <dgm:pt modelId="{FE5C3870-7653-405A-AAB7-1B9F66634E23}">
      <dgm:prSet phldrT="[Text]"/>
      <dgm:spPr/>
      <dgm:t>
        <a:bodyPr/>
        <a:lstStyle/>
        <a:p>
          <a:r>
            <a:rPr lang="el-GR" dirty="0">
              <a:latin typeface="Times New Roman" panose="02020603050405020304" pitchFamily="18" charset="0"/>
              <a:cs typeface="Times New Roman" panose="02020603050405020304" pitchFamily="18" charset="0"/>
            </a:rPr>
            <a:t>Μπορούν να κατανοήσουν </a:t>
          </a:r>
          <a:r>
            <a:rPr lang="el-GR" b="1" dirty="0">
              <a:latin typeface="Times New Roman" panose="02020603050405020304" pitchFamily="18" charset="0"/>
              <a:cs typeface="Times New Roman" panose="02020603050405020304" pitchFamily="18" charset="0"/>
            </a:rPr>
            <a:t>πώς</a:t>
          </a:r>
          <a:r>
            <a:rPr lang="el-GR" dirty="0">
              <a:latin typeface="Times New Roman" panose="02020603050405020304" pitchFamily="18" charset="0"/>
              <a:cs typeface="Times New Roman" panose="02020603050405020304" pitchFamily="18" charset="0"/>
            </a:rPr>
            <a:t> αλλάζει μορφή το παγάκι;</a:t>
          </a:r>
        </a:p>
      </dgm:t>
    </dgm:pt>
    <dgm:pt modelId="{20C6F17B-C94E-428C-97DB-F22F0C26CC89}" type="parTrans" cxnId="{3B401701-B89B-42AD-BAA8-E045DFFBB887}">
      <dgm:prSet/>
      <dgm:spPr/>
      <dgm:t>
        <a:bodyPr/>
        <a:lstStyle/>
        <a:p>
          <a:endParaRPr lang="el-GR"/>
        </a:p>
      </dgm:t>
    </dgm:pt>
    <dgm:pt modelId="{F9142610-370B-4DDA-B7A3-4AE382DE59AF}" type="sibTrans" cxnId="{3B401701-B89B-42AD-BAA8-E045DFFBB887}">
      <dgm:prSet/>
      <dgm:spPr/>
      <dgm:t>
        <a:bodyPr/>
        <a:lstStyle/>
        <a:p>
          <a:endParaRPr lang="el-GR"/>
        </a:p>
      </dgm:t>
    </dgm:pt>
    <dgm:pt modelId="{F4DA3E47-44A5-422A-B137-C871BCA43EE9}" type="pres">
      <dgm:prSet presAssocID="{2ACFC97A-EAAF-42CD-8C32-6B715DEDF1AF}" presName="outerComposite" presStyleCnt="0">
        <dgm:presLayoutVars>
          <dgm:chMax val="5"/>
          <dgm:dir/>
          <dgm:resizeHandles val="exact"/>
        </dgm:presLayoutVars>
      </dgm:prSet>
      <dgm:spPr/>
    </dgm:pt>
    <dgm:pt modelId="{E60DE3C0-E861-43D2-8F76-5F3ADDB04398}" type="pres">
      <dgm:prSet presAssocID="{2ACFC97A-EAAF-42CD-8C32-6B715DEDF1AF}" presName="dummyMaxCanvas" presStyleCnt="0">
        <dgm:presLayoutVars/>
      </dgm:prSet>
      <dgm:spPr/>
    </dgm:pt>
    <dgm:pt modelId="{5A40CCC8-1083-4F78-B09D-EA1D7B7CE66C}" type="pres">
      <dgm:prSet presAssocID="{2ACFC97A-EAAF-42CD-8C32-6B715DEDF1AF}" presName="ThreeNodes_1" presStyleLbl="node1" presStyleIdx="0" presStyleCnt="3">
        <dgm:presLayoutVars>
          <dgm:bulletEnabled val="1"/>
        </dgm:presLayoutVars>
      </dgm:prSet>
      <dgm:spPr/>
    </dgm:pt>
    <dgm:pt modelId="{24925ADA-23DF-4C11-BBD6-D2D476B48A8D}" type="pres">
      <dgm:prSet presAssocID="{2ACFC97A-EAAF-42CD-8C32-6B715DEDF1AF}" presName="ThreeNodes_2" presStyleLbl="node1" presStyleIdx="1" presStyleCnt="3">
        <dgm:presLayoutVars>
          <dgm:bulletEnabled val="1"/>
        </dgm:presLayoutVars>
      </dgm:prSet>
      <dgm:spPr/>
    </dgm:pt>
    <dgm:pt modelId="{689A3B78-2887-4189-9457-BE91AA80C8A0}" type="pres">
      <dgm:prSet presAssocID="{2ACFC97A-EAAF-42CD-8C32-6B715DEDF1AF}" presName="ThreeNodes_3" presStyleLbl="node1" presStyleIdx="2" presStyleCnt="3">
        <dgm:presLayoutVars>
          <dgm:bulletEnabled val="1"/>
        </dgm:presLayoutVars>
      </dgm:prSet>
      <dgm:spPr/>
    </dgm:pt>
    <dgm:pt modelId="{665C07DC-45B5-4EC0-978A-C69FB2C0AB50}" type="pres">
      <dgm:prSet presAssocID="{2ACFC97A-EAAF-42CD-8C32-6B715DEDF1AF}" presName="ThreeConn_1-2" presStyleLbl="fgAccFollowNode1" presStyleIdx="0" presStyleCnt="2">
        <dgm:presLayoutVars>
          <dgm:bulletEnabled val="1"/>
        </dgm:presLayoutVars>
      </dgm:prSet>
      <dgm:spPr/>
    </dgm:pt>
    <dgm:pt modelId="{0AB72196-6A9D-4570-9CD9-B50A956A497E}" type="pres">
      <dgm:prSet presAssocID="{2ACFC97A-EAAF-42CD-8C32-6B715DEDF1AF}" presName="ThreeConn_2-3" presStyleLbl="fgAccFollowNode1" presStyleIdx="1" presStyleCnt="2">
        <dgm:presLayoutVars>
          <dgm:bulletEnabled val="1"/>
        </dgm:presLayoutVars>
      </dgm:prSet>
      <dgm:spPr/>
    </dgm:pt>
    <dgm:pt modelId="{262FCFC6-4BE1-4296-8D38-D3AA156E3227}" type="pres">
      <dgm:prSet presAssocID="{2ACFC97A-EAAF-42CD-8C32-6B715DEDF1AF}" presName="ThreeNodes_1_text" presStyleLbl="node1" presStyleIdx="2" presStyleCnt="3">
        <dgm:presLayoutVars>
          <dgm:bulletEnabled val="1"/>
        </dgm:presLayoutVars>
      </dgm:prSet>
      <dgm:spPr/>
    </dgm:pt>
    <dgm:pt modelId="{1206E74B-FFFB-401E-9F72-6CA1B82FC283}" type="pres">
      <dgm:prSet presAssocID="{2ACFC97A-EAAF-42CD-8C32-6B715DEDF1AF}" presName="ThreeNodes_2_text" presStyleLbl="node1" presStyleIdx="2" presStyleCnt="3">
        <dgm:presLayoutVars>
          <dgm:bulletEnabled val="1"/>
        </dgm:presLayoutVars>
      </dgm:prSet>
      <dgm:spPr/>
    </dgm:pt>
    <dgm:pt modelId="{7F7A5F17-A8CF-4B82-91AB-4C26AED461C1}" type="pres">
      <dgm:prSet presAssocID="{2ACFC97A-EAAF-42CD-8C32-6B715DEDF1AF}" presName="ThreeNodes_3_text" presStyleLbl="node1" presStyleIdx="2" presStyleCnt="3">
        <dgm:presLayoutVars>
          <dgm:bulletEnabled val="1"/>
        </dgm:presLayoutVars>
      </dgm:prSet>
      <dgm:spPr/>
    </dgm:pt>
  </dgm:ptLst>
  <dgm:cxnLst>
    <dgm:cxn modelId="{3B401701-B89B-42AD-BAA8-E045DFFBB887}" srcId="{2ACFC97A-EAAF-42CD-8C32-6B715DEDF1AF}" destId="{FE5C3870-7653-405A-AAB7-1B9F66634E23}" srcOrd="2" destOrd="0" parTransId="{20C6F17B-C94E-428C-97DB-F22F0C26CC89}" sibTransId="{F9142610-370B-4DDA-B7A3-4AE382DE59AF}"/>
    <dgm:cxn modelId="{0BB04E12-A729-454D-BE52-F8E5B387B72F}" type="presOf" srcId="{FE5C3870-7653-405A-AAB7-1B9F66634E23}" destId="{7F7A5F17-A8CF-4B82-91AB-4C26AED461C1}" srcOrd="1" destOrd="0" presId="urn:microsoft.com/office/officeart/2005/8/layout/vProcess5"/>
    <dgm:cxn modelId="{A53F1D20-3BF5-42C6-A4E2-015142997560}" type="presOf" srcId="{81292A12-BEAD-4A1C-9973-2B55245B7AFD}" destId="{24925ADA-23DF-4C11-BBD6-D2D476B48A8D}" srcOrd="0" destOrd="0" presId="urn:microsoft.com/office/officeart/2005/8/layout/vProcess5"/>
    <dgm:cxn modelId="{4A63A564-B75A-4106-A515-56E9FEDD5523}" type="presOf" srcId="{16161F82-4F27-4505-9225-AF1ABD577FD6}" destId="{262FCFC6-4BE1-4296-8D38-D3AA156E3227}" srcOrd="1" destOrd="0" presId="urn:microsoft.com/office/officeart/2005/8/layout/vProcess5"/>
    <dgm:cxn modelId="{0D4CE245-9900-4A6B-8B02-41D988259D90}" srcId="{2ACFC97A-EAAF-42CD-8C32-6B715DEDF1AF}" destId="{81292A12-BEAD-4A1C-9973-2B55245B7AFD}" srcOrd="1" destOrd="0" parTransId="{4E1A2639-39B8-484C-BADA-70F230AB544E}" sibTransId="{48C4D938-6FCF-4AE2-A783-CCCE34BFD8F3}"/>
    <dgm:cxn modelId="{0EB4FA75-BE76-4E9F-A073-F58B06A02D41}" type="presOf" srcId="{2ACFC97A-EAAF-42CD-8C32-6B715DEDF1AF}" destId="{F4DA3E47-44A5-422A-B137-C871BCA43EE9}" srcOrd="0" destOrd="0" presId="urn:microsoft.com/office/officeart/2005/8/layout/vProcess5"/>
    <dgm:cxn modelId="{487DF8AC-AB61-493F-8EDC-12C610748460}" type="presOf" srcId="{81292A12-BEAD-4A1C-9973-2B55245B7AFD}" destId="{1206E74B-FFFB-401E-9F72-6CA1B82FC283}" srcOrd="1" destOrd="0" presId="urn:microsoft.com/office/officeart/2005/8/layout/vProcess5"/>
    <dgm:cxn modelId="{762BC8B7-2EE5-461E-AD7E-4DC6BE392750}" type="presOf" srcId="{FE5C3870-7653-405A-AAB7-1B9F66634E23}" destId="{689A3B78-2887-4189-9457-BE91AA80C8A0}" srcOrd="0" destOrd="0" presId="urn:microsoft.com/office/officeart/2005/8/layout/vProcess5"/>
    <dgm:cxn modelId="{30D433CB-C075-4DA8-9C18-C768EA07B553}" type="presOf" srcId="{7D0DB4BD-80CF-494A-9011-014285200A76}" destId="{665C07DC-45B5-4EC0-978A-C69FB2C0AB50}" srcOrd="0" destOrd="0" presId="urn:microsoft.com/office/officeart/2005/8/layout/vProcess5"/>
    <dgm:cxn modelId="{F6DEAAEF-2A96-48DB-A276-460CC72732C3}" type="presOf" srcId="{16161F82-4F27-4505-9225-AF1ABD577FD6}" destId="{5A40CCC8-1083-4F78-B09D-EA1D7B7CE66C}" srcOrd="0" destOrd="0" presId="urn:microsoft.com/office/officeart/2005/8/layout/vProcess5"/>
    <dgm:cxn modelId="{21B2B5F1-1D91-4994-AF2C-50A8AEFF997D}" srcId="{2ACFC97A-EAAF-42CD-8C32-6B715DEDF1AF}" destId="{16161F82-4F27-4505-9225-AF1ABD577FD6}" srcOrd="0" destOrd="0" parTransId="{992B7F74-2423-451D-993E-7AC7266986B7}" sibTransId="{7D0DB4BD-80CF-494A-9011-014285200A76}"/>
    <dgm:cxn modelId="{DE1D9EF9-8046-44C4-8A7E-081BBE9BCC91}" type="presOf" srcId="{48C4D938-6FCF-4AE2-A783-CCCE34BFD8F3}" destId="{0AB72196-6A9D-4570-9CD9-B50A956A497E}" srcOrd="0" destOrd="0" presId="urn:microsoft.com/office/officeart/2005/8/layout/vProcess5"/>
    <dgm:cxn modelId="{C970565F-246A-40B2-902C-350BC01B9471}" type="presParOf" srcId="{F4DA3E47-44A5-422A-B137-C871BCA43EE9}" destId="{E60DE3C0-E861-43D2-8F76-5F3ADDB04398}" srcOrd="0" destOrd="0" presId="urn:microsoft.com/office/officeart/2005/8/layout/vProcess5"/>
    <dgm:cxn modelId="{2C62481D-96C4-4D8F-B790-E9033D44473A}" type="presParOf" srcId="{F4DA3E47-44A5-422A-B137-C871BCA43EE9}" destId="{5A40CCC8-1083-4F78-B09D-EA1D7B7CE66C}" srcOrd="1" destOrd="0" presId="urn:microsoft.com/office/officeart/2005/8/layout/vProcess5"/>
    <dgm:cxn modelId="{55CDE733-6AE0-45DE-A9D8-E87FAC46F436}" type="presParOf" srcId="{F4DA3E47-44A5-422A-B137-C871BCA43EE9}" destId="{24925ADA-23DF-4C11-BBD6-D2D476B48A8D}" srcOrd="2" destOrd="0" presId="urn:microsoft.com/office/officeart/2005/8/layout/vProcess5"/>
    <dgm:cxn modelId="{89D25739-A538-4A1E-8B07-7AAC77505532}" type="presParOf" srcId="{F4DA3E47-44A5-422A-B137-C871BCA43EE9}" destId="{689A3B78-2887-4189-9457-BE91AA80C8A0}" srcOrd="3" destOrd="0" presId="urn:microsoft.com/office/officeart/2005/8/layout/vProcess5"/>
    <dgm:cxn modelId="{6FE7D9A6-817E-49BD-ADFB-5CD9481E7313}" type="presParOf" srcId="{F4DA3E47-44A5-422A-B137-C871BCA43EE9}" destId="{665C07DC-45B5-4EC0-978A-C69FB2C0AB50}" srcOrd="4" destOrd="0" presId="urn:microsoft.com/office/officeart/2005/8/layout/vProcess5"/>
    <dgm:cxn modelId="{DFCFAD05-73E9-48A9-A6D5-0C04536B5514}" type="presParOf" srcId="{F4DA3E47-44A5-422A-B137-C871BCA43EE9}" destId="{0AB72196-6A9D-4570-9CD9-B50A956A497E}" srcOrd="5" destOrd="0" presId="urn:microsoft.com/office/officeart/2005/8/layout/vProcess5"/>
    <dgm:cxn modelId="{FFA44656-F739-4F3C-A28D-11F6B9F0E798}" type="presParOf" srcId="{F4DA3E47-44A5-422A-B137-C871BCA43EE9}" destId="{262FCFC6-4BE1-4296-8D38-D3AA156E3227}" srcOrd="6" destOrd="0" presId="urn:microsoft.com/office/officeart/2005/8/layout/vProcess5"/>
    <dgm:cxn modelId="{6258282C-6E84-4F8A-8C9F-328510DA4D4B}" type="presParOf" srcId="{F4DA3E47-44A5-422A-B137-C871BCA43EE9}" destId="{1206E74B-FFFB-401E-9F72-6CA1B82FC283}" srcOrd="7" destOrd="0" presId="urn:microsoft.com/office/officeart/2005/8/layout/vProcess5"/>
    <dgm:cxn modelId="{E51CD758-FC78-476D-B2F6-90942A968D25}" type="presParOf" srcId="{F4DA3E47-44A5-422A-B137-C871BCA43EE9}" destId="{7F7A5F17-A8CF-4B82-91AB-4C26AED461C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37A9F1-EBE5-4631-9514-30C6E8C6BD0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026E1A8-9A68-4DD4-94FC-15FC487D5042}">
      <dgm:prSet/>
      <dgm:spPr>
        <a:solidFill>
          <a:schemeClr val="accent3"/>
        </a:solidFill>
      </dgm:spPr>
      <dgm:t>
        <a:bodyPr/>
        <a:lstStyle/>
        <a:p>
          <a:r>
            <a:rPr lang="en-US" dirty="0" err="1">
              <a:latin typeface="Times New Roman" panose="02020603050405020304" pitchFamily="18" charset="0"/>
              <a:cs typeface="Times New Roman" panose="02020603050405020304" pitchFamily="18" charset="0"/>
            </a:rPr>
            <a:t>Γνωρίζεις</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είν</a:t>
          </a:r>
          <a:r>
            <a:rPr lang="en-US" dirty="0">
              <a:latin typeface="Times New Roman" panose="02020603050405020304" pitchFamily="18" charset="0"/>
              <a:cs typeface="Times New Roman" panose="02020603050405020304" pitchFamily="18" charset="0"/>
            </a:rPr>
            <a:t>αι ο πάγος;</a:t>
          </a:r>
        </a:p>
      </dgm:t>
    </dgm:pt>
    <dgm:pt modelId="{E240B8E6-B761-4373-BC5E-1AB8EA5E7485}" type="parTrans" cxnId="{575F3836-7FAF-4B82-9235-A52BCD5D8017}">
      <dgm:prSet/>
      <dgm:spPr/>
      <dgm:t>
        <a:bodyPr/>
        <a:lstStyle/>
        <a:p>
          <a:endParaRPr lang="en-US"/>
        </a:p>
      </dgm:t>
    </dgm:pt>
    <dgm:pt modelId="{E0E9B651-DC3C-4C91-BD03-5F17C4E6E0D8}" type="sibTrans" cxnId="{575F3836-7FAF-4B82-9235-A52BCD5D8017}">
      <dgm:prSet/>
      <dgm:spPr/>
      <dgm:t>
        <a:bodyPr/>
        <a:lstStyle/>
        <a:p>
          <a:endParaRPr lang="en-US"/>
        </a:p>
      </dgm:t>
    </dgm:pt>
    <dgm:pt modelId="{8602B98A-9D45-411F-88D5-2FCB389D358C}">
      <dgm:prSet/>
      <dgm:spPr>
        <a:solidFill>
          <a:schemeClr val="accent3"/>
        </a:solidFill>
      </dgm:spPr>
      <dgm:t>
        <a:bodyPr/>
        <a:lstStyle/>
        <a:p>
          <a:r>
            <a:rPr lang="en-US" dirty="0" err="1">
              <a:latin typeface="Times New Roman" panose="02020603050405020304" pitchFamily="18" charset="0"/>
              <a:cs typeface="Times New Roman" panose="02020603050405020304" pitchFamily="18" charset="0"/>
            </a:rPr>
            <a:t>Που</a:t>
          </a:r>
          <a:r>
            <a:rPr lang="en-US" dirty="0">
              <a:latin typeface="Times New Roman" panose="02020603050405020304" pitchFamily="18" charset="0"/>
              <a:cs typeface="Times New Roman" panose="02020603050405020304" pitchFamily="18" charset="0"/>
            </a:rPr>
            <a:t> μπ</a:t>
          </a:r>
          <a:r>
            <a:rPr lang="en-US" dirty="0" err="1">
              <a:latin typeface="Times New Roman" panose="02020603050405020304" pitchFamily="18" charset="0"/>
              <a:cs typeface="Times New Roman" panose="02020603050405020304" pitchFamily="18" charset="0"/>
            </a:rPr>
            <a:t>ορούμε</a:t>
          </a:r>
          <a:r>
            <a:rPr lang="en-US" dirty="0">
              <a:latin typeface="Times New Roman" panose="02020603050405020304" pitchFamily="18" charset="0"/>
              <a:cs typeface="Times New Roman" panose="02020603050405020304" pitchFamily="18" charset="0"/>
            </a:rPr>
            <a:t> να β</a:t>
          </a:r>
          <a:r>
            <a:rPr lang="en-US" dirty="0" err="1">
              <a:latin typeface="Times New Roman" panose="02020603050405020304" pitchFamily="18" charset="0"/>
              <a:cs typeface="Times New Roman" panose="02020603050405020304" pitchFamily="18" charset="0"/>
            </a:rPr>
            <a:t>ρούμε</a:t>
          </a:r>
          <a:r>
            <a:rPr lang="en-US" dirty="0">
              <a:latin typeface="Times New Roman" panose="02020603050405020304" pitchFamily="18" charset="0"/>
              <a:cs typeface="Times New Roman" panose="02020603050405020304" pitchFamily="18" charset="0"/>
            </a:rPr>
            <a:t> πα</a:t>
          </a:r>
          <a:r>
            <a:rPr lang="en-US" dirty="0" err="1">
              <a:latin typeface="Times New Roman" panose="02020603050405020304" pitchFamily="18" charset="0"/>
              <a:cs typeface="Times New Roman" panose="02020603050405020304" pitchFamily="18" charset="0"/>
            </a:rPr>
            <a:t>γάκι</a:t>
          </a:r>
          <a:r>
            <a:rPr lang="en-US" dirty="0">
              <a:latin typeface="Times New Roman" panose="02020603050405020304" pitchFamily="18" charset="0"/>
              <a:cs typeface="Times New Roman" panose="02020603050405020304" pitchFamily="18" charset="0"/>
            </a:rPr>
            <a:t>α;</a:t>
          </a:r>
        </a:p>
      </dgm:t>
    </dgm:pt>
    <dgm:pt modelId="{AD2CC4B4-3004-441E-9050-61C07526AF22}" type="parTrans" cxnId="{1DA1066C-8A59-449D-9C2A-FA643DE14087}">
      <dgm:prSet/>
      <dgm:spPr/>
      <dgm:t>
        <a:bodyPr/>
        <a:lstStyle/>
        <a:p>
          <a:endParaRPr lang="en-US"/>
        </a:p>
      </dgm:t>
    </dgm:pt>
    <dgm:pt modelId="{8C0A3040-C106-4E77-9C18-0A6CA63EA4FC}" type="sibTrans" cxnId="{1DA1066C-8A59-449D-9C2A-FA643DE14087}">
      <dgm:prSet/>
      <dgm:spPr/>
      <dgm:t>
        <a:bodyPr/>
        <a:lstStyle/>
        <a:p>
          <a:endParaRPr lang="en-US"/>
        </a:p>
      </dgm:t>
    </dgm:pt>
    <dgm:pt modelId="{2548CF9D-43F5-4B02-B2A9-386A52105E6E}">
      <dgm:prSet/>
      <dgm:spPr>
        <a:solidFill>
          <a:schemeClr val="accent3"/>
        </a:solidFill>
      </dgm:spPr>
      <dgm:t>
        <a:bodyPr/>
        <a:lstStyle/>
        <a:p>
          <a:r>
            <a:rPr lang="en-US" dirty="0">
              <a:latin typeface="Times New Roman" panose="02020603050405020304" pitchFamily="18" charset="0"/>
              <a:cs typeface="Times New Roman" panose="02020603050405020304" pitchFamily="18" charset="0"/>
            </a:rPr>
            <a:t>Από </a:t>
          </a:r>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π</a:t>
          </a:r>
          <a:r>
            <a:rPr lang="en-US" dirty="0" err="1">
              <a:latin typeface="Times New Roman" panose="02020603050405020304" pitchFamily="18" charset="0"/>
              <a:cs typeface="Times New Roman" panose="02020603050405020304" pitchFamily="18" charset="0"/>
            </a:rPr>
            <a:t>ιστεύεις</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φτιάχν</a:t>
          </a:r>
          <a:r>
            <a:rPr lang="el-GR" dirty="0">
              <a:latin typeface="Times New Roman" panose="02020603050405020304" pitchFamily="18" charset="0"/>
              <a:cs typeface="Times New Roman" panose="02020603050405020304" pitchFamily="18" charset="0"/>
            </a:rPr>
            <a:t>ονται </a:t>
          </a:r>
          <a:r>
            <a:rPr lang="en-US" dirty="0">
              <a:latin typeface="Times New Roman" panose="02020603050405020304" pitchFamily="18" charset="0"/>
              <a:cs typeface="Times New Roman" panose="02020603050405020304" pitchFamily="18" charset="0"/>
            </a:rPr>
            <a:t>τα πα</a:t>
          </a:r>
          <a:r>
            <a:rPr lang="en-US" dirty="0" err="1">
              <a:latin typeface="Times New Roman" panose="02020603050405020304" pitchFamily="18" charset="0"/>
              <a:cs typeface="Times New Roman" panose="02020603050405020304" pitchFamily="18" charset="0"/>
            </a:rPr>
            <a:t>γάκι</a:t>
          </a:r>
          <a:r>
            <a:rPr lang="en-US" dirty="0">
              <a:latin typeface="Times New Roman" panose="02020603050405020304" pitchFamily="18" charset="0"/>
              <a:cs typeface="Times New Roman" panose="02020603050405020304" pitchFamily="18" charset="0"/>
            </a:rPr>
            <a:t>α;</a:t>
          </a:r>
        </a:p>
      </dgm:t>
    </dgm:pt>
    <dgm:pt modelId="{CD5DC2E0-C7D7-4527-BEDC-7A5EDB031BA3}" type="parTrans" cxnId="{8601A8DD-5F95-440A-98B9-D8535C69503B}">
      <dgm:prSet/>
      <dgm:spPr/>
      <dgm:t>
        <a:bodyPr/>
        <a:lstStyle/>
        <a:p>
          <a:endParaRPr lang="en-US"/>
        </a:p>
      </dgm:t>
    </dgm:pt>
    <dgm:pt modelId="{B90F61C9-7845-4918-806B-CAC9EAB613F6}" type="sibTrans" cxnId="{8601A8DD-5F95-440A-98B9-D8535C69503B}">
      <dgm:prSet/>
      <dgm:spPr/>
      <dgm:t>
        <a:bodyPr/>
        <a:lstStyle/>
        <a:p>
          <a:endParaRPr lang="en-US"/>
        </a:p>
      </dgm:t>
    </dgm:pt>
    <dgm:pt modelId="{FF49979E-9B4E-4113-8E83-463B8270934D}">
      <dgm:prSet/>
      <dgm:spPr>
        <a:solidFill>
          <a:schemeClr val="accent3"/>
        </a:solidFill>
      </dgm:spPr>
      <dgm:t>
        <a:bodyPr/>
        <a:lstStyle/>
        <a:p>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θα </a:t>
          </a:r>
          <a:r>
            <a:rPr lang="en-US" dirty="0" err="1">
              <a:latin typeface="Times New Roman" panose="02020603050405020304" pitchFamily="18" charset="0"/>
              <a:cs typeface="Times New Roman" panose="02020603050405020304" pitchFamily="18" charset="0"/>
            </a:rPr>
            <a:t>συμ</a:t>
          </a:r>
          <a:r>
            <a:rPr lang="en-US" dirty="0">
              <a:latin typeface="Times New Roman" panose="02020603050405020304" pitchFamily="18" charset="0"/>
              <a:cs typeface="Times New Roman" panose="02020603050405020304" pitchFamily="18" charset="0"/>
            </a:rPr>
            <a:t>βεί στο παγάκι αν μείνει πολλή ώρα έξω από την κατάψυγη;</a:t>
          </a:r>
        </a:p>
      </dgm:t>
    </dgm:pt>
    <dgm:pt modelId="{93A38416-B96E-40F5-9D86-70DB146ACCC2}" type="parTrans" cxnId="{485BAF27-8AE6-45BF-A7A8-40898B1C1E71}">
      <dgm:prSet/>
      <dgm:spPr/>
      <dgm:t>
        <a:bodyPr/>
        <a:lstStyle/>
        <a:p>
          <a:endParaRPr lang="en-US"/>
        </a:p>
      </dgm:t>
    </dgm:pt>
    <dgm:pt modelId="{433BDE94-FC86-4764-9969-24BFBBF4EB7A}" type="sibTrans" cxnId="{485BAF27-8AE6-45BF-A7A8-40898B1C1E71}">
      <dgm:prSet/>
      <dgm:spPr/>
      <dgm:t>
        <a:bodyPr/>
        <a:lstStyle/>
        <a:p>
          <a:endParaRPr lang="en-US"/>
        </a:p>
      </dgm:t>
    </dgm:pt>
    <dgm:pt modelId="{B3536094-3684-45F3-83D1-47697B321D2F}">
      <dgm:prSet/>
      <dgm:spPr>
        <a:solidFill>
          <a:schemeClr val="accent3"/>
        </a:solidFill>
      </dgm:spPr>
      <dgm:t>
        <a:bodyPr/>
        <a:lstStyle/>
        <a:p>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θα </a:t>
          </a:r>
          <a:r>
            <a:rPr lang="en-US" dirty="0" err="1">
              <a:latin typeface="Times New Roman" panose="02020603050405020304" pitchFamily="18" charset="0"/>
              <a:cs typeface="Times New Roman" panose="02020603050405020304" pitchFamily="18" charset="0"/>
            </a:rPr>
            <a:t>συμ</a:t>
          </a:r>
          <a:r>
            <a:rPr lang="en-US" dirty="0">
              <a:latin typeface="Times New Roman" panose="02020603050405020304" pitchFamily="18" charset="0"/>
              <a:cs typeface="Times New Roman" panose="02020603050405020304" pitchFamily="18" charset="0"/>
            </a:rPr>
            <a:t>βεί στο π</a:t>
          </a:r>
          <a:r>
            <a:rPr lang="el-GR" dirty="0">
              <a:latin typeface="Times New Roman" panose="02020603050405020304" pitchFamily="18" charset="0"/>
              <a:cs typeface="Times New Roman" panose="02020603050405020304" pitchFamily="18" charset="0"/>
            </a:rPr>
            <a:t>αγάκι</a:t>
          </a:r>
          <a:r>
            <a:rPr lang="en-US" dirty="0">
              <a:latin typeface="Times New Roman" panose="02020603050405020304" pitchFamily="18" charset="0"/>
              <a:cs typeface="Times New Roman" panose="02020603050405020304" pitchFamily="18" charset="0"/>
            </a:rPr>
            <a:t> αν τον βγάλουμε στον ήλιο;</a:t>
          </a:r>
        </a:p>
      </dgm:t>
    </dgm:pt>
    <dgm:pt modelId="{42754B9B-8A83-4EF5-81A2-BA845A995430}" type="parTrans" cxnId="{D33D42CC-D3BB-4698-9510-778190B6F49D}">
      <dgm:prSet/>
      <dgm:spPr/>
      <dgm:t>
        <a:bodyPr/>
        <a:lstStyle/>
        <a:p>
          <a:endParaRPr lang="en-US"/>
        </a:p>
      </dgm:t>
    </dgm:pt>
    <dgm:pt modelId="{C1D295C0-862A-478C-A16B-131F5CC28D88}" type="sibTrans" cxnId="{D33D42CC-D3BB-4698-9510-778190B6F49D}">
      <dgm:prSet/>
      <dgm:spPr/>
      <dgm:t>
        <a:bodyPr/>
        <a:lstStyle/>
        <a:p>
          <a:endParaRPr lang="en-US"/>
        </a:p>
      </dgm:t>
    </dgm:pt>
    <dgm:pt modelId="{A6BACB1C-4774-4033-8946-F4681F8193E6}">
      <dgm:prSet/>
      <dgm:spPr>
        <a:solidFill>
          <a:schemeClr val="accent3"/>
        </a:solidFill>
      </dgm:spPr>
      <dgm:t>
        <a:bodyPr/>
        <a:lstStyle/>
        <a:p>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θα </a:t>
          </a:r>
          <a:r>
            <a:rPr lang="en-US" dirty="0" err="1">
              <a:latin typeface="Times New Roman" panose="02020603050405020304" pitchFamily="18" charset="0"/>
              <a:cs typeface="Times New Roman" panose="02020603050405020304" pitchFamily="18" charset="0"/>
            </a:rPr>
            <a:t>συμ</a:t>
          </a:r>
          <a:r>
            <a:rPr lang="en-US" dirty="0">
              <a:latin typeface="Times New Roman" panose="02020603050405020304" pitchFamily="18" charset="0"/>
              <a:cs typeface="Times New Roman" panose="02020603050405020304" pitchFamily="18" charset="0"/>
            </a:rPr>
            <a:t>βεί στο π</a:t>
          </a:r>
          <a:r>
            <a:rPr lang="el-GR" dirty="0">
              <a:latin typeface="Times New Roman" panose="02020603050405020304" pitchFamily="18" charset="0"/>
              <a:cs typeface="Times New Roman" panose="02020603050405020304" pitchFamily="18" charset="0"/>
            </a:rPr>
            <a:t>αγάκι</a:t>
          </a:r>
          <a:r>
            <a:rPr lang="en-US" dirty="0">
              <a:latin typeface="Times New Roman" panose="02020603050405020304" pitchFamily="18" charset="0"/>
              <a:cs typeface="Times New Roman" panose="02020603050405020304" pitchFamily="18" charset="0"/>
            </a:rPr>
            <a:t> αν </a:t>
          </a:r>
          <a:r>
            <a:rPr lang="en-US" dirty="0" err="1">
              <a:latin typeface="Times New Roman" panose="02020603050405020304" pitchFamily="18" charset="0"/>
              <a:cs typeface="Times New Roman" panose="02020603050405020304" pitchFamily="18" charset="0"/>
            </a:rPr>
            <a:t>ρίξουμε</a:t>
          </a:r>
          <a:r>
            <a:rPr lang="el-GR" dirty="0">
              <a:latin typeface="Times New Roman" panose="02020603050405020304" pitchFamily="18" charset="0"/>
              <a:cs typeface="Times New Roman" panose="02020603050405020304" pitchFamily="18" charset="0"/>
            </a:rPr>
            <a:t> ζεστό</a:t>
          </a:r>
          <a:r>
            <a:rPr lang="en-US" dirty="0">
              <a:latin typeface="Times New Roman" panose="02020603050405020304" pitchFamily="18" charset="0"/>
              <a:cs typeface="Times New Roman" panose="02020603050405020304" pitchFamily="18" charset="0"/>
            </a:rPr>
            <a:t> νερό πάνω του;</a:t>
          </a:r>
        </a:p>
      </dgm:t>
    </dgm:pt>
    <dgm:pt modelId="{9B7D391F-043E-45C6-9F4A-D615781B9FFC}" type="parTrans" cxnId="{59BCEFA9-B51A-4672-9685-570E1C5032DC}">
      <dgm:prSet/>
      <dgm:spPr/>
      <dgm:t>
        <a:bodyPr/>
        <a:lstStyle/>
        <a:p>
          <a:endParaRPr lang="en-US"/>
        </a:p>
      </dgm:t>
    </dgm:pt>
    <dgm:pt modelId="{76727C6A-C59B-42B6-84F7-DB1A786BF6BA}" type="sibTrans" cxnId="{59BCEFA9-B51A-4672-9685-570E1C5032DC}">
      <dgm:prSet/>
      <dgm:spPr/>
      <dgm:t>
        <a:bodyPr/>
        <a:lstStyle/>
        <a:p>
          <a:endParaRPr lang="en-US"/>
        </a:p>
      </dgm:t>
    </dgm:pt>
    <dgm:pt modelId="{86DE3496-2D80-4F17-AEF9-30C0643817E9}" type="pres">
      <dgm:prSet presAssocID="{2937A9F1-EBE5-4631-9514-30C6E8C6BD0F}" presName="diagram" presStyleCnt="0">
        <dgm:presLayoutVars>
          <dgm:dir/>
          <dgm:resizeHandles val="exact"/>
        </dgm:presLayoutVars>
      </dgm:prSet>
      <dgm:spPr/>
    </dgm:pt>
    <dgm:pt modelId="{D0DC9D37-0AA6-4A87-AF30-1ED17305C795}" type="pres">
      <dgm:prSet presAssocID="{3026E1A8-9A68-4DD4-94FC-15FC487D5042}" presName="node" presStyleLbl="node1" presStyleIdx="0" presStyleCnt="6">
        <dgm:presLayoutVars>
          <dgm:bulletEnabled val="1"/>
        </dgm:presLayoutVars>
      </dgm:prSet>
      <dgm:spPr/>
    </dgm:pt>
    <dgm:pt modelId="{0EBBA592-333A-4622-8078-BBA2DB570531}" type="pres">
      <dgm:prSet presAssocID="{E0E9B651-DC3C-4C91-BD03-5F17C4E6E0D8}" presName="sibTrans" presStyleCnt="0"/>
      <dgm:spPr/>
    </dgm:pt>
    <dgm:pt modelId="{91C95D86-658E-4323-91C1-F354F9A56326}" type="pres">
      <dgm:prSet presAssocID="{8602B98A-9D45-411F-88D5-2FCB389D358C}" presName="node" presStyleLbl="node1" presStyleIdx="1" presStyleCnt="6">
        <dgm:presLayoutVars>
          <dgm:bulletEnabled val="1"/>
        </dgm:presLayoutVars>
      </dgm:prSet>
      <dgm:spPr/>
    </dgm:pt>
    <dgm:pt modelId="{0C4926B2-CCD6-4B49-A115-CFD52F9266A3}" type="pres">
      <dgm:prSet presAssocID="{8C0A3040-C106-4E77-9C18-0A6CA63EA4FC}" presName="sibTrans" presStyleCnt="0"/>
      <dgm:spPr/>
    </dgm:pt>
    <dgm:pt modelId="{8778E925-2A44-44DD-92C4-ACD9C550F707}" type="pres">
      <dgm:prSet presAssocID="{2548CF9D-43F5-4B02-B2A9-386A52105E6E}" presName="node" presStyleLbl="node1" presStyleIdx="2" presStyleCnt="6">
        <dgm:presLayoutVars>
          <dgm:bulletEnabled val="1"/>
        </dgm:presLayoutVars>
      </dgm:prSet>
      <dgm:spPr/>
    </dgm:pt>
    <dgm:pt modelId="{A3AEB695-C151-46F1-812B-DEA5AC429C96}" type="pres">
      <dgm:prSet presAssocID="{B90F61C9-7845-4918-806B-CAC9EAB613F6}" presName="sibTrans" presStyleCnt="0"/>
      <dgm:spPr/>
    </dgm:pt>
    <dgm:pt modelId="{8BB10231-0461-4E19-AD7D-BC8DEE8BB72D}" type="pres">
      <dgm:prSet presAssocID="{FF49979E-9B4E-4113-8E83-463B8270934D}" presName="node" presStyleLbl="node1" presStyleIdx="3" presStyleCnt="6">
        <dgm:presLayoutVars>
          <dgm:bulletEnabled val="1"/>
        </dgm:presLayoutVars>
      </dgm:prSet>
      <dgm:spPr/>
    </dgm:pt>
    <dgm:pt modelId="{6B600BF3-5276-4B27-9E15-909E758C3192}" type="pres">
      <dgm:prSet presAssocID="{433BDE94-FC86-4764-9969-24BFBBF4EB7A}" presName="sibTrans" presStyleCnt="0"/>
      <dgm:spPr/>
    </dgm:pt>
    <dgm:pt modelId="{60D5CC1A-1E26-4BF3-BC8E-CE15C8384E70}" type="pres">
      <dgm:prSet presAssocID="{B3536094-3684-45F3-83D1-47697B321D2F}" presName="node" presStyleLbl="node1" presStyleIdx="4" presStyleCnt="6">
        <dgm:presLayoutVars>
          <dgm:bulletEnabled val="1"/>
        </dgm:presLayoutVars>
      </dgm:prSet>
      <dgm:spPr/>
    </dgm:pt>
    <dgm:pt modelId="{C0181F55-D839-4D7B-9E39-DAF92160C07F}" type="pres">
      <dgm:prSet presAssocID="{C1D295C0-862A-478C-A16B-131F5CC28D88}" presName="sibTrans" presStyleCnt="0"/>
      <dgm:spPr/>
    </dgm:pt>
    <dgm:pt modelId="{26E94534-7A98-4AFF-AA01-A232B34C72D2}" type="pres">
      <dgm:prSet presAssocID="{A6BACB1C-4774-4033-8946-F4681F8193E6}" presName="node" presStyleLbl="node1" presStyleIdx="5" presStyleCnt="6">
        <dgm:presLayoutVars>
          <dgm:bulletEnabled val="1"/>
        </dgm:presLayoutVars>
      </dgm:prSet>
      <dgm:spPr/>
    </dgm:pt>
  </dgm:ptLst>
  <dgm:cxnLst>
    <dgm:cxn modelId="{CB820D01-6209-4EB2-8B6C-3DA7CBE0771A}" type="presOf" srcId="{2937A9F1-EBE5-4631-9514-30C6E8C6BD0F}" destId="{86DE3496-2D80-4F17-AEF9-30C0643817E9}" srcOrd="0" destOrd="0" presId="urn:microsoft.com/office/officeart/2005/8/layout/default"/>
    <dgm:cxn modelId="{485BAF27-8AE6-45BF-A7A8-40898B1C1E71}" srcId="{2937A9F1-EBE5-4631-9514-30C6E8C6BD0F}" destId="{FF49979E-9B4E-4113-8E83-463B8270934D}" srcOrd="3" destOrd="0" parTransId="{93A38416-B96E-40F5-9D86-70DB146ACCC2}" sibTransId="{433BDE94-FC86-4764-9969-24BFBBF4EB7A}"/>
    <dgm:cxn modelId="{575F3836-7FAF-4B82-9235-A52BCD5D8017}" srcId="{2937A9F1-EBE5-4631-9514-30C6E8C6BD0F}" destId="{3026E1A8-9A68-4DD4-94FC-15FC487D5042}" srcOrd="0" destOrd="0" parTransId="{E240B8E6-B761-4373-BC5E-1AB8EA5E7485}" sibTransId="{E0E9B651-DC3C-4C91-BD03-5F17C4E6E0D8}"/>
    <dgm:cxn modelId="{DB218163-77EF-423A-9C9B-86A1570BD3A9}" type="presOf" srcId="{2548CF9D-43F5-4B02-B2A9-386A52105E6E}" destId="{8778E925-2A44-44DD-92C4-ACD9C550F707}" srcOrd="0" destOrd="0" presId="urn:microsoft.com/office/officeart/2005/8/layout/default"/>
    <dgm:cxn modelId="{1DA1066C-8A59-449D-9C2A-FA643DE14087}" srcId="{2937A9F1-EBE5-4631-9514-30C6E8C6BD0F}" destId="{8602B98A-9D45-411F-88D5-2FCB389D358C}" srcOrd="1" destOrd="0" parTransId="{AD2CC4B4-3004-441E-9050-61C07526AF22}" sibTransId="{8C0A3040-C106-4E77-9C18-0A6CA63EA4FC}"/>
    <dgm:cxn modelId="{19721C70-5E8F-4107-A80C-DF08E91FA019}" type="presOf" srcId="{B3536094-3684-45F3-83D1-47697B321D2F}" destId="{60D5CC1A-1E26-4BF3-BC8E-CE15C8384E70}" srcOrd="0" destOrd="0" presId="urn:microsoft.com/office/officeart/2005/8/layout/default"/>
    <dgm:cxn modelId="{43CA2D94-7DE4-43DD-84FE-8479E6E6AF2A}" type="presOf" srcId="{3026E1A8-9A68-4DD4-94FC-15FC487D5042}" destId="{D0DC9D37-0AA6-4A87-AF30-1ED17305C795}" srcOrd="0" destOrd="0" presId="urn:microsoft.com/office/officeart/2005/8/layout/default"/>
    <dgm:cxn modelId="{2DD65CA0-755E-4459-A291-B2FD3FC6304B}" type="presOf" srcId="{8602B98A-9D45-411F-88D5-2FCB389D358C}" destId="{91C95D86-658E-4323-91C1-F354F9A56326}" srcOrd="0" destOrd="0" presId="urn:microsoft.com/office/officeart/2005/8/layout/default"/>
    <dgm:cxn modelId="{59BCEFA9-B51A-4672-9685-570E1C5032DC}" srcId="{2937A9F1-EBE5-4631-9514-30C6E8C6BD0F}" destId="{A6BACB1C-4774-4033-8946-F4681F8193E6}" srcOrd="5" destOrd="0" parTransId="{9B7D391F-043E-45C6-9F4A-D615781B9FFC}" sibTransId="{76727C6A-C59B-42B6-84F7-DB1A786BF6BA}"/>
    <dgm:cxn modelId="{BAD38EC7-FCD3-4D16-8CDE-82DFB06C72D9}" type="presOf" srcId="{A6BACB1C-4774-4033-8946-F4681F8193E6}" destId="{26E94534-7A98-4AFF-AA01-A232B34C72D2}" srcOrd="0" destOrd="0" presId="urn:microsoft.com/office/officeart/2005/8/layout/default"/>
    <dgm:cxn modelId="{D33D42CC-D3BB-4698-9510-778190B6F49D}" srcId="{2937A9F1-EBE5-4631-9514-30C6E8C6BD0F}" destId="{B3536094-3684-45F3-83D1-47697B321D2F}" srcOrd="4" destOrd="0" parTransId="{42754B9B-8A83-4EF5-81A2-BA845A995430}" sibTransId="{C1D295C0-862A-478C-A16B-131F5CC28D88}"/>
    <dgm:cxn modelId="{8601A8DD-5F95-440A-98B9-D8535C69503B}" srcId="{2937A9F1-EBE5-4631-9514-30C6E8C6BD0F}" destId="{2548CF9D-43F5-4B02-B2A9-386A52105E6E}" srcOrd="2" destOrd="0" parTransId="{CD5DC2E0-C7D7-4527-BEDC-7A5EDB031BA3}" sibTransId="{B90F61C9-7845-4918-806B-CAC9EAB613F6}"/>
    <dgm:cxn modelId="{35F2A4FB-0531-4361-A54F-8E39E75CD23B}" type="presOf" srcId="{FF49979E-9B4E-4113-8E83-463B8270934D}" destId="{8BB10231-0461-4E19-AD7D-BC8DEE8BB72D}" srcOrd="0" destOrd="0" presId="urn:microsoft.com/office/officeart/2005/8/layout/default"/>
    <dgm:cxn modelId="{EC7DE29E-C6AB-41D2-A32D-F2FDC21DA145}" type="presParOf" srcId="{86DE3496-2D80-4F17-AEF9-30C0643817E9}" destId="{D0DC9D37-0AA6-4A87-AF30-1ED17305C795}" srcOrd="0" destOrd="0" presId="urn:microsoft.com/office/officeart/2005/8/layout/default"/>
    <dgm:cxn modelId="{A8A98C15-252D-4419-814F-753D38D95F4F}" type="presParOf" srcId="{86DE3496-2D80-4F17-AEF9-30C0643817E9}" destId="{0EBBA592-333A-4622-8078-BBA2DB570531}" srcOrd="1" destOrd="0" presId="urn:microsoft.com/office/officeart/2005/8/layout/default"/>
    <dgm:cxn modelId="{F476141A-6FEC-47CB-AC39-C1E7C2E5921C}" type="presParOf" srcId="{86DE3496-2D80-4F17-AEF9-30C0643817E9}" destId="{91C95D86-658E-4323-91C1-F354F9A56326}" srcOrd="2" destOrd="0" presId="urn:microsoft.com/office/officeart/2005/8/layout/default"/>
    <dgm:cxn modelId="{B3B77930-DBB7-4922-94BE-9200B54911F5}" type="presParOf" srcId="{86DE3496-2D80-4F17-AEF9-30C0643817E9}" destId="{0C4926B2-CCD6-4B49-A115-CFD52F9266A3}" srcOrd="3" destOrd="0" presId="urn:microsoft.com/office/officeart/2005/8/layout/default"/>
    <dgm:cxn modelId="{AED341CB-6F96-4D54-B943-2BD8481B1FF7}" type="presParOf" srcId="{86DE3496-2D80-4F17-AEF9-30C0643817E9}" destId="{8778E925-2A44-44DD-92C4-ACD9C550F707}" srcOrd="4" destOrd="0" presId="urn:microsoft.com/office/officeart/2005/8/layout/default"/>
    <dgm:cxn modelId="{C335B4F8-53EE-4319-BF5A-30C2B6759823}" type="presParOf" srcId="{86DE3496-2D80-4F17-AEF9-30C0643817E9}" destId="{A3AEB695-C151-46F1-812B-DEA5AC429C96}" srcOrd="5" destOrd="0" presId="urn:microsoft.com/office/officeart/2005/8/layout/default"/>
    <dgm:cxn modelId="{73ECAE87-D4B2-4700-934D-9714FE7AF68E}" type="presParOf" srcId="{86DE3496-2D80-4F17-AEF9-30C0643817E9}" destId="{8BB10231-0461-4E19-AD7D-BC8DEE8BB72D}" srcOrd="6" destOrd="0" presId="urn:microsoft.com/office/officeart/2005/8/layout/default"/>
    <dgm:cxn modelId="{1CAA1E43-C2BF-4BF3-B429-3F0B47D57E05}" type="presParOf" srcId="{86DE3496-2D80-4F17-AEF9-30C0643817E9}" destId="{6B600BF3-5276-4B27-9E15-909E758C3192}" srcOrd="7" destOrd="0" presId="urn:microsoft.com/office/officeart/2005/8/layout/default"/>
    <dgm:cxn modelId="{256F5103-A276-495B-9CED-F27B4503EFA7}" type="presParOf" srcId="{86DE3496-2D80-4F17-AEF9-30C0643817E9}" destId="{60D5CC1A-1E26-4BF3-BC8E-CE15C8384E70}" srcOrd="8" destOrd="0" presId="urn:microsoft.com/office/officeart/2005/8/layout/default"/>
    <dgm:cxn modelId="{EEC7CFF8-E205-4962-BA0A-463E888FF7CA}" type="presParOf" srcId="{86DE3496-2D80-4F17-AEF9-30C0643817E9}" destId="{C0181F55-D839-4D7B-9E39-DAF92160C07F}" srcOrd="9" destOrd="0" presId="urn:microsoft.com/office/officeart/2005/8/layout/default"/>
    <dgm:cxn modelId="{EA638506-AF00-4747-B49C-E48F97134DBB}" type="presParOf" srcId="{86DE3496-2D80-4F17-AEF9-30C0643817E9}" destId="{26E94534-7A98-4AFF-AA01-A232B34C72D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64FB64-D4AF-4972-84F5-F53004BEB982}"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31B40359-520C-4646-B048-7F034B4F3706}">
      <dgm:prSet/>
      <dgm:spPr/>
      <dgm:t>
        <a:bodyPr/>
        <a:lstStyle/>
        <a:p>
          <a:r>
            <a:rPr lang="el-GR" dirty="0">
              <a:latin typeface="Times New Roman" panose="02020603050405020304" pitchFamily="18" charset="0"/>
              <a:cs typeface="Times New Roman" panose="02020603050405020304" pitchFamily="18" charset="0"/>
            </a:rPr>
            <a:t>Μπροστά στα παιδιά τοποθετούμε ένα παγάκι μέσα σε ένα διάφανο ποτήρι. Δίνουμε στα παιδιά μερικά δευτερόλεπτα να παρατηρήσουν το παγάκι. Στη συνέχεια κάνουμε τις αρχικές ερωτήσεις (Γνωρίζεις τι είναι ο πάγος;, από τι πιστεύεις φτιάχνεται ο πάγος/ τα παγάκια;, που μπορούμε να βρούμε παγάκια;). </a:t>
          </a:r>
          <a:endParaRPr lang="en-US" dirty="0">
            <a:latin typeface="Times New Roman" panose="02020603050405020304" pitchFamily="18" charset="0"/>
            <a:cs typeface="Times New Roman" panose="02020603050405020304" pitchFamily="18" charset="0"/>
          </a:endParaRPr>
        </a:p>
      </dgm:t>
    </dgm:pt>
    <dgm:pt modelId="{7303F3A6-F3E4-4494-8356-7DB6500C4176}" type="parTrans" cxnId="{B13F179F-D93E-45BF-86F5-E677292DECC9}">
      <dgm:prSet/>
      <dgm:spPr/>
      <dgm:t>
        <a:bodyPr/>
        <a:lstStyle/>
        <a:p>
          <a:endParaRPr lang="en-US"/>
        </a:p>
      </dgm:t>
    </dgm:pt>
    <dgm:pt modelId="{AFBEF529-6F65-4202-AD61-4F995DD1B4F7}" type="sibTrans" cxnId="{B13F179F-D93E-45BF-86F5-E677292DECC9}">
      <dgm:prSet/>
      <dgm:spPr/>
      <dgm:t>
        <a:bodyPr/>
        <a:lstStyle/>
        <a:p>
          <a:endParaRPr lang="en-US"/>
        </a:p>
      </dgm:t>
    </dgm:pt>
    <dgm:pt modelId="{727FF116-D9A3-44B3-B35C-89E6DAFECE64}">
      <dgm:prSet/>
      <dgm:spPr/>
      <dgm:t>
        <a:bodyPr/>
        <a:lstStyle/>
        <a:p>
          <a:r>
            <a:rPr lang="el-GR" dirty="0">
              <a:latin typeface="Times New Roman" panose="02020603050405020304" pitchFamily="18" charset="0"/>
              <a:cs typeface="Times New Roman" panose="02020603050405020304" pitchFamily="18" charset="0"/>
            </a:rPr>
            <a:t>Αφήνουμε τα παιδιά να διατυπώσουν τις απόψεις και τα συμπεράσματά τους και στη συνέχεια επικεντρώνουμε τη προσοχή ξανά στο παγάκι στο ποτήρι. Κάνουμε τις επόμενες ερωτήσεις (</a:t>
          </a:r>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θα </a:t>
          </a:r>
          <a:r>
            <a:rPr lang="en-US" dirty="0" err="1">
              <a:latin typeface="Times New Roman" panose="02020603050405020304" pitchFamily="18" charset="0"/>
              <a:cs typeface="Times New Roman" panose="02020603050405020304" pitchFamily="18" charset="0"/>
            </a:rPr>
            <a:t>συμ</a:t>
          </a:r>
          <a:r>
            <a:rPr lang="en-US" dirty="0">
              <a:latin typeface="Times New Roman" panose="02020603050405020304" pitchFamily="18" charset="0"/>
              <a:cs typeface="Times New Roman" panose="02020603050405020304" pitchFamily="18" charset="0"/>
            </a:rPr>
            <a:t>βεί στο παγάκι αν μείνει πολλή ώρα έξω από την κατάψυγη;</a:t>
          </a:r>
          <a:r>
            <a:rPr lang="el-G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Τι</a:t>
          </a:r>
          <a:r>
            <a:rPr lang="en-US" dirty="0">
              <a:latin typeface="Times New Roman" panose="02020603050405020304" pitchFamily="18" charset="0"/>
              <a:cs typeface="Times New Roman" panose="02020603050405020304" pitchFamily="18" charset="0"/>
            </a:rPr>
            <a:t> θα </a:t>
          </a:r>
          <a:r>
            <a:rPr lang="en-US" dirty="0" err="1">
              <a:latin typeface="Times New Roman" panose="02020603050405020304" pitchFamily="18" charset="0"/>
              <a:cs typeface="Times New Roman" panose="02020603050405020304" pitchFamily="18" charset="0"/>
            </a:rPr>
            <a:t>συμ</a:t>
          </a:r>
          <a:r>
            <a:rPr lang="en-US" dirty="0">
              <a:latin typeface="Times New Roman" panose="02020603050405020304" pitchFamily="18" charset="0"/>
              <a:cs typeface="Times New Roman" panose="02020603050405020304" pitchFamily="18" charset="0"/>
            </a:rPr>
            <a:t>βεί στο</a:t>
          </a:r>
          <a:r>
            <a:rPr lang="el-GR" dirty="0">
              <a:latin typeface="Times New Roman" panose="02020603050405020304" pitchFamily="18" charset="0"/>
              <a:cs typeface="Times New Roman" panose="02020603050405020304" pitchFamily="18" charset="0"/>
            </a:rPr>
            <a:t> παγάκι </a:t>
          </a:r>
          <a:r>
            <a:rPr lang="en-US" dirty="0">
              <a:latin typeface="Times New Roman" panose="02020603050405020304" pitchFamily="18" charset="0"/>
              <a:cs typeface="Times New Roman" panose="02020603050405020304" pitchFamily="18" charset="0"/>
            </a:rPr>
            <a:t>αν </a:t>
          </a:r>
          <a:r>
            <a:rPr lang="en-US" dirty="0" err="1">
              <a:latin typeface="Times New Roman" panose="02020603050405020304" pitchFamily="18" charset="0"/>
              <a:cs typeface="Times New Roman" panose="02020603050405020304" pitchFamily="18" charset="0"/>
            </a:rPr>
            <a:t>το</a:t>
          </a:r>
          <a:r>
            <a:rPr lang="en-US" dirty="0">
              <a:latin typeface="Times New Roman" panose="02020603050405020304" pitchFamily="18" charset="0"/>
              <a:cs typeface="Times New Roman" panose="02020603050405020304" pitchFamily="18" charset="0"/>
            </a:rPr>
            <a:t> β</a:t>
          </a:r>
          <a:r>
            <a:rPr lang="en-US" dirty="0" err="1">
              <a:latin typeface="Times New Roman" panose="02020603050405020304" pitchFamily="18" charset="0"/>
              <a:cs typeface="Times New Roman" panose="02020603050405020304" pitchFamily="18" charset="0"/>
            </a:rPr>
            <a:t>γάλουμε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στον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ήλιο</a:t>
          </a:r>
          <a:r>
            <a:rPr lang="en-US"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dgm:t>
    </dgm:pt>
    <dgm:pt modelId="{164E7C8E-7A70-4093-BEA1-AE60836BAF6B}" type="parTrans" cxnId="{15502E66-6546-4266-B6A1-613BEEA11EAE}">
      <dgm:prSet/>
      <dgm:spPr/>
      <dgm:t>
        <a:bodyPr/>
        <a:lstStyle/>
        <a:p>
          <a:endParaRPr lang="en-US"/>
        </a:p>
      </dgm:t>
    </dgm:pt>
    <dgm:pt modelId="{AF2EA559-A135-487D-BC88-41D829203C32}" type="sibTrans" cxnId="{15502E66-6546-4266-B6A1-613BEEA11EAE}">
      <dgm:prSet/>
      <dgm:spPr/>
      <dgm:t>
        <a:bodyPr/>
        <a:lstStyle/>
        <a:p>
          <a:endParaRPr lang="en-US"/>
        </a:p>
      </dgm:t>
    </dgm:pt>
    <dgm:pt modelId="{CA4AE2B7-4DE6-431B-B913-896889BA26FC}">
      <dgm:prSet/>
      <dgm:spPr/>
      <dgm:t>
        <a:bodyPr/>
        <a:lstStyle/>
        <a:p>
          <a:r>
            <a:rPr lang="el-GR" dirty="0">
              <a:latin typeface="Times New Roman" panose="02020603050405020304" pitchFamily="18" charset="0"/>
              <a:cs typeface="Times New Roman" panose="02020603050405020304" pitchFamily="18" charset="0"/>
            </a:rPr>
            <a:t>Στην τελευταία φάση ρίχνουμε λίγο ζεστό νερό μέσα στο ποτήρι και ζητάμε από τα παιδιά να παρατηρήσουν τυχόν αλλαγές. </a:t>
          </a:r>
          <a:endParaRPr lang="en-US" dirty="0">
            <a:latin typeface="Times New Roman" panose="02020603050405020304" pitchFamily="18" charset="0"/>
            <a:cs typeface="Times New Roman" panose="02020603050405020304" pitchFamily="18" charset="0"/>
          </a:endParaRPr>
        </a:p>
      </dgm:t>
    </dgm:pt>
    <dgm:pt modelId="{1BCB971D-F2C6-4022-95B3-8FC6C03D7D6F}" type="parTrans" cxnId="{913B7A47-8100-4B64-A2CB-B27A8266919A}">
      <dgm:prSet/>
      <dgm:spPr/>
      <dgm:t>
        <a:bodyPr/>
        <a:lstStyle/>
        <a:p>
          <a:endParaRPr lang="en-US"/>
        </a:p>
      </dgm:t>
    </dgm:pt>
    <dgm:pt modelId="{19ABB296-44C7-418C-BE4E-B29D46082C25}" type="sibTrans" cxnId="{913B7A47-8100-4B64-A2CB-B27A8266919A}">
      <dgm:prSet/>
      <dgm:spPr/>
      <dgm:t>
        <a:bodyPr/>
        <a:lstStyle/>
        <a:p>
          <a:endParaRPr lang="en-US"/>
        </a:p>
      </dgm:t>
    </dgm:pt>
    <dgm:pt modelId="{0ACFE5B0-BC59-453E-AE05-5D1BDA2F4427}" type="pres">
      <dgm:prSet presAssocID="{0D64FB64-D4AF-4972-84F5-F53004BEB982}" presName="Name0" presStyleCnt="0">
        <dgm:presLayoutVars>
          <dgm:dir/>
          <dgm:resizeHandles val="exact"/>
        </dgm:presLayoutVars>
      </dgm:prSet>
      <dgm:spPr/>
    </dgm:pt>
    <dgm:pt modelId="{B487C283-C3AF-4C4C-9865-500D38F437CE}" type="pres">
      <dgm:prSet presAssocID="{31B40359-520C-4646-B048-7F034B4F3706}" presName="node" presStyleLbl="node1" presStyleIdx="0" presStyleCnt="3">
        <dgm:presLayoutVars>
          <dgm:bulletEnabled val="1"/>
        </dgm:presLayoutVars>
      </dgm:prSet>
      <dgm:spPr/>
    </dgm:pt>
    <dgm:pt modelId="{0F8AB7CC-0F45-4CB8-A731-8CA69EF11C7B}" type="pres">
      <dgm:prSet presAssocID="{AFBEF529-6F65-4202-AD61-4F995DD1B4F7}" presName="sibTrans" presStyleLbl="sibTrans2D1" presStyleIdx="0" presStyleCnt="2"/>
      <dgm:spPr/>
    </dgm:pt>
    <dgm:pt modelId="{AA7232F1-3BB2-44CE-BC18-F1896CA4F2D0}" type="pres">
      <dgm:prSet presAssocID="{AFBEF529-6F65-4202-AD61-4F995DD1B4F7}" presName="connectorText" presStyleLbl="sibTrans2D1" presStyleIdx="0" presStyleCnt="2"/>
      <dgm:spPr/>
    </dgm:pt>
    <dgm:pt modelId="{86782955-E98B-4621-85AD-04A208B6D251}" type="pres">
      <dgm:prSet presAssocID="{727FF116-D9A3-44B3-B35C-89E6DAFECE64}" presName="node" presStyleLbl="node1" presStyleIdx="1" presStyleCnt="3">
        <dgm:presLayoutVars>
          <dgm:bulletEnabled val="1"/>
        </dgm:presLayoutVars>
      </dgm:prSet>
      <dgm:spPr/>
    </dgm:pt>
    <dgm:pt modelId="{4010CB5B-4DD6-4661-AD73-E252C705AED7}" type="pres">
      <dgm:prSet presAssocID="{AF2EA559-A135-487D-BC88-41D829203C32}" presName="sibTrans" presStyleLbl="sibTrans2D1" presStyleIdx="1" presStyleCnt="2"/>
      <dgm:spPr/>
    </dgm:pt>
    <dgm:pt modelId="{779F8E34-6900-4913-B999-87B7A01621EF}" type="pres">
      <dgm:prSet presAssocID="{AF2EA559-A135-487D-BC88-41D829203C32}" presName="connectorText" presStyleLbl="sibTrans2D1" presStyleIdx="1" presStyleCnt="2"/>
      <dgm:spPr/>
    </dgm:pt>
    <dgm:pt modelId="{0866B99F-F626-46C7-B0AD-4B2E49B90FC5}" type="pres">
      <dgm:prSet presAssocID="{CA4AE2B7-4DE6-431B-B913-896889BA26FC}" presName="node" presStyleLbl="node1" presStyleIdx="2" presStyleCnt="3">
        <dgm:presLayoutVars>
          <dgm:bulletEnabled val="1"/>
        </dgm:presLayoutVars>
      </dgm:prSet>
      <dgm:spPr/>
    </dgm:pt>
  </dgm:ptLst>
  <dgm:cxnLst>
    <dgm:cxn modelId="{EA2BAE02-4EAC-4759-8B93-1423ABC27CFC}" type="presOf" srcId="{727FF116-D9A3-44B3-B35C-89E6DAFECE64}" destId="{86782955-E98B-4621-85AD-04A208B6D251}" srcOrd="0" destOrd="0" presId="urn:microsoft.com/office/officeart/2005/8/layout/process1"/>
    <dgm:cxn modelId="{AE0DC642-EB59-4A34-9026-94DC6FEC4F4D}" type="presOf" srcId="{AF2EA559-A135-487D-BC88-41D829203C32}" destId="{4010CB5B-4DD6-4661-AD73-E252C705AED7}" srcOrd="0" destOrd="0" presId="urn:microsoft.com/office/officeart/2005/8/layout/process1"/>
    <dgm:cxn modelId="{15502E66-6546-4266-B6A1-613BEEA11EAE}" srcId="{0D64FB64-D4AF-4972-84F5-F53004BEB982}" destId="{727FF116-D9A3-44B3-B35C-89E6DAFECE64}" srcOrd="1" destOrd="0" parTransId="{164E7C8E-7A70-4093-BEA1-AE60836BAF6B}" sibTransId="{AF2EA559-A135-487D-BC88-41D829203C32}"/>
    <dgm:cxn modelId="{913B7A47-8100-4B64-A2CB-B27A8266919A}" srcId="{0D64FB64-D4AF-4972-84F5-F53004BEB982}" destId="{CA4AE2B7-4DE6-431B-B913-896889BA26FC}" srcOrd="2" destOrd="0" parTransId="{1BCB971D-F2C6-4022-95B3-8FC6C03D7D6F}" sibTransId="{19ABB296-44C7-418C-BE4E-B29D46082C25}"/>
    <dgm:cxn modelId="{35F1AA67-BCDC-44D8-89F2-9D3407384422}" type="presOf" srcId="{AF2EA559-A135-487D-BC88-41D829203C32}" destId="{779F8E34-6900-4913-B999-87B7A01621EF}" srcOrd="1" destOrd="0" presId="urn:microsoft.com/office/officeart/2005/8/layout/process1"/>
    <dgm:cxn modelId="{F527F96A-988B-4419-B6CE-54F16A7F1488}" type="presOf" srcId="{0D64FB64-D4AF-4972-84F5-F53004BEB982}" destId="{0ACFE5B0-BC59-453E-AE05-5D1BDA2F4427}" srcOrd="0" destOrd="0" presId="urn:microsoft.com/office/officeart/2005/8/layout/process1"/>
    <dgm:cxn modelId="{B13F179F-D93E-45BF-86F5-E677292DECC9}" srcId="{0D64FB64-D4AF-4972-84F5-F53004BEB982}" destId="{31B40359-520C-4646-B048-7F034B4F3706}" srcOrd="0" destOrd="0" parTransId="{7303F3A6-F3E4-4494-8356-7DB6500C4176}" sibTransId="{AFBEF529-6F65-4202-AD61-4F995DD1B4F7}"/>
    <dgm:cxn modelId="{057F7FAC-3E2E-4349-B33D-5D1ACEC34827}" type="presOf" srcId="{AFBEF529-6F65-4202-AD61-4F995DD1B4F7}" destId="{AA7232F1-3BB2-44CE-BC18-F1896CA4F2D0}" srcOrd="1" destOrd="0" presId="urn:microsoft.com/office/officeart/2005/8/layout/process1"/>
    <dgm:cxn modelId="{263097C3-F75E-415C-9B0E-59E7779FDB86}" type="presOf" srcId="{CA4AE2B7-4DE6-431B-B913-896889BA26FC}" destId="{0866B99F-F626-46C7-B0AD-4B2E49B90FC5}" srcOrd="0" destOrd="0" presId="urn:microsoft.com/office/officeart/2005/8/layout/process1"/>
    <dgm:cxn modelId="{A5F39ACA-AD80-4038-82F3-CB60F0662A29}" type="presOf" srcId="{31B40359-520C-4646-B048-7F034B4F3706}" destId="{B487C283-C3AF-4C4C-9865-500D38F437CE}" srcOrd="0" destOrd="0" presId="urn:microsoft.com/office/officeart/2005/8/layout/process1"/>
    <dgm:cxn modelId="{610D9CCC-5068-4932-818A-526C994DB29A}" type="presOf" srcId="{AFBEF529-6F65-4202-AD61-4F995DD1B4F7}" destId="{0F8AB7CC-0F45-4CB8-A731-8CA69EF11C7B}" srcOrd="0" destOrd="0" presId="urn:microsoft.com/office/officeart/2005/8/layout/process1"/>
    <dgm:cxn modelId="{5526BFBB-211A-4CC7-AF3C-B19EEBA3A8CC}" type="presParOf" srcId="{0ACFE5B0-BC59-453E-AE05-5D1BDA2F4427}" destId="{B487C283-C3AF-4C4C-9865-500D38F437CE}" srcOrd="0" destOrd="0" presId="urn:microsoft.com/office/officeart/2005/8/layout/process1"/>
    <dgm:cxn modelId="{E87119E6-638E-4257-8E85-514DF61FB5E2}" type="presParOf" srcId="{0ACFE5B0-BC59-453E-AE05-5D1BDA2F4427}" destId="{0F8AB7CC-0F45-4CB8-A731-8CA69EF11C7B}" srcOrd="1" destOrd="0" presId="urn:microsoft.com/office/officeart/2005/8/layout/process1"/>
    <dgm:cxn modelId="{0B35EB87-0414-441B-A3EA-630B925E0C60}" type="presParOf" srcId="{0F8AB7CC-0F45-4CB8-A731-8CA69EF11C7B}" destId="{AA7232F1-3BB2-44CE-BC18-F1896CA4F2D0}" srcOrd="0" destOrd="0" presId="urn:microsoft.com/office/officeart/2005/8/layout/process1"/>
    <dgm:cxn modelId="{268682F4-5A53-465C-8925-6A52C1292185}" type="presParOf" srcId="{0ACFE5B0-BC59-453E-AE05-5D1BDA2F4427}" destId="{86782955-E98B-4621-85AD-04A208B6D251}" srcOrd="2" destOrd="0" presId="urn:microsoft.com/office/officeart/2005/8/layout/process1"/>
    <dgm:cxn modelId="{4D8781E9-7033-461D-9D75-087B0F172672}" type="presParOf" srcId="{0ACFE5B0-BC59-453E-AE05-5D1BDA2F4427}" destId="{4010CB5B-4DD6-4661-AD73-E252C705AED7}" srcOrd="3" destOrd="0" presId="urn:microsoft.com/office/officeart/2005/8/layout/process1"/>
    <dgm:cxn modelId="{F43BD136-4EFE-4769-A91F-3836A433C344}" type="presParOf" srcId="{4010CB5B-4DD6-4661-AD73-E252C705AED7}" destId="{779F8E34-6900-4913-B999-87B7A01621EF}" srcOrd="0" destOrd="0" presId="urn:microsoft.com/office/officeart/2005/8/layout/process1"/>
    <dgm:cxn modelId="{8A955075-C694-4815-B6C1-7EF7B9DCEE36}" type="presParOf" srcId="{0ACFE5B0-BC59-453E-AE05-5D1BDA2F4427}" destId="{0866B99F-F626-46C7-B0AD-4B2E49B90FC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A80884-C4D3-42DD-9C37-799F9F38B350}">
      <dsp:nvSpPr>
        <dsp:cNvPr id="0" name=""/>
        <dsp:cNvSpPr/>
      </dsp:nvSpPr>
      <dsp:spPr>
        <a:xfrm>
          <a:off x="1977097" y="780443"/>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77789" y="823890"/>
        <a:ext cx="22736" cy="4547"/>
      </dsp:txXfrm>
    </dsp:sp>
    <dsp:sp modelId="{E5D920A6-69FB-4D3E-84DC-774DE57D7D9D}">
      <dsp:nvSpPr>
        <dsp:cNvPr id="0" name=""/>
        <dsp:cNvSpPr/>
      </dsp:nvSpPr>
      <dsp:spPr>
        <a:xfrm>
          <a:off x="1845" y="233048"/>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Εισαγωγή</a:t>
          </a:r>
          <a:endParaRPr lang="en-US" sz="1600" kern="1200" dirty="0">
            <a:latin typeface="Times New Roman" panose="02020603050405020304" pitchFamily="18" charset="0"/>
            <a:cs typeface="Times New Roman" panose="02020603050405020304" pitchFamily="18" charset="0"/>
          </a:endParaRPr>
        </a:p>
      </dsp:txBody>
      <dsp:txXfrm>
        <a:off x="1845" y="233048"/>
        <a:ext cx="1977051" cy="1186230"/>
      </dsp:txXfrm>
    </dsp:sp>
    <dsp:sp modelId="{1CB80C21-F924-4540-BE5B-0CA38F3F7A6C}">
      <dsp:nvSpPr>
        <dsp:cNvPr id="0" name=""/>
        <dsp:cNvSpPr/>
      </dsp:nvSpPr>
      <dsp:spPr>
        <a:xfrm>
          <a:off x="4408870" y="780443"/>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09562" y="823890"/>
        <a:ext cx="22736" cy="4547"/>
      </dsp:txXfrm>
    </dsp:sp>
    <dsp:sp modelId="{A3CA775F-7BD3-4CE6-A74D-3DB370ECD90B}">
      <dsp:nvSpPr>
        <dsp:cNvPr id="0" name=""/>
        <dsp:cNvSpPr/>
      </dsp:nvSpPr>
      <dsp:spPr>
        <a:xfrm>
          <a:off x="2433618" y="233048"/>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Βιβλιογραφική επισκόπηση</a:t>
          </a:r>
          <a:endParaRPr lang="en-US" sz="1600" kern="1200" dirty="0">
            <a:latin typeface="Times New Roman" panose="02020603050405020304" pitchFamily="18" charset="0"/>
            <a:cs typeface="Times New Roman" panose="02020603050405020304" pitchFamily="18" charset="0"/>
          </a:endParaRPr>
        </a:p>
      </dsp:txBody>
      <dsp:txXfrm>
        <a:off x="2433618" y="233048"/>
        <a:ext cx="1977051" cy="1186230"/>
      </dsp:txXfrm>
    </dsp:sp>
    <dsp:sp modelId="{8C3C00C2-624A-425F-9059-F9F501417E8E}">
      <dsp:nvSpPr>
        <dsp:cNvPr id="0" name=""/>
        <dsp:cNvSpPr/>
      </dsp:nvSpPr>
      <dsp:spPr>
        <a:xfrm>
          <a:off x="6840643" y="780443"/>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1336" y="823890"/>
        <a:ext cx="22736" cy="4547"/>
      </dsp:txXfrm>
    </dsp:sp>
    <dsp:sp modelId="{FD0D3481-EAC8-42F0-BBEA-AA96D19B1EF3}">
      <dsp:nvSpPr>
        <dsp:cNvPr id="0" name=""/>
        <dsp:cNvSpPr/>
      </dsp:nvSpPr>
      <dsp:spPr>
        <a:xfrm>
          <a:off x="4865391" y="233048"/>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Φυσικές επιστήμες στο νηπιαγωγείο</a:t>
          </a:r>
          <a:endParaRPr lang="en-US" sz="1600" kern="1200" dirty="0">
            <a:latin typeface="Times New Roman" panose="02020603050405020304" pitchFamily="18" charset="0"/>
            <a:cs typeface="Times New Roman" panose="02020603050405020304" pitchFamily="18" charset="0"/>
          </a:endParaRPr>
        </a:p>
      </dsp:txBody>
      <dsp:txXfrm>
        <a:off x="4865391" y="233048"/>
        <a:ext cx="1977051" cy="1186230"/>
      </dsp:txXfrm>
    </dsp:sp>
    <dsp:sp modelId="{96675243-BDA0-4263-A245-47F5D099C1D1}">
      <dsp:nvSpPr>
        <dsp:cNvPr id="0" name=""/>
        <dsp:cNvSpPr/>
      </dsp:nvSpPr>
      <dsp:spPr>
        <a:xfrm>
          <a:off x="990371" y="1417479"/>
          <a:ext cx="7295319" cy="424121"/>
        </a:xfrm>
        <a:custGeom>
          <a:avLst/>
          <a:gdLst/>
          <a:ahLst/>
          <a:cxnLst/>
          <a:rect l="0" t="0" r="0" b="0"/>
          <a:pathLst>
            <a:path>
              <a:moveTo>
                <a:pt x="7295319" y="0"/>
              </a:moveTo>
              <a:lnTo>
                <a:pt x="7295319" y="229160"/>
              </a:lnTo>
              <a:lnTo>
                <a:pt x="0" y="229160"/>
              </a:lnTo>
              <a:lnTo>
                <a:pt x="0" y="424121"/>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55294" y="1627266"/>
        <a:ext cx="365473" cy="4547"/>
      </dsp:txXfrm>
    </dsp:sp>
    <dsp:sp modelId="{A5A3F98D-D164-4BFA-A93B-8C55D0FC41B5}">
      <dsp:nvSpPr>
        <dsp:cNvPr id="0" name=""/>
        <dsp:cNvSpPr/>
      </dsp:nvSpPr>
      <dsp:spPr>
        <a:xfrm>
          <a:off x="7297164" y="233048"/>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Φυσική κατάσταση και μεταβολή της ύλης (σύμφωνα με το ΑΠΣ)</a:t>
          </a:r>
          <a:endParaRPr lang="en-US" sz="1600" kern="1200" dirty="0">
            <a:latin typeface="Times New Roman" panose="02020603050405020304" pitchFamily="18" charset="0"/>
            <a:cs typeface="Times New Roman" panose="02020603050405020304" pitchFamily="18" charset="0"/>
          </a:endParaRPr>
        </a:p>
      </dsp:txBody>
      <dsp:txXfrm>
        <a:off x="7297164" y="233048"/>
        <a:ext cx="1977051" cy="1186230"/>
      </dsp:txXfrm>
    </dsp:sp>
    <dsp:sp modelId="{0DA8F01E-96EA-4DF7-BEE1-ECC01E536B6D}">
      <dsp:nvSpPr>
        <dsp:cNvPr id="0" name=""/>
        <dsp:cNvSpPr/>
      </dsp:nvSpPr>
      <dsp:spPr>
        <a:xfrm>
          <a:off x="1977097" y="2421396"/>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77789" y="2464842"/>
        <a:ext cx="22736" cy="4547"/>
      </dsp:txXfrm>
    </dsp:sp>
    <dsp:sp modelId="{59A49EAE-CCFF-46DF-9AC7-04B48B612065}">
      <dsp:nvSpPr>
        <dsp:cNvPr id="0" name=""/>
        <dsp:cNvSpPr/>
      </dsp:nvSpPr>
      <dsp:spPr>
        <a:xfrm>
          <a:off x="1845" y="1874000"/>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Αλλαγή κατάστασης του νερού και η φάση του λιώσιμου του πάγου</a:t>
          </a:r>
          <a:endParaRPr lang="en-US" sz="1600" kern="1200" dirty="0">
            <a:latin typeface="Times New Roman" panose="02020603050405020304" pitchFamily="18" charset="0"/>
            <a:cs typeface="Times New Roman" panose="02020603050405020304" pitchFamily="18" charset="0"/>
          </a:endParaRPr>
        </a:p>
      </dsp:txBody>
      <dsp:txXfrm>
        <a:off x="1845" y="1874000"/>
        <a:ext cx="1977051" cy="1186230"/>
      </dsp:txXfrm>
    </dsp:sp>
    <dsp:sp modelId="{BC980940-1DA4-4660-B67D-2BB72C777329}">
      <dsp:nvSpPr>
        <dsp:cNvPr id="0" name=""/>
        <dsp:cNvSpPr/>
      </dsp:nvSpPr>
      <dsp:spPr>
        <a:xfrm>
          <a:off x="4408870" y="2421396"/>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09562" y="2464842"/>
        <a:ext cx="22736" cy="4547"/>
      </dsp:txXfrm>
    </dsp:sp>
    <dsp:sp modelId="{4EF86718-9562-4D0E-95D9-700E206E453F}">
      <dsp:nvSpPr>
        <dsp:cNvPr id="0" name=""/>
        <dsp:cNvSpPr/>
      </dsp:nvSpPr>
      <dsp:spPr>
        <a:xfrm>
          <a:off x="2433618" y="1874000"/>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Μεθοδολογία</a:t>
          </a:r>
          <a:endParaRPr lang="en-US" sz="1600" kern="1200" dirty="0">
            <a:latin typeface="Times New Roman" panose="02020603050405020304" pitchFamily="18" charset="0"/>
            <a:cs typeface="Times New Roman" panose="02020603050405020304" pitchFamily="18" charset="0"/>
          </a:endParaRPr>
        </a:p>
      </dsp:txBody>
      <dsp:txXfrm>
        <a:off x="2433618" y="1874000"/>
        <a:ext cx="1977051" cy="1186230"/>
      </dsp:txXfrm>
    </dsp:sp>
    <dsp:sp modelId="{260FEE34-F6BE-4FC9-BF3A-EDE1555760D3}">
      <dsp:nvSpPr>
        <dsp:cNvPr id="0" name=""/>
        <dsp:cNvSpPr/>
      </dsp:nvSpPr>
      <dsp:spPr>
        <a:xfrm>
          <a:off x="6840643" y="2421396"/>
          <a:ext cx="424121" cy="91440"/>
        </a:xfrm>
        <a:custGeom>
          <a:avLst/>
          <a:gdLst/>
          <a:ahLst/>
          <a:cxnLst/>
          <a:rect l="0" t="0" r="0" b="0"/>
          <a:pathLst>
            <a:path>
              <a:moveTo>
                <a:pt x="0" y="45720"/>
              </a:moveTo>
              <a:lnTo>
                <a:pt x="42412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1336" y="2464842"/>
        <a:ext cx="22736" cy="4547"/>
      </dsp:txXfrm>
    </dsp:sp>
    <dsp:sp modelId="{EF6369BB-3C9A-4763-B113-ABCB1FE77818}">
      <dsp:nvSpPr>
        <dsp:cNvPr id="0" name=""/>
        <dsp:cNvSpPr/>
      </dsp:nvSpPr>
      <dsp:spPr>
        <a:xfrm>
          <a:off x="4865391" y="1874000"/>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Αποτελέσματα</a:t>
          </a:r>
          <a:endParaRPr lang="en-US" sz="1600" kern="1200" dirty="0">
            <a:latin typeface="Times New Roman" panose="02020603050405020304" pitchFamily="18" charset="0"/>
            <a:cs typeface="Times New Roman" panose="02020603050405020304" pitchFamily="18" charset="0"/>
          </a:endParaRPr>
        </a:p>
      </dsp:txBody>
      <dsp:txXfrm>
        <a:off x="4865391" y="1874000"/>
        <a:ext cx="1977051" cy="1186230"/>
      </dsp:txXfrm>
    </dsp:sp>
    <dsp:sp modelId="{9FCD88D6-279A-4F29-80E5-68A9E27254B1}">
      <dsp:nvSpPr>
        <dsp:cNvPr id="0" name=""/>
        <dsp:cNvSpPr/>
      </dsp:nvSpPr>
      <dsp:spPr>
        <a:xfrm>
          <a:off x="7297164" y="1874000"/>
          <a:ext cx="1977051" cy="1186230"/>
        </a:xfrm>
        <a:prstGeom prst="rect">
          <a:avLst/>
        </a:prstGeom>
        <a:solidFill>
          <a:schemeClr val="accent3"/>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77" tIns="101690" rIns="96877" bIns="101690" numCol="1" spcCol="1270" anchor="ctr" anchorCtr="0">
          <a:noAutofit/>
        </a:bodyPr>
        <a:lstStyle/>
        <a:p>
          <a:pPr marL="0" lvl="0" indent="0" algn="ctr" defTabSz="711200">
            <a:lnSpc>
              <a:spcPct val="90000"/>
            </a:lnSpc>
            <a:spcBef>
              <a:spcPct val="0"/>
            </a:spcBef>
            <a:spcAft>
              <a:spcPct val="35000"/>
            </a:spcAft>
            <a:buNone/>
          </a:pPr>
          <a:r>
            <a:rPr lang="el-GR" sz="1600" kern="1200" dirty="0">
              <a:latin typeface="Times New Roman" panose="02020603050405020304" pitchFamily="18" charset="0"/>
              <a:cs typeface="Times New Roman" panose="02020603050405020304" pitchFamily="18" charset="0"/>
            </a:rPr>
            <a:t>Συμπεράσματα - συζήτηση </a:t>
          </a:r>
          <a:endParaRPr lang="en-US" sz="1600" kern="1200" dirty="0">
            <a:latin typeface="Times New Roman" panose="02020603050405020304" pitchFamily="18" charset="0"/>
            <a:cs typeface="Times New Roman" panose="02020603050405020304" pitchFamily="18" charset="0"/>
          </a:endParaRPr>
        </a:p>
      </dsp:txBody>
      <dsp:txXfrm>
        <a:off x="7297164" y="1874000"/>
        <a:ext cx="1977051" cy="11862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0CCC8-1083-4F78-B09D-EA1D7B7CE66C}">
      <dsp:nvSpPr>
        <dsp:cNvPr id="0" name=""/>
        <dsp:cNvSpPr/>
      </dsp:nvSpPr>
      <dsp:spPr>
        <a:xfrm>
          <a:off x="0" y="0"/>
          <a:ext cx="7884652" cy="98798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dirty="0">
              <a:latin typeface="Times New Roman" panose="02020603050405020304" pitchFamily="18" charset="0"/>
              <a:cs typeface="Times New Roman" panose="02020603050405020304" pitchFamily="18" charset="0"/>
            </a:rPr>
            <a:t>Συνδέουν τα παιδιά τα </a:t>
          </a:r>
          <a:r>
            <a:rPr lang="el-GR" sz="2700" u="sng" kern="1200" dirty="0">
              <a:latin typeface="Times New Roman" panose="02020603050405020304" pitchFamily="18" charset="0"/>
              <a:cs typeface="Times New Roman" panose="02020603050405020304" pitchFamily="18" charset="0"/>
            </a:rPr>
            <a:t>παγάκια</a:t>
          </a:r>
          <a:r>
            <a:rPr lang="el-GR" sz="2700" kern="1200" dirty="0">
              <a:latin typeface="Times New Roman" panose="02020603050405020304" pitchFamily="18" charset="0"/>
              <a:cs typeface="Times New Roman" panose="02020603050405020304" pitchFamily="18" charset="0"/>
            </a:rPr>
            <a:t> με το </a:t>
          </a:r>
          <a:r>
            <a:rPr lang="el-GR" sz="2700" u="sng" kern="1200" dirty="0">
              <a:latin typeface="Times New Roman" panose="02020603050405020304" pitchFamily="18" charset="0"/>
              <a:cs typeface="Times New Roman" panose="02020603050405020304" pitchFamily="18" charset="0"/>
            </a:rPr>
            <a:t>νερό</a:t>
          </a:r>
          <a:r>
            <a:rPr lang="el-GR" sz="2700" kern="1200" dirty="0">
              <a:latin typeface="Times New Roman" panose="02020603050405020304" pitchFamily="18" charset="0"/>
              <a:cs typeface="Times New Roman" panose="02020603050405020304" pitchFamily="18" charset="0"/>
            </a:rPr>
            <a:t>;</a:t>
          </a:r>
        </a:p>
      </dsp:txBody>
      <dsp:txXfrm>
        <a:off x="28937" y="28937"/>
        <a:ext cx="6818541" cy="930110"/>
      </dsp:txXfrm>
    </dsp:sp>
    <dsp:sp modelId="{24925ADA-23DF-4C11-BBD6-D2D476B48A8D}">
      <dsp:nvSpPr>
        <dsp:cNvPr id="0" name=""/>
        <dsp:cNvSpPr/>
      </dsp:nvSpPr>
      <dsp:spPr>
        <a:xfrm>
          <a:off x="695704" y="1152648"/>
          <a:ext cx="7884652" cy="98798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dirty="0">
              <a:latin typeface="Times New Roman" panose="02020603050405020304" pitchFamily="18" charset="0"/>
              <a:cs typeface="Times New Roman" panose="02020603050405020304" pitchFamily="18" charset="0"/>
            </a:rPr>
            <a:t>Μπορούν να κατανοήσουν </a:t>
          </a:r>
          <a:r>
            <a:rPr lang="el-GR" sz="2700" b="1" kern="1200" dirty="0">
              <a:latin typeface="Times New Roman" panose="02020603050405020304" pitchFamily="18" charset="0"/>
              <a:cs typeface="Times New Roman" panose="02020603050405020304" pitchFamily="18" charset="0"/>
            </a:rPr>
            <a:t>γιατί</a:t>
          </a:r>
          <a:r>
            <a:rPr lang="el-GR" sz="2700" kern="1200" dirty="0">
              <a:latin typeface="Times New Roman" panose="02020603050405020304" pitchFamily="18" charset="0"/>
              <a:cs typeface="Times New Roman" panose="02020603050405020304" pitchFamily="18" charset="0"/>
            </a:rPr>
            <a:t> αλλάζει μορφή το παγάκι;</a:t>
          </a:r>
        </a:p>
      </dsp:txBody>
      <dsp:txXfrm>
        <a:off x="724641" y="1181585"/>
        <a:ext cx="6488884" cy="930110"/>
      </dsp:txXfrm>
    </dsp:sp>
    <dsp:sp modelId="{689A3B78-2887-4189-9457-BE91AA80C8A0}">
      <dsp:nvSpPr>
        <dsp:cNvPr id="0" name=""/>
        <dsp:cNvSpPr/>
      </dsp:nvSpPr>
      <dsp:spPr>
        <a:xfrm>
          <a:off x="1391409" y="2305296"/>
          <a:ext cx="7884652" cy="98798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dirty="0">
              <a:latin typeface="Times New Roman" panose="02020603050405020304" pitchFamily="18" charset="0"/>
              <a:cs typeface="Times New Roman" panose="02020603050405020304" pitchFamily="18" charset="0"/>
            </a:rPr>
            <a:t>Μπορούν να κατανοήσουν </a:t>
          </a:r>
          <a:r>
            <a:rPr lang="el-GR" sz="2700" b="1" kern="1200" dirty="0">
              <a:latin typeface="Times New Roman" panose="02020603050405020304" pitchFamily="18" charset="0"/>
              <a:cs typeface="Times New Roman" panose="02020603050405020304" pitchFamily="18" charset="0"/>
            </a:rPr>
            <a:t>πώς</a:t>
          </a:r>
          <a:r>
            <a:rPr lang="el-GR" sz="2700" kern="1200" dirty="0">
              <a:latin typeface="Times New Roman" panose="02020603050405020304" pitchFamily="18" charset="0"/>
              <a:cs typeface="Times New Roman" panose="02020603050405020304" pitchFamily="18" charset="0"/>
            </a:rPr>
            <a:t> αλλάζει μορφή το παγάκι;</a:t>
          </a:r>
        </a:p>
      </dsp:txBody>
      <dsp:txXfrm>
        <a:off x="1420346" y="2334233"/>
        <a:ext cx="6488884" cy="930110"/>
      </dsp:txXfrm>
    </dsp:sp>
    <dsp:sp modelId="{665C07DC-45B5-4EC0-978A-C69FB2C0AB50}">
      <dsp:nvSpPr>
        <dsp:cNvPr id="0" name=""/>
        <dsp:cNvSpPr/>
      </dsp:nvSpPr>
      <dsp:spPr>
        <a:xfrm>
          <a:off x="7242463" y="749221"/>
          <a:ext cx="642189" cy="64218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l-GR" sz="3500" kern="1200"/>
        </a:p>
      </dsp:txBody>
      <dsp:txXfrm>
        <a:off x="7386956" y="749221"/>
        <a:ext cx="353203" cy="483247"/>
      </dsp:txXfrm>
    </dsp:sp>
    <dsp:sp modelId="{0AB72196-6A9D-4570-9CD9-B50A956A497E}">
      <dsp:nvSpPr>
        <dsp:cNvPr id="0" name=""/>
        <dsp:cNvSpPr/>
      </dsp:nvSpPr>
      <dsp:spPr>
        <a:xfrm>
          <a:off x="7938167" y="1895282"/>
          <a:ext cx="642189" cy="642189"/>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l-GR" sz="3500" kern="1200"/>
        </a:p>
      </dsp:txBody>
      <dsp:txXfrm>
        <a:off x="8082660" y="1895282"/>
        <a:ext cx="353203" cy="4832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C9D37-0AA6-4A87-AF30-1ED17305C795}">
      <dsp:nvSpPr>
        <dsp:cNvPr id="0" name=""/>
        <dsp:cNvSpPr/>
      </dsp:nvSpPr>
      <dsp:spPr>
        <a:xfrm>
          <a:off x="608" y="48674"/>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Γνωρίζεις</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τι</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είν</a:t>
          </a:r>
          <a:r>
            <a:rPr lang="en-US" sz="2200" kern="1200" dirty="0">
              <a:latin typeface="Times New Roman" panose="02020603050405020304" pitchFamily="18" charset="0"/>
              <a:cs typeface="Times New Roman" panose="02020603050405020304" pitchFamily="18" charset="0"/>
            </a:rPr>
            <a:t>αι ο πάγος;</a:t>
          </a:r>
        </a:p>
      </dsp:txBody>
      <dsp:txXfrm>
        <a:off x="608" y="48674"/>
        <a:ext cx="2375080" cy="1425048"/>
      </dsp:txXfrm>
    </dsp:sp>
    <dsp:sp modelId="{91C95D86-658E-4323-91C1-F354F9A56326}">
      <dsp:nvSpPr>
        <dsp:cNvPr id="0" name=""/>
        <dsp:cNvSpPr/>
      </dsp:nvSpPr>
      <dsp:spPr>
        <a:xfrm>
          <a:off x="2613198" y="48674"/>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Που</a:t>
          </a:r>
          <a:r>
            <a:rPr lang="en-US" sz="2200" kern="1200" dirty="0">
              <a:latin typeface="Times New Roman" panose="02020603050405020304" pitchFamily="18" charset="0"/>
              <a:cs typeface="Times New Roman" panose="02020603050405020304" pitchFamily="18" charset="0"/>
            </a:rPr>
            <a:t> μπ</a:t>
          </a:r>
          <a:r>
            <a:rPr lang="en-US" sz="2200" kern="1200" dirty="0" err="1">
              <a:latin typeface="Times New Roman" panose="02020603050405020304" pitchFamily="18" charset="0"/>
              <a:cs typeface="Times New Roman" panose="02020603050405020304" pitchFamily="18" charset="0"/>
            </a:rPr>
            <a:t>ορούμε</a:t>
          </a:r>
          <a:r>
            <a:rPr lang="en-US" sz="2200" kern="1200" dirty="0">
              <a:latin typeface="Times New Roman" panose="02020603050405020304" pitchFamily="18" charset="0"/>
              <a:cs typeface="Times New Roman" panose="02020603050405020304" pitchFamily="18" charset="0"/>
            </a:rPr>
            <a:t> να β</a:t>
          </a:r>
          <a:r>
            <a:rPr lang="en-US" sz="2200" kern="1200" dirty="0" err="1">
              <a:latin typeface="Times New Roman" panose="02020603050405020304" pitchFamily="18" charset="0"/>
              <a:cs typeface="Times New Roman" panose="02020603050405020304" pitchFamily="18" charset="0"/>
            </a:rPr>
            <a:t>ρούμε</a:t>
          </a:r>
          <a:r>
            <a:rPr lang="en-US" sz="2200" kern="1200" dirty="0">
              <a:latin typeface="Times New Roman" panose="02020603050405020304" pitchFamily="18" charset="0"/>
              <a:cs typeface="Times New Roman" panose="02020603050405020304" pitchFamily="18" charset="0"/>
            </a:rPr>
            <a:t> πα</a:t>
          </a:r>
          <a:r>
            <a:rPr lang="en-US" sz="2200" kern="1200" dirty="0" err="1">
              <a:latin typeface="Times New Roman" panose="02020603050405020304" pitchFamily="18" charset="0"/>
              <a:cs typeface="Times New Roman" panose="02020603050405020304" pitchFamily="18" charset="0"/>
            </a:rPr>
            <a:t>γάκι</a:t>
          </a:r>
          <a:r>
            <a:rPr lang="en-US" sz="2200" kern="1200" dirty="0">
              <a:latin typeface="Times New Roman" panose="02020603050405020304" pitchFamily="18" charset="0"/>
              <a:cs typeface="Times New Roman" panose="02020603050405020304" pitchFamily="18" charset="0"/>
            </a:rPr>
            <a:t>α;</a:t>
          </a:r>
        </a:p>
      </dsp:txBody>
      <dsp:txXfrm>
        <a:off x="2613198" y="48674"/>
        <a:ext cx="2375080" cy="1425048"/>
      </dsp:txXfrm>
    </dsp:sp>
    <dsp:sp modelId="{8778E925-2A44-44DD-92C4-ACD9C550F707}">
      <dsp:nvSpPr>
        <dsp:cNvPr id="0" name=""/>
        <dsp:cNvSpPr/>
      </dsp:nvSpPr>
      <dsp:spPr>
        <a:xfrm>
          <a:off x="608" y="1711231"/>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Από </a:t>
          </a:r>
          <a:r>
            <a:rPr lang="en-US" sz="2200" kern="1200" dirty="0" err="1">
              <a:latin typeface="Times New Roman" panose="02020603050405020304" pitchFamily="18" charset="0"/>
              <a:cs typeface="Times New Roman" panose="02020603050405020304" pitchFamily="18" charset="0"/>
            </a:rPr>
            <a:t>τι</a:t>
          </a:r>
          <a:r>
            <a:rPr lang="en-US" sz="2200" kern="1200" dirty="0">
              <a:latin typeface="Times New Roman" panose="02020603050405020304" pitchFamily="18" charset="0"/>
              <a:cs typeface="Times New Roman" panose="02020603050405020304" pitchFamily="18" charset="0"/>
            </a:rPr>
            <a:t> π</a:t>
          </a:r>
          <a:r>
            <a:rPr lang="en-US" sz="2200" kern="1200" dirty="0" err="1">
              <a:latin typeface="Times New Roman" panose="02020603050405020304" pitchFamily="18" charset="0"/>
              <a:cs typeface="Times New Roman" panose="02020603050405020304" pitchFamily="18" charset="0"/>
            </a:rPr>
            <a:t>ιστεύεις</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φτιάχν</a:t>
          </a:r>
          <a:r>
            <a:rPr lang="el-GR" sz="2200" kern="1200" dirty="0">
              <a:latin typeface="Times New Roman" panose="02020603050405020304" pitchFamily="18" charset="0"/>
              <a:cs typeface="Times New Roman" panose="02020603050405020304" pitchFamily="18" charset="0"/>
            </a:rPr>
            <a:t>ονται </a:t>
          </a:r>
          <a:r>
            <a:rPr lang="en-US" sz="2200" kern="1200" dirty="0">
              <a:latin typeface="Times New Roman" panose="02020603050405020304" pitchFamily="18" charset="0"/>
              <a:cs typeface="Times New Roman" panose="02020603050405020304" pitchFamily="18" charset="0"/>
            </a:rPr>
            <a:t>τα πα</a:t>
          </a:r>
          <a:r>
            <a:rPr lang="en-US" sz="2200" kern="1200" dirty="0" err="1">
              <a:latin typeface="Times New Roman" panose="02020603050405020304" pitchFamily="18" charset="0"/>
              <a:cs typeface="Times New Roman" panose="02020603050405020304" pitchFamily="18" charset="0"/>
            </a:rPr>
            <a:t>γάκι</a:t>
          </a:r>
          <a:r>
            <a:rPr lang="en-US" sz="2200" kern="1200" dirty="0">
              <a:latin typeface="Times New Roman" panose="02020603050405020304" pitchFamily="18" charset="0"/>
              <a:cs typeface="Times New Roman" panose="02020603050405020304" pitchFamily="18" charset="0"/>
            </a:rPr>
            <a:t>α;</a:t>
          </a:r>
        </a:p>
      </dsp:txBody>
      <dsp:txXfrm>
        <a:off x="608" y="1711231"/>
        <a:ext cx="2375080" cy="1425048"/>
      </dsp:txXfrm>
    </dsp:sp>
    <dsp:sp modelId="{8BB10231-0461-4E19-AD7D-BC8DEE8BB72D}">
      <dsp:nvSpPr>
        <dsp:cNvPr id="0" name=""/>
        <dsp:cNvSpPr/>
      </dsp:nvSpPr>
      <dsp:spPr>
        <a:xfrm>
          <a:off x="2613198" y="1711231"/>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Τι</a:t>
          </a:r>
          <a:r>
            <a:rPr lang="en-US" sz="2200" kern="1200" dirty="0">
              <a:latin typeface="Times New Roman" panose="02020603050405020304" pitchFamily="18" charset="0"/>
              <a:cs typeface="Times New Roman" panose="02020603050405020304" pitchFamily="18" charset="0"/>
            </a:rPr>
            <a:t> θα </a:t>
          </a:r>
          <a:r>
            <a:rPr lang="en-US" sz="2200" kern="1200" dirty="0" err="1">
              <a:latin typeface="Times New Roman" panose="02020603050405020304" pitchFamily="18" charset="0"/>
              <a:cs typeface="Times New Roman" panose="02020603050405020304" pitchFamily="18" charset="0"/>
            </a:rPr>
            <a:t>συμ</a:t>
          </a:r>
          <a:r>
            <a:rPr lang="en-US" sz="2200" kern="1200" dirty="0">
              <a:latin typeface="Times New Roman" panose="02020603050405020304" pitchFamily="18" charset="0"/>
              <a:cs typeface="Times New Roman" panose="02020603050405020304" pitchFamily="18" charset="0"/>
            </a:rPr>
            <a:t>βεί στο παγάκι αν μείνει πολλή ώρα έξω από την κατάψυγη;</a:t>
          </a:r>
        </a:p>
      </dsp:txBody>
      <dsp:txXfrm>
        <a:off x="2613198" y="1711231"/>
        <a:ext cx="2375080" cy="1425048"/>
      </dsp:txXfrm>
    </dsp:sp>
    <dsp:sp modelId="{60D5CC1A-1E26-4BF3-BC8E-CE15C8384E70}">
      <dsp:nvSpPr>
        <dsp:cNvPr id="0" name=""/>
        <dsp:cNvSpPr/>
      </dsp:nvSpPr>
      <dsp:spPr>
        <a:xfrm>
          <a:off x="608" y="3373787"/>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Τι</a:t>
          </a:r>
          <a:r>
            <a:rPr lang="en-US" sz="2200" kern="1200" dirty="0">
              <a:latin typeface="Times New Roman" panose="02020603050405020304" pitchFamily="18" charset="0"/>
              <a:cs typeface="Times New Roman" panose="02020603050405020304" pitchFamily="18" charset="0"/>
            </a:rPr>
            <a:t> θα </a:t>
          </a:r>
          <a:r>
            <a:rPr lang="en-US" sz="2200" kern="1200" dirty="0" err="1">
              <a:latin typeface="Times New Roman" panose="02020603050405020304" pitchFamily="18" charset="0"/>
              <a:cs typeface="Times New Roman" panose="02020603050405020304" pitchFamily="18" charset="0"/>
            </a:rPr>
            <a:t>συμ</a:t>
          </a:r>
          <a:r>
            <a:rPr lang="en-US" sz="2200" kern="1200" dirty="0">
              <a:latin typeface="Times New Roman" panose="02020603050405020304" pitchFamily="18" charset="0"/>
              <a:cs typeface="Times New Roman" panose="02020603050405020304" pitchFamily="18" charset="0"/>
            </a:rPr>
            <a:t>βεί στο π</a:t>
          </a:r>
          <a:r>
            <a:rPr lang="el-GR" sz="2200" kern="1200" dirty="0">
              <a:latin typeface="Times New Roman" panose="02020603050405020304" pitchFamily="18" charset="0"/>
              <a:cs typeface="Times New Roman" panose="02020603050405020304" pitchFamily="18" charset="0"/>
            </a:rPr>
            <a:t>αγάκι</a:t>
          </a:r>
          <a:r>
            <a:rPr lang="en-US" sz="2200" kern="1200" dirty="0">
              <a:latin typeface="Times New Roman" panose="02020603050405020304" pitchFamily="18" charset="0"/>
              <a:cs typeface="Times New Roman" panose="02020603050405020304" pitchFamily="18" charset="0"/>
            </a:rPr>
            <a:t> αν τον βγάλουμε στον ήλιο;</a:t>
          </a:r>
        </a:p>
      </dsp:txBody>
      <dsp:txXfrm>
        <a:off x="608" y="3373787"/>
        <a:ext cx="2375080" cy="1425048"/>
      </dsp:txXfrm>
    </dsp:sp>
    <dsp:sp modelId="{26E94534-7A98-4AFF-AA01-A232B34C72D2}">
      <dsp:nvSpPr>
        <dsp:cNvPr id="0" name=""/>
        <dsp:cNvSpPr/>
      </dsp:nvSpPr>
      <dsp:spPr>
        <a:xfrm>
          <a:off x="2613198" y="3373787"/>
          <a:ext cx="2375080" cy="1425048"/>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Τι</a:t>
          </a:r>
          <a:r>
            <a:rPr lang="en-US" sz="2200" kern="1200" dirty="0">
              <a:latin typeface="Times New Roman" panose="02020603050405020304" pitchFamily="18" charset="0"/>
              <a:cs typeface="Times New Roman" panose="02020603050405020304" pitchFamily="18" charset="0"/>
            </a:rPr>
            <a:t> θα </a:t>
          </a:r>
          <a:r>
            <a:rPr lang="en-US" sz="2200" kern="1200" dirty="0" err="1">
              <a:latin typeface="Times New Roman" panose="02020603050405020304" pitchFamily="18" charset="0"/>
              <a:cs typeface="Times New Roman" panose="02020603050405020304" pitchFamily="18" charset="0"/>
            </a:rPr>
            <a:t>συμ</a:t>
          </a:r>
          <a:r>
            <a:rPr lang="en-US" sz="2200" kern="1200" dirty="0">
              <a:latin typeface="Times New Roman" panose="02020603050405020304" pitchFamily="18" charset="0"/>
              <a:cs typeface="Times New Roman" panose="02020603050405020304" pitchFamily="18" charset="0"/>
            </a:rPr>
            <a:t>βεί στο π</a:t>
          </a:r>
          <a:r>
            <a:rPr lang="el-GR" sz="2200" kern="1200" dirty="0">
              <a:latin typeface="Times New Roman" panose="02020603050405020304" pitchFamily="18" charset="0"/>
              <a:cs typeface="Times New Roman" panose="02020603050405020304" pitchFamily="18" charset="0"/>
            </a:rPr>
            <a:t>αγάκι</a:t>
          </a:r>
          <a:r>
            <a:rPr lang="en-US" sz="2200" kern="1200" dirty="0">
              <a:latin typeface="Times New Roman" panose="02020603050405020304" pitchFamily="18" charset="0"/>
              <a:cs typeface="Times New Roman" panose="02020603050405020304" pitchFamily="18" charset="0"/>
            </a:rPr>
            <a:t> αν </a:t>
          </a:r>
          <a:r>
            <a:rPr lang="en-US" sz="2200" kern="1200" dirty="0" err="1">
              <a:latin typeface="Times New Roman" panose="02020603050405020304" pitchFamily="18" charset="0"/>
              <a:cs typeface="Times New Roman" panose="02020603050405020304" pitchFamily="18" charset="0"/>
            </a:rPr>
            <a:t>ρίξουμε</a:t>
          </a:r>
          <a:r>
            <a:rPr lang="el-GR" sz="2200" kern="1200" dirty="0">
              <a:latin typeface="Times New Roman" panose="02020603050405020304" pitchFamily="18" charset="0"/>
              <a:cs typeface="Times New Roman" panose="02020603050405020304" pitchFamily="18" charset="0"/>
            </a:rPr>
            <a:t> ζεστό</a:t>
          </a:r>
          <a:r>
            <a:rPr lang="en-US" sz="2200" kern="1200" dirty="0">
              <a:latin typeface="Times New Roman" panose="02020603050405020304" pitchFamily="18" charset="0"/>
              <a:cs typeface="Times New Roman" panose="02020603050405020304" pitchFamily="18" charset="0"/>
            </a:rPr>
            <a:t> νερό πάνω του;</a:t>
          </a:r>
        </a:p>
      </dsp:txBody>
      <dsp:txXfrm>
        <a:off x="2613198" y="3373787"/>
        <a:ext cx="2375080" cy="14250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7C283-C3AF-4C4C-9865-500D38F437CE}">
      <dsp:nvSpPr>
        <dsp:cNvPr id="0" name=""/>
        <dsp:cNvSpPr/>
      </dsp:nvSpPr>
      <dsp:spPr>
        <a:xfrm>
          <a:off x="7660" y="91476"/>
          <a:ext cx="2289784" cy="304827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latin typeface="Times New Roman" panose="02020603050405020304" pitchFamily="18" charset="0"/>
              <a:cs typeface="Times New Roman" panose="02020603050405020304" pitchFamily="18" charset="0"/>
            </a:rPr>
            <a:t>Μπροστά στα παιδιά τοποθετούμε ένα παγάκι μέσα σε ένα διάφανο ποτήρι. Δίνουμε στα παιδιά μερικά δευτερόλεπτα να παρατηρήσουν το παγάκι. Στη συνέχεια κάνουμε τις αρχικές ερωτήσεις (Γνωρίζεις τι είναι ο πάγος;, από τι πιστεύεις φτιάχνεται ο πάγος/ τα παγάκια;, που μπορούμε να βρούμε παγάκια;). </a:t>
          </a:r>
          <a:endParaRPr lang="en-US" sz="1500" kern="1200" dirty="0">
            <a:latin typeface="Times New Roman" panose="02020603050405020304" pitchFamily="18" charset="0"/>
            <a:cs typeface="Times New Roman" panose="02020603050405020304" pitchFamily="18" charset="0"/>
          </a:endParaRPr>
        </a:p>
      </dsp:txBody>
      <dsp:txXfrm>
        <a:off x="74725" y="158541"/>
        <a:ext cx="2155654" cy="2914145"/>
      </dsp:txXfrm>
    </dsp:sp>
    <dsp:sp modelId="{0F8AB7CC-0F45-4CB8-A731-8CA69EF11C7B}">
      <dsp:nvSpPr>
        <dsp:cNvPr id="0" name=""/>
        <dsp:cNvSpPr/>
      </dsp:nvSpPr>
      <dsp:spPr>
        <a:xfrm>
          <a:off x="2526424" y="1331681"/>
          <a:ext cx="485434" cy="56786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526424" y="1445254"/>
        <a:ext cx="339804" cy="340720"/>
      </dsp:txXfrm>
    </dsp:sp>
    <dsp:sp modelId="{86782955-E98B-4621-85AD-04A208B6D251}">
      <dsp:nvSpPr>
        <dsp:cNvPr id="0" name=""/>
        <dsp:cNvSpPr/>
      </dsp:nvSpPr>
      <dsp:spPr>
        <a:xfrm>
          <a:off x="3213359" y="91476"/>
          <a:ext cx="2289784" cy="304827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latin typeface="Times New Roman" panose="02020603050405020304" pitchFamily="18" charset="0"/>
              <a:cs typeface="Times New Roman" panose="02020603050405020304" pitchFamily="18" charset="0"/>
            </a:rPr>
            <a:t>Αφήνουμε τα παιδιά να διατυπώσουν τις απόψεις και τα συμπεράσματά τους και στη συνέχεια επικεντρώνουμε τη προσοχή ξανά στο παγάκι στο ποτήρι. Κάνουμε τις επόμενες ερωτήσεις (</a:t>
          </a:r>
          <a:r>
            <a:rPr lang="en-US" sz="1500" kern="1200" dirty="0" err="1">
              <a:latin typeface="Times New Roman" panose="02020603050405020304" pitchFamily="18" charset="0"/>
              <a:cs typeface="Times New Roman" panose="02020603050405020304" pitchFamily="18" charset="0"/>
            </a:rPr>
            <a:t>Τι</a:t>
          </a:r>
          <a:r>
            <a:rPr lang="en-US" sz="1500" kern="1200" dirty="0">
              <a:latin typeface="Times New Roman" panose="02020603050405020304" pitchFamily="18" charset="0"/>
              <a:cs typeface="Times New Roman" panose="02020603050405020304" pitchFamily="18" charset="0"/>
            </a:rPr>
            <a:t> θα </a:t>
          </a:r>
          <a:r>
            <a:rPr lang="en-US" sz="1500" kern="1200" dirty="0" err="1">
              <a:latin typeface="Times New Roman" panose="02020603050405020304" pitchFamily="18" charset="0"/>
              <a:cs typeface="Times New Roman" panose="02020603050405020304" pitchFamily="18" charset="0"/>
            </a:rPr>
            <a:t>συμ</a:t>
          </a:r>
          <a:r>
            <a:rPr lang="en-US" sz="1500" kern="1200" dirty="0">
              <a:latin typeface="Times New Roman" panose="02020603050405020304" pitchFamily="18" charset="0"/>
              <a:cs typeface="Times New Roman" panose="02020603050405020304" pitchFamily="18" charset="0"/>
            </a:rPr>
            <a:t>βεί στο παγάκι αν μείνει πολλή ώρα έξω από την κατάψυγη;</a:t>
          </a:r>
          <a:r>
            <a:rPr lang="el-GR" sz="1500" kern="1200" dirty="0">
              <a:latin typeface="Times New Roman" panose="02020603050405020304" pitchFamily="18" charset="0"/>
              <a:cs typeface="Times New Roman" panose="02020603050405020304" pitchFamily="18" charset="0"/>
            </a:rPr>
            <a:t>, </a:t>
          </a:r>
          <a:r>
            <a:rPr lang="en-US" sz="1500" kern="1200" dirty="0" err="1">
              <a:latin typeface="Times New Roman" panose="02020603050405020304" pitchFamily="18" charset="0"/>
              <a:cs typeface="Times New Roman" panose="02020603050405020304" pitchFamily="18" charset="0"/>
            </a:rPr>
            <a:t>Τι</a:t>
          </a:r>
          <a:r>
            <a:rPr lang="en-US" sz="1500" kern="1200" dirty="0">
              <a:latin typeface="Times New Roman" panose="02020603050405020304" pitchFamily="18" charset="0"/>
              <a:cs typeface="Times New Roman" panose="02020603050405020304" pitchFamily="18" charset="0"/>
            </a:rPr>
            <a:t> θα </a:t>
          </a:r>
          <a:r>
            <a:rPr lang="en-US" sz="1500" kern="1200" dirty="0" err="1">
              <a:latin typeface="Times New Roman" panose="02020603050405020304" pitchFamily="18" charset="0"/>
              <a:cs typeface="Times New Roman" panose="02020603050405020304" pitchFamily="18" charset="0"/>
            </a:rPr>
            <a:t>συμ</a:t>
          </a:r>
          <a:r>
            <a:rPr lang="en-US" sz="1500" kern="1200" dirty="0">
              <a:latin typeface="Times New Roman" panose="02020603050405020304" pitchFamily="18" charset="0"/>
              <a:cs typeface="Times New Roman" panose="02020603050405020304" pitchFamily="18" charset="0"/>
            </a:rPr>
            <a:t>βεί στο</a:t>
          </a:r>
          <a:r>
            <a:rPr lang="el-GR" sz="1500" kern="1200" dirty="0">
              <a:latin typeface="Times New Roman" panose="02020603050405020304" pitchFamily="18" charset="0"/>
              <a:cs typeface="Times New Roman" panose="02020603050405020304" pitchFamily="18" charset="0"/>
            </a:rPr>
            <a:t> παγάκι </a:t>
          </a:r>
          <a:r>
            <a:rPr lang="en-US" sz="1500" kern="1200" dirty="0">
              <a:latin typeface="Times New Roman" panose="02020603050405020304" pitchFamily="18" charset="0"/>
              <a:cs typeface="Times New Roman" panose="02020603050405020304" pitchFamily="18" charset="0"/>
            </a:rPr>
            <a:t>αν </a:t>
          </a:r>
          <a:r>
            <a:rPr lang="en-US" sz="1500" kern="1200" dirty="0" err="1">
              <a:latin typeface="Times New Roman" panose="02020603050405020304" pitchFamily="18" charset="0"/>
              <a:cs typeface="Times New Roman" panose="02020603050405020304" pitchFamily="18" charset="0"/>
            </a:rPr>
            <a:t>το</a:t>
          </a:r>
          <a:r>
            <a:rPr lang="en-US" sz="1500" kern="1200" dirty="0">
              <a:latin typeface="Times New Roman" panose="02020603050405020304" pitchFamily="18" charset="0"/>
              <a:cs typeface="Times New Roman" panose="02020603050405020304" pitchFamily="18" charset="0"/>
            </a:rPr>
            <a:t> β</a:t>
          </a:r>
          <a:r>
            <a:rPr lang="en-US" sz="1500" kern="1200" dirty="0" err="1">
              <a:latin typeface="Times New Roman" panose="02020603050405020304" pitchFamily="18" charset="0"/>
              <a:cs typeface="Times New Roman" panose="02020603050405020304" pitchFamily="18" charset="0"/>
            </a:rPr>
            <a:t>γάλουμε</a:t>
          </a:r>
          <a:r>
            <a:rPr lang="en-US" sz="1500" kern="1200" dirty="0">
              <a:latin typeface="Times New Roman" panose="02020603050405020304" pitchFamily="18" charset="0"/>
              <a:cs typeface="Times New Roman" panose="02020603050405020304" pitchFamily="18" charset="0"/>
            </a:rPr>
            <a:t> </a:t>
          </a:r>
          <a:r>
            <a:rPr lang="en-US" sz="1500" kern="1200" dirty="0" err="1">
              <a:latin typeface="Times New Roman" panose="02020603050405020304" pitchFamily="18" charset="0"/>
              <a:cs typeface="Times New Roman" panose="02020603050405020304" pitchFamily="18" charset="0"/>
            </a:rPr>
            <a:t>στον</a:t>
          </a:r>
          <a:r>
            <a:rPr lang="en-US" sz="1500" kern="1200" dirty="0">
              <a:latin typeface="Times New Roman" panose="02020603050405020304" pitchFamily="18" charset="0"/>
              <a:cs typeface="Times New Roman" panose="02020603050405020304" pitchFamily="18" charset="0"/>
            </a:rPr>
            <a:t> </a:t>
          </a:r>
          <a:r>
            <a:rPr lang="en-US" sz="1500" kern="1200" dirty="0" err="1">
              <a:latin typeface="Times New Roman" panose="02020603050405020304" pitchFamily="18" charset="0"/>
              <a:cs typeface="Times New Roman" panose="02020603050405020304" pitchFamily="18" charset="0"/>
            </a:rPr>
            <a:t>ήλιο</a:t>
          </a:r>
          <a:r>
            <a:rPr lang="en-US" sz="1500" kern="1200" dirty="0">
              <a:latin typeface="Times New Roman" panose="02020603050405020304" pitchFamily="18" charset="0"/>
              <a:cs typeface="Times New Roman" panose="02020603050405020304" pitchFamily="18" charset="0"/>
            </a:rPr>
            <a:t>;</a:t>
          </a:r>
          <a:r>
            <a:rPr lang="el-GR" sz="1500" kern="1200" dirty="0">
              <a:latin typeface="Times New Roman" panose="02020603050405020304" pitchFamily="18" charset="0"/>
              <a:cs typeface="Times New Roman" panose="02020603050405020304" pitchFamily="18" charset="0"/>
            </a:rPr>
            <a:t>).</a:t>
          </a:r>
          <a:endParaRPr lang="en-US" sz="1500" kern="1200" dirty="0">
            <a:latin typeface="Times New Roman" panose="02020603050405020304" pitchFamily="18" charset="0"/>
            <a:cs typeface="Times New Roman" panose="02020603050405020304" pitchFamily="18" charset="0"/>
          </a:endParaRPr>
        </a:p>
      </dsp:txBody>
      <dsp:txXfrm>
        <a:off x="3280424" y="158541"/>
        <a:ext cx="2155654" cy="2914145"/>
      </dsp:txXfrm>
    </dsp:sp>
    <dsp:sp modelId="{4010CB5B-4DD6-4661-AD73-E252C705AED7}">
      <dsp:nvSpPr>
        <dsp:cNvPr id="0" name=""/>
        <dsp:cNvSpPr/>
      </dsp:nvSpPr>
      <dsp:spPr>
        <a:xfrm>
          <a:off x="5732122" y="1331681"/>
          <a:ext cx="485434" cy="56786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5732122" y="1445254"/>
        <a:ext cx="339804" cy="340720"/>
      </dsp:txXfrm>
    </dsp:sp>
    <dsp:sp modelId="{0866B99F-F626-46C7-B0AD-4B2E49B90FC5}">
      <dsp:nvSpPr>
        <dsp:cNvPr id="0" name=""/>
        <dsp:cNvSpPr/>
      </dsp:nvSpPr>
      <dsp:spPr>
        <a:xfrm>
          <a:off x="6419058" y="91476"/>
          <a:ext cx="2289784" cy="304827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latin typeface="Times New Roman" panose="02020603050405020304" pitchFamily="18" charset="0"/>
              <a:cs typeface="Times New Roman" panose="02020603050405020304" pitchFamily="18" charset="0"/>
            </a:rPr>
            <a:t>Στην τελευταία φάση ρίχνουμε λίγο ζεστό νερό μέσα στο ποτήρι και ζητάμε από τα παιδιά να παρατηρήσουν τυχόν αλλαγές. </a:t>
          </a:r>
          <a:endParaRPr lang="en-US" sz="1500" kern="1200" dirty="0">
            <a:latin typeface="Times New Roman" panose="02020603050405020304" pitchFamily="18" charset="0"/>
            <a:cs typeface="Times New Roman" panose="02020603050405020304" pitchFamily="18" charset="0"/>
          </a:endParaRPr>
        </a:p>
      </dsp:txBody>
      <dsp:txXfrm>
        <a:off x="6486123" y="158541"/>
        <a:ext cx="2155654" cy="2914145"/>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fld id="{17F50B8E-A176-49F2-A3C1-FEDA0200170B}" type="datetime2">
              <a:rPr lang="en-US" smtClean="0"/>
              <a:t>Sunday, December 3, 2023</a:t>
            </a:fld>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950795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fld id="{0512A49D-4A7C-4944-9802-8EE0B5A6CEDD}" type="datetime2">
              <a:rPr lang="en-US" smtClean="0"/>
              <a:t>Sunday, December 3, 2023</a:t>
            </a:fld>
            <a:endParaRPr lang="en-US"/>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4034278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fld id="{5D689DDD-3B11-4150-8B39-3662C10D8BF9}" type="datetime2">
              <a:rPr lang="en-US" smtClean="0"/>
              <a:t>Sunday, December 3, 2023</a:t>
            </a:fld>
            <a:endParaRPr lang="en-US"/>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35741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fld id="{57997BA6-BEF8-495F-ACCD-8D19769E4FC6}" type="datetime2">
              <a:rPr lang="en-US" smtClean="0"/>
              <a:t>Sunday, December 3, 2023</a:t>
            </a:fld>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dirty="0"/>
              <a:t>Sample Footer Text</a:t>
            </a:r>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54062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fld id="{4857292D-4609-4E55-92E3-C12C6A1234E8}" type="datetime2">
              <a:rPr lang="en-US" smtClean="0"/>
              <a:t>Sunday, December 3, 2023</a:t>
            </a:fld>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Sample Footer Text</a:t>
            </a:r>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87578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fld id="{003E0E29-2C79-4A2A-B61C-A21B8362A50A}" type="datetime2">
              <a:rPr lang="en-US" smtClean="0"/>
              <a:t>Sunday, December 3, 2023</a:t>
            </a:fld>
            <a:endParaRPr lang="en-US"/>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41811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fld id="{B0CA0177-5432-41AC-9593-8EC96BFF4F82}" type="datetime2">
              <a:rPr lang="en-US" smtClean="0"/>
              <a:t>Sunday, December 3, 2023</a:t>
            </a:fld>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Sample Footer Text</a:t>
            </a:r>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600093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fld id="{EED29A7B-B2F1-41A3-B969-4E25F618B967}" type="datetime2">
              <a:rPr lang="en-US" smtClean="0"/>
              <a:t>Sunday, December 3, 2023</a:t>
            </a:fld>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Sample Footer Text</a:t>
            </a:r>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420544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11272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fld id="{792630FD-0818-4065-B5FE-410552D9B1BC}" type="datetime2">
              <a:rPr lang="en-US" smtClean="0"/>
              <a:t>Sunday, December 3, 2023</a:t>
            </a:fld>
            <a:endParaRPr lang="en-US"/>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Sample Footer Text</a:t>
            </a:r>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38624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fld id="{93C2D289-0EBF-40C7-B6E8-60285281F180}" type="datetime2">
              <a:rPr lang="en-US" smtClean="0"/>
              <a:t>Sunday, December 3, 2023</a:t>
            </a:fld>
            <a:endParaRPr lang="en-US"/>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Sample Footer Text</a:t>
            </a:r>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51773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000">
                <a:solidFill>
                  <a:schemeClr val="tx2"/>
                </a:solidFill>
              </a:defRPr>
            </a:lvl1pPr>
          </a:lstStyle>
          <a:p>
            <a:fld id="{94CDC665-7415-4DAF-AE09-B9BBC1907393}" type="datetime2">
              <a:rPr lang="en-US" smtClean="0"/>
              <a:t>Sunday, December 3, 2023</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0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000">
                <a:solidFill>
                  <a:schemeClr val="tx2"/>
                </a:solidFill>
              </a:defRPr>
            </a:lvl1pPr>
          </a:lstStyle>
          <a:p>
            <a:fld id="{7BE69E03-4804-4553-A1EC-F089884EF50F}" type="slidenum">
              <a:rPr lang="en-US" smtClean="0"/>
              <a:t>‹#›</a:t>
            </a:fld>
            <a:endParaRPr lang="en-US"/>
          </a:p>
        </p:txBody>
      </p:sp>
    </p:spTree>
    <p:extLst>
      <p:ext uri="{BB962C8B-B14F-4D97-AF65-F5344CB8AC3E}">
        <p14:creationId xmlns:p14="http://schemas.microsoft.com/office/powerpoint/2010/main" val="2587817038"/>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gdlt.library.upatras.gr/mje/article/view/4478" TargetMode="External"/><Relationship Id="rId2" Type="http://schemas.openxmlformats.org/officeDocument/2006/relationships/hyperlink" Target="https://doi.org/10.1063/5.012386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B3B2C43-5E36-4768-8319-6752D24B4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Rectangle 19">
            <a:extLst>
              <a:ext uri="{FF2B5EF4-FFF2-40B4-BE49-F238E27FC236}">
                <a16:creationId xmlns:a16="http://schemas.microsoft.com/office/drawing/2014/main" id="{B044326E-7BB3-4929-BE33-05CA64DBB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ectangle 21">
            <a:extLst>
              <a:ext uri="{FF2B5EF4-FFF2-40B4-BE49-F238E27FC236}">
                <a16:creationId xmlns:a16="http://schemas.microsoft.com/office/drawing/2014/main" id="{731CF4E0-AA2D-43CA-A528-C52FB1582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F95401-1B79-5BAE-1DC4-A7724733FE47}"/>
              </a:ext>
            </a:extLst>
          </p:cNvPr>
          <p:cNvSpPr>
            <a:spLocks noGrp="1"/>
          </p:cNvSpPr>
          <p:nvPr>
            <p:ph type="ctrTitle"/>
          </p:nvPr>
        </p:nvSpPr>
        <p:spPr>
          <a:xfrm>
            <a:off x="5989319" y="596904"/>
            <a:ext cx="5054196" cy="2967606"/>
          </a:xfrm>
        </p:spPr>
        <p:txBody>
          <a:bodyPr anchor="b">
            <a:noAutofit/>
          </a:bodyPr>
          <a:lstStyle/>
          <a:p>
            <a:r>
              <a:rPr lang="el-GR" sz="3600" dirty="0">
                <a:latin typeface="Times New Roman" panose="02020603050405020304" pitchFamily="18" charset="0"/>
                <a:cs typeface="Times New Roman" panose="02020603050405020304" pitchFamily="18" charset="0"/>
              </a:rPr>
              <a:t>Μελετώντας τις γνώσεις των νηπίων για το λιώσιμο του πάγου (αλλαγή της κατάστασης του νερού). </a:t>
            </a:r>
          </a:p>
        </p:txBody>
      </p:sp>
      <p:sp>
        <p:nvSpPr>
          <p:cNvPr id="3" name="Subtitle 2">
            <a:extLst>
              <a:ext uri="{FF2B5EF4-FFF2-40B4-BE49-F238E27FC236}">
                <a16:creationId xmlns:a16="http://schemas.microsoft.com/office/drawing/2014/main" id="{D63B584F-1070-8AB8-4CCA-999EC4244AEB}"/>
              </a:ext>
            </a:extLst>
          </p:cNvPr>
          <p:cNvSpPr>
            <a:spLocks noGrp="1"/>
          </p:cNvSpPr>
          <p:nvPr>
            <p:ph type="subTitle" idx="1"/>
          </p:nvPr>
        </p:nvSpPr>
        <p:spPr>
          <a:xfrm>
            <a:off x="6094476" y="4086614"/>
            <a:ext cx="5054196" cy="1385658"/>
          </a:xfrm>
        </p:spPr>
        <p:txBody>
          <a:bodyPr>
            <a:normAutofit/>
          </a:bodyPr>
          <a:lstStyle/>
          <a:p>
            <a:r>
              <a:rPr lang="el-GR" sz="2200" dirty="0">
                <a:latin typeface="Times New Roman" panose="02020603050405020304" pitchFamily="18" charset="0"/>
                <a:cs typeface="Times New Roman" panose="02020603050405020304" pitchFamily="18" charset="0"/>
              </a:rPr>
              <a:t>Σύντομη βιβλιογραφική ανασκόπηση</a:t>
            </a:r>
          </a:p>
          <a:p>
            <a:r>
              <a:rPr lang="el-GR" sz="2200" dirty="0">
                <a:latin typeface="Times New Roman" panose="02020603050405020304" pitchFamily="18" charset="0"/>
                <a:cs typeface="Times New Roman" panose="02020603050405020304" pitchFamily="18" charset="0"/>
              </a:rPr>
              <a:t>Σταυρούλα Γουργιώτη</a:t>
            </a:r>
          </a:p>
        </p:txBody>
      </p:sp>
      <p:pic>
        <p:nvPicPr>
          <p:cNvPr id="4" name="Picture 3" descr="School desk with books and pencils with chalkboard in background">
            <a:extLst>
              <a:ext uri="{FF2B5EF4-FFF2-40B4-BE49-F238E27FC236}">
                <a16:creationId xmlns:a16="http://schemas.microsoft.com/office/drawing/2014/main" id="{007156F7-D5A9-0F00-B31A-53DCA3F5EE59}"/>
              </a:ext>
            </a:extLst>
          </p:cNvPr>
          <p:cNvPicPr>
            <a:picLocks noChangeAspect="1"/>
          </p:cNvPicPr>
          <p:nvPr/>
        </p:nvPicPr>
        <p:blipFill rotWithShape="1">
          <a:blip r:embed="rId2"/>
          <a:srcRect l="45653" r="946" b="-1"/>
          <a:stretch/>
        </p:blipFill>
        <p:spPr>
          <a:xfrm>
            <a:off x="-6472" y="10"/>
            <a:ext cx="5486394" cy="6857982"/>
          </a:xfrm>
          <a:prstGeom prst="rect">
            <a:avLst/>
          </a:prstGeom>
        </p:spPr>
      </p:pic>
      <p:sp>
        <p:nvSpPr>
          <p:cNvPr id="29" name="Rectangle 28">
            <a:extLst>
              <a:ext uri="{FF2B5EF4-FFF2-40B4-BE49-F238E27FC236}">
                <a16:creationId xmlns:a16="http://schemas.microsoft.com/office/drawing/2014/main" id="{3B083774-A903-4B1B-BC6A-94C1F048E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479921" y="0"/>
            <a:ext cx="287517" cy="6857992"/>
          </a:xfrm>
          <a:prstGeom prst="rect">
            <a:avLst/>
          </a:prstGeom>
          <a:solidFill>
            <a:srgbClr val="E4650E">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30" name="Straight Connector 29">
            <a:extLst>
              <a:ext uri="{FF2B5EF4-FFF2-40B4-BE49-F238E27FC236}">
                <a16:creationId xmlns:a16="http://schemas.microsoft.com/office/drawing/2014/main" id="{5D5FB189-1F48-4A47-B036-6AF7E11A8E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504676" y="-14198"/>
            <a:ext cx="0" cy="685800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5B335DD-3163-4EC5-8B6B-2AB53E64D1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17047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65A58C-F2FF-60F9-618D-F9F7069C60B9}"/>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3" name="Footer Placeholder 2">
            <a:extLst>
              <a:ext uri="{FF2B5EF4-FFF2-40B4-BE49-F238E27FC236}">
                <a16:creationId xmlns:a16="http://schemas.microsoft.com/office/drawing/2014/main" id="{F6F657EC-9240-9D5B-9285-74BDC8451586}"/>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7AF7D7D7-6A68-267D-31FB-841F76EB9FAC}"/>
              </a:ext>
            </a:extLst>
          </p:cNvPr>
          <p:cNvSpPr>
            <a:spLocks noGrp="1"/>
          </p:cNvSpPr>
          <p:nvPr>
            <p:ph type="sldNum" sz="quarter" idx="12"/>
          </p:nvPr>
        </p:nvSpPr>
        <p:spPr/>
        <p:txBody>
          <a:bodyPr/>
          <a:lstStyle/>
          <a:p>
            <a:fld id="{7BE69E03-4804-4553-A1EC-F089884EF50F}" type="slidenum">
              <a:rPr lang="en-US" smtClean="0"/>
              <a:t>10</a:t>
            </a:fld>
            <a:endParaRPr lang="en-US"/>
          </a:p>
        </p:txBody>
      </p:sp>
      <p:sp>
        <p:nvSpPr>
          <p:cNvPr id="5" name="TextBox 4">
            <a:extLst>
              <a:ext uri="{FF2B5EF4-FFF2-40B4-BE49-F238E27FC236}">
                <a16:creationId xmlns:a16="http://schemas.microsoft.com/office/drawing/2014/main" id="{5B620E58-91B8-0865-CB73-533F8BD562C4}"/>
              </a:ext>
            </a:extLst>
          </p:cNvPr>
          <p:cNvSpPr txBox="1"/>
          <p:nvPr/>
        </p:nvSpPr>
        <p:spPr>
          <a:xfrm>
            <a:off x="1355392" y="892569"/>
            <a:ext cx="8600661" cy="5324535"/>
          </a:xfrm>
          <a:prstGeom prst="rect">
            <a:avLst/>
          </a:prstGeom>
          <a:noFill/>
        </p:spPr>
        <p:txBody>
          <a:bodyPr wrap="square" rtlCol="0">
            <a:spAutoFit/>
          </a:bodyPr>
          <a:lstStyle/>
          <a:p>
            <a:r>
              <a:rPr lang="en-US"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Kaliampos</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 G., </a:t>
            </a:r>
            <a:r>
              <a:rPr lang="en-US"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Pantidos</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 P., &amp; </a:t>
            </a:r>
            <a:r>
              <a:rPr lang="en-US" b="0" i="0" dirty="0" err="1">
                <a:solidFill>
                  <a:schemeClr val="tx1">
                    <a:lumMod val="95000"/>
                    <a:lumOff val="5000"/>
                  </a:schemeClr>
                </a:solidFill>
                <a:effectLst/>
                <a:latin typeface="Times New Roman" panose="02020603050405020304" pitchFamily="18" charset="0"/>
                <a:cs typeface="Times New Roman" panose="02020603050405020304" pitchFamily="18" charset="0"/>
              </a:rPr>
              <a:t>Ravanis</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 K. (2023, May). Transforming 5-year-old children’s mental representations of melting: A storytelling approach. In </a:t>
            </a:r>
            <a:r>
              <a:rPr lang="en-US" b="0" i="1" dirty="0">
                <a:solidFill>
                  <a:schemeClr val="tx1">
                    <a:lumMod val="95000"/>
                    <a:lumOff val="5000"/>
                  </a:schemeClr>
                </a:solidFill>
                <a:effectLst/>
                <a:latin typeface="Times New Roman" panose="02020603050405020304" pitchFamily="18" charset="0"/>
                <a:cs typeface="Times New Roman" panose="02020603050405020304" pitchFamily="18" charset="0"/>
              </a:rPr>
              <a:t>AIP Conference Proceedings</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 (Vol. 2595, No. 1). AIP Publishing.</a:t>
            </a:r>
            <a:endParaRPr lang="el-GR" b="0" i="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r>
              <a:rPr lang="en-US" sz="1400" b="0" i="0" dirty="0">
                <a:solidFill>
                  <a:schemeClr val="tx1">
                    <a:lumMod val="95000"/>
                    <a:lumOff val="5000"/>
                  </a:schemeClr>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https://doi.org/10.1063/5.0123861</a:t>
            </a:r>
            <a:endParaRPr lang="el-GR" sz="1400" b="0" i="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endParaRPr lang="el-GR" sz="14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Kambouri-Danos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M.,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Ravanis</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K.,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Jameau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 </a:t>
            </a:r>
            <a:r>
              <a:rPr lang="en-US" i="1" dirty="0">
                <a:solidFill>
                  <a:schemeClr val="tx1">
                    <a:lumMod val="95000"/>
                    <a:lumOff val="5000"/>
                  </a:schemeClr>
                </a:solidFill>
                <a:latin typeface="Times New Roman" panose="02020603050405020304" pitchFamily="18" charset="0"/>
                <a:cs typeface="Times New Roman" panose="02020603050405020304" pitchFamily="18" charset="0"/>
              </a:rPr>
              <a:t>et al.</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Precursor Models and Early Years Science Learning: A Case Study Related to the Water State Changes. </a:t>
            </a:r>
            <a:r>
              <a:rPr lang="en-US" i="1" dirty="0">
                <a:solidFill>
                  <a:schemeClr val="tx1">
                    <a:lumMod val="95000"/>
                    <a:lumOff val="5000"/>
                  </a:schemeClr>
                </a:solidFill>
                <a:latin typeface="Times New Roman" panose="02020603050405020304" pitchFamily="18" charset="0"/>
                <a:cs typeface="Times New Roman" panose="02020603050405020304" pitchFamily="18" charset="0"/>
              </a:rPr>
              <a:t>Early Childhood Educ J</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47</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475–488 (2019).</a:t>
            </a:r>
            <a:endParaRPr lang="el-GR"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1400" u="sng" dirty="0">
                <a:solidFill>
                  <a:schemeClr val="tx1">
                    <a:lumMod val="95000"/>
                    <a:lumOff val="5000"/>
                  </a:schemeClr>
                </a:solidFill>
                <a:latin typeface="Times New Roman" panose="02020603050405020304" pitchFamily="18" charset="0"/>
                <a:cs typeface="Times New Roman" panose="02020603050405020304" pitchFamily="18" charset="0"/>
              </a:rPr>
              <a:t>https://doi.org/10.1007/s10643-019-00937-5</a:t>
            </a:r>
            <a:endParaRPr lang="el-GR" sz="1400" u="sng"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l-GR" b="0" i="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IOANNOU, M. (2023). Ice melting in Early Childhood Education: a case of the designing and implementing a STEAM Project about water state changes. </a:t>
            </a:r>
            <a:r>
              <a:rPr lang="en-US" b="0" i="1" dirty="0">
                <a:solidFill>
                  <a:schemeClr val="tx1">
                    <a:lumMod val="95000"/>
                    <a:lumOff val="5000"/>
                  </a:schemeClr>
                </a:solidFill>
                <a:effectLst/>
                <a:latin typeface="Times New Roman" panose="02020603050405020304" pitchFamily="18" charset="0"/>
                <a:cs typeface="Times New Roman" panose="02020603050405020304" pitchFamily="18" charset="0"/>
              </a:rPr>
              <a:t>Mediterranean Journal of Education</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r>
              <a:rPr lang="en-US" b="0" i="1" dirty="0">
                <a:solidFill>
                  <a:schemeClr val="tx1">
                    <a:lumMod val="95000"/>
                    <a:lumOff val="5000"/>
                  </a:schemeClr>
                </a:solidFill>
                <a:effectLst/>
                <a:latin typeface="Times New Roman" panose="02020603050405020304" pitchFamily="18" charset="0"/>
                <a:cs typeface="Times New Roman" panose="02020603050405020304" pitchFamily="18" charset="0"/>
              </a:rPr>
              <a:t>3</a:t>
            </a:r>
            <a:r>
              <a:rPr lang="en-US" b="0" i="0" dirty="0">
                <a:solidFill>
                  <a:schemeClr val="tx1">
                    <a:lumMod val="95000"/>
                    <a:lumOff val="5000"/>
                  </a:schemeClr>
                </a:solidFill>
                <a:effectLst/>
                <a:latin typeface="Times New Roman" panose="02020603050405020304" pitchFamily="18" charset="0"/>
                <a:cs typeface="Times New Roman" panose="02020603050405020304" pitchFamily="18" charset="0"/>
              </a:rPr>
              <a:t>(1), 164-175.</a:t>
            </a:r>
            <a:r>
              <a:rPr lang="el-GR" b="0" i="0" dirty="0">
                <a:solidFill>
                  <a:schemeClr val="tx1">
                    <a:lumMod val="95000"/>
                    <a:lumOff val="5000"/>
                  </a:schemeClr>
                </a:solidFill>
                <a:effectLst/>
                <a:latin typeface="Times New Roman" panose="02020603050405020304" pitchFamily="18" charset="0"/>
                <a:cs typeface="Times New Roman" panose="02020603050405020304" pitchFamily="18" charset="0"/>
              </a:rPr>
              <a:t> </a:t>
            </a:r>
          </a:p>
          <a:p>
            <a:r>
              <a:rPr lang="en-US" sz="1400" dirty="0">
                <a:solidFill>
                  <a:schemeClr val="tx1">
                    <a:lumMod val="95000"/>
                    <a:lumOff val="5000"/>
                  </a:schemeClr>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Ice melting in Early Childhood Education: a case of the designing and implementing a STEAM Project about water state changes | IOANNOU | Mediterranean Journal of Education (upatras.gr)</a:t>
            </a:r>
            <a:endParaRPr lang="el-GR" sz="1400"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l-GR" b="0" i="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r>
              <a:rPr lang="en-US" b="0" i="0" dirty="0" err="1">
                <a:solidFill>
                  <a:srgbClr val="222222"/>
                </a:solidFill>
                <a:effectLst/>
                <a:latin typeface="Times New Roman" panose="02020603050405020304" pitchFamily="18" charset="0"/>
                <a:cs typeface="Times New Roman" panose="02020603050405020304" pitchFamily="18" charset="0"/>
              </a:rPr>
              <a:t>Kampeza</a:t>
            </a:r>
            <a:r>
              <a:rPr lang="en-US" b="0" i="0" dirty="0">
                <a:solidFill>
                  <a:srgbClr val="222222"/>
                </a:solidFill>
                <a:effectLst/>
                <a:latin typeface="Times New Roman" panose="02020603050405020304" pitchFamily="18" charset="0"/>
                <a:cs typeface="Times New Roman" panose="02020603050405020304" pitchFamily="18" charset="0"/>
              </a:rPr>
              <a:t>, M., &amp; </a:t>
            </a:r>
            <a:r>
              <a:rPr lang="en-US" b="0" i="0" dirty="0" err="1">
                <a:solidFill>
                  <a:srgbClr val="222222"/>
                </a:solidFill>
                <a:effectLst/>
                <a:latin typeface="Times New Roman" panose="02020603050405020304" pitchFamily="18" charset="0"/>
                <a:cs typeface="Times New Roman" panose="02020603050405020304" pitchFamily="18" charset="0"/>
              </a:rPr>
              <a:t>Delserieys</a:t>
            </a:r>
            <a:r>
              <a:rPr lang="en-US" b="0" i="0" dirty="0">
                <a:solidFill>
                  <a:srgbClr val="222222"/>
                </a:solidFill>
                <a:effectLst/>
                <a:latin typeface="Times New Roman" panose="02020603050405020304" pitchFamily="18" charset="0"/>
                <a:cs typeface="Times New Roman" panose="02020603050405020304" pitchFamily="18" charset="0"/>
              </a:rPr>
              <a:t>, A. (2019). Approaching change of state in early childhood education: the design of a teaching intervention based on storytelling. </a:t>
            </a:r>
            <a:r>
              <a:rPr lang="en-US" b="0" i="1" dirty="0">
                <a:solidFill>
                  <a:srgbClr val="222222"/>
                </a:solidFill>
                <a:effectLst/>
                <a:latin typeface="Times New Roman" panose="02020603050405020304" pitchFamily="18" charset="0"/>
                <a:cs typeface="Times New Roman" panose="02020603050405020304" pitchFamily="18" charset="0"/>
              </a:rPr>
              <a:t>Educational Journal of the University of Patras UNESCO Chair</a:t>
            </a:r>
            <a:r>
              <a:rPr lang="en-US" b="0" i="0" dirty="0">
                <a:solidFill>
                  <a:srgbClr val="222222"/>
                </a:solidFill>
                <a:effectLst/>
                <a:latin typeface="Times New Roman" panose="02020603050405020304" pitchFamily="18" charset="0"/>
                <a:cs typeface="Times New Roman" panose="02020603050405020304" pitchFamily="18" charset="0"/>
              </a:rPr>
              <a:t>.</a:t>
            </a:r>
            <a:endParaRPr lang="el-GR" b="0" i="0" dirty="0">
              <a:solidFill>
                <a:srgbClr val="222222"/>
              </a:solidFill>
              <a:effectLst/>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https://doi.org/10.26220/une.2955</a:t>
            </a:r>
            <a:endParaRPr lang="el-G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19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Rectangle 73">
            <a:extLst>
              <a:ext uri="{FF2B5EF4-FFF2-40B4-BE49-F238E27FC236}">
                <a16:creationId xmlns:a16="http://schemas.microsoft.com/office/drawing/2014/main" id="{0FD88411-503D-41A0-BB5E-1C5AC7035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Background Gray Rectangle">
            <a:extLst>
              <a:ext uri="{FF2B5EF4-FFF2-40B4-BE49-F238E27FC236}">
                <a16:creationId xmlns:a16="http://schemas.microsoft.com/office/drawing/2014/main" id="{0448CEF0-D07B-484A-9005-35C372FF18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6" name="White Rectangle">
            <a:extLst>
              <a:ext uri="{FF2B5EF4-FFF2-40B4-BE49-F238E27FC236}">
                <a16:creationId xmlns:a16="http://schemas.microsoft.com/office/drawing/2014/main" id="{015CAE92-A031-4F85-8B52-4959DB81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CC67EF4F-1C27-624E-9AA4-8C23D81D003D}"/>
              </a:ext>
            </a:extLst>
          </p:cNvPr>
          <p:cNvSpPr txBox="1">
            <a:spLocks/>
          </p:cNvSpPr>
          <p:nvPr/>
        </p:nvSpPr>
        <p:spPr>
          <a:xfrm>
            <a:off x="420623" y="606564"/>
            <a:ext cx="10858705" cy="211012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algn="ctr">
              <a:spcAft>
                <a:spcPts val="600"/>
              </a:spcAft>
            </a:pPr>
            <a:r>
              <a:rPr lang="en-US" sz="5200" dirty="0" err="1"/>
              <a:t>Περιεχόμεν</a:t>
            </a:r>
            <a:r>
              <a:rPr lang="en-US" sz="5200" dirty="0"/>
              <a:t>α της εργασίας</a:t>
            </a:r>
          </a:p>
        </p:txBody>
      </p:sp>
      <p:sp>
        <p:nvSpPr>
          <p:cNvPr id="4" name="Slide Number Placeholder 3">
            <a:extLst>
              <a:ext uri="{FF2B5EF4-FFF2-40B4-BE49-F238E27FC236}">
                <a16:creationId xmlns:a16="http://schemas.microsoft.com/office/drawing/2014/main" id="{7C381A02-89DA-D34B-7938-B26061A6625B}"/>
              </a:ext>
            </a:extLst>
          </p:cNvPr>
          <p:cNvSpPr>
            <a:spLocks noGrp="1"/>
          </p:cNvSpPr>
          <p:nvPr>
            <p:ph type="sldNum" sz="quarter" idx="12"/>
          </p:nvPr>
        </p:nvSpPr>
        <p:spPr>
          <a:xfrm>
            <a:off x="11504676" y="-14198"/>
            <a:ext cx="685800" cy="685800"/>
          </a:xfrm>
        </p:spPr>
        <p:txBody>
          <a:bodyPr vert="horz" lIns="91440" tIns="45720" rIns="91440" bIns="45720" rtlCol="0" anchor="ctr">
            <a:normAutofit/>
          </a:bodyPr>
          <a:lstStyle/>
          <a:p>
            <a:pPr>
              <a:spcAft>
                <a:spcPts val="600"/>
              </a:spcAft>
            </a:pPr>
            <a:fld id="{7BE69E03-4804-4553-A1EC-F089884EF50F}" type="slidenum">
              <a:rPr lang="en-US" sz="1200" smtClean="0"/>
              <a:pPr>
                <a:spcAft>
                  <a:spcPts val="600"/>
                </a:spcAft>
              </a:pPr>
              <a:t>2</a:t>
            </a:fld>
            <a:endParaRPr lang="en-US" sz="1200"/>
          </a:p>
        </p:txBody>
      </p:sp>
      <p:sp>
        <p:nvSpPr>
          <p:cNvPr id="2" name="Date Placeholder 1">
            <a:extLst>
              <a:ext uri="{FF2B5EF4-FFF2-40B4-BE49-F238E27FC236}">
                <a16:creationId xmlns:a16="http://schemas.microsoft.com/office/drawing/2014/main" id="{FAFDA628-5027-1186-4B71-37DD4466B428}"/>
              </a:ext>
            </a:extLst>
          </p:cNvPr>
          <p:cNvSpPr>
            <a:spLocks noGrp="1"/>
          </p:cNvSpPr>
          <p:nvPr>
            <p:ph type="dt" sz="half" idx="10"/>
          </p:nvPr>
        </p:nvSpPr>
        <p:spPr>
          <a:xfrm>
            <a:off x="420624" y="6217920"/>
            <a:ext cx="2743200" cy="640080"/>
          </a:xfrm>
        </p:spPr>
        <p:txBody>
          <a:bodyPr vert="horz" lIns="91440" tIns="45720" rIns="91440" bIns="45720" rtlCol="0" anchor="ctr">
            <a:normAutofit/>
          </a:bodyPr>
          <a:lstStyle/>
          <a:p>
            <a:pPr>
              <a:spcAft>
                <a:spcPts val="600"/>
              </a:spcAft>
            </a:pPr>
            <a:fld id="{4EE98B79-F222-4FD1-8713-07459E1B5004}" type="datetime2">
              <a:rPr lang="en-US" sz="1200" smtClean="0"/>
              <a:pPr>
                <a:spcAft>
                  <a:spcPts val="600"/>
                </a:spcAft>
              </a:pPr>
              <a:t>Sunday, December 3, 2023</a:t>
            </a:fld>
            <a:endParaRPr lang="en-US" sz="1200"/>
          </a:p>
        </p:txBody>
      </p:sp>
      <p:sp>
        <p:nvSpPr>
          <p:cNvPr id="3" name="Footer Placeholder 2">
            <a:extLst>
              <a:ext uri="{FF2B5EF4-FFF2-40B4-BE49-F238E27FC236}">
                <a16:creationId xmlns:a16="http://schemas.microsoft.com/office/drawing/2014/main" id="{8412E173-14FD-5FF3-011C-120A898B2D05}"/>
              </a:ext>
            </a:extLst>
          </p:cNvPr>
          <p:cNvSpPr>
            <a:spLocks noGrp="1"/>
          </p:cNvSpPr>
          <p:nvPr>
            <p:ph type="ftr" sz="quarter" idx="11"/>
          </p:nvPr>
        </p:nvSpPr>
        <p:spPr>
          <a:xfrm>
            <a:off x="6842943" y="6217920"/>
            <a:ext cx="4114800" cy="640080"/>
          </a:xfrm>
        </p:spPr>
        <p:txBody>
          <a:bodyPr vert="horz" lIns="91440" tIns="45720" rIns="91440" bIns="45720" rtlCol="0" anchor="ctr">
            <a:normAutofit/>
          </a:bodyPr>
          <a:lstStyle/>
          <a:p>
            <a:pPr>
              <a:spcAft>
                <a:spcPts val="600"/>
              </a:spcAft>
            </a:pPr>
            <a:r>
              <a:rPr lang="en-US" sz="1200" kern="1200">
                <a:solidFill>
                  <a:schemeClr val="tx2"/>
                </a:solidFill>
                <a:latin typeface="+mn-lt"/>
                <a:ea typeface="+mn-ea"/>
                <a:cs typeface="+mn-cs"/>
              </a:rPr>
              <a:t>Sample Footer Text</a:t>
            </a:r>
          </a:p>
        </p:txBody>
      </p:sp>
      <p:cxnSp>
        <p:nvCxnSpPr>
          <p:cNvPr id="77" name="Vertical Connector">
            <a:extLst>
              <a:ext uri="{FF2B5EF4-FFF2-40B4-BE49-F238E27FC236}">
                <a16:creationId xmlns:a16="http://schemas.microsoft.com/office/drawing/2014/main" id="{89A06E1F-9CD9-4689-B2ED-766AD195AF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cxnSp>
        <p:nvCxnSpPr>
          <p:cNvPr id="78" name="Horizontal Connector 2">
            <a:extLst>
              <a:ext uri="{FF2B5EF4-FFF2-40B4-BE49-F238E27FC236}">
                <a16:creationId xmlns:a16="http://schemas.microsoft.com/office/drawing/2014/main" id="{7DF25515-8844-4534-AA1D-955AED0A5F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79" name="TextBox 6">
            <a:extLst>
              <a:ext uri="{FF2B5EF4-FFF2-40B4-BE49-F238E27FC236}">
                <a16:creationId xmlns:a16="http://schemas.microsoft.com/office/drawing/2014/main" id="{A8608EAE-1B8E-7D87-8546-E1E4CAEAE002}"/>
              </a:ext>
            </a:extLst>
          </p:cNvPr>
          <p:cNvGraphicFramePr/>
          <p:nvPr>
            <p:extLst>
              <p:ext uri="{D42A27DB-BD31-4B8C-83A1-F6EECF244321}">
                <p14:modId xmlns:p14="http://schemas.microsoft.com/office/powerpoint/2010/main" val="3378106032"/>
              </p:ext>
            </p:extLst>
          </p:nvPr>
        </p:nvGraphicFramePr>
        <p:xfrm>
          <a:off x="1849223" y="2260980"/>
          <a:ext cx="9276062" cy="329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9951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FD88411-503D-41A0-BB5E-1C5AC7035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a:extLst>
              <a:ext uri="{FF2B5EF4-FFF2-40B4-BE49-F238E27FC236}">
                <a16:creationId xmlns:a16="http://schemas.microsoft.com/office/drawing/2014/main" id="{0448CEF0-D07B-484A-9005-35C372FF18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a:extLst>
              <a:ext uri="{FF2B5EF4-FFF2-40B4-BE49-F238E27FC236}">
                <a16:creationId xmlns:a16="http://schemas.microsoft.com/office/drawing/2014/main" id="{015CAE92-A031-4F85-8B52-4959DB81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0E67AA-EF7E-2F00-C727-C9E923762F57}"/>
              </a:ext>
            </a:extLst>
          </p:cNvPr>
          <p:cNvSpPr>
            <a:spLocks noGrp="1"/>
          </p:cNvSpPr>
          <p:nvPr>
            <p:ph type="title"/>
          </p:nvPr>
        </p:nvSpPr>
        <p:spPr>
          <a:xfrm>
            <a:off x="420623" y="606564"/>
            <a:ext cx="10858705" cy="2110122"/>
          </a:xfrm>
        </p:spPr>
        <p:txBody>
          <a:bodyPr anchor="t">
            <a:normAutofit/>
          </a:bodyPr>
          <a:lstStyle/>
          <a:p>
            <a:pPr algn="ctr"/>
            <a:r>
              <a:rPr lang="el-GR" dirty="0">
                <a:latin typeface="Times New Roman" panose="02020603050405020304" pitchFamily="18" charset="0"/>
                <a:cs typeface="Times New Roman" panose="02020603050405020304" pitchFamily="18" charset="0"/>
              </a:rPr>
              <a:t>Πιθανά ερευνητικά ερωτήματα:</a:t>
            </a:r>
          </a:p>
        </p:txBody>
      </p:sp>
      <p:sp>
        <p:nvSpPr>
          <p:cNvPr id="6" name="Slide Number Placeholder 5">
            <a:extLst>
              <a:ext uri="{FF2B5EF4-FFF2-40B4-BE49-F238E27FC236}">
                <a16:creationId xmlns:a16="http://schemas.microsoft.com/office/drawing/2014/main" id="{C3091EBC-1564-A850-621D-CEE30506F3DC}"/>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3</a:t>
            </a:fld>
            <a:endParaRPr lang="en-US"/>
          </a:p>
        </p:txBody>
      </p:sp>
      <p:sp>
        <p:nvSpPr>
          <p:cNvPr id="4" name="Date Placeholder 3">
            <a:extLst>
              <a:ext uri="{FF2B5EF4-FFF2-40B4-BE49-F238E27FC236}">
                <a16:creationId xmlns:a16="http://schemas.microsoft.com/office/drawing/2014/main" id="{C88DE966-47AD-59D4-4811-4C4F742BBF9C}"/>
              </a:ext>
            </a:extLst>
          </p:cNvPr>
          <p:cNvSpPr>
            <a:spLocks noGrp="1"/>
          </p:cNvSpPr>
          <p:nvPr>
            <p:ph type="dt" sz="half" idx="10"/>
          </p:nvPr>
        </p:nvSpPr>
        <p:spPr>
          <a:xfrm>
            <a:off x="420624" y="6217920"/>
            <a:ext cx="2743200" cy="640080"/>
          </a:xfrm>
        </p:spPr>
        <p:txBody>
          <a:bodyPr>
            <a:normAutofit/>
          </a:bodyPr>
          <a:lstStyle/>
          <a:p>
            <a:pPr>
              <a:spcAft>
                <a:spcPts val="600"/>
              </a:spcAft>
            </a:pPr>
            <a:fld id="{57997BA6-BEF8-495F-ACCD-8D19769E4FC6}" type="datetime2">
              <a:rPr lang="en-US" smtClean="0"/>
              <a:pPr>
                <a:spcAft>
                  <a:spcPts val="600"/>
                </a:spcAft>
              </a:pPr>
              <a:t>Sunday, December 3, 2023</a:t>
            </a:fld>
            <a:endParaRPr lang="en-US"/>
          </a:p>
        </p:txBody>
      </p:sp>
      <p:sp>
        <p:nvSpPr>
          <p:cNvPr id="5" name="Footer Placeholder 4">
            <a:extLst>
              <a:ext uri="{FF2B5EF4-FFF2-40B4-BE49-F238E27FC236}">
                <a16:creationId xmlns:a16="http://schemas.microsoft.com/office/drawing/2014/main" id="{959CE80E-6E0F-3632-BC58-F8F156F7E55C}"/>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a:extLst>
              <a:ext uri="{FF2B5EF4-FFF2-40B4-BE49-F238E27FC236}">
                <a16:creationId xmlns:a16="http://schemas.microsoft.com/office/drawing/2014/main" id="{89A06E1F-9CD9-4689-B2ED-766AD195AF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a:extLst>
              <a:ext uri="{FF2B5EF4-FFF2-40B4-BE49-F238E27FC236}">
                <a16:creationId xmlns:a16="http://schemas.microsoft.com/office/drawing/2014/main" id="{7DF25515-8844-4534-AA1D-955AED0A5F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7" name="Content Placeholder 6">
            <a:extLst>
              <a:ext uri="{FF2B5EF4-FFF2-40B4-BE49-F238E27FC236}">
                <a16:creationId xmlns:a16="http://schemas.microsoft.com/office/drawing/2014/main" id="{57514968-5AD6-2B3A-79BB-0678E151235F}"/>
              </a:ext>
            </a:extLst>
          </p:cNvPr>
          <p:cNvGraphicFramePr>
            <a:graphicFrameLocks noGrp="1"/>
          </p:cNvGraphicFramePr>
          <p:nvPr>
            <p:ph idx="1"/>
            <p:extLst>
              <p:ext uri="{D42A27DB-BD31-4B8C-83A1-F6EECF244321}">
                <p14:modId xmlns:p14="http://schemas.microsoft.com/office/powerpoint/2010/main" val="3046149371"/>
              </p:ext>
            </p:extLst>
          </p:nvPr>
        </p:nvGraphicFramePr>
        <p:xfrm>
          <a:off x="1833199" y="1940940"/>
          <a:ext cx="9276062" cy="329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481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Background Gray Rectangle">
            <a:extLst>
              <a:ext uri="{FF2B5EF4-FFF2-40B4-BE49-F238E27FC236}">
                <a16:creationId xmlns:a16="http://schemas.microsoft.com/office/drawing/2014/main" id="{7C29659F-4824-4724-9EF7-F02D022C98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9" name="Rectangle 38">
            <a:extLst>
              <a:ext uri="{FF2B5EF4-FFF2-40B4-BE49-F238E27FC236}">
                <a16:creationId xmlns:a16="http://schemas.microsoft.com/office/drawing/2014/main" id="{320DB0BB-2305-4947-B0BD-DD912E293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B5C1C98B-06E7-4E5D-C14B-2819FED751AA}"/>
              </a:ext>
            </a:extLst>
          </p:cNvPr>
          <p:cNvSpPr>
            <a:spLocks noGrp="1"/>
          </p:cNvSpPr>
          <p:nvPr>
            <p:ph type="title" idx="4294967295"/>
          </p:nvPr>
        </p:nvSpPr>
        <p:spPr>
          <a:xfrm>
            <a:off x="430012" y="943156"/>
            <a:ext cx="5217894" cy="4936742"/>
          </a:xfrm>
        </p:spPr>
        <p:txBody>
          <a:bodyPr vert="horz" lIns="91440" tIns="45720" rIns="91440" bIns="45720" rtlCol="0" anchor="ctr">
            <a:normAutofit/>
          </a:bodyPr>
          <a:lstStyle/>
          <a:p>
            <a:pPr algn="ctr"/>
            <a:r>
              <a:rPr lang="en-US" sz="4800" dirty="0" err="1">
                <a:solidFill>
                  <a:schemeClr val="tx1">
                    <a:lumMod val="85000"/>
                    <a:lumOff val="15000"/>
                  </a:schemeClr>
                </a:solidFill>
                <a:latin typeface="Times New Roman" panose="02020603050405020304" pitchFamily="18" charset="0"/>
                <a:cs typeface="Times New Roman" panose="02020603050405020304" pitchFamily="18" charset="0"/>
              </a:rPr>
              <a:t>Ημιδομημένη</a:t>
            </a:r>
            <a:r>
              <a:rPr lang="en-US" sz="4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4800" dirty="0" err="1">
                <a:solidFill>
                  <a:schemeClr val="tx1">
                    <a:lumMod val="85000"/>
                    <a:lumOff val="15000"/>
                  </a:schemeClr>
                </a:solidFill>
                <a:latin typeface="Times New Roman" panose="02020603050405020304" pitchFamily="18" charset="0"/>
                <a:cs typeface="Times New Roman" panose="02020603050405020304" pitchFamily="18" charset="0"/>
              </a:rPr>
              <a:t>συνέντευξη</a:t>
            </a:r>
            <a:r>
              <a:rPr lang="en-US" sz="4800" dirty="0">
                <a:solidFill>
                  <a:schemeClr val="tx1">
                    <a:lumMod val="85000"/>
                    <a:lumOff val="15000"/>
                  </a:schemeClr>
                </a:solidFill>
                <a:latin typeface="Times New Roman" panose="02020603050405020304" pitchFamily="18" charset="0"/>
                <a:cs typeface="Times New Roman" panose="02020603050405020304" pitchFamily="18" charset="0"/>
              </a:rPr>
              <a:t>:</a:t>
            </a:r>
          </a:p>
        </p:txBody>
      </p:sp>
      <p:sp>
        <p:nvSpPr>
          <p:cNvPr id="6" name="Slide Number Placeholder 5">
            <a:extLst>
              <a:ext uri="{FF2B5EF4-FFF2-40B4-BE49-F238E27FC236}">
                <a16:creationId xmlns:a16="http://schemas.microsoft.com/office/drawing/2014/main" id="{6C72853A-5C4E-6122-42BC-4D2EBDD7C648}"/>
              </a:ext>
            </a:extLst>
          </p:cNvPr>
          <p:cNvSpPr>
            <a:spLocks noGrp="1"/>
          </p:cNvSpPr>
          <p:nvPr>
            <p:ph type="sldNum" sz="quarter" idx="12"/>
          </p:nvPr>
        </p:nvSpPr>
        <p:spPr>
          <a:xfrm>
            <a:off x="11504676" y="-14198"/>
            <a:ext cx="685800" cy="685800"/>
          </a:xfrm>
        </p:spPr>
        <p:txBody>
          <a:bodyPr vert="horz" lIns="91440" tIns="45720" rIns="91440" bIns="45720" rtlCol="0" anchor="ctr">
            <a:normAutofit/>
          </a:bodyPr>
          <a:lstStyle/>
          <a:p>
            <a:pPr>
              <a:spcAft>
                <a:spcPts val="600"/>
              </a:spcAft>
            </a:pPr>
            <a:fld id="{7BE69E03-4804-4553-A1EC-F089884EF50F}" type="slidenum">
              <a:rPr lang="en-US" sz="1200" smtClean="0"/>
              <a:pPr>
                <a:spcAft>
                  <a:spcPts val="600"/>
                </a:spcAft>
              </a:pPr>
              <a:t>4</a:t>
            </a:fld>
            <a:endParaRPr lang="en-US" sz="1200"/>
          </a:p>
        </p:txBody>
      </p:sp>
      <p:graphicFrame>
        <p:nvGraphicFramePr>
          <p:cNvPr id="40" name="Content Placeholder 2">
            <a:extLst>
              <a:ext uri="{FF2B5EF4-FFF2-40B4-BE49-F238E27FC236}">
                <a16:creationId xmlns:a16="http://schemas.microsoft.com/office/drawing/2014/main" id="{AA2670DE-323D-786F-E199-011FE280512D}"/>
              </a:ext>
            </a:extLst>
          </p:cNvPr>
          <p:cNvGraphicFramePr>
            <a:graphicFrameLocks noGrp="1"/>
          </p:cNvGraphicFramePr>
          <p:nvPr>
            <p:ph idx="4294967295"/>
            <p:extLst>
              <p:ext uri="{D42A27DB-BD31-4B8C-83A1-F6EECF244321}">
                <p14:modId xmlns:p14="http://schemas.microsoft.com/office/powerpoint/2010/main" val="1597365380"/>
              </p:ext>
            </p:extLst>
          </p:nvPr>
        </p:nvGraphicFramePr>
        <p:xfrm>
          <a:off x="6096001" y="1032387"/>
          <a:ext cx="4988888" cy="4847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001E795-703B-E735-A292-6E52E1722309}"/>
              </a:ext>
            </a:extLst>
          </p:cNvPr>
          <p:cNvSpPr>
            <a:spLocks noGrp="1"/>
          </p:cNvSpPr>
          <p:nvPr>
            <p:ph type="dt" sz="half" idx="10"/>
          </p:nvPr>
        </p:nvSpPr>
        <p:spPr>
          <a:xfrm>
            <a:off x="422899" y="6217920"/>
            <a:ext cx="2743200" cy="640080"/>
          </a:xfrm>
        </p:spPr>
        <p:txBody>
          <a:bodyPr vert="horz" lIns="91440" tIns="45720" rIns="91440" bIns="45720" rtlCol="0" anchor="ctr">
            <a:normAutofit/>
          </a:bodyPr>
          <a:lstStyle/>
          <a:p>
            <a:pPr>
              <a:spcAft>
                <a:spcPts val="600"/>
              </a:spcAft>
            </a:pPr>
            <a:fld id="{57997BA6-BEF8-495F-ACCD-8D19769E4FC6}" type="datetime2">
              <a:rPr lang="en-US" sz="1200" smtClean="0"/>
              <a:pPr>
                <a:spcAft>
                  <a:spcPts val="600"/>
                </a:spcAft>
              </a:pPr>
              <a:t>Sunday, December 3, 2023</a:t>
            </a:fld>
            <a:endParaRPr lang="en-US" sz="1200"/>
          </a:p>
        </p:txBody>
      </p:sp>
      <p:sp>
        <p:nvSpPr>
          <p:cNvPr id="5" name="Footer Placeholder 4">
            <a:extLst>
              <a:ext uri="{FF2B5EF4-FFF2-40B4-BE49-F238E27FC236}">
                <a16:creationId xmlns:a16="http://schemas.microsoft.com/office/drawing/2014/main" id="{8998AAA6-0147-9D08-73D4-DE39023A9671}"/>
              </a:ext>
            </a:extLst>
          </p:cNvPr>
          <p:cNvSpPr>
            <a:spLocks noGrp="1"/>
          </p:cNvSpPr>
          <p:nvPr>
            <p:ph type="ftr" sz="quarter" idx="11"/>
          </p:nvPr>
        </p:nvSpPr>
        <p:spPr>
          <a:xfrm>
            <a:off x="3762376" y="6217920"/>
            <a:ext cx="7195367" cy="640080"/>
          </a:xfrm>
        </p:spPr>
        <p:txBody>
          <a:bodyPr vert="horz" lIns="91440" tIns="45720" rIns="91440" bIns="45720" rtlCol="0" anchor="ctr">
            <a:normAutofit/>
          </a:bodyPr>
          <a:lstStyle/>
          <a:p>
            <a:pPr>
              <a:spcAft>
                <a:spcPts val="600"/>
              </a:spcAft>
            </a:pPr>
            <a:r>
              <a:rPr lang="en-US" sz="1200" kern="1200">
                <a:solidFill>
                  <a:schemeClr val="tx2"/>
                </a:solidFill>
                <a:latin typeface="+mn-lt"/>
                <a:ea typeface="+mn-ea"/>
                <a:cs typeface="+mn-cs"/>
              </a:rPr>
              <a:t>Sample Footer Text</a:t>
            </a:r>
          </a:p>
        </p:txBody>
      </p:sp>
      <p:cxnSp>
        <p:nvCxnSpPr>
          <p:cNvPr id="41" name="Straight Connector 40">
            <a:extLst>
              <a:ext uri="{FF2B5EF4-FFF2-40B4-BE49-F238E27FC236}">
                <a16:creationId xmlns:a16="http://schemas.microsoft.com/office/drawing/2014/main" id="{451EEBAC-7FE3-4931-B6B6-8DBD416D7E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3283366-6C8D-422F-9759-B3E4A35235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782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8" name="Rectangle 67">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Background Gray Rectang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0" name="White Rectang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98B29-3523-0A54-487D-178C0361BACA}"/>
              </a:ext>
            </a:extLst>
          </p:cNvPr>
          <p:cNvSpPr>
            <a:spLocks noGrp="1"/>
          </p:cNvSpPr>
          <p:nvPr>
            <p:ph type="title" idx="4294967295"/>
          </p:nvPr>
        </p:nvSpPr>
        <p:spPr>
          <a:xfrm>
            <a:off x="422401" y="603503"/>
            <a:ext cx="10851735" cy="1739267"/>
          </a:xfrm>
        </p:spPr>
        <p:txBody>
          <a:bodyPr vert="horz" lIns="91440" tIns="45720" rIns="91440" bIns="45720" rtlCol="0" anchor="t">
            <a:normAutofit/>
          </a:bodyPr>
          <a:lstStyle/>
          <a:p>
            <a:pPr algn="ctr"/>
            <a:r>
              <a:rPr lang="en-US" sz="5200" dirty="0" err="1">
                <a:latin typeface="Times New Roman" panose="02020603050405020304" pitchFamily="18" charset="0"/>
                <a:cs typeface="Times New Roman" panose="02020603050405020304" pitchFamily="18" charset="0"/>
              </a:rPr>
              <a:t>Μεθοδολογί</a:t>
            </a:r>
            <a:r>
              <a:rPr lang="en-US" sz="5200" dirty="0">
                <a:latin typeface="Times New Roman" panose="02020603050405020304" pitchFamily="18" charset="0"/>
                <a:cs typeface="Times New Roman" panose="02020603050405020304" pitchFamily="18" charset="0"/>
              </a:rPr>
              <a:t>α </a:t>
            </a:r>
          </a:p>
        </p:txBody>
      </p:sp>
      <p:sp>
        <p:nvSpPr>
          <p:cNvPr id="6" name="Slide Number Placeholder 5">
            <a:extLst>
              <a:ext uri="{FF2B5EF4-FFF2-40B4-BE49-F238E27FC236}">
                <a16:creationId xmlns:a16="http://schemas.microsoft.com/office/drawing/2014/main" id="{EF4FCBE4-9EB4-1DCE-0D14-D4622A8E604D}"/>
              </a:ext>
            </a:extLst>
          </p:cNvPr>
          <p:cNvSpPr>
            <a:spLocks noGrp="1"/>
          </p:cNvSpPr>
          <p:nvPr>
            <p:ph type="sldNum" sz="quarter" idx="12"/>
          </p:nvPr>
        </p:nvSpPr>
        <p:spPr>
          <a:xfrm>
            <a:off x="11504676" y="-14198"/>
            <a:ext cx="685800" cy="685800"/>
          </a:xfrm>
        </p:spPr>
        <p:txBody>
          <a:bodyPr vert="horz" lIns="91440" tIns="45720" rIns="91440" bIns="45720" rtlCol="0" anchor="ctr">
            <a:normAutofit/>
          </a:bodyPr>
          <a:lstStyle/>
          <a:p>
            <a:pPr>
              <a:spcAft>
                <a:spcPts val="600"/>
              </a:spcAft>
            </a:pPr>
            <a:fld id="{7BE69E03-4804-4553-A1EC-F089884EF50F}" type="slidenum">
              <a:rPr lang="en-US" sz="1200" smtClean="0"/>
              <a:pPr>
                <a:spcAft>
                  <a:spcPts val="600"/>
                </a:spcAft>
              </a:pPr>
              <a:t>5</a:t>
            </a:fld>
            <a:endParaRPr lang="en-US" sz="1200"/>
          </a:p>
        </p:txBody>
      </p:sp>
      <p:sp>
        <p:nvSpPr>
          <p:cNvPr id="4" name="Date Placeholder 3">
            <a:extLst>
              <a:ext uri="{FF2B5EF4-FFF2-40B4-BE49-F238E27FC236}">
                <a16:creationId xmlns:a16="http://schemas.microsoft.com/office/drawing/2014/main" id="{9234AD23-9C78-D7D4-5EDE-5FC57D7CD566}"/>
              </a:ext>
            </a:extLst>
          </p:cNvPr>
          <p:cNvSpPr>
            <a:spLocks noGrp="1"/>
          </p:cNvSpPr>
          <p:nvPr>
            <p:ph type="dt" sz="half" idx="10"/>
          </p:nvPr>
        </p:nvSpPr>
        <p:spPr>
          <a:xfrm>
            <a:off x="422899" y="6217920"/>
            <a:ext cx="2743200" cy="640080"/>
          </a:xfrm>
        </p:spPr>
        <p:txBody>
          <a:bodyPr vert="horz" lIns="91440" tIns="45720" rIns="91440" bIns="45720" rtlCol="0" anchor="ctr">
            <a:normAutofit/>
          </a:bodyPr>
          <a:lstStyle/>
          <a:p>
            <a:pPr>
              <a:spcAft>
                <a:spcPts val="600"/>
              </a:spcAft>
            </a:pPr>
            <a:fld id="{57997BA6-BEF8-495F-ACCD-8D19769E4FC6}" type="datetime2">
              <a:rPr lang="en-US" sz="1200" smtClean="0"/>
              <a:pPr>
                <a:spcAft>
                  <a:spcPts val="600"/>
                </a:spcAft>
              </a:pPr>
              <a:t>Sunday, December 3, 2023</a:t>
            </a:fld>
            <a:endParaRPr lang="en-US" sz="1200"/>
          </a:p>
        </p:txBody>
      </p:sp>
      <p:sp>
        <p:nvSpPr>
          <p:cNvPr id="5" name="Footer Placeholder 4">
            <a:extLst>
              <a:ext uri="{FF2B5EF4-FFF2-40B4-BE49-F238E27FC236}">
                <a16:creationId xmlns:a16="http://schemas.microsoft.com/office/drawing/2014/main" id="{C1107C6E-ADD7-970C-FA3A-A56D1D326056}"/>
              </a:ext>
            </a:extLst>
          </p:cNvPr>
          <p:cNvSpPr>
            <a:spLocks noGrp="1"/>
          </p:cNvSpPr>
          <p:nvPr>
            <p:ph type="ftr" sz="quarter" idx="11"/>
          </p:nvPr>
        </p:nvSpPr>
        <p:spPr>
          <a:xfrm>
            <a:off x="6842943" y="6217920"/>
            <a:ext cx="4114800" cy="640080"/>
          </a:xfrm>
        </p:spPr>
        <p:txBody>
          <a:bodyPr vert="horz" lIns="91440" tIns="45720" rIns="91440" bIns="45720" rtlCol="0" anchor="ctr">
            <a:normAutofit/>
          </a:bodyPr>
          <a:lstStyle/>
          <a:p>
            <a:pPr>
              <a:spcAft>
                <a:spcPts val="600"/>
              </a:spcAft>
            </a:pPr>
            <a:r>
              <a:rPr lang="en-US" sz="1200" kern="1200">
                <a:solidFill>
                  <a:schemeClr val="tx2"/>
                </a:solidFill>
                <a:latin typeface="+mn-lt"/>
                <a:ea typeface="+mn-ea"/>
                <a:cs typeface="+mn-cs"/>
              </a:rPr>
              <a:t>Sample Footer Text</a:t>
            </a:r>
          </a:p>
        </p:txBody>
      </p:sp>
      <p:cxnSp>
        <p:nvCxnSpPr>
          <p:cNvPr id="71" name="Vertical Connector">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cxnSp>
        <p:nvCxnSpPr>
          <p:cNvPr id="72" name="Horizontal Connector 2">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4650E"/>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0" name="Content Placeholder 2">
            <a:extLst>
              <a:ext uri="{FF2B5EF4-FFF2-40B4-BE49-F238E27FC236}">
                <a16:creationId xmlns:a16="http://schemas.microsoft.com/office/drawing/2014/main" id="{CDB0FB32-19A8-42D1-DEB8-89184024C59C}"/>
              </a:ext>
            </a:extLst>
          </p:cNvPr>
          <p:cNvGraphicFramePr>
            <a:graphicFrameLocks noGrp="1"/>
          </p:cNvGraphicFramePr>
          <p:nvPr>
            <p:ph idx="4294967295"/>
            <p:extLst>
              <p:ext uri="{D42A27DB-BD31-4B8C-83A1-F6EECF244321}">
                <p14:modId xmlns:p14="http://schemas.microsoft.com/office/powerpoint/2010/main" val="3534436095"/>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8380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F3E39-1683-C32E-85B0-1EFB0CD5A970}"/>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3" name="Footer Placeholder 2">
            <a:extLst>
              <a:ext uri="{FF2B5EF4-FFF2-40B4-BE49-F238E27FC236}">
                <a16:creationId xmlns:a16="http://schemas.microsoft.com/office/drawing/2014/main" id="{F5E554B3-0EC4-B5D8-73D7-D3655A37CEB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3F2D0EA-87F2-707F-EA0F-1A391BE336B5}"/>
              </a:ext>
            </a:extLst>
          </p:cNvPr>
          <p:cNvSpPr>
            <a:spLocks noGrp="1"/>
          </p:cNvSpPr>
          <p:nvPr>
            <p:ph type="sldNum" sz="quarter" idx="12"/>
          </p:nvPr>
        </p:nvSpPr>
        <p:spPr/>
        <p:txBody>
          <a:bodyPr/>
          <a:lstStyle/>
          <a:p>
            <a:fld id="{7BE69E03-4804-4553-A1EC-F089884EF50F}" type="slidenum">
              <a:rPr lang="en-US" smtClean="0"/>
              <a:t>6</a:t>
            </a:fld>
            <a:endParaRPr lang="en-US"/>
          </a:p>
        </p:txBody>
      </p:sp>
      <p:sp>
        <p:nvSpPr>
          <p:cNvPr id="5" name="Title 4">
            <a:extLst>
              <a:ext uri="{FF2B5EF4-FFF2-40B4-BE49-F238E27FC236}">
                <a16:creationId xmlns:a16="http://schemas.microsoft.com/office/drawing/2014/main" id="{0C8AB345-AB0A-21C1-3E10-03FA82048ED6}"/>
              </a:ext>
            </a:extLst>
          </p:cNvPr>
          <p:cNvSpPr>
            <a:spLocks noGrp="1"/>
          </p:cNvSpPr>
          <p:nvPr>
            <p:ph type="title" idx="4294967295"/>
          </p:nvPr>
        </p:nvSpPr>
        <p:spPr>
          <a:xfrm>
            <a:off x="838200" y="162718"/>
            <a:ext cx="10515600" cy="1325563"/>
          </a:xfrm>
        </p:spPr>
        <p:txBody>
          <a:bodyPr>
            <a:normAutofit fontScale="90000"/>
          </a:bodyPr>
          <a:lstStyle/>
          <a:p>
            <a:pPr algn="ctr"/>
            <a:r>
              <a:rPr lang="en-US" sz="3200" dirty="0">
                <a:latin typeface="Times New Roman" panose="02020603050405020304" pitchFamily="18" charset="0"/>
                <a:cs typeface="Times New Roman" panose="02020603050405020304" pitchFamily="18" charset="0"/>
              </a:rPr>
              <a:t>Precursor models and early years science learning: a case study related to the water state changes – </a:t>
            </a:r>
            <a:r>
              <a:rPr lang="en-US" sz="3200" dirty="0" err="1">
                <a:latin typeface="Times New Roman" panose="02020603050405020304" pitchFamily="18" charset="0"/>
                <a:cs typeface="Times New Roman" panose="02020603050405020304" pitchFamily="18" charset="0"/>
              </a:rPr>
              <a:t>Kampouri</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Danos</a:t>
            </a:r>
            <a:r>
              <a:rPr lang="en-US" sz="3200" dirty="0">
                <a:latin typeface="Times New Roman" panose="02020603050405020304" pitchFamily="18" charset="0"/>
                <a:cs typeface="Times New Roman" panose="02020603050405020304" pitchFamily="18" charset="0"/>
              </a:rPr>
              <a:t> M., </a:t>
            </a:r>
            <a:r>
              <a:rPr lang="en-US" sz="3200" dirty="0" err="1">
                <a:latin typeface="Times New Roman" panose="02020603050405020304" pitchFamily="18" charset="0"/>
                <a:cs typeface="Times New Roman" panose="02020603050405020304" pitchFamily="18" charset="0"/>
              </a:rPr>
              <a:t>Ravanis</a:t>
            </a:r>
            <a:r>
              <a:rPr lang="en-US" sz="3200" dirty="0">
                <a:latin typeface="Times New Roman" panose="02020603050405020304" pitchFamily="18" charset="0"/>
                <a:cs typeface="Times New Roman" panose="02020603050405020304" pitchFamily="18" charset="0"/>
              </a:rPr>
              <a:t> K., </a:t>
            </a:r>
            <a:r>
              <a:rPr lang="en-US" sz="3200" dirty="0" err="1">
                <a:latin typeface="Times New Roman" panose="02020603050405020304" pitchFamily="18" charset="0"/>
                <a:cs typeface="Times New Roman" panose="02020603050405020304" pitchFamily="18" charset="0"/>
              </a:rPr>
              <a:t>Jameau</a:t>
            </a:r>
            <a:r>
              <a:rPr lang="en-US" sz="3200" dirty="0">
                <a:latin typeface="Times New Roman" panose="02020603050405020304" pitchFamily="18" charset="0"/>
                <a:cs typeface="Times New Roman" panose="02020603050405020304" pitchFamily="18" charset="0"/>
              </a:rPr>
              <a:t> A. &amp; </a:t>
            </a:r>
            <a:r>
              <a:rPr lang="en-US" sz="3200" dirty="0" err="1">
                <a:latin typeface="Times New Roman" panose="02020603050405020304" pitchFamily="18" charset="0"/>
                <a:cs typeface="Times New Roman" panose="02020603050405020304" pitchFamily="18" charset="0"/>
              </a:rPr>
              <a:t>Boilevin</a:t>
            </a:r>
            <a:r>
              <a:rPr lang="en-US" sz="3200" dirty="0">
                <a:latin typeface="Times New Roman" panose="02020603050405020304" pitchFamily="18" charset="0"/>
                <a:cs typeface="Times New Roman" panose="02020603050405020304" pitchFamily="18" charset="0"/>
              </a:rPr>
              <a:t> J.M (2019)</a:t>
            </a:r>
            <a:endParaRPr lang="el-GR" sz="32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E598535C-4D20-14E8-C2D5-74EDBBCA4BFD}"/>
              </a:ext>
            </a:extLst>
          </p:cNvPr>
          <p:cNvSpPr>
            <a:spLocks noGrp="1"/>
          </p:cNvSpPr>
          <p:nvPr>
            <p:ph idx="4294967295"/>
          </p:nvPr>
        </p:nvSpPr>
        <p:spPr>
          <a:xfrm>
            <a:off x="838200" y="1878634"/>
            <a:ext cx="10515600" cy="4206875"/>
          </a:xfrm>
        </p:spPr>
        <p:txBody>
          <a:bodyPr>
            <a:normAutofit/>
          </a:bodyPr>
          <a:lstStyle/>
          <a:p>
            <a:pPr algn="just">
              <a:buFont typeface="Wingdings" panose="05000000000000000000" pitchFamily="2" charset="2"/>
              <a:buChar char="v"/>
            </a:pPr>
            <a:r>
              <a:rPr lang="el-GR" sz="1600" dirty="0">
                <a:latin typeface="Times New Roman" panose="02020603050405020304" pitchFamily="18" charset="0"/>
                <a:cs typeface="Times New Roman" panose="02020603050405020304" pitchFamily="18" charset="0"/>
              </a:rPr>
              <a:t>Στο κείμενο των </a:t>
            </a:r>
            <a:r>
              <a:rPr lang="en-US" sz="1600" dirty="0" err="1">
                <a:latin typeface="Times New Roman" panose="02020603050405020304" pitchFamily="18" charset="0"/>
                <a:cs typeface="Times New Roman" panose="02020603050405020304" pitchFamily="18" charset="0"/>
              </a:rPr>
              <a:t>Kambouri-Danos</a:t>
            </a:r>
            <a:r>
              <a:rPr lang="en-US" sz="1600" dirty="0">
                <a:latin typeface="Times New Roman" panose="02020603050405020304" pitchFamily="18" charset="0"/>
                <a:cs typeface="Times New Roman" panose="02020603050405020304" pitchFamily="18" charset="0"/>
              </a:rPr>
              <a:t> et al </a:t>
            </a:r>
            <a:r>
              <a:rPr lang="el-GR" sz="1600" dirty="0">
                <a:latin typeface="Times New Roman" panose="02020603050405020304" pitchFamily="18" charset="0"/>
                <a:cs typeface="Times New Roman" panose="02020603050405020304" pitchFamily="18" charset="0"/>
              </a:rPr>
              <a:t>(2019)</a:t>
            </a:r>
            <a:r>
              <a:rPr lang="en-US" sz="1600" dirty="0">
                <a:latin typeface="Times New Roman" panose="02020603050405020304" pitchFamily="18" charset="0"/>
                <a:cs typeface="Times New Roman" panose="02020603050405020304" pitchFamily="18" charset="0"/>
              </a:rPr>
              <a:t>,</a:t>
            </a:r>
            <a:r>
              <a:rPr lang="el-GR" sz="1600" dirty="0">
                <a:latin typeface="Times New Roman" panose="02020603050405020304" pitchFamily="18" charset="0"/>
                <a:cs typeface="Times New Roman" panose="02020603050405020304" pitchFamily="18" charset="0"/>
              </a:rPr>
              <a:t> γίνεται διερεύνηση του ζητήματος των πρόδρομων νοητικών μοντέλων ως μέσο υποστηρίξης και ανάπτυξης της επιστημονική μάθησης των παιδιών σε σχέση με το φαινόμενο της αλλαγής της κατάστασης του νερού. Τα ερευνητικό ερώτημα που ετέθη στην έρευνα αυτή, ήταν το κατά πόσο μέσω του συστηματικού σχεδιασμού διδακτικών δραστηριοτήτων, τα παιδιά ηλικίας μεταξύ 5 και 6 ετών είναι σε θέση να μετακινηθούν από μια διαισθητική προσέγγιση στην αλλαγές στην κατάσταση του νερού στη νοητική κατασκευή ενός πρόδρομου μοντέλου.</a:t>
            </a:r>
          </a:p>
          <a:p>
            <a:pPr algn="just">
              <a:buFont typeface="Wingdings" panose="05000000000000000000" pitchFamily="2" charset="2"/>
              <a:buChar char="v"/>
            </a:pPr>
            <a:r>
              <a:rPr lang="el-GR" sz="1600" dirty="0">
                <a:latin typeface="Times New Roman" panose="02020603050405020304" pitchFamily="18" charset="0"/>
                <a:cs typeface="Times New Roman" panose="02020603050405020304" pitchFamily="18" charset="0"/>
              </a:rPr>
              <a:t>Η μεθοδολογία που χρησιμοποίησαν ήταν η ποιοτική προσέγγιση. Το δείγμα τους ήταν 91 μαθητές/τριες ηλικίας 5 και 6 ετών και το ερευνητικό εργαλείο που χρησιμοποίησαν ήταν μια ατομική διδακτική παρέμβαση, η οποία περιλάμβανε οκτώ στάδια (πρόβλεψη, πείραμα τήξης, πρόβλεψη, πείραμα εξαερισμού, πρόβληψη, πείραμα συμπύκνωσης, πρόβλεψη, πείραμα παγώματος). </a:t>
            </a:r>
          </a:p>
          <a:p>
            <a:pPr algn="just">
              <a:buFont typeface="Wingdings" panose="05000000000000000000" pitchFamily="2" charset="2"/>
              <a:buChar char="v"/>
            </a:pPr>
            <a:r>
              <a:rPr lang="el-GR" sz="1600" dirty="0">
                <a:latin typeface="Times New Roman" panose="02020603050405020304" pitchFamily="18" charset="0"/>
                <a:cs typeface="Times New Roman" panose="02020603050405020304" pitchFamily="18" charset="0"/>
              </a:rPr>
              <a:t>Τα ευρήματα-αποτελέσματα της έρευνας έδειξαν αναφορικά με το ερευνητικό ερώτημα πως είναι εφικτό για τα παιδιά  αυτής της ηλικιακής ομάδας να προσεγγίσουν συνεχόμενα μια ολοκληρωμένη ακολουθία αλλαγών της κατάστασης του νερού, ως μέρος μιας στοχευμένης διδακτικής παρέμβασης. Ακόμη, τα ευρήματα προτείνουν ότι το πρόδρομο μοντέλο, το οποίο κατασκεύασαν τα παιδιά στο πλαίσιο της έρευνας, τους επιτρέπει να προβλέπουν και να εξηγούν τις αλλαγές στη κατάσταση του νερού με τέτοιο τρόπο που συμφωνεί με τις επιστημονικά αποδεχούμενες εξηγήσεις όπως και το μοντέλο που αξιοποιείται όταν γίνεται διδασκαλία φυσικής σε επίσημα εκπαιδευτικά περιβάλλοντα.  </a:t>
            </a:r>
          </a:p>
          <a:p>
            <a:endParaRPr lang="el-GR" sz="1700" dirty="0"/>
          </a:p>
        </p:txBody>
      </p:sp>
    </p:spTree>
    <p:extLst>
      <p:ext uri="{BB962C8B-B14F-4D97-AF65-F5344CB8AC3E}">
        <p14:creationId xmlns:p14="http://schemas.microsoft.com/office/powerpoint/2010/main" val="205614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F3E39-1683-C32E-85B0-1EFB0CD5A970}"/>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3" name="Footer Placeholder 2">
            <a:extLst>
              <a:ext uri="{FF2B5EF4-FFF2-40B4-BE49-F238E27FC236}">
                <a16:creationId xmlns:a16="http://schemas.microsoft.com/office/drawing/2014/main" id="{F5E554B3-0EC4-B5D8-73D7-D3655A37CEB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3F2D0EA-87F2-707F-EA0F-1A391BE336B5}"/>
              </a:ext>
            </a:extLst>
          </p:cNvPr>
          <p:cNvSpPr>
            <a:spLocks noGrp="1"/>
          </p:cNvSpPr>
          <p:nvPr>
            <p:ph type="sldNum" sz="quarter" idx="12"/>
          </p:nvPr>
        </p:nvSpPr>
        <p:spPr/>
        <p:txBody>
          <a:bodyPr/>
          <a:lstStyle/>
          <a:p>
            <a:fld id="{7BE69E03-4804-4553-A1EC-F089884EF50F}" type="slidenum">
              <a:rPr lang="en-US" smtClean="0"/>
              <a:t>7</a:t>
            </a:fld>
            <a:endParaRPr lang="en-US"/>
          </a:p>
        </p:txBody>
      </p:sp>
      <p:sp>
        <p:nvSpPr>
          <p:cNvPr id="5" name="Title 4">
            <a:extLst>
              <a:ext uri="{FF2B5EF4-FFF2-40B4-BE49-F238E27FC236}">
                <a16:creationId xmlns:a16="http://schemas.microsoft.com/office/drawing/2014/main" id="{0C8AB345-AB0A-21C1-3E10-03FA82048ED6}"/>
              </a:ext>
            </a:extLst>
          </p:cNvPr>
          <p:cNvSpPr>
            <a:spLocks noGrp="1"/>
          </p:cNvSpPr>
          <p:nvPr>
            <p:ph type="title" idx="4294967295"/>
          </p:nvPr>
        </p:nvSpPr>
        <p:spPr>
          <a:xfrm>
            <a:off x="838200" y="162718"/>
            <a:ext cx="10515600" cy="1325563"/>
          </a:xfrm>
        </p:spPr>
        <p:txBody>
          <a:bodyPr>
            <a:normAutofit fontScale="90000"/>
          </a:bodyPr>
          <a:lstStyle/>
          <a:p>
            <a:pPr algn="ctr"/>
            <a:r>
              <a:rPr lang="en-US" sz="3200" dirty="0">
                <a:latin typeface="Times New Roman" panose="02020603050405020304" pitchFamily="18" charset="0"/>
                <a:cs typeface="Times New Roman" panose="02020603050405020304" pitchFamily="18" charset="0"/>
              </a:rPr>
              <a:t>Ice Melting in Early Childhood Education: a case of the designing and implementing a STEAM project about water state changes – Ioannou M. (2023)</a:t>
            </a:r>
            <a:endParaRPr lang="el-GR" sz="32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E598535C-4D20-14E8-C2D5-74EDBBCA4BFD}"/>
              </a:ext>
            </a:extLst>
          </p:cNvPr>
          <p:cNvSpPr>
            <a:spLocks noGrp="1"/>
          </p:cNvSpPr>
          <p:nvPr>
            <p:ph idx="4294967295"/>
          </p:nvPr>
        </p:nvSpPr>
        <p:spPr>
          <a:xfrm>
            <a:off x="838200" y="1878634"/>
            <a:ext cx="10515600" cy="4206875"/>
          </a:xfrm>
        </p:spPr>
        <p:txBody>
          <a:bodyPr>
            <a:normAutofit lnSpcReduction="10000"/>
          </a:bodyPr>
          <a:lstStyle/>
          <a:p>
            <a:pPr algn="just">
              <a:buFont typeface="Wingdings" panose="05000000000000000000" pitchFamily="2" charset="2"/>
              <a:buChar char="v"/>
            </a:pP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Στο κείμενο του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Ioannou </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(2032)</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γίνεται διερεύνηση του ζητήματος της αλλαγής της κατάστησης του νερού στην προσχολική εκπαίδευση και πιο συγκεκριμένα, εξετάζεται ο σχεδιασμός και η εφαρμογή ενός προγράμματος δραστηριοτήτων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STEAM</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αναφορικά με το λιώσιμο του πάγου μέσα από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Engineer Design Process (EDP). </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Τα ερευνητικά ερωτήματα που ετέθησαν στην έρευνα αυτή ήταν: 1)μπορούν τα παιδιά να συνδέσουν τον πάγο με το νερό, 2)μπορούν τα παιδιά να προσδιορίσουν ότι ο πάγος είναι μορφή νερού, 3)μπορούν τα παιδιά να καταλάβουν γιατί και πώς ο πάγος γίνεται νερό, 4)μπόρούν τα παιδιά να επιλύσουν προβλήματα βασισμένα στην πραγματικότητα ή άλλες δοκιμασίες χρησιμοποιώντας τη νέα γνώση.</a:t>
            </a:r>
          </a:p>
          <a:p>
            <a:pPr algn="just">
              <a:buFont typeface="Wingdings" panose="05000000000000000000" pitchFamily="2" charset="2"/>
              <a:buChar char="v"/>
            </a:pP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Η μεθοδολογία που χρησιμοποίησε ήταν η ποιοτική προσέγγιση. Το δείγμα τους ήταν 15 παιδιά ηλικίας 5 και 6 ετών, τα οποία ασχολήθηκαν με 4 δραστηριότητες στο πλαίσιο της τάξης. Το ερευνητικά εργαλεία που χρησιμοποίησε ήταν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pre- </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και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post tests</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καθώς και μια διδακτική παρέμβαση </a:t>
            </a:r>
            <a:r>
              <a:rPr lang="en-US" sz="1600" dirty="0">
                <a:solidFill>
                  <a:schemeClr val="tx1">
                    <a:lumMod val="95000"/>
                    <a:lumOff val="5000"/>
                  </a:schemeClr>
                </a:solidFill>
                <a:latin typeface="Times New Roman" panose="02020603050405020304" pitchFamily="18" charset="0"/>
                <a:cs typeface="Times New Roman" panose="02020603050405020304" pitchFamily="18" charset="0"/>
              </a:rPr>
              <a:t>STEAM</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τεσσάρων σταδίων.  </a:t>
            </a:r>
          </a:p>
          <a:p>
            <a:pPr algn="just">
              <a:buFont typeface="Wingdings" panose="05000000000000000000" pitchFamily="2" charset="2"/>
              <a:buChar char="v"/>
            </a:pP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Τα ευρήματα-αποτελέσματα της έρευνας έδειξαν: για το 1</a:t>
            </a:r>
            <a:r>
              <a:rPr lang="el-GR" sz="1600" baseline="30000" dirty="0">
                <a:solidFill>
                  <a:schemeClr val="tx1">
                    <a:lumMod val="95000"/>
                    <a:lumOff val="5000"/>
                  </a:schemeClr>
                </a:solidFill>
                <a:latin typeface="Times New Roman" panose="02020603050405020304" pitchFamily="18" charset="0"/>
                <a:cs typeface="Times New Roman" panose="02020603050405020304" pitchFamily="18" charset="0"/>
              </a:rPr>
              <a:t>ο</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ερευνητικό ερώτημα πως τα παιδιά ήταν σε θέση να συνδέσουν τον πάγο με το νερό και να τον περιγράψουν ως μια κατάσταση αλλαγής νερού. Για το 2</a:t>
            </a:r>
            <a:r>
              <a:rPr lang="el-GR" sz="1600" baseline="30000" dirty="0">
                <a:solidFill>
                  <a:schemeClr val="tx1">
                    <a:lumMod val="95000"/>
                    <a:lumOff val="5000"/>
                  </a:schemeClr>
                </a:solidFill>
                <a:latin typeface="Times New Roman" panose="02020603050405020304" pitchFamily="18" charset="0"/>
                <a:cs typeface="Times New Roman" panose="02020603050405020304" pitchFamily="18" charset="0"/>
              </a:rPr>
              <a:t>ο</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ερευνητικό ερώτημα πως τα παιδιά ήταν σε θέση να συνδέσουν τον πάγο με το νερό και να προσδιόρίσουν ότι είναι μια μορφή νερού. Για το 3</a:t>
            </a:r>
            <a:r>
              <a:rPr lang="el-GR" sz="1600" baseline="30000" dirty="0">
                <a:solidFill>
                  <a:schemeClr val="tx1">
                    <a:lumMod val="95000"/>
                    <a:lumOff val="5000"/>
                  </a:schemeClr>
                </a:solidFill>
                <a:latin typeface="Times New Roman" panose="02020603050405020304" pitchFamily="18" charset="0"/>
                <a:cs typeface="Times New Roman" panose="02020603050405020304" pitchFamily="18" charset="0"/>
              </a:rPr>
              <a:t>ο</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ερευνητικό ερώτημα φάνηκε πως τα παιδιά κατανοούν ότι η θέρμανση προκαλεί το λιώσιμο του πάγου και την επακόλουθη υγρή του κατάσταση. Για το 4</a:t>
            </a:r>
            <a:r>
              <a:rPr lang="el-GR" sz="1600" baseline="30000" dirty="0">
                <a:solidFill>
                  <a:schemeClr val="tx1">
                    <a:lumMod val="95000"/>
                    <a:lumOff val="5000"/>
                  </a:schemeClr>
                </a:solidFill>
                <a:latin typeface="Times New Roman" panose="02020603050405020304" pitchFamily="18" charset="0"/>
                <a:cs typeface="Times New Roman" panose="02020603050405020304" pitchFamily="18" charset="0"/>
              </a:rPr>
              <a:t>ο</a:t>
            </a:r>
            <a:r>
              <a:rPr lang="el-GR" sz="1600" dirty="0">
                <a:solidFill>
                  <a:schemeClr val="tx1">
                    <a:lumMod val="95000"/>
                    <a:lumOff val="5000"/>
                  </a:schemeClr>
                </a:solidFill>
                <a:latin typeface="Times New Roman" panose="02020603050405020304" pitchFamily="18" charset="0"/>
                <a:cs typeface="Times New Roman" panose="02020603050405020304" pitchFamily="18" charset="0"/>
              </a:rPr>
              <a:t> ερευνητικό ερώτημα φάνηκε πως τα παιδιά μπορούσαν να χρησιμοποιήσουν τις νεαποκτηθείσες γνώσεις προκειμένου να επιλύσουν προβλήματα βασισμένα στην πραγματική ζωή και να προτείνουν λύσεις σε παρόμοια προβλήματα με αυτό που αξιοποιήθηκε στην έρευνα.</a:t>
            </a:r>
          </a:p>
        </p:txBody>
      </p:sp>
    </p:spTree>
    <p:extLst>
      <p:ext uri="{BB962C8B-B14F-4D97-AF65-F5344CB8AC3E}">
        <p14:creationId xmlns:p14="http://schemas.microsoft.com/office/powerpoint/2010/main" val="46839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E5C4C1-2D16-DD5F-B5A5-406348C62413}"/>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3" name="Footer Placeholder 2">
            <a:extLst>
              <a:ext uri="{FF2B5EF4-FFF2-40B4-BE49-F238E27FC236}">
                <a16:creationId xmlns:a16="http://schemas.microsoft.com/office/drawing/2014/main" id="{7883FBCB-3808-9F38-125B-29B3296766D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1E8DC04-DCC2-B2ED-FA6D-27CE00ABB5C7}"/>
              </a:ext>
            </a:extLst>
          </p:cNvPr>
          <p:cNvSpPr>
            <a:spLocks noGrp="1"/>
          </p:cNvSpPr>
          <p:nvPr>
            <p:ph type="sldNum" sz="quarter" idx="12"/>
          </p:nvPr>
        </p:nvSpPr>
        <p:spPr/>
        <p:txBody>
          <a:bodyPr/>
          <a:lstStyle/>
          <a:p>
            <a:fld id="{7BE69E03-4804-4553-A1EC-F089884EF50F}" type="slidenum">
              <a:rPr lang="en-US" smtClean="0"/>
              <a:t>8</a:t>
            </a:fld>
            <a:endParaRPr lang="en-US"/>
          </a:p>
        </p:txBody>
      </p:sp>
      <p:sp>
        <p:nvSpPr>
          <p:cNvPr id="5" name="Title 4">
            <a:extLst>
              <a:ext uri="{FF2B5EF4-FFF2-40B4-BE49-F238E27FC236}">
                <a16:creationId xmlns:a16="http://schemas.microsoft.com/office/drawing/2014/main" id="{D0374AC7-30CC-8650-39B2-10D74E1383C8}"/>
              </a:ext>
            </a:extLst>
          </p:cNvPr>
          <p:cNvSpPr txBox="1">
            <a:spLocks/>
          </p:cNvSpPr>
          <p:nvPr/>
        </p:nvSpPr>
        <p:spPr>
          <a:xfrm>
            <a:off x="838200" y="162718"/>
            <a:ext cx="10515600" cy="1325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algn="ctr"/>
            <a:r>
              <a:rPr lang="en-US" sz="3200" dirty="0">
                <a:latin typeface="Times New Roman" panose="02020603050405020304" pitchFamily="18" charset="0"/>
                <a:cs typeface="Times New Roman" panose="02020603050405020304" pitchFamily="18" charset="0"/>
              </a:rPr>
              <a:t>Transforming 5-Year-Old children’s mental representations of melting: A storytelling approach – </a:t>
            </a:r>
            <a:r>
              <a:rPr lang="en-US" sz="3200" dirty="0" err="1">
                <a:latin typeface="Times New Roman" panose="02020603050405020304" pitchFamily="18" charset="0"/>
                <a:cs typeface="Times New Roman" panose="02020603050405020304" pitchFamily="18" charset="0"/>
              </a:rPr>
              <a:t>Kaliampos</a:t>
            </a:r>
            <a:r>
              <a:rPr lang="en-US" sz="3200" dirty="0">
                <a:latin typeface="Times New Roman" panose="02020603050405020304" pitchFamily="18" charset="0"/>
                <a:cs typeface="Times New Roman" panose="02020603050405020304" pitchFamily="18" charset="0"/>
              </a:rPr>
              <a:t> G., </a:t>
            </a:r>
            <a:r>
              <a:rPr lang="en-US" sz="3200" dirty="0" err="1">
                <a:latin typeface="Times New Roman" panose="02020603050405020304" pitchFamily="18" charset="0"/>
                <a:cs typeface="Times New Roman" panose="02020603050405020304" pitchFamily="18" charset="0"/>
              </a:rPr>
              <a:t>Pantidos</a:t>
            </a:r>
            <a:r>
              <a:rPr lang="en-US" sz="3200" dirty="0">
                <a:latin typeface="Times New Roman" panose="02020603050405020304" pitchFamily="18" charset="0"/>
                <a:cs typeface="Times New Roman" panose="02020603050405020304" pitchFamily="18" charset="0"/>
              </a:rPr>
              <a:t> P. &amp; </a:t>
            </a:r>
            <a:r>
              <a:rPr lang="en-US" sz="3200" dirty="0" err="1">
                <a:latin typeface="Times New Roman" panose="02020603050405020304" pitchFamily="18" charset="0"/>
                <a:cs typeface="Times New Roman" panose="02020603050405020304" pitchFamily="18" charset="0"/>
              </a:rPr>
              <a:t>Ravanis</a:t>
            </a:r>
            <a:r>
              <a:rPr lang="en-US" sz="3200" dirty="0">
                <a:latin typeface="Times New Roman" panose="02020603050405020304" pitchFamily="18" charset="0"/>
                <a:cs typeface="Times New Roman" panose="02020603050405020304" pitchFamily="18" charset="0"/>
              </a:rPr>
              <a:t> K. (2019)</a:t>
            </a:r>
            <a:endParaRPr lang="el-GR" sz="32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7EE598B-4837-F378-0212-6B6EB396D75F}"/>
              </a:ext>
            </a:extLst>
          </p:cNvPr>
          <p:cNvSpPr txBox="1">
            <a:spLocks/>
          </p:cNvSpPr>
          <p:nvPr/>
        </p:nvSpPr>
        <p:spPr>
          <a:xfrm>
            <a:off x="838200" y="1878634"/>
            <a:ext cx="10515600" cy="42068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v"/>
            </a:pPr>
            <a:endParaRPr lang="el-GR" sz="1600" dirty="0"/>
          </a:p>
        </p:txBody>
      </p:sp>
      <p:sp>
        <p:nvSpPr>
          <p:cNvPr id="8" name="TextBox 7">
            <a:extLst>
              <a:ext uri="{FF2B5EF4-FFF2-40B4-BE49-F238E27FC236}">
                <a16:creationId xmlns:a16="http://schemas.microsoft.com/office/drawing/2014/main" id="{3FCB6E46-084E-2291-183A-1D3BC81F503D}"/>
              </a:ext>
            </a:extLst>
          </p:cNvPr>
          <p:cNvSpPr txBox="1"/>
          <p:nvPr/>
        </p:nvSpPr>
        <p:spPr>
          <a:xfrm>
            <a:off x="838199" y="1724153"/>
            <a:ext cx="10664953" cy="3416320"/>
          </a:xfrm>
          <a:prstGeom prst="rect">
            <a:avLst/>
          </a:prstGeom>
          <a:noFill/>
        </p:spPr>
        <p:txBody>
          <a:bodyPr wrap="square">
            <a:spAutoFit/>
          </a:bodyPr>
          <a:lstStyle/>
          <a:p>
            <a:pPr marL="285750" indent="-285750" algn="just">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Στο κείμενο των </a:t>
            </a:r>
            <a:r>
              <a:rPr lang="en-US" sz="1800" dirty="0" err="1">
                <a:latin typeface="Times New Roman" panose="02020603050405020304" pitchFamily="18" charset="0"/>
                <a:cs typeface="Times New Roman" panose="02020603050405020304" pitchFamily="18" charset="0"/>
              </a:rPr>
              <a:t>Kaliampos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Pantidos</a:t>
            </a:r>
            <a:r>
              <a:rPr lang="en-US" dirty="0">
                <a:latin typeface="Times New Roman" panose="02020603050405020304" pitchFamily="18" charset="0"/>
                <a:cs typeface="Times New Roman" panose="02020603050405020304" pitchFamily="18" charset="0"/>
              </a:rPr>
              <a:t> &amp; </a:t>
            </a:r>
            <a:r>
              <a:rPr lang="en-US" dirty="0" err="1">
                <a:latin typeface="Times New Roman" panose="02020603050405020304" pitchFamily="18" charset="0"/>
                <a:cs typeface="Times New Roman" panose="02020603050405020304" pitchFamily="18" charset="0"/>
              </a:rPr>
              <a:t>Ravanis</a:t>
            </a:r>
            <a:r>
              <a:rPr lang="en-US" dirty="0">
                <a:latin typeface="Times New Roman" panose="02020603050405020304" pitchFamily="18" charset="0"/>
                <a:cs typeface="Times New Roman" panose="02020603050405020304" pitchFamily="18" charset="0"/>
              </a:rPr>
              <a:t> </a:t>
            </a:r>
            <a:r>
              <a:rPr lang="el-GR" sz="1800" dirty="0">
                <a:latin typeface="Times New Roman" panose="02020603050405020304" pitchFamily="18" charset="0"/>
                <a:cs typeface="Times New Roman" panose="02020603050405020304" pitchFamily="18" charset="0"/>
              </a:rPr>
              <a:t>(20</a:t>
            </a:r>
            <a:r>
              <a:rPr lang="en-US" sz="1800" dirty="0">
                <a:latin typeface="Times New Roman" panose="02020603050405020304" pitchFamily="18" charset="0"/>
                <a:cs typeface="Times New Roman" panose="02020603050405020304" pitchFamily="18" charset="0"/>
              </a:rPr>
              <a:t>19</a:t>
            </a:r>
            <a:r>
              <a:rPr lang="el-GR" sz="1800" dirty="0">
                <a:latin typeface="Times New Roman" panose="02020603050405020304" pitchFamily="18" charset="0"/>
                <a:cs typeface="Times New Roman" panose="02020603050405020304" pitchFamily="18" charset="0"/>
              </a:rPr>
              <a:t>) γίνεται διερεύνηση του ζητήματος των νοητικών αναπαραστάσεων των παιδιών ηλικίας 5-6 ετών για το λιώσιμο αντικειμένων από την καθημερινότητα και η μετατροπή αυτών των αναπαραστάσεων μέσα από μια διδακτική παρέμβαση που αξιοποιεί τη μέθοδο της διήγησης ιστοριών και συγκεκριμένα της ιστορίας του Ικάρου.</a:t>
            </a:r>
          </a:p>
          <a:p>
            <a:pPr marL="285750" indent="-285750" algn="just">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Η μεθοδολογία που χρησιμοποίησαν ήταν ποιοτική και αποτελούνταν από ατομικές ημιδομημένες συνεντεύξεις. Το δείγμα τους ήταν 111 παιδιά με μέσο όρο ηλικίας τα 5 έτη και 3 μήνες και η έρευνα πραγματοποιήθηκε από δασκάλους - ερευνητές. </a:t>
            </a:r>
            <a:r>
              <a:rPr lang="el-GR" dirty="0">
                <a:latin typeface="Times New Roman" panose="02020603050405020304" pitchFamily="18" charset="0"/>
                <a:cs typeface="Times New Roman" panose="02020603050405020304" pitchFamily="18" charset="0"/>
              </a:rPr>
              <a:t>Τ</a:t>
            </a:r>
            <a:r>
              <a:rPr lang="el-GR" sz="1800" dirty="0">
                <a:latin typeface="Times New Roman" panose="02020603050405020304" pitchFamily="18" charset="0"/>
                <a:cs typeface="Times New Roman" panose="02020603050405020304" pitchFamily="18" charset="0"/>
              </a:rPr>
              <a:t>ο ερευνητικό εργαλείο που χρησιμοποίησαν ήταν αρχικά ένα </a:t>
            </a:r>
            <a:r>
              <a:rPr lang="en-US" sz="1800" dirty="0">
                <a:latin typeface="Times New Roman" panose="02020603050405020304" pitchFamily="18" charset="0"/>
                <a:cs typeface="Times New Roman" panose="02020603050405020304" pitchFamily="18" charset="0"/>
              </a:rPr>
              <a:t>pretest (</a:t>
            </a:r>
            <a:r>
              <a:rPr lang="el-GR" sz="1800" dirty="0">
                <a:latin typeface="Times New Roman" panose="02020603050405020304" pitchFamily="18" charset="0"/>
                <a:cs typeface="Times New Roman" panose="02020603050405020304" pitchFamily="18" charset="0"/>
              </a:rPr>
              <a:t>ημιδομημένη συνέντευξη με τρία ερωτήματα/ δραστηριότητες αναφορικά με το λιώσιμο αντικειμένων της καθημερινότητας), στη συνέχεια μια διδακτική παρέμβαση (αφήγηση και συζήτηση για το μύθο του Ικάρου) και τέλος, ένα </a:t>
            </a:r>
            <a:r>
              <a:rPr lang="en-US" sz="1800" dirty="0">
                <a:latin typeface="Times New Roman" panose="02020603050405020304" pitchFamily="18" charset="0"/>
                <a:cs typeface="Times New Roman" panose="02020603050405020304" pitchFamily="18" charset="0"/>
              </a:rPr>
              <a:t>posttest </a:t>
            </a:r>
            <a:r>
              <a:rPr lang="el-GR" sz="1800" dirty="0">
                <a:latin typeface="Times New Roman" panose="02020603050405020304" pitchFamily="18" charset="0"/>
                <a:cs typeface="Times New Roman" panose="02020603050405020304" pitchFamily="18" charset="0"/>
              </a:rPr>
              <a:t>με τα αρχικά ερωτήματα. </a:t>
            </a:r>
          </a:p>
          <a:p>
            <a:pPr marL="285750" indent="-285750" algn="just">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Τα ευρήματα-αποτελέσματα της έρευνας έδειξαν</a:t>
            </a:r>
            <a:r>
              <a:rPr lang="el-GR" dirty="0">
                <a:latin typeface="Times New Roman" panose="02020603050405020304" pitchFamily="18" charset="0"/>
                <a:cs typeface="Times New Roman" panose="02020603050405020304" pitchFamily="18" charset="0"/>
              </a:rPr>
              <a:t> πως τα παιδιά ήταν σε θέση να κατανοήσουν το ρόλο της θερμότητας στο λιώσιμο των υλικών και επιβεβαίωσαν τα αποτελέσματα παρόμοιων ερευνών. </a:t>
            </a:r>
            <a:endParaRPr lang="el-G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30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E5C4C1-2D16-DD5F-B5A5-406348C62413}"/>
              </a:ext>
            </a:extLst>
          </p:cNvPr>
          <p:cNvSpPr>
            <a:spLocks noGrp="1"/>
          </p:cNvSpPr>
          <p:nvPr>
            <p:ph type="dt" sz="half" idx="10"/>
          </p:nvPr>
        </p:nvSpPr>
        <p:spPr/>
        <p:txBody>
          <a:bodyPr/>
          <a:lstStyle/>
          <a:p>
            <a:fld id="{4EE98B79-F222-4FD1-8713-07459E1B5004}" type="datetime2">
              <a:rPr lang="en-US" smtClean="0"/>
              <a:t>Sunday, December 3, 2023</a:t>
            </a:fld>
            <a:endParaRPr lang="en-US"/>
          </a:p>
        </p:txBody>
      </p:sp>
      <p:sp>
        <p:nvSpPr>
          <p:cNvPr id="3" name="Footer Placeholder 2">
            <a:extLst>
              <a:ext uri="{FF2B5EF4-FFF2-40B4-BE49-F238E27FC236}">
                <a16:creationId xmlns:a16="http://schemas.microsoft.com/office/drawing/2014/main" id="{7883FBCB-3808-9F38-125B-29B3296766D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1E8DC04-DCC2-B2ED-FA6D-27CE00ABB5C7}"/>
              </a:ext>
            </a:extLst>
          </p:cNvPr>
          <p:cNvSpPr>
            <a:spLocks noGrp="1"/>
          </p:cNvSpPr>
          <p:nvPr>
            <p:ph type="sldNum" sz="quarter" idx="12"/>
          </p:nvPr>
        </p:nvSpPr>
        <p:spPr/>
        <p:txBody>
          <a:bodyPr/>
          <a:lstStyle/>
          <a:p>
            <a:fld id="{7BE69E03-4804-4553-A1EC-F089884EF50F}" type="slidenum">
              <a:rPr lang="en-US" smtClean="0"/>
              <a:t>9</a:t>
            </a:fld>
            <a:endParaRPr lang="en-US"/>
          </a:p>
        </p:txBody>
      </p:sp>
      <p:sp>
        <p:nvSpPr>
          <p:cNvPr id="5" name="Title 4">
            <a:extLst>
              <a:ext uri="{FF2B5EF4-FFF2-40B4-BE49-F238E27FC236}">
                <a16:creationId xmlns:a16="http://schemas.microsoft.com/office/drawing/2014/main" id="{D0374AC7-30CC-8650-39B2-10D74E1383C8}"/>
              </a:ext>
            </a:extLst>
          </p:cNvPr>
          <p:cNvSpPr txBox="1">
            <a:spLocks/>
          </p:cNvSpPr>
          <p:nvPr/>
        </p:nvSpPr>
        <p:spPr>
          <a:xfrm>
            <a:off x="838200" y="162718"/>
            <a:ext cx="10515600" cy="1325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algn="ctr"/>
            <a:r>
              <a:rPr lang="en-US" sz="3200" dirty="0">
                <a:latin typeface="Times New Roman" panose="02020603050405020304" pitchFamily="18" charset="0"/>
                <a:cs typeface="Times New Roman" panose="02020603050405020304" pitchFamily="18" charset="0"/>
              </a:rPr>
              <a:t>Approaching change of state in early childhood education: the design of a teaching intervention based on storytelling – </a:t>
            </a:r>
            <a:r>
              <a:rPr lang="en-US" sz="3200" dirty="0" err="1">
                <a:latin typeface="Times New Roman" panose="02020603050405020304" pitchFamily="18" charset="0"/>
                <a:cs typeface="Times New Roman" panose="02020603050405020304" pitchFamily="18" charset="0"/>
              </a:rPr>
              <a:t>Kampeza</a:t>
            </a:r>
            <a:r>
              <a:rPr lang="en-US" sz="3200" dirty="0">
                <a:latin typeface="Times New Roman" panose="02020603050405020304" pitchFamily="18" charset="0"/>
                <a:cs typeface="Times New Roman" panose="02020603050405020304" pitchFamily="18" charset="0"/>
              </a:rPr>
              <a:t> M. &amp; </a:t>
            </a:r>
            <a:r>
              <a:rPr lang="en-US" sz="3200" dirty="0" err="1">
                <a:latin typeface="Times New Roman" panose="02020603050405020304" pitchFamily="18" charset="0"/>
                <a:cs typeface="Times New Roman" panose="02020603050405020304" pitchFamily="18" charset="0"/>
              </a:rPr>
              <a:t>Delserieys</a:t>
            </a:r>
            <a:r>
              <a:rPr lang="en-US" sz="3200" dirty="0">
                <a:latin typeface="Times New Roman" panose="02020603050405020304" pitchFamily="18" charset="0"/>
                <a:cs typeface="Times New Roman" panose="02020603050405020304" pitchFamily="18" charset="0"/>
              </a:rPr>
              <a:t> A. (2019)</a:t>
            </a:r>
            <a:endParaRPr lang="el-GR" sz="3200" dirty="0">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7EE598B-4837-F378-0212-6B6EB396D75F}"/>
              </a:ext>
            </a:extLst>
          </p:cNvPr>
          <p:cNvSpPr txBox="1">
            <a:spLocks/>
          </p:cNvSpPr>
          <p:nvPr/>
        </p:nvSpPr>
        <p:spPr>
          <a:xfrm>
            <a:off x="838200" y="1878634"/>
            <a:ext cx="10515600" cy="42068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v"/>
            </a:pPr>
            <a:endParaRPr lang="el-GR" sz="1600" dirty="0"/>
          </a:p>
        </p:txBody>
      </p:sp>
      <p:sp>
        <p:nvSpPr>
          <p:cNvPr id="8" name="TextBox 7">
            <a:extLst>
              <a:ext uri="{FF2B5EF4-FFF2-40B4-BE49-F238E27FC236}">
                <a16:creationId xmlns:a16="http://schemas.microsoft.com/office/drawing/2014/main" id="{3FCB6E46-084E-2291-183A-1D3BC81F503D}"/>
              </a:ext>
            </a:extLst>
          </p:cNvPr>
          <p:cNvSpPr txBox="1"/>
          <p:nvPr/>
        </p:nvSpPr>
        <p:spPr>
          <a:xfrm>
            <a:off x="838199" y="1724153"/>
            <a:ext cx="10664953" cy="3970318"/>
          </a:xfrm>
          <a:prstGeom prst="rect">
            <a:avLst/>
          </a:prstGeom>
          <a:noFill/>
        </p:spPr>
        <p:txBody>
          <a:bodyPr wrap="square">
            <a:spAutoFit/>
          </a:bodyPr>
          <a:lstStyle/>
          <a:p>
            <a:pPr marL="285750" indent="-285750" algn="just">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Στο κείμενο των </a:t>
            </a:r>
            <a:r>
              <a:rPr lang="en-US" sz="1800" dirty="0" err="1">
                <a:latin typeface="Times New Roman" panose="02020603050405020304" pitchFamily="18" charset="0"/>
                <a:cs typeface="Times New Roman" panose="02020603050405020304" pitchFamily="18" charset="0"/>
              </a:rPr>
              <a:t>Kampeza</a:t>
            </a:r>
            <a:r>
              <a:rPr lang="en-US" sz="1800" dirty="0">
                <a:latin typeface="Times New Roman" panose="02020603050405020304" pitchFamily="18" charset="0"/>
                <a:cs typeface="Times New Roman" panose="02020603050405020304" pitchFamily="18" charset="0"/>
              </a:rPr>
              <a:t> &amp; </a:t>
            </a:r>
            <a:r>
              <a:rPr lang="en-US" sz="1800" dirty="0" err="1">
                <a:latin typeface="Times New Roman" panose="02020603050405020304" pitchFamily="18" charset="0"/>
                <a:cs typeface="Times New Roman" panose="02020603050405020304" pitchFamily="18" charset="0"/>
              </a:rPr>
              <a:t>Delserieys</a:t>
            </a:r>
            <a:r>
              <a:rPr lang="en-US" sz="1800" dirty="0">
                <a:latin typeface="Times New Roman" panose="02020603050405020304" pitchFamily="18" charset="0"/>
                <a:cs typeface="Times New Roman" panose="02020603050405020304" pitchFamily="18" charset="0"/>
              </a:rPr>
              <a:t> </a:t>
            </a:r>
            <a:r>
              <a:rPr lang="el-GR" sz="1800" dirty="0">
                <a:latin typeface="Times New Roman" panose="02020603050405020304" pitchFamily="18" charset="0"/>
                <a:cs typeface="Times New Roman" panose="02020603050405020304" pitchFamily="18" charset="0"/>
              </a:rPr>
              <a:t>(20</a:t>
            </a:r>
            <a:r>
              <a:rPr lang="en-US" sz="1800" dirty="0">
                <a:latin typeface="Times New Roman" panose="02020603050405020304" pitchFamily="18" charset="0"/>
                <a:cs typeface="Times New Roman" panose="02020603050405020304" pitchFamily="18" charset="0"/>
              </a:rPr>
              <a:t>19</a:t>
            </a:r>
            <a:r>
              <a:rPr lang="el-GR" sz="1800" dirty="0">
                <a:latin typeface="Times New Roman" panose="02020603050405020304" pitchFamily="18" charset="0"/>
                <a:cs typeface="Times New Roman" panose="02020603050405020304" pitchFamily="18" charset="0"/>
              </a:rPr>
              <a:t>) γίνεται διερεύνηση του ζητήματος της εφαρμογής μιας διδακτικής παρέμβασης που στοχεύει στην εμπλοκή των παιδιών στη διερεύνηση της αλλαγής της κατάστασης του νερού και στην κατασκευή πρόδρομων μοντέλων για το λιώσιμο και το πάγωμα μέσα από την αφήγηση και η ζωγραφική. </a:t>
            </a:r>
          </a:p>
          <a:p>
            <a:pPr marL="285750" indent="-285750" algn="just">
              <a:buFont typeface="Wingdings" panose="05000000000000000000" pitchFamily="2" charset="2"/>
              <a:buChar char="v"/>
            </a:pPr>
            <a:r>
              <a:rPr lang="el-GR" sz="1800" dirty="0">
                <a:latin typeface="Times New Roman" panose="02020603050405020304" pitchFamily="18" charset="0"/>
                <a:cs typeface="Times New Roman" panose="02020603050405020304" pitchFamily="18" charset="0"/>
              </a:rPr>
              <a:t>Η μεθοδολογία που προτείνουν είναι η διδακτική παρέμβαση μέσα από την αξιοποίηση της αφήγησης μια ιστορίας, στην οποία τα παιδιά καλούνται να προτείνουν λύσεις για να βοηθήσουν τον κεντρικό χαρακτήρα να επιλύσει ένα πρόβλημα και να προβλέψουν τι θα συμβεί στον χαρακτήρα. Σε αυτό το πλαίσιο αξιοποιείται και η ζωγραφική καθώς προτείνεται η κάθε φάση της ιστορίας (πέντε βήματα) να συνοδεύεται από κατάλληλα πειράματα.</a:t>
            </a:r>
          </a:p>
          <a:p>
            <a:pPr marL="285750" indent="-285750" algn="just">
              <a:buFont typeface="Wingdings" panose="05000000000000000000" pitchFamily="2" charset="2"/>
              <a:buChar char="v"/>
            </a:pPr>
            <a:r>
              <a:rPr lang="el-GR" dirty="0">
                <a:latin typeface="Times New Roman" panose="02020603050405020304" pitchFamily="18" charset="0"/>
                <a:cs typeface="Times New Roman" panose="02020603050405020304" pitchFamily="18" charset="0"/>
              </a:rPr>
              <a:t>Στόχος των ερευνητών είναι η παρούσα πρόταση να συνδυαστεί με μια πρότερη ποιοτική παρατήρηση της δραστηριότητας των παιδιών κατά τη διάρκεια ενός πλήθους δραστηριοτήτων αντί του κλασσικού </a:t>
            </a:r>
            <a:r>
              <a:rPr lang="en-US" dirty="0">
                <a:latin typeface="Times New Roman" panose="02020603050405020304" pitchFamily="18" charset="0"/>
                <a:cs typeface="Times New Roman" panose="02020603050405020304" pitchFamily="18" charset="0"/>
              </a:rPr>
              <a:t>pre/posttest.</a:t>
            </a:r>
            <a:r>
              <a:rPr lang="el-GR" dirty="0">
                <a:latin typeface="Times New Roman" panose="02020603050405020304" pitchFamily="18" charset="0"/>
                <a:cs typeface="Times New Roman" panose="02020603050405020304" pitchFamily="18" charset="0"/>
              </a:rPr>
              <a:t> Ακόμη, θεωρούν εξαιρετικά σημαντική τη συμβολή της ζωγραφικής ως αναπόσπαστο κομμάτι της πειραματικής διαδικασίας καθώς θεωρούν πως λειτουργεί ως σύνδεσμος μεταξύ του φυσικού και του φανταστικού κόσμου.</a:t>
            </a:r>
            <a:endParaRPr lang="el-G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45229"/>
      </p:ext>
    </p:extLst>
  </p:cSld>
  <p:clrMapOvr>
    <a:masterClrMapping/>
  </p:clrMapOvr>
</p:sld>
</file>

<file path=ppt/theme/theme1.xml><?xml version="1.0" encoding="utf-8"?>
<a:theme xmlns:a="http://schemas.openxmlformats.org/drawingml/2006/main" name="OffsetVTI">
  <a:themeElements>
    <a:clrScheme name="AnalogousFromLightSeedLeftStep">
      <a:dk1>
        <a:srgbClr val="000000"/>
      </a:dk1>
      <a:lt1>
        <a:srgbClr val="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Dante">
      <a:majorFont>
        <a:latin typeface="Georgia Pro"/>
        <a:ea typeface=""/>
        <a:cs typeface=""/>
      </a:majorFont>
      <a:minorFont>
        <a:latin typeface="Georgi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1583</TotalTime>
  <Words>1566</Words>
  <Application>Microsoft Office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Dante (Headings)2</vt:lpstr>
      <vt:lpstr>Georgia Pro</vt:lpstr>
      <vt:lpstr>Helvetica Neue Medium</vt:lpstr>
      <vt:lpstr>Times New Roman</vt:lpstr>
      <vt:lpstr>Wingdings</vt:lpstr>
      <vt:lpstr>Wingdings 2</vt:lpstr>
      <vt:lpstr>OffsetVTI</vt:lpstr>
      <vt:lpstr>Μελετώντας τις γνώσεις των νηπίων για το λιώσιμο του πάγου (αλλαγή της κατάστασης του νερού). </vt:lpstr>
      <vt:lpstr>PowerPoint Presentation</vt:lpstr>
      <vt:lpstr>Πιθανά ερευνητικά ερωτήματα:</vt:lpstr>
      <vt:lpstr>Ημιδομημένη συνέντευξη:</vt:lpstr>
      <vt:lpstr>Μεθοδολογία </vt:lpstr>
      <vt:lpstr>Precursor models and early years science learning: a case study related to the water state changes – Kampouri – Danos M., Ravanis K., Jameau A. &amp; Boilevin J.M (2019)</vt:lpstr>
      <vt:lpstr>Ice Melting in Early Childhood Education: a case of the designing and implementing a STEAM project about water state changes – Ioannou M. (2023)</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Μελετώντας τις γνώσεις των νηπίων για το λιώσιμο του πάγου (αλλαγή της κατάστασης του νερού). </dc:title>
  <dc:creator>ΓΟΥΡΓΙΩΤΗ ΣΤΑΥΡΟΥΛΑ-ΜΑΡΙΑ</dc:creator>
  <cp:lastModifiedBy>ΓΟΥΡΓΙΩΤΗ ΣΤΑΥΡΟΥΛΑ-ΜΑΡΙΑ</cp:lastModifiedBy>
  <cp:revision>1</cp:revision>
  <dcterms:created xsi:type="dcterms:W3CDTF">2023-12-02T16:13:05Z</dcterms:created>
  <dcterms:modified xsi:type="dcterms:W3CDTF">2023-12-03T18:41:14Z</dcterms:modified>
</cp:coreProperties>
</file>