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58" r:id="rId4"/>
    <p:sldId id="271" r:id="rId5"/>
    <p:sldId id="273" r:id="rId6"/>
    <p:sldId id="259" r:id="rId7"/>
    <p:sldId id="260" r:id="rId8"/>
    <p:sldId id="261" r:id="rId9"/>
    <p:sldId id="268" r:id="rId10"/>
    <p:sldId id="269" r:id="rId11"/>
    <p:sldId id="270" r:id="rId12"/>
    <p:sldId id="262" r:id="rId13"/>
    <p:sldId id="265" r:id="rId14"/>
    <p:sldId id="263" r:id="rId15"/>
    <p:sldId id="266" r:id="rId16"/>
    <p:sldId id="267" r:id="rId17"/>
    <p:sldId id="274"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B7A286-38B1-4AC8-B899-2D9405D81C01}" v="37" dt="2023-12-03T21:26:01.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94660"/>
  </p:normalViewPr>
  <p:slideViewPr>
    <p:cSldViewPr snapToGrid="0">
      <p:cViewPr varScale="1">
        <p:scale>
          <a:sx n="83" d="100"/>
          <a:sy n="83" d="100"/>
        </p:scale>
        <p:origin x="39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a Dellaporta" userId="50b8b0d5de4f103d" providerId="LiveId" clId="{A5B7A286-38B1-4AC8-B899-2D9405D81C01}"/>
    <pc:docChg chg="undo redo custSel addSld delSld modSld">
      <pc:chgData name="Marina Dellaporta" userId="50b8b0d5de4f103d" providerId="LiveId" clId="{A5B7A286-38B1-4AC8-B899-2D9405D81C01}" dt="2023-12-04T08:28:46.080" v="11580" actId="20577"/>
      <pc:docMkLst>
        <pc:docMk/>
      </pc:docMkLst>
      <pc:sldChg chg="addSp modSp mod">
        <pc:chgData name="Marina Dellaporta" userId="50b8b0d5de4f103d" providerId="LiveId" clId="{A5B7A286-38B1-4AC8-B899-2D9405D81C01}" dt="2023-12-03T21:24:49.455" v="10083" actId="20577"/>
        <pc:sldMkLst>
          <pc:docMk/>
          <pc:sldMk cId="2491393459" sldId="256"/>
        </pc:sldMkLst>
        <pc:spChg chg="mod">
          <ac:chgData name="Marina Dellaporta" userId="50b8b0d5de4f103d" providerId="LiveId" clId="{A5B7A286-38B1-4AC8-B899-2D9405D81C01}" dt="2023-12-03T21:24:49.455" v="10083" actId="20577"/>
          <ac:spMkLst>
            <pc:docMk/>
            <pc:sldMk cId="2491393459" sldId="256"/>
            <ac:spMk id="3" creationId="{694DA67E-C49E-D260-D78F-4BF8E209A702}"/>
          </ac:spMkLst>
        </pc:spChg>
        <pc:spChg chg="add mod">
          <ac:chgData name="Marina Dellaporta" userId="50b8b0d5de4f103d" providerId="LiveId" clId="{A5B7A286-38B1-4AC8-B899-2D9405D81C01}" dt="2023-12-03T19:31:32.541" v="6357" actId="121"/>
          <ac:spMkLst>
            <pc:docMk/>
            <pc:sldMk cId="2491393459" sldId="256"/>
            <ac:spMk id="4" creationId="{089257C6-A9C6-961F-4222-31C201B5EC19}"/>
          </ac:spMkLst>
        </pc:spChg>
      </pc:sldChg>
      <pc:sldChg chg="modNotesTx">
        <pc:chgData name="Marina Dellaporta" userId="50b8b0d5de4f103d" providerId="LiveId" clId="{A5B7A286-38B1-4AC8-B899-2D9405D81C01}" dt="2023-12-04T07:16:10.525" v="11496" actId="20577"/>
        <pc:sldMkLst>
          <pc:docMk/>
          <pc:sldMk cId="3731158677" sldId="258"/>
        </pc:sldMkLst>
      </pc:sldChg>
      <pc:sldChg chg="modSp mod">
        <pc:chgData name="Marina Dellaporta" userId="50b8b0d5de4f103d" providerId="LiveId" clId="{A5B7A286-38B1-4AC8-B899-2D9405D81C01}" dt="2023-12-04T07:46:56.504" v="11532" actId="20577"/>
        <pc:sldMkLst>
          <pc:docMk/>
          <pc:sldMk cId="4107931247" sldId="259"/>
        </pc:sldMkLst>
        <pc:spChg chg="mod">
          <ac:chgData name="Marina Dellaporta" userId="50b8b0d5de4f103d" providerId="LiveId" clId="{A5B7A286-38B1-4AC8-B899-2D9405D81C01}" dt="2023-12-03T18:55:03.166" v="5619" actId="113"/>
          <ac:spMkLst>
            <pc:docMk/>
            <pc:sldMk cId="4107931247" sldId="259"/>
            <ac:spMk id="2" creationId="{C67325EE-1BF5-9C10-F268-8F58242D396D}"/>
          </ac:spMkLst>
        </pc:spChg>
        <pc:spChg chg="mod">
          <ac:chgData name="Marina Dellaporta" userId="50b8b0d5de4f103d" providerId="LiveId" clId="{A5B7A286-38B1-4AC8-B899-2D9405D81C01}" dt="2023-12-04T07:46:56.504" v="11532" actId="20577"/>
          <ac:spMkLst>
            <pc:docMk/>
            <pc:sldMk cId="4107931247" sldId="259"/>
            <ac:spMk id="3" creationId="{19E1FA65-E61E-303A-2E22-9B39AE41D008}"/>
          </ac:spMkLst>
        </pc:spChg>
      </pc:sldChg>
      <pc:sldChg chg="addSp delSp modSp mod">
        <pc:chgData name="Marina Dellaporta" userId="50b8b0d5de4f103d" providerId="LiveId" clId="{A5B7A286-38B1-4AC8-B899-2D9405D81C01}" dt="2023-12-04T07:21:24.893" v="11499" actId="20577"/>
        <pc:sldMkLst>
          <pc:docMk/>
          <pc:sldMk cId="1567426743" sldId="260"/>
        </pc:sldMkLst>
        <pc:spChg chg="del mod">
          <ac:chgData name="Marina Dellaporta" userId="50b8b0d5de4f103d" providerId="LiveId" clId="{A5B7A286-38B1-4AC8-B899-2D9405D81C01}" dt="2023-12-03T14:48:42.281" v="99" actId="478"/>
          <ac:spMkLst>
            <pc:docMk/>
            <pc:sldMk cId="1567426743" sldId="260"/>
            <ac:spMk id="2" creationId="{C67325EE-1BF5-9C10-F268-8F58242D396D}"/>
          </ac:spMkLst>
        </pc:spChg>
        <pc:spChg chg="mod">
          <ac:chgData name="Marina Dellaporta" userId="50b8b0d5de4f103d" providerId="LiveId" clId="{A5B7A286-38B1-4AC8-B899-2D9405D81C01}" dt="2023-12-04T07:21:24.893" v="11499" actId="20577"/>
          <ac:spMkLst>
            <pc:docMk/>
            <pc:sldMk cId="1567426743" sldId="260"/>
            <ac:spMk id="3" creationId="{19E1FA65-E61E-303A-2E22-9B39AE41D008}"/>
          </ac:spMkLst>
        </pc:spChg>
        <pc:spChg chg="add del mod">
          <ac:chgData name="Marina Dellaporta" userId="50b8b0d5de4f103d" providerId="LiveId" clId="{A5B7A286-38B1-4AC8-B899-2D9405D81C01}" dt="2023-12-03T14:48:56.299" v="100"/>
          <ac:spMkLst>
            <pc:docMk/>
            <pc:sldMk cId="1567426743" sldId="260"/>
            <ac:spMk id="5" creationId="{D9923429-1919-B40F-C3AC-661D004FEA9A}"/>
          </ac:spMkLst>
        </pc:spChg>
        <pc:spChg chg="add mod">
          <ac:chgData name="Marina Dellaporta" userId="50b8b0d5de4f103d" providerId="LiveId" clId="{A5B7A286-38B1-4AC8-B899-2D9405D81C01}" dt="2023-12-03T18:55:16.708" v="5633" actId="113"/>
          <ac:spMkLst>
            <pc:docMk/>
            <pc:sldMk cId="1567426743" sldId="260"/>
            <ac:spMk id="6" creationId="{52CFAB32-7942-D7B0-4A46-F155919488E1}"/>
          </ac:spMkLst>
        </pc:spChg>
      </pc:sldChg>
      <pc:sldChg chg="addSp delSp modSp mod">
        <pc:chgData name="Marina Dellaporta" userId="50b8b0d5de4f103d" providerId="LiveId" clId="{A5B7A286-38B1-4AC8-B899-2D9405D81C01}" dt="2023-12-04T07:28:50.643" v="11501" actId="20577"/>
        <pc:sldMkLst>
          <pc:docMk/>
          <pc:sldMk cId="3543801338" sldId="261"/>
        </pc:sldMkLst>
        <pc:spChg chg="del">
          <ac:chgData name="Marina Dellaporta" userId="50b8b0d5de4f103d" providerId="LiveId" clId="{A5B7A286-38B1-4AC8-B899-2D9405D81C01}" dt="2023-12-03T14:49:24.364" v="106" actId="478"/>
          <ac:spMkLst>
            <pc:docMk/>
            <pc:sldMk cId="3543801338" sldId="261"/>
            <ac:spMk id="2" creationId="{50731500-86D6-F2F5-8FE0-5ACE959CD5AD}"/>
          </ac:spMkLst>
        </pc:spChg>
        <pc:spChg chg="mod">
          <ac:chgData name="Marina Dellaporta" userId="50b8b0d5de4f103d" providerId="LiveId" clId="{A5B7A286-38B1-4AC8-B899-2D9405D81C01}" dt="2023-12-04T07:28:50.643" v="11501" actId="20577"/>
          <ac:spMkLst>
            <pc:docMk/>
            <pc:sldMk cId="3543801338" sldId="261"/>
            <ac:spMk id="3" creationId="{D90B4DDE-79CD-726F-29D1-D051456A4920}"/>
          </ac:spMkLst>
        </pc:spChg>
        <pc:spChg chg="add del mod">
          <ac:chgData name="Marina Dellaporta" userId="50b8b0d5de4f103d" providerId="LiveId" clId="{A5B7A286-38B1-4AC8-B899-2D9405D81C01}" dt="2023-12-03T14:49:38.239" v="109" actId="478"/>
          <ac:spMkLst>
            <pc:docMk/>
            <pc:sldMk cId="3543801338" sldId="261"/>
            <ac:spMk id="5" creationId="{2B32595B-E395-C71E-8CE4-E3706C1A03E7}"/>
          </ac:spMkLst>
        </pc:spChg>
        <pc:spChg chg="add mod">
          <ac:chgData name="Marina Dellaporta" userId="50b8b0d5de4f103d" providerId="LiveId" clId="{A5B7A286-38B1-4AC8-B899-2D9405D81C01}" dt="2023-12-03T18:55:27.664" v="5649" actId="113"/>
          <ac:spMkLst>
            <pc:docMk/>
            <pc:sldMk cId="3543801338" sldId="261"/>
            <ac:spMk id="6" creationId="{C66F485C-5153-8A05-FC5D-382273FB952C}"/>
          </ac:spMkLst>
        </pc:spChg>
      </pc:sldChg>
      <pc:sldChg chg="delSp modSp new mod">
        <pc:chgData name="Marina Dellaporta" userId="50b8b0d5de4f103d" providerId="LiveId" clId="{A5B7A286-38B1-4AC8-B899-2D9405D81C01}" dt="2023-12-03T16:03:41.002" v="276" actId="20577"/>
        <pc:sldMkLst>
          <pc:docMk/>
          <pc:sldMk cId="3135973461" sldId="262"/>
        </pc:sldMkLst>
        <pc:spChg chg="mod">
          <ac:chgData name="Marina Dellaporta" userId="50b8b0d5de4f103d" providerId="LiveId" clId="{A5B7A286-38B1-4AC8-B899-2D9405D81C01}" dt="2023-12-03T16:03:41.002" v="276" actId="20577"/>
          <ac:spMkLst>
            <pc:docMk/>
            <pc:sldMk cId="3135973461" sldId="262"/>
            <ac:spMk id="2" creationId="{E6419CB3-5C49-3461-FF43-F903C8216A0C}"/>
          </ac:spMkLst>
        </pc:spChg>
        <pc:spChg chg="del">
          <ac:chgData name="Marina Dellaporta" userId="50b8b0d5de4f103d" providerId="LiveId" clId="{A5B7A286-38B1-4AC8-B899-2D9405D81C01}" dt="2023-12-03T16:00:21.642" v="174" actId="478"/>
          <ac:spMkLst>
            <pc:docMk/>
            <pc:sldMk cId="3135973461" sldId="262"/>
            <ac:spMk id="3" creationId="{6D838203-AFAA-F97E-15F4-C3147C3246F7}"/>
          </ac:spMkLst>
        </pc:spChg>
      </pc:sldChg>
      <pc:sldChg chg="new del">
        <pc:chgData name="Marina Dellaporta" userId="50b8b0d5de4f103d" providerId="LiveId" clId="{A5B7A286-38B1-4AC8-B899-2D9405D81C01}" dt="2023-12-03T15:59:17.888" v="133" actId="47"/>
        <pc:sldMkLst>
          <pc:docMk/>
          <pc:sldMk cId="3244676071" sldId="262"/>
        </pc:sldMkLst>
      </pc:sldChg>
      <pc:sldChg chg="modSp new mod">
        <pc:chgData name="Marina Dellaporta" userId="50b8b0d5de4f103d" providerId="LiveId" clId="{A5B7A286-38B1-4AC8-B899-2D9405D81C01}" dt="2023-12-04T07:59:29.926" v="11538" actId="6549"/>
        <pc:sldMkLst>
          <pc:docMk/>
          <pc:sldMk cId="443361267" sldId="263"/>
        </pc:sldMkLst>
        <pc:spChg chg="mod">
          <ac:chgData name="Marina Dellaporta" userId="50b8b0d5de4f103d" providerId="LiveId" clId="{A5B7A286-38B1-4AC8-B899-2D9405D81C01}" dt="2023-12-03T16:02:41.273" v="253" actId="403"/>
          <ac:spMkLst>
            <pc:docMk/>
            <pc:sldMk cId="443361267" sldId="263"/>
            <ac:spMk id="2" creationId="{6A09B6BD-74DB-382E-E804-F8982633FFA9}"/>
          </ac:spMkLst>
        </pc:spChg>
        <pc:spChg chg="mod">
          <ac:chgData name="Marina Dellaporta" userId="50b8b0d5de4f103d" providerId="LiveId" clId="{A5B7A286-38B1-4AC8-B899-2D9405D81C01}" dt="2023-12-04T07:59:29.926" v="11538" actId="6549"/>
          <ac:spMkLst>
            <pc:docMk/>
            <pc:sldMk cId="443361267" sldId="263"/>
            <ac:spMk id="3" creationId="{6689FCB2-88FB-BEEA-56A1-91836F483C2E}"/>
          </ac:spMkLst>
        </pc:spChg>
      </pc:sldChg>
      <pc:sldChg chg="modSp add del mod modNotesTx">
        <pc:chgData name="Marina Dellaporta" userId="50b8b0d5de4f103d" providerId="LiveId" clId="{A5B7A286-38B1-4AC8-B899-2D9405D81C01}" dt="2023-12-03T18:42:23.155" v="5436" actId="47"/>
        <pc:sldMkLst>
          <pc:docMk/>
          <pc:sldMk cId="2211422068" sldId="264"/>
        </pc:sldMkLst>
        <pc:spChg chg="mod">
          <ac:chgData name="Marina Dellaporta" userId="50b8b0d5de4f103d" providerId="LiveId" clId="{A5B7A286-38B1-4AC8-B899-2D9405D81C01}" dt="2023-12-03T16:30:44.978" v="1325" actId="20577"/>
          <ac:spMkLst>
            <pc:docMk/>
            <pc:sldMk cId="2211422068" sldId="264"/>
            <ac:spMk id="2" creationId="{6A09B6BD-74DB-382E-E804-F8982633FFA9}"/>
          </ac:spMkLst>
        </pc:spChg>
        <pc:spChg chg="mod">
          <ac:chgData name="Marina Dellaporta" userId="50b8b0d5de4f103d" providerId="LiveId" clId="{A5B7A286-38B1-4AC8-B899-2D9405D81C01}" dt="2023-12-03T18:33:17.375" v="4861" actId="1076"/>
          <ac:spMkLst>
            <pc:docMk/>
            <pc:sldMk cId="2211422068" sldId="264"/>
            <ac:spMk id="3" creationId="{6689FCB2-88FB-BEEA-56A1-91836F483C2E}"/>
          </ac:spMkLst>
        </pc:spChg>
      </pc:sldChg>
      <pc:sldChg chg="modSp new mod">
        <pc:chgData name="Marina Dellaporta" userId="50b8b0d5de4f103d" providerId="LiveId" clId="{A5B7A286-38B1-4AC8-B899-2D9405D81C01}" dt="2023-12-04T07:54:49.092" v="11533" actId="20577"/>
        <pc:sldMkLst>
          <pc:docMk/>
          <pc:sldMk cId="805672534" sldId="265"/>
        </pc:sldMkLst>
        <pc:spChg chg="mod">
          <ac:chgData name="Marina Dellaporta" userId="50b8b0d5de4f103d" providerId="LiveId" clId="{A5B7A286-38B1-4AC8-B899-2D9405D81C01}" dt="2023-12-03T18:50:23.845" v="5450" actId="14100"/>
          <ac:spMkLst>
            <pc:docMk/>
            <pc:sldMk cId="805672534" sldId="265"/>
            <ac:spMk id="2" creationId="{2BAD5F11-FC3E-E28F-BCFB-693A8C4E3D7E}"/>
          </ac:spMkLst>
        </pc:spChg>
        <pc:spChg chg="mod">
          <ac:chgData name="Marina Dellaporta" userId="50b8b0d5de4f103d" providerId="LiveId" clId="{A5B7A286-38B1-4AC8-B899-2D9405D81C01}" dt="2023-12-04T07:54:49.092" v="11533" actId="20577"/>
          <ac:spMkLst>
            <pc:docMk/>
            <pc:sldMk cId="805672534" sldId="265"/>
            <ac:spMk id="3" creationId="{2B580D75-3C84-7615-DE50-6B2E0833DD7A}"/>
          </ac:spMkLst>
        </pc:spChg>
      </pc:sldChg>
      <pc:sldChg chg="modSp new mod">
        <pc:chgData name="Marina Dellaporta" userId="50b8b0d5de4f103d" providerId="LiveId" clId="{A5B7A286-38B1-4AC8-B899-2D9405D81C01}" dt="2023-12-03T18:53:06.611" v="5543" actId="20577"/>
        <pc:sldMkLst>
          <pc:docMk/>
          <pc:sldMk cId="953785649" sldId="266"/>
        </pc:sldMkLst>
        <pc:spChg chg="mod">
          <ac:chgData name="Marina Dellaporta" userId="50b8b0d5de4f103d" providerId="LiveId" clId="{A5B7A286-38B1-4AC8-B899-2D9405D81C01}" dt="2023-12-03T18:32:05.709" v="4779" actId="20577"/>
          <ac:spMkLst>
            <pc:docMk/>
            <pc:sldMk cId="953785649" sldId="266"/>
            <ac:spMk id="2" creationId="{1923367E-BFBE-A466-4550-7A4DB13C3737}"/>
          </ac:spMkLst>
        </pc:spChg>
        <pc:spChg chg="mod">
          <ac:chgData name="Marina Dellaporta" userId="50b8b0d5de4f103d" providerId="LiveId" clId="{A5B7A286-38B1-4AC8-B899-2D9405D81C01}" dt="2023-12-03T18:53:06.611" v="5543" actId="20577"/>
          <ac:spMkLst>
            <pc:docMk/>
            <pc:sldMk cId="953785649" sldId="266"/>
            <ac:spMk id="3" creationId="{D9B19F1A-CB66-A1E9-4A4A-DC84ACB59B96}"/>
          </ac:spMkLst>
        </pc:spChg>
      </pc:sldChg>
      <pc:sldChg chg="addSp delSp new del mod">
        <pc:chgData name="Marina Dellaporta" userId="50b8b0d5de4f103d" providerId="LiveId" clId="{A5B7A286-38B1-4AC8-B899-2D9405D81C01}" dt="2023-12-03T16:06:47.700" v="323" actId="680"/>
        <pc:sldMkLst>
          <pc:docMk/>
          <pc:sldMk cId="3205725760" sldId="266"/>
        </pc:sldMkLst>
        <pc:spChg chg="add del">
          <ac:chgData name="Marina Dellaporta" userId="50b8b0d5de4f103d" providerId="LiveId" clId="{A5B7A286-38B1-4AC8-B899-2D9405D81C01}" dt="2023-12-03T16:06:46.911" v="322" actId="22"/>
          <ac:spMkLst>
            <pc:docMk/>
            <pc:sldMk cId="3205725760" sldId="266"/>
            <ac:spMk id="5" creationId="{AB166B7C-C741-A34E-5929-2A7C0F0BBC59}"/>
          </ac:spMkLst>
        </pc:spChg>
      </pc:sldChg>
      <pc:sldChg chg="modSp add del mod">
        <pc:chgData name="Marina Dellaporta" userId="50b8b0d5de4f103d" providerId="LiveId" clId="{A5B7A286-38B1-4AC8-B899-2D9405D81C01}" dt="2023-12-03T18:54:16.927" v="5590" actId="20577"/>
        <pc:sldMkLst>
          <pc:docMk/>
          <pc:sldMk cId="4266009595" sldId="267"/>
        </pc:sldMkLst>
        <pc:spChg chg="mod">
          <ac:chgData name="Marina Dellaporta" userId="50b8b0d5de4f103d" providerId="LiveId" clId="{A5B7A286-38B1-4AC8-B899-2D9405D81C01}" dt="2023-12-03T18:54:10.197" v="5567" actId="20577"/>
          <ac:spMkLst>
            <pc:docMk/>
            <pc:sldMk cId="4266009595" sldId="267"/>
            <ac:spMk id="2" creationId="{1923367E-BFBE-A466-4550-7A4DB13C3737}"/>
          </ac:spMkLst>
        </pc:spChg>
        <pc:spChg chg="mod">
          <ac:chgData name="Marina Dellaporta" userId="50b8b0d5de4f103d" providerId="LiveId" clId="{A5B7A286-38B1-4AC8-B899-2D9405D81C01}" dt="2023-12-03T18:54:16.927" v="5590" actId="20577"/>
          <ac:spMkLst>
            <pc:docMk/>
            <pc:sldMk cId="4266009595" sldId="267"/>
            <ac:spMk id="3" creationId="{D9B19F1A-CB66-A1E9-4A4A-DC84ACB59B96}"/>
          </ac:spMkLst>
        </pc:spChg>
      </pc:sldChg>
      <pc:sldChg chg="addSp delSp modSp add mod modNotesTx">
        <pc:chgData name="Marina Dellaporta" userId="50b8b0d5de4f103d" providerId="LiveId" clId="{A5B7A286-38B1-4AC8-B899-2D9405D81C01}" dt="2023-12-03T21:15:32.702" v="9856" actId="20577"/>
        <pc:sldMkLst>
          <pc:docMk/>
          <pc:sldMk cId="1548698867" sldId="268"/>
        </pc:sldMkLst>
        <pc:spChg chg="mod">
          <ac:chgData name="Marina Dellaporta" userId="50b8b0d5de4f103d" providerId="LiveId" clId="{A5B7A286-38B1-4AC8-B899-2D9405D81C01}" dt="2023-12-03T20:02:01.472" v="6429" actId="120"/>
          <ac:spMkLst>
            <pc:docMk/>
            <pc:sldMk cId="1548698867" sldId="268"/>
            <ac:spMk id="2" creationId="{C67325EE-1BF5-9C10-F268-8F58242D396D}"/>
          </ac:spMkLst>
        </pc:spChg>
        <pc:spChg chg="mod">
          <ac:chgData name="Marina Dellaporta" userId="50b8b0d5de4f103d" providerId="LiveId" clId="{A5B7A286-38B1-4AC8-B899-2D9405D81C01}" dt="2023-12-03T21:15:32.702" v="9856" actId="20577"/>
          <ac:spMkLst>
            <pc:docMk/>
            <pc:sldMk cId="1548698867" sldId="268"/>
            <ac:spMk id="3" creationId="{19E1FA65-E61E-303A-2E22-9B39AE41D008}"/>
          </ac:spMkLst>
        </pc:spChg>
        <pc:spChg chg="add del">
          <ac:chgData name="Marina Dellaporta" userId="50b8b0d5de4f103d" providerId="LiveId" clId="{A5B7A286-38B1-4AC8-B899-2D9405D81C01}" dt="2023-12-03T20:04:32.788" v="6438"/>
          <ac:spMkLst>
            <pc:docMk/>
            <pc:sldMk cId="1548698867" sldId="268"/>
            <ac:spMk id="4" creationId="{76061E48-769E-4B55-6B44-9ECB43584A14}"/>
          </ac:spMkLst>
        </pc:spChg>
        <pc:spChg chg="add del">
          <ac:chgData name="Marina Dellaporta" userId="50b8b0d5de4f103d" providerId="LiveId" clId="{A5B7A286-38B1-4AC8-B899-2D9405D81C01}" dt="2023-12-03T20:04:36.534" v="6440"/>
          <ac:spMkLst>
            <pc:docMk/>
            <pc:sldMk cId="1548698867" sldId="268"/>
            <ac:spMk id="5" creationId="{E2C926CF-9DE0-2388-27D8-5A53FC877E5D}"/>
          </ac:spMkLst>
        </pc:spChg>
      </pc:sldChg>
      <pc:sldChg chg="add del">
        <pc:chgData name="Marina Dellaporta" userId="50b8b0d5de4f103d" providerId="LiveId" clId="{A5B7A286-38B1-4AC8-B899-2D9405D81C01}" dt="2023-12-03T19:11:22.073" v="6305"/>
        <pc:sldMkLst>
          <pc:docMk/>
          <pc:sldMk cId="851590882" sldId="269"/>
        </pc:sldMkLst>
      </pc:sldChg>
      <pc:sldChg chg="addSp delSp modSp add mod modNotesTx">
        <pc:chgData name="Marina Dellaporta" userId="50b8b0d5de4f103d" providerId="LiveId" clId="{A5B7A286-38B1-4AC8-B899-2D9405D81C01}" dt="2023-12-04T07:36:06.200" v="11507" actId="20577"/>
        <pc:sldMkLst>
          <pc:docMk/>
          <pc:sldMk cId="4247810206" sldId="269"/>
        </pc:sldMkLst>
        <pc:spChg chg="add mod">
          <ac:chgData name="Marina Dellaporta" userId="50b8b0d5de4f103d" providerId="LiveId" clId="{A5B7A286-38B1-4AC8-B899-2D9405D81C01}" dt="2023-12-03T21:19:55.558" v="9882" actId="20577"/>
          <ac:spMkLst>
            <pc:docMk/>
            <pc:sldMk cId="4247810206" sldId="269"/>
            <ac:spMk id="2" creationId="{5452EE1D-234D-CA1E-547C-1DD476A61FBB}"/>
          </ac:spMkLst>
        </pc:spChg>
        <pc:spChg chg="mod">
          <ac:chgData name="Marina Dellaporta" userId="50b8b0d5de4f103d" providerId="LiveId" clId="{A5B7A286-38B1-4AC8-B899-2D9405D81C01}" dt="2023-12-04T07:36:06.200" v="11507" actId="20577"/>
          <ac:spMkLst>
            <pc:docMk/>
            <pc:sldMk cId="4247810206" sldId="269"/>
            <ac:spMk id="3" creationId="{19E1FA65-E61E-303A-2E22-9B39AE41D008}"/>
          </ac:spMkLst>
        </pc:spChg>
        <pc:spChg chg="add del mod">
          <ac:chgData name="Marina Dellaporta" userId="50b8b0d5de4f103d" providerId="LiveId" clId="{A5B7A286-38B1-4AC8-B899-2D9405D81C01}" dt="2023-12-03T20:02:32.084" v="6433" actId="478"/>
          <ac:spMkLst>
            <pc:docMk/>
            <pc:sldMk cId="4247810206" sldId="269"/>
            <ac:spMk id="5" creationId="{1B6114D6-63C0-79C3-FDED-6F0DA5F94B62}"/>
          </ac:spMkLst>
        </pc:spChg>
        <pc:spChg chg="del">
          <ac:chgData name="Marina Dellaporta" userId="50b8b0d5de4f103d" providerId="LiveId" clId="{A5B7A286-38B1-4AC8-B899-2D9405D81C01}" dt="2023-12-03T20:02:30.078" v="6432" actId="478"/>
          <ac:spMkLst>
            <pc:docMk/>
            <pc:sldMk cId="4247810206" sldId="269"/>
            <ac:spMk id="6" creationId="{52CFAB32-7942-D7B0-4A46-F155919488E1}"/>
          </ac:spMkLst>
        </pc:spChg>
      </pc:sldChg>
      <pc:sldChg chg="addSp delSp modSp add mod">
        <pc:chgData name="Marina Dellaporta" userId="50b8b0d5de4f103d" providerId="LiveId" clId="{A5B7A286-38B1-4AC8-B899-2D9405D81C01}" dt="2023-12-04T08:28:46.080" v="11580" actId="20577"/>
        <pc:sldMkLst>
          <pc:docMk/>
          <pc:sldMk cId="286210933" sldId="270"/>
        </pc:sldMkLst>
        <pc:spChg chg="add mod">
          <ac:chgData name="Marina Dellaporta" userId="50b8b0d5de4f103d" providerId="LiveId" clId="{A5B7A286-38B1-4AC8-B899-2D9405D81C01}" dt="2023-12-03T21:19:46.724" v="9880" actId="20577"/>
          <ac:spMkLst>
            <pc:docMk/>
            <pc:sldMk cId="286210933" sldId="270"/>
            <ac:spMk id="2" creationId="{7339EF8D-A915-05E5-BA22-CFE533DA070E}"/>
          </ac:spMkLst>
        </pc:spChg>
        <pc:spChg chg="mod">
          <ac:chgData name="Marina Dellaporta" userId="50b8b0d5de4f103d" providerId="LiveId" clId="{A5B7A286-38B1-4AC8-B899-2D9405D81C01}" dt="2023-12-04T08:28:46.080" v="11580" actId="20577"/>
          <ac:spMkLst>
            <pc:docMk/>
            <pc:sldMk cId="286210933" sldId="270"/>
            <ac:spMk id="3" creationId="{D90B4DDE-79CD-726F-29D1-D051456A4920}"/>
          </ac:spMkLst>
        </pc:spChg>
        <pc:spChg chg="del">
          <ac:chgData name="Marina Dellaporta" userId="50b8b0d5de4f103d" providerId="LiveId" clId="{A5B7A286-38B1-4AC8-B899-2D9405D81C01}" dt="2023-12-03T20:02:44.707" v="6435" actId="478"/>
          <ac:spMkLst>
            <pc:docMk/>
            <pc:sldMk cId="286210933" sldId="270"/>
            <ac:spMk id="6" creationId="{C66F485C-5153-8A05-FC5D-382273FB952C}"/>
          </ac:spMkLst>
        </pc:spChg>
      </pc:sldChg>
      <pc:sldChg chg="modSp add mod">
        <pc:chgData name="Marina Dellaporta" userId="50b8b0d5de4f103d" providerId="LiveId" clId="{A5B7A286-38B1-4AC8-B899-2D9405D81C01}" dt="2023-12-04T07:43:18.946" v="11509" actId="20577"/>
        <pc:sldMkLst>
          <pc:docMk/>
          <pc:sldMk cId="1161036935" sldId="271"/>
        </pc:sldMkLst>
        <pc:spChg chg="mod">
          <ac:chgData name="Marina Dellaporta" userId="50b8b0d5de4f103d" providerId="LiveId" clId="{A5B7A286-38B1-4AC8-B899-2D9405D81C01}" dt="2023-12-04T07:43:18.946" v="11509" actId="20577"/>
          <ac:spMkLst>
            <pc:docMk/>
            <pc:sldMk cId="1161036935" sldId="271"/>
            <ac:spMk id="2" creationId="{C67325EE-1BF5-9C10-F268-8F58242D396D}"/>
          </ac:spMkLst>
        </pc:spChg>
        <pc:spChg chg="mod">
          <ac:chgData name="Marina Dellaporta" userId="50b8b0d5de4f103d" providerId="LiveId" clId="{A5B7A286-38B1-4AC8-B899-2D9405D81C01}" dt="2023-12-04T06:39:30.953" v="10674" actId="5793"/>
          <ac:spMkLst>
            <pc:docMk/>
            <pc:sldMk cId="1161036935" sldId="271"/>
            <ac:spMk id="3" creationId="{19E1FA65-E61E-303A-2E22-9B39AE41D008}"/>
          </ac:spMkLst>
        </pc:spChg>
      </pc:sldChg>
      <pc:sldChg chg="addSp delSp modSp add del mod modNotesTx">
        <pc:chgData name="Marina Dellaporta" userId="50b8b0d5de4f103d" providerId="LiveId" clId="{A5B7A286-38B1-4AC8-B899-2D9405D81C01}" dt="2023-12-04T06:39:35.243" v="10675" actId="47"/>
        <pc:sldMkLst>
          <pc:docMk/>
          <pc:sldMk cId="1705164721" sldId="272"/>
        </pc:sldMkLst>
        <pc:spChg chg="mod">
          <ac:chgData name="Marina Dellaporta" userId="50b8b0d5de4f103d" providerId="LiveId" clId="{A5B7A286-38B1-4AC8-B899-2D9405D81C01}" dt="2023-12-04T06:32:32.935" v="10497" actId="5793"/>
          <ac:spMkLst>
            <pc:docMk/>
            <pc:sldMk cId="1705164721" sldId="272"/>
            <ac:spMk id="3" creationId="{19E1FA65-E61E-303A-2E22-9B39AE41D008}"/>
          </ac:spMkLst>
        </pc:spChg>
        <pc:spChg chg="add del mod">
          <ac:chgData name="Marina Dellaporta" userId="50b8b0d5de4f103d" providerId="LiveId" clId="{A5B7A286-38B1-4AC8-B899-2D9405D81C01}" dt="2023-12-03T21:23:30.531" v="10063" actId="478"/>
          <ac:spMkLst>
            <pc:docMk/>
            <pc:sldMk cId="1705164721" sldId="272"/>
            <ac:spMk id="4" creationId="{D1E2F907-758D-E4A4-0A0B-578B89B714F1}"/>
          </ac:spMkLst>
        </pc:spChg>
        <pc:spChg chg="add mod">
          <ac:chgData name="Marina Dellaporta" userId="50b8b0d5de4f103d" providerId="LiveId" clId="{A5B7A286-38B1-4AC8-B899-2D9405D81C01}" dt="2023-12-03T21:26:21.151" v="10139" actId="113"/>
          <ac:spMkLst>
            <pc:docMk/>
            <pc:sldMk cId="1705164721" sldId="272"/>
            <ac:spMk id="5" creationId="{765E2115-38E4-ACF1-E0F7-975A81D770E4}"/>
          </ac:spMkLst>
        </pc:spChg>
        <pc:spChg chg="del mod">
          <ac:chgData name="Marina Dellaporta" userId="50b8b0d5de4f103d" providerId="LiveId" clId="{A5B7A286-38B1-4AC8-B899-2D9405D81C01}" dt="2023-12-03T21:23:26.882" v="10061" actId="478"/>
          <ac:spMkLst>
            <pc:docMk/>
            <pc:sldMk cId="1705164721" sldId="272"/>
            <ac:spMk id="6" creationId="{52CFAB32-7942-D7B0-4A46-F155919488E1}"/>
          </ac:spMkLst>
        </pc:spChg>
      </pc:sldChg>
      <pc:sldChg chg="addSp delSp modSp add mod">
        <pc:chgData name="Marina Dellaporta" userId="50b8b0d5de4f103d" providerId="LiveId" clId="{A5B7A286-38B1-4AC8-B899-2D9405D81C01}" dt="2023-12-04T07:43:24.849" v="11511" actId="20577"/>
        <pc:sldMkLst>
          <pc:docMk/>
          <pc:sldMk cId="3180375429" sldId="273"/>
        </pc:sldMkLst>
        <pc:spChg chg="add mod">
          <ac:chgData name="Marina Dellaporta" userId="50b8b0d5de4f103d" providerId="LiveId" clId="{A5B7A286-38B1-4AC8-B899-2D9405D81C01}" dt="2023-12-04T07:43:24.849" v="11511" actId="20577"/>
          <ac:spMkLst>
            <pc:docMk/>
            <pc:sldMk cId="3180375429" sldId="273"/>
            <ac:spMk id="2" creationId="{F50BE87B-C35E-EA73-9A05-19D70C61A49C}"/>
          </ac:spMkLst>
        </pc:spChg>
        <pc:spChg chg="mod">
          <ac:chgData name="Marina Dellaporta" userId="50b8b0d5de4f103d" providerId="LiveId" clId="{A5B7A286-38B1-4AC8-B899-2D9405D81C01}" dt="2023-12-04T07:02:59.747" v="10947" actId="20577"/>
          <ac:spMkLst>
            <pc:docMk/>
            <pc:sldMk cId="3180375429" sldId="273"/>
            <ac:spMk id="3" creationId="{D90B4DDE-79CD-726F-29D1-D051456A4920}"/>
          </ac:spMkLst>
        </pc:spChg>
        <pc:spChg chg="del mod">
          <ac:chgData name="Marina Dellaporta" userId="50b8b0d5de4f103d" providerId="LiveId" clId="{A5B7A286-38B1-4AC8-B899-2D9405D81C01}" dt="2023-12-03T21:24:03.719" v="10068" actId="478"/>
          <ac:spMkLst>
            <pc:docMk/>
            <pc:sldMk cId="3180375429" sldId="273"/>
            <ac:spMk id="6" creationId="{C66F485C-5153-8A05-FC5D-382273FB952C}"/>
          </ac:spMkLst>
        </pc:spChg>
      </pc:sldChg>
      <pc:sldChg chg="delSp modSp new mod">
        <pc:chgData name="Marina Dellaporta" userId="50b8b0d5de4f103d" providerId="LiveId" clId="{A5B7A286-38B1-4AC8-B899-2D9405D81C01}" dt="2023-12-03T21:26:05.751" v="10137" actId="478"/>
        <pc:sldMkLst>
          <pc:docMk/>
          <pc:sldMk cId="3116820559" sldId="274"/>
        </pc:sldMkLst>
        <pc:spChg chg="mod">
          <ac:chgData name="Marina Dellaporta" userId="50b8b0d5de4f103d" providerId="LiveId" clId="{A5B7A286-38B1-4AC8-B899-2D9405D81C01}" dt="2023-12-03T21:26:02.596" v="10136" actId="113"/>
          <ac:spMkLst>
            <pc:docMk/>
            <pc:sldMk cId="3116820559" sldId="274"/>
            <ac:spMk id="2" creationId="{776536D4-FA62-BD2F-73F1-DF1B5D8B4297}"/>
          </ac:spMkLst>
        </pc:spChg>
        <pc:spChg chg="del">
          <ac:chgData name="Marina Dellaporta" userId="50b8b0d5de4f103d" providerId="LiveId" clId="{A5B7A286-38B1-4AC8-B899-2D9405D81C01}" dt="2023-12-03T21:26:05.751" v="10137" actId="478"/>
          <ac:spMkLst>
            <pc:docMk/>
            <pc:sldMk cId="3116820559" sldId="274"/>
            <ac:spMk id="3" creationId="{04421E4D-CC2D-C0EC-1218-08D2F981741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A85416-B541-4B6A-AC8F-E9ECFF085451}" type="datetimeFigureOut">
              <a:rPr lang="el-GR" smtClean="0"/>
              <a:t>4/12/2023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E7E9D9-1359-4119-BE45-4D3C6FFD7833}" type="slidenum">
              <a:rPr lang="el-GR" smtClean="0"/>
              <a:t>‹#›</a:t>
            </a:fld>
            <a:endParaRPr lang="el-GR"/>
          </a:p>
        </p:txBody>
      </p:sp>
    </p:spTree>
    <p:extLst>
      <p:ext uri="{BB962C8B-B14F-4D97-AF65-F5344CB8AC3E}">
        <p14:creationId xmlns:p14="http://schemas.microsoft.com/office/powerpoint/2010/main" val="2005662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Λόγος επιλογής του συγκεκριμένου θέματος</a:t>
            </a:r>
          </a:p>
          <a:p>
            <a:r>
              <a:rPr lang="el-GR" dirty="0"/>
              <a:t>Λόγοι επιλογής των συγκεκριμένων ερευνών:</a:t>
            </a:r>
          </a:p>
          <a:p>
            <a:r>
              <a:rPr lang="el-GR" dirty="0"/>
              <a:t>1</a:t>
            </a:r>
            <a:r>
              <a:rPr lang="el-GR" baseline="30000" dirty="0"/>
              <a:t>η</a:t>
            </a:r>
            <a:r>
              <a:rPr lang="el-GR" dirty="0"/>
              <a:t>:  στάδια της στρατηγικής αντιμετώπισης των στόχων – εμποδίων</a:t>
            </a:r>
          </a:p>
          <a:p>
            <a:r>
              <a:rPr lang="el-GR" dirty="0"/>
              <a:t>2</a:t>
            </a:r>
            <a:r>
              <a:rPr lang="el-GR" baseline="30000" dirty="0"/>
              <a:t>η</a:t>
            </a:r>
            <a:r>
              <a:rPr lang="el-GR" dirty="0"/>
              <a:t>: σπουδαιότητα διδακτικής παρέμβασης και  ρόλου του εκπαιδευτικού</a:t>
            </a:r>
          </a:p>
          <a:p>
            <a:r>
              <a:rPr lang="el-GR" dirty="0"/>
              <a:t>3η: οι ζωγραφιές των παιδιών ως τρόπος διερεύνησης των ιδεών τους για τα φυσικά φαινόμενα</a:t>
            </a:r>
          </a:p>
        </p:txBody>
      </p:sp>
      <p:sp>
        <p:nvSpPr>
          <p:cNvPr id="4" name="Θέση αριθμού διαφάνειας 3"/>
          <p:cNvSpPr>
            <a:spLocks noGrp="1"/>
          </p:cNvSpPr>
          <p:nvPr>
            <p:ph type="sldNum" sz="quarter" idx="5"/>
          </p:nvPr>
        </p:nvSpPr>
        <p:spPr/>
        <p:txBody>
          <a:bodyPr/>
          <a:lstStyle/>
          <a:p>
            <a:fld id="{52E7E9D9-1359-4119-BE45-4D3C6FFD7833}" type="slidenum">
              <a:rPr lang="el-GR" smtClean="0"/>
              <a:t>3</a:t>
            </a:fld>
            <a:endParaRPr lang="el-GR"/>
          </a:p>
        </p:txBody>
      </p:sp>
    </p:spTree>
    <p:extLst>
      <p:ext uri="{BB962C8B-B14F-4D97-AF65-F5344CB8AC3E}">
        <p14:creationId xmlns:p14="http://schemas.microsoft.com/office/powerpoint/2010/main" val="3402213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52E7E9D9-1359-4119-BE45-4D3C6FFD7833}" type="slidenum">
              <a:rPr lang="el-GR" smtClean="0"/>
              <a:t>15</a:t>
            </a:fld>
            <a:endParaRPr lang="el-GR"/>
          </a:p>
        </p:txBody>
      </p:sp>
    </p:spTree>
    <p:extLst>
      <p:ext uri="{BB962C8B-B14F-4D97-AF65-F5344CB8AC3E}">
        <p14:creationId xmlns:p14="http://schemas.microsoft.com/office/powerpoint/2010/main" val="1010751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52E7E9D9-1359-4119-BE45-4D3C6FFD7833}" type="slidenum">
              <a:rPr lang="el-GR" smtClean="0"/>
              <a:t>4</a:t>
            </a:fld>
            <a:endParaRPr lang="el-GR"/>
          </a:p>
        </p:txBody>
      </p:sp>
    </p:spTree>
    <p:extLst>
      <p:ext uri="{BB962C8B-B14F-4D97-AF65-F5344CB8AC3E}">
        <p14:creationId xmlns:p14="http://schemas.microsoft.com/office/powerpoint/2010/main" val="4071475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52E7E9D9-1359-4119-BE45-4D3C6FFD7833}" type="slidenum">
              <a:rPr lang="el-GR" smtClean="0"/>
              <a:t>5</a:t>
            </a:fld>
            <a:endParaRPr lang="el-GR"/>
          </a:p>
        </p:txBody>
      </p:sp>
    </p:spTree>
    <p:extLst>
      <p:ext uri="{BB962C8B-B14F-4D97-AF65-F5344CB8AC3E}">
        <p14:creationId xmlns:p14="http://schemas.microsoft.com/office/powerpoint/2010/main" val="2607242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Η φάση 2 εφαρμόστηκε κατόπιν ανάλυσης των αποτελεσμάτων της Φάσης 1, και βασίστηκε στην ιδέα ότι η </a:t>
            </a:r>
            <a:r>
              <a:rPr lang="el-GR" dirty="0" err="1"/>
              <a:t>κοινωνικογνωστική</a:t>
            </a:r>
            <a:r>
              <a:rPr lang="el-GR" dirty="0"/>
              <a:t> προσέγγιση στην διδακτική παρέμβαση που στοχεύει στην οικοδόμηση ενός πρόδρομου μοντέλου για τον σχηματισμό των σκιών θα μπορούσε να πραγματοποιηθεί σε άλλο εκπαιδευτικό πλαίσιο σε πραγματικές συνθήκες τάξης</a:t>
            </a:r>
          </a:p>
        </p:txBody>
      </p:sp>
      <p:sp>
        <p:nvSpPr>
          <p:cNvPr id="4" name="Θέση αριθμού διαφάνειας 3"/>
          <p:cNvSpPr>
            <a:spLocks noGrp="1"/>
          </p:cNvSpPr>
          <p:nvPr>
            <p:ph type="sldNum" sz="quarter" idx="5"/>
          </p:nvPr>
        </p:nvSpPr>
        <p:spPr/>
        <p:txBody>
          <a:bodyPr/>
          <a:lstStyle/>
          <a:p>
            <a:fld id="{52E7E9D9-1359-4119-BE45-4D3C6FFD7833}" type="slidenum">
              <a:rPr lang="el-GR" smtClean="0"/>
              <a:t>7</a:t>
            </a:fld>
            <a:endParaRPr lang="el-GR"/>
          </a:p>
        </p:txBody>
      </p:sp>
    </p:spTree>
    <p:extLst>
      <p:ext uri="{BB962C8B-B14F-4D97-AF65-F5344CB8AC3E}">
        <p14:creationId xmlns:p14="http://schemas.microsoft.com/office/powerpoint/2010/main" val="3592532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52E7E9D9-1359-4119-BE45-4D3C6FFD7833}" type="slidenum">
              <a:rPr lang="el-GR" smtClean="0"/>
              <a:t>8</a:t>
            </a:fld>
            <a:endParaRPr lang="el-GR"/>
          </a:p>
        </p:txBody>
      </p:sp>
    </p:spTree>
    <p:extLst>
      <p:ext uri="{BB962C8B-B14F-4D97-AF65-F5344CB8AC3E}">
        <p14:creationId xmlns:p14="http://schemas.microsoft.com/office/powerpoint/2010/main" val="81298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lvl="1" algn="just">
              <a:buFont typeface="Courier New" panose="02070309020205020404" pitchFamily="49" charset="0"/>
              <a:buChar char="o"/>
            </a:pPr>
            <a:r>
              <a:rPr lang="el-GR" sz="1200" dirty="0"/>
              <a:t>Τα πολύ μικρά παιδιά συχνά δυσκολεύονται να επικοινωνήσουν αποτελεσματικά μέσω της λεκτικής γλώσσας τα φυσικά φαινόμενα και η ζωγραφική τα βοηθάει να εκφραστούν σχετικά με τον τρόπο που αντιλαμβάνονται τον κόσμο γύρω τους </a:t>
            </a:r>
            <a:endParaRPr lang="el-GR" sz="1600" dirty="0"/>
          </a:p>
          <a:p>
            <a:pPr lvl="1" algn="just">
              <a:buFont typeface="Courier New" panose="02070309020205020404" pitchFamily="49" charset="0"/>
              <a:buChar char="o"/>
            </a:pPr>
            <a:r>
              <a:rPr lang="el-GR" sz="1200" dirty="0"/>
              <a:t>Στο </a:t>
            </a:r>
            <a:r>
              <a:rPr lang="el-GR" sz="1200" dirty="0" err="1"/>
              <a:t>πεδίοτης</a:t>
            </a:r>
            <a:r>
              <a:rPr lang="el-GR" sz="1200" dirty="0"/>
              <a:t> Εκπαίδευσης στην Πρώιμη Φυσική Επιστήμη, η δραστηριότητα ζωγραφικής των παιδιών χρησιμοποιείται συχνά ως μέσο για την απόσπαση ιδεών των παιδιών σε συνδυασμό με ατομικές συνεντεύξεις.</a:t>
            </a:r>
            <a:endParaRPr lang="el-GR" sz="1600" dirty="0"/>
          </a:p>
          <a:p>
            <a:pPr lvl="1" algn="just">
              <a:buFont typeface="Courier New" panose="02070309020205020404" pitchFamily="49" charset="0"/>
              <a:buChar char="o"/>
            </a:pPr>
            <a:r>
              <a:rPr lang="el-GR" sz="1200" dirty="0"/>
              <a:t>Επιπλέον, με τη βοήθεια ζωγραφικής, οι εκπαιδευτικοί μπορούν να παρακολουθούν τις ιδέες των παιδιών και ως εκ τούτου είναι σε θέση να αναδιαμορφώνουν και να προσαρμόζουν τα σχέδια του προγράμματος σπουδών και τις στρατηγικές διδασκαλίας. </a:t>
            </a:r>
            <a:endParaRPr lang="el-GR" sz="1600" dirty="0"/>
          </a:p>
          <a:p>
            <a:pPr lvl="1" algn="just">
              <a:buFont typeface="Courier New" panose="02070309020205020404" pitchFamily="49" charset="0"/>
              <a:buChar char="o"/>
            </a:pPr>
            <a:r>
              <a:rPr lang="el-GR" sz="1200" dirty="0"/>
              <a:t>Είδαμε ότι η ζωγραφική μπορεί να έχει τη δυνατότητα να επιτρέψει στα παιδιά να εκφράσουν επιστημονικές σκέψεις</a:t>
            </a:r>
            <a:endParaRPr lang="el-GR" dirty="0"/>
          </a:p>
        </p:txBody>
      </p:sp>
      <p:sp>
        <p:nvSpPr>
          <p:cNvPr id="4" name="Θέση αριθμού διαφάνειας 3"/>
          <p:cNvSpPr>
            <a:spLocks noGrp="1"/>
          </p:cNvSpPr>
          <p:nvPr>
            <p:ph type="sldNum" sz="quarter" idx="5"/>
          </p:nvPr>
        </p:nvSpPr>
        <p:spPr/>
        <p:txBody>
          <a:bodyPr/>
          <a:lstStyle/>
          <a:p>
            <a:fld id="{52E7E9D9-1359-4119-BE45-4D3C6FFD7833}" type="slidenum">
              <a:rPr lang="el-GR" smtClean="0"/>
              <a:t>9</a:t>
            </a:fld>
            <a:endParaRPr lang="el-GR"/>
          </a:p>
        </p:txBody>
      </p:sp>
    </p:spTree>
    <p:extLst>
      <p:ext uri="{BB962C8B-B14F-4D97-AF65-F5344CB8AC3E}">
        <p14:creationId xmlns:p14="http://schemas.microsoft.com/office/powerpoint/2010/main" val="726046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52E7E9D9-1359-4119-BE45-4D3C6FFD7833}" type="slidenum">
              <a:rPr lang="el-GR" smtClean="0"/>
              <a:t>10</a:t>
            </a:fld>
            <a:endParaRPr lang="el-GR"/>
          </a:p>
        </p:txBody>
      </p:sp>
    </p:spTree>
    <p:extLst>
      <p:ext uri="{BB962C8B-B14F-4D97-AF65-F5344CB8AC3E}">
        <p14:creationId xmlns:p14="http://schemas.microsoft.com/office/powerpoint/2010/main" val="3989965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52E7E9D9-1359-4119-BE45-4D3C6FFD7833}" type="slidenum">
              <a:rPr lang="el-GR" smtClean="0"/>
              <a:t>11</a:t>
            </a:fld>
            <a:endParaRPr lang="el-GR"/>
          </a:p>
        </p:txBody>
      </p:sp>
    </p:spTree>
    <p:extLst>
      <p:ext uri="{BB962C8B-B14F-4D97-AF65-F5344CB8AC3E}">
        <p14:creationId xmlns:p14="http://schemas.microsoft.com/office/powerpoint/2010/main" val="3247256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52E7E9D9-1359-4119-BE45-4D3C6FFD7833}" type="slidenum">
              <a:rPr lang="el-GR" smtClean="0"/>
              <a:t>13</a:t>
            </a:fld>
            <a:endParaRPr lang="el-GR"/>
          </a:p>
        </p:txBody>
      </p:sp>
    </p:spTree>
    <p:extLst>
      <p:ext uri="{BB962C8B-B14F-4D97-AF65-F5344CB8AC3E}">
        <p14:creationId xmlns:p14="http://schemas.microsoft.com/office/powerpoint/2010/main" val="2794688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838563F5-548D-47C1-90AC-5B449D96862F}" type="datetimeFigureOut">
              <a:rPr lang="el-GR" smtClean="0"/>
              <a:t>4/12/2023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3889491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38563F5-548D-47C1-90AC-5B449D96862F}" type="datetimeFigureOut">
              <a:rPr lang="el-GR" smtClean="0"/>
              <a:t>4/12/2023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3867566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38563F5-548D-47C1-90AC-5B449D96862F}" type="datetimeFigureOut">
              <a:rPr lang="el-GR" smtClean="0"/>
              <a:t>4/12/2023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752161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838563F5-548D-47C1-90AC-5B449D96862F}" type="datetimeFigureOut">
              <a:rPr lang="el-GR" smtClean="0"/>
              <a:t>4/12/2023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2693610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838563F5-548D-47C1-90AC-5B449D96862F}" type="datetimeFigureOut">
              <a:rPr lang="el-GR" smtClean="0"/>
              <a:t>4/12/2023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500404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838563F5-548D-47C1-90AC-5B449D96862F}" type="datetimeFigureOut">
              <a:rPr lang="el-GR" smtClean="0"/>
              <a:t>4/12/2023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130534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38563F5-548D-47C1-90AC-5B449D96862F}" type="datetimeFigureOut">
              <a:rPr lang="el-GR" smtClean="0"/>
              <a:t>4/12/2023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1812446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838563F5-548D-47C1-90AC-5B449D96862F}" type="datetimeFigureOut">
              <a:rPr lang="el-GR" smtClean="0"/>
              <a:t>4/12/2023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64245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8563F5-548D-47C1-90AC-5B449D96862F}" type="datetimeFigureOut">
              <a:rPr lang="el-GR" smtClean="0"/>
              <a:t>4/12/2023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998546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38563F5-548D-47C1-90AC-5B449D96862F}" type="datetimeFigureOut">
              <a:rPr lang="el-GR" smtClean="0"/>
              <a:t>4/12/2023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2597752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838563F5-548D-47C1-90AC-5B449D96862F}" type="datetimeFigureOut">
              <a:rPr lang="el-GR" smtClean="0"/>
              <a:t>4/12/2023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55074FC-53D5-4CEE-8C17-2738FBC66F12}" type="slidenum">
              <a:rPr lang="el-GR" smtClean="0"/>
              <a:t>‹#›</a:t>
            </a:fld>
            <a:endParaRPr lang="el-GR"/>
          </a:p>
        </p:txBody>
      </p:sp>
    </p:spTree>
    <p:extLst>
      <p:ext uri="{BB962C8B-B14F-4D97-AF65-F5344CB8AC3E}">
        <p14:creationId xmlns:p14="http://schemas.microsoft.com/office/powerpoint/2010/main" val="1139402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563F5-548D-47C1-90AC-5B449D96862F}" type="datetimeFigureOut">
              <a:rPr lang="el-GR" smtClean="0"/>
              <a:t>4/12/2023</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5074FC-53D5-4CEE-8C17-2738FBC66F12}" type="slidenum">
              <a:rPr lang="el-GR" smtClean="0"/>
              <a:t>‹#›</a:t>
            </a:fld>
            <a:endParaRPr lang="el-GR"/>
          </a:p>
        </p:txBody>
      </p:sp>
    </p:spTree>
    <p:extLst>
      <p:ext uri="{BB962C8B-B14F-4D97-AF65-F5344CB8AC3E}">
        <p14:creationId xmlns:p14="http://schemas.microsoft.com/office/powerpoint/2010/main" val="23467837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26220/rev.277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oi.org/10.26220/rev.2778"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oi.org/10.1007/978-3-031-08158-3_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1007/978-3-031-08158-3_5"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oi.org/10.1007/978-3-031-08158-3_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26220/rev.2778"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9723AB-A218-D87E-FA17-1426D3F4470B}"/>
              </a:ext>
            </a:extLst>
          </p:cNvPr>
          <p:cNvSpPr>
            <a:spLocks noGrp="1"/>
          </p:cNvSpPr>
          <p:nvPr>
            <p:ph type="ctrTitle"/>
          </p:nvPr>
        </p:nvSpPr>
        <p:spPr/>
        <p:txBody>
          <a:bodyPr>
            <a:normAutofit fontScale="90000"/>
          </a:bodyPr>
          <a:lstStyle/>
          <a:p>
            <a:r>
              <a:rPr lang="el-GR" sz="60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Το φαινόμενο του μηχανισμού σχηματισμού των σκιών</a:t>
            </a:r>
            <a:endParaRPr lang="el-GR" dirty="0"/>
          </a:p>
        </p:txBody>
      </p:sp>
      <p:sp>
        <p:nvSpPr>
          <p:cNvPr id="3" name="Υπότιτλος 2">
            <a:extLst>
              <a:ext uri="{FF2B5EF4-FFF2-40B4-BE49-F238E27FC236}">
                <a16:creationId xmlns:a16="http://schemas.microsoft.com/office/drawing/2014/main" id="{694DA67E-C49E-D260-D78F-4BF8E209A702}"/>
              </a:ext>
            </a:extLst>
          </p:cNvPr>
          <p:cNvSpPr>
            <a:spLocks noGrp="1"/>
          </p:cNvSpPr>
          <p:nvPr>
            <p:ph type="subTitle" idx="1"/>
          </p:nvPr>
        </p:nvSpPr>
        <p:spPr/>
        <p:txBody>
          <a:bodyPr>
            <a:normAutofit/>
          </a:bodyPr>
          <a:lstStyle/>
          <a:p>
            <a:r>
              <a:rPr lang="el-GR"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Μελέτη περίπτωσης: ανίχνευση των αρχικών ιδεών των παιδιών για την διαδικασία σχηματισμού των σκιών (διάταξη φωτεινής πηγής και εμποδίου) και για την μεταβολή του σχήματος μιας σκιάς σε οριζόντιο και κατακόρυφο επίπεδο </a:t>
            </a:r>
            <a:endParaRPr lang="en-US"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endParaRPr lang="en-US"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endParaRPr lang="en-US"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
        <p:nvSpPr>
          <p:cNvPr id="4" name="TextBox 3">
            <a:extLst>
              <a:ext uri="{FF2B5EF4-FFF2-40B4-BE49-F238E27FC236}">
                <a16:creationId xmlns:a16="http://schemas.microsoft.com/office/drawing/2014/main" id="{089257C6-A9C6-961F-4222-31C201B5EC19}"/>
              </a:ext>
            </a:extLst>
          </p:cNvPr>
          <p:cNvSpPr txBox="1"/>
          <p:nvPr/>
        </p:nvSpPr>
        <p:spPr>
          <a:xfrm>
            <a:off x="6653842" y="5647426"/>
            <a:ext cx="4819290" cy="369332"/>
          </a:xfrm>
          <a:prstGeom prst="rect">
            <a:avLst/>
          </a:prstGeom>
          <a:noFill/>
        </p:spPr>
        <p:txBody>
          <a:bodyPr wrap="square" rtlCol="0">
            <a:spAutoFit/>
          </a:bodyPr>
          <a:lstStyle/>
          <a:p>
            <a:pPr algn="r"/>
            <a:r>
              <a:rPr lang="el-GR" dirty="0"/>
              <a:t>Μαρίνα </a:t>
            </a:r>
            <a:r>
              <a:rPr lang="el-GR" dirty="0" err="1"/>
              <a:t>Δελλαπόρτα</a:t>
            </a:r>
            <a:endParaRPr lang="el-GR" dirty="0"/>
          </a:p>
        </p:txBody>
      </p:sp>
    </p:spTree>
    <p:extLst>
      <p:ext uri="{BB962C8B-B14F-4D97-AF65-F5344CB8AC3E}">
        <p14:creationId xmlns:p14="http://schemas.microsoft.com/office/powerpoint/2010/main" val="2491393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9E1FA65-E61E-303A-2E22-9B39AE41D008}"/>
              </a:ext>
            </a:extLst>
          </p:cNvPr>
          <p:cNvSpPr>
            <a:spLocks noGrp="1"/>
          </p:cNvSpPr>
          <p:nvPr>
            <p:ph idx="1"/>
          </p:nvPr>
        </p:nvSpPr>
        <p:spPr>
          <a:xfrm>
            <a:off x="838200" y="1449208"/>
            <a:ext cx="10515600" cy="5112589"/>
          </a:xfrm>
        </p:spPr>
        <p:txBody>
          <a:bodyPr>
            <a:normAutofit/>
          </a:bodyPr>
          <a:lstStyle/>
          <a:p>
            <a:pPr algn="just"/>
            <a:endParaRPr lang="el-GR" sz="2200" dirty="0"/>
          </a:p>
          <a:p>
            <a:pPr algn="just"/>
            <a:r>
              <a:rPr lang="el-GR" sz="2200" dirty="0"/>
              <a:t>Μεθοδολογική Προσέγγιση:</a:t>
            </a:r>
          </a:p>
          <a:p>
            <a:pPr lvl="1" algn="just"/>
            <a:r>
              <a:rPr lang="el-GR" sz="1800" dirty="0"/>
              <a:t>Αξιοποιήθηκαν 89 ζωγραφιές, που συλλέχθηκαν σε διάστημα 6 μηνών, από τα παιδιά δύο νηπιαγωγείων (ηλικίας 4-6 ετών), ένα στην Γαλλία και ένα στην Ελλάδα</a:t>
            </a:r>
          </a:p>
          <a:p>
            <a:pPr lvl="1" algn="just"/>
            <a:r>
              <a:rPr lang="el-GR" sz="1800" dirty="0"/>
              <a:t>Οι ζωγραφιές σε κάθε νηπιαγωγείο πραγματοποιήθηκαν με βάση παρόμοιες οδηγίες, όπως ορίστηκαν από την ομάδα ερευνητών.</a:t>
            </a:r>
          </a:p>
          <a:p>
            <a:pPr lvl="1" algn="just"/>
            <a:r>
              <a:rPr lang="el-GR" sz="1800" dirty="0"/>
              <a:t>Κάθε παιδί κλήθηκε να εκφράσει λεκτικά αυτό που είχε ζωγραφίσει, απαντώντας σε ανοιχτές ερωτήσεις, ενδεικτικά, τι είναι αυτό; Γιατί το ζωγράφισες; Τα σχόλια των παιδιών καταγράφονται από τον εκπαιδευτικό  στο σχέδιο του παιδιού. </a:t>
            </a:r>
          </a:p>
          <a:p>
            <a:pPr lvl="1" algn="just"/>
            <a:r>
              <a:rPr lang="el-GR" sz="1800" dirty="0"/>
              <a:t>Αξιοποιήθηκαν 4 δείκτες για την ανάλυση των σχεδίων:</a:t>
            </a:r>
          </a:p>
          <a:p>
            <a:pPr lvl="2" algn="just"/>
            <a:r>
              <a:rPr lang="el-GR" sz="1400" dirty="0"/>
              <a:t>Παρουσία και των τριών οντοτήτων που χρειάζονται για την αναπαράσταση του φαινομένου του σχηματισμού της σκιάς (φωτεινή πηγή – αδιαφανές εμπόδιο – σκιά)</a:t>
            </a:r>
          </a:p>
          <a:p>
            <a:pPr lvl="2" algn="just"/>
            <a:r>
              <a:rPr lang="el-GR" sz="1400" dirty="0"/>
              <a:t>Χαρακτηριστικά της σκιάς: το σχήμα της σκιάς είναι παρόμοιο με το σχήμα του αντικειμένου, η σκιά αναπαρίσταται ως σκοτεινή ή μαύρη περιοχή, η σκιά δεν έχει άλλες λεπτομέρειες εκτός από το περίγραμμά της</a:t>
            </a:r>
          </a:p>
          <a:p>
            <a:pPr lvl="2" algn="just"/>
            <a:r>
              <a:rPr lang="el-GR" sz="1400" dirty="0"/>
              <a:t>Ευθυγράμμιση φωτός-αδιαφανούς αντικειμένου-σκιάς, η σκιά προβάλλεται στο πάτωμα ή σε έναν τοίχο</a:t>
            </a:r>
          </a:p>
          <a:p>
            <a:pPr lvl="2" algn="just"/>
            <a:r>
              <a:rPr lang="el-GR" sz="1400" dirty="0"/>
              <a:t>Φύση του φωτός (φυσικό ή τεχνητό)</a:t>
            </a:r>
            <a:endParaRPr lang="en-US" sz="1400" dirty="0"/>
          </a:p>
        </p:txBody>
      </p:sp>
      <p:sp>
        <p:nvSpPr>
          <p:cNvPr id="2" name="Τίτλος 1">
            <a:extLst>
              <a:ext uri="{FF2B5EF4-FFF2-40B4-BE49-F238E27FC236}">
                <a16:creationId xmlns:a16="http://schemas.microsoft.com/office/drawing/2014/main" id="{5452EE1D-234D-CA1E-547C-1DD476A61FBB}"/>
              </a:ext>
            </a:extLst>
          </p:cNvPr>
          <p:cNvSpPr txBox="1">
            <a:spLocks/>
          </p:cNvSpPr>
          <p:nvPr/>
        </p:nvSpPr>
        <p:spPr>
          <a:xfrm>
            <a:off x="838200" y="29620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dirty="0" err="1">
                <a:effectLst>
                  <a:outerShdw blurRad="38100" dist="38100" dir="2700000" algn="tl">
                    <a:srgbClr val="000000">
                      <a:alpha val="43137"/>
                    </a:srgbClr>
                  </a:outerShdw>
                </a:effectLst>
                <a:latin typeface="+mn-lt"/>
              </a:rPr>
              <a:t>Delserieys</a:t>
            </a:r>
            <a:r>
              <a:rPr lang="en-US" sz="1800" dirty="0">
                <a:effectLst>
                  <a:outerShdw blurRad="38100" dist="38100" dir="2700000" algn="tl">
                    <a:srgbClr val="000000">
                      <a:alpha val="43137"/>
                    </a:srgbClr>
                  </a:outerShdw>
                </a:effectLst>
                <a:latin typeface="+mn-lt"/>
              </a:rPr>
              <a:t>, </a:t>
            </a:r>
            <a:r>
              <a:rPr lang="el-GR" sz="1800" dirty="0">
                <a:effectLst>
                  <a:outerShdw blurRad="38100" dist="38100" dir="2700000" algn="tl">
                    <a:srgbClr val="000000">
                      <a:alpha val="43137"/>
                    </a:srgbClr>
                  </a:outerShdw>
                </a:effectLst>
                <a:latin typeface="+mn-lt"/>
              </a:rPr>
              <a:t>Α., </a:t>
            </a:r>
            <a:r>
              <a:rPr lang="en-US" sz="1800" dirty="0" err="1">
                <a:effectLst>
                  <a:outerShdw blurRad="38100" dist="38100" dir="2700000" algn="tl">
                    <a:srgbClr val="000000">
                      <a:alpha val="43137"/>
                    </a:srgbClr>
                  </a:outerShdw>
                </a:effectLst>
                <a:latin typeface="+mn-lt"/>
              </a:rPr>
              <a:t>Impedovo</a:t>
            </a:r>
            <a:r>
              <a:rPr lang="el-GR" sz="1800" dirty="0">
                <a:effectLst>
                  <a:outerShdw blurRad="38100" dist="38100" dir="2700000" algn="tl">
                    <a:srgbClr val="000000">
                      <a:alpha val="43137"/>
                    </a:srgbClr>
                  </a:outerShdw>
                </a:effectLst>
                <a:latin typeface="+mn-lt"/>
              </a:rPr>
              <a:t>, Μ.Α.</a:t>
            </a:r>
            <a:r>
              <a:rPr lang="en-US" sz="1800" dirty="0">
                <a:effectLst>
                  <a:outerShdw blurRad="38100" dist="38100" dir="2700000" algn="tl">
                    <a:srgbClr val="000000">
                      <a:alpha val="43137"/>
                    </a:srgbClr>
                  </a:outerShdw>
                </a:effectLst>
                <a:latin typeface="+mn-lt"/>
              </a:rPr>
              <a:t> </a:t>
            </a:r>
            <a:r>
              <a:rPr lang="en-US" sz="1800" dirty="0" err="1">
                <a:effectLst>
                  <a:outerShdw blurRad="38100" dist="38100" dir="2700000" algn="tl">
                    <a:srgbClr val="000000">
                      <a:alpha val="43137"/>
                    </a:srgbClr>
                  </a:outerShdw>
                </a:effectLst>
                <a:latin typeface="+mn-lt"/>
              </a:rPr>
              <a:t>Fragkiadaki</a:t>
            </a:r>
            <a:r>
              <a:rPr lang="en-US" sz="1800" dirty="0">
                <a:effectLst>
                  <a:outerShdw blurRad="38100" dist="38100" dir="2700000" algn="tl">
                    <a:srgbClr val="000000">
                      <a:alpha val="43137"/>
                    </a:srgbClr>
                  </a:outerShdw>
                </a:effectLst>
                <a:latin typeface="+mn-lt"/>
              </a:rPr>
              <a:t>,</a:t>
            </a:r>
            <a:r>
              <a:rPr lang="el-GR" sz="1800" dirty="0">
                <a:effectLst>
                  <a:outerShdw blurRad="38100" dist="38100" dir="2700000" algn="tl">
                    <a:srgbClr val="000000">
                      <a:alpha val="43137"/>
                    </a:srgbClr>
                  </a:outerShdw>
                </a:effectLst>
                <a:latin typeface="+mn-lt"/>
              </a:rPr>
              <a:t> </a:t>
            </a:r>
            <a:r>
              <a:rPr lang="en-US" sz="1800" dirty="0">
                <a:effectLst>
                  <a:outerShdw blurRad="38100" dist="38100" dir="2700000" algn="tl">
                    <a:srgbClr val="000000">
                      <a:alpha val="43137"/>
                    </a:srgbClr>
                  </a:outerShdw>
                </a:effectLst>
                <a:latin typeface="+mn-lt"/>
              </a:rPr>
              <a:t>Gl. &amp; </a:t>
            </a:r>
            <a:r>
              <a:rPr lang="en-US" sz="1800" dirty="0" err="1">
                <a:effectLst>
                  <a:outerShdw blurRad="38100" dist="38100" dir="2700000" algn="tl">
                    <a:srgbClr val="000000">
                      <a:alpha val="43137"/>
                    </a:srgbClr>
                  </a:outerShdw>
                </a:effectLst>
                <a:latin typeface="+mn-lt"/>
              </a:rPr>
              <a:t>Kampeza</a:t>
            </a:r>
            <a:r>
              <a:rPr lang="en-US" sz="1800" dirty="0">
                <a:effectLst>
                  <a:outerShdw blurRad="38100" dist="38100" dir="2700000" algn="tl">
                    <a:srgbClr val="000000">
                      <a:alpha val="43137"/>
                    </a:srgbClr>
                  </a:outerShdw>
                </a:effectLst>
                <a:latin typeface="+mn-lt"/>
              </a:rPr>
              <a:t>, M. (2016). Using drawings to explore preschool children’s ideas about shadow formation</a:t>
            </a:r>
            <a:r>
              <a:rPr lang="en-US" sz="1800" i="1" dirty="0">
                <a:effectLst>
                  <a:outerShdw blurRad="38100" dist="38100" dir="2700000" algn="tl">
                    <a:srgbClr val="000000">
                      <a:alpha val="43137"/>
                    </a:srgbClr>
                  </a:outerShdw>
                </a:effectLst>
                <a:latin typeface="+mn-lt"/>
              </a:rPr>
              <a:t>. Review of science, mathematics and ICT education</a:t>
            </a:r>
            <a:r>
              <a:rPr lang="en-US" sz="1800" dirty="0">
                <a:effectLst>
                  <a:outerShdw blurRad="38100" dist="38100" dir="2700000" algn="tl">
                    <a:srgbClr val="000000">
                      <a:alpha val="43137"/>
                    </a:srgbClr>
                  </a:outerShdw>
                </a:effectLst>
                <a:latin typeface="+mn-lt"/>
              </a:rPr>
              <a:t>,</a:t>
            </a:r>
            <a:r>
              <a:rPr lang="en-US" sz="1800" i="1" dirty="0">
                <a:effectLst>
                  <a:outerShdw blurRad="38100" dist="38100" dir="2700000" algn="tl">
                    <a:srgbClr val="000000">
                      <a:alpha val="43137"/>
                    </a:srgbClr>
                  </a:outerShdw>
                </a:effectLst>
                <a:latin typeface="+mn-lt"/>
              </a:rPr>
              <a:t> 11 </a:t>
            </a:r>
            <a:r>
              <a:rPr lang="en-US" sz="1800" dirty="0">
                <a:effectLst>
                  <a:outerShdw blurRad="38100" dist="38100" dir="2700000" algn="tl">
                    <a:srgbClr val="000000">
                      <a:alpha val="43137"/>
                    </a:srgbClr>
                  </a:outerShdw>
                </a:effectLst>
                <a:latin typeface="+mn-lt"/>
              </a:rPr>
              <a:t>(1)</a:t>
            </a:r>
            <a:r>
              <a:rPr lang="en-US" sz="1800" i="1" dirty="0">
                <a:effectLst>
                  <a:outerShdw blurRad="38100" dist="38100" dir="2700000" algn="tl">
                    <a:srgbClr val="000000">
                      <a:alpha val="43137"/>
                    </a:srgbClr>
                  </a:outerShdw>
                </a:effectLst>
                <a:latin typeface="+mn-lt"/>
              </a:rPr>
              <a:t>. </a:t>
            </a:r>
            <a:r>
              <a:rPr lang="en-US" sz="1800" dirty="0">
                <a:solidFill>
                  <a:srgbClr val="38ADA9"/>
                </a:solidFill>
                <a:latin typeface="+mn-lt"/>
                <a:hlinkClick r:id="rId3"/>
              </a:rPr>
              <a:t>https://doi.org/10.26220/rev.2778</a:t>
            </a:r>
            <a:br>
              <a:rPr lang="el-GR" sz="1800" i="1" dirty="0">
                <a:latin typeface="+mn-lt"/>
              </a:rPr>
            </a:br>
            <a:r>
              <a:rPr lang="el-GR" sz="1800" i="1" dirty="0">
                <a:latin typeface="+mn-lt"/>
              </a:rPr>
              <a:t>										</a:t>
            </a:r>
            <a:r>
              <a:rPr lang="en-US" sz="1800" b="1" i="1" dirty="0">
                <a:latin typeface="+mn-lt"/>
              </a:rPr>
              <a:t>(</a:t>
            </a:r>
            <a:r>
              <a:rPr lang="el-GR" sz="1800" b="1" i="1" dirty="0">
                <a:latin typeface="+mn-lt"/>
              </a:rPr>
              <a:t>2</a:t>
            </a:r>
            <a:r>
              <a:rPr lang="en-US" sz="1800" b="1" i="1" dirty="0">
                <a:latin typeface="+mn-lt"/>
              </a:rPr>
              <a:t>/3)</a:t>
            </a:r>
            <a:endParaRPr lang="el-GR" sz="2400" b="1" i="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4247810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90B4DDE-79CD-726F-29D1-D051456A4920}"/>
              </a:ext>
            </a:extLst>
          </p:cNvPr>
          <p:cNvSpPr>
            <a:spLocks noGrp="1"/>
          </p:cNvSpPr>
          <p:nvPr>
            <p:ph idx="1"/>
          </p:nvPr>
        </p:nvSpPr>
        <p:spPr>
          <a:xfrm>
            <a:off x="838200" y="1676310"/>
            <a:ext cx="10515600" cy="5104052"/>
          </a:xfrm>
        </p:spPr>
        <p:txBody>
          <a:bodyPr>
            <a:normAutofit/>
          </a:bodyPr>
          <a:lstStyle/>
          <a:p>
            <a:r>
              <a:rPr lang="el-GR" sz="2200" dirty="0"/>
              <a:t>Ευρήματα-Αποτελέσματα/Ερευνητικό Ερώτημα:</a:t>
            </a:r>
            <a:endParaRPr lang="el-GR" sz="1800" dirty="0"/>
          </a:p>
          <a:p>
            <a:pPr lvl="1">
              <a:buFont typeface="Courier New" panose="02070309020205020404" pitchFamily="49" charset="0"/>
              <a:buChar char="o"/>
            </a:pPr>
            <a:r>
              <a:rPr lang="el-GR" sz="2000" dirty="0"/>
              <a:t>Ποιες είναι οι ιδέες των παιδιών σχετικά με το σχηματισμό σκιών όπως αυτές εκφράζονται μέσα από τις ζωγραφιές τους;</a:t>
            </a:r>
          </a:p>
          <a:p>
            <a:pPr lvl="2">
              <a:buFont typeface="Wingdings" panose="05000000000000000000" pitchFamily="2" charset="2"/>
              <a:buChar char="ü"/>
            </a:pPr>
            <a:r>
              <a:rPr lang="el-GR" sz="1400" dirty="0"/>
              <a:t>η πλειοψηφία των παιδιών (ιδιαίτερα τα παιδιά ηλικίας 5-6 ετών) μπόρεσαν να απεικονίσουν και να περιγράψουν το σχηματισμό της σκιάς μέσω του σχεδίου τους. Συμπεριέλαβαν όλα τα απαραίτητα στοιχεία για το σχηματισμό σκιών στις ζωγραφιές τους. </a:t>
            </a:r>
          </a:p>
          <a:p>
            <a:pPr lvl="2">
              <a:buFont typeface="Wingdings" panose="05000000000000000000" pitchFamily="2" charset="2"/>
              <a:buChar char="ü"/>
            </a:pPr>
            <a:r>
              <a:rPr lang="el-GR" sz="1400" b="1" dirty="0"/>
              <a:t>Στις περισσότερες περιπτώσεις το σχήμα της σκιάς ταίριαζε με το σχήμα του αδιαφανούς αντικειμένου (σε οριζόντιο και </a:t>
            </a:r>
            <a:r>
              <a:rPr lang="el-GR" sz="1400" b="1"/>
              <a:t>κάθετο επίπεδο).</a:t>
            </a:r>
            <a:endParaRPr lang="el-GR" sz="1400" b="1" dirty="0"/>
          </a:p>
          <a:p>
            <a:pPr lvl="2">
              <a:buFont typeface="Wingdings" panose="05000000000000000000" pitchFamily="2" charset="2"/>
              <a:buChar char="ü"/>
            </a:pPr>
            <a:r>
              <a:rPr lang="el-GR" sz="1400" dirty="0"/>
              <a:t>Όσον αφορά την ευθυγράμμιση φωτός-αδιαφανούς αντικειμένου-σκιάς, συνήθως προβάλλεται μια οριζόντια διάταξη (τοποθετούνται το ένα δίπλα στο άλλο)</a:t>
            </a:r>
          </a:p>
          <a:p>
            <a:pPr lvl="2">
              <a:buFont typeface="Wingdings" panose="05000000000000000000" pitchFamily="2" charset="2"/>
              <a:buChar char="ü"/>
            </a:pPr>
            <a:r>
              <a:rPr lang="el-GR" sz="1400" dirty="0"/>
              <a:t>Τα παιδιά που φοιτούν στο νηπιαγωγείο στην Ελλάδα απεικόνισαν και τους δύο τύπους φωτός (φυσικό και τεχνητό), ενώ τα παιδιά στην Γαλλία ζωγραφίζουν κατά βάση φυσικό φως, ενώ όταν ζωγραφίζουν τεχνητό φως, αυτό συμβαίνει με τη μορφή των φακών. Οι επιλογές των παιδιών είναι ενδεικτικές της επιρροής των διδακτικών δραστηριοτήτων που αναπτύσσονται μέσα στην τάξη. </a:t>
            </a:r>
          </a:p>
          <a:p>
            <a:pPr marL="914400" lvl="2" indent="0">
              <a:buNone/>
            </a:pPr>
            <a:endParaRPr lang="el-GR" sz="1400" dirty="0"/>
          </a:p>
        </p:txBody>
      </p:sp>
      <p:sp>
        <p:nvSpPr>
          <p:cNvPr id="2" name="Τίτλος 1">
            <a:extLst>
              <a:ext uri="{FF2B5EF4-FFF2-40B4-BE49-F238E27FC236}">
                <a16:creationId xmlns:a16="http://schemas.microsoft.com/office/drawing/2014/main" id="{7339EF8D-A915-05E5-BA22-CFE533DA070E}"/>
              </a:ext>
            </a:extLst>
          </p:cNvPr>
          <p:cNvSpPr>
            <a:spLocks noGrp="1"/>
          </p:cNvSpPr>
          <p:nvPr>
            <p:ph type="title"/>
          </p:nvPr>
        </p:nvSpPr>
        <p:spPr>
          <a:xfrm>
            <a:off x="838200" y="365125"/>
            <a:ext cx="10515600" cy="1325563"/>
          </a:xfrm>
        </p:spPr>
        <p:txBody>
          <a:bodyPr>
            <a:normAutofit/>
          </a:bodyPr>
          <a:lstStyle/>
          <a:p>
            <a:r>
              <a:rPr lang="en-US" sz="1800" dirty="0" err="1">
                <a:effectLst>
                  <a:outerShdw blurRad="38100" dist="38100" dir="2700000" algn="tl">
                    <a:srgbClr val="000000">
                      <a:alpha val="43137"/>
                    </a:srgbClr>
                  </a:outerShdw>
                </a:effectLst>
                <a:latin typeface="+mn-lt"/>
              </a:rPr>
              <a:t>Delserieys</a:t>
            </a:r>
            <a:r>
              <a:rPr lang="en-US" sz="1800" dirty="0">
                <a:effectLst>
                  <a:outerShdw blurRad="38100" dist="38100" dir="2700000" algn="tl">
                    <a:srgbClr val="000000">
                      <a:alpha val="43137"/>
                    </a:srgbClr>
                  </a:outerShdw>
                </a:effectLst>
                <a:latin typeface="+mn-lt"/>
              </a:rPr>
              <a:t>, </a:t>
            </a:r>
            <a:r>
              <a:rPr lang="el-GR" sz="1800" dirty="0">
                <a:effectLst>
                  <a:outerShdw blurRad="38100" dist="38100" dir="2700000" algn="tl">
                    <a:srgbClr val="000000">
                      <a:alpha val="43137"/>
                    </a:srgbClr>
                  </a:outerShdw>
                </a:effectLst>
                <a:latin typeface="+mn-lt"/>
              </a:rPr>
              <a:t>Α., </a:t>
            </a:r>
            <a:r>
              <a:rPr lang="en-US" sz="1800" dirty="0" err="1">
                <a:effectLst>
                  <a:outerShdw blurRad="38100" dist="38100" dir="2700000" algn="tl">
                    <a:srgbClr val="000000">
                      <a:alpha val="43137"/>
                    </a:srgbClr>
                  </a:outerShdw>
                </a:effectLst>
                <a:latin typeface="+mn-lt"/>
              </a:rPr>
              <a:t>Impedovo</a:t>
            </a:r>
            <a:r>
              <a:rPr lang="el-GR" sz="1800" dirty="0">
                <a:effectLst>
                  <a:outerShdw blurRad="38100" dist="38100" dir="2700000" algn="tl">
                    <a:srgbClr val="000000">
                      <a:alpha val="43137"/>
                    </a:srgbClr>
                  </a:outerShdw>
                </a:effectLst>
                <a:latin typeface="+mn-lt"/>
              </a:rPr>
              <a:t>, Μ.Α.</a:t>
            </a:r>
            <a:r>
              <a:rPr lang="en-US" sz="1800" dirty="0">
                <a:effectLst>
                  <a:outerShdw blurRad="38100" dist="38100" dir="2700000" algn="tl">
                    <a:srgbClr val="000000">
                      <a:alpha val="43137"/>
                    </a:srgbClr>
                  </a:outerShdw>
                </a:effectLst>
                <a:latin typeface="+mn-lt"/>
              </a:rPr>
              <a:t> </a:t>
            </a:r>
            <a:r>
              <a:rPr lang="en-US" sz="1800" dirty="0" err="1">
                <a:effectLst>
                  <a:outerShdw blurRad="38100" dist="38100" dir="2700000" algn="tl">
                    <a:srgbClr val="000000">
                      <a:alpha val="43137"/>
                    </a:srgbClr>
                  </a:outerShdw>
                </a:effectLst>
                <a:latin typeface="+mn-lt"/>
              </a:rPr>
              <a:t>Fragkiadaki</a:t>
            </a:r>
            <a:r>
              <a:rPr lang="en-US" sz="1800" dirty="0">
                <a:effectLst>
                  <a:outerShdw blurRad="38100" dist="38100" dir="2700000" algn="tl">
                    <a:srgbClr val="000000">
                      <a:alpha val="43137"/>
                    </a:srgbClr>
                  </a:outerShdw>
                </a:effectLst>
                <a:latin typeface="+mn-lt"/>
              </a:rPr>
              <a:t>,</a:t>
            </a:r>
            <a:r>
              <a:rPr lang="el-GR" sz="1800" dirty="0">
                <a:effectLst>
                  <a:outerShdw blurRad="38100" dist="38100" dir="2700000" algn="tl">
                    <a:srgbClr val="000000">
                      <a:alpha val="43137"/>
                    </a:srgbClr>
                  </a:outerShdw>
                </a:effectLst>
                <a:latin typeface="+mn-lt"/>
              </a:rPr>
              <a:t> </a:t>
            </a:r>
            <a:r>
              <a:rPr lang="en-US" sz="1800" dirty="0">
                <a:effectLst>
                  <a:outerShdw blurRad="38100" dist="38100" dir="2700000" algn="tl">
                    <a:srgbClr val="000000">
                      <a:alpha val="43137"/>
                    </a:srgbClr>
                  </a:outerShdw>
                </a:effectLst>
                <a:latin typeface="+mn-lt"/>
              </a:rPr>
              <a:t>Gl. &amp; </a:t>
            </a:r>
            <a:r>
              <a:rPr lang="en-US" sz="1800" dirty="0" err="1">
                <a:effectLst>
                  <a:outerShdw blurRad="38100" dist="38100" dir="2700000" algn="tl">
                    <a:srgbClr val="000000">
                      <a:alpha val="43137"/>
                    </a:srgbClr>
                  </a:outerShdw>
                </a:effectLst>
                <a:latin typeface="+mn-lt"/>
              </a:rPr>
              <a:t>Kampeza</a:t>
            </a:r>
            <a:r>
              <a:rPr lang="en-US" sz="1800" dirty="0">
                <a:effectLst>
                  <a:outerShdw blurRad="38100" dist="38100" dir="2700000" algn="tl">
                    <a:srgbClr val="000000">
                      <a:alpha val="43137"/>
                    </a:srgbClr>
                  </a:outerShdw>
                </a:effectLst>
                <a:latin typeface="+mn-lt"/>
              </a:rPr>
              <a:t>, M. (2016). Using drawings to explore preschool children’s ideas about shadow formation</a:t>
            </a:r>
            <a:r>
              <a:rPr lang="en-US" sz="1800" i="1" dirty="0">
                <a:effectLst>
                  <a:outerShdw blurRad="38100" dist="38100" dir="2700000" algn="tl">
                    <a:srgbClr val="000000">
                      <a:alpha val="43137"/>
                    </a:srgbClr>
                  </a:outerShdw>
                </a:effectLst>
                <a:latin typeface="+mn-lt"/>
              </a:rPr>
              <a:t>. Review of science, mathematics and ICT education</a:t>
            </a:r>
            <a:r>
              <a:rPr lang="en-US" sz="1800" dirty="0">
                <a:effectLst>
                  <a:outerShdw blurRad="38100" dist="38100" dir="2700000" algn="tl">
                    <a:srgbClr val="000000">
                      <a:alpha val="43137"/>
                    </a:srgbClr>
                  </a:outerShdw>
                </a:effectLst>
                <a:latin typeface="+mn-lt"/>
              </a:rPr>
              <a:t>,</a:t>
            </a:r>
            <a:r>
              <a:rPr lang="en-US" sz="1800" i="1" dirty="0">
                <a:effectLst>
                  <a:outerShdw blurRad="38100" dist="38100" dir="2700000" algn="tl">
                    <a:srgbClr val="000000">
                      <a:alpha val="43137"/>
                    </a:srgbClr>
                  </a:outerShdw>
                </a:effectLst>
                <a:latin typeface="+mn-lt"/>
              </a:rPr>
              <a:t> 11 </a:t>
            </a:r>
            <a:r>
              <a:rPr lang="en-US" sz="1800" dirty="0">
                <a:effectLst>
                  <a:outerShdw blurRad="38100" dist="38100" dir="2700000" algn="tl">
                    <a:srgbClr val="000000">
                      <a:alpha val="43137"/>
                    </a:srgbClr>
                  </a:outerShdw>
                </a:effectLst>
                <a:latin typeface="+mn-lt"/>
              </a:rPr>
              <a:t>(1)</a:t>
            </a:r>
            <a:r>
              <a:rPr lang="en-US" sz="1800" i="1" dirty="0">
                <a:effectLst>
                  <a:outerShdw blurRad="38100" dist="38100" dir="2700000" algn="tl">
                    <a:srgbClr val="000000">
                      <a:alpha val="43137"/>
                    </a:srgbClr>
                  </a:outerShdw>
                </a:effectLst>
                <a:latin typeface="+mn-lt"/>
              </a:rPr>
              <a:t>. </a:t>
            </a:r>
            <a:r>
              <a:rPr lang="en-US" sz="1800" b="0" i="0" u="none" strike="noStrike" dirty="0">
                <a:solidFill>
                  <a:srgbClr val="38ADA9"/>
                </a:solidFill>
                <a:effectLst/>
                <a:latin typeface="+mn-lt"/>
                <a:hlinkClick r:id="rId3"/>
              </a:rPr>
              <a:t>https://doi.org/10.26220/rev.2778</a:t>
            </a:r>
            <a:br>
              <a:rPr lang="el-GR" sz="1800" i="1" dirty="0">
                <a:latin typeface="+mn-lt"/>
              </a:rPr>
            </a:br>
            <a:r>
              <a:rPr lang="el-GR" sz="1800" i="1" dirty="0">
                <a:latin typeface="+mn-lt"/>
              </a:rPr>
              <a:t>										</a:t>
            </a:r>
            <a:r>
              <a:rPr lang="en-US" sz="1800" b="1" i="1" dirty="0">
                <a:latin typeface="+mn-lt"/>
              </a:rPr>
              <a:t>(</a:t>
            </a:r>
            <a:r>
              <a:rPr lang="el-GR" sz="1800" b="1" i="1" dirty="0">
                <a:latin typeface="+mn-lt"/>
              </a:rPr>
              <a:t>3</a:t>
            </a:r>
            <a:r>
              <a:rPr lang="en-US" sz="1800" b="1" i="1" dirty="0">
                <a:latin typeface="+mn-lt"/>
              </a:rPr>
              <a:t>/3)</a:t>
            </a:r>
            <a:endParaRPr lang="el-GR" sz="2400" b="1" i="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86210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419CB3-5C49-3461-FF43-F903C8216A0C}"/>
              </a:ext>
            </a:extLst>
          </p:cNvPr>
          <p:cNvSpPr>
            <a:spLocks noGrp="1"/>
          </p:cNvSpPr>
          <p:nvPr>
            <p:ph type="title"/>
          </p:nvPr>
        </p:nvSpPr>
        <p:spPr/>
        <p:txBody>
          <a:bodyPr/>
          <a:lstStyle/>
          <a:p>
            <a:r>
              <a:rPr lang="el-GR" b="1" dirty="0">
                <a:effectLst>
                  <a:outerShdw blurRad="38100" dist="38100" dir="2700000" algn="tl">
                    <a:srgbClr val="000000">
                      <a:alpha val="43137"/>
                    </a:srgbClr>
                  </a:outerShdw>
                </a:effectLst>
                <a:latin typeface="+mn-lt"/>
              </a:rPr>
              <a:t>Η έρευνα</a:t>
            </a:r>
          </a:p>
        </p:txBody>
      </p:sp>
    </p:spTree>
    <p:extLst>
      <p:ext uri="{BB962C8B-B14F-4D97-AF65-F5344CB8AC3E}">
        <p14:creationId xmlns:p14="http://schemas.microsoft.com/office/powerpoint/2010/main" val="3135973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AD5F11-FC3E-E28F-BCFB-693A8C4E3D7E}"/>
              </a:ext>
            </a:extLst>
          </p:cNvPr>
          <p:cNvSpPr>
            <a:spLocks noGrp="1"/>
          </p:cNvSpPr>
          <p:nvPr>
            <p:ph type="title"/>
          </p:nvPr>
        </p:nvSpPr>
        <p:spPr>
          <a:xfrm>
            <a:off x="838200" y="158151"/>
            <a:ext cx="10515600" cy="790755"/>
          </a:xfrm>
        </p:spPr>
        <p:txBody>
          <a:bodyPr/>
          <a:lstStyle/>
          <a:p>
            <a:r>
              <a:rPr lang="el-GR" b="1" dirty="0">
                <a:effectLst>
                  <a:outerShdw blurRad="38100" dist="38100" dir="2700000" algn="tl">
                    <a:srgbClr val="000000">
                      <a:alpha val="43137"/>
                    </a:srgbClr>
                  </a:outerShdw>
                </a:effectLst>
              </a:rPr>
              <a:t>Οι Φάσεις της Έρευνας</a:t>
            </a:r>
          </a:p>
        </p:txBody>
      </p:sp>
      <p:sp>
        <p:nvSpPr>
          <p:cNvPr id="3" name="Θέση περιεχομένου 2">
            <a:extLst>
              <a:ext uri="{FF2B5EF4-FFF2-40B4-BE49-F238E27FC236}">
                <a16:creationId xmlns:a16="http://schemas.microsoft.com/office/drawing/2014/main" id="{2B580D75-3C84-7615-DE50-6B2E0833DD7A}"/>
              </a:ext>
            </a:extLst>
          </p:cNvPr>
          <p:cNvSpPr>
            <a:spLocks noGrp="1"/>
          </p:cNvSpPr>
          <p:nvPr>
            <p:ph idx="1"/>
          </p:nvPr>
        </p:nvSpPr>
        <p:spPr>
          <a:xfrm>
            <a:off x="838200" y="805132"/>
            <a:ext cx="10515600" cy="5992483"/>
          </a:xfrm>
        </p:spPr>
        <p:txBody>
          <a:bodyPr>
            <a:noAutofit/>
          </a:bodyPr>
          <a:lstStyle/>
          <a:p>
            <a:pPr marL="0" indent="0" eaLnBrk="1" fontAlgn="auto" hangingPunct="1">
              <a:lnSpc>
                <a:spcPct val="90000"/>
              </a:lnSpc>
              <a:spcAft>
                <a:spcPts val="0"/>
              </a:spcAft>
              <a:buNone/>
              <a:defRPr/>
            </a:pPr>
            <a:r>
              <a:rPr lang="el-GR" sz="1200" b="1" dirty="0"/>
              <a:t>Εισαγωγή</a:t>
            </a:r>
          </a:p>
          <a:p>
            <a:pPr>
              <a:lnSpc>
                <a:spcPts val="1440"/>
              </a:lnSpc>
              <a:defRPr/>
            </a:pPr>
            <a:r>
              <a:rPr lang="el-GR" sz="1200" kern="100" dirty="0">
                <a:effectLst/>
                <a:latin typeface="Calibri" panose="020F0502020204030204" pitchFamily="34" charset="0"/>
                <a:ea typeface="Calibri" panose="020F0502020204030204" pitchFamily="34" charset="0"/>
                <a:cs typeface="Times New Roman" panose="02020603050405020304" pitchFamily="18" charset="0"/>
              </a:rPr>
              <a:t>Οι Φυσικές Επιστήμες στο νηπιαγωγείο</a:t>
            </a:r>
          </a:p>
          <a:p>
            <a:pPr>
              <a:lnSpc>
                <a:spcPts val="1440"/>
              </a:lnSpc>
              <a:defRPr/>
            </a:pPr>
            <a:r>
              <a:rPr lang="el-GR" sz="1200" kern="100" dirty="0">
                <a:effectLst/>
                <a:latin typeface="Calibri" panose="020F0502020204030204" pitchFamily="34" charset="0"/>
                <a:ea typeface="Calibri" panose="020F0502020204030204" pitchFamily="34" charset="0"/>
                <a:cs typeface="Times New Roman" panose="02020603050405020304" pitchFamily="18" charset="0"/>
              </a:rPr>
              <a:t>Οι Φυσικές Επιστήμες στο Πρόγραμμα Σπουδών του Νηπιαγωγείου</a:t>
            </a:r>
          </a:p>
          <a:p>
            <a:pPr>
              <a:lnSpc>
                <a:spcPts val="1440"/>
              </a:lnSpc>
              <a:defRPr/>
            </a:pPr>
            <a:r>
              <a:rPr lang="el-GR" sz="1200" kern="100" dirty="0">
                <a:effectLst/>
                <a:latin typeface="Calibri" panose="020F0502020204030204" pitchFamily="34" charset="0"/>
                <a:ea typeface="Calibri" panose="020F0502020204030204" pitchFamily="34" charset="0"/>
                <a:cs typeface="Times New Roman" panose="02020603050405020304" pitchFamily="18" charset="0"/>
              </a:rPr>
              <a:t>Ο σχηματισμός της σκιάς στο Πρόγραμμα Σπουδών του Νηπιαγωγείου</a:t>
            </a:r>
          </a:p>
          <a:p>
            <a:pPr>
              <a:lnSpc>
                <a:spcPts val="1440"/>
              </a:lnSpc>
              <a:defRPr/>
            </a:pPr>
            <a:r>
              <a:rPr lang="el-GR" sz="1200" kern="100" dirty="0">
                <a:latin typeface="Calibri" panose="020F0502020204030204" pitchFamily="34" charset="0"/>
                <a:ea typeface="Calibri" panose="020F0502020204030204" pitchFamily="34" charset="0"/>
                <a:cs typeface="Times New Roman" panose="02020603050405020304" pitchFamily="18" charset="0"/>
              </a:rPr>
              <a:t>Η σημασία της ανάδειξης των αρχικών ιδεών των παιδιών σε σχέση με το υπό μελέτη φαινόμενο</a:t>
            </a:r>
            <a:endParaRPr lang="el-GR"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440"/>
              </a:lnSpc>
              <a:defRPr/>
            </a:pPr>
            <a:r>
              <a:rPr lang="el-GR" sz="1200" kern="100" dirty="0">
                <a:latin typeface="Calibri" panose="020F0502020204030204" pitchFamily="34" charset="0"/>
                <a:ea typeface="Calibri" panose="020F0502020204030204" pitchFamily="34" charset="0"/>
                <a:cs typeface="Times New Roman" panose="02020603050405020304" pitchFamily="18" charset="0"/>
              </a:rPr>
              <a:t>Δυσκολίες των παιδιών σε σχέση με το φαινόμενο μηχανισμού της σκιάς</a:t>
            </a:r>
          </a:p>
          <a:p>
            <a:pPr>
              <a:lnSpc>
                <a:spcPts val="1440"/>
              </a:lnSpc>
              <a:defRPr/>
            </a:pPr>
            <a:r>
              <a:rPr lang="el-GR" sz="1200" kern="100" dirty="0">
                <a:latin typeface="Calibri" panose="020F0502020204030204" pitchFamily="34" charset="0"/>
                <a:ea typeface="Calibri" panose="020F0502020204030204" pitchFamily="34" charset="0"/>
                <a:cs typeface="Times New Roman" panose="02020603050405020304" pitchFamily="18" charset="0"/>
              </a:rPr>
              <a:t>Επιλογή διάστασης: ανίχνευση των αρχικών ιδεών των παιδιών για την διαδικασία μηχανισμού των σκιών (διάταξη φωτεινής πηγής και εμποδίου) και για την μεταβολή του σχήματος μιας σκιάς σε οριζόντιο και κατακόρυφο επίπεδο </a:t>
            </a:r>
          </a:p>
          <a:p>
            <a:pPr marL="0" indent="0" eaLnBrk="1" fontAlgn="auto" hangingPunct="1">
              <a:lnSpc>
                <a:spcPct val="90000"/>
              </a:lnSpc>
              <a:spcAft>
                <a:spcPts val="0"/>
              </a:spcAft>
              <a:buNone/>
              <a:defRPr/>
            </a:pPr>
            <a:r>
              <a:rPr lang="el-GR" sz="1200" b="1" dirty="0"/>
              <a:t>Βιβλιογραφική ανασκόπηση: </a:t>
            </a:r>
            <a:r>
              <a:rPr lang="el-GR" sz="1200" dirty="0"/>
              <a:t>Παρουσίαση των κειμένων σε σχέση με το θέμα της έρευνας (ανάδειξη βασικών χαρακτηριστικών: θέμα, ερευνητικά ερωτήματα, μεθοδολογία, ευρήματα της έρευνας σε αντιστοιχία με τα ερωτήματα)</a:t>
            </a:r>
          </a:p>
          <a:p>
            <a:pPr marL="0" indent="0">
              <a:buNone/>
              <a:defRPr/>
            </a:pPr>
            <a:r>
              <a:rPr lang="el-GR" sz="1200" b="1" dirty="0"/>
              <a:t>Σύνθεση της βιβλιογραφίας</a:t>
            </a:r>
          </a:p>
          <a:p>
            <a:pPr marL="0" indent="0">
              <a:buNone/>
              <a:defRPr/>
            </a:pPr>
            <a:r>
              <a:rPr lang="el-GR" sz="1200" b="1" kern="100" dirty="0">
                <a:effectLst/>
                <a:latin typeface="Calibri" panose="020F0502020204030204" pitchFamily="34" charset="0"/>
                <a:ea typeface="Calibri" panose="020F0502020204030204" pitchFamily="34" charset="0"/>
                <a:cs typeface="Times New Roman" panose="02020603050405020304" pitchFamily="18" charset="0"/>
              </a:rPr>
              <a:t>Στόχος της έρευνας: </a:t>
            </a:r>
            <a:r>
              <a:rPr lang="el-GR" sz="1200" kern="100" dirty="0">
                <a:effectLst/>
                <a:latin typeface="Calibri" panose="020F0502020204030204" pitchFamily="34" charset="0"/>
                <a:ea typeface="Calibri" panose="020F0502020204030204" pitchFamily="34" charset="0"/>
                <a:cs typeface="Times New Roman" panose="02020603050405020304" pitchFamily="18" charset="0"/>
              </a:rPr>
              <a:t>Ανάδειξη των στόχων – εμποδίων όσον αφορά τις αντιλήψεις συγκεκριμένης ομάδας νηπίων για τον σχηματισμό της σκιάς.</a:t>
            </a:r>
          </a:p>
          <a:p>
            <a:pPr marL="0" indent="0">
              <a:buNone/>
              <a:defRPr/>
            </a:pPr>
            <a:r>
              <a:rPr lang="el-GR" sz="1200" b="1" dirty="0"/>
              <a:t>Διατύπωση ερευνητικών ερωτημάτων</a:t>
            </a:r>
          </a:p>
          <a:p>
            <a:pPr marL="0" indent="0" eaLnBrk="1" fontAlgn="auto" hangingPunct="1">
              <a:lnSpc>
                <a:spcPct val="90000"/>
              </a:lnSpc>
              <a:spcAft>
                <a:spcPts val="0"/>
              </a:spcAft>
              <a:buNone/>
              <a:defRPr/>
            </a:pPr>
            <a:r>
              <a:rPr lang="el-GR" sz="1200" kern="100" dirty="0">
                <a:latin typeface="Calibri" panose="020F0502020204030204" pitchFamily="34" charset="0"/>
                <a:ea typeface="Calibri" panose="020F0502020204030204" pitchFamily="34" charset="0"/>
                <a:cs typeface="Calibri" panose="020F0502020204030204" pitchFamily="34" charset="0"/>
              </a:rPr>
              <a:t>1</a:t>
            </a:r>
            <a:r>
              <a:rPr lang="el-GR" sz="1200" kern="100" baseline="30000" dirty="0">
                <a:latin typeface="Calibri" panose="020F0502020204030204" pitchFamily="34" charset="0"/>
                <a:ea typeface="Calibri" panose="020F0502020204030204" pitchFamily="34" charset="0"/>
                <a:cs typeface="Calibri" panose="020F0502020204030204" pitchFamily="34" charset="0"/>
              </a:rPr>
              <a:t>ο</a:t>
            </a:r>
            <a:r>
              <a:rPr lang="el-GR" sz="1200" kern="100" dirty="0">
                <a:latin typeface="Calibri" panose="020F0502020204030204" pitchFamily="34" charset="0"/>
                <a:ea typeface="Calibri" panose="020F0502020204030204" pitchFamily="34" charset="0"/>
                <a:cs typeface="Calibri" panose="020F0502020204030204" pitchFamily="34" charset="0"/>
              </a:rPr>
              <a:t> ερευνητικό ερώτημα: Ποιες είναι πρώτες αναπαραστάσεις των παιδιών σε σχέση με την διαδικασία μηχανισμού σχηματισμού των σκιών;</a:t>
            </a:r>
          </a:p>
          <a:p>
            <a:pPr marL="0" indent="0" eaLnBrk="1" fontAlgn="auto" hangingPunct="1">
              <a:lnSpc>
                <a:spcPct val="90000"/>
              </a:lnSpc>
              <a:spcAft>
                <a:spcPts val="0"/>
              </a:spcAft>
              <a:buNone/>
              <a:defRPr/>
            </a:pPr>
            <a:r>
              <a:rPr lang="el-GR" sz="1200" kern="100" dirty="0">
                <a:latin typeface="Calibri" panose="020F0502020204030204" pitchFamily="34" charset="0"/>
                <a:ea typeface="Calibri" panose="020F0502020204030204" pitchFamily="34" charset="0"/>
                <a:cs typeface="Times New Roman" panose="02020603050405020304" pitchFamily="18" charset="0"/>
              </a:rPr>
              <a:t>2</a:t>
            </a:r>
            <a:r>
              <a:rPr lang="el-GR" sz="1200" kern="100" baseline="30000" dirty="0">
                <a:latin typeface="Calibri" panose="020F0502020204030204" pitchFamily="34" charset="0"/>
                <a:ea typeface="Calibri" panose="020F0502020204030204" pitchFamily="34" charset="0"/>
                <a:cs typeface="Times New Roman" panose="02020603050405020304" pitchFamily="18" charset="0"/>
              </a:rPr>
              <a:t>ο</a:t>
            </a:r>
            <a:r>
              <a:rPr lang="el-GR" sz="1200" kern="100" dirty="0">
                <a:latin typeface="Calibri" panose="020F0502020204030204" pitchFamily="34" charset="0"/>
                <a:ea typeface="Calibri" panose="020F0502020204030204" pitchFamily="34" charset="0"/>
                <a:cs typeface="Times New Roman" panose="02020603050405020304" pitchFamily="18" charset="0"/>
              </a:rPr>
              <a:t> ερευνητικό ερώτημα: </a:t>
            </a:r>
            <a:r>
              <a:rPr lang="el-GR" sz="1200" kern="100" dirty="0">
                <a:latin typeface="Calibri" panose="020F0502020204030204" pitchFamily="34" charset="0"/>
                <a:ea typeface="Calibri" panose="020F0502020204030204" pitchFamily="34" charset="0"/>
                <a:cs typeface="Calibri" panose="020F0502020204030204" pitchFamily="34" charset="0"/>
              </a:rPr>
              <a:t>Ποιες είναι οι πρώτες αναπαραστάσεις των παιδιών σε σχέση με την μεταβολή του σχήματος μιας σκιάς σε οριζόντιο και κατακόρυφο επίπεδο όταν αλλάζει θέση η φωτεινή πηγή ή το εμπόδιο;</a:t>
            </a:r>
            <a:endParaRPr lang="el-GR" sz="1200" dirty="0"/>
          </a:p>
          <a:p>
            <a:pPr marL="0" indent="0">
              <a:buNone/>
              <a:defRPr/>
            </a:pPr>
            <a:r>
              <a:rPr lang="el-GR" sz="1200" b="1" dirty="0"/>
              <a:t>Μεθοδολογικό πλαίσιο της έρευνας: </a:t>
            </a:r>
            <a:r>
              <a:rPr lang="el-GR" sz="1200" dirty="0"/>
              <a:t>Δείγμα: 7 παιδιά νηπιαγωγείου (5-6 ετών) / Εργαλείο έρευνας: </a:t>
            </a:r>
            <a:r>
              <a:rPr lang="el-GR" sz="1200" dirty="0" err="1"/>
              <a:t>ημιδομημένη</a:t>
            </a:r>
            <a:r>
              <a:rPr lang="el-GR" sz="1200" dirty="0"/>
              <a:t> συνέντευξη, εικαστική απεικόνιση σε δύο διαστάσεις / Ποιοτική ανάλυση των αποτελεσμάτων</a:t>
            </a:r>
          </a:p>
          <a:p>
            <a:pPr marL="0" indent="0">
              <a:buNone/>
              <a:defRPr/>
            </a:pPr>
            <a:r>
              <a:rPr lang="el-GR" sz="1200" b="1" dirty="0"/>
              <a:t>Τα αποτελέσματα: Παρουσίαση και Ανάλυση</a:t>
            </a:r>
          </a:p>
          <a:p>
            <a:pPr marL="0" indent="0">
              <a:buNone/>
              <a:defRPr/>
            </a:pPr>
            <a:r>
              <a:rPr lang="el-GR" sz="1200" b="1" dirty="0"/>
              <a:t>Συμπεράσματα-Συζήτηση</a:t>
            </a:r>
          </a:p>
          <a:p>
            <a:pPr marL="0" indent="0">
              <a:buNone/>
              <a:defRPr/>
            </a:pPr>
            <a:r>
              <a:rPr lang="el-GR" sz="1200" b="1" dirty="0"/>
              <a:t>Βιβλιογραφία</a:t>
            </a:r>
          </a:p>
          <a:p>
            <a:pPr marL="0" indent="0">
              <a:buNone/>
              <a:defRPr/>
            </a:pPr>
            <a:r>
              <a:rPr lang="el-GR" sz="1200" b="1" dirty="0"/>
              <a:t>Παραρτήματα</a:t>
            </a:r>
          </a:p>
        </p:txBody>
      </p:sp>
    </p:spTree>
    <p:extLst>
      <p:ext uri="{BB962C8B-B14F-4D97-AF65-F5344CB8AC3E}">
        <p14:creationId xmlns:p14="http://schemas.microsoft.com/office/powerpoint/2010/main" val="805672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09B6BD-74DB-382E-E804-F8982633FFA9}"/>
              </a:ext>
            </a:extLst>
          </p:cNvPr>
          <p:cNvSpPr>
            <a:spLocks noGrp="1"/>
          </p:cNvSpPr>
          <p:nvPr>
            <p:ph type="title"/>
          </p:nvPr>
        </p:nvSpPr>
        <p:spPr/>
        <p:txBody>
          <a:bodyPr>
            <a:normAutofit fontScale="90000"/>
          </a:bodyPr>
          <a:lstStyle/>
          <a:p>
            <a:pPr marL="342900" lvl="0" indent="-342900">
              <a:lnSpc>
                <a:spcPct val="107000"/>
              </a:lnSpc>
            </a:pPr>
            <a:br>
              <a:rPr lang="el-GR" sz="1800" kern="100" dirty="0">
                <a:effectLst/>
                <a:latin typeface="Calibri" panose="020F0502020204030204" pitchFamily="34" charset="0"/>
                <a:ea typeface="Calibri" panose="020F0502020204030204" pitchFamily="34" charset="0"/>
                <a:cs typeface="Calibri" panose="020F0502020204030204" pitchFamily="34" charset="0"/>
              </a:rPr>
            </a:br>
            <a:br>
              <a:rPr lang="el-GR" sz="1800" kern="100" dirty="0">
                <a:effectLst/>
                <a:latin typeface="Calibri" panose="020F0502020204030204" pitchFamily="34" charset="0"/>
                <a:ea typeface="Calibri" panose="020F0502020204030204" pitchFamily="34" charset="0"/>
                <a:cs typeface="Calibri" panose="020F0502020204030204" pitchFamily="34" charset="0"/>
              </a:rPr>
            </a:br>
            <a:r>
              <a:rPr lang="el-GR" sz="22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1</a:t>
            </a:r>
            <a:r>
              <a:rPr lang="el-GR" sz="2200" b="1" kern="100" baseline="30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ο</a:t>
            </a:r>
            <a:r>
              <a:rPr lang="el-GR" sz="22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 ερευνητικό ερώτημα: Ποιες είναι πρώτες αναπαραστάσεις των παιδιών σε σχέση με την διαδικασία μηχανισμού σχηματισμού των σκιών;</a:t>
            </a:r>
            <a:br>
              <a:rPr lang="el-GR" sz="22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endParaRPr lang="el-GR" b="1" dirty="0">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6689FCB2-88FB-BEEA-56A1-91836F483C2E}"/>
              </a:ext>
            </a:extLst>
          </p:cNvPr>
          <p:cNvSpPr>
            <a:spLocks noGrp="1"/>
          </p:cNvSpPr>
          <p:nvPr>
            <p:ph idx="1"/>
          </p:nvPr>
        </p:nvSpPr>
        <p:spPr/>
        <p:txBody>
          <a:bodyPr>
            <a:normAutofit/>
          </a:bodyPr>
          <a:lstStyle/>
          <a:p>
            <a:pPr algn="just">
              <a:lnSpc>
                <a:spcPct val="107000"/>
              </a:lnSpc>
              <a:spcAft>
                <a:spcPts val="800"/>
              </a:spcAft>
            </a:pPr>
            <a:r>
              <a:rPr lang="el-GR" sz="1800" kern="100" dirty="0">
                <a:effectLst/>
                <a:latin typeface="Calibri" panose="020F0502020204030204" pitchFamily="34" charset="0"/>
                <a:ea typeface="Calibri" panose="020F0502020204030204" pitchFamily="34" charset="0"/>
                <a:cs typeface="Calibri" panose="020F0502020204030204" pitchFamily="34" charset="0"/>
              </a:rPr>
              <a:t>Μπροστά στα παιδιά τοποθετείται μια λευκή επιφάνεια, στη μέση της οποίας βρίσκεται ένα αδιαφανές αντικείμενο (ένα τουβλάκι από την γωνιά του οικοδομικού υλικού), το οποίο είναι στηριγμένο κατακόρυφα. Αξιοποιείται ένας φακός, χωρίς όμως δυνατότητα λειτουργίας. Ορίζουμε τον φακό σε μικρή απόσταση από το αντικείμενο. Ζητάμε από τα παιδιά να μας δείξουν πού θα εμφανιστεί η σκιά και στην συνέχεια να ζωγραφίσουν αυτήν την σκιά, αν είχαμε ανάψει τον φακό. Επιπλέον, ζητάμε από τα παιδιά να μας εξηγήσουν γιατί θα σχηματιζόταν η σκιά στην συγκεκριμένη θέση που μας υποδεικνύουν. Πιθανές ερωτήσεις: Ας υποθέσουμε ότι ο φακός είναι αναμμένος… Πού θα σχηματιστεί η σκιά;</a:t>
            </a:r>
            <a:r>
              <a:rPr lang="el-GR" sz="1800" kern="100" dirty="0">
                <a:latin typeface="Calibri" panose="020F0502020204030204" pitchFamily="34" charset="0"/>
                <a:ea typeface="Calibri" panose="020F0502020204030204" pitchFamily="34" charset="0"/>
                <a:cs typeface="Times New Roman" panose="02020603050405020304" pitchFamily="18" charset="0"/>
              </a:rPr>
              <a:t> </a:t>
            </a:r>
            <a:r>
              <a:rPr lang="el-GR" sz="1800" kern="100" dirty="0">
                <a:effectLst/>
                <a:latin typeface="Calibri" panose="020F0502020204030204" pitchFamily="34" charset="0"/>
                <a:ea typeface="Calibri" panose="020F0502020204030204" pitchFamily="34" charset="0"/>
                <a:cs typeface="Calibri" panose="020F0502020204030204" pitchFamily="34" charset="0"/>
              </a:rPr>
              <a:t>Γιατί θα σχηματιστεί σε αυτό το σημείο; Μπορείς να μου εξηγήσεις πώς δημιουργείται μια σκιά; (Τι εμποδίζει το φως να περάσει;) Ερώτηση για περαιτέρω διερεύνηση από την πλευρά της «ερευνήτριας»: Πού θα σχηματιστεί η σκιά τώρα; (αλλαγή της θέσης της φωτεινής πηγής από την «ερευνήτρια»)</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43361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23367E-BFBE-A466-4550-7A4DB13C3737}"/>
              </a:ext>
            </a:extLst>
          </p:cNvPr>
          <p:cNvSpPr>
            <a:spLocks noGrp="1"/>
          </p:cNvSpPr>
          <p:nvPr>
            <p:ph type="title"/>
          </p:nvPr>
        </p:nvSpPr>
        <p:spPr/>
        <p:txBody>
          <a:bodyPr>
            <a:noAutofit/>
          </a:bodyPr>
          <a:lstStyle/>
          <a:p>
            <a: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2</a:t>
            </a:r>
            <a:r>
              <a:rPr lang="el-GR" sz="1800" b="1" kern="100" baseline="30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ο</a:t>
            </a:r>
            <a: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ερευνητικό ερώτημα: </a:t>
            </a:r>
            <a: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Ποιες είναι οι πρώτες αναπαραστάσεις των παιδιών σε σχέση με την μεταβολή του σχήματος μιας σκιάς σε οριζόντιο και κατακόρυφο επίπεδο όταν αλλάζει θέση η φωτεινή πηγή ή το εμπόδιο;</a:t>
            </a:r>
            <a:b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b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Α΄ φάση: οριζόντιο επίπεδο</a:t>
            </a:r>
            <a:endParaRPr lang="el-GR" sz="1800" dirty="0"/>
          </a:p>
        </p:txBody>
      </p:sp>
      <p:sp>
        <p:nvSpPr>
          <p:cNvPr id="3" name="Θέση περιεχομένου 2">
            <a:extLst>
              <a:ext uri="{FF2B5EF4-FFF2-40B4-BE49-F238E27FC236}">
                <a16:creationId xmlns:a16="http://schemas.microsoft.com/office/drawing/2014/main" id="{D9B19F1A-CB66-A1E9-4A4A-DC84ACB59B96}"/>
              </a:ext>
            </a:extLst>
          </p:cNvPr>
          <p:cNvSpPr>
            <a:spLocks noGrp="1"/>
          </p:cNvSpPr>
          <p:nvPr>
            <p:ph idx="1"/>
          </p:nvPr>
        </p:nvSpPr>
        <p:spPr/>
        <p:txBody>
          <a:bodyPr>
            <a:normAutofit fontScale="70000" lnSpcReduction="20000"/>
          </a:bodyPr>
          <a:lstStyle/>
          <a:p>
            <a:pPr algn="just"/>
            <a:r>
              <a:rPr lang="el-GR" sz="2800" kern="100" dirty="0">
                <a:effectLst/>
                <a:latin typeface="Calibri" panose="020F0502020204030204" pitchFamily="34" charset="0"/>
                <a:ea typeface="Calibri" panose="020F0502020204030204" pitchFamily="34" charset="0"/>
                <a:cs typeface="Calibri" panose="020F0502020204030204" pitchFamily="34" charset="0"/>
              </a:rPr>
              <a:t>Αλλαγή της θέσης της φωτεινής πηγής</a:t>
            </a:r>
          </a:p>
          <a:p>
            <a:pPr marL="0" indent="0" algn="just">
              <a:buNone/>
            </a:pPr>
            <a:r>
              <a:rPr lang="el-GR" sz="2800" kern="100" dirty="0">
                <a:effectLst/>
                <a:latin typeface="Calibri" panose="020F0502020204030204" pitchFamily="34" charset="0"/>
                <a:ea typeface="Calibri" panose="020F0502020204030204" pitchFamily="34" charset="0"/>
                <a:cs typeface="Calibri" panose="020F0502020204030204" pitchFamily="34" charset="0"/>
              </a:rPr>
              <a:t>Μπροστά στα παιδιά τοποθετείται μια λευκή επιφάνεια, στη μέση της οποίας βρίσκεται ένα αδιαφανές αντικείμενο (ένα παιδάκι από την γωνιά του οικοδομικού υλικού), το οποίο είναι στηριγμένο κατακόρυφα. Αξιοποιείται ένας φακός, χωρίς όμως δυνατότητα λειτουργίας. </a:t>
            </a:r>
            <a:r>
              <a:rPr lang="el-GR" kern="100" dirty="0">
                <a:latin typeface="Calibri" panose="020F0502020204030204" pitchFamily="34" charset="0"/>
                <a:ea typeface="Calibri" panose="020F0502020204030204" pitchFamily="34" charset="0"/>
                <a:cs typeface="Calibri" panose="020F0502020204030204" pitchFamily="34" charset="0"/>
              </a:rPr>
              <a:t>Κρατάμε τον φακό, σε μικρή απόσταση από το αδιαφανές αντικείμενο, πιο ψηλά από αυτό και με κατεύθυνση προς αυτό. </a:t>
            </a:r>
            <a:r>
              <a:rPr lang="el-GR" dirty="0"/>
              <a:t>Πιθανές ερωτήσεις: </a:t>
            </a:r>
            <a:r>
              <a:rPr lang="el-GR" kern="100" dirty="0">
                <a:latin typeface="Calibri" panose="020F0502020204030204" pitchFamily="34" charset="0"/>
                <a:ea typeface="Calibri" panose="020F0502020204030204" pitchFamily="34" charset="0"/>
                <a:cs typeface="Calibri" panose="020F0502020204030204" pitchFamily="34" charset="0"/>
              </a:rPr>
              <a:t>Ας υποθέσουμε ότι ο φακός είναι αναμμένος… Πού θα σχηματιστεί η σκιά;</a:t>
            </a:r>
            <a:r>
              <a:rPr lang="el-GR" kern="100" dirty="0">
                <a:latin typeface="Calibri" panose="020F0502020204030204" pitchFamily="34" charset="0"/>
                <a:ea typeface="Calibri" panose="020F0502020204030204" pitchFamily="34" charset="0"/>
                <a:cs typeface="Times New Roman" panose="02020603050405020304" pitchFamily="18" charset="0"/>
              </a:rPr>
              <a:t> </a:t>
            </a:r>
            <a:r>
              <a:rPr lang="el-GR" kern="100" dirty="0">
                <a:latin typeface="Calibri" panose="020F0502020204030204" pitchFamily="34" charset="0"/>
                <a:ea typeface="Calibri" panose="020F0502020204030204" pitchFamily="34" charset="0"/>
                <a:cs typeface="Calibri" panose="020F0502020204030204" pitchFamily="34" charset="0"/>
              </a:rPr>
              <a:t>Γιατί θα σχηματιστεί σε αυτό το σημείο; Πώς θα μοιάζει η σκιά που θα σχηματιστεί; Μπορείς να μου την ζωγραφίσεις; Τι θα συμβεί στην σκιά εάν αλλάξει θέση ο φακός (περιφορά του φακού γύρω από το παιδάκι); Θα αλλάξει κάτι; Μπορείς να μου την ζωγραφίσεις; </a:t>
            </a:r>
          </a:p>
          <a:p>
            <a:pPr algn="just"/>
            <a:r>
              <a:rPr lang="el-GR" kern="100" dirty="0">
                <a:latin typeface="Calibri" panose="020F0502020204030204" pitchFamily="34" charset="0"/>
                <a:ea typeface="Calibri" panose="020F0502020204030204" pitchFamily="34" charset="0"/>
                <a:cs typeface="Calibri" panose="020F0502020204030204" pitchFamily="34" charset="0"/>
              </a:rPr>
              <a:t>Αλλαγή της θέσης του εμποδίου</a:t>
            </a:r>
          </a:p>
          <a:p>
            <a:pPr marL="0" indent="0" algn="just">
              <a:buNone/>
            </a:pPr>
            <a:r>
              <a:rPr lang="el-GR" kern="100" dirty="0">
                <a:latin typeface="Calibri" panose="020F0502020204030204" pitchFamily="34" charset="0"/>
                <a:ea typeface="Calibri" panose="020F0502020204030204" pitchFamily="34" charset="0"/>
                <a:cs typeface="Calibri" panose="020F0502020204030204" pitchFamily="34" charset="0"/>
              </a:rPr>
              <a:t>Τα παιδιά συνεχίζουν να εργάζονται στην λευκή επιφάνεια. Κρατάμε τον φακό, σε μικρή απόσταση από το αδιαφανές αντικείμενο, πιο ψηλά από αυτό και με κατεύθυνση προς αυτό, σταθερά σε ένα συγκεκριμένο σημείο. Στη συνέχεια ζητείται από τα παιδιά να αλλάξουν θέση στο παιδάκι. Ας υποθέσουμε ότι ο φακός είναι αναμμένος… Πού θα σχηματιστεί η σκιά τώρα;</a:t>
            </a:r>
            <a:r>
              <a:rPr lang="el-GR" kern="100" dirty="0">
                <a:latin typeface="Calibri" panose="020F0502020204030204" pitchFamily="34" charset="0"/>
                <a:ea typeface="Calibri" panose="020F0502020204030204" pitchFamily="34" charset="0"/>
                <a:cs typeface="Times New Roman" panose="02020603050405020304" pitchFamily="18" charset="0"/>
              </a:rPr>
              <a:t> </a:t>
            </a:r>
            <a:r>
              <a:rPr lang="el-GR" kern="100" dirty="0">
                <a:latin typeface="Calibri" panose="020F0502020204030204" pitchFamily="34" charset="0"/>
                <a:ea typeface="Calibri" panose="020F0502020204030204" pitchFamily="34" charset="0"/>
                <a:cs typeface="Calibri" panose="020F0502020204030204" pitchFamily="34" charset="0"/>
              </a:rPr>
              <a:t>Γιατί θα σχηματιστεί σε αυτό το σημείο; Πώς θα μοιάζει η σκιά που θα σχηματιστεί; Μπορείς να μου την ζωγραφίσεις; Τι θα συμβεί στην σκιά εάν αλλάξει θέση ξανά το παιδάκι; Θα αλλάξει κάτι; Μπορείς να μου το ζωγραφίσεις; </a:t>
            </a:r>
          </a:p>
          <a:p>
            <a:pPr algn="just"/>
            <a:endParaRPr lang="el-GR" kern="100" dirty="0">
              <a:latin typeface="Calibri" panose="020F0502020204030204" pitchFamily="34" charset="0"/>
              <a:ea typeface="Calibri" panose="020F0502020204030204" pitchFamily="34" charset="0"/>
              <a:cs typeface="Calibri" panose="020F0502020204030204" pitchFamily="34" charset="0"/>
            </a:endParaRPr>
          </a:p>
          <a:p>
            <a:pPr algn="just"/>
            <a:endParaRPr lang="el-GR" kern="100" dirty="0">
              <a:latin typeface="Calibri" panose="020F0502020204030204" pitchFamily="34" charset="0"/>
              <a:ea typeface="Calibri" panose="020F0502020204030204" pitchFamily="34" charset="0"/>
              <a:cs typeface="Calibri" panose="020F0502020204030204" pitchFamily="34" charset="0"/>
            </a:endParaRPr>
          </a:p>
          <a:p>
            <a:pPr algn="just"/>
            <a:endParaRPr lang="el-GR" dirty="0"/>
          </a:p>
          <a:p>
            <a:pPr algn="just"/>
            <a:endParaRPr lang="el-GR" dirty="0"/>
          </a:p>
        </p:txBody>
      </p:sp>
    </p:spTree>
    <p:extLst>
      <p:ext uri="{BB962C8B-B14F-4D97-AF65-F5344CB8AC3E}">
        <p14:creationId xmlns:p14="http://schemas.microsoft.com/office/powerpoint/2010/main" val="953785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23367E-BFBE-A466-4550-7A4DB13C3737}"/>
              </a:ext>
            </a:extLst>
          </p:cNvPr>
          <p:cNvSpPr>
            <a:spLocks noGrp="1"/>
          </p:cNvSpPr>
          <p:nvPr>
            <p:ph type="title"/>
          </p:nvPr>
        </p:nvSpPr>
        <p:spPr/>
        <p:txBody>
          <a:bodyPr>
            <a:noAutofit/>
          </a:bodyPr>
          <a:lstStyle/>
          <a:p>
            <a: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2</a:t>
            </a:r>
            <a:r>
              <a:rPr lang="el-GR" sz="1800" b="1" kern="100" baseline="30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ο</a:t>
            </a:r>
            <a: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ερευνητικό ερώτημα: </a:t>
            </a:r>
            <a: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Ποιες είναι οι πρώτες αναπαραστάσεις των παιδιών σε σχέση με την μεταβολή του σχήματος μιας σκιάς σε οριζόντιο και κατακόρυφο επίπεδο όταν αλλάζει θέση η φωτεινή πηγή ή το εμπόδιο;</a:t>
            </a:r>
            <a:b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b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r>
              <a:rPr lang="el-GR" sz="18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Β΄ φάση: κατακόρυφο επίπεδο</a:t>
            </a:r>
            <a:endParaRPr lang="el-GR" sz="1800" dirty="0"/>
          </a:p>
        </p:txBody>
      </p:sp>
      <p:sp>
        <p:nvSpPr>
          <p:cNvPr id="3" name="Θέση περιεχομένου 2">
            <a:extLst>
              <a:ext uri="{FF2B5EF4-FFF2-40B4-BE49-F238E27FC236}">
                <a16:creationId xmlns:a16="http://schemas.microsoft.com/office/drawing/2014/main" id="{D9B19F1A-CB66-A1E9-4A4A-DC84ACB59B96}"/>
              </a:ext>
            </a:extLst>
          </p:cNvPr>
          <p:cNvSpPr>
            <a:spLocks noGrp="1"/>
          </p:cNvSpPr>
          <p:nvPr>
            <p:ph idx="1"/>
          </p:nvPr>
        </p:nvSpPr>
        <p:spPr/>
        <p:txBody>
          <a:bodyPr>
            <a:normAutofit fontScale="70000" lnSpcReduction="20000"/>
          </a:bodyPr>
          <a:lstStyle/>
          <a:p>
            <a:pPr algn="just"/>
            <a:r>
              <a:rPr lang="el-GR" sz="2800" kern="100" dirty="0">
                <a:effectLst/>
                <a:latin typeface="Calibri" panose="020F0502020204030204" pitchFamily="34" charset="0"/>
                <a:ea typeface="Calibri" panose="020F0502020204030204" pitchFamily="34" charset="0"/>
                <a:cs typeface="Calibri" panose="020F0502020204030204" pitchFamily="34" charset="0"/>
              </a:rPr>
              <a:t>Αλλαγή της θέσης της φωτεινής πηγής</a:t>
            </a:r>
          </a:p>
          <a:p>
            <a:pPr marL="0" indent="0" algn="just">
              <a:buNone/>
            </a:pPr>
            <a:r>
              <a:rPr lang="el-GR" sz="2800" kern="100" dirty="0">
                <a:effectLst/>
                <a:latin typeface="Calibri" panose="020F0502020204030204" pitchFamily="34" charset="0"/>
                <a:ea typeface="Calibri" panose="020F0502020204030204" pitchFamily="34" charset="0"/>
                <a:cs typeface="Calibri" panose="020F0502020204030204" pitchFamily="34" charset="0"/>
              </a:rPr>
              <a:t>Μπροστά στα παιδιά τοποθετείται μια λευκή οριζ</a:t>
            </a:r>
            <a:r>
              <a:rPr lang="el-GR" kern="100" dirty="0">
                <a:latin typeface="Calibri" panose="020F0502020204030204" pitchFamily="34" charset="0"/>
                <a:ea typeface="Calibri" panose="020F0502020204030204" pitchFamily="34" charset="0"/>
                <a:cs typeface="Calibri" panose="020F0502020204030204" pitchFamily="34" charset="0"/>
              </a:rPr>
              <a:t>ό</a:t>
            </a:r>
            <a:r>
              <a:rPr lang="el-GR" sz="2800" kern="100" dirty="0">
                <a:effectLst/>
                <a:latin typeface="Calibri" panose="020F0502020204030204" pitchFamily="34" charset="0"/>
                <a:ea typeface="Calibri" panose="020F0502020204030204" pitchFamily="34" charset="0"/>
                <a:cs typeface="Calibri" panose="020F0502020204030204" pitchFamily="34" charset="0"/>
              </a:rPr>
              <a:t>ντια επιφάνεια, </a:t>
            </a:r>
            <a:r>
              <a:rPr lang="el-GR" kern="100" dirty="0">
                <a:latin typeface="Calibri" panose="020F0502020204030204" pitchFamily="34" charset="0"/>
                <a:ea typeface="Calibri" panose="020F0502020204030204" pitchFamily="34" charset="0"/>
                <a:cs typeface="Calibri" panose="020F0502020204030204" pitchFamily="34" charset="0"/>
              </a:rPr>
              <a:t>και μια λευκή κάθετη επιφάνεια, που εφάπτεται στην οριζόντια. Τοποθετούμε το αδιαφανές αντικείμενο </a:t>
            </a:r>
            <a:r>
              <a:rPr lang="el-GR" sz="2800" kern="100" dirty="0">
                <a:effectLst/>
                <a:latin typeface="Calibri" panose="020F0502020204030204" pitchFamily="34" charset="0"/>
                <a:ea typeface="Calibri" panose="020F0502020204030204" pitchFamily="34" charset="0"/>
                <a:cs typeface="Calibri" panose="020F0502020204030204" pitchFamily="34" charset="0"/>
              </a:rPr>
              <a:t>(ένα παιδάκι από την γωνιά του οικοδομικού υλικού) κοντά στην κατακόρυφη επιφάνεια. Κρατάμε τον φακό στο ύψος του αδιαφανούς αντικειμένου. </a:t>
            </a:r>
            <a:r>
              <a:rPr lang="el-GR" dirty="0"/>
              <a:t>Πιθανές ερωτήσεις: </a:t>
            </a:r>
            <a:r>
              <a:rPr lang="el-GR" kern="100" dirty="0">
                <a:latin typeface="Calibri" panose="020F0502020204030204" pitchFamily="34" charset="0"/>
                <a:ea typeface="Calibri" panose="020F0502020204030204" pitchFamily="34" charset="0"/>
                <a:cs typeface="Calibri" panose="020F0502020204030204" pitchFamily="34" charset="0"/>
              </a:rPr>
              <a:t>Ας υποθέσουμε ότι ο φακός είναι αναμμένος… Πού θα σχηματιστεί η σκιά;</a:t>
            </a:r>
            <a:r>
              <a:rPr lang="el-GR" kern="100" dirty="0">
                <a:latin typeface="Calibri" panose="020F0502020204030204" pitchFamily="34" charset="0"/>
                <a:ea typeface="Calibri" panose="020F0502020204030204" pitchFamily="34" charset="0"/>
                <a:cs typeface="Times New Roman" panose="02020603050405020304" pitchFamily="18" charset="0"/>
              </a:rPr>
              <a:t> </a:t>
            </a:r>
            <a:r>
              <a:rPr lang="el-GR" kern="100" dirty="0">
                <a:latin typeface="Calibri" panose="020F0502020204030204" pitchFamily="34" charset="0"/>
                <a:ea typeface="Calibri" panose="020F0502020204030204" pitchFamily="34" charset="0"/>
                <a:cs typeface="Calibri" panose="020F0502020204030204" pitchFamily="34" charset="0"/>
              </a:rPr>
              <a:t>Γιατί θα σχηματιστεί σε αυτό το σημείο; Πώς θα μοιάζει η σκιά που θα σχηματιστεί; Μπορείς να μου την ζωγραφίσεις; Τι θα συμβεί στην σκιά εάν αλλάξει θέση ο φακός (περιφορά του φακού γύρω από το παιδάκι); Θα αλλάξει κάτι; Μπορείς να μου την ζωγραφίσεις</a:t>
            </a:r>
          </a:p>
          <a:p>
            <a:pPr algn="just"/>
            <a:r>
              <a:rPr lang="el-GR" kern="100" dirty="0">
                <a:latin typeface="Calibri" panose="020F0502020204030204" pitchFamily="34" charset="0"/>
                <a:ea typeface="Calibri" panose="020F0502020204030204" pitchFamily="34" charset="0"/>
                <a:cs typeface="Calibri" panose="020F0502020204030204" pitchFamily="34" charset="0"/>
              </a:rPr>
              <a:t>Αλλαγή της θέσης του εμποδίου</a:t>
            </a:r>
          </a:p>
          <a:p>
            <a:pPr marL="0" indent="0" algn="just">
              <a:buNone/>
            </a:pPr>
            <a:r>
              <a:rPr lang="el-GR" kern="100" dirty="0">
                <a:latin typeface="Calibri" panose="020F0502020204030204" pitchFamily="34" charset="0"/>
                <a:ea typeface="Calibri" panose="020F0502020204030204" pitchFamily="34" charset="0"/>
                <a:cs typeface="Calibri" panose="020F0502020204030204" pitchFamily="34" charset="0"/>
              </a:rPr>
              <a:t>Τα παιδιά συνεχίζουν να εργάζονται στην λευκή οριζόντια επιφάνεια και λευκή κάθετη επιφάνεια. Κρατάμε τον φακό, σε μικρή απόσταση και στο ύψος του αδιαφανούς αντικειμένου, σταθερά σε ένα σημείο. Στη συνέχεια ζητείται από τα παιδιά να αλλάξουν θέση στο παιδάκι. Ας υποθέσουμε ότι ο φακός είναι αναμμένος… Πού θα σχηματιστεί η σκιά τώρα;</a:t>
            </a:r>
            <a:r>
              <a:rPr lang="el-GR" kern="100" dirty="0">
                <a:latin typeface="Calibri" panose="020F0502020204030204" pitchFamily="34" charset="0"/>
                <a:ea typeface="Calibri" panose="020F0502020204030204" pitchFamily="34" charset="0"/>
                <a:cs typeface="Times New Roman" panose="02020603050405020304" pitchFamily="18" charset="0"/>
              </a:rPr>
              <a:t> </a:t>
            </a:r>
            <a:r>
              <a:rPr lang="el-GR" kern="100" dirty="0">
                <a:latin typeface="Calibri" panose="020F0502020204030204" pitchFamily="34" charset="0"/>
                <a:ea typeface="Calibri" panose="020F0502020204030204" pitchFamily="34" charset="0"/>
                <a:cs typeface="Calibri" panose="020F0502020204030204" pitchFamily="34" charset="0"/>
              </a:rPr>
              <a:t>Γιατί θα σχηματιστεί σε αυτό το σημείο; Πώς θα μοιάζει η σκιά που θα σχηματιστεί; Μπορείς να μου την ζωγραφίσεις; Τι θα συμβεί στην σκιά εάν αλλάξει θέση ξανά το παιδάκι; Θα αλλάξει κάτι; Μπορείς να μου το ζωγραφίσεις; </a:t>
            </a:r>
          </a:p>
          <a:p>
            <a:pPr algn="just"/>
            <a:endParaRPr lang="el-GR" kern="100" dirty="0">
              <a:latin typeface="Calibri" panose="020F0502020204030204" pitchFamily="34" charset="0"/>
              <a:ea typeface="Calibri" panose="020F0502020204030204" pitchFamily="34" charset="0"/>
              <a:cs typeface="Calibri" panose="020F0502020204030204" pitchFamily="34" charset="0"/>
            </a:endParaRPr>
          </a:p>
          <a:p>
            <a:pPr algn="just"/>
            <a:endParaRPr lang="el-GR" kern="100" dirty="0">
              <a:latin typeface="Calibri" panose="020F0502020204030204" pitchFamily="34" charset="0"/>
              <a:ea typeface="Calibri" panose="020F0502020204030204" pitchFamily="34" charset="0"/>
              <a:cs typeface="Calibri" panose="020F0502020204030204" pitchFamily="34" charset="0"/>
            </a:endParaRPr>
          </a:p>
          <a:p>
            <a:pPr algn="just"/>
            <a:endParaRPr lang="el-GR" dirty="0"/>
          </a:p>
          <a:p>
            <a:pPr algn="just"/>
            <a:endParaRPr lang="el-GR" dirty="0"/>
          </a:p>
        </p:txBody>
      </p:sp>
    </p:spTree>
    <p:extLst>
      <p:ext uri="{BB962C8B-B14F-4D97-AF65-F5344CB8AC3E}">
        <p14:creationId xmlns:p14="http://schemas.microsoft.com/office/powerpoint/2010/main" val="4266009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6536D4-FA62-BD2F-73F1-DF1B5D8B4297}"/>
              </a:ext>
            </a:extLst>
          </p:cNvPr>
          <p:cNvSpPr>
            <a:spLocks noGrp="1"/>
          </p:cNvSpPr>
          <p:nvPr>
            <p:ph type="ctrTitle"/>
          </p:nvPr>
        </p:nvSpPr>
        <p:spPr/>
        <p:txBody>
          <a:bodyPr/>
          <a:lstStyle/>
          <a:p>
            <a:r>
              <a:rPr lang="el-GR" b="1" dirty="0">
                <a:effectLst>
                  <a:outerShdw blurRad="38100" dist="38100" dir="2700000" algn="tl">
                    <a:srgbClr val="000000">
                      <a:alpha val="43137"/>
                    </a:srgbClr>
                  </a:outerShdw>
                </a:effectLst>
              </a:rPr>
              <a:t>Σας ευχαριστώ!</a:t>
            </a:r>
          </a:p>
        </p:txBody>
      </p:sp>
    </p:spTree>
    <p:extLst>
      <p:ext uri="{BB962C8B-B14F-4D97-AF65-F5344CB8AC3E}">
        <p14:creationId xmlns:p14="http://schemas.microsoft.com/office/powerpoint/2010/main" val="311682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EB6B11-889A-0356-7BAE-B88F9979FCDF}"/>
              </a:ext>
            </a:extLst>
          </p:cNvPr>
          <p:cNvSpPr>
            <a:spLocks noGrp="1"/>
          </p:cNvSpPr>
          <p:nvPr>
            <p:ph type="title"/>
          </p:nvPr>
        </p:nvSpPr>
        <p:spPr>
          <a:xfrm>
            <a:off x="838200" y="304800"/>
            <a:ext cx="10515600" cy="1325563"/>
          </a:xfrm>
        </p:spPr>
        <p:txBody>
          <a:bodyPr>
            <a:normAutofit/>
          </a:bodyPr>
          <a:lstStyle/>
          <a:p>
            <a:pPr algn="just"/>
            <a:r>
              <a:rPr lang="el-GR" sz="24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Ο σχηματισμός των σκιών στο Πρόγραμμα Σπουδών για την Προσχολική Εκπαίδευση (2022)</a:t>
            </a:r>
            <a:endParaRPr lang="el-GR" sz="5400" b="1" dirty="0">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654E7C63-ABFA-7186-3D5A-C41C35CFEFA9}"/>
              </a:ext>
            </a:extLst>
          </p:cNvPr>
          <p:cNvSpPr>
            <a:spLocks noGrp="1"/>
          </p:cNvSpPr>
          <p:nvPr>
            <p:ph idx="1"/>
          </p:nvPr>
        </p:nvSpPr>
        <p:spPr>
          <a:xfrm>
            <a:off x="838200" y="1852839"/>
            <a:ext cx="10515600" cy="4351338"/>
          </a:xfrm>
        </p:spPr>
        <p:txBody>
          <a:bodyPr>
            <a:normAutofit fontScale="92500"/>
          </a:bodyPr>
          <a:lstStyle/>
          <a:p>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Οι αρχικές ιδέες που έχουν τα παιδιά για τον κόσμο και τα φυσικά φαινόμενα μπορεί να είναι περισσότερο ή λιγότερο συνεκτικές, σαφείς και ολοκληρωμένες, αλλά αποτελούν βασική αφετηρία για τον σχεδιασμό σχετικών δραστηριοτήτων. </a:t>
            </a:r>
          </a:p>
          <a:p>
            <a:pPr algn="just">
              <a:lnSpc>
                <a:spcPct val="107000"/>
              </a:lnSpc>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Στο Θεματικό Πεδίο: Παιδί και Θετικές Επιστήμες, στην Θεματική Ενότητα: Φυσικές Επιστήμες, στην </a:t>
            </a:r>
            <a:r>
              <a:rPr lang="el-GR" sz="1800" kern="100" dirty="0" err="1">
                <a:effectLst/>
                <a:latin typeface="Calibri" panose="020F0502020204030204" pitchFamily="34" charset="0"/>
                <a:ea typeface="Calibri" panose="020F0502020204030204" pitchFamily="34" charset="0"/>
                <a:cs typeface="Times New Roman" panose="02020603050405020304" pitchFamily="18" charset="0"/>
              </a:rPr>
              <a:t>υποενότητα</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 Ύλη και Φαινόμενα, προβλέπεται η κατανόηση των φυσικών φαινομένων. </a:t>
            </a:r>
          </a:p>
          <a:p>
            <a:pPr marL="742950" lvl="1" indent="-285750" algn="just">
              <a:lnSpc>
                <a:spcPct val="107000"/>
              </a:lnSpc>
              <a:buFont typeface="Courier New" panose="02070309020205020404" pitchFamily="49" charset="0"/>
              <a:buChar char="o"/>
            </a:pPr>
            <a:r>
              <a:rPr lang="el-GR" sz="1800" i="1" u="sng" kern="100" dirty="0">
                <a:effectLst/>
                <a:latin typeface="Calibri" panose="020F0502020204030204" pitchFamily="34" charset="0"/>
                <a:ea typeface="Calibri" panose="020F0502020204030204" pitchFamily="34" charset="0"/>
                <a:cs typeface="Times New Roman" panose="02020603050405020304" pitchFamily="18" charset="0"/>
              </a:rPr>
              <a:t>Γνώση</a:t>
            </a: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 (το «τι» της μάθησης): Τα παιδιά να αντιλαμβάνονται και να περιγράφουν απλά φυσικά φαινόμενα</a:t>
            </a:r>
          </a:p>
          <a:p>
            <a:pPr marL="742950" lvl="1" indent="-285750" algn="just">
              <a:lnSpc>
                <a:spcPct val="107000"/>
              </a:lnSpc>
              <a:buFont typeface="Courier New" panose="02070309020205020404" pitchFamily="49" charset="0"/>
              <a:buChar char="o"/>
            </a:pPr>
            <a:r>
              <a:rPr lang="el-GR" sz="1800" i="1" u="sng" kern="100" dirty="0">
                <a:effectLst/>
                <a:latin typeface="Calibri" panose="020F0502020204030204" pitchFamily="34" charset="0"/>
                <a:ea typeface="Calibri" panose="020F0502020204030204" pitchFamily="34" charset="0"/>
                <a:cs typeface="Times New Roman" panose="02020603050405020304" pitchFamily="18" charset="0"/>
              </a:rPr>
              <a:t>Δεξιότητες</a:t>
            </a: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 (το «πώς» της μάθησης): Τα παιδιά:</a:t>
            </a:r>
          </a:p>
          <a:p>
            <a:pPr marL="1143000" lvl="2" indent="-228600" algn="just">
              <a:lnSpc>
                <a:spcPct val="107000"/>
              </a:lnSpc>
              <a:buFont typeface="Wingdings" panose="05000000000000000000" pitchFamily="2" charset="2"/>
              <a:buChar char=""/>
            </a:pP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Να αναπαράγουν την διαδικασία μηχανισμού των σκιών (διάταξη φωτεινής πηγής και εμποδίου)</a:t>
            </a:r>
          </a:p>
          <a:p>
            <a:pPr marL="1143000" lvl="2" indent="-228600" algn="just">
              <a:lnSpc>
                <a:spcPct val="107000"/>
              </a:lnSpc>
              <a:buFont typeface="Wingdings" panose="05000000000000000000" pitchFamily="2" charset="2"/>
              <a:buChar char=""/>
            </a:pP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Να αντιστοιχίζουν τον αριθμό φωτεινών πηγών και τον αριθμό των σχηματιζόμενων σκιών</a:t>
            </a:r>
          </a:p>
          <a:p>
            <a:pPr marL="1143000" lvl="2" indent="-228600" algn="just">
              <a:lnSpc>
                <a:spcPct val="107000"/>
              </a:lnSpc>
              <a:buFont typeface="Wingdings" panose="05000000000000000000" pitchFamily="2" charset="2"/>
              <a:buChar char=""/>
            </a:pP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Να μεταβάλλουν το σχήμα μιας σκιάς σε οριζόντιο και κατακόρυφο επίπεδο</a:t>
            </a:r>
          </a:p>
          <a:p>
            <a:pPr marL="1143000" lvl="2" indent="-228600" algn="just">
              <a:lnSpc>
                <a:spcPct val="107000"/>
              </a:lnSpc>
              <a:buFont typeface="Wingdings" panose="05000000000000000000" pitchFamily="2" charset="2"/>
              <a:buChar char=""/>
            </a:pPr>
            <a:r>
              <a:rPr lang="el-GR" sz="1800" b="1" kern="100" dirty="0">
                <a:effectLst/>
                <a:latin typeface="Calibri" panose="020F0502020204030204" pitchFamily="34" charset="0"/>
                <a:ea typeface="Calibri" panose="020F0502020204030204" pitchFamily="34" charset="0"/>
                <a:cs typeface="Times New Roman" panose="02020603050405020304" pitchFamily="18" charset="0"/>
              </a:rPr>
              <a:t>Να μεταβάλλουν το μέγεθος των σκιών με κατάλληλους χειρισμούς. </a:t>
            </a:r>
          </a:p>
          <a:p>
            <a:pPr marL="742950" lvl="1" indent="-285750" algn="just">
              <a:lnSpc>
                <a:spcPct val="107000"/>
              </a:lnSpc>
              <a:spcAft>
                <a:spcPts val="800"/>
              </a:spcAft>
              <a:buFont typeface="Courier New" panose="02070309020205020404" pitchFamily="49" charset="0"/>
              <a:buChar char="o"/>
            </a:pPr>
            <a:r>
              <a:rPr lang="el-GR" sz="1800" i="1" u="sng" kern="100" dirty="0">
                <a:effectLst/>
                <a:latin typeface="Calibri" panose="020F0502020204030204" pitchFamily="34" charset="0"/>
                <a:ea typeface="Calibri" panose="020F0502020204030204" pitchFamily="34" charset="0"/>
                <a:cs typeface="Times New Roman" panose="02020603050405020304" pitchFamily="18" charset="0"/>
              </a:rPr>
              <a:t>Στάση</a:t>
            </a: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 (το «γιατί» της μάθησης): Τα παιδιά να συνειδητοποιούν τις πολλαπλές συνδέσεις μεταξύ διαφόρων παραγόντων για την παραγωγή φυσικών φαινομένων.</a:t>
            </a:r>
          </a:p>
          <a:p>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801380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900E91-0EAF-C53B-1E88-E515B9F96933}"/>
              </a:ext>
            </a:extLst>
          </p:cNvPr>
          <p:cNvSpPr>
            <a:spLocks noGrp="1"/>
          </p:cNvSpPr>
          <p:nvPr>
            <p:ph type="title"/>
          </p:nvPr>
        </p:nvSpPr>
        <p:spPr/>
        <p:txBody>
          <a:bodyPr/>
          <a:lstStyle/>
          <a:p>
            <a:r>
              <a:rPr lang="el-GR" sz="6000" b="1" kern="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Ο σχηματισμός των σκιών στην βιβλιογραφία</a:t>
            </a:r>
            <a:endParaRPr lang="el-GR" dirty="0"/>
          </a:p>
        </p:txBody>
      </p:sp>
    </p:spTree>
    <p:extLst>
      <p:ext uri="{BB962C8B-B14F-4D97-AF65-F5344CB8AC3E}">
        <p14:creationId xmlns:p14="http://schemas.microsoft.com/office/powerpoint/2010/main" val="3731158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7325EE-1BF5-9C10-F268-8F58242D396D}"/>
              </a:ext>
            </a:extLst>
          </p:cNvPr>
          <p:cNvSpPr>
            <a:spLocks noGrp="1"/>
          </p:cNvSpPr>
          <p:nvPr>
            <p:ph type="title"/>
          </p:nvPr>
        </p:nvSpPr>
        <p:spPr>
          <a:xfrm>
            <a:off x="838200" y="250195"/>
            <a:ext cx="10515600" cy="1325563"/>
          </a:xfrm>
        </p:spPr>
        <p:txBody>
          <a:bodyPr>
            <a:normAutofit/>
          </a:bodyPr>
          <a:lstStyle/>
          <a:p>
            <a:r>
              <a:rPr lang="el-GR" sz="1800" dirty="0" err="1">
                <a:effectLst>
                  <a:outerShdw blurRad="38100" dist="38100" dir="2700000" algn="tl">
                    <a:srgbClr val="000000">
                      <a:alpha val="43137"/>
                    </a:srgbClr>
                  </a:outerShdw>
                </a:effectLst>
                <a:latin typeface="+mn-lt"/>
              </a:rPr>
              <a:t>Ραβάνης</a:t>
            </a:r>
            <a:r>
              <a:rPr lang="el-GR" sz="1800" dirty="0">
                <a:effectLst>
                  <a:outerShdw blurRad="38100" dist="38100" dir="2700000" algn="tl">
                    <a:srgbClr val="000000">
                      <a:alpha val="43137"/>
                    </a:srgbClr>
                  </a:outerShdw>
                </a:effectLst>
                <a:latin typeface="+mn-lt"/>
              </a:rPr>
              <a:t>, Κ. (2005). </a:t>
            </a:r>
            <a:r>
              <a:rPr lang="el-GR" sz="1800" i="1" dirty="0">
                <a:effectLst>
                  <a:outerShdw blurRad="38100" dist="38100" dir="2700000" algn="tl">
                    <a:srgbClr val="000000">
                      <a:alpha val="43137"/>
                    </a:srgbClr>
                  </a:outerShdw>
                </a:effectLst>
                <a:latin typeface="+mn-lt"/>
              </a:rPr>
              <a:t>Οι Φυσικές Επιστήμες στην Προσχολική Εκπαίδευση. Διδακτική και γνωστική προσέγγιση. </a:t>
            </a:r>
            <a:r>
              <a:rPr lang="el-GR" sz="1800" dirty="0" err="1">
                <a:effectLst>
                  <a:outerShdw blurRad="38100" dist="38100" dir="2700000" algn="tl">
                    <a:srgbClr val="000000">
                      <a:alpha val="43137"/>
                    </a:srgbClr>
                  </a:outerShdw>
                </a:effectLst>
                <a:latin typeface="+mn-lt"/>
              </a:rPr>
              <a:t>Τυπωθήτω</a:t>
            </a:r>
            <a:br>
              <a:rPr lang="el-GR" sz="1800" dirty="0">
                <a:effectLst>
                  <a:outerShdw blurRad="38100" dist="38100" dir="2700000" algn="tl">
                    <a:srgbClr val="000000">
                      <a:alpha val="43137"/>
                    </a:srgbClr>
                  </a:outerShdw>
                </a:effectLst>
                <a:latin typeface="+mn-lt"/>
              </a:rPr>
            </a:br>
            <a:r>
              <a:rPr lang="el-GR" sz="1800" dirty="0">
                <a:effectLst>
                  <a:outerShdw blurRad="38100" dist="38100" dir="2700000" algn="tl">
                    <a:srgbClr val="000000">
                      <a:alpha val="43137"/>
                    </a:srgbClr>
                  </a:outerShdw>
                </a:effectLst>
                <a:latin typeface="+mn-lt"/>
              </a:rPr>
              <a:t>		</a:t>
            </a:r>
            <a:r>
              <a:rPr lang="el-GR" sz="1800" i="1" dirty="0">
                <a:effectLst>
                  <a:outerShdw blurRad="38100" dist="38100" dir="2700000" algn="tl">
                    <a:srgbClr val="000000">
                      <a:alpha val="43137"/>
                    </a:srgbClr>
                  </a:outerShdw>
                </a:effectLst>
                <a:latin typeface="+mn-lt"/>
              </a:rPr>
              <a:t>							</a:t>
            </a:r>
            <a:r>
              <a:rPr lang="en-US" sz="1800" i="1" dirty="0">
                <a:effectLst>
                  <a:outerShdw blurRad="38100" dist="38100" dir="2700000" algn="tl">
                    <a:srgbClr val="000000">
                      <a:alpha val="43137"/>
                    </a:srgbClr>
                  </a:outerShdw>
                </a:effectLst>
                <a:latin typeface="+mn-lt"/>
              </a:rPr>
              <a:t>(1/</a:t>
            </a:r>
            <a:r>
              <a:rPr lang="el-GR" sz="1800" i="1" dirty="0">
                <a:effectLst>
                  <a:outerShdw blurRad="38100" dist="38100" dir="2700000" algn="tl">
                    <a:srgbClr val="000000">
                      <a:alpha val="43137"/>
                    </a:srgbClr>
                  </a:outerShdw>
                </a:effectLst>
                <a:latin typeface="+mn-lt"/>
              </a:rPr>
              <a:t>2</a:t>
            </a:r>
            <a:r>
              <a:rPr lang="en-US" sz="1800" i="1" dirty="0">
                <a:effectLst>
                  <a:outerShdw blurRad="38100" dist="38100" dir="2700000" algn="tl">
                    <a:srgbClr val="000000">
                      <a:alpha val="43137"/>
                    </a:srgbClr>
                  </a:outerShdw>
                </a:effectLst>
                <a:latin typeface="+mn-lt"/>
              </a:rPr>
              <a:t>)</a:t>
            </a:r>
            <a:endParaRPr lang="el-GR" sz="2400" i="1" dirty="0">
              <a:effectLst>
                <a:outerShdw blurRad="38100" dist="38100" dir="2700000" algn="tl">
                  <a:srgbClr val="000000">
                    <a:alpha val="43137"/>
                  </a:srgbClr>
                </a:outerShdw>
              </a:effectLst>
              <a:latin typeface="+mn-lt"/>
            </a:endParaRPr>
          </a:p>
        </p:txBody>
      </p:sp>
      <p:sp>
        <p:nvSpPr>
          <p:cNvPr id="3" name="Θέση περιεχομένου 2">
            <a:extLst>
              <a:ext uri="{FF2B5EF4-FFF2-40B4-BE49-F238E27FC236}">
                <a16:creationId xmlns:a16="http://schemas.microsoft.com/office/drawing/2014/main" id="{19E1FA65-E61E-303A-2E22-9B39AE41D008}"/>
              </a:ext>
            </a:extLst>
          </p:cNvPr>
          <p:cNvSpPr>
            <a:spLocks noGrp="1"/>
          </p:cNvSpPr>
          <p:nvPr>
            <p:ph idx="1"/>
          </p:nvPr>
        </p:nvSpPr>
        <p:spPr>
          <a:xfrm>
            <a:off x="838200" y="1339970"/>
            <a:ext cx="10515600" cy="5233358"/>
          </a:xfrm>
        </p:spPr>
        <p:txBody>
          <a:bodyPr>
            <a:noAutofit/>
          </a:bodyPr>
          <a:lstStyle/>
          <a:p>
            <a:pPr algn="just"/>
            <a:r>
              <a:rPr lang="el-GR" sz="2000" dirty="0"/>
              <a:t>Ζητούμενο της Έρευνας:</a:t>
            </a:r>
            <a:endParaRPr lang="en-US" sz="2000" dirty="0"/>
          </a:p>
          <a:p>
            <a:pPr lvl="1" algn="just">
              <a:buFont typeface="Courier New" panose="02070309020205020404" pitchFamily="49" charset="0"/>
              <a:buChar char="o"/>
            </a:pPr>
            <a:r>
              <a:rPr lang="el-GR" sz="1600" i="1" dirty="0"/>
              <a:t>Το φαινόμενο της δημιουργίας των σκιών δεν είναι αυτομάτως κατανοητό από τη βιωματική σκέψη των παιδιών. </a:t>
            </a:r>
          </a:p>
          <a:p>
            <a:pPr lvl="1" algn="just">
              <a:buFont typeface="Courier New" panose="02070309020205020404" pitchFamily="49" charset="0"/>
              <a:buChar char="o"/>
            </a:pPr>
            <a:r>
              <a:rPr lang="el-GR" sz="1600" dirty="0"/>
              <a:t>Προσδιορισμός των στόχων-εμποδίων, με στόχο την υλοποίηση διδακτικών δραστηριοτήτων, με την προοπτική να συμβάλει στην υπέρβαση αυτών των εμποδίων.</a:t>
            </a:r>
          </a:p>
          <a:p>
            <a:pPr algn="just"/>
            <a:r>
              <a:rPr lang="el-GR" sz="2000" dirty="0"/>
              <a:t>Μεθοδολογική Προσέγγιση:</a:t>
            </a:r>
          </a:p>
          <a:p>
            <a:pPr algn="just">
              <a:buFont typeface="Courier New" panose="02070309020205020404" pitchFamily="49" charset="0"/>
              <a:buChar char="o"/>
            </a:pPr>
            <a:r>
              <a:rPr lang="el-GR" sz="1600" b="1" dirty="0"/>
              <a:t>Ανίχνευση των μαθησιακών εμποδίων</a:t>
            </a:r>
          </a:p>
          <a:p>
            <a:pPr lvl="1" algn="just">
              <a:lnSpc>
                <a:spcPct val="107000"/>
              </a:lnSpc>
              <a:buFont typeface="Wingdings" panose="05000000000000000000" pitchFamily="2" charset="2"/>
              <a:buChar char="ü"/>
            </a:pPr>
            <a:r>
              <a:rPr lang="el-GR" sz="1400" kern="100" dirty="0">
                <a:effectLst/>
                <a:latin typeface="Calibri" panose="020F0502020204030204" pitchFamily="34" charset="0"/>
                <a:ea typeface="Calibri" panose="020F0502020204030204" pitchFamily="34" charset="0"/>
                <a:cs typeface="Times New Roman" panose="02020603050405020304" pitchFamily="18" charset="0"/>
              </a:rPr>
              <a:t>Από την βιβλιογραφία</a:t>
            </a:r>
          </a:p>
          <a:p>
            <a:pPr lvl="1" algn="just">
              <a:lnSpc>
                <a:spcPct val="107000"/>
              </a:lnSpc>
              <a:buFont typeface="Wingdings" panose="05000000000000000000" pitchFamily="2" charset="2"/>
              <a:buChar char="ü"/>
            </a:pPr>
            <a:r>
              <a:rPr lang="el-GR" sz="1400" b="1" kern="100" dirty="0">
                <a:effectLst/>
                <a:latin typeface="Calibri" panose="020F0502020204030204" pitchFamily="34" charset="0"/>
                <a:ea typeface="Calibri" panose="020F0502020204030204" pitchFamily="34" charset="0"/>
                <a:cs typeface="Times New Roman" panose="02020603050405020304" pitchFamily="18" charset="0"/>
              </a:rPr>
              <a:t>Σχεδιασμός διαγνωστικού εργαλείου (ειδικώς σχεδιασμένη συνέντευξη)</a:t>
            </a:r>
            <a:endParaRPr lang="el-GR"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lnSpc>
                <a:spcPct val="107000"/>
              </a:lnSpc>
              <a:buFont typeface="Wingdings" panose="05000000000000000000" pitchFamily="2" charset="2"/>
              <a:buChar char=""/>
            </a:pPr>
            <a:r>
              <a:rPr lang="el-GR" sz="1400" kern="100" dirty="0">
                <a:effectLst/>
                <a:latin typeface="Calibri" panose="020F0502020204030204" pitchFamily="34" charset="0"/>
                <a:ea typeface="Calibri" panose="020F0502020204030204" pitchFamily="34" charset="0"/>
                <a:cs typeface="Times New Roman" panose="02020603050405020304" pitchFamily="18" charset="0"/>
              </a:rPr>
              <a:t>Κατά την διάρκεια της συνέντευξης ζητούνται από τα παιδιά προβλέψεις, εκτιμήσεις, εξηγήσεις για φαινόμενα</a:t>
            </a:r>
          </a:p>
          <a:p>
            <a:pPr lvl="1" algn="just">
              <a:lnSpc>
                <a:spcPct val="107000"/>
              </a:lnSpc>
              <a:buFont typeface="Wingdings" panose="05000000000000000000" pitchFamily="2" charset="2"/>
              <a:buChar char="ü"/>
            </a:pPr>
            <a:r>
              <a:rPr lang="el-GR" sz="1400" kern="100" dirty="0">
                <a:effectLst/>
                <a:latin typeface="Calibri" panose="020F0502020204030204" pitchFamily="34" charset="0"/>
                <a:ea typeface="Calibri" panose="020F0502020204030204" pitchFamily="34" charset="0"/>
                <a:cs typeface="Times New Roman" panose="02020603050405020304" pitchFamily="18" charset="0"/>
              </a:rPr>
              <a:t>Η ανάλυση του υλικού που συλλέγεται μπορεί να οδηγήσει στην καταγραφή, κωδικοποίηση και σχηματοποίηση των μαθησιακών εμποδίων</a:t>
            </a:r>
            <a:r>
              <a:rPr lang="el-GR" sz="1600" kern="100" dirty="0">
                <a:effectLst/>
                <a:latin typeface="Calibri" panose="020F0502020204030204" pitchFamily="34" charset="0"/>
                <a:ea typeface="Calibri" panose="020F0502020204030204" pitchFamily="34" charset="0"/>
                <a:cs typeface="Times New Roman" panose="02020603050405020304" pitchFamily="18" charset="0"/>
              </a:rPr>
              <a:t>.</a:t>
            </a:r>
          </a:p>
          <a:p>
            <a:pPr lvl="0" algn="just">
              <a:lnSpc>
                <a:spcPct val="107000"/>
              </a:lnSpc>
              <a:buFont typeface="Courier New" panose="02070309020205020404" pitchFamily="49" charset="0"/>
              <a:buChar char="o"/>
            </a:pPr>
            <a:r>
              <a:rPr lang="el-GR" sz="1600" b="1" kern="100" dirty="0">
                <a:effectLst/>
                <a:latin typeface="Calibri" panose="020F0502020204030204" pitchFamily="34" charset="0"/>
                <a:ea typeface="Calibri" panose="020F0502020204030204" pitchFamily="34" charset="0"/>
                <a:cs typeface="Times New Roman" panose="02020603050405020304" pitchFamily="18" charset="0"/>
              </a:rPr>
              <a:t>Προσδιορισμός των στόχων-εμποδίων:</a:t>
            </a:r>
            <a:endParaRPr lang="el-GR" sz="1600" kern="100" dirty="0">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107000"/>
              </a:lnSpc>
              <a:spcAft>
                <a:spcPts val="800"/>
              </a:spcAft>
              <a:buFont typeface="Wingdings" panose="05000000000000000000" pitchFamily="2" charset="2"/>
              <a:buChar char="ü"/>
            </a:pPr>
            <a:r>
              <a:rPr lang="el-GR" sz="1400" kern="100" dirty="0">
                <a:effectLst/>
                <a:latin typeface="Calibri" panose="020F0502020204030204" pitchFamily="34" charset="0"/>
                <a:ea typeface="Calibri" panose="020F0502020204030204" pitchFamily="34" charset="0"/>
                <a:cs typeface="Times New Roman" panose="02020603050405020304" pitchFamily="18" charset="0"/>
              </a:rPr>
              <a:t>Στόχοι-εμπόδια: τα προβλήματα στην σκέψη των παιδιών που: 1) κρίνουμε ότι δεν μπορεί να συντελεστεί αυθόρμητα πρόοδος &amp; 2) η πρόοδος είναι ιδιαίτερα αποφασιστική σε κάποια δεδομένη στιγμή της μαθησιακής διαδικασίας. </a:t>
            </a:r>
          </a:p>
          <a:p>
            <a:pPr algn="just">
              <a:lnSpc>
                <a:spcPct val="107000"/>
              </a:lnSpc>
              <a:spcAft>
                <a:spcPts val="800"/>
              </a:spcAft>
              <a:buFont typeface="Courier New" panose="02070309020205020404" pitchFamily="49" charset="0"/>
              <a:buChar char="o"/>
            </a:pPr>
            <a:r>
              <a:rPr lang="el-GR" sz="1600" b="1" kern="100" dirty="0">
                <a:latin typeface="Calibri" panose="020F0502020204030204" pitchFamily="34" charset="0"/>
                <a:ea typeface="Calibri" panose="020F0502020204030204" pitchFamily="34" charset="0"/>
                <a:cs typeface="Times New Roman" panose="02020603050405020304" pitchFamily="18" charset="0"/>
              </a:rPr>
              <a:t>Διδακτικές δραστηριότητες αντιμετώπισης των εμποδίων</a:t>
            </a:r>
          </a:p>
          <a:p>
            <a:pPr algn="just">
              <a:lnSpc>
                <a:spcPct val="107000"/>
              </a:lnSpc>
              <a:spcAft>
                <a:spcPts val="800"/>
              </a:spcAft>
              <a:buFont typeface="Courier New" panose="02070309020205020404" pitchFamily="49" charset="0"/>
              <a:buChar char="o"/>
            </a:pPr>
            <a:r>
              <a:rPr lang="el-GR" sz="1600" b="1" kern="100" dirty="0">
                <a:effectLst/>
                <a:latin typeface="Calibri" panose="020F0502020204030204" pitchFamily="34" charset="0"/>
                <a:ea typeface="Calibri" panose="020F0502020204030204" pitchFamily="34" charset="0"/>
                <a:cs typeface="Times New Roman" panose="02020603050405020304" pitchFamily="18" charset="0"/>
              </a:rPr>
              <a:t>Αξιολόγηση της δραστηριότητας</a:t>
            </a:r>
          </a:p>
          <a:p>
            <a:pPr marL="457200" lvl="1" indent="0" algn="just">
              <a:lnSpc>
                <a:spcPct val="107000"/>
              </a:lnSpc>
              <a:spcAft>
                <a:spcPts val="800"/>
              </a:spcAft>
              <a:buNone/>
            </a:pPr>
            <a:endParaRPr lang="el-GR" sz="1600" kern="100" dirty="0">
              <a:latin typeface="Calibri" panose="020F0502020204030204" pitchFamily="34" charset="0"/>
              <a:ea typeface="Calibri" panose="020F0502020204030204" pitchFamily="34" charset="0"/>
              <a:cs typeface="Times New Roman" panose="02020603050405020304" pitchFamily="18" charset="0"/>
            </a:endParaRPr>
          </a:p>
          <a:p>
            <a:pPr marL="457200" lvl="1" indent="0" algn="just">
              <a:lnSpc>
                <a:spcPct val="107000"/>
              </a:lnSpc>
              <a:spcAft>
                <a:spcPts val="800"/>
              </a:spcAft>
              <a:buNone/>
            </a:pPr>
            <a:endParaRPr lang="el-GR"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sz="2000" dirty="0"/>
          </a:p>
        </p:txBody>
      </p:sp>
    </p:spTree>
    <p:extLst>
      <p:ext uri="{BB962C8B-B14F-4D97-AF65-F5344CB8AC3E}">
        <p14:creationId xmlns:p14="http://schemas.microsoft.com/office/powerpoint/2010/main" val="1161036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90B4DDE-79CD-726F-29D1-D051456A4920}"/>
              </a:ext>
            </a:extLst>
          </p:cNvPr>
          <p:cNvSpPr>
            <a:spLocks noGrp="1"/>
          </p:cNvSpPr>
          <p:nvPr>
            <p:ph idx="1"/>
          </p:nvPr>
        </p:nvSpPr>
        <p:spPr>
          <a:xfrm>
            <a:off x="838200" y="1676310"/>
            <a:ext cx="10515600" cy="4830943"/>
          </a:xfrm>
        </p:spPr>
        <p:txBody>
          <a:bodyPr>
            <a:normAutofit/>
          </a:bodyPr>
          <a:lstStyle/>
          <a:p>
            <a:r>
              <a:rPr lang="el-GR" sz="2200" dirty="0"/>
              <a:t>Ευρήματα-Αποτελέσματα:</a:t>
            </a:r>
          </a:p>
          <a:p>
            <a:pPr lvl="1"/>
            <a:r>
              <a:rPr lang="el-GR" sz="1800" dirty="0"/>
              <a:t>Προσδιορισμός των στόχων – εμποδίων:</a:t>
            </a:r>
          </a:p>
          <a:p>
            <a:pPr marL="1143000" lvl="2" indent="-228600" algn="just">
              <a:lnSpc>
                <a:spcPct val="107000"/>
              </a:lnSpc>
              <a:buFont typeface="Wingdings" panose="05000000000000000000" pitchFamily="2" charset="2"/>
              <a:buChar char=""/>
            </a:pP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Η δημιουργία των σκιών είναι αποτέλεσμα της παρεμπόδισης του φωτός από αδιαφανή αντικείμενα.</a:t>
            </a:r>
          </a:p>
          <a:p>
            <a:pPr marL="1143000" lvl="2" indent="-228600" algn="just">
              <a:lnSpc>
                <a:spcPct val="107000"/>
              </a:lnSpc>
              <a:buFont typeface="Wingdings" panose="05000000000000000000" pitchFamily="2" charset="2"/>
              <a:buChar char=""/>
            </a:pP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Η σκιά σχηματίζεται πάντα στην προέκταση της νοητής ευθείας που συνδέει την φωτεινή πηγή και το εμπόδιο, προς την αντίθετη πλευρά από την φωτεινή πηγή ως προς το εμπόδιο.</a:t>
            </a:r>
          </a:p>
          <a:p>
            <a:pPr marL="1143000" lvl="2" indent="-228600" algn="just">
              <a:lnSpc>
                <a:spcPct val="107000"/>
              </a:lnSpc>
              <a:spcAft>
                <a:spcPts val="800"/>
              </a:spcAft>
              <a:buFont typeface="Wingdings" panose="05000000000000000000" pitchFamily="2" charset="2"/>
              <a:buChar char=""/>
            </a:pPr>
            <a:r>
              <a:rPr lang="el-GR" sz="1800" i="1" kern="100" dirty="0">
                <a:effectLst/>
                <a:latin typeface="Calibri" panose="020F0502020204030204" pitchFamily="34" charset="0"/>
                <a:ea typeface="Calibri" panose="020F0502020204030204" pitchFamily="34" charset="0"/>
                <a:cs typeface="Times New Roman" panose="02020603050405020304" pitchFamily="18" charset="0"/>
              </a:rPr>
              <a:t>Υπάρχει αριθμητική αντιστοιχία μεταξύ των φωτεινών πηγών και των σχηματιζόμενων σκιών.</a:t>
            </a:r>
          </a:p>
          <a:p>
            <a:pPr marL="1143000" lvl="2" indent="-228600" algn="just">
              <a:lnSpc>
                <a:spcPct val="107000"/>
              </a:lnSpc>
              <a:spcAft>
                <a:spcPts val="800"/>
              </a:spcAft>
              <a:buFont typeface="Wingdings" panose="05000000000000000000" pitchFamily="2" charset="2"/>
              <a:buChar char=""/>
            </a:pPr>
            <a:endParaRPr lang="el-GR" sz="1800" i="1" kern="100" dirty="0">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lnSpc>
                <a:spcPct val="107000"/>
              </a:lnSpc>
              <a:spcAft>
                <a:spcPts val="800"/>
              </a:spcAft>
              <a:buFont typeface="Wingdings" panose="05000000000000000000" pitchFamily="2" charset="2"/>
              <a:buChar char=""/>
            </a:pPr>
            <a:r>
              <a:rPr lang="el-GR" sz="1800" i="1" kern="100" dirty="0">
                <a:latin typeface="Calibri" panose="020F0502020204030204" pitchFamily="34" charset="0"/>
                <a:ea typeface="Calibri" panose="020F0502020204030204" pitchFamily="34" charset="0"/>
                <a:cs typeface="Times New Roman" panose="02020603050405020304" pitchFamily="18" charset="0"/>
              </a:rPr>
              <a:t>Δεν είναι οι μόνοι στόχοι που θα μπορούσαμε να θέσουμε για το πρόβλημα της κατανόησης του σχηματισμού των σκιών. </a:t>
            </a:r>
            <a:endParaRPr lang="el-GR" sz="1800" i="1" dirty="0"/>
          </a:p>
          <a:p>
            <a:pPr marL="0" indent="0">
              <a:buNone/>
            </a:pPr>
            <a:endParaRPr lang="el-GR" sz="1200" dirty="0"/>
          </a:p>
          <a:p>
            <a:endParaRPr lang="el-GR" sz="2200" dirty="0"/>
          </a:p>
        </p:txBody>
      </p:sp>
      <p:sp>
        <p:nvSpPr>
          <p:cNvPr id="2" name="Τίτλος 1">
            <a:extLst>
              <a:ext uri="{FF2B5EF4-FFF2-40B4-BE49-F238E27FC236}">
                <a16:creationId xmlns:a16="http://schemas.microsoft.com/office/drawing/2014/main" id="{F50BE87B-C35E-EA73-9A05-19D70C61A49C}"/>
              </a:ext>
            </a:extLst>
          </p:cNvPr>
          <p:cNvSpPr>
            <a:spLocks noGrp="1"/>
          </p:cNvSpPr>
          <p:nvPr>
            <p:ph type="title"/>
          </p:nvPr>
        </p:nvSpPr>
        <p:spPr>
          <a:xfrm>
            <a:off x="838200" y="250107"/>
            <a:ext cx="10515600" cy="1325563"/>
          </a:xfrm>
        </p:spPr>
        <p:txBody>
          <a:bodyPr>
            <a:normAutofit/>
          </a:bodyPr>
          <a:lstStyle/>
          <a:p>
            <a:r>
              <a:rPr lang="el-GR" sz="1800" dirty="0" err="1">
                <a:effectLst>
                  <a:outerShdw blurRad="38100" dist="38100" dir="2700000" algn="tl">
                    <a:srgbClr val="000000">
                      <a:alpha val="43137"/>
                    </a:srgbClr>
                  </a:outerShdw>
                </a:effectLst>
                <a:latin typeface="+mn-lt"/>
              </a:rPr>
              <a:t>Ραβάνης</a:t>
            </a:r>
            <a:r>
              <a:rPr lang="el-GR" sz="1800" dirty="0">
                <a:effectLst>
                  <a:outerShdw blurRad="38100" dist="38100" dir="2700000" algn="tl">
                    <a:srgbClr val="000000">
                      <a:alpha val="43137"/>
                    </a:srgbClr>
                  </a:outerShdw>
                </a:effectLst>
                <a:latin typeface="+mn-lt"/>
              </a:rPr>
              <a:t>, Κ. (2005). </a:t>
            </a:r>
            <a:r>
              <a:rPr lang="el-GR" sz="1800" i="1" dirty="0">
                <a:effectLst>
                  <a:outerShdw blurRad="38100" dist="38100" dir="2700000" algn="tl">
                    <a:srgbClr val="000000">
                      <a:alpha val="43137"/>
                    </a:srgbClr>
                  </a:outerShdw>
                </a:effectLst>
                <a:latin typeface="+mn-lt"/>
              </a:rPr>
              <a:t>Οι Φυσικές Επιστήμες στην Προσχολική Εκπαίδευση. Διδακτική και γνωστική προσέγγιση. </a:t>
            </a:r>
            <a:r>
              <a:rPr lang="el-GR" sz="1800" dirty="0" err="1">
                <a:effectLst>
                  <a:outerShdw blurRad="38100" dist="38100" dir="2700000" algn="tl">
                    <a:srgbClr val="000000">
                      <a:alpha val="43137"/>
                    </a:srgbClr>
                  </a:outerShdw>
                </a:effectLst>
                <a:latin typeface="+mn-lt"/>
              </a:rPr>
              <a:t>Τυπωθήτω</a:t>
            </a:r>
            <a:br>
              <a:rPr lang="el-GR" sz="1800" dirty="0">
                <a:effectLst>
                  <a:outerShdw blurRad="38100" dist="38100" dir="2700000" algn="tl">
                    <a:srgbClr val="000000">
                      <a:alpha val="43137"/>
                    </a:srgbClr>
                  </a:outerShdw>
                </a:effectLst>
                <a:latin typeface="+mn-lt"/>
              </a:rPr>
            </a:br>
            <a:r>
              <a:rPr lang="el-GR" sz="1800" dirty="0">
                <a:effectLst>
                  <a:outerShdw blurRad="38100" dist="38100" dir="2700000" algn="tl">
                    <a:srgbClr val="000000">
                      <a:alpha val="43137"/>
                    </a:srgbClr>
                  </a:outerShdw>
                </a:effectLst>
                <a:latin typeface="+mn-lt"/>
              </a:rPr>
              <a:t>		</a:t>
            </a:r>
            <a:r>
              <a:rPr lang="el-GR" sz="1800" i="1" dirty="0">
                <a:effectLst>
                  <a:outerShdw blurRad="38100" dist="38100" dir="2700000" algn="tl">
                    <a:srgbClr val="000000">
                      <a:alpha val="43137"/>
                    </a:srgbClr>
                  </a:outerShdw>
                </a:effectLst>
                <a:latin typeface="+mn-lt"/>
              </a:rPr>
              <a:t>							</a:t>
            </a:r>
            <a:r>
              <a:rPr lang="en-US" sz="1800" i="1" dirty="0">
                <a:effectLst>
                  <a:outerShdw blurRad="38100" dist="38100" dir="2700000" algn="tl">
                    <a:srgbClr val="000000">
                      <a:alpha val="43137"/>
                    </a:srgbClr>
                  </a:outerShdw>
                </a:effectLst>
                <a:latin typeface="+mn-lt"/>
              </a:rPr>
              <a:t>(</a:t>
            </a:r>
            <a:r>
              <a:rPr lang="el-GR" sz="1800" i="1" dirty="0">
                <a:effectLst>
                  <a:outerShdw blurRad="38100" dist="38100" dir="2700000" algn="tl">
                    <a:srgbClr val="000000">
                      <a:alpha val="43137"/>
                    </a:srgbClr>
                  </a:outerShdw>
                </a:effectLst>
                <a:latin typeface="+mn-lt"/>
              </a:rPr>
              <a:t>2</a:t>
            </a:r>
            <a:r>
              <a:rPr lang="en-US" sz="1800" i="1" dirty="0">
                <a:effectLst>
                  <a:outerShdw blurRad="38100" dist="38100" dir="2700000" algn="tl">
                    <a:srgbClr val="000000">
                      <a:alpha val="43137"/>
                    </a:srgbClr>
                  </a:outerShdw>
                </a:effectLst>
                <a:latin typeface="+mn-lt"/>
              </a:rPr>
              <a:t>/</a:t>
            </a:r>
            <a:r>
              <a:rPr lang="el-GR" sz="1800" i="1" dirty="0">
                <a:effectLst>
                  <a:outerShdw blurRad="38100" dist="38100" dir="2700000" algn="tl">
                    <a:srgbClr val="000000">
                      <a:alpha val="43137"/>
                    </a:srgbClr>
                  </a:outerShdw>
                </a:effectLst>
                <a:latin typeface="+mn-lt"/>
              </a:rPr>
              <a:t>2</a:t>
            </a:r>
            <a:r>
              <a:rPr lang="en-US" sz="1800" i="1" dirty="0">
                <a:effectLst>
                  <a:outerShdw blurRad="38100" dist="38100" dir="2700000" algn="tl">
                    <a:srgbClr val="000000">
                      <a:alpha val="43137"/>
                    </a:srgbClr>
                  </a:outerShdw>
                </a:effectLst>
                <a:latin typeface="+mn-lt"/>
              </a:rPr>
              <a:t>)</a:t>
            </a:r>
            <a:endParaRPr lang="el-GR" sz="2400" i="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180375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7325EE-1BF5-9C10-F268-8F58242D396D}"/>
              </a:ext>
            </a:extLst>
          </p:cNvPr>
          <p:cNvSpPr>
            <a:spLocks noGrp="1"/>
          </p:cNvSpPr>
          <p:nvPr>
            <p:ph type="title"/>
          </p:nvPr>
        </p:nvSpPr>
        <p:spPr/>
        <p:txBody>
          <a:bodyPr>
            <a:normAutofit/>
          </a:bodyPr>
          <a:lstStyle/>
          <a:p>
            <a:r>
              <a:rPr lang="en-US" sz="1800" dirty="0" err="1">
                <a:effectLst>
                  <a:outerShdw blurRad="38100" dist="38100" dir="2700000" algn="tl">
                    <a:srgbClr val="000000">
                      <a:alpha val="43137"/>
                    </a:srgbClr>
                  </a:outerShdw>
                </a:effectLst>
                <a:latin typeface="+mn-lt"/>
              </a:rPr>
              <a:t>Delserieys</a:t>
            </a:r>
            <a:r>
              <a:rPr lang="en-US" sz="1800" dirty="0">
                <a:effectLst>
                  <a:outerShdw blurRad="38100" dist="38100" dir="2700000" algn="tl">
                    <a:srgbClr val="000000">
                      <a:alpha val="43137"/>
                    </a:srgbClr>
                  </a:outerShdw>
                </a:effectLst>
                <a:latin typeface="+mn-lt"/>
              </a:rPr>
              <a:t>,</a:t>
            </a:r>
            <a:r>
              <a:rPr lang="el-GR" sz="1800" dirty="0">
                <a:effectLst>
                  <a:outerShdw blurRad="38100" dist="38100" dir="2700000" algn="tl">
                    <a:srgbClr val="000000">
                      <a:alpha val="43137"/>
                    </a:srgbClr>
                  </a:outerShdw>
                </a:effectLst>
                <a:latin typeface="+mn-lt"/>
              </a:rPr>
              <a:t> </a:t>
            </a:r>
            <a:r>
              <a:rPr lang="en-US" sz="1800" dirty="0">
                <a:effectLst>
                  <a:outerShdw blurRad="38100" dist="38100" dir="2700000" algn="tl">
                    <a:srgbClr val="000000">
                      <a:alpha val="43137"/>
                    </a:srgbClr>
                  </a:outerShdw>
                </a:effectLst>
                <a:latin typeface="+mn-lt"/>
              </a:rPr>
              <a:t>A., </a:t>
            </a:r>
            <a:r>
              <a:rPr lang="en-US" sz="1800" dirty="0" err="1">
                <a:effectLst>
                  <a:outerShdw blurRad="38100" dist="38100" dir="2700000" algn="tl">
                    <a:srgbClr val="000000">
                      <a:alpha val="43137"/>
                    </a:srgbClr>
                  </a:outerShdw>
                </a:effectLst>
                <a:latin typeface="+mn-lt"/>
              </a:rPr>
              <a:t>Jégou</a:t>
            </a:r>
            <a:r>
              <a:rPr lang="en-US" sz="1800" dirty="0">
                <a:effectLst>
                  <a:outerShdw blurRad="38100" dist="38100" dir="2700000" algn="tl">
                    <a:srgbClr val="000000">
                      <a:alpha val="43137"/>
                    </a:srgbClr>
                  </a:outerShdw>
                </a:effectLst>
                <a:latin typeface="+mn-lt"/>
              </a:rPr>
              <a:t>, C., </a:t>
            </a:r>
            <a:r>
              <a:rPr lang="en-US" sz="1800" dirty="0" err="1">
                <a:effectLst>
                  <a:outerShdw blurRad="38100" dist="38100" dir="2700000" algn="tl">
                    <a:srgbClr val="000000">
                      <a:alpha val="43137"/>
                    </a:srgbClr>
                  </a:outerShdw>
                </a:effectLst>
                <a:latin typeface="+mn-lt"/>
              </a:rPr>
              <a:t>Boilevin</a:t>
            </a:r>
            <a:r>
              <a:rPr lang="en-US" sz="1800" dirty="0">
                <a:effectLst>
                  <a:outerShdw blurRad="38100" dist="38100" dir="2700000" algn="tl">
                    <a:srgbClr val="000000">
                      <a:alpha val="43137"/>
                    </a:srgbClr>
                  </a:outerShdw>
                </a:effectLst>
                <a:latin typeface="+mn-lt"/>
              </a:rPr>
              <a:t>, J.M., &amp; </a:t>
            </a:r>
            <a:r>
              <a:rPr lang="en-US" sz="1800" dirty="0" err="1">
                <a:effectLst>
                  <a:outerShdw blurRad="38100" dist="38100" dir="2700000" algn="tl">
                    <a:srgbClr val="000000">
                      <a:alpha val="43137"/>
                    </a:srgbClr>
                  </a:outerShdw>
                </a:effectLst>
                <a:latin typeface="+mn-lt"/>
              </a:rPr>
              <a:t>Ravanis</a:t>
            </a:r>
            <a:r>
              <a:rPr lang="en-US" sz="1800" dirty="0">
                <a:effectLst>
                  <a:outerShdw blurRad="38100" dist="38100" dir="2700000" algn="tl">
                    <a:srgbClr val="000000">
                      <a:alpha val="43137"/>
                    </a:srgbClr>
                  </a:outerShdw>
                </a:effectLst>
                <a:latin typeface="+mn-lt"/>
              </a:rPr>
              <a:t>, K.  (2018). Precursor Model and Preschool Science Learning About Shadows Formation. </a:t>
            </a:r>
            <a:r>
              <a:rPr lang="en-US" sz="1800" i="1" dirty="0">
                <a:effectLst>
                  <a:outerShdw blurRad="38100" dist="38100" dir="2700000" algn="tl">
                    <a:srgbClr val="000000">
                      <a:alpha val="43137"/>
                    </a:srgbClr>
                  </a:outerShdw>
                </a:effectLst>
                <a:latin typeface="+mn-lt"/>
              </a:rPr>
              <a:t>Contemporary Trends and Issues in Science Education, 55 (5), </a:t>
            </a:r>
            <a:r>
              <a:rPr lang="en-US" sz="1800" dirty="0">
                <a:effectLst>
                  <a:outerShdw blurRad="38100" dist="38100" dir="2700000" algn="tl">
                    <a:srgbClr val="000000">
                      <a:alpha val="43137"/>
                    </a:srgbClr>
                  </a:outerShdw>
                </a:effectLst>
                <a:latin typeface="+mn-lt"/>
              </a:rPr>
              <a:t>75-94</a:t>
            </a:r>
            <a:r>
              <a:rPr lang="en-US" sz="1800" i="1" dirty="0">
                <a:effectLst>
                  <a:outerShdw blurRad="38100" dist="38100" dir="2700000" algn="tl">
                    <a:srgbClr val="000000">
                      <a:alpha val="43137"/>
                    </a:srgbClr>
                  </a:outerShdw>
                </a:effectLst>
                <a:latin typeface="+mn-lt"/>
              </a:rPr>
              <a:t>. </a:t>
            </a:r>
            <a:r>
              <a:rPr lang="en-US" sz="1800" dirty="0">
                <a:latin typeface="+mn-lt"/>
                <a:hlinkClick r:id="rId2"/>
              </a:rPr>
              <a:t>https://doi.org/10.1007/978-3-031-08158-3_5</a:t>
            </a:r>
            <a:r>
              <a:rPr lang="en-US" sz="1800" dirty="0">
                <a:latin typeface="+mn-lt"/>
              </a:rPr>
              <a:t> </a:t>
            </a:r>
            <a:r>
              <a:rPr lang="en-US" sz="1800" i="1" dirty="0">
                <a:latin typeface="+mn-lt"/>
              </a:rPr>
              <a:t> </a:t>
            </a:r>
            <a:r>
              <a:rPr lang="el-GR" sz="1800" i="1" dirty="0">
                <a:latin typeface="+mn-lt"/>
              </a:rPr>
              <a:t>       </a:t>
            </a:r>
            <a:br>
              <a:rPr lang="el-GR" sz="1800" i="1" dirty="0">
                <a:latin typeface="+mn-lt"/>
              </a:rPr>
            </a:br>
            <a:r>
              <a:rPr lang="el-GR" sz="1800" i="1" dirty="0">
                <a:latin typeface="+mn-lt"/>
              </a:rPr>
              <a:t>										</a:t>
            </a:r>
            <a:r>
              <a:rPr lang="en-US" sz="1800" b="1" i="1" dirty="0">
                <a:latin typeface="+mn-lt"/>
              </a:rPr>
              <a:t>(1/3)</a:t>
            </a:r>
            <a:endParaRPr lang="el-GR" sz="2400" b="1" i="1" dirty="0">
              <a:effectLst>
                <a:outerShdw blurRad="38100" dist="38100" dir="2700000" algn="tl">
                  <a:srgbClr val="000000">
                    <a:alpha val="43137"/>
                  </a:srgbClr>
                </a:outerShdw>
              </a:effectLst>
              <a:latin typeface="+mn-lt"/>
            </a:endParaRPr>
          </a:p>
        </p:txBody>
      </p:sp>
      <p:sp>
        <p:nvSpPr>
          <p:cNvPr id="3" name="Θέση περιεχομένου 2">
            <a:extLst>
              <a:ext uri="{FF2B5EF4-FFF2-40B4-BE49-F238E27FC236}">
                <a16:creationId xmlns:a16="http://schemas.microsoft.com/office/drawing/2014/main" id="{19E1FA65-E61E-303A-2E22-9B39AE41D008}"/>
              </a:ext>
            </a:extLst>
          </p:cNvPr>
          <p:cNvSpPr>
            <a:spLocks noGrp="1"/>
          </p:cNvSpPr>
          <p:nvPr>
            <p:ph idx="1"/>
          </p:nvPr>
        </p:nvSpPr>
        <p:spPr>
          <a:xfrm>
            <a:off x="838200" y="1575758"/>
            <a:ext cx="10515600" cy="4997570"/>
          </a:xfrm>
        </p:spPr>
        <p:txBody>
          <a:bodyPr>
            <a:noAutofit/>
          </a:bodyPr>
          <a:lstStyle/>
          <a:p>
            <a:pPr algn="just"/>
            <a:r>
              <a:rPr lang="el-GR" sz="2000" dirty="0"/>
              <a:t>Ζητούμενο της Έρευνας:</a:t>
            </a:r>
            <a:endParaRPr lang="en-US" sz="2000" dirty="0"/>
          </a:p>
          <a:p>
            <a:pPr lvl="1" algn="just">
              <a:buFont typeface="Courier New" panose="02070309020205020404" pitchFamily="49" charset="0"/>
              <a:buChar char="o"/>
            </a:pPr>
            <a:r>
              <a:rPr lang="el-GR" sz="1400" dirty="0"/>
              <a:t>Αξιοποίηση του φαινομένου σχηματισμού της σκιάς για να διερευνηθεί ο τρόπος που τα παιδιά οικοδομούν τις πρώτες εννοιολογικές κατανοήσεις σε σχέση με τις Φυσικές Επιστήμες. </a:t>
            </a:r>
          </a:p>
          <a:p>
            <a:pPr lvl="1" algn="just">
              <a:buFont typeface="Courier New" panose="02070309020205020404" pitchFamily="49" charset="0"/>
              <a:buChar char="o"/>
            </a:pPr>
            <a:r>
              <a:rPr lang="el-GR" sz="1400" dirty="0"/>
              <a:t>Τα παιδιά διαθέτουν βιωματικές νοητικές παραστάσεις, οι οποίες μπορεί να αποτελέσουν εμπόδιο στην μάθηση. </a:t>
            </a:r>
          </a:p>
          <a:p>
            <a:pPr lvl="1" algn="just">
              <a:buFont typeface="Courier New" panose="02070309020205020404" pitchFamily="49" charset="0"/>
              <a:buChar char="o"/>
            </a:pPr>
            <a:r>
              <a:rPr lang="el-GR" sz="1400" dirty="0"/>
              <a:t>Η ανίχνευση αυτών των αρχικών μαθησιακών εμποδίων κρίνεται απαραίτητη για την υπέρβασή τους.</a:t>
            </a:r>
          </a:p>
          <a:p>
            <a:pPr lvl="1" algn="just">
              <a:buFont typeface="Courier New" panose="02070309020205020404" pitchFamily="49" charset="0"/>
              <a:buChar char="o"/>
            </a:pPr>
            <a:r>
              <a:rPr lang="el-GR" sz="1400" dirty="0"/>
              <a:t>Στόχος των διδακτικών παρεμβάσεων μιας </a:t>
            </a:r>
            <a:r>
              <a:rPr lang="el-GR" sz="1400" dirty="0" err="1"/>
              <a:t>κοινωνικογνωστικής</a:t>
            </a:r>
            <a:r>
              <a:rPr lang="el-GR" sz="1400" dirty="0"/>
              <a:t> προσέγγισης είναι να βοηθήσουν τα παιδιά να ξεπεράσουν αυτά τα εμπόδια και να οικοδομήσουν ένα πρόδρομο μοντέλο (μια ενδιάμεση οντότητα μεταξύ του επιστημονικού μοντέλου και των πρώτων αναπαραστάσεων των παιδιών που επιτρέπει την περιγραφή, την εξήγηση, την πρόβλεψη του φαινομένου) για ένα φυσικό φαινόμενο.</a:t>
            </a:r>
          </a:p>
          <a:p>
            <a:pPr lvl="1" algn="just">
              <a:buFont typeface="Courier New" panose="02070309020205020404" pitchFamily="49" charset="0"/>
              <a:buChar char="o"/>
            </a:pPr>
            <a:r>
              <a:rPr lang="el-GR" sz="1400" dirty="0"/>
              <a:t>Η παρούσα εργασία διερευνά πώς τα παιδιά ηλικίας 5-6 ετών περιγράφουν, εξηγούν και προβλέπουν το φαινόμενο σχηματισμού της σκιάς και την αποτελεσματικότητα μιας διδακτικής παρέμβασης που βασίζεται στην </a:t>
            </a:r>
            <a:r>
              <a:rPr lang="el-GR" sz="1400" dirty="0" err="1"/>
              <a:t>κοινωνικογνωστική</a:t>
            </a:r>
            <a:r>
              <a:rPr lang="el-GR" sz="1400" dirty="0"/>
              <a:t> προσέγγιση σε διαφορετικά εκπαιδευτικά περιβάλλοντα όσον αφορά το φαινόμενο σχηματισμού της σκιάς. </a:t>
            </a:r>
          </a:p>
          <a:p>
            <a:pPr lvl="1" algn="just">
              <a:buFont typeface="Courier New" panose="02070309020205020404" pitchFamily="49" charset="0"/>
              <a:buChar char="o"/>
            </a:pPr>
            <a:r>
              <a:rPr lang="el-GR" sz="1400" dirty="0"/>
              <a:t>Οι δυσκολίες των παιδιών, με βάση την βιβλιογραφία, σε σχέση με το φαινόμενο σχηματισμού σκιάς είναι: 1) δυσκολία να αναγνωρίσουν ότι η σκιά δημιουργείται εξαιτίας της παρεμπόδισης του φωτός από το αδιαφανές αντικείμενο, 2) δυσκολία προσδιορισμού της θέσης που θα σχηματιστεί η σκιά σε σχέση με τη θέση της φωτεινής πηγής και του αδιαφανούς αντικειμένου, 3) δυσκολία στην αντιστοίχιση του αριθμού των φωτεινών πηγών και του αριθμού των σχηματιζόμενων σκιών.</a:t>
            </a:r>
          </a:p>
          <a:p>
            <a:pPr algn="just"/>
            <a:r>
              <a:rPr lang="el-GR" sz="2000" dirty="0"/>
              <a:t>Ερευνητικά Ερωτήματα:</a:t>
            </a:r>
          </a:p>
          <a:p>
            <a:pPr lvl="1" algn="just">
              <a:buFont typeface="Wingdings" panose="05000000000000000000" pitchFamily="2" charset="2"/>
              <a:buChar char="ü"/>
            </a:pPr>
            <a:r>
              <a:rPr lang="el-GR" sz="1400" dirty="0"/>
              <a:t>Ποια είναι η αποτελεσματικότητα μιας διδακτικής παρέμβασης που βασίζεται σε μια </a:t>
            </a:r>
            <a:r>
              <a:rPr lang="el-GR" sz="1400" dirty="0" err="1"/>
              <a:t>κοινωνικογνωστική</a:t>
            </a:r>
            <a:r>
              <a:rPr lang="el-GR" sz="1400" dirty="0"/>
              <a:t> διδακτική προσέγγιση στην προαγωγή της εξέλιξης των ιδεών των παιδιών (δημιουργία ενός πρόδρομου μοντέλου) για τον σχηματισμό της σκιάς; </a:t>
            </a:r>
          </a:p>
          <a:p>
            <a:pPr lvl="1" algn="just">
              <a:buFont typeface="Wingdings" panose="05000000000000000000" pitchFamily="2" charset="2"/>
              <a:buChar char="ü"/>
            </a:pPr>
            <a:r>
              <a:rPr lang="el-GR" sz="1400" dirty="0"/>
              <a:t>Ποια είναι η αποτελεσματικότητα όταν η συγκεκριμένη διδακτική παρέμβαση μεταβιβάζεται από τους ερευνητές στους εκπαιδευτικούς σε τυπικές συνθήκες διδασκαλίας; </a:t>
            </a:r>
          </a:p>
        </p:txBody>
      </p:sp>
    </p:spTree>
    <p:extLst>
      <p:ext uri="{BB962C8B-B14F-4D97-AF65-F5344CB8AC3E}">
        <p14:creationId xmlns:p14="http://schemas.microsoft.com/office/powerpoint/2010/main" val="4107931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9E1FA65-E61E-303A-2E22-9B39AE41D008}"/>
              </a:ext>
            </a:extLst>
          </p:cNvPr>
          <p:cNvSpPr>
            <a:spLocks noGrp="1"/>
          </p:cNvSpPr>
          <p:nvPr>
            <p:ph idx="1"/>
          </p:nvPr>
        </p:nvSpPr>
        <p:spPr>
          <a:xfrm>
            <a:off x="838200" y="1449208"/>
            <a:ext cx="10515600" cy="5112589"/>
          </a:xfrm>
        </p:spPr>
        <p:txBody>
          <a:bodyPr>
            <a:normAutofit fontScale="92500" lnSpcReduction="10000"/>
          </a:bodyPr>
          <a:lstStyle/>
          <a:p>
            <a:pPr algn="just"/>
            <a:r>
              <a:rPr lang="el-GR" sz="2200" dirty="0"/>
              <a:t>Μεθοδολογική Προσέγγιση:</a:t>
            </a:r>
            <a:endParaRPr lang="en-US" sz="2200" dirty="0"/>
          </a:p>
          <a:p>
            <a:pPr lvl="1" algn="just">
              <a:buFont typeface="Courier New" panose="02070309020205020404" pitchFamily="49" charset="0"/>
              <a:buChar char="o"/>
            </a:pPr>
            <a:r>
              <a:rPr lang="el-GR" sz="1600" u="sng" dirty="0"/>
              <a:t>Φάση 1</a:t>
            </a:r>
            <a:r>
              <a:rPr lang="el-GR" sz="1600" u="sng" baseline="30000" dirty="0"/>
              <a:t>η</a:t>
            </a:r>
            <a:r>
              <a:rPr lang="el-GR" sz="1600" dirty="0"/>
              <a:t>: </a:t>
            </a:r>
          </a:p>
          <a:p>
            <a:pPr lvl="1" algn="just">
              <a:buFont typeface="Wingdings" panose="05000000000000000000" pitchFamily="2" charset="2"/>
              <a:buChar char="ü"/>
            </a:pPr>
            <a:r>
              <a:rPr lang="el-GR" sz="1400" dirty="0"/>
              <a:t>Αναπτύχθηκε σε ελληνικό νηπιαγωγείο, συμμετείχαν 70 παιδιά (5-6 ετών), δημιουργήθηκαν δύο ομάδες: πειραματική ομάδα (35 παιδιά) και η ομάδα ελέγχου (35 παιδιά)</a:t>
            </a:r>
            <a:endParaRPr lang="el-GR" dirty="0"/>
          </a:p>
          <a:p>
            <a:pPr lvl="1" algn="just">
              <a:buFont typeface="Wingdings" panose="05000000000000000000" pitchFamily="2" charset="2"/>
              <a:buChar char="ü"/>
            </a:pPr>
            <a:r>
              <a:rPr lang="el-GR" sz="1400" dirty="0"/>
              <a:t>Έλεγχος της αποτελεσματικότητας της διδακτικής παρέμβασης, που βασίζεται στην </a:t>
            </a:r>
            <a:r>
              <a:rPr lang="el-GR" sz="1400" dirty="0" err="1"/>
              <a:t>κοινωνικογνωστική</a:t>
            </a:r>
            <a:r>
              <a:rPr lang="el-GR" sz="1400" dirty="0"/>
              <a:t> προσέγγιση της γνώσης, που στοχεύει στην οικοδόμηση ενός πρόδρομου μοντέλου, για τον σχηματισμό των σκιών. Η συγκεκριμένη διδακτική παρέμβαση εφαρμόστηκε από εκπαιδευτικούς, με την υποστήριξη ερευνητών,  σε πειραματικές συνθήκες εκτός της τάξης, και συγκρίθηκε με μια ομάδα ελέγχου στην οποία οι εκπαιδευτικοί εφάρμοσαν την παραδοσιακή διδασκαλία για να παρουσιάσουν τις σκιές στα παιδιά στο τυπικό περιβάλλον της τάξης τους.</a:t>
            </a:r>
          </a:p>
          <a:p>
            <a:pPr lvl="1" algn="just">
              <a:buFont typeface="Wingdings" panose="05000000000000000000" pitchFamily="2" charset="2"/>
              <a:buChar char="ü"/>
            </a:pPr>
            <a:r>
              <a:rPr lang="el-GR" sz="1400" dirty="0"/>
              <a:t>Η </a:t>
            </a:r>
            <a:r>
              <a:rPr lang="el-GR" sz="1400" dirty="0" err="1"/>
              <a:t>κοινωνικογνωστική</a:t>
            </a:r>
            <a:r>
              <a:rPr lang="el-GR" sz="1400" dirty="0"/>
              <a:t> προσέγγιση στην διδακτική παρέμβαση: εφαρμόστηκε από έμπειρους εκπαιδευτικούς, οι οποίοι είχαν παρακολουθήσει συγκεκριμένη επιμόρφωση, από μέλη της έρευνας, σε σχέση με την </a:t>
            </a:r>
            <a:r>
              <a:rPr lang="el-GR" sz="1400" dirty="0" err="1"/>
              <a:t>κοινωνικογνωστική</a:t>
            </a:r>
            <a:r>
              <a:rPr lang="el-GR" sz="1400" dirty="0"/>
              <a:t> προσέγγιση της γνώσης και την συγκεκριμένη διδακτική παρέμβαση. Εφαρμόστηκε σε ξεχωριστή αίθουσα του σχολείου, με μικρές ομάδες (2-3 παιδιά) και διήρκησε 15-20 λεπτά.</a:t>
            </a:r>
          </a:p>
          <a:p>
            <a:pPr marL="457200" lvl="1" indent="0" algn="just">
              <a:buNone/>
            </a:pPr>
            <a:endParaRPr lang="el-GR" sz="1400" dirty="0"/>
          </a:p>
          <a:p>
            <a:pPr lvl="1" algn="just">
              <a:buFont typeface="Courier New" panose="02070309020205020404" pitchFamily="49" charset="0"/>
              <a:buChar char="o"/>
            </a:pPr>
            <a:r>
              <a:rPr lang="el-GR" sz="1600" u="sng" dirty="0"/>
              <a:t>Φάση 2</a:t>
            </a:r>
            <a:r>
              <a:rPr lang="el-GR" sz="1600" u="sng" baseline="30000" dirty="0"/>
              <a:t>η</a:t>
            </a:r>
            <a:r>
              <a:rPr lang="el-GR" sz="1600" u="sng" dirty="0"/>
              <a:t>: </a:t>
            </a:r>
          </a:p>
          <a:p>
            <a:pPr lvl="1" algn="just">
              <a:buFont typeface="Wingdings" panose="05000000000000000000" pitchFamily="2" charset="2"/>
              <a:buChar char="ü"/>
            </a:pPr>
            <a:r>
              <a:rPr lang="el-GR" sz="1400" dirty="0"/>
              <a:t>Αναπτύχθηκε σε γαλλικό νηπιαγωγείο, σε δύο τάξεις, συμμετείχαν 52 παιδιά (5-6 ετών), δημιουργήθηκαν 5 ομάδες των 5 – 6 παιδιών, κάθε ομάδα συμμετέχει στην διδακτική παρέμβαση με τον εκπαιδευτικό ενώ τα άλλα παιδιά ασχολούνταν με άλλες δραστηριότητες.</a:t>
            </a:r>
          </a:p>
          <a:p>
            <a:pPr lvl="1" algn="just">
              <a:buFont typeface="Wingdings" panose="05000000000000000000" pitchFamily="2" charset="2"/>
              <a:buChar char="ü"/>
            </a:pPr>
            <a:r>
              <a:rPr lang="el-GR" sz="1400" dirty="0"/>
              <a:t>Έλεγχος της αποτελεσματικότητας της ίδιας διδακτικής παρέμβασης με την Φάση 1</a:t>
            </a:r>
            <a:r>
              <a:rPr lang="el-GR" sz="1400" baseline="30000" dirty="0"/>
              <a:t>η </a:t>
            </a:r>
            <a:r>
              <a:rPr lang="el-GR" sz="1400" dirty="0"/>
              <a:t>, που στοχεύει στην οικοδόμηση ενός πρόδρομου μοντέλου για το μηχανισμό σχηματισμού σκιάς, όταν οι ίδιοι οι εκπαιδευτικοί την εφαρμόζουν στην τάξη τους.</a:t>
            </a:r>
          </a:p>
          <a:p>
            <a:pPr lvl="1" algn="just">
              <a:buFont typeface="Wingdings" panose="05000000000000000000" pitchFamily="2" charset="2"/>
              <a:buChar char="ü"/>
            </a:pPr>
            <a:r>
              <a:rPr lang="el-GR" sz="1400" dirty="0"/>
              <a:t>Η </a:t>
            </a:r>
            <a:r>
              <a:rPr lang="el-GR" sz="1400" dirty="0" err="1"/>
              <a:t>κοινωνικογνωστική</a:t>
            </a:r>
            <a:r>
              <a:rPr lang="el-GR" sz="1400" dirty="0"/>
              <a:t> προσέγγιση στην διδακτική παρέμβαση: εφαρμόστηκε από έμπειρους εκπαιδευτικούς στους οποίους έχει δοθεί το εκπαιδευτικό υλικό, ο απαραίτητος εξοπλισμός και ένα λεπτομερές έγγραφο στο οποίο ενημερώνονται για την διδακτική παρέμβαση. Η διδακτική παρέμβαση έχει διάρκεια περίπου 20 λεπτά για κάθε ομάδα παιδιών.</a:t>
            </a:r>
          </a:p>
          <a:p>
            <a:pPr marL="457200" lvl="1" indent="0" algn="just">
              <a:buNone/>
            </a:pPr>
            <a:r>
              <a:rPr lang="el-GR" sz="1400" dirty="0"/>
              <a:t> </a:t>
            </a:r>
          </a:p>
          <a:p>
            <a:pPr lvl="1" algn="just">
              <a:buFont typeface="Courier New" panose="02070309020205020404" pitchFamily="49" charset="0"/>
              <a:buChar char="o"/>
            </a:pPr>
            <a:r>
              <a:rPr lang="el-GR" sz="1400" dirty="0"/>
              <a:t>Κάθε φάση διακρίνεται σε: προ-τεστ, διδακτική παρέμβαση, μετά-τεστ</a:t>
            </a:r>
          </a:p>
          <a:p>
            <a:pPr lvl="1" algn="just">
              <a:buFont typeface="Courier New" panose="02070309020205020404" pitchFamily="49" charset="0"/>
              <a:buChar char="o"/>
            </a:pPr>
            <a:r>
              <a:rPr lang="el-GR" sz="1400" dirty="0"/>
              <a:t>Κάθε στάδιο πραγματοποιείται με διαφορά διαστήματος 2 εβδομάδων</a:t>
            </a:r>
          </a:p>
          <a:p>
            <a:pPr lvl="1" algn="just">
              <a:buFont typeface="Courier New" panose="02070309020205020404" pitchFamily="49" charset="0"/>
              <a:buChar char="o"/>
            </a:pPr>
            <a:r>
              <a:rPr lang="el-GR" sz="1400" dirty="0"/>
              <a:t>Τα προ-τεστ και μετά-τεστ ήταν ταυτόσημες </a:t>
            </a:r>
            <a:r>
              <a:rPr lang="el-GR" sz="1400" dirty="0" err="1"/>
              <a:t>ημιδομημένες</a:t>
            </a:r>
            <a:r>
              <a:rPr lang="el-GR" sz="1400" dirty="0"/>
              <a:t> συνεντεύξεις, πραγματοποιήθηκαν από τους ερευνητές, με κάθε παιδί ξεχωριστά, σε διαφορετική</a:t>
            </a:r>
            <a:r>
              <a:rPr lang="en-US" sz="1400" dirty="0"/>
              <a:t> </a:t>
            </a:r>
            <a:r>
              <a:rPr lang="el-GR" sz="1400" dirty="0"/>
              <a:t>αίθουσα</a:t>
            </a:r>
          </a:p>
        </p:txBody>
      </p:sp>
      <p:sp>
        <p:nvSpPr>
          <p:cNvPr id="6" name="Τίτλος 1">
            <a:extLst>
              <a:ext uri="{FF2B5EF4-FFF2-40B4-BE49-F238E27FC236}">
                <a16:creationId xmlns:a16="http://schemas.microsoft.com/office/drawing/2014/main" id="{52CFAB32-7942-D7B0-4A46-F155919488E1}"/>
              </a:ext>
            </a:extLst>
          </p:cNvPr>
          <p:cNvSpPr>
            <a:spLocks noGrp="1"/>
          </p:cNvSpPr>
          <p:nvPr>
            <p:ph type="title"/>
          </p:nvPr>
        </p:nvSpPr>
        <p:spPr>
          <a:xfrm>
            <a:off x="838200" y="123645"/>
            <a:ext cx="10515600" cy="1325563"/>
          </a:xfrm>
        </p:spPr>
        <p:txBody>
          <a:bodyPr>
            <a:normAutofit/>
          </a:bodyPr>
          <a:lstStyle/>
          <a:p>
            <a:r>
              <a:rPr lang="en-US" sz="1800" dirty="0" err="1">
                <a:effectLst>
                  <a:outerShdw blurRad="38100" dist="38100" dir="2700000" algn="tl">
                    <a:srgbClr val="000000">
                      <a:alpha val="43137"/>
                    </a:srgbClr>
                  </a:outerShdw>
                </a:effectLst>
                <a:latin typeface="+mn-lt"/>
              </a:rPr>
              <a:t>Delserieys</a:t>
            </a:r>
            <a:r>
              <a:rPr lang="en-US" sz="1800" dirty="0">
                <a:effectLst>
                  <a:outerShdw blurRad="38100" dist="38100" dir="2700000" algn="tl">
                    <a:srgbClr val="000000">
                      <a:alpha val="43137"/>
                    </a:srgbClr>
                  </a:outerShdw>
                </a:effectLst>
                <a:latin typeface="+mn-lt"/>
              </a:rPr>
              <a:t>,</a:t>
            </a:r>
            <a:r>
              <a:rPr lang="el-GR" sz="1800" dirty="0">
                <a:effectLst>
                  <a:outerShdw blurRad="38100" dist="38100" dir="2700000" algn="tl">
                    <a:srgbClr val="000000">
                      <a:alpha val="43137"/>
                    </a:srgbClr>
                  </a:outerShdw>
                </a:effectLst>
                <a:latin typeface="+mn-lt"/>
              </a:rPr>
              <a:t> </a:t>
            </a:r>
            <a:r>
              <a:rPr lang="en-US" sz="1800" dirty="0">
                <a:effectLst>
                  <a:outerShdw blurRad="38100" dist="38100" dir="2700000" algn="tl">
                    <a:srgbClr val="000000">
                      <a:alpha val="43137"/>
                    </a:srgbClr>
                  </a:outerShdw>
                </a:effectLst>
                <a:latin typeface="+mn-lt"/>
              </a:rPr>
              <a:t>A., </a:t>
            </a:r>
            <a:r>
              <a:rPr lang="en-US" sz="1800" dirty="0" err="1">
                <a:effectLst>
                  <a:outerShdw blurRad="38100" dist="38100" dir="2700000" algn="tl">
                    <a:srgbClr val="000000">
                      <a:alpha val="43137"/>
                    </a:srgbClr>
                  </a:outerShdw>
                </a:effectLst>
                <a:latin typeface="+mn-lt"/>
              </a:rPr>
              <a:t>Jégou</a:t>
            </a:r>
            <a:r>
              <a:rPr lang="en-US" sz="1800" dirty="0">
                <a:effectLst>
                  <a:outerShdw blurRad="38100" dist="38100" dir="2700000" algn="tl">
                    <a:srgbClr val="000000">
                      <a:alpha val="43137"/>
                    </a:srgbClr>
                  </a:outerShdw>
                </a:effectLst>
                <a:latin typeface="+mn-lt"/>
              </a:rPr>
              <a:t>, C., </a:t>
            </a:r>
            <a:r>
              <a:rPr lang="en-US" sz="1800" dirty="0" err="1">
                <a:effectLst>
                  <a:outerShdw blurRad="38100" dist="38100" dir="2700000" algn="tl">
                    <a:srgbClr val="000000">
                      <a:alpha val="43137"/>
                    </a:srgbClr>
                  </a:outerShdw>
                </a:effectLst>
                <a:latin typeface="+mn-lt"/>
              </a:rPr>
              <a:t>Boilevin</a:t>
            </a:r>
            <a:r>
              <a:rPr lang="en-US" sz="1800" dirty="0">
                <a:effectLst>
                  <a:outerShdw blurRad="38100" dist="38100" dir="2700000" algn="tl">
                    <a:srgbClr val="000000">
                      <a:alpha val="43137"/>
                    </a:srgbClr>
                  </a:outerShdw>
                </a:effectLst>
                <a:latin typeface="+mn-lt"/>
              </a:rPr>
              <a:t>, J.M., &amp; </a:t>
            </a:r>
            <a:r>
              <a:rPr lang="en-US" sz="1800" dirty="0" err="1">
                <a:effectLst>
                  <a:outerShdw blurRad="38100" dist="38100" dir="2700000" algn="tl">
                    <a:srgbClr val="000000">
                      <a:alpha val="43137"/>
                    </a:srgbClr>
                  </a:outerShdw>
                </a:effectLst>
                <a:latin typeface="+mn-lt"/>
              </a:rPr>
              <a:t>Ravanis</a:t>
            </a:r>
            <a:r>
              <a:rPr lang="en-US" sz="1800" dirty="0">
                <a:effectLst>
                  <a:outerShdw blurRad="38100" dist="38100" dir="2700000" algn="tl">
                    <a:srgbClr val="000000">
                      <a:alpha val="43137"/>
                    </a:srgbClr>
                  </a:outerShdw>
                </a:effectLst>
                <a:latin typeface="+mn-lt"/>
              </a:rPr>
              <a:t>, K.  (2018). Precursor Model and Preschool Science Learning About Shadows Formation. </a:t>
            </a:r>
            <a:r>
              <a:rPr lang="en-US" sz="1800" i="1" dirty="0">
                <a:effectLst>
                  <a:outerShdw blurRad="38100" dist="38100" dir="2700000" algn="tl">
                    <a:srgbClr val="000000">
                      <a:alpha val="43137"/>
                    </a:srgbClr>
                  </a:outerShdw>
                </a:effectLst>
                <a:latin typeface="+mn-lt"/>
              </a:rPr>
              <a:t>Contemporary Trends and Issues in Science Education, 55 (5), </a:t>
            </a:r>
            <a:r>
              <a:rPr lang="en-US" sz="1800" dirty="0">
                <a:effectLst>
                  <a:outerShdw blurRad="38100" dist="38100" dir="2700000" algn="tl">
                    <a:srgbClr val="000000">
                      <a:alpha val="43137"/>
                    </a:srgbClr>
                  </a:outerShdw>
                </a:effectLst>
                <a:latin typeface="+mn-lt"/>
              </a:rPr>
              <a:t>75-94</a:t>
            </a:r>
            <a:r>
              <a:rPr lang="en-US" sz="1800" i="1" dirty="0">
                <a:effectLst>
                  <a:outerShdw blurRad="38100" dist="38100" dir="2700000" algn="tl">
                    <a:srgbClr val="000000">
                      <a:alpha val="43137"/>
                    </a:srgbClr>
                  </a:outerShdw>
                </a:effectLst>
                <a:latin typeface="+mn-lt"/>
              </a:rPr>
              <a:t>. </a:t>
            </a:r>
            <a:r>
              <a:rPr lang="en-US" sz="1800" dirty="0">
                <a:latin typeface="+mn-lt"/>
                <a:hlinkClick r:id="rId3"/>
              </a:rPr>
              <a:t>https://doi.org/10.1007/978-3-031-08158-3_5</a:t>
            </a:r>
            <a:r>
              <a:rPr lang="en-US" sz="1800" dirty="0">
                <a:latin typeface="+mn-lt"/>
              </a:rPr>
              <a:t>  </a:t>
            </a:r>
            <a:br>
              <a:rPr lang="el-GR" sz="1800" dirty="0">
                <a:latin typeface="+mn-lt"/>
              </a:rPr>
            </a:br>
            <a:r>
              <a:rPr lang="el-GR" sz="1800" dirty="0">
                <a:latin typeface="+mn-lt"/>
              </a:rPr>
              <a:t>										</a:t>
            </a:r>
            <a:r>
              <a:rPr lang="en-US" sz="1800" b="1" i="1" dirty="0">
                <a:latin typeface="+mn-lt"/>
              </a:rPr>
              <a:t>(2/3)</a:t>
            </a:r>
            <a:endParaRPr lang="el-GR" sz="2400" b="1" i="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567426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90B4DDE-79CD-726F-29D1-D051456A4920}"/>
              </a:ext>
            </a:extLst>
          </p:cNvPr>
          <p:cNvSpPr>
            <a:spLocks noGrp="1"/>
          </p:cNvSpPr>
          <p:nvPr>
            <p:ph idx="1"/>
          </p:nvPr>
        </p:nvSpPr>
        <p:spPr>
          <a:xfrm>
            <a:off x="838200" y="1676310"/>
            <a:ext cx="10515600" cy="5104052"/>
          </a:xfrm>
        </p:spPr>
        <p:txBody>
          <a:bodyPr>
            <a:normAutofit/>
          </a:bodyPr>
          <a:lstStyle/>
          <a:p>
            <a:r>
              <a:rPr lang="el-GR" sz="2200" dirty="0"/>
              <a:t>Ευρήματα-Αποτελέσματα/Ερευνητικό Ερώτημα:</a:t>
            </a:r>
          </a:p>
          <a:p>
            <a:pPr lvl="1" algn="just">
              <a:buFont typeface="Courier New" panose="02070309020205020404" pitchFamily="49" charset="0"/>
              <a:buChar char="o"/>
            </a:pPr>
            <a:r>
              <a:rPr lang="el-GR" sz="1800" dirty="0"/>
              <a:t>Ποια είναι η αποτελεσματικότητα μιας διδακτικής παρέμβασης που βασίζεται σε μια </a:t>
            </a:r>
            <a:r>
              <a:rPr lang="el-GR" sz="1800" dirty="0" err="1"/>
              <a:t>κοινωνικογνωστική</a:t>
            </a:r>
            <a:r>
              <a:rPr lang="el-GR" sz="1800" dirty="0"/>
              <a:t> διδακτική προσέγγιση στην προαγωγή της εξέλιξης των ιδεών των παιδιών (δημιουργία ενός πρόδρομου μοντέλου) για τον σχηματισμό της σκιάς; </a:t>
            </a:r>
          </a:p>
          <a:p>
            <a:pPr lvl="2" algn="just">
              <a:buFont typeface="Wingdings" panose="05000000000000000000" pitchFamily="2" charset="2"/>
              <a:buChar char="ü"/>
            </a:pPr>
            <a:r>
              <a:rPr lang="el-GR" sz="1200" dirty="0"/>
              <a:t>τα αποτελέσματα των αναλύσεων του προ-τεστ και του </a:t>
            </a:r>
            <a:r>
              <a:rPr lang="el-GR" sz="1200" dirty="0" err="1"/>
              <a:t>μετα</a:t>
            </a:r>
            <a:r>
              <a:rPr lang="el-GR" sz="1200" dirty="0"/>
              <a:t>-τεστ δείχνουν ότι η </a:t>
            </a:r>
            <a:r>
              <a:rPr lang="el-GR" sz="1200" dirty="0" err="1"/>
              <a:t>κοινωνικογνωστική</a:t>
            </a:r>
            <a:r>
              <a:rPr lang="el-GR" sz="1200" dirty="0"/>
              <a:t> διδακτική παρέμβαση έχει επίδραση στα παιδιά προσχολικής ηλικίας και στην ικανότητά τους να κατασκευάζουν ένα πρόδρομο μοντέλο στο σχηματισμό σκιών. </a:t>
            </a:r>
          </a:p>
          <a:p>
            <a:pPr lvl="2" algn="just">
              <a:buFont typeface="Wingdings" panose="05000000000000000000" pitchFamily="2" charset="2"/>
              <a:buChar char="ü"/>
            </a:pPr>
            <a:r>
              <a:rPr lang="el-GR" sz="1200" dirty="0"/>
              <a:t>Φάση 1</a:t>
            </a:r>
            <a:r>
              <a:rPr lang="el-GR" sz="1200" baseline="30000" dirty="0"/>
              <a:t>η</a:t>
            </a:r>
            <a:r>
              <a:rPr lang="el-GR" sz="1200" dirty="0"/>
              <a:t>: </a:t>
            </a:r>
            <a:r>
              <a:rPr lang="el-GR" sz="1100" dirty="0"/>
              <a:t>ένας μεγάλος αριθμός παιδιών δίνει επαρκή εξήγηση για το σχηματισμό σκιάς μετά την </a:t>
            </a:r>
            <a:r>
              <a:rPr lang="el-GR" sz="1100" dirty="0" err="1"/>
              <a:t>κοινωνικογνωστική</a:t>
            </a:r>
            <a:r>
              <a:rPr lang="el-GR" sz="1100" dirty="0"/>
              <a:t> διδακτική παρέμβαση, όταν λίγα από τα παιδιά της ομάδας ελέγχου φτάνουν σε τέτοιο επίπεδο εξήγησης</a:t>
            </a:r>
            <a:endParaRPr lang="el-GR" sz="1200" dirty="0"/>
          </a:p>
          <a:p>
            <a:pPr lvl="2" algn="just">
              <a:buFont typeface="Wingdings" panose="05000000000000000000" pitchFamily="2" charset="2"/>
              <a:buChar char="ü"/>
            </a:pPr>
            <a:r>
              <a:rPr lang="el-GR" sz="1200" dirty="0"/>
              <a:t>Η διδακτική παρέμβαση έχει τη δυνατότητα να προκαλέσει αλλαγές στην αναπαράσταση των παιδιών σχετικά με το σχηματισμό σκιάς, και τα προ-τεστ και </a:t>
            </a:r>
            <a:r>
              <a:rPr lang="el-GR" sz="1200" dirty="0" err="1"/>
              <a:t>μετα</a:t>
            </a:r>
            <a:r>
              <a:rPr lang="el-GR" sz="1200" dirty="0"/>
              <a:t>-τεστ που χρησιμοποιούνται επιτρέπουν τη διάκριση της προόδου των παιδιών από τη μια ομάδα στην άλλη. </a:t>
            </a:r>
          </a:p>
          <a:p>
            <a:pPr marL="914400" lvl="2" indent="0" algn="just">
              <a:buNone/>
            </a:pPr>
            <a:endParaRPr lang="el-GR" sz="1800" dirty="0"/>
          </a:p>
          <a:p>
            <a:pPr lvl="1" algn="just">
              <a:buFont typeface="Courier New" panose="02070309020205020404" pitchFamily="49" charset="0"/>
              <a:buChar char="o"/>
            </a:pPr>
            <a:r>
              <a:rPr lang="el-GR" sz="1800" dirty="0"/>
              <a:t>Ποια είναι η αποτελεσματικότητα όταν η διδακτική παρέμβαση μεταβιβάζεται στους εκπαιδευτικούς σε τυπικές συνθήκες διδασκαλίας; </a:t>
            </a:r>
          </a:p>
          <a:p>
            <a:pPr lvl="2" algn="just">
              <a:buFont typeface="Wingdings" panose="05000000000000000000" pitchFamily="2" charset="2"/>
              <a:buChar char="ü"/>
            </a:pPr>
            <a:r>
              <a:rPr lang="el-GR" sz="1200" dirty="0"/>
              <a:t>Ο αριθμός των παιδιών που δίνουν ικανοποιητικές απαντήσεις στα μετά-τεστ στην Φάση 2</a:t>
            </a:r>
            <a:r>
              <a:rPr lang="el-GR" sz="1200" baseline="30000" dirty="0"/>
              <a:t>η</a:t>
            </a:r>
            <a:r>
              <a:rPr lang="el-GR" sz="1200" dirty="0"/>
              <a:t>  είναι πολύ μικρότερος από τον αριθμό των παιδιών που δίνουν ικανοποιητικές απαντήσεις στην πειραματική ομάδα της Φάσης 1η. </a:t>
            </a:r>
          </a:p>
          <a:p>
            <a:pPr lvl="2" algn="just">
              <a:buFont typeface="Wingdings" panose="05000000000000000000" pitchFamily="2" charset="2"/>
              <a:buChar char="ü"/>
            </a:pPr>
            <a:r>
              <a:rPr lang="el-GR" sz="1200" dirty="0"/>
              <a:t>Ωστόσο, εξακολουθεί να είναι υψηλότερος από τον αριθμό των παιδιών της ομάδας ελέγχου της Φάσης 1</a:t>
            </a:r>
            <a:r>
              <a:rPr lang="el-GR" sz="1200" baseline="30000" dirty="0"/>
              <a:t>η</a:t>
            </a:r>
            <a:r>
              <a:rPr lang="el-GR" sz="1200" dirty="0"/>
              <a:t>. Επομένως, η διδακτική παρέμβαση που βασίζεται στην </a:t>
            </a:r>
            <a:r>
              <a:rPr lang="el-GR" sz="1200" dirty="0" err="1"/>
              <a:t>κοινωνικογνωστική</a:t>
            </a:r>
            <a:r>
              <a:rPr lang="el-GR" sz="1200" dirty="0"/>
              <a:t> προσέγγιση έχει αξιοσημείωτη αποτελεσματικότητα.</a:t>
            </a:r>
          </a:p>
          <a:p>
            <a:pPr lvl="2" algn="just">
              <a:buFont typeface="Wingdings" panose="05000000000000000000" pitchFamily="2" charset="2"/>
              <a:buChar char="ü"/>
            </a:pPr>
            <a:r>
              <a:rPr lang="el-GR" sz="1200" dirty="0"/>
              <a:t>Τα αποτελέσματα δείχνουν ότι τα παιδιά προοδεύουν ακόμη περισσότερο όταν πληρούνται ορισμένες προϋποθέσεις όσον αφορά την εξειδίκευση των εκπαιδευτικών στις φυσικές επιστήμες καθώς και στη βαθιά κατανόηση της διδακτικής παρέμβασης. </a:t>
            </a:r>
          </a:p>
        </p:txBody>
      </p:sp>
      <p:sp>
        <p:nvSpPr>
          <p:cNvPr id="6" name="Τίτλος 1">
            <a:extLst>
              <a:ext uri="{FF2B5EF4-FFF2-40B4-BE49-F238E27FC236}">
                <a16:creationId xmlns:a16="http://schemas.microsoft.com/office/drawing/2014/main" id="{C66F485C-5153-8A05-FC5D-382273FB952C}"/>
              </a:ext>
            </a:extLst>
          </p:cNvPr>
          <p:cNvSpPr txBox="1">
            <a:spLocks/>
          </p:cNvSpPr>
          <p:nvPr/>
        </p:nvSpPr>
        <p:spPr>
          <a:xfrm>
            <a:off x="838200" y="35074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dirty="0" err="1">
                <a:effectLst>
                  <a:outerShdw blurRad="38100" dist="38100" dir="2700000" algn="tl">
                    <a:srgbClr val="000000">
                      <a:alpha val="43137"/>
                    </a:srgbClr>
                  </a:outerShdw>
                </a:effectLst>
                <a:latin typeface="+mn-lt"/>
              </a:rPr>
              <a:t>Delserieys</a:t>
            </a:r>
            <a:r>
              <a:rPr lang="en-US" sz="1800" dirty="0">
                <a:effectLst>
                  <a:outerShdw blurRad="38100" dist="38100" dir="2700000" algn="tl">
                    <a:srgbClr val="000000">
                      <a:alpha val="43137"/>
                    </a:srgbClr>
                  </a:outerShdw>
                </a:effectLst>
                <a:latin typeface="+mn-lt"/>
              </a:rPr>
              <a:t>,</a:t>
            </a:r>
            <a:r>
              <a:rPr lang="el-GR" sz="1800" dirty="0">
                <a:effectLst>
                  <a:outerShdw blurRad="38100" dist="38100" dir="2700000" algn="tl">
                    <a:srgbClr val="000000">
                      <a:alpha val="43137"/>
                    </a:srgbClr>
                  </a:outerShdw>
                </a:effectLst>
                <a:latin typeface="+mn-lt"/>
              </a:rPr>
              <a:t> </a:t>
            </a:r>
            <a:r>
              <a:rPr lang="en-US" sz="1800" dirty="0">
                <a:effectLst>
                  <a:outerShdw blurRad="38100" dist="38100" dir="2700000" algn="tl">
                    <a:srgbClr val="000000">
                      <a:alpha val="43137"/>
                    </a:srgbClr>
                  </a:outerShdw>
                </a:effectLst>
                <a:latin typeface="+mn-lt"/>
              </a:rPr>
              <a:t>A., </a:t>
            </a:r>
            <a:r>
              <a:rPr lang="en-US" sz="1800" dirty="0" err="1">
                <a:effectLst>
                  <a:outerShdw blurRad="38100" dist="38100" dir="2700000" algn="tl">
                    <a:srgbClr val="000000">
                      <a:alpha val="43137"/>
                    </a:srgbClr>
                  </a:outerShdw>
                </a:effectLst>
                <a:latin typeface="+mn-lt"/>
              </a:rPr>
              <a:t>Jégou</a:t>
            </a:r>
            <a:r>
              <a:rPr lang="en-US" sz="1800" dirty="0">
                <a:effectLst>
                  <a:outerShdw blurRad="38100" dist="38100" dir="2700000" algn="tl">
                    <a:srgbClr val="000000">
                      <a:alpha val="43137"/>
                    </a:srgbClr>
                  </a:outerShdw>
                </a:effectLst>
                <a:latin typeface="+mn-lt"/>
              </a:rPr>
              <a:t>, C., </a:t>
            </a:r>
            <a:r>
              <a:rPr lang="en-US" sz="1800" dirty="0" err="1">
                <a:effectLst>
                  <a:outerShdw blurRad="38100" dist="38100" dir="2700000" algn="tl">
                    <a:srgbClr val="000000">
                      <a:alpha val="43137"/>
                    </a:srgbClr>
                  </a:outerShdw>
                </a:effectLst>
                <a:latin typeface="+mn-lt"/>
              </a:rPr>
              <a:t>Boilevin</a:t>
            </a:r>
            <a:r>
              <a:rPr lang="en-US" sz="1800" dirty="0">
                <a:effectLst>
                  <a:outerShdw blurRad="38100" dist="38100" dir="2700000" algn="tl">
                    <a:srgbClr val="000000">
                      <a:alpha val="43137"/>
                    </a:srgbClr>
                  </a:outerShdw>
                </a:effectLst>
                <a:latin typeface="+mn-lt"/>
              </a:rPr>
              <a:t>, J.M., &amp; </a:t>
            </a:r>
            <a:r>
              <a:rPr lang="en-US" sz="1800" dirty="0" err="1">
                <a:effectLst>
                  <a:outerShdw blurRad="38100" dist="38100" dir="2700000" algn="tl">
                    <a:srgbClr val="000000">
                      <a:alpha val="43137"/>
                    </a:srgbClr>
                  </a:outerShdw>
                </a:effectLst>
                <a:latin typeface="+mn-lt"/>
              </a:rPr>
              <a:t>Ravanis</a:t>
            </a:r>
            <a:r>
              <a:rPr lang="en-US" sz="1800" dirty="0">
                <a:effectLst>
                  <a:outerShdw blurRad="38100" dist="38100" dir="2700000" algn="tl">
                    <a:srgbClr val="000000">
                      <a:alpha val="43137"/>
                    </a:srgbClr>
                  </a:outerShdw>
                </a:effectLst>
                <a:latin typeface="+mn-lt"/>
              </a:rPr>
              <a:t>, K.  (2018). Precursor Model and Preschool Science Learning About Shadows Formation. </a:t>
            </a:r>
            <a:r>
              <a:rPr lang="en-US" sz="1800" i="1" dirty="0">
                <a:effectLst>
                  <a:outerShdw blurRad="38100" dist="38100" dir="2700000" algn="tl">
                    <a:srgbClr val="000000">
                      <a:alpha val="43137"/>
                    </a:srgbClr>
                  </a:outerShdw>
                </a:effectLst>
                <a:latin typeface="+mn-lt"/>
              </a:rPr>
              <a:t>Contemporary Trends and Issues in Science Education, 55 (5), </a:t>
            </a:r>
            <a:r>
              <a:rPr lang="en-US" sz="1800" dirty="0">
                <a:effectLst>
                  <a:outerShdw blurRad="38100" dist="38100" dir="2700000" algn="tl">
                    <a:srgbClr val="000000">
                      <a:alpha val="43137"/>
                    </a:srgbClr>
                  </a:outerShdw>
                </a:effectLst>
                <a:latin typeface="+mn-lt"/>
              </a:rPr>
              <a:t>75-94</a:t>
            </a:r>
            <a:r>
              <a:rPr lang="en-US" sz="1800" i="1" dirty="0">
                <a:effectLst>
                  <a:outerShdw blurRad="38100" dist="38100" dir="2700000" algn="tl">
                    <a:srgbClr val="000000">
                      <a:alpha val="43137"/>
                    </a:srgbClr>
                  </a:outerShdw>
                </a:effectLst>
                <a:latin typeface="+mn-lt"/>
              </a:rPr>
              <a:t>. </a:t>
            </a:r>
            <a:r>
              <a:rPr lang="en-US" sz="1800" dirty="0">
                <a:latin typeface="+mn-lt"/>
                <a:hlinkClick r:id="rId3"/>
              </a:rPr>
              <a:t>https://doi.org/10.1007/978-3-031-08158-3_5</a:t>
            </a:r>
            <a:r>
              <a:rPr lang="en-US" sz="1800" dirty="0">
                <a:latin typeface="+mn-lt"/>
              </a:rPr>
              <a:t>  </a:t>
            </a:r>
            <a:endParaRPr lang="el-GR" sz="1800" dirty="0">
              <a:latin typeface="+mn-lt"/>
            </a:endParaRPr>
          </a:p>
          <a:p>
            <a:r>
              <a:rPr lang="el-GR" sz="1800" i="1" dirty="0">
                <a:latin typeface="+mn-lt"/>
              </a:rPr>
              <a:t>										</a:t>
            </a:r>
            <a:r>
              <a:rPr lang="en-US" sz="1800" b="1" i="1" dirty="0">
                <a:latin typeface="+mn-lt"/>
              </a:rPr>
              <a:t>(3/3)</a:t>
            </a:r>
            <a:endParaRPr lang="el-GR" sz="2400" b="1" i="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3543801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7325EE-1BF5-9C10-F268-8F58242D396D}"/>
              </a:ext>
            </a:extLst>
          </p:cNvPr>
          <p:cNvSpPr>
            <a:spLocks noGrp="1"/>
          </p:cNvSpPr>
          <p:nvPr>
            <p:ph type="title"/>
          </p:nvPr>
        </p:nvSpPr>
        <p:spPr/>
        <p:txBody>
          <a:bodyPr>
            <a:normAutofit/>
          </a:bodyPr>
          <a:lstStyle/>
          <a:p>
            <a:r>
              <a:rPr lang="en-US" sz="1800" dirty="0" err="1">
                <a:effectLst>
                  <a:outerShdw blurRad="38100" dist="38100" dir="2700000" algn="tl">
                    <a:srgbClr val="000000">
                      <a:alpha val="43137"/>
                    </a:srgbClr>
                  </a:outerShdw>
                </a:effectLst>
                <a:latin typeface="+mn-lt"/>
              </a:rPr>
              <a:t>Delserieys</a:t>
            </a:r>
            <a:r>
              <a:rPr lang="en-US" sz="1800" dirty="0">
                <a:effectLst>
                  <a:outerShdw blurRad="38100" dist="38100" dir="2700000" algn="tl">
                    <a:srgbClr val="000000">
                      <a:alpha val="43137"/>
                    </a:srgbClr>
                  </a:outerShdw>
                </a:effectLst>
                <a:latin typeface="+mn-lt"/>
              </a:rPr>
              <a:t>, </a:t>
            </a:r>
            <a:r>
              <a:rPr lang="el-GR" sz="1800" dirty="0">
                <a:effectLst>
                  <a:outerShdw blurRad="38100" dist="38100" dir="2700000" algn="tl">
                    <a:srgbClr val="000000">
                      <a:alpha val="43137"/>
                    </a:srgbClr>
                  </a:outerShdw>
                </a:effectLst>
                <a:latin typeface="+mn-lt"/>
              </a:rPr>
              <a:t>Α., </a:t>
            </a:r>
            <a:r>
              <a:rPr lang="en-US" sz="1800" dirty="0" err="1">
                <a:effectLst>
                  <a:outerShdw blurRad="38100" dist="38100" dir="2700000" algn="tl">
                    <a:srgbClr val="000000">
                      <a:alpha val="43137"/>
                    </a:srgbClr>
                  </a:outerShdw>
                </a:effectLst>
                <a:latin typeface="+mn-lt"/>
              </a:rPr>
              <a:t>Impedovo</a:t>
            </a:r>
            <a:r>
              <a:rPr lang="el-GR" sz="1800" dirty="0">
                <a:effectLst>
                  <a:outerShdw blurRad="38100" dist="38100" dir="2700000" algn="tl">
                    <a:srgbClr val="000000">
                      <a:alpha val="43137"/>
                    </a:srgbClr>
                  </a:outerShdw>
                </a:effectLst>
                <a:latin typeface="+mn-lt"/>
              </a:rPr>
              <a:t>, Μ.Α.</a:t>
            </a:r>
            <a:r>
              <a:rPr lang="en-US" sz="1800" dirty="0">
                <a:effectLst>
                  <a:outerShdw blurRad="38100" dist="38100" dir="2700000" algn="tl">
                    <a:srgbClr val="000000">
                      <a:alpha val="43137"/>
                    </a:srgbClr>
                  </a:outerShdw>
                </a:effectLst>
                <a:latin typeface="+mn-lt"/>
              </a:rPr>
              <a:t> </a:t>
            </a:r>
            <a:r>
              <a:rPr lang="en-US" sz="1800" dirty="0" err="1">
                <a:effectLst>
                  <a:outerShdw blurRad="38100" dist="38100" dir="2700000" algn="tl">
                    <a:srgbClr val="000000">
                      <a:alpha val="43137"/>
                    </a:srgbClr>
                  </a:outerShdw>
                </a:effectLst>
                <a:latin typeface="+mn-lt"/>
              </a:rPr>
              <a:t>Fragkiadaki</a:t>
            </a:r>
            <a:r>
              <a:rPr lang="en-US" sz="1800" dirty="0">
                <a:effectLst>
                  <a:outerShdw blurRad="38100" dist="38100" dir="2700000" algn="tl">
                    <a:srgbClr val="000000">
                      <a:alpha val="43137"/>
                    </a:srgbClr>
                  </a:outerShdw>
                </a:effectLst>
                <a:latin typeface="+mn-lt"/>
              </a:rPr>
              <a:t>,</a:t>
            </a:r>
            <a:r>
              <a:rPr lang="el-GR" sz="1800" dirty="0">
                <a:effectLst>
                  <a:outerShdw blurRad="38100" dist="38100" dir="2700000" algn="tl">
                    <a:srgbClr val="000000">
                      <a:alpha val="43137"/>
                    </a:srgbClr>
                  </a:outerShdw>
                </a:effectLst>
                <a:latin typeface="+mn-lt"/>
              </a:rPr>
              <a:t> </a:t>
            </a:r>
            <a:r>
              <a:rPr lang="en-US" sz="1800" dirty="0">
                <a:effectLst>
                  <a:outerShdw blurRad="38100" dist="38100" dir="2700000" algn="tl">
                    <a:srgbClr val="000000">
                      <a:alpha val="43137"/>
                    </a:srgbClr>
                  </a:outerShdw>
                </a:effectLst>
                <a:latin typeface="+mn-lt"/>
              </a:rPr>
              <a:t>Gl. &amp; </a:t>
            </a:r>
            <a:r>
              <a:rPr lang="en-US" sz="1800" dirty="0" err="1">
                <a:effectLst>
                  <a:outerShdw blurRad="38100" dist="38100" dir="2700000" algn="tl">
                    <a:srgbClr val="000000">
                      <a:alpha val="43137"/>
                    </a:srgbClr>
                  </a:outerShdw>
                </a:effectLst>
                <a:latin typeface="+mn-lt"/>
              </a:rPr>
              <a:t>Kampeza</a:t>
            </a:r>
            <a:r>
              <a:rPr lang="en-US" sz="1800" dirty="0">
                <a:effectLst>
                  <a:outerShdw blurRad="38100" dist="38100" dir="2700000" algn="tl">
                    <a:srgbClr val="000000">
                      <a:alpha val="43137"/>
                    </a:srgbClr>
                  </a:outerShdw>
                </a:effectLst>
                <a:latin typeface="+mn-lt"/>
              </a:rPr>
              <a:t>, M. (2016). Using drawings to explore preschool children’s ideas about shadow formation</a:t>
            </a:r>
            <a:r>
              <a:rPr lang="en-US" sz="1800" i="1" dirty="0">
                <a:effectLst>
                  <a:outerShdw blurRad="38100" dist="38100" dir="2700000" algn="tl">
                    <a:srgbClr val="000000">
                      <a:alpha val="43137"/>
                    </a:srgbClr>
                  </a:outerShdw>
                </a:effectLst>
                <a:latin typeface="+mn-lt"/>
              </a:rPr>
              <a:t>. Review of science, mathematics and ICT education</a:t>
            </a:r>
            <a:r>
              <a:rPr lang="en-US" sz="1800" dirty="0">
                <a:effectLst>
                  <a:outerShdw blurRad="38100" dist="38100" dir="2700000" algn="tl">
                    <a:srgbClr val="000000">
                      <a:alpha val="43137"/>
                    </a:srgbClr>
                  </a:outerShdw>
                </a:effectLst>
                <a:latin typeface="+mn-lt"/>
              </a:rPr>
              <a:t>,</a:t>
            </a:r>
            <a:r>
              <a:rPr lang="en-US" sz="1800" i="1" dirty="0">
                <a:effectLst>
                  <a:outerShdw blurRad="38100" dist="38100" dir="2700000" algn="tl">
                    <a:srgbClr val="000000">
                      <a:alpha val="43137"/>
                    </a:srgbClr>
                  </a:outerShdw>
                </a:effectLst>
                <a:latin typeface="+mn-lt"/>
              </a:rPr>
              <a:t> 11 </a:t>
            </a:r>
            <a:r>
              <a:rPr lang="en-US" sz="1800" dirty="0">
                <a:effectLst>
                  <a:outerShdw blurRad="38100" dist="38100" dir="2700000" algn="tl">
                    <a:srgbClr val="000000">
                      <a:alpha val="43137"/>
                    </a:srgbClr>
                  </a:outerShdw>
                </a:effectLst>
                <a:latin typeface="+mn-lt"/>
              </a:rPr>
              <a:t>(1)</a:t>
            </a:r>
            <a:r>
              <a:rPr lang="en-US" sz="1800" i="1" dirty="0">
                <a:effectLst>
                  <a:outerShdw blurRad="38100" dist="38100" dir="2700000" algn="tl">
                    <a:srgbClr val="000000">
                      <a:alpha val="43137"/>
                    </a:srgbClr>
                  </a:outerShdw>
                </a:effectLst>
                <a:latin typeface="+mn-lt"/>
              </a:rPr>
              <a:t>. </a:t>
            </a:r>
            <a:r>
              <a:rPr lang="en-US" sz="1800" b="0" i="0" u="none" strike="noStrike" dirty="0">
                <a:solidFill>
                  <a:srgbClr val="38ADA9"/>
                </a:solidFill>
                <a:effectLst/>
                <a:latin typeface="+mn-lt"/>
                <a:hlinkClick r:id="rId3"/>
              </a:rPr>
              <a:t>https://doi.org/10.26220/rev.2778</a:t>
            </a:r>
            <a:br>
              <a:rPr lang="el-GR" sz="1800" i="1" dirty="0">
                <a:latin typeface="+mn-lt"/>
              </a:rPr>
            </a:br>
            <a:r>
              <a:rPr lang="el-GR" sz="1800" i="1" dirty="0">
                <a:latin typeface="+mn-lt"/>
              </a:rPr>
              <a:t>										</a:t>
            </a:r>
            <a:r>
              <a:rPr lang="en-US" sz="1800" b="1" i="1" dirty="0">
                <a:latin typeface="+mn-lt"/>
              </a:rPr>
              <a:t>(1/3)</a:t>
            </a:r>
            <a:endParaRPr lang="el-GR" sz="2400" b="1" i="1" dirty="0">
              <a:effectLst>
                <a:outerShdw blurRad="38100" dist="38100" dir="2700000" algn="tl">
                  <a:srgbClr val="000000">
                    <a:alpha val="43137"/>
                  </a:srgbClr>
                </a:outerShdw>
              </a:effectLst>
              <a:latin typeface="+mn-lt"/>
            </a:endParaRPr>
          </a:p>
        </p:txBody>
      </p:sp>
      <p:sp>
        <p:nvSpPr>
          <p:cNvPr id="3" name="Θέση περιεχομένου 2">
            <a:extLst>
              <a:ext uri="{FF2B5EF4-FFF2-40B4-BE49-F238E27FC236}">
                <a16:creationId xmlns:a16="http://schemas.microsoft.com/office/drawing/2014/main" id="{19E1FA65-E61E-303A-2E22-9B39AE41D008}"/>
              </a:ext>
            </a:extLst>
          </p:cNvPr>
          <p:cNvSpPr>
            <a:spLocks noGrp="1"/>
          </p:cNvSpPr>
          <p:nvPr>
            <p:ph idx="1"/>
          </p:nvPr>
        </p:nvSpPr>
        <p:spPr>
          <a:xfrm>
            <a:off x="838200" y="1575758"/>
            <a:ext cx="10515600" cy="4997570"/>
          </a:xfrm>
        </p:spPr>
        <p:txBody>
          <a:bodyPr>
            <a:noAutofit/>
          </a:bodyPr>
          <a:lstStyle/>
          <a:p>
            <a:pPr marL="0" indent="0" algn="just">
              <a:buNone/>
            </a:pPr>
            <a:endParaRPr lang="el-GR" sz="2000" dirty="0"/>
          </a:p>
          <a:p>
            <a:pPr algn="just"/>
            <a:r>
              <a:rPr lang="el-GR" sz="2000" dirty="0"/>
              <a:t>Ζητούμενο της Έρευνας:</a:t>
            </a:r>
            <a:endParaRPr lang="en-US" sz="2000" dirty="0"/>
          </a:p>
          <a:p>
            <a:pPr lvl="1" algn="just">
              <a:buFont typeface="Courier New" panose="02070309020205020404" pitchFamily="49" charset="0"/>
              <a:buChar char="o"/>
            </a:pPr>
            <a:r>
              <a:rPr lang="el-GR" sz="1400" dirty="0"/>
              <a:t>Διερεύνηση των ιδεών των παιδιών σχετικά με το σχηματισμό των σκιών, όπως αυτές εκφράζονται μέσα από τις ζωγραφιές τους. </a:t>
            </a:r>
          </a:p>
          <a:p>
            <a:pPr lvl="1" algn="just">
              <a:buFont typeface="Courier New" panose="02070309020205020404" pitchFamily="49" charset="0"/>
              <a:buChar char="o"/>
            </a:pPr>
            <a:r>
              <a:rPr lang="el-GR" sz="1400" dirty="0"/>
              <a:t>Λαμβάνοντας υπόψη τις δυσκολίες των παιδιών προσχολικής ηλικίας να εξηγήσουν το φαινόμενο μηχανισμού σχηματισμού των σκιών και την πολυπλοκότητα της συλλογής και της ερμηνείας των αρχικών ιδεών των μικρών παιδιών για το συγκεκριμένο θέμα, αξιοποιούνται οι ζωγραφιές των παιδιών για την επικοινωνία των πρότερων ιδεών τους για το σχηματισμό της σκιάς και προτάσσονται κριτήρια ανάλυσης των ζωγραφιών αυτών. </a:t>
            </a:r>
            <a:endParaRPr lang="el-GR" sz="1100" dirty="0"/>
          </a:p>
          <a:p>
            <a:pPr lvl="1" algn="just">
              <a:buFont typeface="Courier New" panose="02070309020205020404" pitchFamily="49" charset="0"/>
              <a:buChar char="o"/>
            </a:pPr>
            <a:r>
              <a:rPr lang="el-GR" sz="1400" dirty="0"/>
              <a:t>Στόχος είναι η ανάδειξη των δυνατοτήτων του σχεδίου ως μέσου που χρησιμοποιούν τα παιδιά για την έκφραση επιστημονικών ιδεών για το σχηματισμό σκιών αλλά και ως εργαλείο ανάλυσης της επιστημονικής σκέψης των παιδιών.</a:t>
            </a:r>
          </a:p>
          <a:p>
            <a:pPr lvl="1" algn="just">
              <a:buFont typeface="Courier New" panose="02070309020205020404" pitchFamily="49" charset="0"/>
              <a:buChar char="o"/>
            </a:pPr>
            <a:endParaRPr lang="el-GR" sz="1400" dirty="0"/>
          </a:p>
          <a:p>
            <a:pPr lvl="1" algn="just">
              <a:buFont typeface="Courier New" panose="02070309020205020404" pitchFamily="49" charset="0"/>
              <a:buChar char="o"/>
            </a:pPr>
            <a:endParaRPr lang="el-GR" sz="1400" dirty="0"/>
          </a:p>
          <a:p>
            <a:pPr algn="just"/>
            <a:r>
              <a:rPr lang="el-GR" sz="2000" dirty="0"/>
              <a:t>Ερευνητικό ερώτημα: </a:t>
            </a:r>
          </a:p>
          <a:p>
            <a:pPr algn="just">
              <a:buFont typeface="Wingdings" panose="05000000000000000000" pitchFamily="2" charset="2"/>
              <a:buChar char="ü"/>
            </a:pPr>
            <a:r>
              <a:rPr lang="el-GR" sz="1400" dirty="0"/>
              <a:t>Ποιες είναι οι ιδέες των παιδιών σχετικά με το σχηματισμό σκιών όπως αυτές εκφράζονται μέσα από τις ζωγραφιές τους;</a:t>
            </a:r>
            <a:endParaRPr lang="el-GR" dirty="0"/>
          </a:p>
        </p:txBody>
      </p:sp>
    </p:spTree>
    <p:extLst>
      <p:ext uri="{BB962C8B-B14F-4D97-AF65-F5344CB8AC3E}">
        <p14:creationId xmlns:p14="http://schemas.microsoft.com/office/powerpoint/2010/main" val="1548698867"/>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632</TotalTime>
  <Words>3561</Words>
  <Application>Microsoft Office PowerPoint</Application>
  <PresentationFormat>Ευρεία οθόνη</PresentationFormat>
  <Paragraphs>161</Paragraphs>
  <Slides>17</Slides>
  <Notes>10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17</vt:i4>
      </vt:variant>
    </vt:vector>
  </HeadingPairs>
  <TitlesOfParts>
    <vt:vector size="23" baseType="lpstr">
      <vt:lpstr>Arial</vt:lpstr>
      <vt:lpstr>Calibri</vt:lpstr>
      <vt:lpstr>Calibri Light</vt:lpstr>
      <vt:lpstr>Courier New</vt:lpstr>
      <vt:lpstr>Wingdings</vt:lpstr>
      <vt:lpstr>Θέμα του Office</vt:lpstr>
      <vt:lpstr>Το φαινόμενο του μηχανισμού σχηματισμού των σκιών</vt:lpstr>
      <vt:lpstr>Ο σχηματισμός των σκιών στο Πρόγραμμα Σπουδών για την Προσχολική Εκπαίδευση (2022)</vt:lpstr>
      <vt:lpstr>Ο σχηματισμός των σκιών στην βιβλιογραφία</vt:lpstr>
      <vt:lpstr>Ραβάνης, Κ. (2005). Οι Φυσικές Επιστήμες στην Προσχολική Εκπαίδευση. Διδακτική και γνωστική προσέγγιση. Τυπωθήτω          (1/2)</vt:lpstr>
      <vt:lpstr>Ραβάνης, Κ. (2005). Οι Φυσικές Επιστήμες στην Προσχολική Εκπαίδευση. Διδακτική και γνωστική προσέγγιση. Τυπωθήτω          (2/2)</vt:lpstr>
      <vt:lpstr>Delserieys, A., Jégou, C., Boilevin, J.M., &amp; Ravanis, K.  (2018). Precursor Model and Preschool Science Learning About Shadows Formation. Contemporary Trends and Issues in Science Education, 55 (5), 75-94. https://doi.org/10.1007/978-3-031-08158-3_5                    (1/3)</vt:lpstr>
      <vt:lpstr>Delserieys, A., Jégou, C., Boilevin, J.M., &amp; Ravanis, K.  (2018). Precursor Model and Preschool Science Learning About Shadows Formation. Contemporary Trends and Issues in Science Education, 55 (5), 75-94. https://doi.org/10.1007/978-3-031-08158-3_5             (2/3)</vt:lpstr>
      <vt:lpstr>Παρουσίαση του PowerPoint</vt:lpstr>
      <vt:lpstr>Delserieys, Α., Impedovo, Μ.Α. Fragkiadaki, Gl. &amp; Kampeza, M. (2016). Using drawings to explore preschool children’s ideas about shadow formation. Review of science, mathematics and ICT education, 11 (1). https://doi.org/10.26220/rev.2778           (1/3)</vt:lpstr>
      <vt:lpstr>Παρουσίαση του PowerPoint</vt:lpstr>
      <vt:lpstr>Delserieys, Α., Impedovo, Μ.Α. Fragkiadaki, Gl. &amp; Kampeza, M. (2016). Using drawings to explore preschool children’s ideas about shadow formation. Review of science, mathematics and ICT education, 11 (1). https://doi.org/10.26220/rev.2778           (3/3)</vt:lpstr>
      <vt:lpstr>Η έρευνα</vt:lpstr>
      <vt:lpstr>Οι Φάσεις της Έρευνας</vt:lpstr>
      <vt:lpstr>  1ο ερευνητικό ερώτημα: Ποιες είναι πρώτες αναπαραστάσεις των παιδιών σε σχέση με την διαδικασία μηχανισμού σχηματισμού των σκιών; </vt:lpstr>
      <vt:lpstr>2ο ερευνητικό ερώτημα: Ποιες είναι οι πρώτες αναπαραστάσεις των παιδιών σε σχέση με την μεταβολή του σχήματος μιας σκιάς σε οριζόντιο και κατακόρυφο επίπεδο όταν αλλάζει θέση η φωτεινή πηγή ή το εμπόδιο;  Α΄ φάση: οριζόντιο επίπεδο</vt:lpstr>
      <vt:lpstr>2ο ερευνητικό ερώτημα: Ποιες είναι οι πρώτες αναπαραστάσεις των παιδιών σε σχέση με την μεταβολή του σχήματος μιας σκιάς σε οριζόντιο και κατακόρυφο επίπεδο όταν αλλάζει θέση η φωτεινή πηγή ή το εμπόδιο;  Β΄ φάση: κατακόρυφο επίπεδο</vt:lpstr>
      <vt:lpstr>Σας ευχαριστώ!</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Marina Dellaporta</dc:creator>
  <cp:lastModifiedBy>Marina Dellaporta</cp:lastModifiedBy>
  <cp:revision>25</cp:revision>
  <dcterms:created xsi:type="dcterms:W3CDTF">2023-12-03T06:33:40Z</dcterms:created>
  <dcterms:modified xsi:type="dcterms:W3CDTF">2023-12-04T08:28:50Z</dcterms:modified>
</cp:coreProperties>
</file>