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 id="2147484141" r:id="rId2"/>
    <p:sldMasterId id="2147484204" r:id="rId3"/>
    <p:sldMasterId id="2147484216" r:id="rId4"/>
    <p:sldMasterId id="2147484229" r:id="rId5"/>
    <p:sldMasterId id="2147484242" r:id="rId6"/>
  </p:sldMasterIdLst>
  <p:notesMasterIdLst>
    <p:notesMasterId r:id="rId35"/>
  </p:notesMasterIdLst>
  <p:sldIdLst>
    <p:sldId id="511" r:id="rId7"/>
    <p:sldId id="392" r:id="rId8"/>
    <p:sldId id="271" r:id="rId9"/>
    <p:sldId id="537" r:id="rId10"/>
    <p:sldId id="293" r:id="rId11"/>
    <p:sldId id="524" r:id="rId12"/>
    <p:sldId id="525" r:id="rId13"/>
    <p:sldId id="526" r:id="rId14"/>
    <p:sldId id="528" r:id="rId15"/>
    <p:sldId id="530" r:id="rId16"/>
    <p:sldId id="369" r:id="rId17"/>
    <p:sldId id="372" r:id="rId18"/>
    <p:sldId id="373" r:id="rId19"/>
    <p:sldId id="374" r:id="rId20"/>
    <p:sldId id="535" r:id="rId21"/>
    <p:sldId id="317" r:id="rId22"/>
    <p:sldId id="531" r:id="rId23"/>
    <p:sldId id="532" r:id="rId24"/>
    <p:sldId id="533" r:id="rId25"/>
    <p:sldId id="534" r:id="rId26"/>
    <p:sldId id="536" r:id="rId27"/>
    <p:sldId id="458" r:id="rId28"/>
    <p:sldId id="515" r:id="rId29"/>
    <p:sldId id="521" r:id="rId30"/>
    <p:sldId id="522" r:id="rId31"/>
    <p:sldId id="523" r:id="rId32"/>
    <p:sldId id="516" r:id="rId33"/>
    <p:sldId id="540" r:id="rId34"/>
  </p:sldIdLst>
  <p:sldSz cx="9144000" cy="6858000" type="screen4x3"/>
  <p:notesSz cx="6858000" cy="9144000"/>
  <p:defaultTextStyle>
    <a:defPPr>
      <a:defRPr lang="el-G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13"/>
    <p:restoredTop sz="92602"/>
  </p:normalViewPr>
  <p:slideViewPr>
    <p:cSldViewPr>
      <p:cViewPr varScale="1">
        <p:scale>
          <a:sx n="97" d="100"/>
          <a:sy n="97" d="100"/>
        </p:scale>
        <p:origin x="232"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09D813-CBF6-9349-9676-96154A2CDB1C}"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en-GB"/>
        </a:p>
      </dgm:t>
    </dgm:pt>
    <dgm:pt modelId="{372EC1BB-40C3-1746-BB3C-79E84EB6B391}">
      <dgm:prSet phldrT="[Text]" custT="1"/>
      <dgm:spPr/>
      <dgm:t>
        <a:bodyPr/>
        <a:lstStyle/>
        <a:p>
          <a:r>
            <a:rPr lang="el-GR" sz="2400" dirty="0" err="1"/>
            <a:t>α.Γλώσσα</a:t>
          </a:r>
          <a:endParaRPr lang="el-GR" sz="2400" dirty="0"/>
        </a:p>
        <a:p>
          <a:r>
            <a:rPr lang="el-GR" sz="1400" dirty="0"/>
            <a:t> β. ΤΠΕ</a:t>
          </a:r>
          <a:endParaRPr lang="en-GB" sz="1400" dirty="0"/>
        </a:p>
      </dgm:t>
    </dgm:pt>
    <dgm:pt modelId="{6AFB0002-2D85-A043-9874-C593BCB0B257}" type="parTrans" cxnId="{F44CCE9A-A4E2-6A4A-B491-3D8476BBC2C1}">
      <dgm:prSet/>
      <dgm:spPr/>
      <dgm:t>
        <a:bodyPr/>
        <a:lstStyle/>
        <a:p>
          <a:endParaRPr lang="en-GB"/>
        </a:p>
      </dgm:t>
    </dgm:pt>
    <dgm:pt modelId="{08528AF8-E7C2-9B49-9F8B-EB62A2D170E7}" type="sibTrans" cxnId="{F44CCE9A-A4E2-6A4A-B491-3D8476BBC2C1}">
      <dgm:prSet/>
      <dgm:spPr/>
      <dgm:t>
        <a:bodyPr/>
        <a:lstStyle/>
        <a:p>
          <a:endParaRPr lang="en-GB"/>
        </a:p>
      </dgm:t>
    </dgm:pt>
    <dgm:pt modelId="{C38258E3-754F-A54A-A694-A61C8687316B}">
      <dgm:prSet phldrT="[Text]"/>
      <dgm:spPr/>
      <dgm:t>
        <a:bodyPr/>
        <a:lstStyle/>
        <a:p>
          <a:r>
            <a:rPr lang="el-GR" dirty="0"/>
            <a:t>Παιδί και Επικοινωνία</a:t>
          </a:r>
          <a:endParaRPr lang="en-GB" dirty="0"/>
        </a:p>
      </dgm:t>
    </dgm:pt>
    <dgm:pt modelId="{EB04384E-6917-3041-8C57-58C90F75D687}" type="parTrans" cxnId="{90D29660-7E41-F04A-ADB7-B1361C47BD52}">
      <dgm:prSet/>
      <dgm:spPr/>
      <dgm:t>
        <a:bodyPr/>
        <a:lstStyle/>
        <a:p>
          <a:endParaRPr lang="en-GB"/>
        </a:p>
      </dgm:t>
    </dgm:pt>
    <dgm:pt modelId="{AE919DFE-2137-FA45-93AF-23FE25602347}" type="sibTrans" cxnId="{90D29660-7E41-F04A-ADB7-B1361C47BD52}">
      <dgm:prSet/>
      <dgm:spPr/>
      <dgm:t>
        <a:bodyPr/>
        <a:lstStyle/>
        <a:p>
          <a:endParaRPr lang="en-GB"/>
        </a:p>
      </dgm:t>
    </dgm:pt>
    <dgm:pt modelId="{D60803AC-C784-5B43-A99A-1C6EFD6F6C1E}">
      <dgm:prSet phldrT="[Text]"/>
      <dgm:spPr/>
      <dgm:t>
        <a:bodyPr/>
        <a:lstStyle/>
        <a:p>
          <a:r>
            <a:rPr lang="el-GR" dirty="0"/>
            <a:t>α. Προσωπική και </a:t>
          </a:r>
          <a:r>
            <a:rPr lang="el-GR" dirty="0" err="1"/>
            <a:t>Κοινωνικο</a:t>
          </a:r>
          <a:r>
            <a:rPr lang="el-GR" dirty="0"/>
            <a:t>-</a:t>
          </a:r>
        </a:p>
        <a:p>
          <a:r>
            <a:rPr lang="el-GR" dirty="0"/>
            <a:t>συναισθηματική Ανάπτυξη</a:t>
          </a:r>
        </a:p>
        <a:p>
          <a:r>
            <a:rPr lang="el-GR" dirty="0"/>
            <a:t>β.  Κοινωνικές Επιστήμες</a:t>
          </a:r>
          <a:endParaRPr lang="en-GB" dirty="0"/>
        </a:p>
      </dgm:t>
    </dgm:pt>
    <dgm:pt modelId="{CBE5C530-E460-3E4D-A3A5-F09A2037FB02}" type="parTrans" cxnId="{F2C49AD5-AA90-AB4B-9D12-8967DB73C629}">
      <dgm:prSet/>
      <dgm:spPr/>
      <dgm:t>
        <a:bodyPr/>
        <a:lstStyle/>
        <a:p>
          <a:endParaRPr lang="en-GB"/>
        </a:p>
      </dgm:t>
    </dgm:pt>
    <dgm:pt modelId="{00A57928-A484-A143-906C-8277FDB9EBE8}" type="sibTrans" cxnId="{F2C49AD5-AA90-AB4B-9D12-8967DB73C629}">
      <dgm:prSet/>
      <dgm:spPr/>
      <dgm:t>
        <a:bodyPr/>
        <a:lstStyle/>
        <a:p>
          <a:endParaRPr lang="en-GB"/>
        </a:p>
      </dgm:t>
    </dgm:pt>
    <dgm:pt modelId="{14DFB8F7-AFFA-8342-B727-1CABB2F76C8B}">
      <dgm:prSet phldrT="[Text]"/>
      <dgm:spPr/>
      <dgm:t>
        <a:bodyPr/>
        <a:lstStyle/>
        <a:p>
          <a:r>
            <a:rPr lang="el-GR" dirty="0"/>
            <a:t>Παιδί, Εαυτός και Κοινωνία</a:t>
          </a:r>
          <a:endParaRPr lang="en-GB" dirty="0"/>
        </a:p>
      </dgm:t>
    </dgm:pt>
    <dgm:pt modelId="{B1FDBDD1-D268-E747-B223-810937970F6E}" type="parTrans" cxnId="{F0781359-53FA-CD4E-8D59-D9FC01D17014}">
      <dgm:prSet/>
      <dgm:spPr/>
      <dgm:t>
        <a:bodyPr/>
        <a:lstStyle/>
        <a:p>
          <a:endParaRPr lang="en-GB"/>
        </a:p>
      </dgm:t>
    </dgm:pt>
    <dgm:pt modelId="{3FF951D0-FEC3-6340-BC8F-2AEF837A62A6}" type="sibTrans" cxnId="{F0781359-53FA-CD4E-8D59-D9FC01D17014}">
      <dgm:prSet/>
      <dgm:spPr/>
      <dgm:t>
        <a:bodyPr/>
        <a:lstStyle/>
        <a:p>
          <a:endParaRPr lang="en-GB"/>
        </a:p>
      </dgm:t>
    </dgm:pt>
    <dgm:pt modelId="{399EB8D9-5EE0-EC41-A3E5-47E700EE4B67}">
      <dgm:prSet phldrT="[Text]"/>
      <dgm:spPr/>
      <dgm:t>
        <a:bodyPr/>
        <a:lstStyle/>
        <a:p>
          <a:r>
            <a:rPr lang="el-GR" dirty="0"/>
            <a:t>α. Κινητική Αγωγή β. Τέχνες</a:t>
          </a:r>
          <a:endParaRPr lang="en-GB" dirty="0"/>
        </a:p>
      </dgm:t>
    </dgm:pt>
    <dgm:pt modelId="{8FBA636B-99EC-FA46-B8C3-230534880778}" type="parTrans" cxnId="{914E21FB-709D-204C-8246-F7E5751208F9}">
      <dgm:prSet/>
      <dgm:spPr/>
      <dgm:t>
        <a:bodyPr/>
        <a:lstStyle/>
        <a:p>
          <a:endParaRPr lang="en-GB"/>
        </a:p>
      </dgm:t>
    </dgm:pt>
    <dgm:pt modelId="{545A4672-EF1C-AE4D-B7B8-1499B4E51DF0}" type="sibTrans" cxnId="{914E21FB-709D-204C-8246-F7E5751208F9}">
      <dgm:prSet/>
      <dgm:spPr/>
      <dgm:t>
        <a:bodyPr/>
        <a:lstStyle/>
        <a:p>
          <a:endParaRPr lang="en-GB"/>
        </a:p>
      </dgm:t>
    </dgm:pt>
    <dgm:pt modelId="{663F256E-F864-C946-9EF3-62931E2A0420}">
      <dgm:prSet phldrT="[Text]"/>
      <dgm:spPr/>
      <dgm:t>
        <a:bodyPr/>
        <a:lstStyle/>
        <a:p>
          <a:r>
            <a:rPr lang="el-GR" dirty="0" err="1"/>
            <a:t>Α.Μαθηματικά</a:t>
          </a:r>
          <a:endParaRPr lang="el-GR" dirty="0"/>
        </a:p>
        <a:p>
          <a:r>
            <a:rPr lang="el-GR" dirty="0" err="1"/>
            <a:t>Β.Φυσικές</a:t>
          </a:r>
          <a:r>
            <a:rPr lang="el-GR" dirty="0"/>
            <a:t> Επιστήμες               γ. Τεχνολογία Κατασκευών</a:t>
          </a:r>
          <a:endParaRPr lang="en-GB" dirty="0"/>
        </a:p>
      </dgm:t>
    </dgm:pt>
    <dgm:pt modelId="{A803EF7A-4FD5-2645-B8D1-D9E72ABBE56D}" type="parTrans" cxnId="{4EC98136-8687-0745-952D-15C39BDB017C}">
      <dgm:prSet/>
      <dgm:spPr/>
      <dgm:t>
        <a:bodyPr/>
        <a:lstStyle/>
        <a:p>
          <a:endParaRPr lang="en-GB"/>
        </a:p>
      </dgm:t>
    </dgm:pt>
    <dgm:pt modelId="{84122A26-9A1B-684D-96CE-F76D5C58449D}" type="sibTrans" cxnId="{4EC98136-8687-0745-952D-15C39BDB017C}">
      <dgm:prSet/>
      <dgm:spPr/>
      <dgm:t>
        <a:bodyPr/>
        <a:lstStyle/>
        <a:p>
          <a:endParaRPr lang="en-GB"/>
        </a:p>
      </dgm:t>
    </dgm:pt>
    <dgm:pt modelId="{FF1866EE-8170-3749-BF5B-31CD4670CFC0}">
      <dgm:prSet phldrT="[Text]"/>
      <dgm:spPr/>
      <dgm:t>
        <a:bodyPr/>
        <a:lstStyle/>
        <a:p>
          <a:r>
            <a:rPr lang="el-GR" dirty="0"/>
            <a:t>Θετικές Επιστήμες</a:t>
          </a:r>
          <a:endParaRPr lang="en-GB" dirty="0"/>
        </a:p>
      </dgm:t>
    </dgm:pt>
    <dgm:pt modelId="{06BDBC6D-DCAE-624D-AE5E-4BD85A6ECD60}" type="parTrans" cxnId="{16503076-7F26-3447-852A-3CDC544DADBD}">
      <dgm:prSet/>
      <dgm:spPr/>
      <dgm:t>
        <a:bodyPr/>
        <a:lstStyle/>
        <a:p>
          <a:endParaRPr lang="en-GB"/>
        </a:p>
      </dgm:t>
    </dgm:pt>
    <dgm:pt modelId="{CC855ED9-7098-7D49-8B6A-789F085127C2}" type="sibTrans" cxnId="{16503076-7F26-3447-852A-3CDC544DADBD}">
      <dgm:prSet/>
      <dgm:spPr/>
      <dgm:t>
        <a:bodyPr/>
        <a:lstStyle/>
        <a:p>
          <a:endParaRPr lang="en-GB"/>
        </a:p>
      </dgm:t>
    </dgm:pt>
    <dgm:pt modelId="{CB7B2450-7602-1F4C-963B-798A988B3F47}">
      <dgm:prSet phldrT="[Text]"/>
      <dgm:spPr/>
    </dgm:pt>
    <dgm:pt modelId="{FEDDF5C5-7E4E-DD47-8ECE-C1E21F132261}" type="parTrans" cxnId="{C9680DDA-0610-1046-B606-EDFEA49FD1EE}">
      <dgm:prSet/>
      <dgm:spPr/>
      <dgm:t>
        <a:bodyPr/>
        <a:lstStyle/>
        <a:p>
          <a:endParaRPr lang="en-GB"/>
        </a:p>
      </dgm:t>
    </dgm:pt>
    <dgm:pt modelId="{06812591-FCDB-5143-AF1A-8D5968182503}" type="sibTrans" cxnId="{C9680DDA-0610-1046-B606-EDFEA49FD1EE}">
      <dgm:prSet/>
      <dgm:spPr/>
      <dgm:t>
        <a:bodyPr/>
        <a:lstStyle/>
        <a:p>
          <a:endParaRPr lang="en-GB"/>
        </a:p>
      </dgm:t>
    </dgm:pt>
    <dgm:pt modelId="{C020FFC0-0B3E-9C44-A473-8BA9F9CE25E9}" type="pres">
      <dgm:prSet presAssocID="{8909D813-CBF6-9349-9676-96154A2CDB1C}" presName="cycleMatrixDiagram" presStyleCnt="0">
        <dgm:presLayoutVars>
          <dgm:chMax val="1"/>
          <dgm:dir/>
          <dgm:animLvl val="lvl"/>
          <dgm:resizeHandles val="exact"/>
        </dgm:presLayoutVars>
      </dgm:prSet>
      <dgm:spPr/>
    </dgm:pt>
    <dgm:pt modelId="{EF59D521-09F5-2648-ABA8-C461306FE000}" type="pres">
      <dgm:prSet presAssocID="{8909D813-CBF6-9349-9676-96154A2CDB1C}" presName="children" presStyleCnt="0"/>
      <dgm:spPr/>
    </dgm:pt>
    <dgm:pt modelId="{039C46EB-40C2-254D-93D0-1F81A04B977D}" type="pres">
      <dgm:prSet presAssocID="{8909D813-CBF6-9349-9676-96154A2CDB1C}" presName="child1group" presStyleCnt="0"/>
      <dgm:spPr/>
    </dgm:pt>
    <dgm:pt modelId="{E888B055-01E1-654D-BBFD-93B084BE263B}" type="pres">
      <dgm:prSet presAssocID="{8909D813-CBF6-9349-9676-96154A2CDB1C}" presName="child1" presStyleLbl="bgAcc1" presStyleIdx="0" presStyleCnt="3"/>
      <dgm:spPr/>
    </dgm:pt>
    <dgm:pt modelId="{A0B77D0B-3B49-8B41-A25C-ECECC738AEC5}" type="pres">
      <dgm:prSet presAssocID="{8909D813-CBF6-9349-9676-96154A2CDB1C}" presName="child1Text" presStyleLbl="bgAcc1" presStyleIdx="0" presStyleCnt="3">
        <dgm:presLayoutVars>
          <dgm:bulletEnabled val="1"/>
        </dgm:presLayoutVars>
      </dgm:prSet>
      <dgm:spPr/>
    </dgm:pt>
    <dgm:pt modelId="{DF62A923-FC0C-C54D-B4FF-BDA4458EB0F2}" type="pres">
      <dgm:prSet presAssocID="{8909D813-CBF6-9349-9676-96154A2CDB1C}" presName="child2group" presStyleCnt="0"/>
      <dgm:spPr/>
    </dgm:pt>
    <dgm:pt modelId="{B8A3E43F-303B-B64D-B020-EF0F15E95D0E}" type="pres">
      <dgm:prSet presAssocID="{8909D813-CBF6-9349-9676-96154A2CDB1C}" presName="child2" presStyleLbl="bgAcc1" presStyleIdx="1" presStyleCnt="3"/>
      <dgm:spPr/>
    </dgm:pt>
    <dgm:pt modelId="{C0CD0A9A-0E9A-554D-AF46-772D6FDF7F91}" type="pres">
      <dgm:prSet presAssocID="{8909D813-CBF6-9349-9676-96154A2CDB1C}" presName="child2Text" presStyleLbl="bgAcc1" presStyleIdx="1" presStyleCnt="3">
        <dgm:presLayoutVars>
          <dgm:bulletEnabled val="1"/>
        </dgm:presLayoutVars>
      </dgm:prSet>
      <dgm:spPr/>
    </dgm:pt>
    <dgm:pt modelId="{072FA41F-1457-8046-967F-9D21C2C6A9C9}" type="pres">
      <dgm:prSet presAssocID="{8909D813-CBF6-9349-9676-96154A2CDB1C}" presName="child4group" presStyleCnt="0"/>
      <dgm:spPr/>
    </dgm:pt>
    <dgm:pt modelId="{7058B7B5-5259-6F4F-9FDE-D108214DD9AE}" type="pres">
      <dgm:prSet presAssocID="{8909D813-CBF6-9349-9676-96154A2CDB1C}" presName="child4" presStyleLbl="bgAcc1" presStyleIdx="2" presStyleCnt="3" custLinFactNeighborX="-12611" custLinFactNeighborY="-34668"/>
      <dgm:spPr/>
    </dgm:pt>
    <dgm:pt modelId="{4CBBC002-59D0-4642-9934-6049E477B867}" type="pres">
      <dgm:prSet presAssocID="{8909D813-CBF6-9349-9676-96154A2CDB1C}" presName="child4Text" presStyleLbl="bgAcc1" presStyleIdx="2" presStyleCnt="3">
        <dgm:presLayoutVars>
          <dgm:bulletEnabled val="1"/>
        </dgm:presLayoutVars>
      </dgm:prSet>
      <dgm:spPr/>
    </dgm:pt>
    <dgm:pt modelId="{A37871A3-1DE0-7947-9AD5-30CEE5CA6D50}" type="pres">
      <dgm:prSet presAssocID="{8909D813-CBF6-9349-9676-96154A2CDB1C}" presName="childPlaceholder" presStyleCnt="0"/>
      <dgm:spPr/>
    </dgm:pt>
    <dgm:pt modelId="{D8741FC3-94E8-6F4F-87FA-97CD17451B2B}" type="pres">
      <dgm:prSet presAssocID="{8909D813-CBF6-9349-9676-96154A2CDB1C}" presName="circle" presStyleCnt="0"/>
      <dgm:spPr/>
    </dgm:pt>
    <dgm:pt modelId="{B664F0D4-EEAB-CA46-A821-52797E4DBBB9}" type="pres">
      <dgm:prSet presAssocID="{8909D813-CBF6-9349-9676-96154A2CDB1C}" presName="quadrant1" presStyleLbl="node1" presStyleIdx="0" presStyleCnt="4" custScaleX="114274" custScaleY="111750">
        <dgm:presLayoutVars>
          <dgm:chMax val="1"/>
          <dgm:bulletEnabled val="1"/>
        </dgm:presLayoutVars>
      </dgm:prSet>
      <dgm:spPr/>
    </dgm:pt>
    <dgm:pt modelId="{871EEB19-BFF2-8448-BD27-EC9D13892CF0}" type="pres">
      <dgm:prSet presAssocID="{8909D813-CBF6-9349-9676-96154A2CDB1C}" presName="quadrant2" presStyleLbl="node1" presStyleIdx="1" presStyleCnt="4">
        <dgm:presLayoutVars>
          <dgm:chMax val="1"/>
          <dgm:bulletEnabled val="1"/>
        </dgm:presLayoutVars>
      </dgm:prSet>
      <dgm:spPr/>
    </dgm:pt>
    <dgm:pt modelId="{4960BFA4-8084-1243-B680-199770E3DD3C}" type="pres">
      <dgm:prSet presAssocID="{8909D813-CBF6-9349-9676-96154A2CDB1C}" presName="quadrant3" presStyleLbl="node1" presStyleIdx="2" presStyleCnt="4">
        <dgm:presLayoutVars>
          <dgm:chMax val="1"/>
          <dgm:bulletEnabled val="1"/>
        </dgm:presLayoutVars>
      </dgm:prSet>
      <dgm:spPr/>
    </dgm:pt>
    <dgm:pt modelId="{269B6B41-3D1E-3D46-8697-1BFCD4A8E7CA}" type="pres">
      <dgm:prSet presAssocID="{8909D813-CBF6-9349-9676-96154A2CDB1C}" presName="quadrant4" presStyleLbl="node1" presStyleIdx="3" presStyleCnt="4">
        <dgm:presLayoutVars>
          <dgm:chMax val="1"/>
          <dgm:bulletEnabled val="1"/>
        </dgm:presLayoutVars>
      </dgm:prSet>
      <dgm:spPr/>
    </dgm:pt>
    <dgm:pt modelId="{D7714811-65BE-DD48-8B0F-9E3F77D0C2A5}" type="pres">
      <dgm:prSet presAssocID="{8909D813-CBF6-9349-9676-96154A2CDB1C}" presName="quadrantPlaceholder" presStyleCnt="0"/>
      <dgm:spPr/>
    </dgm:pt>
    <dgm:pt modelId="{AA70F7B5-6DD3-DA46-A36E-52E8998E6348}" type="pres">
      <dgm:prSet presAssocID="{8909D813-CBF6-9349-9676-96154A2CDB1C}" presName="center1" presStyleLbl="fgShp" presStyleIdx="0" presStyleCnt="2"/>
      <dgm:spPr/>
    </dgm:pt>
    <dgm:pt modelId="{8F6EAEED-32D0-2E4A-AEB8-E8467F8CD8B6}" type="pres">
      <dgm:prSet presAssocID="{8909D813-CBF6-9349-9676-96154A2CDB1C}" presName="center2" presStyleLbl="fgShp" presStyleIdx="1" presStyleCnt="2"/>
      <dgm:spPr/>
    </dgm:pt>
  </dgm:ptLst>
  <dgm:cxnLst>
    <dgm:cxn modelId="{A8267501-40FB-1245-B618-89C194CF6C65}" type="presOf" srcId="{372EC1BB-40C3-1746-BB3C-79E84EB6B391}" destId="{B664F0D4-EEAB-CA46-A821-52797E4DBBB9}" srcOrd="0" destOrd="0" presId="urn:microsoft.com/office/officeart/2005/8/layout/cycle4"/>
    <dgm:cxn modelId="{657B8208-C6A7-8E43-9160-CD6AE4284665}" type="presOf" srcId="{FF1866EE-8170-3749-BF5B-31CD4670CFC0}" destId="{4CBBC002-59D0-4642-9934-6049E477B867}" srcOrd="1" destOrd="0" presId="urn:microsoft.com/office/officeart/2005/8/layout/cycle4"/>
    <dgm:cxn modelId="{4EC98136-8687-0745-952D-15C39BDB017C}" srcId="{8909D813-CBF6-9349-9676-96154A2CDB1C}" destId="{663F256E-F864-C946-9EF3-62931E2A0420}" srcOrd="3" destOrd="0" parTransId="{A803EF7A-4FD5-2645-B8D1-D9E72ABBE56D}" sibTransId="{84122A26-9A1B-684D-96CE-F76D5C58449D}"/>
    <dgm:cxn modelId="{C5F46441-91EB-D34B-B76D-0ECA5F03F09A}" type="presOf" srcId="{14DFB8F7-AFFA-8342-B727-1CABB2F76C8B}" destId="{B8A3E43F-303B-B64D-B020-EF0F15E95D0E}" srcOrd="0" destOrd="0" presId="urn:microsoft.com/office/officeart/2005/8/layout/cycle4"/>
    <dgm:cxn modelId="{F0781359-53FA-CD4E-8D59-D9FC01D17014}" srcId="{D60803AC-C784-5B43-A99A-1C6EFD6F6C1E}" destId="{14DFB8F7-AFFA-8342-B727-1CABB2F76C8B}" srcOrd="0" destOrd="0" parTransId="{B1FDBDD1-D268-E747-B223-810937970F6E}" sibTransId="{3FF951D0-FEC3-6340-BC8F-2AEF837A62A6}"/>
    <dgm:cxn modelId="{90D29660-7E41-F04A-ADB7-B1361C47BD52}" srcId="{372EC1BB-40C3-1746-BB3C-79E84EB6B391}" destId="{C38258E3-754F-A54A-A694-A61C8687316B}" srcOrd="0" destOrd="0" parTransId="{EB04384E-6917-3041-8C57-58C90F75D687}" sibTransId="{AE919DFE-2137-FA45-93AF-23FE25602347}"/>
    <dgm:cxn modelId="{EBFB2A67-9B79-5B41-9560-58D7F0B568F5}" type="presOf" srcId="{C38258E3-754F-A54A-A694-A61C8687316B}" destId="{E888B055-01E1-654D-BBFD-93B084BE263B}" srcOrd="0" destOrd="0" presId="urn:microsoft.com/office/officeart/2005/8/layout/cycle4"/>
    <dgm:cxn modelId="{5C08756E-5661-644F-BB82-E1772C0FA0EC}" type="presOf" srcId="{FF1866EE-8170-3749-BF5B-31CD4670CFC0}" destId="{7058B7B5-5259-6F4F-9FDE-D108214DD9AE}" srcOrd="0" destOrd="0" presId="urn:microsoft.com/office/officeart/2005/8/layout/cycle4"/>
    <dgm:cxn modelId="{5864DA70-0B7E-4247-9C7F-BBD9D75F2BE5}" type="presOf" srcId="{399EB8D9-5EE0-EC41-A3E5-47E700EE4B67}" destId="{4960BFA4-8084-1243-B680-199770E3DD3C}" srcOrd="0" destOrd="0" presId="urn:microsoft.com/office/officeart/2005/8/layout/cycle4"/>
    <dgm:cxn modelId="{16503076-7F26-3447-852A-3CDC544DADBD}" srcId="{663F256E-F864-C946-9EF3-62931E2A0420}" destId="{FF1866EE-8170-3749-BF5B-31CD4670CFC0}" srcOrd="0" destOrd="0" parTransId="{06BDBC6D-DCAE-624D-AE5E-4BD85A6ECD60}" sibTransId="{CC855ED9-7098-7D49-8B6A-789F085127C2}"/>
    <dgm:cxn modelId="{F5024079-E018-5344-8272-0C545DFAD16B}" type="presOf" srcId="{8909D813-CBF6-9349-9676-96154A2CDB1C}" destId="{C020FFC0-0B3E-9C44-A473-8BA9F9CE25E9}" srcOrd="0" destOrd="0" presId="urn:microsoft.com/office/officeart/2005/8/layout/cycle4"/>
    <dgm:cxn modelId="{2F6BA884-12D0-454D-852B-D3D9EF629009}" type="presOf" srcId="{663F256E-F864-C946-9EF3-62931E2A0420}" destId="{269B6B41-3D1E-3D46-8697-1BFCD4A8E7CA}" srcOrd="0" destOrd="0" presId="urn:microsoft.com/office/officeart/2005/8/layout/cycle4"/>
    <dgm:cxn modelId="{E7ED0A86-38D2-234E-B707-E0D5FD879FB6}" type="presOf" srcId="{C38258E3-754F-A54A-A694-A61C8687316B}" destId="{A0B77D0B-3B49-8B41-A25C-ECECC738AEC5}" srcOrd="1" destOrd="0" presId="urn:microsoft.com/office/officeart/2005/8/layout/cycle4"/>
    <dgm:cxn modelId="{F44CCE9A-A4E2-6A4A-B491-3D8476BBC2C1}" srcId="{8909D813-CBF6-9349-9676-96154A2CDB1C}" destId="{372EC1BB-40C3-1746-BB3C-79E84EB6B391}" srcOrd="0" destOrd="0" parTransId="{6AFB0002-2D85-A043-9874-C593BCB0B257}" sibTransId="{08528AF8-E7C2-9B49-9F8B-EB62A2D170E7}"/>
    <dgm:cxn modelId="{94880AA6-12DF-6E48-A5F0-06AA2BA02CCC}" type="presOf" srcId="{14DFB8F7-AFFA-8342-B727-1CABB2F76C8B}" destId="{C0CD0A9A-0E9A-554D-AF46-772D6FDF7F91}" srcOrd="1" destOrd="0" presId="urn:microsoft.com/office/officeart/2005/8/layout/cycle4"/>
    <dgm:cxn modelId="{07FFFDD2-F39D-D347-96F1-985E3C609A19}" type="presOf" srcId="{D60803AC-C784-5B43-A99A-1C6EFD6F6C1E}" destId="{871EEB19-BFF2-8448-BD27-EC9D13892CF0}" srcOrd="0" destOrd="0" presId="urn:microsoft.com/office/officeart/2005/8/layout/cycle4"/>
    <dgm:cxn modelId="{F2C49AD5-AA90-AB4B-9D12-8967DB73C629}" srcId="{8909D813-CBF6-9349-9676-96154A2CDB1C}" destId="{D60803AC-C784-5B43-A99A-1C6EFD6F6C1E}" srcOrd="1" destOrd="0" parTransId="{CBE5C530-E460-3E4D-A3A5-F09A2037FB02}" sibTransId="{00A57928-A484-A143-906C-8277FDB9EBE8}"/>
    <dgm:cxn modelId="{C9680DDA-0610-1046-B606-EDFEA49FD1EE}" srcId="{8909D813-CBF6-9349-9676-96154A2CDB1C}" destId="{CB7B2450-7602-1F4C-963B-798A988B3F47}" srcOrd="4" destOrd="0" parTransId="{FEDDF5C5-7E4E-DD47-8ECE-C1E21F132261}" sibTransId="{06812591-FCDB-5143-AF1A-8D5968182503}"/>
    <dgm:cxn modelId="{914E21FB-709D-204C-8246-F7E5751208F9}" srcId="{8909D813-CBF6-9349-9676-96154A2CDB1C}" destId="{399EB8D9-5EE0-EC41-A3E5-47E700EE4B67}" srcOrd="2" destOrd="0" parTransId="{8FBA636B-99EC-FA46-B8C3-230534880778}" sibTransId="{545A4672-EF1C-AE4D-B7B8-1499B4E51DF0}"/>
    <dgm:cxn modelId="{6150C923-1E19-4048-A351-1D3B0F9BFD4F}" type="presParOf" srcId="{C020FFC0-0B3E-9C44-A473-8BA9F9CE25E9}" destId="{EF59D521-09F5-2648-ABA8-C461306FE000}" srcOrd="0" destOrd="0" presId="urn:microsoft.com/office/officeart/2005/8/layout/cycle4"/>
    <dgm:cxn modelId="{6356AC3F-398F-8445-90D4-DB45E13BBF3B}" type="presParOf" srcId="{EF59D521-09F5-2648-ABA8-C461306FE000}" destId="{039C46EB-40C2-254D-93D0-1F81A04B977D}" srcOrd="0" destOrd="0" presId="urn:microsoft.com/office/officeart/2005/8/layout/cycle4"/>
    <dgm:cxn modelId="{1F9AE778-30C1-D348-9CFA-5E612B2D944F}" type="presParOf" srcId="{039C46EB-40C2-254D-93D0-1F81A04B977D}" destId="{E888B055-01E1-654D-BBFD-93B084BE263B}" srcOrd="0" destOrd="0" presId="urn:microsoft.com/office/officeart/2005/8/layout/cycle4"/>
    <dgm:cxn modelId="{6A069484-D1DF-F841-B6CC-FBADBDDBF6E7}" type="presParOf" srcId="{039C46EB-40C2-254D-93D0-1F81A04B977D}" destId="{A0B77D0B-3B49-8B41-A25C-ECECC738AEC5}" srcOrd="1" destOrd="0" presId="urn:microsoft.com/office/officeart/2005/8/layout/cycle4"/>
    <dgm:cxn modelId="{884ED013-D7DC-9B4D-BD05-345F26782033}" type="presParOf" srcId="{EF59D521-09F5-2648-ABA8-C461306FE000}" destId="{DF62A923-FC0C-C54D-B4FF-BDA4458EB0F2}" srcOrd="1" destOrd="0" presId="urn:microsoft.com/office/officeart/2005/8/layout/cycle4"/>
    <dgm:cxn modelId="{91D73E52-E3E9-DF47-9A34-048150FDF4D6}" type="presParOf" srcId="{DF62A923-FC0C-C54D-B4FF-BDA4458EB0F2}" destId="{B8A3E43F-303B-B64D-B020-EF0F15E95D0E}" srcOrd="0" destOrd="0" presId="urn:microsoft.com/office/officeart/2005/8/layout/cycle4"/>
    <dgm:cxn modelId="{B5B94FD2-BE88-5F46-A187-EEEEB8518CAB}" type="presParOf" srcId="{DF62A923-FC0C-C54D-B4FF-BDA4458EB0F2}" destId="{C0CD0A9A-0E9A-554D-AF46-772D6FDF7F91}" srcOrd="1" destOrd="0" presId="urn:microsoft.com/office/officeart/2005/8/layout/cycle4"/>
    <dgm:cxn modelId="{0C8D4FE5-8BF3-474F-8BE8-233BB1A631CB}" type="presParOf" srcId="{EF59D521-09F5-2648-ABA8-C461306FE000}" destId="{072FA41F-1457-8046-967F-9D21C2C6A9C9}" srcOrd="2" destOrd="0" presId="urn:microsoft.com/office/officeart/2005/8/layout/cycle4"/>
    <dgm:cxn modelId="{48D0521B-3DCF-E045-9E49-D47D9F2B6B35}" type="presParOf" srcId="{072FA41F-1457-8046-967F-9D21C2C6A9C9}" destId="{7058B7B5-5259-6F4F-9FDE-D108214DD9AE}" srcOrd="0" destOrd="0" presId="urn:microsoft.com/office/officeart/2005/8/layout/cycle4"/>
    <dgm:cxn modelId="{7E56C202-3880-A443-8E00-44476DD27A1E}" type="presParOf" srcId="{072FA41F-1457-8046-967F-9D21C2C6A9C9}" destId="{4CBBC002-59D0-4642-9934-6049E477B867}" srcOrd="1" destOrd="0" presId="urn:microsoft.com/office/officeart/2005/8/layout/cycle4"/>
    <dgm:cxn modelId="{6C006653-832D-7F41-959F-2FFEA0606FF3}" type="presParOf" srcId="{EF59D521-09F5-2648-ABA8-C461306FE000}" destId="{A37871A3-1DE0-7947-9AD5-30CEE5CA6D50}" srcOrd="3" destOrd="0" presId="urn:microsoft.com/office/officeart/2005/8/layout/cycle4"/>
    <dgm:cxn modelId="{336606C3-76C2-734C-962A-179A21B2AC1A}" type="presParOf" srcId="{C020FFC0-0B3E-9C44-A473-8BA9F9CE25E9}" destId="{D8741FC3-94E8-6F4F-87FA-97CD17451B2B}" srcOrd="1" destOrd="0" presId="urn:microsoft.com/office/officeart/2005/8/layout/cycle4"/>
    <dgm:cxn modelId="{97A449AC-D18C-604E-A067-A632294E47A6}" type="presParOf" srcId="{D8741FC3-94E8-6F4F-87FA-97CD17451B2B}" destId="{B664F0D4-EEAB-CA46-A821-52797E4DBBB9}" srcOrd="0" destOrd="0" presId="urn:microsoft.com/office/officeart/2005/8/layout/cycle4"/>
    <dgm:cxn modelId="{3D8D17A6-5D3E-E446-BC2A-93C0BB3CB2EE}" type="presParOf" srcId="{D8741FC3-94E8-6F4F-87FA-97CD17451B2B}" destId="{871EEB19-BFF2-8448-BD27-EC9D13892CF0}" srcOrd="1" destOrd="0" presId="urn:microsoft.com/office/officeart/2005/8/layout/cycle4"/>
    <dgm:cxn modelId="{A1B831C3-ABB8-D243-8155-72EB88AE0232}" type="presParOf" srcId="{D8741FC3-94E8-6F4F-87FA-97CD17451B2B}" destId="{4960BFA4-8084-1243-B680-199770E3DD3C}" srcOrd="2" destOrd="0" presId="urn:microsoft.com/office/officeart/2005/8/layout/cycle4"/>
    <dgm:cxn modelId="{D54DBBAC-F333-3D46-A642-1BB4FFD6BDCC}" type="presParOf" srcId="{D8741FC3-94E8-6F4F-87FA-97CD17451B2B}" destId="{269B6B41-3D1E-3D46-8697-1BFCD4A8E7CA}" srcOrd="3" destOrd="0" presId="urn:microsoft.com/office/officeart/2005/8/layout/cycle4"/>
    <dgm:cxn modelId="{535DF508-634E-4547-B759-4FF01D6B742C}" type="presParOf" srcId="{D8741FC3-94E8-6F4F-87FA-97CD17451B2B}" destId="{D7714811-65BE-DD48-8B0F-9E3F77D0C2A5}" srcOrd="4" destOrd="0" presId="urn:microsoft.com/office/officeart/2005/8/layout/cycle4"/>
    <dgm:cxn modelId="{3CC71B93-F271-2C42-B082-066FD18E4B09}" type="presParOf" srcId="{C020FFC0-0B3E-9C44-A473-8BA9F9CE25E9}" destId="{AA70F7B5-6DD3-DA46-A36E-52E8998E6348}" srcOrd="2" destOrd="0" presId="urn:microsoft.com/office/officeart/2005/8/layout/cycle4"/>
    <dgm:cxn modelId="{70022B0E-FE8D-CA45-B59A-DC804F0BAC13}" type="presParOf" srcId="{C020FFC0-0B3E-9C44-A473-8BA9F9CE25E9}" destId="{8F6EAEED-32D0-2E4A-AEB8-E8467F8CD8B6}"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8B7B5-5259-6F4F-9FDE-D108214DD9AE}">
      <dsp:nvSpPr>
        <dsp:cNvPr id="0" name=""/>
        <dsp:cNvSpPr/>
      </dsp:nvSpPr>
      <dsp:spPr>
        <a:xfrm>
          <a:off x="504065" y="3024340"/>
          <a:ext cx="2625413" cy="170067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228600" lvl="1" indent="-228600" algn="l" defTabSz="933450">
            <a:lnSpc>
              <a:spcPct val="90000"/>
            </a:lnSpc>
            <a:spcBef>
              <a:spcPct val="0"/>
            </a:spcBef>
            <a:spcAft>
              <a:spcPct val="15000"/>
            </a:spcAft>
            <a:buChar char="•"/>
          </a:pPr>
          <a:r>
            <a:rPr lang="el-GR" sz="2100" kern="1200" dirty="0"/>
            <a:t>Θετικές Επιστήμες</a:t>
          </a:r>
          <a:endParaRPr lang="en-GB" sz="2100" kern="1200" dirty="0"/>
        </a:p>
      </dsp:txBody>
      <dsp:txXfrm>
        <a:off x="541423" y="3486866"/>
        <a:ext cx="1763073" cy="1200788"/>
      </dsp:txXfrm>
    </dsp:sp>
    <dsp:sp modelId="{B8A3E43F-303B-B64D-B020-EF0F15E95D0E}">
      <dsp:nvSpPr>
        <dsp:cNvPr id="0" name=""/>
        <dsp:cNvSpPr/>
      </dsp:nvSpPr>
      <dsp:spPr>
        <a:xfrm>
          <a:off x="5118725" y="0"/>
          <a:ext cx="2625413" cy="170067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228600" lvl="1" indent="-228600" algn="l" defTabSz="933450">
            <a:lnSpc>
              <a:spcPct val="90000"/>
            </a:lnSpc>
            <a:spcBef>
              <a:spcPct val="0"/>
            </a:spcBef>
            <a:spcAft>
              <a:spcPct val="15000"/>
            </a:spcAft>
            <a:buChar char="•"/>
          </a:pPr>
          <a:r>
            <a:rPr lang="el-GR" sz="2100" kern="1200" dirty="0"/>
            <a:t>Παιδί, Εαυτός και Κοινωνία</a:t>
          </a:r>
          <a:endParaRPr lang="en-GB" sz="2100" kern="1200" dirty="0"/>
        </a:p>
      </dsp:txBody>
      <dsp:txXfrm>
        <a:off x="5943707" y="37358"/>
        <a:ext cx="1763073" cy="1200788"/>
      </dsp:txXfrm>
    </dsp:sp>
    <dsp:sp modelId="{E888B055-01E1-654D-BBFD-93B084BE263B}">
      <dsp:nvSpPr>
        <dsp:cNvPr id="0" name=""/>
        <dsp:cNvSpPr/>
      </dsp:nvSpPr>
      <dsp:spPr>
        <a:xfrm>
          <a:off x="835156" y="0"/>
          <a:ext cx="2625413" cy="170067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228600" lvl="1" indent="-228600" algn="l" defTabSz="933450">
            <a:lnSpc>
              <a:spcPct val="90000"/>
            </a:lnSpc>
            <a:spcBef>
              <a:spcPct val="0"/>
            </a:spcBef>
            <a:spcAft>
              <a:spcPct val="15000"/>
            </a:spcAft>
            <a:buChar char="•"/>
          </a:pPr>
          <a:r>
            <a:rPr lang="el-GR" sz="2100" kern="1200" dirty="0"/>
            <a:t>Παιδί και Επικοινωνία</a:t>
          </a:r>
          <a:endParaRPr lang="en-GB" sz="2100" kern="1200" dirty="0"/>
        </a:p>
      </dsp:txBody>
      <dsp:txXfrm>
        <a:off x="872514" y="37358"/>
        <a:ext cx="1763073" cy="1200788"/>
      </dsp:txXfrm>
    </dsp:sp>
    <dsp:sp modelId="{B664F0D4-EEAB-CA46-A821-52797E4DBBB9}">
      <dsp:nvSpPr>
        <dsp:cNvPr id="0" name=""/>
        <dsp:cNvSpPr/>
      </dsp:nvSpPr>
      <dsp:spPr>
        <a:xfrm>
          <a:off x="1771041" y="167735"/>
          <a:ext cx="2629699" cy="2571616"/>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l-GR" sz="2400" kern="1200" dirty="0" err="1"/>
            <a:t>α.Γλώσσα</a:t>
          </a:r>
          <a:endParaRPr lang="el-GR" sz="2400" kern="1200" dirty="0"/>
        </a:p>
        <a:p>
          <a:pPr marL="0" lvl="0" indent="0" algn="ctr" defTabSz="1066800">
            <a:lnSpc>
              <a:spcPct val="90000"/>
            </a:lnSpc>
            <a:spcBef>
              <a:spcPct val="0"/>
            </a:spcBef>
            <a:spcAft>
              <a:spcPct val="35000"/>
            </a:spcAft>
            <a:buNone/>
          </a:pPr>
          <a:r>
            <a:rPr lang="el-GR" sz="1400" kern="1200" dirty="0"/>
            <a:t> β. ΤΠΕ</a:t>
          </a:r>
          <a:endParaRPr lang="en-GB" sz="1400" kern="1200" dirty="0"/>
        </a:p>
      </dsp:txBody>
      <dsp:txXfrm>
        <a:off x="2541262" y="920944"/>
        <a:ext cx="1859478" cy="1818407"/>
      </dsp:txXfrm>
    </dsp:sp>
    <dsp:sp modelId="{871EEB19-BFF2-8448-BD27-EC9D13892CF0}">
      <dsp:nvSpPr>
        <dsp:cNvPr id="0" name=""/>
        <dsp:cNvSpPr/>
      </dsp:nvSpPr>
      <dsp:spPr>
        <a:xfrm rot="5400000">
          <a:off x="4342794" y="302932"/>
          <a:ext cx="2301222" cy="230122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l-GR" sz="1400" kern="1200" dirty="0"/>
            <a:t>α. Προσωπική και </a:t>
          </a:r>
          <a:r>
            <a:rPr lang="el-GR" sz="1400" kern="1200" dirty="0" err="1"/>
            <a:t>Κοινωνικο</a:t>
          </a:r>
          <a:r>
            <a:rPr lang="el-GR" sz="1400" kern="1200" dirty="0"/>
            <a:t>-</a:t>
          </a:r>
        </a:p>
        <a:p>
          <a:pPr marL="0" lvl="0" indent="0" algn="ctr" defTabSz="622300">
            <a:lnSpc>
              <a:spcPct val="90000"/>
            </a:lnSpc>
            <a:spcBef>
              <a:spcPct val="0"/>
            </a:spcBef>
            <a:spcAft>
              <a:spcPct val="35000"/>
            </a:spcAft>
            <a:buNone/>
          </a:pPr>
          <a:r>
            <a:rPr lang="el-GR" sz="1400" kern="1200" dirty="0"/>
            <a:t>συναισθηματική Ανάπτυξη</a:t>
          </a:r>
        </a:p>
        <a:p>
          <a:pPr marL="0" lvl="0" indent="0" algn="ctr" defTabSz="622300">
            <a:lnSpc>
              <a:spcPct val="90000"/>
            </a:lnSpc>
            <a:spcBef>
              <a:spcPct val="0"/>
            </a:spcBef>
            <a:spcAft>
              <a:spcPct val="35000"/>
            </a:spcAft>
            <a:buNone/>
          </a:pPr>
          <a:r>
            <a:rPr lang="el-GR" sz="1400" kern="1200" dirty="0"/>
            <a:t>β.  Κοινωνικές Επιστήμες</a:t>
          </a:r>
          <a:endParaRPr lang="en-GB" sz="1400" kern="1200" dirty="0"/>
        </a:p>
      </dsp:txBody>
      <dsp:txXfrm rot="-5400000">
        <a:off x="4342794" y="976944"/>
        <a:ext cx="1627210" cy="1627210"/>
      </dsp:txXfrm>
    </dsp:sp>
    <dsp:sp modelId="{4960BFA4-8084-1243-B680-199770E3DD3C}">
      <dsp:nvSpPr>
        <dsp:cNvPr id="0" name=""/>
        <dsp:cNvSpPr/>
      </dsp:nvSpPr>
      <dsp:spPr>
        <a:xfrm rot="10800000">
          <a:off x="4342794" y="2710447"/>
          <a:ext cx="2301222" cy="230122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l-GR" sz="1400" kern="1200" dirty="0"/>
            <a:t>α. Κινητική Αγωγή β. Τέχνες</a:t>
          </a:r>
          <a:endParaRPr lang="en-GB" sz="1400" kern="1200" dirty="0"/>
        </a:p>
      </dsp:txBody>
      <dsp:txXfrm rot="10800000">
        <a:off x="4342794" y="2710447"/>
        <a:ext cx="1627210" cy="1627210"/>
      </dsp:txXfrm>
    </dsp:sp>
    <dsp:sp modelId="{269B6B41-3D1E-3D46-8697-1BFCD4A8E7CA}">
      <dsp:nvSpPr>
        <dsp:cNvPr id="0" name=""/>
        <dsp:cNvSpPr/>
      </dsp:nvSpPr>
      <dsp:spPr>
        <a:xfrm rot="16200000">
          <a:off x="1935279" y="2710447"/>
          <a:ext cx="2301222" cy="2301222"/>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l-GR" sz="1400" kern="1200" dirty="0" err="1"/>
            <a:t>Α.Μαθηματικά</a:t>
          </a:r>
          <a:endParaRPr lang="el-GR" sz="1400" kern="1200" dirty="0"/>
        </a:p>
        <a:p>
          <a:pPr marL="0" lvl="0" indent="0" algn="ctr" defTabSz="622300">
            <a:lnSpc>
              <a:spcPct val="90000"/>
            </a:lnSpc>
            <a:spcBef>
              <a:spcPct val="0"/>
            </a:spcBef>
            <a:spcAft>
              <a:spcPct val="35000"/>
            </a:spcAft>
            <a:buNone/>
          </a:pPr>
          <a:r>
            <a:rPr lang="el-GR" sz="1400" kern="1200" dirty="0" err="1"/>
            <a:t>Β.Φυσικές</a:t>
          </a:r>
          <a:r>
            <a:rPr lang="el-GR" sz="1400" kern="1200" dirty="0"/>
            <a:t> Επιστήμες               γ. Τεχνολογία Κατασκευών</a:t>
          </a:r>
          <a:endParaRPr lang="en-GB" sz="1400" kern="1200" dirty="0"/>
        </a:p>
      </dsp:txBody>
      <dsp:txXfrm rot="5400000">
        <a:off x="2609291" y="2710447"/>
        <a:ext cx="1627210" cy="1627210"/>
      </dsp:txXfrm>
    </dsp:sp>
    <dsp:sp modelId="{AA70F7B5-6DD3-DA46-A36E-52E8998E6348}">
      <dsp:nvSpPr>
        <dsp:cNvPr id="0" name=""/>
        <dsp:cNvSpPr/>
      </dsp:nvSpPr>
      <dsp:spPr>
        <a:xfrm>
          <a:off x="3892381" y="2178986"/>
          <a:ext cx="794532" cy="690898"/>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6EAEED-32D0-2E4A-AEB8-E8467F8CD8B6}">
      <dsp:nvSpPr>
        <dsp:cNvPr id="0" name=""/>
        <dsp:cNvSpPr/>
      </dsp:nvSpPr>
      <dsp:spPr>
        <a:xfrm rot="10800000">
          <a:off x="3892381" y="2444716"/>
          <a:ext cx="794532" cy="690898"/>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a:extLst>
              <a:ext uri="{FF2B5EF4-FFF2-40B4-BE49-F238E27FC236}">
                <a16:creationId xmlns:a16="http://schemas.microsoft.com/office/drawing/2014/main" id="{90E7872C-DC1D-D5D2-EEF0-A7A25884039C}"/>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3" name="2 - Θέση ημερομηνίας">
            <a:extLst>
              <a:ext uri="{FF2B5EF4-FFF2-40B4-BE49-F238E27FC236}">
                <a16:creationId xmlns:a16="http://schemas.microsoft.com/office/drawing/2014/main" id="{B5104872-43E3-FDE7-2ACE-319428EBBC00}"/>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fld id="{F1E9B1B6-C0D5-D142-B3B6-F897BC4E87A5}" type="datetimeFigureOut">
              <a:rPr lang="el-GR" altLang="en-US"/>
              <a:pPr>
                <a:defRPr/>
              </a:pPr>
              <a:t>25/11/25</a:t>
            </a:fld>
            <a:endParaRPr lang="el-GR" altLang="en-US"/>
          </a:p>
        </p:txBody>
      </p:sp>
      <p:sp>
        <p:nvSpPr>
          <p:cNvPr id="4" name="3 - Θέση εικόνας διαφάνειας">
            <a:extLst>
              <a:ext uri="{FF2B5EF4-FFF2-40B4-BE49-F238E27FC236}">
                <a16:creationId xmlns:a16="http://schemas.microsoft.com/office/drawing/2014/main" id="{47D0EDA4-4E84-C520-7CB0-96ED6CF2A14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a:extLst>
              <a:ext uri="{FF2B5EF4-FFF2-40B4-BE49-F238E27FC236}">
                <a16:creationId xmlns:a16="http://schemas.microsoft.com/office/drawing/2014/main" id="{D3FCE340-22F6-9C91-117B-F7174B675FE7}"/>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l-GR" altLang="en-US" noProof="0"/>
              <a:t>Kλικ για επεξεργασία των στυλ του υποδείγματος</a:t>
            </a:r>
          </a:p>
          <a:p>
            <a:pPr lvl="1"/>
            <a:r>
              <a:rPr lang="el-GR" altLang="en-US" noProof="0"/>
              <a:t>Δεύτερου επιπέδου</a:t>
            </a:r>
          </a:p>
          <a:p>
            <a:pPr lvl="2"/>
            <a:r>
              <a:rPr lang="el-GR" altLang="en-US" noProof="0"/>
              <a:t>Τρίτου επιπέδου</a:t>
            </a:r>
          </a:p>
          <a:p>
            <a:pPr lvl="3"/>
            <a:r>
              <a:rPr lang="el-GR" altLang="en-US" noProof="0"/>
              <a:t>Τέταρτου επιπέδου</a:t>
            </a:r>
          </a:p>
          <a:p>
            <a:pPr lvl="4"/>
            <a:r>
              <a:rPr lang="el-GR" altLang="en-US" noProof="0"/>
              <a:t>Πέμπτου επιπέδου</a:t>
            </a:r>
          </a:p>
        </p:txBody>
      </p:sp>
      <p:sp>
        <p:nvSpPr>
          <p:cNvPr id="6" name="5 - Θέση υποσέλιδου">
            <a:extLst>
              <a:ext uri="{FF2B5EF4-FFF2-40B4-BE49-F238E27FC236}">
                <a16:creationId xmlns:a16="http://schemas.microsoft.com/office/drawing/2014/main" id="{64881E60-D05C-92E0-2B59-4BA8D4015A00}"/>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7" name="6 - Θέση αριθμού διαφάνειας">
            <a:extLst>
              <a:ext uri="{FF2B5EF4-FFF2-40B4-BE49-F238E27FC236}">
                <a16:creationId xmlns:a16="http://schemas.microsoft.com/office/drawing/2014/main" id="{A8CCFA52-4A6C-15B2-5460-E3062D84BCD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701C3E42-8A31-984D-AED7-4969DF06F109}" type="slidenum">
              <a:rPr lang="el-GR" altLang="en-US"/>
              <a:pPr/>
              <a:t>‹#›</a:t>
            </a:fld>
            <a:endParaRPr lang="el-GR"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i="1" dirty="0"/>
              <a:t>Literacy is now seen as a continuum of skill levels, from basic to advanced, acquired throughout a lifespan, as opposed to being defined in terms of a simple dichotomy of “literacy” versus “illiteracy”] UN: </a:t>
            </a:r>
            <a:r>
              <a:rPr lang="en-US" dirty="0"/>
              <a:t>A/69/183 (2014)</a:t>
            </a:r>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D2B724-CB33-4BAC-92AD-FCC68457457E}" type="slidenum">
              <a:rPr kumimoji="0" 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4828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701C3E42-8A31-984D-AED7-4969DF06F109}" type="slidenum">
              <a:rPr lang="el-GR" altLang="en-US" smtClean="0"/>
              <a:pPr/>
              <a:t>9</a:t>
            </a:fld>
            <a:endParaRPr lang="el-GR" altLang="en-US"/>
          </a:p>
        </p:txBody>
      </p:sp>
    </p:spTree>
    <p:extLst>
      <p:ext uri="{BB962C8B-B14F-4D97-AF65-F5344CB8AC3E}">
        <p14:creationId xmlns:p14="http://schemas.microsoft.com/office/powerpoint/2010/main" val="3410880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R" dirty="0"/>
              <a:t>;ksdhifg’sig’hgo’gihogori</a:t>
            </a:r>
          </a:p>
        </p:txBody>
      </p:sp>
      <p:sp>
        <p:nvSpPr>
          <p:cNvPr id="4" name="Slide Number Placeholder 3"/>
          <p:cNvSpPr>
            <a:spLocks noGrp="1"/>
          </p:cNvSpPr>
          <p:nvPr>
            <p:ph type="sldNum" sz="quarter" idx="5"/>
          </p:nvPr>
        </p:nvSpPr>
        <p:spPr/>
        <p:txBody>
          <a:bodyPr/>
          <a:lstStyle/>
          <a:p>
            <a:fld id="{701C3E42-8A31-984D-AED7-4969DF06F109}" type="slidenum">
              <a:rPr lang="el-GR" altLang="en-US" smtClean="0"/>
              <a:pPr/>
              <a:t>20</a:t>
            </a:fld>
            <a:endParaRPr lang="el-GR" altLang="en-US"/>
          </a:p>
        </p:txBody>
      </p:sp>
    </p:spTree>
    <p:extLst>
      <p:ext uri="{BB962C8B-B14F-4D97-AF65-F5344CB8AC3E}">
        <p14:creationId xmlns:p14="http://schemas.microsoft.com/office/powerpoint/2010/main" val="4219694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1B5AFE0B-BBD3-8E41-56DC-C90448BD317D}"/>
              </a:ext>
            </a:extLst>
          </p:cNvPr>
          <p:cNvGrpSpPr>
            <a:grpSpLocks/>
          </p:cNvGrpSpPr>
          <p:nvPr/>
        </p:nvGrpSpPr>
        <p:grpSpPr bwMode="auto">
          <a:xfrm>
            <a:off x="0" y="0"/>
            <a:ext cx="8763000" cy="5943600"/>
            <a:chOff x="0" y="0"/>
            <a:chExt cx="5520" cy="3744"/>
          </a:xfrm>
        </p:grpSpPr>
        <p:sp>
          <p:nvSpPr>
            <p:cNvPr id="3" name="Rectangle 3">
              <a:extLst>
                <a:ext uri="{FF2B5EF4-FFF2-40B4-BE49-F238E27FC236}">
                  <a16:creationId xmlns:a16="http://schemas.microsoft.com/office/drawing/2014/main" id="{2E776F59-8335-C79C-9627-B7CB1D410791}"/>
                </a:ext>
              </a:extLst>
            </p:cNvPr>
            <p:cNvSpPr>
              <a:spLocks noChangeArrowheads="1"/>
            </p:cNvSpPr>
            <p:nvPr/>
          </p:nvSpPr>
          <p:spPr bwMode="auto">
            <a:xfrm>
              <a:off x="0" y="0"/>
              <a:ext cx="1104" cy="307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l-GR" altLang="el-GR" sz="2400">
                <a:latin typeface="Times New Roman" panose="02020603050405020304" pitchFamily="18" charset="0"/>
              </a:endParaRPr>
            </a:p>
          </p:txBody>
        </p:sp>
        <p:grpSp>
          <p:nvGrpSpPr>
            <p:cNvPr id="4" name="Group 4">
              <a:extLst>
                <a:ext uri="{FF2B5EF4-FFF2-40B4-BE49-F238E27FC236}">
                  <a16:creationId xmlns:a16="http://schemas.microsoft.com/office/drawing/2014/main" id="{D04C493E-DB96-AAAF-2508-353C99CE9759}"/>
                </a:ext>
              </a:extLst>
            </p:cNvPr>
            <p:cNvGrpSpPr>
              <a:grpSpLocks/>
            </p:cNvGrpSpPr>
            <p:nvPr userDrawn="1"/>
          </p:nvGrpSpPr>
          <p:grpSpPr bwMode="auto">
            <a:xfrm>
              <a:off x="0" y="2208"/>
              <a:ext cx="5520" cy="1536"/>
              <a:chOff x="0" y="2208"/>
              <a:chExt cx="5520" cy="1536"/>
            </a:xfrm>
          </p:grpSpPr>
          <p:sp>
            <p:nvSpPr>
              <p:cNvPr id="8" name="Rectangle 5">
                <a:extLst>
                  <a:ext uri="{FF2B5EF4-FFF2-40B4-BE49-F238E27FC236}">
                    <a16:creationId xmlns:a16="http://schemas.microsoft.com/office/drawing/2014/main" id="{91BF46AD-C976-758E-0C43-C3972A9F56E7}"/>
                  </a:ext>
                </a:extLst>
              </p:cNvPr>
              <p:cNvSpPr>
                <a:spLocks noChangeArrowheads="1"/>
              </p:cNvSpPr>
              <p:nvPr/>
            </p:nvSpPr>
            <p:spPr bwMode="ltGray">
              <a:xfrm>
                <a:off x="624" y="2208"/>
                <a:ext cx="4896" cy="15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l-GR" altLang="el-GR" sz="2400">
                  <a:latin typeface="Times New Roman" panose="02020603050405020304" pitchFamily="18" charset="0"/>
                </a:endParaRPr>
              </a:p>
            </p:txBody>
          </p:sp>
          <p:sp>
            <p:nvSpPr>
              <p:cNvPr id="9" name="Rectangle 6">
                <a:extLst>
                  <a:ext uri="{FF2B5EF4-FFF2-40B4-BE49-F238E27FC236}">
                    <a16:creationId xmlns:a16="http://schemas.microsoft.com/office/drawing/2014/main" id="{2F6143C6-6ACB-BB4F-5697-C2D4A60D28D7}"/>
                  </a:ext>
                </a:extLst>
              </p:cNvPr>
              <p:cNvSpPr>
                <a:spLocks noChangeArrowheads="1"/>
              </p:cNvSpPr>
              <p:nvPr/>
            </p:nvSpPr>
            <p:spPr bwMode="white">
              <a:xfrm>
                <a:off x="654" y="2352"/>
                <a:ext cx="4818" cy="13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l-GR" altLang="el-GR" sz="2400">
                  <a:latin typeface="Times New Roman" panose="02020603050405020304" pitchFamily="18" charset="0"/>
                </a:endParaRPr>
              </a:p>
            </p:txBody>
          </p:sp>
          <p:sp>
            <p:nvSpPr>
              <p:cNvPr id="10" name="Line 7">
                <a:extLst>
                  <a:ext uri="{FF2B5EF4-FFF2-40B4-BE49-F238E27FC236}">
                    <a16:creationId xmlns:a16="http://schemas.microsoft.com/office/drawing/2014/main" id="{4BA01647-5ED8-4D22-730F-86AAE299078C}"/>
                  </a:ext>
                </a:extLst>
              </p:cNvPr>
              <p:cNvSpPr>
                <a:spLocks noChangeShapeType="1"/>
              </p:cNvSpPr>
              <p:nvPr/>
            </p:nvSpPr>
            <p:spPr bwMode="auto">
              <a:xfrm>
                <a:off x="0" y="3072"/>
                <a:ext cx="624"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grpSp>
        <p:grpSp>
          <p:nvGrpSpPr>
            <p:cNvPr id="5" name="Group 8">
              <a:extLst>
                <a:ext uri="{FF2B5EF4-FFF2-40B4-BE49-F238E27FC236}">
                  <a16:creationId xmlns:a16="http://schemas.microsoft.com/office/drawing/2014/main" id="{98BCF670-8801-76E8-5C04-A5CA115102F4}"/>
                </a:ext>
              </a:extLst>
            </p:cNvPr>
            <p:cNvGrpSpPr>
              <a:grpSpLocks/>
            </p:cNvGrpSpPr>
            <p:nvPr userDrawn="1"/>
          </p:nvGrpSpPr>
          <p:grpSpPr bwMode="auto">
            <a:xfrm>
              <a:off x="400" y="336"/>
              <a:ext cx="5088" cy="192"/>
              <a:chOff x="400" y="336"/>
              <a:chExt cx="5088" cy="192"/>
            </a:xfrm>
          </p:grpSpPr>
          <p:sp>
            <p:nvSpPr>
              <p:cNvPr id="6" name="Rectangle 9">
                <a:extLst>
                  <a:ext uri="{FF2B5EF4-FFF2-40B4-BE49-F238E27FC236}">
                    <a16:creationId xmlns:a16="http://schemas.microsoft.com/office/drawing/2014/main" id="{CE23CC34-E175-482F-BF27-060A670C1119}"/>
                  </a:ext>
                </a:extLst>
              </p:cNvPr>
              <p:cNvSpPr>
                <a:spLocks noChangeArrowheads="1"/>
              </p:cNvSpPr>
              <p:nvPr/>
            </p:nvSpPr>
            <p:spPr bwMode="auto">
              <a:xfrm>
                <a:off x="3952" y="336"/>
                <a:ext cx="1536" cy="19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l-GR" altLang="el-GR" sz="2400">
                  <a:latin typeface="Times New Roman" panose="02020603050405020304" pitchFamily="18" charset="0"/>
                </a:endParaRPr>
              </a:p>
            </p:txBody>
          </p:sp>
          <p:sp>
            <p:nvSpPr>
              <p:cNvPr id="7" name="Line 10">
                <a:extLst>
                  <a:ext uri="{FF2B5EF4-FFF2-40B4-BE49-F238E27FC236}">
                    <a16:creationId xmlns:a16="http://schemas.microsoft.com/office/drawing/2014/main" id="{EA00A4C5-75C6-ABE3-2A6D-ACF0B11DA81D}"/>
                  </a:ext>
                </a:extLst>
              </p:cNvPr>
              <p:cNvSpPr>
                <a:spLocks noChangeShapeType="1"/>
              </p:cNvSpPr>
              <p:nvPr/>
            </p:nvSpPr>
            <p:spPr bwMode="auto">
              <a:xfrm>
                <a:off x="400" y="432"/>
                <a:ext cx="5088"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grpSp>
      </p:grpSp>
      <p:sp>
        <p:nvSpPr>
          <p:cNvPr id="11275" name="Rectangle 11"/>
          <p:cNvSpPr>
            <a:spLocks noGrp="1" noChangeArrowheads="1"/>
          </p:cNvSpPr>
          <p:nvPr>
            <p:ph type="ctrTitle"/>
          </p:nvPr>
        </p:nvSpPr>
        <p:spPr>
          <a:xfrm>
            <a:off x="2057400" y="1143000"/>
            <a:ext cx="6629400" cy="2209800"/>
          </a:xfrm>
        </p:spPr>
        <p:txBody>
          <a:bodyPr/>
          <a:lstStyle>
            <a:lvl1pPr>
              <a:defRPr sz="4800"/>
            </a:lvl1pPr>
          </a:lstStyle>
          <a:p>
            <a:r>
              <a:rPr lang="el-GR"/>
              <a:t>Κάντε κλικ για επεξεργασία του τίτλου</a:t>
            </a:r>
          </a:p>
        </p:txBody>
      </p:sp>
      <p:sp>
        <p:nvSpPr>
          <p:cNvPr id="1127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l-GR"/>
              <a:t>Κάντε κλικ για να επεξεργαστείτε τον υπότιτλο του υποδείγματος</a:t>
            </a:r>
          </a:p>
        </p:txBody>
      </p:sp>
      <p:sp>
        <p:nvSpPr>
          <p:cNvPr id="11" name="Rectangle 13">
            <a:extLst>
              <a:ext uri="{FF2B5EF4-FFF2-40B4-BE49-F238E27FC236}">
                <a16:creationId xmlns:a16="http://schemas.microsoft.com/office/drawing/2014/main" id="{15D335F4-F489-1C92-8AEA-75E2F996A29C}"/>
              </a:ext>
            </a:extLst>
          </p:cNvPr>
          <p:cNvSpPr>
            <a:spLocks noGrp="1" noChangeArrowheads="1"/>
          </p:cNvSpPr>
          <p:nvPr>
            <p:ph type="dt" sz="half" idx="10"/>
          </p:nvPr>
        </p:nvSpPr>
        <p:spPr>
          <a:xfrm>
            <a:off x="912813" y="6251575"/>
            <a:ext cx="1905000" cy="457200"/>
          </a:xfrm>
        </p:spPr>
        <p:txBody>
          <a:bodyPr/>
          <a:lstStyle>
            <a:lvl1pPr>
              <a:defRPr/>
            </a:lvl1pPr>
          </a:lstStyle>
          <a:p>
            <a:pPr>
              <a:defRPr/>
            </a:pPr>
            <a:endParaRPr lang="en-US" altLang="en-US"/>
          </a:p>
        </p:txBody>
      </p:sp>
      <p:sp>
        <p:nvSpPr>
          <p:cNvPr id="12" name="Rectangle 14">
            <a:extLst>
              <a:ext uri="{FF2B5EF4-FFF2-40B4-BE49-F238E27FC236}">
                <a16:creationId xmlns:a16="http://schemas.microsoft.com/office/drawing/2014/main" id="{B949E8EF-D137-5436-ADE8-43C943025E6F}"/>
              </a:ext>
            </a:extLst>
          </p:cNvPr>
          <p:cNvSpPr>
            <a:spLocks noGrp="1" noChangeArrowheads="1"/>
          </p:cNvSpPr>
          <p:nvPr>
            <p:ph type="ftr" sz="quarter" idx="11"/>
          </p:nvPr>
        </p:nvSpPr>
        <p:spPr>
          <a:xfrm>
            <a:off x="3354388" y="6248400"/>
            <a:ext cx="2895600" cy="457200"/>
          </a:xfrm>
        </p:spPr>
        <p:txBody>
          <a:bodyPr/>
          <a:lstStyle>
            <a:lvl1pPr>
              <a:defRPr/>
            </a:lvl1pPr>
          </a:lstStyle>
          <a:p>
            <a:pPr>
              <a:defRPr/>
            </a:pPr>
            <a:endParaRPr lang="en-US" altLang="en-US"/>
          </a:p>
        </p:txBody>
      </p:sp>
      <p:sp>
        <p:nvSpPr>
          <p:cNvPr id="13" name="Rectangle 15">
            <a:extLst>
              <a:ext uri="{FF2B5EF4-FFF2-40B4-BE49-F238E27FC236}">
                <a16:creationId xmlns:a16="http://schemas.microsoft.com/office/drawing/2014/main" id="{787C4371-AE12-30D5-4E26-7F53C65A6952}"/>
              </a:ext>
            </a:extLst>
          </p:cNvPr>
          <p:cNvSpPr>
            <a:spLocks noGrp="1" noChangeArrowheads="1"/>
          </p:cNvSpPr>
          <p:nvPr>
            <p:ph type="sldNum" sz="quarter" idx="12"/>
          </p:nvPr>
        </p:nvSpPr>
        <p:spPr/>
        <p:txBody>
          <a:bodyPr/>
          <a:lstStyle>
            <a:lvl1pPr>
              <a:defRPr/>
            </a:lvl1pPr>
          </a:lstStyle>
          <a:p>
            <a:fld id="{95FAFAF2-E5D2-0A42-961C-31812DAA0965}" type="slidenum">
              <a:rPr lang="el-GR" altLang="en-US"/>
              <a:pPr/>
              <a:t>‹#›</a:t>
            </a:fld>
            <a:endParaRPr lang="el-GR" altLang="en-US"/>
          </a:p>
        </p:txBody>
      </p:sp>
    </p:spTree>
    <p:extLst>
      <p:ext uri="{BB962C8B-B14F-4D97-AF65-F5344CB8AC3E}">
        <p14:creationId xmlns:p14="http://schemas.microsoft.com/office/powerpoint/2010/main" val="1913280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9">
            <a:extLst>
              <a:ext uri="{FF2B5EF4-FFF2-40B4-BE49-F238E27FC236}">
                <a16:creationId xmlns:a16="http://schemas.microsoft.com/office/drawing/2014/main" id="{DA17BB53-3A03-742E-93CB-3F6DBC16BC0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
            <a:extLst>
              <a:ext uri="{FF2B5EF4-FFF2-40B4-BE49-F238E27FC236}">
                <a16:creationId xmlns:a16="http://schemas.microsoft.com/office/drawing/2014/main" id="{A3274B26-9A61-9D6B-3AC2-413DAC5DA6F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a:extLst>
              <a:ext uri="{FF2B5EF4-FFF2-40B4-BE49-F238E27FC236}">
                <a16:creationId xmlns:a16="http://schemas.microsoft.com/office/drawing/2014/main" id="{7D926FD8-4F1C-24DC-31C0-94457455D18F}"/>
              </a:ext>
            </a:extLst>
          </p:cNvPr>
          <p:cNvSpPr>
            <a:spLocks noGrp="1" noChangeArrowheads="1"/>
          </p:cNvSpPr>
          <p:nvPr>
            <p:ph type="sldNum" sz="quarter" idx="12"/>
          </p:nvPr>
        </p:nvSpPr>
        <p:spPr>
          <a:ln/>
        </p:spPr>
        <p:txBody>
          <a:bodyPr/>
          <a:lstStyle>
            <a:lvl1pPr>
              <a:defRPr/>
            </a:lvl1pPr>
          </a:lstStyle>
          <a:p>
            <a:fld id="{AC7E2B2C-F386-B047-9D14-CED8E487CAC6}" type="slidenum">
              <a:rPr lang="el-GR" altLang="en-US"/>
              <a:pPr/>
              <a:t>‹#›</a:t>
            </a:fld>
            <a:endParaRPr lang="el-GR" altLang="en-US"/>
          </a:p>
        </p:txBody>
      </p:sp>
    </p:spTree>
    <p:extLst>
      <p:ext uri="{BB962C8B-B14F-4D97-AF65-F5344CB8AC3E}">
        <p14:creationId xmlns:p14="http://schemas.microsoft.com/office/powerpoint/2010/main" val="3610563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43700" y="277813"/>
            <a:ext cx="1943100" cy="5853112"/>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914400" y="277813"/>
            <a:ext cx="5676900" cy="5853112"/>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9">
            <a:extLst>
              <a:ext uri="{FF2B5EF4-FFF2-40B4-BE49-F238E27FC236}">
                <a16:creationId xmlns:a16="http://schemas.microsoft.com/office/drawing/2014/main" id="{01F2DA5A-BAA7-9DBC-678A-4B6350DF70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
            <a:extLst>
              <a:ext uri="{FF2B5EF4-FFF2-40B4-BE49-F238E27FC236}">
                <a16:creationId xmlns:a16="http://schemas.microsoft.com/office/drawing/2014/main" id="{B2553FC7-DD00-813C-7B07-19673C905E8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a:extLst>
              <a:ext uri="{FF2B5EF4-FFF2-40B4-BE49-F238E27FC236}">
                <a16:creationId xmlns:a16="http://schemas.microsoft.com/office/drawing/2014/main" id="{ACECD18E-18B9-71DC-E4B9-1467D63FBEAB}"/>
              </a:ext>
            </a:extLst>
          </p:cNvPr>
          <p:cNvSpPr>
            <a:spLocks noGrp="1" noChangeArrowheads="1"/>
          </p:cNvSpPr>
          <p:nvPr>
            <p:ph type="sldNum" sz="quarter" idx="12"/>
          </p:nvPr>
        </p:nvSpPr>
        <p:spPr>
          <a:ln/>
        </p:spPr>
        <p:txBody>
          <a:bodyPr/>
          <a:lstStyle>
            <a:lvl1pPr>
              <a:defRPr/>
            </a:lvl1pPr>
          </a:lstStyle>
          <a:p>
            <a:fld id="{2AB623FB-EAFF-F94E-9BCB-A57104FF9C0B}" type="slidenum">
              <a:rPr lang="el-GR" altLang="en-US"/>
              <a:pPr/>
              <a:t>‹#›</a:t>
            </a:fld>
            <a:endParaRPr lang="el-GR" altLang="en-US"/>
          </a:p>
        </p:txBody>
      </p:sp>
    </p:spTree>
    <p:extLst>
      <p:ext uri="{BB962C8B-B14F-4D97-AF65-F5344CB8AC3E}">
        <p14:creationId xmlns:p14="http://schemas.microsoft.com/office/powerpoint/2010/main" val="589279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FF984B48-80E4-49EF-A627-033A35688633}" type="datetimeFigureOut">
              <a:rPr lang="el-GR" smtClean="0"/>
              <a:pPr/>
              <a:t>25/11/25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4DEB989-8B1B-4333-ABAF-82D4E4AA62D7}" type="slidenum">
              <a:rPr lang="el-GR" smtClean="0"/>
              <a:pPr/>
              <a:t>‹#›</a:t>
            </a:fld>
            <a:endParaRPr lang="el-GR"/>
          </a:p>
        </p:txBody>
      </p:sp>
    </p:spTree>
    <p:extLst>
      <p:ext uri="{BB962C8B-B14F-4D97-AF65-F5344CB8AC3E}">
        <p14:creationId xmlns:p14="http://schemas.microsoft.com/office/powerpoint/2010/main" val="1522676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F984B48-80E4-49EF-A627-033A35688633}" type="datetimeFigureOut">
              <a:rPr lang="el-GR" smtClean="0"/>
              <a:pPr/>
              <a:t>25/11/25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4DEB989-8B1B-4333-ABAF-82D4E4AA62D7}" type="slidenum">
              <a:rPr lang="el-GR" smtClean="0"/>
              <a:pPr/>
              <a:t>‹#›</a:t>
            </a:fld>
            <a:endParaRPr lang="el-GR"/>
          </a:p>
        </p:txBody>
      </p:sp>
    </p:spTree>
    <p:extLst>
      <p:ext uri="{BB962C8B-B14F-4D97-AF65-F5344CB8AC3E}">
        <p14:creationId xmlns:p14="http://schemas.microsoft.com/office/powerpoint/2010/main" val="1551578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F984B48-80E4-49EF-A627-033A35688633}" type="datetimeFigureOut">
              <a:rPr lang="el-GR" smtClean="0"/>
              <a:pPr/>
              <a:t>25/11/25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4DEB989-8B1B-4333-ABAF-82D4E4AA62D7}" type="slidenum">
              <a:rPr lang="el-GR" smtClean="0"/>
              <a:pPr/>
              <a:t>‹#›</a:t>
            </a:fld>
            <a:endParaRPr lang="el-GR"/>
          </a:p>
        </p:txBody>
      </p:sp>
    </p:spTree>
    <p:extLst>
      <p:ext uri="{BB962C8B-B14F-4D97-AF65-F5344CB8AC3E}">
        <p14:creationId xmlns:p14="http://schemas.microsoft.com/office/powerpoint/2010/main" val="449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FF984B48-80E4-49EF-A627-033A35688633}" type="datetimeFigureOut">
              <a:rPr lang="el-GR" smtClean="0"/>
              <a:pPr/>
              <a:t>25/11/25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4DEB989-8B1B-4333-ABAF-82D4E4AA62D7}" type="slidenum">
              <a:rPr lang="el-GR" smtClean="0"/>
              <a:pPr/>
              <a:t>‹#›</a:t>
            </a:fld>
            <a:endParaRPr lang="el-GR"/>
          </a:p>
        </p:txBody>
      </p:sp>
    </p:spTree>
    <p:extLst>
      <p:ext uri="{BB962C8B-B14F-4D97-AF65-F5344CB8AC3E}">
        <p14:creationId xmlns:p14="http://schemas.microsoft.com/office/powerpoint/2010/main" val="53534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FF984B48-80E4-49EF-A627-033A35688633}" type="datetimeFigureOut">
              <a:rPr lang="el-GR" smtClean="0"/>
              <a:pPr/>
              <a:t>25/11/25</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4DEB989-8B1B-4333-ABAF-82D4E4AA62D7}" type="slidenum">
              <a:rPr lang="el-GR" smtClean="0"/>
              <a:pPr/>
              <a:t>‹#›</a:t>
            </a:fld>
            <a:endParaRPr lang="el-GR"/>
          </a:p>
        </p:txBody>
      </p:sp>
    </p:spTree>
    <p:extLst>
      <p:ext uri="{BB962C8B-B14F-4D97-AF65-F5344CB8AC3E}">
        <p14:creationId xmlns:p14="http://schemas.microsoft.com/office/powerpoint/2010/main" val="1205350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FF984B48-80E4-49EF-A627-033A35688633}" type="datetimeFigureOut">
              <a:rPr lang="el-GR" smtClean="0"/>
              <a:pPr/>
              <a:t>25/11/25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4DEB989-8B1B-4333-ABAF-82D4E4AA62D7}" type="slidenum">
              <a:rPr lang="el-GR" smtClean="0"/>
              <a:pPr/>
              <a:t>‹#›</a:t>
            </a:fld>
            <a:endParaRPr lang="el-GR"/>
          </a:p>
        </p:txBody>
      </p:sp>
    </p:spTree>
    <p:extLst>
      <p:ext uri="{BB962C8B-B14F-4D97-AF65-F5344CB8AC3E}">
        <p14:creationId xmlns:p14="http://schemas.microsoft.com/office/powerpoint/2010/main" val="4082654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F984B48-80E4-49EF-A627-033A35688633}" type="datetimeFigureOut">
              <a:rPr lang="el-GR" smtClean="0"/>
              <a:pPr/>
              <a:t>25/11/25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4DEB989-8B1B-4333-ABAF-82D4E4AA62D7}" type="slidenum">
              <a:rPr lang="el-GR" smtClean="0"/>
              <a:pPr/>
              <a:t>‹#›</a:t>
            </a:fld>
            <a:endParaRPr lang="el-GR"/>
          </a:p>
        </p:txBody>
      </p:sp>
    </p:spTree>
    <p:extLst>
      <p:ext uri="{BB962C8B-B14F-4D97-AF65-F5344CB8AC3E}">
        <p14:creationId xmlns:p14="http://schemas.microsoft.com/office/powerpoint/2010/main" val="19099380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F984B48-80E4-49EF-A627-033A35688633}" type="datetimeFigureOut">
              <a:rPr lang="el-GR" smtClean="0"/>
              <a:pPr/>
              <a:t>25/11/25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4DEB989-8B1B-4333-ABAF-82D4E4AA62D7}" type="slidenum">
              <a:rPr lang="el-GR" smtClean="0"/>
              <a:pPr/>
              <a:t>‹#›</a:t>
            </a:fld>
            <a:endParaRPr lang="el-GR"/>
          </a:p>
        </p:txBody>
      </p:sp>
    </p:spTree>
    <p:extLst>
      <p:ext uri="{BB962C8B-B14F-4D97-AF65-F5344CB8AC3E}">
        <p14:creationId xmlns:p14="http://schemas.microsoft.com/office/powerpoint/2010/main" val="3881427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9">
            <a:extLst>
              <a:ext uri="{FF2B5EF4-FFF2-40B4-BE49-F238E27FC236}">
                <a16:creationId xmlns:a16="http://schemas.microsoft.com/office/drawing/2014/main" id="{EC256903-E38C-4987-163F-05AA9E3C21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
            <a:extLst>
              <a:ext uri="{FF2B5EF4-FFF2-40B4-BE49-F238E27FC236}">
                <a16:creationId xmlns:a16="http://schemas.microsoft.com/office/drawing/2014/main" id="{2C4000B4-0B67-7C20-52A9-882C1E6ED9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a:extLst>
              <a:ext uri="{FF2B5EF4-FFF2-40B4-BE49-F238E27FC236}">
                <a16:creationId xmlns:a16="http://schemas.microsoft.com/office/drawing/2014/main" id="{8700F27C-35EC-C28F-5473-C75F9D8A1650}"/>
              </a:ext>
            </a:extLst>
          </p:cNvPr>
          <p:cNvSpPr>
            <a:spLocks noGrp="1" noChangeArrowheads="1"/>
          </p:cNvSpPr>
          <p:nvPr>
            <p:ph type="sldNum" sz="quarter" idx="12"/>
          </p:nvPr>
        </p:nvSpPr>
        <p:spPr>
          <a:ln/>
        </p:spPr>
        <p:txBody>
          <a:bodyPr/>
          <a:lstStyle>
            <a:lvl1pPr>
              <a:defRPr/>
            </a:lvl1pPr>
          </a:lstStyle>
          <a:p>
            <a:fld id="{12DB110B-B602-A943-BE7A-C85FBF93F2FA}" type="slidenum">
              <a:rPr lang="el-GR" altLang="en-US"/>
              <a:pPr/>
              <a:t>‹#›</a:t>
            </a:fld>
            <a:endParaRPr lang="el-GR" altLang="en-US"/>
          </a:p>
        </p:txBody>
      </p:sp>
    </p:spTree>
    <p:extLst>
      <p:ext uri="{BB962C8B-B14F-4D97-AF65-F5344CB8AC3E}">
        <p14:creationId xmlns:p14="http://schemas.microsoft.com/office/powerpoint/2010/main" val="824863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F984B48-80E4-49EF-A627-033A35688633}" type="datetimeFigureOut">
              <a:rPr lang="el-GR" smtClean="0"/>
              <a:pPr/>
              <a:t>25/11/25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4DEB989-8B1B-4333-ABAF-82D4E4AA62D7}" type="slidenum">
              <a:rPr lang="el-GR" smtClean="0"/>
              <a:pPr/>
              <a:t>‹#›</a:t>
            </a:fld>
            <a:endParaRPr lang="el-GR"/>
          </a:p>
        </p:txBody>
      </p:sp>
    </p:spTree>
    <p:extLst>
      <p:ext uri="{BB962C8B-B14F-4D97-AF65-F5344CB8AC3E}">
        <p14:creationId xmlns:p14="http://schemas.microsoft.com/office/powerpoint/2010/main" val="1155637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F984B48-80E4-49EF-A627-033A35688633}" type="datetimeFigureOut">
              <a:rPr lang="el-GR" smtClean="0"/>
              <a:pPr/>
              <a:t>25/11/25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4DEB989-8B1B-4333-ABAF-82D4E4AA62D7}" type="slidenum">
              <a:rPr lang="el-GR" smtClean="0"/>
              <a:pPr/>
              <a:t>‹#›</a:t>
            </a:fld>
            <a:endParaRPr lang="el-GR"/>
          </a:p>
        </p:txBody>
      </p:sp>
    </p:spTree>
    <p:extLst>
      <p:ext uri="{BB962C8B-B14F-4D97-AF65-F5344CB8AC3E}">
        <p14:creationId xmlns:p14="http://schemas.microsoft.com/office/powerpoint/2010/main" val="1725565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F984B48-80E4-49EF-A627-033A35688633}" type="datetimeFigureOut">
              <a:rPr lang="el-GR" smtClean="0"/>
              <a:pPr/>
              <a:t>25/11/25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4DEB989-8B1B-4333-ABAF-82D4E4AA62D7}" type="slidenum">
              <a:rPr lang="el-GR" smtClean="0"/>
              <a:pPr/>
              <a:t>‹#›</a:t>
            </a:fld>
            <a:endParaRPr lang="el-GR"/>
          </a:p>
        </p:txBody>
      </p:sp>
    </p:spTree>
    <p:extLst>
      <p:ext uri="{BB962C8B-B14F-4D97-AF65-F5344CB8AC3E}">
        <p14:creationId xmlns:p14="http://schemas.microsoft.com/office/powerpoint/2010/main" val="1281825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30BE0E1-8A3F-B37F-4463-690E8684C285}"/>
              </a:ext>
            </a:extLst>
          </p:cNvPr>
          <p:cNvGrpSpPr>
            <a:grpSpLocks/>
          </p:cNvGrpSpPr>
          <p:nvPr/>
        </p:nvGrpSpPr>
        <p:grpSpPr bwMode="auto">
          <a:xfrm>
            <a:off x="0" y="0"/>
            <a:ext cx="8763000" cy="5943600"/>
            <a:chOff x="0" y="0"/>
            <a:chExt cx="5520" cy="3744"/>
          </a:xfrm>
        </p:grpSpPr>
        <p:sp>
          <p:nvSpPr>
            <p:cNvPr id="3" name="Rectangle 3">
              <a:extLst>
                <a:ext uri="{FF2B5EF4-FFF2-40B4-BE49-F238E27FC236}">
                  <a16:creationId xmlns:a16="http://schemas.microsoft.com/office/drawing/2014/main" id="{54FDA518-F5DF-0FDB-748B-72323E116D17}"/>
                </a:ext>
              </a:extLst>
            </p:cNvPr>
            <p:cNvSpPr>
              <a:spLocks noChangeArrowheads="1"/>
            </p:cNvSpPr>
            <p:nvPr/>
          </p:nvSpPr>
          <p:spPr bwMode="auto">
            <a:xfrm>
              <a:off x="0" y="0"/>
              <a:ext cx="1104" cy="3072"/>
            </a:xfrm>
            <a:prstGeom prst="rect">
              <a:avLst/>
            </a:prstGeom>
            <a:solidFill>
              <a:schemeClr val="accent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l-GR" altLang="el-GR" sz="2400">
                <a:latin typeface="Times New Roman" panose="02020603050405020304" pitchFamily="18" charset="0"/>
              </a:endParaRPr>
            </a:p>
          </p:txBody>
        </p:sp>
        <p:grpSp>
          <p:nvGrpSpPr>
            <p:cNvPr id="4" name="Group 4">
              <a:extLst>
                <a:ext uri="{FF2B5EF4-FFF2-40B4-BE49-F238E27FC236}">
                  <a16:creationId xmlns:a16="http://schemas.microsoft.com/office/drawing/2014/main" id="{0C1DCF91-A878-F97A-620D-EF10B9E1EF0F}"/>
                </a:ext>
              </a:extLst>
            </p:cNvPr>
            <p:cNvGrpSpPr>
              <a:grpSpLocks/>
            </p:cNvGrpSpPr>
            <p:nvPr userDrawn="1"/>
          </p:nvGrpSpPr>
          <p:grpSpPr bwMode="auto">
            <a:xfrm>
              <a:off x="0" y="2208"/>
              <a:ext cx="5520" cy="1536"/>
              <a:chOff x="0" y="2208"/>
              <a:chExt cx="5520" cy="1536"/>
            </a:xfrm>
          </p:grpSpPr>
          <p:sp>
            <p:nvSpPr>
              <p:cNvPr id="8" name="Rectangle 5">
                <a:extLst>
                  <a:ext uri="{FF2B5EF4-FFF2-40B4-BE49-F238E27FC236}">
                    <a16:creationId xmlns:a16="http://schemas.microsoft.com/office/drawing/2014/main" id="{CB63AA1F-776B-376A-68A9-26AA8D81B9E9}"/>
                  </a:ext>
                </a:extLst>
              </p:cNvPr>
              <p:cNvSpPr>
                <a:spLocks noChangeArrowheads="1"/>
              </p:cNvSpPr>
              <p:nvPr/>
            </p:nvSpPr>
            <p:spPr bwMode="ltGray">
              <a:xfrm>
                <a:off x="624" y="2208"/>
                <a:ext cx="4896" cy="1536"/>
              </a:xfrm>
              <a:prstGeom prst="rect">
                <a:avLst/>
              </a:prstGeom>
              <a:solidFill>
                <a:schemeClr val="bg2"/>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l-GR" altLang="el-GR" sz="2400">
                  <a:latin typeface="Times New Roman" panose="02020603050405020304" pitchFamily="18" charset="0"/>
                </a:endParaRPr>
              </a:p>
            </p:txBody>
          </p:sp>
          <p:sp>
            <p:nvSpPr>
              <p:cNvPr id="9" name="Rectangle 6">
                <a:extLst>
                  <a:ext uri="{FF2B5EF4-FFF2-40B4-BE49-F238E27FC236}">
                    <a16:creationId xmlns:a16="http://schemas.microsoft.com/office/drawing/2014/main" id="{2CD02767-894F-7AF3-A5A2-4C446A62EA1E}"/>
                  </a:ext>
                </a:extLst>
              </p:cNvPr>
              <p:cNvSpPr>
                <a:spLocks noChangeArrowheads="1"/>
              </p:cNvSpPr>
              <p:nvPr/>
            </p:nvSpPr>
            <p:spPr bwMode="white">
              <a:xfrm>
                <a:off x="654" y="2352"/>
                <a:ext cx="4818" cy="1347"/>
              </a:xfrm>
              <a:prstGeom prst="rect">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l-GR" altLang="el-GR" sz="2400">
                  <a:latin typeface="Times New Roman" panose="02020603050405020304" pitchFamily="18" charset="0"/>
                </a:endParaRPr>
              </a:p>
            </p:txBody>
          </p:sp>
          <p:sp>
            <p:nvSpPr>
              <p:cNvPr id="10" name="Line 7">
                <a:extLst>
                  <a:ext uri="{FF2B5EF4-FFF2-40B4-BE49-F238E27FC236}">
                    <a16:creationId xmlns:a16="http://schemas.microsoft.com/office/drawing/2014/main" id="{864859F9-9155-6966-BD40-8983929C03BA}"/>
                  </a:ext>
                </a:extLst>
              </p:cNvPr>
              <p:cNvSpPr>
                <a:spLocks noChangeShapeType="1"/>
              </p:cNvSpPr>
              <p:nvPr/>
            </p:nvSpPr>
            <p:spPr bwMode="auto">
              <a:xfrm>
                <a:off x="0" y="3072"/>
                <a:ext cx="624"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grpSp>
        <p:grpSp>
          <p:nvGrpSpPr>
            <p:cNvPr id="5" name="Group 8">
              <a:extLst>
                <a:ext uri="{FF2B5EF4-FFF2-40B4-BE49-F238E27FC236}">
                  <a16:creationId xmlns:a16="http://schemas.microsoft.com/office/drawing/2014/main" id="{353FEE50-5628-2205-5301-5BB23F33B4E8}"/>
                </a:ext>
              </a:extLst>
            </p:cNvPr>
            <p:cNvGrpSpPr>
              <a:grpSpLocks/>
            </p:cNvGrpSpPr>
            <p:nvPr userDrawn="1"/>
          </p:nvGrpSpPr>
          <p:grpSpPr bwMode="auto">
            <a:xfrm>
              <a:off x="400" y="336"/>
              <a:ext cx="5088" cy="192"/>
              <a:chOff x="400" y="336"/>
              <a:chExt cx="5088" cy="192"/>
            </a:xfrm>
          </p:grpSpPr>
          <p:sp>
            <p:nvSpPr>
              <p:cNvPr id="6" name="Rectangle 9">
                <a:extLst>
                  <a:ext uri="{FF2B5EF4-FFF2-40B4-BE49-F238E27FC236}">
                    <a16:creationId xmlns:a16="http://schemas.microsoft.com/office/drawing/2014/main" id="{53AE6380-D4C7-C16D-1651-2B00DF222ACD}"/>
                  </a:ext>
                </a:extLst>
              </p:cNvPr>
              <p:cNvSpPr>
                <a:spLocks noChangeArrowheads="1"/>
              </p:cNvSpPr>
              <p:nvPr/>
            </p:nvSpPr>
            <p:spPr bwMode="auto">
              <a:xfrm>
                <a:off x="3952" y="336"/>
                <a:ext cx="1536" cy="192"/>
              </a:xfrm>
              <a:prstGeom prst="rect">
                <a:avLst/>
              </a:prstGeom>
              <a:solidFill>
                <a:schemeClr val="folHlink"/>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l-GR" altLang="el-GR" sz="2400">
                  <a:latin typeface="Times New Roman" panose="02020603050405020304" pitchFamily="18" charset="0"/>
                </a:endParaRPr>
              </a:p>
            </p:txBody>
          </p:sp>
          <p:sp>
            <p:nvSpPr>
              <p:cNvPr id="7" name="Line 10">
                <a:extLst>
                  <a:ext uri="{FF2B5EF4-FFF2-40B4-BE49-F238E27FC236}">
                    <a16:creationId xmlns:a16="http://schemas.microsoft.com/office/drawing/2014/main" id="{2AF6BB6D-E5AE-7EA0-8308-B23F2A26716F}"/>
                  </a:ext>
                </a:extLst>
              </p:cNvPr>
              <p:cNvSpPr>
                <a:spLocks noChangeShapeType="1"/>
              </p:cNvSpPr>
              <p:nvPr/>
            </p:nvSpPr>
            <p:spPr bwMode="auto">
              <a:xfrm>
                <a:off x="400" y="432"/>
                <a:ext cx="5088"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grpSp>
      </p:grpSp>
      <p:sp>
        <p:nvSpPr>
          <p:cNvPr id="11275" name="Rectangle 11"/>
          <p:cNvSpPr>
            <a:spLocks noGrp="1" noChangeArrowheads="1"/>
          </p:cNvSpPr>
          <p:nvPr>
            <p:ph type="ctrTitle"/>
          </p:nvPr>
        </p:nvSpPr>
        <p:spPr>
          <a:xfrm>
            <a:off x="2057400" y="1143000"/>
            <a:ext cx="6629400" cy="2209800"/>
          </a:xfrm>
        </p:spPr>
        <p:txBody>
          <a:bodyPr/>
          <a:lstStyle>
            <a:lvl1pPr>
              <a:defRPr sz="4800"/>
            </a:lvl1pPr>
          </a:lstStyle>
          <a:p>
            <a:r>
              <a:rPr lang="el-GR"/>
              <a:t>Κάντε κλικ για επεξεργασία του τίτλου</a:t>
            </a:r>
          </a:p>
        </p:txBody>
      </p:sp>
      <p:sp>
        <p:nvSpPr>
          <p:cNvPr id="1127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l-GR"/>
              <a:t>Κάντε κλικ για να επεξεργαστείτε τον υπότιτλο του υποδείγματος</a:t>
            </a:r>
          </a:p>
        </p:txBody>
      </p:sp>
      <p:sp>
        <p:nvSpPr>
          <p:cNvPr id="11" name="Rectangle 13">
            <a:extLst>
              <a:ext uri="{FF2B5EF4-FFF2-40B4-BE49-F238E27FC236}">
                <a16:creationId xmlns:a16="http://schemas.microsoft.com/office/drawing/2014/main" id="{8802F5E9-C6E1-F057-ADEC-C5595F68B4D6}"/>
              </a:ext>
            </a:extLst>
          </p:cNvPr>
          <p:cNvSpPr>
            <a:spLocks noGrp="1" noChangeArrowheads="1"/>
          </p:cNvSpPr>
          <p:nvPr>
            <p:ph type="dt" sz="half" idx="10"/>
          </p:nvPr>
        </p:nvSpPr>
        <p:spPr>
          <a:xfrm>
            <a:off x="912813" y="6251575"/>
            <a:ext cx="1905000" cy="457200"/>
          </a:xfrm>
        </p:spPr>
        <p:txBody>
          <a:bodyPr/>
          <a:lstStyle>
            <a:lvl1pPr>
              <a:defRPr/>
            </a:lvl1pPr>
          </a:lstStyle>
          <a:p>
            <a:pPr>
              <a:defRPr/>
            </a:pPr>
            <a:endParaRPr lang="en-US" altLang="en-US"/>
          </a:p>
        </p:txBody>
      </p:sp>
      <p:sp>
        <p:nvSpPr>
          <p:cNvPr id="12" name="Rectangle 14">
            <a:extLst>
              <a:ext uri="{FF2B5EF4-FFF2-40B4-BE49-F238E27FC236}">
                <a16:creationId xmlns:a16="http://schemas.microsoft.com/office/drawing/2014/main" id="{9E7C6C5B-744B-FEE9-F5A3-AFDD0C7DBD5F}"/>
              </a:ext>
            </a:extLst>
          </p:cNvPr>
          <p:cNvSpPr>
            <a:spLocks noGrp="1" noChangeArrowheads="1"/>
          </p:cNvSpPr>
          <p:nvPr>
            <p:ph type="ftr" sz="quarter" idx="11"/>
          </p:nvPr>
        </p:nvSpPr>
        <p:spPr>
          <a:xfrm>
            <a:off x="3354388" y="6248400"/>
            <a:ext cx="2895600" cy="457200"/>
          </a:xfrm>
        </p:spPr>
        <p:txBody>
          <a:bodyPr/>
          <a:lstStyle>
            <a:lvl1pPr>
              <a:defRPr/>
            </a:lvl1pPr>
          </a:lstStyle>
          <a:p>
            <a:pPr>
              <a:defRPr/>
            </a:pPr>
            <a:endParaRPr lang="en-US" altLang="en-US"/>
          </a:p>
        </p:txBody>
      </p:sp>
      <p:sp>
        <p:nvSpPr>
          <p:cNvPr id="13" name="Rectangle 15">
            <a:extLst>
              <a:ext uri="{FF2B5EF4-FFF2-40B4-BE49-F238E27FC236}">
                <a16:creationId xmlns:a16="http://schemas.microsoft.com/office/drawing/2014/main" id="{BFFC35B4-202E-1905-E6AE-2043FAB09680}"/>
              </a:ext>
            </a:extLst>
          </p:cNvPr>
          <p:cNvSpPr>
            <a:spLocks noGrp="1" noChangeArrowheads="1"/>
          </p:cNvSpPr>
          <p:nvPr>
            <p:ph type="sldNum" sz="quarter" idx="12"/>
          </p:nvPr>
        </p:nvSpPr>
        <p:spPr/>
        <p:txBody>
          <a:bodyPr/>
          <a:lstStyle>
            <a:lvl1pPr>
              <a:defRPr smtClean="0"/>
            </a:lvl1pPr>
          </a:lstStyle>
          <a:p>
            <a:pPr>
              <a:defRPr/>
            </a:pPr>
            <a:fld id="{CFD34FB6-9385-EB4D-885F-B4DD861443F9}" type="slidenum">
              <a:rPr lang="el-GR" altLang="en-US"/>
              <a:pPr>
                <a:defRPr/>
              </a:pPr>
              <a:t>‹#›</a:t>
            </a:fld>
            <a:endParaRPr lang="el-GR" altLang="en-US"/>
          </a:p>
        </p:txBody>
      </p:sp>
    </p:spTree>
    <p:extLst>
      <p:ext uri="{BB962C8B-B14F-4D97-AF65-F5344CB8AC3E}">
        <p14:creationId xmlns:p14="http://schemas.microsoft.com/office/powerpoint/2010/main" val="3746872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9">
            <a:extLst>
              <a:ext uri="{FF2B5EF4-FFF2-40B4-BE49-F238E27FC236}">
                <a16:creationId xmlns:a16="http://schemas.microsoft.com/office/drawing/2014/main" id="{2DF7E063-5A05-221D-0A59-B9E1DDB7A350}"/>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10">
            <a:extLst>
              <a:ext uri="{FF2B5EF4-FFF2-40B4-BE49-F238E27FC236}">
                <a16:creationId xmlns:a16="http://schemas.microsoft.com/office/drawing/2014/main" id="{076C1433-912A-1C4C-0D4B-E0FA3E084F6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11">
            <a:extLst>
              <a:ext uri="{FF2B5EF4-FFF2-40B4-BE49-F238E27FC236}">
                <a16:creationId xmlns:a16="http://schemas.microsoft.com/office/drawing/2014/main" id="{C4DAB5AC-1479-423D-4240-C74C619BA9A7}"/>
              </a:ext>
            </a:extLst>
          </p:cNvPr>
          <p:cNvSpPr>
            <a:spLocks noGrp="1" noChangeArrowheads="1"/>
          </p:cNvSpPr>
          <p:nvPr>
            <p:ph type="sldNum" sz="quarter" idx="12"/>
          </p:nvPr>
        </p:nvSpPr>
        <p:spPr/>
        <p:txBody>
          <a:bodyPr/>
          <a:lstStyle>
            <a:lvl1pPr>
              <a:defRPr smtClean="0"/>
            </a:lvl1pPr>
          </a:lstStyle>
          <a:p>
            <a:pPr>
              <a:defRPr/>
            </a:pPr>
            <a:fld id="{A1F66CA1-799F-CB40-A4C8-A4CAA50BC0DA}" type="slidenum">
              <a:rPr lang="el-GR" altLang="en-US"/>
              <a:pPr>
                <a:defRPr/>
              </a:pPr>
              <a:t>‹#›</a:t>
            </a:fld>
            <a:endParaRPr lang="el-GR" altLang="en-US"/>
          </a:p>
        </p:txBody>
      </p:sp>
    </p:spTree>
    <p:extLst>
      <p:ext uri="{BB962C8B-B14F-4D97-AF65-F5344CB8AC3E}">
        <p14:creationId xmlns:p14="http://schemas.microsoft.com/office/powerpoint/2010/main" val="1972662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9">
            <a:extLst>
              <a:ext uri="{FF2B5EF4-FFF2-40B4-BE49-F238E27FC236}">
                <a16:creationId xmlns:a16="http://schemas.microsoft.com/office/drawing/2014/main" id="{53E7F3D1-5C12-C173-09E2-9410BBFDB503}"/>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10">
            <a:extLst>
              <a:ext uri="{FF2B5EF4-FFF2-40B4-BE49-F238E27FC236}">
                <a16:creationId xmlns:a16="http://schemas.microsoft.com/office/drawing/2014/main" id="{C9E144BE-38CC-EFC1-4E8B-A364FD2D8E3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11">
            <a:extLst>
              <a:ext uri="{FF2B5EF4-FFF2-40B4-BE49-F238E27FC236}">
                <a16:creationId xmlns:a16="http://schemas.microsoft.com/office/drawing/2014/main" id="{4FB6F3C2-E11C-A467-0708-AE9DA15A38AB}"/>
              </a:ext>
            </a:extLst>
          </p:cNvPr>
          <p:cNvSpPr>
            <a:spLocks noGrp="1" noChangeArrowheads="1"/>
          </p:cNvSpPr>
          <p:nvPr>
            <p:ph type="sldNum" sz="quarter" idx="12"/>
          </p:nvPr>
        </p:nvSpPr>
        <p:spPr/>
        <p:txBody>
          <a:bodyPr/>
          <a:lstStyle>
            <a:lvl1pPr>
              <a:defRPr smtClean="0"/>
            </a:lvl1pPr>
          </a:lstStyle>
          <a:p>
            <a:pPr>
              <a:defRPr/>
            </a:pPr>
            <a:fld id="{4745C8C7-BC71-8A43-9B24-BF365E2A6EBB}" type="slidenum">
              <a:rPr lang="el-GR" altLang="en-US"/>
              <a:pPr>
                <a:defRPr/>
              </a:pPr>
              <a:t>‹#›</a:t>
            </a:fld>
            <a:endParaRPr lang="el-GR" altLang="en-US"/>
          </a:p>
        </p:txBody>
      </p:sp>
    </p:spTree>
    <p:extLst>
      <p:ext uri="{BB962C8B-B14F-4D97-AF65-F5344CB8AC3E}">
        <p14:creationId xmlns:p14="http://schemas.microsoft.com/office/powerpoint/2010/main" val="184710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9">
            <a:extLst>
              <a:ext uri="{FF2B5EF4-FFF2-40B4-BE49-F238E27FC236}">
                <a16:creationId xmlns:a16="http://schemas.microsoft.com/office/drawing/2014/main" id="{853C8BEA-EC7C-CEFB-B120-AE25FA0D4D16}"/>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123D1E3E-7614-00FF-BADA-6CF582D83B59}"/>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11">
            <a:extLst>
              <a:ext uri="{FF2B5EF4-FFF2-40B4-BE49-F238E27FC236}">
                <a16:creationId xmlns:a16="http://schemas.microsoft.com/office/drawing/2014/main" id="{D4A4FB51-5650-BE22-EDFF-88885CBB7A55}"/>
              </a:ext>
            </a:extLst>
          </p:cNvPr>
          <p:cNvSpPr>
            <a:spLocks noGrp="1" noChangeArrowheads="1"/>
          </p:cNvSpPr>
          <p:nvPr>
            <p:ph type="sldNum" sz="quarter" idx="12"/>
          </p:nvPr>
        </p:nvSpPr>
        <p:spPr/>
        <p:txBody>
          <a:bodyPr/>
          <a:lstStyle>
            <a:lvl1pPr>
              <a:defRPr smtClean="0"/>
            </a:lvl1pPr>
          </a:lstStyle>
          <a:p>
            <a:pPr>
              <a:defRPr/>
            </a:pPr>
            <a:fld id="{FFCD476C-3D23-8844-9FED-D2FFBA49D926}" type="slidenum">
              <a:rPr lang="el-GR" altLang="en-US"/>
              <a:pPr>
                <a:defRPr/>
              </a:pPr>
              <a:t>‹#›</a:t>
            </a:fld>
            <a:endParaRPr lang="el-GR" altLang="en-US"/>
          </a:p>
        </p:txBody>
      </p:sp>
    </p:spTree>
    <p:extLst>
      <p:ext uri="{BB962C8B-B14F-4D97-AF65-F5344CB8AC3E}">
        <p14:creationId xmlns:p14="http://schemas.microsoft.com/office/powerpoint/2010/main" val="4210846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9">
            <a:extLst>
              <a:ext uri="{FF2B5EF4-FFF2-40B4-BE49-F238E27FC236}">
                <a16:creationId xmlns:a16="http://schemas.microsoft.com/office/drawing/2014/main" id="{5BCBD9E6-DE9C-369C-999A-E4A9C6850AD2}"/>
              </a:ext>
            </a:extLst>
          </p:cNvPr>
          <p:cNvSpPr>
            <a:spLocks noGrp="1" noChangeArrowheads="1"/>
          </p:cNvSpPr>
          <p:nvPr>
            <p:ph type="dt" sz="half" idx="10"/>
          </p:nvPr>
        </p:nvSpPr>
        <p:spPr/>
        <p:txBody>
          <a:bodyPr/>
          <a:lstStyle>
            <a:lvl1pPr>
              <a:defRPr/>
            </a:lvl1pPr>
          </a:lstStyle>
          <a:p>
            <a:pPr>
              <a:defRPr/>
            </a:pPr>
            <a:endParaRPr lang="en-US" altLang="en-US"/>
          </a:p>
        </p:txBody>
      </p:sp>
      <p:sp>
        <p:nvSpPr>
          <p:cNvPr id="8" name="Rectangle 10">
            <a:extLst>
              <a:ext uri="{FF2B5EF4-FFF2-40B4-BE49-F238E27FC236}">
                <a16:creationId xmlns:a16="http://schemas.microsoft.com/office/drawing/2014/main" id="{EC0646EC-2731-41FA-F117-C86B2980B3B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Rectangle 11">
            <a:extLst>
              <a:ext uri="{FF2B5EF4-FFF2-40B4-BE49-F238E27FC236}">
                <a16:creationId xmlns:a16="http://schemas.microsoft.com/office/drawing/2014/main" id="{F8F3E7B1-8DFC-DA36-CA2B-64FB6F5ADB9F}"/>
              </a:ext>
            </a:extLst>
          </p:cNvPr>
          <p:cNvSpPr>
            <a:spLocks noGrp="1" noChangeArrowheads="1"/>
          </p:cNvSpPr>
          <p:nvPr>
            <p:ph type="sldNum" sz="quarter" idx="12"/>
          </p:nvPr>
        </p:nvSpPr>
        <p:spPr/>
        <p:txBody>
          <a:bodyPr/>
          <a:lstStyle>
            <a:lvl1pPr>
              <a:defRPr smtClean="0"/>
            </a:lvl1pPr>
          </a:lstStyle>
          <a:p>
            <a:pPr>
              <a:defRPr/>
            </a:pPr>
            <a:fld id="{C9211058-FE14-B740-A017-04E70C8D06F5}" type="slidenum">
              <a:rPr lang="el-GR" altLang="en-US"/>
              <a:pPr>
                <a:defRPr/>
              </a:pPr>
              <a:t>‹#›</a:t>
            </a:fld>
            <a:endParaRPr lang="el-GR" altLang="en-US"/>
          </a:p>
        </p:txBody>
      </p:sp>
    </p:spTree>
    <p:extLst>
      <p:ext uri="{BB962C8B-B14F-4D97-AF65-F5344CB8AC3E}">
        <p14:creationId xmlns:p14="http://schemas.microsoft.com/office/powerpoint/2010/main" val="1013215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9">
            <a:extLst>
              <a:ext uri="{FF2B5EF4-FFF2-40B4-BE49-F238E27FC236}">
                <a16:creationId xmlns:a16="http://schemas.microsoft.com/office/drawing/2014/main" id="{C426B798-36FB-A35A-14F5-E1A6575A6BC8}"/>
              </a:ext>
            </a:extLst>
          </p:cNvPr>
          <p:cNvSpPr>
            <a:spLocks noGrp="1" noChangeArrowheads="1"/>
          </p:cNvSpPr>
          <p:nvPr>
            <p:ph type="dt" sz="half" idx="10"/>
          </p:nvPr>
        </p:nvSpPr>
        <p:spPr/>
        <p:txBody>
          <a:bodyPr/>
          <a:lstStyle>
            <a:lvl1pPr>
              <a:defRPr/>
            </a:lvl1pPr>
          </a:lstStyle>
          <a:p>
            <a:pPr>
              <a:defRPr/>
            </a:pPr>
            <a:endParaRPr lang="en-US" altLang="en-US"/>
          </a:p>
        </p:txBody>
      </p:sp>
      <p:sp>
        <p:nvSpPr>
          <p:cNvPr id="4" name="Rectangle 10">
            <a:extLst>
              <a:ext uri="{FF2B5EF4-FFF2-40B4-BE49-F238E27FC236}">
                <a16:creationId xmlns:a16="http://schemas.microsoft.com/office/drawing/2014/main" id="{E511A50E-BFFB-40AF-3FEB-5FD76C202879}"/>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11">
            <a:extLst>
              <a:ext uri="{FF2B5EF4-FFF2-40B4-BE49-F238E27FC236}">
                <a16:creationId xmlns:a16="http://schemas.microsoft.com/office/drawing/2014/main" id="{1515470D-EA3E-AD49-5BF0-7044CB9FB11B}"/>
              </a:ext>
            </a:extLst>
          </p:cNvPr>
          <p:cNvSpPr>
            <a:spLocks noGrp="1" noChangeArrowheads="1"/>
          </p:cNvSpPr>
          <p:nvPr>
            <p:ph type="sldNum" sz="quarter" idx="12"/>
          </p:nvPr>
        </p:nvSpPr>
        <p:spPr/>
        <p:txBody>
          <a:bodyPr/>
          <a:lstStyle>
            <a:lvl1pPr>
              <a:defRPr smtClean="0"/>
            </a:lvl1pPr>
          </a:lstStyle>
          <a:p>
            <a:pPr>
              <a:defRPr/>
            </a:pPr>
            <a:fld id="{4A0ACBCB-3A1B-054E-86B3-FE60F1E8C785}" type="slidenum">
              <a:rPr lang="el-GR" altLang="en-US"/>
              <a:pPr>
                <a:defRPr/>
              </a:pPr>
              <a:t>‹#›</a:t>
            </a:fld>
            <a:endParaRPr lang="el-GR" altLang="en-US"/>
          </a:p>
        </p:txBody>
      </p:sp>
    </p:spTree>
    <p:extLst>
      <p:ext uri="{BB962C8B-B14F-4D97-AF65-F5344CB8AC3E}">
        <p14:creationId xmlns:p14="http://schemas.microsoft.com/office/powerpoint/2010/main" val="32761340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0EAA0F3D-C40A-CD27-89DF-71D6B57D9A59}"/>
              </a:ext>
            </a:extLst>
          </p:cNvPr>
          <p:cNvSpPr>
            <a:spLocks noGrp="1" noChangeArrowheads="1"/>
          </p:cNvSpPr>
          <p:nvPr>
            <p:ph type="dt" sz="half" idx="10"/>
          </p:nvPr>
        </p:nvSpPr>
        <p:spPr/>
        <p:txBody>
          <a:bodyPr/>
          <a:lstStyle>
            <a:lvl1pPr>
              <a:defRPr/>
            </a:lvl1pPr>
          </a:lstStyle>
          <a:p>
            <a:pPr>
              <a:defRPr/>
            </a:pPr>
            <a:endParaRPr lang="en-US" altLang="en-US"/>
          </a:p>
        </p:txBody>
      </p:sp>
      <p:sp>
        <p:nvSpPr>
          <p:cNvPr id="3" name="Rectangle 10">
            <a:extLst>
              <a:ext uri="{FF2B5EF4-FFF2-40B4-BE49-F238E27FC236}">
                <a16:creationId xmlns:a16="http://schemas.microsoft.com/office/drawing/2014/main" id="{8F63A429-DAE6-4FCA-F946-A0B111C53DC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 name="Rectangle 11">
            <a:extLst>
              <a:ext uri="{FF2B5EF4-FFF2-40B4-BE49-F238E27FC236}">
                <a16:creationId xmlns:a16="http://schemas.microsoft.com/office/drawing/2014/main" id="{8ED6B5C6-FC04-ACD1-C14E-2548CB35AE9C}"/>
              </a:ext>
            </a:extLst>
          </p:cNvPr>
          <p:cNvSpPr>
            <a:spLocks noGrp="1" noChangeArrowheads="1"/>
          </p:cNvSpPr>
          <p:nvPr>
            <p:ph type="sldNum" sz="quarter" idx="12"/>
          </p:nvPr>
        </p:nvSpPr>
        <p:spPr/>
        <p:txBody>
          <a:bodyPr/>
          <a:lstStyle>
            <a:lvl1pPr>
              <a:defRPr smtClean="0"/>
            </a:lvl1pPr>
          </a:lstStyle>
          <a:p>
            <a:pPr>
              <a:defRPr/>
            </a:pPr>
            <a:fld id="{86890BB6-C664-5746-B2D1-08BF7FF447A1}" type="slidenum">
              <a:rPr lang="el-GR" altLang="en-US"/>
              <a:pPr>
                <a:defRPr/>
              </a:pPr>
              <a:t>‹#›</a:t>
            </a:fld>
            <a:endParaRPr lang="el-GR" altLang="en-US"/>
          </a:p>
        </p:txBody>
      </p:sp>
    </p:spTree>
    <p:extLst>
      <p:ext uri="{BB962C8B-B14F-4D97-AF65-F5344CB8AC3E}">
        <p14:creationId xmlns:p14="http://schemas.microsoft.com/office/powerpoint/2010/main" val="364478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9">
            <a:extLst>
              <a:ext uri="{FF2B5EF4-FFF2-40B4-BE49-F238E27FC236}">
                <a16:creationId xmlns:a16="http://schemas.microsoft.com/office/drawing/2014/main" id="{1C29A54E-7C10-EFCA-4271-529AEA8870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
            <a:extLst>
              <a:ext uri="{FF2B5EF4-FFF2-40B4-BE49-F238E27FC236}">
                <a16:creationId xmlns:a16="http://schemas.microsoft.com/office/drawing/2014/main" id="{9E61CE7A-DB33-10C2-90B4-769C137E9BA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a:extLst>
              <a:ext uri="{FF2B5EF4-FFF2-40B4-BE49-F238E27FC236}">
                <a16:creationId xmlns:a16="http://schemas.microsoft.com/office/drawing/2014/main" id="{967CC917-DE98-B058-16B1-56FE7A0476A2}"/>
              </a:ext>
            </a:extLst>
          </p:cNvPr>
          <p:cNvSpPr>
            <a:spLocks noGrp="1" noChangeArrowheads="1"/>
          </p:cNvSpPr>
          <p:nvPr>
            <p:ph type="sldNum" sz="quarter" idx="12"/>
          </p:nvPr>
        </p:nvSpPr>
        <p:spPr>
          <a:ln/>
        </p:spPr>
        <p:txBody>
          <a:bodyPr/>
          <a:lstStyle>
            <a:lvl1pPr>
              <a:defRPr/>
            </a:lvl1pPr>
          </a:lstStyle>
          <a:p>
            <a:fld id="{225681AE-3B6C-E74C-A81B-2C8193FBB36D}" type="slidenum">
              <a:rPr lang="el-GR" altLang="en-US"/>
              <a:pPr/>
              <a:t>‹#›</a:t>
            </a:fld>
            <a:endParaRPr lang="el-GR" altLang="en-US"/>
          </a:p>
        </p:txBody>
      </p:sp>
    </p:spTree>
    <p:extLst>
      <p:ext uri="{BB962C8B-B14F-4D97-AF65-F5344CB8AC3E}">
        <p14:creationId xmlns:p14="http://schemas.microsoft.com/office/powerpoint/2010/main" val="1712276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9">
            <a:extLst>
              <a:ext uri="{FF2B5EF4-FFF2-40B4-BE49-F238E27FC236}">
                <a16:creationId xmlns:a16="http://schemas.microsoft.com/office/drawing/2014/main" id="{46EE2DA2-1CD3-1DEF-FDFE-014F9CC75CC2}"/>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C9F675B0-E7E5-AA49-8649-FADACFCBF89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11">
            <a:extLst>
              <a:ext uri="{FF2B5EF4-FFF2-40B4-BE49-F238E27FC236}">
                <a16:creationId xmlns:a16="http://schemas.microsoft.com/office/drawing/2014/main" id="{8D00BF49-D4DB-8C36-A5F0-3E087E08C185}"/>
              </a:ext>
            </a:extLst>
          </p:cNvPr>
          <p:cNvSpPr>
            <a:spLocks noGrp="1" noChangeArrowheads="1"/>
          </p:cNvSpPr>
          <p:nvPr>
            <p:ph type="sldNum" sz="quarter" idx="12"/>
          </p:nvPr>
        </p:nvSpPr>
        <p:spPr/>
        <p:txBody>
          <a:bodyPr/>
          <a:lstStyle>
            <a:lvl1pPr>
              <a:defRPr smtClean="0"/>
            </a:lvl1pPr>
          </a:lstStyle>
          <a:p>
            <a:pPr>
              <a:defRPr/>
            </a:pPr>
            <a:fld id="{239ECEDE-CB5B-9F49-8A4B-A276BBFF2635}" type="slidenum">
              <a:rPr lang="el-GR" altLang="en-US"/>
              <a:pPr>
                <a:defRPr/>
              </a:pPr>
              <a:t>‹#›</a:t>
            </a:fld>
            <a:endParaRPr lang="el-GR" altLang="en-US"/>
          </a:p>
        </p:txBody>
      </p:sp>
    </p:spTree>
    <p:extLst>
      <p:ext uri="{BB962C8B-B14F-4D97-AF65-F5344CB8AC3E}">
        <p14:creationId xmlns:p14="http://schemas.microsoft.com/office/powerpoint/2010/main" val="134655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9">
            <a:extLst>
              <a:ext uri="{FF2B5EF4-FFF2-40B4-BE49-F238E27FC236}">
                <a16:creationId xmlns:a16="http://schemas.microsoft.com/office/drawing/2014/main" id="{927870D1-56BA-01C9-0BE5-13607CDF337D}"/>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CAC3026B-9012-8434-04EA-53355FA30E39}"/>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11">
            <a:extLst>
              <a:ext uri="{FF2B5EF4-FFF2-40B4-BE49-F238E27FC236}">
                <a16:creationId xmlns:a16="http://schemas.microsoft.com/office/drawing/2014/main" id="{06C1B276-C9B3-6408-5E92-3C5E653E4209}"/>
              </a:ext>
            </a:extLst>
          </p:cNvPr>
          <p:cNvSpPr>
            <a:spLocks noGrp="1" noChangeArrowheads="1"/>
          </p:cNvSpPr>
          <p:nvPr>
            <p:ph type="sldNum" sz="quarter" idx="12"/>
          </p:nvPr>
        </p:nvSpPr>
        <p:spPr/>
        <p:txBody>
          <a:bodyPr/>
          <a:lstStyle>
            <a:lvl1pPr>
              <a:defRPr smtClean="0"/>
            </a:lvl1pPr>
          </a:lstStyle>
          <a:p>
            <a:pPr>
              <a:defRPr/>
            </a:pPr>
            <a:fld id="{ED72C294-2552-814A-B76A-7D1CEB158048}" type="slidenum">
              <a:rPr lang="el-GR" altLang="en-US"/>
              <a:pPr>
                <a:defRPr/>
              </a:pPr>
              <a:t>‹#›</a:t>
            </a:fld>
            <a:endParaRPr lang="el-GR" altLang="en-US"/>
          </a:p>
        </p:txBody>
      </p:sp>
    </p:spTree>
    <p:extLst>
      <p:ext uri="{BB962C8B-B14F-4D97-AF65-F5344CB8AC3E}">
        <p14:creationId xmlns:p14="http://schemas.microsoft.com/office/powerpoint/2010/main" val="544734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9">
            <a:extLst>
              <a:ext uri="{FF2B5EF4-FFF2-40B4-BE49-F238E27FC236}">
                <a16:creationId xmlns:a16="http://schemas.microsoft.com/office/drawing/2014/main" id="{D0F4FF3A-632E-7A2C-28C7-51E160BB5621}"/>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10">
            <a:extLst>
              <a:ext uri="{FF2B5EF4-FFF2-40B4-BE49-F238E27FC236}">
                <a16:creationId xmlns:a16="http://schemas.microsoft.com/office/drawing/2014/main" id="{D2163B45-EE3F-335E-9737-6E052CB23974}"/>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11">
            <a:extLst>
              <a:ext uri="{FF2B5EF4-FFF2-40B4-BE49-F238E27FC236}">
                <a16:creationId xmlns:a16="http://schemas.microsoft.com/office/drawing/2014/main" id="{FA30B4B7-556E-5874-7CF4-735DCCCE425B}"/>
              </a:ext>
            </a:extLst>
          </p:cNvPr>
          <p:cNvSpPr>
            <a:spLocks noGrp="1" noChangeArrowheads="1"/>
          </p:cNvSpPr>
          <p:nvPr>
            <p:ph type="sldNum" sz="quarter" idx="12"/>
          </p:nvPr>
        </p:nvSpPr>
        <p:spPr/>
        <p:txBody>
          <a:bodyPr/>
          <a:lstStyle>
            <a:lvl1pPr>
              <a:defRPr smtClean="0"/>
            </a:lvl1pPr>
          </a:lstStyle>
          <a:p>
            <a:pPr>
              <a:defRPr/>
            </a:pPr>
            <a:fld id="{8015FAAD-4788-F243-A1DC-3F447AA85B0F}" type="slidenum">
              <a:rPr lang="el-GR" altLang="en-US"/>
              <a:pPr>
                <a:defRPr/>
              </a:pPr>
              <a:t>‹#›</a:t>
            </a:fld>
            <a:endParaRPr lang="el-GR" altLang="en-US"/>
          </a:p>
        </p:txBody>
      </p:sp>
    </p:spTree>
    <p:extLst>
      <p:ext uri="{BB962C8B-B14F-4D97-AF65-F5344CB8AC3E}">
        <p14:creationId xmlns:p14="http://schemas.microsoft.com/office/powerpoint/2010/main" val="169811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43700" y="277813"/>
            <a:ext cx="1943100" cy="5853112"/>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914400" y="277813"/>
            <a:ext cx="5676900" cy="5853112"/>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9">
            <a:extLst>
              <a:ext uri="{FF2B5EF4-FFF2-40B4-BE49-F238E27FC236}">
                <a16:creationId xmlns:a16="http://schemas.microsoft.com/office/drawing/2014/main" id="{2F9EE439-82B8-28A7-1B1F-B249775E7287}"/>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10">
            <a:extLst>
              <a:ext uri="{FF2B5EF4-FFF2-40B4-BE49-F238E27FC236}">
                <a16:creationId xmlns:a16="http://schemas.microsoft.com/office/drawing/2014/main" id="{6C14574B-0081-FC90-22DD-9D54BD26866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11">
            <a:extLst>
              <a:ext uri="{FF2B5EF4-FFF2-40B4-BE49-F238E27FC236}">
                <a16:creationId xmlns:a16="http://schemas.microsoft.com/office/drawing/2014/main" id="{DEB90E96-CF38-2B78-10B0-DCAF8C2504E1}"/>
              </a:ext>
            </a:extLst>
          </p:cNvPr>
          <p:cNvSpPr>
            <a:spLocks noGrp="1" noChangeArrowheads="1"/>
          </p:cNvSpPr>
          <p:nvPr>
            <p:ph type="sldNum" sz="quarter" idx="12"/>
          </p:nvPr>
        </p:nvSpPr>
        <p:spPr/>
        <p:txBody>
          <a:bodyPr/>
          <a:lstStyle>
            <a:lvl1pPr>
              <a:defRPr smtClean="0"/>
            </a:lvl1pPr>
          </a:lstStyle>
          <a:p>
            <a:pPr>
              <a:defRPr/>
            </a:pPr>
            <a:fld id="{B08FE04A-C47E-3A47-AF33-288539F7941F}" type="slidenum">
              <a:rPr lang="el-GR" altLang="en-US"/>
              <a:pPr>
                <a:defRPr/>
              </a:pPr>
              <a:t>‹#›</a:t>
            </a:fld>
            <a:endParaRPr lang="el-GR" altLang="en-US"/>
          </a:p>
        </p:txBody>
      </p:sp>
    </p:spTree>
    <p:extLst>
      <p:ext uri="{BB962C8B-B14F-4D97-AF65-F5344CB8AC3E}">
        <p14:creationId xmlns:p14="http://schemas.microsoft.com/office/powerpoint/2010/main" val="39709874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pic>
        <p:nvPicPr>
          <p:cNvPr id="2" name="Picture 19" descr="OMER_logo">
            <a:extLst>
              <a:ext uri="{FF2B5EF4-FFF2-40B4-BE49-F238E27FC236}">
                <a16:creationId xmlns:a16="http://schemas.microsoft.com/office/drawing/2014/main" id="{ABE09A57-D778-BAC1-43B3-E6F038E80101}"/>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7" descr="OMER_logo">
            <a:extLst>
              <a:ext uri="{FF2B5EF4-FFF2-40B4-BE49-F238E27FC236}">
                <a16:creationId xmlns:a16="http://schemas.microsoft.com/office/drawing/2014/main" id="{8AFFDDCC-7F49-0815-004D-0472563EEA4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4213" y="260350"/>
            <a:ext cx="1655762"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8">
            <a:extLst>
              <a:ext uri="{FF2B5EF4-FFF2-40B4-BE49-F238E27FC236}">
                <a16:creationId xmlns:a16="http://schemas.microsoft.com/office/drawing/2014/main" id="{DA9A617A-49A0-E7BE-DC0E-F0BBC2B826D4}"/>
              </a:ext>
            </a:extLst>
          </p:cNvPr>
          <p:cNvSpPr>
            <a:spLocks noChangeArrowheads="1"/>
          </p:cNvSpPr>
          <p:nvPr userDrawn="1"/>
        </p:nvSpPr>
        <p:spPr bwMode="auto">
          <a:xfrm>
            <a:off x="179388" y="1557338"/>
            <a:ext cx="2854325" cy="549275"/>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r>
              <a:rPr lang="el-GR" altLang="el-GR" sz="1000" b="1">
                <a:solidFill>
                  <a:schemeClr val="tx2"/>
                </a:solidFill>
              </a:rPr>
              <a:t>Παγκόσμια Οργάνωση Προσχολικής Αγωγής</a:t>
            </a:r>
          </a:p>
          <a:p>
            <a:pPr algn="ctr" eaLnBrk="1" hangingPunct="1">
              <a:defRPr/>
            </a:pPr>
            <a:r>
              <a:rPr lang="el-GR" altLang="el-GR" sz="1000" b="1">
                <a:solidFill>
                  <a:schemeClr val="tx2"/>
                </a:solidFill>
              </a:rPr>
              <a:t>ΟΜΕΡ</a:t>
            </a:r>
          </a:p>
          <a:p>
            <a:pPr algn="ctr" eaLnBrk="1" hangingPunct="1">
              <a:defRPr/>
            </a:pPr>
            <a:r>
              <a:rPr lang="el-GR" altLang="el-GR" sz="1000" b="1">
                <a:solidFill>
                  <a:schemeClr val="tx2"/>
                </a:solidFill>
              </a:rPr>
              <a:t>Ελληνική Επιτροπή</a:t>
            </a:r>
          </a:p>
        </p:txBody>
      </p:sp>
      <p:sp>
        <p:nvSpPr>
          <p:cNvPr id="5" name="Rectangle 22">
            <a:extLst>
              <a:ext uri="{FF2B5EF4-FFF2-40B4-BE49-F238E27FC236}">
                <a16:creationId xmlns:a16="http://schemas.microsoft.com/office/drawing/2014/main" id="{84A59BAE-CAE5-6F87-48E2-3DE59AB2FA21}"/>
              </a:ext>
            </a:extLst>
          </p:cNvPr>
          <p:cNvSpPr>
            <a:spLocks noChangeArrowheads="1"/>
          </p:cNvSpPr>
          <p:nvPr/>
        </p:nvSpPr>
        <p:spPr bwMode="auto">
          <a:xfrm>
            <a:off x="611188" y="6308725"/>
            <a:ext cx="2895600" cy="260350"/>
          </a:xfrm>
          <a:prstGeom prst="rect">
            <a:avLst/>
          </a:prstGeom>
          <a:noFill/>
          <a:ln>
            <a:noFill/>
          </a:ln>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r>
              <a:rPr lang="el-GR" altLang="el-GR" sz="1400" b="1">
                <a:solidFill>
                  <a:schemeClr val="tx2"/>
                </a:solidFill>
                <a:latin typeface="Tahoma" panose="020B0604030504040204" pitchFamily="34" charset="0"/>
              </a:rPr>
              <a:t>Κάθε παιδί είναι δικό μας παιδί</a:t>
            </a:r>
          </a:p>
        </p:txBody>
      </p:sp>
      <p:sp>
        <p:nvSpPr>
          <p:cNvPr id="65548" name="Rectangle 12"/>
          <p:cNvSpPr>
            <a:spLocks noGrp="1" noChangeArrowheads="1"/>
          </p:cNvSpPr>
          <p:nvPr>
            <p:ph type="ctrTitle"/>
          </p:nvPr>
        </p:nvSpPr>
        <p:spPr>
          <a:xfrm>
            <a:off x="971550" y="2276475"/>
            <a:ext cx="7772400" cy="1143000"/>
          </a:xfrm>
        </p:spPr>
        <p:txBody>
          <a:bodyPr/>
          <a:lstStyle>
            <a:lvl1pPr>
              <a:defRPr/>
            </a:lvl1pPr>
          </a:lstStyle>
          <a:p>
            <a:r>
              <a:rPr lang="el-GR"/>
              <a:t>Κάντε κλικ για να επεξεργαστείτε τον τίτλο</a:t>
            </a:r>
          </a:p>
        </p:txBody>
      </p:sp>
      <p:sp>
        <p:nvSpPr>
          <p:cNvPr id="6554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l-GR"/>
              <a:t>Κάντε κλικ για να επεξεργαστείτε τον υπότιτλο του υποδείγματος</a:t>
            </a:r>
          </a:p>
        </p:txBody>
      </p:sp>
      <p:sp>
        <p:nvSpPr>
          <p:cNvPr id="6" name="Rectangle 15">
            <a:extLst>
              <a:ext uri="{FF2B5EF4-FFF2-40B4-BE49-F238E27FC236}">
                <a16:creationId xmlns:a16="http://schemas.microsoft.com/office/drawing/2014/main" id="{E422E76C-226F-AF37-A354-DC04A6C62B65}"/>
              </a:ext>
            </a:extLst>
          </p:cNvPr>
          <p:cNvSpPr>
            <a:spLocks noGrp="1" noChangeArrowheads="1"/>
          </p:cNvSpPr>
          <p:nvPr>
            <p:ph type="ftr" sz="quarter" idx="10"/>
          </p:nvPr>
        </p:nvSpPr>
        <p:spPr bwMode="auto">
          <a:xfrm>
            <a:off x="5651500" y="6237288"/>
            <a:ext cx="2895600" cy="2603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b="1">
                <a:solidFill>
                  <a:schemeClr val="tx2"/>
                </a:solidFill>
                <a:latin typeface="+mn-lt"/>
              </a:defRPr>
            </a:lvl1pPr>
          </a:lstStyle>
          <a:p>
            <a:pPr>
              <a:defRPr/>
            </a:pPr>
            <a:r>
              <a:rPr lang="en-US"/>
              <a:t>www.omep.gr</a:t>
            </a:r>
            <a:endParaRPr lang="el-GR"/>
          </a:p>
        </p:txBody>
      </p:sp>
    </p:spTree>
    <p:extLst>
      <p:ext uri="{BB962C8B-B14F-4D97-AF65-F5344CB8AC3E}">
        <p14:creationId xmlns:p14="http://schemas.microsoft.com/office/powerpoint/2010/main" val="204658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59018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1380724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603310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227668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Tree>
    <p:extLst>
      <p:ext uri="{BB962C8B-B14F-4D97-AF65-F5344CB8AC3E}">
        <p14:creationId xmlns:p14="http://schemas.microsoft.com/office/powerpoint/2010/main" val="2410098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9">
            <a:extLst>
              <a:ext uri="{FF2B5EF4-FFF2-40B4-BE49-F238E27FC236}">
                <a16:creationId xmlns:a16="http://schemas.microsoft.com/office/drawing/2014/main" id="{672674F3-6AAC-E5C5-11FF-63F0DAEFFE7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8C6847EA-55C1-461E-B804-56A5DDF4A4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1">
            <a:extLst>
              <a:ext uri="{FF2B5EF4-FFF2-40B4-BE49-F238E27FC236}">
                <a16:creationId xmlns:a16="http://schemas.microsoft.com/office/drawing/2014/main" id="{755216D9-F2D0-59CB-7523-8993EF8DCBFE}"/>
              </a:ext>
            </a:extLst>
          </p:cNvPr>
          <p:cNvSpPr>
            <a:spLocks noGrp="1" noChangeArrowheads="1"/>
          </p:cNvSpPr>
          <p:nvPr>
            <p:ph type="sldNum" sz="quarter" idx="12"/>
          </p:nvPr>
        </p:nvSpPr>
        <p:spPr>
          <a:ln/>
        </p:spPr>
        <p:txBody>
          <a:bodyPr/>
          <a:lstStyle>
            <a:lvl1pPr>
              <a:defRPr/>
            </a:lvl1pPr>
          </a:lstStyle>
          <a:p>
            <a:fld id="{3682A8B0-5BBD-1541-80C5-57224C355EBA}" type="slidenum">
              <a:rPr lang="el-GR" altLang="en-US"/>
              <a:pPr/>
              <a:t>‹#›</a:t>
            </a:fld>
            <a:endParaRPr lang="el-GR" altLang="en-US"/>
          </a:p>
        </p:txBody>
      </p:sp>
    </p:spTree>
    <p:extLst>
      <p:ext uri="{BB962C8B-B14F-4D97-AF65-F5344CB8AC3E}">
        <p14:creationId xmlns:p14="http://schemas.microsoft.com/office/powerpoint/2010/main" val="15573399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9291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33263394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2735465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6947791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004050" y="617538"/>
            <a:ext cx="1951038" cy="551497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1150938" y="617538"/>
            <a:ext cx="5700712" cy="551497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2793683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1150938" y="617538"/>
            <a:ext cx="7794625" cy="1143000"/>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1182688" y="2017713"/>
            <a:ext cx="7772400" cy="4114800"/>
          </a:xfrm>
        </p:spPr>
        <p:txBody>
          <a:bodyPr/>
          <a:lstStyle/>
          <a:p>
            <a:pPr lvl="0"/>
            <a:endParaRPr lang="el-GR" noProof="0"/>
          </a:p>
        </p:txBody>
      </p:sp>
    </p:spTree>
    <p:extLst>
      <p:ext uri="{BB962C8B-B14F-4D97-AF65-F5344CB8AC3E}">
        <p14:creationId xmlns:p14="http://schemas.microsoft.com/office/powerpoint/2010/main" val="12197703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65548" name="Rectangle 12"/>
          <p:cNvSpPr>
            <a:spLocks noGrp="1" noChangeArrowheads="1"/>
          </p:cNvSpPr>
          <p:nvPr>
            <p:ph type="ctrTitle"/>
          </p:nvPr>
        </p:nvSpPr>
        <p:spPr>
          <a:xfrm>
            <a:off x="971550" y="2276475"/>
            <a:ext cx="7772400" cy="1143000"/>
          </a:xfrm>
        </p:spPr>
        <p:txBody>
          <a:bodyPr/>
          <a:lstStyle>
            <a:lvl1pPr>
              <a:defRPr/>
            </a:lvl1pPr>
          </a:lstStyle>
          <a:p>
            <a:r>
              <a:rPr lang="el-GR"/>
              <a:t>Click to edit Master title style</a:t>
            </a:r>
          </a:p>
        </p:txBody>
      </p:sp>
      <p:sp>
        <p:nvSpPr>
          <p:cNvPr id="6554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l-GR"/>
              <a:t>Click to edit Master subtitle style</a:t>
            </a:r>
          </a:p>
        </p:txBody>
      </p:sp>
    </p:spTree>
    <p:extLst>
      <p:ext uri="{BB962C8B-B14F-4D97-AF65-F5344CB8AC3E}">
        <p14:creationId xmlns:p14="http://schemas.microsoft.com/office/powerpoint/2010/main" val="18814830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6365127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34562472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641915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9">
            <a:extLst>
              <a:ext uri="{FF2B5EF4-FFF2-40B4-BE49-F238E27FC236}">
                <a16:creationId xmlns:a16="http://schemas.microsoft.com/office/drawing/2014/main" id="{E3A94C18-E72B-E5B9-9E1F-D2E397DF08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0">
            <a:extLst>
              <a:ext uri="{FF2B5EF4-FFF2-40B4-BE49-F238E27FC236}">
                <a16:creationId xmlns:a16="http://schemas.microsoft.com/office/drawing/2014/main" id="{E7F85941-6B13-9E2A-10F7-8274C8F175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1">
            <a:extLst>
              <a:ext uri="{FF2B5EF4-FFF2-40B4-BE49-F238E27FC236}">
                <a16:creationId xmlns:a16="http://schemas.microsoft.com/office/drawing/2014/main" id="{032C89C4-AA35-E5FF-BADC-292F94752DD9}"/>
              </a:ext>
            </a:extLst>
          </p:cNvPr>
          <p:cNvSpPr>
            <a:spLocks noGrp="1" noChangeArrowheads="1"/>
          </p:cNvSpPr>
          <p:nvPr>
            <p:ph type="sldNum" sz="quarter" idx="12"/>
          </p:nvPr>
        </p:nvSpPr>
        <p:spPr>
          <a:ln/>
        </p:spPr>
        <p:txBody>
          <a:bodyPr/>
          <a:lstStyle>
            <a:lvl1pPr>
              <a:defRPr/>
            </a:lvl1pPr>
          </a:lstStyle>
          <a:p>
            <a:fld id="{0D5227BF-0789-6A4B-910B-8884ABAA3FE4}" type="slidenum">
              <a:rPr lang="el-GR" altLang="en-US"/>
              <a:pPr/>
              <a:t>‹#›</a:t>
            </a:fld>
            <a:endParaRPr lang="el-GR" altLang="en-US"/>
          </a:p>
        </p:txBody>
      </p:sp>
    </p:spTree>
    <p:extLst>
      <p:ext uri="{BB962C8B-B14F-4D97-AF65-F5344CB8AC3E}">
        <p14:creationId xmlns:p14="http://schemas.microsoft.com/office/powerpoint/2010/main" val="3754605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307260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Tree>
    <p:extLst>
      <p:ext uri="{BB962C8B-B14F-4D97-AF65-F5344CB8AC3E}">
        <p14:creationId xmlns:p14="http://schemas.microsoft.com/office/powerpoint/2010/main" val="13154823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487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11211523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10634689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29677802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004050" y="617538"/>
            <a:ext cx="1951038" cy="551497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1150938" y="617538"/>
            <a:ext cx="5700712" cy="551497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4297581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1150938" y="617538"/>
            <a:ext cx="7804150" cy="55149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895791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Κάντε κλικ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25/11/25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1708388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idx="1"/>
          </p:nvPr>
        </p:nvSpPr>
        <p:spPr/>
        <p:txBody>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25/11/25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1568601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9">
            <a:extLst>
              <a:ext uri="{FF2B5EF4-FFF2-40B4-BE49-F238E27FC236}">
                <a16:creationId xmlns:a16="http://schemas.microsoft.com/office/drawing/2014/main" id="{1B9503E0-E207-1EA1-91EB-F95268E568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0">
            <a:extLst>
              <a:ext uri="{FF2B5EF4-FFF2-40B4-BE49-F238E27FC236}">
                <a16:creationId xmlns:a16="http://schemas.microsoft.com/office/drawing/2014/main" id="{CB7DAF95-8D9D-03A7-D4EE-1304EAAFBB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1">
            <a:extLst>
              <a:ext uri="{FF2B5EF4-FFF2-40B4-BE49-F238E27FC236}">
                <a16:creationId xmlns:a16="http://schemas.microsoft.com/office/drawing/2014/main" id="{AF200280-3BB6-485D-DAA8-3BC74DD7D020}"/>
              </a:ext>
            </a:extLst>
          </p:cNvPr>
          <p:cNvSpPr>
            <a:spLocks noGrp="1" noChangeArrowheads="1"/>
          </p:cNvSpPr>
          <p:nvPr>
            <p:ph type="sldNum" sz="quarter" idx="12"/>
          </p:nvPr>
        </p:nvSpPr>
        <p:spPr>
          <a:ln/>
        </p:spPr>
        <p:txBody>
          <a:bodyPr/>
          <a:lstStyle>
            <a:lvl1pPr>
              <a:defRPr/>
            </a:lvl1pPr>
          </a:lstStyle>
          <a:p>
            <a:fld id="{3E2020BD-9F8F-CD4E-B11B-6B2B741BCB9E}" type="slidenum">
              <a:rPr lang="el-GR" altLang="en-US"/>
              <a:pPr/>
              <a:t>‹#›</a:t>
            </a:fld>
            <a:endParaRPr lang="el-GR" altLang="en-US"/>
          </a:p>
        </p:txBody>
      </p:sp>
    </p:spTree>
    <p:extLst>
      <p:ext uri="{BB962C8B-B14F-4D97-AF65-F5344CB8AC3E}">
        <p14:creationId xmlns:p14="http://schemas.microsoft.com/office/powerpoint/2010/main" val="10991676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Κάντε κλικ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25/11/25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4683986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25/11/25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35841999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Κάντε κλικ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25/11/25</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11054928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25/11/25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33664945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25/11/25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35597489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Κάντε κλικ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25/11/25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12266850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Κάντε κλικ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25/11/25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1149141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25/11/25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12851646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25/11/25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3709666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9F039B60-4824-E927-0ACB-2338639E80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0">
            <a:extLst>
              <a:ext uri="{FF2B5EF4-FFF2-40B4-BE49-F238E27FC236}">
                <a16:creationId xmlns:a16="http://schemas.microsoft.com/office/drawing/2014/main" id="{B427C22C-D689-DFFB-8EAE-257BB2330A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1">
            <a:extLst>
              <a:ext uri="{FF2B5EF4-FFF2-40B4-BE49-F238E27FC236}">
                <a16:creationId xmlns:a16="http://schemas.microsoft.com/office/drawing/2014/main" id="{0F1A9E75-7925-5602-4B4E-C85765DC2B76}"/>
              </a:ext>
            </a:extLst>
          </p:cNvPr>
          <p:cNvSpPr>
            <a:spLocks noGrp="1" noChangeArrowheads="1"/>
          </p:cNvSpPr>
          <p:nvPr>
            <p:ph type="sldNum" sz="quarter" idx="12"/>
          </p:nvPr>
        </p:nvSpPr>
        <p:spPr>
          <a:ln/>
        </p:spPr>
        <p:txBody>
          <a:bodyPr/>
          <a:lstStyle>
            <a:lvl1pPr>
              <a:defRPr/>
            </a:lvl1pPr>
          </a:lstStyle>
          <a:p>
            <a:fld id="{D3071058-6E28-9F4C-A10D-A90634B0B3A5}" type="slidenum">
              <a:rPr lang="el-GR" altLang="en-US"/>
              <a:pPr/>
              <a:t>‹#›</a:t>
            </a:fld>
            <a:endParaRPr lang="el-GR" altLang="en-US"/>
          </a:p>
        </p:txBody>
      </p:sp>
    </p:spTree>
    <p:extLst>
      <p:ext uri="{BB962C8B-B14F-4D97-AF65-F5344CB8AC3E}">
        <p14:creationId xmlns:p14="http://schemas.microsoft.com/office/powerpoint/2010/main" val="3746560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9">
            <a:extLst>
              <a:ext uri="{FF2B5EF4-FFF2-40B4-BE49-F238E27FC236}">
                <a16:creationId xmlns:a16="http://schemas.microsoft.com/office/drawing/2014/main" id="{5422CBF3-3532-299B-9203-70EC255740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7ED37005-12D1-F257-FE53-1F48C774527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1">
            <a:extLst>
              <a:ext uri="{FF2B5EF4-FFF2-40B4-BE49-F238E27FC236}">
                <a16:creationId xmlns:a16="http://schemas.microsoft.com/office/drawing/2014/main" id="{83A9F2F5-4D03-BCE0-521C-FE2A9151288E}"/>
              </a:ext>
            </a:extLst>
          </p:cNvPr>
          <p:cNvSpPr>
            <a:spLocks noGrp="1" noChangeArrowheads="1"/>
          </p:cNvSpPr>
          <p:nvPr>
            <p:ph type="sldNum" sz="quarter" idx="12"/>
          </p:nvPr>
        </p:nvSpPr>
        <p:spPr>
          <a:ln/>
        </p:spPr>
        <p:txBody>
          <a:bodyPr/>
          <a:lstStyle>
            <a:lvl1pPr>
              <a:defRPr/>
            </a:lvl1pPr>
          </a:lstStyle>
          <a:p>
            <a:fld id="{CF9992FC-6850-AC4D-8BB5-8B109B77BD8C}" type="slidenum">
              <a:rPr lang="el-GR" altLang="en-US"/>
              <a:pPr/>
              <a:t>‹#›</a:t>
            </a:fld>
            <a:endParaRPr lang="el-GR" altLang="en-US"/>
          </a:p>
        </p:txBody>
      </p:sp>
    </p:spTree>
    <p:extLst>
      <p:ext uri="{BB962C8B-B14F-4D97-AF65-F5344CB8AC3E}">
        <p14:creationId xmlns:p14="http://schemas.microsoft.com/office/powerpoint/2010/main" val="3114252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9">
            <a:extLst>
              <a:ext uri="{FF2B5EF4-FFF2-40B4-BE49-F238E27FC236}">
                <a16:creationId xmlns:a16="http://schemas.microsoft.com/office/drawing/2014/main" id="{1E64A7BA-F577-668D-522E-4713A1DC8A0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AE88C3EC-EC51-47DE-6048-72EFAAAE10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1">
            <a:extLst>
              <a:ext uri="{FF2B5EF4-FFF2-40B4-BE49-F238E27FC236}">
                <a16:creationId xmlns:a16="http://schemas.microsoft.com/office/drawing/2014/main" id="{425554FD-DEE0-C96D-FE17-AA0388645A42}"/>
              </a:ext>
            </a:extLst>
          </p:cNvPr>
          <p:cNvSpPr>
            <a:spLocks noGrp="1" noChangeArrowheads="1"/>
          </p:cNvSpPr>
          <p:nvPr>
            <p:ph type="sldNum" sz="quarter" idx="12"/>
          </p:nvPr>
        </p:nvSpPr>
        <p:spPr>
          <a:ln/>
        </p:spPr>
        <p:txBody>
          <a:bodyPr/>
          <a:lstStyle>
            <a:lvl1pPr>
              <a:defRPr/>
            </a:lvl1pPr>
          </a:lstStyle>
          <a:p>
            <a:fld id="{C4B07527-74A6-ED4A-B529-118975F1D071}" type="slidenum">
              <a:rPr lang="el-GR" altLang="en-US"/>
              <a:pPr/>
              <a:t>‹#›</a:t>
            </a:fld>
            <a:endParaRPr lang="el-GR" altLang="en-US"/>
          </a:p>
        </p:txBody>
      </p:sp>
    </p:spTree>
    <p:extLst>
      <p:ext uri="{BB962C8B-B14F-4D97-AF65-F5344CB8AC3E}">
        <p14:creationId xmlns:p14="http://schemas.microsoft.com/office/powerpoint/2010/main" val="3403253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0BC6907-D6DD-39EF-B5E8-431AF6A488FA}"/>
              </a:ext>
            </a:extLst>
          </p:cNvPr>
          <p:cNvGrpSpPr>
            <a:grpSpLocks/>
          </p:cNvGrpSpPr>
          <p:nvPr/>
        </p:nvGrpSpPr>
        <p:grpSpPr bwMode="auto">
          <a:xfrm>
            <a:off x="0" y="0"/>
            <a:ext cx="8686800" cy="4876800"/>
            <a:chOff x="0" y="0"/>
            <a:chExt cx="5472" cy="3072"/>
          </a:xfrm>
        </p:grpSpPr>
        <p:sp>
          <p:nvSpPr>
            <p:cNvPr id="1033" name="Rectangle 3">
              <a:extLst>
                <a:ext uri="{FF2B5EF4-FFF2-40B4-BE49-F238E27FC236}">
                  <a16:creationId xmlns:a16="http://schemas.microsoft.com/office/drawing/2014/main" id="{6B3D548D-CEAC-3FD4-7157-2E8B1506A885}"/>
                </a:ext>
              </a:extLst>
            </p:cNvPr>
            <p:cNvSpPr>
              <a:spLocks noChangeArrowheads="1"/>
            </p:cNvSpPr>
            <p:nvPr/>
          </p:nvSpPr>
          <p:spPr bwMode="auto">
            <a:xfrm>
              <a:off x="0" y="0"/>
              <a:ext cx="384" cy="307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l-GR" altLang="el-GR" sz="2400">
                <a:latin typeface="Times New Roman" panose="02020603050405020304" pitchFamily="18" charset="0"/>
              </a:endParaRPr>
            </a:p>
          </p:txBody>
        </p:sp>
        <p:grpSp>
          <p:nvGrpSpPr>
            <p:cNvPr id="1034" name="Group 4">
              <a:extLst>
                <a:ext uri="{FF2B5EF4-FFF2-40B4-BE49-F238E27FC236}">
                  <a16:creationId xmlns:a16="http://schemas.microsoft.com/office/drawing/2014/main" id="{2D75CA8A-F18E-1994-0EFB-5220E11D6CC1}"/>
                </a:ext>
              </a:extLst>
            </p:cNvPr>
            <p:cNvGrpSpPr>
              <a:grpSpLocks/>
            </p:cNvGrpSpPr>
            <p:nvPr/>
          </p:nvGrpSpPr>
          <p:grpSpPr bwMode="auto">
            <a:xfrm>
              <a:off x="240" y="893"/>
              <a:ext cx="5232" cy="115"/>
              <a:chOff x="240" y="893"/>
              <a:chExt cx="5232" cy="115"/>
            </a:xfrm>
          </p:grpSpPr>
          <p:sp>
            <p:nvSpPr>
              <p:cNvPr id="1035" name="Rectangle 5">
                <a:extLst>
                  <a:ext uri="{FF2B5EF4-FFF2-40B4-BE49-F238E27FC236}">
                    <a16:creationId xmlns:a16="http://schemas.microsoft.com/office/drawing/2014/main" id="{9C15A421-9A4D-EACF-F8EA-1998CBE81278}"/>
                  </a:ext>
                </a:extLst>
              </p:cNvPr>
              <p:cNvSpPr>
                <a:spLocks noChangeArrowheads="1"/>
              </p:cNvSpPr>
              <p:nvPr/>
            </p:nvSpPr>
            <p:spPr bwMode="auto">
              <a:xfrm>
                <a:off x="4320" y="893"/>
                <a:ext cx="1152" cy="11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l-GR" altLang="el-GR" sz="2400">
                  <a:latin typeface="Times New Roman" panose="02020603050405020304" pitchFamily="18" charset="0"/>
                </a:endParaRPr>
              </a:p>
            </p:txBody>
          </p:sp>
          <p:sp>
            <p:nvSpPr>
              <p:cNvPr id="1036" name="Line 6">
                <a:extLst>
                  <a:ext uri="{FF2B5EF4-FFF2-40B4-BE49-F238E27FC236}">
                    <a16:creationId xmlns:a16="http://schemas.microsoft.com/office/drawing/2014/main" id="{6B508786-A8FC-ABF5-4FC5-96E78CF6CCE4}"/>
                  </a:ext>
                </a:extLst>
              </p:cNvPr>
              <p:cNvSpPr>
                <a:spLocks noChangeShapeType="1"/>
              </p:cNvSpPr>
              <p:nvPr/>
            </p:nvSpPr>
            <p:spPr bwMode="auto">
              <a:xfrm>
                <a:off x="240" y="941"/>
                <a:ext cx="5232"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grpSp>
      </p:grpSp>
      <p:sp>
        <p:nvSpPr>
          <p:cNvPr id="1027" name="Rectangle 7">
            <a:extLst>
              <a:ext uri="{FF2B5EF4-FFF2-40B4-BE49-F238E27FC236}">
                <a16:creationId xmlns:a16="http://schemas.microsoft.com/office/drawing/2014/main" id="{125EA378-F899-240C-2CCB-EFC1EF280AB4}"/>
              </a:ext>
            </a:extLst>
          </p:cNvPr>
          <p:cNvSpPr>
            <a:spLocks noGrp="1" noChangeArrowheads="1"/>
          </p:cNvSpPr>
          <p:nvPr>
            <p:ph type="title"/>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8" name="Rectangle 8">
            <a:extLst>
              <a:ext uri="{FF2B5EF4-FFF2-40B4-BE49-F238E27FC236}">
                <a16:creationId xmlns:a16="http://schemas.microsoft.com/office/drawing/2014/main" id="{3D82CA1D-AFA2-A843-F8A8-130615E87AA3}"/>
              </a:ext>
            </a:extLst>
          </p:cNvPr>
          <p:cNvSpPr>
            <a:spLocks noGrp="1" noChangeArrowheads="1"/>
          </p:cNvSpPr>
          <p:nvPr>
            <p:ph type="body" idx="1"/>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0249" name="Rectangle 9">
            <a:extLst>
              <a:ext uri="{FF2B5EF4-FFF2-40B4-BE49-F238E27FC236}">
                <a16:creationId xmlns:a16="http://schemas.microsoft.com/office/drawing/2014/main" id="{2FBFED36-C419-A240-3CBC-8669EAB1F514}"/>
              </a:ext>
            </a:extLst>
          </p:cNvPr>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endParaRPr lang="en-US" altLang="en-US"/>
          </a:p>
        </p:txBody>
      </p:sp>
      <p:sp>
        <p:nvSpPr>
          <p:cNvPr id="10250" name="Rectangle 10">
            <a:extLst>
              <a:ext uri="{FF2B5EF4-FFF2-40B4-BE49-F238E27FC236}">
                <a16:creationId xmlns:a16="http://schemas.microsoft.com/office/drawing/2014/main" id="{8B96656E-A514-419D-0EAD-4DC20D20AB4A}"/>
              </a:ext>
            </a:extLst>
          </p:cNvPr>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altLang="en-US"/>
          </a:p>
        </p:txBody>
      </p:sp>
      <p:sp>
        <p:nvSpPr>
          <p:cNvPr id="10251" name="Rectangle 11">
            <a:extLst>
              <a:ext uri="{FF2B5EF4-FFF2-40B4-BE49-F238E27FC236}">
                <a16:creationId xmlns:a16="http://schemas.microsoft.com/office/drawing/2014/main" id="{1755D88B-A558-E510-50C6-6D59D83E90BF}"/>
              </a:ext>
            </a:extLst>
          </p:cNvPr>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1DA36EF7-754F-A44E-BF2E-90E756DD4D16}" type="slidenum">
              <a:rPr lang="el-GR" altLang="en-US"/>
              <a:pPr/>
              <a:t>‹#›</a:t>
            </a:fld>
            <a:endParaRPr lang="el-GR" altLang="en-US"/>
          </a:p>
        </p:txBody>
      </p:sp>
      <p:sp>
        <p:nvSpPr>
          <p:cNvPr id="1032" name="Line 12">
            <a:extLst>
              <a:ext uri="{FF2B5EF4-FFF2-40B4-BE49-F238E27FC236}">
                <a16:creationId xmlns:a16="http://schemas.microsoft.com/office/drawing/2014/main" id="{13C97C3C-6E81-E98A-8645-0F807D558891}"/>
              </a:ext>
            </a:extLst>
          </p:cNvPr>
          <p:cNvSpPr>
            <a:spLocks noChangeShapeType="1"/>
          </p:cNvSpPr>
          <p:nvPr/>
        </p:nvSpPr>
        <p:spPr bwMode="auto">
          <a:xfrm>
            <a:off x="0" y="4876800"/>
            <a:ext cx="609600"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Tree>
  </p:cSld>
  <p:clrMap bg1="lt1" tx1="dk1" bg2="lt2" tx2="dk2" accent1="accent1" accent2="accent2" accent3="accent3" accent4="accent4" accent5="accent5" accent6="accent6" hlink="hlink" folHlink="folHlink"/>
  <p:sldLayoutIdLst>
    <p:sldLayoutId id="2147484140"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84B48-80E4-49EF-A627-033A35688633}" type="datetimeFigureOut">
              <a:rPr lang="el-GR" smtClean="0"/>
              <a:pPr/>
              <a:t>25/11/25</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EB989-8B1B-4333-ABAF-82D4E4AA62D7}" type="slidenum">
              <a:rPr lang="el-GR" smtClean="0"/>
              <a:pPr/>
              <a:t>‹#›</a:t>
            </a:fld>
            <a:endParaRPr lang="el-GR"/>
          </a:p>
        </p:txBody>
      </p:sp>
    </p:spTree>
    <p:extLst>
      <p:ext uri="{BB962C8B-B14F-4D97-AF65-F5344CB8AC3E}">
        <p14:creationId xmlns:p14="http://schemas.microsoft.com/office/powerpoint/2010/main" val="718232529"/>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671AAE9B-DEE0-E13D-A9F3-BE6682C41BEC}"/>
              </a:ext>
            </a:extLst>
          </p:cNvPr>
          <p:cNvGrpSpPr>
            <a:grpSpLocks/>
          </p:cNvGrpSpPr>
          <p:nvPr/>
        </p:nvGrpSpPr>
        <p:grpSpPr bwMode="auto">
          <a:xfrm>
            <a:off x="0" y="0"/>
            <a:ext cx="8686800" cy="4876800"/>
            <a:chOff x="0" y="0"/>
            <a:chExt cx="5472" cy="3072"/>
          </a:xfrm>
        </p:grpSpPr>
        <p:sp>
          <p:nvSpPr>
            <p:cNvPr id="1033" name="Rectangle 3">
              <a:extLst>
                <a:ext uri="{FF2B5EF4-FFF2-40B4-BE49-F238E27FC236}">
                  <a16:creationId xmlns:a16="http://schemas.microsoft.com/office/drawing/2014/main" id="{A89C9C54-7923-771A-1389-3A1C73240102}"/>
                </a:ext>
              </a:extLst>
            </p:cNvPr>
            <p:cNvSpPr>
              <a:spLocks noChangeArrowheads="1"/>
            </p:cNvSpPr>
            <p:nvPr/>
          </p:nvSpPr>
          <p:spPr bwMode="auto">
            <a:xfrm>
              <a:off x="0" y="0"/>
              <a:ext cx="384" cy="3072"/>
            </a:xfrm>
            <a:prstGeom prst="rect">
              <a:avLst/>
            </a:prstGeom>
            <a:solidFill>
              <a:schemeClr val="accent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l-GR" altLang="el-GR" sz="2400">
                <a:latin typeface="Times New Roman" panose="02020603050405020304" pitchFamily="18" charset="0"/>
              </a:endParaRPr>
            </a:p>
          </p:txBody>
        </p:sp>
        <p:grpSp>
          <p:nvGrpSpPr>
            <p:cNvPr id="1034" name="Group 4">
              <a:extLst>
                <a:ext uri="{FF2B5EF4-FFF2-40B4-BE49-F238E27FC236}">
                  <a16:creationId xmlns:a16="http://schemas.microsoft.com/office/drawing/2014/main" id="{5E29791A-2258-C0C9-552E-670A16D15996}"/>
                </a:ext>
              </a:extLst>
            </p:cNvPr>
            <p:cNvGrpSpPr>
              <a:grpSpLocks/>
            </p:cNvGrpSpPr>
            <p:nvPr/>
          </p:nvGrpSpPr>
          <p:grpSpPr bwMode="auto">
            <a:xfrm>
              <a:off x="240" y="893"/>
              <a:ext cx="5232" cy="115"/>
              <a:chOff x="240" y="893"/>
              <a:chExt cx="5232" cy="115"/>
            </a:xfrm>
          </p:grpSpPr>
          <p:sp>
            <p:nvSpPr>
              <p:cNvPr id="1035" name="Rectangle 5">
                <a:extLst>
                  <a:ext uri="{FF2B5EF4-FFF2-40B4-BE49-F238E27FC236}">
                    <a16:creationId xmlns:a16="http://schemas.microsoft.com/office/drawing/2014/main" id="{65B41CE8-0250-E2FC-FE9E-F59F5D207AE0}"/>
                  </a:ext>
                </a:extLst>
              </p:cNvPr>
              <p:cNvSpPr>
                <a:spLocks noChangeArrowheads="1"/>
              </p:cNvSpPr>
              <p:nvPr/>
            </p:nvSpPr>
            <p:spPr bwMode="auto">
              <a:xfrm>
                <a:off x="4320" y="893"/>
                <a:ext cx="1152" cy="115"/>
              </a:xfrm>
              <a:prstGeom prst="rect">
                <a:avLst/>
              </a:prstGeom>
              <a:solidFill>
                <a:schemeClr val="folHlink"/>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l-GR" altLang="el-GR" sz="2400">
                  <a:latin typeface="Times New Roman" panose="02020603050405020304" pitchFamily="18" charset="0"/>
                </a:endParaRPr>
              </a:p>
            </p:txBody>
          </p:sp>
          <p:sp>
            <p:nvSpPr>
              <p:cNvPr id="1036" name="Line 6">
                <a:extLst>
                  <a:ext uri="{FF2B5EF4-FFF2-40B4-BE49-F238E27FC236}">
                    <a16:creationId xmlns:a16="http://schemas.microsoft.com/office/drawing/2014/main" id="{3D4436AA-5C54-D95C-083C-552B9B61C98C}"/>
                  </a:ext>
                </a:extLst>
              </p:cNvPr>
              <p:cNvSpPr>
                <a:spLocks noChangeShapeType="1"/>
              </p:cNvSpPr>
              <p:nvPr/>
            </p:nvSpPr>
            <p:spPr bwMode="auto">
              <a:xfrm>
                <a:off x="240" y="941"/>
                <a:ext cx="5232"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grpSp>
      </p:grpSp>
      <p:sp>
        <p:nvSpPr>
          <p:cNvPr id="1027" name="Rectangle 7">
            <a:extLst>
              <a:ext uri="{FF2B5EF4-FFF2-40B4-BE49-F238E27FC236}">
                <a16:creationId xmlns:a16="http://schemas.microsoft.com/office/drawing/2014/main" id="{3BBA32EF-68EF-4B8E-FC1B-E80DAE82D484}"/>
              </a:ext>
            </a:extLst>
          </p:cNvPr>
          <p:cNvSpPr>
            <a:spLocks noGrp="1" noChangeArrowheads="1"/>
          </p:cNvSpPr>
          <p:nvPr>
            <p:ph type="title"/>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8" name="Rectangle 8">
            <a:extLst>
              <a:ext uri="{FF2B5EF4-FFF2-40B4-BE49-F238E27FC236}">
                <a16:creationId xmlns:a16="http://schemas.microsoft.com/office/drawing/2014/main" id="{A204DCAC-B4F4-0B07-EB65-D332411DC5F0}"/>
              </a:ext>
            </a:extLst>
          </p:cNvPr>
          <p:cNvSpPr>
            <a:spLocks noGrp="1" noChangeArrowheads="1"/>
          </p:cNvSpPr>
          <p:nvPr>
            <p:ph type="body" idx="1"/>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0249" name="Rectangle 9">
            <a:extLst>
              <a:ext uri="{FF2B5EF4-FFF2-40B4-BE49-F238E27FC236}">
                <a16:creationId xmlns:a16="http://schemas.microsoft.com/office/drawing/2014/main" id="{A06BCF6B-6237-148F-0604-B9E31387E126}"/>
              </a:ext>
            </a:extLst>
          </p:cNvPr>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endParaRPr lang="en-US" altLang="en-US"/>
          </a:p>
        </p:txBody>
      </p:sp>
      <p:sp>
        <p:nvSpPr>
          <p:cNvPr id="10250" name="Rectangle 10">
            <a:extLst>
              <a:ext uri="{FF2B5EF4-FFF2-40B4-BE49-F238E27FC236}">
                <a16:creationId xmlns:a16="http://schemas.microsoft.com/office/drawing/2014/main" id="{6CD12E51-2CA2-0DE5-3526-20FE6273FD1F}"/>
              </a:ext>
            </a:extLst>
          </p:cNvPr>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altLang="en-US"/>
          </a:p>
        </p:txBody>
      </p:sp>
      <p:sp>
        <p:nvSpPr>
          <p:cNvPr id="10251" name="Rectangle 11">
            <a:extLst>
              <a:ext uri="{FF2B5EF4-FFF2-40B4-BE49-F238E27FC236}">
                <a16:creationId xmlns:a16="http://schemas.microsoft.com/office/drawing/2014/main" id="{A05F875E-9E92-A423-5432-34F3D47DB84A}"/>
              </a:ext>
            </a:extLst>
          </p:cNvPr>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lvl1pPr>
          </a:lstStyle>
          <a:p>
            <a:pPr>
              <a:defRPr/>
            </a:pPr>
            <a:fld id="{D36B3913-1D29-B942-9753-17D9A376434F}" type="slidenum">
              <a:rPr lang="el-GR" altLang="en-US"/>
              <a:pPr>
                <a:defRPr/>
              </a:pPr>
              <a:t>‹#›</a:t>
            </a:fld>
            <a:endParaRPr lang="el-GR" altLang="en-US"/>
          </a:p>
        </p:txBody>
      </p:sp>
      <p:sp>
        <p:nvSpPr>
          <p:cNvPr id="1032" name="Line 12">
            <a:extLst>
              <a:ext uri="{FF2B5EF4-FFF2-40B4-BE49-F238E27FC236}">
                <a16:creationId xmlns:a16="http://schemas.microsoft.com/office/drawing/2014/main" id="{431716FD-B020-6F58-4D20-B1CA5D77A228}"/>
              </a:ext>
            </a:extLst>
          </p:cNvPr>
          <p:cNvSpPr>
            <a:spLocks noChangeShapeType="1"/>
          </p:cNvSpPr>
          <p:nvPr/>
        </p:nvSpPr>
        <p:spPr bwMode="auto">
          <a:xfrm>
            <a:off x="0" y="4876800"/>
            <a:ext cx="609600"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a:lstStyle/>
          <a:p>
            <a:endParaRPr lang="en-GR"/>
          </a:p>
        </p:txBody>
      </p:sp>
    </p:spTree>
    <p:extLst>
      <p:ext uri="{BB962C8B-B14F-4D97-AF65-F5344CB8AC3E}">
        <p14:creationId xmlns:p14="http://schemas.microsoft.com/office/powerpoint/2010/main" val="5812668"/>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026" name="Picture 15" descr="OMER_logo">
            <a:extLst>
              <a:ext uri="{FF2B5EF4-FFF2-40B4-BE49-F238E27FC236}">
                <a16:creationId xmlns:a16="http://schemas.microsoft.com/office/drawing/2014/main" id="{D3E1B82F-3B73-E909-D89B-3B947F5E1654}"/>
              </a:ext>
            </a:extLst>
          </p:cNvPr>
          <p:cNvPicPr>
            <a:picLocks noChangeAspect="1" noChangeArrowheads="1"/>
          </p:cNvPicPr>
          <p:nvPr userDrawn="1"/>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
            <a:extLst>
              <a:ext uri="{FF2B5EF4-FFF2-40B4-BE49-F238E27FC236}">
                <a16:creationId xmlns:a16="http://schemas.microsoft.com/office/drawing/2014/main" id="{D6EF53E6-1534-525B-9679-37D0A03D91BC}"/>
              </a:ext>
            </a:extLst>
          </p:cNvPr>
          <p:cNvSpPr>
            <a:spLocks noChangeArrowheads="1"/>
          </p:cNvSpPr>
          <p:nvPr/>
        </p:nvSpPr>
        <p:spPr bwMode="ltGray">
          <a:xfrm>
            <a:off x="541338" y="1520825"/>
            <a:ext cx="422275" cy="474663"/>
          </a:xfrm>
          <a:prstGeom prst="rect">
            <a:avLst/>
          </a:prstGeom>
          <a:solidFill>
            <a:schemeClr val="folHlink"/>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el-GR" altLang="el-GR">
              <a:latin typeface="Tahoma" panose="020B0604030504040204" pitchFamily="34" charset="0"/>
            </a:endParaRPr>
          </a:p>
        </p:txBody>
      </p:sp>
      <p:sp>
        <p:nvSpPr>
          <p:cNvPr id="1028" name="Rectangle 5">
            <a:extLst>
              <a:ext uri="{FF2B5EF4-FFF2-40B4-BE49-F238E27FC236}">
                <a16:creationId xmlns:a16="http://schemas.microsoft.com/office/drawing/2014/main" id="{8E9E0EE6-F8AE-73E2-AB2B-7D2F702894A5}"/>
              </a:ext>
            </a:extLst>
          </p:cNvPr>
          <p:cNvSpPr>
            <a:spLocks noChangeArrowheads="1"/>
          </p:cNvSpPr>
          <p:nvPr/>
        </p:nvSpPr>
        <p:spPr bwMode="ltGray">
          <a:xfrm>
            <a:off x="912813" y="1520825"/>
            <a:ext cx="368300" cy="474663"/>
          </a:xfrm>
          <a:prstGeom prst="rect">
            <a:avLst/>
          </a:prstGeom>
          <a:gradFill rotWithShape="0">
            <a:gsLst>
              <a:gs pos="0">
                <a:schemeClr val="folHlink"/>
              </a:gs>
              <a:gs pos="100000">
                <a:schemeClr val="bg1"/>
              </a:gs>
            </a:gsLst>
            <a:lin ang="0" scaled="1"/>
          </a:gra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el-GR" altLang="el-GR">
              <a:latin typeface="Tahoma" panose="020B0604030504040204" pitchFamily="34" charset="0"/>
            </a:endParaRPr>
          </a:p>
        </p:txBody>
      </p:sp>
      <p:sp>
        <p:nvSpPr>
          <p:cNvPr id="1029" name="Rectangle 7">
            <a:extLst>
              <a:ext uri="{FF2B5EF4-FFF2-40B4-BE49-F238E27FC236}">
                <a16:creationId xmlns:a16="http://schemas.microsoft.com/office/drawing/2014/main" id="{2E91DCC9-B76A-99D4-F02E-207D8A51914C}"/>
              </a:ext>
            </a:extLst>
          </p:cNvPr>
          <p:cNvSpPr>
            <a:spLocks noChangeArrowheads="1"/>
          </p:cNvSpPr>
          <p:nvPr/>
        </p:nvSpPr>
        <p:spPr bwMode="gray">
          <a:xfrm>
            <a:off x="762000" y="990600"/>
            <a:ext cx="31750" cy="1052513"/>
          </a:xfrm>
          <a:prstGeom prst="rect">
            <a:avLst/>
          </a:prstGeom>
          <a:solidFill>
            <a:schemeClr val="bg2"/>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el-GR" altLang="el-GR">
              <a:latin typeface="Tahoma" panose="020B0604030504040204" pitchFamily="34" charset="0"/>
            </a:endParaRPr>
          </a:p>
        </p:txBody>
      </p:sp>
      <p:sp>
        <p:nvSpPr>
          <p:cNvPr id="1030" name="Rectangle 8">
            <a:extLst>
              <a:ext uri="{FF2B5EF4-FFF2-40B4-BE49-F238E27FC236}">
                <a16:creationId xmlns:a16="http://schemas.microsoft.com/office/drawing/2014/main" id="{626F9EA6-530E-4E07-CE20-9B70E96F6693}"/>
              </a:ext>
            </a:extLst>
          </p:cNvPr>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el-GR" altLang="el-GR">
              <a:latin typeface="Tahoma" panose="020B0604030504040204" pitchFamily="34" charset="0"/>
            </a:endParaRPr>
          </a:p>
        </p:txBody>
      </p:sp>
      <p:sp>
        <p:nvSpPr>
          <p:cNvPr id="1031" name="Rectangle 9">
            <a:extLst>
              <a:ext uri="{FF2B5EF4-FFF2-40B4-BE49-F238E27FC236}">
                <a16:creationId xmlns:a16="http://schemas.microsoft.com/office/drawing/2014/main" id="{97E86513-96EC-F95E-F910-88FFB853DD4E}"/>
              </a:ext>
            </a:extLst>
          </p:cNvPr>
          <p:cNvSpPr>
            <a:spLocks noGrp="1" noChangeArrowheads="1"/>
          </p:cNvSpPr>
          <p:nvPr>
            <p:ph type="title"/>
          </p:nvPr>
        </p:nvSpPr>
        <p:spPr bwMode="auto">
          <a:xfrm>
            <a:off x="1150938" y="617538"/>
            <a:ext cx="7794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l-GR" altLang="el-GR"/>
              <a:t>Κάντε κλικ για να επεξεργαστείτε τον τίτλο</a:t>
            </a:r>
          </a:p>
        </p:txBody>
      </p:sp>
      <p:sp>
        <p:nvSpPr>
          <p:cNvPr id="1032" name="Rectangle 10">
            <a:extLst>
              <a:ext uri="{FF2B5EF4-FFF2-40B4-BE49-F238E27FC236}">
                <a16:creationId xmlns:a16="http://schemas.microsoft.com/office/drawing/2014/main" id="{52304D84-C089-CDF6-5D20-5E76D7047116}"/>
              </a:ext>
            </a:extLst>
          </p:cNvPr>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pic>
        <p:nvPicPr>
          <p:cNvPr id="1033" name="Picture 14" descr="OMER_logo">
            <a:extLst>
              <a:ext uri="{FF2B5EF4-FFF2-40B4-BE49-F238E27FC236}">
                <a16:creationId xmlns:a16="http://schemas.microsoft.com/office/drawing/2014/main" id="{328E517F-F080-B769-46F1-8A5590FF33FD}"/>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1125538"/>
            <a:ext cx="75565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035075"/>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06A90D0D-427E-4BF9-B8BF-4F3AD6C29F5F}"/>
              </a:ext>
            </a:extLst>
          </p:cNvPr>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kumimoji="1" lang="el-GR" altLang="el-GR">
              <a:latin typeface="Tahoma" pitchFamily="34" charset="0"/>
            </a:endParaRPr>
          </a:p>
        </p:txBody>
      </p:sp>
      <p:sp>
        <p:nvSpPr>
          <p:cNvPr id="1027" name="Rectangle 5">
            <a:extLst>
              <a:ext uri="{FF2B5EF4-FFF2-40B4-BE49-F238E27FC236}">
                <a16:creationId xmlns:a16="http://schemas.microsoft.com/office/drawing/2014/main" id="{97C4ECFC-74CC-3350-EA60-B4DF3CA10CA0}"/>
              </a:ext>
            </a:extLst>
          </p:cNvPr>
          <p:cNvSpPr>
            <a:spLocks noChangeArrowheads="1"/>
          </p:cNvSpPr>
          <p:nvPr/>
        </p:nvSpPr>
        <p:spPr bwMode="ltGray">
          <a:xfrm>
            <a:off x="912813"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kumimoji="1" lang="el-GR" altLang="el-GR">
              <a:latin typeface="Tahoma" pitchFamily="34" charset="0"/>
            </a:endParaRPr>
          </a:p>
        </p:txBody>
      </p:sp>
      <p:sp>
        <p:nvSpPr>
          <p:cNvPr id="1028" name="Rectangle 9">
            <a:extLst>
              <a:ext uri="{FF2B5EF4-FFF2-40B4-BE49-F238E27FC236}">
                <a16:creationId xmlns:a16="http://schemas.microsoft.com/office/drawing/2014/main" id="{56EB3602-CA55-B1B3-BBA3-7F9C61923271}"/>
              </a:ext>
            </a:extLst>
          </p:cNvPr>
          <p:cNvSpPr>
            <a:spLocks noGrp="1" noChangeArrowheads="1"/>
          </p:cNvSpPr>
          <p:nvPr>
            <p:ph type="title"/>
          </p:nvPr>
        </p:nvSpPr>
        <p:spPr bwMode="auto">
          <a:xfrm>
            <a:off x="1150938" y="617538"/>
            <a:ext cx="7794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l-GR" altLang="el-GR"/>
              <a:t>Click to edit Master title style</a:t>
            </a:r>
          </a:p>
        </p:txBody>
      </p:sp>
      <p:sp>
        <p:nvSpPr>
          <p:cNvPr id="1029" name="Rectangle 10">
            <a:extLst>
              <a:ext uri="{FF2B5EF4-FFF2-40B4-BE49-F238E27FC236}">
                <a16:creationId xmlns:a16="http://schemas.microsoft.com/office/drawing/2014/main" id="{DDA5A81C-A8AB-A6B3-8646-DD595D4935AE}"/>
              </a:ext>
            </a:extLst>
          </p:cNvPr>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Click to edit Master text styles</a:t>
            </a:r>
          </a:p>
          <a:p>
            <a:pPr lvl="1"/>
            <a:r>
              <a:rPr lang="el-GR" altLang="el-GR"/>
              <a:t>Second level</a:t>
            </a:r>
          </a:p>
          <a:p>
            <a:pPr lvl="2"/>
            <a:r>
              <a:rPr lang="el-GR" altLang="el-GR"/>
              <a:t>Third level</a:t>
            </a:r>
          </a:p>
          <a:p>
            <a:pPr lvl="3"/>
            <a:r>
              <a:rPr lang="el-GR" altLang="el-GR"/>
              <a:t>Fourth level</a:t>
            </a:r>
          </a:p>
          <a:p>
            <a:pPr lvl="4"/>
            <a:r>
              <a:rPr lang="el-GR" altLang="el-GR"/>
              <a:t>Fifth level</a:t>
            </a:r>
          </a:p>
        </p:txBody>
      </p:sp>
    </p:spTree>
    <p:extLst>
      <p:ext uri="{BB962C8B-B14F-4D97-AF65-F5344CB8AC3E}">
        <p14:creationId xmlns:p14="http://schemas.microsoft.com/office/powerpoint/2010/main" val="1815683835"/>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 id="2147484241"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Lucida Grande" pitchFamily="112" charset="0"/>
        </a:defRPr>
      </a:lvl2pPr>
      <a:lvl3pPr algn="l" rtl="0" eaLnBrk="0" fontAlgn="base" hangingPunct="0">
        <a:spcBef>
          <a:spcPct val="0"/>
        </a:spcBef>
        <a:spcAft>
          <a:spcPct val="0"/>
        </a:spcAft>
        <a:defRPr sz="4400">
          <a:solidFill>
            <a:schemeClr val="tx2"/>
          </a:solidFill>
          <a:latin typeface="Lucida Grande" pitchFamily="112" charset="0"/>
        </a:defRPr>
      </a:lvl3pPr>
      <a:lvl4pPr algn="l" rtl="0" eaLnBrk="0" fontAlgn="base" hangingPunct="0">
        <a:spcBef>
          <a:spcPct val="0"/>
        </a:spcBef>
        <a:spcAft>
          <a:spcPct val="0"/>
        </a:spcAft>
        <a:defRPr sz="4400">
          <a:solidFill>
            <a:schemeClr val="tx2"/>
          </a:solidFill>
          <a:latin typeface="Lucida Grande" pitchFamily="112" charset="0"/>
        </a:defRPr>
      </a:lvl4pPr>
      <a:lvl5pPr algn="l" rtl="0" eaLnBrk="0" fontAlgn="base" hangingPunct="0">
        <a:spcBef>
          <a:spcPct val="0"/>
        </a:spcBef>
        <a:spcAft>
          <a:spcPct val="0"/>
        </a:spcAft>
        <a:defRPr sz="4400">
          <a:solidFill>
            <a:schemeClr val="tx2"/>
          </a:solidFill>
          <a:latin typeface="Lucida Grande" pitchFamily="112" charset="0"/>
        </a:defRPr>
      </a:lvl5pPr>
      <a:lvl6pPr marL="457200" algn="l" rtl="0" fontAlgn="base">
        <a:spcBef>
          <a:spcPct val="0"/>
        </a:spcBef>
        <a:spcAft>
          <a:spcPct val="0"/>
        </a:spcAft>
        <a:defRPr sz="4400">
          <a:solidFill>
            <a:schemeClr val="tx2"/>
          </a:solidFill>
          <a:latin typeface="Lucida Grande" pitchFamily="112" charset="0"/>
        </a:defRPr>
      </a:lvl6pPr>
      <a:lvl7pPr marL="914400" algn="l" rtl="0" fontAlgn="base">
        <a:spcBef>
          <a:spcPct val="0"/>
        </a:spcBef>
        <a:spcAft>
          <a:spcPct val="0"/>
        </a:spcAft>
        <a:defRPr sz="4400">
          <a:solidFill>
            <a:schemeClr val="tx2"/>
          </a:solidFill>
          <a:latin typeface="Lucida Grande" pitchFamily="112" charset="0"/>
        </a:defRPr>
      </a:lvl7pPr>
      <a:lvl8pPr marL="1371600" algn="l" rtl="0" fontAlgn="base">
        <a:spcBef>
          <a:spcPct val="0"/>
        </a:spcBef>
        <a:spcAft>
          <a:spcPct val="0"/>
        </a:spcAft>
        <a:defRPr sz="4400">
          <a:solidFill>
            <a:schemeClr val="tx2"/>
          </a:solidFill>
          <a:latin typeface="Lucida Grande" pitchFamily="112" charset="0"/>
        </a:defRPr>
      </a:lvl8pPr>
      <a:lvl9pPr marL="1828800" algn="l" rtl="0" fontAlgn="base">
        <a:spcBef>
          <a:spcPct val="0"/>
        </a:spcBef>
        <a:spcAft>
          <a:spcPct val="0"/>
        </a:spcAft>
        <a:defRPr sz="4400">
          <a:solidFill>
            <a:schemeClr val="tx2"/>
          </a:solidFill>
          <a:latin typeface="Lucida Grande" pitchFamily="112"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Κάντε κλικ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25/11/25</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extLst>
      <p:ext uri="{BB962C8B-B14F-4D97-AF65-F5344CB8AC3E}">
        <p14:creationId xmlns:p14="http://schemas.microsoft.com/office/powerpoint/2010/main" val="3050518053"/>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hyperlink" Target="http://data.europa.eu/eli/reco/2006/962/oj"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5">
            <a:extLst>
              <a:ext uri="{FF2B5EF4-FFF2-40B4-BE49-F238E27FC236}">
                <a16:creationId xmlns:a16="http://schemas.microsoft.com/office/drawing/2014/main" id="{70731A24-0FF6-057E-C407-942435283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299859"/>
            <a:ext cx="9124950" cy="684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a:extLst>
              <a:ext uri="{FF2B5EF4-FFF2-40B4-BE49-F238E27FC236}">
                <a16:creationId xmlns:a16="http://schemas.microsoft.com/office/drawing/2014/main" id="{74BF54D0-80F0-5A6A-AEE7-020E0F8C4C37}"/>
              </a:ext>
            </a:extLst>
          </p:cNvPr>
          <p:cNvSpPr>
            <a:spLocks noGrp="1" noChangeArrowheads="1"/>
          </p:cNvSpPr>
          <p:nvPr>
            <p:ph type="ctrTitle"/>
          </p:nvPr>
        </p:nvSpPr>
        <p:spPr>
          <a:xfrm>
            <a:off x="0" y="1628775"/>
            <a:ext cx="9134475" cy="792113"/>
          </a:xfrm>
        </p:spPr>
        <p:txBody>
          <a:bodyPr/>
          <a:lstStyle/>
          <a:p>
            <a:pPr algn="ctr" eaLnBrk="1" hangingPunct="1"/>
            <a:r>
              <a:rPr lang="el-GR" altLang="el-GR" sz="3200" b="1" dirty="0" err="1"/>
              <a:t>Αναλυτικ</a:t>
            </a:r>
            <a:r>
              <a:rPr lang="en-US" altLang="el-GR" sz="3200" b="1" dirty="0" err="1"/>
              <a:t>ό</a:t>
            </a:r>
            <a:r>
              <a:rPr lang="el-GR" altLang="el-GR" sz="3200" b="1" dirty="0"/>
              <a:t> Πρόγραμμα</a:t>
            </a:r>
          </a:p>
        </p:txBody>
      </p:sp>
      <p:sp>
        <p:nvSpPr>
          <p:cNvPr id="3" name="Rectangle 2">
            <a:extLst>
              <a:ext uri="{FF2B5EF4-FFF2-40B4-BE49-F238E27FC236}">
                <a16:creationId xmlns:a16="http://schemas.microsoft.com/office/drawing/2014/main" id="{98483E33-708E-5DE0-F2D7-936E43EA66C4}"/>
              </a:ext>
            </a:extLst>
          </p:cNvPr>
          <p:cNvSpPr/>
          <p:nvPr/>
        </p:nvSpPr>
        <p:spPr>
          <a:xfrm>
            <a:off x="1778000" y="5759450"/>
            <a:ext cx="7416800" cy="1014413"/>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altLang="el-GR" sz="2000" b="1" i="0" u="none" strike="noStrike" kern="0" cap="none" spc="0" normalizeH="0" baseline="0" noProof="0" dirty="0">
                <a:ln>
                  <a:noFill/>
                </a:ln>
                <a:solidFill>
                  <a:srgbClr val="333399">
                    <a:lumMod val="75000"/>
                  </a:srgbClr>
                </a:solidFill>
                <a:effectLst/>
                <a:uLnTx/>
                <a:uFillTx/>
                <a:latin typeface="Times New Roman" panose="02020603050405020304" pitchFamily="18" charset="0"/>
                <a:ea typeface="+mn-ea"/>
                <a:cs typeface="+mn-cs"/>
              </a:rPr>
              <a:t>Στελλάκης Νεκτάριος, </a:t>
            </a:r>
            <a:r>
              <a:rPr kumimoji="0" lang="el-GR" altLang="el-GR" sz="2000" b="0" i="0" u="none" strike="noStrike" kern="0" cap="none" spc="0" normalizeH="0" baseline="0" noProof="0" dirty="0">
                <a:ln>
                  <a:noFill/>
                </a:ln>
                <a:solidFill>
                  <a:srgbClr val="333399">
                    <a:lumMod val="75000"/>
                  </a:srgbClr>
                </a:solidFill>
                <a:effectLst/>
                <a:uLnTx/>
                <a:uFillTx/>
                <a:latin typeface="Times New Roman" panose="02020603050405020304" pitchFamily="18" charset="0"/>
                <a:ea typeface="+mn-ea"/>
                <a:cs typeface="+mn-cs"/>
              </a:rPr>
              <a:t>Καθηγητής (</a:t>
            </a:r>
            <a:r>
              <a:rPr kumimoji="0" lang="en-US" altLang="el-GR" sz="2000" b="0" i="0" u="none" strike="noStrike" kern="0" cap="none" spc="0" normalizeH="0" baseline="0" noProof="0" dirty="0" err="1">
                <a:ln>
                  <a:noFill/>
                </a:ln>
                <a:solidFill>
                  <a:srgbClr val="333399">
                    <a:lumMod val="75000"/>
                  </a:srgbClr>
                </a:solidFill>
                <a:effectLst/>
                <a:uLnTx/>
                <a:uFillTx/>
                <a:latin typeface="Times New Roman" panose="02020603050405020304" pitchFamily="18" charset="0"/>
                <a:ea typeface="+mn-ea"/>
                <a:cs typeface="+mn-cs"/>
              </a:rPr>
              <a:t>nekstel@upatras.gr</a:t>
            </a:r>
            <a:r>
              <a:rPr kumimoji="0" lang="en-US" altLang="el-GR" sz="2000" b="0" i="0" u="none" strike="noStrike" kern="0" cap="none" spc="0" normalizeH="0" baseline="0" noProof="0" dirty="0">
                <a:ln>
                  <a:noFill/>
                </a:ln>
                <a:solidFill>
                  <a:srgbClr val="333399">
                    <a:lumMod val="75000"/>
                  </a:srgbClr>
                </a:solidFill>
                <a:effectLst/>
                <a:uLnTx/>
                <a:uFillTx/>
                <a:latin typeface="Times New Roman" panose="02020603050405020304" pitchFamily="18" charset="0"/>
                <a:ea typeface="+mn-ea"/>
                <a:cs typeface="+mn-cs"/>
              </a:rPr>
              <a:t>)</a:t>
            </a:r>
            <a:br>
              <a:rPr kumimoji="0" lang="el-GR" altLang="el-GR" sz="2000" b="0" i="0" u="none" strike="noStrike" kern="0" cap="none" spc="0" normalizeH="0" baseline="0" noProof="0" dirty="0">
                <a:ln>
                  <a:noFill/>
                </a:ln>
                <a:solidFill>
                  <a:srgbClr val="333399">
                    <a:lumMod val="75000"/>
                  </a:srgbClr>
                </a:solidFill>
                <a:effectLst/>
                <a:uLnTx/>
                <a:uFillTx/>
                <a:latin typeface="Times New Roman" panose="02020603050405020304" pitchFamily="18" charset="0"/>
                <a:ea typeface="+mn-ea"/>
                <a:cs typeface="+mn-cs"/>
              </a:rPr>
            </a:br>
            <a:r>
              <a:rPr kumimoji="0" lang="el-GR" altLang="el-GR" sz="2000" b="0" i="0" u="none" strike="noStrike" kern="0" cap="none" spc="0" normalizeH="0" baseline="0" noProof="0" dirty="0">
                <a:ln>
                  <a:noFill/>
                </a:ln>
                <a:solidFill>
                  <a:srgbClr val="333399">
                    <a:lumMod val="75000"/>
                  </a:srgbClr>
                </a:solidFill>
                <a:effectLst/>
                <a:uLnTx/>
                <a:uFillTx/>
                <a:latin typeface="Times New Roman" panose="02020603050405020304" pitchFamily="18" charset="0"/>
                <a:ea typeface="+mn-ea"/>
                <a:cs typeface="+mn-cs"/>
              </a:rPr>
              <a:t>Τμήμα Επιστημών της Εκπαίδευσης και της Αγωγής στην Προσχολική Ηλικία </a:t>
            </a:r>
            <a:r>
              <a:rPr kumimoji="0" lang="el-GR" altLang="ja-JP" sz="2000" b="0" i="0" u="none" strike="noStrike" kern="0" cap="none" spc="0" normalizeH="0" baseline="0" noProof="0" dirty="0">
                <a:ln>
                  <a:noFill/>
                </a:ln>
                <a:solidFill>
                  <a:srgbClr val="333399">
                    <a:lumMod val="75000"/>
                  </a:srgbClr>
                </a:solidFill>
                <a:effectLst/>
                <a:uLnTx/>
                <a:uFillTx/>
                <a:latin typeface="Times New Roman" panose="02020603050405020304" pitchFamily="18" charset="0"/>
                <a:ea typeface="+mn-ea"/>
                <a:cs typeface="+mn-cs"/>
              </a:rPr>
              <a:t>– </a:t>
            </a:r>
            <a:r>
              <a:rPr kumimoji="0" lang="el-GR" altLang="el-GR" sz="2000" b="0" i="0" u="none" strike="noStrike" kern="0" cap="none" spc="0" normalizeH="0" baseline="0" noProof="0" dirty="0">
                <a:ln>
                  <a:noFill/>
                </a:ln>
                <a:solidFill>
                  <a:srgbClr val="333399">
                    <a:lumMod val="75000"/>
                  </a:srgbClr>
                </a:solidFill>
                <a:effectLst/>
                <a:uLnTx/>
                <a:uFillTx/>
                <a:latin typeface="Times New Roman" panose="02020603050405020304" pitchFamily="18" charset="0"/>
                <a:ea typeface="+mn-ea"/>
                <a:cs typeface="+mn-cs"/>
              </a:rPr>
              <a:t>Παν. Πατρών</a:t>
            </a:r>
            <a:endParaRPr kumimoji="0" lang="en-GR" sz="2400" b="0" i="0" u="none" strike="noStrike" kern="1200" cap="none" spc="0" normalizeH="0" baseline="0" noProof="0" dirty="0">
              <a:ln>
                <a:noFill/>
              </a:ln>
              <a:solidFill>
                <a:srgbClr val="333399">
                  <a:lumMod val="75000"/>
                </a:srgbClr>
              </a:solidFill>
              <a:effectLst/>
              <a:uLnTx/>
              <a:uFillTx/>
              <a:latin typeface="Times New Roman" panose="02020603050405020304" pitchFamily="18" charset="0"/>
              <a:ea typeface="+mn-ea"/>
              <a:cs typeface="+mn-cs"/>
            </a:endParaRPr>
          </a:p>
        </p:txBody>
      </p:sp>
      <p:pic>
        <p:nvPicPr>
          <p:cNvPr id="4" name="Picture 8" descr="Λογότυπος - Πανεπιστήμιο Πατρών">
            <a:extLst>
              <a:ext uri="{FF2B5EF4-FFF2-40B4-BE49-F238E27FC236}">
                <a16:creationId xmlns:a16="http://schemas.microsoft.com/office/drawing/2014/main" id="{1FC9AB36-3475-1307-703E-EA211CE05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51" t="13251" r="13249" b="13251"/>
          <a:stretch>
            <a:fillRect/>
          </a:stretch>
        </p:blipFill>
        <p:spPr bwMode="auto">
          <a:xfrm>
            <a:off x="395536" y="5345113"/>
            <a:ext cx="151288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DA12C35-8484-006F-25CB-C7874CD3858A}"/>
              </a:ext>
            </a:extLst>
          </p:cNvPr>
          <p:cNvGrpSpPr/>
          <p:nvPr/>
        </p:nvGrpSpPr>
        <p:grpSpPr>
          <a:xfrm>
            <a:off x="5868144" y="4365104"/>
            <a:ext cx="2650027" cy="1700672"/>
            <a:chOff x="835156" y="0"/>
            <a:chExt cx="2803830" cy="1700672"/>
          </a:xfrm>
        </p:grpSpPr>
        <p:sp>
          <p:nvSpPr>
            <p:cNvPr id="8" name="Rounded Rectangle 7">
              <a:extLst>
                <a:ext uri="{FF2B5EF4-FFF2-40B4-BE49-F238E27FC236}">
                  <a16:creationId xmlns:a16="http://schemas.microsoft.com/office/drawing/2014/main" id="{A4694C3A-9826-C7E1-EB4C-668CF410DF10}"/>
                </a:ext>
              </a:extLst>
            </p:cNvPr>
            <p:cNvSpPr/>
            <p:nvPr/>
          </p:nvSpPr>
          <p:spPr>
            <a:xfrm>
              <a:off x="835156" y="0"/>
              <a:ext cx="2803830" cy="1700672"/>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GR"/>
            </a:p>
          </p:txBody>
        </p:sp>
        <p:sp>
          <p:nvSpPr>
            <p:cNvPr id="9" name="Rounded Rectangle 4">
              <a:extLst>
                <a:ext uri="{FF2B5EF4-FFF2-40B4-BE49-F238E27FC236}">
                  <a16:creationId xmlns:a16="http://schemas.microsoft.com/office/drawing/2014/main" id="{48AAC519-B5D0-9228-622C-6ABC72394B66}"/>
                </a:ext>
              </a:extLst>
            </p:cNvPr>
            <p:cNvSpPr txBox="1"/>
            <p:nvPr/>
          </p:nvSpPr>
          <p:spPr>
            <a:xfrm>
              <a:off x="1516104" y="595393"/>
              <a:ext cx="2122882" cy="104276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t" anchorCtr="0">
              <a:noAutofit/>
            </a:bodyPr>
            <a:lstStyle/>
            <a:p>
              <a:pPr marL="342900" lvl="1" indent="-342900" defTabSz="933450">
                <a:lnSpc>
                  <a:spcPct val="90000"/>
                </a:lnSpc>
                <a:spcAft>
                  <a:spcPct val="15000"/>
                </a:spcAft>
                <a:buFont typeface="Arial" panose="020B0604020202020204" pitchFamily="34" charset="0"/>
                <a:buChar char="•"/>
              </a:pPr>
              <a:r>
                <a:rPr lang="el-GR" sz="2100" dirty="0">
                  <a:effectLst/>
                </a:rPr>
                <a:t>Παιδί, Σώμα, Δημιουργία και Έκφραση</a:t>
              </a:r>
            </a:p>
            <a:p>
              <a:pPr marL="228600" lvl="1" indent="-228600" algn="l" defTabSz="933450">
                <a:lnSpc>
                  <a:spcPct val="90000"/>
                </a:lnSpc>
                <a:spcBef>
                  <a:spcPct val="0"/>
                </a:spcBef>
                <a:spcAft>
                  <a:spcPct val="15000"/>
                </a:spcAft>
                <a:buChar char="•"/>
              </a:pPr>
              <a:endParaRPr lang="en-GB" sz="2100" kern="1200" dirty="0"/>
            </a:p>
          </p:txBody>
        </p:sp>
      </p:grpSp>
      <p:sp>
        <p:nvSpPr>
          <p:cNvPr id="2" name="Title 1">
            <a:extLst>
              <a:ext uri="{FF2B5EF4-FFF2-40B4-BE49-F238E27FC236}">
                <a16:creationId xmlns:a16="http://schemas.microsoft.com/office/drawing/2014/main" id="{574B7192-C750-574D-0F2B-52AA772EE048}"/>
              </a:ext>
            </a:extLst>
          </p:cNvPr>
          <p:cNvSpPr>
            <a:spLocks noGrp="1"/>
          </p:cNvSpPr>
          <p:nvPr>
            <p:ph type="title"/>
          </p:nvPr>
        </p:nvSpPr>
        <p:spPr>
          <a:xfrm>
            <a:off x="457200" y="274638"/>
            <a:ext cx="8229600" cy="457199"/>
          </a:xfrm>
        </p:spPr>
        <p:txBody>
          <a:bodyPr>
            <a:normAutofit fontScale="90000"/>
          </a:bodyPr>
          <a:lstStyle/>
          <a:p>
            <a:r>
              <a:rPr lang="el-GR" dirty="0"/>
              <a:t>ΘΕΜΑΤΙΚΑ ΠΕΔΙΑ</a:t>
            </a:r>
            <a:endParaRPr lang="en-GR" dirty="0"/>
          </a:p>
        </p:txBody>
      </p:sp>
      <p:graphicFrame>
        <p:nvGraphicFramePr>
          <p:cNvPr id="4" name="Content Placeholder 3">
            <a:extLst>
              <a:ext uri="{FF2B5EF4-FFF2-40B4-BE49-F238E27FC236}">
                <a16:creationId xmlns:a16="http://schemas.microsoft.com/office/drawing/2014/main" id="{455596E1-29C3-4F34-F52D-2B2977A6B1F2}"/>
              </a:ext>
            </a:extLst>
          </p:cNvPr>
          <p:cNvGraphicFramePr>
            <a:graphicFrameLocks noGrp="1"/>
          </p:cNvGraphicFramePr>
          <p:nvPr>
            <p:ph idx="1"/>
            <p:extLst>
              <p:ext uri="{D42A27DB-BD31-4B8C-83A1-F6EECF244321}">
                <p14:modId xmlns:p14="http://schemas.microsoft.com/office/powerpoint/2010/main" val="338830966"/>
              </p:ext>
            </p:extLst>
          </p:nvPr>
        </p:nvGraphicFramePr>
        <p:xfrm>
          <a:off x="107504" y="1268760"/>
          <a:ext cx="8579296" cy="5314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901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357158" y="428604"/>
            <a:ext cx="8286808" cy="149335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Calibri"/>
                <a:ea typeface="+mn-ea"/>
                <a:cs typeface="+mn-cs"/>
              </a:rPr>
              <a:t>Α’ Θεματικό Πεδίο: </a:t>
            </a:r>
            <a:r>
              <a:rPr kumimoji="0" lang="el-GR" sz="3200" b="0" i="0" u="none" strike="noStrike" kern="1200" cap="none" spc="0" normalizeH="0" baseline="0" noProof="0" dirty="0">
                <a:ln>
                  <a:noFill/>
                </a:ln>
                <a:solidFill>
                  <a:srgbClr val="FF0000"/>
                </a:solidFill>
                <a:effectLst/>
                <a:uLnTx/>
                <a:uFillTx/>
                <a:latin typeface="Calibri"/>
                <a:ea typeface="+mn-ea"/>
                <a:cs typeface="+mn-cs"/>
              </a:rPr>
              <a:t>Παιδί και Επικοινωνία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l-GR" sz="3200" b="0" i="0" u="none" strike="noStrike" kern="1200" cap="none" spc="0" normalizeH="0" baseline="0" noProof="0" dirty="0">
              <a:ln>
                <a:noFill/>
              </a:ln>
              <a:solidFill>
                <a:srgbClr val="C00000"/>
              </a:solidFill>
              <a:effectLst/>
              <a:uLnTx/>
              <a:uFillTx/>
              <a:latin typeface="Calibri"/>
              <a:ea typeface="+mn-ea"/>
              <a:cs typeface="+mn-cs"/>
            </a:endParaRPr>
          </a:p>
        </p:txBody>
      </p:sp>
      <p:sp>
        <p:nvSpPr>
          <p:cNvPr id="3" name="2 - Έλλειψη"/>
          <p:cNvSpPr/>
          <p:nvPr/>
        </p:nvSpPr>
        <p:spPr>
          <a:xfrm>
            <a:off x="928662" y="1928802"/>
            <a:ext cx="2214578" cy="121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3 - Έλλειψη"/>
          <p:cNvSpPr/>
          <p:nvPr/>
        </p:nvSpPr>
        <p:spPr>
          <a:xfrm>
            <a:off x="4643438" y="2000240"/>
            <a:ext cx="2286016" cy="121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white"/>
                </a:solidFill>
                <a:effectLst/>
                <a:uLnTx/>
                <a:uFillTx/>
                <a:latin typeface="Calibri"/>
                <a:ea typeface="+mn-ea"/>
                <a:cs typeface="+mn-cs"/>
              </a:rPr>
              <a:t>ΤΠΕ</a:t>
            </a:r>
          </a:p>
        </p:txBody>
      </p:sp>
      <p:sp>
        <p:nvSpPr>
          <p:cNvPr id="5" name="4 - TextBox"/>
          <p:cNvSpPr txBox="1"/>
          <p:nvPr/>
        </p:nvSpPr>
        <p:spPr>
          <a:xfrm>
            <a:off x="1285852" y="2285992"/>
            <a:ext cx="17145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white"/>
                </a:solidFill>
                <a:effectLst/>
                <a:uLnTx/>
                <a:uFillTx/>
                <a:latin typeface="Calibri"/>
                <a:ea typeface="+mn-ea"/>
                <a:cs typeface="+mn-cs"/>
              </a:rPr>
              <a:t>Γλώσσα </a:t>
            </a:r>
          </a:p>
        </p:txBody>
      </p:sp>
      <p:sp>
        <p:nvSpPr>
          <p:cNvPr id="9" name="8 - Συν"/>
          <p:cNvSpPr/>
          <p:nvPr/>
        </p:nvSpPr>
        <p:spPr>
          <a:xfrm>
            <a:off x="3571868" y="2214554"/>
            <a:ext cx="714380" cy="785818"/>
          </a:xfrm>
          <a:prstGeom prst="mathPl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C00000"/>
              </a:solidFill>
              <a:effectLst/>
              <a:uLnTx/>
              <a:uFillTx/>
              <a:latin typeface="Calibri"/>
              <a:ea typeface="+mn-ea"/>
              <a:cs typeface="+mn-cs"/>
            </a:endParaRPr>
          </a:p>
        </p:txBody>
      </p:sp>
      <p:sp>
        <p:nvSpPr>
          <p:cNvPr id="11" name="10 - Βέλος προς τα κάτω"/>
          <p:cNvSpPr/>
          <p:nvPr/>
        </p:nvSpPr>
        <p:spPr>
          <a:xfrm>
            <a:off x="2143108" y="4857760"/>
            <a:ext cx="142876" cy="35719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12 - TextBox"/>
          <p:cNvSpPr txBox="1"/>
          <p:nvPr/>
        </p:nvSpPr>
        <p:spPr>
          <a:xfrm>
            <a:off x="714348" y="3786190"/>
            <a:ext cx="28575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504D"/>
                </a:solidFill>
                <a:effectLst/>
                <a:uLnTx/>
                <a:uFillTx/>
                <a:latin typeface="Calibri"/>
                <a:ea typeface="+mn-ea"/>
                <a:cs typeface="+mn-cs"/>
              </a:rPr>
              <a:t>(τα παιδιά να παράγουν νοήματα και να επικοινωνούν τις ιδέες τους)</a:t>
            </a:r>
          </a:p>
        </p:txBody>
      </p:sp>
      <p:sp>
        <p:nvSpPr>
          <p:cNvPr id="14" name="13 - TextBox"/>
          <p:cNvSpPr txBox="1"/>
          <p:nvPr/>
        </p:nvSpPr>
        <p:spPr>
          <a:xfrm>
            <a:off x="4429124" y="3857628"/>
            <a:ext cx="28575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504D"/>
                </a:solidFill>
                <a:effectLst/>
                <a:uLnTx/>
                <a:uFillTx/>
                <a:latin typeface="Calibri"/>
                <a:ea typeface="+mn-ea"/>
                <a:cs typeface="+mn-cs"/>
              </a:rPr>
              <a:t>(εξοικείωση με τη χρήση ψηφιακών περιβαλλόντων)</a:t>
            </a:r>
          </a:p>
        </p:txBody>
      </p:sp>
      <p:sp>
        <p:nvSpPr>
          <p:cNvPr id="15" name="14 - Στρογγυλεμένο ορθογώνιο"/>
          <p:cNvSpPr/>
          <p:nvPr/>
        </p:nvSpPr>
        <p:spPr>
          <a:xfrm>
            <a:off x="785786" y="5286388"/>
            <a:ext cx="2928958" cy="13573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15 - TextBox"/>
          <p:cNvSpPr txBox="1"/>
          <p:nvPr/>
        </p:nvSpPr>
        <p:spPr>
          <a:xfrm>
            <a:off x="1000100" y="5429264"/>
            <a:ext cx="242889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 Προφορική επικοινωνία</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 Γραπτή επικοινωνία</a:t>
            </a:r>
          </a:p>
          <a:p>
            <a:pPr marL="265113" marR="0" lvl="0" indent="-265113"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 </a:t>
            </a:r>
            <a:r>
              <a:rPr kumimoji="0" lang="el-GR" sz="1600" b="0" i="0" u="none" strike="noStrike" kern="1200" cap="none" spc="0" normalizeH="0" baseline="0" noProof="0" dirty="0" err="1">
                <a:ln>
                  <a:noFill/>
                </a:ln>
                <a:solidFill>
                  <a:prstClr val="white"/>
                </a:solidFill>
                <a:effectLst/>
                <a:uLnTx/>
                <a:uFillTx/>
                <a:latin typeface="Calibri"/>
                <a:ea typeface="+mn-ea"/>
                <a:cs typeface="+mn-cs"/>
              </a:rPr>
              <a:t>Πολυγλωσσική</a:t>
            </a:r>
            <a:r>
              <a:rPr kumimoji="0" lang="el-GR" sz="1600" b="0" i="0" u="none" strike="noStrike" kern="1200" cap="none" spc="0" normalizeH="0" baseline="0" noProof="0" dirty="0">
                <a:ln>
                  <a:noFill/>
                </a:ln>
                <a:solidFill>
                  <a:prstClr val="white"/>
                </a:solidFill>
                <a:effectLst/>
                <a:uLnTx/>
                <a:uFillTx/>
                <a:latin typeface="Calibri"/>
                <a:ea typeface="+mn-ea"/>
                <a:cs typeface="+mn-cs"/>
              </a:rPr>
              <a:t> επικοινωνία</a:t>
            </a:r>
          </a:p>
        </p:txBody>
      </p:sp>
      <p:sp>
        <p:nvSpPr>
          <p:cNvPr id="17" name="16 - Βέλος προς τα κάτω"/>
          <p:cNvSpPr/>
          <p:nvPr/>
        </p:nvSpPr>
        <p:spPr>
          <a:xfrm>
            <a:off x="5715008" y="3357562"/>
            <a:ext cx="142876" cy="35719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18 - Βέλος προς τα κάτω"/>
          <p:cNvSpPr/>
          <p:nvPr/>
        </p:nvSpPr>
        <p:spPr>
          <a:xfrm>
            <a:off x="2000232" y="3357562"/>
            <a:ext cx="142876" cy="35719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19 - Βέλος προς τα κάτω"/>
          <p:cNvSpPr/>
          <p:nvPr/>
        </p:nvSpPr>
        <p:spPr>
          <a:xfrm>
            <a:off x="5857884" y="4786322"/>
            <a:ext cx="142876" cy="35719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20 - Στρογγυλεμένο ορθογώνιο"/>
          <p:cNvSpPr/>
          <p:nvPr/>
        </p:nvSpPr>
        <p:spPr>
          <a:xfrm>
            <a:off x="4500562" y="5286388"/>
            <a:ext cx="2928958" cy="13573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21 - TextBox"/>
          <p:cNvSpPr txBox="1"/>
          <p:nvPr/>
        </p:nvSpPr>
        <p:spPr>
          <a:xfrm>
            <a:off x="4643438" y="5357826"/>
            <a:ext cx="2643206" cy="1323439"/>
          </a:xfrm>
          <a:prstGeom prst="rect">
            <a:avLst/>
          </a:prstGeom>
          <a:noFill/>
        </p:spPr>
        <p:txBody>
          <a:bodyPr wrap="square" rtlCol="0">
            <a:spAutoFit/>
          </a:bodyPr>
          <a:lstStyle/>
          <a:p>
            <a:pPr marL="265113" marR="0" lvl="0" indent="-265113"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Γνωριμία και επικοινωνία με τις ΤΠΕ</a:t>
            </a:r>
          </a:p>
          <a:p>
            <a:pPr marL="265113" marR="0" lvl="0" indent="-265113"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Ανακάλυψη, Προγραμματισμός και Ψηφιακό Παιχνίδι</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85720" y="571480"/>
            <a:ext cx="8286808" cy="1493358"/>
          </a:xfrm>
          <a:prstGeom prst="rect">
            <a:avLst/>
          </a:prstGeom>
          <a:noFill/>
        </p:spPr>
        <p:txBody>
          <a:bodyPr wrap="square" rtlCol="0">
            <a:spAutoFit/>
          </a:bodyPr>
          <a:lstStyle/>
          <a:p>
            <a:pPr marL="265113" marR="0" lvl="0" indent="-85725" algn="l" defTabSz="914400" rtl="0" eaLnBrk="1" fontAlgn="auto" latinLnBrk="0" hangingPunct="1">
              <a:lnSpc>
                <a:spcPct val="15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Calibri"/>
                <a:ea typeface="+mn-ea"/>
                <a:cs typeface="+mn-cs"/>
              </a:rPr>
              <a:t>Β’ Θεματικό Πεδίο: </a:t>
            </a:r>
            <a:r>
              <a:rPr kumimoji="0" lang="el-GR" sz="3200" b="0" i="0" u="none" strike="noStrike" kern="1200" cap="none" spc="0" normalizeH="0" baseline="0" noProof="0" dirty="0">
                <a:ln>
                  <a:noFill/>
                </a:ln>
                <a:solidFill>
                  <a:srgbClr val="FF0000"/>
                </a:solidFill>
                <a:effectLst/>
                <a:uLnTx/>
                <a:uFillTx/>
                <a:latin typeface="Calibri"/>
                <a:ea typeface="+mn-ea"/>
                <a:cs typeface="+mn-cs"/>
              </a:rPr>
              <a:t>Παιδί, Εαυτός και Κοινωνία</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l-GR" sz="3200" b="0" i="0" u="none" strike="noStrike" kern="1200" cap="none" spc="0" normalizeH="0" baseline="0" noProof="0" dirty="0">
              <a:ln>
                <a:noFill/>
              </a:ln>
              <a:solidFill>
                <a:srgbClr val="C00000"/>
              </a:solidFill>
              <a:effectLst/>
              <a:uLnTx/>
              <a:uFillTx/>
              <a:latin typeface="Calibri"/>
              <a:ea typeface="+mn-ea"/>
              <a:cs typeface="+mn-cs"/>
            </a:endParaRPr>
          </a:p>
        </p:txBody>
      </p:sp>
      <p:sp>
        <p:nvSpPr>
          <p:cNvPr id="3" name="2 - Έλλειψη"/>
          <p:cNvSpPr/>
          <p:nvPr/>
        </p:nvSpPr>
        <p:spPr>
          <a:xfrm>
            <a:off x="500034" y="1857364"/>
            <a:ext cx="3214710" cy="1785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4 - TextBox"/>
          <p:cNvSpPr txBox="1"/>
          <p:nvPr/>
        </p:nvSpPr>
        <p:spPr>
          <a:xfrm>
            <a:off x="714348" y="2357430"/>
            <a:ext cx="2857520" cy="928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alibri"/>
                <a:ea typeface="+mn-ea"/>
                <a:cs typeface="+mn-cs"/>
              </a:rPr>
              <a:t>Προσωπική και </a:t>
            </a:r>
            <a:r>
              <a:rPr kumimoji="0" lang="el-GR" sz="1800" b="1" i="0" u="none" strike="noStrike" kern="1200" cap="none" spc="0" normalizeH="0" baseline="0" noProof="0" dirty="0" err="1">
                <a:ln>
                  <a:noFill/>
                </a:ln>
                <a:solidFill>
                  <a:prstClr val="white"/>
                </a:solidFill>
                <a:effectLst/>
                <a:uLnTx/>
                <a:uFillTx/>
                <a:latin typeface="Calibri"/>
                <a:ea typeface="+mn-ea"/>
                <a:cs typeface="+mn-cs"/>
              </a:rPr>
              <a:t>Κοινωνικοσυναισθηματική</a:t>
            </a:r>
            <a:r>
              <a:rPr kumimoji="0" lang="el-GR" sz="1800" b="1" i="0" u="none" strike="noStrike" kern="1200" cap="none" spc="0" normalizeH="0" baseline="0" noProof="0" dirty="0">
                <a:ln>
                  <a:noFill/>
                </a:ln>
                <a:solidFill>
                  <a:prstClr val="white"/>
                </a:solidFill>
                <a:effectLst/>
                <a:uLnTx/>
                <a:uFillTx/>
                <a:latin typeface="Calibri"/>
                <a:ea typeface="+mn-ea"/>
                <a:cs typeface="+mn-cs"/>
              </a:rPr>
              <a:t> Ανάπτυξη</a:t>
            </a:r>
          </a:p>
        </p:txBody>
      </p:sp>
      <p:sp>
        <p:nvSpPr>
          <p:cNvPr id="7" name="6 - Συν"/>
          <p:cNvSpPr/>
          <p:nvPr/>
        </p:nvSpPr>
        <p:spPr>
          <a:xfrm>
            <a:off x="3786182" y="2500306"/>
            <a:ext cx="642942" cy="785818"/>
          </a:xfrm>
          <a:prstGeom prst="mathPl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C00000"/>
              </a:solidFill>
              <a:effectLst/>
              <a:uLnTx/>
              <a:uFillTx/>
              <a:latin typeface="Calibri"/>
              <a:ea typeface="+mn-ea"/>
              <a:cs typeface="+mn-cs"/>
            </a:endParaRPr>
          </a:p>
        </p:txBody>
      </p:sp>
      <p:sp>
        <p:nvSpPr>
          <p:cNvPr id="8" name="7 - Έλλειψη"/>
          <p:cNvSpPr/>
          <p:nvPr/>
        </p:nvSpPr>
        <p:spPr>
          <a:xfrm>
            <a:off x="4572000" y="1857364"/>
            <a:ext cx="3143272" cy="1785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alibri"/>
                <a:ea typeface="+mn-ea"/>
                <a:cs typeface="+mn-cs"/>
              </a:rPr>
              <a:t>Κοινωνικές Επιστήμες</a:t>
            </a:r>
          </a:p>
        </p:txBody>
      </p:sp>
      <p:sp>
        <p:nvSpPr>
          <p:cNvPr id="9" name="8 - TextBox"/>
          <p:cNvSpPr txBox="1"/>
          <p:nvPr/>
        </p:nvSpPr>
        <p:spPr>
          <a:xfrm>
            <a:off x="785786" y="4143380"/>
            <a:ext cx="28575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a:ea typeface="+mn-ea"/>
                <a:cs typeface="+mn-cs"/>
              </a:rPr>
              <a:t>(καλλιέργεια ισχυρής αυτοαντίληψης)</a:t>
            </a:r>
          </a:p>
        </p:txBody>
      </p:sp>
      <p:sp>
        <p:nvSpPr>
          <p:cNvPr id="10" name="9 - TextBox"/>
          <p:cNvSpPr txBox="1"/>
          <p:nvPr/>
        </p:nvSpPr>
        <p:spPr>
          <a:xfrm>
            <a:off x="4786314" y="4143380"/>
            <a:ext cx="28575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a:ea typeface="+mn-ea"/>
                <a:cs typeface="+mn-cs"/>
              </a:rPr>
              <a:t>(τα παιδιά να αντιληφθούν τη θέση τους στην κοινωνία)</a:t>
            </a:r>
          </a:p>
        </p:txBody>
      </p:sp>
      <p:sp>
        <p:nvSpPr>
          <p:cNvPr id="13" name="12 - Βέλος προς τα κάτω"/>
          <p:cNvSpPr/>
          <p:nvPr/>
        </p:nvSpPr>
        <p:spPr>
          <a:xfrm>
            <a:off x="2000232" y="3714752"/>
            <a:ext cx="142876" cy="35719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13 - Βέλος προς τα κάτω"/>
          <p:cNvSpPr/>
          <p:nvPr/>
        </p:nvSpPr>
        <p:spPr>
          <a:xfrm>
            <a:off x="2000232" y="4786322"/>
            <a:ext cx="142876" cy="35719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14 - Βέλος προς τα κάτω"/>
          <p:cNvSpPr/>
          <p:nvPr/>
        </p:nvSpPr>
        <p:spPr>
          <a:xfrm>
            <a:off x="6072198" y="4786322"/>
            <a:ext cx="142876" cy="35719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15 - Βέλος προς τα κάτω"/>
          <p:cNvSpPr/>
          <p:nvPr/>
        </p:nvSpPr>
        <p:spPr>
          <a:xfrm>
            <a:off x="6000760" y="3714752"/>
            <a:ext cx="142876" cy="35719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16 - Στρογγυλεμένο ορθογώνιο"/>
          <p:cNvSpPr/>
          <p:nvPr/>
        </p:nvSpPr>
        <p:spPr>
          <a:xfrm>
            <a:off x="571472" y="5357826"/>
            <a:ext cx="2928958" cy="13573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17 - Στρογγυλεμένο ορθογώνιο"/>
          <p:cNvSpPr/>
          <p:nvPr/>
        </p:nvSpPr>
        <p:spPr>
          <a:xfrm>
            <a:off x="4929190" y="5286388"/>
            <a:ext cx="2928958" cy="13573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18 - TextBox"/>
          <p:cNvSpPr txBox="1"/>
          <p:nvPr/>
        </p:nvSpPr>
        <p:spPr>
          <a:xfrm>
            <a:off x="714348" y="5500702"/>
            <a:ext cx="257176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 Αίσθηση εαυτού</a:t>
            </a:r>
          </a:p>
          <a:p>
            <a:pPr marL="265113" marR="0" lvl="0" indent="-265113"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Συναισθηματική επίγνωση</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 Διαπροσωπικές σχέσεις</a:t>
            </a:r>
          </a:p>
        </p:txBody>
      </p:sp>
      <p:sp>
        <p:nvSpPr>
          <p:cNvPr id="20" name="19 - TextBox"/>
          <p:cNvSpPr txBox="1"/>
          <p:nvPr/>
        </p:nvSpPr>
        <p:spPr>
          <a:xfrm>
            <a:off x="5143504" y="5357826"/>
            <a:ext cx="242889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Ιστορία και πολιτισμός</a:t>
            </a:r>
          </a:p>
          <a:p>
            <a:pPr marL="265113" marR="0" lvl="0" indent="-265113"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Σχέση με φυσικό και δομημένο περιβάλλον</a:t>
            </a:r>
          </a:p>
          <a:p>
            <a:pPr marL="265113" marR="0" lvl="0" indent="-265113"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Κοινωνική και οικονομική ζωή</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428596" y="285728"/>
            <a:ext cx="8358246" cy="1493358"/>
          </a:xfrm>
          <a:prstGeom prst="rect">
            <a:avLst/>
          </a:prstGeom>
          <a:noFill/>
        </p:spPr>
        <p:txBody>
          <a:bodyPr wrap="square" rtlCol="0">
            <a:spAutoFit/>
          </a:bodyPr>
          <a:lstStyle/>
          <a:p>
            <a:pPr marL="85725" marR="0" lvl="0" indent="0" algn="l" defTabSz="914400" rtl="0" eaLnBrk="1" fontAlgn="auto" latinLnBrk="0" hangingPunct="1">
              <a:lnSpc>
                <a:spcPct val="15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Calibri"/>
                <a:ea typeface="+mn-ea"/>
                <a:cs typeface="+mn-cs"/>
              </a:rPr>
              <a:t>Γ’ Θεματικό Πεδίο:</a:t>
            </a:r>
            <a:r>
              <a:rPr kumimoji="0" lang="el-GR" sz="3200" b="0" i="0" u="none" strike="noStrike" kern="1200" cap="none" spc="0" normalizeH="0" baseline="0" noProof="0" dirty="0">
                <a:ln>
                  <a:noFill/>
                </a:ln>
                <a:solidFill>
                  <a:prstClr val="black"/>
                </a:solidFill>
                <a:effectLst/>
                <a:uLnTx/>
                <a:uFillTx/>
                <a:latin typeface="Calibri"/>
                <a:ea typeface="+mn-ea"/>
                <a:cs typeface="+mn-cs"/>
              </a:rPr>
              <a:t> </a:t>
            </a:r>
            <a:r>
              <a:rPr kumimoji="0" lang="el-GR" sz="3200" b="0" i="0" u="none" strike="noStrike" kern="1200" cap="none" spc="0" normalizeH="0" baseline="0" noProof="0" dirty="0">
                <a:ln>
                  <a:noFill/>
                </a:ln>
                <a:solidFill>
                  <a:srgbClr val="FF0000"/>
                </a:solidFill>
                <a:effectLst/>
                <a:uLnTx/>
                <a:uFillTx/>
                <a:latin typeface="Calibri"/>
                <a:ea typeface="+mn-ea"/>
                <a:cs typeface="+mn-cs"/>
              </a:rPr>
              <a:t>Παιδί και Θετικές Επιστήμες</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l-GR" sz="3200" b="0" i="0" u="none" strike="noStrike" kern="1200" cap="none" spc="0" normalizeH="0" baseline="0" noProof="0" dirty="0">
              <a:ln>
                <a:noFill/>
              </a:ln>
              <a:solidFill>
                <a:srgbClr val="C00000"/>
              </a:solidFill>
              <a:effectLst/>
              <a:uLnTx/>
              <a:uFillTx/>
              <a:latin typeface="Calibri"/>
              <a:ea typeface="+mn-ea"/>
              <a:cs typeface="+mn-cs"/>
            </a:endParaRPr>
          </a:p>
        </p:txBody>
      </p:sp>
      <p:sp>
        <p:nvSpPr>
          <p:cNvPr id="3" name="2 - Έλλειψη"/>
          <p:cNvSpPr/>
          <p:nvPr/>
        </p:nvSpPr>
        <p:spPr>
          <a:xfrm>
            <a:off x="285720" y="1500174"/>
            <a:ext cx="2214578" cy="13573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3 - Έλλειψη"/>
          <p:cNvSpPr/>
          <p:nvPr/>
        </p:nvSpPr>
        <p:spPr>
          <a:xfrm>
            <a:off x="6357950" y="1500174"/>
            <a:ext cx="2286048" cy="12858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prstClr val="white"/>
                </a:solidFill>
                <a:effectLst/>
                <a:uLnTx/>
                <a:uFillTx/>
                <a:latin typeface="Calibri"/>
                <a:ea typeface="+mn-ea"/>
                <a:cs typeface="+mn-cs"/>
              </a:rPr>
              <a:t>Τεχνολογία Κατασκευών</a:t>
            </a:r>
          </a:p>
        </p:txBody>
      </p:sp>
      <p:sp>
        <p:nvSpPr>
          <p:cNvPr id="5" name="4 - TextBox"/>
          <p:cNvSpPr txBox="1"/>
          <p:nvPr/>
        </p:nvSpPr>
        <p:spPr>
          <a:xfrm>
            <a:off x="500034" y="1928802"/>
            <a:ext cx="18573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prstClr val="white"/>
                </a:solidFill>
                <a:effectLst/>
                <a:uLnTx/>
                <a:uFillTx/>
                <a:latin typeface="Calibri"/>
                <a:ea typeface="+mn-ea"/>
                <a:cs typeface="+mn-cs"/>
              </a:rPr>
              <a:t>Μαθηματικά </a:t>
            </a:r>
          </a:p>
        </p:txBody>
      </p:sp>
      <p:sp>
        <p:nvSpPr>
          <p:cNvPr id="8" name="7 - Έλλειψη"/>
          <p:cNvSpPr/>
          <p:nvPr/>
        </p:nvSpPr>
        <p:spPr>
          <a:xfrm>
            <a:off x="3286116" y="1500174"/>
            <a:ext cx="2428892" cy="1428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prstClr val="white"/>
                </a:solidFill>
                <a:effectLst/>
                <a:uLnTx/>
                <a:uFillTx/>
                <a:latin typeface="Calibri"/>
                <a:ea typeface="+mn-ea"/>
                <a:cs typeface="+mn-cs"/>
              </a:rPr>
              <a:t>Φυσικές επιστήμες</a:t>
            </a:r>
          </a:p>
        </p:txBody>
      </p:sp>
      <p:sp>
        <p:nvSpPr>
          <p:cNvPr id="10" name="9 - Συν"/>
          <p:cNvSpPr/>
          <p:nvPr/>
        </p:nvSpPr>
        <p:spPr>
          <a:xfrm>
            <a:off x="2571736" y="1785926"/>
            <a:ext cx="642942" cy="785818"/>
          </a:xfrm>
          <a:prstGeom prst="mathPl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C00000"/>
              </a:solidFill>
              <a:effectLst/>
              <a:uLnTx/>
              <a:uFillTx/>
              <a:latin typeface="Calibri"/>
              <a:ea typeface="+mn-ea"/>
              <a:cs typeface="+mn-cs"/>
            </a:endParaRPr>
          </a:p>
        </p:txBody>
      </p:sp>
      <p:sp>
        <p:nvSpPr>
          <p:cNvPr id="11" name="10 - Συν"/>
          <p:cNvSpPr/>
          <p:nvPr/>
        </p:nvSpPr>
        <p:spPr>
          <a:xfrm>
            <a:off x="5715008" y="1785926"/>
            <a:ext cx="642942" cy="785818"/>
          </a:xfrm>
          <a:prstGeom prst="mathPl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C00000"/>
              </a:solidFill>
              <a:effectLst/>
              <a:uLnTx/>
              <a:uFillTx/>
              <a:latin typeface="Calibri"/>
              <a:ea typeface="+mn-ea"/>
              <a:cs typeface="+mn-cs"/>
            </a:endParaRPr>
          </a:p>
        </p:txBody>
      </p:sp>
      <p:sp>
        <p:nvSpPr>
          <p:cNvPr id="9" name="8 - Βέλος προς τα κάτω"/>
          <p:cNvSpPr/>
          <p:nvPr/>
        </p:nvSpPr>
        <p:spPr>
          <a:xfrm>
            <a:off x="1357290" y="3000372"/>
            <a:ext cx="142876" cy="35719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11 - Βέλος προς τα κάτω"/>
          <p:cNvSpPr/>
          <p:nvPr/>
        </p:nvSpPr>
        <p:spPr>
          <a:xfrm>
            <a:off x="1357290" y="4429132"/>
            <a:ext cx="142876" cy="35719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12 - Βέλος προς τα κάτω"/>
          <p:cNvSpPr/>
          <p:nvPr/>
        </p:nvSpPr>
        <p:spPr>
          <a:xfrm>
            <a:off x="4357686" y="4500570"/>
            <a:ext cx="142876" cy="35719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13 - Βέλος προς τα κάτω"/>
          <p:cNvSpPr/>
          <p:nvPr/>
        </p:nvSpPr>
        <p:spPr>
          <a:xfrm>
            <a:off x="4357686" y="3071810"/>
            <a:ext cx="142876" cy="35719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14 - Βέλος προς τα κάτω"/>
          <p:cNvSpPr/>
          <p:nvPr/>
        </p:nvSpPr>
        <p:spPr>
          <a:xfrm>
            <a:off x="7286644" y="4429132"/>
            <a:ext cx="142876" cy="35719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15 - Βέλος προς τα κάτω"/>
          <p:cNvSpPr/>
          <p:nvPr/>
        </p:nvSpPr>
        <p:spPr>
          <a:xfrm>
            <a:off x="7358082" y="2928934"/>
            <a:ext cx="142876" cy="35719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16 - TextBox"/>
          <p:cNvSpPr txBox="1"/>
          <p:nvPr/>
        </p:nvSpPr>
        <p:spPr>
          <a:xfrm>
            <a:off x="214282" y="3571876"/>
            <a:ext cx="2643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a:ea typeface="+mn-ea"/>
                <a:cs typeface="+mn-cs"/>
              </a:rPr>
              <a:t>(εξοικείωση με το μαθηματικό συλλογισμό)</a:t>
            </a:r>
          </a:p>
        </p:txBody>
      </p:sp>
      <p:sp>
        <p:nvSpPr>
          <p:cNvPr id="20" name="19 - TextBox"/>
          <p:cNvSpPr txBox="1"/>
          <p:nvPr/>
        </p:nvSpPr>
        <p:spPr>
          <a:xfrm>
            <a:off x="3071802" y="3500438"/>
            <a:ext cx="271464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a:ea typeface="+mn-ea"/>
                <a:cs typeface="+mn-cs"/>
              </a:rPr>
              <a:t>(να κατανοήσουν το φυσικό κόσμο και τα φυσικά φαινόμενα)</a:t>
            </a:r>
          </a:p>
        </p:txBody>
      </p:sp>
      <p:sp>
        <p:nvSpPr>
          <p:cNvPr id="21" name="20 - TextBox"/>
          <p:cNvSpPr txBox="1"/>
          <p:nvPr/>
        </p:nvSpPr>
        <p:spPr>
          <a:xfrm flipH="1">
            <a:off x="6143636" y="3429001"/>
            <a:ext cx="257176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srgbClr val="C00000"/>
                </a:solidFill>
                <a:effectLst/>
                <a:uLnTx/>
                <a:uFillTx/>
                <a:latin typeface="Calibri"/>
                <a:ea typeface="+mn-ea"/>
                <a:cs typeface="+mn-cs"/>
              </a:rPr>
              <a:t>(εξοικείωση με το τεχνητό και τεχνολογικό περιβάλλον)</a:t>
            </a:r>
          </a:p>
        </p:txBody>
      </p:sp>
      <p:sp>
        <p:nvSpPr>
          <p:cNvPr id="22" name="21 - Στρογγυλεμένο ορθογώνιο"/>
          <p:cNvSpPr/>
          <p:nvPr/>
        </p:nvSpPr>
        <p:spPr>
          <a:xfrm>
            <a:off x="357158" y="5072074"/>
            <a:ext cx="2571768" cy="1285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22 - Στρογγυλεμένο ορθογώνιο"/>
          <p:cNvSpPr/>
          <p:nvPr/>
        </p:nvSpPr>
        <p:spPr>
          <a:xfrm>
            <a:off x="3428992" y="5072074"/>
            <a:ext cx="2500330" cy="1285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23 - Στρογγυλεμένο ορθογώνιο"/>
          <p:cNvSpPr/>
          <p:nvPr/>
        </p:nvSpPr>
        <p:spPr>
          <a:xfrm>
            <a:off x="6143636" y="4786322"/>
            <a:ext cx="2857520" cy="1928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24 - TextBox"/>
          <p:cNvSpPr txBox="1"/>
          <p:nvPr/>
        </p:nvSpPr>
        <p:spPr>
          <a:xfrm>
            <a:off x="428596" y="5143512"/>
            <a:ext cx="2428892"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Γεωμετρία και μετρήσεις</a:t>
            </a:r>
          </a:p>
          <a:p>
            <a:pPr marL="180975" marR="0" lvl="0" indent="-180975"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Αριθμοί-Πράξεις και Άλγεβρα</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Στοχαστικά μαθηματικά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25 - TextBox"/>
          <p:cNvSpPr txBox="1"/>
          <p:nvPr/>
        </p:nvSpPr>
        <p:spPr>
          <a:xfrm>
            <a:off x="3500430" y="5214950"/>
            <a:ext cx="250033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Ζωντανοί οργανισμοί</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Ύλη και φαινόμενα</a:t>
            </a:r>
          </a:p>
          <a:p>
            <a:pPr marL="180975" marR="0" lvl="0" indent="-180975"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Γη-Πλανητικό σύστημα και Διάστημα</a:t>
            </a:r>
          </a:p>
        </p:txBody>
      </p:sp>
      <p:sp>
        <p:nvSpPr>
          <p:cNvPr id="28" name="27 - TextBox"/>
          <p:cNvSpPr txBox="1"/>
          <p:nvPr/>
        </p:nvSpPr>
        <p:spPr>
          <a:xfrm>
            <a:off x="6286512" y="4857760"/>
            <a:ext cx="2643206" cy="1887320"/>
          </a:xfrm>
          <a:prstGeom prst="rect">
            <a:avLst/>
          </a:prstGeom>
          <a:noFill/>
        </p:spPr>
        <p:txBody>
          <a:bodyPr wrap="square" rtlCol="0">
            <a:spAutoFit/>
          </a:bodyPr>
          <a:lstStyle/>
          <a:p>
            <a:pPr marL="180975" marR="0" lvl="0" indent="-180975"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Παραδοσιακά και σύγχρονα Τεχνολογικά εργαλεία/Εξοπλισμός και συσκευές</a:t>
            </a:r>
          </a:p>
          <a:p>
            <a:pPr marL="180975" marR="0" lvl="0" indent="-180975"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Τεχνολογία των κατασκευών ως εργαλείο στην καθημερινή ζωή</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285720" y="214290"/>
            <a:ext cx="8501122" cy="30469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Calibri"/>
                <a:ea typeface="+mn-ea"/>
                <a:cs typeface="+mn-cs"/>
              </a:rPr>
              <a:t>Δ’ Θεματικό Πεδίο: </a:t>
            </a:r>
            <a:r>
              <a:rPr kumimoji="0" lang="el-GR" sz="3200" b="0" i="0" u="none" strike="noStrike" kern="1200" cap="none" spc="0" normalizeH="0" baseline="0" noProof="0" dirty="0">
                <a:ln>
                  <a:noFill/>
                </a:ln>
                <a:solidFill>
                  <a:srgbClr val="FF0000"/>
                </a:solidFill>
                <a:effectLst/>
                <a:uLnTx/>
                <a:uFillTx/>
                <a:latin typeface="Calibri"/>
                <a:ea typeface="+mn-ea"/>
                <a:cs typeface="+mn-cs"/>
              </a:rPr>
              <a:t>Παιδί, Σώμα, Δημιουργία και Έκφραση</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l-GR"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l-GR" sz="3200" b="0" i="0" u="none" strike="noStrike" kern="1200" cap="none" spc="0" normalizeH="0" baseline="0" noProof="0" dirty="0">
              <a:ln>
                <a:noFill/>
              </a:ln>
              <a:solidFill>
                <a:srgbClr val="C00000"/>
              </a:solidFill>
              <a:effectLst/>
              <a:uLnTx/>
              <a:uFillTx/>
              <a:latin typeface="Calibri"/>
              <a:ea typeface="+mn-ea"/>
              <a:cs typeface="+mn-cs"/>
            </a:endParaRPr>
          </a:p>
        </p:txBody>
      </p:sp>
      <p:sp>
        <p:nvSpPr>
          <p:cNvPr id="3" name="2 - Έλλειψη"/>
          <p:cNvSpPr/>
          <p:nvPr/>
        </p:nvSpPr>
        <p:spPr>
          <a:xfrm>
            <a:off x="928662" y="1857364"/>
            <a:ext cx="2357454" cy="1571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3 - Έλλειψη"/>
          <p:cNvSpPr/>
          <p:nvPr/>
        </p:nvSpPr>
        <p:spPr>
          <a:xfrm>
            <a:off x="4857752" y="2000240"/>
            <a:ext cx="2500330" cy="1500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white"/>
                </a:solidFill>
                <a:effectLst/>
                <a:uLnTx/>
                <a:uFillTx/>
                <a:latin typeface="Calibri"/>
                <a:ea typeface="+mn-ea"/>
                <a:cs typeface="+mn-cs"/>
              </a:rPr>
              <a:t>Τέχνες</a:t>
            </a:r>
          </a:p>
        </p:txBody>
      </p:sp>
      <p:sp>
        <p:nvSpPr>
          <p:cNvPr id="5" name="4 - TextBox"/>
          <p:cNvSpPr txBox="1"/>
          <p:nvPr/>
        </p:nvSpPr>
        <p:spPr>
          <a:xfrm>
            <a:off x="1000100" y="2428868"/>
            <a:ext cx="22860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white"/>
                </a:solidFill>
                <a:effectLst/>
                <a:uLnTx/>
                <a:uFillTx/>
                <a:latin typeface="Calibri"/>
                <a:ea typeface="+mn-ea"/>
                <a:cs typeface="+mn-cs"/>
              </a:rPr>
              <a:t>Κινητική Αγωγή</a:t>
            </a:r>
          </a:p>
        </p:txBody>
      </p:sp>
      <p:sp>
        <p:nvSpPr>
          <p:cNvPr id="8" name="7 - Συν"/>
          <p:cNvSpPr/>
          <p:nvPr/>
        </p:nvSpPr>
        <p:spPr>
          <a:xfrm>
            <a:off x="3786182" y="2285992"/>
            <a:ext cx="642942" cy="785818"/>
          </a:xfrm>
          <a:prstGeom prst="mathPl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srgbClr val="C00000"/>
              </a:solidFill>
              <a:effectLst/>
              <a:uLnTx/>
              <a:uFillTx/>
              <a:latin typeface="Calibri"/>
              <a:ea typeface="+mn-ea"/>
              <a:cs typeface="+mn-cs"/>
            </a:endParaRPr>
          </a:p>
        </p:txBody>
      </p:sp>
      <p:sp>
        <p:nvSpPr>
          <p:cNvPr id="7" name="6 - Βέλος προς τα κάτω"/>
          <p:cNvSpPr/>
          <p:nvPr/>
        </p:nvSpPr>
        <p:spPr>
          <a:xfrm>
            <a:off x="2000232" y="3500438"/>
            <a:ext cx="142876" cy="35719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8 - Βέλος προς τα κάτω"/>
          <p:cNvSpPr/>
          <p:nvPr/>
        </p:nvSpPr>
        <p:spPr>
          <a:xfrm>
            <a:off x="6072198" y="3571876"/>
            <a:ext cx="142876" cy="35719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9 - TextBox"/>
          <p:cNvSpPr txBox="1"/>
          <p:nvPr/>
        </p:nvSpPr>
        <p:spPr>
          <a:xfrm>
            <a:off x="428596" y="3929066"/>
            <a:ext cx="32861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C00000"/>
                </a:solidFill>
                <a:effectLst/>
                <a:uLnTx/>
                <a:uFillTx/>
                <a:latin typeface="Calibri"/>
                <a:ea typeface="+mn-ea"/>
                <a:cs typeface="+mn-cs"/>
              </a:rPr>
              <a:t>(να γνωρίσουν και να χρησιμοποιούν το σώμα και τις κινητικές τους δυνατότητες με δημιουργικό τρόπο )</a:t>
            </a:r>
          </a:p>
        </p:txBody>
      </p:sp>
      <p:sp>
        <p:nvSpPr>
          <p:cNvPr id="11" name="10 - TextBox"/>
          <p:cNvSpPr txBox="1"/>
          <p:nvPr/>
        </p:nvSpPr>
        <p:spPr>
          <a:xfrm>
            <a:off x="4714876" y="4000504"/>
            <a:ext cx="30718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srgbClr val="C00000"/>
                </a:solidFill>
                <a:effectLst/>
                <a:uLnTx/>
                <a:uFillTx/>
                <a:latin typeface="Calibri"/>
                <a:ea typeface="+mn-ea"/>
                <a:cs typeface="+mn-cs"/>
              </a:rPr>
              <a:t>(να εκφράσουν δημιουργικά ιδέες, συναισθήματα και απόψεις)</a:t>
            </a:r>
          </a:p>
        </p:txBody>
      </p:sp>
      <p:sp>
        <p:nvSpPr>
          <p:cNvPr id="13" name="12 - Στρογγυλεμένο ορθογώνιο"/>
          <p:cNvSpPr/>
          <p:nvPr/>
        </p:nvSpPr>
        <p:spPr>
          <a:xfrm>
            <a:off x="714348" y="5286388"/>
            <a:ext cx="2857520" cy="1428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13 - Στρογγυλεμένο ορθογώνιο"/>
          <p:cNvSpPr/>
          <p:nvPr/>
        </p:nvSpPr>
        <p:spPr>
          <a:xfrm>
            <a:off x="4857752" y="5214950"/>
            <a:ext cx="2786082" cy="1428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14 - Βέλος προς τα κάτω"/>
          <p:cNvSpPr/>
          <p:nvPr/>
        </p:nvSpPr>
        <p:spPr>
          <a:xfrm>
            <a:off x="2000232" y="4714884"/>
            <a:ext cx="142876" cy="35719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15 - Βέλος προς τα κάτω"/>
          <p:cNvSpPr/>
          <p:nvPr/>
        </p:nvSpPr>
        <p:spPr>
          <a:xfrm>
            <a:off x="6072198" y="4643446"/>
            <a:ext cx="142876" cy="35719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16 - TextBox"/>
          <p:cNvSpPr txBox="1"/>
          <p:nvPr/>
        </p:nvSpPr>
        <p:spPr>
          <a:xfrm>
            <a:off x="857224" y="5357826"/>
            <a:ext cx="242889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Σώμα και κίνηση</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Φυσικά δραστήρια ζωή</a:t>
            </a:r>
          </a:p>
          <a:p>
            <a:pPr marL="180975" marR="0" lvl="0" indent="-180975"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Αθλητική-Πολιτιστική Παράδοση και Δημιουργική Κίνηση</a:t>
            </a:r>
          </a:p>
        </p:txBody>
      </p:sp>
      <p:sp>
        <p:nvSpPr>
          <p:cNvPr id="18" name="17 - TextBox"/>
          <p:cNvSpPr txBox="1"/>
          <p:nvPr/>
        </p:nvSpPr>
        <p:spPr>
          <a:xfrm>
            <a:off x="5072066" y="5500702"/>
            <a:ext cx="23574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Εικαστικές τέχνες</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Θεατρική τέχνη</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l-GR" sz="1600" b="0" i="0" u="none" strike="noStrike" kern="1200" cap="none" spc="0" normalizeH="0" baseline="0" noProof="0" dirty="0">
                <a:ln>
                  <a:noFill/>
                </a:ln>
                <a:solidFill>
                  <a:prstClr val="white"/>
                </a:solidFill>
                <a:effectLst/>
                <a:uLnTx/>
                <a:uFillTx/>
                <a:latin typeface="Calibri"/>
                <a:ea typeface="+mn-ea"/>
                <a:cs typeface="+mn-cs"/>
              </a:rPr>
              <a:t>Μουσική</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7D89A6-24A4-7BAD-C268-1752A9587958}"/>
              </a:ext>
            </a:extLst>
          </p:cNvPr>
          <p:cNvSpPr>
            <a:spLocks noGrp="1"/>
          </p:cNvSpPr>
          <p:nvPr>
            <p:ph idx="1"/>
          </p:nvPr>
        </p:nvSpPr>
        <p:spPr>
          <a:xfrm>
            <a:off x="457200" y="404664"/>
            <a:ext cx="8229600" cy="6336704"/>
          </a:xfrm>
        </p:spPr>
        <p:txBody>
          <a:bodyPr>
            <a:normAutofit fontScale="40000" lnSpcReduction="20000"/>
          </a:bodyPr>
          <a:lstStyle/>
          <a:p>
            <a:pPr marL="0" indent="0">
              <a:buNone/>
            </a:pPr>
            <a:r>
              <a:rPr lang="el-GR" sz="5500" dirty="0">
                <a:latin typeface="Helvetica" pitchFamily="2" charset="0"/>
              </a:rPr>
              <a:t>Το </a:t>
            </a:r>
            <a:r>
              <a:rPr lang="el-GR" sz="5500" dirty="0">
                <a:effectLst/>
                <a:latin typeface="Helvetica" pitchFamily="2" charset="0"/>
              </a:rPr>
              <a:t>Θεματικό Πεδίο Παιδί και Επικοινωνία λαμβάνει υπόψη τις σημαντικές αλλαγές στους τρόπους με τους οποίους οι άνθρωποι παράγουν και μεταδίδουν νοήματα στη σύγχρονη κοινωνία, στοχεύοντας στη διαμόρφωση μαθησιακών περιβαλλόντων που εξοικειώνουν τα παιδιά με ποικίλα εργαλεία για την επεξεργασία και ανταλλαγή πληροφοριών για την εδραίωση αμοιβαίας κατανόησης.</a:t>
            </a:r>
          </a:p>
          <a:p>
            <a:pPr marL="0" indent="0">
              <a:buNone/>
            </a:pPr>
            <a:endParaRPr lang="en-US" sz="5500" b="1" dirty="0">
              <a:effectLst/>
              <a:latin typeface="Helvetica" pitchFamily="2" charset="0"/>
            </a:endParaRPr>
          </a:p>
          <a:p>
            <a:pPr marL="0" indent="0">
              <a:buNone/>
            </a:pPr>
            <a:r>
              <a:rPr lang="el-GR" sz="5500" b="1" u="sng" dirty="0">
                <a:effectLst/>
                <a:latin typeface="Helvetica" pitchFamily="2" charset="0"/>
              </a:rPr>
              <a:t>Υιοθετείται η προσέγγιση των </a:t>
            </a:r>
            <a:r>
              <a:rPr lang="el-GR" sz="5500" b="1" u="sng" dirty="0" err="1">
                <a:effectLst/>
                <a:latin typeface="Helvetica" pitchFamily="2" charset="0"/>
              </a:rPr>
              <a:t>πολυγραμματισμών</a:t>
            </a:r>
            <a:r>
              <a:rPr lang="el-GR" sz="5500" dirty="0">
                <a:effectLst/>
                <a:latin typeface="Helvetica" pitchFamily="2" charset="0"/>
              </a:rPr>
              <a:t>, η οποία δίνει έμφαση σε </a:t>
            </a:r>
            <a:r>
              <a:rPr lang="el-GR" sz="5500" u="sng" dirty="0" err="1">
                <a:effectLst/>
                <a:latin typeface="Helvetica" pitchFamily="2" charset="0"/>
              </a:rPr>
              <a:t>πολυτροπικά</a:t>
            </a:r>
            <a:r>
              <a:rPr lang="el-GR" sz="5500" u="sng" dirty="0">
                <a:effectLst/>
                <a:latin typeface="Helvetica" pitchFamily="2" charset="0"/>
              </a:rPr>
              <a:t> κείμενα</a:t>
            </a:r>
            <a:r>
              <a:rPr lang="el-GR" sz="5500" dirty="0">
                <a:effectLst/>
                <a:latin typeface="Helvetica" pitchFamily="2" charset="0"/>
              </a:rPr>
              <a:t> και στην ενσωμάτωση διαφόρων σημειωτικών συστημάτων για την παραγωγή νοήματος και την αποτελεσματική επικοινωνία στο πλαίσιο καθημερινών καταστάσεων και αυθεντικών εμπειριών. Στο πλαίσιο των </a:t>
            </a:r>
            <a:r>
              <a:rPr lang="el-GR" sz="5500" dirty="0" err="1">
                <a:effectLst/>
                <a:latin typeface="Helvetica" pitchFamily="2" charset="0"/>
              </a:rPr>
              <a:t>πολυγραμματισμών</a:t>
            </a:r>
            <a:r>
              <a:rPr lang="el-GR" sz="5500" dirty="0">
                <a:effectLst/>
                <a:latin typeface="Helvetica" pitchFamily="2" charset="0"/>
              </a:rPr>
              <a:t>, </a:t>
            </a:r>
            <a:r>
              <a:rPr lang="el-GR" sz="5500" b="1" u="sng" dirty="0">
                <a:effectLst/>
                <a:latin typeface="Helvetica" pitchFamily="2" charset="0"/>
              </a:rPr>
              <a:t>ο κριτικός </a:t>
            </a:r>
            <a:r>
              <a:rPr lang="el-GR" sz="5500" b="1" u="sng" dirty="0" err="1">
                <a:effectLst/>
                <a:latin typeface="Helvetica" pitchFamily="2" charset="0"/>
              </a:rPr>
              <a:t>γραμματισμός</a:t>
            </a:r>
            <a:r>
              <a:rPr lang="el-GR" sz="5500" b="1" u="sng" dirty="0">
                <a:effectLst/>
                <a:latin typeface="Helvetica" pitchFamily="2" charset="0"/>
              </a:rPr>
              <a:t> κατέχει ιδιαίτερη θέση </a:t>
            </a:r>
            <a:r>
              <a:rPr lang="el-GR" sz="5500" dirty="0">
                <a:effectLst/>
                <a:latin typeface="Helvetica" pitchFamily="2" charset="0"/>
              </a:rPr>
              <a:t>αντιμετωπίζοντας το κάθε κείμενο ως πολιτισμικό προϊόν που εμπεριέχει ιδεολογικά και κοινωνικά χαρακτηριστικά, τα οποία είναι σημαντικό να λαμβάνονται υπόψη, ώστε να γίνονται εις βάθος κατανοητά τα μηνύματα που μεταφέρονται και να συζητιούνται υπό το πρίσμα πολιτισμικών, κοινωνικών και άλλων παραμέτρων</a:t>
            </a:r>
            <a:r>
              <a:rPr lang="en-US" sz="5500" dirty="0">
                <a:latin typeface="Helvetica" pitchFamily="2" charset="0"/>
              </a:rPr>
              <a:t>.</a:t>
            </a:r>
            <a:endParaRPr lang="el-GR" sz="5500" dirty="0">
              <a:effectLst/>
              <a:latin typeface="Helvetica" pitchFamily="2" charset="0"/>
            </a:endParaRPr>
          </a:p>
        </p:txBody>
      </p:sp>
    </p:spTree>
    <p:extLst>
      <p:ext uri="{BB962C8B-B14F-4D97-AF65-F5344CB8AC3E}">
        <p14:creationId xmlns:p14="http://schemas.microsoft.com/office/powerpoint/2010/main" val="1688783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618668" y="658357"/>
            <a:ext cx="6905660" cy="5119496"/>
          </a:xfrm>
          <a:prstGeom prst="rect">
            <a:avLst/>
          </a:prstGeom>
          <a:noFill/>
          <a:ln w="9525">
            <a:noFill/>
            <a:miter lim="800000"/>
            <a:headEnd/>
            <a:tailEnd/>
          </a:ln>
        </p:spPr>
      </p:pic>
      <p:sp>
        <p:nvSpPr>
          <p:cNvPr id="5" name="4 - Ορθογώνιο"/>
          <p:cNvSpPr/>
          <p:nvPr/>
        </p:nvSpPr>
        <p:spPr>
          <a:xfrm>
            <a:off x="3707904" y="2852936"/>
            <a:ext cx="759310" cy="369332"/>
          </a:xfrm>
          <a:prstGeom prst="rect">
            <a:avLst/>
          </a:prstGeom>
        </p:spPr>
        <p:txBody>
          <a:bodyPr wrap="none">
            <a:spAutoFit/>
          </a:bodyPr>
          <a:lstStyle/>
          <a:p>
            <a:r>
              <a:rPr lang="el-GR" b="1" dirty="0" err="1"/>
              <a:t>Πολυ</a:t>
            </a:r>
            <a:r>
              <a:rPr lang="el-GR" b="1" dirty="0"/>
              <a:t>-</a:t>
            </a:r>
            <a:endParaRPr lang="el-GR" dirty="0"/>
          </a:p>
        </p:txBody>
      </p:sp>
      <p:sp>
        <p:nvSpPr>
          <p:cNvPr id="6" name="5 - Ορθογώνιο"/>
          <p:cNvSpPr/>
          <p:nvPr/>
        </p:nvSpPr>
        <p:spPr>
          <a:xfrm>
            <a:off x="1043608" y="2204864"/>
            <a:ext cx="2448272" cy="2031325"/>
          </a:xfrm>
          <a:prstGeom prst="rect">
            <a:avLst/>
          </a:prstGeom>
        </p:spPr>
        <p:txBody>
          <a:bodyPr wrap="square">
            <a:spAutoFit/>
          </a:bodyPr>
          <a:lstStyle/>
          <a:p>
            <a:pPr algn="r"/>
            <a:r>
              <a:rPr lang="el-GR" b="1" dirty="0"/>
              <a:t>- </a:t>
            </a:r>
            <a:r>
              <a:rPr lang="el-GR" b="1" dirty="0" err="1"/>
              <a:t>συμφραστικό</a:t>
            </a:r>
            <a:r>
              <a:rPr lang="el-GR" b="1" dirty="0"/>
              <a:t> πλαίσιο</a:t>
            </a:r>
          </a:p>
          <a:p>
            <a:pPr algn="r"/>
            <a:r>
              <a:rPr lang="el-GR" dirty="0"/>
              <a:t>κοινοτικό περιβάλλον</a:t>
            </a:r>
          </a:p>
          <a:p>
            <a:pPr algn="r"/>
            <a:r>
              <a:rPr lang="el-GR" dirty="0"/>
              <a:t>κοινωνικός ρόλος</a:t>
            </a:r>
          </a:p>
          <a:p>
            <a:pPr algn="r"/>
            <a:r>
              <a:rPr lang="el-GR" dirty="0"/>
              <a:t>διαπροσωπικές σχέσεις</a:t>
            </a:r>
          </a:p>
          <a:p>
            <a:pPr algn="r"/>
            <a:r>
              <a:rPr lang="el-GR" dirty="0"/>
              <a:t>ταυτότητα</a:t>
            </a:r>
          </a:p>
          <a:p>
            <a:pPr algn="r"/>
            <a:r>
              <a:rPr lang="el-GR" dirty="0"/>
              <a:t>αντικείμενο συζήτησης</a:t>
            </a:r>
          </a:p>
          <a:p>
            <a:pPr algn="r"/>
            <a:r>
              <a:rPr lang="el-GR" dirty="0"/>
              <a:t>κλπ.</a:t>
            </a:r>
          </a:p>
        </p:txBody>
      </p:sp>
      <p:sp>
        <p:nvSpPr>
          <p:cNvPr id="7" name="6 - Ορθογώνιο"/>
          <p:cNvSpPr/>
          <p:nvPr/>
        </p:nvSpPr>
        <p:spPr>
          <a:xfrm>
            <a:off x="4716016" y="2274838"/>
            <a:ext cx="2376264" cy="2308324"/>
          </a:xfrm>
          <a:prstGeom prst="rect">
            <a:avLst/>
          </a:prstGeom>
        </p:spPr>
        <p:txBody>
          <a:bodyPr wrap="square">
            <a:spAutoFit/>
          </a:bodyPr>
          <a:lstStyle/>
          <a:p>
            <a:r>
              <a:rPr lang="el-GR" b="1" dirty="0"/>
              <a:t>- </a:t>
            </a:r>
            <a:r>
              <a:rPr lang="el-GR" b="1" dirty="0" err="1"/>
              <a:t>τροπικότητα</a:t>
            </a:r>
            <a:endParaRPr lang="el-GR" b="1" dirty="0"/>
          </a:p>
          <a:p>
            <a:r>
              <a:rPr lang="el-GR" dirty="0"/>
              <a:t>γραπτή</a:t>
            </a:r>
          </a:p>
          <a:p>
            <a:r>
              <a:rPr lang="el-GR" dirty="0"/>
              <a:t>οπτική</a:t>
            </a:r>
          </a:p>
          <a:p>
            <a:r>
              <a:rPr lang="el-GR" dirty="0" err="1"/>
              <a:t>χωροαντιληπτική</a:t>
            </a:r>
            <a:endParaRPr lang="el-GR" dirty="0"/>
          </a:p>
          <a:p>
            <a:r>
              <a:rPr lang="el-GR" dirty="0"/>
              <a:t>απτική</a:t>
            </a:r>
          </a:p>
          <a:p>
            <a:r>
              <a:rPr lang="el-GR" dirty="0" err="1"/>
              <a:t>χειρονομιακή</a:t>
            </a:r>
            <a:endParaRPr lang="el-GR" dirty="0"/>
          </a:p>
          <a:p>
            <a:r>
              <a:rPr lang="el-GR" dirty="0"/>
              <a:t>ηχητική</a:t>
            </a:r>
          </a:p>
          <a:p>
            <a:r>
              <a:rPr lang="el-GR" dirty="0"/>
              <a:t>προφορική</a:t>
            </a:r>
          </a:p>
        </p:txBody>
      </p:sp>
      <p:sp>
        <p:nvSpPr>
          <p:cNvPr id="8" name="7 - Ορθογώνιο"/>
          <p:cNvSpPr/>
          <p:nvPr/>
        </p:nvSpPr>
        <p:spPr>
          <a:xfrm>
            <a:off x="323528" y="332656"/>
            <a:ext cx="4025076" cy="369332"/>
          </a:xfrm>
          <a:prstGeom prst="rect">
            <a:avLst/>
          </a:prstGeom>
        </p:spPr>
        <p:txBody>
          <a:bodyPr wrap="none">
            <a:spAutoFit/>
          </a:bodyPr>
          <a:lstStyle/>
          <a:p>
            <a:r>
              <a:rPr lang="el-GR" dirty="0"/>
              <a:t>Τα δύο «πολύ» των </a:t>
            </a:r>
            <a:r>
              <a:rPr lang="el-GR" dirty="0" err="1"/>
              <a:t>Πολυγραμματισμών</a:t>
            </a:r>
            <a:r>
              <a:rPr lang="el-GR" dirty="0"/>
              <a:t>.</a:t>
            </a:r>
          </a:p>
        </p:txBody>
      </p:sp>
      <p:sp>
        <p:nvSpPr>
          <p:cNvPr id="9" name="8 - Ορθογώνιο"/>
          <p:cNvSpPr/>
          <p:nvPr/>
        </p:nvSpPr>
        <p:spPr>
          <a:xfrm>
            <a:off x="179512" y="5661248"/>
            <a:ext cx="8964488" cy="1200329"/>
          </a:xfrm>
          <a:prstGeom prst="rect">
            <a:avLst/>
          </a:prstGeom>
        </p:spPr>
        <p:txBody>
          <a:bodyPr wrap="square">
            <a:spAutoFit/>
          </a:bodyPr>
          <a:lstStyle/>
          <a:p>
            <a:r>
              <a:rPr lang="el-GR" dirty="0"/>
              <a:t>Μεγάλη ποικιλία τρόπων </a:t>
            </a:r>
            <a:r>
              <a:rPr lang="el-GR" dirty="0" err="1"/>
              <a:t>αλληλόδρασης</a:t>
            </a:r>
            <a:r>
              <a:rPr lang="el-GR" dirty="0"/>
              <a:t> στην καθημερινή ζωή, τρόπων με τους οποίους δημιουργούμε και συμμετέχουμε στα νοήματα</a:t>
            </a:r>
          </a:p>
          <a:p>
            <a:r>
              <a:rPr lang="el-GR" dirty="0"/>
              <a:t>Τα νοήματα δημιουργούνται με τρόπους που διακρίνονται από όλο και μεγαλύτερη </a:t>
            </a:r>
            <a:r>
              <a:rPr lang="el-GR" dirty="0" err="1"/>
              <a:t>πολυτροπικότητα</a:t>
            </a:r>
            <a:endParaRPr lang="el-GR" dirty="0"/>
          </a:p>
        </p:txBody>
      </p:sp>
      <p:pic>
        <p:nvPicPr>
          <p:cNvPr id="2" name="Εικόνα 1"/>
          <p:cNvPicPr>
            <a:picLocks noChangeAspect="1"/>
          </p:cNvPicPr>
          <p:nvPr/>
        </p:nvPicPr>
        <p:blipFill>
          <a:blip r:embed="rId3"/>
          <a:stretch>
            <a:fillRect/>
          </a:stretch>
        </p:blipFill>
        <p:spPr>
          <a:xfrm>
            <a:off x="7020272" y="2703562"/>
            <a:ext cx="2088485" cy="294476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7A1D-C685-D91B-7C7B-57B729380BDC}"/>
              </a:ext>
            </a:extLst>
          </p:cNvPr>
          <p:cNvSpPr>
            <a:spLocks noGrp="1"/>
          </p:cNvSpPr>
          <p:nvPr>
            <p:ph type="title"/>
          </p:nvPr>
        </p:nvSpPr>
        <p:spPr>
          <a:xfrm>
            <a:off x="467544" y="1196752"/>
            <a:ext cx="3394720" cy="1512168"/>
          </a:xfrm>
        </p:spPr>
        <p:txBody>
          <a:bodyPr>
            <a:normAutofit/>
          </a:bodyPr>
          <a:lstStyle/>
          <a:p>
            <a:r>
              <a:rPr lang="el-GR" dirty="0"/>
              <a:t>Παιδί &amp; Επικοινωνία</a:t>
            </a:r>
            <a:endParaRPr lang="en-GR" dirty="0"/>
          </a:p>
        </p:txBody>
      </p:sp>
      <p:pic>
        <p:nvPicPr>
          <p:cNvPr id="7" name="Picture 6" descr="A close up of a text&#10;&#10;Description automatically generated">
            <a:extLst>
              <a:ext uri="{FF2B5EF4-FFF2-40B4-BE49-F238E27FC236}">
                <a16:creationId xmlns:a16="http://schemas.microsoft.com/office/drawing/2014/main" id="{6FB0D0C5-DDDC-CEFD-7AFF-1DA589283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116632"/>
            <a:ext cx="4489324" cy="6858000"/>
          </a:xfrm>
          <a:prstGeom prst="rect">
            <a:avLst/>
          </a:prstGeom>
        </p:spPr>
      </p:pic>
    </p:spTree>
    <p:extLst>
      <p:ext uri="{BB962C8B-B14F-4D97-AF65-F5344CB8AC3E}">
        <p14:creationId xmlns:p14="http://schemas.microsoft.com/office/powerpoint/2010/main" val="2790687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EE8544-F99A-F0FE-7683-8BC9FC1DFF63}"/>
              </a:ext>
            </a:extLst>
          </p:cNvPr>
          <p:cNvSpPr>
            <a:spLocks noGrp="1"/>
          </p:cNvSpPr>
          <p:nvPr>
            <p:ph idx="1"/>
          </p:nvPr>
        </p:nvSpPr>
        <p:spPr>
          <a:xfrm>
            <a:off x="457200" y="332656"/>
            <a:ext cx="8229600" cy="6525344"/>
          </a:xfrm>
        </p:spPr>
        <p:txBody>
          <a:bodyPr>
            <a:normAutofit fontScale="40000" lnSpcReduction="20000"/>
          </a:bodyPr>
          <a:lstStyle/>
          <a:p>
            <a:pPr marL="0" indent="0" algn="ctr">
              <a:buNone/>
            </a:pPr>
            <a:r>
              <a:rPr lang="el-GR" sz="4300" dirty="0">
                <a:effectLst/>
              </a:rPr>
              <a:t>Α’ Θεματικό Πεδίο: Παιδί και Επικοινωνία</a:t>
            </a:r>
          </a:p>
          <a:p>
            <a:pPr marL="0" indent="0" algn="ctr">
              <a:buNone/>
            </a:pPr>
            <a:r>
              <a:rPr lang="el-GR" sz="4300" dirty="0">
                <a:effectLst/>
              </a:rPr>
              <a:t>Α.1 Γλώσσα</a:t>
            </a:r>
          </a:p>
          <a:p>
            <a:pPr marL="0" indent="0">
              <a:buNone/>
            </a:pPr>
            <a:r>
              <a:rPr lang="el-GR" sz="4300" dirty="0">
                <a:effectLst/>
              </a:rPr>
              <a:t>Η γλώσσα ως σύστημα αρχών, κανόνων και συμβάσεων, αποτελεί κοινό δίαυλο επικοινωνίας μεταξύ των ανθρώπων, και μέσο προσωπικής ενδυνάμωσης σε όλους τους τομείς ανάπτυξης και κοινωνικής δραστηριοποίησης. Σκοπός της Θεματικής Ενότητας Γλώσσα είναι να </a:t>
            </a:r>
            <a:r>
              <a:rPr lang="el-GR" sz="4300" dirty="0"/>
              <a:t>καταστήσει τα παιδιά επιδέξιους και ενεργούς συμμετέχοντες στη μάθηση, ώστε να μπορούν να παράγουν νοήματα και να επικοινωνούν τις ιδέες τους για τον κόσμο.</a:t>
            </a:r>
          </a:p>
          <a:p>
            <a:pPr marL="0" indent="0">
              <a:buNone/>
            </a:pPr>
            <a:r>
              <a:rPr lang="el-GR" sz="4300" dirty="0"/>
              <a:t>Στη Θεματική Ενότητα Γλώσσα </a:t>
            </a:r>
            <a:r>
              <a:rPr lang="el-GR" sz="4300" dirty="0" err="1"/>
              <a:t>διαπλέκονται</a:t>
            </a:r>
            <a:r>
              <a:rPr lang="el-GR" sz="4300" dirty="0"/>
              <a:t> αρμονικά βασικές συνιστώσες της θεωρητικής προσέγγισης του αναδυόμενου </a:t>
            </a:r>
            <a:r>
              <a:rPr lang="el-GR" sz="4300" dirty="0" err="1"/>
              <a:t>γραμματισμού</a:t>
            </a:r>
            <a:r>
              <a:rPr lang="el-GR" sz="4300" dirty="0"/>
              <a:t>, οι οποίες και προσδιορίζουν τα περιεχόμενα μάθησης που εμπεριέχονται σε αυτή. Συμπληρωματικά, ενσωματώνονται αρχές των θεωρητικών προσεγγίσεων του λειτουργικού </a:t>
            </a:r>
            <a:r>
              <a:rPr lang="el-GR" sz="4300" dirty="0" err="1"/>
              <a:t>γραμματισμού</a:t>
            </a:r>
            <a:r>
              <a:rPr lang="el-GR" sz="4300" dirty="0"/>
              <a:t>, του ψηφιακού </a:t>
            </a:r>
            <a:r>
              <a:rPr lang="el-GR" sz="4300" dirty="0" err="1"/>
              <a:t>γραμματισμού</a:t>
            </a:r>
            <a:r>
              <a:rPr lang="el-GR" sz="4300" dirty="0"/>
              <a:t>, του οπτικού </a:t>
            </a:r>
            <a:r>
              <a:rPr lang="el-GR" sz="4300" dirty="0" err="1"/>
              <a:t>γραμματισμού</a:t>
            </a:r>
            <a:r>
              <a:rPr lang="el-GR" sz="4300" dirty="0"/>
              <a:t> και του κριτικού </a:t>
            </a:r>
            <a:r>
              <a:rPr lang="el-GR" sz="4300" dirty="0" err="1"/>
              <a:t>γραμματισμού</a:t>
            </a:r>
            <a:r>
              <a:rPr lang="el-GR" sz="4300" dirty="0"/>
              <a:t> εμπλουτίζοντας το περιεχόμενο της ενότητας. Στο πλαίσιο αυτό, τα παιδιά αναπτύσσουν ικανότητες που σχετίζονται με τους τέσσερις (4) βασικούς ρόλους που διαμορφώνουν την εγγράμματη ταυτότητά τους. Σύμφωνα με τον πρώτο ρόλο, τα παιδιά μαθαίνουν να αναγνωρίζουν τους διαφορετικούς τρόπους παραγωγής νοήματος, αλλά και τις συμβάσεις που διαπνέουν τη δομή των διαφορετικών κειμένων. Σύμφωνα με τον δεύτερο ρόλο, τα παιδιά εκπαιδεύονται, ώστε να κατανοούν τα κείμενα, χρησιμοποιώντας και εξελίσσοντας τα δικά τους νοητικά μοντέλα, όπως αυτά διαμορφώνονται μέσα από τις προγενέστερες εμπειρίες και γνώσεις. Σύμφωνα με τον τρίτο ρόλο, τα παιδιά χρησιμοποιούν και παράγουν κείμενα, ώστε να καλύψουν τις προσωπικές τους ανάγκες, λαμβάνοντας υπόψη τις κοινωνικές και πολιτισμικές λειτουργίες που τα διαφορετικά κείμενα εξυπηρετούν. Ως προς τον τέταρτο ρόλο, τα παιδιά λειτουργούν ως κριτικοί αναλυτές των κειμένων, καθώς τα ερμηνεύουν μέσα από διαφορετικές οπτικές και αποφασίζουν ποιο από τα αναδυόμενα νοήματα είναι σημαντικό για αυτά, ενώ μπορεί να διατυπώνουν διαφωνίες ή αμφισβητήσεις,</a:t>
            </a:r>
          </a:p>
          <a:p>
            <a:pPr marL="0" indent="0">
              <a:buNone/>
            </a:pPr>
            <a:r>
              <a:rPr lang="el-GR" sz="4300" dirty="0"/>
              <a:t>αλλά και αντιλαμβάνονται τα αίτια που οδήγησαν στη συγγραφή τους. </a:t>
            </a:r>
          </a:p>
          <a:p>
            <a:pPr marL="0" indent="0">
              <a:buNone/>
            </a:pPr>
            <a:endParaRPr lang="en-GR" dirty="0"/>
          </a:p>
        </p:txBody>
      </p:sp>
    </p:spTree>
    <p:extLst>
      <p:ext uri="{BB962C8B-B14F-4D97-AF65-F5344CB8AC3E}">
        <p14:creationId xmlns:p14="http://schemas.microsoft.com/office/powerpoint/2010/main" val="1846501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90C6AA-AAC7-EA26-CEC5-DD1D25DD545A}"/>
              </a:ext>
            </a:extLst>
          </p:cNvPr>
          <p:cNvSpPr>
            <a:spLocks noGrp="1"/>
          </p:cNvSpPr>
          <p:nvPr>
            <p:ph idx="1"/>
          </p:nvPr>
        </p:nvSpPr>
        <p:spPr>
          <a:xfrm>
            <a:off x="457200" y="332656"/>
            <a:ext cx="8507288" cy="6525344"/>
          </a:xfrm>
        </p:spPr>
        <p:txBody>
          <a:bodyPr>
            <a:normAutofit fontScale="62500" lnSpcReduction="20000"/>
          </a:bodyPr>
          <a:lstStyle/>
          <a:p>
            <a:pPr marL="0" indent="0">
              <a:buNone/>
            </a:pPr>
            <a:r>
              <a:rPr lang="el-GR" dirty="0">
                <a:latin typeface="Helvetica" pitchFamily="2" charset="0"/>
              </a:rPr>
              <a:t>Η Θεματική Ενότητα Γλώσσα διαρθρώ</a:t>
            </a:r>
            <a:r>
              <a:rPr lang="el-GR" dirty="0">
                <a:effectLst/>
                <a:latin typeface="Helvetica" pitchFamily="2" charset="0"/>
              </a:rPr>
              <a:t>νεται σε τρεις </a:t>
            </a:r>
            <a:r>
              <a:rPr lang="el-GR" dirty="0" err="1">
                <a:effectLst/>
                <a:latin typeface="Helvetica" pitchFamily="2" charset="0"/>
              </a:rPr>
              <a:t>υποενότητες</a:t>
            </a:r>
            <a:r>
              <a:rPr lang="el-GR" dirty="0">
                <a:effectLst/>
                <a:latin typeface="Helvetica" pitchFamily="2" charset="0"/>
              </a:rPr>
              <a:t>, οι οποίες αλληλοεπιδρούν και αλληλοσυμπληρώνονται:</a:t>
            </a:r>
          </a:p>
          <a:p>
            <a:pPr marL="0" indent="0">
              <a:buNone/>
            </a:pPr>
            <a:endParaRPr lang="el-GR" dirty="0">
              <a:effectLst/>
              <a:latin typeface="Helvetica" pitchFamily="2" charset="0"/>
            </a:endParaRPr>
          </a:p>
          <a:p>
            <a:pPr marL="0" indent="0">
              <a:buNone/>
            </a:pPr>
            <a:r>
              <a:rPr lang="el-GR" dirty="0">
                <a:effectLst/>
                <a:latin typeface="Helvetica" pitchFamily="2" charset="0"/>
              </a:rPr>
              <a:t>α) </a:t>
            </a:r>
            <a:r>
              <a:rPr lang="el-GR" b="1" dirty="0">
                <a:effectLst/>
                <a:latin typeface="Helvetica" pitchFamily="2" charset="0"/>
              </a:rPr>
              <a:t>Προφορική Επικοινωνία</a:t>
            </a:r>
            <a:r>
              <a:rPr lang="el-GR" dirty="0">
                <a:effectLst/>
                <a:latin typeface="Helvetica" pitchFamily="2" charset="0"/>
              </a:rPr>
              <a:t>. Στοχεύει: </a:t>
            </a:r>
          </a:p>
          <a:p>
            <a:pPr marL="571500" indent="-571500">
              <a:buAutoNum type="romanLcPeriod"/>
            </a:pPr>
            <a:r>
              <a:rPr lang="el-GR" dirty="0">
                <a:effectLst/>
                <a:latin typeface="Helvetica" pitchFamily="2" charset="0"/>
              </a:rPr>
              <a:t>στην ανάπτυξη των ικανοτήτων που αφορούν την κατανόηση και παραγωγή προφορικών κειμένων από τα παιδιά, </a:t>
            </a:r>
          </a:p>
          <a:p>
            <a:pPr marL="571500" indent="-571500">
              <a:buAutoNum type="romanLcPeriod"/>
            </a:pPr>
            <a:r>
              <a:rPr lang="el-GR" dirty="0">
                <a:effectLst/>
                <a:latin typeface="Helvetica" pitchFamily="2" charset="0"/>
              </a:rPr>
              <a:t>στην ανάπτυξη της μεταγλωσσικής τους επίγνωσης (ικανότητα συνειδητού ελέγχου των δομών της γλώσσας).</a:t>
            </a:r>
            <a:endParaRPr lang="en-US" dirty="0">
              <a:effectLst/>
              <a:latin typeface="Helvetica" pitchFamily="2" charset="0"/>
            </a:endParaRPr>
          </a:p>
          <a:p>
            <a:pPr marL="0" indent="0">
              <a:buNone/>
            </a:pPr>
            <a:endParaRPr lang="el-GR" dirty="0">
              <a:effectLst/>
              <a:latin typeface="Helvetica" pitchFamily="2" charset="0"/>
            </a:endParaRPr>
          </a:p>
          <a:p>
            <a:pPr marL="0" indent="0">
              <a:buNone/>
            </a:pPr>
            <a:r>
              <a:rPr lang="el-GR" dirty="0">
                <a:effectLst/>
                <a:latin typeface="Helvetica" pitchFamily="2" charset="0"/>
              </a:rPr>
              <a:t>β) </a:t>
            </a:r>
            <a:r>
              <a:rPr lang="el-GR" b="1" dirty="0">
                <a:effectLst/>
                <a:latin typeface="Helvetica" pitchFamily="2" charset="0"/>
              </a:rPr>
              <a:t>Γραπτή Επικοινωνία</a:t>
            </a:r>
            <a:r>
              <a:rPr lang="el-GR" dirty="0">
                <a:effectLst/>
                <a:latin typeface="Helvetica" pitchFamily="2" charset="0"/>
              </a:rPr>
              <a:t>. Στοχεύει: </a:t>
            </a:r>
          </a:p>
          <a:p>
            <a:pPr marL="571500" indent="-571500">
              <a:buAutoNum type="romanLcPeriod"/>
            </a:pPr>
            <a:r>
              <a:rPr lang="el-GR" dirty="0">
                <a:effectLst/>
                <a:latin typeface="Helvetica" pitchFamily="2" charset="0"/>
              </a:rPr>
              <a:t>στην ανάπτυξη των ικανοτήτων που αφορούν την κατανόηση γραπτών κειμένων και στην εμπλοκή των παιδιών σε πρακτικές ανάγνωσης, </a:t>
            </a:r>
          </a:p>
          <a:p>
            <a:pPr marL="571500" indent="-571500">
              <a:buAutoNum type="romanLcPeriod"/>
            </a:pPr>
            <a:r>
              <a:rPr lang="el-GR" dirty="0">
                <a:effectLst/>
                <a:latin typeface="Helvetica" pitchFamily="2" charset="0"/>
              </a:rPr>
              <a:t>στην εμπλοκή των παιδιών σε πράξεις γραφής, </a:t>
            </a:r>
            <a:endParaRPr lang="en-US" dirty="0">
              <a:effectLst/>
              <a:latin typeface="Helvetica" pitchFamily="2" charset="0"/>
            </a:endParaRPr>
          </a:p>
          <a:p>
            <a:pPr marL="571500" indent="-571500">
              <a:buAutoNum type="romanLcPeriod"/>
            </a:pPr>
            <a:r>
              <a:rPr lang="en-GB" dirty="0">
                <a:effectLst/>
                <a:latin typeface="Helvetica" pitchFamily="2" charset="0"/>
              </a:rPr>
              <a:t>iii. </a:t>
            </a:r>
            <a:r>
              <a:rPr lang="el-GR" dirty="0">
                <a:effectLst/>
                <a:latin typeface="Helvetica" pitchFamily="2" charset="0"/>
              </a:rPr>
              <a:t>στην κατάκτηση των εννοιών και των συμβάσεων των γραπτών κειμένων από τα παιδιά.</a:t>
            </a:r>
            <a:endParaRPr lang="en-US" dirty="0">
              <a:effectLst/>
              <a:latin typeface="Helvetica" pitchFamily="2" charset="0"/>
            </a:endParaRPr>
          </a:p>
          <a:p>
            <a:pPr marL="0" indent="0">
              <a:buNone/>
            </a:pPr>
            <a:endParaRPr lang="el-GR" dirty="0">
              <a:effectLst/>
              <a:latin typeface="Helvetica" pitchFamily="2" charset="0"/>
            </a:endParaRPr>
          </a:p>
          <a:p>
            <a:pPr marL="0" indent="0">
              <a:buNone/>
            </a:pPr>
            <a:r>
              <a:rPr lang="el-GR" dirty="0">
                <a:effectLst/>
                <a:latin typeface="Helvetica" pitchFamily="2" charset="0"/>
              </a:rPr>
              <a:t>γ) </a:t>
            </a:r>
            <a:r>
              <a:rPr lang="el-GR" b="1" dirty="0" err="1">
                <a:effectLst/>
                <a:latin typeface="Helvetica" pitchFamily="2" charset="0"/>
              </a:rPr>
              <a:t>Πολυγλωσσική</a:t>
            </a:r>
            <a:r>
              <a:rPr lang="el-GR" b="1" dirty="0">
                <a:effectLst/>
                <a:latin typeface="Helvetica" pitchFamily="2" charset="0"/>
              </a:rPr>
              <a:t> Επικοινωνία</a:t>
            </a:r>
            <a:r>
              <a:rPr lang="el-GR" dirty="0">
                <a:effectLst/>
                <a:latin typeface="Helvetica" pitchFamily="2" charset="0"/>
              </a:rPr>
              <a:t>. Στοχεύει: </a:t>
            </a:r>
          </a:p>
          <a:p>
            <a:pPr marL="571500" indent="-571500">
              <a:buAutoNum type="romanLcPeriod"/>
            </a:pPr>
            <a:r>
              <a:rPr lang="el-GR" dirty="0">
                <a:effectLst/>
                <a:latin typeface="Helvetica" pitchFamily="2" charset="0"/>
              </a:rPr>
              <a:t>στην ενθάρρυνση της χρήσης των γλωσσών κατά την κατανόηση και την παραγωγή προφορικών κειμένων, </a:t>
            </a:r>
          </a:p>
          <a:p>
            <a:pPr marL="571500" indent="-571500">
              <a:buAutoNum type="romanLcPeriod"/>
            </a:pPr>
            <a:r>
              <a:rPr lang="el-GR" dirty="0">
                <a:effectLst/>
                <a:latin typeface="Helvetica" pitchFamily="2" charset="0"/>
              </a:rPr>
              <a:t>στην ενθάρρυνση της χρήσης των γλωσσών κατά την κατανόηση και την παραγωγή γραπτών κειμένων.</a:t>
            </a:r>
          </a:p>
        </p:txBody>
      </p:sp>
    </p:spTree>
    <p:extLst>
      <p:ext uri="{BB962C8B-B14F-4D97-AF65-F5344CB8AC3E}">
        <p14:creationId xmlns:p14="http://schemas.microsoft.com/office/powerpoint/2010/main" val="2100351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9">
            <a:extLst>
              <a:ext uri="{FF2B5EF4-FFF2-40B4-BE49-F238E27FC236}">
                <a16:creationId xmlns:a16="http://schemas.microsoft.com/office/drawing/2014/main" id="{596DD9DA-9A98-5237-376E-29FEE11AD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3163" y="4598988"/>
            <a:ext cx="2994025" cy="225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7" name="Rectangle 2">
            <a:extLst>
              <a:ext uri="{FF2B5EF4-FFF2-40B4-BE49-F238E27FC236}">
                <a16:creationId xmlns:a16="http://schemas.microsoft.com/office/drawing/2014/main" id="{C64E9C06-F2FC-AB06-5931-A18D92E878FA}"/>
              </a:ext>
            </a:extLst>
          </p:cNvPr>
          <p:cNvSpPr>
            <a:spLocks noGrp="1" noChangeArrowheads="1"/>
          </p:cNvSpPr>
          <p:nvPr>
            <p:ph type="title"/>
          </p:nvPr>
        </p:nvSpPr>
        <p:spPr>
          <a:xfrm>
            <a:off x="611188" y="188913"/>
            <a:ext cx="7794625" cy="687387"/>
          </a:xfrm>
        </p:spPr>
        <p:txBody>
          <a:bodyPr/>
          <a:lstStyle/>
          <a:p>
            <a:pPr eaLnBrk="1" hangingPunct="1"/>
            <a:r>
              <a:rPr lang="el-GR" altLang="el-GR" sz="3600" dirty="0">
                <a:latin typeface="Times New Roman" panose="02020603050405020304" pitchFamily="18" charset="0"/>
              </a:rPr>
              <a:t>Εισαγωγικά</a:t>
            </a:r>
            <a:endParaRPr lang="el-GR" altLang="el-GR" sz="4000" dirty="0">
              <a:latin typeface="Times New Roman" panose="02020603050405020304" pitchFamily="18" charset="0"/>
            </a:endParaRPr>
          </a:p>
        </p:txBody>
      </p:sp>
      <p:sp>
        <p:nvSpPr>
          <p:cNvPr id="376836" name="Rectangle 4">
            <a:extLst>
              <a:ext uri="{FF2B5EF4-FFF2-40B4-BE49-F238E27FC236}">
                <a16:creationId xmlns:a16="http://schemas.microsoft.com/office/drawing/2014/main" id="{DE7FAECB-0008-35DA-7C26-8D86EF3E7D47}"/>
              </a:ext>
            </a:extLst>
          </p:cNvPr>
          <p:cNvSpPr>
            <a:spLocks noChangeArrowheads="1"/>
          </p:cNvSpPr>
          <p:nvPr/>
        </p:nvSpPr>
        <p:spPr bwMode="auto">
          <a:xfrm>
            <a:off x="611188" y="1844675"/>
            <a:ext cx="7200900" cy="51911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l-GR" sz="2800" b="0" i="0" u="none" strike="noStrike" kern="1200" cap="none" spc="0" normalizeH="0" baseline="0" noProof="0">
              <a:ln>
                <a:noFill/>
              </a:ln>
              <a:solidFill>
                <a:srgbClr val="333399"/>
              </a:solidFill>
              <a:effectLst>
                <a:outerShdw blurRad="38100" dist="38100" dir="2700000" algn="tl">
                  <a:srgbClr val="C0C0C0"/>
                </a:outerShdw>
              </a:effectLst>
              <a:uLnTx/>
              <a:uFillTx/>
              <a:latin typeface="Tahoma" pitchFamily="34" charset="0"/>
              <a:ea typeface="+mn-ea"/>
              <a:cs typeface="+mn-cs"/>
            </a:endParaRPr>
          </a:p>
        </p:txBody>
      </p:sp>
      <p:sp>
        <p:nvSpPr>
          <p:cNvPr id="16389" name="Rectangle 5">
            <a:extLst>
              <a:ext uri="{FF2B5EF4-FFF2-40B4-BE49-F238E27FC236}">
                <a16:creationId xmlns:a16="http://schemas.microsoft.com/office/drawing/2014/main" id="{0D365CCF-2D1A-521E-AAAC-B5A3BF32AEB8}"/>
              </a:ext>
            </a:extLst>
          </p:cNvPr>
          <p:cNvSpPr>
            <a:spLocks noChangeArrowheads="1"/>
          </p:cNvSpPr>
          <p:nvPr/>
        </p:nvSpPr>
        <p:spPr bwMode="auto">
          <a:xfrm>
            <a:off x="323850" y="1052513"/>
            <a:ext cx="84963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Lucida Grande" panose="020B0600040502020204"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Lucida Grande" panose="020B0600040502020204"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Lucida Grande" panose="020B0600040502020204"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Lucida Grande" panose="020B0600040502020204"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Lucida Grande" panose="020B0600040502020204"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Lucida Grande" panose="020B0600040502020204"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Lucida Grande" panose="020B0600040502020204"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Lucida Grande" panose="020B0600040502020204"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Lucida Grande" panose="020B0600040502020204" pitchFamily="34" charset="0"/>
              </a:defRPr>
            </a:lvl9pPr>
          </a:lstStyle>
          <a:p>
            <a:pPr marL="0" marR="0" lvl="0" indent="0" algn="just" defTabSz="914400" rtl="0" eaLnBrk="1" fontAlgn="base" latinLnBrk="0" hangingPunct="1">
              <a:lnSpc>
                <a:spcPct val="90000"/>
              </a:lnSpc>
              <a:spcBef>
                <a:spcPct val="0"/>
              </a:spcBef>
              <a:spcAft>
                <a:spcPct val="0"/>
              </a:spcAft>
              <a:buClrTx/>
              <a:buSzTx/>
              <a:buFontTx/>
              <a:buNone/>
              <a:tabLst/>
              <a:defRPr/>
            </a:pPr>
            <a:r>
              <a:rPr kumimoji="0" lang="el-GR" altLang="el-G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Τι είναι το αναλυτικό πρόγραμμα;</a:t>
            </a: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el-GR" altLang="el-G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Ποιοι το σχεδιάζουν;</a:t>
            </a:r>
          </a:p>
          <a:p>
            <a:pPr marL="0" marR="0" lvl="0" indent="0" algn="just" defTabSz="914400" rtl="0" eaLnBrk="1" fontAlgn="base" latinLnBrk="0" hangingPunct="1">
              <a:lnSpc>
                <a:spcPct val="90000"/>
              </a:lnSpc>
              <a:spcBef>
                <a:spcPct val="0"/>
              </a:spcBef>
              <a:spcAft>
                <a:spcPct val="0"/>
              </a:spcAft>
              <a:buClrTx/>
              <a:buSzTx/>
              <a:buFontTx/>
              <a:buNone/>
              <a:tabLst/>
              <a:defRPr/>
            </a:pPr>
            <a:r>
              <a:rPr kumimoji="0" lang="el-GR" altLang="el-G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Τι εξυπηρετεί;</a:t>
            </a:r>
          </a:p>
          <a:p>
            <a:pPr marL="0" marR="0" lvl="0" indent="0" algn="l" defTabSz="914400" rtl="0" eaLnBrk="1" fontAlgn="base" latinLnBrk="0" hangingPunct="1">
              <a:lnSpc>
                <a:spcPct val="80000"/>
              </a:lnSpc>
              <a:spcBef>
                <a:spcPct val="20000"/>
              </a:spcBef>
              <a:spcAft>
                <a:spcPct val="0"/>
              </a:spcAft>
              <a:buClr>
                <a:srgbClr val="3333CC"/>
              </a:buClr>
              <a:buSzPct val="60000"/>
              <a:buFont typeface="Wingdings" pitchFamily="2" charset="2"/>
              <a:buNone/>
              <a:tabLst/>
              <a:defRPr/>
            </a:pPr>
            <a:r>
              <a:rPr kumimoji="0" lang="el-GR" altLang="el-G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Ποια η διαφορά του αναλυτικού προγράμματος της προσχολικής εκπαίδευσης από τα αντίστοιχα των άλλων βαθμίδων;</a:t>
            </a:r>
          </a:p>
          <a:p>
            <a:pPr marL="0" marR="0" lvl="0" indent="0" algn="l" defTabSz="914400" rtl="0" eaLnBrk="1" fontAlgn="base" latinLnBrk="0" hangingPunct="1">
              <a:lnSpc>
                <a:spcPct val="80000"/>
              </a:lnSpc>
              <a:spcBef>
                <a:spcPct val="20000"/>
              </a:spcBef>
              <a:spcAft>
                <a:spcPct val="0"/>
              </a:spcAft>
              <a:buClr>
                <a:srgbClr val="3333CC"/>
              </a:buClr>
              <a:buSzPct val="60000"/>
              <a:buFont typeface="Wingdings" pitchFamily="2" charset="2"/>
              <a:buNone/>
              <a:tabLst/>
              <a:defRPr/>
            </a:pPr>
            <a:r>
              <a:rPr kumimoji="0" lang="el-GR" altLang="el-G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Ποιες θεωρίες για τη γλώσσα, για τη μάθηση και για τη γνώση υπονοούν οι πρακτικές που υποδεικνύει;</a:t>
            </a:r>
          </a:p>
          <a:p>
            <a:pPr marL="0" marR="0" lvl="0" indent="0" algn="l" defTabSz="914400" rtl="0" eaLnBrk="1" fontAlgn="base" latinLnBrk="0" hangingPunct="1">
              <a:lnSpc>
                <a:spcPct val="80000"/>
              </a:lnSpc>
              <a:spcBef>
                <a:spcPct val="20000"/>
              </a:spcBef>
              <a:spcAft>
                <a:spcPct val="0"/>
              </a:spcAft>
              <a:buClr>
                <a:srgbClr val="3333CC"/>
              </a:buClr>
              <a:buSzPct val="60000"/>
              <a:buFont typeface="Wingdings" pitchFamily="2" charset="2"/>
              <a:buNone/>
              <a:tabLst/>
              <a:defRPr/>
            </a:pPr>
            <a:r>
              <a:rPr kumimoji="0" lang="el-GR" altLang="el-G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Θεωρείται το νηπιαγωγείο το πρώτο σχολείο; </a:t>
            </a:r>
          </a:p>
          <a:p>
            <a:pPr marL="0" marR="0" lvl="0" indent="0" algn="l" defTabSz="914400" rtl="0" eaLnBrk="1" fontAlgn="base" latinLnBrk="0" hangingPunct="1">
              <a:lnSpc>
                <a:spcPct val="80000"/>
              </a:lnSpc>
              <a:spcBef>
                <a:spcPct val="20000"/>
              </a:spcBef>
              <a:spcAft>
                <a:spcPct val="0"/>
              </a:spcAft>
              <a:buClr>
                <a:srgbClr val="3333CC"/>
              </a:buClr>
              <a:buSzPct val="60000"/>
              <a:buFont typeface="Wingdings" pitchFamily="2" charset="2"/>
              <a:buNone/>
              <a:tabLst/>
              <a:defRPr/>
            </a:pPr>
            <a:r>
              <a:rPr kumimoji="0" lang="el-GR" altLang="el-G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Συμμερίζεται την άποψη  πως η μάθηση δεν εξαρτάται μόνον από τις διανοητικές διεργασίες του ανθρώπου, αλλά και από </a:t>
            </a:r>
            <a:r>
              <a:rPr kumimoji="0" lang="el-GR" altLang="el-GR"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κοινωνικο</a:t>
            </a:r>
            <a:r>
              <a:rPr kumimoji="0" lang="el-GR" altLang="el-G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-συναισθηματικούς παράγοντες, όπως το βαθμό αυτοεκτίμησης, το είδος και την ποιότητα των </a:t>
            </a:r>
            <a:r>
              <a:rPr kumimoji="0" lang="el-GR" altLang="el-GR"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σχέσεών</a:t>
            </a:r>
            <a:r>
              <a:rPr kumimoji="0" lang="el-GR" altLang="el-GR"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μας με τους άλλους κ.ά.; Υποστηρίζει την ολόπλευρη ανάπτυξη του παιδιού;</a:t>
            </a:r>
          </a:p>
          <a:p>
            <a:pPr marL="0" marR="0" lvl="0" indent="0" algn="l" defTabSz="914400" rtl="0" eaLnBrk="1" fontAlgn="base" latinLnBrk="0" hangingPunct="1">
              <a:lnSpc>
                <a:spcPct val="80000"/>
              </a:lnSpc>
              <a:spcBef>
                <a:spcPct val="20000"/>
              </a:spcBef>
              <a:spcAft>
                <a:spcPct val="0"/>
              </a:spcAft>
              <a:buClr>
                <a:srgbClr val="3333CC"/>
              </a:buClr>
              <a:buSzPct val="60000"/>
              <a:buFont typeface="Wingdings" pitchFamily="2" charset="2"/>
              <a:buNone/>
              <a:tabLst/>
              <a:defRPr/>
            </a:pPr>
            <a:endParaRPr kumimoji="0" lang="el-GR" altLang="el-G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6390" name="Picture 7" descr="C:\Users\Nektarios\Documents\ΜΑΘΗΜΑΤΑ\Ο ΓΡΑΠΤΟΣ ΛΟΓΟΣ ΣΤΟ ΝΗΠΙΑΓΩΓΕΙΟ_2\7-cok-gec.jpg">
            <a:extLst>
              <a:ext uri="{FF2B5EF4-FFF2-40B4-BE49-F238E27FC236}">
                <a16:creationId xmlns:a16="http://schemas.microsoft.com/office/drawing/2014/main" id="{46C0E3B7-A2E2-59C1-EB13-93A0700C1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4598988"/>
            <a:ext cx="3779837"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a:extLst>
              <a:ext uri="{FF2B5EF4-FFF2-40B4-BE49-F238E27FC236}">
                <a16:creationId xmlns:a16="http://schemas.microsoft.com/office/drawing/2014/main" id="{40F508EE-4AF2-FD02-0E99-7F470A708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001" r="1965" b="9525"/>
          <a:stretch>
            <a:fillRect/>
          </a:stretch>
        </p:blipFill>
        <p:spPr bwMode="auto">
          <a:xfrm>
            <a:off x="4763" y="4598988"/>
            <a:ext cx="3708400" cy="22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2EE546FD-5447-CBFB-BBBF-26C9889B32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3995936" cy="6854907"/>
          </a:xfrm>
        </p:spPr>
      </p:pic>
      <p:pic>
        <p:nvPicPr>
          <p:cNvPr id="7" name="Picture 6" descr="A white sheet with black text&#10;&#10;Description automatically generated">
            <a:extLst>
              <a:ext uri="{FF2B5EF4-FFF2-40B4-BE49-F238E27FC236}">
                <a16:creationId xmlns:a16="http://schemas.microsoft.com/office/drawing/2014/main" id="{DD773C09-2B6A-A63C-827E-E33882C102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3093"/>
            <a:ext cx="4114800" cy="6858000"/>
          </a:xfrm>
          <a:prstGeom prst="rect">
            <a:avLst/>
          </a:prstGeom>
        </p:spPr>
      </p:pic>
    </p:spTree>
    <p:extLst>
      <p:ext uri="{BB962C8B-B14F-4D97-AF65-F5344CB8AC3E}">
        <p14:creationId xmlns:p14="http://schemas.microsoft.com/office/powerpoint/2010/main" val="1546973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document&#10;&#10;Description automatically generated">
            <a:extLst>
              <a:ext uri="{FF2B5EF4-FFF2-40B4-BE49-F238E27FC236}">
                <a16:creationId xmlns:a16="http://schemas.microsoft.com/office/drawing/2014/main" id="{FE6266F6-7FA9-C9F1-EB5A-7BE757E6CD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825" y="0"/>
            <a:ext cx="4085853" cy="6858000"/>
          </a:xfrm>
        </p:spPr>
      </p:pic>
      <p:pic>
        <p:nvPicPr>
          <p:cNvPr id="7" name="Picture 6" descr="A close-up of a document&#10;&#10;Description automatically generated">
            <a:extLst>
              <a:ext uri="{FF2B5EF4-FFF2-40B4-BE49-F238E27FC236}">
                <a16:creationId xmlns:a16="http://schemas.microsoft.com/office/drawing/2014/main" id="{F1A557A1-A744-0CB1-B2E3-B38AD8E17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0"/>
            <a:ext cx="4010463" cy="6858000"/>
          </a:xfrm>
          <a:prstGeom prst="rect">
            <a:avLst/>
          </a:prstGeom>
        </p:spPr>
      </p:pic>
    </p:spTree>
    <p:extLst>
      <p:ext uri="{BB962C8B-B14F-4D97-AF65-F5344CB8AC3E}">
        <p14:creationId xmlns:p14="http://schemas.microsoft.com/office/powerpoint/2010/main" val="1003563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Θέση περιεχομένου 2">
            <a:extLst>
              <a:ext uri="{FF2B5EF4-FFF2-40B4-BE49-F238E27FC236}">
                <a16:creationId xmlns:a16="http://schemas.microsoft.com/office/drawing/2014/main" id="{D5178164-0B56-C5D0-7F6E-BBD8D93B045F}"/>
              </a:ext>
            </a:extLst>
          </p:cNvPr>
          <p:cNvSpPr>
            <a:spLocks noGrp="1"/>
          </p:cNvSpPr>
          <p:nvPr>
            <p:ph idx="1"/>
          </p:nvPr>
        </p:nvSpPr>
        <p:spPr>
          <a:xfrm>
            <a:off x="251520" y="260648"/>
            <a:ext cx="8447088" cy="5494041"/>
          </a:xfrm>
        </p:spPr>
        <p:txBody>
          <a:bodyPr>
            <a:normAutofit/>
          </a:bodyPr>
          <a:lstStyle/>
          <a:p>
            <a:pPr marL="0" indent="0">
              <a:buFont typeface="Arial" panose="020B0604020202020204" pitchFamily="34" charset="0"/>
              <a:buNone/>
            </a:pPr>
            <a:r>
              <a:rPr lang="el-GR" altLang="el-GR" sz="2800" dirty="0"/>
              <a:t>Ενίσχυση της επικοινωνιακής ικανότητας των παιδιών</a:t>
            </a:r>
            <a:r>
              <a:rPr lang="en-US" altLang="el-GR" sz="2800" dirty="0"/>
              <a:t> </a:t>
            </a:r>
            <a:r>
              <a:rPr lang="el-GR" altLang="el-GR" sz="2800" dirty="0"/>
              <a:t>στην γλώσσα του σχολείου (</a:t>
            </a:r>
            <a:r>
              <a:rPr lang="en-US" altLang="el-GR" sz="2800" dirty="0"/>
              <a:t>Key competences 1 &amp; 2)</a:t>
            </a:r>
            <a:r>
              <a:rPr lang="el-GR" altLang="el-GR" sz="2800" dirty="0"/>
              <a:t> με σεβασμό σε κάθε άλλη γλώσσα</a:t>
            </a:r>
            <a:endParaRPr lang="en-US" altLang="el-GR" sz="2800" dirty="0"/>
          </a:p>
          <a:p>
            <a:pPr marL="0" indent="0">
              <a:buFont typeface="Arial" panose="020B0604020202020204" pitchFamily="34" charset="0"/>
              <a:buNone/>
            </a:pPr>
            <a:endParaRPr lang="en-US" altLang="el-GR" sz="900" dirty="0"/>
          </a:p>
          <a:p>
            <a:pPr marL="0" indent="0">
              <a:buFont typeface="Arial" panose="020B0604020202020204" pitchFamily="34" charset="0"/>
              <a:buNone/>
            </a:pPr>
            <a:r>
              <a:rPr lang="el-GR" altLang="el-GR" sz="2800" dirty="0"/>
              <a:t>Ανάδειξη της </a:t>
            </a:r>
            <a:r>
              <a:rPr lang="el-GR" altLang="el-GR" sz="2800" dirty="0" err="1"/>
              <a:t>πολυτροπικότητας</a:t>
            </a:r>
            <a:r>
              <a:rPr lang="el-GR" altLang="el-GR" sz="2800" dirty="0"/>
              <a:t> στην επικοινωνία</a:t>
            </a:r>
          </a:p>
          <a:p>
            <a:pPr marL="0" indent="0">
              <a:buFont typeface="Arial" panose="020B0604020202020204" pitchFamily="34" charset="0"/>
              <a:buNone/>
            </a:pPr>
            <a:endParaRPr lang="el-GR" altLang="el-GR" sz="800" dirty="0"/>
          </a:p>
          <a:p>
            <a:pPr marL="0" indent="0">
              <a:buFont typeface="Arial" panose="020B0604020202020204" pitchFamily="34" charset="0"/>
              <a:buNone/>
            </a:pPr>
            <a:r>
              <a:rPr lang="el-GR" altLang="el-GR" sz="2800" dirty="0"/>
              <a:t>Ενίσχυση του κριτικού </a:t>
            </a:r>
            <a:r>
              <a:rPr lang="el-GR" altLang="el-GR" sz="2800" dirty="0" err="1"/>
              <a:t>γραμματισμού</a:t>
            </a:r>
            <a:endParaRPr lang="el-GR" altLang="el-GR" sz="2800" dirty="0"/>
          </a:p>
          <a:p>
            <a:pPr marL="0" indent="0">
              <a:buFont typeface="Arial" panose="020B0604020202020204" pitchFamily="34" charset="0"/>
              <a:buNone/>
            </a:pPr>
            <a:endParaRPr lang="el-GR" altLang="el-GR" sz="800" dirty="0"/>
          </a:p>
          <a:p>
            <a:pPr marL="0" indent="0">
              <a:buFont typeface="Arial" panose="020B0604020202020204" pitchFamily="34" charset="0"/>
              <a:buNone/>
            </a:pPr>
            <a:r>
              <a:rPr lang="el-GR" altLang="el-GR" sz="2800" dirty="0"/>
              <a:t>Καλλιέργεια της </a:t>
            </a:r>
            <a:r>
              <a:rPr lang="el-GR" altLang="el-GR" sz="2800" dirty="0" err="1"/>
              <a:t>φιλαναγνωσίας</a:t>
            </a:r>
            <a:r>
              <a:rPr lang="el-GR" altLang="el-GR" sz="2800" dirty="0"/>
              <a:t> </a:t>
            </a:r>
          </a:p>
          <a:p>
            <a:pPr marL="0" indent="0">
              <a:buFont typeface="Arial" panose="020B0604020202020204" pitchFamily="34" charset="0"/>
              <a:buNone/>
            </a:pPr>
            <a:endParaRPr lang="el-GR" altLang="el-GR" sz="800" dirty="0"/>
          </a:p>
          <a:p>
            <a:pPr marL="0" indent="0">
              <a:buFont typeface="Arial" panose="020B0604020202020204" pitchFamily="34" charset="0"/>
              <a:buNone/>
            </a:pPr>
            <a:r>
              <a:rPr lang="el-GR" altLang="el-GR" sz="2800" dirty="0"/>
              <a:t>Γνωριμία με τον κώδικα</a:t>
            </a:r>
            <a:r>
              <a:rPr lang="en-US" altLang="el-GR" sz="2800" dirty="0"/>
              <a:t> (</a:t>
            </a:r>
            <a:r>
              <a:rPr lang="el-GR" altLang="el-GR" sz="2800" dirty="0" err="1"/>
              <a:t>φωνημική</a:t>
            </a:r>
            <a:r>
              <a:rPr lang="el-GR" altLang="el-GR" sz="2800" dirty="0"/>
              <a:t> επίγνωση, γνώση των γραμμάτων, τονισμός, σημεία στίξης)</a:t>
            </a:r>
          </a:p>
          <a:p>
            <a:pPr marL="0" indent="0">
              <a:buFont typeface="Arial" panose="020B0604020202020204" pitchFamily="34" charset="0"/>
              <a:buNone/>
            </a:pPr>
            <a:endParaRPr lang="el-GR" altLang="el-GR" sz="800" dirty="0"/>
          </a:p>
          <a:p>
            <a:pPr marL="0" indent="0">
              <a:buFont typeface="Arial" panose="020B0604020202020204" pitchFamily="34" charset="0"/>
              <a:buNone/>
            </a:pPr>
            <a:r>
              <a:rPr lang="el-GR" altLang="el-GR" sz="2800" dirty="0"/>
              <a:t>Συνεργασία με την οικογένεια</a:t>
            </a:r>
          </a:p>
          <a:p>
            <a:pPr marL="0" indent="0">
              <a:buFont typeface="Arial" panose="020B0604020202020204" pitchFamily="34" charset="0"/>
              <a:buNone/>
            </a:pPr>
            <a:endParaRPr lang="en-US" altLang="el-GR" sz="2200" dirty="0"/>
          </a:p>
          <a:p>
            <a:pPr marL="0" indent="0">
              <a:buFont typeface="Arial" panose="020B0604020202020204" pitchFamily="34" charset="0"/>
              <a:buNone/>
            </a:pPr>
            <a:endParaRPr lang="el-GR" altLang="el-GR" sz="2200" dirty="0"/>
          </a:p>
        </p:txBody>
      </p:sp>
      <p:pic>
        <p:nvPicPr>
          <p:cNvPr id="18436" name="Picture 2">
            <a:extLst>
              <a:ext uri="{FF2B5EF4-FFF2-40B4-BE49-F238E27FC236}">
                <a16:creationId xmlns:a16="http://schemas.microsoft.com/office/drawing/2014/main" id="{A5FDC9B4-840A-8478-BC1B-72BF67AD0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54688"/>
            <a:ext cx="9144000"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68A1CC-732D-D538-DA95-E3FAAD6FABF5}"/>
              </a:ext>
            </a:extLst>
          </p:cNvPr>
          <p:cNvSpPr>
            <a:spLocks noGrp="1"/>
          </p:cNvSpPr>
          <p:nvPr>
            <p:ph idx="1"/>
          </p:nvPr>
        </p:nvSpPr>
        <p:spPr>
          <a:xfrm>
            <a:off x="179512" y="5750470"/>
            <a:ext cx="8784976" cy="829717"/>
          </a:xfrm>
        </p:spPr>
        <p:txBody>
          <a:bodyPr/>
          <a:lstStyle/>
          <a:p>
            <a:pPr marL="0" indent="0">
              <a:buNone/>
            </a:pPr>
            <a:r>
              <a:rPr lang="el-GR" sz="1800" dirty="0">
                <a:latin typeface="Times New Roman" panose="02020603050405020304" pitchFamily="18" charset="0"/>
                <a:ea typeface="Calibri" panose="020F0502020204030204" pitchFamily="34" charset="0"/>
              </a:rPr>
              <a:t>Ό</a:t>
            </a:r>
            <a:r>
              <a:rPr lang="el-GR" sz="1800" dirty="0">
                <a:effectLst/>
                <a:latin typeface="Times New Roman" panose="02020603050405020304" pitchFamily="18" charset="0"/>
                <a:ea typeface="Calibri" panose="020F0502020204030204" pitchFamily="34" charset="0"/>
              </a:rPr>
              <a:t>λοι οι άνθρωποι μαθαίνουμε μέσα από μία διαδικασία συνεχούς εναλλαγής μεταξύ διαφορετικών τρόπων απόκτησης της γνώσης (</a:t>
            </a:r>
            <a:r>
              <a:rPr lang="en-US" sz="1800" dirty="0" err="1">
                <a:effectLst/>
                <a:latin typeface="Times New Roman" panose="02020603050405020304" pitchFamily="18" charset="0"/>
                <a:ea typeface="Calibri" panose="020F0502020204030204" pitchFamily="34" charset="0"/>
              </a:rPr>
              <a:t>Kalantzis</a:t>
            </a:r>
            <a:r>
              <a:rPr lang="el-GR" sz="1800"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Cope</a:t>
            </a:r>
            <a:r>
              <a:rPr lang="el-GR" sz="1800" dirty="0">
                <a:effectLst/>
                <a:latin typeface="Times New Roman" panose="02020603050405020304" pitchFamily="18" charset="0"/>
                <a:ea typeface="Calibri" panose="020F0502020204030204" pitchFamily="34" charset="0"/>
              </a:rPr>
              <a:t>, Στελλάκης &amp; Αρβανίτη, 2019). </a:t>
            </a:r>
            <a:endParaRPr lang="en-GR" dirty="0"/>
          </a:p>
        </p:txBody>
      </p:sp>
      <p:pic>
        <p:nvPicPr>
          <p:cNvPr id="4" name="Picture 3" descr="Πολυγραμματισμοί - Humor Literacy">
            <a:extLst>
              <a:ext uri="{FF2B5EF4-FFF2-40B4-BE49-F238E27FC236}">
                <a16:creationId xmlns:a16="http://schemas.microsoft.com/office/drawing/2014/main" id="{655E7C30-87B8-492D-7FBD-385F4180A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54954" y="0"/>
            <a:ext cx="6785398" cy="5750470"/>
          </a:xfrm>
          <a:prstGeom prst="rect">
            <a:avLst/>
          </a:prstGeom>
          <a:noFill/>
        </p:spPr>
      </p:pic>
    </p:spTree>
    <p:extLst>
      <p:ext uri="{BB962C8B-B14F-4D97-AF65-F5344CB8AC3E}">
        <p14:creationId xmlns:p14="http://schemas.microsoft.com/office/powerpoint/2010/main" val="3484456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7398DF2-9B9C-9AEE-E1EF-E51567EE7E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3862" y="1216608"/>
            <a:ext cx="8397980" cy="5641392"/>
          </a:xfrm>
        </p:spPr>
      </p:pic>
      <p:pic>
        <p:nvPicPr>
          <p:cNvPr id="4" name="Picture 3">
            <a:extLst>
              <a:ext uri="{FF2B5EF4-FFF2-40B4-BE49-F238E27FC236}">
                <a16:creationId xmlns:a16="http://schemas.microsoft.com/office/drawing/2014/main" id="{48D7A7C6-FB55-2F76-A212-59C53D1BEB51}"/>
              </a:ext>
            </a:extLst>
          </p:cNvPr>
          <p:cNvPicPr>
            <a:picLocks noChangeAspect="1"/>
          </p:cNvPicPr>
          <p:nvPr/>
        </p:nvPicPr>
        <p:blipFill>
          <a:blip r:embed="rId3"/>
          <a:stretch>
            <a:fillRect/>
          </a:stretch>
        </p:blipFill>
        <p:spPr>
          <a:xfrm>
            <a:off x="4731" y="0"/>
            <a:ext cx="1518262" cy="1388009"/>
          </a:xfrm>
          <a:prstGeom prst="rect">
            <a:avLst/>
          </a:prstGeom>
        </p:spPr>
      </p:pic>
      <p:sp>
        <p:nvSpPr>
          <p:cNvPr id="3" name="TextBox 2">
            <a:extLst>
              <a:ext uri="{FF2B5EF4-FFF2-40B4-BE49-F238E27FC236}">
                <a16:creationId xmlns:a16="http://schemas.microsoft.com/office/drawing/2014/main" id="{481F6031-4917-8642-007D-96DB6B23C36F}"/>
              </a:ext>
            </a:extLst>
          </p:cNvPr>
          <p:cNvSpPr txBox="1"/>
          <p:nvPr/>
        </p:nvSpPr>
        <p:spPr>
          <a:xfrm>
            <a:off x="5292080" y="727788"/>
            <a:ext cx="3851920" cy="369332"/>
          </a:xfrm>
          <a:prstGeom prst="rect">
            <a:avLst/>
          </a:prstGeom>
          <a:noFill/>
        </p:spPr>
        <p:txBody>
          <a:bodyPr wrap="square">
            <a:spAutoFit/>
          </a:bodyPr>
          <a:lstStyle/>
          <a:p>
            <a:r>
              <a:rPr lang="el-GR" sz="1800" dirty="0">
                <a:effectLst/>
                <a:latin typeface="Times New Roman" panose="02020603050405020304" pitchFamily="18" charset="0"/>
                <a:ea typeface="Calibri" panose="020F0502020204030204" pitchFamily="34" charset="0"/>
              </a:rPr>
              <a:t>Αναλυτικά: </a:t>
            </a:r>
            <a:r>
              <a:rPr lang="el-GR" sz="1800" dirty="0" err="1">
                <a:effectLst/>
                <a:latin typeface="Times New Roman" panose="02020603050405020304" pitchFamily="18" charset="0"/>
                <a:ea typeface="Calibri" panose="020F0502020204030204" pitchFamily="34" charset="0"/>
              </a:rPr>
              <a:t>Κεφ</a:t>
            </a:r>
            <a:r>
              <a:rPr lang="en-US" sz="1800" dirty="0" err="1">
                <a:effectLst/>
                <a:latin typeface="Times New Roman" panose="02020603050405020304" pitchFamily="18" charset="0"/>
                <a:ea typeface="Calibri" panose="020F0502020204030204" pitchFamily="34" charset="0"/>
              </a:rPr>
              <a:t>ά</a:t>
            </a:r>
            <a:r>
              <a:rPr lang="el-GR" sz="1800" dirty="0" err="1">
                <a:effectLst/>
                <a:latin typeface="Times New Roman" panose="02020603050405020304" pitchFamily="18" charset="0"/>
                <a:ea typeface="Calibri" panose="020F0502020204030204" pitchFamily="34" charset="0"/>
              </a:rPr>
              <a:t>λαιο</a:t>
            </a:r>
            <a:r>
              <a:rPr lang="el-GR" sz="1800" dirty="0">
                <a:effectLst/>
                <a:latin typeface="Times New Roman" panose="02020603050405020304" pitchFamily="18" charset="0"/>
                <a:ea typeface="Calibri" panose="020F0502020204030204" pitchFamily="34" charset="0"/>
              </a:rPr>
              <a:t> 3 του βιβλίου </a:t>
            </a:r>
            <a:endParaRPr lang="en-GR" dirty="0"/>
          </a:p>
        </p:txBody>
      </p:sp>
    </p:spTree>
    <p:extLst>
      <p:ext uri="{BB962C8B-B14F-4D97-AF65-F5344CB8AC3E}">
        <p14:creationId xmlns:p14="http://schemas.microsoft.com/office/powerpoint/2010/main" val="2261608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picture containing text, font, screenshot, letter&#10;&#10;Description automatically generated">
            <a:extLst>
              <a:ext uri="{FF2B5EF4-FFF2-40B4-BE49-F238E27FC236}">
                <a16:creationId xmlns:a16="http://schemas.microsoft.com/office/drawing/2014/main" id="{0A2726E0-8865-343C-F292-BDA58A5691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575" y="1152668"/>
            <a:ext cx="9047425" cy="5705332"/>
          </a:xfrm>
        </p:spPr>
      </p:pic>
      <p:pic>
        <p:nvPicPr>
          <p:cNvPr id="6" name="Picture 5">
            <a:extLst>
              <a:ext uri="{FF2B5EF4-FFF2-40B4-BE49-F238E27FC236}">
                <a16:creationId xmlns:a16="http://schemas.microsoft.com/office/drawing/2014/main" id="{CF4BFDA2-6266-FABF-F1EA-0145C1700865}"/>
              </a:ext>
            </a:extLst>
          </p:cNvPr>
          <p:cNvPicPr>
            <a:picLocks noChangeAspect="1"/>
          </p:cNvPicPr>
          <p:nvPr/>
        </p:nvPicPr>
        <p:blipFill>
          <a:blip r:embed="rId3"/>
          <a:stretch>
            <a:fillRect/>
          </a:stretch>
        </p:blipFill>
        <p:spPr>
          <a:xfrm>
            <a:off x="4731" y="0"/>
            <a:ext cx="1398917" cy="1278903"/>
          </a:xfrm>
          <a:prstGeom prst="rect">
            <a:avLst/>
          </a:prstGeom>
        </p:spPr>
      </p:pic>
    </p:spTree>
    <p:extLst>
      <p:ext uri="{BB962C8B-B14F-4D97-AF65-F5344CB8AC3E}">
        <p14:creationId xmlns:p14="http://schemas.microsoft.com/office/powerpoint/2010/main" val="1959688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picture containing text, screenshot, diagram, line&#10;&#10;Description automatically generated">
            <a:extLst>
              <a:ext uri="{FF2B5EF4-FFF2-40B4-BE49-F238E27FC236}">
                <a16:creationId xmlns:a16="http://schemas.microsoft.com/office/drawing/2014/main" id="{E63585B2-B0C3-ADCC-6115-5612EABB18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770" y="1111807"/>
            <a:ext cx="8730230" cy="5755197"/>
          </a:xfrm>
        </p:spPr>
      </p:pic>
      <p:pic>
        <p:nvPicPr>
          <p:cNvPr id="6" name="Picture 5">
            <a:extLst>
              <a:ext uri="{FF2B5EF4-FFF2-40B4-BE49-F238E27FC236}">
                <a16:creationId xmlns:a16="http://schemas.microsoft.com/office/drawing/2014/main" id="{D89783EB-319A-3DA9-C14E-9E8331DC6747}"/>
              </a:ext>
            </a:extLst>
          </p:cNvPr>
          <p:cNvPicPr>
            <a:picLocks noChangeAspect="1"/>
          </p:cNvPicPr>
          <p:nvPr/>
        </p:nvPicPr>
        <p:blipFill>
          <a:blip r:embed="rId3"/>
          <a:stretch>
            <a:fillRect/>
          </a:stretch>
        </p:blipFill>
        <p:spPr>
          <a:xfrm>
            <a:off x="4731" y="0"/>
            <a:ext cx="1398917" cy="1278903"/>
          </a:xfrm>
          <a:prstGeom prst="rect">
            <a:avLst/>
          </a:prstGeom>
        </p:spPr>
      </p:pic>
    </p:spTree>
    <p:extLst>
      <p:ext uri="{BB962C8B-B14F-4D97-AF65-F5344CB8AC3E}">
        <p14:creationId xmlns:p14="http://schemas.microsoft.com/office/powerpoint/2010/main" val="1560798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DB89B7-8825-D6B5-1A52-14014B13BC12}"/>
              </a:ext>
            </a:extLst>
          </p:cNvPr>
          <p:cNvSpPr>
            <a:spLocks noGrp="1"/>
          </p:cNvSpPr>
          <p:nvPr>
            <p:ph idx="1"/>
          </p:nvPr>
        </p:nvSpPr>
        <p:spPr>
          <a:xfrm>
            <a:off x="251520" y="116632"/>
            <a:ext cx="8435280" cy="5654253"/>
          </a:xfrm>
        </p:spPr>
        <p:txBody>
          <a:bodyPr/>
          <a:lstStyle/>
          <a:p>
            <a:pPr marL="0" indent="0" algn="just">
              <a:lnSpc>
                <a:spcPct val="107000"/>
              </a:lnSpc>
              <a:spcAft>
                <a:spcPts val="800"/>
              </a:spcAft>
              <a:buNone/>
            </a:pPr>
            <a:r>
              <a:rPr lang="el-GR" sz="1700" dirty="0">
                <a:effectLst/>
                <a:latin typeface="Times New Roman" panose="02020603050405020304" pitchFamily="18" charset="0"/>
                <a:ea typeface="Calibri" panose="020F0502020204030204" pitchFamily="34" charset="0"/>
                <a:cs typeface="Times New Roman" panose="02020603050405020304" pitchFamily="18" charset="0"/>
              </a:rPr>
              <a:t>Κατά την γνωσιακή διαδικασία «βιώνοντας το γνωστό» οι μαθητές μοιράζονται με την ολομέλεια τις δικές τους γνώσεις, εμπειρίες, οπτικές, ιδέες αναφορικά με το υπό μελέτη θέμα. Κατά την διάρκεια του «βιώνοντας το νέο» τα παιδιά έρχονται σε επαφή με τις νέες πληροφορίες ή καταστάσεις μέσα από ένα βιβλίο, την συμμετοχή τους σε μία δραστηριότητα ή την παρατήρηση ενός συμβάντος.</a:t>
            </a:r>
            <a:endParaRPr lang="en-GR" sz="17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l-GR" sz="1700" dirty="0">
                <a:effectLst/>
                <a:latin typeface="Times New Roman" panose="02020603050405020304" pitchFamily="18" charset="0"/>
                <a:ea typeface="Calibri" panose="020F0502020204030204" pitchFamily="34" charset="0"/>
                <a:cs typeface="Times New Roman" panose="02020603050405020304" pitchFamily="18" charset="0"/>
              </a:rPr>
              <a:t>Σχετικά με την γνωσιακή διαδικασία «</a:t>
            </a:r>
            <a:r>
              <a:rPr lang="el-GR" sz="1700" dirty="0" err="1">
                <a:effectLst/>
                <a:latin typeface="Times New Roman" panose="02020603050405020304" pitchFamily="18" charset="0"/>
                <a:ea typeface="Calibri" panose="020F0502020204030204" pitchFamily="34" charset="0"/>
                <a:cs typeface="Times New Roman" panose="02020603050405020304" pitchFamily="18" charset="0"/>
              </a:rPr>
              <a:t>εννοιολογώντας</a:t>
            </a:r>
            <a:r>
              <a:rPr lang="el-GR" sz="1700" dirty="0">
                <a:effectLst/>
                <a:latin typeface="Times New Roman" panose="02020603050405020304" pitchFamily="18" charset="0"/>
                <a:ea typeface="Calibri" panose="020F0502020204030204" pitchFamily="34" charset="0"/>
                <a:cs typeface="Times New Roman" panose="02020603050405020304" pitchFamily="18" charset="0"/>
              </a:rPr>
              <a:t> μέσω ορολογίας» τα παιδιά εξοικειώνονται με την νέα ορολογία, ομαδοποιούν σε κατηγορίες τις νέες πληροφορίες και εφαρμόζουν κριτήρια ταξινόμησης. Στην «</a:t>
            </a:r>
            <a:r>
              <a:rPr lang="el-GR" sz="1700" dirty="0" err="1">
                <a:effectLst/>
                <a:latin typeface="Times New Roman" panose="02020603050405020304" pitchFamily="18" charset="0"/>
                <a:ea typeface="Calibri" panose="020F0502020204030204" pitchFamily="34" charset="0"/>
                <a:cs typeface="Times New Roman" panose="02020603050405020304" pitchFamily="18" charset="0"/>
              </a:rPr>
              <a:t>εννοιολόγηση</a:t>
            </a:r>
            <a:r>
              <a:rPr lang="el-GR" sz="1700" dirty="0">
                <a:effectLst/>
                <a:latin typeface="Times New Roman" panose="02020603050405020304" pitchFamily="18" charset="0"/>
                <a:ea typeface="Calibri" panose="020F0502020204030204" pitchFamily="34" charset="0"/>
                <a:cs typeface="Times New Roman" panose="02020603050405020304" pitchFamily="18" charset="0"/>
              </a:rPr>
              <a:t> μέσω θεωρίας» τα παιδιά καλούνται να κάνουν γενικεύσεις, να συνδέσουν έννοιες μεταξύ τους και να δημιουργήσουν θεωρίες.</a:t>
            </a:r>
            <a:endParaRPr lang="en-GR" sz="17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l-GR" sz="1700" dirty="0">
                <a:effectLst/>
                <a:latin typeface="Times New Roman" panose="02020603050405020304" pitchFamily="18" charset="0"/>
                <a:ea typeface="Calibri" panose="020F0502020204030204" pitchFamily="34" charset="0"/>
                <a:cs typeface="Times New Roman" panose="02020603050405020304" pitchFamily="18" charset="0"/>
              </a:rPr>
              <a:t>Όσον αφορά στην γνωσιακή διαδικασία «αναλύοντας λειτουργικά» τα παιδιά μπαίνουν σε μία διαδικασία ανάλυσης των λογικών συνδέσεων και των αιτιωδών σχέσεων, καθώς και της δομής και της λειτουργίας των όσων ήρθαν σε επαφή προηγουμένως. Ενώ στο «αναλύοντας κριτικά» εισέρχονται σε πιο βαθιά ανάλυση σε μία προσπάθεια αξιολόγησης της οπτικής, των συμφερόντων και των κινήτρων των ατόμων - γεγονότων για τα οποία μαθαίνουν.</a:t>
            </a:r>
            <a:endParaRPr lang="en-GR" sz="17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l-GR" sz="1700" dirty="0">
                <a:effectLst/>
                <a:latin typeface="Times New Roman" panose="02020603050405020304" pitchFamily="18" charset="0"/>
                <a:ea typeface="Calibri" panose="020F0502020204030204" pitchFamily="34" charset="0"/>
                <a:cs typeface="Times New Roman" panose="02020603050405020304" pitchFamily="18" charset="0"/>
              </a:rPr>
              <a:t>Στην γνωσιακή διαδικασία «εφαρμόζοντας κατάλληλα» τα παιδιά εφαρμόζουν όσα έμαθαν στον πραγματικό κόσμο. Ενώ, τέλος, στο «εφαρμόζοντας δημιουργικά» καλούνται να «μεταφέρουν» τις γνώσεις τους σχετικά με το θέμα προς ενασχόληση σε ένα άλλο πλαίσιο, μέσω κάποιας δημιουργικής παρέμβασης.</a:t>
            </a:r>
            <a:endParaRPr lang="en-GR" sz="17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l-GR" sz="1700" dirty="0">
                <a:effectLst/>
                <a:latin typeface="Times New Roman" panose="02020603050405020304" pitchFamily="18" charset="0"/>
                <a:ea typeface="Calibri" panose="020F0502020204030204" pitchFamily="34" charset="0"/>
              </a:rPr>
              <a:t>* Οι εν λόγω γνωσιακές διαδικασίες δεν είναι απαραίτητο να ακολουθηθούν με μία συγκεκριμένη σειρά, καθώς δεν υπάρχει γραμμική σχέση ακολουθίας μεταξύ τους. </a:t>
            </a:r>
            <a:endParaRPr lang="en-GR" sz="1700" dirty="0"/>
          </a:p>
        </p:txBody>
      </p:sp>
    </p:spTree>
    <p:extLst>
      <p:ext uri="{BB962C8B-B14F-4D97-AF65-F5344CB8AC3E}">
        <p14:creationId xmlns:p14="http://schemas.microsoft.com/office/powerpoint/2010/main" val="4058075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F7644-34EE-2139-DB90-F24D6A8EBBBA}"/>
              </a:ext>
            </a:extLst>
          </p:cNvPr>
          <p:cNvSpPr>
            <a:spLocks noGrp="1"/>
          </p:cNvSpPr>
          <p:nvPr>
            <p:ph type="title"/>
          </p:nvPr>
        </p:nvSpPr>
        <p:spPr/>
        <p:txBody>
          <a:bodyPr/>
          <a:lstStyle/>
          <a:p>
            <a:endParaRPr lang="en-GR"/>
          </a:p>
        </p:txBody>
      </p:sp>
      <p:pic>
        <p:nvPicPr>
          <p:cNvPr id="5" name="Content Placeholder 4" descr="A screenshot of a computer&#10;&#10;Description automatically generated">
            <a:extLst>
              <a:ext uri="{FF2B5EF4-FFF2-40B4-BE49-F238E27FC236}">
                <a16:creationId xmlns:a16="http://schemas.microsoft.com/office/drawing/2014/main" id="{F3673866-274F-8857-C40A-A5913CF7BE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91198"/>
            <a:ext cx="7632848" cy="6856054"/>
          </a:xfrm>
        </p:spPr>
      </p:pic>
    </p:spTree>
    <p:extLst>
      <p:ext uri="{BB962C8B-B14F-4D97-AF65-F5344CB8AC3E}">
        <p14:creationId xmlns:p14="http://schemas.microsoft.com/office/powerpoint/2010/main" val="1946316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Puzzle Pieces Fitting – Style1              PUT YOUR TEXT HERE                                      PUT TEXT HERE         ..."/>
          <p:cNvPicPr>
            <a:picLocks noChangeAspect="1" noChangeArrowheads="1"/>
          </p:cNvPicPr>
          <p:nvPr/>
        </p:nvPicPr>
        <p:blipFill rotWithShape="1">
          <a:blip r:embed="rId3" cstate="print"/>
          <a:srcRect t="42922" b="19278"/>
          <a:stretch/>
        </p:blipFill>
        <p:spPr bwMode="auto">
          <a:xfrm>
            <a:off x="0" y="1412775"/>
            <a:ext cx="9144000" cy="2592289"/>
          </a:xfrm>
          <a:prstGeom prst="rect">
            <a:avLst/>
          </a:prstGeom>
          <a:noFill/>
        </p:spPr>
      </p:pic>
      <p:sp>
        <p:nvSpPr>
          <p:cNvPr id="5" name="4 - Ορθογώνιο"/>
          <p:cNvSpPr/>
          <p:nvPr/>
        </p:nvSpPr>
        <p:spPr>
          <a:xfrm>
            <a:off x="1187624" y="4869160"/>
            <a:ext cx="2016224" cy="147732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altLang="el-G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αναδυόμενος</a:t>
            </a:r>
            <a:r>
              <a:rPr kumimoji="0" lang="el-GR" altLang="el-G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φυσικός, πρώτος </a:t>
            </a:r>
            <a:r>
              <a:rPr kumimoji="0" lang="el-GR" altLang="el-G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γραμματισμός</a:t>
            </a:r>
            <a:endParaRPr kumimoji="0" lang="el-GR" altLang="el-G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οικογένεια </a:t>
            </a:r>
          </a:p>
        </p:txBody>
      </p:sp>
      <p:sp>
        <p:nvSpPr>
          <p:cNvPr id="6" name="5 - Ορθογώνιο"/>
          <p:cNvSpPr/>
          <p:nvPr/>
        </p:nvSpPr>
        <p:spPr>
          <a:xfrm>
            <a:off x="3131840" y="4869160"/>
            <a:ext cx="1728192" cy="147732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σχολικός </a:t>
            </a:r>
            <a:r>
              <a:rPr kumimoji="0" lang="el-G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γραμματισμός</a:t>
            </a:r>
            <a:endParaRPr kumimoji="0" lang="el-G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σχολείο</a:t>
            </a:r>
          </a:p>
        </p:txBody>
      </p:sp>
      <p:sp>
        <p:nvSpPr>
          <p:cNvPr id="7" name="6 - Ορθογώνιο"/>
          <p:cNvSpPr/>
          <p:nvPr/>
        </p:nvSpPr>
        <p:spPr>
          <a:xfrm>
            <a:off x="4932040" y="4869160"/>
            <a:ext cx="1800200" cy="147732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ακαδημαϊκός </a:t>
            </a:r>
            <a:r>
              <a:rPr kumimoji="0" lang="el-GR"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γραμματισμός</a:t>
            </a:r>
            <a:endParaRPr kumimoji="0" lang="el-G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ειδική γνώση</a:t>
            </a:r>
          </a:p>
        </p:txBody>
      </p:sp>
      <p:sp>
        <p:nvSpPr>
          <p:cNvPr id="8" name="7 - Ορθογώνιο"/>
          <p:cNvSpPr/>
          <p:nvPr/>
        </p:nvSpPr>
        <p:spPr>
          <a:xfrm>
            <a:off x="6804248" y="5085184"/>
            <a:ext cx="2042675" cy="92333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ενεργή συμμετοχή</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στο πολιτισμικό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l-G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πολιτικό γίγνεσθαι</a:t>
            </a:r>
          </a:p>
        </p:txBody>
      </p:sp>
    </p:spTree>
    <p:extLst>
      <p:ext uri="{BB962C8B-B14F-4D97-AF65-F5344CB8AC3E}">
        <p14:creationId xmlns:p14="http://schemas.microsoft.com/office/powerpoint/2010/main" val="27258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27C51-4AF9-EEFB-01CE-39827C6ED2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B7C9BD-833A-0251-2C2A-7A53A9844A43}"/>
              </a:ext>
            </a:extLst>
          </p:cNvPr>
          <p:cNvSpPr>
            <a:spLocks noGrp="1"/>
          </p:cNvSpPr>
          <p:nvPr>
            <p:ph type="title"/>
          </p:nvPr>
        </p:nvSpPr>
        <p:spPr/>
        <p:txBody>
          <a:bodyPr>
            <a:normAutofit fontScale="90000"/>
          </a:bodyPr>
          <a:lstStyle/>
          <a:p>
            <a:r>
              <a:rPr lang="el-GR" dirty="0"/>
              <a:t>Τα δέκα θεμέλια του </a:t>
            </a:r>
            <a:r>
              <a:rPr lang="el-GR" dirty="0" err="1"/>
              <a:t>γραμματισμού</a:t>
            </a:r>
            <a:br>
              <a:rPr lang="el-GR" dirty="0"/>
            </a:br>
            <a:endParaRPr lang="en-GR" dirty="0"/>
          </a:p>
        </p:txBody>
      </p:sp>
      <p:sp>
        <p:nvSpPr>
          <p:cNvPr id="3" name="Content Placeholder 2">
            <a:extLst>
              <a:ext uri="{FF2B5EF4-FFF2-40B4-BE49-F238E27FC236}">
                <a16:creationId xmlns:a16="http://schemas.microsoft.com/office/drawing/2014/main" id="{31D73F36-11DD-60E0-030E-529766AF2029}"/>
              </a:ext>
            </a:extLst>
          </p:cNvPr>
          <p:cNvSpPr>
            <a:spLocks noGrp="1"/>
          </p:cNvSpPr>
          <p:nvPr>
            <p:ph idx="1"/>
          </p:nvPr>
        </p:nvSpPr>
        <p:spPr>
          <a:xfrm>
            <a:off x="457200" y="1052736"/>
            <a:ext cx="8579296" cy="5805264"/>
          </a:xfrm>
        </p:spPr>
        <p:txBody>
          <a:bodyPr>
            <a:normAutofit fontScale="85000" lnSpcReduction="20000"/>
          </a:bodyPr>
          <a:lstStyle/>
          <a:p>
            <a:pPr marL="0" indent="0">
              <a:buNone/>
            </a:pPr>
            <a:r>
              <a:rPr lang="el-GR" dirty="0"/>
              <a:t>1. Προφορική γλώσσα</a:t>
            </a:r>
          </a:p>
          <a:p>
            <a:pPr marL="0" indent="0">
              <a:buNone/>
            </a:pPr>
            <a:r>
              <a:rPr lang="el-GR" dirty="0"/>
              <a:t>2. Λεξιλόγιο και γενικές γνώσεις</a:t>
            </a:r>
          </a:p>
          <a:p>
            <a:pPr marL="0" indent="0">
              <a:buNone/>
            </a:pPr>
            <a:r>
              <a:rPr lang="el-GR" dirty="0"/>
              <a:t>3. Γνώσεις για τα βιβλία</a:t>
            </a:r>
          </a:p>
          <a:p>
            <a:pPr marL="0" indent="0">
              <a:buNone/>
            </a:pPr>
            <a:r>
              <a:rPr lang="el-GR" dirty="0"/>
              <a:t>4. Φωνολογική και </a:t>
            </a:r>
            <a:r>
              <a:rPr lang="el-GR" dirty="0" err="1"/>
              <a:t>φωνημική</a:t>
            </a:r>
            <a:r>
              <a:rPr lang="el-GR" dirty="0"/>
              <a:t> επίγνωση</a:t>
            </a:r>
          </a:p>
          <a:p>
            <a:pPr marL="0" indent="0">
              <a:buNone/>
            </a:pPr>
            <a:r>
              <a:rPr lang="el-GR" dirty="0"/>
              <a:t>5. Γνώση αλφαβήτου και γραμμάτων</a:t>
            </a:r>
          </a:p>
          <a:p>
            <a:pPr marL="0" indent="0">
              <a:buNone/>
            </a:pPr>
            <a:r>
              <a:rPr lang="el-GR" dirty="0"/>
              <a:t>6. Γνώσεις για τον έντυπο λόγο</a:t>
            </a:r>
          </a:p>
          <a:p>
            <a:pPr marL="0" indent="0">
              <a:buNone/>
            </a:pPr>
            <a:r>
              <a:rPr lang="el-GR" dirty="0"/>
              <a:t>7. Αναδυόμενη ανάγνωση</a:t>
            </a:r>
          </a:p>
          <a:p>
            <a:pPr marL="0" indent="0">
              <a:buNone/>
            </a:pPr>
            <a:r>
              <a:rPr lang="el-GR" dirty="0"/>
              <a:t>8. Αναδυόμενη γραφή</a:t>
            </a:r>
          </a:p>
          <a:p>
            <a:pPr marL="0" indent="0">
              <a:buNone/>
            </a:pPr>
            <a:r>
              <a:rPr lang="el-GR" dirty="0"/>
              <a:t>9. Θετικές διαθέσεις σχετικά με τον </a:t>
            </a:r>
            <a:r>
              <a:rPr lang="el-GR" dirty="0" err="1"/>
              <a:t>γραμματισμό</a:t>
            </a:r>
            <a:r>
              <a:rPr lang="el-GR" dirty="0"/>
              <a:t> και τη μάθησή της γραπτής επικοινωνίας</a:t>
            </a:r>
          </a:p>
          <a:p>
            <a:pPr marL="0" indent="0">
              <a:buNone/>
            </a:pPr>
            <a:r>
              <a:rPr lang="el-GR" dirty="0"/>
              <a:t>10. Εκτελεστικές λειτουργίες (προσήλωση, μνήμη, συναισθηματική ανταπόκριση, ωριμότητα, έλεγχος συμπεριφοράς </a:t>
            </a:r>
            <a:r>
              <a:rPr lang="el-GR" dirty="0" err="1"/>
              <a:t>κτλ</a:t>
            </a:r>
            <a:r>
              <a:rPr lang="el-GR" dirty="0"/>
              <a:t>). Η συμβολή τους στη μαθησιακή πορεία είναι καθοριστική.</a:t>
            </a:r>
            <a:endParaRPr lang="en-GR" dirty="0"/>
          </a:p>
        </p:txBody>
      </p:sp>
      <p:pic>
        <p:nvPicPr>
          <p:cNvPr id="7" name="Picture 6" descr="A person and a child sitting at a table&#10;&#10;Description automatically generated">
            <a:extLst>
              <a:ext uri="{FF2B5EF4-FFF2-40B4-BE49-F238E27FC236}">
                <a16:creationId xmlns:a16="http://schemas.microsoft.com/office/drawing/2014/main" id="{6660FBAA-6452-8A8C-6E48-AF4D1AAF43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1245" y="1052736"/>
            <a:ext cx="2095251" cy="3118738"/>
          </a:xfrm>
          <a:prstGeom prst="rect">
            <a:avLst/>
          </a:prstGeom>
        </p:spPr>
      </p:pic>
    </p:spTree>
    <p:extLst>
      <p:ext uri="{BB962C8B-B14F-4D97-AF65-F5344CB8AC3E}">
        <p14:creationId xmlns:p14="http://schemas.microsoft.com/office/powerpoint/2010/main" val="1095231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183EC5D7-5F9A-97A3-C832-AD88548AE21C}"/>
              </a:ext>
            </a:extLst>
          </p:cNvPr>
          <p:cNvSpPr>
            <a:spLocks noChangeArrowheads="1"/>
          </p:cNvSpPr>
          <p:nvPr/>
        </p:nvSpPr>
        <p:spPr bwMode="auto">
          <a:xfrm>
            <a:off x="0" y="1196752"/>
            <a:ext cx="8967564" cy="518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90000"/>
              <a:buFont typeface="Wingdings"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anose="020B0604020202020204" pitchFamily="34" charset="0"/>
              </a:defRPr>
            </a:lvl9pPr>
          </a:lstStyle>
          <a:p>
            <a:pPr algn="just" eaLnBrk="1" hangingPunct="1">
              <a:buClr>
                <a:schemeClr val="accent1"/>
              </a:buClr>
              <a:buSzPct val="80000"/>
              <a:buFont typeface="Wingdings" pitchFamily="2" charset="2"/>
              <a:buNone/>
            </a:pPr>
            <a:r>
              <a:rPr lang="el-GR" altLang="en-US" sz="3000" dirty="0"/>
              <a:t>	Τα παιδιά προσχολικής ηλικίας μαθαίνουν να γράφουν και να διαβάζουν </a:t>
            </a:r>
            <a:r>
              <a:rPr lang="el-GR" altLang="en-US" sz="3000" b="1" dirty="0"/>
              <a:t>γράφοντας</a:t>
            </a:r>
            <a:r>
              <a:rPr lang="el-GR" altLang="en-US" sz="3000" dirty="0"/>
              <a:t> και </a:t>
            </a:r>
            <a:r>
              <a:rPr lang="el-GR" altLang="en-US" sz="3000" b="1" dirty="0"/>
              <a:t>διαβάζοντας</a:t>
            </a:r>
            <a:r>
              <a:rPr lang="el-GR" altLang="en-US" sz="3000" dirty="0"/>
              <a:t>, </a:t>
            </a:r>
            <a:r>
              <a:rPr lang="el-GR" altLang="en-US" sz="3000" b="1" dirty="0"/>
              <a:t>παρατηρώντας</a:t>
            </a:r>
            <a:r>
              <a:rPr lang="el-GR" altLang="en-US" sz="3000" dirty="0"/>
              <a:t> τους μεγαλύτερους να επικοινωνούν γραπτώς ή </a:t>
            </a:r>
            <a:r>
              <a:rPr lang="el-GR" altLang="en-US" sz="3000" b="1" dirty="0"/>
              <a:t>συμμετέχοντας</a:t>
            </a:r>
            <a:r>
              <a:rPr lang="el-GR" altLang="en-US" sz="3000" dirty="0"/>
              <a:t> σε </a:t>
            </a:r>
            <a:r>
              <a:rPr lang="el-GR" altLang="en-US" sz="3000" u="sng" dirty="0"/>
              <a:t>περιστατικά </a:t>
            </a:r>
            <a:r>
              <a:rPr lang="el-GR" altLang="en-US" sz="3000" u="sng" dirty="0" err="1"/>
              <a:t>γραμματισμού</a:t>
            </a:r>
            <a:r>
              <a:rPr lang="el-GR" altLang="en-US" sz="3000" u="sng" dirty="0"/>
              <a:t> </a:t>
            </a:r>
            <a:r>
              <a:rPr lang="el-GR" altLang="en-US" sz="3000" dirty="0"/>
              <a:t>στην καθημερινή τους ζωή. Χρησιμοποιώντας το γραπτό λόγο για ψυχαγωγία, παιχνίδι, επικοινωνία  διερευνούν, πειραματίζονται και οικειοποιούνται τους κανόνες που διέπουν το γραπτό λόγο, κατανοούν καλύτερο το ρόλο του στην επικοινωνία κι επιθυμούν να μάθουν να γράφουν και να διαβάζουν στο δημοτικό σχολείο.</a:t>
            </a:r>
            <a:endParaRPr lang="el-GR" altLang="en-US" sz="3000" dirty="0">
              <a:cs typeface="Times New Roman" panose="02020603050405020304" pitchFamily="18" charset="0"/>
            </a:endParaRPr>
          </a:p>
        </p:txBody>
      </p:sp>
      <p:sp>
        <p:nvSpPr>
          <p:cNvPr id="3" name="Title 1">
            <a:extLst>
              <a:ext uri="{FF2B5EF4-FFF2-40B4-BE49-F238E27FC236}">
                <a16:creationId xmlns:a16="http://schemas.microsoft.com/office/drawing/2014/main" id="{13F92AA6-D308-93B7-267E-5E3EEEB686A8}"/>
              </a:ext>
            </a:extLst>
          </p:cNvPr>
          <p:cNvSpPr txBox="1">
            <a:spLocks/>
          </p:cNvSpPr>
          <p:nvPr/>
        </p:nvSpPr>
        <p:spPr>
          <a:xfrm>
            <a:off x="176436" y="-5680"/>
            <a:ext cx="9144000" cy="965200"/>
          </a:xfrm>
          <a:prstGeom prst="rect">
            <a:avLst/>
          </a:prstGeom>
        </p:spPr>
        <p:txBody>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a:defRPr/>
            </a:pPr>
            <a:r>
              <a:rPr lang="el-GR" sz="3600" kern="0" dirty="0"/>
              <a:t>Η οπτική μας: πρώτος, φυσικός, αναδυόμενος </a:t>
            </a:r>
            <a:r>
              <a:rPr lang="el-GR" sz="3600" kern="0" dirty="0" err="1"/>
              <a:t>γραμματισμός</a:t>
            </a:r>
            <a:endParaRPr lang="en-GR" sz="3600" kern="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0EE1430-2D93-80F8-DD82-C8E2D983A0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94" r="7825"/>
          <a:stretch/>
        </p:blipFill>
        <p:spPr bwMode="auto">
          <a:xfrm>
            <a:off x="-1" y="1749842"/>
            <a:ext cx="4139953" cy="355136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32FBD22-0EAE-24D2-46ED-FD9085F4FBAA}"/>
              </a:ext>
            </a:extLst>
          </p:cNvPr>
          <p:cNvSpPr>
            <a:spLocks noGrp="1"/>
          </p:cNvSpPr>
          <p:nvPr>
            <p:ph idx="1"/>
          </p:nvPr>
        </p:nvSpPr>
        <p:spPr>
          <a:xfrm>
            <a:off x="3995936" y="692696"/>
            <a:ext cx="4978896" cy="5433467"/>
          </a:xfrm>
        </p:spPr>
        <p:txBody>
          <a:bodyPr>
            <a:normAutofit lnSpcReduction="10000"/>
          </a:bodyPr>
          <a:lstStyle/>
          <a:p>
            <a:pPr marL="0" indent="0">
              <a:buNone/>
            </a:pPr>
            <a:r>
              <a:rPr lang="el-GR" dirty="0"/>
              <a:t>«</a:t>
            </a:r>
            <a:r>
              <a:rPr lang="el-GR" i="1" dirty="0">
                <a:effectLst/>
                <a:latin typeface="Helvetica" pitchFamily="2" charset="0"/>
              </a:rPr>
              <a:t>Οι </a:t>
            </a:r>
            <a:r>
              <a:rPr lang="el-GR" b="1" i="1" dirty="0">
                <a:effectLst/>
                <a:latin typeface="Helvetica" pitchFamily="2" charset="0"/>
              </a:rPr>
              <a:t>ικανότητες του 21ου αιώνα </a:t>
            </a:r>
            <a:r>
              <a:rPr lang="el-GR" i="1" dirty="0">
                <a:effectLst/>
                <a:latin typeface="Helvetica" pitchFamily="2" charset="0"/>
              </a:rPr>
              <a:t>βρίσκονται στον πυρήνα του Προγράμματος Σπουδών του νηπιαγωγείου και διατρέχουν όλα τα Θεματικά Πεδία και τις Θεματικές Ενότητές του</a:t>
            </a:r>
            <a:r>
              <a:rPr lang="el-GR" dirty="0">
                <a:effectLst/>
                <a:latin typeface="Helvetica" pitchFamily="2" charset="0"/>
              </a:rPr>
              <a:t>.» (ΦΕΚ, Τεύχος </a:t>
            </a:r>
            <a:r>
              <a:rPr lang="en-GB" dirty="0">
                <a:effectLst/>
                <a:latin typeface="Helvetica" pitchFamily="2" charset="0"/>
              </a:rPr>
              <a:t>B’ 687/10.02.2023</a:t>
            </a:r>
            <a:r>
              <a:rPr lang="el-GR" dirty="0">
                <a:effectLst/>
                <a:latin typeface="Helvetica" pitchFamily="2" charset="0"/>
              </a:rPr>
              <a:t>, σελ. 6417)</a:t>
            </a:r>
            <a:endParaRPr lang="en-GB" dirty="0">
              <a:effectLst/>
              <a:latin typeface="Helvetica" pitchFamily="2" charset="0"/>
            </a:endParaRPr>
          </a:p>
          <a:p>
            <a:endParaRPr lang="el-GR" dirty="0">
              <a:effectLst/>
              <a:latin typeface="Helvetica" pitchFamily="2" charset="0"/>
            </a:endParaRPr>
          </a:p>
          <a:p>
            <a:pPr marL="0" indent="0">
              <a:buNone/>
            </a:pPr>
            <a:endParaRPr lang="en-GR" dirty="0"/>
          </a:p>
        </p:txBody>
      </p:sp>
    </p:spTree>
    <p:extLst>
      <p:ext uri="{BB962C8B-B14F-4D97-AF65-F5344CB8AC3E}">
        <p14:creationId xmlns:p14="http://schemas.microsoft.com/office/powerpoint/2010/main" val="1658083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BD8D65-B3E5-0EA4-7586-63411F160AC2}"/>
              </a:ext>
            </a:extLst>
          </p:cNvPr>
          <p:cNvSpPr>
            <a:spLocks noGrp="1"/>
          </p:cNvSpPr>
          <p:nvPr>
            <p:ph idx="1"/>
          </p:nvPr>
        </p:nvSpPr>
        <p:spPr>
          <a:xfrm>
            <a:off x="457200" y="260648"/>
            <a:ext cx="8229600" cy="6480720"/>
          </a:xfrm>
        </p:spPr>
        <p:txBody>
          <a:bodyPr>
            <a:normAutofit fontScale="32500" lnSpcReduction="20000"/>
          </a:bodyPr>
          <a:lstStyle/>
          <a:p>
            <a:pPr marL="0" indent="0" algn="l">
              <a:buNone/>
            </a:pPr>
            <a:r>
              <a:rPr lang="el-GR" sz="5500" b="1" i="0" u="sng" strike="noStrike" dirty="0">
                <a:solidFill>
                  <a:srgbClr val="333333"/>
                </a:solidFill>
                <a:effectLst/>
                <a:latin typeface="Arial" panose="020B0604020202020204" pitchFamily="34" charset="0"/>
              </a:rPr>
              <a:t>8 βασικές ικανότητες</a:t>
            </a:r>
            <a:endParaRPr lang="en-US" sz="5500" b="1" i="0" u="sng" strike="noStrike" dirty="0">
              <a:solidFill>
                <a:srgbClr val="333333"/>
              </a:solidFill>
              <a:effectLst/>
              <a:latin typeface="Arial" panose="020B0604020202020204" pitchFamily="34" charset="0"/>
            </a:endParaRPr>
          </a:p>
          <a:p>
            <a:pPr marL="0" indent="0" algn="l">
              <a:buNone/>
            </a:pPr>
            <a:endParaRPr lang="en-US" sz="2000" b="1" i="0" u="sng" strike="noStrike" dirty="0">
              <a:solidFill>
                <a:srgbClr val="333333"/>
              </a:solidFill>
              <a:effectLst/>
              <a:latin typeface="Arial" panose="020B0604020202020204" pitchFamily="34" charset="0"/>
            </a:endParaRPr>
          </a:p>
          <a:p>
            <a:pPr marL="0" indent="0" algn="l">
              <a:buNone/>
            </a:pPr>
            <a:r>
              <a:rPr lang="el-GR" sz="4900" b="0" i="0" u="none" strike="noStrike" dirty="0">
                <a:solidFill>
                  <a:srgbClr val="333333"/>
                </a:solidFill>
                <a:effectLst/>
                <a:latin typeface="Arial" panose="020B0604020202020204" pitchFamily="34" charset="0"/>
              </a:rPr>
              <a:t>1.</a:t>
            </a:r>
            <a:r>
              <a:rPr lang="el-GR" sz="4900" b="1" i="0" u="none" strike="noStrike" dirty="0">
                <a:solidFill>
                  <a:srgbClr val="333333"/>
                </a:solidFill>
                <a:effectLst/>
                <a:latin typeface="Arial" panose="020B0604020202020204" pitchFamily="34" charset="0"/>
              </a:rPr>
              <a:t>Επικοινωνία στη μητρική γλώσσα:</a:t>
            </a:r>
            <a:r>
              <a:rPr lang="el-GR" sz="4900" b="0" i="0" u="none" strike="noStrike" dirty="0">
                <a:solidFill>
                  <a:srgbClr val="333333"/>
                </a:solidFill>
                <a:effectLst/>
                <a:latin typeface="Arial" panose="020B0604020202020204" pitchFamily="34" charset="0"/>
              </a:rPr>
              <a:t> ικανότητα έκφρασης και ερμηνείας εννοιών, σκέψεων, συναισθημάτων, γεγονότων και απόψεων τόσο σε προφορική όσο και σε γραπτή μορφή.</a:t>
            </a:r>
          </a:p>
          <a:p>
            <a:pPr marL="0" indent="0" algn="l">
              <a:buNone/>
            </a:pPr>
            <a:r>
              <a:rPr lang="el-GR" sz="4900" b="0" i="0" u="none" strike="noStrike" dirty="0">
                <a:solidFill>
                  <a:srgbClr val="333333"/>
                </a:solidFill>
                <a:effectLst/>
                <a:latin typeface="Arial" panose="020B0604020202020204" pitchFamily="34" charset="0"/>
              </a:rPr>
              <a:t>2.</a:t>
            </a:r>
            <a:r>
              <a:rPr lang="el-GR" sz="4900" b="1" i="0" u="none" strike="noStrike" dirty="0">
                <a:solidFill>
                  <a:srgbClr val="333333"/>
                </a:solidFill>
                <a:effectLst/>
                <a:latin typeface="Arial" panose="020B0604020202020204" pitchFamily="34" charset="0"/>
              </a:rPr>
              <a:t>Επικοινωνία σε ξένη γλώσσα:</a:t>
            </a:r>
            <a:r>
              <a:rPr lang="el-GR" sz="4900" b="0" i="0" u="none" strike="noStrike" dirty="0">
                <a:solidFill>
                  <a:srgbClr val="333333"/>
                </a:solidFill>
                <a:effectLst/>
                <a:latin typeface="Arial" panose="020B0604020202020204" pitchFamily="34" charset="0"/>
              </a:rPr>
              <a:t> ισχύουν τα παραπάνω, αλλά απαιτούνται και δεξιότητες διαμεσολάβησης (δηλ. σύνταξη περίληψης, παράφραση, διερμηνεία ή μετάφραση) και η διαπολιτισμική κατανόηση.</a:t>
            </a:r>
          </a:p>
          <a:p>
            <a:pPr marL="0" indent="0" algn="l">
              <a:buNone/>
            </a:pPr>
            <a:r>
              <a:rPr lang="el-GR" sz="4900" b="0" i="0" u="none" strike="noStrike" dirty="0">
                <a:solidFill>
                  <a:srgbClr val="333333"/>
                </a:solidFill>
                <a:effectLst/>
                <a:latin typeface="Arial" panose="020B0604020202020204" pitchFamily="34" charset="0"/>
              </a:rPr>
              <a:t>3.</a:t>
            </a:r>
            <a:r>
              <a:rPr lang="el-GR" sz="4900" b="1" i="0" u="none" strike="noStrike" dirty="0">
                <a:solidFill>
                  <a:srgbClr val="333333"/>
                </a:solidFill>
                <a:effectLst/>
                <a:latin typeface="Arial" panose="020B0604020202020204" pitchFamily="34" charset="0"/>
              </a:rPr>
              <a:t>Μαθηματική ικανότητα και ικανότητες στην επιστήμη και την τεχνολογία:</a:t>
            </a:r>
            <a:r>
              <a:rPr lang="el-GR" sz="4900" b="0" i="0" u="none" strike="noStrike" dirty="0">
                <a:solidFill>
                  <a:srgbClr val="333333"/>
                </a:solidFill>
                <a:effectLst/>
                <a:latin typeface="Arial" panose="020B0604020202020204" pitchFamily="34" charset="0"/>
              </a:rPr>
              <a:t> στέρεα βάση της λειτουργικής γνώσης της αριθμητικής, κατανόηση του φυσικού κόσμου και ικανότητα εφαρμογής των γνώσεων και της τεχνολογίας για την ικανοποίηση των αντιληπτών ανθρώπινων αναγκών (για παράδειγμα στην ιατρική, τις μεταφορές ή την επικοινωνία).</a:t>
            </a:r>
          </a:p>
          <a:p>
            <a:pPr marL="0" indent="0" algn="l">
              <a:buNone/>
            </a:pPr>
            <a:r>
              <a:rPr lang="el-GR" sz="4900" b="0" i="0" u="none" strike="noStrike" dirty="0">
                <a:solidFill>
                  <a:srgbClr val="333333"/>
                </a:solidFill>
                <a:effectLst/>
                <a:latin typeface="Arial" panose="020B0604020202020204" pitchFamily="34" charset="0"/>
              </a:rPr>
              <a:t>4.</a:t>
            </a:r>
            <a:r>
              <a:rPr lang="el-GR" sz="4900" b="1" i="0" u="none" strike="noStrike" dirty="0">
                <a:solidFill>
                  <a:srgbClr val="333333"/>
                </a:solidFill>
                <a:effectLst/>
                <a:latin typeface="Arial" panose="020B0604020202020204" pitchFamily="34" charset="0"/>
              </a:rPr>
              <a:t>Ψηφιακή ικανότητα:</a:t>
            </a:r>
            <a:r>
              <a:rPr lang="el-GR" sz="4900" b="0" i="0" u="none" strike="noStrike" dirty="0">
                <a:solidFill>
                  <a:srgbClr val="333333"/>
                </a:solidFill>
                <a:effectLst/>
                <a:latin typeface="Arial" panose="020B0604020202020204" pitchFamily="34" charset="0"/>
              </a:rPr>
              <a:t> η χρήση της τεχνολογίας της πληροφορίας και των επικοινωνιών για την εργασία, την ψυχαγωγία και την επικοινωνία, με αυτοπεποίθηση και κριτικό πνεύμα.</a:t>
            </a:r>
          </a:p>
          <a:p>
            <a:pPr marL="0" indent="0" algn="l">
              <a:buNone/>
            </a:pPr>
            <a:r>
              <a:rPr lang="el-GR" sz="4900" b="0" i="0" u="none" strike="noStrike" dirty="0">
                <a:solidFill>
                  <a:srgbClr val="333333"/>
                </a:solidFill>
                <a:effectLst/>
                <a:latin typeface="Arial" panose="020B0604020202020204" pitchFamily="34" charset="0"/>
              </a:rPr>
              <a:t>5.</a:t>
            </a:r>
            <a:r>
              <a:rPr lang="el-GR" sz="4900" b="1" i="0" u="none" strike="noStrike" dirty="0">
                <a:solidFill>
                  <a:srgbClr val="333333"/>
                </a:solidFill>
                <a:effectLst/>
                <a:latin typeface="Arial" panose="020B0604020202020204" pitchFamily="34" charset="0"/>
              </a:rPr>
              <a:t>Μεταγνωστικές ικανότητες (</a:t>
            </a:r>
            <a:r>
              <a:rPr lang="en-GB" sz="4900" b="1" i="0" u="none" strike="noStrike" dirty="0">
                <a:solidFill>
                  <a:srgbClr val="333333"/>
                </a:solidFill>
                <a:effectLst/>
                <a:latin typeface="Arial" panose="020B0604020202020204" pitchFamily="34" charset="0"/>
              </a:rPr>
              <a:t>learning to learn):</a:t>
            </a:r>
            <a:r>
              <a:rPr lang="en-GB" sz="4900" b="0" i="0" u="none" strike="noStrike" dirty="0">
                <a:solidFill>
                  <a:srgbClr val="333333"/>
                </a:solidFill>
                <a:effectLst/>
                <a:latin typeface="Arial" panose="020B0604020202020204" pitchFamily="34" charset="0"/>
              </a:rPr>
              <a:t> </a:t>
            </a:r>
            <a:r>
              <a:rPr lang="el-GR" sz="4900" b="0" i="0" u="none" strike="noStrike" dirty="0">
                <a:solidFill>
                  <a:srgbClr val="333333"/>
                </a:solidFill>
                <a:effectLst/>
                <a:latin typeface="Arial" panose="020B0604020202020204" pitchFamily="34" charset="0"/>
              </a:rPr>
              <a:t>η ικανότητα αποτελεσματικής διαχείρισης της ατομικής μάθησης, σε ατομικό ή σε συλλογικό επίπεδο.</a:t>
            </a:r>
          </a:p>
          <a:p>
            <a:pPr marL="0" indent="0" algn="l">
              <a:buNone/>
            </a:pPr>
            <a:r>
              <a:rPr lang="el-GR" sz="4900" b="0" i="0" u="none" strike="noStrike" dirty="0">
                <a:solidFill>
                  <a:srgbClr val="333333"/>
                </a:solidFill>
                <a:effectLst/>
                <a:latin typeface="Arial" panose="020B0604020202020204" pitchFamily="34" charset="0"/>
              </a:rPr>
              <a:t>6.</a:t>
            </a:r>
            <a:r>
              <a:rPr lang="el-GR" sz="4900" b="1" i="0" u="none" strike="noStrike" dirty="0">
                <a:solidFill>
                  <a:srgbClr val="333333"/>
                </a:solidFill>
                <a:effectLst/>
                <a:latin typeface="Arial" panose="020B0604020202020204" pitchFamily="34" charset="0"/>
              </a:rPr>
              <a:t>Κοινωνικές ικανότητες και ικανότητες που σχετίζονται με την ιδιότητα του πολίτη:</a:t>
            </a:r>
            <a:r>
              <a:rPr lang="el-GR" sz="4900" b="0" i="0" u="none" strike="noStrike" dirty="0">
                <a:solidFill>
                  <a:srgbClr val="333333"/>
                </a:solidFill>
                <a:effectLst/>
                <a:latin typeface="Arial" panose="020B0604020202020204" pitchFamily="34" charset="0"/>
              </a:rPr>
              <a:t> η ικανότητα να συμμετέχουν τα άτομα με αποτελεσματικό και εποικοδομητικό τρόπο στην κοινωνική και επαγγελματική ζωή, και να συμμετέχουν με ενεργό και δημοκρατικό τρόπο ιδίως στις όλο και περισσότερο ποικιλόμορφες κοινωνίες.</a:t>
            </a:r>
          </a:p>
          <a:p>
            <a:pPr marL="0" indent="0" algn="l">
              <a:buNone/>
            </a:pPr>
            <a:r>
              <a:rPr lang="el-GR" sz="4900" b="0" i="0" u="none" strike="noStrike" dirty="0">
                <a:solidFill>
                  <a:srgbClr val="333333"/>
                </a:solidFill>
                <a:effectLst/>
                <a:latin typeface="Arial" panose="020B0604020202020204" pitchFamily="34" charset="0"/>
              </a:rPr>
              <a:t>7.</a:t>
            </a:r>
            <a:r>
              <a:rPr lang="el-GR" sz="4900" b="1" i="0" u="none" strike="noStrike" dirty="0">
                <a:solidFill>
                  <a:srgbClr val="333333"/>
                </a:solidFill>
                <a:effectLst/>
                <a:latin typeface="Arial" panose="020B0604020202020204" pitchFamily="34" charset="0"/>
              </a:rPr>
              <a:t>Αίσθημα πρωτοβουλίας και επιχειρηματικότητα:</a:t>
            </a:r>
            <a:r>
              <a:rPr lang="el-GR" sz="4900" b="0" i="0" u="none" strike="noStrike" dirty="0">
                <a:solidFill>
                  <a:srgbClr val="333333"/>
                </a:solidFill>
                <a:effectLst/>
                <a:latin typeface="Arial" panose="020B0604020202020204" pitchFamily="34" charset="0"/>
              </a:rPr>
              <a:t> ικανότητα να μετατρέπονται οι ιδέες σε δράση μέσα από τη δημιουργικότητα, την καινοτομία και την ανάληψη ρίσκου, καθώς και ικανότητα σχεδιασμού και διαχείρισης έργων.</a:t>
            </a:r>
          </a:p>
          <a:p>
            <a:pPr marL="0" indent="0" algn="l">
              <a:buNone/>
            </a:pPr>
            <a:r>
              <a:rPr lang="el-GR" sz="4900" b="0" i="0" u="none" strike="noStrike" dirty="0">
                <a:solidFill>
                  <a:srgbClr val="333333"/>
                </a:solidFill>
                <a:effectLst/>
                <a:latin typeface="Arial" panose="020B0604020202020204" pitchFamily="34" charset="0"/>
              </a:rPr>
              <a:t>8.</a:t>
            </a:r>
            <a:r>
              <a:rPr lang="el-GR" sz="4900" b="1" i="0" u="none" strike="noStrike" dirty="0">
                <a:solidFill>
                  <a:srgbClr val="333333"/>
                </a:solidFill>
                <a:effectLst/>
                <a:latin typeface="Arial" panose="020B0604020202020204" pitchFamily="34" charset="0"/>
              </a:rPr>
              <a:t>Πολιτιστική γνώση και έκφραση:</a:t>
            </a:r>
            <a:r>
              <a:rPr lang="el-GR" sz="4900" b="0" i="0" u="none" strike="noStrike" dirty="0">
                <a:solidFill>
                  <a:srgbClr val="333333"/>
                </a:solidFill>
                <a:effectLst/>
                <a:latin typeface="Arial" panose="020B0604020202020204" pitchFamily="34" charset="0"/>
              </a:rPr>
              <a:t> ικανότητα εκτίμησης της σημασίας της δημιουργικής έκφρασης ιδεών, εμπειριών και συναισθημάτων σε ένα φάσμα μέσων, όπως η μουσική, το θέατρο, η λογοτεχνία και οι εικαστικές τέχνες.</a:t>
            </a:r>
          </a:p>
          <a:p>
            <a:pPr marL="0" indent="0">
              <a:buNone/>
            </a:pPr>
            <a:endParaRPr lang="el-GR" dirty="0"/>
          </a:p>
          <a:p>
            <a:pPr marL="0" indent="0">
              <a:buNone/>
            </a:pPr>
            <a:r>
              <a:rPr lang="el-GR" sz="3700" dirty="0"/>
              <a:t>ΣΥΣΤΑΣΗ ΤΟΥ </a:t>
            </a:r>
            <a:r>
              <a:rPr lang="en-GB" sz="3700" dirty="0"/>
              <a:t>E</a:t>
            </a:r>
            <a:r>
              <a:rPr lang="el-GR" sz="3700" dirty="0"/>
              <a:t>ΥΡΩΠΑΪΚΟΥ </a:t>
            </a:r>
            <a:r>
              <a:rPr lang="en-GB" sz="3700" dirty="0"/>
              <a:t>K</a:t>
            </a:r>
            <a:r>
              <a:rPr lang="el-GR" sz="3700" dirty="0"/>
              <a:t>ΟΙΝΟΒΟΥΛΊΟΥ </a:t>
            </a:r>
            <a:r>
              <a:rPr lang="en-GB" sz="3700" dirty="0"/>
              <a:t>K</a:t>
            </a:r>
            <a:r>
              <a:rPr lang="el-GR" sz="3700" dirty="0"/>
              <a:t>ΑΙ ΤΟΥ ΣΥΜΒΟΥΛΊΟΥ ΤΗΣ ΕΕ 18/ 12/ 2006) σχετικά με τις βασικές ικανότητες της δια βίου μάθησης(2006/962/ΕΚ) </a:t>
            </a:r>
            <a:r>
              <a:rPr lang="en-GB" sz="3700" dirty="0">
                <a:hlinkClick r:id="rId2"/>
              </a:rPr>
              <a:t>http://data.europa.eu/eli/reco/2006/962/oj</a:t>
            </a:r>
            <a:endParaRPr lang="el-GR" sz="3700" dirty="0"/>
          </a:p>
        </p:txBody>
      </p:sp>
    </p:spTree>
    <p:extLst>
      <p:ext uri="{BB962C8B-B14F-4D97-AF65-F5344CB8AC3E}">
        <p14:creationId xmlns:p14="http://schemas.microsoft.com/office/powerpoint/2010/main" val="2467546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D22E2D-9AB9-5B95-644E-0B9DAF50DDA1}"/>
              </a:ext>
            </a:extLst>
          </p:cNvPr>
          <p:cNvSpPr>
            <a:spLocks noGrp="1"/>
          </p:cNvSpPr>
          <p:nvPr>
            <p:ph idx="1"/>
          </p:nvPr>
        </p:nvSpPr>
        <p:spPr>
          <a:xfrm>
            <a:off x="457200" y="980728"/>
            <a:ext cx="8229600" cy="5472608"/>
          </a:xfrm>
        </p:spPr>
        <p:txBody>
          <a:bodyPr>
            <a:normAutofit fontScale="70000" lnSpcReduction="20000"/>
          </a:bodyPr>
          <a:lstStyle/>
          <a:p>
            <a:pPr marL="0" indent="0">
              <a:buNone/>
            </a:pPr>
            <a:r>
              <a:rPr lang="el-GR" dirty="0"/>
              <a:t>α) Οι </a:t>
            </a:r>
            <a:r>
              <a:rPr lang="el-GR" b="1" dirty="0"/>
              <a:t>γνώσεις</a:t>
            </a:r>
            <a:r>
              <a:rPr lang="el-GR" dirty="0"/>
              <a:t> περιγράφουν το «</a:t>
            </a:r>
            <a:r>
              <a:rPr lang="el-GR" b="1" u="sng" dirty="0"/>
              <a:t>τι</a:t>
            </a:r>
            <a:r>
              <a:rPr lang="el-GR" dirty="0"/>
              <a:t>» της μάθησης και</a:t>
            </a:r>
            <a:r>
              <a:rPr lang="en-US" dirty="0"/>
              <a:t> </a:t>
            </a:r>
            <a:r>
              <a:rPr lang="el-GR" dirty="0"/>
              <a:t>προσδιορίζονται ως μία σειρά εδραιωμένων γενικότερων και ειδικότερων γνωστικών στοιχείων, ιδεών,</a:t>
            </a:r>
            <a:r>
              <a:rPr lang="en-US" dirty="0"/>
              <a:t> </a:t>
            </a:r>
            <a:r>
              <a:rPr lang="el-GR" dirty="0"/>
              <a:t>εννοιών, θεωριών, σχημάτων, γεγονότων, δεδομένων</a:t>
            </a:r>
            <a:r>
              <a:rPr lang="en-US" dirty="0"/>
              <a:t> </a:t>
            </a:r>
            <a:r>
              <a:rPr lang="el-GR" dirty="0"/>
              <a:t>και πληροφοριών, που πρέπει να </a:t>
            </a:r>
            <a:r>
              <a:rPr lang="el-GR" dirty="0" err="1"/>
              <a:t>οικοδομηθούν</a:t>
            </a:r>
            <a:r>
              <a:rPr lang="el-GR" dirty="0"/>
              <a:t> και να</a:t>
            </a:r>
            <a:r>
              <a:rPr lang="en-US" dirty="0"/>
              <a:t> </a:t>
            </a:r>
            <a:r>
              <a:rPr lang="el-GR" dirty="0"/>
              <a:t>κατακτηθούν προκειμένου τα παιδιά να αναγνωρίζουν</a:t>
            </a:r>
            <a:r>
              <a:rPr lang="en-US" dirty="0"/>
              <a:t> </a:t>
            </a:r>
            <a:r>
              <a:rPr lang="el-GR" dirty="0"/>
              <a:t>και να αντιλαμβάνονται μία συγκεκριμένη περίσταση,</a:t>
            </a:r>
            <a:r>
              <a:rPr lang="en-US" dirty="0"/>
              <a:t> </a:t>
            </a:r>
            <a:r>
              <a:rPr lang="el-GR" dirty="0"/>
              <a:t>ένα αντικείμενο ή μία κατάσταση.</a:t>
            </a:r>
          </a:p>
          <a:p>
            <a:pPr marL="0" indent="0">
              <a:buNone/>
            </a:pPr>
            <a:r>
              <a:rPr lang="el-GR" dirty="0"/>
              <a:t>β) Οι </a:t>
            </a:r>
            <a:r>
              <a:rPr lang="el-GR" b="1" dirty="0"/>
              <a:t>δεξιότητες</a:t>
            </a:r>
            <a:r>
              <a:rPr lang="el-GR" dirty="0"/>
              <a:t> περιγράφουν το «</a:t>
            </a:r>
            <a:r>
              <a:rPr lang="el-GR" b="1" u="sng" dirty="0"/>
              <a:t>πώς</a:t>
            </a:r>
            <a:r>
              <a:rPr lang="el-GR" dirty="0"/>
              <a:t>» της μάθησης</a:t>
            </a:r>
            <a:r>
              <a:rPr lang="en-US" dirty="0"/>
              <a:t> </a:t>
            </a:r>
            <a:r>
              <a:rPr lang="el-GR" dirty="0"/>
              <a:t>και αποτελούν ένα σύνολο επιμέρους διακριτών μονάδων ενέργειας ή συμπεριφοράς που συνάγονται από τις</a:t>
            </a:r>
            <a:r>
              <a:rPr lang="en-US" dirty="0"/>
              <a:t> </a:t>
            </a:r>
            <a:r>
              <a:rPr lang="el-GR" dirty="0"/>
              <a:t>αντίστοιχες γνώσεις και εφαρμόζονται με έναν οργανωμένο και δυναμικό τρόπο σε κάθε συνθήκη.</a:t>
            </a:r>
          </a:p>
          <a:p>
            <a:pPr marL="0" indent="0">
              <a:buNone/>
            </a:pPr>
            <a:r>
              <a:rPr lang="el-GR" dirty="0"/>
              <a:t>γ) Οι </a:t>
            </a:r>
            <a:r>
              <a:rPr lang="el-GR" b="1" dirty="0"/>
              <a:t>στάσεις</a:t>
            </a:r>
            <a:r>
              <a:rPr lang="el-GR" dirty="0"/>
              <a:t> περιγράφουν το «</a:t>
            </a:r>
            <a:r>
              <a:rPr lang="el-GR" b="1" i="1" dirty="0"/>
              <a:t>γιατί</a:t>
            </a:r>
            <a:r>
              <a:rPr lang="el-GR" dirty="0"/>
              <a:t>» της μάθησης και</a:t>
            </a:r>
            <a:r>
              <a:rPr lang="en-US" dirty="0"/>
              <a:t> </a:t>
            </a:r>
            <a:r>
              <a:rPr lang="el-GR" dirty="0"/>
              <a:t>αντιστοιχούν σε προδιαθέσεις, τάσεις, συναισθήματα,</a:t>
            </a:r>
            <a:r>
              <a:rPr lang="en-US" dirty="0"/>
              <a:t> </a:t>
            </a:r>
            <a:r>
              <a:rPr lang="el-GR" dirty="0"/>
              <a:t>αξίες, νοητικές συνήθειες, νοοτροπίες και μορφές συμπεριφοράς που απαιτούν χρόνο και συστηματικότητα</a:t>
            </a:r>
            <a:r>
              <a:rPr lang="en-US" dirty="0"/>
              <a:t> </a:t>
            </a:r>
            <a:r>
              <a:rPr lang="el-GR" dirty="0"/>
              <a:t>προκειμένου να εδραιωθούν και να διαμορφώσουν τον</a:t>
            </a:r>
            <a:r>
              <a:rPr lang="en-US" dirty="0"/>
              <a:t> </a:t>
            </a:r>
            <a:r>
              <a:rPr lang="el-GR" dirty="0"/>
              <a:t>συνολικό προσανατολισμό και την ανταπόκριση των</a:t>
            </a:r>
          </a:p>
          <a:p>
            <a:endParaRPr lang="en-GR" dirty="0"/>
          </a:p>
        </p:txBody>
      </p:sp>
    </p:spTree>
    <p:extLst>
      <p:ext uri="{BB962C8B-B14F-4D97-AF65-F5344CB8AC3E}">
        <p14:creationId xmlns:p14="http://schemas.microsoft.com/office/powerpoint/2010/main" val="2540120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2ECAD8-6EBB-BC50-072B-4CDFB5016E5C}"/>
              </a:ext>
            </a:extLst>
          </p:cNvPr>
          <p:cNvSpPr>
            <a:spLocks noGrp="1"/>
          </p:cNvSpPr>
          <p:nvPr>
            <p:ph idx="1"/>
          </p:nvPr>
        </p:nvSpPr>
        <p:spPr>
          <a:xfrm>
            <a:off x="323528" y="476672"/>
            <a:ext cx="8589640" cy="4525963"/>
          </a:xfrm>
        </p:spPr>
        <p:txBody>
          <a:bodyPr>
            <a:normAutofit fontScale="77500" lnSpcReduction="20000"/>
          </a:bodyPr>
          <a:lstStyle/>
          <a:p>
            <a:pPr marL="0" indent="0">
              <a:buNone/>
            </a:pPr>
            <a:r>
              <a:rPr lang="el-GR" b="1" dirty="0">
                <a:effectLst/>
                <a:latin typeface="Helvetica" pitchFamily="2" charset="0"/>
              </a:rPr>
              <a:t>α) Εργαλεία σκέψης</a:t>
            </a:r>
            <a:r>
              <a:rPr lang="el-GR" dirty="0">
                <a:effectLst/>
                <a:latin typeface="Helvetica" pitchFamily="2" charset="0"/>
              </a:rPr>
              <a:t>: 1. κριτική σκέψη, </a:t>
            </a:r>
            <a:endParaRPr lang="en-US" dirty="0">
              <a:effectLst/>
              <a:latin typeface="Helvetica" pitchFamily="2" charset="0"/>
            </a:endParaRPr>
          </a:p>
          <a:p>
            <a:pPr marL="0" indent="0">
              <a:buNone/>
            </a:pPr>
            <a:r>
              <a:rPr lang="el-GR" dirty="0">
                <a:effectLst/>
                <a:latin typeface="Helvetica" pitchFamily="2" charset="0"/>
              </a:rPr>
              <a:t>2. δημιουργικότητα, 3. επίλυση προβλήματος και στοχαστική λήψη</a:t>
            </a:r>
            <a:r>
              <a:rPr lang="en-US" dirty="0">
                <a:effectLst/>
                <a:latin typeface="Helvetica" pitchFamily="2" charset="0"/>
              </a:rPr>
              <a:t> </a:t>
            </a:r>
            <a:r>
              <a:rPr lang="el-GR" dirty="0">
                <a:effectLst/>
                <a:latin typeface="Helvetica" pitchFamily="2" charset="0"/>
              </a:rPr>
              <a:t>αποφάσεων</a:t>
            </a:r>
          </a:p>
          <a:p>
            <a:pPr marL="0" indent="0">
              <a:buNone/>
            </a:pPr>
            <a:r>
              <a:rPr lang="el-GR" b="1" dirty="0">
                <a:effectLst/>
                <a:latin typeface="Helvetica" pitchFamily="2" charset="0"/>
              </a:rPr>
              <a:t>β) εργαλεία επιστήμης και τεχνολογίας</a:t>
            </a:r>
            <a:r>
              <a:rPr lang="el-GR" dirty="0">
                <a:effectLst/>
                <a:latin typeface="Helvetica" pitchFamily="2" charset="0"/>
              </a:rPr>
              <a:t>: 1. καινοτομία,</a:t>
            </a:r>
          </a:p>
          <a:p>
            <a:pPr marL="0" indent="0">
              <a:buNone/>
            </a:pPr>
            <a:r>
              <a:rPr lang="el-GR" dirty="0">
                <a:effectLst/>
                <a:latin typeface="Helvetica" pitchFamily="2" charset="0"/>
              </a:rPr>
              <a:t>2. υπολογιστική σκέψη, 3. σχεδιαστική και κατασκευαστική ικανότητα</a:t>
            </a:r>
          </a:p>
          <a:p>
            <a:pPr marL="0" indent="0">
              <a:buNone/>
            </a:pPr>
            <a:r>
              <a:rPr lang="el-GR" b="1" dirty="0">
                <a:effectLst/>
                <a:latin typeface="Helvetica" pitchFamily="2" charset="0"/>
              </a:rPr>
              <a:t>γ) εργαλεία ζωής</a:t>
            </a:r>
            <a:r>
              <a:rPr lang="el-GR" dirty="0">
                <a:effectLst/>
                <a:latin typeface="Helvetica" pitchFamily="2" charset="0"/>
              </a:rPr>
              <a:t>: 1. προσωπική ενδυνάμωση και κοινωνική ευθύνη, 2. ιδιότητα του πολίτη, 3. ευελιξία, προσαρμοστικότητα και ανθεκτικότητα,</a:t>
            </a:r>
          </a:p>
          <a:p>
            <a:pPr marL="0" indent="0">
              <a:buNone/>
            </a:pPr>
            <a:r>
              <a:rPr lang="el-GR" b="1" dirty="0">
                <a:effectLst/>
                <a:latin typeface="Helvetica" pitchFamily="2" charset="0"/>
              </a:rPr>
              <a:t>δ) εργαλεία μάθησης</a:t>
            </a:r>
            <a:r>
              <a:rPr lang="el-GR" dirty="0">
                <a:effectLst/>
                <a:latin typeface="Helvetica" pitchFamily="2" charset="0"/>
              </a:rPr>
              <a:t>: 1. επικοινωνία, 2. συνεργασία,</a:t>
            </a:r>
          </a:p>
          <a:p>
            <a:pPr marL="0" indent="0">
              <a:buNone/>
            </a:pPr>
            <a:r>
              <a:rPr lang="el-GR" dirty="0">
                <a:effectLst/>
                <a:latin typeface="Helvetica" pitchFamily="2" charset="0"/>
              </a:rPr>
              <a:t>3. μαθαίνω πώς να μαθαίνω - </a:t>
            </a:r>
            <a:r>
              <a:rPr lang="el-GR" dirty="0" err="1">
                <a:effectLst/>
                <a:latin typeface="Helvetica" pitchFamily="2" charset="0"/>
              </a:rPr>
              <a:t>μεταγνώση</a:t>
            </a:r>
            <a:r>
              <a:rPr lang="el-GR" dirty="0">
                <a:effectLst/>
                <a:latin typeface="Helvetica" pitchFamily="2" charset="0"/>
              </a:rPr>
              <a:t>.</a:t>
            </a:r>
          </a:p>
          <a:p>
            <a:pPr marL="0" indent="0">
              <a:buNone/>
            </a:pPr>
            <a:endParaRPr lang="en-GR" dirty="0"/>
          </a:p>
        </p:txBody>
      </p:sp>
      <p:pic>
        <p:nvPicPr>
          <p:cNvPr id="4" name="Picture 2" descr="C:\Users\Nektarios\Desktop\ZAGREB\Vedran_Markulin-Dečki_idemo_se_pikulati-2013.tif">
            <a:extLst>
              <a:ext uri="{FF2B5EF4-FFF2-40B4-BE49-F238E27FC236}">
                <a16:creationId xmlns:a16="http://schemas.microsoft.com/office/drawing/2014/main" id="{E5E4ADE3-38DB-3D4B-9D7C-D21C3283A9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209" b="20853"/>
          <a:stretch/>
        </p:blipFill>
        <p:spPr bwMode="auto">
          <a:xfrm>
            <a:off x="46348" y="4690053"/>
            <a:ext cx="9144000"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358787"/>
      </p:ext>
    </p:extLst>
  </p:cSld>
  <p:clrMapOvr>
    <a:masterClrMapping/>
  </p:clrMapOvr>
</p:sld>
</file>

<file path=ppt/theme/theme1.xml><?xml version="1.0" encoding="utf-8"?>
<a:theme xmlns:a="http://schemas.openxmlformats.org/drawingml/2006/main" name="Στρώσεις">
  <a:themeElements>
    <a:clrScheme name="Στρώσεις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Στρώσεις">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Στρώσεις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Στρώσεις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Στρώσεις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Στρώσεις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Στρώσεις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Στρώσεις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Στρώσεις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Στρώσεις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Στρώσεις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Στρώσεις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Στρώσεις">
  <a:themeElements>
    <a:clrScheme name="Στρώσεις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Στρώσεις">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Στρώσεις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Στρώσεις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Στρώσεις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Στρώσεις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Στρώσεις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Στρώσεις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Στρώσεις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Στρώσεις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Στρώσεις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Στρώσεις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Δίχρωμος συνδυασμός">
  <a:themeElements>
    <a:clrScheme name="Δίχρωμος συνδυασμός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Δίχρωμος συνδυασμός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Δίχρωμος συνδυασμός">
  <a:themeElements>
    <a:clrScheme name="Δίχρωμος συνδυασμός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Δίχρωμος συνδυασμός">
      <a:majorFont>
        <a:latin typeface="Lucida Grande"/>
        <a:ea typeface=""/>
        <a:cs typeface=""/>
      </a:majorFont>
      <a:minorFont>
        <a:latin typeface="Lucida Gran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Δίχρωμος συνδυασμός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Δίχρωμος συνδυασμός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Δίχρωμος συνδυασμός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Δίχρωμος συνδυασμός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Δίχρωμος συνδυασμός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Δίχρωμος συνδυασμός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Δίχρωμος συνδυασμός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Layers</Template>
  <TotalTime>3096</TotalTime>
  <Words>2299</Words>
  <Application>Microsoft Macintosh PowerPoint</Application>
  <PresentationFormat>On-screen Show (4:3)</PresentationFormat>
  <Paragraphs>185</Paragraphs>
  <Slides>28</Slides>
  <Notes>3</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28</vt:i4>
      </vt:variant>
    </vt:vector>
  </HeadingPairs>
  <TitlesOfParts>
    <vt:vector size="41" baseType="lpstr">
      <vt:lpstr>Arial</vt:lpstr>
      <vt:lpstr>Calibri</vt:lpstr>
      <vt:lpstr>Helvetica</vt:lpstr>
      <vt:lpstr>Lucida Grande</vt:lpstr>
      <vt:lpstr>Tahoma</vt:lpstr>
      <vt:lpstr>Times New Roman</vt:lpstr>
      <vt:lpstr>Wingdings</vt:lpstr>
      <vt:lpstr>Στρώσεις</vt:lpstr>
      <vt:lpstr>Θέμα του Office</vt:lpstr>
      <vt:lpstr>3_Στρώσεις</vt:lpstr>
      <vt:lpstr>Δίχρωμος συνδυασμός</vt:lpstr>
      <vt:lpstr>1_Δίχρωμος συνδυασμός</vt:lpstr>
      <vt:lpstr>1_Θέμα του Office</vt:lpstr>
      <vt:lpstr>Αναλυτικό Πρόγραμμα</vt:lpstr>
      <vt:lpstr>Εισαγωγικά</vt:lpstr>
      <vt:lpstr>PowerPoint Presentation</vt:lpstr>
      <vt:lpstr>Τα δέκα θεμέλια του γραμματισμού </vt:lpstr>
      <vt:lpstr>PowerPoint Presentation</vt:lpstr>
      <vt:lpstr>PowerPoint Presentation</vt:lpstr>
      <vt:lpstr>PowerPoint Presentation</vt:lpstr>
      <vt:lpstr>PowerPoint Presentation</vt:lpstr>
      <vt:lpstr>PowerPoint Presentation</vt:lpstr>
      <vt:lpstr>ΘΕΜΑΤΙΚΑ ΠΕΔΙΑ</vt:lpstr>
      <vt:lpstr>PowerPoint Presentation</vt:lpstr>
      <vt:lpstr>PowerPoint Presentation</vt:lpstr>
      <vt:lpstr>PowerPoint Presentation</vt:lpstr>
      <vt:lpstr>PowerPoint Presentation</vt:lpstr>
      <vt:lpstr>PowerPoint Presentation</vt:lpstr>
      <vt:lpstr>PowerPoint Presentation</vt:lpstr>
      <vt:lpstr>Παιδί &amp; Επικοινωνία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ΔΙΔΑΚΤΙΚΗ ΤΗΣ ΕΛΛΗΝΙΚΗΣ ΓΛΩΣΣΑΣ ΣΤΟ ΔΗΜΟΤΙΚΟ ΣΧΟΛΕΙΟ (EDG 216)</dc:title>
  <dc:creator>user</dc:creator>
  <cp:lastModifiedBy>STELLAKIS NEKTARIOS</cp:lastModifiedBy>
  <cp:revision>168</cp:revision>
  <dcterms:created xsi:type="dcterms:W3CDTF">2008-02-05T10:11:31Z</dcterms:created>
  <dcterms:modified xsi:type="dcterms:W3CDTF">2025-11-25T12:28:09Z</dcterms:modified>
</cp:coreProperties>
</file>