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69" r:id="rId16"/>
    <p:sldId id="270" r:id="rId17"/>
    <p:sldId id="271" r:id="rId18"/>
    <p:sldId id="272" r:id="rId19"/>
    <p:sldId id="277" r:id="rId20"/>
    <p:sldId id="273" r:id="rId21"/>
    <p:sldId id="274" r:id="rId22"/>
    <p:sldId id="279" r:id="rId23"/>
    <p:sldId id="275"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CD62E7-2548-4F8C-875F-27944EEA1047}" type="datetimeFigureOut">
              <a:rPr lang="el-GR" smtClean="0"/>
              <a:pPr/>
              <a:t>7/6/2011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D7146A-A15B-4CCD-9733-528C730FA5F9}" type="slidenum">
              <a:rPr lang="el-GR" smtClean="0"/>
              <a:pPr/>
              <a:t>‹#›</a:t>
            </a:fld>
            <a:endParaRPr lang="el-GR"/>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CF0006-9FFD-47D0-85A4-23BEF7E7DA5B}" type="datetimeFigureOut">
              <a:rPr lang="el-GR" smtClean="0"/>
              <a:pPr/>
              <a:t>7/6/2011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C3B4D7-65B7-47DF-9581-0400C15B6681}" type="slidenum">
              <a:rPr lang="el-GR" smtClean="0"/>
              <a:pPr/>
              <a:t>‹#›</a:t>
            </a:fld>
            <a:endParaRPr lang="el-G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1C3B4D7-65B7-47DF-9581-0400C15B6681}" type="slidenum">
              <a:rPr lang="el-GR" smtClean="0"/>
              <a:pPr/>
              <a:t>1</a:t>
            </a:fld>
            <a:endParaRPr lang="el-GR"/>
          </a:p>
        </p:txBody>
      </p:sp>
      <p:sp>
        <p:nvSpPr>
          <p:cNvPr id="5" name="4 - Θέση ημερομηνίας"/>
          <p:cNvSpPr>
            <a:spLocks noGrp="1"/>
          </p:cNvSpPr>
          <p:nvPr>
            <p:ph type="dt" idx="11"/>
          </p:nvPr>
        </p:nvSpPr>
        <p:spPr/>
        <p:txBody>
          <a:bodyPr/>
          <a:lstStyle/>
          <a:p>
            <a:fld id="{D6CF0006-9FFD-47D0-85A4-23BEF7E7DA5B}" type="datetimeFigureOut">
              <a:rPr lang="el-GR" smtClean="0"/>
              <a:pPr/>
              <a:t>7/6/2011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ημερομηνίας"/>
          <p:cNvSpPr>
            <a:spLocks noGrp="1"/>
          </p:cNvSpPr>
          <p:nvPr>
            <p:ph type="dt" idx="10"/>
          </p:nvPr>
        </p:nvSpPr>
        <p:spPr/>
        <p:txBody>
          <a:bodyPr/>
          <a:lstStyle/>
          <a:p>
            <a:fld id="{A57F4926-FFEE-4F00-A5A3-AEB2B556AEBC}" type="datetime1">
              <a:rPr lang="el-GR" smtClean="0"/>
              <a:pPr/>
              <a:t>7/6/2011</a:t>
            </a:fld>
            <a:endParaRPr lang="el-GR"/>
          </a:p>
        </p:txBody>
      </p:sp>
      <p:sp>
        <p:nvSpPr>
          <p:cNvPr id="5" name="4 - Θέση αριθμού διαφάνειας"/>
          <p:cNvSpPr>
            <a:spLocks noGrp="1"/>
          </p:cNvSpPr>
          <p:nvPr>
            <p:ph type="sldNum" sz="quarter" idx="11"/>
          </p:nvPr>
        </p:nvSpPr>
        <p:spPr/>
        <p:txBody>
          <a:bodyPr/>
          <a:lstStyle/>
          <a:p>
            <a:fld id="{41C3B4D7-65B7-47DF-9581-0400C15B6681}"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EF2C7420-2E70-41C4-991A-7A9C2C33DCD5}" type="datetime1">
              <a:rPr lang="el-GR" smtClean="0"/>
              <a:pPr/>
              <a:t>7/6/2011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91A5FBD-8018-4E72-8702-6A2E567E3902}"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2AD3AC1-58BA-4F95-BF07-F0584C78DA6E}"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397665B-5117-437D-9165-CCBE0D0D74CF}"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0C81D63-1BA7-4C6D-9D9F-663EBEF1CFBE}" type="datetime1">
              <a:rPr lang="el-GR" smtClean="0"/>
              <a:pPr/>
              <a:t>7/6/2011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71224D07-1283-4350-8CE3-2547C368487A}" type="datetime1">
              <a:rPr lang="el-GR" smtClean="0"/>
              <a:pPr/>
              <a:t>7/6/2011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722CB46-D1D5-496D-A855-416754313ED4}" type="datetime1">
              <a:rPr lang="el-GR" smtClean="0"/>
              <a:pPr/>
              <a:t>7/6/2011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E726E69-718A-49DF-9628-97BCAF1EE327}" type="datetime1">
              <a:rPr lang="el-GR" smtClean="0"/>
              <a:pPr/>
              <a:t>7/6/2011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9EFB865-D5DA-4D55-B7A0-7EF4538EBAB4}" type="datetime1">
              <a:rPr lang="el-GR" smtClean="0"/>
              <a:pPr/>
              <a:t>7/6/2011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6C1BEC-70EC-419D-9CAD-DB5EB097924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C1CC11-69C4-4C29-BBAE-89CB07DFDDB6}" type="datetime1">
              <a:rPr lang="el-GR" smtClean="0"/>
              <a:pPr/>
              <a:t>7/6/2011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086C1BEC-70EC-419D-9CAD-DB5EB0979245}"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7E8F6F-5D1B-44F2-8CBE-4CCFB6BCC5F7}" type="datetime1">
              <a:rPr lang="el-GR" smtClean="0"/>
              <a:pPr/>
              <a:t>7/6/2011</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6C1BEC-70EC-419D-9CAD-DB5EB0979245}"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2400" dirty="0" smtClean="0">
                <a:solidFill>
                  <a:schemeClr val="tx1"/>
                </a:solidFill>
              </a:rPr>
              <a:t/>
            </a:r>
            <a:br>
              <a:rPr lang="el-GR" sz="2400" dirty="0" smtClean="0">
                <a:solidFill>
                  <a:schemeClr val="tx1"/>
                </a:solidFill>
              </a:rPr>
            </a:br>
            <a:r>
              <a:rPr lang="el-GR" sz="2400" dirty="0" smtClean="0">
                <a:solidFill>
                  <a:schemeClr val="tx1"/>
                </a:solidFill>
              </a:rPr>
              <a:t/>
            </a:r>
            <a:br>
              <a:rPr lang="el-GR" sz="2400" dirty="0" smtClean="0">
                <a:solidFill>
                  <a:schemeClr val="tx1"/>
                </a:solidFill>
              </a:rPr>
            </a:br>
            <a:r>
              <a:rPr lang="el-GR" sz="2400" dirty="0" smtClean="0">
                <a:solidFill>
                  <a:schemeClr val="tx1"/>
                </a:solidFill>
              </a:rPr>
              <a:t/>
            </a:r>
            <a:br>
              <a:rPr lang="el-GR" sz="2400" dirty="0" smtClean="0">
                <a:solidFill>
                  <a:schemeClr val="tx1"/>
                </a:solidFill>
              </a:rPr>
            </a:br>
            <a:r>
              <a:rPr lang="el-GR" sz="2400" dirty="0" smtClean="0">
                <a:solidFill>
                  <a:schemeClr val="tx1"/>
                </a:solidFill>
              </a:rPr>
              <a:t/>
            </a:r>
            <a:br>
              <a:rPr lang="el-GR" sz="2400" dirty="0" smtClean="0">
                <a:solidFill>
                  <a:schemeClr val="tx1"/>
                </a:solidFill>
              </a:rPr>
            </a:br>
            <a:endParaRPr lang="el-GR" sz="2400" dirty="0">
              <a:solidFill>
                <a:schemeClr val="tx1"/>
              </a:solidFill>
            </a:endParaRPr>
          </a:p>
        </p:txBody>
      </p:sp>
      <p:sp>
        <p:nvSpPr>
          <p:cNvPr id="3" name="2 - Υπότιτλος"/>
          <p:cNvSpPr>
            <a:spLocks noGrp="1"/>
          </p:cNvSpPr>
          <p:nvPr>
            <p:ph type="subTitle" idx="1"/>
          </p:nvPr>
        </p:nvSpPr>
        <p:spPr>
          <a:xfrm>
            <a:off x="683568" y="1340768"/>
            <a:ext cx="8077200" cy="4320480"/>
          </a:xfrm>
        </p:spPr>
        <p:txBody>
          <a:bodyPr>
            <a:normAutofit/>
          </a:bodyPr>
          <a:lstStyle/>
          <a:p>
            <a:pPr algn="ctr"/>
            <a:r>
              <a:rPr lang="el-GR" sz="4000" dirty="0" smtClean="0"/>
              <a:t>Σεμινάριο γραφής </a:t>
            </a:r>
            <a:endParaRPr lang="en-US" sz="4000" dirty="0" smtClean="0"/>
          </a:p>
          <a:p>
            <a:pPr algn="ctr"/>
            <a:r>
              <a:rPr lang="el-GR" sz="4000" dirty="0" smtClean="0"/>
              <a:t>Διδακτορικής Διατριβής </a:t>
            </a:r>
          </a:p>
          <a:p>
            <a:pPr algn="ctr"/>
            <a:endParaRPr lang="en-US" sz="4000" dirty="0" smtClean="0"/>
          </a:p>
          <a:p>
            <a:pPr algn="ctr"/>
            <a:r>
              <a:rPr lang="el-GR" sz="4800" dirty="0" smtClean="0"/>
              <a:t>Η συνολική σύλληψη της διατριβής</a:t>
            </a:r>
          </a:p>
          <a:p>
            <a:pPr algn="l"/>
            <a:r>
              <a:rPr lang="el-GR" sz="2400" dirty="0" smtClean="0"/>
              <a:t>Ν. </a:t>
            </a:r>
            <a:r>
              <a:rPr lang="el-GR" sz="2400" dirty="0" err="1" smtClean="0"/>
              <a:t>Σισσαμπέρη</a:t>
            </a:r>
            <a:endParaRPr lang="el-GR" sz="2400" dirty="0" smtClean="0"/>
          </a:p>
          <a:p>
            <a:pPr algn="ctr"/>
            <a:endParaRPr lang="el-GR" sz="4400" dirty="0" smtClean="0"/>
          </a:p>
          <a:p>
            <a:endParaRPr lang="el-GR" dirty="0"/>
          </a:p>
        </p:txBody>
      </p:sp>
      <p:sp>
        <p:nvSpPr>
          <p:cNvPr id="5" name="4 - Ορθογώνιο"/>
          <p:cNvSpPr/>
          <p:nvPr/>
        </p:nvSpPr>
        <p:spPr>
          <a:xfrm>
            <a:off x="3059832" y="6021288"/>
            <a:ext cx="2536144" cy="369332"/>
          </a:xfrm>
          <a:prstGeom prst="rect">
            <a:avLst/>
          </a:prstGeom>
        </p:spPr>
        <p:txBody>
          <a:bodyPr wrap="none">
            <a:spAutoFit/>
          </a:bodyPr>
          <a:lstStyle/>
          <a:p>
            <a:fld id="{2E3D8BFA-F0AE-4A2D-AB17-55F9941ACD8D}" type="datetime2">
              <a:rPr lang="el-GR" smtClean="0"/>
              <a:pPr/>
              <a:t>Τρίτη, 7 Ιουνίου 2011</a:t>
            </a:fld>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908720"/>
            <a:ext cx="8229600" cy="1143000"/>
          </a:xfrm>
        </p:spPr>
        <p:txBody>
          <a:bodyPr>
            <a:normAutofit fontScale="90000"/>
          </a:bodyPr>
          <a:lstStyle/>
          <a:p>
            <a:r>
              <a:rPr lang="el-GR" dirty="0" smtClean="0"/>
              <a:t>Ορίζετε το πρόβλημα: Δίνετε την απάντηση</a:t>
            </a:r>
            <a:endParaRPr lang="el-GR" dirty="0"/>
          </a:p>
        </p:txBody>
      </p:sp>
      <p:sp>
        <p:nvSpPr>
          <p:cNvPr id="3" name="2 - Θέση περιεχομένου"/>
          <p:cNvSpPr>
            <a:spLocks noGrp="1"/>
          </p:cNvSpPr>
          <p:nvPr>
            <p:ph idx="1"/>
          </p:nvPr>
        </p:nvSpPr>
        <p:spPr>
          <a:xfrm>
            <a:off x="457200" y="2204864"/>
            <a:ext cx="8229600" cy="4119736"/>
          </a:xfrm>
        </p:spPr>
        <p:txBody>
          <a:bodyPr>
            <a:normAutofit fontScale="92500"/>
          </a:bodyPr>
          <a:lstStyle/>
          <a:p>
            <a:pPr algn="just"/>
            <a:r>
              <a:rPr lang="el-GR" sz="3500" dirty="0" smtClean="0"/>
              <a:t>Συμβουλή ΙΙΙ: Η πρόταση είναι συμμετρική</a:t>
            </a:r>
          </a:p>
          <a:p>
            <a:pPr algn="just">
              <a:buNone/>
            </a:pPr>
            <a:r>
              <a:rPr lang="el-GR" dirty="0" smtClean="0"/>
              <a:t>Δηλ. υπάρχουν περιθώρια παρέμβασης και στις δύο πλευρές.</a:t>
            </a:r>
            <a:endParaRPr lang="en-US" dirty="0" smtClean="0"/>
          </a:p>
          <a:p>
            <a:pPr algn="just">
              <a:buNone/>
            </a:pPr>
            <a:r>
              <a:rPr lang="el-GR" dirty="0" smtClean="0"/>
              <a:t>Ο πιο σύντομος τρόπος για να ταιριάξουν η ερώτηση με την απάντηση είναι να προσπαθήσετε να βρείτε τι θα κατορθώσετε να πείτε ή τι νομίζετε ότι θα κατορθώσετε να πείτε.  (Υπόθεση?)</a:t>
            </a:r>
          </a:p>
          <a:p>
            <a:pPr algn="just">
              <a:buNone/>
            </a:pPr>
            <a:r>
              <a:rPr lang="el-GR" dirty="0" smtClean="0"/>
              <a:t>Θα πρέπει να διαμορφώσετε το ερώτημα έτσι ώστε </a:t>
            </a:r>
            <a:r>
              <a:rPr lang="el-GR" b="1" dirty="0" smtClean="0"/>
              <a:t>να προβάλετε τα ευρήματά</a:t>
            </a:r>
            <a:r>
              <a:rPr lang="el-GR" dirty="0" smtClean="0"/>
              <a:t> σας, </a:t>
            </a:r>
            <a:r>
              <a:rPr lang="el-GR" b="1" dirty="0" smtClean="0"/>
              <a:t>να συνάγετε το ενδιαφέρον και τη σπουδαιότητά τους </a:t>
            </a:r>
            <a:r>
              <a:rPr lang="el-GR" dirty="0" smtClean="0"/>
              <a:t>και ν</a:t>
            </a:r>
            <a:r>
              <a:rPr lang="el-GR" b="1" dirty="0" smtClean="0"/>
              <a:t>α δώσετε μία αίσθηση πληρότητας </a:t>
            </a:r>
            <a:r>
              <a:rPr lang="el-GR" dirty="0" smtClean="0"/>
              <a:t>στο σύνολο. </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 Μέρος</a:t>
            </a:r>
            <a:endParaRPr lang="el-GR" dirty="0"/>
          </a:p>
        </p:txBody>
      </p:sp>
      <p:sp>
        <p:nvSpPr>
          <p:cNvPr id="3" name="2 - Θέση περιεχομένου"/>
          <p:cNvSpPr>
            <a:spLocks noGrp="1"/>
          </p:cNvSpPr>
          <p:nvPr>
            <p:ph idx="1"/>
          </p:nvPr>
        </p:nvSpPr>
        <p:spPr/>
        <p:txBody>
          <a:bodyPr>
            <a:normAutofit/>
          </a:bodyPr>
          <a:lstStyle/>
          <a:p>
            <a:pPr algn="ctr">
              <a:buNone/>
            </a:pPr>
            <a:endParaRPr lang="el-GR" sz="4000" dirty="0" smtClean="0"/>
          </a:p>
          <a:p>
            <a:pPr algn="ctr">
              <a:buNone/>
            </a:pPr>
            <a:endParaRPr lang="el-GR" sz="4000" dirty="0" smtClean="0"/>
          </a:p>
          <a:p>
            <a:pPr algn="ctr">
              <a:buNone/>
            </a:pPr>
            <a:r>
              <a:rPr lang="el-GR" sz="4000" dirty="0" smtClean="0"/>
              <a:t>Δουλέψτε με πρωτοτυπία</a:t>
            </a:r>
            <a:endParaRPr lang="el-GR" sz="4000"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11</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644792"/>
          </a:xfrm>
        </p:spPr>
        <p:txBody>
          <a:bodyPr>
            <a:normAutofit/>
          </a:bodyPr>
          <a:lstStyle/>
          <a:p>
            <a:pPr algn="just"/>
            <a:r>
              <a:rPr lang="el-GR" sz="4400" dirty="0" smtClean="0"/>
              <a:t>Η πράξη της γραφής είναι συστατική της σκέψης σας </a:t>
            </a:r>
            <a:endParaRPr lang="el-GR" sz="4400" dirty="0"/>
          </a:p>
        </p:txBody>
      </p:sp>
      <p:sp>
        <p:nvSpPr>
          <p:cNvPr id="3" name="2 - Θέση περιεχομένου"/>
          <p:cNvSpPr>
            <a:spLocks noGrp="1"/>
          </p:cNvSpPr>
          <p:nvPr>
            <p:ph idx="1"/>
          </p:nvPr>
        </p:nvSpPr>
        <p:spPr>
          <a:xfrm>
            <a:off x="457200" y="2636912"/>
            <a:ext cx="8229600" cy="3687688"/>
          </a:xfrm>
        </p:spPr>
        <p:txBody>
          <a:bodyPr>
            <a:normAutofit fontScale="85000" lnSpcReduction="10000"/>
          </a:bodyPr>
          <a:lstStyle/>
          <a:p>
            <a:pPr algn="just"/>
            <a:r>
              <a:rPr lang="el-GR" sz="3600" dirty="0" smtClean="0"/>
              <a:t>Συμβουλή: Καταγραφή ιδεών με συστηματικό τρόπο </a:t>
            </a:r>
          </a:p>
          <a:p>
            <a:pPr algn="just">
              <a:buNone/>
            </a:pPr>
            <a:r>
              <a:rPr lang="el-GR" sz="3600" dirty="0" smtClean="0"/>
              <a:t>Πρόκειται για μία πράξη δέσμευσης, μια απόφαση για να παγιώσουμε και να αποκρυσταλλώσουμε αυτό που σκεφτόμαστε</a:t>
            </a:r>
          </a:p>
          <a:p>
            <a:pPr algn="just">
              <a:buNone/>
            </a:pPr>
            <a:r>
              <a:rPr lang="el-GR" sz="3600" dirty="0" smtClean="0"/>
              <a:t>Έτσι, αποφεύγουμε το ενδεχόμενο της απογοήτευσης και το «μπλοκάρισμα του συγγραφέα». </a:t>
            </a:r>
            <a:endParaRPr lang="el-GR" sz="3600"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76672"/>
            <a:ext cx="8229600" cy="1143000"/>
          </a:xfrm>
        </p:spPr>
        <p:txBody>
          <a:bodyPr>
            <a:normAutofit/>
          </a:bodyPr>
          <a:lstStyle/>
          <a:p>
            <a:pPr algn="ctr"/>
            <a:r>
              <a:rPr lang="el-GR" sz="4800" dirty="0" smtClean="0"/>
              <a:t>Η Πρωτοτυπία ως </a:t>
            </a:r>
            <a:endParaRPr lang="el-GR" sz="4800" dirty="0"/>
          </a:p>
        </p:txBody>
      </p:sp>
      <p:sp>
        <p:nvSpPr>
          <p:cNvPr id="3" name="2 - Θέση περιεχομένου"/>
          <p:cNvSpPr>
            <a:spLocks noGrp="1"/>
          </p:cNvSpPr>
          <p:nvPr>
            <p:ph idx="1"/>
          </p:nvPr>
        </p:nvSpPr>
        <p:spPr>
          <a:xfrm>
            <a:off x="457200" y="1772816"/>
            <a:ext cx="8229600" cy="4551784"/>
          </a:xfrm>
        </p:spPr>
        <p:txBody>
          <a:bodyPr>
            <a:normAutofit/>
          </a:bodyPr>
          <a:lstStyle/>
          <a:p>
            <a:pPr algn="just">
              <a:buNone/>
            </a:pPr>
            <a:r>
              <a:rPr lang="en-US" sz="2800" b="1" dirty="0" smtClean="0"/>
              <a:t>“ </a:t>
            </a:r>
            <a:r>
              <a:rPr lang="el-GR" sz="2800" b="1" i="1" dirty="0" smtClean="0"/>
              <a:t>Ανακάλυψη νέων γεγονότων</a:t>
            </a:r>
            <a:r>
              <a:rPr lang="en-US" sz="2800" b="1" i="1" dirty="0" smtClean="0"/>
              <a:t> </a:t>
            </a:r>
            <a:r>
              <a:rPr lang="en-US" sz="2800" b="1" dirty="0" smtClean="0"/>
              <a:t>”</a:t>
            </a:r>
            <a:r>
              <a:rPr lang="el-GR" sz="2800" b="1" dirty="0" smtClean="0"/>
              <a:t> </a:t>
            </a:r>
            <a:endParaRPr lang="el-GR" sz="2800" b="1" i="1" dirty="0" smtClean="0"/>
          </a:p>
          <a:p>
            <a:pPr algn="just"/>
            <a:r>
              <a:rPr lang="el-GR" dirty="0" smtClean="0"/>
              <a:t>Νέα γεγονότα είναι το αποτέλεσμα εμπειρικών ερευνών και μπορούν να τεκμηριωθούν από τη διεξαγωγή της έρευνας σε κάτι που ως τότε δεν ήταν διαθέσιμο. </a:t>
            </a:r>
          </a:p>
          <a:p>
            <a:pPr algn="just">
              <a:buNone/>
            </a:pPr>
            <a:r>
              <a:rPr lang="en-US" sz="2800" b="1" dirty="0" smtClean="0"/>
              <a:t>“ </a:t>
            </a:r>
            <a:r>
              <a:rPr lang="el-GR" sz="2800" b="1" i="1" dirty="0" smtClean="0"/>
              <a:t>Άσκηση ανεξάρτητης κριτικής δύναμης</a:t>
            </a:r>
            <a:r>
              <a:rPr lang="en-US" sz="2800" b="1" dirty="0" smtClean="0"/>
              <a:t>”</a:t>
            </a:r>
            <a:endParaRPr lang="el-GR" sz="2800" b="1" dirty="0" smtClean="0"/>
          </a:p>
          <a:p>
            <a:pPr algn="just"/>
            <a:r>
              <a:rPr lang="el-GR" dirty="0" smtClean="0"/>
              <a:t>Ο/η Υπ. Δ. είναι ικανός να συντάξει ορισμένα θεωρητική ή θεματικά επιχειρήματα με τρόπο συγκροτημένο και συνεκτικό, και θα μπορέσει να εξετάσει ζητήματα που ήδη έχουν αναλυθεί από μια εύλογα διακριτή οπτική γωνία ή άποψη. </a:t>
            </a:r>
          </a:p>
          <a:p>
            <a:endParaRPr lang="el-GR" dirty="0" smtClean="0"/>
          </a:p>
          <a:p>
            <a:endParaRPr lang="el-GR" dirty="0" smtClean="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13</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normAutofit fontScale="90000"/>
          </a:bodyPr>
          <a:lstStyle/>
          <a:p>
            <a:pPr algn="ctr"/>
            <a:r>
              <a:rPr lang="el-GR" dirty="0" smtClean="0"/>
              <a:t/>
            </a:r>
            <a:br>
              <a:rPr lang="el-GR" dirty="0" smtClean="0"/>
            </a:br>
            <a:r>
              <a:rPr lang="el-GR" dirty="0" smtClean="0"/>
              <a:t>Η πρωτοτυπία</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Στις κοινωνικές και ανθρωπιστικές σπουδές δεν σημαίνει ότι θα εφεύρει έναν εντελώς νέο τρόπο να βλέπουμε τα πράγματα.</a:t>
            </a:r>
          </a:p>
          <a:p>
            <a:pPr algn="just">
              <a:buNone/>
            </a:pPr>
            <a:r>
              <a:rPr lang="el-GR" dirty="0" smtClean="0"/>
              <a:t>Η πρωτοτυπία αφορά στην αντιμετώπιση μια κατεστημένης ιδέας, άποψης ή μεθόδου σε κάποιο τομέα του επιστημονικού πεδίου και έπειτα την αφαίρεσή της από τα συμφραζόμενα όπου εντοπίστηκε και τη μετάθεσή της κάπου αλλού, σε νέα πλαίσια ή για διαφορετικό λόγο.  </a:t>
            </a:r>
          </a:p>
          <a:p>
            <a:pPr algn="just">
              <a:buNone/>
            </a:pPr>
            <a:r>
              <a:rPr lang="el-GR" dirty="0" smtClean="0"/>
              <a:t>Γι’ αυτό οι μεθόριοι μιας επιστήμης είναι οι πιο παραγωγικές περιοχές για νέες προσεγγίσεις. Οι ερευνητές δανείζονται ή προσαρμόζουν ιδέες που έχουν αναπτυχθεί σε μία επιστήμη, προκειμένου να παραγάγουν έργο σε κάποια άλλη. </a:t>
            </a:r>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14</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Πρωτοτυπία –προβληματική</a:t>
            </a:r>
            <a:endParaRPr lang="el-GR" dirty="0"/>
          </a:p>
        </p:txBody>
      </p:sp>
      <p:sp>
        <p:nvSpPr>
          <p:cNvPr id="3" name="2 - Θέση περιεχομένου"/>
          <p:cNvSpPr>
            <a:spLocks noGrp="1"/>
          </p:cNvSpPr>
          <p:nvPr>
            <p:ph idx="1"/>
          </p:nvPr>
        </p:nvSpPr>
        <p:spPr>
          <a:xfrm>
            <a:off x="457200" y="2492896"/>
            <a:ext cx="8229600" cy="3831704"/>
          </a:xfrm>
        </p:spPr>
        <p:txBody>
          <a:bodyPr/>
          <a:lstStyle/>
          <a:p>
            <a:pPr algn="just"/>
            <a:r>
              <a:rPr lang="el-GR" sz="2800" dirty="0" smtClean="0"/>
              <a:t>Επειδή η πρωτοτυπία είναι βαθμιαίο και αθροιστικό επίτευγμα, είναι σχεδόν πάντα χρήσιμο να έχει κανείς διαρκώς την προσοχή του προσηλωμένη στο πρόβλημα. </a:t>
            </a:r>
          </a:p>
          <a:p>
            <a:pPr>
              <a:buNone/>
            </a:pP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15</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4000" dirty="0" smtClean="0"/>
              <a:t>Τεχνική για ένα </a:t>
            </a:r>
            <a:r>
              <a:rPr lang="en-US" sz="4000" dirty="0" smtClean="0"/>
              <a:t>“</a:t>
            </a:r>
            <a:r>
              <a:rPr lang="el-GR" sz="4000" dirty="0" smtClean="0"/>
              <a:t>ανεξάρτητο</a:t>
            </a:r>
            <a:r>
              <a:rPr lang="en-US" sz="4000" dirty="0" smtClean="0"/>
              <a:t>”</a:t>
            </a:r>
            <a:r>
              <a:rPr lang="el-GR" sz="4000" dirty="0" smtClean="0"/>
              <a:t> και </a:t>
            </a:r>
            <a:r>
              <a:rPr lang="en-US" sz="4000" dirty="0" smtClean="0"/>
              <a:t>“</a:t>
            </a:r>
            <a:r>
              <a:rPr lang="el-GR" sz="4000" dirty="0" smtClean="0"/>
              <a:t>πρωτότυπο</a:t>
            </a:r>
            <a:r>
              <a:rPr lang="en-US" sz="4000" dirty="0" smtClean="0"/>
              <a:t>”</a:t>
            </a:r>
            <a:r>
              <a:rPr lang="el-GR" sz="4000" dirty="0" smtClean="0"/>
              <a:t> έργο</a:t>
            </a:r>
            <a:endParaRPr lang="el-GR" sz="4000" dirty="0"/>
          </a:p>
        </p:txBody>
      </p:sp>
      <p:sp>
        <p:nvSpPr>
          <p:cNvPr id="3" name="2 - Θέση περιεχομένου"/>
          <p:cNvSpPr>
            <a:spLocks noGrp="1"/>
          </p:cNvSpPr>
          <p:nvPr>
            <p:ph idx="1"/>
          </p:nvPr>
        </p:nvSpPr>
        <p:spPr/>
        <p:txBody>
          <a:bodyPr>
            <a:normAutofit fontScale="85000" lnSpcReduction="10000"/>
          </a:bodyPr>
          <a:lstStyle/>
          <a:p>
            <a:pPr algn="just"/>
            <a:r>
              <a:rPr lang="el-GR" sz="3200" dirty="0" smtClean="0"/>
              <a:t>Οριοθέτηση μιας οπτικής γωνίας που εξασφαλίζει ισορροπία μεταξύ ακαδημαϊκής παράδοσης και σύγχρονης συζήτησης στον κλάδο σας </a:t>
            </a:r>
          </a:p>
          <a:p>
            <a:pPr algn="just"/>
            <a:r>
              <a:rPr lang="el-GR" sz="3200" dirty="0" smtClean="0"/>
              <a:t>Ώστε να αντιμετωπιστεί ο κίνδυνος των υπερβολών</a:t>
            </a:r>
          </a:p>
          <a:p>
            <a:pPr algn="just">
              <a:buNone/>
            </a:pPr>
            <a:r>
              <a:rPr lang="el-GR" sz="3200" dirty="0" smtClean="0"/>
              <a:t>-της υπερβολικής ανασκόπησης  της βιβλιογραφίας με περιεκτική ανασκόπηση</a:t>
            </a:r>
          </a:p>
          <a:p>
            <a:pPr algn="just">
              <a:buNone/>
            </a:pPr>
            <a:r>
              <a:rPr lang="el-GR" sz="3200" dirty="0" smtClean="0"/>
              <a:t>-των υπέρμετρων αξιώσεων ως προς την καινοτομία της έρευνά σας </a:t>
            </a:r>
          </a:p>
          <a:p>
            <a:pPr algn="just"/>
            <a:r>
              <a:rPr lang="el-GR" sz="3200" dirty="0" smtClean="0"/>
              <a:t>Έχετε στο μυαλό σας την έννοια της </a:t>
            </a:r>
            <a:r>
              <a:rPr lang="el-GR" sz="3200" b="1" i="1" dirty="0" smtClean="0"/>
              <a:t>προστιθέμενης αξίας </a:t>
            </a:r>
          </a:p>
          <a:p>
            <a:pPr algn="just">
              <a:buNone/>
            </a:pPr>
            <a:endParaRPr lang="el-GR" sz="3200" dirty="0" smtClean="0"/>
          </a:p>
          <a:p>
            <a:pPr algn="just">
              <a:buNone/>
            </a:pPr>
            <a:endParaRPr lang="el-GR" sz="3200" dirty="0" smtClean="0"/>
          </a:p>
          <a:p>
            <a:pPr>
              <a:buNone/>
            </a:pP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Προστιθέμενη αξία</a:t>
            </a:r>
            <a:endParaRPr lang="el-GR" dirty="0"/>
          </a:p>
        </p:txBody>
      </p:sp>
      <p:sp>
        <p:nvSpPr>
          <p:cNvPr id="3" name="2 - Θέση περιεχομένου"/>
          <p:cNvSpPr>
            <a:spLocks noGrp="1"/>
          </p:cNvSpPr>
          <p:nvPr>
            <p:ph idx="1"/>
          </p:nvPr>
        </p:nvSpPr>
        <p:spPr/>
        <p:txBody>
          <a:bodyPr/>
          <a:lstStyle/>
          <a:p>
            <a:pPr algn="just"/>
            <a:r>
              <a:rPr lang="el-GR" dirty="0" smtClean="0"/>
              <a:t>Μια επιχείρηση «προσθέτει αξία» όταν απορροφά πόρους σε μια τιμή Χ και μετά τους συνδυάζει πάλι ή τους επεξεργάζεται έτσι ώστε να δημιουργήσει ένα παραγόμενο προϊόν που μπορεί να πουληθεί σε υψηλότερη τιμή Ψ.</a:t>
            </a:r>
          </a:p>
          <a:p>
            <a:pPr algn="just"/>
            <a:endParaRPr lang="el-GR" dirty="0" smtClean="0"/>
          </a:p>
          <a:p>
            <a:pPr algn="just">
              <a:buNone/>
            </a:pPr>
            <a:r>
              <a:rPr lang="el-GR" dirty="0" smtClean="0"/>
              <a:t>                     Χ                                          Ψ</a:t>
            </a:r>
          </a:p>
          <a:p>
            <a:pPr algn="just">
              <a:buNone/>
            </a:pPr>
            <a:r>
              <a:rPr lang="el-GR" dirty="0" smtClean="0"/>
              <a:t>                             </a:t>
            </a:r>
            <a:r>
              <a:rPr lang="el-GR" sz="2400" dirty="0" smtClean="0"/>
              <a:t>προστιθέμενη αξία</a:t>
            </a:r>
            <a:r>
              <a:rPr lang="el-GR" dirty="0" smtClean="0"/>
              <a:t>                       </a:t>
            </a:r>
          </a:p>
          <a:p>
            <a:pPr algn="ctr">
              <a:buNone/>
            </a:pPr>
            <a:endParaRPr lang="el-GR" dirty="0" smtClean="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17</a:t>
            </a:fld>
            <a:endParaRPr lang="el-GR"/>
          </a:p>
        </p:txBody>
      </p:sp>
      <p:sp>
        <p:nvSpPr>
          <p:cNvPr id="7" name="6 - Δεξιό βέλος"/>
          <p:cNvSpPr/>
          <p:nvPr/>
        </p:nvSpPr>
        <p:spPr>
          <a:xfrm>
            <a:off x="2843808" y="4653136"/>
            <a:ext cx="259228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908720"/>
            <a:ext cx="8229600" cy="1143000"/>
          </a:xfrm>
        </p:spPr>
        <p:txBody>
          <a:bodyPr>
            <a:normAutofit fontScale="90000"/>
          </a:bodyPr>
          <a:lstStyle/>
          <a:p>
            <a:pPr algn="just"/>
            <a:r>
              <a:rPr lang="el-GR" dirty="0" smtClean="0"/>
              <a:t>Ο/η  Υπ. Δ. που εστιάζει στη δική του  προστιθέμενη αξία </a:t>
            </a:r>
            <a:endParaRPr lang="el-GR" dirty="0"/>
          </a:p>
        </p:txBody>
      </p:sp>
      <p:sp>
        <p:nvSpPr>
          <p:cNvPr id="3" name="2 - Θέση περιεχομένου"/>
          <p:cNvSpPr>
            <a:spLocks noGrp="1"/>
          </p:cNvSpPr>
          <p:nvPr>
            <p:ph idx="1"/>
          </p:nvPr>
        </p:nvSpPr>
        <p:spPr>
          <a:xfrm>
            <a:off x="539552" y="2204864"/>
            <a:ext cx="8147248" cy="4119736"/>
          </a:xfrm>
        </p:spPr>
        <p:txBody>
          <a:bodyPr>
            <a:normAutofit fontScale="85000" lnSpcReduction="20000"/>
          </a:bodyPr>
          <a:lstStyle/>
          <a:p>
            <a:pPr algn="just"/>
            <a:r>
              <a:rPr lang="el-GR" dirty="0" smtClean="0"/>
              <a:t>Διατηρεί κριτική ματιά για το βαθμό στον οποίο έχει διαμορφώσει, βελτιώσει ή διαφοροποιήσει  τα υλικά της ανάλυσής του. </a:t>
            </a:r>
          </a:p>
          <a:p>
            <a:pPr algn="just"/>
            <a:r>
              <a:rPr lang="el-GR" dirty="0" smtClean="0"/>
              <a:t>Προσαρμόζει του ισχυρισμούς του, έτσι ώστε να συνταιριάξουν με αυτή την αξία. </a:t>
            </a:r>
          </a:p>
          <a:p>
            <a:pPr algn="just"/>
            <a:r>
              <a:rPr lang="el-GR" dirty="0" smtClean="0"/>
              <a:t>Τηρεί ένα πρότυπο στα επιχειρήματά του, στηριζόμενος στην υπάρχουσα φιλολογία. </a:t>
            </a:r>
          </a:p>
          <a:p>
            <a:pPr algn="just"/>
            <a:r>
              <a:rPr lang="el-GR" b="1" dirty="0" smtClean="0"/>
              <a:t>Εντοπίζει και αντιμετωπίζει τα διάφορα ζητήματα που προκύπτουν</a:t>
            </a:r>
          </a:p>
          <a:p>
            <a:pPr algn="just"/>
            <a:r>
              <a:rPr lang="el-GR" b="1" dirty="0" smtClean="0"/>
              <a:t>Διατηρεί την πίστη του όταν βρεθεί αντιμέτωπος με δυσάρεστα ερευνητικά ευρήματα ή παρενέργειες των επιχειρημάτων τους και δεν αποθαρρύνεται ή συμπεραίνει ότι μάλλον είχε άδικο. </a:t>
            </a:r>
            <a:endParaRPr lang="el-GR" b="1"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προστιθέμενη αξία </a:t>
            </a:r>
            <a:endParaRPr lang="el-GR" dirty="0"/>
          </a:p>
        </p:txBody>
      </p:sp>
      <p:sp>
        <p:nvSpPr>
          <p:cNvPr id="3" name="2 - Θέση περιεχομένου"/>
          <p:cNvSpPr>
            <a:spLocks noGrp="1"/>
          </p:cNvSpPr>
          <p:nvPr>
            <p:ph idx="1"/>
          </p:nvPr>
        </p:nvSpPr>
        <p:spPr/>
        <p:txBody>
          <a:bodyPr/>
          <a:lstStyle/>
          <a:p>
            <a:pPr algn="just"/>
            <a:r>
              <a:rPr lang="el-GR" dirty="0" smtClean="0"/>
              <a:t>…το δύσκολο μέρος είναι να στρωθείτε στη δουλειά και να συνεισφέρετε κάτι, δηλ. να προωθήσετε τη γνώση σε κάποιο συγκεκριμένο πεδίο ή εγχείρημα. </a:t>
            </a:r>
          </a:p>
          <a:p>
            <a:pPr algn="just"/>
            <a:r>
              <a:rPr lang="el-GR" dirty="0" smtClean="0"/>
              <a:t>Ένας ισχυρός λόγος για τον οποίο όλοι έχουμε την τάση να χάνουμε το μέτρο στην ανασκόπηση της σχετικής φιλολογίας είναι ότι έτσι αναβάλλουμε την ψυχολογικά οδυνηρή στιγμή όπου θα πρέπει να σκεφτούμε διεξοδικά πάνω στις ιδέες μας. </a:t>
            </a:r>
          </a:p>
          <a:p>
            <a:pPr algn="just"/>
            <a:r>
              <a:rPr lang="el-GR" dirty="0" smtClean="0"/>
              <a:t>Η πρωτοτυπία και η δημιουργικότητα συμβάλλουν στην προστιθέμενη αξία</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Α΄ Μέρος</a:t>
            </a:r>
            <a:endParaRPr lang="el-GR" dirty="0"/>
          </a:p>
        </p:txBody>
      </p:sp>
      <p:sp>
        <p:nvSpPr>
          <p:cNvPr id="3" name="2 - Θέση περιεχομένου"/>
          <p:cNvSpPr>
            <a:spLocks noGrp="1"/>
          </p:cNvSpPr>
          <p:nvPr>
            <p:ph idx="1"/>
          </p:nvPr>
        </p:nvSpPr>
        <p:spPr>
          <a:xfrm>
            <a:off x="467544" y="2708920"/>
            <a:ext cx="8229600" cy="2717656"/>
          </a:xfrm>
        </p:spPr>
        <p:txBody>
          <a:bodyPr/>
          <a:lstStyle/>
          <a:p>
            <a:pPr algn="ctr">
              <a:buNone/>
            </a:pPr>
            <a:r>
              <a:rPr lang="el-GR" sz="4000" b="1" dirty="0" smtClean="0"/>
              <a:t>Προσδιορίστε τα κεντρικά </a:t>
            </a:r>
          </a:p>
          <a:p>
            <a:pPr algn="ctr">
              <a:buNone/>
            </a:pPr>
            <a:r>
              <a:rPr lang="el-GR" sz="4000" b="1" u="sng" dirty="0" smtClean="0"/>
              <a:t>ερωτήματα</a:t>
            </a:r>
            <a:r>
              <a:rPr lang="el-GR" sz="4000" b="1" dirty="0" smtClean="0"/>
              <a:t> της έρευνας</a:t>
            </a:r>
          </a:p>
          <a:p>
            <a:pPr algn="ctr">
              <a:buNone/>
            </a:pPr>
            <a:endParaRPr lang="el-GR" b="1"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2</a:t>
            </a:fld>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πρωτότυπη σκέψη</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Αλλαγή νοητικού πλαισίου</a:t>
            </a:r>
          </a:p>
          <a:p>
            <a:r>
              <a:rPr lang="el-GR" dirty="0" smtClean="0"/>
              <a:t>Ρουτίνα &amp; συνήθειες όπως</a:t>
            </a:r>
          </a:p>
          <a:p>
            <a:pPr>
              <a:buNone/>
            </a:pPr>
            <a:r>
              <a:rPr lang="el-GR" dirty="0" smtClean="0"/>
              <a:t>Περισυλλογή (περίπου δύο ώρες)</a:t>
            </a:r>
          </a:p>
          <a:p>
            <a:pPr>
              <a:buNone/>
            </a:pPr>
            <a:r>
              <a:rPr lang="el-GR" dirty="0" err="1" smtClean="0"/>
              <a:t>Ιδεοθύελλα</a:t>
            </a:r>
            <a:r>
              <a:rPr lang="el-GR" dirty="0" smtClean="0"/>
              <a:t> 15΄-20΄</a:t>
            </a:r>
          </a:p>
          <a:p>
            <a:pPr>
              <a:buNone/>
            </a:pPr>
            <a:r>
              <a:rPr lang="el-GR" dirty="0" smtClean="0"/>
              <a:t>Αποτίμηση &amp; οργάνωση υλικού</a:t>
            </a:r>
          </a:p>
          <a:p>
            <a:pPr algn="just">
              <a:buNone/>
            </a:pPr>
            <a:r>
              <a:rPr lang="el-GR" dirty="0" smtClean="0"/>
              <a:t>Σημειώσεις, διότι, συνήθως στο προσκήνιο της προσοχής μας 7± 2 ιδέες, δημιουργικές ιδέες ή ενοράσεις για λύσεις και άλματα προόδου μέσα από τυχαίους συνειρμούς, παρασκηνιακή επεξεργασία δύσκολων ζητημάτων</a:t>
            </a:r>
          </a:p>
          <a:p>
            <a:pPr>
              <a:buNone/>
            </a:pPr>
            <a:r>
              <a:rPr lang="el-GR" dirty="0" smtClean="0"/>
              <a:t>Ενίσχυση κινήτρων, αφοσίωση </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Ο/η Υπ. Δ. ως δημιουργικό άτομο </a:t>
            </a:r>
            <a:endParaRPr lang="el-GR" dirty="0"/>
          </a:p>
        </p:txBody>
      </p:sp>
      <p:sp>
        <p:nvSpPr>
          <p:cNvPr id="3" name="2 - Θέση περιεχομένου"/>
          <p:cNvSpPr>
            <a:spLocks noGrp="1"/>
          </p:cNvSpPr>
          <p:nvPr>
            <p:ph idx="1"/>
          </p:nvPr>
        </p:nvSpPr>
        <p:spPr>
          <a:xfrm>
            <a:off x="457200" y="2564904"/>
            <a:ext cx="8229600" cy="3759696"/>
          </a:xfrm>
        </p:spPr>
        <p:txBody>
          <a:bodyPr/>
          <a:lstStyle/>
          <a:p>
            <a:r>
              <a:rPr lang="el-GR" dirty="0" smtClean="0"/>
              <a:t>Ακολουθεί δρόμους «εκτός της πεπατημένης»</a:t>
            </a:r>
          </a:p>
          <a:p>
            <a:r>
              <a:rPr lang="el-GR" dirty="0" smtClean="0"/>
              <a:t>Δείχνει επιμονή και αφοσίωση στις προσπάθειες</a:t>
            </a:r>
          </a:p>
          <a:p>
            <a:r>
              <a:rPr lang="el-GR" dirty="0" smtClean="0"/>
              <a:t>Είναι λιγότερο ορθολογιστικό</a:t>
            </a:r>
          </a:p>
          <a:p>
            <a:r>
              <a:rPr lang="el-GR" dirty="0" smtClean="0"/>
              <a:t>Υιοθετεί θετική ματιά στις δυσκολίες (+++ νεαρά άτομα)</a:t>
            </a:r>
          </a:p>
          <a:p>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980728"/>
            <a:ext cx="8229600" cy="1143000"/>
          </a:xfrm>
        </p:spPr>
        <p:txBody>
          <a:bodyPr>
            <a:normAutofit fontScale="90000"/>
          </a:bodyPr>
          <a:lstStyle/>
          <a:p>
            <a:pPr algn="ctr"/>
            <a:r>
              <a:rPr lang="el-GR" dirty="0" smtClean="0"/>
              <a:t>Προστιθέμενη αξία και συναρμογή ερώτησης-απάντησης</a:t>
            </a:r>
            <a:endParaRPr lang="el-GR" dirty="0"/>
          </a:p>
        </p:txBody>
      </p:sp>
      <p:sp>
        <p:nvSpPr>
          <p:cNvPr id="3" name="2 - Θέση περιεχομένου"/>
          <p:cNvSpPr>
            <a:spLocks noGrp="1"/>
          </p:cNvSpPr>
          <p:nvPr>
            <p:ph idx="1"/>
          </p:nvPr>
        </p:nvSpPr>
        <p:spPr>
          <a:xfrm>
            <a:off x="457200" y="2420888"/>
            <a:ext cx="8229600" cy="3903712"/>
          </a:xfrm>
        </p:spPr>
        <p:txBody>
          <a:bodyPr/>
          <a:lstStyle/>
          <a:p>
            <a:pPr algn="just"/>
            <a:r>
              <a:rPr lang="el-GR" dirty="0" smtClean="0"/>
              <a:t>Το θεωρητικό οικοδόμημα θα πρέπει να είναι ανάλογο της προστιθέμενης αξίας που μπορείτε αξιόπιστα να αξιώσετε ότι αποκομίζετε από την έρευνά σας. </a:t>
            </a:r>
          </a:p>
          <a:p>
            <a:pPr algn="just"/>
            <a:r>
              <a:rPr lang="el-GR" dirty="0" smtClean="0"/>
              <a:t>Τίποτε δεν διαταράσσει τόσο δραστικά τη συναρμογή ερώτησης και απάντησης σε μια διατριβή, όσο ένα θεωρητικό πλαίσιο που θα λειτουργεί απλώς και μόνο ως ετερόνομο γρανάζι, ένα μέρος της ανάλυσης θα περιστρέφεται στο κενό, χωρίς ποτέ να συμπλέκεται το ένα με το άλλο. </a:t>
            </a:r>
          </a:p>
          <a:p>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1143000"/>
          </a:xfrm>
        </p:spPr>
        <p:txBody>
          <a:bodyPr/>
          <a:lstStyle/>
          <a:p>
            <a:pPr algn="ctr"/>
            <a:r>
              <a:rPr lang="el-GR" dirty="0" smtClean="0"/>
              <a:t>Συμπεράσματα </a:t>
            </a:r>
            <a:endParaRPr lang="el-GR" dirty="0"/>
          </a:p>
        </p:txBody>
      </p:sp>
      <p:sp>
        <p:nvSpPr>
          <p:cNvPr id="3" name="2 - Θέση περιεχομένου"/>
          <p:cNvSpPr>
            <a:spLocks noGrp="1"/>
          </p:cNvSpPr>
          <p:nvPr>
            <p:ph idx="1"/>
          </p:nvPr>
        </p:nvSpPr>
        <p:spPr>
          <a:xfrm>
            <a:off x="457200" y="1628800"/>
            <a:ext cx="8229600" cy="4695800"/>
          </a:xfrm>
        </p:spPr>
        <p:txBody>
          <a:bodyPr>
            <a:normAutofit lnSpcReduction="10000"/>
          </a:bodyPr>
          <a:lstStyle/>
          <a:p>
            <a:pPr algn="just"/>
            <a:r>
              <a:rPr lang="el-GR" dirty="0" smtClean="0"/>
              <a:t>Τα προβλήματα που αντιμετωπίζετε (επιχειρηματολογία, πρωτοτυπία) είναι διαρκείς όψεις της εξέλιξής σας, καθώς γίνεστε και παραμένετε ένας ανεξάρτητος και αφοσιωμένος διανοούμενος, που μπορεί αποτελεσματικά να μεταδώσει τις σκέψεις του και έτσι να καταφέρει κάτι περισσότερο σ’ αυτόν τον κόσμο από το να προσφέρει έναν χειροποίητο </a:t>
            </a:r>
            <a:r>
              <a:rPr lang="el-GR" dirty="0" err="1" smtClean="0"/>
              <a:t>βιβλιοστάτη</a:t>
            </a:r>
            <a:r>
              <a:rPr lang="el-GR" dirty="0" smtClean="0"/>
              <a:t> για το ράφι μιας βιβλιοθήκης.</a:t>
            </a:r>
          </a:p>
          <a:p>
            <a:pPr algn="just"/>
            <a:r>
              <a:rPr lang="el-GR" dirty="0" smtClean="0"/>
              <a:t>Η </a:t>
            </a:r>
            <a:r>
              <a:rPr lang="el-GR" b="1" dirty="0" smtClean="0"/>
              <a:t>δύναμη και η σαφήνεια των ερωτημάτων</a:t>
            </a:r>
            <a:r>
              <a:rPr lang="el-GR" dirty="0" smtClean="0"/>
              <a:t>, όπως και η </a:t>
            </a:r>
            <a:r>
              <a:rPr lang="el-GR" b="1" dirty="0" smtClean="0"/>
              <a:t>ικανότητα να δομείτε και να οργανώνετε το υλικό</a:t>
            </a:r>
            <a:r>
              <a:rPr lang="el-GR" dirty="0" smtClean="0"/>
              <a:t>, είναι παράγοντες που σας επιτρέπουν να νιώσετε αισιοδοξία και ασφάλεια.</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23</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dirty="0" smtClean="0"/>
              <a:t>Η Δ.Δ. ως περίεργο είδος συμβολαίου</a:t>
            </a:r>
            <a:endParaRPr lang="el-GR" sz="4000" dirty="0"/>
          </a:p>
        </p:txBody>
      </p:sp>
      <p:sp>
        <p:nvSpPr>
          <p:cNvPr id="3" name="2 - Θέση περιεχομένου"/>
          <p:cNvSpPr>
            <a:spLocks noGrp="1"/>
          </p:cNvSpPr>
          <p:nvPr>
            <p:ph idx="1"/>
          </p:nvPr>
        </p:nvSpPr>
        <p:spPr/>
        <p:txBody>
          <a:bodyPr/>
          <a:lstStyle/>
          <a:p>
            <a:pPr algn="just"/>
            <a:r>
              <a:rPr lang="el-GR" b="1" dirty="0" smtClean="0"/>
              <a:t>Ο συγγραφέας αναπτύσσει και απευθύνει ένα ερώτημα και μετά δίνει την απάντηση</a:t>
            </a:r>
          </a:p>
          <a:p>
            <a:pPr algn="just">
              <a:buNone/>
            </a:pPr>
            <a:r>
              <a:rPr lang="el-GR" dirty="0" smtClean="0"/>
              <a:t>Όμως ένα συνηθισμένο </a:t>
            </a:r>
            <a:r>
              <a:rPr lang="el-GR" b="1" dirty="0" smtClean="0"/>
              <a:t>πρόβλημα</a:t>
            </a:r>
            <a:r>
              <a:rPr lang="el-GR" dirty="0" smtClean="0"/>
              <a:t> είναι ότι το ερώτημα που τίθεται και η απάντηση που δίνεται δεν συνδέονται με ευδιάκριτο τρόπο.</a:t>
            </a:r>
          </a:p>
          <a:p>
            <a:pPr algn="just">
              <a:buNone/>
            </a:pPr>
            <a:r>
              <a:rPr lang="el-GR" b="1" dirty="0" smtClean="0"/>
              <a:t>Ενδεικτικά</a:t>
            </a:r>
            <a:r>
              <a:rPr lang="el-GR" dirty="0" smtClean="0"/>
              <a:t>: Ο συγγραφέας είναι πεπεισμένος ότι έχει κάνει το Α, αλλά στους αναγνώστες φαίνεται ότι έχει κάνει το Β. Ή η απάντηση είναι εξαιρετικά ασαφής. Ή η απάντηση δεν ταιριάζει με την ερώτηση. Ή ένα μέρος της ερώτησης παραμένει ασχολίαστο.</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Προσοχή!</a:t>
            </a:r>
            <a:endParaRPr lang="el-GR" dirty="0"/>
          </a:p>
        </p:txBody>
      </p:sp>
      <p:sp>
        <p:nvSpPr>
          <p:cNvPr id="3" name="2 - Θέση περιεχομένου"/>
          <p:cNvSpPr>
            <a:spLocks noGrp="1"/>
          </p:cNvSpPr>
          <p:nvPr>
            <p:ph idx="1"/>
          </p:nvPr>
        </p:nvSpPr>
        <p:spPr/>
        <p:txBody>
          <a:bodyPr/>
          <a:lstStyle/>
          <a:p>
            <a:pPr algn="just"/>
            <a:r>
              <a:rPr lang="el-GR" b="1" dirty="0" smtClean="0"/>
              <a:t>Το ερώτημα είναι η βάση της αξιολόγησης </a:t>
            </a:r>
          </a:p>
          <a:p>
            <a:pPr algn="just">
              <a:buNone/>
            </a:pPr>
            <a:endParaRPr lang="el-GR" b="1" dirty="0" smtClean="0"/>
          </a:p>
          <a:p>
            <a:pPr algn="just">
              <a:buNone/>
            </a:pPr>
            <a:r>
              <a:rPr lang="el-GR" b="1" dirty="0" smtClean="0"/>
              <a:t>Συνεπώς</a:t>
            </a:r>
            <a:r>
              <a:rPr lang="el-GR" dirty="0" smtClean="0"/>
              <a:t>: Το ερώτημα θα πρέπει να είναι σαφές και σοβαρό στο πλαίσια μιας ακαδημαϊκής έρευνας, δηλ. να σχετίζεται με την υπάρχουσα έρευνα και να συνδιαλέγεται έγκυρα μαζί της.</a:t>
            </a:r>
          </a:p>
          <a:p>
            <a:pPr algn="just">
              <a:buNone/>
            </a:pPr>
            <a:r>
              <a:rPr lang="el-GR" dirty="0" smtClean="0"/>
              <a:t>Η αμφίδρομη σχέση ερώτησης και απάντησης αποτελούν ακρογωνιαίο λίθο για την αποδοχή ή απόρριψη της διατριβής.</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4</a:t>
            </a:fld>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Προβληματική (</a:t>
            </a:r>
            <a:r>
              <a:rPr lang="en-US" dirty="0" err="1" smtClean="0"/>
              <a:t>problematique</a:t>
            </a:r>
            <a:r>
              <a:rPr lang="en-US" dirty="0" smtClean="0"/>
              <a:t>)</a:t>
            </a:r>
            <a:endParaRPr lang="el-GR" dirty="0"/>
          </a:p>
        </p:txBody>
      </p:sp>
      <p:sp>
        <p:nvSpPr>
          <p:cNvPr id="3" name="2 - Θέση περιεχομένου"/>
          <p:cNvSpPr>
            <a:spLocks noGrp="1"/>
          </p:cNvSpPr>
          <p:nvPr>
            <p:ph idx="1"/>
          </p:nvPr>
        </p:nvSpPr>
        <p:spPr/>
        <p:txBody>
          <a:bodyPr/>
          <a:lstStyle/>
          <a:p>
            <a:pPr algn="just"/>
            <a:r>
              <a:rPr lang="el-GR" b="1" dirty="0" smtClean="0"/>
              <a:t>Η ευρεία προσέγγιση στον ορισμό του θέματος</a:t>
            </a:r>
          </a:p>
          <a:p>
            <a:pPr algn="just">
              <a:buNone/>
            </a:pPr>
            <a:r>
              <a:rPr lang="el-GR" dirty="0" smtClean="0"/>
              <a:t>Θα πρέπει να αντιμετωπιστεί από τους/</a:t>
            </a:r>
            <a:r>
              <a:rPr lang="el-GR" dirty="0" err="1" smtClean="0"/>
              <a:t>ις</a:t>
            </a:r>
            <a:r>
              <a:rPr lang="el-GR" dirty="0" smtClean="0"/>
              <a:t> Υπ. Δ. ως γρίφος ή αίνιγμα και όχι ως εμπειρικό τοπίο που οι προηγούμενοι συγγραφείς το έχουν απλά υπαινιχθεί και αποτελεί τη δική τους ευκαιρία.</a:t>
            </a:r>
          </a:p>
          <a:p>
            <a:pPr algn="just">
              <a:buNone/>
            </a:pPr>
            <a:r>
              <a:rPr lang="el-GR" dirty="0" smtClean="0"/>
              <a:t>Ένα άνευ </a:t>
            </a:r>
            <a:r>
              <a:rPr lang="el-GR" b="1" dirty="0" smtClean="0"/>
              <a:t>προβληματικής</a:t>
            </a:r>
            <a:r>
              <a:rPr lang="el-GR" dirty="0" smtClean="0"/>
              <a:t> θέμα διατριβής δεν προσφέρει στους φοιτητές αξιόλογη θεωρητική εστία ή προφύλαξη στο στάδιο της εξέτασης. </a:t>
            </a:r>
          </a:p>
          <a:p>
            <a:pPr algn="just">
              <a:buNone/>
            </a:pPr>
            <a:r>
              <a:rPr lang="el-GR" dirty="0" smtClean="0"/>
              <a:t>Αφήνει αναπάντητα ερωτήματα, που αφορούν στο εξής: </a:t>
            </a:r>
          </a:p>
          <a:p>
            <a:pPr algn="ctr">
              <a:buNone/>
            </a:pPr>
            <a:r>
              <a:rPr lang="el-GR" b="1" dirty="0" smtClean="0"/>
              <a:t>Σε τι αναφέρεται η διατριβή;</a:t>
            </a:r>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 πατήρ Μπράουν</a:t>
            </a:r>
            <a:endParaRPr lang="el-GR" dirty="0"/>
          </a:p>
        </p:txBody>
      </p:sp>
      <p:sp>
        <p:nvSpPr>
          <p:cNvPr id="3" name="2 - Θέση περιεχομένου"/>
          <p:cNvSpPr>
            <a:spLocks noGrp="1"/>
          </p:cNvSpPr>
          <p:nvPr>
            <p:ph idx="1"/>
          </p:nvPr>
        </p:nvSpPr>
        <p:spPr/>
        <p:txBody>
          <a:bodyPr>
            <a:normAutofit/>
          </a:bodyPr>
          <a:lstStyle/>
          <a:p>
            <a:pPr algn="just">
              <a:buNone/>
            </a:pPr>
            <a:endParaRPr lang="el-GR" sz="3200" dirty="0" smtClean="0"/>
          </a:p>
          <a:p>
            <a:pPr algn="just">
              <a:buNone/>
            </a:pPr>
            <a:r>
              <a:rPr lang="el-GR" sz="3200" dirty="0" smtClean="0"/>
              <a:t>Άφησε κάτω το τσιγάρο του και είπε προσεκτικά: «Δεν είναι ότι δεν μπορούν να δουν τη λύση. Είναι ότι δεν μπορούν να δουν το πρόβλημα»</a:t>
            </a:r>
            <a:endParaRPr lang="el-GR" sz="3200"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Το τεστ του </a:t>
            </a:r>
            <a:r>
              <a:rPr lang="el-GR" dirty="0" err="1" smtClean="0"/>
              <a:t>πάρτυ</a:t>
            </a:r>
            <a:endParaRPr lang="el-GR" dirty="0"/>
          </a:p>
        </p:txBody>
      </p:sp>
      <p:sp>
        <p:nvSpPr>
          <p:cNvPr id="3" name="2 - Θέση περιεχομένου"/>
          <p:cNvSpPr>
            <a:spLocks noGrp="1"/>
          </p:cNvSpPr>
          <p:nvPr>
            <p:ph idx="1"/>
          </p:nvPr>
        </p:nvSpPr>
        <p:spPr/>
        <p:txBody>
          <a:bodyPr/>
          <a:lstStyle/>
          <a:p>
            <a:pPr algn="just">
              <a:buNone/>
            </a:pPr>
            <a:endParaRPr lang="el-GR" dirty="0" smtClean="0"/>
          </a:p>
          <a:p>
            <a:pPr algn="just">
              <a:buNone/>
            </a:pPr>
            <a:r>
              <a:rPr lang="el-GR" dirty="0" smtClean="0"/>
              <a:t>Αν δεν μπορείτε με απλά λόγια να δώσετε, μέσα σε δύο τρία λεπτά, μια συνοπτική εξήγηση γι’ αυτό που έχετε αναλάβει και ελπίζετε να φέρετε σε πέρας, είναι πολύ αυξημένες οι πιθανότητες, να μην έχετε κατανοήσει το θέμα της διατριβής σας. </a:t>
            </a:r>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24744"/>
            <a:ext cx="8229600" cy="1143000"/>
          </a:xfrm>
        </p:spPr>
        <p:txBody>
          <a:bodyPr>
            <a:normAutofit fontScale="90000"/>
          </a:bodyPr>
          <a:lstStyle/>
          <a:p>
            <a:pPr algn="just"/>
            <a:r>
              <a:rPr lang="el-GR" dirty="0" smtClean="0"/>
              <a:t>Ορίζετε το πρόβλημα: Δίνετε την απάντηση</a:t>
            </a:r>
            <a:endParaRPr lang="el-GR" dirty="0"/>
          </a:p>
        </p:txBody>
      </p:sp>
      <p:sp>
        <p:nvSpPr>
          <p:cNvPr id="3" name="2 - Θέση περιεχομένου"/>
          <p:cNvSpPr>
            <a:spLocks noGrp="1"/>
          </p:cNvSpPr>
          <p:nvPr>
            <p:ph idx="1"/>
          </p:nvPr>
        </p:nvSpPr>
        <p:spPr>
          <a:xfrm>
            <a:off x="457200" y="2276872"/>
            <a:ext cx="8229600" cy="4047728"/>
          </a:xfrm>
        </p:spPr>
        <p:txBody>
          <a:bodyPr/>
          <a:lstStyle/>
          <a:p>
            <a:r>
              <a:rPr lang="el-GR" sz="3200" dirty="0" smtClean="0"/>
              <a:t>Συμβουλή  Ι: Αποφεύγουμε θέματα</a:t>
            </a:r>
          </a:p>
          <a:p>
            <a:pPr>
              <a:buNone/>
            </a:pPr>
            <a:r>
              <a:rPr lang="el-GR" dirty="0" smtClean="0"/>
              <a:t>Ακατόρθωτα και υπέρμετρα φιλόδοξα</a:t>
            </a:r>
          </a:p>
          <a:p>
            <a:pPr>
              <a:buNone/>
            </a:pPr>
            <a:r>
              <a:rPr lang="el-GR" dirty="0" smtClean="0"/>
              <a:t>Διεστραμμένης </a:t>
            </a:r>
            <a:r>
              <a:rPr lang="el-GR" dirty="0" err="1" smtClean="0"/>
              <a:t>πληκτικότητας</a:t>
            </a:r>
            <a:r>
              <a:rPr lang="el-GR" dirty="0" smtClean="0"/>
              <a:t> και λεπτολογίας</a:t>
            </a:r>
          </a:p>
          <a:p>
            <a:pPr>
              <a:buNone/>
            </a:pPr>
            <a:r>
              <a:rPr lang="el-GR" dirty="0" smtClean="0"/>
              <a:t>Κάλυψη κενών</a:t>
            </a:r>
          </a:p>
          <a:p>
            <a:pPr>
              <a:buNone/>
            </a:pPr>
            <a:r>
              <a:rPr lang="el-GR" dirty="0" smtClean="0"/>
              <a:t>Βαρετά ή ελάχιστης εμβέλειας</a:t>
            </a:r>
          </a:p>
          <a:p>
            <a:endParaRPr lang="el-GR" dirty="0" smtClean="0"/>
          </a:p>
          <a:p>
            <a:endParaRPr lang="el-GR"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908720"/>
            <a:ext cx="8229600" cy="1143000"/>
          </a:xfrm>
        </p:spPr>
        <p:txBody>
          <a:bodyPr>
            <a:normAutofit fontScale="90000"/>
          </a:bodyPr>
          <a:lstStyle/>
          <a:p>
            <a:r>
              <a:rPr lang="el-GR" dirty="0" smtClean="0"/>
              <a:t>Ορίζετε το πρόβλημα: Δίνετε την απάντηση</a:t>
            </a:r>
            <a:endParaRPr lang="el-GR" dirty="0"/>
          </a:p>
        </p:txBody>
      </p:sp>
      <p:sp>
        <p:nvSpPr>
          <p:cNvPr id="3" name="2 - Θέση περιεχομένου"/>
          <p:cNvSpPr>
            <a:spLocks noGrp="1"/>
          </p:cNvSpPr>
          <p:nvPr>
            <p:ph idx="1"/>
          </p:nvPr>
        </p:nvSpPr>
        <p:spPr>
          <a:xfrm>
            <a:off x="457200" y="2276872"/>
            <a:ext cx="8229600" cy="4047728"/>
          </a:xfrm>
        </p:spPr>
        <p:txBody>
          <a:bodyPr>
            <a:normAutofit lnSpcReduction="10000"/>
          </a:bodyPr>
          <a:lstStyle/>
          <a:p>
            <a:pPr algn="just"/>
            <a:r>
              <a:rPr lang="el-GR" sz="3200" dirty="0" smtClean="0"/>
              <a:t>Συμβουλή ΙΙ: Κάθε λειτουργική διατριβή θα πρέπει να είναι εξατομικευμένη</a:t>
            </a:r>
          </a:p>
          <a:p>
            <a:pPr algn="just">
              <a:buNone/>
            </a:pPr>
            <a:r>
              <a:rPr lang="el-GR" dirty="0" smtClean="0"/>
              <a:t>Μπορείτε να αντλήσετε από την υπάρχουσα βιβλιογραφία ένα μέρος των ερωτήσεων και των ενδιαφερόντων  και μετά να κόψετε και να ράψετε ή να τροποποιήσετε το θέμα διαμορφώνοντάς το έτσι ώστε να είναι εφικτό να δεχθεί μια απάντηση. Να δείτε το θέμα από μια επιλεγμένη, προσωπική οπτική γωνία. </a:t>
            </a:r>
          </a:p>
          <a:p>
            <a:pPr algn="just">
              <a:buNone/>
            </a:pPr>
            <a:r>
              <a:rPr lang="el-GR" dirty="0" smtClean="0"/>
              <a:t>Να εστιάσετε γύρω από ένα διανοητικό πρόβλημα ή παράδοξο και όχι γύρω από ένα κενό. </a:t>
            </a:r>
            <a:endParaRPr lang="el-GR" b="1" dirty="0"/>
          </a:p>
        </p:txBody>
      </p:sp>
      <p:sp>
        <p:nvSpPr>
          <p:cNvPr id="4" name="3 - Θέση ημερομηνίας"/>
          <p:cNvSpPr>
            <a:spLocks noGrp="1"/>
          </p:cNvSpPr>
          <p:nvPr>
            <p:ph type="dt" sz="half" idx="10"/>
          </p:nvPr>
        </p:nvSpPr>
        <p:spPr/>
        <p:txBody>
          <a:bodyPr/>
          <a:lstStyle/>
          <a:p>
            <a:fld id="{296C666B-3E56-41BB-964B-26BD41204BC8}" type="datetime1">
              <a:rPr lang="el-GR" smtClean="0"/>
              <a:pPr/>
              <a:t>7/6/2011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6C1BEC-70EC-419D-9CAD-DB5EB0979245}" type="slidenum">
              <a:rPr lang="el-GR" smtClean="0"/>
              <a:pPr/>
              <a:t>9</a:t>
            </a:fld>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342</TotalTime>
  <Words>1370</Words>
  <Application>Microsoft Office PowerPoint</Application>
  <PresentationFormat>Προβολή στην οθόνη (4:3)</PresentationFormat>
  <Paragraphs>154</Paragraphs>
  <Slides>23</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Ροή</vt:lpstr>
      <vt:lpstr>    </vt:lpstr>
      <vt:lpstr>Α΄ Μέρος</vt:lpstr>
      <vt:lpstr>Η Δ.Δ. ως περίεργο είδος συμβολαίου</vt:lpstr>
      <vt:lpstr>Προσοχή!</vt:lpstr>
      <vt:lpstr>Προβληματική (problematique)</vt:lpstr>
      <vt:lpstr>Ο πατήρ Μπράουν</vt:lpstr>
      <vt:lpstr>Το τεστ του πάρτυ</vt:lpstr>
      <vt:lpstr>Ορίζετε το πρόβλημα: Δίνετε την απάντηση</vt:lpstr>
      <vt:lpstr>Ορίζετε το πρόβλημα: Δίνετε την απάντηση</vt:lpstr>
      <vt:lpstr>Ορίζετε το πρόβλημα: Δίνετε την απάντηση</vt:lpstr>
      <vt:lpstr>Β΄ Μέρος</vt:lpstr>
      <vt:lpstr>Η πράξη της γραφής είναι συστατική της σκέψης σας </vt:lpstr>
      <vt:lpstr>Η Πρωτοτυπία ως </vt:lpstr>
      <vt:lpstr> Η πρωτοτυπία</vt:lpstr>
      <vt:lpstr>Πρωτοτυπία –προβληματική</vt:lpstr>
      <vt:lpstr>Τεχνική για ένα “ανεξάρτητο” και “πρωτότυπο” έργο</vt:lpstr>
      <vt:lpstr>Προστιθέμενη αξία</vt:lpstr>
      <vt:lpstr>Ο/η  Υπ. Δ. που εστιάζει στη δική του  προστιθέμενη αξία </vt:lpstr>
      <vt:lpstr>Η προστιθέμενη αξία </vt:lpstr>
      <vt:lpstr>Η πρωτότυπη σκέψη</vt:lpstr>
      <vt:lpstr>Ο/η Υπ. Δ. ως δημιουργικό άτομο </vt:lpstr>
      <vt:lpstr>Προστιθέμενη αξία και συναρμογή ερώτησης-απάντησης</vt:lpstr>
      <vt:lpstr>Συμπεράσματα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συνολική σύλληψη της διατριβής</dc:title>
  <dc:creator>Sony</dc:creator>
  <cp:lastModifiedBy>Sony</cp:lastModifiedBy>
  <cp:revision>41</cp:revision>
  <dcterms:created xsi:type="dcterms:W3CDTF">2011-05-20T05:10:25Z</dcterms:created>
  <dcterms:modified xsi:type="dcterms:W3CDTF">2011-06-07T09:23:29Z</dcterms:modified>
</cp:coreProperties>
</file>