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3" r:id="rId8"/>
    <p:sldId id="259" r:id="rId9"/>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808481F-523A-37ED-F6B4-E01BBCB751AC}"/>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AA511FE2-6E61-A988-D034-177CB4CA08C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9E504F58-2325-62A2-4963-45487402B3AE}"/>
              </a:ext>
            </a:extLst>
          </p:cNvPr>
          <p:cNvSpPr>
            <a:spLocks noGrp="1"/>
          </p:cNvSpPr>
          <p:nvPr>
            <p:ph type="dt" sz="half" idx="10"/>
          </p:nvPr>
        </p:nvSpPr>
        <p:spPr/>
        <p:txBody>
          <a:bodyPr/>
          <a:lstStyle/>
          <a:p>
            <a:fld id="{E456019A-1A65-40D7-A389-63B3D7BFCF66}" type="datetimeFigureOut">
              <a:rPr lang="el-GR" smtClean="0"/>
              <a:t>2/12/2023</a:t>
            </a:fld>
            <a:endParaRPr lang="el-GR"/>
          </a:p>
        </p:txBody>
      </p:sp>
      <p:sp>
        <p:nvSpPr>
          <p:cNvPr id="5" name="Θέση υποσέλιδου 4">
            <a:extLst>
              <a:ext uri="{FF2B5EF4-FFF2-40B4-BE49-F238E27FC236}">
                <a16:creationId xmlns:a16="http://schemas.microsoft.com/office/drawing/2014/main" id="{AF15309B-6B4F-4327-07A5-7B83DE64779D}"/>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C5F72D80-4B99-DB3B-26EE-05275398E880}"/>
              </a:ext>
            </a:extLst>
          </p:cNvPr>
          <p:cNvSpPr>
            <a:spLocks noGrp="1"/>
          </p:cNvSpPr>
          <p:nvPr>
            <p:ph type="sldNum" sz="quarter" idx="12"/>
          </p:nvPr>
        </p:nvSpPr>
        <p:spPr/>
        <p:txBody>
          <a:bodyPr/>
          <a:lstStyle/>
          <a:p>
            <a:fld id="{D5C19020-F6CA-4050-BB4B-DD8E7CCE537F}" type="slidenum">
              <a:rPr lang="el-GR" smtClean="0"/>
              <a:t>‹#›</a:t>
            </a:fld>
            <a:endParaRPr lang="el-GR"/>
          </a:p>
        </p:txBody>
      </p:sp>
    </p:spTree>
    <p:extLst>
      <p:ext uri="{BB962C8B-B14F-4D97-AF65-F5344CB8AC3E}">
        <p14:creationId xmlns:p14="http://schemas.microsoft.com/office/powerpoint/2010/main" val="13675396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18B5CF9-84D8-EC01-46E9-3F7F96A65572}"/>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A198C672-0FB9-C95A-7F4A-E461E79D20DA}"/>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E89E0226-1141-63B9-8BF8-6DF1D51E2E29}"/>
              </a:ext>
            </a:extLst>
          </p:cNvPr>
          <p:cNvSpPr>
            <a:spLocks noGrp="1"/>
          </p:cNvSpPr>
          <p:nvPr>
            <p:ph type="dt" sz="half" idx="10"/>
          </p:nvPr>
        </p:nvSpPr>
        <p:spPr/>
        <p:txBody>
          <a:bodyPr/>
          <a:lstStyle/>
          <a:p>
            <a:fld id="{E456019A-1A65-40D7-A389-63B3D7BFCF66}" type="datetimeFigureOut">
              <a:rPr lang="el-GR" smtClean="0"/>
              <a:t>2/12/2023</a:t>
            </a:fld>
            <a:endParaRPr lang="el-GR"/>
          </a:p>
        </p:txBody>
      </p:sp>
      <p:sp>
        <p:nvSpPr>
          <p:cNvPr id="5" name="Θέση υποσέλιδου 4">
            <a:extLst>
              <a:ext uri="{FF2B5EF4-FFF2-40B4-BE49-F238E27FC236}">
                <a16:creationId xmlns:a16="http://schemas.microsoft.com/office/drawing/2014/main" id="{A7510287-1AC4-98B1-1802-8CCD1F5AA0B8}"/>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0BD414BD-B755-42A1-2905-14ABA7072ECB}"/>
              </a:ext>
            </a:extLst>
          </p:cNvPr>
          <p:cNvSpPr>
            <a:spLocks noGrp="1"/>
          </p:cNvSpPr>
          <p:nvPr>
            <p:ph type="sldNum" sz="quarter" idx="12"/>
          </p:nvPr>
        </p:nvSpPr>
        <p:spPr/>
        <p:txBody>
          <a:bodyPr/>
          <a:lstStyle/>
          <a:p>
            <a:fld id="{D5C19020-F6CA-4050-BB4B-DD8E7CCE537F}" type="slidenum">
              <a:rPr lang="el-GR" smtClean="0"/>
              <a:t>‹#›</a:t>
            </a:fld>
            <a:endParaRPr lang="el-GR"/>
          </a:p>
        </p:txBody>
      </p:sp>
    </p:spTree>
    <p:extLst>
      <p:ext uri="{BB962C8B-B14F-4D97-AF65-F5344CB8AC3E}">
        <p14:creationId xmlns:p14="http://schemas.microsoft.com/office/powerpoint/2010/main" val="9980459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6CA93CAE-87C5-20C0-403D-019941034EEF}"/>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3725D342-D09D-55B1-CDD1-D957D57C93B7}"/>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99C7F0F5-0A1F-510F-8A63-5FE8B5755588}"/>
              </a:ext>
            </a:extLst>
          </p:cNvPr>
          <p:cNvSpPr>
            <a:spLocks noGrp="1"/>
          </p:cNvSpPr>
          <p:nvPr>
            <p:ph type="dt" sz="half" idx="10"/>
          </p:nvPr>
        </p:nvSpPr>
        <p:spPr/>
        <p:txBody>
          <a:bodyPr/>
          <a:lstStyle/>
          <a:p>
            <a:fld id="{E456019A-1A65-40D7-A389-63B3D7BFCF66}" type="datetimeFigureOut">
              <a:rPr lang="el-GR" smtClean="0"/>
              <a:t>2/12/2023</a:t>
            </a:fld>
            <a:endParaRPr lang="el-GR"/>
          </a:p>
        </p:txBody>
      </p:sp>
      <p:sp>
        <p:nvSpPr>
          <p:cNvPr id="5" name="Θέση υποσέλιδου 4">
            <a:extLst>
              <a:ext uri="{FF2B5EF4-FFF2-40B4-BE49-F238E27FC236}">
                <a16:creationId xmlns:a16="http://schemas.microsoft.com/office/drawing/2014/main" id="{BB20321B-5A8B-F1E4-A70B-99EB7E807D34}"/>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01A4FE27-DA13-D75B-FC94-32C96DFF3B3E}"/>
              </a:ext>
            </a:extLst>
          </p:cNvPr>
          <p:cNvSpPr>
            <a:spLocks noGrp="1"/>
          </p:cNvSpPr>
          <p:nvPr>
            <p:ph type="sldNum" sz="quarter" idx="12"/>
          </p:nvPr>
        </p:nvSpPr>
        <p:spPr/>
        <p:txBody>
          <a:bodyPr/>
          <a:lstStyle/>
          <a:p>
            <a:fld id="{D5C19020-F6CA-4050-BB4B-DD8E7CCE537F}" type="slidenum">
              <a:rPr lang="el-GR" smtClean="0"/>
              <a:t>‹#›</a:t>
            </a:fld>
            <a:endParaRPr lang="el-GR"/>
          </a:p>
        </p:txBody>
      </p:sp>
    </p:spTree>
    <p:extLst>
      <p:ext uri="{BB962C8B-B14F-4D97-AF65-F5344CB8AC3E}">
        <p14:creationId xmlns:p14="http://schemas.microsoft.com/office/powerpoint/2010/main" val="294379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2E013CC-BF32-4100-C22F-81FF4F1677FC}"/>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00047A16-97C2-3BB4-32B3-9DD1C424B86E}"/>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E7633D8A-FE47-3B7A-8805-E72753EBAE8C}"/>
              </a:ext>
            </a:extLst>
          </p:cNvPr>
          <p:cNvSpPr>
            <a:spLocks noGrp="1"/>
          </p:cNvSpPr>
          <p:nvPr>
            <p:ph type="dt" sz="half" idx="10"/>
          </p:nvPr>
        </p:nvSpPr>
        <p:spPr/>
        <p:txBody>
          <a:bodyPr/>
          <a:lstStyle/>
          <a:p>
            <a:fld id="{E456019A-1A65-40D7-A389-63B3D7BFCF66}" type="datetimeFigureOut">
              <a:rPr lang="el-GR" smtClean="0"/>
              <a:t>2/12/2023</a:t>
            </a:fld>
            <a:endParaRPr lang="el-GR"/>
          </a:p>
        </p:txBody>
      </p:sp>
      <p:sp>
        <p:nvSpPr>
          <p:cNvPr id="5" name="Θέση υποσέλιδου 4">
            <a:extLst>
              <a:ext uri="{FF2B5EF4-FFF2-40B4-BE49-F238E27FC236}">
                <a16:creationId xmlns:a16="http://schemas.microsoft.com/office/drawing/2014/main" id="{47DC72BF-BDE1-EEE4-F0A4-0B2D66E92FF2}"/>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DDA41014-F8A0-5FC5-95BE-38C98595C214}"/>
              </a:ext>
            </a:extLst>
          </p:cNvPr>
          <p:cNvSpPr>
            <a:spLocks noGrp="1"/>
          </p:cNvSpPr>
          <p:nvPr>
            <p:ph type="sldNum" sz="quarter" idx="12"/>
          </p:nvPr>
        </p:nvSpPr>
        <p:spPr/>
        <p:txBody>
          <a:bodyPr/>
          <a:lstStyle/>
          <a:p>
            <a:fld id="{D5C19020-F6CA-4050-BB4B-DD8E7CCE537F}" type="slidenum">
              <a:rPr lang="el-GR" smtClean="0"/>
              <a:t>‹#›</a:t>
            </a:fld>
            <a:endParaRPr lang="el-GR"/>
          </a:p>
        </p:txBody>
      </p:sp>
    </p:spTree>
    <p:extLst>
      <p:ext uri="{BB962C8B-B14F-4D97-AF65-F5344CB8AC3E}">
        <p14:creationId xmlns:p14="http://schemas.microsoft.com/office/powerpoint/2010/main" val="2941730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DF7A7F6-D2B0-8DA1-C534-0881843A9257}"/>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0AA125C3-A64E-0AAB-C314-A5B0F362C9A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ABB3EC85-24BC-A810-DE61-0C27F8DF7F84}"/>
              </a:ext>
            </a:extLst>
          </p:cNvPr>
          <p:cNvSpPr>
            <a:spLocks noGrp="1"/>
          </p:cNvSpPr>
          <p:nvPr>
            <p:ph type="dt" sz="half" idx="10"/>
          </p:nvPr>
        </p:nvSpPr>
        <p:spPr/>
        <p:txBody>
          <a:bodyPr/>
          <a:lstStyle/>
          <a:p>
            <a:fld id="{E456019A-1A65-40D7-A389-63B3D7BFCF66}" type="datetimeFigureOut">
              <a:rPr lang="el-GR" smtClean="0"/>
              <a:t>2/12/2023</a:t>
            </a:fld>
            <a:endParaRPr lang="el-GR"/>
          </a:p>
        </p:txBody>
      </p:sp>
      <p:sp>
        <p:nvSpPr>
          <p:cNvPr id="5" name="Θέση υποσέλιδου 4">
            <a:extLst>
              <a:ext uri="{FF2B5EF4-FFF2-40B4-BE49-F238E27FC236}">
                <a16:creationId xmlns:a16="http://schemas.microsoft.com/office/drawing/2014/main" id="{5C594517-BD76-6285-B67D-D296AC375FB7}"/>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FA942207-D11B-D69C-A532-9A47BCA22960}"/>
              </a:ext>
            </a:extLst>
          </p:cNvPr>
          <p:cNvSpPr>
            <a:spLocks noGrp="1"/>
          </p:cNvSpPr>
          <p:nvPr>
            <p:ph type="sldNum" sz="quarter" idx="12"/>
          </p:nvPr>
        </p:nvSpPr>
        <p:spPr/>
        <p:txBody>
          <a:bodyPr/>
          <a:lstStyle/>
          <a:p>
            <a:fld id="{D5C19020-F6CA-4050-BB4B-DD8E7CCE537F}" type="slidenum">
              <a:rPr lang="el-GR" smtClean="0"/>
              <a:t>‹#›</a:t>
            </a:fld>
            <a:endParaRPr lang="el-GR"/>
          </a:p>
        </p:txBody>
      </p:sp>
    </p:spTree>
    <p:extLst>
      <p:ext uri="{BB962C8B-B14F-4D97-AF65-F5344CB8AC3E}">
        <p14:creationId xmlns:p14="http://schemas.microsoft.com/office/powerpoint/2010/main" val="309457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ACC1835-5898-A215-4F15-E7A7651C69FD}"/>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E1942EBF-6D44-83CB-34CC-ECB1DCF24676}"/>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F4519F74-FE0A-E4E7-B596-FB58AEB7F0B9}"/>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E7A99C60-D119-676C-62B0-20061D8E4BEC}"/>
              </a:ext>
            </a:extLst>
          </p:cNvPr>
          <p:cNvSpPr>
            <a:spLocks noGrp="1"/>
          </p:cNvSpPr>
          <p:nvPr>
            <p:ph type="dt" sz="half" idx="10"/>
          </p:nvPr>
        </p:nvSpPr>
        <p:spPr/>
        <p:txBody>
          <a:bodyPr/>
          <a:lstStyle/>
          <a:p>
            <a:fld id="{E456019A-1A65-40D7-A389-63B3D7BFCF66}" type="datetimeFigureOut">
              <a:rPr lang="el-GR" smtClean="0"/>
              <a:t>2/12/2023</a:t>
            </a:fld>
            <a:endParaRPr lang="el-GR"/>
          </a:p>
        </p:txBody>
      </p:sp>
      <p:sp>
        <p:nvSpPr>
          <p:cNvPr id="6" name="Θέση υποσέλιδου 5">
            <a:extLst>
              <a:ext uri="{FF2B5EF4-FFF2-40B4-BE49-F238E27FC236}">
                <a16:creationId xmlns:a16="http://schemas.microsoft.com/office/drawing/2014/main" id="{860CBAFD-0870-67BF-21B4-039818E25067}"/>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4C9EBF9B-6B8C-B1DF-4F88-7BB81EBDAF2A}"/>
              </a:ext>
            </a:extLst>
          </p:cNvPr>
          <p:cNvSpPr>
            <a:spLocks noGrp="1"/>
          </p:cNvSpPr>
          <p:nvPr>
            <p:ph type="sldNum" sz="quarter" idx="12"/>
          </p:nvPr>
        </p:nvSpPr>
        <p:spPr/>
        <p:txBody>
          <a:bodyPr/>
          <a:lstStyle/>
          <a:p>
            <a:fld id="{D5C19020-F6CA-4050-BB4B-DD8E7CCE537F}" type="slidenum">
              <a:rPr lang="el-GR" smtClean="0"/>
              <a:t>‹#›</a:t>
            </a:fld>
            <a:endParaRPr lang="el-GR"/>
          </a:p>
        </p:txBody>
      </p:sp>
    </p:spTree>
    <p:extLst>
      <p:ext uri="{BB962C8B-B14F-4D97-AF65-F5344CB8AC3E}">
        <p14:creationId xmlns:p14="http://schemas.microsoft.com/office/powerpoint/2010/main" val="32175447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9B88E50-EFBE-FF02-74B3-FF07F4ACDFEB}"/>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8E1B21A0-9945-2157-89D2-58225BA1716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1550209F-0417-B5F5-9260-4AB7A6E85081}"/>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0C9695E5-496F-516C-F52A-71950349B8B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D68DBA61-8CF2-1429-A869-DF1BFB4DC14A}"/>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E4E870AD-28D4-6370-2281-538AA66CC0A2}"/>
              </a:ext>
            </a:extLst>
          </p:cNvPr>
          <p:cNvSpPr>
            <a:spLocks noGrp="1"/>
          </p:cNvSpPr>
          <p:nvPr>
            <p:ph type="dt" sz="half" idx="10"/>
          </p:nvPr>
        </p:nvSpPr>
        <p:spPr/>
        <p:txBody>
          <a:bodyPr/>
          <a:lstStyle/>
          <a:p>
            <a:fld id="{E456019A-1A65-40D7-A389-63B3D7BFCF66}" type="datetimeFigureOut">
              <a:rPr lang="el-GR" smtClean="0"/>
              <a:t>2/12/2023</a:t>
            </a:fld>
            <a:endParaRPr lang="el-GR"/>
          </a:p>
        </p:txBody>
      </p:sp>
      <p:sp>
        <p:nvSpPr>
          <p:cNvPr id="8" name="Θέση υποσέλιδου 7">
            <a:extLst>
              <a:ext uri="{FF2B5EF4-FFF2-40B4-BE49-F238E27FC236}">
                <a16:creationId xmlns:a16="http://schemas.microsoft.com/office/drawing/2014/main" id="{F91FE4D9-00DA-2287-F40A-F1BA34932014}"/>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45A6F208-3885-7F81-E2A8-0FC4FBE1EA71}"/>
              </a:ext>
            </a:extLst>
          </p:cNvPr>
          <p:cNvSpPr>
            <a:spLocks noGrp="1"/>
          </p:cNvSpPr>
          <p:nvPr>
            <p:ph type="sldNum" sz="quarter" idx="12"/>
          </p:nvPr>
        </p:nvSpPr>
        <p:spPr/>
        <p:txBody>
          <a:bodyPr/>
          <a:lstStyle/>
          <a:p>
            <a:fld id="{D5C19020-F6CA-4050-BB4B-DD8E7CCE537F}" type="slidenum">
              <a:rPr lang="el-GR" smtClean="0"/>
              <a:t>‹#›</a:t>
            </a:fld>
            <a:endParaRPr lang="el-GR"/>
          </a:p>
        </p:txBody>
      </p:sp>
    </p:spTree>
    <p:extLst>
      <p:ext uri="{BB962C8B-B14F-4D97-AF65-F5344CB8AC3E}">
        <p14:creationId xmlns:p14="http://schemas.microsoft.com/office/powerpoint/2010/main" val="1982207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B147A5E-6E07-B3CA-8085-E2A264A69EEA}"/>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0964166C-864F-B051-CC81-B14442C07FF5}"/>
              </a:ext>
            </a:extLst>
          </p:cNvPr>
          <p:cNvSpPr>
            <a:spLocks noGrp="1"/>
          </p:cNvSpPr>
          <p:nvPr>
            <p:ph type="dt" sz="half" idx="10"/>
          </p:nvPr>
        </p:nvSpPr>
        <p:spPr/>
        <p:txBody>
          <a:bodyPr/>
          <a:lstStyle/>
          <a:p>
            <a:fld id="{E456019A-1A65-40D7-A389-63B3D7BFCF66}" type="datetimeFigureOut">
              <a:rPr lang="el-GR" smtClean="0"/>
              <a:t>2/12/2023</a:t>
            </a:fld>
            <a:endParaRPr lang="el-GR"/>
          </a:p>
        </p:txBody>
      </p:sp>
      <p:sp>
        <p:nvSpPr>
          <p:cNvPr id="4" name="Θέση υποσέλιδου 3">
            <a:extLst>
              <a:ext uri="{FF2B5EF4-FFF2-40B4-BE49-F238E27FC236}">
                <a16:creationId xmlns:a16="http://schemas.microsoft.com/office/drawing/2014/main" id="{ADE5B112-4FBB-8FFB-EBED-E479448D7663}"/>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86A1E307-EFF8-B01C-1A6C-D8B1303F5F0C}"/>
              </a:ext>
            </a:extLst>
          </p:cNvPr>
          <p:cNvSpPr>
            <a:spLocks noGrp="1"/>
          </p:cNvSpPr>
          <p:nvPr>
            <p:ph type="sldNum" sz="quarter" idx="12"/>
          </p:nvPr>
        </p:nvSpPr>
        <p:spPr/>
        <p:txBody>
          <a:bodyPr/>
          <a:lstStyle/>
          <a:p>
            <a:fld id="{D5C19020-F6CA-4050-BB4B-DD8E7CCE537F}" type="slidenum">
              <a:rPr lang="el-GR" smtClean="0"/>
              <a:t>‹#›</a:t>
            </a:fld>
            <a:endParaRPr lang="el-GR"/>
          </a:p>
        </p:txBody>
      </p:sp>
    </p:spTree>
    <p:extLst>
      <p:ext uri="{BB962C8B-B14F-4D97-AF65-F5344CB8AC3E}">
        <p14:creationId xmlns:p14="http://schemas.microsoft.com/office/powerpoint/2010/main" val="2206758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078A66F6-C4BE-1E2F-E778-88D709D0C5C4}"/>
              </a:ext>
            </a:extLst>
          </p:cNvPr>
          <p:cNvSpPr>
            <a:spLocks noGrp="1"/>
          </p:cNvSpPr>
          <p:nvPr>
            <p:ph type="dt" sz="half" idx="10"/>
          </p:nvPr>
        </p:nvSpPr>
        <p:spPr/>
        <p:txBody>
          <a:bodyPr/>
          <a:lstStyle/>
          <a:p>
            <a:fld id="{E456019A-1A65-40D7-A389-63B3D7BFCF66}" type="datetimeFigureOut">
              <a:rPr lang="el-GR" smtClean="0"/>
              <a:t>2/12/2023</a:t>
            </a:fld>
            <a:endParaRPr lang="el-GR"/>
          </a:p>
        </p:txBody>
      </p:sp>
      <p:sp>
        <p:nvSpPr>
          <p:cNvPr id="3" name="Θέση υποσέλιδου 2">
            <a:extLst>
              <a:ext uri="{FF2B5EF4-FFF2-40B4-BE49-F238E27FC236}">
                <a16:creationId xmlns:a16="http://schemas.microsoft.com/office/drawing/2014/main" id="{53FD9B9F-67A3-678A-1316-C78FC2BF958C}"/>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65425612-5838-B699-2D62-C8CF170D92EF}"/>
              </a:ext>
            </a:extLst>
          </p:cNvPr>
          <p:cNvSpPr>
            <a:spLocks noGrp="1"/>
          </p:cNvSpPr>
          <p:nvPr>
            <p:ph type="sldNum" sz="quarter" idx="12"/>
          </p:nvPr>
        </p:nvSpPr>
        <p:spPr/>
        <p:txBody>
          <a:bodyPr/>
          <a:lstStyle/>
          <a:p>
            <a:fld id="{D5C19020-F6CA-4050-BB4B-DD8E7CCE537F}" type="slidenum">
              <a:rPr lang="el-GR" smtClean="0"/>
              <a:t>‹#›</a:t>
            </a:fld>
            <a:endParaRPr lang="el-GR"/>
          </a:p>
        </p:txBody>
      </p:sp>
    </p:spTree>
    <p:extLst>
      <p:ext uri="{BB962C8B-B14F-4D97-AF65-F5344CB8AC3E}">
        <p14:creationId xmlns:p14="http://schemas.microsoft.com/office/powerpoint/2010/main" val="3833726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463F1C8-C53B-11F5-CD82-E4C4AA54D746}"/>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E7C2D574-5ECC-ABB4-E8BA-5F9E4E929C3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8B766CAF-69C0-6F82-3F5C-1F4A7C67E9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C995425F-BE2F-A79D-AD33-75457636A004}"/>
              </a:ext>
            </a:extLst>
          </p:cNvPr>
          <p:cNvSpPr>
            <a:spLocks noGrp="1"/>
          </p:cNvSpPr>
          <p:nvPr>
            <p:ph type="dt" sz="half" idx="10"/>
          </p:nvPr>
        </p:nvSpPr>
        <p:spPr/>
        <p:txBody>
          <a:bodyPr/>
          <a:lstStyle/>
          <a:p>
            <a:fld id="{E456019A-1A65-40D7-A389-63B3D7BFCF66}" type="datetimeFigureOut">
              <a:rPr lang="el-GR" smtClean="0"/>
              <a:t>2/12/2023</a:t>
            </a:fld>
            <a:endParaRPr lang="el-GR"/>
          </a:p>
        </p:txBody>
      </p:sp>
      <p:sp>
        <p:nvSpPr>
          <p:cNvPr id="6" name="Θέση υποσέλιδου 5">
            <a:extLst>
              <a:ext uri="{FF2B5EF4-FFF2-40B4-BE49-F238E27FC236}">
                <a16:creationId xmlns:a16="http://schemas.microsoft.com/office/drawing/2014/main" id="{A8B1944A-758E-D23E-8253-0BDD25AB3AD3}"/>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A9B54767-6798-268F-4903-86404BC1529E}"/>
              </a:ext>
            </a:extLst>
          </p:cNvPr>
          <p:cNvSpPr>
            <a:spLocks noGrp="1"/>
          </p:cNvSpPr>
          <p:nvPr>
            <p:ph type="sldNum" sz="quarter" idx="12"/>
          </p:nvPr>
        </p:nvSpPr>
        <p:spPr/>
        <p:txBody>
          <a:bodyPr/>
          <a:lstStyle/>
          <a:p>
            <a:fld id="{D5C19020-F6CA-4050-BB4B-DD8E7CCE537F}" type="slidenum">
              <a:rPr lang="el-GR" smtClean="0"/>
              <a:t>‹#›</a:t>
            </a:fld>
            <a:endParaRPr lang="el-GR"/>
          </a:p>
        </p:txBody>
      </p:sp>
    </p:spTree>
    <p:extLst>
      <p:ext uri="{BB962C8B-B14F-4D97-AF65-F5344CB8AC3E}">
        <p14:creationId xmlns:p14="http://schemas.microsoft.com/office/powerpoint/2010/main" val="29744609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85C83AC-BCEB-BF49-B3FD-60D02A0B484B}"/>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8FCE5E83-F6BE-26CF-62D8-98167487EB1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A4C72ABF-78AC-2873-81C0-C72BD582D3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E9F48B65-FE0F-7B29-1EF0-76E98954789A}"/>
              </a:ext>
            </a:extLst>
          </p:cNvPr>
          <p:cNvSpPr>
            <a:spLocks noGrp="1"/>
          </p:cNvSpPr>
          <p:nvPr>
            <p:ph type="dt" sz="half" idx="10"/>
          </p:nvPr>
        </p:nvSpPr>
        <p:spPr/>
        <p:txBody>
          <a:bodyPr/>
          <a:lstStyle/>
          <a:p>
            <a:fld id="{E456019A-1A65-40D7-A389-63B3D7BFCF66}" type="datetimeFigureOut">
              <a:rPr lang="el-GR" smtClean="0"/>
              <a:t>2/12/2023</a:t>
            </a:fld>
            <a:endParaRPr lang="el-GR"/>
          </a:p>
        </p:txBody>
      </p:sp>
      <p:sp>
        <p:nvSpPr>
          <p:cNvPr id="6" name="Θέση υποσέλιδου 5">
            <a:extLst>
              <a:ext uri="{FF2B5EF4-FFF2-40B4-BE49-F238E27FC236}">
                <a16:creationId xmlns:a16="http://schemas.microsoft.com/office/drawing/2014/main" id="{4555EE97-1611-09F5-D282-F451906D9ACB}"/>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3EE524C1-049C-BFC9-1E82-5EE0D87EAD3D}"/>
              </a:ext>
            </a:extLst>
          </p:cNvPr>
          <p:cNvSpPr>
            <a:spLocks noGrp="1"/>
          </p:cNvSpPr>
          <p:nvPr>
            <p:ph type="sldNum" sz="quarter" idx="12"/>
          </p:nvPr>
        </p:nvSpPr>
        <p:spPr/>
        <p:txBody>
          <a:bodyPr/>
          <a:lstStyle/>
          <a:p>
            <a:fld id="{D5C19020-F6CA-4050-BB4B-DD8E7CCE537F}" type="slidenum">
              <a:rPr lang="el-GR" smtClean="0"/>
              <a:t>‹#›</a:t>
            </a:fld>
            <a:endParaRPr lang="el-GR"/>
          </a:p>
        </p:txBody>
      </p:sp>
    </p:spTree>
    <p:extLst>
      <p:ext uri="{BB962C8B-B14F-4D97-AF65-F5344CB8AC3E}">
        <p14:creationId xmlns:p14="http://schemas.microsoft.com/office/powerpoint/2010/main" val="1565741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5C767360-4FF6-51AB-99E0-6ED1B37C70B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A32FD550-76FB-3C52-40DE-551FF527243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692C33EB-8AF6-8B48-9ADA-9E4A5565D09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56019A-1A65-40D7-A389-63B3D7BFCF66}" type="datetimeFigureOut">
              <a:rPr lang="el-GR" smtClean="0"/>
              <a:t>2/12/2023</a:t>
            </a:fld>
            <a:endParaRPr lang="el-GR"/>
          </a:p>
        </p:txBody>
      </p:sp>
      <p:sp>
        <p:nvSpPr>
          <p:cNvPr id="5" name="Θέση υποσέλιδου 4">
            <a:extLst>
              <a:ext uri="{FF2B5EF4-FFF2-40B4-BE49-F238E27FC236}">
                <a16:creationId xmlns:a16="http://schemas.microsoft.com/office/drawing/2014/main" id="{12FF1A4C-FE9C-24FD-04CB-22F443AB40E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D5659870-18FE-CCC6-716D-17717B2AC5C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C19020-F6CA-4050-BB4B-DD8E7CCE537F}" type="slidenum">
              <a:rPr lang="el-GR" smtClean="0"/>
              <a:t>‹#›</a:t>
            </a:fld>
            <a:endParaRPr lang="el-GR"/>
          </a:p>
        </p:txBody>
      </p:sp>
    </p:spTree>
    <p:extLst>
      <p:ext uri="{BB962C8B-B14F-4D97-AF65-F5344CB8AC3E}">
        <p14:creationId xmlns:p14="http://schemas.microsoft.com/office/powerpoint/2010/main" val="24820103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panepistimiaki-paidagogiki.gr/?page_id=93" TargetMode="External"/><Relationship Id="rId2" Type="http://schemas.openxmlformats.org/officeDocument/2006/relationships/hyperlink" Target="https://panepistimiaki-paidagogiki.gr/"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0F57288-549D-8DBA-5854-E0BFB5F0A04D}"/>
              </a:ext>
            </a:extLst>
          </p:cNvPr>
          <p:cNvSpPr>
            <a:spLocks noGrp="1"/>
          </p:cNvSpPr>
          <p:nvPr>
            <p:ph type="ctrTitle"/>
          </p:nvPr>
        </p:nvSpPr>
        <p:spPr>
          <a:xfrm>
            <a:off x="1524000" y="1122363"/>
            <a:ext cx="9144000" cy="949033"/>
          </a:xfrm>
        </p:spPr>
        <p:txBody>
          <a:bodyPr>
            <a:normAutofit/>
          </a:bodyPr>
          <a:lstStyle/>
          <a:p>
            <a:r>
              <a:rPr lang="el-GR" sz="4000" dirty="0">
                <a:latin typeface="Times New Roman" panose="02020603050405020304" pitchFamily="18" charset="0"/>
                <a:cs typeface="Times New Roman" panose="02020603050405020304" pitchFamily="18" charset="0"/>
              </a:rPr>
              <a:t>Πανεπιστημιακή παιδαγωγική</a:t>
            </a:r>
          </a:p>
        </p:txBody>
      </p:sp>
      <p:pic>
        <p:nvPicPr>
          <p:cNvPr id="5" name="Εικόνα 4">
            <a:extLst>
              <a:ext uri="{FF2B5EF4-FFF2-40B4-BE49-F238E27FC236}">
                <a16:creationId xmlns:a16="http://schemas.microsoft.com/office/drawing/2014/main" id="{CE2A16AB-C763-72B2-C377-7DD24A58BA8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94923" y="3509963"/>
            <a:ext cx="4795934" cy="1985768"/>
          </a:xfrm>
          <a:prstGeom prst="rect">
            <a:avLst/>
          </a:prstGeom>
        </p:spPr>
      </p:pic>
    </p:spTree>
    <p:extLst>
      <p:ext uri="{BB962C8B-B14F-4D97-AF65-F5344CB8AC3E}">
        <p14:creationId xmlns:p14="http://schemas.microsoft.com/office/powerpoint/2010/main" val="22255006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D414FCD-4ADB-4138-1E15-1BA2F16B5619}"/>
              </a:ext>
            </a:extLst>
          </p:cNvPr>
          <p:cNvSpPr>
            <a:spLocks noGrp="1"/>
          </p:cNvSpPr>
          <p:nvPr>
            <p:ph type="title"/>
          </p:nvPr>
        </p:nvSpPr>
        <p:spPr/>
        <p:txBody>
          <a:bodyPr/>
          <a:lstStyle/>
          <a:p>
            <a:r>
              <a:rPr lang="el-GR" dirty="0"/>
              <a:t>Πανεπιστημιακή Παιδαγωγική</a:t>
            </a:r>
            <a:r>
              <a:rPr lang="en-GB" dirty="0"/>
              <a:t>-</a:t>
            </a:r>
            <a:r>
              <a:rPr lang="el-GR" dirty="0"/>
              <a:t>Ορισμός Ι</a:t>
            </a:r>
          </a:p>
        </p:txBody>
      </p:sp>
      <p:sp>
        <p:nvSpPr>
          <p:cNvPr id="3" name="Θέση περιεχομένου 2">
            <a:extLst>
              <a:ext uri="{FF2B5EF4-FFF2-40B4-BE49-F238E27FC236}">
                <a16:creationId xmlns:a16="http://schemas.microsoft.com/office/drawing/2014/main" id="{31F3B993-339D-DDF4-9BC4-8E865E31F0AC}"/>
              </a:ext>
            </a:extLst>
          </p:cNvPr>
          <p:cNvSpPr>
            <a:spLocks noGrp="1"/>
          </p:cNvSpPr>
          <p:nvPr>
            <p:ph idx="1"/>
          </p:nvPr>
        </p:nvSpPr>
        <p:spPr>
          <a:xfrm>
            <a:off x="726233" y="1573699"/>
            <a:ext cx="10515600" cy="4351338"/>
          </a:xfrm>
        </p:spPr>
        <p:txBody>
          <a:bodyPr>
            <a:normAutofit fontScale="25000" lnSpcReduction="20000"/>
          </a:bodyPr>
          <a:lstStyle/>
          <a:p>
            <a:pPr marL="0" indent="0" algn="just">
              <a:buNone/>
            </a:pPr>
            <a:endParaRPr lang="en-GB" sz="1200" dirty="0">
              <a:latin typeface="Times New Roman" panose="02020603050405020304" pitchFamily="18" charset="0"/>
              <a:cs typeface="Times New Roman" panose="02020603050405020304" pitchFamily="18" charset="0"/>
            </a:endParaRPr>
          </a:p>
          <a:p>
            <a:pPr marL="0" indent="0" algn="just">
              <a:buNone/>
            </a:pPr>
            <a:endParaRPr lang="en-GB" sz="1200" dirty="0">
              <a:latin typeface="Times New Roman" panose="02020603050405020304" pitchFamily="18" charset="0"/>
              <a:cs typeface="Times New Roman" panose="02020603050405020304" pitchFamily="18" charset="0"/>
            </a:endParaRPr>
          </a:p>
          <a:p>
            <a:pPr marL="0" indent="0" algn="just">
              <a:lnSpc>
                <a:spcPct val="170000"/>
              </a:lnSpc>
              <a:spcBef>
                <a:spcPts val="0"/>
              </a:spcBef>
              <a:buNone/>
            </a:pPr>
            <a:r>
              <a:rPr lang="el-GR" sz="6500" dirty="0">
                <a:latin typeface="Times New Roman" panose="02020603050405020304" pitchFamily="18" charset="0"/>
                <a:cs typeface="Times New Roman" panose="02020603050405020304" pitchFamily="18" charset="0"/>
              </a:rPr>
              <a:t>Ο όρος πανεπιστημιακή παιδαγωγική παραπέμπει στην ακαδημαϊκή διάσταση της έννοιας της παιδαγωγικής για να χαρακτηρίσει, αφενός διάφορες επιστημονικές θεωρίες και μελέτες, που  αφορούν διαδικασίες επηρεασμού και μόρφωσης σε επίπεδο ατόμου, ομάδας, κοινότητας και  κοινωνίας σε διαφορετικά περιβάλλοντα, και αφετέρου συγκεκριμένες διδακτικές πρακτικές και προσεγγίσεις των διδασκόντων κατά τον σχεδιασμό, την υλοποίηση και την αξιολόγηση  των μαθησιακών διαδικασιών που ενεργοποιούν στο πλαίσιο της επαγγελματικής αποστολής  τους. </a:t>
            </a:r>
            <a:endParaRPr lang="en-GB" sz="6500" dirty="0">
              <a:latin typeface="Times New Roman" panose="02020603050405020304" pitchFamily="18" charset="0"/>
              <a:cs typeface="Times New Roman" panose="02020603050405020304" pitchFamily="18" charset="0"/>
            </a:endParaRPr>
          </a:p>
          <a:p>
            <a:pPr marL="0" indent="0" algn="just">
              <a:lnSpc>
                <a:spcPct val="170000"/>
              </a:lnSpc>
              <a:spcBef>
                <a:spcPts val="0"/>
              </a:spcBef>
              <a:buNone/>
            </a:pPr>
            <a:endParaRPr lang="en-GB" sz="6500" dirty="0">
              <a:latin typeface="Times New Roman" panose="02020603050405020304" pitchFamily="18" charset="0"/>
              <a:cs typeface="Times New Roman" panose="02020603050405020304" pitchFamily="18" charset="0"/>
            </a:endParaRPr>
          </a:p>
          <a:p>
            <a:pPr marL="0" indent="0" algn="just">
              <a:lnSpc>
                <a:spcPct val="170000"/>
              </a:lnSpc>
              <a:spcBef>
                <a:spcPts val="0"/>
              </a:spcBef>
              <a:buNone/>
            </a:pPr>
            <a:endParaRPr lang="en-GB" sz="6500" dirty="0">
              <a:latin typeface="Times New Roman" panose="02020603050405020304" pitchFamily="18" charset="0"/>
              <a:cs typeface="Times New Roman" panose="02020603050405020304" pitchFamily="18" charset="0"/>
            </a:endParaRPr>
          </a:p>
          <a:p>
            <a:pPr marL="0" indent="0" algn="just">
              <a:buNone/>
            </a:pPr>
            <a:endParaRPr lang="en-GB" sz="6500" dirty="0">
              <a:latin typeface="Times New Roman" panose="02020603050405020304" pitchFamily="18" charset="0"/>
              <a:cs typeface="Times New Roman" panose="02020603050405020304" pitchFamily="18" charset="0"/>
            </a:endParaRPr>
          </a:p>
          <a:p>
            <a:pPr marL="0" indent="0" algn="just">
              <a:buNone/>
            </a:pPr>
            <a:endParaRPr lang="en-GB" sz="6500" dirty="0">
              <a:latin typeface="Times New Roman" panose="02020603050405020304" pitchFamily="18" charset="0"/>
              <a:cs typeface="Times New Roman" panose="02020603050405020304" pitchFamily="18" charset="0"/>
            </a:endParaRPr>
          </a:p>
          <a:p>
            <a:pPr marL="0" indent="0" algn="just">
              <a:buNone/>
            </a:pPr>
            <a:endParaRPr lang="en-GB" sz="1200" dirty="0">
              <a:latin typeface="Times New Roman" panose="02020603050405020304" pitchFamily="18" charset="0"/>
              <a:cs typeface="Times New Roman" panose="02020603050405020304" pitchFamily="18" charset="0"/>
            </a:endParaRPr>
          </a:p>
          <a:p>
            <a:pPr marL="0" indent="0" algn="just">
              <a:buNone/>
            </a:pPr>
            <a:endParaRPr lang="en-GB" sz="4800" dirty="0">
              <a:latin typeface="Times New Roman" panose="02020603050405020304" pitchFamily="18" charset="0"/>
              <a:cs typeface="Times New Roman" panose="02020603050405020304" pitchFamily="18" charset="0"/>
            </a:endParaRPr>
          </a:p>
          <a:p>
            <a:pPr marL="0" indent="0" algn="just">
              <a:buNone/>
            </a:pPr>
            <a:r>
              <a:rPr lang="el-GR" sz="4800" dirty="0">
                <a:latin typeface="Times New Roman" panose="02020603050405020304" pitchFamily="18" charset="0"/>
                <a:cs typeface="Times New Roman" panose="02020603050405020304" pitchFamily="18" charset="0"/>
              </a:rPr>
              <a:t>Πηγή: Πανεπιστημιακή Παιδαγωγική, </a:t>
            </a:r>
            <a:r>
              <a:rPr lang="en-GB" sz="4800" dirty="0">
                <a:latin typeface="Times New Roman" panose="02020603050405020304" pitchFamily="18" charset="0"/>
                <a:cs typeface="Times New Roman" panose="02020603050405020304" pitchFamily="18" charset="0"/>
              </a:rPr>
              <a:t>Petros </a:t>
            </a:r>
            <a:r>
              <a:rPr lang="en-GB" sz="4800" dirty="0" err="1">
                <a:latin typeface="Times New Roman" panose="02020603050405020304" pitchFamily="18" charset="0"/>
                <a:cs typeface="Times New Roman" panose="02020603050405020304" pitchFamily="18" charset="0"/>
              </a:rPr>
              <a:t>Gougoulakis</a:t>
            </a:r>
            <a:r>
              <a:rPr lang="el-GR" sz="4800" dirty="0">
                <a:latin typeface="Times New Roman" panose="02020603050405020304" pitchFamily="18" charset="0"/>
                <a:cs typeface="Times New Roman" panose="02020603050405020304" pitchFamily="18" charset="0"/>
              </a:rPr>
              <a:t> &amp;</a:t>
            </a:r>
            <a:r>
              <a:rPr lang="en-GB" sz="4800" dirty="0">
                <a:latin typeface="Times New Roman" panose="02020603050405020304" pitchFamily="18" charset="0"/>
                <a:cs typeface="Times New Roman" panose="02020603050405020304" pitchFamily="18" charset="0"/>
              </a:rPr>
              <a:t>Andreas Oikonomou</a:t>
            </a:r>
            <a:r>
              <a:rPr lang="el-GR" sz="4800" dirty="0">
                <a:latin typeface="Times New Roman" panose="02020603050405020304" pitchFamily="18" charset="0"/>
                <a:cs typeface="Times New Roman" panose="02020603050405020304" pitchFamily="18" charset="0"/>
              </a:rPr>
              <a:t>Επιστημονικό Εκπαιδευτικό Περιοδικό «</a:t>
            </a:r>
            <a:r>
              <a:rPr lang="el-GR" sz="4800" dirty="0" err="1">
                <a:latin typeface="Times New Roman" panose="02020603050405020304" pitchFamily="18" charset="0"/>
                <a:cs typeface="Times New Roman" panose="02020603050405020304" pitchFamily="18" charset="0"/>
              </a:rPr>
              <a:t>eκπ@ιδευτικός</a:t>
            </a:r>
            <a:r>
              <a:rPr lang="el-GR" sz="4800" dirty="0">
                <a:latin typeface="Times New Roman" panose="02020603050405020304" pitchFamily="18" charset="0"/>
                <a:cs typeface="Times New Roman" panose="02020603050405020304" pitchFamily="18" charset="0"/>
              </a:rPr>
              <a:t> κύκλος» Τόμος 2, Τεύχος 1, 2014 © </a:t>
            </a:r>
            <a:r>
              <a:rPr lang="el-GR" sz="4800" dirty="0" err="1">
                <a:latin typeface="Times New Roman" panose="02020603050405020304" pitchFamily="18" charset="0"/>
                <a:cs typeface="Times New Roman" panose="02020603050405020304" pitchFamily="18" charset="0"/>
              </a:rPr>
              <a:t>eκπ@ιδευτικός</a:t>
            </a:r>
            <a:r>
              <a:rPr lang="el-GR" sz="4800" dirty="0">
                <a:latin typeface="Times New Roman" panose="02020603050405020304" pitchFamily="18" charset="0"/>
                <a:cs typeface="Times New Roman" panose="02020603050405020304" pitchFamily="18" charset="0"/>
              </a:rPr>
              <a:t> κύκλος ISSN: 2241-457</a:t>
            </a:r>
          </a:p>
        </p:txBody>
      </p:sp>
    </p:spTree>
    <p:extLst>
      <p:ext uri="{BB962C8B-B14F-4D97-AF65-F5344CB8AC3E}">
        <p14:creationId xmlns:p14="http://schemas.microsoft.com/office/powerpoint/2010/main" val="5356957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D414FCD-4ADB-4138-1E15-1BA2F16B5619}"/>
              </a:ext>
            </a:extLst>
          </p:cNvPr>
          <p:cNvSpPr>
            <a:spLocks noGrp="1"/>
          </p:cNvSpPr>
          <p:nvPr>
            <p:ph type="title"/>
          </p:nvPr>
        </p:nvSpPr>
        <p:spPr/>
        <p:txBody>
          <a:bodyPr/>
          <a:lstStyle/>
          <a:p>
            <a:r>
              <a:rPr lang="el-GR" dirty="0"/>
              <a:t>Πανεπιστημιακή Παιδαγωγική</a:t>
            </a:r>
            <a:r>
              <a:rPr lang="en-GB" dirty="0"/>
              <a:t>-</a:t>
            </a:r>
            <a:r>
              <a:rPr lang="el-GR" dirty="0"/>
              <a:t>Ορισμός ΙΙ</a:t>
            </a:r>
          </a:p>
        </p:txBody>
      </p:sp>
      <p:sp>
        <p:nvSpPr>
          <p:cNvPr id="3" name="Θέση περιεχομένου 2">
            <a:extLst>
              <a:ext uri="{FF2B5EF4-FFF2-40B4-BE49-F238E27FC236}">
                <a16:creationId xmlns:a16="http://schemas.microsoft.com/office/drawing/2014/main" id="{31F3B993-339D-DDF4-9BC4-8E865E31F0AC}"/>
              </a:ext>
            </a:extLst>
          </p:cNvPr>
          <p:cNvSpPr>
            <a:spLocks noGrp="1"/>
          </p:cNvSpPr>
          <p:nvPr>
            <p:ph idx="1"/>
          </p:nvPr>
        </p:nvSpPr>
        <p:spPr>
          <a:xfrm>
            <a:off x="726233" y="1573699"/>
            <a:ext cx="10515600" cy="4351338"/>
          </a:xfrm>
        </p:spPr>
        <p:txBody>
          <a:bodyPr>
            <a:normAutofit fontScale="25000" lnSpcReduction="20000"/>
          </a:bodyPr>
          <a:lstStyle/>
          <a:p>
            <a:pPr marL="0" indent="0" algn="just">
              <a:buNone/>
            </a:pPr>
            <a:endParaRPr lang="en-GB" sz="1200" dirty="0">
              <a:latin typeface="Times New Roman" panose="02020603050405020304" pitchFamily="18" charset="0"/>
              <a:cs typeface="Times New Roman" panose="02020603050405020304" pitchFamily="18" charset="0"/>
            </a:endParaRPr>
          </a:p>
          <a:p>
            <a:pPr marL="0" indent="0" algn="just">
              <a:buNone/>
            </a:pPr>
            <a:endParaRPr lang="en-GB" sz="1200" dirty="0">
              <a:latin typeface="Times New Roman" panose="02020603050405020304" pitchFamily="18" charset="0"/>
              <a:cs typeface="Times New Roman" panose="02020603050405020304" pitchFamily="18" charset="0"/>
            </a:endParaRPr>
          </a:p>
          <a:p>
            <a:pPr marL="0" indent="0" algn="just">
              <a:lnSpc>
                <a:spcPct val="170000"/>
              </a:lnSpc>
              <a:spcBef>
                <a:spcPts val="0"/>
              </a:spcBef>
              <a:buNone/>
            </a:pPr>
            <a:endParaRPr lang="el-GR" sz="6500" dirty="0">
              <a:latin typeface="Times New Roman" panose="02020603050405020304" pitchFamily="18" charset="0"/>
              <a:cs typeface="Times New Roman" panose="02020603050405020304" pitchFamily="18" charset="0"/>
            </a:endParaRPr>
          </a:p>
          <a:p>
            <a:pPr marL="0" indent="0" algn="just">
              <a:lnSpc>
                <a:spcPct val="170000"/>
              </a:lnSpc>
              <a:spcBef>
                <a:spcPts val="0"/>
              </a:spcBef>
              <a:buNone/>
            </a:pPr>
            <a:endParaRPr lang="el-GR" sz="6500" dirty="0">
              <a:latin typeface="Times New Roman" panose="02020603050405020304" pitchFamily="18" charset="0"/>
              <a:cs typeface="Times New Roman" panose="02020603050405020304" pitchFamily="18" charset="0"/>
            </a:endParaRPr>
          </a:p>
          <a:p>
            <a:pPr marL="0" indent="0" algn="just">
              <a:lnSpc>
                <a:spcPct val="170000"/>
              </a:lnSpc>
              <a:spcBef>
                <a:spcPts val="0"/>
              </a:spcBef>
              <a:buNone/>
            </a:pPr>
            <a:r>
              <a:rPr lang="el-GR" sz="8000" dirty="0">
                <a:latin typeface="Times New Roman" panose="02020603050405020304" pitchFamily="18" charset="0"/>
                <a:cs typeface="Times New Roman" panose="02020603050405020304" pitchFamily="18" charset="0"/>
              </a:rPr>
              <a:t>Τι είδους γνώσεις, δεξιότητες και ικανότητες χρειάζεται ο/η  εκπαιδευτικός που θα διδάξει στην πανεπιστημιακή εκπαίδευση ώστε να βοηθήσει τους φοιτητές να μάθουν και να καλλιεργηθούν; </a:t>
            </a:r>
            <a:endParaRPr lang="en-GB" sz="8000" dirty="0">
              <a:latin typeface="Times New Roman" panose="02020603050405020304" pitchFamily="18" charset="0"/>
              <a:cs typeface="Times New Roman" panose="02020603050405020304" pitchFamily="18" charset="0"/>
            </a:endParaRPr>
          </a:p>
          <a:p>
            <a:pPr marL="0" indent="0" algn="just">
              <a:lnSpc>
                <a:spcPct val="170000"/>
              </a:lnSpc>
              <a:spcBef>
                <a:spcPts val="0"/>
              </a:spcBef>
              <a:buNone/>
            </a:pPr>
            <a:endParaRPr lang="en-GB" sz="8000" dirty="0">
              <a:latin typeface="Times New Roman" panose="02020603050405020304" pitchFamily="18" charset="0"/>
              <a:cs typeface="Times New Roman" panose="02020603050405020304" pitchFamily="18" charset="0"/>
            </a:endParaRPr>
          </a:p>
          <a:p>
            <a:pPr marL="0" indent="0" algn="just">
              <a:buNone/>
            </a:pPr>
            <a:endParaRPr lang="en-GB" sz="6500" dirty="0">
              <a:latin typeface="Times New Roman" panose="02020603050405020304" pitchFamily="18" charset="0"/>
              <a:cs typeface="Times New Roman" panose="02020603050405020304" pitchFamily="18" charset="0"/>
            </a:endParaRPr>
          </a:p>
          <a:p>
            <a:pPr marL="0" indent="0" algn="just">
              <a:buNone/>
            </a:pPr>
            <a:endParaRPr lang="en-GB" sz="6500" dirty="0">
              <a:latin typeface="Times New Roman" panose="02020603050405020304" pitchFamily="18" charset="0"/>
              <a:cs typeface="Times New Roman" panose="02020603050405020304" pitchFamily="18" charset="0"/>
            </a:endParaRPr>
          </a:p>
          <a:p>
            <a:pPr marL="0" indent="0" algn="just">
              <a:buNone/>
            </a:pPr>
            <a:endParaRPr lang="el-GR" sz="1200" dirty="0">
              <a:latin typeface="Times New Roman" panose="02020603050405020304" pitchFamily="18" charset="0"/>
              <a:cs typeface="Times New Roman" panose="02020603050405020304" pitchFamily="18" charset="0"/>
            </a:endParaRPr>
          </a:p>
          <a:p>
            <a:pPr marL="0" indent="0" algn="just">
              <a:buNone/>
            </a:pPr>
            <a:endParaRPr lang="el-GR" sz="1200" dirty="0">
              <a:latin typeface="Times New Roman" panose="02020603050405020304" pitchFamily="18" charset="0"/>
              <a:cs typeface="Times New Roman" panose="02020603050405020304" pitchFamily="18" charset="0"/>
            </a:endParaRPr>
          </a:p>
          <a:p>
            <a:pPr marL="0" indent="0" algn="just">
              <a:buNone/>
            </a:pPr>
            <a:endParaRPr lang="el-GR" sz="1200" dirty="0">
              <a:latin typeface="Times New Roman" panose="02020603050405020304" pitchFamily="18" charset="0"/>
              <a:cs typeface="Times New Roman" panose="02020603050405020304" pitchFamily="18" charset="0"/>
            </a:endParaRPr>
          </a:p>
          <a:p>
            <a:pPr marL="0" indent="0" algn="just">
              <a:buNone/>
            </a:pPr>
            <a:endParaRPr lang="en-GB" sz="4800" dirty="0">
              <a:latin typeface="Times New Roman" panose="02020603050405020304" pitchFamily="18" charset="0"/>
              <a:cs typeface="Times New Roman" panose="02020603050405020304" pitchFamily="18" charset="0"/>
            </a:endParaRPr>
          </a:p>
          <a:p>
            <a:pPr marL="0" indent="0" algn="just">
              <a:buNone/>
            </a:pPr>
            <a:r>
              <a:rPr lang="el-GR" sz="3700" dirty="0">
                <a:latin typeface="Times New Roman" panose="02020603050405020304" pitchFamily="18" charset="0"/>
                <a:cs typeface="Times New Roman" panose="02020603050405020304" pitchFamily="18" charset="0"/>
              </a:rPr>
              <a:t>Πηγή: Πανεπιστημιακή Παιδαγωγική, </a:t>
            </a:r>
            <a:r>
              <a:rPr lang="en-GB" sz="3700" dirty="0">
                <a:latin typeface="Times New Roman" panose="02020603050405020304" pitchFamily="18" charset="0"/>
                <a:cs typeface="Times New Roman" panose="02020603050405020304" pitchFamily="18" charset="0"/>
              </a:rPr>
              <a:t>Petros </a:t>
            </a:r>
            <a:r>
              <a:rPr lang="en-GB" sz="3700" dirty="0" err="1">
                <a:latin typeface="Times New Roman" panose="02020603050405020304" pitchFamily="18" charset="0"/>
                <a:cs typeface="Times New Roman" panose="02020603050405020304" pitchFamily="18" charset="0"/>
              </a:rPr>
              <a:t>Gougoulakis</a:t>
            </a:r>
            <a:r>
              <a:rPr lang="el-GR" sz="3700" dirty="0">
                <a:latin typeface="Times New Roman" panose="02020603050405020304" pitchFamily="18" charset="0"/>
                <a:cs typeface="Times New Roman" panose="02020603050405020304" pitchFamily="18" charset="0"/>
              </a:rPr>
              <a:t> &amp;</a:t>
            </a:r>
            <a:r>
              <a:rPr lang="en-GB" sz="3700" dirty="0">
                <a:latin typeface="Times New Roman" panose="02020603050405020304" pitchFamily="18" charset="0"/>
                <a:cs typeface="Times New Roman" panose="02020603050405020304" pitchFamily="18" charset="0"/>
              </a:rPr>
              <a:t>Andreas Oikonomou</a:t>
            </a:r>
            <a:r>
              <a:rPr lang="el-GR" sz="3700" dirty="0">
                <a:latin typeface="Times New Roman" panose="02020603050405020304" pitchFamily="18" charset="0"/>
                <a:cs typeface="Times New Roman" panose="02020603050405020304" pitchFamily="18" charset="0"/>
              </a:rPr>
              <a:t>Επιστημονικό Εκπαιδευτικό Περιοδικό «</a:t>
            </a:r>
            <a:r>
              <a:rPr lang="el-GR" sz="3700" dirty="0" err="1">
                <a:latin typeface="Times New Roman" panose="02020603050405020304" pitchFamily="18" charset="0"/>
                <a:cs typeface="Times New Roman" panose="02020603050405020304" pitchFamily="18" charset="0"/>
              </a:rPr>
              <a:t>eκπ@ιδευτικός</a:t>
            </a:r>
            <a:r>
              <a:rPr lang="el-GR" sz="3700" dirty="0">
                <a:latin typeface="Times New Roman" panose="02020603050405020304" pitchFamily="18" charset="0"/>
                <a:cs typeface="Times New Roman" panose="02020603050405020304" pitchFamily="18" charset="0"/>
              </a:rPr>
              <a:t> κύκλος» Τόμος 2, Τεύχος 1, 2014 © </a:t>
            </a:r>
            <a:r>
              <a:rPr lang="el-GR" sz="3700" dirty="0" err="1">
                <a:latin typeface="Times New Roman" panose="02020603050405020304" pitchFamily="18" charset="0"/>
                <a:cs typeface="Times New Roman" panose="02020603050405020304" pitchFamily="18" charset="0"/>
              </a:rPr>
              <a:t>eκπ@ιδευτικός</a:t>
            </a:r>
            <a:r>
              <a:rPr lang="el-GR" sz="3700" dirty="0">
                <a:latin typeface="Times New Roman" panose="02020603050405020304" pitchFamily="18" charset="0"/>
                <a:cs typeface="Times New Roman" panose="02020603050405020304" pitchFamily="18" charset="0"/>
              </a:rPr>
              <a:t> κύκλος ISSN: 2241-457</a:t>
            </a:r>
          </a:p>
        </p:txBody>
      </p:sp>
    </p:spTree>
    <p:extLst>
      <p:ext uri="{BB962C8B-B14F-4D97-AF65-F5344CB8AC3E}">
        <p14:creationId xmlns:p14="http://schemas.microsoft.com/office/powerpoint/2010/main" val="40161774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D414FCD-4ADB-4138-1E15-1BA2F16B5619}"/>
              </a:ext>
            </a:extLst>
          </p:cNvPr>
          <p:cNvSpPr>
            <a:spLocks noGrp="1"/>
          </p:cNvSpPr>
          <p:nvPr>
            <p:ph type="title"/>
          </p:nvPr>
        </p:nvSpPr>
        <p:spPr/>
        <p:txBody>
          <a:bodyPr/>
          <a:lstStyle/>
          <a:p>
            <a:r>
              <a:rPr lang="el-GR" dirty="0"/>
              <a:t>Διδακτικό έργο</a:t>
            </a:r>
            <a:r>
              <a:rPr lang="en-GB" dirty="0"/>
              <a:t>-</a:t>
            </a:r>
            <a:r>
              <a:rPr lang="el-GR" dirty="0"/>
              <a:t>Ορισμός</a:t>
            </a:r>
          </a:p>
        </p:txBody>
      </p:sp>
      <p:sp>
        <p:nvSpPr>
          <p:cNvPr id="3" name="Θέση περιεχομένου 2">
            <a:extLst>
              <a:ext uri="{FF2B5EF4-FFF2-40B4-BE49-F238E27FC236}">
                <a16:creationId xmlns:a16="http://schemas.microsoft.com/office/drawing/2014/main" id="{31F3B993-339D-DDF4-9BC4-8E865E31F0AC}"/>
              </a:ext>
            </a:extLst>
          </p:cNvPr>
          <p:cNvSpPr>
            <a:spLocks noGrp="1"/>
          </p:cNvSpPr>
          <p:nvPr>
            <p:ph idx="1"/>
          </p:nvPr>
        </p:nvSpPr>
        <p:spPr>
          <a:xfrm>
            <a:off x="726233" y="1573699"/>
            <a:ext cx="10515600" cy="4351338"/>
          </a:xfrm>
        </p:spPr>
        <p:txBody>
          <a:bodyPr>
            <a:normAutofit fontScale="25000" lnSpcReduction="20000"/>
          </a:bodyPr>
          <a:lstStyle/>
          <a:p>
            <a:pPr marL="0" indent="0" algn="just">
              <a:buNone/>
            </a:pPr>
            <a:endParaRPr lang="en-GB" sz="1200" dirty="0">
              <a:latin typeface="Times New Roman" panose="02020603050405020304" pitchFamily="18" charset="0"/>
              <a:cs typeface="Times New Roman" panose="02020603050405020304" pitchFamily="18" charset="0"/>
            </a:endParaRPr>
          </a:p>
          <a:p>
            <a:pPr marL="0" indent="0" algn="just">
              <a:buNone/>
            </a:pPr>
            <a:endParaRPr lang="en-GB" sz="1200" dirty="0">
              <a:latin typeface="Times New Roman" panose="02020603050405020304" pitchFamily="18" charset="0"/>
              <a:cs typeface="Times New Roman" panose="02020603050405020304" pitchFamily="18" charset="0"/>
            </a:endParaRPr>
          </a:p>
          <a:p>
            <a:pPr marL="0" indent="0" algn="just">
              <a:lnSpc>
                <a:spcPct val="170000"/>
              </a:lnSpc>
              <a:spcBef>
                <a:spcPts val="0"/>
              </a:spcBef>
              <a:buNone/>
            </a:pPr>
            <a:r>
              <a:rPr lang="el-GR" sz="6500" dirty="0">
                <a:latin typeface="Times New Roman" panose="02020603050405020304" pitchFamily="18" charset="0"/>
                <a:cs typeface="Times New Roman" panose="02020603050405020304" pitchFamily="18" charset="0"/>
              </a:rPr>
              <a:t>Ο Νόμος 3374/2005 για τη Διασφάλιση της Ποιότητας στην Ανώτατη  Εκπαίδευση ορίζει το διδακτικό έργο ως ένα από τα αντικείμενα της αξιολόγησης στην οποία  θα υπόκεινται στο εξής όλα τα ιδρύματα ανώτατης εκπαίδευσης στη χώρα:</a:t>
            </a:r>
          </a:p>
          <a:p>
            <a:pPr marL="0" indent="0" algn="just">
              <a:lnSpc>
                <a:spcPct val="170000"/>
              </a:lnSpc>
              <a:spcBef>
                <a:spcPts val="0"/>
              </a:spcBef>
              <a:buNone/>
            </a:pPr>
            <a:r>
              <a:rPr lang="el-GR" sz="6500" dirty="0">
                <a:latin typeface="Times New Roman" panose="02020603050405020304" pitchFamily="18" charset="0"/>
                <a:cs typeface="Times New Roman" panose="02020603050405020304" pitchFamily="18" charset="0"/>
              </a:rPr>
              <a:t>Το διδακτικό, ερευνητικό και κάθε άλλο έργο των ιδρυμάτων ανώτατης  εκπαίδευσης υπόκειται σε διαρκή αξιολόγηση με σκοπό τη διασφάλιση και βελτίωση  της ποιότητας της έρευνας και διδασκαλίας, των σπουδών και των λοιπών υπηρεσιών που παρέχονται από αυτά στα πλαίσια της αποστολής τους. (Νόμος  3374/2005, άρθρο 1)</a:t>
            </a:r>
          </a:p>
          <a:p>
            <a:pPr marL="0" indent="0" algn="just">
              <a:lnSpc>
                <a:spcPct val="170000"/>
              </a:lnSpc>
              <a:spcBef>
                <a:spcPts val="0"/>
              </a:spcBef>
              <a:buNone/>
            </a:pPr>
            <a:endParaRPr lang="el-GR" sz="6500" dirty="0">
              <a:latin typeface="Times New Roman" panose="02020603050405020304" pitchFamily="18" charset="0"/>
              <a:cs typeface="Times New Roman" panose="02020603050405020304" pitchFamily="18" charset="0"/>
            </a:endParaRPr>
          </a:p>
          <a:p>
            <a:pPr marL="0" indent="0" algn="just">
              <a:buNone/>
            </a:pPr>
            <a:endParaRPr lang="en-GB" sz="6500" dirty="0">
              <a:latin typeface="Times New Roman" panose="02020603050405020304" pitchFamily="18" charset="0"/>
              <a:cs typeface="Times New Roman" panose="02020603050405020304" pitchFamily="18" charset="0"/>
            </a:endParaRPr>
          </a:p>
          <a:p>
            <a:pPr marL="0" indent="0" algn="just">
              <a:buNone/>
            </a:pPr>
            <a:endParaRPr lang="en-GB" sz="6500" dirty="0">
              <a:latin typeface="Times New Roman" panose="02020603050405020304" pitchFamily="18" charset="0"/>
              <a:cs typeface="Times New Roman" panose="02020603050405020304" pitchFamily="18" charset="0"/>
            </a:endParaRPr>
          </a:p>
          <a:p>
            <a:pPr marL="0" indent="0" algn="just">
              <a:buNone/>
            </a:pPr>
            <a:endParaRPr lang="el-GR" sz="1200" dirty="0">
              <a:latin typeface="Times New Roman" panose="02020603050405020304" pitchFamily="18" charset="0"/>
              <a:cs typeface="Times New Roman" panose="02020603050405020304" pitchFamily="18" charset="0"/>
            </a:endParaRPr>
          </a:p>
          <a:p>
            <a:pPr marL="0" indent="0" algn="just">
              <a:buNone/>
            </a:pPr>
            <a:endParaRPr lang="el-GR" sz="1200" dirty="0">
              <a:latin typeface="Times New Roman" panose="02020603050405020304" pitchFamily="18" charset="0"/>
              <a:cs typeface="Times New Roman" panose="02020603050405020304" pitchFamily="18" charset="0"/>
            </a:endParaRPr>
          </a:p>
          <a:p>
            <a:pPr marL="0" indent="0" algn="just">
              <a:buNone/>
            </a:pPr>
            <a:endParaRPr lang="el-GR" sz="1200" dirty="0">
              <a:latin typeface="Times New Roman" panose="02020603050405020304" pitchFamily="18" charset="0"/>
              <a:cs typeface="Times New Roman" panose="02020603050405020304" pitchFamily="18" charset="0"/>
            </a:endParaRPr>
          </a:p>
          <a:p>
            <a:pPr marL="0" indent="0" algn="just">
              <a:buNone/>
            </a:pPr>
            <a:endParaRPr lang="en-GB" sz="4800" dirty="0">
              <a:latin typeface="Times New Roman" panose="02020603050405020304" pitchFamily="18" charset="0"/>
              <a:cs typeface="Times New Roman" panose="02020603050405020304" pitchFamily="18" charset="0"/>
            </a:endParaRPr>
          </a:p>
          <a:p>
            <a:pPr marL="0" indent="0" algn="just">
              <a:buNone/>
            </a:pPr>
            <a:r>
              <a:rPr lang="el-GR" sz="4800" dirty="0">
                <a:latin typeface="Times New Roman" panose="02020603050405020304" pitchFamily="18" charset="0"/>
                <a:cs typeface="Times New Roman" panose="02020603050405020304" pitchFamily="18" charset="0"/>
              </a:rPr>
              <a:t>Πηγή: Πανεπιστημιακή Παιδαγωγική, </a:t>
            </a:r>
            <a:r>
              <a:rPr lang="en-GB" sz="4800" dirty="0">
                <a:latin typeface="Times New Roman" panose="02020603050405020304" pitchFamily="18" charset="0"/>
                <a:cs typeface="Times New Roman" panose="02020603050405020304" pitchFamily="18" charset="0"/>
              </a:rPr>
              <a:t>Petros </a:t>
            </a:r>
            <a:r>
              <a:rPr lang="en-GB" sz="4800" dirty="0" err="1">
                <a:latin typeface="Times New Roman" panose="02020603050405020304" pitchFamily="18" charset="0"/>
                <a:cs typeface="Times New Roman" panose="02020603050405020304" pitchFamily="18" charset="0"/>
              </a:rPr>
              <a:t>Gougoulakis</a:t>
            </a:r>
            <a:r>
              <a:rPr lang="el-GR" sz="4800" dirty="0">
                <a:latin typeface="Times New Roman" panose="02020603050405020304" pitchFamily="18" charset="0"/>
                <a:cs typeface="Times New Roman" panose="02020603050405020304" pitchFamily="18" charset="0"/>
              </a:rPr>
              <a:t> &amp;</a:t>
            </a:r>
            <a:r>
              <a:rPr lang="en-GB" sz="4800" dirty="0">
                <a:latin typeface="Times New Roman" panose="02020603050405020304" pitchFamily="18" charset="0"/>
                <a:cs typeface="Times New Roman" panose="02020603050405020304" pitchFamily="18" charset="0"/>
              </a:rPr>
              <a:t>Andreas Oikonomou</a:t>
            </a:r>
            <a:r>
              <a:rPr lang="el-GR" sz="4800" dirty="0">
                <a:latin typeface="Times New Roman" panose="02020603050405020304" pitchFamily="18" charset="0"/>
                <a:cs typeface="Times New Roman" panose="02020603050405020304" pitchFamily="18" charset="0"/>
              </a:rPr>
              <a:t>Επιστημονικό Εκπαιδευτικό Περιοδικό «</a:t>
            </a:r>
            <a:r>
              <a:rPr lang="el-GR" sz="4800" dirty="0" err="1">
                <a:latin typeface="Times New Roman" panose="02020603050405020304" pitchFamily="18" charset="0"/>
                <a:cs typeface="Times New Roman" panose="02020603050405020304" pitchFamily="18" charset="0"/>
              </a:rPr>
              <a:t>eκπ@ιδευτικός</a:t>
            </a:r>
            <a:r>
              <a:rPr lang="el-GR" sz="4800" dirty="0">
                <a:latin typeface="Times New Roman" panose="02020603050405020304" pitchFamily="18" charset="0"/>
                <a:cs typeface="Times New Roman" panose="02020603050405020304" pitchFamily="18" charset="0"/>
              </a:rPr>
              <a:t> κύκλος» Τόμος 2, Τεύχος 1, 2014 © </a:t>
            </a:r>
            <a:r>
              <a:rPr lang="el-GR" sz="4800" dirty="0" err="1">
                <a:latin typeface="Times New Roman" panose="02020603050405020304" pitchFamily="18" charset="0"/>
                <a:cs typeface="Times New Roman" panose="02020603050405020304" pitchFamily="18" charset="0"/>
              </a:rPr>
              <a:t>eκπ@ιδευτικός</a:t>
            </a:r>
            <a:r>
              <a:rPr lang="el-GR" sz="4800" dirty="0">
                <a:latin typeface="Times New Roman" panose="02020603050405020304" pitchFamily="18" charset="0"/>
                <a:cs typeface="Times New Roman" panose="02020603050405020304" pitchFamily="18" charset="0"/>
              </a:rPr>
              <a:t> κύκλος ISSN: 2241-457</a:t>
            </a:r>
          </a:p>
        </p:txBody>
      </p:sp>
    </p:spTree>
    <p:extLst>
      <p:ext uri="{BB962C8B-B14F-4D97-AF65-F5344CB8AC3E}">
        <p14:creationId xmlns:p14="http://schemas.microsoft.com/office/powerpoint/2010/main" val="8415019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D414FCD-4ADB-4138-1E15-1BA2F16B5619}"/>
              </a:ext>
            </a:extLst>
          </p:cNvPr>
          <p:cNvSpPr>
            <a:spLocks noGrp="1"/>
          </p:cNvSpPr>
          <p:nvPr>
            <p:ph type="title"/>
          </p:nvPr>
        </p:nvSpPr>
        <p:spPr/>
        <p:txBody>
          <a:bodyPr>
            <a:normAutofit/>
          </a:bodyPr>
          <a:lstStyle/>
          <a:p>
            <a:r>
              <a:rPr lang="el-GR" sz="2800" dirty="0">
                <a:latin typeface="Times New Roman" panose="02020603050405020304" pitchFamily="18" charset="0"/>
                <a:cs typeface="Times New Roman" panose="02020603050405020304" pitchFamily="18" charset="0"/>
              </a:rPr>
              <a:t>Κριτήρια και δείκτες αξιολόγησης της ποιότητας του διδακτικού έργου</a:t>
            </a:r>
          </a:p>
        </p:txBody>
      </p:sp>
      <p:sp>
        <p:nvSpPr>
          <p:cNvPr id="3" name="Θέση περιεχομένου 2">
            <a:extLst>
              <a:ext uri="{FF2B5EF4-FFF2-40B4-BE49-F238E27FC236}">
                <a16:creationId xmlns:a16="http://schemas.microsoft.com/office/drawing/2014/main" id="{31F3B993-339D-DDF4-9BC4-8E865E31F0AC}"/>
              </a:ext>
            </a:extLst>
          </p:cNvPr>
          <p:cNvSpPr>
            <a:spLocks noGrp="1"/>
          </p:cNvSpPr>
          <p:nvPr>
            <p:ph idx="1"/>
          </p:nvPr>
        </p:nvSpPr>
        <p:spPr>
          <a:xfrm>
            <a:off x="726233" y="1573699"/>
            <a:ext cx="10515600" cy="4351338"/>
          </a:xfrm>
        </p:spPr>
        <p:txBody>
          <a:bodyPr>
            <a:normAutofit fontScale="25000" lnSpcReduction="20000"/>
          </a:bodyPr>
          <a:lstStyle/>
          <a:p>
            <a:pPr marL="0" indent="0" algn="just">
              <a:buNone/>
            </a:pPr>
            <a:endParaRPr lang="en-GB" sz="1200" dirty="0">
              <a:latin typeface="Times New Roman" panose="02020603050405020304" pitchFamily="18" charset="0"/>
              <a:cs typeface="Times New Roman" panose="02020603050405020304" pitchFamily="18" charset="0"/>
            </a:endParaRPr>
          </a:p>
          <a:p>
            <a:pPr marL="0" indent="0" algn="just">
              <a:buNone/>
            </a:pPr>
            <a:endParaRPr lang="en-GB" sz="1200" dirty="0">
              <a:latin typeface="Times New Roman" panose="02020603050405020304" pitchFamily="18" charset="0"/>
              <a:cs typeface="Times New Roman" panose="02020603050405020304" pitchFamily="18" charset="0"/>
            </a:endParaRPr>
          </a:p>
          <a:p>
            <a:pPr algn="just">
              <a:lnSpc>
                <a:spcPct val="170000"/>
              </a:lnSpc>
              <a:spcBef>
                <a:spcPts val="0"/>
              </a:spcBef>
              <a:buFont typeface="Wingdings" panose="05000000000000000000" pitchFamily="2" charset="2"/>
              <a:buChar char="v"/>
            </a:pPr>
            <a:r>
              <a:rPr lang="el-GR" sz="5600" dirty="0">
                <a:latin typeface="Times New Roman" panose="02020603050405020304" pitchFamily="18" charset="0"/>
                <a:cs typeface="Times New Roman" panose="02020603050405020304" pitchFamily="18" charset="0"/>
              </a:rPr>
              <a:t>Η αποτελεσματικότητα του διδακτικού προσωπικού</a:t>
            </a:r>
          </a:p>
          <a:p>
            <a:pPr algn="just">
              <a:lnSpc>
                <a:spcPct val="170000"/>
              </a:lnSpc>
              <a:spcBef>
                <a:spcPts val="0"/>
              </a:spcBef>
              <a:buFont typeface="Wingdings" panose="05000000000000000000" pitchFamily="2" charset="2"/>
              <a:buChar char="v"/>
            </a:pPr>
            <a:r>
              <a:rPr lang="el-GR" sz="5600" dirty="0">
                <a:latin typeface="Times New Roman" panose="02020603050405020304" pitchFamily="18" charset="0"/>
                <a:cs typeface="Times New Roman" panose="02020603050405020304" pitchFamily="18" charset="0"/>
              </a:rPr>
              <a:t>Η ποιότητα της διδακτικής  διαδικασίας</a:t>
            </a:r>
          </a:p>
          <a:p>
            <a:pPr algn="just">
              <a:lnSpc>
                <a:spcPct val="170000"/>
              </a:lnSpc>
              <a:spcBef>
                <a:spcPts val="0"/>
              </a:spcBef>
              <a:buFont typeface="Wingdings" panose="05000000000000000000" pitchFamily="2" charset="2"/>
              <a:buChar char="v"/>
            </a:pPr>
            <a:r>
              <a:rPr lang="el-GR" sz="5600" dirty="0">
                <a:latin typeface="Times New Roman" panose="02020603050405020304" pitchFamily="18" charset="0"/>
                <a:cs typeface="Times New Roman" panose="02020603050405020304" pitchFamily="18" charset="0"/>
              </a:rPr>
              <a:t>Η οργάνωση και η εφαρμογή του διδακτικού έργου </a:t>
            </a:r>
          </a:p>
          <a:p>
            <a:pPr algn="just">
              <a:lnSpc>
                <a:spcPct val="170000"/>
              </a:lnSpc>
              <a:spcBef>
                <a:spcPts val="0"/>
              </a:spcBef>
              <a:buFont typeface="Wingdings" panose="05000000000000000000" pitchFamily="2" charset="2"/>
              <a:buChar char="v"/>
            </a:pPr>
            <a:r>
              <a:rPr lang="el-GR" sz="5600" dirty="0">
                <a:latin typeface="Times New Roman" panose="02020603050405020304" pitchFamily="18" charset="0"/>
                <a:cs typeface="Times New Roman" panose="02020603050405020304" pitchFamily="18" charset="0"/>
              </a:rPr>
              <a:t>Τα εκπαιδευτικά βοηθήματα,</a:t>
            </a:r>
          </a:p>
          <a:p>
            <a:pPr algn="just">
              <a:lnSpc>
                <a:spcPct val="170000"/>
              </a:lnSpc>
              <a:spcBef>
                <a:spcPts val="0"/>
              </a:spcBef>
              <a:buFont typeface="Wingdings" panose="05000000000000000000" pitchFamily="2" charset="2"/>
              <a:buChar char="v"/>
            </a:pPr>
            <a:r>
              <a:rPr lang="el-GR" sz="5600" dirty="0">
                <a:latin typeface="Times New Roman" panose="02020603050405020304" pitchFamily="18" charset="0"/>
                <a:cs typeface="Times New Roman" panose="02020603050405020304" pitchFamily="18" charset="0"/>
              </a:rPr>
              <a:t>Τα μέσα και οι υποδομές</a:t>
            </a:r>
          </a:p>
          <a:p>
            <a:pPr algn="just">
              <a:lnSpc>
                <a:spcPct val="170000"/>
              </a:lnSpc>
              <a:spcBef>
                <a:spcPts val="0"/>
              </a:spcBef>
              <a:buFont typeface="Wingdings" panose="05000000000000000000" pitchFamily="2" charset="2"/>
              <a:buChar char="v"/>
            </a:pPr>
            <a:r>
              <a:rPr lang="el-GR" sz="5600" dirty="0">
                <a:latin typeface="Times New Roman" panose="02020603050405020304" pitchFamily="18" charset="0"/>
                <a:cs typeface="Times New Roman" panose="02020603050405020304" pitchFamily="18" charset="0"/>
              </a:rPr>
              <a:t>Η αξιοποίηση των νέων τεχνολογιών</a:t>
            </a:r>
          </a:p>
          <a:p>
            <a:pPr algn="just">
              <a:lnSpc>
                <a:spcPct val="170000"/>
              </a:lnSpc>
              <a:spcBef>
                <a:spcPts val="0"/>
              </a:spcBef>
              <a:buFont typeface="Wingdings" panose="05000000000000000000" pitchFamily="2" charset="2"/>
              <a:buChar char="v"/>
            </a:pPr>
            <a:r>
              <a:rPr lang="el-GR" sz="5600" dirty="0">
                <a:latin typeface="Times New Roman" panose="02020603050405020304" pitchFamily="18" charset="0"/>
                <a:cs typeface="Times New Roman" panose="02020603050405020304" pitchFamily="18" charset="0"/>
              </a:rPr>
              <a:t>Η αναλογία και η συνεργασία μεταξύ διδασκόντων και διδασκομένων</a:t>
            </a:r>
          </a:p>
          <a:p>
            <a:pPr algn="just">
              <a:lnSpc>
                <a:spcPct val="170000"/>
              </a:lnSpc>
              <a:spcBef>
                <a:spcPts val="0"/>
              </a:spcBef>
              <a:buFont typeface="Wingdings" panose="05000000000000000000" pitchFamily="2" charset="2"/>
              <a:buChar char="v"/>
            </a:pPr>
            <a:r>
              <a:rPr lang="el-GR" sz="5600" dirty="0">
                <a:latin typeface="Times New Roman" panose="02020603050405020304" pitchFamily="18" charset="0"/>
                <a:cs typeface="Times New Roman" panose="02020603050405020304" pitchFamily="18" charset="0"/>
              </a:rPr>
              <a:t>Το επίπεδο και η επικαιρότητα των παρεχόμενων γνώσεων</a:t>
            </a:r>
          </a:p>
          <a:p>
            <a:pPr algn="just">
              <a:lnSpc>
                <a:spcPct val="170000"/>
              </a:lnSpc>
              <a:spcBef>
                <a:spcPts val="0"/>
              </a:spcBef>
              <a:buFont typeface="Wingdings" panose="05000000000000000000" pitchFamily="2" charset="2"/>
              <a:buChar char="v"/>
            </a:pPr>
            <a:r>
              <a:rPr lang="el-GR" sz="5600" dirty="0">
                <a:latin typeface="Times New Roman" panose="02020603050405020304" pitchFamily="18" charset="0"/>
                <a:cs typeface="Times New Roman" panose="02020603050405020304" pitchFamily="18" charset="0"/>
              </a:rPr>
              <a:t>Η σύνδεση της έρευνας με τη διδασκαλία</a:t>
            </a:r>
          </a:p>
          <a:p>
            <a:pPr algn="just">
              <a:lnSpc>
                <a:spcPct val="170000"/>
              </a:lnSpc>
              <a:spcBef>
                <a:spcPts val="0"/>
              </a:spcBef>
              <a:buFont typeface="Wingdings" panose="05000000000000000000" pitchFamily="2" charset="2"/>
              <a:buChar char="v"/>
            </a:pPr>
            <a:r>
              <a:rPr lang="el-GR" sz="5600" dirty="0">
                <a:latin typeface="Times New Roman" panose="02020603050405020304" pitchFamily="18" charset="0"/>
                <a:cs typeface="Times New Roman" panose="02020603050405020304" pitchFamily="18" charset="0"/>
              </a:rPr>
              <a:t>Η κινητικότητα του διδακτικού προσωπικού και των φοιτητών ή σπουδαστών</a:t>
            </a:r>
            <a:endParaRPr lang="en-GB" sz="5600" dirty="0">
              <a:latin typeface="Times New Roman" panose="02020603050405020304" pitchFamily="18" charset="0"/>
              <a:cs typeface="Times New Roman" panose="02020603050405020304" pitchFamily="18" charset="0"/>
            </a:endParaRPr>
          </a:p>
          <a:p>
            <a:pPr marL="0" indent="0" algn="just">
              <a:buNone/>
            </a:pPr>
            <a:endParaRPr lang="en-GB" sz="6500" dirty="0">
              <a:latin typeface="Times New Roman" panose="02020603050405020304" pitchFamily="18" charset="0"/>
              <a:cs typeface="Times New Roman" panose="02020603050405020304" pitchFamily="18" charset="0"/>
            </a:endParaRPr>
          </a:p>
          <a:p>
            <a:pPr marL="0" indent="0" algn="just">
              <a:buNone/>
            </a:pPr>
            <a:endParaRPr lang="el-GR" sz="1200" dirty="0">
              <a:latin typeface="Times New Roman" panose="02020603050405020304" pitchFamily="18" charset="0"/>
              <a:cs typeface="Times New Roman" panose="02020603050405020304" pitchFamily="18" charset="0"/>
            </a:endParaRPr>
          </a:p>
          <a:p>
            <a:pPr marL="0" indent="0" algn="just">
              <a:buNone/>
            </a:pPr>
            <a:r>
              <a:rPr lang="el-GR" sz="4800" dirty="0">
                <a:latin typeface="Times New Roman" panose="02020603050405020304" pitchFamily="18" charset="0"/>
                <a:cs typeface="Times New Roman" panose="02020603050405020304" pitchFamily="18" charset="0"/>
              </a:rPr>
              <a:t>Πηγή: Πανεπιστημιακή Παιδαγωγική, </a:t>
            </a:r>
            <a:r>
              <a:rPr lang="en-GB" sz="4800" dirty="0">
                <a:latin typeface="Times New Roman" panose="02020603050405020304" pitchFamily="18" charset="0"/>
                <a:cs typeface="Times New Roman" panose="02020603050405020304" pitchFamily="18" charset="0"/>
              </a:rPr>
              <a:t>Petros </a:t>
            </a:r>
            <a:r>
              <a:rPr lang="en-GB" sz="4800" dirty="0" err="1">
                <a:latin typeface="Times New Roman" panose="02020603050405020304" pitchFamily="18" charset="0"/>
                <a:cs typeface="Times New Roman" panose="02020603050405020304" pitchFamily="18" charset="0"/>
              </a:rPr>
              <a:t>Gougoulakis</a:t>
            </a:r>
            <a:r>
              <a:rPr lang="el-GR" sz="4800" dirty="0">
                <a:latin typeface="Times New Roman" panose="02020603050405020304" pitchFamily="18" charset="0"/>
                <a:cs typeface="Times New Roman" panose="02020603050405020304" pitchFamily="18" charset="0"/>
              </a:rPr>
              <a:t> &amp;</a:t>
            </a:r>
            <a:r>
              <a:rPr lang="en-GB" sz="4800" dirty="0">
                <a:latin typeface="Times New Roman" panose="02020603050405020304" pitchFamily="18" charset="0"/>
                <a:cs typeface="Times New Roman" panose="02020603050405020304" pitchFamily="18" charset="0"/>
              </a:rPr>
              <a:t>Andreas Oikonomou</a:t>
            </a:r>
            <a:r>
              <a:rPr lang="el-GR" sz="4800" dirty="0">
                <a:latin typeface="Times New Roman" panose="02020603050405020304" pitchFamily="18" charset="0"/>
                <a:cs typeface="Times New Roman" panose="02020603050405020304" pitchFamily="18" charset="0"/>
              </a:rPr>
              <a:t>Επιστημονικό Εκπαιδευτικό Περιοδικό «</a:t>
            </a:r>
            <a:r>
              <a:rPr lang="el-GR" sz="4800" dirty="0" err="1">
                <a:latin typeface="Times New Roman" panose="02020603050405020304" pitchFamily="18" charset="0"/>
                <a:cs typeface="Times New Roman" panose="02020603050405020304" pitchFamily="18" charset="0"/>
              </a:rPr>
              <a:t>eκπ@ιδευτικός</a:t>
            </a:r>
            <a:r>
              <a:rPr lang="el-GR" sz="4800" dirty="0">
                <a:latin typeface="Times New Roman" panose="02020603050405020304" pitchFamily="18" charset="0"/>
                <a:cs typeface="Times New Roman" panose="02020603050405020304" pitchFamily="18" charset="0"/>
              </a:rPr>
              <a:t> κύκλος» Τόμος 2, Τεύχος 1, 2014 © </a:t>
            </a:r>
            <a:r>
              <a:rPr lang="el-GR" sz="4800" dirty="0" err="1">
                <a:latin typeface="Times New Roman" panose="02020603050405020304" pitchFamily="18" charset="0"/>
                <a:cs typeface="Times New Roman" panose="02020603050405020304" pitchFamily="18" charset="0"/>
              </a:rPr>
              <a:t>eκπ@ιδευτικός</a:t>
            </a:r>
            <a:r>
              <a:rPr lang="el-GR" sz="4800" dirty="0">
                <a:latin typeface="Times New Roman" panose="02020603050405020304" pitchFamily="18" charset="0"/>
                <a:cs typeface="Times New Roman" panose="02020603050405020304" pitchFamily="18" charset="0"/>
              </a:rPr>
              <a:t> κύκλος ISSN: 2241-457</a:t>
            </a:r>
          </a:p>
        </p:txBody>
      </p:sp>
    </p:spTree>
    <p:extLst>
      <p:ext uri="{BB962C8B-B14F-4D97-AF65-F5344CB8AC3E}">
        <p14:creationId xmlns:p14="http://schemas.microsoft.com/office/powerpoint/2010/main" val="1647409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D414FCD-4ADB-4138-1E15-1BA2F16B5619}"/>
              </a:ext>
            </a:extLst>
          </p:cNvPr>
          <p:cNvSpPr>
            <a:spLocks noGrp="1"/>
          </p:cNvSpPr>
          <p:nvPr>
            <p:ph type="title"/>
          </p:nvPr>
        </p:nvSpPr>
        <p:spPr/>
        <p:txBody>
          <a:bodyPr>
            <a:normAutofit/>
          </a:bodyPr>
          <a:lstStyle/>
          <a:p>
            <a:r>
              <a:rPr lang="el-GR" sz="2800" dirty="0">
                <a:latin typeface="Times New Roman" panose="02020603050405020304" pitchFamily="18" charset="0"/>
                <a:cs typeface="Times New Roman" panose="02020603050405020304" pitchFamily="18" charset="0"/>
              </a:rPr>
              <a:t>Χρειάζονται οι καθηγητές εκπαίδευση για να μπορούν να διδάξουν;</a:t>
            </a:r>
          </a:p>
        </p:txBody>
      </p:sp>
      <p:sp>
        <p:nvSpPr>
          <p:cNvPr id="3" name="Θέση περιεχομένου 2">
            <a:extLst>
              <a:ext uri="{FF2B5EF4-FFF2-40B4-BE49-F238E27FC236}">
                <a16:creationId xmlns:a16="http://schemas.microsoft.com/office/drawing/2014/main" id="{31F3B993-339D-DDF4-9BC4-8E865E31F0AC}"/>
              </a:ext>
            </a:extLst>
          </p:cNvPr>
          <p:cNvSpPr>
            <a:spLocks noGrp="1"/>
          </p:cNvSpPr>
          <p:nvPr>
            <p:ph idx="1"/>
          </p:nvPr>
        </p:nvSpPr>
        <p:spPr>
          <a:xfrm>
            <a:off x="726233" y="1296955"/>
            <a:ext cx="10515600" cy="4628082"/>
          </a:xfrm>
        </p:spPr>
        <p:txBody>
          <a:bodyPr>
            <a:normAutofit fontScale="25000" lnSpcReduction="20000"/>
          </a:bodyPr>
          <a:lstStyle/>
          <a:p>
            <a:pPr marL="0" indent="0" algn="just">
              <a:buNone/>
            </a:pPr>
            <a:endParaRPr lang="en-GB" sz="1200" dirty="0">
              <a:latin typeface="Times New Roman" panose="02020603050405020304" pitchFamily="18" charset="0"/>
              <a:cs typeface="Times New Roman" panose="02020603050405020304" pitchFamily="18" charset="0"/>
            </a:endParaRPr>
          </a:p>
          <a:p>
            <a:pPr marL="0" indent="0" algn="just">
              <a:buNone/>
            </a:pPr>
            <a:endParaRPr lang="en-GB" sz="1200" dirty="0">
              <a:latin typeface="Times New Roman" panose="02020603050405020304" pitchFamily="18" charset="0"/>
              <a:cs typeface="Times New Roman" panose="02020603050405020304" pitchFamily="18" charset="0"/>
            </a:endParaRPr>
          </a:p>
          <a:p>
            <a:pPr marL="0" indent="0" algn="just">
              <a:lnSpc>
                <a:spcPct val="170000"/>
              </a:lnSpc>
              <a:spcBef>
                <a:spcPts val="0"/>
              </a:spcBef>
              <a:buNone/>
            </a:pPr>
            <a:r>
              <a:rPr lang="el-GR" sz="5600" dirty="0">
                <a:latin typeface="Times New Roman" panose="02020603050405020304" pitchFamily="18" charset="0"/>
                <a:cs typeface="Times New Roman" panose="02020603050405020304" pitchFamily="18" charset="0"/>
              </a:rPr>
              <a:t>Αν θέλω να ευτυχήσω να οδηγήσω έναν συνάνθρωπο προς ένα συγκεκριμένο στόχο, </a:t>
            </a:r>
            <a:r>
              <a:rPr lang="en-GB" sz="5600" dirty="0">
                <a:latin typeface="Times New Roman" panose="02020603050405020304" pitchFamily="18" charset="0"/>
                <a:cs typeface="Times New Roman" panose="02020603050405020304" pitchFamily="18" charset="0"/>
              </a:rPr>
              <a:t> </a:t>
            </a:r>
            <a:r>
              <a:rPr lang="el-GR" sz="5600" dirty="0">
                <a:latin typeface="Times New Roman" panose="02020603050405020304" pitchFamily="18" charset="0"/>
                <a:cs typeface="Times New Roman" panose="02020603050405020304" pitchFamily="18" charset="0"/>
              </a:rPr>
              <a:t>θα πρέπει πρώτα να τον βρω εκεί που είναι και να αρχίσω από εκεί. Όποιος δεν το </a:t>
            </a:r>
            <a:r>
              <a:rPr lang="en-GB" sz="5600" dirty="0">
                <a:latin typeface="Times New Roman" panose="02020603050405020304" pitchFamily="18" charset="0"/>
                <a:cs typeface="Times New Roman" panose="02020603050405020304" pitchFamily="18" charset="0"/>
              </a:rPr>
              <a:t> </a:t>
            </a:r>
            <a:r>
              <a:rPr lang="el-GR" sz="5600" dirty="0">
                <a:latin typeface="Times New Roman" panose="02020603050405020304" pitchFamily="18" charset="0"/>
                <a:cs typeface="Times New Roman" panose="02020603050405020304" pitchFamily="18" charset="0"/>
              </a:rPr>
              <a:t>κατορθώνει αυτό εξαπατά τον εαυτό του όταν νομίζει ότι μπορεί να βοηθήσει τους άλλους.</a:t>
            </a:r>
            <a:endParaRPr lang="en-GB" sz="5600" dirty="0">
              <a:latin typeface="Times New Roman" panose="02020603050405020304" pitchFamily="18" charset="0"/>
              <a:cs typeface="Times New Roman" panose="02020603050405020304" pitchFamily="18" charset="0"/>
            </a:endParaRPr>
          </a:p>
          <a:p>
            <a:pPr marL="0" indent="0" algn="just">
              <a:lnSpc>
                <a:spcPct val="170000"/>
              </a:lnSpc>
              <a:spcBef>
                <a:spcPts val="0"/>
              </a:spcBef>
              <a:buNone/>
            </a:pPr>
            <a:endParaRPr lang="el-GR" sz="5600" dirty="0">
              <a:latin typeface="Times New Roman" panose="02020603050405020304" pitchFamily="18" charset="0"/>
              <a:cs typeface="Times New Roman" panose="02020603050405020304" pitchFamily="18" charset="0"/>
            </a:endParaRPr>
          </a:p>
          <a:p>
            <a:pPr marL="0" indent="0" algn="just">
              <a:lnSpc>
                <a:spcPct val="170000"/>
              </a:lnSpc>
              <a:spcBef>
                <a:spcPts val="0"/>
              </a:spcBef>
              <a:buNone/>
            </a:pPr>
            <a:r>
              <a:rPr lang="el-GR" sz="5600" dirty="0">
                <a:latin typeface="Times New Roman" panose="02020603050405020304" pitchFamily="18" charset="0"/>
                <a:cs typeface="Times New Roman" panose="02020603050405020304" pitchFamily="18" charset="0"/>
              </a:rPr>
              <a:t>Για να βοηθήσω κάποιον, οπωσδήποτε πρέπει να κατανοώ περισσότερο από ό, τι αυτός, αλλά πρώτα και κύρια να συναισθάνομαι αυτό που νιώθει. Αν δεν το μπορώ τότε δεν βοηθά το ότι ξέρω και κάνω περισσότερα.</a:t>
            </a:r>
            <a:r>
              <a:rPr lang="en-GB" sz="5600" dirty="0">
                <a:latin typeface="Times New Roman" panose="02020603050405020304" pitchFamily="18" charset="0"/>
                <a:cs typeface="Times New Roman" panose="02020603050405020304" pitchFamily="18" charset="0"/>
              </a:rPr>
              <a:t> </a:t>
            </a:r>
          </a:p>
          <a:p>
            <a:pPr marL="0" indent="0" algn="just">
              <a:lnSpc>
                <a:spcPct val="170000"/>
              </a:lnSpc>
              <a:spcBef>
                <a:spcPts val="0"/>
              </a:spcBef>
              <a:buNone/>
            </a:pPr>
            <a:endParaRPr lang="en-GB" sz="5600" dirty="0">
              <a:latin typeface="Times New Roman" panose="02020603050405020304" pitchFamily="18" charset="0"/>
              <a:cs typeface="Times New Roman" panose="02020603050405020304" pitchFamily="18" charset="0"/>
            </a:endParaRPr>
          </a:p>
          <a:p>
            <a:pPr marL="0" indent="0" algn="just">
              <a:lnSpc>
                <a:spcPct val="170000"/>
              </a:lnSpc>
              <a:spcBef>
                <a:spcPts val="0"/>
              </a:spcBef>
              <a:buNone/>
            </a:pPr>
            <a:r>
              <a:rPr lang="el-GR" sz="5600" dirty="0">
                <a:latin typeface="Times New Roman" panose="02020603050405020304" pitchFamily="18" charset="0"/>
                <a:cs typeface="Times New Roman" panose="02020603050405020304" pitchFamily="18" charset="0"/>
              </a:rPr>
              <a:t>Αν παρ’ όλ’ αυτά θέλω να δείχνω πόσο πολύ μπορώ, αυτό οφείλεται στο ότι είμαι ματαιόδοξος και υπερόπτης και στην πραγματικότητα θέλω να με θαυμάζει ο άλλος αντί να τον βοηθήσω.</a:t>
            </a:r>
            <a:r>
              <a:rPr lang="en-GB" sz="5600" dirty="0">
                <a:latin typeface="Times New Roman" panose="02020603050405020304" pitchFamily="18" charset="0"/>
                <a:cs typeface="Times New Roman" panose="02020603050405020304" pitchFamily="18" charset="0"/>
              </a:rPr>
              <a:t> </a:t>
            </a:r>
          </a:p>
          <a:p>
            <a:pPr marL="0" indent="0" algn="just">
              <a:lnSpc>
                <a:spcPct val="170000"/>
              </a:lnSpc>
              <a:spcBef>
                <a:spcPts val="0"/>
              </a:spcBef>
              <a:buNone/>
            </a:pPr>
            <a:endParaRPr lang="en-GB" sz="5600" dirty="0">
              <a:latin typeface="Times New Roman" panose="02020603050405020304" pitchFamily="18" charset="0"/>
              <a:cs typeface="Times New Roman" panose="02020603050405020304" pitchFamily="18" charset="0"/>
            </a:endParaRPr>
          </a:p>
          <a:p>
            <a:pPr marL="0" indent="0" algn="just">
              <a:lnSpc>
                <a:spcPct val="170000"/>
              </a:lnSpc>
              <a:spcBef>
                <a:spcPts val="0"/>
              </a:spcBef>
              <a:buNone/>
            </a:pPr>
            <a:r>
              <a:rPr lang="el-GR" sz="5600" dirty="0">
                <a:latin typeface="Times New Roman" panose="02020603050405020304" pitchFamily="18" charset="0"/>
                <a:cs typeface="Times New Roman" panose="02020603050405020304" pitchFamily="18" charset="0"/>
              </a:rPr>
              <a:t>Κάθε γνήσια εξυπηρέτηση αρχίζει με ταπεινοφροσύνη προς αυτόν που θέλω να βοηθήσω και, επομένως, θα πρέπει να κατανοήσω πως το να βοηθάς δεν σημαίνει να επιζητάς να κυριαρχείς, αλλά να έχεις τη βούληση να εξυπηρετείς.</a:t>
            </a:r>
            <a:endParaRPr lang="en-GB" sz="5600" dirty="0">
              <a:latin typeface="Times New Roman" panose="02020603050405020304" pitchFamily="18" charset="0"/>
              <a:cs typeface="Times New Roman" panose="02020603050405020304" pitchFamily="18" charset="0"/>
            </a:endParaRPr>
          </a:p>
          <a:p>
            <a:pPr marL="0" indent="0" algn="just">
              <a:lnSpc>
                <a:spcPct val="170000"/>
              </a:lnSpc>
              <a:spcBef>
                <a:spcPts val="0"/>
              </a:spcBef>
              <a:buNone/>
            </a:pPr>
            <a:endParaRPr lang="el-GR" sz="5600" dirty="0">
              <a:latin typeface="Times New Roman" panose="02020603050405020304" pitchFamily="18" charset="0"/>
              <a:cs typeface="Times New Roman" panose="02020603050405020304" pitchFamily="18" charset="0"/>
            </a:endParaRPr>
          </a:p>
          <a:p>
            <a:pPr marL="0" indent="0" algn="just">
              <a:lnSpc>
                <a:spcPct val="170000"/>
              </a:lnSpc>
              <a:spcBef>
                <a:spcPts val="0"/>
              </a:spcBef>
              <a:buNone/>
            </a:pPr>
            <a:r>
              <a:rPr lang="el-GR" sz="5600" dirty="0">
                <a:latin typeface="Times New Roman" panose="02020603050405020304" pitchFamily="18" charset="0"/>
                <a:cs typeface="Times New Roman" panose="02020603050405020304" pitchFamily="18" charset="0"/>
              </a:rPr>
              <a:t>Αν δεν μπορώ να το κάνω αυτό, τότε δεν μπορώ να βοηθήσω κανέναν.</a:t>
            </a:r>
          </a:p>
          <a:p>
            <a:pPr marL="0" indent="0" algn="just">
              <a:lnSpc>
                <a:spcPct val="170000"/>
              </a:lnSpc>
              <a:spcBef>
                <a:spcPts val="0"/>
              </a:spcBef>
              <a:buNone/>
            </a:pPr>
            <a:r>
              <a:rPr lang="en-GB" sz="5600" dirty="0">
                <a:latin typeface="Times New Roman" panose="02020603050405020304" pitchFamily="18" charset="0"/>
                <a:cs typeface="Times New Roman" panose="02020603050405020304" pitchFamily="18" charset="0"/>
              </a:rPr>
              <a:t>								(</a:t>
            </a:r>
            <a:r>
              <a:rPr lang="el-GR" sz="5600" dirty="0" err="1">
                <a:latin typeface="Times New Roman" panose="02020603050405020304" pitchFamily="18" charset="0"/>
                <a:cs typeface="Times New Roman" panose="02020603050405020304" pitchFamily="18" charset="0"/>
              </a:rPr>
              <a:t>Søren</a:t>
            </a:r>
            <a:r>
              <a:rPr lang="el-GR" sz="5600" dirty="0">
                <a:latin typeface="Times New Roman" panose="02020603050405020304" pitchFamily="18" charset="0"/>
                <a:cs typeface="Times New Roman" panose="02020603050405020304" pitchFamily="18" charset="0"/>
              </a:rPr>
              <a:t> </a:t>
            </a:r>
            <a:r>
              <a:rPr lang="el-GR" sz="5600" dirty="0" err="1">
                <a:latin typeface="Times New Roman" panose="02020603050405020304" pitchFamily="18" charset="0"/>
                <a:cs typeface="Times New Roman" panose="02020603050405020304" pitchFamily="18" charset="0"/>
              </a:rPr>
              <a:t>Kierkegaard</a:t>
            </a:r>
            <a:r>
              <a:rPr lang="el-GR" sz="5600" dirty="0">
                <a:latin typeface="Times New Roman" panose="02020603050405020304" pitchFamily="18" charset="0"/>
                <a:cs typeface="Times New Roman" panose="02020603050405020304" pitchFamily="18" charset="0"/>
              </a:rPr>
              <a:t>, 1813–1855</a:t>
            </a:r>
            <a:r>
              <a:rPr lang="en-GB" sz="5600" dirty="0">
                <a:latin typeface="Times New Roman" panose="02020603050405020304" pitchFamily="18" charset="0"/>
                <a:cs typeface="Times New Roman" panose="02020603050405020304" pitchFamily="18" charset="0"/>
              </a:rPr>
              <a:t>)</a:t>
            </a:r>
            <a:endParaRPr lang="en-GB" sz="6500" dirty="0">
              <a:latin typeface="Times New Roman" panose="02020603050405020304" pitchFamily="18" charset="0"/>
              <a:cs typeface="Times New Roman" panose="02020603050405020304" pitchFamily="18" charset="0"/>
            </a:endParaRPr>
          </a:p>
          <a:p>
            <a:pPr marL="0" indent="0" algn="just">
              <a:buNone/>
            </a:pPr>
            <a:endParaRPr lang="el-GR" sz="1200" dirty="0">
              <a:latin typeface="Times New Roman" panose="02020603050405020304" pitchFamily="18" charset="0"/>
              <a:cs typeface="Times New Roman" panose="02020603050405020304" pitchFamily="18" charset="0"/>
            </a:endParaRPr>
          </a:p>
          <a:p>
            <a:pPr marL="0" indent="0" algn="just">
              <a:buNone/>
            </a:pPr>
            <a:r>
              <a:rPr lang="el-GR" sz="3600" dirty="0">
                <a:latin typeface="Times New Roman" panose="02020603050405020304" pitchFamily="18" charset="0"/>
                <a:cs typeface="Times New Roman" panose="02020603050405020304" pitchFamily="18" charset="0"/>
              </a:rPr>
              <a:t>Πηγή: Πανεπιστημιακή Παιδαγωγική, </a:t>
            </a:r>
            <a:r>
              <a:rPr lang="en-GB" sz="3600" dirty="0">
                <a:latin typeface="Times New Roman" panose="02020603050405020304" pitchFamily="18" charset="0"/>
                <a:cs typeface="Times New Roman" panose="02020603050405020304" pitchFamily="18" charset="0"/>
              </a:rPr>
              <a:t>Petros </a:t>
            </a:r>
            <a:r>
              <a:rPr lang="en-GB" sz="3600" dirty="0" err="1">
                <a:latin typeface="Times New Roman" panose="02020603050405020304" pitchFamily="18" charset="0"/>
                <a:cs typeface="Times New Roman" panose="02020603050405020304" pitchFamily="18" charset="0"/>
              </a:rPr>
              <a:t>Gougoulakis</a:t>
            </a:r>
            <a:r>
              <a:rPr lang="el-GR" sz="3600" dirty="0">
                <a:latin typeface="Times New Roman" panose="02020603050405020304" pitchFamily="18" charset="0"/>
                <a:cs typeface="Times New Roman" panose="02020603050405020304" pitchFamily="18" charset="0"/>
              </a:rPr>
              <a:t> &amp;</a:t>
            </a:r>
            <a:r>
              <a:rPr lang="en-GB" sz="3600" dirty="0">
                <a:latin typeface="Times New Roman" panose="02020603050405020304" pitchFamily="18" charset="0"/>
                <a:cs typeface="Times New Roman" panose="02020603050405020304" pitchFamily="18" charset="0"/>
              </a:rPr>
              <a:t>Andreas Oikonomou</a:t>
            </a:r>
            <a:r>
              <a:rPr lang="el-GR" sz="3600" dirty="0">
                <a:latin typeface="Times New Roman" panose="02020603050405020304" pitchFamily="18" charset="0"/>
                <a:cs typeface="Times New Roman" panose="02020603050405020304" pitchFamily="18" charset="0"/>
              </a:rPr>
              <a:t>Επιστημονικό Εκπαιδευτικό Περιοδικό «</a:t>
            </a:r>
            <a:r>
              <a:rPr lang="el-GR" sz="3600" dirty="0" err="1">
                <a:latin typeface="Times New Roman" panose="02020603050405020304" pitchFamily="18" charset="0"/>
                <a:cs typeface="Times New Roman" panose="02020603050405020304" pitchFamily="18" charset="0"/>
              </a:rPr>
              <a:t>eκπ@ιδευτικός</a:t>
            </a:r>
            <a:r>
              <a:rPr lang="el-GR" sz="3600" dirty="0">
                <a:latin typeface="Times New Roman" panose="02020603050405020304" pitchFamily="18" charset="0"/>
                <a:cs typeface="Times New Roman" panose="02020603050405020304" pitchFamily="18" charset="0"/>
              </a:rPr>
              <a:t> κύκλος» Τόμος 2, Τεύχος 1, 2014 © </a:t>
            </a:r>
            <a:r>
              <a:rPr lang="el-GR" sz="3600" dirty="0" err="1">
                <a:latin typeface="Times New Roman" panose="02020603050405020304" pitchFamily="18" charset="0"/>
                <a:cs typeface="Times New Roman" panose="02020603050405020304" pitchFamily="18" charset="0"/>
              </a:rPr>
              <a:t>eκπ@ιδευτικός</a:t>
            </a:r>
            <a:r>
              <a:rPr lang="el-GR" sz="3600" dirty="0">
                <a:latin typeface="Times New Roman" panose="02020603050405020304" pitchFamily="18" charset="0"/>
                <a:cs typeface="Times New Roman" panose="02020603050405020304" pitchFamily="18" charset="0"/>
              </a:rPr>
              <a:t> κύκλος ISSN: 2241-457</a:t>
            </a:r>
          </a:p>
        </p:txBody>
      </p:sp>
    </p:spTree>
    <p:extLst>
      <p:ext uri="{BB962C8B-B14F-4D97-AF65-F5344CB8AC3E}">
        <p14:creationId xmlns:p14="http://schemas.microsoft.com/office/powerpoint/2010/main" val="26512855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2E6170D-8137-7358-C3EC-535A2C068047}"/>
              </a:ext>
            </a:extLst>
          </p:cNvPr>
          <p:cNvSpPr>
            <a:spLocks noGrp="1"/>
          </p:cNvSpPr>
          <p:nvPr>
            <p:ph type="title"/>
          </p:nvPr>
        </p:nvSpPr>
        <p:spPr/>
        <p:txBody>
          <a:bodyPr>
            <a:normAutofit/>
          </a:bodyPr>
          <a:lstStyle/>
          <a:p>
            <a:pPr algn="ctr"/>
            <a:r>
              <a:rPr lang="el-GR" sz="3600" dirty="0">
                <a:latin typeface="Times New Roman" panose="02020603050405020304" pitchFamily="18" charset="0"/>
                <a:cs typeface="Times New Roman" panose="02020603050405020304" pitchFamily="18" charset="0"/>
              </a:rPr>
              <a:t>Νόμοι και Υπουργικές Αποφάσεις</a:t>
            </a:r>
          </a:p>
        </p:txBody>
      </p:sp>
      <p:sp>
        <p:nvSpPr>
          <p:cNvPr id="3" name="Θέση περιεχομένου 2">
            <a:extLst>
              <a:ext uri="{FF2B5EF4-FFF2-40B4-BE49-F238E27FC236}">
                <a16:creationId xmlns:a16="http://schemas.microsoft.com/office/drawing/2014/main" id="{01FF05D5-E12E-FB5D-17CE-397C2BD4213A}"/>
              </a:ext>
            </a:extLst>
          </p:cNvPr>
          <p:cNvSpPr>
            <a:spLocks noGrp="1"/>
          </p:cNvSpPr>
          <p:nvPr>
            <p:ph idx="1"/>
          </p:nvPr>
        </p:nvSpPr>
        <p:spPr/>
        <p:txBody>
          <a:bodyPr>
            <a:normAutofit fontScale="62500" lnSpcReduction="20000"/>
          </a:bodyPr>
          <a:lstStyle/>
          <a:p>
            <a:pPr algn="just">
              <a:lnSpc>
                <a:spcPct val="170000"/>
              </a:lnSpc>
              <a:spcBef>
                <a:spcPts val="0"/>
              </a:spcBef>
            </a:pPr>
            <a:r>
              <a:rPr lang="el-GR" dirty="0"/>
              <a:t>Νόμος 3374/2005 (ΦΕΚ 189/Α/2-8-2005): Διασφάλιση της ποιότητας στην ανώτατη εκπαίδευση</a:t>
            </a:r>
            <a:endParaRPr lang="en-GB" dirty="0"/>
          </a:p>
          <a:p>
            <a:pPr algn="just">
              <a:lnSpc>
                <a:spcPct val="170000"/>
              </a:lnSpc>
              <a:spcBef>
                <a:spcPts val="0"/>
              </a:spcBef>
            </a:pPr>
            <a:r>
              <a:rPr lang="el-GR" dirty="0"/>
              <a:t>Νόμος 3848/2010 (ΦΕΚ 71/Α/19-05-2010): Αναβάθμιση του ρόλου του εκπαιδευτικού-καθιέρωση κανόνων αξιολόγησης και αξιοκρατίας στην εκπαίδευση. </a:t>
            </a:r>
            <a:endParaRPr lang="en-GB" dirty="0"/>
          </a:p>
          <a:p>
            <a:pPr algn="just">
              <a:lnSpc>
                <a:spcPct val="170000"/>
              </a:lnSpc>
              <a:spcBef>
                <a:spcPts val="0"/>
              </a:spcBef>
            </a:pPr>
            <a:r>
              <a:rPr lang="el-GR" dirty="0"/>
              <a:t>Νόμος 4009/2011 (ΦΕΚ 195/Α/6-9-2011): Δομή, λειτουργία, διασφάλιση της ποιότητας των σπουδών και διεθνοποίηση των ανωτάτων εκπαιδευτικών ιδρυμάτων. </a:t>
            </a:r>
            <a:endParaRPr lang="en-GB" dirty="0"/>
          </a:p>
          <a:p>
            <a:pPr algn="just">
              <a:lnSpc>
                <a:spcPct val="170000"/>
              </a:lnSpc>
              <a:spcBef>
                <a:spcPts val="0"/>
              </a:spcBef>
            </a:pPr>
            <a:r>
              <a:rPr lang="el-GR" dirty="0"/>
              <a:t>Υπουργική Απόφαση 113172/2005 (ΦΕΚ 1593/Β/17-11-2005): Σύστημα Πιστοποίησης Εκπαιδευτών Ενηλίκων. </a:t>
            </a:r>
            <a:endParaRPr lang="en-GB" dirty="0"/>
          </a:p>
          <a:p>
            <a:pPr algn="just">
              <a:lnSpc>
                <a:spcPct val="170000"/>
              </a:lnSpc>
              <a:spcBef>
                <a:spcPts val="0"/>
              </a:spcBef>
            </a:pPr>
            <a:r>
              <a:rPr lang="el-GR" dirty="0"/>
              <a:t>Υπουργική Απόφαση 39460/Γ2/21-03-2013 (ΦΕΚ 689/Β/26-03-2013): Εξασφάλιση της παιδαγωγικής και διδακτικής επάρκειας του Προγράμματος Σπουδών στις Επιστήμες της Αγωγής και της Εκπαίδευσης του Ο.Π.Α. </a:t>
            </a:r>
          </a:p>
        </p:txBody>
      </p:sp>
    </p:spTree>
    <p:extLst>
      <p:ext uri="{BB962C8B-B14F-4D97-AF65-F5344CB8AC3E}">
        <p14:creationId xmlns:p14="http://schemas.microsoft.com/office/powerpoint/2010/main" val="6601861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02AA411-8D4C-56EA-5902-3ACCD04174D9}"/>
              </a:ext>
            </a:extLst>
          </p:cNvPr>
          <p:cNvSpPr>
            <a:spLocks noGrp="1"/>
          </p:cNvSpPr>
          <p:nvPr>
            <p:ph type="title"/>
          </p:nvPr>
        </p:nvSpPr>
        <p:spPr/>
        <p:txBody>
          <a:bodyPr>
            <a:normAutofit fontScale="90000"/>
          </a:bodyPr>
          <a:lstStyle/>
          <a:p>
            <a:pPr algn="ctr">
              <a:lnSpc>
                <a:spcPct val="150000"/>
              </a:lnSpc>
            </a:pPr>
            <a:br>
              <a:rPr lang="en-GB" sz="4000">
                <a:latin typeface="Times New Roman" panose="02020603050405020304" pitchFamily="18" charset="0"/>
                <a:cs typeface="Times New Roman" panose="02020603050405020304" pitchFamily="18" charset="0"/>
              </a:rPr>
            </a:br>
            <a:r>
              <a:rPr lang="el-GR" sz="4000">
                <a:latin typeface="Times New Roman" panose="02020603050405020304" pitchFamily="18" charset="0"/>
                <a:cs typeface="Times New Roman" panose="02020603050405020304" pitchFamily="18" charset="0"/>
              </a:rPr>
              <a:t>Για </a:t>
            </a:r>
            <a:r>
              <a:rPr lang="el-GR" sz="4000" dirty="0">
                <a:latin typeface="Times New Roman" panose="02020603050405020304" pitchFamily="18" charset="0"/>
                <a:cs typeface="Times New Roman" panose="02020603050405020304" pitchFamily="18" charset="0"/>
              </a:rPr>
              <a:t>περισσότερη μελέτη</a:t>
            </a:r>
            <a:br>
              <a:rPr lang="el-GR" dirty="0"/>
            </a:br>
            <a:endParaRPr lang="el-GR" dirty="0"/>
          </a:p>
        </p:txBody>
      </p:sp>
      <p:sp>
        <p:nvSpPr>
          <p:cNvPr id="3" name="Θέση περιεχομένου 2">
            <a:extLst>
              <a:ext uri="{FF2B5EF4-FFF2-40B4-BE49-F238E27FC236}">
                <a16:creationId xmlns:a16="http://schemas.microsoft.com/office/drawing/2014/main" id="{3F9AA534-91F5-C527-0829-FF1F3801DF34}"/>
              </a:ext>
            </a:extLst>
          </p:cNvPr>
          <p:cNvSpPr>
            <a:spLocks noGrp="1"/>
          </p:cNvSpPr>
          <p:nvPr>
            <p:ph idx="1"/>
          </p:nvPr>
        </p:nvSpPr>
        <p:spPr/>
        <p:txBody>
          <a:bodyPr/>
          <a:lstStyle/>
          <a:p>
            <a:r>
              <a:rPr lang="en-GB" sz="2000" dirty="0">
                <a:latin typeface="Times New Roman" panose="02020603050405020304" pitchFamily="18" charset="0"/>
                <a:cs typeface="Times New Roman" panose="02020603050405020304" pitchFamily="18" charset="0"/>
                <a:hlinkClick r:id="rId2"/>
              </a:rPr>
              <a:t>https://panepistimiaki-paidagogiki.gr/</a:t>
            </a:r>
            <a:endParaRPr lang="el-GR" sz="2000" dirty="0">
              <a:latin typeface="Times New Roman" panose="02020603050405020304" pitchFamily="18" charset="0"/>
              <a:cs typeface="Times New Roman" panose="02020603050405020304" pitchFamily="18" charset="0"/>
            </a:endParaRPr>
          </a:p>
          <a:p>
            <a:r>
              <a:rPr lang="en-GB" sz="2000" dirty="0">
                <a:latin typeface="Times New Roman" panose="02020603050405020304" pitchFamily="18" charset="0"/>
                <a:cs typeface="Times New Roman" panose="02020603050405020304" pitchFamily="18" charset="0"/>
                <a:hlinkClick r:id="rId3"/>
              </a:rPr>
              <a:t>https://panepistimiaki-paidagogiki.gr/?page_id=93</a:t>
            </a:r>
            <a:endParaRPr lang="el-GR" sz="2000" dirty="0">
              <a:latin typeface="Times New Roman" panose="02020603050405020304" pitchFamily="18" charset="0"/>
              <a:cs typeface="Times New Roman" panose="02020603050405020304" pitchFamily="18" charset="0"/>
            </a:endParaRPr>
          </a:p>
          <a:p>
            <a:endParaRPr lang="el-GR" sz="2000" dirty="0">
              <a:latin typeface="Times New Roman" panose="02020603050405020304" pitchFamily="18" charset="0"/>
              <a:cs typeface="Times New Roman" panose="02020603050405020304" pitchFamily="18" charset="0"/>
            </a:endParaRPr>
          </a:p>
          <a:p>
            <a:pPr marL="0" indent="0">
              <a:buNone/>
            </a:pPr>
            <a:endParaRPr lang="el-GR" dirty="0"/>
          </a:p>
        </p:txBody>
      </p:sp>
    </p:spTree>
    <p:extLst>
      <p:ext uri="{BB962C8B-B14F-4D97-AF65-F5344CB8AC3E}">
        <p14:creationId xmlns:p14="http://schemas.microsoft.com/office/powerpoint/2010/main" val="2995987527"/>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TotalTime>
  <Words>791</Words>
  <Application>Microsoft Office PowerPoint</Application>
  <PresentationFormat>Ευρεία οθόνη</PresentationFormat>
  <Paragraphs>79</Paragraphs>
  <Slides>8</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8</vt:i4>
      </vt:variant>
    </vt:vector>
  </HeadingPairs>
  <TitlesOfParts>
    <vt:vector size="14" baseType="lpstr">
      <vt:lpstr>Arial</vt:lpstr>
      <vt:lpstr>Calibri</vt:lpstr>
      <vt:lpstr>Calibri Light</vt:lpstr>
      <vt:lpstr>Times New Roman</vt:lpstr>
      <vt:lpstr>Wingdings</vt:lpstr>
      <vt:lpstr>Θέμα του Office</vt:lpstr>
      <vt:lpstr>Πανεπιστημιακή παιδαγωγική</vt:lpstr>
      <vt:lpstr>Πανεπιστημιακή Παιδαγωγική-Ορισμός Ι</vt:lpstr>
      <vt:lpstr>Πανεπιστημιακή Παιδαγωγική-Ορισμός ΙΙ</vt:lpstr>
      <vt:lpstr>Διδακτικό έργο-Ορισμός</vt:lpstr>
      <vt:lpstr>Κριτήρια και δείκτες αξιολόγησης της ποιότητας του διδακτικού έργου</vt:lpstr>
      <vt:lpstr>Χρειάζονται οι καθηγητές εκπαίδευση για να μπορούν να διδάξουν;</vt:lpstr>
      <vt:lpstr>Νόμοι και Υπουργικές Αποφάσεις</vt:lpstr>
      <vt:lpstr> Για περισσότερη μελέτη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Πανεπιστημιακή παιδαγωγική</dc:title>
  <dc:creator>Despoina Plota</dc:creator>
  <cp:lastModifiedBy>Despoina Plota</cp:lastModifiedBy>
  <cp:revision>7</cp:revision>
  <dcterms:created xsi:type="dcterms:W3CDTF">2023-12-01T04:06:57Z</dcterms:created>
  <dcterms:modified xsi:type="dcterms:W3CDTF">2023-12-02T11:20:09Z</dcterms:modified>
</cp:coreProperties>
</file>