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7" r:id="rId8"/>
    <p:sldId id="263" r:id="rId9"/>
    <p:sldId id="264" r:id="rId10"/>
    <p:sldId id="265" r:id="rId11"/>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EC729FC-E442-45B5-2B4D-1D965E98E111}"/>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B1ED7BFF-9196-5BCD-BB30-64EB3168D66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294C94D7-9B7A-5E0F-2AE6-256718D31E6C}"/>
              </a:ext>
            </a:extLst>
          </p:cNvPr>
          <p:cNvSpPr>
            <a:spLocks noGrp="1"/>
          </p:cNvSpPr>
          <p:nvPr>
            <p:ph type="dt" sz="half" idx="10"/>
          </p:nvPr>
        </p:nvSpPr>
        <p:spPr/>
        <p:txBody>
          <a:bodyPr/>
          <a:lstStyle/>
          <a:p>
            <a:fld id="{5990A5C0-327D-45AA-954F-92732A7FEA2E}" type="datetimeFigureOut">
              <a:rPr lang="el-GR" smtClean="0"/>
              <a:t>29/11/2023</a:t>
            </a:fld>
            <a:endParaRPr lang="el-GR"/>
          </a:p>
        </p:txBody>
      </p:sp>
      <p:sp>
        <p:nvSpPr>
          <p:cNvPr id="5" name="Θέση υποσέλιδου 4">
            <a:extLst>
              <a:ext uri="{FF2B5EF4-FFF2-40B4-BE49-F238E27FC236}">
                <a16:creationId xmlns:a16="http://schemas.microsoft.com/office/drawing/2014/main" id="{4EE0FD16-3A05-39B1-92DB-0E4D3F03FF1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C0F2CCF-9E93-1E0A-D957-CF0C78DA0799}"/>
              </a:ext>
            </a:extLst>
          </p:cNvPr>
          <p:cNvSpPr>
            <a:spLocks noGrp="1"/>
          </p:cNvSpPr>
          <p:nvPr>
            <p:ph type="sldNum" sz="quarter" idx="12"/>
          </p:nvPr>
        </p:nvSpPr>
        <p:spPr/>
        <p:txBody>
          <a:bodyPr/>
          <a:lstStyle/>
          <a:p>
            <a:fld id="{E536640D-312D-4488-9DE6-55DDF56CEFBD}" type="slidenum">
              <a:rPr lang="el-GR" smtClean="0"/>
              <a:t>‹#›</a:t>
            </a:fld>
            <a:endParaRPr lang="el-GR"/>
          </a:p>
        </p:txBody>
      </p:sp>
    </p:spTree>
    <p:extLst>
      <p:ext uri="{BB962C8B-B14F-4D97-AF65-F5344CB8AC3E}">
        <p14:creationId xmlns:p14="http://schemas.microsoft.com/office/powerpoint/2010/main" val="32792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B0560EC-BF41-731E-3053-1AAC42861AF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0D490883-8F76-A237-1055-BF24E4DC1B2E}"/>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7491A478-1028-73BD-4E08-1C19A5B112CB}"/>
              </a:ext>
            </a:extLst>
          </p:cNvPr>
          <p:cNvSpPr>
            <a:spLocks noGrp="1"/>
          </p:cNvSpPr>
          <p:nvPr>
            <p:ph type="dt" sz="half" idx="10"/>
          </p:nvPr>
        </p:nvSpPr>
        <p:spPr/>
        <p:txBody>
          <a:bodyPr/>
          <a:lstStyle/>
          <a:p>
            <a:fld id="{5990A5C0-327D-45AA-954F-92732A7FEA2E}" type="datetimeFigureOut">
              <a:rPr lang="el-GR" smtClean="0"/>
              <a:t>29/11/2023</a:t>
            </a:fld>
            <a:endParaRPr lang="el-GR"/>
          </a:p>
        </p:txBody>
      </p:sp>
      <p:sp>
        <p:nvSpPr>
          <p:cNvPr id="5" name="Θέση υποσέλιδου 4">
            <a:extLst>
              <a:ext uri="{FF2B5EF4-FFF2-40B4-BE49-F238E27FC236}">
                <a16:creationId xmlns:a16="http://schemas.microsoft.com/office/drawing/2014/main" id="{8B70154F-A2A4-AE8D-3D8C-E4FEF5687DE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9468CC0-7C26-C669-9940-06B216637C7E}"/>
              </a:ext>
            </a:extLst>
          </p:cNvPr>
          <p:cNvSpPr>
            <a:spLocks noGrp="1"/>
          </p:cNvSpPr>
          <p:nvPr>
            <p:ph type="sldNum" sz="quarter" idx="12"/>
          </p:nvPr>
        </p:nvSpPr>
        <p:spPr/>
        <p:txBody>
          <a:bodyPr/>
          <a:lstStyle/>
          <a:p>
            <a:fld id="{E536640D-312D-4488-9DE6-55DDF56CEFBD}" type="slidenum">
              <a:rPr lang="el-GR" smtClean="0"/>
              <a:t>‹#›</a:t>
            </a:fld>
            <a:endParaRPr lang="el-GR"/>
          </a:p>
        </p:txBody>
      </p:sp>
    </p:spTree>
    <p:extLst>
      <p:ext uri="{BB962C8B-B14F-4D97-AF65-F5344CB8AC3E}">
        <p14:creationId xmlns:p14="http://schemas.microsoft.com/office/powerpoint/2010/main" val="3775270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BC51500A-CEB3-6999-0011-FC4DD40F11AD}"/>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CC2CB0C9-05C7-3803-22A7-BF60E5704FD1}"/>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BECE06D4-EA37-14B7-54BB-228CFD770FDC}"/>
              </a:ext>
            </a:extLst>
          </p:cNvPr>
          <p:cNvSpPr>
            <a:spLocks noGrp="1"/>
          </p:cNvSpPr>
          <p:nvPr>
            <p:ph type="dt" sz="half" idx="10"/>
          </p:nvPr>
        </p:nvSpPr>
        <p:spPr/>
        <p:txBody>
          <a:bodyPr/>
          <a:lstStyle/>
          <a:p>
            <a:fld id="{5990A5C0-327D-45AA-954F-92732A7FEA2E}" type="datetimeFigureOut">
              <a:rPr lang="el-GR" smtClean="0"/>
              <a:t>29/11/2023</a:t>
            </a:fld>
            <a:endParaRPr lang="el-GR"/>
          </a:p>
        </p:txBody>
      </p:sp>
      <p:sp>
        <p:nvSpPr>
          <p:cNvPr id="5" name="Θέση υποσέλιδου 4">
            <a:extLst>
              <a:ext uri="{FF2B5EF4-FFF2-40B4-BE49-F238E27FC236}">
                <a16:creationId xmlns:a16="http://schemas.microsoft.com/office/drawing/2014/main" id="{3411FBF9-79AE-3267-6036-182D5F52A05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1C42F68-E3CC-ACAF-C85F-1AB7B1892157}"/>
              </a:ext>
            </a:extLst>
          </p:cNvPr>
          <p:cNvSpPr>
            <a:spLocks noGrp="1"/>
          </p:cNvSpPr>
          <p:nvPr>
            <p:ph type="sldNum" sz="quarter" idx="12"/>
          </p:nvPr>
        </p:nvSpPr>
        <p:spPr/>
        <p:txBody>
          <a:bodyPr/>
          <a:lstStyle/>
          <a:p>
            <a:fld id="{E536640D-312D-4488-9DE6-55DDF56CEFBD}" type="slidenum">
              <a:rPr lang="el-GR" smtClean="0"/>
              <a:t>‹#›</a:t>
            </a:fld>
            <a:endParaRPr lang="el-GR"/>
          </a:p>
        </p:txBody>
      </p:sp>
    </p:spTree>
    <p:extLst>
      <p:ext uri="{BB962C8B-B14F-4D97-AF65-F5344CB8AC3E}">
        <p14:creationId xmlns:p14="http://schemas.microsoft.com/office/powerpoint/2010/main" val="565379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9B69538-181C-358A-A996-EFADDAD24D6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50D23798-55CC-BC59-084D-83908ECFF72C}"/>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94C06C4A-7CB1-EA54-7C60-424FCE5A1037}"/>
              </a:ext>
            </a:extLst>
          </p:cNvPr>
          <p:cNvSpPr>
            <a:spLocks noGrp="1"/>
          </p:cNvSpPr>
          <p:nvPr>
            <p:ph type="dt" sz="half" idx="10"/>
          </p:nvPr>
        </p:nvSpPr>
        <p:spPr/>
        <p:txBody>
          <a:bodyPr/>
          <a:lstStyle/>
          <a:p>
            <a:fld id="{5990A5C0-327D-45AA-954F-92732A7FEA2E}" type="datetimeFigureOut">
              <a:rPr lang="el-GR" smtClean="0"/>
              <a:t>29/11/2023</a:t>
            </a:fld>
            <a:endParaRPr lang="el-GR"/>
          </a:p>
        </p:txBody>
      </p:sp>
      <p:sp>
        <p:nvSpPr>
          <p:cNvPr id="5" name="Θέση υποσέλιδου 4">
            <a:extLst>
              <a:ext uri="{FF2B5EF4-FFF2-40B4-BE49-F238E27FC236}">
                <a16:creationId xmlns:a16="http://schemas.microsoft.com/office/drawing/2014/main" id="{85E90C6B-0220-EA6F-595F-A44F5FBBB93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F26DD74-FE58-06D6-09C1-DCCF6FC3976C}"/>
              </a:ext>
            </a:extLst>
          </p:cNvPr>
          <p:cNvSpPr>
            <a:spLocks noGrp="1"/>
          </p:cNvSpPr>
          <p:nvPr>
            <p:ph type="sldNum" sz="quarter" idx="12"/>
          </p:nvPr>
        </p:nvSpPr>
        <p:spPr/>
        <p:txBody>
          <a:bodyPr/>
          <a:lstStyle/>
          <a:p>
            <a:fld id="{E536640D-312D-4488-9DE6-55DDF56CEFBD}" type="slidenum">
              <a:rPr lang="el-GR" smtClean="0"/>
              <a:t>‹#›</a:t>
            </a:fld>
            <a:endParaRPr lang="el-GR"/>
          </a:p>
        </p:txBody>
      </p:sp>
    </p:spTree>
    <p:extLst>
      <p:ext uri="{BB962C8B-B14F-4D97-AF65-F5344CB8AC3E}">
        <p14:creationId xmlns:p14="http://schemas.microsoft.com/office/powerpoint/2010/main" val="1133316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60159C7-45E4-833D-EB88-F1FF0B05754A}"/>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1F4676E1-9E3E-A818-9CC1-ABE0BEAD03A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BF018B5C-1D32-2526-19C5-BA30B76B6130}"/>
              </a:ext>
            </a:extLst>
          </p:cNvPr>
          <p:cNvSpPr>
            <a:spLocks noGrp="1"/>
          </p:cNvSpPr>
          <p:nvPr>
            <p:ph type="dt" sz="half" idx="10"/>
          </p:nvPr>
        </p:nvSpPr>
        <p:spPr/>
        <p:txBody>
          <a:bodyPr/>
          <a:lstStyle/>
          <a:p>
            <a:fld id="{5990A5C0-327D-45AA-954F-92732A7FEA2E}" type="datetimeFigureOut">
              <a:rPr lang="el-GR" smtClean="0"/>
              <a:t>29/11/2023</a:t>
            </a:fld>
            <a:endParaRPr lang="el-GR"/>
          </a:p>
        </p:txBody>
      </p:sp>
      <p:sp>
        <p:nvSpPr>
          <p:cNvPr id="5" name="Θέση υποσέλιδου 4">
            <a:extLst>
              <a:ext uri="{FF2B5EF4-FFF2-40B4-BE49-F238E27FC236}">
                <a16:creationId xmlns:a16="http://schemas.microsoft.com/office/drawing/2014/main" id="{AD788CBA-B711-296C-CE1E-626E2F95953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99A2667-ABD2-C35F-2141-DDEA7A91E109}"/>
              </a:ext>
            </a:extLst>
          </p:cNvPr>
          <p:cNvSpPr>
            <a:spLocks noGrp="1"/>
          </p:cNvSpPr>
          <p:nvPr>
            <p:ph type="sldNum" sz="quarter" idx="12"/>
          </p:nvPr>
        </p:nvSpPr>
        <p:spPr/>
        <p:txBody>
          <a:bodyPr/>
          <a:lstStyle/>
          <a:p>
            <a:fld id="{E536640D-312D-4488-9DE6-55DDF56CEFBD}" type="slidenum">
              <a:rPr lang="el-GR" smtClean="0"/>
              <a:t>‹#›</a:t>
            </a:fld>
            <a:endParaRPr lang="el-GR"/>
          </a:p>
        </p:txBody>
      </p:sp>
    </p:spTree>
    <p:extLst>
      <p:ext uri="{BB962C8B-B14F-4D97-AF65-F5344CB8AC3E}">
        <p14:creationId xmlns:p14="http://schemas.microsoft.com/office/powerpoint/2010/main" val="23939385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96BF726-7F66-6EC4-110E-9C7A4872622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FF096A87-8C44-F291-A9D8-6841168A2E53}"/>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DA0A12F3-00D0-177D-9EE0-57B5903D28C5}"/>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8AFC0C96-5C2C-46EB-BB32-C6A48AFAF2B7}"/>
              </a:ext>
            </a:extLst>
          </p:cNvPr>
          <p:cNvSpPr>
            <a:spLocks noGrp="1"/>
          </p:cNvSpPr>
          <p:nvPr>
            <p:ph type="dt" sz="half" idx="10"/>
          </p:nvPr>
        </p:nvSpPr>
        <p:spPr/>
        <p:txBody>
          <a:bodyPr/>
          <a:lstStyle/>
          <a:p>
            <a:fld id="{5990A5C0-327D-45AA-954F-92732A7FEA2E}" type="datetimeFigureOut">
              <a:rPr lang="el-GR" smtClean="0"/>
              <a:t>29/11/2023</a:t>
            </a:fld>
            <a:endParaRPr lang="el-GR"/>
          </a:p>
        </p:txBody>
      </p:sp>
      <p:sp>
        <p:nvSpPr>
          <p:cNvPr id="6" name="Θέση υποσέλιδου 5">
            <a:extLst>
              <a:ext uri="{FF2B5EF4-FFF2-40B4-BE49-F238E27FC236}">
                <a16:creationId xmlns:a16="http://schemas.microsoft.com/office/drawing/2014/main" id="{AD74056A-7227-E421-A539-604AE891A26C}"/>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C7E6C9B3-12AD-1962-53EF-9B4414CCE149}"/>
              </a:ext>
            </a:extLst>
          </p:cNvPr>
          <p:cNvSpPr>
            <a:spLocks noGrp="1"/>
          </p:cNvSpPr>
          <p:nvPr>
            <p:ph type="sldNum" sz="quarter" idx="12"/>
          </p:nvPr>
        </p:nvSpPr>
        <p:spPr/>
        <p:txBody>
          <a:bodyPr/>
          <a:lstStyle/>
          <a:p>
            <a:fld id="{E536640D-312D-4488-9DE6-55DDF56CEFBD}" type="slidenum">
              <a:rPr lang="el-GR" smtClean="0"/>
              <a:t>‹#›</a:t>
            </a:fld>
            <a:endParaRPr lang="el-GR"/>
          </a:p>
        </p:txBody>
      </p:sp>
    </p:spTree>
    <p:extLst>
      <p:ext uri="{BB962C8B-B14F-4D97-AF65-F5344CB8AC3E}">
        <p14:creationId xmlns:p14="http://schemas.microsoft.com/office/powerpoint/2010/main" val="1297275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A30D966-3C56-9DB7-EC77-210C70BA5E01}"/>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9D8EF4A4-2ECF-45F0-2952-FC2136CD6E9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58C01144-C666-F357-12F7-F5D99FBB2979}"/>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DE81AB67-3C61-CD54-527A-F0349F20AB7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CD53E188-CED8-3EDD-5603-D66DE54AE2B5}"/>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06E0A167-5DFB-74AE-B43F-C622E5204A10}"/>
              </a:ext>
            </a:extLst>
          </p:cNvPr>
          <p:cNvSpPr>
            <a:spLocks noGrp="1"/>
          </p:cNvSpPr>
          <p:nvPr>
            <p:ph type="dt" sz="half" idx="10"/>
          </p:nvPr>
        </p:nvSpPr>
        <p:spPr/>
        <p:txBody>
          <a:bodyPr/>
          <a:lstStyle/>
          <a:p>
            <a:fld id="{5990A5C0-327D-45AA-954F-92732A7FEA2E}" type="datetimeFigureOut">
              <a:rPr lang="el-GR" smtClean="0"/>
              <a:t>29/11/2023</a:t>
            </a:fld>
            <a:endParaRPr lang="el-GR"/>
          </a:p>
        </p:txBody>
      </p:sp>
      <p:sp>
        <p:nvSpPr>
          <p:cNvPr id="8" name="Θέση υποσέλιδου 7">
            <a:extLst>
              <a:ext uri="{FF2B5EF4-FFF2-40B4-BE49-F238E27FC236}">
                <a16:creationId xmlns:a16="http://schemas.microsoft.com/office/drawing/2014/main" id="{B00FC06A-59E0-85C4-34C4-5673801FF14B}"/>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EB7F8E8A-BE84-5346-7F8D-5F8DD032909D}"/>
              </a:ext>
            </a:extLst>
          </p:cNvPr>
          <p:cNvSpPr>
            <a:spLocks noGrp="1"/>
          </p:cNvSpPr>
          <p:nvPr>
            <p:ph type="sldNum" sz="quarter" idx="12"/>
          </p:nvPr>
        </p:nvSpPr>
        <p:spPr/>
        <p:txBody>
          <a:bodyPr/>
          <a:lstStyle/>
          <a:p>
            <a:fld id="{E536640D-312D-4488-9DE6-55DDF56CEFBD}" type="slidenum">
              <a:rPr lang="el-GR" smtClean="0"/>
              <a:t>‹#›</a:t>
            </a:fld>
            <a:endParaRPr lang="el-GR"/>
          </a:p>
        </p:txBody>
      </p:sp>
    </p:spTree>
    <p:extLst>
      <p:ext uri="{BB962C8B-B14F-4D97-AF65-F5344CB8AC3E}">
        <p14:creationId xmlns:p14="http://schemas.microsoft.com/office/powerpoint/2010/main" val="408200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BE068EB-3EFB-81E4-1368-7A586E2E185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C4823B8A-05D6-5930-A86B-6D2104567779}"/>
              </a:ext>
            </a:extLst>
          </p:cNvPr>
          <p:cNvSpPr>
            <a:spLocks noGrp="1"/>
          </p:cNvSpPr>
          <p:nvPr>
            <p:ph type="dt" sz="half" idx="10"/>
          </p:nvPr>
        </p:nvSpPr>
        <p:spPr/>
        <p:txBody>
          <a:bodyPr/>
          <a:lstStyle/>
          <a:p>
            <a:fld id="{5990A5C0-327D-45AA-954F-92732A7FEA2E}" type="datetimeFigureOut">
              <a:rPr lang="el-GR" smtClean="0"/>
              <a:t>29/11/2023</a:t>
            </a:fld>
            <a:endParaRPr lang="el-GR"/>
          </a:p>
        </p:txBody>
      </p:sp>
      <p:sp>
        <p:nvSpPr>
          <p:cNvPr id="4" name="Θέση υποσέλιδου 3">
            <a:extLst>
              <a:ext uri="{FF2B5EF4-FFF2-40B4-BE49-F238E27FC236}">
                <a16:creationId xmlns:a16="http://schemas.microsoft.com/office/drawing/2014/main" id="{DB96D3C1-3DAB-50C4-5C70-0AEA4B646485}"/>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BF29B767-1E6E-950A-9270-89579E42EF8C}"/>
              </a:ext>
            </a:extLst>
          </p:cNvPr>
          <p:cNvSpPr>
            <a:spLocks noGrp="1"/>
          </p:cNvSpPr>
          <p:nvPr>
            <p:ph type="sldNum" sz="quarter" idx="12"/>
          </p:nvPr>
        </p:nvSpPr>
        <p:spPr/>
        <p:txBody>
          <a:bodyPr/>
          <a:lstStyle/>
          <a:p>
            <a:fld id="{E536640D-312D-4488-9DE6-55DDF56CEFBD}" type="slidenum">
              <a:rPr lang="el-GR" smtClean="0"/>
              <a:t>‹#›</a:t>
            </a:fld>
            <a:endParaRPr lang="el-GR"/>
          </a:p>
        </p:txBody>
      </p:sp>
    </p:spTree>
    <p:extLst>
      <p:ext uri="{BB962C8B-B14F-4D97-AF65-F5344CB8AC3E}">
        <p14:creationId xmlns:p14="http://schemas.microsoft.com/office/powerpoint/2010/main" val="2676095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1AA94C88-D7BE-FB42-3DE3-E8D141EDC10D}"/>
              </a:ext>
            </a:extLst>
          </p:cNvPr>
          <p:cNvSpPr>
            <a:spLocks noGrp="1"/>
          </p:cNvSpPr>
          <p:nvPr>
            <p:ph type="dt" sz="half" idx="10"/>
          </p:nvPr>
        </p:nvSpPr>
        <p:spPr/>
        <p:txBody>
          <a:bodyPr/>
          <a:lstStyle/>
          <a:p>
            <a:fld id="{5990A5C0-327D-45AA-954F-92732A7FEA2E}" type="datetimeFigureOut">
              <a:rPr lang="el-GR" smtClean="0"/>
              <a:t>29/11/2023</a:t>
            </a:fld>
            <a:endParaRPr lang="el-GR"/>
          </a:p>
        </p:txBody>
      </p:sp>
      <p:sp>
        <p:nvSpPr>
          <p:cNvPr id="3" name="Θέση υποσέλιδου 2">
            <a:extLst>
              <a:ext uri="{FF2B5EF4-FFF2-40B4-BE49-F238E27FC236}">
                <a16:creationId xmlns:a16="http://schemas.microsoft.com/office/drawing/2014/main" id="{43AF2C7E-73C0-1EAF-7EC6-8C4ABB971D1B}"/>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A7BA58E6-0EC8-B5BC-E861-B31AB8446776}"/>
              </a:ext>
            </a:extLst>
          </p:cNvPr>
          <p:cNvSpPr>
            <a:spLocks noGrp="1"/>
          </p:cNvSpPr>
          <p:nvPr>
            <p:ph type="sldNum" sz="quarter" idx="12"/>
          </p:nvPr>
        </p:nvSpPr>
        <p:spPr/>
        <p:txBody>
          <a:bodyPr/>
          <a:lstStyle/>
          <a:p>
            <a:fld id="{E536640D-312D-4488-9DE6-55DDF56CEFBD}" type="slidenum">
              <a:rPr lang="el-GR" smtClean="0"/>
              <a:t>‹#›</a:t>
            </a:fld>
            <a:endParaRPr lang="el-GR"/>
          </a:p>
        </p:txBody>
      </p:sp>
    </p:spTree>
    <p:extLst>
      <p:ext uri="{BB962C8B-B14F-4D97-AF65-F5344CB8AC3E}">
        <p14:creationId xmlns:p14="http://schemas.microsoft.com/office/powerpoint/2010/main" val="458637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B7A88D9-EC3C-B545-A934-0939A91C576B}"/>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72FDEA0D-D74C-B381-51B2-0AEC94C8F8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3E4473F6-1CF1-EA2D-C978-BB3C16BF5A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990D8D05-422A-F8AF-A976-4688D2FAAE43}"/>
              </a:ext>
            </a:extLst>
          </p:cNvPr>
          <p:cNvSpPr>
            <a:spLocks noGrp="1"/>
          </p:cNvSpPr>
          <p:nvPr>
            <p:ph type="dt" sz="half" idx="10"/>
          </p:nvPr>
        </p:nvSpPr>
        <p:spPr/>
        <p:txBody>
          <a:bodyPr/>
          <a:lstStyle/>
          <a:p>
            <a:fld id="{5990A5C0-327D-45AA-954F-92732A7FEA2E}" type="datetimeFigureOut">
              <a:rPr lang="el-GR" smtClean="0"/>
              <a:t>29/11/2023</a:t>
            </a:fld>
            <a:endParaRPr lang="el-GR"/>
          </a:p>
        </p:txBody>
      </p:sp>
      <p:sp>
        <p:nvSpPr>
          <p:cNvPr id="6" name="Θέση υποσέλιδου 5">
            <a:extLst>
              <a:ext uri="{FF2B5EF4-FFF2-40B4-BE49-F238E27FC236}">
                <a16:creationId xmlns:a16="http://schemas.microsoft.com/office/drawing/2014/main" id="{1A04117C-DBCD-AF8B-4D95-31A65009D909}"/>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7D7C6E66-4D88-EFAD-EAE2-F4C4820B8E45}"/>
              </a:ext>
            </a:extLst>
          </p:cNvPr>
          <p:cNvSpPr>
            <a:spLocks noGrp="1"/>
          </p:cNvSpPr>
          <p:nvPr>
            <p:ph type="sldNum" sz="quarter" idx="12"/>
          </p:nvPr>
        </p:nvSpPr>
        <p:spPr/>
        <p:txBody>
          <a:bodyPr/>
          <a:lstStyle/>
          <a:p>
            <a:fld id="{E536640D-312D-4488-9DE6-55DDF56CEFBD}" type="slidenum">
              <a:rPr lang="el-GR" smtClean="0"/>
              <a:t>‹#›</a:t>
            </a:fld>
            <a:endParaRPr lang="el-GR"/>
          </a:p>
        </p:txBody>
      </p:sp>
    </p:spTree>
    <p:extLst>
      <p:ext uri="{BB962C8B-B14F-4D97-AF65-F5344CB8AC3E}">
        <p14:creationId xmlns:p14="http://schemas.microsoft.com/office/powerpoint/2010/main" val="3892915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BDA5357-0C1E-021A-BDE3-AB2FCBE58383}"/>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9ABFB9AE-6675-7D31-90F2-DE726DD7CD9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0BC1AD33-A608-E006-0C6D-801FC916A5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72B50BEE-267E-0F8D-BE11-A81C94DE2922}"/>
              </a:ext>
            </a:extLst>
          </p:cNvPr>
          <p:cNvSpPr>
            <a:spLocks noGrp="1"/>
          </p:cNvSpPr>
          <p:nvPr>
            <p:ph type="dt" sz="half" idx="10"/>
          </p:nvPr>
        </p:nvSpPr>
        <p:spPr/>
        <p:txBody>
          <a:bodyPr/>
          <a:lstStyle/>
          <a:p>
            <a:fld id="{5990A5C0-327D-45AA-954F-92732A7FEA2E}" type="datetimeFigureOut">
              <a:rPr lang="el-GR" smtClean="0"/>
              <a:t>29/11/2023</a:t>
            </a:fld>
            <a:endParaRPr lang="el-GR"/>
          </a:p>
        </p:txBody>
      </p:sp>
      <p:sp>
        <p:nvSpPr>
          <p:cNvPr id="6" name="Θέση υποσέλιδου 5">
            <a:extLst>
              <a:ext uri="{FF2B5EF4-FFF2-40B4-BE49-F238E27FC236}">
                <a16:creationId xmlns:a16="http://schemas.microsoft.com/office/drawing/2014/main" id="{1BFB7F52-3E96-B8AA-90BC-6393CA62F004}"/>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850B0C9B-ED9A-8593-6FA8-0658C3935B84}"/>
              </a:ext>
            </a:extLst>
          </p:cNvPr>
          <p:cNvSpPr>
            <a:spLocks noGrp="1"/>
          </p:cNvSpPr>
          <p:nvPr>
            <p:ph type="sldNum" sz="quarter" idx="12"/>
          </p:nvPr>
        </p:nvSpPr>
        <p:spPr/>
        <p:txBody>
          <a:bodyPr/>
          <a:lstStyle/>
          <a:p>
            <a:fld id="{E536640D-312D-4488-9DE6-55DDF56CEFBD}" type="slidenum">
              <a:rPr lang="el-GR" smtClean="0"/>
              <a:t>‹#›</a:t>
            </a:fld>
            <a:endParaRPr lang="el-GR"/>
          </a:p>
        </p:txBody>
      </p:sp>
    </p:spTree>
    <p:extLst>
      <p:ext uri="{BB962C8B-B14F-4D97-AF65-F5344CB8AC3E}">
        <p14:creationId xmlns:p14="http://schemas.microsoft.com/office/powerpoint/2010/main" val="32395360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FE799742-5D60-34C4-9B53-2F5FEED804B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E556B9F9-C44E-7014-01F0-6F808956844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8D57E1F2-5371-645A-BDAA-D57EA58C89B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90A5C0-327D-45AA-954F-92732A7FEA2E}" type="datetimeFigureOut">
              <a:rPr lang="el-GR" smtClean="0"/>
              <a:t>29/11/2023</a:t>
            </a:fld>
            <a:endParaRPr lang="el-GR"/>
          </a:p>
        </p:txBody>
      </p:sp>
      <p:sp>
        <p:nvSpPr>
          <p:cNvPr id="5" name="Θέση υποσέλιδου 4">
            <a:extLst>
              <a:ext uri="{FF2B5EF4-FFF2-40B4-BE49-F238E27FC236}">
                <a16:creationId xmlns:a16="http://schemas.microsoft.com/office/drawing/2014/main" id="{92E32278-73D7-3596-8457-6B67F7F33B3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EC2D67CC-126D-3005-1435-14CD73C7BCF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36640D-312D-4488-9DE6-55DDF56CEFBD}" type="slidenum">
              <a:rPr lang="el-GR" smtClean="0"/>
              <a:t>‹#›</a:t>
            </a:fld>
            <a:endParaRPr lang="el-GR"/>
          </a:p>
        </p:txBody>
      </p:sp>
    </p:spTree>
    <p:extLst>
      <p:ext uri="{BB962C8B-B14F-4D97-AF65-F5344CB8AC3E}">
        <p14:creationId xmlns:p14="http://schemas.microsoft.com/office/powerpoint/2010/main" val="23833475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A223B69-3A2C-A893-44DE-0B57FB9E56B5}"/>
              </a:ext>
            </a:extLst>
          </p:cNvPr>
          <p:cNvSpPr>
            <a:spLocks noGrp="1"/>
          </p:cNvSpPr>
          <p:nvPr>
            <p:ph type="ctrTitle"/>
          </p:nvPr>
        </p:nvSpPr>
        <p:spPr>
          <a:xfrm>
            <a:off x="1524000" y="1122363"/>
            <a:ext cx="9144000" cy="781082"/>
          </a:xfrm>
        </p:spPr>
        <p:txBody>
          <a:bodyPr>
            <a:normAutofit/>
          </a:bodyPr>
          <a:lstStyle/>
          <a:p>
            <a:r>
              <a:rPr lang="el-GR" sz="3600" b="1" dirty="0">
                <a:latin typeface="Times New Roman" panose="02020603050405020304" pitchFamily="18" charset="0"/>
                <a:cs typeface="Times New Roman" panose="02020603050405020304" pitchFamily="18" charset="0"/>
              </a:rPr>
              <a:t>Προϋποθέσεις αποτελεσματικής μάθησης </a:t>
            </a:r>
          </a:p>
        </p:txBody>
      </p:sp>
      <p:pic>
        <p:nvPicPr>
          <p:cNvPr id="4" name="Εικόνα 3">
            <a:extLst>
              <a:ext uri="{FF2B5EF4-FFF2-40B4-BE49-F238E27FC236}">
                <a16:creationId xmlns:a16="http://schemas.microsoft.com/office/drawing/2014/main" id="{8056A9F6-A7D7-4917-56F5-88497E4C46D3}"/>
              </a:ext>
            </a:extLst>
          </p:cNvPr>
          <p:cNvPicPr>
            <a:picLocks noChangeAspect="1"/>
          </p:cNvPicPr>
          <p:nvPr/>
        </p:nvPicPr>
        <p:blipFill rotWithShape="1">
          <a:blip r:embed="rId2"/>
          <a:srcRect t="18160"/>
          <a:stretch/>
        </p:blipFill>
        <p:spPr>
          <a:xfrm>
            <a:off x="3219062" y="2313993"/>
            <a:ext cx="5924938" cy="3498978"/>
          </a:xfrm>
          <a:prstGeom prst="rect">
            <a:avLst/>
          </a:prstGeom>
        </p:spPr>
      </p:pic>
    </p:spTree>
    <p:extLst>
      <p:ext uri="{BB962C8B-B14F-4D97-AF65-F5344CB8AC3E}">
        <p14:creationId xmlns:p14="http://schemas.microsoft.com/office/powerpoint/2010/main" val="22239434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5FCE16D-8E90-01BA-22D1-F6FBD493E2C8}"/>
              </a:ext>
            </a:extLst>
          </p:cNvPr>
          <p:cNvSpPr>
            <a:spLocks noGrp="1"/>
          </p:cNvSpPr>
          <p:nvPr>
            <p:ph type="title"/>
          </p:nvPr>
        </p:nvSpPr>
        <p:spPr/>
        <p:txBody>
          <a:bodyPr>
            <a:normAutofit fontScale="90000"/>
          </a:bodyPr>
          <a:lstStyle/>
          <a:p>
            <a:pPr algn="ctr">
              <a:lnSpc>
                <a:spcPct val="150000"/>
              </a:lnSpc>
            </a:pPr>
            <a:r>
              <a:rPr lang="el-GR" sz="3600" b="1" dirty="0">
                <a:latin typeface="Times New Roman" panose="02020603050405020304" pitchFamily="18" charset="0"/>
                <a:cs typeface="Times New Roman" panose="02020603050405020304" pitchFamily="18" charset="0"/>
              </a:rPr>
              <a:t>Προϋποθέσεις αποτελεσματικής μάθησης</a:t>
            </a:r>
            <a:r>
              <a:rPr lang="en-GB" sz="3600" b="1" dirty="0">
                <a:latin typeface="Times New Roman" panose="02020603050405020304" pitchFamily="18" charset="0"/>
                <a:cs typeface="Times New Roman" panose="02020603050405020304" pitchFamily="18" charset="0"/>
              </a:rPr>
              <a:t> VIII</a:t>
            </a:r>
            <a:br>
              <a:rPr lang="el-GR" sz="3600" b="1" dirty="0">
                <a:latin typeface="Times New Roman" panose="02020603050405020304" pitchFamily="18" charset="0"/>
                <a:cs typeface="Times New Roman" panose="02020603050405020304" pitchFamily="18" charset="0"/>
              </a:rPr>
            </a:br>
            <a:r>
              <a:rPr lang="el-GR" sz="2200" b="1" dirty="0">
                <a:latin typeface="Times New Roman" panose="02020603050405020304" pitchFamily="18" charset="0"/>
                <a:cs typeface="Times New Roman" panose="02020603050405020304" pitchFamily="18" charset="0"/>
              </a:rPr>
              <a:t>Οι ενήλικες θέλουν να επιλέξουν πώς θα μάθουν</a:t>
            </a:r>
            <a:br>
              <a:rPr lang="en-GB" sz="2200" b="1" dirty="0">
                <a:latin typeface="Times New Roman" panose="02020603050405020304" pitchFamily="18" charset="0"/>
                <a:cs typeface="Times New Roman" panose="02020603050405020304" pitchFamily="18" charset="0"/>
              </a:rPr>
            </a:br>
            <a:endParaRPr lang="el-GR" sz="2200" b="1" dirty="0">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id="{BAD4BEAB-8BAC-3702-ED07-DEC1AF919454}"/>
              </a:ext>
            </a:extLst>
          </p:cNvPr>
          <p:cNvSpPr>
            <a:spLocks noGrp="1"/>
          </p:cNvSpPr>
          <p:nvPr>
            <p:ph idx="1"/>
          </p:nvPr>
        </p:nvSpPr>
        <p:spPr/>
        <p:txBody>
          <a:bodyPr>
            <a:noAutofit/>
          </a:bodyPr>
          <a:lstStyle/>
          <a:p>
            <a:pPr algn="just">
              <a:lnSpc>
                <a:spcPct val="150000"/>
              </a:lnSpc>
              <a:spcBef>
                <a:spcPts val="0"/>
              </a:spcBef>
            </a:pPr>
            <a:r>
              <a:rPr lang="el-GR" sz="1600" dirty="0">
                <a:latin typeface="Times New Roman" panose="02020603050405020304" pitchFamily="18" charset="0"/>
                <a:cs typeface="Times New Roman" panose="02020603050405020304" pitchFamily="18" charset="0"/>
              </a:rPr>
              <a:t>Οι ενήλικες εκπαιδευόμενοι ανταποκρίνονται θετικά στην αυτοκατευθυνόμενη μάθηση. Το να μπορούν να ελέγχουν πώς και πότε μαθαίνουν σημαίνει ότι είναι πιο πιθανό να ασχοληθούν πλήρως με το περιεχόμενο.</a:t>
            </a:r>
          </a:p>
          <a:p>
            <a:pPr algn="just">
              <a:lnSpc>
                <a:spcPct val="150000"/>
              </a:lnSpc>
              <a:spcBef>
                <a:spcPts val="0"/>
              </a:spcBef>
            </a:pPr>
            <a:r>
              <a:rPr lang="el-GR" sz="1600" dirty="0">
                <a:latin typeface="Times New Roman" panose="02020603050405020304" pitchFamily="18" charset="0"/>
                <a:cs typeface="Times New Roman" panose="02020603050405020304" pitchFamily="18" charset="0"/>
              </a:rPr>
              <a:t>Οι οργανισμοί θα πρέπει να χτίζουν τα εκπαιδευτικά τους προγράμματα με τέτοιο τρόπο ώστε να παρέχουν στους εκπαιδευόμενους ένα μερίδιο ιδιοκτησίας σε αυτό που μαθαίνουν. Αυτό μπορεί να γίνει επιτρέποντας στους εκπαιδευόμενους να επιλέξουν το μονοπάτι μάθησης σε μια διαδικτυακή πλατφόρμα κατάρτισης ή παρέχοντας πρόσβαση σε πόρους μάθησης στους εκπαιδευόμενους που μπορούν να ασχοληθούν με τη δική τους κρίση.</a:t>
            </a:r>
          </a:p>
          <a:p>
            <a:pPr algn="just">
              <a:lnSpc>
                <a:spcPct val="150000"/>
              </a:lnSpc>
              <a:spcBef>
                <a:spcPts val="0"/>
              </a:spcBef>
            </a:pPr>
            <a:r>
              <a:rPr lang="el-GR" sz="1600" dirty="0">
                <a:latin typeface="Times New Roman" panose="02020603050405020304" pitchFamily="18" charset="0"/>
                <a:cs typeface="Times New Roman" panose="02020603050405020304" pitchFamily="18" charset="0"/>
              </a:rPr>
              <a:t>Όσο περισσότερο εμπλέκεται ο εκπαιδευόμενος, από τα στάδια προγραμματισμού έως την αξιολόγηση έως την ανατροφοδότηση, τόσο περισσότερο θα είναι ενωμένοι με την όλη διαδικασία</a:t>
            </a:r>
            <a:r>
              <a:rPr lang="el-GR" sz="1600">
                <a:latin typeface="Times New Roman" panose="02020603050405020304" pitchFamily="18" charset="0"/>
                <a:cs typeface="Times New Roman" panose="02020603050405020304" pitchFamily="18" charset="0"/>
              </a:rPr>
              <a:t>. </a:t>
            </a:r>
            <a:endParaRPr lang="el-GR" sz="1600" dirty="0">
              <a:latin typeface="Times New Roman" panose="02020603050405020304" pitchFamily="18" charset="0"/>
              <a:cs typeface="Times New Roman" panose="02020603050405020304" pitchFamily="18" charset="0"/>
            </a:endParaRPr>
          </a:p>
          <a:p>
            <a:pPr algn="just">
              <a:lnSpc>
                <a:spcPct val="150000"/>
              </a:lnSpc>
              <a:spcBef>
                <a:spcPts val="0"/>
              </a:spcBef>
            </a:pPr>
            <a:r>
              <a:rPr lang="el-GR" sz="1600" dirty="0">
                <a:latin typeface="Times New Roman" panose="02020603050405020304" pitchFamily="18" charset="0"/>
                <a:cs typeface="Times New Roman" panose="02020603050405020304" pitchFamily="18" charset="0"/>
              </a:rPr>
              <a:t>Μέσα από μια διαδικασία υποβολής ερωτήσεων, προβληματισμού και στη συνέχεια δράσης, οι εκπαιδευόμενοι θα εξερευνήσουν το θέμα και θα αποκτήσουν γνώση μέσω αυτού. Μόλις ολοκληρωθεί η διαδικασία, περισσότερος προβληματισμός θα επιτρέψει στους μαθητές να κατανοήσουν πώς θα μπορούσαν να τα πάνε καλύτερα την επόμενη φορά.</a:t>
            </a:r>
          </a:p>
        </p:txBody>
      </p:sp>
    </p:spTree>
    <p:extLst>
      <p:ext uri="{BB962C8B-B14F-4D97-AF65-F5344CB8AC3E}">
        <p14:creationId xmlns:p14="http://schemas.microsoft.com/office/powerpoint/2010/main" val="258913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5FCE16D-8E90-01BA-22D1-F6FBD493E2C8}"/>
              </a:ext>
            </a:extLst>
          </p:cNvPr>
          <p:cNvSpPr>
            <a:spLocks noGrp="1"/>
          </p:cNvSpPr>
          <p:nvPr>
            <p:ph type="title"/>
          </p:nvPr>
        </p:nvSpPr>
        <p:spPr/>
        <p:txBody>
          <a:bodyPr>
            <a:normAutofit/>
          </a:bodyPr>
          <a:lstStyle/>
          <a:p>
            <a:pPr algn="ctr"/>
            <a:r>
              <a:rPr lang="el-GR" sz="3600" b="1" dirty="0">
                <a:latin typeface="Times New Roman" panose="02020603050405020304" pitchFamily="18" charset="0"/>
                <a:cs typeface="Times New Roman" panose="02020603050405020304" pitchFamily="18" charset="0"/>
              </a:rPr>
              <a:t>Προϋποθέσεις αποτελεσματικής μάθησης</a:t>
            </a:r>
            <a:r>
              <a:rPr lang="en-GB" sz="3600" b="1" dirty="0">
                <a:latin typeface="Times New Roman" panose="02020603050405020304" pitchFamily="18" charset="0"/>
                <a:cs typeface="Times New Roman" panose="02020603050405020304" pitchFamily="18" charset="0"/>
              </a:rPr>
              <a:t> I</a:t>
            </a:r>
            <a:endParaRPr lang="el-GR" sz="3600" b="1" dirty="0">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id="{BAD4BEAB-8BAC-3702-ED07-DEC1AF919454}"/>
              </a:ext>
            </a:extLst>
          </p:cNvPr>
          <p:cNvSpPr>
            <a:spLocks noGrp="1"/>
          </p:cNvSpPr>
          <p:nvPr>
            <p:ph idx="1"/>
          </p:nvPr>
        </p:nvSpPr>
        <p:spPr/>
        <p:txBody>
          <a:bodyPr/>
          <a:lstStyle/>
          <a:p>
            <a:pPr algn="just">
              <a:lnSpc>
                <a:spcPct val="150000"/>
              </a:lnSpc>
              <a:spcBef>
                <a:spcPts val="0"/>
              </a:spcBef>
              <a:buFont typeface="Wingdings" panose="05000000000000000000" pitchFamily="2" charset="2"/>
              <a:buChar char="v"/>
            </a:pPr>
            <a:r>
              <a:rPr lang="el-GR" sz="2400" dirty="0">
                <a:latin typeface="Times New Roman" panose="02020603050405020304" pitchFamily="18" charset="0"/>
                <a:cs typeface="Times New Roman" panose="02020603050405020304" pitchFamily="18" charset="0"/>
              </a:rPr>
              <a:t>Η εκπαίδευση έχει εθελοντικό χαρακτήρα. </a:t>
            </a:r>
            <a:endParaRPr lang="en-GB" sz="2400" dirty="0">
              <a:latin typeface="Times New Roman" panose="02020603050405020304" pitchFamily="18" charset="0"/>
              <a:cs typeface="Times New Roman" panose="02020603050405020304" pitchFamily="18" charset="0"/>
            </a:endParaRPr>
          </a:p>
          <a:p>
            <a:pPr algn="just">
              <a:lnSpc>
                <a:spcPct val="150000"/>
              </a:lnSpc>
              <a:spcBef>
                <a:spcPts val="0"/>
              </a:spcBef>
              <a:buFont typeface="Wingdings" panose="05000000000000000000" pitchFamily="2" charset="2"/>
              <a:buChar char="v"/>
            </a:pPr>
            <a:r>
              <a:rPr lang="el-GR" sz="2400" dirty="0">
                <a:latin typeface="Times New Roman" panose="02020603050405020304" pitchFamily="18" charset="0"/>
                <a:cs typeface="Times New Roman" panose="02020603050405020304" pitchFamily="18" charset="0"/>
              </a:rPr>
              <a:t>Αποσαφηνίζονται οι εκπαιδευτικοί στόχοι.</a:t>
            </a:r>
            <a:endParaRPr lang="en-GB" sz="2400" dirty="0">
              <a:latin typeface="Times New Roman" panose="02020603050405020304" pitchFamily="18" charset="0"/>
              <a:cs typeface="Times New Roman" panose="02020603050405020304" pitchFamily="18" charset="0"/>
            </a:endParaRPr>
          </a:p>
          <a:p>
            <a:pPr algn="just">
              <a:lnSpc>
                <a:spcPct val="150000"/>
              </a:lnSpc>
              <a:spcBef>
                <a:spcPts val="0"/>
              </a:spcBef>
              <a:buFont typeface="Wingdings" panose="05000000000000000000" pitchFamily="2" charset="2"/>
              <a:buChar char="v"/>
            </a:pPr>
            <a:r>
              <a:rPr lang="el-GR" sz="2400" dirty="0">
                <a:latin typeface="Times New Roman" panose="02020603050405020304" pitchFamily="18" charset="0"/>
                <a:cs typeface="Times New Roman" panose="02020603050405020304" pitchFamily="18" charset="0"/>
              </a:rPr>
              <a:t>Άρτια οργάνωση του προγράμματος. </a:t>
            </a:r>
            <a:endParaRPr lang="en-GB" sz="2400" dirty="0">
              <a:latin typeface="Times New Roman" panose="02020603050405020304" pitchFamily="18" charset="0"/>
              <a:cs typeface="Times New Roman" panose="02020603050405020304" pitchFamily="18" charset="0"/>
            </a:endParaRPr>
          </a:p>
          <a:p>
            <a:pPr algn="just">
              <a:lnSpc>
                <a:spcPct val="150000"/>
              </a:lnSpc>
              <a:spcBef>
                <a:spcPts val="0"/>
              </a:spcBef>
              <a:buFont typeface="Wingdings" panose="05000000000000000000" pitchFamily="2" charset="2"/>
              <a:buChar char="v"/>
            </a:pPr>
            <a:r>
              <a:rPr lang="el-GR" sz="2400" dirty="0">
                <a:latin typeface="Times New Roman" panose="02020603050405020304" pitchFamily="18" charset="0"/>
                <a:cs typeface="Times New Roman" panose="02020603050405020304" pitchFamily="18" charset="0"/>
              </a:rPr>
              <a:t>Το περιεχόμενο έχει σχέση με τις ανάγκες και τις προσδοκίες των</a:t>
            </a:r>
            <a:r>
              <a:rPr lang="en-GB" sz="2400" dirty="0">
                <a:latin typeface="Times New Roman" panose="02020603050405020304" pitchFamily="18" charset="0"/>
                <a:cs typeface="Times New Roman" panose="02020603050405020304" pitchFamily="18" charset="0"/>
              </a:rPr>
              <a:t> </a:t>
            </a:r>
            <a:r>
              <a:rPr lang="el-GR" sz="2400" dirty="0">
                <a:latin typeface="Times New Roman" panose="02020603050405020304" pitchFamily="18" charset="0"/>
                <a:cs typeface="Times New Roman" panose="02020603050405020304" pitchFamily="18" charset="0"/>
              </a:rPr>
              <a:t>εκπαιδευομένων. </a:t>
            </a:r>
            <a:endParaRPr lang="en-GB" sz="2400" dirty="0">
              <a:latin typeface="Times New Roman" panose="02020603050405020304" pitchFamily="18" charset="0"/>
              <a:cs typeface="Times New Roman" panose="02020603050405020304" pitchFamily="18" charset="0"/>
            </a:endParaRPr>
          </a:p>
          <a:p>
            <a:pPr algn="just">
              <a:lnSpc>
                <a:spcPct val="150000"/>
              </a:lnSpc>
              <a:spcBef>
                <a:spcPts val="0"/>
              </a:spcBef>
              <a:buFont typeface="Wingdings" panose="05000000000000000000" pitchFamily="2" charset="2"/>
              <a:buChar char="v"/>
            </a:pPr>
            <a:r>
              <a:rPr lang="el-GR" sz="2400" dirty="0">
                <a:latin typeface="Times New Roman" panose="02020603050405020304" pitchFamily="18" charset="0"/>
                <a:cs typeface="Times New Roman" panose="02020603050405020304" pitchFamily="18" charset="0"/>
              </a:rPr>
              <a:t>Λαμβάνονται υπόψη οι προτιμώμενοι τρόποι μάθησης. </a:t>
            </a:r>
            <a:endParaRPr lang="en-GB" sz="2400" dirty="0">
              <a:latin typeface="Times New Roman" panose="02020603050405020304" pitchFamily="18" charset="0"/>
              <a:cs typeface="Times New Roman" panose="02020603050405020304" pitchFamily="18" charset="0"/>
            </a:endParaRPr>
          </a:p>
          <a:p>
            <a:pPr algn="just">
              <a:lnSpc>
                <a:spcPct val="150000"/>
              </a:lnSpc>
              <a:spcBef>
                <a:spcPts val="0"/>
              </a:spcBef>
              <a:buFont typeface="Wingdings" panose="05000000000000000000" pitchFamily="2" charset="2"/>
              <a:buChar char="v"/>
            </a:pPr>
            <a:r>
              <a:rPr lang="el-GR" sz="2400" dirty="0">
                <a:latin typeface="Times New Roman" panose="02020603050405020304" pitchFamily="18" charset="0"/>
                <a:cs typeface="Times New Roman" panose="02020603050405020304" pitchFamily="18" charset="0"/>
              </a:rPr>
              <a:t>Ενθαρρύνεται η ενεργός συμμετοχή</a:t>
            </a:r>
          </a:p>
        </p:txBody>
      </p:sp>
    </p:spTree>
    <p:extLst>
      <p:ext uri="{BB962C8B-B14F-4D97-AF65-F5344CB8AC3E}">
        <p14:creationId xmlns:p14="http://schemas.microsoft.com/office/powerpoint/2010/main" val="2751705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5FCE16D-8E90-01BA-22D1-F6FBD493E2C8}"/>
              </a:ext>
            </a:extLst>
          </p:cNvPr>
          <p:cNvSpPr>
            <a:spLocks noGrp="1"/>
          </p:cNvSpPr>
          <p:nvPr>
            <p:ph type="title"/>
          </p:nvPr>
        </p:nvSpPr>
        <p:spPr/>
        <p:txBody>
          <a:bodyPr>
            <a:normAutofit/>
          </a:bodyPr>
          <a:lstStyle/>
          <a:p>
            <a:pPr algn="ctr"/>
            <a:r>
              <a:rPr lang="el-GR" sz="3600" b="1" dirty="0">
                <a:latin typeface="Times New Roman" panose="02020603050405020304" pitchFamily="18" charset="0"/>
                <a:cs typeface="Times New Roman" panose="02020603050405020304" pitchFamily="18" charset="0"/>
              </a:rPr>
              <a:t>Προϋποθέσεις αποτελεσματικής μάθησης</a:t>
            </a:r>
            <a:r>
              <a:rPr lang="en-GB" sz="3600" b="1" dirty="0">
                <a:latin typeface="Times New Roman" panose="02020603050405020304" pitchFamily="18" charset="0"/>
                <a:cs typeface="Times New Roman" panose="02020603050405020304" pitchFamily="18" charset="0"/>
              </a:rPr>
              <a:t> II</a:t>
            </a:r>
            <a:endParaRPr lang="el-GR" sz="3600" b="1" dirty="0">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id="{BAD4BEAB-8BAC-3702-ED07-DEC1AF919454}"/>
              </a:ext>
            </a:extLst>
          </p:cNvPr>
          <p:cNvSpPr>
            <a:spLocks noGrp="1"/>
          </p:cNvSpPr>
          <p:nvPr>
            <p:ph idx="1"/>
          </p:nvPr>
        </p:nvSpPr>
        <p:spPr/>
        <p:txBody>
          <a:bodyPr>
            <a:normAutofit/>
          </a:bodyPr>
          <a:lstStyle/>
          <a:p>
            <a:pPr marL="0" indent="0" algn="ctr">
              <a:lnSpc>
                <a:spcPct val="150000"/>
              </a:lnSpc>
              <a:spcBef>
                <a:spcPts val="0"/>
              </a:spcBef>
              <a:buNone/>
            </a:pPr>
            <a:r>
              <a:rPr lang="el-GR" sz="2400" b="1" dirty="0">
                <a:latin typeface="Times New Roman" panose="02020603050405020304" pitchFamily="18" charset="0"/>
                <a:cs typeface="Times New Roman" panose="02020603050405020304" pitchFamily="18" charset="0"/>
              </a:rPr>
              <a:t>Οι ενήλικες έχουν υψηλότερη αίσθηση </a:t>
            </a:r>
            <a:r>
              <a:rPr lang="el-GR" sz="2400" b="1" dirty="0" err="1">
                <a:latin typeface="Times New Roman" panose="02020603050405020304" pitchFamily="18" charset="0"/>
                <a:cs typeface="Times New Roman" panose="02020603050405020304" pitchFamily="18" charset="0"/>
              </a:rPr>
              <a:t>αυτοενέργειας</a:t>
            </a:r>
            <a:r>
              <a:rPr lang="el-GR" sz="2400" b="1" dirty="0">
                <a:latin typeface="Times New Roman" panose="02020603050405020304" pitchFamily="18" charset="0"/>
                <a:cs typeface="Times New Roman" panose="02020603050405020304" pitchFamily="18" charset="0"/>
              </a:rPr>
              <a:t> και κινήτρων</a:t>
            </a:r>
          </a:p>
          <a:p>
            <a:pPr marL="0" indent="0" algn="ctr">
              <a:lnSpc>
                <a:spcPct val="150000"/>
              </a:lnSpc>
              <a:spcBef>
                <a:spcPts val="0"/>
              </a:spcBef>
              <a:buNone/>
            </a:pPr>
            <a:endParaRPr lang="el-GR" sz="2400" b="1"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r>
              <a:rPr lang="el-GR" sz="2400" dirty="0">
                <a:latin typeface="Times New Roman" panose="02020603050405020304" pitchFamily="18" charset="0"/>
                <a:cs typeface="Times New Roman" panose="02020603050405020304" pitchFamily="18" charset="0"/>
              </a:rPr>
              <a:t>Οι ενήλικες εκπαιδευόμενοι είναι πολύ πιο </a:t>
            </a:r>
            <a:r>
              <a:rPr lang="el-GR" sz="2400" dirty="0" err="1">
                <a:latin typeface="Times New Roman" panose="02020603050405020304" pitchFamily="18" charset="0"/>
                <a:cs typeface="Times New Roman" panose="02020603050405020304" pitchFamily="18" charset="0"/>
              </a:rPr>
              <a:t>αυτοκατευθυνόμενοι</a:t>
            </a:r>
            <a:r>
              <a:rPr lang="el-GR" sz="2400" dirty="0">
                <a:latin typeface="Times New Roman" panose="02020603050405020304" pitchFamily="18" charset="0"/>
                <a:cs typeface="Times New Roman" panose="02020603050405020304" pitchFamily="18" charset="0"/>
              </a:rPr>
              <a:t> και παρακινημένοι από τους νεαρούς μαθητές.</a:t>
            </a:r>
          </a:p>
          <a:p>
            <a:pPr marL="0" indent="0" algn="just">
              <a:lnSpc>
                <a:spcPct val="150000"/>
              </a:lnSpc>
              <a:spcBef>
                <a:spcPts val="0"/>
              </a:spcBef>
              <a:buNone/>
            </a:pPr>
            <a:r>
              <a:rPr lang="el-GR" sz="2400" dirty="0">
                <a:latin typeface="Times New Roman" panose="02020603050405020304" pitchFamily="18" charset="0"/>
                <a:cs typeface="Times New Roman" panose="02020603050405020304" pitchFamily="18" charset="0"/>
              </a:rPr>
              <a:t>Οι ενήλικες τείνουν να μαθαίνουν επειδή το θέλουν ή βλέπουν το άμεσο όφελος της μάθησης.</a:t>
            </a:r>
          </a:p>
          <a:p>
            <a:pPr marL="0" indent="0" algn="just">
              <a:lnSpc>
                <a:spcPct val="150000"/>
              </a:lnSpc>
              <a:spcBef>
                <a:spcPts val="0"/>
              </a:spcBef>
              <a:buNone/>
            </a:pPr>
            <a:r>
              <a:rPr lang="el-GR" sz="2400" dirty="0">
                <a:latin typeface="Times New Roman" panose="02020603050405020304" pitchFamily="18" charset="0"/>
                <a:cs typeface="Times New Roman" panose="02020603050405020304" pitchFamily="18" charset="0"/>
              </a:rPr>
              <a:t>Οι ενήλικες πρέπει να δουν το όφελος, την αξία και τον σκοπό της μάθησης.</a:t>
            </a:r>
          </a:p>
          <a:p>
            <a:pPr marL="0" indent="0" algn="just">
              <a:lnSpc>
                <a:spcPct val="150000"/>
              </a:lnSpc>
              <a:spcBef>
                <a:spcPts val="0"/>
              </a:spcBef>
              <a:buNone/>
            </a:pPr>
            <a:endParaRPr lang="el-GR" sz="2400" dirty="0">
              <a:latin typeface="Times New Roman" panose="02020603050405020304" pitchFamily="18" charset="0"/>
              <a:cs typeface="Times New Roman" panose="02020603050405020304" pitchFamily="18" charset="0"/>
            </a:endParaRPr>
          </a:p>
          <a:p>
            <a:pPr marL="0" indent="0" algn="ctr">
              <a:lnSpc>
                <a:spcPct val="150000"/>
              </a:lnSpc>
              <a:spcBef>
                <a:spcPts val="0"/>
              </a:spcBef>
              <a:buNone/>
            </a:pPr>
            <a:endParaRPr lang="el-G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63922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5FCE16D-8E90-01BA-22D1-F6FBD493E2C8}"/>
              </a:ext>
            </a:extLst>
          </p:cNvPr>
          <p:cNvSpPr>
            <a:spLocks noGrp="1"/>
          </p:cNvSpPr>
          <p:nvPr>
            <p:ph type="title"/>
          </p:nvPr>
        </p:nvSpPr>
        <p:spPr/>
        <p:txBody>
          <a:bodyPr>
            <a:normAutofit/>
          </a:bodyPr>
          <a:lstStyle/>
          <a:p>
            <a:pPr algn="ctr">
              <a:lnSpc>
                <a:spcPct val="150000"/>
              </a:lnSpc>
            </a:pPr>
            <a:r>
              <a:rPr lang="el-GR" sz="3600" b="1" dirty="0">
                <a:latin typeface="Times New Roman" panose="02020603050405020304" pitchFamily="18" charset="0"/>
                <a:cs typeface="Times New Roman" panose="02020603050405020304" pitchFamily="18" charset="0"/>
              </a:rPr>
              <a:t>Προϋποθέσεις αποτελεσματικής μάθησης</a:t>
            </a:r>
            <a:r>
              <a:rPr lang="en-GB" sz="3600" b="1" dirty="0">
                <a:latin typeface="Times New Roman" panose="02020603050405020304" pitchFamily="18" charset="0"/>
                <a:cs typeface="Times New Roman" panose="02020603050405020304" pitchFamily="18" charset="0"/>
              </a:rPr>
              <a:t> I</a:t>
            </a:r>
            <a:r>
              <a:rPr lang="el-GR" sz="3600" b="1" dirty="0">
                <a:latin typeface="Times New Roman" panose="02020603050405020304" pitchFamily="18" charset="0"/>
                <a:cs typeface="Times New Roman" panose="02020603050405020304" pitchFamily="18" charset="0"/>
              </a:rPr>
              <a:t>Ι</a:t>
            </a:r>
            <a:r>
              <a:rPr lang="en-GB" sz="3600" b="1" dirty="0">
                <a:latin typeface="Times New Roman" panose="02020603050405020304" pitchFamily="18" charset="0"/>
                <a:cs typeface="Times New Roman" panose="02020603050405020304" pitchFamily="18" charset="0"/>
              </a:rPr>
              <a:t>I</a:t>
            </a:r>
            <a:br>
              <a:rPr lang="el-GR" sz="3600" b="1" dirty="0">
                <a:latin typeface="Times New Roman" panose="02020603050405020304" pitchFamily="18" charset="0"/>
                <a:cs typeface="Times New Roman" panose="02020603050405020304" pitchFamily="18" charset="0"/>
              </a:rPr>
            </a:br>
            <a:r>
              <a:rPr lang="el-GR" sz="2000" b="1" dirty="0">
                <a:latin typeface="Times New Roman" panose="02020603050405020304" pitchFamily="18" charset="0"/>
                <a:cs typeface="Times New Roman" panose="02020603050405020304" pitchFamily="18" charset="0"/>
              </a:rPr>
              <a:t>Οι ενήλικες χρησιμοποιούν την εμπειρία της ζωής τους για να διευκολύνουν τη μάθηση</a:t>
            </a:r>
            <a:endParaRPr lang="el-GR" sz="3600" b="1" dirty="0">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id="{BAD4BEAB-8BAC-3702-ED07-DEC1AF919454}"/>
              </a:ext>
            </a:extLst>
          </p:cNvPr>
          <p:cNvSpPr>
            <a:spLocks noGrp="1"/>
          </p:cNvSpPr>
          <p:nvPr>
            <p:ph idx="1"/>
          </p:nvPr>
        </p:nvSpPr>
        <p:spPr>
          <a:xfrm>
            <a:off x="838200" y="1825624"/>
            <a:ext cx="10515600" cy="4761787"/>
          </a:xfrm>
        </p:spPr>
        <p:txBody>
          <a:bodyPr>
            <a:noAutofit/>
          </a:bodyPr>
          <a:lstStyle/>
          <a:p>
            <a:pPr>
              <a:lnSpc>
                <a:spcPct val="170000"/>
              </a:lnSpc>
              <a:spcBef>
                <a:spcPts val="0"/>
              </a:spcBef>
            </a:pPr>
            <a:r>
              <a:rPr lang="el-GR" sz="1800" dirty="0">
                <a:latin typeface="Times New Roman" panose="02020603050405020304" pitchFamily="18" charset="0"/>
                <a:cs typeface="Times New Roman" panose="02020603050405020304" pitchFamily="18" charset="0"/>
              </a:rPr>
              <a:t>Οι ενήλικες, φυσικά, έχουν περισσότερη εμπειρία από τα παιδιά.</a:t>
            </a:r>
          </a:p>
          <a:p>
            <a:pPr>
              <a:lnSpc>
                <a:spcPct val="170000"/>
              </a:lnSpc>
              <a:spcBef>
                <a:spcPts val="0"/>
              </a:spcBef>
            </a:pPr>
            <a:r>
              <a:rPr lang="el-GR" sz="1800" dirty="0">
                <a:latin typeface="Times New Roman" panose="02020603050405020304" pitchFamily="18" charset="0"/>
                <a:cs typeface="Times New Roman" panose="02020603050405020304" pitchFamily="18" charset="0"/>
              </a:rPr>
              <a:t>Οι ενήλικες εκπαιδευόμενοι βασίζονται σε μεγάλο βαθμό στις εμπειρίες τους όταν ασχολούνται με τη μάθηση και επωφελούνται από προγράμματα κατάρτισης που το κατανοούν αυτό.</a:t>
            </a:r>
          </a:p>
          <a:p>
            <a:pPr>
              <a:lnSpc>
                <a:spcPct val="170000"/>
              </a:lnSpc>
              <a:spcBef>
                <a:spcPts val="0"/>
              </a:spcBef>
            </a:pPr>
            <a:r>
              <a:rPr lang="el-GR" sz="1800" dirty="0">
                <a:latin typeface="Times New Roman" panose="02020603050405020304" pitchFamily="18" charset="0"/>
                <a:cs typeface="Times New Roman" panose="02020603050405020304" pitchFamily="18" charset="0"/>
              </a:rPr>
              <a:t>Όταν το περιεχόμενο που αντλείται από παραδείγματα πραγματικού κόσμου, σχετικά σενάρια και βασίζεται σε άμεση εμπειρία θα οδηγήσει σε μια πιο ουσιαστική κατανόηση του θέματος.</a:t>
            </a:r>
          </a:p>
          <a:p>
            <a:pPr>
              <a:lnSpc>
                <a:spcPct val="170000"/>
              </a:lnSpc>
              <a:spcBef>
                <a:spcPts val="0"/>
              </a:spcBef>
            </a:pPr>
            <a:r>
              <a:rPr lang="el-GR" sz="1800" dirty="0">
                <a:latin typeface="Times New Roman" panose="02020603050405020304" pitchFamily="18" charset="0"/>
                <a:cs typeface="Times New Roman" panose="02020603050405020304" pitchFamily="18" charset="0"/>
              </a:rPr>
              <a:t>Οι ενήλικες εκπαιδευόμενοι θα πρέπει να γνωρίζουν αυτές τις κοινές προκλήσεις και να ξέρουν πώς να καθοδηγούν τους εαυτούς τους σε νέα συμπεράσματα. </a:t>
            </a:r>
          </a:p>
        </p:txBody>
      </p:sp>
    </p:spTree>
    <p:extLst>
      <p:ext uri="{BB962C8B-B14F-4D97-AF65-F5344CB8AC3E}">
        <p14:creationId xmlns:p14="http://schemas.microsoft.com/office/powerpoint/2010/main" val="38268068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5FCE16D-8E90-01BA-22D1-F6FBD493E2C8}"/>
              </a:ext>
            </a:extLst>
          </p:cNvPr>
          <p:cNvSpPr>
            <a:spLocks noGrp="1"/>
          </p:cNvSpPr>
          <p:nvPr>
            <p:ph type="title"/>
          </p:nvPr>
        </p:nvSpPr>
        <p:spPr/>
        <p:txBody>
          <a:bodyPr>
            <a:normAutofit fontScale="90000"/>
          </a:bodyPr>
          <a:lstStyle/>
          <a:p>
            <a:pPr algn="ctr"/>
            <a:br>
              <a:rPr lang="el-GR" sz="3600" b="1" dirty="0">
                <a:latin typeface="Times New Roman" panose="02020603050405020304" pitchFamily="18" charset="0"/>
                <a:cs typeface="Times New Roman" panose="02020603050405020304" pitchFamily="18" charset="0"/>
              </a:rPr>
            </a:br>
            <a:r>
              <a:rPr lang="el-GR" sz="3600" b="1" dirty="0">
                <a:latin typeface="Times New Roman" panose="02020603050405020304" pitchFamily="18" charset="0"/>
                <a:cs typeface="Times New Roman" panose="02020603050405020304" pitchFamily="18" charset="0"/>
              </a:rPr>
              <a:t>Προϋποθέσεις αποτελεσματικής μάθησης</a:t>
            </a:r>
            <a:r>
              <a:rPr lang="en-GB" sz="3600" b="1" dirty="0">
                <a:latin typeface="Times New Roman" panose="02020603050405020304" pitchFamily="18" charset="0"/>
                <a:cs typeface="Times New Roman" panose="02020603050405020304" pitchFamily="18" charset="0"/>
              </a:rPr>
              <a:t> I</a:t>
            </a:r>
            <a:r>
              <a:rPr lang="el-GR" sz="3600" b="1" dirty="0">
                <a:latin typeface="Times New Roman" panose="02020603050405020304" pitchFamily="18" charset="0"/>
                <a:cs typeface="Times New Roman" panose="02020603050405020304" pitchFamily="18" charset="0"/>
              </a:rPr>
              <a:t>Ι</a:t>
            </a:r>
            <a:r>
              <a:rPr lang="en-GB" sz="3600" b="1" dirty="0">
                <a:latin typeface="Times New Roman" panose="02020603050405020304" pitchFamily="18" charset="0"/>
                <a:cs typeface="Times New Roman" panose="02020603050405020304" pitchFamily="18" charset="0"/>
              </a:rPr>
              <a:t>I</a:t>
            </a:r>
            <a:br>
              <a:rPr lang="el-GR" sz="3600" b="1" dirty="0">
                <a:latin typeface="Times New Roman" panose="02020603050405020304" pitchFamily="18" charset="0"/>
                <a:cs typeface="Times New Roman" panose="02020603050405020304" pitchFamily="18" charset="0"/>
              </a:rPr>
            </a:br>
            <a:br>
              <a:rPr lang="el-GR" sz="3600" b="1" dirty="0">
                <a:latin typeface="Times New Roman" panose="02020603050405020304" pitchFamily="18" charset="0"/>
                <a:cs typeface="Times New Roman" panose="02020603050405020304" pitchFamily="18" charset="0"/>
              </a:rPr>
            </a:br>
            <a:r>
              <a:rPr lang="el-GR" sz="2200" b="1" dirty="0">
                <a:latin typeface="Times New Roman" panose="02020603050405020304" pitchFamily="18" charset="0"/>
                <a:cs typeface="Times New Roman" panose="02020603050405020304" pitchFamily="18" charset="0"/>
              </a:rPr>
              <a:t>Οι ενήλικες επικεντρώνονται στην επίτευξη στόχων</a:t>
            </a:r>
            <a:br>
              <a:rPr lang="en-GB" sz="3600" b="1" dirty="0">
                <a:latin typeface="Times New Roman" panose="02020603050405020304" pitchFamily="18" charset="0"/>
                <a:cs typeface="Times New Roman" panose="02020603050405020304" pitchFamily="18" charset="0"/>
              </a:rPr>
            </a:br>
            <a:endParaRPr lang="el-GR" sz="3600" b="1" dirty="0">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id="{BAD4BEAB-8BAC-3702-ED07-DEC1AF919454}"/>
              </a:ext>
            </a:extLst>
          </p:cNvPr>
          <p:cNvSpPr>
            <a:spLocks noGrp="1"/>
          </p:cNvSpPr>
          <p:nvPr>
            <p:ph idx="1"/>
          </p:nvPr>
        </p:nvSpPr>
        <p:spPr/>
        <p:txBody>
          <a:bodyPr>
            <a:normAutofit fontScale="77500" lnSpcReduction="20000"/>
          </a:bodyPr>
          <a:lstStyle/>
          <a:p>
            <a:pPr algn="just">
              <a:lnSpc>
                <a:spcPct val="150000"/>
              </a:lnSpc>
              <a:spcBef>
                <a:spcPts val="0"/>
              </a:spcBef>
            </a:pPr>
            <a:r>
              <a:rPr lang="el-GR" sz="2100" dirty="0">
                <a:latin typeface="Times New Roman" panose="02020603050405020304" pitchFamily="18" charset="0"/>
                <a:cs typeface="Times New Roman" panose="02020603050405020304" pitchFamily="18" charset="0"/>
              </a:rPr>
              <a:t>Οι ενήλικες εισέρχονται στη μαθησιακή διαδικασία εστιασμένοι στα αποτελέσματα. Πρέπει να γνωρίζουν πώς οι πληροφορίες θα τους βοηθήσουν να επιτύχουν τους στόχους τους, είτε προσωπικούς είτε επαγγελματικούς.</a:t>
            </a:r>
          </a:p>
          <a:p>
            <a:pPr algn="just">
              <a:lnSpc>
                <a:spcPct val="150000"/>
              </a:lnSpc>
              <a:spcBef>
                <a:spcPts val="0"/>
              </a:spcBef>
            </a:pPr>
            <a:endParaRPr lang="el-GR" sz="2100" dirty="0">
              <a:latin typeface="Times New Roman" panose="02020603050405020304" pitchFamily="18" charset="0"/>
              <a:cs typeface="Times New Roman" panose="02020603050405020304" pitchFamily="18" charset="0"/>
            </a:endParaRPr>
          </a:p>
          <a:p>
            <a:pPr algn="just">
              <a:lnSpc>
                <a:spcPct val="150000"/>
              </a:lnSpc>
              <a:spcBef>
                <a:spcPts val="0"/>
              </a:spcBef>
            </a:pPr>
            <a:r>
              <a:rPr lang="el-GR" sz="2100" dirty="0">
                <a:latin typeface="Times New Roman" panose="02020603050405020304" pitchFamily="18" charset="0"/>
                <a:cs typeface="Times New Roman" panose="02020603050405020304" pitchFamily="18" charset="0"/>
              </a:rPr>
              <a:t>Κατά το σχεδιασμό προγραμμάτων μάθησης, οι εκπαιδευτές πρέπει να το έχουν κατά νου και να βεβαιωθούν ότι δίνονται στον εκπαιδευόμενο πολλά εργαλεία και πληροφορίες που θα τον βοηθήσουν να επιτύχουν τον στόχο τους.</a:t>
            </a:r>
          </a:p>
          <a:p>
            <a:pPr algn="just">
              <a:lnSpc>
                <a:spcPct val="150000"/>
              </a:lnSpc>
              <a:spcBef>
                <a:spcPts val="0"/>
              </a:spcBef>
            </a:pPr>
            <a:endParaRPr lang="el-GR" sz="2100" dirty="0">
              <a:latin typeface="Times New Roman" panose="02020603050405020304" pitchFamily="18" charset="0"/>
              <a:cs typeface="Times New Roman" panose="02020603050405020304" pitchFamily="18" charset="0"/>
            </a:endParaRPr>
          </a:p>
          <a:p>
            <a:pPr algn="just">
              <a:lnSpc>
                <a:spcPct val="150000"/>
              </a:lnSpc>
              <a:spcBef>
                <a:spcPts val="0"/>
              </a:spcBef>
            </a:pPr>
            <a:r>
              <a:rPr lang="el-GR" sz="2100" dirty="0">
                <a:latin typeface="Times New Roman" panose="02020603050405020304" pitchFamily="18" charset="0"/>
                <a:cs typeface="Times New Roman" panose="02020603050405020304" pitchFamily="18" charset="0"/>
              </a:rPr>
              <a:t>Οι ενήλικες εκπαιδευόμενοι πρέπει να θέσουν σαφείς, εφικτούς στόχους για τον εαυτό τους και να ασχοληθούν με το περιεχόμενο για να επιτύχουν τους στόχους τους.</a:t>
            </a:r>
          </a:p>
          <a:p>
            <a:pPr algn="just">
              <a:lnSpc>
                <a:spcPct val="150000"/>
              </a:lnSpc>
              <a:spcBef>
                <a:spcPts val="0"/>
              </a:spcBef>
            </a:pPr>
            <a:endParaRPr lang="el-GR" sz="2100" dirty="0">
              <a:latin typeface="Times New Roman" panose="02020603050405020304" pitchFamily="18" charset="0"/>
              <a:cs typeface="Times New Roman" panose="02020603050405020304" pitchFamily="18" charset="0"/>
            </a:endParaRPr>
          </a:p>
          <a:p>
            <a:pPr algn="just">
              <a:lnSpc>
                <a:spcPct val="150000"/>
              </a:lnSpc>
              <a:spcBef>
                <a:spcPts val="0"/>
              </a:spcBef>
            </a:pPr>
            <a:r>
              <a:rPr lang="el-GR" sz="2100" dirty="0">
                <a:latin typeface="Times New Roman" panose="02020603050405020304" pitchFamily="18" charset="0"/>
                <a:cs typeface="Times New Roman" panose="02020603050405020304" pitchFamily="18" charset="0"/>
              </a:rPr>
              <a:t>Οι ενήλικες εκπαιδευόμενοι θα ενεργοποιηθούν και θα παρακινηθούν όταν δουν πώς το περιεχόμενο με το οποίο ασχολούνται θα τους βοηθήσει να επιτύχουν τους στόχους τους. Αυτή η ενέργεια μπορεί να αξιοποιηθεί και να χρησιμοποιηθεί για να οδηγήσει τη διαδικασία μάθησης, οδηγώντας σε καλύτερα αποτελέσματα.</a:t>
            </a:r>
          </a:p>
          <a:p>
            <a:pPr marL="0" indent="0" algn="just">
              <a:lnSpc>
                <a:spcPct val="150000"/>
              </a:lnSpc>
              <a:spcBef>
                <a:spcPts val="0"/>
              </a:spcBef>
              <a:buNone/>
            </a:pPr>
            <a:endParaRPr lang="el-G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3667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5FCE16D-8E90-01BA-22D1-F6FBD493E2C8}"/>
              </a:ext>
            </a:extLst>
          </p:cNvPr>
          <p:cNvSpPr>
            <a:spLocks noGrp="1"/>
          </p:cNvSpPr>
          <p:nvPr>
            <p:ph type="title"/>
          </p:nvPr>
        </p:nvSpPr>
        <p:spPr>
          <a:xfrm>
            <a:off x="838200" y="365125"/>
            <a:ext cx="10515600" cy="1277063"/>
          </a:xfrm>
        </p:spPr>
        <p:txBody>
          <a:bodyPr>
            <a:normAutofit fontScale="90000"/>
          </a:bodyPr>
          <a:lstStyle/>
          <a:p>
            <a:pPr algn="ctr">
              <a:lnSpc>
                <a:spcPct val="150000"/>
              </a:lnSpc>
            </a:pPr>
            <a:br>
              <a:rPr lang="el-GR" sz="3600" b="1" dirty="0">
                <a:latin typeface="Times New Roman" panose="02020603050405020304" pitchFamily="18" charset="0"/>
                <a:cs typeface="Times New Roman" panose="02020603050405020304" pitchFamily="18" charset="0"/>
              </a:rPr>
            </a:br>
            <a:br>
              <a:rPr lang="el-GR" sz="3600" b="1" dirty="0">
                <a:latin typeface="Times New Roman" panose="02020603050405020304" pitchFamily="18" charset="0"/>
                <a:cs typeface="Times New Roman" panose="02020603050405020304" pitchFamily="18" charset="0"/>
              </a:rPr>
            </a:br>
            <a:r>
              <a:rPr lang="el-GR" sz="3600" b="1" dirty="0">
                <a:latin typeface="Times New Roman" panose="02020603050405020304" pitchFamily="18" charset="0"/>
                <a:cs typeface="Times New Roman" panose="02020603050405020304" pitchFamily="18" charset="0"/>
              </a:rPr>
              <a:t>Προϋποθέσεις αποτελεσματικής μάθησης</a:t>
            </a:r>
            <a:r>
              <a:rPr lang="en-GB" sz="3600" b="1" dirty="0">
                <a:latin typeface="Times New Roman" panose="02020603050405020304" pitchFamily="18" charset="0"/>
                <a:cs typeface="Times New Roman" panose="02020603050405020304" pitchFamily="18" charset="0"/>
              </a:rPr>
              <a:t> IV</a:t>
            </a:r>
            <a:br>
              <a:rPr lang="el-GR" sz="3600" b="1" dirty="0">
                <a:latin typeface="Times New Roman" panose="02020603050405020304" pitchFamily="18" charset="0"/>
                <a:cs typeface="Times New Roman" panose="02020603050405020304" pitchFamily="18" charset="0"/>
              </a:rPr>
            </a:br>
            <a:r>
              <a:rPr lang="el-GR" sz="2200" b="1" dirty="0">
                <a:latin typeface="Times New Roman" panose="02020603050405020304" pitchFamily="18" charset="0"/>
                <a:cs typeface="Times New Roman" panose="02020603050405020304" pitchFamily="18" charset="0"/>
              </a:rPr>
              <a:t>Οι ενήλικες πρέπει να γνωρίζουν πώς είναι σχετικές οι πληροφορίες</a:t>
            </a:r>
            <a:br>
              <a:rPr lang="el-GR" sz="3600" b="1" dirty="0">
                <a:latin typeface="Times New Roman" panose="02020603050405020304" pitchFamily="18" charset="0"/>
                <a:cs typeface="Times New Roman" panose="02020603050405020304" pitchFamily="18" charset="0"/>
              </a:rPr>
            </a:br>
            <a:br>
              <a:rPr lang="en-GB" sz="3600" b="1" dirty="0">
                <a:latin typeface="Times New Roman" panose="02020603050405020304" pitchFamily="18" charset="0"/>
                <a:cs typeface="Times New Roman" panose="02020603050405020304" pitchFamily="18" charset="0"/>
              </a:rPr>
            </a:br>
            <a:endParaRPr lang="el-GR" sz="3600" b="1" dirty="0">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id="{BAD4BEAB-8BAC-3702-ED07-DEC1AF919454}"/>
              </a:ext>
            </a:extLst>
          </p:cNvPr>
          <p:cNvSpPr>
            <a:spLocks noGrp="1"/>
          </p:cNvSpPr>
          <p:nvPr>
            <p:ph idx="1"/>
          </p:nvPr>
        </p:nvSpPr>
        <p:spPr/>
        <p:txBody>
          <a:bodyPr>
            <a:noAutofit/>
          </a:bodyPr>
          <a:lstStyle/>
          <a:p>
            <a:pPr algn="just">
              <a:lnSpc>
                <a:spcPct val="150000"/>
              </a:lnSpc>
              <a:spcBef>
                <a:spcPts val="0"/>
              </a:spcBef>
            </a:pPr>
            <a:r>
              <a:rPr lang="el-GR" sz="1600" dirty="0">
                <a:latin typeface="Times New Roman" panose="02020603050405020304" pitchFamily="18" charset="0"/>
                <a:cs typeface="Times New Roman" panose="02020603050405020304" pitchFamily="18" charset="0"/>
              </a:rPr>
              <a:t>Για να εμπλακεί σωστά ένας εκπαιδευόμενος, πρέπει να τονιστεί η συνάφεια των πληροφοριών εντός του εκπαιδευτικού προγράμματος.</a:t>
            </a:r>
          </a:p>
          <a:p>
            <a:pPr algn="just">
              <a:lnSpc>
                <a:spcPct val="150000"/>
              </a:lnSpc>
              <a:spcBef>
                <a:spcPts val="0"/>
              </a:spcBef>
            </a:pPr>
            <a:r>
              <a:rPr lang="el-GR" sz="1600" dirty="0">
                <a:latin typeface="Times New Roman" panose="02020603050405020304" pitchFamily="18" charset="0"/>
                <a:cs typeface="Times New Roman" panose="02020603050405020304" pitchFamily="18" charset="0"/>
              </a:rPr>
              <a:t>Έτσι, τόσο η άμεση, βραχυπρόθεσμη συνάφεια όσο και τα μακροπρόθεσμα οφέλη από την ενασχόληση με το περιεχόμενο θα πρέπει να τονιστούν με τέτοιο τρόπο ώστε ο εκπαιδευόμενος να αφοσιωθεί αμέσως στη μάθηση.</a:t>
            </a:r>
          </a:p>
          <a:p>
            <a:pPr algn="just">
              <a:lnSpc>
                <a:spcPct val="150000"/>
              </a:lnSpc>
              <a:spcBef>
                <a:spcPts val="0"/>
              </a:spcBef>
            </a:pPr>
            <a:r>
              <a:rPr lang="el-GR" sz="1600" dirty="0">
                <a:latin typeface="Times New Roman" panose="02020603050405020304" pitchFamily="18" charset="0"/>
                <a:cs typeface="Times New Roman" panose="02020603050405020304" pitchFamily="18" charset="0"/>
              </a:rPr>
              <a:t>Η βραχυπρόθεσμη συνάφεια θα δείξει τι θα μάθουν στο μάθημα που είναι σχετικό με το ρόλο τους. Το μακροπρόθεσμο όφελος είναι πώς αυτή η γνώση θα τους κάνει καλύτερους στο ρόλο τους.</a:t>
            </a:r>
          </a:p>
          <a:p>
            <a:pPr algn="just">
              <a:lnSpc>
                <a:spcPct val="150000"/>
              </a:lnSpc>
              <a:spcBef>
                <a:spcPts val="0"/>
              </a:spcBef>
            </a:pPr>
            <a:r>
              <a:rPr lang="el-GR" sz="1600" dirty="0">
                <a:latin typeface="Times New Roman" panose="02020603050405020304" pitchFamily="18" charset="0"/>
                <a:cs typeface="Times New Roman" panose="02020603050405020304" pitchFamily="18" charset="0"/>
              </a:rPr>
              <a:t>Ενώ ορισμένοι μαθητές μπορεί να απολαμβάνουν τη μάθηση για την απόλυτη χαρά να γνωρίζουν κάτι νέο, οι ενήλικες είναι πολύ πιο πιθανό να ασχοληθούν με τη μάθηση που δείχνει μια σαφή συνάφεια για αυτούς, είτε πρόκειται για κάτι που σχετίζεται με τους στόχους, το ρόλο, τη δουλειά ή τα χόμπι τους.</a:t>
            </a:r>
          </a:p>
        </p:txBody>
      </p:sp>
    </p:spTree>
    <p:extLst>
      <p:ext uri="{BB962C8B-B14F-4D97-AF65-F5344CB8AC3E}">
        <p14:creationId xmlns:p14="http://schemas.microsoft.com/office/powerpoint/2010/main" val="37431524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EF4417A-591F-87ED-48A2-0F76B8DA5B72}"/>
              </a:ext>
            </a:extLst>
          </p:cNvPr>
          <p:cNvSpPr>
            <a:spLocks noGrp="1"/>
          </p:cNvSpPr>
          <p:nvPr>
            <p:ph type="title"/>
          </p:nvPr>
        </p:nvSpPr>
        <p:spPr/>
        <p:txBody>
          <a:bodyPr>
            <a:normAutofit fontScale="90000"/>
          </a:bodyPr>
          <a:lstStyle/>
          <a:p>
            <a:pPr algn="ctr">
              <a:lnSpc>
                <a:spcPct val="150000"/>
              </a:lnSpc>
            </a:pPr>
            <a:r>
              <a:rPr lang="el-GR" sz="4400" b="1" dirty="0">
                <a:latin typeface="Times New Roman" panose="02020603050405020304" pitchFamily="18" charset="0"/>
                <a:cs typeface="Times New Roman" panose="02020603050405020304" pitchFamily="18" charset="0"/>
              </a:rPr>
              <a:t>Προϋποθέσεις αποτελεσματικής μάθησης</a:t>
            </a:r>
            <a:r>
              <a:rPr lang="en-GB" sz="4400" b="1" dirty="0">
                <a:latin typeface="Times New Roman" panose="02020603050405020304" pitchFamily="18" charset="0"/>
                <a:cs typeface="Times New Roman" panose="02020603050405020304" pitchFamily="18" charset="0"/>
              </a:rPr>
              <a:t> V</a:t>
            </a:r>
            <a:br>
              <a:rPr lang="el-GR" sz="4400" b="1" dirty="0">
                <a:latin typeface="Times New Roman" panose="02020603050405020304" pitchFamily="18" charset="0"/>
                <a:cs typeface="Times New Roman" panose="02020603050405020304" pitchFamily="18" charset="0"/>
              </a:rPr>
            </a:br>
            <a:r>
              <a:rPr lang="el-GR" sz="2200" b="1" dirty="0">
                <a:latin typeface="Times New Roman" panose="02020603050405020304" pitchFamily="18" charset="0"/>
                <a:cs typeface="Times New Roman" panose="02020603050405020304" pitchFamily="18" charset="0"/>
              </a:rPr>
              <a:t>Οι ενήλικες είναι πρακτικοί</a:t>
            </a:r>
            <a:br>
              <a:rPr lang="el-GR" sz="4400" b="1" dirty="0">
                <a:latin typeface="Times New Roman" panose="02020603050405020304" pitchFamily="18"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5CA6C94B-9006-9DA3-6457-F493DFCD0BEC}"/>
              </a:ext>
            </a:extLst>
          </p:cNvPr>
          <p:cNvSpPr>
            <a:spLocks noGrp="1"/>
          </p:cNvSpPr>
          <p:nvPr>
            <p:ph idx="1"/>
          </p:nvPr>
        </p:nvSpPr>
        <p:spPr/>
        <p:txBody>
          <a:bodyPr>
            <a:normAutofit fontScale="25000" lnSpcReduction="20000"/>
          </a:bodyPr>
          <a:lstStyle/>
          <a:p>
            <a:pPr algn="just">
              <a:lnSpc>
                <a:spcPct val="170000"/>
              </a:lnSpc>
              <a:spcBef>
                <a:spcPts val="0"/>
              </a:spcBef>
            </a:pPr>
            <a:r>
              <a:rPr lang="el-GR" sz="6400" dirty="0">
                <a:latin typeface="Times New Roman" panose="02020603050405020304" pitchFamily="18" charset="0"/>
                <a:cs typeface="Times New Roman" panose="02020603050405020304" pitchFamily="18" charset="0"/>
              </a:rPr>
              <a:t>Οι ενήλικες μαθαίνουν γρήγορα και θυμούνται τι μαθαίνουν όταν μπορούν να γυρίσουν και να εφαρμόσουν αυτή τη γνώση στον ρόλο τους.</a:t>
            </a:r>
          </a:p>
          <a:p>
            <a:pPr algn="just">
              <a:lnSpc>
                <a:spcPct val="170000"/>
              </a:lnSpc>
              <a:spcBef>
                <a:spcPts val="0"/>
              </a:spcBef>
            </a:pPr>
            <a:r>
              <a:rPr lang="el-GR" sz="6400" dirty="0">
                <a:latin typeface="Times New Roman" panose="02020603050405020304" pitchFamily="18" charset="0"/>
                <a:cs typeface="Times New Roman" panose="02020603050405020304" pitchFamily="18" charset="0"/>
              </a:rPr>
              <a:t>Το μαθησιακό υλικό θα πρέπει να δημιουργείται με πρακτικά παραδείγματα, χρησιμοποιώντας σενάρια πραγματικού κόσμου και επίλυση προβλημάτων που απαιτεί από τους εκπαιδευόμενους να έχουν πρόσβαση στην εμπειρία και τις γνώσεις τους.</a:t>
            </a:r>
          </a:p>
          <a:p>
            <a:pPr algn="just">
              <a:lnSpc>
                <a:spcPct val="170000"/>
              </a:lnSpc>
              <a:spcBef>
                <a:spcPts val="0"/>
              </a:spcBef>
            </a:pPr>
            <a:r>
              <a:rPr lang="el-GR" sz="6400" dirty="0">
                <a:latin typeface="Times New Roman" panose="02020603050405020304" pitchFamily="18" charset="0"/>
                <a:cs typeface="Times New Roman" panose="02020603050405020304" pitchFamily="18" charset="0"/>
              </a:rPr>
              <a:t>Επιτρέψτε στους ενήλικες να ορίσουν το ρυθμό τους και αφήστε τους να χαράξουν το δικό τους μονοπάτι. Η διαδικτυακή μάθηση είναι κατάλληλη για αυτό το είδος μάθησης, καθώς οι εκπαιδευόμενοι μπορούν να έχουν πρόσβαση στο εκπαιδευτικό περιεχόμενο με το δικό τους πρόγραμμα. Αυτός ο τύπος απόκτησης γνώσης θα διασφαλίσει ότι ο εκπαιδευόμενος θα θυμάται το περιεχόμενο πολύ πιο πλήρως από ό,τι με πιο στατικές μεθόδους.</a:t>
            </a:r>
          </a:p>
          <a:p>
            <a:endParaRPr lang="el-GR" dirty="0"/>
          </a:p>
        </p:txBody>
      </p:sp>
    </p:spTree>
    <p:extLst>
      <p:ext uri="{BB962C8B-B14F-4D97-AF65-F5344CB8AC3E}">
        <p14:creationId xmlns:p14="http://schemas.microsoft.com/office/powerpoint/2010/main" val="26656181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5FCE16D-8E90-01BA-22D1-F6FBD493E2C8}"/>
              </a:ext>
            </a:extLst>
          </p:cNvPr>
          <p:cNvSpPr>
            <a:spLocks noGrp="1"/>
          </p:cNvSpPr>
          <p:nvPr>
            <p:ph type="title"/>
          </p:nvPr>
        </p:nvSpPr>
        <p:spPr/>
        <p:txBody>
          <a:bodyPr>
            <a:normAutofit fontScale="90000"/>
          </a:bodyPr>
          <a:lstStyle/>
          <a:p>
            <a:pPr algn="ctr">
              <a:lnSpc>
                <a:spcPct val="150000"/>
              </a:lnSpc>
            </a:pPr>
            <a:br>
              <a:rPr lang="el-GR" sz="3600" b="1" dirty="0">
                <a:latin typeface="Times New Roman" panose="02020603050405020304" pitchFamily="18" charset="0"/>
                <a:cs typeface="Times New Roman" panose="02020603050405020304" pitchFamily="18" charset="0"/>
              </a:rPr>
            </a:br>
            <a:r>
              <a:rPr lang="el-GR" sz="3600" b="1" dirty="0">
                <a:latin typeface="Times New Roman" panose="02020603050405020304" pitchFamily="18" charset="0"/>
                <a:cs typeface="Times New Roman" panose="02020603050405020304" pitchFamily="18" charset="0"/>
              </a:rPr>
              <a:t>Προϋποθέσεις αποτελεσματικής μάθησης</a:t>
            </a:r>
            <a:r>
              <a:rPr lang="en-GB" sz="3600" b="1" dirty="0">
                <a:latin typeface="Times New Roman" panose="02020603050405020304" pitchFamily="18" charset="0"/>
                <a:cs typeface="Times New Roman" panose="02020603050405020304" pitchFamily="18" charset="0"/>
              </a:rPr>
              <a:t> VI</a:t>
            </a:r>
            <a:br>
              <a:rPr lang="el-GR" sz="3600" b="1" dirty="0">
                <a:latin typeface="Times New Roman" panose="02020603050405020304" pitchFamily="18" charset="0"/>
                <a:cs typeface="Times New Roman" panose="02020603050405020304" pitchFamily="18" charset="0"/>
              </a:rPr>
            </a:br>
            <a:r>
              <a:rPr lang="el-GR" sz="2200" b="1" dirty="0">
                <a:latin typeface="Times New Roman" panose="02020603050405020304" pitchFamily="18" charset="0"/>
                <a:cs typeface="Times New Roman" panose="02020603050405020304" pitchFamily="18" charset="0"/>
              </a:rPr>
              <a:t>Οι ενήλικες αναζητούν βοήθεια και καθοδήγηση</a:t>
            </a:r>
            <a:br>
              <a:rPr lang="en-GB" sz="3600" b="1" dirty="0">
                <a:latin typeface="Times New Roman" panose="02020603050405020304" pitchFamily="18" charset="0"/>
                <a:cs typeface="Times New Roman" panose="02020603050405020304" pitchFamily="18" charset="0"/>
              </a:rPr>
            </a:br>
            <a:endParaRPr lang="el-GR" sz="3600" b="1" dirty="0">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id="{BAD4BEAB-8BAC-3702-ED07-DEC1AF919454}"/>
              </a:ext>
            </a:extLst>
          </p:cNvPr>
          <p:cNvSpPr>
            <a:spLocks noGrp="1"/>
          </p:cNvSpPr>
          <p:nvPr>
            <p:ph idx="1"/>
          </p:nvPr>
        </p:nvSpPr>
        <p:spPr/>
        <p:txBody>
          <a:bodyPr>
            <a:normAutofit fontScale="77500" lnSpcReduction="20000"/>
          </a:bodyPr>
          <a:lstStyle/>
          <a:p>
            <a:pPr algn="just">
              <a:lnSpc>
                <a:spcPct val="170000"/>
              </a:lnSpc>
              <a:spcBef>
                <a:spcPts val="0"/>
              </a:spcBef>
            </a:pPr>
            <a:r>
              <a:rPr lang="el-GR" sz="2400" dirty="0">
                <a:latin typeface="Times New Roman" panose="02020603050405020304" pitchFamily="18" charset="0"/>
                <a:cs typeface="Times New Roman" panose="02020603050405020304" pitchFamily="18" charset="0"/>
              </a:rPr>
              <a:t>Οι ενήλικες εκπαιδευόμενοι κατανοούν ότι το να αναζητήσουν ένα έμπειρο πρότυπο θα τους βοηθήσει στο μαθησιακό τους ταξίδι.</a:t>
            </a:r>
          </a:p>
          <a:p>
            <a:pPr algn="just">
              <a:lnSpc>
                <a:spcPct val="170000"/>
              </a:lnSpc>
              <a:spcBef>
                <a:spcPts val="0"/>
              </a:spcBef>
            </a:pPr>
            <a:endParaRPr lang="el-GR" sz="2400" dirty="0">
              <a:latin typeface="Times New Roman" panose="02020603050405020304" pitchFamily="18" charset="0"/>
              <a:cs typeface="Times New Roman" panose="02020603050405020304" pitchFamily="18" charset="0"/>
            </a:endParaRPr>
          </a:p>
          <a:p>
            <a:pPr algn="just">
              <a:lnSpc>
                <a:spcPct val="170000"/>
              </a:lnSpc>
              <a:spcBef>
                <a:spcPts val="0"/>
              </a:spcBef>
            </a:pPr>
            <a:r>
              <a:rPr lang="el-GR" sz="2400" dirty="0">
                <a:latin typeface="Times New Roman" panose="02020603050405020304" pitchFamily="18" charset="0"/>
                <a:cs typeface="Times New Roman" panose="02020603050405020304" pitchFamily="18" charset="0"/>
              </a:rPr>
              <a:t>Καθώς ένας οργανισμός αναπτύσσει το εκπαιδευτικό του πρόγραμμα, η δημιουργία ευκαιριών για καθοδήγηση μπορεί να προσθέσει μεγάλη αξία τόσο για τον μέντορα όσο και για τον καθοδηγούμενο και έχει το πρόσθετο πλεονέκτημα της ανάπτυξης σχέσεων εντός και μεταξύ των ομάδων.</a:t>
            </a:r>
          </a:p>
          <a:p>
            <a:pPr algn="just">
              <a:lnSpc>
                <a:spcPct val="170000"/>
              </a:lnSpc>
              <a:spcBef>
                <a:spcPts val="0"/>
              </a:spcBef>
            </a:pPr>
            <a:endParaRPr lang="el-GR" sz="2400" dirty="0">
              <a:latin typeface="Times New Roman" panose="02020603050405020304" pitchFamily="18" charset="0"/>
              <a:cs typeface="Times New Roman" panose="02020603050405020304" pitchFamily="18" charset="0"/>
            </a:endParaRPr>
          </a:p>
          <a:p>
            <a:pPr algn="just">
              <a:lnSpc>
                <a:spcPct val="170000"/>
              </a:lnSpc>
              <a:spcBef>
                <a:spcPts val="0"/>
              </a:spcBef>
            </a:pPr>
            <a:r>
              <a:rPr lang="el-GR" sz="2400" dirty="0">
                <a:latin typeface="Times New Roman" panose="02020603050405020304" pitchFamily="18" charset="0"/>
                <a:cs typeface="Times New Roman" panose="02020603050405020304" pitchFamily="18" charset="0"/>
              </a:rPr>
              <a:t>Η μάθηση με το παράδειγμα είναι ένας ισχυρός τρόπος πρόσβασης σε νέα γνώση, που επιτρέπει στους ενήλικες να αποκτούν γρήγορα πληροφορίες και ταυτόχρονα να αποφεύγουν κοινά λάθη.</a:t>
            </a:r>
          </a:p>
        </p:txBody>
      </p:sp>
    </p:spTree>
    <p:extLst>
      <p:ext uri="{BB962C8B-B14F-4D97-AF65-F5344CB8AC3E}">
        <p14:creationId xmlns:p14="http://schemas.microsoft.com/office/powerpoint/2010/main" val="15567551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5FCE16D-8E90-01BA-22D1-F6FBD493E2C8}"/>
              </a:ext>
            </a:extLst>
          </p:cNvPr>
          <p:cNvSpPr>
            <a:spLocks noGrp="1"/>
          </p:cNvSpPr>
          <p:nvPr>
            <p:ph type="title"/>
          </p:nvPr>
        </p:nvSpPr>
        <p:spPr/>
        <p:txBody>
          <a:bodyPr>
            <a:normAutofit fontScale="90000"/>
          </a:bodyPr>
          <a:lstStyle/>
          <a:p>
            <a:pPr algn="ctr">
              <a:lnSpc>
                <a:spcPct val="150000"/>
              </a:lnSpc>
            </a:pPr>
            <a:r>
              <a:rPr lang="el-GR" sz="3600" b="1" dirty="0">
                <a:latin typeface="Times New Roman" panose="02020603050405020304" pitchFamily="18" charset="0"/>
                <a:cs typeface="Times New Roman" panose="02020603050405020304" pitchFamily="18" charset="0"/>
              </a:rPr>
              <a:t>Προϋποθέσεις αποτελεσματικής μάθησης</a:t>
            </a:r>
            <a:r>
              <a:rPr lang="en-GB" sz="3600" b="1" dirty="0">
                <a:latin typeface="Times New Roman" panose="02020603050405020304" pitchFamily="18" charset="0"/>
                <a:cs typeface="Times New Roman" panose="02020603050405020304" pitchFamily="18" charset="0"/>
              </a:rPr>
              <a:t> VII</a:t>
            </a:r>
            <a:br>
              <a:rPr lang="el-GR" sz="3600" b="1" dirty="0">
                <a:latin typeface="Times New Roman" panose="02020603050405020304" pitchFamily="18" charset="0"/>
                <a:cs typeface="Times New Roman" panose="02020603050405020304" pitchFamily="18" charset="0"/>
              </a:rPr>
            </a:br>
            <a:r>
              <a:rPr lang="el-GR" sz="2200" b="1" dirty="0">
                <a:latin typeface="Times New Roman" panose="02020603050405020304" pitchFamily="18" charset="0"/>
                <a:cs typeface="Times New Roman" panose="02020603050405020304" pitchFamily="18" charset="0"/>
              </a:rPr>
              <a:t>Οι ενήλικες είναι ανοιχτοί για σύγχρονους τρόπους μάθησης</a:t>
            </a:r>
            <a:br>
              <a:rPr lang="en-GB" sz="2200" b="1" dirty="0">
                <a:latin typeface="Times New Roman" panose="02020603050405020304" pitchFamily="18" charset="0"/>
                <a:cs typeface="Times New Roman" panose="02020603050405020304" pitchFamily="18" charset="0"/>
              </a:rPr>
            </a:br>
            <a:endParaRPr lang="el-GR" sz="2200" b="1" dirty="0">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id="{BAD4BEAB-8BAC-3702-ED07-DEC1AF919454}"/>
              </a:ext>
            </a:extLst>
          </p:cNvPr>
          <p:cNvSpPr>
            <a:spLocks noGrp="1"/>
          </p:cNvSpPr>
          <p:nvPr>
            <p:ph idx="1"/>
          </p:nvPr>
        </p:nvSpPr>
        <p:spPr/>
        <p:txBody>
          <a:bodyPr>
            <a:normAutofit/>
          </a:bodyPr>
          <a:lstStyle/>
          <a:p>
            <a:pPr algn="just">
              <a:lnSpc>
                <a:spcPct val="150000"/>
              </a:lnSpc>
              <a:spcBef>
                <a:spcPts val="0"/>
              </a:spcBef>
            </a:pPr>
            <a:r>
              <a:rPr lang="el-GR" sz="1800" dirty="0">
                <a:latin typeface="Times New Roman" panose="02020603050405020304" pitchFamily="18" charset="0"/>
                <a:cs typeface="Times New Roman" panose="02020603050405020304" pitchFamily="18" charset="0"/>
              </a:rPr>
              <a:t>Οι ενήλικες είναι ευέλικτοι όσον αφορά τον τρόπο με τον οποίο ασχολούνται με τη γνώση. Κατανοούν ότι μπορεί να αποκτηθεί με διάφορους τρόπους και είναι πρόθυμοι να δοκιμάσουν νέες μορφές.</a:t>
            </a:r>
          </a:p>
          <a:p>
            <a:pPr algn="just">
              <a:lnSpc>
                <a:spcPct val="150000"/>
              </a:lnSpc>
              <a:spcBef>
                <a:spcPts val="0"/>
              </a:spcBef>
            </a:pPr>
            <a:endParaRPr lang="el-GR" sz="1800" dirty="0">
              <a:latin typeface="Times New Roman" panose="02020603050405020304" pitchFamily="18" charset="0"/>
              <a:cs typeface="Times New Roman" panose="02020603050405020304" pitchFamily="18" charset="0"/>
            </a:endParaRPr>
          </a:p>
          <a:p>
            <a:pPr algn="just">
              <a:lnSpc>
                <a:spcPct val="150000"/>
              </a:lnSpc>
              <a:spcBef>
                <a:spcPts val="0"/>
              </a:spcBef>
            </a:pPr>
            <a:r>
              <a:rPr lang="el-GR" sz="1800" dirty="0">
                <a:latin typeface="Times New Roman" panose="02020603050405020304" pitchFamily="18" charset="0"/>
                <a:cs typeface="Times New Roman" panose="02020603050405020304" pitchFamily="18" charset="0"/>
              </a:rPr>
              <a:t>Προσφέροντας μια ποικιλία πηγών και επιλογών, ένας οργανισμός μπορεί να διασφαλίσει ότι όλοι οι εκπαιδευόμενοι έχουν πρόσβαση στο μαθησιακό περιεχόμενο που τους απασχολεί.</a:t>
            </a:r>
          </a:p>
          <a:p>
            <a:pPr algn="just">
              <a:lnSpc>
                <a:spcPct val="150000"/>
              </a:lnSpc>
              <a:spcBef>
                <a:spcPts val="0"/>
              </a:spcBef>
            </a:pPr>
            <a:endParaRPr lang="el-GR" sz="1800" dirty="0">
              <a:latin typeface="Times New Roman" panose="02020603050405020304" pitchFamily="18" charset="0"/>
              <a:cs typeface="Times New Roman" panose="02020603050405020304" pitchFamily="18" charset="0"/>
            </a:endParaRPr>
          </a:p>
          <a:p>
            <a:pPr algn="just">
              <a:lnSpc>
                <a:spcPct val="150000"/>
              </a:lnSpc>
              <a:spcBef>
                <a:spcPts val="0"/>
              </a:spcBef>
            </a:pPr>
            <a:r>
              <a:rPr lang="el-GR" sz="1800" dirty="0">
                <a:latin typeface="Times New Roman" panose="02020603050405020304" pitchFamily="18" charset="0"/>
                <a:cs typeface="Times New Roman" panose="02020603050405020304" pitchFamily="18" charset="0"/>
              </a:rPr>
              <a:t>Κατά την ανάπτυξη ενός εκπαιδευτικού προγράμματος, ένας οργανισμός θα πρέπει να παρέχει πολλούς τύπους περιεχομένου, όπως διαδικτυακά μαθήματα, </a:t>
            </a:r>
            <a:r>
              <a:rPr lang="el-GR" sz="1800" dirty="0" err="1">
                <a:latin typeface="Times New Roman" panose="02020603050405020304" pitchFamily="18" charset="0"/>
                <a:cs typeface="Times New Roman" panose="02020603050405020304" pitchFamily="18" charset="0"/>
              </a:rPr>
              <a:t>ιστολόγια</a:t>
            </a:r>
            <a:r>
              <a:rPr lang="el-GR" sz="1800" dirty="0">
                <a:latin typeface="Times New Roman" panose="02020603050405020304" pitchFamily="18" charset="0"/>
                <a:cs typeface="Times New Roman" panose="02020603050405020304" pitchFamily="18" charset="0"/>
              </a:rPr>
              <a:t>, βίντεο </a:t>
            </a:r>
            <a:r>
              <a:rPr lang="el-GR" sz="1800" dirty="0" err="1">
                <a:latin typeface="Times New Roman" panose="02020603050405020304" pitchFamily="18" charset="0"/>
                <a:cs typeface="Times New Roman" panose="02020603050405020304" pitchFamily="18" charset="0"/>
              </a:rPr>
              <a:t>YouTube</a:t>
            </a:r>
            <a:r>
              <a:rPr lang="el-GR" sz="1800" dirty="0">
                <a:latin typeface="Times New Roman" panose="02020603050405020304" pitchFamily="18" charset="0"/>
                <a:cs typeface="Times New Roman" panose="02020603050405020304" pitchFamily="18" charset="0"/>
              </a:rPr>
              <a:t>, διαδικτυακά σεμινάρια, εφαρμογές και συνέδρια.</a:t>
            </a:r>
          </a:p>
        </p:txBody>
      </p:sp>
    </p:spTree>
    <p:extLst>
      <p:ext uri="{BB962C8B-B14F-4D97-AF65-F5344CB8AC3E}">
        <p14:creationId xmlns:p14="http://schemas.microsoft.com/office/powerpoint/2010/main" val="1709402248"/>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TotalTime>
  <Words>1056</Words>
  <Application>Microsoft Office PowerPoint</Application>
  <PresentationFormat>Ευρεία οθόνη</PresentationFormat>
  <Paragraphs>53</Paragraphs>
  <Slides>10</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10</vt:i4>
      </vt:variant>
    </vt:vector>
  </HeadingPairs>
  <TitlesOfParts>
    <vt:vector size="16" baseType="lpstr">
      <vt:lpstr>Arial</vt:lpstr>
      <vt:lpstr>Calibri</vt:lpstr>
      <vt:lpstr>Calibri Light</vt:lpstr>
      <vt:lpstr>Times New Roman</vt:lpstr>
      <vt:lpstr>Wingdings</vt:lpstr>
      <vt:lpstr>Θέμα του Office</vt:lpstr>
      <vt:lpstr>Προϋποθέσεις αποτελεσματικής μάθησης </vt:lpstr>
      <vt:lpstr>Προϋποθέσεις αποτελεσματικής μάθησης I</vt:lpstr>
      <vt:lpstr>Προϋποθέσεις αποτελεσματικής μάθησης II</vt:lpstr>
      <vt:lpstr>Προϋποθέσεις αποτελεσματικής μάθησης IΙI Οι ενήλικες χρησιμοποιούν την εμπειρία της ζωής τους για να διευκολύνουν τη μάθηση</vt:lpstr>
      <vt:lpstr> Προϋποθέσεις αποτελεσματικής μάθησης IΙI  Οι ενήλικες επικεντρώνονται στην επίτευξη στόχων </vt:lpstr>
      <vt:lpstr>  Προϋποθέσεις αποτελεσματικής μάθησης IV Οι ενήλικες πρέπει να γνωρίζουν πώς είναι σχετικές οι πληροφορίες  </vt:lpstr>
      <vt:lpstr>Προϋποθέσεις αποτελεσματικής μάθησης V Οι ενήλικες είναι πρακτικοί </vt:lpstr>
      <vt:lpstr> Προϋποθέσεις αποτελεσματικής μάθησης VI Οι ενήλικες αναζητούν βοήθεια και καθοδήγηση </vt:lpstr>
      <vt:lpstr>Προϋποθέσεις αποτελεσματικής μάθησης VII Οι ενήλικες είναι ανοιχτοί για σύγχρονους τρόπους μάθησης </vt:lpstr>
      <vt:lpstr>Προϋποθέσεις αποτελεσματικής μάθησης VIII Οι ενήλικες θέλουν να επιλέξουν πώς θα μάθουν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Despoina Plota</dc:creator>
  <cp:lastModifiedBy>Despoina Plota</cp:lastModifiedBy>
  <cp:revision>5</cp:revision>
  <dcterms:created xsi:type="dcterms:W3CDTF">2023-11-26T05:34:11Z</dcterms:created>
  <dcterms:modified xsi:type="dcterms:W3CDTF">2023-11-29T04:05:17Z</dcterms:modified>
</cp:coreProperties>
</file>