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70" r:id="rId15"/>
    <p:sldId id="269"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A06CC5-7748-1A41-DE65-ADD50137934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2A9F0C0-5BA3-3F66-C44E-92E0F9C5B5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8D6EE89-7C44-9D31-665B-0B9894E5DEBB}"/>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5" name="Θέση υποσέλιδου 4">
            <a:extLst>
              <a:ext uri="{FF2B5EF4-FFF2-40B4-BE49-F238E27FC236}">
                <a16:creationId xmlns:a16="http://schemas.microsoft.com/office/drawing/2014/main" id="{8397A9C3-B2B8-CC92-B817-81D3D906DFA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8E05FFC-DCEC-4F12-EB3B-951A914C8CED}"/>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3239791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D7B048-4E04-F3AE-2033-50D7E663184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A8F56ED-3D86-6BB9-D874-03DBD5B1658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90BE12A-5403-3165-DA09-F32A1525B32C}"/>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5" name="Θέση υποσέλιδου 4">
            <a:extLst>
              <a:ext uri="{FF2B5EF4-FFF2-40B4-BE49-F238E27FC236}">
                <a16:creationId xmlns:a16="http://schemas.microsoft.com/office/drawing/2014/main" id="{F9F785EF-6252-7F25-4FFB-E9FE4C8E263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40E519A-3D14-810A-8721-605AD82521C9}"/>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362246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7B1A2DC-E99F-4EE2-5F8A-B73BED9375C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EAE9C27-5124-55DA-6D69-8BB6B71B8D0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CBE4E28-6945-A71C-0356-B68FC7805BC7}"/>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5" name="Θέση υποσέλιδου 4">
            <a:extLst>
              <a:ext uri="{FF2B5EF4-FFF2-40B4-BE49-F238E27FC236}">
                <a16:creationId xmlns:a16="http://schemas.microsoft.com/office/drawing/2014/main" id="{3DF9C202-AEF3-1981-9FE8-10F3E69587F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58493DB-3FBD-1848-0B24-4B243D26096A}"/>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747554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99E773-B3E9-98C1-F0F0-4C17ECB767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7F03EB2-568A-83A5-3A93-78C944E70BB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A7375AA-01CC-6791-5E40-7C69123EB510}"/>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5" name="Θέση υποσέλιδου 4">
            <a:extLst>
              <a:ext uri="{FF2B5EF4-FFF2-40B4-BE49-F238E27FC236}">
                <a16:creationId xmlns:a16="http://schemas.microsoft.com/office/drawing/2014/main" id="{11B0AFD3-D6EA-4A89-550A-134CAEACF6D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323AE8A-5837-4307-7FBB-9313A30DB6E0}"/>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2051913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A33AA9-9760-F716-E34F-342433B4790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1E83A5B-A00D-3E60-830C-55452530DC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339930C-DB43-DDC8-5AC9-FD2598F01B08}"/>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5" name="Θέση υποσέλιδου 4">
            <a:extLst>
              <a:ext uri="{FF2B5EF4-FFF2-40B4-BE49-F238E27FC236}">
                <a16:creationId xmlns:a16="http://schemas.microsoft.com/office/drawing/2014/main" id="{9D28F1A8-EF80-68E2-E007-77D6F52C41A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00E1E0-4548-861E-8A5F-2E27777358B3}"/>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3126261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5C97FF-9D8B-E8FF-C417-EE4CEF5CCEC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C07E2C4-375A-EE6B-7DE2-80E8285A79B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F924702-3B95-9691-ABBE-79376C70829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2F839BA-2EE5-AD85-BA93-B41A976743F9}"/>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6" name="Θέση υποσέλιδου 5">
            <a:extLst>
              <a:ext uri="{FF2B5EF4-FFF2-40B4-BE49-F238E27FC236}">
                <a16:creationId xmlns:a16="http://schemas.microsoft.com/office/drawing/2014/main" id="{6AF4D2E1-0D5C-21D8-90B3-1B129E67BCA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0CCD5C5-6707-43ED-36F6-689F2CC2F687}"/>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159477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B0B8EA-C2D0-3166-DEE2-B7A8F7B0AE1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B55E942-0DFF-57BB-325C-ECBC2A8C70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BBA9F93-D361-BC66-ADAF-23D07F601ED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FE4B981-C8BF-B755-4ADC-A339D2C8D1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AA5241E-3F9A-8F14-7E40-E36E9ECEC80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1D0A620-A21E-0DF1-BD12-21732BF5B7E0}"/>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8" name="Θέση υποσέλιδου 7">
            <a:extLst>
              <a:ext uri="{FF2B5EF4-FFF2-40B4-BE49-F238E27FC236}">
                <a16:creationId xmlns:a16="http://schemas.microsoft.com/office/drawing/2014/main" id="{F07D6C2B-BBAD-FB0C-AE9E-0FC4E3A41C1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4C322C6-589F-7A92-D4BB-4596D9FB85F3}"/>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1713733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DB5FF6-B65F-F324-4E85-3D56ED68AAC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ADCC76B-6A46-DA7D-CB73-9BF8CEEA411B}"/>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4" name="Θέση υποσέλιδου 3">
            <a:extLst>
              <a:ext uri="{FF2B5EF4-FFF2-40B4-BE49-F238E27FC236}">
                <a16:creationId xmlns:a16="http://schemas.microsoft.com/office/drawing/2014/main" id="{748371EE-B685-5DB3-4F6B-2D71C435128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175BBD5-6B1C-30AC-0E78-F084BCF90431}"/>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4234555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4A59529-24B9-3FD1-5409-8E726100126B}"/>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3" name="Θέση υποσέλιδου 2">
            <a:extLst>
              <a:ext uri="{FF2B5EF4-FFF2-40B4-BE49-F238E27FC236}">
                <a16:creationId xmlns:a16="http://schemas.microsoft.com/office/drawing/2014/main" id="{EE101E99-0E10-21E7-1468-6ECA9EC924A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EBFB1AC-9D7B-6208-3D43-A4067FA539B3}"/>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3687057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F52799-5938-5DEF-736F-CE8B4C6AF4C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B0739A7-49C3-AB3F-2946-912AB82BB1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389FC31-5871-105A-6CD2-F56862C884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099CC51-A9B6-59CB-BA07-0605E7D77384}"/>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6" name="Θέση υποσέλιδου 5">
            <a:extLst>
              <a:ext uri="{FF2B5EF4-FFF2-40B4-BE49-F238E27FC236}">
                <a16:creationId xmlns:a16="http://schemas.microsoft.com/office/drawing/2014/main" id="{FF97DD34-D114-84E8-1F8F-5EAA3F62C93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7351D3D-AC8E-835B-6F44-8D8F4871889F}"/>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6573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05E03B-0174-D29F-EDDA-08762CAF5D4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4640551-AD9E-8830-9BF3-0A85D51341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2001E56-18EF-E542-8F35-C8CF33D501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E5518F9-F6F8-487A-089C-44DEC9F257AD}"/>
              </a:ext>
            </a:extLst>
          </p:cNvPr>
          <p:cNvSpPr>
            <a:spLocks noGrp="1"/>
          </p:cNvSpPr>
          <p:nvPr>
            <p:ph type="dt" sz="half" idx="10"/>
          </p:nvPr>
        </p:nvSpPr>
        <p:spPr/>
        <p:txBody>
          <a:bodyPr/>
          <a:lstStyle/>
          <a:p>
            <a:fld id="{9C217692-0F1B-44DE-87CD-04D2BF47C6F4}" type="datetimeFigureOut">
              <a:rPr lang="el-GR" smtClean="0"/>
              <a:t>27/11/2023</a:t>
            </a:fld>
            <a:endParaRPr lang="el-GR"/>
          </a:p>
        </p:txBody>
      </p:sp>
      <p:sp>
        <p:nvSpPr>
          <p:cNvPr id="6" name="Θέση υποσέλιδου 5">
            <a:extLst>
              <a:ext uri="{FF2B5EF4-FFF2-40B4-BE49-F238E27FC236}">
                <a16:creationId xmlns:a16="http://schemas.microsoft.com/office/drawing/2014/main" id="{761BBB36-F0AA-AAC7-B1EB-3D10EDD2FB4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F5A7A71-C79B-2ECD-5B06-BDB449620797}"/>
              </a:ext>
            </a:extLst>
          </p:cNvPr>
          <p:cNvSpPr>
            <a:spLocks noGrp="1"/>
          </p:cNvSpPr>
          <p:nvPr>
            <p:ph type="sldNum" sz="quarter" idx="12"/>
          </p:nvPr>
        </p:nvSpPr>
        <p:spPr/>
        <p:txBody>
          <a:bodyPr/>
          <a:lstStyle/>
          <a:p>
            <a:fld id="{55A7DA39-0909-4C30-A1C9-E9AC80E524FD}" type="slidenum">
              <a:rPr lang="el-GR" smtClean="0"/>
              <a:t>‹#›</a:t>
            </a:fld>
            <a:endParaRPr lang="el-GR"/>
          </a:p>
        </p:txBody>
      </p:sp>
    </p:spTree>
    <p:extLst>
      <p:ext uri="{BB962C8B-B14F-4D97-AF65-F5344CB8AC3E}">
        <p14:creationId xmlns:p14="http://schemas.microsoft.com/office/powerpoint/2010/main" val="418315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272EF9E-95D8-BAAD-F289-B2B9E60071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E666AB4-2042-C9B0-8C45-E11A522F01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8187543-036E-EA19-2912-1E95262AE6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17692-0F1B-44DE-87CD-04D2BF47C6F4}" type="datetimeFigureOut">
              <a:rPr lang="el-GR" smtClean="0"/>
              <a:t>27/11/2023</a:t>
            </a:fld>
            <a:endParaRPr lang="el-GR"/>
          </a:p>
        </p:txBody>
      </p:sp>
      <p:sp>
        <p:nvSpPr>
          <p:cNvPr id="5" name="Θέση υποσέλιδου 4">
            <a:extLst>
              <a:ext uri="{FF2B5EF4-FFF2-40B4-BE49-F238E27FC236}">
                <a16:creationId xmlns:a16="http://schemas.microsoft.com/office/drawing/2014/main" id="{BA2E86F3-3AEB-8433-30D6-CDE10357D3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BF93F50D-A6C9-C30A-6275-D53A7D169D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7DA39-0909-4C30-A1C9-E9AC80E524FD}" type="slidenum">
              <a:rPr lang="el-GR" smtClean="0"/>
              <a:t>‹#›</a:t>
            </a:fld>
            <a:endParaRPr lang="el-GR"/>
          </a:p>
        </p:txBody>
      </p:sp>
    </p:spTree>
    <p:extLst>
      <p:ext uri="{BB962C8B-B14F-4D97-AF65-F5344CB8AC3E}">
        <p14:creationId xmlns:p14="http://schemas.microsoft.com/office/powerpoint/2010/main" val="2462789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90502F-63BC-0F0B-0D2C-FD2973BE4796}"/>
              </a:ext>
            </a:extLst>
          </p:cNvPr>
          <p:cNvSpPr>
            <a:spLocks noGrp="1"/>
          </p:cNvSpPr>
          <p:nvPr>
            <p:ph type="ctrTitle"/>
          </p:nvPr>
        </p:nvSpPr>
        <p:spPr/>
        <p:txBody>
          <a:bodyPr/>
          <a:lstStyle/>
          <a:p>
            <a:r>
              <a:rPr lang="el-GR" dirty="0"/>
              <a:t>Ο ρόλος του εκπαιδευτή ενηλίκων</a:t>
            </a:r>
          </a:p>
        </p:txBody>
      </p:sp>
      <p:pic>
        <p:nvPicPr>
          <p:cNvPr id="5" name="Εικόνα 4">
            <a:extLst>
              <a:ext uri="{FF2B5EF4-FFF2-40B4-BE49-F238E27FC236}">
                <a16:creationId xmlns:a16="http://schemas.microsoft.com/office/drawing/2014/main" id="{6BC0B679-81DA-1A46-A7BE-2B9D631825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9363" y="3509963"/>
            <a:ext cx="3396343" cy="1838325"/>
          </a:xfrm>
          <a:prstGeom prst="rect">
            <a:avLst/>
          </a:prstGeom>
        </p:spPr>
      </p:pic>
    </p:spTree>
    <p:extLst>
      <p:ext uri="{BB962C8B-B14F-4D97-AF65-F5344CB8AC3E}">
        <p14:creationId xmlns:p14="http://schemas.microsoft.com/office/powerpoint/2010/main" val="1342598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r>
              <a:rPr lang="el-GR" sz="2800" dirty="0">
                <a:latin typeface="Times New Roman" panose="02020603050405020304" pitchFamily="18" charset="0"/>
                <a:cs typeface="Times New Roman" panose="02020603050405020304" pitchFamily="18" charset="0"/>
              </a:rPr>
              <a:t>Ο Ρόλος του Καταλύτη ΙΙΙ</a:t>
            </a: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fontScale="85000" lnSpcReduction="20000"/>
          </a:bodyPr>
          <a:lstStyle/>
          <a:p>
            <a:pPr marL="0" indent="0" algn="just">
              <a:lnSpc>
                <a:spcPct val="170000"/>
              </a:lnSpc>
              <a:spcBef>
                <a:spcPts val="0"/>
              </a:spcBef>
              <a:buNone/>
            </a:pPr>
            <a:r>
              <a:rPr lang="el-GR" sz="1900" dirty="0">
                <a:latin typeface="Times New Roman" panose="02020603050405020304" pitchFamily="18" charset="0"/>
                <a:cs typeface="Times New Roman" panose="02020603050405020304" pitchFamily="18" charset="0"/>
              </a:rPr>
              <a:t>O </a:t>
            </a:r>
            <a:r>
              <a:rPr lang="el-GR" sz="1900" dirty="0" err="1">
                <a:latin typeface="Times New Roman" panose="02020603050405020304" pitchFamily="18" charset="0"/>
                <a:cs typeface="Times New Roman" panose="02020603050405020304" pitchFamily="18" charset="0"/>
              </a:rPr>
              <a:t>Heron</a:t>
            </a:r>
            <a:r>
              <a:rPr lang="el-GR" sz="1900" dirty="0">
                <a:latin typeface="Times New Roman" panose="02020603050405020304" pitchFamily="18" charset="0"/>
                <a:cs typeface="Times New Roman" panose="02020603050405020304" pitchFamily="18" charset="0"/>
              </a:rPr>
              <a:t> (1999: 6) διακρίνει στο ρόλο του εκπαιδευτή ως καταλύτη έξη διαφορετικές διαστάσεις και αντίστοιχες δραστηριότητες:</a:t>
            </a:r>
          </a:p>
          <a:p>
            <a:pPr algn="just">
              <a:lnSpc>
                <a:spcPct val="170000"/>
              </a:lnSpc>
              <a:spcBef>
                <a:spcPts val="0"/>
              </a:spcBef>
              <a:buFont typeface="Wingdings" panose="05000000000000000000" pitchFamily="2" charset="2"/>
              <a:buChar char="v"/>
            </a:pPr>
            <a:r>
              <a:rPr lang="el-GR" sz="1900" dirty="0">
                <a:latin typeface="Times New Roman" panose="02020603050405020304" pitchFamily="18" charset="0"/>
                <a:cs typeface="Times New Roman" panose="02020603050405020304" pitchFamily="18" charset="0"/>
              </a:rPr>
              <a:t>Δραστηριότητα χειρισμού των συναισθηματικών αντιδράσεων, μέσω της οποίας ο εκπαιδευτής αντιμετωπίζει και εξισορροπεί τις συναισθηματικές αντιδράσεις των εκπαιδευομένων.</a:t>
            </a:r>
          </a:p>
          <a:p>
            <a:pPr algn="just">
              <a:lnSpc>
                <a:spcPct val="170000"/>
              </a:lnSpc>
              <a:spcBef>
                <a:spcPts val="0"/>
              </a:spcBef>
              <a:buFont typeface="Wingdings" panose="05000000000000000000" pitchFamily="2" charset="2"/>
              <a:buChar char="v"/>
            </a:pPr>
            <a:r>
              <a:rPr lang="el-GR" sz="1900" dirty="0">
                <a:latin typeface="Times New Roman" panose="02020603050405020304" pitchFamily="18" charset="0"/>
                <a:cs typeface="Times New Roman" panose="02020603050405020304" pitchFamily="18" charset="0"/>
              </a:rPr>
              <a:t>Δραστηριότητα οργάνωσης η οποία αναφέρεται στις μαθησιακές δραστηριότητες και στην ενεργοποίηση των εκπαιδευομένων για μάθηση</a:t>
            </a:r>
          </a:p>
          <a:p>
            <a:pPr algn="just">
              <a:lnSpc>
                <a:spcPct val="170000"/>
              </a:lnSpc>
              <a:spcBef>
                <a:spcPts val="0"/>
              </a:spcBef>
              <a:buFont typeface="Wingdings" panose="05000000000000000000" pitchFamily="2" charset="2"/>
              <a:buChar char="v"/>
            </a:pPr>
            <a:r>
              <a:rPr lang="el-GR" sz="1900" dirty="0">
                <a:latin typeface="Times New Roman" panose="02020603050405020304" pitchFamily="18" charset="0"/>
                <a:cs typeface="Times New Roman" panose="02020603050405020304" pitchFamily="18" charset="0"/>
              </a:rPr>
              <a:t>Δραστηριότητα δημιουργίας θετικού κλίματος, το οποίο θα λειτουργεί υποστηρικτικά στις ατομικές προσπάθειες των εκπαιδευομένων, αποδίδοντας αξία στις ανάγκες και στα ενδιαφέροντά τους και θα δημιουργεί όρους αμοιβαίου σεβασμού και αποδοχής της προσωπικότητας κάθε μιας και καθενός εκπαιδευομένου</a:t>
            </a:r>
          </a:p>
          <a:p>
            <a:pPr marL="0" indent="0" algn="just">
              <a:lnSpc>
                <a:spcPct val="170000"/>
              </a:lnSpc>
              <a:spcBef>
                <a:spcPts val="0"/>
              </a:spcBef>
              <a:buNone/>
            </a:pPr>
            <a:endParaRPr lang="el-GR" sz="19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394116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r>
              <a:rPr lang="el-GR" sz="2800" dirty="0">
                <a:latin typeface="Times New Roman" panose="02020603050405020304" pitchFamily="18" charset="0"/>
                <a:cs typeface="Times New Roman" panose="02020603050405020304" pitchFamily="18" charset="0"/>
              </a:rPr>
              <a:t>Ο Ρόλος του Διαμεσολαβητή</a:t>
            </a: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lnSpcReduction="10000"/>
          </a:bodyPr>
          <a:lstStyle/>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Βασικό καθήκον του εκπαιδευτή, ως διαμεσολαβητή, είναι η διαμόρφωση μιας σχέσης των εκπαιδευομένων με το μαθησιακό τους αντικείμενο μέσω οργανωμένων δραστηριοτήτων. </a:t>
            </a:r>
          </a:p>
          <a:p>
            <a:pPr marL="0" indent="0" algn="just">
              <a:lnSpc>
                <a:spcPct val="150000"/>
              </a:lnSpc>
              <a:spcBef>
                <a:spcPts val="0"/>
              </a:spcBef>
              <a:buNone/>
            </a:pPr>
            <a:endParaRPr lang="el-GR" sz="20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H επιτυχία του εκπαιδευτή, ως διαμεσολαβητή, βασίζεται στη διάγνωση και κατανόηση των συνθηκών, του κλίματος και των προβλημάτων τα οποία παρουσιάζονται σε μια δραστηριότητα μάθησης, όπως επίσης και στις ικανότητές του να μετασχηματίζει τα στοιχεία αυτά σε ευκαιρίες για μάθηση.</a:t>
            </a:r>
          </a:p>
          <a:p>
            <a:pPr marL="0" indent="0" algn="just">
              <a:lnSpc>
                <a:spcPct val="150000"/>
              </a:lnSpc>
              <a:spcBef>
                <a:spcPts val="0"/>
              </a:spcBef>
              <a:buNone/>
            </a:pPr>
            <a:endParaRPr lang="el-GR" sz="20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752785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r>
              <a:rPr lang="el-GR" sz="2800" dirty="0">
                <a:latin typeface="Times New Roman" panose="02020603050405020304" pitchFamily="18" charset="0"/>
                <a:cs typeface="Times New Roman" panose="02020603050405020304" pitchFamily="18" charset="0"/>
              </a:rPr>
              <a:t>Ο Ρόλος του Καθοδηγητή μάθησης</a:t>
            </a: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fontScale="92500" lnSpcReduction="10000"/>
          </a:bodyPr>
          <a:lstStyle/>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Ο ρόλος του καθοδηγητή μάθησης επιδιώκει την υποστήριξη της μαθησιακής διαδικασίας των εκπαιδευομένων με τη διαρκή ενθάρρυνση για το ξεπέρασμα των δυσκολιών τους, τον αναλυτικό σχολιασμό των προσπαθειών τους, την υπόδειξη καλών πρακτικών και τη διόρθωση των λαθών τους.</a:t>
            </a:r>
          </a:p>
          <a:p>
            <a:pPr marL="0" indent="0" algn="just">
              <a:lnSpc>
                <a:spcPct val="150000"/>
              </a:lnSpc>
              <a:spcBef>
                <a:spcPts val="0"/>
              </a:spcBef>
              <a:buNone/>
            </a:pPr>
            <a:endParaRPr lang="el-GR" sz="20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Επίσης είναι πολύ σημαντική η αντιμετώπιση των ιδιαίτερων αναγκών των εκπαιδευομένων μέσω της εξατομίκευσης των προβλημάτων μάθησης και της ενίσχυσης των εκπαιδευομένων ώστε να διαμορφώσουν τους προσωπικούς τρόπους μελέτης τους.</a:t>
            </a:r>
          </a:p>
          <a:p>
            <a:pPr marL="0" indent="0" algn="just">
              <a:lnSpc>
                <a:spcPct val="150000"/>
              </a:lnSpc>
              <a:spcBef>
                <a:spcPts val="0"/>
              </a:spcBef>
              <a:buNone/>
            </a:pPr>
            <a:endParaRPr lang="el-GR" sz="20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784247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r>
              <a:rPr lang="el-GR" sz="2800" dirty="0">
                <a:latin typeface="Times New Roman" panose="02020603050405020304" pitchFamily="18" charset="0"/>
                <a:cs typeface="Times New Roman" panose="02020603050405020304" pitchFamily="18" charset="0"/>
              </a:rPr>
              <a:t>Ο Ρόλος του Υποστηρικτή-Εμψυχωτή</a:t>
            </a: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fontScale="92500"/>
          </a:bodyPr>
          <a:lstStyle/>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Ο ρόλος του εμψυχωτή απαιτεί από τον εκπαιδευτή να υποκινεί τους εκπαιδευομένους για την επίτευξη στόχων, οι οποίοι διαμορφώθηκαν από κοινού, χωρίς ο ίδιος να επιβάλλει τις απόψεις του ή να υποβάλλει επιλογές και παράλληλα να συμβάλει ώστε να συνειδητοποιείται από όλους τους εκπαιδευομένους η αξία της αλληλοεκτίμησης και η δυναμική της αμοιβαίας αξιοποίησης.</a:t>
            </a:r>
          </a:p>
          <a:p>
            <a:pPr marL="0" indent="0" algn="just">
              <a:lnSpc>
                <a:spcPct val="150000"/>
              </a:lnSpc>
              <a:spcBef>
                <a:spcPts val="0"/>
              </a:spcBef>
              <a:buNone/>
            </a:pPr>
            <a:endParaRPr lang="el-GR" sz="20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Βασική προϋπόθεση για την επιτυχία του ρόλου, είναι η ανάπτυξη και αξιοποίηση από τον εκπαιδευτή των επικοινωνιακών του ικανοτήτων, καθώς επίσης η εφαρμογή κατάλληλων τεχνικών εμψύχωσης</a:t>
            </a: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776538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r>
              <a:rPr lang="el-GR" sz="2800" dirty="0">
                <a:latin typeface="Times New Roman" panose="02020603050405020304" pitchFamily="18" charset="0"/>
                <a:cs typeface="Times New Roman" panose="02020603050405020304" pitchFamily="18" charset="0"/>
              </a:rPr>
              <a:t>Ο Ρόλος του Υποστηρικτή-Εμψυχωτή</a:t>
            </a: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fontScale="92500"/>
          </a:bodyPr>
          <a:lstStyle/>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Ο ρόλος του εμψυχωτή απαιτεί από τον εκπαιδευτή να υποκινεί τους εκπαιδευομένους για την επίτευξη στόχων, οι οποίοι διαμορφώθηκαν από κοινού, χωρίς ο ίδιος να επιβάλλει τις απόψεις του ή να υποβάλλει επιλογές και παράλληλα να συμβάλει ώστε να συνειδητοποιείται από όλους τους εκπαιδευομένους η αξία της αλληλοεκτίμησης και η δυναμική της αμοιβαίας αξιοποίησης.</a:t>
            </a:r>
          </a:p>
          <a:p>
            <a:pPr marL="0" indent="0" algn="just">
              <a:lnSpc>
                <a:spcPct val="150000"/>
              </a:lnSpc>
              <a:spcBef>
                <a:spcPts val="0"/>
              </a:spcBef>
              <a:buNone/>
            </a:pPr>
            <a:endParaRPr lang="el-GR" sz="20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Βασική προϋπόθεση για την επιτυχία του ρόλου, είναι η ανάπτυξη και αξιοποίηση από τον εκπαιδευτή των επικοινωνιακών του ικανοτήτων, καθώς επίσης η εφαρμογή κατάλληλων τεχνικών εμψύχωσης</a:t>
            </a: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197717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endParaRPr lang="el-GR" sz="28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a:bodyPr>
          <a:lstStyle/>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Συμπερασματικά</a:t>
            </a:r>
          </a:p>
          <a:p>
            <a:pPr marL="0" indent="0" algn="just">
              <a:lnSpc>
                <a:spcPct val="150000"/>
              </a:lnSpc>
              <a:spcBef>
                <a:spcPts val="0"/>
              </a:spcBef>
              <a:buNone/>
            </a:pPr>
            <a:endParaRPr lang="el-GR" sz="20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ο εκπαιδευτής ενηλίκων πρέπει να διαθέτει «γνώση της εκπαιδευτικής διεργασίας, κατάλληλη νοοτροπία και στάση, καθώς και εκπαιδευτικές και προσωπικές ικανότητες» (Jarvis, 2004: 158)</a:t>
            </a: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77847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219825-404F-DF32-04D0-632721683501}"/>
              </a:ext>
            </a:extLst>
          </p:cNvPr>
          <p:cNvSpPr>
            <a:spLocks noGrp="1"/>
          </p:cNvSpPr>
          <p:nvPr>
            <p:ph type="title"/>
          </p:nvPr>
        </p:nvSpPr>
        <p:spPr/>
        <p:txBody>
          <a:bodyPr>
            <a:normAutofit/>
          </a:bodyPr>
          <a:lstStyle/>
          <a:p>
            <a:pPr algn="ctr"/>
            <a:r>
              <a:rPr lang="el-GR" sz="3600" dirty="0">
                <a:latin typeface="Times New Roman" panose="02020603050405020304" pitchFamily="18" charset="0"/>
                <a:cs typeface="Times New Roman" panose="02020603050405020304" pitchFamily="18" charset="0"/>
              </a:rPr>
              <a:t>Προσεγγίζοντας το ρόλο του εκπαιδευτή ενηλίκων Ι</a:t>
            </a:r>
          </a:p>
        </p:txBody>
      </p:sp>
      <p:sp>
        <p:nvSpPr>
          <p:cNvPr id="3" name="Θέση περιεχομένου 2">
            <a:extLst>
              <a:ext uri="{FF2B5EF4-FFF2-40B4-BE49-F238E27FC236}">
                <a16:creationId xmlns:a16="http://schemas.microsoft.com/office/drawing/2014/main" id="{C202148D-26AB-5BE7-B55A-450FBF5DED56}"/>
              </a:ext>
            </a:extLst>
          </p:cNvPr>
          <p:cNvSpPr>
            <a:spLocks noGrp="1"/>
          </p:cNvSpPr>
          <p:nvPr>
            <p:ph idx="1"/>
          </p:nvPr>
        </p:nvSpPr>
        <p:spPr>
          <a:xfrm>
            <a:off x="838200" y="1825625"/>
            <a:ext cx="10515600" cy="4836432"/>
          </a:xfrm>
        </p:spPr>
        <p:txBody>
          <a:bodyPr>
            <a:normAutofit fontScale="25000" lnSpcReduction="20000"/>
          </a:bodyPr>
          <a:lstStyle/>
          <a:p>
            <a:pPr marL="0" indent="0" algn="just">
              <a:lnSpc>
                <a:spcPct val="170000"/>
              </a:lnSpc>
              <a:spcBef>
                <a:spcPts val="0"/>
              </a:spcBef>
              <a:buNone/>
            </a:pPr>
            <a:r>
              <a:rPr lang="el-GR" sz="6400" dirty="0">
                <a:latin typeface="Times New Roman" panose="02020603050405020304" pitchFamily="18" charset="0"/>
                <a:cs typeface="Times New Roman" panose="02020603050405020304" pitchFamily="18" charset="0"/>
              </a:rPr>
              <a:t>Στη διεθνή βιβλιογραφία ως </a:t>
            </a:r>
            <a:r>
              <a:rPr lang="el-GR" sz="6400" b="1" dirty="0">
                <a:latin typeface="Times New Roman" panose="02020603050405020304" pitchFamily="18" charset="0"/>
                <a:cs typeface="Times New Roman" panose="02020603050405020304" pitchFamily="18" charset="0"/>
              </a:rPr>
              <a:t>ρόλος ενός ατόμου </a:t>
            </a:r>
            <a:r>
              <a:rPr lang="el-GR" sz="6400" dirty="0">
                <a:latin typeface="Times New Roman" panose="02020603050405020304" pitchFamily="18" charset="0"/>
                <a:cs typeface="Times New Roman" panose="02020603050405020304" pitchFamily="18" charset="0"/>
              </a:rPr>
              <a:t>ορίζεται το σύνολο των κοινωνικά καθορισμένων ιδιοτήτων και προσδοκιών που συνδέονται με τη θέση που κατέχει, οι οποίες γίνονται αντιληπτές μέσω πράξεων και ενεργειών, τις οποίες επιτελεί και την όλη συμπεριφορά που εκδηλώνει σε κατάσταση αλληλεπίδρασης.</a:t>
            </a:r>
          </a:p>
          <a:p>
            <a:pPr marL="0" indent="0" algn="just">
              <a:lnSpc>
                <a:spcPct val="170000"/>
              </a:lnSpc>
              <a:spcBef>
                <a:spcPts val="0"/>
              </a:spcBef>
              <a:buNone/>
            </a:pPr>
            <a:r>
              <a:rPr lang="el-GR" sz="6400" b="1" dirty="0">
                <a:latin typeface="Times New Roman" panose="02020603050405020304" pitchFamily="18" charset="0"/>
                <a:cs typeface="Times New Roman" panose="02020603050405020304" pitchFamily="18" charset="0"/>
              </a:rPr>
              <a:t>Ο ρόλος του εκπαιδευτή ενηλίκων ειδικότερα προσδιορίζεται από:</a:t>
            </a:r>
          </a:p>
          <a:p>
            <a:pPr marL="0" indent="0" algn="just">
              <a:lnSpc>
                <a:spcPct val="170000"/>
              </a:lnSpc>
              <a:spcBef>
                <a:spcPts val="0"/>
              </a:spcBef>
              <a:buNone/>
            </a:pPr>
            <a:r>
              <a:rPr lang="el-GR" sz="6400" dirty="0">
                <a:latin typeface="Times New Roman" panose="02020603050405020304" pitchFamily="18" charset="0"/>
                <a:cs typeface="Times New Roman" panose="02020603050405020304" pitchFamily="18" charset="0"/>
              </a:rPr>
              <a:t>1. Το διαφορετικό τρόπο με τον οποίο μαθαίνουν οι ενήλικοι και αναλύθηκε σε προηγουμένως κεφάλαια.</a:t>
            </a:r>
          </a:p>
          <a:p>
            <a:pPr marL="0" indent="0" algn="just">
              <a:lnSpc>
                <a:spcPct val="170000"/>
              </a:lnSpc>
              <a:spcBef>
                <a:spcPts val="0"/>
              </a:spcBef>
              <a:buNone/>
            </a:pPr>
            <a:r>
              <a:rPr lang="el-GR" sz="6400" dirty="0">
                <a:latin typeface="Times New Roman" panose="02020603050405020304" pitchFamily="18" charset="0"/>
                <a:cs typeface="Times New Roman" panose="02020603050405020304" pitchFamily="18" charset="0"/>
              </a:rPr>
              <a:t>2. Τα ιδιαίτερα χαρακτηριστικά των ενήλικων εκπαιδευομένων, τα οποία σε συνδυασμό με το διαφορετικό τρόπο που μαθαίνουν οι ενήλικοι, απαιτούν τον αυτοκαθορισμό και την ενεργητική συμμετοχή τους.</a:t>
            </a:r>
          </a:p>
          <a:p>
            <a:pPr marL="0" indent="0" algn="just">
              <a:lnSpc>
                <a:spcPct val="170000"/>
              </a:lnSpc>
              <a:spcBef>
                <a:spcPts val="0"/>
              </a:spcBef>
              <a:buNone/>
            </a:pPr>
            <a:r>
              <a:rPr lang="el-GR" sz="6400" dirty="0">
                <a:latin typeface="Times New Roman" panose="02020603050405020304" pitchFamily="18" charset="0"/>
                <a:cs typeface="Times New Roman" panose="02020603050405020304" pitchFamily="18" charset="0"/>
              </a:rPr>
              <a:t>3. Τις ιδιαιτερότητες του περιεχομένου και των μεθόδων εκπαίδευσης ενηλίκων.</a:t>
            </a:r>
          </a:p>
          <a:p>
            <a:pPr marL="0" indent="0" algn="just">
              <a:lnSpc>
                <a:spcPct val="170000"/>
              </a:lnSpc>
              <a:spcBef>
                <a:spcPts val="0"/>
              </a:spcBef>
              <a:buNone/>
            </a:pPr>
            <a:r>
              <a:rPr lang="el-GR" sz="6400" dirty="0">
                <a:latin typeface="Times New Roman" panose="02020603050405020304" pitchFamily="18" charset="0"/>
                <a:cs typeface="Times New Roman" panose="02020603050405020304" pitchFamily="18" charset="0"/>
              </a:rPr>
              <a:t>4. Τις προκαταλήψεις και τις εδραιωμένες αντιλήψεις από προηγούμενες εμπειρίες ατομικές ή συλλογικές για τον «δάσκαλο» και το «μάθημα».</a:t>
            </a:r>
          </a:p>
          <a:p>
            <a:pPr marL="0" indent="0" algn="just">
              <a:lnSpc>
                <a:spcPct val="150000"/>
              </a:lnSpc>
              <a:spcBef>
                <a:spcPts val="0"/>
              </a:spcBef>
              <a:buNone/>
            </a:pPr>
            <a:endParaRPr lang="el-GR" sz="44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4400" dirty="0">
                <a:latin typeface="Times New Roman" panose="02020603050405020304" pitchFamily="18" charset="0"/>
                <a:cs typeface="Times New Roman" panose="02020603050405020304" pitchFamily="18" charset="0"/>
              </a:rPr>
              <a:t>Πηγή: 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4400" dirty="0" err="1">
                <a:latin typeface="Times New Roman" panose="02020603050405020304" pitchFamily="18" charset="0"/>
                <a:cs typeface="Times New Roman" panose="02020603050405020304" pitchFamily="18" charset="0"/>
              </a:rPr>
              <a:t>σελ</a:t>
            </a:r>
            <a:r>
              <a:rPr lang="el-GR" sz="4400" dirty="0">
                <a:latin typeface="Times New Roman" panose="02020603050405020304" pitchFamily="18" charset="0"/>
                <a:cs typeface="Times New Roman" panose="02020603050405020304" pitchFamily="18" charset="0"/>
              </a:rPr>
              <a:t> 299-313 </a:t>
            </a:r>
            <a:endParaRPr lang="en-GB"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758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219825-404F-DF32-04D0-632721683501}"/>
              </a:ext>
            </a:extLst>
          </p:cNvPr>
          <p:cNvSpPr>
            <a:spLocks noGrp="1"/>
          </p:cNvSpPr>
          <p:nvPr>
            <p:ph type="title"/>
          </p:nvPr>
        </p:nvSpPr>
        <p:spPr/>
        <p:txBody>
          <a:bodyPr>
            <a:normAutofit/>
          </a:bodyPr>
          <a:lstStyle/>
          <a:p>
            <a:pPr algn="ctr"/>
            <a:r>
              <a:rPr lang="el-GR" sz="3600" dirty="0">
                <a:latin typeface="Times New Roman" panose="02020603050405020304" pitchFamily="18" charset="0"/>
                <a:cs typeface="Times New Roman" panose="02020603050405020304" pitchFamily="18" charset="0"/>
              </a:rPr>
              <a:t>Προσεγγίζοντας το ρόλο του εκπαιδευτή ενηλίκων ΙΙ</a:t>
            </a:r>
          </a:p>
        </p:txBody>
      </p:sp>
      <p:sp>
        <p:nvSpPr>
          <p:cNvPr id="3" name="Θέση περιεχομένου 2">
            <a:extLst>
              <a:ext uri="{FF2B5EF4-FFF2-40B4-BE49-F238E27FC236}">
                <a16:creationId xmlns:a16="http://schemas.microsoft.com/office/drawing/2014/main" id="{C202148D-26AB-5BE7-B55A-450FBF5DED56}"/>
              </a:ext>
            </a:extLst>
          </p:cNvPr>
          <p:cNvSpPr>
            <a:spLocks noGrp="1"/>
          </p:cNvSpPr>
          <p:nvPr>
            <p:ph idx="1"/>
          </p:nvPr>
        </p:nvSpPr>
        <p:spPr/>
        <p:txBody>
          <a:bodyPr>
            <a:normAutofit/>
          </a:bodyPr>
          <a:lstStyle/>
          <a:p>
            <a:pPr marL="0" indent="0" algn="just">
              <a:lnSpc>
                <a:spcPct val="150000"/>
              </a:lnSpc>
              <a:spcBef>
                <a:spcPts val="0"/>
              </a:spcBef>
              <a:buNone/>
            </a:pPr>
            <a:r>
              <a:rPr lang="el-GR" sz="2000" dirty="0">
                <a:latin typeface="Times New Roman" panose="02020603050405020304" pitchFamily="18" charset="0"/>
                <a:cs typeface="Times New Roman" panose="02020603050405020304" pitchFamily="18" charset="0"/>
              </a:rPr>
              <a:t>Ο ρόλος του εκπαιδευτή και οι εκπαιδευτικές μέθοδοι που χρησιμοποιεί δεν πρέπει σε καμιά περίπτωση να υπονομεύουν την αξιοπρέπεια και την ανθρώπινη υπόσταση των εκπαιδευομένων, αλλά αντίθετα πρέπει να στοχεύουν στην ενίσχυσή τους. Οτιδήποτε λιγότερο από αυτό αποτελεί κατάχρηση της θέσης του εκπαιδευτή, είναι ανήθικο και δεν ανταποκρίνεται στα υψηλά ιδανικά της εκπαίδευσης.</a:t>
            </a:r>
            <a:r>
              <a:rPr lang="en-GB" sz="2000" dirty="0">
                <a:latin typeface="Times New Roman" panose="02020603050405020304" pitchFamily="18" charset="0"/>
                <a:cs typeface="Times New Roman" panose="02020603050405020304" pitchFamily="18" charset="0"/>
              </a:rPr>
              <a:t> (P. Jarvis, 2005)</a:t>
            </a:r>
          </a:p>
          <a:p>
            <a:pPr marL="0" indent="0">
              <a:buNone/>
            </a:pPr>
            <a:endParaRPr lang="en-GB" dirty="0"/>
          </a:p>
        </p:txBody>
      </p:sp>
    </p:spTree>
    <p:extLst>
      <p:ext uri="{BB962C8B-B14F-4D97-AF65-F5344CB8AC3E}">
        <p14:creationId xmlns:p14="http://schemas.microsoft.com/office/powerpoint/2010/main" val="272772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219825-404F-DF32-04D0-632721683501}"/>
              </a:ext>
            </a:extLst>
          </p:cNvPr>
          <p:cNvSpPr>
            <a:spLocks noGrp="1"/>
          </p:cNvSpPr>
          <p:nvPr>
            <p:ph type="title"/>
          </p:nvPr>
        </p:nvSpPr>
        <p:spPr/>
        <p:txBody>
          <a:bodyPr>
            <a:normAutofit/>
          </a:bodyPr>
          <a:lstStyle/>
          <a:p>
            <a:pPr algn="ctr"/>
            <a:r>
              <a:rPr lang="el-GR" sz="3600" dirty="0">
                <a:latin typeface="Times New Roman" panose="02020603050405020304" pitchFamily="18" charset="0"/>
                <a:cs typeface="Times New Roman" panose="02020603050405020304" pitchFamily="18" charset="0"/>
              </a:rPr>
              <a:t>Προσεγγίζοντας το ρόλο του εκπαιδευτή ενηλίκων ΙΙΙ</a:t>
            </a:r>
          </a:p>
        </p:txBody>
      </p:sp>
      <p:sp>
        <p:nvSpPr>
          <p:cNvPr id="3" name="Θέση περιεχομένου 2">
            <a:extLst>
              <a:ext uri="{FF2B5EF4-FFF2-40B4-BE49-F238E27FC236}">
                <a16:creationId xmlns:a16="http://schemas.microsoft.com/office/drawing/2014/main" id="{C202148D-26AB-5BE7-B55A-450FBF5DED56}"/>
              </a:ext>
            </a:extLst>
          </p:cNvPr>
          <p:cNvSpPr>
            <a:spLocks noGrp="1"/>
          </p:cNvSpPr>
          <p:nvPr>
            <p:ph idx="1"/>
          </p:nvPr>
        </p:nvSpPr>
        <p:spPr/>
        <p:txBody>
          <a:bodyPr>
            <a:normAutofit/>
          </a:bodyPr>
          <a:lstStyle/>
          <a:p>
            <a:pPr marL="0" indent="0" algn="just">
              <a:lnSpc>
                <a:spcPct val="150000"/>
              </a:lnSpc>
              <a:spcBef>
                <a:spcPts val="0"/>
              </a:spcBef>
              <a:buNone/>
            </a:pPr>
            <a:r>
              <a:rPr lang="el-GR" sz="2400" dirty="0">
                <a:latin typeface="Times New Roman" panose="02020603050405020304" pitchFamily="18" charset="0"/>
                <a:cs typeface="Times New Roman" panose="02020603050405020304" pitchFamily="18" charset="0"/>
              </a:rPr>
              <a:t>Ο ρόλος του εκπαιδευτή ενηλίκων είναι πολλαπλός και συνδυάζει πράξεις, ενέργειες και συμπεριφορές, οι οποίες τον καθιστούν –ανάλογα με την περίπτωση, τις συνθήκες της εκπαίδευσης και την δυναμική των σχέσεων που έχουν αναπτυχθεί στην ομάδα των εκπαιδευομένων– συντονιστή, καταλύτη, διαμεσολαβητή, καθοδηγητή μάθησης, υποστηρικτή-εμψυχωτή. (</a:t>
            </a:r>
            <a:r>
              <a:rPr lang="el-GR" sz="2400" dirty="0" err="1">
                <a:latin typeface="Times New Roman" panose="02020603050405020304" pitchFamily="18" charset="0"/>
                <a:cs typeface="Times New Roman" panose="02020603050405020304" pitchFamily="18" charset="0"/>
              </a:rPr>
              <a:t>Roger</a:t>
            </a:r>
            <a:r>
              <a:rPr lang="el-GR" sz="2400" dirty="0">
                <a:latin typeface="Times New Roman" panose="02020603050405020304" pitchFamily="18" charset="0"/>
                <a:cs typeface="Times New Roman" panose="02020603050405020304" pitchFamily="18" charset="0"/>
              </a:rPr>
              <a:t>, 1999, Jarvis, 2004, </a:t>
            </a:r>
            <a:r>
              <a:rPr lang="el-GR" sz="2400" dirty="0" err="1">
                <a:latin typeface="Times New Roman" panose="02020603050405020304" pitchFamily="18" charset="0"/>
                <a:cs typeface="Times New Roman" panose="02020603050405020304" pitchFamily="18" charset="0"/>
              </a:rPr>
              <a:t>Courau</a:t>
            </a:r>
            <a:r>
              <a:rPr lang="el-GR" sz="2400" dirty="0">
                <a:latin typeface="Times New Roman" panose="02020603050405020304" pitchFamily="18" charset="0"/>
                <a:cs typeface="Times New Roman" panose="02020603050405020304" pitchFamily="18" charset="0"/>
              </a:rPr>
              <a:t>, 2000, </a:t>
            </a:r>
            <a:r>
              <a:rPr lang="el-GR" sz="2400" dirty="0" err="1">
                <a:latin typeface="Times New Roman" panose="02020603050405020304" pitchFamily="18" charset="0"/>
                <a:cs typeface="Times New Roman" panose="02020603050405020304" pitchFamily="18" charset="0"/>
              </a:rPr>
              <a:t>Noye</a:t>
            </a:r>
            <a:r>
              <a:rPr lang="el-GR" sz="2400" dirty="0">
                <a:latin typeface="Times New Roman" panose="02020603050405020304" pitchFamily="18" charset="0"/>
                <a:cs typeface="Times New Roman" panose="02020603050405020304" pitchFamily="18" charset="0"/>
              </a:rPr>
              <a:t> &amp; </a:t>
            </a:r>
            <a:r>
              <a:rPr lang="el-GR" sz="2400" dirty="0" err="1">
                <a:latin typeface="Times New Roman" panose="02020603050405020304" pitchFamily="18" charset="0"/>
                <a:cs typeface="Times New Roman" panose="02020603050405020304" pitchFamily="18" charset="0"/>
              </a:rPr>
              <a:t>Pivetau</a:t>
            </a:r>
            <a:r>
              <a:rPr lang="el-GR" sz="2400" dirty="0">
                <a:latin typeface="Times New Roman" panose="02020603050405020304" pitchFamily="18" charset="0"/>
                <a:cs typeface="Times New Roman" panose="02020603050405020304" pitchFamily="18" charset="0"/>
              </a:rPr>
              <a:t>, 1999)</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411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219825-404F-DF32-04D0-632721683501}"/>
              </a:ext>
            </a:extLst>
          </p:cNvPr>
          <p:cNvSpPr>
            <a:spLocks noGrp="1"/>
          </p:cNvSpPr>
          <p:nvPr>
            <p:ph type="title"/>
          </p:nvPr>
        </p:nvSpPr>
        <p:spPr/>
        <p:txBody>
          <a:bodyPr>
            <a:normAutofit/>
          </a:bodyPr>
          <a:lstStyle/>
          <a:p>
            <a:pPr algn="ctr"/>
            <a:r>
              <a:rPr lang="el-GR" sz="3600" dirty="0">
                <a:latin typeface="Times New Roman" panose="02020603050405020304" pitchFamily="18" charset="0"/>
                <a:cs typeface="Times New Roman" panose="02020603050405020304" pitchFamily="18" charset="0"/>
              </a:rPr>
              <a:t>Προσεγγίζοντας το ρόλο του εκπαιδευτή ενηλίκων Ι</a:t>
            </a:r>
            <a:r>
              <a:rPr lang="en-GB" sz="3600" dirty="0">
                <a:latin typeface="Times New Roman" panose="02020603050405020304" pitchFamily="18" charset="0"/>
                <a:cs typeface="Times New Roman" panose="02020603050405020304" pitchFamily="18" charset="0"/>
              </a:rPr>
              <a:t>V</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C202148D-26AB-5BE7-B55A-450FBF5DED56}"/>
              </a:ext>
            </a:extLst>
          </p:cNvPr>
          <p:cNvSpPr>
            <a:spLocks noGrp="1"/>
          </p:cNvSpPr>
          <p:nvPr>
            <p:ph idx="1"/>
          </p:nvPr>
        </p:nvSpPr>
        <p:spPr>
          <a:xfrm>
            <a:off x="838200" y="1825625"/>
            <a:ext cx="10515600" cy="4836432"/>
          </a:xfrm>
        </p:spPr>
        <p:txBody>
          <a:bodyPr>
            <a:normAutofit/>
          </a:bodyPr>
          <a:lstStyle/>
          <a:p>
            <a:pPr marL="0" indent="0" algn="just">
              <a:lnSpc>
                <a:spcPct val="170000"/>
              </a:lnSpc>
              <a:spcBef>
                <a:spcPts val="0"/>
              </a:spcBef>
              <a:buNone/>
            </a:pPr>
            <a:r>
              <a:rPr lang="en-GB" sz="2600" dirty="0">
                <a:latin typeface="Times New Roman" panose="02020603050405020304" pitchFamily="18" charset="0"/>
                <a:cs typeface="Times New Roman" panose="02020603050405020304" pitchFamily="18" charset="0"/>
              </a:rPr>
              <a:t>O</a:t>
            </a:r>
            <a:r>
              <a:rPr lang="el-GR" sz="2600" dirty="0">
                <a:latin typeface="Times New Roman" panose="02020603050405020304" pitchFamily="18" charset="0"/>
                <a:cs typeface="Times New Roman" panose="02020603050405020304" pitchFamily="18" charset="0"/>
              </a:rPr>
              <a:t> εκπαιδευτής ενηλίκων πρέπει να διαθέτει «γνώση της</a:t>
            </a:r>
            <a:r>
              <a:rPr lang="en-GB" sz="2600" dirty="0">
                <a:latin typeface="Times New Roman" panose="02020603050405020304" pitchFamily="18" charset="0"/>
                <a:cs typeface="Times New Roman" panose="02020603050405020304" pitchFamily="18" charset="0"/>
              </a:rPr>
              <a:t> </a:t>
            </a:r>
            <a:r>
              <a:rPr lang="el-GR" sz="2600" dirty="0">
                <a:latin typeface="Times New Roman" panose="02020603050405020304" pitchFamily="18" charset="0"/>
                <a:cs typeface="Times New Roman" panose="02020603050405020304" pitchFamily="18" charset="0"/>
              </a:rPr>
              <a:t>εκπαιδευτικής διεργασίας, κατάλληλη νοοτροπία και στάση, καθώς και εκπαιδευτικές και προσωπικές ικανότητες» (Jarvis, 2004: 158)</a:t>
            </a:r>
          </a:p>
          <a:p>
            <a:pPr marL="0" indent="0" algn="just">
              <a:lnSpc>
                <a:spcPct val="150000"/>
              </a:lnSpc>
              <a:spcBef>
                <a:spcPts val="0"/>
              </a:spcBef>
              <a:buNone/>
            </a:pPr>
            <a:endParaRPr lang="en-GB" sz="2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2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GB" sz="2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GB" sz="2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400" dirty="0">
                <a:latin typeface="Times New Roman" panose="02020603050405020304" pitchFamily="18" charset="0"/>
                <a:cs typeface="Times New Roman" panose="02020603050405020304" pitchFamily="18" charset="0"/>
              </a:rPr>
              <a:t>Πηγή: 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400" dirty="0" err="1">
                <a:latin typeface="Times New Roman" panose="02020603050405020304" pitchFamily="18" charset="0"/>
                <a:cs typeface="Times New Roman" panose="02020603050405020304" pitchFamily="18" charset="0"/>
              </a:rPr>
              <a:t>σελ</a:t>
            </a:r>
            <a:r>
              <a:rPr lang="el-GR" sz="1400" dirty="0">
                <a:latin typeface="Times New Roman" panose="02020603050405020304" pitchFamily="18" charset="0"/>
                <a:cs typeface="Times New Roman" panose="02020603050405020304" pitchFamily="18" charset="0"/>
              </a:rPr>
              <a:t> 299-313 </a:t>
            </a:r>
            <a:endParaRPr lang="en-GB"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241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219825-404F-DF32-04D0-632721683501}"/>
              </a:ext>
            </a:extLst>
          </p:cNvPr>
          <p:cNvSpPr>
            <a:spLocks noGrp="1"/>
          </p:cNvSpPr>
          <p:nvPr>
            <p:ph type="title"/>
          </p:nvPr>
        </p:nvSpPr>
        <p:spPr/>
        <p:txBody>
          <a:bodyPr>
            <a:normAutofit/>
          </a:bodyPr>
          <a:lstStyle/>
          <a:p>
            <a:pPr algn="ctr"/>
            <a:r>
              <a:rPr lang="el-GR" sz="3600" dirty="0">
                <a:latin typeface="Times New Roman" panose="02020603050405020304" pitchFamily="18" charset="0"/>
                <a:cs typeface="Times New Roman" panose="02020603050405020304" pitchFamily="18" charset="0"/>
              </a:rPr>
              <a:t>Προσεγγίζοντας το ρόλο του εκπαιδευτή ενηλίκων Ι</a:t>
            </a:r>
            <a:r>
              <a:rPr lang="en-GB" sz="3600" dirty="0">
                <a:latin typeface="Times New Roman" panose="02020603050405020304" pitchFamily="18" charset="0"/>
                <a:cs typeface="Times New Roman" panose="02020603050405020304" pitchFamily="18" charset="0"/>
              </a:rPr>
              <a:t>V</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C202148D-26AB-5BE7-B55A-450FBF5DED56}"/>
              </a:ext>
            </a:extLst>
          </p:cNvPr>
          <p:cNvSpPr>
            <a:spLocks noGrp="1"/>
          </p:cNvSpPr>
          <p:nvPr>
            <p:ph idx="1"/>
          </p:nvPr>
        </p:nvSpPr>
        <p:spPr>
          <a:xfrm>
            <a:off x="838200" y="1825625"/>
            <a:ext cx="10515600" cy="4836432"/>
          </a:xfrm>
        </p:spPr>
        <p:txBody>
          <a:bodyPr>
            <a:normAutofit/>
          </a:bodyPr>
          <a:lstStyle/>
          <a:p>
            <a:pPr algn="just">
              <a:lnSpc>
                <a:spcPct val="170000"/>
              </a:lnSpc>
              <a:spcBef>
                <a:spcPts val="0"/>
              </a:spcBef>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Συντονιστής</a:t>
            </a:r>
          </a:p>
          <a:p>
            <a:pPr algn="just">
              <a:lnSpc>
                <a:spcPct val="170000"/>
              </a:lnSpc>
              <a:spcBef>
                <a:spcPts val="0"/>
              </a:spcBef>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Διαμεσολαβητής </a:t>
            </a:r>
          </a:p>
          <a:p>
            <a:pPr algn="just">
              <a:lnSpc>
                <a:spcPct val="170000"/>
              </a:lnSpc>
              <a:spcBef>
                <a:spcPts val="0"/>
              </a:spcBef>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Καταλύτης </a:t>
            </a:r>
          </a:p>
          <a:p>
            <a:pPr algn="just">
              <a:lnSpc>
                <a:spcPct val="170000"/>
              </a:lnSpc>
              <a:spcBef>
                <a:spcPts val="0"/>
              </a:spcBef>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Καθοδηγητής Μάθησης </a:t>
            </a:r>
          </a:p>
          <a:p>
            <a:pPr algn="just">
              <a:lnSpc>
                <a:spcPct val="170000"/>
              </a:lnSpc>
              <a:spcBef>
                <a:spcPts val="0"/>
              </a:spcBef>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Διαμεσολαβητής </a:t>
            </a:r>
          </a:p>
          <a:p>
            <a:pPr algn="just">
              <a:lnSpc>
                <a:spcPct val="170000"/>
              </a:lnSpc>
              <a:spcBef>
                <a:spcPts val="0"/>
              </a:spcBef>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Υποστηρικτής-Εμψυχωτής </a:t>
            </a:r>
          </a:p>
          <a:p>
            <a:pPr algn="just">
              <a:lnSpc>
                <a:spcPct val="170000"/>
              </a:lnSpc>
              <a:spcBef>
                <a:spcPts val="0"/>
              </a:spcBef>
              <a:buFont typeface="Wingdings" panose="05000000000000000000" pitchFamily="2" charset="2"/>
              <a:buChar char="v"/>
            </a:pPr>
            <a:endParaRPr lang="el-GR" sz="1800" dirty="0">
              <a:latin typeface="Times New Roman" panose="02020603050405020304" pitchFamily="18" charset="0"/>
              <a:cs typeface="Times New Roman" panose="02020603050405020304" pitchFamily="18" charset="0"/>
            </a:endParaRPr>
          </a:p>
          <a:p>
            <a:pPr marL="0" indent="0" algn="just">
              <a:lnSpc>
                <a:spcPct val="170000"/>
              </a:lnSpc>
              <a:spcBef>
                <a:spcPts val="0"/>
              </a:spcBef>
              <a:buNone/>
            </a:pPr>
            <a:endParaRPr lang="en-GB" sz="2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 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49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r>
              <a:rPr lang="el-GR" sz="2800" dirty="0">
                <a:latin typeface="Times New Roman" panose="02020603050405020304" pitchFamily="18" charset="0"/>
                <a:cs typeface="Times New Roman" panose="02020603050405020304" pitchFamily="18" charset="0"/>
              </a:rPr>
              <a:t>Ο Ρόλος του Συντονιστή</a:t>
            </a: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fontScale="92500" lnSpcReduction="20000"/>
          </a:bodyPr>
          <a:lstStyle/>
          <a:p>
            <a:pPr marL="0" indent="0" algn="just">
              <a:lnSpc>
                <a:spcPct val="150000"/>
              </a:lnSpc>
              <a:spcBef>
                <a:spcPts val="0"/>
              </a:spcBef>
              <a:buNone/>
            </a:pPr>
            <a:r>
              <a:rPr lang="el-GR" sz="1900" dirty="0">
                <a:latin typeface="Times New Roman" panose="02020603050405020304" pitchFamily="18" charset="0"/>
                <a:cs typeface="Times New Roman" panose="02020603050405020304" pitchFamily="18" charset="0"/>
              </a:rPr>
              <a:t>Ο εκπαιδευτής στην περίπτωση αυτή «αναδεικνύει την αξία ολόκληρου του εγχειρήματος ενώπιον της ομάδας και αξιολογεί μαζί με την ομάδα, εφόσον συνεχίζεται η μαθησιακή διαδικασία, την πρόοδο που έχει συντελεστεί και συντελείται ως προς την επίτευξη αυτών των στόχων». </a:t>
            </a:r>
            <a:r>
              <a:rPr lang="el-GR" sz="1900" dirty="0" err="1">
                <a:latin typeface="Times New Roman" panose="02020603050405020304" pitchFamily="18" charset="0"/>
                <a:cs typeface="Times New Roman" panose="02020603050405020304" pitchFamily="18" charset="0"/>
              </a:rPr>
              <a:t>Rogers</a:t>
            </a:r>
            <a:r>
              <a:rPr lang="el-GR" sz="1900" dirty="0">
                <a:latin typeface="Times New Roman" panose="02020603050405020304" pitchFamily="18" charset="0"/>
                <a:cs typeface="Times New Roman" panose="02020603050405020304" pitchFamily="18" charset="0"/>
              </a:rPr>
              <a:t> (1999: 220)</a:t>
            </a:r>
          </a:p>
          <a:p>
            <a:pPr marL="0" indent="0" algn="just">
              <a:lnSpc>
                <a:spcPct val="150000"/>
              </a:lnSpc>
              <a:spcBef>
                <a:spcPts val="0"/>
              </a:spcBef>
              <a:buNone/>
            </a:pPr>
            <a:endParaRPr lang="el-GR" sz="19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900" dirty="0">
                <a:latin typeface="Times New Roman" panose="02020603050405020304" pitchFamily="18" charset="0"/>
                <a:cs typeface="Times New Roman" panose="02020603050405020304" pitchFamily="18" charset="0"/>
              </a:rPr>
              <a:t>Ως μέλος της ομάδας: </a:t>
            </a:r>
          </a:p>
          <a:p>
            <a:pPr marL="0" indent="0" algn="just">
              <a:lnSpc>
                <a:spcPct val="150000"/>
              </a:lnSpc>
              <a:spcBef>
                <a:spcPts val="0"/>
              </a:spcBef>
              <a:buNone/>
            </a:pPr>
            <a:endParaRPr lang="el-GR" sz="19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sz="1900" dirty="0">
                <a:latin typeface="Times New Roman" panose="02020603050405020304" pitchFamily="18" charset="0"/>
                <a:cs typeface="Times New Roman" panose="02020603050405020304" pitchFamily="18" charset="0"/>
              </a:rPr>
              <a:t>βιώνει τις εμπειρίες τους</a:t>
            </a:r>
            <a:endParaRPr lang="en-GB" sz="19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l-GR" sz="1900" dirty="0">
                <a:latin typeface="Times New Roman" panose="02020603050405020304" pitchFamily="18" charset="0"/>
                <a:cs typeface="Times New Roman" panose="02020603050405020304" pitchFamily="18" charset="0"/>
              </a:rPr>
              <a:t>παρατηρεί τις αλληλεπιδράσεις στην ομάδα</a:t>
            </a:r>
          </a:p>
          <a:p>
            <a:pPr algn="just">
              <a:lnSpc>
                <a:spcPct val="150000"/>
              </a:lnSpc>
              <a:spcBef>
                <a:spcPts val="0"/>
              </a:spcBef>
            </a:pPr>
            <a:r>
              <a:rPr lang="el-GR" sz="1900" dirty="0">
                <a:latin typeface="Times New Roman" panose="02020603050405020304" pitchFamily="18" charset="0"/>
                <a:cs typeface="Times New Roman" panose="02020603050405020304" pitchFamily="18" charset="0"/>
              </a:rPr>
              <a:t>λειτουργεί ως κριτής</a:t>
            </a:r>
            <a:endParaRPr lang="en-GB" sz="19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63623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r>
              <a:rPr lang="el-GR" sz="2800" dirty="0">
                <a:latin typeface="Times New Roman" panose="02020603050405020304" pitchFamily="18" charset="0"/>
                <a:cs typeface="Times New Roman" panose="02020603050405020304" pitchFamily="18" charset="0"/>
              </a:rPr>
              <a:t>Ο Ρόλος του Καταλύτη Ι</a:t>
            </a: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fontScale="92500" lnSpcReduction="10000"/>
          </a:bodyPr>
          <a:lstStyle/>
          <a:p>
            <a:pPr marL="0" indent="0" algn="just">
              <a:lnSpc>
                <a:spcPct val="150000"/>
              </a:lnSpc>
              <a:spcBef>
                <a:spcPts val="0"/>
              </a:spcBef>
              <a:buNone/>
            </a:pPr>
            <a:endParaRPr lang="el-GR" sz="19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9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900" dirty="0">
                <a:latin typeface="Times New Roman" panose="02020603050405020304" pitchFamily="18" charset="0"/>
                <a:cs typeface="Times New Roman" panose="02020603050405020304" pitchFamily="18" charset="0"/>
              </a:rPr>
              <a:t>Συστατικά αυτού του ρόλου αυτού είναι η αποδοχή της αμφισβήτησης των εκπαιδευτικών του μεθόδων και των τρόπων της διδακτικής του συμπεριφοράς, καθώς και η θετική του στάση απέναντι στο γεγονός ότι η μαθησιακή διαδικασία είναι αμοιβαία, οπότε και αυτός μαθαίνει από τους εκπαιδευομένους.</a:t>
            </a:r>
          </a:p>
          <a:p>
            <a:pPr marL="0" indent="0" algn="just">
              <a:lnSpc>
                <a:spcPct val="150000"/>
              </a:lnSpc>
              <a:spcBef>
                <a:spcPts val="0"/>
              </a:spcBef>
              <a:buNone/>
            </a:pPr>
            <a:endParaRPr lang="el-GR" sz="19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9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9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411349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943E8-7EFF-292B-7D05-92ECE4874D47}"/>
              </a:ext>
            </a:extLst>
          </p:cNvPr>
          <p:cNvSpPr>
            <a:spLocks noGrp="1"/>
          </p:cNvSpPr>
          <p:nvPr>
            <p:ph type="title"/>
          </p:nvPr>
        </p:nvSpPr>
        <p:spPr/>
        <p:txBody>
          <a:bodyPr>
            <a:normAutofit/>
          </a:bodyPr>
          <a:lstStyle/>
          <a:p>
            <a:pPr algn="ctr"/>
            <a:r>
              <a:rPr lang="el-GR" sz="2800" dirty="0">
                <a:latin typeface="Times New Roman" panose="02020603050405020304" pitchFamily="18" charset="0"/>
                <a:cs typeface="Times New Roman" panose="02020603050405020304" pitchFamily="18" charset="0"/>
              </a:rPr>
              <a:t>Ο Ρόλος του Καταλύτη ΙΙ</a:t>
            </a:r>
          </a:p>
        </p:txBody>
      </p:sp>
      <p:sp>
        <p:nvSpPr>
          <p:cNvPr id="3" name="Θέση περιεχομένου 2">
            <a:extLst>
              <a:ext uri="{FF2B5EF4-FFF2-40B4-BE49-F238E27FC236}">
                <a16:creationId xmlns:a16="http://schemas.microsoft.com/office/drawing/2014/main" id="{A1E0CB8C-9238-EB65-B38E-F94314B97EBC}"/>
              </a:ext>
            </a:extLst>
          </p:cNvPr>
          <p:cNvSpPr>
            <a:spLocks noGrp="1"/>
          </p:cNvSpPr>
          <p:nvPr>
            <p:ph idx="1"/>
          </p:nvPr>
        </p:nvSpPr>
        <p:spPr/>
        <p:txBody>
          <a:bodyPr>
            <a:normAutofit fontScale="77500" lnSpcReduction="20000"/>
          </a:bodyPr>
          <a:lstStyle/>
          <a:p>
            <a:pPr marL="0" indent="0" algn="just">
              <a:lnSpc>
                <a:spcPct val="150000"/>
              </a:lnSpc>
              <a:spcBef>
                <a:spcPts val="0"/>
              </a:spcBef>
              <a:buNone/>
            </a:pPr>
            <a:r>
              <a:rPr lang="el-GR" sz="2100" dirty="0">
                <a:latin typeface="Times New Roman" panose="02020603050405020304" pitchFamily="18" charset="0"/>
                <a:cs typeface="Times New Roman" panose="02020603050405020304" pitchFamily="18" charset="0"/>
              </a:rPr>
              <a:t>O </a:t>
            </a:r>
            <a:r>
              <a:rPr lang="el-GR" sz="2100" dirty="0" err="1">
                <a:latin typeface="Times New Roman" panose="02020603050405020304" pitchFamily="18" charset="0"/>
                <a:cs typeface="Times New Roman" panose="02020603050405020304" pitchFamily="18" charset="0"/>
              </a:rPr>
              <a:t>Heron</a:t>
            </a:r>
            <a:r>
              <a:rPr lang="el-GR" sz="2100" dirty="0">
                <a:latin typeface="Times New Roman" panose="02020603050405020304" pitchFamily="18" charset="0"/>
                <a:cs typeface="Times New Roman" panose="02020603050405020304" pitchFamily="18" charset="0"/>
              </a:rPr>
              <a:t> (1999: 6) διακρίνει στο ρόλο του εκπαιδευτή ως καταλύτη έξη διαφορετικές διαστάσεις και αντίστοιχες δραστηριότητες:</a:t>
            </a:r>
          </a:p>
          <a:p>
            <a:pPr algn="just">
              <a:lnSpc>
                <a:spcPct val="160000"/>
              </a:lnSpc>
              <a:spcBef>
                <a:spcPts val="0"/>
              </a:spcBef>
              <a:buFont typeface="Wingdings" panose="05000000000000000000" pitchFamily="2" charset="2"/>
              <a:buChar char="v"/>
            </a:pPr>
            <a:r>
              <a:rPr lang="el-GR" sz="2100" dirty="0">
                <a:latin typeface="Times New Roman" panose="02020603050405020304" pitchFamily="18" charset="0"/>
                <a:cs typeface="Times New Roman" panose="02020603050405020304" pitchFamily="18" charset="0"/>
              </a:rPr>
              <a:t>Δραστηριότητα του σχεδιασμού, η οποία αφορά τον ευέλικτο προγραμματισμό των δραστηριοτήτων για την επιτυχία του στόχου της ομάδας. </a:t>
            </a:r>
          </a:p>
          <a:p>
            <a:pPr algn="just">
              <a:lnSpc>
                <a:spcPct val="160000"/>
              </a:lnSpc>
              <a:spcBef>
                <a:spcPts val="0"/>
              </a:spcBef>
              <a:buFont typeface="Wingdings" panose="05000000000000000000" pitchFamily="2" charset="2"/>
              <a:buChar char="v"/>
            </a:pPr>
            <a:r>
              <a:rPr lang="el-GR" sz="2100" dirty="0">
                <a:latin typeface="Times New Roman" panose="02020603050405020304" pitchFamily="18" charset="0"/>
                <a:cs typeface="Times New Roman" panose="02020603050405020304" pitchFamily="18" charset="0"/>
              </a:rPr>
              <a:t>Δραστηριότητα απόδοσης νοήματος, η οποία αναφέρεται στην κατανόηση της κατάστασης από τους εκπαιδευομένους μέσω της απόδοσης νοημάτων στις εμπειρίες του παρελθόντος τους και της ανάπτυξης της αυτογνωσίας τους</a:t>
            </a:r>
          </a:p>
          <a:p>
            <a:pPr algn="just">
              <a:lnSpc>
                <a:spcPct val="160000"/>
              </a:lnSpc>
              <a:spcBef>
                <a:spcPts val="0"/>
              </a:spcBef>
              <a:buFont typeface="Wingdings" panose="05000000000000000000" pitchFamily="2" charset="2"/>
              <a:buChar char="v"/>
            </a:pPr>
            <a:r>
              <a:rPr lang="el-GR" sz="2100" dirty="0">
                <a:latin typeface="Times New Roman" panose="02020603050405020304" pitchFamily="18" charset="0"/>
                <a:cs typeface="Times New Roman" panose="02020603050405020304" pitchFamily="18" charset="0"/>
              </a:rPr>
              <a:t>Δραστηριότητα της συνειδητοποίησης, η οποία αναφέρεται στην υποκίνηση των εκπαιδευομένων να συνειδητοποιήσουν τις πηγές των δυσκολιών τους και τις αιτίες των προβλημάτων τους και να αναπτύξουν τρόπους και μέσα για την αντιμετώπισή τους</a:t>
            </a:r>
          </a:p>
          <a:p>
            <a:pPr marL="0" indent="0" algn="just">
              <a:lnSpc>
                <a:spcPct val="150000"/>
              </a:lnSpc>
              <a:spcBef>
                <a:spcPts val="0"/>
              </a:spcBef>
              <a:buNone/>
            </a:pPr>
            <a:endParaRPr lang="el-GR" sz="21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l-G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1200" dirty="0">
                <a:latin typeface="Times New Roman" panose="02020603050405020304" pitchFamily="18" charset="0"/>
                <a:cs typeface="Times New Roman" panose="02020603050405020304" pitchFamily="18" charset="0"/>
              </a:rPr>
              <a:t>Πηγή:</a:t>
            </a:r>
            <a:r>
              <a:rPr lang="en-GB"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Ο ρόλος του εκπαιδευτή ενηλίκων. Ε. Γιαννακοπούλου στο ΕΑΠ, Εισαγωγή στην Εκπαίδευση ενηλίκων ΤΟΜΟΣ Δ Εκπαιδευτικές Μέθοδοι – Ομάδα Εκπαιδευομένων </a:t>
            </a:r>
            <a:r>
              <a:rPr lang="el-GR" sz="1200" dirty="0" err="1">
                <a:latin typeface="Times New Roman" panose="02020603050405020304" pitchFamily="18" charset="0"/>
                <a:cs typeface="Times New Roman" panose="02020603050405020304" pitchFamily="18" charset="0"/>
              </a:rPr>
              <a:t>σελ</a:t>
            </a:r>
            <a:r>
              <a:rPr lang="el-GR" sz="1200" dirty="0">
                <a:latin typeface="Times New Roman" panose="02020603050405020304" pitchFamily="18" charset="0"/>
                <a:cs typeface="Times New Roman" panose="02020603050405020304" pitchFamily="18" charset="0"/>
              </a:rPr>
              <a:t> 299-313 </a:t>
            </a:r>
            <a:endParaRPr lang="en-GB" sz="12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3280588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1370</Words>
  <Application>Microsoft Office PowerPoint</Application>
  <PresentationFormat>Ευρεία οθόνη</PresentationFormat>
  <Paragraphs>106</Paragraphs>
  <Slides>15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Arial</vt:lpstr>
      <vt:lpstr>Calibri</vt:lpstr>
      <vt:lpstr>Calibri Light</vt:lpstr>
      <vt:lpstr>Times New Roman</vt:lpstr>
      <vt:lpstr>Wingdings</vt:lpstr>
      <vt:lpstr>Θέμα του Office</vt:lpstr>
      <vt:lpstr>Ο ρόλος του εκπαιδευτή ενηλίκων</vt:lpstr>
      <vt:lpstr>Προσεγγίζοντας το ρόλο του εκπαιδευτή ενηλίκων Ι</vt:lpstr>
      <vt:lpstr>Προσεγγίζοντας το ρόλο του εκπαιδευτή ενηλίκων ΙΙ</vt:lpstr>
      <vt:lpstr>Προσεγγίζοντας το ρόλο του εκπαιδευτή ενηλίκων ΙΙΙ</vt:lpstr>
      <vt:lpstr>Προσεγγίζοντας το ρόλο του εκπαιδευτή ενηλίκων ΙV</vt:lpstr>
      <vt:lpstr>Προσεγγίζοντας το ρόλο του εκπαιδευτή ενηλίκων ΙV</vt:lpstr>
      <vt:lpstr>Ο Ρόλος του Συντονιστή</vt:lpstr>
      <vt:lpstr>Ο Ρόλος του Καταλύτη Ι</vt:lpstr>
      <vt:lpstr>Ο Ρόλος του Καταλύτη ΙΙ</vt:lpstr>
      <vt:lpstr>Ο Ρόλος του Καταλύτη ΙΙΙ</vt:lpstr>
      <vt:lpstr>Ο Ρόλος του Διαμεσολαβητή</vt:lpstr>
      <vt:lpstr>Ο Ρόλος του Καθοδηγητή μάθησης</vt:lpstr>
      <vt:lpstr>Ο Ρόλος του Υποστηρικτή-Εμψυχωτή</vt:lpstr>
      <vt:lpstr>Ο Ρόλος του Υποστηρικτή-Εμψυχωτή</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Despoina Plota</dc:creator>
  <cp:lastModifiedBy>Despoina Plota</cp:lastModifiedBy>
  <cp:revision>7</cp:revision>
  <dcterms:created xsi:type="dcterms:W3CDTF">2023-11-15T04:03:48Z</dcterms:created>
  <dcterms:modified xsi:type="dcterms:W3CDTF">2023-11-27T03:34:49Z</dcterms:modified>
</cp:coreProperties>
</file>