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88CAF7-89CC-A31D-437C-952599E4A54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7899671-7EB7-CAC2-36E9-0D4DE134E1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F265875-FA1C-D653-0C4D-80F5DC613814}"/>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5" name="Θέση υποσέλιδου 4">
            <a:extLst>
              <a:ext uri="{FF2B5EF4-FFF2-40B4-BE49-F238E27FC236}">
                <a16:creationId xmlns:a16="http://schemas.microsoft.com/office/drawing/2014/main" id="{C56B3495-91B5-71E7-B18B-B841D3A1D9A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5FAB3A-C723-E675-598D-BDCADB2B3722}"/>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3269933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5A5310-AA0E-8113-236E-F382759A64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65FC36F-F47D-22C0-6A06-2C6613DBC02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5AB175-C1FA-0F1F-DC2E-7F78D977B51C}"/>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5" name="Θέση υποσέλιδου 4">
            <a:extLst>
              <a:ext uri="{FF2B5EF4-FFF2-40B4-BE49-F238E27FC236}">
                <a16:creationId xmlns:a16="http://schemas.microsoft.com/office/drawing/2014/main" id="{EBF68C81-6FDD-AC51-2CF5-F581A932552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EABDA6-32DE-1257-72A0-80C8CD7F387A}"/>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3599764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DD90144-362C-1440-87E9-360D461A1A3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DBAB9F4-FF3A-7706-E8B9-88D8C12F674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98B932-6139-6A1B-4983-D942CC79D68D}"/>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5" name="Θέση υποσέλιδου 4">
            <a:extLst>
              <a:ext uri="{FF2B5EF4-FFF2-40B4-BE49-F238E27FC236}">
                <a16:creationId xmlns:a16="http://schemas.microsoft.com/office/drawing/2014/main" id="{A2709A3E-F797-8A2A-75F1-344DE9CE126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CF49A7-5D11-2ADC-F2E9-C8FDC8434156}"/>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43322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941FFA-F7A2-9DFD-2E38-B87BD4CB9BC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2F4C852-12A7-E1FD-8137-FEA94B03325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7AEA65-B51D-9EDF-600D-1DC79562D319}"/>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5" name="Θέση υποσέλιδου 4">
            <a:extLst>
              <a:ext uri="{FF2B5EF4-FFF2-40B4-BE49-F238E27FC236}">
                <a16:creationId xmlns:a16="http://schemas.microsoft.com/office/drawing/2014/main" id="{D3E6E17F-BEFD-4CEC-97F7-A03FC2C94E1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D2E00E9-A580-1A23-B66C-7D4FAA5584F0}"/>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175784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6418B2-AE45-9D8B-5DF1-BE1A56EB147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A8286A5-5E93-9BAF-DAE8-E32B6FDA4B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2FFD099-67B3-5178-CDAF-89CB466BA819}"/>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5" name="Θέση υποσέλιδου 4">
            <a:extLst>
              <a:ext uri="{FF2B5EF4-FFF2-40B4-BE49-F238E27FC236}">
                <a16:creationId xmlns:a16="http://schemas.microsoft.com/office/drawing/2014/main" id="{A0DD074F-22A5-BCB4-7342-39428EAE9C5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E0C0487-84CD-F3FE-967D-20D744A54248}"/>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189662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C3CE30-0272-7F88-16C6-97F14C3D49E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B8E8EC4-8CE5-E543-E741-1C79ED0FC64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108B8C4-901F-1A55-DED8-8DE2E86649C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2B9D710-DB15-9F31-1750-4B721538C009}"/>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6" name="Θέση υποσέλιδου 5">
            <a:extLst>
              <a:ext uri="{FF2B5EF4-FFF2-40B4-BE49-F238E27FC236}">
                <a16:creationId xmlns:a16="http://schemas.microsoft.com/office/drawing/2014/main" id="{C0E3465B-F59C-A94F-3D2B-E2CBBDA9757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C48A2F5-7E8A-7A36-A6EA-4FEC2CD422AB}"/>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2463522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9B6ED8-6385-52DE-EED8-635DA676A3C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C62719B-4117-7704-B2C5-7B06201C60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1C091C5-9864-1F1F-7CEB-DCDFF92C517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311EE23-0E21-DA4B-4268-D586917889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E6E92D2-1F3B-4EFC-8485-90AE0A9416A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4F1FB9F-524A-9E3C-243A-A5030124988A}"/>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8" name="Θέση υποσέλιδου 7">
            <a:extLst>
              <a:ext uri="{FF2B5EF4-FFF2-40B4-BE49-F238E27FC236}">
                <a16:creationId xmlns:a16="http://schemas.microsoft.com/office/drawing/2014/main" id="{6FFF0A83-639D-B4D3-5C04-ED0F5591D1F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235AF06-FE48-382A-CD31-D710376E9808}"/>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1121512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9CBA21-CD84-DE34-8B67-73007D123D1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17B1B06-35F8-72A8-9521-4F2F4746D2F9}"/>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4" name="Θέση υποσέλιδου 3">
            <a:extLst>
              <a:ext uri="{FF2B5EF4-FFF2-40B4-BE49-F238E27FC236}">
                <a16:creationId xmlns:a16="http://schemas.microsoft.com/office/drawing/2014/main" id="{C10C5251-B8D8-872C-31E6-5209D1CCDF2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27AA5DD9-98F7-4483-EC15-10C509551701}"/>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2791952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4CD23EE-CBCB-F569-1EDF-C26787ACEA52}"/>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3" name="Θέση υποσέλιδου 2">
            <a:extLst>
              <a:ext uri="{FF2B5EF4-FFF2-40B4-BE49-F238E27FC236}">
                <a16:creationId xmlns:a16="http://schemas.microsoft.com/office/drawing/2014/main" id="{E92A4DB8-5B7C-72BA-8AD9-F1F6D8E33F4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B397FD5-CACF-684D-1C2F-BAF57DC675CF}"/>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285481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57327D-995E-8D3A-BFAC-AFCEE0A8BD6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6010DD9-C678-9A1E-9E63-74CFAA75B8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8357100-DFD2-29D6-C7A2-B9F3FD9CE0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9B44BAA-02B0-3E3C-4769-6636941D6B0C}"/>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6" name="Θέση υποσέλιδου 5">
            <a:extLst>
              <a:ext uri="{FF2B5EF4-FFF2-40B4-BE49-F238E27FC236}">
                <a16:creationId xmlns:a16="http://schemas.microsoft.com/office/drawing/2014/main" id="{30401A44-8AAB-B149-A20A-7618CE011D5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2A29DA0-1215-0254-4355-92C9449B794C}"/>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274356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3CB509-018B-ABF1-52E5-5A4C2346702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E0AC40D-EF49-21E2-98F1-AC3C2DA3A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0BC2FDD-5B30-7AD3-E47B-E6203B006D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57959CF-042B-EBC0-102E-6805B724C9DF}"/>
              </a:ext>
            </a:extLst>
          </p:cNvPr>
          <p:cNvSpPr>
            <a:spLocks noGrp="1"/>
          </p:cNvSpPr>
          <p:nvPr>
            <p:ph type="dt" sz="half" idx="10"/>
          </p:nvPr>
        </p:nvSpPr>
        <p:spPr/>
        <p:txBody>
          <a:bodyPr/>
          <a:lstStyle/>
          <a:p>
            <a:fld id="{52FD2BAB-1F5A-40BB-AF98-DF02D68BF1A6}" type="datetimeFigureOut">
              <a:rPr lang="el-GR" smtClean="0"/>
              <a:t>25/11/2023</a:t>
            </a:fld>
            <a:endParaRPr lang="el-GR"/>
          </a:p>
        </p:txBody>
      </p:sp>
      <p:sp>
        <p:nvSpPr>
          <p:cNvPr id="6" name="Θέση υποσέλιδου 5">
            <a:extLst>
              <a:ext uri="{FF2B5EF4-FFF2-40B4-BE49-F238E27FC236}">
                <a16:creationId xmlns:a16="http://schemas.microsoft.com/office/drawing/2014/main" id="{ACFBF7B1-DC47-DA18-26AB-2422B4B7CFA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15734DD-7E64-7306-7443-2FEC3B1C4531}"/>
              </a:ext>
            </a:extLst>
          </p:cNvPr>
          <p:cNvSpPr>
            <a:spLocks noGrp="1"/>
          </p:cNvSpPr>
          <p:nvPr>
            <p:ph type="sldNum" sz="quarter" idx="12"/>
          </p:nvPr>
        </p:nvSpPr>
        <p:spPr/>
        <p:txBody>
          <a:bodyPr/>
          <a:lstStyle/>
          <a:p>
            <a:fld id="{80A6087F-62C3-4A06-983F-5538F3D3E01F}" type="slidenum">
              <a:rPr lang="el-GR" smtClean="0"/>
              <a:t>‹#›</a:t>
            </a:fld>
            <a:endParaRPr lang="el-GR"/>
          </a:p>
        </p:txBody>
      </p:sp>
    </p:spTree>
    <p:extLst>
      <p:ext uri="{BB962C8B-B14F-4D97-AF65-F5344CB8AC3E}">
        <p14:creationId xmlns:p14="http://schemas.microsoft.com/office/powerpoint/2010/main" val="394358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012AFF7-B806-883D-CABA-BA3563FCD3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6FC0B00-311F-8644-BBAC-558F2FF6B9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F87B09F-C981-B7D2-44D5-4323BE09BE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D2BAB-1F5A-40BB-AF98-DF02D68BF1A6}" type="datetimeFigureOut">
              <a:rPr lang="el-GR" smtClean="0"/>
              <a:t>25/11/2023</a:t>
            </a:fld>
            <a:endParaRPr lang="el-GR"/>
          </a:p>
        </p:txBody>
      </p:sp>
      <p:sp>
        <p:nvSpPr>
          <p:cNvPr id="5" name="Θέση υποσέλιδου 4">
            <a:extLst>
              <a:ext uri="{FF2B5EF4-FFF2-40B4-BE49-F238E27FC236}">
                <a16:creationId xmlns:a16="http://schemas.microsoft.com/office/drawing/2014/main" id="{E99972C0-CDBA-F460-E804-9AC5CCF5DA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442167E-72E1-492A-A89A-E219CC767E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6087F-62C3-4A06-983F-5538F3D3E01F}" type="slidenum">
              <a:rPr lang="el-GR" smtClean="0"/>
              <a:t>‹#›</a:t>
            </a:fld>
            <a:endParaRPr lang="el-GR"/>
          </a:p>
        </p:txBody>
      </p:sp>
    </p:spTree>
    <p:extLst>
      <p:ext uri="{BB962C8B-B14F-4D97-AF65-F5344CB8AC3E}">
        <p14:creationId xmlns:p14="http://schemas.microsoft.com/office/powerpoint/2010/main" val="4228132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6377E0-AD9C-CDD8-8C30-DFDC12B0F7E0}"/>
              </a:ext>
            </a:extLst>
          </p:cNvPr>
          <p:cNvSpPr>
            <a:spLocks noGrp="1"/>
          </p:cNvSpPr>
          <p:nvPr>
            <p:ph type="ctrTitle"/>
          </p:nvPr>
        </p:nvSpPr>
        <p:spPr/>
        <p:txBody>
          <a:bodyPr/>
          <a:lstStyle/>
          <a:p>
            <a:r>
              <a:rPr lang="el-GR" dirty="0"/>
              <a:t>Εμπόδια στην Εκπαίδευση Ενηλίκων</a:t>
            </a:r>
          </a:p>
        </p:txBody>
      </p:sp>
      <p:pic>
        <p:nvPicPr>
          <p:cNvPr id="5" name="Εικόνα 4">
            <a:extLst>
              <a:ext uri="{FF2B5EF4-FFF2-40B4-BE49-F238E27FC236}">
                <a16:creationId xmlns:a16="http://schemas.microsoft.com/office/drawing/2014/main" id="{982263E6-D59D-E6D0-4423-55492435B5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8351" y="3429000"/>
            <a:ext cx="5337110" cy="2551922"/>
          </a:xfrm>
          <a:prstGeom prst="rect">
            <a:avLst/>
          </a:prstGeom>
        </p:spPr>
      </p:pic>
    </p:spTree>
    <p:extLst>
      <p:ext uri="{BB962C8B-B14F-4D97-AF65-F5344CB8AC3E}">
        <p14:creationId xmlns:p14="http://schemas.microsoft.com/office/powerpoint/2010/main" val="217692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A33FBB-046E-9937-3296-7E645F2C038D}"/>
              </a:ext>
            </a:extLst>
          </p:cNvPr>
          <p:cNvSpPr>
            <a:spLocks noGrp="1"/>
          </p:cNvSpPr>
          <p:nvPr>
            <p:ph type="title"/>
          </p:nvPr>
        </p:nvSpPr>
        <p:spPr/>
        <p:txBody>
          <a:bodyPr>
            <a:normAutofit/>
          </a:bodyPr>
          <a:lstStyle/>
          <a:p>
            <a:pPr algn="ctr"/>
            <a:r>
              <a:rPr lang="el-GR" sz="3200" dirty="0">
                <a:latin typeface="Times New Roman" panose="02020603050405020304" pitchFamily="18" charset="0"/>
                <a:cs typeface="Times New Roman" panose="02020603050405020304" pitchFamily="18" charset="0"/>
              </a:rPr>
              <a:t>Βασικά εμπόδια</a:t>
            </a:r>
            <a:r>
              <a:rPr lang="en-GB" sz="3200" dirty="0">
                <a:latin typeface="Times New Roman" panose="02020603050405020304" pitchFamily="18" charset="0"/>
                <a:cs typeface="Times New Roman" panose="02020603050405020304" pitchFamily="18" charset="0"/>
              </a:rPr>
              <a:t> </a:t>
            </a:r>
            <a:r>
              <a:rPr lang="el-GR" sz="3200" dirty="0">
                <a:latin typeface="Times New Roman" panose="02020603050405020304" pitchFamily="18" charset="0"/>
                <a:cs typeface="Times New Roman" panose="02020603050405020304" pitchFamily="18" charset="0"/>
              </a:rPr>
              <a:t>στη μάθηση ενηλίκων Ι</a:t>
            </a:r>
          </a:p>
        </p:txBody>
      </p:sp>
      <p:sp>
        <p:nvSpPr>
          <p:cNvPr id="3" name="Θέση περιεχομένου 2">
            <a:extLst>
              <a:ext uri="{FF2B5EF4-FFF2-40B4-BE49-F238E27FC236}">
                <a16:creationId xmlns:a16="http://schemas.microsoft.com/office/drawing/2014/main" id="{12A8A894-F320-19E8-3CE3-C262ACCF2692}"/>
              </a:ext>
            </a:extLst>
          </p:cNvPr>
          <p:cNvSpPr>
            <a:spLocks noGrp="1"/>
          </p:cNvSpPr>
          <p:nvPr>
            <p:ph idx="1"/>
          </p:nvPr>
        </p:nvSpPr>
        <p:spPr/>
        <p:txBody>
          <a:bodyPr>
            <a:normAutofit/>
          </a:bodyPr>
          <a:lstStyle/>
          <a:p>
            <a:pPr marL="0" indent="0">
              <a:buNone/>
            </a:pPr>
            <a:r>
              <a:rPr lang="el-GR" sz="2000" dirty="0">
                <a:latin typeface="Times New Roman" panose="02020603050405020304" pitchFamily="18" charset="0"/>
                <a:cs typeface="Times New Roman" panose="02020603050405020304" pitchFamily="18" charset="0"/>
              </a:rPr>
              <a:t>Τα εμπόδια στη μάθηση μπορεί να είναι εσωτερικά ή εξωτερικά. </a:t>
            </a:r>
            <a:endParaRPr lang="en-GB" sz="2000" dirty="0">
              <a:latin typeface="Times New Roman" panose="02020603050405020304" pitchFamily="18" charset="0"/>
              <a:cs typeface="Times New Roman" panose="02020603050405020304" pitchFamily="18" charset="0"/>
            </a:endParaRPr>
          </a:p>
          <a:p>
            <a:pPr marL="0" indent="0">
              <a:buNone/>
            </a:pPr>
            <a:endParaRPr lang="el-GR" sz="2000" dirty="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Τα εξωτερικά εμπόδια δυσκολεύουν την πρόσβαση των ενηλίκων εκπαιδευομένων στα προγράμματα εκπαίδευσης. </a:t>
            </a:r>
            <a:endParaRPr lang="en-GB" sz="2000" dirty="0">
              <a:latin typeface="Times New Roman" panose="02020603050405020304" pitchFamily="18" charset="0"/>
              <a:cs typeface="Times New Roman" panose="02020603050405020304" pitchFamily="18" charset="0"/>
            </a:endParaRPr>
          </a:p>
          <a:p>
            <a:pPr marL="0" indent="0">
              <a:buNone/>
            </a:pPr>
            <a:endParaRPr lang="el-GR" sz="2000" dirty="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Τα εσωτερικά εμπόδια αφορούν προϋπάρχουσες γνώσεις και αξίες ή οφείλονται σε ψυχολογικούς παράγοντες </a:t>
            </a:r>
            <a:endParaRPr lang="en-GB" sz="2000" dirty="0">
              <a:latin typeface="Times New Roman" panose="02020603050405020304" pitchFamily="18" charset="0"/>
              <a:cs typeface="Times New Roman" panose="02020603050405020304" pitchFamily="18" charset="0"/>
            </a:endParaRPr>
          </a:p>
          <a:p>
            <a:pPr marL="0" indent="0">
              <a:buNone/>
            </a:pPr>
            <a:endParaRPr lang="el-GR" sz="2000" dirty="0">
              <a:latin typeface="Times New Roman" panose="02020603050405020304" pitchFamily="18" charset="0"/>
              <a:cs typeface="Times New Roman" panose="02020603050405020304" pitchFamily="18" charset="0"/>
            </a:endParaRPr>
          </a:p>
          <a:p>
            <a:pPr marL="0" indent="0">
              <a:buNone/>
            </a:pPr>
            <a:r>
              <a:rPr lang="el-GR" sz="2000" dirty="0">
                <a:latin typeface="Times New Roman" panose="02020603050405020304" pitchFamily="18" charset="0"/>
                <a:cs typeface="Times New Roman" panose="02020603050405020304" pitchFamily="18" charset="0"/>
              </a:rPr>
              <a:t>Ωστόσο, σημαντικότερα για τη διεργασία της μάθησης αναδεικνύονται τα εσωτερικά εμπόδια</a:t>
            </a:r>
          </a:p>
          <a:p>
            <a:pPr marL="0" indent="0">
              <a:buNone/>
            </a:pPr>
            <a:endParaRPr lang="en-GB" sz="1400" dirty="0">
              <a:latin typeface="Times New Roman" panose="02020603050405020304" pitchFamily="18" charset="0"/>
              <a:cs typeface="Times New Roman" panose="02020603050405020304" pitchFamily="18" charset="0"/>
            </a:endParaRPr>
          </a:p>
          <a:p>
            <a:pPr marL="0" indent="0">
              <a:buNone/>
            </a:pPr>
            <a:r>
              <a:rPr lang="el-GR" sz="1100" dirty="0">
                <a:latin typeface="Times New Roman" panose="02020603050405020304" pitchFamily="18" charset="0"/>
                <a:cs typeface="Times New Roman" panose="02020603050405020304" pitchFamily="18" charset="0"/>
              </a:rPr>
              <a:t>Πηγή: ΕΓΧΕΙΡΙΔΙΟ ΠΡΟΣ ΕΚΠΑΙΔΕΥΤΕΣ ΕΝΗΛΙΚΩΝ: ΒΑΣΙΚΕΣ ΑΡΧΕΣ ΔΙΔΑΣΚΑΛΙΑΣ ΕΝΗΛΙΚΩΝ ΠΟΥ ΑΝΗΚΟΥΝ ΣΕ ΕΥΑΛΩΤΕΣ ΟΜΑΔΕΣ ΠΛΗΘΥΣΜΟΥ</a:t>
            </a:r>
          </a:p>
          <a:p>
            <a:pPr marL="0" indent="0">
              <a:buNone/>
            </a:pP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466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A33FBB-046E-9937-3296-7E645F2C038D}"/>
              </a:ext>
            </a:extLst>
          </p:cNvPr>
          <p:cNvSpPr>
            <a:spLocks noGrp="1"/>
          </p:cNvSpPr>
          <p:nvPr>
            <p:ph type="title"/>
          </p:nvPr>
        </p:nvSpPr>
        <p:spPr/>
        <p:txBody>
          <a:bodyPr>
            <a:normAutofit/>
          </a:bodyPr>
          <a:lstStyle/>
          <a:p>
            <a:pPr algn="ctr"/>
            <a:r>
              <a:rPr lang="el-GR" sz="3200" dirty="0">
                <a:latin typeface="Times New Roman" panose="02020603050405020304" pitchFamily="18" charset="0"/>
                <a:cs typeface="Times New Roman" panose="02020603050405020304" pitchFamily="18" charset="0"/>
              </a:rPr>
              <a:t>Βασικά εμπόδια</a:t>
            </a:r>
            <a:r>
              <a:rPr lang="en-GB" sz="3200" dirty="0">
                <a:latin typeface="Times New Roman" panose="02020603050405020304" pitchFamily="18" charset="0"/>
                <a:cs typeface="Times New Roman" panose="02020603050405020304" pitchFamily="18" charset="0"/>
              </a:rPr>
              <a:t> </a:t>
            </a:r>
            <a:r>
              <a:rPr lang="el-GR" sz="3200" dirty="0">
                <a:latin typeface="Times New Roman" panose="02020603050405020304" pitchFamily="18" charset="0"/>
                <a:cs typeface="Times New Roman" panose="02020603050405020304" pitchFamily="18" charset="0"/>
              </a:rPr>
              <a:t>στη μάθηση ενηλίκων ΙΙ</a:t>
            </a:r>
          </a:p>
        </p:txBody>
      </p:sp>
      <p:sp>
        <p:nvSpPr>
          <p:cNvPr id="3" name="Θέση περιεχομένου 2">
            <a:extLst>
              <a:ext uri="{FF2B5EF4-FFF2-40B4-BE49-F238E27FC236}">
                <a16:creationId xmlns:a16="http://schemas.microsoft.com/office/drawing/2014/main" id="{12A8A894-F320-19E8-3CE3-C262ACCF2692}"/>
              </a:ext>
            </a:extLst>
          </p:cNvPr>
          <p:cNvSpPr>
            <a:spLocks noGrp="1"/>
          </p:cNvSpPr>
          <p:nvPr>
            <p:ph idx="1"/>
          </p:nvPr>
        </p:nvSpPr>
        <p:spPr/>
        <p:txBody>
          <a:bodyPr>
            <a:normAutofit lnSpcReduction="10000"/>
          </a:bodyPr>
          <a:lstStyle/>
          <a:p>
            <a:pPr marL="0" indent="0">
              <a:buNone/>
            </a:pPr>
            <a:endParaRPr lang="el-GR" sz="1800" dirty="0">
              <a:latin typeface="Times New Roman" panose="02020603050405020304" pitchFamily="18" charset="0"/>
              <a:cs typeface="Times New Roman" panose="02020603050405020304" pitchFamily="18" charset="0"/>
            </a:endParaRPr>
          </a:p>
          <a:p>
            <a:pPr marL="0" indent="0">
              <a:buNone/>
            </a:pPr>
            <a:r>
              <a:rPr lang="el-GR" sz="1800" dirty="0">
                <a:latin typeface="Times New Roman" panose="02020603050405020304" pitchFamily="18" charset="0"/>
                <a:cs typeface="Times New Roman" panose="02020603050405020304" pitchFamily="18" charset="0"/>
              </a:rPr>
              <a:t>Σύμφωνα με τον (Κόκκο, 2005: 90):</a:t>
            </a:r>
          </a:p>
          <a:p>
            <a:pPr marL="0" indent="0">
              <a:buNone/>
            </a:pPr>
            <a:endParaRPr lang="el-G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800" dirty="0">
                <a:latin typeface="Times New Roman" panose="02020603050405020304" pitchFamily="18" charset="0"/>
                <a:cs typeface="Times New Roman" panose="02020603050405020304" pitchFamily="18" charset="0"/>
              </a:rPr>
              <a:t>Οι ενήλικοι εκπαιδευόμενοι ενδέχεται να έχουν επενδύσει συναισθηματικά σε προηγούμενες γνώσεις και ικανότητες σε τέτοιο βαθμό, ώστε να δυσκολεύονται να αποδεχτούν τις καινούργιες, ιδιαίτερα εάν έρχονται σε αντίθεση με όσα ήδη γνωρίζουν και εφαρμόζουν</a:t>
            </a:r>
          </a:p>
          <a:p>
            <a:pPr marL="0" indent="0">
              <a:buNone/>
            </a:pPr>
            <a:endParaRPr lang="el-GR" sz="1100" dirty="0">
              <a:latin typeface="Times New Roman" panose="02020603050405020304" pitchFamily="18" charset="0"/>
              <a:cs typeface="Times New Roman" panose="02020603050405020304" pitchFamily="18" charset="0"/>
            </a:endParaRPr>
          </a:p>
          <a:p>
            <a:pPr marL="0" indent="0">
              <a:buNone/>
            </a:pPr>
            <a:endParaRPr lang="el-GR" sz="1100" dirty="0">
              <a:latin typeface="Times New Roman" panose="02020603050405020304" pitchFamily="18" charset="0"/>
              <a:cs typeface="Times New Roman" panose="02020603050405020304" pitchFamily="18" charset="0"/>
            </a:endParaRPr>
          </a:p>
          <a:p>
            <a:pPr marL="0" indent="0">
              <a:buNone/>
            </a:pPr>
            <a:endParaRPr lang="el-GR" sz="1100" dirty="0">
              <a:latin typeface="Times New Roman" panose="02020603050405020304" pitchFamily="18" charset="0"/>
              <a:cs typeface="Times New Roman" panose="02020603050405020304" pitchFamily="18" charset="0"/>
            </a:endParaRPr>
          </a:p>
          <a:p>
            <a:pPr marL="0" indent="0">
              <a:buNone/>
            </a:pPr>
            <a:endParaRPr lang="el-GR" sz="1100" dirty="0">
              <a:latin typeface="Times New Roman" panose="02020603050405020304" pitchFamily="18" charset="0"/>
              <a:cs typeface="Times New Roman" panose="02020603050405020304" pitchFamily="18" charset="0"/>
            </a:endParaRPr>
          </a:p>
          <a:p>
            <a:pPr marL="0" indent="0">
              <a:buNone/>
            </a:pPr>
            <a:endParaRPr lang="el-GR" sz="1100" dirty="0">
              <a:latin typeface="Times New Roman" panose="02020603050405020304" pitchFamily="18" charset="0"/>
              <a:cs typeface="Times New Roman" panose="02020603050405020304" pitchFamily="18" charset="0"/>
            </a:endParaRPr>
          </a:p>
          <a:p>
            <a:pPr marL="0" indent="0">
              <a:buNone/>
            </a:pPr>
            <a:endParaRPr lang="el-GR" sz="1100" dirty="0">
              <a:latin typeface="Times New Roman" panose="02020603050405020304" pitchFamily="18" charset="0"/>
              <a:cs typeface="Times New Roman" panose="02020603050405020304" pitchFamily="18" charset="0"/>
            </a:endParaRPr>
          </a:p>
          <a:p>
            <a:pPr marL="0" indent="0">
              <a:buNone/>
            </a:pPr>
            <a:endParaRPr lang="el-GR" sz="1100" dirty="0">
              <a:latin typeface="Times New Roman" panose="02020603050405020304" pitchFamily="18" charset="0"/>
              <a:cs typeface="Times New Roman" panose="02020603050405020304" pitchFamily="18" charset="0"/>
            </a:endParaRPr>
          </a:p>
          <a:p>
            <a:pPr marL="0" indent="0">
              <a:buNone/>
            </a:pPr>
            <a:r>
              <a:rPr lang="el-GR" sz="1100" dirty="0">
                <a:latin typeface="Times New Roman" panose="02020603050405020304" pitchFamily="18" charset="0"/>
                <a:cs typeface="Times New Roman" panose="02020603050405020304" pitchFamily="18" charset="0"/>
              </a:rPr>
              <a:t>Πηγή: ΕΓΧΕΙΡΙΔΙΟ ΠΡΟΣ ΕΚΠΑΙΔΕΥΤΕΣ ΕΝΗΛΙΚΩΝ: ΒΑΣΙΚΕΣ ΑΡΧΕΣ ΔΙΔΑΣΚΑΛΙΑΣ ΕΝΗΛΙΚΩΝ ΠΟΥ ΑΝΗΚΟΥΝ ΣΕ ΕΥΑΛΩΤΕΣ ΟΜΑΔΕΣ ΠΛΗΘΥΣΜΟΥ</a:t>
            </a:r>
          </a:p>
          <a:p>
            <a:pPr marL="0" indent="0">
              <a:buNone/>
            </a:pP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0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A33FBB-046E-9937-3296-7E645F2C038D}"/>
              </a:ext>
            </a:extLst>
          </p:cNvPr>
          <p:cNvSpPr>
            <a:spLocks noGrp="1"/>
          </p:cNvSpPr>
          <p:nvPr>
            <p:ph type="title"/>
          </p:nvPr>
        </p:nvSpPr>
        <p:spPr/>
        <p:txBody>
          <a:bodyPr>
            <a:normAutofit/>
          </a:bodyPr>
          <a:lstStyle/>
          <a:p>
            <a:pPr algn="ctr"/>
            <a:r>
              <a:rPr lang="el-GR" sz="3200" dirty="0">
                <a:latin typeface="Times New Roman" panose="02020603050405020304" pitchFamily="18" charset="0"/>
                <a:cs typeface="Times New Roman" panose="02020603050405020304" pitchFamily="18" charset="0"/>
              </a:rPr>
              <a:t>Βασικά εμπόδια</a:t>
            </a:r>
            <a:r>
              <a:rPr lang="en-GB" sz="3200" dirty="0">
                <a:latin typeface="Times New Roman" panose="02020603050405020304" pitchFamily="18" charset="0"/>
                <a:cs typeface="Times New Roman" panose="02020603050405020304" pitchFamily="18" charset="0"/>
              </a:rPr>
              <a:t> </a:t>
            </a:r>
            <a:r>
              <a:rPr lang="el-GR" sz="3200" dirty="0">
                <a:latin typeface="Times New Roman" panose="02020603050405020304" pitchFamily="18" charset="0"/>
                <a:cs typeface="Times New Roman" panose="02020603050405020304" pitchFamily="18" charset="0"/>
              </a:rPr>
              <a:t>στη μάθηση ενηλίκων ΙΙΙ</a:t>
            </a:r>
          </a:p>
        </p:txBody>
      </p:sp>
      <p:sp>
        <p:nvSpPr>
          <p:cNvPr id="3" name="Θέση περιεχομένου 2">
            <a:extLst>
              <a:ext uri="{FF2B5EF4-FFF2-40B4-BE49-F238E27FC236}">
                <a16:creationId xmlns:a16="http://schemas.microsoft.com/office/drawing/2014/main" id="{12A8A894-F320-19E8-3CE3-C262ACCF2692}"/>
              </a:ext>
            </a:extLst>
          </p:cNvPr>
          <p:cNvSpPr>
            <a:spLocks noGrp="1"/>
          </p:cNvSpPr>
          <p:nvPr>
            <p:ph idx="1"/>
          </p:nvPr>
        </p:nvSpPr>
        <p:spPr/>
        <p:txBody>
          <a:bodyPr>
            <a:normAutofit lnSpcReduction="10000"/>
          </a:bodyPr>
          <a:lstStyle/>
          <a:p>
            <a:pPr marL="0" indent="0" algn="just">
              <a:lnSpc>
                <a:spcPct val="150000"/>
              </a:lnSpc>
              <a:spcBef>
                <a:spcPts val="0"/>
              </a:spcBef>
              <a:buNone/>
            </a:pPr>
            <a:r>
              <a:rPr lang="el-GR" sz="1800" dirty="0">
                <a:latin typeface="Times New Roman" panose="02020603050405020304" pitchFamily="18" charset="0"/>
                <a:cs typeface="Times New Roman" panose="02020603050405020304" pitchFamily="18" charset="0"/>
              </a:rPr>
              <a:t>Σύμφωνα με τον </a:t>
            </a:r>
            <a:r>
              <a:rPr lang="el-GR" sz="1800" dirty="0" err="1">
                <a:latin typeface="Times New Roman" panose="02020603050405020304" pitchFamily="18" charset="0"/>
                <a:cs typeface="Times New Roman" panose="02020603050405020304" pitchFamily="18" charset="0"/>
              </a:rPr>
              <a:t>Rogers</a:t>
            </a:r>
            <a:r>
              <a:rPr lang="el-GR" sz="1800" dirty="0">
                <a:latin typeface="Times New Roman" panose="02020603050405020304" pitchFamily="18" charset="0"/>
                <a:cs typeface="Times New Roman" panose="02020603050405020304" pitchFamily="18" charset="0"/>
              </a:rPr>
              <a:t>, 2002: 281 </a:t>
            </a:r>
          </a:p>
          <a:p>
            <a:pPr marL="0" indent="0" algn="just">
              <a:lnSpc>
                <a:spcPct val="150000"/>
              </a:lnSpc>
              <a:spcBef>
                <a:spcPts val="0"/>
              </a:spcBef>
              <a:buNone/>
            </a:pPr>
            <a:endParaRPr lang="el-G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800" dirty="0">
                <a:latin typeface="Times New Roman" panose="02020603050405020304" pitchFamily="18" charset="0"/>
                <a:cs typeface="Times New Roman" panose="02020603050405020304" pitchFamily="18" charset="0"/>
              </a:rPr>
              <a:t>Τα εμπόδια που απορρέουν από ψυχολογικούς παράγοντες, σχετίζονται με χαρακτηριστικά της προσωπικότητας των ενηλίκων εκπαιδευομένων και αφορούν: </a:t>
            </a:r>
          </a:p>
          <a:p>
            <a:pPr marL="0" indent="0" algn="just">
              <a:lnSpc>
                <a:spcPct val="150000"/>
              </a:lnSpc>
              <a:spcBef>
                <a:spcPts val="0"/>
              </a:spcBef>
              <a:buNone/>
            </a:pPr>
            <a:r>
              <a:rPr lang="el-GR" sz="1800" dirty="0">
                <a:latin typeface="Times New Roman" panose="02020603050405020304" pitchFamily="18" charset="0"/>
                <a:cs typeface="Times New Roman" panose="02020603050405020304" pitchFamily="18" charset="0"/>
              </a:rPr>
              <a:t>α) την έλλειψη αυτοπεποίθησης, </a:t>
            </a:r>
          </a:p>
          <a:p>
            <a:pPr marL="0" indent="0" algn="just">
              <a:lnSpc>
                <a:spcPct val="150000"/>
              </a:lnSpc>
              <a:spcBef>
                <a:spcPts val="0"/>
              </a:spcBef>
              <a:buNone/>
            </a:pPr>
            <a:r>
              <a:rPr lang="el-GR" sz="1800" dirty="0">
                <a:latin typeface="Times New Roman" panose="02020603050405020304" pitchFamily="18" charset="0"/>
                <a:cs typeface="Times New Roman" panose="02020603050405020304" pitchFamily="18" charset="0"/>
              </a:rPr>
              <a:t>β) το φόβο της</a:t>
            </a:r>
          </a:p>
          <a:p>
            <a:pPr marL="0" indent="0" algn="just">
              <a:lnSpc>
                <a:spcPct val="150000"/>
              </a:lnSpc>
              <a:spcBef>
                <a:spcPts val="0"/>
              </a:spcBef>
              <a:buNone/>
            </a:pPr>
            <a:r>
              <a:rPr lang="el-GR" sz="1800" dirty="0">
                <a:latin typeface="Times New Roman" panose="02020603050405020304" pitchFamily="18" charset="0"/>
                <a:cs typeface="Times New Roman" panose="02020603050405020304" pitchFamily="18" charset="0"/>
              </a:rPr>
              <a:t>αποτυχίας και </a:t>
            </a:r>
          </a:p>
          <a:p>
            <a:pPr marL="0" indent="0" algn="just">
              <a:lnSpc>
                <a:spcPct val="150000"/>
              </a:lnSpc>
              <a:spcBef>
                <a:spcPts val="0"/>
              </a:spcBef>
              <a:buNone/>
            </a:pPr>
            <a:r>
              <a:rPr lang="el-GR" sz="1800" dirty="0">
                <a:latin typeface="Times New Roman" panose="02020603050405020304" pitchFamily="18" charset="0"/>
                <a:cs typeface="Times New Roman" panose="02020603050405020304" pitchFamily="18" charset="0"/>
              </a:rPr>
              <a:t>γ) το άγχος που βιώνουν αρκετοί ενήλικοι εκπαιδευόμενοι στη διεργασία της μάθησης</a:t>
            </a:r>
          </a:p>
          <a:p>
            <a:pPr marL="0" indent="0" algn="just">
              <a:lnSpc>
                <a:spcPct val="150000"/>
              </a:lnSpc>
              <a:spcBef>
                <a:spcPts val="0"/>
              </a:spcBef>
              <a:buNone/>
            </a:pPr>
            <a:endParaRPr lang="el-G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GB" sz="1400" dirty="0">
              <a:latin typeface="Times New Roman" panose="02020603050405020304" pitchFamily="18" charset="0"/>
              <a:cs typeface="Times New Roman" panose="02020603050405020304" pitchFamily="18" charset="0"/>
            </a:endParaRPr>
          </a:p>
          <a:p>
            <a:pPr marL="0" indent="0">
              <a:buNone/>
            </a:pPr>
            <a:r>
              <a:rPr lang="el-GR" sz="1100" dirty="0">
                <a:latin typeface="Times New Roman" panose="02020603050405020304" pitchFamily="18" charset="0"/>
                <a:cs typeface="Times New Roman" panose="02020603050405020304" pitchFamily="18" charset="0"/>
              </a:rPr>
              <a:t>Πηγή: ΕΓΧΕΙΡΙΔΙΟ ΠΡΟΣ ΕΚΠΑΙΔΕΥΤΕΣ ΕΝΗΛΙΚΩΝ: ΒΑΣΙΚΕΣ ΑΡΧΕΣ ΔΙΔΑΣΚΑΛΙΑΣ ΕΝΗΛΙΚΩΝ ΠΟΥ ΑΝΗΚΟΥΝ ΣΕ ΕΥΑΛΩΤΕΣ ΟΜΑΔΕΣ ΠΛΗΘΥΣΜΟΥ</a:t>
            </a:r>
          </a:p>
          <a:p>
            <a:pPr marL="0" indent="0">
              <a:buNone/>
            </a:pP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87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A33FBB-046E-9937-3296-7E645F2C038D}"/>
              </a:ext>
            </a:extLst>
          </p:cNvPr>
          <p:cNvSpPr>
            <a:spLocks noGrp="1"/>
          </p:cNvSpPr>
          <p:nvPr>
            <p:ph type="title"/>
          </p:nvPr>
        </p:nvSpPr>
        <p:spPr/>
        <p:txBody>
          <a:bodyPr>
            <a:normAutofit/>
          </a:bodyPr>
          <a:lstStyle/>
          <a:p>
            <a:pPr algn="ctr"/>
            <a:r>
              <a:rPr lang="el-GR" sz="3200" dirty="0">
                <a:latin typeface="Times New Roman" panose="02020603050405020304" pitchFamily="18" charset="0"/>
                <a:cs typeface="Times New Roman" panose="02020603050405020304" pitchFamily="18" charset="0"/>
              </a:rPr>
              <a:t>Βασικά εμπόδια</a:t>
            </a:r>
            <a:r>
              <a:rPr lang="en-GB" sz="3200" dirty="0">
                <a:latin typeface="Times New Roman" panose="02020603050405020304" pitchFamily="18" charset="0"/>
                <a:cs typeface="Times New Roman" panose="02020603050405020304" pitchFamily="18" charset="0"/>
              </a:rPr>
              <a:t> </a:t>
            </a:r>
            <a:r>
              <a:rPr lang="el-GR" sz="3200" dirty="0">
                <a:latin typeface="Times New Roman" panose="02020603050405020304" pitchFamily="18" charset="0"/>
                <a:cs typeface="Times New Roman" panose="02020603050405020304" pitchFamily="18" charset="0"/>
              </a:rPr>
              <a:t>στη μάθηση ενηλίκων Ι</a:t>
            </a:r>
            <a:r>
              <a:rPr lang="en-GB" sz="3200" dirty="0">
                <a:latin typeface="Times New Roman" panose="02020603050405020304" pitchFamily="18" charset="0"/>
                <a:cs typeface="Times New Roman" panose="02020603050405020304" pitchFamily="18" charset="0"/>
              </a:rPr>
              <a:t>V</a:t>
            </a:r>
            <a:endParaRPr lang="el-GR" sz="32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12A8A894-F320-19E8-3CE3-C262ACCF2692}"/>
              </a:ext>
            </a:extLst>
          </p:cNvPr>
          <p:cNvSpPr>
            <a:spLocks noGrp="1"/>
          </p:cNvSpPr>
          <p:nvPr>
            <p:ph idx="1"/>
          </p:nvPr>
        </p:nvSpPr>
        <p:spPr/>
        <p:txBody>
          <a:bodyPr>
            <a:normAutofit fontScale="25000" lnSpcReduction="20000"/>
          </a:bodyPr>
          <a:lstStyle/>
          <a:p>
            <a:pPr marL="0" indent="0" algn="just">
              <a:lnSpc>
                <a:spcPct val="170000"/>
              </a:lnSpc>
              <a:spcBef>
                <a:spcPts val="0"/>
              </a:spcBef>
              <a:buNone/>
            </a:pPr>
            <a:r>
              <a:rPr lang="el-GR" sz="7200" dirty="0">
                <a:latin typeface="Times New Roman" panose="02020603050405020304" pitchFamily="18" charset="0"/>
                <a:cs typeface="Times New Roman" panose="02020603050405020304" pitchFamily="18" charset="0"/>
              </a:rPr>
              <a:t>Μελέτες για τη διερεύνηση των εμποδίων στη μάθηση οδήγησαν στην κατάταξη τους σε τρεις κύριες κατηγορίες (</a:t>
            </a:r>
            <a:r>
              <a:rPr lang="el-GR" sz="7200" dirty="0" err="1">
                <a:latin typeface="Times New Roman" panose="02020603050405020304" pitchFamily="18" charset="0"/>
                <a:cs typeface="Times New Roman" panose="02020603050405020304" pitchFamily="18" charset="0"/>
              </a:rPr>
              <a:t>Carp</a:t>
            </a:r>
            <a:r>
              <a:rPr lang="el-GR" sz="7200" dirty="0">
                <a:latin typeface="Times New Roman" panose="02020603050405020304" pitchFamily="18" charset="0"/>
                <a:cs typeface="Times New Roman" panose="02020603050405020304" pitchFamily="18" charset="0"/>
              </a:rPr>
              <a:t>, </a:t>
            </a:r>
            <a:r>
              <a:rPr lang="el-GR" sz="7200" dirty="0" err="1">
                <a:latin typeface="Times New Roman" panose="02020603050405020304" pitchFamily="18" charset="0"/>
                <a:cs typeface="Times New Roman" panose="02020603050405020304" pitchFamily="18" charset="0"/>
              </a:rPr>
              <a:t>Peterson</a:t>
            </a:r>
            <a:r>
              <a:rPr lang="el-GR" sz="7200" dirty="0">
                <a:latin typeface="Times New Roman" panose="02020603050405020304" pitchFamily="18" charset="0"/>
                <a:cs typeface="Times New Roman" panose="02020603050405020304" pitchFamily="18" charset="0"/>
              </a:rPr>
              <a:t> &amp; </a:t>
            </a:r>
            <a:r>
              <a:rPr lang="el-GR" sz="7200" dirty="0" err="1">
                <a:latin typeface="Times New Roman" panose="02020603050405020304" pitchFamily="18" charset="0"/>
                <a:cs typeface="Times New Roman" panose="02020603050405020304" pitchFamily="18" charset="0"/>
              </a:rPr>
              <a:t>Roelfs</a:t>
            </a:r>
            <a:r>
              <a:rPr lang="el-GR" sz="7200" dirty="0">
                <a:latin typeface="Times New Roman" panose="02020603050405020304" pitchFamily="18" charset="0"/>
                <a:cs typeface="Times New Roman" panose="02020603050405020304" pitchFamily="18" charset="0"/>
              </a:rPr>
              <a:t>, 1974 στο Cross, 1981:99): </a:t>
            </a:r>
          </a:p>
          <a:p>
            <a:pPr algn="just">
              <a:lnSpc>
                <a:spcPct val="170000"/>
              </a:lnSpc>
              <a:spcBef>
                <a:spcPts val="0"/>
              </a:spcBef>
            </a:pPr>
            <a:r>
              <a:rPr lang="el-GR" sz="7200" dirty="0">
                <a:latin typeface="Times New Roman" panose="02020603050405020304" pitchFamily="18" charset="0"/>
                <a:cs typeface="Times New Roman" panose="02020603050405020304" pitchFamily="18" charset="0"/>
              </a:rPr>
              <a:t>1</a:t>
            </a:r>
            <a:r>
              <a:rPr lang="el-GR" sz="7200" baseline="30000" dirty="0">
                <a:latin typeface="Times New Roman" panose="02020603050405020304" pitchFamily="18" charset="0"/>
                <a:cs typeface="Times New Roman" panose="02020603050405020304" pitchFamily="18" charset="0"/>
              </a:rPr>
              <a:t>η</a:t>
            </a:r>
            <a:r>
              <a:rPr lang="el-GR" sz="7200" dirty="0">
                <a:latin typeface="Times New Roman" panose="02020603050405020304" pitchFamily="18" charset="0"/>
                <a:cs typeface="Times New Roman" panose="02020603050405020304" pitchFamily="18" charset="0"/>
              </a:rPr>
              <a:t> Κατηγορία: ανήκουν τα εμπόδια που αφορούν </a:t>
            </a:r>
            <a:r>
              <a:rPr lang="el-GR" sz="7200" b="1" dirty="0">
                <a:latin typeface="Times New Roman" panose="02020603050405020304" pitchFamily="18" charset="0"/>
                <a:cs typeface="Times New Roman" panose="02020603050405020304" pitchFamily="18" charset="0"/>
              </a:rPr>
              <a:t>τις καταστάσεις ζωής (</a:t>
            </a:r>
            <a:r>
              <a:rPr lang="el-GR" sz="7200" b="1" dirty="0" err="1">
                <a:latin typeface="Times New Roman" panose="02020603050405020304" pitchFamily="18" charset="0"/>
                <a:cs typeface="Times New Roman" panose="02020603050405020304" pitchFamily="18" charset="0"/>
              </a:rPr>
              <a:t>situational</a:t>
            </a:r>
            <a:r>
              <a:rPr lang="el-GR" sz="7200" b="1" dirty="0">
                <a:latin typeface="Times New Roman" panose="02020603050405020304" pitchFamily="18" charset="0"/>
                <a:cs typeface="Times New Roman" panose="02020603050405020304" pitchFamily="18" charset="0"/>
              </a:rPr>
              <a:t>) </a:t>
            </a:r>
            <a:r>
              <a:rPr lang="el-GR" sz="7200" dirty="0">
                <a:latin typeface="Times New Roman" panose="02020603050405020304" pitchFamily="18" charset="0"/>
                <a:cs typeface="Times New Roman" panose="02020603050405020304" pitchFamily="18" charset="0"/>
              </a:rPr>
              <a:t>του ενήλικου εκπαιδευόμενου την συγκεκριμένη χρονική στιγμή κατά την οποία πραγματοποιείται η μάθηση. </a:t>
            </a:r>
          </a:p>
          <a:p>
            <a:pPr algn="just">
              <a:lnSpc>
                <a:spcPct val="170000"/>
              </a:lnSpc>
              <a:spcBef>
                <a:spcPts val="0"/>
              </a:spcBef>
            </a:pPr>
            <a:r>
              <a:rPr lang="el-GR" sz="7200" dirty="0">
                <a:latin typeface="Times New Roman" panose="02020603050405020304" pitchFamily="18" charset="0"/>
                <a:cs typeface="Times New Roman" panose="02020603050405020304" pitchFamily="18" charset="0"/>
              </a:rPr>
              <a:t>2</a:t>
            </a:r>
            <a:r>
              <a:rPr lang="el-GR" sz="7200" baseline="30000" dirty="0">
                <a:latin typeface="Times New Roman" panose="02020603050405020304" pitchFamily="18" charset="0"/>
                <a:cs typeface="Times New Roman" panose="02020603050405020304" pitchFamily="18" charset="0"/>
              </a:rPr>
              <a:t>η</a:t>
            </a:r>
            <a:r>
              <a:rPr lang="el-GR" sz="7200" dirty="0">
                <a:latin typeface="Times New Roman" panose="02020603050405020304" pitchFamily="18" charset="0"/>
                <a:cs typeface="Times New Roman" panose="02020603050405020304" pitchFamily="18" charset="0"/>
              </a:rPr>
              <a:t> Κατηγορία:  ανήκουν τα εμπόδια του </a:t>
            </a:r>
            <a:r>
              <a:rPr lang="el-GR" sz="7200" b="1" dirty="0">
                <a:latin typeface="Times New Roman" panose="02020603050405020304" pitchFamily="18" charset="0"/>
                <a:cs typeface="Times New Roman" panose="02020603050405020304" pitchFamily="18" charset="0"/>
              </a:rPr>
              <a:t>εκπαιδευτικού πλαισίου (</a:t>
            </a:r>
            <a:r>
              <a:rPr lang="el-GR" sz="7200" b="1" dirty="0" err="1">
                <a:latin typeface="Times New Roman" panose="02020603050405020304" pitchFamily="18" charset="0"/>
                <a:cs typeface="Times New Roman" panose="02020603050405020304" pitchFamily="18" charset="0"/>
              </a:rPr>
              <a:t>institutional</a:t>
            </a:r>
            <a:r>
              <a:rPr lang="el-GR" sz="7200" b="1" dirty="0">
                <a:latin typeface="Times New Roman" panose="02020603050405020304" pitchFamily="18" charset="0"/>
                <a:cs typeface="Times New Roman" panose="02020603050405020304" pitchFamily="18" charset="0"/>
              </a:rPr>
              <a:t> </a:t>
            </a:r>
            <a:r>
              <a:rPr lang="el-GR" sz="7200" b="1" dirty="0" err="1">
                <a:latin typeface="Times New Roman" panose="02020603050405020304" pitchFamily="18" charset="0"/>
                <a:cs typeface="Times New Roman" panose="02020603050405020304" pitchFamily="18" charset="0"/>
              </a:rPr>
              <a:t>barriers</a:t>
            </a:r>
            <a:r>
              <a:rPr lang="el-GR" sz="7200" b="1" dirty="0">
                <a:latin typeface="Times New Roman" panose="02020603050405020304" pitchFamily="18" charset="0"/>
                <a:cs typeface="Times New Roman" panose="02020603050405020304" pitchFamily="18" charset="0"/>
              </a:rPr>
              <a:t>) </a:t>
            </a:r>
            <a:r>
              <a:rPr lang="el-GR" sz="7200" dirty="0">
                <a:latin typeface="Times New Roman" panose="02020603050405020304" pitchFamily="18" charset="0"/>
                <a:cs typeface="Times New Roman" panose="02020603050405020304" pitchFamily="18" charset="0"/>
              </a:rPr>
              <a:t>τα οποία περιλαμβάνουν τις πρακτικές και τις διαδικασίες εκείνες που αποθαρρύνουν τον εργαζόμενο ενήλικο από την συμμετοχή του σε εκπαιδευτικές δραστηριότητες. </a:t>
            </a:r>
          </a:p>
          <a:p>
            <a:pPr algn="just">
              <a:lnSpc>
                <a:spcPct val="170000"/>
              </a:lnSpc>
              <a:spcBef>
                <a:spcPts val="0"/>
              </a:spcBef>
            </a:pPr>
            <a:r>
              <a:rPr lang="el-GR" sz="7200" dirty="0">
                <a:latin typeface="Times New Roman" panose="02020603050405020304" pitchFamily="18" charset="0"/>
                <a:cs typeface="Times New Roman" panose="02020603050405020304" pitchFamily="18" charset="0"/>
              </a:rPr>
              <a:t>3</a:t>
            </a:r>
            <a:r>
              <a:rPr lang="el-GR" sz="7200" baseline="30000" dirty="0">
                <a:latin typeface="Times New Roman" panose="02020603050405020304" pitchFamily="18" charset="0"/>
                <a:cs typeface="Times New Roman" panose="02020603050405020304" pitchFamily="18" charset="0"/>
              </a:rPr>
              <a:t>η</a:t>
            </a:r>
            <a:r>
              <a:rPr lang="el-GR" sz="7200" dirty="0">
                <a:latin typeface="Times New Roman" panose="02020603050405020304" pitchFamily="18" charset="0"/>
                <a:cs typeface="Times New Roman" panose="02020603050405020304" pitchFamily="18" charset="0"/>
              </a:rPr>
              <a:t> Κατηγορία: ανήκουν τα εμπόδια της </a:t>
            </a:r>
            <a:r>
              <a:rPr lang="el-GR" sz="7200" b="1" dirty="0">
                <a:latin typeface="Times New Roman" panose="02020603050405020304" pitchFamily="18" charset="0"/>
                <a:cs typeface="Times New Roman" panose="02020603050405020304" pitchFamily="18" charset="0"/>
              </a:rPr>
              <a:t>προδιάθεσης (</a:t>
            </a:r>
            <a:r>
              <a:rPr lang="el-GR" sz="7200" b="1" dirty="0" err="1">
                <a:latin typeface="Times New Roman" panose="02020603050405020304" pitchFamily="18" charset="0"/>
                <a:cs typeface="Times New Roman" panose="02020603050405020304" pitchFamily="18" charset="0"/>
              </a:rPr>
              <a:t>dispositional</a:t>
            </a:r>
            <a:r>
              <a:rPr lang="el-GR" sz="7200" b="1" dirty="0">
                <a:latin typeface="Times New Roman" panose="02020603050405020304" pitchFamily="18" charset="0"/>
                <a:cs typeface="Times New Roman" panose="02020603050405020304" pitchFamily="18" charset="0"/>
              </a:rPr>
              <a:t> </a:t>
            </a:r>
            <a:r>
              <a:rPr lang="el-GR" sz="7200" b="1" dirty="0" err="1">
                <a:latin typeface="Times New Roman" panose="02020603050405020304" pitchFamily="18" charset="0"/>
                <a:cs typeface="Times New Roman" panose="02020603050405020304" pitchFamily="18" charset="0"/>
              </a:rPr>
              <a:t>barriers</a:t>
            </a:r>
            <a:r>
              <a:rPr lang="el-GR" sz="7200" b="1" dirty="0">
                <a:latin typeface="Times New Roman" panose="02020603050405020304" pitchFamily="18" charset="0"/>
                <a:cs typeface="Times New Roman" panose="02020603050405020304" pitchFamily="18" charset="0"/>
              </a:rPr>
              <a:t>), </a:t>
            </a:r>
            <a:r>
              <a:rPr lang="el-GR" sz="7200" dirty="0">
                <a:latin typeface="Times New Roman" panose="02020603050405020304" pitchFamily="18" charset="0"/>
                <a:cs typeface="Times New Roman" panose="02020603050405020304" pitchFamily="18" charset="0"/>
              </a:rPr>
              <a:t>δηλαδή εμπόδια τα οποία σχετίζονται με τις στάσεις και τις αντιλήψεις τις οποίες έχει το άτομο για τον εαυτό του ως εκπαιδευόμενο.</a:t>
            </a:r>
          </a:p>
          <a:p>
            <a:pPr marL="0" indent="0">
              <a:buNone/>
            </a:pPr>
            <a:endParaRPr lang="el-GR" sz="7200" dirty="0">
              <a:latin typeface="Times New Roman" panose="02020603050405020304" pitchFamily="18" charset="0"/>
              <a:cs typeface="Times New Roman" panose="02020603050405020304" pitchFamily="18" charset="0"/>
            </a:endParaRPr>
          </a:p>
          <a:p>
            <a:pPr marL="0" indent="0">
              <a:buNone/>
            </a:pPr>
            <a:r>
              <a:rPr lang="el-GR" sz="4400" dirty="0">
                <a:latin typeface="Times New Roman" panose="02020603050405020304" pitchFamily="18" charset="0"/>
                <a:cs typeface="Times New Roman" panose="02020603050405020304" pitchFamily="18" charset="0"/>
              </a:rPr>
              <a:t>Πηγή: ΕΓΧΕΙΡΙΔΙΟ ΠΡΟΣ ΕΚΠΑΙΔΕΥΤΕΣ ΕΝΗΛΙΚΩΝ: ΒΑΣΙΚΕΣ ΑΡΧΕΣ ΔΙΔΑΣΚΑΛΙΑΣ ΕΝΗΛΙΚΩΝ ΠΟΥ ΑΝΗΚΟΥΝ ΣΕ ΕΥΑΛΩΤΕΣ ΟΜΑΔΕΣ ΠΛΗΘΥΣΜΟΥ</a:t>
            </a:r>
          </a:p>
          <a:p>
            <a:pPr marL="0" indent="0">
              <a:buNone/>
            </a:pP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87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821B7B-3485-9735-40FD-67E36CC91758}"/>
              </a:ext>
            </a:extLst>
          </p:cNvPr>
          <p:cNvSpPr>
            <a:spLocks noGrp="1"/>
          </p:cNvSpPr>
          <p:nvPr>
            <p:ph type="title"/>
          </p:nvPr>
        </p:nvSpPr>
        <p:spPr/>
        <p:txBody>
          <a:bodyPr>
            <a:normAutofit/>
          </a:bodyPr>
          <a:lstStyle/>
          <a:p>
            <a:r>
              <a:rPr lang="el-GR" sz="2000" dirty="0">
                <a:latin typeface="Times New Roman" panose="02020603050405020304" pitchFamily="18" charset="0"/>
                <a:cs typeface="Times New Roman" panose="02020603050405020304" pitchFamily="18" charset="0"/>
              </a:rPr>
              <a:t>Βιβλιογραφία</a:t>
            </a:r>
          </a:p>
        </p:txBody>
      </p:sp>
      <p:sp>
        <p:nvSpPr>
          <p:cNvPr id="3" name="Θέση περιεχομένου 2">
            <a:extLst>
              <a:ext uri="{FF2B5EF4-FFF2-40B4-BE49-F238E27FC236}">
                <a16:creationId xmlns:a16="http://schemas.microsoft.com/office/drawing/2014/main" id="{2EEA133B-3D32-05BA-00BF-C4A06521E134}"/>
              </a:ext>
            </a:extLst>
          </p:cNvPr>
          <p:cNvSpPr>
            <a:spLocks noGrp="1"/>
          </p:cNvSpPr>
          <p:nvPr>
            <p:ph idx="1"/>
          </p:nvPr>
        </p:nvSpPr>
        <p:spPr/>
        <p:txBody>
          <a:bodyPr>
            <a:normAutofit lnSpcReduction="10000"/>
          </a:bodyPr>
          <a:lstStyle/>
          <a:p>
            <a:pPr algn="just">
              <a:lnSpc>
                <a:spcPct val="150000"/>
              </a:lnSpc>
              <a:spcBef>
                <a:spcPts val="0"/>
              </a:spcBef>
            </a:pPr>
            <a:r>
              <a:rPr lang="en-GB" sz="1800" dirty="0">
                <a:latin typeface="Times New Roman" panose="02020603050405020304" pitchFamily="18" charset="0"/>
                <a:cs typeface="Times New Roman" panose="02020603050405020304" pitchFamily="18" charset="0"/>
              </a:rPr>
              <a:t>Carp, A., Peterson, R., &amp; </a:t>
            </a:r>
            <a:r>
              <a:rPr lang="en-GB" sz="1800" dirty="0" err="1">
                <a:latin typeface="Times New Roman" panose="02020603050405020304" pitchFamily="18" charset="0"/>
                <a:cs typeface="Times New Roman" panose="02020603050405020304" pitchFamily="18" charset="0"/>
              </a:rPr>
              <a:t>Roelfs</a:t>
            </a:r>
            <a:r>
              <a:rPr lang="en-GB" sz="1800" dirty="0">
                <a:latin typeface="Times New Roman" panose="02020603050405020304" pitchFamily="18" charset="0"/>
                <a:cs typeface="Times New Roman" panose="02020603050405020304" pitchFamily="18" charset="0"/>
              </a:rPr>
              <a:t>, P. (1974), “Adult Learning Interests and Experiences” in Cross, P.K., Valley, J., R., and Associates (</a:t>
            </a:r>
            <a:r>
              <a:rPr lang="el-GR" sz="1800" dirty="0">
                <a:latin typeface="Times New Roman" panose="02020603050405020304" pitchFamily="18" charset="0"/>
                <a:cs typeface="Times New Roman" panose="02020603050405020304" pitchFamily="18" charset="0"/>
              </a:rPr>
              <a:t>επιμέλεια) </a:t>
            </a:r>
            <a:r>
              <a:rPr lang="en-GB" sz="1800" dirty="0">
                <a:latin typeface="Times New Roman" panose="02020603050405020304" pitchFamily="18" charset="0"/>
                <a:cs typeface="Times New Roman" panose="02020603050405020304" pitchFamily="18" charset="0"/>
              </a:rPr>
              <a:t>Planning Non-Traditional Programmes: An Analysis of the Issues for Postsecondary Education, </a:t>
            </a:r>
            <a:r>
              <a:rPr lang="el-GR" sz="1800" dirty="0">
                <a:latin typeface="Times New Roman" panose="02020603050405020304" pitchFamily="18" charset="0"/>
                <a:cs typeface="Times New Roman" panose="02020603050405020304" pitchFamily="18" charset="0"/>
              </a:rPr>
              <a:t>Σαν Φρανσίσκο: </a:t>
            </a:r>
            <a:r>
              <a:rPr lang="en-GB" sz="1800" dirty="0">
                <a:latin typeface="Times New Roman" panose="02020603050405020304" pitchFamily="18" charset="0"/>
                <a:cs typeface="Times New Roman" panose="02020603050405020304" pitchFamily="18" charset="0"/>
              </a:rPr>
              <a:t>Jossey-Bass.</a:t>
            </a:r>
            <a:endParaRPr lang="el-GR" sz="1800" dirty="0">
              <a:latin typeface="Times New Roman" panose="02020603050405020304" pitchFamily="18" charset="0"/>
              <a:cs typeface="Times New Roman" panose="02020603050405020304" pitchFamily="18" charset="0"/>
            </a:endParaRPr>
          </a:p>
          <a:p>
            <a:pPr algn="just">
              <a:lnSpc>
                <a:spcPct val="150000"/>
              </a:lnSpc>
              <a:spcBef>
                <a:spcPts val="0"/>
              </a:spcBef>
            </a:pPr>
            <a:r>
              <a:rPr lang="en-US" sz="1800" dirty="0">
                <a:latin typeface="Times New Roman" panose="02020603050405020304" pitchFamily="18" charset="0"/>
                <a:cs typeface="Times New Roman" panose="02020603050405020304" pitchFamily="18" charset="0"/>
              </a:rPr>
              <a:t>Rogers, A. (1996), Teaching Adults, 2nd</a:t>
            </a:r>
            <a:r>
              <a:rPr lang="el-G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Edition. </a:t>
            </a:r>
            <a:r>
              <a:rPr lang="en-US" sz="1800" dirty="0" err="1">
                <a:latin typeface="Times New Roman" panose="02020603050405020304" pitchFamily="18" charset="0"/>
                <a:cs typeface="Times New Roman" panose="02020603050405020304" pitchFamily="18" charset="0"/>
              </a:rPr>
              <a:t>Φιλ</a:t>
            </a:r>
            <a:r>
              <a:rPr lang="en-US" sz="1800" dirty="0">
                <a:latin typeface="Times New Roman" panose="02020603050405020304" pitchFamily="18" charset="0"/>
                <a:cs typeface="Times New Roman" panose="02020603050405020304" pitchFamily="18" charset="0"/>
              </a:rPr>
              <a:t>αδέλφεια: Open University Press. </a:t>
            </a:r>
            <a:endParaRPr lang="el-GR" sz="1800" dirty="0">
              <a:latin typeface="Times New Roman" panose="02020603050405020304" pitchFamily="18" charset="0"/>
              <a:cs typeface="Times New Roman" panose="02020603050405020304" pitchFamily="18" charset="0"/>
            </a:endParaRPr>
          </a:p>
          <a:p>
            <a:pPr algn="just">
              <a:lnSpc>
                <a:spcPct val="150000"/>
              </a:lnSpc>
              <a:spcBef>
                <a:spcPts val="0"/>
              </a:spcBef>
            </a:pPr>
            <a:r>
              <a:rPr lang="el-GR" sz="1800" dirty="0">
                <a:latin typeface="Times New Roman" panose="02020603050405020304" pitchFamily="18" charset="0"/>
                <a:cs typeface="Times New Roman" panose="02020603050405020304" pitchFamily="18" charset="0"/>
              </a:rPr>
              <a:t>Κόκκος, Α. (2005), «Αφιέρωμα D. </a:t>
            </a:r>
            <a:r>
              <a:rPr lang="el-GR" sz="1800" dirty="0" err="1">
                <a:latin typeface="Times New Roman" panose="02020603050405020304" pitchFamily="18" charset="0"/>
                <a:cs typeface="Times New Roman" panose="02020603050405020304" pitchFamily="18" charset="0"/>
              </a:rPr>
              <a:t>Boud</a:t>
            </a:r>
            <a:r>
              <a:rPr lang="el-GR" sz="1800" dirty="0">
                <a:latin typeface="Times New Roman" panose="02020603050405020304" pitchFamily="18" charset="0"/>
                <a:cs typeface="Times New Roman" panose="02020603050405020304" pitchFamily="18" charset="0"/>
              </a:rPr>
              <a:t>, R. </a:t>
            </a:r>
            <a:r>
              <a:rPr lang="el-GR" sz="1800" dirty="0" err="1">
                <a:latin typeface="Times New Roman" panose="02020603050405020304" pitchFamily="18" charset="0"/>
                <a:cs typeface="Times New Roman" panose="02020603050405020304" pitchFamily="18" charset="0"/>
              </a:rPr>
              <a:t>Keogh</a:t>
            </a:r>
            <a:r>
              <a:rPr lang="el-GR" sz="1800" dirty="0">
                <a:latin typeface="Times New Roman" panose="02020603050405020304" pitchFamily="18" charset="0"/>
                <a:cs typeface="Times New Roman" panose="02020603050405020304" pitchFamily="18" charset="0"/>
              </a:rPr>
              <a:t>, D. Walker: Αναπτύσσοντας το Στοχασμό», Εκπαίδευση Ενηλίκων, 4, 1, 5-19. 309</a:t>
            </a:r>
          </a:p>
          <a:p>
            <a:pPr algn="just">
              <a:lnSpc>
                <a:spcPct val="150000"/>
              </a:lnSpc>
              <a:spcBef>
                <a:spcPts val="0"/>
              </a:spcBef>
            </a:pPr>
            <a:r>
              <a:rPr lang="el-GR" sz="1800" dirty="0">
                <a:latin typeface="Times New Roman" panose="02020603050405020304" pitchFamily="18" charset="0"/>
                <a:cs typeface="Times New Roman" panose="02020603050405020304" pitchFamily="18" charset="0"/>
              </a:rPr>
              <a:t>Κόκκος, Α. (2005), Εκπαίδευση Ενηλίκων: Ανιχνεύοντας το πεδίο, Αθήνα: Μεταίχμιο. </a:t>
            </a:r>
          </a:p>
          <a:p>
            <a:pPr algn="just">
              <a:lnSpc>
                <a:spcPct val="150000"/>
              </a:lnSpc>
              <a:spcBef>
                <a:spcPts val="0"/>
              </a:spcBef>
            </a:pPr>
            <a:r>
              <a:rPr lang="el-GR" sz="1800" dirty="0">
                <a:latin typeface="Times New Roman" panose="02020603050405020304" pitchFamily="18" charset="0"/>
                <a:cs typeface="Times New Roman" panose="02020603050405020304" pitchFamily="18" charset="0"/>
              </a:rPr>
              <a:t>Κόκκος, Α. (2005), «</a:t>
            </a:r>
            <a:r>
              <a:rPr lang="el-GR" sz="1800" dirty="0" err="1">
                <a:latin typeface="Times New Roman" panose="02020603050405020304" pitchFamily="18" charset="0"/>
                <a:cs typeface="Times New Roman" panose="02020603050405020304" pitchFamily="18" charset="0"/>
              </a:rPr>
              <a:t>Επαγγελματοποίηση</a:t>
            </a:r>
            <a:r>
              <a:rPr lang="el-GR" sz="1800" dirty="0">
                <a:latin typeface="Times New Roman" panose="02020603050405020304" pitchFamily="18" charset="0"/>
                <a:cs typeface="Times New Roman" panose="02020603050405020304" pitchFamily="18" charset="0"/>
              </a:rPr>
              <a:t> των Εκπαιδευτών Ενηλίκων: Βήματα Μετέωρα». Εκπαίδευση Ενηλίκων, 5, 15-21. </a:t>
            </a:r>
          </a:p>
          <a:p>
            <a:pPr algn="just">
              <a:lnSpc>
                <a:spcPct val="150000"/>
              </a:lnSpc>
              <a:spcBef>
                <a:spcPts val="0"/>
              </a:spcBef>
            </a:pPr>
            <a:r>
              <a:rPr lang="el-GR" sz="1800" dirty="0">
                <a:latin typeface="Times New Roman" panose="02020603050405020304" pitchFamily="18" charset="0"/>
                <a:cs typeface="Times New Roman" panose="02020603050405020304" pitchFamily="18" charset="0"/>
              </a:rPr>
              <a:t>Κόκκος, Α. (επιμέλεια) (2005), «Η εναρκτήρια συνάντηση», </a:t>
            </a:r>
            <a:r>
              <a:rPr lang="el-GR" sz="1800">
                <a:latin typeface="Times New Roman" panose="02020603050405020304" pitchFamily="18" charset="0"/>
                <a:cs typeface="Times New Roman" panose="02020603050405020304" pitchFamily="18" charset="0"/>
              </a:rPr>
              <a:t>Πρόγραμμα Εκπαίδευσης Εκπαιδευτών</a:t>
            </a:r>
            <a:r>
              <a:rPr lang="el-GR" sz="1800" dirty="0">
                <a:latin typeface="Times New Roman" panose="02020603050405020304" pitchFamily="18" charset="0"/>
                <a:cs typeface="Times New Roman" panose="02020603050405020304" pitchFamily="18" charset="0"/>
              </a:rPr>
              <a:t>: Εκπαιδευτικό Υλικό για τους Εκπαιδευτές – Θεωρίες Κατάρτισης, Τόμος Ι</a:t>
            </a:r>
            <a:r>
              <a:rPr lang="el-GR" sz="1800">
                <a:latin typeface="Times New Roman" panose="02020603050405020304" pitchFamily="18" charset="0"/>
                <a:cs typeface="Times New Roman" panose="02020603050405020304" pitchFamily="18" charset="0"/>
              </a:rPr>
              <a:t>.  Αθήνα</a:t>
            </a:r>
            <a:r>
              <a:rPr lang="el-GR" sz="1800" dirty="0">
                <a:latin typeface="Times New Roman" panose="02020603050405020304" pitchFamily="18" charset="0"/>
                <a:cs typeface="Times New Roman" panose="02020603050405020304" pitchFamily="18" charset="0"/>
              </a:rPr>
              <a:t>: ΕΚΕΠΙΣ.</a:t>
            </a:r>
          </a:p>
        </p:txBody>
      </p:sp>
    </p:spTree>
    <p:extLst>
      <p:ext uri="{BB962C8B-B14F-4D97-AF65-F5344CB8AC3E}">
        <p14:creationId xmlns:p14="http://schemas.microsoft.com/office/powerpoint/2010/main" val="109992558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562</Words>
  <Application>Microsoft Office PowerPoint</Application>
  <PresentationFormat>Ευρεία οθόνη</PresentationFormat>
  <Paragraphs>49</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Calibri</vt:lpstr>
      <vt:lpstr>Calibri Light</vt:lpstr>
      <vt:lpstr>Times New Roman</vt:lpstr>
      <vt:lpstr>Θέμα του Office</vt:lpstr>
      <vt:lpstr>Εμπόδια στην Εκπαίδευση Ενηλίκων</vt:lpstr>
      <vt:lpstr>Βασικά εμπόδια στη μάθηση ενηλίκων Ι</vt:lpstr>
      <vt:lpstr>Βασικά εμπόδια στη μάθηση ενηλίκων ΙΙ</vt:lpstr>
      <vt:lpstr>Βασικά εμπόδια στη μάθηση ενηλίκων ΙΙΙ</vt:lpstr>
      <vt:lpstr>Βασικά εμπόδια στη μάθηση ενηλίκων ΙV</vt:lpstr>
      <vt:lpstr>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Despoina Plota</dc:creator>
  <cp:lastModifiedBy>Despoina Plota</cp:lastModifiedBy>
  <cp:revision>5</cp:revision>
  <dcterms:created xsi:type="dcterms:W3CDTF">2023-11-24T12:09:18Z</dcterms:created>
  <dcterms:modified xsi:type="dcterms:W3CDTF">2023-11-25T04:22:25Z</dcterms:modified>
</cp:coreProperties>
</file>