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8D4B1B-21EE-B0BC-340C-1F292E0D157D}"/>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98F9934A-88C0-C560-4881-F108F7FFE8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80E725EE-1514-E043-54D9-30E1185C7CED}"/>
              </a:ext>
            </a:extLst>
          </p:cNvPr>
          <p:cNvSpPr>
            <a:spLocks noGrp="1"/>
          </p:cNvSpPr>
          <p:nvPr>
            <p:ph type="dt" sz="half" idx="10"/>
          </p:nvPr>
        </p:nvSpPr>
        <p:spPr/>
        <p:txBody>
          <a:bodyPr/>
          <a:lstStyle/>
          <a:p>
            <a:fld id="{914A75A4-6F5B-4F34-A8E9-7779AE32DD46}" type="datetimeFigureOut">
              <a:rPr lang="el-GR" smtClean="0"/>
              <a:t>12/11/2023</a:t>
            </a:fld>
            <a:endParaRPr lang="el-GR"/>
          </a:p>
        </p:txBody>
      </p:sp>
      <p:sp>
        <p:nvSpPr>
          <p:cNvPr id="5" name="Θέση υποσέλιδου 4">
            <a:extLst>
              <a:ext uri="{FF2B5EF4-FFF2-40B4-BE49-F238E27FC236}">
                <a16:creationId xmlns:a16="http://schemas.microsoft.com/office/drawing/2014/main" id="{48B81BAB-B6B1-6C0F-8F71-ED01520F0B4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85770D1-5F7E-3535-AB46-7146FA15BEBB}"/>
              </a:ext>
            </a:extLst>
          </p:cNvPr>
          <p:cNvSpPr>
            <a:spLocks noGrp="1"/>
          </p:cNvSpPr>
          <p:nvPr>
            <p:ph type="sldNum" sz="quarter" idx="12"/>
          </p:nvPr>
        </p:nvSpPr>
        <p:spPr/>
        <p:txBody>
          <a:bodyPr/>
          <a:lstStyle/>
          <a:p>
            <a:fld id="{3147E1D2-3301-42D5-BCCF-0C6237EE2BC0}" type="slidenum">
              <a:rPr lang="el-GR" smtClean="0"/>
              <a:t>‹#›</a:t>
            </a:fld>
            <a:endParaRPr lang="el-GR"/>
          </a:p>
        </p:txBody>
      </p:sp>
    </p:spTree>
    <p:extLst>
      <p:ext uri="{BB962C8B-B14F-4D97-AF65-F5344CB8AC3E}">
        <p14:creationId xmlns:p14="http://schemas.microsoft.com/office/powerpoint/2010/main" val="2669692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F6599D-D356-AFAE-F69F-7D785E70730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F416AAD-2847-D839-9972-57FF49607C9F}"/>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7E3428F-9F3B-3B67-C7A1-84F6882B9A23}"/>
              </a:ext>
            </a:extLst>
          </p:cNvPr>
          <p:cNvSpPr>
            <a:spLocks noGrp="1"/>
          </p:cNvSpPr>
          <p:nvPr>
            <p:ph type="dt" sz="half" idx="10"/>
          </p:nvPr>
        </p:nvSpPr>
        <p:spPr/>
        <p:txBody>
          <a:bodyPr/>
          <a:lstStyle/>
          <a:p>
            <a:fld id="{914A75A4-6F5B-4F34-A8E9-7779AE32DD46}" type="datetimeFigureOut">
              <a:rPr lang="el-GR" smtClean="0"/>
              <a:t>12/11/2023</a:t>
            </a:fld>
            <a:endParaRPr lang="el-GR"/>
          </a:p>
        </p:txBody>
      </p:sp>
      <p:sp>
        <p:nvSpPr>
          <p:cNvPr id="5" name="Θέση υποσέλιδου 4">
            <a:extLst>
              <a:ext uri="{FF2B5EF4-FFF2-40B4-BE49-F238E27FC236}">
                <a16:creationId xmlns:a16="http://schemas.microsoft.com/office/drawing/2014/main" id="{1AF1BABC-0246-72EC-7D8E-27115D80C34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BAFD090-BCCE-858F-08FC-50FCCA64B906}"/>
              </a:ext>
            </a:extLst>
          </p:cNvPr>
          <p:cNvSpPr>
            <a:spLocks noGrp="1"/>
          </p:cNvSpPr>
          <p:nvPr>
            <p:ph type="sldNum" sz="quarter" idx="12"/>
          </p:nvPr>
        </p:nvSpPr>
        <p:spPr/>
        <p:txBody>
          <a:bodyPr/>
          <a:lstStyle/>
          <a:p>
            <a:fld id="{3147E1D2-3301-42D5-BCCF-0C6237EE2BC0}" type="slidenum">
              <a:rPr lang="el-GR" smtClean="0"/>
              <a:t>‹#›</a:t>
            </a:fld>
            <a:endParaRPr lang="el-GR"/>
          </a:p>
        </p:txBody>
      </p:sp>
    </p:spTree>
    <p:extLst>
      <p:ext uri="{BB962C8B-B14F-4D97-AF65-F5344CB8AC3E}">
        <p14:creationId xmlns:p14="http://schemas.microsoft.com/office/powerpoint/2010/main" val="2424857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080C3792-7E95-8F34-010B-B863F83E55FE}"/>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6FCF13B-9A17-AC87-3D95-43DC446781A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400EC30-C4A6-E775-50D9-3704F8C4FF7D}"/>
              </a:ext>
            </a:extLst>
          </p:cNvPr>
          <p:cNvSpPr>
            <a:spLocks noGrp="1"/>
          </p:cNvSpPr>
          <p:nvPr>
            <p:ph type="dt" sz="half" idx="10"/>
          </p:nvPr>
        </p:nvSpPr>
        <p:spPr/>
        <p:txBody>
          <a:bodyPr/>
          <a:lstStyle/>
          <a:p>
            <a:fld id="{914A75A4-6F5B-4F34-A8E9-7779AE32DD46}" type="datetimeFigureOut">
              <a:rPr lang="el-GR" smtClean="0"/>
              <a:t>12/11/2023</a:t>
            </a:fld>
            <a:endParaRPr lang="el-GR"/>
          </a:p>
        </p:txBody>
      </p:sp>
      <p:sp>
        <p:nvSpPr>
          <p:cNvPr id="5" name="Θέση υποσέλιδου 4">
            <a:extLst>
              <a:ext uri="{FF2B5EF4-FFF2-40B4-BE49-F238E27FC236}">
                <a16:creationId xmlns:a16="http://schemas.microsoft.com/office/drawing/2014/main" id="{3AA78FE1-61C1-0120-D0F6-3F54B4FB09B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6E38ECF-FA72-E029-256E-669737CEC1BF}"/>
              </a:ext>
            </a:extLst>
          </p:cNvPr>
          <p:cNvSpPr>
            <a:spLocks noGrp="1"/>
          </p:cNvSpPr>
          <p:nvPr>
            <p:ph type="sldNum" sz="quarter" idx="12"/>
          </p:nvPr>
        </p:nvSpPr>
        <p:spPr/>
        <p:txBody>
          <a:bodyPr/>
          <a:lstStyle/>
          <a:p>
            <a:fld id="{3147E1D2-3301-42D5-BCCF-0C6237EE2BC0}" type="slidenum">
              <a:rPr lang="el-GR" smtClean="0"/>
              <a:t>‹#›</a:t>
            </a:fld>
            <a:endParaRPr lang="el-GR"/>
          </a:p>
        </p:txBody>
      </p:sp>
    </p:spTree>
    <p:extLst>
      <p:ext uri="{BB962C8B-B14F-4D97-AF65-F5344CB8AC3E}">
        <p14:creationId xmlns:p14="http://schemas.microsoft.com/office/powerpoint/2010/main" val="1297813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E929EB-DE8F-5765-656D-00FBAB0C3A1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C1D8005-793F-93EE-B681-6FEF15929BE6}"/>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F2E06C8-AF8B-411D-2C67-64798836C231}"/>
              </a:ext>
            </a:extLst>
          </p:cNvPr>
          <p:cNvSpPr>
            <a:spLocks noGrp="1"/>
          </p:cNvSpPr>
          <p:nvPr>
            <p:ph type="dt" sz="half" idx="10"/>
          </p:nvPr>
        </p:nvSpPr>
        <p:spPr/>
        <p:txBody>
          <a:bodyPr/>
          <a:lstStyle/>
          <a:p>
            <a:fld id="{914A75A4-6F5B-4F34-A8E9-7779AE32DD46}" type="datetimeFigureOut">
              <a:rPr lang="el-GR" smtClean="0"/>
              <a:t>12/11/2023</a:t>
            </a:fld>
            <a:endParaRPr lang="el-GR"/>
          </a:p>
        </p:txBody>
      </p:sp>
      <p:sp>
        <p:nvSpPr>
          <p:cNvPr id="5" name="Θέση υποσέλιδου 4">
            <a:extLst>
              <a:ext uri="{FF2B5EF4-FFF2-40B4-BE49-F238E27FC236}">
                <a16:creationId xmlns:a16="http://schemas.microsoft.com/office/drawing/2014/main" id="{2647A79B-955C-FA59-92B3-7A2FD5834FE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585E137-D1F6-D0DA-A68F-DDB30F25877A}"/>
              </a:ext>
            </a:extLst>
          </p:cNvPr>
          <p:cNvSpPr>
            <a:spLocks noGrp="1"/>
          </p:cNvSpPr>
          <p:nvPr>
            <p:ph type="sldNum" sz="quarter" idx="12"/>
          </p:nvPr>
        </p:nvSpPr>
        <p:spPr/>
        <p:txBody>
          <a:bodyPr/>
          <a:lstStyle/>
          <a:p>
            <a:fld id="{3147E1D2-3301-42D5-BCCF-0C6237EE2BC0}" type="slidenum">
              <a:rPr lang="el-GR" smtClean="0"/>
              <a:t>‹#›</a:t>
            </a:fld>
            <a:endParaRPr lang="el-GR"/>
          </a:p>
        </p:txBody>
      </p:sp>
    </p:spTree>
    <p:extLst>
      <p:ext uri="{BB962C8B-B14F-4D97-AF65-F5344CB8AC3E}">
        <p14:creationId xmlns:p14="http://schemas.microsoft.com/office/powerpoint/2010/main" val="2415470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4033F9-7A57-5C87-1E7D-D6D4D63ECD75}"/>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F356457-4FFA-4C8F-0FEE-B4B2CCA054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BC59282C-51FB-ACB0-A334-C24E99BBDAE1}"/>
              </a:ext>
            </a:extLst>
          </p:cNvPr>
          <p:cNvSpPr>
            <a:spLocks noGrp="1"/>
          </p:cNvSpPr>
          <p:nvPr>
            <p:ph type="dt" sz="half" idx="10"/>
          </p:nvPr>
        </p:nvSpPr>
        <p:spPr/>
        <p:txBody>
          <a:bodyPr/>
          <a:lstStyle/>
          <a:p>
            <a:fld id="{914A75A4-6F5B-4F34-A8E9-7779AE32DD46}" type="datetimeFigureOut">
              <a:rPr lang="el-GR" smtClean="0"/>
              <a:t>12/11/2023</a:t>
            </a:fld>
            <a:endParaRPr lang="el-GR"/>
          </a:p>
        </p:txBody>
      </p:sp>
      <p:sp>
        <p:nvSpPr>
          <p:cNvPr id="5" name="Θέση υποσέλιδου 4">
            <a:extLst>
              <a:ext uri="{FF2B5EF4-FFF2-40B4-BE49-F238E27FC236}">
                <a16:creationId xmlns:a16="http://schemas.microsoft.com/office/drawing/2014/main" id="{4A2B8736-09DC-1E07-341B-DD4CEB08BB2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1EDAB4E-4493-2708-3202-7B2D89A66E39}"/>
              </a:ext>
            </a:extLst>
          </p:cNvPr>
          <p:cNvSpPr>
            <a:spLocks noGrp="1"/>
          </p:cNvSpPr>
          <p:nvPr>
            <p:ph type="sldNum" sz="quarter" idx="12"/>
          </p:nvPr>
        </p:nvSpPr>
        <p:spPr/>
        <p:txBody>
          <a:bodyPr/>
          <a:lstStyle/>
          <a:p>
            <a:fld id="{3147E1D2-3301-42D5-BCCF-0C6237EE2BC0}" type="slidenum">
              <a:rPr lang="el-GR" smtClean="0"/>
              <a:t>‹#›</a:t>
            </a:fld>
            <a:endParaRPr lang="el-GR"/>
          </a:p>
        </p:txBody>
      </p:sp>
    </p:spTree>
    <p:extLst>
      <p:ext uri="{BB962C8B-B14F-4D97-AF65-F5344CB8AC3E}">
        <p14:creationId xmlns:p14="http://schemas.microsoft.com/office/powerpoint/2010/main" val="1222953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946DB2-0BD5-BEB4-1AF2-AFF3313109A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A8E4577-4B61-F81D-1A38-3100314327F5}"/>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1CAD9E23-53F6-9016-565E-CB49BCDB1B9D}"/>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BA81B1BB-B715-5250-026C-E285DB24857C}"/>
              </a:ext>
            </a:extLst>
          </p:cNvPr>
          <p:cNvSpPr>
            <a:spLocks noGrp="1"/>
          </p:cNvSpPr>
          <p:nvPr>
            <p:ph type="dt" sz="half" idx="10"/>
          </p:nvPr>
        </p:nvSpPr>
        <p:spPr/>
        <p:txBody>
          <a:bodyPr/>
          <a:lstStyle/>
          <a:p>
            <a:fld id="{914A75A4-6F5B-4F34-A8E9-7779AE32DD46}" type="datetimeFigureOut">
              <a:rPr lang="el-GR" smtClean="0"/>
              <a:t>12/11/2023</a:t>
            </a:fld>
            <a:endParaRPr lang="el-GR"/>
          </a:p>
        </p:txBody>
      </p:sp>
      <p:sp>
        <p:nvSpPr>
          <p:cNvPr id="6" name="Θέση υποσέλιδου 5">
            <a:extLst>
              <a:ext uri="{FF2B5EF4-FFF2-40B4-BE49-F238E27FC236}">
                <a16:creationId xmlns:a16="http://schemas.microsoft.com/office/drawing/2014/main" id="{3FF1F29F-39FE-A850-FEB2-B4B811F9CE5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D7AF8AB-B22E-31F2-9E63-FC78170E33FC}"/>
              </a:ext>
            </a:extLst>
          </p:cNvPr>
          <p:cNvSpPr>
            <a:spLocks noGrp="1"/>
          </p:cNvSpPr>
          <p:nvPr>
            <p:ph type="sldNum" sz="quarter" idx="12"/>
          </p:nvPr>
        </p:nvSpPr>
        <p:spPr/>
        <p:txBody>
          <a:bodyPr/>
          <a:lstStyle/>
          <a:p>
            <a:fld id="{3147E1D2-3301-42D5-BCCF-0C6237EE2BC0}" type="slidenum">
              <a:rPr lang="el-GR" smtClean="0"/>
              <a:t>‹#›</a:t>
            </a:fld>
            <a:endParaRPr lang="el-GR"/>
          </a:p>
        </p:txBody>
      </p:sp>
    </p:spTree>
    <p:extLst>
      <p:ext uri="{BB962C8B-B14F-4D97-AF65-F5344CB8AC3E}">
        <p14:creationId xmlns:p14="http://schemas.microsoft.com/office/powerpoint/2010/main" val="3240675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2FF527-A494-78C1-8B66-A1E271306AF1}"/>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36915D4-FF09-390B-90F0-BA05DFBCEC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DD66F9AC-AC02-A624-223E-FDBD15FA496E}"/>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DD932820-AB45-70A2-BE3A-62403EA832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6B1A4EE-64B7-868C-73CD-1175EA9DF09F}"/>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25E6284A-FDF6-0D2D-E9A3-334B33029F3A}"/>
              </a:ext>
            </a:extLst>
          </p:cNvPr>
          <p:cNvSpPr>
            <a:spLocks noGrp="1"/>
          </p:cNvSpPr>
          <p:nvPr>
            <p:ph type="dt" sz="half" idx="10"/>
          </p:nvPr>
        </p:nvSpPr>
        <p:spPr/>
        <p:txBody>
          <a:bodyPr/>
          <a:lstStyle/>
          <a:p>
            <a:fld id="{914A75A4-6F5B-4F34-A8E9-7779AE32DD46}" type="datetimeFigureOut">
              <a:rPr lang="el-GR" smtClean="0"/>
              <a:t>12/11/2023</a:t>
            </a:fld>
            <a:endParaRPr lang="el-GR"/>
          </a:p>
        </p:txBody>
      </p:sp>
      <p:sp>
        <p:nvSpPr>
          <p:cNvPr id="8" name="Θέση υποσέλιδου 7">
            <a:extLst>
              <a:ext uri="{FF2B5EF4-FFF2-40B4-BE49-F238E27FC236}">
                <a16:creationId xmlns:a16="http://schemas.microsoft.com/office/drawing/2014/main" id="{7B685ED2-92AB-82D2-83F4-E1B74ACD5E53}"/>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8738FCA0-900F-CA5A-3275-3C7675E63CBF}"/>
              </a:ext>
            </a:extLst>
          </p:cNvPr>
          <p:cNvSpPr>
            <a:spLocks noGrp="1"/>
          </p:cNvSpPr>
          <p:nvPr>
            <p:ph type="sldNum" sz="quarter" idx="12"/>
          </p:nvPr>
        </p:nvSpPr>
        <p:spPr/>
        <p:txBody>
          <a:bodyPr/>
          <a:lstStyle/>
          <a:p>
            <a:fld id="{3147E1D2-3301-42D5-BCCF-0C6237EE2BC0}" type="slidenum">
              <a:rPr lang="el-GR" smtClean="0"/>
              <a:t>‹#›</a:t>
            </a:fld>
            <a:endParaRPr lang="el-GR"/>
          </a:p>
        </p:txBody>
      </p:sp>
    </p:spTree>
    <p:extLst>
      <p:ext uri="{BB962C8B-B14F-4D97-AF65-F5344CB8AC3E}">
        <p14:creationId xmlns:p14="http://schemas.microsoft.com/office/powerpoint/2010/main" val="1733616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A8F397-7FB1-D572-5359-D707FB217D8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DAC9A693-208A-D1ED-C24C-E508435F5CFB}"/>
              </a:ext>
            </a:extLst>
          </p:cNvPr>
          <p:cNvSpPr>
            <a:spLocks noGrp="1"/>
          </p:cNvSpPr>
          <p:nvPr>
            <p:ph type="dt" sz="half" idx="10"/>
          </p:nvPr>
        </p:nvSpPr>
        <p:spPr/>
        <p:txBody>
          <a:bodyPr/>
          <a:lstStyle/>
          <a:p>
            <a:fld id="{914A75A4-6F5B-4F34-A8E9-7779AE32DD46}" type="datetimeFigureOut">
              <a:rPr lang="el-GR" smtClean="0"/>
              <a:t>12/11/2023</a:t>
            </a:fld>
            <a:endParaRPr lang="el-GR"/>
          </a:p>
        </p:txBody>
      </p:sp>
      <p:sp>
        <p:nvSpPr>
          <p:cNvPr id="4" name="Θέση υποσέλιδου 3">
            <a:extLst>
              <a:ext uri="{FF2B5EF4-FFF2-40B4-BE49-F238E27FC236}">
                <a16:creationId xmlns:a16="http://schemas.microsoft.com/office/drawing/2014/main" id="{AA97F909-4ABD-46E6-01AE-029B72F4950F}"/>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78379EF1-2400-3F4F-AECD-8A2D03928E4F}"/>
              </a:ext>
            </a:extLst>
          </p:cNvPr>
          <p:cNvSpPr>
            <a:spLocks noGrp="1"/>
          </p:cNvSpPr>
          <p:nvPr>
            <p:ph type="sldNum" sz="quarter" idx="12"/>
          </p:nvPr>
        </p:nvSpPr>
        <p:spPr/>
        <p:txBody>
          <a:bodyPr/>
          <a:lstStyle/>
          <a:p>
            <a:fld id="{3147E1D2-3301-42D5-BCCF-0C6237EE2BC0}" type="slidenum">
              <a:rPr lang="el-GR" smtClean="0"/>
              <a:t>‹#›</a:t>
            </a:fld>
            <a:endParaRPr lang="el-GR"/>
          </a:p>
        </p:txBody>
      </p:sp>
    </p:spTree>
    <p:extLst>
      <p:ext uri="{BB962C8B-B14F-4D97-AF65-F5344CB8AC3E}">
        <p14:creationId xmlns:p14="http://schemas.microsoft.com/office/powerpoint/2010/main" val="4128385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FBA981B6-F58F-AADB-AB24-C3F401F67BB3}"/>
              </a:ext>
            </a:extLst>
          </p:cNvPr>
          <p:cNvSpPr>
            <a:spLocks noGrp="1"/>
          </p:cNvSpPr>
          <p:nvPr>
            <p:ph type="dt" sz="half" idx="10"/>
          </p:nvPr>
        </p:nvSpPr>
        <p:spPr/>
        <p:txBody>
          <a:bodyPr/>
          <a:lstStyle/>
          <a:p>
            <a:fld id="{914A75A4-6F5B-4F34-A8E9-7779AE32DD46}" type="datetimeFigureOut">
              <a:rPr lang="el-GR" smtClean="0"/>
              <a:t>12/11/2023</a:t>
            </a:fld>
            <a:endParaRPr lang="el-GR"/>
          </a:p>
        </p:txBody>
      </p:sp>
      <p:sp>
        <p:nvSpPr>
          <p:cNvPr id="3" name="Θέση υποσέλιδου 2">
            <a:extLst>
              <a:ext uri="{FF2B5EF4-FFF2-40B4-BE49-F238E27FC236}">
                <a16:creationId xmlns:a16="http://schemas.microsoft.com/office/drawing/2014/main" id="{992F92AF-6ED5-400A-36D8-8C2CC82DC37C}"/>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AAE70579-2A51-03B8-0584-6871898AAB82}"/>
              </a:ext>
            </a:extLst>
          </p:cNvPr>
          <p:cNvSpPr>
            <a:spLocks noGrp="1"/>
          </p:cNvSpPr>
          <p:nvPr>
            <p:ph type="sldNum" sz="quarter" idx="12"/>
          </p:nvPr>
        </p:nvSpPr>
        <p:spPr/>
        <p:txBody>
          <a:bodyPr/>
          <a:lstStyle/>
          <a:p>
            <a:fld id="{3147E1D2-3301-42D5-BCCF-0C6237EE2BC0}" type="slidenum">
              <a:rPr lang="el-GR" smtClean="0"/>
              <a:t>‹#›</a:t>
            </a:fld>
            <a:endParaRPr lang="el-GR"/>
          </a:p>
        </p:txBody>
      </p:sp>
    </p:spTree>
    <p:extLst>
      <p:ext uri="{BB962C8B-B14F-4D97-AF65-F5344CB8AC3E}">
        <p14:creationId xmlns:p14="http://schemas.microsoft.com/office/powerpoint/2010/main" val="1741790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FCF8E8-B5B3-9142-D38B-1A654A8DDCF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1A6D6A7-61E8-876D-9614-A6647881CB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390F8CD7-E4C9-DB60-E466-262F02756F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82DCC22-5473-0048-9B52-70D7A3E7A03A}"/>
              </a:ext>
            </a:extLst>
          </p:cNvPr>
          <p:cNvSpPr>
            <a:spLocks noGrp="1"/>
          </p:cNvSpPr>
          <p:nvPr>
            <p:ph type="dt" sz="half" idx="10"/>
          </p:nvPr>
        </p:nvSpPr>
        <p:spPr/>
        <p:txBody>
          <a:bodyPr/>
          <a:lstStyle/>
          <a:p>
            <a:fld id="{914A75A4-6F5B-4F34-A8E9-7779AE32DD46}" type="datetimeFigureOut">
              <a:rPr lang="el-GR" smtClean="0"/>
              <a:t>12/11/2023</a:t>
            </a:fld>
            <a:endParaRPr lang="el-GR"/>
          </a:p>
        </p:txBody>
      </p:sp>
      <p:sp>
        <p:nvSpPr>
          <p:cNvPr id="6" name="Θέση υποσέλιδου 5">
            <a:extLst>
              <a:ext uri="{FF2B5EF4-FFF2-40B4-BE49-F238E27FC236}">
                <a16:creationId xmlns:a16="http://schemas.microsoft.com/office/drawing/2014/main" id="{F8C4A346-0DDA-214A-6201-E1D0A99A0E3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AF450A0-8A04-4C28-2FD3-00B563118E45}"/>
              </a:ext>
            </a:extLst>
          </p:cNvPr>
          <p:cNvSpPr>
            <a:spLocks noGrp="1"/>
          </p:cNvSpPr>
          <p:nvPr>
            <p:ph type="sldNum" sz="quarter" idx="12"/>
          </p:nvPr>
        </p:nvSpPr>
        <p:spPr/>
        <p:txBody>
          <a:bodyPr/>
          <a:lstStyle/>
          <a:p>
            <a:fld id="{3147E1D2-3301-42D5-BCCF-0C6237EE2BC0}" type="slidenum">
              <a:rPr lang="el-GR" smtClean="0"/>
              <a:t>‹#›</a:t>
            </a:fld>
            <a:endParaRPr lang="el-GR"/>
          </a:p>
        </p:txBody>
      </p:sp>
    </p:spTree>
    <p:extLst>
      <p:ext uri="{BB962C8B-B14F-4D97-AF65-F5344CB8AC3E}">
        <p14:creationId xmlns:p14="http://schemas.microsoft.com/office/powerpoint/2010/main" val="496440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32EE9A-C76A-B138-0AB8-5E555FF4D8E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312C5C1C-BC41-1BC3-A406-D7DDADCC6F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3B87FFB4-D54E-13CF-8C5E-71C1A4B3F9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940D9AD-B8BB-04DE-1889-24478983F686}"/>
              </a:ext>
            </a:extLst>
          </p:cNvPr>
          <p:cNvSpPr>
            <a:spLocks noGrp="1"/>
          </p:cNvSpPr>
          <p:nvPr>
            <p:ph type="dt" sz="half" idx="10"/>
          </p:nvPr>
        </p:nvSpPr>
        <p:spPr/>
        <p:txBody>
          <a:bodyPr/>
          <a:lstStyle/>
          <a:p>
            <a:fld id="{914A75A4-6F5B-4F34-A8E9-7779AE32DD46}" type="datetimeFigureOut">
              <a:rPr lang="el-GR" smtClean="0"/>
              <a:t>12/11/2023</a:t>
            </a:fld>
            <a:endParaRPr lang="el-GR"/>
          </a:p>
        </p:txBody>
      </p:sp>
      <p:sp>
        <p:nvSpPr>
          <p:cNvPr id="6" name="Θέση υποσέλιδου 5">
            <a:extLst>
              <a:ext uri="{FF2B5EF4-FFF2-40B4-BE49-F238E27FC236}">
                <a16:creationId xmlns:a16="http://schemas.microsoft.com/office/drawing/2014/main" id="{C974E744-15F0-3383-C84C-EB39F3674B5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D8789F0-8FF2-6CC6-9201-203A8E9EE714}"/>
              </a:ext>
            </a:extLst>
          </p:cNvPr>
          <p:cNvSpPr>
            <a:spLocks noGrp="1"/>
          </p:cNvSpPr>
          <p:nvPr>
            <p:ph type="sldNum" sz="quarter" idx="12"/>
          </p:nvPr>
        </p:nvSpPr>
        <p:spPr/>
        <p:txBody>
          <a:bodyPr/>
          <a:lstStyle/>
          <a:p>
            <a:fld id="{3147E1D2-3301-42D5-BCCF-0C6237EE2BC0}" type="slidenum">
              <a:rPr lang="el-GR" smtClean="0"/>
              <a:t>‹#›</a:t>
            </a:fld>
            <a:endParaRPr lang="el-GR"/>
          </a:p>
        </p:txBody>
      </p:sp>
    </p:spTree>
    <p:extLst>
      <p:ext uri="{BB962C8B-B14F-4D97-AF65-F5344CB8AC3E}">
        <p14:creationId xmlns:p14="http://schemas.microsoft.com/office/powerpoint/2010/main" val="4218647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85A8F74-F754-AF21-6ACD-28FC0F0675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E8ABD5B-A33C-9E67-854F-B79C028D84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F206414-6C8B-7E31-DEFE-D7C6A631B3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4A75A4-6F5B-4F34-A8E9-7779AE32DD46}" type="datetimeFigureOut">
              <a:rPr lang="el-GR" smtClean="0"/>
              <a:t>12/11/2023</a:t>
            </a:fld>
            <a:endParaRPr lang="el-GR"/>
          </a:p>
        </p:txBody>
      </p:sp>
      <p:sp>
        <p:nvSpPr>
          <p:cNvPr id="5" name="Θέση υποσέλιδου 4">
            <a:extLst>
              <a:ext uri="{FF2B5EF4-FFF2-40B4-BE49-F238E27FC236}">
                <a16:creationId xmlns:a16="http://schemas.microsoft.com/office/drawing/2014/main" id="{76802734-3B18-CFF4-D73E-61CB9F09D2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610772B5-56C5-73D1-8B30-82F71C83E2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47E1D2-3301-42D5-BCCF-0C6237EE2BC0}" type="slidenum">
              <a:rPr lang="el-GR" smtClean="0"/>
              <a:t>‹#›</a:t>
            </a:fld>
            <a:endParaRPr lang="el-GR"/>
          </a:p>
        </p:txBody>
      </p:sp>
    </p:spTree>
    <p:extLst>
      <p:ext uri="{BB962C8B-B14F-4D97-AF65-F5344CB8AC3E}">
        <p14:creationId xmlns:p14="http://schemas.microsoft.com/office/powerpoint/2010/main" val="354546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Benefits%20of%20Lifelong%20Learning.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Benefits%20of%20Lifelong%20Learning.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B64CE0-D4DE-B1D0-541C-D070334E9EDA}"/>
              </a:ext>
            </a:extLst>
          </p:cNvPr>
          <p:cNvSpPr>
            <a:spLocks noGrp="1"/>
          </p:cNvSpPr>
          <p:nvPr>
            <p:ph type="ctrTitle"/>
          </p:nvPr>
        </p:nvSpPr>
        <p:spPr/>
        <p:txBody>
          <a:bodyPr/>
          <a:lstStyle/>
          <a:p>
            <a:r>
              <a:rPr lang="el-GR" dirty="0"/>
              <a:t>Πλεονεκτήματα και οφέλη της Δια Βίου Μάθησης</a:t>
            </a:r>
          </a:p>
        </p:txBody>
      </p:sp>
      <p:pic>
        <p:nvPicPr>
          <p:cNvPr id="5" name="Εικόνα 4">
            <a:extLst>
              <a:ext uri="{FF2B5EF4-FFF2-40B4-BE49-F238E27FC236}">
                <a16:creationId xmlns:a16="http://schemas.microsoft.com/office/drawing/2014/main" id="{3A54215D-7549-F7B2-15C7-4763DB9CBA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6465" y="3678236"/>
            <a:ext cx="5784980" cy="2666580"/>
          </a:xfrm>
          <a:prstGeom prst="rect">
            <a:avLst/>
          </a:prstGeom>
        </p:spPr>
      </p:pic>
    </p:spTree>
    <p:extLst>
      <p:ext uri="{BB962C8B-B14F-4D97-AF65-F5344CB8AC3E}">
        <p14:creationId xmlns:p14="http://schemas.microsoft.com/office/powerpoint/2010/main" val="3188970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a:extLst>
              <a:ext uri="{FF2B5EF4-FFF2-40B4-BE49-F238E27FC236}">
                <a16:creationId xmlns:a16="http://schemas.microsoft.com/office/drawing/2014/main" id="{31B44D89-F633-E551-1851-4A6E02293D63}"/>
              </a:ext>
            </a:extLst>
          </p:cNvPr>
          <p:cNvPicPr>
            <a:picLocks noGrp="1" noChangeAspect="1"/>
          </p:cNvPicPr>
          <p:nvPr>
            <p:ph idx="1"/>
          </p:nvPr>
        </p:nvPicPr>
        <p:blipFill>
          <a:blip r:embed="rId2"/>
          <a:stretch>
            <a:fillRect/>
          </a:stretch>
        </p:blipFill>
        <p:spPr>
          <a:xfrm>
            <a:off x="2062064" y="709127"/>
            <a:ext cx="8024328" cy="5309118"/>
          </a:xfrm>
          <a:prstGeom prst="rect">
            <a:avLst/>
          </a:prstGeom>
        </p:spPr>
      </p:pic>
    </p:spTree>
    <p:extLst>
      <p:ext uri="{BB962C8B-B14F-4D97-AF65-F5344CB8AC3E}">
        <p14:creationId xmlns:p14="http://schemas.microsoft.com/office/powerpoint/2010/main" val="48439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A08352-35D5-245F-5BF1-05E507A16F23}"/>
              </a:ext>
            </a:extLst>
          </p:cNvPr>
          <p:cNvSpPr>
            <a:spLocks noGrp="1"/>
          </p:cNvSpPr>
          <p:nvPr>
            <p:ph type="title"/>
          </p:nvPr>
        </p:nvSpPr>
        <p:spPr/>
        <p:txBody>
          <a:bodyPr/>
          <a:lstStyle/>
          <a:p>
            <a:r>
              <a:rPr lang="el-GR" dirty="0"/>
              <a:t>Πάντα υπάρχει κάτι να μάθεις!!!!</a:t>
            </a:r>
          </a:p>
        </p:txBody>
      </p:sp>
      <p:sp>
        <p:nvSpPr>
          <p:cNvPr id="3" name="Θέση περιεχομένου 2">
            <a:extLst>
              <a:ext uri="{FF2B5EF4-FFF2-40B4-BE49-F238E27FC236}">
                <a16:creationId xmlns:a16="http://schemas.microsoft.com/office/drawing/2014/main" id="{902CD892-194E-E3FA-A313-D67A189BD588}"/>
              </a:ext>
            </a:extLst>
          </p:cNvPr>
          <p:cNvSpPr>
            <a:spLocks noGrp="1"/>
          </p:cNvSpPr>
          <p:nvPr>
            <p:ph idx="1"/>
          </p:nvPr>
        </p:nvSpPr>
        <p:spPr/>
        <p:txBody>
          <a:bodyPr>
            <a:normAutofit/>
          </a:bodyPr>
          <a:lstStyle/>
          <a:p>
            <a:pPr marL="0" indent="0" algn="ctr">
              <a:buNone/>
            </a:pPr>
            <a:r>
              <a:rPr lang="el-GR" sz="2600" u="sng" dirty="0">
                <a:latin typeface="Times New Roman" panose="02020603050405020304" pitchFamily="18" charset="0"/>
                <a:cs typeface="Times New Roman" panose="02020603050405020304" pitchFamily="18" charset="0"/>
              </a:rPr>
              <a:t>Πάντα υπάρχει κάτι να μάθετε</a:t>
            </a:r>
            <a:endParaRPr lang="en-GB" sz="2600" u="sng" dirty="0">
              <a:latin typeface="Times New Roman" panose="02020603050405020304" pitchFamily="18" charset="0"/>
              <a:cs typeface="Times New Roman" panose="02020603050405020304" pitchFamily="18" charset="0"/>
            </a:endParaRPr>
          </a:p>
          <a:p>
            <a:pPr marL="0" indent="0" algn="ctr">
              <a:buNone/>
            </a:pPr>
            <a:endParaRPr lang="el-GR" sz="2600" u="sng"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l-GR" sz="2600" dirty="0">
                <a:latin typeface="Times New Roman" panose="02020603050405020304" pitchFamily="18" charset="0"/>
                <a:cs typeface="Times New Roman" panose="02020603050405020304" pitchFamily="18" charset="0"/>
              </a:rPr>
              <a:t>Είτε επιλέγετε ένα χόμπι, </a:t>
            </a:r>
          </a:p>
          <a:p>
            <a:pPr marL="0" indent="0" algn="just">
              <a:lnSpc>
                <a:spcPct val="150000"/>
              </a:lnSpc>
              <a:spcBef>
                <a:spcPts val="0"/>
              </a:spcBef>
              <a:buNone/>
            </a:pPr>
            <a:r>
              <a:rPr lang="el-GR" sz="2600" dirty="0">
                <a:latin typeface="Times New Roman" panose="02020603050405020304" pitchFamily="18" charset="0"/>
                <a:cs typeface="Times New Roman" panose="02020603050405020304" pitchFamily="18" charset="0"/>
              </a:rPr>
              <a:t>είτε ξεκινάτε μια νέα καριέρα</a:t>
            </a:r>
          </a:p>
          <a:p>
            <a:pPr marL="0" indent="0" algn="just">
              <a:lnSpc>
                <a:spcPct val="150000"/>
              </a:lnSpc>
              <a:spcBef>
                <a:spcPts val="0"/>
              </a:spcBef>
              <a:buNone/>
            </a:pPr>
            <a:r>
              <a:rPr lang="el-GR" sz="2600" dirty="0">
                <a:latin typeface="Times New Roman" panose="02020603050405020304" pitchFamily="18" charset="0"/>
                <a:cs typeface="Times New Roman" panose="02020603050405020304" pitchFamily="18" charset="0"/>
              </a:rPr>
              <a:t>θα χρειαστεί να αποκτήσετε νέες γνώσεις και δεξιότητες. </a:t>
            </a:r>
          </a:p>
          <a:p>
            <a:pPr marL="0" indent="0" algn="just">
              <a:lnSpc>
                <a:spcPct val="150000"/>
              </a:lnSpc>
              <a:spcBef>
                <a:spcPts val="0"/>
              </a:spcBef>
              <a:buNone/>
            </a:pPr>
            <a:r>
              <a:rPr lang="el-GR" sz="2600" dirty="0">
                <a:latin typeface="Times New Roman" panose="02020603050405020304" pitchFamily="18" charset="0"/>
                <a:cs typeface="Times New Roman" panose="02020603050405020304" pitchFamily="18" charset="0"/>
              </a:rPr>
              <a:t>Και θα πρέπει να είστε πρόθυμοι να αποδεχτείτε την πρόκληση, γιατί η δια βίου μάθηση έχει πολλά οφέλη. </a:t>
            </a:r>
          </a:p>
        </p:txBody>
      </p:sp>
    </p:spTree>
    <p:extLst>
      <p:ext uri="{BB962C8B-B14F-4D97-AF65-F5344CB8AC3E}">
        <p14:creationId xmlns:p14="http://schemas.microsoft.com/office/powerpoint/2010/main" val="2153946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636EB65E-51FE-3FD7-6871-DD2768E0F4E2}"/>
              </a:ext>
            </a:extLst>
          </p:cNvPr>
          <p:cNvPicPr>
            <a:picLocks noChangeAspect="1"/>
          </p:cNvPicPr>
          <p:nvPr/>
        </p:nvPicPr>
        <p:blipFill>
          <a:blip r:embed="rId2"/>
          <a:stretch>
            <a:fillRect/>
          </a:stretch>
        </p:blipFill>
        <p:spPr>
          <a:xfrm>
            <a:off x="1333500" y="571500"/>
            <a:ext cx="9525000" cy="5715000"/>
          </a:xfrm>
          <a:prstGeom prst="rect">
            <a:avLst/>
          </a:prstGeom>
        </p:spPr>
      </p:pic>
    </p:spTree>
    <p:extLst>
      <p:ext uri="{BB962C8B-B14F-4D97-AF65-F5344CB8AC3E}">
        <p14:creationId xmlns:p14="http://schemas.microsoft.com/office/powerpoint/2010/main" val="138079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D3F12A-3E99-9EE8-6CE7-1B7534D5859B}"/>
              </a:ext>
            </a:extLst>
          </p:cNvPr>
          <p:cNvSpPr>
            <a:spLocks noGrp="1"/>
          </p:cNvSpPr>
          <p:nvPr>
            <p:ph type="title"/>
          </p:nvPr>
        </p:nvSpPr>
        <p:spPr/>
        <p:txBody>
          <a:bodyPr>
            <a:normAutofit/>
          </a:bodyPr>
          <a:lstStyle/>
          <a:p>
            <a:r>
              <a:rPr lang="el-GR" sz="3200" dirty="0">
                <a:latin typeface="Times New Roman" panose="02020603050405020304" pitchFamily="18" charset="0"/>
                <a:cs typeface="Times New Roman" panose="02020603050405020304" pitchFamily="18" charset="0"/>
              </a:rPr>
              <a:t>Οφέλη της Δια Βίου Μάθησης Ι</a:t>
            </a:r>
          </a:p>
        </p:txBody>
      </p:sp>
      <p:sp>
        <p:nvSpPr>
          <p:cNvPr id="3" name="Θέση περιεχομένου 2">
            <a:extLst>
              <a:ext uri="{FF2B5EF4-FFF2-40B4-BE49-F238E27FC236}">
                <a16:creationId xmlns:a16="http://schemas.microsoft.com/office/drawing/2014/main" id="{0ACD0880-02F6-D4C7-5422-7EE80232EAB9}"/>
              </a:ext>
            </a:extLst>
          </p:cNvPr>
          <p:cNvSpPr>
            <a:spLocks noGrp="1"/>
          </p:cNvSpPr>
          <p:nvPr>
            <p:ph idx="1"/>
          </p:nvPr>
        </p:nvSpPr>
        <p:spPr/>
        <p:txBody>
          <a:bodyPr>
            <a:normAutofit fontScale="25000" lnSpcReduction="20000"/>
          </a:bodyPr>
          <a:lstStyle/>
          <a:p>
            <a:pPr marL="342900" indent="-342900" algn="just">
              <a:lnSpc>
                <a:spcPct val="150000"/>
              </a:lnSpc>
              <a:spcBef>
                <a:spcPts val="0"/>
              </a:spcBef>
              <a:buFont typeface="+mj-lt"/>
              <a:buAutoNum type="arabicPeriod"/>
            </a:pPr>
            <a:endParaRPr lang="el-GR" sz="1600" dirty="0">
              <a:latin typeface="Times New Roman" panose="02020603050405020304" pitchFamily="18" charset="0"/>
              <a:cs typeface="Times New Roman" panose="02020603050405020304" pitchFamily="18" charset="0"/>
            </a:endParaRPr>
          </a:p>
          <a:p>
            <a:pPr algn="just">
              <a:lnSpc>
                <a:spcPct val="170000"/>
              </a:lnSpc>
              <a:spcBef>
                <a:spcPts val="0"/>
              </a:spcBef>
              <a:buFont typeface="+mj-lt"/>
              <a:buAutoNum type="arabicPeriod"/>
            </a:pPr>
            <a:r>
              <a:rPr lang="el-GR" sz="6200" dirty="0">
                <a:latin typeface="Times New Roman" panose="02020603050405020304" pitchFamily="18" charset="0"/>
                <a:cs typeface="Times New Roman" panose="02020603050405020304" pitchFamily="18" charset="0"/>
              </a:rPr>
              <a:t>Μέσα από την ακαδημαϊκή μάθηση, τα εκπαιδευτικά ταξίδια περιπέτειας και την ανανεωμένη μας αίσθηση του εθελοντισμού, διευρύνονται οι γνώσεις  των ανθρώπων, οδηγούνται στην αυτοεκπλήρωση και δημιουργείτε πραγματικά μια συναρπαστική πολυδιάστατη ζωή.</a:t>
            </a:r>
          </a:p>
          <a:p>
            <a:pPr algn="just">
              <a:lnSpc>
                <a:spcPct val="170000"/>
              </a:lnSpc>
              <a:spcBef>
                <a:spcPts val="0"/>
              </a:spcBef>
              <a:buFont typeface="+mj-lt"/>
              <a:buAutoNum type="arabicPeriod"/>
            </a:pPr>
            <a:r>
              <a:rPr lang="el-GR" sz="6200" dirty="0">
                <a:latin typeface="Times New Roman" panose="02020603050405020304" pitchFamily="18" charset="0"/>
                <a:cs typeface="Times New Roman" panose="02020603050405020304" pitchFamily="18" charset="0"/>
              </a:rPr>
              <a:t>Βοηθά στη δημιουργία πολύτιμων σχέσεων με τους άλλους ανθρώπους.</a:t>
            </a:r>
          </a:p>
          <a:p>
            <a:pPr algn="just">
              <a:lnSpc>
                <a:spcPct val="170000"/>
              </a:lnSpc>
              <a:spcBef>
                <a:spcPts val="0"/>
              </a:spcBef>
              <a:buFont typeface="+mj-lt"/>
              <a:buAutoNum type="arabicPeriod"/>
            </a:pPr>
            <a:r>
              <a:rPr lang="el-GR" sz="6200" dirty="0">
                <a:latin typeface="Times New Roman" panose="02020603050405020304" pitchFamily="18" charset="0"/>
                <a:cs typeface="Times New Roman" panose="02020603050405020304" pitchFamily="18" charset="0"/>
              </a:rPr>
              <a:t>Δημιουργεί ενεργούς πολίτες οι οποίοι μπορούν να προσφέρουν σημαντικά σε κάθε κοινωνία.</a:t>
            </a:r>
          </a:p>
          <a:p>
            <a:pPr algn="just">
              <a:lnSpc>
                <a:spcPct val="170000"/>
              </a:lnSpc>
              <a:spcBef>
                <a:spcPts val="0"/>
              </a:spcBef>
              <a:buFont typeface="+mj-lt"/>
              <a:buAutoNum type="arabicPeriod"/>
            </a:pPr>
            <a:r>
              <a:rPr lang="el-GR" sz="6200" dirty="0">
                <a:latin typeface="Times New Roman" panose="02020603050405020304" pitchFamily="18" charset="0"/>
                <a:cs typeface="Times New Roman" panose="02020603050405020304" pitchFamily="18" charset="0"/>
              </a:rPr>
              <a:t>Βοηθά τους ανθρώπους να βρουν νόημα στη ζωή τους.</a:t>
            </a:r>
          </a:p>
          <a:p>
            <a:pPr algn="just">
              <a:lnSpc>
                <a:spcPct val="170000"/>
              </a:lnSpc>
              <a:spcBef>
                <a:spcPts val="0"/>
              </a:spcBef>
              <a:buFont typeface="+mj-lt"/>
              <a:buAutoNum type="arabicPeriod"/>
            </a:pPr>
            <a:r>
              <a:rPr lang="el-GR" sz="6200" dirty="0">
                <a:latin typeface="Times New Roman" panose="02020603050405020304" pitchFamily="18" charset="0"/>
                <a:cs typeface="Times New Roman" panose="02020603050405020304" pitchFamily="18" charset="0"/>
              </a:rPr>
              <a:t>Βοηθά στην προσαρμογή των ατόμων σε πιθανές αλλαγές στη ζωή τους. </a:t>
            </a:r>
          </a:p>
          <a:p>
            <a:pPr algn="just">
              <a:lnSpc>
                <a:spcPct val="170000"/>
              </a:lnSpc>
              <a:spcBef>
                <a:spcPts val="0"/>
              </a:spcBef>
              <a:buFont typeface="+mj-lt"/>
              <a:buAutoNum type="arabicPeriod"/>
            </a:pPr>
            <a:r>
              <a:rPr lang="el-GR" sz="6200" dirty="0">
                <a:latin typeface="Times New Roman" panose="02020603050405020304" pitchFamily="18" charset="0"/>
                <a:cs typeface="Times New Roman" panose="02020603050405020304" pitchFamily="18" charset="0"/>
              </a:rPr>
              <a:t>Αυξάνει τη «σοφία» των ανθρώπων.</a:t>
            </a:r>
          </a:p>
          <a:p>
            <a:pPr algn="just">
              <a:lnSpc>
                <a:spcPct val="170000"/>
              </a:lnSpc>
              <a:spcBef>
                <a:spcPts val="0"/>
              </a:spcBef>
              <a:buFont typeface="+mj-lt"/>
              <a:buAutoNum type="arabicPeriod"/>
            </a:pPr>
            <a:r>
              <a:rPr lang="el-GR" sz="6200" dirty="0">
                <a:latin typeface="Times New Roman" panose="02020603050405020304" pitchFamily="18" charset="0"/>
                <a:cs typeface="Times New Roman" panose="02020603050405020304" pitchFamily="18" charset="0"/>
              </a:rPr>
              <a:t>Βοηθά στην πλήρη ανάπτυξη των φυσικών ικανοτήτων και δεξιοτήτων των ανθρώπων.</a:t>
            </a:r>
          </a:p>
          <a:p>
            <a:pPr marL="0" indent="0">
              <a:buNone/>
            </a:pPr>
            <a:endParaRPr lang="el-GR" sz="6200" dirty="0">
              <a:latin typeface="Times New Roman" panose="02020603050405020304" pitchFamily="18" charset="0"/>
              <a:cs typeface="Times New Roman" panose="02020603050405020304" pitchFamily="18" charset="0"/>
            </a:endParaRPr>
          </a:p>
          <a:p>
            <a:pPr marL="0" indent="0">
              <a:buNone/>
            </a:pPr>
            <a:r>
              <a:rPr lang="el-GR" sz="4400" dirty="0">
                <a:latin typeface="Times New Roman" panose="02020603050405020304" pitchFamily="18" charset="0"/>
                <a:cs typeface="Times New Roman" panose="02020603050405020304" pitchFamily="18" charset="0"/>
              </a:rPr>
              <a:t>Πηγή: </a:t>
            </a:r>
            <a:r>
              <a:rPr lang="en-GB" sz="4400" dirty="0">
                <a:latin typeface="Times New Roman" panose="02020603050405020304" pitchFamily="18" charset="0"/>
                <a:cs typeface="Times New Roman" panose="02020603050405020304" pitchFamily="18" charset="0"/>
                <a:hlinkClick r:id="rId2" action="ppaction://hlinkfile"/>
              </a:rPr>
              <a:t>Marjan Laal</a:t>
            </a:r>
            <a:r>
              <a:rPr lang="el-GR" sz="4400" dirty="0">
                <a:latin typeface="Times New Roman" panose="02020603050405020304" pitchFamily="18" charset="0"/>
                <a:cs typeface="Times New Roman" panose="02020603050405020304" pitchFamily="18" charset="0"/>
                <a:hlinkClick r:id="rId2" action="ppaction://hlinkfile"/>
              </a:rPr>
              <a:t>, 2012,</a:t>
            </a:r>
            <a:r>
              <a:rPr lang="en-GB" sz="4400" dirty="0">
                <a:latin typeface="Times New Roman" panose="02020603050405020304" pitchFamily="18" charset="0"/>
                <a:cs typeface="Times New Roman" panose="02020603050405020304" pitchFamily="18" charset="0"/>
                <a:hlinkClick r:id="rId2" action="ppaction://hlinkfile"/>
              </a:rPr>
              <a:t>Benefits of lifelong learning</a:t>
            </a:r>
            <a:r>
              <a:rPr lang="el-GR" sz="4400" dirty="0">
                <a:latin typeface="Times New Roman" panose="02020603050405020304" pitchFamily="18" charset="0"/>
                <a:cs typeface="Times New Roman" panose="02020603050405020304" pitchFamily="18" charset="0"/>
                <a:hlinkClick r:id="rId2" action="ppaction://hlinkfile"/>
              </a:rPr>
              <a:t>, </a:t>
            </a:r>
            <a:r>
              <a:rPr lang="en-US" sz="4400" dirty="0">
                <a:latin typeface="Times New Roman" panose="02020603050405020304" pitchFamily="18" charset="0"/>
                <a:cs typeface="Times New Roman" panose="02020603050405020304" pitchFamily="18" charset="0"/>
                <a:hlinkClick r:id="rId2" action="ppaction://hlinkfile"/>
              </a:rPr>
              <a:t>Procedia - Social and Behavioral Sciences 46 ( 2012 ) 4268 – 4272 </a:t>
            </a:r>
            <a:r>
              <a:rPr lang="en-GB" sz="4400" dirty="0">
                <a:latin typeface="Times New Roman" panose="02020603050405020304" pitchFamily="18" charset="0"/>
                <a:cs typeface="Times New Roman" panose="02020603050405020304" pitchFamily="18" charset="0"/>
                <a:hlinkClick r:id="rId2" action="ppaction://hlinkfile"/>
              </a:rPr>
              <a:t> </a:t>
            </a:r>
            <a:endParaRPr lang="el-GR"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418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D3F12A-3E99-9EE8-6CE7-1B7534D5859B}"/>
              </a:ext>
            </a:extLst>
          </p:cNvPr>
          <p:cNvSpPr>
            <a:spLocks noGrp="1"/>
          </p:cNvSpPr>
          <p:nvPr>
            <p:ph type="title"/>
          </p:nvPr>
        </p:nvSpPr>
        <p:spPr/>
        <p:txBody>
          <a:bodyPr>
            <a:normAutofit/>
          </a:bodyPr>
          <a:lstStyle/>
          <a:p>
            <a:r>
              <a:rPr lang="el-GR" sz="3200" dirty="0">
                <a:latin typeface="Times New Roman" panose="02020603050405020304" pitchFamily="18" charset="0"/>
                <a:cs typeface="Times New Roman" panose="02020603050405020304" pitchFamily="18" charset="0"/>
              </a:rPr>
              <a:t>Οφέλη της Δια Βίου Μάθησης ΙΙ</a:t>
            </a:r>
          </a:p>
        </p:txBody>
      </p:sp>
      <p:sp>
        <p:nvSpPr>
          <p:cNvPr id="3" name="Θέση περιεχομένου 2">
            <a:extLst>
              <a:ext uri="{FF2B5EF4-FFF2-40B4-BE49-F238E27FC236}">
                <a16:creationId xmlns:a16="http://schemas.microsoft.com/office/drawing/2014/main" id="{0ACD0880-02F6-D4C7-5422-7EE80232EAB9}"/>
              </a:ext>
            </a:extLst>
          </p:cNvPr>
          <p:cNvSpPr>
            <a:spLocks noGrp="1"/>
          </p:cNvSpPr>
          <p:nvPr>
            <p:ph idx="1"/>
          </p:nvPr>
        </p:nvSpPr>
        <p:spPr/>
        <p:txBody>
          <a:bodyPr>
            <a:normAutofit fontScale="25000" lnSpcReduction="20000"/>
          </a:bodyPr>
          <a:lstStyle/>
          <a:p>
            <a:endParaRPr lang="el-GR" sz="1200" dirty="0">
              <a:latin typeface="Times New Roman" panose="02020603050405020304" pitchFamily="18" charset="0"/>
              <a:cs typeface="Times New Roman" panose="02020603050405020304" pitchFamily="18" charset="0"/>
            </a:endParaRPr>
          </a:p>
          <a:p>
            <a:pPr marL="0" indent="0">
              <a:buNone/>
            </a:pPr>
            <a:r>
              <a:rPr lang="el-GR" sz="9600" dirty="0">
                <a:latin typeface="Times New Roman" panose="02020603050405020304" pitchFamily="18" charset="0"/>
                <a:cs typeface="Times New Roman" panose="02020603050405020304" pitchFamily="18" charset="0"/>
              </a:rPr>
              <a:t>Σύμφωνα με τον </a:t>
            </a:r>
            <a:r>
              <a:rPr lang="en-GB" sz="9600" dirty="0">
                <a:latin typeface="Times New Roman" panose="02020603050405020304" pitchFamily="18" charset="0"/>
                <a:cs typeface="Times New Roman" panose="02020603050405020304" pitchFamily="18" charset="0"/>
              </a:rPr>
              <a:t>Hildebrand D. S. (2008)</a:t>
            </a:r>
            <a:r>
              <a:rPr lang="el-GR" sz="9600" dirty="0">
                <a:latin typeface="Times New Roman" panose="02020603050405020304" pitchFamily="18" charset="0"/>
                <a:cs typeface="Times New Roman" panose="02020603050405020304" pitchFamily="18" charset="0"/>
              </a:rPr>
              <a:t>,</a:t>
            </a:r>
          </a:p>
          <a:p>
            <a:pPr marL="0" indent="0">
              <a:buNone/>
            </a:pPr>
            <a:endParaRPr lang="el-GR" sz="9600" dirty="0">
              <a:latin typeface="Times New Roman" panose="02020603050405020304" pitchFamily="18" charset="0"/>
              <a:cs typeface="Times New Roman" panose="02020603050405020304" pitchFamily="18" charset="0"/>
            </a:endParaRPr>
          </a:p>
          <a:p>
            <a:r>
              <a:rPr lang="el-GR" sz="9600" dirty="0">
                <a:latin typeface="Times New Roman" panose="02020603050405020304" pitchFamily="18" charset="0"/>
                <a:cs typeface="Times New Roman" panose="02020603050405020304" pitchFamily="18" charset="0"/>
              </a:rPr>
              <a:t>Ακονίζει το μυαλό</a:t>
            </a:r>
          </a:p>
          <a:p>
            <a:r>
              <a:rPr lang="el-GR" sz="9600" dirty="0">
                <a:latin typeface="Times New Roman" panose="02020603050405020304" pitchFamily="18" charset="0"/>
                <a:cs typeface="Times New Roman" panose="02020603050405020304" pitchFamily="18" charset="0"/>
              </a:rPr>
              <a:t>Αυξάνει την αυτοπεποίθηση</a:t>
            </a:r>
          </a:p>
          <a:p>
            <a:r>
              <a:rPr lang="el-GR" sz="9600" dirty="0">
                <a:latin typeface="Times New Roman" panose="02020603050405020304" pitchFamily="18" charset="0"/>
                <a:cs typeface="Times New Roman" panose="02020603050405020304" pitchFamily="18" charset="0"/>
              </a:rPr>
              <a:t>Αναδεικνύει τις διαπροσωπικές δεξιότητες</a:t>
            </a:r>
          </a:p>
          <a:p>
            <a:r>
              <a:rPr lang="el-GR" sz="9600" dirty="0">
                <a:latin typeface="Times New Roman" panose="02020603050405020304" pitchFamily="18" charset="0"/>
                <a:cs typeface="Times New Roman" panose="02020603050405020304" pitchFamily="18" charset="0"/>
              </a:rPr>
              <a:t>Δίνει περισσότερες ευκαιρίες σταδιοδρομίας</a:t>
            </a:r>
          </a:p>
          <a:p>
            <a:r>
              <a:rPr lang="el-GR" sz="9600" dirty="0">
                <a:latin typeface="Times New Roman" panose="02020603050405020304" pitchFamily="18" charset="0"/>
                <a:cs typeface="Times New Roman" panose="02020603050405020304" pitchFamily="18" charset="0"/>
              </a:rPr>
              <a:t>Αυξάνει την ικανότητα επικοινωνίας</a:t>
            </a:r>
          </a:p>
          <a:p>
            <a:endParaRPr lang="el-GR" sz="9600" dirty="0">
              <a:latin typeface="Times New Roman" panose="02020603050405020304" pitchFamily="18" charset="0"/>
              <a:cs typeface="Times New Roman" panose="02020603050405020304" pitchFamily="18" charset="0"/>
            </a:endParaRPr>
          </a:p>
          <a:p>
            <a:endParaRPr lang="el-GR" sz="9600" dirty="0">
              <a:latin typeface="Times New Roman" panose="02020603050405020304" pitchFamily="18" charset="0"/>
              <a:cs typeface="Times New Roman" panose="02020603050405020304" pitchFamily="18" charset="0"/>
            </a:endParaRPr>
          </a:p>
          <a:p>
            <a:pPr marL="0" indent="0">
              <a:buNone/>
            </a:pPr>
            <a:r>
              <a:rPr lang="el-GR" sz="4800" dirty="0">
                <a:latin typeface="Times New Roman" panose="02020603050405020304" pitchFamily="18" charset="0"/>
                <a:cs typeface="Times New Roman" panose="02020603050405020304" pitchFamily="18" charset="0"/>
              </a:rPr>
              <a:t>Πηγή: </a:t>
            </a:r>
            <a:r>
              <a:rPr lang="en-US" sz="4800" dirty="0">
                <a:latin typeface="Times New Roman" panose="02020603050405020304" pitchFamily="18" charset="0"/>
                <a:cs typeface="Times New Roman" panose="02020603050405020304" pitchFamily="18" charset="0"/>
              </a:rPr>
              <a:t>Hildebrand, D. S. (2008). The powerful benefits of lifelong learning. Winnetka, California; USA, Retrieved 2011Nov. 15, from: http://www.officearrow.com/training/the-powerful-benefits-of-lifelong-learning-oaiur-861/view.html. </a:t>
            </a:r>
            <a:endParaRPr lang="el-GR" sz="4800" dirty="0">
              <a:latin typeface="Times New Roman" panose="02020603050405020304" pitchFamily="18" charset="0"/>
              <a:cs typeface="Times New Roman" panose="02020603050405020304" pitchFamily="18" charset="0"/>
            </a:endParaRPr>
          </a:p>
          <a:p>
            <a:endParaRPr lang="el-GR" sz="8000" dirty="0">
              <a:latin typeface="Times New Roman" panose="02020603050405020304" pitchFamily="18" charset="0"/>
              <a:cs typeface="Times New Roman" panose="02020603050405020304" pitchFamily="18" charset="0"/>
            </a:endParaRPr>
          </a:p>
          <a:p>
            <a:endParaRPr lang="el-GR" sz="8000" dirty="0">
              <a:latin typeface="Times New Roman" panose="02020603050405020304" pitchFamily="18" charset="0"/>
              <a:cs typeface="Times New Roman" panose="02020603050405020304" pitchFamily="18" charset="0"/>
            </a:endParaRPr>
          </a:p>
          <a:p>
            <a:endParaRPr lang="el-GR" sz="8000" dirty="0">
              <a:latin typeface="Times New Roman" panose="02020603050405020304" pitchFamily="18" charset="0"/>
              <a:cs typeface="Times New Roman" panose="02020603050405020304" pitchFamily="18" charset="0"/>
            </a:endParaRPr>
          </a:p>
          <a:p>
            <a:endParaRPr lang="el-GR" sz="8000" dirty="0">
              <a:latin typeface="Times New Roman" panose="02020603050405020304" pitchFamily="18" charset="0"/>
              <a:cs typeface="Times New Roman" panose="02020603050405020304" pitchFamily="18" charset="0"/>
            </a:endParaRPr>
          </a:p>
          <a:p>
            <a:endParaRPr lang="el-GR" sz="5000" dirty="0">
              <a:latin typeface="Times New Roman" panose="02020603050405020304" pitchFamily="18" charset="0"/>
              <a:cs typeface="Times New Roman" panose="02020603050405020304" pitchFamily="18" charset="0"/>
            </a:endParaRPr>
          </a:p>
          <a:p>
            <a:endParaRPr lang="el-GR" sz="1200" dirty="0">
              <a:latin typeface="Times New Roman" panose="02020603050405020304" pitchFamily="18" charset="0"/>
              <a:cs typeface="Times New Roman" panose="02020603050405020304" pitchFamily="18" charset="0"/>
            </a:endParaRPr>
          </a:p>
          <a:p>
            <a:endParaRPr lang="el-GR" sz="1200" dirty="0">
              <a:latin typeface="Times New Roman" panose="02020603050405020304" pitchFamily="18" charset="0"/>
              <a:cs typeface="Times New Roman" panose="02020603050405020304" pitchFamily="18" charset="0"/>
            </a:endParaRPr>
          </a:p>
          <a:p>
            <a:endParaRPr lang="el-GR" sz="1200" dirty="0">
              <a:latin typeface="Times New Roman" panose="02020603050405020304" pitchFamily="18" charset="0"/>
              <a:cs typeface="Times New Roman" panose="02020603050405020304" pitchFamily="18" charset="0"/>
            </a:endParaRPr>
          </a:p>
          <a:p>
            <a:endParaRPr lang="el-GR" sz="1200" dirty="0">
              <a:latin typeface="Times New Roman" panose="02020603050405020304" pitchFamily="18" charset="0"/>
              <a:cs typeface="Times New Roman" panose="02020603050405020304" pitchFamily="18" charset="0"/>
            </a:endParaRPr>
          </a:p>
          <a:p>
            <a:endParaRPr lang="el-GR" sz="1200" dirty="0">
              <a:latin typeface="Times New Roman" panose="02020603050405020304" pitchFamily="18" charset="0"/>
              <a:cs typeface="Times New Roman" panose="02020603050405020304" pitchFamily="18" charset="0"/>
            </a:endParaRPr>
          </a:p>
          <a:p>
            <a:endParaRPr lang="el-GR" sz="1200" dirty="0">
              <a:latin typeface="Times New Roman" panose="02020603050405020304" pitchFamily="18" charset="0"/>
              <a:cs typeface="Times New Roman" panose="02020603050405020304" pitchFamily="18" charset="0"/>
            </a:endParaRPr>
          </a:p>
          <a:p>
            <a:endParaRPr lang="el-GR" sz="1200" dirty="0">
              <a:latin typeface="Times New Roman" panose="02020603050405020304" pitchFamily="18" charset="0"/>
              <a:cs typeface="Times New Roman" panose="02020603050405020304" pitchFamily="18" charset="0"/>
            </a:endParaRPr>
          </a:p>
          <a:p>
            <a:endParaRPr lang="el-GR" sz="1200" dirty="0">
              <a:latin typeface="Times New Roman" panose="02020603050405020304" pitchFamily="18" charset="0"/>
              <a:cs typeface="Times New Roman" panose="02020603050405020304" pitchFamily="18" charset="0"/>
            </a:endParaRPr>
          </a:p>
          <a:p>
            <a:r>
              <a:rPr lang="el-GR" sz="1200" dirty="0">
                <a:latin typeface="Times New Roman" panose="02020603050405020304" pitchFamily="18" charset="0"/>
                <a:cs typeface="Times New Roman" panose="02020603050405020304" pitchFamily="18" charset="0"/>
              </a:rPr>
              <a:t>Πηγή: </a:t>
            </a:r>
            <a:r>
              <a:rPr lang="en-GB" sz="1200" dirty="0">
                <a:latin typeface="Times New Roman" panose="02020603050405020304" pitchFamily="18" charset="0"/>
                <a:cs typeface="Times New Roman" panose="02020603050405020304" pitchFamily="18" charset="0"/>
                <a:hlinkClick r:id="rId2" action="ppaction://hlinkfile"/>
              </a:rPr>
              <a:t>Marjan Laal</a:t>
            </a:r>
            <a:r>
              <a:rPr lang="el-GR" sz="1200" dirty="0">
                <a:latin typeface="Times New Roman" panose="02020603050405020304" pitchFamily="18" charset="0"/>
                <a:cs typeface="Times New Roman" panose="02020603050405020304" pitchFamily="18" charset="0"/>
                <a:hlinkClick r:id="rId2" action="ppaction://hlinkfile"/>
              </a:rPr>
              <a:t>, 2012,</a:t>
            </a:r>
            <a:r>
              <a:rPr lang="en-GB" sz="1200" dirty="0">
                <a:latin typeface="Times New Roman" panose="02020603050405020304" pitchFamily="18" charset="0"/>
                <a:cs typeface="Times New Roman" panose="02020603050405020304" pitchFamily="18" charset="0"/>
                <a:hlinkClick r:id="rId2" action="ppaction://hlinkfile"/>
              </a:rPr>
              <a:t>Benefits of lifelong learning</a:t>
            </a:r>
            <a:r>
              <a:rPr lang="el-GR" sz="1200" dirty="0">
                <a:latin typeface="Times New Roman" panose="02020603050405020304" pitchFamily="18" charset="0"/>
                <a:cs typeface="Times New Roman" panose="02020603050405020304" pitchFamily="18" charset="0"/>
                <a:hlinkClick r:id="rId2" action="ppaction://hlinkfile"/>
              </a:rPr>
              <a:t>, </a:t>
            </a:r>
            <a:r>
              <a:rPr lang="en-US" sz="1200" dirty="0">
                <a:latin typeface="Times New Roman" panose="02020603050405020304" pitchFamily="18" charset="0"/>
                <a:cs typeface="Times New Roman" panose="02020603050405020304" pitchFamily="18" charset="0"/>
                <a:hlinkClick r:id="rId2" action="ppaction://hlinkfile"/>
              </a:rPr>
              <a:t>Procedia - Social and Behavioral Sciences 46 ( 2012 ) 4268 – 4272 </a:t>
            </a:r>
            <a:r>
              <a:rPr lang="en-GB" sz="1200" dirty="0">
                <a:latin typeface="Times New Roman" panose="02020603050405020304" pitchFamily="18" charset="0"/>
                <a:cs typeface="Times New Roman" panose="02020603050405020304" pitchFamily="18" charset="0"/>
                <a:hlinkClick r:id="rId2" action="ppaction://hlinkfile"/>
              </a:rPr>
              <a:t> </a:t>
            </a:r>
            <a:endParaRPr lang="el-GR"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683392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296</Words>
  <Application>Microsoft Office PowerPoint</Application>
  <PresentationFormat>Ευρεία οθόνη</PresentationFormat>
  <Paragraphs>45</Paragraphs>
  <Slides>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6</vt:i4>
      </vt:variant>
    </vt:vector>
  </HeadingPairs>
  <TitlesOfParts>
    <vt:vector size="11" baseType="lpstr">
      <vt:lpstr>Arial</vt:lpstr>
      <vt:lpstr>Calibri</vt:lpstr>
      <vt:lpstr>Calibri Light</vt:lpstr>
      <vt:lpstr>Times New Roman</vt:lpstr>
      <vt:lpstr>Θέμα του Office</vt:lpstr>
      <vt:lpstr>Πλεονεκτήματα και οφέλη της Δια Βίου Μάθησης</vt:lpstr>
      <vt:lpstr>Παρουσίαση του PowerPoint</vt:lpstr>
      <vt:lpstr>Πάντα υπάρχει κάτι να μάθεις!!!!</vt:lpstr>
      <vt:lpstr>Παρουσίαση του PowerPoint</vt:lpstr>
      <vt:lpstr>Οφέλη της Δια Βίου Μάθησης Ι</vt:lpstr>
      <vt:lpstr>Οφέλη της Δια Βίου Μάθησης ΙΙ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Πλεονεκτήματα και οφέλη της Δια Βίου Μάθησης</dc:title>
  <dc:creator>Despoina Plota</dc:creator>
  <cp:lastModifiedBy>Despoina Plota</cp:lastModifiedBy>
  <cp:revision>3</cp:revision>
  <dcterms:created xsi:type="dcterms:W3CDTF">2023-11-07T06:46:35Z</dcterms:created>
  <dcterms:modified xsi:type="dcterms:W3CDTF">2023-11-12T08:58:23Z</dcterms:modified>
</cp:coreProperties>
</file>