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69" r:id="rId15"/>
    <p:sldId id="280" r:id="rId16"/>
    <p:sldId id="270" r:id="rId17"/>
    <p:sldId id="271" r:id="rId18"/>
    <p:sldId id="273" r:id="rId19"/>
    <p:sldId id="274" r:id="rId20"/>
    <p:sldId id="275"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075B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8A2D0-367E-42F9-BD7F-BCCEF520239D}" type="datetimeFigureOut">
              <a:rPr lang="el-GR" smtClean="0"/>
              <a:pPr/>
              <a:t>9/12/2014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0515F-A04C-4AD1-B189-971D8279778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5D41CAE-B2CC-4440-8B80-1FA1EE73D88F}" type="datetime1">
              <a:rPr lang="el-GR" smtClean="0"/>
              <a:pPr/>
              <a:t>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E87FD7F-1C48-4D8F-AF55-7C71E7ADAF66}" type="datetime1">
              <a:rPr lang="el-GR" smtClean="0"/>
              <a:pPr/>
              <a:t>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4A52517-688B-4ACE-A482-8D0B55D69E4A}" type="datetime1">
              <a:rPr lang="el-GR" smtClean="0"/>
              <a:pPr/>
              <a:t>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F611771-5388-4A25-AFF0-5D1EFDAC55EB}" type="datetime1">
              <a:rPr lang="el-GR" smtClean="0"/>
              <a:pPr/>
              <a:t>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D662E9D2-3709-4B81-BB7B-39B1739F01CE}" type="datetime1">
              <a:rPr lang="el-GR" smtClean="0"/>
              <a:pPr/>
              <a:t>9/12/2014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17D3665-7BA5-48C5-A9D5-71E2FD881896}" type="datetime1">
              <a:rPr lang="el-GR" smtClean="0"/>
              <a:pPr/>
              <a:t>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1951D07-6B9E-47CE-82F7-D723E45ECF81}" type="datetime1">
              <a:rPr lang="el-GR" smtClean="0"/>
              <a:pPr/>
              <a:t>9/12/2014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8CFD298-B226-4455-9E03-FBEE5ED82F0C}" type="datetime1">
              <a:rPr lang="el-GR" smtClean="0"/>
              <a:pPr/>
              <a:t>9/12/2014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A0D400B-5310-4761-9EB9-989F0F0FB0BD}" type="datetime1">
              <a:rPr lang="el-GR" smtClean="0"/>
              <a:pPr/>
              <a:t>9/12/2014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3F776F3B-9A47-411E-9BED-BAF1B07D3BBE}" type="datetime1">
              <a:rPr lang="el-GR" smtClean="0"/>
              <a:pPr/>
              <a:t>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D17872E2-6496-4B49-90C7-C59A60BAE92D}" type="datetime1">
              <a:rPr lang="el-GR" smtClean="0"/>
              <a:pPr/>
              <a:t>9/12/2014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9D5C4-F86F-4FCD-9239-37FC8458CE58}" type="datetime1">
              <a:rPr lang="el-GR" smtClean="0"/>
              <a:pPr/>
              <a:t>9/12/2014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l.wikipedia.org/wiki/22_%CE%91%CF%85%CE%B3%CE%BF%CF%8D%CF%83%CF%84%CE%BF%CF%85" TargetMode="External"/><Relationship Id="rId13" Type="http://schemas.openxmlformats.org/officeDocument/2006/relationships/hyperlink" Target="http://el.wikipedia.org/wiki/%CE%94%CE%B7%CE%BC%CE%AE%CF%84%CF%81%CE%B7%CF%82_%CE%93%CE%BB%CE%B7%CE%BD%CF%8C%CF%82" TargetMode="External"/><Relationship Id="rId3" Type="http://schemas.openxmlformats.org/officeDocument/2006/relationships/image" Target="../media/image3.png"/><Relationship Id="rId7" Type="http://schemas.openxmlformats.org/officeDocument/2006/relationships/hyperlink" Target="http://el.wikipedia.org/wiki/%CE%A3%CE%BC%CF%8D%CF%81%CE%BD%CE%B7" TargetMode="External"/><Relationship Id="rId12" Type="http://schemas.openxmlformats.org/officeDocument/2006/relationships/hyperlink" Target="http://el.wikipedia.org/wiki/1943"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el.wikipedia.org/wiki/%CE%A0%CE%BF%CE%BB%CE%B9%CF%84%CE%B9%CE%BA%CF%8C%CF%82" TargetMode="External"/><Relationship Id="rId11" Type="http://schemas.openxmlformats.org/officeDocument/2006/relationships/hyperlink" Target="http://el.wikipedia.org/wiki/23_%CE%94%CE%B5%CE%BA%CE%B5%CE%BC%CE%B2%CF%81%CE%AF%CE%BF%CF%85" TargetMode="External"/><Relationship Id="rId5" Type="http://schemas.openxmlformats.org/officeDocument/2006/relationships/hyperlink" Target="http://el.wikipedia.org/wiki/%CE%A3%CF%85%CE%B3%CE%B3%CF%81%CE%B1%CF%86%CE%AD%CE%B1%CF%82" TargetMode="External"/><Relationship Id="rId10" Type="http://schemas.openxmlformats.org/officeDocument/2006/relationships/hyperlink" Target="http://el.wikipedia.org/wiki/%CE%91%CE%B8%CE%AE%CE%BD%CE%B1" TargetMode="External"/><Relationship Id="rId4" Type="http://schemas.openxmlformats.org/officeDocument/2006/relationships/hyperlink" Target="http://el.wikipedia.org/wiki/%CE%95%CE%BA%CF%80%CE%B1%CE%AF%CE%B4%CE%B5%CF%85%CF%83%CE%B7" TargetMode="External"/><Relationship Id="rId9" Type="http://schemas.openxmlformats.org/officeDocument/2006/relationships/hyperlink" Target="http://el.wikipedia.org/wiki/1882" TargetMode="External"/><Relationship Id="rId14" Type="http://schemas.openxmlformats.org/officeDocument/2006/relationships/hyperlink" Target="http://el.wikipedia.org/wiki/%CE%93%CE%BB%CF%89%CF%83%CF%83%CE%B9%CE%BA%CF%8C_%CE%B6%CE%AE%CF%84%CE%B7%CE%BC%CE%B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class.upatras.gr/courses/PN144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linos.gr/v1/glhnos/dimitrisglinos" TargetMode="External"/><Relationship Id="rId2" Type="http://schemas.openxmlformats.org/officeDocument/2006/relationships/hyperlink" Target="http://el.wikipedia.org/wiki/%CE%95%CE%BB%CE%B5%CF%85%CE%B8%CE%AD%CF%81%CE%B9%CE%BF%CF%82_%CE%92%CE%B5%CE%BD%CE%B9%CE%B6%CE%AD%CE%BB%CE%BF%CF%82"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5b1%5d%20http:/creativecommons.org/licenses/by-nc-sa/4.0/"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el.wikipedia.org/wiki/%CE%A0%CE%B1%CF%81%CE%AF%CF%83%CE%B9" TargetMode="External"/><Relationship Id="rId13" Type="http://schemas.openxmlformats.org/officeDocument/2006/relationships/hyperlink" Target="http://el.wikipedia.org/wiki/1910" TargetMode="External"/><Relationship Id="rId3" Type="http://schemas.openxmlformats.org/officeDocument/2006/relationships/hyperlink" Target="http://el.wikipedia.org/wiki/%CE%91%CF%81%CF%87%CE%B5%CE%AF%CE%BF:%CE%95%CE%BB%CE%B5%CF%85%CE%B8%CE%AD%CF%81%CE%B9%CE%BF%CF%82_%CE%92%CE%B5%CE%BD%CE%B9%CE%B6%CE%AD%CE%BB%CE%BF%CF%82.jpg" TargetMode="External"/><Relationship Id="rId7" Type="http://schemas.openxmlformats.org/officeDocument/2006/relationships/hyperlink" Target="http://el.wikipedia.org/wiki/1864" TargetMode="External"/><Relationship Id="rId12" Type="http://schemas.openxmlformats.org/officeDocument/2006/relationships/hyperlink" Target="http://el.wikipedia.org/wiki/%CE%95%CE%BB%CE%BB%CE%AC%CE%B4%CE%B1"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l.wikipedia.org/wiki/23_%CE%91%CF%85%CE%B3%CE%BF%CF%8D%CF%83%CF%84%CE%BF%CF%85" TargetMode="External"/><Relationship Id="rId11" Type="http://schemas.openxmlformats.org/officeDocument/2006/relationships/hyperlink" Target="http://el.wikipedia.org/wiki/%CE%9A%CF%81%CE%B7%CF%84%CE%B9%CE%BA%CE%AE_%CE%A0%CE%BF%CE%BB%CE%B9%CF%84%CE%B5%CE%AF%CE%B1" TargetMode="External"/><Relationship Id="rId5" Type="http://schemas.openxmlformats.org/officeDocument/2006/relationships/hyperlink" Target="http://el.wikipedia.org/wiki/%CE%9C%CE%BF%CF%85%CF%81%CE%BD%CE%B9%CE%AD%CF%82_%CE%A7%CE%B1%CE%BD%CE%AF%CF%89%CE%BD" TargetMode="External"/><Relationship Id="rId10" Type="http://schemas.openxmlformats.org/officeDocument/2006/relationships/hyperlink" Target="http://el.wikipedia.org/wiki/1936" TargetMode="External"/><Relationship Id="rId4" Type="http://schemas.openxmlformats.org/officeDocument/2006/relationships/image" Target="../media/image4.jpeg"/><Relationship Id="rId9" Type="http://schemas.openxmlformats.org/officeDocument/2006/relationships/hyperlink" Target="http://el.wikipedia.org/wiki/18_%CE%9C%CE%B1%CF%81%CF%84%CE%AF%CE%BF%CF%85" TargetMode="External"/><Relationship Id="rId14" Type="http://schemas.openxmlformats.org/officeDocument/2006/relationships/hyperlink" Target="http://el.wikipedia.org/wiki/%CE%95%CE%BB%CE%B5%CF%85%CE%B8%CE%AD%CF%81%CE%B9%CE%BF%CF%82_%CE%92%CE%B5%CE%BD%CE%B9%CE%B6%CE%AD%CE%BB%CE%BF%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Νεοελληνικό Εκπαιδευτικό Σύστημα</a:t>
            </a:r>
            <a:endParaRPr lang="el-GR" b="1" dirty="0">
              <a:solidFill>
                <a:srgbClr val="5075BC"/>
              </a:solidFill>
            </a:endParaRPr>
          </a:p>
        </p:txBody>
      </p:sp>
      <p:sp>
        <p:nvSpPr>
          <p:cNvPr id="3" name="2 - Υπότιτλος"/>
          <p:cNvSpPr>
            <a:spLocks noGrp="1"/>
          </p:cNvSpPr>
          <p:nvPr>
            <p:ph type="subTitle" idx="1"/>
          </p:nvPr>
        </p:nvSpPr>
        <p:spPr>
          <a:xfrm>
            <a:off x="1371600" y="3645024"/>
            <a:ext cx="6400800" cy="1993776"/>
          </a:xfrm>
        </p:spPr>
        <p:txBody>
          <a:bodyPr>
            <a:noAutofit/>
          </a:bodyPr>
          <a:lstStyle/>
          <a:p>
            <a:r>
              <a:rPr lang="el-GR" sz="2800" dirty="0" smtClean="0">
                <a:solidFill>
                  <a:srgbClr val="5075BC"/>
                </a:solidFill>
              </a:rPr>
              <a:t>Ενότητα 8</a:t>
            </a:r>
            <a:r>
              <a:rPr lang="el-GR" sz="2800" baseline="30000" dirty="0" smtClean="0">
                <a:solidFill>
                  <a:srgbClr val="5075BC"/>
                </a:solidFill>
              </a:rPr>
              <a:t>η</a:t>
            </a:r>
            <a:r>
              <a:rPr lang="el-GR" sz="2800" dirty="0" smtClean="0">
                <a:solidFill>
                  <a:srgbClr val="5075BC"/>
                </a:solidFill>
              </a:rPr>
              <a:t> : Οι Μεταρρυθμίσεις (1)</a:t>
            </a:r>
          </a:p>
          <a:p>
            <a:endParaRPr lang="el-GR" sz="2800" dirty="0" smtClean="0">
              <a:solidFill>
                <a:schemeClr val="tx1"/>
              </a:solidFill>
            </a:endParaRPr>
          </a:p>
          <a:p>
            <a:r>
              <a:rPr lang="el-GR" sz="2800" dirty="0" smtClean="0">
                <a:solidFill>
                  <a:schemeClr val="tx1"/>
                </a:solidFill>
              </a:rPr>
              <a:t>Παντελής Κυπριανός</a:t>
            </a:r>
          </a:p>
          <a:p>
            <a:r>
              <a:rPr lang="el-GR" sz="2800" dirty="0" smtClean="0">
                <a:solidFill>
                  <a:schemeClr val="tx1"/>
                </a:solidFill>
              </a:rPr>
              <a:t>Σχολή Κοινωνικών και Ανθρωπιστικών Επιστημών</a:t>
            </a:r>
          </a:p>
          <a:p>
            <a:r>
              <a:rPr lang="el-GR" sz="2800" dirty="0" smtClean="0">
                <a:solidFill>
                  <a:schemeClr val="tx1"/>
                </a:solidFill>
              </a:rPr>
              <a:t>Τ.Ε.Ε.Α.Π.Η.</a:t>
            </a:r>
            <a:endParaRPr lang="el-GR" sz="2800" dirty="0">
              <a:solidFill>
                <a:schemeClr val="tx1"/>
              </a:solidFill>
            </a:endParaRPr>
          </a:p>
        </p:txBody>
      </p:sp>
      <p:pic>
        <p:nvPicPr>
          <p:cNvPr id="4" name="Εικόνα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pic>
        <p:nvPicPr>
          <p:cNvPr id="5"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solidFill>
                  <a:srgbClr val="5075BC"/>
                </a:solidFill>
              </a:rPr>
              <a:t>Σημαντικοί μεταρρυθμιστές, Ε. Βενιζέλος και Δ. Γληνός</a:t>
            </a:r>
            <a:endParaRPr lang="el-GR" dirty="0"/>
          </a:p>
        </p:txBody>
      </p:sp>
      <p:pic>
        <p:nvPicPr>
          <p:cNvPr id="4" name="Picture 10" descr="getImage"/>
          <p:cNvPicPr>
            <a:picLocks noGrp="1" noChangeAspect="1" noChangeArrowheads="1"/>
          </p:cNvPicPr>
          <p:nvPr>
            <p:ph idx="1"/>
          </p:nvPr>
        </p:nvPicPr>
        <p:blipFill>
          <a:blip r:embed="rId2" cstate="print"/>
          <a:srcRect/>
          <a:stretch>
            <a:fillRect/>
          </a:stretch>
        </p:blipFill>
        <p:spPr bwMode="auto">
          <a:xfrm>
            <a:off x="1043608" y="1484784"/>
            <a:ext cx="3024336" cy="4642621"/>
          </a:xfrm>
          <a:prstGeom prst="rect">
            <a:avLst/>
          </a:prstGeom>
          <a:noFill/>
          <a:ln w="9525">
            <a:noFill/>
            <a:miter lim="800000"/>
            <a:headEnd/>
            <a:tailEnd/>
          </a:ln>
        </p:spPr>
      </p:pic>
      <p:pic>
        <p:nvPicPr>
          <p:cNvPr id="5"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6" name="5 - Ορθογώνιο"/>
          <p:cNvSpPr/>
          <p:nvPr/>
        </p:nvSpPr>
        <p:spPr>
          <a:xfrm>
            <a:off x="4283968" y="2276872"/>
            <a:ext cx="4572000" cy="1754326"/>
          </a:xfrm>
          <a:prstGeom prst="rect">
            <a:avLst/>
          </a:prstGeom>
        </p:spPr>
        <p:txBody>
          <a:bodyPr>
            <a:spAutoFit/>
          </a:bodyPr>
          <a:lstStyle/>
          <a:p>
            <a:r>
              <a:rPr lang="el-GR" dirty="0" smtClean="0"/>
              <a:t>Εικόνα 2: Ο </a:t>
            </a:r>
            <a:r>
              <a:rPr lang="el-GR" b="1" dirty="0" smtClean="0"/>
              <a:t>Δημήτρης Γληνός</a:t>
            </a:r>
            <a:r>
              <a:rPr lang="el-GR" dirty="0" smtClean="0"/>
              <a:t> ήταν Έλληνας </a:t>
            </a:r>
            <a:r>
              <a:rPr lang="el-GR" dirty="0" smtClean="0">
                <a:hlinkClick r:id="rId4" tooltip="Εκπαίδευση"/>
              </a:rPr>
              <a:t>εκπαιδευτικός</a:t>
            </a:r>
            <a:r>
              <a:rPr lang="el-GR" dirty="0" smtClean="0"/>
              <a:t>, </a:t>
            </a:r>
            <a:r>
              <a:rPr lang="el-GR" dirty="0" smtClean="0">
                <a:hlinkClick r:id="rId5" tooltip="Συγγραφέας"/>
              </a:rPr>
              <a:t>συγγραφέας</a:t>
            </a:r>
            <a:r>
              <a:rPr lang="el-GR" dirty="0" smtClean="0"/>
              <a:t> και </a:t>
            </a:r>
            <a:r>
              <a:rPr lang="el-GR" dirty="0" smtClean="0">
                <a:hlinkClick r:id="rId6" tooltip="Πολιτικός"/>
              </a:rPr>
              <a:t>πολιτικός</a:t>
            </a:r>
            <a:r>
              <a:rPr lang="el-GR" dirty="0" smtClean="0"/>
              <a:t> (</a:t>
            </a:r>
            <a:r>
              <a:rPr lang="el-GR" dirty="0" smtClean="0">
                <a:hlinkClick r:id="rId7" tooltip="Σμύρνη"/>
              </a:rPr>
              <a:t>Σμύρνη</a:t>
            </a:r>
            <a:r>
              <a:rPr lang="el-GR" dirty="0" smtClean="0"/>
              <a:t>, </a:t>
            </a:r>
            <a:r>
              <a:rPr lang="el-GR" dirty="0" smtClean="0">
                <a:hlinkClick r:id="rId8" tooltip="22 Αυγούστου"/>
              </a:rPr>
              <a:t>22 Αυγούστου</a:t>
            </a:r>
            <a:r>
              <a:rPr lang="el-GR" dirty="0" smtClean="0"/>
              <a:t> </a:t>
            </a:r>
            <a:r>
              <a:rPr lang="el-GR" dirty="0" smtClean="0">
                <a:hlinkClick r:id="rId9" tooltip="1882"/>
              </a:rPr>
              <a:t>1882</a:t>
            </a:r>
            <a:r>
              <a:rPr lang="el-GR" dirty="0" smtClean="0"/>
              <a:t> - </a:t>
            </a:r>
            <a:r>
              <a:rPr lang="el-GR" dirty="0" smtClean="0">
                <a:hlinkClick r:id="rId10" tooltip="Αθήνα"/>
              </a:rPr>
              <a:t>Αθήνα</a:t>
            </a:r>
            <a:r>
              <a:rPr lang="el-GR" dirty="0" smtClean="0"/>
              <a:t>, </a:t>
            </a:r>
            <a:r>
              <a:rPr lang="el-GR" dirty="0" smtClean="0">
                <a:hlinkClick r:id="rId11" tooltip="23 Δεκεμβρίου"/>
              </a:rPr>
              <a:t>23 Δεκεμβρίου</a:t>
            </a:r>
            <a:r>
              <a:rPr lang="el-GR" dirty="0" smtClean="0"/>
              <a:t> </a:t>
            </a:r>
            <a:r>
              <a:rPr lang="el-GR" dirty="0" smtClean="0">
                <a:hlinkClick r:id="rId12" tooltip="1943"/>
              </a:rPr>
              <a:t>1943</a:t>
            </a:r>
            <a:r>
              <a:rPr lang="el-GR" baseline="30000" dirty="0" smtClean="0">
                <a:hlinkClick r:id="rId13"/>
              </a:rPr>
              <a:t>[1]</a:t>
            </a:r>
            <a:r>
              <a:rPr lang="el-GR" dirty="0" smtClean="0"/>
              <a:t>). Υπήρξε από τους πρωτεργάτες της λεγόμενης '</a:t>
            </a:r>
            <a:r>
              <a:rPr lang="el-GR" dirty="0" err="1" smtClean="0">
                <a:hlinkClick r:id="rId14" tooltip="Γλωσσικό ζήτημα"/>
              </a:rPr>
              <a:t>γλωσσοεκπαιδευτικής</a:t>
            </a:r>
            <a:r>
              <a:rPr lang="el-GR" dirty="0" smtClean="0">
                <a:hlinkClick r:id="rId14" tooltip="Γλωσσικό ζήτημα"/>
              </a:rPr>
              <a:t> μεταρρύθμισης</a:t>
            </a:r>
            <a:r>
              <a:rPr lang="el-GR" dirty="0" smtClean="0"/>
              <a:t>'.</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Σημαντικές μεταρρυθμίσεις</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Παραδείγματα μεταρρυθμίσεων</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5075BC"/>
                </a:solidFill>
              </a:rPr>
              <a:t>Σημαντικές μεταρρυθμίσεις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1899. Αρχή και στόχος</a:t>
            </a:r>
          </a:p>
          <a:p>
            <a:pPr algn="just"/>
            <a:r>
              <a:rPr lang="el-GR" dirty="0" smtClean="0"/>
              <a:t>«Η </a:t>
            </a:r>
            <a:r>
              <a:rPr lang="el-GR" dirty="0"/>
              <a:t>ελευθερία </a:t>
            </a:r>
            <a:r>
              <a:rPr lang="el-GR" dirty="0" err="1"/>
              <a:t>καί</a:t>
            </a:r>
            <a:r>
              <a:rPr lang="el-GR" dirty="0"/>
              <a:t> ή κα­θολική ψηφοφορία άνευ σχολείου </a:t>
            </a:r>
            <a:r>
              <a:rPr lang="el-GR" dirty="0" err="1"/>
              <a:t>άγουσιν</a:t>
            </a:r>
            <a:r>
              <a:rPr lang="el-GR" dirty="0"/>
              <a:t> εις </a:t>
            </a:r>
            <a:r>
              <a:rPr lang="el-GR" dirty="0" err="1"/>
              <a:t>τήν</a:t>
            </a:r>
            <a:r>
              <a:rPr lang="el-GR" dirty="0"/>
              <a:t> </a:t>
            </a:r>
            <a:r>
              <a:rPr lang="el-GR" dirty="0" err="1"/>
              <a:t>άναρχίαν</a:t>
            </a:r>
            <a:r>
              <a:rPr lang="el-GR" dirty="0"/>
              <a:t> </a:t>
            </a:r>
            <a:r>
              <a:rPr lang="el-GR" dirty="0" err="1"/>
              <a:t>καί</a:t>
            </a:r>
            <a:r>
              <a:rPr lang="el-GR" dirty="0"/>
              <a:t> τον </a:t>
            </a:r>
            <a:r>
              <a:rPr lang="el-GR" dirty="0" err="1" smtClean="0"/>
              <a:t>ολεθρον</a:t>
            </a:r>
            <a:r>
              <a:rPr lang="el-GR" dirty="0"/>
              <a:t>». </a:t>
            </a:r>
            <a:r>
              <a:rPr lang="el-GR" dirty="0" smtClean="0"/>
              <a:t>«</a:t>
            </a:r>
            <a:r>
              <a:rPr lang="el-GR" dirty="0"/>
              <a:t>Το </a:t>
            </a:r>
            <a:r>
              <a:rPr lang="el-GR" dirty="0" err="1"/>
              <a:t>δημοτικόν</a:t>
            </a:r>
            <a:r>
              <a:rPr lang="el-GR" dirty="0"/>
              <a:t> </a:t>
            </a:r>
            <a:r>
              <a:rPr lang="el-GR" dirty="0" err="1" smtClean="0"/>
              <a:t>σχολείον</a:t>
            </a:r>
            <a:r>
              <a:rPr lang="el-GR" dirty="0" smtClean="0"/>
              <a:t> </a:t>
            </a:r>
            <a:r>
              <a:rPr lang="el-GR" dirty="0"/>
              <a:t>[...] απεδείχθη [...] το ασφαλές </a:t>
            </a:r>
            <a:r>
              <a:rPr lang="el-GR" dirty="0" smtClean="0"/>
              <a:t>έρεισμα </a:t>
            </a:r>
            <a:r>
              <a:rPr lang="el-GR" dirty="0"/>
              <a:t>της ελευθερίας </a:t>
            </a:r>
            <a:r>
              <a:rPr lang="el-GR" dirty="0" err="1"/>
              <a:t>καί</a:t>
            </a:r>
            <a:r>
              <a:rPr lang="el-GR" dirty="0"/>
              <a:t> </a:t>
            </a:r>
            <a:r>
              <a:rPr lang="el-GR" dirty="0" smtClean="0"/>
              <a:t>του </a:t>
            </a:r>
            <a:r>
              <a:rPr lang="el-GR" dirty="0"/>
              <a:t>κοινωνικού καθεστώτος, απειλου­μένων σήμερον ουχί υπό </a:t>
            </a:r>
            <a:r>
              <a:rPr lang="el-GR" dirty="0" err="1"/>
              <a:t>τοΰ</a:t>
            </a:r>
            <a:r>
              <a:rPr lang="el-GR" dirty="0"/>
              <a:t> δεσποτισμού, </a:t>
            </a:r>
            <a:r>
              <a:rPr lang="el-GR" dirty="0" err="1"/>
              <a:t>ό</a:t>
            </a:r>
            <a:r>
              <a:rPr lang="el-GR" dirty="0" err="1" smtClean="0"/>
              <a:t>σω</a:t>
            </a:r>
            <a:r>
              <a:rPr lang="el-GR" dirty="0" smtClean="0"/>
              <a:t> </a:t>
            </a:r>
            <a:r>
              <a:rPr lang="el-GR" dirty="0"/>
              <a:t>υπό της </a:t>
            </a:r>
            <a:r>
              <a:rPr lang="el-GR" dirty="0" err="1"/>
              <a:t>πολυκεφάλου</a:t>
            </a:r>
            <a:r>
              <a:rPr lang="el-GR" dirty="0"/>
              <a:t> τυραννίας </a:t>
            </a:r>
            <a:r>
              <a:rPr lang="el-GR" dirty="0" err="1"/>
              <a:t>τών</a:t>
            </a:r>
            <a:r>
              <a:rPr lang="el-GR" dirty="0"/>
              <a:t> πολλών </a:t>
            </a:r>
            <a:r>
              <a:rPr lang="el-GR" dirty="0" err="1" smtClean="0"/>
              <a:t>εύπλανήτων</a:t>
            </a:r>
            <a:r>
              <a:rPr lang="el-GR" dirty="0" smtClean="0"/>
              <a:t> </a:t>
            </a:r>
            <a:r>
              <a:rPr lang="el-GR" dirty="0" err="1"/>
              <a:t>καί</a:t>
            </a:r>
            <a:r>
              <a:rPr lang="el-GR" dirty="0"/>
              <a:t> </a:t>
            </a:r>
            <a:r>
              <a:rPr lang="el-GR" dirty="0" err="1"/>
              <a:t>εύαπατήτων</a:t>
            </a:r>
            <a:r>
              <a:rPr lang="el-GR" dirty="0"/>
              <a:t> </a:t>
            </a:r>
            <a:r>
              <a:rPr lang="el-GR" dirty="0" err="1"/>
              <a:t>δι</a:t>
            </a:r>
            <a:r>
              <a:rPr lang="el-GR" dirty="0"/>
              <a:t>' </a:t>
            </a:r>
            <a:r>
              <a:rPr lang="el-GR" dirty="0" err="1"/>
              <a:t>άμάθειαν</a:t>
            </a:r>
            <a:r>
              <a:rPr lang="el-GR" dirty="0" smtClean="0"/>
              <a:t>».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Tree>
    <p:extLst>
      <p:ext uri="{BB962C8B-B14F-4D97-AF65-F5344CB8AC3E}">
        <p14:creationId xmlns="" xmlns:p14="http://schemas.microsoft.com/office/powerpoint/2010/main" val="185633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Σημαντικές μεταρρυθμίσεις</a:t>
            </a:r>
            <a:endParaRPr lang="el-GR" dirty="0"/>
          </a:p>
        </p:txBody>
      </p:sp>
      <p:sp>
        <p:nvSpPr>
          <p:cNvPr id="3" name="2 - Θέση περιεχομένου"/>
          <p:cNvSpPr>
            <a:spLocks noGrp="1"/>
          </p:cNvSpPr>
          <p:nvPr>
            <p:ph idx="1"/>
          </p:nvPr>
        </p:nvSpPr>
        <p:spPr/>
        <p:txBody>
          <a:bodyPr>
            <a:normAutofit/>
          </a:bodyPr>
          <a:lstStyle/>
          <a:p>
            <a:pPr>
              <a:lnSpc>
                <a:spcPct val="80000"/>
              </a:lnSpc>
              <a:defRPr/>
            </a:pPr>
            <a:r>
              <a:rPr lang="el-GR" sz="2000" dirty="0" smtClean="0"/>
              <a:t>1913 (Ε. Βενιζέλος, Δ. Γληνός). Επιχειρείται η αλλαγή όλου του σχολείου με την εισαγωγή τεχνικής εκπαίδευσης  και επιμήκυνσης των σπουδών. (Δεν υιοθετείται).</a:t>
            </a:r>
          </a:p>
          <a:p>
            <a:pPr>
              <a:lnSpc>
                <a:spcPct val="80000"/>
              </a:lnSpc>
              <a:defRPr/>
            </a:pPr>
            <a:r>
              <a:rPr lang="el-GR" sz="2000" dirty="0" smtClean="0"/>
              <a:t>1929 (Ε. Βενιζέλος, Δ. </a:t>
            </a:r>
            <a:r>
              <a:rPr lang="el-GR" sz="2000" dirty="0" err="1" smtClean="0"/>
              <a:t>Γόντικας</a:t>
            </a:r>
            <a:r>
              <a:rPr lang="el-GR" sz="2000" dirty="0" smtClean="0"/>
              <a:t> -Γ. Παπανδρέου</a:t>
            </a:r>
          </a:p>
          <a:p>
            <a:pPr>
              <a:lnSpc>
                <a:spcPct val="80000"/>
              </a:lnSpc>
              <a:buNone/>
              <a:defRPr/>
            </a:pPr>
            <a:r>
              <a:rPr lang="el-GR" sz="2000" dirty="0" smtClean="0"/>
              <a:t>Αλλάζει η Δομή του Σχολείου και επίσημα  </a:t>
            </a:r>
          </a:p>
          <a:p>
            <a:pPr algn="just">
              <a:lnSpc>
                <a:spcPct val="80000"/>
              </a:lnSpc>
              <a:buNone/>
              <a:defRPr/>
            </a:pPr>
            <a:r>
              <a:rPr lang="el-GR" sz="2000" dirty="0" smtClean="0"/>
              <a:t>Στο πλαίσιο της πραγματοποιήθηκαν βαθιές δομικές και λειτουργικές τομές: το εξάχρονο υποχρεωτικό Δημοτικό Σχολείο, η ενιαία (επίσης εξαετής) Μέση Εκπαίδευση, η θεσμοθέτηση μέτρων για την επαγγελματική εκπαίδευση, η εκπαίδευση των γυναικών, η ίδρυση του Πανεπιστημίου Θεσσαλονίκης. Αυτά νομοθετήθηκαν τότε και παρέμειναν έκτοτε ως βασικά χαρακτηριστικά του συστήματος. Με αμφιταλαντεύσεις, παραποιήσεις και ασυνέπειες ενδεχομένως, αλλά πάντως παρέμειναν. Παράλληλα θεσμοθετήθηκαν καταλυτικές παρεμβάσεις σε άλλους καθοριστικούς τομείς του συστήματος -τα σχολικά κτήρια, τα προγράμματα, τα διδακτικά εγχειρίδια- τα οποία αργότερα ανατράπηκαν. Όλα μαζί, πάντως, συνέθεταν ένα ενιαίο σύνολο με συγκεκριμένους στόχους και με συνοχή.</a:t>
            </a:r>
          </a:p>
          <a:p>
            <a:pPr algn="just">
              <a:lnSpc>
                <a:spcPct val="80000"/>
              </a:lnSpc>
              <a:buNone/>
              <a:defRPr/>
            </a:pPr>
            <a:endParaRPr lang="el-GR" sz="2000" dirty="0" smtClean="0"/>
          </a:p>
          <a:p>
            <a:endParaRPr lang="el-GR" sz="2000"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Τέλος Ενότητας</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Οι Μεταρρυθμίσεις (1)</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5075BC"/>
                </a:solidFill>
              </a:rPr>
              <a:t>Βιβλιογραφία</a:t>
            </a:r>
            <a:endParaRPr lang="el-GR" b="1" dirty="0">
              <a:solidFill>
                <a:srgbClr val="5075BC"/>
              </a:solidFill>
            </a:endParaRPr>
          </a:p>
        </p:txBody>
      </p:sp>
      <p:sp>
        <p:nvSpPr>
          <p:cNvPr id="3" name="Θέση περιεχομένου 2"/>
          <p:cNvSpPr>
            <a:spLocks noGrp="1"/>
          </p:cNvSpPr>
          <p:nvPr>
            <p:ph idx="1"/>
          </p:nvPr>
        </p:nvSpPr>
        <p:spPr/>
        <p:txBody>
          <a:bodyPr>
            <a:normAutofit fontScale="70000" lnSpcReduction="20000"/>
          </a:bodyPr>
          <a:lstStyle/>
          <a:p>
            <a:r>
              <a:rPr lang="el-GR" dirty="0"/>
              <a:t>Γληνός Δ. Α. (1971-1975), </a:t>
            </a:r>
            <a:r>
              <a:rPr lang="el-GR" i="1" dirty="0"/>
              <a:t>Εκλεκτές σελίδες</a:t>
            </a:r>
            <a:r>
              <a:rPr lang="el-GR" dirty="0"/>
              <a:t>, τόμοι Α.΄, </a:t>
            </a:r>
            <a:r>
              <a:rPr lang="en-US" dirty="0"/>
              <a:t>B</a:t>
            </a:r>
            <a:r>
              <a:rPr lang="el-GR" dirty="0"/>
              <a:t>΄, Γ΄, Δ΄, Στοχαστής, Αθήνα.</a:t>
            </a:r>
          </a:p>
          <a:p>
            <a:r>
              <a:rPr lang="el-GR" dirty="0" err="1"/>
              <a:t>Γοντζές</a:t>
            </a:r>
            <a:r>
              <a:rPr lang="el-GR" dirty="0"/>
              <a:t> Η., (1932), «Η εξέλιξις των </a:t>
            </a:r>
            <a:r>
              <a:rPr lang="el-GR" dirty="0" err="1"/>
              <a:t>δημοδιδασκαλικών</a:t>
            </a:r>
            <a:r>
              <a:rPr lang="el-GR" dirty="0"/>
              <a:t> συλλόγων εν Ελλάδι», στο </a:t>
            </a:r>
            <a:r>
              <a:rPr lang="el-GR" i="1" dirty="0" err="1"/>
              <a:t>Επετηρίς</a:t>
            </a:r>
            <a:r>
              <a:rPr lang="el-GR" i="1" dirty="0"/>
              <a:t> της Δημοτικής Εκπαιδεύσεως</a:t>
            </a:r>
            <a:r>
              <a:rPr lang="el-GR" dirty="0"/>
              <a:t>, εκδοτικός οίκος Δημητράκου, Αθήνα, σ. 322-329.</a:t>
            </a:r>
          </a:p>
          <a:p>
            <a:r>
              <a:rPr lang="el-GR" dirty="0"/>
              <a:t>Δελμούζος Α., (1926), </a:t>
            </a:r>
            <a:r>
              <a:rPr lang="el-GR" i="1" dirty="0"/>
              <a:t>Δημοτικισμός και παιδεία</a:t>
            </a:r>
            <a:r>
              <a:rPr lang="el-GR" dirty="0"/>
              <a:t>, Α. Ι. Ράλλης, Αθήνα. </a:t>
            </a:r>
          </a:p>
          <a:p>
            <a:r>
              <a:rPr lang="el-GR" dirty="0" smtClean="0"/>
              <a:t>Δημαράς </a:t>
            </a:r>
            <a:r>
              <a:rPr lang="el-GR" dirty="0"/>
              <a:t>Α, (1980) Προθέσεις των πρώτων κυβερνήσεων Βενιζέλου (1910-1913) στα εκπαιδευτικά», στο Θ. Βερέμης – Ο. Δημητρακόπουλος (</a:t>
            </a:r>
            <a:r>
              <a:rPr lang="el-GR" dirty="0" err="1"/>
              <a:t>επιμ</a:t>
            </a:r>
            <a:r>
              <a:rPr lang="el-GR" dirty="0"/>
              <a:t>.) </a:t>
            </a:r>
            <a:r>
              <a:rPr lang="el-GR" i="1" dirty="0"/>
              <a:t>Μελετήματα γύρω από τον Βενιζέλο και την εποχή του</a:t>
            </a:r>
            <a:r>
              <a:rPr lang="el-GR" dirty="0"/>
              <a:t>, Φιλιππότης, Αθήνα, σ. 21-47.</a:t>
            </a:r>
          </a:p>
          <a:p>
            <a:r>
              <a:rPr lang="el-GR" dirty="0" err="1" smtClean="0"/>
              <a:t>Λέφας</a:t>
            </a:r>
            <a:r>
              <a:rPr lang="el-GR" dirty="0" smtClean="0"/>
              <a:t> </a:t>
            </a:r>
            <a:r>
              <a:rPr lang="el-GR" dirty="0"/>
              <a:t>Χρ., (1942), </a:t>
            </a:r>
            <a:r>
              <a:rPr lang="el-GR" i="1" dirty="0"/>
              <a:t>Ιστορία της Εκπαιδεύσεως</a:t>
            </a:r>
            <a:r>
              <a:rPr lang="el-GR" dirty="0"/>
              <a:t>, Οργανισμός εκδόσεως σχολικών βιβλίων, εν Αθήναις</a:t>
            </a:r>
            <a:r>
              <a:rPr lang="el-GR" dirty="0" smtClean="0"/>
              <a:t>.</a:t>
            </a:r>
          </a:p>
          <a:p>
            <a:r>
              <a:rPr lang="el-GR" dirty="0"/>
              <a:t>Σταυρίδη-Πατρικίου Ρ., (1986- επιμέλεια), Δημοτικισμός και Κοινωνικό πρόβλημα, Ερμής, Αθήνα.  </a:t>
            </a:r>
          </a:p>
          <a:p>
            <a:endParaRPr lang="el-GR" dirty="0"/>
          </a:p>
          <a:p>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Tree>
    <p:extLst>
      <p:ext uri="{BB962C8B-B14F-4D97-AF65-F5344CB8AC3E}">
        <p14:creationId xmlns="" xmlns:p14="http://schemas.microsoft.com/office/powerpoint/2010/main" val="320806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Χρηματοδότηση</a:t>
            </a:r>
            <a:endParaRPr lang="el-GR" b="1" dirty="0">
              <a:solidFill>
                <a:srgbClr val="5075BC"/>
              </a:solidFill>
            </a:endParaRPr>
          </a:p>
        </p:txBody>
      </p:sp>
      <p:sp>
        <p:nvSpPr>
          <p:cNvPr id="3" name="2 - Θέση περιεχομένου"/>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000" dirty="0"/>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pic>
        <p:nvPicPr>
          <p:cNvPr id="5" name="Εικόνα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323528" y="4365104"/>
            <a:ext cx="7772400" cy="1500187"/>
          </a:xfrm>
        </p:spPr>
        <p:txBody>
          <a:bodyPr>
            <a:normAutofit/>
          </a:bodyPr>
          <a:lstStyle/>
          <a:p>
            <a:r>
              <a:rPr lang="el-GR" sz="4400" b="1" dirty="0" smtClean="0">
                <a:solidFill>
                  <a:srgbClr val="5075BC"/>
                </a:solidFill>
                <a:latin typeface="+mj-lt"/>
              </a:rPr>
              <a:t>Σημειώματα</a:t>
            </a:r>
            <a:endParaRPr lang="el-GR" sz="4400" b="1" dirty="0">
              <a:solidFill>
                <a:srgbClr val="5075BC"/>
              </a:solidFill>
              <a:latin typeface="+mj-lt"/>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5075BC"/>
                </a:solidFill>
              </a:rPr>
              <a:t>Σημείωμα Αναφοράς</a:t>
            </a:r>
            <a:endParaRPr lang="el-GR" dirty="0">
              <a:solidFill>
                <a:srgbClr val="5075BC"/>
              </a:solidFill>
            </a:endParaRPr>
          </a:p>
        </p:txBody>
      </p:sp>
      <p:sp>
        <p:nvSpPr>
          <p:cNvPr id="3" name="2 - Θέση περιεχομένου"/>
          <p:cNvSpPr>
            <a:spLocks noGrp="1"/>
          </p:cNvSpPr>
          <p:nvPr>
            <p:ph idx="1"/>
          </p:nvPr>
        </p:nvSpPr>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t>Σχολή Κοινωνικών και Ανθρωπιστικών Επιστημών, Τμήμα Επιστημών της Εκπαίδευσης και Αγωγής στην Προσχολική Ηλικία, Κυπριανός Παντελής. «Νεοελληνικό Εκπαιδευτικό Σύστημα». Έκδοση: 1.0. Αθήνα 2014. Διαθέσιμο από τη δικτυακή διεύθυνση: </a:t>
            </a:r>
            <a:r>
              <a:rPr lang="en-US" sz="2000" dirty="0" smtClean="0">
                <a:hlinkClick r:id="rId2"/>
              </a:rPr>
              <a:t>https://eclass.upatras.gr/courses/PN1449/</a:t>
            </a:r>
            <a:r>
              <a:rPr lang="el-GR" sz="2000" dirty="0" smtClean="0"/>
              <a:t> </a:t>
            </a:r>
          </a:p>
          <a:p>
            <a:pPr marL="0" indent="0">
              <a:buNone/>
            </a:pPr>
            <a:endParaRPr lang="el-GR" sz="2000" dirty="0" smtClean="0"/>
          </a:p>
        </p:txBody>
      </p:sp>
      <p:pic>
        <p:nvPicPr>
          <p:cNvPr id="4"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43408"/>
            <a:ext cx="8229600" cy="1224136"/>
          </a:xfrm>
        </p:spPr>
        <p:txBody>
          <a:bodyPr/>
          <a:lstStyle/>
          <a:p>
            <a:r>
              <a:rPr lang="el-GR" b="1" dirty="0" smtClean="0">
                <a:solidFill>
                  <a:srgbClr val="5075BC"/>
                </a:solidFill>
              </a:rPr>
              <a:t>Σημείωμα </a:t>
            </a:r>
            <a:r>
              <a:rPr lang="el-GR" b="1" dirty="0" err="1" smtClean="0">
                <a:solidFill>
                  <a:srgbClr val="5075BC"/>
                </a:solidFill>
              </a:rPr>
              <a:t>Αδειοδότησης</a:t>
            </a:r>
            <a:endParaRPr lang="el-GR" b="1" dirty="0">
              <a:solidFill>
                <a:srgbClr val="5075BC"/>
              </a:solidFill>
            </a:endParaRPr>
          </a:p>
        </p:txBody>
      </p:sp>
      <p:sp>
        <p:nvSpPr>
          <p:cNvPr id="3" name="2 - Θέση περιεχομένου"/>
          <p:cNvSpPr>
            <a:spLocks noGrp="1"/>
          </p:cNvSpPr>
          <p:nvPr>
            <p:ph idx="1"/>
          </p:nvPr>
        </p:nvSpPr>
        <p:spPr>
          <a:xfrm>
            <a:off x="179512" y="764705"/>
            <a:ext cx="8964488" cy="1656183"/>
          </a:xfrm>
        </p:spPr>
        <p:txBody>
          <a:bodyPr>
            <a:normAutofit/>
          </a:bodyPr>
          <a:lstStyle/>
          <a:p>
            <a:pPr marL="0" indent="0">
              <a:buNone/>
            </a:pPr>
            <a:r>
              <a:rPr lang="el-GR" sz="2000" dirty="0" smtClean="0"/>
              <a:t>Το παρόν υλικό διατίθεται με τους όρους της άδειας χρήσης </a:t>
            </a:r>
            <a:r>
              <a:rPr lang="el-GR" sz="2000" dirty="0" err="1" smtClean="0"/>
              <a:t>Creative</a:t>
            </a:r>
            <a:r>
              <a:rPr lang="el-GR" sz="2000" dirty="0" smtClean="0"/>
              <a:t> </a:t>
            </a:r>
            <a:r>
              <a:rPr lang="el-GR" sz="2000" dirty="0" err="1" smtClean="0"/>
              <a:t>Commons</a:t>
            </a:r>
            <a:r>
              <a:rPr lang="el-GR" sz="2000" dirty="0" smtClean="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smtClean="0"/>
              <a:t>κ.λ.π</a:t>
            </a:r>
            <a:r>
              <a:rPr lang="el-GR" sz="2000" dirty="0" smtClean="0"/>
              <a:t>.,  τα οποία εμπεριέχονται σε αυτό και τα οποία αναφέρονται μαζί με τους όρους χρήσης τους στο «Σημείωμα Χρήσης Έργων Τρίτων».                     </a:t>
            </a:r>
          </a:p>
        </p:txBody>
      </p:sp>
      <p:pic>
        <p:nvPicPr>
          <p:cNvPr id="4"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 Ορθογώνιο"/>
          <p:cNvSpPr/>
          <p:nvPr/>
        </p:nvSpPr>
        <p:spPr>
          <a:xfrm>
            <a:off x="0" y="2996952"/>
            <a:ext cx="9144000" cy="3416320"/>
          </a:xfrm>
          <a:prstGeom prst="rect">
            <a:avLst/>
          </a:prstGeom>
        </p:spPr>
        <p:txBody>
          <a:bodyPr wrap="square">
            <a:spAutoFit/>
          </a:bodyPr>
          <a:lstStyle/>
          <a:p>
            <a:pPr lvl="1"/>
            <a:r>
              <a:rPr lang="el-GR" dirty="0" smtClean="0"/>
              <a:t>[1] http://creativecommons.org/licenses/by-nc-sa/4.0/ </a:t>
            </a:r>
            <a:endParaRPr lang="en-US" dirty="0" smtClean="0"/>
          </a:p>
          <a:p>
            <a:pPr lvl="1"/>
            <a:endParaRPr lang="el-GR" dirty="0" smtClean="0"/>
          </a:p>
          <a:p>
            <a:pPr lvl="1"/>
            <a:r>
              <a:rPr lang="el-GR" dirty="0" smtClean="0"/>
              <a:t>Ως </a:t>
            </a:r>
            <a:r>
              <a:rPr lang="el-GR" b="1" dirty="0" smtClean="0"/>
              <a:t>Μη Εμπορική</a:t>
            </a:r>
            <a:r>
              <a:rPr lang="el-GR" dirty="0" smtClean="0"/>
              <a:t> ορίζεται η χρήση:</a:t>
            </a:r>
          </a:p>
          <a:p>
            <a:pPr marL="800100" lvl="1" indent="-342900">
              <a:buFont typeface="Arial" panose="020B0604020202020204" pitchFamily="34" charset="0"/>
              <a:buChar char="•"/>
            </a:pPr>
            <a:r>
              <a:rPr lang="el-GR" dirty="0" smtClean="0"/>
              <a:t>που δεν περιλαμβάνει άμεσο ή έμμεσο οικονομικό όφελος από την χρήση του έργου, για το διανομέα του έργου και </a:t>
            </a:r>
            <a:r>
              <a:rPr lang="el-GR" dirty="0" err="1" smtClean="0"/>
              <a:t>αδειοδόχο</a:t>
            </a:r>
            <a:endParaRPr lang="el-GR" dirty="0" smtClean="0"/>
          </a:p>
          <a:p>
            <a:pPr marL="800100" lvl="1" indent="-342900">
              <a:buFont typeface="Arial" panose="020B0604020202020204" pitchFamily="34" charset="0"/>
              <a:buChar char="•"/>
            </a:pPr>
            <a:r>
              <a:rPr lang="el-GR" dirty="0" smtClean="0"/>
              <a:t>που</a:t>
            </a:r>
            <a:r>
              <a:rPr lang="en-GB" dirty="0" smtClean="0"/>
              <a:t> </a:t>
            </a:r>
            <a:r>
              <a:rPr lang="el-GR" dirty="0" smtClean="0"/>
              <a:t>δεν περιλαμβάνει οικονομική συναλλαγή ως προϋπόθεση για τη χρήση ή πρόσβαση στο έργο</a:t>
            </a:r>
          </a:p>
          <a:p>
            <a:pPr marL="800100" lvl="1" indent="-342900">
              <a:buFont typeface="Arial" panose="020B0604020202020204" pitchFamily="34" charset="0"/>
              <a:buChar char="•"/>
            </a:pPr>
            <a:r>
              <a:rPr lang="el-GR" dirty="0" smtClean="0"/>
              <a:t>που</a:t>
            </a:r>
            <a:r>
              <a:rPr lang="en-GB" dirty="0" smtClean="0"/>
              <a:t> </a:t>
            </a:r>
            <a:r>
              <a:rPr lang="el-GR" dirty="0" smtClean="0"/>
              <a:t>δεν προσπορίζει στο διανομέα του έργου και</a:t>
            </a:r>
            <a:r>
              <a:rPr lang="en-GB" dirty="0" smtClean="0"/>
              <a:t> </a:t>
            </a:r>
            <a:r>
              <a:rPr lang="el-GR" dirty="0" err="1" smtClean="0"/>
              <a:t>αδειοδόχο</a:t>
            </a:r>
            <a:r>
              <a:rPr lang="en-GB" dirty="0" smtClean="0"/>
              <a:t> </a:t>
            </a:r>
            <a:r>
              <a:rPr lang="el-GR" dirty="0" smtClean="0"/>
              <a:t>έμμεσο οικονομικό όφελος (π.χ. διαφημίσεις) από την προβολή του έργου σε διαδικτυακό τόπο</a:t>
            </a:r>
            <a:endParaRPr lang="en-US" dirty="0" smtClean="0"/>
          </a:p>
          <a:p>
            <a:pPr marL="800100" lvl="1" indent="-342900">
              <a:buFont typeface="Arial" panose="020B0604020202020204" pitchFamily="34" charset="0"/>
              <a:buChar char="•"/>
            </a:pPr>
            <a:endParaRPr lang="el-GR" dirty="0" smtClean="0"/>
          </a:p>
          <a:p>
            <a:pPr lvl="1"/>
            <a:r>
              <a:rPr lang="el-GR" dirty="0" smtClean="0"/>
              <a:t>Ο δικαιούχος μπορεί να παρέχει στον </a:t>
            </a:r>
            <a:r>
              <a:rPr lang="el-GR" dirty="0" err="1" smtClean="0"/>
              <a:t>αδειοδόχο</a:t>
            </a:r>
            <a:r>
              <a:rPr lang="el-GR" dirty="0" smtClean="0"/>
              <a:t> ξεχωριστή άδεια να χρησιμοποιεί το έργο για εμπορική χρήση, εφόσον αυτό του ζητηθεί.</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Σκοποί ενότητας</a:t>
            </a:r>
            <a:endParaRPr lang="el-GR" b="1" dirty="0">
              <a:solidFill>
                <a:srgbClr val="5075BC"/>
              </a:solidFill>
            </a:endParaRPr>
          </a:p>
        </p:txBody>
      </p:sp>
      <p:sp>
        <p:nvSpPr>
          <p:cNvPr id="3" name="2 - Θέση περιεχομένου"/>
          <p:cNvSpPr>
            <a:spLocks noGrp="1"/>
          </p:cNvSpPr>
          <p:nvPr>
            <p:ph idx="1"/>
          </p:nvPr>
        </p:nvSpPr>
        <p:spPr/>
        <p:txBody>
          <a:bodyPr/>
          <a:lstStyle/>
          <a:p>
            <a:r>
              <a:rPr lang="el-GR" dirty="0" smtClean="0"/>
              <a:t>Να κατανοήσουν τι είναι μία μεταρρύθμιση</a:t>
            </a:r>
          </a:p>
          <a:p>
            <a:r>
              <a:rPr lang="el-GR" dirty="0" smtClean="0"/>
              <a:t>Γιατί και πώς αποφασίζεται και υλοποιείται</a:t>
            </a:r>
          </a:p>
          <a:p>
            <a:r>
              <a:rPr lang="el-GR" dirty="0" smtClean="0"/>
              <a:t>Να γνωρίζουν τις σημαντικότερες Μεταρρυθμίσεις στην Ελλάδα, από ποιους ελήφθησαν και ποια τα αποτελέσματά τους.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Διατήρηση Σημειωμάτων</a:t>
            </a:r>
            <a:endParaRPr lang="el-GR" b="1" dirty="0">
              <a:solidFill>
                <a:srgbClr val="5075BC"/>
              </a:solidFill>
            </a:endParaRPr>
          </a:p>
        </p:txBody>
      </p:sp>
      <p:sp>
        <p:nvSpPr>
          <p:cNvPr id="3" name="2 - Θέση περιεχομένου"/>
          <p:cNvSpPr>
            <a:spLocks noGrp="1"/>
          </p:cNvSpPr>
          <p:nvPr>
            <p:ph idx="1"/>
          </p:nvPr>
        </p:nvSpPr>
        <p:spPr/>
        <p:txBody>
          <a:bodyPr/>
          <a:lstStyle/>
          <a:p>
            <a:pPr marL="0" indent="0">
              <a:buNone/>
            </a:pPr>
            <a:r>
              <a:rPr lang="el-GR" sz="2400" dirty="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smtClean="0"/>
              <a:t>τ</a:t>
            </a:r>
            <a:r>
              <a:rPr lang="en-US" sz="2000" dirty="0" smtClean="0"/>
              <a:t>ο </a:t>
            </a:r>
            <a:r>
              <a:rPr lang="en-US" sz="2000" dirty="0" err="1" smtClean="0"/>
              <a:t>Σημείωμα</a:t>
            </a:r>
            <a:r>
              <a:rPr lang="en-US" sz="2000" dirty="0" smtClean="0"/>
              <a:t> </a:t>
            </a:r>
            <a:r>
              <a:rPr lang="en-US" sz="2000" dirty="0" err="1" smtClean="0"/>
              <a:t>Αναφοράς</a:t>
            </a:r>
            <a:endParaRPr lang="el-GR" sz="2000" dirty="0" smtClean="0"/>
          </a:p>
          <a:p>
            <a:pPr lvl="1">
              <a:buFont typeface="Wingdings" panose="05000000000000000000" pitchFamily="2" charset="2"/>
              <a:buChar char="§"/>
            </a:pPr>
            <a:r>
              <a:rPr lang="el-GR" sz="2000" dirty="0" smtClean="0"/>
              <a:t>τ</a:t>
            </a:r>
            <a:r>
              <a:rPr lang="en-US" sz="2000" dirty="0" smtClean="0"/>
              <a:t>ο </a:t>
            </a:r>
            <a:r>
              <a:rPr lang="en-US" sz="2000" dirty="0" err="1" smtClean="0"/>
              <a:t>Σημείωμα</a:t>
            </a:r>
            <a:r>
              <a:rPr lang="en-US" sz="2000" dirty="0" smtClean="0"/>
              <a:t> </a:t>
            </a:r>
            <a:r>
              <a:rPr lang="en-US" sz="2000" dirty="0" err="1" smtClean="0"/>
              <a:t>Αδειοδότησης</a:t>
            </a:r>
            <a:endParaRPr lang="el-GR" sz="2000" dirty="0" smtClean="0"/>
          </a:p>
          <a:p>
            <a:pPr lvl="1">
              <a:buFont typeface="Wingdings" panose="05000000000000000000" pitchFamily="2" charset="2"/>
              <a:buChar char="§"/>
            </a:pPr>
            <a:r>
              <a:rPr lang="el-GR" sz="2000" dirty="0" smtClean="0"/>
              <a:t>τ</a:t>
            </a:r>
            <a:r>
              <a:rPr lang="en-US" sz="2000" dirty="0" smtClean="0"/>
              <a:t>η </a:t>
            </a:r>
            <a:r>
              <a:rPr lang="en-US" sz="2000" dirty="0" err="1" smtClean="0"/>
              <a:t>δήλωση</a:t>
            </a:r>
            <a:r>
              <a:rPr lang="en-US" sz="2000" dirty="0" smtClean="0"/>
              <a:t> </a:t>
            </a:r>
            <a:r>
              <a:rPr lang="el-GR" sz="2000" dirty="0" smtClean="0"/>
              <a:t>Δ</a:t>
            </a:r>
            <a:r>
              <a:rPr lang="en-US" sz="2000" dirty="0" err="1" smtClean="0"/>
              <a:t>ιατήρησης</a:t>
            </a:r>
            <a:r>
              <a:rPr lang="en-US" sz="2000" dirty="0" smtClean="0"/>
              <a:t> </a:t>
            </a:r>
            <a:r>
              <a:rPr lang="en-US" sz="2000" dirty="0" err="1" smtClean="0"/>
              <a:t>Σημειωμάτων</a:t>
            </a:r>
            <a:endParaRPr lang="el-GR" sz="2000" dirty="0" smtClean="0"/>
          </a:p>
          <a:p>
            <a:pPr lvl="1">
              <a:buFont typeface="Wingdings" panose="05000000000000000000" pitchFamily="2" charset="2"/>
              <a:buChar char="§"/>
            </a:pPr>
            <a:r>
              <a:rPr lang="el-GR" sz="2000" dirty="0" smtClean="0"/>
              <a:t>το Σημείωμα Χρήσης Έργων Τρίτων (εφόσον υπάρχει)</a:t>
            </a:r>
          </a:p>
          <a:p>
            <a:pPr marL="0" indent="0">
              <a:buNone/>
            </a:pPr>
            <a:r>
              <a:rPr lang="el-GR" sz="2400" dirty="0" smtClean="0"/>
              <a:t>μαζί με τους συνοδευόμενους </a:t>
            </a:r>
            <a:r>
              <a:rPr lang="el-GR" sz="2400" dirty="0" err="1" smtClean="0"/>
              <a:t>υπερσυνδέσμους</a:t>
            </a:r>
            <a:r>
              <a:rPr lang="el-GR" sz="2400" dirty="0" smtClean="0"/>
              <a:t>.</a:t>
            </a:r>
          </a:p>
          <a:p>
            <a:pPr>
              <a:buNone/>
            </a:pPr>
            <a:endParaRPr lang="el-GR" dirty="0"/>
          </a:p>
        </p:txBody>
      </p:sp>
      <p:pic>
        <p:nvPicPr>
          <p:cNvPr id="4" name="Εικόνα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153517"/>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Σημείωμα Χρήσης Έργων Τρίτων</a:t>
            </a:r>
            <a:endParaRPr lang="el-GR" b="1" dirty="0">
              <a:solidFill>
                <a:srgbClr val="5075BC"/>
              </a:solidFill>
            </a:endParaRPr>
          </a:p>
        </p:txBody>
      </p:sp>
      <p:sp>
        <p:nvSpPr>
          <p:cNvPr id="3" name="2 - Θέση περιεχομένου"/>
          <p:cNvSpPr>
            <a:spLocks noGrp="1"/>
          </p:cNvSpPr>
          <p:nvPr>
            <p:ph idx="1"/>
          </p:nvPr>
        </p:nvSpPr>
        <p:spPr>
          <a:xfrm>
            <a:off x="251520" y="1556792"/>
            <a:ext cx="8892480" cy="4525963"/>
          </a:xfrm>
        </p:spPr>
        <p:txBody>
          <a:bodyPr>
            <a:normAutofit/>
          </a:bodyPr>
          <a:lstStyle/>
          <a:p>
            <a:pPr marL="0" indent="0">
              <a:buNone/>
            </a:pPr>
            <a:r>
              <a:rPr lang="el-GR" sz="2000" dirty="0" smtClean="0"/>
              <a:t>Το Έργο αυτό κάνει χρήση των ακόλουθων έργων:</a:t>
            </a:r>
          </a:p>
          <a:p>
            <a:pPr marL="0" indent="0">
              <a:buNone/>
            </a:pPr>
            <a:r>
              <a:rPr lang="el-GR" sz="2000" dirty="0" smtClean="0"/>
              <a:t>Εικόνα 1:  σελίδα 9,</a:t>
            </a:r>
            <a:r>
              <a:rPr lang="en-US" sz="2000" dirty="0" smtClean="0"/>
              <a:t>CC BY-SA 3.0</a:t>
            </a:r>
            <a:r>
              <a:rPr lang="el-GR" sz="2000" dirty="0" smtClean="0"/>
              <a:t>,   </a:t>
            </a:r>
            <a:r>
              <a:rPr lang="en-US" sz="2000" dirty="0" smtClean="0">
                <a:hlinkClick r:id="rId2"/>
              </a:rPr>
              <a:t>http://el.wikipedia.org/wiki/%CE%95%CE%BB%CE%B5%CF%85%CE%B8%CE%AD%CF%81%CE%B9%CE%BF%CF%82_%CE%92%CE%B5%CE%BD%CE%B9%CE%B6%CE%AD%CE%BB%CE%BF%CF%82</a:t>
            </a:r>
            <a:r>
              <a:rPr lang="el-GR" sz="2000" dirty="0" smtClean="0"/>
              <a:t> </a:t>
            </a:r>
          </a:p>
          <a:p>
            <a:pPr marL="0" indent="0">
              <a:buNone/>
            </a:pPr>
            <a:r>
              <a:rPr lang="el-GR" sz="2000" dirty="0" smtClean="0"/>
              <a:t>Εικόνα 2: σελίδα 10, </a:t>
            </a:r>
            <a:r>
              <a:rPr lang="en-US" sz="2000" dirty="0" smtClean="0">
                <a:hlinkClick r:id="rId3"/>
              </a:rPr>
              <a:t>http://</a:t>
            </a:r>
            <a:r>
              <a:rPr lang="en-US" sz="2000" dirty="0" smtClean="0">
                <a:hlinkClick r:id="rId3"/>
              </a:rPr>
              <a:t>www.glinos.gr/v1/glhnos/dimitrisglinos</a:t>
            </a:r>
            <a:r>
              <a:rPr lang="en-US" sz="2000" dirty="0" smtClean="0"/>
              <a:t> </a:t>
            </a:r>
            <a:endParaRPr lang="el-GR" sz="2000" dirty="0" smtClean="0"/>
          </a:p>
          <a:p>
            <a:pPr marL="0" indent="0">
              <a:buFont typeface="Arial" charset="0"/>
              <a:buNone/>
              <a:defRPr/>
            </a:pPr>
            <a:endParaRPr lang="en-US" sz="2000" dirty="0" smtClean="0"/>
          </a:p>
          <a:p>
            <a:pPr marL="0" indent="0">
              <a:buFont typeface="Arial" charset="0"/>
              <a:buNone/>
              <a:defRPr/>
            </a:pPr>
            <a:endParaRPr lang="en-US" sz="2000" dirty="0" smtClean="0"/>
          </a:p>
          <a:p>
            <a:pPr marL="0" indent="0">
              <a:buFont typeface="Arial" charset="0"/>
              <a:buNone/>
              <a:defRPr/>
            </a:pPr>
            <a:endParaRPr lang="en-US" sz="2000" dirty="0" smtClean="0"/>
          </a:p>
          <a:p>
            <a:pPr marL="0" indent="0">
              <a:buFont typeface="Arial" charset="0"/>
              <a:buNone/>
              <a:defRPr/>
            </a:pPr>
            <a:r>
              <a:rPr lang="el-GR" sz="2000" dirty="0" smtClean="0"/>
              <a:t>Οποιοδήποτε </a:t>
            </a:r>
            <a:r>
              <a:rPr lang="el-GR" sz="2000" dirty="0" smtClean="0"/>
              <a:t>έργο δεν αναφέρεται, έχει δημιουργηθεί από το διδάσκοντα του </a:t>
            </a:r>
          </a:p>
          <a:p>
            <a:pPr marL="0" indent="0">
              <a:buFont typeface="Arial" charset="0"/>
              <a:buNone/>
              <a:defRPr/>
            </a:pPr>
            <a:r>
              <a:rPr lang="el-GR" sz="2000" dirty="0" smtClean="0"/>
              <a:t>μαθήματος ή/και την Τμηματική Ομάδα Εργασίας και παρέχεται με την ίδια </a:t>
            </a:r>
          </a:p>
          <a:p>
            <a:pPr marL="0" indent="0">
              <a:buFont typeface="Arial" charset="0"/>
              <a:buNone/>
              <a:defRPr/>
            </a:pPr>
            <a:r>
              <a:rPr lang="el-GR" sz="2000" dirty="0" smtClean="0"/>
              <a:t>άδεια CC BY-NC-SA </a:t>
            </a:r>
            <a:r>
              <a:rPr lang="el-GR" sz="2000" dirty="0" smtClean="0"/>
              <a:t>4.0</a:t>
            </a:r>
            <a:endParaRPr lang="el-GR" sz="2000" dirty="0" smtClean="0"/>
          </a:p>
        </p:txBody>
      </p:sp>
      <p:pic>
        <p:nvPicPr>
          <p:cNvPr id="4" name="Εικόνα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pic>
        <p:nvPicPr>
          <p:cNvPr id="6" name="Picture 22" descr="Λογότυπο για Άδειες χρήσης Creative Commons BY-NC-ND">
            <a:hlinkClick r:id="rId5"/>
          </p:cNvPr>
          <p:cNvPicPr>
            <a:picLocks noChangeAspect="1" noChangeArrowheads="1"/>
          </p:cNvPicPr>
          <p:nvPr/>
        </p:nvPicPr>
        <p:blipFill>
          <a:blip r:embed="rId6" cstate="print"/>
          <a:srcRect/>
          <a:stretch>
            <a:fillRect/>
          </a:stretch>
        </p:blipFill>
        <p:spPr bwMode="auto">
          <a:xfrm>
            <a:off x="3419475" y="5876925"/>
            <a:ext cx="1647825" cy="5762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Περιεχόμενα ενότητας</a:t>
            </a:r>
            <a:endParaRPr lang="el-GR" b="1" dirty="0">
              <a:solidFill>
                <a:srgbClr val="5075BC"/>
              </a:solidFill>
            </a:endParaRPr>
          </a:p>
        </p:txBody>
      </p:sp>
      <p:sp>
        <p:nvSpPr>
          <p:cNvPr id="3" name="2 - Θέση περιεχομένου"/>
          <p:cNvSpPr>
            <a:spLocks noGrp="1"/>
          </p:cNvSpPr>
          <p:nvPr>
            <p:ph idx="1"/>
          </p:nvPr>
        </p:nvSpPr>
        <p:spPr/>
        <p:txBody>
          <a:bodyPr/>
          <a:lstStyle/>
          <a:p>
            <a:r>
              <a:rPr lang="el-GR" dirty="0" smtClean="0"/>
              <a:t>Τι είναι οι Μεταρρυθμίσεις</a:t>
            </a:r>
          </a:p>
          <a:p>
            <a:r>
              <a:rPr lang="el-GR" dirty="0" smtClean="0"/>
              <a:t>Μεταρρυθμίσεις στην Ελλάδα</a:t>
            </a:r>
          </a:p>
          <a:p>
            <a:pPr algn="just"/>
            <a:r>
              <a:rPr lang="el-GR" dirty="0" smtClean="0"/>
              <a:t>Σημαντικοί μεταρρυθμιστές Ε. Βενιζέλος, Δ. Γληνός</a:t>
            </a:r>
          </a:p>
          <a:p>
            <a:pPr algn="just"/>
            <a:r>
              <a:rPr lang="el-GR" dirty="0" smtClean="0"/>
              <a:t>Σημαντικές μεταρρυθμίσεις </a:t>
            </a:r>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Τι είναι οι μεταρρυθμίσεις</a:t>
            </a:r>
            <a:endParaRPr lang="el-GR" b="1" dirty="0">
              <a:solidFill>
                <a:srgbClr val="5075BC"/>
              </a:solidFill>
            </a:endParaRPr>
          </a:p>
        </p:txBody>
      </p:sp>
      <p:sp>
        <p:nvSpPr>
          <p:cNvPr id="3" name="2 - Υπότιτλος"/>
          <p:cNvSpPr>
            <a:spLocks noGrp="1"/>
          </p:cNvSpPr>
          <p:nvPr>
            <p:ph type="subTitle" idx="1"/>
          </p:nvPr>
        </p:nvSpPr>
        <p:spPr/>
        <p:txBody>
          <a:bodyPr>
            <a:normAutofit/>
          </a:bodyPr>
          <a:lstStyle/>
          <a:p>
            <a:r>
              <a:rPr lang="el-GR" dirty="0" smtClean="0">
                <a:solidFill>
                  <a:schemeClr val="tx1"/>
                </a:solidFill>
              </a:rPr>
              <a:t>Ορισμός, τι είναι, πώς και από ποιους αποφασίζονται, διαφορές ανά χώρα</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Τι είναι οι μεταρρυθμίσεις</a:t>
            </a:r>
            <a:endParaRPr lang="el-GR" dirty="0"/>
          </a:p>
        </p:txBody>
      </p:sp>
      <p:sp>
        <p:nvSpPr>
          <p:cNvPr id="3" name="2 - Θέση περιεχομένου"/>
          <p:cNvSpPr>
            <a:spLocks noGrp="1"/>
          </p:cNvSpPr>
          <p:nvPr>
            <p:ph idx="1"/>
          </p:nvPr>
        </p:nvSpPr>
        <p:spPr/>
        <p:txBody>
          <a:bodyPr>
            <a:normAutofit fontScale="70000" lnSpcReduction="20000"/>
          </a:bodyPr>
          <a:lstStyle/>
          <a:p>
            <a:pPr>
              <a:defRPr/>
            </a:pPr>
            <a:r>
              <a:rPr lang="el-GR" dirty="0" smtClean="0"/>
              <a:t>Αλλαγές ευρείας κλίμακας που αφήνουν το αποτύπωμά τους στο θεσμό (στην προκειμένη περίπτωση στη εκπαίδευση) </a:t>
            </a:r>
          </a:p>
          <a:p>
            <a:pPr>
              <a:defRPr/>
            </a:pPr>
            <a:r>
              <a:rPr lang="el-GR" dirty="0" smtClean="0"/>
              <a:t>Σε ποια κλίμακα όμως; </a:t>
            </a:r>
          </a:p>
          <a:p>
            <a:pPr>
              <a:defRPr/>
            </a:pPr>
            <a:r>
              <a:rPr lang="el-GR" dirty="0" smtClean="0"/>
              <a:t>Επανάσταση και Μεταρρύθμιση. Διαφορές. </a:t>
            </a:r>
          </a:p>
          <a:p>
            <a:pPr>
              <a:defRPr/>
            </a:pPr>
            <a:endParaRPr lang="el-GR" dirty="0" smtClean="0"/>
          </a:p>
          <a:p>
            <a:pPr>
              <a:buNone/>
              <a:defRPr/>
            </a:pPr>
            <a:r>
              <a:rPr lang="el-GR" dirty="0" smtClean="0"/>
              <a:t>Ποιος αποφασίζει και υλοποιεί μία Μεταρρύθμιση; </a:t>
            </a:r>
          </a:p>
          <a:p>
            <a:pPr>
              <a:buNone/>
              <a:defRPr/>
            </a:pPr>
            <a:r>
              <a:rPr lang="el-GR" dirty="0" smtClean="0"/>
              <a:t>Διαφορές από χώρα σε χώρα</a:t>
            </a:r>
          </a:p>
          <a:p>
            <a:pPr>
              <a:buNone/>
              <a:defRPr/>
            </a:pPr>
            <a:r>
              <a:rPr lang="el-GR" dirty="0" smtClean="0"/>
              <a:t>Βασικό κριτήριο ποιος παίρνει τις αποφάσεις. </a:t>
            </a:r>
          </a:p>
          <a:p>
            <a:pPr>
              <a:buNone/>
              <a:defRPr/>
            </a:pPr>
            <a:r>
              <a:rPr lang="el-GR" dirty="0" smtClean="0"/>
              <a:t>Στα αποκεντρωτικά συστήματα τις αποφάσεις τις παίρνουν άλλοι φορείς πέρα από το κράτος (τοπικό κράτος, περιφέρεια, δήμοι).</a:t>
            </a:r>
          </a:p>
          <a:p>
            <a:pPr>
              <a:buNone/>
              <a:defRPr/>
            </a:pPr>
            <a:r>
              <a:rPr lang="el-GR" dirty="0" smtClean="0"/>
              <a:t>Στα συγκεντρωτικά όπως η  Ελλάδα τις αποφάσεις τις παίρνει η κυβέρνηση</a:t>
            </a:r>
          </a:p>
          <a:p>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Μεταρρυθμίσεις στην Ελλάδα</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Αίτια που οδήγησαν στις μεταρρυθμίσεις, ποιες ήταν οι πιο σημαντικές, πως εφαρμόστηκαν</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Μεταρρυθμίσεις στην Ελλάδα</a:t>
            </a:r>
            <a:endParaRPr lang="el-GR" dirty="0"/>
          </a:p>
        </p:txBody>
      </p:sp>
      <p:sp>
        <p:nvSpPr>
          <p:cNvPr id="3" name="2 - Θέση περιεχομένου"/>
          <p:cNvSpPr>
            <a:spLocks noGrp="1"/>
          </p:cNvSpPr>
          <p:nvPr>
            <p:ph idx="1"/>
          </p:nvPr>
        </p:nvSpPr>
        <p:spPr/>
        <p:txBody>
          <a:bodyPr>
            <a:normAutofit fontScale="85000" lnSpcReduction="20000"/>
          </a:bodyPr>
          <a:lstStyle/>
          <a:p>
            <a:pPr>
              <a:defRPr/>
            </a:pPr>
            <a:r>
              <a:rPr lang="el-GR" dirty="0" smtClean="0"/>
              <a:t>Πολλές (το ίδιο και σε κάποιες άλλες χώρες);</a:t>
            </a:r>
          </a:p>
          <a:p>
            <a:pPr>
              <a:defRPr/>
            </a:pPr>
            <a:r>
              <a:rPr lang="el-GR" dirty="0" smtClean="0"/>
              <a:t>Ενδεικτικά οι πιο σημαντικές. 1899, 1913, 1929, 1959, 1964, 1976, 1985, 1997.</a:t>
            </a:r>
          </a:p>
          <a:p>
            <a:pPr>
              <a:defRPr/>
            </a:pPr>
            <a:r>
              <a:rPr lang="el-GR" dirty="0" smtClean="0"/>
              <a:t>Ποιες από αυτές είναι οι πιο σημαντικές;</a:t>
            </a:r>
          </a:p>
          <a:p>
            <a:pPr>
              <a:defRPr/>
            </a:pPr>
            <a:r>
              <a:rPr lang="el-GR" dirty="0" smtClean="0"/>
              <a:t>Θέμα κριτηρίου. Αν δεχτούμε αυτό που είπαμε πριν την επίδραση ίσως του 1929, του 1964, του 1976 και του 1997. Από άποψη ιδεών ενδιαφέρουσες είναι του 1899, του 1913 και του 1964.</a:t>
            </a:r>
          </a:p>
          <a:p>
            <a:pPr>
              <a:defRPr/>
            </a:pPr>
            <a:r>
              <a:rPr lang="el-GR" dirty="0" smtClean="0"/>
              <a:t>Γιατί έχουμε πολλές; </a:t>
            </a:r>
          </a:p>
          <a:p>
            <a:pPr>
              <a:buNone/>
              <a:defRPr/>
            </a:pPr>
            <a:r>
              <a:rPr lang="el-GR" dirty="0" smtClean="0"/>
              <a:t>1. Πολιτική αντιπαράθεση έντονη (αλλαγές επί αλλαγών)</a:t>
            </a:r>
          </a:p>
          <a:p>
            <a:pPr>
              <a:buNone/>
              <a:defRPr/>
            </a:pPr>
            <a:r>
              <a:rPr lang="el-GR" dirty="0" smtClean="0"/>
              <a:t>2. Ανεπιτυχής ως επί το πλείστον εφαρμογή </a:t>
            </a:r>
          </a:p>
          <a:p>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b="1" dirty="0" smtClean="0">
                <a:solidFill>
                  <a:srgbClr val="5075BC"/>
                </a:solidFill>
              </a:rPr>
              <a:t>Σημαντικοί μεταρρυθμιστές, Ε. Βενιζέλος και Δ. Γληνός</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Ζωή και έργο, γιατί θεωρούνται σημαντικοί μεταρρυθμιστές</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5075BC"/>
                </a:solidFill>
              </a:rPr>
              <a:t>Σημαντικοί μεταρρυθμιστές, Ε. Βενιζέλος και Δ. Γληνός</a:t>
            </a:r>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pic>
        <p:nvPicPr>
          <p:cNvPr id="5" name="Picture 8" descr="Ελευθέριος Βενιζέλος.jpg">
            <a:hlinkClick r:id="rId3"/>
          </p:cNvPr>
          <p:cNvPicPr>
            <a:picLocks noGrp="1" noChangeAspect="1" noChangeArrowheads="1"/>
          </p:cNvPicPr>
          <p:nvPr>
            <p:ph idx="1"/>
          </p:nvPr>
        </p:nvPicPr>
        <p:blipFill>
          <a:blip r:embed="rId4" cstate="print"/>
          <a:srcRect/>
          <a:stretch>
            <a:fillRect/>
          </a:stretch>
        </p:blipFill>
        <p:spPr bwMode="auto">
          <a:xfrm>
            <a:off x="899592" y="1484784"/>
            <a:ext cx="3024336" cy="4476018"/>
          </a:xfrm>
          <a:prstGeom prst="rect">
            <a:avLst/>
          </a:prstGeom>
          <a:noFill/>
          <a:ln w="9525">
            <a:noFill/>
            <a:miter lim="800000"/>
            <a:headEnd/>
            <a:tailEnd/>
          </a:ln>
        </p:spPr>
      </p:pic>
      <p:sp>
        <p:nvSpPr>
          <p:cNvPr id="6" name="5 - Ορθογώνιο"/>
          <p:cNvSpPr/>
          <p:nvPr/>
        </p:nvSpPr>
        <p:spPr>
          <a:xfrm>
            <a:off x="4355976" y="1844824"/>
            <a:ext cx="4572000" cy="2862322"/>
          </a:xfrm>
          <a:prstGeom prst="rect">
            <a:avLst/>
          </a:prstGeom>
        </p:spPr>
        <p:txBody>
          <a:bodyPr>
            <a:spAutoFit/>
          </a:bodyPr>
          <a:lstStyle/>
          <a:p>
            <a:r>
              <a:rPr lang="el-GR" dirty="0" smtClean="0"/>
              <a:t>Ο </a:t>
            </a:r>
            <a:r>
              <a:rPr lang="el-GR" b="1" dirty="0" smtClean="0"/>
              <a:t>Ελευθέριος K. Βενιζέλος</a:t>
            </a:r>
            <a:r>
              <a:rPr lang="el-GR" dirty="0" smtClean="0"/>
              <a:t> (</a:t>
            </a:r>
            <a:r>
              <a:rPr lang="el-GR" dirty="0" err="1" smtClean="0">
                <a:hlinkClick r:id="rId5" tooltip="Μουρνιές Χανίων"/>
              </a:rPr>
              <a:t>Μουρνιές</a:t>
            </a:r>
            <a:r>
              <a:rPr lang="el-GR" dirty="0" smtClean="0">
                <a:hlinkClick r:id="rId5" tooltip="Μουρνιές Χανίων"/>
              </a:rPr>
              <a:t> Χανίων</a:t>
            </a:r>
            <a:r>
              <a:rPr lang="el-GR" dirty="0" smtClean="0"/>
              <a:t>, </a:t>
            </a:r>
            <a:r>
              <a:rPr lang="el-GR" dirty="0" smtClean="0">
                <a:hlinkClick r:id="rId6" tooltip="23 Αυγούστου"/>
              </a:rPr>
              <a:t>23 Αυγούστου</a:t>
            </a:r>
            <a:r>
              <a:rPr lang="el-GR" dirty="0" smtClean="0"/>
              <a:t> </a:t>
            </a:r>
            <a:r>
              <a:rPr lang="el-GR" dirty="0" smtClean="0">
                <a:hlinkClick r:id="rId7" tooltip="1864"/>
              </a:rPr>
              <a:t>1864</a:t>
            </a:r>
            <a:r>
              <a:rPr lang="el-GR" dirty="0" smtClean="0"/>
              <a:t> – </a:t>
            </a:r>
            <a:r>
              <a:rPr lang="el-GR" dirty="0" smtClean="0">
                <a:hlinkClick r:id="rId8" tooltip="Παρίσι"/>
              </a:rPr>
              <a:t>Παρίσι</a:t>
            </a:r>
            <a:r>
              <a:rPr lang="el-GR" dirty="0" smtClean="0"/>
              <a:t>, </a:t>
            </a:r>
            <a:r>
              <a:rPr lang="el-GR" dirty="0" smtClean="0">
                <a:hlinkClick r:id="rId9" tooltip="18 Μαρτίου"/>
              </a:rPr>
              <a:t>18 Μαρτίου</a:t>
            </a:r>
            <a:r>
              <a:rPr lang="el-GR" dirty="0" smtClean="0"/>
              <a:t> </a:t>
            </a:r>
            <a:r>
              <a:rPr lang="el-GR" dirty="0" smtClean="0">
                <a:hlinkClick r:id="rId10" tooltip="1936"/>
              </a:rPr>
              <a:t>1936</a:t>
            </a:r>
            <a:r>
              <a:rPr lang="el-GR" dirty="0" smtClean="0"/>
              <a:t>) ήταν Έλληνας πολιτικός που διετέλεσε πρωθυπουργός της </a:t>
            </a:r>
            <a:r>
              <a:rPr lang="el-GR" dirty="0" smtClean="0">
                <a:hlinkClick r:id="rId11" tooltip="Κρητική Πολιτεία"/>
              </a:rPr>
              <a:t>Κρητικής Πολιτείας</a:t>
            </a:r>
            <a:r>
              <a:rPr lang="el-GR" dirty="0" smtClean="0"/>
              <a:t> και επτά φορές πρωθυπουργός της </a:t>
            </a:r>
            <a:r>
              <a:rPr lang="el-GR" dirty="0" smtClean="0">
                <a:hlinkClick r:id="rId12" tooltip="Ελλάδα"/>
              </a:rPr>
              <a:t>Ελλάδας</a:t>
            </a:r>
            <a:r>
              <a:rPr lang="el-GR" dirty="0" smtClean="0"/>
              <a:t>. Ως πολιτικός διαδραμάτισε σημαντικό ρόλο στο Κρητικό ζήτημα καθώς και στα πολιτικά δρώμενα της Ελλάδας από το </a:t>
            </a:r>
            <a:r>
              <a:rPr lang="el-GR" dirty="0" smtClean="0">
                <a:hlinkClick r:id="rId13" tooltip="1910"/>
              </a:rPr>
              <a:t>1910</a:t>
            </a:r>
            <a:r>
              <a:rPr lang="el-GR" dirty="0" smtClean="0"/>
              <a:t> μέχρι και τον θάνατό του.</a:t>
            </a:r>
          </a:p>
          <a:p>
            <a:endParaRPr lang="el-GR" dirty="0"/>
          </a:p>
        </p:txBody>
      </p:sp>
      <p:sp>
        <p:nvSpPr>
          <p:cNvPr id="7" name="6 - Ορθογώνιο"/>
          <p:cNvSpPr/>
          <p:nvPr/>
        </p:nvSpPr>
        <p:spPr>
          <a:xfrm>
            <a:off x="4355976" y="4437112"/>
            <a:ext cx="4572000" cy="1200329"/>
          </a:xfrm>
          <a:prstGeom prst="rect">
            <a:avLst/>
          </a:prstGeom>
        </p:spPr>
        <p:txBody>
          <a:bodyPr>
            <a:spAutoFit/>
          </a:bodyPr>
          <a:lstStyle/>
          <a:p>
            <a:r>
              <a:rPr lang="el-GR" dirty="0" smtClean="0"/>
              <a:t>Ως πρωθυπουργός της Ελλάδας επέφερε μεταρρυθμίσεις σχεδόν σε όλους τους τομείς του κράτους με κύριο σκοπό την οργάνωση της χώρας στα πρότυπα αστικού κράτους. </a:t>
            </a:r>
            <a:endParaRPr lang="el-GR" dirty="0"/>
          </a:p>
        </p:txBody>
      </p:sp>
      <p:sp>
        <p:nvSpPr>
          <p:cNvPr id="8" name="7 - Ορθογώνιο"/>
          <p:cNvSpPr/>
          <p:nvPr/>
        </p:nvSpPr>
        <p:spPr>
          <a:xfrm>
            <a:off x="1043608" y="6021288"/>
            <a:ext cx="7776864" cy="738664"/>
          </a:xfrm>
          <a:prstGeom prst="rect">
            <a:avLst/>
          </a:prstGeom>
        </p:spPr>
        <p:txBody>
          <a:bodyPr wrap="square">
            <a:spAutoFit/>
          </a:bodyPr>
          <a:lstStyle/>
          <a:p>
            <a:r>
              <a:rPr lang="el-GR" sz="1400" dirty="0" smtClean="0">
                <a:hlinkClick r:id="rId14"/>
              </a:rPr>
              <a:t>Εικόνα 1: </a:t>
            </a:r>
            <a:r>
              <a:rPr lang="en-US" sz="1400" dirty="0" smtClean="0">
                <a:hlinkClick r:id="rId14"/>
              </a:rPr>
              <a:t>http://el.wikipedia.org/wiki/%CE%95%CE%BB%CE%B5%CF%85%CE%B8%CE%AD%CF%81%CE%B9%CE%BF%CF%82_%CE%92%CE%B5%CE%BD%CE%B9%CE%B6%CE%AD%CE%BB%CE%BF%CF%82</a:t>
            </a:r>
            <a:r>
              <a:rPr lang="el-GR" sz="1400" dirty="0" smtClean="0"/>
              <a:t> </a:t>
            </a:r>
            <a:endParaRPr lang="el-GR" sz="1400"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1106</Words>
  <Application>Microsoft Office PowerPoint</Application>
  <PresentationFormat>Προβολή στην οθόνη (4:3)</PresentationFormat>
  <Paragraphs>119</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Νεοελληνικό Εκπαιδευτικό Σύστημα</vt:lpstr>
      <vt:lpstr>Σκοποί ενότητας</vt:lpstr>
      <vt:lpstr>Περιεχόμενα ενότητας</vt:lpstr>
      <vt:lpstr>Τι είναι οι μεταρρυθμίσεις</vt:lpstr>
      <vt:lpstr>Τι είναι οι μεταρρυθμίσεις</vt:lpstr>
      <vt:lpstr>Μεταρρυθμίσεις στην Ελλάδα</vt:lpstr>
      <vt:lpstr>Μεταρρυθμίσεις στην Ελλάδα</vt:lpstr>
      <vt:lpstr>Σημαντικοί μεταρρυθμιστές, Ε. Βενιζέλος και Δ. Γληνός</vt:lpstr>
      <vt:lpstr>Σημαντικοί μεταρρυθμιστές, Ε. Βενιζέλος και Δ. Γληνός</vt:lpstr>
      <vt:lpstr>Σημαντικοί μεταρρυθμιστές, Ε. Βενιζέλος και Δ. Γληνός</vt:lpstr>
      <vt:lpstr>Σημαντικές μεταρρυθμίσεις</vt:lpstr>
      <vt:lpstr>Σημαντικές μεταρρυθμίσεις</vt:lpstr>
      <vt:lpstr>Σημαντικές μεταρρυθμίσεις</vt:lpstr>
      <vt:lpstr>Τέλος Ενότητας</vt:lpstr>
      <vt:lpstr>Βιβλιογραφία</vt:lpstr>
      <vt:lpstr>Χρηματοδότηση</vt:lpstr>
      <vt:lpstr>Διαφάνεια 17</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Νεοελληνικό Εκπαιδευτικό Σύστημα</dc:title>
  <dc:creator>John</dc:creator>
  <cp:lastModifiedBy>John</cp:lastModifiedBy>
  <cp:revision>35</cp:revision>
  <dcterms:created xsi:type="dcterms:W3CDTF">2014-10-03T08:51:06Z</dcterms:created>
  <dcterms:modified xsi:type="dcterms:W3CDTF">2014-12-09T08:26:31Z</dcterms:modified>
</cp:coreProperties>
</file>