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3" r:id="rId5"/>
    <p:sldId id="264" r:id="rId6"/>
    <p:sldId id="259" r:id="rId7"/>
    <p:sldId id="260" r:id="rId8"/>
    <p:sldId id="276" r:id="rId9"/>
    <p:sldId id="261" r:id="rId10"/>
    <p:sldId id="262" r:id="rId11"/>
    <p:sldId id="277" r:id="rId12"/>
    <p:sldId id="281" r:id="rId13"/>
    <p:sldId id="282" r:id="rId14"/>
    <p:sldId id="266" r:id="rId15"/>
    <p:sldId id="283" r:id="rId16"/>
    <p:sldId id="278" r:id="rId17"/>
    <p:sldId id="284" r:id="rId18"/>
    <p:sldId id="267" r:id="rId19"/>
    <p:sldId id="279" r:id="rId20"/>
    <p:sldId id="268" r:id="rId21"/>
    <p:sldId id="269" r:id="rId22"/>
    <p:sldId id="271" r:id="rId23"/>
    <p:sldId id="272" r:id="rId24"/>
    <p:sldId id="273"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75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F41DBA-E4DE-46BA-A1BC-598C0D1ED5BA}" type="datetimeFigureOut">
              <a:rPr lang="el-GR" smtClean="0"/>
              <a:t>5/11/2014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95FF7-E5E3-477B-B587-FF67AE6E97FF}"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7D813CB-2AB9-46A3-86AB-9710E9B27CC1}" type="datetime1">
              <a:rPr lang="el-GR" smtClean="0"/>
              <a:t>5/11/2014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14B2484-E5D6-40CB-BFBE-F07293FA00E4}" type="datetime1">
              <a:rPr lang="el-GR" smtClean="0"/>
              <a:t>5/11/2014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F6D28DD-0DF3-4596-9EB1-AF79229C6BFD}" type="datetime1">
              <a:rPr lang="el-GR" smtClean="0"/>
              <a:t>5/11/2014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85C265-A341-49FF-9FBD-1DBA1396E3AC}" type="datetime1">
              <a:rPr lang="el-GR" smtClean="0"/>
              <a:t>5/11/2014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626DF94F-77F3-49D4-B2A8-32C526AFB573}" type="datetime1">
              <a:rPr lang="el-GR" smtClean="0"/>
              <a:t>5/11/2014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72E8548-8D38-4AD5-8A38-916B494784EA}" type="datetime1">
              <a:rPr lang="el-GR" smtClean="0"/>
              <a:t>5/11/2014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7D0CFDA-A96F-4583-99D6-27CF0F3377B7}" type="datetime1">
              <a:rPr lang="el-GR" smtClean="0"/>
              <a:t>5/11/2014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FB4D672-4858-45E7-9612-6515F7BE11FB}" type="datetime1">
              <a:rPr lang="el-GR" smtClean="0"/>
              <a:t>5/11/2014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1B5132B-929F-4E33-8FC4-1FE7FA835FD1}" type="datetime1">
              <a:rPr lang="el-GR" smtClean="0"/>
              <a:t>5/11/2014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A78C67B8-00E9-459A-8EBB-F63B97BB847C}" type="datetime1">
              <a:rPr lang="el-GR" smtClean="0"/>
              <a:t>5/11/2014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4E0597FF-7773-4556-843A-13384259FBDE}" type="datetime1">
              <a:rPr lang="el-GR" smtClean="0"/>
              <a:t>5/11/2014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6882F-A4A7-4F1E-8B5B-113CE271C8EB}" type="datetime1">
              <a:rPr lang="el-GR" smtClean="0"/>
              <a:t>5/11/2014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class.upatras.gr/courses/PN144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44825"/>
            <a:ext cx="7772400" cy="1584175"/>
          </a:xfrm>
        </p:spPr>
        <p:txBody>
          <a:bodyPr/>
          <a:lstStyle/>
          <a:p>
            <a:r>
              <a:rPr lang="el-GR" b="1" dirty="0" smtClean="0">
                <a:solidFill>
                  <a:srgbClr val="5075BC"/>
                </a:solidFill>
              </a:rPr>
              <a:t>Νεοελληνικό Εκπαιδευτικό Σύστημα</a:t>
            </a:r>
            <a:endParaRPr lang="el-GR" b="1" dirty="0">
              <a:solidFill>
                <a:srgbClr val="5075BC"/>
              </a:solidFill>
            </a:endParaRPr>
          </a:p>
        </p:txBody>
      </p:sp>
      <p:sp>
        <p:nvSpPr>
          <p:cNvPr id="3" name="2 - Υπότιτλος"/>
          <p:cNvSpPr>
            <a:spLocks noGrp="1"/>
          </p:cNvSpPr>
          <p:nvPr>
            <p:ph type="subTitle" idx="1"/>
          </p:nvPr>
        </p:nvSpPr>
        <p:spPr>
          <a:xfrm>
            <a:off x="1371600" y="3356992"/>
            <a:ext cx="6400800" cy="2281808"/>
          </a:xfrm>
        </p:spPr>
        <p:txBody>
          <a:bodyPr>
            <a:noAutofit/>
          </a:bodyPr>
          <a:lstStyle/>
          <a:p>
            <a:r>
              <a:rPr lang="el-GR" sz="2800" dirty="0" smtClean="0">
                <a:solidFill>
                  <a:srgbClr val="5075BC"/>
                </a:solidFill>
              </a:rPr>
              <a:t>Ενότητα 7</a:t>
            </a:r>
            <a:r>
              <a:rPr lang="el-GR" sz="2800" baseline="30000" dirty="0" smtClean="0">
                <a:solidFill>
                  <a:srgbClr val="5075BC"/>
                </a:solidFill>
              </a:rPr>
              <a:t>η </a:t>
            </a:r>
            <a:r>
              <a:rPr lang="el-GR" sz="2800" dirty="0" smtClean="0">
                <a:solidFill>
                  <a:srgbClr val="5075BC"/>
                </a:solidFill>
              </a:rPr>
              <a:t>: Η τεχνική εκπαίδευση (1870-2010)</a:t>
            </a:r>
          </a:p>
          <a:p>
            <a:endParaRPr lang="el-GR" sz="2800" dirty="0" smtClean="0">
              <a:solidFill>
                <a:schemeClr val="tx1"/>
              </a:solidFill>
            </a:endParaRPr>
          </a:p>
          <a:p>
            <a:r>
              <a:rPr lang="el-GR" sz="2800" dirty="0" smtClean="0">
                <a:solidFill>
                  <a:schemeClr val="tx1"/>
                </a:solidFill>
              </a:rPr>
              <a:t>Παντελής Κυπριανός</a:t>
            </a:r>
          </a:p>
          <a:p>
            <a:r>
              <a:rPr lang="el-GR" sz="2800" dirty="0" smtClean="0">
                <a:solidFill>
                  <a:schemeClr val="tx1"/>
                </a:solidFill>
              </a:rPr>
              <a:t>Σχολή Κοινωνικών και Ανθρωπιστικών Επιστημών</a:t>
            </a:r>
          </a:p>
          <a:p>
            <a:r>
              <a:rPr lang="el-GR" sz="2800" dirty="0" smtClean="0">
                <a:solidFill>
                  <a:schemeClr val="tx1"/>
                </a:solidFill>
              </a:rPr>
              <a:t>Τ.Ε.Ε.Α.Π.Η.</a:t>
            </a:r>
            <a:endParaRPr lang="el-GR" sz="2800" dirty="0">
              <a:solidFill>
                <a:schemeClr val="tx1"/>
              </a:solidFill>
            </a:endParaRPr>
          </a:p>
        </p:txBody>
      </p:sp>
      <p:pic>
        <p:nvPicPr>
          <p:cNvPr id="4" name="Εικόνα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pic>
        <p:nvPicPr>
          <p:cNvPr id="5"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a:t>
            </a:fld>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64488" cy="1143000"/>
          </a:xfrm>
        </p:spPr>
        <p:txBody>
          <a:bodyPr>
            <a:noAutofit/>
          </a:bodyPr>
          <a:lstStyle/>
          <a:p>
            <a:r>
              <a:rPr lang="el-GR" b="1" dirty="0" smtClean="0">
                <a:solidFill>
                  <a:srgbClr val="5075BC"/>
                </a:solidFill>
              </a:rPr>
              <a:t>Οι αλλαγές στην τεχνική εκπαίδευση μετά το 1870</a:t>
            </a:r>
            <a:endParaRPr lang="el-GR" dirty="0"/>
          </a:p>
        </p:txBody>
      </p:sp>
      <p:sp>
        <p:nvSpPr>
          <p:cNvPr id="3" name="2 - Θέση περιεχομένου"/>
          <p:cNvSpPr>
            <a:spLocks noGrp="1"/>
          </p:cNvSpPr>
          <p:nvPr>
            <p:ph idx="1"/>
          </p:nvPr>
        </p:nvSpPr>
        <p:spPr/>
        <p:txBody>
          <a:bodyPr>
            <a:normAutofit fontScale="70000" lnSpcReduction="20000"/>
          </a:bodyPr>
          <a:lstStyle/>
          <a:p>
            <a:pPr algn="just"/>
            <a:r>
              <a:rPr lang="el-GR" dirty="0"/>
              <a:t>Η πύκνωση της συζήτησης για την ΤΕΕ στην Ελλάδα συμπίπτει με την περίοδο του Χ. Τρικούπη και με τη διεθνή οικονομική κρίση της δεκαετίας του 1870 η οποία εκκόλαψε, στη Γαλλία και τη Γερμανία, τη θέση περί «πνευματικού προλεταριάτου». </a:t>
            </a:r>
            <a:endParaRPr lang="el-GR" dirty="0" smtClean="0"/>
          </a:p>
          <a:p>
            <a:pPr algn="just"/>
            <a:r>
              <a:rPr lang="el-GR" dirty="0" smtClean="0"/>
              <a:t>Μέσω </a:t>
            </a:r>
            <a:r>
              <a:rPr lang="el-GR" dirty="0"/>
              <a:t>των </a:t>
            </a:r>
            <a:r>
              <a:rPr lang="el-GR" dirty="0" err="1"/>
              <a:t>γερμανο</a:t>
            </a:r>
            <a:r>
              <a:rPr lang="el-GR" dirty="0"/>
              <a:t> και </a:t>
            </a:r>
            <a:r>
              <a:rPr lang="el-GR" dirty="0" err="1"/>
              <a:t>γαλλοσπουδαγμένων</a:t>
            </a:r>
            <a:r>
              <a:rPr lang="el-GR" dirty="0"/>
              <a:t> θα γίνει στην Ελλάδα ένα από τα συνήθη επιχειρήματα στο δημόσιο χώρο μέχρι τη δεκαετία του 1960. Σ’ αυτό συνεπικουρεί και η μείωση της ζήτησης πτυχιούχων τόσο στο Βασίλειο, ως συνέπεια του «κορεσμού» του κρατικού μηχανισμού και της οικονομικής κρίσης, όσο και στις ελληνικές κοινότητες της οθωμανικής </a:t>
            </a:r>
            <a:r>
              <a:rPr lang="el-GR" dirty="0" smtClean="0"/>
              <a:t>αυτοκρατορίας.</a:t>
            </a:r>
          </a:p>
          <a:p>
            <a:pPr algn="just"/>
            <a:r>
              <a:rPr lang="el-GR" dirty="0" smtClean="0"/>
              <a:t>Η </a:t>
            </a:r>
            <a:r>
              <a:rPr lang="el-GR" dirty="0"/>
              <a:t>συχνή επίκληση της θέσης του «πνευματικού προλεταριάτου» ανατρέπει την μέχρι τότε κυρίαρχη εικόνα για τη σχέση του Έλληνα με το σχολείο. </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Autofit/>
          </a:bodyPr>
          <a:lstStyle/>
          <a:p>
            <a:r>
              <a:rPr lang="el-GR" b="1" dirty="0">
                <a:solidFill>
                  <a:srgbClr val="5075BC"/>
                </a:solidFill>
              </a:rPr>
              <a:t>Οι αλλαγές στην τεχνική εκπαίδευση μετά το 1870</a:t>
            </a:r>
            <a:endParaRPr lang="el-GR" dirty="0"/>
          </a:p>
        </p:txBody>
      </p:sp>
      <p:sp>
        <p:nvSpPr>
          <p:cNvPr id="3" name="Θέση περιεχομένου 2"/>
          <p:cNvSpPr>
            <a:spLocks noGrp="1"/>
          </p:cNvSpPr>
          <p:nvPr>
            <p:ph idx="1"/>
          </p:nvPr>
        </p:nvSpPr>
        <p:spPr/>
        <p:txBody>
          <a:bodyPr>
            <a:noAutofit/>
          </a:bodyPr>
          <a:lstStyle/>
          <a:p>
            <a:pPr algn="just"/>
            <a:r>
              <a:rPr lang="el-GR" sz="2400" dirty="0"/>
              <a:t>Η εικόνα δεν αλλάζει ούτε μετά τη μεταρρύθμιση </a:t>
            </a:r>
            <a:r>
              <a:rPr lang="el-GR" sz="2400" dirty="0" err="1"/>
              <a:t>Γόντικα</a:t>
            </a:r>
            <a:r>
              <a:rPr lang="el-GR" sz="2400" dirty="0"/>
              <a:t>-Παπανδρέου τη διετία 1929/31 ούτε </a:t>
            </a:r>
            <a:r>
              <a:rPr lang="el-GR" sz="2400" dirty="0" smtClean="0"/>
              <a:t>μεταπολεμικά.  </a:t>
            </a:r>
            <a:r>
              <a:rPr lang="el-GR" sz="2400" dirty="0"/>
              <a:t>Αν αλλάζει κάτι είναι η ίδρυση ορισμένων τεχνικών σχολών από ιδιώτες. Σύμφωνα με την απογραφή του 1961 στο σύνολο των εργαζομένων το 3% είχε πτυχίο Ανώτατης Σχολής, το 8% απολυτήριο Γυμνασίου, το 47% απολυτήριο Δημοτικού, το 3% πτυχίο Επαγγελματικών Σχολών και το 39% δεν τελείωσε το Δημοτικό. Σε </a:t>
            </a:r>
            <a:r>
              <a:rPr lang="el-GR" sz="2400" dirty="0" err="1"/>
              <a:t>ό,τι</a:t>
            </a:r>
            <a:r>
              <a:rPr lang="el-GR" sz="2400" dirty="0"/>
              <a:t> αφορά την ΤΕΕ, το σχολικό έτος 1960-61 καταγράφονταν 320 σχολές, 260 ιδιωτικές και 60 δημόσιες, με 54.384 μαθητές εκ των οποίων 43.715 </a:t>
            </a:r>
            <a:r>
              <a:rPr lang="el-GR" sz="2400" dirty="0" smtClean="0"/>
              <a:t>αγόρια.39</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a:p>
        </p:txBody>
      </p:sp>
      <p:pic>
        <p:nvPicPr>
          <p:cNvPr id="5"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63174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b="1" dirty="0" smtClean="0">
                <a:solidFill>
                  <a:srgbClr val="5075BC"/>
                </a:solidFill>
              </a:rPr>
              <a:t>Οι αλλαγές στην τεχνική εκπαίδευση μετά το 1870</a:t>
            </a:r>
            <a:endParaRPr lang="el-GR" dirty="0"/>
          </a:p>
        </p:txBody>
      </p:sp>
      <p:sp>
        <p:nvSpPr>
          <p:cNvPr id="3" name="2 - Θέση περιεχομένου"/>
          <p:cNvSpPr>
            <a:spLocks noGrp="1"/>
          </p:cNvSpPr>
          <p:nvPr>
            <p:ph idx="1"/>
          </p:nvPr>
        </p:nvSpPr>
        <p:spPr/>
        <p:txBody>
          <a:bodyPr>
            <a:normAutofit fontScale="85000" lnSpcReduction="10000"/>
          </a:bodyPr>
          <a:lstStyle/>
          <a:p>
            <a:pPr algn="just"/>
            <a:r>
              <a:rPr lang="el-GR" dirty="0" smtClean="0"/>
              <a:t>Ο αριθμός των μαθητών των τεχνικών σχολών αυξάνει στη δεκαετία του 1970 αλλά μένει χαμηλός σε σχέση με τα διεθνή δεδομένα. Το ίδιο διάστημα κλείνει η ψαλίδα ανάμεσα στον αριθμό των μαθητών στα δημόσια και τα ιδιωτικά τεχνικά σχολεία, γεγονός που υποδηλοί μία κάποια εντονότερη κρατική εμπλοκή. </a:t>
            </a:r>
          </a:p>
          <a:p>
            <a:pPr algn="just"/>
            <a:r>
              <a:rPr lang="el-GR" dirty="0" smtClean="0"/>
              <a:t>Έτσι, το 1974 ο αριθμός των σπουδαστών στις δημόσιες σχολές ανέρχεται σε 56.021 και στις ιδιωτικές σε 74.938, λίγο λιγότερο από το 20% του συνόλου των μαθητών της δευτεροβάθμιας εκπαίδευσης. </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pic>
        <p:nvPicPr>
          <p:cNvPr id="5"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Ουσιαστικά μέτρα μετά το 1959</a:t>
            </a:r>
            <a:endParaRPr lang="el-GR" b="1" dirty="0">
              <a:solidFill>
                <a:srgbClr val="5075BC"/>
              </a:solidFill>
            </a:endParaRPr>
          </a:p>
        </p:txBody>
      </p:sp>
      <p:sp>
        <p:nvSpPr>
          <p:cNvPr id="3" name="2 - Υπότιτλος"/>
          <p:cNvSpPr>
            <a:spLocks noGrp="1"/>
          </p:cNvSpPr>
          <p:nvPr>
            <p:ph type="subTitle" idx="1"/>
          </p:nvPr>
        </p:nvSpPr>
        <p:spPr/>
        <p:txBody>
          <a:bodyPr/>
          <a:lstStyle/>
          <a:p>
            <a:r>
              <a:rPr lang="el-GR" dirty="0" smtClean="0">
                <a:solidFill>
                  <a:schemeClr val="tx1"/>
                </a:solidFill>
              </a:rPr>
              <a:t>Ποια ήταν τα μέτρα εκείνα που άλλαξαν το τοπίο στην τεχνική εκπαίδευση</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Ουσιαστικά μέτρα μετά το 1959</a:t>
            </a:r>
            <a:endParaRPr lang="el-GR" dirty="0"/>
          </a:p>
        </p:txBody>
      </p:sp>
      <p:sp>
        <p:nvSpPr>
          <p:cNvPr id="3" name="2 - Θέση περιεχομένου"/>
          <p:cNvSpPr>
            <a:spLocks noGrp="1"/>
          </p:cNvSpPr>
          <p:nvPr>
            <p:ph idx="1"/>
          </p:nvPr>
        </p:nvSpPr>
        <p:spPr/>
        <p:txBody>
          <a:bodyPr/>
          <a:lstStyle/>
          <a:p>
            <a:r>
              <a:rPr lang="el-GR" dirty="0" smtClean="0"/>
              <a:t>Σχολές Εργοδηγών, ΣΕΛΕΤΕ, «μικρά πολυτεχνεία»</a:t>
            </a:r>
          </a:p>
          <a:p>
            <a:r>
              <a:rPr lang="el-GR" dirty="0" smtClean="0"/>
              <a:t>Ξένες επιδράσεις και πιέσεις. ΚΑΤΕ </a:t>
            </a:r>
          </a:p>
          <a:p>
            <a:r>
              <a:rPr lang="el-GR" dirty="0" smtClean="0"/>
              <a:t>Μετά το 1974. Διαρκείς αλλαγές. Ισχνά αποτελέσματα. Σήμερα ΕΠΑΛ – ΕΠΑΣ</a:t>
            </a:r>
          </a:p>
          <a:p>
            <a:r>
              <a:rPr lang="el-GR" dirty="0" smtClean="0"/>
              <a:t>Εξήγηση. Γιατί ενώ η ΤΕΕ αποτελεί αίτημα δεν υλοποιείται; </a:t>
            </a:r>
          </a:p>
          <a:p>
            <a:endParaRPr lang="el-GR"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Αίτια αποτυχίας αλλαγών στην τεχνική εκπαίδευση</a:t>
            </a:r>
            <a:endParaRPr lang="el-GR" dirty="0"/>
          </a:p>
        </p:txBody>
      </p:sp>
      <p:sp>
        <p:nvSpPr>
          <p:cNvPr id="3" name="2 - Υπότιτλος"/>
          <p:cNvSpPr>
            <a:spLocks noGrp="1"/>
          </p:cNvSpPr>
          <p:nvPr>
            <p:ph type="subTitle" idx="1"/>
          </p:nvPr>
        </p:nvSpPr>
        <p:spPr/>
        <p:txBody>
          <a:bodyPr/>
          <a:lstStyle/>
          <a:p>
            <a:r>
              <a:rPr lang="el-GR" dirty="0" smtClean="0">
                <a:solidFill>
                  <a:schemeClr val="tx1"/>
                </a:solidFill>
              </a:rPr>
              <a:t>Ποιοι λόγοι δεν επέτρεψαν ουσιαστικές αλλαγές στον τομέα της τεχνικής εκπαίδευσης</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Autofit/>
          </a:bodyPr>
          <a:lstStyle/>
          <a:p>
            <a:r>
              <a:rPr lang="el-GR" b="1" dirty="0" smtClean="0">
                <a:solidFill>
                  <a:srgbClr val="5075BC"/>
                </a:solidFill>
              </a:rPr>
              <a:t>Αίτια αποτυχίας αλλαγών στην τεχνική εκπαίδευση</a:t>
            </a:r>
            <a:endParaRPr lang="el-GR" dirty="0"/>
          </a:p>
        </p:txBody>
      </p:sp>
      <p:sp>
        <p:nvSpPr>
          <p:cNvPr id="3" name="Θέση περιεχομένου 2"/>
          <p:cNvSpPr>
            <a:spLocks noGrp="1"/>
          </p:cNvSpPr>
          <p:nvPr>
            <p:ph idx="1"/>
          </p:nvPr>
        </p:nvSpPr>
        <p:spPr/>
        <p:txBody>
          <a:bodyPr>
            <a:noAutofit/>
          </a:bodyPr>
          <a:lstStyle/>
          <a:p>
            <a:r>
              <a:rPr lang="el-GR" sz="2400" dirty="0" smtClean="0"/>
              <a:t>Γιατί </a:t>
            </a:r>
            <a:r>
              <a:rPr lang="el-GR" sz="2400" dirty="0"/>
              <a:t>η ρητορική περί ΤΕΕ δεν τελεσφόρησε; </a:t>
            </a:r>
            <a:endParaRPr lang="el-GR" sz="2400" dirty="0" smtClean="0"/>
          </a:p>
          <a:p>
            <a:pPr algn="just"/>
            <a:r>
              <a:rPr lang="el-GR" sz="2400" dirty="0" smtClean="0"/>
              <a:t>Οι </a:t>
            </a:r>
            <a:r>
              <a:rPr lang="el-GR" sz="2400" dirty="0"/>
              <a:t>οικονομικές δομές της χώρας δεν προσφέρονταν στην </a:t>
            </a:r>
            <a:r>
              <a:rPr lang="el-GR" sz="2400" dirty="0" smtClean="0"/>
              <a:t>ανάπτυξη </a:t>
            </a:r>
            <a:r>
              <a:rPr lang="el-GR" sz="2400" dirty="0"/>
              <a:t>ΤΕΕ. Πέρα από τους πολιτικούς μηχανικούς κανένα </a:t>
            </a:r>
            <a:r>
              <a:rPr lang="el-GR" sz="2400" dirty="0" smtClean="0"/>
              <a:t>τεχνικό ίδρυμα δεν </a:t>
            </a:r>
            <a:r>
              <a:rPr lang="el-GR" sz="2400" dirty="0"/>
              <a:t>είχε </a:t>
            </a:r>
            <a:r>
              <a:rPr lang="el-GR" sz="2400" dirty="0" smtClean="0"/>
              <a:t>ζήτηση</a:t>
            </a:r>
            <a:r>
              <a:rPr lang="el-GR" sz="2400" dirty="0"/>
              <a:t>. </a:t>
            </a:r>
            <a:endParaRPr lang="el-GR" sz="2400" dirty="0" smtClean="0"/>
          </a:p>
          <a:p>
            <a:pPr algn="just"/>
            <a:r>
              <a:rPr lang="el-GR" sz="2400" dirty="0" smtClean="0"/>
              <a:t>Ακόμη </a:t>
            </a:r>
            <a:r>
              <a:rPr lang="el-GR" sz="2400" dirty="0"/>
              <a:t>πιο περιορισμένη </a:t>
            </a:r>
            <a:r>
              <a:rPr lang="el-GR" sz="2400" dirty="0" smtClean="0"/>
              <a:t>η </a:t>
            </a:r>
            <a:r>
              <a:rPr lang="el-GR" sz="2400" dirty="0"/>
              <a:t>ζήτηση για τις κατώτερες και μέσες </a:t>
            </a:r>
            <a:r>
              <a:rPr lang="el-GR" sz="2400" dirty="0" smtClean="0"/>
              <a:t>τεχνικές σχολές.</a:t>
            </a:r>
            <a:endParaRPr lang="el-GR" sz="2400" dirty="0"/>
          </a:p>
          <a:p>
            <a:pPr algn="just"/>
            <a:r>
              <a:rPr lang="el-GR" sz="2400" dirty="0" smtClean="0"/>
              <a:t> </a:t>
            </a:r>
            <a:r>
              <a:rPr lang="el-GR" sz="2400" dirty="0"/>
              <a:t>Στην Ελλάδα, όπως </a:t>
            </a:r>
            <a:r>
              <a:rPr lang="el-GR" sz="2400" dirty="0" smtClean="0"/>
              <a:t>και </a:t>
            </a:r>
            <a:r>
              <a:rPr lang="el-GR" sz="2400" dirty="0"/>
              <a:t>στη Γαλλία και τη Γερμανία, οι λιγοστές τεχνικές σχολές είναι, συγκριτικά με τη γενική εκπαίδευση, υποβαθμισμένες. Αυτό στη Γαλλία και τη Γερμανία ήταν αυτονόητο γιατί η ΤΕΕ, </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a:p>
        </p:txBody>
      </p:sp>
      <p:pic>
        <p:nvPicPr>
          <p:cNvPr id="5"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219277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b="1" dirty="0" smtClean="0">
                <a:solidFill>
                  <a:srgbClr val="5075BC"/>
                </a:solidFill>
              </a:rPr>
              <a:t>Αίτια αποτυχίας αλλαγών στην τεχνική εκπαίδευση</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κυρίως η πρωτοβάθμια, απευθυνόταν στα μη προνομιούχα στρώματα. Στις δύο αυτές χώρες, ωστόσο, επιβάλλονται είτε μέσω της λογικής του σχολείου που εξωθεί τους «αδύναμους» μαθητές από το γενικό, είτε μέσω της αγοράς εργασίας, είτε μέσω της μερικής, τουλάχιστον, αναβάθμισης της ΤΕΕ με την ίδρυση ανάλογων τριτοβάθμιων </a:t>
            </a:r>
            <a:r>
              <a:rPr lang="el-GR" dirty="0" smtClean="0"/>
              <a:t>ιδρυμάτων.</a:t>
            </a:r>
          </a:p>
          <a:p>
            <a:r>
              <a:rPr lang="el-GR" dirty="0" smtClean="0"/>
              <a:t>Στην </a:t>
            </a:r>
            <a:r>
              <a:rPr lang="el-GR" dirty="0" smtClean="0"/>
              <a:t>Ελλάδα οι μαθητές αφήνονται στην τύχη τους. Δεν βοηθούνται για να συνεχίσουν στο γυμνάσιο αλλά και δεν εξωθούνται στην ΤΕΕ. Έτσι, το ελληνικό σχολείο φαντάζει «δημοκρατικότερο» όσον αφορά τη σύνθεση των μαθητών αλλά δεν κάνει τίποτε για τη μαθητική διαρροή και, βεβαίως, δεν μεριμνά γι’ αυτούς που δεν συνεχίζουν. </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a:p>
        </p:txBody>
      </p:sp>
      <p:pic>
        <p:nvPicPr>
          <p:cNvPr id="5"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Τέλος Ενότητας</a:t>
            </a:r>
            <a:endParaRPr lang="el-GR" b="1" dirty="0">
              <a:solidFill>
                <a:srgbClr val="5075BC"/>
              </a:solidFill>
            </a:endParaRPr>
          </a:p>
        </p:txBody>
      </p:sp>
      <p:sp>
        <p:nvSpPr>
          <p:cNvPr id="3" name="2 - Υπότιτλος"/>
          <p:cNvSpPr>
            <a:spLocks noGrp="1"/>
          </p:cNvSpPr>
          <p:nvPr>
            <p:ph type="subTitle" idx="1"/>
          </p:nvPr>
        </p:nvSpPr>
        <p:spPr/>
        <p:txBody>
          <a:bodyPr/>
          <a:lstStyle/>
          <a:p>
            <a:r>
              <a:rPr lang="el-GR" dirty="0" smtClean="0">
                <a:solidFill>
                  <a:schemeClr val="tx1"/>
                </a:solidFill>
              </a:rPr>
              <a:t>Η τεχνική εκπαίδευση (1870-2010)</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5075BC"/>
                </a:solidFill>
              </a:rPr>
              <a:t>Βιβλιογραφία</a:t>
            </a:r>
            <a:endParaRPr lang="el-GR" b="1" dirty="0">
              <a:solidFill>
                <a:srgbClr val="5075BC"/>
              </a:solidFill>
            </a:endParaRPr>
          </a:p>
        </p:txBody>
      </p:sp>
      <p:sp>
        <p:nvSpPr>
          <p:cNvPr id="3" name="Θέση περιεχομένου 2"/>
          <p:cNvSpPr>
            <a:spLocks noGrp="1"/>
          </p:cNvSpPr>
          <p:nvPr>
            <p:ph idx="1"/>
          </p:nvPr>
        </p:nvSpPr>
        <p:spPr/>
        <p:txBody>
          <a:bodyPr>
            <a:normAutofit fontScale="62500" lnSpcReduction="20000"/>
          </a:bodyPr>
          <a:lstStyle/>
          <a:p>
            <a:pPr algn="just"/>
            <a:r>
              <a:rPr lang="el-GR" dirty="0"/>
              <a:t>Κυπριανός Π., </a:t>
            </a:r>
            <a:r>
              <a:rPr lang="el-GR" dirty="0" err="1"/>
              <a:t>Χουμεριανός</a:t>
            </a:r>
            <a:r>
              <a:rPr lang="el-GR" dirty="0"/>
              <a:t> Μ. (2003), «Γεωργική εκπαίδευση και εκσυγχρονισμός του αγροτικού χώρου στην Ελλάδα, 1895-1914», </a:t>
            </a:r>
            <a:r>
              <a:rPr lang="el-GR" dirty="0" err="1"/>
              <a:t>περ</a:t>
            </a:r>
            <a:r>
              <a:rPr lang="el-GR" dirty="0"/>
              <a:t>. </a:t>
            </a:r>
            <a:r>
              <a:rPr lang="el-GR" i="1" dirty="0" err="1"/>
              <a:t>Ίστωρ</a:t>
            </a:r>
            <a:r>
              <a:rPr lang="en-GB" dirty="0"/>
              <a:t>, </a:t>
            </a:r>
            <a:r>
              <a:rPr lang="el-GR" dirty="0" err="1"/>
              <a:t>τχ</a:t>
            </a:r>
            <a:r>
              <a:rPr lang="en-GB" dirty="0"/>
              <a:t>. 13, </a:t>
            </a:r>
            <a:r>
              <a:rPr lang="el-GR" dirty="0"/>
              <a:t>Απρίλιος</a:t>
            </a:r>
            <a:r>
              <a:rPr lang="en-GB" dirty="0"/>
              <a:t>, 69-96.</a:t>
            </a:r>
            <a:endParaRPr lang="el-GR" dirty="0"/>
          </a:p>
          <a:p>
            <a:pPr algn="just"/>
            <a:r>
              <a:rPr lang="el-GR" dirty="0" smtClean="0"/>
              <a:t>Κυπριανός </a:t>
            </a:r>
            <a:r>
              <a:rPr lang="el-GR" dirty="0"/>
              <a:t>Π., Τσάπες Π. (2011) Ο χαρτογιακάς και ο μουντζούρης: Μυθοποίηση και απαξία  της τεχνικής-επαγγελματικής εκπαίδευσης (1890-1974), περιοδικό Θέματα Ιστορίας της Εκπαίδευσης, </a:t>
            </a:r>
            <a:r>
              <a:rPr lang="el-GR" dirty="0" err="1"/>
              <a:t>τχ</a:t>
            </a:r>
            <a:r>
              <a:rPr lang="el-GR" b="1" dirty="0"/>
              <a:t>. </a:t>
            </a:r>
            <a:r>
              <a:rPr lang="el-GR" dirty="0"/>
              <a:t>9: 165-189</a:t>
            </a:r>
            <a:r>
              <a:rPr lang="el-GR" dirty="0" smtClean="0"/>
              <a:t>.</a:t>
            </a:r>
          </a:p>
          <a:p>
            <a:pPr algn="just"/>
            <a:r>
              <a:rPr lang="el-GR" dirty="0"/>
              <a:t>Σολομών Ι., (1992), </a:t>
            </a:r>
            <a:r>
              <a:rPr lang="el-GR" i="1" dirty="0"/>
              <a:t>Εξουσία και τάξη στο νεοελληνικό σχολείο. Μια τυπολογία των σχολικών χώρων και πρακτικών 1820-1900</a:t>
            </a:r>
            <a:r>
              <a:rPr lang="el-GR" dirty="0"/>
              <a:t>, Αλεξάνδρεια, Αθήνα.  </a:t>
            </a:r>
          </a:p>
          <a:p>
            <a:pPr algn="just"/>
            <a:r>
              <a:rPr lang="el-GR" dirty="0"/>
              <a:t>Τσουκαλάς Κ. (1976), </a:t>
            </a:r>
            <a:r>
              <a:rPr lang="el-GR" i="1" dirty="0"/>
              <a:t>Εξάρτηση και αναπαραγωγή</a:t>
            </a:r>
            <a:r>
              <a:rPr lang="el-GR" dirty="0"/>
              <a:t>. </a:t>
            </a:r>
            <a:r>
              <a:rPr lang="el-GR" i="1" dirty="0"/>
              <a:t>Ο κοινωνικός ρόλος των εκπαιδευτικών μηχανισμών στην Ελλάδα (1830-1922)</a:t>
            </a:r>
            <a:r>
              <a:rPr lang="el-GR" dirty="0"/>
              <a:t>, Θεμέλιο, Αθήνα.</a:t>
            </a:r>
          </a:p>
          <a:p>
            <a:pPr algn="just"/>
            <a:r>
              <a:rPr lang="el-GR" dirty="0" err="1" smtClean="0"/>
              <a:t>Φραγκουδάκη</a:t>
            </a:r>
            <a:r>
              <a:rPr lang="el-GR" dirty="0" smtClean="0"/>
              <a:t> </a:t>
            </a:r>
            <a:r>
              <a:rPr lang="el-GR" dirty="0"/>
              <a:t>Α (1979), «Η τεχνική εκπαίδευση και η μυθολογία της», </a:t>
            </a:r>
            <a:r>
              <a:rPr lang="el-GR" dirty="0" err="1"/>
              <a:t>περ</a:t>
            </a:r>
            <a:r>
              <a:rPr lang="el-GR" dirty="0"/>
              <a:t>. </a:t>
            </a:r>
            <a:r>
              <a:rPr lang="el-GR" i="1" dirty="0"/>
              <a:t>Σύγχρονα Θέματα</a:t>
            </a:r>
            <a:r>
              <a:rPr lang="el-GR" dirty="0"/>
              <a:t>, </a:t>
            </a:r>
            <a:r>
              <a:rPr lang="el-GR" dirty="0" err="1"/>
              <a:t>τχ</a:t>
            </a:r>
            <a:r>
              <a:rPr lang="el-GR" dirty="0"/>
              <a:t>. 4,  Άνοιξη, σ. 9-22.</a:t>
            </a:r>
          </a:p>
          <a:p>
            <a:pPr algn="just"/>
            <a:r>
              <a:rPr lang="el-GR" dirty="0" err="1"/>
              <a:t>Φραγκουδάκη</a:t>
            </a:r>
            <a:r>
              <a:rPr lang="el-GR" dirty="0"/>
              <a:t> Α (1985), </a:t>
            </a:r>
            <a:r>
              <a:rPr lang="el-GR" i="1" dirty="0"/>
              <a:t>Κοινωνιολογία της Εκπαίδευσης. Θεωρίες για την κοινωνική ανισότητα στο σχολείο</a:t>
            </a:r>
            <a:r>
              <a:rPr lang="el-GR" dirty="0"/>
              <a:t>, εκδόσεις </a:t>
            </a:r>
            <a:r>
              <a:rPr lang="el-GR" dirty="0" err="1"/>
              <a:t>Παπαζήση</a:t>
            </a:r>
            <a:r>
              <a:rPr lang="el-GR" dirty="0"/>
              <a:t>, Αθήνα.</a:t>
            </a:r>
          </a:p>
          <a:p>
            <a:pPr algn="just"/>
            <a:endParaRPr lang="el-GR" dirty="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a:p>
        </p:txBody>
      </p:sp>
      <p:pic>
        <p:nvPicPr>
          <p:cNvPr id="5"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71141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Σκοποί ενότητας</a:t>
            </a:r>
            <a:endParaRPr lang="el-GR" b="1" dirty="0">
              <a:solidFill>
                <a:srgbClr val="5075BC"/>
              </a:solidFill>
            </a:endParaRPr>
          </a:p>
        </p:txBody>
      </p:sp>
      <p:sp>
        <p:nvSpPr>
          <p:cNvPr id="3" name="2 - Θέση περιεχομένου"/>
          <p:cNvSpPr>
            <a:spLocks noGrp="1"/>
          </p:cNvSpPr>
          <p:nvPr>
            <p:ph idx="1"/>
          </p:nvPr>
        </p:nvSpPr>
        <p:spPr/>
        <p:txBody>
          <a:bodyPr>
            <a:normAutofit fontScale="92500" lnSpcReduction="10000"/>
          </a:bodyPr>
          <a:lstStyle/>
          <a:p>
            <a:pPr algn="just"/>
            <a:r>
              <a:rPr lang="el-GR" dirty="0" smtClean="0"/>
              <a:t>Η Τεχνική εκπαίδευση συνιστά ένα από τα μεγάλα κεφάλαια της ελληνικής εκπαίδευσης. Γι αυτό και ξεχωριστή ενότητα. </a:t>
            </a:r>
          </a:p>
          <a:p>
            <a:pPr algn="just"/>
            <a:r>
              <a:rPr lang="el-GR" dirty="0" smtClean="0"/>
              <a:t>Να κατανοήσουν οι φοιτητές τι περιλαμβάνει η τεχνική εκπαίδευση, σε ποιες χώρες εμφανίστηκε και γιατί. </a:t>
            </a:r>
          </a:p>
          <a:p>
            <a:pPr algn="just"/>
            <a:r>
              <a:rPr lang="el-GR" dirty="0" smtClean="0"/>
              <a:t>Να γνωρίζουν πότε ξεκίνησε στην Ελλάδα η τεχνική εκπαίδευση και για ποιο λόγο. </a:t>
            </a:r>
          </a:p>
          <a:p>
            <a:pPr algn="just"/>
            <a:r>
              <a:rPr lang="el-GR" dirty="0" smtClean="0"/>
              <a:t>Να είναι σε θέση να αναγνωρίσουν τις μεταρρυθμίσεις και γιατί συντελέστηκαν. </a:t>
            </a:r>
            <a:endParaRPr lang="el-GR"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Χρηματοδότηση</a:t>
            </a:r>
            <a:endParaRPr lang="el-GR" b="1" dirty="0">
              <a:solidFill>
                <a:srgbClr val="5075BC"/>
              </a:solidFill>
            </a:endParaRPr>
          </a:p>
        </p:txBody>
      </p:sp>
      <p:sp>
        <p:nvSpPr>
          <p:cNvPr id="3" name="2 - Θέση περιεχομένου"/>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sz="2000" dirty="0"/>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pic>
        <p:nvPicPr>
          <p:cNvPr id="5"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395536" y="4149080"/>
            <a:ext cx="7772400" cy="1500187"/>
          </a:xfrm>
        </p:spPr>
        <p:txBody>
          <a:bodyPr>
            <a:normAutofit/>
          </a:bodyPr>
          <a:lstStyle/>
          <a:p>
            <a:r>
              <a:rPr lang="el-GR" sz="4400" b="1" dirty="0" smtClean="0">
                <a:solidFill>
                  <a:srgbClr val="5075BC"/>
                </a:solidFill>
                <a:latin typeface="+mj-lt"/>
              </a:rPr>
              <a:t>Σημειώματα</a:t>
            </a:r>
            <a:endParaRPr lang="el-GR" sz="4400" b="1" dirty="0">
              <a:solidFill>
                <a:srgbClr val="5075BC"/>
              </a:solidFill>
              <a:latin typeface="+mj-lt"/>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5075BC"/>
                </a:solidFill>
              </a:rPr>
              <a:t>Σημείωμα Αναφοράς</a:t>
            </a:r>
            <a:endParaRPr lang="el-GR" dirty="0">
              <a:solidFill>
                <a:srgbClr val="5075BC"/>
              </a:solidFill>
            </a:endParaRPr>
          </a:p>
        </p:txBody>
      </p:sp>
      <p:sp>
        <p:nvSpPr>
          <p:cNvPr id="3" name="2 - Θέση περιεχομένου"/>
          <p:cNvSpPr>
            <a:spLocks noGrp="1"/>
          </p:cNvSpPr>
          <p:nvPr>
            <p:ph idx="1"/>
          </p:nvPr>
        </p:nvSpPr>
        <p:spPr/>
        <p:txBody>
          <a:bodyPr>
            <a:normAutofit/>
          </a:bodyPr>
          <a:lstStyle/>
          <a:p>
            <a:pPr marL="0" indent="0">
              <a:buNone/>
            </a:pPr>
            <a:r>
              <a:rPr lang="el-GR" sz="2000" dirty="0" err="1" smtClean="0"/>
              <a:t>Copyright</a:t>
            </a:r>
            <a:r>
              <a:rPr lang="el-GR" sz="2000" dirty="0" smtClean="0"/>
              <a:t> Πανεπιστήμιο Πατρών</a:t>
            </a:r>
            <a:r>
              <a:rPr lang="en-US" sz="2000" dirty="0" smtClean="0"/>
              <a:t>, </a:t>
            </a:r>
            <a:r>
              <a:rPr lang="el-GR" sz="2000" dirty="0" smtClean="0"/>
              <a:t>Σχολή Κοινωνικών και Ανθρωπιστικών Επιστημών, Τμήμα Επιστημών της Εκπαίδευσης και Αγωγής στην Προσχολική Ηλικία, Κυπριανός Παντελής. «Νεοελληνικό Εκπαιδευτικό Σύστημα». Έκδοση: 1.0. Αθήνα 2014. Διαθέσιμο από τη δικτυακή διεύθυνση: </a:t>
            </a:r>
            <a:r>
              <a:rPr lang="en-US" sz="2000" dirty="0" smtClean="0">
                <a:hlinkClick r:id="rId2"/>
              </a:rPr>
              <a:t>https://eclass.upatras.gr/courses/PN1449/</a:t>
            </a:r>
            <a:r>
              <a:rPr lang="el-GR" sz="2000" dirty="0" smtClean="0"/>
              <a:t> </a:t>
            </a:r>
          </a:p>
          <a:p>
            <a:pPr marL="0" indent="0">
              <a:buNone/>
            </a:pPr>
            <a:endParaRPr lang="el-GR" sz="2000" dirty="0" smtClean="0"/>
          </a:p>
        </p:txBody>
      </p:sp>
      <p:pic>
        <p:nvPicPr>
          <p:cNvPr id="4"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22</a:t>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43408"/>
            <a:ext cx="8229600" cy="1224136"/>
          </a:xfrm>
        </p:spPr>
        <p:txBody>
          <a:bodyPr/>
          <a:lstStyle/>
          <a:p>
            <a:r>
              <a:rPr lang="el-GR" b="1" dirty="0" smtClean="0">
                <a:solidFill>
                  <a:srgbClr val="5075BC"/>
                </a:solidFill>
              </a:rPr>
              <a:t>Σημείωμα </a:t>
            </a:r>
            <a:r>
              <a:rPr lang="el-GR" b="1" dirty="0" err="1" smtClean="0">
                <a:solidFill>
                  <a:srgbClr val="5075BC"/>
                </a:solidFill>
              </a:rPr>
              <a:t>Αδειοδότησης</a:t>
            </a:r>
            <a:endParaRPr lang="el-GR" b="1" dirty="0">
              <a:solidFill>
                <a:srgbClr val="5075BC"/>
              </a:solidFill>
            </a:endParaRPr>
          </a:p>
        </p:txBody>
      </p:sp>
      <p:sp>
        <p:nvSpPr>
          <p:cNvPr id="3" name="2 - Θέση περιεχομένου"/>
          <p:cNvSpPr>
            <a:spLocks noGrp="1"/>
          </p:cNvSpPr>
          <p:nvPr>
            <p:ph idx="1"/>
          </p:nvPr>
        </p:nvSpPr>
        <p:spPr>
          <a:xfrm>
            <a:off x="251520" y="692696"/>
            <a:ext cx="8892480" cy="2304257"/>
          </a:xfrm>
        </p:spPr>
        <p:txBody>
          <a:bodyPr>
            <a:normAutofit/>
          </a:bodyPr>
          <a:lstStyle/>
          <a:p>
            <a:pPr marL="0" indent="0">
              <a:buNone/>
            </a:pPr>
            <a:r>
              <a:rPr lang="el-GR" sz="2000" dirty="0" smtClean="0"/>
              <a:t>Το παρόν υλικό διατίθεται με τους όρους της άδειας χρήσης </a:t>
            </a:r>
            <a:r>
              <a:rPr lang="el-GR" sz="2000" dirty="0" err="1" smtClean="0"/>
              <a:t>Creative</a:t>
            </a:r>
            <a:r>
              <a:rPr lang="el-GR" sz="2000" dirty="0" smtClean="0"/>
              <a:t> </a:t>
            </a:r>
            <a:r>
              <a:rPr lang="el-GR" sz="2000" dirty="0" err="1" smtClean="0"/>
              <a:t>Commons</a:t>
            </a:r>
            <a:r>
              <a:rPr lang="el-GR" sz="2000" dirty="0" smtClean="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smtClean="0"/>
              <a:t>κ.λ.π</a:t>
            </a:r>
            <a:r>
              <a:rPr lang="el-GR" sz="2000" dirty="0" smtClean="0"/>
              <a:t>.,  τα οποία εμπεριέχονται σε αυτό και τα οποία αναφέρονται μαζί με τους όρους χρήσης τους στο «Σημείωμα Χρήσης Έργων Τρίτων».                     </a:t>
            </a:r>
          </a:p>
          <a:p>
            <a:endParaRPr lang="el-GR" sz="2000" dirty="0"/>
          </a:p>
        </p:txBody>
      </p:sp>
      <p:pic>
        <p:nvPicPr>
          <p:cNvPr id="4"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7904" y="242088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 Ορθογώνιο"/>
          <p:cNvSpPr/>
          <p:nvPr/>
        </p:nvSpPr>
        <p:spPr>
          <a:xfrm>
            <a:off x="179512" y="2996952"/>
            <a:ext cx="8964488" cy="3416320"/>
          </a:xfrm>
          <a:prstGeom prst="rect">
            <a:avLst/>
          </a:prstGeom>
        </p:spPr>
        <p:txBody>
          <a:bodyPr wrap="square">
            <a:spAutoFit/>
          </a:bodyPr>
          <a:lstStyle/>
          <a:p>
            <a:pPr lvl="1"/>
            <a:r>
              <a:rPr lang="el-GR" dirty="0" smtClean="0"/>
              <a:t>[1] http://creativecommons.org/licenses/by-nc-sa/4.0/ </a:t>
            </a:r>
            <a:endParaRPr lang="en-US" dirty="0" smtClean="0"/>
          </a:p>
          <a:p>
            <a:pPr lvl="1"/>
            <a:endParaRPr lang="el-GR" dirty="0" smtClean="0"/>
          </a:p>
          <a:p>
            <a:pPr lvl="1"/>
            <a:r>
              <a:rPr lang="el-GR" dirty="0" smtClean="0"/>
              <a:t>Ως </a:t>
            </a:r>
            <a:r>
              <a:rPr lang="el-GR" b="1" dirty="0" smtClean="0"/>
              <a:t>Μη Εμπορική</a:t>
            </a:r>
            <a:r>
              <a:rPr lang="el-GR" dirty="0" smtClean="0"/>
              <a:t> ορίζεται η χρήση:</a:t>
            </a:r>
          </a:p>
          <a:p>
            <a:pPr marL="800100" lvl="1" indent="-342900">
              <a:buFont typeface="Arial" panose="020B0604020202020204" pitchFamily="34" charset="0"/>
              <a:buChar char="•"/>
            </a:pPr>
            <a:r>
              <a:rPr lang="el-GR" dirty="0" smtClean="0"/>
              <a:t>που δεν περιλαμβάνει άμεσο ή έμμεσο οικονομικό όφελος από την χρήση του έργου, για το διανομέα του έργου και </a:t>
            </a:r>
            <a:r>
              <a:rPr lang="el-GR" dirty="0" err="1" smtClean="0"/>
              <a:t>αδειοδόχο</a:t>
            </a:r>
            <a:endParaRPr lang="el-GR" dirty="0" smtClean="0"/>
          </a:p>
          <a:p>
            <a:pPr marL="800100" lvl="1" indent="-342900">
              <a:buFont typeface="Arial" panose="020B0604020202020204" pitchFamily="34" charset="0"/>
              <a:buChar char="•"/>
            </a:pPr>
            <a:r>
              <a:rPr lang="el-GR" dirty="0" smtClean="0"/>
              <a:t>που</a:t>
            </a:r>
            <a:r>
              <a:rPr lang="en-GB" dirty="0" smtClean="0"/>
              <a:t> </a:t>
            </a:r>
            <a:r>
              <a:rPr lang="el-GR" dirty="0" smtClean="0"/>
              <a:t>δεν περιλαμβάνει οικονομική συναλλαγή ως προϋπόθεση για τη χρήση ή πρόσβαση στο έργο</a:t>
            </a:r>
          </a:p>
          <a:p>
            <a:pPr marL="800100" lvl="1" indent="-342900">
              <a:buFont typeface="Arial" panose="020B0604020202020204" pitchFamily="34" charset="0"/>
              <a:buChar char="•"/>
            </a:pPr>
            <a:r>
              <a:rPr lang="el-GR" dirty="0" smtClean="0"/>
              <a:t>που</a:t>
            </a:r>
            <a:r>
              <a:rPr lang="en-GB" dirty="0" smtClean="0"/>
              <a:t> </a:t>
            </a:r>
            <a:r>
              <a:rPr lang="el-GR" dirty="0" smtClean="0"/>
              <a:t>δεν προσπορίζει στο διανομέα του έργου και</a:t>
            </a:r>
            <a:r>
              <a:rPr lang="en-GB" dirty="0" smtClean="0"/>
              <a:t> </a:t>
            </a:r>
            <a:r>
              <a:rPr lang="el-GR" dirty="0" err="1" smtClean="0"/>
              <a:t>αδειοδόχο</a:t>
            </a:r>
            <a:r>
              <a:rPr lang="en-GB" dirty="0" smtClean="0"/>
              <a:t> </a:t>
            </a:r>
            <a:r>
              <a:rPr lang="el-GR" dirty="0" smtClean="0"/>
              <a:t>έμμεσο οικονομικό όφελος (π.χ. διαφημίσεις) από την προβολή του έργου σε διαδικτυακό τόπο</a:t>
            </a:r>
            <a:endParaRPr lang="en-US" dirty="0" smtClean="0"/>
          </a:p>
          <a:p>
            <a:pPr marL="800100" lvl="1" indent="-342900">
              <a:buFont typeface="Arial" panose="020B0604020202020204" pitchFamily="34" charset="0"/>
              <a:buChar char="•"/>
            </a:pPr>
            <a:endParaRPr lang="el-GR" dirty="0" smtClean="0"/>
          </a:p>
          <a:p>
            <a:pPr lvl="1"/>
            <a:r>
              <a:rPr lang="el-GR" dirty="0" smtClean="0"/>
              <a:t>Ο δικαιούχος μπορεί να παρέχει στον </a:t>
            </a:r>
            <a:r>
              <a:rPr lang="el-GR" dirty="0" err="1" smtClean="0"/>
              <a:t>αδειοδόχο</a:t>
            </a:r>
            <a:r>
              <a:rPr lang="el-GR" dirty="0" smtClean="0"/>
              <a:t> ξεχωριστή άδεια να χρησιμοποιεί το έργο για εμπορική χρήση, εφόσον αυτό του ζητηθεί.</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23</a:t>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Διατήρηση Σημειωμάτων</a:t>
            </a:r>
            <a:endParaRPr lang="el-GR" b="1" dirty="0">
              <a:solidFill>
                <a:srgbClr val="5075BC"/>
              </a:solidFill>
            </a:endParaRPr>
          </a:p>
        </p:txBody>
      </p:sp>
      <p:sp>
        <p:nvSpPr>
          <p:cNvPr id="3" name="2 - Θέση περιεχομένου"/>
          <p:cNvSpPr>
            <a:spLocks noGrp="1"/>
          </p:cNvSpPr>
          <p:nvPr>
            <p:ph idx="1"/>
          </p:nvPr>
        </p:nvSpPr>
        <p:spPr/>
        <p:txBody>
          <a:bodyPr/>
          <a:lstStyle/>
          <a:p>
            <a:pPr marL="0" indent="0">
              <a:buNone/>
            </a:pPr>
            <a:r>
              <a:rPr lang="el-GR" sz="2400" dirty="0" smtClean="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smtClean="0"/>
              <a:t>τ</a:t>
            </a:r>
            <a:r>
              <a:rPr lang="en-US" sz="2000" dirty="0" smtClean="0"/>
              <a:t>ο </a:t>
            </a:r>
            <a:r>
              <a:rPr lang="en-US" sz="2000" dirty="0" err="1" smtClean="0"/>
              <a:t>Σημείωμα</a:t>
            </a:r>
            <a:r>
              <a:rPr lang="en-US" sz="2000" dirty="0" smtClean="0"/>
              <a:t> </a:t>
            </a:r>
            <a:r>
              <a:rPr lang="en-US" sz="2000" dirty="0" err="1" smtClean="0"/>
              <a:t>Αναφοράς</a:t>
            </a:r>
            <a:endParaRPr lang="el-GR" sz="2000" dirty="0" smtClean="0"/>
          </a:p>
          <a:p>
            <a:pPr lvl="1">
              <a:buFont typeface="Wingdings" panose="05000000000000000000" pitchFamily="2" charset="2"/>
              <a:buChar char="§"/>
            </a:pPr>
            <a:r>
              <a:rPr lang="el-GR" sz="2000" dirty="0" smtClean="0"/>
              <a:t>τ</a:t>
            </a:r>
            <a:r>
              <a:rPr lang="en-US" sz="2000" dirty="0" smtClean="0"/>
              <a:t>ο </a:t>
            </a:r>
            <a:r>
              <a:rPr lang="en-US" sz="2000" dirty="0" err="1" smtClean="0"/>
              <a:t>Σημείωμα</a:t>
            </a:r>
            <a:r>
              <a:rPr lang="en-US" sz="2000" dirty="0" smtClean="0"/>
              <a:t> </a:t>
            </a:r>
            <a:r>
              <a:rPr lang="en-US" sz="2000" dirty="0" err="1" smtClean="0"/>
              <a:t>Αδειοδότησης</a:t>
            </a:r>
            <a:endParaRPr lang="el-GR" sz="2000" dirty="0" smtClean="0"/>
          </a:p>
          <a:p>
            <a:pPr lvl="1">
              <a:buFont typeface="Wingdings" panose="05000000000000000000" pitchFamily="2" charset="2"/>
              <a:buChar char="§"/>
            </a:pPr>
            <a:r>
              <a:rPr lang="el-GR" sz="2000" dirty="0" smtClean="0"/>
              <a:t>τ</a:t>
            </a:r>
            <a:r>
              <a:rPr lang="en-US" sz="2000" dirty="0" smtClean="0"/>
              <a:t>η </a:t>
            </a:r>
            <a:r>
              <a:rPr lang="en-US" sz="2000" dirty="0" err="1" smtClean="0"/>
              <a:t>δήλωση</a:t>
            </a:r>
            <a:r>
              <a:rPr lang="en-US" sz="2000" dirty="0" smtClean="0"/>
              <a:t> </a:t>
            </a:r>
            <a:r>
              <a:rPr lang="el-GR" sz="2000" dirty="0" smtClean="0"/>
              <a:t>Δ</a:t>
            </a:r>
            <a:r>
              <a:rPr lang="en-US" sz="2000" dirty="0" err="1" smtClean="0"/>
              <a:t>ιατήρησης</a:t>
            </a:r>
            <a:r>
              <a:rPr lang="en-US" sz="2000" dirty="0" smtClean="0"/>
              <a:t> </a:t>
            </a:r>
            <a:r>
              <a:rPr lang="en-US" sz="2000" dirty="0" err="1" smtClean="0"/>
              <a:t>Σημειωμάτων</a:t>
            </a:r>
            <a:endParaRPr lang="el-GR" sz="2000" dirty="0" smtClean="0"/>
          </a:p>
          <a:p>
            <a:pPr lvl="1">
              <a:buFont typeface="Wingdings" panose="05000000000000000000" pitchFamily="2" charset="2"/>
              <a:buChar char="§"/>
            </a:pPr>
            <a:r>
              <a:rPr lang="el-GR" sz="2000" dirty="0" smtClean="0"/>
              <a:t>το Σημείωμα Χρήσης Έργων Τρίτων (εφόσον υπάρχει)</a:t>
            </a:r>
          </a:p>
          <a:p>
            <a:pPr marL="0" indent="0">
              <a:buNone/>
            </a:pPr>
            <a:r>
              <a:rPr lang="el-GR" sz="2400" dirty="0" smtClean="0"/>
              <a:t>μαζί με τους συνοδευόμενους </a:t>
            </a:r>
            <a:r>
              <a:rPr lang="el-GR" sz="2400" dirty="0" err="1" smtClean="0"/>
              <a:t>υπερσυνδέσμους</a:t>
            </a:r>
            <a:r>
              <a:rPr lang="el-GR" sz="2400" dirty="0" smtClean="0"/>
              <a:t>.</a:t>
            </a:r>
          </a:p>
          <a:p>
            <a:endParaRPr lang="el-GR" dirty="0"/>
          </a:p>
        </p:txBody>
      </p:sp>
      <p:pic>
        <p:nvPicPr>
          <p:cNvPr id="4"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53517"/>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Περιεχόμενα ενότητας </a:t>
            </a:r>
            <a:endParaRPr lang="el-GR" b="1" dirty="0">
              <a:solidFill>
                <a:srgbClr val="5075BC"/>
              </a:solidFill>
            </a:endParaRPr>
          </a:p>
        </p:txBody>
      </p:sp>
      <p:sp>
        <p:nvSpPr>
          <p:cNvPr id="3" name="2 - Θέση περιεχομένου"/>
          <p:cNvSpPr>
            <a:spLocks noGrp="1"/>
          </p:cNvSpPr>
          <p:nvPr>
            <p:ph idx="1"/>
          </p:nvPr>
        </p:nvSpPr>
        <p:spPr/>
        <p:txBody>
          <a:bodyPr/>
          <a:lstStyle/>
          <a:p>
            <a:r>
              <a:rPr lang="el-GR" dirty="0" smtClean="0"/>
              <a:t>Ελλάδα και τεχνική εκπαίδευση</a:t>
            </a:r>
            <a:endParaRPr lang="en-US" dirty="0" smtClean="0"/>
          </a:p>
          <a:p>
            <a:r>
              <a:rPr lang="el-GR" dirty="0" smtClean="0"/>
              <a:t>Η </a:t>
            </a:r>
            <a:r>
              <a:rPr lang="el-GR" dirty="0" smtClean="0"/>
              <a:t>τεχνική εκπαίδευση στην Ευρώπη</a:t>
            </a:r>
          </a:p>
          <a:p>
            <a:r>
              <a:rPr lang="el-GR" dirty="0" smtClean="0"/>
              <a:t>Οι αλλαγές στην τεχνική εκπαίδευση μετά το </a:t>
            </a:r>
            <a:r>
              <a:rPr lang="el-GR" dirty="0" smtClean="0"/>
              <a:t>1870</a:t>
            </a:r>
            <a:endParaRPr lang="el-GR" dirty="0" smtClean="0"/>
          </a:p>
          <a:p>
            <a:r>
              <a:rPr lang="el-GR" dirty="0" smtClean="0"/>
              <a:t>Ουσιαστικά μέτρα μετά το </a:t>
            </a:r>
            <a:r>
              <a:rPr lang="el-GR" dirty="0" smtClean="0"/>
              <a:t>1959</a:t>
            </a:r>
          </a:p>
          <a:p>
            <a:r>
              <a:rPr lang="el-GR" dirty="0" smtClean="0"/>
              <a:t>Αίτια αποτυχίας αλλαγών στην τεχνική εκπαίδευση</a:t>
            </a:r>
            <a:endParaRPr lang="el-GR" dirty="0" smtClean="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Ελλάδα και τεχνική εκπαίδευση</a:t>
            </a:r>
            <a:endParaRPr lang="el-GR" b="1" dirty="0">
              <a:solidFill>
                <a:srgbClr val="5075BC"/>
              </a:solidFill>
            </a:endParaRPr>
          </a:p>
        </p:txBody>
      </p:sp>
      <p:sp>
        <p:nvSpPr>
          <p:cNvPr id="3" name="2 - Υπότιτλος"/>
          <p:cNvSpPr>
            <a:spLocks noGrp="1"/>
          </p:cNvSpPr>
          <p:nvPr>
            <p:ph type="subTitle" idx="1"/>
          </p:nvPr>
        </p:nvSpPr>
        <p:spPr/>
        <p:txBody>
          <a:bodyPr/>
          <a:lstStyle/>
          <a:p>
            <a:r>
              <a:rPr lang="el-GR" dirty="0" smtClean="0">
                <a:solidFill>
                  <a:schemeClr val="tx1"/>
                </a:solidFill>
              </a:rPr>
              <a:t>Πως προέκυψε, από ποιους, αίτια</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Ελλάδα και τεχνική εκπαίδευση</a:t>
            </a:r>
            <a:endParaRPr lang="el-GR" dirty="0"/>
          </a:p>
        </p:txBody>
      </p:sp>
      <p:sp>
        <p:nvSpPr>
          <p:cNvPr id="3" name="2 - Θέση περιεχομένου"/>
          <p:cNvSpPr>
            <a:spLocks noGrp="1"/>
          </p:cNvSpPr>
          <p:nvPr>
            <p:ph idx="1"/>
          </p:nvPr>
        </p:nvSpPr>
        <p:spPr>
          <a:xfrm>
            <a:off x="457200" y="1196752"/>
            <a:ext cx="8229600" cy="4929411"/>
          </a:xfrm>
        </p:spPr>
        <p:txBody>
          <a:bodyPr>
            <a:normAutofit fontScale="25000" lnSpcReduction="20000"/>
          </a:bodyPr>
          <a:lstStyle/>
          <a:p>
            <a:endParaRPr lang="el-GR" dirty="0"/>
          </a:p>
          <a:p>
            <a:r>
              <a:rPr lang="el-GR" sz="5500" dirty="0"/>
              <a:t> </a:t>
            </a:r>
            <a:r>
              <a:rPr lang="el-GR" sz="9600" dirty="0"/>
              <a:t>Από τα τέλη του 19ου αιώνα μέχρι τις μέρες μας, παιδαγωγοί, εκπαιδευτικοί και πολιτικοί </a:t>
            </a:r>
            <a:r>
              <a:rPr lang="el-GR" sz="9600" dirty="0" smtClean="0"/>
              <a:t>τάσσονται </a:t>
            </a:r>
            <a:r>
              <a:rPr lang="el-GR" sz="9600" dirty="0"/>
              <a:t>αναφανδόν υπέρ της ανάπτυξης τεχνικής-επαγγελματικής εκπαίδευσης (ΤΕΕ). </a:t>
            </a:r>
            <a:endParaRPr lang="el-GR" sz="9600" dirty="0" smtClean="0"/>
          </a:p>
          <a:p>
            <a:pPr algn="just"/>
            <a:r>
              <a:rPr lang="el-GR" sz="9600" dirty="0" smtClean="0"/>
              <a:t>Τα αποτελέσματα </a:t>
            </a:r>
            <a:r>
              <a:rPr lang="el-GR" sz="9600" dirty="0"/>
              <a:t>είναι πενιχρά. Η ΤΕΕ παρέμεινε ο φτωχός συγγενής της εκπαίδευσης και ο αναγκαστικός προορισμός μέρους των «αδύνατων» μαθητών. </a:t>
            </a:r>
            <a:endParaRPr lang="el-GR" sz="9600" dirty="0" smtClean="0"/>
          </a:p>
          <a:p>
            <a:pPr algn="just"/>
            <a:r>
              <a:rPr lang="el-GR" sz="9600" dirty="0" smtClean="0"/>
              <a:t>Η </a:t>
            </a:r>
            <a:r>
              <a:rPr lang="el-GR" sz="9600" dirty="0"/>
              <a:t>ελληνική εκπαίδευση οργανώθηκε αναφερόμενη σε δυτικοευρωπαϊκά </a:t>
            </a:r>
            <a:r>
              <a:rPr lang="el-GR" sz="9600" dirty="0" smtClean="0"/>
              <a:t>πρότυπα</a:t>
            </a:r>
            <a:r>
              <a:rPr lang="el-GR" sz="9600" dirty="0"/>
              <a:t>, το γαλλικό και, κυρίως, το γερμανικό. Εξέλιξη εύλογη αν αναλογιστούμε τη θέση δύο αυτών χωρών στον ευρωπαϊκό χώρο και τις επιρροές των Ελλήνων, λογίων, επιστημόνων και πολιτικών, πολλοί από τους οποίους σπούδασαν στις δύο αυτές χώρες. </a:t>
            </a:r>
            <a:endParaRPr lang="el-GR" sz="9600" dirty="0" smtClean="0"/>
          </a:p>
          <a:p>
            <a:pPr algn="just"/>
            <a:r>
              <a:rPr lang="el-GR" sz="9600" dirty="0" smtClean="0"/>
              <a:t>Το </a:t>
            </a:r>
            <a:r>
              <a:rPr lang="el-GR" sz="9600" dirty="0"/>
              <a:t>παράδοξο έγκειται στο ότι η Γερμανία και η Γαλλία είναι οι κατ’ εξοχήν χώρες που ανέπτυξαν ΤΕΕ παράλληλα με τη γενική εκπαίδευση. Με τα λόγια του </a:t>
            </a:r>
            <a:r>
              <a:rPr lang="el-GR" sz="9600" dirty="0" err="1"/>
              <a:t>Fritz</a:t>
            </a:r>
            <a:r>
              <a:rPr lang="el-GR" sz="9600" dirty="0"/>
              <a:t> </a:t>
            </a:r>
            <a:r>
              <a:rPr lang="el-GR" sz="9600" dirty="0" err="1"/>
              <a:t>Ringer</a:t>
            </a:r>
            <a:r>
              <a:rPr lang="el-GR" sz="9600" dirty="0"/>
              <a:t> πρόκειται για δύο χώρες με </a:t>
            </a:r>
            <a:r>
              <a:rPr lang="el-GR" sz="9600" i="1" dirty="0" err="1" smtClean="0"/>
              <a:t>κατατμημένο</a:t>
            </a:r>
            <a:r>
              <a:rPr lang="el-GR" sz="9600" dirty="0" smtClean="0"/>
              <a:t> </a:t>
            </a:r>
            <a:r>
              <a:rPr lang="el-GR" sz="9600" dirty="0"/>
              <a:t>εκπαιδευτικό </a:t>
            </a:r>
            <a:r>
              <a:rPr lang="el-GR" sz="9600" dirty="0" smtClean="0"/>
              <a:t>σύστημα.  </a:t>
            </a:r>
            <a:endParaRPr lang="el-GR" sz="9600"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b="1" dirty="0" smtClean="0">
                <a:solidFill>
                  <a:srgbClr val="5075BC"/>
                </a:solidFill>
              </a:rPr>
              <a:t>Η τεχνική εκπαίδευση στην Ευρώπη</a:t>
            </a:r>
            <a:endParaRPr lang="el-GR" b="1" dirty="0">
              <a:solidFill>
                <a:srgbClr val="5075BC"/>
              </a:solidFill>
            </a:endParaRPr>
          </a:p>
        </p:txBody>
      </p:sp>
      <p:sp>
        <p:nvSpPr>
          <p:cNvPr id="3" name="2 - Υπότιτλος"/>
          <p:cNvSpPr>
            <a:spLocks noGrp="1"/>
          </p:cNvSpPr>
          <p:nvPr>
            <p:ph type="subTitle" idx="1"/>
          </p:nvPr>
        </p:nvSpPr>
        <p:spPr/>
        <p:txBody>
          <a:bodyPr/>
          <a:lstStyle/>
          <a:p>
            <a:r>
              <a:rPr lang="el-GR" dirty="0" smtClean="0">
                <a:solidFill>
                  <a:schemeClr val="tx1"/>
                </a:solidFill>
              </a:rPr>
              <a:t>Ποιες χώρες εντάσσουν την τεχνική εκπαίδευση στο εκπαιδευτικό τους σύστημα</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b="1" dirty="0" smtClean="0">
                <a:solidFill>
                  <a:srgbClr val="5075BC"/>
                </a:solidFill>
              </a:rPr>
              <a:t>Η τεχνική εκπαίδευση στην Ευρώπη</a:t>
            </a:r>
            <a:endParaRPr lang="el-GR" dirty="0"/>
          </a:p>
        </p:txBody>
      </p:sp>
      <p:sp>
        <p:nvSpPr>
          <p:cNvPr id="3" name="2 - Θέση περιεχομένου"/>
          <p:cNvSpPr>
            <a:spLocks noGrp="1"/>
          </p:cNvSpPr>
          <p:nvPr>
            <p:ph idx="1"/>
          </p:nvPr>
        </p:nvSpPr>
        <p:spPr/>
        <p:txBody>
          <a:bodyPr>
            <a:normAutofit fontScale="85000" lnSpcReduction="10000"/>
          </a:bodyPr>
          <a:lstStyle/>
          <a:p>
            <a:pPr algn="just"/>
            <a:r>
              <a:rPr lang="el-GR" dirty="0"/>
              <a:t>Η</a:t>
            </a:r>
            <a:r>
              <a:rPr lang="el-GR" dirty="0" smtClean="0"/>
              <a:t> </a:t>
            </a:r>
            <a:r>
              <a:rPr lang="el-GR" dirty="0"/>
              <a:t>ΤΕΕ ως παράλληλο σχολικό δίκτυο έλαβε χώρα σε δύο χώρες, τη Γερμανία και τη Γαλλία, όχι τις πλέον </a:t>
            </a:r>
            <a:r>
              <a:rPr lang="el-GR" dirty="0" err="1"/>
              <a:t>εκβιομηχανοποιημένες</a:t>
            </a:r>
            <a:r>
              <a:rPr lang="el-GR" dirty="0"/>
              <a:t>. </a:t>
            </a:r>
            <a:endParaRPr lang="el-GR" dirty="0" smtClean="0"/>
          </a:p>
          <a:p>
            <a:pPr algn="just"/>
            <a:r>
              <a:rPr lang="el-GR" dirty="0" smtClean="0"/>
              <a:t>Αντίθετα</a:t>
            </a:r>
            <a:r>
              <a:rPr lang="el-GR" dirty="0"/>
              <a:t>, η γενέθλια χώρα της βιομηχανικής επανάστασης, η Αγγλία, ακολουθεί μία ολότελα διαφορετική εκπαιδευτική πολιτική, σημαδεμένη, μέχρι κοντά τις αρχές του 20υ αιώνα, από την περιορισμένο κρατικό παρεμβατισμό, τον ελιτίστικο χαρακτήρα της δευτεροβάθμιας και τριτοβάθμιας εκπαίδευσης και την απουσία άξιας λόγου ΤΕΕ καθώς η σχετική κατάρτιση </a:t>
            </a:r>
            <a:r>
              <a:rPr lang="el-GR" dirty="0" smtClean="0"/>
              <a:t>συντελείται </a:t>
            </a:r>
            <a:r>
              <a:rPr lang="el-GR" dirty="0"/>
              <a:t>στον τόπο </a:t>
            </a:r>
            <a:r>
              <a:rPr lang="el-GR" dirty="0" smtClean="0"/>
              <a:t>εργασίας.</a:t>
            </a:r>
            <a:endParaRPr lang="el-GR"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rgbClr val="5075BC"/>
                </a:solidFill>
              </a:rPr>
              <a:t>Η τεχνική εκπαίδευση στην Ευρώπη</a:t>
            </a:r>
            <a:endParaRPr lang="el-GR" dirty="0"/>
          </a:p>
        </p:txBody>
      </p:sp>
      <p:sp>
        <p:nvSpPr>
          <p:cNvPr id="3" name="Θέση περιεχομένου 2"/>
          <p:cNvSpPr>
            <a:spLocks noGrp="1"/>
          </p:cNvSpPr>
          <p:nvPr>
            <p:ph idx="1"/>
          </p:nvPr>
        </p:nvSpPr>
        <p:spPr/>
        <p:txBody>
          <a:bodyPr>
            <a:normAutofit/>
          </a:bodyPr>
          <a:lstStyle/>
          <a:p>
            <a:pPr algn="just"/>
            <a:r>
              <a:rPr lang="el-GR" sz="2800" dirty="0" smtClean="0"/>
              <a:t>Πουθενά </a:t>
            </a:r>
            <a:r>
              <a:rPr lang="el-GR" sz="2800" dirty="0"/>
              <a:t>οι μη τριτοβάθμιες τεχνικές και επαγγελματικές σχολές δεν ευτύχησαν να έχουν υψηλό κύρος. Παρά τις όποιες προσπάθειες να συνταιριάξουν τη γνώση με την πρακτική κατάρτιση μένουν ως επί το πλείστον μόνο στο δεύτερο σκέλος. Στη Γερμανία αυτό αποτελεί επιδίωξη των </a:t>
            </a:r>
            <a:r>
              <a:rPr lang="el-GR" sz="2800" dirty="0" smtClean="0"/>
              <a:t>βιομηχάνων. </a:t>
            </a:r>
            <a:r>
              <a:rPr lang="el-GR" sz="2800" dirty="0"/>
              <a:t>Στη Γαλλία οι τεχνικές σχολές, όπως σημειώνει ο A. </a:t>
            </a:r>
            <a:r>
              <a:rPr lang="el-GR" sz="2800" dirty="0" err="1"/>
              <a:t>Prost</a:t>
            </a:r>
            <a:r>
              <a:rPr lang="el-GR" sz="2800" dirty="0"/>
              <a:t>, είναι λίγο </a:t>
            </a:r>
            <a:r>
              <a:rPr lang="el-GR" sz="2800" dirty="0" err="1" smtClean="0"/>
              <a:t>αξιοδοτημένες</a:t>
            </a:r>
            <a:r>
              <a:rPr lang="el-GR" sz="2800" dirty="0" smtClean="0"/>
              <a:t>.</a:t>
            </a:r>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pic>
        <p:nvPicPr>
          <p:cNvPr id="5"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75619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b="1" dirty="0" smtClean="0">
                <a:solidFill>
                  <a:srgbClr val="5075BC"/>
                </a:solidFill>
              </a:rPr>
              <a:t>Οι αλλαγές στην τεχνική εκπαίδευση μετά το </a:t>
            </a:r>
            <a:r>
              <a:rPr lang="el-GR" b="1" dirty="0" smtClean="0">
                <a:solidFill>
                  <a:srgbClr val="5075BC"/>
                </a:solidFill>
              </a:rPr>
              <a:t>1870</a:t>
            </a:r>
            <a:endParaRPr lang="el-GR" b="1" dirty="0">
              <a:solidFill>
                <a:srgbClr val="5075BC"/>
              </a:solidFill>
            </a:endParaRPr>
          </a:p>
        </p:txBody>
      </p:sp>
      <p:sp>
        <p:nvSpPr>
          <p:cNvPr id="3" name="2 - Υπότιτλος"/>
          <p:cNvSpPr>
            <a:spLocks noGrp="1"/>
          </p:cNvSpPr>
          <p:nvPr>
            <p:ph type="subTitle" idx="1"/>
          </p:nvPr>
        </p:nvSpPr>
        <p:spPr/>
        <p:txBody>
          <a:bodyPr>
            <a:normAutofit fontScale="92500" lnSpcReduction="10000"/>
          </a:bodyPr>
          <a:lstStyle/>
          <a:p>
            <a:r>
              <a:rPr lang="el-GR" dirty="0" smtClean="0">
                <a:solidFill>
                  <a:schemeClr val="tx1"/>
                </a:solidFill>
              </a:rPr>
              <a:t>Ουσιαστικές αλλαγές που συντελέστηκαν στην τεχνική εκπαίδευση, διαμόρφωση </a:t>
            </a:r>
            <a:r>
              <a:rPr lang="el-GR" dirty="0" err="1" smtClean="0">
                <a:solidFill>
                  <a:schemeClr val="tx1"/>
                </a:solidFill>
              </a:rPr>
              <a:t>κοινωνικο</a:t>
            </a:r>
            <a:r>
              <a:rPr lang="el-GR" dirty="0" smtClean="0">
                <a:solidFill>
                  <a:schemeClr val="tx1"/>
                </a:solidFill>
              </a:rPr>
              <a:t>-οικονομικού χάρτη</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1550</Words>
  <Application>Microsoft Office PowerPoint</Application>
  <PresentationFormat>Προβολή στην οθόνη (4:3)</PresentationFormat>
  <Paragraphs>117</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Νεοελληνικό Εκπαιδευτικό Σύστημα</vt:lpstr>
      <vt:lpstr>Σκοποί ενότητας</vt:lpstr>
      <vt:lpstr>Περιεχόμενα ενότητας </vt:lpstr>
      <vt:lpstr>Ελλάδα και τεχνική εκπαίδευση</vt:lpstr>
      <vt:lpstr>Ελλάδα και τεχνική εκπαίδευση</vt:lpstr>
      <vt:lpstr>Η τεχνική εκπαίδευση στην Ευρώπη</vt:lpstr>
      <vt:lpstr>Η τεχνική εκπαίδευση στην Ευρώπη</vt:lpstr>
      <vt:lpstr>Η τεχνική εκπαίδευση στην Ευρώπη</vt:lpstr>
      <vt:lpstr>Οι αλλαγές στην τεχνική εκπαίδευση μετά το 1870</vt:lpstr>
      <vt:lpstr>Οι αλλαγές στην τεχνική εκπαίδευση μετά το 1870</vt:lpstr>
      <vt:lpstr>Οι αλλαγές στην τεχνική εκπαίδευση μετά το 1870</vt:lpstr>
      <vt:lpstr>Οι αλλαγές στην τεχνική εκπαίδευση μετά το 1870</vt:lpstr>
      <vt:lpstr>Ουσιαστικά μέτρα μετά το 1959</vt:lpstr>
      <vt:lpstr>Ουσιαστικά μέτρα μετά το 1959</vt:lpstr>
      <vt:lpstr>Αίτια αποτυχίας αλλαγών στην τεχνική εκπαίδευση</vt:lpstr>
      <vt:lpstr>Αίτια αποτυχίας αλλαγών στην τεχνική εκπαίδευση</vt:lpstr>
      <vt:lpstr>Αίτια αποτυχίας αλλαγών στην τεχνική εκπαίδευση</vt:lpstr>
      <vt:lpstr>Τέλος Ενότητας</vt:lpstr>
      <vt:lpstr>Βιβλιογραφία</vt:lpstr>
      <vt:lpstr>Χρηματοδότηση</vt:lpstr>
      <vt:lpstr>Διαφάνεια 21</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Νεοελληνικό Εκπαιδευτικό Σύστημα</dc:title>
  <dc:creator>John</dc:creator>
  <cp:lastModifiedBy>John</cp:lastModifiedBy>
  <cp:revision>26</cp:revision>
  <dcterms:created xsi:type="dcterms:W3CDTF">2014-10-03T07:15:43Z</dcterms:created>
  <dcterms:modified xsi:type="dcterms:W3CDTF">2014-11-05T09:15:13Z</dcterms:modified>
</cp:coreProperties>
</file>