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6" r:id="rId4"/>
    <p:sldId id="267" r:id="rId5"/>
    <p:sldId id="290" r:id="rId6"/>
    <p:sldId id="293" r:id="rId7"/>
    <p:sldId id="313" r:id="rId8"/>
    <p:sldId id="294" r:id="rId9"/>
    <p:sldId id="296" r:id="rId10"/>
    <p:sldId id="295" r:id="rId11"/>
    <p:sldId id="298" r:id="rId12"/>
    <p:sldId id="299" r:id="rId13"/>
    <p:sldId id="301" r:id="rId14"/>
    <p:sldId id="300" r:id="rId15"/>
    <p:sldId id="297" r:id="rId16"/>
    <p:sldId id="302" r:id="rId17"/>
    <p:sldId id="303" r:id="rId18"/>
    <p:sldId id="305" r:id="rId19"/>
    <p:sldId id="329" r:id="rId20"/>
    <p:sldId id="304" r:id="rId21"/>
    <p:sldId id="314" r:id="rId22"/>
    <p:sldId id="307" r:id="rId23"/>
    <p:sldId id="315" r:id="rId24"/>
    <p:sldId id="316" r:id="rId25"/>
    <p:sldId id="322" r:id="rId26"/>
    <p:sldId id="308" r:id="rId27"/>
    <p:sldId id="317" r:id="rId28"/>
    <p:sldId id="323" r:id="rId29"/>
    <p:sldId id="320" r:id="rId30"/>
    <p:sldId id="321" r:id="rId31"/>
    <p:sldId id="309" r:id="rId32"/>
    <p:sldId id="310" r:id="rId33"/>
    <p:sldId id="311" r:id="rId34"/>
    <p:sldId id="330" r:id="rId35"/>
    <p:sldId id="324" r:id="rId36"/>
    <p:sldId id="326" r:id="rId37"/>
    <p:sldId id="327" r:id="rId38"/>
    <p:sldId id="331" r:id="rId39"/>
    <p:sldId id="312" r:id="rId40"/>
    <p:sldId id="328" r:id="rId41"/>
    <p:sldId id="28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31" autoAdjust="0"/>
  </p:normalViewPr>
  <p:slideViewPr>
    <p:cSldViewPr>
      <p:cViewPr varScale="1">
        <p:scale>
          <a:sx n="81" d="100"/>
          <a:sy n="81" d="100"/>
        </p:scale>
        <p:origin x="6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60077-D83E-4484-894C-00C96EDC232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9DEFB4C-C2E3-4E2C-88B0-3EF242FB9D0C}">
      <dgm:prSet phldrT="[Κείμενο]" custT="1"/>
      <dgm:spPr/>
      <dgm:t>
        <a:bodyPr/>
        <a:lstStyle/>
        <a:p>
          <a:r>
            <a:rPr lang="el-GR" sz="2500" b="1" dirty="0" smtClean="0"/>
            <a:t>Οπτικοποίηση</a:t>
          </a:r>
          <a:r>
            <a:rPr lang="el-GR" sz="2500" dirty="0" smtClean="0"/>
            <a:t> </a:t>
          </a:r>
          <a:r>
            <a:rPr lang="el-GR" sz="2000" dirty="0" smtClean="0"/>
            <a:t>(</a:t>
          </a:r>
          <a:r>
            <a:rPr lang="el-GR" altLang="el-GR" sz="2000" b="1" dirty="0" smtClean="0"/>
            <a:t>αναπαριστώ</a:t>
          </a:r>
          <a:r>
            <a:rPr lang="el-GR" altLang="el-GR" sz="2000" dirty="0" smtClean="0"/>
            <a:t> δεδομένα ενός έτοιμου μοντέλου</a:t>
          </a:r>
          <a:r>
            <a:rPr lang="el-GR" sz="2000" dirty="0" smtClean="0"/>
            <a:t>)</a:t>
          </a:r>
          <a:endParaRPr lang="el-GR" sz="2000" dirty="0"/>
        </a:p>
      </dgm:t>
    </dgm:pt>
    <dgm:pt modelId="{617BF6DE-651A-4928-BB3A-DEAE3C2CEAA4}" type="parTrans" cxnId="{5A0F740B-1636-417F-B73B-62CFE786A3AE}">
      <dgm:prSet/>
      <dgm:spPr/>
      <dgm:t>
        <a:bodyPr/>
        <a:lstStyle/>
        <a:p>
          <a:endParaRPr lang="el-GR"/>
        </a:p>
      </dgm:t>
    </dgm:pt>
    <dgm:pt modelId="{675482AD-22CE-423B-89F0-7DFD6D9C464F}" type="sibTrans" cxnId="{5A0F740B-1636-417F-B73B-62CFE786A3AE}">
      <dgm:prSet/>
      <dgm:spPr/>
      <dgm:t>
        <a:bodyPr/>
        <a:lstStyle/>
        <a:p>
          <a:endParaRPr lang="el-GR"/>
        </a:p>
      </dgm:t>
    </dgm:pt>
    <dgm:pt modelId="{BFC80F8E-D439-4E29-A7C7-0B7D065DEAED}">
      <dgm:prSet phldrT="[Κείμενο]" custT="1"/>
      <dgm:spPr/>
      <dgm:t>
        <a:bodyPr/>
        <a:lstStyle/>
        <a:p>
          <a:r>
            <a:rPr lang="el-GR" sz="2800" b="1" dirty="0" smtClean="0"/>
            <a:t>Προσομοίωση</a:t>
          </a:r>
          <a:r>
            <a:rPr lang="el-GR" sz="2800" dirty="0" smtClean="0"/>
            <a:t> </a:t>
          </a:r>
          <a:r>
            <a:rPr lang="el-GR" sz="2400" dirty="0" smtClean="0"/>
            <a:t>(</a:t>
          </a:r>
          <a:r>
            <a:rPr lang="el-GR" altLang="el-GR" sz="2400" b="1" dirty="0" smtClean="0"/>
            <a:t>χειρίζομαι</a:t>
          </a:r>
          <a:r>
            <a:rPr lang="el-GR" altLang="el-GR" sz="2400" dirty="0" smtClean="0"/>
            <a:t> μεταβλητές ενός έτοιμου μοντέλου</a:t>
          </a:r>
          <a:r>
            <a:rPr lang="el-GR" sz="2400" dirty="0" smtClean="0"/>
            <a:t>)</a:t>
          </a:r>
          <a:endParaRPr lang="el-GR" sz="2400" dirty="0"/>
        </a:p>
      </dgm:t>
    </dgm:pt>
    <dgm:pt modelId="{2438B2CA-6B7A-4A50-8994-C1545966714B}" type="parTrans" cxnId="{138C6BCE-DF49-448B-A990-EBB1B3B888DF}">
      <dgm:prSet/>
      <dgm:spPr/>
      <dgm:t>
        <a:bodyPr/>
        <a:lstStyle/>
        <a:p>
          <a:endParaRPr lang="el-GR"/>
        </a:p>
      </dgm:t>
    </dgm:pt>
    <dgm:pt modelId="{26C26294-66E0-44F5-BDF1-1B7BA2708561}" type="sibTrans" cxnId="{138C6BCE-DF49-448B-A990-EBB1B3B888DF}">
      <dgm:prSet/>
      <dgm:spPr/>
      <dgm:t>
        <a:bodyPr/>
        <a:lstStyle/>
        <a:p>
          <a:endParaRPr lang="el-GR"/>
        </a:p>
      </dgm:t>
    </dgm:pt>
    <dgm:pt modelId="{56A35FBE-A99C-4450-8F40-B771F202A219}">
      <dgm:prSet phldrT="[Κείμενο]" custT="1"/>
      <dgm:spPr/>
      <dgm:t>
        <a:bodyPr/>
        <a:lstStyle/>
        <a:p>
          <a:r>
            <a:rPr lang="el-GR" sz="3300" b="1" dirty="0" smtClean="0"/>
            <a:t>Μοντελοποίηση</a:t>
          </a:r>
          <a:r>
            <a:rPr lang="el-GR" sz="3300" dirty="0" smtClean="0"/>
            <a:t> </a:t>
          </a:r>
          <a:r>
            <a:rPr lang="el-GR" sz="2800" dirty="0" smtClean="0"/>
            <a:t>(</a:t>
          </a:r>
          <a:r>
            <a:rPr lang="el-GR" altLang="el-GR" sz="2800" b="1" dirty="0" smtClean="0"/>
            <a:t>δημιουργώ</a:t>
          </a:r>
          <a:r>
            <a:rPr lang="el-GR" altLang="el-GR" sz="2800" dirty="0" smtClean="0"/>
            <a:t> το μοντέλο</a:t>
          </a:r>
          <a:r>
            <a:rPr lang="el-GR" sz="2800" dirty="0" smtClean="0"/>
            <a:t>)</a:t>
          </a:r>
          <a:endParaRPr lang="el-GR" sz="2800" dirty="0"/>
        </a:p>
      </dgm:t>
    </dgm:pt>
    <dgm:pt modelId="{8B831C89-088C-4D1E-92A2-2305BB57E549}" type="parTrans" cxnId="{3128B4AC-512A-4F5A-A8E8-1FDDD0994070}">
      <dgm:prSet/>
      <dgm:spPr/>
      <dgm:t>
        <a:bodyPr/>
        <a:lstStyle/>
        <a:p>
          <a:endParaRPr lang="el-GR"/>
        </a:p>
      </dgm:t>
    </dgm:pt>
    <dgm:pt modelId="{4027663E-8BB4-4A7B-AA4D-7ECD3EC494BE}" type="sibTrans" cxnId="{3128B4AC-512A-4F5A-A8E8-1FDDD0994070}">
      <dgm:prSet/>
      <dgm:spPr/>
      <dgm:t>
        <a:bodyPr/>
        <a:lstStyle/>
        <a:p>
          <a:endParaRPr lang="el-GR"/>
        </a:p>
      </dgm:t>
    </dgm:pt>
    <dgm:pt modelId="{3950BF48-A0C9-448F-A98F-11D7A5294B1B}" type="pres">
      <dgm:prSet presAssocID="{26860077-D83E-4484-894C-00C96EDC232C}" presName="Name0" presStyleCnt="0">
        <dgm:presLayoutVars>
          <dgm:dir/>
          <dgm:animLvl val="lvl"/>
          <dgm:resizeHandles val="exact"/>
        </dgm:presLayoutVars>
      </dgm:prSet>
      <dgm:spPr/>
    </dgm:pt>
    <dgm:pt modelId="{CE81C82E-1B28-4EDF-9BEB-05CB6AD329FC}" type="pres">
      <dgm:prSet presAssocID="{39DEFB4C-C2E3-4E2C-88B0-3EF242FB9D0C}" presName="Name8" presStyleCnt="0"/>
      <dgm:spPr/>
    </dgm:pt>
    <dgm:pt modelId="{E752DFD6-3DE8-452F-926A-EB20EFB767A1}" type="pres">
      <dgm:prSet presAssocID="{39DEFB4C-C2E3-4E2C-88B0-3EF242FB9D0C}" presName="level" presStyleLbl="node1" presStyleIdx="0" presStyleCnt="3" custScaleX="12757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4AB1A1-E9DA-42C9-99FD-DDCCCB9D7155}" type="pres">
      <dgm:prSet presAssocID="{39DEFB4C-C2E3-4E2C-88B0-3EF242FB9D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1E4C40-3D54-4BCD-87EB-7BC9DF2BB245}" type="pres">
      <dgm:prSet presAssocID="{BFC80F8E-D439-4E29-A7C7-0B7D065DEAED}" presName="Name8" presStyleCnt="0"/>
      <dgm:spPr/>
    </dgm:pt>
    <dgm:pt modelId="{DEA49C7E-02B3-4E25-9A8A-C4FEBB5D25A2}" type="pres">
      <dgm:prSet presAssocID="{BFC80F8E-D439-4E29-A7C7-0B7D065DEAE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198564-B3A9-4AD1-AD36-7C5C370222DF}" type="pres">
      <dgm:prSet presAssocID="{BFC80F8E-D439-4E29-A7C7-0B7D065DEA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CA4C08-7F33-4A66-9DED-D037240506B1}" type="pres">
      <dgm:prSet presAssocID="{56A35FBE-A99C-4450-8F40-B771F202A219}" presName="Name8" presStyleCnt="0"/>
      <dgm:spPr/>
    </dgm:pt>
    <dgm:pt modelId="{06ECA595-93C4-45BD-A42A-0D65F4B2BA00}" type="pres">
      <dgm:prSet presAssocID="{56A35FBE-A99C-4450-8F40-B771F202A219}" presName="level" presStyleLbl="node1" presStyleIdx="2" presStyleCnt="3" custLinFactNeighborX="1569" custLinFactNeighborY="4568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566CC9-8FA0-4C32-BA49-F740F898A333}" type="pres">
      <dgm:prSet presAssocID="{56A35FBE-A99C-4450-8F40-B771F202A2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47AA5AA-116E-4CBC-987D-A021683EE4AE}" type="presOf" srcId="{39DEFB4C-C2E3-4E2C-88B0-3EF242FB9D0C}" destId="{E752DFD6-3DE8-452F-926A-EB20EFB767A1}" srcOrd="0" destOrd="0" presId="urn:microsoft.com/office/officeart/2005/8/layout/pyramid1"/>
    <dgm:cxn modelId="{3128B4AC-512A-4F5A-A8E8-1FDDD0994070}" srcId="{26860077-D83E-4484-894C-00C96EDC232C}" destId="{56A35FBE-A99C-4450-8F40-B771F202A219}" srcOrd="2" destOrd="0" parTransId="{8B831C89-088C-4D1E-92A2-2305BB57E549}" sibTransId="{4027663E-8BB4-4A7B-AA4D-7ECD3EC494BE}"/>
    <dgm:cxn modelId="{138C6BCE-DF49-448B-A990-EBB1B3B888DF}" srcId="{26860077-D83E-4484-894C-00C96EDC232C}" destId="{BFC80F8E-D439-4E29-A7C7-0B7D065DEAED}" srcOrd="1" destOrd="0" parTransId="{2438B2CA-6B7A-4A50-8994-C1545966714B}" sibTransId="{26C26294-66E0-44F5-BDF1-1B7BA2708561}"/>
    <dgm:cxn modelId="{2D245A41-6AD2-4BCB-AC88-F23C1766CC46}" type="presOf" srcId="{BFC80F8E-D439-4E29-A7C7-0B7D065DEAED}" destId="{DEA49C7E-02B3-4E25-9A8A-C4FEBB5D25A2}" srcOrd="0" destOrd="0" presId="urn:microsoft.com/office/officeart/2005/8/layout/pyramid1"/>
    <dgm:cxn modelId="{901E3D07-9E54-4C18-9259-28C821466150}" type="presOf" srcId="{BFC80F8E-D439-4E29-A7C7-0B7D065DEAED}" destId="{89198564-B3A9-4AD1-AD36-7C5C370222DF}" srcOrd="1" destOrd="0" presId="urn:microsoft.com/office/officeart/2005/8/layout/pyramid1"/>
    <dgm:cxn modelId="{746C42FF-A649-4069-891A-35257521C4C3}" type="presOf" srcId="{39DEFB4C-C2E3-4E2C-88B0-3EF242FB9D0C}" destId="{1B4AB1A1-E9DA-42C9-99FD-DDCCCB9D7155}" srcOrd="1" destOrd="0" presId="urn:microsoft.com/office/officeart/2005/8/layout/pyramid1"/>
    <dgm:cxn modelId="{85F8D782-4AC0-4ECC-B695-53A7A01102F3}" type="presOf" srcId="{26860077-D83E-4484-894C-00C96EDC232C}" destId="{3950BF48-A0C9-448F-A98F-11D7A5294B1B}" srcOrd="0" destOrd="0" presId="urn:microsoft.com/office/officeart/2005/8/layout/pyramid1"/>
    <dgm:cxn modelId="{5A0F740B-1636-417F-B73B-62CFE786A3AE}" srcId="{26860077-D83E-4484-894C-00C96EDC232C}" destId="{39DEFB4C-C2E3-4E2C-88B0-3EF242FB9D0C}" srcOrd="0" destOrd="0" parTransId="{617BF6DE-651A-4928-BB3A-DEAE3C2CEAA4}" sibTransId="{675482AD-22CE-423B-89F0-7DFD6D9C464F}"/>
    <dgm:cxn modelId="{0ABFCC94-8BB5-437F-81C7-2D7F77C3B705}" type="presOf" srcId="{56A35FBE-A99C-4450-8F40-B771F202A219}" destId="{C3566CC9-8FA0-4C32-BA49-F740F898A333}" srcOrd="1" destOrd="0" presId="urn:microsoft.com/office/officeart/2005/8/layout/pyramid1"/>
    <dgm:cxn modelId="{768DE491-248F-48D7-B8E5-DE957E4EA46A}" type="presOf" srcId="{56A35FBE-A99C-4450-8F40-B771F202A219}" destId="{06ECA595-93C4-45BD-A42A-0D65F4B2BA00}" srcOrd="0" destOrd="0" presId="urn:microsoft.com/office/officeart/2005/8/layout/pyramid1"/>
    <dgm:cxn modelId="{EF948907-3A92-4096-8D39-347F4D37E0D4}" type="presParOf" srcId="{3950BF48-A0C9-448F-A98F-11D7A5294B1B}" destId="{CE81C82E-1B28-4EDF-9BEB-05CB6AD329FC}" srcOrd="0" destOrd="0" presId="urn:microsoft.com/office/officeart/2005/8/layout/pyramid1"/>
    <dgm:cxn modelId="{6D068763-6790-4BB7-9AD0-35E1744289FC}" type="presParOf" srcId="{CE81C82E-1B28-4EDF-9BEB-05CB6AD329FC}" destId="{E752DFD6-3DE8-452F-926A-EB20EFB767A1}" srcOrd="0" destOrd="0" presId="urn:microsoft.com/office/officeart/2005/8/layout/pyramid1"/>
    <dgm:cxn modelId="{2B0BB378-A91C-471D-8E7B-85B00F17056C}" type="presParOf" srcId="{CE81C82E-1B28-4EDF-9BEB-05CB6AD329FC}" destId="{1B4AB1A1-E9DA-42C9-99FD-DDCCCB9D7155}" srcOrd="1" destOrd="0" presId="urn:microsoft.com/office/officeart/2005/8/layout/pyramid1"/>
    <dgm:cxn modelId="{E0B06CB2-4C30-4AC0-9A5D-ADFBAB5308A4}" type="presParOf" srcId="{3950BF48-A0C9-448F-A98F-11D7A5294B1B}" destId="{5B1E4C40-3D54-4BCD-87EB-7BC9DF2BB245}" srcOrd="1" destOrd="0" presId="urn:microsoft.com/office/officeart/2005/8/layout/pyramid1"/>
    <dgm:cxn modelId="{B798E91D-13A9-450B-A167-EEA7E98AFB59}" type="presParOf" srcId="{5B1E4C40-3D54-4BCD-87EB-7BC9DF2BB245}" destId="{DEA49C7E-02B3-4E25-9A8A-C4FEBB5D25A2}" srcOrd="0" destOrd="0" presId="urn:microsoft.com/office/officeart/2005/8/layout/pyramid1"/>
    <dgm:cxn modelId="{8BD8EDF4-9C69-4DF6-B3F0-CF4A62A34279}" type="presParOf" srcId="{5B1E4C40-3D54-4BCD-87EB-7BC9DF2BB245}" destId="{89198564-B3A9-4AD1-AD36-7C5C370222DF}" srcOrd="1" destOrd="0" presId="urn:microsoft.com/office/officeart/2005/8/layout/pyramid1"/>
    <dgm:cxn modelId="{3ECFFE93-750D-4722-816E-E51AD8A488FD}" type="presParOf" srcId="{3950BF48-A0C9-448F-A98F-11D7A5294B1B}" destId="{CFCA4C08-7F33-4A66-9DED-D037240506B1}" srcOrd="2" destOrd="0" presId="urn:microsoft.com/office/officeart/2005/8/layout/pyramid1"/>
    <dgm:cxn modelId="{4EF46A9B-42A1-423D-B10B-D983A093237D}" type="presParOf" srcId="{CFCA4C08-7F33-4A66-9DED-D037240506B1}" destId="{06ECA595-93C4-45BD-A42A-0D65F4B2BA00}" srcOrd="0" destOrd="0" presId="urn:microsoft.com/office/officeart/2005/8/layout/pyramid1"/>
    <dgm:cxn modelId="{7B2036F0-2899-4D97-A8B6-8E86945BA476}" type="presParOf" srcId="{CFCA4C08-7F33-4A66-9DED-D037240506B1}" destId="{C3566CC9-8FA0-4C32-BA49-F740F898A33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2DFD6-3DE8-452F-926A-EB20EFB767A1}">
      <dsp:nvSpPr>
        <dsp:cNvPr id="0" name=""/>
        <dsp:cNvSpPr/>
      </dsp:nvSpPr>
      <dsp:spPr>
        <a:xfrm>
          <a:off x="1751858" y="0"/>
          <a:ext cx="2592283" cy="1474680"/>
        </a:xfrm>
        <a:prstGeom prst="trapezoid">
          <a:avLst>
            <a:gd name="adj" fmla="val 68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/>
            <a:t>Οπτικοποίηση</a:t>
          </a:r>
          <a:r>
            <a:rPr lang="el-GR" sz="2500" kern="1200" dirty="0" smtClean="0"/>
            <a:t> </a:t>
          </a:r>
          <a:r>
            <a:rPr lang="el-GR" sz="2000" kern="1200" dirty="0" smtClean="0"/>
            <a:t>(</a:t>
          </a:r>
          <a:r>
            <a:rPr lang="el-GR" altLang="el-GR" sz="2000" b="1" kern="1200" dirty="0" smtClean="0"/>
            <a:t>αναπαριστώ</a:t>
          </a:r>
          <a:r>
            <a:rPr lang="el-GR" altLang="el-GR" sz="2000" kern="1200" dirty="0" smtClean="0"/>
            <a:t> δεδομένα ενός έτοιμου μοντέλου</a:t>
          </a:r>
          <a:r>
            <a:rPr lang="el-GR" sz="2000" kern="1200" dirty="0" smtClean="0"/>
            <a:t>)</a:t>
          </a:r>
          <a:endParaRPr lang="el-GR" sz="2000" kern="1200" dirty="0"/>
        </a:p>
      </dsp:txBody>
      <dsp:txXfrm>
        <a:off x="1751858" y="0"/>
        <a:ext cx="2592283" cy="1474680"/>
      </dsp:txXfrm>
    </dsp:sp>
    <dsp:sp modelId="{DEA49C7E-02B3-4E25-9A8A-C4FEBB5D25A2}">
      <dsp:nvSpPr>
        <dsp:cNvPr id="0" name=""/>
        <dsp:cNvSpPr/>
      </dsp:nvSpPr>
      <dsp:spPr>
        <a:xfrm>
          <a:off x="1016000" y="1474679"/>
          <a:ext cx="4064000" cy="1474680"/>
        </a:xfrm>
        <a:prstGeom prst="trapezoid">
          <a:avLst>
            <a:gd name="adj" fmla="val 68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Προσομοίωση</a:t>
          </a:r>
          <a:r>
            <a:rPr lang="el-GR" sz="2800" kern="1200" dirty="0" smtClean="0"/>
            <a:t> </a:t>
          </a:r>
          <a:r>
            <a:rPr lang="el-GR" sz="2400" kern="1200" dirty="0" smtClean="0"/>
            <a:t>(</a:t>
          </a:r>
          <a:r>
            <a:rPr lang="el-GR" altLang="el-GR" sz="2400" b="1" kern="1200" dirty="0" smtClean="0"/>
            <a:t>χειρίζομαι</a:t>
          </a:r>
          <a:r>
            <a:rPr lang="el-GR" altLang="el-GR" sz="2400" kern="1200" dirty="0" smtClean="0"/>
            <a:t> μεταβλητές ενός έτοιμου μοντέλου</a:t>
          </a:r>
          <a:r>
            <a:rPr lang="el-GR" sz="2400" kern="1200" dirty="0" smtClean="0"/>
            <a:t>)</a:t>
          </a:r>
          <a:endParaRPr lang="el-GR" sz="2400" kern="1200" dirty="0"/>
        </a:p>
      </dsp:txBody>
      <dsp:txXfrm>
        <a:off x="1727200" y="1474679"/>
        <a:ext cx="2641600" cy="1474680"/>
      </dsp:txXfrm>
    </dsp:sp>
    <dsp:sp modelId="{06ECA595-93C4-45BD-A42A-0D65F4B2BA00}">
      <dsp:nvSpPr>
        <dsp:cNvPr id="0" name=""/>
        <dsp:cNvSpPr/>
      </dsp:nvSpPr>
      <dsp:spPr>
        <a:xfrm>
          <a:off x="0" y="2949359"/>
          <a:ext cx="6095999" cy="1474680"/>
        </a:xfrm>
        <a:prstGeom prst="trapezoid">
          <a:avLst>
            <a:gd name="adj" fmla="val 688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dirty="0" smtClean="0"/>
            <a:t>Μοντελοποίηση</a:t>
          </a:r>
          <a:r>
            <a:rPr lang="el-GR" sz="3300" kern="1200" dirty="0" smtClean="0"/>
            <a:t> </a:t>
          </a:r>
          <a:r>
            <a:rPr lang="el-GR" sz="2800" kern="1200" dirty="0" smtClean="0"/>
            <a:t>(</a:t>
          </a:r>
          <a:r>
            <a:rPr lang="el-GR" altLang="el-GR" sz="2800" b="1" kern="1200" dirty="0" smtClean="0"/>
            <a:t>δημιουργώ</a:t>
          </a:r>
          <a:r>
            <a:rPr lang="el-GR" altLang="el-GR" sz="2800" kern="1200" dirty="0" smtClean="0"/>
            <a:t> το μοντέλο</a:t>
          </a:r>
          <a:r>
            <a:rPr lang="el-GR" sz="2800" kern="1200" dirty="0" smtClean="0"/>
            <a:t>)</a:t>
          </a:r>
          <a:endParaRPr lang="el-GR" sz="2800" kern="1200" dirty="0"/>
        </a:p>
      </dsp:txBody>
      <dsp:txXfrm>
        <a:off x="1066800" y="2949359"/>
        <a:ext cx="3962400" cy="147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BC1654-C32F-4EFA-9FAF-077CAE48350B}" type="datetimeFigureOut">
              <a:rPr lang="en-US"/>
              <a:pPr>
                <a:defRPr/>
              </a:pPr>
              <a:t>5/19/2014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D1F0E2-31D3-4B05-8AA1-9F6B36A73E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5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334B74-BE89-404A-917F-13419A54AA89}" type="datetimeFigureOut">
              <a:rPr lang="en-US"/>
              <a:pPr>
                <a:defRPr/>
              </a:pPr>
              <a:t>5/19/2014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31DDAD-6AD0-4626-BF6F-E126A4A24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FB54A-E2A2-4D62-8131-22DAF302BA9A}" type="slidenum">
              <a:rPr lang="en-GB" altLang="el-GR" smtClean="0"/>
              <a:pPr>
                <a:spcBef>
                  <a:spcPct val="0"/>
                </a:spcBef>
              </a:pPr>
              <a:t>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8324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8424BF-ADAE-4333-9B9B-0E28108EBEC0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40038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98AD71-E58A-41B6-98BE-0F9EB625B575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76455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DFA8BD-5924-4499-8B9A-4AC17675E33D}" type="slidenum">
              <a:rPr lang="en-GB" altLang="el-GR" smtClean="0"/>
              <a:pPr>
                <a:spcBef>
                  <a:spcPct val="0"/>
                </a:spcBef>
              </a:pPr>
              <a:t>12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1229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81858-807E-4739-83F8-EB95809FE654}" type="slidenum">
              <a:rPr lang="en-GB" altLang="el-GR" smtClean="0"/>
              <a:pPr>
                <a:spcBef>
                  <a:spcPct val="0"/>
                </a:spcBef>
              </a:pPr>
              <a:t>13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714710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5BD9E8-2E42-448F-835D-996429A696FA}" type="slidenum">
              <a:rPr lang="en-GB" altLang="el-GR" smtClean="0"/>
              <a:pPr>
                <a:spcBef>
                  <a:spcPct val="0"/>
                </a:spcBef>
              </a:pPr>
              <a:t>14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865042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D203F-BB05-4F84-900B-8C7E7E2DC4F3}" type="slidenum">
              <a:rPr lang="en-GB" altLang="el-GR" smtClean="0"/>
              <a:pPr>
                <a:spcBef>
                  <a:spcPct val="0"/>
                </a:spcBef>
              </a:pPr>
              <a:t>15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67203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47AB6-5D28-42A2-8890-E9E7A9A85EE9}" type="slidenum">
              <a:rPr lang="en-GB" altLang="el-GR" smtClean="0"/>
              <a:pPr>
                <a:spcBef>
                  <a:spcPct val="0"/>
                </a:spcBef>
              </a:pPr>
              <a:t>16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398574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DEB5E6-4548-4126-8A66-518737748A0F}" type="slidenum">
              <a:rPr lang="en-GB" altLang="el-GR" smtClean="0"/>
              <a:pPr>
                <a:spcBef>
                  <a:spcPct val="0"/>
                </a:spcBef>
              </a:pPr>
              <a:t>17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8987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3CB09-C89F-427C-AEC1-A0B7915704E8}" type="slidenum">
              <a:rPr lang="en-GB" altLang="el-GR" smtClean="0"/>
              <a:pPr>
                <a:spcBef>
                  <a:spcPct val="0"/>
                </a:spcBef>
              </a:pPr>
              <a:t>18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096957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8CF561-05BE-4369-8E4D-649D7921C986}" type="slidenum">
              <a:rPr lang="en-GB" altLang="el-GR" smtClean="0"/>
              <a:pPr>
                <a:spcBef>
                  <a:spcPct val="0"/>
                </a:spcBef>
              </a:pPr>
              <a:t>19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0937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D9513-E069-4B9C-BFBB-1C92F6021FCF}" type="slidenum">
              <a:rPr lang="en-GB" altLang="el-GR" smtClean="0"/>
              <a:pPr>
                <a:spcBef>
                  <a:spcPct val="0"/>
                </a:spcBef>
              </a:pPr>
              <a:t>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00261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8CF561-05BE-4369-8E4D-649D7921C986}" type="slidenum">
              <a:rPr lang="en-GB" altLang="el-GR" smtClean="0"/>
              <a:pPr>
                <a:spcBef>
                  <a:spcPct val="0"/>
                </a:spcBef>
              </a:pPr>
              <a:t>20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217626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7049FF-56F5-4A0B-B336-F5520DBE8E1C}" type="slidenum">
              <a:rPr lang="en-GB" altLang="el-GR" smtClean="0"/>
              <a:pPr>
                <a:spcBef>
                  <a:spcPct val="0"/>
                </a:spcBef>
              </a:pPr>
              <a:t>21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00974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156937-0D5B-4B56-B211-73A687E72F26}" type="slidenum">
              <a:rPr lang="en-GB" altLang="el-GR" smtClean="0"/>
              <a:pPr>
                <a:spcBef>
                  <a:spcPct val="0"/>
                </a:spcBef>
              </a:pPr>
              <a:t>22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63886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86F20D-C1DC-4435-AAA4-177FE616E0FF}" type="slidenum">
              <a:rPr lang="en-GB" altLang="el-GR" smtClean="0"/>
              <a:pPr>
                <a:spcBef>
                  <a:spcPct val="0"/>
                </a:spcBef>
              </a:pPr>
              <a:t>23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55200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499299-7ADD-40F3-B0C2-AE7F19EBEE54}" type="slidenum">
              <a:rPr lang="en-GB" altLang="el-GR" smtClean="0"/>
              <a:pPr>
                <a:spcBef>
                  <a:spcPct val="0"/>
                </a:spcBef>
              </a:pPr>
              <a:t>24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293254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90C764-76E3-4A9B-BB9B-B959C712437C}" type="slidenum">
              <a:rPr lang="en-GB" altLang="el-GR" smtClean="0"/>
              <a:pPr>
                <a:spcBef>
                  <a:spcPct val="0"/>
                </a:spcBef>
              </a:pPr>
              <a:t>25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109193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F30B4-2F70-4FC9-81C3-E07E9C1B9ED7}" type="slidenum">
              <a:rPr lang="en-GB" altLang="el-GR" smtClean="0"/>
              <a:pPr>
                <a:spcBef>
                  <a:spcPct val="0"/>
                </a:spcBef>
              </a:pPr>
              <a:t>26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70532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5240A-6A84-484E-8592-006B49102DC6}" type="slidenum">
              <a:rPr lang="en-GB" altLang="el-GR" smtClean="0"/>
              <a:pPr>
                <a:spcBef>
                  <a:spcPct val="0"/>
                </a:spcBef>
              </a:pPr>
              <a:t>27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854507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910AE-B662-4EC2-9427-5709644D5B25}" type="slidenum">
              <a:rPr lang="en-GB" altLang="el-GR" smtClean="0"/>
              <a:pPr>
                <a:spcBef>
                  <a:spcPct val="0"/>
                </a:spcBef>
              </a:pPr>
              <a:t>28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85710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A73780-F01F-4944-86A6-AEB5F97D8660}" type="slidenum">
              <a:rPr lang="en-GB" altLang="el-GR" smtClean="0"/>
              <a:pPr>
                <a:spcBef>
                  <a:spcPct val="0"/>
                </a:spcBef>
              </a:pPr>
              <a:t>29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20647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FFEE62-4907-4581-A820-87F24E9D4315}" type="slidenum">
              <a:rPr lang="en-GB" altLang="el-GR" smtClean="0"/>
              <a:pPr>
                <a:spcBef>
                  <a:spcPct val="0"/>
                </a:spcBef>
              </a:pPr>
              <a:t>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720124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C2D25-7132-4E6D-A3CB-E4495CF7DFC7}" type="slidenum">
              <a:rPr lang="en-GB" altLang="el-GR" smtClean="0"/>
              <a:pPr>
                <a:spcBef>
                  <a:spcPct val="0"/>
                </a:spcBef>
              </a:pPr>
              <a:t>30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613127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0D7CA-BB19-4112-9246-505E41590CC6}" type="slidenum">
              <a:rPr lang="en-GB" altLang="el-GR" smtClean="0"/>
              <a:pPr>
                <a:spcBef>
                  <a:spcPct val="0"/>
                </a:spcBef>
              </a:pPr>
              <a:t>31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744778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E09711-9A48-49EB-B682-4C30A00C4523}" type="slidenum">
              <a:rPr lang="en-GB" altLang="el-GR" smtClean="0"/>
              <a:pPr>
                <a:spcBef>
                  <a:spcPct val="0"/>
                </a:spcBef>
              </a:pPr>
              <a:t>32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146625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0897F-2219-4413-BF22-A33B438DFBE0}" type="slidenum">
              <a:rPr lang="en-GB" altLang="el-GR" smtClean="0"/>
              <a:pPr>
                <a:spcBef>
                  <a:spcPct val="0"/>
                </a:spcBef>
              </a:pPr>
              <a:t>33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620472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0897F-2219-4413-BF22-A33B438DFBE0}" type="slidenum">
              <a:rPr lang="en-GB" altLang="el-GR" smtClean="0"/>
              <a:pPr>
                <a:spcBef>
                  <a:spcPct val="0"/>
                </a:spcBef>
              </a:pPr>
              <a:t>34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537346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487BC5-9825-47F2-8696-224CDF46C9AF}" type="slidenum">
              <a:rPr lang="en-GB" altLang="el-GR" smtClean="0"/>
              <a:pPr>
                <a:spcBef>
                  <a:spcPct val="0"/>
                </a:spcBef>
              </a:pPr>
              <a:t>35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1952489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3D9490-F8F1-4C0E-830C-0C5F3CA8940A}" type="slidenum">
              <a:rPr lang="en-GB" altLang="el-GR" smtClean="0"/>
              <a:pPr>
                <a:spcBef>
                  <a:spcPct val="0"/>
                </a:spcBef>
              </a:pPr>
              <a:t>36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491078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E1F04-11F7-4380-8C3D-ECD669D5795A}" type="slidenum">
              <a:rPr lang="en-GB" altLang="el-GR" smtClean="0"/>
              <a:pPr>
                <a:spcBef>
                  <a:spcPct val="0"/>
                </a:spcBef>
              </a:pPr>
              <a:t>37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62888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788C6E-1740-420E-9FC7-D3F2D033F593}" type="slidenum">
              <a:rPr lang="en-GB" altLang="el-GR" smtClean="0"/>
              <a:pPr>
                <a:spcBef>
                  <a:spcPct val="0"/>
                </a:spcBef>
              </a:pPr>
              <a:t>38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705730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788C6E-1740-420E-9FC7-D3F2D033F593}" type="slidenum">
              <a:rPr lang="en-GB" altLang="el-GR" smtClean="0"/>
              <a:pPr>
                <a:spcBef>
                  <a:spcPct val="0"/>
                </a:spcBef>
              </a:pPr>
              <a:t>39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20180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AA63E3-9F08-4FB5-BD86-3F84D39A39B9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663091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4903BB-C5F4-4A53-A9B9-DFCC50642AC5}" type="slidenum">
              <a:rPr lang="en-GB" altLang="el-GR" smtClean="0"/>
              <a:pPr>
                <a:spcBef>
                  <a:spcPct val="0"/>
                </a:spcBef>
              </a:pPr>
              <a:t>40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51328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57E883-8D04-4906-950F-FFB1D7E98C49}" type="slidenum">
              <a:rPr lang="en-GB" altLang="el-GR" smtClean="0"/>
              <a:pPr>
                <a:spcBef>
                  <a:spcPct val="0"/>
                </a:spcBef>
              </a:pPr>
              <a:t>41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7469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A630D-04FB-4E32-8500-C92567CA2E55}" type="slidenum">
              <a:rPr lang="en-GB" altLang="el-GR" smtClean="0"/>
              <a:pPr>
                <a:spcBef>
                  <a:spcPct val="0"/>
                </a:spcBef>
              </a:pPr>
              <a:t>5</a:t>
            </a:fld>
            <a:endParaRPr lang="en-GB" altLang="el-G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08740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BEBB6-1E7C-401A-9754-5302FCB54361}" type="slidenum">
              <a:rPr lang="en-GB" altLang="el-GR" smtClean="0"/>
              <a:pPr>
                <a:spcBef>
                  <a:spcPct val="0"/>
                </a:spcBef>
              </a:pPr>
              <a:t>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58085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1C25A6-1553-4AB9-8758-FD7DEADCD62A}" type="slidenum">
              <a:rPr lang="en-GB" altLang="el-GR" smtClean="0"/>
              <a:pPr>
                <a:spcBef>
                  <a:spcPct val="0"/>
                </a:spcBef>
              </a:pPr>
              <a:t>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24486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B5A5BF-D5F9-4BF6-90BE-314CF266AB29}" type="slidenum">
              <a:rPr lang="en-GB" altLang="el-GR" smtClean="0"/>
              <a:pPr>
                <a:spcBef>
                  <a:spcPct val="0"/>
                </a:spcBef>
              </a:pPr>
              <a:t>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44232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AF8EC8-9586-4919-A19D-424B2F397F91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21241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4E631-DE9C-4B32-8E5F-40642F55645F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5628-7C0D-4AAC-93B8-B26B9AC3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06E5C-A2F3-49C5-BC27-9E552FDCB95B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5CDF-101F-4715-A877-26704DB37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0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4E9010-3D7B-4C32-A50C-EB8263011B80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FE37-2347-4B11-B2C4-D9A5BE43E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634623-A091-4F84-A6D8-BF8F6B7F914C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49EA-2923-4536-A8D0-E42BA4AF4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5CEB4-D419-41AF-9F48-5B27E5502658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0AEB-D126-4702-BEBF-202661F34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22557E-4EA4-4A94-9865-6533B1E279BE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E222-1AB4-477C-83D6-43EBA4194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1BB4E-6754-4363-B52D-714D2436C299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D2B9-0020-4510-9AED-CBDF5F6F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8DC2A-DF11-43AC-8CAB-30458C6CDB7E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F90F-BE4B-42E4-80F7-6C7C147D8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8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6DBE2-7BA1-4D19-A191-5BD6C667C42D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A083-2714-4DD5-BF6F-A3899EB4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6D752-FDBA-4619-B37F-3671D7F5F515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36EC-045D-43C0-ACBA-C454EBF32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DC2BAF-4CD2-4DCC-82EE-B19A09FD5D73}" type="datetime1">
              <a:rPr lang="en-US"/>
              <a:pPr>
                <a:defRPr/>
              </a:pPr>
              <a:t>5/19/2014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3A1E-98B0-4724-A010-29DEDB515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r="89000" b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87B38E-A3EC-4AA3-A55F-62A6489D1631}" type="datetime1">
              <a:rPr lang="en-US"/>
              <a:pPr>
                <a:defRPr/>
              </a:pPr>
              <a:t>5/19/2014</a:t>
            </a:fld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237DBF85-3E23-4AA3-89D8-D80933FB085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AAA393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571500"/>
            <a:ext cx="7407275" cy="2139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sz="4000" b="1" dirty="0" smtClean="0">
                <a:solidFill>
                  <a:schemeClr val="tx2">
                    <a:satMod val="130000"/>
                  </a:schemeClr>
                </a:solidFill>
              </a:rPr>
              <a:t>Συστήματα Οπτικοποίησης, Περιβάλλοντα Προσομοίωσης &amp; Περιβάλλοντα Μοντελοποίησης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3500438"/>
            <a:ext cx="7786687" cy="1571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8</a:t>
            </a:r>
            <a:r>
              <a:rPr lang="el-GR" b="1" i="1" baseline="30000" dirty="0" smtClean="0"/>
              <a:t>ο</a:t>
            </a:r>
            <a:r>
              <a:rPr lang="el-GR" b="1" i="1" dirty="0" smtClean="0"/>
              <a:t> </a:t>
            </a:r>
            <a:r>
              <a:rPr lang="el-GR" b="1" dirty="0" smtClean="0"/>
              <a:t>Κεφάλαιο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Κόμης, Β. (2004), </a:t>
            </a:r>
            <a:r>
              <a:rPr lang="el-GR" i="1" dirty="0" smtClean="0"/>
              <a:t>Εισαγωγή στις Εφαρμογές των ΤΠΕ στην Εκπαίδευση, </a:t>
            </a:r>
            <a:r>
              <a:rPr lang="el-GR" dirty="0" smtClean="0"/>
              <a:t>Αθήνα, Εκδόσεις Νέων Τεχνολογιών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Οπτικοποίηση και ΤΠΕ (3)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r>
              <a:rPr lang="el-GR" altLang="el-GR" dirty="0" smtClean="0">
                <a:solidFill>
                  <a:srgbClr val="FF0000"/>
                </a:solidFill>
              </a:rPr>
              <a:t>Οπτικοποίηση είναι η διαδικασία της μετατροπής </a:t>
            </a:r>
            <a:r>
              <a:rPr lang="el-GR" altLang="el-GR" dirty="0" smtClean="0">
                <a:solidFill>
                  <a:srgbClr val="FF0000"/>
                </a:solidFill>
              </a:rPr>
              <a:t>αριθμητικών </a:t>
            </a:r>
            <a:r>
              <a:rPr lang="el-GR" altLang="el-GR" dirty="0" smtClean="0">
                <a:solidFill>
                  <a:srgbClr val="FF0000"/>
                </a:solidFill>
              </a:rPr>
              <a:t>δεδομένων </a:t>
            </a:r>
            <a:r>
              <a:rPr lang="el-GR" altLang="el-GR" dirty="0" smtClean="0">
                <a:solidFill>
                  <a:srgbClr val="FF0000"/>
                </a:solidFill>
              </a:rPr>
              <a:t>σε εικόνες</a:t>
            </a:r>
            <a:r>
              <a:rPr lang="en-US" altLang="el-GR" dirty="0" smtClean="0">
                <a:solidFill>
                  <a:srgbClr val="FF0000"/>
                </a:solidFill>
              </a:rPr>
              <a:t> </a:t>
            </a:r>
            <a:endParaRPr lang="el-GR" altLang="el-GR" dirty="0" smtClean="0">
              <a:solidFill>
                <a:srgbClr val="FF0000"/>
              </a:solidFill>
            </a:endParaRPr>
          </a:p>
          <a:p>
            <a:pPr lvl="1"/>
            <a:r>
              <a:rPr lang="el-GR" altLang="el-GR" dirty="0" smtClean="0"/>
              <a:t>Οι ΤΠΕ προσφέρουν τη δυνατότητα να χρησιμοποιήσουμε υπολογιστικά γραφικά για να επεξεργαστούμε αριθμητικά δεδομένα και να τα μετατρέψουμε σε </a:t>
            </a:r>
            <a:r>
              <a:rPr lang="el-GR" altLang="el-GR" u="sng" dirty="0" smtClean="0"/>
              <a:t>στατικές ή δυναμικές εικόνες</a:t>
            </a:r>
            <a:r>
              <a:rPr lang="el-GR" altLang="el-GR" dirty="0" smtClean="0"/>
              <a:t> δύο ή τριών διαστάσεων. </a:t>
            </a:r>
          </a:p>
          <a:p>
            <a:r>
              <a:rPr lang="el-GR" altLang="el-GR" dirty="0" smtClean="0"/>
              <a:t>Οι εικόνες αυτές υποστηρίζουν καλύτερα την κατανόηση των εννοιών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746D45-C986-4C73-9726-DD89F73CC53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Από τα δεδομένα </a:t>
            </a:r>
            <a:r>
              <a:rPr lang="el-GR" dirty="0" smtClean="0"/>
              <a:t>(τους αριθμούς) στις </a:t>
            </a:r>
            <a:r>
              <a:rPr lang="el-GR" dirty="0" smtClean="0"/>
              <a:t>Εικόνες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C6803A-F078-4F43-A586-513BAF56C7E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3584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643188"/>
            <a:ext cx="2351087" cy="3276600"/>
          </a:xfrm>
          <a:noFill/>
        </p:spPr>
      </p:pic>
      <p:pic>
        <p:nvPicPr>
          <p:cNvPr id="35846" name="Picture 9" descr="f18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14813"/>
            <a:ext cx="22098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ball_st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643313"/>
            <a:ext cx="15001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raiVRM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14500"/>
            <a:ext cx="1905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143250" y="3643313"/>
            <a:ext cx="2643188" cy="9286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2400" dirty="0"/>
              <a:t>Οπτικοποίηση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6" descr="f18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357563"/>
            <a:ext cx="22098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Από τις Εικόνες στην </a:t>
            </a:r>
            <a:r>
              <a:rPr lang="el-GR" dirty="0" smtClean="0"/>
              <a:t>Κατανόηση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6851AC-5CA2-4AFE-9FC5-D7EF8243B1A2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37894" name="Picture 27" descr="ball_s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024438"/>
            <a:ext cx="1171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8" descr="raiVRM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00250"/>
            <a:ext cx="14668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 descr="j019538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663950"/>
            <a:ext cx="17954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7215188" y="2214563"/>
            <a:ext cx="1428750" cy="1000125"/>
          </a:xfrm>
          <a:prstGeom prst="cloudCallout">
            <a:avLst>
              <a:gd name="adj1" fmla="val -20833"/>
              <a:gd name="adj2" fmla="val 96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i="1" dirty="0">
                <a:solidFill>
                  <a:srgbClr val="FF0000"/>
                </a:solidFill>
              </a:rPr>
              <a:t>Αα</a:t>
            </a:r>
            <a:r>
              <a:rPr lang="en-US" sz="3200" i="1" dirty="0">
                <a:solidFill>
                  <a:srgbClr val="FF0000"/>
                </a:solidFill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3643313" y="3643313"/>
            <a:ext cx="2214562" cy="10001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2800" dirty="0"/>
              <a:t>κατανόηση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04735" y="1487858"/>
            <a:ext cx="571500" cy="5072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/>
              <a:t>οπτικοποίηση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Πηγές δεδομένων οπτικοποίησης</a:t>
            </a:r>
            <a:endParaRPr lang="en-GB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57250" y="1447800"/>
            <a:ext cx="8077200" cy="4800600"/>
          </a:xfrm>
        </p:spPr>
        <p:txBody>
          <a:bodyPr/>
          <a:lstStyle/>
          <a:p>
            <a:r>
              <a:rPr lang="el-GR" altLang="el-GR" sz="2800" smtClean="0"/>
              <a:t>Τα δεδομένα προέρχονται από πολλές πηγές</a:t>
            </a:r>
            <a:endParaRPr lang="en-GB" altLang="el-GR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57D72-1BDE-4B3C-9EA8-1444255B8FBB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216025" y="5521325"/>
            <a:ext cx="2193925" cy="904875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Υπολογιστική</a:t>
            </a:r>
          </a:p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προσομοίωση</a:t>
            </a:r>
            <a:endParaRPr lang="en-US" altLang="el-GR" sz="2000">
              <a:latin typeface="Arial" panose="020B0604020202020204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216025" y="2320925"/>
            <a:ext cx="2193925" cy="217170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indent="31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400" i="1">
                <a:latin typeface="Arial" panose="020B0604020202020204" pitchFamily="34" charset="0"/>
              </a:rPr>
              <a:t>Παρατήρηση</a:t>
            </a:r>
            <a:r>
              <a:rPr lang="en-US" altLang="el-GR" sz="2400" i="1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Τηλεσκόπια</a:t>
            </a:r>
            <a:r>
              <a:rPr lang="en-US" altLang="el-GR" sz="2000" i="1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Μικροσκόπια</a:t>
            </a:r>
            <a:r>
              <a:rPr lang="en-US" altLang="el-GR" sz="2000" i="1">
                <a:latin typeface="Arial" panose="020B0604020202020204" pitchFamily="34" charset="0"/>
              </a:rPr>
              <a:t>, </a:t>
            </a:r>
            <a:r>
              <a:rPr lang="el-GR" altLang="el-GR" sz="2000" i="1">
                <a:latin typeface="Arial" panose="020B0604020202020204" pitchFamily="34" charset="0"/>
              </a:rPr>
              <a:t>Πειράματα</a:t>
            </a:r>
            <a:r>
              <a:rPr lang="en-US" altLang="el-GR" sz="2000" i="1">
                <a:latin typeface="Arial" panose="020B0604020202020204" pitchFamily="34" charset="0"/>
              </a:rPr>
              <a:t>, </a:t>
            </a:r>
            <a:endParaRPr lang="el-GR" altLang="el-GR" sz="2000" i="1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Φωτογραφίες</a:t>
            </a:r>
            <a:r>
              <a:rPr lang="en-US" altLang="el-GR" sz="2000" i="1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Μελέτες πεδίου</a:t>
            </a:r>
            <a:endParaRPr lang="en-US" altLang="el-GR" sz="2000" i="1">
              <a:latin typeface="Arial" panose="020B0604020202020204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429125" y="4286250"/>
            <a:ext cx="1644650" cy="4667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400" i="1">
                <a:latin typeface="Arial" panose="020B0604020202020204" pitchFamily="34" charset="0"/>
              </a:rPr>
              <a:t>δεδομένα</a:t>
            </a:r>
            <a:endParaRPr lang="en-US" altLang="el-GR" sz="2400">
              <a:latin typeface="Arial" panose="020B0604020202020204" pitchFamily="34" charset="0"/>
            </a:endParaRPr>
          </a:p>
        </p:txBody>
      </p:sp>
      <p:cxnSp>
        <p:nvCxnSpPr>
          <p:cNvPr id="39945" name="AutoShape 20"/>
          <p:cNvCxnSpPr>
            <a:cxnSpLocks noChangeShapeType="1"/>
            <a:stCxn id="39943" idx="3"/>
            <a:endCxn id="39944" idx="1"/>
          </p:cNvCxnSpPr>
          <p:nvPr/>
        </p:nvCxnSpPr>
        <p:spPr bwMode="auto">
          <a:xfrm>
            <a:off x="3409950" y="3406775"/>
            <a:ext cx="1019175" cy="11128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AutoShape 21"/>
          <p:cNvCxnSpPr>
            <a:cxnSpLocks noChangeShapeType="1"/>
            <a:stCxn id="39942" idx="3"/>
            <a:endCxn id="39944" idx="1"/>
          </p:cNvCxnSpPr>
          <p:nvPr/>
        </p:nvCxnSpPr>
        <p:spPr bwMode="auto">
          <a:xfrm flipV="1">
            <a:off x="3409950" y="4519613"/>
            <a:ext cx="1019175" cy="1454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Rectangle 26"/>
          <p:cNvSpPr>
            <a:spLocks noChangeArrowheads="1"/>
          </p:cNvSpPr>
          <p:nvPr/>
        </p:nvSpPr>
        <p:spPr bwMode="auto">
          <a:xfrm>
            <a:off x="1216025" y="4759325"/>
            <a:ext cx="2357438" cy="466725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000" i="1">
                <a:latin typeface="Arial" panose="020B0604020202020204" pitchFamily="34" charset="0"/>
              </a:rPr>
              <a:t>Βάσεις δεδομένων</a:t>
            </a:r>
            <a:endParaRPr lang="en-US" altLang="el-GR" sz="2000">
              <a:latin typeface="Arial" panose="020B0604020202020204" pitchFamily="34" charset="0"/>
            </a:endParaRPr>
          </a:p>
        </p:txBody>
      </p:sp>
      <p:pic>
        <p:nvPicPr>
          <p:cNvPr id="39948" name="Picture 30" descr="f18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7563"/>
            <a:ext cx="22098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31" descr="ball_s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286000"/>
            <a:ext cx="12080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32" descr="raiVRM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072063"/>
            <a:ext cx="1295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>
            <a:stCxn id="39947" idx="3"/>
          </p:cNvCxnSpPr>
          <p:nvPr/>
        </p:nvCxnSpPr>
        <p:spPr>
          <a:xfrm flipV="1">
            <a:off x="3573463" y="4535488"/>
            <a:ext cx="785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9944" idx="3"/>
          </p:cNvCxnSpPr>
          <p:nvPr/>
        </p:nvCxnSpPr>
        <p:spPr>
          <a:xfrm>
            <a:off x="6073775" y="4519613"/>
            <a:ext cx="1000125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Επιστημονική Οπτικοποίηση</a:t>
            </a:r>
            <a:endParaRPr lang="en-GB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i="1" smtClean="0"/>
              <a:t>Επιστημονική Οπτικοποίηση: </a:t>
            </a:r>
          </a:p>
          <a:p>
            <a:r>
              <a:rPr lang="el-GR" altLang="el-GR" smtClean="0"/>
              <a:t>η χρήση γραφικών παραγόμενων από υπολογιστή που χρησιμοποιούνται για τη διερεύνηση και την κατανόηση δεδομένων και εννοιών που αφορούν εφαρμογές της επιστήμης και της τεχνολογίας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4698A4-6351-40EA-9084-3A2D7E577D88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χρήσεις της οπτικοποίησης</a:t>
            </a:r>
            <a:endParaRPr lang="en-GB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57250" y="1785938"/>
            <a:ext cx="8070850" cy="4462462"/>
          </a:xfrm>
        </p:spPr>
        <p:txBody>
          <a:bodyPr/>
          <a:lstStyle/>
          <a:p>
            <a:r>
              <a:rPr lang="el-GR" altLang="el-GR" smtClean="0"/>
              <a:t>Τα υπολογιστικά συστήματα οπτικοποίησης είναι ιδιαίτερα χρήσιμα στη διδασκαλία </a:t>
            </a:r>
          </a:p>
          <a:p>
            <a:pPr lvl="1"/>
            <a:r>
              <a:rPr lang="el-GR" altLang="el-GR" smtClean="0"/>
              <a:t>των φυσικών επιστημών με χρήση πολλαπλών τύπων οπτικών αναπαραστάσεων (χημεία, βιολογία, φυσική, περιβαλλοντική εκπαίδευση), </a:t>
            </a:r>
          </a:p>
          <a:p>
            <a:pPr lvl="1"/>
            <a:r>
              <a:rPr lang="el-GR" altLang="el-GR" smtClean="0"/>
              <a:t>των μαθηματικών (γραφικές αναπαραστάσεις), </a:t>
            </a:r>
          </a:p>
          <a:p>
            <a:pPr lvl="1"/>
            <a:r>
              <a:rPr lang="el-GR" altLang="el-GR" smtClean="0"/>
              <a:t>της γεωγραφίας (χάρτες, άτλαντες) </a:t>
            </a:r>
          </a:p>
          <a:p>
            <a:pPr lvl="1"/>
            <a:r>
              <a:rPr lang="el-GR" altLang="el-GR" smtClean="0"/>
              <a:t>και της ιστορίας (ιστορικοί χάρτες). </a:t>
            </a:r>
            <a:endParaRPr lang="en-GB" altLang="el-GR" smtClean="0"/>
          </a:p>
          <a:p>
            <a:endParaRPr lang="en-GB" alt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03DE75-4DC0-4089-8B0C-F3F1FDAB7A43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Δυνατότητες της οπτικοποίησης (1)</a:t>
            </a:r>
            <a:endParaRPr lang="en-GB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altLang="el-GR" sz="2400" dirty="0" smtClean="0"/>
              <a:t>Ταυτόχρονη οπτική παρουσίαση μεγάλου όγκου δεδομένων ώστε να είναι εφικτή η ερμηνεία και η κατανόησή τους.</a:t>
            </a:r>
            <a:endParaRPr lang="en-GB" altLang="el-GR" sz="2400" dirty="0" smtClean="0"/>
          </a:p>
          <a:p>
            <a:r>
              <a:rPr lang="el-GR" altLang="el-GR" sz="2400" dirty="0" smtClean="0"/>
              <a:t>Προβολή νέων μη αναμενόμενων δεδομένων, πληροφοριών, ιδιοτήτων και ερωτημάτων τα οποία χρησιμοποιούνται για ανακάλυψη, κατανόηση, επικοινωνία και διδασκαλία.</a:t>
            </a:r>
            <a:endParaRPr lang="en-GB" altLang="el-GR" sz="2400" dirty="0" smtClean="0"/>
          </a:p>
          <a:p>
            <a:r>
              <a:rPr lang="el-GR" altLang="el-GR" sz="2400" dirty="0" smtClean="0"/>
              <a:t>Δυνατότητα κατάλληλων αναπαραστάσεων σχετικών με προβλήματα που δεν γίνονται εύκολα αντιληπτά ως αριθμητικά ή συμβολικά δεδομένα ώστε να καταστεί δυνατός ο έλεγχος κατά την επίλυση προβλημάτων.</a:t>
            </a:r>
            <a:endParaRPr lang="en-GB" altLang="el-G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92ED69-C308-4083-B2FE-0DD1DBEF41C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Δυνατότητες της οπτικοποίησης (2)</a:t>
            </a:r>
            <a:endParaRPr lang="en-GB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l-GR" altLang="el-GR" sz="2400" dirty="0" smtClean="0"/>
              <a:t>Παρουσίαση φαινομένων και χαρακτηριστικών που συμβαίνουν σε πολύ μικρές ή πολύ μεγάλες χωρικές ή χρονικές κλίμακες.</a:t>
            </a:r>
            <a:endParaRPr lang="en-GB" altLang="el-GR" sz="2400" dirty="0" smtClean="0"/>
          </a:p>
          <a:p>
            <a:r>
              <a:rPr lang="el-GR" altLang="el-GR" sz="2400" dirty="0" smtClean="0"/>
              <a:t>Δυνατότητα δυναμικών </a:t>
            </a:r>
            <a:r>
              <a:rPr lang="el-GR" altLang="el-GR" sz="2400" dirty="0" err="1" smtClean="0"/>
              <a:t>οπτικοποιήσεων</a:t>
            </a:r>
            <a:r>
              <a:rPr lang="el-GR" altLang="el-GR" sz="2400" dirty="0" smtClean="0"/>
              <a:t> με άμεσο χειρισμό των δεδομένων. </a:t>
            </a:r>
            <a:endParaRPr lang="en-GB" altLang="el-GR" sz="2400" dirty="0" smtClean="0"/>
          </a:p>
          <a:p>
            <a:r>
              <a:rPr lang="el-GR" altLang="el-GR" sz="2400" dirty="0" smtClean="0"/>
              <a:t>Προβολή στοιχείων χωρίς χρήση συμβολισμών ώστε να καταστεί δυνατή η διαμόρφωση υποθέσεων και ερευνητικών ερωτημάτων για φαινόμενα και καταστάσεις. </a:t>
            </a:r>
            <a:endParaRPr lang="en-GB" altLang="el-GR" sz="2400" dirty="0" smtClean="0"/>
          </a:p>
          <a:p>
            <a:endParaRPr lang="en-GB" altLang="el-GR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80212-771A-4204-9291-F5F3056714F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Λογισμικά οπτικοποίησης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l-GR" dirty="0" smtClean="0"/>
              <a:t>Δημιουργία εικονικών και γραφικών αναπαραστάσεων με υπολογιστές </a:t>
            </a:r>
          </a:p>
          <a:p>
            <a:r>
              <a:rPr lang="en-US" dirty="0" smtClean="0"/>
              <a:t>Google earth </a:t>
            </a:r>
          </a:p>
          <a:p>
            <a:r>
              <a:rPr lang="en-US" dirty="0" smtClean="0"/>
              <a:t>Google maps</a:t>
            </a:r>
          </a:p>
          <a:p>
            <a:r>
              <a:rPr lang="el-GR" dirty="0" smtClean="0"/>
              <a:t>Λογιστικά φύλλα </a:t>
            </a:r>
          </a:p>
          <a:p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28C4AB-9BA7-4462-8328-28A7E203893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8510"/>
            <a:ext cx="2774082" cy="15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Πολιτικός χάρτης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E5D95-22E6-4C7C-ADC7-247E7BD35C9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71470"/>
              </p:ext>
            </p:extLst>
          </p:nvPr>
        </p:nvGraphicFramePr>
        <p:xfrm>
          <a:off x="1435100" y="1347052"/>
          <a:ext cx="6096000" cy="1097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5654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Πολιτικός</a:t>
                      </a:r>
                      <a:r>
                        <a:rPr lang="el-GR" sz="1800" b="1" baseline="0" dirty="0" smtClean="0"/>
                        <a:t> χ</a:t>
                      </a:r>
                      <a:r>
                        <a:rPr lang="el-GR" sz="1800" b="1" dirty="0" smtClean="0"/>
                        <a:t>άρτης (</a:t>
                      </a:r>
                      <a:r>
                        <a:rPr lang="en-US" sz="1800" b="1" dirty="0" smtClean="0"/>
                        <a:t>google</a:t>
                      </a:r>
                      <a:r>
                        <a:rPr lang="en-US" sz="1800" b="1" baseline="0" dirty="0" smtClean="0"/>
                        <a:t> maps</a:t>
                      </a:r>
                      <a:r>
                        <a:rPr lang="en-GB" sz="1800" b="1" dirty="0" smtClean="0"/>
                        <a:t>)</a:t>
                      </a:r>
                      <a:r>
                        <a:rPr lang="el-GR" sz="1800" b="1" dirty="0" smtClean="0"/>
                        <a:t> </a:t>
                      </a:r>
                      <a:endParaRPr lang="el-GR" sz="1800" dirty="0"/>
                    </a:p>
                  </a:txBody>
                  <a:tcPr marT="45680" marB="45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80" marB="45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80" marB="45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0185" name="Picture 1" descr="http://www.hnms.gr/hnms/images/spacer_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930" y="2032732"/>
            <a:ext cx="6495478" cy="44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i="1" dirty="0" smtClean="0">
                <a:solidFill>
                  <a:schemeClr val="tx2">
                    <a:satMod val="130000"/>
                  </a:schemeClr>
                </a:solidFill>
              </a:rPr>
              <a:t>Σκοπός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Η συνοπτική παρουσίαση </a:t>
            </a:r>
          </a:p>
          <a:p>
            <a:pPr lvl="1" eaLnBrk="1" hangingPunct="1"/>
            <a:r>
              <a:rPr lang="el-GR" altLang="el-GR" sz="2400" dirty="0" smtClean="0"/>
              <a:t>των συστημάτων οπτικοποίησης</a:t>
            </a:r>
            <a:r>
              <a:rPr lang="en-GB" altLang="el-GR" sz="2400" dirty="0" smtClean="0"/>
              <a:t>, </a:t>
            </a:r>
            <a:r>
              <a:rPr lang="el-GR" altLang="el-GR" sz="2400" dirty="0" smtClean="0"/>
              <a:t>των </a:t>
            </a:r>
            <a:r>
              <a:rPr lang="el-GR" altLang="el-GR" sz="2400" dirty="0" smtClean="0"/>
              <a:t>περιβαλλόντων </a:t>
            </a:r>
            <a:r>
              <a:rPr lang="el-GR" altLang="el-GR" sz="2400" dirty="0" smtClean="0"/>
              <a:t>προσομοίωσης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και των περιβαλλόντων μοντελοποίησης</a:t>
            </a:r>
            <a:endParaRPr lang="en-US" altLang="el-GR" sz="2400" dirty="0" smtClean="0">
              <a:latin typeface="Corbel" panose="020B0503020204020204" pitchFamily="34" charset="0"/>
            </a:endParaRPr>
          </a:p>
          <a:p>
            <a:pPr lvl="1" eaLnBrk="1" hangingPunct="1"/>
            <a:r>
              <a:rPr lang="el-GR" altLang="el-GR" sz="2400" dirty="0" smtClean="0"/>
              <a:t>και το πως επηρεάζουν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l-GR" sz="2400" dirty="0" smtClean="0"/>
              <a:t>Η έμφαση δίνεται </a:t>
            </a:r>
          </a:p>
          <a:p>
            <a:pPr lvl="1" eaLnBrk="1" hangingPunct="1"/>
            <a:r>
              <a:rPr lang="el-GR" altLang="el-GR" sz="2400" dirty="0" smtClean="0"/>
              <a:t>στο πως ο </a:t>
            </a:r>
            <a:r>
              <a:rPr lang="el-GR" altLang="el-GR" sz="2400" dirty="0" err="1" smtClean="0"/>
              <a:t>εποικοδομισμός</a:t>
            </a:r>
            <a:r>
              <a:rPr lang="el-GR" altLang="el-GR" sz="2400" dirty="0" smtClean="0"/>
              <a:t> και η γνωστική θεωρία επιδρούν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ED7A8C-F5F4-4C25-B606-677E732ECB9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Μετεωρολογικός χάρτης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E5D95-22E6-4C7C-ADC7-247E7BD35C9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364"/>
              </p:ext>
            </p:extLst>
          </p:nvPr>
        </p:nvGraphicFramePr>
        <p:xfrm>
          <a:off x="1500188" y="1571625"/>
          <a:ext cx="6096000" cy="1097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5654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Χάρτης </a:t>
                      </a:r>
                      <a:r>
                        <a:rPr lang="el-GR" sz="1800" b="1" dirty="0"/>
                        <a:t>καιρού </a:t>
                      </a:r>
                      <a:r>
                        <a:rPr lang="el-GR" sz="1800" b="1" dirty="0" smtClean="0"/>
                        <a:t>επιφάνειας (</a:t>
                      </a:r>
                      <a:r>
                        <a:rPr lang="en-GB" sz="1800" b="1" dirty="0" smtClean="0"/>
                        <a:t>http://www.hnms.gr)</a:t>
                      </a:r>
                      <a:r>
                        <a:rPr lang="el-GR" sz="1800" b="1" dirty="0" smtClean="0"/>
                        <a:t> </a:t>
                      </a:r>
                      <a:endParaRPr lang="el-GR" sz="1800" dirty="0"/>
                    </a:p>
                  </a:txBody>
                  <a:tcPr marT="45680" marB="45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80" marB="45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65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680" marB="45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0185" name="Picture 1" descr="http://www.hnms.gr/hnms/images/spacer_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2" descr="http://www.hnms.gr/hnms/docrep/docs/misc/read_map/gr/MultiPageXML?part=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928813"/>
            <a:ext cx="5572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Από τις οπτικοποιήσεις στις προσομοιώσεις</a:t>
            </a:r>
            <a:endParaRPr lang="en-GB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214438" y="1785938"/>
            <a:ext cx="7500937" cy="4462462"/>
          </a:xfrm>
        </p:spPr>
        <p:txBody>
          <a:bodyPr/>
          <a:lstStyle/>
          <a:p>
            <a:r>
              <a:rPr lang="el-GR" altLang="el-GR" sz="2800" dirty="0" smtClean="0"/>
              <a:t>Σε ένα περιβάλλον οπτικοποίησης ο χρήστης μπορεί να αναπαραστήσει δεδομένα με τη μορφή εικόνων αλλά δεν έχει τη δυνατότητα να τα χειριστεί σε μεγάλο βαθμό</a:t>
            </a:r>
          </a:p>
          <a:p>
            <a:r>
              <a:rPr lang="el-GR" altLang="el-GR" sz="2800" dirty="0" smtClean="0"/>
              <a:t>Δεν μπορεί για παράδειγμα να μεταβάλει κάποιες από τις μεταβλητές ή τις παραμέτρους που τα αφορούν</a:t>
            </a:r>
          </a:p>
          <a:p>
            <a:r>
              <a:rPr lang="el-GR" altLang="el-GR" sz="2800" dirty="0" smtClean="0"/>
              <a:t>Το πρόβλημα αυτό αντιμετωπίζεται συνήθως μέσω των περιβαλλόντων προσομοίωσης</a:t>
            </a:r>
            <a:endParaRPr lang="en-GB" altLang="el-G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00DF6-172D-4D96-97BC-8CB10607037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προσομοίωσης (1)</a:t>
            </a:r>
            <a:endParaRPr lang="en-GB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23925" y="1357313"/>
            <a:ext cx="7934325" cy="4800600"/>
          </a:xfrm>
        </p:spPr>
        <p:txBody>
          <a:bodyPr/>
          <a:lstStyle/>
          <a:p>
            <a:r>
              <a:rPr lang="el-GR" altLang="el-GR" sz="2800" b="1" dirty="0" smtClean="0"/>
              <a:t>Προσομοίωση</a:t>
            </a:r>
            <a:r>
              <a:rPr lang="el-GR" altLang="el-GR" sz="2800" dirty="0" smtClean="0"/>
              <a:t>: μέθοδος μελέτης ενός συστήματος (ενός αντικειμένου, ενός φαινομένου, μιας δραστηριότητας, μιας διαδικασίας) με τη βοήθεια ενός άλλου συστήματος</a:t>
            </a:r>
          </a:p>
          <a:p>
            <a:r>
              <a:rPr lang="el-GR" altLang="el-GR" sz="2800" dirty="0" smtClean="0"/>
              <a:t>Η προσομοίωση είναι μία αναπαράσταση ή ένα μοντέλο που έχει κατασκευαστεί για να αναπαραστήσει και να επιτρέψει την κατανόηση της λειτουργίας ενός συστήματος</a:t>
            </a:r>
          </a:p>
          <a:p>
            <a:endParaRPr lang="en-GB" alt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42DAC5-3365-472F-95D1-4E694DE41FC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προσομοίωσης (2)</a:t>
            </a:r>
            <a:endParaRPr lang="en-GB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4438" y="1500188"/>
            <a:ext cx="7499350" cy="4800600"/>
          </a:xfrm>
        </p:spPr>
        <p:txBody>
          <a:bodyPr/>
          <a:lstStyle/>
          <a:p>
            <a:r>
              <a:rPr lang="el-GR" altLang="el-GR" dirty="0" smtClean="0"/>
              <a:t>Το σύστημα προσομοίωσης «μιμείται» τη συμπεριφορά αυτού που αναπαριστά και συνεπώς επιτρέπει </a:t>
            </a:r>
          </a:p>
          <a:p>
            <a:pPr lvl="1"/>
            <a:r>
              <a:rPr lang="el-GR" altLang="el-GR" dirty="0" smtClean="0"/>
              <a:t>Εξοικείωση με τα χαρακτηριστικά του,</a:t>
            </a:r>
          </a:p>
          <a:p>
            <a:pPr lvl="1"/>
            <a:r>
              <a:rPr lang="el-GR" altLang="el-GR" dirty="0" smtClean="0"/>
              <a:t>Κατανόηση των λειτουργιών του </a:t>
            </a:r>
          </a:p>
          <a:p>
            <a:pPr lvl="1">
              <a:buFont typeface="Verdana" panose="020B0604030504040204" pitchFamily="34" charset="0"/>
              <a:buNone/>
            </a:pPr>
            <a:r>
              <a:rPr lang="el-GR" altLang="el-GR" i="1" dirty="0" smtClean="0"/>
              <a:t>	το σύστημα προσομοίωσης στις περισσότερες περιπτώσεις σήμερα είναι ένα </a:t>
            </a:r>
            <a:r>
              <a:rPr lang="el-GR" altLang="el-GR" b="1" i="1" dirty="0" smtClean="0"/>
              <a:t>μοντέλο</a:t>
            </a:r>
            <a:r>
              <a:rPr lang="el-GR" altLang="el-GR" i="1" dirty="0" smtClean="0"/>
              <a:t> που ‘εκτελείται’ σε έναν υπολογιστή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l-GR" dirty="0" smtClean="0"/>
          </a:p>
          <a:p>
            <a:endParaRPr lang="en-GB" alt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EAA4D1-DD47-4537-B6DA-8307CC1A61E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προσομοίωσης (3)</a:t>
            </a:r>
            <a:endParaRPr lang="en-GB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715250" cy="4800600"/>
          </a:xfrm>
        </p:spPr>
        <p:txBody>
          <a:bodyPr/>
          <a:lstStyle/>
          <a:p>
            <a:r>
              <a:rPr lang="el-GR" altLang="el-GR" sz="2800" dirty="0" smtClean="0"/>
              <a:t>Η έννοια της προσομοίωσης εμφανίστηκε αρχικά στο χώρο της επιστημονικής έρευνας ως τεχνική μελέτης των αποτελεσμάτων μιας δράσης πάνω σε ένα φαινόμενο χωρίς να απαιτείται παρέμβαση στο ίδιο το φαινόμενο</a:t>
            </a:r>
          </a:p>
          <a:p>
            <a:r>
              <a:rPr lang="el-GR" altLang="el-GR" sz="2800" dirty="0" smtClean="0"/>
              <a:t>Οι προσομοιώσεις χρησιμοποιούνται για τη μελέτη και την κατανόηση αρχών λειτουργίας πολλών φυσικών, βιολογικών και κοινωνικών διαδικασιών </a:t>
            </a:r>
          </a:p>
          <a:p>
            <a:pPr lvl="1"/>
            <a:r>
              <a:rPr lang="el-GR" altLang="el-GR" sz="2400" dirty="0" smtClean="0"/>
              <a:t>Αποφυγή διακοπής λειτουργίας ή καταστροφής του πραγματικού συστήματος </a:t>
            </a:r>
          </a:p>
          <a:p>
            <a:pPr lvl="1"/>
            <a:endParaRPr lang="en-GB" altLang="el-G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A57385-414D-4430-91D3-BFAC7E7F4AC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Προσομοίωση οχήματος</a:t>
            </a:r>
            <a:endParaRPr lang="en-GB" dirty="0"/>
          </a:p>
        </p:txBody>
      </p:sp>
      <p:pic>
        <p:nvPicPr>
          <p:cNvPr id="62467" name="Content Placeholder 5" descr="Vehicle_simulato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7996" y="2852936"/>
            <a:ext cx="4731642" cy="33954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99E4B-C036-4DF8-9087-7F5E5B3A9FD3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772816"/>
            <a:ext cx="68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Πλήρες σύστημα προσομοίωσης με μηχανικό μέρος και λογισμικό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Προσομοίωση με υπολογιστές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pPr>
              <a:defRPr/>
            </a:pPr>
            <a:r>
              <a:rPr lang="el-GR" sz="2400" dirty="0" smtClean="0">
                <a:latin typeface="+mj-lt"/>
              </a:rPr>
              <a:t>Μια προσομοίωση με υπολογιστές είναι </a:t>
            </a:r>
            <a:r>
              <a:rPr lang="el-GR" sz="2400" b="1" dirty="0" smtClean="0">
                <a:latin typeface="+mj-lt"/>
              </a:rPr>
              <a:t>υπολογιστικό</a:t>
            </a:r>
            <a:r>
              <a:rPr lang="el-GR" sz="2400" dirty="0" smtClean="0">
                <a:latin typeface="+mj-lt"/>
              </a:rPr>
              <a:t> </a:t>
            </a:r>
            <a:r>
              <a:rPr lang="el-GR" sz="2400" b="1" dirty="0" smtClean="0">
                <a:latin typeface="+mj-lt"/>
              </a:rPr>
              <a:t>μοντέλο</a:t>
            </a:r>
            <a:r>
              <a:rPr lang="el-GR" sz="2400" dirty="0" smtClean="0">
                <a:latin typeface="+mj-lt"/>
              </a:rPr>
              <a:t> που χρησιμοποιείται για να πειραματιστούμε πάνω σε ένα πραγματικό σύστημα χωρίς να έχουμε άμεση επαφή μαζί του</a:t>
            </a:r>
          </a:p>
          <a:p>
            <a:pPr>
              <a:defRPr/>
            </a:pPr>
            <a:r>
              <a:rPr lang="el-GR" sz="2400" b="1" dirty="0" smtClean="0">
                <a:latin typeface="+mj-lt"/>
              </a:rPr>
              <a:t>Στόχος</a:t>
            </a:r>
            <a:r>
              <a:rPr lang="el-GR" sz="2400" dirty="0" smtClean="0">
                <a:latin typeface="+mj-lt"/>
              </a:rPr>
              <a:t>: η μελέτη, η κατανόηση και ο πειραματισμός με πολύπλοκα συστήματα (στα οποία συνήθως δεν έχουμε απευθείας πρόσβαση)</a:t>
            </a:r>
          </a:p>
          <a:p>
            <a:pPr>
              <a:defRPr/>
            </a:pPr>
            <a:r>
              <a:rPr lang="el-GR" sz="2400" dirty="0" smtClean="0">
                <a:latin typeface="+mj-lt"/>
              </a:rPr>
              <a:t>Οι χρήστες χειρίζονται τα συστατικά του συστήματος με πλήρως αλληλεπιδραστικό τρόπο</a:t>
            </a:r>
          </a:p>
          <a:p>
            <a:pPr>
              <a:defRPr/>
            </a:pPr>
            <a:r>
              <a:rPr lang="el-GR" sz="2400" b="1" dirty="0" smtClean="0">
                <a:latin typeface="+mj-lt"/>
              </a:rPr>
              <a:t>Παράδειγμα</a:t>
            </a:r>
            <a:r>
              <a:rPr lang="el-GR" sz="2400" dirty="0" smtClean="0">
                <a:latin typeface="+mj-lt"/>
              </a:rPr>
              <a:t>: προσομοίωση χειρισμού πολεμικού αεροπλάνου </a:t>
            </a:r>
          </a:p>
          <a:p>
            <a:pPr>
              <a:defRPr/>
            </a:pPr>
            <a:endParaRPr lang="en-GB" sz="3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3351B8-34E5-4DE1-9733-EED702CBE21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Εκπαιδευτική προσομοίωση (1) </a:t>
            </a:r>
            <a:endParaRPr lang="en-GB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071563" y="1428750"/>
            <a:ext cx="7713662" cy="4800600"/>
          </a:xfrm>
        </p:spPr>
        <p:txBody>
          <a:bodyPr/>
          <a:lstStyle/>
          <a:p>
            <a:r>
              <a:rPr lang="el-GR" altLang="el-GR" sz="2800" smtClean="0"/>
              <a:t>Μια εκπαιδευτική προσομοίωση βασίζεται στο μοντέλο ενός φαινομένου, μιας συσκευής ή μιας διαδικασίας τα οποία ο μαθητής μαθαίνει να χειρίζεται αλληλεπιδρώντας με το σύστημα προσομοίωσης.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8158A-B26D-45F9-813D-CC1A939D643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Εκπαιδευτική προσομοίωση (2)</a:t>
            </a:r>
            <a:endParaRPr lang="en-GB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Σε μια παιδαγωγική κατάσταση προσομοίωσης, ο μαθητής </a:t>
            </a:r>
          </a:p>
          <a:p>
            <a:r>
              <a:rPr lang="el-GR" altLang="el-GR" sz="2400" smtClean="0"/>
              <a:t>αλλάζει κατά βούληση ορισμένες – κύριες κατά κανόνα - μεταβλητές του προς μελέτη φαινομένου, </a:t>
            </a:r>
          </a:p>
          <a:p>
            <a:r>
              <a:rPr lang="el-GR" altLang="el-GR" sz="2400" smtClean="0"/>
              <a:t>έχει στα χέρια του την πρωτοβουλία εξέλιξής του </a:t>
            </a:r>
          </a:p>
          <a:p>
            <a:r>
              <a:rPr lang="el-GR" altLang="el-GR" sz="2400" smtClean="0"/>
              <a:t>και δεν οφείλει να απαντά απλώς σε ερωτήσεις που έχουν προβλεφθεί από τους δημιουργούς του λογισμικού</a:t>
            </a:r>
            <a:endParaRPr lang="en-GB" alt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9738AD-5505-45F1-830D-19BDE948C25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χρήσεις προσομοίωσης (1)</a:t>
            </a:r>
            <a:endParaRPr lang="en-GB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083987" y="1700213"/>
            <a:ext cx="7746826" cy="4605337"/>
          </a:xfrm>
        </p:spPr>
        <p:txBody>
          <a:bodyPr/>
          <a:lstStyle/>
          <a:p>
            <a:r>
              <a:rPr lang="el-GR" altLang="el-GR" sz="2800" dirty="0" smtClean="0"/>
              <a:t>Α) υποστήριξη του μαθήματος με τη βοήθεια αλληλεπιδραστικής προσομοίωσης (διδασκαλία από τον εκπαιδευτικό που χρησιμοποιεί την προσομοίωση ως εποπτικό μέσο), </a:t>
            </a:r>
            <a:endParaRPr lang="en-GB" altLang="el-GR" sz="2800" dirty="0" smtClean="0"/>
          </a:p>
          <a:p>
            <a:r>
              <a:rPr lang="el-GR" altLang="el-GR" sz="2800" dirty="0" smtClean="0"/>
              <a:t>Β) επαλήθευση ενός μοντέλου (χρήση προσομοίωσης από τον μαθητή και αλληλεπίδραση με τον εκπαιδευτικό για συμπληρωματική ανατροφοδότηση), </a:t>
            </a:r>
            <a:endParaRPr lang="en-GB" altLang="el-GR" sz="2800" dirty="0" smtClean="0"/>
          </a:p>
          <a:p>
            <a:r>
              <a:rPr lang="el-GR" altLang="el-GR" sz="2800" dirty="0" smtClean="0"/>
              <a:t>Γ) κλασσική προσομοίωση (ατομική ή συλλογική χρήση ενός μοντέλου από μαθητές). </a:t>
            </a:r>
            <a:endParaRPr lang="en-GB" altLang="el-GR" sz="2800" dirty="0" smtClean="0"/>
          </a:p>
          <a:p>
            <a:endParaRPr lang="en-GB" altLang="el-G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949C75-713D-4D83-9013-72D72A2A772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i="1" dirty="0" smtClean="0">
                <a:solidFill>
                  <a:schemeClr val="tx2">
                    <a:satMod val="130000"/>
                  </a:schemeClr>
                </a:solidFill>
              </a:rPr>
              <a:t>Έννοιες – Κλειδιά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36782"/>
              </p:ext>
            </p:extLst>
          </p:nvPr>
        </p:nvGraphicFramePr>
        <p:xfrm>
          <a:off x="1071563" y="1447800"/>
          <a:ext cx="7862888" cy="4767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67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Γνωστική ψυχολογία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Αλληλεπίδραση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Διεπιφάνεια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Επικοινωνία ανθρώπου – 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υπολογιστή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Λογισμικά οπτικοποίησης, προσομοίωσης, μοντελοποίησης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Γραφικές αναπαραστάσεις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Εικονικές αναπαραστάσεις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Οπτικές αναπαραστάσεις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Οπτικοποίηση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Προσομοίωση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Μοντέλο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Μοντελοποίηση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19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069292-FB69-4F1E-8610-294AD7C2CEC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200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χρήσεις προσομοίωσης (2)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9F435-319D-4F41-BC25-8AB450C5168B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768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l-GR" sz="1800">
              <a:latin typeface="Arial" panose="020B0604020202020204" pitchFamily="34" charset="0"/>
            </a:endParaRPr>
          </a:p>
        </p:txBody>
      </p:sp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785812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8575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Πλεονεκτήματα προσομοίωσης</a:t>
            </a:r>
            <a:endParaRPr lang="en-GB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785813" y="1428750"/>
            <a:ext cx="7999412" cy="4800600"/>
          </a:xfrm>
        </p:spPr>
        <p:txBody>
          <a:bodyPr/>
          <a:lstStyle/>
          <a:p>
            <a:r>
              <a:rPr lang="el-GR" altLang="el-GR" sz="2400" dirty="0" smtClean="0"/>
              <a:t>Μπορεί να αποτελεί την μόνη προσέγγιση για την επίλυση κάποιων προβλημάτων (π.χ. μελέτη λειτουργίας ενός απροσπέλαστου συστήματος)</a:t>
            </a:r>
          </a:p>
          <a:p>
            <a:r>
              <a:rPr lang="el-GR" altLang="el-GR" sz="2400" dirty="0" smtClean="0"/>
              <a:t>Μπορεί να κοστίζει λιγότερο από το χειρισμό του πραγματικού συστήματος</a:t>
            </a:r>
          </a:p>
          <a:p>
            <a:r>
              <a:rPr lang="el-GR" altLang="el-GR" sz="2400" dirty="0" smtClean="0"/>
              <a:t>Παρουσιάζει μεγαλύτερη ευαισθησία στην αντίληψη των σχέσεων μεταξύ των προβλημάτων (αφού οι μεταβλητές που μπορούμε να χειριστούμε είναι εμφανείς)</a:t>
            </a:r>
          </a:p>
          <a:p>
            <a:r>
              <a:rPr lang="el-GR" altLang="el-GR" sz="2400" dirty="0" smtClean="0"/>
              <a:t>Είναι ασφαλής μέθοδος (π.χ. χειρισμός αεροπλάνου)</a:t>
            </a:r>
          </a:p>
          <a:p>
            <a:r>
              <a:rPr lang="el-GR" altLang="el-GR" sz="2400" dirty="0" smtClean="0"/>
              <a:t>Δίνει τη δυνατότητα επανάληψης του ιδίου φαινομένου</a:t>
            </a:r>
          </a:p>
          <a:p>
            <a:r>
              <a:rPr lang="el-GR" altLang="el-GR" sz="2400" dirty="0" smtClean="0"/>
              <a:t>Δίνει τη δυνατότητα πλήρους ενόρασης του συστήματος που εξετάζεται από όλες τις πλευρές</a:t>
            </a:r>
          </a:p>
          <a:p>
            <a:endParaRPr lang="en-GB" altLang="el-G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6A5C78-2408-4F5E-AEB7-04CF8B09530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Μειονεκτήματα προσομοίωσης</a:t>
            </a:r>
            <a:endParaRPr lang="en-GB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785813" y="1447800"/>
            <a:ext cx="8148637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smtClean="0"/>
              <a:t>Κάποιες φορές απαιτεί σημαντικό χρόνο και κόστος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Μπορεί να μην είναι η πιο κατάλληλη μέθοδος επίλυσης του προβλήματος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Δεν εγγυάται ότι θα οδηγήσει στην καλύτερη δυνατή λύση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Μπορεί να μην αντανακλά με ακρίβεια την υπό μελέτη κατάσταση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Βασίζεται καθοριστικά στην τυχαιότητα (στοχαστικές κατανομές, τυχαίοι αριθμοί).</a:t>
            </a:r>
          </a:p>
          <a:p>
            <a:pPr>
              <a:lnSpc>
                <a:spcPct val="90000"/>
              </a:lnSpc>
            </a:pPr>
            <a:endParaRPr lang="el-GR" altLang="el-GR" sz="2400" smtClean="0"/>
          </a:p>
          <a:p>
            <a:pPr>
              <a:lnSpc>
                <a:spcPct val="90000"/>
              </a:lnSpc>
            </a:pPr>
            <a:r>
              <a:rPr lang="el-GR" altLang="el-GR" sz="2400" smtClean="0"/>
              <a:t>Σε μια προσομοίωση το μοντέλο που την διέπει έχει ήδη δημιουργηθεί από κάποιον άλλο </a:t>
            </a:r>
          </a:p>
          <a:p>
            <a:pPr>
              <a:lnSpc>
                <a:spcPct val="90000"/>
              </a:lnSpc>
            </a:pPr>
            <a:r>
              <a:rPr lang="el-GR" altLang="el-GR" sz="2400" smtClean="0"/>
              <a:t>Ανάγκη για περιβάλλοντα που επιτρέπουν τη δημιουργία μοντέλων</a:t>
            </a:r>
          </a:p>
          <a:p>
            <a:endParaRPr lang="en-GB" altLang="el-GR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6962BD-E8DA-4A02-BFD5-DF79B111802A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</a:t>
            </a:r>
            <a:r>
              <a:rPr lang="el-GR" dirty="0" smtClean="0"/>
              <a:t>ροσομοιώσεις </a:t>
            </a:r>
            <a:r>
              <a:rPr lang="el-GR" dirty="0" smtClean="0"/>
              <a:t>- </a:t>
            </a:r>
            <a:r>
              <a:rPr lang="el-GR" dirty="0" smtClean="0"/>
              <a:t>Μοντέλα </a:t>
            </a:r>
            <a:endParaRPr lang="en-GB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597601" cy="4531047"/>
          </a:xfrm>
        </p:spPr>
        <p:txBody>
          <a:bodyPr/>
          <a:lstStyle/>
          <a:p>
            <a:r>
              <a:rPr lang="el-GR" dirty="0" smtClean="0"/>
              <a:t>Οι προσομοιώσεις βασίζονται σε </a:t>
            </a:r>
            <a:r>
              <a:rPr lang="el-GR" dirty="0" smtClean="0"/>
              <a:t>μοντέλα</a:t>
            </a:r>
          </a:p>
          <a:p>
            <a:r>
              <a:rPr lang="el-GR" dirty="0" smtClean="0"/>
              <a:t>Για να λειτουργήσει μια προσομοίωση απαιτείται η ύπαρξη ενός μοντέλου </a:t>
            </a:r>
          </a:p>
          <a:p>
            <a:r>
              <a:rPr lang="el-GR" dirty="0" smtClean="0"/>
              <a:t>Τα λογισμικά προσομοίωσης εμπεριέχουν μοντέλα </a:t>
            </a:r>
          </a:p>
          <a:p>
            <a:r>
              <a:rPr lang="el-GR" dirty="0" smtClean="0"/>
              <a:t>Τα λογισμικά προσομοίωσης δημιουργούνται με λογισμικά μοντελοποίησης ! </a:t>
            </a:r>
            <a:r>
              <a:rPr lang="el-GR" dirty="0" smtClean="0"/>
              <a:t> </a:t>
            </a:r>
            <a:endParaRPr lang="en-GB" alt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6B14DB-5D0D-49B4-827B-44C04D870C3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έννοια του μοντέλου </a:t>
            </a:r>
            <a:endParaRPr lang="en-GB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981220" y="1052736"/>
            <a:ext cx="8148637" cy="4891087"/>
          </a:xfrm>
        </p:spPr>
        <p:txBody>
          <a:bodyPr/>
          <a:lstStyle/>
          <a:p>
            <a:r>
              <a:rPr lang="el-GR" altLang="el-GR" sz="2400" dirty="0" smtClean="0"/>
              <a:t>Οι άνθρωποι στην προσπάθειά τους </a:t>
            </a:r>
          </a:p>
          <a:p>
            <a:pPr lvl="1"/>
            <a:r>
              <a:rPr lang="el-GR" altLang="el-GR" sz="2400" dirty="0" smtClean="0"/>
              <a:t>να κατανοήσουν τον κόσμο, </a:t>
            </a:r>
          </a:p>
          <a:p>
            <a:pPr lvl="1"/>
            <a:r>
              <a:rPr lang="el-GR" altLang="el-GR" sz="2400" dirty="0" smtClean="0"/>
              <a:t>να ερμηνεύσουν τα διάφορα φαινόμενα, </a:t>
            </a:r>
          </a:p>
          <a:p>
            <a:pPr lvl="1"/>
            <a:r>
              <a:rPr lang="el-GR" altLang="el-GR" sz="2400" dirty="0" smtClean="0"/>
              <a:t>να κάνουν προβλέψεις για τη συμπεριφορά διαφόρων συστημάτων </a:t>
            </a:r>
          </a:p>
          <a:p>
            <a:pPr lvl="1"/>
            <a:r>
              <a:rPr lang="el-GR" altLang="el-GR" sz="2400" dirty="0" smtClean="0"/>
              <a:t>αλλά και για να ενεργήσουν πάνω σε αυτά, </a:t>
            </a:r>
          </a:p>
          <a:p>
            <a:r>
              <a:rPr lang="el-GR" altLang="el-GR" sz="2400" dirty="0" smtClean="0"/>
              <a:t>επιστρατεύουν </a:t>
            </a:r>
            <a:endParaRPr lang="en-US" altLang="el-GR" sz="2400" dirty="0" smtClean="0"/>
          </a:p>
          <a:p>
            <a:pPr lvl="1"/>
            <a:r>
              <a:rPr lang="el-GR" altLang="el-GR" sz="2400" dirty="0" smtClean="0"/>
              <a:t>τις συμβολικές, παραστατικές και δημιουργικές τους ικανότητες δημιουργώντας πραγματικά ή συμβολικά κατασκευάσματα που μιμούνται ή αναπαριστούν – σε μια ιδεατή μορφή – στοιχεία ή πτυχές της πραγματικότητας</a:t>
            </a:r>
            <a:endParaRPr lang="en-US" altLang="el-GR" sz="2400" dirty="0" smtClean="0"/>
          </a:p>
          <a:p>
            <a:r>
              <a:rPr lang="el-GR" altLang="el-GR" sz="2400" dirty="0" smtClean="0"/>
              <a:t>Τα κατασκευάσματα αυτά ονομάζονται μοντέλα</a:t>
            </a:r>
          </a:p>
          <a:p>
            <a:endParaRPr lang="en-GB" alt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6B14DB-5D0D-49B4-827B-44C04D870C3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διαδικασία μοντελοποίησης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060962-4117-43E1-B2B5-687CD364397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84997" name="Oval 4"/>
          <p:cNvSpPr>
            <a:spLocks noChangeArrowheads="1"/>
          </p:cNvSpPr>
          <p:nvPr/>
        </p:nvSpPr>
        <p:spPr bwMode="auto">
          <a:xfrm>
            <a:off x="428625" y="2214563"/>
            <a:ext cx="2592388" cy="3240087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l-GR" sz="1800">
              <a:latin typeface="Arial" panose="020B0604020202020204" pitchFamily="34" charset="0"/>
            </a:endParaRP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868363" y="2790825"/>
            <a:ext cx="1804987" cy="204311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6200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>
                <a:latin typeface="Arial" panose="020B0604020202020204" pitchFamily="34" charset="0"/>
              </a:rPr>
              <a:t>Κόσμος</a:t>
            </a:r>
            <a:endParaRPr lang="en-US" altLang="el-GR" sz="2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Arial" panose="020B0604020202020204" pitchFamily="34" charset="0"/>
              </a:rPr>
              <a:t>(αντικείμενα,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Arial" panose="020B0604020202020204" pitchFamily="34" charset="0"/>
              </a:rPr>
              <a:t>φαινόμενα,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Arial" panose="020B0604020202020204" pitchFamily="34" charset="0"/>
              </a:rPr>
              <a:t>διαδικασίες,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Arial" panose="020B0604020202020204" pitchFamily="34" charset="0"/>
              </a:rPr>
              <a:t>κοινωνικο-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Arial" panose="020B0604020202020204" pitchFamily="34" charset="0"/>
              </a:rPr>
              <a:t>τεχνικοί ρόλοι</a:t>
            </a:r>
            <a:r>
              <a:rPr lang="en-US" altLang="el-GR" sz="2000">
                <a:latin typeface="Arial" panose="020B0604020202020204" pitchFamily="34" charset="0"/>
              </a:rPr>
              <a:t>)</a:t>
            </a:r>
            <a:endParaRPr lang="el-GR" altLang="el-GR" sz="2000">
              <a:latin typeface="Arial" panose="020B0604020202020204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21013" y="3006725"/>
            <a:ext cx="2211387" cy="946150"/>
            <a:chOff x="1633" y="1814"/>
            <a:chExt cx="1295" cy="596"/>
          </a:xfrm>
        </p:grpSpPr>
        <p:sp>
          <p:nvSpPr>
            <p:cNvPr id="85017" name="Line 7"/>
            <p:cNvSpPr>
              <a:spLocks noChangeShapeType="1"/>
            </p:cNvSpPr>
            <p:nvPr/>
          </p:nvSpPr>
          <p:spPr bwMode="auto">
            <a:xfrm>
              <a:off x="1633" y="2160"/>
              <a:ext cx="1295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18" name="Rectangle 8"/>
            <p:cNvSpPr>
              <a:spLocks noChangeArrowheads="1"/>
            </p:cNvSpPr>
            <p:nvPr/>
          </p:nvSpPr>
          <p:spPr bwMode="auto">
            <a:xfrm>
              <a:off x="1653" y="1814"/>
              <a:ext cx="83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76200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Arial" panose="020B0604020202020204" pitchFamily="34" charset="0"/>
                </a:rPr>
                <a:t>δημιουργία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Arial" panose="020B0604020202020204" pitchFamily="34" charset="0"/>
                </a:rPr>
                <a:t>μοντέλου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253038" y="3222625"/>
            <a:ext cx="1827212" cy="749300"/>
            <a:chOff x="2932" y="1924"/>
            <a:chExt cx="1048" cy="472"/>
          </a:xfrm>
        </p:grpSpPr>
        <p:sp>
          <p:nvSpPr>
            <p:cNvPr id="85015" name="Rectangle 10"/>
            <p:cNvSpPr>
              <a:spLocks noChangeArrowheads="1"/>
            </p:cNvSpPr>
            <p:nvPr/>
          </p:nvSpPr>
          <p:spPr bwMode="auto">
            <a:xfrm>
              <a:off x="2932" y="1924"/>
              <a:ext cx="1048" cy="472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l-GR" sz="1800">
                <a:latin typeface="Arial" panose="020B0604020202020204" pitchFamily="34" charset="0"/>
              </a:endParaRPr>
            </a:p>
          </p:txBody>
        </p:sp>
        <p:sp>
          <p:nvSpPr>
            <p:cNvPr id="85016" name="Rectangle 11"/>
            <p:cNvSpPr>
              <a:spLocks noChangeArrowheads="1"/>
            </p:cNvSpPr>
            <p:nvPr/>
          </p:nvSpPr>
          <p:spPr bwMode="auto">
            <a:xfrm>
              <a:off x="3062" y="2025"/>
              <a:ext cx="879" cy="32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76200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800">
                  <a:latin typeface="Arial" panose="020B0604020202020204" pitchFamily="34" charset="0"/>
                </a:rPr>
                <a:t>Μοντέλο</a:t>
              </a: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805113" y="2143125"/>
            <a:ext cx="6002337" cy="647700"/>
            <a:chOff x="1249" y="1252"/>
            <a:chExt cx="3691" cy="380"/>
          </a:xfrm>
        </p:grpSpPr>
        <p:sp>
          <p:nvSpPr>
            <p:cNvPr id="85012" name="Rectangle 13"/>
            <p:cNvSpPr>
              <a:spLocks noChangeArrowheads="1"/>
            </p:cNvSpPr>
            <p:nvPr/>
          </p:nvSpPr>
          <p:spPr bwMode="auto">
            <a:xfrm>
              <a:off x="3940" y="1252"/>
              <a:ext cx="1000" cy="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l-GR" sz="1800">
                <a:latin typeface="Arial" panose="020B0604020202020204" pitchFamily="34" charset="0"/>
              </a:endParaRPr>
            </a:p>
          </p:txBody>
        </p:sp>
        <p:sp>
          <p:nvSpPr>
            <p:cNvPr id="85013" name="Rectangle 14"/>
            <p:cNvSpPr>
              <a:spLocks noChangeArrowheads="1"/>
            </p:cNvSpPr>
            <p:nvPr/>
          </p:nvSpPr>
          <p:spPr bwMode="auto">
            <a:xfrm>
              <a:off x="4032" y="1257"/>
              <a:ext cx="86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76200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800">
                  <a:latin typeface="Arial" panose="020B0604020202020204" pitchFamily="34" charset="0"/>
                </a:rPr>
                <a:t>είσοδος</a:t>
              </a:r>
            </a:p>
          </p:txBody>
        </p:sp>
        <p:sp>
          <p:nvSpPr>
            <p:cNvPr id="85014" name="Line 15"/>
            <p:cNvSpPr>
              <a:spLocks noChangeShapeType="1"/>
            </p:cNvSpPr>
            <p:nvPr/>
          </p:nvSpPr>
          <p:spPr bwMode="auto">
            <a:xfrm flipV="1">
              <a:off x="1249" y="1441"/>
              <a:ext cx="2687" cy="191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340600" y="2790825"/>
            <a:ext cx="1592263" cy="1903413"/>
            <a:chOff x="4118" y="1633"/>
            <a:chExt cx="1003" cy="1199"/>
          </a:xfrm>
        </p:grpSpPr>
        <p:sp>
          <p:nvSpPr>
            <p:cNvPr id="85010" name="Line 17"/>
            <p:cNvSpPr>
              <a:spLocks noChangeShapeType="1"/>
            </p:cNvSpPr>
            <p:nvPr/>
          </p:nvSpPr>
          <p:spPr bwMode="auto">
            <a:xfrm>
              <a:off x="4464" y="1633"/>
              <a:ext cx="0" cy="1199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11" name="Rectangle 18"/>
            <p:cNvSpPr>
              <a:spLocks noChangeArrowheads="1"/>
            </p:cNvSpPr>
            <p:nvPr/>
          </p:nvSpPr>
          <p:spPr bwMode="auto">
            <a:xfrm>
              <a:off x="4118" y="1862"/>
              <a:ext cx="10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76200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Arial" panose="020B0604020202020204" pitchFamily="34" charset="0"/>
                </a:rPr>
                <a:t>επεξεργασία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Arial" panose="020B0604020202020204" pitchFamily="34" charset="0"/>
                </a:rPr>
                <a:t>μοντέλου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7124700" y="4662488"/>
            <a:ext cx="1839913" cy="596900"/>
            <a:chOff x="3940" y="2836"/>
            <a:chExt cx="1077" cy="376"/>
          </a:xfrm>
        </p:grpSpPr>
        <p:sp>
          <p:nvSpPr>
            <p:cNvPr id="85008" name="Rectangle 20"/>
            <p:cNvSpPr>
              <a:spLocks noChangeArrowheads="1"/>
            </p:cNvSpPr>
            <p:nvPr/>
          </p:nvSpPr>
          <p:spPr bwMode="auto">
            <a:xfrm>
              <a:off x="3940" y="2836"/>
              <a:ext cx="1048" cy="37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l-GR" sz="1800">
                <a:latin typeface="Arial" panose="020B0604020202020204" pitchFamily="34" charset="0"/>
              </a:endParaRPr>
            </a:p>
          </p:txBody>
        </p:sp>
        <p:sp>
          <p:nvSpPr>
            <p:cNvPr id="85009" name="Rectangle 21"/>
            <p:cNvSpPr>
              <a:spLocks noChangeArrowheads="1"/>
            </p:cNvSpPr>
            <p:nvPr/>
          </p:nvSpPr>
          <p:spPr bwMode="auto">
            <a:xfrm>
              <a:off x="3993" y="2841"/>
              <a:ext cx="10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 defTabSz="76200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800">
                  <a:latin typeface="Arial" panose="020B0604020202020204" pitchFamily="34" charset="0"/>
                </a:rPr>
                <a:t>συνέπειες</a:t>
              </a:r>
            </a:p>
          </p:txBody>
        </p:sp>
      </p:grpSp>
      <p:sp>
        <p:nvSpPr>
          <p:cNvPr id="24" name="Line 23"/>
          <p:cNvSpPr>
            <a:spLocks noChangeShapeType="1"/>
          </p:cNvSpPr>
          <p:nvPr/>
        </p:nvSpPr>
        <p:spPr bwMode="auto">
          <a:xfrm flipH="1" flipV="1">
            <a:off x="2947988" y="4303713"/>
            <a:ext cx="4105275" cy="63023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05113" y="4446588"/>
            <a:ext cx="233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76200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Arial" panose="020B0604020202020204" pitchFamily="34" charset="0"/>
              </a:rPr>
              <a:t>σύγκριση και / ή πρόβλεψη</a:t>
            </a:r>
            <a:r>
              <a:rPr lang="el-GR" altLang="el-GR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448300" y="5111750"/>
            <a:ext cx="1284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Εμπειρικές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panose="020B0604020202020204" pitchFamily="34" charset="0"/>
              </a:rPr>
              <a:t>αναφορές</a:t>
            </a:r>
            <a:endParaRPr lang="en-GB" altLang="el-GR" sz="1800">
              <a:latin typeface="Arial" panose="020B0604020202020204" pitchFamily="34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116638" y="40878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Β. Κόμης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Λειτουργίες των μοντέλων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643063"/>
            <a:ext cx="7669213" cy="44894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sz="2800" dirty="0">
                <a:latin typeface="+mj-lt"/>
              </a:rPr>
              <a:t>Ένα μοντέλο είναι ένα νέο αντικείμενο (συγκεκριμένο ή συμβολικό) 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που δημιουργείται κατά κανόνα για να αναπαραστήσει ένα αντικείμενο που δεν είναι άμεσα </a:t>
            </a:r>
            <a:r>
              <a:rPr lang="el-GR" sz="2400" dirty="0" err="1">
                <a:latin typeface="+mj-lt"/>
              </a:rPr>
              <a:t>προσβάσιμο</a:t>
            </a:r>
            <a:r>
              <a:rPr lang="el-GR" sz="2400" dirty="0">
                <a:latin typeface="+mj-lt"/>
              </a:rPr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el-GR" sz="2800" dirty="0">
                <a:latin typeface="+mj-lt"/>
              </a:rPr>
              <a:t>Τα μοντέλα </a:t>
            </a:r>
            <a:endParaRPr lang="en-US" sz="2800" dirty="0">
              <a:latin typeface="+mj-lt"/>
            </a:endParaRPr>
          </a:p>
          <a:p>
            <a:pPr lvl="1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έχουν λειτουργίες επεξηγηματικές και </a:t>
            </a:r>
            <a:r>
              <a:rPr lang="el-GR" sz="2400" dirty="0" err="1">
                <a:latin typeface="+mj-lt"/>
              </a:rPr>
              <a:t>αναπαραστασιακές</a:t>
            </a:r>
            <a:r>
              <a:rPr lang="el-GR" sz="2400" dirty="0">
                <a:latin typeface="+mj-lt"/>
              </a:rPr>
              <a:t> καθώς και λειτουργίες πρόβλεψης 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χρησιμοποιούνται στην αναζήτηση παραμέτρων και καταστάσεων και για την εξήγηση φαινομένων.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Β. Κόμης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/>
              <a:t>Λειτουργία της μοντελοποίησης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2060575"/>
            <a:ext cx="7385050" cy="4114800"/>
          </a:xfrm>
        </p:spPr>
        <p:txBody>
          <a:bodyPr/>
          <a:lstStyle/>
          <a:p>
            <a:pPr>
              <a:defRPr/>
            </a:pPr>
            <a:r>
              <a:rPr lang="el-GR" sz="2800" dirty="0">
                <a:latin typeface="+mj-lt"/>
              </a:rPr>
              <a:t>Η μοντελοποίηση συνίσταται </a:t>
            </a:r>
          </a:p>
          <a:p>
            <a:pPr lvl="1">
              <a:defRPr/>
            </a:pPr>
            <a:r>
              <a:rPr lang="el-GR" sz="2400" dirty="0">
                <a:latin typeface="+mj-lt"/>
              </a:rPr>
              <a:t>στην οικοδόμηση ερμηνειών που έχουν αυτόνομη λειτουργία </a:t>
            </a:r>
          </a:p>
          <a:p>
            <a:pPr lvl="1">
              <a:defRPr/>
            </a:pPr>
            <a:r>
              <a:rPr lang="el-GR" sz="2400" dirty="0">
                <a:latin typeface="+mj-lt"/>
              </a:rPr>
              <a:t>με στόχο την πρόβλεψη μιας εξελικτικής διαδικασίας και μεταβολής ενός συστήματος </a:t>
            </a:r>
          </a:p>
          <a:p>
            <a:pPr lvl="1">
              <a:defRPr/>
            </a:pPr>
            <a:r>
              <a:rPr lang="el-GR" sz="2400" dirty="0">
                <a:latin typeface="+mj-lt"/>
              </a:rPr>
              <a:t>χωρίς να υπάρχει ανάγκη να παρατηρείται άμεσα η πραγματικότητα.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Από τη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στην </a:t>
            </a:r>
            <a:r>
              <a:rPr lang="el-GR" dirty="0" err="1" smtClean="0"/>
              <a:t>οπτικοποίηση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4590E9-569D-4242-B3FF-2267B48D857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957344410"/>
              </p:ext>
            </p:extLst>
          </p:nvPr>
        </p:nvGraphicFramePr>
        <p:xfrm>
          <a:off x="1547664" y="1700808"/>
          <a:ext cx="60960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14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Σημαντικές δ</a:t>
            </a:r>
            <a:r>
              <a:rPr lang="el-GR" dirty="0" smtClean="0"/>
              <a:t>ιαφορές </a:t>
            </a:r>
            <a:endParaRPr lang="en-GB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285875" y="1428750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altLang="el-GR" dirty="0" smtClean="0"/>
              <a:t>Διαφορές ανάμεσα σε </a:t>
            </a:r>
            <a:r>
              <a:rPr lang="el-GR" altLang="el-GR" dirty="0" err="1" smtClean="0"/>
              <a:t>οπτικοποίηση</a:t>
            </a:r>
            <a:r>
              <a:rPr lang="el-GR" altLang="el-GR" dirty="0" smtClean="0"/>
              <a:t>, προσομοίωση και </a:t>
            </a:r>
            <a:r>
              <a:rPr lang="el-GR" altLang="el-GR" dirty="0" err="1" smtClean="0"/>
              <a:t>μοντελοποίηση</a:t>
            </a:r>
            <a:endParaRPr lang="el-GR" altLang="el-GR" dirty="0" smtClean="0"/>
          </a:p>
          <a:p>
            <a:r>
              <a:rPr lang="el-GR" altLang="el-GR" dirty="0" smtClean="0"/>
              <a:t>Στην </a:t>
            </a:r>
            <a:r>
              <a:rPr lang="el-GR" altLang="el-GR" dirty="0" err="1" smtClean="0"/>
              <a:t>οπτικοποίηση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αναπαριστώ</a:t>
            </a:r>
            <a:r>
              <a:rPr lang="el-GR" altLang="el-GR" dirty="0" smtClean="0"/>
              <a:t> απλώς δεδομένα ενός έτοιμου μοντέλου </a:t>
            </a:r>
          </a:p>
          <a:p>
            <a:r>
              <a:rPr lang="el-GR" altLang="el-GR" dirty="0" smtClean="0"/>
              <a:t>Στην προσομοίωση </a:t>
            </a:r>
            <a:r>
              <a:rPr lang="el-GR" altLang="el-GR" b="1" dirty="0" smtClean="0"/>
              <a:t>χειρίζομαι</a:t>
            </a:r>
            <a:r>
              <a:rPr lang="el-GR" altLang="el-GR" dirty="0" smtClean="0"/>
              <a:t> μεταβλητές ενός έτοιμου μοντέλου</a:t>
            </a:r>
          </a:p>
          <a:p>
            <a:r>
              <a:rPr lang="el-GR" altLang="el-GR" dirty="0" smtClean="0"/>
              <a:t>Στην </a:t>
            </a:r>
            <a:r>
              <a:rPr lang="el-GR" altLang="el-GR" dirty="0" err="1" smtClean="0"/>
              <a:t>μοντελοποίηση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δημιουργώ</a:t>
            </a:r>
            <a:r>
              <a:rPr lang="el-GR" altLang="el-GR" dirty="0" smtClean="0"/>
              <a:t> το μοντέλο  </a:t>
            </a:r>
            <a:endParaRPr lang="en-GB" alt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4590E9-569D-4242-B3FF-2267B48D857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910138"/>
          </a:xfrm>
        </p:spPr>
        <p:txBody>
          <a:bodyPr/>
          <a:lstStyle/>
          <a:p>
            <a:r>
              <a:rPr lang="el-GR" altLang="el-GR" sz="2800" smtClean="0"/>
              <a:t>Την ανάπτυξη εκπαιδευτικού λογισμικού επιδρούν  οι ακόλουθες ψυχολογικές θεωρίες</a:t>
            </a:r>
          </a:p>
          <a:p>
            <a:pPr lvl="1"/>
            <a:r>
              <a:rPr lang="el-GR" altLang="el-GR" sz="2400" smtClean="0"/>
              <a:t>ο </a:t>
            </a:r>
            <a:r>
              <a:rPr lang="el-GR" altLang="el-GR" sz="2400" b="1" i="1" smtClean="0"/>
              <a:t>συμπεριφορισμός</a:t>
            </a:r>
            <a:r>
              <a:rPr lang="el-GR" altLang="el-GR" sz="2400" smtClean="0"/>
              <a:t> (behaviorism)</a:t>
            </a:r>
          </a:p>
          <a:p>
            <a:pPr lvl="2"/>
            <a:r>
              <a:rPr lang="en-GB" altLang="el-GR" sz="2000" smtClean="0"/>
              <a:t>Pavlov, Skinner, Crowder, </a:t>
            </a:r>
            <a:r>
              <a:rPr lang="fr-FR" altLang="el-GR" sz="2000" smtClean="0"/>
              <a:t>Gagné</a:t>
            </a:r>
            <a:endParaRPr lang="el-GR" altLang="el-GR" sz="2000" smtClean="0"/>
          </a:p>
          <a:p>
            <a:pPr lvl="1"/>
            <a:r>
              <a:rPr lang="el-GR" altLang="el-GR" sz="2400" smtClean="0"/>
              <a:t>η </a:t>
            </a:r>
            <a:r>
              <a:rPr lang="el-GR" altLang="el-GR" sz="2400" b="1" smtClean="0"/>
              <a:t>γνωστική ψυχολογία </a:t>
            </a:r>
            <a:r>
              <a:rPr lang="el-GR" altLang="el-GR" sz="2400" smtClean="0"/>
              <a:t>(</a:t>
            </a:r>
            <a:r>
              <a:rPr lang="en-GB" altLang="el-GR" sz="2400" smtClean="0"/>
              <a:t>cognitive psychology</a:t>
            </a:r>
            <a:r>
              <a:rPr lang="el-GR" altLang="el-GR" sz="2400" smtClean="0"/>
              <a:t>)</a:t>
            </a:r>
            <a:endParaRPr lang="en-GB" altLang="el-GR" sz="2400" smtClean="0"/>
          </a:p>
          <a:p>
            <a:pPr lvl="2"/>
            <a:r>
              <a:rPr lang="en-GB" altLang="el-GR" sz="2000" smtClean="0"/>
              <a:t>Newell, Simon,  Anderson </a:t>
            </a:r>
          </a:p>
          <a:p>
            <a:pPr lvl="1"/>
            <a:r>
              <a:rPr lang="el-GR" altLang="el-GR" sz="2400" smtClean="0"/>
              <a:t>ο </a:t>
            </a:r>
            <a:r>
              <a:rPr lang="el-GR" altLang="el-GR" sz="2400" b="1" i="1" smtClean="0"/>
              <a:t>εποικοδομισμός</a:t>
            </a:r>
            <a:r>
              <a:rPr lang="el-GR" altLang="el-GR" sz="2400" smtClean="0"/>
              <a:t> (constructivism)</a:t>
            </a:r>
            <a:endParaRPr lang="fr-FR" altLang="el-GR" sz="2400" smtClean="0"/>
          </a:p>
          <a:p>
            <a:pPr lvl="2"/>
            <a:r>
              <a:rPr lang="fr-FR" altLang="el-GR" sz="2000" smtClean="0"/>
              <a:t>Piaget</a:t>
            </a:r>
            <a:r>
              <a:rPr lang="en-GB" altLang="el-GR" sz="2000" smtClean="0"/>
              <a:t>, Papert, Bruner</a:t>
            </a:r>
            <a:endParaRPr lang="el-GR" altLang="el-GR" sz="2000" smtClean="0"/>
          </a:p>
          <a:p>
            <a:pPr lvl="1"/>
            <a:r>
              <a:rPr lang="el-GR" altLang="el-GR" smtClean="0"/>
              <a:t> </a:t>
            </a:r>
            <a:r>
              <a:rPr lang="el-GR" altLang="el-GR" sz="2400" smtClean="0"/>
              <a:t>οι </a:t>
            </a:r>
            <a:r>
              <a:rPr lang="el-GR" altLang="el-GR" sz="2400" b="1" i="1" smtClean="0"/>
              <a:t>κοινωνικοπολιτισμικές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(</a:t>
            </a:r>
            <a:r>
              <a:rPr lang="en-US" altLang="el-GR" sz="2400" smtClean="0"/>
              <a:t>sociocultural</a:t>
            </a:r>
            <a:r>
              <a:rPr lang="el-GR" altLang="el-GR" sz="2400" smtClean="0"/>
              <a:t>) ή</a:t>
            </a:r>
            <a:r>
              <a:rPr lang="el-GR" altLang="el-GR" sz="2400" b="1" smtClean="0"/>
              <a:t> </a:t>
            </a:r>
            <a:r>
              <a:rPr lang="el-GR" altLang="el-GR" sz="2400" b="1" i="1" smtClean="0"/>
              <a:t>ιστορικοπολιτισμικές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(</a:t>
            </a:r>
            <a:r>
              <a:rPr lang="en-US" altLang="el-GR" sz="2400" smtClean="0"/>
              <a:t>historicocultural</a:t>
            </a:r>
            <a:r>
              <a:rPr lang="el-GR" altLang="el-GR" sz="2400" smtClean="0"/>
              <a:t>) </a:t>
            </a:r>
            <a:r>
              <a:rPr lang="el-GR" altLang="el-GR" sz="2400" b="1" i="1" smtClean="0"/>
              <a:t>προσεγγίσεις</a:t>
            </a:r>
            <a:r>
              <a:rPr lang="el-GR" altLang="el-GR" sz="2400" smtClean="0"/>
              <a:t>.</a:t>
            </a:r>
            <a:endParaRPr lang="en-GB" altLang="el-GR" sz="2400" smtClean="0"/>
          </a:p>
          <a:p>
            <a:pPr lvl="2"/>
            <a:r>
              <a:rPr lang="en-GB" altLang="el-GR" sz="2000" smtClean="0"/>
              <a:t>Vygotsky, Luria,</a:t>
            </a:r>
            <a:r>
              <a:rPr lang="el-GR" altLang="el-GR" sz="2000" smtClean="0"/>
              <a:t> </a:t>
            </a:r>
            <a:r>
              <a:rPr lang="en-GB" altLang="el-GR" sz="2000" smtClean="0"/>
              <a:t>Leontiev, Bruner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B055D3-7F62-44EF-BD72-2871C723512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57313" y="3214688"/>
            <a:ext cx="7500937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1438" y="3719513"/>
            <a:ext cx="128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Γνωστικές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θεωρίες</a:t>
            </a:r>
            <a:endParaRPr lang="en-GB" altLang="el-GR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l-G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 διαφοροποίησης</a:t>
            </a:r>
            <a:endParaRPr lang="en-GB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928688" y="1285875"/>
            <a:ext cx="7927975" cy="4800600"/>
          </a:xfrm>
        </p:spPr>
        <p:txBody>
          <a:bodyPr/>
          <a:lstStyle/>
          <a:p>
            <a:r>
              <a:rPr lang="el-GR" altLang="el-GR" smtClean="0"/>
              <a:t>Σύστημα αναπαράστασης καιρού (οπτικοποίηση)</a:t>
            </a:r>
          </a:p>
          <a:p>
            <a:pPr lvl="1"/>
            <a:r>
              <a:rPr lang="el-GR" altLang="el-GR" smtClean="0"/>
              <a:t>Αναπαριστώ τον καιρό </a:t>
            </a:r>
          </a:p>
          <a:p>
            <a:r>
              <a:rPr lang="el-GR" altLang="el-GR" smtClean="0"/>
              <a:t>Σύστημα πρόβλεψης καιρού (προσομοίωση)</a:t>
            </a:r>
          </a:p>
          <a:p>
            <a:pPr lvl="1"/>
            <a:r>
              <a:rPr lang="el-GR" altLang="el-GR" smtClean="0"/>
              <a:t>Αλλάζω τιμές σε μεταβλητές και αναπαριστώ τον καιρό</a:t>
            </a:r>
          </a:p>
          <a:p>
            <a:r>
              <a:rPr lang="el-GR" altLang="el-GR" smtClean="0"/>
              <a:t>Σύστημα δημιουργίας μοντέλων καιρού (μοντελοποίηση)</a:t>
            </a:r>
          </a:p>
          <a:p>
            <a:pPr lvl="1"/>
            <a:r>
              <a:rPr lang="el-GR" altLang="el-GR" smtClean="0"/>
              <a:t> δημιουργώ μετεωρολογικά μοντέλα </a:t>
            </a:r>
            <a:endParaRPr lang="en-GB" alt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53FC5A-5595-43CD-93BC-745C5DA9C099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Γενικές κατηγορίες εκπαιδευτικού λογισμικού &amp; Θεωρίες Μάθησης</a:t>
            </a:r>
            <a:r>
              <a:rPr lang="en-GB" sz="2800" dirty="0"/>
              <a:t/>
            </a:r>
            <a:br>
              <a:rPr lang="en-GB" sz="2800" dirty="0"/>
            </a:br>
            <a:endParaRPr lang="en-GB" kern="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22E5B5-B52E-432F-9FAF-584F0D03A50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9523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00188"/>
            <a:ext cx="8964612" cy="4968875"/>
          </a:xfrm>
          <a:noFill/>
        </p:spPr>
      </p:pic>
      <p:sp>
        <p:nvSpPr>
          <p:cNvPr id="95238" name="TextBox 6"/>
          <p:cNvSpPr txBox="1">
            <a:spLocks noChangeArrowheads="1"/>
          </p:cNvSpPr>
          <p:nvPr/>
        </p:nvSpPr>
        <p:spPr bwMode="auto">
          <a:xfrm>
            <a:off x="428625" y="3000375"/>
            <a:ext cx="283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Λογισμικά κλειστού τύπου</a:t>
            </a:r>
            <a:endParaRPr lang="en-GB" altLang="el-GR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5239" name="TextBox 7"/>
          <p:cNvSpPr txBox="1">
            <a:spLocks noChangeArrowheads="1"/>
          </p:cNvSpPr>
          <p:nvPr/>
        </p:nvSpPr>
        <p:spPr bwMode="auto">
          <a:xfrm>
            <a:off x="5286375" y="2928938"/>
            <a:ext cx="284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Arial" panose="020B0604020202020204" pitchFamily="34" charset="0"/>
              </a:rPr>
              <a:t>Λογισμικά ανοικτού τύπου</a:t>
            </a:r>
            <a:endParaRPr lang="en-GB" altLang="el-GR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1130050">
            <a:off x="6532563" y="3175000"/>
            <a:ext cx="2268537" cy="3571875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800" dirty="0" smtClean="0"/>
              <a:t>Βασική ορολογία </a:t>
            </a:r>
            <a:endParaRPr lang="en-US" sz="4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643063"/>
            <a:ext cx="7499350" cy="4605337"/>
          </a:xfrm>
        </p:spPr>
        <p:txBody>
          <a:bodyPr/>
          <a:lstStyle/>
          <a:p>
            <a:r>
              <a:rPr lang="el-GR" altLang="el-GR" smtClean="0"/>
              <a:t>Οπτικοποίηση (</a:t>
            </a:r>
            <a:r>
              <a:rPr lang="en-US" altLang="el-GR" smtClean="0"/>
              <a:t>visualization</a:t>
            </a:r>
            <a:r>
              <a:rPr lang="el-GR" altLang="el-GR" smtClean="0"/>
              <a:t>)</a:t>
            </a:r>
          </a:p>
          <a:p>
            <a:r>
              <a:rPr lang="el-GR" altLang="el-GR" smtClean="0"/>
              <a:t>Προσομοίωση (</a:t>
            </a:r>
            <a:r>
              <a:rPr lang="en-GB" altLang="el-GR" smtClean="0"/>
              <a:t>simulation</a:t>
            </a:r>
            <a:r>
              <a:rPr lang="el-GR" altLang="el-GR" smtClean="0"/>
              <a:t>)</a:t>
            </a:r>
          </a:p>
          <a:p>
            <a:r>
              <a:rPr lang="el-GR" altLang="el-GR" smtClean="0"/>
              <a:t>Μοντελοποίηση (</a:t>
            </a:r>
            <a:r>
              <a:rPr lang="en-GB" altLang="el-GR" smtClean="0"/>
              <a:t>modelling</a:t>
            </a:r>
            <a:r>
              <a:rPr lang="el-GR" altLang="el-GR" smtClean="0"/>
              <a:t>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AF429A-3417-47DF-8787-1AD9BCBA9CA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οπτικοποίησης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l-GR" altLang="el-GR" smtClean="0"/>
              <a:t>Γενικά, με τον όρο </a:t>
            </a:r>
            <a:r>
              <a:rPr lang="el-GR" altLang="el-GR" u="sng" smtClean="0"/>
              <a:t>οπτικοποίηση</a:t>
            </a:r>
            <a:r>
              <a:rPr lang="el-GR" altLang="el-GR" smtClean="0"/>
              <a:t> εννοούμε την ανάπτυξη και τη χρήση οπτικών μέσων ώστε να καταστήσουμε πιο κατανοητό ένα θέμα </a:t>
            </a:r>
          </a:p>
          <a:p>
            <a:pPr lvl="1"/>
            <a:r>
              <a:rPr lang="el-GR" altLang="el-GR" smtClean="0"/>
              <a:t>Χρήσιμη στην επιστημονική έρευνα και στη μαθησιακή διαδικασία</a:t>
            </a:r>
            <a:endParaRPr lang="en-GB" altLang="el-GR" smtClean="0"/>
          </a:p>
          <a:p>
            <a:r>
              <a:rPr lang="el-GR" altLang="el-GR" smtClean="0"/>
              <a:t>Ειδικά, στο χώρο της ψυχολογίας με τον όρο </a:t>
            </a:r>
            <a:r>
              <a:rPr lang="el-GR" altLang="el-GR" u="sng" smtClean="0"/>
              <a:t>οπτικοποίηση</a:t>
            </a:r>
            <a:r>
              <a:rPr lang="el-GR" altLang="el-GR" smtClean="0"/>
              <a:t> εννοούμε τη δημιουργία νοητικών εικόνων </a:t>
            </a:r>
          </a:p>
          <a:p>
            <a:endParaRPr lang="el-GR" alt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2FF5C1-7A94-420A-84BA-423DCA336EAA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 οπτικοποίησης</a:t>
            </a:r>
            <a:endParaRPr lang="en-GB" dirty="0"/>
          </a:p>
        </p:txBody>
      </p:sp>
      <p:pic>
        <p:nvPicPr>
          <p:cNvPr id="27651" name="Content Placeholder 6" descr="GoogleMap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4234804"/>
            <a:ext cx="3786386" cy="19088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61D1DC-D5A7-4817-B44C-52747C0C6F43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998239" y="1583009"/>
            <a:ext cx="8042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 smtClean="0">
                <a:latin typeface="Arial" panose="020B0604020202020204" pitchFamily="34" charset="0"/>
              </a:rPr>
              <a:t>Η αναπαράσταση της δομής ενός μορίου (κέντρο και αριστερά τρισδιάστατα) </a:t>
            </a:r>
            <a:endParaRPr lang="en-GB" altLang="el-GR" sz="1800" dirty="0">
              <a:latin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979712" y="3716187"/>
            <a:ext cx="583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Arial" panose="020B0604020202020204" pitchFamily="34" charset="0"/>
              </a:rPr>
              <a:t>Το Πανεπιστήμιο Πατρών στο πρόγραμμα </a:t>
            </a:r>
            <a:r>
              <a:rPr lang="en-GB" altLang="el-GR" sz="1800" dirty="0" err="1">
                <a:latin typeface="Arial" panose="020B0604020202020204" pitchFamily="34" charset="0"/>
              </a:rPr>
              <a:t>GoogleMaps</a:t>
            </a:r>
            <a:endParaRPr lang="en-GB" altLang="el-GR" sz="1800" dirty="0">
              <a:latin typeface="Arial" panose="020B0604020202020204" pitchFamily="34" charset="0"/>
            </a:endParaRPr>
          </a:p>
        </p:txBody>
      </p:sp>
      <p:pic>
        <p:nvPicPr>
          <p:cNvPr id="27656" name="Picture 8" descr="http://upload.wikimedia.org/wikipedia/commons/thumb/a/a4/Atisane3.png/400px-Atisan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84" y="2076583"/>
            <a:ext cx="3810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Οπτικοποίηση και ΤΠΕ (1)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28688" y="1447800"/>
            <a:ext cx="8005762" cy="4800600"/>
          </a:xfrm>
        </p:spPr>
        <p:txBody>
          <a:bodyPr/>
          <a:lstStyle/>
          <a:p>
            <a:r>
              <a:rPr lang="el-GR" altLang="el-GR" smtClean="0"/>
              <a:t>Με την ανάπτυξη των ΤΠΕ, ο όρος χρησιμοποιείται συνήθως για να αποδώσουμε τη γραφική αναπαράσταση δεδομένων και εννοιών με τη βοήθεια υπολογιστικών συστημάτων </a:t>
            </a:r>
          </a:p>
          <a:p>
            <a:r>
              <a:rPr lang="el-GR" altLang="el-GR" b="1" smtClean="0"/>
              <a:t>Οπτικοποίηση</a:t>
            </a:r>
            <a:r>
              <a:rPr lang="el-GR" altLang="el-GR" smtClean="0"/>
              <a:t>: η χρήση εικόνων που παράγονται από υπολογιστές και χρησιμοποιούνται για την κατανόηση δεδομένων και εννοιών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D5834C-2088-41E5-803B-E031BCA7C6C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Οπτικοποίηση και ΤΠΕ (2)</a:t>
            </a:r>
            <a:endParaRPr lang="en-GB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71563" y="1285875"/>
            <a:ext cx="7862887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altLang="el-GR" smtClean="0"/>
              <a:t>	</a:t>
            </a:r>
            <a:r>
              <a:rPr lang="el-GR" altLang="el-GR" b="1" smtClean="0"/>
              <a:t>Οπτικοποίηση</a:t>
            </a:r>
            <a:r>
              <a:rPr lang="el-GR" altLang="el-GR" smtClean="0"/>
              <a:t>: μορφή αναπαράστασης δεδομένων με τη χρήση γραφικών για να καταστούν (τα δεδομένα) πιο κατανοητά </a:t>
            </a:r>
            <a:endParaRPr lang="en-GB" altLang="el-G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72E93C-8569-4635-9079-0F59928A21CB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31750" name="Picture 3" descr="j01953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167188"/>
            <a:ext cx="1795463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28625" y="3289300"/>
            <a:ext cx="1857375" cy="466725"/>
          </a:xfrm>
          <a:prstGeom prst="rect">
            <a:avLst/>
          </a:prstGeom>
          <a:solidFill>
            <a:schemeClr val="tx2"/>
          </a:solidFill>
          <a:ln w="9525">
            <a:solidFill>
              <a:srgbClr val="1F7AFF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800" i="1">
                <a:solidFill>
                  <a:schemeClr val="bg1"/>
                </a:solidFill>
                <a:latin typeface="Arial" panose="020B0604020202020204" pitchFamily="34" charset="0"/>
              </a:rPr>
              <a:t>Δεδομένα</a:t>
            </a:r>
            <a:endParaRPr lang="en-US" altLang="el-G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4333875" y="4389438"/>
            <a:ext cx="1752600" cy="466725"/>
          </a:xfrm>
          <a:prstGeom prst="rect">
            <a:avLst/>
          </a:prstGeom>
          <a:solidFill>
            <a:schemeClr val="tx2"/>
          </a:solidFill>
          <a:ln w="9525">
            <a:solidFill>
              <a:srgbClr val="1F7AFF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 typeface="Wingdings" panose="05000000000000000000" pitchFamily="2" charset="2"/>
              <a:buNone/>
            </a:pPr>
            <a:r>
              <a:rPr lang="el-GR" altLang="el-GR" sz="2800" i="1">
                <a:solidFill>
                  <a:schemeClr val="bg1"/>
                </a:solidFill>
                <a:latin typeface="Arial" panose="020B0604020202020204" pitchFamily="34" charset="0"/>
              </a:rPr>
              <a:t>Γραφικά</a:t>
            </a:r>
            <a:endParaRPr lang="en-US" altLang="el-GR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500188" y="5286375"/>
            <a:ext cx="2571750" cy="627063"/>
          </a:xfrm>
          <a:prstGeom prst="rect">
            <a:avLst/>
          </a:prstGeom>
          <a:solidFill>
            <a:schemeClr val="bg2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l-GR" sz="3200" i="1" dirty="0">
                <a:latin typeface="+mn-lt"/>
              </a:rPr>
              <a:t>Οπτικοποίηση</a:t>
            </a:r>
            <a:endParaRPr lang="en-US" sz="3200" dirty="0">
              <a:latin typeface="+mn-lt"/>
            </a:endParaRPr>
          </a:p>
        </p:txBody>
      </p:sp>
      <p:cxnSp>
        <p:nvCxnSpPr>
          <p:cNvPr id="31754" name="AutoShape 9"/>
          <p:cNvCxnSpPr>
            <a:cxnSpLocks noChangeShapeType="1"/>
            <a:stCxn id="31751" idx="2"/>
            <a:endCxn id="10" idx="1"/>
          </p:cNvCxnSpPr>
          <p:nvPr/>
        </p:nvCxnSpPr>
        <p:spPr bwMode="auto">
          <a:xfrm rot="16200000" flipH="1">
            <a:off x="506413" y="4606925"/>
            <a:ext cx="1844675" cy="142875"/>
          </a:xfrm>
          <a:prstGeom prst="bentConnector2">
            <a:avLst/>
          </a:prstGeom>
          <a:noFill/>
          <a:ln w="9525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AutoShape 10"/>
          <p:cNvCxnSpPr>
            <a:cxnSpLocks noChangeShapeType="1"/>
            <a:stCxn id="10" idx="3"/>
            <a:endCxn id="31752" idx="1"/>
          </p:cNvCxnSpPr>
          <p:nvPr/>
        </p:nvCxnSpPr>
        <p:spPr bwMode="auto">
          <a:xfrm flipV="1">
            <a:off x="4071938" y="4622800"/>
            <a:ext cx="261937" cy="977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loud Callout 22"/>
          <p:cNvSpPr/>
          <p:nvPr/>
        </p:nvSpPr>
        <p:spPr>
          <a:xfrm>
            <a:off x="7429500" y="3071813"/>
            <a:ext cx="1428750" cy="860425"/>
          </a:xfrm>
          <a:prstGeom prst="cloudCallout">
            <a:avLst>
              <a:gd name="adj1" fmla="val -20833"/>
              <a:gd name="adj2" fmla="val 96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i="1" dirty="0">
                <a:solidFill>
                  <a:srgbClr val="FF0000"/>
                </a:solidFill>
              </a:rPr>
              <a:t>Αα</a:t>
            </a:r>
            <a:r>
              <a:rPr lang="en-US" sz="3200" i="1" dirty="0">
                <a:solidFill>
                  <a:srgbClr val="FF0000"/>
                </a:solidFill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3238</TotalTime>
  <Words>1920</Words>
  <Application>Microsoft Office PowerPoint</Application>
  <PresentationFormat>Προβολή στην οθόνη (4:3)</PresentationFormat>
  <Paragraphs>339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50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Solstice</vt:lpstr>
      <vt:lpstr> Συστήματα Οπτικοποίησης, Περιβάλλοντα Προσομοίωσης &amp; Περιβάλλοντα Μοντελοποίησης</vt:lpstr>
      <vt:lpstr>Σκοπός </vt:lpstr>
      <vt:lpstr>Έννοιες – Κλειδιά</vt:lpstr>
      <vt:lpstr>Μοντέλα μάθησης</vt:lpstr>
      <vt:lpstr>Βασική ορολογία </vt:lpstr>
      <vt:lpstr>Η έννοια της οπτικοποίησης</vt:lpstr>
      <vt:lpstr>Παράδειγμα οπτικοποίησης</vt:lpstr>
      <vt:lpstr>Οπτικοποίηση και ΤΠΕ (1)</vt:lpstr>
      <vt:lpstr>Οπτικοποίηση και ΤΠΕ (2)</vt:lpstr>
      <vt:lpstr>Οπτικοποίηση και ΤΠΕ (3)</vt:lpstr>
      <vt:lpstr>Από τα δεδομένα (τους αριθμούς) στις Εικόνες</vt:lpstr>
      <vt:lpstr>Από τις Εικόνες στην Κατανόηση</vt:lpstr>
      <vt:lpstr>Πηγές δεδομένων οπτικοποίησης</vt:lpstr>
      <vt:lpstr>Επιστημονική Οπτικοποίηση</vt:lpstr>
      <vt:lpstr>Εκπαιδευτικές χρήσεις της οπτικοποίησης</vt:lpstr>
      <vt:lpstr>Δυνατότητες της οπτικοποίησης (1)</vt:lpstr>
      <vt:lpstr>Δυνατότητες της οπτικοποίησης (2)</vt:lpstr>
      <vt:lpstr>Λογισμικά οπτικοποίησης</vt:lpstr>
      <vt:lpstr>Πολιτικός χάρτης </vt:lpstr>
      <vt:lpstr>Μετεωρολογικός χάρτης</vt:lpstr>
      <vt:lpstr>Από τις οπτικοποιήσεις στις προσομοιώσεις</vt:lpstr>
      <vt:lpstr>Η έννοια της προσομοίωσης (1)</vt:lpstr>
      <vt:lpstr>Η έννοια της προσομοίωσης (2)</vt:lpstr>
      <vt:lpstr>Η έννοια της προσομοίωσης (3)</vt:lpstr>
      <vt:lpstr>Προσομοίωση οχήματος</vt:lpstr>
      <vt:lpstr>Προσομοίωση με υπολογιστές</vt:lpstr>
      <vt:lpstr>Εκπαιδευτική προσομοίωση (1) </vt:lpstr>
      <vt:lpstr>Εκπαιδευτική προσομοίωση (2)</vt:lpstr>
      <vt:lpstr>Εκπαιδευτικές χρήσεις προσομοίωσης (1)</vt:lpstr>
      <vt:lpstr>Εκπαιδευτικές χρήσεις προσομοίωσης (2)</vt:lpstr>
      <vt:lpstr>Πλεονεκτήματα προσομοίωσης</vt:lpstr>
      <vt:lpstr>Μειονεκτήματα προσομοίωσης</vt:lpstr>
      <vt:lpstr>Προσομοιώσεις - Μοντέλα </vt:lpstr>
      <vt:lpstr>Η έννοια του μοντέλου </vt:lpstr>
      <vt:lpstr>Η διαδικασία μοντελοποίησης</vt:lpstr>
      <vt:lpstr>Λειτουργίες των μοντέλων</vt:lpstr>
      <vt:lpstr>Λειτουργία της μοντελοποίησης</vt:lpstr>
      <vt:lpstr>Από τη μοντελοποίηση στην οπτικοποίηση</vt:lpstr>
      <vt:lpstr>Σημαντικές διαφορές </vt:lpstr>
      <vt:lpstr>Παράδειγμα διαφοροποίησης</vt:lpstr>
      <vt:lpstr>Γενικές κατηγορίες εκπαιδευτικού λογισμικού &amp; Θεωρίες Μάθησης 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Φάσεις και Μοντέλα ένταξης των Τεχνολογιών της Πληροφορίας και των Επικοινωνιών στην Εκπαίδευση</dc:title>
  <dc:creator>komis</dc:creator>
  <cp:lastModifiedBy>komis</cp:lastModifiedBy>
  <cp:revision>526</cp:revision>
  <dcterms:created xsi:type="dcterms:W3CDTF">2007-03-24T20:13:53Z</dcterms:created>
  <dcterms:modified xsi:type="dcterms:W3CDTF">2014-05-19T15:27:13Z</dcterms:modified>
</cp:coreProperties>
</file>