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7" r:id="rId2"/>
    <p:sldId id="258" r:id="rId3"/>
    <p:sldId id="259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4" r:id="rId43"/>
    <p:sldId id="375" r:id="rId44"/>
    <p:sldId id="376" r:id="rId45"/>
    <p:sldId id="377" r:id="rId46"/>
    <p:sldId id="373" r:id="rId47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1" autoAdjust="0"/>
    <p:restoredTop sz="94434" autoAdjust="0"/>
  </p:normalViewPr>
  <p:slideViewPr>
    <p:cSldViewPr>
      <p:cViewPr>
        <p:scale>
          <a:sx n="41" d="100"/>
          <a:sy n="41" d="100"/>
        </p:scale>
        <p:origin x="-1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FEB3C8-51A7-4263-956C-9BA3A2064F35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9772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DD355B-A7AD-433D-8E3C-18CF5C7EFAF4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32516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780710-7BB8-4669-887E-5333813025C0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25748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1B1D8B-638A-4B21-ACF9-45902B29AC01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3081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15E69F-1885-4A40-9693-35BC00529E65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68817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z="2400" smtClean="0">
                <a:solidFill>
                  <a:srgbClr val="FF0000"/>
                </a:solidFill>
              </a:rPr>
              <a:t>Από το κοινωνικό στο ατομικό</a:t>
            </a:r>
          </a:p>
          <a:p>
            <a:r>
              <a:rPr lang="el-GR" altLang="en-US" sz="2400" b="1" smtClean="0"/>
              <a:t>Μάθηση</a:t>
            </a:r>
            <a:r>
              <a:rPr lang="el-GR" altLang="en-US" sz="2400" smtClean="0"/>
              <a:t>: εσωτερίκευση εννοιών και γνώσεων που υπάρχουν στην κοινωνία </a:t>
            </a:r>
          </a:p>
          <a:p>
            <a:pPr lvl="1"/>
            <a:r>
              <a:rPr lang="el-GR" altLang="en-US" sz="2000" smtClean="0"/>
              <a:t>Όταν ένα άτομο συμμετέχει σε ένα κοινωνικό σύστημα, η κουλτούρα αυτού του συστήματος και τα εργαλεία που χρησιμοποιούνται για επικοινωνία (κυρίως η </a:t>
            </a:r>
            <a:r>
              <a:rPr lang="el-GR" altLang="en-US" sz="2000" b="1" smtClean="0"/>
              <a:t>γλώσσα</a:t>
            </a:r>
            <a:r>
              <a:rPr lang="el-GR" altLang="en-US" sz="2000" smtClean="0"/>
              <a:t>) διαμορφώνουν τη γνωστικότητά του και συνιστούν πηγή της μάθησης και της εξέλιξής του</a:t>
            </a:r>
          </a:p>
          <a:p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DF8F77-3686-4DBE-B0E7-710778280979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4283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4D28BA-74EC-4179-AD98-E011AC623DFE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63527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406031-555B-4C52-82B4-0D20FC8CA042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54113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22AA38-FBED-43F4-86AA-FFBDEE40E1E3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87889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CC6BF8-ADF4-4532-B354-775DE253C951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859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E7F93-3ECD-4E56-B0A1-6E0AAEA240A0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08164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D70CDE-9F0B-43FE-B309-68F9B401D3C6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72242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11FDCF-1D39-42A3-9F86-4E50CB773EDB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7388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9572C4-4408-4DFD-B7C4-8CD5FB68A2F7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74038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474046-BF71-4A25-A395-831CFB1155C1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54992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C688A7-5E08-45F3-8A98-93B954D7E51F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7312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748E9A-A38B-4834-85F9-65177C56614B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43723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E0EDDA-ED39-424E-8111-F363F9EDD284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29901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43D84D-75A3-4A67-86BA-4749CF2B3151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844634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CCFD6-493A-434A-AD5B-488C9CB3449A}" type="slidenum">
              <a:rPr lang="en-GB" altLang="en-US" smtClean="0"/>
              <a:pPr>
                <a:spcBef>
                  <a:spcPct val="0"/>
                </a:spcBef>
              </a:pPr>
              <a:t>29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2387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280C48-DE23-49B6-8FB4-E3653F9C350D}" type="slidenum">
              <a:rPr lang="en-GB" altLang="en-US" smtClean="0"/>
              <a:pPr>
                <a:spcBef>
                  <a:spcPct val="0"/>
                </a:spcBef>
              </a:pPr>
              <a:t>30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459418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085FE8-B37B-45D0-9ACE-E9E605A329F2}" type="slidenum">
              <a:rPr lang="en-GB" altLang="en-US" smtClean="0"/>
              <a:pPr>
                <a:spcBef>
                  <a:spcPct val="0"/>
                </a:spcBef>
              </a:pPr>
              <a:t>31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452664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05764-0791-43A4-B277-62A956DE6350}" type="slidenum">
              <a:rPr lang="en-GB" altLang="en-US" smtClean="0"/>
              <a:pPr>
                <a:spcBef>
                  <a:spcPct val="0"/>
                </a:spcBef>
              </a:pPr>
              <a:t>32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166636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343C4B-008A-4DA2-B740-45D7EC626F95}" type="slidenum">
              <a:rPr lang="en-GB" altLang="en-US" smtClean="0"/>
              <a:pPr>
                <a:spcBef>
                  <a:spcPct val="0"/>
                </a:spcBef>
              </a:pPr>
              <a:t>33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20783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59E4C2-FD44-4235-9B32-CD6DC7F468EF}" type="slidenum">
              <a:rPr lang="en-GB" altLang="en-US" smtClean="0"/>
              <a:pPr>
                <a:spcBef>
                  <a:spcPct val="0"/>
                </a:spcBef>
              </a:pPr>
              <a:t>34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72878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90DFF4-E59D-410E-94DA-D76FA74776BE}" type="slidenum">
              <a:rPr lang="en-GB" altLang="en-US" smtClean="0"/>
              <a:pPr>
                <a:spcBef>
                  <a:spcPct val="0"/>
                </a:spcBef>
              </a:pPr>
              <a:t>35</a:t>
            </a:fld>
            <a:endParaRPr lang="en-GB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40213612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F2D2AC-A491-4B66-9A93-0EC97F51D03E}" type="slidenum">
              <a:rPr lang="en-GB" altLang="en-US" smtClean="0"/>
              <a:pPr>
                <a:spcBef>
                  <a:spcPct val="0"/>
                </a:spcBef>
              </a:pPr>
              <a:t>36</a:t>
            </a:fld>
            <a:endParaRPr lang="en-GB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0246699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CA4808-D2A1-42FE-B24F-1DE7EEFADC15}" type="slidenum">
              <a:rPr lang="en-GB" altLang="en-US" smtClean="0"/>
              <a:pPr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005516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DCA28F-C454-4CC8-A1ED-B8C13454D8B2}" type="slidenum">
              <a:rPr lang="en-GB" altLang="en-US" smtClean="0"/>
              <a:pPr>
                <a:spcBef>
                  <a:spcPct val="0"/>
                </a:spcBef>
              </a:pPr>
              <a:t>40</a:t>
            </a:fld>
            <a:endParaRPr lang="en-GB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2862997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2CA194-A537-41DB-9F80-E387D7A4373E}" type="slidenum">
              <a:rPr lang="en-GB" altLang="en-US" smtClean="0"/>
              <a:pPr>
                <a:spcBef>
                  <a:spcPct val="0"/>
                </a:spcBef>
              </a:pPr>
              <a:t>41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5476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C461A6-57F7-4D65-AA44-9F8189F8AF01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713978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1987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C2E457-148C-4092-B932-127ABD4CDB17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7079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479CAF-0DB7-4A33-B159-B001C0E44447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06022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mtClean="0"/>
              <a:t>Η γνώση γενικότερα και η επιστημονική γνώση ειδικότερα οικοδομείται σε κοινωνικό επίπεδο. </a:t>
            </a:r>
          </a:p>
          <a:p>
            <a:r>
              <a:rPr lang="el-GR" altLang="en-US" smtClean="0"/>
              <a:t>Ο εποικοδομισμός διακρίνεται από τις κοινωνικοπολιτισμικές θεωρίες για τη μάθηση</a:t>
            </a:r>
          </a:p>
          <a:p>
            <a:pPr lvl="1"/>
            <a:r>
              <a:rPr lang="el-GR" altLang="en-US" smtClean="0"/>
              <a:t>Η μάθηση, στο πλαίσιο των θεωριών αυτών, είναι ένα ιστορικό, κοινωνικό και πολιτιστικό φαινόμενο</a:t>
            </a:r>
          </a:p>
          <a:p>
            <a:pPr lvl="1"/>
            <a:r>
              <a:rPr lang="el-GR" altLang="en-US" smtClean="0"/>
              <a:t>Λαμβάνει χώρα σε ένα πλούσιο περιβάλλον από κοινωνικές αλληλεπιδράσεις</a:t>
            </a:r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BE383C-968D-4CE1-A39F-7C11A1F9450F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1954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altLang="en-US" smtClean="0"/>
              <a:t>Η γνώση γενικότερα και η επιστημονική γνώση ειδικότερα οικοδομείται σε κοινωνικό επίπεδο. </a:t>
            </a:r>
          </a:p>
          <a:p>
            <a:r>
              <a:rPr lang="el-GR" altLang="en-US" smtClean="0"/>
              <a:t>Ο εποικοδομισμός διακρίνεται από τις κοινωνικοπολιτισμικές θεωρίες για τη μάθηση</a:t>
            </a:r>
          </a:p>
          <a:p>
            <a:pPr lvl="1"/>
            <a:r>
              <a:rPr lang="el-GR" altLang="en-US" smtClean="0"/>
              <a:t>Η μάθηση, στο πλαίσιο των θεωριών αυτών, είναι ένα ιστορικό, κοινωνικό και πολιτιστικό φαινόμενο</a:t>
            </a:r>
          </a:p>
          <a:p>
            <a:pPr lvl="1"/>
            <a:r>
              <a:rPr lang="el-GR" altLang="en-US" smtClean="0"/>
              <a:t>Λαμβάνει χώρα σε ένα πλούσιο περιβάλλον από κοινωνικές αλληλεπιδράσεις</a:t>
            </a:r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7C2C0E-ECD8-4DA7-AAAD-75CA58EAFC4F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5712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5B5D47-EF79-4145-8109-B39C0B004C79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1430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93CC5-4B2E-4A5E-BC23-DED6CF79CD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918648" cy="24674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10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Θεωρίες Μάθησης και ΤΠΕ:</a:t>
            </a:r>
          </a:p>
          <a:p>
            <a:r>
              <a:rPr lang="el-GR" sz="2800" dirty="0" err="1" smtClean="0"/>
              <a:t>Κοινωνιογνωστικές</a:t>
            </a:r>
            <a:r>
              <a:rPr lang="el-GR" sz="2800" dirty="0" smtClean="0"/>
              <a:t> Θεωρίες- </a:t>
            </a:r>
            <a:r>
              <a:rPr lang="el-GR" sz="2800" dirty="0" err="1" smtClean="0"/>
              <a:t>Κοινωνικοπολιτισμικές</a:t>
            </a:r>
            <a:r>
              <a:rPr lang="el-GR" sz="2800" dirty="0" smtClean="0"/>
              <a:t> Θεωρίες</a:t>
            </a:r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6797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425" y="5942193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Κοινωνιογνωστική</a:t>
            </a:r>
            <a:r>
              <a:rPr lang="el-GR" dirty="0" smtClean="0"/>
              <a:t> θεωρία (2)</a:t>
            </a:r>
            <a:endParaRPr lang="en-GB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838199" y="1447800"/>
            <a:ext cx="8096251" cy="4800600"/>
          </a:xfrm>
        </p:spPr>
        <p:txBody>
          <a:bodyPr/>
          <a:lstStyle/>
          <a:p>
            <a:r>
              <a:rPr lang="el-GR" altLang="en-US" dirty="0" smtClean="0"/>
              <a:t>Ο άνθρωπος μαθαίνει όχι μόνο μέσω ενίσχυσης της επιθυμητής συμπεριφοράς αλλά κυρίως μέσω παρακολούθησης της συμπεριφοράς των άλλων</a:t>
            </a:r>
          </a:p>
          <a:p>
            <a:r>
              <a:rPr lang="el-GR" altLang="en-US" dirty="0" smtClean="0"/>
              <a:t>Μάθηση μέσω μίμησης και μέσω της κοινωνικής εμπειρίας </a:t>
            </a:r>
            <a:endParaRPr lang="en-US" altLang="en-US" dirty="0" smtClean="0"/>
          </a:p>
          <a:p>
            <a:pPr lvl="1"/>
            <a:r>
              <a:rPr lang="el-GR" altLang="en-US" b="1" dirty="0" smtClean="0">
                <a:solidFill>
                  <a:srgbClr val="FF0000"/>
                </a:solidFill>
              </a:rPr>
              <a:t>Παιγνίδια Ρόλων </a:t>
            </a:r>
          </a:p>
          <a:p>
            <a:pPr lvl="1"/>
            <a:r>
              <a:rPr lang="el-GR" altLang="en-US" b="1" dirty="0" smtClean="0">
                <a:solidFill>
                  <a:srgbClr val="FF0000"/>
                </a:solidFill>
              </a:rPr>
              <a:t>Παιγνίδια Διαδικτύου Πολλών Χρηστών </a:t>
            </a:r>
            <a:endParaRPr lang="en-GB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B37D4C-9AC8-4BEC-B10C-9A1FDE1BC0D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Κοινωνικός </a:t>
            </a:r>
            <a:r>
              <a:rPr lang="el-GR" dirty="0" err="1" smtClean="0"/>
              <a:t>εποικοδομισμός</a:t>
            </a:r>
            <a:r>
              <a:rPr lang="el-GR" dirty="0" smtClean="0"/>
              <a:t> (1)</a:t>
            </a:r>
            <a:endParaRPr lang="en-GB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38200" y="1268413"/>
            <a:ext cx="798195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b="1" dirty="0" smtClean="0">
                <a:solidFill>
                  <a:srgbClr val="FF0000"/>
                </a:solidFill>
              </a:rPr>
              <a:t>Από το ατομικό στο κοινωνικό  </a:t>
            </a:r>
          </a:p>
          <a:p>
            <a:pPr lvl="1">
              <a:defRPr/>
            </a:pPr>
            <a:r>
              <a:rPr lang="el-GR" sz="2400" dirty="0" smtClean="0"/>
              <a:t>Η οικοδόμηση των γνώσεων λαμβάνει χώρα σε συνεργατικά περιβάλλοντα </a:t>
            </a:r>
          </a:p>
          <a:p>
            <a:pPr lvl="1">
              <a:defRPr/>
            </a:pPr>
            <a:r>
              <a:rPr lang="el-GR" sz="2400" dirty="0" smtClean="0"/>
              <a:t>Η γνώση (και ειδικά η επιστημονική γνώση) οικοδομείται αφενός διαμέσου συζητήσεων ανάμεσα σε άτομα ή ομάδες που εμπερικλείουν τη δημιουργία και κατανόηση της επικοινωνίας και αφετέρου την από κοινού υλοποίηση δραστηριοτήτων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anose="05020102010507070707" pitchFamily="18" charset="2"/>
              <a:buChar char=""/>
              <a:defRPr/>
            </a:pPr>
            <a:r>
              <a:rPr lang="el-GR" sz="3200" b="1" dirty="0" smtClean="0">
                <a:solidFill>
                  <a:srgbClr val="FF0000"/>
                </a:solidFill>
              </a:rPr>
              <a:t>Τις επιστημονικές γνώσεις δεν τις μαθαίνουμε μόνοι μας: κάποιος πρέπει να μας τις διδάξει !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el-GR" sz="2400" dirty="0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44DB73-72FB-4852-B46D-61BB925E0E0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Κοινωνικός </a:t>
            </a:r>
            <a:r>
              <a:rPr lang="el-GR" dirty="0" err="1" smtClean="0"/>
              <a:t>εποικοδομισμός</a:t>
            </a:r>
            <a:r>
              <a:rPr lang="el-GR" dirty="0" smtClean="0"/>
              <a:t> (2)</a:t>
            </a:r>
            <a:endParaRPr lang="en-GB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38201" y="1447800"/>
            <a:ext cx="8096250" cy="4800600"/>
          </a:xfrm>
        </p:spPr>
        <p:txBody>
          <a:bodyPr/>
          <a:lstStyle/>
          <a:p>
            <a:r>
              <a:rPr lang="el-GR" altLang="en-US" dirty="0" smtClean="0"/>
              <a:t>Βασικές έννοιες</a:t>
            </a:r>
          </a:p>
          <a:p>
            <a:pPr lvl="1"/>
            <a:r>
              <a:rPr lang="el-GR" altLang="en-US" dirty="0" smtClean="0"/>
              <a:t>Κοινωνική αλληλεπίδραση</a:t>
            </a:r>
          </a:p>
          <a:p>
            <a:pPr lvl="1"/>
            <a:r>
              <a:rPr lang="el-GR" altLang="en-US" dirty="0" err="1" smtClean="0"/>
              <a:t>Κοινωνικογνωστικές</a:t>
            </a:r>
            <a:r>
              <a:rPr lang="el-GR" altLang="en-US" dirty="0" smtClean="0"/>
              <a:t> συγκρούσεις </a:t>
            </a:r>
          </a:p>
          <a:p>
            <a:pPr lvl="1"/>
            <a:r>
              <a:rPr lang="el-GR" altLang="en-US" dirty="0" smtClean="0"/>
              <a:t>Συνεργατική μάθηση</a:t>
            </a:r>
            <a:endParaRPr lang="en-GB" altLang="en-US" dirty="0" smtClean="0"/>
          </a:p>
          <a:p>
            <a:pPr lvl="1"/>
            <a:r>
              <a:rPr lang="el-GR" altLang="en-US" dirty="0" smtClean="0"/>
              <a:t>Συνεργασία ανάμεσα σε «ομότιμους» (παιδιά παρόμοιας ηλικίας ή ατόμων παρόμοιων γνωστικών ικανοτήτων, κλπ.)</a:t>
            </a:r>
          </a:p>
          <a:p>
            <a:r>
              <a:rPr lang="el-GR" altLang="en-US" dirty="0" smtClean="0"/>
              <a:t>Βασικοί εκπρόσωποι</a:t>
            </a:r>
          </a:p>
          <a:p>
            <a:pPr lvl="1"/>
            <a:r>
              <a:rPr lang="en-US" altLang="en-US" dirty="0" err="1" smtClean="0"/>
              <a:t>Doise</a:t>
            </a:r>
            <a:r>
              <a:rPr lang="el-GR" altLang="en-US" dirty="0" smtClean="0"/>
              <a:t> &amp; </a:t>
            </a:r>
            <a:r>
              <a:rPr lang="en-US" altLang="en-US" dirty="0" err="1" smtClean="0"/>
              <a:t>Mugny</a:t>
            </a:r>
            <a:r>
              <a:rPr lang="el-GR" altLang="en-US" dirty="0" smtClean="0"/>
              <a:t> (1981).</a:t>
            </a:r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EF1ED7-6A92-41F5-9F8E-CD7D3CAD933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Κοινωνικός </a:t>
            </a:r>
            <a:r>
              <a:rPr lang="el-GR" dirty="0" err="1" smtClean="0"/>
              <a:t>εποικοδομισμός</a:t>
            </a:r>
            <a:r>
              <a:rPr lang="el-GR" dirty="0" smtClean="0"/>
              <a:t> (3)</a:t>
            </a:r>
            <a:endParaRPr lang="en-GB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8477250" cy="30480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l-GR" altLang="en-US" sz="3200" b="1" dirty="0" smtClean="0">
                <a:solidFill>
                  <a:srgbClr val="FF0000"/>
                </a:solidFill>
              </a:rPr>
              <a:t>Συνεργατικές προσομοιώσεις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altLang="en-US" sz="3200" b="1" dirty="0" smtClean="0">
                <a:solidFill>
                  <a:srgbClr val="FF0000"/>
                </a:solidFill>
              </a:rPr>
              <a:t>Συνεργατική επίλυση προβλήματος</a:t>
            </a:r>
          </a:p>
          <a:p>
            <a:pPr marL="457200" lvl="1" indent="0">
              <a:buNone/>
            </a:pPr>
            <a:endParaRPr lang="en-GB" altLang="en-US" sz="3200" dirty="0" smtClean="0"/>
          </a:p>
          <a:p>
            <a:endParaRPr lang="en-GB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D3DBA9-8BB9-41FA-B0FC-BCCFA56618B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Κοινωνικοπολιτισμικές</a:t>
            </a:r>
            <a:r>
              <a:rPr lang="el-GR" dirty="0" smtClean="0"/>
              <a:t> θεωρίες</a:t>
            </a:r>
            <a:endParaRPr lang="en-GB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57250" y="1447800"/>
            <a:ext cx="8077200" cy="4800600"/>
          </a:xfrm>
        </p:spPr>
        <p:txBody>
          <a:bodyPr/>
          <a:lstStyle/>
          <a:p>
            <a:r>
              <a:rPr lang="el-GR" altLang="en-US" b="1" dirty="0" smtClean="0">
                <a:solidFill>
                  <a:srgbClr val="FF0000"/>
                </a:solidFill>
              </a:rPr>
              <a:t>Από το κοινωνικό στο ατομικό</a:t>
            </a:r>
          </a:p>
          <a:p>
            <a:r>
              <a:rPr lang="el-GR" altLang="en-US" sz="2400" dirty="0" smtClean="0"/>
              <a:t>Η </a:t>
            </a:r>
            <a:r>
              <a:rPr lang="el-GR" altLang="en-US" sz="2400" dirty="0" err="1" smtClean="0"/>
              <a:t>κοινωνικοπολιτισμική</a:t>
            </a:r>
            <a:r>
              <a:rPr lang="el-GR" altLang="en-US" sz="2400" dirty="0" smtClean="0"/>
              <a:t> προσέγγιση που </a:t>
            </a:r>
            <a:r>
              <a:rPr lang="el-GR" altLang="en-US" sz="2400" dirty="0" err="1" smtClean="0"/>
              <a:t>οριοθετείται</a:t>
            </a:r>
            <a:r>
              <a:rPr lang="el-GR" altLang="en-US" sz="2400" dirty="0" smtClean="0"/>
              <a:t> από τις θέσεις του  </a:t>
            </a:r>
            <a:r>
              <a:rPr lang="fr-FR" altLang="en-US" sz="2400" dirty="0" smtClean="0"/>
              <a:t>Vygotsky </a:t>
            </a:r>
            <a:r>
              <a:rPr lang="el-GR" altLang="en-US" sz="2400" dirty="0" smtClean="0"/>
              <a:t>διαφοροποιείται από την κλασσική </a:t>
            </a:r>
            <a:r>
              <a:rPr lang="el-GR" altLang="en-US" sz="2400" dirty="0" err="1" smtClean="0"/>
              <a:t>κοινωνιογνωστική</a:t>
            </a:r>
            <a:r>
              <a:rPr lang="el-GR" altLang="en-US" sz="2400" dirty="0" smtClean="0"/>
              <a:t> προσέγγιση (</a:t>
            </a:r>
            <a:r>
              <a:rPr lang="en-US" altLang="en-US" sz="2400" dirty="0" err="1" smtClean="0"/>
              <a:t>Doise</a:t>
            </a:r>
            <a:r>
              <a:rPr lang="el-GR" altLang="en-US" sz="2400" dirty="0" smtClean="0"/>
              <a:t> &amp; </a:t>
            </a:r>
            <a:r>
              <a:rPr lang="en-US" altLang="en-US" sz="2400" dirty="0" err="1" smtClean="0"/>
              <a:t>Mugny</a:t>
            </a:r>
            <a:r>
              <a:rPr lang="el-GR" altLang="en-US" sz="2400" dirty="0" smtClean="0"/>
              <a:t>, 1981). </a:t>
            </a:r>
          </a:p>
          <a:p>
            <a:r>
              <a:rPr lang="el-GR" altLang="en-US" sz="2400" dirty="0" smtClean="0"/>
              <a:t>Η θεωρία του </a:t>
            </a:r>
            <a:r>
              <a:rPr lang="fr-FR" altLang="en-US" sz="2400" dirty="0" smtClean="0"/>
              <a:t>Vygotsky </a:t>
            </a:r>
            <a:r>
              <a:rPr lang="el-GR" altLang="en-US" sz="2400" dirty="0" smtClean="0"/>
              <a:t>εστιάζει την προσοχή της στην </a:t>
            </a:r>
            <a:r>
              <a:rPr lang="el-GR" altLang="en-US" sz="2400" dirty="0" err="1" smtClean="0"/>
              <a:t>αιτιακή</a:t>
            </a:r>
            <a:r>
              <a:rPr lang="el-GR" altLang="en-US" sz="2400" dirty="0" smtClean="0"/>
              <a:t> σχέση ανάμεσα στην κοινωνική αλληλεπίδραση και την ατομική γνωστική αλλαγή </a:t>
            </a:r>
          </a:p>
          <a:p>
            <a:r>
              <a:rPr lang="el-GR" altLang="en-US" sz="2400" dirty="0" smtClean="0"/>
              <a:t>Η θεωρία της </a:t>
            </a:r>
            <a:r>
              <a:rPr lang="el-GR" altLang="en-US" sz="2400" dirty="0" err="1" smtClean="0"/>
              <a:t>κοινωνιογνωστικής</a:t>
            </a:r>
            <a:r>
              <a:rPr lang="el-GR" altLang="en-US" sz="2400" dirty="0" smtClean="0"/>
              <a:t> προσέγγισης μελετά την ατομική εξέλιξη στο πλαίσιο της κοινωνικής αλληλεπίδρασης</a:t>
            </a:r>
            <a:endParaRPr lang="en-GB" altLang="en-US" sz="2400" dirty="0" smtClean="0"/>
          </a:p>
          <a:p>
            <a:endParaRPr lang="en-GB" altLang="en-US" dirty="0" smtClean="0">
              <a:solidFill>
                <a:srgbClr val="FF0000"/>
              </a:solidFill>
            </a:endParaRP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F59A73-6CE1-475B-9AE8-DDD3D509058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l-GR" sz="4000" b="1" dirty="0" smtClean="0"/>
              <a:t>Σοβιετική Σχολή Ψυχολογίας</a:t>
            </a:r>
            <a:endParaRPr lang="en-GB" sz="4000" b="1" dirty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762000" y="1357313"/>
            <a:ext cx="8172450" cy="4800600"/>
          </a:xfrm>
        </p:spPr>
        <p:txBody>
          <a:bodyPr/>
          <a:lstStyle/>
          <a:p>
            <a:pPr>
              <a:defRPr/>
            </a:pPr>
            <a:r>
              <a:rPr lang="el-GR" sz="2400" b="1" dirty="0" smtClean="0">
                <a:solidFill>
                  <a:srgbClr val="FF0000"/>
                </a:solidFill>
              </a:rPr>
              <a:t>Από το κοινωνικό στο ατομικό</a:t>
            </a:r>
          </a:p>
          <a:p>
            <a:pPr>
              <a:defRPr/>
            </a:pPr>
            <a:r>
              <a:rPr lang="el-GR" sz="2400" b="1" dirty="0" smtClean="0"/>
              <a:t>Μάθηση</a:t>
            </a:r>
            <a:r>
              <a:rPr lang="el-GR" sz="2400" dirty="0" smtClean="0"/>
              <a:t>: εσωτερίκευση εννοιών και γνώσεων που υπάρχουν στην κοινωνία </a:t>
            </a:r>
          </a:p>
          <a:p>
            <a:pPr lvl="1">
              <a:defRPr/>
            </a:pPr>
            <a:r>
              <a:rPr lang="el-GR" sz="2000" dirty="0" smtClean="0"/>
              <a:t>Το άτομο που συμμετέχει σε ένα κοινωνικό σύστημα επηρεάζεται από την κουλτούρα αυτού του συστήματος </a:t>
            </a:r>
            <a:endParaRPr lang="el-GR" sz="2000" dirty="0"/>
          </a:p>
          <a:p>
            <a:pPr lvl="1">
              <a:defRPr/>
            </a:pPr>
            <a:r>
              <a:rPr lang="el-GR" sz="2000" dirty="0"/>
              <a:t>Τ</a:t>
            </a:r>
            <a:r>
              <a:rPr lang="el-GR" sz="2000" dirty="0" smtClean="0"/>
              <a:t>α εργαλεία που χρησιμοποιούνται για επικοινωνία (κυρίως η </a:t>
            </a:r>
            <a:r>
              <a:rPr lang="el-GR" sz="2000" b="1" dirty="0" smtClean="0"/>
              <a:t>γλώσσα</a:t>
            </a:r>
            <a:r>
              <a:rPr lang="el-GR" sz="2000" dirty="0" smtClean="0"/>
              <a:t>) διαμορφώνουν τη γνωστικότητά του και συνιστούν πηγή της μάθησης και της εξέλιξής του</a:t>
            </a:r>
          </a:p>
          <a:p>
            <a:pPr marL="82550" indent="0" algn="ctr">
              <a:buFont typeface="Wingdings 2" panose="05020102010507070707" pitchFamily="18" charset="2"/>
              <a:buNone/>
              <a:defRPr/>
            </a:pPr>
            <a:r>
              <a:rPr lang="el-GR" sz="2400" b="1" dirty="0" smtClean="0"/>
              <a:t>Βασικοί εκπρόσωποι</a:t>
            </a:r>
          </a:p>
          <a:p>
            <a:pPr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</p:txBody>
      </p:sp>
      <p:sp>
        <p:nvSpPr>
          <p:cNvPr id="3994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46C86D-5CBD-4487-8FDE-E37866D9A2E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39942" name="Picture 7" descr="http://www.muskingum.edu/%7Epsych/psycweb/history/vygotsk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34" y="4955891"/>
            <a:ext cx="11684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2"/>
          <p:cNvSpPr txBox="1">
            <a:spLocks noChangeArrowheads="1"/>
          </p:cNvSpPr>
          <p:nvPr/>
        </p:nvSpPr>
        <p:spPr bwMode="auto">
          <a:xfrm>
            <a:off x="2236788" y="4606925"/>
            <a:ext cx="1201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/>
              <a:t>Vygotsky</a:t>
            </a:r>
            <a:endParaRPr lang="el-GR" altLang="en-US" b="1"/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4643438" y="4606925"/>
            <a:ext cx="105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Leontiev</a:t>
            </a:r>
            <a:endParaRPr lang="el-GR" altLang="en-US"/>
          </a:p>
        </p:txBody>
      </p:sp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7018338" y="4606925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Luria</a:t>
            </a:r>
            <a:endParaRPr lang="el-GR" altLang="en-US"/>
          </a:p>
        </p:txBody>
      </p:sp>
      <p:pic>
        <p:nvPicPr>
          <p:cNvPr id="39946" name="Picture 9" descr="http://www.free-knowledge.org/images/encyclopedia/activity_theory/a_activity_theory_leonti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96" y="4919354"/>
            <a:ext cx="10271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 descr="http://upload.wikimedia.org/wikipedia/commons/thumb/2/20/Luria.jpg/220px-Lur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4975225"/>
            <a:ext cx="1031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dirty="0"/>
              <a:t>Θεωρία του </a:t>
            </a:r>
            <a:r>
              <a:rPr lang="en-GB" sz="4000" dirty="0"/>
              <a:t>Vygotsky</a:t>
            </a:r>
            <a:r>
              <a:rPr lang="el-GR" sz="4000" dirty="0"/>
              <a:t> (1)</a:t>
            </a:r>
            <a:endParaRPr lang="en-GB" sz="4000" b="1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838200" y="1357313"/>
            <a:ext cx="8096250" cy="4800600"/>
          </a:xfrm>
        </p:spPr>
        <p:txBody>
          <a:bodyPr>
            <a:normAutofit/>
          </a:bodyPr>
          <a:lstStyle/>
          <a:p>
            <a:r>
              <a:rPr lang="el-GR" altLang="en-US" dirty="0" smtClean="0"/>
              <a:t>Κάποιες βασικές έννοιες </a:t>
            </a:r>
          </a:p>
          <a:p>
            <a:pPr lvl="1"/>
            <a:r>
              <a:rPr lang="el-GR" altLang="en-US" dirty="0" smtClean="0"/>
              <a:t>Χρήση φυσικών και κυρίως συμβολικών εργαλείων  </a:t>
            </a:r>
          </a:p>
          <a:p>
            <a:pPr lvl="1"/>
            <a:r>
              <a:rPr lang="el-GR" altLang="en-US" dirty="0" smtClean="0"/>
              <a:t>Ζώνη της εγγύτερης ανάπτυξης</a:t>
            </a:r>
          </a:p>
          <a:p>
            <a:pPr lvl="1"/>
            <a:r>
              <a:rPr lang="el-GR" altLang="en-US" dirty="0" smtClean="0"/>
              <a:t>Αυτό που το παιδί δεν μπορεί να κάνει μόνο του αλλά το πετυχαίνει με τη βοήθεια του άλλου</a:t>
            </a:r>
          </a:p>
          <a:p>
            <a:pPr lvl="1"/>
            <a:r>
              <a:rPr lang="el-GR" altLang="en-US" dirty="0" smtClean="0"/>
              <a:t>Σημασία της μεσολάβησης του ενήλικα και ειδικότερα του εκπαιδευτικού</a:t>
            </a:r>
          </a:p>
          <a:p>
            <a:pPr lvl="1"/>
            <a:r>
              <a:rPr lang="el-GR" altLang="en-US" dirty="0" smtClean="0"/>
              <a:t>Πλαίσιο στηρίγματος </a:t>
            </a:r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4198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504186-C753-4999-A29C-D73F561271B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6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Θεωρία του </a:t>
            </a:r>
            <a:r>
              <a:rPr lang="en-GB" dirty="0" smtClean="0"/>
              <a:t>Vygotsky</a:t>
            </a:r>
            <a:r>
              <a:rPr lang="el-GR" dirty="0" smtClean="0"/>
              <a:t> (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n-GB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8020050" cy="4800600"/>
          </a:xfrm>
        </p:spPr>
        <p:txBody>
          <a:bodyPr/>
          <a:lstStyle/>
          <a:p>
            <a:r>
              <a:rPr lang="el-GR" altLang="en-US" dirty="0" smtClean="0"/>
              <a:t>Όταν ένα άτομο συμμετέχει σε ένα κοινωνικό σύστημα, η κουλτούρα αυτού του συστήματος και τα εργαλεία που χρησιμοποιούνται για επικοινωνία (και κυρίως η </a:t>
            </a:r>
            <a:r>
              <a:rPr lang="el-GR" altLang="en-US" b="1" dirty="0" smtClean="0"/>
              <a:t>γλώσσα</a:t>
            </a:r>
            <a:r>
              <a:rPr lang="el-GR" altLang="en-US" dirty="0" smtClean="0"/>
              <a:t>) διαμορφώνουν τη γνωστικότητά του και συνιστούν πηγή της μάθησης και της εξέλιξής του</a:t>
            </a:r>
            <a:endParaRPr lang="en-GB" altLang="en-US" dirty="0" smtClean="0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00E7BB-9D58-43B1-B330-E5E6852BBFC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Θεωρία του </a:t>
            </a:r>
            <a:r>
              <a:rPr lang="en-GB" dirty="0" smtClean="0"/>
              <a:t>Vygotsky</a:t>
            </a:r>
            <a:r>
              <a:rPr lang="el-GR" dirty="0" smtClean="0"/>
              <a:t> 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n-GB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48650" cy="4800600"/>
          </a:xfrm>
        </p:spPr>
        <p:txBody>
          <a:bodyPr/>
          <a:lstStyle/>
          <a:p>
            <a:r>
              <a:rPr lang="el-GR" altLang="en-US" dirty="0" smtClean="0"/>
              <a:t>Ζώνη της εγγύτερης ανάπτυξης</a:t>
            </a:r>
          </a:p>
          <a:p>
            <a:pPr lvl="1"/>
            <a:r>
              <a:rPr lang="el-GR" altLang="en-US" dirty="0" smtClean="0"/>
              <a:t>Αυτό που το παιδί δεν μπορεί να κάνει μόνο του αλλά το πετυχαίνει με τη βοήθεια του άλλου</a:t>
            </a:r>
          </a:p>
          <a:p>
            <a:r>
              <a:rPr lang="el-GR" altLang="en-US" dirty="0" smtClean="0"/>
              <a:t>Σημασία της μεσολάβησης του ενήλικα και ειδικότερα του εκπαιδευτικού</a:t>
            </a:r>
            <a:endParaRPr lang="en-GB" altLang="en-US" dirty="0" smtClean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8601DE-BB9F-4E80-AC32-4DC1D425432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Εγκαθιδρυμένη μάθηση (1)</a:t>
            </a:r>
            <a:endParaRPr lang="en-GB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l-GR" altLang="en-US" dirty="0" smtClean="0"/>
              <a:t>Εγκαθιδρυμένη ή </a:t>
            </a:r>
            <a:r>
              <a:rPr lang="el-GR" altLang="en-US" dirty="0" err="1" smtClean="0"/>
              <a:t>εμπλαισιωμένη</a:t>
            </a:r>
            <a:r>
              <a:rPr lang="el-GR" altLang="en-US" dirty="0" smtClean="0"/>
              <a:t> μάθηση</a:t>
            </a:r>
          </a:p>
          <a:p>
            <a:pPr lvl="1"/>
            <a:r>
              <a:rPr lang="el-GR" altLang="en-US" dirty="0" smtClean="0"/>
              <a:t>η μάθηση δεν αποτελεί μια ατομική λειτουργία της ανθρώπινης νόησης αλλά μια </a:t>
            </a:r>
            <a:r>
              <a:rPr lang="el-GR" altLang="en-US" dirty="0" err="1" smtClean="0"/>
              <a:t>κοινωνικοπολιτισμική</a:t>
            </a:r>
            <a:r>
              <a:rPr lang="el-GR" altLang="en-US" dirty="0" smtClean="0"/>
              <a:t> λειτουργία που λαμβάνει χώρα μέσω της επικοινωνίας και αλληλεπίδρασης (πολύ κοντά στην ιδέα της </a:t>
            </a:r>
            <a:r>
              <a:rPr lang="el-GR" altLang="en-US" i="1" dirty="0" smtClean="0"/>
              <a:t>μαιευτικής μεθόδου</a:t>
            </a:r>
            <a:r>
              <a:rPr lang="el-GR" altLang="en-US" dirty="0" smtClean="0"/>
              <a:t> του Σωκράτη) με τους άλλους ανθρώπους. </a:t>
            </a:r>
            <a:endParaRPr lang="en-GB" altLang="en-US" dirty="0" smtClean="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214CC8-7787-41D0-873F-4BB86C56979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4343400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Εγκαθιδρυμένη μάθηση (2)</a:t>
            </a:r>
            <a:endParaRPr lang="en-GB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838201" y="1447800"/>
            <a:ext cx="8096250" cy="4800600"/>
          </a:xfrm>
        </p:spPr>
        <p:txBody>
          <a:bodyPr>
            <a:normAutofit lnSpcReduction="10000"/>
          </a:bodyPr>
          <a:lstStyle/>
          <a:p>
            <a:r>
              <a:rPr lang="el-GR" altLang="en-US" sz="2800" dirty="0" smtClean="0"/>
              <a:t>Η γνώση δεν είναι θεωρητικά ανεξάρτητη από τις καταστάσεις μέσα στις οποίες λαμβάνει χώρα και χρησιμοποιείται. </a:t>
            </a:r>
          </a:p>
          <a:p>
            <a:r>
              <a:rPr lang="el-GR" altLang="en-US" sz="2800" dirty="0" smtClean="0"/>
              <a:t>Αντίθετα, εξαρτάται και προσδιορίζεται από το πλαίσιο μέσα στο οποίο πραγματώνεται, για αυτό και η διαδικασία της «</a:t>
            </a:r>
            <a:r>
              <a:rPr lang="el-GR" altLang="en-US" sz="2800" i="1" dirty="0" smtClean="0"/>
              <a:t>γνωστικής μαθητείας</a:t>
            </a:r>
            <a:r>
              <a:rPr lang="el-GR" altLang="en-US" sz="2800" dirty="0" smtClean="0"/>
              <a:t>» (</a:t>
            </a:r>
            <a:r>
              <a:rPr lang="en-US" altLang="en-US" sz="2800" dirty="0" smtClean="0"/>
              <a:t>cognitive apprenticeship</a:t>
            </a:r>
            <a:r>
              <a:rPr lang="el-GR" altLang="en-US" sz="2800" dirty="0" smtClean="0"/>
              <a:t>), της μάθησης δηλαδή μέσα στο αυθεντικό πλαίσιο των καθημερινών πρακτικών μιας κουλτούρας, φαίνεται να λειτουργεί πολύ πιο αποτελεσματικά από τις συνήθεις σχολικές δραστηριότητες </a:t>
            </a:r>
            <a:endParaRPr lang="en-GB" altLang="en-US" sz="2400" dirty="0" smtClean="0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3289B2-065D-477B-B6DE-8AD04B62A6FD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Κατανεμημένη γνώση (1)</a:t>
            </a:r>
            <a:endParaRPr lang="en-GB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27088" y="1447800"/>
            <a:ext cx="8107362" cy="4695825"/>
          </a:xfrm>
        </p:spPr>
        <p:txBody>
          <a:bodyPr>
            <a:normAutofit lnSpcReduction="10000"/>
          </a:bodyPr>
          <a:lstStyle/>
          <a:p>
            <a:r>
              <a:rPr lang="el-GR" altLang="en-US" sz="2400" b="1" i="1" dirty="0" smtClean="0"/>
              <a:t>Κατανεμημένη νόηση</a:t>
            </a:r>
            <a:r>
              <a:rPr lang="el-GR" altLang="en-US" sz="2400" b="1" dirty="0" smtClean="0"/>
              <a:t> </a:t>
            </a:r>
            <a:r>
              <a:rPr lang="el-GR" altLang="en-US" sz="2400" dirty="0" smtClean="0"/>
              <a:t>ή </a:t>
            </a:r>
            <a:r>
              <a:rPr lang="el-GR" altLang="en-US" sz="2400" b="1" i="1" dirty="0" smtClean="0"/>
              <a:t>γνώση </a:t>
            </a:r>
            <a:r>
              <a:rPr lang="el-GR" altLang="en-US" sz="2400" dirty="0" smtClean="0"/>
              <a:t>(</a:t>
            </a:r>
            <a:r>
              <a:rPr lang="en-US" altLang="en-US" sz="2400" dirty="0" smtClean="0"/>
              <a:t>distributed cognition</a:t>
            </a:r>
            <a:r>
              <a:rPr lang="el-GR" altLang="en-US" sz="2400" dirty="0" smtClean="0"/>
              <a:t>): υβριδική προσέγγιση που αφορά τη μελέτη όλων των πτυχών της γνωστικότητας (τόσο στη γνωστική όσο και στην κοινωνική και στην οργανωτική της προοπτική) </a:t>
            </a:r>
          </a:p>
          <a:p>
            <a:r>
              <a:rPr lang="el-GR" altLang="en-US" sz="2400" dirty="0" smtClean="0"/>
              <a:t>οι γνωστικές ιδιότητες των ομάδων είναι διαφορετικές από τις ιδιότητες των ατόμων </a:t>
            </a:r>
          </a:p>
          <a:p>
            <a:r>
              <a:rPr lang="el-GR" altLang="en-US" sz="2400" dirty="0" smtClean="0"/>
              <a:t>κατανεμημένη φύση των γνωστικών φαινομένων ανάμεσα σε υποκείμενα, κατασκευάσματα και εσωτερικές και εξωτερικές αναπαραστάσεις</a:t>
            </a:r>
          </a:p>
          <a:p>
            <a:r>
              <a:rPr lang="el-GR" altLang="en-US" sz="2400" dirty="0" smtClean="0"/>
              <a:t>προσέγγιση που θεωρεί το γνωστικό υποκείμενο ως μέρος ενός ευρύτερου λειτουργικού συστήματος που συμπεριλαμβάνει το κοινωνικό και υλικό περιβάλλον του</a:t>
            </a:r>
            <a:endParaRPr lang="en-GB" altLang="en-US" sz="2400" dirty="0" smtClean="0"/>
          </a:p>
          <a:p>
            <a:endParaRPr lang="en-GB" altLang="en-US" sz="2800" dirty="0" smtClean="0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15FDCD-F05C-4046-BB6A-2329F4102E2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142875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Κατανεμημένη γνώση (2)</a:t>
            </a:r>
            <a:endParaRPr lang="en-GB" dirty="0"/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390F72-715C-4C88-A54B-69DCB31855C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54277" name="Picture 2" descr="distributed%20cog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43000"/>
            <a:ext cx="80010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1285875" y="5500688"/>
            <a:ext cx="742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800" i="1">
                <a:latin typeface="Arial" panose="020B0604020202020204" pitchFamily="34" charset="0"/>
              </a:rPr>
              <a:t>Σύγκριση μοντέλων επεξεργασίας της πληροφορίας (αριστερά) και κατανεμημένης γνώσης (δεξιά) (</a:t>
            </a:r>
            <a:r>
              <a:rPr lang="en-US" altLang="en-US" sz="1800" i="1">
                <a:latin typeface="Arial" panose="020B0604020202020204" pitchFamily="34" charset="0"/>
              </a:rPr>
              <a:t>Preece</a:t>
            </a:r>
            <a:r>
              <a:rPr lang="el-GR" altLang="en-US" sz="1800" i="1">
                <a:latin typeface="Arial" panose="020B0604020202020204" pitchFamily="34" charset="0"/>
              </a:rPr>
              <a:t>, </a:t>
            </a:r>
            <a:r>
              <a:rPr lang="en-US" altLang="en-US" sz="1800" i="1">
                <a:latin typeface="Arial" panose="020B0604020202020204" pitchFamily="34" charset="0"/>
              </a:rPr>
              <a:t>Rogers</a:t>
            </a:r>
            <a:r>
              <a:rPr lang="el-GR" altLang="en-US" sz="1800" i="1">
                <a:latin typeface="Arial" panose="020B0604020202020204" pitchFamily="34" charset="0"/>
              </a:rPr>
              <a:t>, </a:t>
            </a:r>
            <a:r>
              <a:rPr lang="en-US" altLang="en-US" sz="1800" i="1">
                <a:latin typeface="Arial" panose="020B0604020202020204" pitchFamily="34" charset="0"/>
              </a:rPr>
              <a:t>Sharp</a:t>
            </a:r>
            <a:r>
              <a:rPr lang="el-GR" altLang="en-US" sz="1800" i="1">
                <a:latin typeface="Arial" panose="020B0604020202020204" pitchFamily="34" charset="0"/>
              </a:rPr>
              <a:t>, 2002)</a:t>
            </a:r>
            <a:endParaRPr lang="en-GB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Κατανεμημένη γνώση (3)</a:t>
            </a:r>
            <a:endParaRPr lang="en-GB" dirty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6D8214-0339-4561-9062-3A1DA4D4AA5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524000"/>
            <a:ext cx="7772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Γνωστική μαθητεία</a:t>
            </a:r>
            <a:endParaRPr lang="en-GB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 smtClean="0"/>
              <a:t>Κοινότητες μάθησης </a:t>
            </a:r>
          </a:p>
          <a:p>
            <a:r>
              <a:rPr lang="el-GR" altLang="en-US" dirty="0" smtClean="0"/>
              <a:t>Κοινότητες πρακτικής</a:t>
            </a:r>
          </a:p>
          <a:p>
            <a:r>
              <a:rPr lang="el-GR" altLang="en-US" dirty="0" smtClean="0"/>
              <a:t>Η πραγματική μάθηση λαμβάνει χώρα στο πραγματικό πλαίσιο εφαρμογής της  </a:t>
            </a:r>
            <a:endParaRPr lang="en-GB" altLang="en-US" dirty="0" smtClean="0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8407EF-47A3-4AE3-937C-8EF6DD73DBE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7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Κοινότητες μάθησης</a:t>
            </a:r>
            <a:r>
              <a:rPr lang="en-US" dirty="0" smtClean="0"/>
              <a:t> (1)</a:t>
            </a:r>
            <a:endParaRPr lang="en-GB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48650" cy="4800600"/>
          </a:xfrm>
        </p:spPr>
        <p:txBody>
          <a:bodyPr>
            <a:normAutofit/>
          </a:bodyPr>
          <a:lstStyle/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r>
              <a:rPr lang="el-GR" dirty="0" smtClean="0"/>
              <a:t>οι κοινότητες μάθησης δίνουν έμφαση στην ομάδα μέσα στην οποία οι μαθητές αλληλεπιδρούν, συνεργάζονται και υποστηρίζουν ο ένας τον άλλο για την επίτευξη ποικίλων μαθησιακών στόχων (</a:t>
            </a:r>
            <a:r>
              <a:rPr lang="en-US" b="1" dirty="0" err="1" smtClean="0">
                <a:solidFill>
                  <a:schemeClr val="tx2"/>
                </a:solidFill>
              </a:rPr>
              <a:t>Scardamalia</a:t>
            </a:r>
            <a:r>
              <a:rPr lang="el-GR" b="1" dirty="0" smtClean="0">
                <a:solidFill>
                  <a:schemeClr val="tx2"/>
                </a:solidFill>
              </a:rPr>
              <a:t> &amp; </a:t>
            </a:r>
            <a:r>
              <a:rPr lang="en-US" b="1" dirty="0" smtClean="0">
                <a:solidFill>
                  <a:schemeClr val="tx2"/>
                </a:solidFill>
              </a:rPr>
              <a:t>Bereiter</a:t>
            </a:r>
            <a:r>
              <a:rPr lang="el-GR" b="1" dirty="0" smtClean="0">
                <a:solidFill>
                  <a:schemeClr val="tx2"/>
                </a:solidFill>
              </a:rPr>
              <a:t>, 1994</a:t>
            </a:r>
            <a:r>
              <a:rPr lang="el-GR" b="1" dirty="0" smtClean="0"/>
              <a:t>). </a:t>
            </a:r>
            <a:endParaRPr lang="en-US" b="1" dirty="0" smtClean="0"/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defRPr/>
            </a:pPr>
            <a:r>
              <a:rPr lang="el-GR" sz="2800" dirty="0" smtClean="0"/>
              <a:t>Οι </a:t>
            </a:r>
            <a:r>
              <a:rPr lang="el-GR" sz="2800" i="1" dirty="0" smtClean="0"/>
              <a:t>κοινότητες μάθησης</a:t>
            </a:r>
            <a:r>
              <a:rPr lang="el-GR" sz="2800" dirty="0" smtClean="0"/>
              <a:t> έχουν ως κύριες παιδαγωγικές αρχές 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400" dirty="0" smtClean="0"/>
              <a:t>την ενίσχυση του επιστημονικού συλλογισμού 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400" dirty="0" smtClean="0"/>
              <a:t>την ανάπτυξη </a:t>
            </a:r>
            <a:r>
              <a:rPr lang="el-GR" sz="2400" dirty="0" err="1" smtClean="0"/>
              <a:t>μεταγνωστικών</a:t>
            </a:r>
            <a:r>
              <a:rPr lang="el-GR" sz="2400" dirty="0" smtClean="0"/>
              <a:t> δεξιοτήτων και κριτικής σκέψης </a:t>
            </a:r>
          </a:p>
          <a:p>
            <a:pPr>
              <a:lnSpc>
                <a:spcPct val="80000"/>
              </a:lnSpc>
              <a:defRPr/>
            </a:pPr>
            <a:endParaRPr lang="en-GB" sz="2800" dirty="0" smtClean="0">
              <a:solidFill>
                <a:schemeClr val="folHlink"/>
              </a:solidFill>
            </a:endParaRP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  <a:defRPr/>
            </a:pPr>
            <a:endParaRPr lang="el-GR" dirty="0" smtClean="0"/>
          </a:p>
          <a:p>
            <a:pPr>
              <a:defRPr/>
            </a:pPr>
            <a:endParaRPr lang="en-GB" sz="2800" dirty="0" smtClean="0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D7FE52-D5B4-42D8-8BEF-289338641DF3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Κοινότητες μάθησης</a:t>
            </a:r>
            <a:r>
              <a:rPr lang="en-US" dirty="0" smtClean="0"/>
              <a:t> (2)</a:t>
            </a:r>
            <a:endParaRPr lang="en-GB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l-GR" dirty="0" smtClean="0"/>
              <a:t>Η συνεργατική μάθηση αποτελεί έννοια – κλειδί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 smtClean="0"/>
              <a:t>βασίζεται στις ψυχολογικές θεωρίες (κοινωνικοπολιτισμικής και ιστορικής προσέγγισης) που υποστηρίζουν ότι η μάθηση είναι - ή μπορεί να βελτιωθεί μέσα από - μια κοινωνική διαδικασία</a:t>
            </a:r>
          </a:p>
          <a:p>
            <a:pPr lvl="1">
              <a:lnSpc>
                <a:spcPct val="90000"/>
              </a:lnSpc>
              <a:defRPr/>
            </a:pPr>
            <a:r>
              <a:rPr lang="el-GR" dirty="0" smtClean="0"/>
              <a:t>η γνώση γενικότερα, και η επιστημονική γνώση ειδικότερα, οικοδομείται σε κοινωνικό επίπεδο</a:t>
            </a:r>
            <a:r>
              <a:rPr lang="en-GB" dirty="0" smtClean="0"/>
              <a:t> </a:t>
            </a:r>
            <a:endParaRPr lang="el-GR" dirty="0" smtClean="0"/>
          </a:p>
          <a:p>
            <a:pPr>
              <a:lnSpc>
                <a:spcPct val="80000"/>
              </a:lnSpc>
              <a:defRPr/>
            </a:pPr>
            <a:endParaRPr lang="el-GR" sz="2800" dirty="0" smtClean="0">
              <a:solidFill>
                <a:schemeClr val="accent1"/>
              </a:solidFill>
              <a:latin typeface="Arial" pitchFamily="34" charset="0"/>
            </a:endParaRPr>
          </a:p>
          <a:p>
            <a:pPr marL="82550" lvl="1" indent="0">
              <a:spcBef>
                <a:spcPts val="600"/>
              </a:spcBef>
              <a:buSzPct val="80000"/>
              <a:buFont typeface="Verdana" panose="020B0604030504040204" pitchFamily="34" charset="0"/>
              <a:buNone/>
              <a:defRPr/>
            </a:pPr>
            <a:endParaRPr lang="el-GR" sz="3600" dirty="0" smtClean="0"/>
          </a:p>
          <a:p>
            <a:pPr>
              <a:defRPr/>
            </a:pPr>
            <a:endParaRPr lang="en-GB" sz="4800" dirty="0" smtClean="0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067503-2FE1-40D6-BAB5-179E6809781E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Κοινότητες πρακτικής</a:t>
            </a:r>
            <a:endParaRPr lang="en-GB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 smtClean="0"/>
              <a:t>Μετεξέλιξη των κοινοτήτων μάθησης </a:t>
            </a:r>
          </a:p>
          <a:p>
            <a:r>
              <a:rPr lang="el-GR" altLang="en-US" dirty="0" smtClean="0"/>
              <a:t>Μια κοινότητα μάθησης, η οποία οργανώνει μέσω μαθητείας τις γνώσεις και τις ικανότητες μιας ανθρώπινης πρακτικής  </a:t>
            </a:r>
          </a:p>
          <a:p>
            <a:r>
              <a:rPr lang="el-GR" altLang="en-US" i="1" dirty="0" smtClean="0"/>
              <a:t>Κοινότητες πρακτικής </a:t>
            </a:r>
            <a:r>
              <a:rPr lang="el-GR" altLang="en-US" dirty="0" smtClean="0">
                <a:solidFill>
                  <a:schemeClr val="folHlink"/>
                </a:solidFill>
              </a:rPr>
              <a:t>(</a:t>
            </a:r>
            <a:r>
              <a:rPr lang="en-US" altLang="en-US" dirty="0" smtClean="0">
                <a:solidFill>
                  <a:schemeClr val="folHlink"/>
                </a:solidFill>
              </a:rPr>
              <a:t>Lave &amp; Wegner, </a:t>
            </a:r>
            <a:r>
              <a:rPr lang="en-US" altLang="en-US" b="1" dirty="0" smtClean="0">
                <a:solidFill>
                  <a:schemeClr val="folHlink"/>
                </a:solidFill>
              </a:rPr>
              <a:t>1991</a:t>
            </a:r>
            <a:r>
              <a:rPr lang="el-GR" altLang="en-US" dirty="0" smtClean="0">
                <a:solidFill>
                  <a:schemeClr val="folHlink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l-GR" altLang="en-US" b="1" dirty="0" smtClean="0">
                <a:solidFill>
                  <a:schemeClr val="folHlink"/>
                </a:solidFill>
              </a:rPr>
              <a:t>Εξ αποστάσεως εκπαίδευση</a:t>
            </a:r>
          </a:p>
          <a:p>
            <a:pPr>
              <a:lnSpc>
                <a:spcPct val="80000"/>
              </a:lnSpc>
            </a:pPr>
            <a:r>
              <a:rPr lang="el-GR" altLang="en-US" b="1" dirty="0" smtClean="0">
                <a:solidFill>
                  <a:schemeClr val="folHlink"/>
                </a:solidFill>
              </a:rPr>
              <a:t>Δια βίου μάθηση και κατάρτιση</a:t>
            </a:r>
          </a:p>
          <a:p>
            <a:endParaRPr lang="en-US" altLang="en-US" sz="2800" dirty="0" smtClean="0">
              <a:solidFill>
                <a:schemeClr val="folHlink"/>
              </a:solidFill>
            </a:endParaRPr>
          </a:p>
          <a:p>
            <a:endParaRPr lang="el-GR" altLang="en-US" sz="2800" dirty="0" smtClean="0">
              <a:solidFill>
                <a:schemeClr val="folHlink"/>
              </a:solidFill>
            </a:endParaRPr>
          </a:p>
          <a:p>
            <a:endParaRPr lang="en-GB" altLang="en-US" sz="2800" dirty="0" smtClean="0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9F385B-0824-4488-AD18-2AC5E9932E7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sz="4000" b="1" dirty="0" smtClean="0"/>
              <a:t>Θεωρία της Δραστηριότητας</a:t>
            </a:r>
            <a:endParaRPr lang="en-GB" sz="4000" b="1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85800" y="1357313"/>
            <a:ext cx="8248650" cy="4800600"/>
          </a:xfrm>
        </p:spPr>
        <p:txBody>
          <a:bodyPr/>
          <a:lstStyle/>
          <a:p>
            <a:r>
              <a:rPr lang="el-GR" altLang="en-US" sz="2400" dirty="0" smtClean="0">
                <a:cs typeface="Times New Roman" panose="02020603050405020304" pitchFamily="18" charset="0"/>
              </a:rPr>
              <a:t>Μονάδα ανάλυσης είναι η δραστηριότητα </a:t>
            </a:r>
          </a:p>
          <a:p>
            <a:pPr lvl="1"/>
            <a:r>
              <a:rPr lang="el-GR" altLang="en-US" sz="2000" dirty="0" smtClean="0">
                <a:cs typeface="Times New Roman" panose="02020603050405020304" pitchFamily="18" charset="0"/>
              </a:rPr>
              <a:t>στοιχειώδης μορφή: το </a:t>
            </a:r>
            <a:r>
              <a:rPr lang="el-GR" altLang="en-US" sz="2000" i="1" dirty="0" smtClean="0">
                <a:cs typeface="Times New Roman" panose="02020603050405020304" pitchFamily="18" charset="0"/>
              </a:rPr>
              <a:t>υποκείμενο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, το </a:t>
            </a:r>
            <a:r>
              <a:rPr lang="el-GR" altLang="en-US" sz="2000" i="1" dirty="0" smtClean="0">
                <a:cs typeface="Times New Roman" panose="02020603050405020304" pitchFamily="18" charset="0"/>
              </a:rPr>
              <a:t>αντικείμενο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 (που είναι ο προς επίτευξη στόχος της δραστηριότητας), τις </a:t>
            </a:r>
            <a:r>
              <a:rPr lang="el-GR" altLang="en-US" sz="2000" i="1" dirty="0" smtClean="0">
                <a:cs typeface="Times New Roman" panose="02020603050405020304" pitchFamily="18" charset="0"/>
              </a:rPr>
              <a:t>πράξεις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 και τις </a:t>
            </a:r>
            <a:r>
              <a:rPr lang="el-GR" altLang="en-US" sz="2000" i="1" dirty="0" smtClean="0">
                <a:cs typeface="Times New Roman" panose="02020603050405020304" pitchFamily="18" charset="0"/>
              </a:rPr>
              <a:t>λειτουργίες</a:t>
            </a:r>
            <a:r>
              <a:rPr lang="el-GR" altLang="en-US" sz="2000" dirty="0" smtClean="0">
                <a:cs typeface="Times New Roman" panose="02020603050405020304" pitchFamily="18" charset="0"/>
              </a:rPr>
              <a:t>. </a:t>
            </a:r>
          </a:p>
          <a:p>
            <a:r>
              <a:rPr lang="el-GR" altLang="en-US" sz="2400" dirty="0" smtClean="0">
                <a:cs typeface="Times New Roman" panose="02020603050405020304" pitchFamily="18" charset="0"/>
              </a:rPr>
              <a:t>Το υποκείμενο είναι ένα άτομο ή μια ομάδα το οποίο απασχολείται με τη δραστηριότητα. </a:t>
            </a:r>
          </a:p>
          <a:p>
            <a:r>
              <a:rPr lang="el-GR" altLang="en-US" sz="2400" dirty="0" smtClean="0">
                <a:cs typeface="Times New Roman" panose="02020603050405020304" pitchFamily="18" charset="0"/>
              </a:rPr>
              <a:t>Η ανθρώπινη δραστηριότητα γίνεται με τη διαμεσολάβηση </a:t>
            </a:r>
            <a:r>
              <a:rPr lang="el-GR" altLang="en-US" sz="2400" i="1" dirty="0" smtClean="0">
                <a:cs typeface="Times New Roman" panose="02020603050405020304" pitchFamily="18" charset="0"/>
              </a:rPr>
              <a:t>εργαλείων</a:t>
            </a:r>
            <a:r>
              <a:rPr lang="el-GR" altLang="en-US" sz="2400" dirty="0" smtClean="0">
                <a:cs typeface="Times New Roman" panose="02020603050405020304" pitchFamily="18" charset="0"/>
              </a:rPr>
              <a:t>, εσωτερικών και εξωτερικών. </a:t>
            </a:r>
          </a:p>
          <a:p>
            <a:r>
              <a:rPr lang="el-GR" altLang="en-US" sz="2400" dirty="0" smtClean="0">
                <a:cs typeface="Times New Roman" panose="02020603050405020304" pitchFamily="18" charset="0"/>
              </a:rPr>
              <a:t>Η διαμεσολάβηση γίνεται από αντικείμενα τα οποία ορίζουν και περιλαμβάνουν όργανα, σήματα, γλώσσες και τα οποία δημιουργούνται από τα άτομα για να ελέγξουν την συμπεριφορά τους.</a:t>
            </a:r>
            <a:endParaRPr lang="el-GR" altLang="en-US" sz="2400" dirty="0" smtClean="0"/>
          </a:p>
        </p:txBody>
      </p:sp>
      <p:sp>
        <p:nvSpPr>
          <p:cNvPr id="6656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AFE83B-230C-44DC-91A8-435CC693E110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-5715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sz="4000" b="1" dirty="0" smtClean="0"/>
              <a:t>Σύστημα Δραστηριότητας</a:t>
            </a:r>
            <a:endParaRPr lang="en-GB" sz="4000" b="1" dirty="0"/>
          </a:p>
        </p:txBody>
      </p:sp>
      <p:sp>
        <p:nvSpPr>
          <p:cNvPr id="6861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86A154-9C0B-4E5A-B648-8446AD9BC458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5850"/>
            <a:ext cx="86106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952" y="51633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b="1" dirty="0" smtClean="0"/>
              <a:t>Μέθοδοι διδασκαλίας στην </a:t>
            </a:r>
            <a:r>
              <a:rPr lang="el-GR" sz="4000" b="1" dirty="0" err="1" smtClean="0"/>
              <a:t>κοινωνικοπολιτισμική</a:t>
            </a:r>
            <a:r>
              <a:rPr lang="el-GR" sz="4000" b="1" dirty="0" smtClean="0"/>
              <a:t> προσέγγιση</a:t>
            </a:r>
            <a:endParaRPr lang="en-GB" sz="4000" b="1" dirty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762000" y="1600199"/>
            <a:ext cx="8172450" cy="4191001"/>
          </a:xfrm>
        </p:spPr>
        <p:txBody>
          <a:bodyPr>
            <a:normAutofit/>
          </a:bodyPr>
          <a:lstStyle/>
          <a:p>
            <a:r>
              <a:rPr lang="el-GR" altLang="en-US" sz="2800" dirty="0" smtClean="0"/>
              <a:t>Συνεργατική Μάθηση</a:t>
            </a:r>
          </a:p>
          <a:p>
            <a:r>
              <a:rPr lang="el-GR" altLang="en-US" sz="2800" dirty="0" smtClean="0"/>
              <a:t>Μαθησιακή υποστήριξη (</a:t>
            </a:r>
            <a:r>
              <a:rPr lang="en-GB" altLang="en-US" sz="2800" dirty="0" smtClean="0"/>
              <a:t>scaffolding</a:t>
            </a:r>
            <a:r>
              <a:rPr lang="el-GR" altLang="en-US" sz="2800" dirty="0" smtClean="0"/>
              <a:t>) </a:t>
            </a:r>
          </a:p>
          <a:p>
            <a:r>
              <a:rPr lang="el-GR" altLang="en-US" sz="2800" dirty="0" smtClean="0"/>
              <a:t>Εργασία σε ομάδες και από κοινού επίλυση προβλημάτων</a:t>
            </a:r>
            <a:endParaRPr lang="en-GB" altLang="en-US" sz="2800" dirty="0" smtClean="0"/>
          </a:p>
          <a:p>
            <a:r>
              <a:rPr lang="el-GR" altLang="en-US" sz="2800" dirty="0" smtClean="0"/>
              <a:t>Κοινότητες Μάθησης</a:t>
            </a:r>
          </a:p>
          <a:p>
            <a:r>
              <a:rPr lang="el-GR" altLang="en-US" sz="2800" dirty="0" smtClean="0"/>
              <a:t>Κοινότητες Πρακτικής</a:t>
            </a:r>
          </a:p>
          <a:p>
            <a:r>
              <a:rPr lang="el-GR" altLang="en-US" sz="2800" dirty="0" smtClean="0"/>
              <a:t>Συνεργατικά περιβάλλοντα μάθησης με υπολογιστές</a:t>
            </a:r>
          </a:p>
        </p:txBody>
      </p:sp>
      <p:sp>
        <p:nvSpPr>
          <p:cNvPr id="7066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2D2AFD-AC99-403C-A191-096C51704959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9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Συνεργατική μάθηση</a:t>
            </a:r>
            <a:endParaRPr lang="en-GB" dirty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762000" y="1643063"/>
            <a:ext cx="8172450" cy="4605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altLang="en-US" sz="2800" dirty="0" smtClean="0"/>
              <a:t>Η ραγδαία ανάπτυξη του Διαδικτύου (τεχνολογική διάσταση)</a:t>
            </a:r>
          </a:p>
          <a:p>
            <a:pPr>
              <a:lnSpc>
                <a:spcPct val="80000"/>
              </a:lnSpc>
            </a:pPr>
            <a:r>
              <a:rPr lang="el-GR" altLang="en-US" sz="2800" dirty="0" smtClean="0"/>
              <a:t>Οι εξελίξεις στην ψυχολογία και τη διδακτική (ψυχοπαιδαγωγική διάσταση) </a:t>
            </a:r>
          </a:p>
          <a:p>
            <a:pPr>
              <a:lnSpc>
                <a:spcPct val="80000"/>
              </a:lnSpc>
            </a:pPr>
            <a:r>
              <a:rPr lang="el-GR" altLang="en-US" sz="2800" dirty="0" smtClean="0"/>
              <a:t>Αλλαγή προσανατολισμού στο σχεδιασμό υπολογιστικών μαθησιακών περιβαλλόντων</a:t>
            </a:r>
          </a:p>
          <a:p>
            <a:pPr>
              <a:lnSpc>
                <a:spcPct val="80000"/>
              </a:lnSpc>
            </a:pPr>
            <a:r>
              <a:rPr lang="el-GR" altLang="en-US" sz="2800" dirty="0" smtClean="0"/>
              <a:t>Βασικό χαρακτηριστικό:</a:t>
            </a:r>
          </a:p>
          <a:p>
            <a:pPr lvl="1">
              <a:lnSpc>
                <a:spcPct val="80000"/>
              </a:lnSpc>
            </a:pPr>
            <a:r>
              <a:rPr lang="el-GR" altLang="en-US" sz="2400" dirty="0" smtClean="0"/>
              <a:t>η μετατόπιση από τα ατομικά </a:t>
            </a:r>
            <a:r>
              <a:rPr lang="el-GR" altLang="en-US" sz="2400" i="1" dirty="0" smtClean="0"/>
              <a:t>μαθησιακά περιβάλλοντα</a:t>
            </a:r>
            <a:r>
              <a:rPr lang="el-GR" altLang="en-US" sz="2400" dirty="0" smtClean="0"/>
              <a:t> στις </a:t>
            </a:r>
            <a:r>
              <a:rPr lang="el-GR" altLang="en-US" sz="2400" i="1" dirty="0" smtClean="0"/>
              <a:t>μαθησιακές κοινότητες</a:t>
            </a:r>
            <a:r>
              <a:rPr lang="el-GR" altLang="en-US" sz="2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l-GR" altLang="en-US" sz="2400" dirty="0" smtClean="0"/>
              <a:t>Τα μαθησιακά περιβάλλοντα αποσκοπούν στην προσφορά πλούσιων πηγών για ατομική διερεύνηση και ανακάλυψη</a:t>
            </a:r>
          </a:p>
          <a:p>
            <a:endParaRPr lang="en-GB" altLang="en-US" sz="4000" dirty="0" smtClean="0"/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0CFD34-5772-4194-A71F-07F351AAB6B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b="1" dirty="0" smtClean="0"/>
              <a:t>Μαθησιακή υποστήριξη (</a:t>
            </a:r>
            <a:r>
              <a:rPr lang="en-GB" sz="4000" b="1" dirty="0" smtClean="0"/>
              <a:t>scaffolding</a:t>
            </a:r>
            <a:r>
              <a:rPr lang="el-GR" sz="4000" b="1" dirty="0" smtClean="0"/>
              <a:t>)</a:t>
            </a:r>
            <a:endParaRPr lang="en-GB" sz="4000" b="1" dirty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838200" y="1357313"/>
            <a:ext cx="809625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sz="2800" dirty="0" smtClean="0"/>
              <a:t>Καθοδήγηση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Περίγραμμα μαθημάτων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Ανάθεση δραστηριοτήτων - εργασιών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Ερμηνεία-εξήγηση δύσκολων εννοιών και αποριών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Οδηγίες χρήσης του εκπαιδευτικού υλικού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Οδηγίες εργασίας</a:t>
            </a:r>
            <a:r>
              <a:rPr lang="en-US" altLang="en-US" sz="2400" dirty="0" smtClean="0"/>
              <a:t> (</a:t>
            </a:r>
            <a:r>
              <a:rPr lang="el-GR" altLang="en-US" sz="2400" dirty="0" smtClean="0"/>
              <a:t>π.χ. </a:t>
            </a:r>
            <a:r>
              <a:rPr lang="en-US" altLang="en-US" sz="2400" dirty="0" smtClean="0"/>
              <a:t>trial and error)</a:t>
            </a:r>
            <a:endParaRPr lang="el-GR" altLang="en-US" sz="2400" dirty="0" smtClean="0"/>
          </a:p>
          <a:p>
            <a:pPr>
              <a:lnSpc>
                <a:spcPct val="90000"/>
              </a:lnSpc>
            </a:pPr>
            <a:r>
              <a:rPr lang="el-GR" altLang="en-US" sz="2800" dirty="0" smtClean="0"/>
              <a:t>Διαμεσολάβηση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Υποδείξεις, υπενθύμιση γνωστών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Καθοδήγηση εργασίας</a:t>
            </a:r>
            <a:r>
              <a:rPr lang="en-US" altLang="en-US" sz="2400" dirty="0" smtClean="0"/>
              <a:t>,</a:t>
            </a:r>
            <a:r>
              <a:rPr lang="el-GR" altLang="en-US" sz="2400" dirty="0" smtClean="0"/>
              <a:t> αυτορρύθμισης και συνεργασίας</a:t>
            </a:r>
          </a:p>
          <a:p>
            <a:pPr lvl="1">
              <a:lnSpc>
                <a:spcPct val="90000"/>
              </a:lnSpc>
            </a:pPr>
            <a:r>
              <a:rPr lang="el-GR" altLang="en-US" sz="2400" dirty="0" smtClean="0"/>
              <a:t>Ενίσχυση, ενθάρρυνση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l-GR" altLang="en-US" sz="2800" dirty="0" smtClean="0"/>
              <a:t>Υποχώρηση (</a:t>
            </a:r>
            <a:r>
              <a:rPr lang="en-US" altLang="en-US" sz="2800" dirty="0" smtClean="0"/>
              <a:t>Fading</a:t>
            </a:r>
            <a:r>
              <a:rPr lang="el-GR" altLang="en-US" sz="2800" dirty="0" smtClean="0"/>
              <a:t>)</a:t>
            </a:r>
          </a:p>
        </p:txBody>
      </p:sp>
      <p:sp>
        <p:nvSpPr>
          <p:cNvPr id="7475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4DE8AF-0B7E-4D99-ACE5-9D4E236C9F82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72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b="1" dirty="0" smtClean="0"/>
              <a:t>Δραστηριότητες με σχέδια εργασίας (</a:t>
            </a:r>
            <a:r>
              <a:rPr lang="en-GB" sz="4000" b="1" dirty="0" smtClean="0"/>
              <a:t>projects</a:t>
            </a:r>
            <a:r>
              <a:rPr lang="el-GR" sz="4000" b="1" dirty="0" smtClean="0"/>
              <a:t>)</a:t>
            </a:r>
            <a:endParaRPr lang="en-GB" sz="4000" b="1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990600" y="1571625"/>
            <a:ext cx="7943850" cy="4586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n-US" sz="2800" dirty="0" smtClean="0"/>
              <a:t>Στόχος: η εμπλοκή των μαθητών στο σχεδιασμό και την ανάπτυξη προϊόντων και δημιουργημάτων αντλώντας ερεθίσματα από την πραγματική ζωή</a:t>
            </a:r>
          </a:p>
          <a:p>
            <a:pPr>
              <a:lnSpc>
                <a:spcPct val="80000"/>
              </a:lnSpc>
            </a:pPr>
            <a:r>
              <a:rPr lang="el-GR" altLang="en-US" sz="2800" dirty="0" smtClean="0"/>
              <a:t>Ολοκληρωμένη μάθηση</a:t>
            </a:r>
          </a:p>
          <a:p>
            <a:pPr lvl="1">
              <a:lnSpc>
                <a:spcPct val="80000"/>
              </a:lnSpc>
            </a:pPr>
            <a:r>
              <a:rPr lang="el-GR" altLang="en-US" sz="2400" dirty="0" smtClean="0"/>
              <a:t>Ανάπτυξη γνώσης με τρόπους που βασίζονται στη σύνδεση πληροφοριών με το περιεχόμενο</a:t>
            </a:r>
          </a:p>
          <a:p>
            <a:pPr>
              <a:lnSpc>
                <a:spcPct val="80000"/>
              </a:lnSpc>
            </a:pPr>
            <a:r>
              <a:rPr lang="el-GR" altLang="en-US" sz="2800" dirty="0" smtClean="0"/>
              <a:t>Αυθεντικά προβλήματα</a:t>
            </a:r>
            <a:r>
              <a:rPr lang="el-GR" altLang="en-US" sz="2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l-GR" altLang="en-US" sz="2400" dirty="0" smtClean="0"/>
              <a:t>Πρωτότυπα, ρεαλιστικά και σχετικά με τα ενδιαφέροντα των μαθητών</a:t>
            </a:r>
          </a:p>
          <a:p>
            <a:pPr>
              <a:lnSpc>
                <a:spcPct val="80000"/>
              </a:lnSpc>
            </a:pPr>
            <a:r>
              <a:rPr lang="el-GR" altLang="en-US" sz="2800" dirty="0" smtClean="0"/>
              <a:t>Κατευθύνονται από το παραδοτέο προϊόν εργασίας και τη διαδικασία</a:t>
            </a:r>
          </a:p>
          <a:p>
            <a:pPr>
              <a:lnSpc>
                <a:spcPct val="80000"/>
              </a:lnSpc>
            </a:pPr>
            <a:r>
              <a:rPr lang="el-GR" altLang="en-US" sz="2800" dirty="0" err="1" smtClean="0"/>
              <a:t>Ομαδοσυνεργατικές</a:t>
            </a:r>
            <a:r>
              <a:rPr lang="el-GR" altLang="en-US" sz="2800" dirty="0" smtClean="0"/>
              <a:t> δραστηριότητες</a:t>
            </a:r>
          </a:p>
        </p:txBody>
      </p:sp>
      <p:sp>
        <p:nvSpPr>
          <p:cNvPr id="7680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2177E7-96BA-4F6D-94D5-5E8581FF124F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74638"/>
            <a:ext cx="8763001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3900" dirty="0" smtClean="0"/>
              <a:t>Σύγχρονα υπολογιστικά περιβάλλοντα μάθησης</a:t>
            </a:r>
            <a:endParaRPr lang="en-GB" sz="3900" dirty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685800" y="1571625"/>
            <a:ext cx="7956550" cy="4448175"/>
          </a:xfrm>
        </p:spPr>
        <p:txBody>
          <a:bodyPr/>
          <a:lstStyle/>
          <a:p>
            <a:r>
              <a:rPr lang="el-GR" altLang="en-US" sz="2400" dirty="0" smtClean="0"/>
              <a:t>Τα υπολογιστικά μαθησιακά περιβάλλοντα πρέπει να είναι σχεδιασμένα ώστε να διευκολύνουν ενεργητικές &amp; συνεργατικές μαθησιακές διαδικασίες</a:t>
            </a:r>
            <a:endParaRPr lang="en-GB" altLang="en-US" sz="2400" dirty="0" smtClean="0"/>
          </a:p>
          <a:p>
            <a:r>
              <a:rPr lang="el-GR" altLang="en-US" sz="2400" dirty="0" smtClean="0"/>
              <a:t>οφείλουν συνεπώς να βοηθούν τους μαθητές </a:t>
            </a:r>
          </a:p>
          <a:p>
            <a:r>
              <a:rPr lang="el-GR" altLang="en-US" sz="2400" dirty="0" smtClean="0"/>
              <a:t>να κατανοούν και όχι να απομνημονεύουν, </a:t>
            </a:r>
          </a:p>
          <a:p>
            <a:r>
              <a:rPr lang="el-GR" altLang="en-US" sz="2400" dirty="0" smtClean="0"/>
              <a:t>να προάγουν την αλλαγή των ιδεών τους </a:t>
            </a:r>
          </a:p>
          <a:p>
            <a:r>
              <a:rPr lang="el-GR" altLang="en-US" sz="2400" dirty="0" smtClean="0"/>
              <a:t>και να γεφυρώνουν το χάσμα που υπάρχει μεταξύ των δραστηριοτήτων που λαμβάνουν χώρα στο σχολείο και αυτών που συνιστούν αυθεντικές πολιτισμικές δραστηριότητες. </a:t>
            </a:r>
            <a:endParaRPr lang="en-GB" altLang="en-US" sz="2400" dirty="0" smtClean="0"/>
          </a:p>
        </p:txBody>
      </p:sp>
      <p:sp>
        <p:nvSpPr>
          <p:cNvPr id="788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C1754A-5A91-4898-B38E-1DE5BD475C4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564853-B9DF-4B73-B905-5D2F4ACD0473}" type="slidenum">
              <a:rPr lang="en-GB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GB" altLang="en-US" sz="1200" smtClean="0">
              <a:solidFill>
                <a:srgbClr val="B5A788"/>
              </a:solidFill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Συνεργατικά περιβάλλοντα μάθησης με υπολογιστές</a:t>
            </a:r>
            <a:endParaRPr lang="en-GB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213725" cy="45370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l-GR" altLang="en-US" sz="2400" dirty="0" smtClean="0"/>
              <a:t>Η συνεργατική μάθηση αποκτά νέες μορφές με τη χρήση </a:t>
            </a:r>
          </a:p>
          <a:p>
            <a:pPr lvl="1">
              <a:lnSpc>
                <a:spcPct val="80000"/>
              </a:lnSpc>
            </a:pPr>
            <a:r>
              <a:rPr lang="el-GR" altLang="en-US" sz="2000" i="1" dirty="0" smtClean="0"/>
              <a:t>σύγχρονων </a:t>
            </a:r>
            <a:r>
              <a:rPr lang="el-GR" altLang="en-US" sz="2000" dirty="0" smtClean="0"/>
              <a:t>(που γίνεται στον ίδιο χρόνο) </a:t>
            </a:r>
          </a:p>
          <a:p>
            <a:pPr lvl="1">
              <a:lnSpc>
                <a:spcPct val="80000"/>
              </a:lnSpc>
            </a:pPr>
            <a:r>
              <a:rPr lang="el-GR" altLang="en-US" sz="2000" dirty="0" smtClean="0"/>
              <a:t>και</a:t>
            </a:r>
            <a:r>
              <a:rPr lang="el-GR" altLang="en-US" sz="2000" i="1" dirty="0" smtClean="0"/>
              <a:t> ασύγχρονων </a:t>
            </a:r>
            <a:r>
              <a:rPr lang="el-GR" altLang="en-US" sz="2000" dirty="0" smtClean="0"/>
              <a:t>(που γίνεται σε διαφορετικό χρόνο) </a:t>
            </a:r>
            <a:r>
              <a:rPr lang="el-GR" altLang="en-US" sz="2000" i="1" dirty="0" smtClean="0"/>
              <a:t>τεχνολογικών περιβαλλόντων</a:t>
            </a:r>
            <a:r>
              <a:rPr lang="el-GR" altLang="en-US" sz="2000" dirty="0" smtClean="0"/>
              <a:t>, </a:t>
            </a:r>
          </a:p>
          <a:p>
            <a:pPr lvl="1">
              <a:lnSpc>
                <a:spcPct val="80000"/>
              </a:lnSpc>
            </a:pPr>
            <a:r>
              <a:rPr lang="el-GR" altLang="en-US" sz="2000" dirty="0" smtClean="0"/>
              <a:t>στόχος των οποίων είναι η διαμεσολάβηση της επικοινωνίας και η υποστήριξη της κοινωνικής αλληλεπίδρασης μέσω υπολογιστών. </a:t>
            </a:r>
          </a:p>
          <a:p>
            <a:pPr>
              <a:lnSpc>
                <a:spcPct val="80000"/>
              </a:lnSpc>
            </a:pPr>
            <a:r>
              <a:rPr lang="el-GR" altLang="en-US" sz="2400" b="1" dirty="0" smtClean="0"/>
              <a:t>Ανάδυση ενός νέου επιστημονικού πεδίου </a:t>
            </a:r>
          </a:p>
          <a:p>
            <a:pPr lvl="1">
              <a:lnSpc>
                <a:spcPct val="80000"/>
              </a:lnSpc>
            </a:pPr>
            <a:r>
              <a:rPr lang="el-GR" altLang="en-US" sz="2000" b="1" dirty="0" smtClean="0"/>
              <a:t>Συνεργατική μάθηση υποστηριζόμενη από υπολογιστές</a:t>
            </a:r>
            <a:r>
              <a:rPr lang="el-GR" altLang="en-US" sz="2000" dirty="0" smtClean="0"/>
              <a:t> (</a:t>
            </a:r>
            <a:r>
              <a:rPr lang="el-GR" altLang="en-US" sz="2000" dirty="0" err="1" smtClean="0"/>
              <a:t>computer-supported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collaborative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learning</a:t>
            </a:r>
            <a:r>
              <a:rPr lang="el-GR" altLang="en-US" sz="2000" dirty="0" smtClean="0"/>
              <a:t> CSCL) μελετά </a:t>
            </a:r>
          </a:p>
          <a:p>
            <a:pPr lvl="2">
              <a:lnSpc>
                <a:spcPct val="80000"/>
              </a:lnSpc>
            </a:pPr>
            <a:r>
              <a:rPr lang="el-GR" altLang="en-US" sz="2000" dirty="0" smtClean="0"/>
              <a:t>το θεωρητικό (ψυχολογικό και παιδαγωγικό) πλαίσιο της συνεργασίας </a:t>
            </a:r>
          </a:p>
          <a:p>
            <a:pPr lvl="2">
              <a:lnSpc>
                <a:spcPct val="80000"/>
              </a:lnSpc>
            </a:pPr>
            <a:r>
              <a:rPr lang="el-GR" altLang="en-US" sz="2000" dirty="0" smtClean="0"/>
              <a:t>τις τεχνολογίες που υποστηρίζουν την ομαδική εργασία, τη συνεργασία και την αλληλεπίδραση </a:t>
            </a:r>
          </a:p>
          <a:p>
            <a:pPr lvl="2">
              <a:lnSpc>
                <a:spcPct val="80000"/>
              </a:lnSpc>
            </a:pPr>
            <a:r>
              <a:rPr lang="el-GR" altLang="en-US" sz="2000" dirty="0" smtClean="0"/>
              <a:t>και το πώς αυτές συνεισφέρουν στη μαθησιακή διαδικασία.</a:t>
            </a:r>
          </a:p>
          <a:p>
            <a:pPr>
              <a:lnSpc>
                <a:spcPct val="90000"/>
              </a:lnSpc>
            </a:pPr>
            <a:endParaRPr lang="el-GR" altLang="en-US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38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EB11FF-AC43-45F5-B3B5-D7EAD560B042}" type="slidenum">
              <a:rPr lang="en-GB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GB" altLang="en-US" sz="1200" smtClean="0">
              <a:solidFill>
                <a:srgbClr val="B5A788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8455025" cy="1462087"/>
          </a:xfrm>
        </p:spPr>
        <p:txBody>
          <a:bodyPr/>
          <a:lstStyle/>
          <a:p>
            <a:pPr>
              <a:defRPr/>
            </a:pPr>
            <a:r>
              <a:rPr lang="el-GR" sz="4000" dirty="0"/>
              <a:t>Επισκόπηση των συνεργατικών συστημάτων (1) </a:t>
            </a:r>
            <a:endParaRPr lang="en-GB" sz="40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651000"/>
            <a:ext cx="8224838" cy="48101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altLang="en-US" sz="2000" dirty="0" smtClean="0"/>
              <a:t>Τα υπολογιστικά συστήματα που υποστηρίζουν την </a:t>
            </a:r>
            <a:r>
              <a:rPr lang="el-GR" altLang="en-US" sz="2000" i="1" dirty="0" smtClean="0"/>
              <a:t>ομαδική εργασία</a:t>
            </a:r>
            <a:r>
              <a:rPr lang="el-GR" altLang="en-US" sz="2000" dirty="0" smtClean="0"/>
              <a:t> ή τη </a:t>
            </a:r>
            <a:r>
              <a:rPr lang="el-GR" altLang="en-US" sz="2000" i="1" dirty="0" smtClean="0"/>
              <a:t>συνεργασία μεταξύ ανθρώπων</a:t>
            </a:r>
            <a:r>
              <a:rPr lang="el-GR" altLang="en-US" sz="2000" dirty="0" smtClean="0"/>
              <a:t> ανήκουν στην περιοχή των </a:t>
            </a:r>
            <a:r>
              <a:rPr lang="el-GR" altLang="en-US" sz="2000" b="1" i="1" dirty="0" smtClean="0"/>
              <a:t>Συστημάτων Υποστήριξης Συνεργασίας με Υπολογιστή</a:t>
            </a:r>
            <a:r>
              <a:rPr lang="el-GR" altLang="en-US" sz="2000" dirty="0" smtClean="0"/>
              <a:t> (Computer </a:t>
            </a:r>
            <a:r>
              <a:rPr lang="el-GR" altLang="en-US" sz="2000" dirty="0" err="1" smtClean="0"/>
              <a:t>Supported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Cooperative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Work</a:t>
            </a:r>
            <a:r>
              <a:rPr lang="el-GR" altLang="en-US" sz="2000" dirty="0" smtClean="0"/>
              <a:t>, CSCW)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online forums </a:t>
            </a:r>
            <a:r>
              <a:rPr lang="el-GR" altLang="en-US" sz="2000" dirty="0" smtClean="0"/>
              <a:t>(φόρα συζητήσεων)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video or audio conferencing</a:t>
            </a:r>
            <a:r>
              <a:rPr lang="el-GR" altLang="en-US" sz="2000" dirty="0" smtClean="0"/>
              <a:t> (</a:t>
            </a:r>
            <a:r>
              <a:rPr lang="el-GR" altLang="en-US" sz="2000" dirty="0" err="1" smtClean="0"/>
              <a:t>τηλε</a:t>
            </a:r>
            <a:r>
              <a:rPr lang="el-GR" altLang="en-US" sz="2000" dirty="0" smtClean="0"/>
              <a:t>-διάσκεψη)</a:t>
            </a:r>
          </a:p>
          <a:p>
            <a:pPr>
              <a:lnSpc>
                <a:spcPct val="80000"/>
              </a:lnSpc>
            </a:pPr>
            <a:r>
              <a:rPr lang="el-GR" altLang="en-US" sz="2000" dirty="0" smtClean="0"/>
              <a:t>Πλατφόρμες Εξ αποστάσεως </a:t>
            </a:r>
            <a:r>
              <a:rPr lang="en-US" altLang="en-US" sz="2000" dirty="0" smtClean="0"/>
              <a:t>Learning content management systems</a:t>
            </a:r>
            <a:r>
              <a:rPr lang="el-GR" altLang="en-US" sz="2000" dirty="0" smtClean="0"/>
              <a:t> (οργάνωση ομάδων, δραστηριοτήτων και περιεχομένου</a:t>
            </a:r>
            <a:r>
              <a:rPr lang="en-US" altLang="en-US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Virtual environments</a:t>
            </a:r>
            <a:r>
              <a:rPr lang="el-GR" altLang="en-US" sz="2000" dirty="0" smtClean="0"/>
              <a:t>, </a:t>
            </a:r>
            <a:r>
              <a:rPr lang="en-US" altLang="en-US" sz="2000" dirty="0" err="1" smtClean="0"/>
              <a:t>collaboratories</a:t>
            </a:r>
            <a:r>
              <a:rPr lang="el-GR" altLang="en-US" sz="2000" dirty="0" smtClean="0"/>
              <a:t> (εικονικά περιβάλλοντα, συνεργατικά περιβάλλοντα)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file sharing </a:t>
            </a:r>
            <a:r>
              <a:rPr lang="el-GR" altLang="en-US" sz="2000" dirty="0" smtClean="0"/>
              <a:t>(διαμοιρασμένα αρχεία, κείμενα κλπ.)</a:t>
            </a:r>
          </a:p>
          <a:p>
            <a:pPr>
              <a:lnSpc>
                <a:spcPct val="80000"/>
              </a:lnSpc>
            </a:pP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solidFill>
                  <a:schemeClr val="hlink"/>
                </a:solidFill>
              </a:rPr>
              <a:t>whiteboard</a:t>
            </a:r>
            <a:r>
              <a:rPr lang="el-GR" alt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(</a:t>
            </a:r>
            <a:r>
              <a:rPr lang="el-GR" altLang="en-US" sz="2000" b="1" dirty="0" err="1" smtClean="0">
                <a:solidFill>
                  <a:schemeClr val="hlink"/>
                </a:solidFill>
              </a:rPr>
              <a:t>διαδραστικοί</a:t>
            </a:r>
            <a:r>
              <a:rPr lang="el-GR" altLang="en-US" sz="2000" b="1" dirty="0" smtClean="0">
                <a:solidFill>
                  <a:schemeClr val="hlink"/>
                </a:solidFill>
              </a:rPr>
              <a:t> πίνακες</a:t>
            </a:r>
            <a:r>
              <a:rPr lang="en-US" altLang="en-US" sz="2000" b="1" dirty="0" smtClean="0">
                <a:solidFill>
                  <a:schemeClr val="hlink"/>
                </a:solidFill>
              </a:rPr>
              <a:t>) &amp; shared information spaces </a:t>
            </a:r>
            <a:r>
              <a:rPr lang="el-GR" altLang="en-US" sz="2000" b="1" dirty="0" smtClean="0">
                <a:solidFill>
                  <a:schemeClr val="hlink"/>
                </a:solidFill>
              </a:rPr>
              <a:t>(κατανεμημένα περιβάλλοντα εργασίας)</a:t>
            </a:r>
            <a:endParaRPr lang="en-US" altLang="en-US" sz="20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b="1" dirty="0" smtClean="0">
                <a:solidFill>
                  <a:schemeClr val="hlink"/>
                </a:solidFill>
              </a:rPr>
              <a:t>instant messaging: chat, ICQ, talk </a:t>
            </a:r>
            <a:r>
              <a:rPr lang="el-GR" altLang="en-US" sz="2000" b="1" dirty="0" smtClean="0">
                <a:solidFill>
                  <a:schemeClr val="hlink"/>
                </a:solidFill>
              </a:rPr>
              <a:t>(συνομιλία μέσω κειμένου)</a:t>
            </a:r>
            <a:endParaRPr lang="en-US" altLang="en-US" sz="2000" b="1" dirty="0" smtClean="0">
              <a:solidFill>
                <a:schemeClr val="hlink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25465" y="4766470"/>
            <a:ext cx="7820025" cy="1236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305800" y="6324600"/>
            <a:ext cx="641350" cy="37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36641A-5F3F-4045-8321-85310B928257}" type="slidenum">
              <a:rPr lang="en-GB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GB" altLang="en-US" sz="1200" dirty="0" smtClean="0">
              <a:solidFill>
                <a:srgbClr val="B5A788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8450"/>
            <a:ext cx="8599488" cy="1163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/>
              <a:t>Επισκόπηση των συνεργατικών συστημάτων (2) </a:t>
            </a:r>
            <a:endParaRPr lang="en-GB" sz="40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73621"/>
            <a:ext cx="8382000" cy="597932"/>
          </a:xfrm>
        </p:spPr>
        <p:txBody>
          <a:bodyPr>
            <a:noAutofit/>
          </a:bodyPr>
          <a:lstStyle/>
          <a:p>
            <a:r>
              <a:rPr lang="en-GB" altLang="en-US" sz="2000" dirty="0" smtClean="0"/>
              <a:t>Τα </a:t>
            </a:r>
            <a:r>
              <a:rPr lang="el-GR" altLang="en-US" sz="2000" dirty="0" smtClean="0"/>
              <a:t>συστήματα</a:t>
            </a:r>
            <a:r>
              <a:rPr lang="en-GB" altLang="en-US" sz="2000" dirty="0" smtClean="0"/>
              <a:t> </a:t>
            </a:r>
            <a:r>
              <a:rPr lang="en-GB" altLang="en-US" sz="2000" dirty="0" err="1" smtClean="0"/>
              <a:t>χωρίζοντ</a:t>
            </a:r>
            <a:r>
              <a:rPr lang="en-GB" altLang="en-US" sz="2000" dirty="0" smtClean="0"/>
              <a:t>αι σε </a:t>
            </a:r>
            <a:r>
              <a:rPr lang="en-GB" altLang="en-US" sz="2000" b="1" i="1" dirty="0" smtClean="0"/>
              <a:t>σύγχρονα</a:t>
            </a:r>
            <a:r>
              <a:rPr lang="en-GB" altLang="en-US" sz="2000" dirty="0" smtClean="0"/>
              <a:t> ή </a:t>
            </a:r>
            <a:r>
              <a:rPr lang="en-GB" altLang="en-US" sz="2000" b="1" i="1" dirty="0" smtClean="0"/>
              <a:t>ασύγχρονα</a:t>
            </a:r>
            <a:r>
              <a:rPr lang="en-GB" altLang="en-US" sz="2000" dirty="0" smtClean="0"/>
              <a:t>, </a:t>
            </a:r>
            <a:r>
              <a:rPr lang="en-GB" altLang="en-US" sz="2000" b="1" i="1" dirty="0" smtClean="0"/>
              <a:t>πρόσωπο με πρόσωπο</a:t>
            </a:r>
            <a:r>
              <a:rPr lang="en-GB" altLang="en-US" sz="2000" dirty="0" smtClean="0"/>
              <a:t> (στον ίδιο χώρο) ή </a:t>
            </a:r>
            <a:r>
              <a:rPr lang="en-GB" altLang="en-US" sz="2000" b="1" i="1" dirty="0" smtClean="0"/>
              <a:t>απομακρυσμένα</a:t>
            </a:r>
            <a:r>
              <a:rPr lang="en-GB" altLang="en-US" sz="2000" dirty="0" smtClean="0"/>
              <a:t> (</a:t>
            </a:r>
            <a:r>
              <a:rPr lang="en-US" altLang="en-US" sz="2000" dirty="0" smtClean="0">
                <a:solidFill>
                  <a:schemeClr val="folHlink"/>
                </a:solidFill>
              </a:rPr>
              <a:t>Dix et al</a:t>
            </a:r>
            <a:r>
              <a:rPr lang="en-GB" altLang="en-US" sz="2000" dirty="0" smtClean="0">
                <a:solidFill>
                  <a:schemeClr val="folHlink"/>
                </a:solidFill>
              </a:rPr>
              <a:t>., 1998</a:t>
            </a:r>
            <a:r>
              <a:rPr lang="en-GB" altLang="en-US" sz="2000" dirty="0" smtClean="0"/>
              <a:t>). </a:t>
            </a:r>
            <a:endParaRPr lang="el-GR" alt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38200" y="1981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3086"/>
            <a:ext cx="7315200" cy="388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DD1226-FC9C-4CF7-89AC-59DE47478878}" type="slidenum">
              <a:rPr lang="en-GB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GB" altLang="en-US" sz="1200" smtClean="0">
              <a:solidFill>
                <a:srgbClr val="B5A788"/>
              </a:solidFill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74637"/>
            <a:ext cx="8305800" cy="1096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Σύγχρονα συστήματα </a:t>
            </a:r>
            <a:r>
              <a:rPr lang="el-GR" dirty="0" smtClean="0"/>
              <a:t>συνεργασίας</a:t>
            </a:r>
            <a:r>
              <a:rPr lang="en-US" dirty="0" smtClean="0"/>
              <a:t> </a:t>
            </a:r>
            <a:r>
              <a:rPr lang="en-US" sz="2200" dirty="0" smtClean="0"/>
              <a:t>(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Jonassen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2000)</a:t>
            </a:r>
            <a:endParaRPr lang="en-GB" dirty="0"/>
          </a:p>
        </p:txBody>
      </p:sp>
      <p:pic>
        <p:nvPicPr>
          <p:cNvPr id="87045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8316913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38525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C4FC11-AA85-419D-B8ED-194CF5F9B32C}" type="slidenum">
              <a:rPr lang="en-GB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GB" altLang="en-US" sz="1200" smtClean="0">
              <a:solidFill>
                <a:srgbClr val="B5A788"/>
              </a:solidFill>
            </a:endParaRP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1" y="274638"/>
            <a:ext cx="82486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Ασύγχρονα </a:t>
            </a:r>
            <a:r>
              <a:rPr lang="el-GR" dirty="0"/>
              <a:t>συστήματα συνεργασίας</a:t>
            </a:r>
            <a:endParaRPr lang="en-GB" dirty="0"/>
          </a:p>
        </p:txBody>
      </p:sp>
      <p:sp>
        <p:nvSpPr>
          <p:cNvPr id="8806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 smtClean="0"/>
              <a:t>Φόρουμ συζήτησης </a:t>
            </a:r>
          </a:p>
          <a:p>
            <a:r>
              <a:rPr lang="el-GR" altLang="en-US" dirty="0" smtClean="0"/>
              <a:t>Πλατφόρμες εξ αποστάσεως εκπαίδευσης </a:t>
            </a:r>
          </a:p>
        </p:txBody>
      </p:sp>
    </p:spTree>
    <p:extLst>
      <p:ext uri="{BB962C8B-B14F-4D97-AF65-F5344CB8AC3E}">
        <p14:creationId xmlns:p14="http://schemas.microsoft.com/office/powerpoint/2010/main" val="3689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900" dirty="0"/>
              <a:t>Σκοποί  ενότητας</a:t>
            </a:r>
            <a: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7800"/>
            <a:ext cx="8477250" cy="4800600"/>
          </a:xfrm>
        </p:spPr>
        <p:txBody>
          <a:bodyPr/>
          <a:lstStyle/>
          <a:p>
            <a:pPr eaLnBrk="1" hangingPunct="1"/>
            <a:r>
              <a:rPr lang="el-GR" altLang="en-US" sz="2800" dirty="0" smtClean="0"/>
              <a:t>Η συνοπτική παρουσίαση </a:t>
            </a:r>
          </a:p>
          <a:p>
            <a:pPr lvl="1" eaLnBrk="1" hangingPunct="1"/>
            <a:r>
              <a:rPr lang="el-GR" altLang="en-US" sz="2400" dirty="0" smtClean="0"/>
              <a:t>των βασικών αρχών της </a:t>
            </a:r>
            <a:r>
              <a:rPr lang="el-GR" altLang="en-US" sz="2400" dirty="0" err="1" smtClean="0"/>
              <a:t>κοινωνικοπολιτισμικής</a:t>
            </a:r>
            <a:r>
              <a:rPr lang="el-GR" altLang="en-US" sz="2400" dirty="0" smtClean="0"/>
              <a:t> θεωρίας και των πιο γνωστών της μοντέλων</a:t>
            </a:r>
          </a:p>
          <a:p>
            <a:pPr lvl="1" eaLnBrk="1" hangingPunct="1"/>
            <a:r>
              <a:rPr lang="el-GR" altLang="en-US" sz="2400" dirty="0" smtClean="0"/>
              <a:t>και το πως επηρεάζει την ένταξη των ΤΠΕ στην εκπαίδευση και τη σχεδίαση εκπαιδευτικών εφαρμογών. </a:t>
            </a:r>
          </a:p>
          <a:p>
            <a:pPr eaLnBrk="1" hangingPunct="1"/>
            <a:r>
              <a:rPr lang="el-GR" altLang="en-US" sz="2800" dirty="0" smtClean="0"/>
              <a:t>Η έμφαση δίνεται </a:t>
            </a:r>
          </a:p>
          <a:p>
            <a:pPr lvl="1" eaLnBrk="1" hangingPunct="1"/>
            <a:r>
              <a:rPr lang="el-GR" altLang="en-US" sz="2400" dirty="0" smtClean="0"/>
              <a:t>στο πως η </a:t>
            </a:r>
            <a:r>
              <a:rPr lang="el-GR" altLang="en-US" sz="2400" dirty="0" err="1" smtClean="0"/>
              <a:t>κοινωνικοπολιτισμική</a:t>
            </a:r>
            <a:r>
              <a:rPr lang="el-GR" altLang="en-US" sz="2400" dirty="0" smtClean="0"/>
              <a:t> θεωρία επιδρά στο σχεδιασμό και την ανάπτυξη μαθησιακών περιβαλλόντων με τη χρήση υπολογιστικών και δικτυακών τεχνολογιών.</a:t>
            </a:r>
          </a:p>
          <a:p>
            <a:pPr eaLnBrk="1" hangingPunct="1"/>
            <a:endParaRPr lang="en-GB" altLang="en-US" dirty="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2CE4B4-8CF4-429F-B5BA-1E0C5062C4F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E36E73-91A0-4121-9917-E6493739D6C5}" type="slidenum">
              <a:rPr lang="en-GB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GB" altLang="en-US" sz="1200" smtClean="0">
              <a:solidFill>
                <a:srgbClr val="B5A788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93038" cy="982662"/>
          </a:xfrm>
        </p:spPr>
        <p:txBody>
          <a:bodyPr/>
          <a:lstStyle/>
          <a:p>
            <a:pPr>
              <a:defRPr/>
            </a:pPr>
            <a:r>
              <a:rPr lang="el-GR" dirty="0"/>
              <a:t>Επισκόπηση της περιοχής</a:t>
            </a:r>
            <a:endParaRPr lang="en-GB" dirty="0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l-GR" altLang="en-US" sz="280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l-GR" altLang="en-US" sz="2800" smtClean="0">
              <a:latin typeface="Arial" panose="020B0604020202020204" pitchFamily="34" charset="0"/>
            </a:endParaRP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5364163" y="2205038"/>
            <a:ext cx="3382962" cy="446405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n-US" sz="1800">
              <a:latin typeface="Arial" panose="020B0604020202020204" pitchFamily="34" charset="0"/>
            </a:endParaRPr>
          </a:p>
        </p:txBody>
      </p:sp>
      <p:pic>
        <p:nvPicPr>
          <p:cNvPr id="89094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143000"/>
            <a:ext cx="8208963" cy="5184775"/>
          </a:xfrm>
        </p:spPr>
      </p:pic>
    </p:spTree>
    <p:extLst>
      <p:ext uri="{BB962C8B-B14F-4D97-AF65-F5344CB8AC3E}">
        <p14:creationId xmlns:p14="http://schemas.microsoft.com/office/powerpoint/2010/main" val="12813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357188"/>
            <a:ext cx="867727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400" dirty="0" smtClean="0"/>
              <a:t>Γενικές κατηγορίες εκπαιδευτικού λογισμικού &amp; Θεωρίες Μάθησης</a:t>
            </a:r>
            <a:r>
              <a:rPr lang="en-GB" sz="2800" dirty="0"/>
              <a:t/>
            </a:r>
            <a:br>
              <a:rPr lang="en-GB" sz="2800" dirty="0"/>
            </a:br>
            <a:endParaRPr lang="en-GB" kern="0" dirty="0" smtClean="0">
              <a:effectLst/>
            </a:endParaRP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4DDBA7-42F8-4C82-917E-F4C1F49BB2E4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49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6347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83989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«Τεχνολογία της Πληροφορίας και των Επικοινωνιών στην Εκπαίδευση: </a:t>
            </a:r>
            <a:r>
              <a:rPr lang="el-GR" sz="2800" dirty="0"/>
              <a:t>Θεωρίες Μάθησης και ΤΠΕ:</a:t>
            </a:r>
          </a:p>
          <a:p>
            <a:pPr marL="0" indent="0">
              <a:buNone/>
            </a:pPr>
            <a:r>
              <a:rPr lang="el-GR" sz="2800" dirty="0" err="1"/>
              <a:t>Κοινωνιογνωστικές</a:t>
            </a:r>
            <a:r>
              <a:rPr lang="el-GR" sz="2800" dirty="0"/>
              <a:t> Θεωρίες- </a:t>
            </a:r>
            <a:r>
              <a:rPr lang="el-GR" sz="2800" dirty="0" err="1"/>
              <a:t>Κοινωνικοπολιτισμικές</a:t>
            </a:r>
            <a:r>
              <a:rPr lang="el-GR" sz="2800"/>
              <a:t> </a:t>
            </a:r>
            <a:r>
              <a:rPr lang="el-GR" sz="2800" smtClean="0"/>
              <a:t>Θεωρίες». </a:t>
            </a:r>
            <a:r>
              <a:rPr lang="el-GR" sz="2800" dirty="0" smtClean="0"/>
              <a:t>Έκδοση: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https://eclass.upatras.gr/courses/PN1400/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6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954" y="2784045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8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10</a:t>
            </a:r>
            <a:r>
              <a:rPr lang="el-GR" baseline="30000" dirty="0" smtClean="0"/>
              <a:t>ης</a:t>
            </a:r>
            <a:r>
              <a:rPr lang="el-GR" dirty="0" smtClean="0"/>
              <a:t> Ενότητας</a:t>
            </a:r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449" y="5486400"/>
            <a:ext cx="3240360" cy="77122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1542"/>
            <a:ext cx="1302442" cy="5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Έννοιες – Κλειδιά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40819"/>
              </p:ext>
            </p:extLst>
          </p:nvPr>
        </p:nvGraphicFramePr>
        <p:xfrm>
          <a:off x="1071563" y="1219201"/>
          <a:ext cx="7862888" cy="512065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31444"/>
                <a:gridCol w="3931444"/>
              </a:tblGrid>
              <a:tr h="47243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Εκπαιδευτικό λογισμικό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Κοινωνικός </a:t>
                      </a: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εποικοδομισμός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Κοινωνιογνωστική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θεωρία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Κοινωνικοπολιτισμικές</a:t>
                      </a: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θεωρίες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Ανακαλυπτική μάθηση 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Θεωρία της δραστηριότητας 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Εγκαθιδρυμένη μάθηση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Κατανεμημένη γνώση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Συνεργατική μάθηση 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Κοινότητες μάθησης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Κοινότητες πρακτικής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Συνεργατικά περιβάλλοντα μάθησης με υπολογιστές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Πλατφόρμες εξ αποστάσεως εκπαίδευσης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Εικονική τάξη </a:t>
                      </a: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kumimoji="0" lang="en-GB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n-GB" sz="2000" dirty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1946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95048D-5D4C-44A9-A8CB-8F32A74A113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Μοντέλα μάθησης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00125" y="1447800"/>
            <a:ext cx="7934325" cy="4910138"/>
          </a:xfrm>
        </p:spPr>
        <p:txBody>
          <a:bodyPr/>
          <a:lstStyle/>
          <a:p>
            <a:r>
              <a:rPr lang="el-GR" altLang="en-US" sz="2800" dirty="0" smtClean="0"/>
              <a:t>Την ανάπτυξη εκπαιδευτικού λογισμικού επιδρούν  οι ακόλουθες ψυχολογικές θεωρίες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smtClean="0"/>
              <a:t>συμπεριφορισμός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behaviorism</a:t>
            </a:r>
            <a:r>
              <a:rPr lang="el-GR" altLang="en-US" sz="2400" dirty="0" smtClean="0"/>
              <a:t>)</a:t>
            </a:r>
          </a:p>
          <a:p>
            <a:pPr lvl="2"/>
            <a:r>
              <a:rPr lang="en-GB" altLang="en-US" sz="2000" dirty="0" smtClean="0"/>
              <a:t>Pavlov, Skinner, Crowder, </a:t>
            </a:r>
            <a:r>
              <a:rPr lang="fr-FR" altLang="en-US" sz="2000" dirty="0" smtClean="0"/>
              <a:t>Gagné</a:t>
            </a:r>
            <a:endParaRPr lang="el-GR" altLang="en-US" sz="2000" dirty="0" smtClean="0"/>
          </a:p>
          <a:p>
            <a:pPr lvl="1"/>
            <a:r>
              <a:rPr lang="el-GR" altLang="en-US" sz="2400" dirty="0" smtClean="0"/>
              <a:t>η </a:t>
            </a:r>
            <a:r>
              <a:rPr lang="el-GR" altLang="en-US" sz="2400" b="1" dirty="0" smtClean="0"/>
              <a:t>γνωστική ψυχολογία </a:t>
            </a:r>
            <a:r>
              <a:rPr lang="el-GR" altLang="en-US" sz="2400" dirty="0" smtClean="0"/>
              <a:t>(</a:t>
            </a:r>
            <a:r>
              <a:rPr lang="en-GB" altLang="en-US" sz="2400" dirty="0" smtClean="0"/>
              <a:t>cognitive psychology</a:t>
            </a:r>
            <a:r>
              <a:rPr lang="el-GR" altLang="en-US" sz="2400" dirty="0" smtClean="0"/>
              <a:t>)</a:t>
            </a:r>
            <a:endParaRPr lang="en-GB" altLang="en-US" sz="2400" dirty="0" smtClean="0"/>
          </a:p>
          <a:p>
            <a:pPr lvl="2"/>
            <a:r>
              <a:rPr lang="en-GB" altLang="en-US" sz="2000" dirty="0" smtClean="0"/>
              <a:t>Newell, Simon,  Anderson </a:t>
            </a:r>
          </a:p>
          <a:p>
            <a:pPr lvl="1"/>
            <a:r>
              <a:rPr lang="el-GR" altLang="en-US" sz="2400" dirty="0" smtClean="0"/>
              <a:t>ο </a:t>
            </a:r>
            <a:r>
              <a:rPr lang="el-GR" altLang="en-US" sz="2400" b="1" i="1" dirty="0" err="1" smtClean="0"/>
              <a:t>εποικοδομισμός</a:t>
            </a:r>
            <a:r>
              <a:rPr lang="el-GR" altLang="en-US" sz="2400" dirty="0" smtClean="0"/>
              <a:t> (</a:t>
            </a:r>
            <a:r>
              <a:rPr lang="el-GR" altLang="en-US" sz="2400" dirty="0" err="1" smtClean="0"/>
              <a:t>constructivism</a:t>
            </a:r>
            <a:r>
              <a:rPr lang="el-GR" altLang="en-US" sz="2400" dirty="0" smtClean="0"/>
              <a:t>)</a:t>
            </a:r>
            <a:endParaRPr lang="fr-FR" altLang="en-US" sz="2400" dirty="0" smtClean="0"/>
          </a:p>
          <a:p>
            <a:pPr lvl="2"/>
            <a:r>
              <a:rPr lang="fr-FR" altLang="en-US" sz="2000" dirty="0" smtClean="0"/>
              <a:t>Piaget</a:t>
            </a:r>
            <a:r>
              <a:rPr lang="en-GB" altLang="en-US" sz="2000" dirty="0" smtClean="0"/>
              <a:t>, </a:t>
            </a:r>
            <a:r>
              <a:rPr lang="en-GB" altLang="en-US" sz="2000" dirty="0" err="1" smtClean="0"/>
              <a:t>Papert</a:t>
            </a:r>
            <a:r>
              <a:rPr lang="en-GB" altLang="en-US" sz="2000" dirty="0" smtClean="0"/>
              <a:t>, Bruner</a:t>
            </a:r>
            <a:endParaRPr lang="el-GR" altLang="en-US" sz="2000" dirty="0" smtClean="0"/>
          </a:p>
          <a:p>
            <a:pPr lvl="1"/>
            <a:r>
              <a:rPr lang="el-GR" altLang="en-US" dirty="0" smtClean="0"/>
              <a:t> </a:t>
            </a:r>
            <a:r>
              <a:rPr lang="el-GR" altLang="en-US" sz="2400" dirty="0" smtClean="0">
                <a:solidFill>
                  <a:srgbClr val="C00000"/>
                </a:solidFill>
              </a:rPr>
              <a:t>οι </a:t>
            </a:r>
            <a:r>
              <a:rPr lang="el-GR" altLang="en-US" sz="2400" b="1" i="1" dirty="0" err="1" smtClean="0">
                <a:solidFill>
                  <a:srgbClr val="C00000"/>
                </a:solidFill>
              </a:rPr>
              <a:t>κοινωνικοπολιτισμικές</a:t>
            </a:r>
            <a:r>
              <a:rPr lang="el-GR" altLang="en-US" sz="2400" b="1" dirty="0" smtClean="0">
                <a:solidFill>
                  <a:srgbClr val="C00000"/>
                </a:solidFill>
              </a:rPr>
              <a:t> </a:t>
            </a:r>
            <a:r>
              <a:rPr lang="el-GR" altLang="en-US" sz="2400" dirty="0" smtClean="0">
                <a:solidFill>
                  <a:srgbClr val="C00000"/>
                </a:solidFill>
              </a:rPr>
              <a:t>(</a:t>
            </a:r>
            <a:r>
              <a:rPr lang="en-US" altLang="en-US" sz="2400" dirty="0" smtClean="0">
                <a:solidFill>
                  <a:srgbClr val="C00000"/>
                </a:solidFill>
              </a:rPr>
              <a:t>sociocultural</a:t>
            </a:r>
            <a:r>
              <a:rPr lang="el-GR" altLang="en-US" sz="2400" dirty="0" smtClean="0">
                <a:solidFill>
                  <a:srgbClr val="C00000"/>
                </a:solidFill>
              </a:rPr>
              <a:t>) ή</a:t>
            </a:r>
            <a:r>
              <a:rPr lang="el-GR" altLang="en-US" sz="2400" b="1" dirty="0" smtClean="0">
                <a:solidFill>
                  <a:srgbClr val="C00000"/>
                </a:solidFill>
              </a:rPr>
              <a:t> </a:t>
            </a:r>
            <a:r>
              <a:rPr lang="el-GR" altLang="en-US" sz="2400" b="1" i="1" dirty="0" err="1" smtClean="0">
                <a:solidFill>
                  <a:srgbClr val="C00000"/>
                </a:solidFill>
              </a:rPr>
              <a:t>ιστορικοπολιτισμικές</a:t>
            </a:r>
            <a:r>
              <a:rPr lang="el-GR" altLang="en-US" sz="2400" b="1" dirty="0" smtClean="0">
                <a:solidFill>
                  <a:srgbClr val="C00000"/>
                </a:solidFill>
              </a:rPr>
              <a:t> </a:t>
            </a:r>
            <a:r>
              <a:rPr lang="el-GR" altLang="en-US" sz="2400" dirty="0" smtClean="0">
                <a:solidFill>
                  <a:srgbClr val="C00000"/>
                </a:solidFill>
              </a:rPr>
              <a:t>(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historicocultural</a:t>
            </a:r>
            <a:r>
              <a:rPr lang="el-GR" altLang="en-US" sz="2400" dirty="0" smtClean="0">
                <a:solidFill>
                  <a:srgbClr val="C00000"/>
                </a:solidFill>
              </a:rPr>
              <a:t>) </a:t>
            </a:r>
            <a:r>
              <a:rPr lang="el-GR" altLang="en-US" sz="2400" b="1" i="1" dirty="0" smtClean="0">
                <a:solidFill>
                  <a:srgbClr val="C00000"/>
                </a:solidFill>
              </a:rPr>
              <a:t>προσεγγίσεις</a:t>
            </a:r>
            <a:r>
              <a:rPr lang="el-GR" altLang="en-US" sz="2400" dirty="0" smtClean="0">
                <a:solidFill>
                  <a:srgbClr val="C00000"/>
                </a:solidFill>
              </a:rPr>
              <a:t>.</a:t>
            </a:r>
            <a:endParaRPr lang="en-GB" altLang="en-US" sz="2400" dirty="0" smtClean="0">
              <a:solidFill>
                <a:srgbClr val="C00000"/>
              </a:solidFill>
            </a:endParaRPr>
          </a:p>
          <a:p>
            <a:pPr lvl="2"/>
            <a:r>
              <a:rPr lang="en-GB" altLang="en-US" sz="2000" dirty="0" smtClean="0">
                <a:solidFill>
                  <a:srgbClr val="C00000"/>
                </a:solidFill>
              </a:rPr>
              <a:t>Vygotsky, Luria,</a:t>
            </a:r>
            <a:r>
              <a:rPr lang="el-GR" altLang="en-US" sz="2000" dirty="0" smtClean="0">
                <a:solidFill>
                  <a:srgbClr val="C00000"/>
                </a:solidFill>
              </a:rPr>
              <a:t> </a:t>
            </a:r>
            <a:r>
              <a:rPr lang="en-GB" altLang="en-US" sz="2000" dirty="0" err="1" smtClean="0">
                <a:solidFill>
                  <a:srgbClr val="C00000"/>
                </a:solidFill>
              </a:rPr>
              <a:t>Leontiev</a:t>
            </a:r>
            <a:r>
              <a:rPr lang="en-GB" altLang="en-US" sz="2000" dirty="0" smtClean="0">
                <a:solidFill>
                  <a:srgbClr val="C00000"/>
                </a:solidFill>
              </a:rPr>
              <a:t>, Bruner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426339-4521-42BE-9D0D-76F7EF886905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5750"/>
            <a:ext cx="8408988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b="1" dirty="0" err="1" smtClean="0"/>
              <a:t>Κοινωνικοπολιτισμικές</a:t>
            </a:r>
            <a:r>
              <a:rPr lang="el-GR" b="1" dirty="0" smtClean="0"/>
              <a:t> Θεωρίες</a:t>
            </a:r>
            <a:endParaRPr lang="en-GB" b="1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8248650" cy="3886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n-US" b="1" dirty="0" err="1" smtClean="0">
                <a:solidFill>
                  <a:srgbClr val="FF0000"/>
                </a:solidFill>
              </a:rPr>
              <a:t>Κοινωνιογνωστική</a:t>
            </a:r>
            <a:r>
              <a:rPr lang="el-GR" altLang="en-US" b="1" dirty="0" smtClean="0">
                <a:solidFill>
                  <a:srgbClr val="FF0000"/>
                </a:solidFill>
              </a:rPr>
              <a:t> Θεωρία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n-US" b="1" dirty="0" smtClean="0">
                <a:solidFill>
                  <a:srgbClr val="FF0000"/>
                </a:solidFill>
              </a:rPr>
              <a:t>Κοινωνικός </a:t>
            </a:r>
            <a:r>
              <a:rPr lang="el-GR" altLang="en-US" b="1" dirty="0" err="1" smtClean="0">
                <a:solidFill>
                  <a:srgbClr val="FF0000"/>
                </a:solidFill>
              </a:rPr>
              <a:t>Εποικοδομισμός</a:t>
            </a:r>
            <a:r>
              <a:rPr lang="el-GR" alt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n-US" dirty="0" smtClean="0"/>
              <a:t>Πολιτισμική-Ιστορική Ψυχολογία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n-US" dirty="0" smtClean="0"/>
              <a:t>Θεωρία της Δραστηριότητας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n-US" dirty="0" smtClean="0"/>
              <a:t>Πλαισιωμένη μάθηση </a:t>
            </a: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300"/>
              </a:spcAft>
            </a:pPr>
            <a:r>
              <a:rPr lang="el-GR" altLang="en-US" dirty="0" smtClean="0"/>
              <a:t>Εγκαθιδρυμένη Μάθηση </a:t>
            </a:r>
          </a:p>
        </p:txBody>
      </p:sp>
      <p:sp>
        <p:nvSpPr>
          <p:cNvPr id="2355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96C1FC-064A-4997-99AF-ABE683D841BC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433" y="153988"/>
            <a:ext cx="8818563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sz="3600" b="1" dirty="0" err="1" smtClean="0"/>
              <a:t>Κοινωνικογνωστικές</a:t>
            </a:r>
            <a:r>
              <a:rPr lang="el-GR" sz="3600" b="1" dirty="0" smtClean="0"/>
              <a:t> &amp; </a:t>
            </a:r>
            <a:r>
              <a:rPr lang="el-GR" sz="3600" b="1" dirty="0" err="1" smtClean="0"/>
              <a:t>Κοινωνικοπολιτισμικές</a:t>
            </a:r>
            <a:r>
              <a:rPr lang="el-GR" sz="3600" b="1" dirty="0" smtClean="0"/>
              <a:t>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l-GR" sz="3600" b="1" dirty="0" smtClean="0"/>
              <a:t>Θεωρίες: </a:t>
            </a:r>
            <a:r>
              <a:rPr lang="el-GR" sz="4000" b="1" dirty="0"/>
              <a:t>γενικές αρχές</a:t>
            </a:r>
            <a:endParaRPr lang="en-GB" sz="4000" b="1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57212" y="1535113"/>
            <a:ext cx="8056563" cy="4532312"/>
          </a:xfrm>
        </p:spPr>
        <p:txBody>
          <a:bodyPr/>
          <a:lstStyle/>
          <a:p>
            <a:r>
              <a:rPr lang="el-GR" altLang="en-US" sz="2800" dirty="0" smtClean="0"/>
              <a:t>Κοινωνική φύση της μάθησης</a:t>
            </a:r>
          </a:p>
          <a:p>
            <a:pPr lvl="1"/>
            <a:r>
              <a:rPr lang="el-GR" altLang="en-US" sz="2400" dirty="0" smtClean="0"/>
              <a:t>Η μάθηση λαμβάνει χώρα μέσα στο κοινωνικό σύνολο</a:t>
            </a:r>
          </a:p>
          <a:p>
            <a:r>
              <a:rPr lang="el-GR" altLang="en-US" sz="2800" dirty="0" smtClean="0"/>
              <a:t>Η γνώση οικοδομείται σε συνεργατικά πλαίσια  </a:t>
            </a:r>
          </a:p>
          <a:p>
            <a:pPr lvl="1"/>
            <a:r>
              <a:rPr lang="el-GR" altLang="en-US" sz="2400" dirty="0" smtClean="0"/>
              <a:t>Η σημασία της κοινωνικής αλληλεπίδρασης</a:t>
            </a:r>
          </a:p>
          <a:p>
            <a:pPr lvl="1"/>
            <a:r>
              <a:rPr lang="el-GR" altLang="en-US" sz="2400" dirty="0" smtClean="0"/>
              <a:t>Ο ρόλος του εκπαιδευτικού και του σχολείου</a:t>
            </a:r>
          </a:p>
          <a:p>
            <a:r>
              <a:rPr lang="el-GR" altLang="en-US" sz="2800" dirty="0" smtClean="0"/>
              <a:t>Σχέση ανάμεσα στο ατομικό και το κοινωνικό</a:t>
            </a:r>
          </a:p>
          <a:p>
            <a:pPr lvl="1"/>
            <a:r>
              <a:rPr lang="el-GR" altLang="en-US" sz="2400" dirty="0" smtClean="0"/>
              <a:t>Από το ατομικό στο κοινωνικό: Κοινωνικός </a:t>
            </a:r>
            <a:r>
              <a:rPr lang="el-GR" altLang="en-US" sz="2400" dirty="0" err="1" smtClean="0"/>
              <a:t>εποικοδομισμός</a:t>
            </a:r>
            <a:endParaRPr lang="el-GR" altLang="en-US" sz="2400" dirty="0" smtClean="0"/>
          </a:p>
          <a:p>
            <a:pPr lvl="1"/>
            <a:r>
              <a:rPr lang="el-GR" altLang="en-US" sz="2400" dirty="0" smtClean="0"/>
              <a:t>Από το κοινωνικό στο ατομικό: </a:t>
            </a:r>
            <a:r>
              <a:rPr lang="el-GR" altLang="en-US" sz="2400" dirty="0" err="1" smtClean="0"/>
              <a:t>Κοινωνικοπολιτισμική</a:t>
            </a:r>
            <a:r>
              <a:rPr lang="el-GR" altLang="en-US" sz="2400" dirty="0" smtClean="0"/>
              <a:t> προσέγγιση </a:t>
            </a:r>
          </a:p>
          <a:p>
            <a:endParaRPr lang="el-GR" altLang="en-US" sz="2800" dirty="0" smtClean="0"/>
          </a:p>
          <a:p>
            <a:endParaRPr lang="en-GB" altLang="en-US" sz="2400" dirty="0" smtClean="0"/>
          </a:p>
          <a:p>
            <a:endParaRPr lang="en-GB" altLang="en-US" sz="2800" dirty="0" smtClean="0"/>
          </a:p>
        </p:txBody>
      </p:sp>
      <p:sp>
        <p:nvSpPr>
          <p:cNvPr id="2560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FBA56F-FA09-4695-AE0A-973A851D662A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err="1" smtClean="0"/>
              <a:t>Κοινωνιογνωστική</a:t>
            </a:r>
            <a:r>
              <a:rPr lang="el-GR" dirty="0" smtClean="0"/>
              <a:t> θεωρία (1)</a:t>
            </a:r>
            <a:endParaRPr lang="en-GB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18867" y="1417638"/>
            <a:ext cx="7867934" cy="4800600"/>
          </a:xfrm>
        </p:spPr>
        <p:txBody>
          <a:bodyPr/>
          <a:lstStyle/>
          <a:p>
            <a:r>
              <a:rPr lang="el-GR" altLang="en-US" dirty="0" smtClean="0"/>
              <a:t>Η </a:t>
            </a:r>
            <a:r>
              <a:rPr lang="el-GR" altLang="en-US" dirty="0" err="1" smtClean="0"/>
              <a:t>κοινωνιογνωστική</a:t>
            </a:r>
            <a:r>
              <a:rPr lang="el-GR" altLang="en-US" dirty="0" smtClean="0"/>
              <a:t> θεωρία (</a:t>
            </a:r>
            <a:r>
              <a:rPr lang="en-GB" altLang="en-US" dirty="0" smtClean="0"/>
              <a:t>social cognitive theory</a:t>
            </a:r>
            <a:r>
              <a:rPr lang="el-GR" altLang="en-US" dirty="0" smtClean="0"/>
              <a:t>) έχει τις ρίζες της στον συμπεριφορισμό</a:t>
            </a:r>
          </a:p>
          <a:p>
            <a:r>
              <a:rPr lang="el-GR" altLang="en-US" dirty="0" smtClean="0"/>
              <a:t>Βασικός εκπρόσωπος </a:t>
            </a:r>
            <a:r>
              <a:rPr lang="en-GB" altLang="en-US" dirty="0" smtClean="0"/>
              <a:t>A. Bandura</a:t>
            </a:r>
            <a:endParaRPr lang="el-GR" altLang="en-US" dirty="0" smtClean="0"/>
          </a:p>
          <a:p>
            <a:r>
              <a:rPr lang="el-GR" altLang="en-US" dirty="0" smtClean="0"/>
              <a:t>Βασική έννοια: η μίμηση </a:t>
            </a:r>
            <a:endParaRPr lang="en-GB" altLang="en-US" dirty="0" smtClean="0"/>
          </a:p>
          <a:p>
            <a:r>
              <a:rPr lang="el-GR" altLang="en-US" dirty="0" smtClean="0"/>
              <a:t>Η ανθρώπινη συμπεριφορά περιγράφεται ως αλληλεπίδραση γνωστικών, </a:t>
            </a:r>
            <a:r>
              <a:rPr lang="el-GR" altLang="en-US" dirty="0" err="1" smtClean="0"/>
              <a:t>συμπεριφορικών</a:t>
            </a:r>
            <a:r>
              <a:rPr lang="el-GR" altLang="en-US" dirty="0" smtClean="0"/>
              <a:t> και περιβαλλοντικών παραγόντων </a:t>
            </a:r>
            <a:endParaRPr lang="en-GB" altLang="en-US" dirty="0" smtClean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FA6721-018F-4486-9030-FAA856FB6CEB}" type="slidenum">
              <a:rPr lang="en-US" alt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352</TotalTime>
  <Words>2297</Words>
  <Application>Microsoft Office PowerPoint</Application>
  <PresentationFormat>Προβολή στην οθόνη (4:3)</PresentationFormat>
  <Paragraphs>342</Paragraphs>
  <Slides>46</Slides>
  <Notes>40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IV-ICTEGroup.GR.new</vt:lpstr>
      <vt:lpstr>Τίτλος Μαθήματος</vt:lpstr>
      <vt:lpstr>Άδειες Χρήσης</vt:lpstr>
      <vt:lpstr>Χρηματοδότηση</vt:lpstr>
      <vt:lpstr>Σκοποί  ενότητας </vt:lpstr>
      <vt:lpstr>Έννοιες – Κλειδιά</vt:lpstr>
      <vt:lpstr>Μοντέλα μάθησης</vt:lpstr>
      <vt:lpstr>Κοινωνικοπολιτισμικές Θεωρίες</vt:lpstr>
      <vt:lpstr>Κοινωνικογνωστικές &amp; Κοινωνικοπολιτισμικές  Θεωρίες: γενικές αρχές</vt:lpstr>
      <vt:lpstr>Κοινωνιογνωστική θεωρία (1)</vt:lpstr>
      <vt:lpstr>Κοινωνιογνωστική θεωρία (2)</vt:lpstr>
      <vt:lpstr>Κοινωνικός εποικοδομισμός (1)</vt:lpstr>
      <vt:lpstr>Κοινωνικός εποικοδομισμός (2)</vt:lpstr>
      <vt:lpstr>Κοινωνικός εποικοδομισμός (3)</vt:lpstr>
      <vt:lpstr>Κοινωνικοπολιτισμικές θεωρίες</vt:lpstr>
      <vt:lpstr>Σοβιετική Σχολή Ψυχολογίας</vt:lpstr>
      <vt:lpstr>Θεωρία του Vygotsky (1)</vt:lpstr>
      <vt:lpstr>Θεωρία του Vygotsky (2)</vt:lpstr>
      <vt:lpstr>Θεωρία του Vygotsky (3)</vt:lpstr>
      <vt:lpstr>Εγκαθιδρυμένη μάθηση (1)</vt:lpstr>
      <vt:lpstr>Εγκαθιδρυμένη μάθηση (2)</vt:lpstr>
      <vt:lpstr>Κατανεμημένη γνώση (1)</vt:lpstr>
      <vt:lpstr>Κατανεμημένη γνώση (2)</vt:lpstr>
      <vt:lpstr>Κατανεμημένη γνώση (3)</vt:lpstr>
      <vt:lpstr>Γνωστική μαθητεία</vt:lpstr>
      <vt:lpstr>Κοινότητες μάθησης (1)</vt:lpstr>
      <vt:lpstr>Κοινότητες μάθησης (2)</vt:lpstr>
      <vt:lpstr>Κοινότητες πρακτικής</vt:lpstr>
      <vt:lpstr>Θεωρία της Δραστηριότητας</vt:lpstr>
      <vt:lpstr>Σύστημα Δραστηριότητας</vt:lpstr>
      <vt:lpstr>Μέθοδοι διδασκαλίας στην κοινωνικοπολιτισμική προσέγγιση</vt:lpstr>
      <vt:lpstr>Συνεργατική μάθηση</vt:lpstr>
      <vt:lpstr>Μαθησιακή υποστήριξη (scaffolding)</vt:lpstr>
      <vt:lpstr>Δραστηριότητες με σχέδια εργασίας (projects)</vt:lpstr>
      <vt:lpstr>Σύγχρονα υπολογιστικά περιβάλλοντα μάθησης</vt:lpstr>
      <vt:lpstr>Συνεργατικά περιβάλλοντα μάθησης με υπολογιστές</vt:lpstr>
      <vt:lpstr>Επισκόπηση των συνεργατικών συστημάτων (1) </vt:lpstr>
      <vt:lpstr>Επισκόπηση των συνεργατικών συστημάτων (2) </vt:lpstr>
      <vt:lpstr>Σύγχρονα συστήματα συνεργασίας (Jonassen, 2000)</vt:lpstr>
      <vt:lpstr>Ασύγχρονα συστήματα συνεργασίας</vt:lpstr>
      <vt:lpstr>Επισκόπηση της περιοχής</vt:lpstr>
      <vt:lpstr>Γενικές κατηγορίες εκπαιδευτικού λογισμικού &amp; Θεωρίες Μάθησης 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10ης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AntonelouG</cp:lastModifiedBy>
  <cp:revision>88</cp:revision>
  <dcterms:created xsi:type="dcterms:W3CDTF">2014-12-10T08:52:23Z</dcterms:created>
  <dcterms:modified xsi:type="dcterms:W3CDTF">2015-07-21T07:36:33Z</dcterms:modified>
</cp:coreProperties>
</file>