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58" r:id="rId3"/>
    <p:sldId id="259"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433" r:id="rId29"/>
    <p:sldId id="434" r:id="rId30"/>
    <p:sldId id="435" r:id="rId31"/>
    <p:sldId id="436" r:id="rId32"/>
    <p:sldId id="432" r:id="rId33"/>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9" autoAdjust="0"/>
    <p:restoredTop sz="94660"/>
  </p:normalViewPr>
  <p:slideViewPr>
    <p:cSldViewPr>
      <p:cViewPr>
        <p:scale>
          <a:sx n="66" d="100"/>
          <a:sy n="66" d="100"/>
        </p:scale>
        <p:origin x="-804" y="-10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pPr/>
              <a:t>7/21/2015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pPr/>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B971EB1-98C7-4685-BFB0-9F89C3934AFD}" type="slidenum">
              <a:rPr lang="en-GB" smtClean="0"/>
              <a:pPr>
                <a:defRPr/>
              </a:pPr>
              <a:t>13</a:t>
            </a:fld>
            <a:endParaRPr lang="en-GB"/>
          </a:p>
        </p:txBody>
      </p:sp>
    </p:spTree>
    <p:extLst>
      <p:ext uri="{BB962C8B-B14F-4D97-AF65-F5344CB8AC3E}">
        <p14:creationId xmlns:p14="http://schemas.microsoft.com/office/powerpoint/2010/main" val="237246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Είναι σκόπιμο να πούμε λίγα λόγια για τα υπολογιστικά εργαλεία και τις χρήσεις τους. </a:t>
            </a:r>
          </a:p>
          <a:p>
            <a:r>
              <a:rPr lang="el-GR" smtClean="0"/>
              <a:t>Όλη η ανθρώπινη ιστορία καταδεικνύει ότι η χρήση των εργαλείων δεν τροποποιεί μόνο τον κόσμο που μας περιβάλει αλλά αλλάζει επίσης τα ανθρώπινα υποκείμενα που χρησιμοποιούν τα εν λόγω εργαλεία.</a:t>
            </a:r>
          </a:p>
          <a:p>
            <a:r>
              <a:rPr lang="el-GR" smtClean="0"/>
              <a:t>Οι αλλαγές αυτές όμως δεν είναι απλώς απόρροια του τεχνολογικού πλαισίου αλλά σημαίνοντα ρόλο επίσης παίζει το ανθρώπινο πλαίσιο και οι επιμέρους τρόποι χρήσης των εργαλείων. </a:t>
            </a:r>
          </a:p>
          <a:p>
            <a:r>
              <a:rPr lang="el-GR" smtClean="0"/>
              <a:t>Θεωρούμε ότι κάθε υπολογιστικό περιβάλλον που χρησιμοποιούμε σε μια μαθησιακή κατάσταση διαθέτει ένα γνωστικό δυναμικό το οποίο συναρτάται άμεσα με τα επιμέρους χαρακτηριστικά και τις λειτουργίες του. </a:t>
            </a:r>
          </a:p>
          <a:p>
            <a:r>
              <a:rPr lang="el-GR" smtClean="0"/>
              <a:t>Ένα υπολογιστικό περιβάλλον είναι συνεπώς ένα εν δυνάμει γνωστικό εργαλείο, ικανό να οδηγήσει σε θετικά γνωστικά αποτελέσματα, </a:t>
            </a:r>
            <a:r>
              <a:rPr lang="el-GR" b="1" smtClean="0"/>
              <a:t>όταν λάβουν χώρα </a:t>
            </a:r>
            <a:r>
              <a:rPr lang="el-GR" smtClean="0"/>
              <a:t>συγκεκριμένες παιδαγωγικές χρήσεις του.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2363C9-BD68-4794-8B2F-1001550B288C}" type="slidenum">
              <a:rPr lang="en-GB" smtClean="0"/>
              <a:pPr>
                <a:spcBef>
                  <a:spcPct val="0"/>
                </a:spcBef>
              </a:pPr>
              <a:t>15</a:t>
            </a:fld>
            <a:endParaRPr lang="en-GB" smtClean="0"/>
          </a:p>
        </p:txBody>
      </p:sp>
    </p:spTree>
    <p:extLst>
      <p:ext uri="{BB962C8B-B14F-4D97-AF65-F5344CB8AC3E}">
        <p14:creationId xmlns:p14="http://schemas.microsoft.com/office/powerpoint/2010/main" val="371408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67B6A1-6242-48C3-AA2C-FECBD899A38D}" type="slidenum">
              <a:rPr lang="en-GB" smtClean="0"/>
              <a:pPr>
                <a:spcBef>
                  <a:spcPct val="0"/>
                </a:spcBef>
              </a:pPr>
              <a:t>21</a:t>
            </a:fld>
            <a:endParaRPr lang="en-GB" smtClean="0"/>
          </a:p>
        </p:txBody>
      </p:sp>
    </p:spTree>
    <p:extLst>
      <p:ext uri="{BB962C8B-B14F-4D97-AF65-F5344CB8AC3E}">
        <p14:creationId xmlns:p14="http://schemas.microsoft.com/office/powerpoint/2010/main" val="405179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496151-6EB7-43BB-B814-7881C361530C}" type="slidenum">
              <a:rPr lang="en-GB" smtClean="0"/>
              <a:pPr>
                <a:spcBef>
                  <a:spcPct val="0"/>
                </a:spcBef>
              </a:pPr>
              <a:t>22</a:t>
            </a:fld>
            <a:endParaRPr lang="en-GB" smtClean="0"/>
          </a:p>
        </p:txBody>
      </p:sp>
    </p:spTree>
    <p:extLst>
      <p:ext uri="{BB962C8B-B14F-4D97-AF65-F5344CB8AC3E}">
        <p14:creationId xmlns:p14="http://schemas.microsoft.com/office/powerpoint/2010/main" val="399247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EDCD6-5616-4AA0-9D2E-88F046075265}" type="slidenum">
              <a:rPr lang="en-GB" smtClean="0"/>
              <a:pPr>
                <a:spcBef>
                  <a:spcPct val="0"/>
                </a:spcBef>
              </a:pPr>
              <a:t>23</a:t>
            </a:fld>
            <a:endParaRPr lang="en-GB" smtClean="0"/>
          </a:p>
        </p:txBody>
      </p:sp>
    </p:spTree>
    <p:extLst>
      <p:ext uri="{BB962C8B-B14F-4D97-AF65-F5344CB8AC3E}">
        <p14:creationId xmlns:p14="http://schemas.microsoft.com/office/powerpoint/2010/main" val="353662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8F0478-4C01-4BB0-9AAB-0312B6B7F49C}" type="slidenum">
              <a:rPr lang="en-GB" smtClean="0"/>
              <a:pPr>
                <a:spcBef>
                  <a:spcPct val="0"/>
                </a:spcBef>
              </a:pPr>
              <a:t>24</a:t>
            </a:fld>
            <a:endParaRPr lang="en-GB" smtClean="0"/>
          </a:p>
        </p:txBody>
      </p:sp>
    </p:spTree>
    <p:extLst>
      <p:ext uri="{BB962C8B-B14F-4D97-AF65-F5344CB8AC3E}">
        <p14:creationId xmlns:p14="http://schemas.microsoft.com/office/powerpoint/2010/main" val="313641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3894FA-843A-48DC-B3FF-4561600F4B74}" type="slidenum">
              <a:rPr lang="en-GB" smtClean="0">
                <a:latin typeface="Arial" panose="020B0604020202020204" pitchFamily="34" charset="0"/>
                <a:cs typeface="Arial" panose="020B0604020202020204" pitchFamily="34" charset="0"/>
              </a:rPr>
              <a:pPr>
                <a:spcBef>
                  <a:spcPct val="0"/>
                </a:spcBef>
              </a:pPr>
              <a:t>25</a:t>
            </a:fld>
            <a:endParaRPr lang="en-GB" smtClean="0">
              <a:latin typeface="Arial" panose="020B0604020202020204" pitchFamily="34" charset="0"/>
              <a:cs typeface="Arial" panose="020B060402020202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762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6492F0-9981-46AF-BEC5-2B18B2806FF7}" type="slidenum">
              <a:rPr lang="en-GB" smtClean="0">
                <a:latin typeface="Arial" panose="020B0604020202020204" pitchFamily="34" charset="0"/>
                <a:cs typeface="Arial" panose="020B0604020202020204" pitchFamily="34" charset="0"/>
              </a:rPr>
              <a:pPr>
                <a:spcBef>
                  <a:spcPct val="0"/>
                </a:spcBef>
              </a:pPr>
              <a:t>26</a:t>
            </a:fld>
            <a:endParaRPr lang="en-GB" smtClean="0">
              <a:latin typeface="Arial" panose="020B0604020202020204" pitchFamily="34" charset="0"/>
              <a:cs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173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6492F0-9981-46AF-BEC5-2B18B2806FF7}" type="slidenum">
              <a:rPr lang="en-GB" smtClean="0">
                <a:latin typeface="Arial" panose="020B0604020202020204" pitchFamily="34" charset="0"/>
                <a:cs typeface="Arial" panose="020B0604020202020204" pitchFamily="34" charset="0"/>
              </a:rPr>
              <a:pPr>
                <a:spcBef>
                  <a:spcPct val="0"/>
                </a:spcBef>
              </a:pPr>
              <a:t>27</a:t>
            </a:fld>
            <a:endParaRPr lang="en-GB" smtClean="0">
              <a:latin typeface="Arial" panose="020B0604020202020204" pitchFamily="34" charset="0"/>
              <a:cs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35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400310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A35086-BB11-48C6-9ED7-208C8B21F9D7}" type="slidenum">
              <a:rPr lang="en-GB" smtClean="0"/>
              <a:pPr>
                <a:spcBef>
                  <a:spcPct val="0"/>
                </a:spcBef>
              </a:pPr>
              <a:t>4</a:t>
            </a:fld>
            <a:endParaRPr lang="en-GB" smtClean="0"/>
          </a:p>
        </p:txBody>
      </p:sp>
    </p:spTree>
    <p:extLst>
      <p:ext uri="{BB962C8B-B14F-4D97-AF65-F5344CB8AC3E}">
        <p14:creationId xmlns:p14="http://schemas.microsoft.com/office/powerpoint/2010/main" val="327676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BFA6C4-0737-469D-9E4A-439131CAC0FD}" type="slidenum">
              <a:rPr lang="en-GB" smtClean="0"/>
              <a:pPr>
                <a:spcBef>
                  <a:spcPct val="0"/>
                </a:spcBef>
              </a:pPr>
              <a:t>5</a:t>
            </a:fld>
            <a:endParaRPr lang="en-GB" smtClean="0"/>
          </a:p>
        </p:txBody>
      </p:sp>
    </p:spTree>
    <p:extLst>
      <p:ext uri="{BB962C8B-B14F-4D97-AF65-F5344CB8AC3E}">
        <p14:creationId xmlns:p14="http://schemas.microsoft.com/office/powerpoint/2010/main" val="180983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6</a:t>
            </a:fld>
            <a:endParaRPr lang="en-GB" smtClean="0"/>
          </a:p>
        </p:txBody>
      </p:sp>
    </p:spTree>
    <p:extLst>
      <p:ext uri="{BB962C8B-B14F-4D97-AF65-F5344CB8AC3E}">
        <p14:creationId xmlns:p14="http://schemas.microsoft.com/office/powerpoint/2010/main" val="350815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7</a:t>
            </a:fld>
            <a:endParaRPr lang="en-GB" smtClean="0"/>
          </a:p>
        </p:txBody>
      </p:sp>
    </p:spTree>
    <p:extLst>
      <p:ext uri="{BB962C8B-B14F-4D97-AF65-F5344CB8AC3E}">
        <p14:creationId xmlns:p14="http://schemas.microsoft.com/office/powerpoint/2010/main" val="323985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8</a:t>
            </a:fld>
            <a:endParaRPr lang="en-GB" smtClean="0"/>
          </a:p>
        </p:txBody>
      </p:sp>
    </p:spTree>
    <p:extLst>
      <p:ext uri="{BB962C8B-B14F-4D97-AF65-F5344CB8AC3E}">
        <p14:creationId xmlns:p14="http://schemas.microsoft.com/office/powerpoint/2010/main" val="79485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C1AB5-2A1E-4420-BA7D-20435C872D25}" type="slidenum">
              <a:rPr lang="en-GB" smtClean="0"/>
              <a:pPr>
                <a:spcBef>
                  <a:spcPct val="0"/>
                </a:spcBef>
              </a:pPr>
              <a:t>9</a:t>
            </a:fld>
            <a:endParaRPr lang="en-GB" smtClean="0"/>
          </a:p>
        </p:txBody>
      </p:sp>
    </p:spTree>
    <p:extLst>
      <p:ext uri="{BB962C8B-B14F-4D97-AF65-F5344CB8AC3E}">
        <p14:creationId xmlns:p14="http://schemas.microsoft.com/office/powerpoint/2010/main" val="146330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xfrm>
            <a:off x="3581400" y="6305550"/>
            <a:ext cx="2133600" cy="476250"/>
          </a:xfrm>
          <a:prstGeom prst="rect">
            <a:avLst/>
          </a:prstGeom>
        </p:spPr>
        <p:txBody>
          <a:bodyPr/>
          <a:lstStyle>
            <a:lvl1pPr>
              <a:defRPr/>
            </a:lvl1pPr>
          </a:lstStyle>
          <a:p>
            <a:pPr>
              <a:defRPr/>
            </a:pPr>
            <a:fld id="{6D4B8FF4-EB6C-4ED8-972F-363D9DEC7E9D}" type="datetime1">
              <a:rPr lang="en-US" smtClean="0"/>
              <a:pPr>
                <a:defRPr/>
              </a:pPr>
              <a:t>7/21/2015</a:t>
            </a:fld>
            <a:endParaRPr lang="en-GB"/>
          </a:p>
        </p:txBody>
      </p:sp>
      <p:sp>
        <p:nvSpPr>
          <p:cNvPr id="6" name="Rectangle 12"/>
          <p:cNvSpPr>
            <a:spLocks noGrp="1" noChangeArrowheads="1"/>
          </p:cNvSpPr>
          <p:nvPr>
            <p:ph type="ftr" sz="quarter" idx="11"/>
          </p:nvPr>
        </p:nvSpPr>
        <p:spPr>
          <a:xfrm>
            <a:off x="5715000" y="6305550"/>
            <a:ext cx="2895600" cy="476250"/>
          </a:xfrm>
          <a:prstGeom prst="rect">
            <a:avLst/>
          </a:prstGeom>
        </p:spPr>
        <p:txBody>
          <a:bodyPr/>
          <a:lstStyle>
            <a:lvl1pPr>
              <a:defRPr/>
            </a:lvl1pPr>
          </a:lstStyle>
          <a:p>
            <a:pPr>
              <a:defRPr/>
            </a:pPr>
            <a:r>
              <a:rPr lang="el-GR" smtClean="0"/>
              <a:t>ΤΠΕ και Εκπαίδευση, Β. Κόμης</a:t>
            </a:r>
            <a:endParaRPr lang="en-GB"/>
          </a:p>
        </p:txBody>
      </p:sp>
      <p:sp>
        <p:nvSpPr>
          <p:cNvPr id="7" name="Rectangle 13"/>
          <p:cNvSpPr>
            <a:spLocks noGrp="1" noChangeArrowheads="1"/>
          </p:cNvSpPr>
          <p:nvPr>
            <p:ph type="sldNum" sz="quarter" idx="12"/>
          </p:nvPr>
        </p:nvSpPr>
        <p:spPr>
          <a:xfrm>
            <a:off x="8613775" y="6305550"/>
            <a:ext cx="457200" cy="476250"/>
          </a:xfrm>
          <a:prstGeom prst="rect">
            <a:avLst/>
          </a:prstGeom>
        </p:spPr>
        <p:txBody>
          <a:bodyPr/>
          <a:lstStyle>
            <a:lvl1pPr>
              <a:defRPr/>
            </a:lvl1pPr>
          </a:lstStyle>
          <a:p>
            <a:pPr>
              <a:defRPr/>
            </a:pPr>
            <a:fld id="{6CB1A636-0FE1-45C2-AA0F-40F9D600C000}" type="slidenum">
              <a:rPr lang="en-GB"/>
              <a:pPr>
                <a:defRPr/>
              </a:pPr>
              <a:t>‹#›</a:t>
            </a:fld>
            <a:endParaRPr lang="en-GB"/>
          </a:p>
        </p:txBody>
      </p:sp>
    </p:spTree>
    <p:extLst>
      <p:ext uri="{BB962C8B-B14F-4D97-AF65-F5344CB8AC3E}">
        <p14:creationId xmlns:p14="http://schemas.microsoft.com/office/powerpoint/2010/main" val="362480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Media_(communic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reek-language.g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greek-language.g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het.colorado.edu/el/simulation/projectile-mo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467494"/>
          </a:xfrm>
        </p:spPr>
        <p:txBody>
          <a:bodyPr>
            <a:noAutofit/>
          </a:bodyPr>
          <a:lstStyle/>
          <a:p>
            <a:r>
              <a:rPr lang="el-GR" sz="2800" b="1" dirty="0"/>
              <a:t>Ενότητα </a:t>
            </a:r>
            <a:r>
              <a:rPr lang="el-GR" sz="2800" b="1" dirty="0" smtClean="0"/>
              <a:t>06</a:t>
            </a:r>
            <a:r>
              <a:rPr lang="en-US" sz="2800" b="1" dirty="0" smtClean="0"/>
              <a:t> </a:t>
            </a:r>
            <a:r>
              <a:rPr lang="el-GR" sz="2800" b="1" dirty="0" smtClean="0"/>
              <a:t>:</a:t>
            </a:r>
            <a:r>
              <a:rPr lang="en-US" sz="2800" dirty="0" smtClean="0"/>
              <a:t> </a:t>
            </a:r>
            <a:r>
              <a:rPr lang="el-GR" sz="2800" dirty="0" smtClean="0"/>
              <a:t> Θεωρίες Μάθησης και ΤΠΕ: </a:t>
            </a:r>
          </a:p>
          <a:p>
            <a:r>
              <a:rPr lang="el-GR" sz="2800" dirty="0" err="1" smtClean="0"/>
              <a:t>Εποικοδομισμός</a:t>
            </a:r>
            <a:r>
              <a:rPr lang="el-GR" sz="2800" dirty="0" smtClean="0"/>
              <a:t> (Μέρος </a:t>
            </a:r>
            <a:r>
              <a:rPr lang="el-GR" sz="2800" dirty="0" smtClean="0"/>
              <a:t>Α+)</a:t>
            </a:r>
          </a:p>
          <a:p>
            <a:endParaRPr lang="en-US" sz="2800" dirty="0" smtClean="0"/>
          </a:p>
          <a:p>
            <a:r>
              <a:rPr lang="el-GR" sz="2800" dirty="0" smtClean="0"/>
              <a:t>Βασίλειος </a:t>
            </a:r>
            <a:r>
              <a:rPr lang="el-GR" sz="2800" dirty="0" smtClean="0"/>
              <a:t>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733800" y="56035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873" y="5865993"/>
            <a:ext cx="1302442" cy="5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274638"/>
            <a:ext cx="8248650" cy="1143000"/>
          </a:xfrm>
        </p:spPr>
        <p:txBody>
          <a:bodyPr>
            <a:normAutofit/>
          </a:bodyPr>
          <a:lstStyle/>
          <a:p>
            <a:pPr>
              <a:defRPr/>
            </a:pPr>
            <a:r>
              <a:rPr lang="el-GR" b="1" dirty="0" smtClean="0"/>
              <a:t>Μέσα και Εργαλεία</a:t>
            </a:r>
            <a:endParaRPr lang="el-GR" b="1" dirty="0"/>
          </a:p>
        </p:txBody>
      </p:sp>
      <p:sp>
        <p:nvSpPr>
          <p:cNvPr id="34819" name="Θέση περιεχομένου 2"/>
          <p:cNvSpPr>
            <a:spLocks noGrp="1"/>
          </p:cNvSpPr>
          <p:nvPr>
            <p:ph idx="1"/>
          </p:nvPr>
        </p:nvSpPr>
        <p:spPr>
          <a:xfrm>
            <a:off x="990600" y="1417638"/>
            <a:ext cx="7767638" cy="4800600"/>
          </a:xfrm>
        </p:spPr>
        <p:txBody>
          <a:bodyPr>
            <a:normAutofit lnSpcReduction="10000"/>
          </a:bodyPr>
          <a:lstStyle/>
          <a:p>
            <a:r>
              <a:rPr lang="el-GR" sz="2800" b="1" dirty="0" smtClean="0"/>
              <a:t>Μέσο</a:t>
            </a:r>
            <a:r>
              <a:rPr lang="el-GR" sz="2800" dirty="0" smtClean="0"/>
              <a:t>: καθετί που χρησιμοποιείται για την πραγματοποίηση ενός σκοπού</a:t>
            </a:r>
          </a:p>
          <a:p>
            <a:r>
              <a:rPr lang="el-GR" sz="2800" dirty="0" smtClean="0"/>
              <a:t>Διδακτικά και εποπτικά μέσα</a:t>
            </a:r>
          </a:p>
          <a:p>
            <a:r>
              <a:rPr lang="el-GR" sz="2800" dirty="0" smtClean="0"/>
              <a:t>Μέσα μετάδοσης</a:t>
            </a:r>
          </a:p>
          <a:p>
            <a:pPr lvl="1"/>
            <a:r>
              <a:rPr lang="el-GR" sz="2400" dirty="0" smtClean="0"/>
              <a:t>Η πληροφορία μεταδίδεται  </a:t>
            </a:r>
          </a:p>
          <a:p>
            <a:r>
              <a:rPr lang="el-GR" sz="2800" b="1" dirty="0" smtClean="0"/>
              <a:t>Εργαλείο</a:t>
            </a:r>
            <a:r>
              <a:rPr lang="el-GR" sz="2800" dirty="0" smtClean="0"/>
              <a:t>: τεχνητό αντικείμενο για την εκτέλεση ορισμένης εργασίας</a:t>
            </a:r>
          </a:p>
          <a:p>
            <a:r>
              <a:rPr lang="el-GR" sz="2800" dirty="0" smtClean="0"/>
              <a:t>Φυσικά και γνωστικά εργαλεία </a:t>
            </a:r>
          </a:p>
          <a:p>
            <a:r>
              <a:rPr lang="el-GR" sz="2800" dirty="0" smtClean="0"/>
              <a:t>Εργαλεία οικοδόμησης</a:t>
            </a:r>
          </a:p>
          <a:p>
            <a:pPr lvl="1"/>
            <a:r>
              <a:rPr lang="el-GR" sz="2400" dirty="0" smtClean="0"/>
              <a:t>Η γνώση κτίζεται  </a:t>
            </a:r>
          </a:p>
        </p:txBody>
      </p:sp>
      <p:sp>
        <p:nvSpPr>
          <p:cNvPr id="3482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58F65C2-E1E6-4535-B239-CF1F386E6D93}" type="slidenum">
              <a:rPr lang="en-US" sz="1200" smtClean="0">
                <a:solidFill>
                  <a:srgbClr val="B5A788"/>
                </a:solidFill>
              </a:rPr>
              <a:pPr>
                <a:spcBef>
                  <a:spcPct val="0"/>
                </a:spcBef>
                <a:buClrTx/>
                <a:buSzTx/>
                <a:buFontTx/>
                <a:buNone/>
              </a:pPr>
              <a:t>10</a:t>
            </a:fld>
            <a:endParaRPr lang="en-US" sz="1200" smtClean="0">
              <a:solidFill>
                <a:srgbClr val="B5A788"/>
              </a:solidFill>
            </a:endParaRPr>
          </a:p>
        </p:txBody>
      </p:sp>
    </p:spTree>
    <p:extLst>
      <p:ext uri="{BB962C8B-B14F-4D97-AF65-F5344CB8AC3E}">
        <p14:creationId xmlns:p14="http://schemas.microsoft.com/office/powerpoint/2010/main" val="359833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Η έννοια του μέσου</a:t>
            </a:r>
            <a:r>
              <a:rPr lang="en-US" dirty="0" smtClean="0"/>
              <a:t> (medium)</a:t>
            </a:r>
            <a:endParaRPr lang="el-GR" dirty="0"/>
          </a:p>
        </p:txBody>
      </p:sp>
      <p:sp>
        <p:nvSpPr>
          <p:cNvPr id="35843" name="Θέση κειμένου 2"/>
          <p:cNvSpPr>
            <a:spLocks noGrp="1"/>
          </p:cNvSpPr>
          <p:nvPr>
            <p:ph idx="1"/>
          </p:nvPr>
        </p:nvSpPr>
        <p:spPr>
          <a:xfrm>
            <a:off x="612775" y="1292225"/>
            <a:ext cx="8458200" cy="4800600"/>
          </a:xfrm>
        </p:spPr>
        <p:txBody>
          <a:bodyPr>
            <a:normAutofit/>
          </a:bodyPr>
          <a:lstStyle/>
          <a:p>
            <a:r>
              <a:rPr lang="el-GR" sz="2800" b="1" dirty="0" smtClean="0"/>
              <a:t>Μέσο</a:t>
            </a:r>
            <a:r>
              <a:rPr lang="el-GR" sz="2800" dirty="0" smtClean="0"/>
              <a:t>: καθετί που χρησιμοποιείται για την πραγματοποίηση ενός σκοπού</a:t>
            </a:r>
          </a:p>
          <a:p>
            <a:r>
              <a:rPr lang="el-GR" sz="2800" dirty="0" smtClean="0"/>
              <a:t>Στην επικοινωνία χρησιμοποιείται στον πληθυντικό: μέσα (</a:t>
            </a:r>
            <a:r>
              <a:rPr lang="en-US" sz="2800" b="1" dirty="0" smtClean="0"/>
              <a:t>media</a:t>
            </a:r>
            <a:r>
              <a:rPr lang="el-GR" sz="2800" dirty="0" smtClean="0"/>
              <a:t>) </a:t>
            </a:r>
          </a:p>
          <a:p>
            <a:pPr marL="822325" lvl="3" indent="-282575">
              <a:spcBef>
                <a:spcPts val="600"/>
              </a:spcBef>
              <a:buClr>
                <a:schemeClr val="accent1"/>
              </a:buClr>
              <a:buSzPct val="80000"/>
              <a:buFont typeface="Wingdings 2" panose="05020102010507070707" pitchFamily="18" charset="2"/>
              <a:buChar char=""/>
            </a:pPr>
            <a:r>
              <a:rPr lang="en-US" dirty="0" smtClean="0">
                <a:hlinkClick r:id="rId2" tooltip="WIKIPEDIA- Ορισμός των MEDIA"/>
              </a:rPr>
              <a:t>http://en.wikipedia.org/wiki/Media_</a:t>
            </a:r>
            <a:r>
              <a:rPr lang="el-GR" dirty="0" smtClean="0">
                <a:hlinkClick r:id="rId2" tooltip="WIKIPEDIA- Ορισμός των MEDIA"/>
              </a:rPr>
              <a:t>(</a:t>
            </a:r>
            <a:r>
              <a:rPr lang="en-US" dirty="0" smtClean="0">
                <a:hlinkClick r:id="rId2" tooltip="WIKIPEDIA- Ορισμός των MEDIA"/>
              </a:rPr>
              <a:t>communication</a:t>
            </a:r>
            <a:r>
              <a:rPr lang="el-GR" dirty="0" smtClean="0">
                <a:hlinkClick r:id="rId2" tooltip="WIKIPEDIA- Ορισμός των MEDIA"/>
              </a:rPr>
              <a:t>)</a:t>
            </a:r>
            <a:r>
              <a:rPr lang="el-GR" dirty="0" smtClean="0"/>
              <a:t>  </a:t>
            </a:r>
            <a:endParaRPr lang="en-US" dirty="0" smtClean="0"/>
          </a:p>
          <a:p>
            <a:r>
              <a:rPr lang="el-GR" sz="2800" dirty="0" smtClean="0"/>
              <a:t>Ένα μέσο </a:t>
            </a:r>
          </a:p>
          <a:p>
            <a:pPr lvl="1"/>
            <a:r>
              <a:rPr lang="el-GR" sz="2400" dirty="0" smtClean="0"/>
              <a:t>είναι ένα κανάλι επικοινωνίας, ένας φορέας πληροφορίας μεταξύ ενός πομπού και ενός δέκτη</a:t>
            </a:r>
          </a:p>
          <a:p>
            <a:pPr lvl="2"/>
            <a:r>
              <a:rPr lang="el-GR" sz="2000" dirty="0" smtClean="0"/>
              <a:t>Φυσική Γλώσσα </a:t>
            </a:r>
          </a:p>
          <a:p>
            <a:pPr lvl="2"/>
            <a:r>
              <a:rPr lang="el-GR" sz="2000" dirty="0" smtClean="0"/>
              <a:t>Γραπτός λόγος </a:t>
            </a:r>
          </a:p>
          <a:p>
            <a:pPr lvl="2"/>
            <a:endParaRPr lang="el-GR" sz="2000" dirty="0" smtClean="0"/>
          </a:p>
          <a:p>
            <a:pPr lvl="1"/>
            <a:endParaRPr lang="el-GR" sz="2400" dirty="0" smtClean="0"/>
          </a:p>
        </p:txBody>
      </p:sp>
      <p:sp>
        <p:nvSpPr>
          <p:cNvPr id="35845"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42E16B6-23B1-46CF-A21D-CC00EB215EFC}" type="slidenum">
              <a:rPr lang="en-GB" sz="1200" smtClean="0">
                <a:solidFill>
                  <a:srgbClr val="B5A788"/>
                </a:solidFill>
              </a:rPr>
              <a:pPr>
                <a:spcBef>
                  <a:spcPct val="0"/>
                </a:spcBef>
                <a:buClrTx/>
                <a:buSzTx/>
                <a:buFontTx/>
                <a:buNone/>
              </a:pPr>
              <a:t>11</a:t>
            </a:fld>
            <a:endParaRPr lang="en-GB" sz="1200" smtClean="0">
              <a:solidFill>
                <a:srgbClr val="B5A788"/>
              </a:solidFill>
            </a:endParaRPr>
          </a:p>
        </p:txBody>
      </p:sp>
      <p:sp>
        <p:nvSpPr>
          <p:cNvPr id="35846" name="AutoShape 7"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155575" y="-9667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5847" name="AutoShape 9"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307975" y="-8143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5848" name="AutoShape 11"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460375" y="-6619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5849" name="AutoShape 13"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612775" y="-5095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Tree>
    <p:extLst>
      <p:ext uri="{BB962C8B-B14F-4D97-AF65-F5344CB8AC3E}">
        <p14:creationId xmlns:p14="http://schemas.microsoft.com/office/powerpoint/2010/main" val="1065962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Τα μέσα στην Εκπαίδευση </a:t>
            </a:r>
            <a:endParaRPr lang="el-GR" dirty="0"/>
          </a:p>
        </p:txBody>
      </p:sp>
      <p:sp>
        <p:nvSpPr>
          <p:cNvPr id="36867" name="Θέση κειμένου 2"/>
          <p:cNvSpPr>
            <a:spLocks noGrp="1"/>
          </p:cNvSpPr>
          <p:nvPr>
            <p:ph idx="1"/>
          </p:nvPr>
        </p:nvSpPr>
        <p:spPr>
          <a:xfrm>
            <a:off x="762000" y="1292225"/>
            <a:ext cx="8308975" cy="4800600"/>
          </a:xfrm>
        </p:spPr>
        <p:txBody>
          <a:bodyPr/>
          <a:lstStyle/>
          <a:p>
            <a:pPr marL="365125" lvl="1" indent="-282575">
              <a:spcBef>
                <a:spcPts val="600"/>
              </a:spcBef>
              <a:buSzPct val="80000"/>
              <a:buFont typeface="Wingdings 2" panose="05020102010507070707" pitchFamily="18" charset="2"/>
              <a:buChar char=""/>
            </a:pPr>
            <a:r>
              <a:rPr lang="el-GR" dirty="0"/>
              <a:t>Τα μέσα στην εκπαίδευση </a:t>
            </a:r>
            <a:r>
              <a:rPr lang="el-GR" dirty="0" smtClean="0"/>
              <a:t>χρησιμεύουν στην επικοινωνία ανάμεσα σε δασκάλους και μαθητές </a:t>
            </a:r>
            <a:endParaRPr lang="el-GR" dirty="0"/>
          </a:p>
          <a:p>
            <a:r>
              <a:rPr lang="el-GR" sz="2800" dirty="0" smtClean="0"/>
              <a:t>Ένα διδακτικό ή ένα εποπτικό μέσο </a:t>
            </a:r>
          </a:p>
          <a:p>
            <a:pPr lvl="1"/>
            <a:r>
              <a:rPr lang="el-GR" sz="2400" dirty="0" smtClean="0"/>
              <a:t>είναι ένα κανάλι επικοινωνίας, ένας φορέας πληροφορίας μεταξύ ενός πομπού (π.χ. δάσκαλος ή βιβλίο) και ενός δέκτη (π.χ. μαθητής) </a:t>
            </a:r>
          </a:p>
          <a:p>
            <a:pPr lvl="1"/>
            <a:r>
              <a:rPr lang="el-GR" sz="2400" dirty="0" smtClean="0"/>
              <a:t>Μεταφέρει μηνύματα που αφορούν ένα διδακτικό σκοπό</a:t>
            </a:r>
            <a:endParaRPr lang="el-GR" dirty="0" smtClean="0"/>
          </a:p>
          <a:p>
            <a:pPr lvl="1"/>
            <a:r>
              <a:rPr lang="el-GR" sz="2400" dirty="0" smtClean="0"/>
              <a:t>Μέσα που χρησιμοποιούνται στην εκπαίδευση</a:t>
            </a:r>
          </a:p>
          <a:p>
            <a:pPr lvl="1"/>
            <a:r>
              <a:rPr lang="el-GR" sz="2400" b="1" dirty="0" smtClean="0">
                <a:solidFill>
                  <a:srgbClr val="FF0000"/>
                </a:solidFill>
              </a:rPr>
              <a:t>Το μέσο επηρεάζει τη διαδικασία;;</a:t>
            </a:r>
          </a:p>
        </p:txBody>
      </p:sp>
      <p:sp>
        <p:nvSpPr>
          <p:cNvPr id="36869"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A91357B-E3A9-48FF-9350-4B07E559EBC8}" type="slidenum">
              <a:rPr lang="en-GB" sz="1200" smtClean="0">
                <a:solidFill>
                  <a:srgbClr val="B5A788"/>
                </a:solidFill>
              </a:rPr>
              <a:pPr>
                <a:spcBef>
                  <a:spcPct val="0"/>
                </a:spcBef>
                <a:buClrTx/>
                <a:buSzTx/>
                <a:buFontTx/>
                <a:buNone/>
              </a:pPr>
              <a:t>12</a:t>
            </a:fld>
            <a:endParaRPr lang="en-GB" sz="1200" smtClean="0">
              <a:solidFill>
                <a:srgbClr val="B5A788"/>
              </a:solidFill>
            </a:endParaRPr>
          </a:p>
        </p:txBody>
      </p:sp>
      <p:sp>
        <p:nvSpPr>
          <p:cNvPr id="36870" name="AutoShape 7"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155575" y="-9667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6871" name="AutoShape 9"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307975" y="-8143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6872" name="AutoShape 11"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460375" y="-6619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6873" name="AutoShape 13"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612775" y="-5095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Tree>
    <p:extLst>
      <p:ext uri="{BB962C8B-B14F-4D97-AF65-F5344CB8AC3E}">
        <p14:creationId xmlns:p14="http://schemas.microsoft.com/office/powerpoint/2010/main" val="355661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Εργαλείο</a:t>
            </a:r>
            <a:endParaRPr lang="el-GR" dirty="0"/>
          </a:p>
        </p:txBody>
      </p:sp>
      <p:sp>
        <p:nvSpPr>
          <p:cNvPr id="49155" name="Θέση περιεχομένου 2"/>
          <p:cNvSpPr>
            <a:spLocks noGrp="1"/>
          </p:cNvSpPr>
          <p:nvPr>
            <p:ph idx="1"/>
          </p:nvPr>
        </p:nvSpPr>
        <p:spPr/>
        <p:txBody>
          <a:bodyPr>
            <a:normAutofit lnSpcReduction="10000"/>
          </a:bodyPr>
          <a:lstStyle/>
          <a:p>
            <a:pPr>
              <a:defRPr/>
            </a:pPr>
            <a:r>
              <a:rPr lang="el-GR" sz="2800" b="1" dirty="0" smtClean="0"/>
              <a:t>Εργαλείο</a:t>
            </a:r>
            <a:r>
              <a:rPr lang="el-GR" sz="2800" dirty="0" smtClean="0"/>
              <a:t>: τεχνητό αντικείμενο για την εκτέλεση ορισμένης εργασίας</a:t>
            </a:r>
          </a:p>
          <a:p>
            <a:pPr lvl="1">
              <a:defRPr/>
            </a:pPr>
            <a:r>
              <a:rPr lang="el-GR" sz="2400" dirty="0" smtClean="0"/>
              <a:t>Με τον όρο </a:t>
            </a:r>
            <a:r>
              <a:rPr lang="el-GR" sz="2400" b="1" dirty="0" smtClean="0"/>
              <a:t>εργαλείο</a:t>
            </a:r>
            <a:r>
              <a:rPr lang="el-GR" sz="2400" dirty="0" smtClean="0"/>
              <a:t> εννοείται μια συσκευή που παρέχει φυσική ή νοητική υποστήριξη στην εκπλήρωση ενός έργου</a:t>
            </a:r>
          </a:p>
          <a:p>
            <a:pPr>
              <a:defRPr/>
            </a:pPr>
            <a:r>
              <a:rPr lang="el-GR" sz="2800" b="1" dirty="0" smtClean="0"/>
              <a:t>Όργανο</a:t>
            </a:r>
            <a:r>
              <a:rPr lang="el-GR" sz="2800" dirty="0" smtClean="0"/>
              <a:t> (</a:t>
            </a:r>
            <a:r>
              <a:rPr lang="en-US" sz="2800" dirty="0" smtClean="0"/>
              <a:t>Instrument</a:t>
            </a:r>
            <a:r>
              <a:rPr lang="el-GR" sz="2800" dirty="0" smtClean="0"/>
              <a:t>): κάθε φυσικό ή τεχνητό αντικείμενο που χρησιμοποιείται ως βοηθητικό στοιχείο για την πραγματοποίηση κάποιου σκοπού</a:t>
            </a:r>
          </a:p>
          <a:p>
            <a:pPr lvl="2" algn="r">
              <a:defRPr/>
            </a:pPr>
            <a:r>
              <a:rPr lang="en-US" sz="2000" dirty="0" smtClean="0">
                <a:hlinkClick r:id="rId3" tooltip="Διαδικτυακή Πύλη- Η Ελληνική Γλώσσα"/>
              </a:rPr>
              <a:t>http://www.greek-language.gr/</a:t>
            </a:r>
            <a:endParaRPr lang="el-GR" dirty="0" smtClean="0"/>
          </a:p>
          <a:p>
            <a:pPr>
              <a:defRPr/>
            </a:pPr>
            <a:endParaRPr lang="el-GR" sz="2800" dirty="0" smtClean="0"/>
          </a:p>
          <a:p>
            <a:pPr marL="82550" indent="0">
              <a:buFont typeface="Wingdings 2" panose="05020102010507070707" pitchFamily="18" charset="2"/>
              <a:buNone/>
              <a:defRPr/>
            </a:pPr>
            <a:r>
              <a:rPr lang="el-GR" dirty="0" smtClean="0"/>
              <a:t>  </a:t>
            </a:r>
          </a:p>
          <a:p>
            <a:pPr>
              <a:defRPr/>
            </a:pPr>
            <a:endParaRPr lang="el-GR" dirty="0" smtClean="0"/>
          </a:p>
        </p:txBody>
      </p:sp>
      <p:sp>
        <p:nvSpPr>
          <p:cNvPr id="40965"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3972AD2-9D8D-47FC-9516-095B58BE6A96}" type="slidenum">
              <a:rPr lang="en-US" sz="1200" smtClean="0">
                <a:solidFill>
                  <a:srgbClr val="B5A788"/>
                </a:solidFill>
              </a:rPr>
              <a:pPr>
                <a:spcBef>
                  <a:spcPct val="0"/>
                </a:spcBef>
                <a:buClrTx/>
                <a:buSzTx/>
                <a:buFontTx/>
                <a:buNone/>
              </a:pPr>
              <a:t>13</a:t>
            </a:fld>
            <a:endParaRPr lang="en-US" sz="1200" smtClean="0">
              <a:solidFill>
                <a:srgbClr val="B5A788"/>
              </a:solidFill>
            </a:endParaRPr>
          </a:p>
        </p:txBody>
      </p:sp>
    </p:spTree>
    <p:extLst>
      <p:ext uri="{BB962C8B-B14F-4D97-AF65-F5344CB8AC3E}">
        <p14:creationId xmlns:p14="http://schemas.microsoft.com/office/powerpoint/2010/main" val="3482349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Τεχνούργημα</a:t>
            </a:r>
            <a:endParaRPr lang="el-GR" dirty="0"/>
          </a:p>
        </p:txBody>
      </p:sp>
      <p:sp>
        <p:nvSpPr>
          <p:cNvPr id="28675" name="Θέση κειμένου 2"/>
          <p:cNvSpPr>
            <a:spLocks noGrp="1"/>
          </p:cNvSpPr>
          <p:nvPr>
            <p:ph idx="1"/>
          </p:nvPr>
        </p:nvSpPr>
        <p:spPr/>
        <p:txBody>
          <a:bodyPr>
            <a:normAutofit lnSpcReduction="10000"/>
          </a:bodyPr>
          <a:lstStyle/>
          <a:p>
            <a:pPr>
              <a:defRPr/>
            </a:pPr>
            <a:r>
              <a:rPr lang="el-GR" sz="2400" b="1" dirty="0" smtClean="0"/>
              <a:t>Τεχνούργημα (</a:t>
            </a:r>
            <a:r>
              <a:rPr lang="en-US" sz="2400" b="1" dirty="0" smtClean="0"/>
              <a:t>artifact</a:t>
            </a:r>
            <a:r>
              <a:rPr lang="el-GR" sz="2400" b="1" dirty="0" smtClean="0"/>
              <a:t>): </a:t>
            </a:r>
            <a:r>
              <a:rPr lang="el-GR" sz="2400" dirty="0" smtClean="0"/>
              <a:t>ανθρώπινη κατασκευή με συγκεκριμένες και καλώς προσδιορισμένες χρήσεις από τους κατασκευαστές του</a:t>
            </a:r>
          </a:p>
          <a:p>
            <a:pPr lvl="1">
              <a:defRPr/>
            </a:pPr>
            <a:r>
              <a:rPr lang="el-GR" sz="2400" dirty="0" smtClean="0"/>
              <a:t>Τεχνούργημα: αντικείμενο κατασκευασμένο με ιδιαίτερη φροντίδα και τέχνη </a:t>
            </a:r>
          </a:p>
          <a:p>
            <a:pPr algn="r">
              <a:defRPr/>
            </a:pPr>
            <a:r>
              <a:rPr lang="en-US" sz="1800" dirty="0" smtClean="0">
                <a:hlinkClick r:id="rId2" tooltip="Διαδικτυακή Πύλη- Η Ελληνική Γλώσσα"/>
              </a:rPr>
              <a:t>http://www.greek-language.gr/</a:t>
            </a:r>
            <a:endParaRPr lang="el-GR" sz="2400" dirty="0" smtClean="0"/>
          </a:p>
          <a:p>
            <a:pPr>
              <a:defRPr/>
            </a:pPr>
            <a:r>
              <a:rPr lang="el-GR" sz="2400" dirty="0" smtClean="0"/>
              <a:t>Τεχνικό αντικείμενο</a:t>
            </a:r>
          </a:p>
          <a:p>
            <a:pPr>
              <a:defRPr/>
            </a:pPr>
            <a:r>
              <a:rPr lang="el-GR" sz="2400" dirty="0" smtClean="0"/>
              <a:t>«Ουδέτερο» - «Καθολικό»</a:t>
            </a:r>
          </a:p>
          <a:p>
            <a:pPr marL="0" indent="0">
              <a:buNone/>
              <a:defRPr/>
            </a:pPr>
            <a:endParaRPr lang="el-GR" sz="2400" dirty="0" smtClean="0"/>
          </a:p>
          <a:p>
            <a:pPr marL="82550" indent="0">
              <a:buFont typeface="Wingdings 2" panose="05020102010507070707" pitchFamily="18" charset="2"/>
              <a:buNone/>
              <a:defRPr/>
            </a:pPr>
            <a:r>
              <a:rPr lang="el-GR" sz="2400" b="1" dirty="0" smtClean="0"/>
              <a:t>Παραδείγματα  τεχνουργημάτων ΤΠΕ</a:t>
            </a:r>
            <a:r>
              <a:rPr lang="el-GR" sz="2400" dirty="0" smtClean="0"/>
              <a:t>: </a:t>
            </a:r>
            <a:r>
              <a:rPr lang="en-US" sz="2400" dirty="0" smtClean="0"/>
              <a:t>tablet PC, </a:t>
            </a:r>
            <a:r>
              <a:rPr lang="el-GR" sz="2400" dirty="0" smtClean="0"/>
              <a:t>κειμενογράφος, λογιστικό φύλλο, </a:t>
            </a:r>
            <a:r>
              <a:rPr lang="el-GR" sz="2400" dirty="0" err="1" smtClean="0"/>
              <a:t>φυλλομετρητής</a:t>
            </a:r>
            <a:r>
              <a:rPr lang="el-GR" sz="2400" dirty="0" smtClean="0"/>
              <a:t>, μηχανή αναζήτησης, </a:t>
            </a:r>
            <a:r>
              <a:rPr lang="en-US" sz="2400" dirty="0" err="1" smtClean="0"/>
              <a:t>skype</a:t>
            </a:r>
            <a:r>
              <a:rPr lang="en-US" sz="2400" dirty="0" smtClean="0"/>
              <a:t>, </a:t>
            </a:r>
            <a:r>
              <a:rPr lang="el-GR" sz="2400" dirty="0" smtClean="0"/>
              <a:t>πληκτρολόγιο, κλπ. </a:t>
            </a:r>
          </a:p>
        </p:txBody>
      </p:sp>
      <p:sp>
        <p:nvSpPr>
          <p:cNvPr id="41989"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B7E0A9F-3A4E-4F46-B082-4FA7CD097C66}" type="slidenum">
              <a:rPr lang="en-GB" sz="1200" smtClean="0">
                <a:solidFill>
                  <a:srgbClr val="B5A788"/>
                </a:solidFill>
              </a:rPr>
              <a:pPr>
                <a:spcBef>
                  <a:spcPct val="0"/>
                </a:spcBef>
                <a:buClrTx/>
                <a:buSzTx/>
                <a:buFontTx/>
                <a:buNone/>
              </a:pPr>
              <a:t>14</a:t>
            </a:fld>
            <a:endParaRPr lang="en-GB" sz="1200" smtClean="0">
              <a:solidFill>
                <a:srgbClr val="B5A788"/>
              </a:solidFill>
            </a:endParaRPr>
          </a:p>
        </p:txBody>
      </p:sp>
    </p:spTree>
    <p:extLst>
      <p:ext uri="{BB962C8B-B14F-4D97-AF65-F5344CB8AC3E}">
        <p14:creationId xmlns:p14="http://schemas.microsoft.com/office/powerpoint/2010/main" val="1527757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214313"/>
            <a:ext cx="7499350" cy="1143000"/>
          </a:xfrm>
        </p:spPr>
        <p:txBody>
          <a:bodyPr/>
          <a:lstStyle/>
          <a:p>
            <a:pPr>
              <a:defRPr/>
            </a:pPr>
            <a:r>
              <a:rPr lang="el-GR" dirty="0" smtClean="0"/>
              <a:t>Ο ρόλος των εργαλείων … </a:t>
            </a:r>
            <a:endParaRPr lang="el-GR" dirty="0"/>
          </a:p>
        </p:txBody>
      </p:sp>
      <p:sp>
        <p:nvSpPr>
          <p:cNvPr id="43012"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B6604CF-207D-4FA6-8618-FCEFB622E7A1}" type="slidenum">
              <a:rPr lang="en-US" sz="1200" smtClean="0">
                <a:solidFill>
                  <a:srgbClr val="B5A788"/>
                </a:solidFill>
              </a:rPr>
              <a:pPr>
                <a:spcBef>
                  <a:spcPct val="0"/>
                </a:spcBef>
                <a:buClrTx/>
                <a:buSzTx/>
                <a:buFontTx/>
                <a:buNone/>
              </a:pPr>
              <a:t>15</a:t>
            </a:fld>
            <a:endParaRPr lang="en-US" sz="1200" smtClean="0">
              <a:solidFill>
                <a:srgbClr val="B5A788"/>
              </a:solidFill>
            </a:endParaRPr>
          </a:p>
        </p:txBody>
      </p:sp>
      <p:pic>
        <p:nvPicPr>
          <p:cNvPr id="43013" name="Picture 6" descr="C:\Documents and Settings\macbook\Desktop\Εικόνες\Images\connectedsadh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143125"/>
            <a:ext cx="18573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071688"/>
            <a:ext cx="20002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9" descr="C:\Documents and Settings\macbook\Desktop\Εικόνες\pict_20061127PHT00578.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4214813" y="3571875"/>
            <a:ext cx="1785937" cy="2586038"/>
          </a:xfrm>
          <a:noFill/>
        </p:spPr>
      </p:pic>
      <p:sp>
        <p:nvSpPr>
          <p:cNvPr id="43017" name="TextBox 2"/>
          <p:cNvSpPr txBox="1">
            <a:spLocks noChangeArrowheads="1"/>
          </p:cNvSpPr>
          <p:nvPr/>
        </p:nvSpPr>
        <p:spPr bwMode="auto">
          <a:xfrm>
            <a:off x="4227513" y="1381125"/>
            <a:ext cx="415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t>Από τα τεχνουργήματα στα εργαλεία …</a:t>
            </a:r>
          </a:p>
        </p:txBody>
      </p:sp>
    </p:spTree>
    <p:extLst>
      <p:ext uri="{BB962C8B-B14F-4D97-AF65-F5344CB8AC3E}">
        <p14:creationId xmlns:p14="http://schemas.microsoft.com/office/powerpoint/2010/main" val="530332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2775" y="2438400"/>
            <a:ext cx="8229600" cy="1143000"/>
          </a:xfrm>
        </p:spPr>
        <p:txBody>
          <a:bodyPr>
            <a:normAutofit fontScale="90000"/>
          </a:bodyPr>
          <a:lstStyle/>
          <a:p>
            <a:pPr>
              <a:defRPr/>
            </a:pPr>
            <a:r>
              <a:rPr lang="el-GR" dirty="0" smtClean="0"/>
              <a:t>Πότε ένα τεχνούργημα γίνεται εργαλείο;</a:t>
            </a:r>
            <a:endParaRPr lang="el-GR" dirty="0"/>
          </a:p>
        </p:txBody>
      </p:sp>
      <p:sp>
        <p:nvSpPr>
          <p:cNvPr id="4506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467B1C2-7464-4A4E-AACA-4CD5E8744498}" type="slidenum">
              <a:rPr lang="en-US" sz="1200" smtClean="0">
                <a:solidFill>
                  <a:srgbClr val="B5A788"/>
                </a:solidFill>
              </a:rPr>
              <a:pPr>
                <a:spcBef>
                  <a:spcPct val="0"/>
                </a:spcBef>
                <a:buClrTx/>
                <a:buSzTx/>
                <a:buFontTx/>
                <a:buNone/>
              </a:pPr>
              <a:t>16</a:t>
            </a:fld>
            <a:endParaRPr lang="en-US" sz="1200" smtClean="0">
              <a:solidFill>
                <a:srgbClr val="B5A788"/>
              </a:solidFill>
            </a:endParaRPr>
          </a:p>
        </p:txBody>
      </p:sp>
    </p:spTree>
    <p:extLst>
      <p:ext uri="{BB962C8B-B14F-4D97-AF65-F5344CB8AC3E}">
        <p14:creationId xmlns:p14="http://schemas.microsoft.com/office/powerpoint/2010/main" val="3159259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14313"/>
            <a:ext cx="8486775" cy="1462087"/>
          </a:xfrm>
        </p:spPr>
        <p:txBody>
          <a:bodyPr/>
          <a:lstStyle/>
          <a:p>
            <a:pPr>
              <a:defRPr/>
            </a:pPr>
            <a:r>
              <a:rPr lang="el-GR" dirty="0" smtClean="0"/>
              <a:t>Από το τεχνούργημα στο εργαλείο</a:t>
            </a:r>
            <a:endParaRPr lang="el-GR" dirty="0"/>
          </a:p>
        </p:txBody>
      </p:sp>
      <p:sp>
        <p:nvSpPr>
          <p:cNvPr id="46083" name="Θέση κειμένου 2"/>
          <p:cNvSpPr>
            <a:spLocks noGrp="1"/>
          </p:cNvSpPr>
          <p:nvPr>
            <p:ph type="body" sz="half" idx="1"/>
          </p:nvPr>
        </p:nvSpPr>
        <p:spPr>
          <a:xfrm>
            <a:off x="762000" y="1750127"/>
            <a:ext cx="3954463" cy="4535487"/>
          </a:xfrm>
        </p:spPr>
        <p:txBody>
          <a:bodyPr/>
          <a:lstStyle/>
          <a:p>
            <a:r>
              <a:rPr lang="el-GR" sz="2400" b="1" dirty="0" smtClean="0"/>
              <a:t>Τεχνούργημα (</a:t>
            </a:r>
            <a:r>
              <a:rPr lang="en-US" sz="2400" b="1" dirty="0" smtClean="0"/>
              <a:t>artifact</a:t>
            </a:r>
            <a:r>
              <a:rPr lang="el-GR" sz="2400" b="1" dirty="0" smtClean="0"/>
              <a:t>): </a:t>
            </a:r>
            <a:r>
              <a:rPr lang="el-GR" sz="2400" dirty="0" smtClean="0"/>
              <a:t>ανθρώπινη κατασκευή με συγκεκριμένες και καλώς προσδιορισμένες χρήσεις από τους κατασκευαστές του</a:t>
            </a:r>
          </a:p>
          <a:p>
            <a:r>
              <a:rPr lang="el-GR" sz="2400" dirty="0" smtClean="0"/>
              <a:t>Τεχνητό αντικείμενο</a:t>
            </a:r>
          </a:p>
          <a:p>
            <a:r>
              <a:rPr lang="el-GR" sz="2400" dirty="0" smtClean="0"/>
              <a:t>Φυσικό ή συμβολικό</a:t>
            </a:r>
          </a:p>
          <a:p>
            <a:r>
              <a:rPr lang="el-GR" sz="2400" dirty="0" smtClean="0"/>
              <a:t>«Ουδέτερο»</a:t>
            </a:r>
          </a:p>
          <a:p>
            <a:r>
              <a:rPr lang="el-GR" sz="2400" dirty="0" smtClean="0"/>
              <a:t>«Καθολικό»</a:t>
            </a:r>
          </a:p>
        </p:txBody>
      </p:sp>
      <p:sp>
        <p:nvSpPr>
          <p:cNvPr id="46084" name="Θέση περιεχομένου 3"/>
          <p:cNvSpPr>
            <a:spLocks noGrp="1"/>
          </p:cNvSpPr>
          <p:nvPr>
            <p:ph sz="half" idx="2"/>
          </p:nvPr>
        </p:nvSpPr>
        <p:spPr>
          <a:xfrm>
            <a:off x="4716463" y="1773238"/>
            <a:ext cx="4238625" cy="4359275"/>
          </a:xfrm>
        </p:spPr>
        <p:txBody>
          <a:bodyPr/>
          <a:lstStyle/>
          <a:p>
            <a:r>
              <a:rPr lang="el-GR" sz="2400" b="1" dirty="0" smtClean="0"/>
              <a:t>Εργαλείο (</a:t>
            </a:r>
            <a:r>
              <a:rPr lang="en-US" sz="2400" b="1" dirty="0" smtClean="0"/>
              <a:t>instrument</a:t>
            </a:r>
            <a:r>
              <a:rPr lang="el-GR" sz="2400" b="1" dirty="0" smtClean="0"/>
              <a:t>)</a:t>
            </a:r>
            <a:r>
              <a:rPr lang="el-GR" sz="2400" dirty="0" smtClean="0"/>
              <a:t>: το τεχνούργημα σε ένα πλαίσιο χρήσης </a:t>
            </a:r>
          </a:p>
          <a:p>
            <a:r>
              <a:rPr lang="el-GR" sz="2400" dirty="0" smtClean="0"/>
              <a:t>«Μη ουδέτερο»</a:t>
            </a:r>
          </a:p>
          <a:p>
            <a:r>
              <a:rPr lang="el-GR" sz="2400" dirty="0" smtClean="0"/>
              <a:t>Συνυφασμένο με συγκεκριμένες χρήσεις </a:t>
            </a:r>
          </a:p>
          <a:p>
            <a:r>
              <a:rPr lang="el-GR" sz="2400" dirty="0" smtClean="0"/>
              <a:t>«Διαφορετικό» ανάλογα με τον χρήστη και τις χρήσεις</a:t>
            </a:r>
          </a:p>
          <a:p>
            <a:endParaRPr lang="el-GR" sz="2400" dirty="0" smtClean="0"/>
          </a:p>
        </p:txBody>
      </p:sp>
      <p:sp>
        <p:nvSpPr>
          <p:cNvPr id="46086" name="Θέση αριθμού διαφάνειας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B4551D2-0457-4BA1-83A0-B1250765A799}" type="slidenum">
              <a:rPr lang="en-GB" sz="1200" smtClean="0">
                <a:solidFill>
                  <a:srgbClr val="B5A788"/>
                </a:solidFill>
              </a:rPr>
              <a:pPr>
                <a:spcBef>
                  <a:spcPct val="0"/>
                </a:spcBef>
                <a:buClrTx/>
                <a:buSzTx/>
                <a:buFontTx/>
                <a:buNone/>
              </a:pPr>
              <a:t>17</a:t>
            </a:fld>
            <a:endParaRPr lang="en-GB" sz="1200" smtClean="0">
              <a:solidFill>
                <a:srgbClr val="B5A788"/>
              </a:solidFill>
            </a:endParaRPr>
          </a:p>
        </p:txBody>
      </p:sp>
    </p:spTree>
    <p:extLst>
      <p:ext uri="{BB962C8B-B14F-4D97-AF65-F5344CB8AC3E}">
        <p14:creationId xmlns:p14="http://schemas.microsoft.com/office/powerpoint/2010/main" val="536925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Η έννοια του εργαλείου</a:t>
            </a:r>
            <a:endParaRPr lang="el-GR" dirty="0"/>
          </a:p>
        </p:txBody>
      </p:sp>
      <p:sp>
        <p:nvSpPr>
          <p:cNvPr id="47107" name="Θέση περιεχομένου 2"/>
          <p:cNvSpPr>
            <a:spLocks noGrp="1"/>
          </p:cNvSpPr>
          <p:nvPr>
            <p:ph idx="1"/>
          </p:nvPr>
        </p:nvSpPr>
        <p:spPr/>
        <p:txBody>
          <a:bodyPr/>
          <a:lstStyle/>
          <a:p>
            <a:pPr lvl="1"/>
            <a:r>
              <a:rPr lang="el-GR" dirty="0" smtClean="0"/>
              <a:t>Με τον όρο </a:t>
            </a:r>
            <a:r>
              <a:rPr lang="el-GR" b="1" dirty="0" smtClean="0"/>
              <a:t>εργαλείο</a:t>
            </a:r>
            <a:r>
              <a:rPr lang="el-GR" dirty="0" smtClean="0"/>
              <a:t> εννοείται μια συσκευή που παρέχει φυσική ή νοητική υποστήριξη στην εκπλήρωση ενός έργου</a:t>
            </a:r>
          </a:p>
          <a:p>
            <a:pPr lvl="1"/>
            <a:r>
              <a:rPr lang="el-GR" dirty="0" smtClean="0"/>
              <a:t>Ο χρήστης του εργαλείου πρέπει να διαθέτει νοητικά σχήματα (μοντέλα χρήσης) για το πώς το τεχνούργημα εμπλέκεται στην εκπλήρωση του έργου</a:t>
            </a:r>
          </a:p>
          <a:p>
            <a:r>
              <a:rPr lang="el-GR" b="1" dirty="0" smtClean="0"/>
              <a:t>Εργαλείο</a:t>
            </a:r>
            <a:r>
              <a:rPr lang="el-GR" dirty="0" smtClean="0"/>
              <a:t> = τεχνούργημα + μοντέλα χρήσης </a:t>
            </a:r>
          </a:p>
        </p:txBody>
      </p:sp>
      <p:sp>
        <p:nvSpPr>
          <p:cNvPr id="47109"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05DAC8C-61E7-4A10-A4BB-D8E8DFD511A8}" type="slidenum">
              <a:rPr lang="en-GB" sz="1200" smtClean="0">
                <a:solidFill>
                  <a:srgbClr val="B5A788"/>
                </a:solidFill>
              </a:rPr>
              <a:pPr>
                <a:spcBef>
                  <a:spcPct val="0"/>
                </a:spcBef>
                <a:buClrTx/>
                <a:buSzTx/>
                <a:buFontTx/>
                <a:buNone/>
              </a:pPr>
              <a:t>18</a:t>
            </a:fld>
            <a:endParaRPr lang="en-GB" sz="1200" smtClean="0">
              <a:solidFill>
                <a:srgbClr val="B5A788"/>
              </a:solidFill>
            </a:endParaRPr>
          </a:p>
        </p:txBody>
      </p:sp>
    </p:spTree>
    <p:extLst>
      <p:ext uri="{BB962C8B-B14F-4D97-AF65-F5344CB8AC3E}">
        <p14:creationId xmlns:p14="http://schemas.microsoft.com/office/powerpoint/2010/main" val="2548794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Εννοιολογικό μοντέλο – νοητικό μοντέλο</a:t>
            </a:r>
            <a:endParaRPr lang="el-GR" dirty="0"/>
          </a:p>
        </p:txBody>
      </p:sp>
      <p:sp>
        <p:nvSpPr>
          <p:cNvPr id="48131" name="Θέση περιεχομένου 2"/>
          <p:cNvSpPr>
            <a:spLocks noGrp="1"/>
          </p:cNvSpPr>
          <p:nvPr>
            <p:ph idx="1"/>
          </p:nvPr>
        </p:nvSpPr>
        <p:spPr/>
        <p:txBody>
          <a:bodyPr/>
          <a:lstStyle/>
          <a:p>
            <a:r>
              <a:rPr lang="el-GR" dirty="0" smtClean="0"/>
              <a:t>Εργαλείο = τεχνούργημα + μοντέλα χρήσης </a:t>
            </a:r>
          </a:p>
          <a:p>
            <a:r>
              <a:rPr lang="el-GR" dirty="0" smtClean="0"/>
              <a:t>Χρήστης: Νοητικό μοντέλο </a:t>
            </a:r>
          </a:p>
          <a:p>
            <a:r>
              <a:rPr lang="el-GR" dirty="0" smtClean="0"/>
              <a:t>Κατασκευαστής: Εννοιολογικό μοντέλο </a:t>
            </a:r>
          </a:p>
        </p:txBody>
      </p:sp>
      <p:sp>
        <p:nvSpPr>
          <p:cNvPr id="48133"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B3C6452-7F93-4445-BA90-92CC95043C0D}" type="slidenum">
              <a:rPr lang="en-GB" sz="1200" smtClean="0">
                <a:solidFill>
                  <a:srgbClr val="B5A788"/>
                </a:solidFill>
              </a:rPr>
              <a:pPr>
                <a:spcBef>
                  <a:spcPct val="0"/>
                </a:spcBef>
                <a:buClrTx/>
                <a:buSzTx/>
                <a:buFontTx/>
                <a:buNone/>
              </a:pPr>
              <a:t>19</a:t>
            </a:fld>
            <a:endParaRPr lang="en-GB" sz="1200" smtClean="0">
              <a:solidFill>
                <a:srgbClr val="B5A788"/>
              </a:solidFill>
            </a:endParaRPr>
          </a:p>
        </p:txBody>
      </p:sp>
    </p:spTree>
    <p:extLst>
      <p:ext uri="{BB962C8B-B14F-4D97-AF65-F5344CB8AC3E}">
        <p14:creationId xmlns:p14="http://schemas.microsoft.com/office/powerpoint/2010/main" val="195242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954" y="4724400"/>
            <a:ext cx="1460846" cy="57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214313"/>
            <a:ext cx="8410575" cy="1462087"/>
          </a:xfrm>
        </p:spPr>
        <p:txBody>
          <a:bodyPr/>
          <a:lstStyle/>
          <a:p>
            <a:pPr>
              <a:defRPr/>
            </a:pPr>
            <a:r>
              <a:rPr lang="el-GR" dirty="0" smtClean="0"/>
              <a:t>Διπλή χρήση των εργαλείων</a:t>
            </a:r>
            <a:r>
              <a:rPr lang="en-US" dirty="0"/>
              <a:t> </a:t>
            </a:r>
            <a:r>
              <a:rPr lang="el-GR" dirty="0" smtClean="0"/>
              <a:t>στην εκπαίδευση </a:t>
            </a:r>
            <a:r>
              <a:rPr lang="en-US" dirty="0" err="1" smtClean="0"/>
              <a:t>Rabardel</a:t>
            </a:r>
            <a:endParaRPr lang="el-GR" dirty="0"/>
          </a:p>
        </p:txBody>
      </p:sp>
      <p:sp>
        <p:nvSpPr>
          <p:cNvPr id="3" name="Θέση κειμένου 2"/>
          <p:cNvSpPr>
            <a:spLocks noGrp="1"/>
          </p:cNvSpPr>
          <p:nvPr>
            <p:ph type="body" sz="half" idx="1"/>
          </p:nvPr>
        </p:nvSpPr>
        <p:spPr>
          <a:xfrm>
            <a:off x="685800" y="2017713"/>
            <a:ext cx="4306888" cy="4114800"/>
          </a:xfrm>
        </p:spPr>
        <p:txBody>
          <a:bodyPr>
            <a:normAutofit/>
          </a:bodyPr>
          <a:lstStyle/>
          <a:p>
            <a:pPr>
              <a:defRPr/>
            </a:pPr>
            <a:r>
              <a:rPr lang="el-GR" sz="2800" b="1" dirty="0" smtClean="0"/>
              <a:t>Μαθητές</a:t>
            </a:r>
          </a:p>
          <a:p>
            <a:pPr marL="82550" indent="0">
              <a:buFont typeface="Wingdings 2" panose="05020102010507070707" pitchFamily="18" charset="2"/>
              <a:buNone/>
              <a:defRPr/>
            </a:pPr>
            <a:r>
              <a:rPr lang="el-GR" sz="2800" dirty="0" smtClean="0"/>
              <a:t>Τα εργαλεία επηρεάζουν σε βάθος την οικοδόμηση της γνώσης και τις διαδικασίες κατανόησης των εννοιών (</a:t>
            </a:r>
            <a:r>
              <a:rPr lang="el-GR" sz="2800" dirty="0" err="1" smtClean="0"/>
              <a:t>εννοιοποίηση</a:t>
            </a:r>
            <a:r>
              <a:rPr lang="el-GR" sz="2800" dirty="0" smtClean="0"/>
              <a:t>) </a:t>
            </a:r>
            <a:endParaRPr lang="el-GR" sz="2800" dirty="0"/>
          </a:p>
        </p:txBody>
      </p:sp>
      <p:sp>
        <p:nvSpPr>
          <p:cNvPr id="4" name="Θέση περιεχομένου 3"/>
          <p:cNvSpPr>
            <a:spLocks noGrp="1"/>
          </p:cNvSpPr>
          <p:nvPr>
            <p:ph sz="half" idx="2"/>
          </p:nvPr>
        </p:nvSpPr>
        <p:spPr>
          <a:xfrm>
            <a:off x="4800600" y="2017713"/>
            <a:ext cx="4154488" cy="4114800"/>
          </a:xfrm>
        </p:spPr>
        <p:txBody>
          <a:bodyPr>
            <a:normAutofit/>
          </a:bodyPr>
          <a:lstStyle/>
          <a:p>
            <a:pPr>
              <a:defRPr/>
            </a:pPr>
            <a:r>
              <a:rPr lang="el-GR" sz="2800" b="1" dirty="0" smtClean="0"/>
              <a:t>Εκπαιδευτικοί</a:t>
            </a:r>
          </a:p>
          <a:p>
            <a:pPr marL="82550" indent="0">
              <a:buFont typeface="Wingdings 2" panose="05020102010507070707" pitchFamily="18" charset="2"/>
              <a:buNone/>
              <a:defRPr/>
            </a:pPr>
            <a:r>
              <a:rPr lang="el-GR" sz="2800" dirty="0" smtClean="0"/>
              <a:t>Τα εργαλεία χρησιμοποιούνται ως μεταβλητές πάνω στις οποίες μπορούμε να επιδράσουμε ώστε να σχεδιάσουμε και να ελέγξουμε παιδαγωγικές καταστάσεις </a:t>
            </a:r>
            <a:endParaRPr lang="el-GR" sz="2800" dirty="0"/>
          </a:p>
        </p:txBody>
      </p:sp>
      <p:sp>
        <p:nvSpPr>
          <p:cNvPr id="66566" name="Θέση αριθμού διαφάνειας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C6E7D3B-6AF3-49C3-8F73-F87141E63FBA}" type="slidenum">
              <a:rPr lang="en-GB" sz="1200" smtClean="0">
                <a:solidFill>
                  <a:srgbClr val="B5A788"/>
                </a:solidFill>
              </a:rPr>
              <a:pPr>
                <a:spcBef>
                  <a:spcPct val="0"/>
                </a:spcBef>
                <a:buClrTx/>
                <a:buSzTx/>
                <a:buFontTx/>
                <a:buNone/>
              </a:pPr>
              <a:t>20</a:t>
            </a:fld>
            <a:endParaRPr lang="en-GB" sz="1200" smtClean="0">
              <a:solidFill>
                <a:srgbClr val="B5A788"/>
              </a:solidFill>
            </a:endParaRPr>
          </a:p>
        </p:txBody>
      </p:sp>
    </p:spTree>
    <p:extLst>
      <p:ext uri="{BB962C8B-B14F-4D97-AF65-F5344CB8AC3E}">
        <p14:creationId xmlns:p14="http://schemas.microsoft.com/office/powerpoint/2010/main" val="3973442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3"/>
            <a:ext cx="8334375" cy="1462087"/>
          </a:xfrm>
        </p:spPr>
        <p:txBody>
          <a:bodyPr/>
          <a:lstStyle/>
          <a:p>
            <a:pPr>
              <a:defRPr/>
            </a:pPr>
            <a:r>
              <a:rPr lang="el-GR" dirty="0" smtClean="0"/>
              <a:t>Οι ΤΠΕ ως εργαλεία</a:t>
            </a:r>
            <a:endParaRPr lang="en-GB" dirty="0"/>
          </a:p>
        </p:txBody>
      </p:sp>
      <p:sp>
        <p:nvSpPr>
          <p:cNvPr id="67587" name="Text Placeholder 2"/>
          <p:cNvSpPr>
            <a:spLocks noGrp="1"/>
          </p:cNvSpPr>
          <p:nvPr>
            <p:ph type="body" sz="half" idx="1"/>
          </p:nvPr>
        </p:nvSpPr>
        <p:spPr>
          <a:xfrm>
            <a:off x="785813" y="2000250"/>
            <a:ext cx="3929062" cy="2652713"/>
          </a:xfrm>
        </p:spPr>
        <p:txBody>
          <a:bodyPr/>
          <a:lstStyle/>
          <a:p>
            <a:r>
              <a:rPr lang="el-GR" dirty="0" smtClean="0"/>
              <a:t>Οι ΤΠΕ ως φυσικά εργαλεία</a:t>
            </a:r>
          </a:p>
          <a:p>
            <a:r>
              <a:rPr lang="el-GR" dirty="0" smtClean="0"/>
              <a:t>Εργαλεία παραγωγικότητας</a:t>
            </a:r>
            <a:endParaRPr lang="en-GB" dirty="0" smtClean="0"/>
          </a:p>
        </p:txBody>
      </p:sp>
      <p:sp>
        <p:nvSpPr>
          <p:cNvPr id="67588" name="Content Placeholder 3"/>
          <p:cNvSpPr>
            <a:spLocks noGrp="1"/>
          </p:cNvSpPr>
          <p:nvPr>
            <p:ph sz="half" idx="2"/>
          </p:nvPr>
        </p:nvSpPr>
        <p:spPr>
          <a:xfrm>
            <a:off x="4643438" y="2000250"/>
            <a:ext cx="4095750" cy="2266950"/>
          </a:xfrm>
        </p:spPr>
        <p:txBody>
          <a:bodyPr/>
          <a:lstStyle/>
          <a:p>
            <a:r>
              <a:rPr lang="el-GR" dirty="0" smtClean="0"/>
              <a:t>Οι ΤΠΕ ως γνωστικά εργαλεία</a:t>
            </a:r>
          </a:p>
          <a:p>
            <a:r>
              <a:rPr lang="el-GR" dirty="0" smtClean="0"/>
              <a:t>Εργαλεία μάθησης</a:t>
            </a:r>
            <a:endParaRPr lang="en-GB" dirty="0" smtClean="0"/>
          </a:p>
        </p:txBody>
      </p:sp>
      <p:sp>
        <p:nvSpPr>
          <p:cNvPr id="675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BC8B240-D3FF-4967-A6A9-A0D6250D0417}" type="slidenum">
              <a:rPr lang="en-GB" sz="1200" smtClean="0">
                <a:solidFill>
                  <a:srgbClr val="B5A788"/>
                </a:solidFill>
              </a:rPr>
              <a:pPr>
                <a:spcBef>
                  <a:spcPct val="0"/>
                </a:spcBef>
                <a:buClrTx/>
                <a:buSzTx/>
                <a:buFontTx/>
                <a:buNone/>
              </a:pPr>
              <a:t>21</a:t>
            </a:fld>
            <a:endParaRPr lang="en-GB" sz="1200" smtClean="0">
              <a:solidFill>
                <a:srgbClr val="B5A788"/>
              </a:solidFill>
            </a:endParaRPr>
          </a:p>
        </p:txBody>
      </p:sp>
      <p:sp>
        <p:nvSpPr>
          <p:cNvPr id="67591" name="TextBox 2"/>
          <p:cNvSpPr txBox="1">
            <a:spLocks noChangeArrowheads="1"/>
          </p:cNvSpPr>
          <p:nvPr/>
        </p:nvSpPr>
        <p:spPr bwMode="auto">
          <a:xfrm>
            <a:off x="1619250" y="4868863"/>
            <a:ext cx="611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800">
                <a:latin typeface="Arial" panose="020B0604020202020204" pitchFamily="34" charset="0"/>
              </a:rPr>
              <a:t>Το εργαλείο επηρεάζει τη διαδικασία;</a:t>
            </a:r>
          </a:p>
        </p:txBody>
      </p:sp>
    </p:spTree>
    <p:extLst>
      <p:ext uri="{BB962C8B-B14F-4D97-AF65-F5344CB8AC3E}">
        <p14:creationId xmlns:p14="http://schemas.microsoft.com/office/powerpoint/2010/main" val="3549377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 όρος Γνωστικό Εργαλείο</a:t>
            </a:r>
            <a:endParaRPr lang="en-GB" dirty="0"/>
          </a:p>
        </p:txBody>
      </p:sp>
      <p:sp>
        <p:nvSpPr>
          <p:cNvPr id="69635" name="Content Placeholder 2"/>
          <p:cNvSpPr>
            <a:spLocks noGrp="1"/>
          </p:cNvSpPr>
          <p:nvPr>
            <p:ph idx="1"/>
          </p:nvPr>
        </p:nvSpPr>
        <p:spPr/>
        <p:txBody>
          <a:bodyPr>
            <a:normAutofit/>
          </a:bodyPr>
          <a:lstStyle/>
          <a:p>
            <a:r>
              <a:rPr lang="en-US" dirty="0" smtClean="0"/>
              <a:t>Cognitive tool </a:t>
            </a:r>
            <a:r>
              <a:rPr lang="el-GR" dirty="0" smtClean="0"/>
              <a:t>ή </a:t>
            </a:r>
            <a:r>
              <a:rPr lang="en-US" dirty="0" err="1" smtClean="0"/>
              <a:t>mindtool</a:t>
            </a:r>
            <a:r>
              <a:rPr lang="en-US" dirty="0" smtClean="0"/>
              <a:t> </a:t>
            </a:r>
            <a:endParaRPr lang="el-GR" dirty="0" smtClean="0"/>
          </a:p>
          <a:p>
            <a:r>
              <a:rPr lang="el-GR" dirty="0" smtClean="0"/>
              <a:t>Είναι ένα εργαλείο που </a:t>
            </a:r>
          </a:p>
          <a:p>
            <a:pPr lvl="1"/>
            <a:r>
              <a:rPr lang="el-GR" dirty="0" smtClean="0"/>
              <a:t>υποστηρίζει,</a:t>
            </a:r>
          </a:p>
          <a:p>
            <a:pPr lvl="1"/>
            <a:r>
              <a:rPr lang="el-GR" dirty="0" smtClean="0"/>
              <a:t>ενισχύει  ή</a:t>
            </a:r>
          </a:p>
          <a:p>
            <a:pPr lvl="1"/>
            <a:r>
              <a:rPr lang="el-GR" dirty="0" smtClean="0"/>
              <a:t>επεκτείνει </a:t>
            </a:r>
          </a:p>
          <a:p>
            <a:pPr lvl="1"/>
            <a:r>
              <a:rPr lang="el-GR" dirty="0" smtClean="0"/>
              <a:t>τις ανθρώπινες γνωστικές ικανότητες</a:t>
            </a:r>
          </a:p>
          <a:p>
            <a:pPr lvl="1"/>
            <a:r>
              <a:rPr lang="el-GR" dirty="0" smtClean="0"/>
              <a:t>Τη σκέψη, τη νόηση, τη δυνατότητα επίλυσης προβλήματος, την κριτική σκέψη  </a:t>
            </a:r>
          </a:p>
        </p:txBody>
      </p:sp>
      <p:sp>
        <p:nvSpPr>
          <p:cNvPr id="696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94F5FCD-A2E2-4898-9967-0F7199C1A94F}" type="slidenum">
              <a:rPr lang="en-US" sz="1200" smtClean="0">
                <a:solidFill>
                  <a:srgbClr val="B5A788"/>
                </a:solidFill>
              </a:rPr>
              <a:pPr>
                <a:spcBef>
                  <a:spcPct val="0"/>
                </a:spcBef>
                <a:buClrTx/>
                <a:buSzTx/>
                <a:buFontTx/>
                <a:buNone/>
              </a:pPr>
              <a:t>22</a:t>
            </a:fld>
            <a:endParaRPr lang="en-US" sz="1200" smtClean="0">
              <a:solidFill>
                <a:srgbClr val="B5A788"/>
              </a:solidFill>
            </a:endParaRPr>
          </a:p>
        </p:txBody>
      </p:sp>
    </p:spTree>
    <p:extLst>
      <p:ext uri="{BB962C8B-B14F-4D97-AF65-F5344CB8AC3E}">
        <p14:creationId xmlns:p14="http://schemas.microsoft.com/office/powerpoint/2010/main" val="1893712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Φυσικά &amp; γνωστικά εργαλεία (1)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871627"/>
              </p:ext>
            </p:extLst>
          </p:nvPr>
        </p:nvGraphicFramePr>
        <p:xfrm>
          <a:off x="609599" y="1417639"/>
          <a:ext cx="8253414" cy="4722257"/>
        </p:xfrm>
        <a:graphic>
          <a:graphicData uri="http://schemas.openxmlformats.org/drawingml/2006/table">
            <a:tbl>
              <a:tblPr firstRow="1" bandRow="1">
                <a:tableStyleId>{5C22544A-7EE6-4342-B048-85BDC9FD1C3A}</a:tableStyleId>
              </a:tblPr>
              <a:tblGrid>
                <a:gridCol w="4126707"/>
                <a:gridCol w="4126707"/>
              </a:tblGrid>
              <a:tr h="1144813">
                <a:tc>
                  <a:txBody>
                    <a:bodyPr/>
                    <a:lstStyle/>
                    <a:p>
                      <a:pPr algn="ctr"/>
                      <a:r>
                        <a:rPr lang="el-GR" sz="2400" dirty="0" smtClean="0"/>
                        <a:t>Φυσικά εργαλεία</a:t>
                      </a:r>
                    </a:p>
                    <a:p>
                      <a:pPr algn="ctr"/>
                      <a:r>
                        <a:rPr lang="el-GR" sz="2400" dirty="0" smtClean="0"/>
                        <a:t>(ιδιότητες &amp; παραδείγματα)</a:t>
                      </a:r>
                      <a:endParaRPr lang="en-GB" sz="2400" dirty="0"/>
                    </a:p>
                  </a:txBody>
                  <a:tcPr marT="45715" marB="45715"/>
                </a:tc>
                <a:tc>
                  <a:txBody>
                    <a:bodyPr/>
                    <a:lstStyle/>
                    <a:p>
                      <a:pPr algn="ctr"/>
                      <a:r>
                        <a:rPr lang="el-GR" sz="2400" dirty="0" smtClean="0"/>
                        <a:t>Γνωστικά εργαλεία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(ιδιότητες &amp; παραδείγματα)</a:t>
                      </a:r>
                      <a:endParaRPr lang="en-GB" sz="2400" dirty="0" smtClean="0"/>
                    </a:p>
                    <a:p>
                      <a:pPr algn="ctr"/>
                      <a:endParaRPr lang="en-GB" sz="2400" dirty="0"/>
                    </a:p>
                  </a:txBody>
                  <a:tcPr marT="45715" marB="45715"/>
                </a:tc>
              </a:tr>
              <a:tr h="908627">
                <a:tc>
                  <a:txBody>
                    <a:bodyPr/>
                    <a:lstStyle/>
                    <a:p>
                      <a:pPr algn="l"/>
                      <a:r>
                        <a:rPr lang="el-GR" sz="2400" dirty="0" smtClean="0">
                          <a:solidFill>
                            <a:srgbClr val="FF0000"/>
                          </a:solidFill>
                        </a:rPr>
                        <a:t>Υποστήριξη</a:t>
                      </a:r>
                      <a:r>
                        <a:rPr lang="el-GR" sz="2400" dirty="0" smtClean="0"/>
                        <a:t>: </a:t>
                      </a:r>
                      <a:r>
                        <a:rPr lang="el-GR" sz="2400" dirty="0" err="1" smtClean="0"/>
                        <a:t>σκαλίδα</a:t>
                      </a:r>
                      <a:r>
                        <a:rPr lang="el-GR" sz="2400" baseline="0" dirty="0" smtClean="0"/>
                        <a:t> για σκάψιμο (φυσική δύναμη)</a:t>
                      </a:r>
                      <a:endParaRPr lang="en-GB" sz="2400" dirty="0"/>
                    </a:p>
                  </a:txBody>
                  <a:tcPr marT="45715" marB="45715"/>
                </a:tc>
                <a:tc>
                  <a:txBody>
                    <a:bodyPr/>
                    <a:lstStyle/>
                    <a:p>
                      <a:pPr algn="l"/>
                      <a:r>
                        <a:rPr lang="el-GR" sz="2400" dirty="0" smtClean="0">
                          <a:solidFill>
                            <a:srgbClr val="FF0000"/>
                          </a:solidFill>
                        </a:rPr>
                        <a:t>Υποστήριξη: </a:t>
                      </a:r>
                      <a:r>
                        <a:rPr lang="el-GR" sz="2400" dirty="0" smtClean="0">
                          <a:solidFill>
                            <a:schemeClr val="tx1"/>
                          </a:solidFill>
                        </a:rPr>
                        <a:t>μολύβι (μνήμη) </a:t>
                      </a:r>
                      <a:endParaRPr lang="en-GB" sz="2400" dirty="0">
                        <a:solidFill>
                          <a:schemeClr val="tx1"/>
                        </a:solidFill>
                      </a:endParaRPr>
                    </a:p>
                  </a:txBody>
                  <a:tcPr marT="45715" marB="45715"/>
                </a:tc>
              </a:tr>
              <a:tr h="1312460">
                <a:tc>
                  <a:txBody>
                    <a:bodyPr/>
                    <a:lstStyle/>
                    <a:p>
                      <a:pPr algn="l"/>
                      <a:r>
                        <a:rPr lang="el-GR" sz="2400" dirty="0" smtClean="0">
                          <a:solidFill>
                            <a:srgbClr val="FF0000"/>
                          </a:solidFill>
                        </a:rPr>
                        <a:t>Ενίσχυση</a:t>
                      </a:r>
                      <a:r>
                        <a:rPr lang="el-GR" sz="2400" dirty="0" smtClean="0"/>
                        <a:t>: τρακτέρ (</a:t>
                      </a:r>
                      <a:r>
                        <a:rPr lang="el-GR" sz="2400" baseline="0" dirty="0" smtClean="0"/>
                        <a:t>φυσική δύναμη</a:t>
                      </a:r>
                      <a:r>
                        <a:rPr lang="el-GR" sz="2400" dirty="0" smtClean="0"/>
                        <a:t>)</a:t>
                      </a:r>
                      <a:endParaRPr lang="en-GB" sz="2400" dirty="0"/>
                    </a:p>
                  </a:txBody>
                  <a:tcPr marT="45715" marB="45715"/>
                </a:tc>
                <a:tc>
                  <a:txBody>
                    <a:bodyPr/>
                    <a:lstStyle/>
                    <a:p>
                      <a:pPr algn="l"/>
                      <a:r>
                        <a:rPr lang="el-GR" sz="2400" dirty="0" smtClean="0">
                          <a:solidFill>
                            <a:srgbClr val="FF0000"/>
                          </a:solidFill>
                        </a:rPr>
                        <a:t>Ενίσχυση: </a:t>
                      </a:r>
                      <a:r>
                        <a:rPr lang="el-GR" sz="2400" dirty="0" smtClean="0">
                          <a:solidFill>
                            <a:schemeClr val="tx1"/>
                          </a:solidFill>
                        </a:rPr>
                        <a:t>υπολογιστής</a:t>
                      </a:r>
                      <a:r>
                        <a:rPr lang="el-GR" sz="2400" baseline="0" dirty="0" smtClean="0">
                          <a:solidFill>
                            <a:schemeClr val="tx1"/>
                          </a:solidFill>
                        </a:rPr>
                        <a:t> τσέπης (δυνατότητα υπολογισμών)</a:t>
                      </a:r>
                      <a:r>
                        <a:rPr lang="el-GR" sz="2400" dirty="0" smtClean="0">
                          <a:solidFill>
                            <a:schemeClr val="tx1"/>
                          </a:solidFill>
                        </a:rPr>
                        <a:t> </a:t>
                      </a:r>
                      <a:endParaRPr lang="en-GB" sz="2400" dirty="0">
                        <a:solidFill>
                          <a:schemeClr val="tx1"/>
                        </a:solidFill>
                      </a:endParaRPr>
                    </a:p>
                  </a:txBody>
                  <a:tcPr marT="45715" marB="45715"/>
                </a:tc>
              </a:tr>
              <a:tr h="1312460">
                <a:tc>
                  <a:txBody>
                    <a:bodyPr/>
                    <a:lstStyle/>
                    <a:p>
                      <a:pPr algn="l"/>
                      <a:r>
                        <a:rPr lang="el-GR" sz="2400" dirty="0" smtClean="0">
                          <a:solidFill>
                            <a:srgbClr val="FF0000"/>
                          </a:solidFill>
                        </a:rPr>
                        <a:t>Επέκταση</a:t>
                      </a:r>
                      <a:r>
                        <a:rPr lang="el-GR" sz="2400" dirty="0" smtClean="0"/>
                        <a:t>: τηλεσκόπιο ή μικροσκόπιο (επέκταση της όρασης)</a:t>
                      </a:r>
                      <a:endParaRPr lang="en-GB" sz="2400" dirty="0"/>
                    </a:p>
                  </a:txBody>
                  <a:tcPr marT="45715" marB="45715"/>
                </a:tc>
                <a:tc>
                  <a:txBody>
                    <a:bodyPr/>
                    <a:lstStyle/>
                    <a:p>
                      <a:pPr algn="l"/>
                      <a:r>
                        <a:rPr lang="el-GR" sz="2400" dirty="0" smtClean="0">
                          <a:solidFill>
                            <a:srgbClr val="FF0000"/>
                          </a:solidFill>
                        </a:rPr>
                        <a:t>Επέκταση: </a:t>
                      </a:r>
                      <a:r>
                        <a:rPr lang="el-GR" sz="2400" dirty="0" smtClean="0">
                          <a:solidFill>
                            <a:schemeClr val="accent3">
                              <a:lumMod val="75000"/>
                            </a:schemeClr>
                          </a:solidFill>
                        </a:rPr>
                        <a:t>να</a:t>
                      </a:r>
                      <a:r>
                        <a:rPr lang="el-GR" sz="2400" baseline="0" dirty="0" smtClean="0">
                          <a:solidFill>
                            <a:schemeClr val="accent3">
                              <a:lumMod val="75000"/>
                            </a:schemeClr>
                          </a:solidFill>
                        </a:rPr>
                        <a:t> συμπληρωθεί από τους φοιτητές</a:t>
                      </a:r>
                      <a:endParaRPr lang="en-GB" sz="2400" dirty="0">
                        <a:solidFill>
                          <a:schemeClr val="accent3">
                            <a:lumMod val="75000"/>
                          </a:schemeClr>
                        </a:solidFill>
                      </a:endParaRPr>
                    </a:p>
                  </a:txBody>
                  <a:tcPr marT="45715" marB="45715"/>
                </a:tc>
              </a:tr>
            </a:tbl>
          </a:graphicData>
        </a:graphic>
      </p:graphicFrame>
      <p:sp>
        <p:nvSpPr>
          <p:cNvPr id="7170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C27BDF8-EE5C-49E5-A085-C0CF4ADFB0B4}" type="slidenum">
              <a:rPr lang="en-US" sz="1200" smtClean="0">
                <a:solidFill>
                  <a:srgbClr val="B5A788"/>
                </a:solidFill>
              </a:rPr>
              <a:pPr>
                <a:spcBef>
                  <a:spcPct val="0"/>
                </a:spcBef>
                <a:buClrTx/>
                <a:buSzTx/>
                <a:buFontTx/>
                <a:buNone/>
              </a:pPr>
              <a:t>23</a:t>
            </a:fld>
            <a:endParaRPr lang="en-US" sz="1200" smtClean="0">
              <a:solidFill>
                <a:srgbClr val="B5A788"/>
              </a:solidFill>
            </a:endParaRPr>
          </a:p>
        </p:txBody>
      </p:sp>
    </p:spTree>
    <p:extLst>
      <p:ext uri="{BB962C8B-B14F-4D97-AF65-F5344CB8AC3E}">
        <p14:creationId xmlns:p14="http://schemas.microsoft.com/office/powerpoint/2010/main" val="1706458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Φυσικά &amp; γνωστικά εργαλεία (2)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7943605"/>
              </p:ext>
            </p:extLst>
          </p:nvPr>
        </p:nvGraphicFramePr>
        <p:xfrm>
          <a:off x="609599" y="1417639"/>
          <a:ext cx="8253414" cy="4664704"/>
        </p:xfrm>
        <a:graphic>
          <a:graphicData uri="http://schemas.openxmlformats.org/drawingml/2006/table">
            <a:tbl>
              <a:tblPr firstRow="1" bandRow="1">
                <a:tableStyleId>{5C22544A-7EE6-4342-B048-85BDC9FD1C3A}</a:tableStyleId>
              </a:tblPr>
              <a:tblGrid>
                <a:gridCol w="4126707"/>
                <a:gridCol w="4126707"/>
              </a:tblGrid>
              <a:tr h="1126166">
                <a:tc>
                  <a:txBody>
                    <a:bodyPr/>
                    <a:lstStyle/>
                    <a:p>
                      <a:pPr algn="ctr"/>
                      <a:r>
                        <a:rPr lang="el-GR" sz="2400" dirty="0" smtClean="0"/>
                        <a:t>Φυσικά εργαλεία</a:t>
                      </a:r>
                    </a:p>
                    <a:p>
                      <a:pPr algn="ctr"/>
                      <a:r>
                        <a:rPr lang="el-GR" sz="2400" dirty="0" smtClean="0"/>
                        <a:t>(ιδιότητες &amp; παραδείγματα)</a:t>
                      </a:r>
                      <a:endParaRPr lang="en-GB" sz="2400" dirty="0"/>
                    </a:p>
                  </a:txBody>
                  <a:tcPr marT="45715" marB="45715"/>
                </a:tc>
                <a:tc>
                  <a:txBody>
                    <a:bodyPr/>
                    <a:lstStyle/>
                    <a:p>
                      <a:pPr algn="ctr"/>
                      <a:r>
                        <a:rPr lang="el-GR" sz="2400" dirty="0" smtClean="0"/>
                        <a:t>Γνωστικά εργαλεία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(ιδιότητες &amp; παραδείγματα)</a:t>
                      </a:r>
                      <a:endParaRPr lang="en-GB" sz="2400" dirty="0" smtClean="0"/>
                    </a:p>
                    <a:p>
                      <a:pPr algn="ctr"/>
                      <a:endParaRPr lang="en-GB" sz="2400" dirty="0"/>
                    </a:p>
                  </a:txBody>
                  <a:tcPr marT="45715" marB="45715"/>
                </a:tc>
              </a:tr>
              <a:tr h="893828">
                <a:tc>
                  <a:txBody>
                    <a:bodyPr/>
                    <a:lstStyle/>
                    <a:p>
                      <a:pPr algn="l"/>
                      <a:r>
                        <a:rPr lang="el-GR" sz="2400" dirty="0" smtClean="0">
                          <a:solidFill>
                            <a:srgbClr val="FF0000"/>
                          </a:solidFill>
                        </a:rPr>
                        <a:t>Υποστήριξη</a:t>
                      </a:r>
                      <a:r>
                        <a:rPr lang="el-GR" sz="2400" dirty="0" smtClean="0"/>
                        <a:t>: μολύβι</a:t>
                      </a:r>
                      <a:r>
                        <a:rPr lang="el-GR" sz="2400" baseline="0" dirty="0" smtClean="0"/>
                        <a:t> (γραφή)</a:t>
                      </a:r>
                      <a:endParaRPr lang="en-GB" sz="2400" dirty="0"/>
                    </a:p>
                  </a:txBody>
                  <a:tcPr marT="45715" marB="45715"/>
                </a:tc>
                <a:tc>
                  <a:txBody>
                    <a:bodyPr/>
                    <a:lstStyle/>
                    <a:p>
                      <a:pPr algn="l"/>
                      <a:r>
                        <a:rPr lang="el-GR" sz="2400" dirty="0" smtClean="0">
                          <a:solidFill>
                            <a:srgbClr val="FF0000"/>
                          </a:solidFill>
                        </a:rPr>
                        <a:t>Υποστήριξη: </a:t>
                      </a:r>
                      <a:r>
                        <a:rPr lang="el-GR" sz="2400" dirty="0" smtClean="0">
                          <a:solidFill>
                            <a:schemeClr val="tx1"/>
                          </a:solidFill>
                        </a:rPr>
                        <a:t>μολύβι (μνήμη) </a:t>
                      </a:r>
                      <a:endParaRPr lang="en-GB" sz="2400" dirty="0">
                        <a:solidFill>
                          <a:schemeClr val="tx1"/>
                        </a:solidFill>
                      </a:endParaRPr>
                    </a:p>
                  </a:txBody>
                  <a:tcPr marT="45715" marB="45715"/>
                </a:tc>
              </a:tr>
              <a:tr h="1291083">
                <a:tc>
                  <a:txBody>
                    <a:bodyPr/>
                    <a:lstStyle/>
                    <a:p>
                      <a:pPr algn="l"/>
                      <a:r>
                        <a:rPr lang="el-GR" sz="2400" dirty="0" smtClean="0">
                          <a:solidFill>
                            <a:srgbClr val="FF0000"/>
                          </a:solidFill>
                        </a:rPr>
                        <a:t>Ενίσχυση</a:t>
                      </a:r>
                      <a:r>
                        <a:rPr lang="el-GR" sz="2400" dirty="0" smtClean="0"/>
                        <a:t>: υπολογιστής (</a:t>
                      </a:r>
                      <a:r>
                        <a:rPr lang="el-GR" sz="2400" baseline="0" dirty="0" smtClean="0"/>
                        <a:t>δυνατότητα απλών υπολογιστών</a:t>
                      </a:r>
                      <a:r>
                        <a:rPr lang="el-GR" sz="2400" dirty="0" smtClean="0"/>
                        <a:t>)</a:t>
                      </a:r>
                      <a:endParaRPr lang="en-GB" sz="2400" dirty="0"/>
                    </a:p>
                  </a:txBody>
                  <a:tcPr marT="45715" marB="45715"/>
                </a:tc>
                <a:tc>
                  <a:txBody>
                    <a:bodyPr/>
                    <a:lstStyle/>
                    <a:p>
                      <a:pPr algn="l"/>
                      <a:r>
                        <a:rPr lang="el-GR" sz="2400" dirty="0" smtClean="0">
                          <a:solidFill>
                            <a:srgbClr val="FF0000"/>
                          </a:solidFill>
                        </a:rPr>
                        <a:t>Ενίσχυση: </a:t>
                      </a:r>
                      <a:r>
                        <a:rPr lang="el-GR" sz="2400" dirty="0" smtClean="0">
                          <a:solidFill>
                            <a:schemeClr val="tx1"/>
                          </a:solidFill>
                        </a:rPr>
                        <a:t>υπολογιστής</a:t>
                      </a:r>
                      <a:r>
                        <a:rPr lang="el-GR" sz="2400" baseline="0" dirty="0" smtClean="0">
                          <a:solidFill>
                            <a:schemeClr val="tx1"/>
                          </a:solidFill>
                        </a:rPr>
                        <a:t> τσέπης (δυνατότητα σύνθετων υπολογισμών)</a:t>
                      </a:r>
                      <a:r>
                        <a:rPr lang="el-GR" sz="2400" dirty="0" smtClean="0">
                          <a:solidFill>
                            <a:schemeClr val="tx1"/>
                          </a:solidFill>
                        </a:rPr>
                        <a:t> </a:t>
                      </a:r>
                      <a:endParaRPr lang="en-GB" sz="2400" dirty="0">
                        <a:solidFill>
                          <a:schemeClr val="tx1"/>
                        </a:solidFill>
                      </a:endParaRPr>
                    </a:p>
                  </a:txBody>
                  <a:tcPr marT="45715" marB="45715"/>
                </a:tc>
              </a:tr>
              <a:tr h="1291083">
                <a:tc>
                  <a:txBody>
                    <a:bodyPr/>
                    <a:lstStyle/>
                    <a:p>
                      <a:pPr algn="l"/>
                      <a:r>
                        <a:rPr lang="el-GR" sz="2400" dirty="0" smtClean="0">
                          <a:solidFill>
                            <a:srgbClr val="FF0000"/>
                          </a:solidFill>
                        </a:rPr>
                        <a:t>Επέκταση</a:t>
                      </a:r>
                      <a:r>
                        <a:rPr lang="el-GR" sz="2400" dirty="0" smtClean="0"/>
                        <a:t>: τηλεσκόπιο ή μικροσκόπιο (επέκταση της όρασης)</a:t>
                      </a:r>
                      <a:endParaRPr lang="en-GB" sz="2400" dirty="0"/>
                    </a:p>
                  </a:txBody>
                  <a:tcPr marT="45715" marB="45715"/>
                </a:tc>
                <a:tc>
                  <a:txBody>
                    <a:bodyPr/>
                    <a:lstStyle/>
                    <a:p>
                      <a:pPr algn="l"/>
                      <a:r>
                        <a:rPr lang="el-GR" sz="2400" dirty="0" smtClean="0">
                          <a:solidFill>
                            <a:srgbClr val="FF0000"/>
                          </a:solidFill>
                        </a:rPr>
                        <a:t>Επέκταση: </a:t>
                      </a:r>
                      <a:r>
                        <a:rPr lang="el-GR" sz="2400" dirty="0" smtClean="0"/>
                        <a:t>τηλεσκόπιο ή μικροσκόπιο (??????)</a:t>
                      </a:r>
                      <a:endParaRPr lang="en-GB" sz="2400" dirty="0"/>
                    </a:p>
                  </a:txBody>
                  <a:tcPr marT="45715" marB="45715"/>
                </a:tc>
              </a:tr>
            </a:tbl>
          </a:graphicData>
        </a:graphic>
      </p:graphicFrame>
      <p:sp>
        <p:nvSpPr>
          <p:cNvPr id="7374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AF0D7D4-4081-488D-91D8-027957BE7BD2}" type="slidenum">
              <a:rPr lang="en-US" sz="1200" smtClean="0">
                <a:solidFill>
                  <a:srgbClr val="B5A788"/>
                </a:solidFill>
              </a:rPr>
              <a:pPr>
                <a:spcBef>
                  <a:spcPct val="0"/>
                </a:spcBef>
                <a:buClrTx/>
                <a:buSzTx/>
                <a:buFontTx/>
                <a:buNone/>
              </a:pPr>
              <a:t>24</a:t>
            </a:fld>
            <a:endParaRPr lang="en-US" sz="1200" smtClean="0">
              <a:solidFill>
                <a:srgbClr val="B5A788"/>
              </a:solidFill>
            </a:endParaRPr>
          </a:p>
        </p:txBody>
      </p:sp>
    </p:spTree>
    <p:extLst>
      <p:ext uri="{BB962C8B-B14F-4D97-AF65-F5344CB8AC3E}">
        <p14:creationId xmlns:p14="http://schemas.microsoft.com/office/powerpoint/2010/main" val="3349210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defRPr/>
            </a:pPr>
            <a:r>
              <a:rPr lang="el-GR" dirty="0" smtClean="0"/>
              <a:t>Γνωστικό εργαλείο (1)</a:t>
            </a:r>
            <a:endParaRPr lang="en-GB" dirty="0" smtClean="0"/>
          </a:p>
        </p:txBody>
      </p:sp>
      <p:sp>
        <p:nvSpPr>
          <p:cNvPr id="32771" name="Rectangle 3"/>
          <p:cNvSpPr>
            <a:spLocks noGrp="1" noChangeArrowheads="1"/>
          </p:cNvSpPr>
          <p:nvPr>
            <p:ph type="body" idx="1"/>
          </p:nvPr>
        </p:nvSpPr>
        <p:spPr>
          <a:xfrm>
            <a:off x="685801" y="1447800"/>
            <a:ext cx="8248650" cy="4724400"/>
          </a:xfrm>
        </p:spPr>
        <p:txBody>
          <a:bodyPr>
            <a:normAutofit/>
          </a:bodyPr>
          <a:lstStyle/>
          <a:p>
            <a:pPr eaLnBrk="1" hangingPunct="1"/>
            <a:r>
              <a:rPr lang="en-US" dirty="0" smtClean="0"/>
              <a:t>Cognitive tool </a:t>
            </a:r>
            <a:r>
              <a:rPr lang="el-GR" dirty="0" smtClean="0"/>
              <a:t>ή </a:t>
            </a:r>
            <a:r>
              <a:rPr lang="en-US" dirty="0" err="1" smtClean="0"/>
              <a:t>mindtool</a:t>
            </a:r>
            <a:r>
              <a:rPr lang="en-US" dirty="0" smtClean="0"/>
              <a:t> </a:t>
            </a:r>
            <a:endParaRPr lang="el-GR" dirty="0" smtClean="0"/>
          </a:p>
          <a:p>
            <a:pPr eaLnBrk="1" hangingPunct="1"/>
            <a:r>
              <a:rPr lang="el-GR" dirty="0" smtClean="0"/>
              <a:t>Εφαρμογές και περιβάλλοντα που έχουν δημιουργηθεί ή προσαρμοστεί έτσι ώστε </a:t>
            </a:r>
            <a:endParaRPr lang="en-US" dirty="0" smtClean="0"/>
          </a:p>
          <a:p>
            <a:pPr lvl="1" eaLnBrk="1" hangingPunct="1"/>
            <a:r>
              <a:rPr lang="el-GR" dirty="0" smtClean="0"/>
              <a:t>να λειτουργούν – στο κατάλληλο παιδαγωγικό πλαίσιο – ως </a:t>
            </a:r>
            <a:r>
              <a:rPr lang="el-GR" b="1" dirty="0" smtClean="0"/>
              <a:t>διανοητικοί συνεργάτες </a:t>
            </a:r>
            <a:r>
              <a:rPr lang="el-GR" dirty="0" smtClean="0"/>
              <a:t>του μαθητή </a:t>
            </a:r>
            <a:endParaRPr lang="en-US" dirty="0" smtClean="0"/>
          </a:p>
          <a:p>
            <a:pPr lvl="1" eaLnBrk="1" hangingPunct="1"/>
            <a:r>
              <a:rPr lang="el-GR" dirty="0" smtClean="0"/>
              <a:t>υποστηρίζοντας την επίλυση προβλημάτων και ενισχύοντας την κριτική σκέψη, τη λήψη αποφάσεων και γενικότερα την ανάπτυξη γνώσεων και </a:t>
            </a:r>
            <a:r>
              <a:rPr lang="el-GR" b="1" dirty="0" smtClean="0"/>
              <a:t>δεξιοτήτων υψηλού επιπέδου</a:t>
            </a:r>
            <a:endParaRPr lang="en-GB" b="1" dirty="0" smtClean="0"/>
          </a:p>
        </p:txBody>
      </p:sp>
      <p:sp>
        <p:nvSpPr>
          <p:cNvPr id="757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B0C7BC8-87E3-404E-B668-C9B8BEA48EFE}" type="slidenum">
              <a:rPr lang="en-US" sz="1200" smtClean="0">
                <a:solidFill>
                  <a:srgbClr val="B5A788"/>
                </a:solidFill>
              </a:rPr>
              <a:pPr>
                <a:spcBef>
                  <a:spcPct val="0"/>
                </a:spcBef>
                <a:buClrTx/>
                <a:buSzTx/>
                <a:buFontTx/>
                <a:buNone/>
              </a:pPr>
              <a:t>25</a:t>
            </a:fld>
            <a:endParaRPr lang="en-US" sz="1200" smtClean="0">
              <a:solidFill>
                <a:srgbClr val="B5A788"/>
              </a:solidFill>
            </a:endParaRPr>
          </a:p>
        </p:txBody>
      </p:sp>
    </p:spTree>
    <p:extLst>
      <p:ext uri="{BB962C8B-B14F-4D97-AF65-F5344CB8AC3E}">
        <p14:creationId xmlns:p14="http://schemas.microsoft.com/office/powerpoint/2010/main" val="231367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l-GR" dirty="0" smtClean="0"/>
              <a:t>Γνωστικό εργαλείο (2)</a:t>
            </a:r>
            <a:endParaRPr lang="en-GB" dirty="0" smtClean="0"/>
          </a:p>
        </p:txBody>
      </p:sp>
      <p:sp>
        <p:nvSpPr>
          <p:cNvPr id="33795" name="Rectangle 3"/>
          <p:cNvSpPr>
            <a:spLocks noGrp="1" noChangeArrowheads="1"/>
          </p:cNvSpPr>
          <p:nvPr>
            <p:ph type="body" idx="1"/>
          </p:nvPr>
        </p:nvSpPr>
        <p:spPr>
          <a:xfrm>
            <a:off x="457200" y="1600200"/>
            <a:ext cx="8382000" cy="4525963"/>
          </a:xfrm>
        </p:spPr>
        <p:txBody>
          <a:bodyPr/>
          <a:lstStyle/>
          <a:p>
            <a:pPr eaLnBrk="1" hangingPunct="1"/>
            <a:r>
              <a:rPr lang="el-GR" dirty="0" smtClean="0"/>
              <a:t>Τα γνωστικά εργαλεία λειτουργούν και ως πολιτισμικοί ενισχυτές, οι οποίοι χορηγούν τα μέσα της μάθησης και ενισχύουν τις διανοητικές ικανότητες του ατόμου</a:t>
            </a:r>
          </a:p>
          <a:p>
            <a:pPr eaLnBrk="1" hangingPunct="1"/>
            <a:r>
              <a:rPr lang="el-GR" dirty="0" smtClean="0"/>
              <a:t>Παραδείγματα γνωστικών εργαλείων;</a:t>
            </a:r>
          </a:p>
          <a:p>
            <a:pPr eaLnBrk="1" hangingPunct="1"/>
            <a:r>
              <a:rPr lang="el-GR" b="1" dirty="0" smtClean="0"/>
              <a:t>Αλλάξει το πλαίσιο διδασκαλίας και μάθησης;</a:t>
            </a:r>
            <a:endParaRPr lang="en-GB" b="1" dirty="0" smtClean="0"/>
          </a:p>
        </p:txBody>
      </p:sp>
      <p:sp>
        <p:nvSpPr>
          <p:cNvPr id="778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3442362-EBD7-48F2-A1E3-6BB1FC82C074}" type="slidenum">
              <a:rPr lang="en-US" sz="1200" smtClean="0">
                <a:solidFill>
                  <a:srgbClr val="B5A788"/>
                </a:solidFill>
              </a:rPr>
              <a:pPr>
                <a:spcBef>
                  <a:spcPct val="0"/>
                </a:spcBef>
                <a:buClrTx/>
                <a:buSzTx/>
                <a:buFontTx/>
                <a:buNone/>
              </a:pPr>
              <a:t>26</a:t>
            </a:fld>
            <a:endParaRPr lang="en-US" sz="1200" smtClean="0">
              <a:solidFill>
                <a:srgbClr val="B5A788"/>
              </a:solidFill>
            </a:endParaRPr>
          </a:p>
        </p:txBody>
      </p:sp>
    </p:spTree>
    <p:extLst>
      <p:ext uri="{BB962C8B-B14F-4D97-AF65-F5344CB8AC3E}">
        <p14:creationId xmlns:p14="http://schemas.microsoft.com/office/powerpoint/2010/main" val="285709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hangingPunct="1">
              <a:defRPr/>
            </a:pPr>
            <a:r>
              <a:rPr lang="el-GR" dirty="0" smtClean="0"/>
              <a:t>Παράδειγμα γνωστικού εργαλείου</a:t>
            </a:r>
            <a:endParaRPr lang="en-GB" dirty="0" smtClean="0"/>
          </a:p>
        </p:txBody>
      </p:sp>
      <p:sp>
        <p:nvSpPr>
          <p:cNvPr id="33795" name="Rectangle 3"/>
          <p:cNvSpPr>
            <a:spLocks noGrp="1" noChangeArrowheads="1"/>
          </p:cNvSpPr>
          <p:nvPr>
            <p:ph type="body" idx="1"/>
          </p:nvPr>
        </p:nvSpPr>
        <p:spPr/>
        <p:txBody>
          <a:bodyPr/>
          <a:lstStyle/>
          <a:p>
            <a:pPr eaLnBrk="1" hangingPunct="1"/>
            <a:r>
              <a:rPr lang="el-GR" dirty="0" smtClean="0"/>
              <a:t>Το λογισμικό προσομοίωσης </a:t>
            </a:r>
          </a:p>
          <a:p>
            <a:pPr eaLnBrk="1" hangingPunct="1"/>
            <a:r>
              <a:rPr lang="el-GR" dirty="0" smtClean="0"/>
              <a:t>Η βολή</a:t>
            </a:r>
          </a:p>
          <a:p>
            <a:pPr eaLnBrk="1" hangingPunct="1"/>
            <a:r>
              <a:rPr lang="en-GB" sz="2000" u="sng" dirty="0" smtClean="0">
                <a:hlinkClick r:id="rId3" tooltip="Διαδικτυακός Τόποσ PHET"/>
              </a:rPr>
              <a:t>https</a:t>
            </a:r>
            <a:r>
              <a:rPr lang="en-GB" sz="2000" u="sng" dirty="0">
                <a:hlinkClick r:id="rId3" tooltip="Διαδικτυακός Τόποσ PHET"/>
              </a:rPr>
              <a:t>://</a:t>
            </a:r>
            <a:r>
              <a:rPr lang="en-GB" sz="2000" u="sng" dirty="0" smtClean="0">
                <a:hlinkClick r:id="rId3" tooltip="Διαδικτυακός Τόποσ PHET"/>
              </a:rPr>
              <a:t>phet.colorado.edu/el/simulation/projectile-motion</a:t>
            </a:r>
            <a:r>
              <a:rPr lang="el-GR" sz="2000" u="sng" dirty="0" smtClean="0"/>
              <a:t> </a:t>
            </a:r>
          </a:p>
          <a:p>
            <a:pPr eaLnBrk="1" hangingPunct="1"/>
            <a:endParaRPr lang="en-GB" sz="2000" u="sng" dirty="0" smtClean="0"/>
          </a:p>
        </p:txBody>
      </p:sp>
      <p:sp>
        <p:nvSpPr>
          <p:cNvPr id="778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3442362-EBD7-48F2-A1E3-6BB1FC82C074}" type="slidenum">
              <a:rPr lang="en-US" sz="1200" smtClean="0">
                <a:solidFill>
                  <a:srgbClr val="B5A788"/>
                </a:solidFill>
              </a:rPr>
              <a:pPr>
                <a:spcBef>
                  <a:spcPct val="0"/>
                </a:spcBef>
                <a:buClrTx/>
                <a:buSzTx/>
                <a:buFontTx/>
                <a:buNone/>
              </a:pPr>
              <a:t>27</a:t>
            </a:fld>
            <a:endParaRPr lang="en-US" sz="1200" smtClean="0">
              <a:solidFill>
                <a:srgbClr val="B5A788"/>
              </a:solidFill>
            </a:endParaRPr>
          </a:p>
        </p:txBody>
      </p:sp>
      <p:pic>
        <p:nvPicPr>
          <p:cNvPr id="2" name="Εικόνα 1" descr="Απεικονίζεται ένα κανόνι που έχει τη δύνατότητα εκτόξευσης βλημάτων. Ο σκοπός εδώ είναι να βρούμε τη σωστή κλίση του κανονιού ώστε οτ βλήμα να πετύχει ένα στόχο που βρίσκεται στο έδαφος. Στην εικόνα φαίνεται να διαγράφονται οι βολές του βλήματος καθώς και ένας πίνακας που καταγράφει διάφορες μετρήσεις που αφορούν την βολή πχ. την κλίση του κανονιού, το βεληνεκές την ρήψης και αλλα."/>
          <p:cNvPicPr>
            <a:picLocks noChangeAspect="1"/>
          </p:cNvPicPr>
          <p:nvPr/>
        </p:nvPicPr>
        <p:blipFill>
          <a:blip r:embed="rId4" cstate="print"/>
          <a:stretch>
            <a:fillRect/>
          </a:stretch>
        </p:blipFill>
        <p:spPr>
          <a:xfrm>
            <a:off x="3131840" y="3068960"/>
            <a:ext cx="3285714" cy="3000000"/>
          </a:xfrm>
          <a:prstGeom prst="rect">
            <a:avLst/>
          </a:prstGeom>
        </p:spPr>
      </p:pic>
    </p:spTree>
    <p:extLst>
      <p:ext uri="{BB962C8B-B14F-4D97-AF65-F5344CB8AC3E}">
        <p14:creationId xmlns:p14="http://schemas.microsoft.com/office/powerpoint/2010/main" val="427349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387687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49769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0952" y="51633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r>
              <a:rPr lang="en-US" sz="2800" dirty="0" smtClean="0"/>
              <a:t>Copyright</a:t>
            </a:r>
            <a:r>
              <a:rPr lang="el-GR" sz="2800" dirty="0" smtClean="0"/>
              <a:t> Πανεπιστήμιο Πατρών, Βασίλειος Κόμης. «Τεχνολογία τη Πληροφορίας και των Επικοινωνιών στην Εκπαίδευση: </a:t>
            </a:r>
            <a:r>
              <a:rPr lang="el-GR" sz="2800" dirty="0"/>
              <a:t>Θεωρίες Μάθησης και ΤΠΕ: </a:t>
            </a:r>
          </a:p>
          <a:p>
            <a:r>
              <a:rPr lang="el-GR" sz="2800" dirty="0" err="1"/>
              <a:t>Εποικοδομισμός</a:t>
            </a:r>
            <a:r>
              <a:rPr lang="el-GR" sz="2800" dirty="0"/>
              <a:t> (Μέρος Α</a:t>
            </a:r>
            <a:r>
              <a:rPr lang="el-GR" sz="2800" dirty="0" smtClean="0"/>
              <a:t>+)</a:t>
            </a:r>
            <a:r>
              <a:rPr lang="el-GR" sz="2800" dirty="0" smtClean="0"/>
              <a:t>». </a:t>
            </a:r>
            <a:r>
              <a:rPr lang="el-GR" sz="2800" dirty="0" smtClean="0"/>
              <a:t>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https://eclass.upatras.gr/courses/PN1400/</a:t>
            </a:r>
            <a:endParaRPr lang="el-GR" sz="2800" dirty="0" smtClean="0"/>
          </a:p>
          <a:p>
            <a:pPr marL="0" indent="0">
              <a:buNone/>
            </a:pPr>
            <a:endParaRPr lang="el-GR" dirty="0"/>
          </a:p>
        </p:txBody>
      </p:sp>
    </p:spTree>
    <p:extLst>
      <p:ext uri="{BB962C8B-B14F-4D97-AF65-F5344CB8AC3E}">
        <p14:creationId xmlns:p14="http://schemas.microsoft.com/office/powerpoint/2010/main" val="4158804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a:xfrm>
            <a:off x="467544" y="1628800"/>
            <a:ext cx="8229600" cy="4525963"/>
          </a:xfrm>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954" y="2784045"/>
            <a:ext cx="1302442" cy="5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058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6</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744449" y="54864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728685"/>
            <a:ext cx="1302442" cy="5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152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a:t>Σκοποί  ενότητας</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chemeClr val="tx2">
                  <a:satMod val="130000"/>
                </a:schemeClr>
              </a:solidFill>
            </a:endParaRPr>
          </a:p>
        </p:txBody>
      </p:sp>
      <p:sp>
        <p:nvSpPr>
          <p:cNvPr id="3" name="Content Placeholder 2"/>
          <p:cNvSpPr>
            <a:spLocks noGrp="1"/>
          </p:cNvSpPr>
          <p:nvPr>
            <p:ph idx="1"/>
          </p:nvPr>
        </p:nvSpPr>
        <p:spPr>
          <a:xfrm>
            <a:off x="685801" y="1071563"/>
            <a:ext cx="8248650" cy="5176837"/>
          </a:xfrm>
        </p:spPr>
        <p:txBody>
          <a:bodyPr/>
          <a:lstStyle/>
          <a:p>
            <a:pPr eaLnBrk="1" hangingPunct="1"/>
            <a:r>
              <a:rPr lang="el-GR" sz="2800" dirty="0" smtClean="0"/>
              <a:t>Η συνοπτική παρουσίαση </a:t>
            </a:r>
          </a:p>
          <a:p>
            <a:pPr lvl="1" eaLnBrk="1" hangingPunct="1"/>
            <a:r>
              <a:rPr lang="el-GR" sz="2400" dirty="0" smtClean="0"/>
              <a:t>των βασικών αρχών της </a:t>
            </a:r>
            <a:r>
              <a:rPr lang="el-GR" sz="2400" dirty="0" err="1" smtClean="0"/>
              <a:t>εποικοδομιστικής</a:t>
            </a:r>
            <a:r>
              <a:rPr lang="el-GR" sz="2400" dirty="0" smtClean="0"/>
              <a:t> θεωρίας και των πιο γνωστών της μοντέλων</a:t>
            </a:r>
          </a:p>
          <a:p>
            <a:pPr lvl="1" eaLnBrk="1" hangingPunct="1"/>
            <a:r>
              <a:rPr lang="el-GR" sz="2400" dirty="0" smtClean="0"/>
              <a:t>και το πως επηρεάζει την ένταξη των ΤΠΕ στην εκπαίδευση και τη σχεδίαση εκπαιδευτικών εφαρμογών. </a:t>
            </a:r>
          </a:p>
          <a:p>
            <a:pPr eaLnBrk="1" hangingPunct="1"/>
            <a:r>
              <a:rPr lang="el-GR" sz="2800" dirty="0" smtClean="0"/>
              <a:t>Η έμφαση δίνεται </a:t>
            </a:r>
          </a:p>
          <a:p>
            <a:pPr lvl="1" eaLnBrk="1" hangingPunct="1"/>
            <a:r>
              <a:rPr lang="el-GR" sz="2400" dirty="0" smtClean="0"/>
              <a:t>στο πως η </a:t>
            </a:r>
            <a:r>
              <a:rPr lang="el-GR" sz="2400" dirty="0" err="1" smtClean="0"/>
              <a:t>εποικοδομιστική</a:t>
            </a:r>
            <a:r>
              <a:rPr lang="el-GR" sz="2400" dirty="0" smtClean="0"/>
              <a:t> θεωρία επιδρά στο σχεδιασμό και την ανάπτυξη μαθησιακών περιβαλλόντων με τη χρήση υπολογιστικών και δικτυακών τεχνολογιών υπό το πρίσμα των γνωστικών εργαλείων </a:t>
            </a:r>
          </a:p>
          <a:p>
            <a:pPr eaLnBrk="1" hangingPunct="1"/>
            <a:endParaRPr lang="en-GB" dirty="0" smtClean="0"/>
          </a:p>
        </p:txBody>
      </p:sp>
      <p:sp>
        <p:nvSpPr>
          <p:cNvPr id="163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09E16A9-FC32-4383-A55A-EAF76E9A513D}" type="slidenum">
              <a:rPr lang="en-US" sz="1200" smtClean="0">
                <a:solidFill>
                  <a:srgbClr val="B5A788"/>
                </a:solidFill>
              </a:rPr>
              <a:pPr>
                <a:spcBef>
                  <a:spcPct val="0"/>
                </a:spcBef>
                <a:buClrTx/>
                <a:buSzTx/>
                <a:buFontTx/>
                <a:buNone/>
              </a:pPr>
              <a:t>4</a:t>
            </a:fld>
            <a:endParaRPr lang="en-US" sz="1200" smtClean="0">
              <a:solidFill>
                <a:srgbClr val="B5A788"/>
              </a:solidFill>
            </a:endParaRPr>
          </a:p>
        </p:txBody>
      </p:sp>
    </p:spTree>
    <p:extLst>
      <p:ext uri="{BB962C8B-B14F-4D97-AF65-F5344CB8AC3E}">
        <p14:creationId xmlns:p14="http://schemas.microsoft.com/office/powerpoint/2010/main" val="1806859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l-GR" dirty="0" smtClean="0"/>
              <a:t>Έννοιες – Κλειδιά</a:t>
            </a:r>
            <a:endParaRPr lang="en-GB" dirty="0"/>
          </a:p>
        </p:txBody>
      </p:sp>
      <p:graphicFrame>
        <p:nvGraphicFramePr>
          <p:cNvPr id="8" name="Content Placeholder 7"/>
          <p:cNvGraphicFramePr>
            <a:graphicFrameLocks noGrp="1"/>
          </p:cNvGraphicFramePr>
          <p:nvPr>
            <p:ph idx="1"/>
            <p:extLst/>
          </p:nvPr>
        </p:nvGraphicFramePr>
        <p:xfrm>
          <a:off x="1071563" y="1184275"/>
          <a:ext cx="7862888" cy="5121275"/>
        </p:xfrm>
        <a:graphic>
          <a:graphicData uri="http://schemas.openxmlformats.org/drawingml/2006/table">
            <a:tbl>
              <a:tblPr firstRow="1" bandRow="1">
                <a:tableStyleId>{8A107856-5554-42FB-B03E-39F5DBC370BA}</a:tableStyleId>
              </a:tblPr>
              <a:tblGrid>
                <a:gridCol w="3931444"/>
                <a:gridCol w="3931444"/>
              </a:tblGrid>
              <a:tr h="5121275">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Εκπαιδευτικό λογισμικό</a:t>
                      </a:r>
                    </a:p>
                    <a:p>
                      <a:pPr lvl="0">
                        <a:lnSpc>
                          <a:spcPct val="150000"/>
                        </a:lnSpc>
                        <a:buFont typeface="Arial" pitchFamily="34" charset="0"/>
                        <a:buChar char="•"/>
                      </a:pPr>
                      <a:r>
                        <a:rPr lang="el-GR" sz="2000" dirty="0" smtClean="0"/>
                        <a:t>Λογισμικό ανοικτού</a:t>
                      </a:r>
                      <a:r>
                        <a:rPr lang="el-GR" sz="2000" baseline="0" dirty="0" smtClean="0"/>
                        <a:t> τύπου</a:t>
                      </a:r>
                    </a:p>
                    <a:p>
                      <a:pPr lvl="0">
                        <a:lnSpc>
                          <a:spcPct val="150000"/>
                        </a:lnSpc>
                        <a:buFont typeface="Arial" pitchFamily="34" charset="0"/>
                        <a:buChar char="•"/>
                      </a:pPr>
                      <a:r>
                        <a:rPr lang="el-GR" sz="2000" baseline="0" dirty="0" smtClean="0"/>
                        <a:t>Λογισμικό </a:t>
                      </a:r>
                      <a:r>
                        <a:rPr lang="el-GR" sz="2000" baseline="0" dirty="0" err="1" smtClean="0"/>
                        <a:t>υπερμέσων</a:t>
                      </a:r>
                      <a:endParaRPr lang="el-GR" sz="2000" baseline="0" dirty="0" smtClean="0"/>
                    </a:p>
                    <a:p>
                      <a:pPr lvl="0">
                        <a:lnSpc>
                          <a:spcPct val="150000"/>
                        </a:lnSpc>
                        <a:buFont typeface="Arial" pitchFamily="34" charset="0"/>
                        <a:buChar char="•"/>
                      </a:pPr>
                      <a:r>
                        <a:rPr lang="el-GR" sz="2000" baseline="0" dirty="0" smtClean="0"/>
                        <a:t>Προσομοιώσεις</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Γνωστικές θεωρίες </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Κοινωνικός </a:t>
                      </a: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2000" b="0" kern="1200" dirty="0" smtClean="0">
                          <a:solidFill>
                            <a:schemeClr val="dk1"/>
                          </a:solidFill>
                          <a:latin typeface="+mn-lt"/>
                          <a:ea typeface="+mn-ea"/>
                          <a:cs typeface="+mn-cs"/>
                        </a:rPr>
                        <a:t>Piaget – Bruner</a:t>
                      </a:r>
                      <a:r>
                        <a:rPr kumimoji="0" lang="el-GR" sz="2000" b="0" kern="1200" dirty="0" smtClean="0">
                          <a:solidFill>
                            <a:schemeClr val="dk1"/>
                          </a:solidFill>
                          <a:latin typeface="+mn-lt"/>
                          <a:ea typeface="+mn-ea"/>
                          <a:cs typeface="+mn-cs"/>
                        </a:rPr>
                        <a:t> – </a:t>
                      </a:r>
                      <a:r>
                        <a:rPr kumimoji="0" lang="en-US" sz="2000" b="0" kern="1200" dirty="0" err="1" smtClean="0">
                          <a:solidFill>
                            <a:schemeClr val="dk1"/>
                          </a:solidFill>
                          <a:latin typeface="+mn-lt"/>
                          <a:ea typeface="+mn-ea"/>
                          <a:cs typeface="+mn-cs"/>
                        </a:rPr>
                        <a:t>Papert</a:t>
                      </a:r>
                      <a:r>
                        <a:rPr kumimoji="0" lang="en-US" sz="2000" b="0" kern="1200" baseline="0" dirty="0" smtClean="0">
                          <a:solidFill>
                            <a:schemeClr val="dk1"/>
                          </a:solidFill>
                          <a:latin typeface="+mn-lt"/>
                          <a:ea typeface="+mn-ea"/>
                          <a:cs typeface="+mn-cs"/>
                        </a:rPr>
                        <a:t> </a:t>
                      </a:r>
                      <a:r>
                        <a:rPr kumimoji="0" lang="en-US" sz="2000" b="0" kern="1200" dirty="0" smtClean="0">
                          <a:solidFill>
                            <a:schemeClr val="dk1"/>
                          </a:solidFill>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Γνωστικές 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Σχήμα</a:t>
                      </a:r>
                      <a:r>
                        <a:rPr kumimoji="0" lang="en-US" sz="2000" b="1" kern="1200" dirty="0" smtClean="0">
                          <a:solidFill>
                            <a:schemeClr val="dk1"/>
                          </a:solidFill>
                          <a:latin typeface="+mn-lt"/>
                          <a:ea typeface="+mn-ea"/>
                          <a:cs typeface="+mn-cs"/>
                        </a:rPr>
                        <a:t> – </a:t>
                      </a:r>
                      <a:r>
                        <a:rPr kumimoji="0" lang="el-GR" sz="2000" b="1" kern="1200" dirty="0" smtClean="0">
                          <a:solidFill>
                            <a:schemeClr val="dk1"/>
                          </a:solidFill>
                          <a:latin typeface="+mn-lt"/>
                          <a:ea typeface="+mn-ea"/>
                          <a:cs typeface="+mn-cs"/>
                        </a:rPr>
                        <a:t>γνωστικό σχήμα </a:t>
                      </a:r>
                    </a:p>
                  </a:txBody>
                  <a:tcPr marT="45726" marB="45726"/>
                </a:tc>
                <a:tc>
                  <a:txBody>
                    <a:bodyPr/>
                    <a:lstStyle/>
                    <a:p>
                      <a:pPr lvl="0">
                        <a:lnSpc>
                          <a:spcPct val="150000"/>
                        </a:lnSpc>
                        <a:buFont typeface="Arial" pitchFamily="34" charset="0"/>
                        <a:buChar char="•"/>
                      </a:pPr>
                      <a:r>
                        <a:rPr lang="el-GR" sz="2000" dirty="0" smtClean="0"/>
                        <a:t>Μέσο διδασκαλίας </a:t>
                      </a:r>
                    </a:p>
                    <a:p>
                      <a:pPr lvl="0">
                        <a:lnSpc>
                          <a:spcPct val="150000"/>
                        </a:lnSpc>
                        <a:buFont typeface="Arial" pitchFamily="34" charset="0"/>
                        <a:buChar char="•"/>
                      </a:pPr>
                      <a:r>
                        <a:rPr lang="el-GR" sz="2000" dirty="0" smtClean="0"/>
                        <a:t>Διδακτικό</a:t>
                      </a:r>
                      <a:r>
                        <a:rPr lang="el-GR" sz="2000" baseline="0" dirty="0" smtClean="0"/>
                        <a:t> μέσο </a:t>
                      </a:r>
                    </a:p>
                    <a:p>
                      <a:pPr lvl="0">
                        <a:lnSpc>
                          <a:spcPct val="150000"/>
                        </a:lnSpc>
                        <a:buFont typeface="Arial" pitchFamily="34" charset="0"/>
                        <a:buChar char="•"/>
                      </a:pPr>
                      <a:r>
                        <a:rPr lang="el-GR" sz="2000" dirty="0" smtClean="0"/>
                        <a:t>Εποπτικό μέσο </a:t>
                      </a:r>
                    </a:p>
                    <a:p>
                      <a:pPr lvl="0">
                        <a:lnSpc>
                          <a:spcPct val="150000"/>
                        </a:lnSpc>
                        <a:buFont typeface="Arial" pitchFamily="34" charset="0"/>
                        <a:buChar char="•"/>
                      </a:pPr>
                      <a:r>
                        <a:rPr lang="el-GR" sz="2000" dirty="0" smtClean="0"/>
                        <a:t>Τεχνούργημα </a:t>
                      </a:r>
                    </a:p>
                    <a:p>
                      <a:pPr lvl="0">
                        <a:lnSpc>
                          <a:spcPct val="150000"/>
                        </a:lnSpc>
                        <a:buFont typeface="Arial" pitchFamily="34" charset="0"/>
                        <a:buChar char="•"/>
                      </a:pPr>
                      <a:r>
                        <a:rPr lang="el-GR" sz="2000" dirty="0" smtClean="0"/>
                        <a:t>Εργαλείο </a:t>
                      </a:r>
                    </a:p>
                    <a:p>
                      <a:pPr lvl="0">
                        <a:lnSpc>
                          <a:spcPct val="150000"/>
                        </a:lnSpc>
                        <a:buFont typeface="Arial" pitchFamily="34" charset="0"/>
                        <a:buChar char="•"/>
                      </a:pPr>
                      <a:r>
                        <a:rPr lang="el-GR" sz="2000" dirty="0" smtClean="0"/>
                        <a:t>Φυσικό εργαλείο</a:t>
                      </a:r>
                      <a:r>
                        <a:rPr lang="el-GR" sz="2000" baseline="0" dirty="0" smtClean="0"/>
                        <a:t> </a:t>
                      </a:r>
                    </a:p>
                    <a:p>
                      <a:pPr lvl="0">
                        <a:lnSpc>
                          <a:spcPct val="150000"/>
                        </a:lnSpc>
                        <a:buFont typeface="Arial" pitchFamily="34" charset="0"/>
                        <a:buChar char="•"/>
                      </a:pPr>
                      <a:r>
                        <a:rPr lang="el-GR" sz="2000" dirty="0" smtClean="0"/>
                        <a:t>Γνωστικό</a:t>
                      </a:r>
                      <a:r>
                        <a:rPr lang="el-GR" sz="2000" baseline="0" dirty="0" smtClean="0"/>
                        <a:t> εργαλείο </a:t>
                      </a:r>
                    </a:p>
                    <a:p>
                      <a:pPr marL="0" marR="0" lvl="0" indent="0" algn="l" defTabSz="914400" rtl="0" eaLnBrk="1" fontAlgn="auto" latinLnBrk="0" hangingPunct="1">
                        <a:lnSpc>
                          <a:spcPct val="150000"/>
                        </a:lnSpc>
                        <a:spcBef>
                          <a:spcPts val="0"/>
                        </a:spcBef>
                        <a:spcAft>
                          <a:spcPts val="0"/>
                        </a:spcAft>
                        <a:buClrTx/>
                        <a:buSzTx/>
                        <a:buFont typeface="Arial" pitchFamily="34" charset="0"/>
                        <a:buNone/>
                        <a:tabLst/>
                        <a:defRPr/>
                      </a:pPr>
                      <a:endParaRPr kumimoji="0" lang="en-GB" sz="2000" b="0" kern="1200" dirty="0" smtClean="0">
                        <a:solidFill>
                          <a:schemeClr val="dk1"/>
                        </a:solidFill>
                        <a:latin typeface="+mn-lt"/>
                        <a:ea typeface="+mn-ea"/>
                        <a:cs typeface="+mn-cs"/>
                      </a:endParaRPr>
                    </a:p>
                  </a:txBody>
                  <a:tcPr marT="45726" marB="45726"/>
                </a:tc>
              </a:tr>
            </a:tbl>
          </a:graphicData>
        </a:graphic>
      </p:graphicFrame>
      <p:sp>
        <p:nvSpPr>
          <p:cNvPr id="18444"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97A1C8C-7B42-44B2-B237-418263BCE307}" type="slidenum">
              <a:rPr lang="en-US" sz="1200" smtClean="0">
                <a:solidFill>
                  <a:srgbClr val="B5A788"/>
                </a:solidFill>
              </a:rPr>
              <a:pPr>
                <a:spcBef>
                  <a:spcPct val="0"/>
                </a:spcBef>
                <a:buClrTx/>
                <a:buSzTx/>
                <a:buFontTx/>
                <a:buNone/>
              </a:pPr>
              <a:t>5</a:t>
            </a:fld>
            <a:endParaRPr lang="en-US" sz="1200" smtClean="0">
              <a:solidFill>
                <a:srgbClr val="B5A788"/>
              </a:solidFill>
            </a:endParaRPr>
          </a:p>
        </p:txBody>
      </p:sp>
    </p:spTree>
    <p:extLst>
      <p:ext uri="{BB962C8B-B14F-4D97-AF65-F5344CB8AC3E}">
        <p14:creationId xmlns:p14="http://schemas.microsoft.com/office/powerpoint/2010/main" val="338463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77250" cy="1143000"/>
          </a:xfrm>
        </p:spPr>
        <p:txBody>
          <a:bodyPr>
            <a:normAutofit fontScale="90000"/>
          </a:bodyPr>
          <a:lstStyle/>
          <a:p>
            <a:pPr>
              <a:defRPr/>
            </a:pPr>
            <a:r>
              <a:rPr lang="el-GR" sz="4400" b="1" dirty="0" smtClean="0"/>
              <a:t>Υπολογιστικό περιβάλλον για διδασκαλία και μάθηση</a:t>
            </a:r>
            <a:endParaRPr lang="en-GB" dirty="0"/>
          </a:p>
        </p:txBody>
      </p:sp>
      <p:sp>
        <p:nvSpPr>
          <p:cNvPr id="23555" name="Content Placeholder 2"/>
          <p:cNvSpPr>
            <a:spLocks noGrp="1"/>
          </p:cNvSpPr>
          <p:nvPr>
            <p:ph idx="1"/>
          </p:nvPr>
        </p:nvSpPr>
        <p:spPr>
          <a:xfrm>
            <a:off x="457200" y="1676400"/>
            <a:ext cx="8229600" cy="4525963"/>
          </a:xfrm>
        </p:spPr>
        <p:txBody>
          <a:bodyPr>
            <a:normAutofit fontScale="92500" lnSpcReduction="10000"/>
          </a:bodyPr>
          <a:lstStyle/>
          <a:p>
            <a:r>
              <a:rPr lang="el-GR" sz="2400" dirty="0" smtClean="0"/>
              <a:t>Η υπολογιστική υποστήριξη και ενίσχυση της διδασκαλίας και της μάθησης </a:t>
            </a:r>
          </a:p>
          <a:p>
            <a:r>
              <a:rPr lang="el-GR" sz="2400" dirty="0" err="1" smtClean="0"/>
              <a:t>διαμεσολαβείται</a:t>
            </a:r>
            <a:r>
              <a:rPr lang="el-GR" sz="2400" dirty="0" smtClean="0"/>
              <a:t> από κατάλληλες </a:t>
            </a:r>
            <a:r>
              <a:rPr lang="el-GR" sz="2400" i="1" dirty="0" smtClean="0"/>
              <a:t>εφαρμογές λογισμικού και υλικού υπολογιστών</a:t>
            </a:r>
            <a:r>
              <a:rPr lang="el-GR" sz="2400" dirty="0" smtClean="0"/>
              <a:t>, που </a:t>
            </a:r>
            <a:r>
              <a:rPr lang="el-GR" sz="2400" b="1" dirty="0" smtClean="0">
                <a:solidFill>
                  <a:srgbClr val="FF0000"/>
                </a:solidFill>
              </a:rPr>
              <a:t>αποκαλούνται </a:t>
            </a:r>
            <a:r>
              <a:rPr lang="el-GR" sz="2400" b="1" i="1" dirty="0" smtClean="0">
                <a:solidFill>
                  <a:srgbClr val="FF0000"/>
                </a:solidFill>
              </a:rPr>
              <a:t>πληροφορικά ή υπολογιστικά περιβάλλοντα για τη διδασκαλία και την ανθρώπινη μάθηση</a:t>
            </a:r>
            <a:r>
              <a:rPr lang="el-GR" sz="2400" b="1" dirty="0" smtClean="0"/>
              <a:t> </a:t>
            </a:r>
            <a:r>
              <a:rPr lang="el-GR" sz="2400" dirty="0" smtClean="0"/>
              <a:t>και για λόγους απλότητας και συντομίας, </a:t>
            </a:r>
            <a:r>
              <a:rPr lang="el-GR" sz="2400" b="1" i="1" dirty="0" smtClean="0">
                <a:solidFill>
                  <a:srgbClr val="FF0000"/>
                </a:solidFill>
              </a:rPr>
              <a:t>εκπαιδευτικά λογισμικά</a:t>
            </a:r>
            <a:r>
              <a:rPr lang="el-GR" sz="2400" b="1" dirty="0" smtClean="0">
                <a:solidFill>
                  <a:srgbClr val="FF0000"/>
                </a:solidFill>
              </a:rPr>
              <a:t> </a:t>
            </a:r>
            <a:endParaRPr lang="en-US" sz="2400" b="1" dirty="0" smtClean="0">
              <a:solidFill>
                <a:srgbClr val="FF0000"/>
              </a:solidFill>
            </a:endParaRPr>
          </a:p>
          <a:p>
            <a:endParaRPr lang="en-US" sz="2400" dirty="0" smtClean="0"/>
          </a:p>
          <a:p>
            <a:r>
              <a:rPr lang="el-GR" sz="2400" dirty="0" smtClean="0"/>
              <a:t>Σήμερα, συνήθως αντί του όρου «</a:t>
            </a:r>
            <a:r>
              <a:rPr lang="el-GR" sz="2400" b="1" dirty="0" smtClean="0"/>
              <a:t>εκπαιδευτικό λογισμικό</a:t>
            </a:r>
            <a:r>
              <a:rPr lang="el-GR" sz="2400" dirty="0" smtClean="0"/>
              <a:t>», χρησιμοποιείται ο όρος «</a:t>
            </a:r>
            <a:r>
              <a:rPr lang="el-GR" sz="2400" b="1" i="1" dirty="0" smtClean="0"/>
              <a:t>υπολογιστικό περιβάλλον για τη διδασκαλία και την ανθρώπινη μάθηση</a:t>
            </a:r>
            <a:r>
              <a:rPr lang="el-GR" sz="2400" dirty="0" smtClean="0"/>
              <a:t>»</a:t>
            </a:r>
            <a:endParaRPr lang="en-US" sz="2400" dirty="0" smtClean="0"/>
          </a:p>
          <a:p>
            <a:endParaRPr lang="el-GR" sz="2400" dirty="0" smtClean="0">
              <a:solidFill>
                <a:srgbClr val="FF0000"/>
              </a:solidFill>
            </a:endParaRPr>
          </a:p>
          <a:p>
            <a:pPr marL="82550" indent="0">
              <a:buNone/>
            </a:pPr>
            <a:r>
              <a:rPr lang="el-GR" sz="2400" dirty="0" smtClean="0"/>
              <a:t> </a:t>
            </a:r>
            <a:endParaRPr lang="en-GB" sz="2400" dirty="0" smtClean="0"/>
          </a:p>
          <a:p>
            <a:pPr marL="82550" indent="0">
              <a:buNone/>
            </a:pPr>
            <a:endParaRPr lang="en-GB"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6</a:t>
            </a:fld>
            <a:endParaRPr lang="en-US" sz="1200" smtClean="0">
              <a:solidFill>
                <a:srgbClr val="B5A788"/>
              </a:solidFill>
            </a:endParaRPr>
          </a:p>
        </p:txBody>
      </p:sp>
    </p:spTree>
    <p:extLst>
      <p:ext uri="{BB962C8B-B14F-4D97-AF65-F5344CB8AC3E}">
        <p14:creationId xmlns:p14="http://schemas.microsoft.com/office/powerpoint/2010/main" val="1599258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324850" cy="1143000"/>
          </a:xfrm>
        </p:spPr>
        <p:txBody>
          <a:bodyPr>
            <a:normAutofit fontScale="90000"/>
          </a:bodyPr>
          <a:lstStyle/>
          <a:p>
            <a:pPr>
              <a:defRPr/>
            </a:pPr>
            <a:r>
              <a:rPr lang="el-GR" sz="4400" b="1" dirty="0" smtClean="0"/>
              <a:t>Υπολογιστικό περιβάλλον για διδασκαλία </a:t>
            </a:r>
            <a:r>
              <a:rPr lang="en-US" sz="4400" b="1" dirty="0" smtClean="0"/>
              <a:t>…</a:t>
            </a:r>
            <a:r>
              <a:rPr lang="el-GR" sz="4400" b="1" dirty="0" smtClean="0"/>
              <a:t> (μέσο)</a:t>
            </a:r>
            <a:endParaRPr lang="en-GB" dirty="0"/>
          </a:p>
        </p:txBody>
      </p:sp>
      <p:sp>
        <p:nvSpPr>
          <p:cNvPr id="23555" name="Content Placeholder 2"/>
          <p:cNvSpPr>
            <a:spLocks noGrp="1"/>
          </p:cNvSpPr>
          <p:nvPr>
            <p:ph idx="1"/>
          </p:nvPr>
        </p:nvSpPr>
        <p:spPr>
          <a:xfrm>
            <a:off x="914400" y="1447800"/>
            <a:ext cx="8020050" cy="4800600"/>
          </a:xfrm>
        </p:spPr>
        <p:txBody>
          <a:bodyPr/>
          <a:lstStyle/>
          <a:p>
            <a:pPr>
              <a:lnSpc>
                <a:spcPct val="90000"/>
              </a:lnSpc>
            </a:pPr>
            <a:r>
              <a:rPr lang="el-GR" sz="2800" dirty="0" smtClean="0">
                <a:solidFill>
                  <a:srgbClr val="FF0000"/>
                </a:solidFill>
              </a:rPr>
              <a:t>Υποστήριξη του Δασκάλου </a:t>
            </a:r>
            <a:endParaRPr lang="en-US" sz="2800" dirty="0"/>
          </a:p>
          <a:p>
            <a:pPr>
              <a:lnSpc>
                <a:spcPct val="90000"/>
              </a:lnSpc>
            </a:pPr>
            <a:r>
              <a:rPr lang="el-GR" sz="2800" dirty="0" err="1" smtClean="0"/>
              <a:t>Yπολογιστική</a:t>
            </a:r>
            <a:r>
              <a:rPr lang="el-GR" sz="2800" dirty="0" smtClean="0"/>
              <a:t> Υποστήριξη της Διδασκαλίας</a:t>
            </a:r>
          </a:p>
          <a:p>
            <a:pPr lvl="1">
              <a:lnSpc>
                <a:spcPct val="90000"/>
              </a:lnSpc>
            </a:pPr>
            <a:r>
              <a:rPr lang="el-GR" dirty="0" smtClean="0"/>
              <a:t>Ο δάσκαλος χρησιμοποιεί το υπολογιστικό περιβάλλον για να δώσει βοήθεια </a:t>
            </a:r>
            <a:r>
              <a:rPr lang="el-GR" dirty="0"/>
              <a:t>σ</a:t>
            </a:r>
            <a:r>
              <a:rPr lang="el-GR" dirty="0" smtClean="0"/>
              <a:t>το μαθητή</a:t>
            </a:r>
          </a:p>
          <a:p>
            <a:pPr lvl="1">
              <a:lnSpc>
                <a:spcPct val="90000"/>
              </a:lnSpc>
            </a:pPr>
            <a:r>
              <a:rPr lang="el-GR" dirty="0" smtClean="0"/>
              <a:t>ώστε να προσεγγίσει και να οικοδομήσει μια προκαθορισμένη από το αναλυτικό πρόγραμμα ύλη (πληροφορίες)</a:t>
            </a:r>
          </a:p>
          <a:p>
            <a:pPr>
              <a:lnSpc>
                <a:spcPct val="90000"/>
              </a:lnSpc>
            </a:pPr>
            <a:r>
              <a:rPr lang="el-GR" sz="2800" dirty="0" smtClean="0"/>
              <a:t>Παράδειγμα: </a:t>
            </a:r>
          </a:p>
          <a:p>
            <a:pPr lvl="1">
              <a:lnSpc>
                <a:spcPct val="90000"/>
              </a:lnSpc>
            </a:pPr>
            <a:r>
              <a:rPr lang="el-GR" sz="2400" dirty="0" smtClean="0"/>
              <a:t>Λογισμικό παρουσίασης</a:t>
            </a:r>
          </a:p>
          <a:p>
            <a:pPr lvl="1">
              <a:lnSpc>
                <a:spcPct val="90000"/>
              </a:lnSpc>
            </a:pPr>
            <a:r>
              <a:rPr lang="el-GR" sz="2400" dirty="0" smtClean="0"/>
              <a:t>Λογισμικό πολυμέσων: Συνδυασμός πολλαπλών </a:t>
            </a:r>
            <a:r>
              <a:rPr lang="el-GR" sz="2400" b="1" dirty="0" smtClean="0"/>
              <a:t>εποπτικών μέσων</a:t>
            </a:r>
            <a:r>
              <a:rPr lang="el-GR" sz="2400" dirty="0" smtClean="0"/>
              <a:t>: ήχοι, εικόνες</a:t>
            </a:r>
          </a:p>
          <a:p>
            <a:endParaRPr lang="en-GB" sz="2800"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7</a:t>
            </a:fld>
            <a:endParaRPr lang="en-US" sz="1200" smtClean="0">
              <a:solidFill>
                <a:srgbClr val="B5A788"/>
              </a:solidFill>
            </a:endParaRPr>
          </a:p>
        </p:txBody>
      </p:sp>
    </p:spTree>
    <p:extLst>
      <p:ext uri="{BB962C8B-B14F-4D97-AF65-F5344CB8AC3E}">
        <p14:creationId xmlns:p14="http://schemas.microsoft.com/office/powerpoint/2010/main" val="121334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324850" cy="1143000"/>
          </a:xfrm>
        </p:spPr>
        <p:txBody>
          <a:bodyPr>
            <a:normAutofit fontScale="90000"/>
          </a:bodyPr>
          <a:lstStyle/>
          <a:p>
            <a:pPr>
              <a:defRPr/>
            </a:pPr>
            <a:r>
              <a:rPr lang="el-GR" sz="4400" b="1" dirty="0" smtClean="0"/>
              <a:t>Υπολογιστικό περιβάλλον για μάθηση (εργαλείο)</a:t>
            </a:r>
            <a:endParaRPr lang="en-GB" dirty="0"/>
          </a:p>
        </p:txBody>
      </p:sp>
      <p:sp>
        <p:nvSpPr>
          <p:cNvPr id="23555" name="Content Placeholder 2"/>
          <p:cNvSpPr>
            <a:spLocks noGrp="1"/>
          </p:cNvSpPr>
          <p:nvPr>
            <p:ph idx="1"/>
          </p:nvPr>
        </p:nvSpPr>
        <p:spPr/>
        <p:txBody>
          <a:bodyPr>
            <a:normAutofit lnSpcReduction="10000"/>
          </a:bodyPr>
          <a:lstStyle/>
          <a:p>
            <a:r>
              <a:rPr lang="el-GR" sz="2800" dirty="0" smtClean="0">
                <a:solidFill>
                  <a:srgbClr val="FF0000"/>
                </a:solidFill>
              </a:rPr>
              <a:t>Υποστήριξη του Μαθητή</a:t>
            </a:r>
            <a:endParaRPr lang="en-US" sz="2800" dirty="0" smtClean="0"/>
          </a:p>
          <a:p>
            <a:r>
              <a:rPr lang="el-GR" sz="2800" dirty="0"/>
              <a:t>Υ</a:t>
            </a:r>
            <a:r>
              <a:rPr lang="el-GR" sz="2800" dirty="0" smtClean="0"/>
              <a:t>πολογιστική υποστήριξη της μάθησης</a:t>
            </a:r>
          </a:p>
          <a:p>
            <a:pPr lvl="1"/>
            <a:r>
              <a:rPr lang="el-GR" dirty="0" smtClean="0"/>
              <a:t>Ο μαθητής χρησιμοποιεί το υπολογιστικό περιβάλλον για να αναπτύξει ικανότητες κυρίως υψηλού επιπέδου (γνώσεις) </a:t>
            </a:r>
          </a:p>
          <a:p>
            <a:pPr lvl="1"/>
            <a:r>
              <a:rPr lang="el-GR" sz="2400" dirty="0" smtClean="0"/>
              <a:t>Το λογισμικό χρησιμοποιείται από το μαθητή ως </a:t>
            </a:r>
            <a:r>
              <a:rPr lang="el-GR" sz="2400" b="1" dirty="0" smtClean="0"/>
              <a:t>γνωστικό</a:t>
            </a:r>
            <a:r>
              <a:rPr lang="el-GR" sz="2400" dirty="0" smtClean="0"/>
              <a:t> </a:t>
            </a:r>
            <a:r>
              <a:rPr lang="el-GR" sz="2400" b="1" dirty="0" smtClean="0"/>
              <a:t>εργαλείο</a:t>
            </a:r>
            <a:r>
              <a:rPr lang="el-GR" sz="2400" dirty="0" smtClean="0"/>
              <a:t> για την επίλυση προβλημάτων</a:t>
            </a:r>
          </a:p>
          <a:p>
            <a:r>
              <a:rPr lang="el-GR" sz="2800" dirty="0" smtClean="0"/>
              <a:t>Παράδειγμα</a:t>
            </a:r>
          </a:p>
          <a:p>
            <a:pPr lvl="1"/>
            <a:r>
              <a:rPr lang="el-GR" sz="2400" dirty="0"/>
              <a:t>Λογισμικό </a:t>
            </a:r>
            <a:r>
              <a:rPr lang="el-GR" sz="2400" dirty="0" smtClean="0"/>
              <a:t>επεξεργασίας κειμένου</a:t>
            </a:r>
            <a:endParaRPr lang="el-GR" sz="2400" dirty="0"/>
          </a:p>
          <a:p>
            <a:pPr lvl="1"/>
            <a:r>
              <a:rPr lang="el-GR" sz="2400" dirty="0" smtClean="0"/>
              <a:t>Λογισμικό προσομοίωσης</a:t>
            </a:r>
          </a:p>
          <a:p>
            <a:endParaRPr lang="el-GR"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8</a:t>
            </a:fld>
            <a:endParaRPr lang="en-US" sz="1200" smtClean="0">
              <a:solidFill>
                <a:srgbClr val="B5A788"/>
              </a:solidFill>
            </a:endParaRPr>
          </a:p>
        </p:txBody>
      </p:sp>
    </p:spTree>
    <p:extLst>
      <p:ext uri="{BB962C8B-B14F-4D97-AF65-F5344CB8AC3E}">
        <p14:creationId xmlns:p14="http://schemas.microsoft.com/office/powerpoint/2010/main" val="4049147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b="1" dirty="0" smtClean="0"/>
              <a:t>Μοντέλα μάθησης</a:t>
            </a:r>
            <a:endParaRPr lang="en-GB" dirty="0"/>
          </a:p>
        </p:txBody>
      </p:sp>
      <p:sp>
        <p:nvSpPr>
          <p:cNvPr id="25603" name="Content Placeholder 2"/>
          <p:cNvSpPr>
            <a:spLocks noGrp="1"/>
          </p:cNvSpPr>
          <p:nvPr>
            <p:ph idx="1"/>
          </p:nvPr>
        </p:nvSpPr>
        <p:spPr>
          <a:xfrm>
            <a:off x="1019251" y="1268760"/>
            <a:ext cx="7934325" cy="4910138"/>
          </a:xfrm>
        </p:spPr>
        <p:txBody>
          <a:bodyPr/>
          <a:lstStyle/>
          <a:p>
            <a:r>
              <a:rPr lang="el-GR" sz="2800" dirty="0" smtClean="0"/>
              <a:t>Στην ανάπτυξη εκπαιδευτικού λογισμικού επιδρούν  οι ακόλουθες ψυχολογικές θεωρίες</a:t>
            </a:r>
          </a:p>
          <a:p>
            <a:pPr lvl="1"/>
            <a:r>
              <a:rPr lang="el-GR" sz="2400" dirty="0" smtClean="0"/>
              <a:t>ο </a:t>
            </a:r>
            <a:r>
              <a:rPr lang="el-GR" sz="2400" b="1" i="1" dirty="0" smtClean="0"/>
              <a:t>συμπεριφορισμός</a:t>
            </a:r>
            <a:r>
              <a:rPr lang="el-GR" sz="2400" dirty="0" smtClean="0"/>
              <a:t> (</a:t>
            </a:r>
            <a:r>
              <a:rPr lang="el-GR" sz="2400" dirty="0" err="1" smtClean="0"/>
              <a:t>behaviorism</a:t>
            </a:r>
            <a:r>
              <a:rPr lang="el-GR" sz="2400" dirty="0" smtClean="0"/>
              <a:t>)</a:t>
            </a:r>
          </a:p>
          <a:p>
            <a:pPr lvl="2"/>
            <a:r>
              <a:rPr lang="en-GB" sz="2000" dirty="0" smtClean="0"/>
              <a:t>Pavlov, Skinner, Crowder</a:t>
            </a:r>
            <a:endParaRPr lang="el-GR" sz="2000" dirty="0" smtClean="0"/>
          </a:p>
          <a:p>
            <a:pPr lvl="1"/>
            <a:r>
              <a:rPr lang="el-GR" sz="2400" dirty="0" smtClean="0"/>
              <a:t>η </a:t>
            </a:r>
            <a:r>
              <a:rPr lang="el-GR" sz="2400" b="1" dirty="0" smtClean="0"/>
              <a:t>γνωστική ψυχολογία </a:t>
            </a:r>
            <a:r>
              <a:rPr lang="el-GR" sz="2400" dirty="0" smtClean="0"/>
              <a:t>(</a:t>
            </a:r>
            <a:r>
              <a:rPr lang="en-GB" sz="2400" dirty="0" smtClean="0"/>
              <a:t>cognitive psychology</a:t>
            </a:r>
            <a:r>
              <a:rPr lang="el-GR" sz="2400" dirty="0" smtClean="0"/>
              <a:t>)</a:t>
            </a:r>
            <a:endParaRPr lang="en-GB" sz="2400" dirty="0" smtClean="0"/>
          </a:p>
          <a:p>
            <a:pPr lvl="2"/>
            <a:r>
              <a:rPr lang="fr-FR" sz="2000" dirty="0" smtClean="0"/>
              <a:t>Gagné</a:t>
            </a:r>
            <a:r>
              <a:rPr lang="el-GR" sz="2000" dirty="0" smtClean="0"/>
              <a:t>, </a:t>
            </a:r>
            <a:r>
              <a:rPr lang="en-GB" sz="2000" dirty="0" smtClean="0"/>
              <a:t>Newell, Simon,  Anderson </a:t>
            </a:r>
          </a:p>
          <a:p>
            <a:pPr lvl="1"/>
            <a:r>
              <a:rPr lang="el-GR" sz="2400" b="1" dirty="0" smtClean="0">
                <a:solidFill>
                  <a:srgbClr val="FF0000"/>
                </a:solidFill>
              </a:rPr>
              <a:t>ο </a:t>
            </a:r>
            <a:r>
              <a:rPr lang="el-GR" sz="2400" b="1" i="1" dirty="0" err="1" smtClean="0">
                <a:solidFill>
                  <a:srgbClr val="FF0000"/>
                </a:solidFill>
              </a:rPr>
              <a:t>εποικοδομισμός</a:t>
            </a:r>
            <a:r>
              <a:rPr lang="el-GR" sz="2400" b="1" dirty="0" smtClean="0">
                <a:solidFill>
                  <a:srgbClr val="FF0000"/>
                </a:solidFill>
              </a:rPr>
              <a:t> (</a:t>
            </a:r>
            <a:r>
              <a:rPr lang="el-GR" sz="2400" b="1" dirty="0" err="1" smtClean="0">
                <a:solidFill>
                  <a:srgbClr val="FF0000"/>
                </a:solidFill>
              </a:rPr>
              <a:t>constructivism</a:t>
            </a:r>
            <a:r>
              <a:rPr lang="el-GR" sz="2400" b="1" dirty="0" smtClean="0">
                <a:solidFill>
                  <a:srgbClr val="FF0000"/>
                </a:solidFill>
              </a:rPr>
              <a:t>)</a:t>
            </a:r>
            <a:endParaRPr lang="fr-FR" sz="2400" b="1" dirty="0" smtClean="0">
              <a:solidFill>
                <a:srgbClr val="FF0000"/>
              </a:solidFill>
            </a:endParaRPr>
          </a:p>
          <a:p>
            <a:pPr lvl="2"/>
            <a:r>
              <a:rPr lang="fr-FR" sz="2000" b="1" dirty="0" smtClean="0">
                <a:solidFill>
                  <a:srgbClr val="FF0000"/>
                </a:solidFill>
              </a:rPr>
              <a:t>Piaget</a:t>
            </a:r>
            <a:r>
              <a:rPr lang="en-GB" sz="2000" b="1" dirty="0" smtClean="0">
                <a:solidFill>
                  <a:srgbClr val="FF0000"/>
                </a:solidFill>
              </a:rPr>
              <a:t>, </a:t>
            </a:r>
            <a:r>
              <a:rPr lang="en-GB" sz="2000" b="1" dirty="0" err="1" smtClean="0">
                <a:solidFill>
                  <a:srgbClr val="FF0000"/>
                </a:solidFill>
              </a:rPr>
              <a:t>Papert</a:t>
            </a:r>
            <a:r>
              <a:rPr lang="en-GB" sz="2000" b="1" dirty="0" smtClean="0">
                <a:solidFill>
                  <a:srgbClr val="FF0000"/>
                </a:solidFill>
              </a:rPr>
              <a:t>, Bruner</a:t>
            </a:r>
            <a:endParaRPr lang="el-GR" sz="2000" b="1" dirty="0" smtClean="0">
              <a:solidFill>
                <a:srgbClr val="FF0000"/>
              </a:solidFill>
            </a:endParaRPr>
          </a:p>
          <a:p>
            <a:pPr lvl="1"/>
            <a:r>
              <a:rPr lang="el-GR" dirty="0" smtClean="0"/>
              <a:t> </a:t>
            </a:r>
            <a:r>
              <a:rPr lang="el-GR" sz="2400" dirty="0" smtClean="0"/>
              <a:t>οι </a:t>
            </a:r>
            <a:r>
              <a:rPr lang="el-GR" sz="2400" b="1" i="1" dirty="0" err="1" smtClean="0"/>
              <a:t>κοινωνικοπολιτισμικές</a:t>
            </a:r>
            <a:r>
              <a:rPr lang="el-GR" sz="2400" b="1" dirty="0" smtClean="0"/>
              <a:t> </a:t>
            </a:r>
            <a:r>
              <a:rPr lang="el-GR" sz="2400" dirty="0" smtClean="0"/>
              <a:t>(</a:t>
            </a:r>
            <a:r>
              <a:rPr lang="en-US" sz="2400" dirty="0" smtClean="0"/>
              <a:t>sociocultural</a:t>
            </a:r>
            <a:r>
              <a:rPr lang="el-GR" sz="2400" dirty="0" smtClean="0"/>
              <a:t>) ή</a:t>
            </a:r>
            <a:r>
              <a:rPr lang="el-GR" sz="2400" b="1" dirty="0" smtClean="0"/>
              <a:t> </a:t>
            </a:r>
            <a:r>
              <a:rPr lang="el-GR" sz="2400" b="1" i="1" dirty="0" err="1" smtClean="0"/>
              <a:t>ιστορικοπολιτισμικές</a:t>
            </a:r>
            <a:r>
              <a:rPr lang="el-GR" sz="2400" b="1" dirty="0" smtClean="0"/>
              <a:t> </a:t>
            </a:r>
            <a:r>
              <a:rPr lang="el-GR" sz="2400" dirty="0" smtClean="0"/>
              <a:t>(</a:t>
            </a:r>
            <a:r>
              <a:rPr lang="en-US" sz="2400" dirty="0" err="1" smtClean="0"/>
              <a:t>historicocultural</a:t>
            </a:r>
            <a:r>
              <a:rPr lang="el-GR" sz="2400" dirty="0" smtClean="0"/>
              <a:t>) </a:t>
            </a:r>
            <a:r>
              <a:rPr lang="el-GR" sz="2400" b="1" i="1" dirty="0" smtClean="0"/>
              <a:t>προσεγγίσεις</a:t>
            </a:r>
            <a:r>
              <a:rPr lang="el-GR" sz="2400" dirty="0" smtClean="0"/>
              <a:t>.</a:t>
            </a:r>
            <a:endParaRPr lang="en-GB" sz="2400" dirty="0" smtClean="0"/>
          </a:p>
          <a:p>
            <a:pPr lvl="2"/>
            <a:r>
              <a:rPr lang="en-GB" sz="2000" dirty="0" smtClean="0"/>
              <a:t>Vygotsky, Luria,</a:t>
            </a:r>
            <a:r>
              <a:rPr lang="el-GR" sz="2000" dirty="0" smtClean="0"/>
              <a:t> </a:t>
            </a:r>
            <a:r>
              <a:rPr lang="en-GB" sz="2000" dirty="0" err="1" smtClean="0"/>
              <a:t>Leontiev</a:t>
            </a:r>
            <a:r>
              <a:rPr lang="en-GB" sz="2000" dirty="0" smtClean="0"/>
              <a:t>, Bruner</a:t>
            </a:r>
          </a:p>
        </p:txBody>
      </p:sp>
      <p:sp>
        <p:nvSpPr>
          <p:cNvPr id="2560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96ABD01-1635-4199-8AFE-8635B6BBFD11}" type="slidenum">
              <a:rPr lang="en-US" sz="1200" smtClean="0">
                <a:solidFill>
                  <a:srgbClr val="B5A788"/>
                </a:solidFill>
              </a:rPr>
              <a:pPr>
                <a:spcBef>
                  <a:spcPct val="0"/>
                </a:spcBef>
                <a:buClrTx/>
                <a:buSzTx/>
                <a:buFontTx/>
                <a:buNone/>
              </a:pPr>
              <a:t>9</a:t>
            </a:fld>
            <a:endParaRPr lang="en-US" sz="1200" smtClean="0">
              <a:solidFill>
                <a:srgbClr val="B5A788"/>
              </a:solidFill>
            </a:endParaRPr>
          </a:p>
        </p:txBody>
      </p:sp>
      <p:sp>
        <p:nvSpPr>
          <p:cNvPr id="3" name="TextBox 2"/>
          <p:cNvSpPr txBox="1"/>
          <p:nvPr/>
        </p:nvSpPr>
        <p:spPr>
          <a:xfrm>
            <a:off x="1265784" y="2283669"/>
            <a:ext cx="7344816" cy="1548000"/>
          </a:xfrm>
          <a:prstGeom prst="rect">
            <a:avLst/>
          </a:prstGeom>
          <a:noFill/>
          <a:ln w="38100">
            <a:solidFill>
              <a:schemeClr val="accent1"/>
            </a:solidFill>
          </a:ln>
        </p:spPr>
        <p:txBody>
          <a:bodyPr wrap="square" rtlCol="0">
            <a:spAutoFit/>
          </a:bodyPr>
          <a:lstStyle/>
          <a:p>
            <a:endParaRPr lang="el-GR" dirty="0"/>
          </a:p>
        </p:txBody>
      </p:sp>
      <p:sp>
        <p:nvSpPr>
          <p:cNvPr id="7" name="TextBox 6"/>
          <p:cNvSpPr txBox="1"/>
          <p:nvPr/>
        </p:nvSpPr>
        <p:spPr>
          <a:xfrm>
            <a:off x="1435100" y="3057669"/>
            <a:ext cx="7341616" cy="2988000"/>
          </a:xfrm>
          <a:prstGeom prst="rect">
            <a:avLst/>
          </a:prstGeom>
          <a:noFill/>
          <a:ln w="38100">
            <a:solidFill>
              <a:srgbClr val="FF0000"/>
            </a:solidFill>
          </a:ln>
        </p:spPr>
        <p:txBody>
          <a:bodyPr wrap="square" rtlCol="0">
            <a:spAutoFit/>
          </a:bodyPr>
          <a:lstStyle/>
          <a:p>
            <a:endParaRPr lang="el-GR" dirty="0"/>
          </a:p>
        </p:txBody>
      </p:sp>
      <p:sp>
        <p:nvSpPr>
          <p:cNvPr id="5" name="TextBox 4"/>
          <p:cNvSpPr txBox="1"/>
          <p:nvPr/>
        </p:nvSpPr>
        <p:spPr>
          <a:xfrm rot="16200000">
            <a:off x="227371" y="2873003"/>
            <a:ext cx="1168846" cy="369332"/>
          </a:xfrm>
          <a:prstGeom prst="rect">
            <a:avLst/>
          </a:prstGeom>
          <a:noFill/>
        </p:spPr>
        <p:txBody>
          <a:bodyPr wrap="none" rtlCol="0">
            <a:spAutoFit/>
          </a:bodyPr>
          <a:lstStyle/>
          <a:p>
            <a:r>
              <a:rPr lang="el-GR" dirty="0" smtClean="0">
                <a:solidFill>
                  <a:schemeClr val="accent6">
                    <a:lumMod val="75000"/>
                  </a:schemeClr>
                </a:solidFill>
              </a:rPr>
              <a:t>μετάδοση</a:t>
            </a:r>
            <a:endParaRPr lang="el-GR" dirty="0">
              <a:solidFill>
                <a:schemeClr val="accent6">
                  <a:lumMod val="75000"/>
                </a:schemeClr>
              </a:solidFill>
            </a:endParaRPr>
          </a:p>
        </p:txBody>
      </p:sp>
      <p:sp>
        <p:nvSpPr>
          <p:cNvPr id="9" name="TextBox 8"/>
          <p:cNvSpPr txBox="1"/>
          <p:nvPr/>
        </p:nvSpPr>
        <p:spPr>
          <a:xfrm rot="16200000">
            <a:off x="126332" y="4589263"/>
            <a:ext cx="1393715" cy="369332"/>
          </a:xfrm>
          <a:prstGeom prst="rect">
            <a:avLst/>
          </a:prstGeom>
          <a:noFill/>
        </p:spPr>
        <p:txBody>
          <a:bodyPr wrap="none" rtlCol="0">
            <a:spAutoFit/>
          </a:bodyPr>
          <a:lstStyle/>
          <a:p>
            <a:r>
              <a:rPr lang="el-GR" dirty="0" smtClean="0">
                <a:solidFill>
                  <a:srgbClr val="FF0000"/>
                </a:solidFill>
              </a:rPr>
              <a:t>οικοδόμηση</a:t>
            </a:r>
            <a:endParaRPr lang="el-GR" dirty="0">
              <a:solidFill>
                <a:srgbClr val="FF0000"/>
              </a:solidFill>
            </a:endParaRPr>
          </a:p>
        </p:txBody>
      </p:sp>
    </p:spTree>
    <p:extLst>
      <p:ext uri="{BB962C8B-B14F-4D97-AF65-F5344CB8AC3E}">
        <p14:creationId xmlns:p14="http://schemas.microsoft.com/office/powerpoint/2010/main" val="409200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408</TotalTime>
  <Words>1638</Words>
  <Application>Microsoft Office PowerPoint</Application>
  <PresentationFormat>Προβολή στην οθόνη (4:3)</PresentationFormat>
  <Paragraphs>262</Paragraphs>
  <Slides>32</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IV-ICTEGroup.GR.new</vt:lpstr>
      <vt:lpstr>Τίτλος Μαθήματος</vt:lpstr>
      <vt:lpstr>Άδειες Χρήσης</vt:lpstr>
      <vt:lpstr>Χρηματοδότηση</vt:lpstr>
      <vt:lpstr>Σκοποί  ενότητας </vt:lpstr>
      <vt:lpstr>Έννοιες – Κλειδιά</vt:lpstr>
      <vt:lpstr>Υπολογιστικό περιβάλλον για διδασκαλία και μάθηση</vt:lpstr>
      <vt:lpstr>Υπολογιστικό περιβάλλον για διδασκαλία … (μέσο)</vt:lpstr>
      <vt:lpstr>Υπολογιστικό περιβάλλον για μάθηση (εργαλείο)</vt:lpstr>
      <vt:lpstr>Μοντέλα μάθησης</vt:lpstr>
      <vt:lpstr>Μέσα και Εργαλεία</vt:lpstr>
      <vt:lpstr>Η έννοια του μέσου (medium)</vt:lpstr>
      <vt:lpstr>Τα μέσα στην Εκπαίδευση </vt:lpstr>
      <vt:lpstr>Εργαλείο</vt:lpstr>
      <vt:lpstr>Τεχνούργημα</vt:lpstr>
      <vt:lpstr>Ο ρόλος των εργαλείων … </vt:lpstr>
      <vt:lpstr>Πότε ένα τεχνούργημα γίνεται εργαλείο;</vt:lpstr>
      <vt:lpstr>Από το τεχνούργημα στο εργαλείο</vt:lpstr>
      <vt:lpstr>Η έννοια του εργαλείου</vt:lpstr>
      <vt:lpstr>Εννοιολογικό μοντέλο – νοητικό μοντέλο</vt:lpstr>
      <vt:lpstr>Διπλή χρήση των εργαλείων στην εκπαίδευση Rabardel</vt:lpstr>
      <vt:lpstr>Οι ΤΠΕ ως εργαλεία</vt:lpstr>
      <vt:lpstr>Ο όρος Γνωστικό Εργαλείο</vt:lpstr>
      <vt:lpstr>Φυσικά &amp; γνωστικά εργαλεία (1) </vt:lpstr>
      <vt:lpstr>Φυσικά &amp; γνωστικά εργαλεία (2) </vt:lpstr>
      <vt:lpstr>Γνωστικό εργαλείο (1)</vt:lpstr>
      <vt:lpstr>Γνωστικό εργαλείο (2)</vt:lpstr>
      <vt:lpstr>Παράδειγμα γνωστικού εργαλείου</vt:lpstr>
      <vt:lpstr>Σημειωματα</vt:lpstr>
      <vt:lpstr>Σημείωμα Ιστορικού Εκδόσεων Έργου</vt:lpstr>
      <vt:lpstr>Σημείωμα Αναφοράς </vt:lpstr>
      <vt:lpstr>Σημείωμα Αδειοδότησης</vt:lpstr>
      <vt:lpstr>Τέλος 6ης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104</cp:revision>
  <dcterms:created xsi:type="dcterms:W3CDTF">2014-12-10T08:52:23Z</dcterms:created>
  <dcterms:modified xsi:type="dcterms:W3CDTF">2015-07-21T07:22:59Z</dcterms:modified>
</cp:coreProperties>
</file>