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7" r:id="rId2"/>
    <p:sldId id="258" r:id="rId3"/>
    <p:sldId id="259"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34"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5" r:id="rId65"/>
    <p:sldId id="436" r:id="rId66"/>
    <p:sldId id="437" r:id="rId67"/>
    <p:sldId id="438" r:id="rId68"/>
    <p:sldId id="281" r:id="rId69"/>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9" autoAdjust="0"/>
    <p:restoredTop sz="94660"/>
  </p:normalViewPr>
  <p:slideViewPr>
    <p:cSldViewPr>
      <p:cViewPr>
        <p:scale>
          <a:sx n="83" d="100"/>
          <a:sy n="83" d="100"/>
        </p:scale>
        <p:origin x="-246"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7/21/2015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10</a:t>
            </a:fld>
            <a:endParaRPr lang="en-GB" smtClean="0"/>
          </a:p>
        </p:txBody>
      </p:sp>
    </p:spTree>
    <p:extLst>
      <p:ext uri="{BB962C8B-B14F-4D97-AF65-F5344CB8AC3E}">
        <p14:creationId xmlns:p14="http://schemas.microsoft.com/office/powerpoint/2010/main" val="296301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C1AB5-2A1E-4420-BA7D-20435C872D25}" type="slidenum">
              <a:rPr lang="en-GB" smtClean="0"/>
              <a:pPr>
                <a:spcBef>
                  <a:spcPct val="0"/>
                </a:spcBef>
              </a:pPr>
              <a:t>12</a:t>
            </a:fld>
            <a:endParaRPr lang="en-GB" smtClean="0"/>
          </a:p>
        </p:txBody>
      </p:sp>
    </p:spTree>
    <p:extLst>
      <p:ext uri="{BB962C8B-B14F-4D97-AF65-F5344CB8AC3E}">
        <p14:creationId xmlns:p14="http://schemas.microsoft.com/office/powerpoint/2010/main" val="27305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6B76E7-7432-4008-8315-4D4A64B380CD}" type="slidenum">
              <a:rPr lang="en-GB">
                <a:latin typeface="Calibri" panose="020F0502020204030204" pitchFamily="34" charset="0"/>
              </a:rPr>
              <a:pPr eaLnBrk="1" hangingPunct="1"/>
              <a:t>13</a:t>
            </a:fld>
            <a:endParaRPr lang="en-GB">
              <a:latin typeface="Calibri" panose="020F0502020204030204" pitchFamily="34" charset="0"/>
            </a:endParaRPr>
          </a:p>
        </p:txBody>
      </p:sp>
    </p:spTree>
    <p:extLst>
      <p:ext uri="{BB962C8B-B14F-4D97-AF65-F5344CB8AC3E}">
        <p14:creationId xmlns:p14="http://schemas.microsoft.com/office/powerpoint/2010/main" val="288198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96AB59-FDF3-4BD7-A459-51FCFAF5972E}" type="slidenum">
              <a:rPr lang="en-GB" smtClean="0"/>
              <a:pPr>
                <a:spcBef>
                  <a:spcPct val="0"/>
                </a:spcBef>
              </a:pPr>
              <a:t>18</a:t>
            </a:fld>
            <a:endParaRPr lang="en-GB" smtClean="0"/>
          </a:p>
        </p:txBody>
      </p:sp>
    </p:spTree>
    <p:extLst>
      <p:ext uri="{BB962C8B-B14F-4D97-AF65-F5344CB8AC3E}">
        <p14:creationId xmlns:p14="http://schemas.microsoft.com/office/powerpoint/2010/main" val="312418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75B64D-69EF-4F5D-B464-0437C1145939}" type="slidenum">
              <a:rPr lang="en-GB" smtClean="0"/>
              <a:pPr>
                <a:spcBef>
                  <a:spcPct val="0"/>
                </a:spcBef>
              </a:pPr>
              <a:t>19</a:t>
            </a:fld>
            <a:endParaRPr lang="en-GB" smtClean="0"/>
          </a:p>
        </p:txBody>
      </p:sp>
    </p:spTree>
    <p:extLst>
      <p:ext uri="{BB962C8B-B14F-4D97-AF65-F5344CB8AC3E}">
        <p14:creationId xmlns:p14="http://schemas.microsoft.com/office/powerpoint/2010/main" val="20947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863FDA-ECD9-4F39-8625-05F660F178C1}" type="slidenum">
              <a:rPr lang="en-GB" smtClean="0"/>
              <a:pPr>
                <a:spcBef>
                  <a:spcPct val="0"/>
                </a:spcBef>
              </a:pPr>
              <a:t>20</a:t>
            </a:fld>
            <a:endParaRPr lang="en-GB" smtClean="0"/>
          </a:p>
        </p:txBody>
      </p:sp>
    </p:spTree>
    <p:extLst>
      <p:ext uri="{BB962C8B-B14F-4D97-AF65-F5344CB8AC3E}">
        <p14:creationId xmlns:p14="http://schemas.microsoft.com/office/powerpoint/2010/main" val="168283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E75B1B-E969-4C60-B446-8766B2018898}" type="slidenum">
              <a:rPr lang="en-GB" smtClean="0"/>
              <a:pPr>
                <a:spcBef>
                  <a:spcPct val="0"/>
                </a:spcBef>
              </a:pPr>
              <a:t>21</a:t>
            </a:fld>
            <a:endParaRPr lang="en-GB" smtClean="0"/>
          </a:p>
        </p:txBody>
      </p:sp>
    </p:spTree>
    <p:extLst>
      <p:ext uri="{BB962C8B-B14F-4D97-AF65-F5344CB8AC3E}">
        <p14:creationId xmlns:p14="http://schemas.microsoft.com/office/powerpoint/2010/main" val="205798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1323D6-790B-4DA6-BAD3-89772CB03E16}" type="slidenum">
              <a:rPr lang="en-GB" smtClean="0"/>
              <a:pPr>
                <a:spcBef>
                  <a:spcPct val="0"/>
                </a:spcBef>
              </a:pPr>
              <a:t>22</a:t>
            </a:fld>
            <a:endParaRPr lang="en-GB" smtClean="0"/>
          </a:p>
        </p:txBody>
      </p:sp>
    </p:spTree>
    <p:extLst>
      <p:ext uri="{BB962C8B-B14F-4D97-AF65-F5344CB8AC3E}">
        <p14:creationId xmlns:p14="http://schemas.microsoft.com/office/powerpoint/2010/main" val="1634571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93059F-B8E6-4F6A-B2F2-C4C1BBDEFDD7}" type="slidenum">
              <a:rPr lang="en-GB" smtClean="0"/>
              <a:pPr>
                <a:spcBef>
                  <a:spcPct val="0"/>
                </a:spcBef>
              </a:pPr>
              <a:t>23</a:t>
            </a:fld>
            <a:endParaRPr lang="en-GB" smtClean="0"/>
          </a:p>
        </p:txBody>
      </p:sp>
    </p:spTree>
    <p:extLst>
      <p:ext uri="{BB962C8B-B14F-4D97-AF65-F5344CB8AC3E}">
        <p14:creationId xmlns:p14="http://schemas.microsoft.com/office/powerpoint/2010/main" val="333535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F7E472-876B-4793-ABF5-DFDDAFC8DD8A}" type="slidenum">
              <a:rPr lang="en-GB" smtClean="0"/>
              <a:pPr>
                <a:spcBef>
                  <a:spcPct val="0"/>
                </a:spcBef>
              </a:pPr>
              <a:t>24</a:t>
            </a:fld>
            <a:endParaRPr lang="en-GB" smtClean="0"/>
          </a:p>
        </p:txBody>
      </p:sp>
    </p:spTree>
    <p:extLst>
      <p:ext uri="{BB962C8B-B14F-4D97-AF65-F5344CB8AC3E}">
        <p14:creationId xmlns:p14="http://schemas.microsoft.com/office/powerpoint/2010/main" val="297669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18DB84-714C-4B8D-A688-782DE8D899B5}" type="slidenum">
              <a:rPr lang="en-GB" smtClean="0"/>
              <a:pPr>
                <a:spcBef>
                  <a:spcPct val="0"/>
                </a:spcBef>
              </a:pPr>
              <a:t>25</a:t>
            </a:fld>
            <a:endParaRPr lang="en-GB" smtClean="0"/>
          </a:p>
        </p:txBody>
      </p:sp>
    </p:spTree>
    <p:extLst>
      <p:ext uri="{BB962C8B-B14F-4D97-AF65-F5344CB8AC3E}">
        <p14:creationId xmlns:p14="http://schemas.microsoft.com/office/powerpoint/2010/main" val="3036193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F74A26-023D-4702-AC46-1BDA41056B72}" type="slidenum">
              <a:rPr lang="en-GB" smtClean="0"/>
              <a:pPr>
                <a:spcBef>
                  <a:spcPct val="0"/>
                </a:spcBef>
              </a:pPr>
              <a:t>26</a:t>
            </a:fld>
            <a:endParaRPr lang="en-GB" smtClean="0"/>
          </a:p>
        </p:txBody>
      </p:sp>
    </p:spTree>
    <p:extLst>
      <p:ext uri="{BB962C8B-B14F-4D97-AF65-F5344CB8AC3E}">
        <p14:creationId xmlns:p14="http://schemas.microsoft.com/office/powerpoint/2010/main" val="101965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1A9A70-3F89-496D-9CD7-055759D9FC8E}" type="slidenum">
              <a:rPr lang="en-GB" smtClean="0"/>
              <a:pPr>
                <a:spcBef>
                  <a:spcPct val="0"/>
                </a:spcBef>
              </a:pPr>
              <a:t>27</a:t>
            </a:fld>
            <a:endParaRPr lang="en-GB" smtClean="0"/>
          </a:p>
        </p:txBody>
      </p:sp>
    </p:spTree>
    <p:extLst>
      <p:ext uri="{BB962C8B-B14F-4D97-AF65-F5344CB8AC3E}">
        <p14:creationId xmlns:p14="http://schemas.microsoft.com/office/powerpoint/2010/main" val="93447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7FF484-356D-47E2-9BFA-A1A59B21CB63}" type="slidenum">
              <a:rPr lang="en-GB" smtClean="0"/>
              <a:pPr>
                <a:spcBef>
                  <a:spcPct val="0"/>
                </a:spcBef>
              </a:pPr>
              <a:t>28</a:t>
            </a:fld>
            <a:endParaRPr lang="en-GB" smtClean="0"/>
          </a:p>
        </p:txBody>
      </p:sp>
    </p:spTree>
    <p:extLst>
      <p:ext uri="{BB962C8B-B14F-4D97-AF65-F5344CB8AC3E}">
        <p14:creationId xmlns:p14="http://schemas.microsoft.com/office/powerpoint/2010/main" val="3787264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40F985-E346-4CC0-908B-AA7197B78B03}" type="slidenum">
              <a:rPr lang="en-GB" smtClean="0"/>
              <a:pPr>
                <a:spcBef>
                  <a:spcPct val="0"/>
                </a:spcBef>
              </a:pPr>
              <a:t>30</a:t>
            </a:fld>
            <a:endParaRPr lang="en-GB" smtClean="0"/>
          </a:p>
        </p:txBody>
      </p:sp>
    </p:spTree>
    <p:extLst>
      <p:ext uri="{BB962C8B-B14F-4D97-AF65-F5344CB8AC3E}">
        <p14:creationId xmlns:p14="http://schemas.microsoft.com/office/powerpoint/2010/main" val="189238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788E6-A304-4508-8DC4-7C38734F3C35}" type="slidenum">
              <a:rPr lang="en-GB" smtClean="0"/>
              <a:pPr>
                <a:spcBef>
                  <a:spcPct val="0"/>
                </a:spcBef>
              </a:pPr>
              <a:t>31</a:t>
            </a:fld>
            <a:endParaRPr lang="en-GB" smtClean="0"/>
          </a:p>
        </p:txBody>
      </p:sp>
    </p:spTree>
    <p:extLst>
      <p:ext uri="{BB962C8B-B14F-4D97-AF65-F5344CB8AC3E}">
        <p14:creationId xmlns:p14="http://schemas.microsoft.com/office/powerpoint/2010/main" val="1124515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1CC623-BB99-4DF5-B86A-153707CF257F}" type="slidenum">
              <a:rPr lang="en-GB" smtClean="0"/>
              <a:pPr>
                <a:spcBef>
                  <a:spcPct val="0"/>
                </a:spcBef>
              </a:pPr>
              <a:t>32</a:t>
            </a:fld>
            <a:endParaRPr lang="en-GB" smtClean="0"/>
          </a:p>
        </p:txBody>
      </p:sp>
    </p:spTree>
    <p:extLst>
      <p:ext uri="{BB962C8B-B14F-4D97-AF65-F5344CB8AC3E}">
        <p14:creationId xmlns:p14="http://schemas.microsoft.com/office/powerpoint/2010/main" val="2627563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90F7C-B6E7-457C-91CD-8EDB2CBB7FAD}" type="slidenum">
              <a:rPr lang="en-GB" smtClean="0"/>
              <a:pPr>
                <a:spcBef>
                  <a:spcPct val="0"/>
                </a:spcBef>
              </a:pPr>
              <a:t>33</a:t>
            </a:fld>
            <a:endParaRPr lang="en-GB" smtClean="0"/>
          </a:p>
        </p:txBody>
      </p:sp>
    </p:spTree>
    <p:extLst>
      <p:ext uri="{BB962C8B-B14F-4D97-AF65-F5344CB8AC3E}">
        <p14:creationId xmlns:p14="http://schemas.microsoft.com/office/powerpoint/2010/main" val="1926053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ED8A2D-6192-4F4A-AB1F-64E5AC0E8748}" type="slidenum">
              <a:rPr lang="en-GB" smtClean="0"/>
              <a:pPr>
                <a:spcBef>
                  <a:spcPct val="0"/>
                </a:spcBef>
              </a:pPr>
              <a:t>34</a:t>
            </a:fld>
            <a:endParaRPr lang="en-GB" smtClean="0"/>
          </a:p>
        </p:txBody>
      </p:sp>
    </p:spTree>
    <p:extLst>
      <p:ext uri="{BB962C8B-B14F-4D97-AF65-F5344CB8AC3E}">
        <p14:creationId xmlns:p14="http://schemas.microsoft.com/office/powerpoint/2010/main" val="2415733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FD625F-4EE7-4B5C-A3A6-ACB98BA9F41A}" type="slidenum">
              <a:rPr lang="en-GB" smtClean="0"/>
              <a:pPr>
                <a:spcBef>
                  <a:spcPct val="0"/>
                </a:spcBef>
              </a:pPr>
              <a:t>35</a:t>
            </a:fld>
            <a:endParaRPr lang="en-GB" smtClean="0"/>
          </a:p>
        </p:txBody>
      </p:sp>
    </p:spTree>
    <p:extLst>
      <p:ext uri="{BB962C8B-B14F-4D97-AF65-F5344CB8AC3E}">
        <p14:creationId xmlns:p14="http://schemas.microsoft.com/office/powerpoint/2010/main" val="394710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C31D03-D884-4306-A13A-093C1C284AB8}" type="slidenum">
              <a:rPr lang="en-GB" smtClean="0"/>
              <a:pPr>
                <a:spcBef>
                  <a:spcPct val="0"/>
                </a:spcBef>
              </a:pPr>
              <a:t>36</a:t>
            </a:fld>
            <a:endParaRPr lang="en-GB" smtClean="0"/>
          </a:p>
        </p:txBody>
      </p:sp>
    </p:spTree>
    <p:extLst>
      <p:ext uri="{BB962C8B-B14F-4D97-AF65-F5344CB8AC3E}">
        <p14:creationId xmlns:p14="http://schemas.microsoft.com/office/powerpoint/2010/main" val="2054297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B9F4FA-ED83-4444-8CB3-02CEE961DCD6}" type="slidenum">
              <a:rPr lang="en-GB" smtClean="0"/>
              <a:pPr>
                <a:spcBef>
                  <a:spcPct val="0"/>
                </a:spcBef>
              </a:pPr>
              <a:t>37</a:t>
            </a:fld>
            <a:endParaRPr lang="en-GB" smtClean="0"/>
          </a:p>
        </p:txBody>
      </p:sp>
    </p:spTree>
    <p:extLst>
      <p:ext uri="{BB962C8B-B14F-4D97-AF65-F5344CB8AC3E}">
        <p14:creationId xmlns:p14="http://schemas.microsoft.com/office/powerpoint/2010/main" val="4093916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1D3755-24A1-40FC-A6E1-A4E1469CAAF4}" type="slidenum">
              <a:rPr lang="en-GB" smtClean="0"/>
              <a:pPr>
                <a:spcBef>
                  <a:spcPct val="0"/>
                </a:spcBef>
              </a:pPr>
              <a:t>38</a:t>
            </a:fld>
            <a:endParaRPr lang="en-GB" smtClean="0"/>
          </a:p>
        </p:txBody>
      </p:sp>
    </p:spTree>
    <p:extLst>
      <p:ext uri="{BB962C8B-B14F-4D97-AF65-F5344CB8AC3E}">
        <p14:creationId xmlns:p14="http://schemas.microsoft.com/office/powerpoint/2010/main" val="1569892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ACFCC5-B7D4-476B-8C91-BF9AC76F28A1}" type="slidenum">
              <a:rPr lang="en-GB" smtClean="0"/>
              <a:pPr>
                <a:spcBef>
                  <a:spcPct val="0"/>
                </a:spcBef>
              </a:pPr>
              <a:t>39</a:t>
            </a:fld>
            <a:endParaRPr lang="en-GB" smtClean="0"/>
          </a:p>
        </p:txBody>
      </p:sp>
    </p:spTree>
    <p:extLst>
      <p:ext uri="{BB962C8B-B14F-4D97-AF65-F5344CB8AC3E}">
        <p14:creationId xmlns:p14="http://schemas.microsoft.com/office/powerpoint/2010/main" val="4210385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4D524B-1134-4839-A37E-A6C9209BEAEC}" type="slidenum">
              <a:rPr lang="en-GB" smtClean="0"/>
              <a:pPr>
                <a:spcBef>
                  <a:spcPct val="0"/>
                </a:spcBef>
              </a:pPr>
              <a:t>40</a:t>
            </a:fld>
            <a:endParaRPr lang="en-GB" smtClean="0"/>
          </a:p>
        </p:txBody>
      </p:sp>
    </p:spTree>
    <p:extLst>
      <p:ext uri="{BB962C8B-B14F-4D97-AF65-F5344CB8AC3E}">
        <p14:creationId xmlns:p14="http://schemas.microsoft.com/office/powerpoint/2010/main" val="641889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F82265-9F0F-42A8-A85A-02ACF7F7C7A1}" type="slidenum">
              <a:rPr lang="en-GB" smtClean="0"/>
              <a:pPr>
                <a:spcBef>
                  <a:spcPct val="0"/>
                </a:spcBef>
              </a:pPr>
              <a:t>41</a:t>
            </a:fld>
            <a:endParaRPr lang="en-GB" smtClean="0"/>
          </a:p>
        </p:txBody>
      </p:sp>
    </p:spTree>
    <p:extLst>
      <p:ext uri="{BB962C8B-B14F-4D97-AF65-F5344CB8AC3E}">
        <p14:creationId xmlns:p14="http://schemas.microsoft.com/office/powerpoint/2010/main" val="135802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8F2D1D-9E9B-4B5C-B1E3-D7B526D1E783}" type="slidenum">
              <a:rPr lang="en-GB" smtClean="0"/>
              <a:pPr>
                <a:spcBef>
                  <a:spcPct val="0"/>
                </a:spcBef>
              </a:pPr>
              <a:t>43</a:t>
            </a:fld>
            <a:endParaRPr lang="en-GB" smtClean="0"/>
          </a:p>
        </p:txBody>
      </p:sp>
    </p:spTree>
    <p:extLst>
      <p:ext uri="{BB962C8B-B14F-4D97-AF65-F5344CB8AC3E}">
        <p14:creationId xmlns:p14="http://schemas.microsoft.com/office/powerpoint/2010/main" val="2361943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3BCFDF-D6E0-4716-B234-BE733DBAD8B5}" type="slidenum">
              <a:rPr lang="en-GB" smtClean="0"/>
              <a:pPr>
                <a:spcBef>
                  <a:spcPct val="0"/>
                </a:spcBef>
              </a:pPr>
              <a:t>44</a:t>
            </a:fld>
            <a:endParaRPr lang="en-GB" smtClean="0"/>
          </a:p>
        </p:txBody>
      </p:sp>
    </p:spTree>
    <p:extLst>
      <p:ext uri="{BB962C8B-B14F-4D97-AF65-F5344CB8AC3E}">
        <p14:creationId xmlns:p14="http://schemas.microsoft.com/office/powerpoint/2010/main" val="1356707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29AEF4-4D53-43E1-AA12-EA927E297CF2}" type="slidenum">
              <a:rPr lang="en-GB" smtClean="0"/>
              <a:pPr>
                <a:spcBef>
                  <a:spcPct val="0"/>
                </a:spcBef>
              </a:pPr>
              <a:t>45</a:t>
            </a:fld>
            <a:endParaRPr lang="en-GB" smtClean="0"/>
          </a:p>
        </p:txBody>
      </p:sp>
    </p:spTree>
    <p:extLst>
      <p:ext uri="{BB962C8B-B14F-4D97-AF65-F5344CB8AC3E}">
        <p14:creationId xmlns:p14="http://schemas.microsoft.com/office/powerpoint/2010/main" val="1631961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7F682-E9D3-4369-A530-1BCAE9272561}" type="slidenum">
              <a:rPr lang="en-GB" smtClean="0"/>
              <a:pPr>
                <a:spcBef>
                  <a:spcPct val="0"/>
                </a:spcBef>
              </a:pPr>
              <a:t>46</a:t>
            </a:fld>
            <a:endParaRPr lang="en-GB" smtClean="0"/>
          </a:p>
        </p:txBody>
      </p:sp>
    </p:spTree>
    <p:extLst>
      <p:ext uri="{BB962C8B-B14F-4D97-AF65-F5344CB8AC3E}">
        <p14:creationId xmlns:p14="http://schemas.microsoft.com/office/powerpoint/2010/main" val="261300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9396BD-BD8A-4FEC-A1BF-483065552389}" type="slidenum">
              <a:rPr lang="en-GB" smtClean="0"/>
              <a:pPr>
                <a:spcBef>
                  <a:spcPct val="0"/>
                </a:spcBef>
              </a:pPr>
              <a:t>4</a:t>
            </a:fld>
            <a:endParaRPr lang="en-GB" smtClean="0"/>
          </a:p>
        </p:txBody>
      </p:sp>
    </p:spTree>
    <p:extLst>
      <p:ext uri="{BB962C8B-B14F-4D97-AF65-F5344CB8AC3E}">
        <p14:creationId xmlns:p14="http://schemas.microsoft.com/office/powerpoint/2010/main" val="1891804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2C8E93-1C47-4C7C-B09A-01935445A0C2}" type="slidenum">
              <a:rPr lang="en-GB" smtClean="0"/>
              <a:pPr>
                <a:spcBef>
                  <a:spcPct val="0"/>
                </a:spcBef>
              </a:pPr>
              <a:t>47</a:t>
            </a:fld>
            <a:endParaRPr lang="en-GB" smtClean="0"/>
          </a:p>
        </p:txBody>
      </p:sp>
    </p:spTree>
    <p:extLst>
      <p:ext uri="{BB962C8B-B14F-4D97-AF65-F5344CB8AC3E}">
        <p14:creationId xmlns:p14="http://schemas.microsoft.com/office/powerpoint/2010/main" val="1645690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33233-B906-487E-A555-8B25DD398C32}" type="slidenum">
              <a:rPr lang="en-GB" smtClean="0"/>
              <a:pPr>
                <a:spcBef>
                  <a:spcPct val="0"/>
                </a:spcBef>
              </a:pPr>
              <a:t>48</a:t>
            </a:fld>
            <a:endParaRPr lang="en-GB" smtClean="0"/>
          </a:p>
        </p:txBody>
      </p:sp>
    </p:spTree>
    <p:extLst>
      <p:ext uri="{BB962C8B-B14F-4D97-AF65-F5344CB8AC3E}">
        <p14:creationId xmlns:p14="http://schemas.microsoft.com/office/powerpoint/2010/main" val="3720806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B82BC7-DF6C-4569-A7E1-9ECA1B3E9245}" type="slidenum">
              <a:rPr lang="en-GB" smtClean="0"/>
              <a:pPr>
                <a:spcBef>
                  <a:spcPct val="0"/>
                </a:spcBef>
              </a:pPr>
              <a:t>49</a:t>
            </a:fld>
            <a:endParaRPr lang="en-GB" smtClean="0"/>
          </a:p>
        </p:txBody>
      </p:sp>
    </p:spTree>
    <p:extLst>
      <p:ext uri="{BB962C8B-B14F-4D97-AF65-F5344CB8AC3E}">
        <p14:creationId xmlns:p14="http://schemas.microsoft.com/office/powerpoint/2010/main" val="3860611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B82BC7-DF6C-4569-A7E1-9ECA1B3E9245}" type="slidenum">
              <a:rPr lang="en-GB" smtClean="0"/>
              <a:pPr>
                <a:spcBef>
                  <a:spcPct val="0"/>
                </a:spcBef>
              </a:pPr>
              <a:t>50</a:t>
            </a:fld>
            <a:endParaRPr lang="en-GB" smtClean="0"/>
          </a:p>
        </p:txBody>
      </p:sp>
    </p:spTree>
    <p:extLst>
      <p:ext uri="{BB962C8B-B14F-4D97-AF65-F5344CB8AC3E}">
        <p14:creationId xmlns:p14="http://schemas.microsoft.com/office/powerpoint/2010/main" val="1557094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346C86-DCF6-49D3-B561-F4FE24E84224}" type="slidenum">
              <a:rPr lang="en-GB" smtClean="0"/>
              <a:pPr>
                <a:spcBef>
                  <a:spcPct val="0"/>
                </a:spcBef>
              </a:pPr>
              <a:t>51</a:t>
            </a:fld>
            <a:endParaRPr lang="en-GB" smtClean="0"/>
          </a:p>
        </p:txBody>
      </p:sp>
    </p:spTree>
    <p:extLst>
      <p:ext uri="{BB962C8B-B14F-4D97-AF65-F5344CB8AC3E}">
        <p14:creationId xmlns:p14="http://schemas.microsoft.com/office/powerpoint/2010/main" val="3621394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4DCDE9-B6BC-4841-820B-27386DFF0827}" type="slidenum">
              <a:rPr lang="en-GB" smtClean="0"/>
              <a:pPr>
                <a:spcBef>
                  <a:spcPct val="0"/>
                </a:spcBef>
              </a:pPr>
              <a:t>52</a:t>
            </a:fld>
            <a:endParaRPr lang="en-GB" smtClean="0"/>
          </a:p>
        </p:txBody>
      </p:sp>
    </p:spTree>
    <p:extLst>
      <p:ext uri="{BB962C8B-B14F-4D97-AF65-F5344CB8AC3E}">
        <p14:creationId xmlns:p14="http://schemas.microsoft.com/office/powerpoint/2010/main" val="2165916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0954B2-2442-4826-98E9-75743E2587B8}" type="slidenum">
              <a:rPr lang="en-GB" smtClean="0"/>
              <a:pPr>
                <a:spcBef>
                  <a:spcPct val="0"/>
                </a:spcBef>
              </a:pPr>
              <a:t>53</a:t>
            </a:fld>
            <a:endParaRPr lang="en-GB" smtClean="0"/>
          </a:p>
        </p:txBody>
      </p:sp>
    </p:spTree>
    <p:extLst>
      <p:ext uri="{BB962C8B-B14F-4D97-AF65-F5344CB8AC3E}">
        <p14:creationId xmlns:p14="http://schemas.microsoft.com/office/powerpoint/2010/main" val="2531438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69DF60-1756-411B-B8E2-05D17C644528}" type="slidenum">
              <a:rPr lang="en-GB" smtClean="0"/>
              <a:pPr>
                <a:spcBef>
                  <a:spcPct val="0"/>
                </a:spcBef>
              </a:pPr>
              <a:t>54</a:t>
            </a:fld>
            <a:endParaRPr lang="en-GB" smtClean="0"/>
          </a:p>
        </p:txBody>
      </p:sp>
    </p:spTree>
    <p:extLst>
      <p:ext uri="{BB962C8B-B14F-4D97-AF65-F5344CB8AC3E}">
        <p14:creationId xmlns:p14="http://schemas.microsoft.com/office/powerpoint/2010/main" val="2752543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E7550-8363-4FF4-9EE1-6058DD94653B}" type="slidenum">
              <a:rPr lang="en-GB" smtClean="0"/>
              <a:pPr>
                <a:spcBef>
                  <a:spcPct val="0"/>
                </a:spcBef>
              </a:pPr>
              <a:t>55</a:t>
            </a:fld>
            <a:endParaRPr lang="en-GB" smtClean="0"/>
          </a:p>
        </p:txBody>
      </p:sp>
    </p:spTree>
    <p:extLst>
      <p:ext uri="{BB962C8B-B14F-4D97-AF65-F5344CB8AC3E}">
        <p14:creationId xmlns:p14="http://schemas.microsoft.com/office/powerpoint/2010/main" val="1844689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CA36E-6C69-4156-B7D7-706D1A6F8C82}" type="slidenum">
              <a:rPr lang="en-GB" smtClean="0"/>
              <a:pPr>
                <a:spcBef>
                  <a:spcPct val="0"/>
                </a:spcBef>
              </a:pPr>
              <a:t>56</a:t>
            </a:fld>
            <a:endParaRPr lang="en-GB" smtClean="0"/>
          </a:p>
        </p:txBody>
      </p:sp>
    </p:spTree>
    <p:extLst>
      <p:ext uri="{BB962C8B-B14F-4D97-AF65-F5344CB8AC3E}">
        <p14:creationId xmlns:p14="http://schemas.microsoft.com/office/powerpoint/2010/main" val="327785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25932-8474-457B-B51B-E5EF429B1E5A}" type="slidenum">
              <a:rPr lang="en-GB" smtClean="0"/>
              <a:pPr>
                <a:spcBef>
                  <a:spcPct val="0"/>
                </a:spcBef>
              </a:pPr>
              <a:t>5</a:t>
            </a:fld>
            <a:endParaRPr lang="en-GB" smtClean="0"/>
          </a:p>
        </p:txBody>
      </p:sp>
    </p:spTree>
    <p:extLst>
      <p:ext uri="{BB962C8B-B14F-4D97-AF65-F5344CB8AC3E}">
        <p14:creationId xmlns:p14="http://schemas.microsoft.com/office/powerpoint/2010/main" val="3677054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E3F8A7-A298-4F58-A031-A37409893873}" type="slidenum">
              <a:rPr lang="en-GB" smtClean="0"/>
              <a:pPr>
                <a:spcBef>
                  <a:spcPct val="0"/>
                </a:spcBef>
              </a:pPr>
              <a:t>57</a:t>
            </a:fld>
            <a:endParaRPr lang="en-GB" smtClean="0"/>
          </a:p>
        </p:txBody>
      </p:sp>
    </p:spTree>
    <p:extLst>
      <p:ext uri="{BB962C8B-B14F-4D97-AF65-F5344CB8AC3E}">
        <p14:creationId xmlns:p14="http://schemas.microsoft.com/office/powerpoint/2010/main" val="3372363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BEAAEE-29CC-4658-9580-D99FECA8706B}" type="slidenum">
              <a:rPr lang="en-GB" smtClean="0"/>
              <a:pPr>
                <a:spcBef>
                  <a:spcPct val="0"/>
                </a:spcBef>
              </a:pPr>
              <a:t>58</a:t>
            </a:fld>
            <a:endParaRPr lang="en-GB" smtClean="0"/>
          </a:p>
        </p:txBody>
      </p:sp>
    </p:spTree>
    <p:extLst>
      <p:ext uri="{BB962C8B-B14F-4D97-AF65-F5344CB8AC3E}">
        <p14:creationId xmlns:p14="http://schemas.microsoft.com/office/powerpoint/2010/main" val="3461427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33BBB1-ACBF-4C73-8BAC-3DB5360BE959}" type="slidenum">
              <a:rPr lang="en-GB" smtClean="0"/>
              <a:pPr>
                <a:spcBef>
                  <a:spcPct val="0"/>
                </a:spcBef>
              </a:pPr>
              <a:t>59</a:t>
            </a:fld>
            <a:endParaRPr lang="en-GB" smtClean="0"/>
          </a:p>
        </p:txBody>
      </p:sp>
    </p:spTree>
    <p:extLst>
      <p:ext uri="{BB962C8B-B14F-4D97-AF65-F5344CB8AC3E}">
        <p14:creationId xmlns:p14="http://schemas.microsoft.com/office/powerpoint/2010/main" val="934485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D0BABD-94D9-452C-B22B-0582799BC587}" type="slidenum">
              <a:rPr lang="en-GB" smtClean="0"/>
              <a:pPr>
                <a:spcBef>
                  <a:spcPct val="0"/>
                </a:spcBef>
              </a:pPr>
              <a:t>60</a:t>
            </a:fld>
            <a:endParaRPr lang="en-GB" smtClean="0"/>
          </a:p>
        </p:txBody>
      </p:sp>
    </p:spTree>
    <p:extLst>
      <p:ext uri="{BB962C8B-B14F-4D97-AF65-F5344CB8AC3E}">
        <p14:creationId xmlns:p14="http://schemas.microsoft.com/office/powerpoint/2010/main" val="1280032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D25255-32E2-49EB-82F6-24BCE3B2B0E8}" type="slidenum">
              <a:rPr lang="en-GB" smtClean="0"/>
              <a:pPr>
                <a:spcBef>
                  <a:spcPct val="0"/>
                </a:spcBef>
              </a:pPr>
              <a:t>61</a:t>
            </a:fld>
            <a:endParaRPr lang="en-GB" smtClean="0"/>
          </a:p>
        </p:txBody>
      </p:sp>
    </p:spTree>
    <p:extLst>
      <p:ext uri="{BB962C8B-B14F-4D97-AF65-F5344CB8AC3E}">
        <p14:creationId xmlns:p14="http://schemas.microsoft.com/office/powerpoint/2010/main" val="1910030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91AF59-FE0A-4031-8DC9-D8C7820915F2}" type="slidenum">
              <a:rPr lang="en-GB" smtClean="0"/>
              <a:pPr>
                <a:spcBef>
                  <a:spcPct val="0"/>
                </a:spcBef>
              </a:pPr>
              <a:t>62</a:t>
            </a:fld>
            <a:endParaRPr lang="en-GB" smtClean="0"/>
          </a:p>
        </p:txBody>
      </p:sp>
    </p:spTree>
    <p:extLst>
      <p:ext uri="{BB962C8B-B14F-4D97-AF65-F5344CB8AC3E}">
        <p14:creationId xmlns:p14="http://schemas.microsoft.com/office/powerpoint/2010/main" val="832812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CF236F-B699-41BF-A1A0-249B5100076F}" type="slidenum">
              <a:rPr lang="en-GB" smtClean="0"/>
              <a:pPr>
                <a:spcBef>
                  <a:spcPct val="0"/>
                </a:spcBef>
              </a:pPr>
              <a:t>63</a:t>
            </a:fld>
            <a:endParaRPr lang="en-GB" smtClean="0"/>
          </a:p>
        </p:txBody>
      </p:sp>
    </p:spTree>
    <p:extLst>
      <p:ext uri="{BB962C8B-B14F-4D97-AF65-F5344CB8AC3E}">
        <p14:creationId xmlns:p14="http://schemas.microsoft.com/office/powerpoint/2010/main" val="9745518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D04183-6511-48A5-BB0A-DB577F02FC92}" type="slidenum">
              <a:rPr lang="en-GB">
                <a:latin typeface="Calibri" panose="020F0502020204030204" pitchFamily="34" charset="0"/>
              </a:rPr>
              <a:pPr eaLnBrk="1" hangingPunct="1"/>
              <a:t>6</a:t>
            </a:fld>
            <a:endParaRPr lang="en-GB">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10420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C9DAEC-608A-4313-B81E-839D06EC15F3}" type="slidenum">
              <a:rPr lang="en-GB" smtClean="0"/>
              <a:pPr>
                <a:spcBef>
                  <a:spcPct val="0"/>
                </a:spcBef>
              </a:pPr>
              <a:t>7</a:t>
            </a:fld>
            <a:endParaRPr lang="en-GB" smtClean="0"/>
          </a:p>
        </p:txBody>
      </p:sp>
    </p:spTree>
    <p:extLst>
      <p:ext uri="{BB962C8B-B14F-4D97-AF65-F5344CB8AC3E}">
        <p14:creationId xmlns:p14="http://schemas.microsoft.com/office/powerpoint/2010/main" val="400089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8</a:t>
            </a:fld>
            <a:endParaRPr lang="en-GB" smtClean="0"/>
          </a:p>
        </p:txBody>
      </p:sp>
    </p:spTree>
    <p:extLst>
      <p:ext uri="{BB962C8B-B14F-4D97-AF65-F5344CB8AC3E}">
        <p14:creationId xmlns:p14="http://schemas.microsoft.com/office/powerpoint/2010/main" val="229712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9</a:t>
            </a:fld>
            <a:endParaRPr lang="en-GB" smtClean="0"/>
          </a:p>
        </p:txBody>
      </p:sp>
    </p:spTree>
    <p:extLst>
      <p:ext uri="{BB962C8B-B14F-4D97-AF65-F5344CB8AC3E}">
        <p14:creationId xmlns:p14="http://schemas.microsoft.com/office/powerpoint/2010/main" val="95385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xfrm>
            <a:off x="3581400" y="6305550"/>
            <a:ext cx="2133600" cy="476250"/>
          </a:xfrm>
          <a:prstGeom prst="rect">
            <a:avLst/>
          </a:prstGeom>
        </p:spPr>
        <p:txBody>
          <a:bodyPr/>
          <a:lstStyle>
            <a:lvl1pPr>
              <a:defRPr/>
            </a:lvl1pPr>
          </a:lstStyle>
          <a:p>
            <a:pPr>
              <a:defRPr/>
            </a:pPr>
            <a:fld id="{99C34F9F-E449-4ADB-8D5A-49E73C8C2290}" type="datetime1">
              <a:rPr lang="en-US"/>
              <a:pPr>
                <a:defRPr/>
              </a:pPr>
              <a:t>7/21/2015</a:t>
            </a:fld>
            <a:endParaRPr lang="en-GB"/>
          </a:p>
        </p:txBody>
      </p:sp>
      <p:sp>
        <p:nvSpPr>
          <p:cNvPr id="6" name="Rectangle 12"/>
          <p:cNvSpPr>
            <a:spLocks noGrp="1" noChangeArrowheads="1"/>
          </p:cNvSpPr>
          <p:nvPr>
            <p:ph type="ftr" sz="quarter" idx="11"/>
          </p:nvPr>
        </p:nvSpPr>
        <p:spPr>
          <a:xfrm>
            <a:off x="5715000" y="6305550"/>
            <a:ext cx="2895600" cy="476250"/>
          </a:xfrm>
          <a:prstGeom prst="rect">
            <a:avLst/>
          </a:prstGeom>
        </p:spPr>
        <p:txBody>
          <a:bodyPr/>
          <a:lstStyle>
            <a:lvl1pPr>
              <a:defRPr/>
            </a:lvl1pPr>
          </a:lstStyle>
          <a:p>
            <a:pPr>
              <a:defRPr/>
            </a:pPr>
            <a:r>
              <a:rPr lang="el-GR"/>
              <a:t>ΤΠΕ &amp; Εκπαίδευση, Βασίλης Κόμης</a:t>
            </a:r>
            <a:endParaRPr lang="en-GB"/>
          </a:p>
        </p:txBody>
      </p:sp>
      <p:sp>
        <p:nvSpPr>
          <p:cNvPr id="7" name="Rectangle 13"/>
          <p:cNvSpPr>
            <a:spLocks noGrp="1" noChangeArrowheads="1"/>
          </p:cNvSpPr>
          <p:nvPr>
            <p:ph type="sldNum" sz="quarter" idx="12"/>
          </p:nvPr>
        </p:nvSpPr>
        <p:spPr>
          <a:xfrm>
            <a:off x="8613775" y="6305550"/>
            <a:ext cx="457200" cy="476250"/>
          </a:xfrm>
          <a:prstGeom prst="rect">
            <a:avLst/>
          </a:prstGeom>
        </p:spPr>
        <p:txBody>
          <a:bodyPr/>
          <a:lstStyle>
            <a:lvl1pPr>
              <a:defRPr/>
            </a:lvl1pPr>
          </a:lstStyle>
          <a:p>
            <a:fld id="{85065A24-E25D-4317-A541-25C068FF7C8A}" type="slidenum">
              <a:rPr lang="en-GB"/>
              <a:pPr/>
              <a:t>‹#›</a:t>
            </a:fld>
            <a:endParaRPr lang="en-GB"/>
          </a:p>
        </p:txBody>
      </p:sp>
    </p:spTree>
    <p:extLst>
      <p:ext uri="{BB962C8B-B14F-4D97-AF65-F5344CB8AC3E}">
        <p14:creationId xmlns:p14="http://schemas.microsoft.com/office/powerpoint/2010/main" val="77249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 TargetMode="External"/><Relationship Id="rId7" Type="http://schemas.openxmlformats.org/officeDocument/2006/relationships/image" Target="../media/image9.jpeg"/><Relationship Id="rId2" Type="http://schemas.openxmlformats.org/officeDocument/2006/relationships/hyperlink" Target="http://www.mathworks.com/matlabcentral/fx_files/21944/2/DancingPeaks.gif"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www.youtube.com/watch?v=EXR9Ft8rzhk" TargetMode="Externa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lsp.gr/logomatheia/webdemo/"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hyperlink" Target="../../&#916;&#953;&#954;&#964;&#965;&#945;&#954;&#972;&#962;%20&#932;&#972;&#960;&#959;&#962;%20&#924;&#945;&#952;&#942;&#956;&#945;&#964;&#959;&#962;/&#917;&#954;&#960;&#945;&#953;&#948;&#949;&#965;&#964;&#953;&#954;&#972;%20&#923;&#959;&#947;&#953;&#963;&#956;&#953;&#954;&#972;/&#932;&#949;&#963;&#964;%20&#915;&#957;&#974;&#963;&#949;&#969;&#957;/TESTGNOS.EX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916;&#953;&#954;&#964;&#965;&#945;&#954;&#972;&#962;%20&#932;&#972;&#960;&#959;&#962;%20&#924;&#945;&#952;&#942;&#956;&#945;&#964;&#959;&#962;/&#917;&#954;&#960;&#945;&#953;&#948;&#949;&#965;&#964;&#953;&#954;&#972;%20&#923;&#959;&#947;&#953;&#963;&#956;&#953;&#954;&#972;/&#932;&#949;&#963;&#964;%20&#915;&#957;&#974;&#963;&#949;&#969;&#957;/TESTGNOS.EX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467494"/>
          </a:xfrm>
        </p:spPr>
        <p:txBody>
          <a:bodyPr>
            <a:noAutofit/>
          </a:bodyPr>
          <a:lstStyle/>
          <a:p>
            <a:r>
              <a:rPr lang="el-GR" sz="2800" b="1" dirty="0"/>
              <a:t>Ενότητα </a:t>
            </a:r>
            <a:r>
              <a:rPr lang="el-GR" sz="2800" b="1" dirty="0" smtClean="0"/>
              <a:t>4</a:t>
            </a:r>
            <a:r>
              <a:rPr lang="en-US" sz="2800" b="1" dirty="0" smtClean="0"/>
              <a:t> </a:t>
            </a:r>
            <a:r>
              <a:rPr lang="el-GR" sz="2800" b="1" dirty="0" smtClean="0"/>
              <a:t>:</a:t>
            </a:r>
            <a:r>
              <a:rPr lang="en-US" sz="2800" dirty="0" smtClean="0"/>
              <a:t> </a:t>
            </a:r>
            <a:r>
              <a:rPr lang="el-GR" sz="2800" dirty="0" smtClean="0"/>
              <a:t> Θεωρίες Μάθησης και ΤΠΕ: Συμπεριφορισμός</a:t>
            </a:r>
            <a:endParaRPr lang="en-US" sz="2800" dirty="0" smtClean="0"/>
          </a:p>
          <a:p>
            <a:endParaRPr lang="en-US" sz="2800" dirty="0"/>
          </a:p>
          <a:p>
            <a:r>
              <a:rPr lang="el-GR" sz="2800" dirty="0" smtClean="0"/>
              <a:t>Βασίλειος </a:t>
            </a:r>
            <a:r>
              <a:rPr lang="el-GR" sz="2800" dirty="0" smtClean="0"/>
              <a:t>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935"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77250" cy="1143000"/>
          </a:xfrm>
        </p:spPr>
        <p:txBody>
          <a:bodyPr>
            <a:normAutofit fontScale="90000"/>
          </a:bodyPr>
          <a:lstStyle/>
          <a:p>
            <a:pPr>
              <a:defRPr/>
            </a:pPr>
            <a:r>
              <a:rPr lang="el-GR" sz="4400" b="1" dirty="0" smtClean="0"/>
              <a:t>Υπολογιστικό περιβάλλον για μάθηση</a:t>
            </a:r>
            <a:endParaRPr lang="en-GB" dirty="0"/>
          </a:p>
        </p:txBody>
      </p:sp>
      <p:sp>
        <p:nvSpPr>
          <p:cNvPr id="23555" name="Content Placeholder 2"/>
          <p:cNvSpPr>
            <a:spLocks noGrp="1"/>
          </p:cNvSpPr>
          <p:nvPr>
            <p:ph idx="1"/>
          </p:nvPr>
        </p:nvSpPr>
        <p:spPr>
          <a:xfrm>
            <a:off x="838200" y="1600200"/>
            <a:ext cx="7848600" cy="4525963"/>
          </a:xfrm>
        </p:spPr>
        <p:txBody>
          <a:bodyPr>
            <a:normAutofit/>
          </a:bodyPr>
          <a:lstStyle/>
          <a:p>
            <a:r>
              <a:rPr lang="el-GR" sz="2800" b="1" dirty="0" smtClean="0">
                <a:solidFill>
                  <a:srgbClr val="FF0000"/>
                </a:solidFill>
              </a:rPr>
              <a:t>Υποστήριξη του Μαθητή</a:t>
            </a:r>
            <a:endParaRPr lang="en-US" sz="2800" b="1" dirty="0" smtClean="0"/>
          </a:p>
          <a:p>
            <a:r>
              <a:rPr lang="el-GR" sz="2800" dirty="0"/>
              <a:t>Υ</a:t>
            </a:r>
            <a:r>
              <a:rPr lang="el-GR" sz="2800" dirty="0" smtClean="0"/>
              <a:t>πολογιστική υποστήριξη της μάθησης</a:t>
            </a:r>
          </a:p>
          <a:p>
            <a:pPr lvl="1"/>
            <a:r>
              <a:rPr lang="el-GR" sz="2400" dirty="0" smtClean="0"/>
              <a:t>Ο μαθητής χρησιμοποιεί το υπολογιστικό περιβάλλον για να αναπτύξει ικανότητες κυρίως υψηλού επιπέδου (γνώσεις) </a:t>
            </a:r>
          </a:p>
          <a:p>
            <a:pPr lvl="1"/>
            <a:r>
              <a:rPr lang="el-GR" sz="2400" dirty="0" smtClean="0"/>
              <a:t>Το λογισμικό χρησιμοποιείται από το μαθητή ως </a:t>
            </a:r>
            <a:r>
              <a:rPr lang="el-GR" sz="2400" b="1" dirty="0" smtClean="0"/>
              <a:t>εργαλείο</a:t>
            </a:r>
            <a:r>
              <a:rPr lang="el-GR" sz="2400" dirty="0" smtClean="0"/>
              <a:t> για την επίλυση προβλημάτων</a:t>
            </a:r>
          </a:p>
          <a:p>
            <a:r>
              <a:rPr lang="el-GR" sz="2800" dirty="0" smtClean="0"/>
              <a:t>Παράδειγμα</a:t>
            </a:r>
          </a:p>
          <a:p>
            <a:pPr lvl="1"/>
            <a:r>
              <a:rPr lang="el-GR" sz="2400" dirty="0"/>
              <a:t>Λογισμικό </a:t>
            </a:r>
            <a:r>
              <a:rPr lang="el-GR" sz="2400" dirty="0" smtClean="0"/>
              <a:t>επεξεργασίας κειμένου</a:t>
            </a:r>
            <a:endParaRPr lang="el-GR" sz="2400" dirty="0"/>
          </a:p>
          <a:p>
            <a:pPr lvl="1"/>
            <a:r>
              <a:rPr lang="el-GR" sz="2400" dirty="0" smtClean="0"/>
              <a:t>Λογισμικό προσομοίωσης</a:t>
            </a:r>
          </a:p>
          <a:p>
            <a:endParaRPr lang="el-GR"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10</a:t>
            </a:fld>
            <a:endParaRPr lang="en-US" sz="1200" smtClean="0">
              <a:solidFill>
                <a:srgbClr val="B5A788"/>
              </a:solidFill>
            </a:endParaRPr>
          </a:p>
        </p:txBody>
      </p:sp>
    </p:spTree>
    <p:extLst>
      <p:ext uri="{BB962C8B-B14F-4D97-AF65-F5344CB8AC3E}">
        <p14:creationId xmlns:p14="http://schemas.microsoft.com/office/powerpoint/2010/main" val="272904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b="1" dirty="0" smtClean="0"/>
              <a:t>Διττή προσέγγιση: από τη μετάδοση στην οικοδόμηση</a:t>
            </a:r>
            <a:endParaRPr lang="el-GR" b="1" dirty="0"/>
          </a:p>
        </p:txBody>
      </p:sp>
      <p:sp>
        <p:nvSpPr>
          <p:cNvPr id="28675" name="Θέση περιεχομένου 2"/>
          <p:cNvSpPr>
            <a:spLocks noGrp="1"/>
          </p:cNvSpPr>
          <p:nvPr>
            <p:ph idx="1"/>
          </p:nvPr>
        </p:nvSpPr>
        <p:spPr>
          <a:xfrm>
            <a:off x="685800" y="1700213"/>
            <a:ext cx="8072438" cy="4800600"/>
          </a:xfrm>
        </p:spPr>
        <p:txBody>
          <a:bodyPr/>
          <a:lstStyle/>
          <a:p>
            <a:r>
              <a:rPr lang="el-GR" b="1" dirty="0" smtClean="0"/>
              <a:t>Παλιά αντίληψη </a:t>
            </a:r>
          </a:p>
          <a:p>
            <a:r>
              <a:rPr lang="el-GR" dirty="0" smtClean="0"/>
              <a:t>ΤΠΕ ως διδακτικό και εποπτικό μέσο (συμπεριφοριστικές θεωρίες) </a:t>
            </a:r>
          </a:p>
          <a:p>
            <a:r>
              <a:rPr lang="el-GR" b="1" dirty="0" smtClean="0"/>
              <a:t>Σύγχρονη αντίληψη </a:t>
            </a:r>
          </a:p>
          <a:p>
            <a:r>
              <a:rPr lang="el-GR" dirty="0" smtClean="0"/>
              <a:t>ΤΠΕ ως εργαλείο με γνωστικό δυναμικό (</a:t>
            </a:r>
            <a:r>
              <a:rPr lang="el-GR" dirty="0" err="1" smtClean="0"/>
              <a:t>εποικοδομιστικές</a:t>
            </a:r>
            <a:r>
              <a:rPr lang="el-GR" dirty="0" smtClean="0"/>
              <a:t> και </a:t>
            </a:r>
            <a:r>
              <a:rPr lang="el-GR" dirty="0" err="1" smtClean="0"/>
              <a:t>κοινωνικοπολιτισμικές</a:t>
            </a:r>
            <a:r>
              <a:rPr lang="el-GR" dirty="0" smtClean="0"/>
              <a:t> θεωρίες)</a:t>
            </a:r>
          </a:p>
        </p:txBody>
      </p:sp>
      <p:sp>
        <p:nvSpPr>
          <p:cNvPr id="5" name="Θέση αριθμού διαφάνειας 4"/>
          <p:cNvSpPr>
            <a:spLocks noGrp="1"/>
          </p:cNvSpPr>
          <p:nvPr>
            <p:ph type="sldNum" sz="quarter" idx="4294967295"/>
          </p:nvPr>
        </p:nvSpPr>
        <p:spPr>
          <a:xfrm>
            <a:off x="8613775" y="6305550"/>
            <a:ext cx="457200" cy="47625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5E6058-50A5-49C7-8138-368FA5825724}" type="slidenum">
              <a:rPr lang="en-US">
                <a:solidFill>
                  <a:srgbClr val="B5A788"/>
                </a:solidFill>
                <a:latin typeface="Gill Sans MT" panose="020B0502020104020203" pitchFamily="34" charset="0"/>
              </a:rPr>
              <a:pPr eaLnBrk="1" hangingPunct="1"/>
              <a:t>11</a:t>
            </a:fld>
            <a:endParaRPr lang="en-US">
              <a:solidFill>
                <a:srgbClr val="B5A788"/>
              </a:solidFill>
              <a:latin typeface="Gill Sans MT" panose="020B0502020104020203" pitchFamily="34" charset="0"/>
            </a:endParaRPr>
          </a:p>
        </p:txBody>
      </p:sp>
    </p:spTree>
    <p:extLst>
      <p:ext uri="{BB962C8B-B14F-4D97-AF65-F5344CB8AC3E}">
        <p14:creationId xmlns:p14="http://schemas.microsoft.com/office/powerpoint/2010/main" val="1127596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b="1" dirty="0" smtClean="0"/>
              <a:t>Μοντέλα μάθησης</a:t>
            </a:r>
            <a:endParaRPr lang="en-GB" dirty="0"/>
          </a:p>
        </p:txBody>
      </p:sp>
      <p:sp>
        <p:nvSpPr>
          <p:cNvPr id="25603" name="Content Placeholder 2"/>
          <p:cNvSpPr>
            <a:spLocks noGrp="1"/>
          </p:cNvSpPr>
          <p:nvPr>
            <p:ph idx="1"/>
          </p:nvPr>
        </p:nvSpPr>
        <p:spPr>
          <a:xfrm>
            <a:off x="1019251" y="1268760"/>
            <a:ext cx="7934325" cy="4910138"/>
          </a:xfrm>
        </p:spPr>
        <p:txBody>
          <a:bodyPr/>
          <a:lstStyle/>
          <a:p>
            <a:r>
              <a:rPr lang="el-GR" sz="2800" dirty="0" smtClean="0"/>
              <a:t>Στην ανάπτυξη εκπαιδευτικού λογισμικού επιδρούν  οι ακόλουθες ψυχολογικές θεωρίες</a:t>
            </a:r>
          </a:p>
          <a:p>
            <a:pPr lvl="1"/>
            <a:r>
              <a:rPr lang="el-GR" sz="2400" dirty="0" smtClean="0"/>
              <a:t>ο </a:t>
            </a:r>
            <a:r>
              <a:rPr lang="el-GR" sz="2400" b="1" i="1" dirty="0" smtClean="0"/>
              <a:t>συμπεριφορισμός</a:t>
            </a:r>
            <a:r>
              <a:rPr lang="el-GR" sz="2400" dirty="0" smtClean="0"/>
              <a:t> (</a:t>
            </a:r>
            <a:r>
              <a:rPr lang="el-GR" sz="2400" dirty="0" err="1" smtClean="0"/>
              <a:t>behaviorism</a:t>
            </a:r>
            <a:r>
              <a:rPr lang="el-GR" sz="2400" dirty="0" smtClean="0"/>
              <a:t>)</a:t>
            </a:r>
          </a:p>
          <a:p>
            <a:pPr lvl="2"/>
            <a:r>
              <a:rPr lang="en-GB" sz="2000" dirty="0" smtClean="0"/>
              <a:t>Pavlov, Skinner, Crowder</a:t>
            </a:r>
            <a:endParaRPr lang="el-GR" sz="2000" dirty="0" smtClean="0"/>
          </a:p>
          <a:p>
            <a:pPr lvl="1"/>
            <a:r>
              <a:rPr lang="el-GR" sz="2400" dirty="0" smtClean="0"/>
              <a:t>η </a:t>
            </a:r>
            <a:r>
              <a:rPr lang="el-GR" sz="2400" b="1" dirty="0" smtClean="0"/>
              <a:t>γνωστική ψυχολογία </a:t>
            </a:r>
            <a:r>
              <a:rPr lang="el-GR" sz="2400" dirty="0" smtClean="0"/>
              <a:t>(</a:t>
            </a:r>
            <a:r>
              <a:rPr lang="en-GB" sz="2400" dirty="0" smtClean="0"/>
              <a:t>cognitive psychology</a:t>
            </a:r>
            <a:r>
              <a:rPr lang="el-GR" sz="2400" dirty="0" smtClean="0"/>
              <a:t>)</a:t>
            </a:r>
            <a:endParaRPr lang="en-GB" sz="2400" dirty="0" smtClean="0"/>
          </a:p>
          <a:p>
            <a:pPr lvl="2"/>
            <a:r>
              <a:rPr lang="fr-FR" sz="2000" dirty="0" smtClean="0"/>
              <a:t>Gagné</a:t>
            </a:r>
            <a:r>
              <a:rPr lang="el-GR" sz="2000" dirty="0" smtClean="0"/>
              <a:t>, </a:t>
            </a:r>
            <a:r>
              <a:rPr lang="en-GB" sz="2000" dirty="0" smtClean="0"/>
              <a:t>Newell, Simon,  Anderson </a:t>
            </a:r>
          </a:p>
          <a:p>
            <a:pPr lvl="1"/>
            <a:r>
              <a:rPr lang="el-GR" sz="2400" dirty="0" smtClean="0"/>
              <a:t>ο </a:t>
            </a:r>
            <a:r>
              <a:rPr lang="el-GR" sz="2400" b="1" i="1" dirty="0" err="1" smtClean="0"/>
              <a:t>εποικοδομισμός</a:t>
            </a:r>
            <a:r>
              <a:rPr lang="el-GR" sz="2400" dirty="0" smtClean="0"/>
              <a:t> (</a:t>
            </a:r>
            <a:r>
              <a:rPr lang="el-GR" sz="2400" dirty="0" err="1" smtClean="0"/>
              <a:t>constructivism</a:t>
            </a:r>
            <a:r>
              <a:rPr lang="el-GR" sz="2400" dirty="0" smtClean="0"/>
              <a:t>)</a:t>
            </a:r>
            <a:endParaRPr lang="fr-FR" sz="2400" dirty="0" smtClean="0"/>
          </a:p>
          <a:p>
            <a:pPr lvl="2"/>
            <a:r>
              <a:rPr lang="fr-FR" sz="2000" dirty="0" smtClean="0"/>
              <a:t>Piaget</a:t>
            </a:r>
            <a:r>
              <a:rPr lang="en-GB" sz="2000" dirty="0" smtClean="0"/>
              <a:t>, </a:t>
            </a:r>
            <a:r>
              <a:rPr lang="en-GB" sz="2000" dirty="0" err="1" smtClean="0"/>
              <a:t>Papert</a:t>
            </a:r>
            <a:r>
              <a:rPr lang="en-GB" sz="2000" dirty="0" smtClean="0"/>
              <a:t>, Bruner</a:t>
            </a:r>
            <a:endParaRPr lang="el-GR" sz="2000" dirty="0" smtClean="0"/>
          </a:p>
          <a:p>
            <a:pPr lvl="1"/>
            <a:r>
              <a:rPr lang="el-GR" dirty="0" smtClean="0"/>
              <a:t> </a:t>
            </a:r>
            <a:r>
              <a:rPr lang="el-GR" sz="2400" dirty="0" smtClean="0"/>
              <a:t>οι </a:t>
            </a:r>
            <a:r>
              <a:rPr lang="el-GR" sz="2400" b="1" i="1" dirty="0" err="1" smtClean="0"/>
              <a:t>κοινωνικοπολιτισμικές</a:t>
            </a:r>
            <a:r>
              <a:rPr lang="el-GR" sz="2400" b="1" dirty="0" smtClean="0"/>
              <a:t> </a:t>
            </a:r>
            <a:r>
              <a:rPr lang="el-GR" sz="2400" dirty="0" smtClean="0"/>
              <a:t>(</a:t>
            </a:r>
            <a:r>
              <a:rPr lang="en-US" sz="2400" dirty="0" smtClean="0"/>
              <a:t>sociocultural</a:t>
            </a:r>
            <a:r>
              <a:rPr lang="el-GR" sz="2400" dirty="0" smtClean="0"/>
              <a:t>) ή</a:t>
            </a:r>
            <a:r>
              <a:rPr lang="el-GR" sz="2400" b="1" dirty="0" smtClean="0"/>
              <a:t> </a:t>
            </a:r>
            <a:r>
              <a:rPr lang="el-GR" sz="2400" b="1" i="1" dirty="0" err="1" smtClean="0"/>
              <a:t>ιστορικοπολιτισμικές</a:t>
            </a:r>
            <a:r>
              <a:rPr lang="el-GR" sz="2400" b="1" dirty="0" smtClean="0"/>
              <a:t> </a:t>
            </a:r>
            <a:r>
              <a:rPr lang="el-GR" sz="2400" dirty="0" smtClean="0"/>
              <a:t>(</a:t>
            </a:r>
            <a:r>
              <a:rPr lang="en-US" sz="2400" dirty="0" err="1" smtClean="0"/>
              <a:t>historicocultural</a:t>
            </a:r>
            <a:r>
              <a:rPr lang="el-GR" sz="2400" dirty="0" smtClean="0"/>
              <a:t>) </a:t>
            </a:r>
            <a:r>
              <a:rPr lang="el-GR" sz="2400" b="1" i="1" dirty="0" smtClean="0"/>
              <a:t>προσεγγίσεις</a:t>
            </a:r>
            <a:r>
              <a:rPr lang="el-GR" sz="2400" dirty="0" smtClean="0"/>
              <a:t>.</a:t>
            </a:r>
            <a:endParaRPr lang="en-GB" sz="2400" dirty="0" smtClean="0"/>
          </a:p>
          <a:p>
            <a:pPr lvl="2"/>
            <a:r>
              <a:rPr lang="en-GB" sz="2000" dirty="0" smtClean="0"/>
              <a:t>Vygotsky, Luria,</a:t>
            </a:r>
            <a:r>
              <a:rPr lang="el-GR" sz="2000" dirty="0" smtClean="0"/>
              <a:t> </a:t>
            </a:r>
            <a:r>
              <a:rPr lang="en-GB" sz="2000" dirty="0" err="1" smtClean="0"/>
              <a:t>Leontiev</a:t>
            </a:r>
            <a:r>
              <a:rPr lang="en-GB" sz="2000" dirty="0" smtClean="0"/>
              <a:t>, Bruner</a:t>
            </a:r>
          </a:p>
        </p:txBody>
      </p:sp>
      <p:sp>
        <p:nvSpPr>
          <p:cNvPr id="256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96ABD01-1635-4199-8AFE-8635B6BBFD11}" type="slidenum">
              <a:rPr lang="en-US" sz="1200" smtClean="0">
                <a:solidFill>
                  <a:srgbClr val="B5A788"/>
                </a:solidFill>
              </a:rPr>
              <a:pPr>
                <a:spcBef>
                  <a:spcPct val="0"/>
                </a:spcBef>
                <a:buClrTx/>
                <a:buSzTx/>
                <a:buFontTx/>
                <a:buNone/>
              </a:pPr>
              <a:t>12</a:t>
            </a:fld>
            <a:endParaRPr lang="en-US" sz="1200" smtClean="0">
              <a:solidFill>
                <a:srgbClr val="B5A788"/>
              </a:solidFill>
            </a:endParaRPr>
          </a:p>
        </p:txBody>
      </p:sp>
      <p:sp>
        <p:nvSpPr>
          <p:cNvPr id="3" name="TextBox 2"/>
          <p:cNvSpPr txBox="1"/>
          <p:nvPr/>
        </p:nvSpPr>
        <p:spPr>
          <a:xfrm>
            <a:off x="1265784" y="2283669"/>
            <a:ext cx="7344816" cy="1548000"/>
          </a:xfrm>
          <a:prstGeom prst="rect">
            <a:avLst/>
          </a:prstGeom>
          <a:noFill/>
          <a:ln w="38100">
            <a:solidFill>
              <a:schemeClr val="accent1"/>
            </a:solidFill>
          </a:ln>
        </p:spPr>
        <p:txBody>
          <a:bodyPr wrap="square" rtlCol="0">
            <a:spAutoFit/>
          </a:bodyPr>
          <a:lstStyle/>
          <a:p>
            <a:endParaRPr lang="el-GR" dirty="0"/>
          </a:p>
        </p:txBody>
      </p:sp>
      <p:sp>
        <p:nvSpPr>
          <p:cNvPr id="7" name="TextBox 6"/>
          <p:cNvSpPr txBox="1"/>
          <p:nvPr/>
        </p:nvSpPr>
        <p:spPr>
          <a:xfrm>
            <a:off x="1435100" y="3057669"/>
            <a:ext cx="7341616" cy="2988000"/>
          </a:xfrm>
          <a:prstGeom prst="rect">
            <a:avLst/>
          </a:prstGeom>
          <a:noFill/>
          <a:ln w="38100">
            <a:solidFill>
              <a:srgbClr val="FF0000"/>
            </a:solidFill>
          </a:ln>
        </p:spPr>
        <p:txBody>
          <a:bodyPr wrap="square" rtlCol="0">
            <a:spAutoFit/>
          </a:bodyPr>
          <a:lstStyle/>
          <a:p>
            <a:endParaRPr lang="el-GR" dirty="0"/>
          </a:p>
        </p:txBody>
      </p:sp>
      <p:sp>
        <p:nvSpPr>
          <p:cNvPr id="5" name="TextBox 4"/>
          <p:cNvSpPr txBox="1"/>
          <p:nvPr/>
        </p:nvSpPr>
        <p:spPr>
          <a:xfrm rot="16200000">
            <a:off x="227371" y="2873003"/>
            <a:ext cx="1168846" cy="369332"/>
          </a:xfrm>
          <a:prstGeom prst="rect">
            <a:avLst/>
          </a:prstGeom>
          <a:noFill/>
        </p:spPr>
        <p:txBody>
          <a:bodyPr wrap="none" rtlCol="0">
            <a:spAutoFit/>
          </a:bodyPr>
          <a:lstStyle/>
          <a:p>
            <a:r>
              <a:rPr lang="el-GR" dirty="0" smtClean="0">
                <a:solidFill>
                  <a:schemeClr val="accent6">
                    <a:lumMod val="75000"/>
                  </a:schemeClr>
                </a:solidFill>
              </a:rPr>
              <a:t>μετάδοση</a:t>
            </a:r>
            <a:endParaRPr lang="el-GR" dirty="0">
              <a:solidFill>
                <a:schemeClr val="accent6">
                  <a:lumMod val="75000"/>
                </a:schemeClr>
              </a:solidFill>
            </a:endParaRPr>
          </a:p>
        </p:txBody>
      </p:sp>
      <p:sp>
        <p:nvSpPr>
          <p:cNvPr id="9" name="TextBox 8"/>
          <p:cNvSpPr txBox="1"/>
          <p:nvPr/>
        </p:nvSpPr>
        <p:spPr>
          <a:xfrm rot="16200000">
            <a:off x="126332" y="4589263"/>
            <a:ext cx="1393715" cy="369332"/>
          </a:xfrm>
          <a:prstGeom prst="rect">
            <a:avLst/>
          </a:prstGeom>
          <a:noFill/>
        </p:spPr>
        <p:txBody>
          <a:bodyPr wrap="none" rtlCol="0">
            <a:spAutoFit/>
          </a:bodyPr>
          <a:lstStyle/>
          <a:p>
            <a:r>
              <a:rPr lang="el-GR" dirty="0" smtClean="0">
                <a:solidFill>
                  <a:srgbClr val="FF0000"/>
                </a:solidFill>
              </a:rPr>
              <a:t>οικοδόμηση</a:t>
            </a:r>
            <a:endParaRPr lang="el-GR" dirty="0">
              <a:solidFill>
                <a:srgbClr val="FF0000"/>
              </a:solidFill>
            </a:endParaRPr>
          </a:p>
        </p:txBody>
      </p:sp>
    </p:spTree>
    <p:extLst>
      <p:ext uri="{BB962C8B-B14F-4D97-AF65-F5344CB8AC3E}">
        <p14:creationId xmlns:p14="http://schemas.microsoft.com/office/powerpoint/2010/main" val="1213135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3"/>
            <a:ext cx="8105775" cy="1462087"/>
          </a:xfrm>
        </p:spPr>
        <p:txBody>
          <a:bodyPr/>
          <a:lstStyle/>
          <a:p>
            <a:pPr>
              <a:defRPr/>
            </a:pPr>
            <a:r>
              <a:rPr lang="el-GR" dirty="0" smtClean="0"/>
              <a:t>ΤΠΕ: διδακτικό &amp; εποπτικό μέσο</a:t>
            </a:r>
            <a:endParaRPr lang="en-GB" dirty="0"/>
          </a:p>
        </p:txBody>
      </p:sp>
      <p:sp>
        <p:nvSpPr>
          <p:cNvPr id="30723" name="Text Placeholder 2"/>
          <p:cNvSpPr>
            <a:spLocks noGrp="1"/>
          </p:cNvSpPr>
          <p:nvPr>
            <p:ph type="body" sz="half" idx="1"/>
          </p:nvPr>
        </p:nvSpPr>
        <p:spPr>
          <a:xfrm>
            <a:off x="1042988" y="2000250"/>
            <a:ext cx="3671887" cy="4114800"/>
          </a:xfrm>
        </p:spPr>
        <p:txBody>
          <a:bodyPr/>
          <a:lstStyle/>
          <a:p>
            <a:r>
              <a:rPr lang="el-GR" b="1" dirty="0" smtClean="0"/>
              <a:t>Διδακτικό μέσο </a:t>
            </a:r>
            <a:r>
              <a:rPr lang="el-GR" dirty="0" smtClean="0"/>
              <a:t>με μορφή ηλεκτρονικού βιβλίου </a:t>
            </a:r>
            <a:endParaRPr lang="en-GB" dirty="0" smtClean="0"/>
          </a:p>
        </p:txBody>
      </p:sp>
      <p:sp>
        <p:nvSpPr>
          <p:cNvPr id="30724" name="Content Placeholder 3"/>
          <p:cNvSpPr>
            <a:spLocks noGrp="1"/>
          </p:cNvSpPr>
          <p:nvPr>
            <p:ph sz="half" idx="2"/>
          </p:nvPr>
        </p:nvSpPr>
        <p:spPr>
          <a:xfrm>
            <a:off x="4643438" y="2000250"/>
            <a:ext cx="4095750" cy="4114800"/>
          </a:xfrm>
        </p:spPr>
        <p:txBody>
          <a:bodyPr/>
          <a:lstStyle/>
          <a:p>
            <a:r>
              <a:rPr lang="el-GR" b="1" dirty="0" smtClean="0"/>
              <a:t>Εποπτικό μέσο </a:t>
            </a:r>
            <a:r>
              <a:rPr lang="el-GR" dirty="0" smtClean="0"/>
              <a:t>για την αναπαράσταση και την </a:t>
            </a:r>
            <a:r>
              <a:rPr lang="el-GR" dirty="0" err="1" smtClean="0"/>
              <a:t>οπτικοποίηση</a:t>
            </a:r>
            <a:r>
              <a:rPr lang="el-GR" dirty="0" smtClean="0"/>
              <a:t> της πληροφορίας </a:t>
            </a:r>
            <a:endParaRPr lang="en-GB" dirty="0"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51FFDB-9FB1-4A7D-9B34-30F92B971696}" type="slidenum">
              <a:rPr lang="en-GB">
                <a:solidFill>
                  <a:srgbClr val="B5A788"/>
                </a:solidFill>
                <a:latin typeface="Gill Sans MT" panose="020B0502020104020203" pitchFamily="34" charset="0"/>
              </a:rPr>
              <a:pPr eaLnBrk="1" hangingPunct="1"/>
              <a:t>13</a:t>
            </a:fld>
            <a:endParaRPr lang="en-GB">
              <a:solidFill>
                <a:srgbClr val="B5A788"/>
              </a:solidFill>
              <a:latin typeface="Gill Sans MT" panose="020B0502020104020203" pitchFamily="34" charset="0"/>
            </a:endParaRPr>
          </a:p>
        </p:txBody>
      </p:sp>
    </p:spTree>
    <p:extLst>
      <p:ext uri="{BB962C8B-B14F-4D97-AF65-F5344CB8AC3E}">
        <p14:creationId xmlns:p14="http://schemas.microsoft.com/office/powerpoint/2010/main" val="389183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69578"/>
            <a:ext cx="7950200" cy="1143000"/>
          </a:xfrm>
        </p:spPr>
        <p:txBody>
          <a:bodyPr/>
          <a:lstStyle/>
          <a:p>
            <a:pPr>
              <a:defRPr/>
            </a:pPr>
            <a:r>
              <a:rPr lang="el-GR" b="1" dirty="0" smtClean="0"/>
              <a:t>Η έννοια του μέσου</a:t>
            </a:r>
            <a:endParaRPr lang="el-GR" b="1" dirty="0"/>
          </a:p>
        </p:txBody>
      </p:sp>
      <p:sp>
        <p:nvSpPr>
          <p:cNvPr id="31747" name="Θέση κειμένου 2"/>
          <p:cNvSpPr>
            <a:spLocks noGrp="1"/>
          </p:cNvSpPr>
          <p:nvPr>
            <p:ph idx="1"/>
          </p:nvPr>
        </p:nvSpPr>
        <p:spPr>
          <a:xfrm>
            <a:off x="939483" y="1248569"/>
            <a:ext cx="7962900" cy="4800600"/>
          </a:xfrm>
        </p:spPr>
        <p:txBody>
          <a:bodyPr>
            <a:normAutofit lnSpcReduction="10000"/>
          </a:bodyPr>
          <a:lstStyle/>
          <a:p>
            <a:r>
              <a:rPr lang="el-GR" sz="2800" b="1" dirty="0" smtClean="0"/>
              <a:t>Μέσο</a:t>
            </a:r>
            <a:r>
              <a:rPr lang="el-GR" sz="2800" dirty="0" smtClean="0"/>
              <a:t>: καθετί που χρησιμοποιείται για την πραγματοποίηση ενός σκοπού</a:t>
            </a:r>
          </a:p>
          <a:p>
            <a:r>
              <a:rPr lang="el-GR" sz="2800" dirty="0" smtClean="0"/>
              <a:t>Στην εκπαίδευση χρησιμοποιείται στον πληθυντικό: μέσα (</a:t>
            </a:r>
            <a:r>
              <a:rPr lang="en-US" sz="2800" b="1" dirty="0" smtClean="0"/>
              <a:t>media</a:t>
            </a:r>
            <a:r>
              <a:rPr lang="el-GR" sz="2800" dirty="0" smtClean="0"/>
              <a:t>)</a:t>
            </a:r>
            <a:endParaRPr lang="en-US" sz="2800" dirty="0" smtClean="0"/>
          </a:p>
          <a:p>
            <a:r>
              <a:rPr lang="el-GR" sz="2800" dirty="0" smtClean="0"/>
              <a:t>Ένα μέσο </a:t>
            </a:r>
          </a:p>
          <a:p>
            <a:pPr lvl="1"/>
            <a:r>
              <a:rPr lang="el-GR" sz="2400" dirty="0" smtClean="0"/>
              <a:t>είναι ένα κανάλι επικοινωνίας, ένας φορέας πληροφορίας μεταξύ ενός πομπού και ενός δέκτη </a:t>
            </a:r>
          </a:p>
          <a:p>
            <a:pPr lvl="1"/>
            <a:r>
              <a:rPr lang="el-GR" sz="2400" dirty="0" smtClean="0"/>
              <a:t>Μεταφέρει μηνύματα που αφορούν ένα διδακτικό σκοπό</a:t>
            </a:r>
            <a:endParaRPr lang="el-GR" dirty="0" smtClean="0"/>
          </a:p>
          <a:p>
            <a:r>
              <a:rPr lang="el-GR" sz="2800" dirty="0" smtClean="0"/>
              <a:t>Μέσα που χρησιμοποιούνται στην εκπαίδευση</a:t>
            </a:r>
          </a:p>
          <a:p>
            <a:r>
              <a:rPr lang="el-GR" sz="2800" b="1" dirty="0" smtClean="0">
                <a:solidFill>
                  <a:srgbClr val="FF0000"/>
                </a:solidFill>
              </a:rPr>
              <a:t>Το μέσο επηρεάζει τη διαδικασία;;</a:t>
            </a:r>
          </a:p>
        </p:txBody>
      </p:sp>
      <p:sp>
        <p:nvSpPr>
          <p:cNvPr id="6" name="Θέση αριθμού διαφάνειας 5"/>
          <p:cNvSpPr>
            <a:spLocks noGrp="1"/>
          </p:cNvSpPr>
          <p:nvPr>
            <p:ph type="sldNum" sz="quarter" idx="4294967295"/>
          </p:nvPr>
        </p:nvSpPr>
        <p:spPr>
          <a:xfrm>
            <a:off x="8613775" y="6305550"/>
            <a:ext cx="457200" cy="47625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85541C-1B62-47A5-8306-E33913D186FF}" type="slidenum">
              <a:rPr lang="en-GB">
                <a:solidFill>
                  <a:srgbClr val="B5A788"/>
                </a:solidFill>
                <a:latin typeface="Gill Sans MT" panose="020B0502020104020203" pitchFamily="34" charset="0"/>
              </a:rPr>
              <a:pPr eaLnBrk="1" hangingPunct="1"/>
              <a:t>14</a:t>
            </a:fld>
            <a:endParaRPr lang="en-GB">
              <a:solidFill>
                <a:srgbClr val="B5A788"/>
              </a:solidFill>
              <a:latin typeface="Gill Sans MT" panose="020B0502020104020203" pitchFamily="34" charset="0"/>
            </a:endParaRPr>
          </a:p>
        </p:txBody>
      </p:sp>
      <p:sp>
        <p:nvSpPr>
          <p:cNvPr id="31750" name="AutoShape 7"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155575" y="-9667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1751" name="AutoShape 9"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307975" y="-8143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1752" name="AutoShape 11"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460375" y="-6619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1753" name="AutoShape 13"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612775" y="-5095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Tree>
    <p:extLst>
      <p:ext uri="{BB962C8B-B14F-4D97-AF65-F5344CB8AC3E}">
        <p14:creationId xmlns:p14="http://schemas.microsoft.com/office/powerpoint/2010/main" val="2077938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Διδακτικά μέσα</a:t>
            </a:r>
            <a:endParaRPr lang="el-GR" dirty="0"/>
          </a:p>
        </p:txBody>
      </p:sp>
      <p:sp>
        <p:nvSpPr>
          <p:cNvPr id="27651" name="Θέση κειμένου 2"/>
          <p:cNvSpPr>
            <a:spLocks noGrp="1"/>
          </p:cNvSpPr>
          <p:nvPr>
            <p:ph idx="1"/>
          </p:nvPr>
        </p:nvSpPr>
        <p:spPr>
          <a:xfrm>
            <a:off x="685800" y="1447800"/>
            <a:ext cx="8248650" cy="4800600"/>
          </a:xfrm>
        </p:spPr>
        <p:txBody>
          <a:bodyPr>
            <a:normAutofit lnSpcReduction="10000"/>
          </a:bodyPr>
          <a:lstStyle/>
          <a:p>
            <a:pPr>
              <a:defRPr/>
            </a:pPr>
            <a:r>
              <a:rPr lang="el-GR" sz="2800" b="1" dirty="0" smtClean="0"/>
              <a:t>Κείμενα</a:t>
            </a:r>
          </a:p>
          <a:p>
            <a:pPr>
              <a:defRPr/>
            </a:pPr>
            <a:r>
              <a:rPr lang="el-GR" sz="2800" b="1" dirty="0" smtClean="0"/>
              <a:t>Ήχοι</a:t>
            </a:r>
          </a:p>
          <a:p>
            <a:pPr>
              <a:defRPr/>
            </a:pPr>
            <a:r>
              <a:rPr lang="el-GR" sz="2800" b="1" dirty="0" smtClean="0"/>
              <a:t>Οπτικά μέσα </a:t>
            </a:r>
          </a:p>
          <a:p>
            <a:pPr lvl="1">
              <a:defRPr/>
            </a:pPr>
            <a:r>
              <a:rPr lang="el-GR" sz="2400" b="1" dirty="0" smtClean="0"/>
              <a:t>Εικόνες/ </a:t>
            </a:r>
            <a:r>
              <a:rPr lang="el-GR" sz="2400" b="1" u="sng" dirty="0" smtClean="0">
                <a:hlinkClick r:id="rId2" tooltip="Κινούμενη Εικόνα - mathworks.com"/>
              </a:rPr>
              <a:t>κινούμενες εικόνες</a:t>
            </a:r>
            <a:endParaRPr lang="el-GR" sz="2400" b="1" u="sng" dirty="0" smtClean="0"/>
          </a:p>
          <a:p>
            <a:pPr lvl="1">
              <a:defRPr/>
            </a:pPr>
            <a:r>
              <a:rPr lang="el-GR" sz="2400" b="1" dirty="0" smtClean="0"/>
              <a:t>γραφήματα</a:t>
            </a:r>
          </a:p>
          <a:p>
            <a:pPr>
              <a:defRPr/>
            </a:pPr>
            <a:r>
              <a:rPr lang="el-GR" sz="2800" b="1" dirty="0" smtClean="0">
                <a:hlinkClick r:id="rId3" tooltip="Βίντεο - youtube"/>
              </a:rPr>
              <a:t>Βίντεο</a:t>
            </a:r>
            <a:endParaRPr lang="el-GR" sz="2800" b="1" dirty="0" smtClean="0"/>
          </a:p>
          <a:p>
            <a:pPr>
              <a:defRPr/>
            </a:pPr>
            <a:r>
              <a:rPr lang="el-GR" sz="2800" b="1" dirty="0" smtClean="0"/>
              <a:t>Αντικείμενα</a:t>
            </a:r>
          </a:p>
          <a:p>
            <a:pPr>
              <a:defRPr/>
            </a:pPr>
            <a:r>
              <a:rPr lang="el-GR" sz="2800" b="1" dirty="0" smtClean="0"/>
              <a:t>Άνθρωποι</a:t>
            </a:r>
            <a:endParaRPr lang="en-US" sz="2800" dirty="0" smtClean="0"/>
          </a:p>
          <a:p>
            <a:pPr marL="82550" indent="0">
              <a:buFont typeface="Wingdings 2" panose="05020102010507070707" pitchFamily="18" charset="2"/>
              <a:buNone/>
              <a:defRPr/>
            </a:pPr>
            <a:r>
              <a:rPr lang="el-GR" sz="2800" dirty="0" smtClean="0"/>
              <a:t>Μετάδοσης πληροφορίας/υπάρχουσας γνώσης</a:t>
            </a:r>
          </a:p>
          <a:p>
            <a:pPr marL="82550" indent="0">
              <a:buFont typeface="Wingdings 2" panose="05020102010507070707" pitchFamily="18" charset="2"/>
              <a:buNone/>
              <a:defRPr/>
            </a:pPr>
            <a:r>
              <a:rPr lang="el-GR" sz="2800" dirty="0" smtClean="0"/>
              <a:t>Έμφαση στο «αποτέλεσμα» </a:t>
            </a:r>
            <a:endParaRPr lang="el-GR" sz="2800" dirty="0"/>
          </a:p>
          <a:p>
            <a:pPr>
              <a:defRPr/>
            </a:pPr>
            <a:endParaRPr lang="el-GR" sz="2800" dirty="0" smtClean="0"/>
          </a:p>
          <a:p>
            <a:pPr>
              <a:defRPr/>
            </a:pPr>
            <a:endParaRPr lang="el-GR" sz="2800" dirty="0"/>
          </a:p>
          <a:p>
            <a:pPr>
              <a:defRPr/>
            </a:pPr>
            <a:endParaRPr lang="el-GR" sz="2800" dirty="0" smtClean="0"/>
          </a:p>
        </p:txBody>
      </p:sp>
      <p:sp>
        <p:nvSpPr>
          <p:cNvPr id="6" name="Θέση αριθμού διαφάνειας 5"/>
          <p:cNvSpPr>
            <a:spLocks noGrp="1"/>
          </p:cNvSpPr>
          <p:nvPr>
            <p:ph type="sldNum" sz="quarter" idx="4294967295"/>
          </p:nvPr>
        </p:nvSpPr>
        <p:spPr>
          <a:xfrm>
            <a:off x="8613775" y="6305550"/>
            <a:ext cx="457200" cy="47625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40574A-A4B5-4079-B2AF-961988899962}" type="slidenum">
              <a:rPr lang="en-GB">
                <a:solidFill>
                  <a:srgbClr val="B5A788"/>
                </a:solidFill>
                <a:latin typeface="Gill Sans MT" panose="020B0502020104020203" pitchFamily="34" charset="0"/>
              </a:rPr>
              <a:pPr eaLnBrk="1" hangingPunct="1"/>
              <a:t>15</a:t>
            </a:fld>
            <a:endParaRPr lang="en-GB">
              <a:solidFill>
                <a:srgbClr val="B5A788"/>
              </a:solidFill>
              <a:latin typeface="Gill Sans MT" panose="020B0502020104020203" pitchFamily="34" charset="0"/>
            </a:endParaRPr>
          </a:p>
        </p:txBody>
      </p:sp>
      <p:sp>
        <p:nvSpPr>
          <p:cNvPr id="32774" name="AutoShape 7"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155575" y="-9667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2775" name="AutoShape 9"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307975" y="-8143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2776" name="AutoShape 11"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460375" y="-6619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2777" name="AutoShape 13"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612775" y="-5095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pic>
        <p:nvPicPr>
          <p:cNvPr id="32778" name="Picture 14" descr="εδώ απεικονίζεται ένα ανοικτο βιβλίο" title="Βιβλί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349375"/>
            <a:ext cx="10795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9" name="Picture 2" descr="Εδώ αναπαριτάται μια σύγχρονη συσκευή ήχου, συνοδευόμενη με ακουστικά." title="Συσκευή Ήχο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500063"/>
            <a:ext cx="1385888"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0" name="Picture 4" descr="Αναπαράσταση ενός γραφήματος εμπλουτισμένο με βοηθητικό πίνακα πληροφοριών" title="Εικόνα Γραφήματ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9025" y="2263775"/>
            <a:ext cx="1196975"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1" name="Picture 5" descr="εδώαπεικονίζεται μια δασκάλα εντός αίθουσας διδασκαλίας" title="Δασκάλα σε τάξη"/>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6313" y="3716338"/>
            <a:ext cx="14065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140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Πολυμέσα</a:t>
            </a:r>
            <a:endParaRPr lang="el-GR" dirty="0"/>
          </a:p>
        </p:txBody>
      </p:sp>
      <p:sp>
        <p:nvSpPr>
          <p:cNvPr id="27651" name="Θέση κειμένου 2"/>
          <p:cNvSpPr>
            <a:spLocks noGrp="1"/>
          </p:cNvSpPr>
          <p:nvPr>
            <p:ph idx="1"/>
          </p:nvPr>
        </p:nvSpPr>
        <p:spPr>
          <a:xfrm>
            <a:off x="612775" y="1447800"/>
            <a:ext cx="8321675" cy="4800600"/>
          </a:xfrm>
        </p:spPr>
        <p:txBody>
          <a:bodyPr/>
          <a:lstStyle/>
          <a:p>
            <a:pPr marL="365125" lvl="1" indent="-282575">
              <a:spcBef>
                <a:spcPts val="600"/>
              </a:spcBef>
              <a:buSzPct val="80000"/>
              <a:buFont typeface="Wingdings 2" panose="05020102010507070707" pitchFamily="18" charset="2"/>
              <a:buChar char=""/>
              <a:defRPr/>
            </a:pPr>
            <a:r>
              <a:rPr lang="el-GR" sz="3200" dirty="0"/>
              <a:t>Η δυνατότητα του υπολογιστή (και της υπολογιστικής εφαρμογής) να διαχειρίζεται πολλά κανάλια αισθητής επικοινωνίας με το χρήστη, όπως σύμβολα (π.χ. κείμενα), ήχος, εικόνα και κινούμενη εικόνα, </a:t>
            </a:r>
            <a:r>
              <a:rPr lang="fr-FR" sz="3200" dirty="0" err="1"/>
              <a:t>video</a:t>
            </a:r>
            <a:r>
              <a:rPr lang="fr-FR" sz="3200" dirty="0"/>
              <a:t> </a:t>
            </a:r>
            <a:endParaRPr lang="el-GR" sz="3200" dirty="0"/>
          </a:p>
          <a:p>
            <a:pPr marL="365125" lvl="1" indent="-282575">
              <a:spcBef>
                <a:spcPts val="600"/>
              </a:spcBef>
              <a:buSzPct val="80000"/>
              <a:buFont typeface="Wingdings 2" panose="05020102010507070707" pitchFamily="18" charset="2"/>
              <a:buChar char=""/>
              <a:defRPr/>
            </a:pPr>
            <a:r>
              <a:rPr lang="el-GR" sz="3200" dirty="0"/>
              <a:t>Ο συνδυασμός διαφορετικών μέσων (κείμενο, εικόνες, ήχος, βίντεο) σε μια ενιαία εφαρμογή και παρουσίαση </a:t>
            </a:r>
          </a:p>
          <a:p>
            <a:pPr>
              <a:defRPr/>
            </a:pPr>
            <a:endParaRPr lang="el-GR" sz="2800" dirty="0" smtClean="0"/>
          </a:p>
          <a:p>
            <a:pPr>
              <a:defRPr/>
            </a:pPr>
            <a:endParaRPr lang="el-GR" sz="2800" dirty="0"/>
          </a:p>
          <a:p>
            <a:pPr>
              <a:defRPr/>
            </a:pPr>
            <a:endParaRPr lang="el-GR" sz="2800" dirty="0" smtClean="0"/>
          </a:p>
        </p:txBody>
      </p:sp>
      <p:sp>
        <p:nvSpPr>
          <p:cNvPr id="6" name="Θέση αριθμού διαφάνειας 5"/>
          <p:cNvSpPr>
            <a:spLocks noGrp="1"/>
          </p:cNvSpPr>
          <p:nvPr>
            <p:ph type="sldNum" sz="quarter" idx="4294967295"/>
          </p:nvPr>
        </p:nvSpPr>
        <p:spPr>
          <a:xfrm>
            <a:off x="8613775" y="6305550"/>
            <a:ext cx="457200" cy="47625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40574A-A4B5-4079-B2AF-961988899962}" type="slidenum">
              <a:rPr lang="en-GB">
                <a:solidFill>
                  <a:srgbClr val="B5A788"/>
                </a:solidFill>
                <a:latin typeface="Gill Sans MT" panose="020B0502020104020203" pitchFamily="34" charset="0"/>
              </a:rPr>
              <a:pPr eaLnBrk="1" hangingPunct="1"/>
              <a:t>16</a:t>
            </a:fld>
            <a:endParaRPr lang="en-GB">
              <a:solidFill>
                <a:srgbClr val="B5A788"/>
              </a:solidFill>
              <a:latin typeface="Gill Sans MT" panose="020B0502020104020203" pitchFamily="34" charset="0"/>
            </a:endParaRPr>
          </a:p>
        </p:txBody>
      </p:sp>
      <p:sp>
        <p:nvSpPr>
          <p:cNvPr id="32774" name="AutoShape 7"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155575" y="-9667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2775" name="AutoShape 9"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307975" y="-8143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2776" name="AutoShape 11"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460375" y="-6619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
        <p:nvSpPr>
          <p:cNvPr id="32777" name="AutoShape 13"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612775" y="-5095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p>
        </p:txBody>
      </p:sp>
    </p:spTree>
    <p:extLst>
      <p:ext uri="{BB962C8B-B14F-4D97-AF65-F5344CB8AC3E}">
        <p14:creationId xmlns:p14="http://schemas.microsoft.com/office/powerpoint/2010/main" val="289080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Διδακτικό – εκπαιδευτικό υλικό</a:t>
            </a:r>
            <a:endParaRPr lang="el-GR" dirty="0"/>
          </a:p>
        </p:txBody>
      </p:sp>
      <p:sp>
        <p:nvSpPr>
          <p:cNvPr id="33795" name="Θέση περιεχομένου 2"/>
          <p:cNvSpPr>
            <a:spLocks noGrp="1"/>
          </p:cNvSpPr>
          <p:nvPr>
            <p:ph idx="1"/>
          </p:nvPr>
        </p:nvSpPr>
        <p:spPr/>
        <p:txBody>
          <a:bodyPr/>
          <a:lstStyle/>
          <a:p>
            <a:r>
              <a:rPr lang="el-GR" dirty="0" smtClean="0"/>
              <a:t>Βιβλίο </a:t>
            </a:r>
          </a:p>
          <a:p>
            <a:r>
              <a:rPr lang="el-GR" dirty="0" smtClean="0"/>
              <a:t>Διαφάνειες</a:t>
            </a:r>
          </a:p>
          <a:p>
            <a:r>
              <a:rPr lang="el-GR" dirty="0" smtClean="0"/>
              <a:t>Κατασκευές</a:t>
            </a:r>
          </a:p>
          <a:p>
            <a:r>
              <a:rPr lang="el-GR" dirty="0" smtClean="0"/>
              <a:t>Εκπαιδευτικό λογισμικό  </a:t>
            </a:r>
          </a:p>
          <a:p>
            <a:endParaRPr lang="el-GR" dirty="0" smtClean="0"/>
          </a:p>
        </p:txBody>
      </p:sp>
      <p:sp>
        <p:nvSpPr>
          <p:cNvPr id="5" name="Θέση αριθμού διαφάνειας 4"/>
          <p:cNvSpPr>
            <a:spLocks noGrp="1"/>
          </p:cNvSpPr>
          <p:nvPr>
            <p:ph type="sldNum" sz="quarter" idx="4294967295"/>
          </p:nvPr>
        </p:nvSpPr>
        <p:spPr>
          <a:xfrm>
            <a:off x="8613775" y="6305550"/>
            <a:ext cx="457200" cy="47625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813ACE-4513-4744-8B04-9ECC961B9A43}" type="slidenum">
              <a:rPr lang="en-US">
                <a:solidFill>
                  <a:srgbClr val="B5A788"/>
                </a:solidFill>
                <a:latin typeface="Gill Sans MT" panose="020B0502020104020203" pitchFamily="34" charset="0"/>
              </a:rPr>
              <a:pPr eaLnBrk="1" hangingPunct="1"/>
              <a:t>17</a:t>
            </a:fld>
            <a:endParaRPr lang="en-US">
              <a:solidFill>
                <a:srgbClr val="B5A788"/>
              </a:solidFill>
              <a:latin typeface="Gill Sans MT" panose="020B0502020104020203" pitchFamily="34" charset="0"/>
            </a:endParaRPr>
          </a:p>
        </p:txBody>
      </p:sp>
    </p:spTree>
    <p:extLst>
      <p:ext uri="{BB962C8B-B14F-4D97-AF65-F5344CB8AC3E}">
        <p14:creationId xmlns:p14="http://schemas.microsoft.com/office/powerpoint/2010/main" val="641245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Συμπεριφορισμός </a:t>
            </a:r>
            <a:endParaRPr lang="en-GB" dirty="0"/>
          </a:p>
        </p:txBody>
      </p:sp>
      <p:sp>
        <p:nvSpPr>
          <p:cNvPr id="29699" name="Content Placeholder 2"/>
          <p:cNvSpPr>
            <a:spLocks noGrp="1"/>
          </p:cNvSpPr>
          <p:nvPr>
            <p:ph idx="1"/>
          </p:nvPr>
        </p:nvSpPr>
        <p:spPr>
          <a:xfrm>
            <a:off x="685801" y="1447800"/>
            <a:ext cx="8248650" cy="4800600"/>
          </a:xfrm>
        </p:spPr>
        <p:txBody>
          <a:bodyPr/>
          <a:lstStyle/>
          <a:p>
            <a:r>
              <a:rPr lang="el-GR" b="1" dirty="0" smtClean="0"/>
              <a:t>Μάθηση</a:t>
            </a:r>
            <a:r>
              <a:rPr lang="el-GR" dirty="0" smtClean="0"/>
              <a:t>: τροποποίηση της εξωτερικά παρατηρούμενης συμπεριφοράς</a:t>
            </a:r>
          </a:p>
          <a:p>
            <a:r>
              <a:rPr lang="el-GR" dirty="0" smtClean="0"/>
              <a:t>Στόχος της </a:t>
            </a:r>
            <a:r>
              <a:rPr lang="el-GR" b="1" dirty="0" smtClean="0"/>
              <a:t>διδασκαλίας</a:t>
            </a:r>
            <a:r>
              <a:rPr lang="el-GR" dirty="0" smtClean="0"/>
              <a:t>: η επίτευξη της επιθυμητής συμπεριφοράς  </a:t>
            </a:r>
          </a:p>
          <a:p>
            <a:pPr algn="ctr">
              <a:buFont typeface="Wingdings 2" panose="05020102010507070707" pitchFamily="18" charset="2"/>
              <a:buNone/>
            </a:pPr>
            <a:r>
              <a:rPr lang="el-GR" b="1" dirty="0" smtClean="0"/>
              <a:t>Βασικοί εκπρόσωποι</a:t>
            </a:r>
          </a:p>
          <a:p>
            <a:r>
              <a:rPr lang="en-GB" dirty="0" smtClean="0"/>
              <a:t>Pavlov				</a:t>
            </a:r>
            <a:r>
              <a:rPr lang="el-GR" dirty="0" smtClean="0"/>
              <a:t>	</a:t>
            </a:r>
            <a:r>
              <a:rPr lang="en-GB" dirty="0" smtClean="0"/>
              <a:t>Skinner</a:t>
            </a:r>
          </a:p>
        </p:txBody>
      </p:sp>
      <p:sp>
        <p:nvSpPr>
          <p:cNvPr id="2970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B88E5B0-8EFD-432F-9DF0-863EDB4BFB07}" type="slidenum">
              <a:rPr lang="en-US" sz="1200" smtClean="0">
                <a:solidFill>
                  <a:srgbClr val="B5A788"/>
                </a:solidFill>
              </a:rPr>
              <a:pPr>
                <a:spcBef>
                  <a:spcPct val="0"/>
                </a:spcBef>
                <a:buClrTx/>
                <a:buSzTx/>
                <a:buFontTx/>
                <a:buNone/>
              </a:pPr>
              <a:t>18</a:t>
            </a:fld>
            <a:endParaRPr lang="en-US" sz="1200" smtClean="0">
              <a:solidFill>
                <a:srgbClr val="B5A788"/>
              </a:solidFill>
            </a:endParaRPr>
          </a:p>
        </p:txBody>
      </p:sp>
      <p:pic>
        <p:nvPicPr>
          <p:cNvPr id="6" name="Picture 5" descr="skinner" title="Eικόνα του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33866"/>
            <a:ext cx="17145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title="Εικόνα Pavl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869" y="4722741"/>
            <a:ext cx="16430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47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Αρχές του συμπεριφορισμού</a:t>
            </a:r>
            <a:endParaRPr lang="en-GB" dirty="0"/>
          </a:p>
        </p:txBody>
      </p:sp>
      <p:sp>
        <p:nvSpPr>
          <p:cNvPr id="31747" name="Content Placeholder 2"/>
          <p:cNvSpPr>
            <a:spLocks noGrp="1"/>
          </p:cNvSpPr>
          <p:nvPr>
            <p:ph idx="1"/>
          </p:nvPr>
        </p:nvSpPr>
        <p:spPr>
          <a:xfrm>
            <a:off x="685800" y="1600200"/>
            <a:ext cx="8001000" cy="4525963"/>
          </a:xfrm>
        </p:spPr>
        <p:txBody>
          <a:bodyPr/>
          <a:lstStyle/>
          <a:p>
            <a:r>
              <a:rPr lang="el-GR" sz="2800" b="1" dirty="0" smtClean="0"/>
              <a:t>δεν υπάρχει </a:t>
            </a:r>
            <a:r>
              <a:rPr lang="el-GR" sz="2800" dirty="0" smtClean="0"/>
              <a:t>δυνατότητα πρόσβασης στις νοητικές καταστάσεις των υποκειμένων</a:t>
            </a:r>
          </a:p>
          <a:p>
            <a:pPr lvl="1"/>
            <a:r>
              <a:rPr lang="el-GR" sz="2400" dirty="0" smtClean="0"/>
              <a:t>δεν υπάρχει ενδιαφέρον για την εσωτερική (τη νοητική) λειτουργία των υποκειμένων </a:t>
            </a:r>
          </a:p>
          <a:p>
            <a:pPr lvl="1"/>
            <a:r>
              <a:rPr lang="el-GR" sz="2400" dirty="0" smtClean="0"/>
              <a:t>τα «πιστεύω», οι προσδοκίες, οι προθέσεις όπως και τα κίνητρα δεν είναι </a:t>
            </a:r>
            <a:r>
              <a:rPr lang="el-GR" sz="2400" dirty="0" err="1" smtClean="0"/>
              <a:t>παρατηρήσιμα</a:t>
            </a:r>
            <a:r>
              <a:rPr lang="el-GR" sz="2400" dirty="0" smtClean="0"/>
              <a:t> </a:t>
            </a:r>
          </a:p>
          <a:p>
            <a:r>
              <a:rPr lang="el-GR" sz="2800" dirty="0" smtClean="0"/>
              <a:t>το μόνο που προέχει </a:t>
            </a:r>
            <a:r>
              <a:rPr lang="el-GR" sz="2800" b="1" dirty="0" smtClean="0"/>
              <a:t>είναι η περιγραφή της συμπεριφοράς </a:t>
            </a:r>
            <a:r>
              <a:rPr lang="el-GR" sz="2800" dirty="0" smtClean="0"/>
              <a:t>και όχι η εξήγησή της</a:t>
            </a:r>
          </a:p>
          <a:p>
            <a:r>
              <a:rPr lang="el-GR" sz="2800" dirty="0" smtClean="0"/>
              <a:t>υπάρχουν γενικοί νόμοι που διέπουν την ανθρώπινη συμπεριφορά</a:t>
            </a:r>
            <a:endParaRPr lang="en-GB" sz="2800" dirty="0" smtClean="0"/>
          </a:p>
        </p:txBody>
      </p:sp>
      <p:sp>
        <p:nvSpPr>
          <p:cNvPr id="3174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1B413AE-2E02-45A3-9B79-4E40A5D649FB}" type="slidenum">
              <a:rPr lang="en-US" sz="1200" smtClean="0">
                <a:solidFill>
                  <a:srgbClr val="B5A788"/>
                </a:solidFill>
              </a:rPr>
              <a:pPr>
                <a:spcBef>
                  <a:spcPct val="0"/>
                </a:spcBef>
                <a:buClrTx/>
                <a:buSzTx/>
                <a:buFontTx/>
                <a:buNone/>
              </a:pPr>
              <a:t>19</a:t>
            </a:fld>
            <a:endParaRPr lang="en-US" sz="1200" smtClean="0">
              <a:solidFill>
                <a:srgbClr val="B5A788"/>
              </a:solidFill>
            </a:endParaRPr>
          </a:p>
        </p:txBody>
      </p:sp>
    </p:spTree>
    <p:extLst>
      <p:ext uri="{BB962C8B-B14F-4D97-AF65-F5344CB8AC3E}">
        <p14:creationId xmlns:p14="http://schemas.microsoft.com/office/powerpoint/2010/main" val="3843604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295"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9" y="274638"/>
            <a:ext cx="8501062" cy="1143000"/>
          </a:xfrm>
        </p:spPr>
        <p:txBody>
          <a:bodyPr>
            <a:normAutofit fontScale="90000"/>
          </a:bodyPr>
          <a:lstStyle/>
          <a:p>
            <a:pPr>
              <a:defRPr/>
            </a:pPr>
            <a:r>
              <a:rPr lang="el-GR" dirty="0" smtClean="0"/>
              <a:t>Βασικός νόμος του συμπεριφορισμού</a:t>
            </a:r>
            <a:endParaRPr lang="en-GB" dirty="0"/>
          </a:p>
        </p:txBody>
      </p:sp>
      <p:sp>
        <p:nvSpPr>
          <p:cNvPr id="33795" name="Content Placeholder 2"/>
          <p:cNvSpPr>
            <a:spLocks noGrp="1"/>
          </p:cNvSpPr>
          <p:nvPr>
            <p:ph idx="1"/>
          </p:nvPr>
        </p:nvSpPr>
        <p:spPr>
          <a:xfrm>
            <a:off x="642938" y="1428750"/>
            <a:ext cx="8501062" cy="4800600"/>
          </a:xfrm>
        </p:spPr>
        <p:txBody>
          <a:bodyPr>
            <a:normAutofit lnSpcReduction="10000"/>
          </a:bodyPr>
          <a:lstStyle/>
          <a:p>
            <a:r>
              <a:rPr lang="el-GR" dirty="0" smtClean="0"/>
              <a:t>Μοντέλο </a:t>
            </a:r>
            <a:r>
              <a:rPr lang="en-GB" dirty="0" smtClean="0"/>
              <a:t>Stimuli – Response</a:t>
            </a:r>
            <a:endParaRPr lang="el-GR" dirty="0" smtClean="0"/>
          </a:p>
          <a:p>
            <a:endParaRPr lang="el-GR" dirty="0" smtClean="0"/>
          </a:p>
          <a:p>
            <a:pPr marL="0" indent="0">
              <a:buNone/>
            </a:pPr>
            <a:endParaRPr lang="el-GR" dirty="0" smtClean="0"/>
          </a:p>
          <a:p>
            <a:endParaRPr lang="el-GR" dirty="0" smtClean="0"/>
          </a:p>
          <a:p>
            <a:endParaRPr lang="el-GR" dirty="0" smtClean="0"/>
          </a:p>
          <a:p>
            <a:endParaRPr lang="el-GR" dirty="0" smtClean="0"/>
          </a:p>
          <a:p>
            <a:r>
              <a:rPr lang="el-GR" sz="2400" dirty="0" smtClean="0"/>
              <a:t>Το υποκείμενο μέσω εξάσκησης δημιουργεί</a:t>
            </a:r>
            <a:r>
              <a:rPr lang="el-GR" sz="2400" b="1" dirty="0" smtClean="0"/>
              <a:t> συνδέσεις </a:t>
            </a:r>
            <a:r>
              <a:rPr lang="el-GR" sz="2400" dirty="0" smtClean="0"/>
              <a:t>ανάμεσα στα </a:t>
            </a:r>
            <a:r>
              <a:rPr lang="el-GR" sz="2400" b="1" dirty="0" smtClean="0"/>
              <a:t>εξωτερικά ερεθίσματα </a:t>
            </a:r>
            <a:r>
              <a:rPr lang="el-GR" sz="2400" dirty="0" smtClean="0"/>
              <a:t>και τη </a:t>
            </a:r>
            <a:r>
              <a:rPr lang="el-GR" sz="2400" b="1" dirty="0" smtClean="0"/>
              <a:t>συμπεριφορά</a:t>
            </a:r>
            <a:r>
              <a:rPr lang="el-GR" sz="2400" u="sng" dirty="0" smtClean="0"/>
              <a:t> </a:t>
            </a:r>
            <a:r>
              <a:rPr lang="el-GR" sz="2400" dirty="0" smtClean="0"/>
              <a:t>του</a:t>
            </a:r>
          </a:p>
          <a:p>
            <a:r>
              <a:rPr lang="el-GR" sz="2400" dirty="0" smtClean="0">
                <a:solidFill>
                  <a:srgbClr val="FF0000"/>
                </a:solidFill>
              </a:rPr>
              <a:t>Επιθυμητή συμπεριφορά</a:t>
            </a:r>
            <a:r>
              <a:rPr lang="el-GR" sz="2400" dirty="0" smtClean="0"/>
              <a:t>: Θετική ενίσχυση</a:t>
            </a:r>
          </a:p>
          <a:p>
            <a:r>
              <a:rPr lang="el-GR" sz="2400" dirty="0" smtClean="0">
                <a:solidFill>
                  <a:srgbClr val="FF0000"/>
                </a:solidFill>
              </a:rPr>
              <a:t>Μη επιθυμητική συμπεριφορά</a:t>
            </a:r>
            <a:r>
              <a:rPr lang="el-GR" sz="2400" dirty="0" smtClean="0"/>
              <a:t>: Αρνητική ενίσχυση</a:t>
            </a:r>
            <a:endParaRPr lang="el-GR" sz="2800" dirty="0" smtClean="0"/>
          </a:p>
        </p:txBody>
      </p:sp>
      <p:sp>
        <p:nvSpPr>
          <p:cNvPr id="3379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F566EE4-2A32-4521-8DAC-BC1E39AD6018}" type="slidenum">
              <a:rPr lang="en-US" sz="1200" smtClean="0">
                <a:solidFill>
                  <a:srgbClr val="B5A788"/>
                </a:solidFill>
              </a:rPr>
              <a:pPr>
                <a:spcBef>
                  <a:spcPct val="0"/>
                </a:spcBef>
                <a:buClrTx/>
                <a:buSzTx/>
                <a:buFontTx/>
                <a:buNone/>
              </a:pPr>
              <a:t>20</a:t>
            </a:fld>
            <a:endParaRPr lang="en-US" sz="1200" smtClean="0">
              <a:solidFill>
                <a:srgbClr val="B5A788"/>
              </a:solidFill>
            </a:endParaRPr>
          </a:p>
        </p:txBody>
      </p:sp>
      <p:pic>
        <p:nvPicPr>
          <p:cNvPr id="6" name="Picture 5" title="σχηματική αναπαράσταση μοντέλου"/>
          <p:cNvPicPr>
            <a:picLocks noChangeAspect="1"/>
          </p:cNvPicPr>
          <p:nvPr/>
        </p:nvPicPr>
        <p:blipFill>
          <a:blip r:embed="rId3"/>
          <a:stretch>
            <a:fillRect/>
          </a:stretch>
        </p:blipFill>
        <p:spPr>
          <a:xfrm>
            <a:off x="1066800" y="2209800"/>
            <a:ext cx="7010400" cy="2286000"/>
          </a:xfrm>
          <a:prstGeom prst="rect">
            <a:avLst/>
          </a:prstGeom>
        </p:spPr>
      </p:pic>
    </p:spTree>
    <p:extLst>
      <p:ext uri="{BB962C8B-B14F-4D97-AF65-F5344CB8AC3E}">
        <p14:creationId xmlns:p14="http://schemas.microsoft.com/office/powerpoint/2010/main" val="2258069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762001" y="274638"/>
            <a:ext cx="8172450" cy="1143000"/>
          </a:xfrm>
        </p:spPr>
        <p:txBody>
          <a:bodyPr>
            <a:noAutofit/>
          </a:bodyPr>
          <a:lstStyle/>
          <a:p>
            <a:pPr eaLnBrk="1" hangingPunct="1">
              <a:spcAft>
                <a:spcPts val="600"/>
              </a:spcAft>
              <a:defRPr/>
            </a:pPr>
            <a:r>
              <a:rPr lang="el-GR" sz="3600" dirty="0" smtClean="0"/>
              <a:t>Μάθηση στον συμπεριφορισμό: ερεθίσματα – αντιδράσεις</a:t>
            </a:r>
          </a:p>
        </p:txBody>
      </p:sp>
      <p:sp>
        <p:nvSpPr>
          <p:cNvPr id="35844" name="Rectangle 3"/>
          <p:cNvSpPr>
            <a:spLocks noGrp="1" noChangeArrowheads="1"/>
          </p:cNvSpPr>
          <p:nvPr>
            <p:ph type="body" idx="1"/>
          </p:nvPr>
        </p:nvSpPr>
        <p:spPr>
          <a:xfrm>
            <a:off x="914400" y="1714500"/>
            <a:ext cx="8020050" cy="4800600"/>
          </a:xfrm>
        </p:spPr>
        <p:txBody>
          <a:bodyPr/>
          <a:lstStyle/>
          <a:p>
            <a:pPr eaLnBrk="1" hangingPunct="1">
              <a:lnSpc>
                <a:spcPct val="90000"/>
              </a:lnSpc>
              <a:spcAft>
                <a:spcPts val="600"/>
              </a:spcAft>
            </a:pPr>
            <a:r>
              <a:rPr lang="el-GR" sz="2800" dirty="0" smtClean="0"/>
              <a:t>Η</a:t>
            </a:r>
            <a:r>
              <a:rPr lang="en-US" sz="2800" dirty="0" smtClean="0"/>
              <a:t> </a:t>
            </a:r>
            <a:r>
              <a:rPr lang="en-US" sz="2800" dirty="0" err="1" smtClean="0"/>
              <a:t>μάθηση</a:t>
            </a:r>
            <a:r>
              <a:rPr lang="el-GR" sz="2800" dirty="0" smtClean="0"/>
              <a:t> </a:t>
            </a:r>
            <a:r>
              <a:rPr lang="en-US" sz="2800" dirty="0" err="1" smtClean="0"/>
              <a:t>είν</a:t>
            </a:r>
            <a:r>
              <a:rPr lang="en-US" sz="2800" dirty="0" smtClean="0"/>
              <a:t>αι ζήτημα δημιουργίας συνδέσεων μεταξύ των ερεθισμάτων και των αντιδράσεων </a:t>
            </a:r>
            <a:endParaRPr lang="el-GR" sz="2800" dirty="0" smtClean="0"/>
          </a:p>
          <a:p>
            <a:pPr eaLnBrk="1" hangingPunct="1">
              <a:lnSpc>
                <a:spcPct val="90000"/>
              </a:lnSpc>
              <a:spcAft>
                <a:spcPts val="600"/>
              </a:spcAft>
            </a:pPr>
            <a:r>
              <a:rPr lang="el-GR" sz="2800" dirty="0" smtClean="0"/>
              <a:t>Ε</a:t>
            </a:r>
            <a:r>
              <a:rPr lang="en-US" sz="2800" dirty="0" err="1" smtClean="0"/>
              <a:t>στιάζει</a:t>
            </a:r>
            <a:r>
              <a:rPr lang="en-US" sz="2800" dirty="0" smtClean="0"/>
              <a:t> </a:t>
            </a:r>
            <a:r>
              <a:rPr lang="en-US" sz="2800" dirty="0" err="1" smtClean="0"/>
              <a:t>την</a:t>
            </a:r>
            <a:r>
              <a:rPr lang="en-US" sz="2800" dirty="0" smtClean="0"/>
              <a:t> </a:t>
            </a:r>
            <a:r>
              <a:rPr lang="el-GR" sz="2800" dirty="0" smtClean="0"/>
              <a:t>π</a:t>
            </a:r>
            <a:r>
              <a:rPr lang="en-US" sz="2800" dirty="0" err="1" smtClean="0"/>
              <a:t>ροσοχή</a:t>
            </a:r>
            <a:r>
              <a:rPr lang="en-US" sz="2800" dirty="0" smtClean="0"/>
              <a:t> στην α</a:t>
            </a:r>
            <a:r>
              <a:rPr lang="en-US" sz="2800" dirty="0" err="1" smtClean="0"/>
              <a:t>νάλυση</a:t>
            </a:r>
            <a:r>
              <a:rPr lang="en-US" sz="2800" dirty="0" smtClean="0"/>
              <a:t> </a:t>
            </a:r>
            <a:r>
              <a:rPr lang="en-US" sz="2800" dirty="0" err="1" smtClean="0"/>
              <a:t>των</a:t>
            </a:r>
            <a:r>
              <a:rPr lang="en-US" sz="2800" dirty="0" smtClean="0"/>
              <a:t> χαρα</a:t>
            </a:r>
            <a:r>
              <a:rPr lang="en-US" sz="2800" dirty="0" err="1" smtClean="0"/>
              <a:t>κτηριστικών</a:t>
            </a:r>
            <a:r>
              <a:rPr lang="en-US" sz="2800" dirty="0" smtClean="0"/>
              <a:t> </a:t>
            </a:r>
            <a:r>
              <a:rPr lang="en-US" sz="2800" dirty="0" err="1" smtClean="0"/>
              <a:t>εισόδου</a:t>
            </a:r>
            <a:r>
              <a:rPr lang="en-US" sz="2800" dirty="0" smtClean="0"/>
              <a:t> – </a:t>
            </a:r>
            <a:r>
              <a:rPr lang="en-US" sz="2800" dirty="0" err="1" smtClean="0"/>
              <a:t>εξόδου</a:t>
            </a:r>
            <a:r>
              <a:rPr lang="en-US" sz="2800" dirty="0" smtClean="0"/>
              <a:t> της α</a:t>
            </a:r>
            <a:r>
              <a:rPr lang="en-US" sz="2800" dirty="0" err="1" smtClean="0"/>
              <a:t>νθρώ</a:t>
            </a:r>
            <a:r>
              <a:rPr lang="el-GR" sz="2800" dirty="0"/>
              <a:t>π</a:t>
            </a:r>
            <a:r>
              <a:rPr lang="en-US" sz="2800" dirty="0" err="1" smtClean="0"/>
              <a:t>ινης</a:t>
            </a:r>
            <a:r>
              <a:rPr lang="en-US" sz="2800" dirty="0" smtClean="0"/>
              <a:t> </a:t>
            </a:r>
            <a:r>
              <a:rPr lang="en-US" sz="2800" dirty="0" err="1" smtClean="0"/>
              <a:t>συμ</a:t>
            </a:r>
            <a:r>
              <a:rPr lang="el-GR" sz="2800" dirty="0" smtClean="0"/>
              <a:t>π</a:t>
            </a:r>
            <a:r>
              <a:rPr lang="en-US" sz="2800" dirty="0" err="1" smtClean="0"/>
              <a:t>εριφοράς</a:t>
            </a:r>
            <a:r>
              <a:rPr lang="en-US" sz="2800" dirty="0" smtClean="0"/>
              <a:t> </a:t>
            </a:r>
            <a:endParaRPr lang="el-GR" sz="2800" dirty="0" smtClean="0"/>
          </a:p>
          <a:p>
            <a:pPr eaLnBrk="1" hangingPunct="1">
              <a:lnSpc>
                <a:spcPct val="90000"/>
              </a:lnSpc>
              <a:spcAft>
                <a:spcPts val="600"/>
              </a:spcAft>
            </a:pPr>
            <a:r>
              <a:rPr lang="el-GR" sz="2800" dirty="0" smtClean="0"/>
              <a:t>Γ</a:t>
            </a:r>
            <a:r>
              <a:rPr lang="en-US" sz="2800" dirty="0" smtClean="0"/>
              <a:t>ια να α</a:t>
            </a:r>
            <a:r>
              <a:rPr lang="en-US" sz="2800" dirty="0" err="1" smtClean="0"/>
              <a:t>ντιληφθούμε</a:t>
            </a:r>
            <a:r>
              <a:rPr lang="en-US" sz="2800" dirty="0" smtClean="0"/>
              <a:t> </a:t>
            </a:r>
            <a:r>
              <a:rPr lang="en-US" sz="2800" dirty="0" err="1" smtClean="0"/>
              <a:t>την</a:t>
            </a:r>
            <a:r>
              <a:rPr lang="en-US" sz="2800" dirty="0" smtClean="0"/>
              <a:t> </a:t>
            </a:r>
            <a:r>
              <a:rPr lang="el-GR" sz="2800" dirty="0" smtClean="0"/>
              <a:t>π</a:t>
            </a:r>
            <a:r>
              <a:rPr lang="en-US" sz="2800" dirty="0" err="1" smtClean="0"/>
              <a:t>ολυ</a:t>
            </a:r>
            <a:r>
              <a:rPr lang="el-GR" sz="2800" dirty="0"/>
              <a:t>π</a:t>
            </a:r>
            <a:r>
              <a:rPr lang="en-US" sz="2800" dirty="0" err="1" smtClean="0"/>
              <a:t>λοκότητ</a:t>
            </a:r>
            <a:r>
              <a:rPr lang="en-US" sz="2800" dirty="0" smtClean="0"/>
              <a:t>α των συμ</a:t>
            </a:r>
            <a:r>
              <a:rPr lang="el-GR" sz="2800" dirty="0" smtClean="0"/>
              <a:t>π</a:t>
            </a:r>
            <a:r>
              <a:rPr lang="en-US" sz="2800" dirty="0" err="1" smtClean="0"/>
              <a:t>εριφορών</a:t>
            </a:r>
            <a:r>
              <a:rPr lang="en-US" sz="2800" dirty="0" smtClean="0"/>
              <a:t> </a:t>
            </a:r>
            <a:r>
              <a:rPr lang="el-GR" sz="2800" dirty="0"/>
              <a:t>π</a:t>
            </a:r>
            <a:r>
              <a:rPr lang="en-US" sz="2800" dirty="0" err="1" smtClean="0"/>
              <a:t>ρέ</a:t>
            </a:r>
            <a:r>
              <a:rPr lang="el-GR" sz="2800" dirty="0"/>
              <a:t>π</a:t>
            </a:r>
            <a:r>
              <a:rPr lang="en-US" sz="2800" dirty="0" err="1" smtClean="0"/>
              <a:t>ει</a:t>
            </a:r>
            <a:r>
              <a:rPr lang="en-US" sz="2800" dirty="0" smtClean="0"/>
              <a:t> να τις κατατμήσουμε σε στοιχειώδεις μονάδες</a:t>
            </a:r>
            <a:endParaRPr lang="el-GR" sz="2800" dirty="0" smtClean="0"/>
          </a:p>
        </p:txBody>
      </p:sp>
      <p:sp>
        <p:nvSpPr>
          <p:cNvPr id="3584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6E11B04-7C66-4E5B-9C4E-9E7768583E80}" type="slidenum">
              <a:rPr lang="en-US" sz="1200" smtClean="0">
                <a:solidFill>
                  <a:srgbClr val="B5A788"/>
                </a:solidFill>
              </a:rPr>
              <a:pPr>
                <a:spcBef>
                  <a:spcPct val="0"/>
                </a:spcBef>
                <a:buClrTx/>
                <a:buSzTx/>
                <a:buFontTx/>
                <a:buNone/>
              </a:pPr>
              <a:t>21</a:t>
            </a:fld>
            <a:endParaRPr lang="en-US" sz="1200" smtClean="0">
              <a:solidFill>
                <a:srgbClr val="B5A788"/>
              </a:solidFill>
            </a:endParaRPr>
          </a:p>
        </p:txBody>
      </p:sp>
    </p:spTree>
    <p:extLst>
      <p:ext uri="{BB962C8B-B14F-4D97-AF65-F5344CB8AC3E}">
        <p14:creationId xmlns:p14="http://schemas.microsoft.com/office/powerpoint/2010/main" val="4057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8600" y="274638"/>
            <a:ext cx="8763000" cy="1143000"/>
          </a:xfrm>
        </p:spPr>
        <p:txBody>
          <a:bodyPr>
            <a:normAutofit fontScale="90000"/>
          </a:bodyPr>
          <a:lstStyle/>
          <a:p>
            <a:pPr eaLnBrk="1" hangingPunct="1">
              <a:spcAft>
                <a:spcPts val="600"/>
              </a:spcAft>
              <a:defRPr/>
            </a:pPr>
            <a:r>
              <a:rPr lang="el-GR" dirty="0" smtClean="0"/>
              <a:t>Ενίσχυση της επιθυμητής συμπεριφοράς</a:t>
            </a:r>
          </a:p>
        </p:txBody>
      </p:sp>
      <p:sp>
        <p:nvSpPr>
          <p:cNvPr id="37892" name="Rectangle 3"/>
          <p:cNvSpPr>
            <a:spLocks noGrp="1" noChangeArrowheads="1"/>
          </p:cNvSpPr>
          <p:nvPr>
            <p:ph type="body" idx="1"/>
          </p:nvPr>
        </p:nvSpPr>
        <p:spPr>
          <a:xfrm>
            <a:off x="631031" y="1806469"/>
            <a:ext cx="7958138" cy="4114800"/>
          </a:xfrm>
        </p:spPr>
        <p:txBody>
          <a:bodyPr/>
          <a:lstStyle/>
          <a:p>
            <a:pPr algn="just" eaLnBrk="1" hangingPunct="1">
              <a:lnSpc>
                <a:spcPct val="90000"/>
              </a:lnSpc>
              <a:spcAft>
                <a:spcPts val="600"/>
              </a:spcAft>
            </a:pPr>
            <a:r>
              <a:rPr lang="en-US" sz="2800" dirty="0" smtClean="0"/>
              <a:t>Η </a:t>
            </a:r>
            <a:r>
              <a:rPr lang="en-US" sz="2800" dirty="0" err="1" smtClean="0"/>
              <a:t>ενίσχυση</a:t>
            </a:r>
            <a:r>
              <a:rPr lang="en-US" sz="2800" dirty="0" smtClean="0"/>
              <a:t> της </a:t>
            </a:r>
            <a:r>
              <a:rPr lang="en-US" sz="2800" dirty="0" err="1" smtClean="0"/>
              <a:t>ενεργούς</a:t>
            </a:r>
            <a:r>
              <a:rPr lang="en-US" sz="2800" dirty="0" smtClean="0"/>
              <a:t> </a:t>
            </a:r>
            <a:r>
              <a:rPr lang="en-US" sz="2800" dirty="0" err="1" smtClean="0"/>
              <a:t>συμ</a:t>
            </a:r>
            <a:r>
              <a:rPr lang="el-GR" sz="2800" dirty="0"/>
              <a:t>π</a:t>
            </a:r>
            <a:r>
              <a:rPr lang="en-US" sz="2800" dirty="0" err="1" smtClean="0"/>
              <a:t>εριφοράς</a:t>
            </a:r>
            <a:r>
              <a:rPr lang="en-US" sz="2800" dirty="0" smtClean="0"/>
              <a:t> έχει μεγαλύτερες </a:t>
            </a:r>
            <a:r>
              <a:rPr lang="el-GR" sz="2800" dirty="0" smtClean="0"/>
              <a:t>π</a:t>
            </a:r>
            <a:r>
              <a:rPr lang="en-US" sz="2800" dirty="0" err="1" smtClean="0"/>
              <a:t>ιθ</a:t>
            </a:r>
            <a:r>
              <a:rPr lang="en-US" sz="2800" dirty="0" smtClean="0"/>
              <a:t>ανότητες ε</a:t>
            </a:r>
            <a:r>
              <a:rPr lang="el-GR" sz="2800" dirty="0" smtClean="0"/>
              <a:t>π</a:t>
            </a:r>
            <a:r>
              <a:rPr lang="en-US" sz="2800" dirty="0" smtClean="0"/>
              <a:t>α</a:t>
            </a:r>
            <a:r>
              <a:rPr lang="en-US" sz="2800" dirty="0" err="1" smtClean="0"/>
              <a:t>νάληψης</a:t>
            </a:r>
            <a:endParaRPr lang="el-GR" sz="2800" dirty="0" smtClean="0"/>
          </a:p>
          <a:p>
            <a:pPr lvl="1" algn="just" eaLnBrk="1" hangingPunct="1">
              <a:lnSpc>
                <a:spcPct val="90000"/>
              </a:lnSpc>
              <a:spcAft>
                <a:spcPts val="600"/>
              </a:spcAft>
            </a:pPr>
            <a:r>
              <a:rPr lang="en-US" sz="2400" dirty="0" err="1" smtClean="0"/>
              <a:t>θετικοί</a:t>
            </a:r>
            <a:r>
              <a:rPr lang="en-US" sz="2400" dirty="0" smtClean="0"/>
              <a:t> και α</a:t>
            </a:r>
            <a:r>
              <a:rPr lang="en-US" sz="2400" dirty="0" err="1" smtClean="0"/>
              <a:t>ρνητικοί</a:t>
            </a:r>
            <a:r>
              <a:rPr lang="en-US" sz="2400" dirty="0" smtClean="0"/>
              <a:t> </a:t>
            </a:r>
            <a:r>
              <a:rPr lang="en-US" sz="2400" dirty="0" err="1" smtClean="0"/>
              <a:t>ενισχυτές</a:t>
            </a:r>
            <a:r>
              <a:rPr lang="el-GR" sz="2400" dirty="0" smtClean="0"/>
              <a:t>: επιβράβευση και «τιμωρία»</a:t>
            </a:r>
          </a:p>
          <a:p>
            <a:pPr eaLnBrk="1" hangingPunct="1">
              <a:lnSpc>
                <a:spcPct val="90000"/>
              </a:lnSpc>
              <a:spcAft>
                <a:spcPts val="600"/>
              </a:spcAft>
            </a:pPr>
            <a:r>
              <a:rPr lang="el-GR" sz="2800" dirty="0" smtClean="0"/>
              <a:t>Κύρια </a:t>
            </a:r>
            <a:r>
              <a:rPr lang="en-US" sz="2800" dirty="0" err="1" smtClean="0"/>
              <a:t>εν</a:t>
            </a:r>
            <a:r>
              <a:rPr lang="en-US" sz="2800" dirty="0" smtClean="0"/>
              <a:t>ασχόληση των συμ</a:t>
            </a:r>
            <a:r>
              <a:rPr lang="el-GR" sz="2800" dirty="0" smtClean="0"/>
              <a:t>π</a:t>
            </a:r>
            <a:r>
              <a:rPr lang="en-US" sz="2800" dirty="0" err="1" smtClean="0"/>
              <a:t>εριφοριστών</a:t>
            </a:r>
            <a:r>
              <a:rPr lang="en-US" sz="2800" dirty="0" smtClean="0"/>
              <a:t> </a:t>
            </a:r>
            <a:endParaRPr lang="el-GR" sz="2800" dirty="0" smtClean="0"/>
          </a:p>
          <a:p>
            <a:pPr lvl="1" eaLnBrk="1" hangingPunct="1">
              <a:lnSpc>
                <a:spcPct val="90000"/>
              </a:lnSpc>
              <a:spcAft>
                <a:spcPts val="600"/>
              </a:spcAft>
            </a:pPr>
            <a:r>
              <a:rPr lang="en-US" sz="2400" dirty="0" smtClean="0"/>
              <a:t>Η </a:t>
            </a:r>
            <a:r>
              <a:rPr lang="en-US" sz="2400" dirty="0" err="1" smtClean="0"/>
              <a:t>μελέτη</a:t>
            </a:r>
            <a:r>
              <a:rPr lang="en-US" sz="2400" dirty="0" smtClean="0"/>
              <a:t> </a:t>
            </a:r>
            <a:r>
              <a:rPr lang="en-US" sz="2400" dirty="0" err="1" smtClean="0"/>
              <a:t>των</a:t>
            </a:r>
            <a:r>
              <a:rPr lang="en-US" sz="2400" dirty="0" smtClean="0"/>
              <a:t> α</a:t>
            </a:r>
            <a:r>
              <a:rPr lang="en-US" sz="2400" dirty="0" err="1" smtClean="0"/>
              <a:t>λλ</a:t>
            </a:r>
            <a:r>
              <a:rPr lang="en-US" sz="2400" dirty="0" smtClean="0"/>
              <a:t>αγών στην εμφανή συμ</a:t>
            </a:r>
            <a:r>
              <a:rPr lang="el-GR" sz="2400" dirty="0" smtClean="0"/>
              <a:t>π</a:t>
            </a:r>
            <a:r>
              <a:rPr lang="en-US" sz="2400" dirty="0" err="1" smtClean="0"/>
              <a:t>εριφορά</a:t>
            </a:r>
            <a:r>
              <a:rPr lang="en-US" sz="2400" dirty="0" smtClean="0"/>
              <a:t> του υ</a:t>
            </a:r>
            <a:r>
              <a:rPr lang="el-GR" sz="2400" dirty="0" smtClean="0"/>
              <a:t>π</a:t>
            </a:r>
            <a:r>
              <a:rPr lang="en-US" sz="2400" dirty="0" err="1" smtClean="0"/>
              <a:t>οκειμένου</a:t>
            </a:r>
            <a:r>
              <a:rPr lang="en-US" sz="2400" dirty="0" smtClean="0"/>
              <a:t> σε σχέση με την κατάλληλη οργάνωση </a:t>
            </a:r>
            <a:r>
              <a:rPr lang="en-US" sz="2400" dirty="0" err="1" smtClean="0"/>
              <a:t>του</a:t>
            </a:r>
            <a:r>
              <a:rPr lang="en-US" sz="2400" dirty="0" smtClean="0"/>
              <a:t> </a:t>
            </a:r>
            <a:r>
              <a:rPr lang="el-GR" sz="2400" dirty="0" smtClean="0"/>
              <a:t>π</a:t>
            </a:r>
            <a:r>
              <a:rPr lang="en-US" sz="2400" dirty="0" err="1" smtClean="0"/>
              <a:t>ερι</a:t>
            </a:r>
            <a:r>
              <a:rPr lang="en-US" sz="2400" dirty="0" smtClean="0"/>
              <a:t>βάλλοντος της μάθησης</a:t>
            </a:r>
            <a:r>
              <a:rPr lang="el-GR" sz="2400" dirty="0" smtClean="0"/>
              <a:t> </a:t>
            </a:r>
          </a:p>
        </p:txBody>
      </p:sp>
      <p:sp>
        <p:nvSpPr>
          <p:cNvPr id="3789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76ACD2-F051-49BB-A40F-67E2CB96F27D}" type="slidenum">
              <a:rPr lang="en-US" sz="1200" smtClean="0">
                <a:solidFill>
                  <a:srgbClr val="B5A788"/>
                </a:solidFill>
              </a:rPr>
              <a:pPr>
                <a:spcBef>
                  <a:spcPct val="0"/>
                </a:spcBef>
                <a:buClrTx/>
                <a:buSzTx/>
                <a:buFontTx/>
                <a:buNone/>
              </a:pPr>
              <a:t>22</a:t>
            </a:fld>
            <a:endParaRPr lang="en-US" sz="1200" smtClean="0">
              <a:solidFill>
                <a:srgbClr val="B5A788"/>
              </a:solidFill>
            </a:endParaRPr>
          </a:p>
        </p:txBody>
      </p:sp>
    </p:spTree>
    <p:extLst>
      <p:ext uri="{BB962C8B-B14F-4D97-AF65-F5344CB8AC3E}">
        <p14:creationId xmlns:p14="http://schemas.microsoft.com/office/powerpoint/2010/main" val="306117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74638"/>
            <a:ext cx="8477250" cy="1143000"/>
          </a:xfrm>
        </p:spPr>
        <p:txBody>
          <a:bodyPr>
            <a:noAutofit/>
          </a:bodyPr>
          <a:lstStyle/>
          <a:p>
            <a:pPr eaLnBrk="1" hangingPunct="1">
              <a:spcAft>
                <a:spcPts val="600"/>
              </a:spcAft>
              <a:defRPr/>
            </a:pPr>
            <a:r>
              <a:rPr lang="el-GR" sz="4000" dirty="0" smtClean="0"/>
              <a:t>Αρχές της συμπεριφοριστικής μάθησης</a:t>
            </a:r>
            <a:endParaRPr lang="el-GR" sz="4800" b="1" dirty="0" smtClean="0"/>
          </a:p>
        </p:txBody>
      </p:sp>
      <p:sp>
        <p:nvSpPr>
          <p:cNvPr id="39940" name="Rectangle 3"/>
          <p:cNvSpPr>
            <a:spLocks noGrp="1" noChangeArrowheads="1"/>
          </p:cNvSpPr>
          <p:nvPr>
            <p:ph type="body" idx="1"/>
          </p:nvPr>
        </p:nvSpPr>
        <p:spPr>
          <a:xfrm>
            <a:off x="609600" y="1688306"/>
            <a:ext cx="8232775" cy="4346575"/>
          </a:xfrm>
        </p:spPr>
        <p:txBody>
          <a:bodyPr>
            <a:normAutofit/>
          </a:bodyPr>
          <a:lstStyle/>
          <a:p>
            <a:pPr algn="just" eaLnBrk="1" hangingPunct="1">
              <a:lnSpc>
                <a:spcPct val="90000"/>
              </a:lnSpc>
              <a:spcAft>
                <a:spcPts val="600"/>
              </a:spcAft>
              <a:buFont typeface="Wingdings 2" panose="05020102010507070707" pitchFamily="18" charset="2"/>
              <a:buNone/>
            </a:pPr>
            <a:r>
              <a:rPr lang="el-GR" sz="2400" dirty="0" smtClean="0"/>
              <a:t>Σύμφωνα με τον </a:t>
            </a:r>
            <a:r>
              <a:rPr lang="en-US" sz="2400" dirty="0" smtClean="0">
                <a:solidFill>
                  <a:srgbClr val="000000"/>
                </a:solidFill>
              </a:rPr>
              <a:t>B.F. Skinner</a:t>
            </a:r>
            <a:r>
              <a:rPr lang="el-GR" sz="2400" dirty="0" smtClean="0">
                <a:solidFill>
                  <a:srgbClr val="000000"/>
                </a:solidFill>
              </a:rPr>
              <a:t> η επιτυχής διδασκαλία και μάθηση απαιτούν</a:t>
            </a:r>
          </a:p>
          <a:p>
            <a:pPr algn="just" eaLnBrk="1" hangingPunct="1">
              <a:lnSpc>
                <a:spcPct val="90000"/>
              </a:lnSpc>
              <a:spcAft>
                <a:spcPts val="600"/>
              </a:spcAft>
            </a:pPr>
            <a:r>
              <a:rPr lang="el-GR" sz="2400" dirty="0" smtClean="0"/>
              <a:t>ενεργή συμμετοχή του παιδιού</a:t>
            </a:r>
          </a:p>
          <a:p>
            <a:pPr algn="just" eaLnBrk="1" hangingPunct="1">
              <a:lnSpc>
                <a:spcPct val="90000"/>
              </a:lnSpc>
              <a:spcAft>
                <a:spcPts val="600"/>
              </a:spcAft>
            </a:pPr>
            <a:r>
              <a:rPr lang="el-GR" sz="2400" dirty="0" smtClean="0"/>
              <a:t>δόμηση της διδακτέας ύλης σε σύντομες διδακτικές ενότητες, </a:t>
            </a:r>
          </a:p>
          <a:p>
            <a:pPr algn="just" eaLnBrk="1" hangingPunct="1">
              <a:lnSpc>
                <a:spcPct val="90000"/>
              </a:lnSpc>
              <a:spcAft>
                <a:spcPts val="600"/>
              </a:spcAft>
            </a:pPr>
            <a:r>
              <a:rPr lang="el-GR" sz="2400" dirty="0" err="1" smtClean="0"/>
              <a:t>βαθμωτή</a:t>
            </a:r>
            <a:r>
              <a:rPr lang="el-GR" sz="2400" dirty="0" smtClean="0"/>
              <a:t> πρόοδο της διδασκόμενης ύλης σύμφωνα με τους ρυθμούς του μαθητή (προσαρμογή), </a:t>
            </a:r>
          </a:p>
          <a:p>
            <a:pPr algn="just" eaLnBrk="1" hangingPunct="1">
              <a:lnSpc>
                <a:spcPct val="90000"/>
              </a:lnSpc>
              <a:spcAft>
                <a:spcPts val="600"/>
              </a:spcAft>
            </a:pPr>
            <a:r>
              <a:rPr lang="el-GR" sz="2400" dirty="0" smtClean="0"/>
              <a:t>άμεση επαλήθευση της απάντησης του μαθητή, </a:t>
            </a:r>
          </a:p>
          <a:p>
            <a:pPr lvl="1" algn="just" eaLnBrk="1" hangingPunct="1">
              <a:lnSpc>
                <a:spcPct val="90000"/>
              </a:lnSpc>
              <a:spcAft>
                <a:spcPts val="600"/>
              </a:spcAft>
            </a:pPr>
            <a:r>
              <a:rPr lang="el-GR" sz="2000" dirty="0" smtClean="0"/>
              <a:t>ενίσχυση της σωστής απάντησης στην τιθέμενη ερώτηση,</a:t>
            </a:r>
          </a:p>
          <a:p>
            <a:pPr lvl="1" algn="just" eaLnBrk="1" hangingPunct="1">
              <a:lnSpc>
                <a:spcPct val="90000"/>
              </a:lnSpc>
              <a:spcAft>
                <a:spcPts val="600"/>
              </a:spcAft>
            </a:pPr>
            <a:r>
              <a:rPr lang="el-GR" sz="2000" dirty="0" smtClean="0"/>
              <a:t>Αρνητική ενίσχυση της λάθους απάντησης και παροχή επεξηγήσεων  </a:t>
            </a:r>
          </a:p>
        </p:txBody>
      </p:sp>
      <p:sp>
        <p:nvSpPr>
          <p:cNvPr id="3994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D1BE1E5-9031-4021-93CB-C94943250AE7}" type="slidenum">
              <a:rPr lang="en-US" sz="1200" smtClean="0">
                <a:solidFill>
                  <a:srgbClr val="B5A788"/>
                </a:solidFill>
              </a:rPr>
              <a:pPr>
                <a:spcBef>
                  <a:spcPct val="0"/>
                </a:spcBef>
                <a:buClrTx/>
                <a:buSzTx/>
                <a:buFontTx/>
                <a:buNone/>
              </a:pPr>
              <a:t>23</a:t>
            </a:fld>
            <a:endParaRPr lang="en-US" sz="1200" smtClean="0">
              <a:solidFill>
                <a:srgbClr val="B5A788"/>
              </a:solidFill>
            </a:endParaRPr>
          </a:p>
        </p:txBody>
      </p:sp>
    </p:spTree>
    <p:extLst>
      <p:ext uri="{BB962C8B-B14F-4D97-AF65-F5344CB8AC3E}">
        <p14:creationId xmlns:p14="http://schemas.microsoft.com/office/powerpoint/2010/main" val="330613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a:bodyPr>
          <a:lstStyle/>
          <a:p>
            <a:pPr eaLnBrk="1" hangingPunct="1">
              <a:spcAft>
                <a:spcPts val="600"/>
              </a:spcAft>
              <a:defRPr/>
            </a:pPr>
            <a:r>
              <a:rPr lang="el-GR" dirty="0" smtClean="0"/>
              <a:t>Επίδραση του Συμπεριφορισμού</a:t>
            </a:r>
          </a:p>
        </p:txBody>
      </p:sp>
      <p:sp>
        <p:nvSpPr>
          <p:cNvPr id="44036" name="Rectangle 3"/>
          <p:cNvSpPr>
            <a:spLocks noGrp="1" noChangeArrowheads="1"/>
          </p:cNvSpPr>
          <p:nvPr>
            <p:ph type="body" idx="1"/>
          </p:nvPr>
        </p:nvSpPr>
        <p:spPr>
          <a:xfrm>
            <a:off x="533400" y="1268760"/>
            <a:ext cx="8537575" cy="4800600"/>
          </a:xfrm>
        </p:spPr>
        <p:txBody>
          <a:bodyPr>
            <a:normAutofit/>
          </a:bodyPr>
          <a:lstStyle/>
          <a:p>
            <a:pPr eaLnBrk="1" hangingPunct="1">
              <a:spcAft>
                <a:spcPts val="600"/>
              </a:spcAft>
            </a:pPr>
            <a:r>
              <a:rPr lang="en-US" sz="2800" dirty="0" err="1" smtClean="0"/>
              <a:t>έδρ</a:t>
            </a:r>
            <a:r>
              <a:rPr lang="en-US" sz="2800" dirty="0" smtClean="0"/>
              <a:t>ασε καταλυτικά</a:t>
            </a:r>
            <a:r>
              <a:rPr lang="el-GR" sz="2800" dirty="0" smtClean="0"/>
              <a:t> </a:t>
            </a:r>
          </a:p>
          <a:p>
            <a:pPr lvl="1" eaLnBrk="1" hangingPunct="1">
              <a:spcAft>
                <a:spcPts val="600"/>
              </a:spcAft>
            </a:pPr>
            <a:r>
              <a:rPr lang="en-US" sz="2400" dirty="0" err="1" smtClean="0"/>
              <a:t>στις</a:t>
            </a:r>
            <a:r>
              <a:rPr lang="en-US" sz="2400" dirty="0" smtClean="0"/>
              <a:t> </a:t>
            </a:r>
            <a:r>
              <a:rPr lang="en-US" sz="2400" dirty="0" err="1" smtClean="0"/>
              <a:t>γενικότερες</a:t>
            </a:r>
            <a:r>
              <a:rPr lang="en-US" sz="2400" dirty="0" smtClean="0"/>
              <a:t> α</a:t>
            </a:r>
            <a:r>
              <a:rPr lang="el-GR" sz="2400" dirty="0" smtClean="0"/>
              <a:t>π</a:t>
            </a:r>
            <a:r>
              <a:rPr lang="en-US" sz="2400" dirty="0" err="1" smtClean="0"/>
              <a:t>όψεις</a:t>
            </a:r>
            <a:r>
              <a:rPr lang="en-US" sz="2400" dirty="0" smtClean="0"/>
              <a:t> </a:t>
            </a:r>
            <a:r>
              <a:rPr lang="en-US" sz="2400" dirty="0" err="1" smtClean="0"/>
              <a:t>γι</a:t>
            </a:r>
            <a:r>
              <a:rPr lang="en-US" sz="2400" dirty="0" smtClean="0"/>
              <a:t>α τη διδασκαλία και τη μάθηση</a:t>
            </a:r>
            <a:r>
              <a:rPr lang="el-GR" sz="2400" dirty="0" smtClean="0"/>
              <a:t>: </a:t>
            </a:r>
          </a:p>
          <a:p>
            <a:pPr lvl="2" eaLnBrk="1" hangingPunct="1">
              <a:spcAft>
                <a:spcPts val="600"/>
              </a:spcAft>
            </a:pPr>
            <a:r>
              <a:rPr lang="el-GR" sz="2000" dirty="0" smtClean="0"/>
              <a:t>έμφαση στην </a:t>
            </a:r>
            <a:r>
              <a:rPr lang="el-GR" sz="2000" b="1" dirty="0" smtClean="0"/>
              <a:t>εξατομίκευση της διδασκαλίας </a:t>
            </a:r>
            <a:r>
              <a:rPr lang="el-GR" sz="2000" dirty="0" smtClean="0"/>
              <a:t>και στους </a:t>
            </a:r>
            <a:r>
              <a:rPr lang="el-GR" sz="2000" b="1" dirty="0" smtClean="0"/>
              <a:t>προσωπικούς ρυθμούς </a:t>
            </a:r>
            <a:r>
              <a:rPr lang="el-GR" sz="2000" dirty="0" smtClean="0"/>
              <a:t>του μαθητή</a:t>
            </a:r>
          </a:p>
          <a:p>
            <a:pPr lvl="2" eaLnBrk="1" hangingPunct="1">
              <a:spcAft>
                <a:spcPts val="600"/>
              </a:spcAft>
            </a:pPr>
            <a:r>
              <a:rPr lang="el-GR" sz="2000" dirty="0" smtClean="0"/>
              <a:t>προσπάθεια να ληφθεί υπόψη η προηγούμενη συμπεριφορά </a:t>
            </a:r>
          </a:p>
          <a:p>
            <a:pPr lvl="1" eaLnBrk="1" hangingPunct="1">
              <a:spcAft>
                <a:spcPts val="600"/>
              </a:spcAft>
            </a:pPr>
            <a:r>
              <a:rPr lang="en-US" sz="2400" dirty="0" err="1" smtClean="0"/>
              <a:t>στο</a:t>
            </a:r>
            <a:r>
              <a:rPr lang="en-US" sz="2400" dirty="0" smtClean="0"/>
              <a:t> </a:t>
            </a:r>
            <a:r>
              <a:rPr lang="en-US" sz="2400" dirty="0" err="1" smtClean="0"/>
              <a:t>σχεδι</a:t>
            </a:r>
            <a:r>
              <a:rPr lang="en-US" sz="2400" dirty="0" smtClean="0"/>
              <a:t>ασμό αναλυτικών </a:t>
            </a:r>
            <a:r>
              <a:rPr lang="el-GR" sz="2400" dirty="0" smtClean="0"/>
              <a:t>π</a:t>
            </a:r>
            <a:r>
              <a:rPr lang="en-US" sz="2400" dirty="0" err="1" smtClean="0"/>
              <a:t>ρογρ</a:t>
            </a:r>
            <a:r>
              <a:rPr lang="en-US" sz="2400" dirty="0" smtClean="0"/>
              <a:t>αμμάτων και αντίστοιχου εκ</a:t>
            </a:r>
            <a:r>
              <a:rPr lang="el-GR" sz="2400" dirty="0" smtClean="0"/>
              <a:t>π</a:t>
            </a:r>
            <a:r>
              <a:rPr lang="en-US" sz="2400" dirty="0" smtClean="0"/>
              <a:t>α</a:t>
            </a:r>
            <a:r>
              <a:rPr lang="en-US" sz="2400" dirty="0" err="1" smtClean="0"/>
              <a:t>ιδευτικού</a:t>
            </a:r>
            <a:r>
              <a:rPr lang="en-US" sz="2400" dirty="0" smtClean="0"/>
              <a:t> υλικού</a:t>
            </a:r>
            <a:endParaRPr lang="el-GR" sz="2400" dirty="0" smtClean="0"/>
          </a:p>
          <a:p>
            <a:pPr eaLnBrk="1" hangingPunct="1"/>
            <a:r>
              <a:rPr lang="el-GR" sz="2800" dirty="0" smtClean="0"/>
              <a:t>οδήγησε</a:t>
            </a:r>
          </a:p>
          <a:p>
            <a:pPr lvl="1" eaLnBrk="1" hangingPunct="1"/>
            <a:r>
              <a:rPr lang="el-GR" sz="2400" dirty="0" smtClean="0"/>
              <a:t>Στην </a:t>
            </a:r>
            <a:r>
              <a:rPr lang="el-GR" sz="2400" b="1" dirty="0" smtClean="0"/>
              <a:t>προγραμματισμένη διδασκαλία</a:t>
            </a:r>
          </a:p>
          <a:p>
            <a:pPr lvl="1" eaLnBrk="1" hangingPunct="1"/>
            <a:r>
              <a:rPr lang="el-GR" sz="2400" dirty="0" smtClean="0"/>
              <a:t>Στα </a:t>
            </a:r>
            <a:r>
              <a:rPr lang="el-GR" sz="2400" b="1" dirty="0" smtClean="0"/>
              <a:t>διδακτικά συστήματα με υπολογιστή</a:t>
            </a:r>
          </a:p>
          <a:p>
            <a:pPr lvl="1" eaLnBrk="1" hangingPunct="1">
              <a:spcAft>
                <a:spcPts val="600"/>
              </a:spcAft>
            </a:pPr>
            <a:endParaRPr lang="en-US" sz="2400" dirty="0" smtClean="0"/>
          </a:p>
        </p:txBody>
      </p:sp>
      <p:sp>
        <p:nvSpPr>
          <p:cNvPr id="440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B34AA6E-8250-4749-A447-F5DA2B369B43}" type="slidenum">
              <a:rPr lang="en-US" sz="1200" smtClean="0">
                <a:solidFill>
                  <a:srgbClr val="B5A788"/>
                </a:solidFill>
              </a:rPr>
              <a:pPr>
                <a:spcBef>
                  <a:spcPct val="0"/>
                </a:spcBef>
                <a:buClrTx/>
                <a:buSzTx/>
                <a:buFontTx/>
                <a:buNone/>
              </a:pPr>
              <a:t>24</a:t>
            </a:fld>
            <a:endParaRPr lang="en-US" sz="1200" smtClean="0">
              <a:solidFill>
                <a:srgbClr val="B5A788"/>
              </a:solidFill>
            </a:endParaRPr>
          </a:p>
        </p:txBody>
      </p:sp>
    </p:spTree>
    <p:extLst>
      <p:ext uri="{BB962C8B-B14F-4D97-AF65-F5344CB8AC3E}">
        <p14:creationId xmlns:p14="http://schemas.microsoft.com/office/powerpoint/2010/main" val="3984306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Εφαρμογές του συμπεριφορισμού στη διδασκαλία</a:t>
            </a:r>
            <a:endParaRPr lang="en-GB" dirty="0"/>
          </a:p>
        </p:txBody>
      </p:sp>
      <p:sp>
        <p:nvSpPr>
          <p:cNvPr id="46083" name="Content Placeholder 2"/>
          <p:cNvSpPr>
            <a:spLocks noGrp="1"/>
          </p:cNvSpPr>
          <p:nvPr>
            <p:ph idx="1"/>
          </p:nvPr>
        </p:nvSpPr>
        <p:spPr>
          <a:xfrm>
            <a:off x="685800" y="1714500"/>
            <a:ext cx="8248650" cy="4533900"/>
          </a:xfrm>
        </p:spPr>
        <p:txBody>
          <a:bodyPr/>
          <a:lstStyle/>
          <a:p>
            <a:r>
              <a:rPr lang="el-GR" sz="2800" dirty="0" smtClean="0"/>
              <a:t>Προσπάθεια για μηχανοποίηση της εκπαίδευσης</a:t>
            </a:r>
          </a:p>
          <a:p>
            <a:r>
              <a:rPr lang="el-GR" sz="2800" dirty="0" smtClean="0"/>
              <a:t>Προγραμματισμένη Διδασκαλία </a:t>
            </a:r>
          </a:p>
          <a:p>
            <a:pPr lvl="1"/>
            <a:r>
              <a:rPr lang="el-GR" sz="2400" dirty="0" smtClean="0"/>
              <a:t>Δημιουργία </a:t>
            </a:r>
            <a:r>
              <a:rPr lang="el-GR" sz="2400" b="1" dirty="0" smtClean="0"/>
              <a:t>διδακτικών μηχανών </a:t>
            </a:r>
            <a:r>
              <a:rPr lang="el-GR" sz="2400" dirty="0" smtClean="0"/>
              <a:t>&amp; </a:t>
            </a:r>
            <a:r>
              <a:rPr lang="el-GR" sz="2400" b="1" dirty="0" smtClean="0"/>
              <a:t>προγραμματισμένων βιβλίων</a:t>
            </a:r>
            <a:endParaRPr lang="el-GR" sz="2400" dirty="0" smtClean="0"/>
          </a:p>
          <a:p>
            <a:r>
              <a:rPr lang="el-GR" sz="2800" dirty="0" smtClean="0"/>
              <a:t>Εκπαιδευτικό λογισμικό </a:t>
            </a:r>
          </a:p>
          <a:p>
            <a:pPr lvl="1"/>
            <a:r>
              <a:rPr lang="el-GR" sz="2400" dirty="0" smtClean="0"/>
              <a:t>Δημιουργία διδακτικού εκπαιδευτικού λογισμικού (</a:t>
            </a:r>
            <a:r>
              <a:rPr lang="el-GR" sz="2400" b="1" dirty="0" smtClean="0"/>
              <a:t>συστήματα καθοδήγησης &amp; συστήματα εξάσκησης και πρακτικής</a:t>
            </a:r>
            <a:r>
              <a:rPr lang="el-GR" sz="2400" dirty="0" smtClean="0"/>
              <a:t>)</a:t>
            </a:r>
            <a:endParaRPr lang="en-GB" sz="2400" dirty="0" smtClean="0"/>
          </a:p>
        </p:txBody>
      </p:sp>
      <p:sp>
        <p:nvSpPr>
          <p:cNvPr id="460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040E7F5-79A6-49CA-8051-B6F657CF7858}" type="slidenum">
              <a:rPr lang="en-US" sz="1200" smtClean="0">
                <a:solidFill>
                  <a:srgbClr val="B5A788"/>
                </a:solidFill>
              </a:rPr>
              <a:pPr>
                <a:spcBef>
                  <a:spcPct val="0"/>
                </a:spcBef>
                <a:buClrTx/>
                <a:buSzTx/>
                <a:buFontTx/>
                <a:buNone/>
              </a:pPr>
              <a:t>25</a:t>
            </a:fld>
            <a:endParaRPr lang="en-US" sz="1200" smtClean="0">
              <a:solidFill>
                <a:srgbClr val="B5A788"/>
              </a:solidFill>
            </a:endParaRPr>
          </a:p>
        </p:txBody>
      </p:sp>
    </p:spTree>
    <p:extLst>
      <p:ext uri="{BB962C8B-B14F-4D97-AF65-F5344CB8AC3E}">
        <p14:creationId xmlns:p14="http://schemas.microsoft.com/office/powerpoint/2010/main" val="511183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990600" y="228600"/>
            <a:ext cx="7793038" cy="1143000"/>
          </a:xfrm>
        </p:spPr>
        <p:txBody>
          <a:bodyPr/>
          <a:lstStyle/>
          <a:p>
            <a:pPr eaLnBrk="1" hangingPunct="1">
              <a:defRPr/>
            </a:pPr>
            <a:r>
              <a:rPr lang="el-GR" sz="4000" dirty="0" smtClean="0"/>
              <a:t>Μηχανοποίηση της εκπαίδευσης</a:t>
            </a:r>
          </a:p>
        </p:txBody>
      </p:sp>
      <p:graphicFrame>
        <p:nvGraphicFramePr>
          <p:cNvPr id="48132" name="Object 3"/>
          <p:cNvGraphicFramePr>
            <a:graphicFrameLocks noGrp="1" noChangeAspect="1"/>
          </p:cNvGraphicFramePr>
          <p:nvPr>
            <p:ph type="body" idx="1"/>
            <p:extLst>
              <p:ext uri="{D42A27DB-BD31-4B8C-83A1-F6EECF244321}">
                <p14:modId xmlns:p14="http://schemas.microsoft.com/office/powerpoint/2010/main" val="3450651296"/>
              </p:ext>
            </p:extLst>
          </p:nvPr>
        </p:nvGraphicFramePr>
        <p:xfrm>
          <a:off x="1003110" y="1342030"/>
          <a:ext cx="6934200" cy="4800600"/>
        </p:xfrm>
        <a:graphic>
          <a:graphicData uri="http://schemas.openxmlformats.org/presentationml/2006/ole">
            <mc:AlternateContent xmlns:mc="http://schemas.openxmlformats.org/markup-compatibility/2006">
              <mc:Choice xmlns:v="urn:schemas-microsoft-com:vml" Requires="v">
                <p:oleObj spid="_x0000_s1053" name="Photo Editor Photo" r:id="rId4" imgW="3048426" imgH="2285714" progId="MSPhotoEd.3">
                  <p:embed/>
                </p:oleObj>
              </mc:Choice>
              <mc:Fallback>
                <p:oleObj name="Photo Editor Photo" r:id="rId4" imgW="3048426" imgH="2285714" progId="MSPhotoEd.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10" y="1342030"/>
                        <a:ext cx="6934200" cy="4800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995362" y="1189204"/>
            <a:ext cx="6929438" cy="107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400" dirty="0"/>
              <a:t>Σχήμα των αρχών του 20</a:t>
            </a:r>
            <a:r>
              <a:rPr lang="el-GR" sz="2400" baseline="30000" dirty="0"/>
              <a:t>ου</a:t>
            </a:r>
            <a:r>
              <a:rPr lang="el-GR" sz="2400" dirty="0"/>
              <a:t> αιώνα για την εφαρμογή τεχνολογιών στην εκπαίδευση</a:t>
            </a:r>
            <a:endParaRPr lang="en-GB" sz="2400" dirty="0"/>
          </a:p>
        </p:txBody>
      </p:sp>
      <p:sp>
        <p:nvSpPr>
          <p:cNvPr id="48134"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999D31D-6BAF-4FB3-9DDA-5CB8976944EB}" type="slidenum">
              <a:rPr lang="en-US" sz="1200" smtClean="0">
                <a:solidFill>
                  <a:srgbClr val="B5A788"/>
                </a:solidFill>
              </a:rPr>
              <a:pPr>
                <a:spcBef>
                  <a:spcPct val="0"/>
                </a:spcBef>
                <a:buClrTx/>
                <a:buSzTx/>
                <a:buFontTx/>
                <a:buNone/>
              </a:pPr>
              <a:t>26</a:t>
            </a:fld>
            <a:endParaRPr lang="en-US" sz="1200" smtClean="0">
              <a:solidFill>
                <a:srgbClr val="B5A788"/>
              </a:solidFill>
            </a:endParaRPr>
          </a:p>
        </p:txBody>
      </p:sp>
    </p:spTree>
    <p:extLst>
      <p:ext uri="{BB962C8B-B14F-4D97-AF65-F5344CB8AC3E}">
        <p14:creationId xmlns:p14="http://schemas.microsoft.com/office/powerpoint/2010/main" val="3522803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42938" y="214313"/>
            <a:ext cx="8199437" cy="1143000"/>
          </a:xfrm>
        </p:spPr>
        <p:txBody>
          <a:bodyPr>
            <a:noAutofit/>
          </a:bodyPr>
          <a:lstStyle/>
          <a:p>
            <a:pPr algn="ctr" eaLnBrk="1" hangingPunct="1">
              <a:defRPr/>
            </a:pPr>
            <a:r>
              <a:rPr lang="el-GR" sz="4000" dirty="0" smtClean="0"/>
              <a:t>«Παλιές» Τεχνολογίες στην Εκπαίδευση</a:t>
            </a:r>
          </a:p>
        </p:txBody>
      </p:sp>
      <p:graphicFrame>
        <p:nvGraphicFramePr>
          <p:cNvPr id="50180" name="Object 4"/>
          <p:cNvGraphicFramePr>
            <a:graphicFrameLocks noChangeAspect="1"/>
          </p:cNvGraphicFramePr>
          <p:nvPr/>
        </p:nvGraphicFramePr>
        <p:xfrm>
          <a:off x="642938" y="1357313"/>
          <a:ext cx="8305800" cy="5072062"/>
        </p:xfrm>
        <a:graphic>
          <a:graphicData uri="http://schemas.openxmlformats.org/presentationml/2006/ole">
            <mc:AlternateContent xmlns:mc="http://schemas.openxmlformats.org/markup-compatibility/2006">
              <mc:Choice xmlns:v="urn:schemas-microsoft-com:vml" Requires="v">
                <p:oleObj spid="_x0000_s2077" name="Photo Editor Photo" r:id="rId4" imgW="3048426" imgH="2285714" progId="MSPhotoEd.3">
                  <p:embed/>
                </p:oleObj>
              </mc:Choice>
              <mc:Fallback>
                <p:oleObj name="Photo Editor Photo" r:id="rId4" imgW="3048426" imgH="228571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1357313"/>
                        <a:ext cx="8305800" cy="5072062"/>
                      </a:xfrm>
                      <a:prstGeom prst="rect">
                        <a:avLst/>
                      </a:prstGeom>
                      <a:noFill/>
                      <a:ln>
                        <a:noFill/>
                      </a:ln>
                      <a:effectLst/>
                      <a:extLst/>
                    </p:spPr>
                  </p:pic>
                </p:oleObj>
              </mc:Fallback>
            </mc:AlternateContent>
          </a:graphicData>
        </a:graphic>
      </p:graphicFrame>
      <p:sp>
        <p:nvSpPr>
          <p:cNvPr id="50181" name="Rectangle 5"/>
          <p:cNvSpPr>
            <a:spLocks noChangeArrowheads="1"/>
          </p:cNvSpPr>
          <p:nvPr/>
        </p:nvSpPr>
        <p:spPr bwMode="auto">
          <a:xfrm>
            <a:off x="5072063" y="357188"/>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2800">
              <a:solidFill>
                <a:schemeClr val="tx2"/>
              </a:solidFill>
              <a:latin typeface="Arial" panose="020B0604020202020204" pitchFamily="34" charset="0"/>
            </a:endParaRPr>
          </a:p>
        </p:txBody>
      </p:sp>
      <p:sp>
        <p:nvSpPr>
          <p:cNvPr id="50182"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7A603D8-860F-4536-BDDE-DD38D064017D}" type="slidenum">
              <a:rPr lang="en-US" sz="1200" smtClean="0">
                <a:solidFill>
                  <a:srgbClr val="B5A788"/>
                </a:solidFill>
              </a:rPr>
              <a:pPr>
                <a:spcBef>
                  <a:spcPct val="0"/>
                </a:spcBef>
                <a:buClrTx/>
                <a:buSzTx/>
                <a:buFontTx/>
                <a:buNone/>
              </a:pPr>
              <a:t>27</a:t>
            </a:fld>
            <a:endParaRPr lang="en-US" sz="1200" smtClean="0">
              <a:solidFill>
                <a:srgbClr val="B5A788"/>
              </a:solidFill>
            </a:endParaRPr>
          </a:p>
        </p:txBody>
      </p:sp>
      <p:sp>
        <p:nvSpPr>
          <p:cNvPr id="8" name="Rectangle 7"/>
          <p:cNvSpPr/>
          <p:nvPr/>
        </p:nvSpPr>
        <p:spPr>
          <a:xfrm>
            <a:off x="864394" y="1500188"/>
            <a:ext cx="3929062" cy="121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800" dirty="0"/>
              <a:t>Προγραμματισμένο  βιβλίο </a:t>
            </a:r>
            <a:endParaRPr lang="en-GB" sz="2800" dirty="0"/>
          </a:p>
        </p:txBody>
      </p:sp>
      <p:sp>
        <p:nvSpPr>
          <p:cNvPr id="9" name="Rectangle 8"/>
          <p:cNvSpPr/>
          <p:nvPr/>
        </p:nvSpPr>
        <p:spPr>
          <a:xfrm>
            <a:off x="4913312" y="1495753"/>
            <a:ext cx="3929063" cy="121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800" dirty="0">
                <a:hlinkClick r:id="rId6"/>
              </a:rPr>
              <a:t>Διδακτική μηχανή</a:t>
            </a:r>
            <a:endParaRPr lang="en-GB" sz="2800" dirty="0"/>
          </a:p>
        </p:txBody>
      </p:sp>
    </p:spTree>
    <p:extLst>
      <p:ext uri="{BB962C8B-B14F-4D97-AF65-F5344CB8AC3E}">
        <p14:creationId xmlns:p14="http://schemas.microsoft.com/office/powerpoint/2010/main" val="3784798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t>Προγραμματισμένη διδασκαλία</a:t>
            </a:r>
            <a:endParaRPr lang="en-GB" dirty="0"/>
          </a:p>
        </p:txBody>
      </p:sp>
      <p:sp>
        <p:nvSpPr>
          <p:cNvPr id="58371" name="Content Placeholder 2"/>
          <p:cNvSpPr>
            <a:spLocks noGrp="1"/>
          </p:cNvSpPr>
          <p:nvPr>
            <p:ph idx="1"/>
          </p:nvPr>
        </p:nvSpPr>
        <p:spPr>
          <a:xfrm>
            <a:off x="762000" y="1447800"/>
            <a:ext cx="8172450" cy="4800600"/>
          </a:xfrm>
        </p:spPr>
        <p:txBody>
          <a:bodyPr/>
          <a:lstStyle/>
          <a:p>
            <a:pPr eaLnBrk="1" hangingPunct="1"/>
            <a:r>
              <a:rPr lang="el-GR" sz="2400" dirty="0" smtClean="0"/>
              <a:t>Σχεδι</a:t>
            </a:r>
            <a:r>
              <a:rPr lang="el-GR" sz="2800" dirty="0" smtClean="0"/>
              <a:t>ασμένη διδασκαλία (ένα είδος διδακτικής στρατηγικής) </a:t>
            </a:r>
          </a:p>
          <a:p>
            <a:pPr lvl="1" eaLnBrk="1" hangingPunct="1"/>
            <a:r>
              <a:rPr lang="el-GR" sz="2000" dirty="0" smtClean="0"/>
              <a:t>που παρουσιάζει την πληροφορία με σειριακό (γραμμικό) τρόπο και μικρά βήματα καθένα από τα οποία απαιτεί μία απάντηση από το μαθητή.</a:t>
            </a:r>
          </a:p>
          <a:p>
            <a:pPr eaLnBrk="1" hangingPunct="1"/>
            <a:r>
              <a:rPr lang="el-GR" sz="2800" dirty="0" smtClean="0"/>
              <a:t>Χρησιμοποιεί </a:t>
            </a:r>
            <a:r>
              <a:rPr lang="el-GR" sz="2800" b="1" dirty="0" smtClean="0"/>
              <a:t>διδακτικές μηχανές </a:t>
            </a:r>
            <a:r>
              <a:rPr lang="el-GR" sz="2800" dirty="0" smtClean="0"/>
              <a:t>ή </a:t>
            </a:r>
            <a:r>
              <a:rPr lang="el-GR" sz="2800" b="1" dirty="0" smtClean="0"/>
              <a:t>προγραμματισμένα βιβλία  </a:t>
            </a:r>
          </a:p>
          <a:p>
            <a:pPr eaLnBrk="1" hangingPunct="1"/>
            <a:r>
              <a:rPr lang="el-GR" sz="2800" dirty="0" smtClean="0"/>
              <a:t>Βασική ιδέα: η </a:t>
            </a:r>
            <a:r>
              <a:rPr lang="el-GR" sz="2800" b="1" dirty="0" smtClean="0"/>
              <a:t>εξατομίκευση της διδασκαλίας</a:t>
            </a:r>
          </a:p>
          <a:p>
            <a:pPr eaLnBrk="1" hangingPunct="1"/>
            <a:r>
              <a:rPr lang="el-GR" sz="2800" dirty="0" smtClean="0"/>
              <a:t>Ψυχολογική θεωρία:</a:t>
            </a:r>
            <a:r>
              <a:rPr lang="el-GR" sz="2800" b="1" dirty="0" smtClean="0"/>
              <a:t> Σχολή της συμπεριφοράς ή συμπεριφορισμός</a:t>
            </a:r>
            <a:endParaRPr lang="en-GB" sz="2800" b="1" dirty="0" smtClean="0"/>
          </a:p>
        </p:txBody>
      </p:sp>
      <p:sp>
        <p:nvSpPr>
          <p:cNvPr id="5837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5838C45-F526-4516-A054-06E2B46A2500}" type="slidenum">
              <a:rPr lang="en-US" sz="1200" smtClean="0">
                <a:solidFill>
                  <a:srgbClr val="B5A788"/>
                </a:solidFill>
              </a:rPr>
              <a:pPr>
                <a:spcBef>
                  <a:spcPct val="0"/>
                </a:spcBef>
                <a:buClrTx/>
                <a:buSzTx/>
                <a:buFontTx/>
                <a:buNone/>
              </a:pPr>
              <a:t>28</a:t>
            </a:fld>
            <a:endParaRPr lang="en-US" sz="1200" smtClean="0">
              <a:solidFill>
                <a:srgbClr val="B5A788"/>
              </a:solidFill>
            </a:endParaRPr>
          </a:p>
        </p:txBody>
      </p:sp>
    </p:spTree>
    <p:extLst>
      <p:ext uri="{BB962C8B-B14F-4D97-AF65-F5344CB8AC3E}">
        <p14:creationId xmlns:p14="http://schemas.microsoft.com/office/powerpoint/2010/main" val="424893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defRPr/>
            </a:pPr>
            <a:r>
              <a:rPr lang="el-GR" dirty="0" smtClean="0"/>
              <a:t>Φωτεινός Παντογνώστης</a:t>
            </a:r>
            <a:br>
              <a:rPr lang="el-GR" dirty="0" smtClean="0"/>
            </a:br>
            <a:r>
              <a:rPr lang="el-GR" dirty="0" smtClean="0"/>
              <a:t>παράδειγμα διδακτικής μηχανής </a:t>
            </a:r>
            <a:endParaRPr lang="el-GR" dirty="0"/>
          </a:p>
        </p:txBody>
      </p:sp>
      <p:sp>
        <p:nvSpPr>
          <p:cNvPr id="16388"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7FF7B9-33F1-4445-B888-39474E025D35}" type="slidenum">
              <a:rPr lang="en-US" smtClean="0">
                <a:solidFill>
                  <a:srgbClr val="B5A788"/>
                </a:solidFill>
                <a:latin typeface="Gill Sans MT" panose="020B0502020104020203" pitchFamily="34" charset="0"/>
              </a:rPr>
              <a:pPr/>
              <a:t>29</a:t>
            </a:fld>
            <a:endParaRPr lang="en-US" smtClean="0">
              <a:solidFill>
                <a:srgbClr val="B5A788"/>
              </a:solidFill>
              <a:latin typeface="Gill Sans MT" panose="020B0502020104020203" pitchFamily="34" charset="0"/>
            </a:endParaRPr>
          </a:p>
        </p:txBody>
      </p:sp>
      <p:pic>
        <p:nvPicPr>
          <p:cNvPr id="16389" name="Picture 2" descr="http://www.retrodb.gr/ark/sites/default/files/styles/1024x768/public/1683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5925" y="2061369"/>
            <a:ext cx="4206875" cy="3600450"/>
          </a:xfrm>
        </p:spPr>
      </p:pic>
    </p:spTree>
    <p:extLst>
      <p:ext uri="{BB962C8B-B14F-4D97-AF65-F5344CB8AC3E}">
        <p14:creationId xmlns:p14="http://schemas.microsoft.com/office/powerpoint/2010/main" val="195598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0952" y="51633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t>Διδακτικές μηχανές (1)</a:t>
            </a:r>
            <a:endParaRPr lang="en-GB" dirty="0"/>
          </a:p>
        </p:txBody>
      </p:sp>
      <p:sp>
        <p:nvSpPr>
          <p:cNvPr id="3" name="Content Placeholder 2"/>
          <p:cNvSpPr>
            <a:spLocks noGrp="1"/>
          </p:cNvSpPr>
          <p:nvPr>
            <p:ph idx="1"/>
          </p:nvPr>
        </p:nvSpPr>
        <p:spPr>
          <a:xfrm>
            <a:off x="762000" y="1447800"/>
            <a:ext cx="8172450" cy="4800600"/>
          </a:xfrm>
        </p:spPr>
        <p:txBody>
          <a:bodyPr/>
          <a:lstStyle/>
          <a:p>
            <a:pPr eaLnBrk="1" hangingPunct="1"/>
            <a:r>
              <a:rPr lang="el-GR" sz="2400" dirty="0" smtClean="0"/>
              <a:t>Ο πρόγονος των υπολογιστών στην εκπαίδευση</a:t>
            </a:r>
          </a:p>
          <a:p>
            <a:pPr eaLnBrk="1" hangingPunct="1"/>
            <a:r>
              <a:rPr lang="el-GR" sz="2400" dirty="0" smtClean="0"/>
              <a:t>Ειδικές τεχνολογίες και αντίστοιχες συσκευές με αποκλειστική εφαρμογή στη διδασκαλία και τη μάθηση.</a:t>
            </a:r>
          </a:p>
          <a:p>
            <a:pPr eaLnBrk="1" hangingPunct="1"/>
            <a:endParaRPr lang="el-GR" sz="2400" dirty="0" smtClean="0"/>
          </a:p>
          <a:p>
            <a:pPr eaLnBrk="1" hangingPunct="1"/>
            <a:r>
              <a:rPr lang="el-GR" sz="2400" dirty="0" smtClean="0"/>
              <a:t>Παράδειγμα: </a:t>
            </a:r>
            <a:r>
              <a:rPr lang="el-GR" sz="2400" i="1" dirty="0" smtClean="0"/>
              <a:t>Μηχανή για τη διδασκαλία της αριθμητικής</a:t>
            </a:r>
            <a:endParaRPr lang="en-GB" sz="2400" i="1" dirty="0" smtClean="0"/>
          </a:p>
        </p:txBody>
      </p:sp>
      <p:pic>
        <p:nvPicPr>
          <p:cNvPr id="5" name="Picture 4" descr="Machine For Teaching Arithmet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3156" y="3790950"/>
            <a:ext cx="4357688"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A426520-DA88-478E-9BD6-17A873072F4B}" type="slidenum">
              <a:rPr lang="en-US" sz="1200" smtClean="0">
                <a:solidFill>
                  <a:srgbClr val="B5A788"/>
                </a:solidFill>
              </a:rPr>
              <a:pPr>
                <a:spcBef>
                  <a:spcPct val="0"/>
                </a:spcBef>
                <a:buClrTx/>
                <a:buSzTx/>
                <a:buFontTx/>
                <a:buNone/>
              </a:pPr>
              <a:t>30</a:t>
            </a:fld>
            <a:endParaRPr lang="en-US" sz="1200" smtClean="0">
              <a:solidFill>
                <a:srgbClr val="B5A788"/>
              </a:solidFill>
            </a:endParaRPr>
          </a:p>
        </p:txBody>
      </p:sp>
    </p:spTree>
    <p:extLst>
      <p:ext uri="{BB962C8B-B14F-4D97-AF65-F5344CB8AC3E}">
        <p14:creationId xmlns:p14="http://schemas.microsoft.com/office/powerpoint/2010/main" val="1402552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t>Διδακτικές μηχανές (2)</a:t>
            </a:r>
            <a:endParaRPr lang="en-GB" dirty="0"/>
          </a:p>
        </p:txBody>
      </p:sp>
      <p:sp>
        <p:nvSpPr>
          <p:cNvPr id="3" name="Content Placeholder 2"/>
          <p:cNvSpPr>
            <a:spLocks noGrp="1"/>
          </p:cNvSpPr>
          <p:nvPr>
            <p:ph idx="1"/>
          </p:nvPr>
        </p:nvSpPr>
        <p:spPr>
          <a:xfrm>
            <a:off x="457200" y="1417638"/>
            <a:ext cx="8229600" cy="4708525"/>
          </a:xfrm>
        </p:spPr>
        <p:txBody>
          <a:bodyPr>
            <a:normAutofit/>
          </a:bodyPr>
          <a:lstStyle/>
          <a:p>
            <a:pPr eaLnBrk="1" hangingPunct="1"/>
            <a:r>
              <a:rPr lang="el-GR" sz="2800" dirty="0" smtClean="0"/>
              <a:t>Δημιούργημα της σχολής της συμπεριφοράς ή συμπεριφορισμού </a:t>
            </a:r>
          </a:p>
          <a:p>
            <a:pPr eaLnBrk="1" hangingPunct="1"/>
            <a:r>
              <a:rPr lang="el-GR" sz="2800" dirty="0" smtClean="0"/>
              <a:t>Βασικός εκπρόσωπος ο ψυχολόγος </a:t>
            </a:r>
            <a:r>
              <a:rPr lang="el-GR" sz="2800" dirty="0" err="1" smtClean="0"/>
              <a:t>Skinner</a:t>
            </a:r>
            <a:r>
              <a:rPr lang="el-GR" sz="2800" dirty="0" smtClean="0"/>
              <a:t> </a:t>
            </a:r>
          </a:p>
          <a:p>
            <a:pPr eaLnBrk="1" hangingPunct="1"/>
            <a:r>
              <a:rPr lang="el-GR" sz="2800" dirty="0" smtClean="0"/>
              <a:t>Πρόδρομος των εργασιών αυτών οι θέσεις του </a:t>
            </a:r>
            <a:r>
              <a:rPr lang="el-GR" sz="2800" dirty="0" err="1" smtClean="0"/>
              <a:t>Pavlov</a:t>
            </a:r>
            <a:endParaRPr lang="el-GR" sz="2800" dirty="0" smtClean="0"/>
          </a:p>
        </p:txBody>
      </p:sp>
      <p:pic>
        <p:nvPicPr>
          <p:cNvPr id="5" name="Picture 4" descr="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63181"/>
            <a:ext cx="21431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766687"/>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D81B8EF-17E0-4569-8E94-31A7C32FE04F}" type="slidenum">
              <a:rPr lang="en-US" sz="1200" smtClean="0">
                <a:solidFill>
                  <a:srgbClr val="B5A788"/>
                </a:solidFill>
              </a:rPr>
              <a:pPr>
                <a:spcBef>
                  <a:spcPct val="0"/>
                </a:spcBef>
                <a:buClrTx/>
                <a:buSzTx/>
                <a:buFontTx/>
                <a:buNone/>
              </a:pPr>
              <a:t>31</a:t>
            </a:fld>
            <a:endParaRPr lang="en-US" sz="1200" smtClean="0">
              <a:solidFill>
                <a:srgbClr val="B5A788"/>
              </a:solidFill>
            </a:endParaRPr>
          </a:p>
        </p:txBody>
      </p:sp>
    </p:spTree>
    <p:extLst>
      <p:ext uri="{BB962C8B-B14F-4D97-AF65-F5344CB8AC3E}">
        <p14:creationId xmlns:p14="http://schemas.microsoft.com/office/powerpoint/2010/main" val="2018150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1746"/>
                                        </p:tgtEl>
                                        <p:attrNameLst>
                                          <p:attrName>style.visibility</p:attrName>
                                        </p:attrNameLst>
                                      </p:cBhvr>
                                      <p:to>
                                        <p:strVal val="visible"/>
                                      </p:to>
                                    </p:set>
                                    <p:animEffect transition="in" filter="blinds(horizontal)">
                                      <p:cBhvr>
                                        <p:cTn id="23"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t>Διδακτικές μηχανές (3)</a:t>
            </a:r>
            <a:endParaRPr lang="en-GB" dirty="0"/>
          </a:p>
        </p:txBody>
      </p:sp>
      <p:sp>
        <p:nvSpPr>
          <p:cNvPr id="56323" name="Content Placeholder 2"/>
          <p:cNvSpPr>
            <a:spLocks noGrp="1"/>
          </p:cNvSpPr>
          <p:nvPr>
            <p:ph idx="1"/>
          </p:nvPr>
        </p:nvSpPr>
        <p:spPr/>
        <p:txBody>
          <a:bodyPr/>
          <a:lstStyle/>
          <a:p>
            <a:pPr eaLnBrk="1" hangingPunct="1"/>
            <a:r>
              <a:rPr lang="el-GR" sz="2800" dirty="0" smtClean="0"/>
              <a:t>Οι διδακτικές μηχανές </a:t>
            </a:r>
          </a:p>
          <a:p>
            <a:pPr lvl="1" eaLnBrk="1" hangingPunct="1"/>
            <a:r>
              <a:rPr lang="el-GR" sz="2400" dirty="0" smtClean="0"/>
              <a:t>Υπήρξαν ουσιαστικά η πρώτη αμιγής εφαρμογή της εκπαιδευτικής τεχνολογίας. </a:t>
            </a:r>
            <a:endParaRPr lang="en-GB" sz="2400" dirty="0" smtClean="0"/>
          </a:p>
          <a:p>
            <a:pPr lvl="1" eaLnBrk="1" hangingPunct="1"/>
            <a:r>
              <a:rPr lang="el-GR" sz="2400" dirty="0" smtClean="0"/>
              <a:t>Αναπτύχθηκαν στα πλαίσια του εκπαιδευτικού κινήματος που χρησιμοποιεί ως κύρια διδακτική στρατηγική την </a:t>
            </a:r>
            <a:r>
              <a:rPr lang="el-GR" sz="2400" b="1" i="1" dirty="0" smtClean="0"/>
              <a:t>προγραμματισμένη διδασκαλία</a:t>
            </a:r>
            <a:r>
              <a:rPr lang="el-GR" sz="2400" b="1" dirty="0" smtClean="0"/>
              <a:t> </a:t>
            </a:r>
            <a:r>
              <a:rPr lang="el-GR" sz="2400" dirty="0" smtClean="0"/>
              <a:t>(</a:t>
            </a:r>
            <a:r>
              <a:rPr lang="el-GR" sz="2400" dirty="0" err="1" smtClean="0"/>
              <a:t>programmed</a:t>
            </a:r>
            <a:r>
              <a:rPr lang="el-GR" sz="2400" dirty="0" smtClean="0"/>
              <a:t> </a:t>
            </a:r>
            <a:r>
              <a:rPr lang="el-GR" sz="2400" dirty="0" err="1" smtClean="0"/>
              <a:t>instruction</a:t>
            </a:r>
            <a:r>
              <a:rPr lang="el-GR" sz="2400" dirty="0" smtClean="0"/>
              <a:t>). </a:t>
            </a:r>
          </a:p>
          <a:p>
            <a:pPr eaLnBrk="1" hangingPunct="1"/>
            <a:endParaRPr lang="en-GB" dirty="0" smtClean="0"/>
          </a:p>
        </p:txBody>
      </p:sp>
      <p:sp>
        <p:nvSpPr>
          <p:cNvPr id="563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DC53D4E-67BD-4C95-ACB3-CC30E4552FAE}" type="slidenum">
              <a:rPr lang="en-US" sz="1200" smtClean="0">
                <a:solidFill>
                  <a:srgbClr val="B5A788"/>
                </a:solidFill>
              </a:rPr>
              <a:pPr>
                <a:spcBef>
                  <a:spcPct val="0"/>
                </a:spcBef>
                <a:buClrTx/>
                <a:buSzTx/>
                <a:buFontTx/>
                <a:buNone/>
              </a:pPr>
              <a:t>32</a:t>
            </a:fld>
            <a:endParaRPr lang="en-US" sz="1200" smtClean="0">
              <a:solidFill>
                <a:srgbClr val="B5A788"/>
              </a:solidFill>
            </a:endParaRPr>
          </a:p>
        </p:txBody>
      </p:sp>
    </p:spTree>
    <p:extLst>
      <p:ext uri="{BB962C8B-B14F-4D97-AF65-F5344CB8AC3E}">
        <p14:creationId xmlns:p14="http://schemas.microsoft.com/office/powerpoint/2010/main" val="245959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Προγραμματισμένο βιβλίο / διδακτική μηχανή (1)</a:t>
            </a:r>
            <a:endParaRPr lang="en-GB" dirty="0"/>
          </a:p>
        </p:txBody>
      </p:sp>
      <p:grpSp>
        <p:nvGrpSpPr>
          <p:cNvPr id="3" name="Group 19"/>
          <p:cNvGrpSpPr>
            <a:grpSpLocks/>
          </p:cNvGrpSpPr>
          <p:nvPr/>
        </p:nvGrpSpPr>
        <p:grpSpPr bwMode="auto">
          <a:xfrm>
            <a:off x="5534025" y="3244850"/>
            <a:ext cx="1281113" cy="1409700"/>
            <a:chOff x="5533799" y="3245406"/>
            <a:chExt cx="1280657" cy="1408473"/>
          </a:xfrm>
        </p:grpSpPr>
        <p:sp>
          <p:nvSpPr>
            <p:cNvPr id="60435" name="Oval 3"/>
            <p:cNvSpPr>
              <a:spLocks noChangeArrowheads="1"/>
            </p:cNvSpPr>
            <p:nvPr/>
          </p:nvSpPr>
          <p:spPr bwMode="auto">
            <a:xfrm>
              <a:off x="5533799" y="3245406"/>
              <a:ext cx="1280657" cy="1408473"/>
            </a:xfrm>
            <a:prstGeom prst="ellipse">
              <a:avLst/>
            </a:prstGeom>
            <a:solidFill>
              <a:srgbClr val="FFFFFF"/>
            </a:solidFill>
            <a:ln w="190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sp>
          <p:nvSpPr>
            <p:cNvPr id="60436" name="Line 4"/>
            <p:cNvSpPr>
              <a:spLocks noChangeShapeType="1"/>
            </p:cNvSpPr>
            <p:nvPr/>
          </p:nvSpPr>
          <p:spPr bwMode="auto">
            <a:xfrm flipV="1">
              <a:off x="5716750" y="3245406"/>
              <a:ext cx="182951" cy="234746"/>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grpSp>
      <p:sp>
        <p:nvSpPr>
          <p:cNvPr id="32773" name="Text Box 5"/>
          <p:cNvSpPr txBox="1">
            <a:spLocks noChangeArrowheads="1"/>
          </p:cNvSpPr>
          <p:nvPr/>
        </p:nvSpPr>
        <p:spPr bwMode="auto">
          <a:xfrm>
            <a:off x="1143000" y="2071688"/>
            <a:ext cx="1828800" cy="938212"/>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1. Εισαγωγική ενότητα</a:t>
            </a:r>
            <a:endParaRPr lang="en-US" sz="1800">
              <a:latin typeface="Arial" panose="020B0604020202020204" pitchFamily="34" charset="0"/>
            </a:endParaRPr>
          </a:p>
        </p:txBody>
      </p:sp>
      <p:sp>
        <p:nvSpPr>
          <p:cNvPr id="32774" name="Text Box 6"/>
          <p:cNvSpPr txBox="1">
            <a:spLocks noChangeArrowheads="1"/>
          </p:cNvSpPr>
          <p:nvPr/>
        </p:nvSpPr>
        <p:spPr bwMode="auto">
          <a:xfrm>
            <a:off x="3887788" y="2071688"/>
            <a:ext cx="1828800" cy="938212"/>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2. Παρουσίαση πληροφορίας </a:t>
            </a:r>
            <a:endParaRPr lang="en-US" sz="1800">
              <a:latin typeface="Arial" panose="020B0604020202020204" pitchFamily="34" charset="0"/>
            </a:endParaRPr>
          </a:p>
        </p:txBody>
      </p:sp>
      <p:sp>
        <p:nvSpPr>
          <p:cNvPr id="32775" name="Text Box 7"/>
          <p:cNvSpPr txBox="1">
            <a:spLocks noChangeArrowheads="1"/>
          </p:cNvSpPr>
          <p:nvPr/>
        </p:nvSpPr>
        <p:spPr bwMode="auto">
          <a:xfrm>
            <a:off x="1143000" y="4991100"/>
            <a:ext cx="1828800" cy="938213"/>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6. Τέλος ενότητας</a:t>
            </a:r>
            <a:endParaRPr lang="en-US" sz="1800">
              <a:latin typeface="Arial" panose="020B0604020202020204" pitchFamily="34" charset="0"/>
            </a:endParaRPr>
          </a:p>
        </p:txBody>
      </p:sp>
      <p:sp>
        <p:nvSpPr>
          <p:cNvPr id="32776" name="Text Box 8"/>
          <p:cNvSpPr txBox="1">
            <a:spLocks noChangeArrowheads="1"/>
          </p:cNvSpPr>
          <p:nvPr/>
        </p:nvSpPr>
        <p:spPr bwMode="auto">
          <a:xfrm>
            <a:off x="3703638" y="4991100"/>
            <a:ext cx="2379662" cy="938213"/>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5. Ανατροφοδότηση ή πρόσθετες πληροφορίες</a:t>
            </a:r>
            <a:endParaRPr lang="en-US" sz="1800">
              <a:latin typeface="Arial" panose="020B0604020202020204" pitchFamily="34" charset="0"/>
            </a:endParaRPr>
          </a:p>
        </p:txBody>
      </p:sp>
      <p:sp>
        <p:nvSpPr>
          <p:cNvPr id="32777" name="Text Box 9"/>
          <p:cNvSpPr txBox="1">
            <a:spLocks noChangeArrowheads="1"/>
          </p:cNvSpPr>
          <p:nvPr/>
        </p:nvSpPr>
        <p:spPr bwMode="auto">
          <a:xfrm>
            <a:off x="6815138" y="4991100"/>
            <a:ext cx="1828800" cy="938213"/>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4. Έλεγχος απάντησης</a:t>
            </a:r>
            <a:endParaRPr lang="en-US" sz="1800">
              <a:latin typeface="Arial" panose="020B0604020202020204" pitchFamily="34" charset="0"/>
            </a:endParaRPr>
          </a:p>
        </p:txBody>
      </p:sp>
      <p:sp>
        <p:nvSpPr>
          <p:cNvPr id="32778" name="Line 10"/>
          <p:cNvSpPr>
            <a:spLocks noChangeShapeType="1"/>
          </p:cNvSpPr>
          <p:nvPr/>
        </p:nvSpPr>
        <p:spPr bwMode="auto">
          <a:xfrm>
            <a:off x="2970213" y="2541588"/>
            <a:ext cx="9144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79" name="Line 11"/>
          <p:cNvSpPr>
            <a:spLocks noChangeShapeType="1"/>
          </p:cNvSpPr>
          <p:nvPr/>
        </p:nvSpPr>
        <p:spPr bwMode="auto">
          <a:xfrm>
            <a:off x="5716588" y="2541588"/>
            <a:ext cx="731837"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0" name="Line 12"/>
          <p:cNvSpPr>
            <a:spLocks noChangeShapeType="1"/>
          </p:cNvSpPr>
          <p:nvPr/>
        </p:nvSpPr>
        <p:spPr bwMode="auto">
          <a:xfrm>
            <a:off x="7729538" y="3009900"/>
            <a:ext cx="0" cy="1878013"/>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1" name="Line 13"/>
          <p:cNvSpPr>
            <a:spLocks noChangeShapeType="1"/>
          </p:cNvSpPr>
          <p:nvPr/>
        </p:nvSpPr>
        <p:spPr bwMode="auto">
          <a:xfrm flipH="1">
            <a:off x="6083300" y="5357813"/>
            <a:ext cx="731838"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2" name="Line 14"/>
          <p:cNvSpPr>
            <a:spLocks noChangeShapeType="1"/>
          </p:cNvSpPr>
          <p:nvPr/>
        </p:nvSpPr>
        <p:spPr bwMode="auto">
          <a:xfrm flipH="1">
            <a:off x="2971800" y="5357813"/>
            <a:ext cx="731838"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3" name="Line 15"/>
          <p:cNvSpPr>
            <a:spLocks noChangeShapeType="1"/>
          </p:cNvSpPr>
          <p:nvPr/>
        </p:nvSpPr>
        <p:spPr bwMode="auto">
          <a:xfrm flipH="1" flipV="1">
            <a:off x="4802188" y="3009900"/>
            <a:ext cx="0" cy="1878013"/>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60432" name="Rectangle 16"/>
          <p:cNvSpPr>
            <a:spLocks noChangeArrowheads="1"/>
          </p:cNvSpPr>
          <p:nvPr/>
        </p:nvSpPr>
        <p:spPr bwMode="auto">
          <a:xfrm>
            <a:off x="5899150" y="3009900"/>
            <a:ext cx="731838" cy="704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sp>
        <p:nvSpPr>
          <p:cNvPr id="32785" name="Text Box 17"/>
          <p:cNvSpPr txBox="1">
            <a:spLocks noChangeArrowheads="1"/>
          </p:cNvSpPr>
          <p:nvPr/>
        </p:nvSpPr>
        <p:spPr bwMode="auto">
          <a:xfrm>
            <a:off x="6448425" y="2071688"/>
            <a:ext cx="2195513" cy="938212"/>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3. Ερώτηση </a:t>
            </a:r>
            <a:r>
              <a:rPr lang="en-GB" sz="1800">
                <a:latin typeface="Calibri" panose="020F0502020204030204" pitchFamily="34" charset="0"/>
              </a:rPr>
              <a:t>(σύστημα) </a:t>
            </a:r>
            <a:r>
              <a:rPr lang="en-GB" sz="1800" b="1">
                <a:latin typeface="Calibri" panose="020F0502020204030204" pitchFamily="34" charset="0"/>
              </a:rPr>
              <a:t>&amp; </a:t>
            </a:r>
            <a:r>
              <a:rPr lang="el-GR" sz="1800" b="1">
                <a:solidFill>
                  <a:srgbClr val="FF0000"/>
                </a:solidFill>
                <a:latin typeface="Calibri" panose="020F0502020204030204" pitchFamily="34" charset="0"/>
              </a:rPr>
              <a:t>Α</a:t>
            </a:r>
            <a:r>
              <a:rPr lang="en-GB" sz="1800" b="1">
                <a:solidFill>
                  <a:srgbClr val="FF0000"/>
                </a:solidFill>
                <a:latin typeface="Calibri" panose="020F0502020204030204" pitchFamily="34" charset="0"/>
              </a:rPr>
              <a:t>πάντηση </a:t>
            </a:r>
            <a:r>
              <a:rPr lang="en-GB" sz="1800">
                <a:solidFill>
                  <a:srgbClr val="FF0000"/>
                </a:solidFill>
                <a:latin typeface="Calibri" panose="020F0502020204030204" pitchFamily="34" charset="0"/>
              </a:rPr>
              <a:t>(χρήστης)</a:t>
            </a:r>
            <a:endParaRPr lang="en-US" sz="1800">
              <a:solidFill>
                <a:srgbClr val="FF0000"/>
              </a:solidFill>
              <a:latin typeface="Arial" panose="020B0604020202020204" pitchFamily="34" charset="0"/>
            </a:endParaRPr>
          </a:p>
        </p:txBody>
      </p:sp>
      <p:sp>
        <p:nvSpPr>
          <p:cNvPr id="60434" name="Slide Number Placeholder 19"/>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B04FFC3-9AE3-4F08-A57B-B750497FDB4A}" type="slidenum">
              <a:rPr lang="en-US" sz="1200" smtClean="0">
                <a:solidFill>
                  <a:srgbClr val="B5A788"/>
                </a:solidFill>
              </a:rPr>
              <a:pPr>
                <a:spcBef>
                  <a:spcPct val="0"/>
                </a:spcBef>
                <a:buClrTx/>
                <a:buSzTx/>
                <a:buFontTx/>
                <a:buNone/>
              </a:pPr>
              <a:t>33</a:t>
            </a:fld>
            <a:endParaRPr lang="en-US" sz="1200" smtClean="0">
              <a:solidFill>
                <a:srgbClr val="B5A788"/>
              </a:solidFill>
            </a:endParaRPr>
          </a:p>
        </p:txBody>
      </p:sp>
    </p:spTree>
    <p:extLst>
      <p:ext uri="{BB962C8B-B14F-4D97-AF65-F5344CB8AC3E}">
        <p14:creationId xmlns:p14="http://schemas.microsoft.com/office/powerpoint/2010/main" val="574869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blinds(horizontal)">
                                      <p:cBhvr>
                                        <p:cTn id="12" dur="500"/>
                                        <p:tgtEl>
                                          <p:spTgt spid="3277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blinds(horizontal)">
                                      <p:cBhvr>
                                        <p:cTn id="15" dur="500"/>
                                        <p:tgtEl>
                                          <p:spTgt spid="327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9"/>
                                        </p:tgtEl>
                                        <p:attrNameLst>
                                          <p:attrName>style.visibility</p:attrName>
                                        </p:attrNameLst>
                                      </p:cBhvr>
                                      <p:to>
                                        <p:strVal val="visible"/>
                                      </p:to>
                                    </p:set>
                                    <p:animEffect transition="in" filter="blinds(horizontal)">
                                      <p:cBhvr>
                                        <p:cTn id="20" dur="500"/>
                                        <p:tgtEl>
                                          <p:spTgt spid="3277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85"/>
                                        </p:tgtEl>
                                        <p:attrNameLst>
                                          <p:attrName>style.visibility</p:attrName>
                                        </p:attrNameLst>
                                      </p:cBhvr>
                                      <p:to>
                                        <p:strVal val="visible"/>
                                      </p:to>
                                    </p:set>
                                    <p:animEffect transition="in" filter="blinds(horizontal)">
                                      <p:cBhvr>
                                        <p:cTn id="23" dur="500"/>
                                        <p:tgtEl>
                                          <p:spTgt spid="327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80"/>
                                        </p:tgtEl>
                                        <p:attrNameLst>
                                          <p:attrName>style.visibility</p:attrName>
                                        </p:attrNameLst>
                                      </p:cBhvr>
                                      <p:to>
                                        <p:strVal val="visible"/>
                                      </p:to>
                                    </p:set>
                                    <p:animEffect transition="in" filter="blinds(horizontal)">
                                      <p:cBhvr>
                                        <p:cTn id="28" dur="500"/>
                                        <p:tgtEl>
                                          <p:spTgt spid="3278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777"/>
                                        </p:tgtEl>
                                        <p:attrNameLst>
                                          <p:attrName>style.visibility</p:attrName>
                                        </p:attrNameLst>
                                      </p:cBhvr>
                                      <p:to>
                                        <p:strVal val="visible"/>
                                      </p:to>
                                    </p:set>
                                    <p:animEffect transition="in" filter="blinds(horizontal)">
                                      <p:cBhvr>
                                        <p:cTn id="31" dur="500"/>
                                        <p:tgtEl>
                                          <p:spTgt spid="327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2781"/>
                                        </p:tgtEl>
                                        <p:attrNameLst>
                                          <p:attrName>style.visibility</p:attrName>
                                        </p:attrNameLst>
                                      </p:cBhvr>
                                      <p:to>
                                        <p:strVal val="visible"/>
                                      </p:to>
                                    </p:set>
                                    <p:animEffect transition="in" filter="blinds(horizontal)">
                                      <p:cBhvr>
                                        <p:cTn id="36" dur="500"/>
                                        <p:tgtEl>
                                          <p:spTgt spid="3278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776"/>
                                        </p:tgtEl>
                                        <p:attrNameLst>
                                          <p:attrName>style.visibility</p:attrName>
                                        </p:attrNameLst>
                                      </p:cBhvr>
                                      <p:to>
                                        <p:strVal val="visible"/>
                                      </p:to>
                                    </p:set>
                                    <p:animEffect transition="in" filter="blinds(horizontal)">
                                      <p:cBhvr>
                                        <p:cTn id="39" dur="500"/>
                                        <p:tgtEl>
                                          <p:spTgt spid="327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2783"/>
                                        </p:tgtEl>
                                        <p:attrNameLst>
                                          <p:attrName>style.visibility</p:attrName>
                                        </p:attrNameLst>
                                      </p:cBhvr>
                                      <p:to>
                                        <p:strVal val="visible"/>
                                      </p:to>
                                    </p:set>
                                    <p:animEffect transition="in" filter="blinds(horizontal)">
                                      <p:cBhvr>
                                        <p:cTn id="44" dur="500"/>
                                        <p:tgtEl>
                                          <p:spTgt spid="327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2782"/>
                                        </p:tgtEl>
                                        <p:attrNameLst>
                                          <p:attrName>style.visibility</p:attrName>
                                        </p:attrNameLst>
                                      </p:cBhvr>
                                      <p:to>
                                        <p:strVal val="visible"/>
                                      </p:to>
                                    </p:set>
                                    <p:animEffect transition="in" filter="blinds(horizontal)">
                                      <p:cBhvr>
                                        <p:cTn id="54" dur="500"/>
                                        <p:tgtEl>
                                          <p:spTgt spid="3278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2775"/>
                                        </p:tgtEl>
                                        <p:attrNameLst>
                                          <p:attrName>style.visibility</p:attrName>
                                        </p:attrNameLst>
                                      </p:cBhvr>
                                      <p:to>
                                        <p:strVal val="visible"/>
                                      </p:to>
                                    </p:set>
                                    <p:animEffect transition="in" filter="blinds(horizontal)">
                                      <p:cBhvr>
                                        <p:cTn id="5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Προγραμματισμένο βιβλίο / διδακτική μηχανή (2)</a:t>
            </a:r>
            <a:endParaRPr lang="en-GB" dirty="0"/>
          </a:p>
        </p:txBody>
      </p:sp>
      <p:sp>
        <p:nvSpPr>
          <p:cNvPr id="3" name="Content Placeholder 2"/>
          <p:cNvSpPr>
            <a:spLocks noGrp="1"/>
          </p:cNvSpPr>
          <p:nvPr>
            <p:ph idx="1"/>
          </p:nvPr>
        </p:nvSpPr>
        <p:spPr>
          <a:xfrm>
            <a:off x="685800" y="1447800"/>
            <a:ext cx="8248650" cy="4800600"/>
          </a:xfrm>
        </p:spPr>
        <p:txBody>
          <a:bodyPr>
            <a:normAutofit fontScale="92500" lnSpcReduction="10000"/>
          </a:bodyPr>
          <a:lstStyle/>
          <a:p>
            <a:pPr marL="365760" indent="-283464" eaLnBrk="1" fontAlgn="auto" hangingPunct="1">
              <a:spcAft>
                <a:spcPts val="0"/>
              </a:spcAft>
              <a:buFont typeface="Wingdings 2"/>
              <a:buChar char=""/>
              <a:defRPr/>
            </a:pPr>
            <a:endParaRPr lang="el-GR" dirty="0" smtClean="0"/>
          </a:p>
          <a:p>
            <a:pPr marL="539496" indent="-457200" eaLnBrk="1" fontAlgn="auto" hangingPunct="1">
              <a:spcAft>
                <a:spcPts val="0"/>
              </a:spcAft>
              <a:defRPr/>
            </a:pPr>
            <a:r>
              <a:rPr lang="el-GR" sz="3000" dirty="0" smtClean="0"/>
              <a:t>Αν η απάντηση είναι σωστή τότε ο μαθητής ενισχύεται (</a:t>
            </a:r>
            <a:r>
              <a:rPr lang="el-GR" sz="3000" b="1" dirty="0" smtClean="0"/>
              <a:t>θετική επιβράβευση</a:t>
            </a:r>
            <a:r>
              <a:rPr lang="el-GR" sz="3000" dirty="0" smtClean="0"/>
              <a:t>) και προχωρά στο επόμενο βήμα, </a:t>
            </a:r>
          </a:p>
          <a:p>
            <a:pPr marL="939546" lvl="1" indent="-457200">
              <a:defRPr/>
            </a:pPr>
            <a:r>
              <a:rPr lang="el-GR" sz="2600" dirty="0" smtClean="0"/>
              <a:t>διαφορετικά ο μαθητής λαμβάνει ένα μήνυμα λάθους (</a:t>
            </a:r>
            <a:r>
              <a:rPr lang="el-GR" sz="2600" b="1" dirty="0" smtClean="0"/>
              <a:t>αρνητική «επιβράβευση»</a:t>
            </a:r>
            <a:r>
              <a:rPr lang="el-GR" sz="2600" dirty="0" smtClean="0"/>
              <a:t>) και επαναλαμβάνει το αντίστοιχο τμήμα της διδακτέας ύλης. </a:t>
            </a:r>
          </a:p>
          <a:p>
            <a:pPr marL="539496" lvl="1" indent="-457200">
              <a:buFont typeface="Arial" pitchFamily="34" charset="0"/>
              <a:buChar char="•"/>
              <a:defRPr/>
            </a:pPr>
            <a:r>
              <a:rPr lang="el-GR" sz="3000" dirty="0"/>
              <a:t>Το προγραμματισμένο διδακτικό βιβλίο ή η διδακτική μηχανή αναλαμβάνει το ρόλο του δασκάλου και η καθιερωμένη σχέση «μαθητή-δάσκαλου» ανατρέπεται. </a:t>
            </a:r>
          </a:p>
          <a:p>
            <a:pPr marL="365760" indent="-283464" eaLnBrk="1" fontAlgn="auto" hangingPunct="1">
              <a:spcAft>
                <a:spcPts val="0"/>
              </a:spcAft>
              <a:buFont typeface="Wingdings 2"/>
              <a:buChar char=""/>
              <a:defRPr/>
            </a:pPr>
            <a:endParaRPr lang="en-GB" dirty="0"/>
          </a:p>
        </p:txBody>
      </p:sp>
      <p:sp>
        <p:nvSpPr>
          <p:cNvPr id="6246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61DA024-8958-45B5-BAE7-DE1EF5F6D5C1}" type="slidenum">
              <a:rPr lang="en-US" sz="1200" smtClean="0">
                <a:solidFill>
                  <a:srgbClr val="B5A788"/>
                </a:solidFill>
              </a:rPr>
              <a:pPr>
                <a:spcBef>
                  <a:spcPct val="0"/>
                </a:spcBef>
                <a:buClrTx/>
                <a:buSzTx/>
                <a:buFontTx/>
                <a:buNone/>
              </a:pPr>
              <a:t>34</a:t>
            </a:fld>
            <a:endParaRPr lang="en-US" sz="1200" smtClean="0">
              <a:solidFill>
                <a:srgbClr val="B5A788"/>
              </a:solidFill>
            </a:endParaRPr>
          </a:p>
        </p:txBody>
      </p:sp>
    </p:spTree>
    <p:extLst>
      <p:ext uri="{BB962C8B-B14F-4D97-AF65-F5344CB8AC3E}">
        <p14:creationId xmlns:p14="http://schemas.microsoft.com/office/powerpoint/2010/main" val="2978346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t>Εξατομίκευση της διδασκαλίας</a:t>
            </a:r>
            <a:endParaRPr lang="en-GB" dirty="0"/>
          </a:p>
        </p:txBody>
      </p:sp>
      <p:sp>
        <p:nvSpPr>
          <p:cNvPr id="3" name="Content Placeholder 2"/>
          <p:cNvSpPr>
            <a:spLocks noGrp="1"/>
          </p:cNvSpPr>
          <p:nvPr>
            <p:ph idx="1"/>
          </p:nvPr>
        </p:nvSpPr>
        <p:spPr>
          <a:xfrm>
            <a:off x="838200" y="1447800"/>
            <a:ext cx="8096250" cy="4800600"/>
          </a:xfrm>
        </p:spPr>
        <p:txBody>
          <a:bodyPr>
            <a:normAutofit fontScale="92500" lnSpcReduction="10000"/>
          </a:bodyPr>
          <a:lstStyle/>
          <a:p>
            <a:pPr marL="365760" indent="-283464" eaLnBrk="1" fontAlgn="auto" hangingPunct="1">
              <a:spcAft>
                <a:spcPts val="0"/>
              </a:spcAft>
              <a:buFont typeface="Wingdings 2"/>
              <a:buChar char=""/>
              <a:defRPr/>
            </a:pPr>
            <a:r>
              <a:rPr lang="el-GR" sz="3000" dirty="0" smtClean="0"/>
              <a:t>η χρήση των </a:t>
            </a:r>
            <a:r>
              <a:rPr lang="el-GR" sz="3000" i="1" dirty="0" smtClean="0"/>
              <a:t>διδακτικών μηχανών</a:t>
            </a:r>
            <a:r>
              <a:rPr lang="el-GR" sz="3000" dirty="0" smtClean="0"/>
              <a:t> εστιάζεται στην εξατομίκευση της διδασκαλίας </a:t>
            </a:r>
          </a:p>
          <a:p>
            <a:pPr marL="640080" lvl="1" indent="-237744" eaLnBrk="1" fontAlgn="auto" hangingPunct="1">
              <a:spcAft>
                <a:spcPts val="0"/>
              </a:spcAft>
              <a:buFont typeface="Verdana"/>
              <a:buChar char="◦"/>
              <a:defRPr/>
            </a:pPr>
            <a:r>
              <a:rPr lang="el-GR" sz="2600" dirty="0" smtClean="0"/>
              <a:t>που βασίζεται στους </a:t>
            </a:r>
            <a:r>
              <a:rPr lang="el-GR" sz="2600" b="1" dirty="0" smtClean="0"/>
              <a:t>προσωπικούς ρυθμούς </a:t>
            </a:r>
            <a:r>
              <a:rPr lang="el-GR" sz="2600" dirty="0" smtClean="0"/>
              <a:t>του μαθητή.</a:t>
            </a:r>
          </a:p>
          <a:p>
            <a:pPr marL="365760" indent="-283464" eaLnBrk="1" fontAlgn="auto" hangingPunct="1">
              <a:spcAft>
                <a:spcPts val="0"/>
              </a:spcAft>
              <a:buFont typeface="Wingdings 2"/>
              <a:buChar char=""/>
              <a:defRPr/>
            </a:pPr>
            <a:r>
              <a:rPr lang="el-GR" sz="3000" dirty="0" smtClean="0"/>
              <a:t>Παράλληλα, γίνονται προσπάθειες να </a:t>
            </a:r>
            <a:r>
              <a:rPr lang="el-GR" sz="3000" b="1" dirty="0" smtClean="0"/>
              <a:t>ληφθεί υπόψη και η προηγούμενη συμπεριφορά του μαθητή </a:t>
            </a:r>
          </a:p>
          <a:p>
            <a:pPr marL="640080" lvl="1" indent="-237744" eaLnBrk="1" fontAlgn="auto" hangingPunct="1">
              <a:spcAft>
                <a:spcPts val="0"/>
              </a:spcAft>
              <a:buFont typeface="Verdana"/>
              <a:buChar char="◦"/>
              <a:defRPr/>
            </a:pPr>
            <a:r>
              <a:rPr lang="el-GR" sz="2600" dirty="0" smtClean="0"/>
              <a:t>ανάλογα με τις απαντήσεις που έχει δώσει στις ερωτήσεις του συστήματος.</a:t>
            </a:r>
          </a:p>
          <a:p>
            <a:pPr marL="365760" indent="-283464" eaLnBrk="1" fontAlgn="auto" hangingPunct="1">
              <a:spcAft>
                <a:spcPts val="0"/>
              </a:spcAft>
              <a:buFont typeface="Wingdings 2"/>
              <a:buChar char=""/>
              <a:defRPr/>
            </a:pPr>
            <a:r>
              <a:rPr lang="el-GR" sz="3000" dirty="0" smtClean="0"/>
              <a:t>Δυσεπίλυτο πρόβλημα</a:t>
            </a:r>
          </a:p>
          <a:p>
            <a:pPr marL="640080" lvl="1" indent="-237744" eaLnBrk="1" fontAlgn="auto" hangingPunct="1">
              <a:spcAft>
                <a:spcPts val="0"/>
              </a:spcAft>
              <a:buFont typeface="Verdana"/>
              <a:buChar char="◦"/>
              <a:defRPr/>
            </a:pPr>
            <a:r>
              <a:rPr lang="el-GR" sz="2600" dirty="0" smtClean="0"/>
              <a:t>Αντιμετωπίζεται συνήθως επιτυχώς από τον εκπαιδευτικό αλλά ανεπιτυχώς από τη μηχανή </a:t>
            </a:r>
          </a:p>
          <a:p>
            <a:pPr marL="640080" lvl="1" indent="-237744" eaLnBrk="1" fontAlgn="auto" hangingPunct="1">
              <a:spcAft>
                <a:spcPts val="0"/>
              </a:spcAft>
              <a:buFont typeface="Verdana"/>
              <a:buChar char="◦"/>
              <a:defRPr/>
            </a:pPr>
            <a:endParaRPr lang="en-GB" dirty="0" smtClean="0"/>
          </a:p>
        </p:txBody>
      </p:sp>
      <p:sp>
        <p:nvSpPr>
          <p:cNvPr id="6656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93DDAC5-4BF7-473B-93E8-0F51F1E5B84D}" type="slidenum">
              <a:rPr lang="en-US" sz="1200" smtClean="0">
                <a:solidFill>
                  <a:srgbClr val="B5A788"/>
                </a:solidFill>
              </a:rPr>
              <a:pPr>
                <a:spcBef>
                  <a:spcPct val="0"/>
                </a:spcBef>
                <a:buClrTx/>
                <a:buSzTx/>
                <a:buFontTx/>
                <a:buNone/>
              </a:pPr>
              <a:t>35</a:t>
            </a:fld>
            <a:endParaRPr lang="en-US" sz="1200" smtClean="0">
              <a:solidFill>
                <a:srgbClr val="B5A788"/>
              </a:solidFill>
            </a:endParaRPr>
          </a:p>
        </p:txBody>
      </p:sp>
    </p:spTree>
    <p:extLst>
      <p:ext uri="{BB962C8B-B14F-4D97-AF65-F5344CB8AC3E}">
        <p14:creationId xmlns:p14="http://schemas.microsoft.com/office/powerpoint/2010/main" val="256423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Πληροφορία: γραμμική οργάνωση ή οργάνωση με διακλαδώσεις; </a:t>
            </a:r>
            <a:endParaRPr lang="en-GB" dirty="0"/>
          </a:p>
        </p:txBody>
      </p:sp>
      <p:sp>
        <p:nvSpPr>
          <p:cNvPr id="68611" name="Content Placeholder 2"/>
          <p:cNvSpPr>
            <a:spLocks noGrp="1"/>
          </p:cNvSpPr>
          <p:nvPr>
            <p:ph idx="1"/>
          </p:nvPr>
        </p:nvSpPr>
        <p:spPr>
          <a:xfrm>
            <a:off x="685800" y="1571625"/>
            <a:ext cx="8248650" cy="4676775"/>
          </a:xfrm>
        </p:spPr>
        <p:txBody>
          <a:bodyPr>
            <a:normAutofit/>
          </a:bodyPr>
          <a:lstStyle/>
          <a:p>
            <a:pPr eaLnBrk="1" hangingPunct="1"/>
            <a:r>
              <a:rPr lang="el-GR" sz="2400" dirty="0" smtClean="0"/>
              <a:t>Οι διδακτικές μηχανές του B. </a:t>
            </a:r>
            <a:r>
              <a:rPr lang="el-GR" sz="2400" dirty="0" err="1" smtClean="0"/>
              <a:t>Skinner</a:t>
            </a:r>
            <a:r>
              <a:rPr lang="el-GR" sz="2400" dirty="0" smtClean="0"/>
              <a:t> ακολουθούν γραμμική οργάνωση της πληροφορίας</a:t>
            </a:r>
            <a:endParaRPr lang="en-US" sz="2400" dirty="0" smtClean="0"/>
          </a:p>
          <a:p>
            <a:pPr lvl="1" eaLnBrk="1" hangingPunct="1">
              <a:buFont typeface="Verdana" panose="020B0604030504040204" pitchFamily="34" charset="0"/>
              <a:buNone/>
            </a:pPr>
            <a:r>
              <a:rPr lang="el-GR" sz="2400" dirty="0" smtClean="0">
                <a:solidFill>
                  <a:srgbClr val="FF0000"/>
                </a:solidFill>
              </a:rPr>
              <a:t>Η πρωτεύουσα της Ελλάδας είναι η Αθήνα:</a:t>
            </a:r>
          </a:p>
          <a:p>
            <a:pPr lvl="1" eaLnBrk="1" hangingPunct="1">
              <a:lnSpc>
                <a:spcPct val="80000"/>
              </a:lnSpc>
              <a:buFont typeface="Wingdings" panose="05000000000000000000" pitchFamily="2" charset="2"/>
              <a:buChar char="q"/>
            </a:pPr>
            <a:r>
              <a:rPr lang="el-GR" sz="1800" dirty="0" smtClean="0">
                <a:solidFill>
                  <a:srgbClr val="FF0000"/>
                </a:solidFill>
              </a:rPr>
              <a:t>Σωστό  </a:t>
            </a:r>
          </a:p>
          <a:p>
            <a:pPr lvl="1" eaLnBrk="1" hangingPunct="1">
              <a:lnSpc>
                <a:spcPct val="80000"/>
              </a:lnSpc>
              <a:buFont typeface="Wingdings" panose="05000000000000000000" pitchFamily="2" charset="2"/>
              <a:buChar char="q"/>
            </a:pPr>
            <a:r>
              <a:rPr lang="el-GR" sz="1800" dirty="0" smtClean="0">
                <a:solidFill>
                  <a:srgbClr val="FF0000"/>
                </a:solidFill>
              </a:rPr>
              <a:t>Λάθος</a:t>
            </a:r>
          </a:p>
          <a:p>
            <a:pPr lvl="1" eaLnBrk="1" hangingPunct="1">
              <a:lnSpc>
                <a:spcPct val="80000"/>
              </a:lnSpc>
              <a:buFont typeface="Verdana" panose="020B0604030504040204" pitchFamily="34" charset="0"/>
              <a:buNone/>
            </a:pPr>
            <a:endParaRPr lang="el-GR" sz="1800" dirty="0" smtClean="0">
              <a:solidFill>
                <a:srgbClr val="FF0000"/>
              </a:solidFill>
            </a:endParaRPr>
          </a:p>
          <a:p>
            <a:pPr eaLnBrk="1" hangingPunct="1"/>
            <a:r>
              <a:rPr lang="el-GR" sz="2400" dirty="0" smtClean="0"/>
              <a:t>Οι διδακτικές μηχανές του </a:t>
            </a:r>
            <a:r>
              <a:rPr lang="en-GB" sz="2400" dirty="0" smtClean="0"/>
              <a:t>Crowder </a:t>
            </a:r>
            <a:r>
              <a:rPr lang="el-GR" sz="2400" dirty="0" smtClean="0"/>
              <a:t>ακολουθούν </a:t>
            </a:r>
            <a:r>
              <a:rPr lang="el-GR" sz="2400" dirty="0" err="1" smtClean="0"/>
              <a:t>διακλαδωτή</a:t>
            </a:r>
            <a:r>
              <a:rPr lang="el-GR" sz="2400" dirty="0" smtClean="0"/>
              <a:t> (ή με πολλαπλές επιλογές) οργάνωση της πληροφορίας</a:t>
            </a:r>
            <a:endParaRPr lang="en-US" sz="2400" dirty="0" smtClean="0"/>
          </a:p>
          <a:p>
            <a:pPr lvl="1" eaLnBrk="1" hangingPunct="1">
              <a:lnSpc>
                <a:spcPct val="80000"/>
              </a:lnSpc>
              <a:buFont typeface="Verdana" panose="020B0604030504040204" pitchFamily="34" charset="0"/>
              <a:buNone/>
            </a:pPr>
            <a:r>
              <a:rPr lang="el-GR" sz="2400" dirty="0" smtClean="0">
                <a:solidFill>
                  <a:srgbClr val="FF0000"/>
                </a:solidFill>
              </a:rPr>
              <a:t>Η Ελλάδα έχει πρωτεύουσα:</a:t>
            </a:r>
          </a:p>
          <a:p>
            <a:pPr lvl="1" eaLnBrk="1" hangingPunct="1">
              <a:lnSpc>
                <a:spcPct val="80000"/>
              </a:lnSpc>
              <a:buFont typeface="Wingdings" panose="05000000000000000000" pitchFamily="2" charset="2"/>
              <a:buChar char="q"/>
            </a:pPr>
            <a:r>
              <a:rPr lang="el-GR" sz="1800" dirty="0" smtClean="0">
                <a:solidFill>
                  <a:srgbClr val="FF0000"/>
                </a:solidFill>
              </a:rPr>
              <a:t>Αθήνα</a:t>
            </a:r>
          </a:p>
          <a:p>
            <a:pPr lvl="1" eaLnBrk="1" hangingPunct="1">
              <a:lnSpc>
                <a:spcPct val="80000"/>
              </a:lnSpc>
              <a:buFont typeface="Wingdings" panose="05000000000000000000" pitchFamily="2" charset="2"/>
              <a:buChar char="q"/>
            </a:pPr>
            <a:r>
              <a:rPr lang="el-GR" sz="1800" dirty="0" smtClean="0">
                <a:solidFill>
                  <a:srgbClr val="FF0000"/>
                </a:solidFill>
              </a:rPr>
              <a:t>Σπάρτη</a:t>
            </a:r>
          </a:p>
          <a:p>
            <a:pPr lvl="1" eaLnBrk="1" hangingPunct="1">
              <a:lnSpc>
                <a:spcPct val="80000"/>
              </a:lnSpc>
              <a:buFont typeface="Wingdings" panose="05000000000000000000" pitchFamily="2" charset="2"/>
              <a:buChar char="q"/>
            </a:pPr>
            <a:r>
              <a:rPr lang="el-GR" sz="1800" dirty="0" smtClean="0">
                <a:solidFill>
                  <a:srgbClr val="FF0000"/>
                </a:solidFill>
              </a:rPr>
              <a:t>Ναύπλιο</a:t>
            </a:r>
          </a:p>
          <a:p>
            <a:pPr lvl="1" eaLnBrk="1" hangingPunct="1">
              <a:lnSpc>
                <a:spcPct val="80000"/>
              </a:lnSpc>
              <a:buFont typeface="Wingdings" panose="05000000000000000000" pitchFamily="2" charset="2"/>
              <a:buChar char="q"/>
            </a:pPr>
            <a:r>
              <a:rPr lang="el-GR" sz="1800" dirty="0" smtClean="0">
                <a:solidFill>
                  <a:srgbClr val="FF0000"/>
                </a:solidFill>
              </a:rPr>
              <a:t>Παρίσι</a:t>
            </a:r>
          </a:p>
          <a:p>
            <a:pPr lvl="2" eaLnBrk="1" hangingPunct="1"/>
            <a:endParaRPr lang="en-GB" sz="2000" dirty="0" smtClean="0">
              <a:solidFill>
                <a:srgbClr val="FF0000"/>
              </a:solidFill>
            </a:endParaRPr>
          </a:p>
          <a:p>
            <a:pPr lvl="2" eaLnBrk="1" hangingPunct="1"/>
            <a:endParaRPr lang="en-GB" sz="2000" dirty="0" smtClean="0">
              <a:solidFill>
                <a:srgbClr val="FF0000"/>
              </a:solidFill>
            </a:endParaRPr>
          </a:p>
        </p:txBody>
      </p:sp>
      <p:sp>
        <p:nvSpPr>
          <p:cNvPr id="686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F1C1638-2F82-4CBD-8FEF-A91CC9CA692A}" type="slidenum">
              <a:rPr lang="en-US" sz="1200" smtClean="0">
                <a:solidFill>
                  <a:srgbClr val="B5A788"/>
                </a:solidFill>
              </a:rPr>
              <a:pPr>
                <a:spcBef>
                  <a:spcPct val="0"/>
                </a:spcBef>
                <a:buClrTx/>
                <a:buSzTx/>
                <a:buFontTx/>
                <a:buNone/>
              </a:pPr>
              <a:t>36</a:t>
            </a:fld>
            <a:endParaRPr lang="en-US" sz="1200" smtClean="0">
              <a:solidFill>
                <a:srgbClr val="B5A788"/>
              </a:solidFill>
            </a:endParaRPr>
          </a:p>
        </p:txBody>
      </p:sp>
      <p:sp>
        <p:nvSpPr>
          <p:cNvPr id="6" name="TextBox 5"/>
          <p:cNvSpPr txBox="1"/>
          <p:nvPr/>
        </p:nvSpPr>
        <p:spPr>
          <a:xfrm>
            <a:off x="3643313" y="5429250"/>
            <a:ext cx="3771900" cy="584200"/>
          </a:xfrm>
          <a:prstGeom prst="rect">
            <a:avLst/>
          </a:prstGeom>
          <a:noFill/>
        </p:spPr>
        <p:txBody>
          <a:bodyPr wrap="none">
            <a:spAutoFit/>
          </a:bodyPr>
          <a:lstStyle/>
          <a:p>
            <a:pPr algn="ctr" eaLnBrk="1" hangingPunct="1">
              <a:defRPr/>
            </a:pPr>
            <a:r>
              <a:rPr lang="el-GR" sz="1600" dirty="0">
                <a:solidFill>
                  <a:schemeClr val="accent4"/>
                </a:solidFill>
                <a:latin typeface="Arial" charset="0"/>
              </a:rPr>
              <a:t>Ανάλογα με την απάντηση ακολουθείται</a:t>
            </a:r>
          </a:p>
          <a:p>
            <a:pPr algn="ctr" eaLnBrk="1" hangingPunct="1">
              <a:defRPr/>
            </a:pPr>
            <a:r>
              <a:rPr lang="el-GR" sz="1600" dirty="0">
                <a:solidFill>
                  <a:schemeClr val="accent4"/>
                </a:solidFill>
                <a:latin typeface="Arial" charset="0"/>
              </a:rPr>
              <a:t>άλλη μαθησιακή διαδρομή </a:t>
            </a:r>
            <a:endParaRPr lang="en-GB" sz="1600" dirty="0">
              <a:solidFill>
                <a:schemeClr val="accent4"/>
              </a:solidFill>
              <a:latin typeface="Arial" charset="0"/>
            </a:endParaRPr>
          </a:p>
        </p:txBody>
      </p:sp>
      <p:sp>
        <p:nvSpPr>
          <p:cNvPr id="7" name="TextBox 6"/>
          <p:cNvSpPr txBox="1"/>
          <p:nvPr/>
        </p:nvSpPr>
        <p:spPr>
          <a:xfrm>
            <a:off x="3143250" y="2928938"/>
            <a:ext cx="5141913" cy="584200"/>
          </a:xfrm>
          <a:prstGeom prst="rect">
            <a:avLst/>
          </a:prstGeom>
          <a:noFill/>
        </p:spPr>
        <p:txBody>
          <a:bodyPr wrap="none">
            <a:spAutoFit/>
          </a:bodyPr>
          <a:lstStyle/>
          <a:p>
            <a:pPr algn="ctr" eaLnBrk="1" hangingPunct="1">
              <a:defRPr/>
            </a:pPr>
            <a:r>
              <a:rPr lang="el-GR" sz="1600" dirty="0">
                <a:solidFill>
                  <a:schemeClr val="accent4"/>
                </a:solidFill>
                <a:latin typeface="Arial" charset="0"/>
              </a:rPr>
              <a:t>Αν η απάντηση είναι ορθή συνεχίζεται η μαθησιακή </a:t>
            </a:r>
          </a:p>
          <a:p>
            <a:pPr algn="ctr" eaLnBrk="1" hangingPunct="1">
              <a:defRPr/>
            </a:pPr>
            <a:r>
              <a:rPr lang="el-GR" sz="1600" dirty="0">
                <a:solidFill>
                  <a:schemeClr val="accent4"/>
                </a:solidFill>
                <a:latin typeface="Arial" charset="0"/>
              </a:rPr>
              <a:t>διαδρομή διαφορετικά δίνονται επιπλέον πληροφορίες </a:t>
            </a:r>
            <a:endParaRPr lang="en-GB" sz="1600" dirty="0">
              <a:solidFill>
                <a:schemeClr val="accent4"/>
              </a:solidFill>
              <a:latin typeface="Arial" charset="0"/>
            </a:endParaRPr>
          </a:p>
        </p:txBody>
      </p:sp>
    </p:spTree>
    <p:extLst>
      <p:ext uri="{BB962C8B-B14F-4D97-AF65-F5344CB8AC3E}">
        <p14:creationId xmlns:p14="http://schemas.microsoft.com/office/powerpoint/2010/main" val="2584081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Ομοιότητες και διαφορές</a:t>
            </a:r>
            <a:endParaRPr lang="en-GB" dirty="0"/>
          </a:p>
        </p:txBody>
      </p:sp>
      <p:sp>
        <p:nvSpPr>
          <p:cNvPr id="70659" name="Content Placeholder 2"/>
          <p:cNvSpPr>
            <a:spLocks noGrp="1"/>
          </p:cNvSpPr>
          <p:nvPr>
            <p:ph idx="1"/>
          </p:nvPr>
        </p:nvSpPr>
        <p:spPr>
          <a:xfrm>
            <a:off x="762000" y="1447800"/>
            <a:ext cx="8172450" cy="4800600"/>
          </a:xfrm>
        </p:spPr>
        <p:txBody>
          <a:bodyPr>
            <a:normAutofit lnSpcReduction="10000"/>
          </a:bodyPr>
          <a:lstStyle/>
          <a:p>
            <a:pPr eaLnBrk="1" hangingPunct="1"/>
            <a:r>
              <a:rPr lang="el-GR" sz="2800" dirty="0" smtClean="0"/>
              <a:t>Ξεκάθαρη σχέση ανάμεσα στην απάντηση του μαθητή και στο μαθησιακό υλικό ή τη διορθωτική ενίσχυση που θα παρουσιαστεί </a:t>
            </a:r>
          </a:p>
          <a:p>
            <a:pPr eaLnBrk="1" hangingPunct="1"/>
            <a:r>
              <a:rPr lang="el-GR" sz="2800" dirty="0" smtClean="0"/>
              <a:t>Δυνατότητα πραγματοποίησης εξατομικευμένων ρυθμίσεων κατά τη μάθηση</a:t>
            </a:r>
          </a:p>
          <a:p>
            <a:pPr eaLnBrk="1" hangingPunct="1"/>
            <a:r>
              <a:rPr lang="el-GR" sz="2800" dirty="0" smtClean="0"/>
              <a:t>Δύο αντιλήψεις για το «λάθος»</a:t>
            </a:r>
          </a:p>
          <a:p>
            <a:pPr lvl="1"/>
            <a:r>
              <a:rPr lang="el-GR" sz="2400" dirty="0" smtClean="0"/>
              <a:t>Η μέθοδος του </a:t>
            </a:r>
            <a:r>
              <a:rPr lang="el-GR" sz="2400" dirty="0" err="1" smtClean="0"/>
              <a:t>Skinner</a:t>
            </a:r>
            <a:r>
              <a:rPr lang="el-GR" sz="2400" dirty="0" smtClean="0"/>
              <a:t> πιστεύει ότι το πρόγραμμα πρέπει να είναι κατασκευασμένο με τέτοιο τρόπο ώστε να αποφεύγονται τα λάθη από τη μεριά του μαθητή</a:t>
            </a:r>
          </a:p>
          <a:p>
            <a:pPr lvl="1"/>
            <a:r>
              <a:rPr lang="el-GR" sz="2400" dirty="0" smtClean="0"/>
              <a:t>η μέθοδος του </a:t>
            </a:r>
            <a:r>
              <a:rPr lang="el-GR" sz="2400" dirty="0" err="1" smtClean="0"/>
              <a:t>Crowder</a:t>
            </a:r>
            <a:r>
              <a:rPr lang="el-GR" sz="2400" dirty="0" smtClean="0"/>
              <a:t> πιστεύει ότι όταν ο μαθητής κάνει λάθος πρέπει να του παρέχονται περαιτέρω επεξηγήσεις ανάλογα με το λάθος</a:t>
            </a:r>
          </a:p>
          <a:p>
            <a:pPr eaLnBrk="1" hangingPunct="1"/>
            <a:endParaRPr lang="el-GR" sz="2800" dirty="0" smtClean="0"/>
          </a:p>
          <a:p>
            <a:endParaRPr lang="en-GB" sz="2800" dirty="0" smtClean="0"/>
          </a:p>
        </p:txBody>
      </p:sp>
      <p:sp>
        <p:nvSpPr>
          <p:cNvPr id="706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1A9AF1D-3536-4425-BAD8-3B7A6821BF9B}" type="slidenum">
              <a:rPr lang="en-US" sz="1200" smtClean="0">
                <a:solidFill>
                  <a:srgbClr val="B5A788"/>
                </a:solidFill>
              </a:rPr>
              <a:pPr>
                <a:spcBef>
                  <a:spcPct val="0"/>
                </a:spcBef>
                <a:buClrTx/>
                <a:buSzTx/>
                <a:buFontTx/>
                <a:buNone/>
              </a:pPr>
              <a:t>37</a:t>
            </a:fld>
            <a:endParaRPr lang="en-US" sz="1200" smtClean="0">
              <a:solidFill>
                <a:srgbClr val="B5A788"/>
              </a:solidFill>
            </a:endParaRPr>
          </a:p>
        </p:txBody>
      </p:sp>
    </p:spTree>
    <p:extLst>
      <p:ext uri="{BB962C8B-B14F-4D97-AF65-F5344CB8AC3E}">
        <p14:creationId xmlns:p14="http://schemas.microsoft.com/office/powerpoint/2010/main" val="3784064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85175" cy="1143000"/>
          </a:xfrm>
        </p:spPr>
        <p:txBody>
          <a:bodyPr>
            <a:normAutofit fontScale="90000"/>
          </a:bodyPr>
          <a:lstStyle/>
          <a:p>
            <a:pPr>
              <a:defRPr/>
            </a:pPr>
            <a:r>
              <a:rPr lang="el-GR" dirty="0" smtClean="0"/>
              <a:t>Σύγχρονη εκδοχή του συμπεριφορισμού</a:t>
            </a:r>
            <a:endParaRPr lang="en-GB" dirty="0"/>
          </a:p>
        </p:txBody>
      </p:sp>
      <p:sp>
        <p:nvSpPr>
          <p:cNvPr id="72707" name="Content Placeholder 2"/>
          <p:cNvSpPr>
            <a:spLocks noGrp="1"/>
          </p:cNvSpPr>
          <p:nvPr>
            <p:ph idx="1"/>
          </p:nvPr>
        </p:nvSpPr>
        <p:spPr>
          <a:xfrm>
            <a:off x="762000" y="1636024"/>
            <a:ext cx="8080375" cy="4462462"/>
          </a:xfrm>
        </p:spPr>
        <p:txBody>
          <a:bodyPr>
            <a:normAutofit lnSpcReduction="10000"/>
          </a:bodyPr>
          <a:lstStyle/>
          <a:p>
            <a:r>
              <a:rPr lang="el-GR" dirty="0" smtClean="0"/>
              <a:t>Διδασκαλία με τη βοήθεια Υπολογιστή</a:t>
            </a:r>
          </a:p>
          <a:p>
            <a:r>
              <a:rPr lang="el-GR" dirty="0" smtClean="0"/>
              <a:t>Λογισμικά «κλειστού» τύπου</a:t>
            </a:r>
          </a:p>
          <a:p>
            <a:pPr lvl="1"/>
            <a:r>
              <a:rPr lang="el-GR" dirty="0" smtClean="0"/>
              <a:t>Συστήματα καθοδήγησης και διδασκαλίας (με μορφή ηλεκτρονικού βιβλίου)</a:t>
            </a:r>
          </a:p>
          <a:p>
            <a:pPr lvl="1"/>
            <a:r>
              <a:rPr lang="el-GR" dirty="0" smtClean="0"/>
              <a:t>Συστήματα εξάσκησης και πρακτικής (συνήθως με μορφή τεστ)</a:t>
            </a:r>
          </a:p>
          <a:p>
            <a:pPr lvl="1"/>
            <a:r>
              <a:rPr lang="el-GR" dirty="0" smtClean="0"/>
              <a:t>Εκπαιδευτικά παιγνίδια πολυμέσων</a:t>
            </a:r>
          </a:p>
          <a:p>
            <a:r>
              <a:rPr lang="el-GR" dirty="0" smtClean="0"/>
              <a:t>Το μοντέλο του Διδακτικού Σχεδιασμού (</a:t>
            </a:r>
            <a:r>
              <a:rPr lang="en-GB" dirty="0" smtClean="0"/>
              <a:t>Instructional Design</a:t>
            </a:r>
            <a:r>
              <a:rPr lang="el-GR" dirty="0" smtClean="0"/>
              <a:t>)</a:t>
            </a:r>
            <a:r>
              <a:rPr lang="en-GB" dirty="0" smtClean="0"/>
              <a:t> </a:t>
            </a:r>
            <a:r>
              <a:rPr lang="el-GR" dirty="0" smtClean="0"/>
              <a:t>του </a:t>
            </a:r>
            <a:r>
              <a:rPr lang="fr-FR" dirty="0" smtClean="0"/>
              <a:t>Gagné</a:t>
            </a:r>
            <a:endParaRPr lang="en-GB" dirty="0" smtClean="0"/>
          </a:p>
        </p:txBody>
      </p:sp>
      <p:sp>
        <p:nvSpPr>
          <p:cNvPr id="727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55B9C80-7486-4375-862F-724B8F40FE30}" type="slidenum">
              <a:rPr lang="en-US" sz="1200" smtClean="0">
                <a:solidFill>
                  <a:srgbClr val="B5A788"/>
                </a:solidFill>
              </a:rPr>
              <a:pPr>
                <a:spcBef>
                  <a:spcPct val="0"/>
                </a:spcBef>
                <a:buClrTx/>
                <a:buSzTx/>
                <a:buFontTx/>
                <a:buNone/>
              </a:pPr>
              <a:t>38</a:t>
            </a:fld>
            <a:endParaRPr lang="en-US" sz="1200" smtClean="0">
              <a:solidFill>
                <a:srgbClr val="B5A788"/>
              </a:solidFill>
            </a:endParaRPr>
          </a:p>
        </p:txBody>
      </p:sp>
    </p:spTree>
    <p:extLst>
      <p:ext uri="{BB962C8B-B14F-4D97-AF65-F5344CB8AC3E}">
        <p14:creationId xmlns:p14="http://schemas.microsoft.com/office/powerpoint/2010/main" val="3050837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Διδακτικός σχεδιασμός</a:t>
            </a:r>
            <a:endParaRPr lang="en-GB" dirty="0"/>
          </a:p>
        </p:txBody>
      </p:sp>
      <p:sp>
        <p:nvSpPr>
          <p:cNvPr id="74755" name="Content Placeholder 2"/>
          <p:cNvSpPr>
            <a:spLocks noGrp="1"/>
          </p:cNvSpPr>
          <p:nvPr>
            <p:ph idx="1"/>
          </p:nvPr>
        </p:nvSpPr>
        <p:spPr>
          <a:xfrm>
            <a:off x="609600" y="1285875"/>
            <a:ext cx="8253413" cy="1500188"/>
          </a:xfrm>
        </p:spPr>
        <p:txBody>
          <a:bodyPr/>
          <a:lstStyle/>
          <a:p>
            <a:r>
              <a:rPr lang="el-GR" sz="2400" dirty="0" smtClean="0"/>
              <a:t>Βασίζεται στη θεωρία του γνωστικού ψυχολόγου </a:t>
            </a:r>
            <a:r>
              <a:rPr lang="fr-FR" sz="2400" dirty="0" smtClean="0"/>
              <a:t>Gagné</a:t>
            </a:r>
            <a:r>
              <a:rPr lang="el-GR" sz="2400" dirty="0" smtClean="0"/>
              <a:t> </a:t>
            </a:r>
          </a:p>
          <a:p>
            <a:r>
              <a:rPr lang="el-GR" sz="2400" dirty="0" smtClean="0"/>
              <a:t>Συνδυάζει συμπεριφορισμό και θεωρία της επικοινωνίας</a:t>
            </a:r>
            <a:endParaRPr lang="en-GB" sz="2400" dirty="0" smtClean="0"/>
          </a:p>
        </p:txBody>
      </p:sp>
      <p:sp>
        <p:nvSpPr>
          <p:cNvPr id="747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817EA03-972C-4D83-AA36-FF6F26CA3838}" type="slidenum">
              <a:rPr lang="en-US" sz="1200" smtClean="0">
                <a:solidFill>
                  <a:srgbClr val="B5A788"/>
                </a:solidFill>
              </a:rPr>
              <a:pPr>
                <a:spcBef>
                  <a:spcPct val="0"/>
                </a:spcBef>
                <a:buClrTx/>
                <a:buSzTx/>
                <a:buFontTx/>
                <a:buNone/>
              </a:pPr>
              <a:t>39</a:t>
            </a:fld>
            <a:endParaRPr lang="en-US" sz="1200" smtClean="0">
              <a:solidFill>
                <a:srgbClr val="B5A788"/>
              </a:solidFill>
            </a:endParaRPr>
          </a:p>
        </p:txBody>
      </p:sp>
      <p:pic>
        <p:nvPicPr>
          <p:cNvPr id="3" name="Picture 2"/>
          <p:cNvPicPr>
            <a:picLocks noChangeAspect="1"/>
          </p:cNvPicPr>
          <p:nvPr/>
        </p:nvPicPr>
        <p:blipFill>
          <a:blip r:embed="rId3"/>
          <a:stretch>
            <a:fillRect/>
          </a:stretch>
        </p:blipFill>
        <p:spPr>
          <a:xfrm>
            <a:off x="1295400" y="2428876"/>
            <a:ext cx="6629400" cy="3590924"/>
          </a:xfrm>
          <a:prstGeom prst="rect">
            <a:avLst/>
          </a:prstGeom>
        </p:spPr>
      </p:pic>
    </p:spTree>
    <p:extLst>
      <p:ext uri="{BB962C8B-B14F-4D97-AF65-F5344CB8AC3E}">
        <p14:creationId xmlns:p14="http://schemas.microsoft.com/office/powerpoint/2010/main" val="2626260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sz="4900" dirty="0"/>
              <a:t>Σκοποί  ενότητας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a:xfrm>
            <a:off x="609601" y="1214438"/>
            <a:ext cx="8324850" cy="5033962"/>
          </a:xfrm>
        </p:spPr>
        <p:txBody>
          <a:bodyPr/>
          <a:lstStyle/>
          <a:p>
            <a:pPr eaLnBrk="1" hangingPunct="1"/>
            <a:r>
              <a:rPr lang="el-GR" sz="2800" dirty="0" smtClean="0"/>
              <a:t>Η συνοπτική παρουσίαση </a:t>
            </a:r>
          </a:p>
          <a:p>
            <a:pPr lvl="1" eaLnBrk="1" hangingPunct="1"/>
            <a:r>
              <a:rPr lang="el-GR" sz="2400" dirty="0" smtClean="0"/>
              <a:t>των βασικών αρχών της συμπεριφοριστικής θεωρίας μάθησης και τα πιο γνωστών της μοντέλων</a:t>
            </a:r>
          </a:p>
          <a:p>
            <a:pPr lvl="1" eaLnBrk="1" hangingPunct="1"/>
            <a:r>
              <a:rPr lang="el-GR" sz="2400" dirty="0" smtClean="0"/>
              <a:t>και το πως επηρεάζει την ένταξη των ΤΠΕ στην εκπαίδευση και τη σχεδίαση υπολογιστικών εκπαιδευτικών εφαρμογών. </a:t>
            </a:r>
          </a:p>
          <a:p>
            <a:pPr eaLnBrk="1" hangingPunct="1"/>
            <a:r>
              <a:rPr lang="el-GR" sz="2800" dirty="0"/>
              <a:t>Η έμφαση δίνεται </a:t>
            </a:r>
          </a:p>
          <a:p>
            <a:pPr lvl="1" eaLnBrk="1" hangingPunct="1"/>
            <a:r>
              <a:rPr lang="el-GR" sz="2400" dirty="0" smtClean="0"/>
              <a:t>στο πως η συμπεριφοριστική θεωρία επιδρά στο σχεδιασμό και την ανάπτυξη διδακτικών συστημάτων με τη χρήση υπολογιστικών και δικτυακών τεχνολογιών.</a:t>
            </a:r>
          </a:p>
          <a:p>
            <a:pPr eaLnBrk="1" hangingPunct="1"/>
            <a:endParaRPr lang="en-GB" dirty="0" smtClean="0"/>
          </a:p>
        </p:txBody>
      </p:sp>
      <p:sp>
        <p:nvSpPr>
          <p:cNvPr id="174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55A7D54-1E2D-4EC0-A32F-A6257683B2F0}" type="slidenum">
              <a:rPr lang="en-US" sz="1200" smtClean="0">
                <a:solidFill>
                  <a:srgbClr val="B5A788"/>
                </a:solidFill>
              </a:rPr>
              <a:pPr>
                <a:spcBef>
                  <a:spcPct val="0"/>
                </a:spcBef>
                <a:buClrTx/>
                <a:buSzTx/>
                <a:buFontTx/>
                <a:buNone/>
              </a:pPr>
              <a:t>4</a:t>
            </a:fld>
            <a:endParaRPr lang="en-US" sz="1200" smtClean="0">
              <a:solidFill>
                <a:srgbClr val="B5A788"/>
              </a:solidFill>
            </a:endParaRPr>
          </a:p>
        </p:txBody>
      </p:sp>
    </p:spTree>
    <p:extLst>
      <p:ext uri="{BB962C8B-B14F-4D97-AF65-F5344CB8AC3E}">
        <p14:creationId xmlns:p14="http://schemas.microsoft.com/office/powerpoint/2010/main" val="3569543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4457"/>
            <a:ext cx="8229600" cy="1143000"/>
          </a:xfrm>
        </p:spPr>
        <p:txBody>
          <a:bodyPr/>
          <a:lstStyle/>
          <a:p>
            <a:pPr>
              <a:defRPr/>
            </a:pPr>
            <a:r>
              <a:rPr lang="el-GR" dirty="0" smtClean="0"/>
              <a:t>Στάδια διδακτικού σχεδιασμού</a:t>
            </a:r>
            <a:endParaRPr lang="en-GB" dirty="0"/>
          </a:p>
        </p:txBody>
      </p:sp>
      <p:sp>
        <p:nvSpPr>
          <p:cNvPr id="76804" name="Slide Number Placeholder 4"/>
          <p:cNvSpPr>
            <a:spLocks noGrp="1"/>
          </p:cNvSpPr>
          <p:nvPr>
            <p:ph type="sldNum" sz="quarter" idx="4294967295"/>
          </p:nvPr>
        </p:nvSpPr>
        <p:spPr bwMode="auto">
          <a:xfrm>
            <a:off x="8613775" y="647700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14012AF-39AE-4B9A-BE1A-2255505190BD}" type="slidenum">
              <a:rPr lang="en-US" sz="1200" smtClean="0">
                <a:solidFill>
                  <a:srgbClr val="B5A788"/>
                </a:solidFill>
              </a:rPr>
              <a:pPr>
                <a:spcBef>
                  <a:spcPct val="0"/>
                </a:spcBef>
                <a:buClrTx/>
                <a:buSzTx/>
                <a:buFontTx/>
                <a:buNone/>
              </a:pPr>
              <a:t>40</a:t>
            </a:fld>
            <a:endParaRPr lang="en-US" sz="1200" smtClean="0">
              <a:solidFill>
                <a:srgbClr val="B5A788"/>
              </a:solidFill>
            </a:endParaRPr>
          </a:p>
        </p:txBody>
      </p:sp>
      <p:pic>
        <p:nvPicPr>
          <p:cNvPr id="3" name="Picture 2"/>
          <p:cNvPicPr>
            <a:picLocks noChangeAspect="1"/>
          </p:cNvPicPr>
          <p:nvPr/>
        </p:nvPicPr>
        <p:blipFill>
          <a:blip r:embed="rId3"/>
          <a:stretch>
            <a:fillRect/>
          </a:stretch>
        </p:blipFill>
        <p:spPr>
          <a:xfrm>
            <a:off x="685800" y="1371600"/>
            <a:ext cx="7886699" cy="4648200"/>
          </a:xfrm>
          <a:prstGeom prst="rect">
            <a:avLst/>
          </a:prstGeom>
        </p:spPr>
      </p:pic>
    </p:spTree>
    <p:extLst>
      <p:ext uri="{BB962C8B-B14F-4D97-AF65-F5344CB8AC3E}">
        <p14:creationId xmlns:p14="http://schemas.microsoft.com/office/powerpoint/2010/main" val="3971502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Πως λειτουργεί ένα λογισμικό κλειστού τύπου;</a:t>
            </a:r>
            <a:endParaRPr lang="en-GB" dirty="0"/>
          </a:p>
        </p:txBody>
      </p:sp>
      <p:grpSp>
        <p:nvGrpSpPr>
          <p:cNvPr id="3" name="Group 19"/>
          <p:cNvGrpSpPr>
            <a:grpSpLocks/>
          </p:cNvGrpSpPr>
          <p:nvPr/>
        </p:nvGrpSpPr>
        <p:grpSpPr bwMode="auto">
          <a:xfrm>
            <a:off x="5534025" y="3125787"/>
            <a:ext cx="1281113" cy="1409700"/>
            <a:chOff x="5533799" y="3245406"/>
            <a:chExt cx="1280657" cy="1408473"/>
          </a:xfrm>
        </p:grpSpPr>
        <p:sp>
          <p:nvSpPr>
            <p:cNvPr id="80915" name="Oval 3"/>
            <p:cNvSpPr>
              <a:spLocks noChangeArrowheads="1"/>
            </p:cNvSpPr>
            <p:nvPr/>
          </p:nvSpPr>
          <p:spPr bwMode="auto">
            <a:xfrm>
              <a:off x="5533799" y="3245406"/>
              <a:ext cx="1280657" cy="1408473"/>
            </a:xfrm>
            <a:prstGeom prst="ellipse">
              <a:avLst/>
            </a:prstGeom>
            <a:solidFill>
              <a:srgbClr val="FFFFFF"/>
            </a:solidFill>
            <a:ln w="190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sp>
          <p:nvSpPr>
            <p:cNvPr id="80916" name="Line 4"/>
            <p:cNvSpPr>
              <a:spLocks noChangeShapeType="1"/>
            </p:cNvSpPr>
            <p:nvPr/>
          </p:nvSpPr>
          <p:spPr bwMode="auto">
            <a:xfrm flipV="1">
              <a:off x="5716750" y="3245406"/>
              <a:ext cx="182951" cy="234746"/>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grpSp>
      <p:sp>
        <p:nvSpPr>
          <p:cNvPr id="32773" name="Text Box 5"/>
          <p:cNvSpPr txBox="1">
            <a:spLocks noChangeArrowheads="1"/>
          </p:cNvSpPr>
          <p:nvPr/>
        </p:nvSpPr>
        <p:spPr bwMode="auto">
          <a:xfrm>
            <a:off x="1143000" y="1952625"/>
            <a:ext cx="1828800" cy="938212"/>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1. Εισαγωγική ενότητα</a:t>
            </a:r>
            <a:endParaRPr lang="en-US" sz="1800">
              <a:latin typeface="Arial" panose="020B0604020202020204" pitchFamily="34" charset="0"/>
            </a:endParaRPr>
          </a:p>
        </p:txBody>
      </p:sp>
      <p:sp>
        <p:nvSpPr>
          <p:cNvPr id="32774" name="Text Box 6"/>
          <p:cNvSpPr txBox="1">
            <a:spLocks noChangeArrowheads="1"/>
          </p:cNvSpPr>
          <p:nvPr/>
        </p:nvSpPr>
        <p:spPr bwMode="auto">
          <a:xfrm>
            <a:off x="3887788" y="1524000"/>
            <a:ext cx="1828800" cy="1366837"/>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2. Παρουσίαση πληροφορίας</a:t>
            </a:r>
            <a:r>
              <a:rPr lang="el-GR" sz="1800" b="1">
                <a:latin typeface="Calibri" panose="020F0502020204030204" pitchFamily="34" charset="0"/>
              </a:rPr>
              <a:t> </a:t>
            </a:r>
            <a:r>
              <a:rPr lang="el-GR" sz="1800">
                <a:latin typeface="Calibri" panose="020F0502020204030204" pitchFamily="34" charset="0"/>
              </a:rPr>
              <a:t>(κείμενο, ήχος, εικόνες, βίντεο)</a:t>
            </a:r>
            <a:r>
              <a:rPr lang="en-GB" sz="1800">
                <a:latin typeface="Calibri" panose="020F0502020204030204" pitchFamily="34" charset="0"/>
              </a:rPr>
              <a:t> </a:t>
            </a:r>
            <a:endParaRPr lang="en-US" sz="1800">
              <a:latin typeface="Arial" panose="020B0604020202020204" pitchFamily="34" charset="0"/>
            </a:endParaRPr>
          </a:p>
        </p:txBody>
      </p:sp>
      <p:sp>
        <p:nvSpPr>
          <p:cNvPr id="32775" name="Text Box 7"/>
          <p:cNvSpPr txBox="1">
            <a:spLocks noChangeArrowheads="1"/>
          </p:cNvSpPr>
          <p:nvPr/>
        </p:nvSpPr>
        <p:spPr bwMode="auto">
          <a:xfrm>
            <a:off x="1143000" y="4872037"/>
            <a:ext cx="1828800" cy="1152525"/>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6. Τέλος ενότητας</a:t>
            </a:r>
            <a:endParaRPr lang="en-US" sz="1800">
              <a:latin typeface="Arial" panose="020B0604020202020204" pitchFamily="34" charset="0"/>
            </a:endParaRPr>
          </a:p>
        </p:txBody>
      </p:sp>
      <p:sp>
        <p:nvSpPr>
          <p:cNvPr id="32776" name="Text Box 8"/>
          <p:cNvSpPr txBox="1">
            <a:spLocks noChangeArrowheads="1"/>
          </p:cNvSpPr>
          <p:nvPr/>
        </p:nvSpPr>
        <p:spPr bwMode="auto">
          <a:xfrm>
            <a:off x="3703638" y="4872037"/>
            <a:ext cx="2379662" cy="1295400"/>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5. </a:t>
            </a:r>
            <a:r>
              <a:rPr lang="el-GR" sz="1800" b="1">
                <a:latin typeface="Calibri" panose="020F0502020204030204" pitchFamily="34" charset="0"/>
              </a:rPr>
              <a:t>Ανάδραση </a:t>
            </a:r>
            <a:r>
              <a:rPr lang="el-GR" sz="1800">
                <a:latin typeface="Calibri" panose="020F0502020204030204" pitchFamily="34" charset="0"/>
              </a:rPr>
              <a:t>από το λογισμικό</a:t>
            </a:r>
            <a:r>
              <a:rPr lang="el-GR" sz="1800" b="1">
                <a:latin typeface="Calibri" panose="020F0502020204030204" pitchFamily="34" charset="0"/>
              </a:rPr>
              <a:t> (θετική ή αρνητική) </a:t>
            </a:r>
            <a:r>
              <a:rPr lang="en-GB" sz="1800" b="1">
                <a:latin typeface="Calibri" panose="020F0502020204030204" pitchFamily="34" charset="0"/>
              </a:rPr>
              <a:t>ή </a:t>
            </a:r>
            <a:r>
              <a:rPr lang="en-GB" sz="1800">
                <a:latin typeface="Calibri" panose="020F0502020204030204" pitchFamily="34" charset="0"/>
              </a:rPr>
              <a:t>πρόσθετες πληροφορίες</a:t>
            </a:r>
            <a:endParaRPr lang="en-US" sz="1800">
              <a:latin typeface="Arial" panose="020B0604020202020204" pitchFamily="34" charset="0"/>
            </a:endParaRPr>
          </a:p>
        </p:txBody>
      </p:sp>
      <p:sp>
        <p:nvSpPr>
          <p:cNvPr id="32777" name="Text Box 9"/>
          <p:cNvSpPr txBox="1">
            <a:spLocks noChangeArrowheads="1"/>
          </p:cNvSpPr>
          <p:nvPr/>
        </p:nvSpPr>
        <p:spPr bwMode="auto">
          <a:xfrm>
            <a:off x="6815138" y="4872037"/>
            <a:ext cx="1828800" cy="1152525"/>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4. Έλεγχος απάντησης</a:t>
            </a:r>
            <a:r>
              <a:rPr lang="el-GR" sz="1800" b="1">
                <a:latin typeface="Calibri" panose="020F0502020204030204" pitchFamily="34" charset="0"/>
              </a:rPr>
              <a:t> </a:t>
            </a:r>
            <a:r>
              <a:rPr lang="el-GR" sz="1800">
                <a:latin typeface="Calibri" panose="020F0502020204030204" pitchFamily="34" charset="0"/>
              </a:rPr>
              <a:t>(λογισμικό)</a:t>
            </a:r>
            <a:endParaRPr lang="en-US" sz="1800">
              <a:latin typeface="Arial" panose="020B0604020202020204" pitchFamily="34" charset="0"/>
            </a:endParaRPr>
          </a:p>
        </p:txBody>
      </p:sp>
      <p:sp>
        <p:nvSpPr>
          <p:cNvPr id="32778" name="Line 10"/>
          <p:cNvSpPr>
            <a:spLocks noChangeShapeType="1"/>
          </p:cNvSpPr>
          <p:nvPr/>
        </p:nvSpPr>
        <p:spPr bwMode="auto">
          <a:xfrm>
            <a:off x="2970213" y="2422525"/>
            <a:ext cx="9144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79" name="Line 11"/>
          <p:cNvSpPr>
            <a:spLocks noChangeShapeType="1"/>
          </p:cNvSpPr>
          <p:nvPr/>
        </p:nvSpPr>
        <p:spPr bwMode="auto">
          <a:xfrm>
            <a:off x="5716588" y="2422525"/>
            <a:ext cx="731837"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0" name="Line 12"/>
          <p:cNvSpPr>
            <a:spLocks noChangeShapeType="1"/>
          </p:cNvSpPr>
          <p:nvPr/>
        </p:nvSpPr>
        <p:spPr bwMode="auto">
          <a:xfrm>
            <a:off x="7729538" y="2890837"/>
            <a:ext cx="0" cy="1878013"/>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1" name="Line 13"/>
          <p:cNvSpPr>
            <a:spLocks noChangeShapeType="1"/>
          </p:cNvSpPr>
          <p:nvPr/>
        </p:nvSpPr>
        <p:spPr bwMode="auto">
          <a:xfrm flipH="1">
            <a:off x="6083300" y="5238750"/>
            <a:ext cx="731838"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2" name="Line 14"/>
          <p:cNvSpPr>
            <a:spLocks noChangeShapeType="1"/>
          </p:cNvSpPr>
          <p:nvPr/>
        </p:nvSpPr>
        <p:spPr bwMode="auto">
          <a:xfrm flipH="1">
            <a:off x="2971800" y="5238750"/>
            <a:ext cx="731838"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3" name="Line 15"/>
          <p:cNvSpPr>
            <a:spLocks noChangeShapeType="1"/>
          </p:cNvSpPr>
          <p:nvPr/>
        </p:nvSpPr>
        <p:spPr bwMode="auto">
          <a:xfrm flipH="1" flipV="1">
            <a:off x="4802188" y="2890837"/>
            <a:ext cx="0" cy="1878013"/>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80912" name="Rectangle 16"/>
          <p:cNvSpPr>
            <a:spLocks noChangeArrowheads="1"/>
          </p:cNvSpPr>
          <p:nvPr/>
        </p:nvSpPr>
        <p:spPr bwMode="auto">
          <a:xfrm>
            <a:off x="5899150" y="2890837"/>
            <a:ext cx="731838" cy="704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sp>
        <p:nvSpPr>
          <p:cNvPr id="32785" name="Text Box 17"/>
          <p:cNvSpPr txBox="1">
            <a:spLocks noChangeArrowheads="1"/>
          </p:cNvSpPr>
          <p:nvPr/>
        </p:nvSpPr>
        <p:spPr bwMode="auto">
          <a:xfrm>
            <a:off x="6448425" y="1595437"/>
            <a:ext cx="2195513" cy="1295400"/>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1000"/>
              </a:spcAft>
              <a:buClrTx/>
              <a:buSzTx/>
              <a:buFontTx/>
              <a:buNone/>
            </a:pPr>
            <a:r>
              <a:rPr lang="en-GB" sz="1800" b="1">
                <a:latin typeface="Calibri" panose="020F0502020204030204" pitchFamily="34" charset="0"/>
              </a:rPr>
              <a:t>3. </a:t>
            </a:r>
            <a:r>
              <a:rPr lang="el-GR" sz="1800" b="1">
                <a:latin typeface="Calibri" panose="020F0502020204030204" pitchFamily="34" charset="0"/>
              </a:rPr>
              <a:t>Ε</a:t>
            </a:r>
            <a:r>
              <a:rPr lang="en-GB" sz="1800" b="1">
                <a:latin typeface="Calibri" panose="020F0502020204030204" pitchFamily="34" charset="0"/>
              </a:rPr>
              <a:t>ρώτηση</a:t>
            </a:r>
            <a:r>
              <a:rPr lang="el-GR" sz="1800" b="1">
                <a:latin typeface="Calibri" panose="020F0502020204030204" pitchFamily="34" charset="0"/>
              </a:rPr>
              <a:t> πάνω στην πληροφορία</a:t>
            </a:r>
            <a:r>
              <a:rPr lang="en-GB" sz="1800" b="1">
                <a:latin typeface="Calibri" panose="020F0502020204030204" pitchFamily="34" charset="0"/>
              </a:rPr>
              <a:t> </a:t>
            </a:r>
            <a:r>
              <a:rPr lang="en-GB" sz="1800">
                <a:latin typeface="Calibri" panose="020F0502020204030204" pitchFamily="34" charset="0"/>
              </a:rPr>
              <a:t>(</a:t>
            </a:r>
            <a:r>
              <a:rPr lang="el-GR" sz="1800">
                <a:latin typeface="Calibri" panose="020F0502020204030204" pitchFamily="34" charset="0"/>
              </a:rPr>
              <a:t>λογισμικό</a:t>
            </a:r>
            <a:r>
              <a:rPr lang="en-GB" sz="1800">
                <a:latin typeface="Calibri" panose="020F0502020204030204" pitchFamily="34" charset="0"/>
              </a:rPr>
              <a:t>) </a:t>
            </a:r>
            <a:r>
              <a:rPr lang="en-GB" sz="1800" b="1">
                <a:latin typeface="Calibri" panose="020F0502020204030204" pitchFamily="34" charset="0"/>
              </a:rPr>
              <a:t>&amp; </a:t>
            </a:r>
            <a:r>
              <a:rPr lang="el-GR" sz="1800" b="1">
                <a:solidFill>
                  <a:srgbClr val="FF0000"/>
                </a:solidFill>
                <a:latin typeface="Calibri" panose="020F0502020204030204" pitchFamily="34" charset="0"/>
              </a:rPr>
              <a:t>Α</a:t>
            </a:r>
            <a:r>
              <a:rPr lang="en-GB" sz="1800" b="1">
                <a:solidFill>
                  <a:srgbClr val="FF0000"/>
                </a:solidFill>
                <a:latin typeface="Calibri" panose="020F0502020204030204" pitchFamily="34" charset="0"/>
              </a:rPr>
              <a:t>πάντηση </a:t>
            </a:r>
            <a:r>
              <a:rPr lang="en-GB" sz="1800">
                <a:solidFill>
                  <a:srgbClr val="FF0000"/>
                </a:solidFill>
                <a:latin typeface="Calibri" panose="020F0502020204030204" pitchFamily="34" charset="0"/>
              </a:rPr>
              <a:t>(</a:t>
            </a:r>
            <a:r>
              <a:rPr lang="el-GR" sz="1800">
                <a:solidFill>
                  <a:srgbClr val="FF0000"/>
                </a:solidFill>
                <a:latin typeface="Calibri" panose="020F0502020204030204" pitchFamily="34" charset="0"/>
              </a:rPr>
              <a:t>μαθητής</a:t>
            </a:r>
            <a:r>
              <a:rPr lang="en-GB" sz="1800">
                <a:solidFill>
                  <a:srgbClr val="FF0000"/>
                </a:solidFill>
                <a:latin typeface="Calibri" panose="020F0502020204030204" pitchFamily="34" charset="0"/>
              </a:rPr>
              <a:t>)</a:t>
            </a:r>
            <a:endParaRPr lang="en-US" sz="1800">
              <a:solidFill>
                <a:srgbClr val="FF0000"/>
              </a:solidFill>
              <a:latin typeface="Arial" panose="020B0604020202020204" pitchFamily="34" charset="0"/>
            </a:endParaRPr>
          </a:p>
        </p:txBody>
      </p:sp>
      <p:sp>
        <p:nvSpPr>
          <p:cNvPr id="80914" name="Slide Number Placeholder 19"/>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2B0F2AE-A808-4164-825C-45CFBABADCC2}" type="slidenum">
              <a:rPr lang="en-US" sz="1200" smtClean="0">
                <a:solidFill>
                  <a:srgbClr val="B5A788"/>
                </a:solidFill>
              </a:rPr>
              <a:pPr>
                <a:spcBef>
                  <a:spcPct val="0"/>
                </a:spcBef>
                <a:buClrTx/>
                <a:buSzTx/>
                <a:buFontTx/>
                <a:buNone/>
              </a:pPr>
              <a:t>41</a:t>
            </a:fld>
            <a:endParaRPr lang="en-US" sz="1200" smtClean="0">
              <a:solidFill>
                <a:srgbClr val="B5A788"/>
              </a:solidFill>
            </a:endParaRPr>
          </a:p>
        </p:txBody>
      </p:sp>
    </p:spTree>
    <p:extLst>
      <p:ext uri="{BB962C8B-B14F-4D97-AF65-F5344CB8AC3E}">
        <p14:creationId xmlns:p14="http://schemas.microsoft.com/office/powerpoint/2010/main" val="282313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blinds(horizontal)">
                                      <p:cBhvr>
                                        <p:cTn id="12" dur="500"/>
                                        <p:tgtEl>
                                          <p:spTgt spid="3277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blinds(horizontal)">
                                      <p:cBhvr>
                                        <p:cTn id="15" dur="500"/>
                                        <p:tgtEl>
                                          <p:spTgt spid="327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9"/>
                                        </p:tgtEl>
                                        <p:attrNameLst>
                                          <p:attrName>style.visibility</p:attrName>
                                        </p:attrNameLst>
                                      </p:cBhvr>
                                      <p:to>
                                        <p:strVal val="visible"/>
                                      </p:to>
                                    </p:set>
                                    <p:animEffect transition="in" filter="blinds(horizontal)">
                                      <p:cBhvr>
                                        <p:cTn id="20" dur="500"/>
                                        <p:tgtEl>
                                          <p:spTgt spid="3277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85"/>
                                        </p:tgtEl>
                                        <p:attrNameLst>
                                          <p:attrName>style.visibility</p:attrName>
                                        </p:attrNameLst>
                                      </p:cBhvr>
                                      <p:to>
                                        <p:strVal val="visible"/>
                                      </p:to>
                                    </p:set>
                                    <p:animEffect transition="in" filter="blinds(horizontal)">
                                      <p:cBhvr>
                                        <p:cTn id="23" dur="500"/>
                                        <p:tgtEl>
                                          <p:spTgt spid="327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80"/>
                                        </p:tgtEl>
                                        <p:attrNameLst>
                                          <p:attrName>style.visibility</p:attrName>
                                        </p:attrNameLst>
                                      </p:cBhvr>
                                      <p:to>
                                        <p:strVal val="visible"/>
                                      </p:to>
                                    </p:set>
                                    <p:animEffect transition="in" filter="blinds(horizontal)">
                                      <p:cBhvr>
                                        <p:cTn id="28" dur="500"/>
                                        <p:tgtEl>
                                          <p:spTgt spid="3278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777"/>
                                        </p:tgtEl>
                                        <p:attrNameLst>
                                          <p:attrName>style.visibility</p:attrName>
                                        </p:attrNameLst>
                                      </p:cBhvr>
                                      <p:to>
                                        <p:strVal val="visible"/>
                                      </p:to>
                                    </p:set>
                                    <p:animEffect transition="in" filter="blinds(horizontal)">
                                      <p:cBhvr>
                                        <p:cTn id="31" dur="500"/>
                                        <p:tgtEl>
                                          <p:spTgt spid="327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2781"/>
                                        </p:tgtEl>
                                        <p:attrNameLst>
                                          <p:attrName>style.visibility</p:attrName>
                                        </p:attrNameLst>
                                      </p:cBhvr>
                                      <p:to>
                                        <p:strVal val="visible"/>
                                      </p:to>
                                    </p:set>
                                    <p:animEffect transition="in" filter="blinds(horizontal)">
                                      <p:cBhvr>
                                        <p:cTn id="36" dur="500"/>
                                        <p:tgtEl>
                                          <p:spTgt spid="3278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776"/>
                                        </p:tgtEl>
                                        <p:attrNameLst>
                                          <p:attrName>style.visibility</p:attrName>
                                        </p:attrNameLst>
                                      </p:cBhvr>
                                      <p:to>
                                        <p:strVal val="visible"/>
                                      </p:to>
                                    </p:set>
                                    <p:animEffect transition="in" filter="blinds(horizontal)">
                                      <p:cBhvr>
                                        <p:cTn id="39" dur="500"/>
                                        <p:tgtEl>
                                          <p:spTgt spid="327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2783"/>
                                        </p:tgtEl>
                                        <p:attrNameLst>
                                          <p:attrName>style.visibility</p:attrName>
                                        </p:attrNameLst>
                                      </p:cBhvr>
                                      <p:to>
                                        <p:strVal val="visible"/>
                                      </p:to>
                                    </p:set>
                                    <p:animEffect transition="in" filter="blinds(horizontal)">
                                      <p:cBhvr>
                                        <p:cTn id="44" dur="500"/>
                                        <p:tgtEl>
                                          <p:spTgt spid="327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2782"/>
                                        </p:tgtEl>
                                        <p:attrNameLst>
                                          <p:attrName>style.visibility</p:attrName>
                                        </p:attrNameLst>
                                      </p:cBhvr>
                                      <p:to>
                                        <p:strVal val="visible"/>
                                      </p:to>
                                    </p:set>
                                    <p:animEffect transition="in" filter="blinds(horizontal)">
                                      <p:cBhvr>
                                        <p:cTn id="54" dur="500"/>
                                        <p:tgtEl>
                                          <p:spTgt spid="3278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2775"/>
                                        </p:tgtEl>
                                        <p:attrNameLst>
                                          <p:attrName>style.visibility</p:attrName>
                                        </p:attrNameLst>
                                      </p:cBhvr>
                                      <p:to>
                                        <p:strVal val="visible"/>
                                      </p:to>
                                    </p:set>
                                    <p:animEffect transition="in" filter="blinds(horizontal)">
                                      <p:cBhvr>
                                        <p:cTn id="5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0" y="1733550"/>
            <a:ext cx="7543800" cy="4438650"/>
          </a:xfrm>
          <a:prstGeom prst="rect">
            <a:avLst/>
          </a:prstGeom>
        </p:spPr>
      </p:pic>
      <p:sp>
        <p:nvSpPr>
          <p:cNvPr id="6"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l-GR" dirty="0" smtClean="0"/>
              <a:t>Πως λειτουργεί ένα λογισμικό κλειστού τύπου;</a:t>
            </a:r>
            <a:endParaRPr lang="en-GB" dirty="0"/>
          </a:p>
        </p:txBody>
      </p:sp>
    </p:spTree>
    <p:extLst>
      <p:ext uri="{BB962C8B-B14F-4D97-AF65-F5344CB8AC3E}">
        <p14:creationId xmlns:p14="http://schemas.microsoft.com/office/powerpoint/2010/main" val="1184992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74638"/>
            <a:ext cx="8220075" cy="1143000"/>
          </a:xfrm>
        </p:spPr>
        <p:txBody>
          <a:bodyPr>
            <a:normAutofit/>
          </a:bodyPr>
          <a:lstStyle/>
          <a:p>
            <a:pPr>
              <a:defRPr/>
            </a:pPr>
            <a:r>
              <a:rPr lang="el-GR" dirty="0" smtClean="0"/>
              <a:t>Κλασική ή μετωπική διδασκαλία</a:t>
            </a:r>
            <a:endParaRPr lang="en-GB" dirty="0"/>
          </a:p>
        </p:txBody>
      </p:sp>
      <p:sp>
        <p:nvSpPr>
          <p:cNvPr id="82947" name="Content Placeholder 2"/>
          <p:cNvSpPr>
            <a:spLocks noGrp="1"/>
          </p:cNvSpPr>
          <p:nvPr>
            <p:ph idx="1"/>
          </p:nvPr>
        </p:nvSpPr>
        <p:spPr>
          <a:xfrm>
            <a:off x="714375" y="1447800"/>
            <a:ext cx="8220075" cy="4981575"/>
          </a:xfrm>
        </p:spPr>
        <p:txBody>
          <a:bodyPr/>
          <a:lstStyle/>
          <a:p>
            <a:r>
              <a:rPr lang="el-GR" sz="2000" dirty="0" smtClean="0"/>
              <a:t>Α. Εισαγωγική ενότητα με παρουσίαση του σκοπού και των στόχων του μαθήματος καθώς και πιθανή σύνδεση με τα προηγούμενα μαθήματα </a:t>
            </a:r>
          </a:p>
          <a:p>
            <a:r>
              <a:rPr lang="el-GR" sz="2000" dirty="0" smtClean="0"/>
              <a:t>Β. </a:t>
            </a:r>
            <a:r>
              <a:rPr lang="el-GR" sz="2000" b="1" dirty="0" smtClean="0"/>
              <a:t>Παρουσίαση μίας πληροφορίας, ενός γεγονότος ή μιας έννοιας </a:t>
            </a:r>
            <a:r>
              <a:rPr lang="el-GR" sz="2000" dirty="0" smtClean="0"/>
              <a:t>(που αφορά σε συγκεκριμένο περιεχόμενο με σαφείς διδακτικούς στόχους) δομημένων κάτω από το πρίσμα συγκεκριμένων αρχών</a:t>
            </a:r>
          </a:p>
          <a:p>
            <a:r>
              <a:rPr lang="el-GR" sz="2000" dirty="0" smtClean="0"/>
              <a:t>Γ. </a:t>
            </a:r>
            <a:r>
              <a:rPr lang="el-GR" sz="2000" b="1" dirty="0" smtClean="0"/>
              <a:t>Ερώτηση ή ερωτήσεις </a:t>
            </a:r>
            <a:r>
              <a:rPr lang="el-GR" sz="2000" dirty="0" smtClean="0"/>
              <a:t>πάνω στις παρεχόμενες πληροφορίες, γεγονότα ή έννοιες. </a:t>
            </a:r>
          </a:p>
          <a:p>
            <a:r>
              <a:rPr lang="el-GR" sz="2000" dirty="0" smtClean="0"/>
              <a:t>Δ. </a:t>
            </a:r>
            <a:r>
              <a:rPr lang="el-GR" sz="2000" b="1" dirty="0" smtClean="0"/>
              <a:t>Απαίτηση για απάντηση </a:t>
            </a:r>
            <a:r>
              <a:rPr lang="el-GR" sz="2000" dirty="0" smtClean="0"/>
              <a:t>(στην τιθέμενη ερώτηση) από το μαθητή και υποχρέωσή του να χρησιμοποιήσει τις πληροφορίες που έχουν δοθεί στο μάθημα όταν απαντά σε ανάλογες ερωτήσεις.</a:t>
            </a:r>
          </a:p>
          <a:p>
            <a:r>
              <a:rPr lang="el-GR" sz="2000" dirty="0" smtClean="0"/>
              <a:t>Ε. </a:t>
            </a:r>
            <a:r>
              <a:rPr lang="el-GR" sz="2000" b="1" dirty="0" smtClean="0"/>
              <a:t>Εκτίμηση και αξιολόγηση </a:t>
            </a:r>
            <a:r>
              <a:rPr lang="el-GR" sz="2000" dirty="0" smtClean="0"/>
              <a:t>(της απάντησης του μαθητή με βάση τους διδακτικούς στόχους) και λήψη αποφάσεων αναφορικά με την ποιότητα των παρεχόμενων απαντήσεων.</a:t>
            </a:r>
          </a:p>
          <a:p>
            <a:r>
              <a:rPr lang="el-GR" sz="2000" dirty="0" smtClean="0"/>
              <a:t>ΣΤ. Κλείσιμο της ενότητας.</a:t>
            </a:r>
          </a:p>
          <a:p>
            <a:pPr>
              <a:buFont typeface="Wingdings 2" panose="05020102010507070707" pitchFamily="18" charset="2"/>
              <a:buNone/>
            </a:pPr>
            <a:endParaRPr lang="en-GB" sz="2000" dirty="0" smtClean="0"/>
          </a:p>
        </p:txBody>
      </p:sp>
      <p:sp>
        <p:nvSpPr>
          <p:cNvPr id="8294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3D6A48C-D2F5-4759-8AA3-8F04C56BEC1F}" type="slidenum">
              <a:rPr lang="en-US" sz="1200" smtClean="0">
                <a:solidFill>
                  <a:srgbClr val="B5A788"/>
                </a:solidFill>
              </a:rPr>
              <a:pPr>
                <a:spcBef>
                  <a:spcPct val="0"/>
                </a:spcBef>
                <a:buClrTx/>
                <a:buSzTx/>
                <a:buFontTx/>
                <a:buNone/>
              </a:pPr>
              <a:t>43</a:t>
            </a:fld>
            <a:endParaRPr lang="en-US" sz="1200" smtClean="0">
              <a:solidFill>
                <a:srgbClr val="B5A788"/>
              </a:solidFill>
            </a:endParaRPr>
          </a:p>
        </p:txBody>
      </p:sp>
    </p:spTree>
    <p:extLst>
      <p:ext uri="{BB962C8B-B14F-4D97-AF65-F5344CB8AC3E}">
        <p14:creationId xmlns:p14="http://schemas.microsoft.com/office/powerpoint/2010/main" val="1043589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74638"/>
            <a:ext cx="8172450" cy="1143000"/>
          </a:xfrm>
        </p:spPr>
        <p:txBody>
          <a:bodyPr>
            <a:normAutofit/>
          </a:bodyPr>
          <a:lstStyle/>
          <a:p>
            <a:pPr>
              <a:defRPr/>
            </a:pPr>
            <a:r>
              <a:rPr lang="el-GR" dirty="0" smtClean="0"/>
              <a:t>Λογισμικά «κλειστού» τύπου (1)</a:t>
            </a:r>
            <a:endParaRPr lang="en-GB" dirty="0"/>
          </a:p>
        </p:txBody>
      </p:sp>
      <p:sp>
        <p:nvSpPr>
          <p:cNvPr id="84995" name="Content Placeholder 2"/>
          <p:cNvSpPr>
            <a:spLocks noGrp="1"/>
          </p:cNvSpPr>
          <p:nvPr>
            <p:ph idx="1"/>
          </p:nvPr>
        </p:nvSpPr>
        <p:spPr>
          <a:xfrm>
            <a:off x="762001" y="1504950"/>
            <a:ext cx="8172449" cy="4800600"/>
          </a:xfrm>
        </p:spPr>
        <p:txBody>
          <a:bodyPr/>
          <a:lstStyle/>
          <a:p>
            <a:r>
              <a:rPr lang="el-GR" sz="2800" dirty="0" smtClean="0"/>
              <a:t>Συστήματα εξάσκησης και διδασκαλίας με τη βοήθεια υπολογιστή ή καθοδηγούμενης από υπολογιστή διδασκαλίας</a:t>
            </a:r>
          </a:p>
          <a:p>
            <a:r>
              <a:rPr lang="el-GR" sz="2800" dirty="0" smtClean="0"/>
              <a:t>Θεωρία μάθησης: </a:t>
            </a:r>
            <a:r>
              <a:rPr lang="el-GR" sz="2800" b="1" dirty="0" smtClean="0">
                <a:solidFill>
                  <a:srgbClr val="FF0000"/>
                </a:solidFill>
              </a:rPr>
              <a:t>Συμπεριφορισμός</a:t>
            </a:r>
          </a:p>
          <a:p>
            <a:r>
              <a:rPr lang="el-GR" sz="2800" dirty="0" smtClean="0"/>
              <a:t>Διδακτικό μοντέλο: </a:t>
            </a:r>
            <a:r>
              <a:rPr lang="el-GR" sz="2800" b="1" u="sng" dirty="0" smtClean="0"/>
              <a:t>η γνώση μεταδίδεται</a:t>
            </a:r>
          </a:p>
          <a:p>
            <a:r>
              <a:rPr lang="el-GR" sz="2800" dirty="0" smtClean="0"/>
              <a:t>Ο υπολογιστής υποκαθιστά πλήρως ή εν μέρει το δάσκαλο</a:t>
            </a:r>
          </a:p>
          <a:p>
            <a:r>
              <a:rPr lang="el-GR" sz="2800" dirty="0" smtClean="0"/>
              <a:t>Το λογισμικό </a:t>
            </a:r>
            <a:r>
              <a:rPr lang="el-GR" sz="2800" b="1" u="sng" dirty="0" smtClean="0"/>
              <a:t>επιβραβεύει</a:t>
            </a:r>
            <a:r>
              <a:rPr lang="el-GR" sz="2800" dirty="0" smtClean="0"/>
              <a:t> θετικά ή αρνητικά το μαθητή </a:t>
            </a:r>
          </a:p>
          <a:p>
            <a:endParaRPr lang="en-GB" sz="2800" dirty="0" smtClean="0"/>
          </a:p>
        </p:txBody>
      </p:sp>
      <p:sp>
        <p:nvSpPr>
          <p:cNvPr id="8499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4A3B41D-0F91-4CC5-B608-BD25E07581F0}" type="slidenum">
              <a:rPr lang="en-US" sz="1200" smtClean="0">
                <a:solidFill>
                  <a:srgbClr val="B5A788"/>
                </a:solidFill>
              </a:rPr>
              <a:pPr>
                <a:spcBef>
                  <a:spcPct val="0"/>
                </a:spcBef>
                <a:buClrTx/>
                <a:buSzTx/>
                <a:buFontTx/>
                <a:buNone/>
              </a:pPr>
              <a:t>44</a:t>
            </a:fld>
            <a:endParaRPr lang="en-US" sz="1200" smtClean="0">
              <a:solidFill>
                <a:srgbClr val="B5A788"/>
              </a:solidFill>
            </a:endParaRPr>
          </a:p>
        </p:txBody>
      </p:sp>
    </p:spTree>
    <p:extLst>
      <p:ext uri="{BB962C8B-B14F-4D97-AF65-F5344CB8AC3E}">
        <p14:creationId xmlns:p14="http://schemas.microsoft.com/office/powerpoint/2010/main" val="3519298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74638"/>
            <a:ext cx="8401049" cy="1143000"/>
          </a:xfrm>
        </p:spPr>
        <p:txBody>
          <a:bodyPr>
            <a:normAutofit/>
          </a:bodyPr>
          <a:lstStyle/>
          <a:p>
            <a:pPr>
              <a:defRPr/>
            </a:pPr>
            <a:r>
              <a:rPr lang="el-GR" dirty="0" smtClean="0"/>
              <a:t>Λογισμικά «κλειστού» τύπου (2)</a:t>
            </a:r>
            <a:endParaRPr lang="en-GB" dirty="0"/>
          </a:p>
        </p:txBody>
      </p:sp>
      <p:sp>
        <p:nvSpPr>
          <p:cNvPr id="87043" name="Content Placeholder 2"/>
          <p:cNvSpPr>
            <a:spLocks noGrp="1"/>
          </p:cNvSpPr>
          <p:nvPr>
            <p:ph idx="1"/>
          </p:nvPr>
        </p:nvSpPr>
        <p:spPr>
          <a:xfrm>
            <a:off x="533401" y="1447800"/>
            <a:ext cx="8401050" cy="4800600"/>
          </a:xfrm>
        </p:spPr>
        <p:txBody>
          <a:bodyPr/>
          <a:lstStyle/>
          <a:p>
            <a:r>
              <a:rPr lang="el-GR" sz="2800" dirty="0" smtClean="0"/>
              <a:t>Εκπαιδευτικά λογισμικά που αναλαμβάνουν εν μέρει ή εξ ολοκλήρου </a:t>
            </a:r>
          </a:p>
          <a:p>
            <a:pPr lvl="1"/>
            <a:r>
              <a:rPr lang="el-GR" sz="2400" dirty="0" smtClean="0"/>
              <a:t>την </a:t>
            </a:r>
            <a:r>
              <a:rPr lang="el-GR" sz="2400" b="1" dirty="0" smtClean="0"/>
              <a:t>παροχή πληροφοριών</a:t>
            </a:r>
            <a:r>
              <a:rPr lang="el-GR" sz="2400" dirty="0" smtClean="0"/>
              <a:t>, </a:t>
            </a:r>
          </a:p>
          <a:p>
            <a:pPr lvl="1"/>
            <a:r>
              <a:rPr lang="el-GR" sz="2400" dirty="0" smtClean="0"/>
              <a:t>τη </a:t>
            </a:r>
            <a:r>
              <a:rPr lang="el-GR" sz="2400" b="1" dirty="0" smtClean="0"/>
              <a:t>διδασκαλία των εννοιών </a:t>
            </a:r>
          </a:p>
          <a:p>
            <a:pPr lvl="1"/>
            <a:r>
              <a:rPr lang="el-GR" sz="2400" dirty="0" smtClean="0"/>
              <a:t>και συνεπώς όλη την προσέγγιση της διδακτέας ύλης σε ένα συγκεκριμένο γνωστικό αντικείμενο. </a:t>
            </a:r>
          </a:p>
          <a:p>
            <a:r>
              <a:rPr lang="el-GR" sz="2800" dirty="0" smtClean="0"/>
              <a:t>Εμπεριέχουν, ως εγγενές τμήμα τους, </a:t>
            </a:r>
          </a:p>
          <a:p>
            <a:pPr lvl="1"/>
            <a:r>
              <a:rPr lang="el-GR" sz="2400" dirty="0" smtClean="0"/>
              <a:t>μια διαδικασία αξιολόγησης των γνώσεων και των δεξιοτήτων που αποκτήθηκαν από τους μαθητές μετά το πέρας της χρησιμοποίησής τους</a:t>
            </a:r>
          </a:p>
          <a:p>
            <a:pPr lvl="1"/>
            <a:r>
              <a:rPr lang="el-GR" sz="2400" dirty="0" smtClean="0"/>
              <a:t>θετική ή αρνητική επιβράβευση για το αποτέλεσμα</a:t>
            </a:r>
            <a:endParaRPr lang="en-GB" sz="2400" dirty="0" smtClean="0"/>
          </a:p>
        </p:txBody>
      </p:sp>
      <p:sp>
        <p:nvSpPr>
          <p:cNvPr id="8704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0BF478D-C1AD-43BF-80FA-768A254D6993}" type="slidenum">
              <a:rPr lang="en-US" sz="1200" smtClean="0">
                <a:solidFill>
                  <a:srgbClr val="B5A788"/>
                </a:solidFill>
              </a:rPr>
              <a:pPr>
                <a:spcBef>
                  <a:spcPct val="0"/>
                </a:spcBef>
                <a:buClrTx/>
                <a:buSzTx/>
                <a:buFontTx/>
                <a:buNone/>
              </a:pPr>
              <a:t>45</a:t>
            </a:fld>
            <a:endParaRPr lang="en-US" sz="1200" smtClean="0">
              <a:solidFill>
                <a:srgbClr val="B5A788"/>
              </a:solidFill>
            </a:endParaRPr>
          </a:p>
        </p:txBody>
      </p:sp>
    </p:spTree>
    <p:extLst>
      <p:ext uri="{BB962C8B-B14F-4D97-AF65-F5344CB8AC3E}">
        <p14:creationId xmlns:p14="http://schemas.microsoft.com/office/powerpoint/2010/main" val="2833676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1050" cy="1143000"/>
          </a:xfrm>
        </p:spPr>
        <p:txBody>
          <a:bodyPr>
            <a:normAutofit fontScale="90000"/>
          </a:bodyPr>
          <a:lstStyle/>
          <a:p>
            <a:pPr>
              <a:defRPr/>
            </a:pPr>
            <a:r>
              <a:rPr lang="el-GR" dirty="0"/>
              <a:t>Κ</a:t>
            </a:r>
            <a:r>
              <a:rPr lang="el-GR" dirty="0" smtClean="0"/>
              <a:t>ατηγορίες λογισμικών «κλειστού» τύπου</a:t>
            </a:r>
            <a:endParaRPr lang="en-GB" dirty="0"/>
          </a:p>
        </p:txBody>
      </p:sp>
      <p:sp>
        <p:nvSpPr>
          <p:cNvPr id="89091" name="Content Placeholder 2"/>
          <p:cNvSpPr>
            <a:spLocks noGrp="1"/>
          </p:cNvSpPr>
          <p:nvPr>
            <p:ph idx="1"/>
          </p:nvPr>
        </p:nvSpPr>
        <p:spPr>
          <a:xfrm>
            <a:off x="838200" y="1447800"/>
            <a:ext cx="8096250" cy="4800600"/>
          </a:xfrm>
        </p:spPr>
        <p:txBody>
          <a:bodyPr/>
          <a:lstStyle/>
          <a:p>
            <a:r>
              <a:rPr lang="el-GR" sz="2400" b="1" dirty="0" smtClean="0"/>
              <a:t>Λογισμικό Καθοδήγησης ή Διδασκαλίας</a:t>
            </a:r>
          </a:p>
          <a:p>
            <a:pPr lvl="1"/>
            <a:r>
              <a:rPr lang="el-GR" sz="2000" dirty="0" smtClean="0"/>
              <a:t>Πλήρες σύστημα με παροχή πληροφοριών και γνώσεων και πρακτική εξάσκηση για την αξιολόγηση αυτών των γνώσεων</a:t>
            </a:r>
          </a:p>
          <a:p>
            <a:pPr lvl="2"/>
            <a:r>
              <a:rPr lang="el-GR" sz="2000" dirty="0" smtClean="0"/>
              <a:t>Π.χ. </a:t>
            </a:r>
            <a:r>
              <a:rPr lang="el-GR" sz="2000" b="1" dirty="0" smtClean="0">
                <a:solidFill>
                  <a:srgbClr val="FF0000"/>
                </a:solidFill>
              </a:rPr>
              <a:t>ηλεκτρονικό βιβλίο </a:t>
            </a:r>
            <a:r>
              <a:rPr lang="el-GR" sz="2000" dirty="0" smtClean="0"/>
              <a:t>με θεωρία και ερωτήσεις πάνω στη θεωρία</a:t>
            </a:r>
            <a:endParaRPr lang="en-GB" sz="2000" dirty="0" smtClean="0"/>
          </a:p>
          <a:p>
            <a:r>
              <a:rPr lang="el-GR" sz="2400" b="1" dirty="0" smtClean="0"/>
              <a:t>Λογισμικό Εξάσκησης και Πρακτικής</a:t>
            </a:r>
          </a:p>
          <a:p>
            <a:pPr lvl="1"/>
            <a:r>
              <a:rPr lang="el-GR" sz="2000" dirty="0" smtClean="0"/>
              <a:t>Περιέχει μόνο το μέρος της διαδικασίας αξιολόγησης των γνώσεων και των δεξιοτήτων </a:t>
            </a:r>
          </a:p>
          <a:p>
            <a:pPr lvl="2"/>
            <a:r>
              <a:rPr lang="el-GR" sz="2000" dirty="0" smtClean="0"/>
              <a:t>π.χ. </a:t>
            </a:r>
            <a:r>
              <a:rPr lang="el-GR" sz="2000" b="1" dirty="0" smtClean="0">
                <a:solidFill>
                  <a:srgbClr val="FF0000"/>
                </a:solidFill>
              </a:rPr>
              <a:t>τεστ γνώσεων </a:t>
            </a:r>
            <a:r>
              <a:rPr lang="el-GR" sz="2000" dirty="0" smtClean="0"/>
              <a:t>με ερωτήσεις σωστού/λάθους, συμπλήρωσης ή πολλαπλής επιλογής</a:t>
            </a:r>
          </a:p>
          <a:p>
            <a:r>
              <a:rPr lang="el-GR" sz="2400" b="1" dirty="0"/>
              <a:t>Λογισμικό </a:t>
            </a:r>
            <a:r>
              <a:rPr lang="el-GR" sz="2400" b="1" dirty="0" smtClean="0"/>
              <a:t>παρουσίασης με πολυμέσα</a:t>
            </a:r>
          </a:p>
          <a:p>
            <a:pPr lvl="1"/>
            <a:r>
              <a:rPr lang="el-GR" sz="2000" dirty="0"/>
              <a:t>Παρουσιάσεις </a:t>
            </a:r>
            <a:r>
              <a:rPr lang="el-GR" sz="2000" dirty="0" smtClean="0"/>
              <a:t>για υποστήριξη της διδασκαλίας με χρήση πολλαπλών μέσων </a:t>
            </a:r>
            <a:endParaRPr lang="el-GR" sz="2000" dirty="0"/>
          </a:p>
        </p:txBody>
      </p:sp>
      <p:sp>
        <p:nvSpPr>
          <p:cNvPr id="8909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EA82FBC-3BDE-45CC-BD81-CA2662D85956}" type="slidenum">
              <a:rPr lang="en-US" sz="1200" smtClean="0">
                <a:solidFill>
                  <a:srgbClr val="B5A788"/>
                </a:solidFill>
              </a:rPr>
              <a:pPr>
                <a:spcBef>
                  <a:spcPct val="0"/>
                </a:spcBef>
                <a:buClrTx/>
                <a:buSzTx/>
                <a:buFontTx/>
                <a:buNone/>
              </a:pPr>
              <a:t>46</a:t>
            </a:fld>
            <a:endParaRPr lang="en-US" sz="1200" smtClean="0">
              <a:solidFill>
                <a:srgbClr val="B5A788"/>
              </a:solidFill>
            </a:endParaRPr>
          </a:p>
        </p:txBody>
      </p:sp>
    </p:spTree>
    <p:extLst>
      <p:ext uri="{BB962C8B-B14F-4D97-AF65-F5344CB8AC3E}">
        <p14:creationId xmlns:p14="http://schemas.microsoft.com/office/powerpoint/2010/main" val="2358351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Κατηγορίες συμπεριφοριστικών λογισμικών &amp; κύριοι εκπρόσωποι </a:t>
            </a:r>
            <a:endParaRPr lang="en-GB" dirty="0"/>
          </a:p>
        </p:txBody>
      </p:sp>
      <p:sp>
        <p:nvSpPr>
          <p:cNvPr id="7885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F442956-2E93-4516-8826-EF7551E246E7}" type="slidenum">
              <a:rPr lang="en-US" sz="1200" smtClean="0">
                <a:solidFill>
                  <a:srgbClr val="B5A788"/>
                </a:solidFill>
              </a:rPr>
              <a:pPr>
                <a:spcBef>
                  <a:spcPct val="0"/>
                </a:spcBef>
                <a:buClrTx/>
                <a:buSzTx/>
                <a:buFontTx/>
                <a:buNone/>
              </a:pPr>
              <a:t>47</a:t>
            </a:fld>
            <a:endParaRPr lang="en-US" sz="1200" smtClean="0">
              <a:solidFill>
                <a:srgbClr val="B5A788"/>
              </a:solidFill>
            </a:endParaRPr>
          </a:p>
        </p:txBody>
      </p:sp>
      <p:pic>
        <p:nvPicPr>
          <p:cNvPr id="788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00189"/>
            <a:ext cx="745807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31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638"/>
            <a:ext cx="8458200" cy="1143000"/>
          </a:xfrm>
        </p:spPr>
        <p:txBody>
          <a:bodyPr>
            <a:noAutofit/>
          </a:bodyPr>
          <a:lstStyle/>
          <a:p>
            <a:pPr>
              <a:defRPr/>
            </a:pPr>
            <a:r>
              <a:rPr lang="el-GR" sz="4000" dirty="0" smtClean="0"/>
              <a:t>Παράδειγμα λογισμικού καθοδήγησης ή διδασκαλίας</a:t>
            </a:r>
            <a:endParaRPr lang="en-GB" sz="4000" dirty="0"/>
          </a:p>
        </p:txBody>
      </p:sp>
      <p:sp>
        <p:nvSpPr>
          <p:cNvPr id="91140"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6C08C37-DC5B-4715-9598-B9E824963CE0}" type="slidenum">
              <a:rPr lang="en-US" sz="1200" smtClean="0">
                <a:solidFill>
                  <a:srgbClr val="B5A788"/>
                </a:solidFill>
              </a:rPr>
              <a:pPr>
                <a:spcBef>
                  <a:spcPct val="0"/>
                </a:spcBef>
                <a:buClrTx/>
                <a:buSzTx/>
                <a:buFontTx/>
                <a:buNone/>
              </a:pPr>
              <a:t>48</a:t>
            </a:fld>
            <a:endParaRPr lang="en-US" sz="1200" smtClean="0">
              <a:solidFill>
                <a:srgbClr val="B5A788"/>
              </a:solidFill>
            </a:endParaRPr>
          </a:p>
        </p:txBody>
      </p:sp>
      <p:sp>
        <p:nvSpPr>
          <p:cNvPr id="6" name="Right Arrow 5">
            <a:hlinkClick r:id="rId3"/>
          </p:cNvPr>
          <p:cNvSpPr/>
          <p:nvPr/>
        </p:nvSpPr>
        <p:spPr>
          <a:xfrm>
            <a:off x="8407400" y="990600"/>
            <a:ext cx="406400" cy="290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91142" name="Picture 6" descr="Logomathe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463" y="1412875"/>
            <a:ext cx="7500937"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976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8839200" cy="1143000"/>
          </a:xfrm>
        </p:spPr>
        <p:txBody>
          <a:bodyPr>
            <a:noAutofit/>
          </a:bodyPr>
          <a:lstStyle/>
          <a:p>
            <a:pPr>
              <a:defRPr/>
            </a:pPr>
            <a:r>
              <a:rPr lang="el-GR" sz="4000" dirty="0" smtClean="0"/>
              <a:t>Παράδειγμα λογισμικού άσκησης &amp; πρακτικής</a:t>
            </a:r>
            <a:endParaRPr lang="en-GB" sz="4000" dirty="0"/>
          </a:p>
        </p:txBody>
      </p:sp>
      <p:sp>
        <p:nvSpPr>
          <p:cNvPr id="9318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EEA6773-B22C-4E92-8D72-C4931A686EF9}" type="slidenum">
              <a:rPr lang="en-US" sz="1200" smtClean="0">
                <a:solidFill>
                  <a:srgbClr val="B5A788"/>
                </a:solidFill>
              </a:rPr>
              <a:pPr>
                <a:spcBef>
                  <a:spcPct val="0"/>
                </a:spcBef>
                <a:buClrTx/>
                <a:buSzTx/>
                <a:buFontTx/>
                <a:buNone/>
              </a:pPr>
              <a:t>49</a:t>
            </a:fld>
            <a:endParaRPr lang="en-US" sz="1200" smtClean="0">
              <a:solidFill>
                <a:srgbClr val="B5A788"/>
              </a:solidFill>
            </a:endParaRPr>
          </a:p>
        </p:txBody>
      </p:sp>
      <p:sp>
        <p:nvSpPr>
          <p:cNvPr id="7" name="Right Arrow 6">
            <a:hlinkClick r:id="rId3" action="ppaction://hlinkfile"/>
          </p:cNvPr>
          <p:cNvSpPr/>
          <p:nvPr/>
        </p:nvSpPr>
        <p:spPr>
          <a:xfrm>
            <a:off x="8132762" y="826294"/>
            <a:ext cx="47783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93190" name="Picture 7"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7358063"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95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7624" y="116632"/>
            <a:ext cx="7499350" cy="1143000"/>
          </a:xfrm>
        </p:spPr>
        <p:txBody>
          <a:bodyPr>
            <a:normAutofit/>
          </a:bodyPr>
          <a:lstStyle/>
          <a:p>
            <a:pPr eaLnBrk="1" fontAlgn="auto" hangingPunct="1">
              <a:spcAft>
                <a:spcPts val="0"/>
              </a:spcAft>
              <a:defRPr/>
            </a:pPr>
            <a:r>
              <a:rPr lang="el-GR" dirty="0"/>
              <a:t>Έννοιες – Κλειδιά</a:t>
            </a:r>
            <a:endParaRPr lang="en-GB" dirty="0"/>
          </a:p>
        </p:txBody>
      </p:sp>
      <p:graphicFrame>
        <p:nvGraphicFramePr>
          <p:cNvPr id="8" name="Content Placeholder 7"/>
          <p:cNvGraphicFramePr>
            <a:graphicFrameLocks noGrp="1"/>
          </p:cNvGraphicFramePr>
          <p:nvPr>
            <p:ph idx="1"/>
            <p:extLst/>
          </p:nvPr>
        </p:nvGraphicFramePr>
        <p:xfrm>
          <a:off x="1115616" y="1184275"/>
          <a:ext cx="7862888" cy="5121275"/>
        </p:xfrm>
        <a:graphic>
          <a:graphicData uri="http://schemas.openxmlformats.org/drawingml/2006/table">
            <a:tbl>
              <a:tblPr firstRow="1" bandRow="1">
                <a:tableStyleId>{8A107856-5554-42FB-B03E-39F5DBC370BA}</a:tableStyleId>
              </a:tblPr>
              <a:tblGrid>
                <a:gridCol w="3931444"/>
                <a:gridCol w="3931444"/>
              </a:tblGrid>
              <a:tr h="5121275">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Διδακτική μηχανή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Εκπαιδευτικό λογισμικό</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Συμπεριφοριστική θεωρία</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Σχολή της συμπεριφοράς</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Προγραμματισμένο βιβλίο</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Προγραμματισμένη διδασκαλία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Διδακτικός σχεδιασμός</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Λογισμικό κλειστού</a:t>
                      </a:r>
                      <a:r>
                        <a:rPr kumimoji="0" lang="el-GR" sz="2000" b="1" kern="1200" baseline="0" dirty="0" smtClean="0">
                          <a:solidFill>
                            <a:schemeClr val="dk1"/>
                          </a:solidFill>
                          <a:latin typeface="+mn-lt"/>
                          <a:ea typeface="+mn-ea"/>
                          <a:cs typeface="+mn-cs"/>
                        </a:rPr>
                        <a:t> τύπου</a:t>
                      </a:r>
                    </a:p>
                    <a:p>
                      <a:pPr lvl="0">
                        <a:lnSpc>
                          <a:spcPct val="150000"/>
                        </a:lnSpc>
                        <a:buFont typeface="Arial" pitchFamily="34" charset="0"/>
                        <a:buChar char="•"/>
                      </a:pPr>
                      <a:r>
                        <a:rPr kumimoji="0" lang="el-GR" sz="2000" b="1" kern="1200" baseline="0" dirty="0" smtClean="0">
                          <a:solidFill>
                            <a:schemeClr val="dk1"/>
                          </a:solidFill>
                          <a:latin typeface="+mn-lt"/>
                          <a:ea typeface="+mn-ea"/>
                          <a:cs typeface="+mn-cs"/>
                        </a:rPr>
                        <a:t>Γραμμική οργάνωση της πληροφορίας</a:t>
                      </a:r>
                      <a:endParaRPr lang="en-GB" sz="2000" dirty="0"/>
                    </a:p>
                  </a:txBody>
                  <a:tcPr marT="45726" marB="45726"/>
                </a:tc>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baseline="0" dirty="0" smtClean="0">
                          <a:solidFill>
                            <a:schemeClr val="dk1"/>
                          </a:solidFill>
                          <a:latin typeface="+mn-lt"/>
                          <a:ea typeface="+mn-ea"/>
                          <a:cs typeface="+mn-cs"/>
                        </a:rPr>
                        <a:t>Μέθοδος πολλαπλών επιλογών</a:t>
                      </a:r>
                      <a:endParaRPr kumimoji="0" lang="en-GB"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000" dirty="0" smtClean="0"/>
                        <a:t>Κλασική διδασκαλία</a:t>
                      </a:r>
                    </a:p>
                    <a:p>
                      <a:pPr lvl="0">
                        <a:lnSpc>
                          <a:spcPct val="150000"/>
                        </a:lnSpc>
                        <a:buFont typeface="Arial" pitchFamily="34" charset="0"/>
                        <a:buChar char="•"/>
                      </a:pPr>
                      <a:r>
                        <a:rPr lang="el-GR" sz="2000" dirty="0" smtClean="0"/>
                        <a:t>Διδασκαλία με</a:t>
                      </a:r>
                      <a:r>
                        <a:rPr lang="el-GR" sz="2000" baseline="0" dirty="0" smtClean="0"/>
                        <a:t> τη βοήθεια του Υπολογιστή</a:t>
                      </a:r>
                    </a:p>
                    <a:p>
                      <a:pPr lvl="0">
                        <a:lnSpc>
                          <a:spcPct val="150000"/>
                        </a:lnSpc>
                        <a:buFont typeface="Arial" pitchFamily="34" charset="0"/>
                        <a:buChar char="•"/>
                      </a:pPr>
                      <a:r>
                        <a:rPr lang="el-GR" sz="2000" dirty="0" smtClean="0"/>
                        <a:t>Λογισμικό</a:t>
                      </a:r>
                      <a:r>
                        <a:rPr lang="el-GR" sz="2000" baseline="0" dirty="0" smtClean="0"/>
                        <a:t> καθοδήγησης και διδασκαλίας</a:t>
                      </a:r>
                    </a:p>
                    <a:p>
                      <a:pPr lvl="0">
                        <a:lnSpc>
                          <a:spcPct val="150000"/>
                        </a:lnSpc>
                        <a:buFont typeface="Arial" pitchFamily="34" charset="0"/>
                        <a:buChar char="•"/>
                      </a:pPr>
                      <a:r>
                        <a:rPr lang="el-GR" sz="2000" baseline="0" dirty="0" smtClean="0"/>
                        <a:t>Λογισμικό εξάσκησης και πρακτικής</a:t>
                      </a:r>
                    </a:p>
                    <a:p>
                      <a:pPr lvl="0">
                        <a:lnSpc>
                          <a:spcPct val="150000"/>
                        </a:lnSpc>
                        <a:buFont typeface="Arial" pitchFamily="34" charset="0"/>
                        <a:buChar char="•"/>
                      </a:pPr>
                      <a:r>
                        <a:rPr lang="el-GR" sz="2000" baseline="0" dirty="0" smtClean="0"/>
                        <a:t>Τεστ</a:t>
                      </a:r>
                    </a:p>
                    <a:p>
                      <a:pPr lvl="0">
                        <a:lnSpc>
                          <a:spcPct val="150000"/>
                        </a:lnSpc>
                        <a:buFont typeface="Arial" pitchFamily="34" charset="0"/>
                        <a:buChar char="•"/>
                      </a:pPr>
                      <a:endParaRPr lang="en-GB" sz="2000" dirty="0"/>
                    </a:p>
                  </a:txBody>
                  <a:tcPr marT="45726" marB="45726"/>
                </a:tc>
              </a:tr>
            </a:tbl>
          </a:graphicData>
        </a:graphic>
      </p:graphicFrame>
      <p:sp>
        <p:nvSpPr>
          <p:cNvPr id="19468"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E0A0C36-17B8-484E-9CBA-400FD744C096}" type="slidenum">
              <a:rPr lang="en-US" sz="1200" smtClean="0">
                <a:solidFill>
                  <a:srgbClr val="B5A788"/>
                </a:solidFill>
              </a:rPr>
              <a:pPr>
                <a:spcBef>
                  <a:spcPct val="0"/>
                </a:spcBef>
                <a:buClrTx/>
                <a:buSzTx/>
                <a:buFontTx/>
                <a:buNone/>
              </a:pPr>
              <a:t>5</a:t>
            </a:fld>
            <a:endParaRPr lang="en-US" sz="1200" smtClean="0">
              <a:solidFill>
                <a:srgbClr val="B5A788"/>
              </a:solidFill>
            </a:endParaRPr>
          </a:p>
        </p:txBody>
      </p:sp>
    </p:spTree>
    <p:extLst>
      <p:ext uri="{BB962C8B-B14F-4D97-AF65-F5344CB8AC3E}">
        <p14:creationId xmlns:p14="http://schemas.microsoft.com/office/powerpoint/2010/main" val="2177801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8143875" cy="1143000"/>
          </a:xfrm>
        </p:spPr>
        <p:txBody>
          <a:bodyPr/>
          <a:lstStyle/>
          <a:p>
            <a:pPr>
              <a:defRPr/>
            </a:pPr>
            <a:r>
              <a:rPr lang="el-GR" sz="3200" dirty="0" smtClean="0"/>
              <a:t>Παράδειγμα λογισμικού παρουσίασης</a:t>
            </a:r>
            <a:endParaRPr lang="en-GB" sz="3200" dirty="0"/>
          </a:p>
        </p:txBody>
      </p:sp>
      <p:sp>
        <p:nvSpPr>
          <p:cNvPr id="9318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EEA6773-B22C-4E92-8D72-C4931A686EF9}" type="slidenum">
              <a:rPr lang="en-US" sz="1200" smtClean="0">
                <a:solidFill>
                  <a:srgbClr val="B5A788"/>
                </a:solidFill>
              </a:rPr>
              <a:pPr>
                <a:spcBef>
                  <a:spcPct val="0"/>
                </a:spcBef>
                <a:buClrTx/>
                <a:buSzTx/>
                <a:buFontTx/>
                <a:buNone/>
              </a:pPr>
              <a:t>50</a:t>
            </a:fld>
            <a:endParaRPr lang="en-US" sz="1200" smtClean="0">
              <a:solidFill>
                <a:srgbClr val="B5A788"/>
              </a:solidFill>
            </a:endParaRPr>
          </a:p>
        </p:txBody>
      </p:sp>
      <p:sp>
        <p:nvSpPr>
          <p:cNvPr id="7" name="Right Arrow 6">
            <a:hlinkClick r:id="rId3" action="ppaction://hlinkfile"/>
          </p:cNvPr>
          <p:cNvSpPr/>
          <p:nvPr/>
        </p:nvSpPr>
        <p:spPr>
          <a:xfrm>
            <a:off x="3779912" y="2852936"/>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11246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Η συμβολή του συμπεριφορισμού στο σχεδιασμό εφαρμογών ΤΠΕ (1)</a:t>
            </a:r>
            <a:endParaRPr lang="en-GB" dirty="0"/>
          </a:p>
        </p:txBody>
      </p:sp>
      <p:sp>
        <p:nvSpPr>
          <p:cNvPr id="95235" name="Content Placeholder 2"/>
          <p:cNvSpPr>
            <a:spLocks noGrp="1"/>
          </p:cNvSpPr>
          <p:nvPr>
            <p:ph idx="1"/>
          </p:nvPr>
        </p:nvSpPr>
        <p:spPr>
          <a:xfrm>
            <a:off x="676275" y="1492499"/>
            <a:ext cx="7791450" cy="4676775"/>
          </a:xfrm>
        </p:spPr>
        <p:txBody>
          <a:bodyPr>
            <a:normAutofit lnSpcReduction="10000"/>
          </a:bodyPr>
          <a:lstStyle/>
          <a:p>
            <a:r>
              <a:rPr lang="el-GR" sz="2200" dirty="0" smtClean="0"/>
              <a:t>Τα συμπεριφοριστικά συστήματα ήταν η πρώτη μεγάλη προσπάθεια εφαρμογής των υπολογιστών στην εκπαίδευση</a:t>
            </a:r>
          </a:p>
          <a:p>
            <a:pPr lvl="1"/>
            <a:r>
              <a:rPr lang="el-GR" sz="2000" dirty="0" smtClean="0"/>
              <a:t>Τελευταία οι συμπεριφοριστικές προσεγγίσεις δεν είναι στο προσκήνιο της ερευνητικής δραστηριότητας </a:t>
            </a:r>
          </a:p>
          <a:p>
            <a:r>
              <a:rPr lang="el-GR" sz="2200" dirty="0" smtClean="0"/>
              <a:t>Πολλές αρχές του πλαισίου αυτού εξακολουθούν να έχουν ισχύ και εγκυρότητα</a:t>
            </a:r>
          </a:p>
          <a:p>
            <a:pPr lvl="1"/>
            <a:r>
              <a:rPr lang="el-GR" sz="2000" dirty="0" smtClean="0"/>
              <a:t>Εξατομίκευση της μάθησης</a:t>
            </a:r>
          </a:p>
          <a:p>
            <a:pPr lvl="1"/>
            <a:r>
              <a:rPr lang="el-GR" sz="2000" dirty="0" smtClean="0"/>
              <a:t>Προσωπικός ρυθμός του μαθητή</a:t>
            </a:r>
          </a:p>
          <a:p>
            <a:pPr lvl="1"/>
            <a:r>
              <a:rPr lang="el-GR" sz="2000" dirty="0" smtClean="0"/>
              <a:t>Ανατροφοδότηση </a:t>
            </a:r>
          </a:p>
          <a:p>
            <a:pPr lvl="1"/>
            <a:r>
              <a:rPr lang="el-GR" sz="2000" dirty="0" smtClean="0"/>
              <a:t>Αξιολόγηση της επίδοσης του μαθητή </a:t>
            </a:r>
          </a:p>
          <a:p>
            <a:r>
              <a:rPr lang="el-GR" sz="2200" dirty="0" smtClean="0"/>
              <a:t>Η χρήση συμπεριφοριστικών λογισμικών είναι σκόπιμη και ωφέλιμη σε πολλές πτυχές της εκπαιδευτικής διαδικασίας, κυρίως όταν συνδυάζεται και με άλλου τύπου λογισμικά</a:t>
            </a:r>
          </a:p>
        </p:txBody>
      </p:sp>
      <p:sp>
        <p:nvSpPr>
          <p:cNvPr id="952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17F309E-EE0A-4C1A-86FC-462E2FF4E4E5}" type="slidenum">
              <a:rPr lang="en-US" sz="1200" smtClean="0">
                <a:solidFill>
                  <a:srgbClr val="B5A788"/>
                </a:solidFill>
              </a:rPr>
              <a:pPr>
                <a:spcBef>
                  <a:spcPct val="0"/>
                </a:spcBef>
                <a:buClrTx/>
                <a:buSzTx/>
                <a:buFontTx/>
                <a:buNone/>
              </a:pPr>
              <a:t>51</a:t>
            </a:fld>
            <a:endParaRPr lang="en-US" sz="1200" smtClean="0">
              <a:solidFill>
                <a:srgbClr val="B5A788"/>
              </a:solidFill>
            </a:endParaRPr>
          </a:p>
        </p:txBody>
      </p:sp>
    </p:spTree>
    <p:extLst>
      <p:ext uri="{BB962C8B-B14F-4D97-AF65-F5344CB8AC3E}">
        <p14:creationId xmlns:p14="http://schemas.microsoft.com/office/powerpoint/2010/main" val="938273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74638"/>
            <a:ext cx="8172450" cy="1143000"/>
          </a:xfrm>
        </p:spPr>
        <p:txBody>
          <a:bodyPr>
            <a:normAutofit fontScale="90000"/>
          </a:bodyPr>
          <a:lstStyle/>
          <a:p>
            <a:pPr>
              <a:defRPr/>
            </a:pPr>
            <a:r>
              <a:rPr lang="el-GR" dirty="0" smtClean="0"/>
              <a:t>Η συμβολή του συμπεριφορισμού στο σχεδιασμό εφαρμογών ΤΠΕ (2)</a:t>
            </a:r>
            <a:endParaRPr lang="en-GB" dirty="0"/>
          </a:p>
        </p:txBody>
      </p:sp>
      <p:sp>
        <p:nvSpPr>
          <p:cNvPr id="97283" name="Content Placeholder 2"/>
          <p:cNvSpPr>
            <a:spLocks noGrp="1"/>
          </p:cNvSpPr>
          <p:nvPr>
            <p:ph idx="1"/>
          </p:nvPr>
        </p:nvSpPr>
        <p:spPr>
          <a:xfrm>
            <a:off x="971600" y="1571625"/>
            <a:ext cx="7962850" cy="4786313"/>
          </a:xfrm>
        </p:spPr>
        <p:txBody>
          <a:bodyPr/>
          <a:lstStyle/>
          <a:p>
            <a:r>
              <a:rPr lang="el-GR" sz="2000" dirty="0" smtClean="0"/>
              <a:t>Ενεργή και διαρκής συμμετοχή του μαθητή κατά τη διαδικασία της μάθησης.</a:t>
            </a:r>
            <a:endParaRPr lang="en-GB" sz="2000" dirty="0" smtClean="0"/>
          </a:p>
          <a:p>
            <a:r>
              <a:rPr lang="el-GR" sz="2000" dirty="0" smtClean="0"/>
              <a:t>Κατανόηση του ρόλου της γρήγορης και διορθωτικής (εάν αυτό απαιτείται) ανατροφοδότησης σε κάθε ενέργεια του μαθητή.   </a:t>
            </a:r>
            <a:endParaRPr lang="en-GB" sz="2000" dirty="0" smtClean="0"/>
          </a:p>
          <a:p>
            <a:r>
              <a:rPr lang="el-GR" sz="2000" dirty="0" smtClean="0"/>
              <a:t>Ανάδειξη της σημασίας για μάθηση μέσω εξάσκησης και πρακτικής. </a:t>
            </a:r>
            <a:endParaRPr lang="en-GB" sz="2000" dirty="0" smtClean="0"/>
          </a:p>
          <a:p>
            <a:r>
              <a:rPr lang="el-GR" sz="2000" dirty="0" smtClean="0"/>
              <a:t>Μελέτη των αντικειμενικών συνθηκών μέσα στις οποίες λαμβάνει χώρα η διδακτική και μαθησιακή διαδικασία.</a:t>
            </a:r>
          </a:p>
          <a:p>
            <a:r>
              <a:rPr lang="el-GR" sz="2000" dirty="0" smtClean="0"/>
              <a:t>Καθορισμός ξεκάθαρου και λειτουργικού ορισμού των ακολουθούμενων διδακτικών στρατηγικών και των προς επίτευξη διδακτικών στόχων καθώς και της αξιολόγησής τους. </a:t>
            </a:r>
            <a:endParaRPr lang="en-GB" sz="2000" dirty="0" smtClean="0"/>
          </a:p>
          <a:p>
            <a:r>
              <a:rPr lang="el-GR" sz="2000" dirty="0" smtClean="0"/>
              <a:t>Έμφαση στην εστίαση πάνω στα (έκδηλα) μαθησιακά αποτελέσματα, τα οποία συνηγορούν για την αποτελεσματικότητα της διδακτικής στρατηγικής.                  </a:t>
            </a:r>
            <a:endParaRPr lang="en-GB" sz="2000" dirty="0" smtClean="0"/>
          </a:p>
          <a:p>
            <a:endParaRPr lang="el-GR" sz="2000" dirty="0" smtClean="0"/>
          </a:p>
        </p:txBody>
      </p:sp>
      <p:sp>
        <p:nvSpPr>
          <p:cNvPr id="972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A7140D7-1609-477E-B94B-894EFD913B1C}" type="slidenum">
              <a:rPr lang="en-US" sz="1200" smtClean="0">
                <a:solidFill>
                  <a:srgbClr val="B5A788"/>
                </a:solidFill>
              </a:rPr>
              <a:pPr>
                <a:spcBef>
                  <a:spcPct val="0"/>
                </a:spcBef>
                <a:buClrTx/>
                <a:buSzTx/>
                <a:buFontTx/>
                <a:buNone/>
              </a:pPr>
              <a:t>52</a:t>
            </a:fld>
            <a:endParaRPr lang="en-US" sz="1200" smtClean="0">
              <a:solidFill>
                <a:srgbClr val="B5A788"/>
              </a:solidFill>
            </a:endParaRPr>
          </a:p>
        </p:txBody>
      </p:sp>
    </p:spTree>
    <p:extLst>
      <p:ext uri="{BB962C8B-B14F-4D97-AF65-F5344CB8AC3E}">
        <p14:creationId xmlns:p14="http://schemas.microsoft.com/office/powerpoint/2010/main" val="14137569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Μορφές και τρόποι χρήσης συμπεριφοριστικών λογισμικών</a:t>
            </a:r>
            <a:endParaRPr lang="en-GB" dirty="0"/>
          </a:p>
        </p:txBody>
      </p:sp>
      <p:sp>
        <p:nvSpPr>
          <p:cNvPr id="99331" name="Content Placeholder 2"/>
          <p:cNvSpPr>
            <a:spLocks noGrp="1"/>
          </p:cNvSpPr>
          <p:nvPr>
            <p:ph idx="1"/>
          </p:nvPr>
        </p:nvSpPr>
        <p:spPr>
          <a:xfrm>
            <a:off x="457200" y="1752601"/>
            <a:ext cx="8477250" cy="4495800"/>
          </a:xfrm>
        </p:spPr>
        <p:txBody>
          <a:bodyPr/>
          <a:lstStyle/>
          <a:p>
            <a:r>
              <a:rPr lang="el-GR" sz="2800" dirty="0" smtClean="0"/>
              <a:t>Τα συμπεριφοριστικά λογισμικά χρησιμοποιούνται </a:t>
            </a:r>
          </a:p>
          <a:p>
            <a:pPr lvl="1"/>
            <a:r>
              <a:rPr lang="el-GR" sz="2400" dirty="0" smtClean="0"/>
              <a:t>για παροχή εποπτικής διδασκαλίας</a:t>
            </a:r>
          </a:p>
          <a:p>
            <a:pPr lvl="1"/>
            <a:r>
              <a:rPr lang="el-GR" sz="2400" dirty="0" smtClean="0"/>
              <a:t>Σε ειδικές περιπτώσεις κατάρτισης στη χρήση συστημάτων ή εργαλείων</a:t>
            </a:r>
          </a:p>
          <a:p>
            <a:pPr lvl="1"/>
            <a:r>
              <a:rPr lang="el-GR" sz="2400" dirty="0" smtClean="0"/>
              <a:t>για εμπέδωση χαμηλού επιπέδου γνώσεων και δεξιοτήτων</a:t>
            </a:r>
          </a:p>
          <a:p>
            <a:pPr lvl="1"/>
            <a:r>
              <a:rPr lang="el-GR" sz="2400" dirty="0" smtClean="0"/>
              <a:t>για αξιολόγηση και προσωπική εργασία των μαθητών</a:t>
            </a:r>
          </a:p>
          <a:p>
            <a:pPr lvl="1"/>
            <a:r>
              <a:rPr lang="el-GR" sz="2400" dirty="0" smtClean="0"/>
              <a:t>στην προσχολική και την πρώτη σχολική ηλικία</a:t>
            </a:r>
          </a:p>
          <a:p>
            <a:pPr lvl="1"/>
            <a:r>
              <a:rPr lang="el-GR" sz="2400" dirty="0" smtClean="0"/>
              <a:t>στην ειδική αγωγή  </a:t>
            </a:r>
            <a:endParaRPr lang="en-GB" sz="2400" dirty="0" smtClean="0"/>
          </a:p>
          <a:p>
            <a:endParaRPr lang="en-GB" sz="3600" dirty="0" smtClean="0"/>
          </a:p>
        </p:txBody>
      </p:sp>
      <p:sp>
        <p:nvSpPr>
          <p:cNvPr id="993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E9B9170-C777-48D7-B2B3-F80D835105F0}" type="slidenum">
              <a:rPr lang="en-US" sz="1200" smtClean="0">
                <a:solidFill>
                  <a:srgbClr val="B5A788"/>
                </a:solidFill>
              </a:rPr>
              <a:pPr>
                <a:spcBef>
                  <a:spcPct val="0"/>
                </a:spcBef>
                <a:buClrTx/>
                <a:buSzTx/>
                <a:buFontTx/>
                <a:buNone/>
              </a:pPr>
              <a:t>53</a:t>
            </a:fld>
            <a:endParaRPr lang="en-US" sz="1200" smtClean="0">
              <a:solidFill>
                <a:srgbClr val="B5A788"/>
              </a:solidFill>
            </a:endParaRPr>
          </a:p>
        </p:txBody>
      </p:sp>
    </p:spTree>
    <p:extLst>
      <p:ext uri="{BB962C8B-B14F-4D97-AF65-F5344CB8AC3E}">
        <p14:creationId xmlns:p14="http://schemas.microsoft.com/office/powerpoint/2010/main" val="3347669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Γενικές προδιαγραφές συμπεριφοριστικών λογισμικών</a:t>
            </a:r>
            <a:endParaRPr lang="en-GB" dirty="0"/>
          </a:p>
        </p:txBody>
      </p:sp>
      <p:sp>
        <p:nvSpPr>
          <p:cNvPr id="101379" name="Content Placeholder 2"/>
          <p:cNvSpPr>
            <a:spLocks noGrp="1"/>
          </p:cNvSpPr>
          <p:nvPr>
            <p:ph idx="1"/>
          </p:nvPr>
        </p:nvSpPr>
        <p:spPr>
          <a:xfrm>
            <a:off x="838200" y="1785938"/>
            <a:ext cx="8020050" cy="4462462"/>
          </a:xfrm>
        </p:spPr>
        <p:txBody>
          <a:bodyPr/>
          <a:lstStyle/>
          <a:p>
            <a:r>
              <a:rPr lang="el-GR" sz="2400" dirty="0" smtClean="0"/>
              <a:t>Προσέλκυση προσοχής, πληροφόρηση για τους στόχους &amp; παροχή κινήτρων στο μαθητή</a:t>
            </a:r>
          </a:p>
          <a:p>
            <a:r>
              <a:rPr lang="el-GR" sz="2400" dirty="0" smtClean="0"/>
              <a:t>Διέγερση και ανάκληση πρότερων γνώσεων</a:t>
            </a:r>
          </a:p>
          <a:p>
            <a:r>
              <a:rPr lang="el-GR" sz="2400" dirty="0" smtClean="0"/>
              <a:t>Παρουσίαση και οργάνωση των πληροφοριών ή το περιεχόμενο της εξάσκησης με διακριτά χαρακτηριστικά</a:t>
            </a:r>
          </a:p>
          <a:p>
            <a:r>
              <a:rPr lang="el-GR" sz="2400" dirty="0" smtClean="0"/>
              <a:t>Ερωτήσεις που θέτει και απαντήσεις που επιδέχεται το σύστημα</a:t>
            </a:r>
          </a:p>
          <a:p>
            <a:r>
              <a:rPr lang="el-GR" sz="2400" dirty="0" smtClean="0"/>
              <a:t>Παροχή ανατροφοδότησης και τις πρόσθετες πληροφορίες</a:t>
            </a:r>
          </a:p>
          <a:p>
            <a:r>
              <a:rPr lang="el-GR" sz="2400" dirty="0" smtClean="0"/>
              <a:t>Τέλος ενότητας (ανάπτυξη μνήμης – μεταφορά μάθησης)</a:t>
            </a:r>
            <a:endParaRPr lang="en-GB" sz="2400" dirty="0" smtClean="0"/>
          </a:p>
        </p:txBody>
      </p:sp>
      <p:sp>
        <p:nvSpPr>
          <p:cNvPr id="1013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50E97D-12A1-4DC2-9AE2-A787A93809F4}" type="slidenum">
              <a:rPr lang="en-US" sz="1200" smtClean="0">
                <a:solidFill>
                  <a:srgbClr val="B5A788"/>
                </a:solidFill>
              </a:rPr>
              <a:pPr>
                <a:spcBef>
                  <a:spcPct val="0"/>
                </a:spcBef>
                <a:buClrTx/>
                <a:buSzTx/>
                <a:buFontTx/>
                <a:buNone/>
              </a:pPr>
              <a:t>54</a:t>
            </a:fld>
            <a:endParaRPr lang="en-US" sz="1200" smtClean="0">
              <a:solidFill>
                <a:srgbClr val="B5A788"/>
              </a:solidFill>
            </a:endParaRPr>
          </a:p>
        </p:txBody>
      </p:sp>
    </p:spTree>
    <p:extLst>
      <p:ext uri="{BB962C8B-B14F-4D97-AF65-F5344CB8AC3E}">
        <p14:creationId xmlns:p14="http://schemas.microsoft.com/office/powerpoint/2010/main" val="65717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Παροχή κινήτρων στο μαθητή (1)</a:t>
            </a:r>
            <a:endParaRPr lang="en-GB" dirty="0"/>
          </a:p>
        </p:txBody>
      </p:sp>
      <p:sp>
        <p:nvSpPr>
          <p:cNvPr id="103427" name="Content Placeholder 2"/>
          <p:cNvSpPr>
            <a:spLocks noGrp="1"/>
          </p:cNvSpPr>
          <p:nvPr>
            <p:ph idx="1"/>
          </p:nvPr>
        </p:nvSpPr>
        <p:spPr>
          <a:xfrm>
            <a:off x="685801" y="1484784"/>
            <a:ext cx="7924800" cy="4572000"/>
          </a:xfrm>
        </p:spPr>
        <p:txBody>
          <a:bodyPr>
            <a:normAutofit lnSpcReduction="10000"/>
          </a:bodyPr>
          <a:lstStyle/>
          <a:p>
            <a:r>
              <a:rPr lang="el-GR" sz="2400" dirty="0" smtClean="0"/>
              <a:t>Το σύστημα φροντίζει για την παροχή κινήτρων στο μαθητή και δίνει έμφαση στην εσωτερική παρότρυνση όταν αυτό είναι δυνατόν.</a:t>
            </a:r>
            <a:endParaRPr lang="en-GB" sz="2400" b="1" dirty="0" smtClean="0"/>
          </a:p>
          <a:p>
            <a:r>
              <a:rPr lang="el-GR" sz="2400" dirty="0" smtClean="0"/>
              <a:t>Η παρότρυνση είναι σε γενικό επίπεδο (να σχετίζεται δηλαδή με στρατηγικές) ή σε συγκεκριμένο επίπεδο (να σχετίζεται με τα χαρακτηριστικά του μαθήματος).</a:t>
            </a:r>
            <a:endParaRPr lang="en-GB" sz="2400" b="1" dirty="0" smtClean="0"/>
          </a:p>
          <a:p>
            <a:r>
              <a:rPr lang="el-GR" sz="2400" dirty="0" smtClean="0"/>
              <a:t>Το σύστημα εστιάζει στη διέγερση και την ανάκληση πρότερων γνώσεων.</a:t>
            </a:r>
            <a:endParaRPr lang="en-GB" sz="2400" b="1" dirty="0" smtClean="0"/>
          </a:p>
          <a:p>
            <a:r>
              <a:rPr lang="el-GR" sz="2400" dirty="0" smtClean="0"/>
              <a:t>Το σύστημα (όταν αυτό είναι δυνατόν) έχει παιγνιώδη μορφή και ενθαρρύνει την άμιλλα με τους άλλους και τον συναγωνισμό με τον εαυτό, με τους άλλους ή με τον υπολογιστή. </a:t>
            </a:r>
            <a:endParaRPr lang="en-GB" sz="2400" b="1" dirty="0" smtClean="0"/>
          </a:p>
        </p:txBody>
      </p:sp>
      <p:sp>
        <p:nvSpPr>
          <p:cNvPr id="1034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DAC6EFE-FCEE-4CA3-8A12-8BEF36E999FD}" type="slidenum">
              <a:rPr lang="en-US" sz="1200" smtClean="0">
                <a:solidFill>
                  <a:srgbClr val="B5A788"/>
                </a:solidFill>
              </a:rPr>
              <a:pPr>
                <a:spcBef>
                  <a:spcPct val="0"/>
                </a:spcBef>
                <a:buClrTx/>
                <a:buSzTx/>
                <a:buFontTx/>
                <a:buNone/>
              </a:pPr>
              <a:t>55</a:t>
            </a:fld>
            <a:endParaRPr lang="en-US" sz="1200" smtClean="0">
              <a:solidFill>
                <a:srgbClr val="B5A788"/>
              </a:solidFill>
            </a:endParaRPr>
          </a:p>
        </p:txBody>
      </p:sp>
    </p:spTree>
    <p:extLst>
      <p:ext uri="{BB962C8B-B14F-4D97-AF65-F5344CB8AC3E}">
        <p14:creationId xmlns:p14="http://schemas.microsoft.com/office/powerpoint/2010/main" val="2838862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Παροχή κινήτρων στο μαθητή (2)</a:t>
            </a:r>
            <a:endParaRPr lang="en-GB" dirty="0"/>
          </a:p>
        </p:txBody>
      </p:sp>
      <p:sp>
        <p:nvSpPr>
          <p:cNvPr id="105475" name="Content Placeholder 2"/>
          <p:cNvSpPr>
            <a:spLocks noGrp="1"/>
          </p:cNvSpPr>
          <p:nvPr>
            <p:ph idx="1"/>
          </p:nvPr>
        </p:nvSpPr>
        <p:spPr>
          <a:xfrm>
            <a:off x="685800" y="1571625"/>
            <a:ext cx="7958138" cy="4572000"/>
          </a:xfrm>
        </p:spPr>
        <p:txBody>
          <a:bodyPr/>
          <a:lstStyle/>
          <a:p>
            <a:r>
              <a:rPr lang="el-GR" sz="2400" dirty="0" smtClean="0"/>
              <a:t>Το σύστημα </a:t>
            </a:r>
            <a:r>
              <a:rPr lang="el-GR" sz="2400" dirty="0" err="1" smtClean="0"/>
              <a:t>μεριμνεί</a:t>
            </a:r>
            <a:r>
              <a:rPr lang="el-GR" sz="2400" dirty="0" smtClean="0"/>
              <a:t> για την παρουσίαση ερεθισμάτων με διακριτά χαρακτηριστικά, παρέχει ένα κατάλληλο επίπεδο «προκλήσεων» και αφυπνίζει και διατηρεί την περιέργεια.</a:t>
            </a:r>
            <a:endParaRPr lang="en-GB" sz="2400" b="1" dirty="0" smtClean="0"/>
          </a:p>
          <a:p>
            <a:r>
              <a:rPr lang="el-GR" sz="2400" dirty="0" smtClean="0"/>
              <a:t>Το σύστημα, </a:t>
            </a:r>
            <a:r>
              <a:rPr lang="el-GR" sz="2800" dirty="0" smtClean="0"/>
              <a:t>όταν</a:t>
            </a:r>
            <a:r>
              <a:rPr lang="el-GR" sz="2400" dirty="0" smtClean="0"/>
              <a:t> περιέχει επίπεδα δυσκολίας, επιτρέπει στους χρήστες να αλλάζουν εύκολα επίπεδο και δραστηριότητες. </a:t>
            </a:r>
            <a:endParaRPr lang="en-GB" sz="2400" b="1" dirty="0" smtClean="0"/>
          </a:p>
          <a:p>
            <a:r>
              <a:rPr lang="el-GR" sz="2400" dirty="0" smtClean="0"/>
              <a:t>Το σύστημα επιτρέπει στους χρήστες να εργάζονται ανεξάρτητα και να μην χρειάζονται υποστήριξη (εκτός ίσως από τις αρχικές δραστηριότητες).</a:t>
            </a:r>
            <a:endParaRPr lang="en-GB" sz="2400" b="1" dirty="0" smtClean="0"/>
          </a:p>
        </p:txBody>
      </p:sp>
      <p:sp>
        <p:nvSpPr>
          <p:cNvPr id="10547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5908304-2A30-4914-A90C-5D2B9EF4D78D}" type="slidenum">
              <a:rPr lang="en-US" sz="1200" smtClean="0">
                <a:solidFill>
                  <a:srgbClr val="B5A788"/>
                </a:solidFill>
              </a:rPr>
              <a:pPr>
                <a:spcBef>
                  <a:spcPct val="0"/>
                </a:spcBef>
                <a:buClrTx/>
                <a:buSzTx/>
                <a:buFontTx/>
                <a:buNone/>
              </a:pPr>
              <a:t>56</a:t>
            </a:fld>
            <a:endParaRPr lang="en-US" sz="1200" smtClean="0">
              <a:solidFill>
                <a:srgbClr val="B5A788"/>
              </a:solidFill>
            </a:endParaRPr>
          </a:p>
        </p:txBody>
      </p:sp>
    </p:spTree>
    <p:extLst>
      <p:ext uri="{BB962C8B-B14F-4D97-AF65-F5344CB8AC3E}">
        <p14:creationId xmlns:p14="http://schemas.microsoft.com/office/powerpoint/2010/main" val="1452802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638"/>
            <a:ext cx="8458200" cy="1143000"/>
          </a:xfrm>
        </p:spPr>
        <p:txBody>
          <a:bodyPr>
            <a:noAutofit/>
          </a:bodyPr>
          <a:lstStyle/>
          <a:p>
            <a:pPr>
              <a:defRPr/>
            </a:pPr>
            <a:r>
              <a:rPr lang="el-GR" sz="3600" dirty="0" smtClean="0"/>
              <a:t>Παρουσίαση &amp; οργάνωση πληροφοριών ή περιεχομένου της εξάσκησης (1)</a:t>
            </a:r>
            <a:endParaRPr lang="en-GB" sz="3600" dirty="0"/>
          </a:p>
        </p:txBody>
      </p:sp>
      <p:sp>
        <p:nvSpPr>
          <p:cNvPr id="107523" name="Content Placeholder 2"/>
          <p:cNvSpPr>
            <a:spLocks noGrp="1"/>
          </p:cNvSpPr>
          <p:nvPr>
            <p:ph idx="1"/>
          </p:nvPr>
        </p:nvSpPr>
        <p:spPr>
          <a:xfrm>
            <a:off x="857250" y="1500188"/>
            <a:ext cx="8077200" cy="4800600"/>
          </a:xfrm>
        </p:spPr>
        <p:txBody>
          <a:bodyPr/>
          <a:lstStyle/>
          <a:p>
            <a:r>
              <a:rPr lang="el-GR" sz="2000" dirty="0" smtClean="0"/>
              <a:t>Το σύστημα (όταν πρόκειται για σύστημα διδασκαλίας ή καθοδήγησης) διαθέτει έναν προέλεγχο στην εισαγωγική ενότητα ώστε να εξακριβώνει εάν είναι κατάλληλο για τον μαθητή. </a:t>
            </a:r>
            <a:endParaRPr lang="en-GB" sz="2000" b="1" dirty="0" smtClean="0"/>
          </a:p>
          <a:p>
            <a:r>
              <a:rPr lang="el-GR" sz="2000" dirty="0" smtClean="0"/>
              <a:t>Το σύστημα (όταν πρόκειται για σύστημα εξάσκησης και πρακτικής) εστιάζει στη δεξιότητα που επιδιώκεται να αποκτηθεί και εμπεριέχει ένα σχετικό εύρος από επίπεδα δυσκολίας που να καλύπτει το σύνολο των μαθητών.</a:t>
            </a:r>
            <a:endParaRPr lang="en-GB" sz="2000" b="1" dirty="0" smtClean="0"/>
          </a:p>
          <a:p>
            <a:r>
              <a:rPr lang="el-GR" sz="2000" dirty="0" smtClean="0"/>
              <a:t>Το σύστημα στοχεύει στην προσέλκυση προσοχής και στην πληροφόρηση για τους στόχους του μαθήματος. </a:t>
            </a:r>
            <a:endParaRPr lang="en-GB" sz="2000" b="1" dirty="0" smtClean="0"/>
          </a:p>
          <a:p>
            <a:r>
              <a:rPr lang="el-GR" sz="2000" dirty="0" smtClean="0"/>
              <a:t>Το σύστημα χρησιμοποιεί κατάλληλες μορφές παρουσίασης (π.χ. κείμενα, ήχος, εικόνες, βίντεο), τα κείμενα είναι λακωνικά, σαφή, καλά μορφοποιημένα και σε κατάλληλο επίπεδο ανάγνωσης, ενώ τα γραφικά και τα βίντεο χρησιμοποιούνται για τις σημαντικές πληροφορίες.</a:t>
            </a:r>
            <a:endParaRPr lang="en-GB" sz="2000" b="1" dirty="0" smtClean="0"/>
          </a:p>
          <a:p>
            <a:pPr>
              <a:buFont typeface="Wingdings 2" panose="05020102010507070707" pitchFamily="18" charset="2"/>
              <a:buNone/>
            </a:pPr>
            <a:endParaRPr lang="en-GB" sz="2000" b="1" dirty="0" smtClean="0"/>
          </a:p>
        </p:txBody>
      </p:sp>
      <p:sp>
        <p:nvSpPr>
          <p:cNvPr id="1075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F4ACC57-0E21-4618-840C-4744342DC160}" type="slidenum">
              <a:rPr lang="en-US" sz="1200" smtClean="0">
                <a:solidFill>
                  <a:srgbClr val="B5A788"/>
                </a:solidFill>
              </a:rPr>
              <a:pPr>
                <a:spcBef>
                  <a:spcPct val="0"/>
                </a:spcBef>
                <a:buClrTx/>
                <a:buSzTx/>
                <a:buFontTx/>
                <a:buNone/>
              </a:pPr>
              <a:t>57</a:t>
            </a:fld>
            <a:endParaRPr lang="en-US" sz="1200" smtClean="0">
              <a:solidFill>
                <a:srgbClr val="B5A788"/>
              </a:solidFill>
            </a:endParaRPr>
          </a:p>
        </p:txBody>
      </p:sp>
    </p:spTree>
    <p:extLst>
      <p:ext uri="{BB962C8B-B14F-4D97-AF65-F5344CB8AC3E}">
        <p14:creationId xmlns:p14="http://schemas.microsoft.com/office/powerpoint/2010/main" val="3104801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534400" cy="1143000"/>
          </a:xfrm>
        </p:spPr>
        <p:txBody>
          <a:bodyPr>
            <a:noAutofit/>
          </a:bodyPr>
          <a:lstStyle/>
          <a:p>
            <a:pPr>
              <a:defRPr/>
            </a:pPr>
            <a:r>
              <a:rPr lang="el-GR" sz="3600" dirty="0" smtClean="0"/>
              <a:t>Παρουσίαση &amp; οργάνωση πληροφοριών ή περιεχομένου της εξάσκησης (2)</a:t>
            </a:r>
            <a:endParaRPr lang="en-GB" sz="3600" dirty="0"/>
          </a:p>
        </p:txBody>
      </p:sp>
      <p:sp>
        <p:nvSpPr>
          <p:cNvPr id="109571" name="Content Placeholder 2"/>
          <p:cNvSpPr>
            <a:spLocks noGrp="1"/>
          </p:cNvSpPr>
          <p:nvPr>
            <p:ph idx="1"/>
          </p:nvPr>
        </p:nvSpPr>
        <p:spPr>
          <a:xfrm>
            <a:off x="762000" y="1600200"/>
            <a:ext cx="8172450" cy="4772025"/>
          </a:xfrm>
        </p:spPr>
        <p:txBody>
          <a:bodyPr>
            <a:noAutofit/>
          </a:bodyPr>
          <a:lstStyle/>
          <a:p>
            <a:r>
              <a:rPr lang="el-GR" sz="2400" dirty="0" smtClean="0"/>
              <a:t>Το σύστημα στοχεύει στην παροχή καθοδήγησης στη μάθηση.</a:t>
            </a:r>
            <a:endParaRPr lang="en-GB" sz="2400" b="1" dirty="0" smtClean="0"/>
          </a:p>
          <a:p>
            <a:r>
              <a:rPr lang="el-GR" sz="2400" dirty="0" smtClean="0"/>
              <a:t>Το σύστημα οργανώνει τις πληροφορίες με ιεραρχικό τρόπο ή βασίζεται σε διακριτά επίπεδα δυσκολίας. </a:t>
            </a:r>
          </a:p>
          <a:p>
            <a:r>
              <a:rPr lang="el-GR" sz="2400" dirty="0" smtClean="0"/>
              <a:t>Το σύστημα αποφεύγει την απλή γραμμική οργάνωση της πληροφορίας και την δομεί με διακλαδώσεις ανάλογα με την επίδοση. </a:t>
            </a:r>
            <a:endParaRPr lang="en-GB" sz="2400" b="1" dirty="0" smtClean="0"/>
          </a:p>
          <a:p>
            <a:r>
              <a:rPr lang="el-GR" sz="2400" dirty="0" smtClean="0"/>
              <a:t>Το σύστημα επιτρέπει τον έλεγχο της κίνησης στον χρήστη ώστε να μπορεί να πηγαίνει μπροστά, πίσω, στην αρχή, του παρέχει δυνατότητα επανεκκίνησης μίας διαδικασίας και προσφέρει δυνατότητα επιλογής και ελέγχου της σειράς στους «έμπειρους» χρήστες.</a:t>
            </a:r>
            <a:endParaRPr lang="en-GB" sz="2400" b="1" dirty="0" smtClean="0"/>
          </a:p>
        </p:txBody>
      </p:sp>
      <p:sp>
        <p:nvSpPr>
          <p:cNvPr id="10957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FFF9E46-9641-4436-83FC-1C468278AFDA}" type="slidenum">
              <a:rPr lang="en-US" sz="1200" smtClean="0">
                <a:solidFill>
                  <a:srgbClr val="B5A788"/>
                </a:solidFill>
              </a:rPr>
              <a:pPr>
                <a:spcBef>
                  <a:spcPct val="0"/>
                </a:spcBef>
                <a:buClrTx/>
                <a:buSzTx/>
                <a:buFontTx/>
                <a:buNone/>
              </a:pPr>
              <a:t>58</a:t>
            </a:fld>
            <a:endParaRPr lang="en-US" sz="1200" smtClean="0">
              <a:solidFill>
                <a:srgbClr val="B5A788"/>
              </a:solidFill>
            </a:endParaRPr>
          </a:p>
        </p:txBody>
      </p:sp>
    </p:spTree>
    <p:extLst>
      <p:ext uri="{BB962C8B-B14F-4D97-AF65-F5344CB8AC3E}">
        <p14:creationId xmlns:p14="http://schemas.microsoft.com/office/powerpoint/2010/main" val="3674250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85750"/>
            <a:ext cx="8382000" cy="1143000"/>
          </a:xfrm>
        </p:spPr>
        <p:txBody>
          <a:bodyPr>
            <a:normAutofit fontScale="90000"/>
          </a:bodyPr>
          <a:lstStyle/>
          <a:p>
            <a:pPr>
              <a:defRPr/>
            </a:pPr>
            <a:r>
              <a:rPr lang="el-GR" dirty="0" smtClean="0"/>
              <a:t>Ερωτήσεις που θέτει &amp; απαντήσεις που επιδέχεται το σύστημα</a:t>
            </a:r>
            <a:endParaRPr lang="en-GB" dirty="0"/>
          </a:p>
        </p:txBody>
      </p:sp>
      <p:sp>
        <p:nvSpPr>
          <p:cNvPr id="111619" name="Content Placeholder 2"/>
          <p:cNvSpPr>
            <a:spLocks noGrp="1"/>
          </p:cNvSpPr>
          <p:nvPr>
            <p:ph idx="1"/>
          </p:nvPr>
        </p:nvSpPr>
        <p:spPr>
          <a:xfrm>
            <a:off x="1000125" y="1857375"/>
            <a:ext cx="7934325" cy="4391025"/>
          </a:xfrm>
        </p:spPr>
        <p:txBody>
          <a:bodyPr>
            <a:noAutofit/>
          </a:bodyPr>
          <a:lstStyle/>
          <a:p>
            <a:r>
              <a:rPr lang="el-GR" sz="2400" dirty="0" smtClean="0"/>
              <a:t>Το σύστημα θέτει συχνά ερωτήσεις και ιδιαιτέρως ερωτήσεις κατανόησης και οι ερωτήσεις αφορούν σημαντικές πληροφορίες.</a:t>
            </a:r>
            <a:endParaRPr lang="en-GB" sz="2400" b="1" dirty="0" smtClean="0"/>
          </a:p>
          <a:p>
            <a:r>
              <a:rPr lang="el-GR" sz="2400" dirty="0" smtClean="0"/>
              <a:t>Το σύστημα επιτρέπει περισσότερες από μία προσπάθειες για να απαντήσει κάποιος σε μία ερώτηση.</a:t>
            </a:r>
            <a:endParaRPr lang="en-GB" sz="2400" b="1" dirty="0" smtClean="0"/>
          </a:p>
          <a:p>
            <a:r>
              <a:rPr lang="el-GR" sz="2400" dirty="0" smtClean="0"/>
              <a:t>Η έμφαση του συστήματος δίνεται στην ενεργό και στη διαρκή συμμετοχή του μαθητή κατά τη διαδικασία της μάθησης, στην ενίσχυση της επιθυμητής συμπεριφοράς και στην αποθάρρυνση της μη επιθυμητής συμπεριφοράς.</a:t>
            </a:r>
            <a:endParaRPr lang="en-GB" sz="2400" b="1" dirty="0" smtClean="0"/>
          </a:p>
        </p:txBody>
      </p:sp>
      <p:sp>
        <p:nvSpPr>
          <p:cNvPr id="11162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20CC15A-5962-4437-8328-8DFF5AC3390C}" type="slidenum">
              <a:rPr lang="en-US" sz="1200" smtClean="0">
                <a:solidFill>
                  <a:srgbClr val="B5A788"/>
                </a:solidFill>
              </a:rPr>
              <a:pPr>
                <a:spcBef>
                  <a:spcPct val="0"/>
                </a:spcBef>
                <a:buClrTx/>
                <a:buSzTx/>
                <a:buFontTx/>
                <a:buNone/>
              </a:pPr>
              <a:t>59</a:t>
            </a:fld>
            <a:endParaRPr lang="en-US" sz="1200" smtClean="0">
              <a:solidFill>
                <a:srgbClr val="B5A788"/>
              </a:solidFill>
            </a:endParaRPr>
          </a:p>
        </p:txBody>
      </p:sp>
    </p:spTree>
    <p:extLst>
      <p:ext uri="{BB962C8B-B14F-4D97-AF65-F5344CB8AC3E}">
        <p14:creationId xmlns:p14="http://schemas.microsoft.com/office/powerpoint/2010/main" val="383492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l-GR" dirty="0" smtClean="0"/>
              <a:t>Υπολογιστές </a:t>
            </a:r>
            <a:r>
              <a:rPr lang="en-US" dirty="0" smtClean="0"/>
              <a:t>και </a:t>
            </a:r>
            <a:r>
              <a:rPr lang="en-US" dirty="0" err="1" smtClean="0"/>
              <a:t>Εκ</a:t>
            </a:r>
            <a:r>
              <a:rPr lang="el-GR" dirty="0" smtClean="0"/>
              <a:t>π</a:t>
            </a:r>
            <a:r>
              <a:rPr lang="en-US" dirty="0" smtClean="0"/>
              <a:t>α</a:t>
            </a:r>
            <a:r>
              <a:rPr lang="en-US" dirty="0" err="1" smtClean="0"/>
              <a:t>ίδευση</a:t>
            </a:r>
            <a:endParaRPr lang="en-US" dirty="0" smtClean="0"/>
          </a:p>
        </p:txBody>
      </p:sp>
      <p:sp>
        <p:nvSpPr>
          <p:cNvPr id="17411" name="Rectangle 3"/>
          <p:cNvSpPr>
            <a:spLocks noGrp="1" noChangeArrowheads="1"/>
          </p:cNvSpPr>
          <p:nvPr>
            <p:ph type="body" idx="1"/>
          </p:nvPr>
        </p:nvSpPr>
        <p:spPr>
          <a:xfrm>
            <a:off x="678656" y="1295400"/>
            <a:ext cx="8276432" cy="4351338"/>
          </a:xfrm>
        </p:spPr>
        <p:txBody>
          <a:bodyPr>
            <a:noAutofit/>
          </a:bodyPr>
          <a:lstStyle/>
          <a:p>
            <a:pPr marL="609600" indent="-609600" eaLnBrk="1" hangingPunct="1">
              <a:buFont typeface="Wingdings" pitchFamily="2" charset="2"/>
              <a:buNone/>
              <a:defRPr/>
            </a:pPr>
            <a:r>
              <a:rPr lang="el-GR" sz="2800" dirty="0" smtClean="0">
                <a:latin typeface="+mj-lt"/>
              </a:rPr>
              <a:t>Τέσσερις προσεγγίσεις στην ε</a:t>
            </a:r>
            <a:r>
              <a:rPr lang="en-US" sz="2800" dirty="0" smtClean="0">
                <a:latin typeface="+mj-lt"/>
              </a:rPr>
              <a:t>κ</a:t>
            </a:r>
            <a:r>
              <a:rPr lang="el-GR" sz="2800" dirty="0" smtClean="0">
                <a:latin typeface="+mj-lt"/>
              </a:rPr>
              <a:t>π</a:t>
            </a:r>
            <a:r>
              <a:rPr lang="en-US" sz="2800" dirty="0" smtClean="0">
                <a:latin typeface="+mj-lt"/>
              </a:rPr>
              <a:t>α</a:t>
            </a:r>
            <a:r>
              <a:rPr lang="en-US" sz="2800" dirty="0" err="1" smtClean="0">
                <a:latin typeface="+mj-lt"/>
              </a:rPr>
              <a:t>ιδευτική</a:t>
            </a:r>
            <a:r>
              <a:rPr lang="en-US" sz="2800" dirty="0" smtClean="0">
                <a:latin typeface="+mj-lt"/>
              </a:rPr>
              <a:t> </a:t>
            </a:r>
            <a:r>
              <a:rPr lang="el-GR" sz="2800" dirty="0">
                <a:latin typeface="+mj-lt"/>
              </a:rPr>
              <a:t>π</a:t>
            </a:r>
            <a:r>
              <a:rPr lang="en-US" sz="2800" dirty="0" smtClean="0">
                <a:latin typeface="+mj-lt"/>
              </a:rPr>
              <a:t>ρα</a:t>
            </a:r>
            <a:r>
              <a:rPr lang="en-US" sz="2800" dirty="0" err="1" smtClean="0">
                <a:latin typeface="+mj-lt"/>
              </a:rPr>
              <a:t>κτική</a:t>
            </a:r>
            <a:endParaRPr lang="en-US" sz="2800" u="sng" dirty="0" smtClean="0">
              <a:latin typeface="+mj-lt"/>
            </a:endParaRPr>
          </a:p>
          <a:p>
            <a:pPr marL="609600" indent="-609600" eaLnBrk="1" hangingPunct="1">
              <a:buFont typeface="+mj-lt"/>
              <a:buAutoNum type="alphaUcPeriod"/>
              <a:defRPr/>
            </a:pPr>
            <a:r>
              <a:rPr lang="el-GR" sz="2800" dirty="0" smtClean="0">
                <a:latin typeface="+mj-lt"/>
              </a:rPr>
              <a:t>Μα</a:t>
            </a:r>
            <a:r>
              <a:rPr lang="en-US" sz="2800" dirty="0" smtClean="0">
                <a:latin typeface="+mj-lt"/>
              </a:rPr>
              <a:t>θα</a:t>
            </a:r>
            <a:r>
              <a:rPr lang="en-US" sz="2800" dirty="0" err="1" smtClean="0">
                <a:latin typeface="+mj-lt"/>
              </a:rPr>
              <a:t>ίνω</a:t>
            </a:r>
            <a:r>
              <a:rPr lang="en-US" sz="2800" dirty="0" smtClean="0">
                <a:latin typeface="+mj-lt"/>
              </a:rPr>
              <a:t> </a:t>
            </a:r>
            <a:r>
              <a:rPr lang="en-US" sz="2800" u="sng" dirty="0" err="1" smtClean="0">
                <a:latin typeface="+mj-lt"/>
              </a:rPr>
              <a:t>γι</a:t>
            </a:r>
            <a:r>
              <a:rPr lang="en-US" sz="2800" u="sng" dirty="0" smtClean="0">
                <a:latin typeface="+mj-lt"/>
              </a:rPr>
              <a:t>α</a:t>
            </a:r>
            <a:r>
              <a:rPr lang="en-US" sz="2800" dirty="0" smtClean="0">
                <a:latin typeface="+mj-lt"/>
              </a:rPr>
              <a:t> τους υ</a:t>
            </a:r>
            <a:r>
              <a:rPr lang="el-GR" sz="2800" dirty="0" smtClean="0">
                <a:latin typeface="+mj-lt"/>
              </a:rPr>
              <a:t>π</a:t>
            </a:r>
            <a:r>
              <a:rPr lang="en-US" sz="2800" dirty="0" err="1" smtClean="0">
                <a:latin typeface="+mj-lt"/>
              </a:rPr>
              <a:t>ολογιστές</a:t>
            </a:r>
            <a:r>
              <a:rPr lang="en-US" sz="2800" dirty="0" smtClean="0">
                <a:latin typeface="+mj-lt"/>
              </a:rPr>
              <a:t> (υ</a:t>
            </a:r>
            <a:r>
              <a:rPr lang="el-GR" sz="2800" dirty="0" smtClean="0">
                <a:latin typeface="+mj-lt"/>
              </a:rPr>
              <a:t>π</a:t>
            </a:r>
            <a:r>
              <a:rPr lang="en-US" sz="2800" dirty="0" err="1" smtClean="0">
                <a:latin typeface="+mj-lt"/>
              </a:rPr>
              <a:t>ολογιστής</a:t>
            </a:r>
            <a:r>
              <a:rPr lang="en-US" sz="2800" dirty="0" smtClean="0">
                <a:latin typeface="+mj-lt"/>
              </a:rPr>
              <a:t> </a:t>
            </a:r>
            <a:r>
              <a:rPr lang="el-GR" sz="2800" dirty="0" smtClean="0">
                <a:latin typeface="+mj-lt"/>
              </a:rPr>
              <a:t>γίνεται </a:t>
            </a:r>
            <a:r>
              <a:rPr lang="en-US" sz="2800" dirty="0" err="1" smtClean="0">
                <a:latin typeface="+mj-lt"/>
              </a:rPr>
              <a:t>αντικείμενο</a:t>
            </a:r>
            <a:r>
              <a:rPr lang="en-US" sz="2800" dirty="0" smtClean="0">
                <a:latin typeface="+mj-lt"/>
              </a:rPr>
              <a:t> </a:t>
            </a:r>
            <a:r>
              <a:rPr lang="en-US" sz="2800" dirty="0" err="1" smtClean="0">
                <a:latin typeface="+mj-lt"/>
              </a:rPr>
              <a:t>εκμάθησης</a:t>
            </a:r>
            <a:r>
              <a:rPr lang="en-US" sz="2800" dirty="0" smtClean="0">
                <a:latin typeface="+mj-lt"/>
              </a:rPr>
              <a:t>) </a:t>
            </a:r>
          </a:p>
          <a:p>
            <a:pPr marL="609600" indent="-609600" eaLnBrk="1" hangingPunct="1">
              <a:buFont typeface="Wingdings" pitchFamily="2" charset="2"/>
              <a:buNone/>
              <a:defRPr/>
            </a:pPr>
            <a:r>
              <a:rPr lang="en-US" sz="2800" dirty="0" smtClean="0">
                <a:latin typeface="+mj-lt"/>
              </a:rPr>
              <a:t>B. Μαθα</a:t>
            </a:r>
            <a:r>
              <a:rPr lang="en-US" sz="2800" dirty="0" err="1" smtClean="0">
                <a:latin typeface="+mj-lt"/>
              </a:rPr>
              <a:t>ίνω</a:t>
            </a:r>
            <a:r>
              <a:rPr lang="en-US" sz="2800" dirty="0" smtClean="0">
                <a:latin typeface="+mj-lt"/>
              </a:rPr>
              <a:t> </a:t>
            </a:r>
            <a:r>
              <a:rPr lang="en-US" sz="2800" u="sng" dirty="0" smtClean="0">
                <a:latin typeface="+mj-lt"/>
              </a:rPr>
              <a:t>α</a:t>
            </a:r>
            <a:r>
              <a:rPr lang="el-GR" sz="2800" u="sng" dirty="0" smtClean="0">
                <a:latin typeface="+mj-lt"/>
              </a:rPr>
              <a:t>π</a:t>
            </a:r>
            <a:r>
              <a:rPr lang="en-US" sz="2800" u="sng" dirty="0" smtClean="0">
                <a:latin typeface="+mj-lt"/>
              </a:rPr>
              <a:t>ό</a:t>
            </a:r>
            <a:r>
              <a:rPr lang="en-US" sz="2800" dirty="0" smtClean="0">
                <a:latin typeface="+mj-lt"/>
              </a:rPr>
              <a:t> </a:t>
            </a:r>
            <a:r>
              <a:rPr lang="en-US" sz="2800" dirty="0" err="1" smtClean="0">
                <a:latin typeface="+mj-lt"/>
              </a:rPr>
              <a:t>τους</a:t>
            </a:r>
            <a:r>
              <a:rPr lang="en-US" sz="2800" dirty="0" smtClean="0">
                <a:latin typeface="+mj-lt"/>
              </a:rPr>
              <a:t> υ</a:t>
            </a:r>
            <a:r>
              <a:rPr lang="el-GR" sz="2800" dirty="0" smtClean="0">
                <a:latin typeface="+mj-lt"/>
              </a:rPr>
              <a:t>π</a:t>
            </a:r>
            <a:r>
              <a:rPr lang="en-US" sz="2800" dirty="0" err="1" smtClean="0">
                <a:latin typeface="+mj-lt"/>
              </a:rPr>
              <a:t>ολογιστές</a:t>
            </a:r>
            <a:r>
              <a:rPr lang="en-US" sz="2800" dirty="0" smtClean="0">
                <a:latin typeface="+mj-lt"/>
              </a:rPr>
              <a:t> (</a:t>
            </a:r>
            <a:r>
              <a:rPr lang="el-GR" sz="2800" dirty="0" smtClean="0">
                <a:latin typeface="+mj-lt"/>
              </a:rPr>
              <a:t>ο </a:t>
            </a:r>
            <a:r>
              <a:rPr lang="en-US" sz="2800" dirty="0" smtClean="0">
                <a:latin typeface="+mj-lt"/>
              </a:rPr>
              <a:t>υ</a:t>
            </a:r>
            <a:r>
              <a:rPr lang="el-GR" sz="2800" dirty="0" smtClean="0">
                <a:latin typeface="+mj-lt"/>
              </a:rPr>
              <a:t>π</a:t>
            </a:r>
            <a:r>
              <a:rPr lang="en-US" sz="2800" dirty="0" err="1" smtClean="0">
                <a:latin typeface="+mj-lt"/>
              </a:rPr>
              <a:t>ολογιστής</a:t>
            </a:r>
            <a:r>
              <a:rPr lang="en-US" sz="2800" dirty="0" smtClean="0">
                <a:latin typeface="+mj-lt"/>
              </a:rPr>
              <a:t> </a:t>
            </a:r>
            <a:r>
              <a:rPr lang="el-GR" sz="2800" dirty="0" smtClean="0">
                <a:latin typeface="+mj-lt"/>
              </a:rPr>
              <a:t>έχει ρόλο δασκάλου</a:t>
            </a:r>
            <a:r>
              <a:rPr lang="en-US" sz="2800" dirty="0" smtClean="0">
                <a:latin typeface="+mj-lt"/>
              </a:rPr>
              <a:t>)</a:t>
            </a:r>
          </a:p>
          <a:p>
            <a:pPr marL="609600" indent="-609600" eaLnBrk="1" hangingPunct="1">
              <a:buFont typeface="Wingdings" pitchFamily="2" charset="2"/>
              <a:buNone/>
              <a:defRPr/>
            </a:pPr>
            <a:r>
              <a:rPr lang="en-US" sz="2800" dirty="0" smtClean="0">
                <a:latin typeface="+mj-lt"/>
              </a:rPr>
              <a:t>Γ. Μαθα</a:t>
            </a:r>
            <a:r>
              <a:rPr lang="en-US" sz="2800" dirty="0" err="1" smtClean="0">
                <a:latin typeface="+mj-lt"/>
              </a:rPr>
              <a:t>ίνω</a:t>
            </a:r>
            <a:r>
              <a:rPr lang="en-US" sz="2800" dirty="0" smtClean="0">
                <a:latin typeface="+mj-lt"/>
              </a:rPr>
              <a:t> </a:t>
            </a:r>
            <a:r>
              <a:rPr lang="en-US" sz="2800" u="sng" dirty="0" err="1" smtClean="0">
                <a:latin typeface="+mj-lt"/>
              </a:rPr>
              <a:t>με</a:t>
            </a:r>
            <a:r>
              <a:rPr lang="en-US" sz="2800" dirty="0" smtClean="0">
                <a:latin typeface="+mj-lt"/>
              </a:rPr>
              <a:t> </a:t>
            </a:r>
            <a:r>
              <a:rPr lang="en-US" sz="2800" dirty="0" err="1" smtClean="0">
                <a:latin typeface="+mj-lt"/>
              </a:rPr>
              <a:t>τους</a:t>
            </a:r>
            <a:r>
              <a:rPr lang="en-US" sz="2800" dirty="0" smtClean="0">
                <a:latin typeface="+mj-lt"/>
              </a:rPr>
              <a:t> υ</a:t>
            </a:r>
            <a:r>
              <a:rPr lang="el-GR" sz="2800" dirty="0" smtClean="0">
                <a:latin typeface="+mj-lt"/>
              </a:rPr>
              <a:t>π</a:t>
            </a:r>
            <a:r>
              <a:rPr lang="en-US" sz="2800" dirty="0" err="1" smtClean="0">
                <a:latin typeface="+mj-lt"/>
              </a:rPr>
              <a:t>ολογιστές</a:t>
            </a:r>
            <a:r>
              <a:rPr lang="en-US" sz="2800" dirty="0" smtClean="0">
                <a:latin typeface="+mj-lt"/>
              </a:rPr>
              <a:t> (</a:t>
            </a:r>
            <a:r>
              <a:rPr lang="el-GR" sz="2800" dirty="0" smtClean="0">
                <a:latin typeface="+mj-lt"/>
              </a:rPr>
              <a:t>ο </a:t>
            </a:r>
            <a:r>
              <a:rPr lang="en-US" sz="2800" dirty="0" smtClean="0">
                <a:latin typeface="+mj-lt"/>
              </a:rPr>
              <a:t>υ</a:t>
            </a:r>
            <a:r>
              <a:rPr lang="el-GR" sz="2800" dirty="0" smtClean="0">
                <a:latin typeface="+mj-lt"/>
              </a:rPr>
              <a:t>π</a:t>
            </a:r>
            <a:r>
              <a:rPr lang="en-US" sz="2800" dirty="0" err="1" smtClean="0">
                <a:latin typeface="+mj-lt"/>
              </a:rPr>
              <a:t>ολογιστής</a:t>
            </a:r>
            <a:r>
              <a:rPr lang="en-US" sz="2800" dirty="0" smtClean="0">
                <a:latin typeface="+mj-lt"/>
              </a:rPr>
              <a:t> </a:t>
            </a:r>
            <a:r>
              <a:rPr lang="en-US" sz="2800" dirty="0" err="1" smtClean="0">
                <a:latin typeface="+mj-lt"/>
              </a:rPr>
              <a:t>σύντροφος</a:t>
            </a:r>
            <a:r>
              <a:rPr lang="el-GR" sz="2800" dirty="0" smtClean="0">
                <a:latin typeface="+mj-lt"/>
              </a:rPr>
              <a:t> του μαθητή στη διαδικασία της μάθησης</a:t>
            </a:r>
            <a:r>
              <a:rPr lang="en-US" sz="2800" dirty="0" smtClean="0">
                <a:latin typeface="+mj-lt"/>
              </a:rPr>
              <a:t>)</a:t>
            </a:r>
          </a:p>
          <a:p>
            <a:pPr marL="609600" indent="-609600" eaLnBrk="1" hangingPunct="1">
              <a:buFont typeface="Wingdings" pitchFamily="2" charset="2"/>
              <a:buNone/>
              <a:defRPr/>
            </a:pPr>
            <a:r>
              <a:rPr lang="en-US" sz="2800" dirty="0" smtClean="0">
                <a:latin typeface="+mj-lt"/>
              </a:rPr>
              <a:t>Δ. Μαθα</a:t>
            </a:r>
            <a:r>
              <a:rPr lang="en-US" sz="2800" dirty="0" err="1" smtClean="0">
                <a:latin typeface="+mj-lt"/>
              </a:rPr>
              <a:t>ίνω</a:t>
            </a:r>
            <a:r>
              <a:rPr lang="en-US" sz="2800" dirty="0" smtClean="0">
                <a:latin typeface="+mj-lt"/>
              </a:rPr>
              <a:t> </a:t>
            </a:r>
            <a:r>
              <a:rPr lang="en-US" sz="2800" u="sng" dirty="0" err="1" smtClean="0">
                <a:latin typeface="+mj-lt"/>
              </a:rPr>
              <a:t>τους</a:t>
            </a:r>
            <a:r>
              <a:rPr lang="en-US" sz="2800" dirty="0" smtClean="0">
                <a:latin typeface="+mj-lt"/>
              </a:rPr>
              <a:t> υ</a:t>
            </a:r>
            <a:r>
              <a:rPr lang="el-GR" sz="2800" dirty="0" smtClean="0">
                <a:latin typeface="+mj-lt"/>
              </a:rPr>
              <a:t>π</a:t>
            </a:r>
            <a:r>
              <a:rPr lang="en-US" sz="2800" dirty="0" err="1" smtClean="0">
                <a:latin typeface="+mj-lt"/>
              </a:rPr>
              <a:t>ολογιστές</a:t>
            </a:r>
            <a:r>
              <a:rPr lang="en-US" sz="2800" dirty="0" smtClean="0">
                <a:latin typeface="+mj-lt"/>
              </a:rPr>
              <a:t> (</a:t>
            </a:r>
            <a:r>
              <a:rPr lang="el-GR" sz="2800" dirty="0" smtClean="0">
                <a:latin typeface="+mj-lt"/>
              </a:rPr>
              <a:t>ο </a:t>
            </a:r>
            <a:r>
              <a:rPr lang="en-US" sz="2800" dirty="0" smtClean="0">
                <a:latin typeface="+mj-lt"/>
              </a:rPr>
              <a:t>υ</a:t>
            </a:r>
            <a:r>
              <a:rPr lang="el-GR" sz="2800" dirty="0" smtClean="0">
                <a:latin typeface="+mj-lt"/>
              </a:rPr>
              <a:t>π</a:t>
            </a:r>
            <a:r>
              <a:rPr lang="en-US" sz="2800" dirty="0" err="1" smtClean="0">
                <a:latin typeface="+mj-lt"/>
              </a:rPr>
              <a:t>ολογιστής</a:t>
            </a:r>
            <a:r>
              <a:rPr lang="en-US" sz="2800" dirty="0" smtClean="0">
                <a:latin typeface="+mj-lt"/>
              </a:rPr>
              <a:t> μα</a:t>
            </a:r>
            <a:r>
              <a:rPr lang="en-US" sz="2800" dirty="0" err="1" smtClean="0">
                <a:latin typeface="+mj-lt"/>
              </a:rPr>
              <a:t>θητής</a:t>
            </a:r>
            <a:r>
              <a:rPr lang="en-US" sz="2800" dirty="0" smtClean="0">
                <a:latin typeface="+mj-lt"/>
              </a:rPr>
              <a:t> – </a:t>
            </a:r>
            <a:r>
              <a:rPr lang="el-GR" sz="2800" dirty="0" smtClean="0">
                <a:latin typeface="+mj-lt"/>
              </a:rPr>
              <a:t>ο μαθητής γίνεται δάσκαλος</a:t>
            </a:r>
            <a:r>
              <a:rPr lang="en-US" sz="2800" dirty="0" smtClean="0">
                <a:latin typeface="+mj-lt"/>
              </a:rPr>
              <a:t>)</a:t>
            </a:r>
            <a:endParaRPr lang="el-GR" sz="2800" dirty="0" smtClean="0">
              <a:latin typeface="+mj-lt"/>
            </a:endParaRPr>
          </a:p>
        </p:txBody>
      </p:sp>
      <p:sp>
        <p:nvSpPr>
          <p:cNvPr id="5" name="Slide Number Placeholder 4"/>
          <p:cNvSpPr>
            <a:spLocks noGrp="1"/>
          </p:cNvSpPr>
          <p:nvPr>
            <p:ph type="sldNum" sz="quarter" idx="4294967295"/>
          </p:nvPr>
        </p:nvSpPr>
        <p:spPr>
          <a:xfrm>
            <a:off x="8613775" y="6305550"/>
            <a:ext cx="457200" cy="47625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C99FCE-F27F-404E-814E-7629291A28F2}" type="slidenum">
              <a:rPr lang="en-US">
                <a:solidFill>
                  <a:srgbClr val="B5A788"/>
                </a:solidFill>
                <a:latin typeface="Gill Sans MT" panose="020B0502020104020203" pitchFamily="34" charset="0"/>
              </a:rPr>
              <a:pPr eaLnBrk="1" hangingPunct="1"/>
              <a:t>6</a:t>
            </a:fld>
            <a:endParaRPr lang="en-US">
              <a:solidFill>
                <a:srgbClr val="B5A788"/>
              </a:solidFill>
              <a:latin typeface="Gill Sans MT" panose="020B0502020104020203" pitchFamily="34" charset="0"/>
            </a:endParaRPr>
          </a:p>
        </p:txBody>
      </p:sp>
      <p:grpSp>
        <p:nvGrpSpPr>
          <p:cNvPr id="2" name="Group 7"/>
          <p:cNvGrpSpPr>
            <a:grpSpLocks/>
          </p:cNvGrpSpPr>
          <p:nvPr/>
        </p:nvGrpSpPr>
        <p:grpSpPr bwMode="auto">
          <a:xfrm>
            <a:off x="457200" y="2789238"/>
            <a:ext cx="8497888" cy="3382962"/>
            <a:chOff x="1142976" y="3643314"/>
            <a:chExt cx="7786742" cy="2857520"/>
          </a:xfrm>
        </p:grpSpPr>
        <p:sp>
          <p:nvSpPr>
            <p:cNvPr id="6" name="Rectangle 5"/>
            <p:cNvSpPr/>
            <p:nvPr/>
          </p:nvSpPr>
          <p:spPr>
            <a:xfrm>
              <a:off x="1142976" y="3643314"/>
              <a:ext cx="7786742" cy="2857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6309893" y="5985917"/>
              <a:ext cx="2619825" cy="51491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l-GR" sz="2000" b="1" dirty="0">
                  <a:solidFill>
                    <a:srgbClr val="FF0000"/>
                  </a:solidFill>
                </a:rPr>
                <a:t>Χρήση εκπαιδευτικού λογισμικού</a:t>
              </a:r>
              <a:endParaRPr lang="en-GB" sz="2000" b="1" dirty="0">
                <a:solidFill>
                  <a:srgbClr val="FF0000"/>
                </a:solidFill>
              </a:endParaRPr>
            </a:p>
          </p:txBody>
        </p:sp>
      </p:grpSp>
    </p:spTree>
    <p:extLst>
      <p:ext uri="{BB962C8B-B14F-4D97-AF65-F5344CB8AC3E}">
        <p14:creationId xmlns:p14="http://schemas.microsoft.com/office/powerpoint/2010/main" val="878822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Παροχή ανατροφοδότησης και πρόσθετες πληροφορίες (1)</a:t>
            </a:r>
            <a:endParaRPr lang="en-GB" dirty="0"/>
          </a:p>
        </p:txBody>
      </p:sp>
      <p:sp>
        <p:nvSpPr>
          <p:cNvPr id="113667" name="Content Placeholder 2"/>
          <p:cNvSpPr>
            <a:spLocks noGrp="1"/>
          </p:cNvSpPr>
          <p:nvPr>
            <p:ph idx="1"/>
          </p:nvPr>
        </p:nvSpPr>
        <p:spPr>
          <a:xfrm>
            <a:off x="685800" y="1628800"/>
            <a:ext cx="8385175" cy="4800600"/>
          </a:xfrm>
        </p:spPr>
        <p:txBody>
          <a:bodyPr/>
          <a:lstStyle/>
          <a:p>
            <a:r>
              <a:rPr lang="el-GR" sz="2000" dirty="0" smtClean="0"/>
              <a:t>Το σύστημα παρέχει κατάλληλους τρόπους ανατροφοδότησης, όπως ανατροφοδότηση με κινούμενη εικόνα ή ήχο καθώς και πιο σύνθετους τρόπους ανατροφοδότησης, όπως μέσω υποδείξεων, επεξηγήσεων και αλληλεπιδραστικής υποστήριξης ή καθοδήγησης. </a:t>
            </a:r>
            <a:endParaRPr lang="en-GB" sz="2000" b="1" dirty="0" smtClean="0"/>
          </a:p>
          <a:p>
            <a:r>
              <a:rPr lang="el-GR" sz="2000" dirty="0" smtClean="0"/>
              <a:t>Το σύστημα εστιάζει στην κατανόηση του ρόλου της γρήγορης και διορθωτικής (εάν αυτό απαιτείται) ανάδρασης σε κάθε ενέργεια του μαθητή και δίνει σύντομη έγκριση όταν η απάντηση είναι σωστή. </a:t>
            </a:r>
            <a:endParaRPr lang="en-GB" sz="2000" b="1" dirty="0" smtClean="0"/>
          </a:p>
          <a:p>
            <a:r>
              <a:rPr lang="el-GR" sz="2000" dirty="0" smtClean="0"/>
              <a:t>Το σύστημα εστιάζει στην παροχή πληροφοριακής ανατροφοδότησης, όταν η απάντηση είναι πετυχημένη. </a:t>
            </a:r>
            <a:endParaRPr lang="en-GB" sz="2000" b="1" dirty="0" smtClean="0"/>
          </a:p>
          <a:p>
            <a:r>
              <a:rPr lang="el-GR" sz="2000" dirty="0" smtClean="0"/>
              <a:t>Το σύστημα επιτρέπει και άλλη απάντηση όταν η αρχική είναι εσφαλμένη, δίνοντας διορθωτική ανατροφοδότηση. </a:t>
            </a:r>
          </a:p>
          <a:p>
            <a:pPr lvl="1"/>
            <a:r>
              <a:rPr lang="el-GR" sz="1600" dirty="0" smtClean="0"/>
              <a:t>Πρόκειται για πολύ σημαντική προδιαγραφή, αφού η επιλογή της κατάλληλης διορθωτικής ανατροφοδότησης συνιστά ουσιαστικό στοιχείο για τη συνέχιση της διαδικασίας. Είναι σκόπιμο η ανατροφοδότηση αυτή να προέρχεται από μια εκ των προτέρων ανάλυση των δυνατών σφαλμάτων των μαθητών. </a:t>
            </a:r>
            <a:endParaRPr lang="en-GB" sz="1600" b="1" dirty="0" smtClean="0"/>
          </a:p>
          <a:p>
            <a:pPr>
              <a:buFont typeface="Wingdings 2" panose="05020102010507070707" pitchFamily="18" charset="2"/>
              <a:buNone/>
            </a:pPr>
            <a:endParaRPr lang="en-GB" sz="2000" b="1" dirty="0" smtClean="0"/>
          </a:p>
        </p:txBody>
      </p:sp>
      <p:sp>
        <p:nvSpPr>
          <p:cNvPr id="11366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DDB6E43-C2C9-480B-93D2-45C15DF67492}" type="slidenum">
              <a:rPr lang="en-US" sz="1200" smtClean="0">
                <a:solidFill>
                  <a:srgbClr val="B5A788"/>
                </a:solidFill>
              </a:rPr>
              <a:pPr>
                <a:spcBef>
                  <a:spcPct val="0"/>
                </a:spcBef>
                <a:buClrTx/>
                <a:buSzTx/>
                <a:buFontTx/>
                <a:buNone/>
              </a:pPr>
              <a:t>60</a:t>
            </a:fld>
            <a:endParaRPr lang="en-US" sz="1200" smtClean="0">
              <a:solidFill>
                <a:srgbClr val="B5A788"/>
              </a:solidFill>
            </a:endParaRPr>
          </a:p>
        </p:txBody>
      </p:sp>
    </p:spTree>
    <p:extLst>
      <p:ext uri="{BB962C8B-B14F-4D97-AF65-F5344CB8AC3E}">
        <p14:creationId xmlns:p14="http://schemas.microsoft.com/office/powerpoint/2010/main" val="20393125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Παροχή ανατροφοδότησης και πρόσθετες πληροφορίες (2)</a:t>
            </a:r>
            <a:endParaRPr lang="en-GB" dirty="0"/>
          </a:p>
        </p:txBody>
      </p:sp>
      <p:sp>
        <p:nvSpPr>
          <p:cNvPr id="115715" name="Content Placeholder 2"/>
          <p:cNvSpPr>
            <a:spLocks noGrp="1"/>
          </p:cNvSpPr>
          <p:nvPr>
            <p:ph idx="1"/>
          </p:nvPr>
        </p:nvSpPr>
        <p:spPr>
          <a:xfrm>
            <a:off x="500063" y="1447800"/>
            <a:ext cx="8434387" cy="4800600"/>
          </a:xfrm>
        </p:spPr>
        <p:txBody>
          <a:bodyPr>
            <a:normAutofit lnSpcReduction="10000"/>
          </a:bodyPr>
          <a:lstStyle/>
          <a:p>
            <a:r>
              <a:rPr lang="el-GR" sz="2000" dirty="0" smtClean="0"/>
              <a:t>Το σύστημα παρέχει διορθωτική αντιμετώπιση για κακές επιδόσεις κατ’ επανάληψη. Αυτό μπορεί να είναι, για παράδειγμα, μία σύσταση για περαιτέρω μελέτη ή μελέτη από την αρχή.  </a:t>
            </a:r>
            <a:endParaRPr lang="en-GB" sz="2000" b="1" dirty="0" smtClean="0"/>
          </a:p>
          <a:p>
            <a:r>
              <a:rPr lang="el-GR" sz="2000" dirty="0" smtClean="0"/>
              <a:t>Το σύστημα παρέχει πληροφορίες για την πρόοδο του μαθητή αλλά και άλλες πληροφορίες, όπως τον χρόνο ενασχόλησης με κάθε ενότητα, δραστηριότητα ή άσκηση, κλπ.</a:t>
            </a:r>
            <a:endParaRPr lang="en-GB" sz="2000" b="1" dirty="0" smtClean="0"/>
          </a:p>
          <a:p>
            <a:r>
              <a:rPr lang="el-GR" sz="2000" dirty="0" smtClean="0"/>
              <a:t>Το σύστημα στοχεύει στην ανάδειξη της σημασίας για μάθηση μέσω εξάσκησης και πρακτικής καθώς και της ανάγκης για διαφοροποίηση των παραγόμενων της μαθησιακής διαδικασίας ανάλογα με τον τύπο και την πολυπλοκότητά τους.</a:t>
            </a:r>
            <a:endParaRPr lang="en-GB" sz="2000" b="1" dirty="0" smtClean="0"/>
          </a:p>
          <a:p>
            <a:r>
              <a:rPr lang="el-GR" sz="2000" dirty="0" smtClean="0"/>
              <a:t>Το σύστημα ευνοεί τη μελέτη των αντικειμενικών συνθηκών μέσα στις οποίες λαμβάνει χώρα η διδακτική και μαθησιακή διαδικασία, </a:t>
            </a:r>
            <a:endParaRPr lang="en-GB" sz="2000" b="1" dirty="0" smtClean="0"/>
          </a:p>
          <a:p>
            <a:r>
              <a:rPr lang="el-GR" sz="2000" dirty="0" smtClean="0"/>
              <a:t>Το σύστημα δίνει έμφαση στην εστίαση πάνω στα (έκδηλα) μαθησιακά αποτελέσματα, τα οποία συνηγορούν για την αποτελεσματικότητα της διδακτικής στρατηγικής.</a:t>
            </a:r>
            <a:endParaRPr lang="en-GB" sz="2000" b="1" dirty="0" smtClean="0"/>
          </a:p>
        </p:txBody>
      </p:sp>
      <p:sp>
        <p:nvSpPr>
          <p:cNvPr id="11571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0C43204-9103-4CF7-BE19-F73D6A906EC7}" type="slidenum">
              <a:rPr lang="en-US" sz="1200" smtClean="0">
                <a:solidFill>
                  <a:srgbClr val="B5A788"/>
                </a:solidFill>
              </a:rPr>
              <a:pPr>
                <a:spcBef>
                  <a:spcPct val="0"/>
                </a:spcBef>
                <a:buClrTx/>
                <a:buSzTx/>
                <a:buFontTx/>
                <a:buNone/>
              </a:pPr>
              <a:t>61</a:t>
            </a:fld>
            <a:endParaRPr lang="en-US" sz="1200" smtClean="0">
              <a:solidFill>
                <a:srgbClr val="B5A788"/>
              </a:solidFill>
            </a:endParaRPr>
          </a:p>
        </p:txBody>
      </p:sp>
    </p:spTree>
    <p:extLst>
      <p:ext uri="{BB962C8B-B14F-4D97-AF65-F5344CB8AC3E}">
        <p14:creationId xmlns:p14="http://schemas.microsoft.com/office/powerpoint/2010/main" val="3891601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74638"/>
            <a:ext cx="8220075" cy="1143000"/>
          </a:xfrm>
        </p:spPr>
        <p:txBody>
          <a:bodyPr>
            <a:normAutofit fontScale="90000"/>
          </a:bodyPr>
          <a:lstStyle/>
          <a:p>
            <a:pPr>
              <a:defRPr/>
            </a:pPr>
            <a:r>
              <a:rPr lang="el-GR" sz="3600" dirty="0" smtClean="0"/>
              <a:t>Τέλος ενότητας – κλείσιμο (ανάπτυξη μνήμης – μεταφορά μάθησης)</a:t>
            </a:r>
            <a:endParaRPr lang="en-GB" sz="3600" dirty="0"/>
          </a:p>
        </p:txBody>
      </p:sp>
      <p:sp>
        <p:nvSpPr>
          <p:cNvPr id="117763" name="Content Placeholder 2"/>
          <p:cNvSpPr>
            <a:spLocks noGrp="1"/>
          </p:cNvSpPr>
          <p:nvPr>
            <p:ph idx="1"/>
          </p:nvPr>
        </p:nvSpPr>
        <p:spPr>
          <a:xfrm>
            <a:off x="714375" y="1643063"/>
            <a:ext cx="8215313" cy="4714875"/>
          </a:xfrm>
        </p:spPr>
        <p:txBody>
          <a:bodyPr/>
          <a:lstStyle/>
          <a:p>
            <a:r>
              <a:rPr lang="el-GR" sz="2400" dirty="0" smtClean="0"/>
              <a:t>Το σύστημα επιτρέπει προσωρινό τερματισμό ανάλογα με την επίδοση και μόνιμο τερματισμό που βασίζεται στην επίδοση του μαθητή. </a:t>
            </a:r>
            <a:endParaRPr lang="en-GB" sz="2400" b="1" dirty="0" smtClean="0"/>
          </a:p>
          <a:p>
            <a:r>
              <a:rPr lang="el-GR" sz="2400" dirty="0" smtClean="0"/>
              <a:t>Το σύστημα επιτρέπει την αποθήκευση των δεδομένων του χρήστη και την επανεμφάνισή τους στην επανεκκίνηση. </a:t>
            </a:r>
            <a:endParaRPr lang="en-GB" sz="2400" b="1" dirty="0" smtClean="0"/>
          </a:p>
          <a:p>
            <a:r>
              <a:rPr lang="el-GR" sz="2400" dirty="0" smtClean="0"/>
              <a:t>Το σύστημα προσφέρει εξαγωγή συμπερασμάτων και αποτελεσμάτων καθώς και αξιολόγηση συμπερασμάτων – αποτελεσμάτων. </a:t>
            </a:r>
            <a:endParaRPr lang="en-GB" sz="2400" b="1" dirty="0" smtClean="0"/>
          </a:p>
          <a:p>
            <a:r>
              <a:rPr lang="el-GR" sz="2400" dirty="0" smtClean="0"/>
              <a:t>Το σύστημα προσφέρει προοπτικές για την ανάπτυξη μνήμης και τη μεταφορά της μάθησης, τη δυνατότητα δηλαδή των γνώσεων που έχουν αποκτηθεί σε άλλα πλαίσια.  </a:t>
            </a:r>
            <a:endParaRPr lang="en-GB" sz="2400" b="1" dirty="0" smtClean="0"/>
          </a:p>
          <a:p>
            <a:endParaRPr lang="en-GB" sz="2400" dirty="0" smtClean="0"/>
          </a:p>
        </p:txBody>
      </p:sp>
      <p:sp>
        <p:nvSpPr>
          <p:cNvPr id="11776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5DFF27D-254C-4B32-ABBD-4201747F8546}" type="slidenum">
              <a:rPr lang="en-US" sz="1200" smtClean="0">
                <a:solidFill>
                  <a:srgbClr val="B5A788"/>
                </a:solidFill>
              </a:rPr>
              <a:pPr>
                <a:spcBef>
                  <a:spcPct val="0"/>
                </a:spcBef>
                <a:buClrTx/>
                <a:buSzTx/>
                <a:buFontTx/>
                <a:buNone/>
              </a:pPr>
              <a:t>62</a:t>
            </a:fld>
            <a:endParaRPr lang="en-US" sz="1200" smtClean="0">
              <a:solidFill>
                <a:srgbClr val="B5A788"/>
              </a:solidFill>
            </a:endParaRPr>
          </a:p>
        </p:txBody>
      </p:sp>
    </p:spTree>
    <p:extLst>
      <p:ext uri="{BB962C8B-B14F-4D97-AF65-F5344CB8AC3E}">
        <p14:creationId xmlns:p14="http://schemas.microsoft.com/office/powerpoint/2010/main" val="1520651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357188"/>
            <a:ext cx="7499350" cy="1143000"/>
          </a:xfrm>
        </p:spPr>
        <p:txBody>
          <a:bodyPr>
            <a:normAutofit fontScale="90000"/>
          </a:bodyPr>
          <a:lstStyle/>
          <a:p>
            <a:pPr>
              <a:defRPr/>
            </a:pPr>
            <a:r>
              <a:rPr lang="el-GR" sz="4400" dirty="0" smtClean="0"/>
              <a:t>Γενικές κατηγορίες εκπαιδευτικού λογισμικού &amp; Θεωρίες Μάθησης</a:t>
            </a:r>
            <a:r>
              <a:rPr lang="en-GB" sz="2800" dirty="0"/>
              <a:t/>
            </a:r>
            <a:br>
              <a:rPr lang="en-GB" sz="2800" dirty="0"/>
            </a:br>
            <a:endParaRPr lang="en-GB" kern="0" dirty="0" smtClean="0">
              <a:effectLst/>
            </a:endParaRPr>
          </a:p>
        </p:txBody>
      </p:sp>
      <p:sp>
        <p:nvSpPr>
          <p:cNvPr id="119812"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176C623-BFA8-4300-9E51-8FA9C7CE5389}" type="slidenum">
              <a:rPr lang="en-US" sz="1200" smtClean="0">
                <a:solidFill>
                  <a:srgbClr val="B5A788"/>
                </a:solidFill>
              </a:rPr>
              <a:pPr>
                <a:spcBef>
                  <a:spcPct val="0"/>
                </a:spcBef>
                <a:buClrTx/>
                <a:buSzTx/>
                <a:buFontTx/>
                <a:buNone/>
              </a:pPr>
              <a:t>63</a:t>
            </a:fld>
            <a:endParaRPr lang="en-US" sz="1200" smtClean="0">
              <a:solidFill>
                <a:srgbClr val="B5A788"/>
              </a:solidFill>
            </a:endParaRPr>
          </a:p>
        </p:txBody>
      </p:sp>
      <p:pic>
        <p:nvPicPr>
          <p:cNvPr id="119813"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388" y="1500188"/>
            <a:ext cx="8964612" cy="4968875"/>
          </a:xfrm>
        </p:spPr>
      </p:pic>
      <p:sp>
        <p:nvSpPr>
          <p:cNvPr id="119814" name="TextBox 6"/>
          <p:cNvSpPr txBox="1">
            <a:spLocks noChangeArrowheads="1"/>
          </p:cNvSpPr>
          <p:nvPr/>
        </p:nvSpPr>
        <p:spPr bwMode="auto">
          <a:xfrm>
            <a:off x="428625" y="3000375"/>
            <a:ext cx="283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FF0000"/>
                </a:solidFill>
                <a:latin typeface="Arial" panose="020B0604020202020204" pitchFamily="34" charset="0"/>
              </a:rPr>
              <a:t>Λογισμικά κλειστού τύπου</a:t>
            </a:r>
            <a:endParaRPr lang="en-GB" sz="1800">
              <a:solidFill>
                <a:srgbClr val="FF0000"/>
              </a:solidFill>
              <a:latin typeface="Arial" panose="020B0604020202020204" pitchFamily="34" charset="0"/>
            </a:endParaRPr>
          </a:p>
        </p:txBody>
      </p:sp>
      <p:sp>
        <p:nvSpPr>
          <p:cNvPr id="119815" name="TextBox 7"/>
          <p:cNvSpPr txBox="1">
            <a:spLocks noChangeArrowheads="1"/>
          </p:cNvSpPr>
          <p:nvPr/>
        </p:nvSpPr>
        <p:spPr bwMode="auto">
          <a:xfrm>
            <a:off x="5286375" y="2928938"/>
            <a:ext cx="284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FF0000"/>
                </a:solidFill>
                <a:latin typeface="Arial" panose="020B0604020202020204" pitchFamily="34" charset="0"/>
              </a:rPr>
              <a:t>Λογισμικά ανοικτού τύπου</a:t>
            </a:r>
            <a:endParaRPr lang="en-GB" sz="1800">
              <a:solidFill>
                <a:srgbClr val="FF0000"/>
              </a:solidFill>
              <a:latin typeface="Arial" panose="020B0604020202020204" pitchFamily="34" charset="0"/>
            </a:endParaRPr>
          </a:p>
        </p:txBody>
      </p:sp>
      <p:sp>
        <p:nvSpPr>
          <p:cNvPr id="8" name="Oval 7"/>
          <p:cNvSpPr/>
          <p:nvPr/>
        </p:nvSpPr>
        <p:spPr>
          <a:xfrm rot="2756341">
            <a:off x="768350" y="2527300"/>
            <a:ext cx="1966913" cy="4094163"/>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42786476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188407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10796806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smtClean="0"/>
              <a:t>Copyright</a:t>
            </a:r>
            <a:r>
              <a:rPr lang="el-GR" sz="2800" dirty="0" smtClean="0"/>
              <a:t> Πανεπιστήμιο Πατρών, Βασίλειος Κόμης. «Τεχνολογία τη Πληροφορίας και των Επικοινωνιών στην Εκπαίδευση: </a:t>
            </a:r>
            <a:r>
              <a:rPr lang="el-GR" sz="2800" dirty="0"/>
              <a:t>Θεωρίες Μάθησης και ΤΠΕ: Συμπεριφορισμός». </a:t>
            </a:r>
            <a:r>
              <a:rPr lang="el-GR" sz="2800" dirty="0" smtClean="0"/>
              <a:t>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https://eclass.upatras.gr/courses/PN1400/</a:t>
            </a:r>
            <a:endParaRPr lang="el-GR" sz="2800" dirty="0" smtClean="0"/>
          </a:p>
          <a:p>
            <a:pPr marL="0" indent="0">
              <a:buNone/>
            </a:pPr>
            <a:endParaRPr lang="el-GR" dirty="0"/>
          </a:p>
        </p:txBody>
      </p:sp>
    </p:spTree>
    <p:extLst>
      <p:ext uri="{BB962C8B-B14F-4D97-AF65-F5344CB8AC3E}">
        <p14:creationId xmlns:p14="http://schemas.microsoft.com/office/powerpoint/2010/main" val="13475220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a:xfrm>
            <a:off x="467544" y="1628800"/>
            <a:ext cx="8229600" cy="4525963"/>
          </a:xfrm>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198" y="2640157"/>
            <a:ext cx="1575955" cy="60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5434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smtClean="0"/>
              <a:t>5</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4449"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280" y="5948212"/>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b="1" dirty="0"/>
              <a:t>Ε</a:t>
            </a:r>
            <a:r>
              <a:rPr lang="el-GR" b="1" dirty="0" smtClean="0"/>
              <a:t>κπαιδευτικό Λογισμικό</a:t>
            </a:r>
            <a:endParaRPr lang="en-GB" dirty="0"/>
          </a:p>
        </p:txBody>
      </p:sp>
      <p:sp>
        <p:nvSpPr>
          <p:cNvPr id="21507" name="Content Placeholder 2"/>
          <p:cNvSpPr>
            <a:spLocks noGrp="1"/>
          </p:cNvSpPr>
          <p:nvPr>
            <p:ph idx="1"/>
          </p:nvPr>
        </p:nvSpPr>
        <p:spPr>
          <a:xfrm>
            <a:off x="609600" y="1295400"/>
            <a:ext cx="8324850" cy="4953000"/>
          </a:xfrm>
        </p:spPr>
        <p:txBody>
          <a:bodyPr>
            <a:normAutofit fontScale="92500"/>
          </a:bodyPr>
          <a:lstStyle/>
          <a:p>
            <a:r>
              <a:rPr lang="el-GR" sz="2800" dirty="0" smtClean="0"/>
              <a:t>Τι είναι το εκπαιδευτικό λογισμικό;</a:t>
            </a:r>
          </a:p>
          <a:p>
            <a:r>
              <a:rPr lang="el-GR" sz="2800" dirty="0" smtClean="0"/>
              <a:t>Εφαρμογές λογισμικού (αλλά και υλικού) που χρησιμοποιούνται για την </a:t>
            </a:r>
            <a:r>
              <a:rPr lang="el-GR" sz="2800" i="1" dirty="0" smtClean="0"/>
              <a:t>υπολογιστική</a:t>
            </a:r>
            <a:r>
              <a:rPr lang="el-GR" sz="2800" dirty="0" smtClean="0"/>
              <a:t> υποστήριξη της </a:t>
            </a:r>
            <a:r>
              <a:rPr lang="el-GR" sz="2800" b="1" dirty="0" smtClean="0"/>
              <a:t>διδασκαλίας</a:t>
            </a:r>
            <a:r>
              <a:rPr lang="el-GR" sz="2800" dirty="0" smtClean="0"/>
              <a:t> και της </a:t>
            </a:r>
            <a:r>
              <a:rPr lang="el-GR" sz="2800" b="1" dirty="0" smtClean="0"/>
              <a:t>μάθησης</a:t>
            </a:r>
            <a:r>
              <a:rPr lang="el-GR" sz="2800" dirty="0" smtClean="0"/>
              <a:t>. </a:t>
            </a:r>
          </a:p>
          <a:p>
            <a:r>
              <a:rPr lang="el-GR" sz="2800" dirty="0" smtClean="0"/>
              <a:t>Έχει διάφορες μορφές:</a:t>
            </a:r>
            <a:endParaRPr lang="en-GB" sz="2800" dirty="0" smtClean="0"/>
          </a:p>
          <a:p>
            <a:pPr lvl="1"/>
            <a:r>
              <a:rPr lang="el-GR" sz="2400" dirty="0" smtClean="0"/>
              <a:t>ειδικό λογισμικό με σαφή μαθησιακό και διδακτικό σκοπό, π.χ. σε μορφή </a:t>
            </a:r>
            <a:r>
              <a:rPr lang="en-US" sz="2400" dirty="0" smtClean="0"/>
              <a:t>CD</a:t>
            </a:r>
            <a:r>
              <a:rPr lang="el-GR" sz="2400" dirty="0" smtClean="0"/>
              <a:t>/</a:t>
            </a:r>
            <a:r>
              <a:rPr lang="en-US" sz="2400" dirty="0" smtClean="0"/>
              <a:t>DVD</a:t>
            </a:r>
            <a:r>
              <a:rPr lang="el-GR" sz="2400" dirty="0" smtClean="0"/>
              <a:t>, δικτυακού τόπου, εφαρμογών ρομποτικής, κλπ.</a:t>
            </a:r>
            <a:endParaRPr lang="en-GB" sz="2400" dirty="0" smtClean="0"/>
          </a:p>
          <a:p>
            <a:pPr lvl="1"/>
            <a:r>
              <a:rPr lang="el-GR" sz="2400" dirty="0" smtClean="0"/>
              <a:t>λογισμικό γενικής χρήσης, π.χ. λογισμικό επεξεργασίας εικόνων, κειμενογράφος, λογιστικό φύλλο, βάσεις δεδομένων, κλπ. που χρησιμοποιούνται για την ανάπτυξη γνώσεων και δεξιοτήτων σε διάφορα γνωστικά αντικείμενα. </a:t>
            </a:r>
            <a:endParaRPr lang="en-GB" sz="2400" dirty="0" smtClean="0"/>
          </a:p>
        </p:txBody>
      </p:sp>
      <p:sp>
        <p:nvSpPr>
          <p:cNvPr id="215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C864301-2A7F-435F-AB12-97FEF2F16027}" type="slidenum">
              <a:rPr lang="en-US" sz="1200" smtClean="0">
                <a:solidFill>
                  <a:srgbClr val="B5A788"/>
                </a:solidFill>
              </a:rPr>
              <a:pPr>
                <a:spcBef>
                  <a:spcPct val="0"/>
                </a:spcBef>
                <a:buClrTx/>
                <a:buSzTx/>
                <a:buFontTx/>
                <a:buNone/>
              </a:pPr>
              <a:t>7</a:t>
            </a:fld>
            <a:endParaRPr lang="en-US" sz="1200" smtClean="0">
              <a:solidFill>
                <a:srgbClr val="B5A788"/>
              </a:solidFill>
            </a:endParaRPr>
          </a:p>
        </p:txBody>
      </p:sp>
    </p:spTree>
    <p:extLst>
      <p:ext uri="{BB962C8B-B14F-4D97-AF65-F5344CB8AC3E}">
        <p14:creationId xmlns:p14="http://schemas.microsoft.com/office/powerpoint/2010/main" val="2525295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324850" cy="1143000"/>
          </a:xfrm>
        </p:spPr>
        <p:txBody>
          <a:bodyPr>
            <a:normAutofit fontScale="90000"/>
          </a:bodyPr>
          <a:lstStyle/>
          <a:p>
            <a:pPr>
              <a:defRPr/>
            </a:pPr>
            <a:r>
              <a:rPr lang="el-GR" sz="4400" b="1" dirty="0" smtClean="0"/>
              <a:t>Υπολογιστικό περιβάλλον για διδασκαλία και μάθηση</a:t>
            </a:r>
            <a:endParaRPr lang="en-GB" dirty="0"/>
          </a:p>
        </p:txBody>
      </p:sp>
      <p:sp>
        <p:nvSpPr>
          <p:cNvPr id="23555" name="Content Placeholder 2"/>
          <p:cNvSpPr>
            <a:spLocks noGrp="1"/>
          </p:cNvSpPr>
          <p:nvPr>
            <p:ph idx="1"/>
          </p:nvPr>
        </p:nvSpPr>
        <p:spPr>
          <a:xfrm>
            <a:off x="609600" y="1600200"/>
            <a:ext cx="8077200" cy="4525963"/>
          </a:xfrm>
        </p:spPr>
        <p:txBody>
          <a:bodyPr>
            <a:normAutofit fontScale="70000" lnSpcReduction="20000"/>
          </a:bodyPr>
          <a:lstStyle/>
          <a:p>
            <a:r>
              <a:rPr lang="el-GR" sz="3600" dirty="0" smtClean="0"/>
              <a:t>Η υπολογιστική υποστήριξη και ενίσχυση της διδασκαλίας και της μάθησης </a:t>
            </a:r>
          </a:p>
          <a:p>
            <a:r>
              <a:rPr lang="el-GR" sz="3600" dirty="0" err="1" smtClean="0"/>
              <a:t>διαμεσολαβείται</a:t>
            </a:r>
            <a:r>
              <a:rPr lang="el-GR" sz="3600" dirty="0" smtClean="0"/>
              <a:t> από κατάλληλες </a:t>
            </a:r>
            <a:r>
              <a:rPr lang="el-GR" sz="3600" i="1" dirty="0" smtClean="0"/>
              <a:t>εφαρμογές λογισμικού και υλικού υπολογιστών</a:t>
            </a:r>
            <a:r>
              <a:rPr lang="el-GR" sz="3600" dirty="0" smtClean="0"/>
              <a:t>, που </a:t>
            </a:r>
            <a:r>
              <a:rPr lang="el-GR" sz="3600" b="1" dirty="0" smtClean="0">
                <a:solidFill>
                  <a:srgbClr val="FF0000"/>
                </a:solidFill>
              </a:rPr>
              <a:t>αποκαλούνται </a:t>
            </a:r>
            <a:r>
              <a:rPr lang="el-GR" sz="3600" b="1" i="1" dirty="0" smtClean="0">
                <a:solidFill>
                  <a:srgbClr val="FF0000"/>
                </a:solidFill>
              </a:rPr>
              <a:t>πληροφορικά ή υπολογιστικά περιβάλλοντα για τη διδασκαλία και την ανθρώπινη μάθηση</a:t>
            </a:r>
            <a:r>
              <a:rPr lang="el-GR" sz="3600" b="1" dirty="0" smtClean="0"/>
              <a:t> </a:t>
            </a:r>
            <a:r>
              <a:rPr lang="el-GR" sz="3600" dirty="0" smtClean="0"/>
              <a:t>και για λόγους απλότητας και συντομίας</a:t>
            </a:r>
            <a:r>
              <a:rPr lang="el-GR" sz="3600" b="1" dirty="0" smtClean="0"/>
              <a:t>, </a:t>
            </a:r>
            <a:r>
              <a:rPr lang="el-GR" sz="3600" b="1" i="1" dirty="0" smtClean="0">
                <a:solidFill>
                  <a:srgbClr val="FF0000"/>
                </a:solidFill>
              </a:rPr>
              <a:t>εκπαιδευτικά λογισμικά</a:t>
            </a:r>
            <a:r>
              <a:rPr lang="el-GR" sz="3600" b="1" dirty="0" smtClean="0">
                <a:solidFill>
                  <a:srgbClr val="FF0000"/>
                </a:solidFill>
              </a:rPr>
              <a:t> </a:t>
            </a:r>
            <a:endParaRPr lang="en-US" sz="3600" dirty="0" smtClean="0"/>
          </a:p>
          <a:p>
            <a:r>
              <a:rPr lang="el-GR" sz="3600" dirty="0" smtClean="0"/>
              <a:t>Σήμερα, συνήθως αντί του όρου «</a:t>
            </a:r>
            <a:r>
              <a:rPr lang="el-GR" sz="3600" b="1" dirty="0" smtClean="0"/>
              <a:t>εκπαιδευτικό λογισμικό</a:t>
            </a:r>
            <a:r>
              <a:rPr lang="el-GR" sz="3600" dirty="0" smtClean="0"/>
              <a:t>», χρησιμοποιείται ο όρος «</a:t>
            </a:r>
            <a:r>
              <a:rPr lang="el-GR" sz="3600" b="1" i="1" dirty="0" smtClean="0"/>
              <a:t>υπολογιστικό περιβάλλον για τη διδασκαλία και την ανθρώπινη μάθηση</a:t>
            </a:r>
            <a:r>
              <a:rPr lang="el-GR" sz="3600" dirty="0" smtClean="0"/>
              <a:t>»</a:t>
            </a:r>
            <a:endParaRPr lang="en-US" sz="3600" dirty="0" smtClean="0"/>
          </a:p>
          <a:p>
            <a:endParaRPr lang="el-GR" sz="2400" dirty="0" smtClean="0">
              <a:solidFill>
                <a:srgbClr val="FF0000"/>
              </a:solidFill>
            </a:endParaRPr>
          </a:p>
          <a:p>
            <a:pPr marL="82550" indent="0">
              <a:buNone/>
            </a:pPr>
            <a:r>
              <a:rPr lang="el-GR" sz="2400" dirty="0" smtClean="0"/>
              <a:t> </a:t>
            </a:r>
            <a:endParaRPr lang="en-GB" sz="2400" dirty="0" smtClean="0"/>
          </a:p>
          <a:p>
            <a:pPr marL="82550" indent="0">
              <a:buNone/>
            </a:pPr>
            <a:endParaRPr lang="en-GB"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8</a:t>
            </a:fld>
            <a:endParaRPr lang="en-US" sz="1200" smtClean="0">
              <a:solidFill>
                <a:srgbClr val="B5A788"/>
              </a:solidFill>
            </a:endParaRPr>
          </a:p>
        </p:txBody>
      </p:sp>
    </p:spTree>
    <p:extLst>
      <p:ext uri="{BB962C8B-B14F-4D97-AF65-F5344CB8AC3E}">
        <p14:creationId xmlns:p14="http://schemas.microsoft.com/office/powerpoint/2010/main" val="1726543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8640"/>
            <a:ext cx="8401050" cy="1143000"/>
          </a:xfrm>
        </p:spPr>
        <p:txBody>
          <a:bodyPr>
            <a:normAutofit fontScale="90000"/>
          </a:bodyPr>
          <a:lstStyle/>
          <a:p>
            <a:pPr>
              <a:defRPr/>
            </a:pPr>
            <a:r>
              <a:rPr lang="el-GR" sz="4400" b="1" dirty="0" smtClean="0"/>
              <a:t>Υπολογιστικό περιβάλλον για διδασκαλία </a:t>
            </a:r>
            <a:r>
              <a:rPr lang="en-US" sz="4400" b="1" dirty="0" smtClean="0"/>
              <a:t>…</a:t>
            </a:r>
            <a:endParaRPr lang="en-GB" dirty="0"/>
          </a:p>
        </p:txBody>
      </p:sp>
      <p:sp>
        <p:nvSpPr>
          <p:cNvPr id="23555" name="Content Placeholder 2"/>
          <p:cNvSpPr>
            <a:spLocks noGrp="1"/>
          </p:cNvSpPr>
          <p:nvPr>
            <p:ph idx="1"/>
          </p:nvPr>
        </p:nvSpPr>
        <p:spPr>
          <a:xfrm>
            <a:off x="685800" y="1447800"/>
            <a:ext cx="8248650" cy="4800600"/>
          </a:xfrm>
        </p:spPr>
        <p:txBody>
          <a:bodyPr/>
          <a:lstStyle/>
          <a:p>
            <a:pPr>
              <a:lnSpc>
                <a:spcPct val="90000"/>
              </a:lnSpc>
            </a:pPr>
            <a:r>
              <a:rPr lang="el-GR" sz="2800" b="1" dirty="0" smtClean="0">
                <a:solidFill>
                  <a:srgbClr val="FF0000"/>
                </a:solidFill>
              </a:rPr>
              <a:t>Υποστήριξη του Δασκάλου </a:t>
            </a:r>
            <a:endParaRPr lang="en-US" sz="2800" b="1" dirty="0"/>
          </a:p>
          <a:p>
            <a:pPr>
              <a:lnSpc>
                <a:spcPct val="90000"/>
              </a:lnSpc>
            </a:pPr>
            <a:r>
              <a:rPr lang="el-GR" sz="2800" dirty="0" err="1" smtClean="0"/>
              <a:t>Yπολογιστική</a:t>
            </a:r>
            <a:r>
              <a:rPr lang="el-GR" sz="2800" dirty="0" smtClean="0"/>
              <a:t> Υποστήριξη της Διδασκαλίας</a:t>
            </a:r>
          </a:p>
          <a:p>
            <a:pPr lvl="1">
              <a:lnSpc>
                <a:spcPct val="90000"/>
              </a:lnSpc>
            </a:pPr>
            <a:r>
              <a:rPr lang="el-GR" sz="2400" dirty="0" smtClean="0"/>
              <a:t>Ο δάσκαλος χρησιμοποιεί το υπολογιστικό περιβάλλον για να δώσει βοήθεια </a:t>
            </a:r>
            <a:r>
              <a:rPr lang="el-GR" sz="2400" dirty="0"/>
              <a:t>σ</a:t>
            </a:r>
            <a:r>
              <a:rPr lang="el-GR" sz="2400" dirty="0" smtClean="0"/>
              <a:t>το μαθητή</a:t>
            </a:r>
          </a:p>
          <a:p>
            <a:pPr lvl="1">
              <a:lnSpc>
                <a:spcPct val="90000"/>
              </a:lnSpc>
            </a:pPr>
            <a:r>
              <a:rPr lang="el-GR" sz="2400" dirty="0" smtClean="0"/>
              <a:t>ώστε να προσεγγίσει και να οικοδομήσει μια προκαθορισμένη από το αναλυτικό πρόγραμμα ύλη (πληροφορίες)</a:t>
            </a:r>
          </a:p>
          <a:p>
            <a:pPr>
              <a:lnSpc>
                <a:spcPct val="90000"/>
              </a:lnSpc>
            </a:pPr>
            <a:r>
              <a:rPr lang="el-GR" sz="2800" dirty="0" smtClean="0"/>
              <a:t>Παράδειγμα: </a:t>
            </a:r>
          </a:p>
          <a:p>
            <a:pPr lvl="1">
              <a:lnSpc>
                <a:spcPct val="90000"/>
              </a:lnSpc>
            </a:pPr>
            <a:r>
              <a:rPr lang="el-GR" sz="2400" dirty="0" smtClean="0"/>
              <a:t>Λογισμικό παρουσίασης</a:t>
            </a:r>
          </a:p>
          <a:p>
            <a:pPr lvl="1">
              <a:lnSpc>
                <a:spcPct val="90000"/>
              </a:lnSpc>
            </a:pPr>
            <a:r>
              <a:rPr lang="el-GR" sz="2400" dirty="0" smtClean="0"/>
              <a:t>Λογισμικό πολυμέσων: Συνδυασμός πολλαπλών </a:t>
            </a:r>
            <a:r>
              <a:rPr lang="el-GR" sz="2400" b="1" dirty="0" smtClean="0"/>
              <a:t>εποπτικών μέσων</a:t>
            </a:r>
            <a:r>
              <a:rPr lang="el-GR" sz="2400" dirty="0" smtClean="0"/>
              <a:t>: ήχοι, εικόνες</a:t>
            </a:r>
          </a:p>
          <a:p>
            <a:endParaRPr lang="en-GB" sz="2800"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9</a:t>
            </a:fld>
            <a:endParaRPr lang="en-US" sz="1200" smtClean="0">
              <a:solidFill>
                <a:srgbClr val="B5A788"/>
              </a:solidFill>
            </a:endParaRPr>
          </a:p>
        </p:txBody>
      </p:sp>
    </p:spTree>
    <p:extLst>
      <p:ext uri="{BB962C8B-B14F-4D97-AF65-F5344CB8AC3E}">
        <p14:creationId xmlns:p14="http://schemas.microsoft.com/office/powerpoint/2010/main" val="266096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360</TotalTime>
  <Words>3719</Words>
  <Application>Microsoft Office PowerPoint</Application>
  <PresentationFormat>Προβολή στην οθόνη (4:3)</PresentationFormat>
  <Paragraphs>506</Paragraphs>
  <Slides>68</Slides>
  <Notes>57</Notes>
  <HiddenSlides>2</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68</vt:i4>
      </vt:variant>
    </vt:vector>
  </HeadingPairs>
  <TitlesOfParts>
    <vt:vector size="70" baseType="lpstr">
      <vt:lpstr>IV-ICTEGroup.GR.new</vt:lpstr>
      <vt:lpstr>Photo Editor Photo</vt:lpstr>
      <vt:lpstr>Τίτλος Μαθήματος</vt:lpstr>
      <vt:lpstr>Άδειες Χρήσης</vt:lpstr>
      <vt:lpstr>Χρηματοδότηση</vt:lpstr>
      <vt:lpstr>Σκοποί  ενότητας </vt:lpstr>
      <vt:lpstr>Έννοιες – Κλειδιά</vt:lpstr>
      <vt:lpstr>Υπολογιστές και Εκπαίδευση</vt:lpstr>
      <vt:lpstr>Εκπαιδευτικό Λογισμικό</vt:lpstr>
      <vt:lpstr>Υπολογιστικό περιβάλλον για διδασκαλία και μάθηση</vt:lpstr>
      <vt:lpstr>Υπολογιστικό περιβάλλον για διδασκαλία …</vt:lpstr>
      <vt:lpstr>Υπολογιστικό περιβάλλον για μάθηση</vt:lpstr>
      <vt:lpstr>Διττή προσέγγιση: από τη μετάδοση στην οικοδόμηση</vt:lpstr>
      <vt:lpstr>Μοντέλα μάθησης</vt:lpstr>
      <vt:lpstr>ΤΠΕ: διδακτικό &amp; εποπτικό μέσο</vt:lpstr>
      <vt:lpstr>Η έννοια του μέσου</vt:lpstr>
      <vt:lpstr>Διδακτικά μέσα</vt:lpstr>
      <vt:lpstr>Πολυμέσα</vt:lpstr>
      <vt:lpstr>Διδακτικό – εκπαιδευτικό υλικό</vt:lpstr>
      <vt:lpstr>Συμπεριφορισμός </vt:lpstr>
      <vt:lpstr>Αρχές του συμπεριφορισμού</vt:lpstr>
      <vt:lpstr>Βασικός νόμος του συμπεριφορισμού</vt:lpstr>
      <vt:lpstr>Μάθηση στον συμπεριφορισμό: ερεθίσματα – αντιδράσεις</vt:lpstr>
      <vt:lpstr>Ενίσχυση της επιθυμητής συμπεριφοράς</vt:lpstr>
      <vt:lpstr>Αρχές της συμπεριφοριστικής μάθησης</vt:lpstr>
      <vt:lpstr>Επίδραση του Συμπεριφορισμού</vt:lpstr>
      <vt:lpstr>Εφαρμογές του συμπεριφορισμού στη διδασκαλία</vt:lpstr>
      <vt:lpstr>Μηχανοποίηση της εκπαίδευσης</vt:lpstr>
      <vt:lpstr>«Παλιές» Τεχνολογίες στην Εκπαίδευση</vt:lpstr>
      <vt:lpstr>Προγραμματισμένη διδασκαλία</vt:lpstr>
      <vt:lpstr>Φωτεινός Παντογνώστης παράδειγμα διδακτικής μηχανής </vt:lpstr>
      <vt:lpstr>Διδακτικές μηχανές (1)</vt:lpstr>
      <vt:lpstr>Διδακτικές μηχανές (2)</vt:lpstr>
      <vt:lpstr>Διδακτικές μηχανές (3)</vt:lpstr>
      <vt:lpstr>Προγραμματισμένο βιβλίο / διδακτική μηχανή (1)</vt:lpstr>
      <vt:lpstr>Προγραμματισμένο βιβλίο / διδακτική μηχανή (2)</vt:lpstr>
      <vt:lpstr>Εξατομίκευση της διδασκαλίας</vt:lpstr>
      <vt:lpstr>Πληροφορία: γραμμική οργάνωση ή οργάνωση με διακλαδώσεις; </vt:lpstr>
      <vt:lpstr>Ομοιότητες και διαφορές</vt:lpstr>
      <vt:lpstr>Σύγχρονη εκδοχή του συμπεριφορισμού</vt:lpstr>
      <vt:lpstr>Διδακτικός σχεδιασμός</vt:lpstr>
      <vt:lpstr>Στάδια διδακτικού σχεδιασμού</vt:lpstr>
      <vt:lpstr>Πως λειτουργεί ένα λογισμικό κλειστού τύπου;</vt:lpstr>
      <vt:lpstr>Πως λειτουργεί ένα λογισμικό κλειστού τύπου;</vt:lpstr>
      <vt:lpstr>Κλασική ή μετωπική διδασκαλία</vt:lpstr>
      <vt:lpstr>Λογισμικά «κλειστού» τύπου (1)</vt:lpstr>
      <vt:lpstr>Λογισμικά «κλειστού» τύπου (2)</vt:lpstr>
      <vt:lpstr>Κατηγορίες λογισμικών «κλειστού» τύπου</vt:lpstr>
      <vt:lpstr>Κατηγορίες συμπεριφοριστικών λογισμικών &amp; κύριοι εκπρόσωποι </vt:lpstr>
      <vt:lpstr>Παράδειγμα λογισμικού καθοδήγησης ή διδασκαλίας</vt:lpstr>
      <vt:lpstr>Παράδειγμα λογισμικού άσκησης &amp; πρακτικής</vt:lpstr>
      <vt:lpstr>Παράδειγμα λογισμικού παρουσίασης</vt:lpstr>
      <vt:lpstr>Η συμβολή του συμπεριφορισμού στο σχεδιασμό εφαρμογών ΤΠΕ (1)</vt:lpstr>
      <vt:lpstr>Η συμβολή του συμπεριφορισμού στο σχεδιασμό εφαρμογών ΤΠΕ (2)</vt:lpstr>
      <vt:lpstr>Μορφές και τρόποι χρήσης συμπεριφοριστικών λογισμικών</vt:lpstr>
      <vt:lpstr>Γενικές προδιαγραφές συμπεριφοριστικών λογισμικών</vt:lpstr>
      <vt:lpstr>Παροχή κινήτρων στο μαθητή (1)</vt:lpstr>
      <vt:lpstr>Παροχή κινήτρων στο μαθητή (2)</vt:lpstr>
      <vt:lpstr>Παρουσίαση &amp; οργάνωση πληροφοριών ή περιεχομένου της εξάσκησης (1)</vt:lpstr>
      <vt:lpstr>Παρουσίαση &amp; οργάνωση πληροφοριών ή περιεχομένου της εξάσκησης (2)</vt:lpstr>
      <vt:lpstr>Ερωτήσεις που θέτει &amp; απαντήσεις που επιδέχεται το σύστημα</vt:lpstr>
      <vt:lpstr>Παροχή ανατροφοδότησης και πρόσθετες πληροφορίες (1)</vt:lpstr>
      <vt:lpstr>Παροχή ανατροφοδότησης και πρόσθετες πληροφορίες (2)</vt:lpstr>
      <vt:lpstr>Τέλος ενότητας – κλείσιμο (ανάπτυξη μνήμης – μεταφορά μάθησης)</vt:lpstr>
      <vt:lpstr>Γενικές κατηγορίες εκπαιδευτικού λογισμικού &amp; Θεωρίες Μάθησης </vt:lpstr>
      <vt:lpstr>Σημειωματα</vt:lpstr>
      <vt:lpstr>Σημείωμα Ιστορικού Εκδόσεων Έργου</vt:lpstr>
      <vt:lpstr>Σημείωμα Αναφοράς </vt:lpstr>
      <vt:lpstr>Σημείωμα Αδειοδότησης</vt:lpstr>
      <vt:lpstr>Τέλος 5ης Ενότητας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120</cp:revision>
  <dcterms:created xsi:type="dcterms:W3CDTF">2014-12-10T08:52:23Z</dcterms:created>
  <dcterms:modified xsi:type="dcterms:W3CDTF">2015-07-21T07:15:35Z</dcterms:modified>
</cp:coreProperties>
</file>