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F1B624-F873-4E9B-B3EC-06C8C07BFB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19F3565-A277-479B-AA8B-95D91D2DD1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6E38470-C39E-4200-B31A-0D55C9EB53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E56B0AA-5BD8-4C2D-8B62-37EDFC8A18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1492239-57D4-4DE2-9CDA-F1BDE9A605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0664376-EB6F-4AB9-9F35-54DB5EED1D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BA1CC75-19F1-4303-997C-295C066888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37DC97E-B1D9-4311-BB7A-58A5C8E6FA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F9DDF88-D9C9-4AEF-8AF9-885FE472BA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C63A5AA-EFEE-4667-92F0-A4C4823E45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316AFAC-D43E-487B-A19A-0EFCE5311B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B175E64C-C3DC-4E8B-A38D-F5A111909A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3BDDFFA-F1B3-4BEF-A2E5-449CC34F3B7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B0D084E-C7B2-45CF-9E45-0BE048E35230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5865428-4E97-41C1-ADD1-F6174A58EC7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90440" cy="3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28680" cy="3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02B888A-A25F-412A-B299-452E2FD8CDF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28680" cy="3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569BB86-95FC-4C4F-B623-5509E908B08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39EE82A9-965A-4738-B1F1-5283E4174A4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53180A3-60F2-41EB-A26D-798429C56D4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76CBB8D-7111-41A3-AD94-D1CD55783AA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80B666F-D087-4A52-B91D-5E4C9C4E438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D74DA16-2E07-42A1-87A4-C4B52F172CB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19B14C9-BDE5-4493-8B38-620E72498EE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008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7A97454-CA2A-411B-85E7-2C2BA5D0DDF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2832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114480"/>
            <a:ext cx="7767000" cy="250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2a6099"/>
                </a:solidFill>
                <a:latin typeface="Calibri"/>
              </a:rPr>
              <a:t>Φυσική και Τεχνολογία Υλικών και Διατάξεων Στερεάς Κατάστασης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0" y="2554200"/>
            <a:ext cx="9138960" cy="174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Ανδρέας Καϊδατζής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Αναπληρωτής Καθηγητής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Τμήμα Φυσικής, Πανεπιστήμιο Πατρών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ubtitle 1"/>
          <p:cNvSpPr/>
          <p:nvPr/>
        </p:nvSpPr>
        <p:spPr>
          <a:xfrm>
            <a:off x="0" y="4786560"/>
            <a:ext cx="9138960" cy="14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15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l-GR" sz="2800" spc="-1" strike="noStrike">
                <a:solidFill>
                  <a:srgbClr val="2a6099"/>
                </a:solidFill>
                <a:latin typeface="Calibri"/>
              </a:rPr>
              <a:t>Π.Μ.Σ. Προχωρημένες Σπουδές στη Φυσική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15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l-GR" sz="2600" spc="-1" strike="noStrike">
                <a:solidFill>
                  <a:srgbClr val="2a6099"/>
                </a:solidFill>
                <a:latin typeface="Calibri"/>
              </a:rPr>
              <a:t>Ειδίκευση:  «Φυσική και Τεχνολογία Υλικών – Φωτονική»</a:t>
            </a: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2a6099"/>
                </a:solidFill>
                <a:latin typeface="Calibri"/>
              </a:rPr>
              <a:t>“</a:t>
            </a:r>
            <a:r>
              <a:rPr b="0" lang="el-GR" sz="3200" spc="-1" strike="noStrike">
                <a:solidFill>
                  <a:srgbClr val="2a6099"/>
                </a:solidFill>
                <a:latin typeface="Calibri"/>
              </a:rPr>
              <a:t>Μαλακά” και “Σκληρά” Μαγνητικά Υλικά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180000" y="5793840"/>
            <a:ext cx="791568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“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Μαλακά” υλικά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: μετασχηματιστές, επαγωγικά πηνία, υψηλές συχνότητες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“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Σκληρά” υλικά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: μόνιμοι μαγνήτες, αποθήκευση δεδομένων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546480" y="2484000"/>
            <a:ext cx="7298640" cy="303768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99" name=""/>
              <p:cNvSpPr txBox="1"/>
              <p:nvPr/>
            </p:nvSpPr>
            <p:spPr>
              <a:xfrm>
                <a:off x="7740000" y="3420000"/>
                <a:ext cx="802440" cy="739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r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00" name=""/>
          <p:cNvSpPr/>
          <p:nvPr/>
        </p:nvSpPr>
        <p:spPr>
          <a:xfrm>
            <a:off x="648000" y="1620360"/>
            <a:ext cx="791568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Ενδογενείς και εξωγενείς ιδιότητες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Μικρή απώλεια ενέργειας                           Μεγάλη απώλεια ενέργειας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BB927D-A04C-4581-8B16-F62DE1A1A8AE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Μαγνητικά υλικά και ηλεκτρονική δομή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720000" y="1620000"/>
            <a:ext cx="791568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</a:rPr>
              <a:t>Σχεδόν όλα τα μαγνητικά υλικά περιέχουν </a:t>
            </a:r>
            <a:r>
              <a:rPr b="1" i="1" lang="el-GR" sz="2000" spc="-1" strike="noStrike">
                <a:solidFill>
                  <a:srgbClr val="2a6099"/>
                </a:solidFill>
                <a:latin typeface="Arial"/>
              </a:rPr>
              <a:t>3d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</a:rPr>
              <a:t> ή </a:t>
            </a:r>
            <a:r>
              <a:rPr b="1" i="1" lang="el-GR" sz="2000" spc="-1" strike="noStrike">
                <a:solidFill>
                  <a:srgbClr val="2a6099"/>
                </a:solidFill>
                <a:latin typeface="Arial"/>
              </a:rPr>
              <a:t>4f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</a:rPr>
              <a:t> στοιχεία!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rcRect l="0" t="28034" r="0" b="0"/>
          <a:stretch/>
        </p:blipFill>
        <p:spPr>
          <a:xfrm>
            <a:off x="108360" y="2052000"/>
            <a:ext cx="8773560" cy="4281120"/>
          </a:xfrm>
          <a:prstGeom prst="rect">
            <a:avLst/>
          </a:prstGeom>
          <a:ln w="0">
            <a:noFill/>
          </a:ln>
        </p:spPr>
      </p:pic>
      <p:sp>
        <p:nvSpPr>
          <p:cNvPr id="104" name=""/>
          <p:cNvSpPr/>
          <p:nvPr/>
        </p:nvSpPr>
        <p:spPr>
          <a:xfrm>
            <a:off x="1080000" y="2304000"/>
            <a:ext cx="4893120" cy="71712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1980000" y="4608000"/>
            <a:ext cx="6837120" cy="717120"/>
          </a:xfrm>
          <a:prstGeom prst="rect">
            <a:avLst/>
          </a:prstGeom>
          <a:noFill/>
          <a:ln w="3600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4896000" y="2304000"/>
            <a:ext cx="1080000" cy="72000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 flipH="1">
            <a:off x="4896000" y="2304000"/>
            <a:ext cx="1080000" cy="72000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4896000" y="4608000"/>
            <a:ext cx="537120" cy="71712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780000" y="5328000"/>
            <a:ext cx="540000" cy="1152000"/>
          </a:xfrm>
          <a:prstGeom prst="line">
            <a:avLst/>
          </a:prstGeom>
          <a:ln w="36000">
            <a:solidFill>
              <a:srgbClr val="00a9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3492000" y="6480000"/>
            <a:ext cx="435492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a933"/>
                </a:solidFill>
                <a:latin typeface="Arial"/>
              </a:rPr>
              <a:t>“</a:t>
            </a:r>
            <a:r>
              <a:rPr b="1" lang="el-GR" sz="1800" spc="-1" strike="noStrike">
                <a:solidFill>
                  <a:srgbClr val="00a933"/>
                </a:solidFill>
                <a:latin typeface="Arial"/>
              </a:rPr>
              <a:t>Σπάνιες Γαίες” (“Rare Earths)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71CA05-5DFC-482A-9A00-02E5D550D1E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i="1" lang="el-GR" sz="3200" spc="-1" strike="noStrike">
                <a:solidFill>
                  <a:srgbClr val="2a6099"/>
                </a:solidFill>
                <a:latin typeface="Arial"/>
              </a:rPr>
              <a:t>M-H</a:t>
            </a:r>
            <a:r>
              <a:rPr b="0" lang="el-GR" sz="3200" spc="-1" strike="noStrike">
                <a:solidFill>
                  <a:srgbClr val="2a6099"/>
                </a:solidFill>
                <a:latin typeface="Calibri"/>
              </a:rPr>
              <a:t> vs </a:t>
            </a:r>
            <a:r>
              <a:rPr b="0" i="1" lang="el-GR" sz="3200" spc="-1" strike="noStrike">
                <a:solidFill>
                  <a:srgbClr val="2a6099"/>
                </a:solidFill>
                <a:latin typeface="Arial"/>
              </a:rPr>
              <a:t>B-H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506520" y="2627640"/>
            <a:ext cx="8202600" cy="417348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113" name=""/>
              <p:cNvSpPr txBox="1"/>
              <p:nvPr/>
            </p:nvSpPr>
            <p:spPr>
              <a:xfrm>
                <a:off x="2621160" y="1576440"/>
                <a:ext cx="3786840" cy="816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H</m:t>
                            </m:r>
                          </m:e>
                        </m:acc>
                        <m:r>
                          <m:t xml:space="preserve">+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M</m:t>
                            </m:r>
                          </m:e>
                        </m:acc>
                      </m:e>
                    </m:d>
                    <m:r>
                      <m:t xml:space="preserve">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M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acc>
                          <m:accPr>
                            <m:chr m:val="⃗"/>
                          </m:accPr>
                          <m:e>
                            <m:r>
                              <m:t xml:space="preserve">B</m:t>
                            </m:r>
                          </m:e>
                        </m:acc>
                      </m:num>
                      <m:den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den>
                    </m:f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H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7CF0D5-2839-40E2-AFF2-A510629F4844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i="1" lang="el-GR" sz="3200" spc="-1" strike="noStrike">
                <a:solidFill>
                  <a:srgbClr val="2a6099"/>
                </a:solidFill>
                <a:latin typeface="Arial"/>
              </a:rPr>
              <a:t>M-H</a:t>
            </a:r>
            <a:r>
              <a:rPr b="0" lang="el-GR" sz="3200" spc="-1" strike="noStrike">
                <a:solidFill>
                  <a:srgbClr val="2a6099"/>
                </a:solidFill>
                <a:latin typeface="Calibri"/>
              </a:rPr>
              <a:t> vs </a:t>
            </a:r>
            <a:r>
              <a:rPr b="0" i="1" lang="el-GR" sz="3200" spc="-1" strike="noStrike">
                <a:solidFill>
                  <a:srgbClr val="2a6099"/>
                </a:solidFill>
                <a:latin typeface="Arial"/>
              </a:rPr>
              <a:t>B-H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15" name=""/>
              <p:cNvSpPr txBox="1"/>
              <p:nvPr/>
            </p:nvSpPr>
            <p:spPr>
              <a:xfrm>
                <a:off x="2621160" y="1612440"/>
                <a:ext cx="3786840" cy="816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H</m:t>
                            </m:r>
                          </m:e>
                        </m:acc>
                        <m:r>
                          <m:t xml:space="preserve">+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M</m:t>
                            </m:r>
                          </m:e>
                        </m:acc>
                      </m:e>
                    </m:d>
                    <m:r>
                      <m:t xml:space="preserve">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M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acc>
                          <m:accPr>
                            <m:chr m:val="⃗"/>
                          </m:accPr>
                          <m:e>
                            <m:r>
                              <m:t xml:space="preserve">B</m:t>
                            </m:r>
                          </m:e>
                        </m:acc>
                      </m:num>
                      <m:den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den>
                    </m:f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H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116" name=""/>
          <p:cNvSpPr/>
          <p:nvPr/>
        </p:nvSpPr>
        <p:spPr>
          <a:xfrm>
            <a:off x="83520" y="2180880"/>
            <a:ext cx="9114480" cy="422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Βρόχος </a:t>
            </a:r>
            <a:r>
              <a:rPr b="0" i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M-H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Μέτρηση της μαγνήτισης: VSM, SQUID, AGFM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Π.χ. στα “σκληρά” μαγνητικά υλικά (π.χ., NdFeB), χρησιμοποιείται για χαρακτηρισμό συνεκτικού πεδίου και μαγνήτισης κόρου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18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Βρόχος B-H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Μέτρηση της μαγνητικής επαγωγής: Hall probe, fluxmeter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Π.χ. στα “μαλακά” μαγνητικά υλικά (π.χ. α-Fe), χρησιμοποιείται για σχεδιασμό μετασχηματιστών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Microsoft YaHei"/>
              </a:rPr>
              <a:t>Πως μπορεί να εξαχθεί ο πειραματικός βρόχος </a:t>
            </a:r>
            <a:r>
              <a:rPr b="0" i="1" lang="el-GR" sz="1800" spc="-1" strike="noStrike">
                <a:solidFill>
                  <a:srgbClr val="2a6099"/>
                </a:solidFill>
                <a:latin typeface="Arial"/>
                <a:ea typeface="Microsoft YaHei"/>
              </a:rPr>
              <a:t>M–H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Microsoft YaHei"/>
              </a:rPr>
              <a:t> από βρόχο </a:t>
            </a:r>
            <a:r>
              <a:rPr b="0" i="1" lang="el-GR" sz="1800" spc="-1" strike="noStrike">
                <a:solidFill>
                  <a:srgbClr val="2a6099"/>
                </a:solidFill>
                <a:latin typeface="Arial"/>
                <a:ea typeface="Microsoft YaHei"/>
              </a:rPr>
              <a:t>B–H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Microsoft YaHei"/>
              </a:rPr>
              <a:t>;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18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Παράδειγμα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: Δείγμα έχει μαγνητική επαγωγή κόρου 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B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S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ίση με 1.5 Τ, υπό πεδίο 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H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S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ίσο με 0.5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·10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 Α·m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. Ποια είναι η τιμή της μαγνήτισης κόρου 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..;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C21D30-828E-43EF-B565-BFD90F204902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Σκληρά” μαγνητικά υλικά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Calibri"/>
                <a:ea typeface="Microsoft YaHei"/>
              </a:rPr>
              <a:t>“Μόνιμοι” μαγνήτες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720000" y="2063880"/>
            <a:ext cx="7915680" cy="41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Ένας “μόνιμος” μαγνήτης δημιουργεί σταθερό μαγνητικό πεδίο στον κενό χώρο γύρω του, απουσία εξωτερικού μαγνητικού πεδίου.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Ροπή: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Δύναμη: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 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Στις παραπάνω αλληλεπιδράσεις βασίζουν τη λειτουργία τους ηλεκτρικοί κινητήρες, ηλεκτρικές γεννήτριες και ενεργοποιητές!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19" name=""/>
              <p:cNvSpPr txBox="1"/>
              <p:nvPr/>
            </p:nvSpPr>
            <p:spPr>
              <a:xfrm>
                <a:off x="5324760" y="3107520"/>
                <a:ext cx="973440" cy="310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Γ</m:t>
                        </m:r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m</m:t>
                        </m:r>
                      </m:e>
                    </m:acc>
                    <m:r>
                      <m:t xml:space="preserve">×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20" name=""/>
              <p:cNvSpPr txBox="1"/>
              <p:nvPr/>
            </p:nvSpPr>
            <p:spPr>
              <a:xfrm>
                <a:off x="5325120" y="3755520"/>
                <a:ext cx="1075680" cy="310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F</m:t>
                        </m:r>
                      </m:e>
                    </m:acc>
                    <m:r>
                      <m:t xml:space="preserve">=</m:t>
                    </m:r>
                    <m:r>
                      <m:t xml:space="preserve">q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υ</m:t>
                        </m:r>
                      </m:e>
                    </m:acc>
                    <m:r>
                      <m:t xml:space="preserve">×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D77A4C-60B1-4EF8-BA60-804A6C9BDAAB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Σκληρά” μαγνητικά υλικά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Calibri"/>
                <a:ea typeface="Microsoft YaHei"/>
              </a:rPr>
              <a:t>“Μόνιμοι” μαγνήτες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900000" y="1847880"/>
            <a:ext cx="7915680" cy="41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Κύρια χαρακτηριστικά: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Υψηλή μαγνήτιση κόρου (&gt;1000 kA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Υψηλή παραμένουσα μαγνήτιση (M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/M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=1)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Υψηλή μαγνητική ανισοτροπία → Υψηλό συνεκτικό πεδίο (&gt;10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5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Α·m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Φερρίτες, AlNiCos, μαγνήτες σπανίων γαιών (π.χ. Nd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Fe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14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B, SmCo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5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2a6099"/>
                </a:solidFill>
                <a:latin typeface="Arial"/>
                <a:ea typeface="Microsoft YaHei"/>
              </a:rPr>
              <a:t>Βασικός δείκτης “απόδοσης”: </a:t>
            </a:r>
            <a:r>
              <a:rPr b="0" i="1" lang="el-GR" sz="2200" spc="-1" strike="noStrike">
                <a:solidFill>
                  <a:srgbClr val="2a6099"/>
                </a:solidFill>
                <a:latin typeface="Arial"/>
                <a:ea typeface="Microsoft YaHei"/>
              </a:rPr>
              <a:t>(BH)</a:t>
            </a:r>
            <a:r>
              <a:rPr b="0" i="1" lang="el-GR" sz="2200" spc="-1" strike="noStrike" baseline="-8000">
                <a:solidFill>
                  <a:srgbClr val="2a6099"/>
                </a:solidFill>
                <a:latin typeface="Arial"/>
                <a:ea typeface="Microsoft YaHei"/>
              </a:rPr>
              <a:t>max</a:t>
            </a:r>
            <a:r>
              <a:rPr b="0" lang="el-GR" sz="2200" spc="-1" strike="noStrike">
                <a:solidFill>
                  <a:srgbClr val="2a6099"/>
                </a:solidFill>
                <a:latin typeface="Arial"/>
                <a:ea typeface="Microsoft YaHei"/>
              </a:rPr>
              <a:t> [J</a:t>
            </a:r>
            <a:r>
              <a:rPr b="0" lang="el-GR" sz="2200" spc="-1" strike="noStrike">
                <a:solidFill>
                  <a:srgbClr val="2a6099"/>
                </a:solidFill>
                <a:latin typeface="Arial"/>
                <a:ea typeface="Arial"/>
              </a:rPr>
              <a:t>·</a:t>
            </a:r>
            <a:r>
              <a:rPr b="0" lang="el-GR" sz="2200" spc="-1" strike="noStrike">
                <a:solidFill>
                  <a:srgbClr val="2a6099"/>
                </a:solidFill>
                <a:latin typeface="Arial"/>
                <a:ea typeface="Microsoft YaHei"/>
              </a:rPr>
              <a:t>m</a:t>
            </a:r>
            <a:r>
              <a:rPr b="0" lang="el-GR" sz="2200" spc="-1" strike="noStrike" baseline="33000">
                <a:solidFill>
                  <a:srgbClr val="2a6099"/>
                </a:solidFill>
                <a:latin typeface="Arial"/>
                <a:ea typeface="Microsoft YaHei"/>
              </a:rPr>
              <a:t>-3</a:t>
            </a:r>
            <a:r>
              <a:rPr b="0" lang="el-GR" sz="2200" spc="-1" strike="noStrike">
                <a:solidFill>
                  <a:srgbClr val="2a6099"/>
                </a:solidFill>
                <a:latin typeface="Arial"/>
                <a:ea typeface="Microsoft YaHei"/>
              </a:rPr>
              <a:t>]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FB8AE3-6714-4947-A15B-AEA3F51BC7CA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Μόνιμοι” μαγνήτες – </a:t>
            </a:r>
            <a:r>
              <a:rPr b="0" i="1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(BH)</a:t>
            </a:r>
            <a:r>
              <a:rPr b="0" i="1" lang="el-GR" sz="3600" spc="-1" strike="noStrike" baseline="-8000">
                <a:solidFill>
                  <a:srgbClr val="2a6099"/>
                </a:solidFill>
                <a:latin typeface="Arial"/>
                <a:ea typeface="Microsoft YaHei"/>
              </a:rPr>
              <a:t>max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 rot="31200">
            <a:off x="178200" y="1581480"/>
            <a:ext cx="5578560" cy="507708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125" name=""/>
              <p:cNvSpPr txBox="1"/>
              <p:nvPr/>
            </p:nvSpPr>
            <p:spPr>
              <a:xfrm>
                <a:off x="6300000" y="2732400"/>
                <a:ext cx="2372400" cy="521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B</m:t>
                    </m:r>
                    <m:r>
                      <m:t xml:space="preserve">⋅</m:t>
                    </m:r>
                    <m:r>
                      <m:t xml:space="preserve">H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⋅</m:t>
                    </m:r>
                    <m:r>
                      <m:t xml:space="preserve">H</m:t>
                    </m:r>
                    <m:r>
                      <m:t xml:space="preserve">⋅</m:t>
                    </m:r>
                    <m:r>
                      <m:t xml:space="preserve">H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26" name=""/>
              <p:cNvSpPr txBox="1"/>
              <p:nvPr/>
            </p:nvSpPr>
            <p:spPr>
              <a:xfrm>
                <a:off x="5724000" y="3528000"/>
                <a:ext cx="3390120" cy="324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J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sup>
                        </m:sSup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≡</m:t>
                        </m:r>
                        <m:r>
                          <m:t xml:space="preserve">J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3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127" name=""/>
          <p:cNvSpPr/>
          <p:nvPr/>
        </p:nvSpPr>
        <p:spPr>
          <a:xfrm>
            <a:off x="5940000" y="4464000"/>
            <a:ext cx="3058920" cy="9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Προσδιορίζεται στο 2</a:t>
            </a:r>
            <a:r>
              <a:rPr b="0" lang="el-GR" sz="1800" spc="-1" strike="noStrike" baseline="33000">
                <a:solidFill>
                  <a:srgbClr val="2a6099"/>
                </a:solidFill>
                <a:latin typeface="Arial"/>
              </a:rPr>
              <a:t>ο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 τεταρτημόριο (τεταρτημόριο “απομαγνήτισης”)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C250E1-AD25-4A22-A970-14BE08902C98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Μόνιμοι” μαγνήτες – </a:t>
            </a:r>
            <a:r>
              <a:rPr b="0" i="1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(BH)</a:t>
            </a:r>
            <a:r>
              <a:rPr b="0" i="1" lang="el-GR" sz="3600" spc="-1" strike="noStrike" baseline="-8000">
                <a:solidFill>
                  <a:srgbClr val="2a6099"/>
                </a:solidFill>
                <a:latin typeface="Arial"/>
                <a:ea typeface="Microsoft YaHei"/>
              </a:rPr>
              <a:t>max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29" name=""/>
              <p:cNvSpPr txBox="1"/>
              <p:nvPr/>
            </p:nvSpPr>
            <p:spPr>
              <a:xfrm>
                <a:off x="3332520" y="4836600"/>
                <a:ext cx="2607120" cy="91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B</m:t>
                            </m:r>
                            <m:r>
                              <m:t xml:space="preserve">⋅</m:t>
                            </m:r>
                            <m:r>
                              <m:t xml:space="preserve">H</m:t>
                            </m:r>
                          </m:e>
                        </m:d>
                      </m:e>
                      <m:sub>
                        <m:r>
                          <m:t xml:space="preserve">max</m:t>
                        </m:r>
                      </m:sub>
                    </m:sSub>
                    <m:r>
                      <m:t xml:space="preserve">≈</m:t>
                    </m:r>
                    <m:f>
                      <m:num>
                        <m:sSub>
                          <m:e>
                            <m:r>
                              <m:t xml:space="preserve">B</m:t>
                            </m:r>
                          </m:e>
                          <m:sub>
                            <m:r>
                              <m:t xml:space="preserve">r</m:t>
                            </m:r>
                          </m:sub>
                        </m:sSub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⋅</m:t>
                    </m:r>
                    <m:f>
                      <m:num>
                        <m:sSub>
                          <m:e>
                            <m:r>
                              <m:t xml:space="preserve">H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620000" y="1908000"/>
            <a:ext cx="6410880" cy="268380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3278520" y="1534320"/>
            <a:ext cx="397080" cy="3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</a:rPr>
              <a:t>r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080000" y="5944680"/>
            <a:ext cx="7378560" cy="67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Παράδειγμα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: Να υπολογίσετε το 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(BH)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max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για κάποιο από τα υλικά του παραπάνω πίνακα.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1353BA-0264-404C-B7FC-321BF4A56C53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Μόνιμοι” μαγνήτες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720000" y="183600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“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AlNiCos”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Σύνθετα υλικά τα οποία αποτελούνται από νανομετρικής κλίμακας ραβδία (rods) FeCo, εγκιβωτισμένες σε μη-μαγνητική μήτρα AlNi.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040000" y="5040000"/>
            <a:ext cx="2512800" cy="4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(BH)</a:t>
            </a:r>
            <a:r>
              <a:rPr b="0" i="1" lang="el-GR" sz="2200" spc="-1" strike="noStrike" baseline="-8000">
                <a:solidFill>
                  <a:srgbClr val="000000"/>
                </a:solidFill>
                <a:latin typeface="Arial"/>
                <a:ea typeface="TimesNewRomanPS"/>
              </a:rPr>
              <a:t>max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=40 kJ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22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-3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60000" y="3445200"/>
            <a:ext cx="3059280" cy="304848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3636000" y="3420000"/>
            <a:ext cx="5543280" cy="31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Από τα πρώτα τεχνολογικά σκληρά μαγνητικά υλικά (δεκαετία 1930)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Οι “νανοβελόνες” ευθυγραμμίζονται με ανόπτηση υπό μαγνητικό πεδίο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Φάση 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α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1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: FeCo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Φάση 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α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: AlNi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Ανισοτροπία σχήματος!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416160" y="3613680"/>
            <a:ext cx="66312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ffff00"/>
                </a:solidFill>
                <a:latin typeface="Arial"/>
              </a:rPr>
              <a:t>TEM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540000" y="6494400"/>
            <a:ext cx="2699280" cy="2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200" spc="-1" strike="noStrike">
                <a:solidFill>
                  <a:srgbClr val="000000"/>
                </a:solidFill>
                <a:latin typeface="Arial"/>
              </a:rPr>
              <a:t>Appl. Phys. Lett. 111, 022403 (2017)</a:t>
            </a:r>
            <a:endParaRPr b="0" lang="el-G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06B242-3EC7-437A-AFEE-86FC68CC0896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Μόνιμοι” μαγνήτες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20000" y="183600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L1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0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 CoPt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Στοιχειομετρικά διατεταγμένη τετραγωνική δόμη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80000" y="3348000"/>
            <a:ext cx="6133320" cy="287892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6420600" y="3339000"/>
            <a:ext cx="2578320" cy="253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MTSY"/>
              </a:rPr>
              <a:t>= 0.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377 nm 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MTMI"/>
              </a:rPr>
              <a:t>c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MTSY"/>
              </a:rPr>
              <a:t>= 0.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370 nm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(BH)</a:t>
            </a:r>
            <a:r>
              <a:rPr b="0" i="1" lang="el-GR" sz="2200" spc="-1" strike="noStrike" baseline="-8000">
                <a:solidFill>
                  <a:srgbClr val="000000"/>
                </a:solidFill>
                <a:latin typeface="Arial"/>
                <a:ea typeface="TimesNewRomanPS"/>
              </a:rPr>
              <a:t>max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=100 kJ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22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-3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Άλλα L1</a:t>
            </a:r>
            <a:r>
              <a:rPr b="0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 υλικά: FePt, FePd, MnAl...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188000" y="6408000"/>
            <a:ext cx="644832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Εξαιρετικά επίκαιρα για εφαρμογές σε μαγνητικές διατάξεις!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9CFE10-6650-405C-A1BC-F50D952B5B42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14480"/>
            <a:ext cx="7767000" cy="250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Φυσική και Τεχνολογία Υλικών και Διατάξεων Στερεάς Κατάστασης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0" y="2266200"/>
            <a:ext cx="9138960" cy="132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Μάιος – Ιούνιος 2025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2a6099"/>
                </a:solidFill>
                <a:latin typeface="Calibri"/>
              </a:rPr>
              <a:t>Μαγνητικές και υπεραγώγιμες διατάξεις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310320" y="4313160"/>
            <a:ext cx="2384640" cy="1730160"/>
          </a:xfrm>
          <a:prstGeom prst="rect">
            <a:avLst/>
          </a:prstGeom>
          <a:ln w="0">
            <a:noFill/>
          </a:ln>
        </p:spPr>
      </p:pic>
      <p:sp>
        <p:nvSpPr>
          <p:cNvPr id="62" name=""/>
          <p:cNvSpPr/>
          <p:nvPr/>
        </p:nvSpPr>
        <p:spPr>
          <a:xfrm>
            <a:off x="1080000" y="3968640"/>
            <a:ext cx="134028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2a6099"/>
                </a:solidFill>
                <a:latin typeface="Arial"/>
              </a:rPr>
              <a:t>MRAMs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3177720" y="5651280"/>
            <a:ext cx="263988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2a6099"/>
                </a:solidFill>
                <a:latin typeface="Arial"/>
              </a:rPr>
              <a:t>Magnetic field sensors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4" name=""/>
          <p:cNvGrpSpPr/>
          <p:nvPr/>
        </p:nvGrpSpPr>
        <p:grpSpPr>
          <a:xfrm>
            <a:off x="6355080" y="3582000"/>
            <a:ext cx="2639880" cy="2666520"/>
            <a:chOff x="6355080" y="3582000"/>
            <a:chExt cx="2639880" cy="2666520"/>
          </a:xfrm>
        </p:grpSpPr>
        <p:pic>
          <p:nvPicPr>
            <p:cNvPr id="65" name="" descr=""/>
            <p:cNvPicPr/>
            <p:nvPr/>
          </p:nvPicPr>
          <p:blipFill>
            <a:blip r:embed="rId2"/>
            <a:stretch/>
          </p:blipFill>
          <p:spPr>
            <a:xfrm>
              <a:off x="6615000" y="4662000"/>
              <a:ext cx="2119680" cy="158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" name=""/>
            <p:cNvSpPr/>
            <p:nvPr/>
          </p:nvSpPr>
          <p:spPr>
            <a:xfrm>
              <a:off x="6355080" y="3582000"/>
              <a:ext cx="2639880" cy="853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l-GR" sz="1800" spc="-1" strike="noStrike">
                  <a:solidFill>
                    <a:srgbClr val="2a6099"/>
                  </a:solidFill>
                  <a:latin typeface="Arial"/>
                </a:rPr>
                <a:t>Spintronic and magnonic microwave devices</a:t>
              </a:r>
              <a:endParaRPr b="0" lang="el-G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7" name="" descr=""/>
          <p:cNvPicPr/>
          <p:nvPr/>
        </p:nvPicPr>
        <p:blipFill>
          <a:blip r:embed="rId3"/>
          <a:stretch/>
        </p:blipFill>
        <p:spPr>
          <a:xfrm>
            <a:off x="3420360" y="4068000"/>
            <a:ext cx="1976400" cy="14382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FB28E6-59EF-442E-8363-57F96DB68B8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Μόνιμοι” μαγνήτες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720000" y="183600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SmCo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5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Στοιχειομετρικά διατεταγμένη εξαγωνική δομή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6420600" y="3159000"/>
            <a:ext cx="2578320" cy="28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MTSY"/>
              </a:rPr>
              <a:t>= 0.499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 nm 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MTMI"/>
              </a:rPr>
              <a:t>c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MTSY"/>
              </a:rPr>
              <a:t>= 0.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398 nm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(BH)</a:t>
            </a:r>
            <a:r>
              <a:rPr b="0" i="1" lang="el-GR" sz="2200" spc="-1" strike="noStrike" baseline="-8000">
                <a:solidFill>
                  <a:srgbClr val="000000"/>
                </a:solidFill>
                <a:latin typeface="Arial"/>
                <a:ea typeface="TimesNewRomanPS"/>
              </a:rPr>
              <a:t>max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=150 kJ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22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-3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Πολύ υψηλή θερμοκρασία Curie: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=1020 K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80000" y="3268080"/>
            <a:ext cx="6118920" cy="2565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A65D16-95FB-496E-91B3-2E2BFCA728ED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Μόνιμοι” μαγνήτες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720000" y="183600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Nd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2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Fe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14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B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Τετραγωνική δομή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6336000" y="3159000"/>
            <a:ext cx="2698920" cy="28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MTSY"/>
              </a:rPr>
              <a:t>= 0.879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 nm 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MTMI"/>
              </a:rPr>
              <a:t>c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MTSY"/>
              </a:rPr>
              <a:t>= 1.212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 nm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(BH)</a:t>
            </a:r>
            <a:r>
              <a:rPr b="0" i="1" lang="el-GR" sz="2200" spc="-1" strike="noStrike" baseline="-8000">
                <a:solidFill>
                  <a:srgbClr val="000000"/>
                </a:solidFill>
                <a:latin typeface="Arial"/>
                <a:ea typeface="TimesNewRomanPS"/>
              </a:rPr>
              <a:t>max</a:t>
            </a: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&gt; 4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TimesNewRomanPS"/>
              </a:rPr>
              <a:t>50 kJ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22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-3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Θερμοκρασία Curie: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=588 K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87560" y="2998800"/>
            <a:ext cx="6116400" cy="35884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436DFE-FFCD-469F-A404-17B8064ECE59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Calibri"/>
                <a:ea typeface="Microsoft YaHei"/>
              </a:rPr>
              <a:t>Μόνιμοι” μαγνήτες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720000" y="183600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Fe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3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O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4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 (μαγνήτιτης)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Κυβική δομή (σπινέλιος)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6336000" y="3015000"/>
            <a:ext cx="2698920" cy="34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TSY"/>
              </a:rPr>
              <a:t>= 0.840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 nm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(BH)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TimesNewRomanPS"/>
              </a:rPr>
              <a:t>max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&gt;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 1–2 kJ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20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-3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Courier New"/>
                <a:ea typeface="Arial"/>
              </a:rPr>
              <a:t>H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Courier New"/>
                <a:ea typeface="Arial"/>
              </a:rPr>
              <a:t>C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=100–300 A·m</a:t>
            </a:r>
            <a:r>
              <a:rPr b="0" lang="el-GR" sz="20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(οριακά “σκληρό”)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Θερμοκρασία Curie: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860 K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Σιδηριμαγνήτης!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48320" y="3240000"/>
            <a:ext cx="5970960" cy="2699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E24FAE-CF0F-429C-9D44-A834805C3B5E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Μαλακά” μαγνητικά υλικά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22480" y="3370680"/>
            <a:ext cx="5896800" cy="274860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720000" y="183564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α-Fe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Κυβική δομή (bcc)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6336000" y="3014640"/>
            <a:ext cx="2698920" cy="34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TSY"/>
              </a:rPr>
              <a:t>= 0.287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 nm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S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1720 kA·m</a:t>
            </a:r>
            <a:r>
              <a:rPr b="0" lang="el-GR" sz="20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H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10–100 A·m</a:t>
            </a:r>
            <a:r>
              <a:rPr b="0" lang="el-GR" sz="20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Θερμοκρασία Curie: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1044 K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C0BE5E-7410-4B52-A777-B1678182F09F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Μαλακά” μαγνητικά υλικά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720000" y="183564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Co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65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Fe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35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 (permendur)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Κυβική δομή (bcc)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6336000" y="3014640"/>
            <a:ext cx="2698920" cy="34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TSY"/>
              </a:rPr>
              <a:t>= 0.286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 nm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S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1950 kA·m</a:t>
            </a:r>
            <a:r>
              <a:rPr b="0" lang="el-GR" sz="20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H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10–100 A·m</a:t>
            </a:r>
            <a:r>
              <a:rPr b="0" lang="el-GR" sz="20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Θερμοκρασία Curie: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1210 K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216000" y="3301200"/>
            <a:ext cx="5939280" cy="2527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C649DA-9200-44F3-9C8B-600730B00D34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“</a:t>
            </a: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Μαλακά” μαγνητικά υλικά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720000" y="183564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Ni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80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Fe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20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 (permalloy)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Κυβική δομή (fcc)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6336000" y="3014640"/>
            <a:ext cx="2698920" cy="34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TSY"/>
              </a:rPr>
              <a:t>= 0.352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 nm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S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830 kA·m</a:t>
            </a:r>
            <a:r>
              <a:rPr b="0" lang="el-GR" sz="20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H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0.1–10 A·m</a:t>
            </a:r>
            <a:r>
              <a:rPr b="0" lang="el-GR" sz="20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Θερμοκρασία Curie: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1210 K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396360" y="3254400"/>
            <a:ext cx="5542920" cy="2684880"/>
          </a:xfrm>
          <a:prstGeom prst="rect">
            <a:avLst/>
          </a:prstGeom>
          <a:ln w="0">
            <a:noFill/>
          </a:ln>
        </p:spPr>
      </p:pic>
      <p:sp>
        <p:nvSpPr>
          <p:cNvPr id="169" name=""/>
          <p:cNvSpPr/>
          <p:nvPr/>
        </p:nvSpPr>
        <p:spPr>
          <a:xfrm>
            <a:off x="792000" y="6300000"/>
            <a:ext cx="761724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Χρησιμοποιείται σε μαγνητικές διατάξεις (αισθητήρες, RF/μικροκύματα)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43868E-5ED7-4163-A227-C3B275674109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Μαγνητικοί ημιαγωγοί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720000" y="230364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EuO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Κυβική δομή NaCl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6336000" y="3014640"/>
            <a:ext cx="2698920" cy="34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TSY"/>
              </a:rPr>
              <a:t>= 0.516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 nm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Ενεργειακό χάσμα:           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g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1.3 eV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Θερμοκρασία Curie: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</a:t>
            </a:r>
            <a:r>
              <a:rPr b="0" lang="el-GR" sz="2000" spc="-1" strike="noStrike">
                <a:solidFill>
                  <a:srgbClr val="c9211e"/>
                </a:solidFill>
                <a:latin typeface="Arial"/>
                <a:ea typeface="Arial"/>
              </a:rPr>
              <a:t>69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 K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792000" y="1872000"/>
            <a:ext cx="761724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Αξιοποιείται τόσο το φορτίο, όσο και το σπιν των ηλεκτρονίων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275400" y="3586320"/>
            <a:ext cx="6033600" cy="30016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C031ED-F6E4-404C-8647-7A0E6B24F812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Μαγνητικοί ημιαγωγοί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720000" y="2303640"/>
            <a:ext cx="7915680" cy="32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 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(Mn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X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Ga</a:t>
            </a:r>
            <a:r>
              <a:rPr b="0" lang="el-GR" sz="2400" spc="-1" strike="noStrike" baseline="-8000">
                <a:solidFill>
                  <a:srgbClr val="2a6099"/>
                </a:solidFill>
                <a:latin typeface="Arial"/>
              </a:rPr>
              <a:t>1-X</a:t>
            </a:r>
            <a:r>
              <a:rPr b="0" lang="el-GR" sz="2400" spc="-1" strike="noStrike">
                <a:solidFill>
                  <a:srgbClr val="2a6099"/>
                </a:solidFill>
                <a:latin typeface="Arial"/>
              </a:rPr>
              <a:t>)As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Κυβική δομή ZnS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6336000" y="3014640"/>
            <a:ext cx="2698920" cy="34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MTMI"/>
              </a:rPr>
              <a:t>a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TSY"/>
              </a:rPr>
              <a:t>= 0.565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TimesNewRomanPS"/>
              </a:rPr>
              <a:t> nm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Ενεργειακό χάσμα:           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g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1.4 eV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Θερμοκρασία Curie: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= </a:t>
            </a:r>
            <a:r>
              <a:rPr b="0" lang="el-GR" sz="2000" spc="-1" strike="noStrike">
                <a:solidFill>
                  <a:srgbClr val="c9211e"/>
                </a:solidFill>
                <a:latin typeface="Arial"/>
                <a:ea typeface="Arial"/>
              </a:rPr>
              <a:t>170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 K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792000" y="1872000"/>
            <a:ext cx="761724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Αξιοποιείται τόσο ρο φορτίο, όσο και το σπιν των ηλεκτρονίων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504000" y="3492000"/>
            <a:ext cx="5918400" cy="29134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E85327-43CE-44A7-820B-B48AA12FFF91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υλικά στη νανοκλίμακα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1368000" y="1939320"/>
            <a:ext cx="5392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1D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100440" y="2484000"/>
            <a:ext cx="6126840" cy="2973240"/>
          </a:xfrm>
          <a:prstGeom prst="rect">
            <a:avLst/>
          </a:prstGeom>
          <a:ln w="0">
            <a:noFill/>
          </a:ln>
        </p:spPr>
      </p:pic>
      <p:sp>
        <p:nvSpPr>
          <p:cNvPr id="183" name=""/>
          <p:cNvSpPr/>
          <p:nvPr/>
        </p:nvSpPr>
        <p:spPr>
          <a:xfrm>
            <a:off x="4428000" y="1939320"/>
            <a:ext cx="5392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2D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3132000" y="5629320"/>
            <a:ext cx="5392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3D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 flipH="1" rot="16257000">
            <a:off x="4511880" y="1697760"/>
            <a:ext cx="267840" cy="1439280"/>
          </a:xfrm>
          <a:custGeom>
            <a:avLst/>
            <a:gdLst>
              <a:gd name="textAreaLeft" fmla="*/ 171360 w 267840"/>
              <a:gd name="textAreaRight" fmla="*/ 268560 w 267840"/>
              <a:gd name="textAreaTop" fmla="*/ 37440 h 1439280"/>
              <a:gd name="textAreaBottom" fmla="*/ 1402560 h 143928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600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 flipH="1" rot="16257000">
            <a:off x="1447560" y="1724760"/>
            <a:ext cx="267840" cy="1439280"/>
          </a:xfrm>
          <a:custGeom>
            <a:avLst/>
            <a:gdLst>
              <a:gd name="textAreaLeft" fmla="*/ 171360 w 267840"/>
              <a:gd name="textAreaRight" fmla="*/ 268560 w 267840"/>
              <a:gd name="textAreaTop" fmla="*/ 37440 h 1439280"/>
              <a:gd name="textAreaBottom" fmla="*/ 1402560 h 143928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600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 flipH="1" flipV="1" rot="5343000">
            <a:off x="3213000" y="3203640"/>
            <a:ext cx="267840" cy="4672440"/>
          </a:xfrm>
          <a:custGeom>
            <a:avLst/>
            <a:gdLst>
              <a:gd name="textAreaLeft" fmla="*/ 171360 w 267840"/>
              <a:gd name="textAreaRight" fmla="*/ 268560 w 267840"/>
              <a:gd name="textAreaTop" fmla="*/ 122040 h 4672440"/>
              <a:gd name="textAreaBottom" fmla="*/ 4551840 h 467244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600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612000" y="1584000"/>
            <a:ext cx="791568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Τουλάχιστον μία διάσταση του υλικού είναι μεταξύ 1 nm και 100 nm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6372000" y="2376000"/>
            <a:ext cx="2587680" cy="35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Λόγος επιφανειακών ατόμων: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Υμένιο: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Ραβδίο: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Σωματίδιο: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90" name=""/>
              <p:cNvSpPr txBox="1"/>
              <p:nvPr/>
            </p:nvSpPr>
            <p:spPr>
              <a:xfrm>
                <a:off x="7558200" y="3106440"/>
                <a:ext cx="361080" cy="600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2</m:t>
                        </m:r>
                        <m:r>
                          <m:t xml:space="preserve">α</m:t>
                        </m:r>
                      </m:num>
                      <m:den>
                        <m:r>
                          <m:t xml:space="preserve">t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91" name=""/>
              <p:cNvSpPr txBox="1"/>
              <p:nvPr/>
            </p:nvSpPr>
            <p:spPr>
              <a:xfrm>
                <a:off x="7560000" y="3888000"/>
                <a:ext cx="1171800" cy="636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2</m:t>
                        </m:r>
                        <m:r>
                          <m:t xml:space="preserve">πrα</m:t>
                        </m:r>
                      </m:num>
                      <m:den>
                        <m:r>
                          <m:t xml:space="preserve">π</m:t>
                        </m:r>
                        <m:sSup>
                          <m:e>
                            <m:r>
                              <m:t xml:space="preserve">r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α</m:t>
                        </m:r>
                      </m:num>
                      <m:den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92" name=""/>
              <p:cNvSpPr txBox="1"/>
              <p:nvPr/>
            </p:nvSpPr>
            <p:spPr>
              <a:xfrm>
                <a:off x="7647480" y="4690800"/>
                <a:ext cx="1362240" cy="95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4</m:t>
                        </m:r>
                        <m:sSup>
                          <m:e>
                            <m:r>
                              <m:t xml:space="preserve">πR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α</m:t>
                        </m:r>
                      </m:num>
                      <m:den>
                        <m:f>
                          <m:num>
                            <m:r>
                              <m:t xml:space="preserve">4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  <m:r>
                          <m:t xml:space="preserve">π</m:t>
                        </m:r>
                        <m:sSup>
                          <m:e>
                            <m:r>
                              <m:t xml:space="preserve">R</m:t>
                            </m:r>
                          </m:e>
                          <m:sup>
                            <m:r>
                              <m:t xml:space="preserve">3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3</m:t>
                        </m:r>
                        <m:r>
                          <m:t xml:space="preserve">α</m:t>
                        </m:r>
                      </m:num>
                      <m:den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93" name=""/>
          <p:cNvSpPr/>
          <p:nvPr/>
        </p:nvSpPr>
        <p:spPr>
          <a:xfrm>
            <a:off x="612000" y="6048000"/>
            <a:ext cx="791568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Για α=0.25 nm και t=2r=2R=10 nm, τότε το 5% (υμένιο), 10% (ραβδίο), 15% (σωματίδιο) των ατόμων είναι επιφανειακά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6D9494-596A-40EA-B69A-FD1268B32DED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υλικά στη νανοκλίμακα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1116000" y="1908000"/>
            <a:ext cx="233928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Μήκος ανταλλαγής: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96" name=""/>
              <p:cNvSpPr txBox="1"/>
              <p:nvPr/>
            </p:nvSpPr>
            <p:spPr>
              <a:xfrm>
                <a:off x="3724200" y="1711440"/>
                <a:ext cx="3287520" cy="80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l</m:t>
                        </m:r>
                      </m:e>
                      <m:sub>
                        <m:r>
                          <m:t xml:space="preserve">ex</m:t>
                        </m:r>
                      </m:sub>
                    </m:sSub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A</m:t>
                            </m:r>
                          </m:num>
                          <m:den>
                            <m:sSub>
                              <m:e>
                                <m:r>
                                  <m:t xml:space="preserve">μ</m:t>
                                </m:r>
                              </m:e>
                              <m:sub>
                                <m:r>
                                  <m:t xml:space="preserve">0</m:t>
                                </m:r>
                              </m:sub>
                            </m:sSub>
                            <m:sSubSup>
                              <m:e>
                                <m:r>
                                  <m:t xml:space="preserve">M</m:t>
                                </m:r>
                              </m:e>
                              <m:sub>
                                <m:r>
                                  <m:t xml:space="preserve">S</m:t>
                                </m:r>
                              </m:sub>
                              <m:sup>
                                <m:r>
                                  <m:t xml:space="preserve"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:</m:t>
                    </m:r>
                    <m:r>
                      <m:t xml:space="preserve">A</m:t>
                    </m:r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B</m:t>
                            </m:r>
                          </m:sub>
                        </m:sSub>
                        <m:sSub>
                          <m:e>
                            <m:r>
                              <m:t xml:space="preserve">T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α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97" name=""/>
          <p:cNvSpPr/>
          <p:nvPr/>
        </p:nvSpPr>
        <p:spPr>
          <a:xfrm>
            <a:off x="180000" y="2520000"/>
            <a:ext cx="8819280" cy="8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→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Το μήκος ανταλλαγής προκύπτει ως το αποτέλεσμα του ανταγωνισμού ανάμεσα στην ενέργεια της αλληλεπίδρασης ανταλλαγής και την μαγνητική διπολική ενέργεια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2556000" y="3410280"/>
            <a:ext cx="4679280" cy="3249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58A85F-F791-4FE5-B8FC-DD0236B172CE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Μαγνητικά Υλικά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360720" y="1414440"/>
            <a:ext cx="8276040" cy="49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Πρόκειται </a:t>
            </a:r>
            <a:r>
              <a:rPr b="0" lang="el-GR" sz="2200" spc="-1" strike="noStrike" u="sng">
                <a:solidFill>
                  <a:srgbClr val="000000"/>
                </a:solidFill>
                <a:uFillTx/>
                <a:latin typeface="Arial"/>
              </a:rPr>
              <a:t>κυρίως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 για υλικά που εμφανίζουν: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Σιδηρομαγνητισμό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Αντισιδηρομαγνητισμό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Σιδηριμαγνητισμό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200" spc="-1" strike="noStrike">
                <a:solidFill>
                  <a:srgbClr val="2a6099"/>
                </a:solidFill>
                <a:latin typeface="Arial"/>
              </a:rPr>
              <a:t>Σε κάθε περίπτωση, υπάρχει κάποιο είδος τάξης των μαγνητικών διπολικών ροπών </a:t>
            </a:r>
            <a:r>
              <a:rPr b="0" lang="el-GR" sz="22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1" lang="el-GR" sz="2200" spc="-1" strike="noStrike">
                <a:solidFill>
                  <a:srgbClr val="2a6099"/>
                </a:solidFill>
                <a:latin typeface="Arial"/>
                <a:ea typeface="Arial"/>
              </a:rPr>
              <a:t>Αλληλεπίδραση ανταλλαγής</a:t>
            </a:r>
            <a:r>
              <a:rPr b="0" lang="el-GR" sz="2200" spc="-1" strike="noStrike">
                <a:solidFill>
                  <a:srgbClr val="2a6099"/>
                </a:solidFill>
                <a:latin typeface="Arial"/>
                <a:ea typeface="Arial"/>
              </a:rPr>
              <a:t>!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Σημαντικές παράμετροι: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Θερμοκρασία Curie (</a:t>
            </a: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b="0" i="1" lang="el-GR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Μαγνήτιση κόρου (</a:t>
            </a: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b="0" i="1" lang="el-GR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Παραμένουσα μαγνήτιση (</a:t>
            </a: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b="0" i="1" lang="el-GR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Συνεκτικό πεδίο (</a:t>
            </a:r>
            <a:r>
              <a:rPr b="0" i="1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H</a:t>
            </a:r>
            <a:r>
              <a:rPr b="0" i="1" lang="el-GR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22CC20-E2E1-4018-A5E3-FB4570F919F4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υλικά στη νανοκλίμακα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360000" y="1476000"/>
            <a:ext cx="8279280" cy="8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Το μήκος ανταλλαγής καθορίζει το μέγεθος των μαγνητικών δομών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Παράδειγμα: μήκος περιοχής μετάβασης (domain wall) μαγνητικών περιοχών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rcRect l="0" t="8028" r="0" b="0"/>
          <a:stretch/>
        </p:blipFill>
        <p:spPr>
          <a:xfrm>
            <a:off x="288000" y="2481480"/>
            <a:ext cx="8099280" cy="4213800"/>
          </a:xfrm>
          <a:prstGeom prst="rect">
            <a:avLst/>
          </a:prstGeom>
          <a:ln w="0">
            <a:noFill/>
          </a:ln>
        </p:spPr>
      </p:pic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5760000" y="3780000"/>
            <a:ext cx="2883960" cy="1340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EBE11C-9E6A-4EC1-84B5-F4A87753E61D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υλικά στη νανοκλίμακα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180000" y="1908000"/>
            <a:ext cx="8819280" cy="36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Χαρακτηριστικά μεγέθη ηλεκτρονικής μεταφοράς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Μέση ελεύθερη διαδρομή (mean free path):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 λ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Μήκος ανελαστικής σκέδασης (inelastic scattering length):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λ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Μήκος διάχυσης σπιν (spin-diffusion length): 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S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Εκφράζουν τη μέση απόσταση που διανύει ένα ηλεκτρόνιο πριν αλλάξει ορμή (λ), ενέργεια (λ</a:t>
            </a:r>
            <a:r>
              <a:rPr b="0" lang="el-GR" sz="20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el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), ή σπιν (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b="0" i="1" lang="el-GR" sz="20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b="0" i="1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Microsoft YaHei"/>
              </a:rPr>
              <a:t>Και οι τρεις παράμετροι είναι μεταξύ 1 nm και 100 nm, ενώ στα μαγνητικά υλικά εξαρτώνται από το σπιν!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5AB7A9-DA61-4772-A5E6-DBE0E63CD7C7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λεπτά υμένια (thin films)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72000" y="2421000"/>
            <a:ext cx="3743280" cy="2006280"/>
          </a:xfrm>
          <a:prstGeom prst="rect">
            <a:avLst/>
          </a:prstGeom>
          <a:ln w="0">
            <a:noFill/>
          </a:ln>
        </p:spPr>
      </p:pic>
      <p:sp>
        <p:nvSpPr>
          <p:cNvPr id="207" name=""/>
          <p:cNvSpPr/>
          <p:nvPr/>
        </p:nvSpPr>
        <p:spPr>
          <a:xfrm>
            <a:off x="398880" y="1836000"/>
            <a:ext cx="2804400" cy="43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Λεπτά υμένια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Επιφανειακά και διεπιφανειακά άτομα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Μηχανική τάση από το υπόστρωμα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2"/>
          <a:stretch/>
        </p:blipFill>
        <p:spPr>
          <a:xfrm>
            <a:off x="3852000" y="2597760"/>
            <a:ext cx="5151600" cy="3629520"/>
          </a:xfrm>
          <a:prstGeom prst="rect">
            <a:avLst/>
          </a:prstGeom>
          <a:ln w="0">
            <a:noFill/>
          </a:ln>
        </p:spPr>
      </p:pic>
      <p:sp>
        <p:nvSpPr>
          <p:cNvPr id="209" name=""/>
          <p:cNvSpPr/>
          <p:nvPr/>
        </p:nvSpPr>
        <p:spPr>
          <a:xfrm>
            <a:off x="3998880" y="1836000"/>
            <a:ext cx="46404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Επίδραση του πάχους στη μαγνητοσυστολή Fe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18675A-71B7-4003-89C0-2622A18F4D33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λεπτά υμένια (thin films)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Arial"/>
                <a:ea typeface="Microsoft YaHei"/>
              </a:rPr>
              <a:t>Ανισοτροπία σχήματος (shape anisotropy)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3410280" y="2112840"/>
            <a:ext cx="5589000" cy="368244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212" name=""/>
              <p:cNvSpPr txBox="1"/>
              <p:nvPr/>
            </p:nvSpPr>
            <p:spPr>
              <a:xfrm>
                <a:off x="275760" y="4140000"/>
                <a:ext cx="2603520" cy="658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K</m:t>
                        </m:r>
                      </m:e>
                      <m:sub>
                        <m:r>
                          <m:t xml:space="preserve">sh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sSubSup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  <m:sup>
                        <m:r>
                          <m:t xml:space="preserve">2</m:t>
                        </m:r>
                      </m:sup>
                    </m:sSubSup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J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3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213" name=""/>
          <p:cNvSpPr/>
          <p:nvPr/>
        </p:nvSpPr>
        <p:spPr>
          <a:xfrm>
            <a:off x="66600" y="2592000"/>
            <a:ext cx="3352680" cy="12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Οφείλεται στο απομαγνητίζον πεδίο εξ αιτίας του σχήματος του μαγνητικού υλικού.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572965-8DF0-4390-8429-C63A673FB6EB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πολυστρωματικά υμένια (multilayers)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720000" y="2051640"/>
            <a:ext cx="7919280" cy="37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</a:rPr>
              <a:t>Εναλλασσόμενα υμένια διαφορετικών μαγνητικών υλικών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Άμεση σύζευξη μέσω αλληλεπιδράσεων ανταλλαγής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Σιδηρομαγνητικά/αντισιδηρομαγνητικά υμένια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Microsoft YaHei"/>
              </a:rPr>
              <a:t>Εναλλασσόμενα μαγνητικά/μη-μαγνητικά λεπτά υμένια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Έμμεση σύζευξη μέσω πολωμένων ηλεκτρονίων αγωγιμότητας (διατήρηση του σπιν στο μη μαγνητικό υμένιο)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Σύζευξη μέσω διπολικών αλληλεπιδράσεων λόγω διεπιφανειακής τραχύτητας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E6E9C2-5E83-45BD-86B8-4357E89FFAF7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πολυστρωματικά υμένια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1620000" y="1687680"/>
            <a:ext cx="647928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Σιδηρομαγνητικά/αντισιδηρομαγνητικά υμένια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274320" y="2683440"/>
            <a:ext cx="2799000" cy="1455840"/>
          </a:xfrm>
          <a:prstGeom prst="rect">
            <a:avLst/>
          </a:prstGeom>
          <a:ln w="0">
            <a:noFill/>
          </a:ln>
        </p:spPr>
      </p:pic>
      <p:sp>
        <p:nvSpPr>
          <p:cNvPr id="219" name=""/>
          <p:cNvSpPr/>
          <p:nvPr/>
        </p:nvSpPr>
        <p:spPr>
          <a:xfrm>
            <a:off x="3744000" y="2540520"/>
            <a:ext cx="5003280" cy="15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Εμφάνιση μαγνητικής ανισοτροπίας λόγω αλληλεπίδρασης ανταλλαγής!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Πόλωση ανταλλαγής (exchange bias)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2"/>
          <a:stretch/>
        </p:blipFill>
        <p:spPr>
          <a:xfrm>
            <a:off x="1236240" y="4140000"/>
            <a:ext cx="7115040" cy="2608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785FF5-FF07-4AC8-A318-A07F6AEFF1C7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πολυστρωματικά υμένια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1620000" y="1687680"/>
            <a:ext cx="647928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Σιδηρομαγνητικά/αντισιδηρομαγνητικά υμένια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3024000" y="2156040"/>
            <a:ext cx="4895280" cy="20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Γιατί εμφανίζεται η πόλωση ανταλλαγής (exchange bias)..;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Εφαρμογές: βαλβίδες σπιν (spin valves)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Arial"/>
              </a:rPr>
              <a:t>μαγνητικό/μη-μαγνητικό/μαγνητικό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111600" y="2120040"/>
            <a:ext cx="2983680" cy="4655880"/>
          </a:xfrm>
          <a:prstGeom prst="rect">
            <a:avLst/>
          </a:prstGeom>
          <a:ln w="0">
            <a:noFill/>
          </a:ln>
        </p:spPr>
      </p:pic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4176000" y="4234680"/>
            <a:ext cx="3312720" cy="24606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5B25E7-880B-4F29-B827-BCC785BE5608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πολυστρωματικά υμένια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1260000" y="1687680"/>
            <a:ext cx="7199280" cy="7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Σιδηρομαγνητικά/μή-μαγνητικά υμένια: διπολική σύζευξη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384480" y="2880000"/>
            <a:ext cx="4474800" cy="2162160"/>
          </a:xfrm>
          <a:prstGeom prst="rect">
            <a:avLst/>
          </a:prstGeom>
          <a:ln w="0">
            <a:noFill/>
          </a:ln>
        </p:spPr>
      </p:pic>
      <p:sp>
        <p:nvSpPr>
          <p:cNvPr id="229" name=""/>
          <p:cNvSpPr/>
          <p:nvPr/>
        </p:nvSpPr>
        <p:spPr>
          <a:xfrm>
            <a:off x="4860000" y="3420000"/>
            <a:ext cx="4139280" cy="12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Η διεπιφανειακή τραχύτητα έχει ως αποτέλεσμα την εμφάνιση διπολικής σύζευξης του τύπου “φλοιού πορτοκαλιού” (orange-peel)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360000" y="5042880"/>
            <a:ext cx="8639280" cy="12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Συνήθως η σύζευξη είναι σιδηρομαγνητική, καθώς υπάρχει συσχετισμός των διεπιφανειακών τραχυτήτων των δύο μαγνητικών υμενίων.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34CA50-5F90-4971-8679-4956F7A779F5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πολυστρωματικά υμένια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1260000" y="1687680"/>
            <a:ext cx="7199280" cy="7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Έμμεση αλληλεπίδραση ανταλλαγής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4320000" y="5393520"/>
            <a:ext cx="4139280" cy="12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“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Τεχνητοί” αντισιδηρομαγνήτες!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(artificial antiferromangets)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180000" y="2169000"/>
            <a:ext cx="4499640" cy="4386240"/>
          </a:xfrm>
          <a:prstGeom prst="rect">
            <a:avLst/>
          </a:prstGeom>
          <a:ln w="0">
            <a:noFill/>
          </a:ln>
        </p:spPr>
      </p:pic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4824000" y="2287080"/>
            <a:ext cx="3734640" cy="3184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CCD3AF-8468-4E5E-8B86-3595CDD270D0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πολυστρωματικά υμένια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1260000" y="1687680"/>
            <a:ext cx="7199280" cy="7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Εξαρτώμενη από το σπιν ηλεκτρονική μετφορά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(spin-dependent electron transport)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4500000" y="3420000"/>
            <a:ext cx="4139280" cy="12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Η 3d στοιβάδα είναι πλήρως συμπληρωμένη για τον έναν πληθυσμό σπιν, ενώ είναι μερικώς συμπληρωμένη για τον άλλο.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Ασυμμετρία στην κατανομή των ηλεκτρονίων!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720000" y="2880000"/>
            <a:ext cx="3570120" cy="359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3A6E63-1D10-4C36-A8EE-BD3F1D6B9B71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Μαγνητικά Υλικά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Calibri"/>
              </a:rPr>
              <a:t>Τρεις χαρακτηριστικές διανυσματικές ποσότητες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1" name=""/>
              <p:cNvSpPr txBox="1"/>
              <p:nvPr/>
            </p:nvSpPr>
            <p:spPr>
              <a:xfrm>
                <a:off x="180000" y="2031480"/>
                <a:ext cx="2845440" cy="66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H</m:t>
                            </m:r>
                          </m:e>
                        </m:acc>
                        <m:r>
                          <m:t xml:space="preserve">+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M</m:t>
                            </m:r>
                          </m:e>
                        </m:acc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2" name=""/>
              <p:cNvSpPr txBox="1"/>
              <p:nvPr/>
            </p:nvSpPr>
            <p:spPr>
              <a:xfrm>
                <a:off x="3492000" y="2124000"/>
                <a:ext cx="5002560" cy="45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4</m:t>
                    </m:r>
                    <m:r>
                      <m:t xml:space="preserve">π</m:t>
                    </m:r>
                    <m:r>
                      <m:t xml:space="preserve">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7</m:t>
                        </m:r>
                      </m:sup>
                    </m:sSup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T</m:t>
                        </m:r>
                        <m:r>
                          <m:t xml:space="preserve">⋅</m:t>
                        </m:r>
                        <m:r>
                          <m:t xml:space="preserve">m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sup>
                        </m:sSup>
                        <m:r>
                          <m:t xml:space="preserve">≡</m:t>
                        </m:r>
                        <m:r>
                          <m:t xml:space="preserve">J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sup>
                        </m:sSup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2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3" name=""/>
              <p:cNvSpPr txBox="1"/>
              <p:nvPr/>
            </p:nvSpPr>
            <p:spPr>
              <a:xfrm>
                <a:off x="180000" y="3492000"/>
                <a:ext cx="706320" cy="389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Τ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4" name=""/>
              <p:cNvSpPr txBox="1"/>
              <p:nvPr/>
            </p:nvSpPr>
            <p:spPr>
              <a:xfrm>
                <a:off x="180000" y="4213440"/>
                <a:ext cx="1427760" cy="395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H</m:t>
                        </m:r>
                      </m:e>
                    </m:acc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Α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5" name=""/>
              <p:cNvSpPr txBox="1"/>
              <p:nvPr/>
            </p:nvSpPr>
            <p:spPr>
              <a:xfrm>
                <a:off x="180000" y="4842000"/>
                <a:ext cx="1466280" cy="395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M</m:t>
                        </m:r>
                      </m:e>
                    </m:acc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Α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2163600" y="2700000"/>
            <a:ext cx="6654960" cy="35334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A450FB-3DED-4362-B619-A0A017AB0DAE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2a6099"/>
                </a:solidFill>
                <a:latin typeface="Arial"/>
                <a:ea typeface="Microsoft YaHei"/>
              </a:rPr>
              <a:t>Μαγνητικά πολυστρωματικά υμένια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1260000" y="1687680"/>
            <a:ext cx="7199280" cy="7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Εξαρτώμενη από το σπιν ηλεκτρονική μετφορά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(spin-dependent electron transport)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360000" y="2700000"/>
            <a:ext cx="2879640" cy="3335760"/>
          </a:xfrm>
          <a:prstGeom prst="rect">
            <a:avLst/>
          </a:prstGeom>
          <a:ln w="0">
            <a:noFill/>
          </a:ln>
        </p:spPr>
      </p:pic>
      <p:pic>
        <p:nvPicPr>
          <p:cNvPr id="243" name="" descr=""/>
          <p:cNvPicPr/>
          <p:nvPr/>
        </p:nvPicPr>
        <p:blipFill>
          <a:blip r:embed="rId2"/>
          <a:stretch/>
        </p:blipFill>
        <p:spPr>
          <a:xfrm>
            <a:off x="3213000" y="2745360"/>
            <a:ext cx="2834640" cy="3194280"/>
          </a:xfrm>
          <a:prstGeom prst="rect">
            <a:avLst/>
          </a:prstGeom>
          <a:ln w="0">
            <a:noFill/>
          </a:ln>
        </p:spPr>
      </p:pic>
      <p:sp>
        <p:nvSpPr>
          <p:cNvPr id="244" name=""/>
          <p:cNvSpPr/>
          <p:nvPr/>
        </p:nvSpPr>
        <p:spPr>
          <a:xfrm>
            <a:off x="5760000" y="2817720"/>
            <a:ext cx="323964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Το μοντέλο των δύο ρευμάτων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(two-current model)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5" name=""/>
              <p:cNvSpPr txBox="1"/>
              <p:nvPr/>
            </p:nvSpPr>
            <p:spPr>
              <a:xfrm>
                <a:off x="6840000" y="3898080"/>
                <a:ext cx="1496520" cy="781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Δρ</m:t>
                        </m:r>
                      </m:num>
                      <m:den>
                        <m:r>
                          <m:t xml:space="preserve">ρ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1</m:t>
                                </m:r>
                                <m:r>
                                  <m:t xml:space="preserve">−</m:t>
                                </m:r>
                                <m:r>
                                  <m:t xml:space="preserve">α</m:t>
                                </m:r>
                              </m:e>
                            </m:d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1</m:t>
                                </m:r>
                                <m:r>
                                  <m:t xml:space="preserve">+</m:t>
                                </m:r>
                                <m:r>
                                  <m:t xml:space="preserve">α</m:t>
                                </m:r>
                              </m:e>
                            </m:d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6" name=""/>
              <p:cNvSpPr txBox="1"/>
              <p:nvPr/>
            </p:nvSpPr>
            <p:spPr>
              <a:xfrm>
                <a:off x="7200000" y="5040000"/>
                <a:ext cx="736560" cy="659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α</m:t>
                    </m:r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ρ</m:t>
                            </m:r>
                          </m:e>
                          <m:sub>
                            <m:r>
                              <m:t xml:space="preserve">↓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ρ</m:t>
                            </m:r>
                          </m:e>
                          <m:sub>
                            <m:r>
                              <m:t xml:space="preserve">↑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D3051D-109A-4A65-B1D1-7797C932250D}" type="slidenum">
              <a:t>40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40000" y="2418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Στο επόμενο μάθημα:</a:t>
            </a:r>
            <a:br>
              <a:rPr sz="3600"/>
            </a:br>
            <a:br>
              <a:rPr sz="3600"/>
            </a:br>
            <a:r>
              <a:rPr b="0" lang="el-GR" sz="3600" spc="-1" strike="noStrike">
                <a:solidFill>
                  <a:srgbClr val="2a6099"/>
                </a:solidFill>
                <a:latin typeface="Arial"/>
                <a:ea typeface="Microsoft YaHei"/>
              </a:rPr>
              <a:t>”Μαγνητικές διατάξεις”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9F35BB-CFCE-42A2-B425-6E383F07668E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Μαγνητικά Υλικά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Calibri"/>
              </a:rPr>
              <a:t>Βρόχος υστέρησης (hysteresis loop)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79560" y="2231640"/>
            <a:ext cx="6217200" cy="4065120"/>
          </a:xfrm>
          <a:prstGeom prst="rect">
            <a:avLst/>
          </a:prstGeom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6419160" y="2761920"/>
            <a:ext cx="2757600" cy="28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l-GR" sz="2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i="1" lang="el-GR" sz="2800" spc="-1" strike="noStrike" baseline="-8000">
                <a:solidFill>
                  <a:srgbClr val="000000"/>
                </a:solidFill>
                <a:latin typeface="Arial"/>
              </a:rPr>
              <a:t>S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: μαγνητιση κόρου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l-GR" sz="2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i="1" lang="el-GR" sz="2800" spc="-1" strike="noStrike" baseline="-8000">
                <a:solidFill>
                  <a:srgbClr val="000000"/>
                </a:solidFill>
                <a:latin typeface="Arial"/>
              </a:rPr>
              <a:t>r</a:t>
            </a:r>
            <a:r>
              <a:rPr b="0" i="1" lang="el-GR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: παραμένουσα μαγνήτιση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l-GR" sz="2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i="1" lang="el-GR" sz="2800" spc="-1" strike="noStrike" baseline="-8000">
                <a:solidFill>
                  <a:srgbClr val="000000"/>
                </a:solidFill>
                <a:latin typeface="Arial"/>
              </a:rPr>
              <a:t>C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: συνεκτικό πεδίο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F8C487-4811-48BE-8BFF-58B40326D51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Μαγνητικά Υλικά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Calibri"/>
              </a:rPr>
              <a:t>Γιατί υστέρηση..;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79560" y="2699640"/>
            <a:ext cx="6217200" cy="4065120"/>
          </a:xfrm>
          <a:prstGeom prst="rect">
            <a:avLst/>
          </a:prstGeom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6419160" y="3121920"/>
            <a:ext cx="2757600" cy="12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2a6099"/>
                </a:solidFill>
                <a:latin typeface="Arial"/>
              </a:rPr>
              <a:t>Εμβαδό βρόχου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: απώλεια ενέργειας ανά κύκλο και ανά μονάδα όγκου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83" name=""/>
              <p:cNvSpPr txBox="1"/>
              <p:nvPr/>
            </p:nvSpPr>
            <p:spPr>
              <a:xfrm>
                <a:off x="6519600" y="4687560"/>
                <a:ext cx="193716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Ε</m:t>
                    </m:r>
                    <m:r>
                      <m:t xml:space="preserve">=</m:t>
                    </m:r>
                    <m:nary>
                      <m:naryPr>
                        <m:chr m:val="∮"/>
                        <m:subHide m:val="1"/>
                        <m:supHide m:val="1"/>
                      </m:naryPr>
                      <m:sub/>
                      <m:sup/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e>
                    </m:nary>
                    <m:acc>
                      <m:accPr>
                        <m:chr m:val="⃗"/>
                      </m:accPr>
                      <m:e>
                        <m:r>
                          <m:t xml:space="preserve">H</m:t>
                        </m:r>
                      </m:e>
                    </m:acc>
                    <m:r>
                      <m:t xml:space="preserve">⋅</m:t>
                    </m:r>
                    <m:r>
                      <m:t xml:space="preserve">d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M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84" name=""/>
              <p:cNvSpPr txBox="1"/>
              <p:nvPr/>
            </p:nvSpPr>
            <p:spPr>
              <a:xfrm>
                <a:off x="5112000" y="5760000"/>
                <a:ext cx="3942720" cy="417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J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sup>
                        </m:sSup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≡</m:t>
                        </m:r>
                        <m:r>
                          <m:t xml:space="preserve">J</m:t>
                        </m:r>
                        <m:r>
                          <m:t xml:space="preserve">⋅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−</m:t>
                            </m:r>
                            <m:r>
                              <m:t xml:space="preserve">3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85" name=""/>
          <p:cNvSpPr/>
          <p:nvPr/>
        </p:nvSpPr>
        <p:spPr>
          <a:xfrm>
            <a:off x="720000" y="2006280"/>
            <a:ext cx="7916760" cy="5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Κυρίως </a:t>
            </a:r>
            <a:r>
              <a:rPr b="0" lang="el-GR" sz="1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εξωγενή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 χαρακτηριστικά του υλικού καθορίζουν την υστέρηση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A21063-DE0E-437A-9B58-DDAF288E3875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Μαγνητικά Υλικά 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Calibri"/>
              </a:rPr>
              <a:t>Μαγνήτιση κόρου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720000" y="1620000"/>
            <a:ext cx="7916760" cy="47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Μαγνήτιση κόρου (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</a:rPr>
              <a:t>S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): η μέγιστη μαγνήτιση που μπορεί να αποκτήσει ένα υλικό και εμφανίζεται όταν όλες οι ατομικές μαγνητικές διπολικές ροπές του ευθυγραμμίζονται πλήρως με την κατεύθυνση του εφαρμοζόμενου μαγνητικού πεδίου.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Η Μαγνήτιση κορεσμού είναι </a:t>
            </a:r>
            <a:r>
              <a:rPr b="0" lang="el-GR" sz="2000" spc="-1" strike="noStrike" u="sng">
                <a:solidFill>
                  <a:srgbClr val="2a6099"/>
                </a:solidFill>
                <a:uFillTx/>
                <a:latin typeface="Arial"/>
                <a:ea typeface="Arial"/>
              </a:rPr>
              <a:t>ενδογενής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 ιδιότητα του υλικού!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Ενδεικτικές τιμές (σε θερμοκρασία 296 K):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Fe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1720 kA·m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Co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1370 kA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Ni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 485 kA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Fe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65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Co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35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1950 kA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 (</a:t>
            </a:r>
            <a:r>
              <a:rPr b="0" lang="el-GR" sz="1800" spc="-1" strike="noStrike">
                <a:solidFill>
                  <a:srgbClr val="2a6099"/>
                </a:solidFill>
                <a:latin typeface="Arial"/>
                <a:ea typeface="Arial"/>
              </a:rPr>
              <a:t>Η μέγιστη τιμή..!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Fe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3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O</a:t>
            </a:r>
            <a:r>
              <a:rPr b="0" lang="el-GR" sz="1800" spc="-1" strike="noStrike" baseline="-8000">
                <a:solidFill>
                  <a:srgbClr val="000000"/>
                </a:solidFill>
                <a:latin typeface="Arial"/>
                <a:ea typeface="Microsoft YaHei"/>
              </a:rPr>
              <a:t>4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 480 kA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88" name=""/>
              <p:cNvSpPr txBox="1"/>
              <p:nvPr/>
            </p:nvSpPr>
            <p:spPr>
              <a:xfrm>
                <a:off x="4230000" y="3258000"/>
                <a:ext cx="716760" cy="356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89" name=""/>
          <p:cNvSpPr/>
          <p:nvPr/>
        </p:nvSpPr>
        <p:spPr>
          <a:xfrm>
            <a:off x="180000" y="6012000"/>
            <a:ext cx="8778600" cy="9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Παράδειγμα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: Μεταλλικό σφαιρίδιο διαμέτρου 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d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= 2 mm, έχει ολική μαγνητική διπολική ροπή 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μ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ολ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= 2·10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-3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 A·m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. Από ποιο υλικό είναι κατασκευασμένο το σφαιρίδιο..;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90" name=""/>
              <p:cNvSpPr txBox="1"/>
              <p:nvPr/>
            </p:nvSpPr>
            <p:spPr>
              <a:xfrm>
                <a:off x="7571160" y="4390200"/>
                <a:ext cx="993600" cy="790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M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sSub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μ</m:t>
                                </m:r>
                              </m:e>
                            </m:acc>
                          </m:e>
                          <m:sub>
                            <m:r>
                              <m:t xml:space="preserve">ολ</m:t>
                            </m:r>
                          </m:sub>
                        </m:sSub>
                      </m:num>
                      <m:den>
                        <m:r>
                          <m:t xml:space="preserve">V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1C0AA0-8238-4691-944F-E075F644D0D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Μαγνητικά Υλικά 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Calibri"/>
              </a:rPr>
              <a:t>Παραμένουσα μαγνήτιση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720000" y="2448000"/>
            <a:ext cx="7916760" cy="31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Παραμένουσα μαγνήτιση (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</a:rPr>
              <a:t>r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): είναι η μαγνήτιση του υλικού αφότου μηδενιστεί το εφαρμοζόμενο μαγνητικό πεδίο.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Η παραμένουσα μαγνήτιση είναι </a:t>
            </a:r>
            <a:r>
              <a:rPr b="0" lang="el-GR" sz="2000" spc="-1" strike="noStrike" u="sng">
                <a:solidFill>
                  <a:srgbClr val="2a6099"/>
                </a:solidFill>
                <a:uFillTx/>
                <a:latin typeface="Arial"/>
                <a:ea typeface="Arial"/>
              </a:rPr>
              <a:t>εξωγενής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 ιδιότητα του υλικού!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Εξαιρετικά σημαντική παράμετρος για εφαρμογές σε μόνιμους μαγνήτες, εκφράζεται ως ο λόγος: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Εξαρτάται σημαντικά από την μαγνητική ανισοτροπία.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93" name=""/>
              <p:cNvSpPr txBox="1"/>
              <p:nvPr/>
            </p:nvSpPr>
            <p:spPr>
              <a:xfrm>
                <a:off x="3312000" y="4464000"/>
                <a:ext cx="427680" cy="739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r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4A814A-0434-44DA-873D-5AF4D96AAD7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366480"/>
            <a:ext cx="776700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15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600" spc="-1" strike="noStrike">
                <a:solidFill>
                  <a:srgbClr val="2a6099"/>
                </a:solidFill>
                <a:latin typeface="Calibri"/>
              </a:rPr>
              <a:t>Μαγνητικά Υλικά </a:t>
            </a:r>
            <a:br>
              <a:rPr sz="3600"/>
            </a:br>
            <a:r>
              <a:rPr b="0" lang="el-GR" sz="2800" spc="-1" strike="noStrike">
                <a:solidFill>
                  <a:srgbClr val="2a6099"/>
                </a:solidFill>
                <a:latin typeface="Calibri"/>
              </a:rPr>
              <a:t>Συνεκτικό πεδίο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720000" y="2196000"/>
            <a:ext cx="7916760" cy="31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Το συνεκτικό πεδίο (</a:t>
            </a:r>
            <a:r>
              <a:rPr b="0" i="1" lang="el-GR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i="1" lang="el-GR" sz="1800" spc="-1" strike="noStrike" baseline="-8000">
                <a:solidFill>
                  <a:srgbClr val="000000"/>
                </a:solidFill>
                <a:latin typeface="Arial"/>
              </a:rPr>
              <a:t>C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) είναι το μέτρο του εξωτερικού αντίθετου μαγνητικού πεδίου που πρέπει να εφαρμοστεί σε ένα μαγνητισμένο υλικό ώστε να μηδενιστεί η μαγνήτισή του, αφού έχει προηγουμένως κορεστεί.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→ 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Το συνεκτικό πεδίο είναι </a:t>
            </a:r>
            <a:r>
              <a:rPr b="0" lang="el-GR" sz="2000" spc="-1" strike="noStrike" u="sng">
                <a:solidFill>
                  <a:srgbClr val="2a6099"/>
                </a:solidFill>
                <a:uFillTx/>
                <a:latin typeface="Arial"/>
                <a:ea typeface="Arial"/>
              </a:rPr>
              <a:t>εξωγενής</a:t>
            </a:r>
            <a:r>
              <a:rPr b="0" lang="el-GR" sz="2000" spc="-1" strike="noStrike">
                <a:solidFill>
                  <a:srgbClr val="2a6099"/>
                </a:solidFill>
                <a:latin typeface="Arial"/>
                <a:ea typeface="Arial"/>
              </a:rPr>
              <a:t> ιδιότητα του υλικού!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Υψηλό συνεκτικό πεδίο (1·10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 A·m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-1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 ≈ 1.2 T) 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→ “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σκληρό” μαγνητικό υλικό (π.χ. NdFeB)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Χαμηλό συνεκτικό πεδίο (50 A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·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m</a:t>
            </a:r>
            <a:r>
              <a:rPr b="0" lang="el-GR" sz="1800" spc="-1" strike="noStrike" baseline="33000">
                <a:solidFill>
                  <a:srgbClr val="000000"/>
                </a:solidFill>
                <a:latin typeface="Arial"/>
                <a:ea typeface="Microsoft YaHei"/>
              </a:rPr>
              <a:t>-1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≈ 60 μT)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→ “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Arial"/>
              </a:rPr>
              <a:t>μαλακό” μαγνητικό υλικό (π.χ. κράματα Fe-Si)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3E8E99-2E52-4871-9F74-5DE110E535E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Application>LibreOffice/7.6.6.3$Windows_X86_64 LibreOffice_project/d97b2716a9a4a2ce1391dee1765565ea469b0ae7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el-GR</dc:language>
  <cp:lastModifiedBy/>
  <dcterms:modified xsi:type="dcterms:W3CDTF">2025-05-24T10:30:04Z</dcterms:modified>
  <cp:revision>127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