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56" r:id="rId2"/>
    <p:sldId id="257" r:id="rId3"/>
    <p:sldId id="258" r:id="rId4"/>
    <p:sldId id="259" r:id="rId5"/>
    <p:sldId id="270" r:id="rId6"/>
    <p:sldId id="263" r:id="rId7"/>
    <p:sldId id="262" r:id="rId8"/>
    <p:sldId id="267" r:id="rId9"/>
    <p:sldId id="266" r:id="rId10"/>
    <p:sldId id="265" r:id="rId11"/>
    <p:sldId id="268" r:id="rId12"/>
    <p:sldId id="269" r:id="rId13"/>
    <p:sldId id="271" r:id="rId14"/>
    <p:sldId id="272" r:id="rId15"/>
    <p:sldId id="273" r:id="rId16"/>
    <p:sldId id="292" r:id="rId17"/>
    <p:sldId id="276" r:id="rId18"/>
    <p:sldId id="293" r:id="rId19"/>
    <p:sldId id="277" r:id="rId20"/>
    <p:sldId id="291" r:id="rId21"/>
    <p:sldId id="294" r:id="rId22"/>
    <p:sldId id="274" r:id="rId23"/>
    <p:sldId id="275" r:id="rId24"/>
    <p:sldId id="295" r:id="rId25"/>
    <p:sldId id="282" r:id="rId26"/>
    <p:sldId id="283" r:id="rId27"/>
    <p:sldId id="284" r:id="rId28"/>
    <p:sldId id="285" r:id="rId29"/>
    <p:sldId id="281" r:id="rId30"/>
    <p:sldId id="290" r:id="rId31"/>
    <p:sldId id="286" r:id="rId32"/>
    <p:sldId id="288" r:id="rId33"/>
    <p:sldId id="296" r:id="rId34"/>
    <p:sldId id="289" r:id="rId35"/>
    <p:sldId id="297" r:id="rId36"/>
    <p:sldId id="298"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934" autoAdjust="0"/>
  </p:normalViewPr>
  <p:slideViewPr>
    <p:cSldViewPr>
      <p:cViewPr>
        <p:scale>
          <a:sx n="70" d="100"/>
          <a:sy n="70" d="100"/>
        </p:scale>
        <p:origin x="-1302" y="-78"/>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l-GR" smtClean="0"/>
              <a:t>Μάθημα 1: Ιστορία της Ατμ.Ρύπανσης &amp; έρευνας</a:t>
            </a:r>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503FD9-1DF0-4383-8FA8-7A08257EF6C7}" type="datetimeFigureOut">
              <a:rPr lang="el-GR" smtClean="0"/>
              <a:t>15/10/2017</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803E28-2CA5-4405-A45C-6736F26945B6}" type="slidenum">
              <a:rPr lang="el-GR" smtClean="0"/>
              <a:t>‹#›</a:t>
            </a:fld>
            <a:endParaRPr lang="el-GR"/>
          </a:p>
        </p:txBody>
      </p:sp>
    </p:spTree>
    <p:extLst>
      <p:ext uri="{BB962C8B-B14F-4D97-AF65-F5344CB8AC3E}">
        <p14:creationId xmlns:p14="http://schemas.microsoft.com/office/powerpoint/2010/main" val="96687504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l-GR" smtClean="0"/>
              <a:t>Μάθημα 1: Ιστορία της Ατμ.Ρύπανσης &amp; έρευνας</a:t>
            </a:r>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9C178B-5B43-4A72-B791-7764D9C17FCC}" type="datetimeFigureOut">
              <a:rPr lang="el-GR" smtClean="0"/>
              <a:t>15/10/2017</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737179-4BC2-436C-AA89-AAE5ACD1032B}" type="slidenum">
              <a:rPr lang="el-GR" smtClean="0"/>
              <a:t>‹#›</a:t>
            </a:fld>
            <a:endParaRPr lang="el-GR"/>
          </a:p>
        </p:txBody>
      </p:sp>
    </p:spTree>
    <p:extLst>
      <p:ext uri="{BB962C8B-B14F-4D97-AF65-F5344CB8AC3E}">
        <p14:creationId xmlns:p14="http://schemas.microsoft.com/office/powerpoint/2010/main" val="277643158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en.wikipedia.org/wiki/Solar_radiation" TargetMode="External"/><Relationship Id="rId13" Type="http://schemas.openxmlformats.org/officeDocument/2006/relationships/hyperlink" Target="https://en.wikipedia.org/wiki/Diurnal_temperature_variation" TargetMode="External"/><Relationship Id="rId18" Type="http://schemas.openxmlformats.org/officeDocument/2006/relationships/hyperlink" Target="https://el.wikipedia.org/wiki/%CE%A6%CF%89%CF%82" TargetMode="External"/><Relationship Id="rId3" Type="http://schemas.openxmlformats.org/officeDocument/2006/relationships/hyperlink" Target="https://en.wikipedia.org/wiki/Gas" TargetMode="External"/><Relationship Id="rId21" Type="http://schemas.openxmlformats.org/officeDocument/2006/relationships/hyperlink" Target="https://el.wikipedia.org/wiki/%CE%9C%CE%B5%CF%83%CF%8C%CF%83%CF%86%CE%B1%CE%B9%CF%81%CE%B1" TargetMode="External"/><Relationship Id="rId7" Type="http://schemas.openxmlformats.org/officeDocument/2006/relationships/hyperlink" Target="https://en.wikipedia.org/wiki/Ultraviolet" TargetMode="External"/><Relationship Id="rId12" Type="http://schemas.openxmlformats.org/officeDocument/2006/relationships/hyperlink" Target="https://en.wikipedia.org/wiki/Night" TargetMode="External"/><Relationship Id="rId17" Type="http://schemas.openxmlformats.org/officeDocument/2006/relationships/hyperlink" Target="https://el.wikipedia.org/wiki/%CE%89%CF%87%CE%BF%CF%82" TargetMode="External"/><Relationship Id="rId25" Type="http://schemas.openxmlformats.org/officeDocument/2006/relationships/hyperlink" Target="https://el.wikipedia.org/wiki/%CE%95%CE%BE%CF%8E%CF%83%CF%86%CE%B1%CE%B9%CF%81%CE%B1" TargetMode="External"/><Relationship Id="rId2" Type="http://schemas.openxmlformats.org/officeDocument/2006/relationships/slide" Target="../slides/slide3.xml"/><Relationship Id="rId16" Type="http://schemas.openxmlformats.org/officeDocument/2006/relationships/hyperlink" Target="https://el.wikipedia.org/wiki/%CE%9D%CE%AD%CF%86%CE%BF%CF%82" TargetMode="External"/><Relationship Id="rId20" Type="http://schemas.openxmlformats.org/officeDocument/2006/relationships/hyperlink" Target="https://el.wikipedia.org/wiki/%CE%A3%CF%84%CF%81%CE%B1%CF%84%CF%8C%CF%83%CF%86%CE%B1%CE%B9%CF%81%CE%B1" TargetMode="External"/><Relationship Id="rId1" Type="http://schemas.openxmlformats.org/officeDocument/2006/relationships/notesMaster" Target="../notesMasters/notesMaster1.xml"/><Relationship Id="rId6" Type="http://schemas.openxmlformats.org/officeDocument/2006/relationships/hyperlink" Target="https://en.wikipedia.org/wiki/Life" TargetMode="External"/><Relationship Id="rId11" Type="http://schemas.openxmlformats.org/officeDocument/2006/relationships/hyperlink" Target="https://en.wikipedia.org/wiki/Daytime_(astronomy)" TargetMode="External"/><Relationship Id="rId24" Type="http://schemas.openxmlformats.org/officeDocument/2006/relationships/hyperlink" Target="https://el.wikipedia.org/wiki/ISS" TargetMode="External"/><Relationship Id="rId5" Type="http://schemas.openxmlformats.org/officeDocument/2006/relationships/hyperlink" Target="https://en.wikipedia.org/wiki/Gravity_of_Earth" TargetMode="External"/><Relationship Id="rId15" Type="http://schemas.openxmlformats.org/officeDocument/2006/relationships/hyperlink" Target="https://el.wikipedia.org/wiki/%CE%9A%CE%BF%CF%83%CE%BC%CE%B9%CE%BA%CE%AE_%CE%B1%CE%BA%CF%84%CE%B9%CE%BD%CE%BF%CE%B2%CE%BF%CE%BB%CE%AF%CE%B1" TargetMode="External"/><Relationship Id="rId23" Type="http://schemas.openxmlformats.org/officeDocument/2006/relationships/hyperlink" Target="https://el.wikipedia.org/wiki/%CE%99%CE%BF%CE%BD%CF%8C%CF%83%CF%86%CE%B1%CE%B9%CF%81%CE%B1" TargetMode="External"/><Relationship Id="rId10" Type="http://schemas.openxmlformats.org/officeDocument/2006/relationships/hyperlink" Target="https://en.wikipedia.org/wiki/Temperature" TargetMode="External"/><Relationship Id="rId19" Type="http://schemas.openxmlformats.org/officeDocument/2006/relationships/hyperlink" Target="https://el.wikipedia.org/wiki/%CE%A4%CF%81%CE%BF%CF%80%CF%8C%CF%83%CF%86%CE%B1%CE%B9%CF%81%CE%B1" TargetMode="External"/><Relationship Id="rId4" Type="http://schemas.openxmlformats.org/officeDocument/2006/relationships/hyperlink" Target="https://en.wikipedia.org/wiki/Earth" TargetMode="External"/><Relationship Id="rId9" Type="http://schemas.openxmlformats.org/officeDocument/2006/relationships/hyperlink" Target="https://en.wikipedia.org/wiki/Greenhouse_effect" TargetMode="External"/><Relationship Id="rId14" Type="http://schemas.openxmlformats.org/officeDocument/2006/relationships/hyperlink" Target="https://el.wikipedia.org/wiki/%CE%A5%CF%80%CE%B5%CF%81%CE%B9%CF%8E%CE%B4%CE%B7%CF%82_%CE%B1%CE%BA%CF%84%CE%B9%CE%BD%CE%BF%CE%B2%CE%BF%CE%BB%CE%AF%CE%B1" TargetMode="External"/><Relationship Id="rId22" Type="http://schemas.openxmlformats.org/officeDocument/2006/relationships/hyperlink" Target="https://el.wikipedia.org/wiki/%CE%98%CE%B5%CF%81%CE%BC%CF%8C%CF%83%CF%86%CE%B1%CE%B9%CF%81%CE%B1"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en.wikipedia.org/wiki/Smog" TargetMode="External"/><Relationship Id="rId13" Type="http://schemas.openxmlformats.org/officeDocument/2006/relationships/hyperlink" Target="https://en.wikipedia.org/wiki/Great_Smog_of_London#cite_note-Fumifugium-4" TargetMode="External"/><Relationship Id="rId18" Type="http://schemas.openxmlformats.org/officeDocument/2006/relationships/hyperlink" Target="https://en.wikipedia.org/wiki/Great_Smog_of_London#cite_note-TomCribb-12" TargetMode="External"/><Relationship Id="rId26" Type="http://schemas.openxmlformats.org/officeDocument/2006/relationships/hyperlink" Target="https://en.wikipedia.org/wiki/Great_Smog_of_London#cite_note-16" TargetMode="External"/><Relationship Id="rId3" Type="http://schemas.openxmlformats.org/officeDocument/2006/relationships/hyperlink" Target="https://en.wikipedia.org/wiki/Great_Smog_of_London" TargetMode="External"/><Relationship Id="rId21" Type="http://schemas.openxmlformats.org/officeDocument/2006/relationships/hyperlink" Target="https://en.wikipedia.org/wiki/Detonator_(railway)" TargetMode="External"/><Relationship Id="rId34" Type="http://schemas.openxmlformats.org/officeDocument/2006/relationships/hyperlink" Target="https://en.wikipedia.org/wiki/Great_Smog_of_London#cite_note-gradwohl-20" TargetMode="External"/><Relationship Id="rId7" Type="http://schemas.openxmlformats.org/officeDocument/2006/relationships/hyperlink" Target="https://en.wikipedia.org/wiki/Anticyclone" TargetMode="External"/><Relationship Id="rId12" Type="http://schemas.openxmlformats.org/officeDocument/2006/relationships/hyperlink" Target="https://en.wikipedia.org/wiki/Great_Smog_of_London#cite_note-3" TargetMode="External"/><Relationship Id="rId17" Type="http://schemas.openxmlformats.org/officeDocument/2006/relationships/hyperlink" Target="https://en.wikipedia.org/wiki/Great_Smog_of_London#cite_note-50years-11" TargetMode="External"/><Relationship Id="rId25" Type="http://schemas.openxmlformats.org/officeDocument/2006/relationships/hyperlink" Target="https://en.wikipedia.org/wiki/Great_Smog_of_London#cite_note-15" TargetMode="External"/><Relationship Id="rId33" Type="http://schemas.openxmlformats.org/officeDocument/2006/relationships/hyperlink" Target="https://en.wikipedia.org/wiki/Bronchitis" TargetMode="External"/><Relationship Id="rId2" Type="http://schemas.openxmlformats.org/officeDocument/2006/relationships/slide" Target="../slides/slide19.xml"/><Relationship Id="rId16" Type="http://schemas.openxmlformats.org/officeDocument/2006/relationships/hyperlink" Target="https://en.wikipedia.org/wiki/Clean_Air_Act_1956" TargetMode="External"/><Relationship Id="rId20" Type="http://schemas.openxmlformats.org/officeDocument/2006/relationships/hyperlink" Target="https://en.wikipedia.org/wiki/Great_Smog_of_London#cite_note-13" TargetMode="External"/><Relationship Id="rId29" Type="http://schemas.openxmlformats.org/officeDocument/2006/relationships/hyperlink" Target="https://en.wikipedia.org/wiki/Great_Smog_of_London#cite_note-17" TargetMode="External"/><Relationship Id="rId1" Type="http://schemas.openxmlformats.org/officeDocument/2006/relationships/notesMaster" Target="../notesMasters/notesMaster1.xml"/><Relationship Id="rId6" Type="http://schemas.openxmlformats.org/officeDocument/2006/relationships/hyperlink" Target="https://en.wikipedia.org/wiki/London" TargetMode="External"/><Relationship Id="rId11" Type="http://schemas.openxmlformats.org/officeDocument/2006/relationships/hyperlink" Target="https://en.wikipedia.org/wiki/Great_Smog_of_London#cite_note-EHP_112_1-2" TargetMode="External"/><Relationship Id="rId24" Type="http://schemas.openxmlformats.org/officeDocument/2006/relationships/hyperlink" Target="https://en.wikipedia.org/wiki/House_of_Commons_of_the_United_Kingdom" TargetMode="External"/><Relationship Id="rId32" Type="http://schemas.openxmlformats.org/officeDocument/2006/relationships/hyperlink" Target="https://en.wikipedia.org/wiki/Bronchopneumonia" TargetMode="External"/><Relationship Id="rId5" Type="http://schemas.openxmlformats.org/officeDocument/2006/relationships/hyperlink" Target="https://en.wikipedia.org/wiki/Air_pollution" TargetMode="External"/><Relationship Id="rId15" Type="http://schemas.openxmlformats.org/officeDocument/2006/relationships/hyperlink" Target="https://en.wikipedia.org/wiki/Great_Smog_of_London#cite_note-6" TargetMode="External"/><Relationship Id="rId23" Type="http://schemas.openxmlformats.org/officeDocument/2006/relationships/hyperlink" Target="https://en.wikipedia.org/wiki/Marcus_Lipton" TargetMode="External"/><Relationship Id="rId28" Type="http://schemas.openxmlformats.org/officeDocument/2006/relationships/hyperlink" Target="https://en.wikipedia.org/wiki/Pus" TargetMode="External"/><Relationship Id="rId10" Type="http://schemas.openxmlformats.org/officeDocument/2006/relationships/hyperlink" Target="https://en.wikipedia.org/wiki/Respiratory_tract" TargetMode="External"/><Relationship Id="rId19" Type="http://schemas.openxmlformats.org/officeDocument/2006/relationships/hyperlink" Target="https://en.wikipedia.org/wiki/London_Underground" TargetMode="External"/><Relationship Id="rId31" Type="http://schemas.openxmlformats.org/officeDocument/2006/relationships/hyperlink" Target="https://en.wikipedia.org/wiki/Great_Smog_of_London#cite_note-19" TargetMode="External"/><Relationship Id="rId4" Type="http://schemas.openxmlformats.org/officeDocument/2006/relationships/hyperlink" Target="https://en.wikipedia.org/wiki/Great_Smog_of_London#cite_note-recollections-1" TargetMode="External"/><Relationship Id="rId9" Type="http://schemas.openxmlformats.org/officeDocument/2006/relationships/hyperlink" Target="https://en.wikipedia.org/wiki/Pea_soup_fog" TargetMode="External"/><Relationship Id="rId14" Type="http://schemas.openxmlformats.org/officeDocument/2006/relationships/hyperlink" Target="https://en.wikipedia.org/wiki/Great_Smog_of_London#cite_note-5" TargetMode="External"/><Relationship Id="rId22" Type="http://schemas.openxmlformats.org/officeDocument/2006/relationships/hyperlink" Target="https://en.wikipedia.org/wiki/Great_Smog_of_London#cite_note-14" TargetMode="External"/><Relationship Id="rId27" Type="http://schemas.openxmlformats.org/officeDocument/2006/relationships/hyperlink" Target="https://en.wikipedia.org/wiki/Hypoxia_(medical)" TargetMode="External"/><Relationship Id="rId30" Type="http://schemas.openxmlformats.org/officeDocument/2006/relationships/hyperlink" Target="https://en.wikipedia.org/wiki/Great_Smog_of_London#cite_note-18" TargetMode="External"/><Relationship Id="rId35" Type="http://schemas.openxmlformats.org/officeDocument/2006/relationships/hyperlink" Target="https://en.wikipedia.org/wiki/Great_Smog_of_London#cite_note-21"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iehs.nih.gov/health/topics/conditions/asthma/index.cfm" TargetMode="External"/><Relationship Id="rId7" Type="http://schemas.openxmlformats.org/officeDocument/2006/relationships/hyperlink" Target="https://www.niehs.nih.gov/health/topics/conditions/cancer/index.cfm"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www.who.int/mediacentre/factsheets/fs313/en/" TargetMode="External"/><Relationship Id="rId5" Type="http://schemas.openxmlformats.org/officeDocument/2006/relationships/hyperlink" Target="https://www.niehs.nih.gov/health/topics/conditions/repro-health/index.cfm" TargetMode="External"/><Relationship Id="rId4" Type="http://schemas.openxmlformats.org/officeDocument/2006/relationships/hyperlink" Target="https://www.niehs.nih.gov/health/topics/conditions/lung-disease/index.cfm"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ea.europa.eu/data-and-maps/indicators/air-pollution-by-ozone-1/assessment/#_edn1" TargetMode="External"/><Relationship Id="rId7" Type="http://schemas.openxmlformats.org/officeDocument/2006/relationships/hyperlink" Target="https://www.eea.europa.eu/data-and-maps/indicators/air-pollution-by-ozone-1/assessment/#_edn5"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eea.europa.eu/data-and-maps/indicators/air-pollution-by-ozone-1/assessment/#_edn4" TargetMode="External"/><Relationship Id="rId5" Type="http://schemas.openxmlformats.org/officeDocument/2006/relationships/hyperlink" Target="https://www.eea.europa.eu/data-and-maps/indicators/air-pollution-by-ozone-1/assessment/#_edn3" TargetMode="External"/><Relationship Id="rId4" Type="http://schemas.openxmlformats.org/officeDocument/2006/relationships/hyperlink" Target="https://www.eea.europa.eu/data-and-maps/indicators/air-pollution-by-ozone-1/assessment/#_edn2"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explainthatstuff.com/carbonmonoxidedetectors.html" TargetMode="External"/><Relationship Id="rId13" Type="http://schemas.openxmlformats.org/officeDocument/2006/relationships/hyperlink" Target="http://www.explainthatstuff.com/electromagnetic-spectrum.html" TargetMode="External"/><Relationship Id="rId18" Type="http://schemas.openxmlformats.org/officeDocument/2006/relationships/hyperlink" Target="https://en.wikipedia.org/wiki/Fly_ash" TargetMode="External"/><Relationship Id="rId3" Type="http://schemas.openxmlformats.org/officeDocument/2006/relationships/hyperlink" Target="https://en.wikipedia.org/wiki/Chemical" TargetMode="External"/><Relationship Id="rId7" Type="http://schemas.openxmlformats.org/officeDocument/2006/relationships/hyperlink" Target="http://www.explainthatstuff.com/gasboilers.html" TargetMode="External"/><Relationship Id="rId12" Type="http://schemas.openxmlformats.org/officeDocument/2006/relationships/hyperlink" Target="http://www.explainthatstuff.com/atoms.html" TargetMode="External"/><Relationship Id="rId17" Type="http://schemas.openxmlformats.org/officeDocument/2006/relationships/hyperlink" Target="http://www.explainthatstuff.com/lead.html" TargetMode="External"/><Relationship Id="rId2" Type="http://schemas.openxmlformats.org/officeDocument/2006/relationships/slide" Target="../slides/slide4.xml"/><Relationship Id="rId16" Type="http://schemas.openxmlformats.org/officeDocument/2006/relationships/hyperlink" Target="http://www.explainthatstuff.com/water.html" TargetMode="External"/><Relationship Id="rId1" Type="http://schemas.openxmlformats.org/officeDocument/2006/relationships/notesMaster" Target="../notesMasters/notesMaster1.xml"/><Relationship Id="rId6" Type="http://schemas.openxmlformats.org/officeDocument/2006/relationships/hyperlink" Target="http://www.explainthatstuff.com/powerplants.html" TargetMode="External"/><Relationship Id="rId11" Type="http://schemas.openxmlformats.org/officeDocument/2006/relationships/hyperlink" Target="http://www.explainthatstuff.com/howpaintworks.html" TargetMode="External"/><Relationship Id="rId5" Type="http://schemas.openxmlformats.org/officeDocument/2006/relationships/hyperlink" Target="https://en.wikipedia.org/wiki/Organic_matter" TargetMode="External"/><Relationship Id="rId15" Type="http://schemas.openxmlformats.org/officeDocument/2006/relationships/hyperlink" Target="http://www.explainthatstuff.com/aerosolcans.html" TargetMode="External"/><Relationship Id="rId10" Type="http://schemas.openxmlformats.org/officeDocument/2006/relationships/hyperlink" Target="http://www.explainthatstuff.com/carengines.html" TargetMode="External"/><Relationship Id="rId4" Type="http://schemas.openxmlformats.org/officeDocument/2006/relationships/hyperlink" Target="https://en.wikipedia.org/wiki/Atmospheric_particulate_matter" TargetMode="External"/><Relationship Id="rId9" Type="http://schemas.openxmlformats.org/officeDocument/2006/relationships/hyperlink" Target="http://www.explainthatstuff.com/globalwarmingforkids.html" TargetMode="External"/><Relationship Id="rId14" Type="http://schemas.openxmlformats.org/officeDocument/2006/relationships/hyperlink" Target="http://www.explainthatstuff.com/refrigerator.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en.wikipedia.org/wiki/Ozone#cite_note-10" TargetMode="External"/><Relationship Id="rId13" Type="http://schemas.openxmlformats.org/officeDocument/2006/relationships/hyperlink" Target="https://en.wikipedia.org/wiki/California" TargetMode="External"/><Relationship Id="rId18" Type="http://schemas.openxmlformats.org/officeDocument/2006/relationships/hyperlink" Target="https://en.wikipedia.org/wiki/British_Science_Association" TargetMode="External"/><Relationship Id="rId3" Type="http://schemas.openxmlformats.org/officeDocument/2006/relationships/hyperlink" Target="https://en.wikipedia.org/wiki/Ozone#cite_note-colostate-7" TargetMode="External"/><Relationship Id="rId7" Type="http://schemas.openxmlformats.org/officeDocument/2006/relationships/hyperlink" Target="https://en.wikipedia.org/wiki/Ozone#cite_note-9" TargetMode="External"/><Relationship Id="rId12" Type="http://schemas.openxmlformats.org/officeDocument/2006/relationships/hyperlink" Target="https://en.wikipedia.org/wiki/Beaumont,_California" TargetMode="External"/><Relationship Id="rId17" Type="http://schemas.openxmlformats.org/officeDocument/2006/relationships/hyperlink" Target="https://en.wikipedia.org/wiki/Benjamin_Franklin" TargetMode="External"/><Relationship Id="rId2" Type="http://schemas.openxmlformats.org/officeDocument/2006/relationships/slide" Target="../slides/slide10.xml"/><Relationship Id="rId16" Type="http://schemas.openxmlformats.org/officeDocument/2006/relationships/hyperlink" Target="https://en.wikipedia.org/wiki/Ozone#cite_note-ashfield-15" TargetMode="External"/><Relationship Id="rId1" Type="http://schemas.openxmlformats.org/officeDocument/2006/relationships/notesMaster" Target="../notesMasters/notesMaster1.xml"/><Relationship Id="rId6" Type="http://schemas.openxmlformats.org/officeDocument/2006/relationships/hyperlink" Target="https://en.wikipedia.org/wiki/Ozone#cite_note-ozo-8" TargetMode="External"/><Relationship Id="rId11" Type="http://schemas.openxmlformats.org/officeDocument/2006/relationships/hyperlink" Target="https://en.wikipedia.org/wiki/Ozone#cite_note-12" TargetMode="External"/><Relationship Id="rId5" Type="http://schemas.openxmlformats.org/officeDocument/2006/relationships/hyperlink" Target="https://en.wikipedia.org/wiki/Lightning" TargetMode="External"/><Relationship Id="rId15" Type="http://schemas.openxmlformats.org/officeDocument/2006/relationships/hyperlink" Target="https://en.wikipedia.org/wiki/Ozone#cite_note-14" TargetMode="External"/><Relationship Id="rId10" Type="http://schemas.openxmlformats.org/officeDocument/2006/relationships/hyperlink" Target="https://en.wikipedia.org/wiki/Ozone#cite_note-11" TargetMode="External"/><Relationship Id="rId19" Type="http://schemas.openxmlformats.org/officeDocument/2006/relationships/hyperlink" Target="https://en.wikipedia.org/wiki/Ozone#cite_note-franklin-16" TargetMode="External"/><Relationship Id="rId4" Type="http://schemas.openxmlformats.org/officeDocument/2006/relationships/hyperlink" Target="https://en.wikipedia.org/wiki/Christian_Friedrich_Sch%C3%B6nbein" TargetMode="External"/><Relationship Id="rId9" Type="http://schemas.openxmlformats.org/officeDocument/2006/relationships/hyperlink" Target="https://en.wikipedia.org/wiki/Jacques-Louis_Soret" TargetMode="External"/><Relationship Id="rId14" Type="http://schemas.openxmlformats.org/officeDocument/2006/relationships/hyperlink" Target="https://en.wikipedia.org/wiki/Ozone#cite_note-13"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cientificpsychic.com/etc/timeline/atmosphere-composition.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scientificpsychic.com/fitness/carbohydrates.html"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eea.europa.eu/articles/air-quality-remains-a-hot" TargetMode="External"/><Relationship Id="rId3" Type="http://schemas.openxmlformats.org/officeDocument/2006/relationships/hyperlink" Target="https://www.niehs.nih.gov/health/topics/conditions/asthma/index.cfm" TargetMode="External"/><Relationship Id="rId7" Type="http://schemas.openxmlformats.org/officeDocument/2006/relationships/hyperlink" Target="https://www.niehs.nih.gov/health/topics/conditions/cancer/index.cfm"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who.int/mediacentre/factsheets/fs313/en/" TargetMode="External"/><Relationship Id="rId5" Type="http://schemas.openxmlformats.org/officeDocument/2006/relationships/hyperlink" Target="https://www.niehs.nih.gov/health/topics/conditions/repro-health/index.cfm" TargetMode="External"/><Relationship Id="rId4" Type="http://schemas.openxmlformats.org/officeDocument/2006/relationships/hyperlink" Target="https://www.niehs.nih.gov/health/topics/conditions/lung-disease/index.cf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a:t>
            </a:r>
            <a:r>
              <a:rPr lang="en-US" dirty="0" smtClean="0"/>
              <a:t> </a:t>
            </a:r>
            <a:r>
              <a:rPr lang="en-US" b="1" dirty="0" smtClean="0"/>
              <a:t>atmosphere of Earth</a:t>
            </a:r>
            <a:r>
              <a:rPr lang="en-US" dirty="0" smtClean="0"/>
              <a:t> is the layer of </a:t>
            </a:r>
            <a:r>
              <a:rPr lang="en-US" dirty="0" smtClean="0">
                <a:hlinkClick r:id="rId3" tooltip="Gas"/>
              </a:rPr>
              <a:t>gases</a:t>
            </a:r>
            <a:r>
              <a:rPr lang="en-US" dirty="0" smtClean="0"/>
              <a:t>, commonly known as </a:t>
            </a:r>
            <a:r>
              <a:rPr lang="en-US" b="1" dirty="0" smtClean="0"/>
              <a:t>air</a:t>
            </a:r>
            <a:r>
              <a:rPr lang="en-US" dirty="0" smtClean="0"/>
              <a:t>, that surrounds the planet </a:t>
            </a:r>
            <a:r>
              <a:rPr lang="en-US" dirty="0" smtClean="0">
                <a:hlinkClick r:id="rId4" tooltip="Earth"/>
              </a:rPr>
              <a:t>Earth</a:t>
            </a:r>
            <a:r>
              <a:rPr lang="en-US" dirty="0" smtClean="0"/>
              <a:t> and is retained by </a:t>
            </a:r>
            <a:r>
              <a:rPr lang="en-US" dirty="0" smtClean="0">
                <a:hlinkClick r:id="rId5" tooltip="Gravity of Earth"/>
              </a:rPr>
              <a:t>Earth's gravity</a:t>
            </a:r>
            <a:r>
              <a:rPr lang="en-US" dirty="0" smtClean="0"/>
              <a:t>. </a:t>
            </a: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atmosphere of Earth protects </a:t>
            </a:r>
            <a:r>
              <a:rPr lang="en-US" dirty="0" smtClean="0">
                <a:hlinkClick r:id="rId6" tooltip="Life"/>
              </a:rPr>
              <a:t>life on Earth</a:t>
            </a:r>
            <a:r>
              <a:rPr lang="en-US" dirty="0" smtClean="0"/>
              <a:t> by absorbing </a:t>
            </a:r>
            <a:r>
              <a:rPr lang="en-US" dirty="0" smtClean="0">
                <a:hlinkClick r:id="rId7" tooltip="Ultraviolet"/>
              </a:rPr>
              <a:t>ultraviolet</a:t>
            </a:r>
            <a:r>
              <a:rPr lang="en-US" dirty="0" smtClean="0"/>
              <a:t> </a:t>
            </a:r>
            <a:r>
              <a:rPr lang="en-US" dirty="0" smtClean="0">
                <a:hlinkClick r:id="rId8" tooltip="Solar radiation"/>
              </a:rPr>
              <a:t>solar radiation</a:t>
            </a:r>
            <a:r>
              <a:rPr lang="en-US" dirty="0" smtClean="0"/>
              <a:t>, warming the surface through heat retention (</a:t>
            </a:r>
            <a:r>
              <a:rPr lang="en-US" dirty="0" smtClean="0">
                <a:hlinkClick r:id="rId9" tooltip="Greenhouse effect"/>
              </a:rPr>
              <a:t>greenhouse effect</a:t>
            </a:r>
            <a:r>
              <a:rPr lang="en-US" dirty="0" smtClean="0"/>
              <a:t>), and reducing </a:t>
            </a:r>
            <a:r>
              <a:rPr lang="en-US" dirty="0" smtClean="0">
                <a:hlinkClick r:id="rId10" tooltip="Temperature"/>
              </a:rPr>
              <a:t>temperature</a:t>
            </a:r>
            <a:r>
              <a:rPr lang="en-US" dirty="0" smtClean="0"/>
              <a:t> extremes between </a:t>
            </a:r>
            <a:r>
              <a:rPr lang="en-US" dirty="0" smtClean="0">
                <a:hlinkClick r:id="rId11" tooltip="Daytime (astronomy)"/>
              </a:rPr>
              <a:t>day</a:t>
            </a:r>
            <a:r>
              <a:rPr lang="en-US" dirty="0" smtClean="0"/>
              <a:t> and </a:t>
            </a:r>
            <a:r>
              <a:rPr lang="en-US" dirty="0" smtClean="0">
                <a:hlinkClick r:id="rId12" tooltip="Night"/>
              </a:rPr>
              <a:t>night</a:t>
            </a:r>
            <a:r>
              <a:rPr lang="en-US" dirty="0" smtClean="0"/>
              <a:t> (the </a:t>
            </a:r>
            <a:r>
              <a:rPr lang="en-US" dirty="0" smtClean="0">
                <a:hlinkClick r:id="rId13" tooltip="Diurnal temperature variation"/>
              </a:rPr>
              <a:t>diurnal temperature variation</a:t>
            </a:r>
            <a:r>
              <a:rPr lang="en-US" dirty="0" smtClean="0"/>
              <a:t>).</a:t>
            </a: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atmosphere is actually very thin compared to the size of the earth, equivalent in thickness to a piece of paper laid over a beach ball.  However, it is responsible for keeping our earth habitable and for producing weather.</a:t>
            </a:r>
            <a:endParaRPr lang="el-GR" dirty="0" smtClean="0"/>
          </a:p>
          <a:p>
            <a:r>
              <a:rPr lang="el-GR" sz="1200" b="0" i="0" kern="1200" dirty="0" smtClean="0">
                <a:solidFill>
                  <a:schemeClr val="tx1"/>
                </a:solidFill>
                <a:effectLst/>
                <a:latin typeface="+mn-lt"/>
                <a:ea typeface="+mn-ea"/>
                <a:cs typeface="+mn-cs"/>
              </a:rPr>
              <a:t>Η ατμόσφαιρα είναι εκείνη, που συγκρατεί την </a:t>
            </a:r>
            <a:r>
              <a:rPr lang="el-GR" sz="1200" b="0" i="0" u="none" strike="noStrike" kern="1200" dirty="0" smtClean="0">
                <a:solidFill>
                  <a:schemeClr val="tx1"/>
                </a:solidFill>
                <a:effectLst/>
                <a:latin typeface="+mn-lt"/>
                <a:ea typeface="+mn-ea"/>
                <a:cs typeface="+mn-cs"/>
                <a:hlinkClick r:id="rId14" tooltip="Υπεριώδης ακτινοβολία"/>
              </a:rPr>
              <a:t>υπεριώδη ακτινοβολία</a:t>
            </a:r>
            <a:r>
              <a:rPr lang="el-GR" sz="1200" b="0" i="0" kern="1200" dirty="0" smtClean="0">
                <a:solidFill>
                  <a:schemeClr val="tx1"/>
                </a:solidFill>
                <a:effectLst/>
                <a:latin typeface="+mn-lt"/>
                <a:ea typeface="+mn-ea"/>
                <a:cs typeface="+mn-cs"/>
              </a:rPr>
              <a:t> μικρού μήκους κύματος, μέρος από τη </a:t>
            </a:r>
            <a:r>
              <a:rPr lang="el-GR" sz="1200" b="0" i="0" u="none" strike="noStrike" kern="1200" dirty="0" smtClean="0">
                <a:solidFill>
                  <a:schemeClr val="tx1"/>
                </a:solidFill>
                <a:effectLst/>
                <a:latin typeface="+mn-lt"/>
                <a:ea typeface="+mn-ea"/>
                <a:cs typeface="+mn-cs"/>
                <a:hlinkClick r:id="rId15" tooltip="Κοσμική ακτινοβολία"/>
              </a:rPr>
              <a:t>κοσμική ακτινοβολία</a:t>
            </a:r>
            <a:r>
              <a:rPr lang="el-GR" sz="1200" b="0" i="0" kern="1200" dirty="0" smtClean="0">
                <a:solidFill>
                  <a:schemeClr val="tx1"/>
                </a:solidFill>
                <a:effectLst/>
                <a:latin typeface="+mn-lt"/>
                <a:ea typeface="+mn-ea"/>
                <a:cs typeface="+mn-cs"/>
              </a:rPr>
              <a:t>, είναι εκείνη που προκαλεί τους χρωματισμούς του ουρανού και των </a:t>
            </a:r>
            <a:r>
              <a:rPr lang="el-GR" sz="1200" b="0" i="0" u="none" strike="noStrike" kern="1200" dirty="0" smtClean="0">
                <a:solidFill>
                  <a:schemeClr val="tx1"/>
                </a:solidFill>
                <a:effectLst/>
                <a:latin typeface="+mn-lt"/>
                <a:ea typeface="+mn-ea"/>
                <a:cs typeface="+mn-cs"/>
                <a:hlinkClick r:id="rId16" tooltip="Νέφος"/>
              </a:rPr>
              <a:t>νεφών</a:t>
            </a:r>
            <a:r>
              <a:rPr lang="el-GR" sz="1200" b="0" i="0" kern="1200" dirty="0" smtClean="0">
                <a:solidFill>
                  <a:schemeClr val="tx1"/>
                </a:solidFill>
                <a:effectLst/>
                <a:latin typeface="+mn-lt"/>
                <a:ea typeface="+mn-ea"/>
                <a:cs typeface="+mn-cs"/>
              </a:rPr>
              <a:t>, ενώ συγχρόνως αποτελεί το μέσον στη διάδοση του </a:t>
            </a:r>
            <a:r>
              <a:rPr lang="el-GR" sz="1200" b="0" i="0" u="none" strike="noStrike" kern="1200" dirty="0" smtClean="0">
                <a:solidFill>
                  <a:schemeClr val="tx1"/>
                </a:solidFill>
                <a:effectLst/>
                <a:latin typeface="+mn-lt"/>
                <a:ea typeface="+mn-ea"/>
                <a:cs typeface="+mn-cs"/>
                <a:hlinkClick r:id="rId17" tooltip="Ήχος"/>
              </a:rPr>
              <a:t>ήχου</a:t>
            </a:r>
            <a:r>
              <a:rPr lang="el-GR" sz="1200" b="0" i="0" kern="1200" dirty="0" smtClean="0">
                <a:solidFill>
                  <a:schemeClr val="tx1"/>
                </a:solidFill>
                <a:effectLst/>
                <a:latin typeface="+mn-lt"/>
                <a:ea typeface="+mn-ea"/>
                <a:cs typeface="+mn-cs"/>
              </a:rPr>
              <a:t>, αλλά και στη διάχυση του </a:t>
            </a:r>
            <a:r>
              <a:rPr lang="el-GR" sz="1200" b="0" i="0" u="none" strike="noStrike" kern="1200" dirty="0" smtClean="0">
                <a:solidFill>
                  <a:schemeClr val="tx1"/>
                </a:solidFill>
                <a:effectLst/>
                <a:latin typeface="+mn-lt"/>
                <a:ea typeface="+mn-ea"/>
                <a:cs typeface="+mn-cs"/>
                <a:hlinkClick r:id="rId18" tooltip="Φως"/>
              </a:rPr>
              <a:t>φωτός</a:t>
            </a:r>
            <a:r>
              <a:rPr lang="el-GR" sz="1200" b="0" i="0" kern="1200" dirty="0" smtClean="0">
                <a:solidFill>
                  <a:schemeClr val="tx1"/>
                </a:solidFill>
                <a:effectLst/>
                <a:latin typeface="+mn-lt"/>
                <a:ea typeface="+mn-ea"/>
                <a:cs typeface="+mn-cs"/>
              </a:rPr>
              <a:t>.</a:t>
            </a:r>
          </a:p>
          <a:p>
            <a:r>
              <a:rPr lang="el-GR" sz="1200" b="0" i="0" kern="1200" dirty="0" smtClean="0">
                <a:solidFill>
                  <a:schemeClr val="tx1"/>
                </a:solidFill>
                <a:effectLst/>
                <a:latin typeface="+mn-lt"/>
                <a:ea typeface="+mn-ea"/>
                <a:cs typeface="+mn-cs"/>
              </a:rPr>
              <a:t>Το ατμοσφαιρικό στρώμα μέχρι τα 80-100 χιλιόμετρα ύψος ονομάζεται </a:t>
            </a:r>
            <a:r>
              <a:rPr lang="el-GR" sz="1200" b="1" i="0" kern="1200" dirty="0" err="1" smtClean="0">
                <a:solidFill>
                  <a:schemeClr val="tx1"/>
                </a:solidFill>
                <a:effectLst/>
                <a:latin typeface="+mn-lt"/>
                <a:ea typeface="+mn-ea"/>
                <a:cs typeface="+mn-cs"/>
              </a:rPr>
              <a:t>ομοιόσφαιρα</a:t>
            </a:r>
            <a:r>
              <a:rPr lang="el-GR" sz="1200" b="0" i="0" kern="1200" dirty="0" smtClean="0">
                <a:solidFill>
                  <a:schemeClr val="tx1"/>
                </a:solidFill>
                <a:effectLst/>
                <a:latin typeface="+mn-lt"/>
                <a:ea typeface="+mn-ea"/>
                <a:cs typeface="+mn-cs"/>
              </a:rPr>
              <a:t>, καθώς επικρατούν συνθήκες πλήρους μίξης και ο αέρας έχει σταθερό μοριακό βάρος. Πάνω από αυτό το όριο (</a:t>
            </a:r>
            <a:r>
              <a:rPr lang="el-GR" sz="1200" b="0" i="1" kern="1200" dirty="0" err="1" smtClean="0">
                <a:solidFill>
                  <a:schemeClr val="tx1"/>
                </a:solidFill>
                <a:effectLst/>
                <a:latin typeface="+mn-lt"/>
                <a:ea typeface="+mn-ea"/>
                <a:cs typeface="+mn-cs"/>
              </a:rPr>
              <a:t>τυρβόπαυση</a:t>
            </a:r>
            <a:r>
              <a:rPr lang="el-GR" sz="1200" b="0" i="0" kern="1200" dirty="0" smtClean="0">
                <a:solidFill>
                  <a:schemeClr val="tx1"/>
                </a:solidFill>
                <a:effectLst/>
                <a:latin typeface="+mn-lt"/>
                <a:ea typeface="+mn-ea"/>
                <a:cs typeface="+mn-cs"/>
              </a:rPr>
              <a:t>) υπάρχει η </a:t>
            </a:r>
            <a:r>
              <a:rPr lang="el-GR" sz="1200" b="1" i="0" kern="1200" dirty="0" err="1" smtClean="0">
                <a:solidFill>
                  <a:schemeClr val="tx1"/>
                </a:solidFill>
                <a:effectLst/>
                <a:latin typeface="+mn-lt"/>
                <a:ea typeface="+mn-ea"/>
                <a:cs typeface="+mn-cs"/>
              </a:rPr>
              <a:t>ετερόσφαιρα</a:t>
            </a:r>
            <a:r>
              <a:rPr lang="el-GR" sz="1200" b="0" i="0" kern="1200" dirty="0" smtClean="0">
                <a:solidFill>
                  <a:schemeClr val="tx1"/>
                </a:solidFill>
                <a:effectLst/>
                <a:latin typeface="+mn-lt"/>
                <a:ea typeface="+mn-ea"/>
                <a:cs typeface="+mn-cs"/>
              </a:rPr>
              <a:t>. Η πυκνότητα εκεί είναι τόσο μικρή που τα μόρια και τα άτομα συγκρούονται λιγότερο συχνά με αποτέλεσμα τα αέρια να </a:t>
            </a:r>
            <a:r>
              <a:rPr lang="el-GR" sz="1200" b="0" i="0" kern="1200" dirty="0" err="1" smtClean="0">
                <a:solidFill>
                  <a:schemeClr val="tx1"/>
                </a:solidFill>
                <a:effectLst/>
                <a:latin typeface="+mn-lt"/>
                <a:ea typeface="+mn-ea"/>
                <a:cs typeface="+mn-cs"/>
              </a:rPr>
              <a:t>διαστρωματώνονται</a:t>
            </a:r>
            <a:r>
              <a:rPr lang="el-GR" sz="1200" b="0" i="0" kern="1200" dirty="0" smtClean="0">
                <a:solidFill>
                  <a:schemeClr val="tx1"/>
                </a:solidFill>
                <a:effectLst/>
                <a:latin typeface="+mn-lt"/>
                <a:ea typeface="+mn-ea"/>
                <a:cs typeface="+mn-cs"/>
              </a:rPr>
              <a:t> ανάλογα με το μοριακό τους βάρος. Επίσης, ουσίες που φυσιολογικά είναι αντιδραστικές (π.χ. τα ελεύθερα ριζικά) παρουσιάζουν μεγάλους χρόνους παραμονής στην </a:t>
            </a:r>
            <a:r>
              <a:rPr lang="el-GR" sz="1200" b="0" i="0" kern="1200" dirty="0" err="1" smtClean="0">
                <a:solidFill>
                  <a:schemeClr val="tx1"/>
                </a:solidFill>
                <a:effectLst/>
                <a:latin typeface="+mn-lt"/>
                <a:ea typeface="+mn-ea"/>
                <a:cs typeface="+mn-cs"/>
              </a:rPr>
              <a:t>ετερόσφαιρα</a:t>
            </a:r>
            <a:endParaRPr lang="el-GR" sz="1200" b="0" i="0" kern="1200" dirty="0" smtClean="0">
              <a:solidFill>
                <a:schemeClr val="tx1"/>
              </a:solidFill>
              <a:effectLst/>
              <a:latin typeface="+mn-lt"/>
              <a:ea typeface="+mn-ea"/>
              <a:cs typeface="+mn-cs"/>
            </a:endParaRPr>
          </a:p>
          <a:p>
            <a:r>
              <a:rPr lang="el-GR" sz="1200" b="0" i="0" kern="1200" dirty="0" smtClean="0">
                <a:solidFill>
                  <a:schemeClr val="tx1"/>
                </a:solidFill>
                <a:effectLst/>
                <a:latin typeface="+mn-lt"/>
                <a:ea typeface="+mn-ea"/>
                <a:cs typeface="+mn-cs"/>
              </a:rPr>
              <a:t>Η χημική σύνθεση της ατμόσφαιρας μέχρι το ύψος των 80-100 </a:t>
            </a:r>
            <a:r>
              <a:rPr lang="el-GR" sz="1200" b="0" i="0" kern="1200" dirty="0" err="1" smtClean="0">
                <a:solidFill>
                  <a:schemeClr val="tx1"/>
                </a:solidFill>
                <a:effectLst/>
                <a:latin typeface="+mn-lt"/>
                <a:ea typeface="+mn-ea"/>
                <a:cs typeface="+mn-cs"/>
              </a:rPr>
              <a:t>χλμ</a:t>
            </a:r>
            <a:r>
              <a:rPr lang="el-GR" sz="1200" b="0" i="0" kern="1200" dirty="0" smtClean="0">
                <a:solidFill>
                  <a:schemeClr val="tx1"/>
                </a:solidFill>
                <a:effectLst/>
                <a:latin typeface="+mn-lt"/>
                <a:ea typeface="+mn-ea"/>
                <a:cs typeface="+mn-cs"/>
              </a:rPr>
              <a:t>. είναι σχεδόν αμετάβλητη. Ανάλογα όμως της μεταβολής της θερμοκρασίας διακρίνονται σε αυτή τα ακόλουθα στρώματα:</a:t>
            </a:r>
          </a:p>
          <a:p>
            <a:r>
              <a:rPr lang="el-GR" sz="1200" b="0" i="0" u="none" strike="noStrike" kern="1200" dirty="0" smtClean="0">
                <a:solidFill>
                  <a:schemeClr val="tx1"/>
                </a:solidFill>
                <a:effectLst/>
                <a:latin typeface="+mn-lt"/>
                <a:ea typeface="+mn-ea"/>
                <a:cs typeface="+mn-cs"/>
                <a:hlinkClick r:id="rId19" tooltip="Τροπόσφαιρα"/>
              </a:rPr>
              <a:t>Τροπόσφαιρα</a:t>
            </a:r>
            <a:r>
              <a:rPr lang="el-GR" sz="1200" b="0" i="0" kern="1200" dirty="0" smtClean="0">
                <a:solidFill>
                  <a:schemeClr val="tx1"/>
                </a:solidFill>
                <a:effectLst/>
                <a:latin typeface="+mn-lt"/>
                <a:ea typeface="+mn-ea"/>
                <a:cs typeface="+mn-cs"/>
              </a:rPr>
              <a:t>, από ύψος 0 μέχρι 9-18 </a:t>
            </a:r>
            <a:r>
              <a:rPr lang="el-GR" sz="1200" b="0" i="0" kern="1200" dirty="0" err="1" smtClean="0">
                <a:solidFill>
                  <a:schemeClr val="tx1"/>
                </a:solidFill>
                <a:effectLst/>
                <a:latin typeface="+mn-lt"/>
                <a:ea typeface="+mn-ea"/>
                <a:cs typeface="+mn-cs"/>
              </a:rPr>
              <a:t>χλμ</a:t>
            </a:r>
            <a:r>
              <a:rPr lang="el-GR" sz="1200" b="0" i="0" kern="1200" dirty="0" smtClean="0">
                <a:solidFill>
                  <a:schemeClr val="tx1"/>
                </a:solidFill>
                <a:effectLst/>
                <a:latin typeface="+mn-lt"/>
                <a:ea typeface="+mn-ea"/>
                <a:cs typeface="+mn-cs"/>
              </a:rPr>
              <a:t>. (ανάλογα με το γεωγραφικό πλάτος) όπου και η τροπόπαυση.</a:t>
            </a:r>
          </a:p>
          <a:p>
            <a:endParaRPr lang="el-GR"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constant motion in this layer is significant in discussing air quality because it results in the dispersion of pollutants. In one respect this dispersion is considered beneficial because it has the effect of diluting pollutants, which can reduce harmful impacts on a local level. On the other hand, this dispersion also results in the movement of air pollutants (and therefore air pollution problems) from areas of high pollution production to areas of lower production. For example, pollutants produced in an industrialized and heavily populated city often adversely impact smaller communities and ecosystems in a large surrounding area.</a:t>
            </a:r>
            <a:endParaRPr lang="el-GR" sz="1200" b="0" i="0" kern="1200" dirty="0" smtClean="0">
              <a:solidFill>
                <a:schemeClr val="tx1"/>
              </a:solidFill>
              <a:effectLst/>
              <a:latin typeface="+mn-lt"/>
              <a:ea typeface="+mn-ea"/>
              <a:cs typeface="+mn-cs"/>
            </a:endParaRPr>
          </a:p>
          <a:p>
            <a:endParaRPr lang="el-GR" sz="1200" b="0" i="0" kern="1200" dirty="0" smtClean="0">
              <a:solidFill>
                <a:schemeClr val="tx1"/>
              </a:solidFill>
              <a:effectLst/>
              <a:latin typeface="+mn-lt"/>
              <a:ea typeface="+mn-ea"/>
              <a:cs typeface="+mn-cs"/>
            </a:endParaRPr>
          </a:p>
          <a:p>
            <a:r>
              <a:rPr lang="el-GR" sz="1200" b="0" i="0" u="none" strike="noStrike" kern="1200" dirty="0" smtClean="0">
                <a:solidFill>
                  <a:schemeClr val="tx1"/>
                </a:solidFill>
                <a:effectLst/>
                <a:latin typeface="+mn-lt"/>
                <a:ea typeface="+mn-ea"/>
                <a:cs typeface="+mn-cs"/>
                <a:hlinkClick r:id="rId20" tooltip="Στρατόσφαιρα"/>
              </a:rPr>
              <a:t>Στρατόσφαιρα</a:t>
            </a:r>
            <a:r>
              <a:rPr lang="el-GR" sz="1200" b="0" i="0" kern="1200" dirty="0" smtClean="0">
                <a:solidFill>
                  <a:schemeClr val="tx1"/>
                </a:solidFill>
                <a:effectLst/>
                <a:latin typeface="+mn-lt"/>
                <a:ea typeface="+mn-ea"/>
                <a:cs typeface="+mn-cs"/>
              </a:rPr>
              <a:t>, από την τροπόπαυση μέχρι τα 50 </a:t>
            </a:r>
            <a:r>
              <a:rPr lang="el-GR" sz="1200" b="0" i="0" kern="1200" dirty="0" err="1" smtClean="0">
                <a:solidFill>
                  <a:schemeClr val="tx1"/>
                </a:solidFill>
                <a:effectLst/>
                <a:latin typeface="+mn-lt"/>
                <a:ea typeface="+mn-ea"/>
                <a:cs typeface="+mn-cs"/>
              </a:rPr>
              <a:t>χλμ</a:t>
            </a:r>
            <a:r>
              <a:rPr lang="el-GR" sz="1200" b="0" i="0" kern="1200" dirty="0" smtClean="0">
                <a:solidFill>
                  <a:schemeClr val="tx1"/>
                </a:solidFill>
                <a:effectLst/>
                <a:latin typeface="+mn-lt"/>
                <a:ea typeface="+mn-ea"/>
                <a:cs typeface="+mn-cs"/>
              </a:rPr>
              <a:t>. όπου και η </a:t>
            </a:r>
            <a:r>
              <a:rPr lang="el-GR" sz="1200" b="0" i="0" kern="1200" dirty="0" err="1" smtClean="0">
                <a:solidFill>
                  <a:schemeClr val="tx1"/>
                </a:solidFill>
                <a:effectLst/>
                <a:latin typeface="+mn-lt"/>
                <a:ea typeface="+mn-ea"/>
                <a:cs typeface="+mn-cs"/>
              </a:rPr>
              <a:t>στρατόπαυση</a:t>
            </a:r>
            <a:r>
              <a:rPr lang="el-GR" sz="1200" b="0" i="0" kern="1200" dirty="0" smtClean="0">
                <a:solidFill>
                  <a:schemeClr val="tx1"/>
                </a:solidFill>
                <a:effectLst/>
                <a:latin typeface="+mn-lt"/>
                <a:ea typeface="+mn-ea"/>
                <a:cs typeface="+mn-cs"/>
              </a:rPr>
              <a:t>.</a:t>
            </a:r>
          </a:p>
          <a:p>
            <a:endParaRPr lang="el-GR"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pollutants in the stratosphere do not disperse, and tend to remain in the atmosphere for long periods of time.</a:t>
            </a:r>
            <a:endParaRPr lang="el-GR" sz="1200" b="0" i="0" kern="1200" dirty="0" smtClean="0">
              <a:solidFill>
                <a:schemeClr val="tx1"/>
              </a:solidFill>
              <a:effectLst/>
              <a:latin typeface="+mn-lt"/>
              <a:ea typeface="+mn-ea"/>
              <a:cs typeface="+mn-cs"/>
            </a:endParaRPr>
          </a:p>
          <a:p>
            <a:endParaRPr lang="el-GR" sz="1200" b="0" i="0" kern="1200" dirty="0" smtClean="0">
              <a:solidFill>
                <a:schemeClr val="tx1"/>
              </a:solidFill>
              <a:effectLst/>
              <a:latin typeface="+mn-lt"/>
              <a:ea typeface="+mn-ea"/>
              <a:cs typeface="+mn-cs"/>
            </a:endParaRPr>
          </a:p>
          <a:p>
            <a:r>
              <a:rPr lang="el-GR" sz="1200" b="0" i="0" u="none" strike="noStrike" kern="1200" dirty="0" err="1" smtClean="0">
                <a:solidFill>
                  <a:schemeClr val="tx1"/>
                </a:solidFill>
                <a:effectLst/>
                <a:latin typeface="+mn-lt"/>
                <a:ea typeface="+mn-ea"/>
                <a:cs typeface="+mn-cs"/>
                <a:hlinkClick r:id="rId21" tooltip="Μεσόσφαιρα"/>
              </a:rPr>
              <a:t>Μεσόσφαιρα</a:t>
            </a:r>
            <a:r>
              <a:rPr lang="el-GR" sz="1200" b="0" i="0" kern="1200" dirty="0" smtClean="0">
                <a:solidFill>
                  <a:schemeClr val="tx1"/>
                </a:solidFill>
                <a:effectLst/>
                <a:latin typeface="+mn-lt"/>
                <a:ea typeface="+mn-ea"/>
                <a:cs typeface="+mn-cs"/>
              </a:rPr>
              <a:t>, από την </a:t>
            </a:r>
            <a:r>
              <a:rPr lang="el-GR" sz="1200" b="0" i="0" kern="1200" dirty="0" err="1" smtClean="0">
                <a:solidFill>
                  <a:schemeClr val="tx1"/>
                </a:solidFill>
                <a:effectLst/>
                <a:latin typeface="+mn-lt"/>
                <a:ea typeface="+mn-ea"/>
                <a:cs typeface="+mn-cs"/>
              </a:rPr>
              <a:t>στρατόπαυση</a:t>
            </a:r>
            <a:r>
              <a:rPr lang="el-GR" sz="1200" b="0" i="0" kern="1200" dirty="0" smtClean="0">
                <a:solidFill>
                  <a:schemeClr val="tx1"/>
                </a:solidFill>
                <a:effectLst/>
                <a:latin typeface="+mn-lt"/>
                <a:ea typeface="+mn-ea"/>
                <a:cs typeface="+mn-cs"/>
              </a:rPr>
              <a:t> μέχρι τα 80 </a:t>
            </a:r>
            <a:r>
              <a:rPr lang="el-GR" sz="1200" b="0" i="0" kern="1200" dirty="0" err="1" smtClean="0">
                <a:solidFill>
                  <a:schemeClr val="tx1"/>
                </a:solidFill>
                <a:effectLst/>
                <a:latin typeface="+mn-lt"/>
                <a:ea typeface="+mn-ea"/>
                <a:cs typeface="+mn-cs"/>
              </a:rPr>
              <a:t>χλμ</a:t>
            </a:r>
            <a:r>
              <a:rPr lang="el-GR" sz="1200" b="0" i="0" kern="1200" dirty="0" smtClean="0">
                <a:solidFill>
                  <a:schemeClr val="tx1"/>
                </a:solidFill>
                <a:effectLst/>
                <a:latin typeface="+mn-lt"/>
                <a:ea typeface="+mn-ea"/>
                <a:cs typeface="+mn-cs"/>
              </a:rPr>
              <a:t>. όπου και η </a:t>
            </a:r>
            <a:r>
              <a:rPr lang="el-GR" sz="1200" b="0" i="0" kern="1200" dirty="0" err="1" smtClean="0">
                <a:solidFill>
                  <a:schemeClr val="tx1"/>
                </a:solidFill>
                <a:effectLst/>
                <a:latin typeface="+mn-lt"/>
                <a:ea typeface="+mn-ea"/>
                <a:cs typeface="+mn-cs"/>
              </a:rPr>
              <a:t>μεσόπαυση</a:t>
            </a:r>
            <a:r>
              <a:rPr lang="el-GR" sz="1200" b="0" i="0" kern="1200" dirty="0" smtClean="0">
                <a:solidFill>
                  <a:schemeClr val="tx1"/>
                </a:solidFill>
                <a:effectLst/>
                <a:latin typeface="+mn-lt"/>
                <a:ea typeface="+mn-ea"/>
                <a:cs typeface="+mn-cs"/>
              </a:rPr>
              <a:t>.</a:t>
            </a:r>
          </a:p>
          <a:p>
            <a:r>
              <a:rPr lang="el-GR" sz="1200" b="0" i="0" u="none" strike="noStrike" kern="1200" dirty="0" err="1" smtClean="0">
                <a:solidFill>
                  <a:schemeClr val="tx1"/>
                </a:solidFill>
                <a:effectLst/>
                <a:latin typeface="+mn-lt"/>
                <a:ea typeface="+mn-ea"/>
                <a:cs typeface="+mn-cs"/>
                <a:hlinkClick r:id="rId22" tooltip="Θερμόσφαιρα"/>
              </a:rPr>
              <a:t>Θερμόσφαιρα</a:t>
            </a:r>
            <a:r>
              <a:rPr lang="el-GR" sz="1200" b="0" i="0" kern="1200" dirty="0" smtClean="0">
                <a:solidFill>
                  <a:schemeClr val="tx1"/>
                </a:solidFill>
                <a:effectLst/>
                <a:latin typeface="+mn-lt"/>
                <a:ea typeface="+mn-ea"/>
                <a:cs typeface="+mn-cs"/>
              </a:rPr>
              <a:t> ή </a:t>
            </a:r>
            <a:r>
              <a:rPr lang="el-GR" sz="1200" b="0" i="0" u="none" strike="noStrike" kern="1200" dirty="0" smtClean="0">
                <a:solidFill>
                  <a:schemeClr val="tx1"/>
                </a:solidFill>
                <a:effectLst/>
                <a:latin typeface="+mn-lt"/>
                <a:ea typeface="+mn-ea"/>
                <a:cs typeface="+mn-cs"/>
                <a:hlinkClick r:id="rId23" tooltip="Ιονόσφαιρα"/>
              </a:rPr>
              <a:t>Ιονόσφαιρα</a:t>
            </a:r>
            <a:r>
              <a:rPr lang="el-GR" sz="1200" b="0" i="0" kern="1200" dirty="0" smtClean="0">
                <a:solidFill>
                  <a:schemeClr val="tx1"/>
                </a:solidFill>
                <a:effectLst/>
                <a:latin typeface="+mn-lt"/>
                <a:ea typeface="+mn-ea"/>
                <a:cs typeface="+mn-cs"/>
              </a:rPr>
              <a:t>, από την </a:t>
            </a:r>
            <a:r>
              <a:rPr lang="el-GR" sz="1200" b="0" i="0" kern="1200" dirty="0" err="1" smtClean="0">
                <a:solidFill>
                  <a:schemeClr val="tx1"/>
                </a:solidFill>
                <a:effectLst/>
                <a:latin typeface="+mn-lt"/>
                <a:ea typeface="+mn-ea"/>
                <a:cs typeface="+mn-cs"/>
              </a:rPr>
              <a:t>μεσόπαυση</a:t>
            </a:r>
            <a:r>
              <a:rPr lang="el-GR" sz="1200" b="0" i="0" kern="1200" dirty="0" smtClean="0">
                <a:solidFill>
                  <a:schemeClr val="tx1"/>
                </a:solidFill>
                <a:effectLst/>
                <a:latin typeface="+mn-lt"/>
                <a:ea typeface="+mn-ea"/>
                <a:cs typeface="+mn-cs"/>
              </a:rPr>
              <a:t> μέχρι 800 </a:t>
            </a:r>
            <a:r>
              <a:rPr lang="el-GR" sz="1200" b="0" i="0" kern="1200" dirty="0" err="1" smtClean="0">
                <a:solidFill>
                  <a:schemeClr val="tx1"/>
                </a:solidFill>
                <a:effectLst/>
                <a:latin typeface="+mn-lt"/>
                <a:ea typeface="+mn-ea"/>
                <a:cs typeface="+mn-cs"/>
              </a:rPr>
              <a:t>χλμ</a:t>
            </a:r>
            <a:r>
              <a:rPr lang="el-GR" sz="1200" b="0" i="0" kern="1200" dirty="0" smtClean="0">
                <a:solidFill>
                  <a:schemeClr val="tx1"/>
                </a:solidFill>
                <a:effectLst/>
                <a:latin typeface="+mn-lt"/>
                <a:ea typeface="+mn-ea"/>
                <a:cs typeface="+mn-cs"/>
              </a:rPr>
              <a:t>. όπου η </a:t>
            </a:r>
            <a:r>
              <a:rPr lang="el-GR" sz="1200" b="0" i="0" kern="1200" dirty="0" err="1" smtClean="0">
                <a:solidFill>
                  <a:schemeClr val="tx1"/>
                </a:solidFill>
                <a:effectLst/>
                <a:latin typeface="+mn-lt"/>
                <a:ea typeface="+mn-ea"/>
                <a:cs typeface="+mn-cs"/>
              </a:rPr>
              <a:t>θερμόπαυση</a:t>
            </a:r>
            <a:r>
              <a:rPr lang="el-GR" sz="1200" b="0" i="0" kern="1200" dirty="0" smtClean="0">
                <a:solidFill>
                  <a:schemeClr val="tx1"/>
                </a:solidFill>
                <a:effectLst/>
                <a:latin typeface="+mn-lt"/>
                <a:ea typeface="+mn-ea"/>
                <a:cs typeface="+mn-cs"/>
              </a:rPr>
              <a:t>. Σε αυτό το κομμάτι της ατμόσφαιρας βρίσκεται ο Διεθνής Διαστημικός Σταθμός </a:t>
            </a:r>
            <a:r>
              <a:rPr lang="el-GR" sz="1200" b="0" i="0" u="none" strike="noStrike" kern="1200" dirty="0" smtClean="0">
                <a:solidFill>
                  <a:schemeClr val="tx1"/>
                </a:solidFill>
                <a:effectLst/>
                <a:latin typeface="+mn-lt"/>
                <a:ea typeface="+mn-ea"/>
                <a:cs typeface="+mn-cs"/>
                <a:hlinkClick r:id="rId24" tooltip="ISS"/>
              </a:rPr>
              <a:t>ISS</a:t>
            </a:r>
            <a:r>
              <a:rPr lang="el-GR" sz="1200" b="0" i="0" kern="1200" dirty="0" smtClean="0">
                <a:solidFill>
                  <a:schemeClr val="tx1"/>
                </a:solidFill>
                <a:effectLst/>
                <a:latin typeface="+mn-lt"/>
                <a:ea typeface="+mn-ea"/>
                <a:cs typeface="+mn-cs"/>
              </a:rPr>
              <a:t>. Και τέλος</a:t>
            </a:r>
          </a:p>
          <a:p>
            <a:r>
              <a:rPr lang="el-GR" sz="1200" b="0" i="0" u="none" strike="noStrike" kern="1200" dirty="0" smtClean="0">
                <a:solidFill>
                  <a:schemeClr val="tx1"/>
                </a:solidFill>
                <a:effectLst/>
                <a:latin typeface="+mn-lt"/>
                <a:ea typeface="+mn-ea"/>
                <a:cs typeface="+mn-cs"/>
                <a:hlinkClick r:id="rId25" tooltip="Εξώσφαιρα"/>
              </a:rPr>
              <a:t>Εξώσφαιρα</a:t>
            </a:r>
            <a:r>
              <a:rPr lang="el-GR" sz="1200" b="0" i="0" kern="1200" dirty="0" smtClean="0">
                <a:solidFill>
                  <a:schemeClr val="tx1"/>
                </a:solidFill>
                <a:effectLst/>
                <a:latin typeface="+mn-lt"/>
                <a:ea typeface="+mn-ea"/>
                <a:cs typeface="+mn-cs"/>
              </a:rPr>
              <a:t>, από </a:t>
            </a:r>
            <a:r>
              <a:rPr lang="el-GR" sz="1200" b="0" i="0" kern="1200" dirty="0" err="1" smtClean="0">
                <a:solidFill>
                  <a:schemeClr val="tx1"/>
                </a:solidFill>
                <a:effectLst/>
                <a:latin typeface="+mn-lt"/>
                <a:ea typeface="+mn-ea"/>
                <a:cs typeface="+mn-cs"/>
              </a:rPr>
              <a:t>θερμόπαυση</a:t>
            </a:r>
            <a:r>
              <a:rPr lang="el-GR" sz="1200" b="0" i="0" kern="1200" dirty="0" smtClean="0">
                <a:solidFill>
                  <a:schemeClr val="tx1"/>
                </a:solidFill>
                <a:effectLst/>
                <a:latin typeface="+mn-lt"/>
                <a:ea typeface="+mn-ea"/>
                <a:cs typeface="+mn-cs"/>
              </a:rPr>
              <a:t> μέχρι 3.500 </a:t>
            </a:r>
            <a:r>
              <a:rPr lang="el-GR" sz="1200" b="0" i="0" kern="1200" dirty="0" err="1" smtClean="0">
                <a:solidFill>
                  <a:schemeClr val="tx1"/>
                </a:solidFill>
                <a:effectLst/>
                <a:latin typeface="+mn-lt"/>
                <a:ea typeface="+mn-ea"/>
                <a:cs typeface="+mn-cs"/>
              </a:rPr>
              <a:t>χλμ</a:t>
            </a:r>
            <a:r>
              <a:rPr lang="el-GR" sz="1200" b="0" i="0" kern="1200" dirty="0" smtClean="0">
                <a:solidFill>
                  <a:schemeClr val="tx1"/>
                </a:solidFill>
                <a:effectLst/>
                <a:latin typeface="+mn-lt"/>
                <a:ea typeface="+mn-ea"/>
                <a:cs typeface="+mn-cs"/>
              </a:rPr>
              <a:t>.</a:t>
            </a:r>
          </a:p>
          <a:p>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3</a:t>
            </a:fld>
            <a:endParaRPr lang="el-GR"/>
          </a:p>
        </p:txBody>
      </p:sp>
    </p:spTree>
    <p:extLst>
      <p:ext uri="{BB962C8B-B14F-4D97-AF65-F5344CB8AC3E}">
        <p14:creationId xmlns:p14="http://schemas.microsoft.com/office/powerpoint/2010/main" val="3613473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smtClean="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16</a:t>
            </a:fld>
            <a:endParaRPr lang="el-GR"/>
          </a:p>
        </p:txBody>
      </p:sp>
    </p:spTree>
    <p:extLst>
      <p:ext uri="{BB962C8B-B14F-4D97-AF65-F5344CB8AC3E}">
        <p14:creationId xmlns:p14="http://schemas.microsoft.com/office/powerpoint/2010/main" val="56237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smtClean="0"/>
          </a:p>
          <a:p>
            <a:r>
              <a:rPr lang="en-US" dirty="0" smtClean="0"/>
              <a:t>http://ec.europa.eu/environment/air/quality/existing_leg.htm</a:t>
            </a:r>
            <a:endParaRPr lang="el-GR" dirty="0" smtClean="0"/>
          </a:p>
          <a:p>
            <a:endParaRPr lang="el-GR" dirty="0" smtClean="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18</a:t>
            </a:fld>
            <a:endParaRPr lang="el-GR"/>
          </a:p>
        </p:txBody>
      </p:sp>
    </p:spTree>
    <p:extLst>
      <p:ext uri="{BB962C8B-B14F-4D97-AF65-F5344CB8AC3E}">
        <p14:creationId xmlns:p14="http://schemas.microsoft.com/office/powerpoint/2010/main" val="56237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https://en.wikipedia.org/wiki/Great_Smog_of_London</a:t>
            </a:r>
            <a:r>
              <a:rPr lang="el-GR" dirty="0" smtClean="0"/>
              <a: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Great Smog of London</a:t>
            </a:r>
            <a:r>
              <a:rPr lang="en-US" sz="1200" b="0" i="0" kern="1200" dirty="0" smtClean="0">
                <a:solidFill>
                  <a:schemeClr val="tx1"/>
                </a:solidFill>
                <a:effectLst/>
                <a:latin typeface="+mn-lt"/>
                <a:ea typeface="+mn-ea"/>
                <a:cs typeface="+mn-cs"/>
              </a:rPr>
              <a:t>, or </a:t>
            </a:r>
            <a:r>
              <a:rPr lang="en-US" sz="1200" b="1" i="0" kern="1200" dirty="0" smtClean="0">
                <a:solidFill>
                  <a:schemeClr val="tx1"/>
                </a:solidFill>
                <a:effectLst/>
                <a:latin typeface="+mn-lt"/>
                <a:ea typeface="+mn-ea"/>
                <a:cs typeface="+mn-cs"/>
              </a:rPr>
              <a:t>Great Smog of 1952</a:t>
            </a:r>
            <a:r>
              <a:rPr lang="en-US" sz="1200" b="0" i="0" kern="1200" dirty="0" smtClean="0">
                <a:solidFill>
                  <a:schemeClr val="tx1"/>
                </a:solidFill>
                <a:effectLst/>
                <a:latin typeface="+mn-lt"/>
                <a:ea typeface="+mn-ea"/>
                <a:cs typeface="+mn-cs"/>
              </a:rPr>
              <a:t> sometimes called the </a:t>
            </a:r>
            <a:r>
              <a:rPr lang="en-US" sz="1200" b="1" i="0" kern="1200" dirty="0" smtClean="0">
                <a:solidFill>
                  <a:schemeClr val="tx1"/>
                </a:solidFill>
                <a:effectLst/>
                <a:latin typeface="+mn-lt"/>
                <a:ea typeface="+mn-ea"/>
                <a:cs typeface="+mn-cs"/>
              </a:rPr>
              <a:t>Big Smoke</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4"/>
              </a:rPr>
              <a:t>[1]</a:t>
            </a:r>
            <a:r>
              <a:rPr lang="en-US" sz="1200" b="0" i="0" kern="1200" dirty="0" smtClean="0">
                <a:solidFill>
                  <a:schemeClr val="tx1"/>
                </a:solidFill>
                <a:effectLst/>
                <a:latin typeface="+mn-lt"/>
                <a:ea typeface="+mn-ea"/>
                <a:cs typeface="+mn-cs"/>
              </a:rPr>
              <a:t> was a severe </a:t>
            </a:r>
            <a:r>
              <a:rPr lang="en-US" sz="1200" b="0" i="0" u="none" strike="noStrike" kern="1200" dirty="0" smtClean="0">
                <a:solidFill>
                  <a:schemeClr val="tx1"/>
                </a:solidFill>
                <a:effectLst/>
                <a:latin typeface="+mn-lt"/>
                <a:ea typeface="+mn-ea"/>
                <a:cs typeface="+mn-cs"/>
                <a:hlinkClick r:id="rId5" tooltip="Air pollution"/>
              </a:rPr>
              <a:t>air-pollution</a:t>
            </a:r>
            <a:r>
              <a:rPr lang="en-US" sz="1200" b="0" i="0" kern="1200" dirty="0" smtClean="0">
                <a:solidFill>
                  <a:schemeClr val="tx1"/>
                </a:solidFill>
                <a:effectLst/>
                <a:latin typeface="+mn-lt"/>
                <a:ea typeface="+mn-ea"/>
                <a:cs typeface="+mn-cs"/>
              </a:rPr>
              <a:t> event that affected the British capital of </a:t>
            </a:r>
            <a:r>
              <a:rPr lang="en-US" sz="1200" b="0" i="0" u="none" strike="noStrike" kern="1200" dirty="0" smtClean="0">
                <a:solidFill>
                  <a:schemeClr val="tx1"/>
                </a:solidFill>
                <a:effectLst/>
                <a:latin typeface="+mn-lt"/>
                <a:ea typeface="+mn-ea"/>
                <a:cs typeface="+mn-cs"/>
                <a:hlinkClick r:id="rId6" tooltip="London"/>
              </a:rPr>
              <a:t>London</a:t>
            </a:r>
            <a:r>
              <a:rPr lang="en-US" sz="1200" b="0" i="0" kern="1200" dirty="0" smtClean="0">
                <a:solidFill>
                  <a:schemeClr val="tx1"/>
                </a:solidFill>
                <a:effectLst/>
                <a:latin typeface="+mn-lt"/>
                <a:ea typeface="+mn-ea"/>
                <a:cs typeface="+mn-cs"/>
              </a:rPr>
              <a:t> in December 1952. A period of cold weather, combined with an </a:t>
            </a:r>
            <a:r>
              <a:rPr lang="en-US" sz="1200" b="0" i="0" u="none" strike="noStrike" kern="1200" dirty="0" smtClean="0">
                <a:solidFill>
                  <a:schemeClr val="tx1"/>
                </a:solidFill>
                <a:effectLst/>
                <a:latin typeface="+mn-lt"/>
                <a:ea typeface="+mn-ea"/>
                <a:cs typeface="+mn-cs"/>
                <a:hlinkClick r:id="rId7" tooltip="Anticyclone"/>
              </a:rPr>
              <a:t>anticyclone</a:t>
            </a:r>
            <a:r>
              <a:rPr lang="en-US" sz="1200" b="0" i="0" kern="1200" dirty="0" smtClean="0">
                <a:solidFill>
                  <a:schemeClr val="tx1"/>
                </a:solidFill>
                <a:effectLst/>
                <a:latin typeface="+mn-lt"/>
                <a:ea typeface="+mn-ea"/>
                <a:cs typeface="+mn-cs"/>
              </a:rPr>
              <a:t> and windless conditions, collected airborne pollutants – mostly arising from the use of coal – to form a thick layer of </a:t>
            </a:r>
            <a:r>
              <a:rPr lang="en-US" sz="1200" b="0" i="0" u="none" strike="noStrike" kern="1200" dirty="0" smtClean="0">
                <a:solidFill>
                  <a:schemeClr val="tx1"/>
                </a:solidFill>
                <a:effectLst/>
                <a:latin typeface="+mn-lt"/>
                <a:ea typeface="+mn-ea"/>
                <a:cs typeface="+mn-cs"/>
                <a:hlinkClick r:id="rId8" tooltip="Smog"/>
              </a:rPr>
              <a:t>smog</a:t>
            </a:r>
            <a:r>
              <a:rPr lang="en-US" sz="1200" b="0" i="0" kern="1200" dirty="0" smtClean="0">
                <a:solidFill>
                  <a:schemeClr val="tx1"/>
                </a:solidFill>
                <a:effectLst/>
                <a:latin typeface="+mn-lt"/>
                <a:ea typeface="+mn-ea"/>
                <a:cs typeface="+mn-cs"/>
              </a:rPr>
              <a:t> over the city. It lasted from Friday, 5 December to Tuesday, 9 December 1952 and then dispersed quickly when the weather changed.</a:t>
            </a:r>
          </a:p>
          <a:p>
            <a:r>
              <a:rPr lang="en-US" sz="1200" b="0" i="0" kern="1200" dirty="0" smtClean="0">
                <a:solidFill>
                  <a:schemeClr val="tx1"/>
                </a:solidFill>
                <a:effectLst/>
                <a:latin typeface="+mn-lt"/>
                <a:ea typeface="+mn-ea"/>
                <a:cs typeface="+mn-cs"/>
              </a:rPr>
              <a:t>It caused major disruption by reducing visibility and even penetrating indoor areas, far more severe than previous smog events experienced in the past, called "</a:t>
            </a:r>
            <a:r>
              <a:rPr lang="en-US" sz="1200" b="0" i="0" u="none" strike="noStrike" kern="1200" dirty="0" smtClean="0">
                <a:solidFill>
                  <a:schemeClr val="tx1"/>
                </a:solidFill>
                <a:effectLst/>
                <a:latin typeface="+mn-lt"/>
                <a:ea typeface="+mn-ea"/>
                <a:cs typeface="+mn-cs"/>
                <a:hlinkClick r:id="rId9" tooltip="Pea soup fog"/>
              </a:rPr>
              <a:t>pea-</a:t>
            </a:r>
            <a:r>
              <a:rPr lang="en-US" sz="1200" b="0" i="0" u="none" strike="noStrike" kern="1200" dirty="0" err="1" smtClean="0">
                <a:solidFill>
                  <a:schemeClr val="tx1"/>
                </a:solidFill>
                <a:effectLst/>
                <a:latin typeface="+mn-lt"/>
                <a:ea typeface="+mn-ea"/>
                <a:cs typeface="+mn-cs"/>
                <a:hlinkClick r:id="rId9" tooltip="Pea soup fog"/>
              </a:rPr>
              <a:t>soupers</a:t>
            </a:r>
            <a:r>
              <a:rPr lang="en-US" sz="1200" b="0" i="0" kern="1200" dirty="0" smtClean="0">
                <a:solidFill>
                  <a:schemeClr val="tx1"/>
                </a:solidFill>
                <a:effectLst/>
                <a:latin typeface="+mn-lt"/>
                <a:ea typeface="+mn-ea"/>
                <a:cs typeface="+mn-cs"/>
              </a:rPr>
              <a:t>". Government medical reports in the following weeks, however, estimated that up until 8 December, 4,000 people had died as a direct result of the smog and 100,000 more were made ill by the smog's effects on the human </a:t>
            </a:r>
            <a:r>
              <a:rPr lang="en-US" sz="1200" b="0" i="0" u="none" strike="noStrike" kern="1200" dirty="0" smtClean="0">
                <a:solidFill>
                  <a:schemeClr val="tx1"/>
                </a:solidFill>
                <a:effectLst/>
                <a:latin typeface="+mn-lt"/>
                <a:ea typeface="+mn-ea"/>
                <a:cs typeface="+mn-cs"/>
                <a:hlinkClick r:id="rId10" tooltip="Respiratory tract"/>
              </a:rPr>
              <a:t>respiratory tract</a:t>
            </a:r>
            <a:r>
              <a:rPr lang="en-US" sz="1200" b="0" i="0" kern="1200" dirty="0" smtClean="0">
                <a:solidFill>
                  <a:schemeClr val="tx1"/>
                </a:solidFill>
                <a:effectLst/>
                <a:latin typeface="+mn-lt"/>
                <a:ea typeface="+mn-ea"/>
                <a:cs typeface="+mn-cs"/>
              </a:rPr>
              <a:t>. More recent research suggests that the total number of fatalities was considerably greater, about 12,000.</a:t>
            </a:r>
            <a:r>
              <a:rPr lang="en-US" sz="1200" b="0" i="0" u="none" strike="noStrike" kern="1200" baseline="30000" dirty="0" smtClean="0">
                <a:solidFill>
                  <a:schemeClr val="tx1"/>
                </a:solidFill>
                <a:effectLst/>
                <a:latin typeface="+mn-lt"/>
                <a:ea typeface="+mn-ea"/>
                <a:cs typeface="+mn-cs"/>
                <a:hlinkClick r:id="rId11"/>
              </a:rPr>
              <a:t>[2]</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London had suffered since the 1200s from poor air quality,</a:t>
            </a:r>
            <a:r>
              <a:rPr lang="en-US" sz="1200" b="0" i="0" u="none" strike="noStrike" kern="1200" baseline="30000" dirty="0" smtClean="0">
                <a:solidFill>
                  <a:schemeClr val="tx1"/>
                </a:solidFill>
                <a:effectLst/>
                <a:latin typeface="+mn-lt"/>
                <a:ea typeface="+mn-ea"/>
                <a:cs typeface="+mn-cs"/>
                <a:hlinkClick r:id="rId12"/>
              </a:rPr>
              <a:t>[3]</a:t>
            </a:r>
            <a:r>
              <a:rPr lang="en-US" sz="1200" b="0" i="0" kern="1200" dirty="0" smtClean="0">
                <a:solidFill>
                  <a:schemeClr val="tx1"/>
                </a:solidFill>
                <a:effectLst/>
                <a:latin typeface="+mn-lt"/>
                <a:ea typeface="+mn-ea"/>
                <a:cs typeface="+mn-cs"/>
              </a:rPr>
              <a:t> which worsened in the 1600s,</a:t>
            </a:r>
            <a:r>
              <a:rPr lang="en-US" sz="1200" b="0" i="0" u="none" strike="noStrike" kern="1200" baseline="30000" dirty="0" smtClean="0">
                <a:solidFill>
                  <a:schemeClr val="tx1"/>
                </a:solidFill>
                <a:effectLst/>
                <a:latin typeface="+mn-lt"/>
                <a:ea typeface="+mn-ea"/>
                <a:cs typeface="+mn-cs"/>
                <a:hlinkClick r:id="rId13"/>
              </a:rPr>
              <a:t>[4]</a:t>
            </a:r>
            <a:r>
              <a:rPr lang="en-US" sz="1200" b="0" i="0" u="none" strike="noStrike" kern="1200" baseline="30000" dirty="0" smtClean="0">
                <a:solidFill>
                  <a:schemeClr val="tx1"/>
                </a:solidFill>
                <a:effectLst/>
                <a:latin typeface="+mn-lt"/>
                <a:ea typeface="+mn-ea"/>
                <a:cs typeface="+mn-cs"/>
                <a:hlinkClick r:id="rId14"/>
              </a:rPr>
              <a:t>[5]</a:t>
            </a:r>
            <a:r>
              <a:rPr lang="en-US" sz="1200" b="0" i="0" kern="1200" dirty="0" smtClean="0">
                <a:solidFill>
                  <a:schemeClr val="tx1"/>
                </a:solidFill>
                <a:effectLst/>
                <a:latin typeface="+mn-lt"/>
                <a:ea typeface="+mn-ea"/>
                <a:cs typeface="+mn-cs"/>
              </a:rPr>
              <a:t> but the Great Smog is known to be the worst air-pollution event in the history of the United Kingdom,</a:t>
            </a:r>
            <a:r>
              <a:rPr lang="en-US" sz="1200" b="0" i="0" u="none" strike="noStrike" kern="1200" baseline="30000" dirty="0" smtClean="0">
                <a:solidFill>
                  <a:schemeClr val="tx1"/>
                </a:solidFill>
                <a:effectLst/>
                <a:latin typeface="+mn-lt"/>
                <a:ea typeface="+mn-ea"/>
                <a:cs typeface="+mn-cs"/>
                <a:hlinkClick r:id="rId15"/>
              </a:rPr>
              <a:t>[6]</a:t>
            </a:r>
            <a:r>
              <a:rPr lang="en-US" sz="1200" b="0" i="0" kern="1200" dirty="0" smtClean="0">
                <a:solidFill>
                  <a:schemeClr val="tx1"/>
                </a:solidFill>
                <a:effectLst/>
                <a:latin typeface="+mn-lt"/>
                <a:ea typeface="+mn-ea"/>
                <a:cs typeface="+mn-cs"/>
              </a:rPr>
              <a:t> and the most significant in terms of its effect on environmental research, government regulation, and public awareness of the relationship between air quality and health.</a:t>
            </a:r>
            <a:r>
              <a:rPr lang="en-US" sz="1200" b="0" i="0" u="none" strike="noStrike" kern="1200" baseline="30000" dirty="0" smtClean="0">
                <a:solidFill>
                  <a:schemeClr val="tx1"/>
                </a:solidFill>
                <a:effectLst/>
                <a:latin typeface="+mn-lt"/>
                <a:ea typeface="+mn-ea"/>
                <a:cs typeface="+mn-cs"/>
                <a:hlinkClick r:id="rId11"/>
              </a:rPr>
              <a:t>[2]</a:t>
            </a:r>
            <a:r>
              <a:rPr lang="en-US" sz="1200" b="0" i="0" u="none" strike="noStrike" kern="1200" baseline="30000" dirty="0" smtClean="0">
                <a:solidFill>
                  <a:schemeClr val="tx1"/>
                </a:solidFill>
                <a:effectLst/>
                <a:latin typeface="+mn-lt"/>
                <a:ea typeface="+mn-ea"/>
                <a:cs typeface="+mn-cs"/>
                <a:hlinkClick r:id="rId13"/>
              </a:rPr>
              <a:t>[4]</a:t>
            </a:r>
            <a:r>
              <a:rPr lang="en-US" sz="1200" b="0" i="0" kern="1200" dirty="0" smtClean="0">
                <a:solidFill>
                  <a:schemeClr val="tx1"/>
                </a:solidFill>
                <a:effectLst/>
                <a:latin typeface="+mn-lt"/>
                <a:ea typeface="+mn-ea"/>
                <a:cs typeface="+mn-cs"/>
              </a:rPr>
              <a:t> It led to several changes in practices and regulations, including the </a:t>
            </a:r>
            <a:r>
              <a:rPr lang="en-US" sz="1200" b="0" i="0" u="none" strike="noStrike" kern="1200" dirty="0" smtClean="0">
                <a:solidFill>
                  <a:schemeClr val="tx1"/>
                </a:solidFill>
                <a:effectLst/>
                <a:latin typeface="+mn-lt"/>
                <a:ea typeface="+mn-ea"/>
                <a:cs typeface="+mn-cs"/>
                <a:hlinkClick r:id="rId16" tooltip="Clean Air Act 1956"/>
              </a:rPr>
              <a:t>Clean Air Act 1956</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Although London was accustomed to </a:t>
            </a:r>
            <a:r>
              <a:rPr lang="en-US" sz="1200" b="0" i="0" u="none" strike="noStrike" kern="1200" dirty="0" smtClean="0">
                <a:solidFill>
                  <a:schemeClr val="tx1"/>
                </a:solidFill>
                <a:effectLst/>
                <a:latin typeface="+mn-lt"/>
                <a:ea typeface="+mn-ea"/>
                <a:cs typeface="+mn-cs"/>
                <a:hlinkClick r:id="rId9" tooltip="Pea soup fog"/>
              </a:rPr>
              <a:t>heavy fogs</a:t>
            </a:r>
            <a:r>
              <a:rPr lang="en-US" sz="1200" b="0" i="0" kern="1200" dirty="0" smtClean="0">
                <a:solidFill>
                  <a:schemeClr val="tx1"/>
                </a:solidFill>
                <a:effectLst/>
                <a:latin typeface="+mn-lt"/>
                <a:ea typeface="+mn-ea"/>
                <a:cs typeface="+mn-cs"/>
              </a:rPr>
              <a:t>, this one was denser and longer-lasting than any previous fog.</a:t>
            </a:r>
            <a:r>
              <a:rPr lang="en-US" sz="1200" b="0" i="0" u="none" strike="noStrike" kern="1200" baseline="30000" dirty="0" smtClean="0">
                <a:solidFill>
                  <a:schemeClr val="tx1"/>
                </a:solidFill>
                <a:effectLst/>
                <a:latin typeface="+mn-lt"/>
                <a:ea typeface="+mn-ea"/>
                <a:cs typeface="+mn-cs"/>
                <a:hlinkClick r:id="rId17"/>
              </a:rPr>
              <a:t>[11]</a:t>
            </a:r>
            <a:r>
              <a:rPr lang="en-US" sz="1200" b="0" i="0" kern="1200" dirty="0" smtClean="0">
                <a:solidFill>
                  <a:schemeClr val="tx1"/>
                </a:solidFill>
                <a:effectLst/>
                <a:latin typeface="+mn-lt"/>
                <a:ea typeface="+mn-ea"/>
                <a:cs typeface="+mn-cs"/>
              </a:rPr>
              <a:t> Visibility was reduced to a few </a:t>
            </a:r>
            <a:r>
              <a:rPr lang="en-US" sz="1200" b="0" i="0" kern="1200" dirty="0" err="1" smtClean="0">
                <a:solidFill>
                  <a:schemeClr val="tx1"/>
                </a:solidFill>
                <a:effectLst/>
                <a:latin typeface="+mn-lt"/>
                <a:ea typeface="+mn-ea"/>
                <a:cs typeface="+mn-cs"/>
              </a:rPr>
              <a:t>metres</a:t>
            </a:r>
            <a:r>
              <a:rPr lang="en-US" sz="1200" b="0" i="0" kern="1200" dirty="0" smtClean="0">
                <a:solidFill>
                  <a:schemeClr val="tx1"/>
                </a:solidFill>
                <a:effectLst/>
                <a:latin typeface="+mn-lt"/>
                <a:ea typeface="+mn-ea"/>
                <a:cs typeface="+mn-cs"/>
              </a:rPr>
              <a:t> ("It's like you were blind"</a:t>
            </a:r>
            <a:r>
              <a:rPr lang="en-US" sz="1200" b="0" i="0" u="none" strike="noStrike" kern="1200" baseline="30000" dirty="0" smtClean="0">
                <a:solidFill>
                  <a:schemeClr val="tx1"/>
                </a:solidFill>
                <a:effectLst/>
                <a:latin typeface="+mn-lt"/>
                <a:ea typeface="+mn-ea"/>
                <a:cs typeface="+mn-cs"/>
                <a:hlinkClick r:id="rId18"/>
              </a:rPr>
              <a:t>[12]</a:t>
            </a:r>
            <a:r>
              <a:rPr lang="en-US" sz="1200" b="0" i="0" kern="1200" dirty="0" smtClean="0">
                <a:solidFill>
                  <a:schemeClr val="tx1"/>
                </a:solidFill>
                <a:effectLst/>
                <a:latin typeface="+mn-lt"/>
                <a:ea typeface="+mn-ea"/>
                <a:cs typeface="+mn-cs"/>
              </a:rPr>
              <a:t>) making driving difficult or impossible.</a:t>
            </a:r>
          </a:p>
          <a:p>
            <a:r>
              <a:rPr lang="en-US" sz="1200" b="0" i="0" kern="1200" dirty="0" smtClean="0">
                <a:solidFill>
                  <a:schemeClr val="tx1"/>
                </a:solidFill>
                <a:effectLst/>
                <a:latin typeface="+mn-lt"/>
                <a:ea typeface="+mn-ea"/>
                <a:cs typeface="+mn-cs"/>
              </a:rPr>
              <a:t>Public transport ceased, apart from the </a:t>
            </a:r>
            <a:r>
              <a:rPr lang="en-US" sz="1200" b="0" i="0" u="none" strike="noStrike" kern="1200" dirty="0" smtClean="0">
                <a:solidFill>
                  <a:schemeClr val="tx1"/>
                </a:solidFill>
                <a:effectLst/>
                <a:latin typeface="+mn-lt"/>
                <a:ea typeface="+mn-ea"/>
                <a:cs typeface="+mn-cs"/>
                <a:hlinkClick r:id="rId19" tooltip="London Underground"/>
              </a:rPr>
              <a:t>London Underground</a:t>
            </a:r>
            <a:r>
              <a:rPr lang="en-US" sz="1200" b="0" i="0" kern="1200" dirty="0" smtClean="0">
                <a:solidFill>
                  <a:schemeClr val="tx1"/>
                </a:solidFill>
                <a:effectLst/>
                <a:latin typeface="+mn-lt"/>
                <a:ea typeface="+mn-ea"/>
                <a:cs typeface="+mn-cs"/>
              </a:rPr>
              <a:t>, and the ambulance service stopped functioning, forcing users to transport themselves to hospital. The smog even seeped indoors, resulting in the cancellation or abandonment of concerts and film screenings as visibility decreased in large enclosed spaces, and stages and screens became harder to see from the seats.</a:t>
            </a:r>
            <a:r>
              <a:rPr lang="en-US" sz="1200" b="0" i="0" u="none" strike="noStrike" kern="1200" baseline="30000" dirty="0" smtClean="0">
                <a:solidFill>
                  <a:schemeClr val="tx1"/>
                </a:solidFill>
                <a:effectLst/>
                <a:latin typeface="+mn-lt"/>
                <a:ea typeface="+mn-ea"/>
                <a:cs typeface="+mn-cs"/>
                <a:hlinkClick r:id="rId20"/>
              </a:rPr>
              <a:t>[13]</a:t>
            </a:r>
            <a:r>
              <a:rPr lang="en-US" sz="1200" b="0" i="0" kern="1200" dirty="0" smtClean="0">
                <a:solidFill>
                  <a:schemeClr val="tx1"/>
                </a:solidFill>
                <a:effectLst/>
                <a:latin typeface="+mn-lt"/>
                <a:ea typeface="+mn-ea"/>
                <a:cs typeface="+mn-cs"/>
              </a:rPr>
              <a:t> Outdoor sports events were also affected.</a:t>
            </a:r>
          </a:p>
          <a:p>
            <a:r>
              <a:rPr lang="en-US" sz="1200" b="0" i="0" kern="1200" dirty="0" smtClean="0">
                <a:solidFill>
                  <a:schemeClr val="tx1"/>
                </a:solidFill>
                <a:effectLst/>
                <a:latin typeface="+mn-lt"/>
                <a:ea typeface="+mn-ea"/>
                <a:cs typeface="+mn-cs"/>
              </a:rPr>
              <a:t>In the inner London suburbs and away from town </a:t>
            </a:r>
            <a:r>
              <a:rPr lang="en-US" sz="1200" b="0" i="0" kern="1200" dirty="0" err="1" smtClean="0">
                <a:solidFill>
                  <a:schemeClr val="tx1"/>
                </a:solidFill>
                <a:effectLst/>
                <a:latin typeface="+mn-lt"/>
                <a:ea typeface="+mn-ea"/>
                <a:cs typeface="+mn-cs"/>
              </a:rPr>
              <a:t>centres</a:t>
            </a:r>
            <a:r>
              <a:rPr lang="en-US" sz="1200" b="0" i="0" kern="1200" dirty="0" smtClean="0">
                <a:solidFill>
                  <a:schemeClr val="tx1"/>
                </a:solidFill>
                <a:effectLst/>
                <a:latin typeface="+mn-lt"/>
                <a:ea typeface="+mn-ea"/>
                <a:cs typeface="+mn-cs"/>
              </a:rPr>
              <a:t> there was no disturbance by moving traffic to thin out the dense fog in the back streets. The result was that visibility could be down to a </a:t>
            </a:r>
            <a:r>
              <a:rPr lang="en-US" sz="1200" b="0" i="0" kern="1200" dirty="0" err="1" smtClean="0">
                <a:solidFill>
                  <a:schemeClr val="tx1"/>
                </a:solidFill>
                <a:effectLst/>
                <a:latin typeface="+mn-lt"/>
                <a:ea typeface="+mn-ea"/>
                <a:cs typeface="+mn-cs"/>
              </a:rPr>
              <a:t>metre</a:t>
            </a:r>
            <a:r>
              <a:rPr lang="en-US" sz="1200" b="0" i="0" kern="1200" dirty="0" smtClean="0">
                <a:solidFill>
                  <a:schemeClr val="tx1"/>
                </a:solidFill>
                <a:effectLst/>
                <a:latin typeface="+mn-lt"/>
                <a:ea typeface="+mn-ea"/>
                <a:cs typeface="+mn-cs"/>
              </a:rPr>
              <a:t> or so in the daytime. Walking out of doors became a matter of shuffling one's feet to feel for potential obstacles such as road </a:t>
            </a:r>
            <a:r>
              <a:rPr lang="en-US" sz="1200" b="0" i="0" kern="1200" dirty="0" err="1" smtClean="0">
                <a:solidFill>
                  <a:schemeClr val="tx1"/>
                </a:solidFill>
                <a:effectLst/>
                <a:latin typeface="+mn-lt"/>
                <a:ea typeface="+mn-ea"/>
                <a:cs typeface="+mn-cs"/>
              </a:rPr>
              <a:t>kerbs</a:t>
            </a:r>
            <a:r>
              <a:rPr lang="en-US" sz="1200" b="0" i="0" kern="1200" dirty="0" smtClean="0">
                <a:solidFill>
                  <a:schemeClr val="tx1"/>
                </a:solidFill>
                <a:effectLst/>
                <a:latin typeface="+mn-lt"/>
                <a:ea typeface="+mn-ea"/>
                <a:cs typeface="+mn-cs"/>
              </a:rPr>
              <a:t>. This was made even worse at night since each back street lamp at the time was fitted with an incandescent light-bulb, which gave no penetrating light onto the pavement for pedestrians to see their feet, or even the lamp post. Fog-penetrating fluorescent lamps did not become widely available until later on in the 1950s. "Smog masks" were worn by those who were able to purchase them from chemists.</a:t>
            </a:r>
          </a:p>
          <a:p>
            <a:r>
              <a:rPr lang="en-US" sz="1200" b="0" i="0" kern="1200" dirty="0" smtClean="0">
                <a:solidFill>
                  <a:schemeClr val="tx1"/>
                </a:solidFill>
                <a:effectLst/>
                <a:latin typeface="+mn-lt"/>
                <a:ea typeface="+mn-ea"/>
                <a:cs typeface="+mn-cs"/>
              </a:rPr>
              <a:t>Near railway lines, on which "fog working" was implemented, loud explosions similar to the report of a shotgun were a common feature. The explosions were made by "</a:t>
            </a:r>
            <a:r>
              <a:rPr lang="en-US" sz="1200" b="0" i="0" u="none" strike="noStrike" kern="1200" dirty="0" smtClean="0">
                <a:solidFill>
                  <a:schemeClr val="tx1"/>
                </a:solidFill>
                <a:effectLst/>
                <a:latin typeface="+mn-lt"/>
                <a:ea typeface="+mn-ea"/>
                <a:cs typeface="+mn-cs"/>
                <a:hlinkClick r:id="rId21" tooltip="Detonator (railway)"/>
              </a:rPr>
              <a:t>detonators</a:t>
            </a:r>
            <a:r>
              <a:rPr lang="en-US" sz="1200" b="0" i="0" kern="1200" dirty="0" smtClean="0">
                <a:solidFill>
                  <a:schemeClr val="tx1"/>
                </a:solidFill>
                <a:effectLst/>
                <a:latin typeface="+mn-lt"/>
                <a:ea typeface="+mn-ea"/>
                <a:cs typeface="+mn-cs"/>
              </a:rPr>
              <a:t>" – a form of large percussion cap placed on the track and activated by the wheels of trains. These devices were placed by certain signals to provide an audible warning to match the visual indication provided by the signal for the driver.</a:t>
            </a:r>
          </a:p>
          <a:p>
            <a:r>
              <a:rPr lang="en-US" sz="1200" b="0" i="0" kern="1200" dirty="0" smtClean="0">
                <a:solidFill>
                  <a:schemeClr val="tx1"/>
                </a:solidFill>
                <a:effectLst/>
                <a:latin typeface="+mn-lt"/>
                <a:ea typeface="+mn-ea"/>
                <a:cs typeface="+mn-cs"/>
              </a:rPr>
              <a:t>There was no panic, as London was renowned for its fog. In the weeks that ensued, however, statistics compiled by medical services found that the fog had killed 4,000 people.</a:t>
            </a:r>
            <a:r>
              <a:rPr lang="en-US" sz="1200" b="0" i="0" u="none" strike="noStrike" kern="1200" baseline="30000" dirty="0" smtClean="0">
                <a:solidFill>
                  <a:schemeClr val="tx1"/>
                </a:solidFill>
                <a:effectLst/>
                <a:latin typeface="+mn-lt"/>
                <a:ea typeface="+mn-ea"/>
                <a:cs typeface="+mn-cs"/>
                <a:hlinkClick r:id="rId22"/>
              </a:rPr>
              <a:t>[14]</a:t>
            </a:r>
            <a:r>
              <a:rPr lang="en-US" sz="1200" b="0" i="0" kern="1200" dirty="0" smtClean="0">
                <a:solidFill>
                  <a:schemeClr val="tx1"/>
                </a:solidFill>
                <a:effectLst/>
                <a:latin typeface="+mn-lt"/>
                <a:ea typeface="+mn-ea"/>
                <a:cs typeface="+mn-cs"/>
              </a:rPr>
              <a:t>Most of the victims were very young or elderly, or had pre-existing respiratory problems. In February 1953, </a:t>
            </a:r>
            <a:r>
              <a:rPr lang="en-US" sz="1200" b="0" i="0" u="none" strike="noStrike" kern="1200" dirty="0" smtClean="0">
                <a:solidFill>
                  <a:schemeClr val="tx1"/>
                </a:solidFill>
                <a:effectLst/>
                <a:latin typeface="+mn-lt"/>
                <a:ea typeface="+mn-ea"/>
                <a:cs typeface="+mn-cs"/>
                <a:hlinkClick r:id="rId23" tooltip="Marcus Lipton"/>
              </a:rPr>
              <a:t>Lieutenant-Colonel Lipton</a:t>
            </a:r>
            <a:r>
              <a:rPr lang="en-US" sz="1200" b="0" i="0" kern="1200" dirty="0" smtClean="0">
                <a:solidFill>
                  <a:schemeClr val="tx1"/>
                </a:solidFill>
                <a:effectLst/>
                <a:latin typeface="+mn-lt"/>
                <a:ea typeface="+mn-ea"/>
                <a:cs typeface="+mn-cs"/>
              </a:rPr>
              <a:t> suggested in the </a:t>
            </a:r>
            <a:r>
              <a:rPr lang="en-US" sz="1200" b="0" i="0" u="none" strike="noStrike" kern="1200" dirty="0" smtClean="0">
                <a:solidFill>
                  <a:schemeClr val="tx1"/>
                </a:solidFill>
                <a:effectLst/>
                <a:latin typeface="+mn-lt"/>
                <a:ea typeface="+mn-ea"/>
                <a:cs typeface="+mn-cs"/>
                <a:hlinkClick r:id="rId24" tooltip="House of Commons of the United Kingdom"/>
              </a:rPr>
              <a:t>House of Commons</a:t>
            </a:r>
            <a:r>
              <a:rPr lang="en-US" sz="1200" b="0" i="0" kern="1200" dirty="0" smtClean="0">
                <a:solidFill>
                  <a:schemeClr val="tx1"/>
                </a:solidFill>
                <a:effectLst/>
                <a:latin typeface="+mn-lt"/>
                <a:ea typeface="+mn-ea"/>
                <a:cs typeface="+mn-cs"/>
              </a:rPr>
              <a:t> that the fog had caused 6,000 deaths and that 25,000 more people had claimed sickness benefits in London during that period.</a:t>
            </a:r>
            <a:r>
              <a:rPr lang="en-US" sz="1200" b="0" i="0" u="none" strike="noStrike" kern="1200" baseline="30000" dirty="0" smtClean="0">
                <a:solidFill>
                  <a:schemeClr val="tx1"/>
                </a:solidFill>
                <a:effectLst/>
                <a:latin typeface="+mn-lt"/>
                <a:ea typeface="+mn-ea"/>
                <a:cs typeface="+mn-cs"/>
                <a:hlinkClick r:id="rId25"/>
              </a:rPr>
              <a:t>[15]</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Mortality remained elevated for months after the fog. A preliminary report, never </a:t>
            </a:r>
            <a:r>
              <a:rPr lang="en-US" sz="1200" b="0" i="0" kern="1200" dirty="0" err="1" smtClean="0">
                <a:solidFill>
                  <a:schemeClr val="tx1"/>
                </a:solidFill>
                <a:effectLst/>
                <a:latin typeface="+mn-lt"/>
                <a:ea typeface="+mn-ea"/>
                <a:cs typeface="+mn-cs"/>
              </a:rPr>
              <a:t>finalised</a:t>
            </a:r>
            <a:r>
              <a:rPr lang="en-US" sz="1200" b="0" i="0" kern="1200" dirty="0" smtClean="0">
                <a:solidFill>
                  <a:schemeClr val="tx1"/>
                </a:solidFill>
                <a:effectLst/>
                <a:latin typeface="+mn-lt"/>
                <a:ea typeface="+mn-ea"/>
                <a:cs typeface="+mn-cs"/>
              </a:rPr>
              <a:t>, blamed the ongoing deaths on an influenza epidemic.</a:t>
            </a:r>
            <a:r>
              <a:rPr lang="en-US" sz="1200" b="0" i="0" u="none" strike="noStrike" kern="1200" baseline="30000" dirty="0" smtClean="0">
                <a:solidFill>
                  <a:schemeClr val="tx1"/>
                </a:solidFill>
                <a:effectLst/>
                <a:latin typeface="+mn-lt"/>
                <a:ea typeface="+mn-ea"/>
                <a:cs typeface="+mn-cs"/>
                <a:hlinkClick r:id="rId11"/>
              </a:rPr>
              <a:t>[2]</a:t>
            </a:r>
            <a:r>
              <a:rPr lang="en-US" sz="1200" b="0" i="0" kern="1200" dirty="0" smtClean="0">
                <a:solidFill>
                  <a:schemeClr val="tx1"/>
                </a:solidFill>
                <a:effectLst/>
                <a:latin typeface="+mn-lt"/>
                <a:ea typeface="+mn-ea"/>
                <a:cs typeface="+mn-cs"/>
              </a:rPr>
              <a:t> Emerging evidence revealed that only a fraction of the deaths could be from influenza.</a:t>
            </a:r>
            <a:r>
              <a:rPr lang="en-US" sz="1200" b="0" i="0" u="none" strike="noStrike" kern="1200" baseline="30000" dirty="0" smtClean="0">
                <a:solidFill>
                  <a:schemeClr val="tx1"/>
                </a:solidFill>
                <a:effectLst/>
                <a:latin typeface="+mn-lt"/>
                <a:ea typeface="+mn-ea"/>
                <a:cs typeface="+mn-cs"/>
                <a:hlinkClick r:id="rId26"/>
              </a:rPr>
              <a:t>[16]</a:t>
            </a:r>
            <a:r>
              <a:rPr lang="en-US" sz="1200" b="0" i="0" kern="1200" dirty="0" smtClean="0">
                <a:solidFill>
                  <a:schemeClr val="tx1"/>
                </a:solidFill>
                <a:effectLst/>
                <a:latin typeface="+mn-lt"/>
                <a:ea typeface="+mn-ea"/>
                <a:cs typeface="+mn-cs"/>
              </a:rPr>
              <a:t> Most of the deaths were caused by </a:t>
            </a:r>
            <a:r>
              <a:rPr lang="en-US" sz="1200" b="0" i="0" u="none" strike="noStrike" kern="1200" dirty="0" smtClean="0">
                <a:solidFill>
                  <a:schemeClr val="tx1"/>
                </a:solidFill>
                <a:effectLst/>
                <a:latin typeface="+mn-lt"/>
                <a:ea typeface="+mn-ea"/>
                <a:cs typeface="+mn-cs"/>
                <a:hlinkClick r:id="rId10" tooltip="Respiratory tract"/>
              </a:rPr>
              <a:t>respiratory tract</a:t>
            </a:r>
            <a:r>
              <a:rPr lang="en-US" sz="1200" b="0" i="0" kern="1200" dirty="0" smtClean="0">
                <a:solidFill>
                  <a:schemeClr val="tx1"/>
                </a:solidFill>
                <a:effectLst/>
                <a:latin typeface="+mn-lt"/>
                <a:ea typeface="+mn-ea"/>
                <a:cs typeface="+mn-cs"/>
              </a:rPr>
              <a:t> infections, from </a:t>
            </a:r>
            <a:r>
              <a:rPr lang="en-US" sz="1200" b="0" i="0" u="none" strike="noStrike" kern="1200" dirty="0" smtClean="0">
                <a:solidFill>
                  <a:schemeClr val="tx1"/>
                </a:solidFill>
                <a:effectLst/>
                <a:latin typeface="+mn-lt"/>
                <a:ea typeface="+mn-ea"/>
                <a:cs typeface="+mn-cs"/>
                <a:hlinkClick r:id="rId27" tooltip="Hypoxia (medical)"/>
              </a:rPr>
              <a:t>hypoxia</a:t>
            </a:r>
            <a:r>
              <a:rPr lang="en-US" sz="1200" b="0" i="0" kern="1200" dirty="0" smtClean="0">
                <a:solidFill>
                  <a:schemeClr val="tx1"/>
                </a:solidFill>
                <a:effectLst/>
                <a:latin typeface="+mn-lt"/>
                <a:ea typeface="+mn-ea"/>
                <a:cs typeface="+mn-cs"/>
              </a:rPr>
              <a:t> and as a result of mechanical obstruction of the air passages by </a:t>
            </a:r>
            <a:r>
              <a:rPr lang="en-US" sz="1200" b="0" i="0" u="none" strike="noStrike" kern="1200" dirty="0" smtClean="0">
                <a:solidFill>
                  <a:schemeClr val="tx1"/>
                </a:solidFill>
                <a:effectLst/>
                <a:latin typeface="+mn-lt"/>
                <a:ea typeface="+mn-ea"/>
                <a:cs typeface="+mn-cs"/>
                <a:hlinkClick r:id="rId28" tooltip="Pus"/>
              </a:rPr>
              <a:t>pus</a:t>
            </a:r>
            <a:r>
              <a:rPr lang="en-US" sz="1200" b="0" i="0" kern="1200" dirty="0" smtClean="0">
                <a:solidFill>
                  <a:schemeClr val="tx1"/>
                </a:solidFill>
                <a:effectLst/>
                <a:latin typeface="+mn-lt"/>
                <a:ea typeface="+mn-ea"/>
                <a:cs typeface="+mn-cs"/>
              </a:rPr>
              <a:t> arising from lung infections caused by the smog.</a:t>
            </a:r>
            <a:r>
              <a:rPr lang="en-US" sz="1200" b="0" i="0" u="none" strike="noStrike" kern="1200" baseline="30000" dirty="0" smtClean="0">
                <a:solidFill>
                  <a:schemeClr val="tx1"/>
                </a:solidFill>
                <a:effectLst/>
                <a:latin typeface="+mn-lt"/>
                <a:ea typeface="+mn-ea"/>
                <a:cs typeface="+mn-cs"/>
                <a:hlinkClick r:id="rId29"/>
              </a:rPr>
              <a:t>[17]</a:t>
            </a:r>
            <a:r>
              <a:rPr lang="en-US" sz="1200" b="0" i="0" u="none" strike="noStrike" kern="1200" baseline="30000" dirty="0" smtClean="0">
                <a:solidFill>
                  <a:schemeClr val="tx1"/>
                </a:solidFill>
                <a:effectLst/>
                <a:latin typeface="+mn-lt"/>
                <a:ea typeface="+mn-ea"/>
                <a:cs typeface="+mn-cs"/>
                <a:hlinkClick r:id="rId30"/>
              </a:rPr>
              <a:t>[18]</a:t>
            </a:r>
            <a:r>
              <a:rPr lang="en-US" sz="1200" b="0" i="0" u="none" strike="noStrike" kern="1200" baseline="30000" dirty="0" smtClean="0">
                <a:solidFill>
                  <a:schemeClr val="tx1"/>
                </a:solidFill>
                <a:effectLst/>
                <a:latin typeface="+mn-lt"/>
                <a:ea typeface="+mn-ea"/>
                <a:cs typeface="+mn-cs"/>
                <a:hlinkClick r:id="rId31"/>
              </a:rPr>
              <a:t>[19]</a:t>
            </a:r>
            <a:r>
              <a:rPr lang="en-US" sz="1200" b="0" i="0" kern="1200" dirty="0" smtClean="0">
                <a:solidFill>
                  <a:schemeClr val="tx1"/>
                </a:solidFill>
                <a:effectLst/>
                <a:latin typeface="+mn-lt"/>
                <a:ea typeface="+mn-ea"/>
                <a:cs typeface="+mn-cs"/>
              </a:rPr>
              <a:t> The lung infections were mainly </a:t>
            </a:r>
            <a:r>
              <a:rPr lang="en-US" sz="1200" b="0" i="0" u="none" strike="noStrike" kern="1200" dirty="0" smtClean="0">
                <a:solidFill>
                  <a:schemeClr val="tx1"/>
                </a:solidFill>
                <a:effectLst/>
                <a:latin typeface="+mn-lt"/>
                <a:ea typeface="+mn-ea"/>
                <a:cs typeface="+mn-cs"/>
                <a:hlinkClick r:id="rId32" tooltip="Bronchopneumonia"/>
              </a:rPr>
              <a:t>bronchopneumonia</a:t>
            </a:r>
            <a:r>
              <a:rPr lang="en-US" sz="1200" b="0" i="0" kern="1200" dirty="0" smtClean="0">
                <a:solidFill>
                  <a:schemeClr val="tx1"/>
                </a:solidFill>
                <a:effectLst/>
                <a:latin typeface="+mn-lt"/>
                <a:ea typeface="+mn-ea"/>
                <a:cs typeface="+mn-cs"/>
              </a:rPr>
              <a:t> or acute </a:t>
            </a:r>
            <a:r>
              <a:rPr lang="en-US" sz="1200" b="0" i="0" u="none" strike="noStrike" kern="1200" dirty="0" smtClean="0">
                <a:solidFill>
                  <a:schemeClr val="tx1"/>
                </a:solidFill>
                <a:effectLst/>
                <a:latin typeface="+mn-lt"/>
                <a:ea typeface="+mn-ea"/>
                <a:cs typeface="+mn-cs"/>
                <a:hlinkClick r:id="rId28" tooltip="Pus"/>
              </a:rPr>
              <a:t>purulent</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33" tooltip="Bronchitis"/>
              </a:rPr>
              <a:t>bronchitis</a:t>
            </a:r>
            <a:r>
              <a:rPr lang="en-US" sz="1200" b="0" i="0" kern="1200" dirty="0" smtClean="0">
                <a:solidFill>
                  <a:schemeClr val="tx1"/>
                </a:solidFill>
                <a:effectLst/>
                <a:latin typeface="+mn-lt"/>
                <a:ea typeface="+mn-ea"/>
                <a:cs typeface="+mn-cs"/>
              </a:rPr>
              <a:t> superimposed upon chronic </a:t>
            </a:r>
            <a:r>
              <a:rPr lang="en-US" sz="1200" b="0" i="0" u="none" strike="noStrike" kern="1200" dirty="0" smtClean="0">
                <a:solidFill>
                  <a:schemeClr val="tx1"/>
                </a:solidFill>
                <a:effectLst/>
                <a:latin typeface="+mn-lt"/>
                <a:ea typeface="+mn-ea"/>
                <a:cs typeface="+mn-cs"/>
                <a:hlinkClick r:id="rId33" tooltip="Bronchitis"/>
              </a:rPr>
              <a:t>bronchitis</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34"/>
              </a:rPr>
              <a:t>[20]</a:t>
            </a:r>
            <a:r>
              <a:rPr lang="en-US" sz="1200" b="0" i="0" u="none" strike="noStrike" kern="1200" baseline="30000" dirty="0" smtClean="0">
                <a:solidFill>
                  <a:schemeClr val="tx1"/>
                </a:solidFill>
                <a:effectLst/>
                <a:latin typeface="+mn-lt"/>
                <a:ea typeface="+mn-ea"/>
                <a:cs typeface="+mn-cs"/>
                <a:hlinkClick r:id="rId35"/>
              </a:rPr>
              <a:t>[21]</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More recent research suggests that the number of fatalities was considerably greater than contemporary estimates, at about 12,000.</a:t>
            </a:r>
          </a:p>
          <a:p>
            <a:r>
              <a:rPr lang="en-US" sz="1200" b="0" i="0" kern="1200" dirty="0" smtClean="0">
                <a:solidFill>
                  <a:schemeClr val="tx1"/>
                </a:solidFill>
                <a:effectLst/>
                <a:latin typeface="+mn-lt"/>
                <a:ea typeface="+mn-ea"/>
                <a:cs typeface="+mn-cs"/>
              </a:rPr>
              <a:t>It is theorized that in 1952 in London, the nitrogen dioxide and sulfur dioxide combined with fog rather than humidity; larger droplets of water diluted the acid products, allowing more sulfate production as sulfuric acid. Sunrise burned off the fog, leaving concentrated acid droplets which killed citizens.</a:t>
            </a:r>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19</a:t>
            </a:fld>
            <a:endParaRPr lang="el-GR"/>
          </a:p>
        </p:txBody>
      </p:sp>
    </p:spTree>
    <p:extLst>
      <p:ext uri="{BB962C8B-B14F-4D97-AF65-F5344CB8AC3E}">
        <p14:creationId xmlns:p14="http://schemas.microsoft.com/office/powerpoint/2010/main" val="3662659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Over the past 30 years, researchers have unearthed a wide array of health effects which are believed to be associated with air pollution exposure.  Among them are respiratory diseases (including </a:t>
            </a:r>
            <a:r>
              <a:rPr lang="en-US" u="sng" dirty="0" smtClean="0">
                <a:hlinkClick r:id="rId3"/>
              </a:rPr>
              <a:t>asthma</a:t>
            </a:r>
            <a:r>
              <a:rPr lang="en-US" dirty="0" smtClean="0"/>
              <a:t> and changes in </a:t>
            </a:r>
            <a:r>
              <a:rPr lang="en-US" u="sng" dirty="0" smtClean="0">
                <a:hlinkClick r:id="rId4"/>
              </a:rPr>
              <a:t>lung function</a:t>
            </a:r>
            <a:r>
              <a:rPr lang="en-US" dirty="0" smtClean="0"/>
              <a:t>), cardiovascular diseases, </a:t>
            </a:r>
            <a:r>
              <a:rPr lang="en-US" u="sng" dirty="0" smtClean="0">
                <a:hlinkClick r:id="rId5"/>
              </a:rPr>
              <a:t>adverse pregnancy outcomes</a:t>
            </a:r>
            <a:r>
              <a:rPr lang="en-US" dirty="0" smtClean="0"/>
              <a:t> (such as preterm birth), and even death.</a:t>
            </a:r>
            <a:r>
              <a:rPr lang="el-GR" dirty="0" smtClean="0"/>
              <a:t> </a:t>
            </a:r>
            <a:r>
              <a:rPr lang="en-US" u="sng" dirty="0" smtClean="0">
                <a:hlinkClick r:id="rId6"/>
              </a:rPr>
              <a:t>In 2013</a:t>
            </a:r>
            <a:r>
              <a:rPr lang="en-US" dirty="0" smtClean="0"/>
              <a:t>, the World Health Organization concluded that outdoor air pollution is </a:t>
            </a:r>
            <a:r>
              <a:rPr lang="en-US" u="sng" dirty="0" smtClean="0">
                <a:hlinkClick r:id="rId7"/>
              </a:rPr>
              <a:t>carcinogen</a:t>
            </a:r>
            <a:r>
              <a:rPr lang="en-US" dirty="0" smtClean="0"/>
              <a:t> to humans.</a:t>
            </a:r>
            <a:endParaRPr lang="el-GR" dirty="0" smtClean="0"/>
          </a:p>
          <a:p>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20</a:t>
            </a:fld>
            <a:endParaRPr lang="el-GR"/>
          </a:p>
        </p:txBody>
      </p:sp>
    </p:spTree>
    <p:extLst>
      <p:ext uri="{BB962C8B-B14F-4D97-AF65-F5344CB8AC3E}">
        <p14:creationId xmlns:p14="http://schemas.microsoft.com/office/powerpoint/2010/main" val="2961267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air quality is slowly improving, air pollution remains the single largest environmental health hazard in Europe.</a:t>
            </a:r>
            <a:r>
              <a:rPr lang="el-GR" b="1" dirty="0" smtClean="0"/>
              <a:t> </a:t>
            </a:r>
          </a:p>
          <a:p>
            <a:endParaRPr lang="el-GR" b="1" dirty="0" smtClean="0"/>
          </a:p>
          <a:p>
            <a:r>
              <a:rPr lang="en-US" dirty="0" smtClean="0"/>
              <a:t>https://www.eea.europa.eu/data-and-maps/indicators/air-pollution-by-ozone-1/assessment</a:t>
            </a:r>
            <a:endParaRPr lang="el-GR" dirty="0" smtClean="0"/>
          </a:p>
          <a:p>
            <a:r>
              <a:rPr lang="en-US" sz="1200" b="0" i="0" kern="1200" dirty="0" smtClean="0">
                <a:solidFill>
                  <a:schemeClr val="tx1"/>
                </a:solidFill>
                <a:effectLst/>
                <a:latin typeface="+mn-lt"/>
                <a:ea typeface="+mn-ea"/>
                <a:cs typeface="+mn-cs"/>
              </a:rPr>
              <a:t>There is no clear trend in the annual mean concentration of ozone recorded at different types of stations (urban vs. rural) over the period 1999–2009, although there is a slight decreasing tendency since 2006 in rural stations, at various geographical levels, both low-level and high-level (Figure 1). Meanwhile, a slight tendency towards increased annual mean concentrations is detected close to traffic. Ozone precursor emissions in Europe have been cut substantially recently whereas average ozone concentrations in Europe have largely stagnated. Meteorological variability and climate change could play a role in this discrepancy, including by increasing emissions of biogenic non-methane volatile organic compounds (NMVOCs) during wildfires, but increasing intercontinental transport of ozone and its precursors in the Northern Hemisphere also needs to be considered </a:t>
            </a:r>
            <a:r>
              <a:rPr lang="en-US" sz="1200" b="0" i="0" u="none" strike="noStrike" kern="1200" dirty="0" smtClean="0">
                <a:solidFill>
                  <a:schemeClr val="tx1"/>
                </a:solidFill>
                <a:effectLst/>
                <a:latin typeface="+mn-lt"/>
                <a:ea typeface="+mn-ea"/>
                <a:cs typeface="+mn-cs"/>
                <a:hlinkClick r:id="rId3"/>
              </a:rPr>
              <a:t>[i]</a:t>
            </a:r>
            <a:r>
              <a:rPr lang="en-US" sz="1200" b="0" i="0" kern="1200" dirty="0" smtClean="0">
                <a:solidFill>
                  <a:schemeClr val="tx1"/>
                </a:solidFill>
                <a:effectLst/>
                <a:latin typeface="+mn-lt"/>
                <a:ea typeface="+mn-ea"/>
                <a:cs typeface="+mn-cs"/>
              </a:rPr>
              <a:t>. Formation of tropospheric ozone from increased concentrations of CH</a:t>
            </a:r>
            <a:r>
              <a:rPr lang="en-US" sz="1200" b="0" i="0" kern="1200" baseline="-25000" dirty="0" smtClean="0">
                <a:solidFill>
                  <a:schemeClr val="tx1"/>
                </a:solidFill>
                <a:effectLst/>
                <a:latin typeface="+mn-lt"/>
                <a:ea typeface="+mn-ea"/>
                <a:cs typeface="+mn-cs"/>
              </a:rPr>
              <a:t>4</a:t>
            </a:r>
            <a:r>
              <a:rPr lang="en-US" sz="1200" b="0" i="0" kern="1200" dirty="0" smtClean="0">
                <a:solidFill>
                  <a:schemeClr val="tx1"/>
                </a:solidFill>
                <a:effectLst/>
                <a:latin typeface="+mn-lt"/>
                <a:ea typeface="+mn-ea"/>
                <a:cs typeface="+mn-cs"/>
              </a:rPr>
              <a:t> may also contribute to the sustained ozone levels in Europe </a:t>
            </a:r>
            <a:r>
              <a:rPr lang="en-US" sz="1200" b="0" i="0" u="none" strike="noStrike" kern="1200" dirty="0" smtClean="0">
                <a:solidFill>
                  <a:schemeClr val="tx1"/>
                </a:solidFill>
                <a:effectLst/>
                <a:latin typeface="+mn-lt"/>
                <a:ea typeface="+mn-ea"/>
                <a:cs typeface="+mn-cs"/>
                <a:hlinkClick r:id="rId4"/>
              </a:rPr>
              <a:t>[ii]</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relative contributions of local or regional emission reduction measures, specific meteorological conditions (such as heat waves), hemispheric transport of air pollution and emissions from natural sources (such as wildfires), on overall ozone concentrations is difficult to estimate. A statistical analysis of ozone and temperature measurements in Europe for 1993–2004 shows that in central-western Europe and the Mediterranean area a change in the increase in daily maximum temperatures in 2000–2004 compared with 1993–1996 contributed to extra ozone </a:t>
            </a:r>
            <a:r>
              <a:rPr lang="en-US" sz="1200" b="0" i="0" kern="1200" dirty="0" err="1" smtClean="0">
                <a:solidFill>
                  <a:schemeClr val="tx1"/>
                </a:solidFill>
                <a:effectLst/>
                <a:latin typeface="+mn-lt"/>
                <a:ea typeface="+mn-ea"/>
                <a:cs typeface="+mn-cs"/>
              </a:rPr>
              <a:t>exceedances</a:t>
            </a:r>
            <a:r>
              <a:rPr lang="en-US" sz="1200" b="0" i="0" kern="1200" dirty="0" smtClean="0">
                <a:solidFill>
                  <a:schemeClr val="tx1"/>
                </a:solidFill>
                <a:effectLst/>
                <a:latin typeface="+mn-lt"/>
                <a:ea typeface="+mn-ea"/>
                <a:cs typeface="+mn-cs"/>
              </a:rPr>
              <a:t>. In southern and central Europe, the observed temperature trend was responsible for 8 extra annual </a:t>
            </a:r>
            <a:r>
              <a:rPr lang="en-US" sz="1200" b="0" i="0" kern="1200" dirty="0" err="1" smtClean="0">
                <a:solidFill>
                  <a:schemeClr val="tx1"/>
                </a:solidFill>
                <a:effectLst/>
                <a:latin typeface="+mn-lt"/>
                <a:ea typeface="+mn-ea"/>
                <a:cs typeface="+mn-cs"/>
              </a:rPr>
              <a:t>exceedance</a:t>
            </a:r>
            <a:r>
              <a:rPr lang="en-US" sz="1200" b="0" i="0" kern="1200" dirty="0" smtClean="0">
                <a:solidFill>
                  <a:schemeClr val="tx1"/>
                </a:solidFill>
                <a:effectLst/>
                <a:latin typeface="+mn-lt"/>
                <a:ea typeface="+mn-ea"/>
                <a:cs typeface="+mn-cs"/>
              </a:rPr>
              <a:t> days (above the threshold of 120 </a:t>
            </a:r>
            <a:r>
              <a:rPr lang="en-US" sz="1200" b="0" i="0" kern="1200" dirty="0" err="1" smtClean="0">
                <a:solidFill>
                  <a:schemeClr val="tx1"/>
                </a:solidFill>
                <a:effectLst/>
                <a:latin typeface="+mn-lt"/>
                <a:ea typeface="+mn-ea"/>
                <a:cs typeface="+mn-cs"/>
              </a:rPr>
              <a:t>μg</a:t>
            </a:r>
            <a:r>
              <a:rPr lang="en-US" sz="1200" b="0" i="0" kern="1200" dirty="0" smtClean="0">
                <a:solidFill>
                  <a:schemeClr val="tx1"/>
                </a:solidFill>
                <a:effectLst/>
                <a:latin typeface="+mn-lt"/>
                <a:ea typeface="+mn-ea"/>
                <a:cs typeface="+mn-cs"/>
              </a:rPr>
              <a:t>/m³) on average, which corresponds to 17 % of the total number of </a:t>
            </a:r>
            <a:r>
              <a:rPr lang="en-US" sz="1200" b="0" i="0" kern="1200" dirty="0" err="1" smtClean="0">
                <a:solidFill>
                  <a:schemeClr val="tx1"/>
                </a:solidFill>
                <a:effectLst/>
                <a:latin typeface="+mn-lt"/>
                <a:ea typeface="+mn-ea"/>
                <a:cs typeface="+mn-cs"/>
              </a:rPr>
              <a:t>exceedances</a:t>
            </a:r>
            <a:r>
              <a:rPr lang="en-US" sz="1200" b="0" i="0" kern="1200" dirty="0" smtClean="0">
                <a:solidFill>
                  <a:schemeClr val="tx1"/>
                </a:solidFill>
                <a:effectLst/>
                <a:latin typeface="+mn-lt"/>
                <a:ea typeface="+mn-ea"/>
                <a:cs typeface="+mn-cs"/>
              </a:rPr>
              <a:t> observed in that region </a:t>
            </a:r>
            <a:r>
              <a:rPr lang="en-US" sz="1200" b="0" i="0" u="none" strike="noStrike" kern="1200" dirty="0" smtClean="0">
                <a:solidFill>
                  <a:schemeClr val="tx1"/>
                </a:solidFill>
                <a:effectLst/>
                <a:latin typeface="+mn-lt"/>
                <a:ea typeface="+mn-ea"/>
                <a:cs typeface="+mn-cs"/>
                <a:hlinkClick r:id="rId5"/>
              </a:rPr>
              <a:t>[iii]</a:t>
            </a:r>
            <a:r>
              <a:rPr lang="en-US" sz="1200" b="0" i="0" kern="1200" dirty="0" smtClean="0">
                <a:solidFill>
                  <a:schemeClr val="tx1"/>
                </a:solidFill>
                <a:effectLst/>
                <a:latin typeface="+mn-lt"/>
                <a:ea typeface="+mn-ea"/>
                <a:cs typeface="+mn-cs"/>
              </a:rPr>
              <a:t>. A </a:t>
            </a:r>
            <a:r>
              <a:rPr lang="en-US" sz="1200" b="0" i="0" kern="1200" dirty="0" err="1" smtClean="0">
                <a:solidFill>
                  <a:schemeClr val="tx1"/>
                </a:solidFill>
                <a:effectLst/>
                <a:latin typeface="+mn-lt"/>
                <a:ea typeface="+mn-ea"/>
                <a:cs typeface="+mn-cs"/>
              </a:rPr>
              <a:t>modelling</a:t>
            </a:r>
            <a:r>
              <a:rPr lang="en-US" sz="1200" b="0" i="0" kern="1200" dirty="0" smtClean="0">
                <a:solidFill>
                  <a:schemeClr val="tx1"/>
                </a:solidFill>
                <a:effectLst/>
                <a:latin typeface="+mn-lt"/>
                <a:ea typeface="+mn-ea"/>
                <a:cs typeface="+mn-cs"/>
              </a:rPr>
              <a:t> study suggests that observed climate variability and change have contributed to increased ozone concentrations during the period 1979–2001 in large parts of central and southern Europe (</a:t>
            </a:r>
            <a:r>
              <a:rPr lang="en-US" sz="1200" b="0" i="0" kern="1200" dirty="0" err="1" smtClean="0">
                <a:solidFill>
                  <a:schemeClr val="tx1"/>
                </a:solidFill>
                <a:effectLst/>
                <a:latin typeface="+mn-lt"/>
                <a:ea typeface="+mn-ea"/>
                <a:cs typeface="+mn-cs"/>
              </a:rPr>
              <a:t>Andersson</a:t>
            </a:r>
            <a:r>
              <a:rPr lang="en-US" sz="1200" b="0" i="0" kern="1200" dirty="0" smtClean="0">
                <a:solidFill>
                  <a:schemeClr val="tx1"/>
                </a:solidFill>
                <a:effectLst/>
                <a:latin typeface="+mn-lt"/>
                <a:ea typeface="+mn-ea"/>
                <a:cs typeface="+mn-cs"/>
              </a:rPr>
              <a:t> et al., 2007). The reason for this is a combination of changes in temperature, wind patterns, cloud cover and atmospheric stability. Temperature plays a role in various processes which directly affect the formation of ozone, like the emission of biogenic NMVOCs, for example isoprene, and the photo-dissociation of nitrogen dioxide (NO</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A study by </a:t>
            </a:r>
            <a:r>
              <a:rPr lang="en-US" sz="1200" b="0" i="0" u="none" strike="noStrike" kern="1200" dirty="0" smtClean="0">
                <a:solidFill>
                  <a:schemeClr val="tx1"/>
                </a:solidFill>
                <a:effectLst/>
                <a:latin typeface="+mn-lt"/>
                <a:ea typeface="+mn-ea"/>
                <a:cs typeface="+mn-cs"/>
                <a:hlinkClick r:id="rId6"/>
              </a:rPr>
              <a:t>[iv]</a:t>
            </a:r>
            <a:r>
              <a:rPr lang="en-US" sz="1200" b="0" i="0" kern="1200" dirty="0" smtClean="0">
                <a:solidFill>
                  <a:schemeClr val="tx1"/>
                </a:solidFill>
                <a:effectLst/>
                <a:latin typeface="+mn-lt"/>
                <a:ea typeface="+mn-ea"/>
                <a:cs typeface="+mn-cs"/>
              </a:rPr>
              <a:t> showed that ozone trends in Europe in the years 1997–1998 were influenced by El Niño and biomass burning events and in the year 2003 by the heat wave in north-west Europe. The study did not conclude on the impact of emission reduction on long-term ozone trends, due to the influence of meteorological variability, changes in background ozone and shift in emission source patterns. Decreased anthropogenic emissions of some ozone precursors (NO</a:t>
            </a:r>
            <a:r>
              <a:rPr lang="en-US" sz="1200" b="0" i="0" kern="1200" baseline="-25000" dirty="0" smtClean="0">
                <a:solidFill>
                  <a:schemeClr val="tx1"/>
                </a:solidFill>
                <a:effectLst/>
                <a:latin typeface="+mn-lt"/>
                <a:ea typeface="+mn-ea"/>
                <a:cs typeface="+mn-cs"/>
              </a:rPr>
              <a:t>X</a:t>
            </a:r>
            <a:r>
              <a:rPr lang="en-US" sz="1200" b="0" i="0" kern="1200" dirty="0" smtClean="0">
                <a:solidFill>
                  <a:schemeClr val="tx1"/>
                </a:solidFill>
                <a:effectLst/>
                <a:latin typeface="+mn-lt"/>
                <a:ea typeface="+mn-ea"/>
                <a:cs typeface="+mn-cs"/>
              </a:rPr>
              <a:t>, CO, and some NMVOCs) in the past two decades have reduced the number of peak ozone concentrations </a:t>
            </a:r>
            <a:r>
              <a:rPr lang="en-US" sz="1200" b="0" i="0" u="none" strike="noStrike" kern="1200" dirty="0" smtClean="0">
                <a:solidFill>
                  <a:schemeClr val="tx1"/>
                </a:solidFill>
                <a:effectLst/>
                <a:latin typeface="+mn-lt"/>
                <a:ea typeface="+mn-ea"/>
                <a:cs typeface="+mn-cs"/>
                <a:hlinkClick r:id="rId7"/>
              </a:rPr>
              <a:t>[v]</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In order to understand historical tropospheric ozone trends, further retrospective sensitivity analysis of precursor emission changes and </a:t>
            </a:r>
            <a:r>
              <a:rPr lang="en-US" sz="1200" b="0" i="0" kern="1200" dirty="0" err="1" smtClean="0">
                <a:solidFill>
                  <a:schemeClr val="tx1"/>
                </a:solidFill>
                <a:effectLst/>
                <a:latin typeface="+mn-lt"/>
                <a:ea typeface="+mn-ea"/>
                <a:cs typeface="+mn-cs"/>
              </a:rPr>
              <a:t>hindcast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modelling</a:t>
            </a:r>
            <a:r>
              <a:rPr lang="en-US" sz="1200" b="0" i="0" kern="1200" dirty="0" smtClean="0">
                <a:solidFill>
                  <a:schemeClr val="tx1"/>
                </a:solidFill>
                <a:effectLst/>
                <a:latin typeface="+mn-lt"/>
                <a:ea typeface="+mn-ea"/>
                <a:cs typeface="+mn-cs"/>
              </a:rPr>
              <a:t> of ozone concentrations are needed to quantify the impact and variability of the various factors influencing ozone levels. Figure 2 shows the estimated trends in tropospheric ozone concentrations over Europe for two time periods derived from such </a:t>
            </a:r>
            <a:r>
              <a:rPr lang="en-US" sz="1200" b="0" i="0" kern="1200" dirty="0" err="1" smtClean="0">
                <a:solidFill>
                  <a:schemeClr val="tx1"/>
                </a:solidFill>
                <a:effectLst/>
                <a:latin typeface="+mn-lt"/>
                <a:ea typeface="+mn-ea"/>
                <a:cs typeface="+mn-cs"/>
              </a:rPr>
              <a:t>hindcast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modelling</a:t>
            </a:r>
            <a:r>
              <a:rPr lang="en-US" sz="1200" b="0" i="0" kern="1200" dirty="0" smtClean="0">
                <a:solidFill>
                  <a:schemeClr val="tx1"/>
                </a:solidFill>
                <a:effectLst/>
                <a:latin typeface="+mn-lt"/>
                <a:ea typeface="+mn-ea"/>
                <a:cs typeface="+mn-cs"/>
              </a:rPr>
              <a:t>. There has been a marked increase in ozone concentrations in many regions from 1978 to 2001. However, taking into account a longer perspective starting from 1958, increases are limited to a few European regions. Unfortunately, more recent data is not available.</a:t>
            </a:r>
            <a:endParaRPr lang="el-GR" sz="1200" b="0" i="0" kern="1200" dirty="0" smtClean="0">
              <a:solidFill>
                <a:schemeClr val="tx1"/>
              </a:solidFill>
              <a:effectLst/>
              <a:latin typeface="+mn-lt"/>
              <a:ea typeface="+mn-ea"/>
              <a:cs typeface="+mn-cs"/>
            </a:endParaRPr>
          </a:p>
          <a:p>
            <a:endParaRPr lang="el-GR" sz="1200" b="0" i="0" kern="1200" dirty="0" smtClean="0">
              <a:solidFill>
                <a:schemeClr val="tx1"/>
              </a:solidFill>
              <a:effectLst/>
              <a:latin typeface="+mn-lt"/>
              <a:ea typeface="+mn-ea"/>
              <a:cs typeface="+mn-cs"/>
            </a:endParaRPr>
          </a:p>
          <a:p>
            <a:r>
              <a:rPr lang="el-GR" sz="1200" b="0" i="0" u="none" strike="noStrike" kern="1200" baseline="0" dirty="0" smtClean="0">
                <a:solidFill>
                  <a:schemeClr val="tx1"/>
                </a:solidFill>
                <a:latin typeface="+mn-lt"/>
                <a:ea typeface="+mn-ea"/>
                <a:cs typeface="+mn-cs"/>
              </a:rPr>
              <a:t>Το Εργαστήριο Τεχνολογίας του Περιβάλλοντος του Τμήματος Πολιτικών</a:t>
            </a:r>
          </a:p>
          <a:p>
            <a:r>
              <a:rPr lang="el-GR" sz="1200" b="0" i="0" u="none" strike="noStrike" kern="1200" baseline="0" dirty="0" smtClean="0">
                <a:solidFill>
                  <a:schemeClr val="tx1"/>
                </a:solidFill>
                <a:latin typeface="+mn-lt"/>
                <a:ea typeface="+mn-ea"/>
                <a:cs typeface="+mn-cs"/>
              </a:rPr>
              <a:t>Μηχανικών διαθέτει Σταθμό μετρήσεων ατμοσφαιρικών ρύπων και μετεωρολογικών</a:t>
            </a:r>
          </a:p>
          <a:p>
            <a:r>
              <a:rPr lang="el-GR" sz="1200" b="0" i="0" u="none" strike="noStrike" kern="1200" baseline="0" dirty="0" smtClean="0">
                <a:solidFill>
                  <a:schemeClr val="tx1"/>
                </a:solidFill>
                <a:latin typeface="+mn-lt"/>
                <a:ea typeface="+mn-ea"/>
                <a:cs typeface="+mn-cs"/>
              </a:rPr>
              <a:t>παραμέτρων. Ο Διευθυντής του Εργαστηρίου και υπεύθυνος για το αντικείμενο της</a:t>
            </a:r>
          </a:p>
          <a:p>
            <a:r>
              <a:rPr lang="el-GR" sz="1200" b="0" i="0" u="none" strike="noStrike" kern="1200" baseline="0" dirty="0" smtClean="0">
                <a:solidFill>
                  <a:schemeClr val="tx1"/>
                </a:solidFill>
                <a:latin typeface="+mn-lt"/>
                <a:ea typeface="+mn-ea"/>
                <a:cs typeface="+mn-cs"/>
              </a:rPr>
              <a:t>ατμοσφαιρικής ρύπανσης, Καθηγητής κ. Παναγιώτης Χρ. Γιαννόπουλος, λαμβάνοντας</a:t>
            </a:r>
          </a:p>
          <a:p>
            <a:r>
              <a:rPr lang="el-GR" sz="1200" b="0" i="0" u="none" strike="noStrike" kern="1200" baseline="0" dirty="0" smtClean="0">
                <a:solidFill>
                  <a:schemeClr val="tx1"/>
                </a:solidFill>
                <a:latin typeface="+mn-lt"/>
                <a:ea typeface="+mn-ea"/>
                <a:cs typeface="+mn-cs"/>
              </a:rPr>
              <a:t>υπ’ όψιν την αναγκαιότητα για παρακολούθηση της ατμοσφαιρικής ρύπανσης στην</a:t>
            </a:r>
          </a:p>
          <a:p>
            <a:r>
              <a:rPr lang="el-GR" sz="1200" b="0" i="0" u="none" strike="noStrike" kern="1200" baseline="0" dirty="0" smtClean="0">
                <a:solidFill>
                  <a:schemeClr val="tx1"/>
                </a:solidFill>
                <a:latin typeface="+mn-lt"/>
                <a:ea typeface="+mn-ea"/>
                <a:cs typeface="+mn-cs"/>
              </a:rPr>
              <a:t>Πανεπιστημιούπολη Ρίου, εγκατέστησε σε κατάλληλη θέση του υπαίθριου χώρου και</a:t>
            </a:r>
          </a:p>
          <a:p>
            <a:r>
              <a:rPr lang="el-GR" sz="1200" b="0" i="0" u="none" strike="noStrike" kern="1200" baseline="0" dirty="0" smtClean="0">
                <a:solidFill>
                  <a:schemeClr val="tx1"/>
                </a:solidFill>
                <a:latin typeface="+mn-lt"/>
                <a:ea typeface="+mn-ea"/>
                <a:cs typeface="+mn-cs"/>
              </a:rPr>
              <a:t>λειτουργεί τον Σταθμό του Εργαστηρίου προκειμένου να παρακολουθήσει την</a:t>
            </a:r>
          </a:p>
          <a:p>
            <a:r>
              <a:rPr lang="el-GR" sz="1200" b="0" i="0" u="none" strike="noStrike" kern="1200" baseline="0" dirty="0" smtClean="0">
                <a:solidFill>
                  <a:schemeClr val="tx1"/>
                </a:solidFill>
                <a:latin typeface="+mn-lt"/>
                <a:ea typeface="+mn-ea"/>
                <a:cs typeface="+mn-cs"/>
              </a:rPr>
              <a:t>ατμοσφαιρική ρύπανση.</a:t>
            </a:r>
          </a:p>
          <a:p>
            <a:r>
              <a:rPr lang="el-GR" sz="1200" b="0" i="0" u="none" strike="noStrike" kern="1200" baseline="0" dirty="0" smtClean="0">
                <a:solidFill>
                  <a:schemeClr val="tx1"/>
                </a:solidFill>
                <a:latin typeface="+mn-lt"/>
                <a:ea typeface="+mn-ea"/>
                <a:cs typeface="+mn-cs"/>
              </a:rPr>
              <a:t>Προς τον σκοπό αυτόν δημιουργήθηκε το αυτοχρηματοδοτούμενο πρόγραμμα</a:t>
            </a:r>
          </a:p>
          <a:p>
            <a:r>
              <a:rPr lang="el-GR" sz="1200" b="0" i="0" u="none" strike="noStrike" kern="1200" baseline="0" dirty="0" smtClean="0">
                <a:solidFill>
                  <a:schemeClr val="tx1"/>
                </a:solidFill>
                <a:latin typeface="+mn-lt"/>
                <a:ea typeface="+mn-ea"/>
                <a:cs typeface="+mn-cs"/>
              </a:rPr>
              <a:t>«Παρακολούθηση Ατμοσφαιρικής Ρύπανσης Πανεπιστημιουπόλεως Ρίου Πατρών» από</a:t>
            </a:r>
          </a:p>
          <a:p>
            <a:r>
              <a:rPr lang="el-GR" sz="1200" b="0" i="0" u="none" strike="noStrike" kern="1200" baseline="0" dirty="0" smtClean="0">
                <a:solidFill>
                  <a:schemeClr val="tx1"/>
                </a:solidFill>
                <a:latin typeface="+mn-lt"/>
                <a:ea typeface="+mn-ea"/>
                <a:cs typeface="+mn-cs"/>
              </a:rPr>
              <a:t>πιστώσεις ΤΣΜΕΔΕ του Εργαστηρίου Τεχνολογίας του Περιβάλλοντος. Η έναρξη</a:t>
            </a:r>
          </a:p>
          <a:p>
            <a:r>
              <a:rPr lang="el-GR" sz="1200" b="0" i="0" u="none" strike="noStrike" kern="1200" baseline="0" dirty="0" smtClean="0">
                <a:solidFill>
                  <a:schemeClr val="tx1"/>
                </a:solidFill>
                <a:latin typeface="+mn-lt"/>
                <a:ea typeface="+mn-ea"/>
                <a:cs typeface="+mn-cs"/>
              </a:rPr>
              <a:t>λειτουργίας του προγράμματος έγινε τον Απρίλιο του 2012 και συνεχίζεται.</a:t>
            </a:r>
            <a:endParaRPr lang="en-US" sz="1200" b="0" i="0" kern="1200" dirty="0" smtClean="0">
              <a:solidFill>
                <a:schemeClr val="tx1"/>
              </a:solidFill>
              <a:effectLst/>
              <a:latin typeface="+mn-lt"/>
              <a:ea typeface="+mn-ea"/>
              <a:cs typeface="+mn-cs"/>
            </a:endParaRPr>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21</a:t>
            </a:fld>
            <a:endParaRPr lang="el-GR"/>
          </a:p>
        </p:txBody>
      </p:sp>
    </p:spTree>
    <p:extLst>
      <p:ext uri="{BB962C8B-B14F-4D97-AF65-F5344CB8AC3E}">
        <p14:creationId xmlns:p14="http://schemas.microsoft.com/office/powerpoint/2010/main" val="2732503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23</a:t>
            </a:fld>
            <a:endParaRPr lang="el-GR"/>
          </a:p>
        </p:txBody>
      </p:sp>
    </p:spTree>
    <p:extLst>
      <p:ext uri="{BB962C8B-B14F-4D97-AF65-F5344CB8AC3E}">
        <p14:creationId xmlns:p14="http://schemas.microsoft.com/office/powerpoint/2010/main" val="277458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24</a:t>
            </a:fld>
            <a:endParaRPr lang="el-GR"/>
          </a:p>
        </p:txBody>
      </p:sp>
    </p:spTree>
    <p:extLst>
      <p:ext uri="{BB962C8B-B14F-4D97-AF65-F5344CB8AC3E}">
        <p14:creationId xmlns:p14="http://schemas.microsoft.com/office/powerpoint/2010/main" val="277458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Description: The aim of this project is the identification of pollution sources that affect aerosol (PM) concentrations in the big cities of Greece and over the Aegean sea. In parallel, the related physicochemical processes are studied so that the effects in climate are identified. In order to achieve these goals, measurements of mass concentrations, chemical composition and physicochemical properties of aerosols are measured over Athens, Thessaloniki , Patras and at 2 Aegean sites (Lesvos and Crete) simultaneously, using state-of-the-art measurement techniques. Model predictions are also designed and applied in order to be evaluated over the greater area of Greece. The provided outputs are used to study the contribution of primary and secondary aerosols in CCN formation and columnar aerosol loadings over urban and marine areas. Satellite images are also used for an inter-comparison with ground observations over the aforementioned sites in Greece.</a:t>
            </a:r>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28</a:t>
            </a:fld>
            <a:endParaRPr lang="el-GR"/>
          </a:p>
        </p:txBody>
      </p:sp>
    </p:spTree>
    <p:extLst>
      <p:ext uri="{BB962C8B-B14F-4D97-AF65-F5344CB8AC3E}">
        <p14:creationId xmlns:p14="http://schemas.microsoft.com/office/powerpoint/2010/main" val="21398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http://www.explainthatstuff.com/air-pollution-introduction.html</a:t>
            </a:r>
            <a:endParaRPr lang="el-GR" dirty="0" smtClean="0"/>
          </a:p>
          <a:p>
            <a:endParaRPr lang="el-GR" dirty="0" smtClean="0"/>
          </a:p>
          <a:p>
            <a:r>
              <a:rPr lang="en-US" i="1" dirty="0" smtClean="0"/>
              <a:t>Air pollution</a:t>
            </a:r>
            <a:r>
              <a:rPr lang="en-US" dirty="0" smtClean="0"/>
              <a:t> is the introduction into the atmosphere of </a:t>
            </a:r>
            <a:r>
              <a:rPr lang="en-US" dirty="0" smtClean="0">
                <a:hlinkClick r:id="rId3" tooltip="Chemical"/>
              </a:rPr>
              <a:t>chemicals</a:t>
            </a:r>
            <a:r>
              <a:rPr lang="en-US" dirty="0" smtClean="0"/>
              <a:t>, </a:t>
            </a:r>
            <a:r>
              <a:rPr lang="en-US" dirty="0" smtClean="0">
                <a:hlinkClick r:id="rId4" tooltip="Atmospheric particulate matter"/>
              </a:rPr>
              <a:t>particulate matter</a:t>
            </a:r>
            <a:r>
              <a:rPr lang="en-US" dirty="0" smtClean="0"/>
              <a:t> or </a:t>
            </a:r>
            <a:r>
              <a:rPr lang="en-US" dirty="0" smtClean="0">
                <a:hlinkClick r:id="rId5" tooltip="Organic matter"/>
              </a:rPr>
              <a:t>biological materials</a:t>
            </a:r>
            <a:r>
              <a:rPr lang="en-US" dirty="0" smtClean="0"/>
              <a:t> that cause harm or discomfort to organisms.</a:t>
            </a:r>
            <a:endParaRPr lang="el-GR" dirty="0" smtClean="0"/>
          </a:p>
          <a:p>
            <a:r>
              <a:rPr lang="en-US" dirty="0" smtClean="0"/>
              <a:t>CO, SO2, O3, </a:t>
            </a:r>
            <a:r>
              <a:rPr lang="en-US" dirty="0" err="1" smtClean="0"/>
              <a:t>Nox</a:t>
            </a:r>
            <a:r>
              <a:rPr lang="en-US" dirty="0" smtClean="0"/>
              <a:t>, VOCs, Particulates, Toxic metals</a:t>
            </a:r>
            <a:endParaRPr lang="el-GR" dirty="0" smtClean="0"/>
          </a:p>
          <a:p>
            <a:endParaRPr lang="el-GR" dirty="0" smtClean="0"/>
          </a:p>
          <a:p>
            <a:r>
              <a:rPr lang="en-US" sz="1200" b="1" i="0" kern="1200" dirty="0" smtClean="0">
                <a:solidFill>
                  <a:schemeClr val="tx1"/>
                </a:solidFill>
                <a:effectLst/>
                <a:latin typeface="+mn-lt"/>
                <a:ea typeface="+mn-ea"/>
                <a:cs typeface="+mn-cs"/>
              </a:rPr>
              <a:t>Sulfur dioxide</a:t>
            </a:r>
            <a:r>
              <a:rPr lang="en-US" sz="1200" b="0" i="0" kern="1200" dirty="0" smtClean="0">
                <a:solidFill>
                  <a:schemeClr val="tx1"/>
                </a:solidFill>
                <a:effectLst/>
                <a:latin typeface="+mn-lt"/>
                <a:ea typeface="+mn-ea"/>
                <a:cs typeface="+mn-cs"/>
              </a:rPr>
              <a:t>: Coal, petroleum, and other fuels are often impure and contain sulfur as well as organic (carbon-based) compounds. When sulfur (spelled "</a:t>
            </a:r>
            <a:r>
              <a:rPr lang="en-US" sz="1200" b="0" i="0" kern="1200" dirty="0" err="1" smtClean="0">
                <a:solidFill>
                  <a:schemeClr val="tx1"/>
                </a:solidFill>
                <a:effectLst/>
                <a:latin typeface="+mn-lt"/>
                <a:ea typeface="+mn-ea"/>
                <a:cs typeface="+mn-cs"/>
              </a:rPr>
              <a:t>sulphur</a:t>
            </a:r>
            <a:r>
              <a:rPr lang="en-US" sz="1200" b="0" i="0" kern="1200" dirty="0" smtClean="0">
                <a:solidFill>
                  <a:schemeClr val="tx1"/>
                </a:solidFill>
                <a:effectLst/>
                <a:latin typeface="+mn-lt"/>
                <a:ea typeface="+mn-ea"/>
                <a:cs typeface="+mn-cs"/>
              </a:rPr>
              <a:t>" in some countries) burns with oxygen from the air, sulfur dioxide (SO</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is produced. Coal-fired </a:t>
            </a:r>
            <a:r>
              <a:rPr lang="en-US" sz="1200" b="0" i="0" u="none" strike="noStrike" kern="1200" dirty="0" smtClean="0">
                <a:solidFill>
                  <a:schemeClr val="tx1"/>
                </a:solidFill>
                <a:effectLst/>
                <a:latin typeface="+mn-lt"/>
                <a:ea typeface="+mn-ea"/>
                <a:cs typeface="+mn-cs"/>
                <a:hlinkClick r:id="rId6"/>
              </a:rPr>
              <a:t>power plants</a:t>
            </a:r>
            <a:r>
              <a:rPr lang="en-US" sz="1200" b="0" i="0" kern="1200" dirty="0" smtClean="0">
                <a:solidFill>
                  <a:schemeClr val="tx1"/>
                </a:solidFill>
                <a:effectLst/>
                <a:latin typeface="+mn-lt"/>
                <a:ea typeface="+mn-ea"/>
                <a:cs typeface="+mn-cs"/>
              </a:rPr>
              <a:t> are the world's biggest source of sulfur-dioxide air pollution, which contributes to smog, acid rain, and health problems that include lung disease.</a:t>
            </a:r>
          </a:p>
          <a:p>
            <a:r>
              <a:rPr lang="en-US" sz="1200" b="1" i="0" kern="1200" dirty="0" smtClean="0">
                <a:solidFill>
                  <a:schemeClr val="tx1"/>
                </a:solidFill>
                <a:effectLst/>
                <a:latin typeface="+mn-lt"/>
                <a:ea typeface="+mn-ea"/>
                <a:cs typeface="+mn-cs"/>
              </a:rPr>
              <a:t>Carbon monoxide</a:t>
            </a:r>
            <a:r>
              <a:rPr lang="en-US" sz="1200" b="0" i="0" kern="1200" dirty="0" smtClean="0">
                <a:solidFill>
                  <a:schemeClr val="tx1"/>
                </a:solidFill>
                <a:effectLst/>
                <a:latin typeface="+mn-lt"/>
                <a:ea typeface="+mn-ea"/>
                <a:cs typeface="+mn-cs"/>
              </a:rPr>
              <a:t>: This highly dangerous gas forms when fuels have too little oxygen to burn completely. It spews out in car exhausts and it can also build up to dangerous levels inside your home if you have a poorly maintained </a:t>
            </a:r>
            <a:r>
              <a:rPr lang="en-US" sz="1200" b="0" i="0" u="none" strike="noStrike" kern="1200" dirty="0" smtClean="0">
                <a:solidFill>
                  <a:schemeClr val="tx1"/>
                </a:solidFill>
                <a:effectLst/>
                <a:latin typeface="+mn-lt"/>
                <a:ea typeface="+mn-ea"/>
                <a:cs typeface="+mn-cs"/>
                <a:hlinkClick r:id="rId7"/>
              </a:rPr>
              <a:t>gas boiler</a:t>
            </a:r>
            <a:r>
              <a:rPr lang="en-US" sz="1200" b="0" i="0" kern="1200" dirty="0" smtClean="0">
                <a:solidFill>
                  <a:schemeClr val="tx1"/>
                </a:solidFill>
                <a:effectLst/>
                <a:latin typeface="+mn-lt"/>
                <a:ea typeface="+mn-ea"/>
                <a:cs typeface="+mn-cs"/>
              </a:rPr>
              <a:t>, stove, or fuel-burning appliance. (Always fit a </a:t>
            </a:r>
            <a:r>
              <a:rPr lang="en-US" sz="1200" b="0" i="0" u="none" strike="noStrike" kern="1200" dirty="0" smtClean="0">
                <a:solidFill>
                  <a:schemeClr val="tx1"/>
                </a:solidFill>
                <a:effectLst/>
                <a:latin typeface="+mn-lt"/>
                <a:ea typeface="+mn-ea"/>
                <a:cs typeface="+mn-cs"/>
                <a:hlinkClick r:id="rId8"/>
              </a:rPr>
              <a:t>carbon monoxide detector</a:t>
            </a:r>
            <a:r>
              <a:rPr lang="en-US" sz="1200" b="0" i="0" kern="1200" dirty="0" smtClean="0">
                <a:solidFill>
                  <a:schemeClr val="tx1"/>
                </a:solidFill>
                <a:effectLst/>
                <a:latin typeface="+mn-lt"/>
                <a:ea typeface="+mn-ea"/>
                <a:cs typeface="+mn-cs"/>
              </a:rPr>
              <a:t> if you burn fuels indoors.)</a:t>
            </a:r>
          </a:p>
          <a:p>
            <a:r>
              <a:rPr lang="en-US" sz="1200" b="1" i="0" kern="1200" dirty="0" smtClean="0">
                <a:solidFill>
                  <a:schemeClr val="tx1"/>
                </a:solidFill>
                <a:effectLst/>
                <a:latin typeface="+mn-lt"/>
                <a:ea typeface="+mn-ea"/>
                <a:cs typeface="+mn-cs"/>
              </a:rPr>
              <a:t>Carbon dioxide</a:t>
            </a:r>
            <a:r>
              <a:rPr lang="en-US" sz="1200" b="0" i="0" kern="1200" dirty="0" smtClean="0">
                <a:solidFill>
                  <a:schemeClr val="tx1"/>
                </a:solidFill>
                <a:effectLst/>
                <a:latin typeface="+mn-lt"/>
                <a:ea typeface="+mn-ea"/>
                <a:cs typeface="+mn-cs"/>
              </a:rPr>
              <a:t>: This gas is central to everyday life and isn't normally considered a pollutant: we all produce it when we breathe out and plants such as crops and trees need to "breathe" it in to grow. However, carbon dioxide is also a greenhouse gas released by engines and power plants. Since the beginning of the Industrial Revolution, it's been building up in Earth's atmosphere and contributing to the problem of </a:t>
            </a:r>
            <a:r>
              <a:rPr lang="en-US" sz="1200" b="0" i="0" u="none" strike="noStrike" kern="1200" dirty="0" smtClean="0">
                <a:solidFill>
                  <a:schemeClr val="tx1"/>
                </a:solidFill>
                <a:effectLst/>
                <a:latin typeface="+mn-lt"/>
                <a:ea typeface="+mn-ea"/>
                <a:cs typeface="+mn-cs"/>
                <a:hlinkClick r:id="rId9"/>
              </a:rPr>
              <a:t>global warming and climate change</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Nitrogen oxides</a:t>
            </a:r>
            <a:r>
              <a:rPr lang="en-US" sz="1200" b="0" i="0" kern="1200" dirty="0" smtClean="0">
                <a:solidFill>
                  <a:schemeClr val="tx1"/>
                </a:solidFill>
                <a:effectLst/>
                <a:latin typeface="+mn-lt"/>
                <a:ea typeface="+mn-ea"/>
                <a:cs typeface="+mn-cs"/>
              </a:rPr>
              <a:t>: Nitrogen dioxide (NO</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and nitrogen oxide (NO) are pollutants produced as an indirect result of combustion, when nitrogen and oxygen from the air react together. Nitrogen oxide pollution comes from </a:t>
            </a:r>
            <a:r>
              <a:rPr lang="en-US" sz="1200" b="0" i="0" u="none" strike="noStrike" kern="1200" dirty="0" smtClean="0">
                <a:solidFill>
                  <a:schemeClr val="tx1"/>
                </a:solidFill>
                <a:effectLst/>
                <a:latin typeface="+mn-lt"/>
                <a:ea typeface="+mn-ea"/>
                <a:cs typeface="+mn-cs"/>
                <a:hlinkClick r:id="rId10"/>
              </a:rPr>
              <a:t>vehicle engines</a:t>
            </a:r>
            <a:r>
              <a:rPr lang="en-US" sz="1200" b="0" i="0" kern="1200" dirty="0" smtClean="0">
                <a:solidFill>
                  <a:schemeClr val="tx1"/>
                </a:solidFill>
                <a:effectLst/>
                <a:latin typeface="+mn-lt"/>
                <a:ea typeface="+mn-ea"/>
                <a:cs typeface="+mn-cs"/>
              </a:rPr>
              <a:t> and power plants, and plays an important role in the formation of acid rain, ozone and smog. Nitrogen oxides are also "indirect greenhouse gases" (they contribute to global warming by producing ozone, which is a greenhouse gas).</a:t>
            </a:r>
          </a:p>
          <a:p>
            <a:r>
              <a:rPr lang="en-US" sz="1200" b="1" i="0" kern="1200" dirty="0" smtClean="0">
                <a:solidFill>
                  <a:schemeClr val="tx1"/>
                </a:solidFill>
                <a:effectLst/>
                <a:latin typeface="+mn-lt"/>
                <a:ea typeface="+mn-ea"/>
                <a:cs typeface="+mn-cs"/>
              </a:rPr>
              <a:t>Volatile organic compounds (VOCs)</a:t>
            </a:r>
            <a:r>
              <a:rPr lang="en-US" sz="1200" b="0" i="0" kern="1200" dirty="0" smtClean="0">
                <a:solidFill>
                  <a:schemeClr val="tx1"/>
                </a:solidFill>
                <a:effectLst/>
                <a:latin typeface="+mn-lt"/>
                <a:ea typeface="+mn-ea"/>
                <a:cs typeface="+mn-cs"/>
              </a:rPr>
              <a:t>: These carbon-based (organic) chemicals evaporate easily at ordinary temperatures and pressures, so they readily become gases. That's precisely why they're used as solvents in many different household chemicals such as </a:t>
            </a:r>
            <a:r>
              <a:rPr lang="en-US" sz="1200" b="0" i="0" u="none" strike="noStrike" kern="1200" dirty="0" smtClean="0">
                <a:solidFill>
                  <a:schemeClr val="tx1"/>
                </a:solidFill>
                <a:effectLst/>
                <a:latin typeface="+mn-lt"/>
                <a:ea typeface="+mn-ea"/>
                <a:cs typeface="+mn-cs"/>
                <a:hlinkClick r:id="rId11"/>
              </a:rPr>
              <a:t>paints</a:t>
            </a:r>
            <a:r>
              <a:rPr lang="en-US" sz="1200" b="0" i="0" kern="1200" dirty="0" smtClean="0">
                <a:solidFill>
                  <a:schemeClr val="tx1"/>
                </a:solidFill>
                <a:effectLst/>
                <a:latin typeface="+mn-lt"/>
                <a:ea typeface="+mn-ea"/>
                <a:cs typeface="+mn-cs"/>
              </a:rPr>
              <a:t>, waxes, and varnishes. Unfortunately, they're also a form of air pollution: they're believed to have long-term (chronic) effects on people's health and they also play a role in the formation of ozone and smog.</a:t>
            </a:r>
          </a:p>
          <a:p>
            <a:r>
              <a:rPr lang="en-US" sz="1200" b="1" i="0" kern="1200" dirty="0" smtClean="0">
                <a:solidFill>
                  <a:schemeClr val="tx1"/>
                </a:solidFill>
                <a:effectLst/>
                <a:latin typeface="+mn-lt"/>
                <a:ea typeface="+mn-ea"/>
                <a:cs typeface="+mn-cs"/>
              </a:rPr>
              <a:t>Particulates</a:t>
            </a:r>
            <a:r>
              <a:rPr lang="en-US" sz="1200" b="0" i="0" kern="1200" dirty="0" smtClean="0">
                <a:solidFill>
                  <a:schemeClr val="tx1"/>
                </a:solidFill>
                <a:effectLst/>
                <a:latin typeface="+mn-lt"/>
                <a:ea typeface="+mn-ea"/>
                <a:cs typeface="+mn-cs"/>
              </a:rPr>
              <a:t>: These are the sooty deposits in air pollution that blacken buildings and cause breathing difficulties. Particulates of different sizes are often referred to by the letters PM followed by a number, so PM</a:t>
            </a:r>
            <a:r>
              <a:rPr lang="en-US" sz="1200" b="0" i="0" kern="1200" baseline="-25000" dirty="0" smtClean="0">
                <a:solidFill>
                  <a:schemeClr val="tx1"/>
                </a:solidFill>
                <a:effectLst/>
                <a:latin typeface="+mn-lt"/>
                <a:ea typeface="+mn-ea"/>
                <a:cs typeface="+mn-cs"/>
              </a:rPr>
              <a:t>10</a:t>
            </a:r>
            <a:r>
              <a:rPr lang="en-US" sz="1200" b="0" i="0" kern="1200" dirty="0" smtClean="0">
                <a:solidFill>
                  <a:schemeClr val="tx1"/>
                </a:solidFill>
                <a:effectLst/>
                <a:latin typeface="+mn-lt"/>
                <a:ea typeface="+mn-ea"/>
                <a:cs typeface="+mn-cs"/>
              </a:rPr>
              <a:t> means soot particles of less than 10 microns (10 millionths of a meter or 10µm in diameter). In cities, most particulates come from traffic fumes.</a:t>
            </a:r>
          </a:p>
          <a:p>
            <a:r>
              <a:rPr lang="en-US" sz="1200" b="1" i="0" kern="1200" dirty="0" smtClean="0">
                <a:solidFill>
                  <a:schemeClr val="tx1"/>
                </a:solidFill>
                <a:effectLst/>
                <a:latin typeface="+mn-lt"/>
                <a:ea typeface="+mn-ea"/>
                <a:cs typeface="+mn-cs"/>
              </a:rPr>
              <a:t>Ozone</a:t>
            </a:r>
            <a:r>
              <a:rPr lang="en-US" sz="1200" b="0" i="0" kern="1200" dirty="0" smtClean="0">
                <a:solidFill>
                  <a:schemeClr val="tx1"/>
                </a:solidFill>
                <a:effectLst/>
                <a:latin typeface="+mn-lt"/>
                <a:ea typeface="+mn-ea"/>
                <a:cs typeface="+mn-cs"/>
              </a:rPr>
              <a:t>: Also called </a:t>
            </a:r>
            <a:r>
              <a:rPr lang="en-US" sz="1200" b="0" i="0" kern="1200" dirty="0" err="1" smtClean="0">
                <a:solidFill>
                  <a:schemeClr val="tx1"/>
                </a:solidFill>
                <a:effectLst/>
                <a:latin typeface="+mn-lt"/>
                <a:ea typeface="+mn-ea"/>
                <a:cs typeface="+mn-cs"/>
              </a:rPr>
              <a:t>trioxygen</a:t>
            </a:r>
            <a:r>
              <a:rPr lang="en-US" sz="1200" b="0" i="0" kern="1200" dirty="0" smtClean="0">
                <a:solidFill>
                  <a:schemeClr val="tx1"/>
                </a:solidFill>
                <a:effectLst/>
                <a:latin typeface="+mn-lt"/>
                <a:ea typeface="+mn-ea"/>
                <a:cs typeface="+mn-cs"/>
              </a:rPr>
              <a:t>, this is a type of oxygen gas whose molecules are made from three oxygen </a:t>
            </a:r>
            <a:r>
              <a:rPr lang="en-US" sz="1200" b="0" i="0" u="none" strike="noStrike" kern="1200" dirty="0" smtClean="0">
                <a:solidFill>
                  <a:schemeClr val="tx1"/>
                </a:solidFill>
                <a:effectLst/>
                <a:latin typeface="+mn-lt"/>
                <a:ea typeface="+mn-ea"/>
                <a:cs typeface="+mn-cs"/>
                <a:hlinkClick r:id="rId12"/>
              </a:rPr>
              <a:t>atoms</a:t>
            </a:r>
            <a:r>
              <a:rPr lang="en-US" sz="1200" b="0" i="0" kern="1200" dirty="0" smtClean="0">
                <a:solidFill>
                  <a:schemeClr val="tx1"/>
                </a:solidFill>
                <a:effectLst/>
                <a:latin typeface="+mn-lt"/>
                <a:ea typeface="+mn-ea"/>
                <a:cs typeface="+mn-cs"/>
              </a:rPr>
              <a:t> joined together (so it has the chemical formula O</a:t>
            </a:r>
            <a:r>
              <a:rPr lang="en-US" sz="1200" b="0" i="0" kern="1200" baseline="-25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instead of just the two atoms in conventional oxygen (O</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In the stratosphere (upper atmosphere), a band of ozone ("the ozone layer") protects us by screening out harmful </a:t>
            </a:r>
            <a:r>
              <a:rPr lang="en-US" sz="1200" b="0" i="0" u="none" strike="noStrike" kern="1200" dirty="0" smtClean="0">
                <a:solidFill>
                  <a:schemeClr val="tx1"/>
                </a:solidFill>
                <a:effectLst/>
                <a:latin typeface="+mn-lt"/>
                <a:ea typeface="+mn-ea"/>
                <a:cs typeface="+mn-cs"/>
                <a:hlinkClick r:id="rId13"/>
              </a:rPr>
              <a:t>ultraviolet</a:t>
            </a:r>
            <a:r>
              <a:rPr lang="en-US" sz="1200" b="0" i="0" kern="1200" dirty="0" smtClean="0">
                <a:solidFill>
                  <a:schemeClr val="tx1"/>
                </a:solidFill>
                <a:effectLst/>
                <a:latin typeface="+mn-lt"/>
                <a:ea typeface="+mn-ea"/>
                <a:cs typeface="+mn-cs"/>
              </a:rPr>
              <a:t> radiation (high-energy blue light) beaming down from the Sun. At ground level, it's a toxic pollutant that can damage health. It forms when sunlight strikes a cocktail of other pollution and is a key ingredient of smog (see box below).</a:t>
            </a:r>
          </a:p>
          <a:p>
            <a:r>
              <a:rPr lang="en-US" sz="1200" b="1" i="0" kern="1200" dirty="0" smtClean="0">
                <a:solidFill>
                  <a:schemeClr val="tx1"/>
                </a:solidFill>
                <a:effectLst/>
                <a:latin typeface="+mn-lt"/>
                <a:ea typeface="+mn-ea"/>
                <a:cs typeface="+mn-cs"/>
              </a:rPr>
              <a:t>Chlorofluorocarbons (CFCs)</a:t>
            </a:r>
            <a:r>
              <a:rPr lang="en-US" sz="1200" b="0" i="0" kern="1200" dirty="0" smtClean="0">
                <a:solidFill>
                  <a:schemeClr val="tx1"/>
                </a:solidFill>
                <a:effectLst/>
                <a:latin typeface="+mn-lt"/>
                <a:ea typeface="+mn-ea"/>
                <a:cs typeface="+mn-cs"/>
              </a:rPr>
              <a:t>: Once thought to be harmless, these gases were widely used in </a:t>
            </a:r>
            <a:r>
              <a:rPr lang="en-US" sz="1200" b="0" i="0" u="none" strike="noStrike" kern="1200" dirty="0" smtClean="0">
                <a:solidFill>
                  <a:schemeClr val="tx1"/>
                </a:solidFill>
                <a:effectLst/>
                <a:latin typeface="+mn-lt"/>
                <a:ea typeface="+mn-ea"/>
                <a:cs typeface="+mn-cs"/>
                <a:hlinkClick r:id="rId14"/>
              </a:rPr>
              <a:t>refrigerators</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15"/>
              </a:rPr>
              <a:t>aerosol cans</a:t>
            </a:r>
            <a:r>
              <a:rPr lang="en-US" sz="1200" b="0" i="0" kern="1200" dirty="0" smtClean="0">
                <a:solidFill>
                  <a:schemeClr val="tx1"/>
                </a:solidFill>
                <a:effectLst/>
                <a:latin typeface="+mn-lt"/>
                <a:ea typeface="+mn-ea"/>
                <a:cs typeface="+mn-cs"/>
              </a:rPr>
              <a:t> until it was discovered that they damaged Earth's ozone layer. We discuss this in more detail down below.</a:t>
            </a:r>
          </a:p>
          <a:p>
            <a:r>
              <a:rPr lang="en-US" sz="1200" b="1" i="0" kern="1200" dirty="0" smtClean="0">
                <a:solidFill>
                  <a:schemeClr val="tx1"/>
                </a:solidFill>
                <a:effectLst/>
                <a:latin typeface="+mn-lt"/>
                <a:ea typeface="+mn-ea"/>
                <a:cs typeface="+mn-cs"/>
              </a:rPr>
              <a:t>Unburned hydrocarbons</a:t>
            </a:r>
            <a:r>
              <a:rPr lang="en-US" sz="1200" b="0" i="0" kern="1200" dirty="0" smtClean="0">
                <a:solidFill>
                  <a:schemeClr val="tx1"/>
                </a:solidFill>
                <a:effectLst/>
                <a:latin typeface="+mn-lt"/>
                <a:ea typeface="+mn-ea"/>
                <a:cs typeface="+mn-cs"/>
              </a:rPr>
              <a:t>: Petroleum and other fuels are made of organic compounds based on chains of carbon and hydrogen atoms. When they burn properly, they're completely converted into harmless carbon dioxide and </a:t>
            </a:r>
            <a:r>
              <a:rPr lang="en-US" sz="1200" b="0" i="0" u="none" strike="noStrike" kern="1200" dirty="0" smtClean="0">
                <a:solidFill>
                  <a:schemeClr val="tx1"/>
                </a:solidFill>
                <a:effectLst/>
                <a:latin typeface="+mn-lt"/>
                <a:ea typeface="+mn-ea"/>
                <a:cs typeface="+mn-cs"/>
                <a:hlinkClick r:id="rId16"/>
              </a:rPr>
              <a:t>water</a:t>
            </a:r>
            <a:r>
              <a:rPr lang="en-US" sz="1200" b="0" i="0" kern="1200" dirty="0" smtClean="0">
                <a:solidFill>
                  <a:schemeClr val="tx1"/>
                </a:solidFill>
                <a:effectLst/>
                <a:latin typeface="+mn-lt"/>
                <a:ea typeface="+mn-ea"/>
                <a:cs typeface="+mn-cs"/>
              </a:rPr>
              <a:t>; when they burn incompletely, they can release carbon monoxide or float into the air in their unburned form, contributing to smog.</a:t>
            </a:r>
          </a:p>
          <a:p>
            <a:r>
              <a:rPr lang="en-US" sz="1200" b="1" i="0" kern="1200" dirty="0" smtClean="0">
                <a:solidFill>
                  <a:schemeClr val="tx1"/>
                </a:solidFill>
                <a:effectLst/>
                <a:latin typeface="+mn-lt"/>
                <a:ea typeface="+mn-ea"/>
                <a:cs typeface="+mn-cs"/>
              </a:rPr>
              <a:t>Lead and heavy metals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7"/>
              </a:rPr>
              <a:t>Lead</a:t>
            </a:r>
            <a:r>
              <a:rPr lang="en-US" sz="1200" b="0" i="0" kern="1200" dirty="0" smtClean="0">
                <a:solidFill>
                  <a:schemeClr val="tx1"/>
                </a:solidFill>
                <a:effectLst/>
                <a:latin typeface="+mn-lt"/>
                <a:ea typeface="+mn-ea"/>
                <a:cs typeface="+mn-cs"/>
              </a:rPr>
              <a:t> and other toxic "heavy metals" can be spread into the air either as toxic compounds or as </a:t>
            </a:r>
            <a:r>
              <a:rPr lang="en-US" sz="1200" b="0" i="0" u="none" strike="noStrike" kern="1200" dirty="0" smtClean="0">
                <a:solidFill>
                  <a:schemeClr val="tx1"/>
                </a:solidFill>
                <a:effectLst/>
                <a:latin typeface="+mn-lt"/>
                <a:ea typeface="+mn-ea"/>
                <a:cs typeface="+mn-cs"/>
                <a:hlinkClick r:id="rId15"/>
              </a:rPr>
              <a:t>aerosols</a:t>
            </a:r>
            <a:r>
              <a:rPr lang="en-US" sz="1200" b="0" i="0" kern="1200" dirty="0" smtClean="0">
                <a:solidFill>
                  <a:schemeClr val="tx1"/>
                </a:solidFill>
                <a:effectLst/>
                <a:latin typeface="+mn-lt"/>
                <a:ea typeface="+mn-ea"/>
                <a:cs typeface="+mn-cs"/>
              </a:rPr>
              <a:t>(when solids or liquids are dispersed through gases and carried through the air by them) in such things as exhaust fumes and the </a:t>
            </a:r>
            <a:r>
              <a:rPr lang="en-US" sz="1200" b="0" i="0" u="none" strike="noStrike" kern="1200" dirty="0" smtClean="0">
                <a:solidFill>
                  <a:schemeClr val="tx1"/>
                </a:solidFill>
                <a:effectLst/>
                <a:latin typeface="+mn-lt"/>
                <a:ea typeface="+mn-ea"/>
                <a:cs typeface="+mn-cs"/>
                <a:hlinkClick r:id="rId18"/>
              </a:rPr>
              <a:t>fly ash</a:t>
            </a:r>
            <a:r>
              <a:rPr lang="en-US" sz="1200" b="0" i="0" kern="1200" dirty="0" smtClean="0">
                <a:solidFill>
                  <a:schemeClr val="tx1"/>
                </a:solidFill>
                <a:effectLst/>
                <a:latin typeface="+mn-lt"/>
                <a:ea typeface="+mn-ea"/>
                <a:cs typeface="+mn-cs"/>
              </a:rPr>
              <a:t> (contaminated waste dust) from incinerator smokestacks.</a:t>
            </a:r>
          </a:p>
          <a:p>
            <a:endParaRPr lang="en-US" dirty="0" smtClean="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4</a:t>
            </a:fld>
            <a:endParaRPr lang="el-GR"/>
          </a:p>
        </p:txBody>
      </p:sp>
    </p:spTree>
    <p:extLst>
      <p:ext uri="{BB962C8B-B14F-4D97-AF65-F5344CB8AC3E}">
        <p14:creationId xmlns:p14="http://schemas.microsoft.com/office/powerpoint/2010/main" val="194959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http://climate.ncsu.edu/edu/k12/.AtmComposition</a:t>
            </a:r>
            <a:endParaRPr lang="el-GR" dirty="0" smtClean="0"/>
          </a:p>
          <a:p>
            <a:endParaRPr lang="el-GR" dirty="0" smtClean="0"/>
          </a:p>
          <a:p>
            <a:r>
              <a:rPr lang="en-US" sz="1200" b="0" i="0" kern="1200" dirty="0" smtClean="0">
                <a:solidFill>
                  <a:schemeClr val="tx1"/>
                </a:solidFill>
                <a:effectLst/>
                <a:latin typeface="+mn-lt"/>
                <a:ea typeface="+mn-ea"/>
                <a:cs typeface="+mn-cs"/>
              </a:rPr>
              <a:t>The troposphere is therefore a highly varying mixture of gases. Note that compared to the amounts of oxygen and nitrogen, the other gases are in small quantities measured in units of parts per million (or ppm) meaning one molecule of the gas in every million molecules of air (approximately 780,000 N</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and 21,000 O</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These small ppm-level imbalances in the composition of the atmosphere are enough to cause disruption in local and global atmospheric conditions and affect temperature and weather patterns.</a:t>
            </a:r>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5</a:t>
            </a:fld>
            <a:endParaRPr lang="el-GR"/>
          </a:p>
        </p:txBody>
      </p:sp>
    </p:spTree>
    <p:extLst>
      <p:ext uri="{BB962C8B-B14F-4D97-AF65-F5344CB8AC3E}">
        <p14:creationId xmlns:p14="http://schemas.microsoft.com/office/powerpoint/2010/main" val="1117734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 </a:t>
            </a:r>
            <a:r>
              <a:rPr lang="en-US" sz="1200" b="0" i="0" u="none" strike="noStrike" kern="1200" baseline="0" dirty="0" smtClean="0">
                <a:solidFill>
                  <a:schemeClr val="tx1"/>
                </a:solidFill>
                <a:latin typeface="+mn-lt"/>
                <a:ea typeface="+mn-ea"/>
                <a:cs typeface="+mn-cs"/>
              </a:rPr>
              <a:t>Beginning in the 1920s, lead was emitted in gasoline. Due</a:t>
            </a:r>
          </a:p>
          <a:p>
            <a:r>
              <a:rPr lang="en-US" sz="1200" b="0" i="0" u="none" strike="noStrike" kern="1200" baseline="0" dirty="0" smtClean="0">
                <a:solidFill>
                  <a:schemeClr val="tx1"/>
                </a:solidFill>
                <a:latin typeface="+mn-lt"/>
                <a:ea typeface="+mn-ea"/>
                <a:cs typeface="+mn-cs"/>
              </a:rPr>
              <a:t>to its serious health effects, most countries have since banned leaded gasoline. Lead is</a:t>
            </a:r>
          </a:p>
          <a:p>
            <a:r>
              <a:rPr lang="en-US" sz="1200" b="0" i="0" u="none" strike="noStrike" kern="1200" baseline="0" dirty="0" smtClean="0">
                <a:solidFill>
                  <a:schemeClr val="tx1"/>
                </a:solidFill>
                <a:latin typeface="+mn-lt"/>
                <a:ea typeface="+mn-ea"/>
                <a:cs typeface="+mn-cs"/>
              </a:rPr>
              <a:t>also still emitted worldwide during certain industrial processes.</a:t>
            </a:r>
            <a:endParaRPr lang="el-GR" sz="1200" b="0" i="0" u="none" strike="noStrike" kern="1200" baseline="0" dirty="0" smtClean="0">
              <a:solidFill>
                <a:schemeClr val="tx1"/>
              </a:solidFill>
              <a:latin typeface="+mn-lt"/>
              <a:ea typeface="+mn-ea"/>
              <a:cs typeface="+mn-cs"/>
            </a:endParaRPr>
          </a:p>
          <a:p>
            <a:endParaRPr lang="el-G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Sulfur: Sulfur was known by ancient Egyptian alchemists (Brown,</a:t>
            </a:r>
          </a:p>
          <a:p>
            <a:r>
              <a:rPr lang="en-US" sz="1200" b="0" i="0" u="none" strike="noStrike" kern="1200" baseline="0" dirty="0" smtClean="0">
                <a:solidFill>
                  <a:schemeClr val="tx1"/>
                </a:solidFill>
                <a:latin typeface="+mn-lt"/>
                <a:ea typeface="+mn-ea"/>
                <a:cs typeface="+mn-cs"/>
              </a:rPr>
              <a:t>1913). It was also mentioned by the Greek </a:t>
            </a:r>
            <a:r>
              <a:rPr lang="en-US" sz="1200" b="0" i="0" u="none" strike="noStrike" kern="1200" baseline="0" dirty="0" err="1" smtClean="0">
                <a:solidFill>
                  <a:schemeClr val="tx1"/>
                </a:solidFill>
                <a:latin typeface="+mn-lt"/>
                <a:ea typeface="+mn-ea"/>
                <a:cs typeface="+mn-cs"/>
              </a:rPr>
              <a:t>Dioscorides</a:t>
            </a:r>
            <a:r>
              <a:rPr lang="en-US" sz="1200" b="0" i="0" u="none" strike="noStrike" kern="1200" baseline="0" dirty="0" smtClean="0">
                <a:solidFill>
                  <a:schemeClr val="tx1"/>
                </a:solidFill>
                <a:latin typeface="+mn-lt"/>
                <a:ea typeface="+mn-ea"/>
                <a:cs typeface="+mn-cs"/>
              </a:rPr>
              <a:t> and by Pliny the Elder in the</a:t>
            </a:r>
          </a:p>
          <a:p>
            <a:r>
              <a:rPr lang="en-US" sz="1200" b="0" i="0" u="none" strike="noStrike" kern="1200" baseline="0" dirty="0" smtClean="0">
                <a:solidFill>
                  <a:schemeClr val="tx1"/>
                </a:solidFill>
                <a:latin typeface="+mn-lt"/>
                <a:ea typeface="+mn-ea"/>
                <a:cs typeface="+mn-cs"/>
              </a:rPr>
              <a:t>first century A.D. The word </a:t>
            </a:r>
            <a:r>
              <a:rPr lang="en-US" sz="1200" b="1" i="0" u="none" strike="noStrike" kern="1200" baseline="0" dirty="0" smtClean="0">
                <a:solidFill>
                  <a:schemeClr val="tx1"/>
                </a:solidFill>
                <a:latin typeface="+mn-lt"/>
                <a:ea typeface="+mn-ea"/>
                <a:cs typeface="+mn-cs"/>
              </a:rPr>
              <a:t>brimstone </a:t>
            </a:r>
            <a:r>
              <a:rPr lang="en-US" sz="1200" b="0" i="0" u="none" strike="noStrike" kern="1200" baseline="0" dirty="0" smtClean="0">
                <a:solidFill>
                  <a:schemeClr val="tx1"/>
                </a:solidFill>
                <a:latin typeface="+mn-lt"/>
                <a:ea typeface="+mn-ea"/>
                <a:cs typeface="+mn-cs"/>
              </a:rPr>
              <a:t>(or “burn-stone,” referring to its combustibility)</a:t>
            </a:r>
          </a:p>
          <a:p>
            <a:r>
              <a:rPr lang="en-US" sz="1200" b="0" i="0" u="none" strike="noStrike" kern="1200" baseline="0" dirty="0" smtClean="0">
                <a:solidFill>
                  <a:schemeClr val="tx1"/>
                </a:solidFill>
                <a:latin typeface="+mn-lt"/>
                <a:ea typeface="+mn-ea"/>
                <a:cs typeface="+mn-cs"/>
              </a:rPr>
              <a:t>is an Old English word for sulfur. In the Book of </a:t>
            </a:r>
            <a:r>
              <a:rPr lang="en-US" sz="1200" b="0" i="1" u="none" strike="noStrike" kern="1200" baseline="0" dirty="0" smtClean="0">
                <a:solidFill>
                  <a:schemeClr val="tx1"/>
                </a:solidFill>
                <a:latin typeface="+mn-lt"/>
                <a:ea typeface="+mn-ea"/>
                <a:cs typeface="+mn-cs"/>
              </a:rPr>
              <a:t>Genesis</a:t>
            </a:r>
            <a:r>
              <a:rPr lang="en-US" sz="1200" b="0" i="0" u="none" strike="noStrike" kern="1200" baseline="0" dirty="0" smtClean="0">
                <a:solidFill>
                  <a:schemeClr val="tx1"/>
                </a:solidFill>
                <a:latin typeface="+mn-lt"/>
                <a:ea typeface="+mn-ea"/>
                <a:cs typeface="+mn-cs"/>
              </a:rPr>
              <a:t>, “brimstone and fire” were</a:t>
            </a:r>
          </a:p>
          <a:p>
            <a:r>
              <a:rPr lang="en-US" sz="1200" b="0" i="0" u="none" strike="noStrike" kern="1200" baseline="0" dirty="0" smtClean="0">
                <a:solidFill>
                  <a:schemeClr val="tx1"/>
                </a:solidFill>
                <a:latin typeface="+mn-lt"/>
                <a:ea typeface="+mn-ea"/>
                <a:cs typeface="+mn-cs"/>
              </a:rPr>
              <a:t>said to have rained down on the cities of Sodom and Gomorrah, destroying them. If</a:t>
            </a:r>
          </a:p>
          <a:p>
            <a:r>
              <a:rPr lang="en-US" sz="1200" b="0" i="0" u="none" strike="noStrike" kern="1200" baseline="0" dirty="0" smtClean="0">
                <a:solidFill>
                  <a:schemeClr val="tx1"/>
                </a:solidFill>
                <a:latin typeface="+mn-lt"/>
                <a:ea typeface="+mn-ea"/>
                <a:cs typeface="+mn-cs"/>
              </a:rPr>
              <a:t>this event occurred, it may have been due to a volcanic eruption in which various</a:t>
            </a:r>
          </a:p>
          <a:p>
            <a:r>
              <a:rPr lang="en-US" sz="1200" b="0" i="0" u="none" strike="noStrike" kern="1200" baseline="0" dirty="0" smtClean="0">
                <a:solidFill>
                  <a:schemeClr val="tx1"/>
                </a:solidFill>
                <a:latin typeface="+mn-lt"/>
                <a:ea typeface="+mn-ea"/>
                <a:cs typeface="+mn-cs"/>
              </a:rPr>
              <a:t>forms of sulfur emanated. Sulfur in the air is primarily in the form of sulfur dioxide</a:t>
            </a:r>
          </a:p>
          <a:p>
            <a:r>
              <a:rPr lang="en-US" sz="1200" b="0" i="0" u="none" strike="noStrike" kern="1200" baseline="0" dirty="0" smtClean="0">
                <a:solidFill>
                  <a:schemeClr val="tx1"/>
                </a:solidFill>
                <a:latin typeface="+mn-lt"/>
                <a:ea typeface="+mn-ea"/>
                <a:cs typeface="+mn-cs"/>
              </a:rPr>
              <a:t>gas [SO2(g)] and aqueous sulfuric acid [H2SO4(</a:t>
            </a:r>
            <a:r>
              <a:rPr lang="en-US" sz="1200" b="0" i="0" u="none" strike="noStrike" kern="1200" baseline="0" dirty="0" err="1" smtClean="0">
                <a:solidFill>
                  <a:schemeClr val="tx1"/>
                </a:solidFill>
                <a:latin typeface="+mn-lt"/>
                <a:ea typeface="+mn-ea"/>
                <a:cs typeface="+mn-cs"/>
              </a:rPr>
              <a:t>aq</a:t>
            </a:r>
            <a:r>
              <a:rPr lang="en-US" sz="1200" b="0" i="0" u="none" strike="noStrike" kern="1200" baseline="0" dirty="0" smtClean="0">
                <a:solidFill>
                  <a:schemeClr val="tx1"/>
                </a:solidFill>
                <a:latin typeface="+mn-lt"/>
                <a:ea typeface="+mn-ea"/>
                <a:cs typeface="+mn-cs"/>
              </a:rPr>
              <a:t>)].</a:t>
            </a:r>
            <a:endParaRPr lang="el-GR" sz="1200" b="0" i="0" u="none" strike="noStrike" kern="1200" baseline="0" dirty="0" smtClean="0">
              <a:solidFill>
                <a:schemeClr val="tx1"/>
              </a:solidFill>
              <a:latin typeface="+mn-lt"/>
              <a:ea typeface="+mn-ea"/>
              <a:cs typeface="+mn-cs"/>
            </a:endParaRPr>
          </a:p>
          <a:p>
            <a:endParaRPr lang="el-GR" sz="1200" b="0" i="0" u="none" strike="noStrike" kern="1200" baseline="0" dirty="0" smtClean="0">
              <a:solidFill>
                <a:schemeClr val="tx1"/>
              </a:solidFill>
              <a:latin typeface="+mn-lt"/>
              <a:ea typeface="+mn-ea"/>
              <a:cs typeface="+mn-cs"/>
            </a:endParaRPr>
          </a:p>
          <a:p>
            <a:r>
              <a:rPr lang="el-GR" sz="1200" b="0" i="0" u="none" strike="noStrike" kern="1200" baseline="0" dirty="0" err="1" smtClean="0">
                <a:solidFill>
                  <a:schemeClr val="tx1"/>
                </a:solidFill>
                <a:latin typeface="+mn-lt"/>
                <a:ea typeface="+mn-ea"/>
                <a:cs typeface="+mn-cs"/>
              </a:rPr>
              <a:t>Ανθρακας</a:t>
            </a:r>
            <a:r>
              <a:rPr lang="el-G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In the Ancient World, diamonds were valued only for their rarity, not for their</a:t>
            </a:r>
          </a:p>
          <a:p>
            <a:r>
              <a:rPr lang="en-US" sz="1200" b="0" i="0" u="none" strike="noStrike" kern="1200" baseline="0" dirty="0" smtClean="0">
                <a:solidFill>
                  <a:schemeClr val="tx1"/>
                </a:solidFill>
                <a:latin typeface="+mn-lt"/>
                <a:ea typeface="+mn-ea"/>
                <a:cs typeface="+mn-cs"/>
              </a:rPr>
              <a:t>beauty, because diamonds were not cut (and thus did not shine) until the fifteenth century.</a:t>
            </a:r>
          </a:p>
          <a:p>
            <a:r>
              <a:rPr lang="en-US" sz="1200" b="0" i="0" u="none" strike="noStrike" kern="1200" baseline="0" dirty="0" smtClean="0">
                <a:solidFill>
                  <a:schemeClr val="tx1"/>
                </a:solidFill>
                <a:latin typeface="+mn-lt"/>
                <a:ea typeface="+mn-ea"/>
                <a:cs typeface="+mn-cs"/>
              </a:rPr>
              <a:t>In the Ancient World, graphite was used to make black marks on paper and charcoal</a:t>
            </a:r>
          </a:p>
          <a:p>
            <a:r>
              <a:rPr lang="en-US" sz="1200" b="0" i="0" u="none" strike="noStrike" kern="1200" baseline="0" dirty="0" smtClean="0">
                <a:solidFill>
                  <a:schemeClr val="tx1"/>
                </a:solidFill>
                <a:latin typeface="+mn-lt"/>
                <a:ea typeface="+mn-ea"/>
                <a:cs typeface="+mn-cs"/>
              </a:rPr>
              <a:t>was used as a fuel. Today, the emission of elemental carbon (also called </a:t>
            </a:r>
            <a:r>
              <a:rPr lang="en-US" sz="1200" b="0" i="1" u="none" strike="noStrike" kern="1200" baseline="0" dirty="0" smtClean="0">
                <a:solidFill>
                  <a:schemeClr val="tx1"/>
                </a:solidFill>
                <a:latin typeface="+mn-lt"/>
                <a:ea typeface="+mn-ea"/>
                <a:cs typeface="+mn-cs"/>
              </a:rPr>
              <a:t>black carbon</a:t>
            </a:r>
            <a:r>
              <a:rPr lang="en-US" sz="1200" b="0" i="0" u="none" strike="noStrike" kern="1200" baseline="0" dirty="0" smtClean="0">
                <a:solidFill>
                  <a:schemeClr val="tx1"/>
                </a:solidFill>
                <a:latin typeface="+mn-lt"/>
                <a:ea typeface="+mn-ea"/>
                <a:cs typeface="+mn-cs"/>
              </a:rPr>
              <a:t>) in</a:t>
            </a:r>
          </a:p>
          <a:p>
            <a:r>
              <a:rPr lang="en-US" sz="1200" b="0" i="0" u="none" strike="noStrike" kern="1200" baseline="0" dirty="0" smtClean="0">
                <a:solidFill>
                  <a:schemeClr val="tx1"/>
                </a:solidFill>
                <a:latin typeface="+mn-lt"/>
                <a:ea typeface="+mn-ea"/>
                <a:cs typeface="+mn-cs"/>
              </a:rPr>
              <a:t>the form of soot particles exacerbates global warming, visibility, and health problems.</a:t>
            </a:r>
            <a:endParaRPr lang="el-GR" sz="1200" b="0" i="0" u="none" strike="noStrike" kern="1200" baseline="0" dirty="0" smtClean="0">
              <a:solidFill>
                <a:schemeClr val="tx1"/>
              </a:solidFill>
              <a:latin typeface="+mn-lt"/>
              <a:ea typeface="+mn-ea"/>
              <a:cs typeface="+mn-cs"/>
            </a:endParaRPr>
          </a:p>
          <a:p>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7</a:t>
            </a:fld>
            <a:endParaRPr lang="el-GR"/>
          </a:p>
        </p:txBody>
      </p:sp>
    </p:spTree>
    <p:extLst>
      <p:ext uri="{BB962C8B-B14F-4D97-AF65-F5344CB8AC3E}">
        <p14:creationId xmlns:p14="http://schemas.microsoft.com/office/powerpoint/2010/main" val="3108451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Molecular oxygen </a:t>
            </a:r>
            <a:r>
              <a:rPr lang="en-US" dirty="0" smtClean="0"/>
              <a:t>gas [O2(g)] was discovered</a:t>
            </a:r>
          </a:p>
          <a:p>
            <a:r>
              <a:rPr lang="en-US" dirty="0" smtClean="0"/>
              <a:t>independently by two chemists, on August 1, 1774,</a:t>
            </a:r>
          </a:p>
          <a:p>
            <a:r>
              <a:rPr lang="en-US" dirty="0" smtClean="0"/>
              <a:t>by </a:t>
            </a:r>
            <a:r>
              <a:rPr lang="en-US" b="1" dirty="0" smtClean="0"/>
              <a:t>Joseph Priestley </a:t>
            </a:r>
            <a:r>
              <a:rPr lang="en-US" dirty="0" smtClean="0"/>
              <a:t>(1733–1804; Fig. 1.10) and</a:t>
            </a:r>
          </a:p>
          <a:p>
            <a:r>
              <a:rPr lang="en-US" dirty="0" smtClean="0"/>
              <a:t>sometime between 1772 and 1775 by </a:t>
            </a:r>
            <a:r>
              <a:rPr lang="en-US" b="1" dirty="0" smtClean="0"/>
              <a:t>Karl Wilhelm</a:t>
            </a:r>
          </a:p>
          <a:p>
            <a:r>
              <a:rPr lang="en-US" b="1" dirty="0" smtClean="0"/>
              <a:t>Scheele </a:t>
            </a:r>
            <a:r>
              <a:rPr lang="en-US" dirty="0" smtClean="0"/>
              <a:t>(1742–1786; Fig. 1.11), a Swedish chemist.</a:t>
            </a:r>
          </a:p>
          <a:p>
            <a:r>
              <a:rPr lang="en-US" dirty="0" smtClean="0"/>
              <a:t>Although both chemists discovered oxygen near the</a:t>
            </a:r>
          </a:p>
          <a:p>
            <a:r>
              <a:rPr lang="en-US" dirty="0" smtClean="0"/>
              <a:t>same time, Priestley announced his discovery in</a:t>
            </a:r>
          </a:p>
          <a:p>
            <a:r>
              <a:rPr lang="en-US" dirty="0" smtClean="0"/>
              <a:t>1774, and Scheele published his discovery in 1777.</a:t>
            </a:r>
          </a:p>
          <a:p>
            <a:r>
              <a:rPr lang="en-US" dirty="0" smtClean="0"/>
              <a:t>To obtain oxygen, Priestley burned the element</a:t>
            </a:r>
          </a:p>
          <a:p>
            <a:r>
              <a:rPr lang="en-US" dirty="0" smtClean="0"/>
              <a:t>mercury (Hg), a silvery-white liquid metal, in air to</a:t>
            </a:r>
          </a:p>
          <a:p>
            <a:r>
              <a:rPr lang="en-US" dirty="0" smtClean="0"/>
              <a:t>form bright red mercuric oxide [</a:t>
            </a:r>
            <a:r>
              <a:rPr lang="en-US" dirty="0" err="1" smtClean="0"/>
              <a:t>HgO</a:t>
            </a:r>
            <a:r>
              <a:rPr lang="en-US" dirty="0" smtClean="0"/>
              <a:t>(s)], a powder. He</a:t>
            </a:r>
          </a:p>
          <a:p>
            <a:r>
              <a:rPr lang="en-US" dirty="0" smtClean="0"/>
              <a:t>then heated the mercuric oxide in a container from</a:t>
            </a:r>
          </a:p>
          <a:p>
            <a:r>
              <a:rPr lang="en-US" dirty="0" smtClean="0"/>
              <a:t>which all air had been removed. Burning mercuric</a:t>
            </a:r>
          </a:p>
          <a:p>
            <a:r>
              <a:rPr lang="en-US" dirty="0" smtClean="0"/>
              <a:t>oxide in a vacuum released oxygen so that the only gas</a:t>
            </a:r>
          </a:p>
          <a:p>
            <a:r>
              <a:rPr lang="en-US" dirty="0" smtClean="0"/>
              <a:t>in the container was molecular oxygen</a:t>
            </a:r>
            <a:r>
              <a:rPr lang="en-US" dirty="0" smtClean="0"/>
              <a:t>.</a:t>
            </a:r>
            <a:endParaRPr lang="el-GR" dirty="0" smtClean="0"/>
          </a:p>
          <a:p>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8</a:t>
            </a:fld>
            <a:endParaRPr lang="el-GR"/>
          </a:p>
        </p:txBody>
      </p:sp>
    </p:spTree>
    <p:extLst>
      <p:ext uri="{BB962C8B-B14F-4D97-AF65-F5344CB8AC3E}">
        <p14:creationId xmlns:p14="http://schemas.microsoft.com/office/powerpoint/2010/main" val="2193536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his career, Priestley discovered several additional gases relevant to air pollution.</a:t>
            </a:r>
          </a:p>
          <a:p>
            <a:r>
              <a:rPr lang="en-US" dirty="0" smtClean="0"/>
              <a:t>Between 1767 and 1773, while working at Mill Hill Chapel, in Leeds,</a:t>
            </a:r>
          </a:p>
          <a:p>
            <a:r>
              <a:rPr lang="en-US" dirty="0" smtClean="0"/>
              <a:t>Yorkshire, he isolated </a:t>
            </a:r>
            <a:r>
              <a:rPr lang="en-US" b="1" dirty="0" smtClean="0"/>
              <a:t>nitric oxide </a:t>
            </a:r>
            <a:r>
              <a:rPr lang="en-US" dirty="0" smtClean="0"/>
              <a:t>[NO(g), “nitrous air”], </a:t>
            </a:r>
            <a:r>
              <a:rPr lang="en-US" b="1" dirty="0" smtClean="0"/>
              <a:t>nitrogen dioxide </a:t>
            </a:r>
            <a:r>
              <a:rPr lang="en-US" dirty="0" smtClean="0"/>
              <a:t>[NO2(g),</a:t>
            </a:r>
          </a:p>
          <a:p>
            <a:r>
              <a:rPr lang="en-US" dirty="0" smtClean="0"/>
              <a:t>“red nitrous vapor”], </a:t>
            </a:r>
            <a:r>
              <a:rPr lang="en-US" b="1" dirty="0" smtClean="0"/>
              <a:t>nitrous oxide </a:t>
            </a:r>
            <a:r>
              <a:rPr lang="en-US" dirty="0" smtClean="0"/>
              <a:t>[N2O(g), “diminished nitrous air”], and</a:t>
            </a:r>
          </a:p>
          <a:p>
            <a:r>
              <a:rPr lang="en-US" b="1" dirty="0" smtClean="0"/>
              <a:t>hydrochloric acid </a:t>
            </a:r>
            <a:r>
              <a:rPr lang="en-US" dirty="0" smtClean="0"/>
              <a:t>gas [</a:t>
            </a:r>
            <a:r>
              <a:rPr lang="en-US" dirty="0" err="1" smtClean="0"/>
              <a:t>HCl</a:t>
            </a:r>
            <a:r>
              <a:rPr lang="en-US" dirty="0" smtClean="0"/>
              <a:t>(g), “marine acid air”]. Nitrogen dioxide may have been</a:t>
            </a:r>
          </a:p>
          <a:p>
            <a:r>
              <a:rPr lang="en-US" dirty="0" smtClean="0"/>
              <a:t>observed earlier by </a:t>
            </a:r>
            <a:r>
              <a:rPr lang="en-US" b="1" dirty="0" smtClean="0"/>
              <a:t>Bernardo </a:t>
            </a:r>
            <a:r>
              <a:rPr lang="en-US" b="1" dirty="0" err="1" smtClean="0"/>
              <a:t>Ramazzini</a:t>
            </a:r>
            <a:r>
              <a:rPr lang="en-US" b="1" dirty="0" smtClean="0"/>
              <a:t> </a:t>
            </a:r>
            <a:r>
              <a:rPr lang="en-US" dirty="0" smtClean="0"/>
              <a:t>(1633–1714), an Italian medical doctor and</a:t>
            </a:r>
          </a:p>
          <a:p>
            <a:r>
              <a:rPr lang="en-US" dirty="0" smtClean="0"/>
              <a:t>early pioneer in industrial medicine. Priestley also discovered </a:t>
            </a:r>
            <a:r>
              <a:rPr lang="en-US" b="1" dirty="0" smtClean="0"/>
              <a:t>carbon monoxide</a:t>
            </a:r>
          </a:p>
          <a:p>
            <a:r>
              <a:rPr lang="en-US" dirty="0" smtClean="0"/>
              <a:t>[CO(g)], and </a:t>
            </a:r>
            <a:r>
              <a:rPr lang="en-US" b="1" dirty="0" smtClean="0"/>
              <a:t>sulfur dioxide </a:t>
            </a:r>
            <a:r>
              <a:rPr lang="en-US" dirty="0" smtClean="0"/>
              <a:t>[SO2(g), “vitriolic acid air”]. He formed gas-phase </a:t>
            </a:r>
            <a:r>
              <a:rPr lang="en-US" b="1" dirty="0" smtClean="0"/>
              <a:t>nitric</a:t>
            </a:r>
          </a:p>
          <a:p>
            <a:r>
              <a:rPr lang="en-US" b="1" dirty="0" smtClean="0"/>
              <a:t>acid </a:t>
            </a:r>
            <a:r>
              <a:rPr lang="en-US" dirty="0" smtClean="0"/>
              <a:t>[HNO3(g)], although Cavendish uncovered its composition</a:t>
            </a:r>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9</a:t>
            </a:fld>
            <a:endParaRPr lang="el-GR"/>
          </a:p>
        </p:txBody>
      </p:sp>
    </p:spTree>
    <p:extLst>
      <p:ext uri="{BB962C8B-B14F-4D97-AF65-F5344CB8AC3E}">
        <p14:creationId xmlns:p14="http://schemas.microsoft.com/office/powerpoint/2010/main" val="2741299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 1785, the Dutch chemist </a:t>
            </a:r>
            <a:r>
              <a:rPr lang="en-US" sz="1200" b="0" i="0" kern="1200" dirty="0" err="1" smtClean="0">
                <a:solidFill>
                  <a:schemeClr val="tx1"/>
                </a:solidFill>
                <a:effectLst/>
                <a:latin typeface="+mn-lt"/>
                <a:ea typeface="+mn-ea"/>
                <a:cs typeface="+mn-cs"/>
              </a:rPr>
              <a:t>Martinus</a:t>
            </a:r>
            <a:r>
              <a:rPr lang="en-US" sz="1200" b="0" i="0" kern="1200" dirty="0" smtClean="0">
                <a:solidFill>
                  <a:schemeClr val="tx1"/>
                </a:solidFill>
                <a:effectLst/>
                <a:latin typeface="+mn-lt"/>
                <a:ea typeface="+mn-ea"/>
                <a:cs typeface="+mn-cs"/>
              </a:rPr>
              <a:t> van </a:t>
            </a:r>
            <a:r>
              <a:rPr lang="en-US" sz="1200" b="0" i="0" kern="1200" dirty="0" err="1" smtClean="0">
                <a:solidFill>
                  <a:schemeClr val="tx1"/>
                </a:solidFill>
                <a:effectLst/>
                <a:latin typeface="+mn-lt"/>
                <a:ea typeface="+mn-ea"/>
                <a:cs typeface="+mn-cs"/>
              </a:rPr>
              <a:t>Marum</a:t>
            </a:r>
            <a:r>
              <a:rPr lang="en-US" sz="1200" b="0" i="0" kern="1200" dirty="0" smtClean="0">
                <a:solidFill>
                  <a:schemeClr val="tx1"/>
                </a:solidFill>
                <a:effectLst/>
                <a:latin typeface="+mn-lt"/>
                <a:ea typeface="+mn-ea"/>
                <a:cs typeface="+mn-cs"/>
              </a:rPr>
              <a:t> was conducting experiments involving electrical sparking above water when he noticed an unusual smell, which he attributed to the electrical reactions, failing to realize that he had in fact created ozone.</a:t>
            </a:r>
            <a:r>
              <a:rPr lang="en-US" sz="1200" b="0" i="0" u="none" strike="noStrike" kern="1200" baseline="30000" dirty="0" smtClean="0">
                <a:solidFill>
                  <a:schemeClr val="tx1"/>
                </a:solidFill>
                <a:effectLst/>
                <a:latin typeface="+mn-lt"/>
                <a:ea typeface="+mn-ea"/>
                <a:cs typeface="+mn-cs"/>
                <a:hlinkClick r:id="rId3"/>
              </a:rPr>
              <a:t>[6]</a:t>
            </a:r>
            <a:r>
              <a:rPr lang="en-US" sz="1200" b="0" i="0" kern="1200" dirty="0" smtClean="0">
                <a:solidFill>
                  <a:schemeClr val="tx1"/>
                </a:solidFill>
                <a:effectLst/>
                <a:latin typeface="+mn-lt"/>
                <a:ea typeface="+mn-ea"/>
                <a:cs typeface="+mn-cs"/>
              </a:rPr>
              <a:t> A half century later, </a:t>
            </a:r>
            <a:r>
              <a:rPr lang="en-US" sz="1200" b="0" i="0" u="none" strike="noStrike" kern="1200" dirty="0" smtClean="0">
                <a:solidFill>
                  <a:schemeClr val="tx1"/>
                </a:solidFill>
                <a:effectLst/>
                <a:latin typeface="+mn-lt"/>
                <a:ea typeface="+mn-ea"/>
                <a:cs typeface="+mn-cs"/>
                <a:hlinkClick r:id="rId4" tooltip="Christian Friedrich Schönbein"/>
              </a:rPr>
              <a:t>Christian Friedrich </a:t>
            </a:r>
            <a:r>
              <a:rPr lang="en-US" sz="1200" b="0" i="0" u="none" strike="noStrike" kern="1200" dirty="0" err="1" smtClean="0">
                <a:solidFill>
                  <a:schemeClr val="tx1"/>
                </a:solidFill>
                <a:effectLst/>
                <a:latin typeface="+mn-lt"/>
                <a:ea typeface="+mn-ea"/>
                <a:cs typeface="+mn-cs"/>
                <a:hlinkClick r:id="rId4" tooltip="Christian Friedrich Schönbein"/>
              </a:rPr>
              <a:t>Schönbein</a:t>
            </a:r>
            <a:r>
              <a:rPr lang="en-US" sz="1200" b="0" i="0" kern="1200" dirty="0" smtClean="0">
                <a:solidFill>
                  <a:schemeClr val="tx1"/>
                </a:solidFill>
                <a:effectLst/>
                <a:latin typeface="+mn-lt"/>
                <a:ea typeface="+mn-ea"/>
                <a:cs typeface="+mn-cs"/>
              </a:rPr>
              <a:t> noticed the same pungent </a:t>
            </a:r>
            <a:r>
              <a:rPr lang="en-US" sz="1200" b="0" i="0" kern="1200" dirty="0" err="1" smtClean="0">
                <a:solidFill>
                  <a:schemeClr val="tx1"/>
                </a:solidFill>
                <a:effectLst/>
                <a:latin typeface="+mn-lt"/>
                <a:ea typeface="+mn-ea"/>
                <a:cs typeface="+mn-cs"/>
              </a:rPr>
              <a:t>odour</a:t>
            </a:r>
            <a:r>
              <a:rPr lang="en-US" sz="1200" b="0" i="0" kern="1200" dirty="0" smtClean="0">
                <a:solidFill>
                  <a:schemeClr val="tx1"/>
                </a:solidFill>
                <a:effectLst/>
                <a:latin typeface="+mn-lt"/>
                <a:ea typeface="+mn-ea"/>
                <a:cs typeface="+mn-cs"/>
              </a:rPr>
              <a:t> and recognized it as the smell often following a bolt of </a:t>
            </a:r>
            <a:r>
              <a:rPr lang="en-US" sz="1200" b="0" i="0" u="none" strike="noStrike" kern="1200" dirty="0" smtClean="0">
                <a:solidFill>
                  <a:schemeClr val="tx1"/>
                </a:solidFill>
                <a:effectLst/>
                <a:latin typeface="+mn-lt"/>
                <a:ea typeface="+mn-ea"/>
                <a:cs typeface="+mn-cs"/>
                <a:hlinkClick r:id="rId5" tooltip="Lightning"/>
              </a:rPr>
              <a:t>lightning</a:t>
            </a:r>
            <a:r>
              <a:rPr lang="en-US" sz="1200" b="0" i="0" kern="1200" dirty="0" smtClean="0">
                <a:solidFill>
                  <a:schemeClr val="tx1"/>
                </a:solidFill>
                <a:effectLst/>
                <a:latin typeface="+mn-lt"/>
                <a:ea typeface="+mn-ea"/>
                <a:cs typeface="+mn-cs"/>
              </a:rPr>
              <a:t>. In 1839, he succeeded in isolating the gaseous chemical and named it "ozone", from the Greek word </a:t>
            </a:r>
            <a:r>
              <a:rPr lang="en-US" sz="1200" b="0" i="1" kern="1200" dirty="0" err="1" smtClean="0">
                <a:solidFill>
                  <a:schemeClr val="tx1"/>
                </a:solidFill>
                <a:effectLst/>
                <a:latin typeface="+mn-lt"/>
                <a:ea typeface="+mn-ea"/>
                <a:cs typeface="+mn-cs"/>
              </a:rPr>
              <a:t>ozein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ὄζειν</a:t>
            </a:r>
            <a:r>
              <a:rPr lang="en-US" sz="1200" b="0" i="0" kern="1200" dirty="0" smtClean="0">
                <a:solidFill>
                  <a:schemeClr val="tx1"/>
                </a:solidFill>
                <a:effectLst/>
                <a:latin typeface="+mn-lt"/>
                <a:ea typeface="+mn-ea"/>
                <a:cs typeface="+mn-cs"/>
              </a:rPr>
              <a:t>) meaning "to smell".</a:t>
            </a:r>
            <a:r>
              <a:rPr lang="en-US" sz="1200" b="0" i="0" u="none" strike="noStrike" kern="1200" baseline="30000" dirty="0" smtClean="0">
                <a:solidFill>
                  <a:schemeClr val="tx1"/>
                </a:solidFill>
                <a:effectLst/>
                <a:latin typeface="+mn-lt"/>
                <a:ea typeface="+mn-ea"/>
                <a:cs typeface="+mn-cs"/>
                <a:hlinkClick r:id="rId6"/>
              </a:rPr>
              <a:t>[7]</a:t>
            </a:r>
            <a:r>
              <a:rPr lang="en-US" sz="1200" b="0" i="0" u="none" strike="noStrike" kern="1200" baseline="30000" dirty="0" smtClean="0">
                <a:solidFill>
                  <a:schemeClr val="tx1"/>
                </a:solidFill>
                <a:effectLst/>
                <a:latin typeface="+mn-lt"/>
                <a:ea typeface="+mn-ea"/>
                <a:cs typeface="+mn-cs"/>
                <a:hlinkClick r:id="rId7"/>
              </a:rPr>
              <a:t>[8]</a:t>
            </a:r>
            <a:r>
              <a:rPr lang="en-US" sz="1200" b="0" i="0" kern="1200" dirty="0" smtClean="0">
                <a:solidFill>
                  <a:schemeClr val="tx1"/>
                </a:solidFill>
                <a:effectLst/>
                <a:latin typeface="+mn-lt"/>
                <a:ea typeface="+mn-ea"/>
                <a:cs typeface="+mn-cs"/>
              </a:rPr>
              <a:t>For this reason, </a:t>
            </a:r>
            <a:r>
              <a:rPr lang="en-US" sz="1200" b="0" i="0" kern="1200" dirty="0" err="1" smtClean="0">
                <a:solidFill>
                  <a:schemeClr val="tx1"/>
                </a:solidFill>
                <a:effectLst/>
                <a:latin typeface="+mn-lt"/>
                <a:ea typeface="+mn-ea"/>
                <a:cs typeface="+mn-cs"/>
              </a:rPr>
              <a:t>Schönbein</a:t>
            </a:r>
            <a:r>
              <a:rPr lang="en-US" sz="1200" b="0" i="0" kern="1200" dirty="0" smtClean="0">
                <a:solidFill>
                  <a:schemeClr val="tx1"/>
                </a:solidFill>
                <a:effectLst/>
                <a:latin typeface="+mn-lt"/>
                <a:ea typeface="+mn-ea"/>
                <a:cs typeface="+mn-cs"/>
              </a:rPr>
              <a:t> is generally credited with the discovery of ozone.</a:t>
            </a:r>
            <a:r>
              <a:rPr lang="en-US" sz="1200" b="0" i="0" u="none" strike="noStrike" kern="1200" baseline="30000" dirty="0" smtClean="0">
                <a:solidFill>
                  <a:schemeClr val="tx1"/>
                </a:solidFill>
                <a:effectLst/>
                <a:latin typeface="+mn-lt"/>
                <a:ea typeface="+mn-ea"/>
                <a:cs typeface="+mn-cs"/>
                <a:hlinkClick r:id="rId3"/>
              </a:rPr>
              <a:t>[6]</a:t>
            </a:r>
            <a:r>
              <a:rPr lang="en-US" sz="1200" b="0" i="0" u="none" strike="noStrike" kern="1200" baseline="30000" dirty="0" smtClean="0">
                <a:solidFill>
                  <a:schemeClr val="tx1"/>
                </a:solidFill>
                <a:effectLst/>
                <a:latin typeface="+mn-lt"/>
                <a:ea typeface="+mn-ea"/>
                <a:cs typeface="+mn-cs"/>
                <a:hlinkClick r:id="rId8"/>
              </a:rPr>
              <a:t>[9]</a:t>
            </a:r>
            <a:r>
              <a:rPr lang="en-US" sz="1200" b="0" i="0" kern="1200" dirty="0" smtClean="0">
                <a:solidFill>
                  <a:schemeClr val="tx1"/>
                </a:solidFill>
                <a:effectLst/>
                <a:latin typeface="+mn-lt"/>
                <a:ea typeface="+mn-ea"/>
                <a:cs typeface="+mn-cs"/>
              </a:rPr>
              <a:t> The formula for ozone, O</a:t>
            </a:r>
            <a:r>
              <a:rPr lang="en-US" sz="1200" b="0" i="0" kern="1200" baseline="-25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was not determined until 1865 by </a:t>
            </a:r>
            <a:r>
              <a:rPr lang="en-US" sz="1200" b="0" i="0" u="none" strike="noStrike" kern="1200" dirty="0" smtClean="0">
                <a:solidFill>
                  <a:schemeClr val="tx1"/>
                </a:solidFill>
                <a:effectLst/>
                <a:latin typeface="+mn-lt"/>
                <a:ea typeface="+mn-ea"/>
                <a:cs typeface="+mn-cs"/>
                <a:hlinkClick r:id="rId9" tooltip="Jacques-Louis Soret"/>
              </a:rPr>
              <a:t>Jacques-Louis </a:t>
            </a:r>
            <a:r>
              <a:rPr lang="en-US" sz="1200" b="0" i="0" u="none" strike="noStrike" kern="1200" dirty="0" err="1" smtClean="0">
                <a:solidFill>
                  <a:schemeClr val="tx1"/>
                </a:solidFill>
                <a:effectLst/>
                <a:latin typeface="+mn-lt"/>
                <a:ea typeface="+mn-ea"/>
                <a:cs typeface="+mn-cs"/>
                <a:hlinkClick r:id="rId9" tooltip="Jacques-Louis Soret"/>
              </a:rPr>
              <a:t>Soret</a:t>
            </a:r>
            <a:r>
              <a:rPr lang="en-US" sz="1200" b="0" i="0" u="none" strike="noStrike" kern="1200" baseline="30000" dirty="0" smtClean="0">
                <a:solidFill>
                  <a:schemeClr val="tx1"/>
                </a:solidFill>
                <a:effectLst/>
                <a:latin typeface="+mn-lt"/>
                <a:ea typeface="+mn-ea"/>
                <a:cs typeface="+mn-cs"/>
                <a:hlinkClick r:id="rId10"/>
              </a:rPr>
              <a:t>[10]</a:t>
            </a:r>
            <a:r>
              <a:rPr lang="en-US" sz="1200" b="0" i="0" kern="1200" dirty="0" smtClean="0">
                <a:solidFill>
                  <a:schemeClr val="tx1"/>
                </a:solidFill>
                <a:effectLst/>
                <a:latin typeface="+mn-lt"/>
                <a:ea typeface="+mn-ea"/>
                <a:cs typeface="+mn-cs"/>
              </a:rPr>
              <a:t> and confirmed by </a:t>
            </a:r>
            <a:r>
              <a:rPr lang="en-US" sz="1200" b="0" i="0" kern="1200" dirty="0" err="1" smtClean="0">
                <a:solidFill>
                  <a:schemeClr val="tx1"/>
                </a:solidFill>
                <a:effectLst/>
                <a:latin typeface="+mn-lt"/>
                <a:ea typeface="+mn-ea"/>
                <a:cs typeface="+mn-cs"/>
              </a:rPr>
              <a:t>Schönbein</a:t>
            </a:r>
            <a:r>
              <a:rPr lang="en-US" sz="1200" b="0" i="0" kern="1200" dirty="0" smtClean="0">
                <a:solidFill>
                  <a:schemeClr val="tx1"/>
                </a:solidFill>
                <a:effectLst/>
                <a:latin typeface="+mn-lt"/>
                <a:ea typeface="+mn-ea"/>
                <a:cs typeface="+mn-cs"/>
              </a:rPr>
              <a:t> in 1867.</a:t>
            </a:r>
            <a:r>
              <a:rPr lang="en-US" sz="1200" b="0" i="0" u="none" strike="noStrike" kern="1200" baseline="30000" dirty="0" smtClean="0">
                <a:solidFill>
                  <a:schemeClr val="tx1"/>
                </a:solidFill>
                <a:effectLst/>
                <a:latin typeface="+mn-lt"/>
                <a:ea typeface="+mn-ea"/>
                <a:cs typeface="+mn-cs"/>
                <a:hlinkClick r:id="rId6"/>
              </a:rPr>
              <a:t>[7]</a:t>
            </a:r>
            <a:r>
              <a:rPr lang="en-US" sz="1200" b="0" i="0" u="none" strike="noStrike" kern="1200" baseline="30000" dirty="0" smtClean="0">
                <a:solidFill>
                  <a:schemeClr val="tx1"/>
                </a:solidFill>
                <a:effectLst/>
                <a:latin typeface="+mn-lt"/>
                <a:ea typeface="+mn-ea"/>
                <a:cs typeface="+mn-cs"/>
                <a:hlinkClick r:id="rId11"/>
              </a:rPr>
              <a:t>[11]</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For much of the second half of the nineteenth century and well into the twentieth, ozone was considered a healthy component of the environment by naturalists and health-seekers. </a:t>
            </a:r>
            <a:r>
              <a:rPr lang="en-US" sz="1200" b="0" i="0" u="none" strike="noStrike" kern="1200" dirty="0" smtClean="0">
                <a:solidFill>
                  <a:schemeClr val="tx1"/>
                </a:solidFill>
                <a:effectLst/>
                <a:latin typeface="+mn-lt"/>
                <a:ea typeface="+mn-ea"/>
                <a:cs typeface="+mn-cs"/>
                <a:hlinkClick r:id="rId12" tooltip="Beaumont, California"/>
              </a:rPr>
              <a:t>Beaumont</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3" tooltip="California"/>
              </a:rPr>
              <a:t>California</a:t>
            </a:r>
            <a:r>
              <a:rPr lang="en-US" sz="1200" b="0" i="0" kern="1200" dirty="0" smtClean="0">
                <a:solidFill>
                  <a:schemeClr val="tx1"/>
                </a:solidFill>
                <a:effectLst/>
                <a:latin typeface="+mn-lt"/>
                <a:ea typeface="+mn-ea"/>
                <a:cs typeface="+mn-cs"/>
              </a:rPr>
              <a:t> had as its official slogan "Beaumont: Zone of Ozone", as evidenced on postcards and Chamber of Commerce letterhead.</a:t>
            </a:r>
            <a:r>
              <a:rPr lang="en-US" sz="1200" b="0" i="0" u="none" strike="noStrike" kern="1200" baseline="30000" dirty="0" smtClean="0">
                <a:solidFill>
                  <a:schemeClr val="tx1"/>
                </a:solidFill>
                <a:effectLst/>
                <a:latin typeface="+mn-lt"/>
                <a:ea typeface="+mn-ea"/>
                <a:cs typeface="+mn-cs"/>
                <a:hlinkClick r:id="rId14"/>
              </a:rPr>
              <a:t>[12]</a:t>
            </a:r>
            <a:r>
              <a:rPr lang="en-US" sz="1200" b="0" i="0" kern="1200" dirty="0" smtClean="0">
                <a:solidFill>
                  <a:schemeClr val="tx1"/>
                </a:solidFill>
                <a:effectLst/>
                <a:latin typeface="+mn-lt"/>
                <a:ea typeface="+mn-ea"/>
                <a:cs typeface="+mn-cs"/>
              </a:rPr>
              <a:t> Naturalists working outdoors often considered the higher elevations beneficial because of their ozone content. "There is quite a different atmosphere [at higher elevation] with enough ozone to sustain the necessary energy [to work]", wrote naturalist Henry </a:t>
            </a:r>
            <a:r>
              <a:rPr lang="en-US" sz="1200" b="0" i="0" kern="1200" dirty="0" err="1" smtClean="0">
                <a:solidFill>
                  <a:schemeClr val="tx1"/>
                </a:solidFill>
                <a:effectLst/>
                <a:latin typeface="+mn-lt"/>
                <a:ea typeface="+mn-ea"/>
                <a:cs typeface="+mn-cs"/>
              </a:rPr>
              <a:t>Henshaw</a:t>
            </a:r>
            <a:r>
              <a:rPr lang="en-US" sz="1200" b="0" i="0" kern="1200" dirty="0" smtClean="0">
                <a:solidFill>
                  <a:schemeClr val="tx1"/>
                </a:solidFill>
                <a:effectLst/>
                <a:latin typeface="+mn-lt"/>
                <a:ea typeface="+mn-ea"/>
                <a:cs typeface="+mn-cs"/>
              </a:rPr>
              <a:t>, working in Hawaii.</a:t>
            </a:r>
            <a:r>
              <a:rPr lang="en-US" sz="1200" b="0" i="0" u="none" strike="noStrike" kern="1200" baseline="30000" dirty="0" smtClean="0">
                <a:solidFill>
                  <a:schemeClr val="tx1"/>
                </a:solidFill>
                <a:effectLst/>
                <a:latin typeface="+mn-lt"/>
                <a:ea typeface="+mn-ea"/>
                <a:cs typeface="+mn-cs"/>
                <a:hlinkClick r:id="rId15"/>
              </a:rPr>
              <a:t>[13]</a:t>
            </a:r>
            <a:r>
              <a:rPr lang="en-US" sz="1200" b="0" i="0" kern="1200" dirty="0" smtClean="0">
                <a:solidFill>
                  <a:schemeClr val="tx1"/>
                </a:solidFill>
                <a:effectLst/>
                <a:latin typeface="+mn-lt"/>
                <a:ea typeface="+mn-ea"/>
                <a:cs typeface="+mn-cs"/>
              </a:rPr>
              <a:t> Seaside air was considered to be healthy because of its believed ozone content; but the smell giving rise to this belief is in fact that of halogenated seaweed metabolites.</a:t>
            </a:r>
            <a:r>
              <a:rPr lang="en-US" sz="1200" b="0" i="0" u="none" strike="noStrike" kern="1200" baseline="30000" dirty="0" smtClean="0">
                <a:solidFill>
                  <a:schemeClr val="tx1"/>
                </a:solidFill>
                <a:effectLst/>
                <a:latin typeface="+mn-lt"/>
                <a:ea typeface="+mn-ea"/>
                <a:cs typeface="+mn-cs"/>
                <a:hlinkClick r:id="rId16"/>
              </a:rPr>
              <a:t>[14]</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fact, even </a:t>
            </a:r>
            <a:r>
              <a:rPr lang="en-US" sz="1200" b="0" i="0" u="none" strike="noStrike" kern="1200" dirty="0" smtClean="0">
                <a:solidFill>
                  <a:schemeClr val="tx1"/>
                </a:solidFill>
                <a:effectLst/>
                <a:latin typeface="+mn-lt"/>
                <a:ea typeface="+mn-ea"/>
                <a:cs typeface="+mn-cs"/>
                <a:hlinkClick r:id="rId17" tooltip="Benjamin Franklin"/>
              </a:rPr>
              <a:t>Benjamin Franklin</a:t>
            </a:r>
            <a:r>
              <a:rPr lang="en-US" sz="1200" b="0" i="0" kern="1200" dirty="0" smtClean="0">
                <a:solidFill>
                  <a:schemeClr val="tx1"/>
                </a:solidFill>
                <a:effectLst/>
                <a:latin typeface="+mn-lt"/>
                <a:ea typeface="+mn-ea"/>
                <a:cs typeface="+mn-cs"/>
              </a:rPr>
              <a:t> believed that the presence of cholera was connected with the deficiency or lack of ozone in the atmosphere, a sentiment shared by the </a:t>
            </a:r>
            <a:r>
              <a:rPr lang="en-US" sz="1200" b="0" i="0" u="none" strike="noStrike" kern="1200" dirty="0" smtClean="0">
                <a:solidFill>
                  <a:schemeClr val="tx1"/>
                </a:solidFill>
                <a:effectLst/>
                <a:latin typeface="+mn-lt"/>
                <a:ea typeface="+mn-ea"/>
                <a:cs typeface="+mn-cs"/>
                <a:hlinkClick r:id="rId18" tooltip="British Science Association"/>
              </a:rPr>
              <a:t>British Science Association</a:t>
            </a:r>
            <a:r>
              <a:rPr lang="en-US" sz="1200" b="0" i="0" kern="1200" dirty="0" smtClean="0">
                <a:solidFill>
                  <a:schemeClr val="tx1"/>
                </a:solidFill>
                <a:effectLst/>
                <a:latin typeface="+mn-lt"/>
                <a:ea typeface="+mn-ea"/>
                <a:cs typeface="+mn-cs"/>
              </a:rPr>
              <a:t> (then known simply as the British Association).</a:t>
            </a:r>
            <a:r>
              <a:rPr lang="en-US" sz="1200" b="0" i="0" u="none" strike="noStrike" kern="1200" baseline="30000" dirty="0" smtClean="0">
                <a:solidFill>
                  <a:schemeClr val="tx1"/>
                </a:solidFill>
                <a:effectLst/>
                <a:latin typeface="+mn-lt"/>
                <a:ea typeface="+mn-ea"/>
                <a:cs typeface="+mn-cs"/>
                <a:hlinkClick r:id="rId19"/>
              </a:rPr>
              <a:t>[15]</a:t>
            </a:r>
            <a:endParaRPr lang="en-US" sz="1200" b="0" i="0" kern="1200" dirty="0" smtClean="0">
              <a:solidFill>
                <a:schemeClr val="tx1"/>
              </a:solidFill>
              <a:effectLst/>
              <a:latin typeface="+mn-lt"/>
              <a:ea typeface="+mn-ea"/>
              <a:cs typeface="+mn-cs"/>
            </a:endParaRPr>
          </a:p>
          <a:p>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10</a:t>
            </a:fld>
            <a:endParaRPr lang="el-GR"/>
          </a:p>
        </p:txBody>
      </p:sp>
    </p:spTree>
    <p:extLst>
      <p:ext uri="{BB962C8B-B14F-4D97-AF65-F5344CB8AC3E}">
        <p14:creationId xmlns:p14="http://schemas.microsoft.com/office/powerpoint/2010/main" val="519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http://www.scientificpsychic.com/etc/timeline/atmosphere-composition.html</a:t>
            </a:r>
            <a:r>
              <a:rPr lang="el-GR" dirty="0" smtClean="0"/>
              <a:t> </a:t>
            </a:r>
          </a:p>
          <a:p>
            <a:endParaRPr lang="el-GR"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Earth's primordial atmosphere (Hadean Eon, 4.56 to 4.0 </a:t>
            </a:r>
            <a:r>
              <a:rPr lang="en-US" sz="1200" b="1" i="0" kern="1200" dirty="0" err="1" smtClean="0">
                <a:solidFill>
                  <a:schemeClr val="tx1"/>
                </a:solidFill>
                <a:effectLst/>
                <a:latin typeface="+mn-lt"/>
                <a:ea typeface="+mn-ea"/>
                <a:cs typeface="+mn-cs"/>
              </a:rPr>
              <a:t>Ga</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When the material forming the Earth coalesced and melted, it organized itself into layers with dense materials at the core and less dense compounds closer to the surface. The gases comprising the atmosphere formed the outermost layer and had a composition similar to that of the gases of the condensing planetary nebula.</a:t>
            </a:r>
          </a:p>
          <a:p>
            <a:r>
              <a:rPr lang="en-US" sz="1200" b="0" i="0" kern="1200" dirty="0" smtClean="0">
                <a:solidFill>
                  <a:schemeClr val="tx1"/>
                </a:solidFill>
                <a:effectLst/>
                <a:latin typeface="+mn-lt"/>
                <a:ea typeface="+mn-ea"/>
                <a:cs typeface="+mn-cs"/>
              </a:rPr>
              <a:t>During the Hadean Eon, the Earth's surface consisted of molten rock, a magma ocean, and water existed only as steam in the atmosphere. The circulation of molten metallic iron-nickel alloy in the core of the Earth established the magnetosphere, a region in space where the motions of gas and fast charged particles are controlled by the magnetic field of the Earth. The magnetosphere deflects most solar wind ions before they penetrate the atmosphere, but the charged particles which are not deflected are directed toward the Earth's magnetic poles where high-energy collisions with atoms of the atmosphere produce an </a:t>
            </a:r>
            <a:r>
              <a:rPr lang="en-US" sz="1200" b="1" i="0" kern="1200" dirty="0" smtClean="0">
                <a:solidFill>
                  <a:schemeClr val="tx1"/>
                </a:solidFill>
                <a:effectLst/>
                <a:latin typeface="+mn-lt"/>
                <a:ea typeface="+mn-ea"/>
                <a:cs typeface="+mn-cs"/>
              </a:rPr>
              <a:t>aurora</a:t>
            </a:r>
            <a:r>
              <a:rPr lang="en-US" sz="1200" b="0" i="0" kern="1200" dirty="0" smtClean="0">
                <a:solidFill>
                  <a:schemeClr val="tx1"/>
                </a:solidFill>
                <a:effectLst/>
                <a:latin typeface="+mn-lt"/>
                <a:ea typeface="+mn-ea"/>
                <a:cs typeface="+mn-cs"/>
              </a:rPr>
              <a:t> light display. The average speed of hydrogen molecules and helium atoms is greater than the escape velocity from the Earth, and these light gases were lost and swept away through </a:t>
            </a:r>
            <a:r>
              <a:rPr lang="en-US" sz="1200" b="0" i="0" kern="1200" dirty="0" err="1" smtClean="0">
                <a:solidFill>
                  <a:schemeClr val="tx1"/>
                </a:solidFill>
                <a:effectLst/>
                <a:latin typeface="+mn-lt"/>
                <a:ea typeface="+mn-ea"/>
                <a:cs typeface="+mn-cs"/>
              </a:rPr>
              <a:t>photoevaporation</a:t>
            </a:r>
            <a:r>
              <a:rPr lang="en-US" sz="1200" b="0" i="0" kern="1200" dirty="0" smtClean="0">
                <a:solidFill>
                  <a:schemeClr val="tx1"/>
                </a:solidFill>
                <a:effectLst/>
                <a:latin typeface="+mn-lt"/>
                <a:ea typeface="+mn-ea"/>
                <a:cs typeface="+mn-cs"/>
              </a:rPr>
              <a:t> by the solar wind early in the Hadean Eon due to Earth's weak gravity.</a:t>
            </a:r>
          </a:p>
          <a:p>
            <a:r>
              <a:rPr lang="en-US" sz="1200" b="0" i="0" kern="1200" dirty="0" smtClean="0">
                <a:solidFill>
                  <a:schemeClr val="tx1"/>
                </a:solidFill>
                <a:effectLst/>
                <a:latin typeface="+mn-lt"/>
                <a:ea typeface="+mn-ea"/>
                <a:cs typeface="+mn-cs"/>
              </a:rPr>
              <a:t>Around 4.45 </a:t>
            </a:r>
            <a:r>
              <a:rPr lang="en-US" sz="1200" b="0" i="0" kern="1200" dirty="0" err="1" smtClean="0">
                <a:solidFill>
                  <a:schemeClr val="tx1"/>
                </a:solidFill>
                <a:effectLst/>
                <a:latin typeface="+mn-lt"/>
                <a:ea typeface="+mn-ea"/>
                <a:cs typeface="+mn-cs"/>
              </a:rPr>
              <a:t>Ga</a:t>
            </a:r>
            <a:r>
              <a:rPr lang="en-US" sz="1200" b="0" i="0" kern="1200" dirty="0" smtClean="0">
                <a:solidFill>
                  <a:schemeClr val="tx1"/>
                </a:solidFill>
                <a:effectLst/>
                <a:latin typeface="+mn-lt"/>
                <a:ea typeface="+mn-ea"/>
                <a:cs typeface="+mn-cs"/>
              </a:rPr>
              <a:t>, the Earth experienced a violent collision with a planetoid called </a:t>
            </a:r>
            <a:r>
              <a:rPr lang="en-US" sz="1200" b="0" i="0" kern="1200" dirty="0" err="1" smtClean="0">
                <a:solidFill>
                  <a:schemeClr val="tx1"/>
                </a:solidFill>
                <a:effectLst/>
                <a:latin typeface="+mn-lt"/>
                <a:ea typeface="+mn-ea"/>
                <a:cs typeface="+mn-cs"/>
              </a:rPr>
              <a:t>Theia</a:t>
            </a:r>
            <a:r>
              <a:rPr lang="en-US" sz="1200" b="0" i="0" kern="1200" dirty="0" smtClean="0">
                <a:solidFill>
                  <a:schemeClr val="tx1"/>
                </a:solidFill>
                <a:effectLst/>
                <a:latin typeface="+mn-lt"/>
                <a:ea typeface="+mn-ea"/>
                <a:cs typeface="+mn-cs"/>
              </a:rPr>
              <a:t> that was about the size of Mars. The impact added extra mass to the Earth, but a portion of the impact debris went into orbit and accreted to form the Moon.[10]  Some scientists have proposed that this giant impact blasted away into space all of the Earth's atmosphere, including much of the water, and that the atmosphere and water were subsequently replenished by volcanic outgassing and impacts from asteroids and comets.[14] A problem with this proposal is that the ratio of deuterium to hydrogen (D/H) for comets is very different from what is found in the Earth's oceans, so comets are not a likely source for Earth's water. Also, volcanic emissions do not have much nitrogen, so it is unlikely that volcanism provided the nitrogen in our current atmosphere. While it is true that a great collision would have sent much of the atmosphere into space, most of it would have remained within the Earth's gravitational sphere of influence and could have been recaptured by the Earth as the debris from the giant impact cooled and was partitioned between the Earth and the newly formed Moon giving both a similar chemical composition.</a:t>
            </a:r>
          </a:p>
          <a:p>
            <a:r>
              <a:rPr lang="en-US" sz="1200" b="0" i="0" kern="1200" dirty="0" smtClean="0">
                <a:solidFill>
                  <a:schemeClr val="tx1"/>
                </a:solidFill>
                <a:effectLst/>
                <a:latin typeface="+mn-lt"/>
                <a:ea typeface="+mn-ea"/>
                <a:cs typeface="+mn-cs"/>
              </a:rPr>
              <a:t>After the hydrogen and helium had escaped, Earth's Hadean atmosphere was left with methane, ammonia, water vapor, and small percentages of nitrogen and carbon dioxide. A cataclysmic meteorite bombardment around 3.9 </a:t>
            </a:r>
            <a:r>
              <a:rPr lang="en-US" sz="1200" b="0" i="0" kern="1200" dirty="0" err="1" smtClean="0">
                <a:solidFill>
                  <a:schemeClr val="tx1"/>
                </a:solidFill>
                <a:effectLst/>
                <a:latin typeface="+mn-lt"/>
                <a:ea typeface="+mn-ea"/>
                <a:cs typeface="+mn-cs"/>
              </a:rPr>
              <a:t>Ga</a:t>
            </a:r>
            <a:r>
              <a:rPr lang="en-US" sz="1200" b="0" i="0" kern="1200" dirty="0" smtClean="0">
                <a:solidFill>
                  <a:schemeClr val="tx1"/>
                </a:solidFill>
                <a:effectLst/>
                <a:latin typeface="+mn-lt"/>
                <a:ea typeface="+mn-ea"/>
                <a:cs typeface="+mn-cs"/>
              </a:rPr>
              <a:t> kept much of the Earth's surface in the molten state, and the incoming </a:t>
            </a:r>
            <a:r>
              <a:rPr lang="en-US" sz="1200" b="0" i="0" kern="1200" dirty="0" err="1" smtClean="0">
                <a:solidFill>
                  <a:schemeClr val="tx1"/>
                </a:solidFill>
                <a:effectLst/>
                <a:latin typeface="+mn-lt"/>
                <a:ea typeface="+mn-ea"/>
                <a:cs typeface="+mn-cs"/>
              </a:rPr>
              <a:t>impactors</a:t>
            </a:r>
            <a:r>
              <a:rPr lang="en-US" sz="1200" b="0" i="0" kern="1200" dirty="0" smtClean="0">
                <a:solidFill>
                  <a:schemeClr val="tx1"/>
                </a:solidFill>
                <a:effectLst/>
                <a:latin typeface="+mn-lt"/>
                <a:ea typeface="+mn-ea"/>
                <a:cs typeface="+mn-cs"/>
              </a:rPr>
              <a:t> may have brought additional water, methane, ammonia, hydrogen sulfide and other gases that supplemented the atmosphere.</a:t>
            </a:r>
          </a:p>
          <a:p>
            <a:r>
              <a:rPr lang="en-US" sz="1200" b="0" i="0" kern="1200" dirty="0" smtClean="0">
                <a:solidFill>
                  <a:schemeClr val="tx1"/>
                </a:solidFill>
                <a:effectLst/>
                <a:latin typeface="+mn-lt"/>
                <a:ea typeface="+mn-ea"/>
                <a:cs typeface="+mn-cs"/>
              </a:rPr>
              <a:t>The high surface temperature of the Earth during the Hadean eon favored the depletion of atmospheric methane through the endothermic reaction of methane with the steam in the atmosphere. Reactions such as the following require high temperatures of approximately 700°C to 1100°C which would have been common in the hot crust and magma lakes of the Hadean Earth. The resulting carbon monoxide would readily combine with metals to form carbonyl compounds.</a:t>
            </a:r>
          </a:p>
          <a:p>
            <a:r>
              <a:rPr lang="en-US" sz="1200" b="1" i="0" kern="1200" dirty="0" smtClean="0">
                <a:solidFill>
                  <a:schemeClr val="tx1"/>
                </a:solidFill>
                <a:effectLst/>
                <a:latin typeface="+mn-lt"/>
                <a:ea typeface="+mn-ea"/>
                <a:cs typeface="+mn-cs"/>
              </a:rPr>
              <a:t>CH</a:t>
            </a:r>
            <a:r>
              <a:rPr lang="en-US" sz="1200" b="1" i="0" kern="1200" baseline="-25000" dirty="0" smtClean="0">
                <a:solidFill>
                  <a:schemeClr val="tx1"/>
                </a:solidFill>
                <a:effectLst/>
                <a:latin typeface="+mn-lt"/>
                <a:ea typeface="+mn-ea"/>
                <a:cs typeface="+mn-cs"/>
              </a:rPr>
              <a:t>4</a:t>
            </a:r>
            <a:r>
              <a:rPr lang="en-US" sz="1200" b="1" i="0" kern="1200" dirty="0" smtClean="0">
                <a:solidFill>
                  <a:schemeClr val="tx1"/>
                </a:solidFill>
                <a:effectLst/>
                <a:latin typeface="+mn-lt"/>
                <a:ea typeface="+mn-ea"/>
                <a:cs typeface="+mn-cs"/>
              </a:rPr>
              <a:t> + H</a:t>
            </a:r>
            <a:r>
              <a:rPr lang="en-US" sz="1200" b="1" i="0" kern="1200" baseline="-25000" dirty="0" smtClean="0">
                <a:solidFill>
                  <a:schemeClr val="tx1"/>
                </a:solidFill>
                <a:effectLst/>
                <a:latin typeface="+mn-lt"/>
                <a:ea typeface="+mn-ea"/>
                <a:cs typeface="+mn-cs"/>
              </a:rPr>
              <a:t>2</a:t>
            </a:r>
            <a:r>
              <a:rPr lang="en-US" sz="1200" b="1" i="0" kern="1200" dirty="0" smtClean="0">
                <a:solidFill>
                  <a:schemeClr val="tx1"/>
                </a:solidFill>
                <a:effectLst/>
                <a:latin typeface="+mn-lt"/>
                <a:ea typeface="+mn-ea"/>
                <a:cs typeface="+mn-cs"/>
              </a:rPr>
              <a:t>O</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CO + 3 H</a:t>
            </a:r>
            <a:r>
              <a:rPr lang="en-US" sz="1200" b="1"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Methane reacts with steam to produce carbon monoxide and hydrogen.</a:t>
            </a:r>
          </a:p>
          <a:p>
            <a:r>
              <a:rPr lang="en-US" sz="1200" b="0" i="0" kern="1200" dirty="0" smtClean="0">
                <a:solidFill>
                  <a:schemeClr val="tx1"/>
                </a:solidFill>
                <a:effectLst/>
                <a:latin typeface="+mn-lt"/>
                <a:ea typeface="+mn-ea"/>
                <a:cs typeface="+mn-cs"/>
              </a:rPr>
              <a:t>The Hadean Eon was too hot for liquid water to condense on the surface of the Earth, but water vapor would have been able to condense at high altitude in the atmosphere and produce rain that evaporated quickly as it fell when it approached the ground.</a:t>
            </a:r>
          </a:p>
          <a:p>
            <a:r>
              <a:rPr lang="en-US" sz="1200" b="0" i="0" kern="1200" dirty="0" smtClean="0">
                <a:solidFill>
                  <a:schemeClr val="tx1"/>
                </a:solidFill>
                <a:effectLst/>
                <a:latin typeface="+mn-lt"/>
                <a:ea typeface="+mn-ea"/>
                <a:cs typeface="+mn-cs"/>
              </a:rPr>
              <a:t>Toward the end of the Hadean Eon, volcanic activity started increasing the percentage of carbon dioxide in the atmosphere. The Earth's surface changed from molten lava to solid rock, and liquid water started to accumulate on the surface.</a:t>
            </a:r>
          </a:p>
          <a:p>
            <a:r>
              <a:rPr lang="en-US" sz="1200" b="1" i="0" kern="1200" dirty="0" smtClean="0">
                <a:solidFill>
                  <a:schemeClr val="tx1"/>
                </a:solidFill>
                <a:effectLst/>
                <a:latin typeface="+mn-lt"/>
                <a:ea typeface="+mn-ea"/>
                <a:cs typeface="+mn-cs"/>
              </a:rPr>
              <a:t>Earth's second atmosphere (</a:t>
            </a:r>
            <a:r>
              <a:rPr lang="en-US" sz="1200" b="1" i="0" kern="1200" dirty="0" err="1" smtClean="0">
                <a:solidFill>
                  <a:schemeClr val="tx1"/>
                </a:solidFill>
                <a:effectLst/>
                <a:latin typeface="+mn-lt"/>
                <a:ea typeface="+mn-ea"/>
                <a:cs typeface="+mn-cs"/>
              </a:rPr>
              <a:t>Archean</a:t>
            </a:r>
            <a:r>
              <a:rPr lang="en-US" sz="1200" b="1" i="0" kern="1200" dirty="0" smtClean="0">
                <a:solidFill>
                  <a:schemeClr val="tx1"/>
                </a:solidFill>
                <a:effectLst/>
                <a:latin typeface="+mn-lt"/>
                <a:ea typeface="+mn-ea"/>
                <a:cs typeface="+mn-cs"/>
              </a:rPr>
              <a:t> Eon, 4.0 to 2.5 </a:t>
            </a:r>
            <a:r>
              <a:rPr lang="en-US" sz="1200" b="1" i="0" kern="1200" dirty="0" err="1" smtClean="0">
                <a:solidFill>
                  <a:schemeClr val="tx1"/>
                </a:solidFill>
                <a:effectLst/>
                <a:latin typeface="+mn-lt"/>
                <a:ea typeface="+mn-ea"/>
                <a:cs typeface="+mn-cs"/>
              </a:rPr>
              <a:t>Ga</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The crust of the Earth started to cool down during the </a:t>
            </a:r>
            <a:r>
              <a:rPr lang="en-US" sz="1200" b="0" i="0" kern="1200" dirty="0" err="1" smtClean="0">
                <a:solidFill>
                  <a:schemeClr val="tx1"/>
                </a:solidFill>
                <a:effectLst/>
                <a:latin typeface="+mn-lt"/>
                <a:ea typeface="+mn-ea"/>
                <a:cs typeface="+mn-cs"/>
              </a:rPr>
              <a:t>Archean</a:t>
            </a:r>
            <a:r>
              <a:rPr lang="en-US" sz="1200" b="0" i="0" kern="1200" dirty="0" smtClean="0">
                <a:solidFill>
                  <a:schemeClr val="tx1"/>
                </a:solidFill>
                <a:effectLst/>
                <a:latin typeface="+mn-lt"/>
                <a:ea typeface="+mn-ea"/>
                <a:cs typeface="+mn-cs"/>
              </a:rPr>
              <a:t> Eon. The amount of water vapor in the atmosphere decreased as water started condensing in liquid form. Continuous rainfall for millions of years led to the buildup of the oceans. As steam condensed into water, the atmospheric pressure of the Earth became lower, and the water started dissolving gases like ammonia and removed them from the atmosphere creating ammonium compounds, amines and other nitrogen-containing substances suitable for the origin of life. The condensation of water with gases such as sulfur dioxide produced acid rain that created new minerals on the Earth's surface. Volcanic carbon dioxide peaked during the </a:t>
            </a:r>
            <a:r>
              <a:rPr lang="en-US" sz="1200" b="0" i="0" kern="1200" dirty="0" err="1" smtClean="0">
                <a:solidFill>
                  <a:schemeClr val="tx1"/>
                </a:solidFill>
                <a:effectLst/>
                <a:latin typeface="+mn-lt"/>
                <a:ea typeface="+mn-ea"/>
                <a:cs typeface="+mn-cs"/>
              </a:rPr>
              <a:t>Archean</a:t>
            </a:r>
            <a:r>
              <a:rPr lang="en-US" sz="1200" b="0" i="0" kern="1200" dirty="0" smtClean="0">
                <a:solidFill>
                  <a:schemeClr val="tx1"/>
                </a:solidFill>
                <a:effectLst/>
                <a:latin typeface="+mn-lt"/>
                <a:ea typeface="+mn-ea"/>
                <a:cs typeface="+mn-cs"/>
              </a:rPr>
              <a:t> Eon and started to decrease through the formation of carbonate minerals that resulted from reactions of metals with the carbonic acid generated from carbon dioxide and water.</a:t>
            </a:r>
          </a:p>
          <a:p>
            <a:r>
              <a:rPr lang="en-US" sz="1200" b="0" i="0" kern="1200" dirty="0" smtClean="0">
                <a:solidFill>
                  <a:schemeClr val="tx1"/>
                </a:solidFill>
                <a:effectLst/>
                <a:latin typeface="+mn-lt"/>
                <a:ea typeface="+mn-ea"/>
                <a:cs typeface="+mn-cs"/>
              </a:rPr>
              <a:t>Microfossils of sulfur-metabolizing cells have been found in 3.4-billion-year-old rocks[6], and it is known that the first aquatic photosynthetic organisms originated around 3.5 Ga. The oxygen produced by cyanobacteria (blue-green algae) during the </a:t>
            </a:r>
            <a:r>
              <a:rPr lang="en-US" sz="1200" b="0" i="0" kern="1200" dirty="0" err="1" smtClean="0">
                <a:solidFill>
                  <a:schemeClr val="tx1"/>
                </a:solidFill>
                <a:effectLst/>
                <a:latin typeface="+mn-lt"/>
                <a:ea typeface="+mn-ea"/>
                <a:cs typeface="+mn-cs"/>
              </a:rPr>
              <a:t>Archean</a:t>
            </a:r>
            <a:r>
              <a:rPr lang="en-US" sz="1200" b="0" i="0" kern="1200" dirty="0" smtClean="0">
                <a:solidFill>
                  <a:schemeClr val="tx1"/>
                </a:solidFill>
                <a:effectLst/>
                <a:latin typeface="+mn-lt"/>
                <a:ea typeface="+mn-ea"/>
                <a:cs typeface="+mn-cs"/>
              </a:rPr>
              <a:t> Eon reacted with the metal ions in the anoxic sea. Billions of years would pass before the photosynthetic microorganisms could eventually change the composition of the atmosphere. By the middle of the </a:t>
            </a:r>
            <a:r>
              <a:rPr lang="en-US" sz="1200" b="0" i="0" kern="1200" dirty="0" err="1" smtClean="0">
                <a:solidFill>
                  <a:schemeClr val="tx1"/>
                </a:solidFill>
                <a:effectLst/>
                <a:latin typeface="+mn-lt"/>
                <a:ea typeface="+mn-ea"/>
                <a:cs typeface="+mn-cs"/>
              </a:rPr>
              <a:t>Archean</a:t>
            </a:r>
            <a:r>
              <a:rPr lang="en-US" sz="1200" b="0" i="0" kern="1200" dirty="0" smtClean="0">
                <a:solidFill>
                  <a:schemeClr val="tx1"/>
                </a:solidFill>
                <a:effectLst/>
                <a:latin typeface="+mn-lt"/>
                <a:ea typeface="+mn-ea"/>
                <a:cs typeface="+mn-cs"/>
              </a:rPr>
              <a:t> Eon, the Earth had cooled enough so that most of the water vapor in the atmosphere had condensed as water, and the Earth had its first days without clouds. Ammonia and methane were only minor constituents of the atmosphere. Carbon dioxide comprised about 15% of the atmosphere and the percentage of nitrogen was 75%.[5] In essence, most of the original components of the atmosphere had escaped, precipitated as liquids or reacted chemically to form solid compounds. The volcanic activity and the photosynthetic bacteria were now the major factors influencing the Earth's atmospheric composition.</a:t>
            </a:r>
          </a:p>
          <a:p>
            <a:r>
              <a:rPr lang="en-US" sz="1200" b="1" i="0" kern="1200" dirty="0" smtClean="0">
                <a:solidFill>
                  <a:schemeClr val="tx1"/>
                </a:solidFill>
                <a:effectLst/>
                <a:latin typeface="+mn-lt"/>
                <a:ea typeface="+mn-ea"/>
                <a:cs typeface="+mn-cs"/>
              </a:rPr>
              <a:t>Earth's third atmosphere (Proterozoic Eon, 2.5 to 0.54 </a:t>
            </a:r>
            <a:r>
              <a:rPr lang="en-US" sz="1200" b="1" i="0" kern="1200" dirty="0" err="1" smtClean="0">
                <a:solidFill>
                  <a:schemeClr val="tx1"/>
                </a:solidFill>
                <a:effectLst/>
                <a:latin typeface="+mn-lt"/>
                <a:ea typeface="+mn-ea"/>
                <a:cs typeface="+mn-cs"/>
              </a:rPr>
              <a:t>Ga</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err="1" smtClean="0">
                <a:solidFill>
                  <a:schemeClr val="tx1"/>
                </a:solidFill>
                <a:effectLst/>
                <a:latin typeface="+mn-lt"/>
                <a:ea typeface="+mn-ea"/>
                <a:cs typeface="+mn-cs"/>
              </a:rPr>
              <a:t>Monocellular</a:t>
            </a:r>
            <a:r>
              <a:rPr lang="en-US" sz="1200" b="0" i="0" kern="1200" dirty="0" smtClean="0">
                <a:solidFill>
                  <a:schemeClr val="tx1"/>
                </a:solidFill>
                <a:effectLst/>
                <a:latin typeface="+mn-lt"/>
                <a:ea typeface="+mn-ea"/>
                <a:cs typeface="+mn-cs"/>
              </a:rPr>
              <a:t> life proliferated during the Proterozoic Eon. Anaerobic microbial life thrived in a planet with little oxygen. Anaerobic organisms obtained their energy in various ways. Methanogens combined hydrogen and carbon dioxide to produce methane and water:</a:t>
            </a:r>
          </a:p>
          <a:p>
            <a:r>
              <a:rPr lang="en-US" sz="1200" b="1" i="0" kern="1200" dirty="0" smtClean="0">
                <a:solidFill>
                  <a:schemeClr val="tx1"/>
                </a:solidFill>
                <a:effectLst/>
                <a:latin typeface="+mn-lt"/>
                <a:ea typeface="+mn-ea"/>
                <a:cs typeface="+mn-cs"/>
              </a:rPr>
              <a:t>CO</a:t>
            </a:r>
            <a:r>
              <a:rPr lang="en-US" sz="1200" b="1" i="0" kern="1200" baseline="-25000" dirty="0" smtClean="0">
                <a:solidFill>
                  <a:schemeClr val="tx1"/>
                </a:solidFill>
                <a:effectLst/>
                <a:latin typeface="+mn-lt"/>
                <a:ea typeface="+mn-ea"/>
                <a:cs typeface="+mn-cs"/>
              </a:rPr>
              <a:t>2</a:t>
            </a:r>
            <a:r>
              <a:rPr lang="en-US" sz="1200" b="1" i="0" kern="1200" dirty="0" smtClean="0">
                <a:solidFill>
                  <a:schemeClr val="tx1"/>
                </a:solidFill>
                <a:effectLst/>
                <a:latin typeface="+mn-lt"/>
                <a:ea typeface="+mn-ea"/>
                <a:cs typeface="+mn-cs"/>
              </a:rPr>
              <a:t> + 4 H</a:t>
            </a:r>
            <a:r>
              <a:rPr lang="en-US" sz="1200" b="1"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CH</a:t>
            </a:r>
            <a:r>
              <a:rPr lang="en-US" sz="1200" b="1" i="0" kern="1200" baseline="-25000" dirty="0" smtClean="0">
                <a:solidFill>
                  <a:schemeClr val="tx1"/>
                </a:solidFill>
                <a:effectLst/>
                <a:latin typeface="+mn-lt"/>
                <a:ea typeface="+mn-ea"/>
                <a:cs typeface="+mn-cs"/>
              </a:rPr>
              <a:t>4</a:t>
            </a:r>
            <a:r>
              <a:rPr lang="en-US" sz="1200" b="1" i="0" kern="1200" dirty="0" smtClean="0">
                <a:solidFill>
                  <a:schemeClr val="tx1"/>
                </a:solidFill>
                <a:effectLst/>
                <a:latin typeface="+mn-lt"/>
                <a:ea typeface="+mn-ea"/>
                <a:cs typeface="+mn-cs"/>
              </a:rPr>
              <a:t> + 2 H</a:t>
            </a:r>
            <a:r>
              <a:rPr lang="en-US" sz="1200" b="1" i="0" kern="1200" baseline="-25000" dirty="0" smtClean="0">
                <a:solidFill>
                  <a:schemeClr val="tx1"/>
                </a:solidFill>
                <a:effectLst/>
                <a:latin typeface="+mn-lt"/>
                <a:ea typeface="+mn-ea"/>
                <a:cs typeface="+mn-cs"/>
              </a:rPr>
              <a:t>2</a:t>
            </a:r>
            <a:r>
              <a:rPr lang="en-US" sz="1200" b="1" i="0" kern="1200" dirty="0" smtClean="0">
                <a:solidFill>
                  <a:schemeClr val="tx1"/>
                </a:solidFill>
                <a:effectLst/>
                <a:latin typeface="+mn-lt"/>
                <a:ea typeface="+mn-ea"/>
                <a:cs typeface="+mn-cs"/>
              </a:rPr>
              <a:t>O</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Sulfate reducing bacteria combined methane and sulfate radicals:</a:t>
            </a:r>
          </a:p>
          <a:p>
            <a:r>
              <a:rPr lang="en-US" sz="1200" b="1" i="0" kern="1200" dirty="0" smtClean="0">
                <a:solidFill>
                  <a:schemeClr val="tx1"/>
                </a:solidFill>
                <a:effectLst/>
                <a:latin typeface="+mn-lt"/>
                <a:ea typeface="+mn-ea"/>
                <a:cs typeface="+mn-cs"/>
              </a:rPr>
              <a:t>CH</a:t>
            </a:r>
            <a:r>
              <a:rPr lang="en-US" sz="1200" b="1" i="0" kern="1200" baseline="-25000" dirty="0" smtClean="0">
                <a:solidFill>
                  <a:schemeClr val="tx1"/>
                </a:solidFill>
                <a:effectLst/>
                <a:latin typeface="+mn-lt"/>
                <a:ea typeface="+mn-ea"/>
                <a:cs typeface="+mn-cs"/>
              </a:rPr>
              <a:t>4</a:t>
            </a:r>
            <a:r>
              <a:rPr lang="en-US" sz="1200" b="1" i="0" kern="1200" dirty="0" smtClean="0">
                <a:solidFill>
                  <a:schemeClr val="tx1"/>
                </a:solidFill>
                <a:effectLst/>
                <a:latin typeface="+mn-lt"/>
                <a:ea typeface="+mn-ea"/>
                <a:cs typeface="+mn-cs"/>
              </a:rPr>
              <a:t> + SO</a:t>
            </a:r>
            <a:r>
              <a:rPr lang="en-US" sz="1200" b="1" i="0" kern="1200" baseline="-25000" dirty="0" smtClean="0">
                <a:solidFill>
                  <a:schemeClr val="tx1"/>
                </a:solidFill>
                <a:effectLst/>
                <a:latin typeface="+mn-lt"/>
                <a:ea typeface="+mn-ea"/>
                <a:cs typeface="+mn-cs"/>
              </a:rPr>
              <a:t>4</a:t>
            </a:r>
            <a:r>
              <a:rPr lang="en-US" sz="1200" b="1"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HCO</a:t>
            </a:r>
            <a:r>
              <a:rPr lang="en-US" sz="1200" b="1" i="0" kern="1200" baseline="-25000" dirty="0" smtClean="0">
                <a:solidFill>
                  <a:schemeClr val="tx1"/>
                </a:solidFill>
                <a:effectLst/>
                <a:latin typeface="+mn-lt"/>
                <a:ea typeface="+mn-ea"/>
                <a:cs typeface="+mn-cs"/>
              </a:rPr>
              <a:t>3</a:t>
            </a:r>
            <a:r>
              <a:rPr lang="en-US" sz="1200" b="1" i="0" kern="1200" baseline="300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 + HS</a:t>
            </a:r>
            <a:r>
              <a:rPr lang="en-US" sz="1200" b="1" i="0" kern="1200" baseline="30000" dirty="0" smtClean="0">
                <a:solidFill>
                  <a:schemeClr val="tx1"/>
                </a:solidFill>
                <a:effectLst/>
                <a:latin typeface="+mn-lt"/>
                <a:ea typeface="+mn-ea"/>
                <a:cs typeface="+mn-cs"/>
              </a:rPr>
              <a:t>-</a:t>
            </a:r>
            <a:r>
              <a:rPr lang="en-US" sz="1200" b="1" i="0" kern="1200" dirty="0" smtClean="0">
                <a:solidFill>
                  <a:schemeClr val="tx1"/>
                </a:solidFill>
                <a:effectLst/>
                <a:latin typeface="+mn-lt"/>
                <a:ea typeface="+mn-ea"/>
                <a:cs typeface="+mn-cs"/>
              </a:rPr>
              <a:t> + H</a:t>
            </a:r>
            <a:r>
              <a:rPr lang="en-US" sz="1200" b="1" i="0" kern="1200" baseline="-25000" dirty="0" smtClean="0">
                <a:solidFill>
                  <a:schemeClr val="tx1"/>
                </a:solidFill>
                <a:effectLst/>
                <a:latin typeface="+mn-lt"/>
                <a:ea typeface="+mn-ea"/>
                <a:cs typeface="+mn-cs"/>
              </a:rPr>
              <a:t>2</a:t>
            </a:r>
            <a:r>
              <a:rPr lang="en-US" sz="1200" b="1" i="0" kern="1200" dirty="0" smtClean="0">
                <a:solidFill>
                  <a:schemeClr val="tx1"/>
                </a:solidFill>
                <a:effectLst/>
                <a:latin typeface="+mn-lt"/>
                <a:ea typeface="+mn-ea"/>
                <a:cs typeface="+mn-cs"/>
              </a:rPr>
              <a:t>O</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Other organisms capable of photosynthesis used the energy of sunlight to convert the abundant carbon dioxide and water into </a:t>
            </a:r>
            <a:r>
              <a:rPr lang="en-US" sz="1200" b="0" i="0" u="sng" kern="1200" dirty="0" smtClean="0">
                <a:solidFill>
                  <a:schemeClr val="tx1"/>
                </a:solidFill>
                <a:effectLst/>
                <a:latin typeface="+mn-lt"/>
                <a:ea typeface="+mn-ea"/>
                <a:cs typeface="+mn-cs"/>
                <a:hlinkClick r:id="rId4"/>
              </a:rPr>
              <a:t>carbohydrates</a:t>
            </a:r>
            <a:r>
              <a:rPr lang="en-US" sz="1200" b="0" i="0" kern="1200" dirty="0" smtClean="0">
                <a:solidFill>
                  <a:schemeClr val="tx1"/>
                </a:solidFill>
                <a:effectLst/>
                <a:latin typeface="+mn-lt"/>
                <a:ea typeface="+mn-ea"/>
                <a:cs typeface="+mn-cs"/>
              </a:rPr>
              <a:t> (C</a:t>
            </a:r>
            <a:r>
              <a:rPr lang="en-US" sz="1200" b="0" i="0" kern="1200" baseline="-25000" dirty="0" smtClean="0">
                <a:solidFill>
                  <a:schemeClr val="tx1"/>
                </a:solidFill>
                <a:effectLst/>
                <a:latin typeface="+mn-lt"/>
                <a:ea typeface="+mn-ea"/>
                <a:cs typeface="+mn-cs"/>
              </a:rPr>
              <a:t>6</a:t>
            </a:r>
            <a:r>
              <a:rPr lang="en-US" sz="1200" b="0" i="0" kern="1200" dirty="0" smtClean="0">
                <a:solidFill>
                  <a:schemeClr val="tx1"/>
                </a:solidFill>
                <a:effectLst/>
                <a:latin typeface="+mn-lt"/>
                <a:ea typeface="+mn-ea"/>
                <a:cs typeface="+mn-cs"/>
              </a:rPr>
              <a:t>H</a:t>
            </a:r>
            <a:r>
              <a:rPr lang="en-US" sz="1200" b="0" i="0" kern="1200" baseline="-25000" dirty="0" smtClean="0">
                <a:solidFill>
                  <a:schemeClr val="tx1"/>
                </a:solidFill>
                <a:effectLst/>
                <a:latin typeface="+mn-lt"/>
                <a:ea typeface="+mn-ea"/>
                <a:cs typeface="+mn-cs"/>
              </a:rPr>
              <a:t>12</a:t>
            </a:r>
            <a:r>
              <a:rPr lang="en-US" sz="1200" b="0" i="0" kern="1200" dirty="0" smtClean="0">
                <a:solidFill>
                  <a:schemeClr val="tx1"/>
                </a:solidFill>
                <a:effectLst/>
                <a:latin typeface="+mn-lt"/>
                <a:ea typeface="+mn-ea"/>
                <a:cs typeface="+mn-cs"/>
              </a:rPr>
              <a:t>O</a:t>
            </a:r>
            <a:r>
              <a:rPr lang="en-US" sz="1200" b="0" i="0" kern="1200" baseline="-25000" dirty="0" smtClean="0">
                <a:solidFill>
                  <a:schemeClr val="tx1"/>
                </a:solidFill>
                <a:effectLst/>
                <a:latin typeface="+mn-lt"/>
                <a:ea typeface="+mn-ea"/>
                <a:cs typeface="+mn-cs"/>
              </a:rPr>
              <a:t>6</a:t>
            </a:r>
            <a:r>
              <a:rPr lang="en-US" sz="1200" b="0" i="0" kern="1200" dirty="0" smtClean="0">
                <a:solidFill>
                  <a:schemeClr val="tx1"/>
                </a:solidFill>
                <a:effectLst/>
                <a:latin typeface="+mn-lt"/>
                <a:ea typeface="+mn-ea"/>
                <a:cs typeface="+mn-cs"/>
              </a:rPr>
              <a:t>) and oxygen, which was deadly to the anaerobes.</a:t>
            </a:r>
          </a:p>
          <a:p>
            <a:r>
              <a:rPr lang="en-US" sz="1200" b="1" i="0" kern="1200" dirty="0" smtClean="0">
                <a:solidFill>
                  <a:schemeClr val="tx1"/>
                </a:solidFill>
                <a:effectLst/>
                <a:latin typeface="+mn-lt"/>
                <a:ea typeface="+mn-ea"/>
                <a:cs typeface="+mn-cs"/>
              </a:rPr>
              <a:t>6 CO</a:t>
            </a:r>
            <a:r>
              <a:rPr lang="en-US" sz="1200" b="1" i="0" kern="1200" baseline="-25000" dirty="0" smtClean="0">
                <a:solidFill>
                  <a:schemeClr val="tx1"/>
                </a:solidFill>
                <a:effectLst/>
                <a:latin typeface="+mn-lt"/>
                <a:ea typeface="+mn-ea"/>
                <a:cs typeface="+mn-cs"/>
              </a:rPr>
              <a:t>2</a:t>
            </a:r>
            <a:r>
              <a:rPr lang="en-US" sz="1200" b="1" i="0" kern="1200" dirty="0" smtClean="0">
                <a:solidFill>
                  <a:schemeClr val="tx1"/>
                </a:solidFill>
                <a:effectLst/>
                <a:latin typeface="+mn-lt"/>
                <a:ea typeface="+mn-ea"/>
                <a:cs typeface="+mn-cs"/>
              </a:rPr>
              <a:t> + 6 H</a:t>
            </a:r>
            <a:r>
              <a:rPr lang="en-US" sz="1200" b="1" i="0" kern="1200" baseline="-25000" dirty="0" smtClean="0">
                <a:solidFill>
                  <a:schemeClr val="tx1"/>
                </a:solidFill>
                <a:effectLst/>
                <a:latin typeface="+mn-lt"/>
                <a:ea typeface="+mn-ea"/>
                <a:cs typeface="+mn-cs"/>
              </a:rPr>
              <a:t>2</a:t>
            </a:r>
            <a:r>
              <a:rPr lang="en-US" sz="1200" b="1" i="0" kern="1200" dirty="0" smtClean="0">
                <a:solidFill>
                  <a:schemeClr val="tx1"/>
                </a:solidFill>
                <a:effectLst/>
                <a:latin typeface="+mn-lt"/>
                <a:ea typeface="+mn-ea"/>
                <a:cs typeface="+mn-cs"/>
              </a:rPr>
              <a:t>O</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C</a:t>
            </a:r>
            <a:r>
              <a:rPr lang="en-US" sz="1200" b="1" i="0" kern="1200" baseline="-25000" dirty="0" smtClean="0">
                <a:solidFill>
                  <a:schemeClr val="tx1"/>
                </a:solidFill>
                <a:effectLst/>
                <a:latin typeface="+mn-lt"/>
                <a:ea typeface="+mn-ea"/>
                <a:cs typeface="+mn-cs"/>
              </a:rPr>
              <a:t>6</a:t>
            </a:r>
            <a:r>
              <a:rPr lang="en-US" sz="1200" b="1" i="0" kern="1200" dirty="0" smtClean="0">
                <a:solidFill>
                  <a:schemeClr val="tx1"/>
                </a:solidFill>
                <a:effectLst/>
                <a:latin typeface="+mn-lt"/>
                <a:ea typeface="+mn-ea"/>
                <a:cs typeface="+mn-cs"/>
              </a:rPr>
              <a:t>H</a:t>
            </a:r>
            <a:r>
              <a:rPr lang="en-US" sz="1200" b="1" i="0" kern="1200" baseline="-25000" dirty="0" smtClean="0">
                <a:solidFill>
                  <a:schemeClr val="tx1"/>
                </a:solidFill>
                <a:effectLst/>
                <a:latin typeface="+mn-lt"/>
                <a:ea typeface="+mn-ea"/>
                <a:cs typeface="+mn-cs"/>
              </a:rPr>
              <a:t>12</a:t>
            </a:r>
            <a:r>
              <a:rPr lang="en-US" sz="1200" b="1" i="0" kern="1200" dirty="0" smtClean="0">
                <a:solidFill>
                  <a:schemeClr val="tx1"/>
                </a:solidFill>
                <a:effectLst/>
                <a:latin typeface="+mn-lt"/>
                <a:ea typeface="+mn-ea"/>
                <a:cs typeface="+mn-cs"/>
              </a:rPr>
              <a:t>O</a:t>
            </a:r>
            <a:r>
              <a:rPr lang="en-US" sz="1200" b="1" i="0" kern="1200" baseline="-25000" dirty="0" smtClean="0">
                <a:solidFill>
                  <a:schemeClr val="tx1"/>
                </a:solidFill>
                <a:effectLst/>
                <a:latin typeface="+mn-lt"/>
                <a:ea typeface="+mn-ea"/>
                <a:cs typeface="+mn-cs"/>
              </a:rPr>
              <a:t>6</a:t>
            </a:r>
            <a:r>
              <a:rPr lang="en-US" sz="1200" b="1" i="0" kern="1200" dirty="0" smtClean="0">
                <a:solidFill>
                  <a:schemeClr val="tx1"/>
                </a:solidFill>
                <a:effectLst/>
                <a:latin typeface="+mn-lt"/>
                <a:ea typeface="+mn-ea"/>
                <a:cs typeface="+mn-cs"/>
              </a:rPr>
              <a:t> + 6 O</a:t>
            </a:r>
            <a:r>
              <a:rPr lang="en-US" sz="1200" b="1"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Production of oxygen through photosynthesis</a:t>
            </a:r>
          </a:p>
          <a:p>
            <a:r>
              <a:rPr lang="en-US" sz="1200" b="0" i="0" kern="1200" dirty="0" smtClean="0">
                <a:solidFill>
                  <a:schemeClr val="tx1"/>
                </a:solidFill>
                <a:effectLst/>
                <a:latin typeface="+mn-lt"/>
                <a:ea typeface="+mn-ea"/>
                <a:cs typeface="+mn-cs"/>
              </a:rPr>
              <a:t>By the first quarter of the Proterozoic Eon, the Sun had become brighter and its luminosity had increased to 85% of the present level. By this time, most of the carbon dioxide had been depleted from the atmosphere, leaving nitrogen as the main atmospheric gas with a small percentage of oxygen. Nitrogen gas (</a:t>
            </a:r>
            <a:r>
              <a:rPr lang="en-US" sz="1200" b="1" i="0" kern="1200" dirty="0" smtClean="0">
                <a:solidFill>
                  <a:schemeClr val="tx1"/>
                </a:solidFill>
                <a:effectLst/>
                <a:latin typeface="+mn-lt"/>
                <a:ea typeface="+mn-ea"/>
                <a:cs typeface="+mn-cs"/>
              </a:rPr>
              <a:t>N</a:t>
            </a:r>
            <a:r>
              <a:rPr lang="en-US" sz="1200" b="1"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which is quite inert chemically, had been a small percentage of the Earth's atmosphere during the Hadean Eon, but it became the major component of the atmosphere during the Proterozoic Eon once all the other gases were gone.</a:t>
            </a:r>
          </a:p>
          <a:p>
            <a:r>
              <a:rPr lang="en-US" sz="1200" b="0" i="0" kern="1200" dirty="0" smtClean="0">
                <a:solidFill>
                  <a:schemeClr val="tx1"/>
                </a:solidFill>
                <a:effectLst/>
                <a:latin typeface="+mn-lt"/>
                <a:ea typeface="+mn-ea"/>
                <a:cs typeface="+mn-cs"/>
              </a:rPr>
              <a:t>The Earth's surface and seas contained great quantities of iron that readily combined with oxygen to produce iron oxides. From the beginning of the Proterozoic Eon to 1.85 </a:t>
            </a:r>
            <a:r>
              <a:rPr lang="en-US" sz="1200" b="0" i="0" kern="1200" dirty="0" err="1" smtClean="0">
                <a:solidFill>
                  <a:schemeClr val="tx1"/>
                </a:solidFill>
                <a:effectLst/>
                <a:latin typeface="+mn-lt"/>
                <a:ea typeface="+mn-ea"/>
                <a:cs typeface="+mn-cs"/>
              </a:rPr>
              <a:t>Ga</a:t>
            </a:r>
            <a:r>
              <a:rPr lang="en-US" sz="1200" b="0" i="0" kern="1200" dirty="0" smtClean="0">
                <a:solidFill>
                  <a:schemeClr val="tx1"/>
                </a:solidFill>
                <a:effectLst/>
                <a:latin typeface="+mn-lt"/>
                <a:ea typeface="+mn-ea"/>
                <a:cs typeface="+mn-cs"/>
              </a:rPr>
              <a:t>, atmospheric oxygen levels rose as the rate of photosynthesis increased considerably. Shallow seas became partially oxygenated but the deep oceans continued to be anoxic. Although photosynthetic organisms had been releasing oxygen since </a:t>
            </a:r>
            <a:r>
              <a:rPr lang="en-US" sz="1200" b="0" i="0" kern="1200" dirty="0" err="1" smtClean="0">
                <a:solidFill>
                  <a:schemeClr val="tx1"/>
                </a:solidFill>
                <a:effectLst/>
                <a:latin typeface="+mn-lt"/>
                <a:ea typeface="+mn-ea"/>
                <a:cs typeface="+mn-cs"/>
              </a:rPr>
              <a:t>Archean</a:t>
            </a:r>
            <a:r>
              <a:rPr lang="en-US" sz="1200" b="0" i="0" kern="1200" dirty="0" smtClean="0">
                <a:solidFill>
                  <a:schemeClr val="tx1"/>
                </a:solidFill>
                <a:effectLst/>
                <a:latin typeface="+mn-lt"/>
                <a:ea typeface="+mn-ea"/>
                <a:cs typeface="+mn-cs"/>
              </a:rPr>
              <a:t> times, the oxygen levels could not build up in the atmosphere because the oxygen was being depleted by the oxidation of metals and by the oxidation of methane to yield carbon dioxide and water in the presence of ultraviolet (UV) radiation.</a:t>
            </a:r>
          </a:p>
          <a:p>
            <a:r>
              <a:rPr lang="en-US" sz="1200" b="1" i="0" kern="1200" dirty="0" smtClean="0">
                <a:solidFill>
                  <a:schemeClr val="tx1"/>
                </a:solidFill>
                <a:effectLst/>
                <a:latin typeface="+mn-lt"/>
                <a:ea typeface="+mn-ea"/>
                <a:cs typeface="+mn-cs"/>
              </a:rPr>
              <a:t>4 Fe + 3 O</a:t>
            </a:r>
            <a:r>
              <a:rPr lang="en-US" sz="1200" b="1"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2 Fe</a:t>
            </a:r>
            <a:r>
              <a:rPr lang="en-US" sz="1200" b="1" i="0" kern="1200" baseline="-25000" dirty="0" smtClean="0">
                <a:solidFill>
                  <a:schemeClr val="tx1"/>
                </a:solidFill>
                <a:effectLst/>
                <a:latin typeface="+mn-lt"/>
                <a:ea typeface="+mn-ea"/>
                <a:cs typeface="+mn-cs"/>
              </a:rPr>
              <a:t>2</a:t>
            </a:r>
            <a:r>
              <a:rPr lang="en-US" sz="1200" b="1" i="0" kern="1200" dirty="0" smtClean="0">
                <a:solidFill>
                  <a:schemeClr val="tx1"/>
                </a:solidFill>
                <a:effectLst/>
                <a:latin typeface="+mn-lt"/>
                <a:ea typeface="+mn-ea"/>
                <a:cs typeface="+mn-cs"/>
              </a:rPr>
              <a:t>O</a:t>
            </a:r>
            <a:r>
              <a:rPr lang="en-US" sz="1200" b="1" i="0" kern="1200" baseline="-25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Oxidation of metallic iron to form iron(III)oxide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CH</a:t>
            </a:r>
            <a:r>
              <a:rPr lang="en-US" sz="1200" b="1" i="0" kern="1200" baseline="-25000" dirty="0" smtClean="0">
                <a:solidFill>
                  <a:schemeClr val="tx1"/>
                </a:solidFill>
                <a:effectLst/>
                <a:latin typeface="+mn-lt"/>
                <a:ea typeface="+mn-ea"/>
                <a:cs typeface="+mn-cs"/>
              </a:rPr>
              <a:t>4</a:t>
            </a:r>
            <a:r>
              <a:rPr lang="en-US" sz="1200" b="1" i="0" kern="1200" dirty="0" smtClean="0">
                <a:solidFill>
                  <a:schemeClr val="tx1"/>
                </a:solidFill>
                <a:effectLst/>
                <a:latin typeface="+mn-lt"/>
                <a:ea typeface="+mn-ea"/>
                <a:cs typeface="+mn-cs"/>
              </a:rPr>
              <a:t> + 2 O</a:t>
            </a:r>
            <a:r>
              <a:rPr lang="en-US" sz="1200" b="1"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CO</a:t>
            </a:r>
            <a:r>
              <a:rPr lang="en-US" sz="1200" b="1" i="0" kern="1200" baseline="-25000" dirty="0" smtClean="0">
                <a:solidFill>
                  <a:schemeClr val="tx1"/>
                </a:solidFill>
                <a:effectLst/>
                <a:latin typeface="+mn-lt"/>
                <a:ea typeface="+mn-ea"/>
                <a:cs typeface="+mn-cs"/>
              </a:rPr>
              <a:t>2</a:t>
            </a:r>
            <a:r>
              <a:rPr lang="en-US" sz="1200" b="1" i="0" kern="1200" dirty="0" smtClean="0">
                <a:solidFill>
                  <a:schemeClr val="tx1"/>
                </a:solidFill>
                <a:effectLst/>
                <a:latin typeface="+mn-lt"/>
                <a:ea typeface="+mn-ea"/>
                <a:cs typeface="+mn-cs"/>
              </a:rPr>
              <a:t> + 2 H</a:t>
            </a:r>
            <a:r>
              <a:rPr lang="en-US" sz="1200" b="1" i="0" kern="1200" baseline="-25000" dirty="0" smtClean="0">
                <a:solidFill>
                  <a:schemeClr val="tx1"/>
                </a:solidFill>
                <a:effectLst/>
                <a:latin typeface="+mn-lt"/>
                <a:ea typeface="+mn-ea"/>
                <a:cs typeface="+mn-cs"/>
              </a:rPr>
              <a:t>2</a:t>
            </a:r>
            <a:r>
              <a:rPr lang="en-US" sz="1200" b="1" i="0" kern="1200" dirty="0" smtClean="0">
                <a:solidFill>
                  <a:schemeClr val="tx1"/>
                </a:solidFill>
                <a:effectLst/>
                <a:latin typeface="+mn-lt"/>
                <a:ea typeface="+mn-ea"/>
                <a:cs typeface="+mn-cs"/>
              </a:rPr>
              <a:t>O</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Oxidation of methane</a:t>
            </a:r>
          </a:p>
          <a:p>
            <a:r>
              <a:rPr lang="en-US" sz="1200" b="0" i="0" kern="1200" dirty="0" smtClean="0">
                <a:solidFill>
                  <a:schemeClr val="tx1"/>
                </a:solidFill>
                <a:effectLst/>
                <a:latin typeface="+mn-lt"/>
                <a:ea typeface="+mn-ea"/>
                <a:cs typeface="+mn-cs"/>
              </a:rPr>
              <a:t>The cooling of the Earth during the Proterozoic stabilized the land masses and reduced the volcanic outgassing of carbon dioxide. Methane and carbon dioxide are greenhouse gases; their decrease in the atmosphere may have contributed to the </a:t>
            </a:r>
            <a:r>
              <a:rPr lang="en-US" sz="1200" b="0" i="0" kern="1200" dirty="0" err="1" smtClean="0">
                <a:solidFill>
                  <a:schemeClr val="tx1"/>
                </a:solidFill>
                <a:effectLst/>
                <a:latin typeface="+mn-lt"/>
                <a:ea typeface="+mn-ea"/>
                <a:cs typeface="+mn-cs"/>
              </a:rPr>
              <a:t>Huronian</a:t>
            </a:r>
            <a:r>
              <a:rPr lang="en-US" sz="1200" b="0" i="0" kern="1200" dirty="0" smtClean="0">
                <a:solidFill>
                  <a:schemeClr val="tx1"/>
                </a:solidFill>
                <a:effectLst/>
                <a:latin typeface="+mn-lt"/>
                <a:ea typeface="+mn-ea"/>
                <a:cs typeface="+mn-cs"/>
              </a:rPr>
              <a:t> glaciation that lasted from 2.4 </a:t>
            </a:r>
            <a:r>
              <a:rPr lang="en-US" sz="1200" b="0" i="0" kern="1200" dirty="0" err="1" smtClean="0">
                <a:solidFill>
                  <a:schemeClr val="tx1"/>
                </a:solidFill>
                <a:effectLst/>
                <a:latin typeface="+mn-lt"/>
                <a:ea typeface="+mn-ea"/>
                <a:cs typeface="+mn-cs"/>
              </a:rPr>
              <a:t>Ga</a:t>
            </a:r>
            <a:r>
              <a:rPr lang="en-US" sz="1200" b="0" i="0" kern="1200" dirty="0" smtClean="0">
                <a:solidFill>
                  <a:schemeClr val="tx1"/>
                </a:solidFill>
                <a:effectLst/>
                <a:latin typeface="+mn-lt"/>
                <a:ea typeface="+mn-ea"/>
                <a:cs typeface="+mn-cs"/>
              </a:rPr>
              <a:t> to 2.1 Ga. The cold temperature sequestered additional methane from the atmosphere by forming methane </a:t>
            </a:r>
            <a:r>
              <a:rPr lang="en-US" sz="1200" b="0" i="0" kern="1200" dirty="0" err="1" smtClean="0">
                <a:solidFill>
                  <a:schemeClr val="tx1"/>
                </a:solidFill>
                <a:effectLst/>
                <a:latin typeface="+mn-lt"/>
                <a:ea typeface="+mn-ea"/>
                <a:cs typeface="+mn-cs"/>
              </a:rPr>
              <a:t>clathrate</a:t>
            </a:r>
            <a:r>
              <a:rPr lang="en-US" sz="1200" b="0" i="0" kern="1200" dirty="0" smtClean="0">
                <a:solidFill>
                  <a:schemeClr val="tx1"/>
                </a:solidFill>
                <a:effectLst/>
                <a:latin typeface="+mn-lt"/>
                <a:ea typeface="+mn-ea"/>
                <a:cs typeface="+mn-cs"/>
              </a:rPr>
              <a:t>, a crystal structure of water similar to ice that traps a large amount of methane. An increased period of oxygen production occurred between 2.4 </a:t>
            </a:r>
            <a:r>
              <a:rPr lang="en-US" sz="1200" b="0" i="0" kern="1200" dirty="0" err="1" smtClean="0">
                <a:solidFill>
                  <a:schemeClr val="tx1"/>
                </a:solidFill>
                <a:effectLst/>
                <a:latin typeface="+mn-lt"/>
                <a:ea typeface="+mn-ea"/>
                <a:cs typeface="+mn-cs"/>
              </a:rPr>
              <a:t>Ga</a:t>
            </a:r>
            <a:r>
              <a:rPr lang="en-US" sz="1200" b="0" i="0" kern="1200" dirty="0" smtClean="0">
                <a:solidFill>
                  <a:schemeClr val="tx1"/>
                </a:solidFill>
                <a:effectLst/>
                <a:latin typeface="+mn-lt"/>
                <a:ea typeface="+mn-ea"/>
                <a:cs typeface="+mn-cs"/>
              </a:rPr>
              <a:t> and 2.0 </a:t>
            </a:r>
            <a:r>
              <a:rPr lang="en-US" sz="1200" b="0" i="0" kern="1200" dirty="0" err="1" smtClean="0">
                <a:solidFill>
                  <a:schemeClr val="tx1"/>
                </a:solidFill>
                <a:effectLst/>
                <a:latin typeface="+mn-lt"/>
                <a:ea typeface="+mn-ea"/>
                <a:cs typeface="+mn-cs"/>
              </a:rPr>
              <a:t>Ga</a:t>
            </a:r>
            <a:r>
              <a:rPr lang="en-US" sz="1200" b="0" i="0" kern="1200" dirty="0" smtClean="0">
                <a:solidFill>
                  <a:schemeClr val="tx1"/>
                </a:solidFill>
                <a:effectLst/>
                <a:latin typeface="+mn-lt"/>
                <a:ea typeface="+mn-ea"/>
                <a:cs typeface="+mn-cs"/>
              </a:rPr>
              <a:t> and is known as the Great Oxidation Event or Oxygen Catastrophe. The higher oxygen level created banded iron formations (BIF) by precipitating dissolved iron.[7] The reaction of oxygen with iron in its reduced state (</a:t>
            </a:r>
            <a:r>
              <a:rPr lang="en-US" sz="1200" b="1" i="0" kern="1200" dirty="0" smtClean="0">
                <a:solidFill>
                  <a:schemeClr val="tx1"/>
                </a:solidFill>
                <a:effectLst/>
                <a:latin typeface="+mn-lt"/>
                <a:ea typeface="+mn-ea"/>
                <a:cs typeface="+mn-cs"/>
              </a:rPr>
              <a:t>Fe</a:t>
            </a:r>
            <a:r>
              <a:rPr lang="en-US" sz="1200" b="1" i="0" kern="1200" baseline="30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continued to create BIF deposits of iron in its oxidized state (</a:t>
            </a:r>
            <a:r>
              <a:rPr lang="en-US" sz="1200" b="1" i="0" kern="1200" dirty="0" smtClean="0">
                <a:solidFill>
                  <a:schemeClr val="tx1"/>
                </a:solidFill>
                <a:effectLst/>
                <a:latin typeface="+mn-lt"/>
                <a:ea typeface="+mn-ea"/>
                <a:cs typeface="+mn-cs"/>
              </a:rPr>
              <a:t>Fe</a:t>
            </a:r>
            <a:r>
              <a:rPr lang="en-US" sz="1200" b="1" i="0" kern="1200" baseline="30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until about 1.9 </a:t>
            </a:r>
            <a:r>
              <a:rPr lang="en-US" sz="1200" b="0" i="0" kern="1200" dirty="0" err="1" smtClean="0">
                <a:solidFill>
                  <a:schemeClr val="tx1"/>
                </a:solidFill>
                <a:effectLst/>
                <a:latin typeface="+mn-lt"/>
                <a:ea typeface="+mn-ea"/>
                <a:cs typeface="+mn-cs"/>
              </a:rPr>
              <a:t>Ga</a:t>
            </a:r>
            <a:r>
              <a:rPr lang="en-US" sz="1200" b="0" i="0" kern="1200" dirty="0" smtClean="0">
                <a:solidFill>
                  <a:schemeClr val="tx1"/>
                </a:solidFill>
                <a:effectLst/>
                <a:latin typeface="+mn-lt"/>
                <a:ea typeface="+mn-ea"/>
                <a:cs typeface="+mn-cs"/>
              </a:rPr>
              <a:t> whenever volcanic activity or crustal plate movements exposed </a:t>
            </a:r>
            <a:r>
              <a:rPr lang="en-US" sz="1200" b="0" i="0" kern="1200" dirty="0" err="1" smtClean="0">
                <a:solidFill>
                  <a:schemeClr val="tx1"/>
                </a:solidFill>
                <a:effectLst/>
                <a:latin typeface="+mn-lt"/>
                <a:ea typeface="+mn-ea"/>
                <a:cs typeface="+mn-cs"/>
              </a:rPr>
              <a:t>unoxidized</a:t>
            </a:r>
            <a:r>
              <a:rPr lang="en-US" sz="1200" b="0" i="0" kern="1200" dirty="0" smtClean="0">
                <a:solidFill>
                  <a:schemeClr val="tx1"/>
                </a:solidFill>
                <a:effectLst/>
                <a:latin typeface="+mn-lt"/>
                <a:ea typeface="+mn-ea"/>
                <a:cs typeface="+mn-cs"/>
              </a:rPr>
              <a:t> iron. Additional oxygen continued to be consumed by oxidation of minerals on the Earth's crust, but enough free oxygen accumulated in the atmosphere to kill anaerobes near the Earth's surface thus creating an opportunity for the development of aerobic life forms.</a:t>
            </a:r>
          </a:p>
          <a:p>
            <a:r>
              <a:rPr lang="en-US" sz="1200" b="0" i="0" kern="1200" dirty="0" smtClean="0">
                <a:solidFill>
                  <a:schemeClr val="tx1"/>
                </a:solidFill>
                <a:effectLst/>
                <a:latin typeface="+mn-lt"/>
                <a:ea typeface="+mn-ea"/>
                <a:cs typeface="+mn-cs"/>
              </a:rPr>
              <a:t>Starting around 2.4 </a:t>
            </a:r>
            <a:r>
              <a:rPr lang="en-US" sz="1200" b="0" i="0" kern="1200" dirty="0" err="1" smtClean="0">
                <a:solidFill>
                  <a:schemeClr val="tx1"/>
                </a:solidFill>
                <a:effectLst/>
                <a:latin typeface="+mn-lt"/>
                <a:ea typeface="+mn-ea"/>
                <a:cs typeface="+mn-cs"/>
              </a:rPr>
              <a:t>Ga</a:t>
            </a:r>
            <a:r>
              <a:rPr lang="en-US" sz="1200" b="0" i="0" kern="1200" dirty="0" smtClean="0">
                <a:solidFill>
                  <a:schemeClr val="tx1"/>
                </a:solidFill>
                <a:effectLst/>
                <a:latin typeface="+mn-lt"/>
                <a:ea typeface="+mn-ea"/>
                <a:cs typeface="+mn-cs"/>
              </a:rPr>
              <a:t>, oxygen molecules migrated into the upper atmosphere and formed an </a:t>
            </a:r>
            <a:r>
              <a:rPr lang="en-US" sz="1200" b="1" i="0" kern="1200" dirty="0" smtClean="0">
                <a:solidFill>
                  <a:schemeClr val="tx1"/>
                </a:solidFill>
                <a:effectLst/>
                <a:latin typeface="+mn-lt"/>
                <a:ea typeface="+mn-ea"/>
                <a:cs typeface="+mn-cs"/>
              </a:rPr>
              <a:t>ozone layer</a:t>
            </a:r>
            <a:r>
              <a:rPr lang="en-US" sz="1200" b="0" i="0" kern="1200" dirty="0" smtClean="0">
                <a:solidFill>
                  <a:schemeClr val="tx1"/>
                </a:solidFill>
                <a:effectLst/>
                <a:latin typeface="+mn-lt"/>
                <a:ea typeface="+mn-ea"/>
                <a:cs typeface="+mn-cs"/>
              </a:rPr>
              <a:t>. This is a region in the stratosphere located between 15 to 35 kilometers above the Earth's surface where oxygen molecules (</a:t>
            </a:r>
            <a:r>
              <a:rPr lang="en-US" sz="1200" b="1" i="0" kern="1200" dirty="0" smtClean="0">
                <a:solidFill>
                  <a:schemeClr val="tx1"/>
                </a:solidFill>
                <a:effectLst/>
                <a:latin typeface="+mn-lt"/>
                <a:ea typeface="+mn-ea"/>
                <a:cs typeface="+mn-cs"/>
              </a:rPr>
              <a:t>O</a:t>
            </a:r>
            <a:r>
              <a:rPr lang="en-US" sz="1200" b="1"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are converted to ozone (</a:t>
            </a:r>
            <a:r>
              <a:rPr lang="en-US" sz="1200" b="1" i="0" kern="1200" dirty="0" smtClean="0">
                <a:solidFill>
                  <a:schemeClr val="tx1"/>
                </a:solidFill>
                <a:effectLst/>
                <a:latin typeface="+mn-lt"/>
                <a:ea typeface="+mn-ea"/>
                <a:cs typeface="+mn-cs"/>
              </a:rPr>
              <a:t>O</a:t>
            </a:r>
            <a:r>
              <a:rPr lang="en-US" sz="1200" b="1" i="0" kern="1200" baseline="-25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 by the Sun's ultraviolet rays. The reverse conversion of ozone back to oxygen releases heat. The ozone layer basically absorbs high-energy ultraviolet radiation and converts it to heat. The high energy UV light is dangerous for life because it can cause mutations in DNA sequences.</a:t>
            </a:r>
          </a:p>
          <a:p>
            <a:r>
              <a:rPr lang="en-US" sz="1200" b="0" i="0" kern="1200" dirty="0" smtClean="0">
                <a:solidFill>
                  <a:schemeClr val="tx1"/>
                </a:solidFill>
                <a:effectLst/>
                <a:latin typeface="+mn-lt"/>
                <a:ea typeface="+mn-ea"/>
                <a:cs typeface="+mn-cs"/>
              </a:rPr>
              <a:t>The atmospheric composition was very steady between 1.85 </a:t>
            </a:r>
            <a:r>
              <a:rPr lang="en-US" sz="1200" b="0" i="0" kern="1200" dirty="0" err="1" smtClean="0">
                <a:solidFill>
                  <a:schemeClr val="tx1"/>
                </a:solidFill>
                <a:effectLst/>
                <a:latin typeface="+mn-lt"/>
                <a:ea typeface="+mn-ea"/>
                <a:cs typeface="+mn-cs"/>
              </a:rPr>
              <a:t>Ga</a:t>
            </a:r>
            <a:r>
              <a:rPr lang="en-US" sz="1200" b="0" i="0" kern="1200" dirty="0" smtClean="0">
                <a:solidFill>
                  <a:schemeClr val="tx1"/>
                </a:solidFill>
                <a:effectLst/>
                <a:latin typeface="+mn-lt"/>
                <a:ea typeface="+mn-ea"/>
                <a:cs typeface="+mn-cs"/>
              </a:rPr>
              <a:t> to 0.85 Ga. During this time, Earth's atmosphere had approximately 10% oxygen. Photosynthetic organisms were still producing oxygen at a high rate, but the reaction of oxygen with dissolved minerals in the deep oceans and with rock and clay on the Earth's surface did not allow atmospheric oxygen levels to increase. By 0.85 </a:t>
            </a:r>
            <a:r>
              <a:rPr lang="en-US" sz="1200" b="0" i="0" kern="1200" dirty="0" err="1" smtClean="0">
                <a:solidFill>
                  <a:schemeClr val="tx1"/>
                </a:solidFill>
                <a:effectLst/>
                <a:latin typeface="+mn-lt"/>
                <a:ea typeface="+mn-ea"/>
                <a:cs typeface="+mn-cs"/>
              </a:rPr>
              <a:t>Ga</a:t>
            </a:r>
            <a:r>
              <a:rPr lang="en-US" sz="1200" b="0" i="0" kern="1200" dirty="0" smtClean="0">
                <a:solidFill>
                  <a:schemeClr val="tx1"/>
                </a:solidFill>
                <a:effectLst/>
                <a:latin typeface="+mn-lt"/>
                <a:ea typeface="+mn-ea"/>
                <a:cs typeface="+mn-cs"/>
              </a:rPr>
              <a:t>, the minerals in the sea and on land could not bind as much oxygen, and the excess oxygen began to accumulate in the atmosphere. With the increased oxygen levels and the protection of the ozone layer, organisms capable of aerobic respiration could now proliferate all over the surface of the Earth.</a:t>
            </a:r>
          </a:p>
          <a:p>
            <a:r>
              <a:rPr lang="en-US" sz="1200" b="1" i="0" kern="1200" dirty="0" smtClean="0">
                <a:solidFill>
                  <a:schemeClr val="tx1"/>
                </a:solidFill>
                <a:effectLst/>
                <a:latin typeface="+mn-lt"/>
                <a:ea typeface="+mn-ea"/>
                <a:cs typeface="+mn-cs"/>
              </a:rPr>
              <a:t>Earth's present atmosphere (Phanerozoic Eon, 0.542 </a:t>
            </a:r>
            <a:r>
              <a:rPr lang="en-US" sz="1200" b="1" i="0" kern="1200" dirty="0" err="1" smtClean="0">
                <a:solidFill>
                  <a:schemeClr val="tx1"/>
                </a:solidFill>
                <a:effectLst/>
                <a:latin typeface="+mn-lt"/>
                <a:ea typeface="+mn-ea"/>
                <a:cs typeface="+mn-cs"/>
              </a:rPr>
              <a:t>Ga</a:t>
            </a:r>
            <a:r>
              <a:rPr lang="en-US" sz="1200" b="1" i="0" kern="1200" dirty="0" smtClean="0">
                <a:solidFill>
                  <a:schemeClr val="tx1"/>
                </a:solidFill>
                <a:effectLst/>
                <a:latin typeface="+mn-lt"/>
                <a:ea typeface="+mn-ea"/>
                <a:cs typeface="+mn-cs"/>
              </a:rPr>
              <a:t> to present)</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The beginning of the Phanerozoic Eon, the Cambrian period, is marked by an abundance of multicellular life. Most of the major groups of animals first appeared at this time. Vegetation covered the surface of the Earth, and oxygen accounted for 30% of the atmosphere. Air enriched with so much oxygen allowed giant insects to develop and caused frequent forest fires set off by lightning.</a:t>
            </a:r>
          </a:p>
          <a:p>
            <a:r>
              <a:rPr lang="en-US" dirty="0" smtClean="0"/>
              <a:t/>
            </a:r>
            <a:br>
              <a:rPr lang="en-US" dirty="0" smtClean="0"/>
            </a:br>
            <a:r>
              <a:rPr lang="en-US" sz="1200" b="0" i="0" kern="1200" dirty="0" smtClean="0">
                <a:solidFill>
                  <a:schemeClr val="tx1"/>
                </a:solidFill>
                <a:effectLst/>
                <a:latin typeface="+mn-lt"/>
                <a:ea typeface="+mn-ea"/>
                <a:cs typeface="+mn-cs"/>
              </a:rPr>
              <a:t>A great mass-extinction event occurred 251 million years ago (0.251 </a:t>
            </a:r>
            <a:r>
              <a:rPr lang="en-US" sz="1200" b="0" i="0" kern="1200" dirty="0" err="1" smtClean="0">
                <a:solidFill>
                  <a:schemeClr val="tx1"/>
                </a:solidFill>
                <a:effectLst/>
                <a:latin typeface="+mn-lt"/>
                <a:ea typeface="+mn-ea"/>
                <a:cs typeface="+mn-cs"/>
              </a:rPr>
              <a:t>Ga</a:t>
            </a:r>
            <a:r>
              <a:rPr lang="en-US" sz="1200" b="0" i="0" kern="1200" dirty="0" smtClean="0">
                <a:solidFill>
                  <a:schemeClr val="tx1"/>
                </a:solidFill>
                <a:effectLst/>
                <a:latin typeface="+mn-lt"/>
                <a:ea typeface="+mn-ea"/>
                <a:cs typeface="+mn-cs"/>
              </a:rPr>
              <a:t>) marking the boundary of the Permian and Triassic periods. Oxygen levels dropped from 30% to 12%, and carbon dioxide levels reached about 2000 ppm. This was Earth's worst mass extinction and it eliminated 90% of ocean dwellers and 70% of land plants and animals. The cause of this mass extinction is thought to have been a series of volcanic events in Siberia that lasted for about one million years and released large volumes of carbon dioxide and gases containing sulfur, chlorine and fluorine.[8,12] By 228 million years ago, oxygen levels had risen to about 15% of the atmosphere, and the first dinosaurs appeared.[11] Oxygen levels continued to increase, and by the end‐Cretaceous, 100 million years ago, oxygen had risen to about 23% of the atmosphere. At this time, dinosaurs were well established and modern mammals and birds began to develop. For the last 100 million years, the percentage of oxygen has fluctuated between 18% and 23% to the present level of about 21% of the atmosphere.[13] The following table shows the percentages of the five most common gases in today's atmosphere.[9]</a:t>
            </a:r>
          </a:p>
          <a:p>
            <a:r>
              <a:rPr lang="en-US" dirty="0" smtClean="0"/>
              <a:t/>
            </a:r>
            <a:br>
              <a:rPr lang="en-US" dirty="0" smtClean="0"/>
            </a:br>
            <a:r>
              <a:rPr lang="en-US" sz="1200" b="1" i="0" kern="1200" dirty="0" smtClean="0">
                <a:solidFill>
                  <a:schemeClr val="tx1"/>
                </a:solidFill>
                <a:effectLst/>
                <a:latin typeface="+mn-lt"/>
                <a:ea typeface="+mn-ea"/>
                <a:cs typeface="+mn-cs"/>
              </a:rPr>
              <a:t>Earth's future atmosphere.</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Since the beginning of the industrial revolution in 1750, humans have been burning coal and petroleum products to provide the energy to power machinery. The combustion of fossil fuels has been generating large quantities of the greenhouse gases carbon dioxide (CO</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 methane (CH</a:t>
            </a:r>
            <a:r>
              <a:rPr lang="en-US" sz="1200" b="0" i="0" kern="1200" baseline="-25000" dirty="0" smtClean="0">
                <a:solidFill>
                  <a:schemeClr val="tx1"/>
                </a:solidFill>
                <a:effectLst/>
                <a:latin typeface="+mn-lt"/>
                <a:ea typeface="+mn-ea"/>
                <a:cs typeface="+mn-cs"/>
              </a:rPr>
              <a:t>4</a:t>
            </a:r>
            <a:r>
              <a:rPr lang="en-US" sz="1200" b="0" i="0" kern="1200" dirty="0" smtClean="0">
                <a:solidFill>
                  <a:schemeClr val="tx1"/>
                </a:solidFill>
                <a:effectLst/>
                <a:latin typeface="+mn-lt"/>
                <a:ea typeface="+mn-ea"/>
                <a:cs typeface="+mn-cs"/>
              </a:rPr>
              <a:t>), and nitrous oxide (N</a:t>
            </a:r>
            <a:r>
              <a:rPr lang="en-US" sz="1200" b="0" i="0" kern="1200" baseline="-25000" dirty="0" smtClean="0">
                <a:solidFill>
                  <a:schemeClr val="tx1"/>
                </a:solidFill>
                <a:effectLst/>
                <a:latin typeface="+mn-lt"/>
                <a:ea typeface="+mn-ea"/>
                <a:cs typeface="+mn-cs"/>
              </a:rPr>
              <a:t>2</a:t>
            </a:r>
            <a:r>
              <a:rPr lang="en-US" sz="1200" b="0" i="0" kern="1200" dirty="0" smtClean="0">
                <a:solidFill>
                  <a:schemeClr val="tx1"/>
                </a:solidFill>
                <a:effectLst/>
                <a:latin typeface="+mn-lt"/>
                <a:ea typeface="+mn-ea"/>
                <a:cs typeface="+mn-cs"/>
              </a:rPr>
              <a:t>O). The chart below shows the levels of atmospheric carbon dioxide during the last millennium and the sharp rise during the twentieth century.[2] The concentration of atmospheric carbon dioxide today is approximately 400 parts per million (ppm) and the North Pole's mean annual temperature is -20°C. When the carbon dioxide concentration was 2,000 ppm 55 million years ago during the Paleocene–Eocene Thermal Maximum (PETM), the North Pole's temperature averaged 23°C (73.4°F).[3] It is thought that elevated levels of greenhouse gases will cause global warming and influence weather patterns. Many cities bordering the coastal areas will be permanently flooded if the ice deposits in Greenland and Antarctica melt.</a:t>
            </a:r>
          </a:p>
          <a:p>
            <a:r>
              <a:rPr lang="en-US" dirty="0" smtClean="0"/>
              <a:t/>
            </a:r>
            <a:br>
              <a:rPr lang="en-US" dirty="0" smtClean="0"/>
            </a:br>
            <a:endParaRPr lang="el-GR" dirty="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13</a:t>
            </a:fld>
            <a:endParaRPr lang="el-GR"/>
          </a:p>
        </p:txBody>
      </p:sp>
    </p:spTree>
    <p:extLst>
      <p:ext uri="{BB962C8B-B14F-4D97-AF65-F5344CB8AC3E}">
        <p14:creationId xmlns:p14="http://schemas.microsoft.com/office/powerpoint/2010/main" val="1914568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https://www.niehs.nih.gov/health/topics/agents/air-pollution/index.cfm</a:t>
            </a:r>
            <a:r>
              <a:rPr lang="el-GR" dirty="0" smtClean="0"/>
              <a:t> </a:t>
            </a:r>
          </a:p>
          <a:p>
            <a:endParaRPr lang="el-GR" dirty="0" smtClean="0"/>
          </a:p>
          <a:p>
            <a:r>
              <a:rPr lang="en-US" dirty="0" smtClean="0"/>
              <a:t>Air pollution had become a harsh consequence of industrial growth across the country and world.</a:t>
            </a:r>
            <a:endParaRPr lang="el-GR" dirty="0" smtClean="0"/>
          </a:p>
          <a:p>
            <a:r>
              <a:rPr lang="en-US" dirty="0" smtClean="0"/>
              <a:t>Scientists started investigating the link between air pollution and health. States began passing legislation to reduce air pollution. And in 1970, a milestone year, Congress passed the Clean Air Act Amendments which led to the establishment of the nation's air quality standards.</a:t>
            </a:r>
            <a:endParaRPr lang="el-GR" dirty="0" smtClean="0"/>
          </a:p>
          <a:p>
            <a:pPr fontAlgn="base"/>
            <a:r>
              <a:rPr lang="en-US" dirty="0" smtClean="0"/>
              <a:t>Over the past 30 years, researchers have unearthed a wide array of health effects which are believed to be associated with air pollution exposure.  Among them are respiratory diseases (including </a:t>
            </a:r>
            <a:r>
              <a:rPr lang="en-US" u="sng" dirty="0" smtClean="0">
                <a:hlinkClick r:id="rId3"/>
              </a:rPr>
              <a:t>asthma</a:t>
            </a:r>
            <a:r>
              <a:rPr lang="en-US" dirty="0" smtClean="0"/>
              <a:t> and changes in </a:t>
            </a:r>
            <a:r>
              <a:rPr lang="en-US" u="sng" dirty="0" smtClean="0">
                <a:hlinkClick r:id="rId4"/>
              </a:rPr>
              <a:t>lung function</a:t>
            </a:r>
            <a:r>
              <a:rPr lang="en-US" dirty="0" smtClean="0"/>
              <a:t>), cardiovascular diseases, </a:t>
            </a:r>
            <a:r>
              <a:rPr lang="en-US" u="sng" dirty="0" smtClean="0">
                <a:hlinkClick r:id="rId5"/>
              </a:rPr>
              <a:t>adverse pregnancy outcomes</a:t>
            </a:r>
            <a:r>
              <a:rPr lang="en-US" dirty="0" smtClean="0"/>
              <a:t> (such as preterm birth), and even death.</a:t>
            </a:r>
            <a:r>
              <a:rPr lang="el-GR" dirty="0" smtClean="0"/>
              <a:t> </a:t>
            </a:r>
            <a:r>
              <a:rPr lang="en-US" u="sng" dirty="0" smtClean="0">
                <a:hlinkClick r:id="rId6"/>
              </a:rPr>
              <a:t>In 2013</a:t>
            </a:r>
            <a:r>
              <a:rPr lang="en-US" dirty="0" smtClean="0"/>
              <a:t>, the World Health Organization concluded that outdoor air pollution is </a:t>
            </a:r>
            <a:r>
              <a:rPr lang="en-US" u="sng" dirty="0" smtClean="0">
                <a:hlinkClick r:id="rId7"/>
              </a:rPr>
              <a:t>carcinogen</a:t>
            </a:r>
            <a:r>
              <a:rPr lang="en-US" dirty="0" smtClean="0"/>
              <a:t> to humans.</a:t>
            </a:r>
            <a:endParaRPr lang="el-GR" dirty="0" smtClean="0"/>
          </a:p>
          <a:p>
            <a:r>
              <a:rPr lang="en-US" b="1" dirty="0" smtClean="0"/>
              <a:t>air quality is slowly improving, air pollution remains the single largest environmental health hazard in Europe.</a:t>
            </a:r>
            <a:r>
              <a:rPr lang="el-GR" b="1" dirty="0" smtClean="0"/>
              <a:t> </a:t>
            </a:r>
            <a:r>
              <a:rPr lang="en-US" b="1" dirty="0" smtClean="0">
                <a:hlinkClick r:id="rId8"/>
              </a:rPr>
              <a:t>https://www.eea.europa.eu/articles/air-quality-remains-a-hot</a:t>
            </a:r>
            <a:r>
              <a:rPr lang="el-GR" b="1" dirty="0" smtClean="0"/>
              <a:t> </a:t>
            </a:r>
            <a:endParaRPr lang="el-GR" dirty="0" smtClean="0"/>
          </a:p>
          <a:p>
            <a:endParaRPr lang="el-GR" dirty="0" smtClean="0"/>
          </a:p>
        </p:txBody>
      </p:sp>
      <p:sp>
        <p:nvSpPr>
          <p:cNvPr id="4" name="Header Placeholder 3"/>
          <p:cNvSpPr>
            <a:spLocks noGrp="1"/>
          </p:cNvSpPr>
          <p:nvPr>
            <p:ph type="hdr" sz="quarter" idx="10"/>
          </p:nvPr>
        </p:nvSpPr>
        <p:spPr/>
        <p:txBody>
          <a:bodyPr/>
          <a:lstStyle/>
          <a:p>
            <a:r>
              <a:rPr lang="el-GR" smtClean="0"/>
              <a:t>Μάθημα 1: Ιστορία της Ατμ.Ρύπανσης &amp; έρευνας</a:t>
            </a:r>
            <a:endParaRPr lang="el-GR"/>
          </a:p>
        </p:txBody>
      </p:sp>
      <p:sp>
        <p:nvSpPr>
          <p:cNvPr id="5" name="Slide Number Placeholder 4"/>
          <p:cNvSpPr>
            <a:spLocks noGrp="1"/>
          </p:cNvSpPr>
          <p:nvPr>
            <p:ph type="sldNum" sz="quarter" idx="11"/>
          </p:nvPr>
        </p:nvSpPr>
        <p:spPr/>
        <p:txBody>
          <a:bodyPr/>
          <a:lstStyle/>
          <a:p>
            <a:fld id="{BF737179-4BC2-436C-AA89-AAE5ACD1032B}" type="slidenum">
              <a:rPr lang="el-GR" smtClean="0"/>
              <a:t>15</a:t>
            </a:fld>
            <a:endParaRPr lang="el-GR"/>
          </a:p>
        </p:txBody>
      </p:sp>
    </p:spTree>
    <p:extLst>
      <p:ext uri="{BB962C8B-B14F-4D97-AF65-F5344CB8AC3E}">
        <p14:creationId xmlns:p14="http://schemas.microsoft.com/office/powerpoint/2010/main" val="56237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8B487E26-B90B-4D36-9FA7-F682FABD2EB5}" type="datetime1">
              <a:rPr lang="el-GR" smtClean="0"/>
              <a:t>15/10/2017</a:t>
            </a:fld>
            <a:endParaRPr lang="el-GR"/>
          </a:p>
        </p:txBody>
      </p:sp>
      <p:sp>
        <p:nvSpPr>
          <p:cNvPr id="5" name="Footer Placeholder 4"/>
          <p:cNvSpPr>
            <a:spLocks noGrp="1"/>
          </p:cNvSpPr>
          <p:nvPr>
            <p:ph type="ftr" sz="quarter" idx="11"/>
          </p:nvPr>
        </p:nvSpPr>
        <p:spPr/>
        <p:txBody>
          <a:bodyPr/>
          <a:lstStyle/>
          <a:p>
            <a:r>
              <a:rPr lang="el-GR" dirty="0"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82AE7254-793E-42E3-B77F-3A9CC7A513CB}" type="slidenum">
              <a:rPr lang="el-GR" smtClean="0"/>
              <a:t>‹#›</a:t>
            </a:fld>
            <a:endParaRPr lang="el-GR" dirty="0"/>
          </a:p>
        </p:txBody>
      </p:sp>
      <p:sp>
        <p:nvSpPr>
          <p:cNvPr id="8" name="TextBox 7"/>
          <p:cNvSpPr txBox="1"/>
          <p:nvPr userDrawn="1"/>
        </p:nvSpPr>
        <p:spPr>
          <a:xfrm>
            <a:off x="4283968" y="0"/>
            <a:ext cx="4896544" cy="307777"/>
          </a:xfrm>
          <a:prstGeom prst="rect">
            <a:avLst/>
          </a:prstGeom>
          <a:noFill/>
        </p:spPr>
        <p:txBody>
          <a:bodyPr wrap="square" rtlCol="0">
            <a:spAutoFit/>
          </a:bodyPr>
          <a:lstStyle/>
          <a:p>
            <a:pPr algn="r"/>
            <a:r>
              <a:rPr lang="el-GR" sz="1400" dirty="0" smtClean="0">
                <a:solidFill>
                  <a:schemeClr val="tx1">
                    <a:lumMod val="50000"/>
                    <a:lumOff val="50000"/>
                  </a:schemeClr>
                </a:solidFill>
              </a:rPr>
              <a:t>Μάθημα 1: Ιστορία της Ατμοσφαιρικής Ρύπανσης &amp; έρευνας</a:t>
            </a:r>
            <a:endParaRPr lang="el-GR" sz="1400" dirty="0">
              <a:solidFill>
                <a:schemeClr val="tx1">
                  <a:lumMod val="50000"/>
                  <a:lumOff val="50000"/>
                </a:schemeClr>
              </a:solidFill>
            </a:endParaRPr>
          </a:p>
        </p:txBody>
      </p:sp>
    </p:spTree>
    <p:extLst>
      <p:ext uri="{BB962C8B-B14F-4D97-AF65-F5344CB8AC3E}">
        <p14:creationId xmlns:p14="http://schemas.microsoft.com/office/powerpoint/2010/main" val="11709742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E5312C2-9A57-42FF-B518-2BEFB3AE5E57}" type="datetime1">
              <a:rPr lang="el-GR" smtClean="0"/>
              <a:t>15/10/2017</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a:p>
        </p:txBody>
      </p:sp>
      <p:sp>
        <p:nvSpPr>
          <p:cNvPr id="6" name="Slide Number Placeholder 5"/>
          <p:cNvSpPr>
            <a:spLocks noGrp="1"/>
          </p:cNvSpPr>
          <p:nvPr>
            <p:ph type="sldNum" sz="quarter" idx="12"/>
          </p:nvPr>
        </p:nvSpPr>
        <p:spPr/>
        <p:txBody>
          <a:bodyPr/>
          <a:lstStyle/>
          <a:p>
            <a:fld id="{74343D87-67CF-458F-94BC-B13D52DBFAFF}" type="slidenum">
              <a:rPr lang="el-GR" smtClean="0"/>
              <a:t>‹#›</a:t>
            </a:fld>
            <a:endParaRPr lang="el-GR"/>
          </a:p>
        </p:txBody>
      </p:sp>
    </p:spTree>
    <p:extLst>
      <p:ext uri="{BB962C8B-B14F-4D97-AF65-F5344CB8AC3E}">
        <p14:creationId xmlns:p14="http://schemas.microsoft.com/office/powerpoint/2010/main" val="887665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16DE97B-F291-43C2-956B-3663BA63BBFA}" type="datetime1">
              <a:rPr lang="el-GR" smtClean="0"/>
              <a:t>15/10/2017</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a:p>
        </p:txBody>
      </p:sp>
      <p:sp>
        <p:nvSpPr>
          <p:cNvPr id="6" name="Slide Number Placeholder 5"/>
          <p:cNvSpPr>
            <a:spLocks noGrp="1"/>
          </p:cNvSpPr>
          <p:nvPr>
            <p:ph type="sldNum" sz="quarter" idx="12"/>
          </p:nvPr>
        </p:nvSpPr>
        <p:spPr/>
        <p:txBody>
          <a:bodyPr/>
          <a:lstStyle/>
          <a:p>
            <a:fld id="{74343D87-67CF-458F-94BC-B13D52DBFAFF}" type="slidenum">
              <a:rPr lang="el-GR" smtClean="0"/>
              <a:t>‹#›</a:t>
            </a:fld>
            <a:endParaRPr lang="el-GR"/>
          </a:p>
        </p:txBody>
      </p:sp>
    </p:spTree>
    <p:extLst>
      <p:ext uri="{BB962C8B-B14F-4D97-AF65-F5344CB8AC3E}">
        <p14:creationId xmlns:p14="http://schemas.microsoft.com/office/powerpoint/2010/main" val="557440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01044A92-FC60-4BE2-861C-60BF25431668}" type="datetime1">
              <a:rPr lang="el-GR" smtClean="0"/>
              <a:t>15/10/2017</a:t>
            </a:fld>
            <a:endParaRPr lang="el-GR"/>
          </a:p>
        </p:txBody>
      </p:sp>
      <p:sp>
        <p:nvSpPr>
          <p:cNvPr id="5" name="Footer Placeholder 4"/>
          <p:cNvSpPr>
            <a:spLocks noGrp="1"/>
          </p:cNvSpPr>
          <p:nvPr>
            <p:ph type="ftr" sz="quarter" idx="11"/>
          </p:nvPr>
        </p:nvSpPr>
        <p:spPr/>
        <p:txBody>
          <a:bodyPr/>
          <a:lstStyle/>
          <a:p>
            <a:r>
              <a:rPr lang="el-GR" dirty="0"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a:t>
            </a:fld>
            <a:endParaRPr lang="el-GR"/>
          </a:p>
        </p:txBody>
      </p:sp>
      <p:sp>
        <p:nvSpPr>
          <p:cNvPr id="7" name="TextBox 6"/>
          <p:cNvSpPr txBox="1"/>
          <p:nvPr userDrawn="1"/>
        </p:nvSpPr>
        <p:spPr>
          <a:xfrm>
            <a:off x="4283968" y="0"/>
            <a:ext cx="4896544" cy="307777"/>
          </a:xfrm>
          <a:prstGeom prst="rect">
            <a:avLst/>
          </a:prstGeom>
          <a:noFill/>
        </p:spPr>
        <p:txBody>
          <a:bodyPr wrap="square" rtlCol="0">
            <a:spAutoFit/>
          </a:bodyPr>
          <a:lstStyle/>
          <a:p>
            <a:pPr algn="r"/>
            <a:r>
              <a:rPr lang="el-GR" sz="1400" dirty="0" smtClean="0">
                <a:solidFill>
                  <a:schemeClr val="tx1">
                    <a:lumMod val="50000"/>
                    <a:lumOff val="50000"/>
                  </a:schemeClr>
                </a:solidFill>
              </a:rPr>
              <a:t>Μάθημα 1: Ιστορία της Ατμοσφαιρικής Ρύπανσης &amp; έρευνας</a:t>
            </a:r>
            <a:endParaRPr lang="el-GR" sz="1400" dirty="0">
              <a:solidFill>
                <a:schemeClr val="tx1">
                  <a:lumMod val="50000"/>
                  <a:lumOff val="50000"/>
                </a:schemeClr>
              </a:solidFill>
            </a:endParaRPr>
          </a:p>
        </p:txBody>
      </p:sp>
    </p:spTree>
    <p:extLst>
      <p:ext uri="{BB962C8B-B14F-4D97-AF65-F5344CB8AC3E}">
        <p14:creationId xmlns:p14="http://schemas.microsoft.com/office/powerpoint/2010/main" val="773722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70000F-F08B-4AE7-A84C-BFF7954BF766}" type="datetime1">
              <a:rPr lang="el-GR" smtClean="0"/>
              <a:t>15/10/2017</a:t>
            </a:fld>
            <a:endParaRPr lang="el-GR"/>
          </a:p>
        </p:txBody>
      </p:sp>
      <p:sp>
        <p:nvSpPr>
          <p:cNvPr id="5" name="Footer Placeholder 4"/>
          <p:cNvSpPr>
            <a:spLocks noGrp="1"/>
          </p:cNvSpPr>
          <p:nvPr>
            <p:ph type="ftr" sz="quarter" idx="11"/>
          </p:nvPr>
        </p:nvSpPr>
        <p:spPr/>
        <p:txBody>
          <a:bodyPr/>
          <a:lstStyle/>
          <a:p>
            <a:r>
              <a:rPr lang="el-GR" dirty="0" smtClean="0"/>
              <a:t>Ελένη Αθανασοπούλου</a:t>
            </a:r>
          </a:p>
        </p:txBody>
      </p:sp>
      <p:sp>
        <p:nvSpPr>
          <p:cNvPr id="6" name="Slide Number Placeholder 5"/>
          <p:cNvSpPr>
            <a:spLocks noGrp="1"/>
          </p:cNvSpPr>
          <p:nvPr>
            <p:ph type="sldNum" sz="quarter" idx="12"/>
          </p:nvPr>
        </p:nvSpPr>
        <p:spPr/>
        <p:txBody>
          <a:bodyPr/>
          <a:lstStyle/>
          <a:p>
            <a:fld id="{74343D87-67CF-458F-94BC-B13D52DBFAFF}" type="slidenum">
              <a:rPr lang="el-GR" smtClean="0"/>
              <a:t>‹#›</a:t>
            </a:fld>
            <a:endParaRPr lang="el-GR"/>
          </a:p>
        </p:txBody>
      </p:sp>
    </p:spTree>
    <p:extLst>
      <p:ext uri="{BB962C8B-B14F-4D97-AF65-F5344CB8AC3E}">
        <p14:creationId xmlns:p14="http://schemas.microsoft.com/office/powerpoint/2010/main" val="24355739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5E83CB17-8B53-45F2-8034-72F41B79080C}" type="datetime1">
              <a:rPr lang="el-GR" smtClean="0"/>
              <a:t>15/10/2017</a:t>
            </a:fld>
            <a:endParaRPr lang="el-GR"/>
          </a:p>
        </p:txBody>
      </p:sp>
      <p:sp>
        <p:nvSpPr>
          <p:cNvPr id="6" name="Footer Placeholder 5"/>
          <p:cNvSpPr>
            <a:spLocks noGrp="1"/>
          </p:cNvSpPr>
          <p:nvPr>
            <p:ph type="ftr" sz="quarter" idx="11"/>
          </p:nvPr>
        </p:nvSpPr>
        <p:spPr/>
        <p:txBody>
          <a:bodyPr/>
          <a:lstStyle/>
          <a:p>
            <a:r>
              <a:rPr lang="el-GR" dirty="0" smtClean="0"/>
              <a:t>Ελένη Αθανασοπούλου</a:t>
            </a:r>
            <a:endParaRPr lang="el-GR" dirty="0"/>
          </a:p>
        </p:txBody>
      </p:sp>
      <p:sp>
        <p:nvSpPr>
          <p:cNvPr id="7" name="Slide Number Placeholder 6"/>
          <p:cNvSpPr>
            <a:spLocks noGrp="1"/>
          </p:cNvSpPr>
          <p:nvPr>
            <p:ph type="sldNum" sz="quarter" idx="12"/>
          </p:nvPr>
        </p:nvSpPr>
        <p:spPr/>
        <p:txBody>
          <a:bodyPr/>
          <a:lstStyle/>
          <a:p>
            <a:fld id="{74343D87-67CF-458F-94BC-B13D52DBFAFF}" type="slidenum">
              <a:rPr lang="el-GR" smtClean="0"/>
              <a:t>‹#›</a:t>
            </a:fld>
            <a:endParaRPr lang="el-GR"/>
          </a:p>
        </p:txBody>
      </p:sp>
      <p:sp>
        <p:nvSpPr>
          <p:cNvPr id="8" name="TextBox 7"/>
          <p:cNvSpPr txBox="1"/>
          <p:nvPr userDrawn="1"/>
        </p:nvSpPr>
        <p:spPr>
          <a:xfrm>
            <a:off x="4283968" y="0"/>
            <a:ext cx="4896544" cy="307777"/>
          </a:xfrm>
          <a:prstGeom prst="rect">
            <a:avLst/>
          </a:prstGeom>
          <a:noFill/>
        </p:spPr>
        <p:txBody>
          <a:bodyPr wrap="square" rtlCol="0">
            <a:spAutoFit/>
          </a:bodyPr>
          <a:lstStyle/>
          <a:p>
            <a:pPr algn="r"/>
            <a:r>
              <a:rPr lang="el-GR" sz="1400" dirty="0" smtClean="0">
                <a:solidFill>
                  <a:schemeClr val="tx1">
                    <a:lumMod val="50000"/>
                    <a:lumOff val="50000"/>
                  </a:schemeClr>
                </a:solidFill>
              </a:rPr>
              <a:t>Μάθημα 1: Ιστορία της Ατμοσφαιρικής Ρύπανσης &amp; έρευνας</a:t>
            </a:r>
            <a:endParaRPr lang="el-GR" sz="1400" dirty="0">
              <a:solidFill>
                <a:schemeClr val="tx1">
                  <a:lumMod val="50000"/>
                  <a:lumOff val="50000"/>
                </a:schemeClr>
              </a:solidFill>
            </a:endParaRPr>
          </a:p>
        </p:txBody>
      </p:sp>
    </p:spTree>
    <p:extLst>
      <p:ext uri="{BB962C8B-B14F-4D97-AF65-F5344CB8AC3E}">
        <p14:creationId xmlns:p14="http://schemas.microsoft.com/office/powerpoint/2010/main" val="19383881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4F5232A9-3BCF-42CB-8A43-82883D123809}" type="datetime1">
              <a:rPr lang="el-GR" smtClean="0"/>
              <a:t>15/10/2017</a:t>
            </a:fld>
            <a:endParaRPr lang="el-GR"/>
          </a:p>
        </p:txBody>
      </p:sp>
      <p:sp>
        <p:nvSpPr>
          <p:cNvPr id="8" name="Footer Placeholder 7"/>
          <p:cNvSpPr>
            <a:spLocks noGrp="1"/>
          </p:cNvSpPr>
          <p:nvPr>
            <p:ph type="ftr" sz="quarter" idx="11"/>
          </p:nvPr>
        </p:nvSpPr>
        <p:spPr/>
        <p:txBody>
          <a:bodyPr/>
          <a:lstStyle/>
          <a:p>
            <a:r>
              <a:rPr lang="el-GR" dirty="0" smtClean="0"/>
              <a:t>Ελένη Αθανασοπούλου</a:t>
            </a:r>
            <a:endParaRPr lang="el-GR" dirty="0"/>
          </a:p>
        </p:txBody>
      </p:sp>
      <p:sp>
        <p:nvSpPr>
          <p:cNvPr id="9" name="Slide Number Placeholder 8"/>
          <p:cNvSpPr>
            <a:spLocks noGrp="1"/>
          </p:cNvSpPr>
          <p:nvPr>
            <p:ph type="sldNum" sz="quarter" idx="12"/>
          </p:nvPr>
        </p:nvSpPr>
        <p:spPr/>
        <p:txBody>
          <a:bodyPr/>
          <a:lstStyle/>
          <a:p>
            <a:fld id="{74343D87-67CF-458F-94BC-B13D52DBFAFF}" type="slidenum">
              <a:rPr lang="el-GR" smtClean="0"/>
              <a:t>‹#›</a:t>
            </a:fld>
            <a:endParaRPr lang="el-GR"/>
          </a:p>
        </p:txBody>
      </p:sp>
    </p:spTree>
    <p:extLst>
      <p:ext uri="{BB962C8B-B14F-4D97-AF65-F5344CB8AC3E}">
        <p14:creationId xmlns:p14="http://schemas.microsoft.com/office/powerpoint/2010/main" val="1275809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B85B014A-67FB-4E75-B291-011D4B722A3F}" type="datetime1">
              <a:rPr lang="el-GR" smtClean="0"/>
              <a:t>15/10/2017</a:t>
            </a:fld>
            <a:endParaRPr lang="el-GR"/>
          </a:p>
        </p:txBody>
      </p:sp>
      <p:sp>
        <p:nvSpPr>
          <p:cNvPr id="4" name="Footer Placeholder 3"/>
          <p:cNvSpPr>
            <a:spLocks noGrp="1"/>
          </p:cNvSpPr>
          <p:nvPr>
            <p:ph type="ftr" sz="quarter" idx="11"/>
          </p:nvPr>
        </p:nvSpPr>
        <p:spPr/>
        <p:txBody>
          <a:bodyPr/>
          <a:lstStyle/>
          <a:p>
            <a:r>
              <a:rPr lang="el-GR" dirty="0" smtClean="0"/>
              <a:t>Ελένη Αθανασοπούλου</a:t>
            </a:r>
            <a:endParaRPr lang="el-GR" dirty="0"/>
          </a:p>
        </p:txBody>
      </p:sp>
      <p:sp>
        <p:nvSpPr>
          <p:cNvPr id="5" name="Slide Number Placeholder 4"/>
          <p:cNvSpPr>
            <a:spLocks noGrp="1"/>
          </p:cNvSpPr>
          <p:nvPr>
            <p:ph type="sldNum" sz="quarter" idx="12"/>
          </p:nvPr>
        </p:nvSpPr>
        <p:spPr/>
        <p:txBody>
          <a:bodyPr/>
          <a:lstStyle/>
          <a:p>
            <a:fld id="{74343D87-67CF-458F-94BC-B13D52DBFAFF}" type="slidenum">
              <a:rPr lang="el-GR" smtClean="0"/>
              <a:t>‹#›</a:t>
            </a:fld>
            <a:endParaRPr lang="el-GR"/>
          </a:p>
        </p:txBody>
      </p:sp>
    </p:spTree>
    <p:extLst>
      <p:ext uri="{BB962C8B-B14F-4D97-AF65-F5344CB8AC3E}">
        <p14:creationId xmlns:p14="http://schemas.microsoft.com/office/powerpoint/2010/main" val="3027141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33122E-90F3-4733-997F-1D3449107536}" type="datetime1">
              <a:rPr lang="el-GR" smtClean="0"/>
              <a:t>15/10/2017</a:t>
            </a:fld>
            <a:endParaRPr lang="el-GR"/>
          </a:p>
        </p:txBody>
      </p:sp>
      <p:sp>
        <p:nvSpPr>
          <p:cNvPr id="3" name="Footer Placeholder 2"/>
          <p:cNvSpPr>
            <a:spLocks noGrp="1"/>
          </p:cNvSpPr>
          <p:nvPr>
            <p:ph type="ftr" sz="quarter" idx="11"/>
          </p:nvPr>
        </p:nvSpPr>
        <p:spPr/>
        <p:txBody>
          <a:bodyPr/>
          <a:lstStyle/>
          <a:p>
            <a:r>
              <a:rPr lang="el-GR" smtClean="0"/>
              <a:t>Ελένη Αθανασοπούλου</a:t>
            </a:r>
            <a:endParaRPr lang="el-GR"/>
          </a:p>
        </p:txBody>
      </p:sp>
      <p:sp>
        <p:nvSpPr>
          <p:cNvPr id="4" name="Slide Number Placeholder 3"/>
          <p:cNvSpPr>
            <a:spLocks noGrp="1"/>
          </p:cNvSpPr>
          <p:nvPr>
            <p:ph type="sldNum" sz="quarter" idx="12"/>
          </p:nvPr>
        </p:nvSpPr>
        <p:spPr/>
        <p:txBody>
          <a:bodyPr/>
          <a:lstStyle/>
          <a:p>
            <a:fld id="{74343D87-67CF-458F-94BC-B13D52DBFAFF}" type="slidenum">
              <a:rPr lang="el-GR" smtClean="0"/>
              <a:t>‹#›</a:t>
            </a:fld>
            <a:endParaRPr lang="el-GR"/>
          </a:p>
        </p:txBody>
      </p:sp>
    </p:spTree>
    <p:extLst>
      <p:ext uri="{BB962C8B-B14F-4D97-AF65-F5344CB8AC3E}">
        <p14:creationId xmlns:p14="http://schemas.microsoft.com/office/powerpoint/2010/main" val="2265303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059731-D730-4325-A137-4D71F880CA15}" type="datetime1">
              <a:rPr lang="el-GR" smtClean="0"/>
              <a:t>15/10/2017</a:t>
            </a:fld>
            <a:endParaRPr lang="el-GR"/>
          </a:p>
        </p:txBody>
      </p:sp>
      <p:sp>
        <p:nvSpPr>
          <p:cNvPr id="6" name="Footer Placeholder 5"/>
          <p:cNvSpPr>
            <a:spLocks noGrp="1"/>
          </p:cNvSpPr>
          <p:nvPr>
            <p:ph type="ftr" sz="quarter" idx="11"/>
          </p:nvPr>
        </p:nvSpPr>
        <p:spPr/>
        <p:txBody>
          <a:bodyPr/>
          <a:lstStyle/>
          <a:p>
            <a:r>
              <a:rPr lang="el-GR" smtClean="0"/>
              <a:t>Ελένη Αθανασοπούλου</a:t>
            </a:r>
            <a:endParaRPr lang="el-GR"/>
          </a:p>
        </p:txBody>
      </p:sp>
      <p:sp>
        <p:nvSpPr>
          <p:cNvPr id="7" name="Slide Number Placeholder 6"/>
          <p:cNvSpPr>
            <a:spLocks noGrp="1"/>
          </p:cNvSpPr>
          <p:nvPr>
            <p:ph type="sldNum" sz="quarter" idx="12"/>
          </p:nvPr>
        </p:nvSpPr>
        <p:spPr/>
        <p:txBody>
          <a:bodyPr/>
          <a:lstStyle/>
          <a:p>
            <a:fld id="{74343D87-67CF-458F-94BC-B13D52DBFAFF}" type="slidenum">
              <a:rPr lang="el-GR" smtClean="0"/>
              <a:t>‹#›</a:t>
            </a:fld>
            <a:endParaRPr lang="el-GR"/>
          </a:p>
        </p:txBody>
      </p:sp>
    </p:spTree>
    <p:extLst>
      <p:ext uri="{BB962C8B-B14F-4D97-AF65-F5344CB8AC3E}">
        <p14:creationId xmlns:p14="http://schemas.microsoft.com/office/powerpoint/2010/main" val="654013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5EE363-1DA3-45AA-AF61-83C1288D8BFC}" type="datetime1">
              <a:rPr lang="el-GR" smtClean="0"/>
              <a:t>15/10/2017</a:t>
            </a:fld>
            <a:endParaRPr lang="el-GR"/>
          </a:p>
        </p:txBody>
      </p:sp>
      <p:sp>
        <p:nvSpPr>
          <p:cNvPr id="6" name="Footer Placeholder 5"/>
          <p:cNvSpPr>
            <a:spLocks noGrp="1"/>
          </p:cNvSpPr>
          <p:nvPr>
            <p:ph type="ftr" sz="quarter" idx="11"/>
          </p:nvPr>
        </p:nvSpPr>
        <p:spPr/>
        <p:txBody>
          <a:bodyPr/>
          <a:lstStyle/>
          <a:p>
            <a:r>
              <a:rPr lang="el-GR" smtClean="0"/>
              <a:t>Ελένη Αθανασοπούλου</a:t>
            </a:r>
            <a:endParaRPr lang="el-GR"/>
          </a:p>
        </p:txBody>
      </p:sp>
      <p:sp>
        <p:nvSpPr>
          <p:cNvPr id="7" name="Slide Number Placeholder 6"/>
          <p:cNvSpPr>
            <a:spLocks noGrp="1"/>
          </p:cNvSpPr>
          <p:nvPr>
            <p:ph type="sldNum" sz="quarter" idx="12"/>
          </p:nvPr>
        </p:nvSpPr>
        <p:spPr/>
        <p:txBody>
          <a:bodyPr/>
          <a:lstStyle/>
          <a:p>
            <a:fld id="{74343D87-67CF-458F-94BC-B13D52DBFAFF}" type="slidenum">
              <a:rPr lang="el-GR" smtClean="0"/>
              <a:t>‹#›</a:t>
            </a:fld>
            <a:endParaRPr lang="el-GR"/>
          </a:p>
        </p:txBody>
      </p:sp>
    </p:spTree>
    <p:extLst>
      <p:ext uri="{BB962C8B-B14F-4D97-AF65-F5344CB8AC3E}">
        <p14:creationId xmlns:p14="http://schemas.microsoft.com/office/powerpoint/2010/main" val="2660155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00C35-6157-4AA4-A387-AF5F9364E7B2}" type="datetime1">
              <a:rPr lang="el-GR" smtClean="0"/>
              <a:t>15/10/2017</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smtClean="0"/>
              <a:t>Ελένη Αθανασοπούλου</a:t>
            </a: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43D87-67CF-458F-94BC-B13D52DBFAFF}" type="slidenum">
              <a:rPr lang="el-GR" smtClean="0"/>
              <a:t>‹#›</a:t>
            </a:fld>
            <a:endParaRPr lang="el-GR"/>
          </a:p>
        </p:txBody>
      </p:sp>
      <p:pic>
        <p:nvPicPr>
          <p:cNvPr id="7"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5496" y="86899"/>
            <a:ext cx="1944216" cy="82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125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Gyn754vw8ZQ&amp;t=188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zJmsxEw8vJ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7.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s://www.kallipos.gr/el/" TargetMode="Externa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816"/>
            <a:ext cx="7772400" cy="1470025"/>
          </a:xfrm>
        </p:spPr>
        <p:txBody>
          <a:bodyPr/>
          <a:lstStyle/>
          <a:p>
            <a:r>
              <a:rPr lang="el-GR" dirty="0" smtClean="0"/>
              <a:t>Ατμοσφαιρική Ρύπανση (ΕΕΕ423)</a:t>
            </a:r>
            <a:endParaRPr lang="el-GR" dirty="0"/>
          </a:p>
        </p:txBody>
      </p:sp>
      <p:sp>
        <p:nvSpPr>
          <p:cNvPr id="3" name="Subtitle 2"/>
          <p:cNvSpPr>
            <a:spLocks noGrp="1"/>
          </p:cNvSpPr>
          <p:nvPr>
            <p:ph type="subTitle" idx="1"/>
          </p:nvPr>
        </p:nvSpPr>
        <p:spPr>
          <a:xfrm>
            <a:off x="683568" y="3501008"/>
            <a:ext cx="7776864" cy="1752600"/>
          </a:xfrm>
        </p:spPr>
        <p:txBody>
          <a:bodyPr/>
          <a:lstStyle/>
          <a:p>
            <a:r>
              <a:rPr lang="el-GR" dirty="0" smtClean="0"/>
              <a:t>Μάθημα 1</a:t>
            </a:r>
            <a:r>
              <a:rPr lang="el-GR" baseline="30000" dirty="0" smtClean="0"/>
              <a:t>ο</a:t>
            </a:r>
            <a:endParaRPr lang="el-GR" dirty="0"/>
          </a:p>
          <a:p>
            <a:r>
              <a:rPr lang="el-GR" dirty="0" smtClean="0"/>
              <a:t> Ιστορία της Ατμοσφαιρικής ρύπανσης </a:t>
            </a:r>
          </a:p>
          <a:p>
            <a:r>
              <a:rPr lang="el-GR" dirty="0" smtClean="0"/>
              <a:t>και έρευνας</a:t>
            </a:r>
            <a:endParaRPr lang="el-GR" dirty="0"/>
          </a:p>
        </p:txBody>
      </p:sp>
      <p:sp>
        <p:nvSpPr>
          <p:cNvPr id="4" name="Date Placeholder 3"/>
          <p:cNvSpPr>
            <a:spLocks noGrp="1"/>
          </p:cNvSpPr>
          <p:nvPr>
            <p:ph type="dt" sz="half" idx="10"/>
          </p:nvPr>
        </p:nvSpPr>
        <p:spPr/>
        <p:txBody>
          <a:bodyPr/>
          <a:lstStyle/>
          <a:p>
            <a:fld id="{A8F533D1-824B-4684-92DC-78C293F579BE}" type="datetime1">
              <a:rPr lang="el-GR" smtClean="0"/>
              <a:t>15/10/2017</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82AE7254-793E-42E3-B77F-3A9CC7A513CB}" type="slidenum">
              <a:rPr lang="el-GR" smtClean="0"/>
              <a:t>1</a:t>
            </a:fld>
            <a:endParaRPr lang="el-GR" dirty="0"/>
          </a:p>
        </p:txBody>
      </p:sp>
    </p:spTree>
    <p:extLst>
      <p:ext uri="{BB962C8B-B14F-4D97-AF65-F5344CB8AC3E}">
        <p14:creationId xmlns:p14="http://schemas.microsoft.com/office/powerpoint/2010/main" val="3948394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686800" cy="1143000"/>
          </a:xfrm>
        </p:spPr>
        <p:txBody>
          <a:bodyPr>
            <a:normAutofit fontScale="90000"/>
          </a:bodyPr>
          <a:lstStyle/>
          <a:p>
            <a:r>
              <a:rPr lang="el-GR" dirty="0" smtClean="0"/>
              <a:t>Ανακάλυψη στοιχείων &amp; ενώσεων (4/4)</a:t>
            </a:r>
            <a:endParaRPr lang="el-GR" dirty="0"/>
          </a:p>
        </p:txBody>
      </p:sp>
      <p:sp>
        <p:nvSpPr>
          <p:cNvPr id="3" name="Content Placeholder 2"/>
          <p:cNvSpPr>
            <a:spLocks noGrp="1"/>
          </p:cNvSpPr>
          <p:nvPr>
            <p:ph idx="1"/>
          </p:nvPr>
        </p:nvSpPr>
        <p:spPr>
          <a:xfrm>
            <a:off x="457200" y="1600200"/>
            <a:ext cx="6995120" cy="4525963"/>
          </a:xfrm>
        </p:spPr>
        <p:txBody>
          <a:bodyPr>
            <a:normAutofit/>
          </a:bodyPr>
          <a:lstStyle/>
          <a:p>
            <a:r>
              <a:rPr lang="en-US" dirty="0" smtClean="0"/>
              <a:t>To 1839</a:t>
            </a:r>
            <a:r>
              <a:rPr lang="en-US" dirty="0"/>
              <a:t>, </a:t>
            </a:r>
            <a:r>
              <a:rPr lang="el-GR" dirty="0" smtClean="0"/>
              <a:t>ανακαλύφθηκε ένα από τα σημαντικότερα αέρια της ατμόσφαιρας, από τον Γερμανό χημικό </a:t>
            </a:r>
            <a:r>
              <a:rPr lang="en-US" dirty="0" smtClean="0"/>
              <a:t>Christian </a:t>
            </a:r>
            <a:r>
              <a:rPr lang="en-US" dirty="0" err="1"/>
              <a:t>Friederich</a:t>
            </a:r>
            <a:r>
              <a:rPr lang="en-US" dirty="0"/>
              <a:t> </a:t>
            </a:r>
            <a:r>
              <a:rPr lang="en-US" dirty="0" err="1"/>
              <a:t>Sch</a:t>
            </a:r>
            <a:r>
              <a:rPr lang="el-GR" dirty="0"/>
              <a:t>φ</a:t>
            </a:r>
            <a:r>
              <a:rPr lang="en-US" dirty="0" err="1" smtClean="0"/>
              <a:t>nbein</a:t>
            </a:r>
            <a:r>
              <a:rPr lang="el-GR" dirty="0" smtClean="0"/>
              <a:t> </a:t>
            </a:r>
            <a:r>
              <a:rPr lang="de-DE" dirty="0" smtClean="0"/>
              <a:t>(1799–1868). </a:t>
            </a:r>
            <a:r>
              <a:rPr lang="el-GR" dirty="0" smtClean="0"/>
              <a:t>Το όνομα Όζον προέρχεται από την ελληνική λέξη όζω (=μυρίζω), επειδή έχει μια έντονη μυρωδιά που μοιάζει με του χλωρίου. </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15/10/2017</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10</a:t>
            </a:fld>
            <a:endParaRPr lang="el-GR"/>
          </a:p>
        </p:txBody>
      </p:sp>
      <p:pic>
        <p:nvPicPr>
          <p:cNvPr id="3074" name="Picture 2" descr="C:\Users\User\AppData\Local\Microsoft\Windows\Temporary Internet Files\Content.IE5\H01KTS52\ee3d8de7e08c7d982615ff0d2e2a633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342704"/>
            <a:ext cx="1331640" cy="1150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881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Δομή Μαθήματος</a:t>
            </a:r>
            <a:endParaRPr lang="el-GR" dirty="0"/>
          </a:p>
        </p:txBody>
      </p:sp>
      <p:sp>
        <p:nvSpPr>
          <p:cNvPr id="8" name="Content Placeholder 7"/>
          <p:cNvSpPr>
            <a:spLocks noGrp="1"/>
          </p:cNvSpPr>
          <p:nvPr>
            <p:ph idx="1"/>
          </p:nvPr>
        </p:nvSpPr>
        <p:spPr/>
        <p:txBody>
          <a:bodyPr>
            <a:normAutofit fontScale="92500" lnSpcReduction="10000"/>
          </a:bodyPr>
          <a:lstStyle/>
          <a:p>
            <a:pPr marL="514350" indent="-514350">
              <a:buFont typeface="+mj-lt"/>
              <a:buAutoNum type="arabicPeriod"/>
            </a:pPr>
            <a:r>
              <a:rPr lang="el-GR" dirty="0" smtClean="0"/>
              <a:t>Ορισμοί βασικών εννοιών</a:t>
            </a:r>
          </a:p>
          <a:p>
            <a:pPr marL="514350" indent="-514350">
              <a:buFont typeface="+mj-lt"/>
              <a:buAutoNum type="arabicPeriod"/>
            </a:pPr>
            <a:r>
              <a:rPr lang="el-GR" dirty="0" smtClean="0"/>
              <a:t>Ανακάλυψη στοιχείων και ενώσεων</a:t>
            </a:r>
          </a:p>
          <a:p>
            <a:pPr marL="514350" indent="-514350">
              <a:buFont typeface="+mj-lt"/>
              <a:buAutoNum type="arabicPeriod"/>
            </a:pPr>
            <a:r>
              <a:rPr lang="el-GR" dirty="0" smtClean="0"/>
              <a:t>Εξέλιξη της ατμόσφαιρας</a:t>
            </a:r>
          </a:p>
          <a:p>
            <a:pPr marL="514350" indent="-514350">
              <a:buFont typeface="+mj-lt"/>
              <a:buAutoNum type="arabicPeriod"/>
            </a:pPr>
            <a:r>
              <a:rPr lang="el-GR" dirty="0" smtClean="0"/>
              <a:t>Εξέλιξη της μελέτης της ρύπανσης της Ατμόσφαιρας</a:t>
            </a:r>
          </a:p>
          <a:p>
            <a:pPr marL="514350" indent="-514350">
              <a:buFont typeface="+mj-lt"/>
              <a:buAutoNum type="arabicPeriod"/>
            </a:pPr>
            <a:r>
              <a:rPr lang="el-GR" dirty="0" smtClean="0"/>
              <a:t>Θέματα επιστημονικού ενδιαφέροντος και αιχμής</a:t>
            </a:r>
          </a:p>
          <a:p>
            <a:pPr marL="514350" indent="-514350">
              <a:buFont typeface="+mj-lt"/>
              <a:buAutoNum type="arabicPeriod"/>
            </a:pPr>
            <a:r>
              <a:rPr lang="el-GR" dirty="0" smtClean="0"/>
              <a:t>Ατμοσφαιρική ρύπανση: Έρευνα στην Ελλάδα</a:t>
            </a:r>
            <a:endParaRPr lang="en-US" dirty="0"/>
          </a:p>
          <a:p>
            <a:pPr marL="514350" indent="-514350">
              <a:buFont typeface="+mj-lt"/>
              <a:buAutoNum type="arabicPeriod"/>
            </a:pPr>
            <a:r>
              <a:rPr lang="el-GR" dirty="0"/>
              <a:t>Πρόγραμμα διδασκαλίας </a:t>
            </a:r>
            <a:r>
              <a:rPr lang="el-GR" dirty="0" smtClean="0"/>
              <a:t>μαθήματος</a:t>
            </a:r>
            <a:endParaRPr lang="el-GR" dirty="0"/>
          </a:p>
        </p:txBody>
      </p:sp>
      <p:sp>
        <p:nvSpPr>
          <p:cNvPr id="5" name="Date Placeholder 4"/>
          <p:cNvSpPr>
            <a:spLocks noGrp="1"/>
          </p:cNvSpPr>
          <p:nvPr>
            <p:ph type="dt" sz="half" idx="10"/>
          </p:nvPr>
        </p:nvSpPr>
        <p:spPr/>
        <p:txBody>
          <a:bodyPr/>
          <a:lstStyle/>
          <a:p>
            <a:fld id="{3417E0D7-DFFE-4D38-B11B-DD18872533AA}" type="datetime1">
              <a:rPr lang="el-GR" smtClean="0"/>
              <a:t>15/10/2017</a:t>
            </a:fld>
            <a:endParaRPr lang="el-GR"/>
          </a:p>
        </p:txBody>
      </p:sp>
      <p:sp>
        <p:nvSpPr>
          <p:cNvPr id="6" name="Footer Placeholder 5"/>
          <p:cNvSpPr>
            <a:spLocks noGrp="1"/>
          </p:cNvSpPr>
          <p:nvPr>
            <p:ph type="ftr" sz="quarter" idx="11"/>
          </p:nvPr>
        </p:nvSpPr>
        <p:spPr/>
        <p:txBody>
          <a:bodyPr/>
          <a:lstStyle/>
          <a:p>
            <a:r>
              <a:rPr lang="el-GR" smtClean="0"/>
              <a:t>Ελένη Αθανασοπούλου</a:t>
            </a:r>
            <a:endParaRPr lang="el-GR" dirty="0"/>
          </a:p>
        </p:txBody>
      </p:sp>
      <p:sp>
        <p:nvSpPr>
          <p:cNvPr id="7" name="Slide Number Placeholder 6"/>
          <p:cNvSpPr>
            <a:spLocks noGrp="1"/>
          </p:cNvSpPr>
          <p:nvPr>
            <p:ph type="sldNum" sz="quarter" idx="12"/>
          </p:nvPr>
        </p:nvSpPr>
        <p:spPr/>
        <p:txBody>
          <a:bodyPr/>
          <a:lstStyle/>
          <a:p>
            <a:fld id="{74343D87-67CF-458F-94BC-B13D52DBFAFF}" type="slidenum">
              <a:rPr lang="el-GR" smtClean="0"/>
              <a:t>11</a:t>
            </a:fld>
            <a:endParaRPr lang="el-GR"/>
          </a:p>
        </p:txBody>
      </p:sp>
    </p:spTree>
    <p:extLst>
      <p:ext uri="{BB962C8B-B14F-4D97-AF65-F5344CB8AC3E}">
        <p14:creationId xmlns:p14="http://schemas.microsoft.com/office/powerpoint/2010/main" val="12706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8">
                                            <p:txEl>
                                              <p:pRg st="2" end="2"/>
                                            </p:txEl>
                                          </p:spTgt>
                                        </p:tgtEl>
                                        <p:attrNameLst>
                                          <p:attrName>style.fontWeight</p:attrName>
                                        </p:attrNameLst>
                                      </p:cBhvr>
                                      <p:to>
                                        <p:strVal val="bold"/>
                                      </p:to>
                                    </p:set>
                                  </p:childTnLst>
                                </p:cTn>
                              </p:par>
                              <p:par>
                                <p:cTn id="7" presetID="9" presetClass="emph" presetSubtype="0" nodeType="withEffect">
                                  <p:stCondLst>
                                    <p:cond delay="0"/>
                                  </p:stCondLst>
                                  <p:childTnLst>
                                    <p:set>
                                      <p:cBhvr rctx="PPT">
                                        <p:cTn id="8" dur="indefinite"/>
                                        <p:tgtEl>
                                          <p:spTgt spid="8">
                                            <p:txEl>
                                              <p:pRg st="3" end="3"/>
                                            </p:txEl>
                                          </p:spTgt>
                                        </p:tgtEl>
                                        <p:attrNameLst>
                                          <p:attrName>style.opacity</p:attrName>
                                        </p:attrNameLst>
                                      </p:cBhvr>
                                      <p:to>
                                        <p:strVal val="0.5"/>
                                      </p:to>
                                    </p:set>
                                    <p:animEffect filter="image" prLst="opacity: 0.5">
                                      <p:cBhvr rctx="IE">
                                        <p:cTn id="9" dur="indefinite"/>
                                        <p:tgtEl>
                                          <p:spTgt spid="8">
                                            <p:txEl>
                                              <p:pRg st="3" end="3"/>
                                            </p:txEl>
                                          </p:spTgt>
                                        </p:tgtEl>
                                      </p:cBhvr>
                                    </p:animEffect>
                                  </p:childTnLst>
                                </p:cTn>
                              </p:par>
                              <p:par>
                                <p:cTn id="10" presetID="9" presetClass="emph" presetSubtype="0" nodeType="withEffect">
                                  <p:stCondLst>
                                    <p:cond delay="0"/>
                                  </p:stCondLst>
                                  <p:childTnLst>
                                    <p:set>
                                      <p:cBhvr rctx="PPT">
                                        <p:cTn id="11" dur="indefinite"/>
                                        <p:tgtEl>
                                          <p:spTgt spid="8">
                                            <p:txEl>
                                              <p:pRg st="4" end="4"/>
                                            </p:txEl>
                                          </p:spTgt>
                                        </p:tgtEl>
                                        <p:attrNameLst>
                                          <p:attrName>style.opacity</p:attrName>
                                        </p:attrNameLst>
                                      </p:cBhvr>
                                      <p:to>
                                        <p:strVal val="0.5"/>
                                      </p:to>
                                    </p:set>
                                    <p:animEffect filter="image" prLst="opacity: 0.5">
                                      <p:cBhvr rctx="IE">
                                        <p:cTn id="12" dur="indefinite"/>
                                        <p:tgtEl>
                                          <p:spTgt spid="8">
                                            <p:txEl>
                                              <p:pRg st="4" end="4"/>
                                            </p:txEl>
                                          </p:spTgt>
                                        </p:tgtEl>
                                      </p:cBhvr>
                                    </p:animEffect>
                                  </p:childTnLst>
                                </p:cTn>
                              </p:par>
                              <p:par>
                                <p:cTn id="13" presetID="9" presetClass="emph" presetSubtype="0" nodeType="withEffect">
                                  <p:stCondLst>
                                    <p:cond delay="0"/>
                                  </p:stCondLst>
                                  <p:childTnLst>
                                    <p:set>
                                      <p:cBhvr rctx="PPT">
                                        <p:cTn id="14" dur="indefinite"/>
                                        <p:tgtEl>
                                          <p:spTgt spid="8">
                                            <p:txEl>
                                              <p:pRg st="5" end="5"/>
                                            </p:txEl>
                                          </p:spTgt>
                                        </p:tgtEl>
                                        <p:attrNameLst>
                                          <p:attrName>style.opacity</p:attrName>
                                        </p:attrNameLst>
                                      </p:cBhvr>
                                      <p:to>
                                        <p:strVal val="0.5"/>
                                      </p:to>
                                    </p:set>
                                    <p:animEffect filter="image" prLst="opacity: 0.5">
                                      <p:cBhvr rctx="IE">
                                        <p:cTn id="15" dur="indefinite"/>
                                        <p:tgtEl>
                                          <p:spTgt spid="8">
                                            <p:txEl>
                                              <p:pRg st="5" end="5"/>
                                            </p:txEl>
                                          </p:spTgt>
                                        </p:tgtEl>
                                      </p:cBhvr>
                                    </p:animEffect>
                                  </p:childTnLst>
                                </p:cTn>
                              </p:par>
                              <p:par>
                                <p:cTn id="16" presetID="9" presetClass="emph" presetSubtype="0" nodeType="withEffect">
                                  <p:stCondLst>
                                    <p:cond delay="0"/>
                                  </p:stCondLst>
                                  <p:childTnLst>
                                    <p:set>
                                      <p:cBhvr rctx="PPT">
                                        <p:cTn id="17" dur="indefinite"/>
                                        <p:tgtEl>
                                          <p:spTgt spid="8">
                                            <p:txEl>
                                              <p:pRg st="6" end="6"/>
                                            </p:txEl>
                                          </p:spTgt>
                                        </p:tgtEl>
                                        <p:attrNameLst>
                                          <p:attrName>style.opacity</p:attrName>
                                        </p:attrNameLst>
                                      </p:cBhvr>
                                      <p:to>
                                        <p:strVal val="0.5"/>
                                      </p:to>
                                    </p:set>
                                    <p:animEffect filter="image" prLst="opacity: 0.5">
                                      <p:cBhvr rctx="IE">
                                        <p:cTn id="18" dur="indefinite"/>
                                        <p:tgtEl>
                                          <p:spTgt spid="8">
                                            <p:txEl>
                                              <p:pRg st="6" end="6"/>
                                            </p:txEl>
                                          </p:spTgt>
                                        </p:tgtEl>
                                      </p:cBhvr>
                                    </p:animEffect>
                                  </p:childTnLst>
                                </p:cTn>
                              </p:par>
                              <p:par>
                                <p:cTn id="19" presetID="9" presetClass="emph" presetSubtype="0" nodeType="withEffect">
                                  <p:stCondLst>
                                    <p:cond delay="0"/>
                                  </p:stCondLst>
                                  <p:childTnLst>
                                    <p:set>
                                      <p:cBhvr rctx="PPT">
                                        <p:cTn id="20" dur="indefinite"/>
                                        <p:tgtEl>
                                          <p:spTgt spid="8">
                                            <p:txEl>
                                              <p:pRg st="0" end="0"/>
                                            </p:txEl>
                                          </p:spTgt>
                                        </p:tgtEl>
                                        <p:attrNameLst>
                                          <p:attrName>style.opacity</p:attrName>
                                        </p:attrNameLst>
                                      </p:cBhvr>
                                      <p:to>
                                        <p:strVal val="0.5"/>
                                      </p:to>
                                    </p:set>
                                    <p:animEffect filter="image" prLst="opacity: 0.5">
                                      <p:cBhvr rctx="IE">
                                        <p:cTn id="21" dur="indefinite"/>
                                        <p:tgtEl>
                                          <p:spTgt spid="8">
                                            <p:txEl>
                                              <p:pRg st="0" end="0"/>
                                            </p:txEl>
                                          </p:spTgt>
                                        </p:tgtEl>
                                      </p:cBhvr>
                                    </p:animEffect>
                                  </p:childTnLst>
                                </p:cTn>
                              </p:par>
                              <p:par>
                                <p:cTn id="22" presetID="9" presetClass="emph" presetSubtype="0" nodeType="withEffect">
                                  <p:stCondLst>
                                    <p:cond delay="0"/>
                                  </p:stCondLst>
                                  <p:childTnLst>
                                    <p:set>
                                      <p:cBhvr rctx="PPT">
                                        <p:cTn id="23" dur="indefinite"/>
                                        <p:tgtEl>
                                          <p:spTgt spid="8">
                                            <p:txEl>
                                              <p:pRg st="1" end="1"/>
                                            </p:txEl>
                                          </p:spTgt>
                                        </p:tgtEl>
                                        <p:attrNameLst>
                                          <p:attrName>style.opacity</p:attrName>
                                        </p:attrNameLst>
                                      </p:cBhvr>
                                      <p:to>
                                        <p:strVal val="0.5"/>
                                      </p:to>
                                    </p:set>
                                    <p:animEffect filter="image" prLst="opacity: 0.5">
                                      <p:cBhvr rctx="IE">
                                        <p:cTn id="24" dur="indefinite"/>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143000"/>
          </a:xfrm>
        </p:spPr>
        <p:txBody>
          <a:bodyPr/>
          <a:lstStyle/>
          <a:p>
            <a:r>
              <a:rPr lang="el-GR" dirty="0" smtClean="0"/>
              <a:t>Εξέλιξη της ατμόσφαιρας</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15/10/2017</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12</a:t>
            </a:fld>
            <a:endParaRPr lang="el-GR"/>
          </a:p>
        </p:txBody>
      </p:sp>
      <p:sp>
        <p:nvSpPr>
          <p:cNvPr id="3" name="Content Placeholder 2"/>
          <p:cNvSpPr>
            <a:spLocks noGrp="1"/>
          </p:cNvSpPr>
          <p:nvPr>
            <p:ph idx="1"/>
          </p:nvPr>
        </p:nvSpPr>
        <p:spPr/>
        <p:txBody>
          <a:bodyPr/>
          <a:lstStyle/>
          <a:p>
            <a:r>
              <a:rPr lang="en-US" dirty="0" smtClean="0"/>
              <a:t>Video </a:t>
            </a:r>
            <a:r>
              <a:rPr lang="en-US" dirty="0"/>
              <a:t>1: </a:t>
            </a:r>
            <a:r>
              <a:rPr lang="en-US" dirty="0">
                <a:hlinkClick r:id="rId2"/>
              </a:rPr>
              <a:t>https://</a:t>
            </a:r>
            <a:r>
              <a:rPr lang="en-US" dirty="0" smtClean="0">
                <a:hlinkClick r:id="rId2"/>
              </a:rPr>
              <a:t>www.youtube.com/watch?v=Gyn754vw8ZQ&amp;t=188s</a:t>
            </a:r>
            <a:r>
              <a:rPr lang="en-US" dirty="0" smtClean="0"/>
              <a:t> </a:t>
            </a:r>
            <a:endParaRPr lang="el-GR" dirty="0"/>
          </a:p>
        </p:txBody>
      </p:sp>
    </p:spTree>
    <p:extLst>
      <p:ext uri="{BB962C8B-B14F-4D97-AF65-F5344CB8AC3E}">
        <p14:creationId xmlns:p14="http://schemas.microsoft.com/office/powerpoint/2010/main" val="3244306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143000"/>
          </a:xfrm>
        </p:spPr>
        <p:txBody>
          <a:bodyPr/>
          <a:lstStyle/>
          <a:p>
            <a:r>
              <a:rPr lang="el-GR" dirty="0" smtClean="0"/>
              <a:t>Εξέλιξη της ατμόσφαιρας</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15/10/2017</a:t>
            </a:fld>
            <a:endParaRPr lang="el-GR"/>
          </a:p>
        </p:txBody>
      </p:sp>
      <p:sp>
        <p:nvSpPr>
          <p:cNvPr id="5" name="Footer Placeholder 4"/>
          <p:cNvSpPr>
            <a:spLocks noGrp="1"/>
          </p:cNvSpPr>
          <p:nvPr>
            <p:ph type="ftr" sz="quarter" idx="11"/>
          </p:nvPr>
        </p:nvSpPr>
        <p:spPr/>
        <p:txBody>
          <a:bodyPr/>
          <a:lstStyle/>
          <a:p>
            <a:r>
              <a:rPr lang="el-GR" dirty="0"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13</a:t>
            </a:fld>
            <a:endParaRPr lang="el-GR"/>
          </a:p>
        </p:txBody>
      </p:sp>
      <p:pic>
        <p:nvPicPr>
          <p:cNvPr id="4098" name="Picture 2" descr="Atmospheric evolution of the Ea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185" y="1916832"/>
            <a:ext cx="5057087" cy="44707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27584" y="1475492"/>
            <a:ext cx="7272808" cy="369332"/>
          </a:xfrm>
          <a:prstGeom prst="rect">
            <a:avLst/>
          </a:prstGeom>
          <a:solidFill>
            <a:schemeClr val="bg1"/>
          </a:solidFill>
        </p:spPr>
        <p:txBody>
          <a:bodyPr wrap="square" rtlCol="0">
            <a:spAutoFit/>
          </a:bodyPr>
          <a:lstStyle/>
          <a:p>
            <a:pPr algn="ctr"/>
            <a:r>
              <a:rPr lang="el-GR" dirty="0" smtClean="0"/>
              <a:t>1. </a:t>
            </a:r>
            <a:r>
              <a:rPr lang="el-GR" dirty="0" err="1" smtClean="0"/>
              <a:t>Καταρχαιοζωικός</a:t>
            </a:r>
            <a:r>
              <a:rPr lang="el-GR" dirty="0" smtClean="0"/>
              <a:t> 2. </a:t>
            </a:r>
            <a:r>
              <a:rPr lang="el-GR" dirty="0" err="1" smtClean="0"/>
              <a:t>Αρχαιοζωικός</a:t>
            </a:r>
            <a:r>
              <a:rPr lang="el-GR" dirty="0" smtClean="0"/>
              <a:t> 3. </a:t>
            </a:r>
            <a:r>
              <a:rPr lang="el-GR" dirty="0" err="1" smtClean="0"/>
              <a:t>Πρωτεροζωικός</a:t>
            </a:r>
            <a:r>
              <a:rPr lang="el-GR" dirty="0" smtClean="0"/>
              <a:t> 4. </a:t>
            </a:r>
            <a:r>
              <a:rPr lang="el-GR" dirty="0" err="1" smtClean="0"/>
              <a:t>Φανεροζωικός</a:t>
            </a:r>
            <a:endParaRPr lang="el-GR" dirty="0"/>
          </a:p>
        </p:txBody>
      </p:sp>
      <p:cxnSp>
        <p:nvCxnSpPr>
          <p:cNvPr id="12" name="Straight Connector 11"/>
          <p:cNvCxnSpPr/>
          <p:nvPr/>
        </p:nvCxnSpPr>
        <p:spPr>
          <a:xfrm flipV="1">
            <a:off x="2483768" y="2060848"/>
            <a:ext cx="0" cy="36004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987824" y="2060848"/>
            <a:ext cx="0" cy="36004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13730" y="2204864"/>
            <a:ext cx="1440160" cy="646331"/>
          </a:xfrm>
          <a:prstGeom prst="rect">
            <a:avLst/>
          </a:prstGeom>
          <a:noFill/>
          <a:ln w="25400">
            <a:solidFill>
              <a:srgbClr val="C00000"/>
            </a:solidFill>
          </a:ln>
        </p:spPr>
        <p:txBody>
          <a:bodyPr wrap="square" rtlCol="0">
            <a:spAutoFit/>
          </a:bodyPr>
          <a:lstStyle/>
          <a:p>
            <a:pPr algn="ctr"/>
            <a:r>
              <a:rPr lang="el-GR" dirty="0" smtClean="0"/>
              <a:t>Σύγκρουση με πλανήτη</a:t>
            </a:r>
            <a:endParaRPr lang="el-GR" dirty="0"/>
          </a:p>
        </p:txBody>
      </p:sp>
      <p:sp>
        <p:nvSpPr>
          <p:cNvPr id="16" name="TextBox 15"/>
          <p:cNvSpPr txBox="1"/>
          <p:nvPr/>
        </p:nvSpPr>
        <p:spPr>
          <a:xfrm>
            <a:off x="467544" y="2996952"/>
            <a:ext cx="1440160" cy="646331"/>
          </a:xfrm>
          <a:prstGeom prst="rect">
            <a:avLst/>
          </a:prstGeom>
          <a:noFill/>
          <a:ln w="25400">
            <a:solidFill>
              <a:srgbClr val="C00000"/>
            </a:solidFill>
          </a:ln>
        </p:spPr>
        <p:txBody>
          <a:bodyPr wrap="square" rtlCol="0">
            <a:spAutoFit/>
          </a:bodyPr>
          <a:lstStyle/>
          <a:p>
            <a:pPr algn="ctr"/>
            <a:r>
              <a:rPr lang="el-GR" dirty="0" smtClean="0"/>
              <a:t>Σύγκρουση με μετεωρίτη</a:t>
            </a:r>
            <a:endParaRPr lang="el-GR" dirty="0"/>
          </a:p>
        </p:txBody>
      </p:sp>
      <p:cxnSp>
        <p:nvCxnSpPr>
          <p:cNvPr id="9" name="Straight Arrow Connector 8"/>
          <p:cNvCxnSpPr/>
          <p:nvPr/>
        </p:nvCxnSpPr>
        <p:spPr>
          <a:xfrm flipV="1">
            <a:off x="1763688" y="4437112"/>
            <a:ext cx="1728192" cy="72008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13730" y="5014917"/>
            <a:ext cx="1649958" cy="646331"/>
          </a:xfrm>
          <a:prstGeom prst="rect">
            <a:avLst/>
          </a:prstGeom>
          <a:noFill/>
          <a:ln w="25400">
            <a:solidFill>
              <a:srgbClr val="C00000"/>
            </a:solidFill>
          </a:ln>
        </p:spPr>
        <p:txBody>
          <a:bodyPr wrap="square" rtlCol="0">
            <a:spAutoFit/>
          </a:bodyPr>
          <a:lstStyle/>
          <a:p>
            <a:pPr algn="ctr"/>
            <a:r>
              <a:rPr lang="el-GR" dirty="0" smtClean="0"/>
              <a:t>Ηφαιστειακή δραστηριότητα</a:t>
            </a:r>
            <a:endParaRPr lang="el-GR" dirty="0"/>
          </a:p>
        </p:txBody>
      </p:sp>
      <p:cxnSp>
        <p:nvCxnSpPr>
          <p:cNvPr id="18" name="Straight Arrow Connector 17"/>
          <p:cNvCxnSpPr/>
          <p:nvPr/>
        </p:nvCxnSpPr>
        <p:spPr>
          <a:xfrm flipH="1" flipV="1">
            <a:off x="4932040" y="5486619"/>
            <a:ext cx="2376264" cy="36004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289607" y="5523493"/>
            <a:ext cx="1649958" cy="923330"/>
          </a:xfrm>
          <a:prstGeom prst="rect">
            <a:avLst/>
          </a:prstGeom>
          <a:noFill/>
          <a:ln w="25400">
            <a:solidFill>
              <a:srgbClr val="C00000"/>
            </a:solidFill>
          </a:ln>
        </p:spPr>
        <p:txBody>
          <a:bodyPr wrap="square" rtlCol="0">
            <a:spAutoFit/>
          </a:bodyPr>
          <a:lstStyle/>
          <a:p>
            <a:pPr algn="ctr"/>
            <a:r>
              <a:rPr lang="el-GR" dirty="0" smtClean="0"/>
              <a:t>Αυξημένη </a:t>
            </a:r>
            <a:r>
              <a:rPr lang="el-GR" dirty="0" err="1" smtClean="0"/>
              <a:t>ενεργότητα</a:t>
            </a:r>
            <a:r>
              <a:rPr lang="el-GR" dirty="0" smtClean="0"/>
              <a:t> του Ήλιου</a:t>
            </a:r>
            <a:endParaRPr lang="el-GR" dirty="0"/>
          </a:p>
        </p:txBody>
      </p:sp>
      <p:cxnSp>
        <p:nvCxnSpPr>
          <p:cNvPr id="20" name="Straight Arrow Connector 19"/>
          <p:cNvCxnSpPr/>
          <p:nvPr/>
        </p:nvCxnSpPr>
        <p:spPr>
          <a:xfrm flipH="1">
            <a:off x="6372200" y="3861048"/>
            <a:ext cx="696652" cy="111525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20272" y="3351475"/>
            <a:ext cx="1649958" cy="646331"/>
          </a:xfrm>
          <a:prstGeom prst="rect">
            <a:avLst/>
          </a:prstGeom>
          <a:noFill/>
          <a:ln w="25400">
            <a:solidFill>
              <a:srgbClr val="C00000"/>
            </a:solidFill>
          </a:ln>
        </p:spPr>
        <p:txBody>
          <a:bodyPr wrap="square" rtlCol="0">
            <a:spAutoFit/>
          </a:bodyPr>
          <a:lstStyle/>
          <a:p>
            <a:pPr algn="ctr"/>
            <a:r>
              <a:rPr lang="el-GR" dirty="0" smtClean="0"/>
              <a:t>Εξαφάνιση ειδών</a:t>
            </a:r>
            <a:endParaRPr lang="el-GR" dirty="0"/>
          </a:p>
        </p:txBody>
      </p:sp>
      <p:cxnSp>
        <p:nvCxnSpPr>
          <p:cNvPr id="22" name="Straight Arrow Connector 21"/>
          <p:cNvCxnSpPr/>
          <p:nvPr/>
        </p:nvCxnSpPr>
        <p:spPr>
          <a:xfrm flipH="1" flipV="1">
            <a:off x="6524600" y="4797152"/>
            <a:ext cx="917408" cy="36004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308304" y="4335487"/>
            <a:ext cx="1649958" cy="923330"/>
          </a:xfrm>
          <a:prstGeom prst="rect">
            <a:avLst/>
          </a:prstGeom>
          <a:noFill/>
          <a:ln w="25400">
            <a:solidFill>
              <a:srgbClr val="C00000"/>
            </a:solidFill>
          </a:ln>
        </p:spPr>
        <p:txBody>
          <a:bodyPr wrap="square" rtlCol="0">
            <a:spAutoFit/>
          </a:bodyPr>
          <a:lstStyle/>
          <a:p>
            <a:pPr algn="ctr"/>
            <a:r>
              <a:rPr lang="el-GR" dirty="0" smtClean="0"/>
              <a:t>Επανεμφάνιση ειδών &amp; δεινοσαύρων</a:t>
            </a:r>
            <a:endParaRPr lang="el-GR" dirty="0"/>
          </a:p>
        </p:txBody>
      </p:sp>
    </p:spTree>
    <p:extLst>
      <p:ext uri="{BB962C8B-B14F-4D97-AF65-F5344CB8AC3E}">
        <p14:creationId xmlns:p14="http://schemas.microsoft.com/office/powerpoint/2010/main" val="178544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9" grpId="0" animBg="1"/>
      <p:bldP spid="21"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Δομή Μαθήματος</a:t>
            </a:r>
            <a:endParaRPr lang="el-GR" dirty="0"/>
          </a:p>
        </p:txBody>
      </p:sp>
      <p:sp>
        <p:nvSpPr>
          <p:cNvPr id="8" name="Content Placeholder 7"/>
          <p:cNvSpPr>
            <a:spLocks noGrp="1"/>
          </p:cNvSpPr>
          <p:nvPr>
            <p:ph idx="1"/>
          </p:nvPr>
        </p:nvSpPr>
        <p:spPr/>
        <p:txBody>
          <a:bodyPr>
            <a:normAutofit fontScale="92500" lnSpcReduction="10000"/>
          </a:bodyPr>
          <a:lstStyle/>
          <a:p>
            <a:pPr marL="514350" indent="-514350">
              <a:buFont typeface="+mj-lt"/>
              <a:buAutoNum type="arabicPeriod"/>
            </a:pPr>
            <a:r>
              <a:rPr lang="el-GR" dirty="0" smtClean="0"/>
              <a:t>Ορισμοί βασικών εννοιών</a:t>
            </a:r>
          </a:p>
          <a:p>
            <a:pPr marL="514350" indent="-514350">
              <a:buFont typeface="+mj-lt"/>
              <a:buAutoNum type="arabicPeriod"/>
            </a:pPr>
            <a:r>
              <a:rPr lang="el-GR" dirty="0" smtClean="0"/>
              <a:t>Ανακάλυψη στοιχείων και ενώσεων</a:t>
            </a:r>
          </a:p>
          <a:p>
            <a:pPr marL="514350" indent="-514350">
              <a:buFont typeface="+mj-lt"/>
              <a:buAutoNum type="arabicPeriod"/>
            </a:pPr>
            <a:r>
              <a:rPr lang="el-GR" dirty="0" smtClean="0"/>
              <a:t>Εξέλιξη της ατμόσφαιρας</a:t>
            </a:r>
          </a:p>
          <a:p>
            <a:pPr marL="514350" indent="-514350">
              <a:buFont typeface="+mj-lt"/>
              <a:buAutoNum type="arabicPeriod"/>
            </a:pPr>
            <a:r>
              <a:rPr lang="el-GR" dirty="0" smtClean="0"/>
              <a:t>Εξέλιξη της μελέτης της ρύπανσης της Ατμόσφαιρας</a:t>
            </a:r>
          </a:p>
          <a:p>
            <a:pPr marL="514350" indent="-514350">
              <a:buFont typeface="+mj-lt"/>
              <a:buAutoNum type="arabicPeriod"/>
            </a:pPr>
            <a:r>
              <a:rPr lang="el-GR" dirty="0" smtClean="0"/>
              <a:t>Θέματα επιστημονικού ενδιαφέροντος και αιχμής</a:t>
            </a:r>
          </a:p>
          <a:p>
            <a:pPr marL="514350" indent="-514350">
              <a:buFont typeface="+mj-lt"/>
              <a:buAutoNum type="arabicPeriod"/>
            </a:pPr>
            <a:r>
              <a:rPr lang="el-GR" dirty="0" smtClean="0"/>
              <a:t>Ατμοσφαιρική ρύπανση: Έρευνα στην Ελλάδα</a:t>
            </a:r>
            <a:endParaRPr lang="en-US" dirty="0"/>
          </a:p>
          <a:p>
            <a:pPr marL="514350" indent="-514350">
              <a:buFont typeface="+mj-lt"/>
              <a:buAutoNum type="arabicPeriod"/>
            </a:pPr>
            <a:r>
              <a:rPr lang="el-GR" dirty="0"/>
              <a:t>Πρόγραμμα διδασκαλίας </a:t>
            </a:r>
            <a:r>
              <a:rPr lang="el-GR" dirty="0" smtClean="0"/>
              <a:t>μαθήματος</a:t>
            </a:r>
            <a:endParaRPr lang="el-GR" dirty="0"/>
          </a:p>
        </p:txBody>
      </p:sp>
      <p:sp>
        <p:nvSpPr>
          <p:cNvPr id="5" name="Date Placeholder 4"/>
          <p:cNvSpPr>
            <a:spLocks noGrp="1"/>
          </p:cNvSpPr>
          <p:nvPr>
            <p:ph type="dt" sz="half" idx="10"/>
          </p:nvPr>
        </p:nvSpPr>
        <p:spPr/>
        <p:txBody>
          <a:bodyPr/>
          <a:lstStyle/>
          <a:p>
            <a:fld id="{3417E0D7-DFFE-4D38-B11B-DD18872533AA}" type="datetime1">
              <a:rPr lang="el-GR" smtClean="0"/>
              <a:t>15/10/2017</a:t>
            </a:fld>
            <a:endParaRPr lang="el-GR"/>
          </a:p>
        </p:txBody>
      </p:sp>
      <p:sp>
        <p:nvSpPr>
          <p:cNvPr id="6" name="Footer Placeholder 5"/>
          <p:cNvSpPr>
            <a:spLocks noGrp="1"/>
          </p:cNvSpPr>
          <p:nvPr>
            <p:ph type="ftr" sz="quarter" idx="11"/>
          </p:nvPr>
        </p:nvSpPr>
        <p:spPr/>
        <p:txBody>
          <a:bodyPr/>
          <a:lstStyle/>
          <a:p>
            <a:r>
              <a:rPr lang="el-GR" smtClean="0"/>
              <a:t>Ελένη Αθανασοπούλου</a:t>
            </a:r>
            <a:endParaRPr lang="el-GR" dirty="0"/>
          </a:p>
        </p:txBody>
      </p:sp>
      <p:sp>
        <p:nvSpPr>
          <p:cNvPr id="7" name="Slide Number Placeholder 6"/>
          <p:cNvSpPr>
            <a:spLocks noGrp="1"/>
          </p:cNvSpPr>
          <p:nvPr>
            <p:ph type="sldNum" sz="quarter" idx="12"/>
          </p:nvPr>
        </p:nvSpPr>
        <p:spPr/>
        <p:txBody>
          <a:bodyPr/>
          <a:lstStyle/>
          <a:p>
            <a:fld id="{74343D87-67CF-458F-94BC-B13D52DBFAFF}" type="slidenum">
              <a:rPr lang="el-GR" smtClean="0"/>
              <a:t>14</a:t>
            </a:fld>
            <a:endParaRPr lang="el-GR"/>
          </a:p>
        </p:txBody>
      </p:sp>
    </p:spTree>
    <p:extLst>
      <p:ext uri="{BB962C8B-B14F-4D97-AF65-F5344CB8AC3E}">
        <p14:creationId xmlns:p14="http://schemas.microsoft.com/office/powerpoint/2010/main" val="364611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8">
                                            <p:txEl>
                                              <p:pRg st="3" end="3"/>
                                            </p:txEl>
                                          </p:spTgt>
                                        </p:tgtEl>
                                        <p:attrNameLst>
                                          <p:attrName>style.fontWeight</p:attrName>
                                        </p:attrNameLst>
                                      </p:cBhvr>
                                      <p:to>
                                        <p:strVal val="bold"/>
                                      </p:to>
                                    </p:set>
                                  </p:childTnLst>
                                </p:cTn>
                              </p:par>
                              <p:par>
                                <p:cTn id="7" presetID="9" presetClass="emph" presetSubtype="0" nodeType="withEffect">
                                  <p:stCondLst>
                                    <p:cond delay="0"/>
                                  </p:stCondLst>
                                  <p:childTnLst>
                                    <p:set>
                                      <p:cBhvr rctx="PPT">
                                        <p:cTn id="8" dur="indefinite"/>
                                        <p:tgtEl>
                                          <p:spTgt spid="8">
                                            <p:txEl>
                                              <p:pRg st="4" end="4"/>
                                            </p:txEl>
                                          </p:spTgt>
                                        </p:tgtEl>
                                        <p:attrNameLst>
                                          <p:attrName>style.opacity</p:attrName>
                                        </p:attrNameLst>
                                      </p:cBhvr>
                                      <p:to>
                                        <p:strVal val="0.5"/>
                                      </p:to>
                                    </p:set>
                                    <p:animEffect filter="image" prLst="opacity: 0.5">
                                      <p:cBhvr rctx="IE">
                                        <p:cTn id="9" dur="indefinite"/>
                                        <p:tgtEl>
                                          <p:spTgt spid="8">
                                            <p:txEl>
                                              <p:pRg st="4" end="4"/>
                                            </p:txEl>
                                          </p:spTgt>
                                        </p:tgtEl>
                                      </p:cBhvr>
                                    </p:animEffect>
                                  </p:childTnLst>
                                </p:cTn>
                              </p:par>
                              <p:par>
                                <p:cTn id="10" presetID="9" presetClass="emph" presetSubtype="0" nodeType="withEffect">
                                  <p:stCondLst>
                                    <p:cond delay="0"/>
                                  </p:stCondLst>
                                  <p:childTnLst>
                                    <p:set>
                                      <p:cBhvr rctx="PPT">
                                        <p:cTn id="11" dur="indefinite"/>
                                        <p:tgtEl>
                                          <p:spTgt spid="8">
                                            <p:txEl>
                                              <p:pRg st="5" end="5"/>
                                            </p:txEl>
                                          </p:spTgt>
                                        </p:tgtEl>
                                        <p:attrNameLst>
                                          <p:attrName>style.opacity</p:attrName>
                                        </p:attrNameLst>
                                      </p:cBhvr>
                                      <p:to>
                                        <p:strVal val="0.5"/>
                                      </p:to>
                                    </p:set>
                                    <p:animEffect filter="image" prLst="opacity: 0.5">
                                      <p:cBhvr rctx="IE">
                                        <p:cTn id="12" dur="indefinite"/>
                                        <p:tgtEl>
                                          <p:spTgt spid="8">
                                            <p:txEl>
                                              <p:pRg st="5" end="5"/>
                                            </p:txEl>
                                          </p:spTgt>
                                        </p:tgtEl>
                                      </p:cBhvr>
                                    </p:animEffect>
                                  </p:childTnLst>
                                </p:cTn>
                              </p:par>
                              <p:par>
                                <p:cTn id="13" presetID="9" presetClass="emph" presetSubtype="0" nodeType="withEffect">
                                  <p:stCondLst>
                                    <p:cond delay="0"/>
                                  </p:stCondLst>
                                  <p:childTnLst>
                                    <p:set>
                                      <p:cBhvr rctx="PPT">
                                        <p:cTn id="14" dur="indefinite"/>
                                        <p:tgtEl>
                                          <p:spTgt spid="8">
                                            <p:txEl>
                                              <p:pRg st="6" end="6"/>
                                            </p:txEl>
                                          </p:spTgt>
                                        </p:tgtEl>
                                        <p:attrNameLst>
                                          <p:attrName>style.opacity</p:attrName>
                                        </p:attrNameLst>
                                      </p:cBhvr>
                                      <p:to>
                                        <p:strVal val="0.5"/>
                                      </p:to>
                                    </p:set>
                                    <p:animEffect filter="image" prLst="opacity: 0.5">
                                      <p:cBhvr rctx="IE">
                                        <p:cTn id="15" dur="indefinite"/>
                                        <p:tgtEl>
                                          <p:spTgt spid="8">
                                            <p:txEl>
                                              <p:pRg st="6" end="6"/>
                                            </p:txEl>
                                          </p:spTgt>
                                        </p:tgtEl>
                                      </p:cBhvr>
                                    </p:animEffect>
                                  </p:childTnLst>
                                </p:cTn>
                              </p:par>
                              <p:par>
                                <p:cTn id="16" presetID="9" presetClass="emph" presetSubtype="0" nodeType="withEffect">
                                  <p:stCondLst>
                                    <p:cond delay="0"/>
                                  </p:stCondLst>
                                  <p:childTnLst>
                                    <p:set>
                                      <p:cBhvr rctx="PPT">
                                        <p:cTn id="17" dur="indefinite"/>
                                        <p:tgtEl>
                                          <p:spTgt spid="8">
                                            <p:txEl>
                                              <p:pRg st="0" end="0"/>
                                            </p:txEl>
                                          </p:spTgt>
                                        </p:tgtEl>
                                        <p:attrNameLst>
                                          <p:attrName>style.opacity</p:attrName>
                                        </p:attrNameLst>
                                      </p:cBhvr>
                                      <p:to>
                                        <p:strVal val="0.5"/>
                                      </p:to>
                                    </p:set>
                                    <p:animEffect filter="image" prLst="opacity: 0.5">
                                      <p:cBhvr rctx="IE">
                                        <p:cTn id="18" dur="indefinite"/>
                                        <p:tgtEl>
                                          <p:spTgt spid="8">
                                            <p:txEl>
                                              <p:pRg st="0" end="0"/>
                                            </p:txEl>
                                          </p:spTgt>
                                        </p:tgtEl>
                                      </p:cBhvr>
                                    </p:animEffect>
                                  </p:childTnLst>
                                </p:cTn>
                              </p:par>
                              <p:par>
                                <p:cTn id="19" presetID="9" presetClass="emph" presetSubtype="0" nodeType="withEffect">
                                  <p:stCondLst>
                                    <p:cond delay="0"/>
                                  </p:stCondLst>
                                  <p:childTnLst>
                                    <p:set>
                                      <p:cBhvr rctx="PPT">
                                        <p:cTn id="20" dur="indefinite"/>
                                        <p:tgtEl>
                                          <p:spTgt spid="8">
                                            <p:txEl>
                                              <p:pRg st="1" end="1"/>
                                            </p:txEl>
                                          </p:spTgt>
                                        </p:tgtEl>
                                        <p:attrNameLst>
                                          <p:attrName>style.opacity</p:attrName>
                                        </p:attrNameLst>
                                      </p:cBhvr>
                                      <p:to>
                                        <p:strVal val="0.5"/>
                                      </p:to>
                                    </p:set>
                                    <p:animEffect filter="image" prLst="opacity: 0.5">
                                      <p:cBhvr rctx="IE">
                                        <p:cTn id="21" dur="indefinite"/>
                                        <p:tgtEl>
                                          <p:spTgt spid="8">
                                            <p:txEl>
                                              <p:pRg st="1" end="1"/>
                                            </p:txEl>
                                          </p:spTgt>
                                        </p:tgtEl>
                                      </p:cBhvr>
                                    </p:animEffect>
                                  </p:childTnLst>
                                </p:cTn>
                              </p:par>
                              <p:par>
                                <p:cTn id="22" presetID="9" presetClass="emph" presetSubtype="0" nodeType="withEffect">
                                  <p:stCondLst>
                                    <p:cond delay="0"/>
                                  </p:stCondLst>
                                  <p:childTnLst>
                                    <p:set>
                                      <p:cBhvr rctx="PPT">
                                        <p:cTn id="23" dur="indefinite"/>
                                        <p:tgtEl>
                                          <p:spTgt spid="8">
                                            <p:txEl>
                                              <p:pRg st="2" end="2"/>
                                            </p:txEl>
                                          </p:spTgt>
                                        </p:tgtEl>
                                        <p:attrNameLst>
                                          <p:attrName>style.opacity</p:attrName>
                                        </p:attrNameLst>
                                      </p:cBhvr>
                                      <p:to>
                                        <p:strVal val="0.5"/>
                                      </p:to>
                                    </p:set>
                                    <p:animEffect filter="image" prLst="opacity: 0.5">
                                      <p:cBhvr rctx="IE">
                                        <p:cTn id="24" dur="indefinite"/>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3832"/>
            <a:ext cx="8229600" cy="1143000"/>
          </a:xfrm>
        </p:spPr>
        <p:txBody>
          <a:bodyPr>
            <a:normAutofit fontScale="90000"/>
          </a:bodyPr>
          <a:lstStyle/>
          <a:p>
            <a:r>
              <a:rPr lang="el-GR" dirty="0"/>
              <a:t>Εξέλιξη της μελέτης της ρύπανσης της </a:t>
            </a:r>
            <a:r>
              <a:rPr lang="el-GR" dirty="0" smtClean="0"/>
              <a:t>Ατμόσφαιρας (1/7)</a:t>
            </a:r>
            <a:endParaRPr lang="el-GR" dirty="0"/>
          </a:p>
        </p:txBody>
      </p:sp>
      <p:sp>
        <p:nvSpPr>
          <p:cNvPr id="3" name="Content Placeholder 2"/>
          <p:cNvSpPr>
            <a:spLocks noGrp="1"/>
          </p:cNvSpPr>
          <p:nvPr>
            <p:ph idx="1"/>
          </p:nvPr>
        </p:nvSpPr>
        <p:spPr>
          <a:xfrm>
            <a:off x="457200" y="1999381"/>
            <a:ext cx="8229600" cy="4525963"/>
          </a:xfrm>
        </p:spPr>
        <p:txBody>
          <a:bodyPr>
            <a:normAutofit/>
          </a:bodyPr>
          <a:lstStyle/>
          <a:p>
            <a:pPr marL="0" indent="0" algn="ctr">
              <a:buNone/>
            </a:pPr>
            <a:r>
              <a:rPr lang="en-US" sz="2400" dirty="0"/>
              <a:t> </a:t>
            </a:r>
            <a:r>
              <a:rPr lang="el-GR" sz="2400" dirty="0" smtClean="0"/>
              <a:t>Η ατμοσφαιρική ρύπανση συνδέεται άμεσα με την παγκόσμια βιομηχανική ανάπτυξη. </a:t>
            </a:r>
            <a:endParaRPr lang="el-GR" sz="2400" dirty="0"/>
          </a:p>
        </p:txBody>
      </p:sp>
      <p:sp>
        <p:nvSpPr>
          <p:cNvPr id="4" name="Date Placeholder 3"/>
          <p:cNvSpPr>
            <a:spLocks noGrp="1"/>
          </p:cNvSpPr>
          <p:nvPr>
            <p:ph type="dt" sz="half" idx="10"/>
          </p:nvPr>
        </p:nvSpPr>
        <p:spPr/>
        <p:txBody>
          <a:bodyPr/>
          <a:lstStyle/>
          <a:p>
            <a:fld id="{01044A92-FC60-4BE2-861C-60BF25431668}" type="datetime1">
              <a:rPr lang="el-GR" smtClean="0"/>
              <a:t>15/10/2017</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15</a:t>
            </a:fld>
            <a:endParaRPr lang="el-GR"/>
          </a:p>
        </p:txBody>
      </p:sp>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9916" r="37518" b="18331"/>
          <a:stretch/>
        </p:blipFill>
        <p:spPr bwMode="auto">
          <a:xfrm>
            <a:off x="1122861" y="2852936"/>
            <a:ext cx="6833515" cy="3797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338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1044A92-FC60-4BE2-861C-60BF25431668}" type="datetime1">
              <a:rPr lang="el-GR" smtClean="0"/>
              <a:t>15/10/2017</a:t>
            </a:fld>
            <a:endParaRPr lang="el-GR" dirty="0"/>
          </a:p>
        </p:txBody>
      </p:sp>
      <p:sp>
        <p:nvSpPr>
          <p:cNvPr id="5" name="Footer Placeholder 4"/>
          <p:cNvSpPr>
            <a:spLocks noGrp="1"/>
          </p:cNvSpPr>
          <p:nvPr>
            <p:ph type="ftr" sz="quarter" idx="11"/>
          </p:nvPr>
        </p:nvSpPr>
        <p:spPr/>
        <p:txBody>
          <a:bodyPr/>
          <a:lstStyle/>
          <a:p>
            <a:r>
              <a:rPr lang="el-GR" dirty="0"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16</a:t>
            </a:fld>
            <a:endParaRPr lang="el-GR"/>
          </a:p>
        </p:txBody>
      </p:sp>
      <p:pic>
        <p:nvPicPr>
          <p:cNvPr id="1026" name="Picture 2" descr="Image result for 1970 Clean Air Act Amend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772816"/>
            <a:ext cx="6076950" cy="45624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23528" y="1916832"/>
            <a:ext cx="2952328" cy="4525963"/>
          </a:xfrm>
        </p:spPr>
        <p:txBody>
          <a:bodyPr>
            <a:normAutofit/>
          </a:bodyPr>
          <a:lstStyle/>
          <a:p>
            <a:pPr marL="0" indent="0">
              <a:buNone/>
            </a:pPr>
            <a:r>
              <a:rPr lang="en-US" sz="2400" dirty="0"/>
              <a:t> </a:t>
            </a:r>
            <a:r>
              <a:rPr lang="el-GR" sz="2400" dirty="0" smtClean="0"/>
              <a:t>Άμεσα, οι επιστήμονες άρχισαν να ερευνούν τη σχέση της αέριας ρύπανσης με την υγεία. </a:t>
            </a:r>
          </a:p>
          <a:p>
            <a:pPr marL="0" indent="0">
              <a:buNone/>
            </a:pPr>
            <a:r>
              <a:rPr lang="el-GR" sz="2400" dirty="0" smtClean="0"/>
              <a:t>Παράλληλα, άρχισε να διαμορφώνεται νομοθεσία προστασίας από την ατμοσφαιρική ρύπανση. </a:t>
            </a:r>
            <a:endParaRPr lang="el-GR" sz="2400" dirty="0"/>
          </a:p>
        </p:txBody>
      </p:sp>
      <p:sp>
        <p:nvSpPr>
          <p:cNvPr id="2" name="Title 1"/>
          <p:cNvSpPr>
            <a:spLocks noGrp="1"/>
          </p:cNvSpPr>
          <p:nvPr>
            <p:ph type="title"/>
          </p:nvPr>
        </p:nvSpPr>
        <p:spPr>
          <a:xfrm>
            <a:off x="457200" y="773832"/>
            <a:ext cx="8229600" cy="1143000"/>
          </a:xfrm>
        </p:spPr>
        <p:txBody>
          <a:bodyPr>
            <a:normAutofit fontScale="90000"/>
          </a:bodyPr>
          <a:lstStyle/>
          <a:p>
            <a:r>
              <a:rPr lang="el-GR" dirty="0"/>
              <a:t>Εξέλιξη της μελέτης της ρύπανσης της Ατμόσφαιρας </a:t>
            </a:r>
            <a:r>
              <a:rPr lang="el-GR" dirty="0" smtClean="0"/>
              <a:t>(2/7</a:t>
            </a:r>
            <a:r>
              <a:rPr lang="el-GR" dirty="0"/>
              <a:t>)</a:t>
            </a:r>
          </a:p>
        </p:txBody>
      </p:sp>
    </p:spTree>
    <p:extLst>
      <p:ext uri="{BB962C8B-B14F-4D97-AF65-F5344CB8AC3E}">
        <p14:creationId xmlns:p14="http://schemas.microsoft.com/office/powerpoint/2010/main" val="1820475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1044A92-FC60-4BE2-861C-60BF25431668}" type="datetime1">
              <a:rPr lang="el-GR" smtClean="0"/>
              <a:t>15/10/2017</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17</a:t>
            </a:fld>
            <a:endParaRPr lang="el-GR"/>
          </a:p>
        </p:txBody>
      </p:sp>
      <p:pic>
        <p:nvPicPr>
          <p:cNvPr id="8194" name="Picture 2" descr="Image result for Donora's streets hidden under a thick blanket of gray smo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1680" y="2012113"/>
            <a:ext cx="5825620" cy="436921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773832"/>
            <a:ext cx="8229600" cy="1143000"/>
          </a:xfrm>
        </p:spPr>
        <p:txBody>
          <a:bodyPr>
            <a:normAutofit fontScale="90000"/>
          </a:bodyPr>
          <a:lstStyle/>
          <a:p>
            <a:r>
              <a:rPr lang="el-GR" dirty="0"/>
              <a:t>Εξέλιξη της μελέτης της ρύπανσης της Ατμόσφαιρας  </a:t>
            </a:r>
            <a:r>
              <a:rPr lang="el-GR" dirty="0" smtClean="0"/>
              <a:t>(3/7</a:t>
            </a:r>
            <a:r>
              <a:rPr lang="el-GR" dirty="0"/>
              <a:t>)</a:t>
            </a:r>
          </a:p>
        </p:txBody>
      </p:sp>
    </p:spTree>
    <p:extLst>
      <p:ext uri="{BB962C8B-B14F-4D97-AF65-F5344CB8AC3E}">
        <p14:creationId xmlns:p14="http://schemas.microsoft.com/office/powerpoint/2010/main" val="3369646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1044A92-FC60-4BE2-861C-60BF25431668}" type="datetime1">
              <a:rPr lang="el-GR" smtClean="0"/>
              <a:t>15/10/2017</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18</a:t>
            </a:fld>
            <a:endParaRPr lang="el-GR"/>
          </a:p>
        </p:txBody>
      </p:sp>
      <p:sp>
        <p:nvSpPr>
          <p:cNvPr id="3" name="Content Placeholder 2"/>
          <p:cNvSpPr>
            <a:spLocks noGrp="1"/>
          </p:cNvSpPr>
          <p:nvPr>
            <p:ph idx="1"/>
          </p:nvPr>
        </p:nvSpPr>
        <p:spPr>
          <a:xfrm>
            <a:off x="323528" y="1916832"/>
            <a:ext cx="1872208" cy="4525963"/>
          </a:xfrm>
        </p:spPr>
        <p:txBody>
          <a:bodyPr>
            <a:normAutofit/>
          </a:bodyPr>
          <a:lstStyle/>
          <a:p>
            <a:pPr marL="0" indent="0">
              <a:buNone/>
            </a:pPr>
            <a:r>
              <a:rPr lang="el-GR" sz="2400" dirty="0" smtClean="0"/>
              <a:t>Στην Ευρώπη, η σχετική νομοθεσία άρχισε να διαμορφώνεται το 1980.</a:t>
            </a:r>
            <a:endParaRPr lang="el-GR" sz="2400" dirty="0"/>
          </a:p>
        </p:txBody>
      </p:sp>
      <p:sp>
        <p:nvSpPr>
          <p:cNvPr id="2" name="Title 1"/>
          <p:cNvSpPr>
            <a:spLocks noGrp="1"/>
          </p:cNvSpPr>
          <p:nvPr>
            <p:ph type="title"/>
          </p:nvPr>
        </p:nvSpPr>
        <p:spPr>
          <a:xfrm>
            <a:off x="457200" y="773832"/>
            <a:ext cx="8229600" cy="1143000"/>
          </a:xfrm>
        </p:spPr>
        <p:txBody>
          <a:bodyPr>
            <a:normAutofit fontScale="90000"/>
          </a:bodyPr>
          <a:lstStyle/>
          <a:p>
            <a:r>
              <a:rPr lang="el-GR" dirty="0"/>
              <a:t>Εξέλιξη της μελέτης της ρύπανσης της Ατμόσφαιρας (1/7)</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135" y="1196752"/>
            <a:ext cx="7044377"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112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Nelson's Column during the Great Smog of 1952.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11560" y="2564904"/>
            <a:ext cx="3791914" cy="358454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p:cNvSpPr>
            <a:spLocks noGrp="1"/>
          </p:cNvSpPr>
          <p:nvPr>
            <p:ph sz="half" idx="2"/>
          </p:nvPr>
        </p:nvSpPr>
        <p:spPr>
          <a:xfrm>
            <a:off x="4648200" y="2060848"/>
            <a:ext cx="4038600" cy="4525963"/>
          </a:xfrm>
        </p:spPr>
        <p:txBody>
          <a:bodyPr>
            <a:normAutofit fontScale="92500"/>
          </a:bodyPr>
          <a:lstStyle/>
          <a:p>
            <a:pPr marL="0" indent="0" algn="just">
              <a:buNone/>
            </a:pPr>
            <a:r>
              <a:rPr lang="en-US" sz="2400" b="1" dirty="0"/>
              <a:t>Big </a:t>
            </a:r>
            <a:r>
              <a:rPr lang="en-US" sz="2400" b="1" dirty="0" smtClean="0"/>
              <a:t>Smoke</a:t>
            </a:r>
            <a:r>
              <a:rPr lang="en-US" sz="2400" dirty="0"/>
              <a:t> was a severe air-pollution event that affected the British capital of London in December 1952. It lasted 5 days.</a:t>
            </a:r>
          </a:p>
          <a:p>
            <a:pPr marL="0" indent="0" algn="just">
              <a:buNone/>
            </a:pPr>
            <a:r>
              <a:rPr lang="en-US" sz="2400" dirty="0"/>
              <a:t>Until 8 December, 4,000 people had died as a direct result of the smog and 100,000 more were made ill by the smog's effects on the human respiratory tract. More recent research suggests that the total number of fatalities was considerably greater, about </a:t>
            </a:r>
            <a:r>
              <a:rPr lang="en-US" sz="2400" dirty="0" smtClean="0"/>
              <a:t>12,000.</a:t>
            </a:r>
            <a:endParaRPr lang="el-GR" sz="2400" dirty="0"/>
          </a:p>
        </p:txBody>
      </p:sp>
      <p:sp>
        <p:nvSpPr>
          <p:cNvPr id="4" name="Date Placeholder 3"/>
          <p:cNvSpPr>
            <a:spLocks noGrp="1"/>
          </p:cNvSpPr>
          <p:nvPr>
            <p:ph type="dt" sz="half" idx="10"/>
          </p:nvPr>
        </p:nvSpPr>
        <p:spPr/>
        <p:txBody>
          <a:bodyPr/>
          <a:lstStyle/>
          <a:p>
            <a:fld id="{01044A92-FC60-4BE2-861C-60BF25431668}" type="datetime1">
              <a:rPr lang="el-GR" smtClean="0"/>
              <a:t>15/10/2017</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19</a:t>
            </a:fld>
            <a:endParaRPr lang="el-GR"/>
          </a:p>
        </p:txBody>
      </p:sp>
      <p:sp>
        <p:nvSpPr>
          <p:cNvPr id="9" name="Title 1"/>
          <p:cNvSpPr>
            <a:spLocks noGrp="1"/>
          </p:cNvSpPr>
          <p:nvPr>
            <p:ph type="title"/>
          </p:nvPr>
        </p:nvSpPr>
        <p:spPr>
          <a:xfrm>
            <a:off x="457200" y="773832"/>
            <a:ext cx="8229600" cy="1143000"/>
          </a:xfrm>
        </p:spPr>
        <p:txBody>
          <a:bodyPr>
            <a:normAutofit fontScale="90000"/>
          </a:bodyPr>
          <a:lstStyle/>
          <a:p>
            <a:r>
              <a:rPr lang="el-GR" dirty="0"/>
              <a:t>Εξέλιξη της μελέτης της ρύπανσης της Ατμόσφαιρας  </a:t>
            </a:r>
            <a:r>
              <a:rPr lang="el-GR" dirty="0" smtClean="0"/>
              <a:t>(5/7</a:t>
            </a:r>
            <a:r>
              <a:rPr lang="el-GR" dirty="0"/>
              <a:t>)</a:t>
            </a:r>
          </a:p>
        </p:txBody>
      </p:sp>
    </p:spTree>
    <p:extLst>
      <p:ext uri="{BB962C8B-B14F-4D97-AF65-F5344CB8AC3E}">
        <p14:creationId xmlns:p14="http://schemas.microsoft.com/office/powerpoint/2010/main" val="3789449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Δομή Μαθήματος</a:t>
            </a:r>
            <a:endParaRPr lang="el-GR" dirty="0"/>
          </a:p>
        </p:txBody>
      </p:sp>
      <p:sp>
        <p:nvSpPr>
          <p:cNvPr id="8" name="Content Placeholder 7"/>
          <p:cNvSpPr>
            <a:spLocks noGrp="1"/>
          </p:cNvSpPr>
          <p:nvPr>
            <p:ph idx="1"/>
          </p:nvPr>
        </p:nvSpPr>
        <p:spPr/>
        <p:txBody>
          <a:bodyPr>
            <a:normAutofit fontScale="92500" lnSpcReduction="10000"/>
          </a:bodyPr>
          <a:lstStyle/>
          <a:p>
            <a:pPr marL="514350" indent="-514350">
              <a:buFont typeface="+mj-lt"/>
              <a:buAutoNum type="arabicPeriod"/>
            </a:pPr>
            <a:r>
              <a:rPr lang="el-GR" dirty="0" smtClean="0"/>
              <a:t>Ορισμοί βασικών εννοιών</a:t>
            </a:r>
          </a:p>
          <a:p>
            <a:pPr marL="514350" indent="-514350">
              <a:buFont typeface="+mj-lt"/>
              <a:buAutoNum type="arabicPeriod"/>
            </a:pPr>
            <a:r>
              <a:rPr lang="el-GR" dirty="0" smtClean="0"/>
              <a:t>Ανακάλυψη στοιχείων και ενώσεων</a:t>
            </a:r>
          </a:p>
          <a:p>
            <a:pPr marL="514350" indent="-514350">
              <a:buFont typeface="+mj-lt"/>
              <a:buAutoNum type="arabicPeriod"/>
            </a:pPr>
            <a:r>
              <a:rPr lang="el-GR" dirty="0" smtClean="0"/>
              <a:t>Εξέλιξη της ατμόσφαιρας</a:t>
            </a:r>
          </a:p>
          <a:p>
            <a:pPr marL="514350" indent="-514350">
              <a:buFont typeface="+mj-lt"/>
              <a:buAutoNum type="arabicPeriod"/>
            </a:pPr>
            <a:r>
              <a:rPr lang="el-GR" dirty="0" smtClean="0"/>
              <a:t>Εξέλιξη της μελέτης της ρύπανσης της Ατμόσφαιρας</a:t>
            </a:r>
          </a:p>
          <a:p>
            <a:pPr marL="514350" indent="-514350">
              <a:buFont typeface="+mj-lt"/>
              <a:buAutoNum type="arabicPeriod"/>
            </a:pPr>
            <a:r>
              <a:rPr lang="el-GR" dirty="0" smtClean="0"/>
              <a:t>Θέματα επιστημονικού ενδιαφέροντος και αιχμής</a:t>
            </a:r>
          </a:p>
          <a:p>
            <a:pPr marL="514350" indent="-514350">
              <a:buFont typeface="+mj-lt"/>
              <a:buAutoNum type="arabicPeriod"/>
            </a:pPr>
            <a:r>
              <a:rPr lang="el-GR" dirty="0" smtClean="0"/>
              <a:t>Ατμοσφαιρική ρύπανση: Έρευνα στην Ελλάδα</a:t>
            </a:r>
            <a:endParaRPr lang="en-US" dirty="0" smtClean="0"/>
          </a:p>
          <a:p>
            <a:pPr marL="514350" indent="-514350">
              <a:buFont typeface="+mj-lt"/>
              <a:buAutoNum type="arabicPeriod"/>
            </a:pPr>
            <a:r>
              <a:rPr lang="el-GR" dirty="0" smtClean="0"/>
              <a:t>Πρόγραμμα διδασκαλίας μαθήματος</a:t>
            </a:r>
            <a:endParaRPr lang="el-GR" dirty="0"/>
          </a:p>
        </p:txBody>
      </p:sp>
      <p:sp>
        <p:nvSpPr>
          <p:cNvPr id="5" name="Date Placeholder 4"/>
          <p:cNvSpPr>
            <a:spLocks noGrp="1"/>
          </p:cNvSpPr>
          <p:nvPr>
            <p:ph type="dt" sz="half" idx="10"/>
          </p:nvPr>
        </p:nvSpPr>
        <p:spPr/>
        <p:txBody>
          <a:bodyPr/>
          <a:lstStyle/>
          <a:p>
            <a:fld id="{3417E0D7-DFFE-4D38-B11B-DD18872533AA}" type="datetime1">
              <a:rPr lang="el-GR" smtClean="0"/>
              <a:t>15/10/2017</a:t>
            </a:fld>
            <a:endParaRPr lang="el-GR"/>
          </a:p>
        </p:txBody>
      </p:sp>
      <p:sp>
        <p:nvSpPr>
          <p:cNvPr id="6" name="Footer Placeholder 5"/>
          <p:cNvSpPr>
            <a:spLocks noGrp="1"/>
          </p:cNvSpPr>
          <p:nvPr>
            <p:ph type="ftr" sz="quarter" idx="11"/>
          </p:nvPr>
        </p:nvSpPr>
        <p:spPr/>
        <p:txBody>
          <a:bodyPr/>
          <a:lstStyle/>
          <a:p>
            <a:r>
              <a:rPr lang="el-GR" smtClean="0"/>
              <a:t>Ελένη Αθανασοπούλου</a:t>
            </a:r>
            <a:endParaRPr lang="el-GR" dirty="0"/>
          </a:p>
        </p:txBody>
      </p:sp>
      <p:sp>
        <p:nvSpPr>
          <p:cNvPr id="7" name="Slide Number Placeholder 6"/>
          <p:cNvSpPr>
            <a:spLocks noGrp="1"/>
          </p:cNvSpPr>
          <p:nvPr>
            <p:ph type="sldNum" sz="quarter" idx="12"/>
          </p:nvPr>
        </p:nvSpPr>
        <p:spPr/>
        <p:txBody>
          <a:bodyPr/>
          <a:lstStyle/>
          <a:p>
            <a:fld id="{74343D87-67CF-458F-94BC-B13D52DBFAFF}" type="slidenum">
              <a:rPr lang="el-GR" smtClean="0"/>
              <a:t>2</a:t>
            </a:fld>
            <a:endParaRPr lang="el-GR"/>
          </a:p>
        </p:txBody>
      </p:sp>
    </p:spTree>
    <p:extLst>
      <p:ext uri="{BB962C8B-B14F-4D97-AF65-F5344CB8AC3E}">
        <p14:creationId xmlns:p14="http://schemas.microsoft.com/office/powerpoint/2010/main" val="219168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8">
                                            <p:txEl>
                                              <p:pRg st="0" end="0"/>
                                            </p:txEl>
                                          </p:spTgt>
                                        </p:tgtEl>
                                        <p:attrNameLst>
                                          <p:attrName>style.fontWeight</p:attrName>
                                        </p:attrNameLst>
                                      </p:cBhvr>
                                      <p:to>
                                        <p:strVal val="bold"/>
                                      </p:to>
                                    </p:set>
                                  </p:childTnLst>
                                </p:cTn>
                              </p:par>
                              <p:par>
                                <p:cTn id="7" presetID="9" presetClass="emph" presetSubtype="0" nodeType="withEffect">
                                  <p:stCondLst>
                                    <p:cond delay="0"/>
                                  </p:stCondLst>
                                  <p:childTnLst>
                                    <p:set>
                                      <p:cBhvr rctx="PPT">
                                        <p:cTn id="8" dur="indefinite"/>
                                        <p:tgtEl>
                                          <p:spTgt spid="8">
                                            <p:txEl>
                                              <p:pRg st="1" end="1"/>
                                            </p:txEl>
                                          </p:spTgt>
                                        </p:tgtEl>
                                        <p:attrNameLst>
                                          <p:attrName>style.opacity</p:attrName>
                                        </p:attrNameLst>
                                      </p:cBhvr>
                                      <p:to>
                                        <p:strVal val="0.5"/>
                                      </p:to>
                                    </p:set>
                                    <p:animEffect filter="image" prLst="opacity: 0.5">
                                      <p:cBhvr rctx="IE">
                                        <p:cTn id="9" dur="indefinite"/>
                                        <p:tgtEl>
                                          <p:spTgt spid="8">
                                            <p:txEl>
                                              <p:pRg st="1" end="1"/>
                                            </p:txEl>
                                          </p:spTgt>
                                        </p:tgtEl>
                                      </p:cBhvr>
                                    </p:animEffect>
                                  </p:childTnLst>
                                </p:cTn>
                              </p:par>
                              <p:par>
                                <p:cTn id="10" presetID="9" presetClass="emph" presetSubtype="0" nodeType="withEffect">
                                  <p:stCondLst>
                                    <p:cond delay="0"/>
                                  </p:stCondLst>
                                  <p:childTnLst>
                                    <p:set>
                                      <p:cBhvr rctx="PPT">
                                        <p:cTn id="11" dur="indefinite"/>
                                        <p:tgtEl>
                                          <p:spTgt spid="8">
                                            <p:txEl>
                                              <p:pRg st="2" end="2"/>
                                            </p:txEl>
                                          </p:spTgt>
                                        </p:tgtEl>
                                        <p:attrNameLst>
                                          <p:attrName>style.opacity</p:attrName>
                                        </p:attrNameLst>
                                      </p:cBhvr>
                                      <p:to>
                                        <p:strVal val="0.5"/>
                                      </p:to>
                                    </p:set>
                                    <p:animEffect filter="image" prLst="opacity: 0.5">
                                      <p:cBhvr rctx="IE">
                                        <p:cTn id="12" dur="indefinite"/>
                                        <p:tgtEl>
                                          <p:spTgt spid="8">
                                            <p:txEl>
                                              <p:pRg st="2" end="2"/>
                                            </p:txEl>
                                          </p:spTgt>
                                        </p:tgtEl>
                                      </p:cBhvr>
                                    </p:animEffect>
                                  </p:childTnLst>
                                </p:cTn>
                              </p:par>
                              <p:par>
                                <p:cTn id="13" presetID="9" presetClass="emph" presetSubtype="0" nodeType="withEffect">
                                  <p:stCondLst>
                                    <p:cond delay="0"/>
                                  </p:stCondLst>
                                  <p:childTnLst>
                                    <p:set>
                                      <p:cBhvr rctx="PPT">
                                        <p:cTn id="14" dur="indefinite"/>
                                        <p:tgtEl>
                                          <p:spTgt spid="8">
                                            <p:txEl>
                                              <p:pRg st="3" end="3"/>
                                            </p:txEl>
                                          </p:spTgt>
                                        </p:tgtEl>
                                        <p:attrNameLst>
                                          <p:attrName>style.opacity</p:attrName>
                                        </p:attrNameLst>
                                      </p:cBhvr>
                                      <p:to>
                                        <p:strVal val="0.5"/>
                                      </p:to>
                                    </p:set>
                                    <p:animEffect filter="image" prLst="opacity: 0.5">
                                      <p:cBhvr rctx="IE">
                                        <p:cTn id="15" dur="indefinite"/>
                                        <p:tgtEl>
                                          <p:spTgt spid="8">
                                            <p:txEl>
                                              <p:pRg st="3" end="3"/>
                                            </p:txEl>
                                          </p:spTgt>
                                        </p:tgtEl>
                                      </p:cBhvr>
                                    </p:animEffect>
                                  </p:childTnLst>
                                </p:cTn>
                              </p:par>
                              <p:par>
                                <p:cTn id="16" presetID="9" presetClass="emph" presetSubtype="0" nodeType="withEffect">
                                  <p:stCondLst>
                                    <p:cond delay="0"/>
                                  </p:stCondLst>
                                  <p:childTnLst>
                                    <p:set>
                                      <p:cBhvr rctx="PPT">
                                        <p:cTn id="17" dur="indefinite"/>
                                        <p:tgtEl>
                                          <p:spTgt spid="8">
                                            <p:txEl>
                                              <p:pRg st="4" end="4"/>
                                            </p:txEl>
                                          </p:spTgt>
                                        </p:tgtEl>
                                        <p:attrNameLst>
                                          <p:attrName>style.opacity</p:attrName>
                                        </p:attrNameLst>
                                      </p:cBhvr>
                                      <p:to>
                                        <p:strVal val="0.5"/>
                                      </p:to>
                                    </p:set>
                                    <p:animEffect filter="image" prLst="opacity: 0.5">
                                      <p:cBhvr rctx="IE">
                                        <p:cTn id="18" dur="indefinite"/>
                                        <p:tgtEl>
                                          <p:spTgt spid="8">
                                            <p:txEl>
                                              <p:pRg st="4" end="4"/>
                                            </p:txEl>
                                          </p:spTgt>
                                        </p:tgtEl>
                                      </p:cBhvr>
                                    </p:animEffect>
                                  </p:childTnLst>
                                </p:cTn>
                              </p:par>
                              <p:par>
                                <p:cTn id="19" presetID="9" presetClass="emph" presetSubtype="0" nodeType="withEffect">
                                  <p:stCondLst>
                                    <p:cond delay="0"/>
                                  </p:stCondLst>
                                  <p:childTnLst>
                                    <p:set>
                                      <p:cBhvr rctx="PPT">
                                        <p:cTn id="20" dur="indefinite"/>
                                        <p:tgtEl>
                                          <p:spTgt spid="8">
                                            <p:txEl>
                                              <p:pRg st="5" end="5"/>
                                            </p:txEl>
                                          </p:spTgt>
                                        </p:tgtEl>
                                        <p:attrNameLst>
                                          <p:attrName>style.opacity</p:attrName>
                                        </p:attrNameLst>
                                      </p:cBhvr>
                                      <p:to>
                                        <p:strVal val="0.5"/>
                                      </p:to>
                                    </p:set>
                                    <p:animEffect filter="image" prLst="opacity: 0.5">
                                      <p:cBhvr rctx="IE">
                                        <p:cTn id="21" dur="indefinite"/>
                                        <p:tgtEl>
                                          <p:spTgt spid="8">
                                            <p:txEl>
                                              <p:pRg st="5" end="5"/>
                                            </p:txEl>
                                          </p:spTgt>
                                        </p:tgtEl>
                                      </p:cBhvr>
                                    </p:animEffect>
                                  </p:childTnLst>
                                </p:cTn>
                              </p:par>
                              <p:par>
                                <p:cTn id="22" presetID="9" presetClass="emph" presetSubtype="0" nodeType="withEffect">
                                  <p:stCondLst>
                                    <p:cond delay="0"/>
                                  </p:stCondLst>
                                  <p:childTnLst>
                                    <p:set>
                                      <p:cBhvr rctx="PPT">
                                        <p:cTn id="23" dur="indefinite"/>
                                        <p:tgtEl>
                                          <p:spTgt spid="8">
                                            <p:txEl>
                                              <p:pRg st="6" end="6"/>
                                            </p:txEl>
                                          </p:spTgt>
                                        </p:tgtEl>
                                        <p:attrNameLst>
                                          <p:attrName>style.opacity</p:attrName>
                                        </p:attrNameLst>
                                      </p:cBhvr>
                                      <p:to>
                                        <p:strVal val="0.5"/>
                                      </p:to>
                                    </p:set>
                                    <p:animEffect filter="image" prLst="opacity: 0.5">
                                      <p:cBhvr rctx="IE">
                                        <p:cTn id="24" dur="indefinite"/>
                                        <p:tgtEl>
                                          <p:spTgt spid="8">
                                            <p:txEl>
                                              <p:pRg st="6" end="6"/>
                                            </p:txEl>
                                          </p:spTgt>
                                        </p:tgtEl>
                                      </p:cBhvr>
                                    </p:animEffect>
                                  </p:childTnLst>
                                </p:cTn>
                              </p:par>
                              <p:par>
                                <p:cTn id="25" presetID="9" presetClass="emph" presetSubtype="0" nodeType="withEffect">
                                  <p:stCondLst>
                                    <p:cond delay="0"/>
                                  </p:stCondLst>
                                  <p:childTnLst>
                                    <p:set>
                                      <p:cBhvr rctx="PPT">
                                        <p:cTn id="26" dur="indefinite"/>
                                        <p:tgtEl>
                                          <p:spTgt spid="8">
                                            <p:txEl>
                                              <p:pRg st="6" end="6"/>
                                            </p:txEl>
                                          </p:spTgt>
                                        </p:tgtEl>
                                        <p:attrNameLst>
                                          <p:attrName>style.opacity</p:attrName>
                                        </p:attrNameLst>
                                      </p:cBhvr>
                                      <p:to>
                                        <p:strVal val="0.5"/>
                                      </p:to>
                                    </p:set>
                                    <p:animEffect filter="image" prLst="opacity: 0.5">
                                      <p:cBhvr rctx="IE">
                                        <p:cTn id="27" dur="indefinite"/>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999381"/>
            <a:ext cx="3538736" cy="4525963"/>
          </a:xfrm>
        </p:spPr>
        <p:txBody>
          <a:bodyPr>
            <a:normAutofit fontScale="92500" lnSpcReduction="10000"/>
          </a:bodyPr>
          <a:lstStyle/>
          <a:p>
            <a:r>
              <a:rPr lang="el-GR" sz="2400" dirty="0" smtClean="0"/>
              <a:t>Τα τελευταία 30 χρόνια, έρευνες αποκάλυψαν πολλά προβλήματα υγείας που συνδέονται με την αέρια ρύπανση: άσθμα, πνευμονικές &amp; καρδιαγγειακές παθήσεις, πρόωρες γεννήσεις και θάνατος. </a:t>
            </a:r>
          </a:p>
          <a:p>
            <a:r>
              <a:rPr lang="el-GR" sz="2400" dirty="0" smtClean="0"/>
              <a:t>Το 2013, </a:t>
            </a:r>
            <a:r>
              <a:rPr lang="en-US" sz="2400" dirty="0" smtClean="0"/>
              <a:t>o WHO </a:t>
            </a:r>
            <a:r>
              <a:rPr lang="el-GR" sz="2400" dirty="0" smtClean="0"/>
              <a:t>συμπέρανε επίσημα πως η ρύπανση της ατμόσφαιρας προκαλεί καρκινογενέσεις.</a:t>
            </a:r>
            <a:endParaRPr lang="el-GR" sz="2400" dirty="0"/>
          </a:p>
        </p:txBody>
      </p:sp>
      <p:sp>
        <p:nvSpPr>
          <p:cNvPr id="4" name="Date Placeholder 3"/>
          <p:cNvSpPr>
            <a:spLocks noGrp="1"/>
          </p:cNvSpPr>
          <p:nvPr>
            <p:ph type="dt" sz="half" idx="10"/>
          </p:nvPr>
        </p:nvSpPr>
        <p:spPr/>
        <p:txBody>
          <a:bodyPr/>
          <a:lstStyle/>
          <a:p>
            <a:fld id="{01044A92-FC60-4BE2-861C-60BF25431668}" type="datetime1">
              <a:rPr lang="el-GR" smtClean="0"/>
              <a:t>15/10/2017</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20</a:t>
            </a:fld>
            <a:endParaRPr lang="el-GR"/>
          </a:p>
        </p:txBody>
      </p:sp>
      <p:pic>
        <p:nvPicPr>
          <p:cNvPr id="7" name="Picture 2" descr="Buildings are seen in heavy haze in Beijing's central business district, January 14, 2013.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988841"/>
            <a:ext cx="4608511" cy="25922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355976" y="4637454"/>
            <a:ext cx="4608512" cy="1569660"/>
          </a:xfrm>
          <a:prstGeom prst="rect">
            <a:avLst/>
          </a:prstGeom>
          <a:noFill/>
        </p:spPr>
        <p:txBody>
          <a:bodyPr wrap="square" rtlCol="0">
            <a:spAutoFit/>
          </a:bodyPr>
          <a:lstStyle/>
          <a:p>
            <a:r>
              <a:rPr lang="en-US" sz="1600" i="1" dirty="0" smtClean="0"/>
              <a:t>“Smog </a:t>
            </a:r>
            <a:r>
              <a:rPr lang="en-US" sz="1600" i="1" dirty="0"/>
              <a:t>Blankets Chinese </a:t>
            </a:r>
            <a:r>
              <a:rPr lang="en-US" sz="1600" i="1" dirty="0" smtClean="0"/>
              <a:t>Cities” </a:t>
            </a:r>
            <a:endParaRPr lang="en-US" sz="1600" i="1" dirty="0"/>
          </a:p>
          <a:p>
            <a:r>
              <a:rPr lang="en-US" sz="1600" i="1" dirty="0"/>
              <a:t>Buildings are seen in heavy haze in Beijing's central business district, January 14, 2013. </a:t>
            </a:r>
            <a:endParaRPr lang="en-US" sz="1600" i="1" dirty="0" smtClean="0"/>
          </a:p>
          <a:p>
            <a:r>
              <a:rPr lang="en-US" sz="1600" i="1" dirty="0" smtClean="0"/>
              <a:t>PM2.5 ~ </a:t>
            </a:r>
            <a:r>
              <a:rPr lang="en-US" sz="1600" i="1" dirty="0"/>
              <a:t>900 micrograms per cubic meter. The World Health Organization </a:t>
            </a:r>
            <a:r>
              <a:rPr lang="en-US" sz="1600" i="1" dirty="0" smtClean="0"/>
              <a:t>recommends </a:t>
            </a:r>
            <a:r>
              <a:rPr lang="en-US" sz="1600" i="1" dirty="0"/>
              <a:t>maximum daily level of PM 2.5 </a:t>
            </a:r>
            <a:r>
              <a:rPr lang="en-US" sz="1600" i="1" dirty="0" smtClean="0"/>
              <a:t>= 20 </a:t>
            </a:r>
            <a:r>
              <a:rPr lang="en-US" sz="1600" i="1" dirty="0"/>
              <a:t>micrograms per square meter.</a:t>
            </a:r>
          </a:p>
        </p:txBody>
      </p:sp>
      <p:sp>
        <p:nvSpPr>
          <p:cNvPr id="9" name="Title 1"/>
          <p:cNvSpPr>
            <a:spLocks noGrp="1"/>
          </p:cNvSpPr>
          <p:nvPr>
            <p:ph type="title"/>
          </p:nvPr>
        </p:nvSpPr>
        <p:spPr>
          <a:xfrm>
            <a:off x="457200" y="773832"/>
            <a:ext cx="8229600" cy="1143000"/>
          </a:xfrm>
        </p:spPr>
        <p:txBody>
          <a:bodyPr>
            <a:normAutofit fontScale="90000"/>
          </a:bodyPr>
          <a:lstStyle/>
          <a:p>
            <a:r>
              <a:rPr lang="el-GR" dirty="0"/>
              <a:t>Εξέλιξη της μελέτης της ρύπανσης της Ατμόσφαιρας </a:t>
            </a:r>
            <a:r>
              <a:rPr lang="el-GR" dirty="0" smtClean="0"/>
              <a:t>(6/7</a:t>
            </a:r>
            <a:r>
              <a:rPr lang="el-GR" dirty="0"/>
              <a:t>)</a:t>
            </a:r>
          </a:p>
        </p:txBody>
      </p:sp>
    </p:spTree>
    <p:extLst>
      <p:ext uri="{BB962C8B-B14F-4D97-AF65-F5344CB8AC3E}">
        <p14:creationId xmlns:p14="http://schemas.microsoft.com/office/powerpoint/2010/main" val="40877155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Annual mean ozone concentrations by station ty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132856"/>
            <a:ext cx="6126053" cy="432048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B85B014A-67FB-4E75-B291-011D4B722A3F}" type="datetime1">
              <a:rPr lang="el-GR" smtClean="0"/>
              <a:t>15/10/2017</a:t>
            </a:fld>
            <a:endParaRPr lang="el-GR"/>
          </a:p>
        </p:txBody>
      </p:sp>
      <p:sp>
        <p:nvSpPr>
          <p:cNvPr id="4" name="Footer Placeholder 3"/>
          <p:cNvSpPr>
            <a:spLocks noGrp="1"/>
          </p:cNvSpPr>
          <p:nvPr>
            <p:ph type="ftr" sz="quarter" idx="11"/>
          </p:nvPr>
        </p:nvSpPr>
        <p:spPr/>
        <p:txBody>
          <a:bodyPr/>
          <a:lstStyle/>
          <a:p>
            <a:r>
              <a:rPr lang="el-GR" smtClean="0"/>
              <a:t>Ελένη Αθανασοπούλου</a:t>
            </a:r>
            <a:endParaRPr lang="el-GR" dirty="0"/>
          </a:p>
        </p:txBody>
      </p:sp>
      <p:sp>
        <p:nvSpPr>
          <p:cNvPr id="5" name="Slide Number Placeholder 4"/>
          <p:cNvSpPr>
            <a:spLocks noGrp="1"/>
          </p:cNvSpPr>
          <p:nvPr>
            <p:ph type="sldNum" sz="quarter" idx="12"/>
          </p:nvPr>
        </p:nvSpPr>
        <p:spPr/>
        <p:txBody>
          <a:bodyPr/>
          <a:lstStyle/>
          <a:p>
            <a:fld id="{74343D87-67CF-458F-94BC-B13D52DBFAFF}" type="slidenum">
              <a:rPr lang="el-GR" smtClean="0"/>
              <a:t>21</a:t>
            </a:fld>
            <a:endParaRPr lang="el-G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2290911"/>
            <a:ext cx="6200775"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a:spLocks noGrp="1"/>
          </p:cNvSpPr>
          <p:nvPr>
            <p:ph type="title"/>
          </p:nvPr>
        </p:nvSpPr>
        <p:spPr>
          <a:xfrm>
            <a:off x="457200" y="845840"/>
            <a:ext cx="8229600" cy="1143000"/>
          </a:xfrm>
        </p:spPr>
        <p:txBody>
          <a:bodyPr>
            <a:normAutofit fontScale="90000"/>
          </a:bodyPr>
          <a:lstStyle/>
          <a:p>
            <a:r>
              <a:rPr lang="el-GR" dirty="0"/>
              <a:t>Εξέλιξη της μελέτης της ρύπανσης της Ατμόσφαιρας  </a:t>
            </a:r>
            <a:r>
              <a:rPr lang="el-GR" dirty="0" smtClean="0"/>
              <a:t>(7/7</a:t>
            </a:r>
            <a:r>
              <a:rPr lang="el-GR" dirty="0"/>
              <a:t>)</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2708920"/>
            <a:ext cx="6429375"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239053"/>
            <a:ext cx="9144000" cy="646331"/>
          </a:xfrm>
          <a:prstGeom prst="rect">
            <a:avLst/>
          </a:prstGeom>
          <a:solidFill>
            <a:schemeClr val="bg1"/>
          </a:solidFill>
        </p:spPr>
        <p:txBody>
          <a:bodyPr wrap="square" rtlCol="0">
            <a:spAutoFit/>
          </a:bodyPr>
          <a:lstStyle/>
          <a:p>
            <a:pPr algn="ctr"/>
            <a:r>
              <a:rPr lang="el-GR" dirty="0" smtClean="0"/>
              <a:t>Αν και η ποιότητα της ατμόσφαιρας σταδιακά βελτιώνεται, το πρόβλημα της αέριας ρύπανσης παραμένει από τα σοβαρότερους περιβαλλοντικούς κινδύνους στην Ευρώπη.</a:t>
            </a:r>
            <a:endParaRPr lang="el-GR" dirty="0"/>
          </a:p>
        </p:txBody>
      </p:sp>
    </p:spTree>
    <p:extLst>
      <p:ext uri="{BB962C8B-B14F-4D97-AF65-F5344CB8AC3E}">
        <p14:creationId xmlns:p14="http://schemas.microsoft.com/office/powerpoint/2010/main" val="169131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9"/>
                                        </p:tgtEl>
                                        <p:attrNameLst>
                                          <p:attrName>style.visibility</p:attrName>
                                        </p:attrNameLst>
                                      </p:cBhvr>
                                      <p:to>
                                        <p:strVal val="visible"/>
                                      </p:to>
                                    </p:set>
                                  </p:childTnLst>
                                  <p:subTnLst>
                                    <p:set>
                                      <p:cBhvr override="childStyle">
                                        <p:cTn dur="1" fill="hold" display="0" masterRel="nextClick" afterEffect="1"/>
                                        <p:tgtEl>
                                          <p:spTgt spid="1029"/>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subTnLst>
                                    <p:set>
                                      <p:cBhvr override="childStyle">
                                        <p:cTn dur="1" fill="hold" display="0" masterRel="nextClick" afterEffect="1"/>
                                        <p:tgtEl>
                                          <p:spTgt spid="1027"/>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Δομή Μαθήματος</a:t>
            </a:r>
            <a:endParaRPr lang="el-GR" dirty="0"/>
          </a:p>
        </p:txBody>
      </p:sp>
      <p:sp>
        <p:nvSpPr>
          <p:cNvPr id="8" name="Content Placeholder 7"/>
          <p:cNvSpPr>
            <a:spLocks noGrp="1"/>
          </p:cNvSpPr>
          <p:nvPr>
            <p:ph idx="1"/>
          </p:nvPr>
        </p:nvSpPr>
        <p:spPr/>
        <p:txBody>
          <a:bodyPr>
            <a:normAutofit fontScale="92500" lnSpcReduction="10000"/>
          </a:bodyPr>
          <a:lstStyle/>
          <a:p>
            <a:pPr marL="514350" indent="-514350">
              <a:buFont typeface="+mj-lt"/>
              <a:buAutoNum type="arabicPeriod"/>
            </a:pPr>
            <a:r>
              <a:rPr lang="el-GR" dirty="0" smtClean="0"/>
              <a:t>Ορισμοί βασικών εννοιών</a:t>
            </a:r>
          </a:p>
          <a:p>
            <a:pPr marL="514350" indent="-514350">
              <a:buFont typeface="+mj-lt"/>
              <a:buAutoNum type="arabicPeriod"/>
            </a:pPr>
            <a:r>
              <a:rPr lang="el-GR" dirty="0" smtClean="0"/>
              <a:t>Ανακάλυψη στοιχείων και ενώσεων</a:t>
            </a:r>
          </a:p>
          <a:p>
            <a:pPr marL="514350" indent="-514350">
              <a:buFont typeface="+mj-lt"/>
              <a:buAutoNum type="arabicPeriod"/>
            </a:pPr>
            <a:r>
              <a:rPr lang="el-GR" dirty="0" smtClean="0"/>
              <a:t>Εξέλιξη της ατμόσφαιρας</a:t>
            </a:r>
          </a:p>
          <a:p>
            <a:pPr marL="514350" indent="-514350">
              <a:buFont typeface="+mj-lt"/>
              <a:buAutoNum type="arabicPeriod"/>
            </a:pPr>
            <a:r>
              <a:rPr lang="el-GR" dirty="0" smtClean="0"/>
              <a:t>Εξέλιξη της μελέτης της ρύπανσης της Ατμόσφαιρας</a:t>
            </a:r>
          </a:p>
          <a:p>
            <a:pPr marL="514350" indent="-514350">
              <a:buFont typeface="+mj-lt"/>
              <a:buAutoNum type="arabicPeriod"/>
            </a:pPr>
            <a:r>
              <a:rPr lang="el-GR" dirty="0" smtClean="0"/>
              <a:t>Θέματα επιστημονικού ενδιαφέροντος και αιχμής</a:t>
            </a:r>
          </a:p>
          <a:p>
            <a:pPr marL="514350" indent="-514350">
              <a:buFont typeface="+mj-lt"/>
              <a:buAutoNum type="arabicPeriod"/>
            </a:pPr>
            <a:r>
              <a:rPr lang="el-GR" dirty="0" smtClean="0"/>
              <a:t>Ατμοσφαιρική ρύπανση: Έρευνα στην Ελλάδα</a:t>
            </a:r>
            <a:endParaRPr lang="en-US" dirty="0"/>
          </a:p>
          <a:p>
            <a:pPr marL="514350" indent="-514350">
              <a:buFont typeface="+mj-lt"/>
              <a:buAutoNum type="arabicPeriod"/>
            </a:pPr>
            <a:r>
              <a:rPr lang="el-GR" dirty="0"/>
              <a:t>Πρόγραμμα διδασκαλίας </a:t>
            </a:r>
            <a:r>
              <a:rPr lang="el-GR" dirty="0" smtClean="0"/>
              <a:t>μαθήματος</a:t>
            </a:r>
            <a:endParaRPr lang="el-GR" dirty="0"/>
          </a:p>
        </p:txBody>
      </p:sp>
      <p:sp>
        <p:nvSpPr>
          <p:cNvPr id="5" name="Date Placeholder 4"/>
          <p:cNvSpPr>
            <a:spLocks noGrp="1"/>
          </p:cNvSpPr>
          <p:nvPr>
            <p:ph type="dt" sz="half" idx="10"/>
          </p:nvPr>
        </p:nvSpPr>
        <p:spPr/>
        <p:txBody>
          <a:bodyPr/>
          <a:lstStyle/>
          <a:p>
            <a:fld id="{3417E0D7-DFFE-4D38-B11B-DD18872533AA}" type="datetime1">
              <a:rPr lang="el-GR" smtClean="0"/>
              <a:t>15/10/2017</a:t>
            </a:fld>
            <a:endParaRPr lang="el-GR"/>
          </a:p>
        </p:txBody>
      </p:sp>
      <p:sp>
        <p:nvSpPr>
          <p:cNvPr id="6" name="Footer Placeholder 5"/>
          <p:cNvSpPr>
            <a:spLocks noGrp="1"/>
          </p:cNvSpPr>
          <p:nvPr>
            <p:ph type="ftr" sz="quarter" idx="11"/>
          </p:nvPr>
        </p:nvSpPr>
        <p:spPr/>
        <p:txBody>
          <a:bodyPr/>
          <a:lstStyle/>
          <a:p>
            <a:r>
              <a:rPr lang="el-GR" smtClean="0"/>
              <a:t>Ελένη Αθανασοπούλου</a:t>
            </a:r>
            <a:endParaRPr lang="el-GR" dirty="0"/>
          </a:p>
        </p:txBody>
      </p:sp>
      <p:sp>
        <p:nvSpPr>
          <p:cNvPr id="7" name="Slide Number Placeholder 6"/>
          <p:cNvSpPr>
            <a:spLocks noGrp="1"/>
          </p:cNvSpPr>
          <p:nvPr>
            <p:ph type="sldNum" sz="quarter" idx="12"/>
          </p:nvPr>
        </p:nvSpPr>
        <p:spPr/>
        <p:txBody>
          <a:bodyPr/>
          <a:lstStyle/>
          <a:p>
            <a:fld id="{74343D87-67CF-458F-94BC-B13D52DBFAFF}" type="slidenum">
              <a:rPr lang="el-GR" smtClean="0"/>
              <a:t>22</a:t>
            </a:fld>
            <a:endParaRPr lang="el-GR"/>
          </a:p>
        </p:txBody>
      </p:sp>
    </p:spTree>
    <p:extLst>
      <p:ext uri="{BB962C8B-B14F-4D97-AF65-F5344CB8AC3E}">
        <p14:creationId xmlns:p14="http://schemas.microsoft.com/office/powerpoint/2010/main" val="39203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8">
                                            <p:txEl>
                                              <p:pRg st="4" end="4"/>
                                            </p:txEl>
                                          </p:spTgt>
                                        </p:tgtEl>
                                        <p:attrNameLst>
                                          <p:attrName>style.fontWeight</p:attrName>
                                        </p:attrNameLst>
                                      </p:cBhvr>
                                      <p:to>
                                        <p:strVal val="bold"/>
                                      </p:to>
                                    </p:set>
                                  </p:childTnLst>
                                </p:cTn>
                              </p:par>
                              <p:par>
                                <p:cTn id="7" presetID="9" presetClass="emph" presetSubtype="0" nodeType="withEffect">
                                  <p:stCondLst>
                                    <p:cond delay="0"/>
                                  </p:stCondLst>
                                  <p:childTnLst>
                                    <p:set>
                                      <p:cBhvr rctx="PPT">
                                        <p:cTn id="8" dur="indefinite"/>
                                        <p:tgtEl>
                                          <p:spTgt spid="8">
                                            <p:txEl>
                                              <p:pRg st="5" end="5"/>
                                            </p:txEl>
                                          </p:spTgt>
                                        </p:tgtEl>
                                        <p:attrNameLst>
                                          <p:attrName>style.opacity</p:attrName>
                                        </p:attrNameLst>
                                      </p:cBhvr>
                                      <p:to>
                                        <p:strVal val="0.5"/>
                                      </p:to>
                                    </p:set>
                                    <p:animEffect filter="image" prLst="opacity: 0.5">
                                      <p:cBhvr rctx="IE">
                                        <p:cTn id="9" dur="indefinite"/>
                                        <p:tgtEl>
                                          <p:spTgt spid="8">
                                            <p:txEl>
                                              <p:pRg st="5" end="5"/>
                                            </p:txEl>
                                          </p:spTgt>
                                        </p:tgtEl>
                                      </p:cBhvr>
                                    </p:animEffect>
                                  </p:childTnLst>
                                </p:cTn>
                              </p:par>
                              <p:par>
                                <p:cTn id="10" presetID="9" presetClass="emph" presetSubtype="0" nodeType="withEffect">
                                  <p:stCondLst>
                                    <p:cond delay="0"/>
                                  </p:stCondLst>
                                  <p:childTnLst>
                                    <p:set>
                                      <p:cBhvr rctx="PPT">
                                        <p:cTn id="11" dur="indefinite"/>
                                        <p:tgtEl>
                                          <p:spTgt spid="8">
                                            <p:txEl>
                                              <p:pRg st="6" end="6"/>
                                            </p:txEl>
                                          </p:spTgt>
                                        </p:tgtEl>
                                        <p:attrNameLst>
                                          <p:attrName>style.opacity</p:attrName>
                                        </p:attrNameLst>
                                      </p:cBhvr>
                                      <p:to>
                                        <p:strVal val="0.5"/>
                                      </p:to>
                                    </p:set>
                                    <p:animEffect filter="image" prLst="opacity: 0.5">
                                      <p:cBhvr rctx="IE">
                                        <p:cTn id="12" dur="indefinite"/>
                                        <p:tgtEl>
                                          <p:spTgt spid="8">
                                            <p:txEl>
                                              <p:pRg st="6" end="6"/>
                                            </p:txEl>
                                          </p:spTgt>
                                        </p:tgtEl>
                                      </p:cBhvr>
                                    </p:animEffect>
                                  </p:childTnLst>
                                </p:cTn>
                              </p:par>
                              <p:par>
                                <p:cTn id="13" presetID="9" presetClass="emph" presetSubtype="0" nodeType="withEffect">
                                  <p:stCondLst>
                                    <p:cond delay="0"/>
                                  </p:stCondLst>
                                  <p:childTnLst>
                                    <p:set>
                                      <p:cBhvr rctx="PPT">
                                        <p:cTn id="14" dur="indefinite"/>
                                        <p:tgtEl>
                                          <p:spTgt spid="8">
                                            <p:txEl>
                                              <p:pRg st="0" end="0"/>
                                            </p:txEl>
                                          </p:spTgt>
                                        </p:tgtEl>
                                        <p:attrNameLst>
                                          <p:attrName>style.opacity</p:attrName>
                                        </p:attrNameLst>
                                      </p:cBhvr>
                                      <p:to>
                                        <p:strVal val="0.5"/>
                                      </p:to>
                                    </p:set>
                                    <p:animEffect filter="image" prLst="opacity: 0.5">
                                      <p:cBhvr rctx="IE">
                                        <p:cTn id="15" dur="indefinite"/>
                                        <p:tgtEl>
                                          <p:spTgt spid="8">
                                            <p:txEl>
                                              <p:pRg st="0" end="0"/>
                                            </p:txEl>
                                          </p:spTgt>
                                        </p:tgtEl>
                                      </p:cBhvr>
                                    </p:animEffect>
                                  </p:childTnLst>
                                </p:cTn>
                              </p:par>
                              <p:par>
                                <p:cTn id="16" presetID="9" presetClass="emph" presetSubtype="0" nodeType="withEffect">
                                  <p:stCondLst>
                                    <p:cond delay="0"/>
                                  </p:stCondLst>
                                  <p:childTnLst>
                                    <p:set>
                                      <p:cBhvr rctx="PPT">
                                        <p:cTn id="17" dur="indefinite"/>
                                        <p:tgtEl>
                                          <p:spTgt spid="8">
                                            <p:txEl>
                                              <p:pRg st="1" end="1"/>
                                            </p:txEl>
                                          </p:spTgt>
                                        </p:tgtEl>
                                        <p:attrNameLst>
                                          <p:attrName>style.opacity</p:attrName>
                                        </p:attrNameLst>
                                      </p:cBhvr>
                                      <p:to>
                                        <p:strVal val="0.5"/>
                                      </p:to>
                                    </p:set>
                                    <p:animEffect filter="image" prLst="opacity: 0.5">
                                      <p:cBhvr rctx="IE">
                                        <p:cTn id="18" dur="indefinite"/>
                                        <p:tgtEl>
                                          <p:spTgt spid="8">
                                            <p:txEl>
                                              <p:pRg st="1" end="1"/>
                                            </p:txEl>
                                          </p:spTgt>
                                        </p:tgtEl>
                                      </p:cBhvr>
                                    </p:animEffect>
                                  </p:childTnLst>
                                </p:cTn>
                              </p:par>
                              <p:par>
                                <p:cTn id="19" presetID="9" presetClass="emph" presetSubtype="0" nodeType="withEffect">
                                  <p:stCondLst>
                                    <p:cond delay="0"/>
                                  </p:stCondLst>
                                  <p:childTnLst>
                                    <p:set>
                                      <p:cBhvr rctx="PPT">
                                        <p:cTn id="20" dur="indefinite"/>
                                        <p:tgtEl>
                                          <p:spTgt spid="8">
                                            <p:txEl>
                                              <p:pRg st="2" end="2"/>
                                            </p:txEl>
                                          </p:spTgt>
                                        </p:tgtEl>
                                        <p:attrNameLst>
                                          <p:attrName>style.opacity</p:attrName>
                                        </p:attrNameLst>
                                      </p:cBhvr>
                                      <p:to>
                                        <p:strVal val="0.5"/>
                                      </p:to>
                                    </p:set>
                                    <p:animEffect filter="image" prLst="opacity: 0.5">
                                      <p:cBhvr rctx="IE">
                                        <p:cTn id="21" dur="indefinite"/>
                                        <p:tgtEl>
                                          <p:spTgt spid="8">
                                            <p:txEl>
                                              <p:pRg st="2" end="2"/>
                                            </p:txEl>
                                          </p:spTgt>
                                        </p:tgtEl>
                                      </p:cBhvr>
                                    </p:animEffect>
                                  </p:childTnLst>
                                </p:cTn>
                              </p:par>
                              <p:par>
                                <p:cTn id="22" presetID="9" presetClass="emph" presetSubtype="0" nodeType="withEffect">
                                  <p:stCondLst>
                                    <p:cond delay="0"/>
                                  </p:stCondLst>
                                  <p:childTnLst>
                                    <p:set>
                                      <p:cBhvr rctx="PPT">
                                        <p:cTn id="23" dur="indefinite"/>
                                        <p:tgtEl>
                                          <p:spTgt spid="8">
                                            <p:txEl>
                                              <p:pRg st="3" end="3"/>
                                            </p:txEl>
                                          </p:spTgt>
                                        </p:tgtEl>
                                        <p:attrNameLst>
                                          <p:attrName>style.opacity</p:attrName>
                                        </p:attrNameLst>
                                      </p:cBhvr>
                                      <p:to>
                                        <p:strVal val="0.5"/>
                                      </p:to>
                                    </p:set>
                                    <p:animEffect filter="image" prLst="opacity: 0.5">
                                      <p:cBhvr rctx="IE">
                                        <p:cTn id="24" dur="indefinite"/>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143000"/>
          </a:xfrm>
        </p:spPr>
        <p:txBody>
          <a:bodyPr>
            <a:normAutofit fontScale="90000"/>
          </a:bodyPr>
          <a:lstStyle/>
          <a:p>
            <a:pPr marL="514350" indent="-514350"/>
            <a:r>
              <a:rPr lang="el-GR" dirty="0"/>
              <a:t>Θέματα επιστημονικού ενδιαφέροντος και </a:t>
            </a:r>
            <a:r>
              <a:rPr lang="el-GR" dirty="0" smtClean="0"/>
              <a:t>αιχμής (1/2)</a:t>
            </a:r>
            <a:endParaRPr lang="el-GR" dirty="0"/>
          </a:p>
        </p:txBody>
      </p:sp>
      <p:sp>
        <p:nvSpPr>
          <p:cNvPr id="3" name="Content Placeholder 2"/>
          <p:cNvSpPr>
            <a:spLocks noGrp="1"/>
          </p:cNvSpPr>
          <p:nvPr>
            <p:ph idx="1"/>
          </p:nvPr>
        </p:nvSpPr>
        <p:spPr>
          <a:xfrm>
            <a:off x="457200" y="1855365"/>
            <a:ext cx="8229600" cy="4525963"/>
          </a:xfrm>
        </p:spPr>
        <p:txBody>
          <a:bodyPr>
            <a:normAutofit fontScale="62500" lnSpcReduction="20000"/>
          </a:bodyPr>
          <a:lstStyle/>
          <a:p>
            <a:pPr algn="just"/>
            <a:r>
              <a:rPr lang="el-GR" dirty="0" smtClean="0"/>
              <a:t>Η επίδραση της ατμοσφαιρικής ρύπανσης στην υγεία/ασθένεια και η ανάπτυξη βιώσιμων και ολοκληρωμένων στρατηγικών ρύθμισης της ποιότητας της ατμόσφαιρας</a:t>
            </a:r>
          </a:p>
          <a:p>
            <a:pPr algn="just"/>
            <a:r>
              <a:rPr lang="el-GR" dirty="0" smtClean="0"/>
              <a:t>Η μελέτη της αλληλεπίδρασης των ρύπων στην ατμόσφαιρα, π.χ. των φυσικής και ανθρωπογενούς προέλευσης ρύπων, και η επίδραση της αλληλεπίδρασής τους στις επιπτώσεις για την υγεία</a:t>
            </a:r>
          </a:p>
          <a:p>
            <a:pPr algn="just"/>
            <a:r>
              <a:rPr lang="el-GR" dirty="0" smtClean="0"/>
              <a:t>Η αλληλεπίδραση της ατμοσφαιρικής ρύπανσης με την κλιματική αλλαγή και οι συνέπειές της στην υγεία και στο περιβάλλον, π.χ. το φαινόμενο του θερμοκηπίου πιθανά θα συμβάλει σε καιρικά φαινόμενα που συνδέονται με συχνότερη εμφάνιση σοβαρών επεισοδίων ρύπανσης</a:t>
            </a:r>
          </a:p>
          <a:p>
            <a:pPr algn="just"/>
            <a:r>
              <a:rPr lang="el-GR" dirty="0" smtClean="0"/>
              <a:t>Προσδιορισμός του ωφελειών της μείωσης των ρύπων, οι οποίοι συμβάλουν στον μετριασμό της κλιματικής αλλαγής </a:t>
            </a:r>
          </a:p>
          <a:p>
            <a:pPr algn="just"/>
            <a:r>
              <a:rPr lang="el-GR" dirty="0" smtClean="0"/>
              <a:t>Ανάπτυξη μεθόδων προσαρμογής και μετριασμού του φαινομένου του θερμοκηπίου (π.χ. μείωση </a:t>
            </a:r>
            <a:r>
              <a:rPr lang="en-US" dirty="0" smtClean="0"/>
              <a:t>CO</a:t>
            </a:r>
            <a:r>
              <a:rPr lang="en-US" baseline="-25000" dirty="0" smtClean="0"/>
              <a:t>2</a:t>
            </a:r>
            <a:r>
              <a:rPr lang="en-US" dirty="0" smtClean="0"/>
              <a:t>). </a:t>
            </a:r>
          </a:p>
          <a:p>
            <a:pPr algn="just"/>
            <a:r>
              <a:rPr lang="el-GR" dirty="0" smtClean="0"/>
              <a:t>Μελέτη της διαφοροποιημένης έκθεσης, επιρρέπειας και τρωτότητας του πληθυσμού στην ατμοσφαιρική ρύπανση</a:t>
            </a:r>
          </a:p>
        </p:txBody>
      </p:sp>
      <p:sp>
        <p:nvSpPr>
          <p:cNvPr id="4" name="Date Placeholder 3"/>
          <p:cNvSpPr>
            <a:spLocks noGrp="1"/>
          </p:cNvSpPr>
          <p:nvPr>
            <p:ph type="dt" sz="half" idx="10"/>
          </p:nvPr>
        </p:nvSpPr>
        <p:spPr/>
        <p:txBody>
          <a:bodyPr/>
          <a:lstStyle/>
          <a:p>
            <a:fld id="{01044A92-FC60-4BE2-861C-60BF25431668}" type="datetime1">
              <a:rPr lang="el-GR" smtClean="0"/>
              <a:t>15/10/2017</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23</a:t>
            </a:fld>
            <a:endParaRPr lang="el-GR"/>
          </a:p>
        </p:txBody>
      </p:sp>
    </p:spTree>
    <p:extLst>
      <p:ext uri="{BB962C8B-B14F-4D97-AF65-F5344CB8AC3E}">
        <p14:creationId xmlns:p14="http://schemas.microsoft.com/office/powerpoint/2010/main" val="3838672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7808"/>
            <a:ext cx="8229600" cy="1143000"/>
          </a:xfrm>
        </p:spPr>
        <p:txBody>
          <a:bodyPr>
            <a:normAutofit fontScale="90000"/>
          </a:bodyPr>
          <a:lstStyle/>
          <a:p>
            <a:pPr marL="514350" indent="-514350"/>
            <a:r>
              <a:rPr lang="el-GR" dirty="0"/>
              <a:t>Θέματα επιστημονικού ενδιαφέροντος και </a:t>
            </a:r>
            <a:r>
              <a:rPr lang="el-GR" dirty="0" smtClean="0"/>
              <a:t>αιχμής (2/2)</a:t>
            </a:r>
            <a:endParaRPr lang="el-GR" dirty="0"/>
          </a:p>
        </p:txBody>
      </p:sp>
      <p:sp>
        <p:nvSpPr>
          <p:cNvPr id="3" name="Content Placeholder 2"/>
          <p:cNvSpPr>
            <a:spLocks noGrp="1"/>
          </p:cNvSpPr>
          <p:nvPr>
            <p:ph idx="1"/>
          </p:nvPr>
        </p:nvSpPr>
        <p:spPr>
          <a:xfrm>
            <a:off x="457200" y="1916832"/>
            <a:ext cx="8229600" cy="2941787"/>
          </a:xfrm>
        </p:spPr>
        <p:txBody>
          <a:bodyPr>
            <a:normAutofit/>
          </a:bodyPr>
          <a:lstStyle/>
          <a:p>
            <a:pPr marL="355600" indent="-355600" algn="just"/>
            <a:r>
              <a:rPr lang="el-GR" sz="2000" dirty="0" smtClean="0"/>
              <a:t>Η </a:t>
            </a:r>
            <a:r>
              <a:rPr lang="el-GR" sz="2000" dirty="0"/>
              <a:t>συνέργεια διαφορετικών πλατφορμών καταγραφής της ατμοσφαιρικής ρύπανσης (επιτόπιες μετρήσεις, δορυφορικά δεδομένα, ατμοσφαιρικά μοντέλα κλπ)</a:t>
            </a:r>
            <a:r>
              <a:rPr lang="en-US" sz="2000" dirty="0"/>
              <a:t> </a:t>
            </a:r>
            <a:endParaRPr lang="el-GR" sz="2000" dirty="0"/>
          </a:p>
          <a:p>
            <a:pPr marL="355600" indent="-336550" algn="just"/>
            <a:r>
              <a:rPr lang="el-GR" sz="2000" dirty="0"/>
              <a:t>Η εκμετάλλευση ‘ελεύθερων δεδομένων’, π.χ. δορυφορικών δεδομένων του </a:t>
            </a:r>
            <a:r>
              <a:rPr lang="el-GR" sz="2000" dirty="0" smtClean="0"/>
              <a:t>Ευρωπαϊκού </a:t>
            </a:r>
            <a:r>
              <a:rPr lang="el-GR" sz="2000" dirty="0"/>
              <a:t>προγράμματος Κοπέρνικος (</a:t>
            </a:r>
            <a:r>
              <a:rPr lang="en-US" sz="2000" dirty="0"/>
              <a:t>EU’s Copernicus </a:t>
            </a:r>
            <a:r>
              <a:rPr lang="en-US" sz="2000" dirty="0" err="1" smtClean="0"/>
              <a:t>programme</a:t>
            </a:r>
            <a:endParaRPr lang="el-GR" sz="2000" dirty="0" smtClean="0"/>
          </a:p>
          <a:p>
            <a:pPr marL="355600" indent="-336550" algn="just"/>
            <a:r>
              <a:rPr lang="el-GR" sz="2000" dirty="0" smtClean="0"/>
              <a:t>Παρατηρητήριο </a:t>
            </a:r>
            <a:r>
              <a:rPr lang="el-GR" sz="2000" dirty="0"/>
              <a:t>πολιτών: ενεργητικό – παθητικό</a:t>
            </a:r>
          </a:p>
          <a:p>
            <a:pPr marL="355600" indent="-355600" algn="just"/>
            <a:r>
              <a:rPr lang="el-GR" sz="2000" dirty="0" smtClean="0"/>
              <a:t>Τεχνολογική </a:t>
            </a:r>
            <a:r>
              <a:rPr lang="el-GR" sz="2000" dirty="0"/>
              <a:t>πρόοδος στην καταγραφή της αέριας ρύπανσης με μεσαίου-χαμηλού κόστους αισθητήρες </a:t>
            </a:r>
          </a:p>
        </p:txBody>
      </p:sp>
      <p:sp>
        <p:nvSpPr>
          <p:cNvPr id="4" name="Date Placeholder 3"/>
          <p:cNvSpPr>
            <a:spLocks noGrp="1"/>
          </p:cNvSpPr>
          <p:nvPr>
            <p:ph type="dt" sz="half" idx="10"/>
          </p:nvPr>
        </p:nvSpPr>
        <p:spPr/>
        <p:txBody>
          <a:bodyPr/>
          <a:lstStyle/>
          <a:p>
            <a:fld id="{01044A92-FC60-4BE2-861C-60BF25431668}" type="datetime1">
              <a:rPr lang="el-GR" smtClean="0"/>
              <a:t>15/10/2017</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24</a:t>
            </a:fld>
            <a:endParaRPr lang="el-GR"/>
          </a:p>
        </p:txBody>
      </p:sp>
    </p:spTree>
    <p:extLst>
      <p:ext uri="{BB962C8B-B14F-4D97-AF65-F5344CB8AC3E}">
        <p14:creationId xmlns:p14="http://schemas.microsoft.com/office/powerpoint/2010/main" val="32931658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Δομή Μαθήματος</a:t>
            </a:r>
            <a:endParaRPr lang="el-GR" dirty="0"/>
          </a:p>
        </p:txBody>
      </p:sp>
      <p:sp>
        <p:nvSpPr>
          <p:cNvPr id="8" name="Content Placeholder 7"/>
          <p:cNvSpPr>
            <a:spLocks noGrp="1"/>
          </p:cNvSpPr>
          <p:nvPr>
            <p:ph idx="1"/>
          </p:nvPr>
        </p:nvSpPr>
        <p:spPr/>
        <p:txBody>
          <a:bodyPr>
            <a:normAutofit fontScale="92500" lnSpcReduction="10000"/>
          </a:bodyPr>
          <a:lstStyle/>
          <a:p>
            <a:pPr marL="514350" indent="-514350">
              <a:buFont typeface="+mj-lt"/>
              <a:buAutoNum type="arabicPeriod"/>
            </a:pPr>
            <a:r>
              <a:rPr lang="el-GR" dirty="0" smtClean="0"/>
              <a:t>Ορισμοί βασικών εννοιών</a:t>
            </a:r>
          </a:p>
          <a:p>
            <a:pPr marL="514350" indent="-514350">
              <a:buFont typeface="+mj-lt"/>
              <a:buAutoNum type="arabicPeriod"/>
            </a:pPr>
            <a:r>
              <a:rPr lang="el-GR" dirty="0" smtClean="0"/>
              <a:t>Ανακάλυψη στοιχείων και ενώσεων</a:t>
            </a:r>
          </a:p>
          <a:p>
            <a:pPr marL="514350" indent="-514350">
              <a:buFont typeface="+mj-lt"/>
              <a:buAutoNum type="arabicPeriod"/>
            </a:pPr>
            <a:r>
              <a:rPr lang="el-GR" dirty="0" smtClean="0"/>
              <a:t>Εξέλιξη της ατμόσφαιρας</a:t>
            </a:r>
          </a:p>
          <a:p>
            <a:pPr marL="514350" indent="-514350">
              <a:buFont typeface="+mj-lt"/>
              <a:buAutoNum type="arabicPeriod"/>
            </a:pPr>
            <a:r>
              <a:rPr lang="el-GR" dirty="0" smtClean="0"/>
              <a:t>Εξέλιξη της μελέτης της ρύπανσης της Ατμόσφαιρας</a:t>
            </a:r>
          </a:p>
          <a:p>
            <a:pPr marL="514350" indent="-514350">
              <a:buFont typeface="+mj-lt"/>
              <a:buAutoNum type="arabicPeriod"/>
            </a:pPr>
            <a:r>
              <a:rPr lang="el-GR" dirty="0" smtClean="0"/>
              <a:t>Θέματα επιστημονικού ενδιαφέροντος και αιχμής</a:t>
            </a:r>
          </a:p>
          <a:p>
            <a:pPr marL="514350" indent="-514350">
              <a:buFont typeface="+mj-lt"/>
              <a:buAutoNum type="arabicPeriod"/>
            </a:pPr>
            <a:r>
              <a:rPr lang="el-GR" dirty="0" smtClean="0"/>
              <a:t>Ατμοσφαιρική ρύπανση: Έρευνα στην Ελλάδα</a:t>
            </a:r>
          </a:p>
          <a:p>
            <a:pPr marL="514350" indent="-514350">
              <a:buFont typeface="+mj-lt"/>
              <a:buAutoNum type="arabicPeriod"/>
            </a:pPr>
            <a:r>
              <a:rPr lang="el-GR" dirty="0" smtClean="0"/>
              <a:t>Πρόγραμμα </a:t>
            </a:r>
            <a:r>
              <a:rPr lang="el-GR" dirty="0"/>
              <a:t>διδασκαλίας </a:t>
            </a:r>
            <a:r>
              <a:rPr lang="el-GR" dirty="0" smtClean="0"/>
              <a:t>μαθήματος</a:t>
            </a:r>
            <a:endParaRPr lang="el-GR" dirty="0"/>
          </a:p>
        </p:txBody>
      </p:sp>
      <p:sp>
        <p:nvSpPr>
          <p:cNvPr id="5" name="Date Placeholder 4"/>
          <p:cNvSpPr>
            <a:spLocks noGrp="1"/>
          </p:cNvSpPr>
          <p:nvPr>
            <p:ph type="dt" sz="half" idx="10"/>
          </p:nvPr>
        </p:nvSpPr>
        <p:spPr/>
        <p:txBody>
          <a:bodyPr/>
          <a:lstStyle/>
          <a:p>
            <a:fld id="{3417E0D7-DFFE-4D38-B11B-DD18872533AA}" type="datetime1">
              <a:rPr lang="el-GR" smtClean="0"/>
              <a:t>15/10/2017</a:t>
            </a:fld>
            <a:endParaRPr lang="el-GR"/>
          </a:p>
        </p:txBody>
      </p:sp>
      <p:sp>
        <p:nvSpPr>
          <p:cNvPr id="6" name="Footer Placeholder 5"/>
          <p:cNvSpPr>
            <a:spLocks noGrp="1"/>
          </p:cNvSpPr>
          <p:nvPr>
            <p:ph type="ftr" sz="quarter" idx="11"/>
          </p:nvPr>
        </p:nvSpPr>
        <p:spPr/>
        <p:txBody>
          <a:bodyPr/>
          <a:lstStyle/>
          <a:p>
            <a:r>
              <a:rPr lang="el-GR" smtClean="0"/>
              <a:t>Ελένη Αθανασοπούλου</a:t>
            </a:r>
            <a:endParaRPr lang="el-GR" dirty="0"/>
          </a:p>
        </p:txBody>
      </p:sp>
      <p:sp>
        <p:nvSpPr>
          <p:cNvPr id="7" name="Slide Number Placeholder 6"/>
          <p:cNvSpPr>
            <a:spLocks noGrp="1"/>
          </p:cNvSpPr>
          <p:nvPr>
            <p:ph type="sldNum" sz="quarter" idx="12"/>
          </p:nvPr>
        </p:nvSpPr>
        <p:spPr/>
        <p:txBody>
          <a:bodyPr/>
          <a:lstStyle/>
          <a:p>
            <a:fld id="{74343D87-67CF-458F-94BC-B13D52DBFAFF}" type="slidenum">
              <a:rPr lang="el-GR" smtClean="0"/>
              <a:t>25</a:t>
            </a:fld>
            <a:endParaRPr lang="el-GR"/>
          </a:p>
        </p:txBody>
      </p:sp>
    </p:spTree>
    <p:extLst>
      <p:ext uri="{BB962C8B-B14F-4D97-AF65-F5344CB8AC3E}">
        <p14:creationId xmlns:p14="http://schemas.microsoft.com/office/powerpoint/2010/main" val="416920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8">
                                            <p:txEl>
                                              <p:pRg st="5" end="5"/>
                                            </p:txEl>
                                          </p:spTgt>
                                        </p:tgtEl>
                                        <p:attrNameLst>
                                          <p:attrName>style.fontWeight</p:attrName>
                                        </p:attrNameLst>
                                      </p:cBhvr>
                                      <p:to>
                                        <p:strVal val="bold"/>
                                      </p:to>
                                    </p:set>
                                  </p:childTnLst>
                                </p:cTn>
                              </p:par>
                              <p:par>
                                <p:cTn id="7" presetID="9" presetClass="emph" presetSubtype="0" nodeType="withEffect">
                                  <p:stCondLst>
                                    <p:cond delay="0"/>
                                  </p:stCondLst>
                                  <p:childTnLst>
                                    <p:set>
                                      <p:cBhvr rctx="PPT">
                                        <p:cTn id="8" dur="indefinite"/>
                                        <p:tgtEl>
                                          <p:spTgt spid="8">
                                            <p:txEl>
                                              <p:pRg st="0" end="0"/>
                                            </p:txEl>
                                          </p:spTgt>
                                        </p:tgtEl>
                                        <p:attrNameLst>
                                          <p:attrName>style.opacity</p:attrName>
                                        </p:attrNameLst>
                                      </p:cBhvr>
                                      <p:to>
                                        <p:strVal val="0.5"/>
                                      </p:to>
                                    </p:set>
                                    <p:animEffect filter="image" prLst="opacity: 0.5">
                                      <p:cBhvr rctx="IE">
                                        <p:cTn id="9" dur="indefinite"/>
                                        <p:tgtEl>
                                          <p:spTgt spid="8">
                                            <p:txEl>
                                              <p:pRg st="0" end="0"/>
                                            </p:txEl>
                                          </p:spTgt>
                                        </p:tgtEl>
                                      </p:cBhvr>
                                    </p:animEffect>
                                  </p:childTnLst>
                                </p:cTn>
                              </p:par>
                              <p:par>
                                <p:cTn id="10" presetID="9" presetClass="emph" presetSubtype="0" nodeType="withEffect">
                                  <p:stCondLst>
                                    <p:cond delay="0"/>
                                  </p:stCondLst>
                                  <p:childTnLst>
                                    <p:set>
                                      <p:cBhvr rctx="PPT">
                                        <p:cTn id="11" dur="indefinite"/>
                                        <p:tgtEl>
                                          <p:spTgt spid="8">
                                            <p:txEl>
                                              <p:pRg st="1" end="1"/>
                                            </p:txEl>
                                          </p:spTgt>
                                        </p:tgtEl>
                                        <p:attrNameLst>
                                          <p:attrName>style.opacity</p:attrName>
                                        </p:attrNameLst>
                                      </p:cBhvr>
                                      <p:to>
                                        <p:strVal val="0.5"/>
                                      </p:to>
                                    </p:set>
                                    <p:animEffect filter="image" prLst="opacity: 0.5">
                                      <p:cBhvr rctx="IE">
                                        <p:cTn id="12" dur="indefinite"/>
                                        <p:tgtEl>
                                          <p:spTgt spid="8">
                                            <p:txEl>
                                              <p:pRg st="1" end="1"/>
                                            </p:txEl>
                                          </p:spTgt>
                                        </p:tgtEl>
                                      </p:cBhvr>
                                    </p:animEffect>
                                  </p:childTnLst>
                                </p:cTn>
                              </p:par>
                              <p:par>
                                <p:cTn id="13" presetID="9" presetClass="emph" presetSubtype="0" nodeType="withEffect">
                                  <p:stCondLst>
                                    <p:cond delay="0"/>
                                  </p:stCondLst>
                                  <p:childTnLst>
                                    <p:set>
                                      <p:cBhvr rctx="PPT">
                                        <p:cTn id="14" dur="indefinite"/>
                                        <p:tgtEl>
                                          <p:spTgt spid="8">
                                            <p:txEl>
                                              <p:pRg st="2" end="2"/>
                                            </p:txEl>
                                          </p:spTgt>
                                        </p:tgtEl>
                                        <p:attrNameLst>
                                          <p:attrName>style.opacity</p:attrName>
                                        </p:attrNameLst>
                                      </p:cBhvr>
                                      <p:to>
                                        <p:strVal val="0.5"/>
                                      </p:to>
                                    </p:set>
                                    <p:animEffect filter="image" prLst="opacity: 0.5">
                                      <p:cBhvr rctx="IE">
                                        <p:cTn id="15" dur="indefinite"/>
                                        <p:tgtEl>
                                          <p:spTgt spid="8">
                                            <p:txEl>
                                              <p:pRg st="2" end="2"/>
                                            </p:txEl>
                                          </p:spTgt>
                                        </p:tgtEl>
                                      </p:cBhvr>
                                    </p:animEffect>
                                  </p:childTnLst>
                                </p:cTn>
                              </p:par>
                              <p:par>
                                <p:cTn id="16" presetID="9" presetClass="emph" presetSubtype="0" nodeType="withEffect">
                                  <p:stCondLst>
                                    <p:cond delay="0"/>
                                  </p:stCondLst>
                                  <p:childTnLst>
                                    <p:set>
                                      <p:cBhvr rctx="PPT">
                                        <p:cTn id="17" dur="indefinite"/>
                                        <p:tgtEl>
                                          <p:spTgt spid="8">
                                            <p:txEl>
                                              <p:pRg st="4" end="4"/>
                                            </p:txEl>
                                          </p:spTgt>
                                        </p:tgtEl>
                                        <p:attrNameLst>
                                          <p:attrName>style.opacity</p:attrName>
                                        </p:attrNameLst>
                                      </p:cBhvr>
                                      <p:to>
                                        <p:strVal val="0.5"/>
                                      </p:to>
                                    </p:set>
                                    <p:animEffect filter="image" prLst="opacity: 0.5">
                                      <p:cBhvr rctx="IE">
                                        <p:cTn id="18" dur="indefinite"/>
                                        <p:tgtEl>
                                          <p:spTgt spid="8">
                                            <p:txEl>
                                              <p:pRg st="4" end="4"/>
                                            </p:txEl>
                                          </p:spTgt>
                                        </p:tgtEl>
                                      </p:cBhvr>
                                    </p:animEffect>
                                  </p:childTnLst>
                                </p:cTn>
                              </p:par>
                              <p:par>
                                <p:cTn id="19" presetID="9" presetClass="emph" presetSubtype="0" nodeType="withEffect">
                                  <p:stCondLst>
                                    <p:cond delay="0"/>
                                  </p:stCondLst>
                                  <p:childTnLst>
                                    <p:set>
                                      <p:cBhvr rctx="PPT">
                                        <p:cTn id="20" dur="indefinite"/>
                                        <p:tgtEl>
                                          <p:spTgt spid="8">
                                            <p:txEl>
                                              <p:pRg st="3" end="3"/>
                                            </p:txEl>
                                          </p:spTgt>
                                        </p:tgtEl>
                                        <p:attrNameLst>
                                          <p:attrName>style.opacity</p:attrName>
                                        </p:attrNameLst>
                                      </p:cBhvr>
                                      <p:to>
                                        <p:strVal val="0.5"/>
                                      </p:to>
                                    </p:set>
                                    <p:animEffect filter="image" prLst="opacity: 0.5">
                                      <p:cBhvr rctx="IE">
                                        <p:cTn id="21" dur="indefinite"/>
                                        <p:tgtEl>
                                          <p:spTgt spid="8">
                                            <p:txEl>
                                              <p:pRg st="3" end="3"/>
                                            </p:txEl>
                                          </p:spTgt>
                                        </p:tgtEl>
                                      </p:cBhvr>
                                    </p:animEffect>
                                  </p:childTnLst>
                                </p:cTn>
                              </p:par>
                              <p:par>
                                <p:cTn id="22" presetID="9" presetClass="emph" presetSubtype="0" nodeType="withEffect">
                                  <p:stCondLst>
                                    <p:cond delay="0"/>
                                  </p:stCondLst>
                                  <p:iterate type="lt">
                                    <p:tmAbs val="0"/>
                                  </p:iterate>
                                  <p:childTnLst>
                                    <p:set>
                                      <p:cBhvr rctx="PPT">
                                        <p:cTn id="23" dur="indefinite"/>
                                        <p:tgtEl>
                                          <p:spTgt spid="8">
                                            <p:txEl>
                                              <p:pRg st="6" end="6"/>
                                            </p:txEl>
                                          </p:spTgt>
                                        </p:tgtEl>
                                        <p:attrNameLst>
                                          <p:attrName>style.opacity</p:attrName>
                                        </p:attrNameLst>
                                      </p:cBhvr>
                                      <p:to>
                                        <p:strVal val="0.5"/>
                                      </p:to>
                                    </p:set>
                                    <p:animEffect filter="image" prLst="opacity: 0.5">
                                      <p:cBhvr rctx="IE">
                                        <p:cTn id="24" dur="indefinite"/>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5840"/>
            <a:ext cx="8229600" cy="1143000"/>
          </a:xfrm>
        </p:spPr>
        <p:txBody>
          <a:bodyPr>
            <a:normAutofit fontScale="90000"/>
          </a:bodyPr>
          <a:lstStyle/>
          <a:p>
            <a:r>
              <a:rPr lang="el-GR" dirty="0"/>
              <a:t>Ατμοσφαιρική ρύπανση: </a:t>
            </a:r>
            <a:r>
              <a:rPr lang="el-GR" dirty="0" smtClean="0"/>
              <a:t/>
            </a:r>
            <a:br>
              <a:rPr lang="el-GR" dirty="0" smtClean="0"/>
            </a:br>
            <a:r>
              <a:rPr lang="el-GR" dirty="0" smtClean="0"/>
              <a:t>Έρευνα </a:t>
            </a:r>
            <a:r>
              <a:rPr lang="el-GR" dirty="0"/>
              <a:t>στην </a:t>
            </a:r>
            <a:r>
              <a:rPr lang="el-GR" dirty="0" smtClean="0"/>
              <a:t>Ελλάδα (1/3)</a:t>
            </a:r>
            <a:endParaRPr lang="el-GR" dirty="0"/>
          </a:p>
        </p:txBody>
      </p:sp>
      <p:sp>
        <p:nvSpPr>
          <p:cNvPr id="3" name="Content Placeholder 2"/>
          <p:cNvSpPr>
            <a:spLocks noGrp="1"/>
          </p:cNvSpPr>
          <p:nvPr>
            <p:ph idx="1"/>
          </p:nvPr>
        </p:nvSpPr>
        <p:spPr>
          <a:xfrm>
            <a:off x="457200" y="2276872"/>
            <a:ext cx="8229600" cy="3849291"/>
          </a:xfrm>
        </p:spPr>
        <p:txBody>
          <a:bodyPr>
            <a:normAutofit fontScale="55000" lnSpcReduction="20000"/>
          </a:bodyPr>
          <a:lstStyle/>
          <a:p>
            <a:pPr marL="0" indent="0">
              <a:buNone/>
            </a:pPr>
            <a:r>
              <a:rPr lang="el-GR" b="1" dirty="0" smtClean="0"/>
              <a:t>&gt; 10 τομείς τμημάτων πανεπιστημίων </a:t>
            </a:r>
          </a:p>
          <a:p>
            <a:r>
              <a:rPr lang="el-GR" dirty="0" smtClean="0"/>
              <a:t>Φυσικό</a:t>
            </a:r>
            <a:r>
              <a:rPr lang="el-GR" dirty="0"/>
              <a:t>, Χημικό, Γεωλογικό ΕΚΠΑ</a:t>
            </a:r>
          </a:p>
          <a:p>
            <a:r>
              <a:rPr lang="el-GR" dirty="0"/>
              <a:t>Φυσικό, Πολ</a:t>
            </a:r>
            <a:r>
              <a:rPr lang="el-GR" dirty="0" smtClean="0"/>
              <a:t>. Μηχ</a:t>
            </a:r>
            <a:r>
              <a:rPr lang="el-GR" dirty="0"/>
              <a:t>., Χημ. Μηχ. </a:t>
            </a:r>
            <a:r>
              <a:rPr lang="el-GR" dirty="0" err="1"/>
              <a:t>Π.Πάτρας</a:t>
            </a:r>
            <a:endParaRPr lang="el-GR" dirty="0"/>
          </a:p>
          <a:p>
            <a:r>
              <a:rPr lang="el-GR" dirty="0"/>
              <a:t>Χημικό, </a:t>
            </a:r>
            <a:r>
              <a:rPr lang="el-GR" dirty="0" smtClean="0"/>
              <a:t>Μηχ. </a:t>
            </a:r>
            <a:r>
              <a:rPr lang="el-GR" dirty="0" err="1" smtClean="0"/>
              <a:t>Περιβ</a:t>
            </a:r>
            <a:r>
              <a:rPr lang="el-GR" dirty="0"/>
              <a:t>. Π. Κρήτης</a:t>
            </a:r>
          </a:p>
          <a:p>
            <a:r>
              <a:rPr lang="el-GR" dirty="0"/>
              <a:t>Φυσικό, Χημικό, Γεωλογικό Π. </a:t>
            </a:r>
            <a:r>
              <a:rPr lang="el-GR" dirty="0" err="1"/>
              <a:t>Θεσ</a:t>
            </a:r>
            <a:r>
              <a:rPr lang="el-GR" dirty="0"/>
              <a:t>/</a:t>
            </a:r>
            <a:r>
              <a:rPr lang="el-GR" dirty="0" err="1"/>
              <a:t>νικης</a:t>
            </a:r>
            <a:r>
              <a:rPr lang="el-GR" dirty="0"/>
              <a:t> </a:t>
            </a:r>
          </a:p>
          <a:p>
            <a:r>
              <a:rPr lang="el-GR" dirty="0"/>
              <a:t>Περιβάλλοντος </a:t>
            </a:r>
            <a:r>
              <a:rPr lang="el-GR" dirty="0" smtClean="0"/>
              <a:t>Αιγαίου</a:t>
            </a:r>
          </a:p>
          <a:p>
            <a:r>
              <a:rPr lang="el-GR" dirty="0" smtClean="0"/>
              <a:t>Φυσικό Π. Ιωαννίνων</a:t>
            </a:r>
            <a:endParaRPr lang="el-GR" dirty="0"/>
          </a:p>
          <a:p>
            <a:pPr marL="0" indent="0">
              <a:buNone/>
            </a:pPr>
            <a:r>
              <a:rPr lang="el-GR" b="1" dirty="0"/>
              <a:t>6</a:t>
            </a:r>
            <a:r>
              <a:rPr lang="el-GR" b="1" dirty="0" smtClean="0"/>
              <a:t> </a:t>
            </a:r>
            <a:r>
              <a:rPr lang="el-GR" b="1" dirty="0" smtClean="0"/>
              <a:t>ινστιτούτα ερευνητικών κέντρων</a:t>
            </a:r>
          </a:p>
          <a:p>
            <a:r>
              <a:rPr lang="el-GR" dirty="0"/>
              <a:t>Ίδρυμα Τεχνολογίας και Έρευνας (ΙΤΕ) Πάτρα και Ηράκλειο Κρήτης</a:t>
            </a:r>
          </a:p>
          <a:p>
            <a:r>
              <a:rPr lang="el-GR" dirty="0"/>
              <a:t>Εθνικό Αστεροσκοπείο Αθηνών (ΕΑΑ), Εθνικό Κέντρο Έρευνας Φυσικών Επιστημών " ΕΚΕΦΕ ΔΗΜΟΚΡΙΤΟΣ, </a:t>
            </a:r>
            <a:r>
              <a:rPr lang="el-GR" dirty="0"/>
              <a:t>Ακαδημία </a:t>
            </a:r>
            <a:r>
              <a:rPr lang="el-GR" dirty="0" smtClean="0"/>
              <a:t>Αθηνών, </a:t>
            </a:r>
            <a:r>
              <a:rPr lang="el-GR" dirty="0" smtClean="0"/>
              <a:t>Αθήνα</a:t>
            </a:r>
            <a:r>
              <a:rPr lang="el-GR" dirty="0"/>
              <a:t>.</a:t>
            </a:r>
          </a:p>
          <a:p>
            <a:r>
              <a:rPr lang="el-GR" dirty="0"/>
              <a:t>Εθνικό Κέντρο Έρευνας και Τεχνολογικής Ανάπτυξης (ΕΚΕΤΑ), </a:t>
            </a:r>
            <a:r>
              <a:rPr lang="el-GR" dirty="0" smtClean="0"/>
              <a:t>Θεσσαλονίκη</a:t>
            </a:r>
            <a:endParaRPr lang="en-US" dirty="0" smtClean="0"/>
          </a:p>
        </p:txBody>
      </p:sp>
      <p:sp>
        <p:nvSpPr>
          <p:cNvPr id="4" name="Date Placeholder 3"/>
          <p:cNvSpPr>
            <a:spLocks noGrp="1"/>
          </p:cNvSpPr>
          <p:nvPr>
            <p:ph type="dt" sz="half" idx="10"/>
          </p:nvPr>
        </p:nvSpPr>
        <p:spPr/>
        <p:txBody>
          <a:bodyPr/>
          <a:lstStyle/>
          <a:p>
            <a:fld id="{01044A92-FC60-4BE2-861C-60BF25431668}" type="datetime1">
              <a:rPr lang="el-GR" smtClean="0"/>
              <a:t>15/10/2017</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26</a:t>
            </a:fld>
            <a:endParaRPr lang="el-GR"/>
          </a:p>
        </p:txBody>
      </p:sp>
    </p:spTree>
    <p:extLst>
      <p:ext uri="{BB962C8B-B14F-4D97-AF65-F5344CB8AC3E}">
        <p14:creationId xmlns:p14="http://schemas.microsoft.com/office/powerpoint/2010/main" val="1315174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5840"/>
            <a:ext cx="8229600" cy="1143000"/>
          </a:xfrm>
        </p:spPr>
        <p:txBody>
          <a:bodyPr>
            <a:normAutofit fontScale="90000"/>
          </a:bodyPr>
          <a:lstStyle/>
          <a:p>
            <a:r>
              <a:rPr lang="el-GR" dirty="0"/>
              <a:t>Ατμοσφαιρική ρύπανση: </a:t>
            </a:r>
            <a:r>
              <a:rPr lang="el-GR" dirty="0" smtClean="0"/>
              <a:t/>
            </a:r>
            <a:br>
              <a:rPr lang="el-GR" dirty="0" smtClean="0"/>
            </a:br>
            <a:r>
              <a:rPr lang="el-GR" dirty="0" smtClean="0"/>
              <a:t>Έρευνα </a:t>
            </a:r>
            <a:r>
              <a:rPr lang="el-GR" dirty="0"/>
              <a:t>στην </a:t>
            </a:r>
            <a:r>
              <a:rPr lang="el-GR" dirty="0" smtClean="0"/>
              <a:t>Ελλάδα (2/3)</a:t>
            </a:r>
            <a:endParaRPr lang="el-GR" dirty="0"/>
          </a:p>
        </p:txBody>
      </p:sp>
      <p:sp>
        <p:nvSpPr>
          <p:cNvPr id="3" name="Content Placeholder 2"/>
          <p:cNvSpPr>
            <a:spLocks noGrp="1"/>
          </p:cNvSpPr>
          <p:nvPr>
            <p:ph idx="1"/>
          </p:nvPr>
        </p:nvSpPr>
        <p:spPr>
          <a:xfrm>
            <a:off x="457200" y="2276872"/>
            <a:ext cx="8229600" cy="3849291"/>
          </a:xfrm>
        </p:spPr>
        <p:txBody>
          <a:bodyPr>
            <a:normAutofit/>
          </a:bodyPr>
          <a:lstStyle/>
          <a:p>
            <a:pPr marL="0" indent="0">
              <a:buNone/>
            </a:pPr>
            <a:r>
              <a:rPr lang="el-GR" sz="2400" dirty="0" smtClean="0"/>
              <a:t>Μεταπτυχιακά προγράμματα Ατμοσφαιρικής Φυσικής/Περιβάλλοντος/Μετεωρολογίας, π.χ.:</a:t>
            </a:r>
          </a:p>
          <a:p>
            <a:r>
              <a:rPr lang="el-GR" sz="2000" dirty="0" smtClean="0"/>
              <a:t>Φυσική Περιβάλλοντος, ΕΚΠΑ</a:t>
            </a:r>
          </a:p>
          <a:p>
            <a:r>
              <a:rPr lang="el-GR" sz="2000" dirty="0"/>
              <a:t>Επιστήμες και Μηχανική </a:t>
            </a:r>
            <a:r>
              <a:rPr lang="el-GR" sz="2000" dirty="0" smtClean="0"/>
              <a:t>Περιβάλλοντος, Π. </a:t>
            </a:r>
            <a:r>
              <a:rPr lang="el-GR" sz="2000" dirty="0" smtClean="0"/>
              <a:t>Κρήτης</a:t>
            </a:r>
          </a:p>
          <a:p>
            <a:r>
              <a:rPr lang="el-GR" sz="2000" dirty="0"/>
              <a:t>Ενέργεια &amp; Περιβάλλον</a:t>
            </a:r>
            <a:r>
              <a:rPr lang="el-GR" sz="2000" dirty="0" smtClean="0"/>
              <a:t>, Π. Πάτρας</a:t>
            </a:r>
            <a:endParaRPr lang="el-GR" sz="2000" dirty="0" smtClean="0"/>
          </a:p>
          <a:p>
            <a:pPr marL="0" indent="0">
              <a:buNone/>
            </a:pPr>
            <a:r>
              <a:rPr lang="el-GR" sz="2400" dirty="0" smtClean="0"/>
              <a:t>Ερευνητικά προγράμματα</a:t>
            </a:r>
          </a:p>
          <a:p>
            <a:r>
              <a:rPr lang="el-GR" sz="2000" dirty="0" smtClean="0"/>
              <a:t>Ευρωπαϊκά, π.χ. </a:t>
            </a:r>
            <a:r>
              <a:rPr lang="en-US" sz="2000" dirty="0" smtClean="0"/>
              <a:t>H</a:t>
            </a:r>
            <a:r>
              <a:rPr lang="el-GR" sz="2000" dirty="0" smtClean="0"/>
              <a:t>2020</a:t>
            </a:r>
            <a:r>
              <a:rPr lang="en-US" sz="2000" dirty="0" smtClean="0"/>
              <a:t>, </a:t>
            </a:r>
            <a:r>
              <a:rPr lang="en-US" sz="2000" dirty="0"/>
              <a:t>L</a:t>
            </a:r>
            <a:r>
              <a:rPr lang="en-US" sz="2000" dirty="0" smtClean="0"/>
              <a:t>ife, </a:t>
            </a:r>
            <a:r>
              <a:rPr lang="el-GR" sz="2000" dirty="0" smtClean="0"/>
              <a:t>Συνεργασίας χωρών</a:t>
            </a:r>
          </a:p>
          <a:p>
            <a:r>
              <a:rPr lang="el-GR" sz="2000" dirty="0" smtClean="0"/>
              <a:t>Εθνικά, π.χ. ενίσχυση διδακτόρων / </a:t>
            </a:r>
            <a:r>
              <a:rPr lang="el-GR" sz="2000" dirty="0" err="1" smtClean="0"/>
              <a:t>μεταδιδακτόρων</a:t>
            </a:r>
            <a:r>
              <a:rPr lang="el-GR" sz="2000" dirty="0" smtClean="0"/>
              <a:t>, ερευνητικών ομάδων, συμπράξεων φορέων.</a:t>
            </a:r>
            <a:endParaRPr lang="el-GR" sz="2000" dirty="0"/>
          </a:p>
        </p:txBody>
      </p:sp>
      <p:sp>
        <p:nvSpPr>
          <p:cNvPr id="4" name="Date Placeholder 3"/>
          <p:cNvSpPr>
            <a:spLocks noGrp="1"/>
          </p:cNvSpPr>
          <p:nvPr>
            <p:ph type="dt" sz="half" idx="10"/>
          </p:nvPr>
        </p:nvSpPr>
        <p:spPr/>
        <p:txBody>
          <a:bodyPr/>
          <a:lstStyle/>
          <a:p>
            <a:fld id="{01044A92-FC60-4BE2-861C-60BF25431668}" type="datetime1">
              <a:rPr lang="el-GR" smtClean="0"/>
              <a:t>15/10/2017</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27</a:t>
            </a:fld>
            <a:endParaRPr lang="el-GR"/>
          </a:p>
        </p:txBody>
      </p:sp>
    </p:spTree>
    <p:extLst>
      <p:ext uri="{BB962C8B-B14F-4D97-AF65-F5344CB8AC3E}">
        <p14:creationId xmlns:p14="http://schemas.microsoft.com/office/powerpoint/2010/main" val="11854829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5840"/>
            <a:ext cx="8229600" cy="1143000"/>
          </a:xfrm>
        </p:spPr>
        <p:txBody>
          <a:bodyPr>
            <a:normAutofit fontScale="90000"/>
          </a:bodyPr>
          <a:lstStyle/>
          <a:p>
            <a:r>
              <a:rPr lang="el-GR" dirty="0"/>
              <a:t>Ατμοσφαιρική ρύπανση: </a:t>
            </a:r>
            <a:r>
              <a:rPr lang="el-GR" dirty="0" smtClean="0"/>
              <a:t/>
            </a:r>
            <a:br>
              <a:rPr lang="el-GR" dirty="0" smtClean="0"/>
            </a:br>
            <a:r>
              <a:rPr lang="el-GR" dirty="0" smtClean="0"/>
              <a:t>Έρευνα </a:t>
            </a:r>
            <a:r>
              <a:rPr lang="el-GR" dirty="0"/>
              <a:t>στην </a:t>
            </a:r>
            <a:r>
              <a:rPr lang="el-GR" dirty="0" smtClean="0"/>
              <a:t>Ελλάδα (3/3)</a:t>
            </a:r>
            <a:endParaRPr lang="el-GR" dirty="0"/>
          </a:p>
        </p:txBody>
      </p:sp>
      <p:sp>
        <p:nvSpPr>
          <p:cNvPr id="3" name="Content Placeholder 2"/>
          <p:cNvSpPr>
            <a:spLocks noGrp="1"/>
          </p:cNvSpPr>
          <p:nvPr>
            <p:ph idx="1"/>
          </p:nvPr>
        </p:nvSpPr>
        <p:spPr>
          <a:xfrm>
            <a:off x="457200" y="2060848"/>
            <a:ext cx="8229600" cy="3849291"/>
          </a:xfrm>
        </p:spPr>
        <p:txBody>
          <a:bodyPr/>
          <a:lstStyle/>
          <a:p>
            <a:pPr marL="0" indent="0" algn="ctr">
              <a:buNone/>
            </a:pPr>
            <a:r>
              <a:rPr lang="el-GR" dirty="0" smtClean="0"/>
              <a:t>Παράδειγμα ερευνητικού  προγράμματος συνεργασίας</a:t>
            </a:r>
          </a:p>
          <a:p>
            <a:r>
              <a:rPr lang="el-GR" sz="2400" dirty="0">
                <a:latin typeface="Calibri" pitchFamily="34" charset="0"/>
              </a:rPr>
              <a:t>Παρακολούθηση αέριας και σωματιδιακής ρύπανσης για την αποτύπωση και αξιολόγηση του προβλήματος της αιθαλομίχλης</a:t>
            </a:r>
            <a:endParaRPr lang="en-US" sz="2400" dirty="0">
              <a:latin typeface="Calibri" pitchFamily="34" charset="0"/>
            </a:endParaRPr>
          </a:p>
          <a:p>
            <a:endParaRPr lang="el-GR" sz="2400" dirty="0" smtClean="0"/>
          </a:p>
          <a:p>
            <a:r>
              <a:rPr lang="el-GR" dirty="0" smtClean="0"/>
              <a:t>…</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15/10/2017</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28</a:t>
            </a:fld>
            <a:endParaRPr lang="el-GR"/>
          </a:p>
        </p:txBody>
      </p:sp>
      <p:pic>
        <p:nvPicPr>
          <p:cNvPr id="7" name="Picture 2" descr="C:\Users\eleni\Documents\Life Curbside 2014\smog-6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4149080"/>
            <a:ext cx="5033929" cy="228814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123" y="4437112"/>
            <a:ext cx="3047781" cy="185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9615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lstStyle/>
          <a:p>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15/10/2017</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29</a:t>
            </a:fld>
            <a:endParaRPr lang="el-GR"/>
          </a:p>
        </p:txBody>
      </p:sp>
      <p:sp>
        <p:nvSpPr>
          <p:cNvPr id="3" name="Content Placeholder 2"/>
          <p:cNvSpPr>
            <a:spLocks noGrp="1"/>
          </p:cNvSpPr>
          <p:nvPr>
            <p:ph idx="1"/>
          </p:nvPr>
        </p:nvSpPr>
        <p:spPr/>
        <p:txBody>
          <a:bodyPr/>
          <a:lstStyle/>
          <a:p>
            <a:r>
              <a:rPr lang="en-US" dirty="0" smtClean="0"/>
              <a:t>Video </a:t>
            </a:r>
            <a:r>
              <a:rPr lang="en-US" dirty="0" smtClean="0"/>
              <a:t>2</a:t>
            </a:r>
            <a:r>
              <a:rPr lang="el-GR" dirty="0" smtClean="0"/>
              <a:t>: </a:t>
            </a:r>
            <a:r>
              <a:rPr lang="en-US" dirty="0" smtClean="0">
                <a:hlinkClick r:id="rId2"/>
              </a:rPr>
              <a:t>https</a:t>
            </a:r>
            <a:r>
              <a:rPr lang="en-US" dirty="0">
                <a:hlinkClick r:id="rId2"/>
              </a:rPr>
              <a:t>://</a:t>
            </a:r>
            <a:r>
              <a:rPr lang="en-US" dirty="0" smtClean="0">
                <a:hlinkClick r:id="rId2"/>
              </a:rPr>
              <a:t>www.youtube.com/watch?v=zJmsxEw8vJ4</a:t>
            </a:r>
            <a:r>
              <a:rPr lang="el-GR" dirty="0" smtClean="0"/>
              <a:t>   </a:t>
            </a:r>
            <a:endParaRPr lang="el-GR" dirty="0"/>
          </a:p>
        </p:txBody>
      </p:sp>
    </p:spTree>
    <p:extLst>
      <p:ext uri="{BB962C8B-B14F-4D97-AF65-F5344CB8AC3E}">
        <p14:creationId xmlns:p14="http://schemas.microsoft.com/office/powerpoint/2010/main" val="1545576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98B5F76-3EC3-4095-8BBB-8111CF1426DD}" type="datetime1">
              <a:rPr lang="el-GR" smtClean="0"/>
              <a:t>15/10/2017</a:t>
            </a:fld>
            <a:endParaRPr lang="el-GR"/>
          </a:p>
        </p:txBody>
      </p:sp>
      <p:sp>
        <p:nvSpPr>
          <p:cNvPr id="6" name="Footer Placeholder 5"/>
          <p:cNvSpPr>
            <a:spLocks noGrp="1"/>
          </p:cNvSpPr>
          <p:nvPr>
            <p:ph type="ftr" sz="quarter" idx="11"/>
          </p:nvPr>
        </p:nvSpPr>
        <p:spPr/>
        <p:txBody>
          <a:bodyPr/>
          <a:lstStyle/>
          <a:p>
            <a:r>
              <a:rPr lang="el-GR" smtClean="0"/>
              <a:t>Ελένη Αθανασοπούλου</a:t>
            </a:r>
            <a:endParaRPr lang="el-GR" dirty="0"/>
          </a:p>
        </p:txBody>
      </p:sp>
      <p:sp>
        <p:nvSpPr>
          <p:cNvPr id="7" name="Slide Number Placeholder 6"/>
          <p:cNvSpPr>
            <a:spLocks noGrp="1"/>
          </p:cNvSpPr>
          <p:nvPr>
            <p:ph type="sldNum" sz="quarter" idx="12"/>
          </p:nvPr>
        </p:nvSpPr>
        <p:spPr/>
        <p:txBody>
          <a:bodyPr/>
          <a:lstStyle/>
          <a:p>
            <a:fld id="{74343D87-67CF-458F-94BC-B13D52DBFAFF}" type="slidenum">
              <a:rPr lang="el-GR" smtClean="0"/>
              <a:t>3</a:t>
            </a:fld>
            <a:endParaRPr lang="el-GR"/>
          </a:p>
        </p:txBody>
      </p:sp>
      <p:pic>
        <p:nvPicPr>
          <p:cNvPr id="2052" name="Picture 4" descr="Image result for atmospher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123728" y="1772816"/>
            <a:ext cx="6985145" cy="508518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2"/>
          </p:nvPr>
        </p:nvSpPr>
        <p:spPr>
          <a:xfrm>
            <a:off x="107504" y="1700808"/>
            <a:ext cx="2160240" cy="4608512"/>
          </a:xfrm>
        </p:spPr>
        <p:txBody>
          <a:bodyPr>
            <a:normAutofit fontScale="92500" lnSpcReduction="10000"/>
          </a:bodyPr>
          <a:lstStyle/>
          <a:p>
            <a:pPr marL="0" indent="0">
              <a:buNone/>
            </a:pPr>
            <a:r>
              <a:rPr lang="el-GR" dirty="0" smtClean="0"/>
              <a:t>Είναι το στρώμα αερίων – «ο αέρας» - που περιβάλλει τον πλανήτη μας, συγκρατείται από την βαρύτητα και προστατεύει τη ζωή στη Γη</a:t>
            </a:r>
            <a:endParaRPr lang="el-GR" dirty="0"/>
          </a:p>
        </p:txBody>
      </p:sp>
      <p:sp>
        <p:nvSpPr>
          <p:cNvPr id="2" name="Title 1"/>
          <p:cNvSpPr>
            <a:spLocks noGrp="1"/>
          </p:cNvSpPr>
          <p:nvPr>
            <p:ph type="title"/>
          </p:nvPr>
        </p:nvSpPr>
        <p:spPr>
          <a:xfrm>
            <a:off x="590872" y="701824"/>
            <a:ext cx="8229600" cy="1143000"/>
          </a:xfrm>
        </p:spPr>
        <p:txBody>
          <a:bodyPr>
            <a:normAutofit fontScale="90000"/>
          </a:bodyPr>
          <a:lstStyle/>
          <a:p>
            <a:r>
              <a:rPr lang="el-GR" dirty="0" smtClean="0"/>
              <a:t>Ορισμοί βασικών εννοιών (1/3):</a:t>
            </a:r>
            <a:br>
              <a:rPr lang="el-GR" dirty="0" smtClean="0"/>
            </a:br>
            <a:r>
              <a:rPr lang="el-GR" dirty="0" smtClean="0"/>
              <a:t>Ατμόσφαιρα της γης</a:t>
            </a:r>
            <a:endParaRPr lang="el-GR" dirty="0"/>
          </a:p>
        </p:txBody>
      </p:sp>
    </p:spTree>
    <p:extLst>
      <p:ext uri="{BB962C8B-B14F-4D97-AF65-F5344CB8AC3E}">
        <p14:creationId xmlns:p14="http://schemas.microsoft.com/office/powerpoint/2010/main" val="16556621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Δομή Μαθήματος</a:t>
            </a:r>
            <a:endParaRPr lang="el-GR" dirty="0"/>
          </a:p>
        </p:txBody>
      </p:sp>
      <p:sp>
        <p:nvSpPr>
          <p:cNvPr id="8" name="Content Placeholder 7"/>
          <p:cNvSpPr>
            <a:spLocks noGrp="1"/>
          </p:cNvSpPr>
          <p:nvPr>
            <p:ph idx="1"/>
          </p:nvPr>
        </p:nvSpPr>
        <p:spPr/>
        <p:txBody>
          <a:bodyPr>
            <a:normAutofit fontScale="92500" lnSpcReduction="10000"/>
          </a:bodyPr>
          <a:lstStyle/>
          <a:p>
            <a:pPr marL="514350" indent="-514350">
              <a:buFont typeface="+mj-lt"/>
              <a:buAutoNum type="arabicPeriod"/>
            </a:pPr>
            <a:r>
              <a:rPr lang="el-GR" dirty="0" smtClean="0"/>
              <a:t>Ορισμοί βασικών εννοιών</a:t>
            </a:r>
          </a:p>
          <a:p>
            <a:pPr marL="514350" indent="-514350">
              <a:buFont typeface="+mj-lt"/>
              <a:buAutoNum type="arabicPeriod"/>
            </a:pPr>
            <a:r>
              <a:rPr lang="el-GR" dirty="0" smtClean="0"/>
              <a:t>Ανακάλυψη στοιχείων και ενώσεων</a:t>
            </a:r>
          </a:p>
          <a:p>
            <a:pPr marL="514350" indent="-514350">
              <a:buFont typeface="+mj-lt"/>
              <a:buAutoNum type="arabicPeriod"/>
            </a:pPr>
            <a:r>
              <a:rPr lang="el-GR" dirty="0" smtClean="0"/>
              <a:t>Εξέλιξη της ατμόσφαιρας</a:t>
            </a:r>
          </a:p>
          <a:p>
            <a:pPr marL="514350" indent="-514350">
              <a:buFont typeface="+mj-lt"/>
              <a:buAutoNum type="arabicPeriod"/>
            </a:pPr>
            <a:r>
              <a:rPr lang="el-GR" dirty="0" smtClean="0"/>
              <a:t>Εξέλιξη της μελέτης της ρύπανσης της Ατμόσφαιρας</a:t>
            </a:r>
          </a:p>
          <a:p>
            <a:pPr marL="514350" indent="-514350">
              <a:buFont typeface="+mj-lt"/>
              <a:buAutoNum type="arabicPeriod"/>
            </a:pPr>
            <a:r>
              <a:rPr lang="el-GR" dirty="0" smtClean="0"/>
              <a:t>Θέματα επιστημονικού ενδιαφέροντος και αιχμής</a:t>
            </a:r>
          </a:p>
          <a:p>
            <a:pPr marL="514350" indent="-514350">
              <a:buFont typeface="+mj-lt"/>
              <a:buAutoNum type="arabicPeriod"/>
            </a:pPr>
            <a:r>
              <a:rPr lang="el-GR" dirty="0" smtClean="0"/>
              <a:t>Ατμοσφαιρική ρύπανση: Έρευνα στην Ελλάδα</a:t>
            </a:r>
          </a:p>
          <a:p>
            <a:pPr marL="514350" indent="-514350">
              <a:buFont typeface="+mj-lt"/>
              <a:buAutoNum type="arabicPeriod"/>
            </a:pPr>
            <a:r>
              <a:rPr lang="el-GR" dirty="0" smtClean="0"/>
              <a:t>Πρόγραμμα </a:t>
            </a:r>
            <a:r>
              <a:rPr lang="el-GR" dirty="0"/>
              <a:t>διδασκαλίας </a:t>
            </a:r>
            <a:r>
              <a:rPr lang="el-GR" dirty="0" smtClean="0"/>
              <a:t>μαθήματος</a:t>
            </a:r>
            <a:endParaRPr lang="el-GR" dirty="0"/>
          </a:p>
        </p:txBody>
      </p:sp>
      <p:sp>
        <p:nvSpPr>
          <p:cNvPr id="5" name="Date Placeholder 4"/>
          <p:cNvSpPr>
            <a:spLocks noGrp="1"/>
          </p:cNvSpPr>
          <p:nvPr>
            <p:ph type="dt" sz="half" idx="10"/>
          </p:nvPr>
        </p:nvSpPr>
        <p:spPr/>
        <p:txBody>
          <a:bodyPr/>
          <a:lstStyle/>
          <a:p>
            <a:fld id="{3417E0D7-DFFE-4D38-B11B-DD18872533AA}" type="datetime1">
              <a:rPr lang="el-GR" smtClean="0"/>
              <a:t>15/10/2017</a:t>
            </a:fld>
            <a:endParaRPr lang="el-GR"/>
          </a:p>
        </p:txBody>
      </p:sp>
      <p:sp>
        <p:nvSpPr>
          <p:cNvPr id="6" name="Footer Placeholder 5"/>
          <p:cNvSpPr>
            <a:spLocks noGrp="1"/>
          </p:cNvSpPr>
          <p:nvPr>
            <p:ph type="ftr" sz="quarter" idx="11"/>
          </p:nvPr>
        </p:nvSpPr>
        <p:spPr/>
        <p:txBody>
          <a:bodyPr/>
          <a:lstStyle/>
          <a:p>
            <a:r>
              <a:rPr lang="el-GR" smtClean="0"/>
              <a:t>Ελένη Αθανασοπούλου</a:t>
            </a:r>
            <a:endParaRPr lang="el-GR" dirty="0"/>
          </a:p>
        </p:txBody>
      </p:sp>
      <p:sp>
        <p:nvSpPr>
          <p:cNvPr id="7" name="Slide Number Placeholder 6"/>
          <p:cNvSpPr>
            <a:spLocks noGrp="1"/>
          </p:cNvSpPr>
          <p:nvPr>
            <p:ph type="sldNum" sz="quarter" idx="12"/>
          </p:nvPr>
        </p:nvSpPr>
        <p:spPr/>
        <p:txBody>
          <a:bodyPr/>
          <a:lstStyle/>
          <a:p>
            <a:fld id="{74343D87-67CF-458F-94BC-B13D52DBFAFF}" type="slidenum">
              <a:rPr lang="el-GR" smtClean="0"/>
              <a:t>30</a:t>
            </a:fld>
            <a:endParaRPr lang="el-GR"/>
          </a:p>
        </p:txBody>
      </p:sp>
    </p:spTree>
    <p:extLst>
      <p:ext uri="{BB962C8B-B14F-4D97-AF65-F5344CB8AC3E}">
        <p14:creationId xmlns:p14="http://schemas.microsoft.com/office/powerpoint/2010/main" val="342665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8">
                                            <p:txEl>
                                              <p:pRg st="6" end="6"/>
                                            </p:txEl>
                                          </p:spTgt>
                                        </p:tgtEl>
                                        <p:attrNameLst>
                                          <p:attrName>style.fontWeight</p:attrName>
                                        </p:attrNameLst>
                                      </p:cBhvr>
                                      <p:to>
                                        <p:strVal val="bold"/>
                                      </p:to>
                                    </p:set>
                                  </p:childTnLst>
                                </p:cTn>
                              </p:par>
                              <p:par>
                                <p:cTn id="7" presetID="9" presetClass="emph" presetSubtype="0" nodeType="withEffect">
                                  <p:stCondLst>
                                    <p:cond delay="0"/>
                                  </p:stCondLst>
                                  <p:childTnLst>
                                    <p:set>
                                      <p:cBhvr rctx="PPT">
                                        <p:cTn id="8" dur="indefinite"/>
                                        <p:tgtEl>
                                          <p:spTgt spid="8">
                                            <p:txEl>
                                              <p:pRg st="0" end="0"/>
                                            </p:txEl>
                                          </p:spTgt>
                                        </p:tgtEl>
                                        <p:attrNameLst>
                                          <p:attrName>style.opacity</p:attrName>
                                        </p:attrNameLst>
                                      </p:cBhvr>
                                      <p:to>
                                        <p:strVal val="0.5"/>
                                      </p:to>
                                    </p:set>
                                    <p:animEffect filter="image" prLst="opacity: 0.5">
                                      <p:cBhvr rctx="IE">
                                        <p:cTn id="9" dur="indefinite"/>
                                        <p:tgtEl>
                                          <p:spTgt spid="8">
                                            <p:txEl>
                                              <p:pRg st="0" end="0"/>
                                            </p:txEl>
                                          </p:spTgt>
                                        </p:tgtEl>
                                      </p:cBhvr>
                                    </p:animEffect>
                                  </p:childTnLst>
                                </p:cTn>
                              </p:par>
                              <p:par>
                                <p:cTn id="10" presetID="9" presetClass="emph" presetSubtype="0" nodeType="withEffect">
                                  <p:stCondLst>
                                    <p:cond delay="0"/>
                                  </p:stCondLst>
                                  <p:childTnLst>
                                    <p:set>
                                      <p:cBhvr rctx="PPT">
                                        <p:cTn id="11" dur="indefinite"/>
                                        <p:tgtEl>
                                          <p:spTgt spid="8">
                                            <p:txEl>
                                              <p:pRg st="1" end="1"/>
                                            </p:txEl>
                                          </p:spTgt>
                                        </p:tgtEl>
                                        <p:attrNameLst>
                                          <p:attrName>style.opacity</p:attrName>
                                        </p:attrNameLst>
                                      </p:cBhvr>
                                      <p:to>
                                        <p:strVal val="0.5"/>
                                      </p:to>
                                    </p:set>
                                    <p:animEffect filter="image" prLst="opacity: 0.5">
                                      <p:cBhvr rctx="IE">
                                        <p:cTn id="12" dur="indefinite"/>
                                        <p:tgtEl>
                                          <p:spTgt spid="8">
                                            <p:txEl>
                                              <p:pRg st="1" end="1"/>
                                            </p:txEl>
                                          </p:spTgt>
                                        </p:tgtEl>
                                      </p:cBhvr>
                                    </p:animEffect>
                                  </p:childTnLst>
                                </p:cTn>
                              </p:par>
                              <p:par>
                                <p:cTn id="13" presetID="9" presetClass="emph" presetSubtype="0" nodeType="withEffect">
                                  <p:stCondLst>
                                    <p:cond delay="0"/>
                                  </p:stCondLst>
                                  <p:childTnLst>
                                    <p:set>
                                      <p:cBhvr rctx="PPT">
                                        <p:cTn id="14" dur="indefinite"/>
                                        <p:tgtEl>
                                          <p:spTgt spid="8">
                                            <p:txEl>
                                              <p:pRg st="2" end="2"/>
                                            </p:txEl>
                                          </p:spTgt>
                                        </p:tgtEl>
                                        <p:attrNameLst>
                                          <p:attrName>style.opacity</p:attrName>
                                        </p:attrNameLst>
                                      </p:cBhvr>
                                      <p:to>
                                        <p:strVal val="0.5"/>
                                      </p:to>
                                    </p:set>
                                    <p:animEffect filter="image" prLst="opacity: 0.5">
                                      <p:cBhvr rctx="IE">
                                        <p:cTn id="15" dur="indefinite"/>
                                        <p:tgtEl>
                                          <p:spTgt spid="8">
                                            <p:txEl>
                                              <p:pRg st="2" end="2"/>
                                            </p:txEl>
                                          </p:spTgt>
                                        </p:tgtEl>
                                      </p:cBhvr>
                                    </p:animEffect>
                                  </p:childTnLst>
                                </p:cTn>
                              </p:par>
                              <p:par>
                                <p:cTn id="16" presetID="9" presetClass="emph" presetSubtype="0" nodeType="withEffect">
                                  <p:stCondLst>
                                    <p:cond delay="0"/>
                                  </p:stCondLst>
                                  <p:childTnLst>
                                    <p:set>
                                      <p:cBhvr rctx="PPT">
                                        <p:cTn id="17" dur="indefinite"/>
                                        <p:tgtEl>
                                          <p:spTgt spid="8">
                                            <p:txEl>
                                              <p:pRg st="4" end="4"/>
                                            </p:txEl>
                                          </p:spTgt>
                                        </p:tgtEl>
                                        <p:attrNameLst>
                                          <p:attrName>style.opacity</p:attrName>
                                        </p:attrNameLst>
                                      </p:cBhvr>
                                      <p:to>
                                        <p:strVal val="0.5"/>
                                      </p:to>
                                    </p:set>
                                    <p:animEffect filter="image" prLst="opacity: 0.5">
                                      <p:cBhvr rctx="IE">
                                        <p:cTn id="18" dur="indefinite"/>
                                        <p:tgtEl>
                                          <p:spTgt spid="8">
                                            <p:txEl>
                                              <p:pRg st="4" end="4"/>
                                            </p:txEl>
                                          </p:spTgt>
                                        </p:tgtEl>
                                      </p:cBhvr>
                                    </p:animEffect>
                                  </p:childTnLst>
                                </p:cTn>
                              </p:par>
                              <p:par>
                                <p:cTn id="19" presetID="9" presetClass="emph" presetSubtype="0" nodeType="withEffect">
                                  <p:stCondLst>
                                    <p:cond delay="0"/>
                                  </p:stCondLst>
                                  <p:childTnLst>
                                    <p:set>
                                      <p:cBhvr rctx="PPT">
                                        <p:cTn id="20" dur="indefinite"/>
                                        <p:tgtEl>
                                          <p:spTgt spid="8">
                                            <p:txEl>
                                              <p:pRg st="3" end="3"/>
                                            </p:txEl>
                                          </p:spTgt>
                                        </p:tgtEl>
                                        <p:attrNameLst>
                                          <p:attrName>style.opacity</p:attrName>
                                        </p:attrNameLst>
                                      </p:cBhvr>
                                      <p:to>
                                        <p:strVal val="0.5"/>
                                      </p:to>
                                    </p:set>
                                    <p:animEffect filter="image" prLst="opacity: 0.5">
                                      <p:cBhvr rctx="IE">
                                        <p:cTn id="21" dur="indefinite"/>
                                        <p:tgtEl>
                                          <p:spTgt spid="8">
                                            <p:txEl>
                                              <p:pRg st="3" end="3"/>
                                            </p:txEl>
                                          </p:spTgt>
                                        </p:tgtEl>
                                      </p:cBhvr>
                                    </p:animEffect>
                                  </p:childTnLst>
                                </p:cTn>
                              </p:par>
                              <p:par>
                                <p:cTn id="22" presetID="9" presetClass="emph" presetSubtype="0" nodeType="withEffect">
                                  <p:stCondLst>
                                    <p:cond delay="0"/>
                                  </p:stCondLst>
                                  <p:childTnLst>
                                    <p:set>
                                      <p:cBhvr rctx="PPT">
                                        <p:cTn id="23" dur="indefinite"/>
                                        <p:tgtEl>
                                          <p:spTgt spid="8">
                                            <p:txEl>
                                              <p:pRg st="5" end="5"/>
                                            </p:txEl>
                                          </p:spTgt>
                                        </p:tgtEl>
                                        <p:attrNameLst>
                                          <p:attrName>style.opacity</p:attrName>
                                        </p:attrNameLst>
                                      </p:cBhvr>
                                      <p:to>
                                        <p:strVal val="0.5"/>
                                      </p:to>
                                    </p:set>
                                    <p:animEffect filter="image" prLst="opacity: 0.5">
                                      <p:cBhvr rctx="IE">
                                        <p:cTn id="24" dur="indefinite"/>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9856"/>
            <a:ext cx="8229600" cy="1143000"/>
          </a:xfrm>
        </p:spPr>
        <p:txBody>
          <a:bodyPr>
            <a:normAutofit fontScale="90000"/>
          </a:bodyPr>
          <a:lstStyle/>
          <a:p>
            <a:r>
              <a:rPr lang="el-GR" dirty="0"/>
              <a:t>Πρόγραμμα διδασκαλίας μαθήματος</a:t>
            </a:r>
            <a:br>
              <a:rPr lang="el-GR" dirty="0"/>
            </a:br>
            <a:r>
              <a:rPr lang="el-GR" dirty="0"/>
              <a:t>Περιεχόμενα </a:t>
            </a:r>
            <a:r>
              <a:rPr lang="el-GR" dirty="0" smtClean="0"/>
              <a:t>μαθημάτων</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15/10/2017</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31</a:t>
            </a:fld>
            <a:endParaRPr lang="el-GR"/>
          </a:p>
        </p:txBody>
      </p:sp>
      <p:graphicFrame>
        <p:nvGraphicFramePr>
          <p:cNvPr id="10" name="Object 9"/>
          <p:cNvGraphicFramePr>
            <a:graphicFrameLocks noChangeAspect="1"/>
          </p:cNvGraphicFramePr>
          <p:nvPr>
            <p:extLst>
              <p:ext uri="{D42A27DB-BD31-4B8C-83A1-F6EECF244321}">
                <p14:modId xmlns:p14="http://schemas.microsoft.com/office/powerpoint/2010/main" val="1651582755"/>
              </p:ext>
            </p:extLst>
          </p:nvPr>
        </p:nvGraphicFramePr>
        <p:xfrm>
          <a:off x="-36512" y="2617788"/>
          <a:ext cx="9077900" cy="2683420"/>
        </p:xfrm>
        <a:graphic>
          <a:graphicData uri="http://schemas.openxmlformats.org/presentationml/2006/ole">
            <mc:AlternateContent xmlns:mc="http://schemas.openxmlformats.org/markup-compatibility/2006">
              <mc:Choice xmlns:v="urn:schemas-microsoft-com:vml" Requires="v">
                <p:oleObj spid="_x0000_s3084" name="Document" r:id="rId3" imgW="5483774" imgH="1620234" progId="Word.Document.12">
                  <p:embed/>
                </p:oleObj>
              </mc:Choice>
              <mc:Fallback>
                <p:oleObj name="Document" r:id="rId3" imgW="5483774" imgH="1620234" progId="Word.Document.12">
                  <p:embed/>
                  <p:pic>
                    <p:nvPicPr>
                      <p:cNvPr id="0" name=""/>
                      <p:cNvPicPr/>
                      <p:nvPr/>
                    </p:nvPicPr>
                    <p:blipFill>
                      <a:blip r:embed="rId4"/>
                      <a:stretch>
                        <a:fillRect/>
                      </a:stretch>
                    </p:blipFill>
                    <p:spPr>
                      <a:xfrm>
                        <a:off x="-36512" y="2617788"/>
                        <a:ext cx="9077900" cy="2683420"/>
                      </a:xfrm>
                      <a:prstGeom prst="rect">
                        <a:avLst/>
                      </a:prstGeom>
                    </p:spPr>
                  </p:pic>
                </p:oleObj>
              </mc:Fallback>
            </mc:AlternateContent>
          </a:graphicData>
        </a:graphic>
      </p:graphicFrame>
    </p:spTree>
    <p:extLst>
      <p:ext uri="{BB962C8B-B14F-4D97-AF65-F5344CB8AC3E}">
        <p14:creationId xmlns:p14="http://schemas.microsoft.com/office/powerpoint/2010/main" val="1159582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9856"/>
            <a:ext cx="8229600" cy="1143000"/>
          </a:xfrm>
        </p:spPr>
        <p:txBody>
          <a:bodyPr>
            <a:normAutofit fontScale="90000"/>
          </a:bodyPr>
          <a:lstStyle/>
          <a:p>
            <a:r>
              <a:rPr lang="el-GR" dirty="0"/>
              <a:t>Πρόγραμμα διδασκαλίας μαθήματος</a:t>
            </a:r>
            <a:br>
              <a:rPr lang="el-GR" dirty="0"/>
            </a:br>
            <a:r>
              <a:rPr lang="el-GR" dirty="0"/>
              <a:t>Εργασίες</a:t>
            </a:r>
          </a:p>
        </p:txBody>
      </p:sp>
      <p:sp>
        <p:nvSpPr>
          <p:cNvPr id="4" name="Date Placeholder 3"/>
          <p:cNvSpPr>
            <a:spLocks noGrp="1"/>
          </p:cNvSpPr>
          <p:nvPr>
            <p:ph type="dt" sz="half" idx="10"/>
          </p:nvPr>
        </p:nvSpPr>
        <p:spPr/>
        <p:txBody>
          <a:bodyPr/>
          <a:lstStyle/>
          <a:p>
            <a:fld id="{01044A92-FC60-4BE2-861C-60BF25431668}" type="datetime1">
              <a:rPr lang="el-GR" smtClean="0"/>
              <a:t>15/10/2017</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32</a:t>
            </a:fld>
            <a:endParaRPr lang="el-GR"/>
          </a:p>
        </p:txBody>
      </p:sp>
      <p:graphicFrame>
        <p:nvGraphicFramePr>
          <p:cNvPr id="8" name="Object 7"/>
          <p:cNvGraphicFramePr>
            <a:graphicFrameLocks noChangeAspect="1"/>
          </p:cNvGraphicFramePr>
          <p:nvPr>
            <p:extLst>
              <p:ext uri="{D42A27DB-BD31-4B8C-83A1-F6EECF244321}">
                <p14:modId xmlns:p14="http://schemas.microsoft.com/office/powerpoint/2010/main" val="2885696334"/>
              </p:ext>
            </p:extLst>
          </p:nvPr>
        </p:nvGraphicFramePr>
        <p:xfrm>
          <a:off x="2051720" y="2538413"/>
          <a:ext cx="7315200" cy="3751262"/>
        </p:xfrm>
        <a:graphic>
          <a:graphicData uri="http://schemas.openxmlformats.org/presentationml/2006/ole">
            <mc:AlternateContent xmlns:mc="http://schemas.openxmlformats.org/markup-compatibility/2006">
              <mc:Choice xmlns:v="urn:schemas-microsoft-com:vml" Requires="v">
                <p:oleObj spid="_x0000_s4109" name="Document" r:id="rId3" imgW="7113684" imgH="3837466" progId="Word.Document.12">
                  <p:embed/>
                </p:oleObj>
              </mc:Choice>
              <mc:Fallback>
                <p:oleObj name="Document" r:id="rId3" imgW="7113684" imgH="3837466" progId="Word.Document.12">
                  <p:embed/>
                  <p:pic>
                    <p:nvPicPr>
                      <p:cNvPr id="0" name=""/>
                      <p:cNvPicPr/>
                      <p:nvPr/>
                    </p:nvPicPr>
                    <p:blipFill>
                      <a:blip r:embed="rId4"/>
                      <a:stretch>
                        <a:fillRect/>
                      </a:stretch>
                    </p:blipFill>
                    <p:spPr>
                      <a:xfrm>
                        <a:off x="2051720" y="2538413"/>
                        <a:ext cx="7315200" cy="3751262"/>
                      </a:xfrm>
                      <a:prstGeom prst="rect">
                        <a:avLst/>
                      </a:prstGeom>
                    </p:spPr>
                  </p:pic>
                </p:oleObj>
              </mc:Fallback>
            </mc:AlternateContent>
          </a:graphicData>
        </a:graphic>
      </p:graphicFrame>
    </p:spTree>
    <p:extLst>
      <p:ext uri="{BB962C8B-B14F-4D97-AF65-F5344CB8AC3E}">
        <p14:creationId xmlns:p14="http://schemas.microsoft.com/office/powerpoint/2010/main" val="29345934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9856"/>
            <a:ext cx="8229600" cy="1143000"/>
          </a:xfrm>
        </p:spPr>
        <p:txBody>
          <a:bodyPr>
            <a:normAutofit fontScale="90000"/>
          </a:bodyPr>
          <a:lstStyle/>
          <a:p>
            <a:r>
              <a:rPr lang="el-GR" dirty="0"/>
              <a:t>Πρόγραμμα διδασκαλίας μαθήματος</a:t>
            </a:r>
            <a:br>
              <a:rPr lang="el-GR" dirty="0"/>
            </a:br>
            <a:r>
              <a:rPr lang="el-GR" dirty="0" smtClean="0"/>
              <a:t>Εποπτικά – Διδακτικά μέσα</a:t>
            </a:r>
            <a:endParaRPr lang="el-GR" dirty="0"/>
          </a:p>
        </p:txBody>
      </p:sp>
      <p:sp>
        <p:nvSpPr>
          <p:cNvPr id="3" name="Content Placeholder 2"/>
          <p:cNvSpPr>
            <a:spLocks noGrp="1"/>
          </p:cNvSpPr>
          <p:nvPr>
            <p:ph idx="1"/>
          </p:nvPr>
        </p:nvSpPr>
        <p:spPr>
          <a:xfrm>
            <a:off x="457200" y="2492896"/>
            <a:ext cx="8229600" cy="4525963"/>
          </a:xfrm>
        </p:spPr>
        <p:txBody>
          <a:bodyPr>
            <a:noAutofit/>
          </a:bodyPr>
          <a:lstStyle/>
          <a:p>
            <a:pPr lvl="0"/>
            <a:r>
              <a:rPr lang="el-GR" sz="2000" dirty="0"/>
              <a:t>Βιβλιογραφία σε έντυπη ή/και ηλεκτρονική μορφή</a:t>
            </a:r>
          </a:p>
          <a:p>
            <a:pPr lvl="0"/>
            <a:r>
              <a:rPr lang="el-GR" sz="2000" dirty="0" smtClean="0"/>
              <a:t>Οπτικοακουστικό </a:t>
            </a:r>
            <a:r>
              <a:rPr lang="el-GR" sz="2000" dirty="0"/>
              <a:t>υλικό</a:t>
            </a:r>
          </a:p>
          <a:p>
            <a:pPr lvl="0"/>
            <a:r>
              <a:rPr lang="el-GR" sz="2000" dirty="0" smtClean="0"/>
              <a:t>Προβολή </a:t>
            </a:r>
            <a:r>
              <a:rPr lang="el-GR" sz="2000" dirty="0"/>
              <a:t>παρουσιάσεων  μέσω ηλεκτρονικού υπολογιστή</a:t>
            </a:r>
          </a:p>
          <a:p>
            <a:pPr lvl="0"/>
            <a:r>
              <a:rPr lang="el-GR" sz="2000" dirty="0" smtClean="0"/>
              <a:t>Χρήση </a:t>
            </a:r>
            <a:r>
              <a:rPr lang="el-GR" sz="2000" dirty="0"/>
              <a:t>λογισμικού συγγραφής κειμένου, στατιστικής επεξεργασίας δεδομένων, παρουσίασης εργασίας</a:t>
            </a:r>
          </a:p>
          <a:p>
            <a:pPr lvl="0"/>
            <a:r>
              <a:rPr lang="el-GR" sz="2000" dirty="0" smtClean="0"/>
              <a:t>Εκπαίδευση </a:t>
            </a:r>
            <a:r>
              <a:rPr lang="el-GR" sz="2000" dirty="0"/>
              <a:t>εφαρμογής αριθμητικού μοντέλου</a:t>
            </a:r>
          </a:p>
          <a:p>
            <a:pPr lvl="0"/>
            <a:r>
              <a:rPr lang="el-GR" sz="2000" dirty="0" smtClean="0"/>
              <a:t>Χρήση </a:t>
            </a:r>
            <a:r>
              <a:rPr lang="el-GR" sz="2000" dirty="0"/>
              <a:t>Λογισμικού </a:t>
            </a:r>
            <a:r>
              <a:rPr lang="el-GR" sz="2000" dirty="0" err="1"/>
              <a:t>οπτικοποίησης</a:t>
            </a:r>
            <a:r>
              <a:rPr lang="el-GR" sz="2000" dirty="0"/>
              <a:t> αποτελεσμάτων αριθμητικών μοντέλων</a:t>
            </a:r>
          </a:p>
          <a:p>
            <a:pPr lvl="0"/>
            <a:r>
              <a:rPr lang="el-GR" sz="2000" dirty="0" smtClean="0"/>
              <a:t>Χρήση </a:t>
            </a:r>
            <a:r>
              <a:rPr lang="el-GR" sz="2000" dirty="0"/>
              <a:t>διαδικτύου για εύρεση επιστημονικής πληροφορίας</a:t>
            </a:r>
          </a:p>
          <a:p>
            <a:pPr lvl="0"/>
            <a:r>
              <a:rPr lang="el-GR" sz="2000" dirty="0" smtClean="0"/>
              <a:t>Χρήση </a:t>
            </a:r>
            <a:r>
              <a:rPr lang="el-GR" sz="2000" dirty="0"/>
              <a:t>αισθητήρα μέτρησης ατμοσφαιρικού ρύπου</a:t>
            </a:r>
          </a:p>
          <a:p>
            <a:pPr lvl="0"/>
            <a:r>
              <a:rPr lang="el-GR" sz="2000" dirty="0" smtClean="0"/>
              <a:t>Επιτόπια </a:t>
            </a:r>
            <a:r>
              <a:rPr lang="el-GR" sz="2000" dirty="0"/>
              <a:t>παρατήρηση και εκπαίδευση</a:t>
            </a:r>
          </a:p>
          <a:p>
            <a:endParaRPr lang="el-GR" sz="2000" dirty="0"/>
          </a:p>
        </p:txBody>
      </p:sp>
      <p:sp>
        <p:nvSpPr>
          <p:cNvPr id="4" name="Date Placeholder 3"/>
          <p:cNvSpPr>
            <a:spLocks noGrp="1"/>
          </p:cNvSpPr>
          <p:nvPr>
            <p:ph type="dt" sz="half" idx="10"/>
          </p:nvPr>
        </p:nvSpPr>
        <p:spPr/>
        <p:txBody>
          <a:bodyPr/>
          <a:lstStyle/>
          <a:p>
            <a:fld id="{01044A92-FC60-4BE2-861C-60BF25431668}" type="datetime1">
              <a:rPr lang="el-GR" smtClean="0"/>
              <a:t>15/10/2017</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33</a:t>
            </a:fld>
            <a:endParaRPr lang="el-GR"/>
          </a:p>
        </p:txBody>
      </p:sp>
    </p:spTree>
    <p:extLst>
      <p:ext uri="{BB962C8B-B14F-4D97-AF65-F5344CB8AC3E}">
        <p14:creationId xmlns:p14="http://schemas.microsoft.com/office/powerpoint/2010/main" val="28683074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9856"/>
            <a:ext cx="8229600" cy="1143000"/>
          </a:xfrm>
        </p:spPr>
        <p:txBody>
          <a:bodyPr>
            <a:normAutofit fontScale="90000"/>
          </a:bodyPr>
          <a:lstStyle/>
          <a:p>
            <a:r>
              <a:rPr lang="el-GR" dirty="0"/>
              <a:t>Πρόγραμμα διδασκαλίας μαθήματος</a:t>
            </a:r>
            <a:br>
              <a:rPr lang="el-GR" dirty="0"/>
            </a:br>
            <a:r>
              <a:rPr lang="el-GR" dirty="0"/>
              <a:t>Τρόπος </a:t>
            </a:r>
            <a:r>
              <a:rPr lang="el-GR" dirty="0" smtClean="0"/>
              <a:t>αξιολόγησης</a:t>
            </a:r>
            <a:endParaRPr lang="el-GR" dirty="0"/>
          </a:p>
        </p:txBody>
      </p:sp>
      <p:sp>
        <p:nvSpPr>
          <p:cNvPr id="3" name="Content Placeholder 2"/>
          <p:cNvSpPr>
            <a:spLocks noGrp="1"/>
          </p:cNvSpPr>
          <p:nvPr>
            <p:ph idx="1"/>
          </p:nvPr>
        </p:nvSpPr>
        <p:spPr>
          <a:xfrm>
            <a:off x="457200" y="2996952"/>
            <a:ext cx="8229600" cy="3129211"/>
          </a:xfrm>
        </p:spPr>
        <p:txBody>
          <a:bodyPr>
            <a:noAutofit/>
          </a:bodyPr>
          <a:lstStyle/>
          <a:p>
            <a:pPr lvl="0"/>
            <a:r>
              <a:rPr lang="el-GR" sz="2000" dirty="0"/>
              <a:t>Πρακτικές </a:t>
            </a:r>
            <a:r>
              <a:rPr lang="el-GR" sz="2000" dirty="0" smtClean="0"/>
              <a:t>ασκήσεις με παραδοτέο: </a:t>
            </a:r>
            <a:r>
              <a:rPr lang="el-GR" sz="2000" dirty="0"/>
              <a:t>50%</a:t>
            </a:r>
          </a:p>
          <a:p>
            <a:pPr lvl="0"/>
            <a:r>
              <a:rPr lang="en-US" sz="2000" dirty="0"/>
              <a:t>Project/</a:t>
            </a:r>
            <a:r>
              <a:rPr lang="el-GR" sz="2000" dirty="0"/>
              <a:t>Παρουσίαση: 40%</a:t>
            </a:r>
          </a:p>
          <a:p>
            <a:r>
              <a:rPr lang="el-GR" sz="2000" dirty="0" smtClean="0"/>
              <a:t>Ενεργή </a:t>
            </a:r>
            <a:r>
              <a:rPr lang="el-GR" sz="2000" dirty="0"/>
              <a:t>συμμετοχή </a:t>
            </a:r>
            <a:r>
              <a:rPr lang="el-GR" sz="2000" dirty="0" smtClean="0"/>
              <a:t>στις ασκήσεις χωρίς παραδοτέο: </a:t>
            </a:r>
            <a:r>
              <a:rPr lang="el-GR" sz="2000" dirty="0"/>
              <a:t>10</a:t>
            </a:r>
            <a:r>
              <a:rPr lang="el-GR" sz="2000" dirty="0" smtClean="0"/>
              <a:t>%</a:t>
            </a:r>
            <a:endParaRPr lang="el-GR" sz="2000" dirty="0"/>
          </a:p>
          <a:p>
            <a:endParaRPr lang="el-GR" sz="2000" dirty="0"/>
          </a:p>
        </p:txBody>
      </p:sp>
      <p:sp>
        <p:nvSpPr>
          <p:cNvPr id="4" name="Date Placeholder 3"/>
          <p:cNvSpPr>
            <a:spLocks noGrp="1"/>
          </p:cNvSpPr>
          <p:nvPr>
            <p:ph type="dt" sz="half" idx="10"/>
          </p:nvPr>
        </p:nvSpPr>
        <p:spPr/>
        <p:txBody>
          <a:bodyPr/>
          <a:lstStyle/>
          <a:p>
            <a:fld id="{01044A92-FC60-4BE2-861C-60BF25431668}" type="datetime1">
              <a:rPr lang="el-GR" smtClean="0"/>
              <a:t>15/10/2017</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34</a:t>
            </a:fld>
            <a:endParaRPr lang="el-GR"/>
          </a:p>
        </p:txBody>
      </p:sp>
    </p:spTree>
    <p:extLst>
      <p:ext uri="{BB962C8B-B14F-4D97-AF65-F5344CB8AC3E}">
        <p14:creationId xmlns:p14="http://schemas.microsoft.com/office/powerpoint/2010/main" val="21811378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5920"/>
            <a:ext cx="8229600" cy="1143000"/>
          </a:xfrm>
        </p:spPr>
        <p:txBody>
          <a:bodyPr>
            <a:normAutofit fontScale="90000"/>
          </a:bodyPr>
          <a:lstStyle/>
          <a:p>
            <a:pPr lvl="0"/>
            <a:r>
              <a:rPr lang="el-GR" dirty="0"/>
              <a:t>Πρόγραμμα διδασκαλίας μαθήματος</a:t>
            </a:r>
            <a:br>
              <a:rPr lang="el-GR" dirty="0"/>
            </a:br>
            <a:r>
              <a:rPr lang="el-GR" dirty="0"/>
              <a:t>Βιβλιογραφία σε έντυπη ή/και ηλεκτρονική μορφή</a:t>
            </a:r>
            <a:endParaRPr lang="el-GR" dirty="0"/>
          </a:p>
        </p:txBody>
      </p:sp>
      <p:sp>
        <p:nvSpPr>
          <p:cNvPr id="3" name="Content Placeholder 2"/>
          <p:cNvSpPr>
            <a:spLocks noGrp="1"/>
          </p:cNvSpPr>
          <p:nvPr>
            <p:ph idx="1"/>
          </p:nvPr>
        </p:nvSpPr>
        <p:spPr>
          <a:xfrm>
            <a:off x="457200" y="2996952"/>
            <a:ext cx="8229600" cy="3129211"/>
          </a:xfrm>
        </p:spPr>
        <p:txBody>
          <a:bodyPr>
            <a:noAutofit/>
          </a:bodyPr>
          <a:lstStyle/>
          <a:p>
            <a:pPr lvl="0"/>
            <a:r>
              <a:rPr lang="el-GR" sz="2000" dirty="0" smtClean="0"/>
              <a:t>«</a:t>
            </a:r>
            <a:r>
              <a:rPr lang="el-GR" sz="2000" dirty="0"/>
              <a:t>Ατμοσφαιρική ρύπανση με στοιχεία μετεωρολογίας», Μ. Λαζαρίδη. Εκδόσεις </a:t>
            </a:r>
            <a:r>
              <a:rPr lang="el-GR" sz="2000" dirty="0" err="1"/>
              <a:t>Τζιόλα</a:t>
            </a:r>
            <a:r>
              <a:rPr lang="el-GR" sz="2000" dirty="0"/>
              <a:t>, 2005 </a:t>
            </a:r>
          </a:p>
          <a:p>
            <a:pPr lvl="0"/>
            <a:r>
              <a:rPr lang="el-GR" sz="2000" dirty="0"/>
              <a:t>«Ατμοσφαιρική Ρύπανση: Επιπτώσεις, έλεγχος και εναλλακτικές τεχνολογίες», Ι. </a:t>
            </a:r>
            <a:r>
              <a:rPr lang="el-GR" sz="2000" dirty="0" err="1"/>
              <a:t>Γεντεκάκης</a:t>
            </a:r>
            <a:r>
              <a:rPr lang="el-GR" sz="2000" dirty="0"/>
              <a:t>, εκδόσεις </a:t>
            </a:r>
            <a:r>
              <a:rPr lang="el-GR" sz="2000" dirty="0" err="1"/>
              <a:t>Τζιόλα</a:t>
            </a:r>
            <a:r>
              <a:rPr lang="el-GR" sz="2000" dirty="0"/>
              <a:t>, 2003 </a:t>
            </a:r>
          </a:p>
          <a:p>
            <a:pPr lvl="0"/>
            <a:r>
              <a:rPr lang="en-US" sz="2000" dirty="0"/>
              <a:t>"Atmospheric Pollution", M.Z. Jacobson, Cambridge University Press, 2002 </a:t>
            </a:r>
            <a:endParaRPr lang="el-GR" sz="2000" dirty="0"/>
          </a:p>
          <a:p>
            <a:pPr lvl="0"/>
            <a:r>
              <a:rPr lang="en-US" sz="2000" dirty="0"/>
              <a:t>“Fundamentals of Atmospheric </a:t>
            </a:r>
            <a:r>
              <a:rPr lang="en-US" sz="2000" dirty="0" err="1"/>
              <a:t>Modelling</a:t>
            </a:r>
            <a:r>
              <a:rPr lang="en-US" sz="2000" dirty="0"/>
              <a:t>”, M.Z. Jacobson, Cambridge University Press, 2005</a:t>
            </a:r>
            <a:endParaRPr lang="el-GR" sz="2000" dirty="0"/>
          </a:p>
          <a:p>
            <a:pPr lvl="0"/>
            <a:r>
              <a:rPr lang="en-US" sz="2000" dirty="0"/>
              <a:t>"Atmospheric Chemistry and Physics: from air pollution to climate change", J.H. </a:t>
            </a:r>
            <a:r>
              <a:rPr lang="en-US" sz="2000" dirty="0" err="1"/>
              <a:t>Seinfield</a:t>
            </a:r>
            <a:r>
              <a:rPr lang="en-US" sz="2000" dirty="0"/>
              <a:t>, S.N. </a:t>
            </a:r>
            <a:r>
              <a:rPr lang="en-US" sz="2000" dirty="0" err="1"/>
              <a:t>Pandis</a:t>
            </a:r>
            <a:r>
              <a:rPr lang="en-US" sz="2000" dirty="0"/>
              <a:t>, John Wiley &amp; Sons, 2006</a:t>
            </a:r>
            <a:endParaRPr lang="el-GR" sz="2000" dirty="0"/>
          </a:p>
        </p:txBody>
      </p:sp>
      <p:sp>
        <p:nvSpPr>
          <p:cNvPr id="4" name="Date Placeholder 3"/>
          <p:cNvSpPr>
            <a:spLocks noGrp="1"/>
          </p:cNvSpPr>
          <p:nvPr>
            <p:ph type="dt" sz="half" idx="10"/>
          </p:nvPr>
        </p:nvSpPr>
        <p:spPr/>
        <p:txBody>
          <a:bodyPr/>
          <a:lstStyle/>
          <a:p>
            <a:fld id="{01044A92-FC60-4BE2-861C-60BF25431668}" type="datetime1">
              <a:rPr lang="el-GR" smtClean="0"/>
              <a:t>15/10/2017</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35</a:t>
            </a:fld>
            <a:endParaRPr lang="el-GR"/>
          </a:p>
        </p:txBody>
      </p:sp>
    </p:spTree>
    <p:extLst>
      <p:ext uri="{BB962C8B-B14F-4D97-AF65-F5344CB8AC3E}">
        <p14:creationId xmlns:p14="http://schemas.microsoft.com/office/powerpoint/2010/main" val="18305978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944" y="413792"/>
            <a:ext cx="8229600" cy="1143000"/>
          </a:xfrm>
        </p:spPr>
        <p:txBody>
          <a:bodyPr>
            <a:normAutofit fontScale="90000"/>
          </a:bodyPr>
          <a:lstStyle/>
          <a:p>
            <a:pPr lvl="0"/>
            <a:r>
              <a:rPr lang="el-GR" dirty="0" smtClean="0"/>
              <a:t>Βοηθητικά: </a:t>
            </a:r>
            <a:r>
              <a:rPr lang="en-US" dirty="0" smtClean="0">
                <a:hlinkClick r:id="rId2"/>
              </a:rPr>
              <a:t>https</a:t>
            </a:r>
            <a:r>
              <a:rPr lang="en-US" dirty="0">
                <a:hlinkClick r:id="rId2"/>
              </a:rPr>
              <a:t>://www.kallipos.gr/el</a:t>
            </a:r>
            <a:r>
              <a:rPr lang="en-US" dirty="0" smtClean="0">
                <a:hlinkClick r:id="rId2"/>
              </a:rPr>
              <a:t>/</a:t>
            </a:r>
            <a:r>
              <a:rPr lang="en-US" dirty="0" smtClean="0"/>
              <a:t> </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15/10/2017</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36</a:t>
            </a:fld>
            <a:endParaRPr lang="el-G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8" y="1700808"/>
            <a:ext cx="6360002" cy="2520280"/>
          </a:xfr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39614"/>
          <a:stretch/>
        </p:blipFill>
        <p:spPr>
          <a:xfrm>
            <a:off x="395536" y="4221088"/>
            <a:ext cx="7016940" cy="1944216"/>
          </a:xfrm>
          <a:prstGeom prst="rect">
            <a:avLst/>
          </a:prstGeom>
        </p:spPr>
      </p:pic>
    </p:spTree>
    <p:extLst>
      <p:ext uri="{BB962C8B-B14F-4D97-AF65-F5344CB8AC3E}">
        <p14:creationId xmlns:p14="http://schemas.microsoft.com/office/powerpoint/2010/main" val="1649317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98B5F76-3EC3-4095-8BBB-8111CF1426DD}" type="datetime1">
              <a:rPr lang="el-GR" smtClean="0"/>
              <a:t>15/10/2017</a:t>
            </a:fld>
            <a:endParaRPr lang="el-GR"/>
          </a:p>
        </p:txBody>
      </p:sp>
      <p:sp>
        <p:nvSpPr>
          <p:cNvPr id="6" name="Footer Placeholder 5"/>
          <p:cNvSpPr>
            <a:spLocks noGrp="1"/>
          </p:cNvSpPr>
          <p:nvPr>
            <p:ph type="ftr" sz="quarter" idx="11"/>
          </p:nvPr>
        </p:nvSpPr>
        <p:spPr/>
        <p:txBody>
          <a:bodyPr/>
          <a:lstStyle/>
          <a:p>
            <a:r>
              <a:rPr lang="el-GR" smtClean="0"/>
              <a:t>Ελένη Αθανασοπούλου</a:t>
            </a:r>
            <a:endParaRPr lang="el-GR" dirty="0"/>
          </a:p>
        </p:txBody>
      </p:sp>
      <p:sp>
        <p:nvSpPr>
          <p:cNvPr id="7" name="Slide Number Placeholder 6"/>
          <p:cNvSpPr>
            <a:spLocks noGrp="1"/>
          </p:cNvSpPr>
          <p:nvPr>
            <p:ph type="sldNum" sz="quarter" idx="12"/>
          </p:nvPr>
        </p:nvSpPr>
        <p:spPr/>
        <p:txBody>
          <a:bodyPr/>
          <a:lstStyle/>
          <a:p>
            <a:fld id="{74343D87-67CF-458F-94BC-B13D52DBFAFF}" type="slidenum">
              <a:rPr lang="el-GR" smtClean="0"/>
              <a:t>4</a:t>
            </a:fld>
            <a:endParaRPr lang="el-GR"/>
          </a:p>
        </p:txBody>
      </p:sp>
      <p:pic>
        <p:nvPicPr>
          <p:cNvPr id="4"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843808" y="1830719"/>
            <a:ext cx="6336704" cy="4478601"/>
          </a:xfrm>
        </p:spPr>
      </p:pic>
      <p:sp>
        <p:nvSpPr>
          <p:cNvPr id="9" name="Content Placeholder 8"/>
          <p:cNvSpPr>
            <a:spLocks noGrp="1"/>
          </p:cNvSpPr>
          <p:nvPr>
            <p:ph sz="half" idx="1"/>
          </p:nvPr>
        </p:nvSpPr>
        <p:spPr>
          <a:xfrm>
            <a:off x="35496" y="1639341"/>
            <a:ext cx="2952328" cy="4525963"/>
          </a:xfrm>
        </p:spPr>
        <p:txBody>
          <a:bodyPr>
            <a:noAutofit/>
          </a:bodyPr>
          <a:lstStyle/>
          <a:p>
            <a:pPr marL="0" indent="0">
              <a:buNone/>
            </a:pPr>
            <a:r>
              <a:rPr lang="el-GR" sz="2600" dirty="0"/>
              <a:t> Ε</a:t>
            </a:r>
            <a:r>
              <a:rPr lang="el-GR" sz="2600" dirty="0" smtClean="0"/>
              <a:t>ίναι οι ουσίες  (χημικά, σωματίδια, βιολογικό υλικό) που εισάγονται </a:t>
            </a:r>
            <a:r>
              <a:rPr lang="el-GR" sz="2600" dirty="0"/>
              <a:t>στην </a:t>
            </a:r>
            <a:r>
              <a:rPr lang="el-GR" sz="2600" dirty="0" smtClean="0"/>
              <a:t>ατμόσφαιρα κυρίως από την ανθρωπογενή δραστηριότητα και δημιουργούν δυσανεξία στους οργανισμούς και στο οικοσύστημα</a:t>
            </a:r>
          </a:p>
        </p:txBody>
      </p:sp>
      <p:sp>
        <p:nvSpPr>
          <p:cNvPr id="2" name="Title 1"/>
          <p:cNvSpPr>
            <a:spLocks noGrp="1"/>
          </p:cNvSpPr>
          <p:nvPr>
            <p:ph type="title"/>
          </p:nvPr>
        </p:nvSpPr>
        <p:spPr>
          <a:xfrm>
            <a:off x="590872" y="701824"/>
            <a:ext cx="8229600" cy="1143000"/>
          </a:xfrm>
        </p:spPr>
        <p:txBody>
          <a:bodyPr>
            <a:normAutofit fontScale="90000"/>
          </a:bodyPr>
          <a:lstStyle/>
          <a:p>
            <a:r>
              <a:rPr lang="el-GR" dirty="0" smtClean="0"/>
              <a:t>Ορισμοί βασικών εννοιών (2/3):</a:t>
            </a:r>
            <a:br>
              <a:rPr lang="el-GR" dirty="0" smtClean="0"/>
            </a:br>
            <a:r>
              <a:rPr lang="el-GR" dirty="0" smtClean="0"/>
              <a:t>Ατμοσφαιρικοί ρύποι</a:t>
            </a:r>
            <a:endParaRPr lang="el-GR" dirty="0"/>
          </a:p>
        </p:txBody>
      </p:sp>
    </p:spTree>
    <p:extLst>
      <p:ext uri="{BB962C8B-B14F-4D97-AF65-F5344CB8AC3E}">
        <p14:creationId xmlns:p14="http://schemas.microsoft.com/office/powerpoint/2010/main" val="37880260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1044A92-FC60-4BE2-861C-60BF25431668}" type="datetime1">
              <a:rPr lang="el-GR" smtClean="0"/>
              <a:t>15/10/2017</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5</a:t>
            </a:fld>
            <a:endParaRPr lang="el-GR"/>
          </a:p>
        </p:txBody>
      </p:sp>
      <p:pic>
        <p:nvPicPr>
          <p:cNvPr id="7170" name="Picture 2" descr="http://climate.ncsu.edu/secc_edu/images/AtmConcentration.bm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4425" y="2873846"/>
            <a:ext cx="6915150" cy="32194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rot="20659966">
            <a:off x="-216517" y="2052172"/>
            <a:ext cx="5088756" cy="1143000"/>
          </a:xfrm>
        </p:spPr>
        <p:txBody>
          <a:bodyPr>
            <a:normAutofit fontScale="90000"/>
          </a:bodyPr>
          <a:lstStyle/>
          <a:p>
            <a:r>
              <a:rPr lang="el-GR" sz="3600" dirty="0" smtClean="0"/>
              <a:t>Σύσταση της ατμόσφαιρας</a:t>
            </a:r>
            <a:endParaRPr lang="el-GR" sz="3600" dirty="0"/>
          </a:p>
        </p:txBody>
      </p:sp>
      <p:sp>
        <p:nvSpPr>
          <p:cNvPr id="8" name="Title 1"/>
          <p:cNvSpPr txBox="1">
            <a:spLocks/>
          </p:cNvSpPr>
          <p:nvPr/>
        </p:nvSpPr>
        <p:spPr>
          <a:xfrm>
            <a:off x="590872" y="773832"/>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dirty="0" smtClean="0"/>
              <a:t>Ορισμοί βασικών εννοιών (3/3):</a:t>
            </a:r>
            <a:br>
              <a:rPr lang="el-GR" dirty="0" smtClean="0"/>
            </a:br>
            <a:r>
              <a:rPr lang="el-GR" dirty="0" smtClean="0"/>
              <a:t>Ατμόσφαιρα της γης</a:t>
            </a:r>
            <a:endParaRPr lang="el-GR" dirty="0"/>
          </a:p>
        </p:txBody>
      </p:sp>
    </p:spTree>
    <p:extLst>
      <p:ext uri="{BB962C8B-B14F-4D97-AF65-F5344CB8AC3E}">
        <p14:creationId xmlns:p14="http://schemas.microsoft.com/office/powerpoint/2010/main" val="204492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Δομή Μαθήματος</a:t>
            </a:r>
            <a:endParaRPr lang="el-GR" dirty="0"/>
          </a:p>
        </p:txBody>
      </p:sp>
      <p:sp>
        <p:nvSpPr>
          <p:cNvPr id="8" name="Content Placeholder 7"/>
          <p:cNvSpPr>
            <a:spLocks noGrp="1"/>
          </p:cNvSpPr>
          <p:nvPr>
            <p:ph idx="1"/>
          </p:nvPr>
        </p:nvSpPr>
        <p:spPr/>
        <p:txBody>
          <a:bodyPr>
            <a:normAutofit fontScale="92500" lnSpcReduction="10000"/>
          </a:bodyPr>
          <a:lstStyle/>
          <a:p>
            <a:pPr marL="514350" indent="-514350">
              <a:buFont typeface="+mj-lt"/>
              <a:buAutoNum type="arabicPeriod"/>
            </a:pPr>
            <a:r>
              <a:rPr lang="el-GR" dirty="0" smtClean="0"/>
              <a:t>Ορισμοί βασικών εννοιών</a:t>
            </a:r>
          </a:p>
          <a:p>
            <a:pPr marL="514350" indent="-514350">
              <a:buFont typeface="+mj-lt"/>
              <a:buAutoNum type="arabicPeriod"/>
            </a:pPr>
            <a:r>
              <a:rPr lang="el-GR" dirty="0" smtClean="0"/>
              <a:t>Ανακάλυψη στοιχείων και ενώσεων</a:t>
            </a:r>
          </a:p>
          <a:p>
            <a:pPr marL="514350" indent="-514350">
              <a:buFont typeface="+mj-lt"/>
              <a:buAutoNum type="arabicPeriod"/>
            </a:pPr>
            <a:r>
              <a:rPr lang="el-GR" dirty="0" smtClean="0"/>
              <a:t>Εξέλιξη της ατμόσφαιρας</a:t>
            </a:r>
          </a:p>
          <a:p>
            <a:pPr marL="514350" indent="-514350">
              <a:buFont typeface="+mj-lt"/>
              <a:buAutoNum type="arabicPeriod"/>
            </a:pPr>
            <a:r>
              <a:rPr lang="el-GR" dirty="0" smtClean="0"/>
              <a:t>Εξέλιξη της μελέτης της ρύπανσης της Ατμόσφαιρας</a:t>
            </a:r>
          </a:p>
          <a:p>
            <a:pPr marL="514350" indent="-514350">
              <a:buFont typeface="+mj-lt"/>
              <a:buAutoNum type="arabicPeriod"/>
            </a:pPr>
            <a:r>
              <a:rPr lang="el-GR" dirty="0" smtClean="0"/>
              <a:t>Θέματα επιστημονικού ενδιαφέροντος και αιχμής</a:t>
            </a:r>
          </a:p>
          <a:p>
            <a:pPr marL="514350" indent="-514350">
              <a:buFont typeface="+mj-lt"/>
              <a:buAutoNum type="arabicPeriod"/>
            </a:pPr>
            <a:r>
              <a:rPr lang="el-GR" dirty="0" smtClean="0"/>
              <a:t>Ατμοσφαιρική ρύπανση: Έρευνα στην Ελλάδα</a:t>
            </a:r>
            <a:endParaRPr lang="en-US" dirty="0"/>
          </a:p>
          <a:p>
            <a:pPr marL="514350" indent="-514350">
              <a:buFont typeface="+mj-lt"/>
              <a:buAutoNum type="arabicPeriod"/>
            </a:pPr>
            <a:r>
              <a:rPr lang="el-GR" dirty="0"/>
              <a:t>Πρόγραμμα διδασκαλίας </a:t>
            </a:r>
            <a:r>
              <a:rPr lang="el-GR" dirty="0" smtClean="0"/>
              <a:t>μαθήματος</a:t>
            </a:r>
            <a:endParaRPr lang="el-GR" dirty="0"/>
          </a:p>
        </p:txBody>
      </p:sp>
      <p:sp>
        <p:nvSpPr>
          <p:cNvPr id="5" name="Date Placeholder 4"/>
          <p:cNvSpPr>
            <a:spLocks noGrp="1"/>
          </p:cNvSpPr>
          <p:nvPr>
            <p:ph type="dt" sz="half" idx="10"/>
          </p:nvPr>
        </p:nvSpPr>
        <p:spPr/>
        <p:txBody>
          <a:bodyPr/>
          <a:lstStyle/>
          <a:p>
            <a:fld id="{3417E0D7-DFFE-4D38-B11B-DD18872533AA}" type="datetime1">
              <a:rPr lang="el-GR" smtClean="0"/>
              <a:t>15/10/2017</a:t>
            </a:fld>
            <a:endParaRPr lang="el-GR"/>
          </a:p>
        </p:txBody>
      </p:sp>
      <p:sp>
        <p:nvSpPr>
          <p:cNvPr id="6" name="Footer Placeholder 5"/>
          <p:cNvSpPr>
            <a:spLocks noGrp="1"/>
          </p:cNvSpPr>
          <p:nvPr>
            <p:ph type="ftr" sz="quarter" idx="11"/>
          </p:nvPr>
        </p:nvSpPr>
        <p:spPr/>
        <p:txBody>
          <a:bodyPr/>
          <a:lstStyle/>
          <a:p>
            <a:r>
              <a:rPr lang="el-GR" smtClean="0"/>
              <a:t>Ελένη Αθανασοπούλου</a:t>
            </a:r>
            <a:endParaRPr lang="el-GR" dirty="0"/>
          </a:p>
        </p:txBody>
      </p:sp>
      <p:sp>
        <p:nvSpPr>
          <p:cNvPr id="7" name="Slide Number Placeholder 6"/>
          <p:cNvSpPr>
            <a:spLocks noGrp="1"/>
          </p:cNvSpPr>
          <p:nvPr>
            <p:ph type="sldNum" sz="quarter" idx="12"/>
          </p:nvPr>
        </p:nvSpPr>
        <p:spPr/>
        <p:txBody>
          <a:bodyPr/>
          <a:lstStyle/>
          <a:p>
            <a:fld id="{74343D87-67CF-458F-94BC-B13D52DBFAFF}" type="slidenum">
              <a:rPr lang="el-GR" smtClean="0"/>
              <a:t>6</a:t>
            </a:fld>
            <a:endParaRPr lang="el-GR"/>
          </a:p>
        </p:txBody>
      </p:sp>
    </p:spTree>
    <p:extLst>
      <p:ext uri="{BB962C8B-B14F-4D97-AF65-F5344CB8AC3E}">
        <p14:creationId xmlns:p14="http://schemas.microsoft.com/office/powerpoint/2010/main" val="354900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withEffect">
                                  <p:stCondLst>
                                    <p:cond delay="0"/>
                                  </p:stCondLst>
                                  <p:iterate type="lt">
                                    <p:tmAbs val="25"/>
                                  </p:iterate>
                                  <p:childTnLst>
                                    <p:set>
                                      <p:cBhvr override="childStyle">
                                        <p:cTn id="6" dur="indefinite"/>
                                        <p:tgtEl>
                                          <p:spTgt spid="8">
                                            <p:txEl>
                                              <p:pRg st="1" end="1"/>
                                            </p:txEl>
                                          </p:spTgt>
                                        </p:tgtEl>
                                        <p:attrNameLst>
                                          <p:attrName>style.fontWeight</p:attrName>
                                        </p:attrNameLst>
                                      </p:cBhvr>
                                      <p:to>
                                        <p:strVal val="bold"/>
                                      </p:to>
                                    </p:set>
                                  </p:childTnLst>
                                </p:cTn>
                              </p:par>
                              <p:par>
                                <p:cTn id="7" presetID="9" presetClass="emph" presetSubtype="0" nodeType="withEffect">
                                  <p:stCondLst>
                                    <p:cond delay="0"/>
                                  </p:stCondLst>
                                  <p:childTnLst>
                                    <p:set>
                                      <p:cBhvr rctx="PPT">
                                        <p:cTn id="8" dur="indefinite"/>
                                        <p:tgtEl>
                                          <p:spTgt spid="8">
                                            <p:txEl>
                                              <p:pRg st="2" end="2"/>
                                            </p:txEl>
                                          </p:spTgt>
                                        </p:tgtEl>
                                        <p:attrNameLst>
                                          <p:attrName>style.opacity</p:attrName>
                                        </p:attrNameLst>
                                      </p:cBhvr>
                                      <p:to>
                                        <p:strVal val="0.5"/>
                                      </p:to>
                                    </p:set>
                                    <p:animEffect filter="image" prLst="opacity: 0.5">
                                      <p:cBhvr rctx="IE">
                                        <p:cTn id="9" dur="indefinite"/>
                                        <p:tgtEl>
                                          <p:spTgt spid="8">
                                            <p:txEl>
                                              <p:pRg st="2" end="2"/>
                                            </p:txEl>
                                          </p:spTgt>
                                        </p:tgtEl>
                                      </p:cBhvr>
                                    </p:animEffect>
                                  </p:childTnLst>
                                </p:cTn>
                              </p:par>
                              <p:par>
                                <p:cTn id="10" presetID="9" presetClass="emph" presetSubtype="0" nodeType="withEffect">
                                  <p:stCondLst>
                                    <p:cond delay="0"/>
                                  </p:stCondLst>
                                  <p:childTnLst>
                                    <p:set>
                                      <p:cBhvr rctx="PPT">
                                        <p:cTn id="11" dur="indefinite"/>
                                        <p:tgtEl>
                                          <p:spTgt spid="8">
                                            <p:txEl>
                                              <p:pRg st="3" end="3"/>
                                            </p:txEl>
                                          </p:spTgt>
                                        </p:tgtEl>
                                        <p:attrNameLst>
                                          <p:attrName>style.opacity</p:attrName>
                                        </p:attrNameLst>
                                      </p:cBhvr>
                                      <p:to>
                                        <p:strVal val="0.5"/>
                                      </p:to>
                                    </p:set>
                                    <p:animEffect filter="image" prLst="opacity: 0.5">
                                      <p:cBhvr rctx="IE">
                                        <p:cTn id="12" dur="indefinite"/>
                                        <p:tgtEl>
                                          <p:spTgt spid="8">
                                            <p:txEl>
                                              <p:pRg st="3" end="3"/>
                                            </p:txEl>
                                          </p:spTgt>
                                        </p:tgtEl>
                                      </p:cBhvr>
                                    </p:animEffect>
                                  </p:childTnLst>
                                </p:cTn>
                              </p:par>
                              <p:par>
                                <p:cTn id="13" presetID="9" presetClass="emph" presetSubtype="0" nodeType="withEffect">
                                  <p:stCondLst>
                                    <p:cond delay="0"/>
                                  </p:stCondLst>
                                  <p:childTnLst>
                                    <p:set>
                                      <p:cBhvr rctx="PPT">
                                        <p:cTn id="14" dur="indefinite"/>
                                        <p:tgtEl>
                                          <p:spTgt spid="8">
                                            <p:txEl>
                                              <p:pRg st="4" end="4"/>
                                            </p:txEl>
                                          </p:spTgt>
                                        </p:tgtEl>
                                        <p:attrNameLst>
                                          <p:attrName>style.opacity</p:attrName>
                                        </p:attrNameLst>
                                      </p:cBhvr>
                                      <p:to>
                                        <p:strVal val="0.5"/>
                                      </p:to>
                                    </p:set>
                                    <p:animEffect filter="image" prLst="opacity: 0.5">
                                      <p:cBhvr rctx="IE">
                                        <p:cTn id="15" dur="indefinite"/>
                                        <p:tgtEl>
                                          <p:spTgt spid="8">
                                            <p:txEl>
                                              <p:pRg st="4" end="4"/>
                                            </p:txEl>
                                          </p:spTgt>
                                        </p:tgtEl>
                                      </p:cBhvr>
                                    </p:animEffect>
                                  </p:childTnLst>
                                </p:cTn>
                              </p:par>
                              <p:par>
                                <p:cTn id="16" presetID="9" presetClass="emph" presetSubtype="0" nodeType="withEffect">
                                  <p:stCondLst>
                                    <p:cond delay="0"/>
                                  </p:stCondLst>
                                  <p:childTnLst>
                                    <p:set>
                                      <p:cBhvr rctx="PPT">
                                        <p:cTn id="17" dur="indefinite"/>
                                        <p:tgtEl>
                                          <p:spTgt spid="8">
                                            <p:txEl>
                                              <p:pRg st="5" end="5"/>
                                            </p:txEl>
                                          </p:spTgt>
                                        </p:tgtEl>
                                        <p:attrNameLst>
                                          <p:attrName>style.opacity</p:attrName>
                                        </p:attrNameLst>
                                      </p:cBhvr>
                                      <p:to>
                                        <p:strVal val="0.5"/>
                                      </p:to>
                                    </p:set>
                                    <p:animEffect filter="image" prLst="opacity: 0.5">
                                      <p:cBhvr rctx="IE">
                                        <p:cTn id="18" dur="indefinite"/>
                                        <p:tgtEl>
                                          <p:spTgt spid="8">
                                            <p:txEl>
                                              <p:pRg st="5" end="5"/>
                                            </p:txEl>
                                          </p:spTgt>
                                        </p:tgtEl>
                                      </p:cBhvr>
                                    </p:animEffect>
                                  </p:childTnLst>
                                </p:cTn>
                              </p:par>
                              <p:par>
                                <p:cTn id="19" presetID="9" presetClass="emph" presetSubtype="0" nodeType="withEffect">
                                  <p:stCondLst>
                                    <p:cond delay="0"/>
                                  </p:stCondLst>
                                  <p:childTnLst>
                                    <p:set>
                                      <p:cBhvr rctx="PPT">
                                        <p:cTn id="20" dur="indefinite"/>
                                        <p:tgtEl>
                                          <p:spTgt spid="8">
                                            <p:txEl>
                                              <p:pRg st="6" end="6"/>
                                            </p:txEl>
                                          </p:spTgt>
                                        </p:tgtEl>
                                        <p:attrNameLst>
                                          <p:attrName>style.opacity</p:attrName>
                                        </p:attrNameLst>
                                      </p:cBhvr>
                                      <p:to>
                                        <p:strVal val="0.5"/>
                                      </p:to>
                                    </p:set>
                                    <p:animEffect filter="image" prLst="opacity: 0.5">
                                      <p:cBhvr rctx="IE">
                                        <p:cTn id="21" dur="indefinite"/>
                                        <p:tgtEl>
                                          <p:spTgt spid="8">
                                            <p:txEl>
                                              <p:pRg st="6" end="6"/>
                                            </p:txEl>
                                          </p:spTgt>
                                        </p:tgtEl>
                                      </p:cBhvr>
                                    </p:animEffect>
                                  </p:childTnLst>
                                </p:cTn>
                              </p:par>
                              <p:par>
                                <p:cTn id="22" presetID="9" presetClass="emph" presetSubtype="0" nodeType="withEffect">
                                  <p:stCondLst>
                                    <p:cond delay="0"/>
                                  </p:stCondLst>
                                  <p:childTnLst>
                                    <p:set>
                                      <p:cBhvr rctx="PPT">
                                        <p:cTn id="23" dur="indefinite"/>
                                        <p:tgtEl>
                                          <p:spTgt spid="8">
                                            <p:txEl>
                                              <p:pRg st="0" end="0"/>
                                            </p:txEl>
                                          </p:spTgt>
                                        </p:tgtEl>
                                        <p:attrNameLst>
                                          <p:attrName>style.opacity</p:attrName>
                                        </p:attrNameLst>
                                      </p:cBhvr>
                                      <p:to>
                                        <p:strVal val="0.5"/>
                                      </p:to>
                                    </p:set>
                                    <p:animEffect filter="image" prLst="opacity: 0.5">
                                      <p:cBhvr rctx="IE">
                                        <p:cTn id="24" dur="indefinite"/>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869" y="1484784"/>
            <a:ext cx="5705475"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629816"/>
            <a:ext cx="8686800" cy="1143000"/>
          </a:xfrm>
        </p:spPr>
        <p:txBody>
          <a:bodyPr>
            <a:normAutofit fontScale="90000"/>
          </a:bodyPr>
          <a:lstStyle/>
          <a:p>
            <a:r>
              <a:rPr lang="el-GR" dirty="0" smtClean="0"/>
              <a:t>Ανακάλυψη στοιχείων &amp; ενώσεων (1/4)</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15/10/2017</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7</a:t>
            </a:fld>
            <a:endParaRPr lang="el-GR"/>
          </a:p>
        </p:txBody>
      </p:sp>
      <p:sp>
        <p:nvSpPr>
          <p:cNvPr id="3" name="Rounded Rectangle 2"/>
          <p:cNvSpPr/>
          <p:nvPr/>
        </p:nvSpPr>
        <p:spPr>
          <a:xfrm>
            <a:off x="971600" y="2204864"/>
            <a:ext cx="6840760" cy="57606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p:cNvSpPr txBox="1"/>
          <p:nvPr/>
        </p:nvSpPr>
        <p:spPr>
          <a:xfrm>
            <a:off x="107504" y="2708920"/>
            <a:ext cx="1440160" cy="1477328"/>
          </a:xfrm>
          <a:prstGeom prst="rect">
            <a:avLst/>
          </a:prstGeom>
          <a:noFill/>
          <a:ln w="25400">
            <a:solidFill>
              <a:srgbClr val="C00000"/>
            </a:solidFill>
          </a:ln>
        </p:spPr>
        <p:txBody>
          <a:bodyPr wrap="square" rtlCol="0">
            <a:spAutoFit/>
          </a:bodyPr>
          <a:lstStyle/>
          <a:p>
            <a:r>
              <a:rPr lang="el-GR" u="sng" dirty="0" smtClean="0"/>
              <a:t>Μόλυβδος</a:t>
            </a:r>
            <a:r>
              <a:rPr lang="el-GR" dirty="0" smtClean="0"/>
              <a:t>: μπλε-άσπρο μέταλλο μεγάλης πυκνότητας</a:t>
            </a:r>
            <a:endParaRPr lang="el-GR" dirty="0"/>
          </a:p>
        </p:txBody>
      </p:sp>
      <p:sp>
        <p:nvSpPr>
          <p:cNvPr id="8" name="TextBox 7"/>
          <p:cNvSpPr txBox="1"/>
          <p:nvPr/>
        </p:nvSpPr>
        <p:spPr>
          <a:xfrm>
            <a:off x="7308304" y="3341891"/>
            <a:ext cx="1728192" cy="2031325"/>
          </a:xfrm>
          <a:prstGeom prst="rect">
            <a:avLst/>
          </a:prstGeom>
          <a:noFill/>
          <a:ln w="25400">
            <a:solidFill>
              <a:srgbClr val="C00000"/>
            </a:solidFill>
          </a:ln>
        </p:spPr>
        <p:txBody>
          <a:bodyPr wrap="square" rtlCol="0">
            <a:spAutoFit/>
          </a:bodyPr>
          <a:lstStyle>
            <a:defPPr>
              <a:defRPr lang="el-GR"/>
            </a:defPPr>
            <a:lvl1pPr>
              <a:defRPr u="sng"/>
            </a:lvl1pPr>
          </a:lstStyle>
          <a:p>
            <a:r>
              <a:rPr lang="el-GR" dirty="0"/>
              <a:t>Θείο</a:t>
            </a:r>
            <a:r>
              <a:rPr lang="el-GR" u="none" dirty="0"/>
              <a:t>: κιτρινωπό κρυσταλλικό, μη μεταλλικό ορυκτό (εντός ηφαιστειακού υλικού και θερμών πηγών)</a:t>
            </a:r>
          </a:p>
        </p:txBody>
      </p:sp>
      <p:sp>
        <p:nvSpPr>
          <p:cNvPr id="9" name="TextBox 8"/>
          <p:cNvSpPr txBox="1"/>
          <p:nvPr/>
        </p:nvSpPr>
        <p:spPr>
          <a:xfrm>
            <a:off x="107504" y="4293096"/>
            <a:ext cx="1800200" cy="2308324"/>
          </a:xfrm>
          <a:prstGeom prst="rect">
            <a:avLst/>
          </a:prstGeom>
          <a:noFill/>
          <a:ln w="25400">
            <a:solidFill>
              <a:srgbClr val="C00000"/>
            </a:solidFill>
          </a:ln>
        </p:spPr>
        <p:txBody>
          <a:bodyPr wrap="square" rtlCol="0">
            <a:spAutoFit/>
          </a:bodyPr>
          <a:lstStyle>
            <a:defPPr>
              <a:defRPr lang="el-GR"/>
            </a:defPPr>
            <a:lvl1pPr>
              <a:defRPr u="sng"/>
            </a:lvl1pPr>
          </a:lstStyle>
          <a:p>
            <a:r>
              <a:rPr lang="el-GR" dirty="0"/>
              <a:t>Άνθρακας</a:t>
            </a:r>
            <a:r>
              <a:rPr lang="en-US" u="none" dirty="0"/>
              <a:t>: </a:t>
            </a:r>
            <a:r>
              <a:rPr lang="el-GR" u="none" dirty="0"/>
              <a:t>κρυσταλλικός εντός </a:t>
            </a:r>
            <a:r>
              <a:rPr lang="el-GR" u="none" dirty="0" smtClean="0"/>
              <a:t>διαμαντιών </a:t>
            </a:r>
            <a:r>
              <a:rPr lang="el-GR" u="none" dirty="0"/>
              <a:t>και </a:t>
            </a:r>
            <a:r>
              <a:rPr lang="el-GR" u="none" dirty="0" smtClean="0"/>
              <a:t>γραφίτη</a:t>
            </a:r>
            <a:r>
              <a:rPr lang="el-GR" u="none" dirty="0"/>
              <a:t>. Ποικίλων μορφών εντός καυσίμων.</a:t>
            </a:r>
          </a:p>
        </p:txBody>
      </p:sp>
    </p:spTree>
    <p:extLst>
      <p:ext uri="{BB962C8B-B14F-4D97-AF65-F5344CB8AC3E}">
        <p14:creationId xmlns:p14="http://schemas.microsoft.com/office/powerpoint/2010/main" val="32985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347" y="3436193"/>
            <a:ext cx="2486025"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485800"/>
            <a:ext cx="8686800" cy="1143000"/>
          </a:xfrm>
        </p:spPr>
        <p:txBody>
          <a:bodyPr>
            <a:normAutofit fontScale="90000"/>
          </a:bodyPr>
          <a:lstStyle/>
          <a:p>
            <a:r>
              <a:rPr lang="el-GR" dirty="0" smtClean="0"/>
              <a:t>Ανακάλυψη στοιχείων &amp; ενώσεων (2/4)</a:t>
            </a:r>
            <a:endParaRPr lang="el-GR" dirty="0"/>
          </a:p>
        </p:txBody>
      </p:sp>
      <p:sp>
        <p:nvSpPr>
          <p:cNvPr id="3" name="Content Placeholder 2"/>
          <p:cNvSpPr>
            <a:spLocks noGrp="1"/>
          </p:cNvSpPr>
          <p:nvPr>
            <p:ph idx="1"/>
          </p:nvPr>
        </p:nvSpPr>
        <p:spPr>
          <a:xfrm>
            <a:off x="179512" y="1639341"/>
            <a:ext cx="6936887" cy="4525963"/>
          </a:xfrm>
        </p:spPr>
        <p:txBody>
          <a:bodyPr>
            <a:normAutofit fontScale="92500"/>
          </a:bodyPr>
          <a:lstStyle/>
          <a:p>
            <a:r>
              <a:rPr lang="el-GR" dirty="0" smtClean="0"/>
              <a:t>Το οξυγόνο ανακαλύφθηκε από τον </a:t>
            </a:r>
            <a:r>
              <a:rPr lang="en-US" b="1" dirty="0"/>
              <a:t>Joseph Priestley </a:t>
            </a:r>
            <a:r>
              <a:rPr lang="el-GR" dirty="0" smtClean="0"/>
              <a:t>το 1774 και –σχεδόν ταυτόχρονα και ανεξάρτητα- από τον </a:t>
            </a:r>
            <a:r>
              <a:rPr lang="en-US" b="1" dirty="0"/>
              <a:t>Karl </a:t>
            </a:r>
            <a:r>
              <a:rPr lang="en-US" b="1" dirty="0" smtClean="0"/>
              <a:t>Wilhelm</a:t>
            </a:r>
            <a:r>
              <a:rPr lang="el-GR" b="1" dirty="0" smtClean="0"/>
              <a:t> </a:t>
            </a:r>
            <a:r>
              <a:rPr lang="en-US" b="1" dirty="0" smtClean="0"/>
              <a:t>Scheele </a:t>
            </a:r>
            <a:r>
              <a:rPr lang="el-GR" dirty="0" smtClean="0"/>
              <a:t>(το 1777).</a:t>
            </a:r>
          </a:p>
          <a:p>
            <a:r>
              <a:rPr lang="el-GR" dirty="0" smtClean="0"/>
              <a:t>Πείραμα: Καύση υδραργύρου </a:t>
            </a:r>
            <a:r>
              <a:rPr lang="el-GR" dirty="0" smtClean="0">
                <a:sym typeface="Wingdings" pitchFamily="2" charset="2"/>
              </a:rPr>
              <a:t> </a:t>
            </a:r>
            <a:r>
              <a:rPr lang="el-GR" dirty="0" smtClean="0"/>
              <a:t>δημιουργία οξειδίου υδραργύρου (σκόνη) </a:t>
            </a:r>
            <a:r>
              <a:rPr lang="el-GR" dirty="0" smtClean="0">
                <a:sym typeface="Wingdings" pitchFamily="2" charset="2"/>
              </a:rPr>
              <a:t></a:t>
            </a:r>
            <a:r>
              <a:rPr lang="el-GR" dirty="0" smtClean="0"/>
              <a:t> Εξαέρωση δοχείου οξειδίου υδραργύρου, μέσω θέρμανσης </a:t>
            </a:r>
            <a:r>
              <a:rPr lang="el-GR" dirty="0" smtClean="0">
                <a:sym typeface="Wingdings" pitchFamily="2" charset="2"/>
              </a:rPr>
              <a:t> </a:t>
            </a:r>
            <a:r>
              <a:rPr lang="el-GR" dirty="0" smtClean="0"/>
              <a:t>Δημιουργία αερίου μοριακού οξυγόνου</a:t>
            </a:r>
          </a:p>
          <a:p>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15/10/2017</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8</a:t>
            </a:fld>
            <a:endParaRPr lang="el-GR"/>
          </a:p>
        </p:txBody>
      </p:sp>
      <p:grpSp>
        <p:nvGrpSpPr>
          <p:cNvPr id="8" name="Group 7"/>
          <p:cNvGrpSpPr/>
          <p:nvPr/>
        </p:nvGrpSpPr>
        <p:grpSpPr>
          <a:xfrm>
            <a:off x="7394087" y="1484784"/>
            <a:ext cx="1426385" cy="1224136"/>
            <a:chOff x="6084168" y="1700808"/>
            <a:chExt cx="1426385" cy="1224136"/>
          </a:xfrm>
        </p:grpSpPr>
        <p:pic>
          <p:nvPicPr>
            <p:cNvPr id="6146" name="Picture 2" descr="C:\Users\User\AppData\Local\Microsoft\Windows\Temporary Internet Files\Content.IE5\CZ3Q6UR9\Oxygen_molecule.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700808"/>
              <a:ext cx="1426385" cy="12241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02441" y="1916832"/>
              <a:ext cx="792088" cy="646331"/>
            </a:xfrm>
            <a:prstGeom prst="rect">
              <a:avLst/>
            </a:prstGeom>
            <a:noFill/>
          </p:spPr>
          <p:txBody>
            <a:bodyPr wrap="square" rtlCol="0">
              <a:spAutoFit/>
            </a:bodyPr>
            <a:lstStyle/>
            <a:p>
              <a:r>
                <a:rPr lang="el-GR" sz="3600" b="1" dirty="0" smtClean="0"/>
                <a:t>Ο</a:t>
              </a:r>
              <a:r>
                <a:rPr lang="el-GR" sz="3600" b="1" baseline="-25000" dirty="0" smtClean="0"/>
                <a:t>2</a:t>
              </a:r>
              <a:endParaRPr lang="el-GR" sz="3600" b="1" baseline="-25000" dirty="0"/>
            </a:p>
          </p:txBody>
        </p:sp>
      </p:grpSp>
    </p:spTree>
    <p:extLst>
      <p:ext uri="{BB962C8B-B14F-4D97-AF65-F5344CB8AC3E}">
        <p14:creationId xmlns:p14="http://schemas.microsoft.com/office/powerpoint/2010/main" val="1914229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686800" cy="1143000"/>
          </a:xfrm>
        </p:spPr>
        <p:txBody>
          <a:bodyPr>
            <a:normAutofit fontScale="90000"/>
          </a:bodyPr>
          <a:lstStyle/>
          <a:p>
            <a:r>
              <a:rPr lang="el-GR" dirty="0" smtClean="0"/>
              <a:t>Ανακάλυψη στοιχείων &amp; ενώσεων (3/4)</a:t>
            </a:r>
            <a:endParaRPr lang="el-GR" dirty="0"/>
          </a:p>
        </p:txBody>
      </p:sp>
      <p:sp>
        <p:nvSpPr>
          <p:cNvPr id="3" name="Content Placeholder 2"/>
          <p:cNvSpPr>
            <a:spLocks noGrp="1"/>
          </p:cNvSpPr>
          <p:nvPr>
            <p:ph idx="1"/>
          </p:nvPr>
        </p:nvSpPr>
        <p:spPr>
          <a:xfrm>
            <a:off x="457200" y="1600200"/>
            <a:ext cx="6851104" cy="4525963"/>
          </a:xfrm>
        </p:spPr>
        <p:txBody>
          <a:bodyPr>
            <a:normAutofit fontScale="92500" lnSpcReduction="10000"/>
          </a:bodyPr>
          <a:lstStyle/>
          <a:p>
            <a:pPr marL="0" indent="0">
              <a:buNone/>
            </a:pPr>
            <a:r>
              <a:rPr lang="el-GR" dirty="0" smtClean="0"/>
              <a:t>Ο </a:t>
            </a:r>
            <a:r>
              <a:rPr lang="en-US" dirty="0" smtClean="0"/>
              <a:t>Priestley </a:t>
            </a:r>
            <a:r>
              <a:rPr lang="el-GR" dirty="0" smtClean="0"/>
              <a:t>ανακάλυψε επίσης και τους βασικούς ατμοσφαιρικούς ρύπους:</a:t>
            </a:r>
            <a:endParaRPr lang="en-US" dirty="0"/>
          </a:p>
          <a:p>
            <a:r>
              <a:rPr lang="el-GR" dirty="0" smtClean="0"/>
              <a:t>τα οξείδια του αζώτου, το μονοξείδιο του άνθρακα, το διοξείδιο του θείου και το νιτρικό οξύ</a:t>
            </a:r>
            <a:r>
              <a:rPr lang="en-US" dirty="0" smtClean="0"/>
              <a:t>.</a:t>
            </a:r>
          </a:p>
          <a:p>
            <a:pPr marL="0" indent="0">
              <a:buNone/>
            </a:pPr>
            <a:r>
              <a:rPr lang="el-GR" dirty="0" smtClean="0"/>
              <a:t>Το διοξείδιο του αζώτου πιθανά είχε ήδη παρατηρηθεί από τον</a:t>
            </a:r>
            <a:r>
              <a:rPr lang="en-US" dirty="0" smtClean="0"/>
              <a:t> </a:t>
            </a:r>
            <a:r>
              <a:rPr lang="en-US" dirty="0"/>
              <a:t>Bernardo </a:t>
            </a:r>
            <a:r>
              <a:rPr lang="en-US" dirty="0" err="1"/>
              <a:t>Ramazzini</a:t>
            </a:r>
            <a:r>
              <a:rPr lang="en-US" dirty="0"/>
              <a:t> (1633–1714), </a:t>
            </a:r>
            <a:r>
              <a:rPr lang="el-GR" dirty="0" smtClean="0"/>
              <a:t>ενώ τη σύσταση του νιτρικού οξέος είχε ήδη αποκαλύψει ο </a:t>
            </a:r>
            <a:r>
              <a:rPr lang="en-US" dirty="0" smtClean="0"/>
              <a:t>Henry Cavendish</a:t>
            </a:r>
            <a:r>
              <a:rPr lang="el-GR" dirty="0" smtClean="0"/>
              <a:t> (1731-1810).</a:t>
            </a:r>
            <a:endParaRPr lang="el-GR" dirty="0"/>
          </a:p>
        </p:txBody>
      </p:sp>
      <p:sp>
        <p:nvSpPr>
          <p:cNvPr id="4" name="Date Placeholder 3"/>
          <p:cNvSpPr>
            <a:spLocks noGrp="1"/>
          </p:cNvSpPr>
          <p:nvPr>
            <p:ph type="dt" sz="half" idx="10"/>
          </p:nvPr>
        </p:nvSpPr>
        <p:spPr/>
        <p:txBody>
          <a:bodyPr/>
          <a:lstStyle/>
          <a:p>
            <a:fld id="{01044A92-FC60-4BE2-861C-60BF25431668}" type="datetime1">
              <a:rPr lang="el-GR" smtClean="0"/>
              <a:t>15/10/2017</a:t>
            </a:fld>
            <a:endParaRPr lang="el-GR"/>
          </a:p>
        </p:txBody>
      </p:sp>
      <p:sp>
        <p:nvSpPr>
          <p:cNvPr id="5" name="Footer Placeholder 4"/>
          <p:cNvSpPr>
            <a:spLocks noGrp="1"/>
          </p:cNvSpPr>
          <p:nvPr>
            <p:ph type="ftr" sz="quarter" idx="11"/>
          </p:nvPr>
        </p:nvSpPr>
        <p:spPr/>
        <p:txBody>
          <a:bodyPr/>
          <a:lstStyle/>
          <a:p>
            <a:r>
              <a:rPr lang="el-GR" smtClean="0"/>
              <a:t>Ελένη Αθανασοπούλου</a:t>
            </a:r>
            <a:endParaRPr lang="el-GR" dirty="0"/>
          </a:p>
        </p:txBody>
      </p:sp>
      <p:sp>
        <p:nvSpPr>
          <p:cNvPr id="6" name="Slide Number Placeholder 5"/>
          <p:cNvSpPr>
            <a:spLocks noGrp="1"/>
          </p:cNvSpPr>
          <p:nvPr>
            <p:ph type="sldNum" sz="quarter" idx="12"/>
          </p:nvPr>
        </p:nvSpPr>
        <p:spPr/>
        <p:txBody>
          <a:bodyPr/>
          <a:lstStyle/>
          <a:p>
            <a:fld id="{74343D87-67CF-458F-94BC-B13D52DBFAFF}" type="slidenum">
              <a:rPr lang="el-GR" smtClean="0"/>
              <a:t>9</a:t>
            </a:fld>
            <a:endParaRPr lang="el-GR"/>
          </a:p>
        </p:txBody>
      </p:sp>
      <p:pic>
        <p:nvPicPr>
          <p:cNvPr id="5122" name="Picture 2" descr="C:\Users\User\AppData\Local\Microsoft\Windows\Temporary Internet Files\Content.IE5\CKAZGC7N\Monóxido-de-carbono[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7208" y="5301208"/>
            <a:ext cx="1556792" cy="86488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User\AppData\Local\Microsoft\Windows\Temporary Internet Files\Content.IE5\LLC2UBV5\so2_molecule_big-672x372[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3052" y="4293096"/>
            <a:ext cx="1560948" cy="86409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r\AppData\Local\Microsoft\Windows\Temporary Internet Files\Content.IE5\DDSM3YYG\737px-Nitric-acid-3D-balls-B[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63358" y="3452019"/>
            <a:ext cx="1026195" cy="835437"/>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User\AppData\Local\Microsoft\Windows\Temporary Internet Files\Content.IE5\CZ3Q6UR9\NO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2360" y="2217554"/>
            <a:ext cx="1219281" cy="118374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User\AppData\Local\Microsoft\Windows\Temporary Internet Files\Content.IE5\CZ3Q6UR9\Nitric-oxide-3D-vdW[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8616" y="1487143"/>
            <a:ext cx="1241428" cy="9807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812360" y="1628800"/>
            <a:ext cx="893203" cy="646331"/>
          </a:xfrm>
          <a:prstGeom prst="rect">
            <a:avLst/>
          </a:prstGeom>
          <a:noFill/>
        </p:spPr>
        <p:txBody>
          <a:bodyPr wrap="square" rtlCol="0">
            <a:spAutoFit/>
          </a:bodyPr>
          <a:lstStyle/>
          <a:p>
            <a:r>
              <a:rPr lang="el-GR" sz="3600" b="1" dirty="0" smtClean="0">
                <a:solidFill>
                  <a:schemeClr val="bg1"/>
                </a:solidFill>
              </a:rPr>
              <a:t>ΝΟ</a:t>
            </a:r>
            <a:endParaRPr lang="el-GR" sz="3600" b="1" baseline="-25000" dirty="0">
              <a:solidFill>
                <a:schemeClr val="bg1"/>
              </a:solidFill>
            </a:endParaRPr>
          </a:p>
        </p:txBody>
      </p:sp>
      <p:sp>
        <p:nvSpPr>
          <p:cNvPr id="13" name="TextBox 12"/>
          <p:cNvSpPr txBox="1"/>
          <p:nvPr/>
        </p:nvSpPr>
        <p:spPr>
          <a:xfrm>
            <a:off x="7452320" y="2566645"/>
            <a:ext cx="956389" cy="646331"/>
          </a:xfrm>
          <a:prstGeom prst="rect">
            <a:avLst/>
          </a:prstGeom>
          <a:noFill/>
        </p:spPr>
        <p:txBody>
          <a:bodyPr wrap="square" rtlCol="0">
            <a:spAutoFit/>
          </a:bodyPr>
          <a:lstStyle/>
          <a:p>
            <a:r>
              <a:rPr lang="el-GR" sz="3600" b="1" dirty="0" smtClean="0"/>
              <a:t>ΝΟ</a:t>
            </a:r>
            <a:r>
              <a:rPr lang="el-GR" sz="3600" b="1" baseline="-25000" dirty="0" smtClean="0"/>
              <a:t>2</a:t>
            </a:r>
            <a:endParaRPr lang="el-GR" sz="3600" b="1" baseline="-25000" dirty="0"/>
          </a:p>
        </p:txBody>
      </p:sp>
      <p:sp>
        <p:nvSpPr>
          <p:cNvPr id="14" name="TextBox 13"/>
          <p:cNvSpPr txBox="1"/>
          <p:nvPr/>
        </p:nvSpPr>
        <p:spPr>
          <a:xfrm>
            <a:off x="7308304" y="3284984"/>
            <a:ext cx="1257712" cy="646331"/>
          </a:xfrm>
          <a:prstGeom prst="rect">
            <a:avLst/>
          </a:prstGeom>
          <a:noFill/>
        </p:spPr>
        <p:txBody>
          <a:bodyPr wrap="square" rtlCol="0">
            <a:spAutoFit/>
          </a:bodyPr>
          <a:lstStyle/>
          <a:p>
            <a:r>
              <a:rPr lang="el-GR" sz="3600" b="1" dirty="0" smtClean="0"/>
              <a:t>ΗΝΟ</a:t>
            </a:r>
            <a:r>
              <a:rPr lang="el-GR" sz="3600" b="1" baseline="-25000" dirty="0" smtClean="0"/>
              <a:t>3</a:t>
            </a:r>
            <a:endParaRPr lang="el-GR" sz="3600" b="1" baseline="-25000" dirty="0"/>
          </a:p>
        </p:txBody>
      </p:sp>
    </p:spTree>
    <p:extLst>
      <p:ext uri="{BB962C8B-B14F-4D97-AF65-F5344CB8AC3E}">
        <p14:creationId xmlns:p14="http://schemas.microsoft.com/office/powerpoint/2010/main" val="3075793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1179</TotalTime>
  <Words>2707</Words>
  <Application>Microsoft Office PowerPoint</Application>
  <PresentationFormat>On-screen Show (4:3)</PresentationFormat>
  <Paragraphs>466</Paragraphs>
  <Slides>36</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Document</vt:lpstr>
      <vt:lpstr>Ατμοσφαιρική Ρύπανση (ΕΕΕ423)</vt:lpstr>
      <vt:lpstr>Δομή Μαθήματος</vt:lpstr>
      <vt:lpstr>Ορισμοί βασικών εννοιών (1/3): Ατμόσφαιρα της γης</vt:lpstr>
      <vt:lpstr>Ορισμοί βασικών εννοιών (2/3): Ατμοσφαιρικοί ρύποι</vt:lpstr>
      <vt:lpstr>Σύσταση της ατμόσφαιρας</vt:lpstr>
      <vt:lpstr>Δομή Μαθήματος</vt:lpstr>
      <vt:lpstr>Ανακάλυψη στοιχείων &amp; ενώσεων (1/4)</vt:lpstr>
      <vt:lpstr>Ανακάλυψη στοιχείων &amp; ενώσεων (2/4)</vt:lpstr>
      <vt:lpstr>Ανακάλυψη στοιχείων &amp; ενώσεων (3/4)</vt:lpstr>
      <vt:lpstr>Ανακάλυψη στοιχείων &amp; ενώσεων (4/4)</vt:lpstr>
      <vt:lpstr>Δομή Μαθήματος</vt:lpstr>
      <vt:lpstr>Εξέλιξη της ατμόσφαιρας</vt:lpstr>
      <vt:lpstr>Εξέλιξη της ατμόσφαιρας</vt:lpstr>
      <vt:lpstr>Δομή Μαθήματος</vt:lpstr>
      <vt:lpstr>Εξέλιξη της μελέτης της ρύπανσης της Ατμόσφαιρας (1/7)</vt:lpstr>
      <vt:lpstr>Εξέλιξη της μελέτης της ρύπανσης της Ατμόσφαιρας (2/7)</vt:lpstr>
      <vt:lpstr>Εξέλιξη της μελέτης της ρύπανσης της Ατμόσφαιρας  (3/7)</vt:lpstr>
      <vt:lpstr>Εξέλιξη της μελέτης της ρύπανσης της Ατμόσφαιρας (1/7)</vt:lpstr>
      <vt:lpstr>Εξέλιξη της μελέτης της ρύπανσης της Ατμόσφαιρας  (5/7)</vt:lpstr>
      <vt:lpstr>Εξέλιξη της μελέτης της ρύπανσης της Ατμόσφαιρας (6/7)</vt:lpstr>
      <vt:lpstr>Εξέλιξη της μελέτης της ρύπανσης της Ατμόσφαιρας  (7/7)</vt:lpstr>
      <vt:lpstr>Δομή Μαθήματος</vt:lpstr>
      <vt:lpstr>Θέματα επιστημονικού ενδιαφέροντος και αιχμής (1/2)</vt:lpstr>
      <vt:lpstr>Θέματα επιστημονικού ενδιαφέροντος και αιχμής (2/2)</vt:lpstr>
      <vt:lpstr>Δομή Μαθήματος</vt:lpstr>
      <vt:lpstr>Ατμοσφαιρική ρύπανση:  Έρευνα στην Ελλάδα (1/3)</vt:lpstr>
      <vt:lpstr>Ατμοσφαιρική ρύπανση:  Έρευνα στην Ελλάδα (2/3)</vt:lpstr>
      <vt:lpstr>Ατμοσφαιρική ρύπανση:  Έρευνα στην Ελλάδα (3/3)</vt:lpstr>
      <vt:lpstr>PowerPoint Presentation</vt:lpstr>
      <vt:lpstr>Δομή Μαθήματος</vt:lpstr>
      <vt:lpstr>Πρόγραμμα διδασκαλίας μαθήματος Περιεχόμενα μαθημάτων</vt:lpstr>
      <vt:lpstr>Πρόγραμμα διδασκαλίας μαθήματος Εργασίες</vt:lpstr>
      <vt:lpstr>Πρόγραμμα διδασκαλίας μαθήματος Εποπτικά – Διδακτικά μέσα</vt:lpstr>
      <vt:lpstr>Πρόγραμμα διδασκαλίας μαθήματος Τρόπος αξιολόγησης</vt:lpstr>
      <vt:lpstr>Πρόγραμμα διδασκαλίας μαθήματος Βιβλιογραφία σε έντυπη ή/και ηλεκτρονική μορφή</vt:lpstr>
      <vt:lpstr>Βοηθητικά: https://www.kallipos.gr/el/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Ατμοσφαιρική Ρύπανση (ΕΕΕ423)</dc:title>
  <dc:creator>Eleni Athanasopoulou</dc:creator>
  <cp:lastModifiedBy>Eleni Athanasopoulou</cp:lastModifiedBy>
  <cp:revision>64</cp:revision>
  <dcterms:created xsi:type="dcterms:W3CDTF">2017-10-04T08:17:06Z</dcterms:created>
  <dcterms:modified xsi:type="dcterms:W3CDTF">2017-10-15T09:46:48Z</dcterms:modified>
</cp:coreProperties>
</file>