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259" r:id="rId4"/>
    <p:sldId id="292" r:id="rId5"/>
    <p:sldId id="294" r:id="rId6"/>
    <p:sldId id="295" r:id="rId7"/>
    <p:sldId id="293" r:id="rId8"/>
    <p:sldId id="303" r:id="rId9"/>
    <p:sldId id="291" r:id="rId10"/>
    <p:sldId id="304" r:id="rId11"/>
    <p:sldId id="307" r:id="rId12"/>
    <p:sldId id="308" r:id="rId13"/>
    <p:sldId id="309" r:id="rId14"/>
    <p:sldId id="314" r:id="rId15"/>
    <p:sldId id="315" r:id="rId16"/>
    <p:sldId id="316" r:id="rId17"/>
    <p:sldId id="317" r:id="rId18"/>
    <p:sldId id="319" r:id="rId19"/>
    <p:sldId id="318" r:id="rId20"/>
    <p:sldId id="321" r:id="rId21"/>
    <p:sldId id="320" r:id="rId22"/>
    <p:sldId id="322" r:id="rId23"/>
    <p:sldId id="323" r:id="rId24"/>
    <p:sldId id="324" r:id="rId25"/>
    <p:sldId id="325" r:id="rId26"/>
    <p:sldId id="326" r:id="rId27"/>
    <p:sldId id="312" r:id="rId28"/>
    <p:sldId id="313" r:id="rId29"/>
    <p:sldId id="327" r:id="rId30"/>
    <p:sldId id="328" r:id="rId31"/>
    <p:sldId id="331" r:id="rId32"/>
    <p:sldId id="332" r:id="rId33"/>
    <p:sldId id="336" r:id="rId34"/>
    <p:sldId id="330" r:id="rId35"/>
    <p:sldId id="311" r:id="rId36"/>
    <p:sldId id="333" r:id="rId37"/>
    <p:sldId id="299" r:id="rId38"/>
    <p:sldId id="337" r:id="rId39"/>
    <p:sldId id="338" r:id="rId40"/>
    <p:sldId id="329" r:id="rId41"/>
    <p:sldId id="334" r:id="rId42"/>
    <p:sldId id="301" r:id="rId43"/>
    <p:sldId id="302" r:id="rId44"/>
    <p:sldId id="335" r:id="rId45"/>
    <p:sldId id="298" r:id="rId46"/>
    <p:sldId id="297" r:id="rId47"/>
    <p:sldId id="306"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96" autoAdjust="0"/>
  </p:normalViewPr>
  <p:slideViewPr>
    <p:cSldViewPr>
      <p:cViewPr>
        <p:scale>
          <a:sx n="50" d="100"/>
          <a:sy n="50" d="100"/>
        </p:scale>
        <p:origin x="-1872" y="120"/>
      </p:cViewPr>
      <p:guideLst>
        <p:guide orient="horz" pos="2160"/>
        <p:guide pos="2880"/>
      </p:guideLst>
    </p:cSldViewPr>
  </p:slideViewPr>
  <p:notesTextViewPr>
    <p:cViewPr>
      <p:scale>
        <a:sx n="1" d="1"/>
        <a:sy n="1" d="1"/>
      </p:scale>
      <p:origin x="0" y="2958"/>
    </p:cViewPr>
  </p:notesText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smtClean="0"/>
              <a:t>Μάθημα 1: Ιστορία της Ατμ.Ρύπανσης &amp; έρευνας</a:t>
            </a:r>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503FD9-1DF0-4383-8FA8-7A08257EF6C7}" type="datetimeFigureOut">
              <a:rPr lang="el-GR" smtClean="0"/>
              <a:t>17/10/2017</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803E28-2CA5-4405-A45C-6736F26945B6}" type="slidenum">
              <a:rPr lang="el-GR" smtClean="0"/>
              <a:t>‹#›</a:t>
            </a:fld>
            <a:endParaRPr lang="el-GR"/>
          </a:p>
        </p:txBody>
      </p:sp>
    </p:spTree>
    <p:extLst>
      <p:ext uri="{BB962C8B-B14F-4D97-AF65-F5344CB8AC3E}">
        <p14:creationId xmlns:p14="http://schemas.microsoft.com/office/powerpoint/2010/main" val="96687504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smtClean="0"/>
              <a:t>Μάθημα 1: Ιστορία της Ατμ.Ρύπανσης &amp; έρευνας</a:t>
            </a: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C178B-5B43-4A72-B791-7764D9C17FCC}" type="datetimeFigureOut">
              <a:rPr lang="el-GR" smtClean="0"/>
              <a:t>17/10/2017</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37179-4BC2-436C-AA89-AAE5ACD1032B}" type="slidenum">
              <a:rPr lang="el-GR" smtClean="0"/>
              <a:t>‹#›</a:t>
            </a:fld>
            <a:endParaRPr lang="el-GR"/>
          </a:p>
        </p:txBody>
      </p:sp>
    </p:spTree>
    <p:extLst>
      <p:ext uri="{BB962C8B-B14F-4D97-AF65-F5344CB8AC3E}">
        <p14:creationId xmlns:p14="http://schemas.microsoft.com/office/powerpoint/2010/main" val="277643158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ea.europa.eu/publications/2599XXX/page010.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cbi.nlm.nih.gov/books/NBK368034/"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monographs.iarc.f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arthsave.org/globalwarming.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onegreenplanet.org/news/cows-responsible-for-more-carbon-emissions-than-keystone-pipelin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olcanoes.usgs.gov/vsc/glossary/magma.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volcanoes.usgs.gov/vsc/glossary/ash_volcanic.html" TargetMode="External"/><Relationship Id="rId4" Type="http://schemas.openxmlformats.org/officeDocument/2006/relationships/hyperlink" Target="http://pubs.usgs.gov/pinatubo/sel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endParaRPr lang="en-US" dirty="0" smtClean="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3</a:t>
            </a:fld>
            <a:endParaRPr lang="el-GR"/>
          </a:p>
        </p:txBody>
      </p:sp>
    </p:spTree>
    <p:extLst>
      <p:ext uri="{BB962C8B-B14F-4D97-AF65-F5344CB8AC3E}">
        <p14:creationId xmlns:p14="http://schemas.microsoft.com/office/powerpoint/2010/main" val="19495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16</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smtClean="0">
                <a:solidFill>
                  <a:schemeClr val="tx1"/>
                </a:solidFill>
                <a:latin typeface="+mn-lt"/>
                <a:ea typeface="+mn-ea"/>
                <a:cs typeface="+mn-cs"/>
              </a:rPr>
              <a:t>Τα σωματίδια σκόνης χερσαίας </a:t>
            </a:r>
            <a:r>
              <a:rPr lang="el-GR" sz="1200" b="0" i="0" u="none" strike="noStrike" kern="1200" baseline="0" dirty="0" err="1" smtClean="0">
                <a:solidFill>
                  <a:schemeClr val="tx1"/>
                </a:solidFill>
                <a:latin typeface="+mn-lt"/>
                <a:ea typeface="+mn-ea"/>
                <a:cs typeface="+mn-cs"/>
              </a:rPr>
              <a:t>̟ροέλευσης</a:t>
            </a:r>
            <a:r>
              <a:rPr lang="el-GR" sz="1200" b="0" i="0" u="none" strike="noStrike" kern="1200" baseline="0" dirty="0" smtClean="0">
                <a:solidFill>
                  <a:schemeClr val="tx1"/>
                </a:solidFill>
                <a:latin typeface="+mn-lt"/>
                <a:ea typeface="+mn-ea"/>
                <a:cs typeface="+mn-cs"/>
              </a:rPr>
              <a:t> (</a:t>
            </a:r>
            <a:r>
              <a:rPr lang="el-GR" sz="1200" b="0" i="1" u="none" strike="noStrike" kern="1200" baseline="0" dirty="0" smtClean="0">
                <a:solidFill>
                  <a:schemeClr val="tx1"/>
                </a:solidFill>
                <a:latin typeface="+mn-lt"/>
                <a:ea typeface="+mn-ea"/>
                <a:cs typeface="+mn-cs"/>
              </a:rPr>
              <a:t>ΣΧΠ</a:t>
            </a:r>
            <a:r>
              <a:rPr lang="el-GR" sz="1200" b="0" i="0" u="none" strike="noStrike" kern="1200" baseline="0" dirty="0" smtClean="0">
                <a:solidFill>
                  <a:schemeClr val="tx1"/>
                </a:solidFill>
                <a:latin typeface="+mn-lt"/>
                <a:ea typeface="+mn-ea"/>
                <a:cs typeface="+mn-cs"/>
              </a:rPr>
              <a:t>) είναι αιωρούμενη σκόνη </a:t>
            </a:r>
            <a:r>
              <a:rPr lang="el-GR" sz="1200" b="0" i="0" u="none" strike="noStrike" kern="1200" baseline="0" dirty="0" err="1" smtClean="0">
                <a:solidFill>
                  <a:schemeClr val="tx1"/>
                </a:solidFill>
                <a:latin typeface="+mn-lt"/>
                <a:ea typeface="+mn-ea"/>
                <a:cs typeface="+mn-cs"/>
              </a:rPr>
              <a:t>̟ου</a:t>
            </a:r>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err="1" smtClean="0">
                <a:solidFill>
                  <a:schemeClr val="tx1"/>
                </a:solidFill>
                <a:latin typeface="+mn-lt"/>
                <a:ea typeface="+mn-ea"/>
                <a:cs typeface="+mn-cs"/>
              </a:rPr>
              <a:t>̟αράγεται</a:t>
            </a:r>
            <a:r>
              <a:rPr lang="el-GR" sz="1200" b="0" i="0" u="none" strike="noStrike" kern="1200" baseline="0" dirty="0" smtClean="0">
                <a:solidFill>
                  <a:schemeClr val="tx1"/>
                </a:solidFill>
                <a:latin typeface="+mn-lt"/>
                <a:ea typeface="+mn-ea"/>
                <a:cs typeface="+mn-cs"/>
              </a:rPr>
              <a:t> ή/και </a:t>
            </a:r>
            <a:r>
              <a:rPr lang="el-GR" sz="1200" b="0" i="0" u="none" strike="noStrike" kern="1200" baseline="0" dirty="0" err="1" smtClean="0">
                <a:solidFill>
                  <a:schemeClr val="tx1"/>
                </a:solidFill>
                <a:latin typeface="+mn-lt"/>
                <a:ea typeface="+mn-ea"/>
                <a:cs typeface="+mn-cs"/>
              </a:rPr>
              <a:t>ε̟αναιωρείται</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α̟ό</a:t>
            </a:r>
            <a:r>
              <a:rPr lang="el-GR" sz="1200" b="0" i="0" u="none" strike="noStrike" kern="1200" baseline="0" dirty="0" smtClean="0">
                <a:solidFill>
                  <a:schemeClr val="tx1"/>
                </a:solidFill>
                <a:latin typeface="+mn-lt"/>
                <a:ea typeface="+mn-ea"/>
                <a:cs typeface="+mn-cs"/>
              </a:rPr>
              <a:t> τις χερσαίες </a:t>
            </a:r>
            <a:r>
              <a:rPr lang="el-GR" sz="1200" b="0" i="0" u="none" strike="noStrike" kern="1200" baseline="0" dirty="0" err="1" smtClean="0">
                <a:solidFill>
                  <a:schemeClr val="tx1"/>
                </a:solidFill>
                <a:latin typeface="+mn-lt"/>
                <a:ea typeface="+mn-ea"/>
                <a:cs typeface="+mn-cs"/>
              </a:rPr>
              <a:t>ε̟ιφάνειες</a:t>
            </a:r>
            <a:r>
              <a:rPr lang="el-GR" sz="1200" b="0" i="0" u="none" strike="noStrike" kern="1200" baseline="0" dirty="0" smtClean="0">
                <a:solidFill>
                  <a:schemeClr val="tx1"/>
                </a:solidFill>
                <a:latin typeface="+mn-lt"/>
                <a:ea typeface="+mn-ea"/>
                <a:cs typeface="+mn-cs"/>
              </a:rPr>
              <a:t>, μέσω </a:t>
            </a:r>
            <a:r>
              <a:rPr lang="el-GR" sz="1200" b="0" i="0" u="none" strike="noStrike" kern="1200" baseline="0" dirty="0" err="1" smtClean="0">
                <a:solidFill>
                  <a:schemeClr val="tx1"/>
                </a:solidFill>
                <a:latin typeface="+mn-lt"/>
                <a:ea typeface="+mn-ea"/>
                <a:cs typeface="+mn-cs"/>
              </a:rPr>
              <a:t>ανθρω̟ογενών</a:t>
            </a:r>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ή/και φυσικών διεργασιών. Η χημική σύσταση των </a:t>
            </a:r>
            <a:r>
              <a:rPr lang="el-GR" sz="1200" b="0" i="1" u="none" strike="noStrike" kern="1200" baseline="0" dirty="0" smtClean="0">
                <a:solidFill>
                  <a:schemeClr val="tx1"/>
                </a:solidFill>
                <a:latin typeface="+mn-lt"/>
                <a:ea typeface="+mn-ea"/>
                <a:cs typeface="+mn-cs"/>
              </a:rPr>
              <a:t>ΣΧΠ </a:t>
            </a:r>
            <a:r>
              <a:rPr lang="el-GR" sz="1200" b="0" i="0" u="none" strike="noStrike" kern="1200" baseline="0" dirty="0" smtClean="0">
                <a:solidFill>
                  <a:schemeClr val="tx1"/>
                </a:solidFill>
                <a:latin typeface="+mn-lt"/>
                <a:ea typeface="+mn-ea"/>
                <a:cs typeface="+mn-cs"/>
              </a:rPr>
              <a:t>είναι κυρίως μεταλλικά</a:t>
            </a:r>
          </a:p>
          <a:p>
            <a:r>
              <a:rPr lang="el-GR" sz="1200" b="0" i="0" u="none" strike="noStrike" kern="1200" baseline="0" dirty="0" smtClean="0">
                <a:solidFill>
                  <a:schemeClr val="tx1"/>
                </a:solidFill>
                <a:latin typeface="+mn-lt"/>
                <a:ea typeface="+mn-ea"/>
                <a:cs typeface="+mn-cs"/>
              </a:rPr>
              <a:t>συστατικά (ασβέστιο, μαγνήσιο, κάλιο, </a:t>
            </a:r>
            <a:r>
              <a:rPr lang="el-GR" sz="1200" b="0" i="0" u="none" strike="noStrike" kern="1200" baseline="0" dirty="0" err="1" smtClean="0">
                <a:solidFill>
                  <a:schemeClr val="tx1"/>
                </a:solidFill>
                <a:latin typeface="+mn-lt"/>
                <a:ea typeface="+mn-ea"/>
                <a:cs typeface="+mn-cs"/>
              </a:rPr>
              <a:t>̟υρίτιο</a:t>
            </a:r>
            <a:r>
              <a:rPr lang="el-GR" sz="1200" b="0" i="0" u="none" strike="noStrike" kern="1200" baseline="0" dirty="0" smtClean="0">
                <a:solidFill>
                  <a:schemeClr val="tx1"/>
                </a:solidFill>
                <a:latin typeface="+mn-lt"/>
                <a:ea typeface="+mn-ea"/>
                <a:cs typeface="+mn-cs"/>
              </a:rPr>
              <a:t>, αργίλιο, σίδηρο, χλώριο και νάτριο),</a:t>
            </a:r>
          </a:p>
          <a:p>
            <a:r>
              <a:rPr lang="el-GR" sz="1200" b="0" i="0" u="none" strike="noStrike" kern="1200" baseline="0" dirty="0" smtClean="0">
                <a:solidFill>
                  <a:schemeClr val="tx1"/>
                </a:solidFill>
                <a:latin typeface="+mn-lt"/>
                <a:ea typeface="+mn-ea"/>
                <a:cs typeface="+mn-cs"/>
              </a:rPr>
              <a:t>βαρέα μέταλλα (χαλκός, ψευδάργυρος, σίδηρος, νικέλιο, χρώμιο και μαγγάνιο),</a:t>
            </a:r>
          </a:p>
          <a:p>
            <a:r>
              <a:rPr lang="el-GR" sz="1200" b="0" i="0" u="none" strike="noStrike" kern="1200" baseline="0" dirty="0" smtClean="0">
                <a:solidFill>
                  <a:schemeClr val="tx1"/>
                </a:solidFill>
                <a:latin typeface="+mn-lt"/>
                <a:ea typeface="+mn-ea"/>
                <a:cs typeface="+mn-cs"/>
              </a:rPr>
              <a:t>άνθρακας και θειικά, ενώ τα </a:t>
            </a:r>
            <a:r>
              <a:rPr lang="el-GR" sz="1200" b="0" i="0" u="none" strike="noStrike" kern="1200" baseline="0" dirty="0" err="1" smtClean="0">
                <a:solidFill>
                  <a:schemeClr val="tx1"/>
                </a:solidFill>
                <a:latin typeface="+mn-lt"/>
                <a:ea typeface="+mn-ea"/>
                <a:cs typeface="+mn-cs"/>
              </a:rPr>
              <a:t>̟οσοστά</a:t>
            </a:r>
            <a:r>
              <a:rPr lang="el-GR" sz="1200" b="0" i="0" u="none" strike="noStrike" kern="1200" baseline="0" dirty="0" smtClean="0">
                <a:solidFill>
                  <a:schemeClr val="tx1"/>
                </a:solidFill>
                <a:latin typeface="+mn-lt"/>
                <a:ea typeface="+mn-ea"/>
                <a:cs typeface="+mn-cs"/>
              </a:rPr>
              <a:t> αυτών καθορίζονται </a:t>
            </a:r>
            <a:r>
              <a:rPr lang="el-GR" sz="1200" b="0" i="0" u="none" strike="noStrike" kern="1200" baseline="0" dirty="0" err="1" smtClean="0">
                <a:solidFill>
                  <a:schemeClr val="tx1"/>
                </a:solidFill>
                <a:latin typeface="+mn-lt"/>
                <a:ea typeface="+mn-ea"/>
                <a:cs typeface="+mn-cs"/>
              </a:rPr>
              <a:t>α̟ό</a:t>
            </a:r>
            <a:r>
              <a:rPr lang="el-GR" sz="1200" b="0" i="0" u="none" strike="noStrike" kern="1200" baseline="0" dirty="0" smtClean="0">
                <a:solidFill>
                  <a:schemeClr val="tx1"/>
                </a:solidFill>
                <a:latin typeface="+mn-lt"/>
                <a:ea typeface="+mn-ea"/>
                <a:cs typeface="+mn-cs"/>
              </a:rPr>
              <a:t> την </a:t>
            </a:r>
            <a:r>
              <a:rPr lang="el-GR" sz="1200" b="0" i="0" u="none" strike="noStrike" kern="1200" baseline="0" dirty="0" err="1" smtClean="0">
                <a:solidFill>
                  <a:schemeClr val="tx1"/>
                </a:solidFill>
                <a:latin typeface="+mn-lt"/>
                <a:ea typeface="+mn-ea"/>
                <a:cs typeface="+mn-cs"/>
              </a:rPr>
              <a:t>̟ροέλευσή</a:t>
            </a:r>
            <a:r>
              <a:rPr lang="el-GR" sz="1200" b="0" i="0" u="none" strike="noStrike" kern="1200" baseline="0" dirty="0" smtClean="0">
                <a:solidFill>
                  <a:schemeClr val="tx1"/>
                </a:solidFill>
                <a:latin typeface="+mn-lt"/>
                <a:ea typeface="+mn-ea"/>
                <a:cs typeface="+mn-cs"/>
              </a:rPr>
              <a:t> της.</a:t>
            </a:r>
          </a:p>
          <a:p>
            <a:endParaRPr lang="el-GR" sz="1200" b="0" i="0" u="none" strike="noStrike" kern="1200" baseline="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Dusts are solid particles ranging in size from below 1 µm up to around 100 µm, which may be or become airborne, depending on their origin, physical characteristics and ambient conditions. </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main species found in soil dust are quartz, clays, calcite, gypsum, and</a:t>
            </a:r>
          </a:p>
          <a:p>
            <a:r>
              <a:rPr lang="en-US" sz="1200" b="0" i="0" u="none" strike="noStrike" kern="1200" baseline="0" dirty="0" smtClean="0">
                <a:solidFill>
                  <a:schemeClr val="tx1"/>
                </a:solidFill>
                <a:latin typeface="+mn-lt"/>
                <a:ea typeface="+mn-ea"/>
                <a:cs typeface="+mn-cs"/>
              </a:rPr>
              <a:t>iron oxides, and the properties (especially optical) depend on the relative abundance of the</a:t>
            </a:r>
          </a:p>
          <a:p>
            <a:r>
              <a:rPr lang="en-US" sz="1200" b="0" i="0" u="none" strike="noStrike" kern="1200" baseline="0" dirty="0" smtClean="0">
                <a:solidFill>
                  <a:schemeClr val="tx1"/>
                </a:solidFill>
                <a:latin typeface="+mn-lt"/>
                <a:ea typeface="+mn-ea"/>
                <a:cs typeface="+mn-cs"/>
              </a:rPr>
              <a:t>various minerals. </a:t>
            </a:r>
            <a:endParaRPr lang="el-GR" sz="1200" b="0" i="0" kern="1200" dirty="0" smtClean="0">
              <a:solidFill>
                <a:schemeClr val="tx1"/>
              </a:solidFill>
              <a:effectLst/>
              <a:latin typeface="+mn-lt"/>
              <a:ea typeface="+mn-ea"/>
              <a:cs typeface="+mn-cs"/>
            </a:endParaRPr>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17</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18</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19</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20</a:t>
            </a:fld>
            <a:endParaRPr lang="el-GR"/>
          </a:p>
        </p:txBody>
      </p:sp>
    </p:spTree>
    <p:extLst>
      <p:ext uri="{BB962C8B-B14F-4D97-AF65-F5344CB8AC3E}">
        <p14:creationId xmlns:p14="http://schemas.microsoft.com/office/powerpoint/2010/main" val="1249050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https://www.nps.gov/shen/learn/nature/airpollution.htm</a:t>
            </a:r>
            <a:endParaRPr lang="el-GR" sz="1200" b="1" i="0" kern="1200" dirty="0" smtClean="0">
              <a:solidFill>
                <a:schemeClr val="tx1"/>
              </a:solidFill>
              <a:effectLst/>
              <a:latin typeface="+mn-lt"/>
              <a:ea typeface="+mn-ea"/>
              <a:cs typeface="+mn-cs"/>
            </a:endParaRPr>
          </a:p>
          <a:p>
            <a:endParaRPr lang="el-GR"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Stationary and Area Sources</a:t>
            </a:r>
            <a:br>
              <a:rPr lang="en-US" sz="1200" b="1"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stationary source</a:t>
            </a:r>
            <a:r>
              <a:rPr lang="en-US" sz="1200" b="0" i="0" kern="1200" dirty="0" smtClean="0">
                <a:solidFill>
                  <a:schemeClr val="tx1"/>
                </a:solidFill>
                <a:effectLst/>
                <a:latin typeface="+mn-lt"/>
                <a:ea typeface="+mn-ea"/>
                <a:cs typeface="+mn-cs"/>
              </a:rPr>
              <a:t> of air pollution refers to an emission source that does not move, also known as a point source. Stationary sources include factories, power plants, dry cleaners and degreasing operations. The term </a:t>
            </a:r>
            <a:r>
              <a:rPr lang="en-US" sz="1200" b="1" i="0" kern="1200" dirty="0" smtClean="0">
                <a:solidFill>
                  <a:schemeClr val="tx1"/>
                </a:solidFill>
                <a:effectLst/>
                <a:latin typeface="+mn-lt"/>
                <a:ea typeface="+mn-ea"/>
                <a:cs typeface="+mn-cs"/>
              </a:rPr>
              <a:t>area source</a:t>
            </a:r>
            <a:r>
              <a:rPr lang="en-US" sz="1200" b="0" i="0" kern="1200" dirty="0" smtClean="0">
                <a:solidFill>
                  <a:schemeClr val="tx1"/>
                </a:solidFill>
                <a:effectLst/>
                <a:latin typeface="+mn-lt"/>
                <a:ea typeface="+mn-ea"/>
                <a:cs typeface="+mn-cs"/>
              </a:rPr>
              <a:t> is used to describe many small sources of air pollution located together whose individual emissions may be below thresholds of concern, but whose collective emissions can be significant. Residential wood burners are a good example of a small source, but when combined with many other small sources, they can contribute to local and regional air pollution levels. Area sources can also be thought of as non-point sources, such as construction of housing developments, dry lake beds, and landfills.</a:t>
            </a:r>
          </a:p>
          <a:p>
            <a:r>
              <a:rPr lang="en-US" sz="1200" b="1" i="0" kern="1200" dirty="0" smtClean="0">
                <a:solidFill>
                  <a:schemeClr val="tx1"/>
                </a:solidFill>
                <a:effectLst/>
                <a:latin typeface="+mn-lt"/>
                <a:ea typeface="+mn-ea"/>
                <a:cs typeface="+mn-cs"/>
              </a:rPr>
              <a:t>Mobile Sources</a:t>
            </a:r>
            <a:br>
              <a:rPr lang="en-US" sz="1200" b="1"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mobile source</a:t>
            </a:r>
            <a:r>
              <a:rPr lang="en-US" sz="1200" b="0" i="0" kern="1200" dirty="0" smtClean="0">
                <a:solidFill>
                  <a:schemeClr val="tx1"/>
                </a:solidFill>
                <a:effectLst/>
                <a:latin typeface="+mn-lt"/>
                <a:ea typeface="+mn-ea"/>
                <a:cs typeface="+mn-cs"/>
              </a:rPr>
              <a:t> of air pollution refers to a source that is capable of moving under its own power. In general, mobile sources imply "on-road" transportation, which includes vehicles such as cars, sport utility vehicles, and buses. In addition, there is also a "non-road" or "off-road" category that includes gas-powered lawn tools and mowers, farm and construction equipment, recreational vehicles, boats, planes, and trains.</a:t>
            </a:r>
          </a:p>
          <a:p>
            <a:r>
              <a:rPr lang="en-US" sz="1200" b="1" i="0" kern="1200" dirty="0" smtClean="0">
                <a:solidFill>
                  <a:schemeClr val="tx1"/>
                </a:solidFill>
                <a:effectLst/>
                <a:latin typeface="+mn-lt"/>
                <a:ea typeface="+mn-ea"/>
                <a:cs typeface="+mn-cs"/>
              </a:rPr>
              <a:t>Agricultural Sources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Agricultural operations</a:t>
            </a:r>
            <a:r>
              <a:rPr lang="en-US" sz="1200" b="0" i="0" kern="1200" dirty="0" smtClean="0">
                <a:solidFill>
                  <a:schemeClr val="tx1"/>
                </a:solidFill>
                <a:effectLst/>
                <a:latin typeface="+mn-lt"/>
                <a:ea typeface="+mn-ea"/>
                <a:cs typeface="+mn-cs"/>
              </a:rPr>
              <a:t>, those that raise animals and grow crops, can generate emissions of gases and particulate matter. For example, animals confined to a barn or restricted area (rather than field grazing), produce large amounts of manure. Manure emits various gases, particularly ammonia into the air. This ammonia can be emitted from the animal houses, manure storage areas, or from the land after the manure is applied. In crop production, the misapplication of fertilizers, herbicides, and pesticides can potentially result in aerial drift of these materials and harm may be caused.</a:t>
            </a:r>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21</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https://www.eea.europa.eu/publications/2599XXX/page010.html#top</a:t>
            </a:r>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Siting fossil fuel power stations in mainly rural areas and distributing the pollution produced more evenly via tall chimneys has resulted in improved urban air quality, though they still remain a major source of pollution, mainly </a:t>
            </a:r>
            <a:r>
              <a:rPr lang="en-US" sz="1200" b="0" i="0" kern="1200" dirty="0" err="1" smtClean="0">
                <a:solidFill>
                  <a:schemeClr val="tx1"/>
                </a:solidFill>
                <a:effectLst/>
                <a:latin typeface="+mn-lt"/>
                <a:ea typeface="+mn-ea"/>
                <a:cs typeface="+mn-cs"/>
              </a:rPr>
              <a:t>sulphur</a:t>
            </a:r>
            <a:r>
              <a:rPr lang="en-US" sz="1200" b="0" i="0" kern="1200" dirty="0" smtClean="0">
                <a:solidFill>
                  <a:schemeClr val="tx1"/>
                </a:solidFill>
                <a:effectLst/>
                <a:latin typeface="+mn-lt"/>
                <a:ea typeface="+mn-ea"/>
                <a:cs typeface="+mn-cs"/>
              </a:rPr>
              <a:t> dioxide and nitrogen oxides.</a:t>
            </a:r>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Power generation is, however, likely to remain an important source of pollution for some time to come, particularly as some countries are reconsidering their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of nuclear power generation.</a:t>
            </a:r>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Although fossil fuel power plants are the major source of industrial air pollution in many countries, all industry and many businesses, large and small, can be significant local sources of a wide range of air pollutants. </a:t>
            </a:r>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Landfill and incineration are the two most common methods of waste disposal. If not properly managed landfill sites can cause a number of problems; these include the production of potentially explosive levels of methane gas (65%), dangerous levels of carbon dioxide (35%), plus trace concentrations of a range of organic gases and </a:t>
            </a:r>
            <a:r>
              <a:rPr lang="en-US" sz="1200" b="0" i="0" kern="1200" dirty="0" err="1" smtClean="0">
                <a:solidFill>
                  <a:schemeClr val="tx1"/>
                </a:solidFill>
                <a:effectLst/>
                <a:latin typeface="+mn-lt"/>
                <a:ea typeface="+mn-ea"/>
                <a:cs typeface="+mn-cs"/>
              </a:rPr>
              <a:t>vapours</a:t>
            </a:r>
            <a:r>
              <a:rPr lang="en-US" sz="1200" b="0" i="0" kern="1200" dirty="0" smtClean="0">
                <a:solidFill>
                  <a:schemeClr val="tx1"/>
                </a:solidFill>
                <a:effectLst/>
                <a:latin typeface="+mn-lt"/>
                <a:ea typeface="+mn-ea"/>
                <a:cs typeface="+mn-cs"/>
              </a:rPr>
              <a:t>.</a:t>
            </a:r>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Uncontrolled or poorly managed burning of waste (incineration) can result in the production of poisonous chemicals such as hydrochloric acid, dioxins, furans and heavy metals. Hydrochloric acid contributes locally to acid rain and is given off by the burning of plastics. If organic matter and plastics are burnt at low temperatures, dioxins and furans may be emitted. Modern, properly operated incinerators produce fumes which respect the strictest existing legislation.</a:t>
            </a:r>
            <a:endParaRPr lang="el-GR" sz="1200" b="0" i="0" kern="1200" dirty="0" smtClean="0">
              <a:solidFill>
                <a:schemeClr val="tx1"/>
              </a:solidFill>
              <a:effectLst/>
              <a:latin typeface="+mn-lt"/>
              <a:ea typeface="+mn-ea"/>
              <a:cs typeface="+mn-cs"/>
            </a:endParaRPr>
          </a:p>
          <a:p>
            <a:endParaRPr lang="el-GR" dirty="0" smtClean="0"/>
          </a:p>
          <a:p>
            <a:endParaRPr lang="el-GR" dirty="0" smtClean="0"/>
          </a:p>
          <a:p>
            <a:r>
              <a:rPr lang="en-US" sz="1200" b="1" i="0" kern="1200" dirty="0" smtClean="0">
                <a:solidFill>
                  <a:schemeClr val="tx1"/>
                </a:solidFill>
                <a:effectLst/>
                <a:latin typeface="+mn-lt"/>
                <a:ea typeface="+mn-ea"/>
                <a:cs typeface="+mn-cs"/>
              </a:rPr>
              <a:t>Pollutants from Incineration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 many decades, incineration was the method of choice for the treatment of infectious waste. However, medical waste incinerators release into the air a wide variety of pollutants including organic compounds like benzene, </a:t>
            </a:r>
            <a:r>
              <a:rPr lang="en-US" sz="1200" b="0" i="0" kern="1200" dirty="0" err="1" smtClean="0">
                <a:solidFill>
                  <a:schemeClr val="tx1"/>
                </a:solidFill>
                <a:effectLst/>
                <a:latin typeface="+mn-lt"/>
                <a:ea typeface="+mn-ea"/>
                <a:cs typeface="+mn-cs"/>
              </a:rPr>
              <a:t>chlorophenols</a:t>
            </a:r>
            <a:r>
              <a:rPr lang="en-US" sz="1200" b="0" i="0" kern="1200" dirty="0" smtClean="0">
                <a:solidFill>
                  <a:schemeClr val="tx1"/>
                </a:solidFill>
                <a:effectLst/>
                <a:latin typeface="+mn-lt"/>
                <a:ea typeface="+mn-ea"/>
                <a:cs typeface="+mn-cs"/>
              </a:rPr>
              <a:t>, polycyclic aromatic hydrocarbons, vinyl chloride, and </a:t>
            </a:r>
            <a:r>
              <a:rPr lang="en-US" sz="1200" b="0" i="0" u="none" strike="noStrike" kern="1200" dirty="0" smtClean="0">
                <a:solidFill>
                  <a:schemeClr val="tx1"/>
                </a:solidFill>
                <a:effectLst/>
                <a:latin typeface="+mn-lt"/>
                <a:ea typeface="+mn-ea"/>
                <a:cs typeface="+mn-cs"/>
              </a:rPr>
              <a:t>dioxins</a:t>
            </a:r>
            <a:r>
              <a:rPr lang="en-US" sz="1200" b="0" i="0" kern="1200" dirty="0" smtClean="0">
                <a:solidFill>
                  <a:schemeClr val="tx1"/>
                </a:solidFill>
                <a:effectLst/>
                <a:latin typeface="+mn-lt"/>
                <a:ea typeface="+mn-ea"/>
                <a:cs typeface="+mn-cs"/>
              </a:rPr>
              <a:t>, heavy metals (mercury, arsenic, cadmium, chromium, lead, etc.); acid gases (hydrogen chloride, hydrogen fluoride, sulfur dioxides, nitrogen oxides); carbon monoxide; and particulate matter such as fly ash. Pathogens can also be found in the solid residues and in the exhaust of poorly designed and badly operated incinerators.  In addition, the bottom ash residues are generally contaminated with leachable organic compounds, such as dioxins, and heavy metals and have to be treated as hazardous waste.</a:t>
            </a:r>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22</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Air pollution from motor vehicles has, in many countries, replaced coal smoke as the major cause for concern; and the continuing growth in vehicle use means that efforts to reduce emissions from individual vehicles are in danger of being overtaken by increases in the volume of traffic. In much of eastern Europe the continued use of rather old cars, which are unable to meet modern pollution control requirements, means that efforts to control pollution from this source are going to be increasingly difficult.</a:t>
            </a:r>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pollutants produced by petrol-powered vehicles include carbon monoxide, nitric oxide, benzene, particulate matter and lead. Much of the lead emitted by vehicles burning leaded petrol emerges as particles. Diesel engines burn fuel in excess of air and so produce little carbon monoxide but, instead large quantities of carbon dioxide, (see table). </a:t>
            </a:r>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Catalysts substantially reduce emissions of hydrocarbons, </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and carbon monoxide; they do however increase emissions of carbon dioxide, an important greenhouse gas, and have no effect on emissions of particles. Since 1993 all new petrol-</a:t>
            </a:r>
            <a:r>
              <a:rPr lang="en-US" sz="1200" b="0" i="0" kern="1200" dirty="0" err="1" smtClean="0">
                <a:solidFill>
                  <a:schemeClr val="tx1"/>
                </a:solidFill>
                <a:effectLst/>
                <a:latin typeface="+mn-lt"/>
                <a:ea typeface="+mn-ea"/>
                <a:cs typeface="+mn-cs"/>
              </a:rPr>
              <a:t>engined</a:t>
            </a:r>
            <a:r>
              <a:rPr lang="en-US" sz="1200" b="0" i="0" kern="1200" dirty="0" smtClean="0">
                <a:solidFill>
                  <a:schemeClr val="tx1"/>
                </a:solidFill>
                <a:effectLst/>
                <a:latin typeface="+mn-lt"/>
                <a:ea typeface="+mn-ea"/>
                <a:cs typeface="+mn-cs"/>
              </a:rPr>
              <a:t> cars in the European Union have to be fitted with catalytic converters.</a:t>
            </a:r>
          </a:p>
          <a:p>
            <a:r>
              <a:rPr lang="en-US" sz="1200" b="0" i="0" kern="1200" dirty="0" smtClean="0">
                <a:solidFill>
                  <a:schemeClr val="tx1"/>
                </a:solidFill>
                <a:effectLst/>
                <a:latin typeface="+mn-lt"/>
                <a:ea typeface="+mn-ea"/>
                <a:cs typeface="+mn-cs"/>
              </a:rPr>
              <a:t>Prior to the introduction of cars fitted with catalytic converters, diesel-powered vehicles were considered "cleaner" than petrol-powered cars. EU legislation requires that they meet the same limits for hydrocarbons, </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and CO as petrol-driven cars. Diesel fuel contains no lead but is a considerable source of particulate matter, PAHs and SO2. The introduction of lower </a:t>
            </a:r>
            <a:r>
              <a:rPr lang="en-US" sz="1200" b="0" i="0" kern="1200" dirty="0" err="1" smtClean="0">
                <a:solidFill>
                  <a:schemeClr val="tx1"/>
                </a:solidFill>
                <a:effectLst/>
                <a:latin typeface="+mn-lt"/>
                <a:ea typeface="+mn-ea"/>
                <a:cs typeface="+mn-cs"/>
              </a:rPr>
              <a:t>sulphur</a:t>
            </a:r>
            <a:r>
              <a:rPr lang="en-US" sz="1200" b="0" i="0" kern="1200" dirty="0" smtClean="0">
                <a:solidFill>
                  <a:schemeClr val="tx1"/>
                </a:solidFill>
                <a:effectLst/>
                <a:latin typeface="+mn-lt"/>
                <a:ea typeface="+mn-ea"/>
                <a:cs typeface="+mn-cs"/>
              </a:rPr>
              <a:t> diesel fuels throughout the EU will reduce emissions from this source</a:t>
            </a:r>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23</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24</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Before about 1960, the domestic use of coal was the major source of particles. Concentrations of airborne particles in many European cities frequently exceeded 1000 µg/m3 and annual average concentrations of several hundred µg/m3 were commonplace. Today, annual average concentrations in most European cities </a:t>
            </a:r>
            <a:r>
              <a:rPr lang="en-US" sz="1200" b="0" i="0" u="none" strike="noStrike" kern="1200" dirty="0" smtClean="0">
                <a:solidFill>
                  <a:schemeClr val="tx1"/>
                </a:solidFill>
                <a:effectLst/>
                <a:latin typeface="+mn-lt"/>
                <a:ea typeface="+mn-ea"/>
                <a:cs typeface="+mn-cs"/>
                <a:hlinkClick r:id="rId3"/>
              </a:rPr>
              <a:t>have fallen to less than 30 µg/m3</a:t>
            </a:r>
            <a:r>
              <a:rPr lang="en-US" sz="1200" b="0" i="0" kern="1200" dirty="0" smtClean="0">
                <a:solidFill>
                  <a:schemeClr val="tx1"/>
                </a:solidFill>
                <a:effectLst/>
                <a:latin typeface="+mn-lt"/>
                <a:ea typeface="+mn-ea"/>
                <a:cs typeface="+mn-cs"/>
              </a:rPr>
              <a:t>. In eastern Europe much higher concentrations still occur as, to a lesser extent, they do in southern European cities such as Athens. Brown coal (lignite) is a key source of particles in many parts of eastern Europe.</a:t>
            </a:r>
          </a:p>
          <a:p>
            <a:r>
              <a:rPr lang="en-US" sz="1200" b="0" i="0" kern="1200" dirty="0" smtClean="0">
                <a:solidFill>
                  <a:schemeClr val="tx1"/>
                </a:solidFill>
                <a:effectLst/>
                <a:latin typeface="+mn-lt"/>
                <a:ea typeface="+mn-ea"/>
                <a:cs typeface="+mn-cs"/>
              </a:rPr>
              <a:t>Coal varies in composition and calorific value from mine to mine. Lignite is probably the poorest quality in terms of calorific value and generates most pollutants when used for domestic heating. Lignite contains 67% carbon (compared with the 95% in anthracite) and burns easily, though inefficiently, on an open fire. Special devices with carefully controlled air supplies are needed to burn anthracite but combustion is efficient and far less black smoke is produced.</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n-US" dirty="0" smtClean="0"/>
              <a:t>S mall-scale domestic combustion in fireplaces, wood and </a:t>
            </a:r>
            <a:r>
              <a:rPr lang="en-US" dirty="0" err="1" smtClean="0"/>
              <a:t>coalfired</a:t>
            </a:r>
            <a:r>
              <a:rPr lang="en-US" dirty="0" smtClean="0"/>
              <a:t> stoves as well as boilers are significant contributors to air pollution. They emit fine particulate matter (PM2.5), </a:t>
            </a:r>
            <a:r>
              <a:rPr lang="en-US" dirty="0" err="1" smtClean="0"/>
              <a:t>sulphur</a:t>
            </a:r>
            <a:r>
              <a:rPr lang="en-US" dirty="0" smtClean="0"/>
              <a:t> oxides (</a:t>
            </a:r>
            <a:r>
              <a:rPr lang="en-US" dirty="0" err="1" smtClean="0"/>
              <a:t>SOx</a:t>
            </a:r>
            <a:r>
              <a:rPr lang="en-US" dirty="0" smtClean="0"/>
              <a:t> ), carbon monoxide (CO), poly-aromatic hydrocarbons (PAHs), dioxins, organic gaseous compounds (OGCs) and nitrogen oxides (</a:t>
            </a:r>
            <a:r>
              <a:rPr lang="en-US" dirty="0" err="1" smtClean="0"/>
              <a:t>NOx</a:t>
            </a:r>
            <a:r>
              <a:rPr lang="en-US" dirty="0" smtClean="0"/>
              <a:t> ) which form ground level ozone. These pollutants damage human health and cause premature deaths (see Air &amp; Health factsheet). Wood and coal burning also emits black carbon (BC), known as soot</a:t>
            </a:r>
            <a:r>
              <a:rPr lang="el-GR" dirty="0" smtClean="0"/>
              <a:t>.</a:t>
            </a:r>
          </a:p>
          <a:p>
            <a:endParaRPr lang="el-GR" sz="1200" b="0" i="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In Athens, the intense use of</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open fireplaces and woodstoves for domestic heating during</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last years has caused notable increases in the ambient PM</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concentrations, with the contribution from biomass combustion</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reaching up to 70% of the PM mass concentration during</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extreme pollution episodes. The relevant 5-year measurements</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study also showed an increase of 80% in BC due to</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increased wood burning (</a:t>
            </a:r>
            <a:r>
              <a:rPr lang="en-US" sz="1200" b="0" i="0" u="none" strike="noStrike" kern="1200" baseline="0" dirty="0" err="1" smtClean="0">
                <a:solidFill>
                  <a:schemeClr val="tx1"/>
                </a:solidFill>
                <a:latin typeface="+mn-lt"/>
                <a:ea typeface="+mn-ea"/>
                <a:cs typeface="+mn-cs"/>
              </a:rPr>
              <a:t>Paraskevopoulou</a:t>
            </a:r>
            <a:r>
              <a:rPr lang="en-US" sz="1200" b="0" i="0" u="none" strike="noStrike" kern="1200" baseline="0" dirty="0" smtClean="0">
                <a:solidFill>
                  <a:schemeClr val="tx1"/>
                </a:solidFill>
                <a:latin typeface="+mn-lt"/>
                <a:ea typeface="+mn-ea"/>
                <a:cs typeface="+mn-cs"/>
              </a:rPr>
              <a:t> et al., 2014).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chemical footprint of these smog events has been well established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via specialized aerosol measurements, e.g., significant</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correlations between PM2:5 and </a:t>
            </a:r>
            <a:r>
              <a:rPr lang="en-US" sz="1200" b="0" i="0" u="none" strike="noStrike" kern="1200" baseline="0" dirty="0" err="1" smtClean="0">
                <a:solidFill>
                  <a:schemeClr val="tx1"/>
                </a:solidFill>
                <a:latin typeface="+mn-lt"/>
                <a:ea typeface="+mn-ea"/>
                <a:cs typeface="+mn-cs"/>
              </a:rPr>
              <a:t>levoglucosan</a:t>
            </a:r>
            <a:r>
              <a:rPr lang="en-US" sz="1200" b="0" i="0" u="none" strike="noStrike" kern="1200" baseline="0" dirty="0" smtClean="0">
                <a:solidFill>
                  <a:schemeClr val="tx1"/>
                </a:solidFill>
                <a:latin typeface="+mn-lt"/>
                <a:ea typeface="+mn-ea"/>
                <a:cs typeface="+mn-cs"/>
              </a:rPr>
              <a:t>, or high</a:t>
            </a:r>
          </a:p>
          <a:p>
            <a:r>
              <a:rPr lang="en-US" sz="1200" b="0" i="0" u="none" strike="noStrike" kern="1200" baseline="0" dirty="0" smtClean="0">
                <a:solidFill>
                  <a:schemeClr val="tx1"/>
                </a:solidFill>
                <a:latin typeface="+mn-lt"/>
                <a:ea typeface="+mn-ea"/>
                <a:cs typeface="+mn-cs"/>
              </a:rPr>
              <a:t>fine mode particulate potassium, demonstrating that</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wintertime, wood burning in Athens could be responsible for</a:t>
            </a:r>
          </a:p>
          <a:p>
            <a:r>
              <a:rPr lang="en-US" sz="1200" b="0" i="0" u="none" strike="noStrike" kern="1200" baseline="0" dirty="0" smtClean="0">
                <a:solidFill>
                  <a:schemeClr val="tx1"/>
                </a:solidFill>
                <a:latin typeface="+mn-lt"/>
                <a:ea typeface="+mn-ea"/>
                <a:cs typeface="+mn-cs"/>
              </a:rPr>
              <a:t>PM2:5 levels higher than 45 </a:t>
            </a:r>
            <a:r>
              <a:rPr lang="en-US" sz="1200" b="0" i="0" u="none" strike="noStrike" kern="1200" baseline="0" dirty="0" err="1" smtClean="0">
                <a:solidFill>
                  <a:schemeClr val="tx1"/>
                </a:solidFill>
                <a:latin typeface="+mn-lt"/>
                <a:ea typeface="+mn-ea"/>
                <a:cs typeface="+mn-cs"/>
              </a:rPr>
              <a:t>μgm</a:t>
            </a:r>
            <a:r>
              <a:rPr lang="el-GR" sz="1200" b="0" i="0" u="none" strike="noStrike" kern="1200" baseline="0" dirty="0" smtClean="0">
                <a:solidFill>
                  <a:schemeClr val="tx1"/>
                </a:solidFill>
                <a:latin typeface="+mn-lt"/>
                <a:ea typeface="+mn-ea"/>
                <a:cs typeface="+mn-cs"/>
              </a:rPr>
              <a:t>-3.</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25</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https://en.wikipedia.org/wiki/Organic_compound</a:t>
            </a:r>
            <a:endParaRPr lang="el-GR" dirty="0" smtClean="0"/>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7</a:t>
            </a:fld>
            <a:endParaRPr lang="el-GR"/>
          </a:p>
        </p:txBody>
      </p:sp>
    </p:spTree>
    <p:extLst>
      <p:ext uri="{BB962C8B-B14F-4D97-AF65-F5344CB8AC3E}">
        <p14:creationId xmlns:p14="http://schemas.microsoft.com/office/powerpoint/2010/main" val="3595323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Agricultural air pollution comes mainly in the form of ammonia, which enters the air as a gas from heavily fertilized fields and livestock waste. It then combines with pollutants from combustion—mainly nitrogen oxides and sulfates from vehicles, power plants and industrial processes—to create tiny solid particles, or aerosols, no more than 2.5 micrometers across, about 1/30 the width of a human hair.</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Agriculture </a:t>
            </a:r>
            <a:r>
              <a:rPr lang="en-US" sz="1200" b="0" i="0" u="none" strike="noStrike" kern="1200" baseline="0" dirty="0" smtClean="0">
                <a:solidFill>
                  <a:schemeClr val="tx1"/>
                </a:solidFill>
                <a:latin typeface="+mn-lt"/>
                <a:ea typeface="+mn-ea"/>
                <a:cs typeface="+mn-cs"/>
              </a:rPr>
              <a:t>is the main emitter sector in which</a:t>
            </a:r>
          </a:p>
          <a:p>
            <a:r>
              <a:rPr lang="en-US" sz="1200" b="0" i="0" u="none" strike="noStrike" kern="1200" baseline="0" dirty="0" smtClean="0">
                <a:solidFill>
                  <a:schemeClr val="tx1"/>
                </a:solidFill>
                <a:latin typeface="+mn-lt"/>
                <a:ea typeface="+mn-ea"/>
                <a:cs typeface="+mn-cs"/>
              </a:rPr>
              <a:t>emissions of air pollutants have decreased least. The</a:t>
            </a:r>
          </a:p>
          <a:p>
            <a:r>
              <a:rPr lang="en-US" sz="1200" b="0" i="0" u="none" strike="noStrike" kern="1200" baseline="0" dirty="0" smtClean="0">
                <a:solidFill>
                  <a:schemeClr val="tx1"/>
                </a:solidFill>
                <a:latin typeface="+mn-lt"/>
                <a:ea typeface="+mn-ea"/>
                <a:cs typeface="+mn-cs"/>
              </a:rPr>
              <a:t>agricultural sector is by far the greatest emitter of NH3</a:t>
            </a:r>
          </a:p>
          <a:p>
            <a:r>
              <a:rPr lang="en-US" sz="1200" b="0" i="0" u="none" strike="noStrike" kern="1200" baseline="0" dirty="0" smtClean="0">
                <a:solidFill>
                  <a:schemeClr val="tx1"/>
                </a:solidFill>
                <a:latin typeface="+mn-lt"/>
                <a:ea typeface="+mn-ea"/>
                <a:cs typeface="+mn-cs"/>
              </a:rPr>
              <a:t>and of CH4 and was responsible for 94 % and 52 %</a:t>
            </a:r>
          </a:p>
          <a:p>
            <a:r>
              <a:rPr lang="en-US" sz="1200" b="0" i="0" u="none" strike="noStrike" kern="1200" baseline="0" dirty="0" smtClean="0">
                <a:solidFill>
                  <a:schemeClr val="tx1"/>
                </a:solidFill>
                <a:latin typeface="+mn-lt"/>
                <a:ea typeface="+mn-ea"/>
                <a:cs typeface="+mn-cs"/>
              </a:rPr>
              <a:t>of total NH3 and CH4 emissions in the EU‑28 in 2014,</a:t>
            </a:r>
          </a:p>
          <a:p>
            <a:r>
              <a:rPr lang="en-US" sz="1200" b="0" i="0" u="none" strike="noStrike" kern="1200" baseline="0" dirty="0" smtClean="0">
                <a:solidFill>
                  <a:schemeClr val="tx1"/>
                </a:solidFill>
                <a:latin typeface="+mn-lt"/>
                <a:ea typeface="+mn-ea"/>
                <a:cs typeface="+mn-cs"/>
              </a:rPr>
              <a:t>respectively. Its NH3 and CH4 emissions decreased</a:t>
            </a:r>
          </a:p>
          <a:p>
            <a:r>
              <a:rPr lang="en-US" sz="1200" b="0" i="0" u="none" strike="noStrike" kern="1200" baseline="0" dirty="0" smtClean="0">
                <a:solidFill>
                  <a:schemeClr val="tx1"/>
                </a:solidFill>
                <a:latin typeface="+mn-lt"/>
                <a:ea typeface="+mn-ea"/>
                <a:cs typeface="+mn-cs"/>
              </a:rPr>
              <a:t>by only 7 % from 2000 to 2014. Agriculture increased</a:t>
            </a:r>
          </a:p>
          <a:p>
            <a:r>
              <a:rPr lang="en-US" sz="1200" b="0" i="0" u="none" strike="noStrike" kern="1200" baseline="0" dirty="0" smtClean="0">
                <a:solidFill>
                  <a:schemeClr val="tx1"/>
                </a:solidFill>
                <a:latin typeface="+mn-lt"/>
                <a:ea typeface="+mn-ea"/>
                <a:cs typeface="+mn-cs"/>
              </a:rPr>
              <a:t>its NMVOC emissions by 15 between 2000 and 2014,</a:t>
            </a:r>
          </a:p>
          <a:p>
            <a:r>
              <a:rPr lang="en-US" sz="1200" b="0" i="0" u="none" strike="noStrike" kern="1200" baseline="0" dirty="0" smtClean="0">
                <a:solidFill>
                  <a:schemeClr val="tx1"/>
                </a:solidFill>
                <a:latin typeface="+mn-lt"/>
                <a:ea typeface="+mn-ea"/>
                <a:cs typeface="+mn-cs"/>
              </a:rPr>
              <a:t>contributing to 11 % of total NMVOC emissions in the</a:t>
            </a:r>
          </a:p>
          <a:p>
            <a:r>
              <a:rPr lang="en-US" sz="1200" b="0" i="0" u="none" strike="noStrike" kern="1200" baseline="0" dirty="0" smtClean="0">
                <a:solidFill>
                  <a:schemeClr val="tx1"/>
                </a:solidFill>
                <a:latin typeface="+mn-lt"/>
                <a:ea typeface="+mn-ea"/>
                <a:cs typeface="+mn-cs"/>
              </a:rPr>
              <a:t>EU‑28 in 2014. Agriculture is the third most important</a:t>
            </a:r>
          </a:p>
          <a:p>
            <a:r>
              <a:rPr lang="en-US" sz="1200" b="0" i="0" u="none" strike="noStrike" kern="1200" baseline="0" dirty="0" smtClean="0">
                <a:solidFill>
                  <a:schemeClr val="tx1"/>
                </a:solidFill>
                <a:latin typeface="+mn-lt"/>
                <a:ea typeface="+mn-ea"/>
                <a:cs typeface="+mn-cs"/>
              </a:rPr>
              <a:t>source of PM10 primary emissions in the EU‑28, after</a:t>
            </a:r>
          </a:p>
          <a:p>
            <a:r>
              <a:rPr lang="en-US" sz="1200" b="0" i="0" u="none" strike="noStrike" kern="1200" baseline="0" dirty="0" smtClean="0">
                <a:solidFill>
                  <a:schemeClr val="tx1"/>
                </a:solidFill>
                <a:latin typeface="+mn-lt"/>
                <a:ea typeface="+mn-ea"/>
                <a:cs typeface="+mn-cs"/>
              </a:rPr>
              <a:t>the commercial, institutional and household fuel</a:t>
            </a:r>
          </a:p>
          <a:p>
            <a:r>
              <a:rPr lang="en-US" sz="1200" b="0" i="0" u="none" strike="noStrike" kern="1200" baseline="0" dirty="0" smtClean="0">
                <a:solidFill>
                  <a:schemeClr val="tx1"/>
                </a:solidFill>
                <a:latin typeface="+mn-lt"/>
                <a:ea typeface="+mn-ea"/>
                <a:cs typeface="+mn-cs"/>
              </a:rPr>
              <a:t>combustion and industry sectors. Its contribution to total</a:t>
            </a:r>
          </a:p>
          <a:p>
            <a:r>
              <a:rPr lang="en-US" sz="1200" b="0" i="0" u="none" strike="noStrike" kern="1200" baseline="0" dirty="0" smtClean="0">
                <a:solidFill>
                  <a:schemeClr val="tx1"/>
                </a:solidFill>
                <a:latin typeface="+mn-lt"/>
                <a:ea typeface="+mn-ea"/>
                <a:cs typeface="+mn-cs"/>
              </a:rPr>
              <a:t>PM10 emissions in the EU‑28 was 17 % in 2014.</a:t>
            </a:r>
            <a:endParaRPr lang="en-US" sz="1200" b="0" i="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26</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Sulphur</a:t>
            </a:r>
            <a:r>
              <a:rPr lang="en-US" sz="1200" b="0" i="0" u="none" strike="noStrike" kern="1200" baseline="0" dirty="0" smtClean="0">
                <a:solidFill>
                  <a:schemeClr val="tx1"/>
                </a:solidFill>
                <a:latin typeface="+mn-lt"/>
                <a:ea typeface="+mn-ea"/>
                <a:cs typeface="+mn-cs"/>
              </a:rPr>
              <a:t> dioxide (SO2) is mainly emitted from the</a:t>
            </a:r>
          </a:p>
          <a:p>
            <a:r>
              <a:rPr lang="en-US" sz="1200" b="0" i="0" u="none" strike="noStrike" kern="1200" baseline="0" dirty="0" smtClean="0">
                <a:solidFill>
                  <a:schemeClr val="tx1"/>
                </a:solidFill>
                <a:latin typeface="+mn-lt"/>
                <a:ea typeface="+mn-ea"/>
                <a:cs typeface="+mn-cs"/>
              </a:rPr>
              <a:t>combustion of fuels containing </a:t>
            </a:r>
            <a:r>
              <a:rPr lang="en-US" sz="1200" b="0" i="0" u="none" strike="noStrike" kern="1200" baseline="0" dirty="0" err="1" smtClean="0">
                <a:solidFill>
                  <a:schemeClr val="tx1"/>
                </a:solidFill>
                <a:latin typeface="+mn-lt"/>
                <a:ea typeface="+mn-ea"/>
                <a:cs typeface="+mn-cs"/>
              </a:rPr>
              <a:t>sulphur</a:t>
            </a:r>
            <a:r>
              <a:rPr lang="en-US" sz="1200" b="0" i="0" u="none" strike="noStrike" kern="1200" baseline="0" dirty="0" smtClean="0">
                <a:solidFill>
                  <a:schemeClr val="tx1"/>
                </a:solidFill>
                <a:latin typeface="+mn-lt"/>
                <a:ea typeface="+mn-ea"/>
                <a:cs typeface="+mn-cs"/>
              </a:rPr>
              <a:t>. The main</a:t>
            </a:r>
          </a:p>
          <a:p>
            <a:r>
              <a:rPr lang="en-US" sz="1200" b="0" i="0" u="none" strike="noStrike" kern="1200" baseline="0" dirty="0" smtClean="0">
                <a:solidFill>
                  <a:schemeClr val="tx1"/>
                </a:solidFill>
                <a:latin typeface="+mn-lt"/>
                <a:ea typeface="+mn-ea"/>
                <a:cs typeface="+mn-cs"/>
              </a:rPr>
              <a:t>anthropogenic emissions of SO2 derive from stationary</a:t>
            </a:r>
          </a:p>
          <a:p>
            <a:r>
              <a:rPr lang="en-US" sz="1200" b="0" i="0" u="none" strike="noStrike" kern="1200" baseline="0" dirty="0" smtClean="0">
                <a:solidFill>
                  <a:schemeClr val="tx1"/>
                </a:solidFill>
                <a:latin typeface="+mn-lt"/>
                <a:ea typeface="+mn-ea"/>
                <a:cs typeface="+mn-cs"/>
              </a:rPr>
              <a:t>power generation, industry, and commercial,</a:t>
            </a:r>
          </a:p>
          <a:p>
            <a:r>
              <a:rPr lang="en-US" sz="1200" b="0" i="0" u="none" strike="noStrike" kern="1200" baseline="0" dirty="0" smtClean="0">
                <a:solidFill>
                  <a:schemeClr val="tx1"/>
                </a:solidFill>
                <a:latin typeface="+mn-lt"/>
                <a:ea typeface="+mn-ea"/>
                <a:cs typeface="+mn-cs"/>
              </a:rPr>
              <a:t>institutional and household fuel combustion. Volcanoes</a:t>
            </a:r>
          </a:p>
          <a:p>
            <a:r>
              <a:rPr lang="en-US" sz="1200" b="0" i="0" u="none" strike="noStrike" kern="1200" baseline="0" dirty="0" smtClean="0">
                <a:solidFill>
                  <a:schemeClr val="tx1"/>
                </a:solidFill>
                <a:latin typeface="+mn-lt"/>
                <a:ea typeface="+mn-ea"/>
                <a:cs typeface="+mn-cs"/>
              </a:rPr>
              <a:t>are the biggest natural source of SO2.</a:t>
            </a:r>
            <a:endParaRPr lang="el-GR" sz="1200" b="0" i="0" u="none" strike="noStrike" kern="1200" baseline="0" dirty="0" smtClean="0">
              <a:solidFill>
                <a:schemeClr val="tx1"/>
              </a:solidFill>
              <a:latin typeface="+mn-lt"/>
              <a:ea typeface="+mn-ea"/>
              <a:cs typeface="+mn-cs"/>
            </a:endParaRPr>
          </a:p>
          <a:p>
            <a:r>
              <a:rPr lang="en-US" sz="1200" b="0" i="0" kern="1200" dirty="0" err="1" smtClean="0">
                <a:solidFill>
                  <a:schemeClr val="tx1"/>
                </a:solidFill>
                <a:effectLst/>
                <a:latin typeface="+mn-lt"/>
                <a:ea typeface="+mn-ea"/>
                <a:cs typeface="+mn-cs"/>
              </a:rPr>
              <a:t>Sulphur</a:t>
            </a:r>
            <a:r>
              <a:rPr lang="en-US" sz="1200" b="0" i="0" kern="1200" dirty="0" smtClean="0">
                <a:solidFill>
                  <a:schemeClr val="tx1"/>
                </a:solidFill>
                <a:effectLst/>
                <a:latin typeface="+mn-lt"/>
                <a:ea typeface="+mn-ea"/>
                <a:cs typeface="+mn-cs"/>
              </a:rPr>
              <a:t> dioxide (SO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is a </a:t>
            </a:r>
            <a:r>
              <a:rPr lang="en-US" sz="1200" b="0" i="0" kern="1200" dirty="0" err="1" smtClean="0">
                <a:solidFill>
                  <a:schemeClr val="tx1"/>
                </a:solidFill>
                <a:effectLst/>
                <a:latin typeface="+mn-lt"/>
                <a:ea typeface="+mn-ea"/>
                <a:cs typeface="+mn-cs"/>
              </a:rPr>
              <a:t>colourless</a:t>
            </a:r>
            <a:r>
              <a:rPr lang="en-US" sz="1200" b="0" i="0" kern="1200" dirty="0" smtClean="0">
                <a:solidFill>
                  <a:schemeClr val="tx1"/>
                </a:solidFill>
                <a:effectLst/>
                <a:latin typeface="+mn-lt"/>
                <a:ea typeface="+mn-ea"/>
                <a:cs typeface="+mn-cs"/>
              </a:rPr>
              <a:t> gas. It reacts on the surface of a variety of airborne solid particles, it is soluble in water and can be </a:t>
            </a:r>
            <a:r>
              <a:rPr lang="en-US" sz="1200" b="0" i="0" kern="1200" dirty="0" err="1" smtClean="0">
                <a:solidFill>
                  <a:schemeClr val="tx1"/>
                </a:solidFill>
                <a:effectLst/>
                <a:latin typeface="+mn-lt"/>
                <a:ea typeface="+mn-ea"/>
                <a:cs typeface="+mn-cs"/>
              </a:rPr>
              <a:t>oxidised</a:t>
            </a:r>
            <a:r>
              <a:rPr lang="en-US" sz="1200" b="0" i="0" kern="1200" dirty="0" smtClean="0">
                <a:solidFill>
                  <a:schemeClr val="tx1"/>
                </a:solidFill>
                <a:effectLst/>
                <a:latin typeface="+mn-lt"/>
                <a:ea typeface="+mn-ea"/>
                <a:cs typeface="+mn-cs"/>
              </a:rPr>
              <a:t> within airborne water droplets to form </a:t>
            </a:r>
            <a:r>
              <a:rPr lang="en-US" sz="1200" b="0" i="0" kern="1200" dirty="0" err="1" smtClean="0">
                <a:solidFill>
                  <a:schemeClr val="tx1"/>
                </a:solidFill>
                <a:effectLst/>
                <a:latin typeface="+mn-lt"/>
                <a:ea typeface="+mn-ea"/>
                <a:cs typeface="+mn-cs"/>
              </a:rPr>
              <a:t>sulphuric</a:t>
            </a:r>
            <a:r>
              <a:rPr lang="en-US" sz="1200" b="0" i="0" kern="1200" dirty="0" smtClean="0">
                <a:solidFill>
                  <a:schemeClr val="tx1"/>
                </a:solidFill>
                <a:effectLst/>
                <a:latin typeface="+mn-lt"/>
                <a:ea typeface="+mn-ea"/>
                <a:cs typeface="+mn-cs"/>
              </a:rPr>
              <a:t> acid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SO</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which falls as acid precipitation or "acid rain". SO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emissions arise from the oxidation, during combustion, of the </a:t>
            </a:r>
            <a:r>
              <a:rPr lang="en-US" sz="1200" b="0" i="0" kern="1200" dirty="0" err="1" smtClean="0">
                <a:solidFill>
                  <a:schemeClr val="tx1"/>
                </a:solidFill>
                <a:effectLst/>
                <a:latin typeface="+mn-lt"/>
                <a:ea typeface="+mn-ea"/>
                <a:cs typeface="+mn-cs"/>
              </a:rPr>
              <a:t>sulphur</a:t>
            </a:r>
            <a:r>
              <a:rPr lang="en-US" sz="1200" b="0" i="0" kern="1200" dirty="0" smtClean="0">
                <a:solidFill>
                  <a:schemeClr val="tx1"/>
                </a:solidFill>
                <a:effectLst/>
                <a:latin typeface="+mn-lt"/>
                <a:ea typeface="+mn-ea"/>
                <a:cs typeface="+mn-cs"/>
              </a:rPr>
              <a:t> contained within fossil fuels. Fossil fuels, including coal, oil and to a lesser extent gas, contain </a:t>
            </a:r>
            <a:r>
              <a:rPr lang="en-US" sz="1200" b="0" i="0" kern="1200" dirty="0" err="1" smtClean="0">
                <a:solidFill>
                  <a:schemeClr val="tx1"/>
                </a:solidFill>
                <a:effectLst/>
                <a:latin typeface="+mn-lt"/>
                <a:ea typeface="+mn-ea"/>
                <a:cs typeface="+mn-cs"/>
              </a:rPr>
              <a:t>sulphur</a:t>
            </a:r>
            <a:r>
              <a:rPr lang="en-US" sz="1200" b="0" i="0" kern="1200" dirty="0" smtClean="0">
                <a:solidFill>
                  <a:schemeClr val="tx1"/>
                </a:solidFill>
                <a:effectLst/>
                <a:latin typeface="+mn-lt"/>
                <a:ea typeface="+mn-ea"/>
                <a:cs typeface="+mn-cs"/>
              </a:rPr>
              <a:t> in both organic and inorganic form.</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nitric oxide (NO), is emitted by both</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natural and anthropogenic sources. Nitrogen dioxide (NO2) is emitted in small quantities</a:t>
            </a:r>
          </a:p>
          <a:p>
            <a:r>
              <a:rPr lang="en-US" sz="1200" b="0" i="0" u="none" strike="noStrike" kern="1200" baseline="0" dirty="0" smtClean="0">
                <a:solidFill>
                  <a:schemeClr val="tx1"/>
                </a:solidFill>
                <a:latin typeface="+mn-lt"/>
                <a:ea typeface="+mn-ea"/>
                <a:cs typeface="+mn-cs"/>
              </a:rPr>
              <a:t>from combustion processes along with NO and is also formed in the atmosphere by</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oxidation of NO. The sum of NO and NO2 is usually designated as </a:t>
            </a:r>
            <a:r>
              <a:rPr lang="en-US" sz="1200" b="0" i="0" u="none" strike="noStrike" kern="1200" baseline="0" dirty="0" err="1" smtClean="0">
                <a:solidFill>
                  <a:schemeClr val="tx1"/>
                </a:solidFill>
                <a:latin typeface="+mn-lt"/>
                <a:ea typeface="+mn-ea"/>
                <a:cs typeface="+mn-cs"/>
              </a:rPr>
              <a:t>NOx</a:t>
            </a:r>
            <a:r>
              <a:rPr lang="en-US" sz="1200" b="0" i="0" u="none" strike="noStrike" kern="1200" baseline="0" dirty="0" smtClean="0">
                <a:solidFill>
                  <a:schemeClr val="tx1"/>
                </a:solidFill>
                <a:latin typeface="+mn-lt"/>
                <a:ea typeface="+mn-ea"/>
                <a:cs typeface="+mn-cs"/>
              </a:rPr>
              <a:t>. Nitric oxide is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major oxide of nitrogen formed during high-temperature combustion, resulting from both</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interaction of nitrogen in the fuel with oxygen present in the air and the chemical</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conversion of atmospheric nitrogen and oxygen at the high temperatures of combustion.</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endParaRPr lang="el-GR" dirty="0" smtClean="0"/>
          </a:p>
          <a:p>
            <a:r>
              <a:rPr lang="en-US" sz="1200" b="0" i="0" u="none" strike="noStrike" kern="1200" baseline="0" dirty="0" smtClean="0">
                <a:solidFill>
                  <a:schemeClr val="tx1"/>
                </a:solidFill>
                <a:latin typeface="+mn-lt"/>
                <a:ea typeface="+mn-ea"/>
                <a:cs typeface="+mn-cs"/>
              </a:rPr>
              <a:t>Ammonia is the primary basic gas in the atmosphere and, after N2 and N2O, is the most</a:t>
            </a:r>
          </a:p>
          <a:p>
            <a:r>
              <a:rPr lang="en-US" sz="1200" b="0" i="0" u="none" strike="noStrike" kern="1200" baseline="0" dirty="0" smtClean="0">
                <a:solidFill>
                  <a:schemeClr val="tx1"/>
                </a:solidFill>
                <a:latin typeface="+mn-lt"/>
                <a:ea typeface="+mn-ea"/>
                <a:cs typeface="+mn-cs"/>
              </a:rPr>
              <a:t>abundant nitrogen-containing compound in the atmosphere. The significant sources of</a:t>
            </a:r>
          </a:p>
          <a:p>
            <a:r>
              <a:rPr lang="en-US" sz="1200" b="0" i="0" u="none" strike="noStrike" kern="1200" baseline="0" dirty="0" smtClean="0">
                <a:solidFill>
                  <a:schemeClr val="tx1"/>
                </a:solidFill>
                <a:latin typeface="+mn-lt"/>
                <a:ea typeface="+mn-ea"/>
                <a:cs typeface="+mn-cs"/>
              </a:rPr>
              <a:t>NH3 are animal waste, ammonification of humus followed by emission from soils,</a:t>
            </a:r>
          </a:p>
          <a:p>
            <a:r>
              <a:rPr lang="en-US" sz="1200" b="0" i="0" u="none" strike="noStrike" kern="1200" baseline="0" dirty="0" smtClean="0">
                <a:solidFill>
                  <a:schemeClr val="tx1"/>
                </a:solidFill>
                <a:latin typeface="+mn-lt"/>
                <a:ea typeface="+mn-ea"/>
                <a:cs typeface="+mn-cs"/>
              </a:rPr>
              <a:t>losses of NH3-based fertilizers from soils, and industrial emissions (Table 2.8). The</a:t>
            </a:r>
          </a:p>
          <a:p>
            <a:r>
              <a:rPr lang="en-US" sz="1200" b="0" i="0" u="none" strike="noStrike" kern="1200" baseline="0" dirty="0" smtClean="0">
                <a:solidFill>
                  <a:schemeClr val="tx1"/>
                </a:solidFill>
                <a:latin typeface="+mn-lt"/>
                <a:ea typeface="+mn-ea"/>
                <a:cs typeface="+mn-cs"/>
              </a:rPr>
              <a:t>ammonium (NH+</a:t>
            </a:r>
          </a:p>
          <a:p>
            <a:r>
              <a:rPr lang="en-US" sz="1200" b="0" i="0" u="none" strike="noStrike" kern="1200" baseline="0" dirty="0" smtClean="0">
                <a:solidFill>
                  <a:schemeClr val="tx1"/>
                </a:solidFill>
                <a:latin typeface="+mn-lt"/>
                <a:ea typeface="+mn-ea"/>
                <a:cs typeface="+mn-cs"/>
              </a:rPr>
              <a:t>4) ion is an important component of the continental tropospheric</a:t>
            </a:r>
          </a:p>
          <a:p>
            <a:r>
              <a:rPr lang="en-US" sz="1200" b="0" i="0" u="none" strike="noStrike" kern="1200" baseline="0" dirty="0" smtClean="0">
                <a:solidFill>
                  <a:schemeClr val="tx1"/>
                </a:solidFill>
                <a:latin typeface="+mn-lt"/>
                <a:ea typeface="+mn-ea"/>
                <a:cs typeface="+mn-cs"/>
              </a:rPr>
              <a:t>aerosol. Because NH3 is readily absorbed by surfaces such as water and soil, its</a:t>
            </a:r>
          </a:p>
          <a:p>
            <a:r>
              <a:rPr lang="en-US" sz="1200" b="0" i="0" u="none" strike="noStrike" kern="1200" baseline="0" dirty="0" smtClean="0">
                <a:solidFill>
                  <a:schemeClr val="tx1"/>
                </a:solidFill>
                <a:latin typeface="+mn-lt"/>
                <a:ea typeface="+mn-ea"/>
                <a:cs typeface="+mn-cs"/>
              </a:rPr>
              <a:t>residence time in the lower atmosphere is estimated to be quite short, about 10 days.</a:t>
            </a:r>
          </a:p>
          <a:p>
            <a:r>
              <a:rPr lang="en-US" sz="1200" b="0" i="0" u="none" strike="noStrike" kern="1200" baseline="0" dirty="0" smtClean="0">
                <a:solidFill>
                  <a:schemeClr val="tx1"/>
                </a:solidFill>
                <a:latin typeface="+mn-lt"/>
                <a:ea typeface="+mn-ea"/>
                <a:cs typeface="+mn-cs"/>
              </a:rPr>
              <a:t>Wet and dry deposition of NH3 are the main atmospheric removal mechanisms for NH3. In</a:t>
            </a:r>
          </a:p>
          <a:p>
            <a:r>
              <a:rPr lang="en-US" sz="1200" b="0" i="0" u="none" strike="noStrike" kern="1200" baseline="0" dirty="0" smtClean="0">
                <a:solidFill>
                  <a:schemeClr val="tx1"/>
                </a:solidFill>
                <a:latin typeface="+mn-lt"/>
                <a:ea typeface="+mn-ea"/>
                <a:cs typeface="+mn-cs"/>
              </a:rPr>
              <a:t>fact, deposition of atmospheric NH3 and NH+</a:t>
            </a:r>
          </a:p>
          <a:p>
            <a:r>
              <a:rPr lang="en-US" sz="1200" b="0" i="0" u="none" strike="noStrike" kern="1200" baseline="0" dirty="0" smtClean="0">
                <a:solidFill>
                  <a:schemeClr val="tx1"/>
                </a:solidFill>
                <a:latin typeface="+mn-lt"/>
                <a:ea typeface="+mn-ea"/>
                <a:cs typeface="+mn-cs"/>
              </a:rPr>
              <a:t>4 may represent an important nutrient to the</a:t>
            </a:r>
          </a:p>
          <a:p>
            <a:r>
              <a:rPr lang="en-US" sz="1200" b="0" i="0" u="none" strike="noStrike" kern="1200" baseline="0" dirty="0" smtClean="0">
                <a:solidFill>
                  <a:schemeClr val="tx1"/>
                </a:solidFill>
                <a:latin typeface="+mn-lt"/>
                <a:ea typeface="+mn-ea"/>
                <a:cs typeface="+mn-cs"/>
              </a:rPr>
              <a:t>biosphere in some areas. Atmospheric concentrations of NH3 are quite variable, depending</a:t>
            </a:r>
          </a:p>
          <a:p>
            <a:r>
              <a:rPr lang="en-US" sz="1200" b="0" i="0" u="none" strike="noStrike" kern="1200" baseline="0" dirty="0" smtClean="0">
                <a:solidFill>
                  <a:schemeClr val="tx1"/>
                </a:solidFill>
                <a:latin typeface="+mn-lt"/>
                <a:ea typeface="+mn-ea"/>
                <a:cs typeface="+mn-cs"/>
              </a:rPr>
              <a:t>on proximity to a source-rich region. NH3 mixing ratios over continents range typically</a:t>
            </a:r>
          </a:p>
          <a:p>
            <a:r>
              <a:rPr lang="en-US" sz="1200" b="0" i="0" u="none" strike="noStrike" kern="1200" baseline="0" dirty="0" smtClean="0">
                <a:solidFill>
                  <a:schemeClr val="tx1"/>
                </a:solidFill>
                <a:latin typeface="+mn-lt"/>
                <a:ea typeface="+mn-ea"/>
                <a:cs typeface="+mn-cs"/>
              </a:rPr>
              <a:t>between 0.1 and 10 ppb.</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term volatile organic compounds (VOCs) is used to denote the entire set of </a:t>
            </a:r>
            <a:r>
              <a:rPr lang="en-US" sz="1200" b="0" i="0" u="none" strike="noStrike" kern="1200" baseline="0" dirty="0" err="1" smtClean="0">
                <a:solidFill>
                  <a:schemeClr val="tx1"/>
                </a:solidFill>
                <a:latin typeface="+mn-lt"/>
                <a:ea typeface="+mn-ea"/>
                <a:cs typeface="+mn-cs"/>
              </a:rPr>
              <a:t>vaporphase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atmospheric organics excluding CO and CO2. VOCs are central to atmospheric</a:t>
            </a:r>
          </a:p>
          <a:p>
            <a:r>
              <a:rPr lang="en-US" sz="1200" b="0" i="0" u="none" strike="noStrike" kern="1200" baseline="0" dirty="0" smtClean="0">
                <a:solidFill>
                  <a:schemeClr val="tx1"/>
                </a:solidFill>
                <a:latin typeface="+mn-lt"/>
                <a:ea typeface="+mn-ea"/>
                <a:cs typeface="+mn-cs"/>
              </a:rPr>
              <a:t>chemistry from the urban to the global scale.</a:t>
            </a:r>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Vegetation naturally releases organic compounds to the atmosphere. In 1960, Went (1960)</a:t>
            </a:r>
          </a:p>
          <a:p>
            <a:r>
              <a:rPr lang="en-US" sz="1200" b="0" i="0" u="none" strike="noStrike" kern="1200" baseline="0" dirty="0" smtClean="0">
                <a:solidFill>
                  <a:schemeClr val="tx1"/>
                </a:solidFill>
                <a:latin typeface="+mn-lt"/>
                <a:ea typeface="+mn-ea"/>
                <a:cs typeface="+mn-cs"/>
              </a:rPr>
              <a:t>first proposed that natural foliar emissions of VOCs from trees and other vegetation could</a:t>
            </a:r>
          </a:p>
          <a:p>
            <a:r>
              <a:rPr lang="en-US" sz="1200" b="0" i="0" u="none" strike="noStrike" kern="1200" baseline="0" dirty="0" smtClean="0">
                <a:solidFill>
                  <a:schemeClr val="tx1"/>
                </a:solidFill>
                <a:latin typeface="+mn-lt"/>
                <a:ea typeface="+mn-ea"/>
                <a:cs typeface="+mn-cs"/>
              </a:rPr>
              <a:t>have a significant effect on the chemistry of the Earth's atmosphere.</a:t>
            </a:r>
          </a:p>
          <a:p>
            <a:r>
              <a:rPr lang="en-US" sz="1200" b="0" i="0" u="none" strike="noStrike" kern="1200" baseline="0" dirty="0" smtClean="0">
                <a:solidFill>
                  <a:schemeClr val="tx1"/>
                </a:solidFill>
                <a:latin typeface="+mn-lt"/>
                <a:ea typeface="+mn-ea"/>
                <a:cs typeface="+mn-cs"/>
              </a:rPr>
              <a:t>Measurements in wooded and agricultural areas coupled with emission studies from</a:t>
            </a:r>
          </a:p>
          <a:p>
            <a:r>
              <a:rPr lang="en-US" sz="1200" b="0" i="0" u="none" strike="noStrike" kern="1200" baseline="0" dirty="0" smtClean="0">
                <a:solidFill>
                  <a:schemeClr val="tx1"/>
                </a:solidFill>
                <a:latin typeface="+mn-lt"/>
                <a:ea typeface="+mn-ea"/>
                <a:cs typeface="+mn-cs"/>
              </a:rPr>
              <a:t>selected individual trees and agricultural crops have demonstrated the ubiquitous nature of</a:t>
            </a:r>
          </a:p>
          <a:p>
            <a:r>
              <a:rPr lang="en-US" sz="1200" b="0" i="0" u="none" strike="noStrike" kern="1200" baseline="0" dirty="0" smtClean="0">
                <a:solidFill>
                  <a:schemeClr val="tx1"/>
                </a:solidFill>
                <a:latin typeface="+mn-lt"/>
                <a:ea typeface="+mn-ea"/>
                <a:cs typeface="+mn-cs"/>
              </a:rPr>
              <a:t>biogenic emissions and the variety of organic compounds that can be emitted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Isoprene (2-methyl-1,3-butadiene, C5H8) is unique among the biogenic hydrocarbons</a:t>
            </a:r>
          </a:p>
          <a:p>
            <a:r>
              <a:rPr lang="en-US" sz="1200" b="0" i="0" u="none" strike="noStrike" kern="1200" baseline="0" dirty="0" smtClean="0">
                <a:solidFill>
                  <a:schemeClr val="tx1"/>
                </a:solidFill>
                <a:latin typeface="+mn-lt"/>
                <a:ea typeface="+mn-ea"/>
                <a:cs typeface="+mn-cs"/>
              </a:rPr>
              <a:t>in its relationship to photosynthetic activity in a plant. It is emitted from a wide variety of</a:t>
            </a:r>
          </a:p>
          <a:p>
            <a:r>
              <a:rPr lang="en-US" sz="1200" b="0" i="0" u="none" strike="noStrike" kern="1200" baseline="0" dirty="0" smtClean="0">
                <a:solidFill>
                  <a:schemeClr val="tx1"/>
                </a:solidFill>
                <a:latin typeface="+mn-lt"/>
                <a:ea typeface="+mn-ea"/>
                <a:cs typeface="+mn-cs"/>
              </a:rPr>
              <a:t>mostly deciduous vegetation in the presence of </a:t>
            </a:r>
            <a:r>
              <a:rPr lang="en-US" sz="1200" b="0" i="0" u="none" strike="noStrike" kern="1200" baseline="0" dirty="0" err="1" smtClean="0">
                <a:solidFill>
                  <a:schemeClr val="tx1"/>
                </a:solidFill>
                <a:latin typeface="+mn-lt"/>
                <a:ea typeface="+mn-ea"/>
                <a:cs typeface="+mn-cs"/>
              </a:rPr>
              <a:t>photosynthetically</a:t>
            </a:r>
            <a:r>
              <a:rPr lang="en-US" sz="1200" b="0" i="0" u="none" strike="noStrike" kern="1200" baseline="0" dirty="0" smtClean="0">
                <a:solidFill>
                  <a:schemeClr val="tx1"/>
                </a:solidFill>
                <a:latin typeface="+mn-lt"/>
                <a:ea typeface="+mn-ea"/>
                <a:cs typeface="+mn-cs"/>
              </a:rPr>
              <a:t> active radiation,</a:t>
            </a:r>
          </a:p>
          <a:p>
            <a:r>
              <a:rPr lang="en-US" sz="1200" b="0" i="0" u="none" strike="noStrike" kern="1200" baseline="0" dirty="0" smtClean="0">
                <a:solidFill>
                  <a:schemeClr val="tx1"/>
                </a:solidFill>
                <a:latin typeface="+mn-lt"/>
                <a:ea typeface="+mn-ea"/>
                <a:cs typeface="+mn-cs"/>
              </a:rPr>
              <a:t>exhibiting a strong increase in emission as temperature increases. Not only do the isoprene</a:t>
            </a:r>
          </a:p>
          <a:p>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terpenoid</a:t>
            </a:r>
            <a:r>
              <a:rPr lang="en-US" sz="1200" b="0" i="0" u="none" strike="noStrike" kern="1200" baseline="0" dirty="0" smtClean="0">
                <a:solidFill>
                  <a:schemeClr val="tx1"/>
                </a:solidFill>
                <a:latin typeface="+mn-lt"/>
                <a:ea typeface="+mn-ea"/>
                <a:cs typeface="+mn-cs"/>
              </a:rPr>
              <a:t> emissions vary considerably among plant species, but the biochemical and</a:t>
            </a:r>
          </a:p>
          <a:p>
            <a:r>
              <a:rPr lang="en-US" sz="1200" b="0" i="0" u="none" strike="noStrike" kern="1200" baseline="0" dirty="0" smtClean="0">
                <a:solidFill>
                  <a:schemeClr val="tx1"/>
                </a:solidFill>
                <a:latin typeface="+mn-lt"/>
                <a:ea typeface="+mn-ea"/>
                <a:cs typeface="+mn-cs"/>
              </a:rPr>
              <a:t>biophysical processes that control the rate of these emissions also appear to be quite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distinct. Isoprene emissions appear to be a species-dependent byproduct of photosynthesis,</a:t>
            </a:r>
          </a:p>
          <a:p>
            <a:r>
              <a:rPr lang="en-US" sz="1200" b="0" i="0" u="none" strike="noStrike" kern="1200" baseline="0" dirty="0" smtClean="0">
                <a:solidFill>
                  <a:schemeClr val="tx1"/>
                </a:solidFill>
                <a:latin typeface="+mn-lt"/>
                <a:ea typeface="+mn-ea"/>
                <a:cs typeface="+mn-cs"/>
              </a:rPr>
              <a:t>photorespiration, or both; there is no evidence that isoprene is stored within or</a:t>
            </a:r>
          </a:p>
          <a:p>
            <a:r>
              <a:rPr lang="en-US" sz="1200" b="0" i="0" u="none" strike="noStrike" kern="1200" baseline="0" dirty="0" smtClean="0">
                <a:solidFill>
                  <a:schemeClr val="tx1"/>
                </a:solidFill>
                <a:latin typeface="+mn-lt"/>
                <a:ea typeface="+mn-ea"/>
                <a:cs typeface="+mn-cs"/>
              </a:rPr>
              <a:t>metabolized by plants. As a result, isoprene emissions are temperature- and </a:t>
            </a:r>
            <a:r>
              <a:rPr lang="en-US" sz="1200" b="0" i="0" u="none" strike="noStrike" kern="1200" baseline="0" dirty="0" err="1" smtClean="0">
                <a:solidFill>
                  <a:schemeClr val="tx1"/>
                </a:solidFill>
                <a:latin typeface="+mn-lt"/>
                <a:ea typeface="+mn-ea"/>
                <a:cs typeface="+mn-cs"/>
              </a:rPr>
              <a:t>lightdependent</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essentially no isoprene is emitted without illumination.</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global sources and sinks of CO are given in Table 2.14. Methane oxidation (by OH) is</a:t>
            </a:r>
          </a:p>
          <a:p>
            <a:r>
              <a:rPr lang="en-US" sz="1200" b="0" i="0" u="none" strike="noStrike" kern="1200" baseline="0" dirty="0" smtClean="0">
                <a:solidFill>
                  <a:schemeClr val="tx1"/>
                </a:solidFill>
                <a:latin typeface="+mn-lt"/>
                <a:ea typeface="+mn-ea"/>
                <a:cs typeface="+mn-cs"/>
              </a:rPr>
              <a:t>a major source of CO, as are technological processes (combustion and industrial processes),</a:t>
            </a:r>
          </a:p>
          <a:p>
            <a:r>
              <a:rPr lang="en-US" sz="1200" b="0" i="0" u="none" strike="noStrike" kern="1200" baseline="0" dirty="0" smtClean="0">
                <a:solidFill>
                  <a:schemeClr val="tx1"/>
                </a:solidFill>
                <a:latin typeface="+mn-lt"/>
                <a:ea typeface="+mn-ea"/>
                <a:cs typeface="+mn-cs"/>
              </a:rPr>
              <a:t>biomass burning, and the oxidation of </a:t>
            </a:r>
            <a:r>
              <a:rPr lang="en-US" sz="1200" b="0" i="0" u="none" strike="noStrike" kern="1200" baseline="0" dirty="0" err="1" smtClean="0">
                <a:solidFill>
                  <a:schemeClr val="tx1"/>
                </a:solidFill>
                <a:latin typeface="+mn-lt"/>
                <a:ea typeface="+mn-ea"/>
                <a:cs typeface="+mn-cs"/>
              </a:rPr>
              <a:t>nonmethane</a:t>
            </a:r>
            <a:r>
              <a:rPr lang="en-US" sz="1200" b="0" i="0" u="none" strike="noStrike" kern="1200" baseline="0" dirty="0" smtClean="0">
                <a:solidFill>
                  <a:schemeClr val="tx1"/>
                </a:solidFill>
                <a:latin typeface="+mn-lt"/>
                <a:ea typeface="+mn-ea"/>
                <a:cs typeface="+mn-cs"/>
              </a:rPr>
              <a:t> hydrocarbons. Uncertainties in each of</a:t>
            </a:r>
          </a:p>
          <a:p>
            <a:r>
              <a:rPr lang="en-US" sz="1200" b="0" i="0" u="none" strike="noStrike" kern="1200" baseline="0" dirty="0" smtClean="0">
                <a:solidFill>
                  <a:schemeClr val="tx1"/>
                </a:solidFill>
                <a:latin typeface="+mn-lt"/>
                <a:ea typeface="+mn-ea"/>
                <a:cs typeface="+mn-cs"/>
              </a:rPr>
              <a:t>these estimated sources are large. It is estimated that about two-thirds of the CO comes from</a:t>
            </a:r>
          </a:p>
          <a:p>
            <a:r>
              <a:rPr lang="en-US" sz="1200" b="0" i="0" u="none" strike="noStrike" kern="1200" baseline="0" dirty="0" smtClean="0">
                <a:solidFill>
                  <a:schemeClr val="tx1"/>
                </a:solidFill>
                <a:latin typeface="+mn-lt"/>
                <a:ea typeface="+mn-ea"/>
                <a:cs typeface="+mn-cs"/>
              </a:rPr>
              <a:t>anthropogenic activities, including oxidation of </a:t>
            </a:r>
            <a:r>
              <a:rPr lang="en-US" sz="1200" b="0" i="0" u="none" strike="noStrike" kern="1200" baseline="0" dirty="0" err="1" smtClean="0">
                <a:solidFill>
                  <a:schemeClr val="tx1"/>
                </a:solidFill>
                <a:latin typeface="+mn-lt"/>
                <a:ea typeface="+mn-ea"/>
                <a:cs typeface="+mn-cs"/>
              </a:rPr>
              <a:t>anthropogenically</a:t>
            </a:r>
            <a:r>
              <a:rPr lang="en-US" sz="1200" b="0" i="0" u="none" strike="noStrike" kern="1200" baseline="0" dirty="0" smtClean="0">
                <a:solidFill>
                  <a:schemeClr val="tx1"/>
                </a:solidFill>
                <a:latin typeface="+mn-lt"/>
                <a:ea typeface="+mn-ea"/>
                <a:cs typeface="+mn-cs"/>
              </a:rPr>
              <a:t> derived CH4.</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28</a:t>
            </a:fld>
            <a:endParaRPr lang="el-GR"/>
          </a:p>
        </p:txBody>
      </p:sp>
    </p:spTree>
    <p:extLst>
      <p:ext uri="{BB962C8B-B14F-4D97-AF65-F5344CB8AC3E}">
        <p14:creationId xmlns:p14="http://schemas.microsoft.com/office/powerpoint/2010/main" val="3395092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29</a:t>
            </a:fld>
            <a:endParaRPr lang="el-GR"/>
          </a:p>
        </p:txBody>
      </p:sp>
    </p:spTree>
    <p:extLst>
      <p:ext uri="{BB962C8B-B14F-4D97-AF65-F5344CB8AC3E}">
        <p14:creationId xmlns:p14="http://schemas.microsoft.com/office/powerpoint/2010/main" val="3395092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Ozone is formed in the atmosphere when energetic ultraviolet (UV) radiation dissociates molecules of oxygen, 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 into separate oxygen atoms. Free oxygen atoms can recombine to form oxygen molecules but if a free oxygen atom collides with an oxygen molecule, it joins up, forming ozone. Ozone molecules can also be decomposed by ultraviolet radiation into a free atom and an oxygen molecule. Ozone is thus continuously created and destroyed in the atmosphere by UV radiation coming from the sun.</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formula above represents several series of reactions that do not lend themselves to simple depiction. They involve the oxidation of VOCs in reactions that also involve </a:t>
            </a:r>
            <a:r>
              <a:rPr lang="en-US" sz="1200" b="0" i="0" kern="1200" dirty="0" err="1" smtClean="0">
                <a:solidFill>
                  <a:schemeClr val="tx1"/>
                </a:solidFill>
                <a:effectLst/>
                <a:latin typeface="+mn-lt"/>
                <a:ea typeface="+mn-ea"/>
                <a:cs typeface="+mn-cs"/>
              </a:rPr>
              <a:t>NO</a:t>
            </a:r>
            <a:r>
              <a:rPr lang="en-US" sz="1200" b="0" i="0" kern="1200" baseline="-25000" dirty="0" err="1" smtClean="0">
                <a:solidFill>
                  <a:schemeClr val="tx1"/>
                </a:solidFill>
                <a:effectLst/>
                <a:latin typeface="+mn-lt"/>
                <a:ea typeface="+mn-ea"/>
                <a:cs typeface="+mn-cs"/>
              </a:rPr>
              <a:t>x</a:t>
            </a:r>
            <a:r>
              <a:rPr lang="en-US" sz="1200" b="0" i="0" kern="1200" dirty="0" smtClean="0">
                <a:solidFill>
                  <a:schemeClr val="tx1"/>
                </a:solidFill>
                <a:effectLst/>
                <a:latin typeface="+mn-lt"/>
                <a:ea typeface="+mn-ea"/>
                <a:cs typeface="+mn-cs"/>
              </a:rPr>
              <a:t>. Hydroxyl catalyzes some of the key reactions, and dozens of other chemical species take part. The result is ozone, nitrogen dioxide (available for more ozone formation), the regeneration of hydroxyl (available to catalyze more ozone formation), and some other chemical species. The specific ratio of </a:t>
            </a:r>
            <a:r>
              <a:rPr lang="en-US" sz="1200" b="0" i="0" kern="1200" dirty="0" err="1" smtClean="0">
                <a:solidFill>
                  <a:schemeClr val="tx1"/>
                </a:solidFill>
                <a:effectLst/>
                <a:latin typeface="+mn-lt"/>
                <a:ea typeface="+mn-ea"/>
                <a:cs typeface="+mn-cs"/>
              </a:rPr>
              <a:t>NO</a:t>
            </a:r>
            <a:r>
              <a:rPr lang="en-US" sz="1200" b="0" i="0" kern="1200" baseline="-25000" dirty="0" err="1" smtClean="0">
                <a:solidFill>
                  <a:schemeClr val="tx1"/>
                </a:solidFill>
                <a:effectLst/>
                <a:latin typeface="+mn-lt"/>
                <a:ea typeface="+mn-ea"/>
                <a:cs typeface="+mn-cs"/>
              </a:rPr>
              <a:t>x</a:t>
            </a:r>
            <a:r>
              <a:rPr lang="en-US" sz="1200" b="0" i="0" kern="1200" dirty="0" smtClean="0">
                <a:solidFill>
                  <a:schemeClr val="tx1"/>
                </a:solidFill>
                <a:effectLst/>
                <a:latin typeface="+mn-lt"/>
                <a:ea typeface="+mn-ea"/>
                <a:cs typeface="+mn-cs"/>
              </a:rPr>
              <a:t> to VOC determines the efficiency of the ozone formation process.</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32</a:t>
            </a:fld>
            <a:endParaRPr lang="el-GR"/>
          </a:p>
        </p:txBody>
      </p:sp>
    </p:spTree>
    <p:extLst>
      <p:ext uri="{BB962C8B-B14F-4D97-AF65-F5344CB8AC3E}">
        <p14:creationId xmlns:p14="http://schemas.microsoft.com/office/powerpoint/2010/main" val="2239226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https://www.nap.edu/read/1889/chapter/8#165</a:t>
            </a:r>
            <a:endParaRPr lang="el-GR" dirty="0" smtClean="0"/>
          </a:p>
          <a:p>
            <a:endParaRPr lang="el-GR" dirty="0" smtClean="0"/>
          </a:p>
          <a:p>
            <a:r>
              <a:rPr lang="en-US" sz="1200" b="0" i="0" kern="1200" dirty="0" smtClean="0">
                <a:solidFill>
                  <a:schemeClr val="tx1"/>
                </a:solidFill>
                <a:effectLst/>
                <a:latin typeface="+mn-lt"/>
                <a:ea typeface="+mn-ea"/>
                <a:cs typeface="+mn-cs"/>
              </a:rPr>
              <a:t>Ozone (O3) is produced in the troposphere as a result of a complex set of reactions that involve volatile organic compounds (VOCs) and oxides of nitrogen (</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These reactions are discussed in detail in Chapter 5. Because the initial atmospheric concentrations (and corresponding emissions) of VOCs and </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are not directly proportional to the maximum ozone concentration ultimately formed, a principal question associated with the VOC-NOx-O3 system is ''What is the maximum amount of ozone that can form from a given initial mixture of VOCs and </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A.J. </a:t>
            </a:r>
            <a:r>
              <a:rPr lang="en-US" sz="1200" b="0" i="0" kern="1200" dirty="0" err="1" smtClean="0">
                <a:solidFill>
                  <a:schemeClr val="tx1"/>
                </a:solidFill>
                <a:effectLst/>
                <a:latin typeface="+mn-lt"/>
                <a:ea typeface="+mn-ea"/>
                <a:cs typeface="+mn-cs"/>
              </a:rPr>
              <a:t>Haagen-Smit</a:t>
            </a:r>
            <a:r>
              <a:rPr lang="en-US" sz="1200" b="0" i="0" kern="1200" dirty="0" smtClean="0">
                <a:solidFill>
                  <a:schemeClr val="tx1"/>
                </a:solidFill>
                <a:effectLst/>
                <a:latin typeface="+mn-lt"/>
                <a:ea typeface="+mn-ea"/>
                <a:cs typeface="+mn-cs"/>
              </a:rPr>
              <a:t> (see, for example, </a:t>
            </a:r>
            <a:r>
              <a:rPr lang="en-US" sz="1200" b="0" i="0" kern="1200" dirty="0" err="1" smtClean="0">
                <a:solidFill>
                  <a:schemeClr val="tx1"/>
                </a:solidFill>
                <a:effectLst/>
                <a:latin typeface="+mn-lt"/>
                <a:ea typeface="+mn-ea"/>
                <a:cs typeface="+mn-cs"/>
              </a:rPr>
              <a:t>Haagen-Smit</a:t>
            </a:r>
            <a:r>
              <a:rPr lang="en-US" sz="1200" b="0" i="0" kern="1200" dirty="0" smtClean="0">
                <a:solidFill>
                  <a:schemeClr val="tx1"/>
                </a:solidFill>
                <a:effectLst/>
                <a:latin typeface="+mn-lt"/>
                <a:ea typeface="+mn-ea"/>
                <a:cs typeface="+mn-cs"/>
              </a:rPr>
              <a:t> and Fox, 1954) first plotted maximum ozone concentrations that result from initial mixtures of VOCs and </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on a graph, the axes of which are the initial VOC and </a:t>
            </a:r>
            <a:r>
              <a:rPr lang="en-US" sz="1200" b="0" i="0" kern="1200" dirty="0" err="1" smtClean="0">
                <a:solidFill>
                  <a:schemeClr val="tx1"/>
                </a:solidFill>
                <a:effectLst/>
                <a:latin typeface="+mn-lt"/>
                <a:ea typeface="+mn-ea"/>
                <a:cs typeface="+mn-cs"/>
              </a:rPr>
              <a:t>NOxconcentrations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Isopleths</a:t>
            </a:r>
            <a:r>
              <a:rPr lang="en-US" sz="1200" b="0" i="0" kern="1200" dirty="0" smtClean="0">
                <a:solidFill>
                  <a:schemeClr val="tx1"/>
                </a:solidFill>
                <a:effectLst/>
                <a:latin typeface="+mn-lt"/>
                <a:ea typeface="+mn-ea"/>
                <a:cs typeface="+mn-cs"/>
              </a:rPr>
              <a:t> (lines of constant value) of the maximum ozone concentrations can be constructed by connecting points that correspond to various initial conditions. Each point on a particular </a:t>
            </a:r>
            <a:r>
              <a:rPr lang="en-US" sz="1200" b="0" i="0" kern="1200" dirty="0" err="1" smtClean="0">
                <a:solidFill>
                  <a:schemeClr val="tx1"/>
                </a:solidFill>
                <a:effectLst/>
                <a:latin typeface="+mn-lt"/>
                <a:ea typeface="+mn-ea"/>
                <a:cs typeface="+mn-cs"/>
              </a:rPr>
              <a:t>isopleth</a:t>
            </a:r>
            <a:r>
              <a:rPr lang="en-US" sz="1200" b="0" i="0" kern="1200" dirty="0" smtClean="0">
                <a:solidFill>
                  <a:schemeClr val="tx1"/>
                </a:solidFill>
                <a:effectLst/>
                <a:latin typeface="+mn-lt"/>
                <a:ea typeface="+mn-ea"/>
                <a:cs typeface="+mn-cs"/>
              </a:rPr>
              <a:t> represents the same ozone concentration. Because ozone </a:t>
            </a:r>
            <a:r>
              <a:rPr lang="en-US" sz="1200" b="0" i="0" kern="1200" dirty="0" err="1" smtClean="0">
                <a:solidFill>
                  <a:schemeClr val="tx1"/>
                </a:solidFill>
                <a:effectLst/>
                <a:latin typeface="+mn-lt"/>
                <a:ea typeface="+mn-ea"/>
                <a:cs typeface="+mn-cs"/>
              </a:rPr>
              <a:t>isopleth</a:t>
            </a:r>
            <a:r>
              <a:rPr lang="en-US" sz="1200" b="0" i="0" kern="1200" dirty="0" smtClean="0">
                <a:solidFill>
                  <a:schemeClr val="tx1"/>
                </a:solidFill>
                <a:effectLst/>
                <a:latin typeface="+mn-lt"/>
                <a:ea typeface="+mn-ea"/>
                <a:cs typeface="+mn-cs"/>
              </a:rPr>
              <a:t> diagrams are a concise way to depict the effect of reducing initial VOC and </a:t>
            </a:r>
            <a:r>
              <a:rPr lang="en-US" sz="1200" b="0" i="0" kern="1200" dirty="0" err="1" smtClean="0">
                <a:solidFill>
                  <a:schemeClr val="tx1"/>
                </a:solidFill>
                <a:effectLst/>
                <a:latin typeface="+mn-lt"/>
                <a:ea typeface="+mn-ea"/>
                <a:cs typeface="+mn-cs"/>
              </a:rPr>
              <a:t>NOxconcentrations</a:t>
            </a:r>
            <a:r>
              <a:rPr lang="en-US" sz="1200" b="0" i="0" kern="1200" dirty="0" smtClean="0">
                <a:solidFill>
                  <a:schemeClr val="tx1"/>
                </a:solidFill>
                <a:effectLst/>
                <a:latin typeface="+mn-lt"/>
                <a:ea typeface="+mn-ea"/>
                <a:cs typeface="+mn-cs"/>
              </a:rPr>
              <a:t> on the peak ozone concentrations, they have been used quantitatively to develop control strategies for ozone reduction by the U.S. Environmental Protection Agency's EKMA (empirical kinetic modeling approach) (Dodge, 1977). Figure 6-1 shows a typical set of EKMA ozone </a:t>
            </a:r>
            <a:r>
              <a:rPr lang="en-US" sz="1200" b="0" i="0" kern="1200" dirty="0" err="1" smtClean="0">
                <a:solidFill>
                  <a:schemeClr val="tx1"/>
                </a:solidFill>
                <a:effectLst/>
                <a:latin typeface="+mn-lt"/>
                <a:ea typeface="+mn-ea"/>
                <a:cs typeface="+mn-cs"/>
              </a:rPr>
              <a:t>isopleths</a:t>
            </a:r>
            <a:r>
              <a:rPr lang="en-US" sz="1200" b="0" i="0" kern="1200" dirty="0" smtClean="0">
                <a:solidFill>
                  <a:schemeClr val="tx1"/>
                </a:solidFill>
                <a:effectLst/>
                <a:latin typeface="+mn-lt"/>
                <a:ea typeface="+mn-ea"/>
                <a:cs typeface="+mn-cs"/>
              </a:rPr>
              <a:t>.</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location of a particular point on the ozone </a:t>
            </a:r>
            <a:r>
              <a:rPr lang="en-US" sz="1200" b="0" i="0" kern="1200" dirty="0" err="1" smtClean="0">
                <a:solidFill>
                  <a:schemeClr val="tx1"/>
                </a:solidFill>
                <a:effectLst/>
                <a:latin typeface="+mn-lt"/>
                <a:ea typeface="+mn-ea"/>
                <a:cs typeface="+mn-cs"/>
              </a:rPr>
              <a:t>isopleth</a:t>
            </a:r>
            <a:r>
              <a:rPr lang="en-US" sz="1200" b="0" i="0" kern="1200" dirty="0" smtClean="0">
                <a:solidFill>
                  <a:schemeClr val="tx1"/>
                </a:solidFill>
                <a:effectLst/>
                <a:latin typeface="+mn-lt"/>
                <a:ea typeface="+mn-ea"/>
                <a:cs typeface="+mn-cs"/>
              </a:rPr>
              <a:t> is defined by the ratio of the VOC and </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coordinates of the point, referred to as the VOC/ </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ratio. Figure 6-1 shows that the shape of the ozone </a:t>
            </a:r>
            <a:r>
              <a:rPr lang="en-US" sz="1200" b="0" i="0" kern="1200" dirty="0" err="1" smtClean="0">
                <a:solidFill>
                  <a:schemeClr val="tx1"/>
                </a:solidFill>
                <a:effectLst/>
                <a:latin typeface="+mn-lt"/>
                <a:ea typeface="+mn-ea"/>
                <a:cs typeface="+mn-cs"/>
              </a:rPr>
              <a:t>isopleths</a:t>
            </a:r>
            <a:r>
              <a:rPr lang="en-US" sz="1200" b="0" i="0" kern="1200" dirty="0" smtClean="0">
                <a:solidFill>
                  <a:schemeClr val="tx1"/>
                </a:solidFill>
                <a:effectLst/>
                <a:latin typeface="+mn-lt"/>
                <a:ea typeface="+mn-ea"/>
                <a:cs typeface="+mn-cs"/>
              </a:rPr>
              <a:t> depends on the VOC/</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ratio. (The lines in Figure 6-1 correspond to VOC/</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ratios of 15, 8, and 4 ppb carbon (C)/ppb.) The 0.32 parts per million (ppm) (320 ppb) ozone </a:t>
            </a:r>
            <a:r>
              <a:rPr lang="en-US" sz="1200" b="0" i="0" kern="1200" dirty="0" err="1" smtClean="0">
                <a:solidFill>
                  <a:schemeClr val="tx1"/>
                </a:solidFill>
                <a:effectLst/>
                <a:latin typeface="+mn-lt"/>
                <a:ea typeface="+mn-ea"/>
                <a:cs typeface="+mn-cs"/>
              </a:rPr>
              <a:t>isopleth</a:t>
            </a:r>
            <a:r>
              <a:rPr lang="en-US" sz="1200" b="0" i="0" kern="1200" dirty="0" smtClean="0">
                <a:solidFill>
                  <a:schemeClr val="tx1"/>
                </a:solidFill>
                <a:effectLst/>
                <a:latin typeface="+mn-lt"/>
                <a:ea typeface="+mn-ea"/>
                <a:cs typeface="+mn-cs"/>
              </a:rPr>
              <a:t>, for example, spans a wide range of VOC/</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ratios. As a result, the degrees of VOC and </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reductions required to move from the 320 ppb </a:t>
            </a:r>
            <a:r>
              <a:rPr lang="en-US" sz="1200" b="0" i="0" kern="1200" dirty="0" err="1" smtClean="0">
                <a:solidFill>
                  <a:schemeClr val="tx1"/>
                </a:solidFill>
                <a:effectLst/>
                <a:latin typeface="+mn-lt"/>
                <a:ea typeface="+mn-ea"/>
                <a:cs typeface="+mn-cs"/>
              </a:rPr>
              <a:t>isopleth</a:t>
            </a:r>
            <a:r>
              <a:rPr lang="en-US" sz="1200" b="0" i="0" kern="1200" dirty="0" smtClean="0">
                <a:solidFill>
                  <a:schemeClr val="tx1"/>
                </a:solidFill>
                <a:effectLst/>
                <a:latin typeface="+mn-lt"/>
                <a:ea typeface="+mn-ea"/>
                <a:cs typeface="+mn-cs"/>
              </a:rPr>
              <a:t> to the 120 ppb </a:t>
            </a:r>
            <a:r>
              <a:rPr lang="en-US" sz="1200" b="0" i="0" kern="1200" dirty="0" err="1" smtClean="0">
                <a:solidFill>
                  <a:schemeClr val="tx1"/>
                </a:solidFill>
                <a:effectLst/>
                <a:latin typeface="+mn-lt"/>
                <a:ea typeface="+mn-ea"/>
                <a:cs typeface="+mn-cs"/>
              </a:rPr>
              <a:t>isopleth</a:t>
            </a:r>
            <a:r>
              <a:rPr lang="en-US" sz="1200" b="0" i="0" kern="1200" dirty="0" smtClean="0">
                <a:solidFill>
                  <a:schemeClr val="tx1"/>
                </a:solidFill>
                <a:effectLst/>
                <a:latin typeface="+mn-lt"/>
                <a:ea typeface="+mn-ea"/>
                <a:cs typeface="+mn-cs"/>
              </a:rPr>
              <a:t> vary considerably depending on the VOC/</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ratio at the starting point on the 320 ppb </a:t>
            </a:r>
            <a:r>
              <a:rPr lang="en-US" sz="1200" b="0" i="0" kern="1200" dirty="0" err="1" smtClean="0">
                <a:solidFill>
                  <a:schemeClr val="tx1"/>
                </a:solidFill>
                <a:effectLst/>
                <a:latin typeface="+mn-lt"/>
                <a:ea typeface="+mn-ea"/>
                <a:cs typeface="+mn-cs"/>
              </a:rPr>
              <a:t>isopleth</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VOC/</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ratio is important in the behavior of the VOC-NOx-O3system. Moreover, it has a major effect on how reductions in VOC and </a:t>
            </a:r>
            <a:r>
              <a:rPr lang="en-US" sz="1200" b="0" i="0" kern="1200" dirty="0" err="1" smtClean="0">
                <a:solidFill>
                  <a:schemeClr val="tx1"/>
                </a:solidFill>
                <a:effectLst/>
                <a:latin typeface="+mn-lt"/>
                <a:ea typeface="+mn-ea"/>
                <a:cs typeface="+mn-cs"/>
              </a:rPr>
              <a:t>NOxaffect</a:t>
            </a:r>
            <a:r>
              <a:rPr lang="en-US" sz="1200" b="0" i="0" kern="1200" dirty="0" smtClean="0">
                <a:solidFill>
                  <a:schemeClr val="tx1"/>
                </a:solidFill>
                <a:effectLst/>
                <a:latin typeface="+mn-lt"/>
                <a:ea typeface="+mn-ea"/>
                <a:cs typeface="+mn-cs"/>
              </a:rPr>
              <a:t> ozone concentrations. </a:t>
            </a:r>
          </a:p>
          <a:p>
            <a:endParaRPr lang="el-GR" dirty="0" smtClean="0"/>
          </a:p>
          <a:p>
            <a:r>
              <a:rPr lang="en-US" sz="1200" b="0" i="0" kern="1200" dirty="0" smtClean="0">
                <a:solidFill>
                  <a:schemeClr val="tx1"/>
                </a:solidFill>
                <a:effectLst/>
                <a:latin typeface="+mn-lt"/>
                <a:ea typeface="+mn-ea"/>
                <a:cs typeface="+mn-cs"/>
              </a:rPr>
              <a:t>An ozone </a:t>
            </a:r>
            <a:r>
              <a:rPr lang="en-US" sz="1200" b="0" i="0" kern="1200" dirty="0" err="1" smtClean="0">
                <a:solidFill>
                  <a:schemeClr val="tx1"/>
                </a:solidFill>
                <a:effectLst/>
                <a:latin typeface="+mn-lt"/>
                <a:ea typeface="+mn-ea"/>
                <a:cs typeface="+mn-cs"/>
              </a:rPr>
              <a:t>isopleth</a:t>
            </a:r>
            <a:r>
              <a:rPr lang="en-US" sz="1200" b="0" i="0" kern="1200" dirty="0" smtClean="0">
                <a:solidFill>
                  <a:schemeClr val="tx1"/>
                </a:solidFill>
                <a:effectLst/>
                <a:latin typeface="+mn-lt"/>
                <a:ea typeface="+mn-ea"/>
                <a:cs typeface="+mn-cs"/>
              </a:rPr>
              <a:t> diagram characteristically exhibits a diagonal ridge from the lower left to the upper right corner of the graph. The corresponding VOC/</a:t>
            </a:r>
            <a:r>
              <a:rPr lang="en-US" sz="1200" b="0" i="0" kern="1200" dirty="0" err="1" smtClean="0">
                <a:solidFill>
                  <a:schemeClr val="tx1"/>
                </a:solidFill>
                <a:effectLst/>
                <a:latin typeface="+mn-lt"/>
                <a:ea typeface="+mn-ea"/>
                <a:cs typeface="+mn-cs"/>
              </a:rPr>
              <a:t>NOx</a:t>
            </a:r>
            <a:r>
              <a:rPr lang="en-US" sz="1200" b="0" i="0" kern="1200" dirty="0" smtClean="0">
                <a:solidFill>
                  <a:schemeClr val="tx1"/>
                </a:solidFill>
                <a:effectLst/>
                <a:latin typeface="+mn-lt"/>
                <a:ea typeface="+mn-ea"/>
                <a:cs typeface="+mn-cs"/>
              </a:rPr>
              <a:t> ratio is typically about 8:1, although the shape of the </a:t>
            </a:r>
            <a:r>
              <a:rPr lang="en-US" sz="1200" b="0" i="0" kern="1200" dirty="0" err="1" smtClean="0">
                <a:solidFill>
                  <a:schemeClr val="tx1"/>
                </a:solidFill>
                <a:effectLst/>
                <a:latin typeface="+mn-lt"/>
                <a:ea typeface="+mn-ea"/>
                <a:cs typeface="+mn-cs"/>
              </a:rPr>
              <a:t>isopleths</a:t>
            </a:r>
            <a:r>
              <a:rPr lang="en-US" sz="1200" b="0" i="0" kern="1200" dirty="0" smtClean="0">
                <a:solidFill>
                  <a:schemeClr val="tx1"/>
                </a:solidFill>
                <a:effectLst/>
                <a:latin typeface="+mn-lt"/>
                <a:ea typeface="+mn-ea"/>
                <a:cs typeface="+mn-cs"/>
              </a:rPr>
              <a:t>, and hence the ratio, is sensitive to a number of factors.</a:t>
            </a:r>
          </a:p>
          <a:p>
            <a:r>
              <a:rPr lang="en-US" sz="1200" b="0" i="0" kern="1200" dirty="0" smtClean="0">
                <a:solidFill>
                  <a:schemeClr val="tx1"/>
                </a:solidFill>
                <a:effectLst/>
                <a:latin typeface="+mn-lt"/>
                <a:ea typeface="+mn-ea"/>
                <a:cs typeface="+mn-cs"/>
              </a:rPr>
              <a:t>It is useful to consider two areas on the graph: those to the right of the ridge line and those to the left. </a:t>
            </a:r>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33</a:t>
            </a:fld>
            <a:endParaRPr lang="el-GR"/>
          </a:p>
        </p:txBody>
      </p:sp>
    </p:spTree>
    <p:extLst>
      <p:ext uri="{BB962C8B-B14F-4D97-AF65-F5344CB8AC3E}">
        <p14:creationId xmlns:p14="http://schemas.microsoft.com/office/powerpoint/2010/main" val="2239226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smtClean="0">
                <a:solidFill>
                  <a:schemeClr val="tx1"/>
                </a:solidFill>
                <a:latin typeface="+mn-lt"/>
                <a:ea typeface="+mn-ea"/>
                <a:cs typeface="+mn-cs"/>
              </a:rPr>
              <a:t>Τα αιωρούμενα σωματίδια είναι μικρά τεμάχια ύλης σε στερεή ή υγρή φάση, που μπορούν να αιωρούνται στην ατμόσφαιρα για μεγάλα χρονικά διαστήματα. Ανάλογα με την προέλευση τους μπορούν να παρουσιάζουν ανομοιογένεια στη μορφή, μέγεθος και χημική σύσταση. Οι κυριότερες πηγές εκπομπής αιωρουμένων σωματιδίων είναι οι διάφορες βιομηχανικές δραστηριότητες, τα αυτοκίνητα, οι πυρκαγιές, τα καψαλίσματα χωραφιών και άλλες γεωργικές δραστηριότητες, οι κατασκευές, η </a:t>
            </a:r>
            <a:r>
              <a:rPr lang="el-GR" sz="1200" b="0" i="0" u="none" strike="noStrike" kern="1200" baseline="0" dirty="0" err="1" smtClean="0">
                <a:solidFill>
                  <a:schemeClr val="tx1"/>
                </a:solidFill>
                <a:latin typeface="+mn-lt"/>
                <a:ea typeface="+mn-ea"/>
                <a:cs typeface="+mn-cs"/>
              </a:rPr>
              <a:t>επαναιώρηση</a:t>
            </a:r>
            <a:r>
              <a:rPr lang="el-GR" sz="1200" b="0" i="0" u="none" strike="noStrike" kern="1200" baseline="0" dirty="0" smtClean="0">
                <a:solidFill>
                  <a:schemeClr val="tx1"/>
                </a:solidFill>
                <a:latin typeface="+mn-lt"/>
                <a:ea typeface="+mn-ea"/>
                <a:cs typeface="+mn-cs"/>
              </a:rPr>
              <a:t> σκόνης λόγω ισχυρών ανέμων κλπ. </a:t>
            </a:r>
          </a:p>
          <a:p>
            <a:r>
              <a:rPr lang="el-GR" sz="1200" b="0" i="0" u="none" strike="noStrike" kern="1200" baseline="0" dirty="0" smtClean="0">
                <a:solidFill>
                  <a:schemeClr val="tx1"/>
                </a:solidFill>
                <a:latin typeface="+mn-lt"/>
                <a:ea typeface="+mn-ea"/>
                <a:cs typeface="+mn-cs"/>
              </a:rPr>
              <a:t>Ο χρόνος ζωής των σωματιδίων είναι αντιστρόφως ανάλογος με το μέγεθός τους. Οπότε τα μεγάλα σωματίδια έχουν χρόνο ζωής μερικές ώρες ενώ τα μικρά σωματίδια μερικές ημέρες. Αναλόγως με το μέγεθός τους η ταξινόμηση αιωρούμενων σωματιδίων γίνεται ως εξής: </a:t>
            </a:r>
          </a:p>
          <a:p>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Aitken</a:t>
            </a:r>
            <a:r>
              <a:rPr lang="el-GR" sz="1200" b="0" i="0" u="none" strike="noStrike" kern="1200" baseline="0" dirty="0" smtClean="0">
                <a:solidFill>
                  <a:schemeClr val="tx1"/>
                </a:solidFill>
                <a:latin typeface="+mn-lt"/>
                <a:ea typeface="+mn-ea"/>
                <a:cs typeface="+mn-cs"/>
              </a:rPr>
              <a:t> σωματίδια 0.001 – 0.1 </a:t>
            </a:r>
            <a:r>
              <a:rPr lang="el-GR" sz="1200" b="0" i="0" u="none" strike="noStrike" kern="1200" baseline="0" dirty="0" err="1" smtClean="0">
                <a:solidFill>
                  <a:schemeClr val="tx1"/>
                </a:solidFill>
                <a:latin typeface="+mn-lt"/>
                <a:ea typeface="+mn-ea"/>
                <a:cs typeface="+mn-cs"/>
              </a:rPr>
              <a:t>μm</a:t>
            </a:r>
            <a:r>
              <a:rPr lang="el-GR" sz="1200" b="0" i="0" u="none" strike="noStrike" kern="1200" baseline="0" dirty="0" smtClean="0">
                <a:solidFill>
                  <a:schemeClr val="tx1"/>
                </a:solidFill>
                <a:latin typeface="+mn-lt"/>
                <a:ea typeface="+mn-ea"/>
                <a:cs typeface="+mn-cs"/>
              </a:rPr>
              <a:t> </a:t>
            </a:r>
          </a:p>
          <a:p>
            <a:r>
              <a:rPr lang="el-GR" sz="1200" b="0" i="0" u="none" strike="noStrike" kern="1200" baseline="0" dirty="0" smtClean="0">
                <a:solidFill>
                  <a:schemeClr val="tx1"/>
                </a:solidFill>
                <a:latin typeface="+mn-lt"/>
                <a:ea typeface="+mn-ea"/>
                <a:cs typeface="+mn-cs"/>
              </a:rPr>
              <a:t>* λεπτά σωματίδια 0.1 – 1μ</a:t>
            </a:r>
            <a:r>
              <a:rPr lang="en-US" sz="1200" b="0" i="0" u="none" strike="noStrike" kern="1200" baseline="0" dirty="0" smtClean="0">
                <a:solidFill>
                  <a:schemeClr val="tx1"/>
                </a:solidFill>
                <a:latin typeface="+mn-lt"/>
                <a:ea typeface="+mn-ea"/>
                <a:cs typeface="+mn-cs"/>
              </a:rPr>
              <a:t>m </a:t>
            </a:r>
          </a:p>
          <a:p>
            <a:r>
              <a:rPr lang="el-GR" sz="1200" b="0" i="0" u="none" strike="noStrike" kern="1200" baseline="0" dirty="0" smtClean="0">
                <a:solidFill>
                  <a:schemeClr val="tx1"/>
                </a:solidFill>
                <a:latin typeface="+mn-lt"/>
                <a:ea typeface="+mn-ea"/>
                <a:cs typeface="+mn-cs"/>
              </a:rPr>
              <a:t>* γιγαντιαία ή </a:t>
            </a:r>
            <a:r>
              <a:rPr lang="el-GR" sz="1200" b="0" i="0" u="none" strike="noStrike" kern="1200" baseline="0" dirty="0" err="1" smtClean="0">
                <a:solidFill>
                  <a:schemeClr val="tx1"/>
                </a:solidFill>
                <a:latin typeface="+mn-lt"/>
                <a:ea typeface="+mn-ea"/>
                <a:cs typeface="+mn-cs"/>
              </a:rPr>
              <a:t>χονδρόκοκκα</a:t>
            </a:r>
            <a:r>
              <a:rPr lang="el-GR" sz="1200" b="0" i="0" u="none" strike="noStrike" kern="1200" baseline="0" dirty="0" smtClean="0">
                <a:solidFill>
                  <a:schemeClr val="tx1"/>
                </a:solidFill>
                <a:latin typeface="+mn-lt"/>
                <a:ea typeface="+mn-ea"/>
                <a:cs typeface="+mn-cs"/>
              </a:rPr>
              <a:t> σωματίδια &gt; 1 </a:t>
            </a:r>
            <a:r>
              <a:rPr lang="el-GR" sz="1200" b="0" i="0" u="none" strike="noStrike" kern="1200" baseline="0" dirty="0" err="1" smtClean="0">
                <a:solidFill>
                  <a:schemeClr val="tx1"/>
                </a:solidFill>
                <a:latin typeface="+mn-lt"/>
                <a:ea typeface="+mn-ea"/>
                <a:cs typeface="+mn-cs"/>
              </a:rPr>
              <a:t>μm</a:t>
            </a:r>
            <a:r>
              <a:rPr lang="el-GR" sz="1200" b="0" i="0" u="none" strike="noStrike" kern="1200" baseline="0" dirty="0" smtClean="0">
                <a:solidFill>
                  <a:schemeClr val="tx1"/>
                </a:solidFill>
                <a:latin typeface="+mn-lt"/>
                <a:ea typeface="+mn-ea"/>
                <a:cs typeface="+mn-cs"/>
              </a:rPr>
              <a:t> </a:t>
            </a:r>
          </a:p>
          <a:p>
            <a:r>
              <a:rPr lang="el-GR" sz="1200" b="0" i="0" u="none" strike="noStrike" kern="1200" baseline="0" dirty="0" smtClean="0">
                <a:solidFill>
                  <a:schemeClr val="tx1"/>
                </a:solidFill>
                <a:latin typeface="+mn-lt"/>
                <a:ea typeface="+mn-ea"/>
                <a:cs typeface="+mn-cs"/>
              </a:rPr>
              <a:t>* σωματίδια καπνού 1-1000 μ</a:t>
            </a:r>
            <a:r>
              <a:rPr lang="en-US" sz="1200" b="0" i="0" u="none" strike="noStrike" kern="1200" baseline="0" dirty="0" smtClean="0">
                <a:solidFill>
                  <a:schemeClr val="tx1"/>
                </a:solidFill>
                <a:latin typeface="+mn-lt"/>
                <a:ea typeface="+mn-ea"/>
                <a:cs typeface="+mn-cs"/>
              </a:rPr>
              <a:t>m </a:t>
            </a:r>
          </a:p>
          <a:p>
            <a:r>
              <a:rPr lang="el-GR" sz="1200" b="0" i="0" u="none" strike="noStrike" kern="1200" baseline="0" dirty="0" smtClean="0">
                <a:solidFill>
                  <a:schemeClr val="tx1"/>
                </a:solidFill>
                <a:latin typeface="+mn-lt"/>
                <a:ea typeface="+mn-ea"/>
                <a:cs typeface="+mn-cs"/>
              </a:rPr>
              <a:t>* σκόνη μικρής διαμέτρου &lt;100 </a:t>
            </a:r>
            <a:r>
              <a:rPr lang="el-GR" sz="1200" b="0" i="0" u="none" strike="noStrike" kern="1200" baseline="0" dirty="0" err="1" smtClean="0">
                <a:solidFill>
                  <a:schemeClr val="tx1"/>
                </a:solidFill>
                <a:latin typeface="+mn-lt"/>
                <a:ea typeface="+mn-ea"/>
                <a:cs typeface="+mn-cs"/>
              </a:rPr>
              <a:t>μm</a:t>
            </a:r>
            <a:r>
              <a:rPr lang="el-GR" sz="1200" b="0" i="0" u="none" strike="noStrike" kern="1200" baseline="0" dirty="0" smtClean="0">
                <a:solidFill>
                  <a:schemeClr val="tx1"/>
                </a:solidFill>
                <a:latin typeface="+mn-lt"/>
                <a:ea typeface="+mn-ea"/>
                <a:cs typeface="+mn-cs"/>
              </a:rPr>
              <a:t> </a:t>
            </a:r>
          </a:p>
          <a:p>
            <a:r>
              <a:rPr lang="el-GR" sz="1200" b="0" i="0" u="none" strike="noStrike" kern="1200" baseline="0" dirty="0" smtClean="0">
                <a:solidFill>
                  <a:schemeClr val="tx1"/>
                </a:solidFill>
                <a:latin typeface="+mn-lt"/>
                <a:ea typeface="+mn-ea"/>
                <a:cs typeface="+mn-cs"/>
              </a:rPr>
              <a:t>* σκόνη μεγάλης διαμέτρου &gt;100 </a:t>
            </a:r>
            <a:r>
              <a:rPr lang="el-GR" sz="1200" b="0" i="0" u="none" strike="noStrike" kern="1200" baseline="0" dirty="0" err="1" smtClean="0">
                <a:solidFill>
                  <a:schemeClr val="tx1"/>
                </a:solidFill>
                <a:latin typeface="+mn-lt"/>
                <a:ea typeface="+mn-ea"/>
                <a:cs typeface="+mn-cs"/>
              </a:rPr>
              <a:t>μm</a:t>
            </a:r>
            <a:r>
              <a:rPr lang="el-GR" sz="1200" b="0" i="0" u="none" strike="noStrike" kern="1200" baseline="0" dirty="0" smtClean="0">
                <a:solidFill>
                  <a:schemeClr val="tx1"/>
                </a:solidFill>
                <a:latin typeface="+mn-lt"/>
                <a:ea typeface="+mn-ea"/>
                <a:cs typeface="+mn-cs"/>
              </a:rPr>
              <a:t> </a:t>
            </a:r>
          </a:p>
          <a:p>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νεφοσταγονίδια</a:t>
            </a:r>
            <a:r>
              <a:rPr lang="el-GR" sz="1200" b="0" i="0" u="none" strike="noStrike" kern="1200" baseline="0" dirty="0" smtClean="0">
                <a:solidFill>
                  <a:schemeClr val="tx1"/>
                </a:solidFill>
                <a:latin typeface="+mn-lt"/>
                <a:ea typeface="+mn-ea"/>
                <a:cs typeface="+mn-cs"/>
              </a:rPr>
              <a:t> 1-100 μ</a:t>
            </a:r>
            <a:r>
              <a:rPr lang="en-US" sz="1200" b="0" i="0" u="none" strike="noStrike" kern="1200" baseline="0" dirty="0" smtClean="0">
                <a:solidFill>
                  <a:schemeClr val="tx1"/>
                </a:solidFill>
                <a:latin typeface="+mn-lt"/>
                <a:ea typeface="+mn-ea"/>
                <a:cs typeface="+mn-cs"/>
              </a:rPr>
              <a:t>m </a:t>
            </a:r>
          </a:p>
          <a:p>
            <a:r>
              <a:rPr lang="el-GR" sz="1200" b="0" i="0" u="none" strike="noStrike" kern="1200" baseline="0" dirty="0" smtClean="0">
                <a:solidFill>
                  <a:schemeClr val="tx1"/>
                </a:solidFill>
                <a:latin typeface="+mn-lt"/>
                <a:ea typeface="+mn-ea"/>
                <a:cs typeface="+mn-cs"/>
              </a:rPr>
              <a:t>* σταγόνες βροχής &gt; 100 μ</a:t>
            </a:r>
            <a:r>
              <a:rPr lang="en-US" sz="1200" b="0" i="0" u="none" strike="noStrike" kern="1200" baseline="0" dirty="0" smtClean="0">
                <a:solidFill>
                  <a:schemeClr val="tx1"/>
                </a:solidFill>
                <a:latin typeface="+mn-lt"/>
                <a:ea typeface="+mn-ea"/>
                <a:cs typeface="+mn-cs"/>
              </a:rPr>
              <a:t>m </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35</a:t>
            </a:fld>
            <a:endParaRPr lang="el-GR"/>
          </a:p>
        </p:txBody>
      </p:sp>
    </p:spTree>
    <p:extLst>
      <p:ext uri="{BB962C8B-B14F-4D97-AF65-F5344CB8AC3E}">
        <p14:creationId xmlns:p14="http://schemas.microsoft.com/office/powerpoint/2010/main" val="885318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http://elte.prompt.hu/sites/default/files/tananyagok/AtmosphericChemistry/ch09s02.html</a:t>
            </a:r>
          </a:p>
          <a:p>
            <a:r>
              <a:rPr lang="en-US" sz="1200" b="0" i="0" kern="1200" dirty="0" smtClean="0">
                <a:solidFill>
                  <a:schemeClr val="tx1"/>
                </a:solidFill>
                <a:effectLst/>
                <a:latin typeface="+mn-lt"/>
                <a:ea typeface="+mn-ea"/>
                <a:cs typeface="+mn-cs"/>
              </a:rPr>
              <a:t>The atmospheric aerosol has a very complex and variable chemical composition. Due to the various sources and transformations, each particle has individual composition. Atmospheric aerosols are generally composed of variable amounts of </a:t>
            </a:r>
            <a:r>
              <a:rPr lang="en-US" sz="1200" b="0" i="0" kern="1200" dirty="0" err="1" smtClean="0">
                <a:solidFill>
                  <a:schemeClr val="tx1"/>
                </a:solidFill>
                <a:effectLst/>
                <a:latin typeface="+mn-lt"/>
                <a:ea typeface="+mn-ea"/>
                <a:cs typeface="+mn-cs"/>
              </a:rPr>
              <a:t>sulphate</a:t>
            </a:r>
            <a:r>
              <a:rPr lang="en-US" sz="1200" b="0" i="0" kern="1200" dirty="0" smtClean="0">
                <a:solidFill>
                  <a:schemeClr val="tx1"/>
                </a:solidFill>
                <a:effectLst/>
                <a:latin typeface="+mn-lt"/>
                <a:ea typeface="+mn-ea"/>
                <a:cs typeface="+mn-cs"/>
              </a:rPr>
              <a:t>, nitrate, ammonium, sea salt, crustal elements and carbonaceous compounds (elemental and organic carbon) and other organic materials. Fine particles predominantly contain </a:t>
            </a:r>
            <a:r>
              <a:rPr lang="en-US" sz="1200" b="0" i="0" kern="1200" dirty="0" err="1" smtClean="0">
                <a:solidFill>
                  <a:schemeClr val="tx1"/>
                </a:solidFill>
                <a:effectLst/>
                <a:latin typeface="+mn-lt"/>
                <a:ea typeface="+mn-ea"/>
                <a:cs typeface="+mn-cs"/>
              </a:rPr>
              <a:t>sulphate</a:t>
            </a:r>
            <a:r>
              <a:rPr lang="en-US" sz="1200" b="0" i="0" kern="1200" dirty="0" smtClean="0">
                <a:solidFill>
                  <a:schemeClr val="tx1"/>
                </a:solidFill>
                <a:effectLst/>
                <a:latin typeface="+mn-lt"/>
                <a:ea typeface="+mn-ea"/>
                <a:cs typeface="+mn-cs"/>
              </a:rPr>
              <a:t>, nitrate, ammonium, elemental and organic carbon and certain trace metals (e.g. lead, cadmium, nickel, copper etc.). The primary components of coarse particle fraction are dust, crustal elements, nitrate, sodium, chloride and biogenic organic particles (e.g. pollen, spores, plant fragments etc.).</a:t>
            </a:r>
          </a:p>
          <a:p>
            <a:r>
              <a:rPr lang="en-US" sz="1200" b="0" i="0" kern="1200" dirty="0" smtClean="0">
                <a:solidFill>
                  <a:schemeClr val="tx1"/>
                </a:solidFill>
                <a:effectLst/>
                <a:latin typeface="+mn-lt"/>
                <a:ea typeface="+mn-ea"/>
                <a:cs typeface="+mn-cs"/>
              </a:rPr>
              <a:t>The main precursors of </a:t>
            </a:r>
            <a:r>
              <a:rPr lang="en-US" sz="1200" b="0" i="0" kern="1200" dirty="0" err="1" smtClean="0">
                <a:solidFill>
                  <a:schemeClr val="tx1"/>
                </a:solidFill>
                <a:effectLst/>
                <a:latin typeface="+mn-lt"/>
                <a:ea typeface="+mn-ea"/>
                <a:cs typeface="+mn-cs"/>
              </a:rPr>
              <a:t>sulphate</a:t>
            </a:r>
            <a:r>
              <a:rPr lang="en-US" sz="1200" b="0" i="0" kern="1200" dirty="0" smtClean="0">
                <a:solidFill>
                  <a:schemeClr val="tx1"/>
                </a:solidFill>
                <a:effectLst/>
                <a:latin typeface="+mn-lt"/>
                <a:ea typeface="+mn-ea"/>
                <a:cs typeface="+mn-cs"/>
              </a:rPr>
              <a:t> component () in the troposphere are </a:t>
            </a:r>
            <a:r>
              <a:rPr lang="en-US" sz="1200" b="0" i="0" kern="1200" dirty="0" err="1" smtClean="0">
                <a:solidFill>
                  <a:schemeClr val="tx1"/>
                </a:solidFill>
                <a:effectLst/>
                <a:latin typeface="+mn-lt"/>
                <a:ea typeface="+mn-ea"/>
                <a:cs typeface="+mn-cs"/>
              </a:rPr>
              <a:t>sulphur</a:t>
            </a:r>
            <a:r>
              <a:rPr lang="en-US" sz="1200" b="0" i="0" kern="1200" dirty="0" smtClean="0">
                <a:solidFill>
                  <a:schemeClr val="tx1"/>
                </a:solidFill>
                <a:effectLst/>
                <a:latin typeface="+mn-lt"/>
                <a:ea typeface="+mn-ea"/>
                <a:cs typeface="+mn-cs"/>
              </a:rPr>
              <a:t> dioxide (SO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emitted from anthropogenic sources and volcanoes, and dimethyl </a:t>
            </a:r>
            <a:r>
              <a:rPr lang="en-US" sz="1200" b="0" i="0" kern="1200" dirty="0" err="1" smtClean="0">
                <a:solidFill>
                  <a:schemeClr val="tx1"/>
                </a:solidFill>
                <a:effectLst/>
                <a:latin typeface="+mn-lt"/>
                <a:ea typeface="+mn-ea"/>
                <a:cs typeface="+mn-cs"/>
              </a:rPr>
              <a:t>sulphide</a:t>
            </a:r>
            <a:r>
              <a:rPr lang="en-US" sz="1200" b="0" i="0" kern="1200" dirty="0" smtClean="0">
                <a:solidFill>
                  <a:schemeClr val="tx1"/>
                </a:solidFill>
                <a:effectLst/>
                <a:latin typeface="+mn-lt"/>
                <a:ea typeface="+mn-ea"/>
                <a:cs typeface="+mn-cs"/>
              </a:rPr>
              <a:t> (DMS) from biogenic sources, especially from marine planktons. In the stratosphere, </a:t>
            </a:r>
            <a:r>
              <a:rPr lang="en-US" sz="1200" b="0" i="0" kern="1200" dirty="0" err="1" smtClean="0">
                <a:solidFill>
                  <a:schemeClr val="tx1"/>
                </a:solidFill>
                <a:effectLst/>
                <a:latin typeface="+mn-lt"/>
                <a:ea typeface="+mn-ea"/>
                <a:cs typeface="+mn-cs"/>
              </a:rPr>
              <a:t>sulphate</a:t>
            </a:r>
            <a:r>
              <a:rPr lang="en-US" sz="1200" b="0" i="0" kern="1200" dirty="0" smtClean="0">
                <a:solidFill>
                  <a:schemeClr val="tx1"/>
                </a:solidFill>
                <a:effectLst/>
                <a:latin typeface="+mn-lt"/>
                <a:ea typeface="+mn-ea"/>
                <a:cs typeface="+mn-cs"/>
              </a:rPr>
              <a:t> aerosols mostly converted from carbonyl </a:t>
            </a:r>
            <a:r>
              <a:rPr lang="en-US" sz="1200" b="0" i="0" kern="1200" dirty="0" err="1" smtClean="0">
                <a:solidFill>
                  <a:schemeClr val="tx1"/>
                </a:solidFill>
                <a:effectLst/>
                <a:latin typeface="+mn-lt"/>
                <a:ea typeface="+mn-ea"/>
                <a:cs typeface="+mn-cs"/>
              </a:rPr>
              <a:t>sulphide</a:t>
            </a:r>
            <a:r>
              <a:rPr lang="en-US" sz="1200" b="0" i="0" kern="1200" dirty="0" smtClean="0">
                <a:solidFill>
                  <a:schemeClr val="tx1"/>
                </a:solidFill>
                <a:effectLst/>
                <a:latin typeface="+mn-lt"/>
                <a:ea typeface="+mn-ea"/>
                <a:cs typeface="+mn-cs"/>
              </a:rPr>
              <a:t> (COS).</a:t>
            </a:r>
          </a:p>
          <a:p>
            <a:r>
              <a:rPr lang="en-US" sz="1200" b="0" i="0" kern="1200" dirty="0" smtClean="0">
                <a:solidFill>
                  <a:schemeClr val="tx1"/>
                </a:solidFill>
                <a:effectLst/>
                <a:latin typeface="+mn-lt"/>
                <a:ea typeface="+mn-ea"/>
                <a:cs typeface="+mn-cs"/>
              </a:rPr>
              <a:t>Nitrate () is formed mainly from the oxidation of atmospheric nitrogen dioxide (NO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Ammonium salts are also common components of atmospheric aerosols. They are formed during the reactions between ammonia (NH</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and various acids, like </a:t>
            </a:r>
            <a:r>
              <a:rPr lang="en-US" sz="1200" b="0" i="0" kern="1200" dirty="0" err="1" smtClean="0">
                <a:solidFill>
                  <a:schemeClr val="tx1"/>
                </a:solidFill>
                <a:effectLst/>
                <a:latin typeface="+mn-lt"/>
                <a:ea typeface="+mn-ea"/>
                <a:cs typeface="+mn-cs"/>
              </a:rPr>
              <a:t>sulphuric</a:t>
            </a:r>
            <a:r>
              <a:rPr lang="en-US" sz="1200" b="0" i="0" kern="1200" dirty="0" smtClean="0">
                <a:solidFill>
                  <a:schemeClr val="tx1"/>
                </a:solidFill>
                <a:effectLst/>
                <a:latin typeface="+mn-lt"/>
                <a:ea typeface="+mn-ea"/>
                <a:cs typeface="+mn-cs"/>
              </a:rPr>
              <a:t>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SO</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and nitric acids (HNO</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When atmospheric ammonia </a:t>
            </a:r>
            <a:r>
              <a:rPr lang="en-US" sz="1200" b="0" i="0" kern="1200" dirty="0" err="1" smtClean="0">
                <a:solidFill>
                  <a:schemeClr val="tx1"/>
                </a:solidFill>
                <a:effectLst/>
                <a:latin typeface="+mn-lt"/>
                <a:ea typeface="+mn-ea"/>
                <a:cs typeface="+mn-cs"/>
              </a:rPr>
              <a:t>neutralises</a:t>
            </a:r>
            <a:r>
              <a:rPr lang="en-US" sz="1200" b="0" i="0" kern="1200" dirty="0" smtClean="0">
                <a:solidFill>
                  <a:schemeClr val="tx1"/>
                </a:solidFill>
                <a:effectLst/>
                <a:latin typeface="+mn-lt"/>
                <a:ea typeface="+mn-ea"/>
                <a:cs typeface="+mn-cs"/>
              </a:rPr>
              <a:t> these acids, ammonium </a:t>
            </a:r>
            <a:r>
              <a:rPr lang="en-US" sz="1200" b="0" i="0" kern="1200" dirty="0" err="1" smtClean="0">
                <a:solidFill>
                  <a:schemeClr val="tx1"/>
                </a:solidFill>
                <a:effectLst/>
                <a:latin typeface="+mn-lt"/>
                <a:ea typeface="+mn-ea"/>
                <a:cs typeface="+mn-cs"/>
              </a:rPr>
              <a:t>sulphate</a:t>
            </a:r>
            <a:r>
              <a:rPr lang="en-US" sz="1200" b="0" i="0" kern="1200" dirty="0" smtClean="0">
                <a:solidFill>
                  <a:schemeClr val="tx1"/>
                </a:solidFill>
                <a:effectLst/>
                <a:latin typeface="+mn-lt"/>
                <a:ea typeface="+mn-ea"/>
                <a:cs typeface="+mn-cs"/>
              </a:rPr>
              <a:t> ((NH</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SO</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and ammonium nitrate (NH</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NO</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particles are formed. Main source of chloride (</a:t>
            </a:r>
            <a:r>
              <a:rPr lang="en-US" sz="1200" b="0" i="0" kern="1200" dirty="0" err="1" smtClean="0">
                <a:solidFill>
                  <a:schemeClr val="tx1"/>
                </a:solidFill>
                <a:effectLst/>
                <a:latin typeface="+mn-lt"/>
                <a:ea typeface="+mn-ea"/>
                <a:cs typeface="+mn-cs"/>
              </a:rPr>
              <a:t>Cl</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is sea spray, but ammonium chloride (NH</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Cl) particles form also during the reaction between ammonia and hydrochloric acid (</a:t>
            </a:r>
            <a:r>
              <a:rPr lang="en-US" sz="1200" b="0" i="0" kern="1200" dirty="0" err="1" smtClean="0">
                <a:solidFill>
                  <a:schemeClr val="tx1"/>
                </a:solidFill>
                <a:effectLst/>
                <a:latin typeface="+mn-lt"/>
                <a:ea typeface="+mn-ea"/>
                <a:cs typeface="+mn-cs"/>
              </a:rPr>
              <a:t>HCl</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Carbonaceous materials constitute a large but highly variable fraction of the atmospheric aerosol. The carbonaceous fraction of the aerosols consists of both elemental carbon (EC) or black carbon (BC) and organic carbon (OC). The ratio of elemental to total carbon (EC+OC) is strongly depends on the sources. The main sources of elemental carbon particles are biomass and fossil fuel burning. Particles containing organic carbon can emitted directly to the atmosphere also from biomass burning or combustion processes and by secondary organic aerosol (SOA) formation during the atmospheric oxidation of biogenic or anthropogenic volatile organic compounds (VOC).</a:t>
            </a:r>
          </a:p>
          <a:p>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Typical chemical composition of aerosols can vary at different locations, times, weather conditions and particle size fractions. Figure 9.10, Figure 9.11 and Figure 9.12 show the relative abundance of different chemical components of fine particles in different locations, in urban area, in rural region and in a remote site, respectively.</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36</a:t>
            </a:fld>
            <a:endParaRPr lang="el-GR"/>
          </a:p>
        </p:txBody>
      </p:sp>
    </p:spTree>
    <p:extLst>
      <p:ext uri="{BB962C8B-B14F-4D97-AF65-F5344CB8AC3E}">
        <p14:creationId xmlns:p14="http://schemas.microsoft.com/office/powerpoint/2010/main" val="4083278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Atmospheric aerosols consist of particles ranging in size from a few tens of angstroms</a:t>
            </a:r>
          </a:p>
          <a:p>
            <a:r>
              <a:rPr lang="en-US" sz="1200" b="0" i="0" u="none" strike="noStrike" kern="1200" baseline="0" dirty="0" smtClean="0">
                <a:solidFill>
                  <a:schemeClr val="tx1"/>
                </a:solidFill>
                <a:latin typeface="+mn-lt"/>
                <a:ea typeface="+mn-ea"/>
                <a:cs typeface="+mn-cs"/>
              </a:rPr>
              <a:t>(A) to several hundred micrometers. Particles less than 2.5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in diameter are generally</a:t>
            </a:r>
          </a:p>
          <a:p>
            <a:r>
              <a:rPr lang="en-US" sz="1200" b="0" i="0" u="none" strike="noStrike" kern="1200" baseline="0" dirty="0" smtClean="0">
                <a:solidFill>
                  <a:schemeClr val="tx1"/>
                </a:solidFill>
                <a:latin typeface="+mn-lt"/>
                <a:ea typeface="+mn-ea"/>
                <a:cs typeface="+mn-cs"/>
              </a:rPr>
              <a:t>referred to as "fine" and those greater than 2.5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diameter as "coarse." The fine and</a:t>
            </a:r>
          </a:p>
          <a:p>
            <a:r>
              <a:rPr lang="en-US" sz="1200" b="0" i="0" u="none" strike="noStrike" kern="1200" baseline="0" dirty="0" smtClean="0">
                <a:solidFill>
                  <a:schemeClr val="tx1"/>
                </a:solidFill>
                <a:latin typeface="+mn-lt"/>
                <a:ea typeface="+mn-ea"/>
                <a:cs typeface="+mn-cs"/>
              </a:rPr>
              <a:t>coarse particle modes, in general, originate separately, are transformed separately, are</a:t>
            </a:r>
          </a:p>
          <a:p>
            <a:r>
              <a:rPr lang="en-US" sz="1200" b="0" i="0" u="none" strike="noStrike" kern="1200" baseline="0" dirty="0" smtClean="0">
                <a:solidFill>
                  <a:schemeClr val="tx1"/>
                </a:solidFill>
                <a:latin typeface="+mn-lt"/>
                <a:ea typeface="+mn-ea"/>
                <a:cs typeface="+mn-cs"/>
              </a:rPr>
              <a:t>removed from the atmosphere by different mechanisms, require different techniques</a:t>
            </a:r>
          </a:p>
          <a:p>
            <a:r>
              <a:rPr lang="en-US" sz="1200" b="0" i="0" u="none" strike="noStrike" kern="1200" baseline="0" dirty="0" smtClean="0">
                <a:solidFill>
                  <a:schemeClr val="tx1"/>
                </a:solidFill>
                <a:latin typeface="+mn-lt"/>
                <a:ea typeface="+mn-ea"/>
                <a:cs typeface="+mn-cs"/>
              </a:rPr>
              <a:t>for their removal from sources, have different chemical composition, have different</a:t>
            </a:r>
          </a:p>
          <a:p>
            <a:r>
              <a:rPr lang="en-US" sz="1200" b="0" i="0" u="none" strike="noStrike" kern="1200" baseline="0" dirty="0" smtClean="0">
                <a:solidFill>
                  <a:schemeClr val="tx1"/>
                </a:solidFill>
                <a:latin typeface="+mn-lt"/>
                <a:ea typeface="+mn-ea"/>
                <a:cs typeface="+mn-cs"/>
              </a:rPr>
              <a:t>optical properties, and differ significantly in their deposition patterns in the respiratory</a:t>
            </a:r>
          </a:p>
          <a:p>
            <a:r>
              <a:rPr lang="en-US" sz="1200" b="0" i="0" u="none" strike="noStrike" kern="1200" baseline="0" dirty="0" smtClean="0">
                <a:solidFill>
                  <a:schemeClr val="tx1"/>
                </a:solidFill>
                <a:latin typeface="+mn-lt"/>
                <a:ea typeface="+mn-ea"/>
                <a:cs typeface="+mn-cs"/>
              </a:rPr>
              <a:t>tract. Therefore the distinction between fine and coarse particles is a fundamental</a:t>
            </a:r>
          </a:p>
          <a:p>
            <a:r>
              <a:rPr lang="en-US" sz="1200" b="0" i="0" u="none" strike="noStrike" kern="1200" baseline="0" dirty="0" smtClean="0">
                <a:solidFill>
                  <a:schemeClr val="tx1"/>
                </a:solidFill>
                <a:latin typeface="+mn-lt"/>
                <a:ea typeface="+mn-ea"/>
                <a:cs typeface="+mn-cs"/>
              </a:rPr>
              <a:t>one in any discussion of the physics, chemistry, measurement, or health effects of</a:t>
            </a:r>
          </a:p>
          <a:p>
            <a:r>
              <a:rPr lang="en-US" sz="1200" b="0" i="0" u="none" strike="noStrike" kern="1200" baseline="0" dirty="0" smtClean="0">
                <a:solidFill>
                  <a:schemeClr val="tx1"/>
                </a:solidFill>
                <a:latin typeface="+mn-lt"/>
                <a:ea typeface="+mn-ea"/>
                <a:cs typeface="+mn-cs"/>
              </a:rPr>
              <a:t>aerosols.</a:t>
            </a:r>
          </a:p>
          <a:p>
            <a:r>
              <a:rPr lang="en-US" sz="1200" b="0" i="0" u="none" strike="noStrike" kern="1200" baseline="0" dirty="0" smtClean="0">
                <a:solidFill>
                  <a:schemeClr val="tx1"/>
                </a:solidFill>
                <a:latin typeface="+mn-lt"/>
                <a:ea typeface="+mn-ea"/>
                <a:cs typeface="+mn-cs"/>
              </a:rPr>
              <a:t>The phenomena that influence particle sizes are shown in an idealized schematic in</a:t>
            </a:r>
          </a:p>
          <a:p>
            <a:r>
              <a:rPr lang="en-US" sz="1200" b="0" i="0" u="none" strike="noStrike" kern="1200" baseline="0" dirty="0" smtClean="0">
                <a:solidFill>
                  <a:schemeClr val="tx1"/>
                </a:solidFill>
                <a:latin typeface="+mn-lt"/>
                <a:ea typeface="+mn-ea"/>
                <a:cs typeface="+mn-cs"/>
              </a:rPr>
              <a:t>Figure 2.7, which depicts the typical distribution of surface area of an atmospheric aerosol.</a:t>
            </a:r>
          </a:p>
          <a:p>
            <a:r>
              <a:rPr lang="en-US" sz="1200" b="0" i="0" u="none" strike="noStrike" kern="1200" baseline="0" dirty="0" smtClean="0">
                <a:solidFill>
                  <a:schemeClr val="tx1"/>
                </a:solidFill>
                <a:latin typeface="+mn-lt"/>
                <a:ea typeface="+mn-ea"/>
                <a:cs typeface="+mn-cs"/>
              </a:rPr>
              <a:t>Particles can often be divided roughly into modes. The </a:t>
            </a:r>
            <a:r>
              <a:rPr lang="en-US" sz="1200" b="0" i="1" u="none" strike="noStrike" kern="1200" baseline="0" dirty="0" smtClean="0">
                <a:solidFill>
                  <a:schemeClr val="tx1"/>
                </a:solidFill>
                <a:latin typeface="+mn-lt"/>
                <a:ea typeface="+mn-ea"/>
                <a:cs typeface="+mn-cs"/>
              </a:rPr>
              <a:t>nucleation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nuclei) </a:t>
            </a:r>
            <a:r>
              <a:rPr lang="en-US" sz="1200" b="0" i="0" u="none" strike="noStrike" kern="1200" baseline="0" dirty="0" smtClean="0">
                <a:solidFill>
                  <a:schemeClr val="tx1"/>
                </a:solidFill>
                <a:latin typeface="+mn-lt"/>
                <a:ea typeface="+mn-ea"/>
                <a:cs typeface="+mn-cs"/>
              </a:rPr>
              <a:t>mode</a:t>
            </a:r>
          </a:p>
          <a:p>
            <a:r>
              <a:rPr lang="en-US" sz="1200" b="0" i="0" u="none" strike="noStrike" kern="1200" baseline="0" dirty="0" smtClean="0">
                <a:solidFill>
                  <a:schemeClr val="tx1"/>
                </a:solidFill>
                <a:latin typeface="+mn-lt"/>
                <a:ea typeface="+mn-ea"/>
                <a:cs typeface="+mn-cs"/>
              </a:rPr>
              <a:t>comprises particles with diameters up to about 10 nm. The </a:t>
            </a:r>
            <a:r>
              <a:rPr lang="en-US" sz="1200" b="0" i="1" u="none" strike="noStrike" kern="1200" baseline="0" dirty="0" smtClean="0">
                <a:solidFill>
                  <a:schemeClr val="tx1"/>
                </a:solidFill>
                <a:latin typeface="+mn-lt"/>
                <a:ea typeface="+mn-ea"/>
                <a:cs typeface="+mn-cs"/>
              </a:rPr>
              <a:t>Aitken </a:t>
            </a:r>
            <a:r>
              <a:rPr lang="en-US" sz="1200" b="0" i="0" u="none" strike="noStrike" kern="1200" baseline="0" dirty="0" smtClean="0">
                <a:solidFill>
                  <a:schemeClr val="tx1"/>
                </a:solidFill>
                <a:latin typeface="+mn-lt"/>
                <a:ea typeface="+mn-ea"/>
                <a:cs typeface="+mn-cs"/>
              </a:rPr>
              <a:t>mode spans the size</a:t>
            </a:r>
          </a:p>
          <a:p>
            <a:r>
              <a:rPr lang="en-US" sz="1200" b="0" i="0" u="none" strike="noStrike" kern="1200" baseline="0" dirty="0" smtClean="0">
                <a:solidFill>
                  <a:schemeClr val="tx1"/>
                </a:solidFill>
                <a:latin typeface="+mn-lt"/>
                <a:ea typeface="+mn-ea"/>
                <a:cs typeface="+mn-cs"/>
              </a:rPr>
              <a:t>range from about 10 nm to 100 nm (0.1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diameter. These two modes account for the</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preponderance of particles by number; because of their small size, these particles rarely</a:t>
            </a:r>
          </a:p>
          <a:p>
            <a:r>
              <a:rPr lang="en-US" sz="1200" b="0" i="0" u="none" strike="noStrike" kern="1200" baseline="0" dirty="0" smtClean="0">
                <a:solidFill>
                  <a:schemeClr val="tx1"/>
                </a:solidFill>
                <a:latin typeface="+mn-lt"/>
                <a:ea typeface="+mn-ea"/>
                <a:cs typeface="+mn-cs"/>
              </a:rPr>
              <a:t>account for more than a few percent of the total mass of airborne particles. Particles in the</a:t>
            </a:r>
          </a:p>
          <a:p>
            <a:r>
              <a:rPr lang="en-US" sz="1200" b="0" i="0" u="none" strike="noStrike" kern="1200" baseline="0" dirty="0" smtClean="0">
                <a:solidFill>
                  <a:schemeClr val="tx1"/>
                </a:solidFill>
                <a:latin typeface="+mn-lt"/>
                <a:ea typeface="+mn-ea"/>
                <a:cs typeface="+mn-cs"/>
              </a:rPr>
              <a:t>nuclei mode are formed from condensation of hot vapors during combustion processes and</a:t>
            </a:r>
          </a:p>
          <a:p>
            <a:r>
              <a:rPr lang="en-US" sz="1200" b="0" i="0" u="none" strike="noStrike" kern="1200" baseline="0" dirty="0" smtClean="0">
                <a:solidFill>
                  <a:schemeClr val="tx1"/>
                </a:solidFill>
                <a:latin typeface="+mn-lt"/>
                <a:ea typeface="+mn-ea"/>
                <a:cs typeface="+mn-cs"/>
              </a:rPr>
              <a:t>from the nucleation of atmospheric species to form fresh particles. They are lost</a:t>
            </a:r>
          </a:p>
          <a:p>
            <a:r>
              <a:rPr lang="en-US" sz="1200" b="0" i="0" u="none" strike="noStrike" kern="1200" baseline="0" dirty="0" smtClean="0">
                <a:solidFill>
                  <a:schemeClr val="tx1"/>
                </a:solidFill>
                <a:latin typeface="+mn-lt"/>
                <a:ea typeface="+mn-ea"/>
                <a:cs typeface="+mn-cs"/>
              </a:rPr>
              <a:t>principally by coagulation with larger particles. The </a:t>
            </a:r>
            <a:r>
              <a:rPr lang="en-US" sz="1200" b="0" i="1" u="none" strike="noStrike" kern="1200" baseline="0" dirty="0" smtClean="0">
                <a:solidFill>
                  <a:schemeClr val="tx1"/>
                </a:solidFill>
                <a:latin typeface="+mn-lt"/>
                <a:ea typeface="+mn-ea"/>
                <a:cs typeface="+mn-cs"/>
              </a:rPr>
              <a:t>accumulation </a:t>
            </a:r>
            <a:r>
              <a:rPr lang="en-US" sz="1200" b="0" i="0" u="none" strike="noStrike" kern="1200" baseline="0" dirty="0" smtClean="0">
                <a:solidFill>
                  <a:schemeClr val="tx1"/>
                </a:solidFill>
                <a:latin typeface="+mn-lt"/>
                <a:ea typeface="+mn-ea"/>
                <a:cs typeface="+mn-cs"/>
              </a:rPr>
              <a:t>mode, extending from</a:t>
            </a:r>
          </a:p>
          <a:p>
            <a:r>
              <a:rPr lang="en-US" sz="1200" b="0" i="0" u="none" strike="noStrike" kern="1200" baseline="0" dirty="0" smtClean="0">
                <a:solidFill>
                  <a:schemeClr val="tx1"/>
                </a:solidFill>
                <a:latin typeface="+mn-lt"/>
                <a:ea typeface="+mn-ea"/>
                <a:cs typeface="+mn-cs"/>
              </a:rPr>
              <a:t>0.1 to about 2.5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in diameter, usually accounts for most of the aerosol surface area and a</a:t>
            </a:r>
          </a:p>
          <a:p>
            <a:r>
              <a:rPr lang="en-US" sz="1200" b="0" i="0" u="none" strike="noStrike" kern="1200" baseline="0" dirty="0" smtClean="0">
                <a:solidFill>
                  <a:schemeClr val="tx1"/>
                </a:solidFill>
                <a:latin typeface="+mn-lt"/>
                <a:ea typeface="+mn-ea"/>
                <a:cs typeface="+mn-cs"/>
              </a:rPr>
              <a:t>substantial part of the aerosol mass. The source of particles in the accumulation mode is</a:t>
            </a:r>
          </a:p>
          <a:p>
            <a:r>
              <a:rPr lang="en-US" sz="1200" b="0" i="0" u="none" strike="noStrike" kern="1200" baseline="0" dirty="0" smtClean="0">
                <a:solidFill>
                  <a:schemeClr val="tx1"/>
                </a:solidFill>
                <a:latin typeface="+mn-lt"/>
                <a:ea typeface="+mn-ea"/>
                <a:cs typeface="+mn-cs"/>
              </a:rPr>
              <a:t>the coagulation of particles in the nuclei mode and from con- </a:t>
            </a:r>
            <a:r>
              <a:rPr lang="en-US" sz="1200" b="0" i="0" u="none" strike="noStrike" kern="1200" baseline="0" dirty="0" err="1" smtClean="0">
                <a:solidFill>
                  <a:schemeClr val="tx1"/>
                </a:solidFill>
                <a:latin typeface="+mn-lt"/>
                <a:ea typeface="+mn-ea"/>
                <a:cs typeface="+mn-cs"/>
              </a:rPr>
              <a:t>densation</a:t>
            </a:r>
            <a:r>
              <a:rPr lang="en-US" sz="1200" b="0" i="0" u="none" strike="noStrike" kern="1200" baseline="0" dirty="0" smtClean="0">
                <a:solidFill>
                  <a:schemeClr val="tx1"/>
                </a:solidFill>
                <a:latin typeface="+mn-lt"/>
                <a:ea typeface="+mn-ea"/>
                <a:cs typeface="+mn-cs"/>
              </a:rPr>
              <a:t> of vapors onto</a:t>
            </a:r>
          </a:p>
          <a:p>
            <a:r>
              <a:rPr lang="en-US" sz="1200" b="0" i="0" u="none" strike="noStrike" kern="1200" baseline="0" dirty="0" smtClean="0">
                <a:solidFill>
                  <a:schemeClr val="tx1"/>
                </a:solidFill>
                <a:latin typeface="+mn-lt"/>
                <a:ea typeface="+mn-ea"/>
                <a:cs typeface="+mn-cs"/>
              </a:rPr>
              <a:t>existing particles, causing them to grow into this size range. The accumulation mode is</a:t>
            </a:r>
          </a:p>
          <a:p>
            <a:r>
              <a:rPr lang="en-US" sz="1200" b="0" i="0" u="none" strike="noStrike" kern="1200" baseline="0" dirty="0" smtClean="0">
                <a:solidFill>
                  <a:schemeClr val="tx1"/>
                </a:solidFill>
                <a:latin typeface="+mn-lt"/>
                <a:ea typeface="+mn-ea"/>
                <a:cs typeface="+mn-cs"/>
              </a:rPr>
              <a:t>so named because particle removal mechanisms are least efficient in this regime, causing</a:t>
            </a:r>
          </a:p>
          <a:p>
            <a:r>
              <a:rPr lang="en-US" sz="1200" b="0" i="0" u="none" strike="noStrike" kern="1200" baseline="0" dirty="0" smtClean="0">
                <a:solidFill>
                  <a:schemeClr val="tx1"/>
                </a:solidFill>
                <a:latin typeface="+mn-lt"/>
                <a:ea typeface="+mn-ea"/>
                <a:cs typeface="+mn-cs"/>
              </a:rPr>
              <a:t>particles to accumulate there. The </a:t>
            </a:r>
            <a:r>
              <a:rPr lang="en-US" sz="1200" b="0" i="1" u="none" strike="noStrike" kern="1200" baseline="0" dirty="0" smtClean="0">
                <a:solidFill>
                  <a:schemeClr val="tx1"/>
                </a:solidFill>
                <a:latin typeface="+mn-lt"/>
                <a:ea typeface="+mn-ea"/>
                <a:cs typeface="+mn-cs"/>
              </a:rPr>
              <a:t>coarse </a:t>
            </a:r>
            <a:r>
              <a:rPr lang="en-US" sz="1200" b="0" i="0" u="none" strike="noStrike" kern="1200" baseline="0" dirty="0" smtClean="0">
                <a:solidFill>
                  <a:schemeClr val="tx1"/>
                </a:solidFill>
                <a:latin typeface="+mn-lt"/>
                <a:ea typeface="+mn-ea"/>
                <a:cs typeface="+mn-cs"/>
              </a:rPr>
              <a:t>mode, from &gt; 2.5 urn in diameter, is formed by</a:t>
            </a:r>
          </a:p>
          <a:p>
            <a:r>
              <a:rPr lang="en-US" sz="1200" b="0" i="0" u="none" strike="noStrike" kern="1200" baseline="0" dirty="0" smtClean="0">
                <a:solidFill>
                  <a:schemeClr val="tx1"/>
                </a:solidFill>
                <a:latin typeface="+mn-lt"/>
                <a:ea typeface="+mn-ea"/>
                <a:cs typeface="+mn-cs"/>
              </a:rPr>
              <a:t>mechanical processes and usually consists of human-made and natural dust particles.</a:t>
            </a:r>
          </a:p>
          <a:p>
            <a:r>
              <a:rPr lang="en-US" sz="1200" b="0" i="0" u="none" strike="noStrike" kern="1200" baseline="0" dirty="0" smtClean="0">
                <a:solidFill>
                  <a:schemeClr val="tx1"/>
                </a:solidFill>
                <a:latin typeface="+mn-lt"/>
                <a:ea typeface="+mn-ea"/>
                <a:cs typeface="+mn-cs"/>
              </a:rPr>
              <a:t>Coarse particles have sufficiently large sedimentation velocities that they settle out of the</a:t>
            </a:r>
          </a:p>
          <a:p>
            <a:r>
              <a:rPr lang="en-US" sz="1200" b="0" i="0" u="none" strike="noStrike" kern="1200" baseline="0" dirty="0" smtClean="0">
                <a:solidFill>
                  <a:schemeClr val="tx1"/>
                </a:solidFill>
                <a:latin typeface="+mn-lt"/>
                <a:ea typeface="+mn-ea"/>
                <a:cs typeface="+mn-cs"/>
              </a:rPr>
              <a:t>atmosphere in a reasonably short time. Because removal mechanisms that are efficient at the</a:t>
            </a:r>
          </a:p>
          <a:p>
            <a:r>
              <a:rPr lang="en-US" sz="1200" b="0" i="0" u="none" strike="noStrike" kern="1200" baseline="0" dirty="0" smtClean="0">
                <a:solidFill>
                  <a:schemeClr val="tx1"/>
                </a:solidFill>
                <a:latin typeface="+mn-lt"/>
                <a:ea typeface="+mn-ea"/>
                <a:cs typeface="+mn-cs"/>
              </a:rPr>
              <a:t>small and large particle extremes of the size spectrum are inefficient in the accumulation</a:t>
            </a:r>
          </a:p>
          <a:p>
            <a:r>
              <a:rPr lang="en-US" sz="1200" b="0" i="0" u="none" strike="noStrike" kern="1200" baseline="0" dirty="0" smtClean="0">
                <a:solidFill>
                  <a:schemeClr val="tx1"/>
                </a:solidFill>
                <a:latin typeface="+mn-lt"/>
                <a:ea typeface="+mn-ea"/>
                <a:cs typeface="+mn-cs"/>
              </a:rPr>
              <a:t>range, particles in the accumulation mode tend to have considerably longer atmospheric</a:t>
            </a:r>
          </a:p>
          <a:p>
            <a:r>
              <a:rPr lang="en-US" sz="1200" b="0" i="0" u="none" strike="noStrike" kern="1200" baseline="0" dirty="0" smtClean="0">
                <a:solidFill>
                  <a:schemeClr val="tx1"/>
                </a:solidFill>
                <a:latin typeface="+mn-lt"/>
                <a:ea typeface="+mn-ea"/>
                <a:cs typeface="+mn-cs"/>
              </a:rPr>
              <a:t>residence times than those in either the nuclei or coarse mode.</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37</a:t>
            </a:fld>
            <a:endParaRPr lang="el-GR"/>
          </a:p>
        </p:txBody>
      </p:sp>
    </p:spTree>
    <p:extLst>
      <p:ext uri="{BB962C8B-B14F-4D97-AF65-F5344CB8AC3E}">
        <p14:creationId xmlns:p14="http://schemas.microsoft.com/office/powerpoint/2010/main" val="788576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Atmospheric aerosol particles contain sulfates, nitrates, ammonium, organic material,</a:t>
            </a:r>
          </a:p>
          <a:p>
            <a:r>
              <a:rPr lang="en-US" sz="1200" b="0" i="0" u="none" strike="noStrike" kern="1200" baseline="0" dirty="0" smtClean="0">
                <a:solidFill>
                  <a:schemeClr val="tx1"/>
                </a:solidFill>
                <a:latin typeface="+mn-lt"/>
                <a:ea typeface="+mn-ea"/>
                <a:cs typeface="+mn-cs"/>
              </a:rPr>
              <a:t>crustal species, </a:t>
            </a:r>
            <a:r>
              <a:rPr lang="en-US" sz="1200" b="0" i="0" u="none" strike="noStrike" kern="1200" baseline="0" dirty="0" err="1" smtClean="0">
                <a:solidFill>
                  <a:schemeClr val="tx1"/>
                </a:solidFill>
                <a:latin typeface="+mn-lt"/>
                <a:ea typeface="+mn-ea"/>
                <a:cs typeface="+mn-cs"/>
              </a:rPr>
              <a:t>seasalt</a:t>
            </a:r>
            <a:r>
              <a:rPr lang="en-US" sz="1200" b="0" i="0" u="none" strike="noStrike" kern="1200" baseline="0" dirty="0" smtClean="0">
                <a:solidFill>
                  <a:schemeClr val="tx1"/>
                </a:solidFill>
                <a:latin typeface="+mn-lt"/>
                <a:ea typeface="+mn-ea"/>
                <a:cs typeface="+mn-cs"/>
              </a:rPr>
              <a:t>, metal oxides, hydrogen ions, and water. From these species sulfate,</a:t>
            </a:r>
          </a:p>
          <a:p>
            <a:r>
              <a:rPr lang="en-US" sz="1200" b="0" i="0" u="none" strike="noStrike" kern="1200" baseline="0" dirty="0" smtClean="0">
                <a:solidFill>
                  <a:schemeClr val="tx1"/>
                </a:solidFill>
                <a:latin typeface="+mn-lt"/>
                <a:ea typeface="+mn-ea"/>
                <a:cs typeface="+mn-cs"/>
              </a:rPr>
              <a:t>ammonium, organic and elemental carbon, and certain transition metals are found</a:t>
            </a:r>
          </a:p>
          <a:p>
            <a:r>
              <a:rPr lang="en-US" sz="1200" b="0" i="0" u="none" strike="noStrike" kern="1200" baseline="0" dirty="0" smtClean="0">
                <a:solidFill>
                  <a:schemeClr val="tx1"/>
                </a:solidFill>
                <a:latin typeface="+mn-lt"/>
                <a:ea typeface="+mn-ea"/>
                <a:cs typeface="+mn-cs"/>
              </a:rPr>
              <a:t>predominantly in the fine particles. Crustal materials, including silicon, calcium,</a:t>
            </a:r>
          </a:p>
          <a:p>
            <a:r>
              <a:rPr lang="en-US" sz="1200" b="0" i="0" u="none" strike="noStrike" kern="1200" baseline="0" dirty="0" smtClean="0">
                <a:solidFill>
                  <a:schemeClr val="tx1"/>
                </a:solidFill>
                <a:latin typeface="+mn-lt"/>
                <a:ea typeface="+mn-ea"/>
                <a:cs typeface="+mn-cs"/>
              </a:rPr>
              <a:t>magnesium, aluminum, and iron, and biogenic organic particles (pollen, spores, plant</a:t>
            </a:r>
          </a:p>
          <a:p>
            <a:r>
              <a:rPr lang="en-US" sz="1200" b="0" i="0" u="none" strike="noStrike" kern="1200" baseline="0" dirty="0" smtClean="0">
                <a:solidFill>
                  <a:schemeClr val="tx1"/>
                </a:solidFill>
                <a:latin typeface="+mn-lt"/>
                <a:ea typeface="+mn-ea"/>
                <a:cs typeface="+mn-cs"/>
              </a:rPr>
              <a:t>fragments) are usually in the coarse aerosol fraction. Nitrate can be found in both the fine</a:t>
            </a:r>
          </a:p>
          <a:p>
            <a:r>
              <a:rPr lang="en-US" sz="1200" b="0" i="0" u="none" strike="noStrike" kern="1200" baseline="0" dirty="0" smtClean="0">
                <a:solidFill>
                  <a:schemeClr val="tx1"/>
                </a:solidFill>
                <a:latin typeface="+mn-lt"/>
                <a:ea typeface="+mn-ea"/>
                <a:cs typeface="+mn-cs"/>
              </a:rPr>
              <a:t>and coarse modes. Fine nitrate is usually the result of the nitric acid/ammonia reaction for</a:t>
            </a:r>
          </a:p>
          <a:p>
            <a:r>
              <a:rPr lang="en-US" sz="1200" b="0" i="0" u="none" strike="noStrike" kern="1200" baseline="0" dirty="0" smtClean="0">
                <a:solidFill>
                  <a:schemeClr val="tx1"/>
                </a:solidFill>
                <a:latin typeface="+mn-lt"/>
                <a:ea typeface="+mn-ea"/>
                <a:cs typeface="+mn-cs"/>
              </a:rPr>
              <a:t>the formation of ammonium nitrate, while coarse nitrate is the product of coarse particle/</a:t>
            </a:r>
          </a:p>
          <a:p>
            <a:r>
              <a:rPr lang="en-US" sz="1200" b="0" i="0" u="none" strike="noStrike" kern="1200" baseline="0" dirty="0" smtClean="0">
                <a:solidFill>
                  <a:schemeClr val="tx1"/>
                </a:solidFill>
                <a:latin typeface="+mn-lt"/>
                <a:ea typeface="+mn-ea"/>
                <a:cs typeface="+mn-cs"/>
              </a:rPr>
              <a:t>nitric acid reactions.</a:t>
            </a:r>
          </a:p>
          <a:p>
            <a:r>
              <a:rPr lang="en-US" sz="1200" b="0" i="0" u="none" strike="noStrike" kern="1200" baseline="0" dirty="0" smtClean="0">
                <a:solidFill>
                  <a:schemeClr val="tx1"/>
                </a:solidFill>
                <a:latin typeface="+mn-lt"/>
                <a:ea typeface="+mn-ea"/>
                <a:cs typeface="+mn-cs"/>
              </a:rPr>
              <a:t>A typical urban aerosol size/composition distribution is shown in Figure 8.23 (Wall</a:t>
            </a:r>
          </a:p>
          <a:p>
            <a:r>
              <a:rPr lang="en-US" sz="1200" b="0" i="0" u="none" strike="noStrike" kern="1200" baseline="0" dirty="0" smtClean="0">
                <a:solidFill>
                  <a:schemeClr val="tx1"/>
                </a:solidFill>
                <a:latin typeface="+mn-lt"/>
                <a:ea typeface="+mn-ea"/>
                <a:cs typeface="+mn-cs"/>
              </a:rPr>
              <a:t>et al. 1988). These results indicate that sulfate, nitrate, and ammonium have two modes in</a:t>
            </a:r>
          </a:p>
          <a:p>
            <a:r>
              <a:rPr lang="en-US" sz="1200" b="0" i="0" u="none" strike="noStrike" kern="1200" baseline="0" dirty="0" smtClean="0">
                <a:solidFill>
                  <a:schemeClr val="tx1"/>
                </a:solidFill>
                <a:latin typeface="+mn-lt"/>
                <a:ea typeface="+mn-ea"/>
                <a:cs typeface="+mn-cs"/>
              </a:rPr>
              <a:t>the 0.1-1.0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size range (the condensation and droplet modes), and a third one over 1 </a:t>
            </a:r>
            <a:r>
              <a:rPr lang="en-US" sz="1200" b="0" i="0" u="none" strike="noStrike" kern="1200" baseline="0" dirty="0" err="1" smtClean="0">
                <a:solidFill>
                  <a:schemeClr val="tx1"/>
                </a:solidFill>
                <a:latin typeface="+mn-lt"/>
                <a:ea typeface="+mn-ea"/>
                <a:cs typeface="+mn-cs"/>
              </a:rPr>
              <a:t>μm</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(coarse mode). The condensation mode has a peak around 0.2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and is the result of</a:t>
            </a:r>
          </a:p>
          <a:p>
            <a:r>
              <a:rPr lang="en-US" sz="1200" b="0" i="0" u="none" strike="noStrike" kern="1200" baseline="0" dirty="0" smtClean="0">
                <a:solidFill>
                  <a:schemeClr val="tx1"/>
                </a:solidFill>
                <a:latin typeface="+mn-lt"/>
                <a:ea typeface="+mn-ea"/>
                <a:cs typeface="+mn-cs"/>
              </a:rPr>
              <a:t>condensation of secondary aerosol components from the gas phase. The droplet mode</a:t>
            </a:r>
          </a:p>
          <a:p>
            <a:r>
              <a:rPr lang="en-US" sz="1200" b="0" i="0" u="none" strike="noStrike" kern="1200" baseline="0" dirty="0" smtClean="0">
                <a:solidFill>
                  <a:schemeClr val="tx1"/>
                </a:solidFill>
                <a:latin typeface="+mn-lt"/>
                <a:ea typeface="+mn-ea"/>
                <a:cs typeface="+mn-cs"/>
              </a:rPr>
              <a:t>peaks around 0.7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in diameter and its existence is attributed to heterogeneous, </a:t>
            </a:r>
            <a:r>
              <a:rPr lang="en-US" sz="1200" b="0" i="0" u="none" strike="noStrike" kern="1200" baseline="0" dirty="0" err="1" smtClean="0">
                <a:solidFill>
                  <a:schemeClr val="tx1"/>
                </a:solidFill>
                <a:latin typeface="+mn-lt"/>
                <a:ea typeface="+mn-ea"/>
                <a:cs typeface="+mn-cs"/>
              </a:rPr>
              <a:t>aqueousphase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reactions discussed in Chapter 7 (</a:t>
            </a:r>
            <a:r>
              <a:rPr lang="en-US" sz="1200" b="0" i="0" u="none" strike="noStrike" kern="1200" baseline="0" dirty="0" err="1" smtClean="0">
                <a:solidFill>
                  <a:schemeClr val="tx1"/>
                </a:solidFill>
                <a:latin typeface="+mn-lt"/>
                <a:ea typeface="+mn-ea"/>
                <a:cs typeface="+mn-cs"/>
              </a:rPr>
              <a:t>Meng</a:t>
            </a:r>
            <a:r>
              <a:rPr lang="en-US" sz="1200" b="0" i="0" u="none" strike="noStrike" kern="1200" baseline="0" dirty="0" smtClean="0">
                <a:solidFill>
                  <a:schemeClr val="tx1"/>
                </a:solidFill>
                <a:latin typeface="+mn-lt"/>
                <a:ea typeface="+mn-ea"/>
                <a:cs typeface="+mn-cs"/>
              </a:rPr>
              <a:t> and Seinfeld 1994). More than half of the</a:t>
            </a:r>
          </a:p>
          <a:p>
            <a:r>
              <a:rPr lang="en-US" sz="1200" b="0" i="0" u="none" strike="noStrike" kern="1200" baseline="0" dirty="0" smtClean="0">
                <a:solidFill>
                  <a:schemeClr val="tx1"/>
                </a:solidFill>
                <a:latin typeface="+mn-lt"/>
                <a:ea typeface="+mn-ea"/>
                <a:cs typeface="+mn-cs"/>
              </a:rPr>
              <a:t>nitrate is found in the coarse mode together with most of the sodium and chloride. This</a:t>
            </a:r>
          </a:p>
          <a:p>
            <a:r>
              <a:rPr lang="en-US" sz="1200" b="0" i="0" u="none" strike="noStrike" kern="1200" baseline="0" dirty="0" smtClean="0">
                <a:solidFill>
                  <a:schemeClr val="tx1"/>
                </a:solidFill>
                <a:latin typeface="+mn-lt"/>
                <a:ea typeface="+mn-ea"/>
                <a:cs typeface="+mn-cs"/>
              </a:rPr>
              <a:t>coarse nitrate is the result of reactions of nitric acid with sodium chloride or aerosol crustal</a:t>
            </a:r>
          </a:p>
          <a:p>
            <a:r>
              <a:rPr lang="en-US" sz="1200" b="0" i="0" u="none" strike="noStrike" kern="1200" baseline="0" dirty="0" smtClean="0">
                <a:solidFill>
                  <a:schemeClr val="tx1"/>
                </a:solidFill>
                <a:latin typeface="+mn-lt"/>
                <a:ea typeface="+mn-ea"/>
                <a:cs typeface="+mn-cs"/>
              </a:rPr>
              <a:t>material (see Chapter 10). This is an interesting case where secondary aerosol matter</a:t>
            </a:r>
          </a:p>
          <a:p>
            <a:r>
              <a:rPr lang="en-US" sz="1200" b="0" i="0" u="none" strike="noStrike" kern="1200" baseline="0" dirty="0" smtClean="0">
                <a:solidFill>
                  <a:schemeClr val="tx1"/>
                </a:solidFill>
                <a:latin typeface="+mn-lt"/>
                <a:ea typeface="+mn-ea"/>
                <a:cs typeface="+mn-cs"/>
              </a:rPr>
              <a:t>(nitrate) is formed through the reaction of a naturally produced material (</a:t>
            </a:r>
            <a:r>
              <a:rPr lang="en-US" sz="1200" b="0" i="0" u="none" strike="noStrike" kern="1200" baseline="0" dirty="0" err="1" smtClean="0">
                <a:solidFill>
                  <a:schemeClr val="tx1"/>
                </a:solidFill>
                <a:latin typeface="+mn-lt"/>
                <a:ea typeface="+mn-ea"/>
                <a:cs typeface="+mn-cs"/>
              </a:rPr>
              <a:t>seasalt</a:t>
            </a:r>
            <a:r>
              <a:rPr lang="en-US" sz="1200" b="0" i="0" u="none" strike="noStrike" kern="1200" baseline="0" dirty="0" smtClean="0">
                <a:solidFill>
                  <a:schemeClr val="tx1"/>
                </a:solidFill>
                <a:latin typeface="+mn-lt"/>
                <a:ea typeface="+mn-ea"/>
                <a:cs typeface="+mn-cs"/>
              </a:rPr>
              <a:t> or dust)</a:t>
            </a:r>
          </a:p>
          <a:p>
            <a:r>
              <a:rPr lang="en-US" sz="1200" b="0" i="0" u="none" strike="noStrike" kern="1200" baseline="0" dirty="0" smtClean="0">
                <a:solidFill>
                  <a:schemeClr val="tx1"/>
                </a:solidFill>
                <a:latin typeface="+mn-lt"/>
                <a:ea typeface="+mn-ea"/>
                <a:cs typeface="+mn-cs"/>
              </a:rPr>
              <a:t>and an anthropogenic pollutant (nitric acid).</a:t>
            </a:r>
          </a:p>
          <a:p>
            <a:r>
              <a:rPr lang="en-US" sz="1200" b="0" i="0" u="none" strike="noStrike" kern="1200" baseline="0" dirty="0" smtClean="0">
                <a:solidFill>
                  <a:schemeClr val="tx1"/>
                </a:solidFill>
                <a:latin typeface="+mn-lt"/>
                <a:ea typeface="+mn-ea"/>
                <a:cs typeface="+mn-cs"/>
              </a:rPr>
              <a:t>More than 40 trace elements are routinely found in atmospheric particulate matter</a:t>
            </a:r>
          </a:p>
          <a:p>
            <a:r>
              <a:rPr lang="en-US" sz="1200" b="0" i="0" u="none" strike="noStrike" kern="1200" baseline="0" dirty="0" smtClean="0">
                <a:solidFill>
                  <a:schemeClr val="tx1"/>
                </a:solidFill>
                <a:latin typeface="+mn-lt"/>
                <a:ea typeface="+mn-ea"/>
                <a:cs typeface="+mn-cs"/>
              </a:rPr>
              <a:t>samples. These elements arise from dozens of different sources including combustion of</a:t>
            </a:r>
          </a:p>
          <a:p>
            <a:r>
              <a:rPr lang="en-US" sz="1200" b="0" i="0" u="none" strike="noStrike" kern="1200" baseline="0" dirty="0" smtClean="0">
                <a:solidFill>
                  <a:schemeClr val="tx1"/>
                </a:solidFill>
                <a:latin typeface="+mn-lt"/>
                <a:ea typeface="+mn-ea"/>
                <a:cs typeface="+mn-cs"/>
              </a:rPr>
              <a:t>coal, oil, </a:t>
            </a:r>
            <a:r>
              <a:rPr lang="en-US" sz="1200" b="0" i="0" u="none" strike="noStrike" kern="1200" baseline="0" dirty="0" err="1" smtClean="0">
                <a:solidFill>
                  <a:schemeClr val="tx1"/>
                </a:solidFill>
                <a:latin typeface="+mn-lt"/>
                <a:ea typeface="+mn-ea"/>
                <a:cs typeface="+mn-cs"/>
              </a:rPr>
              <a:t>woodburning</a:t>
            </a:r>
            <a:r>
              <a:rPr lang="en-US" sz="1200" b="0" i="0" u="none" strike="noStrike" kern="1200" baseline="0" dirty="0" smtClean="0">
                <a:solidFill>
                  <a:schemeClr val="tx1"/>
                </a:solidFill>
                <a:latin typeface="+mn-lt"/>
                <a:ea typeface="+mn-ea"/>
                <a:cs typeface="+mn-cs"/>
              </a:rPr>
              <a:t>, steel furnaces, boilers, smelters, dust, waste incineration, and</a:t>
            </a:r>
          </a:p>
          <a:p>
            <a:r>
              <a:rPr lang="en-US" sz="1200" b="0" i="0" u="none" strike="noStrike" kern="1200" baseline="0" dirty="0" smtClean="0">
                <a:solidFill>
                  <a:schemeClr val="tx1"/>
                </a:solidFill>
                <a:latin typeface="+mn-lt"/>
                <a:ea typeface="+mn-ea"/>
                <a:cs typeface="+mn-cs"/>
              </a:rPr>
              <a:t>brake wear. Depending on their sources, these elements can be found in either the fine or</a:t>
            </a:r>
          </a:p>
          <a:p>
            <a:r>
              <a:rPr lang="en-US" sz="1200" b="0" i="0" u="none" strike="noStrike" kern="1200" baseline="0" dirty="0" smtClean="0">
                <a:solidFill>
                  <a:schemeClr val="tx1"/>
                </a:solidFill>
                <a:latin typeface="+mn-lt"/>
                <a:ea typeface="+mn-ea"/>
                <a:cs typeface="+mn-cs"/>
              </a:rPr>
              <a:t>the coarse mode. Concentrations of selected elements together with the size mode where</a:t>
            </a:r>
          </a:p>
          <a:p>
            <a:r>
              <a:rPr lang="en-US" sz="1200" b="0" i="0" u="none" strike="noStrike" kern="1200" baseline="0" dirty="0" smtClean="0">
                <a:solidFill>
                  <a:schemeClr val="tx1"/>
                </a:solidFill>
                <a:latin typeface="+mn-lt"/>
                <a:ea typeface="+mn-ea"/>
                <a:cs typeface="+mn-cs"/>
              </a:rPr>
              <a:t>these elements are usually found are shown in Table 8.6. The concentrations of these</a:t>
            </a:r>
          </a:p>
          <a:p>
            <a:r>
              <a:rPr lang="en-US" sz="1200" b="0" i="0" u="none" strike="noStrike" kern="1200" baseline="0" dirty="0" smtClean="0">
                <a:solidFill>
                  <a:schemeClr val="tx1"/>
                </a:solidFill>
                <a:latin typeface="+mn-lt"/>
                <a:ea typeface="+mn-ea"/>
                <a:cs typeface="+mn-cs"/>
              </a:rPr>
              <a:t>elements even for similar pollution levels vary over almost three orders of magnitude,</a:t>
            </a:r>
          </a:p>
          <a:p>
            <a:r>
              <a:rPr lang="en-US" sz="1200" b="0" i="0" u="none" strike="noStrike" kern="1200" baseline="0" dirty="0" smtClean="0">
                <a:solidFill>
                  <a:schemeClr val="tx1"/>
                </a:solidFill>
                <a:latin typeface="+mn-lt"/>
                <a:ea typeface="+mn-ea"/>
                <a:cs typeface="+mn-cs"/>
              </a:rPr>
              <a:t>indicating the strong effect of local sources. In general, elements such as lead, iron, and</a:t>
            </a:r>
          </a:p>
          <a:p>
            <a:r>
              <a:rPr lang="en-US" sz="1200" b="0" i="0" u="none" strike="noStrike" kern="1200" baseline="0" dirty="0" smtClean="0">
                <a:solidFill>
                  <a:schemeClr val="tx1"/>
                </a:solidFill>
                <a:latin typeface="+mn-lt"/>
                <a:ea typeface="+mn-ea"/>
                <a:cs typeface="+mn-cs"/>
              </a:rPr>
              <a:t>copper have the highest concentrations, while elements such as cobalt, mercury, and</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antimony are characterized by low concentrations. Elements produced during combustion</a:t>
            </a:r>
          </a:p>
          <a:p>
            <a:r>
              <a:rPr lang="en-US" sz="1200" b="0" i="0" u="none" strike="noStrike" kern="1200" baseline="0" dirty="0" smtClean="0">
                <a:solidFill>
                  <a:schemeClr val="tx1"/>
                </a:solidFill>
                <a:latin typeface="+mn-lt"/>
                <a:ea typeface="+mn-ea"/>
                <a:cs typeface="+mn-cs"/>
              </a:rPr>
              <a:t>usually exist in the form of oxides (e.g., Fe2O3, Fe3O4, Al2O3), but their chemical form is</a:t>
            </a:r>
          </a:p>
          <a:p>
            <a:r>
              <a:rPr lang="en-US" sz="1200" b="0" i="0" u="none" strike="noStrike" kern="1200" baseline="0" dirty="0" smtClean="0">
                <a:solidFill>
                  <a:schemeClr val="tx1"/>
                </a:solidFill>
                <a:latin typeface="+mn-lt"/>
                <a:ea typeface="+mn-ea"/>
                <a:cs typeface="+mn-cs"/>
              </a:rPr>
              <a:t>in general uncertain.</a:t>
            </a:r>
          </a:p>
          <a:p>
            <a:r>
              <a:rPr lang="en-US" sz="1200" b="0" i="0" u="none" strike="noStrike" kern="1200" baseline="0" dirty="0" smtClean="0">
                <a:solidFill>
                  <a:schemeClr val="tx1"/>
                </a:solidFill>
                <a:latin typeface="+mn-lt"/>
                <a:ea typeface="+mn-ea"/>
                <a:cs typeface="+mn-cs"/>
              </a:rPr>
              <a:t>A summary of chemical information regarding the coarse and fine modes is presented</a:t>
            </a:r>
          </a:p>
          <a:p>
            <a:r>
              <a:rPr lang="en-US" sz="1200" b="0" i="0" u="none" strike="noStrike" kern="1200" baseline="0" smtClean="0">
                <a:solidFill>
                  <a:schemeClr val="tx1"/>
                </a:solidFill>
                <a:latin typeface="+mn-lt"/>
                <a:ea typeface="+mn-ea"/>
                <a:cs typeface="+mn-cs"/>
              </a:rPr>
              <a:t>in Table 8.7.</a:t>
            </a:r>
            <a:endParaRPr lang="el-GR"/>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39</a:t>
            </a:fld>
            <a:endParaRPr lang="el-GR"/>
          </a:p>
        </p:txBody>
      </p:sp>
    </p:spTree>
    <p:extLst>
      <p:ext uri="{BB962C8B-B14F-4D97-AF65-F5344CB8AC3E}">
        <p14:creationId xmlns:p14="http://schemas.microsoft.com/office/powerpoint/2010/main" val="1590791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http://carypure.com/blog/2017/02/01/5-reasons-indoor-air-pollution-harmful-health/</a:t>
            </a:r>
            <a:endParaRPr lang="el-GR" dirty="0" smtClean="0"/>
          </a:p>
          <a:p>
            <a:endParaRPr lang="en-US" dirty="0" smtClean="0"/>
          </a:p>
          <a:p>
            <a:r>
              <a:rPr lang="en-US" sz="1200" b="0" i="0" kern="1200" dirty="0" smtClean="0">
                <a:solidFill>
                  <a:schemeClr val="tx1"/>
                </a:solidFill>
                <a:effectLst/>
                <a:latin typeface="+mn-lt"/>
                <a:ea typeface="+mn-ea"/>
                <a:cs typeface="+mn-cs"/>
              </a:rPr>
              <a:t>Particulate matter (PM) is one of the main perpetrators of Indoor Air Pollution. It is made of minuscule solids, liquid droplets or it can also refer to a mixture of liquid and solid droplets suspended in air. Acids such as sulfuric and nitric acids, metals, organic chemicals, soil or dust particles, and biological contaminants all collectively contribute to particulate matter pollution.</a:t>
            </a:r>
          </a:p>
          <a:p>
            <a:r>
              <a:rPr lang="en-US" sz="1200" b="0" i="0" kern="1200" dirty="0" smtClean="0">
                <a:solidFill>
                  <a:schemeClr val="tx1"/>
                </a:solidFill>
                <a:effectLst/>
                <a:latin typeface="+mn-lt"/>
                <a:ea typeface="+mn-ea"/>
                <a:cs typeface="+mn-cs"/>
              </a:rPr>
              <a:t>The most common particles that can be found in a home are:</a:t>
            </a:r>
          </a:p>
          <a:p>
            <a:r>
              <a:rPr lang="en-US" sz="1200" b="0" i="0" kern="1200" dirty="0" smtClean="0">
                <a:solidFill>
                  <a:schemeClr val="tx1"/>
                </a:solidFill>
                <a:effectLst/>
                <a:latin typeface="+mn-lt"/>
                <a:ea typeface="+mn-ea"/>
                <a:cs typeface="+mn-cs"/>
              </a:rPr>
              <a:t>Dust as solid particulate matter or smoke and fumes, which are a combination of solid and liquid particles.</a:t>
            </a:r>
          </a:p>
          <a:p>
            <a:r>
              <a:rPr lang="en-US" sz="1200" b="0" i="0" kern="1200" dirty="0" smtClean="0">
                <a:solidFill>
                  <a:schemeClr val="tx1"/>
                </a:solidFill>
                <a:effectLst/>
                <a:latin typeface="+mn-lt"/>
                <a:ea typeface="+mn-ea"/>
                <a:cs typeface="+mn-cs"/>
              </a:rPr>
              <a:t>Biological particulate matter, including viruses, pollen, molds, bacteria, dust mite and cockroach body parts and droppings, and animal waste.</a:t>
            </a:r>
          </a:p>
          <a:p>
            <a:r>
              <a:rPr lang="en-US" sz="1200" b="0" i="0" kern="1200" dirty="0" smtClean="0">
                <a:solidFill>
                  <a:schemeClr val="tx1"/>
                </a:solidFill>
                <a:effectLst/>
                <a:latin typeface="+mn-lt"/>
                <a:ea typeface="+mn-ea"/>
                <a:cs typeface="+mn-cs"/>
              </a:rPr>
              <a:t>From a health standpoint, fine particles that have a diameter of 2.5 micrometers (</a:t>
            </a:r>
            <a:r>
              <a:rPr lang="en-US" sz="1200" b="0" i="0" kern="1200" dirty="0" err="1" smtClean="0">
                <a:solidFill>
                  <a:schemeClr val="tx1"/>
                </a:solidFill>
                <a:effectLst/>
                <a:latin typeface="+mn-lt"/>
                <a:ea typeface="+mn-ea"/>
                <a:cs typeface="+mn-cs"/>
              </a:rPr>
              <a:t>μm</a:t>
            </a:r>
            <a:r>
              <a:rPr lang="en-US" sz="1200" b="0" i="0" kern="1200" dirty="0" smtClean="0">
                <a:solidFill>
                  <a:schemeClr val="tx1"/>
                </a:solidFill>
                <a:effectLst/>
                <a:latin typeface="+mn-lt"/>
                <a:ea typeface="+mn-ea"/>
                <a:cs typeface="+mn-cs"/>
              </a:rPr>
              <a:t>) or less are the most harmful. These breathable particles can be inhaled and they penetrate deep into the lungs where they may cause chronic or acute health effects. </a:t>
            </a:r>
            <a:r>
              <a:rPr lang="en-US" sz="1200" b="0" i="0" kern="1200" smtClean="0">
                <a:solidFill>
                  <a:schemeClr val="tx1"/>
                </a:solidFill>
                <a:effectLst/>
                <a:latin typeface="+mn-lt"/>
                <a:ea typeface="+mn-ea"/>
                <a:cs typeface="+mn-cs"/>
              </a:rPr>
              <a:t>Particles larger than this can be trapped in the throat and the nose and expelled by sneezing, or swallowing.</a:t>
            </a:r>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42</a:t>
            </a:fld>
            <a:endParaRPr lang="el-GR"/>
          </a:p>
        </p:txBody>
      </p:sp>
    </p:spTree>
    <p:extLst>
      <p:ext uri="{BB962C8B-B14F-4D97-AF65-F5344CB8AC3E}">
        <p14:creationId xmlns:p14="http://schemas.microsoft.com/office/powerpoint/2010/main" val="249114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https://www.frontiersin.org/articles/10.3389/fenvs.2014.00069/full#T1</a:t>
            </a:r>
            <a:endParaRPr lang="el-GR" dirty="0" smtClean="0"/>
          </a:p>
          <a:p>
            <a:r>
              <a:rPr lang="el-GR" sz="1200" b="0" i="0" u="none" strike="noStrike" kern="1200" baseline="0" dirty="0" err="1" smtClean="0">
                <a:solidFill>
                  <a:schemeClr val="tx1"/>
                </a:solidFill>
                <a:latin typeface="+mn-lt"/>
                <a:ea typeface="+mn-ea"/>
                <a:cs typeface="+mn-cs"/>
              </a:rPr>
              <a:t>Τοπικη</a:t>
            </a:r>
            <a:r>
              <a:rPr lang="el-GR" sz="1200" b="0" i="0" u="none" strike="noStrike" kern="1200" baseline="0" dirty="0" smtClean="0">
                <a:solidFill>
                  <a:schemeClr val="tx1"/>
                </a:solidFill>
                <a:latin typeface="+mn-lt"/>
                <a:ea typeface="+mn-ea"/>
                <a:cs typeface="+mn-cs"/>
              </a:rPr>
              <a:t>: εκπομπές σε αυτοκινητόδρομους ή εκπομπές από καμινάδες διάφορων βιομηχανιών πρωτογενών </a:t>
            </a:r>
          </a:p>
          <a:p>
            <a:r>
              <a:rPr lang="el-GR" sz="1200" b="0" i="0" u="none" strike="noStrike" kern="1200" baseline="0" dirty="0" smtClean="0">
                <a:solidFill>
                  <a:schemeClr val="tx1"/>
                </a:solidFill>
                <a:latin typeface="+mn-lt"/>
                <a:ea typeface="+mn-ea"/>
                <a:cs typeface="+mn-cs"/>
              </a:rPr>
              <a:t>Η αστική και </a:t>
            </a:r>
            <a:r>
              <a:rPr lang="el-GR" sz="1200" b="0" i="0" u="none" strike="noStrike" kern="1200" baseline="0" dirty="0" err="1" smtClean="0">
                <a:solidFill>
                  <a:schemeClr val="tx1"/>
                </a:solidFill>
                <a:latin typeface="+mn-lt"/>
                <a:ea typeface="+mn-ea"/>
                <a:cs typeface="+mn-cs"/>
              </a:rPr>
              <a:t>περιαστική</a:t>
            </a:r>
            <a:r>
              <a:rPr lang="el-GR" sz="1200" b="0" i="0" u="none" strike="noStrike" kern="1200" baseline="0" dirty="0" smtClean="0">
                <a:solidFill>
                  <a:schemeClr val="tx1"/>
                </a:solidFill>
                <a:latin typeface="+mn-lt"/>
                <a:ea typeface="+mn-ea"/>
                <a:cs typeface="+mn-cs"/>
              </a:rPr>
              <a:t> κλίμακα που εκτείνεται μέχρι μερικές δεκάδες χιλιόμετρα και όπου </a:t>
            </a:r>
            <a:r>
              <a:rPr lang="el-GR" sz="1200" b="0" i="0" u="none" strike="noStrike" kern="1200" baseline="0" dirty="0" err="1" smtClean="0">
                <a:solidFill>
                  <a:schemeClr val="tx1"/>
                </a:solidFill>
                <a:latin typeface="+mn-lt"/>
                <a:ea typeface="+mn-ea"/>
                <a:cs typeface="+mn-cs"/>
              </a:rPr>
              <a:t>εχουμε</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εμφανιση</a:t>
            </a:r>
            <a:r>
              <a:rPr lang="el-GR" sz="1200" b="0" i="0" u="none" strike="noStrike" kern="1200" baseline="0" dirty="0" smtClean="0">
                <a:solidFill>
                  <a:schemeClr val="tx1"/>
                </a:solidFill>
                <a:latin typeface="+mn-lt"/>
                <a:ea typeface="+mn-ea"/>
                <a:cs typeface="+mn-cs"/>
              </a:rPr>
              <a:t> πρωτογενών και την εμφάνιση δευτερογενών ρύπων. </a:t>
            </a:r>
          </a:p>
          <a:p>
            <a:r>
              <a:rPr lang="el-GR" sz="1200" b="0" i="0" u="none" strike="noStrike" kern="1200" baseline="0" dirty="0" smtClean="0">
                <a:solidFill>
                  <a:schemeClr val="tx1"/>
                </a:solidFill>
                <a:latin typeface="+mn-lt"/>
                <a:ea typeface="+mn-ea"/>
                <a:cs typeface="+mn-cs"/>
              </a:rPr>
              <a:t>ώστε να μπορέσουνε να μεταφερθούν από μία ήπειρο σε άλλη ήπειρο ή ακόμη και σε όλο το ημισφαίριο διαμέσου της γενικής κυκλοφορίας της ατμόσφαιρας. </a:t>
            </a:r>
            <a:endParaRPr lang="el-GR" dirty="0" smtClean="0"/>
          </a:p>
          <a:p>
            <a:r>
              <a:rPr lang="el-GR" sz="1200" b="0" i="0" u="none" strike="noStrike" kern="1200" baseline="0" dirty="0" smtClean="0">
                <a:solidFill>
                  <a:schemeClr val="tx1"/>
                </a:solidFill>
                <a:latin typeface="+mn-lt"/>
                <a:ea typeface="+mn-ea"/>
                <a:cs typeface="+mn-cs"/>
              </a:rPr>
              <a:t>Η παγκόσμια κλίμακα αφορά στα φαινόμενα ρύπανσης που πλήττουν όλο το πλανήτη. </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8</a:t>
            </a:fld>
            <a:endParaRPr lang="el-GR"/>
          </a:p>
        </p:txBody>
      </p:sp>
    </p:spTree>
    <p:extLst>
      <p:ext uri="{BB962C8B-B14F-4D97-AF65-F5344CB8AC3E}">
        <p14:creationId xmlns:p14="http://schemas.microsoft.com/office/powerpoint/2010/main" val="2783875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https://www.frontiersin.org/articles/10.3389/fenvs.2014.00069/full#T1</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43</a:t>
            </a:fld>
            <a:endParaRPr lang="el-GR"/>
          </a:p>
        </p:txBody>
      </p:sp>
    </p:spTree>
    <p:extLst>
      <p:ext uri="{BB962C8B-B14F-4D97-AF65-F5344CB8AC3E}">
        <p14:creationId xmlns:p14="http://schemas.microsoft.com/office/powerpoint/2010/main" val="92757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44</a:t>
            </a:fld>
            <a:endParaRPr lang="el-GR"/>
          </a:p>
        </p:txBody>
      </p:sp>
    </p:spTree>
    <p:extLst>
      <p:ext uri="{BB962C8B-B14F-4D97-AF65-F5344CB8AC3E}">
        <p14:creationId xmlns:p14="http://schemas.microsoft.com/office/powerpoint/2010/main" val="92757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https://www.ncbi.nlm.nih.gov/books/NBK368034/</a:t>
            </a:r>
            <a:r>
              <a:rPr lang="el-GR" sz="1200" b="0" i="0" kern="1200" dirty="0" smtClean="0">
                <a:solidFill>
                  <a:schemeClr val="tx1"/>
                </a:solidFill>
                <a:effectLst/>
                <a:latin typeface="+mn-lt"/>
                <a:ea typeface="+mn-ea"/>
                <a:cs typeface="+mn-cs"/>
              </a:rPr>
              <a:t> </a:t>
            </a:r>
          </a:p>
          <a:p>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From: </a:t>
            </a:r>
            <a:r>
              <a:rPr lang="en-US" sz="1200" b="0" i="0" kern="1200" dirty="0" smtClean="0">
                <a:solidFill>
                  <a:schemeClr val="tx1"/>
                </a:solidFill>
                <a:effectLst/>
                <a:latin typeface="+mn-lt"/>
                <a:ea typeface="+mn-ea"/>
                <a:cs typeface="+mn-cs"/>
                <a:hlinkClick r:id="rId3"/>
              </a:rPr>
              <a:t>1.1, Definition of outdoor air pollution</a:t>
            </a:r>
            <a:endParaRPr lang="en-US" sz="1200" b="0" i="0" kern="120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Outdoor air pollution.</a:t>
            </a:r>
          </a:p>
          <a:p>
            <a:pPr fontAlgn="t"/>
            <a:r>
              <a:rPr lang="en-US" sz="1200" b="0" i="0" kern="1200" dirty="0" smtClean="0">
                <a:solidFill>
                  <a:schemeClr val="tx1"/>
                </a:solidFill>
                <a:effectLst/>
                <a:latin typeface="+mn-lt"/>
                <a:ea typeface="+mn-ea"/>
                <a:cs typeface="+mn-cs"/>
              </a:rPr>
              <a:t>IARC Monographs on the Evaluation of Carcinogenic Risks to Humans, No. 109.</a:t>
            </a:r>
          </a:p>
          <a:p>
            <a:pPr fontAlgn="t"/>
            <a:r>
              <a:rPr lang="en-US" sz="1200" b="0" i="0" kern="1200" dirty="0" smtClean="0">
                <a:solidFill>
                  <a:schemeClr val="tx1"/>
                </a:solidFill>
                <a:effectLst/>
                <a:latin typeface="+mn-lt"/>
                <a:ea typeface="+mn-ea"/>
                <a:cs typeface="+mn-cs"/>
              </a:rPr>
              <a:t>IARC Working Group on the Evaluation of Carcinogenic Risk to Humans.</a:t>
            </a:r>
          </a:p>
          <a:p>
            <a:pPr fontAlgn="t"/>
            <a:r>
              <a:rPr lang="en-US" sz="1200" b="0" i="0" kern="1200" dirty="0" smtClean="0">
                <a:solidFill>
                  <a:schemeClr val="tx1"/>
                </a:solidFill>
                <a:effectLst/>
                <a:latin typeface="+mn-lt"/>
                <a:ea typeface="+mn-ea"/>
                <a:cs typeface="+mn-cs"/>
              </a:rPr>
              <a:t>Lyon (FR): </a:t>
            </a:r>
            <a:r>
              <a:rPr lang="en-US" sz="1200" b="0" i="0" kern="1200" dirty="0" smtClean="0">
                <a:solidFill>
                  <a:schemeClr val="tx1"/>
                </a:solidFill>
                <a:effectLst/>
                <a:latin typeface="+mn-lt"/>
                <a:ea typeface="+mn-ea"/>
                <a:cs typeface="+mn-cs"/>
                <a:hlinkClick r:id="rId4"/>
              </a:rPr>
              <a:t>International Agency for Research on Cancer</a:t>
            </a:r>
            <a:r>
              <a:rPr lang="en-US" sz="1200" b="0" i="0" kern="1200" dirty="0" smtClean="0">
                <a:solidFill>
                  <a:schemeClr val="tx1"/>
                </a:solidFill>
                <a:effectLst/>
                <a:latin typeface="+mn-lt"/>
                <a:ea typeface="+mn-ea"/>
                <a:cs typeface="+mn-cs"/>
              </a:rPr>
              <a:t>; 2016.</a:t>
            </a:r>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45</a:t>
            </a:fld>
            <a:endParaRPr lang="el-GR"/>
          </a:p>
        </p:txBody>
      </p:sp>
    </p:spTree>
    <p:extLst>
      <p:ext uri="{BB962C8B-B14F-4D97-AF65-F5344CB8AC3E}">
        <p14:creationId xmlns:p14="http://schemas.microsoft.com/office/powerpoint/2010/main" val="3341876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9</a:t>
            </a:fld>
            <a:endParaRPr lang="el-GR"/>
          </a:p>
        </p:txBody>
      </p:sp>
    </p:spTree>
    <p:extLst>
      <p:ext uri="{BB962C8B-B14F-4D97-AF65-F5344CB8AC3E}">
        <p14:creationId xmlns:p14="http://schemas.microsoft.com/office/powerpoint/2010/main" val="19495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https://docslide.com.br/documents/air-pollution-zanhs-shmeioseis.html</a:t>
            </a:r>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smtClean="0">
                <a:solidFill>
                  <a:schemeClr val="tx1"/>
                </a:solidFill>
                <a:latin typeface="+mn-lt"/>
                <a:ea typeface="+mn-ea"/>
                <a:cs typeface="+mn-cs"/>
              </a:rPr>
              <a:t>Αντίθετα με την κοινή αντίληψη, το μεγαλύτερο ποσοστό των παραγόμενων αέριων ρύπων προέρχεται από καθαρά φυσικές πηγές. Με τον όρο φυσικές πηγές αναφερόμαστε στις πηγές εκπομπών αερίων ρύπων που δεν οφείλονται στην ανθρώπινη δραστηριότητα. Παρ’ όλα αυτά οι ανθρωπογενείς εκπομπές είναι κυρίως υπεύθυνες για τα μεγάλα περιβαλλοντικά προβλήματα που εμφανίσθηκαν. Αυτό οφείλεται βεβαίως στην ανατροπή της φυσικής ισορροπίας αλλά επίσης και στην μεγάλη πυκνότητα των εκπομπών από ανθρωπογενείς εκπομπές οι οποίες συγκεντρώνονται σε μικρές γεωγραφικές περιοχές (κυρίως αστικές περιοχές και βιομηχανικές ζώνες). Αντίθετα, η καλή διασπορά των φυσικών πηγών ανά την υφήλιο προσφέρει τη δυνατότητα καλύτερης ανάμιξης των ρύπων με τον καθαρό αέρα. Κατά συνέπεια, με κάποιες μικρές εξαιρέσεις, οι εκπομπές αερίων ρύπων από φυσικές πηγές από μόνες τους δεν οδηγούν σε υψηλές συγκεντρώσεις </a:t>
            </a:r>
          </a:p>
          <a:p>
            <a:r>
              <a:rPr lang="el-GR" sz="1200" b="0" i="0" u="none" strike="noStrike" kern="1200" baseline="0" dirty="0" smtClean="0">
                <a:solidFill>
                  <a:schemeClr val="tx1"/>
                </a:solidFill>
                <a:latin typeface="+mn-lt"/>
                <a:ea typeface="+mn-ea"/>
                <a:cs typeface="+mn-cs"/>
              </a:rPr>
              <a:t>Οι σημαντικότερες φυσικές πηγές είναι: </a:t>
            </a:r>
          </a:p>
          <a:p>
            <a:r>
              <a:rPr lang="el-GR" sz="1200" b="0" i="0" u="none" strike="noStrike" kern="1200" baseline="0" dirty="0" smtClean="0">
                <a:solidFill>
                  <a:schemeClr val="tx1"/>
                </a:solidFill>
                <a:latin typeface="+mn-lt"/>
                <a:ea typeface="+mn-ea"/>
                <a:cs typeface="+mn-cs"/>
              </a:rPr>
              <a:t>1. Τα ηφαίστεια (κυρίως αιωρούμενα σωματίδια, διοξείδιο του θείου, υδρόθειο και μεθάνιο). </a:t>
            </a:r>
          </a:p>
          <a:p>
            <a:r>
              <a:rPr lang="el-GR" sz="1200" b="0" i="0" u="none" strike="noStrike" kern="1200" baseline="0" dirty="0" smtClean="0">
                <a:solidFill>
                  <a:schemeClr val="tx1"/>
                </a:solidFill>
                <a:latin typeface="+mn-lt"/>
                <a:ea typeface="+mn-ea"/>
                <a:cs typeface="+mn-cs"/>
              </a:rPr>
              <a:t>2. Οι πυρκαγιές δασών (κυρίως αιωρούμενα σωματίδια, μονοξείδιο και διοξείδιο του άνθρακα). </a:t>
            </a:r>
          </a:p>
          <a:p>
            <a:r>
              <a:rPr lang="el-GR" sz="1200" b="0" i="0" u="none" strike="noStrike" kern="1200" baseline="0" dirty="0" smtClean="0">
                <a:solidFill>
                  <a:schemeClr val="tx1"/>
                </a:solidFill>
                <a:latin typeface="+mn-lt"/>
                <a:ea typeface="+mn-ea"/>
                <a:cs typeface="+mn-cs"/>
              </a:rPr>
              <a:t>3. Οι ωκεανοί και γενικότερα οι θαλάσσιες εκτάσεις (κυρίως χλωριούχο νάτριο και θειικά άλατα). </a:t>
            </a:r>
          </a:p>
          <a:p>
            <a:r>
              <a:rPr lang="el-GR" sz="1200" b="0" i="0" u="none" strike="noStrike" kern="1200" baseline="0" dirty="0" smtClean="0">
                <a:solidFill>
                  <a:schemeClr val="tx1"/>
                </a:solidFill>
                <a:latin typeface="+mn-lt"/>
                <a:ea typeface="+mn-ea"/>
                <a:cs typeface="+mn-cs"/>
              </a:rPr>
              <a:t>4. Βιολογική αποσύνθεση των φυτών και των ζώων (κυρίως υδρογονάνθρακες, αμμωνία και υδρόθειο). </a:t>
            </a:r>
          </a:p>
          <a:p>
            <a:r>
              <a:rPr lang="el-GR" sz="1200" b="0" i="0" u="none" strike="noStrike" kern="1200" baseline="0" dirty="0" smtClean="0">
                <a:solidFill>
                  <a:schemeClr val="tx1"/>
                </a:solidFill>
                <a:latin typeface="+mn-lt"/>
                <a:ea typeface="+mn-ea"/>
                <a:cs typeface="+mn-cs"/>
              </a:rPr>
              <a:t>5. Η αποσάθρωση του εδάφους (αιωρούμενα σωματίδια). </a:t>
            </a:r>
          </a:p>
          <a:p>
            <a:r>
              <a:rPr lang="el-GR" sz="1200" b="0" i="0" u="none" strike="noStrike" kern="1200" baseline="0" dirty="0" smtClean="0">
                <a:solidFill>
                  <a:schemeClr val="tx1"/>
                </a:solidFill>
                <a:latin typeface="+mn-lt"/>
                <a:ea typeface="+mn-ea"/>
                <a:cs typeface="+mn-cs"/>
              </a:rPr>
              <a:t>6. Τα φυτά και τα δέντρα (κυρίως υδρογονάνθρακες). </a:t>
            </a:r>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11</a:t>
            </a:fld>
            <a:endParaRPr lang="el-GR"/>
          </a:p>
        </p:txBody>
      </p:sp>
    </p:spTree>
    <p:extLst>
      <p:ext uri="{BB962C8B-B14F-4D97-AF65-F5344CB8AC3E}">
        <p14:creationId xmlns:p14="http://schemas.microsoft.com/office/powerpoint/2010/main" val="124905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Natural Sources</a:t>
            </a:r>
            <a:r>
              <a:rPr lang="en-US" dirty="0" smtClean="0"/>
              <a:t/>
            </a:r>
            <a:br>
              <a:rPr lang="en-US" dirty="0" smtClean="0"/>
            </a:br>
            <a:r>
              <a:rPr lang="en-US" sz="1200" b="0" i="0" kern="1200" dirty="0" smtClean="0">
                <a:solidFill>
                  <a:schemeClr val="tx1"/>
                </a:solidFill>
                <a:effectLst/>
                <a:latin typeface="+mn-lt"/>
                <a:ea typeface="+mn-ea"/>
                <a:cs typeface="+mn-cs"/>
              </a:rPr>
              <a:t>Although industrialization and the use of motor vehicles are overwhelmingly the most significant contributors to air pollution, there are important </a:t>
            </a:r>
            <a:r>
              <a:rPr lang="en-US" sz="1200" b="1" i="0" kern="1200" dirty="0" smtClean="0">
                <a:solidFill>
                  <a:schemeClr val="tx1"/>
                </a:solidFill>
                <a:effectLst/>
                <a:latin typeface="+mn-lt"/>
                <a:ea typeface="+mn-ea"/>
                <a:cs typeface="+mn-cs"/>
              </a:rPr>
              <a:t>natural sources</a:t>
            </a:r>
            <a:r>
              <a:rPr lang="en-US" sz="1200" b="0" i="0" kern="1200" dirty="0" smtClean="0">
                <a:solidFill>
                  <a:schemeClr val="tx1"/>
                </a:solidFill>
                <a:effectLst/>
                <a:latin typeface="+mn-lt"/>
                <a:ea typeface="+mn-ea"/>
                <a:cs typeface="+mn-cs"/>
              </a:rPr>
              <a:t> of "pollution" as well. </a:t>
            </a:r>
            <a:r>
              <a:rPr lang="en-US" sz="1200" b="0" i="0" kern="1200" dirty="0" err="1" smtClean="0">
                <a:solidFill>
                  <a:schemeClr val="tx1"/>
                </a:solidFill>
                <a:effectLst/>
                <a:latin typeface="+mn-lt"/>
                <a:ea typeface="+mn-ea"/>
                <a:cs typeface="+mn-cs"/>
              </a:rPr>
              <a:t>Wildland</a:t>
            </a:r>
            <a:r>
              <a:rPr lang="en-US" sz="1200" b="0" i="0" kern="1200" dirty="0" smtClean="0">
                <a:solidFill>
                  <a:schemeClr val="tx1"/>
                </a:solidFill>
                <a:effectLst/>
                <a:latin typeface="+mn-lt"/>
                <a:ea typeface="+mn-ea"/>
                <a:cs typeface="+mn-cs"/>
              </a:rPr>
              <a:t> fires, dust storms, and volcanic activity also contribute gases and particulates to our atmosphere.</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Unlike the above mentioned sources of air pollution, natural "air pollution" is not caused by people or their activities. An erupting volcano emits particulate matter and gases; forest and prairie fires can emit large quantities of "pollutants"; plants and trees naturally emit VOCs which are oxidized and form aerosols that can cause a natural blue haze</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and dust storms can create large amounts of particulate matter. Wild animals in their natural habitat are also considered natural sources of "pollution". The National Park Service recognizes that each of these sources emits gases and particulate matter into the atmosphere but we regard these as constituents resulting from natural processes.</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Methane gas is one of the biggest contributors to global warming and is said to be </a:t>
            </a:r>
            <a:r>
              <a:rPr lang="en-US" sz="1200" b="0" i="0" u="none" strike="noStrike" kern="1200" dirty="0" smtClean="0">
                <a:solidFill>
                  <a:schemeClr val="tx1"/>
                </a:solidFill>
                <a:effectLst/>
                <a:latin typeface="+mn-lt"/>
                <a:ea typeface="+mn-ea"/>
                <a:cs typeface="+mn-cs"/>
                <a:hlinkClick r:id="rId3"/>
              </a:rPr>
              <a:t>21 </a:t>
            </a:r>
            <a:r>
              <a:rPr lang="en-US" sz="1200" b="0" i="0" u="none" strike="noStrike" kern="1200" dirty="0" err="1" smtClean="0">
                <a:solidFill>
                  <a:schemeClr val="tx1"/>
                </a:solidFill>
                <a:effectLst/>
                <a:latin typeface="+mn-lt"/>
                <a:ea typeface="+mn-ea"/>
                <a:cs typeface="+mn-cs"/>
                <a:hlinkClick r:id="rId3"/>
              </a:rPr>
              <a:t>times</a:t>
            </a:r>
            <a:r>
              <a:rPr lang="en-US" sz="1200" b="0" i="0" kern="1200" dirty="0" err="1" smtClean="0">
                <a:solidFill>
                  <a:schemeClr val="tx1"/>
                </a:solidFill>
                <a:effectLst/>
                <a:latin typeface="+mn-lt"/>
                <a:ea typeface="+mn-ea"/>
                <a:cs typeface="+mn-cs"/>
              </a:rPr>
              <a:t>more</a:t>
            </a:r>
            <a:r>
              <a:rPr lang="en-US" sz="1200" b="0" i="0" kern="1200" dirty="0" smtClean="0">
                <a:solidFill>
                  <a:schemeClr val="tx1"/>
                </a:solidFill>
                <a:effectLst/>
                <a:latin typeface="+mn-lt"/>
                <a:ea typeface="+mn-ea"/>
                <a:cs typeface="+mn-cs"/>
              </a:rPr>
              <a:t> powerful a greenhouse gas than carbon dioxide. And do you know where most of earth’s methane gas comes from?</a:t>
            </a:r>
            <a:r>
              <a:rPr lang="en-US" sz="1200" b="0" i="1"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hlinkClick r:id="rId4"/>
              </a:rPr>
              <a:t>Cows</a:t>
            </a:r>
            <a:r>
              <a:rPr lang="en-US" sz="1200" b="0" i="0" kern="1200" dirty="0" smtClean="0">
                <a:solidFill>
                  <a:schemeClr val="tx1"/>
                </a:solidFill>
                <a:effectLst/>
                <a:latin typeface="+mn-lt"/>
                <a:ea typeface="+mn-ea"/>
                <a:cs typeface="+mn-cs"/>
              </a:rPr>
              <a:t>. Cattle on factory farms and feedlots are fed low-quality grains which their bodies were not made to digest, resulting in high levels of indigestion and flatulence. All that gas has to go somewhere — and into our atmosphere it goes.</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Above average levels of hydrogen sulfide, ammonia, particulate matter, endotoxins, carbon dioxide, dust and methane in the air in areas surrounding factory farms are not uncommon.</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12</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tooltip="Molten rock beneath the surface of the Earth."/>
              </a:rPr>
              <a:t>https://volcanoes.usgs.gov/vhp/gas.html</a:t>
            </a:r>
            <a:r>
              <a:rPr lang="el-GR" sz="1200" b="0" i="0" u="none" strike="noStrike" kern="1200" dirty="0" smtClean="0">
                <a:solidFill>
                  <a:schemeClr val="tx1"/>
                </a:solidFill>
                <a:effectLst/>
                <a:latin typeface="+mn-lt"/>
                <a:ea typeface="+mn-ea"/>
                <a:cs typeface="+mn-cs"/>
                <a:hlinkClick r:id="rId3" tooltip="Molten rock beneath the surface of the Earth."/>
              </a:rPr>
              <a:t> </a:t>
            </a:r>
          </a:p>
          <a:p>
            <a:r>
              <a:rPr lang="en-US" sz="1200" b="0" i="0" u="none" strike="noStrike" kern="1200" dirty="0" smtClean="0">
                <a:solidFill>
                  <a:schemeClr val="tx1"/>
                </a:solidFill>
                <a:effectLst/>
                <a:latin typeface="+mn-lt"/>
                <a:ea typeface="+mn-ea"/>
                <a:cs typeface="+mn-cs"/>
                <a:hlinkClick r:id="rId3" tooltip="Molten rock beneath the surface of the Earth."/>
              </a:rPr>
              <a:t>Magma</a:t>
            </a:r>
            <a:r>
              <a:rPr lang="en-US" sz="1200" b="0" i="0" kern="1200" dirty="0" smtClean="0">
                <a:solidFill>
                  <a:schemeClr val="tx1"/>
                </a:solidFill>
                <a:effectLst/>
                <a:latin typeface="+mn-lt"/>
                <a:ea typeface="+mn-ea"/>
                <a:cs typeface="+mn-cs"/>
              </a:rPr>
              <a:t> contains dissolved gases, which provide the driving force that causes most volcanic eruptions. As magma rises towards the surface and pressure decreases, gases are released from the liquid portion of the magma (melt) and continue to travel upward and are eventually released into the atmosphere. Large eruptions can release enormous amounts of gas in a short time. The </a:t>
            </a:r>
            <a:r>
              <a:rPr lang="en-US" sz="1200" b="0" i="0" u="none" strike="noStrike" kern="1200" dirty="0" smtClean="0">
                <a:solidFill>
                  <a:schemeClr val="tx1"/>
                </a:solidFill>
                <a:effectLst/>
                <a:latin typeface="+mn-lt"/>
                <a:ea typeface="+mn-ea"/>
                <a:cs typeface="+mn-cs"/>
                <a:hlinkClick r:id="rId4"/>
              </a:rPr>
              <a:t>1991 eruption of Mt. Pinatubo</a:t>
            </a:r>
            <a:r>
              <a:rPr lang="en-US" sz="1200" b="0" i="0" kern="1200" dirty="0" smtClean="0">
                <a:solidFill>
                  <a:schemeClr val="tx1"/>
                </a:solidFill>
                <a:effectLst/>
                <a:latin typeface="+mn-lt"/>
                <a:ea typeface="+mn-ea"/>
                <a:cs typeface="+mn-cs"/>
              </a:rPr>
              <a:t> is thought to have injected more than 250 megatons of gas into the upper atmosphere on a single day.</a:t>
            </a:r>
            <a:r>
              <a:rPr lang="el-GR"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By far the most abundant volcanic gas is water vapor, which is harmless. However, significant amounts of carbon dioxide, sulfur dioxide, hydrogen sulfide and hydrogen halides can also be emitted from volcanoes. </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During very large eruptions, SO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can be injected to altitudes of greater than 10km into the stratosphere. Here, SO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is converted to sulfate aerosols which reflect sunlight and therefore have a cooling effect on the Earth's climate. </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volcanoes can emit the halogens fluorine, chlorine and bromine in the form of hydrogen halides (HF, </a:t>
            </a:r>
            <a:r>
              <a:rPr lang="en-US" sz="1200" b="0" i="0" kern="1200" dirty="0" err="1" smtClean="0">
                <a:solidFill>
                  <a:schemeClr val="tx1"/>
                </a:solidFill>
                <a:effectLst/>
                <a:latin typeface="+mn-lt"/>
                <a:ea typeface="+mn-ea"/>
                <a:cs typeface="+mn-cs"/>
              </a:rPr>
              <a:t>HCl</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HBr</a:t>
            </a:r>
            <a:r>
              <a:rPr lang="en-US" sz="1200" b="0" i="0" kern="1200" dirty="0" smtClean="0">
                <a:solidFill>
                  <a:schemeClr val="tx1"/>
                </a:solidFill>
                <a:effectLst/>
                <a:latin typeface="+mn-lt"/>
                <a:ea typeface="+mn-ea"/>
                <a:cs typeface="+mn-cs"/>
              </a:rPr>
              <a:t>). These species are all strong acids and have high solubility; therefore they rapidly dissolve in water droplets within volcanic plumes or the atmosphere where they can potentially cause acid rain. In an </a:t>
            </a:r>
            <a:r>
              <a:rPr lang="en-US" sz="1200" b="0" i="0" u="none" strike="noStrike" kern="1200" dirty="0" smtClean="0">
                <a:solidFill>
                  <a:schemeClr val="tx1"/>
                </a:solidFill>
                <a:effectLst/>
                <a:latin typeface="+mn-lt"/>
                <a:ea typeface="+mn-ea"/>
                <a:cs typeface="+mn-cs"/>
                <a:hlinkClick r:id="rId5" tooltip="Fine fragments (less than 2-4 mm in diameter) of volcanic rock formed by a volcanic explosion or ejection from a volcanic vent."/>
              </a:rPr>
              <a:t>ash</a:t>
            </a:r>
            <a:r>
              <a:rPr lang="en-US" sz="1200" b="0" i="0" kern="1200" dirty="0" smtClean="0">
                <a:solidFill>
                  <a:schemeClr val="tx1"/>
                </a:solidFill>
                <a:effectLst/>
                <a:latin typeface="+mn-lt"/>
                <a:ea typeface="+mn-ea"/>
                <a:cs typeface="+mn-cs"/>
              </a:rPr>
              <a:t>-producing eruption, ash particles are also often coated with hydrogen halides.</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13</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14</a:t>
            </a:fld>
            <a:endParaRPr lang="el-GR"/>
          </a:p>
        </p:txBody>
      </p:sp>
    </p:spTree>
    <p:extLst>
      <p:ext uri="{BB962C8B-B14F-4D97-AF65-F5344CB8AC3E}">
        <p14:creationId xmlns:p14="http://schemas.microsoft.com/office/powerpoint/2010/main" val="2457348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15</a:t>
            </a:fld>
            <a:endParaRPr lang="el-GR"/>
          </a:p>
        </p:txBody>
      </p:sp>
    </p:spTree>
    <p:extLst>
      <p:ext uri="{BB962C8B-B14F-4D97-AF65-F5344CB8AC3E}">
        <p14:creationId xmlns:p14="http://schemas.microsoft.com/office/powerpoint/2010/main" val="245734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B487E26-B90B-4D36-9FA7-F682FABD2EB5}" type="datetime1">
              <a:rPr lang="el-GR" smtClean="0"/>
              <a:t>17/10/2017</a:t>
            </a:fld>
            <a:endParaRPr lang="el-GR"/>
          </a:p>
        </p:txBody>
      </p:sp>
      <p:sp>
        <p:nvSpPr>
          <p:cNvPr id="5" name="Footer Placeholder 4"/>
          <p:cNvSpPr>
            <a:spLocks noGrp="1"/>
          </p:cNvSpPr>
          <p:nvPr>
            <p:ph type="ftr" sz="quarter" idx="11"/>
          </p:nvPr>
        </p:nvSpPr>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82AE7254-793E-42E3-B77F-3A9CC7A513CB}" type="slidenum">
              <a:rPr lang="el-GR" smtClean="0"/>
              <a:t>‹#›</a:t>
            </a:fld>
            <a:endParaRPr lang="el-GR" dirty="0"/>
          </a:p>
        </p:txBody>
      </p:sp>
    </p:spTree>
    <p:extLst>
      <p:ext uri="{BB962C8B-B14F-4D97-AF65-F5344CB8AC3E}">
        <p14:creationId xmlns:p14="http://schemas.microsoft.com/office/powerpoint/2010/main" val="11709742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E5312C2-9A57-42FF-B518-2BEFB3AE5E57}" type="datetime1">
              <a:rPr lang="el-GR" smtClean="0"/>
              <a:t>17/10/2017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88766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16DE97B-F291-43C2-956B-3663BA63BBFA}" type="datetime1">
              <a:rPr lang="el-GR" smtClean="0"/>
              <a:t>17/10/2017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55744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
        <p:nvSpPr>
          <p:cNvPr id="7" name="TextBox 6"/>
          <p:cNvSpPr txBox="1"/>
          <p:nvPr userDrawn="1"/>
        </p:nvSpPr>
        <p:spPr>
          <a:xfrm>
            <a:off x="4283968" y="0"/>
            <a:ext cx="4896544" cy="307777"/>
          </a:xfrm>
          <a:prstGeom prst="rect">
            <a:avLst/>
          </a:prstGeom>
          <a:noFill/>
        </p:spPr>
        <p:txBody>
          <a:bodyPr wrap="square" rtlCol="0">
            <a:spAutoFit/>
          </a:bodyPr>
          <a:lstStyle/>
          <a:p>
            <a:pPr algn="r"/>
            <a:r>
              <a:rPr lang="el-GR" sz="1400" dirty="0" smtClean="0">
                <a:solidFill>
                  <a:schemeClr val="tx1">
                    <a:lumMod val="50000"/>
                    <a:lumOff val="50000"/>
                  </a:schemeClr>
                </a:solidFill>
              </a:rPr>
              <a:t>Μάθημα 2: Ατμοσφαιρικοί ρύποι και πηγές ρύπανσης</a:t>
            </a:r>
            <a:endParaRPr lang="el-GR" sz="1400" dirty="0">
              <a:solidFill>
                <a:schemeClr val="tx1">
                  <a:lumMod val="50000"/>
                  <a:lumOff val="50000"/>
                </a:schemeClr>
              </a:solidFill>
            </a:endParaRPr>
          </a:p>
        </p:txBody>
      </p:sp>
    </p:spTree>
    <p:extLst>
      <p:ext uri="{BB962C8B-B14F-4D97-AF65-F5344CB8AC3E}">
        <p14:creationId xmlns:p14="http://schemas.microsoft.com/office/powerpoint/2010/main" val="77372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0000F-F08B-4AE7-A84C-BFF7954BF766}" type="datetime1">
              <a:rPr lang="el-GR" smtClean="0"/>
              <a:t>17/10/2017</a:t>
            </a:fld>
            <a:endParaRPr lang="el-GR"/>
          </a:p>
        </p:txBody>
      </p:sp>
      <p:sp>
        <p:nvSpPr>
          <p:cNvPr id="5" name="Footer Placeholder 4"/>
          <p:cNvSpPr>
            <a:spLocks noGrp="1"/>
          </p:cNvSpPr>
          <p:nvPr>
            <p:ph type="ftr" sz="quarter" idx="11"/>
          </p:nvPr>
        </p:nvSpPr>
        <p:spPr/>
        <p:txBody>
          <a:bodyPr/>
          <a:lstStyle/>
          <a:p>
            <a:r>
              <a:rPr lang="el-GR" dirty="0" smtClean="0"/>
              <a:t>Ελένη Αθανασοπούλου</a:t>
            </a:r>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24355739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E83CB17-8B53-45F2-8034-72F41B79080C}" type="datetime1">
              <a:rPr lang="el-GR" smtClean="0"/>
              <a:t>17/10/2017</a:t>
            </a:fld>
            <a:endParaRPr lang="el-GR"/>
          </a:p>
        </p:txBody>
      </p:sp>
      <p:sp>
        <p:nvSpPr>
          <p:cNvPr id="6" name="Footer Placeholder 5"/>
          <p:cNvSpPr>
            <a:spLocks noGrp="1"/>
          </p:cNvSpPr>
          <p:nvPr>
            <p:ph type="ftr" sz="quarter" idx="11"/>
          </p:nvPr>
        </p:nvSpPr>
        <p:spPr/>
        <p:txBody>
          <a:bodyPr/>
          <a:lstStyle/>
          <a:p>
            <a:r>
              <a:rPr lang="el-GR" dirty="0"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a:t>
            </a:fld>
            <a:endParaRPr lang="el-GR"/>
          </a:p>
        </p:txBody>
      </p:sp>
      <p:sp>
        <p:nvSpPr>
          <p:cNvPr id="8" name="TextBox 7"/>
          <p:cNvSpPr txBox="1"/>
          <p:nvPr userDrawn="1"/>
        </p:nvSpPr>
        <p:spPr>
          <a:xfrm>
            <a:off x="4283968" y="0"/>
            <a:ext cx="4896544" cy="307777"/>
          </a:xfrm>
          <a:prstGeom prst="rect">
            <a:avLst/>
          </a:prstGeom>
          <a:noFill/>
        </p:spPr>
        <p:txBody>
          <a:bodyPr wrap="square" rtlCol="0">
            <a:spAutoFit/>
          </a:bodyPr>
          <a:lstStyle/>
          <a:p>
            <a:pPr algn="r"/>
            <a:r>
              <a:rPr lang="el-GR" sz="1400" dirty="0" smtClean="0">
                <a:solidFill>
                  <a:schemeClr val="tx1">
                    <a:lumMod val="50000"/>
                    <a:lumOff val="50000"/>
                  </a:schemeClr>
                </a:solidFill>
              </a:rPr>
              <a:t>Μάθημα 2: Ατμοσφαιρικοί ρύποι και πηγές ρύπανσης</a:t>
            </a:r>
            <a:endParaRPr lang="el-GR" sz="1400" dirty="0">
              <a:solidFill>
                <a:schemeClr val="tx1">
                  <a:lumMod val="50000"/>
                  <a:lumOff val="50000"/>
                </a:schemeClr>
              </a:solidFill>
            </a:endParaRPr>
          </a:p>
        </p:txBody>
      </p:sp>
    </p:spTree>
    <p:extLst>
      <p:ext uri="{BB962C8B-B14F-4D97-AF65-F5344CB8AC3E}">
        <p14:creationId xmlns:p14="http://schemas.microsoft.com/office/powerpoint/2010/main" val="19383881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F5232A9-3BCF-42CB-8A43-82883D123809}" type="datetime1">
              <a:rPr lang="el-GR" smtClean="0"/>
              <a:t>17/10/2017</a:t>
            </a:fld>
            <a:endParaRPr lang="el-GR"/>
          </a:p>
        </p:txBody>
      </p:sp>
      <p:sp>
        <p:nvSpPr>
          <p:cNvPr id="8" name="Footer Placeholder 7"/>
          <p:cNvSpPr>
            <a:spLocks noGrp="1"/>
          </p:cNvSpPr>
          <p:nvPr>
            <p:ph type="ftr" sz="quarter" idx="11"/>
          </p:nvPr>
        </p:nvSpPr>
        <p:spPr/>
        <p:txBody>
          <a:bodyPr/>
          <a:lstStyle/>
          <a:p>
            <a:r>
              <a:rPr lang="el-GR" dirty="0" smtClean="0"/>
              <a:t>Ελένη Αθανασοπούλου</a:t>
            </a:r>
            <a:endParaRPr lang="el-GR" dirty="0"/>
          </a:p>
        </p:txBody>
      </p:sp>
      <p:sp>
        <p:nvSpPr>
          <p:cNvPr id="9" name="Slide Number Placeholder 8"/>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127580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85B014A-67FB-4E75-B291-011D4B722A3F}" type="datetime1">
              <a:rPr lang="el-GR" smtClean="0"/>
              <a:t>17/10/2017</a:t>
            </a:fld>
            <a:endParaRPr lang="el-GR"/>
          </a:p>
        </p:txBody>
      </p:sp>
      <p:sp>
        <p:nvSpPr>
          <p:cNvPr id="4" name="Footer Placeholder 3"/>
          <p:cNvSpPr>
            <a:spLocks noGrp="1"/>
          </p:cNvSpPr>
          <p:nvPr>
            <p:ph type="ftr" sz="quarter" idx="11"/>
          </p:nvPr>
        </p:nvSpPr>
        <p:spPr/>
        <p:txBody>
          <a:bodyPr/>
          <a:lstStyle/>
          <a:p>
            <a:r>
              <a:rPr lang="el-GR" dirty="0" smtClean="0"/>
              <a:t>Ελένη Αθανασοπούλου</a:t>
            </a:r>
            <a:endParaRPr lang="el-GR" dirty="0"/>
          </a:p>
        </p:txBody>
      </p:sp>
      <p:sp>
        <p:nvSpPr>
          <p:cNvPr id="5" name="Slide Number Placeholder 4"/>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302714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3122E-90F3-4733-997F-1D3449107536}" type="datetime1">
              <a:rPr lang="el-GR" smtClean="0"/>
              <a:t>17/10/2017</a:t>
            </a:fld>
            <a:endParaRPr lang="el-GR"/>
          </a:p>
        </p:txBody>
      </p:sp>
      <p:sp>
        <p:nvSpPr>
          <p:cNvPr id="3" name="Footer Placeholder 2"/>
          <p:cNvSpPr>
            <a:spLocks noGrp="1"/>
          </p:cNvSpPr>
          <p:nvPr>
            <p:ph type="ftr" sz="quarter" idx="11"/>
          </p:nvPr>
        </p:nvSpPr>
        <p:spPr/>
        <p:txBody>
          <a:bodyPr/>
          <a:lstStyle/>
          <a:p>
            <a:r>
              <a:rPr lang="el-GR" smtClean="0"/>
              <a:t>Ελένη Αθανασοπούλου</a:t>
            </a:r>
            <a:endParaRPr lang="el-GR"/>
          </a:p>
        </p:txBody>
      </p:sp>
      <p:sp>
        <p:nvSpPr>
          <p:cNvPr id="4" name="Slide Number Placeholder 3"/>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22653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59731-D730-4325-A137-4D71F880CA15}" type="datetime1">
              <a:rPr lang="el-GR" smtClean="0"/>
              <a:t>17/10/2017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a:p>
        </p:txBody>
      </p:sp>
      <p:sp>
        <p:nvSpPr>
          <p:cNvPr id="7" name="Slide Number Placeholder 6"/>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65401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EE363-1DA3-45AA-AF61-83C1288D8BFC}" type="datetime1">
              <a:rPr lang="el-GR" smtClean="0"/>
              <a:t>17/10/2017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a:p>
        </p:txBody>
      </p:sp>
      <p:sp>
        <p:nvSpPr>
          <p:cNvPr id="7" name="Slide Number Placeholder 6"/>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266015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00C35-6157-4AA4-A387-AF5F9364E7B2}" type="datetime1">
              <a:rPr lang="el-GR" smtClean="0"/>
              <a:t>17/10/2017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Ελένη Αθανασοπούλου</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43D87-67CF-458F-94BC-B13D52DBFAFF}" type="slidenum">
              <a:rPr lang="el-GR" smtClean="0"/>
              <a:t>‹#›</a:t>
            </a:fld>
            <a:endParaRPr lang="el-GR"/>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5496" y="86899"/>
            <a:ext cx="1944216" cy="8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125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aqua.nasa.gov/"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3.xml"/><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oleObject1.bin"/><Relationship Id="rId4" Type="http://schemas.openxmlformats.org/officeDocument/2006/relationships/image" Target="../media/image20.wmf"/><Relationship Id="rId9" Type="http://schemas.openxmlformats.org/officeDocument/2006/relationships/image" Target="../media/image2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0vQK1z8HPB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1470025"/>
          </a:xfrm>
        </p:spPr>
        <p:txBody>
          <a:bodyPr/>
          <a:lstStyle/>
          <a:p>
            <a:r>
              <a:rPr lang="el-GR" dirty="0" smtClean="0"/>
              <a:t>Ατμοσφαιρική Ρύπανση (ΕΕΕ423)</a:t>
            </a:r>
            <a:endParaRPr lang="el-GR" dirty="0"/>
          </a:p>
        </p:txBody>
      </p:sp>
      <p:sp>
        <p:nvSpPr>
          <p:cNvPr id="3" name="Subtitle 2"/>
          <p:cNvSpPr>
            <a:spLocks noGrp="1"/>
          </p:cNvSpPr>
          <p:nvPr>
            <p:ph type="subTitle" idx="1"/>
          </p:nvPr>
        </p:nvSpPr>
        <p:spPr>
          <a:xfrm>
            <a:off x="683568" y="3501008"/>
            <a:ext cx="7776864" cy="1752600"/>
          </a:xfrm>
        </p:spPr>
        <p:txBody>
          <a:bodyPr>
            <a:normAutofit/>
          </a:bodyPr>
          <a:lstStyle/>
          <a:p>
            <a:r>
              <a:rPr lang="el-GR" dirty="0" smtClean="0"/>
              <a:t>Μάθημα </a:t>
            </a:r>
            <a:r>
              <a:rPr lang="en-US" dirty="0" smtClean="0"/>
              <a:t>2</a:t>
            </a:r>
            <a:r>
              <a:rPr lang="el-GR" baseline="30000" dirty="0" smtClean="0"/>
              <a:t>ο</a:t>
            </a:r>
            <a:endParaRPr lang="el-GR" dirty="0"/>
          </a:p>
          <a:p>
            <a:pPr marL="457200" indent="-457200" algn="just">
              <a:buFont typeface="Arial" pitchFamily="34" charset="0"/>
              <a:buChar char="•"/>
            </a:pPr>
            <a:r>
              <a:rPr lang="el-GR" dirty="0" smtClean="0"/>
              <a:t> </a:t>
            </a:r>
            <a:r>
              <a:rPr lang="el-GR" dirty="0"/>
              <a:t>Ατμοσφαιρικοί ρύποι και πηγές </a:t>
            </a:r>
            <a:r>
              <a:rPr lang="el-GR" dirty="0" smtClean="0"/>
              <a:t>ρύπανσης</a:t>
            </a:r>
            <a:endParaRPr lang="en-US" dirty="0" smtClean="0"/>
          </a:p>
          <a:p>
            <a:pPr marL="457200" indent="-457200" algn="just">
              <a:buFont typeface="Arial" pitchFamily="34" charset="0"/>
              <a:buChar char="•"/>
            </a:pPr>
            <a:r>
              <a:rPr lang="el-GR" sz="2600" dirty="0"/>
              <a:t>Δημιουργία και εξέλιξη ατμοσφαιρικής ρύπανσης (1)</a:t>
            </a:r>
          </a:p>
        </p:txBody>
      </p:sp>
      <p:sp>
        <p:nvSpPr>
          <p:cNvPr id="4" name="Date Placeholder 3"/>
          <p:cNvSpPr>
            <a:spLocks noGrp="1"/>
          </p:cNvSpPr>
          <p:nvPr>
            <p:ph type="dt" sz="half" idx="10"/>
          </p:nvPr>
        </p:nvSpPr>
        <p:spPr/>
        <p:txBody>
          <a:bodyPr/>
          <a:lstStyle/>
          <a:p>
            <a:fld id="{A8F533D1-824B-4684-92DC-78C293F579BE}" type="datetime1">
              <a:rPr lang="el-GR" smtClean="0"/>
              <a:t>17/10/2017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82AE7254-793E-42E3-B77F-3A9CC7A513CB}" type="slidenum">
              <a:rPr lang="el-GR" smtClean="0"/>
              <a:t>1</a:t>
            </a:fld>
            <a:endParaRPr lang="el-GR" dirty="0"/>
          </a:p>
        </p:txBody>
      </p:sp>
    </p:spTree>
    <p:extLst>
      <p:ext uri="{BB962C8B-B14F-4D97-AF65-F5344CB8AC3E}">
        <p14:creationId xmlns:p14="http://schemas.microsoft.com/office/powerpoint/2010/main" val="3948394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l-GR" dirty="0" smtClean="0"/>
              <a:t>Εισαγωγή</a:t>
            </a:r>
          </a:p>
          <a:p>
            <a:pPr marL="514350" indent="-514350">
              <a:buFont typeface="+mj-lt"/>
              <a:buAutoNum type="arabicPeriod"/>
            </a:pPr>
            <a:r>
              <a:rPr lang="el-GR" dirty="0" smtClean="0"/>
              <a:t>Πηγές ατμοσφαιρικής ρύπανσης</a:t>
            </a:r>
          </a:p>
          <a:p>
            <a:pPr marL="514350" indent="-514350">
              <a:buFont typeface="+mj-lt"/>
              <a:buAutoNum type="arabicPeriod"/>
            </a:pPr>
            <a:r>
              <a:rPr lang="el-GR" dirty="0" smtClean="0"/>
              <a:t>Χημικά συστατικά της ατμόσφαιρας (ρύποι)</a:t>
            </a:r>
          </a:p>
          <a:p>
            <a:pPr marL="514350" indent="-514350">
              <a:buFont typeface="+mj-lt"/>
              <a:buAutoNum type="arabicPeriod"/>
            </a:pPr>
            <a:r>
              <a:rPr lang="el-GR" dirty="0" smtClean="0"/>
              <a:t>Ρύπανση εσωτερικών χώρων</a:t>
            </a:r>
          </a:p>
          <a:p>
            <a:pPr marL="514350" indent="-514350">
              <a:buFont typeface="+mj-lt"/>
              <a:buAutoNum type="arabicPeriod"/>
            </a:pPr>
            <a:r>
              <a:rPr lang="el-GR" dirty="0" smtClean="0"/>
              <a:t>Διαδικασίες μεταφορές, εξέλιξης, τροποποίησης ρύπων στην ατμόσφαιρα</a:t>
            </a:r>
          </a:p>
        </p:txBody>
      </p:sp>
      <p:sp>
        <p:nvSpPr>
          <p:cNvPr id="5" name="Date Placeholder 4"/>
          <p:cNvSpPr>
            <a:spLocks noGrp="1"/>
          </p:cNvSpPr>
          <p:nvPr>
            <p:ph type="dt" sz="half" idx="10"/>
          </p:nvPr>
        </p:nvSpPr>
        <p:spPr/>
        <p:txBody>
          <a:bodyPr/>
          <a:lstStyle/>
          <a:p>
            <a:fld id="{3417E0D7-DFFE-4D38-B11B-DD18872533AA}" type="datetime1">
              <a:rPr lang="el-GR" smtClean="0"/>
              <a:t>17/10/2017</a:t>
            </a:fld>
            <a:endParaRPr lang="el-GR" dirty="0"/>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10</a:t>
            </a:fld>
            <a:endParaRPr lang="el-GR"/>
          </a:p>
        </p:txBody>
      </p:sp>
    </p:spTree>
    <p:extLst>
      <p:ext uri="{BB962C8B-B14F-4D97-AF65-F5344CB8AC3E}">
        <p14:creationId xmlns:p14="http://schemas.microsoft.com/office/powerpoint/2010/main" val="22498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xEl>
                                              <p:pRg st="2" end="2"/>
                                            </p:txEl>
                                          </p:spTgt>
                                        </p:tgtEl>
                                        <p:attrNameLst>
                                          <p:attrName>style.opacity</p:attrName>
                                        </p:attrNameLst>
                                      </p:cBhvr>
                                      <p:to>
                                        <p:strVal val="0.5"/>
                                      </p:to>
                                    </p:set>
                                    <p:animEffect filter="image" prLst="opacity: 0.5">
                                      <p:cBhvr rctx="IE">
                                        <p:cTn id="7" dur="indefinite"/>
                                        <p:tgtEl>
                                          <p:spTgt spid="8">
                                            <p:txEl>
                                              <p:pRg st="2" end="2"/>
                                            </p:txEl>
                                          </p:spTgt>
                                        </p:tgtEl>
                                      </p:cBhvr>
                                    </p:animEffect>
                                  </p:childTnLst>
                                </p:cTn>
                              </p:par>
                              <p:par>
                                <p:cTn id="8" presetID="9" presetClass="emph" presetSubtype="0" nodeType="withEffect">
                                  <p:stCondLst>
                                    <p:cond delay="0"/>
                                  </p:stCondLst>
                                  <p:childTnLst>
                                    <p:set>
                                      <p:cBhvr rctx="PPT">
                                        <p:cTn id="9" dur="indefinite"/>
                                        <p:tgtEl>
                                          <p:spTgt spid="8">
                                            <p:txEl>
                                              <p:pRg st="3" end="3"/>
                                            </p:txEl>
                                          </p:spTgt>
                                        </p:tgtEl>
                                        <p:attrNameLst>
                                          <p:attrName>style.opacity</p:attrName>
                                        </p:attrNameLst>
                                      </p:cBhvr>
                                      <p:to>
                                        <p:strVal val="0.5"/>
                                      </p:to>
                                    </p:set>
                                    <p:animEffect filter="image" prLst="opacity: 0.5">
                                      <p:cBhvr rctx="IE">
                                        <p:cTn id="10" dur="indefinite"/>
                                        <p:tgtEl>
                                          <p:spTgt spid="8">
                                            <p:txEl>
                                              <p:pRg st="3" end="3"/>
                                            </p:txEl>
                                          </p:spTgt>
                                        </p:tgtEl>
                                      </p:cBhvr>
                                    </p:animEffect>
                                  </p:childTnLst>
                                </p:cTn>
                              </p:par>
                              <p:par>
                                <p:cTn id="11" presetID="15" presetClass="emph" presetSubtype="0" nodeType="withEffect">
                                  <p:stCondLst>
                                    <p:cond delay="0"/>
                                  </p:stCondLst>
                                  <p:iterate type="lt">
                                    <p:tmAbs val="25"/>
                                  </p:iterate>
                                  <p:childTnLst>
                                    <p:set>
                                      <p:cBhvr override="childStyle">
                                        <p:cTn id="12" dur="indefinite"/>
                                        <p:tgtEl>
                                          <p:spTgt spid="8">
                                            <p:txEl>
                                              <p:pRg st="1" end="1"/>
                                            </p:txEl>
                                          </p:spTgt>
                                        </p:tgtEl>
                                        <p:attrNameLst>
                                          <p:attrName>style.fontWeight</p:attrName>
                                        </p:attrNameLst>
                                      </p:cBhvr>
                                      <p:to>
                                        <p:strVal val="bold"/>
                                      </p:to>
                                    </p:set>
                                  </p:childTnLst>
                                </p:cTn>
                              </p:par>
                              <p:par>
                                <p:cTn id="13" presetID="9" presetClass="emph" presetSubtype="0" nodeType="withEffect">
                                  <p:stCondLst>
                                    <p:cond delay="0"/>
                                  </p:stCondLst>
                                  <p:childTnLst>
                                    <p:set>
                                      <p:cBhvr rctx="PPT">
                                        <p:cTn id="14" dur="indefinite"/>
                                        <p:tgtEl>
                                          <p:spTgt spid="8">
                                            <p:txEl>
                                              <p:pRg st="4" end="4"/>
                                            </p:txEl>
                                          </p:spTgt>
                                        </p:tgtEl>
                                        <p:attrNameLst>
                                          <p:attrName>style.opacity</p:attrName>
                                        </p:attrNameLst>
                                      </p:cBhvr>
                                      <p:to>
                                        <p:strVal val="0.5"/>
                                      </p:to>
                                    </p:set>
                                    <p:animEffect filter="image" prLst="opacity: 0.5">
                                      <p:cBhvr rctx="IE">
                                        <p:cTn id="15" dur="indefinite"/>
                                        <p:tgtEl>
                                          <p:spTgt spid="8">
                                            <p:txEl>
                                              <p:pRg st="4" end="4"/>
                                            </p:txEl>
                                          </p:spTgt>
                                        </p:tgtEl>
                                      </p:cBhvr>
                                    </p:animEffect>
                                  </p:childTnLst>
                                </p:cTn>
                              </p:par>
                              <p:par>
                                <p:cTn id="16" presetID="9" presetClass="emph" presetSubtype="0" nodeType="withEffect">
                                  <p:stCondLst>
                                    <p:cond delay="0"/>
                                  </p:stCondLst>
                                  <p:childTnLst>
                                    <p:set>
                                      <p:cBhvr rctx="PPT">
                                        <p:cTn id="17" dur="indefinite"/>
                                        <p:tgtEl>
                                          <p:spTgt spid="8">
                                            <p:txEl>
                                              <p:pRg st="0" end="0"/>
                                            </p:txEl>
                                          </p:spTgt>
                                        </p:tgtEl>
                                        <p:attrNameLst>
                                          <p:attrName>style.opacity</p:attrName>
                                        </p:attrNameLst>
                                      </p:cBhvr>
                                      <p:to>
                                        <p:strVal val="0.5"/>
                                      </p:to>
                                    </p:set>
                                    <p:animEffect filter="image" prLst="opacity: 0.5">
                                      <p:cBhvr rctx="IE">
                                        <p:cTn id="18" dur="indefinite"/>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l-GR" dirty="0" smtClean="0"/>
              <a:t>Πηγές ατμοσφαιρικής ρύπανσης</a:t>
            </a:r>
            <a:endParaRPr lang="el-GR"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484784"/>
            <a:ext cx="6907299" cy="4732015"/>
          </a:xfrm>
        </p:spPr>
      </p:pic>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11</a:t>
            </a:fld>
            <a:endParaRPr lang="el-GR"/>
          </a:p>
        </p:txBody>
      </p:sp>
    </p:spTree>
    <p:extLst>
      <p:ext uri="{BB962C8B-B14F-4D97-AF65-F5344CB8AC3E}">
        <p14:creationId xmlns:p14="http://schemas.microsoft.com/office/powerpoint/2010/main" val="2683289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smtClean="0"/>
              <a:t>Φυσικές πηγές ατμοσφαιρικής ρύπανσης</a:t>
            </a:r>
            <a:endParaRPr lang="el-GR" dirty="0"/>
          </a:p>
        </p:txBody>
      </p:sp>
      <p:sp>
        <p:nvSpPr>
          <p:cNvPr id="3" name="Content Placeholder 2"/>
          <p:cNvSpPr>
            <a:spLocks noGrp="1"/>
          </p:cNvSpPr>
          <p:nvPr>
            <p:ph idx="1"/>
          </p:nvPr>
        </p:nvSpPr>
        <p:spPr>
          <a:xfrm>
            <a:off x="457200" y="2060848"/>
            <a:ext cx="8229600" cy="4065315"/>
          </a:xfrm>
        </p:spPr>
        <p:txBody>
          <a:bodyPr/>
          <a:lstStyle/>
          <a:p>
            <a:r>
              <a:rPr lang="el-GR" dirty="0" smtClean="0"/>
              <a:t>Ηφαίστεια</a:t>
            </a:r>
          </a:p>
          <a:p>
            <a:r>
              <a:rPr lang="el-GR" dirty="0" smtClean="0"/>
              <a:t>Φωτιές</a:t>
            </a:r>
          </a:p>
          <a:p>
            <a:r>
              <a:rPr lang="el-GR" dirty="0" smtClean="0"/>
              <a:t>Ερημική (ή/και εδαφική) σκόνη</a:t>
            </a:r>
          </a:p>
          <a:p>
            <a:r>
              <a:rPr lang="el-GR" dirty="0" smtClean="0"/>
              <a:t>Άλλες (π.χ. ζώα, αποσύνθεση από βακτήρια)</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12</a:t>
            </a:fld>
            <a:endParaRPr lang="el-GR"/>
          </a:p>
        </p:txBody>
      </p:sp>
    </p:spTree>
    <p:extLst>
      <p:ext uri="{BB962C8B-B14F-4D97-AF65-F5344CB8AC3E}">
        <p14:creationId xmlns:p14="http://schemas.microsoft.com/office/powerpoint/2010/main" val="3999537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smtClean="0"/>
              <a:t>Φυσικές πηγές ατμοσφαιρικής ρύπανσης</a:t>
            </a:r>
            <a:endParaRPr lang="el-GR" dirty="0"/>
          </a:p>
        </p:txBody>
      </p:sp>
      <p:sp>
        <p:nvSpPr>
          <p:cNvPr id="3" name="Content Placeholder 2"/>
          <p:cNvSpPr>
            <a:spLocks noGrp="1"/>
          </p:cNvSpPr>
          <p:nvPr>
            <p:ph idx="1"/>
          </p:nvPr>
        </p:nvSpPr>
        <p:spPr>
          <a:xfrm>
            <a:off x="457200" y="1883965"/>
            <a:ext cx="8229600" cy="4065315"/>
          </a:xfrm>
        </p:spPr>
        <p:txBody>
          <a:bodyPr/>
          <a:lstStyle/>
          <a:p>
            <a:r>
              <a:rPr lang="el-GR" dirty="0" smtClean="0"/>
              <a:t>Ηφαίστεια</a:t>
            </a: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13</a:t>
            </a:fld>
            <a:endParaRPr lang="el-GR"/>
          </a:p>
        </p:txBody>
      </p:sp>
      <p:sp>
        <p:nvSpPr>
          <p:cNvPr id="7" name="TextBox 6"/>
          <p:cNvSpPr txBox="1"/>
          <p:nvPr/>
        </p:nvSpPr>
        <p:spPr>
          <a:xfrm>
            <a:off x="107504" y="2605554"/>
            <a:ext cx="3675581" cy="1477328"/>
          </a:xfrm>
          <a:prstGeom prst="rect">
            <a:avLst/>
          </a:prstGeom>
          <a:noFill/>
        </p:spPr>
        <p:txBody>
          <a:bodyPr wrap="square" rtlCol="0">
            <a:spAutoFit/>
          </a:bodyPr>
          <a:lstStyle/>
          <a:p>
            <a:pPr algn="just"/>
            <a:r>
              <a:rPr lang="en-US" dirty="0"/>
              <a:t>Volcanic eruptions can inject millions of </a:t>
            </a:r>
            <a:r>
              <a:rPr lang="en-US" dirty="0" err="1"/>
              <a:t>tonnes</a:t>
            </a:r>
            <a:r>
              <a:rPr lang="en-US" dirty="0"/>
              <a:t> of dust and gaseous sulfur dioxide </a:t>
            </a:r>
            <a:r>
              <a:rPr lang="en-US" dirty="0" smtClean="0"/>
              <a:t>into </a:t>
            </a:r>
            <a:r>
              <a:rPr lang="en-US" dirty="0"/>
              <a:t>the </a:t>
            </a:r>
            <a:r>
              <a:rPr lang="en-US" dirty="0" smtClean="0"/>
              <a:t>stratosphere, which evolves </a:t>
            </a:r>
            <a:r>
              <a:rPr lang="en-US" dirty="0"/>
              <a:t>to </a:t>
            </a:r>
            <a:r>
              <a:rPr lang="en-US" dirty="0" smtClean="0"/>
              <a:t>sulfate aerosols, i.e. effective </a:t>
            </a:r>
            <a:r>
              <a:rPr lang="en-US" dirty="0" err="1" smtClean="0"/>
              <a:t>scatterers</a:t>
            </a:r>
            <a:r>
              <a:rPr lang="en-US" dirty="0" smtClean="0"/>
              <a:t> of solar radiation.</a:t>
            </a:r>
            <a:endParaRPr lang="en-US" dirty="0"/>
          </a:p>
        </p:txBody>
      </p:sp>
      <p:sp>
        <p:nvSpPr>
          <p:cNvPr id="8" name="TextBox 7"/>
          <p:cNvSpPr txBox="1"/>
          <p:nvPr/>
        </p:nvSpPr>
        <p:spPr>
          <a:xfrm>
            <a:off x="323528" y="4437112"/>
            <a:ext cx="3384376" cy="1985159"/>
          </a:xfrm>
          <a:prstGeom prst="rect">
            <a:avLst/>
          </a:prstGeom>
          <a:noFill/>
          <a:ln w="28575">
            <a:solidFill>
              <a:srgbClr val="C00000"/>
            </a:solidFill>
          </a:ln>
        </p:spPr>
        <p:txBody>
          <a:bodyPr wrap="square" rtlCol="0">
            <a:spAutoFit/>
          </a:bodyPr>
          <a:lstStyle/>
          <a:p>
            <a:pPr algn="just">
              <a:spcAft>
                <a:spcPts val="1000"/>
              </a:spcAft>
            </a:pPr>
            <a:r>
              <a:rPr lang="en-US" dirty="0" smtClean="0"/>
              <a:t>Mount Pinatubo 1991:</a:t>
            </a:r>
          </a:p>
          <a:p>
            <a:pPr algn="just">
              <a:spcAft>
                <a:spcPts val="1000"/>
              </a:spcAft>
            </a:pPr>
            <a:r>
              <a:rPr lang="en-US" sz="1600" dirty="0" smtClean="0"/>
              <a:t>20 millions tons SO</a:t>
            </a:r>
            <a:r>
              <a:rPr lang="en-US" sz="1600" baseline="-25000" dirty="0" smtClean="0"/>
              <a:t>2</a:t>
            </a:r>
          </a:p>
          <a:p>
            <a:pPr algn="just">
              <a:spcAft>
                <a:spcPts val="1000"/>
              </a:spcAft>
            </a:pPr>
            <a:r>
              <a:rPr lang="en-US" sz="1600" dirty="0" smtClean="0"/>
              <a:t>20-30 % decline in the solar radiation reaching the surface of the earth</a:t>
            </a:r>
          </a:p>
          <a:p>
            <a:pPr algn="just">
              <a:spcAft>
                <a:spcPts val="1000"/>
              </a:spcAft>
            </a:pPr>
            <a:r>
              <a:rPr lang="en-US" sz="1600" dirty="0" smtClean="0"/>
              <a:t>0.5 </a:t>
            </a:r>
            <a:r>
              <a:rPr lang="en-US" sz="1600" dirty="0" smtClean="0">
                <a:latin typeface="Book Antiqua"/>
              </a:rPr>
              <a:t>°</a:t>
            </a:r>
            <a:r>
              <a:rPr lang="en-US" sz="1600" dirty="0" smtClean="0"/>
              <a:t>C drop in average global air temperature</a:t>
            </a:r>
            <a:endParaRPr lang="en-US" sz="1600" dirty="0"/>
          </a:p>
        </p:txBody>
      </p:sp>
      <p:pic>
        <p:nvPicPr>
          <p:cNvPr id="9" name="Picture 4" descr="http://blogs.kqed.org/climatewatch/files/2010/04/img_solar_radiation_transmis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093" y="2396455"/>
            <a:ext cx="5181403" cy="398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195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smtClean="0"/>
              <a:t>Φυσικές πηγές ατμοσφαιρικής ρύπανσης</a:t>
            </a:r>
            <a:endParaRPr lang="el-GR" dirty="0"/>
          </a:p>
        </p:txBody>
      </p:sp>
      <p:sp>
        <p:nvSpPr>
          <p:cNvPr id="3" name="Content Placeholder 2"/>
          <p:cNvSpPr>
            <a:spLocks noGrp="1"/>
          </p:cNvSpPr>
          <p:nvPr>
            <p:ph idx="1"/>
          </p:nvPr>
        </p:nvSpPr>
        <p:spPr>
          <a:xfrm>
            <a:off x="107504" y="2060848"/>
            <a:ext cx="8229600" cy="4065315"/>
          </a:xfrm>
        </p:spPr>
        <p:txBody>
          <a:bodyPr/>
          <a:lstStyle/>
          <a:p>
            <a:r>
              <a:rPr lang="el-GR" dirty="0" smtClean="0"/>
              <a:t>Φωτιές</a:t>
            </a: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14</a:t>
            </a:fld>
            <a:endParaRPr lang="el-G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296" y="2132856"/>
            <a:ext cx="6475327" cy="4048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700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smtClean="0"/>
              <a:t>Φυσικές πηγές ατμοσφαιρικής ρύπανσης</a:t>
            </a:r>
            <a:endParaRPr lang="el-GR" dirty="0"/>
          </a:p>
        </p:txBody>
      </p:sp>
      <p:sp>
        <p:nvSpPr>
          <p:cNvPr id="3" name="Content Placeholder 2"/>
          <p:cNvSpPr>
            <a:spLocks noGrp="1"/>
          </p:cNvSpPr>
          <p:nvPr>
            <p:ph idx="1"/>
          </p:nvPr>
        </p:nvSpPr>
        <p:spPr>
          <a:xfrm>
            <a:off x="107504" y="2060848"/>
            <a:ext cx="8229600" cy="4065315"/>
          </a:xfrm>
        </p:spPr>
        <p:txBody>
          <a:bodyPr/>
          <a:lstStyle/>
          <a:p>
            <a:r>
              <a:rPr lang="el-GR" dirty="0" smtClean="0"/>
              <a:t>Φωτιές</a:t>
            </a: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15</a:t>
            </a:fld>
            <a:endParaRPr lang="el-GR"/>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943"/>
          <a:stretch/>
        </p:blipFill>
        <p:spPr bwMode="auto">
          <a:xfrm>
            <a:off x="2447925" y="2132856"/>
            <a:ext cx="6696075" cy="284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4979932"/>
            <a:ext cx="4473727" cy="187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Wildfire on Chi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2783093"/>
            <a:ext cx="3240360" cy="21602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7505" y="5013176"/>
            <a:ext cx="3096344" cy="1200329"/>
          </a:xfrm>
          <a:prstGeom prst="rect">
            <a:avLst/>
          </a:prstGeom>
          <a:noFill/>
        </p:spPr>
        <p:txBody>
          <a:bodyPr wrap="square" rtlCol="0">
            <a:spAutoFit/>
          </a:bodyPr>
          <a:lstStyle/>
          <a:p>
            <a:r>
              <a:rPr lang="en-US" dirty="0"/>
              <a:t>(MODIS) on NASA’s </a:t>
            </a:r>
            <a:r>
              <a:rPr lang="en-US" dirty="0">
                <a:hlinkClick r:id="rId6"/>
              </a:rPr>
              <a:t>Aqua</a:t>
            </a:r>
            <a:r>
              <a:rPr lang="en-US" dirty="0"/>
              <a:t> satellite captured this natural-color image on August </a:t>
            </a:r>
            <a:r>
              <a:rPr lang="en-US" dirty="0" smtClean="0"/>
              <a:t>18</a:t>
            </a:r>
            <a:r>
              <a:rPr lang="el-GR" dirty="0" smtClean="0"/>
              <a:t>, 2012</a:t>
            </a:r>
            <a:r>
              <a:rPr lang="en-US" dirty="0" smtClean="0"/>
              <a:t>.</a:t>
            </a:r>
            <a:r>
              <a:rPr lang="en-US" dirty="0"/>
              <a:t> </a:t>
            </a:r>
            <a:endParaRPr lang="el-GR" dirty="0"/>
          </a:p>
        </p:txBody>
      </p:sp>
    </p:spTree>
    <p:extLst>
      <p:ext uri="{BB962C8B-B14F-4D97-AF65-F5344CB8AC3E}">
        <p14:creationId xmlns:p14="http://schemas.microsoft.com/office/powerpoint/2010/main" val="2490916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smtClean="0"/>
              <a:t>Φυσικές πηγές ατμοσφαιρικής ρύπανσης</a:t>
            </a:r>
            <a:endParaRPr lang="el-GR" dirty="0"/>
          </a:p>
        </p:txBody>
      </p:sp>
      <p:sp>
        <p:nvSpPr>
          <p:cNvPr id="3" name="Content Placeholder 2"/>
          <p:cNvSpPr>
            <a:spLocks noGrp="1"/>
          </p:cNvSpPr>
          <p:nvPr>
            <p:ph idx="1"/>
          </p:nvPr>
        </p:nvSpPr>
        <p:spPr>
          <a:xfrm>
            <a:off x="107504" y="2060848"/>
            <a:ext cx="8229600" cy="4065315"/>
          </a:xfrm>
        </p:spPr>
        <p:txBody>
          <a:bodyPr/>
          <a:lstStyle/>
          <a:p>
            <a:r>
              <a:rPr lang="el-GR" dirty="0" smtClean="0"/>
              <a:t>Φωτιές</a:t>
            </a: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16</a:t>
            </a:fld>
            <a:endParaRPr lang="el-GR"/>
          </a:p>
        </p:txBody>
      </p:sp>
      <p:pic>
        <p:nvPicPr>
          <p:cNvPr id="7" name="Picture 6" descr="Greekfires3_thumb.gif"/>
          <p:cNvPicPr>
            <a:picLocks noChangeAspect="1"/>
          </p:cNvPicPr>
          <p:nvPr/>
        </p:nvPicPr>
        <p:blipFill>
          <a:blip r:embed="rId3" cstate="print"/>
          <a:stretch>
            <a:fillRect/>
          </a:stretch>
        </p:blipFill>
        <p:spPr>
          <a:xfrm>
            <a:off x="5652120" y="3789040"/>
            <a:ext cx="1877194" cy="2232248"/>
          </a:xfrm>
          <a:prstGeom prst="rect">
            <a:avLst/>
          </a:prstGeom>
        </p:spPr>
      </p:pic>
      <p:pic>
        <p:nvPicPr>
          <p:cNvPr id="9" name="Picture 8" descr="slidef11ires_large.jpg"/>
          <p:cNvPicPr>
            <a:picLocks noChangeAspect="1"/>
          </p:cNvPicPr>
          <p:nvPr/>
        </p:nvPicPr>
        <p:blipFill>
          <a:blip r:embed="rId4" cstate="print"/>
          <a:stretch>
            <a:fillRect/>
          </a:stretch>
        </p:blipFill>
        <p:spPr>
          <a:xfrm>
            <a:off x="2001082" y="2060848"/>
            <a:ext cx="6963406" cy="4608512"/>
          </a:xfrm>
          <a:prstGeom prst="rect">
            <a:avLst/>
          </a:prstGeom>
        </p:spPr>
      </p:pic>
      <p:sp>
        <p:nvSpPr>
          <p:cNvPr id="10" name="Rectangle 9"/>
          <p:cNvSpPr/>
          <p:nvPr/>
        </p:nvSpPr>
        <p:spPr>
          <a:xfrm>
            <a:off x="5652120" y="6023029"/>
            <a:ext cx="3528393" cy="646331"/>
          </a:xfrm>
          <a:prstGeom prst="rect">
            <a:avLst/>
          </a:prstGeom>
        </p:spPr>
        <p:txBody>
          <a:bodyPr wrap="square">
            <a:spAutoFit/>
          </a:bodyPr>
          <a:lstStyle/>
          <a:p>
            <a:pPr algn="r"/>
            <a:r>
              <a:rPr lang="en-US" b="1" dirty="0" smtClean="0">
                <a:latin typeface="Book Antiqua" pitchFamily="18" charset="0"/>
              </a:rPr>
              <a:t>MODIS image of smoke from fires in Greece, August 2007</a:t>
            </a:r>
            <a:endParaRPr lang="el-GR" b="1" dirty="0">
              <a:latin typeface="Book Antiqua" pitchFamily="18" charset="0"/>
            </a:endParaRPr>
          </a:p>
        </p:txBody>
      </p:sp>
      <p:grpSp>
        <p:nvGrpSpPr>
          <p:cNvPr id="11" name="Group 10"/>
          <p:cNvGrpSpPr/>
          <p:nvPr/>
        </p:nvGrpSpPr>
        <p:grpSpPr>
          <a:xfrm>
            <a:off x="2123728" y="4593628"/>
            <a:ext cx="4248472" cy="1684333"/>
            <a:chOff x="683568" y="4005064"/>
            <a:chExt cx="4248472" cy="2016224"/>
          </a:xfrm>
        </p:grpSpPr>
        <p:cxnSp>
          <p:nvCxnSpPr>
            <p:cNvPr id="12" name="Straight Connector 11"/>
            <p:cNvCxnSpPr/>
            <p:nvPr/>
          </p:nvCxnSpPr>
          <p:spPr>
            <a:xfrm flipH="1">
              <a:off x="683568" y="4005064"/>
              <a:ext cx="4248472" cy="201622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500000">
              <a:off x="1907704" y="4637747"/>
              <a:ext cx="1512168" cy="400110"/>
            </a:xfrm>
            <a:prstGeom prst="rect">
              <a:avLst/>
            </a:prstGeom>
            <a:noFill/>
          </p:spPr>
          <p:txBody>
            <a:bodyPr wrap="square" rtlCol="0">
              <a:spAutoFit/>
            </a:bodyPr>
            <a:lstStyle/>
            <a:p>
              <a:r>
                <a:rPr lang="en-US" sz="2000" b="1" dirty="0" smtClean="0">
                  <a:solidFill>
                    <a:schemeClr val="bg1"/>
                  </a:solidFill>
                  <a:latin typeface="Book Antiqua" pitchFamily="18" charset="0"/>
                </a:rPr>
                <a:t>~1200 Km</a:t>
              </a:r>
              <a:endParaRPr lang="el-GR" sz="2000" b="1" dirty="0">
                <a:solidFill>
                  <a:schemeClr val="bg1"/>
                </a:solidFill>
                <a:latin typeface="Book Antiqua" pitchFamily="18" charset="0"/>
              </a:endParaRPr>
            </a:p>
          </p:txBody>
        </p:sp>
      </p:grpSp>
    </p:spTree>
    <p:extLst>
      <p:ext uri="{BB962C8B-B14F-4D97-AF65-F5344CB8AC3E}">
        <p14:creationId xmlns:p14="http://schemas.microsoft.com/office/powerpoint/2010/main" val="358354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smtClean="0"/>
              <a:t>Φυσικές πηγές ατμοσφαιρικής ρύπανσης</a:t>
            </a:r>
            <a:endParaRPr lang="el-GR" dirty="0"/>
          </a:p>
        </p:txBody>
      </p:sp>
      <p:sp>
        <p:nvSpPr>
          <p:cNvPr id="3" name="Content Placeholder 2"/>
          <p:cNvSpPr>
            <a:spLocks noGrp="1"/>
          </p:cNvSpPr>
          <p:nvPr>
            <p:ph idx="1"/>
          </p:nvPr>
        </p:nvSpPr>
        <p:spPr>
          <a:xfrm>
            <a:off x="457200" y="2060848"/>
            <a:ext cx="8229600" cy="4065315"/>
          </a:xfrm>
        </p:spPr>
        <p:txBody>
          <a:bodyPr/>
          <a:lstStyle/>
          <a:p>
            <a:r>
              <a:rPr lang="el-GR" dirty="0" smtClean="0"/>
              <a:t>Ερημική (ή/και εδαφική) σκόνη</a:t>
            </a: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17</a:t>
            </a:fld>
            <a:endParaRPr lang="el-GR"/>
          </a:p>
        </p:txBody>
      </p:sp>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3048000"/>
            <a:ext cx="9069387"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sp>
        <p:nvSpPr>
          <p:cNvPr id="8" name="Rectangle 17"/>
          <p:cNvSpPr>
            <a:spLocks noChangeArrowheads="1"/>
          </p:cNvSpPr>
          <p:nvPr/>
        </p:nvSpPr>
        <p:spPr bwMode="auto">
          <a:xfrm>
            <a:off x="457200" y="5638800"/>
            <a:ext cx="6781800" cy="701675"/>
          </a:xfrm>
          <a:prstGeom prst="rect">
            <a:avLst/>
          </a:prstGeom>
          <a:solidFill>
            <a:srgbClr val="FFFF99"/>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anchor="ctr">
            <a:spAutoFit/>
          </a:bodyPr>
          <a:lstStyle/>
          <a:p>
            <a:pPr>
              <a:spcAft>
                <a:spcPct val="0"/>
              </a:spcAft>
            </a:pPr>
            <a:r>
              <a:rPr lang="el-GR" sz="2000" b="0"/>
              <a:t>Αποκόλληση εδαφικών σωματιδίων σκόνης</a:t>
            </a:r>
          </a:p>
          <a:p>
            <a:pPr>
              <a:spcAft>
                <a:spcPct val="0"/>
              </a:spcAft>
            </a:pPr>
            <a:r>
              <a:rPr lang="el-GR" sz="2000" b="0"/>
              <a:t>από εδαφικές ρωγμές</a:t>
            </a:r>
            <a:endParaRPr lang="en-GB" sz="2000" b="0"/>
          </a:p>
        </p:txBody>
      </p:sp>
      <p:sp>
        <p:nvSpPr>
          <p:cNvPr id="9" name="Rectangle 21"/>
          <p:cNvSpPr>
            <a:spLocks noChangeArrowheads="1"/>
          </p:cNvSpPr>
          <p:nvPr/>
        </p:nvSpPr>
        <p:spPr bwMode="auto">
          <a:xfrm>
            <a:off x="7924800" y="2895600"/>
            <a:ext cx="1371600" cy="381000"/>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wrap="none" anchor="ctr"/>
          <a:lstStyle/>
          <a:p>
            <a:pPr>
              <a:spcAft>
                <a:spcPct val="0"/>
              </a:spcAft>
            </a:pPr>
            <a:r>
              <a:rPr lang="el-GR" b="0"/>
              <a:t>άνεμος</a:t>
            </a:r>
            <a:endParaRPr lang="en-GB" b="0"/>
          </a:p>
        </p:txBody>
      </p:sp>
      <p:sp>
        <p:nvSpPr>
          <p:cNvPr id="10" name="Text Box 24"/>
          <p:cNvSpPr txBox="1">
            <a:spLocks noChangeArrowheads="1"/>
          </p:cNvSpPr>
          <p:nvPr/>
        </p:nvSpPr>
        <p:spPr bwMode="auto">
          <a:xfrm>
            <a:off x="4283968" y="3212976"/>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a:spAutoFit/>
          </a:bodyPr>
          <a:lstStyle>
            <a:lvl1pPr eaLnBrk="0" hangingPunct="0">
              <a:defRPr sz="2400" b="1">
                <a:solidFill>
                  <a:schemeClr val="tx1"/>
                </a:solidFill>
                <a:latin typeface="Book Antiqua" pitchFamily="18" charset="0"/>
              </a:defRPr>
            </a:lvl1pPr>
            <a:lvl2pPr marL="742950" indent="-285750" eaLnBrk="0" hangingPunct="0">
              <a:defRPr sz="2400" b="1">
                <a:solidFill>
                  <a:schemeClr val="tx1"/>
                </a:solidFill>
                <a:latin typeface="Book Antiqua" pitchFamily="18" charset="0"/>
              </a:defRPr>
            </a:lvl2pPr>
            <a:lvl3pPr marL="1143000" indent="-228600" eaLnBrk="0" hangingPunct="0">
              <a:defRPr sz="2400" b="1">
                <a:solidFill>
                  <a:schemeClr val="tx1"/>
                </a:solidFill>
                <a:latin typeface="Book Antiqua" pitchFamily="18" charset="0"/>
              </a:defRPr>
            </a:lvl3pPr>
            <a:lvl4pPr marL="1600200" indent="-228600" eaLnBrk="0" hangingPunct="0">
              <a:defRPr sz="2400" b="1">
                <a:solidFill>
                  <a:schemeClr val="tx1"/>
                </a:solidFill>
                <a:latin typeface="Book Antiqua" pitchFamily="18" charset="0"/>
              </a:defRPr>
            </a:lvl4pPr>
            <a:lvl5pPr marL="2057400" indent="-228600" eaLnBrk="0" hangingPunct="0">
              <a:defRPr sz="2400" b="1">
                <a:solidFill>
                  <a:schemeClr val="tx1"/>
                </a:solidFill>
                <a:latin typeface="Book Antiqua" pitchFamily="18" charset="0"/>
              </a:defRPr>
            </a:lvl5pPr>
            <a:lvl6pPr marL="2514600" indent="-228600" algn="ctr" eaLnBrk="0" fontAlgn="base" hangingPunct="0">
              <a:spcBef>
                <a:spcPct val="0"/>
              </a:spcBef>
              <a:spcAft>
                <a:spcPct val="50000"/>
              </a:spcAft>
              <a:defRPr sz="2400" b="1">
                <a:solidFill>
                  <a:schemeClr val="tx1"/>
                </a:solidFill>
                <a:latin typeface="Book Antiqua" pitchFamily="18" charset="0"/>
              </a:defRPr>
            </a:lvl6pPr>
            <a:lvl7pPr marL="2971800" indent="-228600" algn="ctr" eaLnBrk="0" fontAlgn="base" hangingPunct="0">
              <a:spcBef>
                <a:spcPct val="0"/>
              </a:spcBef>
              <a:spcAft>
                <a:spcPct val="50000"/>
              </a:spcAft>
              <a:defRPr sz="2400" b="1">
                <a:solidFill>
                  <a:schemeClr val="tx1"/>
                </a:solidFill>
                <a:latin typeface="Book Antiqua" pitchFamily="18" charset="0"/>
              </a:defRPr>
            </a:lvl7pPr>
            <a:lvl8pPr marL="3429000" indent="-228600" algn="ctr" eaLnBrk="0" fontAlgn="base" hangingPunct="0">
              <a:spcBef>
                <a:spcPct val="0"/>
              </a:spcBef>
              <a:spcAft>
                <a:spcPct val="50000"/>
              </a:spcAft>
              <a:defRPr sz="2400" b="1">
                <a:solidFill>
                  <a:schemeClr val="tx1"/>
                </a:solidFill>
                <a:latin typeface="Book Antiqua" pitchFamily="18" charset="0"/>
              </a:defRPr>
            </a:lvl8pPr>
            <a:lvl9pPr marL="3886200" indent="-228600" algn="ctr" eaLnBrk="0" fontAlgn="base" hangingPunct="0">
              <a:spcBef>
                <a:spcPct val="0"/>
              </a:spcBef>
              <a:spcAft>
                <a:spcPct val="50000"/>
              </a:spcAft>
              <a:defRPr sz="2400" b="1">
                <a:solidFill>
                  <a:schemeClr val="tx1"/>
                </a:solidFill>
                <a:latin typeface="Book Antiqua" pitchFamily="18" charset="0"/>
              </a:defRPr>
            </a:lvl9pPr>
          </a:lstStyle>
          <a:p>
            <a:pPr algn="l" eaLnBrk="1" hangingPunct="1">
              <a:spcBef>
                <a:spcPct val="50000"/>
              </a:spcBef>
              <a:spcAft>
                <a:spcPct val="0"/>
              </a:spcAft>
            </a:pPr>
            <a:r>
              <a:rPr lang="el-GR" sz="2000" b="0" dirty="0">
                <a:solidFill>
                  <a:schemeClr val="accent2"/>
                </a:solidFill>
              </a:rPr>
              <a:t>Διάβρωση εδάφους ~ </a:t>
            </a:r>
            <a:r>
              <a:rPr lang="en-US" sz="2000" b="0" dirty="0">
                <a:solidFill>
                  <a:schemeClr val="accent2"/>
                </a:solidFill>
              </a:rPr>
              <a:t>U</a:t>
            </a:r>
            <a:r>
              <a:rPr lang="en-US" sz="2000" b="0" baseline="-25000" dirty="0">
                <a:solidFill>
                  <a:schemeClr val="accent2"/>
                </a:solidFill>
              </a:rPr>
              <a:t>*</a:t>
            </a:r>
            <a:r>
              <a:rPr lang="el-GR" sz="2000" b="0" baseline="-25000" dirty="0">
                <a:solidFill>
                  <a:schemeClr val="accent2"/>
                </a:solidFill>
              </a:rPr>
              <a:t> </a:t>
            </a:r>
            <a:r>
              <a:rPr lang="el-GR" sz="2000" b="0" baseline="30000" dirty="0">
                <a:solidFill>
                  <a:schemeClr val="accent2"/>
                </a:solidFill>
              </a:rPr>
              <a:t>3 - 4</a:t>
            </a:r>
            <a:r>
              <a:rPr lang="en-US" sz="2000" b="0" baseline="-25000" dirty="0">
                <a:solidFill>
                  <a:schemeClr val="accent2"/>
                </a:solidFill>
              </a:rPr>
              <a:t> </a:t>
            </a:r>
            <a:endParaRPr lang="en-GB" sz="2000" b="0" baseline="-25000" dirty="0">
              <a:solidFill>
                <a:schemeClr val="accent2"/>
              </a:solidFill>
            </a:endParaRPr>
          </a:p>
        </p:txBody>
      </p:sp>
      <p:sp>
        <p:nvSpPr>
          <p:cNvPr id="20" name="Rectangle 18"/>
          <p:cNvSpPr>
            <a:spLocks noChangeArrowheads="1"/>
          </p:cNvSpPr>
          <p:nvPr/>
        </p:nvSpPr>
        <p:spPr bwMode="auto">
          <a:xfrm>
            <a:off x="3581400" y="2743200"/>
            <a:ext cx="2286000" cy="396875"/>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anchor="ctr">
            <a:spAutoFit/>
          </a:bodyPr>
          <a:lstStyle/>
          <a:p>
            <a:pPr algn="l">
              <a:spcAft>
                <a:spcPct val="0"/>
              </a:spcAft>
            </a:pPr>
            <a:r>
              <a:rPr lang="en-US" sz="2000" b="0"/>
              <a:t>PM</a:t>
            </a:r>
            <a:r>
              <a:rPr lang="el-GR" sz="2000" b="0" baseline="-25000"/>
              <a:t>7</a:t>
            </a:r>
            <a:r>
              <a:rPr lang="en-US" sz="2000" b="0" baseline="-25000"/>
              <a:t>0</a:t>
            </a:r>
            <a:endParaRPr lang="en-GB" sz="2000" b="0" baseline="-25000"/>
          </a:p>
        </p:txBody>
      </p:sp>
    </p:spTree>
    <p:extLst>
      <p:ext uri="{BB962C8B-B14F-4D97-AF65-F5344CB8AC3E}">
        <p14:creationId xmlns:p14="http://schemas.microsoft.com/office/powerpoint/2010/main" val="900411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smtClean="0"/>
              <a:t>Φυσικές πηγές ατμοσφαιρικής ρύπανσης</a:t>
            </a:r>
            <a:endParaRPr lang="el-GR" dirty="0"/>
          </a:p>
        </p:txBody>
      </p:sp>
      <p:sp>
        <p:nvSpPr>
          <p:cNvPr id="3" name="Content Placeholder 2"/>
          <p:cNvSpPr>
            <a:spLocks noGrp="1"/>
          </p:cNvSpPr>
          <p:nvPr>
            <p:ph idx="1"/>
          </p:nvPr>
        </p:nvSpPr>
        <p:spPr>
          <a:xfrm>
            <a:off x="457200" y="2060848"/>
            <a:ext cx="8229600" cy="4065315"/>
          </a:xfrm>
        </p:spPr>
        <p:txBody>
          <a:bodyPr/>
          <a:lstStyle/>
          <a:p>
            <a:r>
              <a:rPr lang="el-GR" dirty="0" smtClean="0"/>
              <a:t>Ερημική </a:t>
            </a:r>
          </a:p>
          <a:p>
            <a:pPr marL="0" indent="0">
              <a:buNone/>
            </a:pPr>
            <a:r>
              <a:rPr lang="el-GR" dirty="0" smtClean="0"/>
              <a:t>(ή/και εδαφική) </a:t>
            </a:r>
          </a:p>
          <a:p>
            <a:pPr marL="0" indent="0">
              <a:buNone/>
            </a:pPr>
            <a:r>
              <a:rPr lang="el-GR" dirty="0" smtClean="0"/>
              <a:t>σκόνη</a:t>
            </a: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18</a:t>
            </a:fld>
            <a:endParaRPr lang="el-G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824" y="2060848"/>
            <a:ext cx="539305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92514" y="4653136"/>
            <a:ext cx="3156310" cy="1754326"/>
          </a:xfrm>
          <a:prstGeom prst="rect">
            <a:avLst/>
          </a:prstGeom>
          <a:noFill/>
        </p:spPr>
        <p:txBody>
          <a:bodyPr wrap="square" rtlCol="0">
            <a:spAutoFit/>
          </a:bodyPr>
          <a:lstStyle/>
          <a:p>
            <a:r>
              <a:rPr lang="el-GR" i="1" dirty="0" smtClean="0"/>
              <a:t>Οπτικό βάθος αερολυμάτων (</a:t>
            </a:r>
            <a:r>
              <a:rPr lang="en-US" b="1" i="1" dirty="0" smtClean="0"/>
              <a:t>AOD</a:t>
            </a:r>
            <a:r>
              <a:rPr lang="el-GR" i="1" dirty="0" smtClean="0"/>
              <a:t>) είναι ο βαθμός που τα αιωρούμενα σωματίδια εμποδίζουν τη διάδοση του φωτός στην ατμόσφαιρα λόγω απορρόφησης ή/και σκέδασης. </a:t>
            </a:r>
            <a:endParaRPr lang="el-GR" i="1" dirty="0"/>
          </a:p>
        </p:txBody>
      </p:sp>
    </p:spTree>
    <p:extLst>
      <p:ext uri="{BB962C8B-B14F-4D97-AF65-F5344CB8AC3E}">
        <p14:creationId xmlns:p14="http://schemas.microsoft.com/office/powerpoint/2010/main" val="1369547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smtClean="0"/>
              <a:t>Φυσικές πηγές ατμοσφαιρικής ρύπανσης</a:t>
            </a:r>
            <a:endParaRPr lang="el-GR" dirty="0"/>
          </a:p>
        </p:txBody>
      </p:sp>
      <p:sp>
        <p:nvSpPr>
          <p:cNvPr id="3" name="Content Placeholder 2"/>
          <p:cNvSpPr>
            <a:spLocks noGrp="1"/>
          </p:cNvSpPr>
          <p:nvPr>
            <p:ph idx="1"/>
          </p:nvPr>
        </p:nvSpPr>
        <p:spPr>
          <a:xfrm>
            <a:off x="2627784" y="2060848"/>
            <a:ext cx="8229600" cy="4065315"/>
          </a:xfrm>
        </p:spPr>
        <p:txBody>
          <a:bodyPr/>
          <a:lstStyle/>
          <a:p>
            <a:r>
              <a:rPr lang="el-GR" dirty="0" smtClean="0"/>
              <a:t>Ερημική (ή/και εδαφική) σκόνη</a:t>
            </a: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19</a:t>
            </a:fld>
            <a:endParaRPr lang="el-GR"/>
          </a:p>
        </p:txBody>
      </p:sp>
      <p:pic>
        <p:nvPicPr>
          <p:cNvPr id="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3" y="3048000"/>
            <a:ext cx="9069387"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pic>
      <p:sp>
        <p:nvSpPr>
          <p:cNvPr id="8" name="Rectangle 17"/>
          <p:cNvSpPr>
            <a:spLocks noChangeArrowheads="1"/>
          </p:cNvSpPr>
          <p:nvPr/>
        </p:nvSpPr>
        <p:spPr bwMode="auto">
          <a:xfrm>
            <a:off x="457200" y="5638800"/>
            <a:ext cx="6781800" cy="701675"/>
          </a:xfrm>
          <a:prstGeom prst="rect">
            <a:avLst/>
          </a:prstGeom>
          <a:solidFill>
            <a:srgbClr val="FFFF99"/>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anchor="ctr">
            <a:spAutoFit/>
          </a:bodyPr>
          <a:lstStyle/>
          <a:p>
            <a:pPr>
              <a:spcAft>
                <a:spcPct val="0"/>
              </a:spcAft>
            </a:pPr>
            <a:r>
              <a:rPr lang="el-GR" sz="2000" b="0"/>
              <a:t>Αποκόλληση εδαφικών σωματιδίων σκόνης</a:t>
            </a:r>
          </a:p>
          <a:p>
            <a:pPr>
              <a:spcAft>
                <a:spcPct val="0"/>
              </a:spcAft>
            </a:pPr>
            <a:r>
              <a:rPr lang="el-GR" sz="2000" b="0"/>
              <a:t>από εδαφικές ρωγμές</a:t>
            </a:r>
            <a:endParaRPr lang="en-GB" sz="2000" b="0"/>
          </a:p>
        </p:txBody>
      </p:sp>
      <p:sp>
        <p:nvSpPr>
          <p:cNvPr id="9" name="Rectangle 21"/>
          <p:cNvSpPr>
            <a:spLocks noChangeArrowheads="1"/>
          </p:cNvSpPr>
          <p:nvPr/>
        </p:nvSpPr>
        <p:spPr bwMode="auto">
          <a:xfrm>
            <a:off x="7924800" y="2895600"/>
            <a:ext cx="1371600" cy="381000"/>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wrap="none" anchor="ctr"/>
          <a:lstStyle/>
          <a:p>
            <a:pPr>
              <a:spcAft>
                <a:spcPct val="0"/>
              </a:spcAft>
            </a:pPr>
            <a:r>
              <a:rPr lang="el-GR" b="0"/>
              <a:t>άνεμος</a:t>
            </a:r>
            <a:endParaRPr lang="en-GB" b="0"/>
          </a:p>
        </p:txBody>
      </p:sp>
      <p:sp>
        <p:nvSpPr>
          <p:cNvPr id="10" name="Text Box 24"/>
          <p:cNvSpPr txBox="1">
            <a:spLocks noChangeArrowheads="1"/>
          </p:cNvSpPr>
          <p:nvPr/>
        </p:nvSpPr>
        <p:spPr bwMode="auto">
          <a:xfrm>
            <a:off x="4417640" y="3200400"/>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a:spAutoFit/>
          </a:bodyPr>
          <a:lstStyle>
            <a:lvl1pPr eaLnBrk="0" hangingPunct="0">
              <a:defRPr sz="2400" b="1">
                <a:solidFill>
                  <a:schemeClr val="tx1"/>
                </a:solidFill>
                <a:latin typeface="Book Antiqua" pitchFamily="18" charset="0"/>
              </a:defRPr>
            </a:lvl1pPr>
            <a:lvl2pPr marL="742950" indent="-285750" eaLnBrk="0" hangingPunct="0">
              <a:defRPr sz="2400" b="1">
                <a:solidFill>
                  <a:schemeClr val="tx1"/>
                </a:solidFill>
                <a:latin typeface="Book Antiqua" pitchFamily="18" charset="0"/>
              </a:defRPr>
            </a:lvl2pPr>
            <a:lvl3pPr marL="1143000" indent="-228600" eaLnBrk="0" hangingPunct="0">
              <a:defRPr sz="2400" b="1">
                <a:solidFill>
                  <a:schemeClr val="tx1"/>
                </a:solidFill>
                <a:latin typeface="Book Antiqua" pitchFamily="18" charset="0"/>
              </a:defRPr>
            </a:lvl3pPr>
            <a:lvl4pPr marL="1600200" indent="-228600" eaLnBrk="0" hangingPunct="0">
              <a:defRPr sz="2400" b="1">
                <a:solidFill>
                  <a:schemeClr val="tx1"/>
                </a:solidFill>
                <a:latin typeface="Book Antiqua" pitchFamily="18" charset="0"/>
              </a:defRPr>
            </a:lvl4pPr>
            <a:lvl5pPr marL="2057400" indent="-228600" eaLnBrk="0" hangingPunct="0">
              <a:defRPr sz="2400" b="1">
                <a:solidFill>
                  <a:schemeClr val="tx1"/>
                </a:solidFill>
                <a:latin typeface="Book Antiqua" pitchFamily="18" charset="0"/>
              </a:defRPr>
            </a:lvl5pPr>
            <a:lvl6pPr marL="2514600" indent="-228600" algn="ctr" eaLnBrk="0" fontAlgn="base" hangingPunct="0">
              <a:spcBef>
                <a:spcPct val="0"/>
              </a:spcBef>
              <a:spcAft>
                <a:spcPct val="50000"/>
              </a:spcAft>
              <a:defRPr sz="2400" b="1">
                <a:solidFill>
                  <a:schemeClr val="tx1"/>
                </a:solidFill>
                <a:latin typeface="Book Antiqua" pitchFamily="18" charset="0"/>
              </a:defRPr>
            </a:lvl6pPr>
            <a:lvl7pPr marL="2971800" indent="-228600" algn="ctr" eaLnBrk="0" fontAlgn="base" hangingPunct="0">
              <a:spcBef>
                <a:spcPct val="0"/>
              </a:spcBef>
              <a:spcAft>
                <a:spcPct val="50000"/>
              </a:spcAft>
              <a:defRPr sz="2400" b="1">
                <a:solidFill>
                  <a:schemeClr val="tx1"/>
                </a:solidFill>
                <a:latin typeface="Book Antiqua" pitchFamily="18" charset="0"/>
              </a:defRPr>
            </a:lvl7pPr>
            <a:lvl8pPr marL="3429000" indent="-228600" algn="ctr" eaLnBrk="0" fontAlgn="base" hangingPunct="0">
              <a:spcBef>
                <a:spcPct val="0"/>
              </a:spcBef>
              <a:spcAft>
                <a:spcPct val="50000"/>
              </a:spcAft>
              <a:defRPr sz="2400" b="1">
                <a:solidFill>
                  <a:schemeClr val="tx1"/>
                </a:solidFill>
                <a:latin typeface="Book Antiqua" pitchFamily="18" charset="0"/>
              </a:defRPr>
            </a:lvl8pPr>
            <a:lvl9pPr marL="3886200" indent="-228600" algn="ctr" eaLnBrk="0" fontAlgn="base" hangingPunct="0">
              <a:spcBef>
                <a:spcPct val="0"/>
              </a:spcBef>
              <a:spcAft>
                <a:spcPct val="50000"/>
              </a:spcAft>
              <a:defRPr sz="2400" b="1">
                <a:solidFill>
                  <a:schemeClr val="tx1"/>
                </a:solidFill>
                <a:latin typeface="Book Antiqua" pitchFamily="18" charset="0"/>
              </a:defRPr>
            </a:lvl9pPr>
          </a:lstStyle>
          <a:p>
            <a:pPr algn="l" eaLnBrk="1" hangingPunct="1">
              <a:spcBef>
                <a:spcPct val="50000"/>
              </a:spcBef>
              <a:spcAft>
                <a:spcPct val="0"/>
              </a:spcAft>
            </a:pPr>
            <a:r>
              <a:rPr lang="el-GR" sz="1800" b="0" dirty="0">
                <a:solidFill>
                  <a:schemeClr val="accent2"/>
                </a:solidFill>
              </a:rPr>
              <a:t>Διάβρωση εδάφους ~ </a:t>
            </a:r>
            <a:r>
              <a:rPr lang="en-US" sz="1800" b="0" dirty="0">
                <a:solidFill>
                  <a:schemeClr val="accent2"/>
                </a:solidFill>
              </a:rPr>
              <a:t>U</a:t>
            </a:r>
            <a:r>
              <a:rPr lang="en-US" sz="1800" b="0" baseline="-25000" dirty="0">
                <a:solidFill>
                  <a:schemeClr val="accent2"/>
                </a:solidFill>
              </a:rPr>
              <a:t>*</a:t>
            </a:r>
            <a:r>
              <a:rPr lang="el-GR" sz="1800" b="0" baseline="-25000" dirty="0">
                <a:solidFill>
                  <a:schemeClr val="accent2"/>
                </a:solidFill>
              </a:rPr>
              <a:t> </a:t>
            </a:r>
            <a:r>
              <a:rPr lang="el-GR" sz="1800" b="0" baseline="30000" dirty="0">
                <a:solidFill>
                  <a:schemeClr val="accent2"/>
                </a:solidFill>
              </a:rPr>
              <a:t>3 - 4</a:t>
            </a:r>
            <a:r>
              <a:rPr lang="en-US" sz="1800" b="0" baseline="-25000" dirty="0">
                <a:solidFill>
                  <a:schemeClr val="accent2"/>
                </a:solidFill>
              </a:rPr>
              <a:t> </a:t>
            </a:r>
            <a:endParaRPr lang="en-GB" sz="1800" b="0" baseline="-25000" dirty="0">
              <a:solidFill>
                <a:schemeClr val="accent2"/>
              </a:solidFill>
            </a:endParaRPr>
          </a:p>
        </p:txBody>
      </p:sp>
      <p:graphicFrame>
        <p:nvGraphicFramePr>
          <p:cNvPr id="12" name="Object 21"/>
          <p:cNvGraphicFramePr>
            <a:graphicFrameLocks noChangeAspect="1"/>
          </p:cNvGraphicFramePr>
          <p:nvPr/>
        </p:nvGraphicFramePr>
        <p:xfrm>
          <a:off x="-533400" y="1295400"/>
          <a:ext cx="3733800" cy="3067050"/>
        </p:xfrm>
        <a:graphic>
          <a:graphicData uri="http://schemas.openxmlformats.org/presentationml/2006/ole">
            <mc:AlternateContent xmlns:mc="http://schemas.openxmlformats.org/markup-compatibility/2006">
              <mc:Choice xmlns:v="urn:schemas-microsoft-com:vml" Requires="v">
                <p:oleObj spid="_x0000_s18450" name="Chart" r:id="rId5" imgW="3734184" imgH="3067339" progId="Excel.Chart.8">
                  <p:embed/>
                </p:oleObj>
              </mc:Choice>
              <mc:Fallback>
                <p:oleObj name="Chart" r:id="rId5" imgW="3734184" imgH="3067339"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295400"/>
                        <a:ext cx="37338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 name="Group 24"/>
          <p:cNvGrpSpPr>
            <a:grpSpLocks/>
          </p:cNvGrpSpPr>
          <p:nvPr/>
        </p:nvGrpSpPr>
        <p:grpSpPr bwMode="auto">
          <a:xfrm>
            <a:off x="3962400" y="3581400"/>
            <a:ext cx="5181600" cy="2001838"/>
            <a:chOff x="2112" y="2208"/>
            <a:chExt cx="3264" cy="1261"/>
          </a:xfrm>
        </p:grpSpPr>
        <p:pic>
          <p:nvPicPr>
            <p:cNvPr id="15" name="Picture 20" descr="H:\print\raindrop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2" y="2256"/>
              <a:ext cx="1020" cy="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23"/>
            <p:cNvGrpSpPr>
              <a:grpSpLocks/>
            </p:cNvGrpSpPr>
            <p:nvPr/>
          </p:nvGrpSpPr>
          <p:grpSpPr bwMode="auto">
            <a:xfrm>
              <a:off x="2112" y="2208"/>
              <a:ext cx="1729" cy="1261"/>
              <a:chOff x="2063" y="2208"/>
              <a:chExt cx="1729" cy="1261"/>
            </a:xfrm>
          </p:grpSpPr>
          <p:pic>
            <p:nvPicPr>
              <p:cNvPr id="18" name="Picture 25" descr="H:\print\graphics_USAtriangle02.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2" y="2256"/>
                <a:ext cx="1680" cy="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6"/>
              <p:cNvSpPr txBox="1">
                <a:spLocks noChangeArrowheads="1"/>
              </p:cNvSpPr>
              <p:nvPr/>
            </p:nvSpPr>
            <p:spPr bwMode="auto">
              <a:xfrm>
                <a:off x="2063" y="2208"/>
                <a:ext cx="86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a:spAutoFit/>
              </a:bodyPr>
              <a:lstStyle>
                <a:lvl1pPr eaLnBrk="0" hangingPunct="0">
                  <a:defRPr sz="2400" b="1">
                    <a:solidFill>
                      <a:schemeClr val="tx1"/>
                    </a:solidFill>
                    <a:latin typeface="Book Antiqua" pitchFamily="18" charset="0"/>
                  </a:defRPr>
                </a:lvl1pPr>
                <a:lvl2pPr marL="742950" indent="-285750" eaLnBrk="0" hangingPunct="0">
                  <a:defRPr sz="2400" b="1">
                    <a:solidFill>
                      <a:schemeClr val="tx1"/>
                    </a:solidFill>
                    <a:latin typeface="Book Antiqua" pitchFamily="18" charset="0"/>
                  </a:defRPr>
                </a:lvl2pPr>
                <a:lvl3pPr marL="1143000" indent="-228600" eaLnBrk="0" hangingPunct="0">
                  <a:defRPr sz="2400" b="1">
                    <a:solidFill>
                      <a:schemeClr val="tx1"/>
                    </a:solidFill>
                    <a:latin typeface="Book Antiqua" pitchFamily="18" charset="0"/>
                  </a:defRPr>
                </a:lvl3pPr>
                <a:lvl4pPr marL="1600200" indent="-228600" eaLnBrk="0" hangingPunct="0">
                  <a:defRPr sz="2400" b="1">
                    <a:solidFill>
                      <a:schemeClr val="tx1"/>
                    </a:solidFill>
                    <a:latin typeface="Book Antiqua" pitchFamily="18" charset="0"/>
                  </a:defRPr>
                </a:lvl4pPr>
                <a:lvl5pPr marL="2057400" indent="-228600" eaLnBrk="0" hangingPunct="0">
                  <a:defRPr sz="2400" b="1">
                    <a:solidFill>
                      <a:schemeClr val="tx1"/>
                    </a:solidFill>
                    <a:latin typeface="Book Antiqua" pitchFamily="18" charset="0"/>
                  </a:defRPr>
                </a:lvl5pPr>
                <a:lvl6pPr marL="2514600" indent="-228600" algn="ctr" eaLnBrk="0" fontAlgn="base" hangingPunct="0">
                  <a:spcBef>
                    <a:spcPct val="0"/>
                  </a:spcBef>
                  <a:spcAft>
                    <a:spcPct val="50000"/>
                  </a:spcAft>
                  <a:defRPr sz="2400" b="1">
                    <a:solidFill>
                      <a:schemeClr val="tx1"/>
                    </a:solidFill>
                    <a:latin typeface="Book Antiqua" pitchFamily="18" charset="0"/>
                  </a:defRPr>
                </a:lvl6pPr>
                <a:lvl7pPr marL="2971800" indent="-228600" algn="ctr" eaLnBrk="0" fontAlgn="base" hangingPunct="0">
                  <a:spcBef>
                    <a:spcPct val="0"/>
                  </a:spcBef>
                  <a:spcAft>
                    <a:spcPct val="50000"/>
                  </a:spcAft>
                  <a:defRPr sz="2400" b="1">
                    <a:solidFill>
                      <a:schemeClr val="tx1"/>
                    </a:solidFill>
                    <a:latin typeface="Book Antiqua" pitchFamily="18" charset="0"/>
                  </a:defRPr>
                </a:lvl7pPr>
                <a:lvl8pPr marL="3429000" indent="-228600" algn="ctr" eaLnBrk="0" fontAlgn="base" hangingPunct="0">
                  <a:spcBef>
                    <a:spcPct val="0"/>
                  </a:spcBef>
                  <a:spcAft>
                    <a:spcPct val="50000"/>
                  </a:spcAft>
                  <a:defRPr sz="2400" b="1">
                    <a:solidFill>
                      <a:schemeClr val="tx1"/>
                    </a:solidFill>
                    <a:latin typeface="Book Antiqua" pitchFamily="18" charset="0"/>
                  </a:defRPr>
                </a:lvl8pPr>
                <a:lvl9pPr marL="3886200" indent="-228600" algn="ctr" eaLnBrk="0" fontAlgn="base" hangingPunct="0">
                  <a:spcBef>
                    <a:spcPct val="0"/>
                  </a:spcBef>
                  <a:spcAft>
                    <a:spcPct val="50000"/>
                  </a:spcAft>
                  <a:defRPr sz="2400" b="1">
                    <a:solidFill>
                      <a:schemeClr val="tx1"/>
                    </a:solidFill>
                    <a:latin typeface="Book Antiqua" pitchFamily="18" charset="0"/>
                  </a:defRPr>
                </a:lvl9pPr>
              </a:lstStyle>
              <a:p>
                <a:pPr algn="l" eaLnBrk="1" hangingPunct="1">
                  <a:spcBef>
                    <a:spcPct val="50000"/>
                  </a:spcBef>
                  <a:spcAft>
                    <a:spcPct val="0"/>
                  </a:spcAft>
                </a:pPr>
                <a:r>
                  <a:rPr lang="el-GR" sz="1600" b="0"/>
                  <a:t>Εδαφικές κατηγορίες &amp; τύποι</a:t>
                </a:r>
                <a:endParaRPr lang="en-GB" sz="1600" b="0"/>
              </a:p>
            </p:txBody>
          </p:sp>
        </p:grpSp>
        <p:pic>
          <p:nvPicPr>
            <p:cNvPr id="17" name="Picture 19" descr="C:\Program Files\Common Files\Microsoft Shared\Clipart\cagcat50\na01441_.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7" y="2256"/>
              <a:ext cx="999" cy="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0" name="Rectangle 18"/>
          <p:cNvSpPr>
            <a:spLocks noChangeArrowheads="1"/>
          </p:cNvSpPr>
          <p:nvPr/>
        </p:nvSpPr>
        <p:spPr bwMode="auto">
          <a:xfrm>
            <a:off x="3581400" y="2743200"/>
            <a:ext cx="2286000" cy="396875"/>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anchor="ctr">
            <a:spAutoFit/>
          </a:bodyPr>
          <a:lstStyle/>
          <a:p>
            <a:pPr algn="l">
              <a:spcAft>
                <a:spcPct val="0"/>
              </a:spcAft>
            </a:pPr>
            <a:r>
              <a:rPr lang="en-US" sz="2000" b="0"/>
              <a:t>PM</a:t>
            </a:r>
            <a:r>
              <a:rPr lang="el-GR" sz="2000" b="0" baseline="-25000"/>
              <a:t>7</a:t>
            </a:r>
            <a:r>
              <a:rPr lang="en-US" sz="2000" b="0" baseline="-25000"/>
              <a:t>0</a:t>
            </a:r>
            <a:endParaRPr lang="en-GB" sz="2000" b="0" baseline="-25000"/>
          </a:p>
        </p:txBody>
      </p:sp>
    </p:spTree>
    <p:extLst>
      <p:ext uri="{BB962C8B-B14F-4D97-AF65-F5344CB8AC3E}">
        <p14:creationId xmlns:p14="http://schemas.microsoft.com/office/powerpoint/2010/main" val="152364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l-GR" dirty="0" smtClean="0"/>
              <a:t>Εισαγωγή</a:t>
            </a:r>
          </a:p>
          <a:p>
            <a:pPr marL="514350" indent="-514350">
              <a:buFont typeface="+mj-lt"/>
              <a:buAutoNum type="arabicPeriod"/>
            </a:pPr>
            <a:r>
              <a:rPr lang="el-GR" dirty="0" smtClean="0"/>
              <a:t>Πηγές ατμοσφαιρικής ρύπανσης</a:t>
            </a:r>
          </a:p>
          <a:p>
            <a:pPr marL="514350" indent="-514350">
              <a:buFont typeface="+mj-lt"/>
              <a:buAutoNum type="arabicPeriod"/>
            </a:pPr>
            <a:r>
              <a:rPr lang="el-GR" dirty="0" smtClean="0"/>
              <a:t>Χημικά συστατικά της ατμόσφαιρας (ρύποι)</a:t>
            </a:r>
          </a:p>
          <a:p>
            <a:pPr marL="514350" indent="-514350">
              <a:buFont typeface="+mj-lt"/>
              <a:buAutoNum type="arabicPeriod"/>
            </a:pPr>
            <a:r>
              <a:rPr lang="el-GR" dirty="0" smtClean="0"/>
              <a:t>Ρύπανση εσωτερικών χώρων</a:t>
            </a:r>
          </a:p>
          <a:p>
            <a:pPr marL="514350" indent="-514350">
              <a:buFont typeface="+mj-lt"/>
              <a:buAutoNum type="arabicPeriod"/>
            </a:pPr>
            <a:r>
              <a:rPr lang="el-GR" dirty="0" smtClean="0"/>
              <a:t>Διαδικασίες μεταφορ</a:t>
            </a:r>
            <a:r>
              <a:rPr lang="el-GR" dirty="0"/>
              <a:t>ά</a:t>
            </a:r>
            <a:r>
              <a:rPr lang="el-GR" dirty="0" smtClean="0"/>
              <a:t>ς, εξέλιξης, τροποποίησης ρύπων στην ατμόσφαιρα</a:t>
            </a:r>
          </a:p>
        </p:txBody>
      </p:sp>
      <p:sp>
        <p:nvSpPr>
          <p:cNvPr id="5" name="Date Placeholder 4"/>
          <p:cNvSpPr>
            <a:spLocks noGrp="1"/>
          </p:cNvSpPr>
          <p:nvPr>
            <p:ph type="dt" sz="half" idx="10"/>
          </p:nvPr>
        </p:nvSpPr>
        <p:spPr/>
        <p:txBody>
          <a:bodyPr/>
          <a:lstStyle/>
          <a:p>
            <a:fld id="{3417E0D7-DFFE-4D38-B11B-DD18872533AA}" type="datetime1">
              <a:rPr lang="el-GR" smtClean="0"/>
              <a:t>17/10/2017</a:t>
            </a:fld>
            <a:endParaRPr lang="el-GR" dirty="0"/>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2</a:t>
            </a:fld>
            <a:endParaRPr lang="el-GR"/>
          </a:p>
        </p:txBody>
      </p:sp>
    </p:spTree>
    <p:extLst>
      <p:ext uri="{BB962C8B-B14F-4D97-AF65-F5344CB8AC3E}">
        <p14:creationId xmlns:p14="http://schemas.microsoft.com/office/powerpoint/2010/main" val="219168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8">
                                            <p:txEl>
                                              <p:pRg st="0" end="0"/>
                                            </p:txEl>
                                          </p:spTgt>
                                        </p:tgtEl>
                                        <p:attrNameLst>
                                          <p:attrName>style.fontWeight</p:attrName>
                                        </p:attrNameLst>
                                      </p:cBhvr>
                                      <p:to>
                                        <p:strVal val="bold"/>
                                      </p:to>
                                    </p:set>
                                  </p:childTnLst>
                                </p:cTn>
                              </p:par>
                              <p:par>
                                <p:cTn id="7" presetID="9" presetClass="emph" presetSubtype="0" nodeType="withEffect">
                                  <p:stCondLst>
                                    <p:cond delay="0"/>
                                  </p:stCondLst>
                                  <p:childTnLst>
                                    <p:set>
                                      <p:cBhvr rctx="PPT">
                                        <p:cTn id="8" dur="indefinite"/>
                                        <p:tgtEl>
                                          <p:spTgt spid="8">
                                            <p:txEl>
                                              <p:pRg st="1" end="1"/>
                                            </p:txEl>
                                          </p:spTgt>
                                        </p:tgtEl>
                                        <p:attrNameLst>
                                          <p:attrName>style.opacity</p:attrName>
                                        </p:attrNameLst>
                                      </p:cBhvr>
                                      <p:to>
                                        <p:strVal val="0.5"/>
                                      </p:to>
                                    </p:set>
                                    <p:animEffect filter="image" prLst="opacity: 0.5">
                                      <p:cBhvr rctx="IE">
                                        <p:cTn id="9" dur="indefinite"/>
                                        <p:tgtEl>
                                          <p:spTgt spid="8">
                                            <p:txEl>
                                              <p:pRg st="1" end="1"/>
                                            </p:txEl>
                                          </p:spTgt>
                                        </p:tgtEl>
                                      </p:cBhvr>
                                    </p:animEffect>
                                  </p:childTnLst>
                                </p:cTn>
                              </p:par>
                              <p:par>
                                <p:cTn id="10" presetID="9" presetClass="emph" presetSubtype="0" nodeType="withEffect">
                                  <p:stCondLst>
                                    <p:cond delay="0"/>
                                  </p:stCondLst>
                                  <p:childTnLst>
                                    <p:set>
                                      <p:cBhvr rctx="PPT">
                                        <p:cTn id="11" dur="indefinite"/>
                                        <p:tgtEl>
                                          <p:spTgt spid="8">
                                            <p:txEl>
                                              <p:pRg st="2" end="2"/>
                                            </p:txEl>
                                          </p:spTgt>
                                        </p:tgtEl>
                                        <p:attrNameLst>
                                          <p:attrName>style.opacity</p:attrName>
                                        </p:attrNameLst>
                                      </p:cBhvr>
                                      <p:to>
                                        <p:strVal val="0.5"/>
                                      </p:to>
                                    </p:set>
                                    <p:animEffect filter="image" prLst="opacity: 0.5">
                                      <p:cBhvr rctx="IE">
                                        <p:cTn id="12" dur="indefinite"/>
                                        <p:tgtEl>
                                          <p:spTgt spid="8">
                                            <p:txEl>
                                              <p:pRg st="2" end="2"/>
                                            </p:txEl>
                                          </p:spTgt>
                                        </p:tgtEl>
                                      </p:cBhvr>
                                    </p:animEffect>
                                  </p:childTnLst>
                                </p:cTn>
                              </p:par>
                              <p:par>
                                <p:cTn id="13" presetID="9" presetClass="emph" presetSubtype="0" nodeType="withEffect">
                                  <p:stCondLst>
                                    <p:cond delay="0"/>
                                  </p:stCondLst>
                                  <p:childTnLst>
                                    <p:set>
                                      <p:cBhvr rctx="PPT">
                                        <p:cTn id="14" dur="indefinite"/>
                                        <p:tgtEl>
                                          <p:spTgt spid="8">
                                            <p:txEl>
                                              <p:pRg st="3" end="3"/>
                                            </p:txEl>
                                          </p:spTgt>
                                        </p:tgtEl>
                                        <p:attrNameLst>
                                          <p:attrName>style.opacity</p:attrName>
                                        </p:attrNameLst>
                                      </p:cBhvr>
                                      <p:to>
                                        <p:strVal val="0.5"/>
                                      </p:to>
                                    </p:set>
                                    <p:animEffect filter="image" prLst="opacity: 0.5">
                                      <p:cBhvr rctx="IE">
                                        <p:cTn id="15" dur="indefinite"/>
                                        <p:tgtEl>
                                          <p:spTgt spid="8">
                                            <p:txEl>
                                              <p:pRg st="3" end="3"/>
                                            </p:txEl>
                                          </p:spTgt>
                                        </p:tgtEl>
                                      </p:cBhvr>
                                    </p:animEffect>
                                  </p:childTnLst>
                                </p:cTn>
                              </p:par>
                              <p:par>
                                <p:cTn id="16" presetID="9" presetClass="emph" presetSubtype="0" nodeType="withEffect">
                                  <p:stCondLst>
                                    <p:cond delay="0"/>
                                  </p:stCondLst>
                                  <p:childTnLst>
                                    <p:set>
                                      <p:cBhvr rctx="PPT">
                                        <p:cTn id="17" dur="indefinite"/>
                                        <p:tgtEl>
                                          <p:spTgt spid="8">
                                            <p:txEl>
                                              <p:pRg st="4" end="4"/>
                                            </p:txEl>
                                          </p:spTgt>
                                        </p:tgtEl>
                                        <p:attrNameLst>
                                          <p:attrName>style.opacity</p:attrName>
                                        </p:attrNameLst>
                                      </p:cBhvr>
                                      <p:to>
                                        <p:strVal val="0.5"/>
                                      </p:to>
                                    </p:set>
                                    <p:animEffect filter="image" prLst="opacity: 0.5">
                                      <p:cBhvr rctx="IE">
                                        <p:cTn id="18" dur="indefinite"/>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l-GR" dirty="0" smtClean="0"/>
              <a:t>Πηγές ατμοσφαιρικής ρύπανσης</a:t>
            </a:r>
            <a:endParaRPr lang="el-GR"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484784"/>
            <a:ext cx="6907299" cy="4732015"/>
          </a:xfrm>
        </p:spPr>
      </p:pic>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20</a:t>
            </a:fld>
            <a:endParaRPr lang="el-GR"/>
          </a:p>
        </p:txBody>
      </p:sp>
    </p:spTree>
    <p:extLst>
      <p:ext uri="{BB962C8B-B14F-4D97-AF65-F5344CB8AC3E}">
        <p14:creationId xmlns:p14="http://schemas.microsoft.com/office/powerpoint/2010/main" val="1590847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normAutofit fontScale="90000"/>
          </a:bodyPr>
          <a:lstStyle/>
          <a:p>
            <a:r>
              <a:rPr lang="el-GR" dirty="0" smtClean="0"/>
              <a:t>Ανθρωπογενείς πηγές</a:t>
            </a:r>
            <a:br>
              <a:rPr lang="el-GR" dirty="0" smtClean="0"/>
            </a:br>
            <a:r>
              <a:rPr lang="el-GR" dirty="0" smtClean="0"/>
              <a:t>ατμοσφαιρικής ρύπανσης</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21</a:t>
            </a:fld>
            <a:endParaRPr lang="el-GR"/>
          </a:p>
        </p:txBody>
      </p:sp>
      <p:pic>
        <p:nvPicPr>
          <p:cNvPr id="20482" name="Picture 2" descr="https://ec.europa.eu/jrc/sites/jrcsh/files/jrc-pm10-world-gra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455" y="2299093"/>
            <a:ext cx="8094545" cy="45365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496" y="1739949"/>
            <a:ext cx="8229600" cy="4065315"/>
          </a:xfrm>
        </p:spPr>
        <p:txBody>
          <a:bodyPr/>
          <a:lstStyle/>
          <a:p>
            <a:r>
              <a:rPr lang="el-GR" dirty="0" smtClean="0"/>
              <a:t>Βιομηχανία</a:t>
            </a:r>
          </a:p>
          <a:p>
            <a:r>
              <a:rPr lang="el-GR" dirty="0" smtClean="0"/>
              <a:t>Μεταφορές</a:t>
            </a:r>
          </a:p>
          <a:p>
            <a:r>
              <a:rPr lang="el-GR" dirty="0" smtClean="0"/>
              <a:t>Θέρμανση κτιρίων </a:t>
            </a:r>
          </a:p>
          <a:p>
            <a:r>
              <a:rPr lang="el-GR" dirty="0" smtClean="0"/>
              <a:t>Γεωργία</a:t>
            </a:r>
            <a:endParaRPr lang="el-GR" dirty="0"/>
          </a:p>
        </p:txBody>
      </p:sp>
    </p:spTree>
    <p:extLst>
      <p:ext uri="{BB962C8B-B14F-4D97-AF65-F5344CB8AC3E}">
        <p14:creationId xmlns:p14="http://schemas.microsoft.com/office/powerpoint/2010/main" val="2907249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smtClean="0"/>
              <a:t>Ανθρωπογενείς πηγές</a:t>
            </a:r>
            <a:br>
              <a:rPr lang="el-GR" dirty="0" smtClean="0"/>
            </a:br>
            <a:r>
              <a:rPr lang="el-GR" dirty="0" smtClean="0"/>
              <a:t>ατμοσφαιρικής ρύπανσης</a:t>
            </a:r>
            <a:endParaRPr lang="el-GR" dirty="0"/>
          </a:p>
        </p:txBody>
      </p:sp>
      <p:sp>
        <p:nvSpPr>
          <p:cNvPr id="3" name="Content Placeholder 2"/>
          <p:cNvSpPr>
            <a:spLocks noGrp="1"/>
          </p:cNvSpPr>
          <p:nvPr>
            <p:ph idx="1"/>
          </p:nvPr>
        </p:nvSpPr>
        <p:spPr>
          <a:xfrm>
            <a:off x="457200" y="2060848"/>
            <a:ext cx="8229600" cy="4065315"/>
          </a:xfrm>
        </p:spPr>
        <p:txBody>
          <a:bodyPr>
            <a:normAutofit lnSpcReduction="10000"/>
          </a:bodyPr>
          <a:lstStyle/>
          <a:p>
            <a:pPr marL="0" indent="0">
              <a:buNone/>
            </a:pPr>
            <a:r>
              <a:rPr lang="el-GR" dirty="0" smtClean="0"/>
              <a:t>Βιομηχανία</a:t>
            </a:r>
          </a:p>
          <a:p>
            <a:r>
              <a:rPr lang="el-GR" dirty="0" smtClean="0"/>
              <a:t>Μονάδες παραγωγής </a:t>
            </a:r>
          </a:p>
          <a:p>
            <a:pPr marL="0" indent="0">
              <a:buNone/>
            </a:pPr>
            <a:r>
              <a:rPr lang="el-GR" dirty="0" smtClean="0"/>
              <a:t>ηλεκτρικής ενέργειας</a:t>
            </a:r>
          </a:p>
          <a:p>
            <a:r>
              <a:rPr lang="el-GR" dirty="0" smtClean="0"/>
              <a:t>Διυλιστήρια</a:t>
            </a:r>
          </a:p>
          <a:p>
            <a:r>
              <a:rPr lang="el-GR" dirty="0" smtClean="0"/>
              <a:t>Καύση απορριμμάτων</a:t>
            </a:r>
          </a:p>
          <a:p>
            <a:r>
              <a:rPr lang="el-GR" dirty="0" smtClean="0"/>
              <a:t>Λοιπές βιομηχανικές </a:t>
            </a:r>
          </a:p>
          <a:p>
            <a:pPr marL="0" indent="0">
              <a:buNone/>
            </a:pPr>
            <a:r>
              <a:rPr lang="el-GR" dirty="0" smtClean="0"/>
              <a:t>μονάδες</a:t>
            </a: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22</a:t>
            </a:fld>
            <a:endParaRPr lang="el-GR"/>
          </a:p>
        </p:txBody>
      </p:sp>
      <p:pic>
        <p:nvPicPr>
          <p:cNvPr id="23554" name="Picture 2" descr="Image result for power plant air pol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336499"/>
            <a:ext cx="2697857" cy="288980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Image result for refineries air pol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103" y="3501008"/>
            <a:ext cx="4447946" cy="2725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5326" y="2132856"/>
            <a:ext cx="3812429" cy="4658832"/>
          </a:xfrm>
          <a:prstGeom prst="rect">
            <a:avLst/>
          </a:prstGeom>
        </p:spPr>
      </p:pic>
    </p:spTree>
    <p:extLst>
      <p:ext uri="{BB962C8B-B14F-4D97-AF65-F5344CB8AC3E}">
        <p14:creationId xmlns:p14="http://schemas.microsoft.com/office/powerpoint/2010/main" val="52876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subTnLst>
                                    <p:set>
                                      <p:cBhvr override="childStyle">
                                        <p:cTn dur="1" fill="hold" display="0" masterRel="nextClick" afterEffect="1"/>
                                        <p:tgtEl>
                                          <p:spTgt spid="2355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subTnLst>
                                    <p:set>
                                      <p:cBhvr override="childStyle">
                                        <p:cTn dur="1" fill="hold" display="0" masterRel="nextClick" afterEffect="1"/>
                                        <p:tgtEl>
                                          <p:spTgt spid="2355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smtClean="0"/>
              <a:t>Ανθρωπογενείς πηγές</a:t>
            </a:r>
            <a:br>
              <a:rPr lang="el-GR" dirty="0" smtClean="0"/>
            </a:br>
            <a:r>
              <a:rPr lang="el-GR" dirty="0" smtClean="0"/>
              <a:t>ατμοσφαιρικής ρύπανσης</a:t>
            </a:r>
            <a:endParaRPr lang="el-GR" dirty="0"/>
          </a:p>
        </p:txBody>
      </p:sp>
      <p:sp>
        <p:nvSpPr>
          <p:cNvPr id="3" name="Content Placeholder 2"/>
          <p:cNvSpPr>
            <a:spLocks noGrp="1"/>
          </p:cNvSpPr>
          <p:nvPr>
            <p:ph idx="1"/>
          </p:nvPr>
        </p:nvSpPr>
        <p:spPr>
          <a:xfrm>
            <a:off x="457200" y="2060848"/>
            <a:ext cx="8229600" cy="4065315"/>
          </a:xfrm>
        </p:spPr>
        <p:txBody>
          <a:bodyPr>
            <a:normAutofit/>
          </a:bodyPr>
          <a:lstStyle/>
          <a:p>
            <a:pPr marL="0" indent="0">
              <a:buNone/>
            </a:pPr>
            <a:r>
              <a:rPr lang="el-GR" dirty="0" smtClean="0"/>
              <a:t>Μεταφορές</a:t>
            </a:r>
          </a:p>
          <a:p>
            <a:r>
              <a:rPr lang="el-GR" dirty="0" smtClean="0"/>
              <a:t>Οχήματα</a:t>
            </a:r>
          </a:p>
          <a:p>
            <a:r>
              <a:rPr lang="el-GR" dirty="0" smtClean="0"/>
              <a:t>Πλοία</a:t>
            </a:r>
          </a:p>
          <a:p>
            <a:r>
              <a:rPr lang="el-GR" dirty="0" smtClean="0"/>
              <a:t>Αεροπλάνα</a:t>
            </a:r>
          </a:p>
          <a:p>
            <a:r>
              <a:rPr lang="el-GR" dirty="0" smtClean="0"/>
              <a:t>Τρένα</a:t>
            </a:r>
          </a:p>
          <a:p>
            <a:pPr marL="0" indent="0">
              <a:buNone/>
            </a:pPr>
            <a:endParaRPr lang="el-GR" dirty="0" smtClean="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23</a:t>
            </a:fld>
            <a:endParaRPr lang="el-G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334782"/>
            <a:ext cx="4110303" cy="3550602"/>
          </a:xfrm>
          <a:prstGeom prst="rect">
            <a:avLst/>
          </a:prstGeom>
        </p:spPr>
      </p:pic>
      <p:pic>
        <p:nvPicPr>
          <p:cNvPr id="24578" name="Picture 2" descr="Image result for aircraft air pollution"/>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3707904" y="2128466"/>
            <a:ext cx="3838575" cy="113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91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917848"/>
            <a:ext cx="8229600" cy="1143000"/>
          </a:xfrm>
        </p:spPr>
        <p:txBody>
          <a:bodyPr>
            <a:noAutofit/>
          </a:bodyPr>
          <a:lstStyle/>
          <a:p>
            <a:pPr algn="l"/>
            <a:r>
              <a:rPr lang="el-GR" sz="2400" dirty="0" smtClean="0"/>
              <a:t>Ανθρωπογενείς πηγές</a:t>
            </a:r>
            <a:br>
              <a:rPr lang="el-GR" sz="2400" dirty="0" smtClean="0"/>
            </a:br>
            <a:r>
              <a:rPr lang="el-GR" sz="2400" dirty="0" smtClean="0"/>
              <a:t>ατμοσφαιρικής ρύπανσης</a:t>
            </a:r>
            <a:endParaRPr lang="el-GR" sz="2400" dirty="0"/>
          </a:p>
        </p:txBody>
      </p:sp>
      <p:sp>
        <p:nvSpPr>
          <p:cNvPr id="3" name="Content Placeholder 2"/>
          <p:cNvSpPr>
            <a:spLocks noGrp="1"/>
          </p:cNvSpPr>
          <p:nvPr>
            <p:ph idx="1"/>
          </p:nvPr>
        </p:nvSpPr>
        <p:spPr>
          <a:xfrm>
            <a:off x="457200" y="1916832"/>
            <a:ext cx="8229600" cy="4065315"/>
          </a:xfrm>
        </p:spPr>
        <p:txBody>
          <a:bodyPr>
            <a:normAutofit/>
          </a:bodyPr>
          <a:lstStyle/>
          <a:p>
            <a:pPr marL="0" indent="0">
              <a:buNone/>
            </a:pPr>
            <a:r>
              <a:rPr lang="el-GR" sz="2000" dirty="0" smtClean="0"/>
              <a:t>Μεταφορές</a:t>
            </a:r>
            <a:endParaRPr lang="el-GR" dirty="0" smtClean="0"/>
          </a:p>
          <a:p>
            <a:r>
              <a:rPr lang="el-GR" sz="2000" dirty="0" smtClean="0"/>
              <a:t>Οχήματα</a:t>
            </a:r>
          </a:p>
          <a:p>
            <a:r>
              <a:rPr lang="el-GR" sz="2000" dirty="0" smtClean="0"/>
              <a:t>Πλοία</a:t>
            </a:r>
          </a:p>
          <a:p>
            <a:r>
              <a:rPr lang="el-GR" sz="2000" dirty="0" smtClean="0"/>
              <a:t>Αεροπλάνα</a:t>
            </a:r>
          </a:p>
          <a:p>
            <a:r>
              <a:rPr lang="el-GR" sz="2000" dirty="0" smtClean="0"/>
              <a:t>Τρένα</a:t>
            </a:r>
          </a:p>
          <a:p>
            <a:pPr marL="0" indent="0">
              <a:buNone/>
            </a:pPr>
            <a:endParaRPr lang="el-GR" dirty="0" smtClean="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24</a:t>
            </a:fld>
            <a:endParaRPr lang="el-G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334782"/>
            <a:ext cx="4110303" cy="3550602"/>
          </a:xfrm>
          <a:prstGeom prst="rect">
            <a:avLst/>
          </a:prstGeom>
        </p:spPr>
      </p:pic>
      <p:pic>
        <p:nvPicPr>
          <p:cNvPr id="24578" name="Picture 2" descr="Image result for aircraft air pollution"/>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4974692" y="2146747"/>
            <a:ext cx="3838575" cy="1138237"/>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 result for air pollutants of transport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4153" y="66511"/>
            <a:ext cx="5624351" cy="67665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496" y="4156045"/>
            <a:ext cx="4176464" cy="2585323"/>
          </a:xfrm>
          <a:prstGeom prst="rect">
            <a:avLst/>
          </a:prstGeom>
          <a:noFill/>
        </p:spPr>
        <p:txBody>
          <a:bodyPr wrap="square" rtlCol="0">
            <a:spAutoFit/>
          </a:bodyPr>
          <a:lstStyle/>
          <a:p>
            <a:r>
              <a:rPr lang="en-US" dirty="0"/>
              <a:t>According to EEA data, the breakdown for the six pollutants as it pertains to transportation is as follows:</a:t>
            </a:r>
          </a:p>
          <a:p>
            <a:r>
              <a:rPr lang="en-US" dirty="0" err="1"/>
              <a:t>NOx</a:t>
            </a:r>
            <a:r>
              <a:rPr lang="en-US" dirty="0"/>
              <a:t> – 58%</a:t>
            </a:r>
          </a:p>
          <a:p>
            <a:r>
              <a:rPr lang="en-US" dirty="0"/>
              <a:t>NMVOC – 18%</a:t>
            </a:r>
          </a:p>
          <a:p>
            <a:r>
              <a:rPr lang="en-US" dirty="0" err="1"/>
              <a:t>SOx</a:t>
            </a:r>
            <a:r>
              <a:rPr lang="en-US" dirty="0"/>
              <a:t> – 21%</a:t>
            </a:r>
          </a:p>
          <a:p>
            <a:r>
              <a:rPr lang="en-US" dirty="0"/>
              <a:t>PM 2.5 – 27%</a:t>
            </a:r>
          </a:p>
          <a:p>
            <a:r>
              <a:rPr lang="en-US" dirty="0"/>
              <a:t>CO – 30%</a:t>
            </a:r>
          </a:p>
          <a:p>
            <a:r>
              <a:rPr lang="en-US" dirty="0"/>
              <a:t>PM 10 – 22</a:t>
            </a:r>
            <a:r>
              <a:rPr lang="en-US" dirty="0" smtClean="0"/>
              <a:t>%</a:t>
            </a:r>
            <a:endParaRPr lang="en-US" dirty="0"/>
          </a:p>
        </p:txBody>
      </p:sp>
      <p:sp>
        <p:nvSpPr>
          <p:cNvPr id="9" name="TextBox 8"/>
          <p:cNvSpPr txBox="1"/>
          <p:nvPr/>
        </p:nvSpPr>
        <p:spPr>
          <a:xfrm>
            <a:off x="2051720" y="5808166"/>
            <a:ext cx="1440160" cy="1077218"/>
          </a:xfrm>
          <a:prstGeom prst="rect">
            <a:avLst/>
          </a:prstGeom>
          <a:noFill/>
        </p:spPr>
        <p:txBody>
          <a:bodyPr wrap="square" rtlCol="0">
            <a:spAutoFit/>
          </a:bodyPr>
          <a:lstStyle/>
          <a:p>
            <a:r>
              <a:rPr lang="en-US" sz="1600" i="1" dirty="0">
                <a:solidFill>
                  <a:schemeClr val="tx1">
                    <a:lumMod val="50000"/>
                    <a:lumOff val="50000"/>
                  </a:schemeClr>
                </a:solidFill>
              </a:rPr>
              <a:t>Source: European Environment Agency, </a:t>
            </a:r>
            <a:r>
              <a:rPr lang="en-US" sz="1600" i="1" dirty="0" smtClean="0">
                <a:solidFill>
                  <a:schemeClr val="tx1">
                    <a:lumMod val="50000"/>
                    <a:lumOff val="50000"/>
                  </a:schemeClr>
                </a:solidFill>
              </a:rPr>
              <a:t>2012</a:t>
            </a:r>
            <a:endParaRPr lang="el-GR" sz="1600" i="1" dirty="0">
              <a:solidFill>
                <a:schemeClr val="tx1">
                  <a:lumMod val="50000"/>
                  <a:lumOff val="50000"/>
                </a:schemeClr>
              </a:solidFill>
            </a:endParaRPr>
          </a:p>
        </p:txBody>
      </p:sp>
    </p:spTree>
    <p:extLst>
      <p:ext uri="{BB962C8B-B14F-4D97-AF65-F5344CB8AC3E}">
        <p14:creationId xmlns:p14="http://schemas.microsoft.com/office/powerpoint/2010/main" val="1736189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smtClean="0"/>
              <a:t>Ανθρωπογενείς πηγές</a:t>
            </a:r>
            <a:br>
              <a:rPr lang="el-GR" dirty="0" smtClean="0"/>
            </a:br>
            <a:r>
              <a:rPr lang="el-GR" dirty="0" smtClean="0"/>
              <a:t>ατμοσφαιρικής ρύπανσης</a:t>
            </a:r>
            <a:endParaRPr lang="el-GR" dirty="0"/>
          </a:p>
        </p:txBody>
      </p:sp>
      <p:sp>
        <p:nvSpPr>
          <p:cNvPr id="3" name="Content Placeholder 2"/>
          <p:cNvSpPr>
            <a:spLocks noGrp="1"/>
          </p:cNvSpPr>
          <p:nvPr>
            <p:ph idx="1"/>
          </p:nvPr>
        </p:nvSpPr>
        <p:spPr>
          <a:xfrm>
            <a:off x="86816" y="2060848"/>
            <a:ext cx="8229600" cy="4065315"/>
          </a:xfrm>
        </p:spPr>
        <p:txBody>
          <a:bodyPr>
            <a:normAutofit/>
          </a:bodyPr>
          <a:lstStyle/>
          <a:p>
            <a:pPr marL="0" indent="0">
              <a:buNone/>
            </a:pPr>
            <a:r>
              <a:rPr lang="el-GR" dirty="0" smtClean="0"/>
              <a:t>Θέρμανση κτιρίων</a:t>
            </a:r>
          </a:p>
          <a:p>
            <a:r>
              <a:rPr lang="el-GR" dirty="0" smtClean="0"/>
              <a:t>Κεντρική θέρμανση</a:t>
            </a:r>
          </a:p>
          <a:p>
            <a:r>
              <a:rPr lang="el-GR" dirty="0" smtClean="0"/>
              <a:t>Τζάκια, σόμπες ξύλου κλπ</a:t>
            </a:r>
          </a:p>
          <a:p>
            <a:pPr marL="0" indent="0">
              <a:buNone/>
            </a:pPr>
            <a:endParaRPr lang="el-GR" dirty="0" smtClean="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25</a:t>
            </a:fld>
            <a:endParaRPr lang="el-GR"/>
          </a:p>
        </p:txBody>
      </p:sp>
      <p:pic>
        <p:nvPicPr>
          <p:cNvPr id="26626" name="Picture 2" descr="Image result for air pollution residential wood bu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76653"/>
            <a:ext cx="4320480" cy="433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3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smtClean="0"/>
              <a:t>Ανθρωπογενείς πηγές</a:t>
            </a:r>
            <a:br>
              <a:rPr lang="el-GR" dirty="0" smtClean="0"/>
            </a:br>
            <a:r>
              <a:rPr lang="el-GR" dirty="0" smtClean="0"/>
              <a:t>ατμοσφαιρικής ρύπανσης</a:t>
            </a:r>
            <a:endParaRPr lang="el-GR" dirty="0"/>
          </a:p>
        </p:txBody>
      </p:sp>
      <p:sp>
        <p:nvSpPr>
          <p:cNvPr id="3" name="Content Placeholder 2"/>
          <p:cNvSpPr>
            <a:spLocks noGrp="1"/>
          </p:cNvSpPr>
          <p:nvPr>
            <p:ph idx="1"/>
          </p:nvPr>
        </p:nvSpPr>
        <p:spPr>
          <a:xfrm>
            <a:off x="86816" y="2060848"/>
            <a:ext cx="8229600" cy="4065315"/>
          </a:xfrm>
        </p:spPr>
        <p:txBody>
          <a:bodyPr>
            <a:normAutofit/>
          </a:bodyPr>
          <a:lstStyle/>
          <a:p>
            <a:pPr marL="0" indent="0">
              <a:buNone/>
            </a:pPr>
            <a:r>
              <a:rPr lang="el-GR" dirty="0" smtClean="0"/>
              <a:t>Γεωργία</a:t>
            </a:r>
          </a:p>
          <a:p>
            <a:r>
              <a:rPr lang="el-GR" sz="2400" dirty="0" smtClean="0"/>
              <a:t>Χώνευση</a:t>
            </a:r>
          </a:p>
          <a:p>
            <a:r>
              <a:rPr lang="el-GR" sz="2400" dirty="0" smtClean="0"/>
              <a:t>Περιττώματα</a:t>
            </a:r>
          </a:p>
          <a:p>
            <a:r>
              <a:rPr lang="el-GR" sz="2400" dirty="0"/>
              <a:t>Κ</a:t>
            </a:r>
            <a:r>
              <a:rPr lang="el-GR" sz="2400" dirty="0" smtClean="0"/>
              <a:t>οπριά </a:t>
            </a:r>
          </a:p>
          <a:p>
            <a:pPr marL="0" indent="0">
              <a:buNone/>
            </a:pPr>
            <a:endParaRPr lang="el-GR" dirty="0" smtClean="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26</a:t>
            </a:fld>
            <a:endParaRPr lang="el-GR"/>
          </a:p>
        </p:txBody>
      </p:sp>
      <p:pic>
        <p:nvPicPr>
          <p:cNvPr id="28674" name="Picture 2" descr="Image result for agriculture air pollution"/>
          <p:cNvPicPr>
            <a:picLocks noChangeAspect="1" noChangeArrowheads="1"/>
          </p:cNvPicPr>
          <p:nvPr/>
        </p:nvPicPr>
        <p:blipFill rotWithShape="1">
          <a:blip r:embed="rId3">
            <a:extLst>
              <a:ext uri="{28A0092B-C50C-407E-A947-70E740481C1C}">
                <a14:useLocalDpi xmlns:a14="http://schemas.microsoft.com/office/drawing/2010/main" val="0"/>
              </a:ext>
            </a:extLst>
          </a:blip>
          <a:srcRect t="19394" r="30798" b="4479"/>
          <a:stretch/>
        </p:blipFill>
        <p:spPr bwMode="auto">
          <a:xfrm>
            <a:off x="2843808" y="2104525"/>
            <a:ext cx="6148164" cy="478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834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l-GR" dirty="0" smtClean="0"/>
              <a:t>Εισαγωγή</a:t>
            </a:r>
          </a:p>
          <a:p>
            <a:pPr marL="514350" indent="-514350">
              <a:buFont typeface="+mj-lt"/>
              <a:buAutoNum type="arabicPeriod"/>
            </a:pPr>
            <a:r>
              <a:rPr lang="el-GR" dirty="0" smtClean="0"/>
              <a:t>Πηγές ατμοσφαιρικής ρύπανσης</a:t>
            </a:r>
          </a:p>
          <a:p>
            <a:pPr marL="514350" indent="-514350">
              <a:buFont typeface="+mj-lt"/>
              <a:buAutoNum type="arabicPeriod"/>
            </a:pPr>
            <a:r>
              <a:rPr lang="el-GR" dirty="0" smtClean="0"/>
              <a:t>Χημικά συστατικά της ατμόσφαιρας (ρύποι)</a:t>
            </a:r>
          </a:p>
          <a:p>
            <a:pPr marL="514350" indent="-514350">
              <a:buFont typeface="+mj-lt"/>
              <a:buAutoNum type="arabicPeriod"/>
            </a:pPr>
            <a:r>
              <a:rPr lang="el-GR" dirty="0" smtClean="0"/>
              <a:t>Ρύπανση εσωτερικών χώρων</a:t>
            </a:r>
          </a:p>
          <a:p>
            <a:pPr marL="514350" indent="-514350">
              <a:buFont typeface="+mj-lt"/>
              <a:buAutoNum type="arabicPeriod"/>
            </a:pPr>
            <a:r>
              <a:rPr lang="el-GR" dirty="0" smtClean="0"/>
              <a:t>Διαδικασίες μεταφορές, εξέλιξης, τροποποίησης ρύπων στην ατμόσφαιρα</a:t>
            </a:r>
          </a:p>
        </p:txBody>
      </p:sp>
      <p:sp>
        <p:nvSpPr>
          <p:cNvPr id="5" name="Date Placeholder 4"/>
          <p:cNvSpPr>
            <a:spLocks noGrp="1"/>
          </p:cNvSpPr>
          <p:nvPr>
            <p:ph type="dt" sz="half" idx="10"/>
          </p:nvPr>
        </p:nvSpPr>
        <p:spPr/>
        <p:txBody>
          <a:bodyPr/>
          <a:lstStyle/>
          <a:p>
            <a:fld id="{3417E0D7-DFFE-4D38-B11B-DD18872533AA}" type="datetime1">
              <a:rPr lang="el-GR" smtClean="0"/>
              <a:t>17/10/2017</a:t>
            </a:fld>
            <a:endParaRPr lang="el-GR" dirty="0"/>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27</a:t>
            </a:fld>
            <a:endParaRPr lang="el-GR"/>
          </a:p>
        </p:txBody>
      </p:sp>
    </p:spTree>
    <p:extLst>
      <p:ext uri="{BB962C8B-B14F-4D97-AF65-F5344CB8AC3E}">
        <p14:creationId xmlns:p14="http://schemas.microsoft.com/office/powerpoint/2010/main" val="95582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xEl>
                                              <p:pRg st="3" end="3"/>
                                            </p:txEl>
                                          </p:spTgt>
                                        </p:tgtEl>
                                        <p:attrNameLst>
                                          <p:attrName>style.opacity</p:attrName>
                                        </p:attrNameLst>
                                      </p:cBhvr>
                                      <p:to>
                                        <p:strVal val="0.5"/>
                                      </p:to>
                                    </p:set>
                                    <p:animEffect filter="image" prLst="opacity: 0.5">
                                      <p:cBhvr rctx="IE">
                                        <p:cTn id="7" dur="indefinite"/>
                                        <p:tgtEl>
                                          <p:spTgt spid="8">
                                            <p:txEl>
                                              <p:pRg st="3" end="3"/>
                                            </p:txEl>
                                          </p:spTgt>
                                        </p:tgtEl>
                                      </p:cBhvr>
                                    </p:animEffect>
                                  </p:childTnLst>
                                </p:cTn>
                              </p:par>
                              <p:par>
                                <p:cTn id="8" presetID="9" presetClass="emph" presetSubtype="0" nodeType="withEffect">
                                  <p:stCondLst>
                                    <p:cond delay="0"/>
                                  </p:stCondLst>
                                  <p:childTnLst>
                                    <p:set>
                                      <p:cBhvr rctx="PPT">
                                        <p:cTn id="9" dur="indefinite"/>
                                        <p:tgtEl>
                                          <p:spTgt spid="8">
                                            <p:txEl>
                                              <p:pRg st="4" end="4"/>
                                            </p:txEl>
                                          </p:spTgt>
                                        </p:tgtEl>
                                        <p:attrNameLst>
                                          <p:attrName>style.opacity</p:attrName>
                                        </p:attrNameLst>
                                      </p:cBhvr>
                                      <p:to>
                                        <p:strVal val="0.5"/>
                                      </p:to>
                                    </p:set>
                                    <p:animEffect filter="image" prLst="opacity: 0.5">
                                      <p:cBhvr rctx="IE">
                                        <p:cTn id="10" dur="indefinite"/>
                                        <p:tgtEl>
                                          <p:spTgt spid="8">
                                            <p:txEl>
                                              <p:pRg st="4" end="4"/>
                                            </p:txEl>
                                          </p:spTgt>
                                        </p:tgtEl>
                                      </p:cBhvr>
                                    </p:animEffect>
                                  </p:childTnLst>
                                </p:cTn>
                              </p:par>
                              <p:par>
                                <p:cTn id="11" presetID="9" presetClass="emph" presetSubtype="0" nodeType="withEffect">
                                  <p:stCondLst>
                                    <p:cond delay="0"/>
                                  </p:stCondLst>
                                  <p:childTnLst>
                                    <p:set>
                                      <p:cBhvr rctx="PPT">
                                        <p:cTn id="12" dur="indefinite"/>
                                        <p:tgtEl>
                                          <p:spTgt spid="8">
                                            <p:txEl>
                                              <p:pRg st="0" end="0"/>
                                            </p:txEl>
                                          </p:spTgt>
                                        </p:tgtEl>
                                        <p:attrNameLst>
                                          <p:attrName>style.opacity</p:attrName>
                                        </p:attrNameLst>
                                      </p:cBhvr>
                                      <p:to>
                                        <p:strVal val="0.5"/>
                                      </p:to>
                                    </p:set>
                                    <p:animEffect filter="image" prLst="opacity: 0.5">
                                      <p:cBhvr rctx="IE">
                                        <p:cTn id="13" dur="indefinite"/>
                                        <p:tgtEl>
                                          <p:spTgt spid="8">
                                            <p:txEl>
                                              <p:pRg st="0" end="0"/>
                                            </p:txEl>
                                          </p:spTgt>
                                        </p:tgtEl>
                                      </p:cBhvr>
                                    </p:animEffect>
                                  </p:childTnLst>
                                </p:cTn>
                              </p:par>
                              <p:par>
                                <p:cTn id="14" presetID="15" presetClass="emph" presetSubtype="0" nodeType="withEffect">
                                  <p:stCondLst>
                                    <p:cond delay="0"/>
                                  </p:stCondLst>
                                  <p:iterate type="lt">
                                    <p:tmAbs val="25"/>
                                  </p:iterate>
                                  <p:childTnLst>
                                    <p:set>
                                      <p:cBhvr override="childStyle">
                                        <p:cTn id="15" dur="indefinite"/>
                                        <p:tgtEl>
                                          <p:spTgt spid="8">
                                            <p:txEl>
                                              <p:pRg st="2" end="2"/>
                                            </p:txEl>
                                          </p:spTgt>
                                        </p:tgtEl>
                                        <p:attrNameLst>
                                          <p:attrName>style.fontWeight</p:attrName>
                                        </p:attrNameLst>
                                      </p:cBhvr>
                                      <p:to>
                                        <p:strVal val="bold"/>
                                      </p:to>
                                    </p:set>
                                  </p:childTnLst>
                                </p:cTn>
                              </p:par>
                              <p:par>
                                <p:cTn id="16" presetID="9" presetClass="emph" presetSubtype="0" nodeType="withEffect">
                                  <p:stCondLst>
                                    <p:cond delay="0"/>
                                  </p:stCondLst>
                                  <p:childTnLst>
                                    <p:set>
                                      <p:cBhvr rctx="PPT">
                                        <p:cTn id="17" dur="indefinite"/>
                                        <p:tgtEl>
                                          <p:spTgt spid="8">
                                            <p:txEl>
                                              <p:pRg st="1" end="1"/>
                                            </p:txEl>
                                          </p:spTgt>
                                        </p:tgtEl>
                                        <p:attrNameLst>
                                          <p:attrName>style.opacity</p:attrName>
                                        </p:attrNameLst>
                                      </p:cBhvr>
                                      <p:to>
                                        <p:strVal val="0.5"/>
                                      </p:to>
                                    </p:set>
                                    <p:animEffect filter="image" prLst="opacity: 0.5">
                                      <p:cBhvr rctx="IE">
                                        <p:cTn id="18" dur="indefinite"/>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Αέριοι ρύποι</a:t>
            </a:r>
            <a:endParaRPr lang="el-GR" dirty="0"/>
          </a:p>
        </p:txBody>
      </p:sp>
      <p:sp>
        <p:nvSpPr>
          <p:cNvPr id="3" name="Content Placeholder 2"/>
          <p:cNvSpPr>
            <a:spLocks noGrp="1"/>
          </p:cNvSpPr>
          <p:nvPr>
            <p:ph idx="1"/>
          </p:nvPr>
        </p:nvSpPr>
        <p:spPr/>
        <p:txBody>
          <a:bodyPr/>
          <a:lstStyle/>
          <a:p>
            <a:r>
              <a:rPr lang="el-GR" dirty="0" smtClean="0"/>
              <a:t>Ενώσεις θείου (π.χ. </a:t>
            </a:r>
            <a:r>
              <a:rPr lang="en-US" dirty="0" smtClean="0"/>
              <a:t>SO2)</a:t>
            </a:r>
          </a:p>
          <a:p>
            <a:r>
              <a:rPr lang="el-GR" dirty="0" smtClean="0"/>
              <a:t>Ενώσεις αζώτου (π.χ. ΝΟ, ΝΟ2, ΝΗ3)</a:t>
            </a:r>
          </a:p>
          <a:p>
            <a:r>
              <a:rPr lang="el-GR" dirty="0" smtClean="0"/>
              <a:t>Ενώσεις άνθρακα (π.χ. </a:t>
            </a:r>
            <a:r>
              <a:rPr lang="en-US" dirty="0" smtClean="0"/>
              <a:t>C</a:t>
            </a:r>
            <a:r>
              <a:rPr lang="el-GR" dirty="0" smtClean="0"/>
              <a:t>Ο, </a:t>
            </a:r>
            <a:r>
              <a:rPr lang="en-US" dirty="0" smtClean="0"/>
              <a:t>VOCs)</a:t>
            </a:r>
          </a:p>
          <a:p>
            <a:r>
              <a:rPr lang="el-GR" dirty="0" smtClean="0"/>
              <a:t>Όζον (Ο3)</a:t>
            </a:r>
          </a:p>
          <a:p>
            <a:r>
              <a:rPr lang="el-GR" dirty="0" smtClean="0"/>
              <a:t>Αιωρούμενα σωματίδια (</a:t>
            </a:r>
            <a:r>
              <a:rPr lang="en-US" dirty="0" smtClean="0"/>
              <a:t>PM or aerosol)</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28</a:t>
            </a:fld>
            <a:endParaRPr lang="el-GR"/>
          </a:p>
        </p:txBody>
      </p:sp>
    </p:spTree>
    <p:extLst>
      <p:ext uri="{BB962C8B-B14F-4D97-AF65-F5344CB8AC3E}">
        <p14:creationId xmlns:p14="http://schemas.microsoft.com/office/powerpoint/2010/main" val="2641696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Αέριοι ρύποι</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29</a:t>
            </a:fld>
            <a:endParaRPr lang="el-GR"/>
          </a:p>
        </p:txBody>
      </p:sp>
      <p:sp>
        <p:nvSpPr>
          <p:cNvPr id="7" name="Content Placeholder 6"/>
          <p:cNvSpPr>
            <a:spLocks noGrp="1"/>
          </p:cNvSpPr>
          <p:nvPr>
            <p:ph idx="1"/>
          </p:nvPr>
        </p:nvSpPr>
        <p:spPr/>
        <p:txBody>
          <a:bodyPr/>
          <a:lstStyle/>
          <a:p>
            <a:endParaRPr lang="el-GR"/>
          </a:p>
        </p:txBody>
      </p:sp>
      <p:pic>
        <p:nvPicPr>
          <p:cNvPr id="29698" name="Picture 2" descr="Image result for atmospheric pollut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21" y="1202185"/>
            <a:ext cx="8284443" cy="54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312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8B5F76-3EC3-4095-8BBB-8111CF1426DD}" type="datetime1">
              <a:rPr lang="el-GR" smtClean="0"/>
              <a:t>17/10/2017</a:t>
            </a:fld>
            <a:endParaRPr lang="el-GR" dirty="0"/>
          </a:p>
        </p:txBody>
      </p:sp>
      <p:sp>
        <p:nvSpPr>
          <p:cNvPr id="6" name="Footer Placeholder 5"/>
          <p:cNvSpPr>
            <a:spLocks noGrp="1"/>
          </p:cNvSpPr>
          <p:nvPr>
            <p:ph type="ftr" sz="quarter" idx="11"/>
          </p:nvPr>
        </p:nvSpPr>
        <p:spPr/>
        <p:txBody>
          <a:bodyPr/>
          <a:lstStyle/>
          <a:p>
            <a:r>
              <a:rPr lang="el-GR" dirty="0"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3</a:t>
            </a:fld>
            <a:endParaRPr lang="el-GR" dirty="0"/>
          </a:p>
        </p:txBody>
      </p:sp>
      <p:pic>
        <p:nvPicPr>
          <p:cNvPr id="1026" name="Picture 2" descr="http://newsletter.copernicus.eu/sites/default/files/styles/zoom/public/articles/images/pic1_2.png?itok=UJDkzw5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1" y="1620750"/>
            <a:ext cx="8799871" cy="533664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1"/>
          </p:nvPr>
        </p:nvSpPr>
        <p:spPr>
          <a:xfrm>
            <a:off x="179512" y="1783357"/>
            <a:ext cx="6984776" cy="4525963"/>
          </a:xfrm>
        </p:spPr>
        <p:txBody>
          <a:bodyPr>
            <a:noAutofit/>
          </a:bodyPr>
          <a:lstStyle/>
          <a:p>
            <a:pPr marL="0" indent="0" algn="just">
              <a:buNone/>
            </a:pPr>
            <a:r>
              <a:rPr lang="el-GR" sz="2400" dirty="0" smtClean="0">
                <a:solidFill>
                  <a:schemeClr val="bg1"/>
                </a:solidFill>
              </a:rPr>
              <a:t>η προσθήκη </a:t>
            </a:r>
            <a:r>
              <a:rPr lang="el-GR" sz="2400" dirty="0">
                <a:solidFill>
                  <a:schemeClr val="bg1"/>
                </a:solidFill>
              </a:rPr>
              <a:t>κάθε υλικού </a:t>
            </a:r>
            <a:r>
              <a:rPr lang="el-GR" sz="2400" dirty="0" smtClean="0">
                <a:solidFill>
                  <a:schemeClr val="bg1"/>
                </a:solidFill>
              </a:rPr>
              <a:t>(αέριας, υγρής/στερεής μορφής) </a:t>
            </a:r>
            <a:r>
              <a:rPr lang="el-GR" sz="2400" dirty="0">
                <a:solidFill>
                  <a:schemeClr val="bg1"/>
                </a:solidFill>
              </a:rPr>
              <a:t>στην ατμόσφαιρα που μας </a:t>
            </a:r>
            <a:r>
              <a:rPr lang="el-GR" sz="2400" dirty="0" smtClean="0">
                <a:solidFill>
                  <a:schemeClr val="bg1"/>
                </a:solidFill>
              </a:rPr>
              <a:t>περιβάλει, με αρνητικές </a:t>
            </a:r>
            <a:r>
              <a:rPr lang="el-GR" sz="2400" dirty="0">
                <a:solidFill>
                  <a:schemeClr val="bg1"/>
                </a:solidFill>
              </a:rPr>
              <a:t>επιπτώσεις στην </a:t>
            </a:r>
            <a:r>
              <a:rPr lang="el-GR" sz="2400" dirty="0" smtClean="0">
                <a:solidFill>
                  <a:schemeClr val="bg1"/>
                </a:solidFill>
              </a:rPr>
              <a:t>υγεία των ζωντανών οργανισμών και στο οικοσύστημα.</a:t>
            </a:r>
            <a:endParaRPr lang="el-GR" sz="2600" dirty="0" smtClean="0">
              <a:solidFill>
                <a:schemeClr val="bg1"/>
              </a:solidFill>
            </a:endParaRPr>
          </a:p>
        </p:txBody>
      </p:sp>
      <p:sp>
        <p:nvSpPr>
          <p:cNvPr id="2" name="Title 1"/>
          <p:cNvSpPr>
            <a:spLocks noGrp="1"/>
          </p:cNvSpPr>
          <p:nvPr>
            <p:ph type="title"/>
          </p:nvPr>
        </p:nvSpPr>
        <p:spPr>
          <a:xfrm>
            <a:off x="590872" y="476672"/>
            <a:ext cx="8229600" cy="1143000"/>
          </a:xfrm>
        </p:spPr>
        <p:txBody>
          <a:bodyPr>
            <a:normAutofit fontScale="90000"/>
          </a:bodyPr>
          <a:lstStyle/>
          <a:p>
            <a:r>
              <a:rPr lang="el-GR" dirty="0" smtClean="0"/>
              <a:t>Εισαγωγή</a:t>
            </a:r>
            <a:br>
              <a:rPr lang="el-GR" dirty="0" smtClean="0"/>
            </a:br>
            <a:r>
              <a:rPr lang="el-GR" dirty="0" smtClean="0"/>
              <a:t>Ατμοσφαιρική ρύπανση</a:t>
            </a:r>
            <a:endParaRPr lang="el-GR" dirty="0"/>
          </a:p>
        </p:txBody>
      </p:sp>
    </p:spTree>
    <p:extLst>
      <p:ext uri="{BB962C8B-B14F-4D97-AF65-F5344CB8AC3E}">
        <p14:creationId xmlns:p14="http://schemas.microsoft.com/office/powerpoint/2010/main" val="3788026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Διοξείδιο του αζώτου </a:t>
            </a:r>
            <a:endParaRPr lang="el-GR" dirty="0"/>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30</a:t>
            </a:fld>
            <a:endParaRPr lang="el-G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1556792"/>
            <a:ext cx="711517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007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Όζον</a:t>
            </a:r>
            <a:endParaRPr lang="el-GR" dirty="0"/>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31</a:t>
            </a:fld>
            <a:endParaRPr lang="el-GR"/>
          </a:p>
        </p:txBody>
      </p:sp>
      <p:pic>
        <p:nvPicPr>
          <p:cNvPr id="33794" name="Picture 2" descr="Image result for ozone 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84201"/>
            <a:ext cx="5531682" cy="480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89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Όζον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32</a:t>
            </a:fld>
            <a:endParaRPr lang="el-GR"/>
          </a:p>
        </p:txBody>
      </p:sp>
      <p:pic>
        <p:nvPicPr>
          <p:cNvPr id="34818" name="Picture 2" descr="http://ozone.meteo.be/meteo/download/en/32193420/image/scaletomax-0-0/ozone_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16951"/>
            <a:ext cx="2583407" cy="33843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7584" y="1628800"/>
            <a:ext cx="3672408" cy="369332"/>
          </a:xfrm>
          <a:prstGeom prst="rect">
            <a:avLst/>
          </a:prstGeom>
          <a:noFill/>
        </p:spPr>
        <p:txBody>
          <a:bodyPr wrap="square" rtlCol="0">
            <a:spAutoFit/>
          </a:bodyPr>
          <a:lstStyle/>
          <a:p>
            <a:r>
              <a:rPr lang="en-US" dirty="0" smtClean="0"/>
              <a:t>Ozone</a:t>
            </a:r>
            <a:endParaRPr lang="el-GR" dirty="0"/>
          </a:p>
        </p:txBody>
      </p:sp>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387" y="1698501"/>
            <a:ext cx="4265575" cy="201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266" y="3826354"/>
            <a:ext cx="4164014" cy="89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663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Όζον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33</a:t>
            </a:fld>
            <a:endParaRPr lang="el-GR"/>
          </a:p>
        </p:txBody>
      </p:sp>
      <p:pic>
        <p:nvPicPr>
          <p:cNvPr id="19458" name="Picture 2" descr="Image result for ozone nox v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894" y="1196752"/>
            <a:ext cx="6499458" cy="44595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5661248"/>
            <a:ext cx="8568952" cy="830997"/>
          </a:xfrm>
          <a:prstGeom prst="rect">
            <a:avLst/>
          </a:prstGeom>
          <a:noFill/>
        </p:spPr>
        <p:txBody>
          <a:bodyPr wrap="square" rtlCol="0">
            <a:spAutoFit/>
          </a:bodyPr>
          <a:lstStyle/>
          <a:p>
            <a:pPr algn="ctr"/>
            <a:r>
              <a:rPr lang="en-US" sz="1600" dirty="0"/>
              <a:t>Typical ozone </a:t>
            </a:r>
            <a:r>
              <a:rPr lang="en-US" sz="1600" dirty="0" err="1"/>
              <a:t>isopleths</a:t>
            </a:r>
            <a:r>
              <a:rPr lang="en-US" sz="1600" dirty="0"/>
              <a:t> used in EPA's EKMA. The </a:t>
            </a:r>
            <a:r>
              <a:rPr lang="en-US" sz="1600" dirty="0" err="1"/>
              <a:t>NOx</a:t>
            </a:r>
            <a:r>
              <a:rPr lang="en-US" sz="1600" dirty="0"/>
              <a:t>-limited region is typical</a:t>
            </a:r>
            <a:br>
              <a:rPr lang="en-US" sz="1600" dirty="0"/>
            </a:br>
            <a:r>
              <a:rPr lang="en-US" sz="1600" dirty="0"/>
              <a:t> of locations downwind of urban and suburban areas, whereas the VOC-limited </a:t>
            </a:r>
            <a:br>
              <a:rPr lang="en-US" sz="1600" dirty="0"/>
            </a:br>
            <a:r>
              <a:rPr lang="en-US" sz="1600" dirty="0"/>
              <a:t>region is typical of highly polluted urban areas. Source: Adapted from </a:t>
            </a:r>
            <a:r>
              <a:rPr lang="en-US" sz="1600" dirty="0" smtClean="0"/>
              <a:t>Dodge</a:t>
            </a:r>
            <a:endParaRPr lang="el-GR" sz="1600" dirty="0"/>
          </a:p>
        </p:txBody>
      </p:sp>
    </p:spTree>
    <p:extLst>
      <p:ext uri="{BB962C8B-B14F-4D97-AF65-F5344CB8AC3E}">
        <p14:creationId xmlns:p14="http://schemas.microsoft.com/office/powerpoint/2010/main" val="757948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Όζον</a:t>
            </a:r>
            <a:endParaRPr lang="el-GR" dirty="0"/>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34</a:t>
            </a:fld>
            <a:endParaRPr lang="el-G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1699220"/>
            <a:ext cx="719137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02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Αιωρούμενα σωματίδια </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35</a:t>
            </a:fld>
            <a:endParaRPr lang="el-GR"/>
          </a:p>
        </p:txBody>
      </p:sp>
      <p:sp>
        <p:nvSpPr>
          <p:cNvPr id="7" name="Content Placeholder 6"/>
          <p:cNvSpPr txBox="1">
            <a:spLocks noGrp="1"/>
          </p:cNvSpPr>
          <p:nvPr>
            <p:ph idx="1"/>
          </p:nvPr>
        </p:nvSpPr>
        <p:spPr>
          <a:xfrm>
            <a:off x="457200" y="1600200"/>
            <a:ext cx="8229600" cy="2308324"/>
          </a:xfrm>
          <a:prstGeom prst="rect">
            <a:avLst/>
          </a:prstGeom>
          <a:noFill/>
        </p:spPr>
        <p:txBody>
          <a:bodyPr wrap="square" rtlCol="0">
            <a:spAutoFit/>
          </a:bodyPr>
          <a:lstStyle/>
          <a:p>
            <a:r>
              <a:rPr lang="en-US" sz="2000" dirty="0"/>
              <a:t>Aerosols are suspended particles in the air which are small enough </a:t>
            </a:r>
            <a:r>
              <a:rPr lang="en-US" sz="2000" dirty="0" smtClean="0"/>
              <a:t>to </a:t>
            </a:r>
            <a:r>
              <a:rPr lang="en-US" sz="2000" dirty="0"/>
              <a:t>resist gravitational sedimentation (i.e. they remain afloat despite </a:t>
            </a:r>
            <a:r>
              <a:rPr lang="en-US" sz="2000" dirty="0" smtClean="0"/>
              <a:t>the </a:t>
            </a:r>
            <a:r>
              <a:rPr lang="en-US" sz="2000" dirty="0"/>
              <a:t>force of gravity acting on them). Aerosols can be solid, liquid, or </a:t>
            </a:r>
            <a:r>
              <a:rPr lang="en-US" sz="2000" dirty="0" smtClean="0"/>
              <a:t>a </a:t>
            </a:r>
            <a:r>
              <a:rPr lang="en-US" sz="2000" dirty="0"/>
              <a:t>combination of both. They typically range in size from 0.1 to </a:t>
            </a:r>
            <a:r>
              <a:rPr lang="en-US" sz="2000" dirty="0" smtClean="0"/>
              <a:t>10.0 micrometers. (PM10). </a:t>
            </a:r>
            <a:r>
              <a:rPr lang="en-US" sz="2000" dirty="0"/>
              <a:t>The main sources of aerosols are dust from the </a:t>
            </a:r>
            <a:r>
              <a:rPr lang="en-US" sz="2000" dirty="0" smtClean="0"/>
              <a:t>surface (e.g. deserts), </a:t>
            </a:r>
            <a:r>
              <a:rPr lang="en-US" sz="2000" dirty="0"/>
              <a:t>sea spray (liquid droplets and solid sea-salt particles), </a:t>
            </a:r>
            <a:r>
              <a:rPr lang="en-US" sz="2000" dirty="0" smtClean="0"/>
              <a:t>volcanoes</a:t>
            </a:r>
            <a:r>
              <a:rPr lang="en-US" sz="2000" dirty="0"/>
              <a:t>, forest fires, and anthropogenic combustion. </a:t>
            </a:r>
          </a:p>
        </p:txBody>
      </p:sp>
      <p:pic>
        <p:nvPicPr>
          <p:cNvPr id="8" name="Picture 4" descr="http://www.nasa.gov/centers/goddard/images/content/266370main_sootsulfate_H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8812" y="3540396"/>
            <a:ext cx="3495675" cy="31289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1520" y="5108991"/>
            <a:ext cx="5112568" cy="1077218"/>
          </a:xfrm>
          <a:prstGeom prst="rect">
            <a:avLst/>
          </a:prstGeom>
          <a:noFill/>
        </p:spPr>
        <p:txBody>
          <a:bodyPr wrap="square" rtlCol="0">
            <a:spAutoFit/>
          </a:bodyPr>
          <a:lstStyle/>
          <a:p>
            <a:r>
              <a:rPr lang="en-US" sz="1600" i="1" dirty="0"/>
              <a:t>Small soot and sulfate aerosols are seen in these microscope slides. Trapped in the atmosphere, these tiny particles can have an important effect on climate. </a:t>
            </a:r>
            <a:r>
              <a:rPr lang="en-US" sz="1600" b="1" i="1" dirty="0"/>
              <a:t>Credit:</a:t>
            </a:r>
            <a:r>
              <a:rPr lang="en-US" sz="1600" i="1" dirty="0"/>
              <a:t> </a:t>
            </a:r>
            <a:r>
              <a:rPr lang="en-US" sz="1600" i="1" dirty="0" err="1"/>
              <a:t>Mihály</a:t>
            </a:r>
            <a:r>
              <a:rPr lang="en-US" sz="1600" i="1" dirty="0"/>
              <a:t> </a:t>
            </a:r>
            <a:r>
              <a:rPr lang="en-US" sz="1600" i="1" dirty="0" err="1"/>
              <a:t>Pósfai</a:t>
            </a:r>
            <a:r>
              <a:rPr lang="en-US" sz="1600" i="1" dirty="0"/>
              <a:t>, Arizona State University</a:t>
            </a:r>
          </a:p>
        </p:txBody>
      </p:sp>
    </p:spTree>
    <p:extLst>
      <p:ext uri="{BB962C8B-B14F-4D97-AF65-F5344CB8AC3E}">
        <p14:creationId xmlns:p14="http://schemas.microsoft.com/office/powerpoint/2010/main" val="1973524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Αιωρούμενα σωματίδια </a:t>
            </a:r>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36</a:t>
            </a:fld>
            <a:endParaRPr lang="el-GR"/>
          </a:p>
        </p:txBody>
      </p:sp>
      <p:sp>
        <p:nvSpPr>
          <p:cNvPr id="7" name="TextBox 6"/>
          <p:cNvSpPr txBox="1"/>
          <p:nvPr/>
        </p:nvSpPr>
        <p:spPr>
          <a:xfrm>
            <a:off x="755576" y="5373216"/>
            <a:ext cx="7416824" cy="923330"/>
          </a:xfrm>
          <a:prstGeom prst="rect">
            <a:avLst/>
          </a:prstGeom>
          <a:noFill/>
        </p:spPr>
        <p:txBody>
          <a:bodyPr wrap="square" rtlCol="0">
            <a:spAutoFit/>
          </a:bodyPr>
          <a:lstStyle/>
          <a:p>
            <a:pPr algn="ctr"/>
            <a:r>
              <a:rPr lang="en-US" dirty="0"/>
              <a:t>Average fine particle composition of aerosol </a:t>
            </a:r>
            <a:r>
              <a:rPr lang="en-US" dirty="0" smtClean="0"/>
              <a:t>types. </a:t>
            </a:r>
            <a:r>
              <a:rPr lang="en-US" dirty="0"/>
              <a:t>Data correspond to mass fraction in % of the total fine particle mass concentration. OC = organic carbon, EC = elementary carbon. Source of data: </a:t>
            </a:r>
            <a:r>
              <a:rPr lang="en-US" dirty="0" err="1"/>
              <a:t>Heitzenberg</a:t>
            </a:r>
            <a:r>
              <a:rPr lang="en-US" dirty="0"/>
              <a:t>, 1994.</a:t>
            </a:r>
            <a:endParaRPr lang="el-GR" dirty="0"/>
          </a:p>
        </p:txBody>
      </p:sp>
      <p:pic>
        <p:nvPicPr>
          <p:cNvPr id="35842" name="Picture 2" descr="Average fine particle composition of aerosol types in remote reg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3661725"/>
            <a:ext cx="3672408" cy="1673458"/>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Average fine particle composition of aerosol types in urban are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628800"/>
            <a:ext cx="3924436" cy="1788302"/>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Average fine particle composition of aerosol types in rural continental reg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8631" y="1646916"/>
            <a:ext cx="3915817" cy="177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832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Αιωρούμενα σωματίδια </a:t>
            </a:r>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37</a:t>
            </a:fld>
            <a:endParaRPr lang="el-G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96752"/>
            <a:ext cx="4691182" cy="577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765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Αιωρούμενα σωματίδια </a:t>
            </a:r>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38</a:t>
            </a:fld>
            <a:endParaRPr lang="el-GR"/>
          </a:p>
        </p:txBody>
      </p:sp>
      <p:pic>
        <p:nvPicPr>
          <p:cNvPr id="9218" name="Picture 2" descr="Fig.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03" y="1196753"/>
            <a:ext cx="7950437" cy="519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631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Αιωρούμενα σωματίδια </a:t>
            </a:r>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39</a:t>
            </a:fld>
            <a:endParaRPr lang="el-G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96752"/>
            <a:ext cx="6221476"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526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Εισαγωγή</a:t>
            </a:r>
            <a:br>
              <a:rPr lang="el-GR" dirty="0" smtClean="0"/>
            </a:br>
            <a:r>
              <a:rPr lang="el-GR" dirty="0" smtClean="0"/>
              <a:t>Κατηγοριοποίηση της ρύπανσης (1/5)</a:t>
            </a:r>
            <a:endParaRPr lang="el-GR" dirty="0"/>
          </a:p>
        </p:txBody>
      </p:sp>
      <p:sp>
        <p:nvSpPr>
          <p:cNvPr id="3" name="Content Placeholder 2"/>
          <p:cNvSpPr>
            <a:spLocks noGrp="1"/>
          </p:cNvSpPr>
          <p:nvPr>
            <p:ph idx="1"/>
          </p:nvPr>
        </p:nvSpPr>
        <p:spPr/>
        <p:txBody>
          <a:bodyPr/>
          <a:lstStyle/>
          <a:p>
            <a:pPr algn="ctr"/>
            <a:r>
              <a:rPr lang="el-GR" dirty="0" smtClean="0">
                <a:solidFill>
                  <a:srgbClr val="C00000"/>
                </a:solidFill>
              </a:rPr>
              <a:t>Φυσικής </a:t>
            </a:r>
            <a:r>
              <a:rPr lang="en-US" dirty="0" smtClean="0"/>
              <a:t>– </a:t>
            </a:r>
            <a:r>
              <a:rPr lang="el-GR" dirty="0" smtClean="0"/>
              <a:t>Ανθρωπογενούς προέλευσης</a:t>
            </a:r>
          </a:p>
          <a:p>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a:t>
            </a:fld>
            <a:endParaRPr lang="el-GR"/>
          </a:p>
        </p:txBody>
      </p:sp>
      <p:pic>
        <p:nvPicPr>
          <p:cNvPr id="2052" name="Picture 4" descr="Image result for natural anthropogenic pollutants"/>
          <p:cNvPicPr>
            <a:picLocks noChangeAspect="1" noChangeArrowheads="1"/>
          </p:cNvPicPr>
          <p:nvPr/>
        </p:nvPicPr>
        <p:blipFill rotWithShape="1">
          <a:blip r:embed="rId2">
            <a:extLst>
              <a:ext uri="{28A0092B-C50C-407E-A947-70E740481C1C}">
                <a14:useLocalDpi xmlns:a14="http://schemas.microsoft.com/office/drawing/2010/main" val="0"/>
              </a:ext>
            </a:extLst>
          </a:blip>
          <a:srcRect l="5044" t="31201" r="34272" b="3719"/>
          <a:stretch/>
        </p:blipFill>
        <p:spPr bwMode="auto">
          <a:xfrm>
            <a:off x="2267744" y="2353074"/>
            <a:ext cx="4841726" cy="389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596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Αιωρούμενα σωματίδια</a:t>
            </a:r>
            <a:endParaRPr lang="el-GR" dirty="0"/>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40</a:t>
            </a:fld>
            <a:endParaRPr lang="el-G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04528"/>
            <a:ext cx="71437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098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l-GR" dirty="0" smtClean="0"/>
              <a:t>Εισαγωγή</a:t>
            </a:r>
          </a:p>
          <a:p>
            <a:pPr marL="514350" indent="-514350">
              <a:buFont typeface="+mj-lt"/>
              <a:buAutoNum type="arabicPeriod"/>
            </a:pPr>
            <a:r>
              <a:rPr lang="el-GR" dirty="0" smtClean="0"/>
              <a:t>Πηγές ατμοσφαιρικής ρύπανσης</a:t>
            </a:r>
          </a:p>
          <a:p>
            <a:pPr marL="514350" indent="-514350">
              <a:buFont typeface="+mj-lt"/>
              <a:buAutoNum type="arabicPeriod"/>
            </a:pPr>
            <a:r>
              <a:rPr lang="el-GR" dirty="0" smtClean="0"/>
              <a:t>Χημικά συστατικά της ατμόσφαιρας (ρύποι)</a:t>
            </a:r>
          </a:p>
          <a:p>
            <a:pPr marL="514350" indent="-514350">
              <a:buFont typeface="+mj-lt"/>
              <a:buAutoNum type="arabicPeriod"/>
            </a:pPr>
            <a:r>
              <a:rPr lang="el-GR" dirty="0" smtClean="0"/>
              <a:t>Ρύπανση εσωτερικών χώρων</a:t>
            </a:r>
          </a:p>
          <a:p>
            <a:pPr marL="514350" indent="-514350">
              <a:buFont typeface="+mj-lt"/>
              <a:buAutoNum type="arabicPeriod"/>
            </a:pPr>
            <a:r>
              <a:rPr lang="el-GR" dirty="0" smtClean="0"/>
              <a:t>Διαδικασίες μεταφοράς, εξέλιξης, τροποποίησης ρύπων στην ατμόσφαιρα</a:t>
            </a:r>
          </a:p>
        </p:txBody>
      </p:sp>
      <p:sp>
        <p:nvSpPr>
          <p:cNvPr id="5" name="Date Placeholder 4"/>
          <p:cNvSpPr>
            <a:spLocks noGrp="1"/>
          </p:cNvSpPr>
          <p:nvPr>
            <p:ph type="dt" sz="half" idx="10"/>
          </p:nvPr>
        </p:nvSpPr>
        <p:spPr/>
        <p:txBody>
          <a:bodyPr/>
          <a:lstStyle/>
          <a:p>
            <a:fld id="{3417E0D7-DFFE-4D38-B11B-DD18872533AA}" type="datetime1">
              <a:rPr lang="el-GR" smtClean="0"/>
              <a:t>17/10/2017</a:t>
            </a:fld>
            <a:endParaRPr lang="el-GR" dirty="0"/>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41</a:t>
            </a:fld>
            <a:endParaRPr lang="el-GR"/>
          </a:p>
        </p:txBody>
      </p:sp>
    </p:spTree>
    <p:extLst>
      <p:ext uri="{BB962C8B-B14F-4D97-AF65-F5344CB8AC3E}">
        <p14:creationId xmlns:p14="http://schemas.microsoft.com/office/powerpoint/2010/main" val="92907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xEl>
                                              <p:pRg st="2" end="2"/>
                                            </p:txEl>
                                          </p:spTgt>
                                        </p:tgtEl>
                                        <p:attrNameLst>
                                          <p:attrName>style.opacity</p:attrName>
                                        </p:attrNameLst>
                                      </p:cBhvr>
                                      <p:to>
                                        <p:strVal val="0.5"/>
                                      </p:to>
                                    </p:set>
                                    <p:animEffect filter="image" prLst="opacity: 0.5">
                                      <p:cBhvr rctx="IE">
                                        <p:cTn id="7" dur="indefinite"/>
                                        <p:tgtEl>
                                          <p:spTgt spid="8">
                                            <p:txEl>
                                              <p:pRg st="2" end="2"/>
                                            </p:txEl>
                                          </p:spTgt>
                                        </p:tgtEl>
                                      </p:cBhvr>
                                    </p:animEffect>
                                  </p:childTnLst>
                                </p:cTn>
                              </p:par>
                              <p:par>
                                <p:cTn id="8" presetID="9" presetClass="emph" presetSubtype="0" nodeType="withEffect">
                                  <p:stCondLst>
                                    <p:cond delay="0"/>
                                  </p:stCondLst>
                                  <p:childTnLst>
                                    <p:set>
                                      <p:cBhvr rctx="PPT">
                                        <p:cTn id="9" dur="indefinite"/>
                                        <p:tgtEl>
                                          <p:spTgt spid="8">
                                            <p:txEl>
                                              <p:pRg st="4" end="4"/>
                                            </p:txEl>
                                          </p:spTgt>
                                        </p:tgtEl>
                                        <p:attrNameLst>
                                          <p:attrName>style.opacity</p:attrName>
                                        </p:attrNameLst>
                                      </p:cBhvr>
                                      <p:to>
                                        <p:strVal val="0.5"/>
                                      </p:to>
                                    </p:set>
                                    <p:animEffect filter="image" prLst="opacity: 0.5">
                                      <p:cBhvr rctx="IE">
                                        <p:cTn id="10" dur="indefinite"/>
                                        <p:tgtEl>
                                          <p:spTgt spid="8">
                                            <p:txEl>
                                              <p:pRg st="4" end="4"/>
                                            </p:txEl>
                                          </p:spTgt>
                                        </p:tgtEl>
                                      </p:cBhvr>
                                    </p:animEffect>
                                  </p:childTnLst>
                                </p:cTn>
                              </p:par>
                              <p:par>
                                <p:cTn id="11" presetID="9" presetClass="emph" presetSubtype="0" nodeType="withEffect">
                                  <p:stCondLst>
                                    <p:cond delay="0"/>
                                  </p:stCondLst>
                                  <p:childTnLst>
                                    <p:set>
                                      <p:cBhvr rctx="PPT">
                                        <p:cTn id="12" dur="indefinite"/>
                                        <p:tgtEl>
                                          <p:spTgt spid="8">
                                            <p:txEl>
                                              <p:pRg st="0" end="0"/>
                                            </p:txEl>
                                          </p:spTgt>
                                        </p:tgtEl>
                                        <p:attrNameLst>
                                          <p:attrName>style.opacity</p:attrName>
                                        </p:attrNameLst>
                                      </p:cBhvr>
                                      <p:to>
                                        <p:strVal val="0.5"/>
                                      </p:to>
                                    </p:set>
                                    <p:animEffect filter="image" prLst="opacity: 0.5">
                                      <p:cBhvr rctx="IE">
                                        <p:cTn id="13" dur="indefinite"/>
                                        <p:tgtEl>
                                          <p:spTgt spid="8">
                                            <p:txEl>
                                              <p:pRg st="0" end="0"/>
                                            </p:txEl>
                                          </p:spTgt>
                                        </p:tgtEl>
                                      </p:cBhvr>
                                    </p:animEffect>
                                  </p:childTnLst>
                                </p:cTn>
                              </p:par>
                              <p:par>
                                <p:cTn id="14" presetID="15" presetClass="emph" presetSubtype="0" nodeType="withEffect">
                                  <p:stCondLst>
                                    <p:cond delay="0"/>
                                  </p:stCondLst>
                                  <p:iterate type="lt">
                                    <p:tmAbs val="25"/>
                                  </p:iterate>
                                  <p:childTnLst>
                                    <p:set>
                                      <p:cBhvr override="childStyle">
                                        <p:cTn id="15" dur="indefinite"/>
                                        <p:tgtEl>
                                          <p:spTgt spid="8">
                                            <p:txEl>
                                              <p:pRg st="3" end="3"/>
                                            </p:txEl>
                                          </p:spTgt>
                                        </p:tgtEl>
                                        <p:attrNameLst>
                                          <p:attrName>style.fontWeight</p:attrName>
                                        </p:attrNameLst>
                                      </p:cBhvr>
                                      <p:to>
                                        <p:strVal val="bold"/>
                                      </p:to>
                                    </p:set>
                                  </p:childTnLst>
                                </p:cTn>
                              </p:par>
                              <p:par>
                                <p:cTn id="16" presetID="9" presetClass="emph" presetSubtype="0" nodeType="withEffect">
                                  <p:stCondLst>
                                    <p:cond delay="0"/>
                                  </p:stCondLst>
                                  <p:childTnLst>
                                    <p:set>
                                      <p:cBhvr rctx="PPT">
                                        <p:cTn id="17" dur="indefinite"/>
                                        <p:tgtEl>
                                          <p:spTgt spid="8">
                                            <p:txEl>
                                              <p:pRg st="1" end="1"/>
                                            </p:txEl>
                                          </p:spTgt>
                                        </p:tgtEl>
                                        <p:attrNameLst>
                                          <p:attrName>style.opacity</p:attrName>
                                        </p:attrNameLst>
                                      </p:cBhvr>
                                      <p:to>
                                        <p:strVal val="0.5"/>
                                      </p:to>
                                    </p:set>
                                    <p:animEffect filter="image" prLst="opacity: 0.5">
                                      <p:cBhvr rctx="IE">
                                        <p:cTn id="18" dur="indefinite"/>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341784"/>
            <a:ext cx="8229600" cy="1143000"/>
          </a:xfrm>
        </p:spPr>
        <p:txBody>
          <a:bodyPr/>
          <a:lstStyle/>
          <a:p>
            <a:r>
              <a:rPr lang="el-GR" dirty="0" smtClean="0"/>
              <a:t>Ρύπανση εσωτερικών χώρων</a:t>
            </a:r>
            <a:endParaRPr lang="el-GR" dirty="0"/>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42</a:t>
            </a:fld>
            <a:endParaRPr lang="el-GR"/>
          </a:p>
        </p:txBody>
      </p:sp>
      <p:pic>
        <p:nvPicPr>
          <p:cNvPr id="12292" name="Picture 4" descr="Image result for indoor air pollution 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8762943" cy="457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56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341784"/>
            <a:ext cx="8229600" cy="1143000"/>
          </a:xfrm>
        </p:spPr>
        <p:txBody>
          <a:bodyPr/>
          <a:lstStyle/>
          <a:p>
            <a:r>
              <a:rPr lang="el-GR" dirty="0" smtClean="0"/>
              <a:t>Ρύπανση εσωτερικών χώρων</a:t>
            </a:r>
            <a:endParaRPr lang="el-GR" dirty="0"/>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43</a:t>
            </a:fld>
            <a:endParaRPr lang="el-GR"/>
          </a:p>
        </p:txBody>
      </p:sp>
      <p:pic>
        <p:nvPicPr>
          <p:cNvPr id="12290" name="Picture 2" descr="https://www.frontiersin.org/files/Articles/119805/fenvs-02-00069-HTML/image_m/fenvs-02-00069-t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796" y="1340768"/>
            <a:ext cx="11153172"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96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341784"/>
            <a:ext cx="8229600" cy="1143000"/>
          </a:xfrm>
        </p:spPr>
        <p:txBody>
          <a:bodyPr/>
          <a:lstStyle/>
          <a:p>
            <a:r>
              <a:rPr lang="el-GR" dirty="0" smtClean="0"/>
              <a:t>Ρύπανση εσωτερικών χώρων</a:t>
            </a:r>
            <a:endParaRPr lang="el-GR" dirty="0"/>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44</a:t>
            </a:fld>
            <a:endParaRPr lang="el-GR"/>
          </a:p>
        </p:txBody>
      </p:sp>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24" y="1556792"/>
            <a:ext cx="648563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370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404664"/>
            <a:ext cx="8229600" cy="1143000"/>
          </a:xfrm>
        </p:spPr>
        <p:txBody>
          <a:bodyPr/>
          <a:lstStyle/>
          <a:p>
            <a:r>
              <a:rPr lang="el-GR" dirty="0" smtClean="0"/>
              <a:t>Σύνοψη</a:t>
            </a:r>
            <a:endParaRPr lang="el-GR" dirty="0"/>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45</a:t>
            </a:fld>
            <a:endParaRPr lang="el-G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1547664" y="1340768"/>
            <a:ext cx="5873029" cy="541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9718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5800"/>
            <a:ext cx="8229600" cy="1143000"/>
          </a:xfrm>
        </p:spPr>
        <p:txBody>
          <a:bodyPr>
            <a:normAutofit fontScale="90000"/>
          </a:bodyPr>
          <a:lstStyle/>
          <a:p>
            <a:r>
              <a:rPr lang="el-GR" dirty="0" smtClean="0"/>
              <a:t>Δημιουργία &amp; Εξέλιξη της ατμοσφαιρικής ρύπανσης</a:t>
            </a:r>
            <a:endParaRPr lang="el-GR" dirty="0"/>
          </a:p>
        </p:txBody>
      </p:sp>
      <p:sp>
        <p:nvSpPr>
          <p:cNvPr id="3" name="Content Placeholder 2"/>
          <p:cNvSpPr>
            <a:spLocks noGrp="1"/>
          </p:cNvSpPr>
          <p:nvPr>
            <p:ph idx="1"/>
          </p:nvPr>
        </p:nvSpPr>
        <p:spPr/>
        <p:txBody>
          <a:bodyPr/>
          <a:lstStyle/>
          <a:p>
            <a:endParaRPr lang="el-G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46</a:t>
            </a:fld>
            <a:endParaRPr lang="el-GR"/>
          </a:p>
        </p:txBody>
      </p:sp>
      <p:pic>
        <p:nvPicPr>
          <p:cNvPr id="7170" name="Picture 2" descr="C:\Users\User\OneDrive - National Observatory of Athens\AtmosphericPollution_PPatras\2ma8hma\cycle 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5090"/>
            <a:ext cx="9194042" cy="459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38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l-GR" dirty="0" smtClean="0"/>
              <a:t>Εισαγωγή</a:t>
            </a:r>
          </a:p>
          <a:p>
            <a:pPr marL="514350" indent="-514350">
              <a:buFont typeface="+mj-lt"/>
              <a:buAutoNum type="arabicPeriod"/>
            </a:pPr>
            <a:r>
              <a:rPr lang="el-GR" dirty="0" smtClean="0"/>
              <a:t>Πηγές ατμοσφαιρικής ρύπανσης</a:t>
            </a:r>
          </a:p>
          <a:p>
            <a:pPr marL="514350" indent="-514350">
              <a:buFont typeface="+mj-lt"/>
              <a:buAutoNum type="arabicPeriod"/>
            </a:pPr>
            <a:r>
              <a:rPr lang="el-GR" dirty="0" smtClean="0"/>
              <a:t>Χημικά συστατικά της ατμόσφαιρας (ρύποι)</a:t>
            </a:r>
          </a:p>
          <a:p>
            <a:pPr marL="514350" indent="-514350">
              <a:buFont typeface="+mj-lt"/>
              <a:buAutoNum type="arabicPeriod"/>
            </a:pPr>
            <a:r>
              <a:rPr lang="el-GR" dirty="0" smtClean="0"/>
              <a:t>Ρύπανση εσωτερικών χώρων</a:t>
            </a:r>
          </a:p>
          <a:p>
            <a:pPr marL="514350" indent="-514350">
              <a:buFont typeface="+mj-lt"/>
              <a:buAutoNum type="arabicPeriod"/>
            </a:pPr>
            <a:r>
              <a:rPr lang="el-GR" dirty="0" smtClean="0"/>
              <a:t>Διαδικασίες μεταφοράς, εξέλιξης, τροποποίησης ρύπων στην ατμόσφαιρα</a:t>
            </a:r>
          </a:p>
        </p:txBody>
      </p:sp>
      <p:sp>
        <p:nvSpPr>
          <p:cNvPr id="5" name="Date Placeholder 4"/>
          <p:cNvSpPr>
            <a:spLocks noGrp="1"/>
          </p:cNvSpPr>
          <p:nvPr>
            <p:ph type="dt" sz="half" idx="10"/>
          </p:nvPr>
        </p:nvSpPr>
        <p:spPr/>
        <p:txBody>
          <a:bodyPr/>
          <a:lstStyle/>
          <a:p>
            <a:fld id="{3417E0D7-DFFE-4D38-B11B-DD18872533AA}" type="datetime1">
              <a:rPr lang="el-GR" smtClean="0"/>
              <a:t>17/10/2017</a:t>
            </a:fld>
            <a:endParaRPr lang="el-GR" dirty="0"/>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47</a:t>
            </a:fld>
            <a:endParaRPr lang="el-GR"/>
          </a:p>
        </p:txBody>
      </p:sp>
    </p:spTree>
    <p:extLst>
      <p:ext uri="{BB962C8B-B14F-4D97-AF65-F5344CB8AC3E}">
        <p14:creationId xmlns:p14="http://schemas.microsoft.com/office/powerpoint/2010/main" val="179518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xEl>
                                              <p:pRg st="2" end="2"/>
                                            </p:txEl>
                                          </p:spTgt>
                                        </p:tgtEl>
                                        <p:attrNameLst>
                                          <p:attrName>style.opacity</p:attrName>
                                        </p:attrNameLst>
                                      </p:cBhvr>
                                      <p:to>
                                        <p:strVal val="0.5"/>
                                      </p:to>
                                    </p:set>
                                    <p:animEffect filter="image" prLst="opacity: 0.5">
                                      <p:cBhvr rctx="IE">
                                        <p:cTn id="7" dur="indefinite"/>
                                        <p:tgtEl>
                                          <p:spTgt spid="8">
                                            <p:txEl>
                                              <p:pRg st="2" end="2"/>
                                            </p:txEl>
                                          </p:spTgt>
                                        </p:tgtEl>
                                      </p:cBhvr>
                                    </p:animEffect>
                                  </p:childTnLst>
                                </p:cTn>
                              </p:par>
                              <p:par>
                                <p:cTn id="8" presetID="9" presetClass="emph" presetSubtype="0" nodeType="withEffect">
                                  <p:stCondLst>
                                    <p:cond delay="0"/>
                                  </p:stCondLst>
                                  <p:childTnLst>
                                    <p:set>
                                      <p:cBhvr rctx="PPT">
                                        <p:cTn id="9" dur="indefinite"/>
                                        <p:tgtEl>
                                          <p:spTgt spid="8">
                                            <p:txEl>
                                              <p:pRg st="3" end="3"/>
                                            </p:txEl>
                                          </p:spTgt>
                                        </p:tgtEl>
                                        <p:attrNameLst>
                                          <p:attrName>style.opacity</p:attrName>
                                        </p:attrNameLst>
                                      </p:cBhvr>
                                      <p:to>
                                        <p:strVal val="0.5"/>
                                      </p:to>
                                    </p:set>
                                    <p:animEffect filter="image" prLst="opacity: 0.5">
                                      <p:cBhvr rctx="IE">
                                        <p:cTn id="10" dur="indefinite"/>
                                        <p:tgtEl>
                                          <p:spTgt spid="8">
                                            <p:txEl>
                                              <p:pRg st="3" end="3"/>
                                            </p:txEl>
                                          </p:spTgt>
                                        </p:tgtEl>
                                      </p:cBhvr>
                                    </p:animEffect>
                                  </p:childTnLst>
                                </p:cTn>
                              </p:par>
                              <p:par>
                                <p:cTn id="11" presetID="9" presetClass="emph" presetSubtype="0" nodeType="withEffect">
                                  <p:stCondLst>
                                    <p:cond delay="0"/>
                                  </p:stCondLst>
                                  <p:childTnLst>
                                    <p:set>
                                      <p:cBhvr rctx="PPT">
                                        <p:cTn id="12" dur="indefinite"/>
                                        <p:tgtEl>
                                          <p:spTgt spid="8">
                                            <p:txEl>
                                              <p:pRg st="0" end="0"/>
                                            </p:txEl>
                                          </p:spTgt>
                                        </p:tgtEl>
                                        <p:attrNameLst>
                                          <p:attrName>style.opacity</p:attrName>
                                        </p:attrNameLst>
                                      </p:cBhvr>
                                      <p:to>
                                        <p:strVal val="0.5"/>
                                      </p:to>
                                    </p:set>
                                    <p:animEffect filter="image" prLst="opacity: 0.5">
                                      <p:cBhvr rctx="IE">
                                        <p:cTn id="13" dur="indefinite"/>
                                        <p:tgtEl>
                                          <p:spTgt spid="8">
                                            <p:txEl>
                                              <p:pRg st="0" end="0"/>
                                            </p:txEl>
                                          </p:spTgt>
                                        </p:tgtEl>
                                      </p:cBhvr>
                                    </p:animEffect>
                                  </p:childTnLst>
                                </p:cTn>
                              </p:par>
                              <p:par>
                                <p:cTn id="14" presetID="15" presetClass="emph" presetSubtype="0" nodeType="withEffect">
                                  <p:stCondLst>
                                    <p:cond delay="0"/>
                                  </p:stCondLst>
                                  <p:iterate type="lt">
                                    <p:tmAbs val="25"/>
                                  </p:iterate>
                                  <p:childTnLst>
                                    <p:set>
                                      <p:cBhvr override="childStyle">
                                        <p:cTn id="15" dur="indefinite"/>
                                        <p:tgtEl>
                                          <p:spTgt spid="8">
                                            <p:txEl>
                                              <p:pRg st="4" end="4"/>
                                            </p:txEl>
                                          </p:spTgt>
                                        </p:tgtEl>
                                        <p:attrNameLst>
                                          <p:attrName>style.fontWeight</p:attrName>
                                        </p:attrNameLst>
                                      </p:cBhvr>
                                      <p:to>
                                        <p:strVal val="bold"/>
                                      </p:to>
                                    </p:set>
                                  </p:childTnLst>
                                </p:cTn>
                              </p:par>
                              <p:par>
                                <p:cTn id="16" presetID="9" presetClass="emph" presetSubtype="0" nodeType="withEffect">
                                  <p:stCondLst>
                                    <p:cond delay="0"/>
                                  </p:stCondLst>
                                  <p:childTnLst>
                                    <p:set>
                                      <p:cBhvr rctx="PPT">
                                        <p:cTn id="17" dur="indefinite"/>
                                        <p:tgtEl>
                                          <p:spTgt spid="8">
                                            <p:txEl>
                                              <p:pRg st="1" end="1"/>
                                            </p:txEl>
                                          </p:spTgt>
                                        </p:tgtEl>
                                        <p:attrNameLst>
                                          <p:attrName>style.opacity</p:attrName>
                                        </p:attrNameLst>
                                      </p:cBhvr>
                                      <p:to>
                                        <p:strVal val="0.5"/>
                                      </p:to>
                                    </p:set>
                                    <p:animEffect filter="image" prLst="opacity: 0.5">
                                      <p:cBhvr rctx="IE">
                                        <p:cTn id="18" dur="indefinite"/>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Εισαγωγή</a:t>
            </a:r>
            <a:br>
              <a:rPr lang="el-GR" dirty="0" smtClean="0"/>
            </a:br>
            <a:r>
              <a:rPr lang="el-GR" dirty="0" smtClean="0"/>
              <a:t>Κατηγοριοποίηση της ρύπανσης (2/5)</a:t>
            </a:r>
            <a:endParaRPr lang="el-GR" dirty="0"/>
          </a:p>
        </p:txBody>
      </p:sp>
      <p:sp>
        <p:nvSpPr>
          <p:cNvPr id="3" name="Content Placeholder 2"/>
          <p:cNvSpPr>
            <a:spLocks noGrp="1"/>
          </p:cNvSpPr>
          <p:nvPr>
            <p:ph idx="1"/>
          </p:nvPr>
        </p:nvSpPr>
        <p:spPr/>
        <p:txBody>
          <a:bodyPr/>
          <a:lstStyle/>
          <a:p>
            <a:pPr algn="ctr"/>
            <a:r>
              <a:rPr lang="el-GR" dirty="0" smtClean="0">
                <a:solidFill>
                  <a:srgbClr val="C00000"/>
                </a:solidFill>
              </a:rPr>
              <a:t>Παραγωγή</a:t>
            </a:r>
            <a:r>
              <a:rPr lang="el-GR" dirty="0" smtClean="0"/>
              <a:t> </a:t>
            </a:r>
            <a:r>
              <a:rPr lang="en-US" dirty="0" smtClean="0"/>
              <a:t>– </a:t>
            </a:r>
            <a:r>
              <a:rPr lang="el-GR" dirty="0" smtClean="0"/>
              <a:t>Δημιουργία</a:t>
            </a:r>
          </a:p>
          <a:p>
            <a:pPr algn="ctr"/>
            <a:r>
              <a:rPr lang="el-GR" dirty="0" smtClean="0">
                <a:solidFill>
                  <a:srgbClr val="C00000"/>
                </a:solidFill>
              </a:rPr>
              <a:t>Πρωτογενείς</a:t>
            </a:r>
            <a:r>
              <a:rPr lang="el-GR" dirty="0" smtClean="0"/>
              <a:t> – Δευτερογενείς ρύποι</a:t>
            </a:r>
          </a:p>
          <a:p>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5</a:t>
            </a:fld>
            <a:endParaRPr lang="el-G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785069"/>
            <a:ext cx="22860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544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Εισαγωγή</a:t>
            </a:r>
            <a:br>
              <a:rPr lang="el-GR" dirty="0" smtClean="0"/>
            </a:br>
            <a:r>
              <a:rPr lang="el-GR" dirty="0" smtClean="0"/>
              <a:t>Κατηγοριοποίηση της ρύπανσης (3/5)</a:t>
            </a:r>
            <a:endParaRPr lang="el-GR" dirty="0"/>
          </a:p>
        </p:txBody>
      </p:sp>
      <p:sp>
        <p:nvSpPr>
          <p:cNvPr id="3" name="Content Placeholder 2"/>
          <p:cNvSpPr>
            <a:spLocks noGrp="1"/>
          </p:cNvSpPr>
          <p:nvPr>
            <p:ph idx="1"/>
          </p:nvPr>
        </p:nvSpPr>
        <p:spPr/>
        <p:txBody>
          <a:bodyPr/>
          <a:lstStyle/>
          <a:p>
            <a:pPr algn="ctr"/>
            <a:r>
              <a:rPr lang="el-GR" dirty="0" smtClean="0">
                <a:solidFill>
                  <a:srgbClr val="C00000"/>
                </a:solidFill>
              </a:rPr>
              <a:t>Αέριοι </a:t>
            </a:r>
            <a:r>
              <a:rPr lang="en-US" dirty="0" smtClean="0"/>
              <a:t>– </a:t>
            </a:r>
            <a:r>
              <a:rPr lang="el-GR" dirty="0" smtClean="0"/>
              <a:t>Σωματιδιακοί ρύποι</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6</a:t>
            </a:fld>
            <a:endParaRPr lang="el-GR"/>
          </a:p>
        </p:txBody>
      </p:sp>
      <p:pic>
        <p:nvPicPr>
          <p:cNvPr id="6146" name="Picture 2" descr="Image result for gases particu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76872"/>
            <a:ext cx="7629525" cy="410527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2195736" y="2060848"/>
            <a:ext cx="432048" cy="86409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19872" y="2060848"/>
            <a:ext cx="720080" cy="122413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004048" y="2060848"/>
            <a:ext cx="36004" cy="2592288"/>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463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Εισαγωγή</a:t>
            </a:r>
            <a:br>
              <a:rPr lang="el-GR" dirty="0" smtClean="0"/>
            </a:br>
            <a:r>
              <a:rPr lang="el-GR" dirty="0" smtClean="0"/>
              <a:t>Κατηγοριοποίηση της ρύπανσης (4/5)</a:t>
            </a:r>
            <a:endParaRPr lang="el-GR" dirty="0"/>
          </a:p>
        </p:txBody>
      </p:sp>
      <p:sp>
        <p:nvSpPr>
          <p:cNvPr id="3" name="Content Placeholder 2"/>
          <p:cNvSpPr>
            <a:spLocks noGrp="1"/>
          </p:cNvSpPr>
          <p:nvPr>
            <p:ph idx="1"/>
          </p:nvPr>
        </p:nvSpPr>
        <p:spPr/>
        <p:txBody>
          <a:bodyPr/>
          <a:lstStyle/>
          <a:p>
            <a:pPr algn="ctr"/>
            <a:r>
              <a:rPr lang="el-GR" dirty="0" smtClean="0">
                <a:solidFill>
                  <a:srgbClr val="C00000"/>
                </a:solidFill>
              </a:rPr>
              <a:t>Οργανικοί</a:t>
            </a:r>
            <a:r>
              <a:rPr lang="el-GR" dirty="0" smtClean="0"/>
              <a:t> – Ανόργανοι ρύποι</a:t>
            </a:r>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7</a:t>
            </a:fld>
            <a:endParaRPr lang="el-GR"/>
          </a:p>
        </p:txBody>
      </p:sp>
      <p:pic>
        <p:nvPicPr>
          <p:cNvPr id="5122" name="Picture 2" descr="Image result for organic inorganic atmospheric pollut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32248"/>
            <a:ext cx="6101794"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77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fontScale="90000"/>
          </a:bodyPr>
          <a:lstStyle/>
          <a:p>
            <a:r>
              <a:rPr lang="el-GR" dirty="0" smtClean="0"/>
              <a:t>Εισαγωγή</a:t>
            </a:r>
            <a:br>
              <a:rPr lang="el-GR" dirty="0" smtClean="0"/>
            </a:br>
            <a:r>
              <a:rPr lang="el-GR" dirty="0" smtClean="0"/>
              <a:t>Κατηγοριοποίηση της ρύπανσης (5/5)</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17/10/2017</a:t>
            </a:fld>
            <a:endParaRPr lang="el-GR" dirty="0"/>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8</a:t>
            </a:fld>
            <a:endParaRPr lang="el-GR"/>
          </a:p>
        </p:txBody>
      </p:sp>
      <p:sp>
        <p:nvSpPr>
          <p:cNvPr id="3" name="Content Placeholder 2"/>
          <p:cNvSpPr>
            <a:spLocks noGrp="1"/>
          </p:cNvSpPr>
          <p:nvPr>
            <p:ph idx="1"/>
          </p:nvPr>
        </p:nvSpPr>
        <p:spPr>
          <a:xfrm>
            <a:off x="-9997" y="1600200"/>
            <a:ext cx="9478541" cy="4525963"/>
          </a:xfrm>
        </p:spPr>
        <p:txBody>
          <a:bodyPr/>
          <a:lstStyle/>
          <a:p>
            <a:r>
              <a:rPr lang="el-GR" dirty="0"/>
              <a:t>Χωρική </a:t>
            </a:r>
            <a:r>
              <a:rPr lang="el-GR" dirty="0" smtClean="0"/>
              <a:t>κλίμακα (τοπική, αστική, </a:t>
            </a:r>
            <a:r>
              <a:rPr lang="el-GR" dirty="0" err="1" smtClean="0"/>
              <a:t>περιφερ</a:t>
            </a:r>
            <a:r>
              <a:rPr lang="el-GR" dirty="0" smtClean="0"/>
              <a:t>., </a:t>
            </a:r>
            <a:r>
              <a:rPr lang="el-GR" dirty="0" err="1" smtClean="0"/>
              <a:t>παγκόσ</a:t>
            </a:r>
            <a:r>
              <a:rPr lang="el-GR" dirty="0" smtClean="0"/>
              <a:t>.)</a:t>
            </a:r>
            <a:endParaRPr lang="el-GR" dirty="0"/>
          </a:p>
          <a:p>
            <a:r>
              <a:rPr lang="el-GR" dirty="0" smtClean="0">
                <a:solidFill>
                  <a:srgbClr val="C00000"/>
                </a:solidFill>
              </a:rPr>
              <a:t>Εξωτερικού </a:t>
            </a:r>
            <a:r>
              <a:rPr lang="el-GR" dirty="0" smtClean="0"/>
              <a:t>– Εσωτερικού χώρου</a:t>
            </a:r>
          </a:p>
        </p:txBody>
      </p:sp>
      <p:sp>
        <p:nvSpPr>
          <p:cNvPr id="7" name="AutoShape 2" descr="Image result for exhaust pollu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4" descr="Image result for exhaust pollu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4342" name="Picture 6" descr="Image result for exhaust pollu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5157192"/>
            <a:ext cx="1785789" cy="1190526"/>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Image result for dust over the.mediterran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747788"/>
            <a:ext cx="4320589" cy="2160296"/>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pic>
        <p:nvPicPr>
          <p:cNvPr id="14346" name="Picture 10" descr="Image result for ozone ho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5" y="2167852"/>
            <a:ext cx="2437458" cy="2437458"/>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l="20841" t="12070" r="21240" b="50625"/>
          <a:stretch/>
        </p:blipFill>
        <p:spPr bwMode="auto">
          <a:xfrm>
            <a:off x="2478105" y="4956068"/>
            <a:ext cx="5095286" cy="1845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https://www.frontiersin.org/files/Articles/119805/fenvs-02-00069-HTML/image_m/fenvs-02-00069-g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6863" y="3014922"/>
            <a:ext cx="5874782" cy="37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19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8B5F76-3EC3-4095-8BBB-8111CF1426DD}" type="datetime1">
              <a:rPr lang="el-GR" smtClean="0"/>
              <a:t>17/10/2017</a:t>
            </a:fld>
            <a:endParaRPr lang="el-GR" dirty="0"/>
          </a:p>
        </p:txBody>
      </p:sp>
      <p:sp>
        <p:nvSpPr>
          <p:cNvPr id="6" name="Footer Placeholder 5"/>
          <p:cNvSpPr>
            <a:spLocks noGrp="1"/>
          </p:cNvSpPr>
          <p:nvPr>
            <p:ph type="ftr" sz="quarter" idx="11"/>
          </p:nvPr>
        </p:nvSpPr>
        <p:spPr/>
        <p:txBody>
          <a:bodyPr/>
          <a:lstStyle/>
          <a:p>
            <a:r>
              <a:rPr lang="el-GR" dirty="0"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9</a:t>
            </a:fld>
            <a:endParaRPr lang="el-GR" dirty="0"/>
          </a:p>
        </p:txBody>
      </p:sp>
      <p:sp>
        <p:nvSpPr>
          <p:cNvPr id="9" name="Content Placeholder 8"/>
          <p:cNvSpPr>
            <a:spLocks noGrp="1"/>
          </p:cNvSpPr>
          <p:nvPr>
            <p:ph sz="half" idx="1"/>
          </p:nvPr>
        </p:nvSpPr>
        <p:spPr>
          <a:xfrm>
            <a:off x="179512" y="1783357"/>
            <a:ext cx="6984776" cy="4525963"/>
          </a:xfrm>
        </p:spPr>
        <p:txBody>
          <a:bodyPr>
            <a:noAutofit/>
          </a:bodyPr>
          <a:lstStyle/>
          <a:p>
            <a:pPr marL="0" indent="0" algn="just">
              <a:buNone/>
            </a:pPr>
            <a:endParaRPr lang="el-GR" sz="2400" dirty="0" smtClean="0"/>
          </a:p>
          <a:p>
            <a:pPr marL="0" indent="0" algn="just">
              <a:buNone/>
            </a:pPr>
            <a:endParaRPr lang="el-GR" sz="2400" dirty="0"/>
          </a:p>
          <a:p>
            <a:pPr marL="0" indent="0" algn="just">
              <a:buNone/>
            </a:pPr>
            <a:endParaRPr lang="el-GR" sz="2400" dirty="0" smtClean="0"/>
          </a:p>
          <a:p>
            <a:pPr marL="0" indent="0" algn="just">
              <a:buNone/>
            </a:pPr>
            <a:r>
              <a:rPr lang="en-US" sz="2400" b="1" dirty="0" smtClean="0"/>
              <a:t>Video</a:t>
            </a:r>
            <a:r>
              <a:rPr lang="el-GR" sz="2400" b="1" dirty="0" smtClean="0"/>
              <a:t>: </a:t>
            </a:r>
            <a:r>
              <a:rPr lang="en-US" sz="2400" b="1" dirty="0" smtClean="0">
                <a:hlinkClick r:id="rId3"/>
              </a:rPr>
              <a:t>https</a:t>
            </a:r>
            <a:r>
              <a:rPr lang="en-US" sz="2400" b="1" dirty="0">
                <a:hlinkClick r:id="rId3"/>
              </a:rPr>
              <a:t>://</a:t>
            </a:r>
            <a:r>
              <a:rPr lang="en-US" sz="2400" b="1" dirty="0" smtClean="0">
                <a:hlinkClick r:id="rId3"/>
              </a:rPr>
              <a:t>www.youtube.com/watch?v=0vQK1z8HPBM</a:t>
            </a:r>
            <a:r>
              <a:rPr lang="el-GR" sz="2400" b="1" dirty="0" smtClean="0"/>
              <a:t>   </a:t>
            </a:r>
            <a:endParaRPr lang="el-GR" sz="2600" b="1" dirty="0" smtClean="0"/>
          </a:p>
        </p:txBody>
      </p:sp>
      <p:sp>
        <p:nvSpPr>
          <p:cNvPr id="2" name="Title 1"/>
          <p:cNvSpPr>
            <a:spLocks noGrp="1"/>
          </p:cNvSpPr>
          <p:nvPr>
            <p:ph type="title"/>
          </p:nvPr>
        </p:nvSpPr>
        <p:spPr>
          <a:xfrm>
            <a:off x="590872" y="845840"/>
            <a:ext cx="8229600" cy="1143000"/>
          </a:xfrm>
        </p:spPr>
        <p:txBody>
          <a:bodyPr>
            <a:normAutofit fontScale="90000"/>
          </a:bodyPr>
          <a:lstStyle/>
          <a:p>
            <a:r>
              <a:rPr lang="el-GR" dirty="0" smtClean="0"/>
              <a:t>Εισαγωγή</a:t>
            </a:r>
            <a:br>
              <a:rPr lang="el-GR" dirty="0" smtClean="0"/>
            </a:br>
            <a:r>
              <a:rPr lang="el-GR" dirty="0" smtClean="0"/>
              <a:t>Ατμοσφαιρική ρύπανση – Κατηγορίες/Τύποι</a:t>
            </a:r>
            <a:endParaRPr lang="el-GR" dirty="0"/>
          </a:p>
        </p:txBody>
      </p:sp>
    </p:spTree>
    <p:extLst>
      <p:ext uri="{BB962C8B-B14F-4D97-AF65-F5344CB8AC3E}">
        <p14:creationId xmlns:p14="http://schemas.microsoft.com/office/powerpoint/2010/main" val="2358030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1946</TotalTime>
  <Words>4245</Words>
  <Application>Microsoft Office PowerPoint</Application>
  <PresentationFormat>On-screen Show (4:3)</PresentationFormat>
  <Paragraphs>615</Paragraphs>
  <Slides>47</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Chart</vt:lpstr>
      <vt:lpstr>Ατμοσφαιρική Ρύπανση (ΕΕΕ423)</vt:lpstr>
      <vt:lpstr>Δομή Μαθήματος</vt:lpstr>
      <vt:lpstr>Εισαγωγή Ατμοσφαιρική ρύπανση</vt:lpstr>
      <vt:lpstr>Εισαγωγή Κατηγοριοποίηση της ρύπανσης (1/5)</vt:lpstr>
      <vt:lpstr>Εισαγωγή Κατηγοριοποίηση της ρύπανσης (2/5)</vt:lpstr>
      <vt:lpstr>Εισαγωγή Κατηγοριοποίηση της ρύπανσης (3/5)</vt:lpstr>
      <vt:lpstr>Εισαγωγή Κατηγοριοποίηση της ρύπανσης (4/5)</vt:lpstr>
      <vt:lpstr>Εισαγωγή Κατηγοριοποίηση της ρύπανσης (5/5)</vt:lpstr>
      <vt:lpstr>Εισαγωγή Ατμοσφαιρική ρύπανση – Κατηγορίες/Τύποι</vt:lpstr>
      <vt:lpstr>Δομή Μαθήματος</vt:lpstr>
      <vt:lpstr>Πηγές ατμοσφαιρικής ρύπανσης</vt:lpstr>
      <vt:lpstr>Φυσικές πηγές ατμοσφαιρικής ρύπανσης</vt:lpstr>
      <vt:lpstr>Φυσικές πηγές ατμοσφαιρικής ρύπανσης</vt:lpstr>
      <vt:lpstr>Φυσικές πηγές ατμοσφαιρικής ρύπανσης</vt:lpstr>
      <vt:lpstr>Φυσικές πηγές ατμοσφαιρικής ρύπανσης</vt:lpstr>
      <vt:lpstr>Φυσικές πηγές ατμοσφαιρικής ρύπανσης</vt:lpstr>
      <vt:lpstr>Φυσικές πηγές ατμοσφαιρικής ρύπανσης</vt:lpstr>
      <vt:lpstr>Φυσικές πηγές ατμοσφαιρικής ρύπανσης</vt:lpstr>
      <vt:lpstr>Φυσικές πηγές ατμοσφαιρικής ρύπανσης</vt:lpstr>
      <vt:lpstr>Πηγές ατμοσφαιρικής ρύπανσης</vt:lpstr>
      <vt:lpstr>Ανθρωπογενείς πηγές ατμοσφαιρικής ρύπανσης</vt:lpstr>
      <vt:lpstr>Ανθρωπογενείς πηγές ατμοσφαιρικής ρύπανσης</vt:lpstr>
      <vt:lpstr>Ανθρωπογενείς πηγές ατμοσφαιρικής ρύπανσης</vt:lpstr>
      <vt:lpstr>Ανθρωπογενείς πηγές ατμοσφαιρικής ρύπανσης</vt:lpstr>
      <vt:lpstr>Ανθρωπογενείς πηγές ατμοσφαιρικής ρύπανσης</vt:lpstr>
      <vt:lpstr>Ανθρωπογενείς πηγές ατμοσφαιρικής ρύπανσης</vt:lpstr>
      <vt:lpstr>Δομή Μαθήματος</vt:lpstr>
      <vt:lpstr>Αέριοι ρύποι</vt:lpstr>
      <vt:lpstr>Αέριοι ρύποι</vt:lpstr>
      <vt:lpstr>Διοξείδιο του αζώτου </vt:lpstr>
      <vt:lpstr>Όζον</vt:lpstr>
      <vt:lpstr>Όζον</vt:lpstr>
      <vt:lpstr>Όζον</vt:lpstr>
      <vt:lpstr>Όζον</vt:lpstr>
      <vt:lpstr>Αιωρούμενα σωματίδια </vt:lpstr>
      <vt:lpstr>Αιωρούμενα σωματίδια </vt:lpstr>
      <vt:lpstr>Αιωρούμενα σωματίδια </vt:lpstr>
      <vt:lpstr>Αιωρούμενα σωματίδια </vt:lpstr>
      <vt:lpstr>Αιωρούμενα σωματίδια </vt:lpstr>
      <vt:lpstr>Αιωρούμενα σωματίδια</vt:lpstr>
      <vt:lpstr>Δομή Μαθήματος</vt:lpstr>
      <vt:lpstr>Ρύπανση εσωτερικών χώρων</vt:lpstr>
      <vt:lpstr>Ρύπανση εσωτερικών χώρων</vt:lpstr>
      <vt:lpstr>Ρύπανση εσωτερικών χώρων</vt:lpstr>
      <vt:lpstr>Σύνοψη</vt:lpstr>
      <vt:lpstr>Δημιουργία &amp; Εξέλιξη της ατμοσφαιρικής ρύπανσης</vt:lpstr>
      <vt:lpstr>Δομή Μαθήματος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Ατμοσφαιρική Ρύπανση (ΕΕΕ423)</dc:title>
  <dc:creator>Eleni Athanasopoulou</dc:creator>
  <cp:lastModifiedBy>Eleni Athanasopoulou</cp:lastModifiedBy>
  <cp:revision>112</cp:revision>
  <dcterms:created xsi:type="dcterms:W3CDTF">2017-10-04T08:17:06Z</dcterms:created>
  <dcterms:modified xsi:type="dcterms:W3CDTF">2017-10-17T11:41:41Z</dcterms:modified>
</cp:coreProperties>
</file>