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6" r:id="rId2"/>
    <p:sldId id="257" r:id="rId3"/>
    <p:sldId id="337" r:id="rId4"/>
    <p:sldId id="340" r:id="rId5"/>
    <p:sldId id="342" r:id="rId6"/>
    <p:sldId id="343" r:id="rId7"/>
    <p:sldId id="352" r:id="rId8"/>
    <p:sldId id="349" r:id="rId9"/>
    <p:sldId id="346" r:id="rId10"/>
    <p:sldId id="347" r:id="rId11"/>
    <p:sldId id="353" r:id="rId12"/>
    <p:sldId id="348" r:id="rId13"/>
    <p:sldId id="338" r:id="rId14"/>
    <p:sldId id="351" r:id="rId15"/>
    <p:sldId id="354" r:id="rId16"/>
    <p:sldId id="344" r:id="rId17"/>
    <p:sldId id="355" r:id="rId18"/>
    <p:sldId id="350" r:id="rId19"/>
    <p:sldId id="345" r:id="rId2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139" autoAdjust="0"/>
  </p:normalViewPr>
  <p:slideViewPr>
    <p:cSldViewPr>
      <p:cViewPr>
        <p:scale>
          <a:sx n="66" d="100"/>
          <a:sy n="66" d="100"/>
        </p:scale>
        <p:origin x="-1422" y="-90"/>
      </p:cViewPr>
      <p:guideLst>
        <p:guide orient="horz" pos="2160"/>
        <p:guide pos="2880"/>
      </p:guideLst>
    </p:cSldViewPr>
  </p:slideViewPr>
  <p:notesTextViewPr>
    <p:cViewPr>
      <p:scale>
        <a:sx n="1" d="1"/>
        <a:sy n="1" d="1"/>
      </p:scale>
      <p:origin x="0" y="0"/>
    </p:cViewPr>
  </p:notesTextViewPr>
  <p:notesViewPr>
    <p:cSldViewPr>
      <p:cViewPr varScale="1">
        <p:scale>
          <a:sx n="53" d="100"/>
          <a:sy n="53" d="100"/>
        </p:scale>
        <p:origin x="-286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l-GR" smtClean="0"/>
              <a:t>Μάθημα 1: Ιστορία της Ατμ.Ρύπανσης &amp; έρευνας</a:t>
            </a:r>
            <a:endParaRPr lang="el-G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8503FD9-1DF0-4383-8FA8-7A08257EF6C7}" type="datetimeFigureOut">
              <a:rPr lang="el-GR" smtClean="0"/>
              <a:t>24/10/2017</a:t>
            </a:fld>
            <a:endParaRPr lang="el-G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3803E28-2CA5-4405-A45C-6736F26945B6}" type="slidenum">
              <a:rPr lang="el-GR" smtClean="0"/>
              <a:t>‹#›</a:t>
            </a:fld>
            <a:endParaRPr lang="el-GR"/>
          </a:p>
        </p:txBody>
      </p:sp>
    </p:spTree>
    <p:extLst>
      <p:ext uri="{BB962C8B-B14F-4D97-AF65-F5344CB8AC3E}">
        <p14:creationId xmlns:p14="http://schemas.microsoft.com/office/powerpoint/2010/main" val="966875042"/>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l-GR" smtClean="0"/>
              <a:t>Μάθημα 1: Ιστορία της Ατμ.Ρύπανσης &amp; έρευνας</a:t>
            </a:r>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9C178B-5B43-4A72-B791-7764D9C17FCC}" type="datetimeFigureOut">
              <a:rPr lang="el-GR" smtClean="0"/>
              <a:t>24/10/2017</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737179-4BC2-436C-AA89-AAE5ACD1032B}" type="slidenum">
              <a:rPr lang="el-GR" smtClean="0"/>
              <a:t>‹#›</a:t>
            </a:fld>
            <a:endParaRPr lang="el-GR"/>
          </a:p>
        </p:txBody>
      </p:sp>
    </p:spTree>
    <p:extLst>
      <p:ext uri="{BB962C8B-B14F-4D97-AF65-F5344CB8AC3E}">
        <p14:creationId xmlns:p14="http://schemas.microsoft.com/office/powerpoint/2010/main" val="2776431581"/>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acmg.seas.harvard.edu/people/faculty/djj/book/bookchap8.html#13524"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b="0" i="0" u="none" strike="noStrike" kern="1200" baseline="0" dirty="0" smtClean="0">
                <a:solidFill>
                  <a:schemeClr val="tx1"/>
                </a:solidFill>
                <a:latin typeface="+mn-lt"/>
                <a:ea typeface="+mn-ea"/>
                <a:cs typeface="+mn-cs"/>
              </a:rPr>
              <a:t>Για να παρακολουθήσουμε τα αποτελέσματα των ανθρωπογενών πηγών ρύπανσης είναι σημαντικό να καταλάβουμε τον κύκλο των ρύπων που περιλαμβάνει την μεταφορά και διασπορά των ρύπων καθώς και οποιαδήποτε φυσικό ή χημικό μετασχηματισμό τους μεταξύ της πηγής και του αποδέκτη. </a:t>
            </a:r>
          </a:p>
          <a:p>
            <a:r>
              <a:rPr lang="el-GR" sz="1200" b="0" i="0" u="none" strike="noStrike" kern="1200" baseline="0" dirty="0" smtClean="0">
                <a:solidFill>
                  <a:schemeClr val="tx1"/>
                </a:solidFill>
                <a:latin typeface="+mn-lt"/>
                <a:ea typeface="+mn-ea"/>
                <a:cs typeface="+mn-cs"/>
              </a:rPr>
              <a:t>Μεταφορά είναι ο μηχανισμός με τον οποίο μεταφέρεται η ρύπανση από μία πηγή σε ένα αποδέκτη. Ο άνεμος είναι το κύριο μέσο με το οποίο οι ρύποι μεταφέρονται. λόγω τύρβης και στροβίλων αναμειγνύεται στο χώρο με τον περιβάλλοντα αέρα και ο μηχανισμός αυτός χαρακτηρίζεται ως ατμοσφαιρική διάχυση. Η διάχυση έχει ως αποτέλεσμα ο ρυπασμένος θύσανος που εκπέμπεται από την καμινάδα να εξαπλώνεται καθώς μεταφέρεται με τον άνεμο. Αυτές οι δύο διαδικασίες, η ανάμειξη λόγω τύρβης και η εξάπλωση του ρυπασμένου θυσάνου τείνουν να μειώσουν την αρχική πυκνότητα του καθώς απομακρύνεται από την πηγή και πλησιάζει τον αποδέκτη. Το σύνολο αυτών των διαδικασιών το αποκαλούμε διασπορά. </a:t>
            </a:r>
          </a:p>
          <a:p>
            <a:r>
              <a:rPr lang="el-GR" sz="1200" b="0" i="0" u="none" strike="noStrike" kern="1200" baseline="0" dirty="0" smtClean="0">
                <a:solidFill>
                  <a:schemeClr val="tx1"/>
                </a:solidFill>
                <a:latin typeface="+mn-lt"/>
                <a:ea typeface="+mn-ea"/>
                <a:cs typeface="+mn-cs"/>
              </a:rPr>
              <a:t>Με τον όρο μετασχηματισμό ορίζουμε τη παραγωγή (ή καταστροφή) ενός δεδομένου στοιχείου διαμέσου φυσικών (π.χ. ξηρή και υγρή εναπόθεση) και χημικών (π.χ. χημικές αντιδράσεις) διαδικασιών. </a:t>
            </a:r>
          </a:p>
          <a:p>
            <a:pPr marL="0" marR="0" indent="0" algn="l" defTabSz="914400" rtl="0" eaLnBrk="1" fontAlgn="auto" latinLnBrk="0" hangingPunct="1">
              <a:lnSpc>
                <a:spcPct val="100000"/>
              </a:lnSpc>
              <a:spcBef>
                <a:spcPts val="0"/>
              </a:spcBef>
              <a:spcAft>
                <a:spcPts val="0"/>
              </a:spcAft>
              <a:buClrTx/>
              <a:buSzTx/>
              <a:buFontTx/>
              <a:buNone/>
              <a:tabLst/>
              <a:defRPr/>
            </a:pPr>
            <a:r>
              <a:rPr lang="el-GR" sz="1200" b="0" i="0" u="none" strike="noStrike" kern="1200" baseline="0" dirty="0" smtClean="0">
                <a:solidFill>
                  <a:schemeClr val="tx1"/>
                </a:solidFill>
                <a:latin typeface="+mn-lt"/>
                <a:ea typeface="+mn-ea"/>
                <a:cs typeface="+mn-cs"/>
              </a:rPr>
              <a:t>Τέλος η μεταφορά των ρύπων από την ατμόσφαιρα στο έδαφος ονομάζεται εναπόθεση που είναι μία φυσική διαδικασία απομάκρυνσης των ρύπων από την ατμόσφαιρα. Γενικά ξεχωρίζουμε τρεις διαφορετικούς τύπους </a:t>
            </a:r>
            <a:r>
              <a:rPr lang="el-GR" sz="1200" b="0" i="0" u="none" strike="noStrike" kern="1200" baseline="0" dirty="0" smtClean="0">
                <a:solidFill>
                  <a:schemeClr val="tx1"/>
                </a:solidFill>
                <a:latin typeface="+mn-lt"/>
                <a:ea typeface="+mn-ea"/>
                <a:cs typeface="+mn-cs"/>
              </a:rPr>
              <a:t>εναπόθεσης </a:t>
            </a:r>
            <a:endParaRPr lang="el-GR" sz="1200" b="0" i="0" u="none" strike="noStrike" kern="1200" baseline="0" dirty="0" smtClean="0">
              <a:solidFill>
                <a:schemeClr val="tx1"/>
              </a:solidFill>
              <a:latin typeface="+mn-lt"/>
              <a:ea typeface="+mn-ea"/>
              <a:cs typeface="+mn-cs"/>
            </a:endParaRPr>
          </a:p>
          <a:p>
            <a:endParaRPr lang="el-GR" sz="1200" b="0" i="0" u="none" strike="noStrike" kern="1200" baseline="0" dirty="0" smtClean="0">
              <a:solidFill>
                <a:schemeClr val="tx1"/>
              </a:solidFill>
              <a:latin typeface="+mn-lt"/>
              <a:ea typeface="+mn-ea"/>
              <a:cs typeface="+mn-cs"/>
            </a:endParaRPr>
          </a:p>
        </p:txBody>
      </p:sp>
      <p:sp>
        <p:nvSpPr>
          <p:cNvPr id="4" name="Header Placeholder 3"/>
          <p:cNvSpPr>
            <a:spLocks noGrp="1"/>
          </p:cNvSpPr>
          <p:nvPr>
            <p:ph type="hdr" sz="quarter" idx="10"/>
          </p:nvPr>
        </p:nvSpPr>
        <p:spPr/>
        <p:txBody>
          <a:bodyPr/>
          <a:lstStyle/>
          <a:p>
            <a:r>
              <a:rPr lang="el-GR" smtClean="0"/>
              <a:t>Μάθημα 1: Ιστορία της Ατμ.Ρύπανσης &amp; έρευνας</a:t>
            </a:r>
            <a:endParaRPr lang="el-GR"/>
          </a:p>
        </p:txBody>
      </p:sp>
      <p:sp>
        <p:nvSpPr>
          <p:cNvPr id="5" name="Slide Number Placeholder 4"/>
          <p:cNvSpPr>
            <a:spLocks noGrp="1"/>
          </p:cNvSpPr>
          <p:nvPr>
            <p:ph type="sldNum" sz="quarter" idx="11"/>
          </p:nvPr>
        </p:nvSpPr>
        <p:spPr/>
        <p:txBody>
          <a:bodyPr/>
          <a:lstStyle/>
          <a:p>
            <a:fld id="{BF737179-4BC2-436C-AA89-AAE5ACD1032B}" type="slidenum">
              <a:rPr lang="el-GR" smtClean="0"/>
              <a:t>4</a:t>
            </a:fld>
            <a:endParaRPr lang="el-GR"/>
          </a:p>
        </p:txBody>
      </p:sp>
    </p:spTree>
    <p:extLst>
      <p:ext uri="{BB962C8B-B14F-4D97-AF65-F5344CB8AC3E}">
        <p14:creationId xmlns:p14="http://schemas.microsoft.com/office/powerpoint/2010/main" val="28930094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smtClean="0">
                <a:solidFill>
                  <a:schemeClr val="tx1"/>
                </a:solidFill>
                <a:effectLst/>
                <a:latin typeface="+mn-lt"/>
                <a:ea typeface="+mn-ea"/>
                <a:cs typeface="+mn-cs"/>
              </a:rPr>
              <a:t>Condensation</a:t>
            </a:r>
            <a:r>
              <a:rPr lang="en-US" sz="1200" b="0" i="0" kern="1200" dirty="0" smtClean="0">
                <a:solidFill>
                  <a:schemeClr val="tx1"/>
                </a:solidFill>
                <a:effectLst/>
                <a:latin typeface="+mn-lt"/>
                <a:ea typeface="+mn-ea"/>
                <a:cs typeface="+mn-cs"/>
              </a:rPr>
              <a:t> is the change from a vapor to a condensed state (solid or liquid). </a:t>
            </a:r>
            <a:r>
              <a:rPr lang="en-US" sz="1200" b="1" i="1" kern="1200" dirty="0" smtClean="0">
                <a:solidFill>
                  <a:schemeClr val="tx1"/>
                </a:solidFill>
                <a:effectLst/>
                <a:latin typeface="+mn-lt"/>
                <a:ea typeface="+mn-ea"/>
                <a:cs typeface="+mn-cs"/>
              </a:rPr>
              <a:t>Evaporation</a:t>
            </a:r>
            <a:r>
              <a:rPr lang="en-US" sz="1200" b="0" i="0" kern="1200" dirty="0" smtClean="0">
                <a:solidFill>
                  <a:schemeClr val="tx1"/>
                </a:solidFill>
                <a:effectLst/>
                <a:latin typeface="+mn-lt"/>
                <a:ea typeface="+mn-ea"/>
                <a:cs typeface="+mn-cs"/>
              </a:rPr>
              <a:t> is the change of a liquid to a gas.</a:t>
            </a:r>
            <a:endParaRPr lang="el-GR" sz="1200" b="0" i="0" kern="1200" dirty="0" smtClean="0">
              <a:solidFill>
                <a:schemeClr val="tx1"/>
              </a:solidFill>
              <a:effectLst/>
              <a:latin typeface="+mn-lt"/>
              <a:ea typeface="+mn-ea"/>
              <a:cs typeface="+mn-cs"/>
            </a:endParaRPr>
          </a:p>
          <a:p>
            <a:r>
              <a:rPr lang="en-US" sz="1200" b="0" i="0" u="none" strike="noStrike" kern="1200" baseline="0" dirty="0" smtClean="0">
                <a:solidFill>
                  <a:schemeClr val="tx1"/>
                </a:solidFill>
                <a:latin typeface="+mn-lt"/>
                <a:ea typeface="+mn-ea"/>
                <a:cs typeface="+mn-cs"/>
              </a:rPr>
              <a:t>When a vapor condenses on a particle population or when material evaporates from</a:t>
            </a:r>
          </a:p>
          <a:p>
            <a:r>
              <a:rPr lang="en-US" sz="1200" b="0" i="0" u="none" strike="noStrike" kern="1200" baseline="0" dirty="0" smtClean="0">
                <a:solidFill>
                  <a:schemeClr val="tx1"/>
                </a:solidFill>
                <a:latin typeface="+mn-lt"/>
                <a:ea typeface="+mn-ea"/>
                <a:cs typeface="+mn-cs"/>
              </a:rPr>
              <a:t>the aerosol to the gas phase, the particle diameters change and the size distribution of</a:t>
            </a:r>
          </a:p>
          <a:p>
            <a:r>
              <a:rPr lang="en-US" sz="1200" b="0" i="0" u="none" strike="noStrike" kern="1200" baseline="0" dirty="0" smtClean="0">
                <a:solidFill>
                  <a:schemeClr val="tx1"/>
                </a:solidFill>
                <a:latin typeface="+mn-lt"/>
                <a:ea typeface="+mn-ea"/>
                <a:cs typeface="+mn-cs"/>
              </a:rPr>
              <a:t>the population </a:t>
            </a:r>
            <a:r>
              <a:rPr lang="en-US" sz="1200" b="0" i="1" u="none" strike="noStrike" kern="1200" baseline="0" dirty="0" smtClean="0">
                <a:solidFill>
                  <a:schemeClr val="tx1"/>
                </a:solidFill>
                <a:latin typeface="+mn-lt"/>
                <a:ea typeface="+mn-ea"/>
                <a:cs typeface="+mn-cs"/>
              </a:rPr>
              <a:t>n(</a:t>
            </a:r>
            <a:r>
              <a:rPr lang="en-US" sz="1200" b="0" i="1" u="none" strike="noStrike" kern="1200" baseline="0" dirty="0" err="1" smtClean="0">
                <a:solidFill>
                  <a:schemeClr val="tx1"/>
                </a:solidFill>
                <a:latin typeface="+mn-lt"/>
                <a:ea typeface="+mn-ea"/>
                <a:cs typeface="+mn-cs"/>
              </a:rPr>
              <a:t>v,t</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changes shape</a:t>
            </a:r>
            <a:r>
              <a:rPr lang="el-GR" sz="1200" b="0" i="0" u="none" strike="noStrike" kern="1200" baseline="0" dirty="0" smtClean="0">
                <a:solidFill>
                  <a:schemeClr val="tx1"/>
                </a:solidFill>
                <a:latin typeface="+mn-lt"/>
                <a:ea typeface="+mn-ea"/>
                <a:cs typeface="+mn-cs"/>
              </a:rPr>
              <a:t>.</a:t>
            </a:r>
          </a:p>
          <a:p>
            <a:r>
              <a:rPr lang="en-US" sz="1200" b="0" i="0" kern="1200" dirty="0" smtClean="0">
                <a:solidFill>
                  <a:schemeClr val="tx1"/>
                </a:solidFill>
                <a:effectLst/>
                <a:latin typeface="+mn-lt"/>
                <a:ea typeface="+mn-ea"/>
                <a:cs typeface="+mn-cs"/>
              </a:rPr>
              <a:t>Atmospheric aerosols originate from the condensation of gases and from the action of the wind on the Earth's surface. Fine aerosol particles (less than 1 mm in radius) originate almost exclusively from condensation of precursor gases. A typical chemical composition for fine aerosol in the lower troposphere is shown in </a:t>
            </a:r>
            <a:r>
              <a:rPr lang="en-US" sz="1200" b="0" i="0" u="sng" kern="1200" dirty="0" smtClean="0">
                <a:solidFill>
                  <a:schemeClr val="tx1"/>
                </a:solidFill>
                <a:effectLst/>
                <a:latin typeface="+mn-lt"/>
                <a:ea typeface="+mn-ea"/>
                <a:cs typeface="+mn-cs"/>
                <a:hlinkClick r:id="rId3"/>
              </a:rPr>
              <a:t>Figure 8-1</a:t>
            </a:r>
            <a:r>
              <a:rPr lang="en-US" sz="1200" b="0" i="0" kern="1200" dirty="0" smtClean="0">
                <a:solidFill>
                  <a:schemeClr val="tx1"/>
                </a:solidFill>
                <a:effectLst/>
                <a:latin typeface="+mn-lt"/>
                <a:ea typeface="+mn-ea"/>
                <a:cs typeface="+mn-cs"/>
              </a:rPr>
              <a:t> . A key precursor gas is sulfuric acid (H2SO4), which is produced in the atmosphere by oxidation of sulfur dioxide (SO2) emitted from fossil fuel combustion, volcanoes, and other sources. H2SO4 has a low vapor pressure over H2SO4-H2O solutions and condenses under all atmospheric conditions to form aqueous sulfate particles. The composition of these sulfate particles can then be modified by condensation of other gases with low vapor pressure including NH3, HNO3, and organic compounds. Organic carbon represents a major fraction of the fine aerosol (</a:t>
            </a:r>
            <a:r>
              <a:rPr lang="en-US" sz="1200" b="0" i="0" u="sng" kern="1200" dirty="0" smtClean="0">
                <a:solidFill>
                  <a:schemeClr val="tx1"/>
                </a:solidFill>
                <a:effectLst/>
                <a:latin typeface="+mn-lt"/>
                <a:ea typeface="+mn-ea"/>
                <a:cs typeface="+mn-cs"/>
                <a:hlinkClick r:id="rId3"/>
              </a:rPr>
              <a:t> Figure 8-1</a:t>
            </a:r>
            <a:r>
              <a:rPr lang="en-US" sz="1200" b="0" i="0" kern="1200" dirty="0" smtClean="0">
                <a:solidFill>
                  <a:schemeClr val="tx1"/>
                </a:solidFill>
                <a:effectLst/>
                <a:latin typeface="+mn-lt"/>
                <a:ea typeface="+mn-ea"/>
                <a:cs typeface="+mn-cs"/>
              </a:rPr>
              <a:t> ) and is contributed mainly by condensation of large hydrocarbons of biogenic and anthropogenic origin. Another important component of the fine aerosol is soot produced by condensation of gases during combustion. Soot as commonly defined includes both elemental carbon and black organic aggregates.</a:t>
            </a:r>
            <a:endParaRPr lang="el-GR" sz="1200" b="0" i="0" kern="1200" baseline="0" dirty="0" smtClean="0">
              <a:solidFill>
                <a:schemeClr val="tx1"/>
              </a:solidFill>
              <a:effectLst/>
              <a:latin typeface="+mn-lt"/>
              <a:ea typeface="+mn-ea"/>
              <a:cs typeface="+mn-cs"/>
            </a:endParaRPr>
          </a:p>
          <a:p>
            <a:endParaRPr lang="el-GR" baseline="0" dirty="0" smtClean="0"/>
          </a:p>
          <a:p>
            <a:r>
              <a:rPr lang="el-GR" sz="1200" b="0" i="0" u="none" strike="noStrike" kern="1200" baseline="0" dirty="0" smtClean="0">
                <a:solidFill>
                  <a:schemeClr val="tx1"/>
                </a:solidFill>
                <a:latin typeface="+mn-lt"/>
                <a:ea typeface="+mn-ea"/>
                <a:cs typeface="+mn-cs"/>
              </a:rPr>
              <a:t>Σωματίδια με μέγιστο κοντά στο 0.2 </a:t>
            </a:r>
            <a:r>
              <a:rPr lang="el-GR" sz="1200" b="0" i="0" u="none" strike="noStrike" kern="1200" baseline="0" dirty="0" err="1" smtClean="0">
                <a:solidFill>
                  <a:schemeClr val="tx1"/>
                </a:solidFill>
                <a:latin typeface="+mn-lt"/>
                <a:ea typeface="+mn-ea"/>
                <a:cs typeface="+mn-cs"/>
              </a:rPr>
              <a:t>μm</a:t>
            </a:r>
            <a:r>
              <a:rPr lang="el-GR" sz="1200" b="0" i="0" u="none" strike="noStrike" kern="1200" baseline="0" dirty="0" smtClean="0">
                <a:solidFill>
                  <a:schemeClr val="tx1"/>
                </a:solidFill>
                <a:latin typeface="+mn-lt"/>
                <a:ea typeface="+mn-ea"/>
                <a:cs typeface="+mn-cs"/>
              </a:rPr>
              <a:t> προκύπτουν από το μηχανισμό πήξης και συμπύκνωσης και ονομάζονται «λεπτά» σωματίδια για να τα ξεχωρίζουμε από τα σωματίδια που παρουσιάζουν μέγιστο περίπου στα 10 </a:t>
            </a:r>
            <a:r>
              <a:rPr lang="el-GR" sz="1200" b="0" i="0" u="none" strike="noStrike" kern="1200" baseline="0" dirty="0" err="1" smtClean="0">
                <a:solidFill>
                  <a:schemeClr val="tx1"/>
                </a:solidFill>
                <a:latin typeface="+mn-lt"/>
                <a:ea typeface="+mn-ea"/>
                <a:cs typeface="+mn-cs"/>
              </a:rPr>
              <a:t>μm</a:t>
            </a:r>
            <a:r>
              <a:rPr lang="el-GR" sz="1200" b="0" i="0" u="none" strike="noStrike" kern="1200" baseline="0" dirty="0" smtClean="0">
                <a:solidFill>
                  <a:schemeClr val="tx1"/>
                </a:solidFill>
                <a:latin typeface="+mn-lt"/>
                <a:ea typeface="+mn-ea"/>
                <a:cs typeface="+mn-cs"/>
              </a:rPr>
              <a:t> και τα ονομάζουμε «</a:t>
            </a:r>
            <a:r>
              <a:rPr lang="el-GR" sz="1200" b="0" i="0" u="none" strike="noStrike" kern="1200" baseline="0" dirty="0" err="1" smtClean="0">
                <a:solidFill>
                  <a:schemeClr val="tx1"/>
                </a:solidFill>
                <a:latin typeface="+mn-lt"/>
                <a:ea typeface="+mn-ea"/>
                <a:cs typeface="+mn-cs"/>
              </a:rPr>
              <a:t>χονδρόκοκκα</a:t>
            </a:r>
            <a:r>
              <a:rPr lang="el-GR" sz="1200" b="0" i="0" u="none" strike="noStrike" kern="1200" baseline="0" dirty="0" smtClean="0">
                <a:solidFill>
                  <a:schemeClr val="tx1"/>
                </a:solidFill>
                <a:latin typeface="+mn-lt"/>
                <a:ea typeface="+mn-ea"/>
                <a:cs typeface="+mn-cs"/>
              </a:rPr>
              <a:t>». Σωματίδια με εύρος 0.1-1.0 </a:t>
            </a:r>
            <a:r>
              <a:rPr lang="el-GR" sz="1200" b="0" i="0" u="none" strike="noStrike" kern="1200" baseline="0" dirty="0" err="1" smtClean="0">
                <a:solidFill>
                  <a:schemeClr val="tx1"/>
                </a:solidFill>
                <a:latin typeface="+mn-lt"/>
                <a:ea typeface="+mn-ea"/>
                <a:cs typeface="+mn-cs"/>
              </a:rPr>
              <a:t>μm</a:t>
            </a:r>
            <a:r>
              <a:rPr lang="el-GR" sz="1200" b="0" i="0" u="none" strike="noStrike" kern="1200" baseline="0" dirty="0" smtClean="0">
                <a:solidFill>
                  <a:schemeClr val="tx1"/>
                </a:solidFill>
                <a:latin typeface="+mn-lt"/>
                <a:ea typeface="+mn-ea"/>
                <a:cs typeface="+mn-cs"/>
              </a:rPr>
              <a:t> σχηματίζονται από την συμπύκνωση ατμών από προϊόντα καύσης και από ατμοσφαιρική σκόνη αλλά είναι αρκετά ελαφριά ώστε να παραμένουν στην ατμόσφαιρα για μήνες. </a:t>
            </a:r>
            <a:endParaRPr lang="el-GR" baseline="0" dirty="0" smtClean="0"/>
          </a:p>
          <a:p>
            <a:endParaRPr lang="el-GR" baseline="0" dirty="0" smtClean="0"/>
          </a:p>
          <a:p>
            <a:r>
              <a:rPr lang="en-US" sz="1200" kern="1200" dirty="0" smtClean="0">
                <a:solidFill>
                  <a:schemeClr val="tx1"/>
                </a:solidFill>
                <a:effectLst/>
                <a:latin typeface="+mn-lt"/>
                <a:ea typeface="+mn-ea"/>
                <a:cs typeface="+mn-cs"/>
              </a:rPr>
              <a:t>Some gases aggregate to form new particles during homogeneous nucleation or aggregate</a:t>
            </a:r>
            <a:endParaRPr lang="el-G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on existing particle surfaces during heterogeneous nucleation. Once a surface</a:t>
            </a:r>
            <a:endParaRPr lang="el-G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has nucleated, gas molecules may diffuse to and condense as a liquid or deposit as</a:t>
            </a:r>
            <a:endParaRPr lang="el-G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solid on the surface. Liquid material may also evaporate or solid material may</a:t>
            </a:r>
            <a:endParaRPr lang="el-G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sublimate to the gas phase. A gas may also dissolve in liquid water on the surface</a:t>
            </a:r>
            <a:endParaRPr lang="el-G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of a particle. Dissolved gases may evaporate. </a:t>
            </a:r>
            <a:endParaRPr lang="el-G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Homogeneous nucleation is a source of new particles. Heterogeneous</a:t>
            </a:r>
            <a:endParaRPr lang="el-G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nucleation does not produce new particles but allows growth to proceed on existing</a:t>
            </a:r>
            <a:endParaRPr lang="el-G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particles. Coagulation occurs when two particles collide and stick to form a single,</a:t>
            </a:r>
            <a:endParaRPr lang="el-G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larger particle.</a:t>
            </a:r>
            <a:endParaRPr lang="el-GR" sz="1200" kern="1200" dirty="0" smtClean="0">
              <a:solidFill>
                <a:schemeClr val="tx1"/>
              </a:solidFill>
              <a:effectLst/>
              <a:latin typeface="+mn-lt"/>
              <a:ea typeface="+mn-ea"/>
              <a:cs typeface="+mn-cs"/>
            </a:endParaRPr>
          </a:p>
          <a:p>
            <a:endParaRPr lang="el-GR" sz="1200" kern="1200" dirty="0" smtClean="0">
              <a:solidFill>
                <a:schemeClr val="tx1"/>
              </a:solidFill>
              <a:effectLst/>
              <a:latin typeface="+mn-lt"/>
              <a:ea typeface="+mn-ea"/>
              <a:cs typeface="+mn-cs"/>
            </a:endParaRPr>
          </a:p>
          <a:p>
            <a:r>
              <a:rPr lang="en-US" sz="1200" b="0" i="0" u="none" strike="noStrike" kern="1200" baseline="0" dirty="0" smtClean="0">
                <a:solidFill>
                  <a:schemeClr val="tx1"/>
                </a:solidFill>
                <a:latin typeface="+mn-lt"/>
                <a:ea typeface="+mn-ea"/>
                <a:cs typeface="+mn-cs"/>
              </a:rPr>
              <a:t>New particles formed by homogeneous nucleation of gases are</a:t>
            </a:r>
          </a:p>
          <a:p>
            <a:r>
              <a:rPr lang="en-US" sz="1200" b="1" i="0" u="none" strike="noStrike" kern="1200" baseline="0" dirty="0" smtClean="0">
                <a:solidFill>
                  <a:schemeClr val="tx1"/>
                </a:solidFill>
                <a:latin typeface="+mn-lt"/>
                <a:ea typeface="+mn-ea"/>
                <a:cs typeface="+mn-cs"/>
              </a:rPr>
              <a:t>secondary particles</a:t>
            </a:r>
            <a:r>
              <a:rPr lang="en-US" sz="1200" b="0" i="0" u="none" strike="noStrike" kern="1200" baseline="0" dirty="0" smtClean="0">
                <a:solidFill>
                  <a:schemeClr val="tx1"/>
                </a:solidFill>
                <a:latin typeface="+mn-lt"/>
                <a:ea typeface="+mn-ea"/>
                <a:cs typeface="+mn-cs"/>
              </a:rPr>
              <a:t>. Homogeneous nucleation is a </a:t>
            </a:r>
            <a:r>
              <a:rPr lang="en-US" sz="1200" b="1" i="0" u="none" strike="noStrike" kern="1200" baseline="0" dirty="0" smtClean="0">
                <a:solidFill>
                  <a:schemeClr val="tx1"/>
                </a:solidFill>
                <a:latin typeface="+mn-lt"/>
                <a:ea typeface="+mn-ea"/>
                <a:cs typeface="+mn-cs"/>
              </a:rPr>
              <a:t>gas-to-particle conversion </a:t>
            </a:r>
            <a:r>
              <a:rPr lang="en-US" sz="1200" b="0" i="0" u="none" strike="noStrike" kern="1200" baseline="0" dirty="0" smtClean="0">
                <a:solidFill>
                  <a:schemeClr val="tx1"/>
                </a:solidFill>
                <a:latin typeface="+mn-lt"/>
                <a:ea typeface="+mn-ea"/>
                <a:cs typeface="+mn-cs"/>
              </a:rPr>
              <a:t>process</a:t>
            </a:r>
          </a:p>
          <a:p>
            <a:r>
              <a:rPr lang="en-US" sz="1200" b="0" i="0" u="none" strike="noStrike" kern="1200" baseline="0" dirty="0" smtClean="0">
                <a:solidFill>
                  <a:schemeClr val="tx1"/>
                </a:solidFill>
                <a:latin typeface="+mn-lt"/>
                <a:ea typeface="+mn-ea"/>
                <a:cs typeface="+mn-cs"/>
              </a:rPr>
              <a:t>because it results in the change of state of a gas to a liquid or solid. Other </a:t>
            </a:r>
            <a:r>
              <a:rPr lang="en-US" sz="1200" b="0" i="0" u="none" strike="noStrike" kern="1200" baseline="0" dirty="0" err="1" smtClean="0">
                <a:solidFill>
                  <a:schemeClr val="tx1"/>
                </a:solidFill>
                <a:latin typeface="+mn-lt"/>
                <a:ea typeface="+mn-ea"/>
                <a:cs typeface="+mn-cs"/>
              </a:rPr>
              <a:t>gasto</a:t>
            </a:r>
            <a:r>
              <a:rPr lang="en-US"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particle conversion processes include heterogeneous nucleation (Chapter 14),</a:t>
            </a:r>
          </a:p>
          <a:p>
            <a:r>
              <a:rPr lang="en-US" sz="1200" b="0" i="0" u="none" strike="noStrike" kern="1200" baseline="0" dirty="0" smtClean="0">
                <a:solidFill>
                  <a:schemeClr val="tx1"/>
                </a:solidFill>
                <a:latin typeface="+mn-lt"/>
                <a:ea typeface="+mn-ea"/>
                <a:cs typeface="+mn-cs"/>
              </a:rPr>
              <a:t>Condensation</a:t>
            </a:r>
            <a:endParaRPr lang="el-GR"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Nucleation can occur in the absence or presence of foreign material. </a:t>
            </a:r>
            <a:r>
              <a:rPr lang="en-US" sz="1200" b="0" i="1" u="none" strike="noStrike" kern="1200" baseline="0" dirty="0" smtClean="0">
                <a:solidFill>
                  <a:schemeClr val="tx1"/>
                </a:solidFill>
                <a:latin typeface="+mn-lt"/>
                <a:ea typeface="+mn-ea"/>
                <a:cs typeface="+mn-cs"/>
              </a:rPr>
              <a:t>Homogeneous</a:t>
            </a:r>
          </a:p>
          <a:p>
            <a:r>
              <a:rPr lang="en-US" sz="1200" b="0" i="1" u="none" strike="noStrike" kern="1200" baseline="0" dirty="0" smtClean="0">
                <a:solidFill>
                  <a:schemeClr val="tx1"/>
                </a:solidFill>
                <a:latin typeface="+mn-lt"/>
                <a:ea typeface="+mn-ea"/>
                <a:cs typeface="+mn-cs"/>
              </a:rPr>
              <a:t>nucleation </a:t>
            </a:r>
            <a:r>
              <a:rPr lang="en-US" sz="1200" b="0" i="0" u="none" strike="noStrike" kern="1200" baseline="0" dirty="0" smtClean="0">
                <a:solidFill>
                  <a:schemeClr val="tx1"/>
                </a:solidFill>
                <a:latin typeface="+mn-lt"/>
                <a:ea typeface="+mn-ea"/>
                <a:cs typeface="+mn-cs"/>
              </a:rPr>
              <a:t>is the nucleation of vapor on embryos comprised of vapor molecules only, in</a:t>
            </a:r>
          </a:p>
          <a:p>
            <a:r>
              <a:rPr lang="en-US" sz="1200" b="0" i="0" u="none" strike="noStrike" kern="1200" baseline="0" dirty="0" smtClean="0">
                <a:solidFill>
                  <a:schemeClr val="tx1"/>
                </a:solidFill>
                <a:latin typeface="+mn-lt"/>
                <a:ea typeface="+mn-ea"/>
                <a:cs typeface="+mn-cs"/>
              </a:rPr>
              <a:t>the absence of foreign substances. </a:t>
            </a:r>
            <a:r>
              <a:rPr lang="en-US" sz="1200" b="0" i="1" u="none" strike="noStrike" kern="1200" baseline="0" dirty="0" smtClean="0">
                <a:solidFill>
                  <a:schemeClr val="tx1"/>
                </a:solidFill>
                <a:latin typeface="+mn-lt"/>
                <a:ea typeface="+mn-ea"/>
                <a:cs typeface="+mn-cs"/>
              </a:rPr>
              <a:t>Heterogeneous nucleation </a:t>
            </a:r>
            <a:r>
              <a:rPr lang="en-US" sz="1200" b="0" i="0" u="none" strike="noStrike" kern="1200" baseline="0" dirty="0" smtClean="0">
                <a:solidFill>
                  <a:schemeClr val="tx1"/>
                </a:solidFill>
                <a:latin typeface="+mn-lt"/>
                <a:ea typeface="+mn-ea"/>
                <a:cs typeface="+mn-cs"/>
              </a:rPr>
              <a:t>is the nucleation on a</a:t>
            </a:r>
          </a:p>
          <a:p>
            <a:r>
              <a:rPr lang="en-US" sz="1200" b="0" i="0" u="none" strike="noStrike" kern="1200" baseline="0" dirty="0" smtClean="0">
                <a:solidFill>
                  <a:schemeClr val="tx1"/>
                </a:solidFill>
                <a:latin typeface="+mn-lt"/>
                <a:ea typeface="+mn-ea"/>
                <a:cs typeface="+mn-cs"/>
              </a:rPr>
              <a:t>foreign substance or surface, such as an ion or a solid particle. In addition, nucleation</a:t>
            </a:r>
          </a:p>
          <a:p>
            <a:r>
              <a:rPr lang="en-US" sz="1200" b="0" i="0" u="none" strike="noStrike" kern="1200" baseline="0" dirty="0" smtClean="0">
                <a:solidFill>
                  <a:schemeClr val="tx1"/>
                </a:solidFill>
                <a:latin typeface="+mn-lt"/>
                <a:ea typeface="+mn-ea"/>
                <a:cs typeface="+mn-cs"/>
              </a:rPr>
              <a:t>processes can be </a:t>
            </a:r>
            <a:r>
              <a:rPr lang="en-US" sz="1200" b="0" i="1" u="none" strike="noStrike" kern="1200" baseline="0" dirty="0" err="1" smtClean="0">
                <a:solidFill>
                  <a:schemeClr val="tx1"/>
                </a:solidFill>
                <a:latin typeface="+mn-lt"/>
                <a:ea typeface="+mn-ea"/>
                <a:cs typeface="+mn-cs"/>
              </a:rPr>
              <a:t>homomolecular</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(involving a single species) or </a:t>
            </a:r>
            <a:r>
              <a:rPr lang="en-US" sz="1200" b="0" i="1" u="none" strike="noStrike" kern="1200" baseline="0" dirty="0" err="1" smtClean="0">
                <a:solidFill>
                  <a:schemeClr val="tx1"/>
                </a:solidFill>
                <a:latin typeface="+mn-lt"/>
                <a:ea typeface="+mn-ea"/>
                <a:cs typeface="+mn-cs"/>
              </a:rPr>
              <a:t>heteromolecular</a:t>
            </a:r>
            <a:endParaRPr lang="en-US" sz="1200" b="0" i="1"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(involving two or more species). Consequently, four types of nucleation processes can be</a:t>
            </a:r>
          </a:p>
          <a:p>
            <a:r>
              <a:rPr lang="en-US" sz="1200" b="0" i="0" u="none" strike="noStrike" kern="1200" baseline="0" dirty="0" smtClean="0">
                <a:solidFill>
                  <a:schemeClr val="tx1"/>
                </a:solidFill>
                <a:latin typeface="+mn-lt"/>
                <a:ea typeface="+mn-ea"/>
                <a:cs typeface="+mn-cs"/>
              </a:rPr>
              <a:t>identified:</a:t>
            </a:r>
          </a:p>
          <a:p>
            <a:r>
              <a:rPr lang="en-US" sz="1200" b="0" i="0" u="none" strike="noStrike" kern="1200" baseline="0" dirty="0" smtClean="0">
                <a:solidFill>
                  <a:schemeClr val="tx1"/>
                </a:solidFill>
                <a:latin typeface="+mn-lt"/>
                <a:ea typeface="+mn-ea"/>
                <a:cs typeface="+mn-cs"/>
              </a:rPr>
              <a:t>1. Homogeneous-</a:t>
            </a:r>
            <a:r>
              <a:rPr lang="en-US" sz="1200" b="0" i="0" u="none" strike="noStrike" kern="1200" baseline="0" dirty="0" err="1" smtClean="0">
                <a:solidFill>
                  <a:schemeClr val="tx1"/>
                </a:solidFill>
                <a:latin typeface="+mn-lt"/>
                <a:ea typeface="+mn-ea"/>
                <a:cs typeface="+mn-cs"/>
              </a:rPr>
              <a:t>homomolecular</a:t>
            </a:r>
            <a:r>
              <a:rPr lang="en-US" sz="1200" b="0" i="0" u="none" strike="noStrike" kern="1200" baseline="0" dirty="0" smtClean="0">
                <a:solidFill>
                  <a:schemeClr val="tx1"/>
                </a:solidFill>
                <a:latin typeface="+mn-lt"/>
                <a:ea typeface="+mn-ea"/>
                <a:cs typeface="+mn-cs"/>
              </a:rPr>
              <a:t>: self-nucleation of a single species. No foreign</a:t>
            </a:r>
          </a:p>
          <a:p>
            <a:r>
              <a:rPr lang="en-US" sz="1200" b="0" i="0" u="none" strike="noStrike" kern="1200" baseline="0" dirty="0" smtClean="0">
                <a:solidFill>
                  <a:schemeClr val="tx1"/>
                </a:solidFill>
                <a:latin typeface="+mn-lt"/>
                <a:ea typeface="+mn-ea"/>
                <a:cs typeface="+mn-cs"/>
              </a:rPr>
              <a:t>nuclei or surfaces involved.</a:t>
            </a:r>
          </a:p>
          <a:p>
            <a:r>
              <a:rPr lang="en-US" sz="1200" b="0" i="0" u="none" strike="noStrike" kern="1200" baseline="0" dirty="0" smtClean="0">
                <a:solidFill>
                  <a:schemeClr val="tx1"/>
                </a:solidFill>
                <a:latin typeface="+mn-lt"/>
                <a:ea typeface="+mn-ea"/>
                <a:cs typeface="+mn-cs"/>
              </a:rPr>
              <a:t>2. Homogeneous-</a:t>
            </a:r>
            <a:r>
              <a:rPr lang="en-US" sz="1200" b="0" i="0" u="none" strike="noStrike" kern="1200" baseline="0" dirty="0" err="1" smtClean="0">
                <a:solidFill>
                  <a:schemeClr val="tx1"/>
                </a:solidFill>
                <a:latin typeface="+mn-lt"/>
                <a:ea typeface="+mn-ea"/>
                <a:cs typeface="+mn-cs"/>
              </a:rPr>
              <a:t>heteromolecular</a:t>
            </a:r>
            <a:r>
              <a:rPr lang="en-US" sz="1200" b="0" i="0" u="none" strike="noStrike" kern="1200" baseline="0" dirty="0" smtClean="0">
                <a:solidFill>
                  <a:schemeClr val="tx1"/>
                </a:solidFill>
                <a:latin typeface="+mn-lt"/>
                <a:ea typeface="+mn-ea"/>
                <a:cs typeface="+mn-cs"/>
              </a:rPr>
              <a:t>: self-nucleation of two or more species. No foreign</a:t>
            </a:r>
          </a:p>
          <a:p>
            <a:r>
              <a:rPr lang="en-US" sz="1200" b="0" i="0" u="none" strike="noStrike" kern="1200" baseline="0" dirty="0" smtClean="0">
                <a:solidFill>
                  <a:schemeClr val="tx1"/>
                </a:solidFill>
                <a:latin typeface="+mn-lt"/>
                <a:ea typeface="+mn-ea"/>
                <a:cs typeface="+mn-cs"/>
              </a:rPr>
              <a:t>nuclei or surfaces involved.</a:t>
            </a:r>
          </a:p>
          <a:p>
            <a:r>
              <a:rPr lang="en-US" sz="1200" b="0" i="0" u="none" strike="noStrike" kern="1200" baseline="0" dirty="0" smtClean="0">
                <a:solidFill>
                  <a:schemeClr val="tx1"/>
                </a:solidFill>
                <a:latin typeface="+mn-lt"/>
                <a:ea typeface="+mn-ea"/>
                <a:cs typeface="+mn-cs"/>
              </a:rPr>
              <a:t>3. Heterogeneous-</a:t>
            </a:r>
            <a:r>
              <a:rPr lang="en-US" sz="1200" b="0" i="0" u="none" strike="noStrike" kern="1200" baseline="0" dirty="0" err="1" smtClean="0">
                <a:solidFill>
                  <a:schemeClr val="tx1"/>
                </a:solidFill>
                <a:latin typeface="+mn-lt"/>
                <a:ea typeface="+mn-ea"/>
                <a:cs typeface="+mn-cs"/>
              </a:rPr>
              <a:t>homomolecular</a:t>
            </a:r>
            <a:r>
              <a:rPr lang="en-US" sz="1200" b="0" i="0" u="none" strike="noStrike" kern="1200" baseline="0" dirty="0" smtClean="0">
                <a:solidFill>
                  <a:schemeClr val="tx1"/>
                </a:solidFill>
                <a:latin typeface="+mn-lt"/>
                <a:ea typeface="+mn-ea"/>
                <a:cs typeface="+mn-cs"/>
              </a:rPr>
              <a:t>: nucleation of a single species on a foreign</a:t>
            </a:r>
          </a:p>
          <a:p>
            <a:r>
              <a:rPr lang="en-US" sz="1200" b="0" i="0" u="none" strike="noStrike" kern="1200" baseline="0" dirty="0" smtClean="0">
                <a:solidFill>
                  <a:schemeClr val="tx1"/>
                </a:solidFill>
                <a:latin typeface="+mn-lt"/>
                <a:ea typeface="+mn-ea"/>
                <a:cs typeface="+mn-cs"/>
              </a:rPr>
              <a:t>substance.</a:t>
            </a:r>
          </a:p>
          <a:p>
            <a:r>
              <a:rPr lang="en-US" sz="1200" b="0" i="0" u="none" strike="noStrike" kern="1200" baseline="0" dirty="0" smtClean="0">
                <a:solidFill>
                  <a:schemeClr val="tx1"/>
                </a:solidFill>
                <a:latin typeface="+mn-lt"/>
                <a:ea typeface="+mn-ea"/>
                <a:cs typeface="+mn-cs"/>
              </a:rPr>
              <a:t>4. Heterogeneous-</a:t>
            </a:r>
            <a:r>
              <a:rPr lang="en-US" sz="1200" b="0" i="0" u="none" strike="noStrike" kern="1200" baseline="0" dirty="0" err="1" smtClean="0">
                <a:solidFill>
                  <a:schemeClr val="tx1"/>
                </a:solidFill>
                <a:latin typeface="+mn-lt"/>
                <a:ea typeface="+mn-ea"/>
                <a:cs typeface="+mn-cs"/>
              </a:rPr>
              <a:t>heteromolecular</a:t>
            </a:r>
            <a:r>
              <a:rPr lang="en-US" sz="1200" b="0" i="0" u="none" strike="noStrike" kern="1200" baseline="0" dirty="0" smtClean="0">
                <a:solidFill>
                  <a:schemeClr val="tx1"/>
                </a:solidFill>
                <a:latin typeface="+mn-lt"/>
                <a:ea typeface="+mn-ea"/>
                <a:cs typeface="+mn-cs"/>
              </a:rPr>
              <a:t>: nucleation of two or more species on a foreign</a:t>
            </a:r>
          </a:p>
          <a:p>
            <a:r>
              <a:rPr lang="en-US" sz="1200" b="0" i="0" u="none" strike="noStrike" kern="1200" baseline="0" dirty="0" smtClean="0">
                <a:solidFill>
                  <a:schemeClr val="tx1"/>
                </a:solidFill>
                <a:latin typeface="+mn-lt"/>
                <a:ea typeface="+mn-ea"/>
                <a:cs typeface="+mn-cs"/>
              </a:rPr>
              <a:t>substance.</a:t>
            </a:r>
          </a:p>
          <a:p>
            <a:endParaRPr lang="el-GR" sz="1200" kern="1200" dirty="0" smtClean="0">
              <a:solidFill>
                <a:schemeClr val="tx1"/>
              </a:solidFill>
              <a:effectLst/>
              <a:latin typeface="+mn-lt"/>
              <a:ea typeface="+mn-ea"/>
              <a:cs typeface="+mn-cs"/>
            </a:endParaRPr>
          </a:p>
          <a:p>
            <a:endParaRPr lang="el-GR" dirty="0"/>
          </a:p>
        </p:txBody>
      </p:sp>
      <p:sp>
        <p:nvSpPr>
          <p:cNvPr id="4" name="Header Placeholder 3"/>
          <p:cNvSpPr>
            <a:spLocks noGrp="1"/>
          </p:cNvSpPr>
          <p:nvPr>
            <p:ph type="hdr" sz="quarter" idx="10"/>
          </p:nvPr>
        </p:nvSpPr>
        <p:spPr/>
        <p:txBody>
          <a:bodyPr/>
          <a:lstStyle/>
          <a:p>
            <a:r>
              <a:rPr lang="el-GR" smtClean="0"/>
              <a:t>Μάθημα 1: Ιστορία της Ατμ.Ρύπανσης &amp; έρευνας</a:t>
            </a:r>
            <a:endParaRPr lang="el-GR"/>
          </a:p>
        </p:txBody>
      </p:sp>
      <p:sp>
        <p:nvSpPr>
          <p:cNvPr id="5" name="Slide Number Placeholder 4"/>
          <p:cNvSpPr>
            <a:spLocks noGrp="1"/>
          </p:cNvSpPr>
          <p:nvPr>
            <p:ph type="sldNum" sz="quarter" idx="11"/>
          </p:nvPr>
        </p:nvSpPr>
        <p:spPr/>
        <p:txBody>
          <a:bodyPr/>
          <a:lstStyle/>
          <a:p>
            <a:fld id="{BF737179-4BC2-436C-AA89-AAE5ACD1032B}" type="slidenum">
              <a:rPr lang="el-GR" smtClean="0"/>
              <a:t>16</a:t>
            </a:fld>
            <a:endParaRPr lang="el-GR"/>
          </a:p>
        </p:txBody>
      </p:sp>
    </p:spTree>
    <p:extLst>
      <p:ext uri="{BB962C8B-B14F-4D97-AF65-F5344CB8AC3E}">
        <p14:creationId xmlns:p14="http://schemas.microsoft.com/office/powerpoint/2010/main" val="14263379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b="0" i="0" u="none" strike="noStrike" kern="1200" baseline="0" dirty="0" smtClean="0">
                <a:solidFill>
                  <a:schemeClr val="tx1"/>
                </a:solidFill>
                <a:latin typeface="+mn-lt"/>
                <a:ea typeface="+mn-ea"/>
                <a:cs typeface="+mn-cs"/>
              </a:rPr>
              <a:t>Τέλος η μεταφορά των ρύπων από την ατμόσφαιρα στο έδαφος ονομάζεται εναπόθεση που είναι μία φυσική διαδικασία απομάκρυνσης των ρύπων από την ατμόσφαιρα. Γενικά ξεχωρίζουμε τρεις διαφορετικούς τύπους εναπόθεσης: </a:t>
            </a:r>
          </a:p>
          <a:p>
            <a:r>
              <a:rPr lang="el-GR" sz="1200" b="0" i="0" u="none" strike="noStrike" kern="1200" baseline="0" dirty="0" smtClean="0">
                <a:solidFill>
                  <a:schemeClr val="tx1"/>
                </a:solidFill>
                <a:latin typeface="+mn-lt"/>
                <a:ea typeface="+mn-ea"/>
                <a:cs typeface="+mn-cs"/>
              </a:rPr>
              <a:t>Καθίζηση ονομάζεται η πτώση λόγω βαρύτητας των σχετικά μεγάλων και βαρέων σωματιδίων. </a:t>
            </a:r>
          </a:p>
          <a:p>
            <a:r>
              <a:rPr lang="el-GR" sz="1200" b="0" i="0" u="none" strike="noStrike" kern="1200" baseline="0" dirty="0" smtClean="0">
                <a:solidFill>
                  <a:schemeClr val="tx1"/>
                </a:solidFill>
                <a:latin typeface="+mn-lt"/>
                <a:ea typeface="+mn-ea"/>
                <a:cs typeface="+mn-cs"/>
              </a:rPr>
              <a:t>II. Ξηρή εναπόθεση υφίστανται τα μικρά σωματίδια και οι αέριες ενώσεις τα οποία ακολουθούν αδρανώς τις κινήσεις του αέρα και τα οποία κατακρατούνται, όταν έρθουν σε επαφή, από την υποκείμενη επιφάνεια </a:t>
            </a:r>
          </a:p>
          <a:p>
            <a:r>
              <a:rPr lang="el-GR" sz="1200" b="0" i="0" u="none" strike="noStrike" kern="1200" baseline="0" dirty="0" smtClean="0">
                <a:solidFill>
                  <a:schemeClr val="tx1"/>
                </a:solidFill>
                <a:latin typeface="+mn-lt"/>
                <a:ea typeface="+mn-ea"/>
                <a:cs typeface="+mn-cs"/>
              </a:rPr>
              <a:t>ΙII. Υγρή απόθεση λαμβάνει χώρα σε περίπτωση υετού οπότε μπορούν να συμβεί κάποιο από τα παρακάτω ενδεχόμενα: Είτε σάρωση των ρύπων οι οποίοι βρίσκονται στην ατμόσφαιρα από την βροχή ή το χιόνι (απόπλυση) είτε πρόσληψη των ρύπων σε ένα προηγούμενο στάδιο από τα μικρά σταγονίδια του νέφους, τα οποία αργότερα ενώνονται μεταξύ τους φτιάχνοντας σταγόνες βροχής. </a:t>
            </a:r>
          </a:p>
          <a:p>
            <a:endParaRPr lang="el-GR" sz="1200" b="0" i="0" u="none" strike="noStrike" kern="1200" baseline="0" dirty="0" smtClean="0">
              <a:solidFill>
                <a:schemeClr val="tx1"/>
              </a:solidFill>
              <a:latin typeface="+mn-lt"/>
              <a:ea typeface="+mn-ea"/>
              <a:cs typeface="+mn-cs"/>
            </a:endParaRPr>
          </a:p>
          <a:p>
            <a:r>
              <a:rPr lang="en-US" sz="1200" b="1" kern="1200" dirty="0" smtClean="0">
                <a:solidFill>
                  <a:schemeClr val="tx1"/>
                </a:solidFill>
                <a:effectLst/>
                <a:latin typeface="+mn-lt"/>
                <a:ea typeface="+mn-ea"/>
                <a:cs typeface="+mn-cs"/>
              </a:rPr>
              <a:t>Gases</a:t>
            </a:r>
            <a:r>
              <a:rPr lang="en-US" sz="1200" kern="1200" dirty="0" smtClean="0">
                <a:solidFill>
                  <a:schemeClr val="tx1"/>
                </a:solidFill>
                <a:effectLst/>
                <a:latin typeface="+mn-lt"/>
                <a:ea typeface="+mn-ea"/>
                <a:cs typeface="+mn-cs"/>
              </a:rPr>
              <a:t> are removed onto water, soil, foliage, roads, buildings,</a:t>
            </a:r>
            <a:endParaRPr lang="el-G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cars, and other surfaces by dry deposition. In many cases, gases are swept out of</a:t>
            </a:r>
            <a:endParaRPr lang="el-G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atmosphere by falling raindrops during washout. </a:t>
            </a:r>
            <a:endParaRPr lang="el-G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Sedimentation occurs when </a:t>
            </a:r>
            <a:r>
              <a:rPr lang="en-US" sz="1200" b="1" kern="1200" dirty="0" smtClean="0">
                <a:solidFill>
                  <a:schemeClr val="tx1"/>
                </a:solidFill>
                <a:effectLst/>
                <a:latin typeface="+mn-lt"/>
                <a:ea typeface="+mn-ea"/>
                <a:cs typeface="+mn-cs"/>
              </a:rPr>
              <a:t>particles</a:t>
            </a:r>
            <a:endParaRPr lang="el-G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fall through the atmosphere due to their mass. Sedimentation by gases is negligible</a:t>
            </a:r>
            <a:endParaRPr lang="el-G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because gas molecules have extremely small masses. Particle dry deposition occurs</a:t>
            </a:r>
            <a:endParaRPr lang="el-G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when particles diffuse to or otherwise impact a surface by any transport process.</a:t>
            </a:r>
            <a:endParaRPr lang="el-G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Particle washout occurs when rain sweeps particles in its path to lower altitudes or</a:t>
            </a:r>
            <a:endParaRPr lang="el-G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surface.</a:t>
            </a:r>
            <a:endParaRPr lang="el-GR" sz="1200" kern="1200" dirty="0" smtClean="0">
              <a:solidFill>
                <a:schemeClr val="tx1"/>
              </a:solidFill>
              <a:effectLst/>
              <a:latin typeface="+mn-lt"/>
              <a:ea typeface="+mn-ea"/>
              <a:cs typeface="+mn-cs"/>
            </a:endParaRPr>
          </a:p>
          <a:p>
            <a:endParaRPr lang="el-GR" sz="1200" b="0" i="0" u="none" strike="noStrike" kern="1200" baseline="0" dirty="0" smtClean="0">
              <a:solidFill>
                <a:schemeClr val="tx1"/>
              </a:solidFill>
              <a:latin typeface="+mn-lt"/>
              <a:ea typeface="+mn-ea"/>
              <a:cs typeface="+mn-cs"/>
            </a:endParaRPr>
          </a:p>
          <a:p>
            <a:endParaRPr lang="el-GR" sz="1200" b="0" i="0" u="none" strike="noStrike" kern="1200" baseline="0" dirty="0" smtClean="0">
              <a:solidFill>
                <a:schemeClr val="tx1"/>
              </a:solidFill>
              <a:latin typeface="+mn-lt"/>
              <a:ea typeface="+mn-ea"/>
              <a:cs typeface="+mn-cs"/>
            </a:endParaRPr>
          </a:p>
        </p:txBody>
      </p:sp>
      <p:sp>
        <p:nvSpPr>
          <p:cNvPr id="4" name="Header Placeholder 3"/>
          <p:cNvSpPr>
            <a:spLocks noGrp="1"/>
          </p:cNvSpPr>
          <p:nvPr>
            <p:ph type="hdr" sz="quarter" idx="10"/>
          </p:nvPr>
        </p:nvSpPr>
        <p:spPr/>
        <p:txBody>
          <a:bodyPr/>
          <a:lstStyle/>
          <a:p>
            <a:r>
              <a:rPr lang="el-GR" smtClean="0"/>
              <a:t>Μάθημα 1: Ιστορία της Ατμ.Ρύπανσης &amp; έρευνας</a:t>
            </a:r>
            <a:endParaRPr lang="el-GR"/>
          </a:p>
        </p:txBody>
      </p:sp>
      <p:sp>
        <p:nvSpPr>
          <p:cNvPr id="5" name="Slide Number Placeholder 4"/>
          <p:cNvSpPr>
            <a:spLocks noGrp="1"/>
          </p:cNvSpPr>
          <p:nvPr>
            <p:ph type="sldNum" sz="quarter" idx="11"/>
          </p:nvPr>
        </p:nvSpPr>
        <p:spPr/>
        <p:txBody>
          <a:bodyPr/>
          <a:lstStyle/>
          <a:p>
            <a:fld id="{BF737179-4BC2-436C-AA89-AAE5ACD1032B}" type="slidenum">
              <a:rPr lang="el-GR" smtClean="0"/>
              <a:t>18</a:t>
            </a:fld>
            <a:endParaRPr lang="el-GR"/>
          </a:p>
        </p:txBody>
      </p:sp>
    </p:spTree>
    <p:extLst>
      <p:ext uri="{BB962C8B-B14F-4D97-AF65-F5344CB8AC3E}">
        <p14:creationId xmlns:p14="http://schemas.microsoft.com/office/powerpoint/2010/main" val="28930094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Header Placeholder 3"/>
          <p:cNvSpPr>
            <a:spLocks noGrp="1"/>
          </p:cNvSpPr>
          <p:nvPr>
            <p:ph type="hdr" sz="quarter" idx="10"/>
          </p:nvPr>
        </p:nvSpPr>
        <p:spPr/>
        <p:txBody>
          <a:bodyPr/>
          <a:lstStyle/>
          <a:p>
            <a:r>
              <a:rPr lang="el-GR" smtClean="0"/>
              <a:t>Μάθημα 1: Ιστορία της Ατμ.Ρύπανσης &amp; έρευνας</a:t>
            </a:r>
            <a:endParaRPr lang="el-GR"/>
          </a:p>
        </p:txBody>
      </p:sp>
      <p:sp>
        <p:nvSpPr>
          <p:cNvPr id="5" name="Slide Number Placeholder 4"/>
          <p:cNvSpPr>
            <a:spLocks noGrp="1"/>
          </p:cNvSpPr>
          <p:nvPr>
            <p:ph type="sldNum" sz="quarter" idx="11"/>
          </p:nvPr>
        </p:nvSpPr>
        <p:spPr/>
        <p:txBody>
          <a:bodyPr/>
          <a:lstStyle/>
          <a:p>
            <a:fld id="{BF737179-4BC2-436C-AA89-AAE5ACD1032B}" type="slidenum">
              <a:rPr lang="el-GR" smtClean="0"/>
              <a:t>19</a:t>
            </a:fld>
            <a:endParaRPr lang="el-GR"/>
          </a:p>
        </p:txBody>
      </p:sp>
    </p:spTree>
    <p:extLst>
      <p:ext uri="{BB962C8B-B14F-4D97-AF65-F5344CB8AC3E}">
        <p14:creationId xmlns:p14="http://schemas.microsoft.com/office/powerpoint/2010/main" val="1426337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Eddy diffusion buoyancy: </a:t>
            </a:r>
            <a:r>
              <a:rPr lang="en-US" dirty="0" err="1" smtClean="0"/>
              <a:t>kh</a:t>
            </a:r>
            <a:endParaRPr lang="en-US" dirty="0" smtClean="0"/>
          </a:p>
          <a:p>
            <a:r>
              <a:rPr lang="en-US" dirty="0" smtClean="0"/>
              <a:t>Molecular diffusion: ignored</a:t>
            </a:r>
          </a:p>
          <a:p>
            <a:r>
              <a:rPr lang="en-US" dirty="0" smtClean="0"/>
              <a:t>Change in time</a:t>
            </a:r>
          </a:p>
          <a:p>
            <a:r>
              <a:rPr lang="en-US" dirty="0" smtClean="0"/>
              <a:t>Advection x, y movement</a:t>
            </a:r>
          </a:p>
          <a:p>
            <a:r>
              <a:rPr lang="en-US" dirty="0" smtClean="0"/>
              <a:t>Z vertical transport</a:t>
            </a:r>
          </a:p>
          <a:p>
            <a:r>
              <a:rPr lang="en-US" dirty="0" smtClean="0"/>
              <a:t>Atmospheric chemistry</a:t>
            </a:r>
          </a:p>
          <a:p>
            <a:r>
              <a:rPr lang="en-US" dirty="0" smtClean="0"/>
              <a:t>All other processes for gas and or aerosols</a:t>
            </a:r>
            <a:endParaRPr lang="el-GR" dirty="0" smtClean="0"/>
          </a:p>
          <a:p>
            <a:endParaRPr lang="el-GR" dirty="0"/>
          </a:p>
        </p:txBody>
      </p:sp>
      <p:sp>
        <p:nvSpPr>
          <p:cNvPr id="4" name="Header Placeholder 3"/>
          <p:cNvSpPr>
            <a:spLocks noGrp="1"/>
          </p:cNvSpPr>
          <p:nvPr>
            <p:ph type="hdr" sz="quarter" idx="10"/>
          </p:nvPr>
        </p:nvSpPr>
        <p:spPr/>
        <p:txBody>
          <a:bodyPr/>
          <a:lstStyle/>
          <a:p>
            <a:r>
              <a:rPr lang="el-GR" smtClean="0"/>
              <a:t>Μάθημα 1: Ιστορία της Ατμ.Ρύπανσης &amp; έρευνας</a:t>
            </a:r>
            <a:endParaRPr lang="el-GR"/>
          </a:p>
        </p:txBody>
      </p:sp>
      <p:sp>
        <p:nvSpPr>
          <p:cNvPr id="5" name="Slide Number Placeholder 4"/>
          <p:cNvSpPr>
            <a:spLocks noGrp="1"/>
          </p:cNvSpPr>
          <p:nvPr>
            <p:ph type="sldNum" sz="quarter" idx="11"/>
          </p:nvPr>
        </p:nvSpPr>
        <p:spPr/>
        <p:txBody>
          <a:bodyPr/>
          <a:lstStyle/>
          <a:p>
            <a:fld id="{BF737179-4BC2-436C-AA89-AAE5ACD1032B}" type="slidenum">
              <a:rPr lang="el-GR" smtClean="0"/>
              <a:t>5</a:t>
            </a:fld>
            <a:endParaRPr lang="el-GR"/>
          </a:p>
        </p:txBody>
      </p:sp>
    </p:spTree>
    <p:extLst>
      <p:ext uri="{BB962C8B-B14F-4D97-AF65-F5344CB8AC3E}">
        <p14:creationId xmlns:p14="http://schemas.microsoft.com/office/powerpoint/2010/main" val="4212557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http://acmg.seas.harvard.edu/people/faculty/djj/book/bookchap5.html</a:t>
            </a:r>
            <a:endParaRPr lang="el-GR" dirty="0" smtClean="0"/>
          </a:p>
          <a:p>
            <a:endParaRPr lang="el-GR" dirty="0" smtClean="0"/>
          </a:p>
          <a:p>
            <a:r>
              <a:rPr lang="en-US" sz="1200" b="1" i="0" u="none" strike="noStrike" kern="1200" baseline="0" dirty="0" smtClean="0">
                <a:solidFill>
                  <a:schemeClr val="tx1"/>
                </a:solidFill>
                <a:latin typeface="+mn-lt"/>
                <a:ea typeface="+mn-ea"/>
                <a:cs typeface="+mn-cs"/>
              </a:rPr>
              <a:t>Unsteady flow </a:t>
            </a:r>
            <a:r>
              <a:rPr lang="en-US" sz="1200" b="0" i="0" u="none" strike="noStrike" kern="1200" baseline="0" dirty="0" smtClean="0">
                <a:solidFill>
                  <a:schemeClr val="tx1"/>
                </a:solidFill>
                <a:latin typeface="+mn-lt"/>
                <a:ea typeface="+mn-ea"/>
                <a:cs typeface="+mn-cs"/>
              </a:rPr>
              <a:t>occurs when </a:t>
            </a:r>
            <a:r>
              <a:rPr lang="en-US" sz="1200" b="1" i="0" u="none" strike="noStrike" kern="1200" baseline="0" dirty="0" smtClean="0">
                <a:solidFill>
                  <a:schemeClr val="tx1"/>
                </a:solidFill>
                <a:latin typeface="+mn-lt"/>
                <a:ea typeface="+mn-ea"/>
                <a:cs typeface="+mn-cs"/>
              </a:rPr>
              <a:t>v </a:t>
            </a:r>
            <a:r>
              <a:rPr lang="en-US" sz="1200" b="0" i="0" u="none" strike="noStrike" kern="1200" baseline="0" dirty="0" smtClean="0">
                <a:solidFill>
                  <a:schemeClr val="tx1"/>
                </a:solidFill>
                <a:latin typeface="+mn-lt"/>
                <a:ea typeface="+mn-ea"/>
                <a:cs typeface="+mn-cs"/>
              </a:rPr>
              <a:t>varies with time, but not necessarily randomly, at</a:t>
            </a:r>
          </a:p>
          <a:p>
            <a:r>
              <a:rPr lang="en-US" sz="1200" b="0" i="0" u="none" strike="noStrike" kern="1200" baseline="0" dirty="0" smtClean="0">
                <a:solidFill>
                  <a:schemeClr val="tx1"/>
                </a:solidFill>
                <a:latin typeface="+mn-lt"/>
                <a:ea typeface="+mn-ea"/>
                <a:cs typeface="+mn-cs"/>
              </a:rPr>
              <a:t>a given location. </a:t>
            </a:r>
            <a:endParaRPr lang="el-GR"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Steady flow </a:t>
            </a:r>
            <a:r>
              <a:rPr lang="en-US" sz="1200" b="0" i="0" u="none" strike="noStrike" kern="1200" baseline="0" dirty="0" smtClean="0">
                <a:solidFill>
                  <a:schemeClr val="tx1"/>
                </a:solidFill>
                <a:latin typeface="+mn-lt"/>
                <a:ea typeface="+mn-ea"/>
                <a:cs typeface="+mn-cs"/>
              </a:rPr>
              <a:t>occurs when </a:t>
            </a:r>
            <a:r>
              <a:rPr lang="en-US" sz="1200" b="1" i="0" u="none" strike="noStrike" kern="1200" baseline="0" dirty="0" smtClean="0">
                <a:solidFill>
                  <a:schemeClr val="tx1"/>
                </a:solidFill>
                <a:latin typeface="+mn-lt"/>
                <a:ea typeface="+mn-ea"/>
                <a:cs typeface="+mn-cs"/>
              </a:rPr>
              <a:t>v </a:t>
            </a:r>
            <a:r>
              <a:rPr lang="en-US" sz="1200" b="0" i="0" u="none" strike="noStrike" kern="1200" baseline="0" dirty="0" smtClean="0">
                <a:solidFill>
                  <a:schemeClr val="tx1"/>
                </a:solidFill>
                <a:latin typeface="+mn-lt"/>
                <a:ea typeface="+mn-ea"/>
                <a:cs typeface="+mn-cs"/>
              </a:rPr>
              <a:t>is independent of time. </a:t>
            </a:r>
            <a:endParaRPr lang="el-GR"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Laminar</a:t>
            </a:r>
            <a:r>
              <a:rPr lang="el-GR" sz="1200" b="1" i="0" u="none" strike="noStrike" kern="1200" baseline="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flow </a:t>
            </a:r>
            <a:r>
              <a:rPr lang="en-US" sz="1200" b="0" i="0" u="none" strike="noStrike" kern="1200" baseline="0" dirty="0" smtClean="0">
                <a:solidFill>
                  <a:schemeClr val="tx1"/>
                </a:solidFill>
                <a:latin typeface="+mn-lt"/>
                <a:ea typeface="+mn-ea"/>
                <a:cs typeface="+mn-cs"/>
              </a:rPr>
              <a:t>is </a:t>
            </a:r>
            <a:r>
              <a:rPr lang="en-US" sz="1200" b="0" i="0" u="none" strike="noStrike" kern="1200" baseline="0" dirty="0" err="1" smtClean="0">
                <a:solidFill>
                  <a:schemeClr val="tx1"/>
                </a:solidFill>
                <a:latin typeface="+mn-lt"/>
                <a:ea typeface="+mn-ea"/>
                <a:cs typeface="+mn-cs"/>
              </a:rPr>
              <a:t>nonturbulent</a:t>
            </a:r>
            <a:r>
              <a:rPr lang="en-US" sz="1200" b="0" i="0" u="none" strike="noStrike" kern="1200" baseline="0" dirty="0" smtClean="0">
                <a:solidFill>
                  <a:schemeClr val="tx1"/>
                </a:solidFill>
                <a:latin typeface="+mn-lt"/>
                <a:ea typeface="+mn-ea"/>
                <a:cs typeface="+mn-cs"/>
              </a:rPr>
              <a:t> flow in which </a:t>
            </a:r>
            <a:r>
              <a:rPr lang="en-US" sz="1200" b="1" i="0" u="none" strike="noStrike" kern="1200" baseline="0" dirty="0" smtClean="0">
                <a:solidFill>
                  <a:schemeClr val="tx1"/>
                </a:solidFill>
                <a:latin typeface="+mn-lt"/>
                <a:ea typeface="+mn-ea"/>
                <a:cs typeface="+mn-cs"/>
              </a:rPr>
              <a:t>v </a:t>
            </a:r>
            <a:r>
              <a:rPr lang="en-US" sz="1200" b="0" i="0" u="none" strike="noStrike" kern="1200" baseline="0" dirty="0" smtClean="0">
                <a:solidFill>
                  <a:schemeClr val="tx1"/>
                </a:solidFill>
                <a:latin typeface="+mn-lt"/>
                <a:ea typeface="+mn-ea"/>
                <a:cs typeface="+mn-cs"/>
              </a:rPr>
              <a:t>may vary, but not randomly, with time at a</a:t>
            </a:r>
          </a:p>
          <a:p>
            <a:r>
              <a:rPr lang="en-US" sz="1200" b="0" i="0" u="none" strike="noStrike" kern="1200" baseline="0" dirty="0" smtClean="0">
                <a:solidFill>
                  <a:schemeClr val="tx1"/>
                </a:solidFill>
                <a:latin typeface="+mn-lt"/>
                <a:ea typeface="+mn-ea"/>
                <a:cs typeface="+mn-cs"/>
              </a:rPr>
              <a:t>given location. In laminar flow, fluid particles travel along well-defined streamlines</a:t>
            </a:r>
          </a:p>
          <a:p>
            <a:r>
              <a:rPr lang="en-US" sz="1200" b="0" i="0" u="none" strike="noStrike" kern="1200" baseline="0" dirty="0" smtClean="0">
                <a:solidFill>
                  <a:schemeClr val="tx1"/>
                </a:solidFill>
                <a:latin typeface="+mn-lt"/>
                <a:ea typeface="+mn-ea"/>
                <a:cs typeface="+mn-cs"/>
              </a:rPr>
              <a:t>and fluid layers flow independent of each other. Laminar flow can be steady or</a:t>
            </a:r>
          </a:p>
          <a:p>
            <a:r>
              <a:rPr lang="en-US" sz="1200" b="0" i="0" u="none" strike="noStrike" kern="1200" baseline="0" dirty="0" smtClean="0">
                <a:solidFill>
                  <a:schemeClr val="tx1"/>
                </a:solidFill>
                <a:latin typeface="+mn-lt"/>
                <a:ea typeface="+mn-ea"/>
                <a:cs typeface="+mn-cs"/>
              </a:rPr>
              <a:t>unsteady. Nearly all flows in the atmosphere are turbulent.</a:t>
            </a:r>
            <a:endParaRPr lang="el-GR" sz="1200" b="0" i="0" u="none" strike="noStrike" kern="1200" baseline="0" dirty="0" smtClean="0">
              <a:solidFill>
                <a:schemeClr val="tx1"/>
              </a:solidFill>
              <a:latin typeface="+mn-lt"/>
              <a:ea typeface="+mn-ea"/>
              <a:cs typeface="+mn-cs"/>
            </a:endParaRPr>
          </a:p>
          <a:p>
            <a:endParaRPr lang="el-GR"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Gases enter the atmosphere from surface and elevated</a:t>
            </a:r>
          </a:p>
          <a:p>
            <a:r>
              <a:rPr lang="en-US" sz="1200" b="0" i="0" u="none" strike="noStrike" kern="1200" baseline="0" dirty="0" smtClean="0">
                <a:solidFill>
                  <a:schemeClr val="tx1"/>
                </a:solidFill>
                <a:latin typeface="+mn-lt"/>
                <a:ea typeface="+mn-ea"/>
                <a:cs typeface="+mn-cs"/>
              </a:rPr>
              <a:t>sources by </a:t>
            </a:r>
            <a:r>
              <a:rPr lang="en-US" sz="1200" b="1" i="0" u="none" strike="noStrike" kern="1200" baseline="0" dirty="0" smtClean="0">
                <a:solidFill>
                  <a:schemeClr val="tx1"/>
                </a:solidFill>
                <a:latin typeface="+mn-lt"/>
                <a:ea typeface="+mn-ea"/>
                <a:cs typeface="+mn-cs"/>
              </a:rPr>
              <a:t>emission</a:t>
            </a:r>
            <a:r>
              <a:rPr lang="en-US" sz="1200" b="0" i="0" u="none" strike="noStrike" kern="1200" baseline="0" dirty="0" smtClean="0">
                <a:solidFill>
                  <a:schemeClr val="tx1"/>
                </a:solidFill>
                <a:latin typeface="+mn-lt"/>
                <a:ea typeface="+mn-ea"/>
                <a:cs typeface="+mn-cs"/>
              </a:rPr>
              <a:t>. They are removed onto water, soil, foliage, roads, buildings,</a:t>
            </a:r>
          </a:p>
          <a:p>
            <a:r>
              <a:rPr lang="en-US" sz="1200" b="0" i="0" u="none" strike="noStrike" kern="1200" baseline="0" dirty="0" smtClean="0">
                <a:solidFill>
                  <a:schemeClr val="tx1"/>
                </a:solidFill>
                <a:latin typeface="+mn-lt"/>
                <a:ea typeface="+mn-ea"/>
                <a:cs typeface="+mn-cs"/>
              </a:rPr>
              <a:t>cars, and other surfaces by </a:t>
            </a:r>
            <a:r>
              <a:rPr lang="en-US" sz="1200" b="1" i="0" u="none" strike="noStrike" kern="1200" baseline="0" dirty="0" smtClean="0">
                <a:solidFill>
                  <a:schemeClr val="tx1"/>
                </a:solidFill>
                <a:latin typeface="+mn-lt"/>
                <a:ea typeface="+mn-ea"/>
                <a:cs typeface="+mn-cs"/>
              </a:rPr>
              <a:t>dry deposition</a:t>
            </a:r>
            <a:r>
              <a:rPr lang="en-US" sz="1200" b="0" i="0" u="none" strike="noStrike" kern="1200" baseline="0" dirty="0" smtClean="0">
                <a:solidFill>
                  <a:schemeClr val="tx1"/>
                </a:solidFill>
                <a:latin typeface="+mn-lt"/>
                <a:ea typeface="+mn-ea"/>
                <a:cs typeface="+mn-cs"/>
              </a:rPr>
              <a:t>. In many cases, gases are swept out of</a:t>
            </a:r>
          </a:p>
          <a:p>
            <a:r>
              <a:rPr lang="en-US" sz="1200" b="0" i="0" u="none" strike="noStrike" kern="1200" baseline="0" dirty="0" smtClean="0">
                <a:solidFill>
                  <a:schemeClr val="tx1"/>
                </a:solidFill>
                <a:latin typeface="+mn-lt"/>
                <a:ea typeface="+mn-ea"/>
                <a:cs typeface="+mn-cs"/>
              </a:rPr>
              <a:t>the atmosphere by falling raindrops during </a:t>
            </a:r>
            <a:r>
              <a:rPr lang="en-US" sz="1200" b="1" i="0" u="none" strike="noStrike" kern="1200" baseline="0" dirty="0" smtClean="0">
                <a:solidFill>
                  <a:schemeClr val="tx1"/>
                </a:solidFill>
                <a:latin typeface="+mn-lt"/>
                <a:ea typeface="+mn-ea"/>
                <a:cs typeface="+mn-cs"/>
              </a:rPr>
              <a:t>washout</a:t>
            </a:r>
            <a:r>
              <a:rPr lang="en-US" sz="1200" b="0" i="0" u="none" strike="noStrike" kern="1200" baseline="0" dirty="0" smtClean="0">
                <a:solidFill>
                  <a:schemeClr val="tx1"/>
                </a:solidFill>
                <a:latin typeface="+mn-lt"/>
                <a:ea typeface="+mn-ea"/>
                <a:cs typeface="+mn-cs"/>
              </a:rPr>
              <a:t>. Gases react chemically with</a:t>
            </a:r>
          </a:p>
          <a:p>
            <a:r>
              <a:rPr lang="en-US" sz="1200" b="0" i="0" u="none" strike="noStrike" kern="1200" baseline="0" dirty="0" smtClean="0">
                <a:solidFill>
                  <a:schemeClr val="tx1"/>
                </a:solidFill>
                <a:latin typeface="+mn-lt"/>
                <a:ea typeface="+mn-ea"/>
                <a:cs typeface="+mn-cs"/>
              </a:rPr>
              <a:t>each other and are dissociated by solar radiation during </a:t>
            </a:r>
            <a:r>
              <a:rPr lang="en-US" sz="1200" b="1" i="0" u="none" strike="noStrike" kern="1200" baseline="0" dirty="0" smtClean="0">
                <a:solidFill>
                  <a:schemeClr val="tx1"/>
                </a:solidFill>
                <a:latin typeface="+mn-lt"/>
                <a:ea typeface="+mn-ea"/>
                <a:cs typeface="+mn-cs"/>
              </a:rPr>
              <a:t>photochemistry</a:t>
            </a:r>
            <a:r>
              <a:rPr lang="en-US" sz="1200" b="0" i="0" u="none" strike="noStrike" kern="1200" baseline="0" dirty="0" smtClean="0">
                <a:solidFill>
                  <a:schemeClr val="tx1"/>
                </a:solidFill>
                <a:latin typeface="+mn-lt"/>
                <a:ea typeface="+mn-ea"/>
                <a:cs typeface="+mn-cs"/>
              </a:rPr>
              <a:t>. Some</a:t>
            </a:r>
          </a:p>
          <a:p>
            <a:r>
              <a:rPr lang="en-US" sz="1200" b="0" i="0" u="none" strike="noStrike" kern="1200" baseline="0" dirty="0" smtClean="0">
                <a:solidFill>
                  <a:schemeClr val="tx1"/>
                </a:solidFill>
                <a:latin typeface="+mn-lt"/>
                <a:ea typeface="+mn-ea"/>
                <a:cs typeface="+mn-cs"/>
              </a:rPr>
              <a:t>gases aggregate to form new particles during </a:t>
            </a:r>
            <a:r>
              <a:rPr lang="en-US" sz="1200" b="1" i="0" u="none" strike="noStrike" kern="1200" baseline="0" dirty="0" smtClean="0">
                <a:solidFill>
                  <a:schemeClr val="tx1"/>
                </a:solidFill>
                <a:latin typeface="+mn-lt"/>
                <a:ea typeface="+mn-ea"/>
                <a:cs typeface="+mn-cs"/>
              </a:rPr>
              <a:t>homogeneous nucleation </a:t>
            </a:r>
            <a:r>
              <a:rPr lang="en-US" sz="1200" b="0" i="0" u="none" strike="noStrike" kern="1200" baseline="0" dirty="0" smtClean="0">
                <a:solidFill>
                  <a:schemeClr val="tx1"/>
                </a:solidFill>
                <a:latin typeface="+mn-lt"/>
                <a:ea typeface="+mn-ea"/>
                <a:cs typeface="+mn-cs"/>
              </a:rPr>
              <a:t>or aggregate</a:t>
            </a:r>
          </a:p>
          <a:p>
            <a:r>
              <a:rPr lang="en-US" sz="1200" b="0" i="0" u="none" strike="noStrike" kern="1200" baseline="0" dirty="0" smtClean="0">
                <a:solidFill>
                  <a:schemeClr val="tx1"/>
                </a:solidFill>
                <a:latin typeface="+mn-lt"/>
                <a:ea typeface="+mn-ea"/>
                <a:cs typeface="+mn-cs"/>
              </a:rPr>
              <a:t>on existing particle surfaces during </a:t>
            </a:r>
            <a:r>
              <a:rPr lang="en-US" sz="1200" b="1" i="0" u="none" strike="noStrike" kern="1200" baseline="0" dirty="0" smtClean="0">
                <a:solidFill>
                  <a:schemeClr val="tx1"/>
                </a:solidFill>
                <a:latin typeface="+mn-lt"/>
                <a:ea typeface="+mn-ea"/>
                <a:cs typeface="+mn-cs"/>
              </a:rPr>
              <a:t>heterogeneous nucleation</a:t>
            </a:r>
            <a:r>
              <a:rPr lang="en-US" sz="1200" b="0" i="0" u="none" strike="noStrike" kern="1200" baseline="0" dirty="0" smtClean="0">
                <a:solidFill>
                  <a:schemeClr val="tx1"/>
                </a:solidFill>
                <a:latin typeface="+mn-lt"/>
                <a:ea typeface="+mn-ea"/>
                <a:cs typeface="+mn-cs"/>
              </a:rPr>
              <a:t>. Once a surface</a:t>
            </a:r>
          </a:p>
          <a:p>
            <a:r>
              <a:rPr lang="en-US" sz="1200" b="0" i="0" u="none" strike="noStrike" kern="1200" baseline="0" dirty="0" smtClean="0">
                <a:solidFill>
                  <a:schemeClr val="tx1"/>
                </a:solidFill>
                <a:latin typeface="+mn-lt"/>
                <a:ea typeface="+mn-ea"/>
                <a:cs typeface="+mn-cs"/>
              </a:rPr>
              <a:t>has nucleated, gas molecules may diffuse to and </a:t>
            </a:r>
            <a:r>
              <a:rPr lang="en-US" sz="1200" b="1" i="0" u="none" strike="noStrike" kern="1200" baseline="0" dirty="0" smtClean="0">
                <a:solidFill>
                  <a:schemeClr val="tx1"/>
                </a:solidFill>
                <a:latin typeface="+mn-lt"/>
                <a:ea typeface="+mn-ea"/>
                <a:cs typeface="+mn-cs"/>
              </a:rPr>
              <a:t>condense </a:t>
            </a:r>
            <a:r>
              <a:rPr lang="en-US" sz="1200" b="0" i="0" u="none" strike="noStrike" kern="1200" baseline="0" dirty="0" smtClean="0">
                <a:solidFill>
                  <a:schemeClr val="tx1"/>
                </a:solidFill>
                <a:latin typeface="+mn-lt"/>
                <a:ea typeface="+mn-ea"/>
                <a:cs typeface="+mn-cs"/>
              </a:rPr>
              <a:t>as a liquid or </a:t>
            </a:r>
            <a:r>
              <a:rPr lang="en-US" sz="1200" b="1" i="0" u="none" strike="noStrike" kern="1200" baseline="0" dirty="0" smtClean="0">
                <a:solidFill>
                  <a:schemeClr val="tx1"/>
                </a:solidFill>
                <a:latin typeface="+mn-lt"/>
                <a:ea typeface="+mn-ea"/>
                <a:cs typeface="+mn-cs"/>
              </a:rPr>
              <a:t>deposit </a:t>
            </a:r>
            <a:r>
              <a:rPr lang="en-US" sz="1200" b="0" i="0" u="none" strike="noStrike" kern="1200" baseline="0" dirty="0" smtClean="0">
                <a:solidFill>
                  <a:schemeClr val="tx1"/>
                </a:solidFill>
                <a:latin typeface="+mn-lt"/>
                <a:ea typeface="+mn-ea"/>
                <a:cs typeface="+mn-cs"/>
              </a:rPr>
              <a:t>as</a:t>
            </a:r>
          </a:p>
          <a:p>
            <a:r>
              <a:rPr lang="en-US" sz="1200" b="0" i="0" u="none" strike="noStrike" kern="1200" baseline="0" dirty="0" smtClean="0">
                <a:solidFill>
                  <a:schemeClr val="tx1"/>
                </a:solidFill>
                <a:latin typeface="+mn-lt"/>
                <a:ea typeface="+mn-ea"/>
                <a:cs typeface="+mn-cs"/>
              </a:rPr>
              <a:t>a solid on the surface. Liquid material may also </a:t>
            </a:r>
            <a:r>
              <a:rPr lang="en-US" sz="1200" b="1" i="0" u="none" strike="noStrike" kern="1200" baseline="0" dirty="0" smtClean="0">
                <a:solidFill>
                  <a:schemeClr val="tx1"/>
                </a:solidFill>
                <a:latin typeface="+mn-lt"/>
                <a:ea typeface="+mn-ea"/>
                <a:cs typeface="+mn-cs"/>
              </a:rPr>
              <a:t>evaporate </a:t>
            </a:r>
            <a:r>
              <a:rPr lang="en-US" sz="1200" b="0" i="0" u="none" strike="noStrike" kern="1200" baseline="0" dirty="0" smtClean="0">
                <a:solidFill>
                  <a:schemeClr val="tx1"/>
                </a:solidFill>
                <a:latin typeface="+mn-lt"/>
                <a:ea typeface="+mn-ea"/>
                <a:cs typeface="+mn-cs"/>
              </a:rPr>
              <a:t>or solid material may</a:t>
            </a:r>
          </a:p>
          <a:p>
            <a:r>
              <a:rPr lang="en-US" sz="1200" b="1" i="0" u="none" strike="noStrike" kern="1200" baseline="0" dirty="0" smtClean="0">
                <a:solidFill>
                  <a:schemeClr val="tx1"/>
                </a:solidFill>
                <a:latin typeface="+mn-lt"/>
                <a:ea typeface="+mn-ea"/>
                <a:cs typeface="+mn-cs"/>
              </a:rPr>
              <a:t>sublimate </a:t>
            </a:r>
            <a:r>
              <a:rPr lang="en-US" sz="1200" b="0" i="0" u="none" strike="noStrike" kern="1200" baseline="0" dirty="0" smtClean="0">
                <a:solidFill>
                  <a:schemeClr val="tx1"/>
                </a:solidFill>
                <a:latin typeface="+mn-lt"/>
                <a:ea typeface="+mn-ea"/>
                <a:cs typeface="+mn-cs"/>
              </a:rPr>
              <a:t>to the gas phase. A gas may also </a:t>
            </a:r>
            <a:r>
              <a:rPr lang="en-US" sz="1200" b="1" i="0" u="none" strike="noStrike" kern="1200" baseline="0" dirty="0" smtClean="0">
                <a:solidFill>
                  <a:schemeClr val="tx1"/>
                </a:solidFill>
                <a:latin typeface="+mn-lt"/>
                <a:ea typeface="+mn-ea"/>
                <a:cs typeface="+mn-cs"/>
              </a:rPr>
              <a:t>dissolve </a:t>
            </a:r>
            <a:r>
              <a:rPr lang="en-US" sz="1200" b="0" i="0" u="none" strike="noStrike" kern="1200" baseline="0" dirty="0" smtClean="0">
                <a:solidFill>
                  <a:schemeClr val="tx1"/>
                </a:solidFill>
                <a:latin typeface="+mn-lt"/>
                <a:ea typeface="+mn-ea"/>
                <a:cs typeface="+mn-cs"/>
              </a:rPr>
              <a:t>in liquid water on the surface</a:t>
            </a:r>
          </a:p>
          <a:p>
            <a:r>
              <a:rPr lang="en-US" sz="1200" b="0" i="0" u="none" strike="noStrike" kern="1200" baseline="0" dirty="0" smtClean="0">
                <a:solidFill>
                  <a:schemeClr val="tx1"/>
                </a:solidFill>
                <a:latin typeface="+mn-lt"/>
                <a:ea typeface="+mn-ea"/>
                <a:cs typeface="+mn-cs"/>
              </a:rPr>
              <a:t>of a particle. Dissolved gases may evaporate. Finally, a gas may react chemically</a:t>
            </a:r>
          </a:p>
          <a:p>
            <a:r>
              <a:rPr lang="en-US" sz="1200" b="0" i="0" u="none" strike="noStrike" kern="1200" baseline="0" dirty="0" smtClean="0">
                <a:solidFill>
                  <a:schemeClr val="tx1"/>
                </a:solidFill>
                <a:latin typeface="+mn-lt"/>
                <a:ea typeface="+mn-ea"/>
                <a:cs typeface="+mn-cs"/>
              </a:rPr>
              <a:t>on the surface of a particle during </a:t>
            </a:r>
            <a:r>
              <a:rPr lang="en-US" sz="1200" b="1" i="0" u="none" strike="noStrike" kern="1200" baseline="0" dirty="0" smtClean="0">
                <a:solidFill>
                  <a:schemeClr val="tx1"/>
                </a:solidFill>
                <a:latin typeface="+mn-lt"/>
                <a:ea typeface="+mn-ea"/>
                <a:cs typeface="+mn-cs"/>
              </a:rPr>
              <a:t>heterogeneous chemistry</a:t>
            </a:r>
            <a:r>
              <a:rPr lang="en-US" sz="1200" b="0" i="0" u="none" strike="noStrike" kern="1200" baseline="0" dirty="0" smtClean="0">
                <a:solidFill>
                  <a:schemeClr val="tx1"/>
                </a:solidFill>
                <a:latin typeface="+mn-lt"/>
                <a:ea typeface="+mn-ea"/>
                <a:cs typeface="+mn-cs"/>
              </a:rPr>
              <a:t>.</a:t>
            </a:r>
            <a:endParaRPr lang="el-GR" sz="1200" b="0" i="0" u="none" strike="noStrike" kern="1200" baseline="0" dirty="0" smtClean="0">
              <a:solidFill>
                <a:schemeClr val="tx1"/>
              </a:solidFill>
              <a:latin typeface="+mn-lt"/>
              <a:ea typeface="+mn-ea"/>
              <a:cs typeface="+mn-cs"/>
            </a:endParaRPr>
          </a:p>
          <a:p>
            <a:endParaRPr lang="el-GR"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Sedimentation </a:t>
            </a:r>
            <a:r>
              <a:rPr lang="en-US" sz="1200" b="0" i="0" u="none" strike="noStrike" kern="1200" baseline="0" dirty="0" smtClean="0">
                <a:solidFill>
                  <a:schemeClr val="tx1"/>
                </a:solidFill>
                <a:latin typeface="+mn-lt"/>
                <a:ea typeface="+mn-ea"/>
                <a:cs typeface="+mn-cs"/>
              </a:rPr>
              <a:t>occurs when particles</a:t>
            </a:r>
          </a:p>
          <a:p>
            <a:r>
              <a:rPr lang="en-US" sz="1200" b="0" i="0" u="none" strike="noStrike" kern="1200" baseline="0" dirty="0" smtClean="0">
                <a:solidFill>
                  <a:schemeClr val="tx1"/>
                </a:solidFill>
                <a:latin typeface="+mn-lt"/>
                <a:ea typeface="+mn-ea"/>
                <a:cs typeface="+mn-cs"/>
              </a:rPr>
              <a:t>fall through the atmosphere due to their mass. Sedimentation by gases is negligible</a:t>
            </a:r>
          </a:p>
          <a:p>
            <a:r>
              <a:rPr lang="en-US" sz="1200" b="0" i="0" u="none" strike="noStrike" kern="1200" baseline="0" dirty="0" smtClean="0">
                <a:solidFill>
                  <a:schemeClr val="tx1"/>
                </a:solidFill>
                <a:latin typeface="+mn-lt"/>
                <a:ea typeface="+mn-ea"/>
                <a:cs typeface="+mn-cs"/>
              </a:rPr>
              <a:t>because gas molecules have extremely small masses. </a:t>
            </a:r>
            <a:r>
              <a:rPr lang="en-US" sz="1200" b="1" i="0" u="none" strike="noStrike" kern="1200" baseline="0" dirty="0" smtClean="0">
                <a:solidFill>
                  <a:schemeClr val="tx1"/>
                </a:solidFill>
                <a:latin typeface="+mn-lt"/>
                <a:ea typeface="+mn-ea"/>
                <a:cs typeface="+mn-cs"/>
              </a:rPr>
              <a:t>Particle dry deposition </a:t>
            </a:r>
            <a:r>
              <a:rPr lang="en-US" sz="1200" b="0" i="0" u="none" strike="noStrike" kern="1200" baseline="0" dirty="0" smtClean="0">
                <a:solidFill>
                  <a:schemeClr val="tx1"/>
                </a:solidFill>
                <a:latin typeface="+mn-lt"/>
                <a:ea typeface="+mn-ea"/>
                <a:cs typeface="+mn-cs"/>
              </a:rPr>
              <a:t>occurs</a:t>
            </a:r>
          </a:p>
          <a:p>
            <a:r>
              <a:rPr lang="en-US" sz="1200" b="0" i="0" u="none" strike="noStrike" kern="1200" baseline="0" dirty="0" smtClean="0">
                <a:solidFill>
                  <a:schemeClr val="tx1"/>
                </a:solidFill>
                <a:latin typeface="+mn-lt"/>
                <a:ea typeface="+mn-ea"/>
                <a:cs typeface="+mn-cs"/>
              </a:rPr>
              <a:t>when particles diffuse to or otherwise impact a surface by any transport process.</a:t>
            </a:r>
          </a:p>
          <a:p>
            <a:r>
              <a:rPr lang="en-US" sz="1200" b="1" i="0" u="none" strike="noStrike" kern="1200" baseline="0" dirty="0" smtClean="0">
                <a:solidFill>
                  <a:schemeClr val="tx1"/>
                </a:solidFill>
                <a:latin typeface="+mn-lt"/>
                <a:ea typeface="+mn-ea"/>
                <a:cs typeface="+mn-cs"/>
              </a:rPr>
              <a:t>Particle washout </a:t>
            </a:r>
            <a:r>
              <a:rPr lang="en-US" sz="1200" b="0" i="0" u="none" strike="noStrike" kern="1200" baseline="0" dirty="0" smtClean="0">
                <a:solidFill>
                  <a:schemeClr val="tx1"/>
                </a:solidFill>
                <a:latin typeface="+mn-lt"/>
                <a:ea typeface="+mn-ea"/>
                <a:cs typeface="+mn-cs"/>
              </a:rPr>
              <a:t>occurs when rain sweeps particles in its path to lower altitudes or</a:t>
            </a:r>
          </a:p>
          <a:p>
            <a:r>
              <a:rPr lang="en-US" sz="1200" b="0" i="0" u="none" strike="noStrike" kern="1200" baseline="0" dirty="0" smtClean="0">
                <a:solidFill>
                  <a:schemeClr val="tx1"/>
                </a:solidFill>
                <a:latin typeface="+mn-lt"/>
                <a:ea typeface="+mn-ea"/>
                <a:cs typeface="+mn-cs"/>
              </a:rPr>
              <a:t>the surface. </a:t>
            </a:r>
            <a:r>
              <a:rPr lang="en-US" sz="1200" b="1" i="0" u="none" strike="noStrike" kern="1200" baseline="0" dirty="0" smtClean="0">
                <a:solidFill>
                  <a:schemeClr val="tx1"/>
                </a:solidFill>
                <a:latin typeface="+mn-lt"/>
                <a:ea typeface="+mn-ea"/>
                <a:cs typeface="+mn-cs"/>
              </a:rPr>
              <a:t>Homogeneous nucleation </a:t>
            </a:r>
            <a:r>
              <a:rPr lang="en-US" sz="1200" b="0" i="0" u="none" strike="noStrike" kern="1200" baseline="0" dirty="0" smtClean="0">
                <a:solidFill>
                  <a:schemeClr val="tx1"/>
                </a:solidFill>
                <a:latin typeface="+mn-lt"/>
                <a:ea typeface="+mn-ea"/>
                <a:cs typeface="+mn-cs"/>
              </a:rPr>
              <a:t>is a source of new particles. </a:t>
            </a:r>
            <a:r>
              <a:rPr lang="en-US" sz="1200" b="1" i="0" u="none" strike="noStrike" kern="1200" baseline="0" dirty="0" smtClean="0">
                <a:solidFill>
                  <a:schemeClr val="tx1"/>
                </a:solidFill>
                <a:latin typeface="+mn-lt"/>
                <a:ea typeface="+mn-ea"/>
                <a:cs typeface="+mn-cs"/>
              </a:rPr>
              <a:t>Heterogeneous</a:t>
            </a:r>
          </a:p>
          <a:p>
            <a:r>
              <a:rPr lang="en-US" sz="1200" b="1" i="0" u="none" strike="noStrike" kern="1200" baseline="0" dirty="0" smtClean="0">
                <a:solidFill>
                  <a:schemeClr val="tx1"/>
                </a:solidFill>
                <a:latin typeface="+mn-lt"/>
                <a:ea typeface="+mn-ea"/>
                <a:cs typeface="+mn-cs"/>
              </a:rPr>
              <a:t>nucleation </a:t>
            </a:r>
            <a:r>
              <a:rPr lang="en-US" sz="1200" b="0" i="0" u="none" strike="noStrike" kern="1200" baseline="0" dirty="0" smtClean="0">
                <a:solidFill>
                  <a:schemeClr val="tx1"/>
                </a:solidFill>
                <a:latin typeface="+mn-lt"/>
                <a:ea typeface="+mn-ea"/>
                <a:cs typeface="+mn-cs"/>
              </a:rPr>
              <a:t>does not produce new particles but allows growth to proceed on existing</a:t>
            </a:r>
          </a:p>
          <a:p>
            <a:r>
              <a:rPr lang="en-US" sz="1200" b="0" i="0" u="none" strike="noStrike" kern="1200" baseline="0" dirty="0" smtClean="0">
                <a:solidFill>
                  <a:schemeClr val="tx1"/>
                </a:solidFill>
                <a:latin typeface="+mn-lt"/>
                <a:ea typeface="+mn-ea"/>
                <a:cs typeface="+mn-cs"/>
              </a:rPr>
              <a:t>particles. </a:t>
            </a:r>
            <a:r>
              <a:rPr lang="en-US" sz="1200" b="1" i="0" u="none" strike="noStrike" kern="1200" baseline="0" dirty="0" smtClean="0">
                <a:solidFill>
                  <a:schemeClr val="tx1"/>
                </a:solidFill>
                <a:latin typeface="+mn-lt"/>
                <a:ea typeface="+mn-ea"/>
                <a:cs typeface="+mn-cs"/>
              </a:rPr>
              <a:t>Coagulation </a:t>
            </a:r>
            <a:r>
              <a:rPr lang="en-US" sz="1200" b="0" i="0" u="none" strike="noStrike" kern="1200" baseline="0" dirty="0" smtClean="0">
                <a:solidFill>
                  <a:schemeClr val="tx1"/>
                </a:solidFill>
                <a:latin typeface="+mn-lt"/>
                <a:ea typeface="+mn-ea"/>
                <a:cs typeface="+mn-cs"/>
              </a:rPr>
              <a:t>occurs when two particles collide and stick to form a single,</a:t>
            </a:r>
          </a:p>
          <a:p>
            <a:r>
              <a:rPr lang="en-US" sz="1200" b="0" i="0" u="none" strike="noStrike" kern="1200" baseline="0" dirty="0" smtClean="0">
                <a:solidFill>
                  <a:schemeClr val="tx1"/>
                </a:solidFill>
                <a:latin typeface="+mn-lt"/>
                <a:ea typeface="+mn-ea"/>
                <a:cs typeface="+mn-cs"/>
              </a:rPr>
              <a:t>larger particle.</a:t>
            </a:r>
            <a:endParaRPr lang="el-GR" sz="1200" b="0" i="0" u="none" strike="noStrike" kern="1200" baseline="0" dirty="0" smtClean="0">
              <a:solidFill>
                <a:schemeClr val="tx1"/>
              </a:solidFill>
              <a:latin typeface="+mn-lt"/>
              <a:ea typeface="+mn-ea"/>
              <a:cs typeface="+mn-cs"/>
            </a:endParaRPr>
          </a:p>
          <a:p>
            <a:endParaRPr lang="el-GR" sz="1200" b="0" i="0" u="none" strike="noStrike" kern="1200" baseline="0" dirty="0" smtClean="0">
              <a:solidFill>
                <a:schemeClr val="tx1"/>
              </a:solidFill>
              <a:latin typeface="+mn-lt"/>
              <a:ea typeface="+mn-ea"/>
              <a:cs typeface="+mn-cs"/>
            </a:endParaRPr>
          </a:p>
          <a:p>
            <a:endParaRPr lang="el-GR" dirty="0" smtClean="0"/>
          </a:p>
          <a:p>
            <a:endParaRPr lang="el-GR" sz="1200" b="0" i="0" u="none" strike="noStrike" kern="1200" baseline="0" dirty="0" smtClean="0">
              <a:solidFill>
                <a:schemeClr val="tx1"/>
              </a:solidFill>
              <a:latin typeface="+mn-lt"/>
              <a:ea typeface="+mn-ea"/>
              <a:cs typeface="+mn-cs"/>
            </a:endParaRPr>
          </a:p>
        </p:txBody>
      </p:sp>
      <p:sp>
        <p:nvSpPr>
          <p:cNvPr id="4" name="Header Placeholder 3"/>
          <p:cNvSpPr>
            <a:spLocks noGrp="1"/>
          </p:cNvSpPr>
          <p:nvPr>
            <p:ph type="hdr" sz="quarter" idx="10"/>
          </p:nvPr>
        </p:nvSpPr>
        <p:spPr/>
        <p:txBody>
          <a:bodyPr/>
          <a:lstStyle/>
          <a:p>
            <a:r>
              <a:rPr lang="el-GR" smtClean="0"/>
              <a:t>Μάθημα 1: Ιστορία της Ατμ.Ρύπανσης &amp; έρευνας</a:t>
            </a:r>
            <a:endParaRPr lang="el-GR"/>
          </a:p>
        </p:txBody>
      </p:sp>
      <p:sp>
        <p:nvSpPr>
          <p:cNvPr id="5" name="Slide Number Placeholder 4"/>
          <p:cNvSpPr>
            <a:spLocks noGrp="1"/>
          </p:cNvSpPr>
          <p:nvPr>
            <p:ph type="sldNum" sz="quarter" idx="11"/>
          </p:nvPr>
        </p:nvSpPr>
        <p:spPr/>
        <p:txBody>
          <a:bodyPr/>
          <a:lstStyle/>
          <a:p>
            <a:fld id="{BF737179-4BC2-436C-AA89-AAE5ACD1032B}" type="slidenum">
              <a:rPr lang="el-GR" smtClean="0"/>
              <a:t>6</a:t>
            </a:fld>
            <a:endParaRPr lang="el-GR"/>
          </a:p>
        </p:txBody>
      </p:sp>
    </p:spTree>
    <p:extLst>
      <p:ext uri="{BB962C8B-B14F-4D97-AF65-F5344CB8AC3E}">
        <p14:creationId xmlns:p14="http://schemas.microsoft.com/office/powerpoint/2010/main" val="690453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smtClean="0"/>
              <a:t>://slideplayer.com/slide/8095539/</a:t>
            </a:r>
          </a:p>
          <a:p>
            <a:endParaRPr lang="el-GR" dirty="0" smtClean="0"/>
          </a:p>
          <a:p>
            <a:endParaRPr lang="en-US" dirty="0" smtClean="0"/>
          </a:p>
          <a:p>
            <a:endParaRPr lang="el-GR" sz="1200" b="0" i="0" u="none" strike="noStrike" kern="1200" baseline="0" dirty="0" smtClean="0">
              <a:solidFill>
                <a:schemeClr val="tx1"/>
              </a:solidFill>
              <a:latin typeface="+mn-lt"/>
              <a:ea typeface="+mn-ea"/>
              <a:cs typeface="+mn-cs"/>
            </a:endParaRPr>
          </a:p>
        </p:txBody>
      </p:sp>
      <p:sp>
        <p:nvSpPr>
          <p:cNvPr id="4" name="Header Placeholder 3"/>
          <p:cNvSpPr>
            <a:spLocks noGrp="1"/>
          </p:cNvSpPr>
          <p:nvPr>
            <p:ph type="hdr" sz="quarter" idx="10"/>
          </p:nvPr>
        </p:nvSpPr>
        <p:spPr/>
        <p:txBody>
          <a:bodyPr/>
          <a:lstStyle/>
          <a:p>
            <a:r>
              <a:rPr lang="el-GR" smtClean="0"/>
              <a:t>Μάθημα 1: Ιστορία της Ατμ.Ρύπανσης &amp; έρευνας</a:t>
            </a:r>
            <a:endParaRPr lang="el-GR"/>
          </a:p>
        </p:txBody>
      </p:sp>
      <p:sp>
        <p:nvSpPr>
          <p:cNvPr id="5" name="Slide Number Placeholder 4"/>
          <p:cNvSpPr>
            <a:spLocks noGrp="1"/>
          </p:cNvSpPr>
          <p:nvPr>
            <p:ph type="sldNum" sz="quarter" idx="11"/>
          </p:nvPr>
        </p:nvSpPr>
        <p:spPr/>
        <p:txBody>
          <a:bodyPr/>
          <a:lstStyle/>
          <a:p>
            <a:fld id="{BF737179-4BC2-436C-AA89-AAE5ACD1032B}" type="slidenum">
              <a:rPr lang="el-GR" smtClean="0"/>
              <a:t>8</a:t>
            </a:fld>
            <a:endParaRPr lang="el-GR"/>
          </a:p>
        </p:txBody>
      </p:sp>
    </p:spTree>
    <p:extLst>
      <p:ext uri="{BB962C8B-B14F-4D97-AF65-F5344CB8AC3E}">
        <p14:creationId xmlns:p14="http://schemas.microsoft.com/office/powerpoint/2010/main" val="28930094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Advection </a:t>
            </a:r>
            <a:r>
              <a:rPr lang="en-US" sz="1200" b="0" i="0" u="none" strike="noStrike" kern="1200" baseline="0" dirty="0" smtClean="0">
                <a:solidFill>
                  <a:schemeClr val="tx1"/>
                </a:solidFill>
                <a:latin typeface="+mn-lt"/>
                <a:ea typeface="+mn-ea"/>
                <a:cs typeface="+mn-cs"/>
              </a:rPr>
              <a:t>is the horizontal propagation of the mean wind.</a:t>
            </a:r>
            <a:endParaRPr lang="el-GR" sz="1200" b="0" i="0" u="none" strike="noStrike" kern="1200" baseline="0" dirty="0" smtClean="0">
              <a:solidFill>
                <a:schemeClr val="tx1"/>
              </a:solidFill>
              <a:latin typeface="+mn-lt"/>
              <a:ea typeface="+mn-ea"/>
              <a:cs typeface="+mn-cs"/>
            </a:endParaRPr>
          </a:p>
          <a:p>
            <a:r>
              <a:rPr lang="en-US" sz="1200" b="1" i="0" kern="1200" dirty="0" smtClean="0">
                <a:solidFill>
                  <a:schemeClr val="tx1"/>
                </a:solidFill>
                <a:effectLst/>
                <a:latin typeface="+mn-lt"/>
                <a:ea typeface="+mn-ea"/>
                <a:cs typeface="+mn-cs"/>
              </a:rPr>
              <a:t>convection</a:t>
            </a:r>
            <a:r>
              <a:rPr lang="en-US" sz="1200" b="0" i="0" kern="1200" dirty="0" smtClean="0">
                <a:solidFill>
                  <a:schemeClr val="tx1"/>
                </a:solidFill>
                <a:effectLst/>
                <a:latin typeface="+mn-lt"/>
                <a:ea typeface="+mn-ea"/>
                <a:cs typeface="+mn-cs"/>
              </a:rPr>
              <a:t> refers primarily to atmospheric motions in the vertical direction. </a:t>
            </a:r>
            <a:endParaRPr lang="el-GR" dirty="0" smtClean="0"/>
          </a:p>
          <a:p>
            <a:r>
              <a:rPr lang="el-GR" sz="1200" b="0" i="0" u="none" strike="noStrike" kern="1200" baseline="0" dirty="0" smtClean="0">
                <a:solidFill>
                  <a:schemeClr val="tx1"/>
                </a:solidFill>
                <a:latin typeface="+mn-lt"/>
                <a:ea typeface="+mn-ea"/>
                <a:cs typeface="+mn-cs"/>
              </a:rPr>
              <a:t>Μεταφορά είναι ο μηχανισμός με τον οποίο μεταφέρεται η ρύπανση από μία πηγή σε ένα αποδέκτη. Ο άνεμος είναι το κύριο μέσο με το οποίο οι ρύποι μεταφέρονται. Στην απλούστερη περίπτωση ως μία σημειακή πηγή μπορούμε να θεωρήσουμε μία καμινάδα κάποιας βιομηχανικής μονάδας που ρυπαίνει την ατμόσφαιρα. Όμως κατά την διάρκεια της μεταφοράς ο ρυπασμένος θύσανος που εκπέμπεται από την καμινάδα δεν παραμένει κυλινδρικού σχήματος της ίδιας διαμέτρου με την καμινάδα αλλά λόγω τύρβης και στροβίλων αναμειγνύεται στο χώρο με τον περιβάλλοντα αέρα και ο μηχανισμός αυτός χαρακτηρίζεται ως ατμοσφαιρική διάχυση. Η διάχυση έχει ως αποτέλεσμα ο ρυπασμένος θύσανος που εκπέμπεται από την καμινάδα να εξαπλώνεται καθώς μεταφέρεται με τον άνεμο. Αυτές οι δύο διαδικασίες, η ανάμειξη λόγω τύρβης και η εξάπλωση του ρυπασμένου θυσάνου τείνουν να μειώσουν την αρχική πυκνότητα του καθώς απομακρύνεται από την πηγή και πλησιάζει τον αποδέκτη. Το σύνολο αυτών των διαδικασιών το αποκαλούμε διασπορά. </a:t>
            </a:r>
          </a:p>
          <a:p>
            <a:r>
              <a:rPr lang="en-US" sz="1200" b="1" i="0" u="none" strike="noStrike" kern="1200" baseline="0" dirty="0" smtClean="0">
                <a:solidFill>
                  <a:schemeClr val="tx1"/>
                </a:solidFill>
                <a:latin typeface="+mn-lt"/>
                <a:ea typeface="+mn-ea"/>
                <a:cs typeface="+mn-cs"/>
              </a:rPr>
              <a:t>Turbulent flow</a:t>
            </a:r>
            <a:r>
              <a:rPr lang="el-GR"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is unpredictable flow in which </a:t>
            </a:r>
            <a:r>
              <a:rPr lang="en-US" sz="1200" b="1" i="0" u="none" strike="noStrike" kern="1200" baseline="0" dirty="0" smtClean="0">
                <a:solidFill>
                  <a:schemeClr val="tx1"/>
                </a:solidFill>
                <a:latin typeface="+mn-lt"/>
                <a:ea typeface="+mn-ea"/>
                <a:cs typeface="+mn-cs"/>
              </a:rPr>
              <a:t>v </a:t>
            </a:r>
            <a:r>
              <a:rPr lang="en-US" sz="1200" b="0" i="0" u="none" strike="noStrike" kern="1200" baseline="0" dirty="0" smtClean="0">
                <a:solidFill>
                  <a:schemeClr val="tx1"/>
                </a:solidFill>
                <a:latin typeface="+mn-lt"/>
                <a:ea typeface="+mn-ea"/>
                <a:cs typeface="+mn-cs"/>
              </a:rPr>
              <a:t>varies randomly with time at a location. Thus,</a:t>
            </a:r>
          </a:p>
          <a:p>
            <a:r>
              <a:rPr lang="en-US" sz="1200" b="0" i="0" u="none" strike="noStrike" kern="1200" baseline="0" dirty="0" smtClean="0">
                <a:solidFill>
                  <a:schemeClr val="tx1"/>
                </a:solidFill>
                <a:latin typeface="+mn-lt"/>
                <a:ea typeface="+mn-ea"/>
                <a:cs typeface="+mn-cs"/>
              </a:rPr>
              <a:t>turbulent flow is unsteady, but unsteady flow is not necessarily turbulent. </a:t>
            </a:r>
            <a:endParaRPr lang="el-GR"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(3.49), </a:t>
            </a:r>
            <a:r>
              <a:rPr lang="en-US" sz="1200" b="0" i="1" u="none" strike="noStrike" kern="1200" baseline="0" dirty="0" err="1" smtClean="0">
                <a:solidFill>
                  <a:schemeClr val="tx1"/>
                </a:solidFill>
                <a:latin typeface="+mn-lt"/>
                <a:ea typeface="+mn-ea"/>
                <a:cs typeface="+mn-cs"/>
              </a:rPr>
              <a:t>u</a:t>
            </a:r>
            <a:r>
              <a:rPr lang="en-US" sz="1200" b="0" i="0" u="none" strike="noStrike" kern="1200" baseline="0" dirty="0" err="1" smtClean="0">
                <a:solidFill>
                  <a:schemeClr val="tx1"/>
                </a:solidFill>
                <a:latin typeface="+mn-lt"/>
                <a:ea typeface="+mn-ea"/>
                <a:cs typeface="+mn-cs"/>
              </a:rPr>
              <a:t>q</a:t>
            </a:r>
            <a:r>
              <a:rPr lang="en-US" sz="1200" b="0" i="0" u="none" strike="noStrike" kern="1200" baseline="0" dirty="0" smtClean="0">
                <a:solidFill>
                  <a:schemeClr val="tx1"/>
                </a:solidFill>
                <a:latin typeface="+mn-lt"/>
                <a:ea typeface="+mn-ea"/>
                <a:cs typeface="+mn-cs"/>
              </a:rPr>
              <a:t>, </a:t>
            </a:r>
            <a:r>
              <a:rPr lang="en-US" sz="1200" b="0" i="1" u="none" strike="noStrike" kern="1200" baseline="0" dirty="0" err="1" smtClean="0">
                <a:solidFill>
                  <a:schemeClr val="tx1"/>
                </a:solidFill>
                <a:latin typeface="+mn-lt"/>
                <a:ea typeface="+mn-ea"/>
                <a:cs typeface="+mn-cs"/>
              </a:rPr>
              <a:t>v</a:t>
            </a:r>
            <a:r>
              <a:rPr lang="en-US" sz="1200" b="0" i="0" u="none" strike="noStrike" kern="1200" baseline="0" dirty="0" err="1" smtClean="0">
                <a:solidFill>
                  <a:schemeClr val="tx1"/>
                </a:solidFill>
                <a:latin typeface="+mn-lt"/>
                <a:ea typeface="+mn-ea"/>
                <a:cs typeface="+mn-cs"/>
              </a:rPr>
              <a:t>q</a:t>
            </a:r>
            <a:r>
              <a:rPr lang="en-US" sz="1200" b="0" i="0" u="none" strike="noStrike" kern="1200" baseline="0" dirty="0" smtClean="0">
                <a:solidFill>
                  <a:schemeClr val="tx1"/>
                </a:solidFill>
                <a:latin typeface="+mn-lt"/>
                <a:ea typeface="+mn-ea"/>
                <a:cs typeface="+mn-cs"/>
              </a:rPr>
              <a:t>, and </a:t>
            </a:r>
            <a:r>
              <a:rPr lang="en-US" sz="1200" b="0" i="1" u="none" strike="noStrike" kern="1200" baseline="0" dirty="0" err="1" smtClean="0">
                <a:solidFill>
                  <a:schemeClr val="tx1"/>
                </a:solidFill>
                <a:latin typeface="+mn-lt"/>
                <a:ea typeface="+mn-ea"/>
                <a:cs typeface="+mn-cs"/>
              </a:rPr>
              <a:t>w</a:t>
            </a:r>
            <a:r>
              <a:rPr lang="en-US" sz="1200" b="0" i="0" u="none" strike="noStrike" kern="1200" baseline="0" dirty="0" err="1" smtClean="0">
                <a:solidFill>
                  <a:schemeClr val="tx1"/>
                </a:solidFill>
                <a:latin typeface="+mn-lt"/>
                <a:ea typeface="+mn-ea"/>
                <a:cs typeface="+mn-cs"/>
              </a:rPr>
              <a:t>q</a:t>
            </a:r>
            <a:r>
              <a:rPr lang="en-US" sz="1200" b="0" i="0" u="none" strike="noStrike" kern="1200" baseline="0" dirty="0" smtClean="0">
                <a:solidFill>
                  <a:schemeClr val="tx1"/>
                </a:solidFill>
                <a:latin typeface="+mn-lt"/>
                <a:ea typeface="+mn-ea"/>
                <a:cs typeface="+mn-cs"/>
              </a:rPr>
              <a:t> (m kg kg−1 s−1) are </a:t>
            </a:r>
            <a:r>
              <a:rPr lang="en-US" sz="1200" b="1" i="0" u="none" strike="noStrike" kern="1200" baseline="0" dirty="0" smtClean="0">
                <a:solidFill>
                  <a:schemeClr val="tx1"/>
                </a:solidFill>
                <a:latin typeface="+mn-lt"/>
                <a:ea typeface="+mn-ea"/>
                <a:cs typeface="+mn-cs"/>
              </a:rPr>
              <a:t>kinematic turbulent fluxes </a:t>
            </a:r>
            <a:r>
              <a:rPr lang="en-US" sz="1200" b="0" i="0" u="none" strike="noStrike" kern="1200" baseline="0" dirty="0" smtClean="0">
                <a:solidFill>
                  <a:schemeClr val="tx1"/>
                </a:solidFill>
                <a:latin typeface="+mn-lt"/>
                <a:ea typeface="+mn-ea"/>
                <a:cs typeface="+mn-cs"/>
              </a:rPr>
              <a:t>of</a:t>
            </a:r>
          </a:p>
          <a:p>
            <a:r>
              <a:rPr lang="en-US" sz="1200" b="0" i="0" u="none" strike="noStrike" kern="1200" baseline="0" dirty="0" smtClean="0">
                <a:solidFill>
                  <a:schemeClr val="tx1"/>
                </a:solidFill>
                <a:latin typeface="+mn-lt"/>
                <a:ea typeface="+mn-ea"/>
                <a:cs typeface="+mn-cs"/>
              </a:rPr>
              <a:t>mixing ratio. Whereas models calculate spatially and temporally averaged values</a:t>
            </a:r>
          </a:p>
          <a:p>
            <a:r>
              <a:rPr lang="en-US" sz="1200" b="0" i="0" u="none" strike="noStrike" kern="1200" baseline="0" dirty="0" smtClean="0">
                <a:solidFill>
                  <a:schemeClr val="tx1"/>
                </a:solidFill>
                <a:latin typeface="+mn-lt"/>
                <a:ea typeface="+mn-ea"/>
                <a:cs typeface="+mn-cs"/>
              </a:rPr>
              <a:t>(e.g., ¯</a:t>
            </a:r>
            <a:r>
              <a:rPr lang="en-US" sz="1200" b="0" i="1" u="none" strike="noStrike" kern="1200" baseline="0" dirty="0" smtClean="0">
                <a:solidFill>
                  <a:schemeClr val="tx1"/>
                </a:solidFill>
                <a:latin typeface="+mn-lt"/>
                <a:ea typeface="+mn-ea"/>
                <a:cs typeface="+mn-cs"/>
              </a:rPr>
              <a:t>N</a:t>
            </a:r>
            <a:r>
              <a:rPr lang="en-US" sz="1200" b="0" i="0" u="none" strike="noStrike" kern="1200" baseline="0" dirty="0" smtClean="0">
                <a:solidFill>
                  <a:schemeClr val="tx1"/>
                </a:solidFill>
                <a:latin typeface="+mn-lt"/>
                <a:ea typeface="+mn-ea"/>
                <a:cs typeface="+mn-cs"/>
              </a:rPr>
              <a:t>, q¯ , </a:t>
            </a:r>
            <a:r>
              <a:rPr lang="el-GR" sz="1200" b="0" i="1" u="none" strike="noStrike" kern="1200" baseline="0" dirty="0" smtClean="0">
                <a:solidFill>
                  <a:schemeClr val="tx1"/>
                </a:solidFill>
                <a:latin typeface="+mn-lt"/>
                <a:ea typeface="+mn-ea"/>
                <a:cs typeface="+mn-cs"/>
              </a:rPr>
              <a:t>ρ</a:t>
            </a:r>
            <a:r>
              <a:rPr lang="el-G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 </a:t>
            </a:r>
            <a:r>
              <a:rPr lang="en-US" sz="1200" b="0" i="1" u="none" strike="noStrike" kern="1200" baseline="0" dirty="0" smtClean="0">
                <a:solidFill>
                  <a:schemeClr val="tx1"/>
                </a:solidFill>
                <a:latin typeface="+mn-lt"/>
                <a:ea typeface="+mn-ea"/>
                <a:cs typeface="+mn-cs"/>
              </a:rPr>
              <a:t>u</a:t>
            </a:r>
            <a:r>
              <a:rPr lang="en-US" sz="1200" b="0" i="0" u="none" strike="noStrike" kern="1200" baseline="0" dirty="0" smtClean="0">
                <a:solidFill>
                  <a:schemeClr val="tx1"/>
                </a:solidFill>
                <a:latin typeface="+mn-lt"/>
                <a:ea typeface="+mn-ea"/>
                <a:cs typeface="+mn-cs"/>
              </a:rPr>
              <a:t>¯), kinematic turbulent fluxes (e.g., </a:t>
            </a:r>
            <a:r>
              <a:rPr lang="en-US" sz="1200" b="0" i="1" u="none" strike="noStrike" kern="1200" baseline="0" dirty="0" err="1" smtClean="0">
                <a:solidFill>
                  <a:schemeClr val="tx1"/>
                </a:solidFill>
                <a:latin typeface="+mn-lt"/>
                <a:ea typeface="+mn-ea"/>
                <a:cs typeface="+mn-cs"/>
              </a:rPr>
              <a:t>uN</a:t>
            </a:r>
            <a:r>
              <a:rPr lang="en-US" sz="1200" b="0" i="0" u="none" strike="noStrike" kern="1200" baseline="0" dirty="0" smtClean="0">
                <a:solidFill>
                  <a:schemeClr val="tx1"/>
                </a:solidFill>
                <a:latin typeface="+mn-lt"/>
                <a:ea typeface="+mn-ea"/>
                <a:cs typeface="+mn-cs"/>
              </a:rPr>
              <a:t>) are parameterized. Some</a:t>
            </a:r>
          </a:p>
          <a:p>
            <a:r>
              <a:rPr lang="en-US" sz="1200" b="0" i="0" u="none" strike="noStrike" kern="1200" baseline="0" dirty="0" smtClean="0">
                <a:solidFill>
                  <a:schemeClr val="tx1"/>
                </a:solidFill>
                <a:latin typeface="+mn-lt"/>
                <a:ea typeface="+mn-ea"/>
                <a:cs typeface="+mn-cs"/>
              </a:rPr>
              <a:t>parameterizations are discussed in Section 8.4. Here, a simple overview of </a:t>
            </a:r>
            <a:r>
              <a:rPr lang="en-US" sz="1200" b="0" i="1" u="none" strike="noStrike" kern="1200" baseline="0" dirty="0" smtClean="0">
                <a:solidFill>
                  <a:schemeClr val="tx1"/>
                </a:solidFill>
                <a:latin typeface="+mn-lt"/>
                <a:ea typeface="+mn-ea"/>
                <a:cs typeface="+mn-cs"/>
              </a:rPr>
              <a:t>K</a:t>
            </a:r>
            <a:r>
              <a:rPr lang="en-US" sz="1200" b="0" i="0" u="none" strike="noStrike" kern="1200" baseline="0" dirty="0" smtClean="0">
                <a:solidFill>
                  <a:schemeClr val="tx1"/>
                </a:solidFill>
                <a:latin typeface="+mn-lt"/>
                <a:ea typeface="+mn-ea"/>
                <a:cs typeface="+mn-cs"/>
              </a:rPr>
              <a:t>-theory</a:t>
            </a:r>
          </a:p>
          <a:p>
            <a:r>
              <a:rPr lang="en-US" sz="1200" b="0" i="0" u="none" strike="noStrike" kern="1200" baseline="0" dirty="0" smtClean="0">
                <a:solidFill>
                  <a:schemeClr val="tx1"/>
                </a:solidFill>
                <a:latin typeface="+mn-lt"/>
                <a:ea typeface="+mn-ea"/>
                <a:cs typeface="+mn-cs"/>
              </a:rPr>
              <a:t>is given.</a:t>
            </a:r>
          </a:p>
          <a:p>
            <a:r>
              <a:rPr lang="en-US" sz="1200" b="0" i="0" u="none" strike="noStrike" kern="1200" baseline="0" dirty="0" smtClean="0">
                <a:solidFill>
                  <a:schemeClr val="tx1"/>
                </a:solidFill>
                <a:latin typeface="+mn-lt"/>
                <a:ea typeface="+mn-ea"/>
                <a:cs typeface="+mn-cs"/>
              </a:rPr>
              <a:t>With </a:t>
            </a:r>
            <a:r>
              <a:rPr lang="en-US" sz="1200" b="1" i="1" u="none" strike="noStrike" kern="1200" baseline="0" dirty="0" smtClean="0">
                <a:solidFill>
                  <a:schemeClr val="tx1"/>
                </a:solidFill>
                <a:latin typeface="+mn-lt"/>
                <a:ea typeface="+mn-ea"/>
                <a:cs typeface="+mn-cs"/>
              </a:rPr>
              <a:t>K</a:t>
            </a:r>
            <a:r>
              <a:rPr lang="en-US" sz="1200" b="1" i="0" u="none" strike="noStrike" kern="1200" baseline="0" dirty="0" smtClean="0">
                <a:solidFill>
                  <a:schemeClr val="tx1"/>
                </a:solidFill>
                <a:latin typeface="+mn-lt"/>
                <a:ea typeface="+mn-ea"/>
                <a:cs typeface="+mn-cs"/>
              </a:rPr>
              <a:t>-theory </a:t>
            </a:r>
            <a:r>
              <a:rPr lang="en-US" sz="1200" b="0" i="0" u="none" strike="noStrike" kern="1200" baseline="0" dirty="0" smtClean="0">
                <a:solidFill>
                  <a:schemeClr val="tx1"/>
                </a:solidFill>
                <a:latin typeface="+mn-lt"/>
                <a:ea typeface="+mn-ea"/>
                <a:cs typeface="+mn-cs"/>
              </a:rPr>
              <a:t>(gradient transport theory), kinematic turbulent fluxes are</a:t>
            </a:r>
          </a:p>
          <a:p>
            <a:r>
              <a:rPr lang="en-US" sz="1200" b="0" i="0" u="none" strike="noStrike" kern="1200" baseline="0" dirty="0" smtClean="0">
                <a:solidFill>
                  <a:schemeClr val="tx1"/>
                </a:solidFill>
                <a:latin typeface="+mn-lt"/>
                <a:ea typeface="+mn-ea"/>
                <a:cs typeface="+mn-cs"/>
              </a:rPr>
              <a:t>replaced with the product of a constant and the gradient of the mean value of a fluctuating</a:t>
            </a:r>
          </a:p>
          <a:p>
            <a:r>
              <a:rPr lang="en-US" sz="1200" b="0" i="0" u="none" strike="noStrike" kern="1200" baseline="0" dirty="0" smtClean="0">
                <a:solidFill>
                  <a:schemeClr val="tx1"/>
                </a:solidFill>
                <a:latin typeface="+mn-lt"/>
                <a:ea typeface="+mn-ea"/>
                <a:cs typeface="+mn-cs"/>
              </a:rPr>
              <a:t>variable (Calder 1949; </a:t>
            </a:r>
            <a:r>
              <a:rPr lang="en-US" sz="1200" b="0" i="0" u="none" strike="noStrike" kern="1200" baseline="0" dirty="0" err="1" smtClean="0">
                <a:solidFill>
                  <a:schemeClr val="tx1"/>
                </a:solidFill>
                <a:latin typeface="+mn-lt"/>
                <a:ea typeface="+mn-ea"/>
                <a:cs typeface="+mn-cs"/>
              </a:rPr>
              <a:t>Pasquill</a:t>
            </a:r>
            <a:r>
              <a:rPr lang="en-US" sz="1200" b="0" i="0" u="none" strike="noStrike" kern="1200" baseline="0" dirty="0" smtClean="0">
                <a:solidFill>
                  <a:schemeClr val="tx1"/>
                </a:solidFill>
                <a:latin typeface="+mn-lt"/>
                <a:ea typeface="+mn-ea"/>
                <a:cs typeface="+mn-cs"/>
              </a:rPr>
              <a:t> 1962; </a:t>
            </a:r>
            <a:r>
              <a:rPr lang="en-US" sz="1200" b="0" i="0" u="none" strike="noStrike" kern="1200" baseline="0" dirty="0" err="1" smtClean="0">
                <a:solidFill>
                  <a:schemeClr val="tx1"/>
                </a:solidFill>
                <a:latin typeface="+mn-lt"/>
                <a:ea typeface="+mn-ea"/>
                <a:cs typeface="+mn-cs"/>
              </a:rPr>
              <a:t>Monin</a:t>
            </a:r>
            <a:r>
              <a:rPr lang="en-US" sz="1200" b="0" i="0" u="none" strike="noStrike" kern="1200" baseline="0" dirty="0" smtClean="0">
                <a:solidFill>
                  <a:schemeClr val="tx1"/>
                </a:solidFill>
                <a:latin typeface="+mn-lt"/>
                <a:ea typeface="+mn-ea"/>
                <a:cs typeface="+mn-cs"/>
              </a:rPr>
              <a:t> and </a:t>
            </a:r>
            <a:r>
              <a:rPr lang="en-US" sz="1200" b="0" i="0" u="none" strike="noStrike" kern="1200" baseline="0" dirty="0" err="1" smtClean="0">
                <a:solidFill>
                  <a:schemeClr val="tx1"/>
                </a:solidFill>
                <a:latin typeface="+mn-lt"/>
                <a:ea typeface="+mn-ea"/>
                <a:cs typeface="+mn-cs"/>
              </a:rPr>
              <a:t>Yaglom</a:t>
            </a:r>
            <a:r>
              <a:rPr lang="en-US" sz="1200" b="0" i="0" u="none" strike="noStrike" kern="1200" baseline="0" dirty="0" smtClean="0">
                <a:solidFill>
                  <a:schemeClr val="tx1"/>
                </a:solidFill>
                <a:latin typeface="+mn-lt"/>
                <a:ea typeface="+mn-ea"/>
                <a:cs typeface="+mn-cs"/>
              </a:rPr>
              <a:t> 1971; Reynolds</a:t>
            </a:r>
          </a:p>
          <a:p>
            <a:r>
              <a:rPr lang="en-US" sz="1200" b="0" i="1" u="none" strike="noStrike" kern="1200" baseline="0" dirty="0" smtClean="0">
                <a:solidFill>
                  <a:schemeClr val="tx1"/>
                </a:solidFill>
                <a:latin typeface="+mn-lt"/>
                <a:ea typeface="+mn-ea"/>
                <a:cs typeface="+mn-cs"/>
              </a:rPr>
              <a:t>et al. </a:t>
            </a:r>
            <a:r>
              <a:rPr lang="en-US" sz="1200" b="0" i="0" u="none" strike="noStrike" kern="1200" baseline="0" dirty="0" smtClean="0">
                <a:solidFill>
                  <a:schemeClr val="tx1"/>
                </a:solidFill>
                <a:latin typeface="+mn-lt"/>
                <a:ea typeface="+mn-ea"/>
                <a:cs typeface="+mn-cs"/>
              </a:rPr>
              <a:t>1973; Stull 1988). This is convenient, because models predict mean quantities.</a:t>
            </a:r>
            <a:endParaRPr lang="el-GR"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Kinematic turbulent fluxes of gas concentration, for example, are parameterized</a:t>
            </a:r>
          </a:p>
          <a:p>
            <a:r>
              <a:rPr lang="en-US" sz="1200" b="0" i="1" u="none" strike="noStrike" kern="1200" baseline="0" dirty="0" err="1" smtClean="0">
                <a:solidFill>
                  <a:schemeClr val="tx1"/>
                </a:solidFill>
                <a:latin typeface="+mn-lt"/>
                <a:ea typeface="+mn-ea"/>
                <a:cs typeface="+mn-cs"/>
              </a:rPr>
              <a:t>Kh</a:t>
            </a:r>
            <a:r>
              <a:rPr lang="en-US" sz="1200" b="0" i="0" u="none" strike="noStrike" kern="1200" baseline="0" dirty="0" err="1" smtClean="0">
                <a:solidFill>
                  <a:schemeClr val="tx1"/>
                </a:solidFill>
                <a:latin typeface="+mn-lt"/>
                <a:ea typeface="+mn-ea"/>
                <a:cs typeface="+mn-cs"/>
              </a:rPr>
              <a:t>,</a:t>
            </a:r>
            <a:r>
              <a:rPr lang="en-US" sz="1200" b="0" i="1" u="none" strike="noStrike" kern="1200" baseline="0" dirty="0" err="1" smtClean="0">
                <a:solidFill>
                  <a:schemeClr val="tx1"/>
                </a:solidFill>
                <a:latin typeface="+mn-lt"/>
                <a:ea typeface="+mn-ea"/>
                <a:cs typeface="+mn-cs"/>
              </a:rPr>
              <a:t>xx</a:t>
            </a:r>
            <a:r>
              <a:rPr lang="en-US" sz="1200" b="0" i="0" u="none" strike="noStrike" kern="1200" baseline="0" dirty="0" smtClean="0">
                <a:solidFill>
                  <a:schemeClr val="tx1"/>
                </a:solidFill>
                <a:latin typeface="+mn-lt"/>
                <a:ea typeface="+mn-ea"/>
                <a:cs typeface="+mn-cs"/>
              </a:rPr>
              <a:t>, </a:t>
            </a:r>
            <a:r>
              <a:rPr lang="en-US" sz="1200" b="0" i="1" u="none" strike="noStrike" kern="1200" baseline="0" dirty="0" err="1" smtClean="0">
                <a:solidFill>
                  <a:schemeClr val="tx1"/>
                </a:solidFill>
                <a:latin typeface="+mn-lt"/>
                <a:ea typeface="+mn-ea"/>
                <a:cs typeface="+mn-cs"/>
              </a:rPr>
              <a:t>Kh</a:t>
            </a:r>
            <a:r>
              <a:rPr lang="en-US" sz="1200" b="0" i="0" u="none" strike="noStrike" kern="1200" baseline="0" dirty="0" err="1" smtClean="0">
                <a:solidFill>
                  <a:schemeClr val="tx1"/>
                </a:solidFill>
                <a:latin typeface="+mn-lt"/>
                <a:ea typeface="+mn-ea"/>
                <a:cs typeface="+mn-cs"/>
              </a:rPr>
              <a:t>,</a:t>
            </a:r>
            <a:r>
              <a:rPr lang="en-US" sz="1200" b="0" i="1" u="none" strike="noStrike" kern="1200" baseline="0" dirty="0" err="1" smtClean="0">
                <a:solidFill>
                  <a:schemeClr val="tx1"/>
                </a:solidFill>
                <a:latin typeface="+mn-lt"/>
                <a:ea typeface="+mn-ea"/>
                <a:cs typeface="+mn-cs"/>
              </a:rPr>
              <a:t>yy</a:t>
            </a:r>
            <a:r>
              <a:rPr lang="en-US" sz="1200" b="0" i="0" u="none" strike="noStrike" kern="1200" baseline="0" dirty="0" smtClean="0">
                <a:solidFill>
                  <a:schemeClr val="tx1"/>
                </a:solidFill>
                <a:latin typeface="+mn-lt"/>
                <a:ea typeface="+mn-ea"/>
                <a:cs typeface="+mn-cs"/>
              </a:rPr>
              <a:t>, and </a:t>
            </a:r>
            <a:r>
              <a:rPr lang="en-US" sz="1200" b="0" i="1" u="none" strike="noStrike" kern="1200" baseline="0" dirty="0" err="1" smtClean="0">
                <a:solidFill>
                  <a:schemeClr val="tx1"/>
                </a:solidFill>
                <a:latin typeface="+mn-lt"/>
                <a:ea typeface="+mn-ea"/>
                <a:cs typeface="+mn-cs"/>
              </a:rPr>
              <a:t>Kh</a:t>
            </a:r>
            <a:r>
              <a:rPr lang="en-US" sz="1200" b="0" i="0" u="none" strike="noStrike" kern="1200" baseline="0" dirty="0" err="1" smtClean="0">
                <a:solidFill>
                  <a:schemeClr val="tx1"/>
                </a:solidFill>
                <a:latin typeface="+mn-lt"/>
                <a:ea typeface="+mn-ea"/>
                <a:cs typeface="+mn-cs"/>
              </a:rPr>
              <a:t>,</a:t>
            </a:r>
            <a:r>
              <a:rPr lang="en-US" sz="1200" b="0" i="1" u="none" strike="noStrike" kern="1200" baseline="0" dirty="0" err="1" smtClean="0">
                <a:solidFill>
                  <a:schemeClr val="tx1"/>
                </a:solidFill>
                <a:latin typeface="+mn-lt"/>
                <a:ea typeface="+mn-ea"/>
                <a:cs typeface="+mn-cs"/>
              </a:rPr>
              <a:t>zz</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(e.g., cm2 s−1) are </a:t>
            </a:r>
            <a:r>
              <a:rPr lang="en-US" sz="1200" b="1" i="0" u="none" strike="noStrike" kern="1200" baseline="0" dirty="0" smtClean="0">
                <a:solidFill>
                  <a:schemeClr val="tx1"/>
                </a:solidFill>
                <a:latin typeface="+mn-lt"/>
                <a:ea typeface="+mn-ea"/>
                <a:cs typeface="+mn-cs"/>
              </a:rPr>
              <a:t>eddy diffusion coefficients </a:t>
            </a:r>
            <a:r>
              <a:rPr lang="en-US" sz="1200" b="0" i="0" u="none" strike="noStrike" kern="1200" baseline="0" dirty="0" smtClean="0">
                <a:solidFill>
                  <a:schemeClr val="tx1"/>
                </a:solidFill>
                <a:latin typeface="+mn-lt"/>
                <a:ea typeface="+mn-ea"/>
                <a:cs typeface="+mn-cs"/>
              </a:rPr>
              <a:t>in the</a:t>
            </a:r>
          </a:p>
          <a:p>
            <a:r>
              <a:rPr lang="en-US" sz="1200" b="0" i="1" u="none" strike="noStrike" kern="1200" baseline="0" dirty="0" smtClean="0">
                <a:solidFill>
                  <a:schemeClr val="tx1"/>
                </a:solidFill>
                <a:latin typeface="+mn-lt"/>
                <a:ea typeface="+mn-ea"/>
                <a:cs typeface="+mn-cs"/>
              </a:rPr>
              <a:t>x</a:t>
            </a:r>
            <a:r>
              <a:rPr lang="en-US" sz="1200" b="0" i="0" u="none" strike="noStrike" kern="1200" baseline="0" dirty="0" smtClean="0">
                <a:solidFill>
                  <a:schemeClr val="tx1"/>
                </a:solidFill>
                <a:latin typeface="+mn-lt"/>
                <a:ea typeface="+mn-ea"/>
                <a:cs typeface="+mn-cs"/>
              </a:rPr>
              <a:t>-, </a:t>
            </a:r>
            <a:r>
              <a:rPr lang="en-US" sz="1200" b="0" i="1" u="none" strike="noStrike" kern="1200" baseline="0" dirty="0" smtClean="0">
                <a:solidFill>
                  <a:schemeClr val="tx1"/>
                </a:solidFill>
                <a:latin typeface="+mn-lt"/>
                <a:ea typeface="+mn-ea"/>
                <a:cs typeface="+mn-cs"/>
              </a:rPr>
              <a:t>y</a:t>
            </a:r>
            <a:r>
              <a:rPr lang="en-US" sz="1200" b="0" i="0" u="none" strike="noStrike" kern="1200" baseline="0" dirty="0" smtClean="0">
                <a:solidFill>
                  <a:schemeClr val="tx1"/>
                </a:solidFill>
                <a:latin typeface="+mn-lt"/>
                <a:ea typeface="+mn-ea"/>
                <a:cs typeface="+mn-cs"/>
              </a:rPr>
              <a:t>-, and </a:t>
            </a:r>
            <a:r>
              <a:rPr lang="en-US" sz="1200" b="0" i="1" u="none" strike="noStrike" kern="1200" baseline="0" dirty="0" smtClean="0">
                <a:solidFill>
                  <a:schemeClr val="tx1"/>
                </a:solidFill>
                <a:latin typeface="+mn-lt"/>
                <a:ea typeface="+mn-ea"/>
                <a:cs typeface="+mn-cs"/>
              </a:rPr>
              <a:t>z</a:t>
            </a:r>
            <a:r>
              <a:rPr lang="en-US" sz="1200" b="0" i="0" u="none" strike="noStrike" kern="1200" baseline="0" dirty="0" smtClean="0">
                <a:solidFill>
                  <a:schemeClr val="tx1"/>
                </a:solidFill>
                <a:latin typeface="+mn-lt"/>
                <a:ea typeface="+mn-ea"/>
                <a:cs typeface="+mn-cs"/>
              </a:rPr>
              <a:t>-directions, respectively. The subscript </a:t>
            </a:r>
            <a:r>
              <a:rPr lang="en-US" sz="1200" b="0" i="1" u="none" strike="noStrike" kern="1200" baseline="0" dirty="0" smtClean="0">
                <a:solidFill>
                  <a:schemeClr val="tx1"/>
                </a:solidFill>
                <a:latin typeface="+mn-lt"/>
                <a:ea typeface="+mn-ea"/>
                <a:cs typeface="+mn-cs"/>
              </a:rPr>
              <a:t>h </a:t>
            </a:r>
            <a:r>
              <a:rPr lang="en-US" sz="1200" b="0" i="0" u="none" strike="noStrike" kern="1200" baseline="0" dirty="0" smtClean="0">
                <a:solidFill>
                  <a:schemeClr val="tx1"/>
                </a:solidFill>
                <a:latin typeface="+mn-lt"/>
                <a:ea typeface="+mn-ea"/>
                <a:cs typeface="+mn-cs"/>
              </a:rPr>
              <a:t>indicates that the </a:t>
            </a:r>
            <a:r>
              <a:rPr lang="en-US" sz="1200" b="1" i="0" u="none" strike="noStrike" kern="1200" baseline="0" dirty="0" smtClean="0">
                <a:solidFill>
                  <a:schemeClr val="tx1"/>
                </a:solidFill>
                <a:latin typeface="+mn-lt"/>
                <a:ea typeface="+mn-ea"/>
                <a:cs typeface="+mn-cs"/>
              </a:rPr>
              <a:t>eddy diffusion</a:t>
            </a:r>
          </a:p>
          <a:p>
            <a:r>
              <a:rPr lang="en-US" sz="1200" b="1" i="0" u="none" strike="noStrike" kern="1200" baseline="0" dirty="0" smtClean="0">
                <a:solidFill>
                  <a:schemeClr val="tx1"/>
                </a:solidFill>
                <a:latin typeface="+mn-lt"/>
                <a:ea typeface="+mn-ea"/>
                <a:cs typeface="+mn-cs"/>
              </a:rPr>
              <a:t>coefficient for energy </a:t>
            </a:r>
            <a:r>
              <a:rPr lang="en-US" sz="1200" b="0" i="0" u="none" strike="noStrike" kern="1200" baseline="0" dirty="0" smtClean="0">
                <a:solidFill>
                  <a:schemeClr val="tx1"/>
                </a:solidFill>
                <a:latin typeface="+mn-lt"/>
                <a:ea typeface="+mn-ea"/>
                <a:cs typeface="+mn-cs"/>
              </a:rPr>
              <a:t>(eddy thermal diffusivity) is used. The eddy diffusion</a:t>
            </a:r>
          </a:p>
          <a:p>
            <a:r>
              <a:rPr lang="en-US" sz="1200" b="0" i="0" u="none" strike="noStrike" kern="1200" baseline="0" dirty="0" smtClean="0">
                <a:solidFill>
                  <a:schemeClr val="tx1"/>
                </a:solidFill>
                <a:latin typeface="+mn-lt"/>
                <a:ea typeface="+mn-ea"/>
                <a:cs typeface="+mn-cs"/>
              </a:rPr>
              <a:t>coefficient for energy is used because the turbulent transport of a gas is similar to</a:t>
            </a:r>
          </a:p>
          <a:p>
            <a:r>
              <a:rPr lang="en-US" sz="1200" b="0" i="0" u="none" strike="noStrike" kern="1200" baseline="0" dirty="0" smtClean="0">
                <a:solidFill>
                  <a:schemeClr val="tx1"/>
                </a:solidFill>
                <a:latin typeface="+mn-lt"/>
                <a:ea typeface="+mn-ea"/>
                <a:cs typeface="+mn-cs"/>
              </a:rPr>
              <a:t>that of energy. When turbulent transport of velocity is simulated, an </a:t>
            </a:r>
            <a:r>
              <a:rPr lang="en-US" sz="1200" b="1" i="0" u="none" strike="noStrike" kern="1200" baseline="0" dirty="0" smtClean="0">
                <a:solidFill>
                  <a:schemeClr val="tx1"/>
                </a:solidFill>
                <a:latin typeface="+mn-lt"/>
                <a:ea typeface="+mn-ea"/>
                <a:cs typeface="+mn-cs"/>
              </a:rPr>
              <a:t>eddy diffusion</a:t>
            </a:r>
          </a:p>
          <a:p>
            <a:r>
              <a:rPr lang="en-US" sz="1200" b="1" i="0" u="none" strike="noStrike" kern="1200" baseline="0" dirty="0" smtClean="0">
                <a:solidFill>
                  <a:schemeClr val="tx1"/>
                </a:solidFill>
                <a:latin typeface="+mn-lt"/>
                <a:ea typeface="+mn-ea"/>
                <a:cs typeface="+mn-cs"/>
              </a:rPr>
              <a:t>coefficient for momentum </a:t>
            </a:r>
            <a:r>
              <a:rPr lang="en-US" sz="1200" b="0" i="0" u="none" strike="noStrike" kern="1200" baseline="0" dirty="0" smtClean="0">
                <a:solidFill>
                  <a:schemeClr val="tx1"/>
                </a:solidFill>
                <a:latin typeface="+mn-lt"/>
                <a:ea typeface="+mn-ea"/>
                <a:cs typeface="+mn-cs"/>
              </a:rPr>
              <a:t>(eddy viscosity) term is used. Eddy diffusion coefficients</a:t>
            </a:r>
          </a:p>
          <a:p>
            <a:r>
              <a:rPr lang="en-US" sz="1200" b="0" i="0" u="none" strike="noStrike" kern="1200" baseline="0" dirty="0" smtClean="0">
                <a:solidFill>
                  <a:schemeClr val="tx1"/>
                </a:solidFill>
                <a:latin typeface="+mn-lt"/>
                <a:ea typeface="+mn-ea"/>
                <a:cs typeface="+mn-cs"/>
              </a:rPr>
              <a:t>for energy and momentum differ, but not by much. Eddy diffusion coefficients</a:t>
            </a:r>
          </a:p>
          <a:p>
            <a:r>
              <a:rPr lang="en-US" sz="1200" b="0" i="0" u="none" strike="noStrike" kern="1200" baseline="0" dirty="0" smtClean="0">
                <a:solidFill>
                  <a:schemeClr val="tx1"/>
                </a:solidFill>
                <a:latin typeface="+mn-lt"/>
                <a:ea typeface="+mn-ea"/>
                <a:cs typeface="+mn-cs"/>
              </a:rPr>
              <a:t>represent an average diffusion coefficient for eddies of all sizes smaller than the</a:t>
            </a:r>
          </a:p>
          <a:p>
            <a:r>
              <a:rPr lang="en-US" sz="1200" b="0" i="0" u="none" strike="noStrike" kern="1200" baseline="0" dirty="0" smtClean="0">
                <a:solidFill>
                  <a:schemeClr val="tx1"/>
                </a:solidFill>
                <a:latin typeface="+mn-lt"/>
                <a:ea typeface="+mn-ea"/>
                <a:cs typeface="+mn-cs"/>
              </a:rPr>
              <a:t>grid cell. Eddy diffusion coefficients are also called eddy transfer, eddy exchange,</a:t>
            </a:r>
          </a:p>
          <a:p>
            <a:r>
              <a:rPr lang="en-US" sz="1200" b="0" i="0" u="none" strike="noStrike" kern="1200" baseline="0" dirty="0" smtClean="0">
                <a:solidFill>
                  <a:schemeClr val="tx1"/>
                </a:solidFill>
                <a:latin typeface="+mn-lt"/>
                <a:ea typeface="+mn-ea"/>
                <a:cs typeface="+mn-cs"/>
              </a:rPr>
              <a:t>turbulent transfer, and gradient transfer coefficients.</a:t>
            </a:r>
            <a:endParaRPr lang="el-GR"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Eddy diffusion coefficients are parameterizations of </a:t>
            </a:r>
            <a:r>
              <a:rPr lang="en-US" sz="1200" b="0" i="0" u="none" strike="noStrike" kern="1200" baseline="0" dirty="0" err="1" smtClean="0">
                <a:solidFill>
                  <a:schemeClr val="tx1"/>
                </a:solidFill>
                <a:latin typeface="+mn-lt"/>
                <a:ea typeface="+mn-ea"/>
                <a:cs typeface="+mn-cs"/>
              </a:rPr>
              <a:t>subgrid</a:t>
            </a:r>
            <a:r>
              <a:rPr lang="en-US" sz="1200" b="0" i="0" u="none" strike="noStrike" kern="1200" baseline="0" dirty="0" smtClean="0">
                <a:solidFill>
                  <a:schemeClr val="tx1"/>
                </a:solidFill>
                <a:latin typeface="+mn-lt"/>
                <a:ea typeface="+mn-ea"/>
                <a:cs typeface="+mn-cs"/>
              </a:rPr>
              <a:t> scale transport of</a:t>
            </a:r>
          </a:p>
          <a:p>
            <a:r>
              <a:rPr lang="en-US" sz="1200" b="0" i="0" u="none" strike="noStrike" kern="1200" baseline="0" dirty="0" smtClean="0">
                <a:solidFill>
                  <a:schemeClr val="tx1"/>
                </a:solidFill>
                <a:latin typeface="+mn-lt"/>
                <a:ea typeface="+mn-ea"/>
                <a:cs typeface="+mn-cs"/>
              </a:rPr>
              <a:t>energy and momentum. In the vertical, such transport is caused by </a:t>
            </a:r>
            <a:r>
              <a:rPr lang="en-US" sz="1200" b="1" i="0" u="none" strike="noStrike" kern="1200" baseline="0" dirty="0" smtClean="0">
                <a:solidFill>
                  <a:schemeClr val="tx1"/>
                </a:solidFill>
                <a:latin typeface="+mn-lt"/>
                <a:ea typeface="+mn-ea"/>
                <a:cs typeface="+mn-cs"/>
              </a:rPr>
              <a:t>mechanical</a:t>
            </a:r>
          </a:p>
          <a:p>
            <a:r>
              <a:rPr lang="en-US" sz="1200" b="1" i="0" u="none" strike="noStrike" kern="1200" baseline="0" dirty="0" smtClean="0">
                <a:solidFill>
                  <a:schemeClr val="tx1"/>
                </a:solidFill>
                <a:latin typeface="+mn-lt"/>
                <a:ea typeface="+mn-ea"/>
                <a:cs typeface="+mn-cs"/>
              </a:rPr>
              <a:t>shear </a:t>
            </a:r>
            <a:r>
              <a:rPr lang="en-US" sz="1200" b="0" i="0" u="none" strike="noStrike" kern="1200" baseline="0" dirty="0" smtClean="0">
                <a:solidFill>
                  <a:schemeClr val="tx1"/>
                </a:solidFill>
                <a:latin typeface="+mn-lt"/>
                <a:ea typeface="+mn-ea"/>
                <a:cs typeface="+mn-cs"/>
              </a:rPr>
              <a:t>(mechanical turbulence) and/or </a:t>
            </a:r>
            <a:r>
              <a:rPr lang="en-US" sz="1200" b="1" i="0" u="none" strike="noStrike" kern="1200" baseline="0" dirty="0" smtClean="0">
                <a:solidFill>
                  <a:schemeClr val="tx1"/>
                </a:solidFill>
                <a:latin typeface="+mn-lt"/>
                <a:ea typeface="+mn-ea"/>
                <a:cs typeface="+mn-cs"/>
              </a:rPr>
              <a:t>buoyancy </a:t>
            </a:r>
            <a:r>
              <a:rPr lang="en-US" sz="1200" b="0" i="0" u="none" strike="noStrike" kern="1200" baseline="0" dirty="0" smtClean="0">
                <a:solidFill>
                  <a:schemeClr val="tx1"/>
                </a:solidFill>
                <a:latin typeface="+mn-lt"/>
                <a:ea typeface="+mn-ea"/>
                <a:cs typeface="+mn-cs"/>
              </a:rPr>
              <a:t>(thermal turbulence). Horizontal</a:t>
            </a:r>
          </a:p>
          <a:p>
            <a:r>
              <a:rPr lang="en-US" sz="1200" b="0" i="0" u="none" strike="noStrike" kern="1200" baseline="0" dirty="0" smtClean="0">
                <a:solidFill>
                  <a:schemeClr val="tx1"/>
                </a:solidFill>
                <a:latin typeface="+mn-lt"/>
                <a:ea typeface="+mn-ea"/>
                <a:cs typeface="+mn-cs"/>
              </a:rPr>
              <a:t>wind shear creates eddies that increase in size when the wind flows over rough surfaces.</a:t>
            </a:r>
          </a:p>
          <a:p>
            <a:r>
              <a:rPr lang="en-US" sz="1200" b="0" i="0" u="none" strike="noStrike" kern="1200" baseline="0" dirty="0" smtClean="0">
                <a:solidFill>
                  <a:schemeClr val="tx1"/>
                </a:solidFill>
                <a:latin typeface="+mn-lt"/>
                <a:ea typeface="+mn-ea"/>
                <a:cs typeface="+mn-cs"/>
              </a:rPr>
              <a:t>Buoyancy creates instability, causing shear-induced eddies to become wider</a:t>
            </a:r>
          </a:p>
          <a:p>
            <a:r>
              <a:rPr lang="en-US" sz="1200" b="0" i="0" u="none" strike="noStrike" kern="1200" baseline="0" dirty="0" smtClean="0">
                <a:solidFill>
                  <a:schemeClr val="tx1"/>
                </a:solidFill>
                <a:latin typeface="+mn-lt"/>
                <a:ea typeface="+mn-ea"/>
                <a:cs typeface="+mn-cs"/>
              </a:rPr>
              <a:t>and taller. Vertical motions in eddies transfer surface air upward and air aloft</a:t>
            </a:r>
          </a:p>
          <a:p>
            <a:r>
              <a:rPr lang="en-US" sz="1200" b="0" i="0" u="none" strike="noStrike" kern="1200" baseline="0" dirty="0" smtClean="0">
                <a:solidFill>
                  <a:schemeClr val="tx1"/>
                </a:solidFill>
                <a:latin typeface="+mn-lt"/>
                <a:ea typeface="+mn-ea"/>
                <a:cs typeface="+mn-cs"/>
              </a:rPr>
              <a:t>downward. Eddies also exchange air horizontally.</a:t>
            </a:r>
          </a:p>
          <a:p>
            <a:endParaRPr lang="en-US" sz="1200" b="0" i="0" u="none" strike="noStrike" kern="1200" baseline="0" dirty="0" smtClean="0">
              <a:solidFill>
                <a:schemeClr val="tx1"/>
              </a:solidFill>
              <a:latin typeface="+mn-lt"/>
              <a:ea typeface="+mn-ea"/>
              <a:cs typeface="+mn-cs"/>
            </a:endParaRPr>
          </a:p>
          <a:p>
            <a:r>
              <a:rPr lang="el-GR" sz="1200" b="0" i="0" u="none" strike="noStrike" kern="1200" baseline="0" dirty="0" smtClean="0">
                <a:solidFill>
                  <a:schemeClr val="tx1"/>
                </a:solidFill>
                <a:latin typeface="+mn-lt"/>
                <a:ea typeface="+mn-ea"/>
                <a:cs typeface="+mn-cs"/>
              </a:rPr>
              <a:t>Οι κατακόρυφες κινήσεις του αέρα επηρεάζουν την ανάμειξη των ρύπων. Ιδιαίτερα οι ακανόνιστες ανοδικές/καθοδικές κινήσεις που επικρατούν στο στρώμα ανάμειξης μπορούν να μεταφέρουν και να αναμείξουν τους ρύπους γρήγορα και αποτελεσματικά. Η κατακόρυφη ανάμειξη των ρύπων έχει σαν αποτέλεσμα την μείωση της μέσης συγκέντρωσής τους. Κατακόρυφες κινήσεις στην ατμόσφαιρα μπορεί να προκληθούν από πολλές αιτίες. Για παράδειγμα μπορούμε να αναφέρουμε τον αέρα που αναγκάζεται να ανέλθει όταν συναντά κάποιο τοπογραφικό εμπόδιο καθώς και τις ανοδικές/καθοδικές κινήσεις οι οποίες αναπτύσσονται σε συνδυασμό με βαρομετρικά χαμηλά/υψηλά. Όταν η ατμόσφαιρα τείνει να καταστείλει αυτές τις κινήσεις λέμε ότι επικρατεί ευστάθεια που τείνει να εμποδίσει την κατακόρυφη ανάμειξη των αέριων ρύπων ενώ όταν αυτές οι κινήσεις ενισχύονται λέμε ότι η ατμόσφαιρα βρίσκεται σε κατάσταση αστάθειας που ευνοεί την κατακόρυφη ανάμειξη. </a:t>
            </a:r>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l-GR" sz="1200" b="0" i="0" u="none" strike="noStrike" kern="1200" baseline="0" dirty="0" smtClean="0">
                <a:solidFill>
                  <a:schemeClr val="tx1"/>
                </a:solidFill>
                <a:latin typeface="+mn-lt"/>
                <a:ea typeface="+mn-ea"/>
                <a:cs typeface="+mn-cs"/>
              </a:rPr>
              <a:t>Η μείωση αυτή της θερμοκρασίας με το υψόμετρο βοηθάει στην καλύτερη ανάμιξη του αέρα και στη διασπορά των ρύπων. Σε περίπτωση όμως που έχουμε κοντά στο έδαφος ή σε κάποιο άλλο ύψος ψυχρότερο αέρα από ότι σε ψηλότερα στρώματα, οδηγούμαστε σε μια σταθεροποιημένη κατάσταση, και δεν έχουμε κίνηση των αερίων μαζών. Αυτό είναι μια απόκλιση από την κανονική κατάσταση και καλείται θερμοκρασιακή αναστροφή κατά το οποίο η θερμοκρασία του αέρα αυξάνεται τοπικά με το ύψος. Λόγω της θερμοκρασιακής αναστροφής η ατμόσφαιρα χαρακτηρίζεται από συνθήκες ευστάθειας και επομένως η αναστροφή παίζει σημαντικό ρόλο στη μεταφορά και διασπορά των ρύπων της ατμόσφαιρας. Να σημειωθεί ότι πάνω από το στρώμα της αναστροφής, ο αέρας ψύχεται κανονικά αυξανομένου του υψομέτρου. </a:t>
            </a:r>
          </a:p>
        </p:txBody>
      </p:sp>
      <p:sp>
        <p:nvSpPr>
          <p:cNvPr id="4" name="Header Placeholder 3"/>
          <p:cNvSpPr>
            <a:spLocks noGrp="1"/>
          </p:cNvSpPr>
          <p:nvPr>
            <p:ph type="hdr" sz="quarter" idx="10"/>
          </p:nvPr>
        </p:nvSpPr>
        <p:spPr/>
        <p:txBody>
          <a:bodyPr/>
          <a:lstStyle/>
          <a:p>
            <a:r>
              <a:rPr lang="el-GR" smtClean="0"/>
              <a:t>Μάθημα 1: Ιστορία της Ατμ.Ρύπανσης &amp; έρευνας</a:t>
            </a:r>
            <a:endParaRPr lang="el-GR"/>
          </a:p>
        </p:txBody>
      </p:sp>
      <p:sp>
        <p:nvSpPr>
          <p:cNvPr id="5" name="Slide Number Placeholder 4"/>
          <p:cNvSpPr>
            <a:spLocks noGrp="1"/>
          </p:cNvSpPr>
          <p:nvPr>
            <p:ph type="sldNum" sz="quarter" idx="11"/>
          </p:nvPr>
        </p:nvSpPr>
        <p:spPr/>
        <p:txBody>
          <a:bodyPr/>
          <a:lstStyle/>
          <a:p>
            <a:fld id="{BF737179-4BC2-436C-AA89-AAE5ACD1032B}" type="slidenum">
              <a:rPr lang="el-GR" smtClean="0"/>
              <a:t>9</a:t>
            </a:fld>
            <a:endParaRPr lang="el-GR"/>
          </a:p>
        </p:txBody>
      </p:sp>
    </p:spTree>
    <p:extLst>
      <p:ext uri="{BB962C8B-B14F-4D97-AF65-F5344CB8AC3E}">
        <p14:creationId xmlns:p14="http://schemas.microsoft.com/office/powerpoint/2010/main" val="2867725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https://www.slideshare.net/jshrikant/air-poluution-control-l-15</a:t>
            </a:r>
          </a:p>
          <a:p>
            <a:endParaRPr lang="en-US" sz="1200" b="0" i="0" u="none" strike="noStrike" kern="1200" baseline="0" dirty="0" smtClean="0">
              <a:solidFill>
                <a:schemeClr val="tx1"/>
              </a:solidFill>
              <a:latin typeface="+mn-lt"/>
              <a:ea typeface="+mn-ea"/>
              <a:cs typeface="+mn-cs"/>
            </a:endParaRPr>
          </a:p>
          <a:p>
            <a:r>
              <a:rPr lang="el-GR" sz="1200" b="0" i="0" u="none" strike="noStrike" kern="1200" baseline="0" dirty="0" smtClean="0">
                <a:solidFill>
                  <a:schemeClr val="tx1"/>
                </a:solidFill>
                <a:latin typeface="+mn-lt"/>
                <a:ea typeface="+mn-ea"/>
                <a:cs typeface="+mn-cs"/>
              </a:rPr>
              <a:t>Ινώδης: Ευσταθής ατμόσφαιρα πάνω και κάτω από την καμινάδα. Αυτή είναι χαρακτηριστική περίπτωση κατά την διάρκεια της νύκτας όπου αναπτύσσεται συνήθως μια αναστροφή η οποία διαρκεί μέχρι τις πρωινές ώρες. Η αναστροφή εμποδίζει την κατακόρυφη μεταφορά των ρύπων οι οποίοι εξαπλώνονται κατά κύριο λόγο στο οριζόντιο προσδίδοντας μία ινώδη μορφή στο θύσανο (ανέμισμα - </a:t>
            </a:r>
            <a:r>
              <a:rPr lang="el-GR" sz="1200" b="0" i="0" u="none" strike="noStrike" kern="1200" baseline="0" dirty="0" err="1" smtClean="0">
                <a:solidFill>
                  <a:schemeClr val="tx1"/>
                </a:solidFill>
                <a:latin typeface="+mn-lt"/>
                <a:ea typeface="+mn-ea"/>
                <a:cs typeface="+mn-cs"/>
              </a:rPr>
              <a:t>fanning</a:t>
            </a:r>
            <a:r>
              <a:rPr lang="el-GR" sz="1200" b="0" i="0" u="none" strike="noStrike" kern="1200" baseline="0" dirty="0" smtClean="0">
                <a:solidFill>
                  <a:schemeClr val="tx1"/>
                </a:solidFill>
                <a:latin typeface="+mn-lt"/>
                <a:ea typeface="+mn-ea"/>
                <a:cs typeface="+mn-cs"/>
              </a:rPr>
              <a:t>). Η περιορισμένη κατακόρυφη μεταφορά των ρύπων έχει σαν αποτέλεσμα, οι συγκεντρώσεις τους κοντά στην επιφάνεια, να είναι πολύ χαμηλές οπότε από περιβαλλοντικής άποψης οι θύσανοι που ανεμίζουν να μη θεωρούνται επικίνδυνοι. </a:t>
            </a:r>
          </a:p>
          <a:p>
            <a:r>
              <a:rPr lang="el-GR" sz="1200" b="0" i="0" u="none" strike="noStrike" kern="1200" baseline="0" dirty="0" smtClean="0">
                <a:solidFill>
                  <a:schemeClr val="tx1"/>
                </a:solidFill>
                <a:latin typeface="+mn-lt"/>
                <a:ea typeface="+mn-ea"/>
                <a:cs typeface="+mn-cs"/>
              </a:rPr>
              <a:t>Βρόχου: ασταθής ατμόσφαιρα πάνω και κάτω από την καμινάδα. Αυτή είναι χαρακτηριστική περίπτωση κατά την διάρκεια της ημέρας όταν η συνεχιζόμενη θέρμανση του εδάφους δημιουργεί ένα βαθύ (~1-2 χιλιόμετρα) στρώμα όπου επικρατεί αστάθεια. Οι έντονες, εναλλασσόμενες ανοδικές και καθοδικές κινήσεις εξαναγκάζουν τον θύσανο να κινηθεί ανοδικά και καθοδικά σε μια κυματοειδή μορφή (θύσανος βρόγχου - </a:t>
            </a:r>
            <a:r>
              <a:rPr lang="el-GR" sz="1200" b="0" i="0" u="none" strike="noStrike" kern="1200" baseline="0" dirty="0" err="1" smtClean="0">
                <a:solidFill>
                  <a:schemeClr val="tx1"/>
                </a:solidFill>
                <a:latin typeface="+mn-lt"/>
                <a:ea typeface="+mn-ea"/>
                <a:cs typeface="+mn-cs"/>
              </a:rPr>
              <a:t>looping</a:t>
            </a:r>
            <a:r>
              <a:rPr lang="el-GR" sz="1200" b="0" i="0" u="none" strike="noStrike" kern="1200" baseline="0" dirty="0" smtClean="0">
                <a:solidFill>
                  <a:schemeClr val="tx1"/>
                </a:solidFill>
                <a:latin typeface="+mn-lt"/>
                <a:ea typeface="+mn-ea"/>
                <a:cs typeface="+mn-cs"/>
              </a:rPr>
              <a:t>). </a:t>
            </a:r>
          </a:p>
          <a:p>
            <a:r>
              <a:rPr lang="el-GR" sz="1200" b="0" i="0" u="none" strike="noStrike" kern="1200" baseline="0" dirty="0" smtClean="0">
                <a:solidFill>
                  <a:schemeClr val="tx1"/>
                </a:solidFill>
                <a:latin typeface="+mn-lt"/>
                <a:ea typeface="+mn-ea"/>
                <a:cs typeface="+mn-cs"/>
              </a:rPr>
              <a:t>Βυθιζόμενος: ευσταθής ατμόσφαιρα πάνω και ασταθής ή ουδέτερη κάτω από την καμινάδα. Αυτή είναι χαρακτηριστική περίπτωση κατά την διάρκεια των πρώτων πρωινών ωρών που η ηλιακή ακτινοβολία αρχίζει να ζεσταίνει το έδαφος και καταστρέφει σταδιακά τη νυχτερινή αναστροφή. Η αστάθεια που αναπτύσσεται κοντά στο έδαφος ευνοεί τις ανοδικές και καθοδικές κινήσεις οι οποίες όμως φθάνουν μόνο μέχρι την βάση της ανυψωμένης αναστροφής. Κατά συνέπεια ο καπνός αναμιγνύεται σε ένα σχετικά ρηχό στρώμα δημιουργώντας τις προϋποθέσεις για υψηλές συγκεντρώσεις προσδίδοντας μία </a:t>
            </a:r>
            <a:r>
              <a:rPr lang="el-GR" sz="1200" b="0" i="0" u="none" strike="noStrike" kern="1200" baseline="0" dirty="0" err="1" smtClean="0">
                <a:solidFill>
                  <a:schemeClr val="tx1"/>
                </a:solidFill>
                <a:latin typeface="+mn-lt"/>
                <a:ea typeface="+mn-ea"/>
                <a:cs typeface="+mn-cs"/>
              </a:rPr>
              <a:t>καθιζάμενη</a:t>
            </a:r>
            <a:r>
              <a:rPr lang="el-GR" sz="1200" b="0" i="0" u="none" strike="noStrike" kern="1200" baseline="0" dirty="0" smtClean="0">
                <a:solidFill>
                  <a:schemeClr val="tx1"/>
                </a:solidFill>
                <a:latin typeface="+mn-lt"/>
                <a:ea typeface="+mn-ea"/>
                <a:cs typeface="+mn-cs"/>
              </a:rPr>
              <a:t> μορφή στο θύσανο (</a:t>
            </a:r>
            <a:r>
              <a:rPr lang="el-GR" sz="1200" b="0" i="0" u="none" strike="noStrike" kern="1200" baseline="0" dirty="0" err="1" smtClean="0">
                <a:solidFill>
                  <a:schemeClr val="tx1"/>
                </a:solidFill>
                <a:latin typeface="+mn-lt"/>
                <a:ea typeface="+mn-ea"/>
                <a:cs typeface="+mn-cs"/>
              </a:rPr>
              <a:t>καθιζάμενος</a:t>
            </a:r>
            <a:r>
              <a:rPr lang="el-GR" sz="1200" b="0" i="0" u="none" strike="noStrike" kern="1200" baseline="0" dirty="0" smtClean="0">
                <a:solidFill>
                  <a:schemeClr val="tx1"/>
                </a:solidFill>
                <a:latin typeface="+mn-lt"/>
                <a:ea typeface="+mn-ea"/>
                <a:cs typeface="+mn-cs"/>
              </a:rPr>
              <a:t> θύσανος, </a:t>
            </a:r>
            <a:r>
              <a:rPr lang="el-GR" sz="1200" b="0" i="0" u="none" strike="noStrike" kern="1200" baseline="0" dirty="0" err="1" smtClean="0">
                <a:solidFill>
                  <a:schemeClr val="tx1"/>
                </a:solidFill>
                <a:latin typeface="+mn-lt"/>
                <a:ea typeface="+mn-ea"/>
                <a:cs typeface="+mn-cs"/>
              </a:rPr>
              <a:t>θυμίασμα</a:t>
            </a:r>
            <a:r>
              <a:rPr lang="el-GR" sz="1200" b="0" i="0" u="none" strike="noStrike" kern="1200" baseline="0" dirty="0" smtClean="0">
                <a:solidFill>
                  <a:schemeClr val="tx1"/>
                </a:solidFill>
                <a:latin typeface="+mn-lt"/>
                <a:ea typeface="+mn-ea"/>
                <a:cs typeface="+mn-cs"/>
              </a:rPr>
              <a:t> - </a:t>
            </a:r>
            <a:r>
              <a:rPr lang="el-GR" sz="1200" b="0" i="0" u="none" strike="noStrike" kern="1200" baseline="0" dirty="0" err="1" smtClean="0">
                <a:solidFill>
                  <a:schemeClr val="tx1"/>
                </a:solidFill>
                <a:latin typeface="+mn-lt"/>
                <a:ea typeface="+mn-ea"/>
                <a:cs typeface="+mn-cs"/>
              </a:rPr>
              <a:t>fumigation</a:t>
            </a:r>
            <a:r>
              <a:rPr lang="el-GR" sz="1200" b="0" i="0" u="none" strike="noStrike" kern="1200" baseline="0" dirty="0" smtClean="0">
                <a:solidFill>
                  <a:schemeClr val="tx1"/>
                </a:solidFill>
                <a:latin typeface="+mn-lt"/>
                <a:ea typeface="+mn-ea"/>
                <a:cs typeface="+mn-cs"/>
              </a:rPr>
              <a:t>). Η περίπτωση αυτή είναι βασικά υπεύθυνη για την εμφάνιση μεγίστων συγκεντρώσεων ρύπων σε περιοχές που βρίσκονται κοντά σε καμινάδες οπότε θεωρείται από τις πλέον επικίνδυνες περιβαλλοντικά. </a:t>
            </a:r>
          </a:p>
          <a:p>
            <a:r>
              <a:rPr lang="el-GR" sz="1200" b="0" i="0" u="none" strike="noStrike" kern="1200" baseline="0" dirty="0" smtClean="0">
                <a:solidFill>
                  <a:schemeClr val="tx1"/>
                </a:solidFill>
                <a:latin typeface="+mn-lt"/>
                <a:ea typeface="+mn-ea"/>
                <a:cs typeface="+mn-cs"/>
              </a:rPr>
              <a:t>κωνικός: ουδέτερη ατμόσφαιρα πάνω και κάτω από την καμινάδα και ο θύσανος έχει κωνική μορφή (κωνικός θύσανος - </a:t>
            </a:r>
            <a:r>
              <a:rPr lang="el-GR" sz="1200" b="0" i="0" u="none" strike="noStrike" kern="1200" baseline="0" dirty="0" err="1" smtClean="0">
                <a:solidFill>
                  <a:schemeClr val="tx1"/>
                </a:solidFill>
                <a:latin typeface="+mn-lt"/>
                <a:ea typeface="+mn-ea"/>
                <a:cs typeface="+mn-cs"/>
              </a:rPr>
              <a:t>coning</a:t>
            </a:r>
            <a:r>
              <a:rPr lang="el-GR" sz="1200" b="0" i="0" u="none" strike="noStrike" kern="1200" baseline="0" dirty="0" smtClean="0">
                <a:solidFill>
                  <a:schemeClr val="tx1"/>
                </a:solidFill>
                <a:latin typeface="+mn-lt"/>
                <a:ea typeface="+mn-ea"/>
                <a:cs typeface="+mn-cs"/>
              </a:rPr>
              <a:t>). Αυτή μπορεί να είναι χαρακτηριστική περίπτωση κατά τη διάρκεια ημέρας με </a:t>
            </a:r>
            <a:r>
              <a:rPr lang="el-GR" sz="1200" b="0" i="0" u="none" strike="noStrike" kern="1200" baseline="0" dirty="0" err="1" smtClean="0">
                <a:solidFill>
                  <a:schemeClr val="tx1"/>
                </a:solidFill>
                <a:latin typeface="+mn-lt"/>
                <a:ea typeface="+mn-ea"/>
                <a:cs typeface="+mn-cs"/>
              </a:rPr>
              <a:t>νεφοκάλυψη</a:t>
            </a:r>
            <a:r>
              <a:rPr lang="el-GR" sz="1200" b="0" i="0" u="none" strike="noStrike" kern="1200" baseline="0" dirty="0" smtClean="0">
                <a:solidFill>
                  <a:schemeClr val="tx1"/>
                </a:solidFill>
                <a:latin typeface="+mn-lt"/>
                <a:ea typeface="+mn-ea"/>
                <a:cs typeface="+mn-cs"/>
              </a:rPr>
              <a:t>. </a:t>
            </a:r>
          </a:p>
          <a:p>
            <a:r>
              <a:rPr lang="el-GR" sz="1200" b="0" i="0" u="none" strike="noStrike" kern="1200" baseline="0" dirty="0" smtClean="0">
                <a:solidFill>
                  <a:schemeClr val="tx1"/>
                </a:solidFill>
                <a:latin typeface="+mn-lt"/>
                <a:ea typeface="+mn-ea"/>
                <a:cs typeface="+mn-cs"/>
              </a:rPr>
              <a:t>Υπερυψωμένος: ουδέτερη ατμόσφαιρα πάνω και ευσταθή κάτω από την καμινάδα προσδίδοντας μία ανυψωμένη μορφή στο θύσανο (υπερυψωμένος θύσανος - </a:t>
            </a:r>
            <a:r>
              <a:rPr lang="el-GR" sz="1200" b="0" i="0" u="none" strike="noStrike" kern="1200" baseline="0" dirty="0" err="1" smtClean="0">
                <a:solidFill>
                  <a:schemeClr val="tx1"/>
                </a:solidFill>
                <a:latin typeface="+mn-lt"/>
                <a:ea typeface="+mn-ea"/>
                <a:cs typeface="+mn-cs"/>
              </a:rPr>
              <a:t>lofting</a:t>
            </a:r>
            <a:r>
              <a:rPr lang="el-GR" sz="1200" b="0" i="0" u="none" strike="noStrike" kern="1200" baseline="0" dirty="0" smtClean="0">
                <a:solidFill>
                  <a:schemeClr val="tx1"/>
                </a:solidFill>
                <a:latin typeface="+mn-lt"/>
                <a:ea typeface="+mn-ea"/>
                <a:cs typeface="+mn-cs"/>
              </a:rPr>
              <a:t>). Αυτή είναι χαρακτηριστική περίπτωση που παρατηρείται συνήθως μετά τη δύση του ηλίου κατά τη μετάβαση από ασταθή ατμόσφαιρα τις απογευματινές ώρες σε συνθήκες δημιουργίας αναστροφής τις νυκτερινές ώρες. Σπάνια μπορεί να διαρκέσει αυτή η περίπτωση ολόκληρη τη νύκτα και γενικά θεωρείται πρόδρομος είτε της πρώτης περίπτωσης (ανέμισμα) είτε της δεύτερης περίπτωσης (</a:t>
            </a:r>
            <a:r>
              <a:rPr lang="el-GR" sz="1200" b="0" i="0" u="none" strike="noStrike" kern="1200" baseline="0" dirty="0" err="1" smtClean="0">
                <a:solidFill>
                  <a:schemeClr val="tx1"/>
                </a:solidFill>
                <a:latin typeface="+mn-lt"/>
                <a:ea typeface="+mn-ea"/>
                <a:cs typeface="+mn-cs"/>
              </a:rPr>
              <a:t>θυμίασμα</a:t>
            </a:r>
            <a:r>
              <a:rPr lang="el-GR" sz="1200" b="0" i="0" u="none" strike="noStrike" kern="1200" baseline="0" dirty="0" smtClean="0">
                <a:solidFill>
                  <a:schemeClr val="tx1"/>
                </a:solidFill>
                <a:latin typeface="+mn-lt"/>
                <a:ea typeface="+mn-ea"/>
                <a:cs typeface="+mn-cs"/>
              </a:rPr>
              <a:t>). </a:t>
            </a:r>
            <a:endParaRPr lang="en-US" dirty="0" smtClean="0"/>
          </a:p>
        </p:txBody>
      </p:sp>
      <p:sp>
        <p:nvSpPr>
          <p:cNvPr id="4" name="Header Placeholder 3"/>
          <p:cNvSpPr>
            <a:spLocks noGrp="1"/>
          </p:cNvSpPr>
          <p:nvPr>
            <p:ph type="hdr" sz="quarter" idx="10"/>
          </p:nvPr>
        </p:nvSpPr>
        <p:spPr/>
        <p:txBody>
          <a:bodyPr/>
          <a:lstStyle/>
          <a:p>
            <a:r>
              <a:rPr lang="el-GR" smtClean="0"/>
              <a:t>Μάθημα 1: Ιστορία της Ατμ.Ρύπανσης &amp; έρευνας</a:t>
            </a:r>
            <a:endParaRPr lang="el-GR"/>
          </a:p>
        </p:txBody>
      </p:sp>
      <p:sp>
        <p:nvSpPr>
          <p:cNvPr id="5" name="Slide Number Placeholder 4"/>
          <p:cNvSpPr>
            <a:spLocks noGrp="1"/>
          </p:cNvSpPr>
          <p:nvPr>
            <p:ph type="sldNum" sz="quarter" idx="11"/>
          </p:nvPr>
        </p:nvSpPr>
        <p:spPr/>
        <p:txBody>
          <a:bodyPr/>
          <a:lstStyle/>
          <a:p>
            <a:fld id="{BF737179-4BC2-436C-AA89-AAE5ACD1032B}" type="slidenum">
              <a:rPr lang="el-GR" smtClean="0"/>
              <a:t>10</a:t>
            </a:fld>
            <a:endParaRPr lang="el-GR"/>
          </a:p>
        </p:txBody>
      </p:sp>
    </p:spTree>
    <p:extLst>
      <p:ext uri="{BB962C8B-B14F-4D97-AF65-F5344CB8AC3E}">
        <p14:creationId xmlns:p14="http://schemas.microsoft.com/office/powerpoint/2010/main" val="2867725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sz="1200" b="0" i="0" u="none" strike="noStrike" kern="1200" baseline="0" dirty="0" smtClean="0">
              <a:solidFill>
                <a:schemeClr val="tx1"/>
              </a:solidFill>
              <a:latin typeface="+mn-lt"/>
              <a:ea typeface="+mn-ea"/>
              <a:cs typeface="+mn-cs"/>
            </a:endParaRPr>
          </a:p>
        </p:txBody>
      </p:sp>
      <p:sp>
        <p:nvSpPr>
          <p:cNvPr id="4" name="Header Placeholder 3"/>
          <p:cNvSpPr>
            <a:spLocks noGrp="1"/>
          </p:cNvSpPr>
          <p:nvPr>
            <p:ph type="hdr" sz="quarter" idx="10"/>
          </p:nvPr>
        </p:nvSpPr>
        <p:spPr/>
        <p:txBody>
          <a:bodyPr/>
          <a:lstStyle/>
          <a:p>
            <a:r>
              <a:rPr lang="el-GR" smtClean="0"/>
              <a:t>Μάθημα 1: Ιστορία της Ατμ.Ρύπανσης &amp; έρευνας</a:t>
            </a:r>
            <a:endParaRPr lang="el-GR"/>
          </a:p>
        </p:txBody>
      </p:sp>
      <p:sp>
        <p:nvSpPr>
          <p:cNvPr id="5" name="Slide Number Placeholder 4"/>
          <p:cNvSpPr>
            <a:spLocks noGrp="1"/>
          </p:cNvSpPr>
          <p:nvPr>
            <p:ph type="sldNum" sz="quarter" idx="11"/>
          </p:nvPr>
        </p:nvSpPr>
        <p:spPr/>
        <p:txBody>
          <a:bodyPr/>
          <a:lstStyle/>
          <a:p>
            <a:fld id="{BF737179-4BC2-436C-AA89-AAE5ACD1032B}" type="slidenum">
              <a:rPr lang="el-GR" smtClean="0"/>
              <a:t>12</a:t>
            </a:fld>
            <a:endParaRPr lang="el-GR"/>
          </a:p>
        </p:txBody>
      </p:sp>
    </p:spTree>
    <p:extLst>
      <p:ext uri="{BB962C8B-B14F-4D97-AF65-F5344CB8AC3E}">
        <p14:creationId xmlns:p14="http://schemas.microsoft.com/office/powerpoint/2010/main" val="2893009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Gases react chemically with</a:t>
            </a:r>
            <a:endParaRPr lang="el-G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each other and are dissociated by solar radiation during photochemistry. Finally, a gas may react chemically</a:t>
            </a:r>
            <a:endParaRPr lang="el-G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on the surface of a particle during heterogeneous chemistry.</a:t>
            </a:r>
            <a:endParaRPr lang="el-GR" sz="1200" kern="1200" dirty="0" smtClean="0">
              <a:solidFill>
                <a:schemeClr val="tx1"/>
              </a:solidFill>
              <a:effectLst/>
              <a:latin typeface="+mn-lt"/>
              <a:ea typeface="+mn-ea"/>
              <a:cs typeface="+mn-cs"/>
            </a:endParaRPr>
          </a:p>
          <a:p>
            <a:pPr marL="0" indent="0">
              <a:buNone/>
            </a:pPr>
            <a:r>
              <a:rPr lang="el-GR" sz="1200" b="0" i="0" u="none" strike="noStrike" kern="1200" baseline="0" dirty="0" smtClean="0">
                <a:solidFill>
                  <a:schemeClr val="tx1"/>
                </a:solidFill>
                <a:latin typeface="+mn-lt"/>
                <a:ea typeface="+mn-ea"/>
                <a:cs typeface="+mn-cs"/>
              </a:rPr>
              <a:t>Κατά τον χρόνο της παραμονής τους στην ατμόσφαιρα οι ρύποι υφίστανται διάφορους χημικούς μετασχηματισμούς λόγω αντιδράσεων είτε μεταξύ τους είτε με τα συστατικά της καθαρής ατμόσφαιρας. Η ατμόσφαιρα είναι ένα αποτελεσματικό εργαστήριο αντιδράσεων μέσα στο οποίο διοχετεύονται χημικά ενεργά συστατικά με αποτέλεσμα την παραγωγή ενός αριθμού καινούργιων ουσιών. Οι καινούργιες ουσίες παράγονται από αέρια και υγρά τα οποία αντιδρούν μεταξύ τους και με τα σωματίδια που υπάρχουν στην ατμόσφαιρα. Οι χημικές αντιδράσεις των ρύπων μπορεί να δώσουν και ουσίες οι οποίες δεν είναι ρύποι. Σε πολλές περιπτώσεις όμως στα προϊόντα των χημικών αντιδράσεων περιλαμβάνονται και νέοι ρύποι οι οποίοι ονομάζονται δευτερογενείς ρύποι σε αντιδιαστολή με αυτούς που εκπέμπονται από τις πηγές οι οποίοι ονομάζονται πρωτογενείς ρύποι</a:t>
            </a:r>
            <a:r>
              <a:rPr lang="el-GR" sz="1200" b="0" i="1" u="none" strike="noStrike" kern="1200" baseline="0" dirty="0" smtClean="0">
                <a:solidFill>
                  <a:schemeClr val="tx1"/>
                </a:solidFill>
                <a:latin typeface="+mn-lt"/>
                <a:ea typeface="+mn-ea"/>
                <a:cs typeface="+mn-cs"/>
              </a:rPr>
              <a:t>. </a:t>
            </a:r>
            <a:r>
              <a:rPr lang="el-GR" sz="1200" b="0" i="0" u="none" strike="noStrike" kern="1200" baseline="0" dirty="0" smtClean="0">
                <a:solidFill>
                  <a:schemeClr val="tx1"/>
                </a:solidFill>
                <a:latin typeface="+mn-lt"/>
                <a:ea typeface="+mn-ea"/>
                <a:cs typeface="+mn-cs"/>
              </a:rPr>
              <a:t>Χαρακτηριστικά παραδείγματα χημικών μετασχηματισμών στην ατμόσφαιρα είναι οι χημικές αντιδράσεις οξείδωσης, οι φωτοχημικές αντιδράσεις φωτόλυσης κάποιων στοιχείων και οι ετερογενείς αντιδράσεις πάνω σε </a:t>
            </a:r>
            <a:r>
              <a:rPr lang="el-GR" sz="1200" b="0" i="0" u="none" strike="noStrike" kern="1200" baseline="0" dirty="0" err="1" smtClean="0">
                <a:solidFill>
                  <a:schemeClr val="tx1"/>
                </a:solidFill>
                <a:latin typeface="+mn-lt"/>
                <a:ea typeface="+mn-ea"/>
                <a:cs typeface="+mn-cs"/>
              </a:rPr>
              <a:t>νεφοσταγονίδια</a:t>
            </a:r>
            <a:r>
              <a:rPr lang="el-GR" sz="1200" b="0" i="0" u="none" strike="noStrike" kern="1200" baseline="0" dirty="0" smtClean="0">
                <a:solidFill>
                  <a:schemeClr val="tx1"/>
                </a:solidFill>
                <a:latin typeface="+mn-lt"/>
                <a:ea typeface="+mn-ea"/>
                <a:cs typeface="+mn-cs"/>
              </a:rPr>
              <a:t> και αιωρούμενα σωματίδια.  </a:t>
            </a:r>
          </a:p>
          <a:p>
            <a:r>
              <a:rPr lang="en-US" sz="1200" b="0" i="0" u="none" strike="noStrike" kern="1200" baseline="0" dirty="0" smtClean="0">
                <a:solidFill>
                  <a:schemeClr val="tx1"/>
                </a:solidFill>
                <a:latin typeface="+mn-lt"/>
                <a:ea typeface="+mn-ea"/>
                <a:cs typeface="+mn-cs"/>
              </a:rPr>
              <a:t>The troposphere behaves as a chemical reservoir relatively distinct from the stratosphere.</a:t>
            </a:r>
          </a:p>
          <a:p>
            <a:r>
              <a:rPr lang="en-US" sz="1200" b="0" i="0" u="none" strike="noStrike" kern="1200" baseline="0" dirty="0" smtClean="0">
                <a:solidFill>
                  <a:schemeClr val="tx1"/>
                </a:solidFill>
                <a:latin typeface="+mn-lt"/>
                <a:ea typeface="+mn-ea"/>
                <a:cs typeface="+mn-cs"/>
              </a:rPr>
              <a:t>Transport of species from the troposphere into the stratosphere is much slower than mixing</a:t>
            </a:r>
          </a:p>
          <a:p>
            <a:r>
              <a:rPr lang="en-US" sz="1200" b="0" i="0" u="none" strike="noStrike" kern="1200" baseline="0" dirty="0" smtClean="0">
                <a:solidFill>
                  <a:schemeClr val="tx1"/>
                </a:solidFill>
                <a:latin typeface="+mn-lt"/>
                <a:ea typeface="+mn-ea"/>
                <a:cs typeface="+mn-cs"/>
              </a:rPr>
              <a:t>within the troposphere itself. A myriad of species are emitted at the Earth's surface, and</a:t>
            </a:r>
          </a:p>
          <a:p>
            <a:r>
              <a:rPr lang="en-US" sz="1200" b="0" i="0" u="none" strike="noStrike" kern="1200" baseline="0" dirty="0" smtClean="0">
                <a:solidFill>
                  <a:schemeClr val="tx1"/>
                </a:solidFill>
                <a:latin typeface="+mn-lt"/>
                <a:ea typeface="+mn-ea"/>
                <a:cs typeface="+mn-cs"/>
              </a:rPr>
              <a:t>those with chemical lifetimes less than about a year or so are destroyed in the troposphere.</a:t>
            </a:r>
          </a:p>
          <a:p>
            <a:r>
              <a:rPr lang="en-US" sz="1200" b="0" i="0" u="none" strike="noStrike" kern="1200" baseline="0" dirty="0" smtClean="0">
                <a:solidFill>
                  <a:schemeClr val="tx1"/>
                </a:solidFill>
                <a:latin typeface="+mn-lt"/>
                <a:ea typeface="+mn-ea"/>
                <a:cs typeface="+mn-cs"/>
              </a:rPr>
              <a:t>Even though solar radiation of the most energetic wavelengths is removed in the</a:t>
            </a:r>
          </a:p>
          <a:p>
            <a:r>
              <a:rPr lang="en-US" sz="1200" b="0" i="0" u="none" strike="noStrike" kern="1200" baseline="0" dirty="0" smtClean="0">
                <a:solidFill>
                  <a:schemeClr val="tx1"/>
                </a:solidFill>
                <a:latin typeface="+mn-lt"/>
                <a:ea typeface="+mn-ea"/>
                <a:cs typeface="+mn-cs"/>
              </a:rPr>
              <a:t>stratosphere, light of sufficiently energetic wavelengths penetrates into the troposphere to</a:t>
            </a:r>
          </a:p>
          <a:p>
            <a:r>
              <a:rPr lang="en-US" sz="1200" b="0" i="0" u="none" strike="noStrike" kern="1200" baseline="0" dirty="0" smtClean="0">
                <a:solidFill>
                  <a:schemeClr val="tx1"/>
                </a:solidFill>
                <a:latin typeface="+mn-lt"/>
                <a:ea typeface="+mn-ea"/>
                <a:cs typeface="+mn-cs"/>
              </a:rPr>
              <a:t>promote significant photochemical reactions in the troposphere. A factor important in</a:t>
            </a:r>
          </a:p>
          <a:p>
            <a:r>
              <a:rPr lang="en-US" sz="1200" b="0" i="0" u="none" strike="noStrike" kern="1200" baseline="0" dirty="0" smtClean="0">
                <a:solidFill>
                  <a:schemeClr val="tx1"/>
                </a:solidFill>
                <a:latin typeface="+mn-lt"/>
                <a:ea typeface="+mn-ea"/>
                <a:cs typeface="+mn-cs"/>
              </a:rPr>
              <a:t>tropospheric chemistry is the relatively high concentration of water vapor.</a:t>
            </a:r>
            <a:r>
              <a:rPr lang="el-G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In the troposphere, for every 1,000,000,000 molecules, about 35 of them are, on</a:t>
            </a:r>
          </a:p>
          <a:p>
            <a:r>
              <a:rPr lang="en-US" sz="1200" b="0" i="0" u="none" strike="noStrike" kern="1200" baseline="0" dirty="0" smtClean="0">
                <a:solidFill>
                  <a:schemeClr val="tx1"/>
                </a:solidFill>
                <a:latin typeface="+mn-lt"/>
                <a:ea typeface="+mn-ea"/>
                <a:cs typeface="+mn-cs"/>
              </a:rPr>
              <a:t>average, O3. Ground-level O3 mixing ratios in the troposphere range from 20 to 60 ppb.</a:t>
            </a:r>
          </a:p>
          <a:p>
            <a:r>
              <a:rPr lang="en-US" sz="1200" b="0" i="0" u="none" strike="noStrike" kern="1200" baseline="0" dirty="0" smtClean="0">
                <a:solidFill>
                  <a:schemeClr val="tx1"/>
                </a:solidFill>
                <a:latin typeface="+mn-lt"/>
                <a:ea typeface="+mn-ea"/>
                <a:cs typeface="+mn-cs"/>
              </a:rPr>
              <a:t>Values can exceed 100 ppb in urban areas and broad regions downwind of urban</a:t>
            </a:r>
          </a:p>
          <a:p>
            <a:r>
              <a:rPr lang="en-US" sz="1200" b="0" i="0" u="none" strike="noStrike" kern="1200" baseline="0" dirty="0" smtClean="0">
                <a:solidFill>
                  <a:schemeClr val="tx1"/>
                </a:solidFill>
                <a:latin typeface="+mn-lt"/>
                <a:ea typeface="+mn-ea"/>
                <a:cs typeface="+mn-cs"/>
              </a:rPr>
              <a:t>complexes, especially under conditions in which a stationary high-pressure system</a:t>
            </a:r>
          </a:p>
          <a:p>
            <a:r>
              <a:rPr lang="en-US" sz="1200" b="0" i="0" u="none" strike="noStrike" kern="1200" baseline="0" dirty="0" smtClean="0">
                <a:solidFill>
                  <a:schemeClr val="tx1"/>
                </a:solidFill>
                <a:latin typeface="+mn-lt"/>
                <a:ea typeface="+mn-ea"/>
                <a:cs typeface="+mn-cs"/>
              </a:rPr>
              <a:t>produces several days of high temperatures and stagnant conditions.</a:t>
            </a:r>
            <a:r>
              <a:rPr lang="el-G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The highest recorded hourly average O3 mixing</a:t>
            </a:r>
          </a:p>
          <a:p>
            <a:r>
              <a:rPr lang="en-US" sz="1200" b="0" i="0" u="none" strike="noStrike" kern="1200" baseline="0" dirty="0" smtClean="0">
                <a:solidFill>
                  <a:schemeClr val="tx1"/>
                </a:solidFill>
                <a:latin typeface="+mn-lt"/>
                <a:ea typeface="+mn-ea"/>
                <a:cs typeface="+mn-cs"/>
              </a:rPr>
              <a:t>ratio in North America was apparently 680 ppb, in downtown Los Angeles in 1955. The</a:t>
            </a:r>
          </a:p>
          <a:p>
            <a:r>
              <a:rPr lang="en-US" sz="1200" b="0" i="0" u="none" strike="noStrike" kern="1200" baseline="0" dirty="0" smtClean="0">
                <a:solidFill>
                  <a:schemeClr val="tx1"/>
                </a:solidFill>
                <a:latin typeface="+mn-lt"/>
                <a:ea typeface="+mn-ea"/>
                <a:cs typeface="+mn-cs"/>
              </a:rPr>
              <a:t>current U.S. National Ambient Air Quality Standard for O3 is an 8-h average of 80 </a:t>
            </a:r>
            <a:r>
              <a:rPr lang="en-US" sz="1200" b="0" i="0" u="none" strike="noStrike" kern="1200" baseline="0" dirty="0" smtClean="0">
                <a:solidFill>
                  <a:schemeClr val="tx1"/>
                </a:solidFill>
                <a:latin typeface="+mn-lt"/>
                <a:ea typeface="+mn-ea"/>
                <a:cs typeface="+mn-cs"/>
              </a:rPr>
              <a:t>ppb.</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With the emergence of Los Angeles photochemical smog in the late 1940s and early</a:t>
            </a:r>
          </a:p>
          <a:p>
            <a:r>
              <a:rPr lang="en-US" sz="1200" b="0" i="0" u="none" strike="noStrike" kern="1200" baseline="0" dirty="0" smtClean="0">
                <a:solidFill>
                  <a:schemeClr val="tx1"/>
                </a:solidFill>
                <a:latin typeface="+mn-lt"/>
                <a:ea typeface="+mn-ea"/>
                <a:cs typeface="+mn-cs"/>
              </a:rPr>
              <a:t>1950s and the identification of O3 as its principal ingredient, those involved in the effort</a:t>
            </a:r>
          </a:p>
          <a:p>
            <a:r>
              <a:rPr lang="en-US" sz="1200" b="0" i="0" u="none" strike="noStrike" kern="1200" baseline="0" dirty="0" smtClean="0">
                <a:solidFill>
                  <a:schemeClr val="tx1"/>
                </a:solidFill>
                <a:latin typeface="+mn-lt"/>
                <a:ea typeface="+mn-ea"/>
                <a:cs typeface="+mn-cs"/>
              </a:rPr>
              <a:t>began to understand the nature of this new form of air pollution.</a:t>
            </a:r>
            <a:r>
              <a:rPr lang="el-G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In two pioneering articles</a:t>
            </a:r>
          </a:p>
          <a:p>
            <a:r>
              <a:rPr lang="en-US" sz="1200" b="0" i="0" u="none" strike="noStrike" kern="1200" baseline="0" dirty="0" smtClean="0">
                <a:solidFill>
                  <a:schemeClr val="tx1"/>
                </a:solidFill>
                <a:latin typeface="+mn-lt"/>
                <a:ea typeface="+mn-ea"/>
                <a:cs typeface="+mn-cs"/>
              </a:rPr>
              <a:t>published in </a:t>
            </a:r>
            <a:r>
              <a:rPr lang="en-US" sz="1200" b="0" i="1" u="none" strike="noStrike" kern="1200" baseline="0" dirty="0" smtClean="0">
                <a:solidFill>
                  <a:schemeClr val="tx1"/>
                </a:solidFill>
                <a:latin typeface="+mn-lt"/>
                <a:ea typeface="+mn-ea"/>
                <a:cs typeface="+mn-cs"/>
              </a:rPr>
              <a:t>Industrial and Engineering Chemistry, </a:t>
            </a:r>
            <a:r>
              <a:rPr lang="en-US" sz="1200" b="0" i="0" u="none" strike="noStrike" kern="1200" baseline="0" dirty="0" err="1" smtClean="0">
                <a:solidFill>
                  <a:schemeClr val="tx1"/>
                </a:solidFill>
                <a:latin typeface="+mn-lt"/>
                <a:ea typeface="+mn-ea"/>
                <a:cs typeface="+mn-cs"/>
              </a:rPr>
              <a:t>Arie</a:t>
            </a:r>
            <a:r>
              <a:rPr lang="en-US" sz="1200" b="0" i="0" u="none" strike="noStrike" kern="1200" baseline="0" dirty="0" smtClean="0">
                <a:solidFill>
                  <a:schemeClr val="tx1"/>
                </a:solidFill>
                <a:latin typeface="+mn-lt"/>
                <a:ea typeface="+mn-ea"/>
                <a:cs typeface="+mn-cs"/>
              </a:rPr>
              <a:t> J. </a:t>
            </a:r>
            <a:r>
              <a:rPr lang="en-US" sz="1200" b="0" i="0" u="none" strike="noStrike" kern="1200" baseline="0" dirty="0" err="1" smtClean="0">
                <a:solidFill>
                  <a:schemeClr val="tx1"/>
                </a:solidFill>
                <a:latin typeface="+mn-lt"/>
                <a:ea typeface="+mn-ea"/>
                <a:cs typeface="+mn-cs"/>
              </a:rPr>
              <a:t>Haagen-Smit</a:t>
            </a:r>
            <a:r>
              <a:rPr lang="en-US" sz="1200" b="0" i="0" u="none" strike="noStrike" kern="1200" baseline="0" dirty="0" smtClean="0">
                <a:solidFill>
                  <a:schemeClr val="tx1"/>
                </a:solidFill>
                <a:latin typeface="+mn-lt"/>
                <a:ea typeface="+mn-ea"/>
                <a:cs typeface="+mn-cs"/>
              </a:rPr>
              <a:t> identified ozone</a:t>
            </a:r>
          </a:p>
          <a:p>
            <a:r>
              <a:rPr lang="en-US" sz="1200" b="0" i="0" u="none" strike="noStrike" kern="1200" baseline="0" dirty="0" smtClean="0">
                <a:solidFill>
                  <a:schemeClr val="tx1"/>
                </a:solidFill>
                <a:latin typeface="+mn-lt"/>
                <a:ea typeface="+mn-ea"/>
                <a:cs typeface="+mn-cs"/>
              </a:rPr>
              <a:t>as the principal component of photochemical smog and postulated that a free-radical chain</a:t>
            </a:r>
          </a:p>
          <a:p>
            <a:r>
              <a:rPr lang="en-US" sz="1200" b="0" i="0" u="none" strike="noStrike" kern="1200" baseline="0" dirty="0" smtClean="0">
                <a:solidFill>
                  <a:schemeClr val="tx1"/>
                </a:solidFill>
                <a:latin typeface="+mn-lt"/>
                <a:ea typeface="+mn-ea"/>
                <a:cs typeface="+mn-cs"/>
              </a:rPr>
              <a:t>reaction mechanism involving organics and oxides of nitrogen was responsible for O3</a:t>
            </a:r>
          </a:p>
          <a:p>
            <a:r>
              <a:rPr lang="en-US" sz="1200" b="0" i="0" u="none" strike="noStrike" kern="1200" baseline="0" dirty="0" smtClean="0">
                <a:solidFill>
                  <a:schemeClr val="tx1"/>
                </a:solidFill>
                <a:latin typeface="+mn-lt"/>
                <a:ea typeface="+mn-ea"/>
                <a:cs typeface="+mn-cs"/>
              </a:rPr>
              <a:t>buildup (</a:t>
            </a:r>
            <a:r>
              <a:rPr lang="en-US" sz="1200" b="0" i="0" u="none" strike="noStrike" kern="1200" baseline="0" dirty="0" err="1" smtClean="0">
                <a:solidFill>
                  <a:schemeClr val="tx1"/>
                </a:solidFill>
                <a:latin typeface="+mn-lt"/>
                <a:ea typeface="+mn-ea"/>
                <a:cs typeface="+mn-cs"/>
              </a:rPr>
              <a:t>Haagen-Smit</a:t>
            </a:r>
            <a:r>
              <a:rPr lang="en-US" sz="1200" b="0" i="0" u="none" strike="noStrike" kern="1200" baseline="0" dirty="0" smtClean="0">
                <a:solidFill>
                  <a:schemeClr val="tx1"/>
                </a:solidFill>
                <a:latin typeface="+mn-lt"/>
                <a:ea typeface="+mn-ea"/>
                <a:cs typeface="+mn-cs"/>
              </a:rPr>
              <a:t> 1952; </a:t>
            </a:r>
            <a:r>
              <a:rPr lang="en-US" sz="1200" b="0" i="0" u="none" strike="noStrike" kern="1200" baseline="0" dirty="0" err="1" smtClean="0">
                <a:solidFill>
                  <a:schemeClr val="tx1"/>
                </a:solidFill>
                <a:latin typeface="+mn-lt"/>
                <a:ea typeface="+mn-ea"/>
                <a:cs typeface="+mn-cs"/>
              </a:rPr>
              <a:t>Haagen-Smit</a:t>
            </a:r>
            <a:r>
              <a:rPr lang="en-US" sz="1200" b="0" i="0" u="none" strike="noStrike" kern="1200" baseline="0" dirty="0" smtClean="0">
                <a:solidFill>
                  <a:schemeClr val="tx1"/>
                </a:solidFill>
                <a:latin typeface="+mn-lt"/>
                <a:ea typeface="+mn-ea"/>
                <a:cs typeface="+mn-cs"/>
              </a:rPr>
              <a:t> et al. 1953). Although the species oxidizing the</a:t>
            </a:r>
          </a:p>
          <a:p>
            <a:r>
              <a:rPr lang="en-US" sz="1200" b="0" i="0" u="none" strike="noStrike" kern="1200" baseline="0" dirty="0" smtClean="0">
                <a:solidFill>
                  <a:schemeClr val="tx1"/>
                </a:solidFill>
                <a:latin typeface="+mn-lt"/>
                <a:ea typeface="+mn-ea"/>
                <a:cs typeface="+mn-cs"/>
              </a:rPr>
              <a:t>hydrocarbons and other organic compounds was unknown, </a:t>
            </a:r>
            <a:r>
              <a:rPr lang="en-US" sz="1200" b="0" i="0" u="none" strike="noStrike" kern="1200" baseline="0" dirty="0" err="1" smtClean="0">
                <a:solidFill>
                  <a:schemeClr val="tx1"/>
                </a:solidFill>
                <a:latin typeface="+mn-lt"/>
                <a:ea typeface="+mn-ea"/>
                <a:cs typeface="+mn-cs"/>
              </a:rPr>
              <a:t>Haagen-Smit</a:t>
            </a:r>
            <a:r>
              <a:rPr lang="en-US" sz="1200" b="0" i="0" u="none" strike="noStrike" kern="1200" baseline="0" dirty="0" smtClean="0">
                <a:solidFill>
                  <a:schemeClr val="tx1"/>
                </a:solidFill>
                <a:latin typeface="+mn-lt"/>
                <a:ea typeface="+mn-ea"/>
                <a:cs typeface="+mn-cs"/>
              </a:rPr>
              <a:t> did deduce the</a:t>
            </a:r>
          </a:p>
          <a:p>
            <a:r>
              <a:rPr lang="en-US" sz="1200" b="0" i="0" u="none" strike="noStrike" kern="1200" baseline="0" dirty="0" smtClean="0">
                <a:solidFill>
                  <a:schemeClr val="tx1"/>
                </a:solidFill>
                <a:latin typeface="+mn-lt"/>
                <a:ea typeface="+mn-ea"/>
                <a:cs typeface="+mn-cs"/>
              </a:rPr>
              <a:t>critical fact that nitrogen oxides play the role of a catalyst in ozone formation. It was long</a:t>
            </a:r>
          </a:p>
          <a:p>
            <a:r>
              <a:rPr lang="en-US" sz="1200" b="0" i="0" u="none" strike="noStrike" kern="1200" baseline="0" dirty="0" smtClean="0">
                <a:solidFill>
                  <a:schemeClr val="tx1"/>
                </a:solidFill>
                <a:latin typeface="+mn-lt"/>
                <a:ea typeface="+mn-ea"/>
                <a:cs typeface="+mn-cs"/>
              </a:rPr>
              <a:t>known that hydroxyl (OH) radicals react rapidly with hydrocarbons, but whether OH</a:t>
            </a:r>
          </a:p>
          <a:p>
            <a:r>
              <a:rPr lang="en-US" sz="1200" b="0" i="0" u="none" strike="noStrike" kern="1200" baseline="0" dirty="0" smtClean="0">
                <a:solidFill>
                  <a:schemeClr val="tx1"/>
                </a:solidFill>
                <a:latin typeface="+mn-lt"/>
                <a:ea typeface="+mn-ea"/>
                <a:cs typeface="+mn-cs"/>
              </a:rPr>
              <a:t>radicals played any significant role in the chemistry of the troposphere was unknown.</a:t>
            </a:r>
            <a:endParaRPr lang="el-GR" sz="1200" b="0" i="0" u="none" strike="noStrike" kern="1200" baseline="0" dirty="0" smtClean="0">
              <a:solidFill>
                <a:schemeClr val="tx1"/>
              </a:solidFill>
              <a:latin typeface="+mn-lt"/>
              <a:ea typeface="+mn-ea"/>
              <a:cs typeface="+mn-cs"/>
            </a:endParaRPr>
          </a:p>
          <a:p>
            <a:endParaRPr lang="el-GR"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key to understanding tropospheric chemistry begins with the hydroxyl (OH) radical.</a:t>
            </a:r>
          </a:p>
          <a:p>
            <a:r>
              <a:rPr lang="en-US" sz="1200" b="0" i="0" u="none" strike="noStrike" kern="1200" baseline="0" dirty="0" smtClean="0">
                <a:solidFill>
                  <a:schemeClr val="tx1"/>
                </a:solidFill>
                <a:latin typeface="+mn-lt"/>
                <a:ea typeface="+mn-ea"/>
                <a:cs typeface="+mn-cs"/>
              </a:rPr>
              <a:t>Because the OH radical is unreactive toward O2, once produced, it survives to react with</a:t>
            </a:r>
          </a:p>
          <a:p>
            <a:r>
              <a:rPr lang="en-US" sz="1200" b="0" i="0" u="none" strike="noStrike" kern="1200" baseline="0" dirty="0" smtClean="0">
                <a:solidFill>
                  <a:schemeClr val="tx1"/>
                </a:solidFill>
                <a:latin typeface="+mn-lt"/>
                <a:ea typeface="+mn-ea"/>
                <a:cs typeface="+mn-cs"/>
              </a:rPr>
              <a:t>virtually all atmospheric trace species. The most abundant oxidants in the atmosphere are</a:t>
            </a:r>
          </a:p>
          <a:p>
            <a:r>
              <a:rPr lang="en-US" sz="1200" b="0" i="0" u="none" strike="noStrike" kern="1200" baseline="0" dirty="0" smtClean="0">
                <a:solidFill>
                  <a:schemeClr val="tx1"/>
                </a:solidFill>
                <a:latin typeface="+mn-lt"/>
                <a:ea typeface="+mn-ea"/>
                <a:cs typeface="+mn-cs"/>
              </a:rPr>
              <a:t>O2 and O3, but these molecules have large bond energies and are generally unreactive,</a:t>
            </a:r>
            <a:r>
              <a:rPr lang="el-G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except with certain free radicals; this leaves the OH radical as the primary oxidizing</a:t>
            </a:r>
          </a:p>
          <a:p>
            <a:r>
              <a:rPr lang="en-US" sz="1200" b="0" i="0" u="none" strike="noStrike" kern="1200" baseline="0" dirty="0" smtClean="0">
                <a:solidFill>
                  <a:schemeClr val="tx1"/>
                </a:solidFill>
                <a:latin typeface="+mn-lt"/>
                <a:ea typeface="+mn-ea"/>
                <a:cs typeface="+mn-cs"/>
              </a:rPr>
              <a:t>species in the troposphere.</a:t>
            </a:r>
            <a:r>
              <a:rPr lang="el-G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atmosphere, such as N2, O2, CO2, or H2O, yet it is the most important reactive species in</a:t>
            </a:r>
          </a:p>
          <a:p>
            <a:r>
              <a:rPr lang="en-US" sz="1200" b="0" i="0" u="none" strike="noStrike" kern="1200" baseline="0" dirty="0" smtClean="0">
                <a:solidFill>
                  <a:schemeClr val="tx1"/>
                </a:solidFill>
                <a:latin typeface="+mn-lt"/>
                <a:ea typeface="+mn-ea"/>
                <a:cs typeface="+mn-cs"/>
              </a:rPr>
              <a:t>the troposphere. Indeed, OH reacts with most trace species in the atmosphere, and its</a:t>
            </a:r>
          </a:p>
          <a:p>
            <a:r>
              <a:rPr lang="en-US" sz="1200" b="0" i="0" u="none" strike="noStrike" kern="1200" baseline="0" dirty="0" smtClean="0">
                <a:solidFill>
                  <a:schemeClr val="tx1"/>
                </a:solidFill>
                <a:latin typeface="+mn-lt"/>
                <a:ea typeface="+mn-ea"/>
                <a:cs typeface="+mn-cs"/>
              </a:rPr>
              <a:t>importance derives from both its high reactivity toward other molecules and its relatively</a:t>
            </a:r>
          </a:p>
          <a:p>
            <a:r>
              <a:rPr lang="en-US" sz="1200" b="0" i="0" u="none" strike="noStrike" kern="1200" baseline="0" dirty="0" smtClean="0">
                <a:solidFill>
                  <a:schemeClr val="tx1"/>
                </a:solidFill>
                <a:latin typeface="+mn-lt"/>
                <a:ea typeface="+mn-ea"/>
                <a:cs typeface="+mn-cs"/>
              </a:rPr>
              <a:t>high concentration. Were OH simply to react with other species and not in some manner be</a:t>
            </a:r>
          </a:p>
          <a:p>
            <a:r>
              <a:rPr lang="en-US" sz="1200" b="0" i="0" u="none" strike="noStrike" kern="1200" baseline="0" dirty="0" smtClean="0">
                <a:solidFill>
                  <a:schemeClr val="tx1"/>
                </a:solidFill>
                <a:latin typeface="+mn-lt"/>
                <a:ea typeface="+mn-ea"/>
                <a:cs typeface="+mn-cs"/>
              </a:rPr>
              <a:t>regenerated, its concentration would be far too low, in spite of its high reactivity, to be an</a:t>
            </a:r>
          </a:p>
          <a:p>
            <a:r>
              <a:rPr lang="en-US" sz="1200" b="0" i="0" u="none" strike="noStrike" kern="1200" baseline="0" dirty="0" smtClean="0">
                <a:solidFill>
                  <a:schemeClr val="tx1"/>
                </a:solidFill>
                <a:latin typeface="+mn-lt"/>
                <a:ea typeface="+mn-ea"/>
                <a:cs typeface="+mn-cs"/>
              </a:rPr>
              <a:t>important player in tropospheric chemistry. The key is that, when reacting with</a:t>
            </a:r>
          </a:p>
          <a:p>
            <a:r>
              <a:rPr lang="en-US" sz="1200" b="0" i="0" u="none" strike="noStrike" kern="1200" baseline="0" dirty="0" smtClean="0">
                <a:solidFill>
                  <a:schemeClr val="tx1"/>
                </a:solidFill>
                <a:latin typeface="+mn-lt"/>
                <a:ea typeface="+mn-ea"/>
                <a:cs typeface="+mn-cs"/>
              </a:rPr>
              <a:t>atmospheric trace gases, OH is generated in catalytic cycles, leading to sustained</a:t>
            </a:r>
          </a:p>
          <a:p>
            <a:r>
              <a:rPr lang="en-US" sz="1200" b="0" i="0" u="none" strike="noStrike" kern="1200" baseline="0" dirty="0" smtClean="0">
                <a:solidFill>
                  <a:schemeClr val="tx1"/>
                </a:solidFill>
                <a:latin typeface="+mn-lt"/>
                <a:ea typeface="+mn-ea"/>
                <a:cs typeface="+mn-cs"/>
              </a:rPr>
              <a:t>concentrations on the order of 106 molecules cm- 3 during daylight hours.</a:t>
            </a:r>
            <a:endParaRPr lang="el-GR" sz="1200" b="0" i="0" u="none" strike="noStrike" kern="1200" baseline="0" dirty="0" smtClean="0">
              <a:solidFill>
                <a:schemeClr val="tx1"/>
              </a:solidFill>
              <a:latin typeface="+mn-lt"/>
              <a:ea typeface="+mn-ea"/>
              <a:cs typeface="+mn-cs"/>
            </a:endParaRPr>
          </a:p>
          <a:p>
            <a:endParaRPr lang="el-GR"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Chemical potentials form the basis for the development of a rigorous</a:t>
            </a:r>
          </a:p>
          <a:p>
            <a:r>
              <a:rPr lang="en-US" sz="1200" b="0" i="0" u="none" strike="noStrike" kern="1200" baseline="0" dirty="0" smtClean="0">
                <a:solidFill>
                  <a:schemeClr val="tx1"/>
                </a:solidFill>
                <a:latin typeface="+mn-lt"/>
                <a:ea typeface="+mn-ea"/>
                <a:cs typeface="+mn-cs"/>
              </a:rPr>
              <a:t>mathematical framework for the derivation of the equilibrium conditions between different</a:t>
            </a:r>
          </a:p>
          <a:p>
            <a:r>
              <a:rPr lang="en-US" sz="1200" b="0" i="0" u="none" strike="noStrike" kern="1200" baseline="0" dirty="0" smtClean="0">
                <a:solidFill>
                  <a:schemeClr val="tx1"/>
                </a:solidFill>
                <a:latin typeface="+mn-lt"/>
                <a:ea typeface="+mn-ea"/>
                <a:cs typeface="+mn-cs"/>
              </a:rPr>
              <a:t>phases. This framework is then applied to the partitioning of inorganic aerosol components</a:t>
            </a:r>
          </a:p>
          <a:p>
            <a:r>
              <a:rPr lang="en-US" sz="1200" b="0" i="0" u="none" strike="noStrike" kern="1200" baseline="0" dirty="0" smtClean="0">
                <a:solidFill>
                  <a:schemeClr val="tx1"/>
                </a:solidFill>
                <a:latin typeface="+mn-lt"/>
                <a:ea typeface="+mn-ea"/>
                <a:cs typeface="+mn-cs"/>
              </a:rPr>
              <a:t>(sulfate, nitrate, chloride, ammonium, and water) between the gas and particulate phases.</a:t>
            </a:r>
            <a:r>
              <a:rPr lang="el-G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 thermodynamically reversible process is defined as one in which the system changes</a:t>
            </a:r>
          </a:p>
          <a:p>
            <a:r>
              <a:rPr lang="en-US" sz="1200" b="0" i="0" u="none" strike="noStrike" kern="1200" baseline="0" dirty="0" smtClean="0">
                <a:solidFill>
                  <a:schemeClr val="tx1"/>
                </a:solidFill>
                <a:latin typeface="+mn-lt"/>
                <a:ea typeface="+mn-ea"/>
                <a:cs typeface="+mn-cs"/>
              </a:rPr>
              <a:t>infinitesimally slowly from one equilibrium state to the next.</a:t>
            </a:r>
            <a:endParaRPr lang="el-GR" sz="1200" b="0" i="0" u="none" strike="noStrike" kern="1200" baseline="0" dirty="0" smtClean="0">
              <a:solidFill>
                <a:schemeClr val="tx1"/>
              </a:solidFill>
              <a:latin typeface="+mn-lt"/>
              <a:ea typeface="+mn-ea"/>
              <a:cs typeface="+mn-cs"/>
            </a:endParaRPr>
          </a:p>
          <a:p>
            <a:pPr marL="0" indent="0">
              <a:buNone/>
            </a:pPr>
            <a:endParaRPr lang="el-GR" sz="1200" b="0" i="0" u="none" strike="noStrike" kern="1200" baseline="0" dirty="0" smtClean="0">
              <a:solidFill>
                <a:schemeClr val="tx1"/>
              </a:solidFill>
              <a:latin typeface="+mn-lt"/>
              <a:ea typeface="+mn-ea"/>
              <a:cs typeface="+mn-cs"/>
            </a:endParaRPr>
          </a:p>
          <a:p>
            <a:pPr marL="0" indent="0">
              <a:buNone/>
            </a:pPr>
            <a:r>
              <a:rPr lang="en-US" sz="1200" b="0" i="0" u="none" strike="noStrike" kern="1200" baseline="0" dirty="0" smtClean="0">
                <a:solidFill>
                  <a:schemeClr val="tx1"/>
                </a:solidFill>
                <a:latin typeface="+mn-lt"/>
                <a:ea typeface="+mn-ea"/>
                <a:cs typeface="+mn-cs"/>
              </a:rPr>
              <a:t>The composition of </a:t>
            </a:r>
            <a:r>
              <a:rPr lang="en-US" sz="1200" b="0" i="0" u="none" strike="noStrike" kern="1200" baseline="0" dirty="0" err="1" smtClean="0">
                <a:solidFill>
                  <a:schemeClr val="tx1"/>
                </a:solidFill>
                <a:latin typeface="+mn-lt"/>
                <a:ea typeface="+mn-ea"/>
                <a:cs typeface="+mn-cs"/>
              </a:rPr>
              <a:t>seasalt</a:t>
            </a:r>
            <a:r>
              <a:rPr lang="en-US" sz="1200" b="0" i="0" u="none" strike="noStrike" kern="1200" baseline="0" dirty="0" smtClean="0">
                <a:solidFill>
                  <a:schemeClr val="tx1"/>
                </a:solidFill>
                <a:latin typeface="+mn-lt"/>
                <a:ea typeface="+mn-ea"/>
                <a:cs typeface="+mn-cs"/>
              </a:rPr>
              <a:t> reflects the composition of seawater enriched in organic</a:t>
            </a:r>
          </a:p>
          <a:p>
            <a:r>
              <a:rPr lang="en-US" sz="1200" b="0" i="0" u="none" strike="noStrike" kern="1200" baseline="0" dirty="0" smtClean="0">
                <a:solidFill>
                  <a:schemeClr val="tx1"/>
                </a:solidFill>
                <a:latin typeface="+mn-lt"/>
                <a:ea typeface="+mn-ea"/>
                <a:cs typeface="+mn-cs"/>
              </a:rPr>
              <a:t>material (marine-derived sterols, fatty alcohols, and fatty acids) that exists in the surface</a:t>
            </a:r>
          </a:p>
          <a:p>
            <a:r>
              <a:rPr lang="en-US" sz="1200" b="0" i="0" u="none" strike="noStrike" kern="1200" baseline="0" dirty="0" smtClean="0">
                <a:solidFill>
                  <a:schemeClr val="tx1"/>
                </a:solidFill>
                <a:latin typeface="+mn-lt"/>
                <a:ea typeface="+mn-ea"/>
                <a:cs typeface="+mn-cs"/>
              </a:rPr>
              <a:t>layer of the oceans (Schneider and </a:t>
            </a:r>
            <a:r>
              <a:rPr lang="en-US" sz="1200" b="0" i="0" u="none" strike="noStrike" kern="1200" baseline="0" dirty="0" err="1" smtClean="0">
                <a:solidFill>
                  <a:schemeClr val="tx1"/>
                </a:solidFill>
                <a:latin typeface="+mn-lt"/>
                <a:ea typeface="+mn-ea"/>
                <a:cs typeface="+mn-cs"/>
              </a:rPr>
              <a:t>Gagosian</a:t>
            </a:r>
            <a:r>
              <a:rPr lang="en-US" sz="1200" b="0" i="0" u="none" strike="noStrike" kern="1200" baseline="0" dirty="0" smtClean="0">
                <a:solidFill>
                  <a:schemeClr val="tx1"/>
                </a:solidFill>
                <a:latin typeface="+mn-lt"/>
                <a:ea typeface="+mn-ea"/>
                <a:cs typeface="+mn-cs"/>
              </a:rPr>
              <a:t> 1985). Seawater contains 3.5% by weight</a:t>
            </a:r>
          </a:p>
          <a:p>
            <a:r>
              <a:rPr lang="en-US" sz="1200" b="0" i="0" u="none" strike="noStrike" kern="1200" baseline="0" dirty="0" err="1" smtClean="0">
                <a:solidFill>
                  <a:schemeClr val="tx1"/>
                </a:solidFill>
                <a:latin typeface="+mn-lt"/>
                <a:ea typeface="+mn-ea"/>
                <a:cs typeface="+mn-cs"/>
              </a:rPr>
              <a:t>seasalt</a:t>
            </a:r>
            <a:r>
              <a:rPr lang="en-US" sz="1200" b="0" i="0" u="none" strike="noStrike" kern="1200" baseline="0" dirty="0" smtClean="0">
                <a:solidFill>
                  <a:schemeClr val="tx1"/>
                </a:solidFill>
                <a:latin typeface="+mn-lt"/>
                <a:ea typeface="+mn-ea"/>
                <a:cs typeface="+mn-cs"/>
              </a:rPr>
              <a:t>, and when first emitted, the </a:t>
            </a:r>
            <a:r>
              <a:rPr lang="en-US" sz="1200" b="0" i="0" u="none" strike="noStrike" kern="1200" baseline="0" dirty="0" err="1" smtClean="0">
                <a:solidFill>
                  <a:schemeClr val="tx1"/>
                </a:solidFill>
                <a:latin typeface="+mn-lt"/>
                <a:ea typeface="+mn-ea"/>
                <a:cs typeface="+mn-cs"/>
              </a:rPr>
              <a:t>seasalt</a:t>
            </a:r>
            <a:r>
              <a:rPr lang="en-US" sz="1200" b="0" i="0" u="none" strike="noStrike" kern="1200" baseline="0" dirty="0" smtClean="0">
                <a:solidFill>
                  <a:schemeClr val="tx1"/>
                </a:solidFill>
                <a:latin typeface="+mn-lt"/>
                <a:ea typeface="+mn-ea"/>
                <a:cs typeface="+mn-cs"/>
              </a:rPr>
              <a:t> composition is the same as that of seawater</a:t>
            </a:r>
          </a:p>
          <a:p>
            <a:r>
              <a:rPr lang="en-US" sz="1200" b="0" i="0" u="none" strike="noStrike" kern="1200" baseline="0" dirty="0" smtClean="0">
                <a:solidFill>
                  <a:schemeClr val="tx1"/>
                </a:solidFill>
                <a:latin typeface="+mn-lt"/>
                <a:ea typeface="+mn-ea"/>
                <a:cs typeface="+mn-cs"/>
              </a:rPr>
              <a:t>(Table 8.8). Reactions on </a:t>
            </a:r>
            <a:r>
              <a:rPr lang="en-US" sz="1200" b="0" i="0" u="none" strike="noStrike" kern="1200" baseline="0" dirty="0" err="1" smtClean="0">
                <a:solidFill>
                  <a:schemeClr val="tx1"/>
                </a:solidFill>
                <a:latin typeface="+mn-lt"/>
                <a:ea typeface="+mn-ea"/>
                <a:cs typeface="+mn-cs"/>
              </a:rPr>
              <a:t>seasalt</a:t>
            </a:r>
            <a:r>
              <a:rPr lang="en-US" sz="1200" b="0" i="0" u="none" strike="noStrike" kern="1200" baseline="0" dirty="0" smtClean="0">
                <a:solidFill>
                  <a:schemeClr val="tx1"/>
                </a:solidFill>
                <a:latin typeface="+mn-lt"/>
                <a:ea typeface="+mn-ea"/>
                <a:cs typeface="+mn-cs"/>
              </a:rPr>
              <a:t> particles modify its chemical composition; for example,</a:t>
            </a:r>
          </a:p>
          <a:p>
            <a:r>
              <a:rPr lang="en-US" sz="1200" b="0" i="0" u="none" strike="noStrike" kern="1200" baseline="0" dirty="0" smtClean="0">
                <a:solidFill>
                  <a:schemeClr val="tx1"/>
                </a:solidFill>
                <a:latin typeface="+mn-lt"/>
                <a:ea typeface="+mn-ea"/>
                <a:cs typeface="+mn-cs"/>
              </a:rPr>
              <a:t>sodium chloride reacts with sulfuric acid vapor to produce sodium sulfate and</a:t>
            </a:r>
          </a:p>
          <a:p>
            <a:r>
              <a:rPr lang="en-US" sz="1200" b="0" i="0" u="none" strike="noStrike" kern="1200" baseline="0" dirty="0" smtClean="0">
                <a:solidFill>
                  <a:schemeClr val="tx1"/>
                </a:solidFill>
                <a:latin typeface="+mn-lt"/>
                <a:ea typeface="+mn-ea"/>
                <a:cs typeface="+mn-cs"/>
              </a:rPr>
              <a:t>hydrochloric acid vapor</a:t>
            </a:r>
          </a:p>
          <a:p>
            <a:r>
              <a:rPr lang="en-US" sz="1200" b="0" i="0" u="none" strike="noStrike" kern="1200" baseline="0" dirty="0" smtClean="0">
                <a:solidFill>
                  <a:schemeClr val="tx1"/>
                </a:solidFill>
                <a:latin typeface="+mn-lt"/>
                <a:ea typeface="+mn-ea"/>
                <a:cs typeface="+mn-cs"/>
              </a:rPr>
              <a:t>H2SO4(g) + 2NaCl → Na2SO4 + 2HCl(g)</a:t>
            </a:r>
          </a:p>
          <a:p>
            <a:r>
              <a:rPr lang="en-US" sz="1200" b="0" i="0" u="none" strike="noStrike" kern="1200" baseline="0" dirty="0" smtClean="0">
                <a:solidFill>
                  <a:schemeClr val="tx1"/>
                </a:solidFill>
                <a:latin typeface="+mn-lt"/>
                <a:ea typeface="+mn-ea"/>
                <a:cs typeface="+mn-cs"/>
              </a:rPr>
              <a:t>leading to an apparent "chloride deficit" in the marine aerosol.</a:t>
            </a:r>
            <a:endParaRPr lang="el-GR" dirty="0"/>
          </a:p>
        </p:txBody>
      </p:sp>
      <p:sp>
        <p:nvSpPr>
          <p:cNvPr id="4" name="Header Placeholder 3"/>
          <p:cNvSpPr>
            <a:spLocks noGrp="1"/>
          </p:cNvSpPr>
          <p:nvPr>
            <p:ph type="hdr" sz="quarter" idx="10"/>
          </p:nvPr>
        </p:nvSpPr>
        <p:spPr/>
        <p:txBody>
          <a:bodyPr/>
          <a:lstStyle/>
          <a:p>
            <a:r>
              <a:rPr lang="el-GR" smtClean="0"/>
              <a:t>Μάθημα 1: Ιστορία της Ατμ.Ρύπανσης &amp; έρευνας</a:t>
            </a:r>
            <a:endParaRPr lang="el-GR"/>
          </a:p>
        </p:txBody>
      </p:sp>
      <p:sp>
        <p:nvSpPr>
          <p:cNvPr id="5" name="Slide Number Placeholder 4"/>
          <p:cNvSpPr>
            <a:spLocks noGrp="1"/>
          </p:cNvSpPr>
          <p:nvPr>
            <p:ph type="sldNum" sz="quarter" idx="11"/>
          </p:nvPr>
        </p:nvSpPr>
        <p:spPr/>
        <p:txBody>
          <a:bodyPr/>
          <a:lstStyle/>
          <a:p>
            <a:fld id="{BF737179-4BC2-436C-AA89-AAE5ACD1032B}" type="slidenum">
              <a:rPr lang="el-GR" smtClean="0"/>
              <a:t>13</a:t>
            </a:fld>
            <a:endParaRPr lang="el-GR"/>
          </a:p>
        </p:txBody>
      </p:sp>
    </p:spTree>
    <p:extLst>
      <p:ext uri="{BB962C8B-B14F-4D97-AF65-F5344CB8AC3E}">
        <p14:creationId xmlns:p14="http://schemas.microsoft.com/office/powerpoint/2010/main" val="14263379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Organic aerosol (OA) is a significant, if not the most important, component of submicron particles (PM1) on the global scale (Zhang et al., 2007). Organic matter can exist in the particle phase from the moment it is emitted as primary organic aerosol (POA) and as secondary organic aerosol (SOA) arising from oxidation of volatile, intermediate volatility and semi-volatile organic compounds in the atmosphere (Robinson et al., 2007). OA measurements are able to distinguish hydrocarbon-like (HOA) from oxidized organic aerosol (OOA), and it has been found that there is a strong correlation between HOA and POA, and between OOA and SOA. Jimenez et al. (2009) argue that atmospheric OOA evolves through a dynamic aging process and continually repartitions between the particle and gas phases (chemical aging), leading to a more oxidized, less volatile and more hygroscopic aerosol. The </a:t>
            </a:r>
            <a:r>
              <a:rPr lang="en-US" sz="1200" kern="1200" dirty="0" err="1" smtClean="0">
                <a:solidFill>
                  <a:schemeClr val="tx1"/>
                </a:solidFill>
                <a:effectLst/>
                <a:latin typeface="+mn-lt"/>
                <a:ea typeface="+mn-ea"/>
                <a:cs typeface="+mn-cs"/>
              </a:rPr>
              <a:t>deconvolution</a:t>
            </a:r>
            <a:r>
              <a:rPr lang="en-US" sz="1200" kern="1200" dirty="0" smtClean="0">
                <a:solidFill>
                  <a:schemeClr val="tx1"/>
                </a:solidFill>
                <a:effectLst/>
                <a:latin typeface="+mn-lt"/>
                <a:ea typeface="+mn-ea"/>
                <a:cs typeface="+mn-cs"/>
              </a:rPr>
              <a:t> of OA measurements into HOA and OOA components has shown the predominance of the latter, accounting for more than 80 and 95 % of the total OA in urban downwind, and remote sites, respectively (Zhang et al., 2007; Morgan et al., 2012b). </a:t>
            </a:r>
            <a:endParaRPr lang="el-GR" sz="1200" kern="1200" dirty="0" smtClean="0">
              <a:solidFill>
                <a:schemeClr val="tx1"/>
              </a:solidFill>
              <a:effectLst/>
              <a:latin typeface="+mn-lt"/>
              <a:ea typeface="+mn-ea"/>
              <a:cs typeface="+mn-cs"/>
            </a:endParaRPr>
          </a:p>
        </p:txBody>
      </p:sp>
      <p:sp>
        <p:nvSpPr>
          <p:cNvPr id="4" name="Header Placeholder 3"/>
          <p:cNvSpPr>
            <a:spLocks noGrp="1"/>
          </p:cNvSpPr>
          <p:nvPr>
            <p:ph type="hdr" sz="quarter" idx="10"/>
          </p:nvPr>
        </p:nvSpPr>
        <p:spPr/>
        <p:txBody>
          <a:bodyPr/>
          <a:lstStyle/>
          <a:p>
            <a:r>
              <a:rPr lang="el-GR" smtClean="0"/>
              <a:t>Μάθημα 1: Ιστορία της Ατμ.Ρύπανσης &amp; έρευνας</a:t>
            </a:r>
            <a:endParaRPr lang="el-GR"/>
          </a:p>
        </p:txBody>
      </p:sp>
      <p:sp>
        <p:nvSpPr>
          <p:cNvPr id="5" name="Slide Number Placeholder 4"/>
          <p:cNvSpPr>
            <a:spLocks noGrp="1"/>
          </p:cNvSpPr>
          <p:nvPr>
            <p:ph type="sldNum" sz="quarter" idx="11"/>
          </p:nvPr>
        </p:nvSpPr>
        <p:spPr/>
        <p:txBody>
          <a:bodyPr/>
          <a:lstStyle/>
          <a:p>
            <a:fld id="{BF737179-4BC2-436C-AA89-AAE5ACD1032B}" type="slidenum">
              <a:rPr lang="el-GR" smtClean="0"/>
              <a:t>14</a:t>
            </a:fld>
            <a:endParaRPr lang="el-GR"/>
          </a:p>
        </p:txBody>
      </p:sp>
    </p:spTree>
    <p:extLst>
      <p:ext uri="{BB962C8B-B14F-4D97-AF65-F5344CB8AC3E}">
        <p14:creationId xmlns:p14="http://schemas.microsoft.com/office/powerpoint/2010/main" val="1456290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8B487E26-B90B-4D36-9FA7-F682FABD2EB5}" type="datetime1">
              <a:rPr lang="el-GR" smtClean="0"/>
              <a:t>24/10/2017</a:t>
            </a:fld>
            <a:endParaRPr lang="el-GR"/>
          </a:p>
        </p:txBody>
      </p:sp>
      <p:sp>
        <p:nvSpPr>
          <p:cNvPr id="5" name="Footer Placeholder 4"/>
          <p:cNvSpPr>
            <a:spLocks noGrp="1"/>
          </p:cNvSpPr>
          <p:nvPr>
            <p:ph type="ftr" sz="quarter" idx="11"/>
          </p:nvPr>
        </p:nvSpPr>
        <p:spPr/>
        <p:txBody>
          <a:bodyPr/>
          <a:lstStyle/>
          <a:p>
            <a:r>
              <a:rPr lang="el-GR" dirty="0" smtClean="0"/>
              <a:t>Ελένη Αθανασοπούλου</a:t>
            </a:r>
            <a:endParaRPr lang="el-GR" dirty="0"/>
          </a:p>
        </p:txBody>
      </p:sp>
      <p:sp>
        <p:nvSpPr>
          <p:cNvPr id="6" name="Slide Number Placeholder 5"/>
          <p:cNvSpPr>
            <a:spLocks noGrp="1"/>
          </p:cNvSpPr>
          <p:nvPr>
            <p:ph type="sldNum" sz="quarter" idx="12"/>
          </p:nvPr>
        </p:nvSpPr>
        <p:spPr/>
        <p:txBody>
          <a:bodyPr/>
          <a:lstStyle/>
          <a:p>
            <a:fld id="{82AE7254-793E-42E3-B77F-3A9CC7A513CB}" type="slidenum">
              <a:rPr lang="el-GR" smtClean="0"/>
              <a:t>‹#›</a:t>
            </a:fld>
            <a:endParaRPr lang="el-GR" dirty="0"/>
          </a:p>
        </p:txBody>
      </p:sp>
    </p:spTree>
    <p:extLst>
      <p:ext uri="{BB962C8B-B14F-4D97-AF65-F5344CB8AC3E}">
        <p14:creationId xmlns:p14="http://schemas.microsoft.com/office/powerpoint/2010/main" val="117097420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8E5312C2-9A57-42FF-B518-2BEFB3AE5E57}" type="datetime1">
              <a:rPr lang="el-GR" smtClean="0"/>
              <a:t>24/10/2017</a:t>
            </a:fld>
            <a:endParaRPr lang="el-GR"/>
          </a:p>
        </p:txBody>
      </p:sp>
      <p:sp>
        <p:nvSpPr>
          <p:cNvPr id="5" name="Footer Placeholder 4"/>
          <p:cNvSpPr>
            <a:spLocks noGrp="1"/>
          </p:cNvSpPr>
          <p:nvPr>
            <p:ph type="ftr" sz="quarter" idx="11"/>
          </p:nvPr>
        </p:nvSpPr>
        <p:spPr/>
        <p:txBody>
          <a:bodyPr/>
          <a:lstStyle/>
          <a:p>
            <a:r>
              <a:rPr lang="el-GR" smtClean="0"/>
              <a:t>Ελένη Αθανασοπούλου</a:t>
            </a:r>
            <a:endParaRPr lang="el-GR"/>
          </a:p>
        </p:txBody>
      </p:sp>
      <p:sp>
        <p:nvSpPr>
          <p:cNvPr id="6" name="Slide Number Placeholder 5"/>
          <p:cNvSpPr>
            <a:spLocks noGrp="1"/>
          </p:cNvSpPr>
          <p:nvPr>
            <p:ph type="sldNum" sz="quarter" idx="12"/>
          </p:nvPr>
        </p:nvSpPr>
        <p:spPr/>
        <p:txBody>
          <a:bodyPr/>
          <a:lstStyle/>
          <a:p>
            <a:fld id="{74343D87-67CF-458F-94BC-B13D52DBFAFF}" type="slidenum">
              <a:rPr lang="el-GR" smtClean="0"/>
              <a:t>‹#›</a:t>
            </a:fld>
            <a:endParaRPr lang="el-GR"/>
          </a:p>
        </p:txBody>
      </p:sp>
    </p:spTree>
    <p:extLst>
      <p:ext uri="{BB962C8B-B14F-4D97-AF65-F5344CB8AC3E}">
        <p14:creationId xmlns:p14="http://schemas.microsoft.com/office/powerpoint/2010/main" val="887665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616DE97B-F291-43C2-956B-3663BA63BBFA}" type="datetime1">
              <a:rPr lang="el-GR" smtClean="0"/>
              <a:t>24/10/2017</a:t>
            </a:fld>
            <a:endParaRPr lang="el-GR"/>
          </a:p>
        </p:txBody>
      </p:sp>
      <p:sp>
        <p:nvSpPr>
          <p:cNvPr id="5" name="Footer Placeholder 4"/>
          <p:cNvSpPr>
            <a:spLocks noGrp="1"/>
          </p:cNvSpPr>
          <p:nvPr>
            <p:ph type="ftr" sz="quarter" idx="11"/>
          </p:nvPr>
        </p:nvSpPr>
        <p:spPr/>
        <p:txBody>
          <a:bodyPr/>
          <a:lstStyle/>
          <a:p>
            <a:r>
              <a:rPr lang="el-GR" smtClean="0"/>
              <a:t>Ελένη Αθανασοπούλου</a:t>
            </a:r>
            <a:endParaRPr lang="el-GR"/>
          </a:p>
        </p:txBody>
      </p:sp>
      <p:sp>
        <p:nvSpPr>
          <p:cNvPr id="6" name="Slide Number Placeholder 5"/>
          <p:cNvSpPr>
            <a:spLocks noGrp="1"/>
          </p:cNvSpPr>
          <p:nvPr>
            <p:ph type="sldNum" sz="quarter" idx="12"/>
          </p:nvPr>
        </p:nvSpPr>
        <p:spPr/>
        <p:txBody>
          <a:bodyPr/>
          <a:lstStyle/>
          <a:p>
            <a:fld id="{74343D87-67CF-458F-94BC-B13D52DBFAFF}" type="slidenum">
              <a:rPr lang="el-GR" smtClean="0"/>
              <a:t>‹#›</a:t>
            </a:fld>
            <a:endParaRPr lang="el-GR"/>
          </a:p>
        </p:txBody>
      </p:sp>
    </p:spTree>
    <p:extLst>
      <p:ext uri="{BB962C8B-B14F-4D97-AF65-F5344CB8AC3E}">
        <p14:creationId xmlns:p14="http://schemas.microsoft.com/office/powerpoint/2010/main" val="557440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01044A92-FC60-4BE2-861C-60BF25431668}" type="datetime1">
              <a:rPr lang="el-GR" smtClean="0"/>
              <a:t>24/10/2017</a:t>
            </a:fld>
            <a:endParaRPr lang="el-GR" dirty="0"/>
          </a:p>
        </p:txBody>
      </p:sp>
      <p:sp>
        <p:nvSpPr>
          <p:cNvPr id="5" name="Footer Placeholder 4"/>
          <p:cNvSpPr>
            <a:spLocks noGrp="1"/>
          </p:cNvSpPr>
          <p:nvPr>
            <p:ph type="ftr" sz="quarter" idx="11"/>
          </p:nvPr>
        </p:nvSpPr>
        <p:spPr/>
        <p:txBody>
          <a:bodyPr/>
          <a:lstStyle/>
          <a:p>
            <a:r>
              <a:rPr lang="el-GR" dirty="0" smtClean="0"/>
              <a:t>Ελένη Αθανασοπούλου</a:t>
            </a:r>
            <a:endParaRPr lang="el-GR" dirty="0"/>
          </a:p>
        </p:txBody>
      </p:sp>
      <p:sp>
        <p:nvSpPr>
          <p:cNvPr id="6" name="Slide Number Placeholder 5"/>
          <p:cNvSpPr>
            <a:spLocks noGrp="1"/>
          </p:cNvSpPr>
          <p:nvPr>
            <p:ph type="sldNum" sz="quarter" idx="12"/>
          </p:nvPr>
        </p:nvSpPr>
        <p:spPr/>
        <p:txBody>
          <a:bodyPr/>
          <a:lstStyle/>
          <a:p>
            <a:fld id="{74343D87-67CF-458F-94BC-B13D52DBFAFF}" type="slidenum">
              <a:rPr lang="el-GR" smtClean="0"/>
              <a:t>‹#›</a:t>
            </a:fld>
            <a:endParaRPr lang="el-GR"/>
          </a:p>
        </p:txBody>
      </p:sp>
      <p:sp>
        <p:nvSpPr>
          <p:cNvPr id="7" name="TextBox 6"/>
          <p:cNvSpPr txBox="1"/>
          <p:nvPr userDrawn="1"/>
        </p:nvSpPr>
        <p:spPr>
          <a:xfrm>
            <a:off x="3491880" y="0"/>
            <a:ext cx="5688632" cy="307777"/>
          </a:xfrm>
          <a:prstGeom prst="rect">
            <a:avLst/>
          </a:prstGeom>
          <a:noFill/>
        </p:spPr>
        <p:txBody>
          <a:bodyPr wrap="square" rtlCol="0">
            <a:spAutoFit/>
          </a:bodyPr>
          <a:lstStyle/>
          <a:p>
            <a:pPr algn="r"/>
            <a:r>
              <a:rPr lang="el-GR" sz="1400" dirty="0" smtClean="0">
                <a:solidFill>
                  <a:schemeClr val="tx1">
                    <a:lumMod val="50000"/>
                    <a:lumOff val="50000"/>
                  </a:schemeClr>
                </a:solidFill>
              </a:rPr>
              <a:t>Μάθημα 3: Διασπορά, μετασχηματισμοί ατμοσφαιρικής ρύπανσης</a:t>
            </a:r>
            <a:endParaRPr lang="el-GR" sz="1400" dirty="0">
              <a:solidFill>
                <a:schemeClr val="tx1">
                  <a:lumMod val="50000"/>
                  <a:lumOff val="50000"/>
                </a:schemeClr>
              </a:solidFill>
            </a:endParaRPr>
          </a:p>
        </p:txBody>
      </p:sp>
    </p:spTree>
    <p:extLst>
      <p:ext uri="{BB962C8B-B14F-4D97-AF65-F5344CB8AC3E}">
        <p14:creationId xmlns:p14="http://schemas.microsoft.com/office/powerpoint/2010/main" val="7737223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70000F-F08B-4AE7-A84C-BFF7954BF766}" type="datetime1">
              <a:rPr lang="el-GR" smtClean="0"/>
              <a:t>24/10/2017</a:t>
            </a:fld>
            <a:endParaRPr lang="el-GR"/>
          </a:p>
        </p:txBody>
      </p:sp>
      <p:sp>
        <p:nvSpPr>
          <p:cNvPr id="5" name="Footer Placeholder 4"/>
          <p:cNvSpPr>
            <a:spLocks noGrp="1"/>
          </p:cNvSpPr>
          <p:nvPr>
            <p:ph type="ftr" sz="quarter" idx="11"/>
          </p:nvPr>
        </p:nvSpPr>
        <p:spPr/>
        <p:txBody>
          <a:bodyPr/>
          <a:lstStyle/>
          <a:p>
            <a:r>
              <a:rPr lang="el-GR" dirty="0" smtClean="0"/>
              <a:t>Ελένη Αθανασοπούλου</a:t>
            </a:r>
          </a:p>
        </p:txBody>
      </p:sp>
      <p:sp>
        <p:nvSpPr>
          <p:cNvPr id="6" name="Slide Number Placeholder 5"/>
          <p:cNvSpPr>
            <a:spLocks noGrp="1"/>
          </p:cNvSpPr>
          <p:nvPr>
            <p:ph type="sldNum" sz="quarter" idx="12"/>
          </p:nvPr>
        </p:nvSpPr>
        <p:spPr/>
        <p:txBody>
          <a:bodyPr/>
          <a:lstStyle/>
          <a:p>
            <a:fld id="{74343D87-67CF-458F-94BC-B13D52DBFAFF}" type="slidenum">
              <a:rPr lang="el-GR" smtClean="0"/>
              <a:t>‹#›</a:t>
            </a:fld>
            <a:endParaRPr lang="el-GR"/>
          </a:p>
        </p:txBody>
      </p:sp>
    </p:spTree>
    <p:extLst>
      <p:ext uri="{BB962C8B-B14F-4D97-AF65-F5344CB8AC3E}">
        <p14:creationId xmlns:p14="http://schemas.microsoft.com/office/powerpoint/2010/main" val="243557394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5E83CB17-8B53-45F2-8034-72F41B79080C}" type="datetime1">
              <a:rPr lang="el-GR" smtClean="0"/>
              <a:t>24/10/2017</a:t>
            </a:fld>
            <a:endParaRPr lang="el-GR"/>
          </a:p>
        </p:txBody>
      </p:sp>
      <p:sp>
        <p:nvSpPr>
          <p:cNvPr id="6" name="Footer Placeholder 5"/>
          <p:cNvSpPr>
            <a:spLocks noGrp="1"/>
          </p:cNvSpPr>
          <p:nvPr>
            <p:ph type="ftr" sz="quarter" idx="11"/>
          </p:nvPr>
        </p:nvSpPr>
        <p:spPr/>
        <p:txBody>
          <a:bodyPr/>
          <a:lstStyle/>
          <a:p>
            <a:r>
              <a:rPr lang="el-GR" dirty="0" smtClean="0"/>
              <a:t>Ελένη Αθανασοπούλου</a:t>
            </a:r>
            <a:endParaRPr lang="el-GR" dirty="0"/>
          </a:p>
        </p:txBody>
      </p:sp>
      <p:sp>
        <p:nvSpPr>
          <p:cNvPr id="7" name="Slide Number Placeholder 6"/>
          <p:cNvSpPr>
            <a:spLocks noGrp="1"/>
          </p:cNvSpPr>
          <p:nvPr>
            <p:ph type="sldNum" sz="quarter" idx="12"/>
          </p:nvPr>
        </p:nvSpPr>
        <p:spPr/>
        <p:txBody>
          <a:bodyPr/>
          <a:lstStyle/>
          <a:p>
            <a:fld id="{74343D87-67CF-458F-94BC-B13D52DBFAFF}" type="slidenum">
              <a:rPr lang="el-GR" smtClean="0"/>
              <a:t>‹#›</a:t>
            </a:fld>
            <a:endParaRPr lang="el-GR"/>
          </a:p>
        </p:txBody>
      </p:sp>
      <p:sp>
        <p:nvSpPr>
          <p:cNvPr id="8" name="TextBox 7"/>
          <p:cNvSpPr txBox="1"/>
          <p:nvPr userDrawn="1"/>
        </p:nvSpPr>
        <p:spPr>
          <a:xfrm>
            <a:off x="4283968" y="0"/>
            <a:ext cx="4896544" cy="307777"/>
          </a:xfrm>
          <a:prstGeom prst="rect">
            <a:avLst/>
          </a:prstGeom>
          <a:noFill/>
        </p:spPr>
        <p:txBody>
          <a:bodyPr wrap="square" rtlCol="0">
            <a:spAutoFit/>
          </a:bodyPr>
          <a:lstStyle/>
          <a:p>
            <a:pPr algn="r"/>
            <a:r>
              <a:rPr lang="el-GR" sz="1400" dirty="0" smtClean="0">
                <a:solidFill>
                  <a:schemeClr val="tx1">
                    <a:lumMod val="50000"/>
                    <a:lumOff val="50000"/>
                  </a:schemeClr>
                </a:solidFill>
              </a:rPr>
              <a:t>Μάθημα 2: Ατμοσφαιρικοί ρύποι και πηγές ρύπανσης</a:t>
            </a:r>
            <a:endParaRPr lang="el-GR" sz="1400" dirty="0">
              <a:solidFill>
                <a:schemeClr val="tx1">
                  <a:lumMod val="50000"/>
                  <a:lumOff val="50000"/>
                </a:schemeClr>
              </a:solidFill>
            </a:endParaRPr>
          </a:p>
        </p:txBody>
      </p:sp>
    </p:spTree>
    <p:extLst>
      <p:ext uri="{BB962C8B-B14F-4D97-AF65-F5344CB8AC3E}">
        <p14:creationId xmlns:p14="http://schemas.microsoft.com/office/powerpoint/2010/main" val="193838815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4F5232A9-3BCF-42CB-8A43-82883D123809}" type="datetime1">
              <a:rPr lang="el-GR" smtClean="0"/>
              <a:t>24/10/2017</a:t>
            </a:fld>
            <a:endParaRPr lang="el-GR"/>
          </a:p>
        </p:txBody>
      </p:sp>
      <p:sp>
        <p:nvSpPr>
          <p:cNvPr id="8" name="Footer Placeholder 7"/>
          <p:cNvSpPr>
            <a:spLocks noGrp="1"/>
          </p:cNvSpPr>
          <p:nvPr>
            <p:ph type="ftr" sz="quarter" idx="11"/>
          </p:nvPr>
        </p:nvSpPr>
        <p:spPr/>
        <p:txBody>
          <a:bodyPr/>
          <a:lstStyle/>
          <a:p>
            <a:r>
              <a:rPr lang="el-GR" dirty="0" smtClean="0"/>
              <a:t>Ελένη Αθανασοπούλου</a:t>
            </a:r>
            <a:endParaRPr lang="el-GR" dirty="0"/>
          </a:p>
        </p:txBody>
      </p:sp>
      <p:sp>
        <p:nvSpPr>
          <p:cNvPr id="9" name="Slide Number Placeholder 8"/>
          <p:cNvSpPr>
            <a:spLocks noGrp="1"/>
          </p:cNvSpPr>
          <p:nvPr>
            <p:ph type="sldNum" sz="quarter" idx="12"/>
          </p:nvPr>
        </p:nvSpPr>
        <p:spPr/>
        <p:txBody>
          <a:bodyPr/>
          <a:lstStyle/>
          <a:p>
            <a:fld id="{74343D87-67CF-458F-94BC-B13D52DBFAFF}" type="slidenum">
              <a:rPr lang="el-GR" smtClean="0"/>
              <a:t>‹#›</a:t>
            </a:fld>
            <a:endParaRPr lang="el-GR"/>
          </a:p>
        </p:txBody>
      </p:sp>
    </p:spTree>
    <p:extLst>
      <p:ext uri="{BB962C8B-B14F-4D97-AF65-F5344CB8AC3E}">
        <p14:creationId xmlns:p14="http://schemas.microsoft.com/office/powerpoint/2010/main" val="1275809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B85B014A-67FB-4E75-B291-011D4B722A3F}" type="datetime1">
              <a:rPr lang="el-GR" smtClean="0"/>
              <a:t>24/10/2017</a:t>
            </a:fld>
            <a:endParaRPr lang="el-GR"/>
          </a:p>
        </p:txBody>
      </p:sp>
      <p:sp>
        <p:nvSpPr>
          <p:cNvPr id="4" name="Footer Placeholder 3"/>
          <p:cNvSpPr>
            <a:spLocks noGrp="1"/>
          </p:cNvSpPr>
          <p:nvPr>
            <p:ph type="ftr" sz="quarter" idx="11"/>
          </p:nvPr>
        </p:nvSpPr>
        <p:spPr/>
        <p:txBody>
          <a:bodyPr/>
          <a:lstStyle/>
          <a:p>
            <a:r>
              <a:rPr lang="el-GR" dirty="0" smtClean="0"/>
              <a:t>Ελένη Αθανασοπούλου</a:t>
            </a:r>
            <a:endParaRPr lang="el-GR" dirty="0"/>
          </a:p>
        </p:txBody>
      </p:sp>
      <p:sp>
        <p:nvSpPr>
          <p:cNvPr id="5" name="Slide Number Placeholder 4"/>
          <p:cNvSpPr>
            <a:spLocks noGrp="1"/>
          </p:cNvSpPr>
          <p:nvPr>
            <p:ph type="sldNum" sz="quarter" idx="12"/>
          </p:nvPr>
        </p:nvSpPr>
        <p:spPr/>
        <p:txBody>
          <a:bodyPr/>
          <a:lstStyle/>
          <a:p>
            <a:fld id="{74343D87-67CF-458F-94BC-B13D52DBFAFF}" type="slidenum">
              <a:rPr lang="el-GR" smtClean="0"/>
              <a:t>‹#›</a:t>
            </a:fld>
            <a:endParaRPr lang="el-GR"/>
          </a:p>
        </p:txBody>
      </p:sp>
    </p:spTree>
    <p:extLst>
      <p:ext uri="{BB962C8B-B14F-4D97-AF65-F5344CB8AC3E}">
        <p14:creationId xmlns:p14="http://schemas.microsoft.com/office/powerpoint/2010/main" val="3027141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33122E-90F3-4733-997F-1D3449107536}" type="datetime1">
              <a:rPr lang="el-GR" smtClean="0"/>
              <a:t>24/10/2017</a:t>
            </a:fld>
            <a:endParaRPr lang="el-GR"/>
          </a:p>
        </p:txBody>
      </p:sp>
      <p:sp>
        <p:nvSpPr>
          <p:cNvPr id="3" name="Footer Placeholder 2"/>
          <p:cNvSpPr>
            <a:spLocks noGrp="1"/>
          </p:cNvSpPr>
          <p:nvPr>
            <p:ph type="ftr" sz="quarter" idx="11"/>
          </p:nvPr>
        </p:nvSpPr>
        <p:spPr/>
        <p:txBody>
          <a:bodyPr/>
          <a:lstStyle/>
          <a:p>
            <a:r>
              <a:rPr lang="el-GR" smtClean="0"/>
              <a:t>Ελένη Αθανασοπούλου</a:t>
            </a:r>
            <a:endParaRPr lang="el-GR"/>
          </a:p>
        </p:txBody>
      </p:sp>
      <p:sp>
        <p:nvSpPr>
          <p:cNvPr id="4" name="Slide Number Placeholder 3"/>
          <p:cNvSpPr>
            <a:spLocks noGrp="1"/>
          </p:cNvSpPr>
          <p:nvPr>
            <p:ph type="sldNum" sz="quarter" idx="12"/>
          </p:nvPr>
        </p:nvSpPr>
        <p:spPr/>
        <p:txBody>
          <a:bodyPr/>
          <a:lstStyle/>
          <a:p>
            <a:fld id="{74343D87-67CF-458F-94BC-B13D52DBFAFF}" type="slidenum">
              <a:rPr lang="el-GR" smtClean="0"/>
              <a:t>‹#›</a:t>
            </a:fld>
            <a:endParaRPr lang="el-GR"/>
          </a:p>
        </p:txBody>
      </p:sp>
    </p:spTree>
    <p:extLst>
      <p:ext uri="{BB962C8B-B14F-4D97-AF65-F5344CB8AC3E}">
        <p14:creationId xmlns:p14="http://schemas.microsoft.com/office/powerpoint/2010/main" val="2265303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059731-D730-4325-A137-4D71F880CA15}" type="datetime1">
              <a:rPr lang="el-GR" smtClean="0"/>
              <a:t>24/10/2017</a:t>
            </a:fld>
            <a:endParaRPr lang="el-GR"/>
          </a:p>
        </p:txBody>
      </p:sp>
      <p:sp>
        <p:nvSpPr>
          <p:cNvPr id="6" name="Footer Placeholder 5"/>
          <p:cNvSpPr>
            <a:spLocks noGrp="1"/>
          </p:cNvSpPr>
          <p:nvPr>
            <p:ph type="ftr" sz="quarter" idx="11"/>
          </p:nvPr>
        </p:nvSpPr>
        <p:spPr/>
        <p:txBody>
          <a:bodyPr/>
          <a:lstStyle/>
          <a:p>
            <a:r>
              <a:rPr lang="el-GR" smtClean="0"/>
              <a:t>Ελένη Αθανασοπούλου</a:t>
            </a:r>
            <a:endParaRPr lang="el-GR"/>
          </a:p>
        </p:txBody>
      </p:sp>
      <p:sp>
        <p:nvSpPr>
          <p:cNvPr id="7" name="Slide Number Placeholder 6"/>
          <p:cNvSpPr>
            <a:spLocks noGrp="1"/>
          </p:cNvSpPr>
          <p:nvPr>
            <p:ph type="sldNum" sz="quarter" idx="12"/>
          </p:nvPr>
        </p:nvSpPr>
        <p:spPr/>
        <p:txBody>
          <a:bodyPr/>
          <a:lstStyle/>
          <a:p>
            <a:fld id="{74343D87-67CF-458F-94BC-B13D52DBFAFF}" type="slidenum">
              <a:rPr lang="el-GR" smtClean="0"/>
              <a:t>‹#›</a:t>
            </a:fld>
            <a:endParaRPr lang="el-GR"/>
          </a:p>
        </p:txBody>
      </p:sp>
    </p:spTree>
    <p:extLst>
      <p:ext uri="{BB962C8B-B14F-4D97-AF65-F5344CB8AC3E}">
        <p14:creationId xmlns:p14="http://schemas.microsoft.com/office/powerpoint/2010/main" val="6540135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5EE363-1DA3-45AA-AF61-83C1288D8BFC}" type="datetime1">
              <a:rPr lang="el-GR" smtClean="0"/>
              <a:t>24/10/2017</a:t>
            </a:fld>
            <a:endParaRPr lang="el-GR"/>
          </a:p>
        </p:txBody>
      </p:sp>
      <p:sp>
        <p:nvSpPr>
          <p:cNvPr id="6" name="Footer Placeholder 5"/>
          <p:cNvSpPr>
            <a:spLocks noGrp="1"/>
          </p:cNvSpPr>
          <p:nvPr>
            <p:ph type="ftr" sz="quarter" idx="11"/>
          </p:nvPr>
        </p:nvSpPr>
        <p:spPr/>
        <p:txBody>
          <a:bodyPr/>
          <a:lstStyle/>
          <a:p>
            <a:r>
              <a:rPr lang="el-GR" smtClean="0"/>
              <a:t>Ελένη Αθανασοπούλου</a:t>
            </a:r>
            <a:endParaRPr lang="el-GR"/>
          </a:p>
        </p:txBody>
      </p:sp>
      <p:sp>
        <p:nvSpPr>
          <p:cNvPr id="7" name="Slide Number Placeholder 6"/>
          <p:cNvSpPr>
            <a:spLocks noGrp="1"/>
          </p:cNvSpPr>
          <p:nvPr>
            <p:ph type="sldNum" sz="quarter" idx="12"/>
          </p:nvPr>
        </p:nvSpPr>
        <p:spPr/>
        <p:txBody>
          <a:bodyPr/>
          <a:lstStyle/>
          <a:p>
            <a:fld id="{74343D87-67CF-458F-94BC-B13D52DBFAFF}" type="slidenum">
              <a:rPr lang="el-GR" smtClean="0"/>
              <a:t>‹#›</a:t>
            </a:fld>
            <a:endParaRPr lang="el-GR"/>
          </a:p>
        </p:txBody>
      </p:sp>
    </p:spTree>
    <p:extLst>
      <p:ext uri="{BB962C8B-B14F-4D97-AF65-F5344CB8AC3E}">
        <p14:creationId xmlns:p14="http://schemas.microsoft.com/office/powerpoint/2010/main" val="2660155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C00C35-6157-4AA4-A387-AF5F9364E7B2}" type="datetime1">
              <a:rPr lang="el-GR" smtClean="0"/>
              <a:t>24/10/2017</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dirty="0" smtClean="0"/>
              <a:t>Ελένη Αθανασοπούλου</a:t>
            </a: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343D87-67CF-458F-94BC-B13D52DBFAFF}" type="slidenum">
              <a:rPr lang="el-GR" smtClean="0"/>
              <a:t>‹#›</a:t>
            </a:fld>
            <a:endParaRPr lang="el-GR"/>
          </a:p>
        </p:txBody>
      </p:sp>
      <p:pic>
        <p:nvPicPr>
          <p:cNvPr id="7" name="Picture 2"/>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35496" y="86899"/>
            <a:ext cx="1944216" cy="821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61257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6.jpe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image" Target="../media/image19.wmf"/><Relationship Id="rId7"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2.wmf"/><Relationship Id="rId11" Type="http://schemas.openxmlformats.org/officeDocument/2006/relationships/image" Target="../media/image27.wmf"/><Relationship Id="rId5" Type="http://schemas.openxmlformats.org/officeDocument/2006/relationships/image" Target="../media/image21.wmf"/><Relationship Id="rId10" Type="http://schemas.openxmlformats.org/officeDocument/2006/relationships/image" Target="../media/image26.jpeg"/><Relationship Id="rId4" Type="http://schemas.openxmlformats.org/officeDocument/2006/relationships/image" Target="../media/image20.wmf"/><Relationship Id="rId9" Type="http://schemas.openxmlformats.org/officeDocument/2006/relationships/image" Target="../media/image2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gif"/><Relationship Id="rId7" Type="http://schemas.openxmlformats.org/officeDocument/2006/relationships/image" Target="../media/image32.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_dTtvtlct9k&amp;t=45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2816"/>
            <a:ext cx="7772400" cy="1470025"/>
          </a:xfrm>
        </p:spPr>
        <p:txBody>
          <a:bodyPr/>
          <a:lstStyle/>
          <a:p>
            <a:r>
              <a:rPr lang="el-GR" dirty="0" smtClean="0"/>
              <a:t>Ατμοσφαιρική Ρύπανση (ΕΕΕ423)</a:t>
            </a:r>
            <a:endParaRPr lang="el-GR" dirty="0"/>
          </a:p>
        </p:txBody>
      </p:sp>
      <p:sp>
        <p:nvSpPr>
          <p:cNvPr id="3" name="Subtitle 2"/>
          <p:cNvSpPr>
            <a:spLocks noGrp="1"/>
          </p:cNvSpPr>
          <p:nvPr>
            <p:ph type="subTitle" idx="1"/>
          </p:nvPr>
        </p:nvSpPr>
        <p:spPr>
          <a:xfrm>
            <a:off x="683568" y="3501008"/>
            <a:ext cx="7776864" cy="1752600"/>
          </a:xfrm>
        </p:spPr>
        <p:txBody>
          <a:bodyPr>
            <a:normAutofit lnSpcReduction="10000"/>
          </a:bodyPr>
          <a:lstStyle/>
          <a:p>
            <a:r>
              <a:rPr lang="el-GR" dirty="0" smtClean="0"/>
              <a:t>Μάθημα </a:t>
            </a:r>
            <a:r>
              <a:rPr lang="en-US" dirty="0"/>
              <a:t>3</a:t>
            </a:r>
            <a:r>
              <a:rPr lang="el-GR" baseline="30000" dirty="0" smtClean="0"/>
              <a:t>ο</a:t>
            </a:r>
            <a:endParaRPr lang="el-GR" dirty="0"/>
          </a:p>
          <a:p>
            <a:r>
              <a:rPr lang="el-GR" sz="2600" dirty="0" smtClean="0"/>
              <a:t>Δημιουργία </a:t>
            </a:r>
            <a:r>
              <a:rPr lang="el-GR" sz="2600" dirty="0"/>
              <a:t>και εξέλιξη ατμοσφαιρικής ρύπανσης </a:t>
            </a:r>
            <a:r>
              <a:rPr lang="el-GR" sz="2600" dirty="0" smtClean="0"/>
              <a:t>(</a:t>
            </a:r>
            <a:r>
              <a:rPr lang="en-US" sz="2600" dirty="0" smtClean="0"/>
              <a:t>2</a:t>
            </a:r>
            <a:r>
              <a:rPr lang="el-GR" sz="2600" dirty="0" smtClean="0"/>
              <a:t>)</a:t>
            </a:r>
            <a:r>
              <a:rPr lang="en-US" sz="2600" dirty="0" smtClean="0"/>
              <a:t>: </a:t>
            </a:r>
            <a:r>
              <a:rPr lang="el-GR" sz="2800" dirty="0"/>
              <a:t>Διαδικασίες </a:t>
            </a:r>
            <a:r>
              <a:rPr lang="el-GR" sz="2800" dirty="0" smtClean="0"/>
              <a:t>διασποράς, μετασχηματισμών των ρύπων </a:t>
            </a:r>
            <a:r>
              <a:rPr lang="el-GR" sz="2800" dirty="0"/>
              <a:t>στην ατμόσφαιρα</a:t>
            </a:r>
          </a:p>
          <a:p>
            <a:pPr marL="457200" indent="-457200" algn="just">
              <a:buFont typeface="Arial" pitchFamily="34" charset="0"/>
              <a:buChar char="•"/>
            </a:pPr>
            <a:endParaRPr lang="el-GR" sz="2600" dirty="0"/>
          </a:p>
        </p:txBody>
      </p:sp>
      <p:sp>
        <p:nvSpPr>
          <p:cNvPr id="4" name="Date Placeholder 3"/>
          <p:cNvSpPr>
            <a:spLocks noGrp="1"/>
          </p:cNvSpPr>
          <p:nvPr>
            <p:ph type="dt" sz="half" idx="10"/>
          </p:nvPr>
        </p:nvSpPr>
        <p:spPr/>
        <p:txBody>
          <a:bodyPr/>
          <a:lstStyle/>
          <a:p>
            <a:fld id="{A8F533D1-824B-4684-92DC-78C293F579BE}" type="datetime1">
              <a:rPr lang="el-GR" smtClean="0"/>
              <a:t>24/10/2017</a:t>
            </a:fld>
            <a:endParaRPr lang="el-GR"/>
          </a:p>
        </p:txBody>
      </p:sp>
      <p:sp>
        <p:nvSpPr>
          <p:cNvPr id="5" name="Footer Placeholder 4"/>
          <p:cNvSpPr>
            <a:spLocks noGrp="1"/>
          </p:cNvSpPr>
          <p:nvPr>
            <p:ph type="ftr" sz="quarter" idx="11"/>
          </p:nvPr>
        </p:nvSpPr>
        <p:spPr/>
        <p:txBody>
          <a:bodyPr/>
          <a:lstStyle/>
          <a:p>
            <a:r>
              <a:rPr lang="el-GR" smtClean="0"/>
              <a:t>Ελένη Αθανασοπούλου</a:t>
            </a:r>
            <a:endParaRPr lang="el-GR" dirty="0"/>
          </a:p>
        </p:txBody>
      </p:sp>
      <p:sp>
        <p:nvSpPr>
          <p:cNvPr id="6" name="Slide Number Placeholder 5"/>
          <p:cNvSpPr>
            <a:spLocks noGrp="1"/>
          </p:cNvSpPr>
          <p:nvPr>
            <p:ph type="sldNum" sz="quarter" idx="12"/>
          </p:nvPr>
        </p:nvSpPr>
        <p:spPr/>
        <p:txBody>
          <a:bodyPr/>
          <a:lstStyle/>
          <a:p>
            <a:fld id="{82AE7254-793E-42E3-B77F-3A9CC7A513CB}" type="slidenum">
              <a:rPr lang="el-GR" smtClean="0"/>
              <a:t>1</a:t>
            </a:fld>
            <a:endParaRPr lang="el-GR" dirty="0"/>
          </a:p>
        </p:txBody>
      </p:sp>
    </p:spTree>
    <p:extLst>
      <p:ext uri="{BB962C8B-B14F-4D97-AF65-F5344CB8AC3E}">
        <p14:creationId xmlns:p14="http://schemas.microsoft.com/office/powerpoint/2010/main" val="39483944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9776"/>
            <a:ext cx="8229600" cy="1143000"/>
          </a:xfrm>
        </p:spPr>
        <p:txBody>
          <a:bodyPr/>
          <a:lstStyle/>
          <a:p>
            <a:r>
              <a:rPr lang="el-GR" dirty="0" smtClean="0"/>
              <a:t>Μεταφορά - Διάχυση</a:t>
            </a:r>
            <a:endParaRPr lang="el-GR" dirty="0"/>
          </a:p>
        </p:txBody>
      </p:sp>
      <p:sp>
        <p:nvSpPr>
          <p:cNvPr id="3" name="Content Placeholder 2"/>
          <p:cNvSpPr>
            <a:spLocks noGrp="1"/>
          </p:cNvSpPr>
          <p:nvPr>
            <p:ph idx="1"/>
          </p:nvPr>
        </p:nvSpPr>
        <p:spPr>
          <a:xfrm>
            <a:off x="35496" y="1711349"/>
            <a:ext cx="8229600" cy="4525963"/>
          </a:xfrm>
        </p:spPr>
        <p:txBody>
          <a:bodyPr>
            <a:normAutofit/>
          </a:bodyPr>
          <a:lstStyle/>
          <a:p>
            <a:pPr>
              <a:spcAft>
                <a:spcPts val="2000"/>
              </a:spcAft>
            </a:pPr>
            <a:r>
              <a:rPr lang="el-GR" dirty="0" smtClean="0"/>
              <a:t>Ινώδης θύσανος</a:t>
            </a:r>
          </a:p>
          <a:p>
            <a:pPr>
              <a:spcAft>
                <a:spcPts val="2000"/>
              </a:spcAft>
            </a:pPr>
            <a:r>
              <a:rPr lang="el-GR" dirty="0" smtClean="0"/>
              <a:t>Βυθιζόμενος θύσανος</a:t>
            </a:r>
            <a:endParaRPr lang="el-GR" dirty="0"/>
          </a:p>
          <a:p>
            <a:pPr>
              <a:spcAft>
                <a:spcPts val="2000"/>
              </a:spcAft>
            </a:pPr>
            <a:r>
              <a:rPr lang="el-GR" dirty="0" smtClean="0"/>
              <a:t>Θύσανος βρόχου</a:t>
            </a:r>
          </a:p>
          <a:p>
            <a:pPr>
              <a:spcAft>
                <a:spcPts val="2000"/>
              </a:spcAft>
            </a:pPr>
            <a:r>
              <a:rPr lang="el-GR" dirty="0" smtClean="0"/>
              <a:t>Κωνικός θύσανος</a:t>
            </a:r>
          </a:p>
          <a:p>
            <a:pPr>
              <a:spcAft>
                <a:spcPts val="2000"/>
              </a:spcAft>
            </a:pPr>
            <a:r>
              <a:rPr lang="el-GR" dirty="0" smtClean="0"/>
              <a:t>Υπερυψωμένος θύσανος</a:t>
            </a:r>
            <a:endParaRPr lang="el-GR" dirty="0"/>
          </a:p>
        </p:txBody>
      </p:sp>
      <p:sp>
        <p:nvSpPr>
          <p:cNvPr id="4" name="Date Placeholder 3"/>
          <p:cNvSpPr>
            <a:spLocks noGrp="1"/>
          </p:cNvSpPr>
          <p:nvPr>
            <p:ph type="dt" sz="half" idx="10"/>
          </p:nvPr>
        </p:nvSpPr>
        <p:spPr/>
        <p:txBody>
          <a:bodyPr/>
          <a:lstStyle/>
          <a:p>
            <a:fld id="{01044A92-FC60-4BE2-861C-60BF25431668}" type="datetime1">
              <a:rPr lang="el-GR" smtClean="0"/>
              <a:t>24/10/2017</a:t>
            </a:fld>
            <a:endParaRPr lang="el-GR" dirty="0"/>
          </a:p>
        </p:txBody>
      </p:sp>
      <p:sp>
        <p:nvSpPr>
          <p:cNvPr id="5" name="Footer Placeholder 4"/>
          <p:cNvSpPr>
            <a:spLocks noGrp="1"/>
          </p:cNvSpPr>
          <p:nvPr>
            <p:ph type="ftr" sz="quarter" idx="11"/>
          </p:nvPr>
        </p:nvSpPr>
        <p:spPr/>
        <p:txBody>
          <a:bodyPr/>
          <a:lstStyle/>
          <a:p>
            <a:r>
              <a:rPr lang="el-GR" smtClean="0"/>
              <a:t>Ελένη Αθανασοπούλου</a:t>
            </a:r>
            <a:endParaRPr lang="el-GR" dirty="0"/>
          </a:p>
        </p:txBody>
      </p:sp>
      <p:sp>
        <p:nvSpPr>
          <p:cNvPr id="6" name="Slide Number Placeholder 5"/>
          <p:cNvSpPr>
            <a:spLocks noGrp="1"/>
          </p:cNvSpPr>
          <p:nvPr>
            <p:ph type="sldNum" sz="quarter" idx="12"/>
          </p:nvPr>
        </p:nvSpPr>
        <p:spPr/>
        <p:txBody>
          <a:bodyPr/>
          <a:lstStyle/>
          <a:p>
            <a:fld id="{74343D87-67CF-458F-94BC-B13D52DBFAFF}" type="slidenum">
              <a:rPr lang="el-GR" smtClean="0"/>
              <a:t>10</a:t>
            </a:fld>
            <a:endParaRPr lang="el-GR"/>
          </a:p>
        </p:txBody>
      </p:sp>
      <p:pic>
        <p:nvPicPr>
          <p:cNvPr id="2050" name="Picture 2" descr="Image result for plume rise types"/>
          <p:cNvPicPr>
            <a:picLocks noChangeAspect="1" noChangeArrowheads="1"/>
          </p:cNvPicPr>
          <p:nvPr/>
        </p:nvPicPr>
        <p:blipFill rotWithShape="1">
          <a:blip r:embed="rId3">
            <a:extLst>
              <a:ext uri="{28A0092B-C50C-407E-A947-70E740481C1C}">
                <a14:useLocalDpi xmlns:a14="http://schemas.microsoft.com/office/drawing/2010/main" val="0"/>
              </a:ext>
            </a:extLst>
          </a:blip>
          <a:srcRect l="20415" r="13148" b="12543"/>
          <a:stretch/>
        </p:blipFill>
        <p:spPr bwMode="auto">
          <a:xfrm>
            <a:off x="4644008" y="1196752"/>
            <a:ext cx="4556235" cy="5181463"/>
          </a:xfrm>
          <a:prstGeom prst="rect">
            <a:avLst/>
          </a:prstGeom>
          <a:noFill/>
          <a:extLst>
            <a:ext uri="{909E8E84-426E-40DD-AFC4-6F175D3DCCD1}">
              <a14:hiddenFill xmlns:a14="http://schemas.microsoft.com/office/drawing/2010/main">
                <a:solidFill>
                  <a:srgbClr val="FFFFFF"/>
                </a:solidFill>
              </a14:hiddenFill>
            </a:ext>
          </a:extLst>
        </p:spPr>
      </p:pic>
      <p:pic>
        <p:nvPicPr>
          <p:cNvPr id="4097" name="Picture 1" descr="C:\Users\User\AppData\Local\Microsoft\Windows\Temporary Internet Files\Content.IE5\LLC2UBV5\moon_blue_png_clipart_by_clipartcotttage-d7bwkvv[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08184" y="1628800"/>
            <a:ext cx="471647" cy="467874"/>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s\User\AppData\Local\Microsoft\Windows\Temporary Internet Files\Content.IE5\DDSM3YYG\sunrise_cartoon_background_01_vector_157946[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11960" y="2348880"/>
            <a:ext cx="583903" cy="583903"/>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User\AppData\Local\Microsoft\Windows\Temporary Internet Files\Content.IE5\H01KTS52\589px-Sun01[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95936" y="3259312"/>
            <a:ext cx="802768" cy="81776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User\AppData\Local\Microsoft\Windows\Temporary Internet Files\Content.IE5\1IPWSGUS\1330593065[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23928" y="4334929"/>
            <a:ext cx="807109" cy="442565"/>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User\AppData\Local\Microsoft\Windows\Temporary Internet Files\Content.IE5\G0IHFANK\image.199206c.24[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51920" y="5576064"/>
            <a:ext cx="899592" cy="599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43216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Δομή Μαθήματος</a:t>
            </a:r>
            <a:endParaRPr lang="el-GR" dirty="0"/>
          </a:p>
        </p:txBody>
      </p:sp>
      <p:sp>
        <p:nvSpPr>
          <p:cNvPr id="8" name="Content Placeholder 7"/>
          <p:cNvSpPr>
            <a:spLocks noGrp="1"/>
          </p:cNvSpPr>
          <p:nvPr>
            <p:ph idx="1"/>
          </p:nvPr>
        </p:nvSpPr>
        <p:spPr/>
        <p:txBody>
          <a:bodyPr>
            <a:normAutofit/>
          </a:bodyPr>
          <a:lstStyle/>
          <a:p>
            <a:pPr marL="514350" indent="-514350">
              <a:buFont typeface="+mj-lt"/>
              <a:buAutoNum type="arabicPeriod"/>
            </a:pPr>
            <a:r>
              <a:rPr lang="el-GR" dirty="0" smtClean="0"/>
              <a:t>Εισαγωγή</a:t>
            </a:r>
          </a:p>
          <a:p>
            <a:pPr marL="514350" indent="-514350">
              <a:buFont typeface="+mj-lt"/>
              <a:buAutoNum type="arabicPeriod"/>
            </a:pPr>
            <a:r>
              <a:rPr lang="el-GR" dirty="0" smtClean="0"/>
              <a:t>Μεταφορά</a:t>
            </a:r>
          </a:p>
          <a:p>
            <a:pPr marL="514350" indent="-514350">
              <a:buFont typeface="+mj-lt"/>
              <a:buAutoNum type="arabicPeriod"/>
            </a:pPr>
            <a:r>
              <a:rPr lang="el-GR" dirty="0"/>
              <a:t>Τ</a:t>
            </a:r>
            <a:r>
              <a:rPr lang="el-GR" dirty="0" smtClean="0"/>
              <a:t>υρβώδης διάχυση</a:t>
            </a:r>
            <a:endParaRPr lang="en-US" dirty="0" smtClean="0"/>
          </a:p>
          <a:p>
            <a:pPr marL="514350" indent="-514350">
              <a:buFont typeface="+mj-lt"/>
              <a:buAutoNum type="arabicPeriod"/>
            </a:pPr>
            <a:r>
              <a:rPr lang="el-GR" dirty="0" smtClean="0"/>
              <a:t>Ατμοσφαιρική χημεία</a:t>
            </a:r>
          </a:p>
          <a:p>
            <a:pPr marL="514350" indent="-514350">
              <a:buFont typeface="+mj-lt"/>
              <a:buAutoNum type="arabicPeriod"/>
            </a:pPr>
            <a:r>
              <a:rPr lang="el-GR" dirty="0" smtClean="0"/>
              <a:t>Άλλες </a:t>
            </a:r>
            <a:r>
              <a:rPr lang="el-GR" dirty="0" err="1" smtClean="0"/>
              <a:t>φυσικο</a:t>
            </a:r>
            <a:r>
              <a:rPr lang="el-GR" dirty="0" smtClean="0"/>
              <a:t>-χημικές διεργασίες</a:t>
            </a:r>
          </a:p>
          <a:p>
            <a:pPr marL="514350" indent="-514350">
              <a:buFont typeface="+mj-lt"/>
              <a:buAutoNum type="arabicPeriod"/>
            </a:pPr>
            <a:r>
              <a:rPr lang="el-GR" dirty="0"/>
              <a:t>Δ</a:t>
            </a:r>
            <a:r>
              <a:rPr lang="el-GR" dirty="0" smtClean="0"/>
              <a:t>ιεργασίες </a:t>
            </a:r>
            <a:r>
              <a:rPr lang="el-GR" dirty="0"/>
              <a:t>απομάκρυνσης των </a:t>
            </a:r>
            <a:r>
              <a:rPr lang="el-GR" dirty="0" smtClean="0"/>
              <a:t>ρύπων από </a:t>
            </a:r>
            <a:r>
              <a:rPr lang="el-GR" dirty="0"/>
              <a:t>την </a:t>
            </a:r>
            <a:r>
              <a:rPr lang="el-GR" dirty="0" smtClean="0"/>
              <a:t>ατμόσφαιρα</a:t>
            </a:r>
            <a:endParaRPr lang="el-GR" dirty="0"/>
          </a:p>
        </p:txBody>
      </p:sp>
      <p:sp>
        <p:nvSpPr>
          <p:cNvPr id="5" name="Date Placeholder 4"/>
          <p:cNvSpPr>
            <a:spLocks noGrp="1"/>
          </p:cNvSpPr>
          <p:nvPr>
            <p:ph type="dt" sz="half" idx="10"/>
          </p:nvPr>
        </p:nvSpPr>
        <p:spPr/>
        <p:txBody>
          <a:bodyPr/>
          <a:lstStyle/>
          <a:p>
            <a:fld id="{3417E0D7-DFFE-4D38-B11B-DD18872533AA}" type="datetime1">
              <a:rPr lang="el-GR" smtClean="0"/>
              <a:t>24/10/2017</a:t>
            </a:fld>
            <a:endParaRPr lang="el-GR" dirty="0"/>
          </a:p>
        </p:txBody>
      </p:sp>
      <p:sp>
        <p:nvSpPr>
          <p:cNvPr id="6" name="Footer Placeholder 5"/>
          <p:cNvSpPr>
            <a:spLocks noGrp="1"/>
          </p:cNvSpPr>
          <p:nvPr>
            <p:ph type="ftr" sz="quarter" idx="11"/>
          </p:nvPr>
        </p:nvSpPr>
        <p:spPr/>
        <p:txBody>
          <a:bodyPr/>
          <a:lstStyle/>
          <a:p>
            <a:r>
              <a:rPr lang="el-GR" smtClean="0"/>
              <a:t>Ελένη Αθανασοπούλου</a:t>
            </a:r>
            <a:endParaRPr lang="el-GR" dirty="0"/>
          </a:p>
        </p:txBody>
      </p:sp>
      <p:sp>
        <p:nvSpPr>
          <p:cNvPr id="7" name="Slide Number Placeholder 6"/>
          <p:cNvSpPr>
            <a:spLocks noGrp="1"/>
          </p:cNvSpPr>
          <p:nvPr>
            <p:ph type="sldNum" sz="quarter" idx="12"/>
          </p:nvPr>
        </p:nvSpPr>
        <p:spPr/>
        <p:txBody>
          <a:bodyPr/>
          <a:lstStyle/>
          <a:p>
            <a:fld id="{74343D87-67CF-458F-94BC-B13D52DBFAFF}" type="slidenum">
              <a:rPr lang="el-GR" smtClean="0"/>
              <a:t>11</a:t>
            </a:fld>
            <a:endParaRPr lang="el-GR"/>
          </a:p>
        </p:txBody>
      </p:sp>
    </p:spTree>
    <p:extLst>
      <p:ext uri="{BB962C8B-B14F-4D97-AF65-F5344CB8AC3E}">
        <p14:creationId xmlns:p14="http://schemas.microsoft.com/office/powerpoint/2010/main" val="112354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nodeType="withEffect">
                                  <p:stCondLst>
                                    <p:cond delay="0"/>
                                  </p:stCondLst>
                                  <p:iterate type="lt">
                                    <p:tmAbs val="25"/>
                                  </p:iterate>
                                  <p:childTnLst>
                                    <p:set>
                                      <p:cBhvr override="childStyle">
                                        <p:cTn id="6" dur="indefinite"/>
                                        <p:tgtEl>
                                          <p:spTgt spid="8">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4704"/>
            <a:ext cx="8229600" cy="1143000"/>
          </a:xfrm>
        </p:spPr>
        <p:txBody>
          <a:bodyPr>
            <a:normAutofit/>
          </a:bodyPr>
          <a:lstStyle/>
          <a:p>
            <a:r>
              <a:rPr lang="el-GR" dirty="0"/>
              <a:t>Ατμοσφαιρική χημεία</a:t>
            </a: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6537" y="2030710"/>
            <a:ext cx="7910926" cy="4525963"/>
          </a:xfrm>
        </p:spPr>
      </p:pic>
      <p:sp>
        <p:nvSpPr>
          <p:cNvPr id="4" name="Date Placeholder 3"/>
          <p:cNvSpPr>
            <a:spLocks noGrp="1"/>
          </p:cNvSpPr>
          <p:nvPr>
            <p:ph type="dt" sz="half" idx="10"/>
          </p:nvPr>
        </p:nvSpPr>
        <p:spPr>
          <a:xfrm>
            <a:off x="457200" y="6458496"/>
            <a:ext cx="2133600" cy="365125"/>
          </a:xfrm>
        </p:spPr>
        <p:txBody>
          <a:bodyPr/>
          <a:lstStyle/>
          <a:p>
            <a:fld id="{01044A92-FC60-4BE2-861C-60BF25431668}" type="datetime1">
              <a:rPr lang="el-GR" smtClean="0"/>
              <a:t>24/10/2017</a:t>
            </a:fld>
            <a:endParaRPr lang="el-GR" dirty="0"/>
          </a:p>
        </p:txBody>
      </p:sp>
      <p:sp>
        <p:nvSpPr>
          <p:cNvPr id="5" name="Footer Placeholder 4"/>
          <p:cNvSpPr>
            <a:spLocks noGrp="1"/>
          </p:cNvSpPr>
          <p:nvPr>
            <p:ph type="ftr" sz="quarter" idx="11"/>
          </p:nvPr>
        </p:nvSpPr>
        <p:spPr>
          <a:xfrm>
            <a:off x="3124200" y="6458496"/>
            <a:ext cx="2895600" cy="365125"/>
          </a:xfrm>
        </p:spPr>
        <p:txBody>
          <a:bodyPr/>
          <a:lstStyle/>
          <a:p>
            <a:r>
              <a:rPr lang="el-GR" smtClean="0"/>
              <a:t>Ελένη Αθανασοπούλου</a:t>
            </a:r>
            <a:endParaRPr lang="el-GR" dirty="0"/>
          </a:p>
        </p:txBody>
      </p:sp>
      <p:sp>
        <p:nvSpPr>
          <p:cNvPr id="6" name="Slide Number Placeholder 5"/>
          <p:cNvSpPr>
            <a:spLocks noGrp="1"/>
          </p:cNvSpPr>
          <p:nvPr>
            <p:ph type="sldNum" sz="quarter" idx="12"/>
          </p:nvPr>
        </p:nvSpPr>
        <p:spPr>
          <a:xfrm>
            <a:off x="6553200" y="6458496"/>
            <a:ext cx="2133600" cy="365125"/>
          </a:xfrm>
        </p:spPr>
        <p:txBody>
          <a:bodyPr/>
          <a:lstStyle/>
          <a:p>
            <a:fld id="{74343D87-67CF-458F-94BC-B13D52DBFAFF}" type="slidenum">
              <a:rPr lang="el-GR" smtClean="0"/>
              <a:t>12</a:t>
            </a:fld>
            <a:endParaRPr lang="el-GR"/>
          </a:p>
        </p:txBody>
      </p:sp>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11250" t="20555" b="8611"/>
          <a:stretch/>
        </p:blipFill>
        <p:spPr>
          <a:xfrm>
            <a:off x="10476656" y="1248172"/>
            <a:ext cx="8115300" cy="4857750"/>
          </a:xfrm>
          <a:prstGeom prst="rect">
            <a:avLst/>
          </a:prstGeom>
        </p:spPr>
      </p:pic>
      <p:sp>
        <p:nvSpPr>
          <p:cNvPr id="16" name="Left-Right Arrow 15"/>
          <p:cNvSpPr/>
          <p:nvPr/>
        </p:nvSpPr>
        <p:spPr>
          <a:xfrm>
            <a:off x="3995936" y="2204864"/>
            <a:ext cx="2880320" cy="1008112"/>
          </a:xfrm>
          <a:prstGeom prst="leftRightArrow">
            <a:avLst>
              <a:gd name="adj1" fmla="val 65145"/>
              <a:gd name="adj2" fmla="val 26118"/>
            </a:avLst>
          </a:prstGeom>
          <a:solidFill>
            <a:schemeClr val="bg1">
              <a:alpha val="3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400" dirty="0">
              <a:solidFill>
                <a:srgbClr val="C00000"/>
              </a:solidFill>
            </a:endParaRPr>
          </a:p>
        </p:txBody>
      </p:sp>
    </p:spTree>
    <p:extLst>
      <p:ext uri="{BB962C8B-B14F-4D97-AF65-F5344CB8AC3E}">
        <p14:creationId xmlns:p14="http://schemas.microsoft.com/office/powerpoint/2010/main" val="40003676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496" y="1600200"/>
            <a:ext cx="8229600" cy="4525963"/>
          </a:xfrm>
        </p:spPr>
        <p:txBody>
          <a:bodyPr/>
          <a:lstStyle/>
          <a:p>
            <a:r>
              <a:rPr lang="el-GR" dirty="0" smtClean="0"/>
              <a:t>Φωτοχημικές αντιδράσεις </a:t>
            </a:r>
            <a:r>
              <a:rPr lang="el-GR" sz="2800" dirty="0" smtClean="0"/>
              <a:t>(φωτόλυση στοιχείων)</a:t>
            </a:r>
          </a:p>
          <a:p>
            <a:endParaRPr lang="el-GR" sz="2800" dirty="0" smtClean="0"/>
          </a:p>
          <a:p>
            <a:endParaRPr lang="el-GR" dirty="0" smtClean="0"/>
          </a:p>
          <a:p>
            <a:r>
              <a:rPr lang="el-GR" dirty="0" smtClean="0"/>
              <a:t>Χημικές αντιδράσεις </a:t>
            </a:r>
            <a:r>
              <a:rPr lang="el-GR" sz="2800" dirty="0" smtClean="0"/>
              <a:t>(π.χ. οξείδωσης)</a:t>
            </a:r>
          </a:p>
          <a:p>
            <a:endParaRPr lang="el-GR" sz="2800" dirty="0" smtClean="0"/>
          </a:p>
          <a:p>
            <a:r>
              <a:rPr lang="el-GR" dirty="0" smtClean="0"/>
              <a:t>Ετερογενείς αντιδράσεις</a:t>
            </a:r>
          </a:p>
          <a:p>
            <a:endParaRPr lang="el-GR" dirty="0" smtClean="0"/>
          </a:p>
          <a:p>
            <a:endParaRPr lang="en-US" dirty="0" smtClean="0"/>
          </a:p>
          <a:p>
            <a:endParaRPr lang="el-GR" dirty="0"/>
          </a:p>
        </p:txBody>
      </p:sp>
      <p:sp>
        <p:nvSpPr>
          <p:cNvPr id="2" name="Title 1"/>
          <p:cNvSpPr>
            <a:spLocks noGrp="1"/>
          </p:cNvSpPr>
          <p:nvPr>
            <p:ph type="title"/>
          </p:nvPr>
        </p:nvSpPr>
        <p:spPr/>
        <p:txBody>
          <a:bodyPr/>
          <a:lstStyle/>
          <a:p>
            <a:r>
              <a:rPr lang="el-GR" dirty="0" smtClean="0"/>
              <a:t>Ατμοσφαιρική χημεία</a:t>
            </a:r>
            <a:endParaRPr lang="el-GR" dirty="0"/>
          </a:p>
        </p:txBody>
      </p:sp>
      <p:sp>
        <p:nvSpPr>
          <p:cNvPr id="4" name="Date Placeholder 3"/>
          <p:cNvSpPr>
            <a:spLocks noGrp="1"/>
          </p:cNvSpPr>
          <p:nvPr>
            <p:ph type="dt" sz="half" idx="10"/>
          </p:nvPr>
        </p:nvSpPr>
        <p:spPr/>
        <p:txBody>
          <a:bodyPr/>
          <a:lstStyle/>
          <a:p>
            <a:fld id="{01044A92-FC60-4BE2-861C-60BF25431668}" type="datetime1">
              <a:rPr lang="el-GR" smtClean="0"/>
              <a:t>24/10/2017</a:t>
            </a:fld>
            <a:endParaRPr lang="el-GR" dirty="0"/>
          </a:p>
        </p:txBody>
      </p:sp>
      <p:sp>
        <p:nvSpPr>
          <p:cNvPr id="5" name="Footer Placeholder 4"/>
          <p:cNvSpPr>
            <a:spLocks noGrp="1"/>
          </p:cNvSpPr>
          <p:nvPr>
            <p:ph type="ftr" sz="quarter" idx="11"/>
          </p:nvPr>
        </p:nvSpPr>
        <p:spPr/>
        <p:txBody>
          <a:bodyPr/>
          <a:lstStyle/>
          <a:p>
            <a:r>
              <a:rPr lang="el-GR" smtClean="0"/>
              <a:t>Ελένη Αθανασοπούλου</a:t>
            </a:r>
            <a:endParaRPr lang="el-GR" dirty="0"/>
          </a:p>
        </p:txBody>
      </p:sp>
      <p:sp>
        <p:nvSpPr>
          <p:cNvPr id="6" name="Slide Number Placeholder 5"/>
          <p:cNvSpPr>
            <a:spLocks noGrp="1"/>
          </p:cNvSpPr>
          <p:nvPr>
            <p:ph type="sldNum" sz="quarter" idx="12"/>
          </p:nvPr>
        </p:nvSpPr>
        <p:spPr/>
        <p:txBody>
          <a:bodyPr/>
          <a:lstStyle/>
          <a:p>
            <a:fld id="{74343D87-67CF-458F-94BC-B13D52DBFAFF}" type="slidenum">
              <a:rPr lang="el-GR" smtClean="0"/>
              <a:t>13</a:t>
            </a:fld>
            <a:endParaRPr lang="el-G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5243289"/>
            <a:ext cx="3590925"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3968" y="2254042"/>
            <a:ext cx="4836986" cy="796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12" y="2199117"/>
            <a:ext cx="4164014" cy="898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512" y="3782705"/>
            <a:ext cx="2447925"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23023" y="3786361"/>
            <a:ext cx="3781425" cy="86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69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l-GR" dirty="0"/>
          </a:p>
        </p:txBody>
      </p:sp>
      <p:sp>
        <p:nvSpPr>
          <p:cNvPr id="4" name="Date Placeholder 3"/>
          <p:cNvSpPr>
            <a:spLocks noGrp="1"/>
          </p:cNvSpPr>
          <p:nvPr>
            <p:ph type="dt" sz="half" idx="10"/>
          </p:nvPr>
        </p:nvSpPr>
        <p:spPr/>
        <p:txBody>
          <a:bodyPr/>
          <a:lstStyle/>
          <a:p>
            <a:fld id="{01044A92-FC60-4BE2-861C-60BF25431668}" type="datetime1">
              <a:rPr lang="el-GR" smtClean="0"/>
              <a:t>24/10/2017</a:t>
            </a:fld>
            <a:endParaRPr lang="el-GR" dirty="0"/>
          </a:p>
        </p:txBody>
      </p:sp>
      <p:sp>
        <p:nvSpPr>
          <p:cNvPr id="5" name="Footer Placeholder 4"/>
          <p:cNvSpPr>
            <a:spLocks noGrp="1"/>
          </p:cNvSpPr>
          <p:nvPr>
            <p:ph type="ftr" sz="quarter" idx="11"/>
          </p:nvPr>
        </p:nvSpPr>
        <p:spPr/>
        <p:txBody>
          <a:bodyPr/>
          <a:lstStyle/>
          <a:p>
            <a:r>
              <a:rPr lang="el-GR" smtClean="0"/>
              <a:t>Ελένη Αθανασοπούλου</a:t>
            </a:r>
            <a:endParaRPr lang="el-GR" dirty="0"/>
          </a:p>
        </p:txBody>
      </p:sp>
      <p:sp>
        <p:nvSpPr>
          <p:cNvPr id="6" name="Slide Number Placeholder 5"/>
          <p:cNvSpPr>
            <a:spLocks noGrp="1"/>
          </p:cNvSpPr>
          <p:nvPr>
            <p:ph type="sldNum" sz="quarter" idx="12"/>
          </p:nvPr>
        </p:nvSpPr>
        <p:spPr/>
        <p:txBody>
          <a:bodyPr/>
          <a:lstStyle/>
          <a:p>
            <a:fld id="{74343D87-67CF-458F-94BC-B13D52DBFAFF}" type="slidenum">
              <a:rPr lang="el-GR" smtClean="0"/>
              <a:t>14</a:t>
            </a:fld>
            <a:endParaRPr lang="el-GR"/>
          </a:p>
        </p:txBody>
      </p:sp>
      <p:pic>
        <p:nvPicPr>
          <p:cNvPr id="8" name="Picture 4" descr="MCBL00939_0000[1]"/>
          <p:cNvPicPr>
            <a:picLocks noChangeAspect="1" noChangeArrowheads="1"/>
          </p:cNvPicPr>
          <p:nvPr/>
        </p:nvPicPr>
        <p:blipFill>
          <a:blip r:embed="rId3" cstate="print"/>
          <a:srcRect/>
          <a:stretch>
            <a:fillRect/>
          </a:stretch>
        </p:blipFill>
        <p:spPr bwMode="auto">
          <a:xfrm>
            <a:off x="6096000" y="5334000"/>
            <a:ext cx="695325" cy="1079500"/>
          </a:xfrm>
          <a:prstGeom prst="rect">
            <a:avLst/>
          </a:prstGeom>
          <a:noFill/>
          <a:ln w="9525">
            <a:noFill/>
            <a:miter lim="800000"/>
            <a:headEnd/>
            <a:tailEnd/>
          </a:ln>
        </p:spPr>
      </p:pic>
      <p:pic>
        <p:nvPicPr>
          <p:cNvPr id="9" name="Picture 5" descr="MCj01556710000[1]"/>
          <p:cNvPicPr>
            <a:picLocks noChangeAspect="1" noChangeArrowheads="1"/>
          </p:cNvPicPr>
          <p:nvPr/>
        </p:nvPicPr>
        <p:blipFill>
          <a:blip r:embed="rId4" cstate="print"/>
          <a:srcRect/>
          <a:stretch>
            <a:fillRect/>
          </a:stretch>
        </p:blipFill>
        <p:spPr bwMode="auto">
          <a:xfrm>
            <a:off x="7010400" y="5588000"/>
            <a:ext cx="1219200" cy="912813"/>
          </a:xfrm>
          <a:prstGeom prst="rect">
            <a:avLst/>
          </a:prstGeom>
          <a:noFill/>
          <a:ln w="9525">
            <a:noFill/>
            <a:miter lim="800000"/>
            <a:headEnd/>
            <a:tailEnd/>
          </a:ln>
        </p:spPr>
      </p:pic>
      <p:sp>
        <p:nvSpPr>
          <p:cNvPr id="10" name="Freeform 6"/>
          <p:cNvSpPr>
            <a:spLocks/>
          </p:cNvSpPr>
          <p:nvPr/>
        </p:nvSpPr>
        <p:spPr bwMode="auto">
          <a:xfrm>
            <a:off x="7239000" y="5943600"/>
            <a:ext cx="749300" cy="484188"/>
          </a:xfrm>
          <a:custGeom>
            <a:avLst/>
            <a:gdLst>
              <a:gd name="T0" fmla="*/ 0 w 1063"/>
              <a:gd name="T1" fmla="*/ 2147483647 h 744"/>
              <a:gd name="T2" fmla="*/ 2147483647 w 1063"/>
              <a:gd name="T3" fmla="*/ 2147483647 h 744"/>
              <a:gd name="T4" fmla="*/ 2147483647 w 1063"/>
              <a:gd name="T5" fmla="*/ 2147483647 h 744"/>
              <a:gd name="T6" fmla="*/ 2147483647 w 1063"/>
              <a:gd name="T7" fmla="*/ 2147483647 h 744"/>
              <a:gd name="T8" fmla="*/ 2147483647 w 1063"/>
              <a:gd name="T9" fmla="*/ 2147483647 h 744"/>
              <a:gd name="T10" fmla="*/ 2147483647 w 1063"/>
              <a:gd name="T11" fmla="*/ 2147483647 h 744"/>
              <a:gd name="T12" fmla="*/ 0 w 1063"/>
              <a:gd name="T13" fmla="*/ 2147483647 h 744"/>
              <a:gd name="T14" fmla="*/ 2147483647 w 1063"/>
              <a:gd name="T15" fmla="*/ 2147483647 h 744"/>
              <a:gd name="T16" fmla="*/ 2147483647 w 1063"/>
              <a:gd name="T17" fmla="*/ 2147483647 h 744"/>
              <a:gd name="T18" fmla="*/ 2147483647 w 1063"/>
              <a:gd name="T19" fmla="*/ 2147483647 h 744"/>
              <a:gd name="T20" fmla="*/ 2147483647 w 1063"/>
              <a:gd name="T21" fmla="*/ 2147483647 h 744"/>
              <a:gd name="T22" fmla="*/ 2147483647 w 1063"/>
              <a:gd name="T23" fmla="*/ 2147483647 h 744"/>
              <a:gd name="T24" fmla="*/ 2147483647 w 1063"/>
              <a:gd name="T25" fmla="*/ 2147483647 h 744"/>
              <a:gd name="T26" fmla="*/ 2147483647 w 1063"/>
              <a:gd name="T27" fmla="*/ 2147483647 h 744"/>
              <a:gd name="T28" fmla="*/ 2147483647 w 1063"/>
              <a:gd name="T29" fmla="*/ 2147483647 h 744"/>
              <a:gd name="T30" fmla="*/ 2147483647 w 1063"/>
              <a:gd name="T31" fmla="*/ 2147483647 h 744"/>
              <a:gd name="T32" fmla="*/ 2147483647 w 1063"/>
              <a:gd name="T33" fmla="*/ 2147483647 h 744"/>
              <a:gd name="T34" fmla="*/ 2147483647 w 1063"/>
              <a:gd name="T35" fmla="*/ 2147483647 h 744"/>
              <a:gd name="T36" fmla="*/ 2147483647 w 1063"/>
              <a:gd name="T37" fmla="*/ 2147483647 h 744"/>
              <a:gd name="T38" fmla="*/ 2147483647 w 1063"/>
              <a:gd name="T39" fmla="*/ 2147483647 h 744"/>
              <a:gd name="T40" fmla="*/ 2147483647 w 1063"/>
              <a:gd name="T41" fmla="*/ 2147483647 h 744"/>
              <a:gd name="T42" fmla="*/ 2147483647 w 1063"/>
              <a:gd name="T43" fmla="*/ 2147483647 h 744"/>
              <a:gd name="T44" fmla="*/ 2147483647 w 1063"/>
              <a:gd name="T45" fmla="*/ 2147483647 h 744"/>
              <a:gd name="T46" fmla="*/ 2147483647 w 1063"/>
              <a:gd name="T47" fmla="*/ 2147483647 h 744"/>
              <a:gd name="T48" fmla="*/ 2147483647 w 1063"/>
              <a:gd name="T49" fmla="*/ 2147483647 h 744"/>
              <a:gd name="T50" fmla="*/ 2147483647 w 1063"/>
              <a:gd name="T51" fmla="*/ 2147483647 h 744"/>
              <a:gd name="T52" fmla="*/ 2147483647 w 1063"/>
              <a:gd name="T53" fmla="*/ 2147483647 h 744"/>
              <a:gd name="T54" fmla="*/ 2147483647 w 1063"/>
              <a:gd name="T55" fmla="*/ 2147483647 h 744"/>
              <a:gd name="T56" fmla="*/ 2147483647 w 1063"/>
              <a:gd name="T57" fmla="*/ 2147483647 h 744"/>
              <a:gd name="T58" fmla="*/ 2147483647 w 1063"/>
              <a:gd name="T59" fmla="*/ 2147483647 h 744"/>
              <a:gd name="T60" fmla="*/ 2147483647 w 1063"/>
              <a:gd name="T61" fmla="*/ 2147483647 h 744"/>
              <a:gd name="T62" fmla="*/ 2147483647 w 1063"/>
              <a:gd name="T63" fmla="*/ 2147483647 h 744"/>
              <a:gd name="T64" fmla="*/ 2147483647 w 1063"/>
              <a:gd name="T65" fmla="*/ 2147483647 h 744"/>
              <a:gd name="T66" fmla="*/ 2147483647 w 1063"/>
              <a:gd name="T67" fmla="*/ 2147483647 h 744"/>
              <a:gd name="T68" fmla="*/ 2147483647 w 1063"/>
              <a:gd name="T69" fmla="*/ 2147483647 h 744"/>
              <a:gd name="T70" fmla="*/ 2147483647 w 1063"/>
              <a:gd name="T71" fmla="*/ 2147483647 h 744"/>
              <a:gd name="T72" fmla="*/ 2147483647 w 1063"/>
              <a:gd name="T73" fmla="*/ 2147483647 h 744"/>
              <a:gd name="T74" fmla="*/ 2147483647 w 1063"/>
              <a:gd name="T75" fmla="*/ 2147483647 h 744"/>
              <a:gd name="T76" fmla="*/ 2147483647 w 1063"/>
              <a:gd name="T77" fmla="*/ 2147483647 h 744"/>
              <a:gd name="T78" fmla="*/ 2147483647 w 1063"/>
              <a:gd name="T79" fmla="*/ 2147483647 h 744"/>
              <a:gd name="T80" fmla="*/ 2147483647 w 1063"/>
              <a:gd name="T81" fmla="*/ 2147483647 h 744"/>
              <a:gd name="T82" fmla="*/ 2147483647 w 1063"/>
              <a:gd name="T83" fmla="*/ 2147483647 h 744"/>
              <a:gd name="T84" fmla="*/ 2147483647 w 1063"/>
              <a:gd name="T85" fmla="*/ 2147483647 h 744"/>
              <a:gd name="T86" fmla="*/ 2147483647 w 1063"/>
              <a:gd name="T87" fmla="*/ 2147483647 h 744"/>
              <a:gd name="T88" fmla="*/ 2147483647 w 1063"/>
              <a:gd name="T89" fmla="*/ 2147483647 h 744"/>
              <a:gd name="T90" fmla="*/ 2147483647 w 1063"/>
              <a:gd name="T91" fmla="*/ 2147483647 h 744"/>
              <a:gd name="T92" fmla="*/ 2147483647 w 1063"/>
              <a:gd name="T93" fmla="*/ 2147483647 h 744"/>
              <a:gd name="T94" fmla="*/ 2147483647 w 1063"/>
              <a:gd name="T95" fmla="*/ 2147483647 h 744"/>
              <a:gd name="T96" fmla="*/ 2147483647 w 1063"/>
              <a:gd name="T97" fmla="*/ 2147483647 h 744"/>
              <a:gd name="T98" fmla="*/ 2147483647 w 1063"/>
              <a:gd name="T99" fmla="*/ 2147483647 h 744"/>
              <a:gd name="T100" fmla="*/ 2147483647 w 1063"/>
              <a:gd name="T101" fmla="*/ 2147483647 h 744"/>
              <a:gd name="T102" fmla="*/ 2147483647 w 1063"/>
              <a:gd name="T103" fmla="*/ 2147483647 h 744"/>
              <a:gd name="T104" fmla="*/ 0 w 1063"/>
              <a:gd name="T105" fmla="*/ 2147483647 h 74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063"/>
              <a:gd name="T160" fmla="*/ 0 h 744"/>
              <a:gd name="T161" fmla="*/ 1063 w 1063"/>
              <a:gd name="T162" fmla="*/ 744 h 74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063" h="744">
                <a:moveTo>
                  <a:pt x="0" y="625"/>
                </a:moveTo>
                <a:cubicBezTo>
                  <a:pt x="83" y="614"/>
                  <a:pt x="92" y="615"/>
                  <a:pt x="147" y="562"/>
                </a:cubicBezTo>
                <a:cubicBezTo>
                  <a:pt x="176" y="474"/>
                  <a:pt x="167" y="446"/>
                  <a:pt x="136" y="353"/>
                </a:cubicBezTo>
                <a:cubicBezTo>
                  <a:pt x="128" y="329"/>
                  <a:pt x="94" y="290"/>
                  <a:pt x="94" y="290"/>
                </a:cubicBezTo>
                <a:cubicBezTo>
                  <a:pt x="72" y="220"/>
                  <a:pt x="103" y="288"/>
                  <a:pt x="53" y="248"/>
                </a:cubicBezTo>
                <a:cubicBezTo>
                  <a:pt x="43" y="240"/>
                  <a:pt x="41" y="225"/>
                  <a:pt x="32" y="216"/>
                </a:cubicBezTo>
                <a:cubicBezTo>
                  <a:pt x="23" y="207"/>
                  <a:pt x="11" y="203"/>
                  <a:pt x="0" y="196"/>
                </a:cubicBezTo>
                <a:cubicBezTo>
                  <a:pt x="4" y="185"/>
                  <a:pt x="3" y="172"/>
                  <a:pt x="11" y="164"/>
                </a:cubicBezTo>
                <a:cubicBezTo>
                  <a:pt x="34" y="141"/>
                  <a:pt x="50" y="160"/>
                  <a:pt x="73" y="164"/>
                </a:cubicBezTo>
                <a:cubicBezTo>
                  <a:pt x="108" y="169"/>
                  <a:pt x="143" y="171"/>
                  <a:pt x="178" y="175"/>
                </a:cubicBezTo>
                <a:cubicBezTo>
                  <a:pt x="185" y="185"/>
                  <a:pt x="202" y="194"/>
                  <a:pt x="199" y="206"/>
                </a:cubicBezTo>
                <a:cubicBezTo>
                  <a:pt x="196" y="217"/>
                  <a:pt x="170" y="205"/>
                  <a:pt x="168" y="216"/>
                </a:cubicBezTo>
                <a:cubicBezTo>
                  <a:pt x="162" y="244"/>
                  <a:pt x="173" y="272"/>
                  <a:pt x="178" y="300"/>
                </a:cubicBezTo>
                <a:cubicBezTo>
                  <a:pt x="180" y="311"/>
                  <a:pt x="181" y="324"/>
                  <a:pt x="189" y="332"/>
                </a:cubicBezTo>
                <a:cubicBezTo>
                  <a:pt x="197" y="340"/>
                  <a:pt x="210" y="339"/>
                  <a:pt x="220" y="342"/>
                </a:cubicBezTo>
                <a:cubicBezTo>
                  <a:pt x="231" y="349"/>
                  <a:pt x="239" y="363"/>
                  <a:pt x="252" y="363"/>
                </a:cubicBezTo>
                <a:cubicBezTo>
                  <a:pt x="281" y="363"/>
                  <a:pt x="335" y="342"/>
                  <a:pt x="335" y="342"/>
                </a:cubicBezTo>
                <a:cubicBezTo>
                  <a:pt x="372" y="317"/>
                  <a:pt x="385" y="301"/>
                  <a:pt x="398" y="258"/>
                </a:cubicBezTo>
                <a:cubicBezTo>
                  <a:pt x="393" y="209"/>
                  <a:pt x="397" y="99"/>
                  <a:pt x="346" y="59"/>
                </a:cubicBezTo>
                <a:cubicBezTo>
                  <a:pt x="320" y="39"/>
                  <a:pt x="283" y="39"/>
                  <a:pt x="252" y="28"/>
                </a:cubicBezTo>
                <a:cubicBezTo>
                  <a:pt x="241" y="24"/>
                  <a:pt x="220" y="17"/>
                  <a:pt x="220" y="17"/>
                </a:cubicBezTo>
                <a:cubicBezTo>
                  <a:pt x="273" y="0"/>
                  <a:pt x="316" y="22"/>
                  <a:pt x="367" y="38"/>
                </a:cubicBezTo>
                <a:cubicBezTo>
                  <a:pt x="374" y="49"/>
                  <a:pt x="379" y="61"/>
                  <a:pt x="388" y="70"/>
                </a:cubicBezTo>
                <a:cubicBezTo>
                  <a:pt x="397" y="79"/>
                  <a:pt x="411" y="81"/>
                  <a:pt x="419" y="91"/>
                </a:cubicBezTo>
                <a:cubicBezTo>
                  <a:pt x="460" y="142"/>
                  <a:pt x="393" y="109"/>
                  <a:pt x="461" y="133"/>
                </a:cubicBezTo>
                <a:cubicBezTo>
                  <a:pt x="489" y="218"/>
                  <a:pt x="511" y="305"/>
                  <a:pt x="524" y="394"/>
                </a:cubicBezTo>
                <a:cubicBezTo>
                  <a:pt x="534" y="391"/>
                  <a:pt x="547" y="392"/>
                  <a:pt x="555" y="384"/>
                </a:cubicBezTo>
                <a:cubicBezTo>
                  <a:pt x="577" y="362"/>
                  <a:pt x="577" y="284"/>
                  <a:pt x="597" y="258"/>
                </a:cubicBezTo>
                <a:cubicBezTo>
                  <a:pt x="605" y="248"/>
                  <a:pt x="618" y="244"/>
                  <a:pt x="629" y="237"/>
                </a:cubicBezTo>
                <a:cubicBezTo>
                  <a:pt x="641" y="198"/>
                  <a:pt x="668" y="182"/>
                  <a:pt x="681" y="143"/>
                </a:cubicBezTo>
                <a:cubicBezTo>
                  <a:pt x="677" y="112"/>
                  <a:pt x="665" y="80"/>
                  <a:pt x="670" y="49"/>
                </a:cubicBezTo>
                <a:cubicBezTo>
                  <a:pt x="672" y="37"/>
                  <a:pt x="685" y="69"/>
                  <a:pt x="691" y="80"/>
                </a:cubicBezTo>
                <a:cubicBezTo>
                  <a:pt x="696" y="90"/>
                  <a:pt x="697" y="102"/>
                  <a:pt x="702" y="112"/>
                </a:cubicBezTo>
                <a:cubicBezTo>
                  <a:pt x="714" y="134"/>
                  <a:pt x="744" y="175"/>
                  <a:pt x="744" y="175"/>
                </a:cubicBezTo>
                <a:cubicBezTo>
                  <a:pt x="743" y="186"/>
                  <a:pt x="739" y="271"/>
                  <a:pt x="723" y="300"/>
                </a:cubicBezTo>
                <a:cubicBezTo>
                  <a:pt x="660" y="413"/>
                  <a:pt x="696" y="321"/>
                  <a:pt x="670" y="394"/>
                </a:cubicBezTo>
                <a:cubicBezTo>
                  <a:pt x="674" y="412"/>
                  <a:pt x="676" y="430"/>
                  <a:pt x="681" y="447"/>
                </a:cubicBezTo>
                <a:cubicBezTo>
                  <a:pt x="687" y="468"/>
                  <a:pt x="702" y="510"/>
                  <a:pt x="702" y="510"/>
                </a:cubicBezTo>
                <a:cubicBezTo>
                  <a:pt x="712" y="506"/>
                  <a:pt x="725" y="507"/>
                  <a:pt x="733" y="499"/>
                </a:cubicBezTo>
                <a:cubicBezTo>
                  <a:pt x="741" y="491"/>
                  <a:pt x="739" y="478"/>
                  <a:pt x="744" y="468"/>
                </a:cubicBezTo>
                <a:cubicBezTo>
                  <a:pt x="797" y="375"/>
                  <a:pt x="763" y="429"/>
                  <a:pt x="817" y="384"/>
                </a:cubicBezTo>
                <a:cubicBezTo>
                  <a:pt x="828" y="375"/>
                  <a:pt x="835" y="360"/>
                  <a:pt x="848" y="353"/>
                </a:cubicBezTo>
                <a:cubicBezTo>
                  <a:pt x="867" y="342"/>
                  <a:pt x="890" y="339"/>
                  <a:pt x="911" y="332"/>
                </a:cubicBezTo>
                <a:cubicBezTo>
                  <a:pt x="922" y="328"/>
                  <a:pt x="943" y="321"/>
                  <a:pt x="943" y="321"/>
                </a:cubicBezTo>
                <a:cubicBezTo>
                  <a:pt x="978" y="325"/>
                  <a:pt x="1025" y="305"/>
                  <a:pt x="1047" y="332"/>
                </a:cubicBezTo>
                <a:cubicBezTo>
                  <a:pt x="1063" y="352"/>
                  <a:pt x="1006" y="360"/>
                  <a:pt x="985" y="374"/>
                </a:cubicBezTo>
                <a:cubicBezTo>
                  <a:pt x="974" y="381"/>
                  <a:pt x="953" y="394"/>
                  <a:pt x="953" y="394"/>
                </a:cubicBezTo>
                <a:cubicBezTo>
                  <a:pt x="929" y="470"/>
                  <a:pt x="964" y="378"/>
                  <a:pt x="911" y="457"/>
                </a:cubicBezTo>
                <a:cubicBezTo>
                  <a:pt x="899" y="475"/>
                  <a:pt x="897" y="499"/>
                  <a:pt x="890" y="520"/>
                </a:cubicBezTo>
                <a:cubicBezTo>
                  <a:pt x="887" y="541"/>
                  <a:pt x="880" y="562"/>
                  <a:pt x="880" y="583"/>
                </a:cubicBezTo>
                <a:cubicBezTo>
                  <a:pt x="880" y="615"/>
                  <a:pt x="915" y="657"/>
                  <a:pt x="890" y="677"/>
                </a:cubicBezTo>
                <a:cubicBezTo>
                  <a:pt x="887" y="679"/>
                  <a:pt x="679" y="657"/>
                  <a:pt x="670" y="656"/>
                </a:cubicBezTo>
                <a:cubicBezTo>
                  <a:pt x="460" y="670"/>
                  <a:pt x="181" y="744"/>
                  <a:pt x="0" y="625"/>
                </a:cubicBezTo>
                <a:close/>
              </a:path>
            </a:pathLst>
          </a:custGeom>
          <a:solidFill>
            <a:srgbClr val="FF3300"/>
          </a:solidFill>
          <a:ln w="9525">
            <a:solidFill>
              <a:schemeClr val="tx1"/>
            </a:solidFill>
            <a:round/>
            <a:headEnd/>
            <a:tailEnd/>
          </a:ln>
        </p:spPr>
        <p:txBody>
          <a:bodyPr/>
          <a:lstStyle/>
          <a:p>
            <a:endParaRPr lang="el-GR" b="1">
              <a:solidFill>
                <a:schemeClr val="tx1"/>
              </a:solidFill>
            </a:endParaRPr>
          </a:p>
        </p:txBody>
      </p:sp>
      <p:sp>
        <p:nvSpPr>
          <p:cNvPr id="11" name="Text Box 7" descr="10%"/>
          <p:cNvSpPr txBox="1">
            <a:spLocks noChangeArrowheads="1"/>
          </p:cNvSpPr>
          <p:nvPr/>
        </p:nvSpPr>
        <p:spPr bwMode="auto">
          <a:xfrm>
            <a:off x="1447800" y="3032125"/>
            <a:ext cx="6248400" cy="396875"/>
          </a:xfrm>
          <a:prstGeom prst="rect">
            <a:avLst/>
          </a:prstGeom>
          <a:pattFill prst="pct10">
            <a:fgClr>
              <a:srgbClr val="99CC00"/>
            </a:fgClr>
            <a:bgClr>
              <a:schemeClr val="bg1"/>
            </a:bgClr>
          </a:pattFill>
          <a:ln w="9525">
            <a:noFill/>
            <a:miter lim="800000"/>
            <a:headEnd/>
            <a:tailEnd/>
          </a:ln>
        </p:spPr>
        <p:txBody>
          <a:bodyPr>
            <a:spAutoFit/>
          </a:bodyPr>
          <a:lstStyle/>
          <a:p>
            <a:pPr algn="ctr"/>
            <a:r>
              <a:rPr lang="en-US" sz="2000" b="1">
                <a:solidFill>
                  <a:schemeClr val="tx1"/>
                </a:solidFill>
              </a:rPr>
              <a:t>Hundreds of Semi-volatility condensable products</a:t>
            </a:r>
            <a:endParaRPr lang="en-US" sz="2000" b="1" baseline="-25000">
              <a:solidFill>
                <a:schemeClr val="tx1"/>
              </a:solidFill>
            </a:endParaRPr>
          </a:p>
        </p:txBody>
      </p:sp>
      <p:sp>
        <p:nvSpPr>
          <p:cNvPr id="12" name="Line 8"/>
          <p:cNvSpPr>
            <a:spLocks noChangeShapeType="1"/>
          </p:cNvSpPr>
          <p:nvPr/>
        </p:nvSpPr>
        <p:spPr bwMode="auto">
          <a:xfrm flipV="1">
            <a:off x="2011363" y="5257800"/>
            <a:ext cx="46037" cy="361950"/>
          </a:xfrm>
          <a:prstGeom prst="line">
            <a:avLst/>
          </a:prstGeom>
          <a:noFill/>
          <a:ln w="76200">
            <a:solidFill>
              <a:srgbClr val="008000"/>
            </a:solidFill>
            <a:round/>
            <a:headEnd/>
            <a:tailEnd type="triangle" w="med" len="med"/>
          </a:ln>
        </p:spPr>
        <p:txBody>
          <a:bodyPr/>
          <a:lstStyle/>
          <a:p>
            <a:endParaRPr lang="en-US"/>
          </a:p>
        </p:txBody>
      </p:sp>
      <p:pic>
        <p:nvPicPr>
          <p:cNvPr id="13" name="Picture 11" descr="MCj03598190000[1]"/>
          <p:cNvPicPr>
            <a:picLocks noChangeAspect="1" noChangeArrowheads="1"/>
          </p:cNvPicPr>
          <p:nvPr/>
        </p:nvPicPr>
        <p:blipFill>
          <a:blip r:embed="rId5" cstate="print"/>
          <a:srcRect/>
          <a:stretch>
            <a:fillRect/>
          </a:stretch>
        </p:blipFill>
        <p:spPr bwMode="auto">
          <a:xfrm>
            <a:off x="1752600" y="5673725"/>
            <a:ext cx="541338" cy="847725"/>
          </a:xfrm>
          <a:prstGeom prst="rect">
            <a:avLst/>
          </a:prstGeom>
          <a:noFill/>
          <a:ln w="9525">
            <a:noFill/>
            <a:miter lim="800000"/>
            <a:headEnd/>
            <a:tailEnd/>
          </a:ln>
        </p:spPr>
      </p:pic>
      <p:sp>
        <p:nvSpPr>
          <p:cNvPr id="14" name="Line 28"/>
          <p:cNvSpPr>
            <a:spLocks noChangeShapeType="1"/>
          </p:cNvSpPr>
          <p:nvPr/>
        </p:nvSpPr>
        <p:spPr bwMode="auto">
          <a:xfrm flipV="1">
            <a:off x="5562600" y="5867400"/>
            <a:ext cx="457200" cy="0"/>
          </a:xfrm>
          <a:prstGeom prst="line">
            <a:avLst/>
          </a:prstGeom>
          <a:noFill/>
          <a:ln w="76200">
            <a:solidFill>
              <a:schemeClr val="tx1"/>
            </a:solidFill>
            <a:round/>
            <a:headEnd/>
            <a:tailEnd type="triangle" w="med" len="med"/>
          </a:ln>
        </p:spPr>
        <p:txBody>
          <a:bodyPr/>
          <a:lstStyle/>
          <a:p>
            <a:endParaRPr lang="en-US"/>
          </a:p>
        </p:txBody>
      </p:sp>
      <p:sp>
        <p:nvSpPr>
          <p:cNvPr id="15" name="Text Box 29"/>
          <p:cNvSpPr txBox="1">
            <a:spLocks noChangeArrowheads="1"/>
          </p:cNvSpPr>
          <p:nvPr/>
        </p:nvSpPr>
        <p:spPr bwMode="auto">
          <a:xfrm>
            <a:off x="3810000" y="5486400"/>
            <a:ext cx="2133600" cy="581025"/>
          </a:xfrm>
          <a:prstGeom prst="rect">
            <a:avLst/>
          </a:prstGeom>
          <a:noFill/>
          <a:ln w="9525">
            <a:noFill/>
            <a:miter lim="800000"/>
            <a:headEnd/>
            <a:tailEnd/>
          </a:ln>
        </p:spPr>
        <p:txBody>
          <a:bodyPr>
            <a:spAutoFit/>
          </a:bodyPr>
          <a:lstStyle/>
          <a:p>
            <a:pPr algn="ctr"/>
            <a:r>
              <a:rPr lang="en-US" sz="1600" b="1">
                <a:solidFill>
                  <a:schemeClr val="tx1"/>
                </a:solidFill>
              </a:rPr>
              <a:t>Direct Emission of VOC &amp; POA</a:t>
            </a:r>
          </a:p>
        </p:txBody>
      </p:sp>
      <p:sp>
        <p:nvSpPr>
          <p:cNvPr id="16" name="Text Box 31"/>
          <p:cNvSpPr txBox="1">
            <a:spLocks noChangeArrowheads="1"/>
          </p:cNvSpPr>
          <p:nvPr/>
        </p:nvSpPr>
        <p:spPr bwMode="auto">
          <a:xfrm>
            <a:off x="1365250" y="4267200"/>
            <a:ext cx="1606550" cy="1069975"/>
          </a:xfrm>
          <a:prstGeom prst="rect">
            <a:avLst/>
          </a:prstGeom>
          <a:noFill/>
          <a:ln w="9525">
            <a:noFill/>
            <a:miter lim="800000"/>
            <a:headEnd/>
            <a:tailEnd/>
          </a:ln>
        </p:spPr>
        <p:txBody>
          <a:bodyPr wrap="none">
            <a:spAutoFit/>
          </a:bodyPr>
          <a:lstStyle/>
          <a:p>
            <a:pPr algn="ctr"/>
            <a:r>
              <a:rPr lang="en-US" sz="1600" b="1">
                <a:solidFill>
                  <a:srgbClr val="008000"/>
                </a:solidFill>
              </a:rPr>
              <a:t>Monoterpenes</a:t>
            </a:r>
          </a:p>
          <a:p>
            <a:pPr algn="ctr"/>
            <a:r>
              <a:rPr lang="en-US" sz="1600" b="1">
                <a:solidFill>
                  <a:srgbClr val="008000"/>
                </a:solidFill>
              </a:rPr>
              <a:t>Sesquiterpenes</a:t>
            </a:r>
          </a:p>
          <a:p>
            <a:pPr algn="ctr"/>
            <a:r>
              <a:rPr lang="en-US" sz="1600">
                <a:solidFill>
                  <a:srgbClr val="008000"/>
                </a:solidFill>
              </a:rPr>
              <a:t>(a-pinene, </a:t>
            </a:r>
          </a:p>
          <a:p>
            <a:pPr algn="ctr"/>
            <a:r>
              <a:rPr lang="en-US" sz="1600">
                <a:solidFill>
                  <a:srgbClr val="008000"/>
                </a:solidFill>
              </a:rPr>
              <a:t>limonene etc)</a:t>
            </a:r>
          </a:p>
        </p:txBody>
      </p:sp>
      <p:sp>
        <p:nvSpPr>
          <p:cNvPr id="17" name="Line 32"/>
          <p:cNvSpPr>
            <a:spLocks noChangeShapeType="1"/>
          </p:cNvSpPr>
          <p:nvPr/>
        </p:nvSpPr>
        <p:spPr bwMode="auto">
          <a:xfrm flipV="1">
            <a:off x="2011363" y="3384550"/>
            <a:ext cx="46037" cy="958850"/>
          </a:xfrm>
          <a:prstGeom prst="line">
            <a:avLst/>
          </a:prstGeom>
          <a:noFill/>
          <a:ln w="57150">
            <a:solidFill>
              <a:srgbClr val="0000FF"/>
            </a:solidFill>
            <a:prstDash val="sysDot"/>
            <a:round/>
            <a:headEnd/>
            <a:tailEnd type="triangle" w="med" len="med"/>
          </a:ln>
        </p:spPr>
        <p:txBody>
          <a:bodyPr/>
          <a:lstStyle/>
          <a:p>
            <a:endParaRPr lang="en-US"/>
          </a:p>
        </p:txBody>
      </p:sp>
      <p:pic>
        <p:nvPicPr>
          <p:cNvPr id="18" name="Picture 34" descr="MCj03074400000[1]"/>
          <p:cNvPicPr>
            <a:picLocks noChangeAspect="1" noChangeArrowheads="1"/>
          </p:cNvPicPr>
          <p:nvPr/>
        </p:nvPicPr>
        <p:blipFill>
          <a:blip r:embed="rId6" cstate="print"/>
          <a:srcRect r="26797"/>
          <a:stretch>
            <a:fillRect/>
          </a:stretch>
        </p:blipFill>
        <p:spPr bwMode="auto">
          <a:xfrm>
            <a:off x="819150" y="5715000"/>
            <a:ext cx="400050" cy="684213"/>
          </a:xfrm>
          <a:prstGeom prst="rect">
            <a:avLst/>
          </a:prstGeom>
          <a:noFill/>
          <a:ln w="9525">
            <a:noFill/>
            <a:miter lim="800000"/>
            <a:headEnd/>
            <a:tailEnd/>
          </a:ln>
        </p:spPr>
      </p:pic>
      <p:pic>
        <p:nvPicPr>
          <p:cNvPr id="19" name="Picture 35" descr="tree"/>
          <p:cNvPicPr>
            <a:picLocks noChangeAspect="1" noChangeArrowheads="1"/>
          </p:cNvPicPr>
          <p:nvPr/>
        </p:nvPicPr>
        <p:blipFill>
          <a:blip r:embed="rId7" cstate="print"/>
          <a:srcRect l="37268" t="-10503" r="37224" b="-3424"/>
          <a:stretch>
            <a:fillRect/>
          </a:stretch>
        </p:blipFill>
        <p:spPr bwMode="auto">
          <a:xfrm rot="-316644">
            <a:off x="-56671" y="5603996"/>
            <a:ext cx="936625" cy="792162"/>
          </a:xfrm>
          <a:prstGeom prst="rect">
            <a:avLst/>
          </a:prstGeom>
          <a:noFill/>
          <a:ln w="9525">
            <a:noFill/>
            <a:miter lim="800000"/>
            <a:headEnd/>
            <a:tailEnd/>
          </a:ln>
        </p:spPr>
      </p:pic>
      <p:sp>
        <p:nvSpPr>
          <p:cNvPr id="20" name="Line 36"/>
          <p:cNvSpPr>
            <a:spLocks noChangeShapeType="1"/>
          </p:cNvSpPr>
          <p:nvPr/>
        </p:nvSpPr>
        <p:spPr bwMode="auto">
          <a:xfrm flipH="1" flipV="1">
            <a:off x="571500" y="5486400"/>
            <a:ext cx="38100" cy="457200"/>
          </a:xfrm>
          <a:prstGeom prst="line">
            <a:avLst/>
          </a:prstGeom>
          <a:noFill/>
          <a:ln w="76200">
            <a:solidFill>
              <a:srgbClr val="CC0000"/>
            </a:solidFill>
            <a:round/>
            <a:headEnd/>
            <a:tailEnd type="triangle" w="med" len="med"/>
          </a:ln>
        </p:spPr>
        <p:txBody>
          <a:bodyPr/>
          <a:lstStyle/>
          <a:p>
            <a:endParaRPr lang="en-US"/>
          </a:p>
        </p:txBody>
      </p:sp>
      <p:sp>
        <p:nvSpPr>
          <p:cNvPr id="21" name="Text Box 37"/>
          <p:cNvSpPr txBox="1">
            <a:spLocks noChangeArrowheads="1"/>
          </p:cNvSpPr>
          <p:nvPr/>
        </p:nvSpPr>
        <p:spPr bwMode="auto">
          <a:xfrm>
            <a:off x="0" y="4267200"/>
            <a:ext cx="1549400" cy="1314450"/>
          </a:xfrm>
          <a:prstGeom prst="rect">
            <a:avLst/>
          </a:prstGeom>
          <a:noFill/>
          <a:ln w="9525">
            <a:noFill/>
            <a:miter lim="800000"/>
            <a:headEnd/>
            <a:tailEnd/>
          </a:ln>
        </p:spPr>
        <p:txBody>
          <a:bodyPr wrap="none">
            <a:spAutoFit/>
          </a:bodyPr>
          <a:lstStyle/>
          <a:p>
            <a:pPr algn="ctr"/>
            <a:r>
              <a:rPr lang="en-US" sz="1600" b="1">
                <a:solidFill>
                  <a:srgbClr val="CC0000"/>
                </a:solidFill>
              </a:rPr>
              <a:t>Aromatics</a:t>
            </a:r>
            <a:endParaRPr lang="en-US" b="1">
              <a:solidFill>
                <a:srgbClr val="CC0000"/>
              </a:solidFill>
            </a:endParaRPr>
          </a:p>
          <a:p>
            <a:pPr algn="ctr"/>
            <a:r>
              <a:rPr lang="en-US" sz="1600">
                <a:solidFill>
                  <a:srgbClr val="CC0000"/>
                </a:solidFill>
              </a:rPr>
              <a:t>(Toluene, </a:t>
            </a:r>
          </a:p>
          <a:p>
            <a:pPr algn="ctr"/>
            <a:r>
              <a:rPr lang="en-US" sz="1600">
                <a:solidFill>
                  <a:srgbClr val="CC0000"/>
                </a:solidFill>
              </a:rPr>
              <a:t>Xylene, </a:t>
            </a:r>
          </a:p>
          <a:p>
            <a:pPr algn="ctr"/>
            <a:r>
              <a:rPr lang="en-US" sz="1600">
                <a:solidFill>
                  <a:srgbClr val="CC0000"/>
                </a:solidFill>
              </a:rPr>
              <a:t>higher alkanes </a:t>
            </a:r>
          </a:p>
          <a:p>
            <a:pPr algn="ctr"/>
            <a:r>
              <a:rPr lang="en-US" sz="1600">
                <a:solidFill>
                  <a:srgbClr val="CC0000"/>
                </a:solidFill>
              </a:rPr>
              <a:t>&amp; alkenes etc)</a:t>
            </a:r>
            <a:r>
              <a:rPr lang="en-US" sz="1600" b="1">
                <a:solidFill>
                  <a:srgbClr val="CC0000"/>
                </a:solidFill>
              </a:rPr>
              <a:t> </a:t>
            </a:r>
          </a:p>
        </p:txBody>
      </p:sp>
      <p:sp>
        <p:nvSpPr>
          <p:cNvPr id="22" name="Line 38"/>
          <p:cNvSpPr>
            <a:spLocks noChangeShapeType="1"/>
          </p:cNvSpPr>
          <p:nvPr/>
        </p:nvSpPr>
        <p:spPr bwMode="auto">
          <a:xfrm flipV="1">
            <a:off x="838200" y="3429000"/>
            <a:ext cx="685800" cy="914400"/>
          </a:xfrm>
          <a:prstGeom prst="line">
            <a:avLst/>
          </a:prstGeom>
          <a:noFill/>
          <a:ln w="57150">
            <a:solidFill>
              <a:srgbClr val="0000FF"/>
            </a:solidFill>
            <a:prstDash val="dash"/>
            <a:round/>
            <a:headEnd/>
            <a:tailEnd type="triangle" w="med" len="med"/>
          </a:ln>
        </p:spPr>
        <p:txBody>
          <a:bodyPr/>
          <a:lstStyle/>
          <a:p>
            <a:endParaRPr lang="en-US"/>
          </a:p>
        </p:txBody>
      </p:sp>
      <p:sp>
        <p:nvSpPr>
          <p:cNvPr id="23" name="Text Box 47"/>
          <p:cNvSpPr txBox="1">
            <a:spLocks noChangeArrowheads="1"/>
          </p:cNvSpPr>
          <p:nvPr/>
        </p:nvSpPr>
        <p:spPr bwMode="auto">
          <a:xfrm>
            <a:off x="2965450" y="4768850"/>
            <a:ext cx="996950" cy="336550"/>
          </a:xfrm>
          <a:prstGeom prst="rect">
            <a:avLst/>
          </a:prstGeom>
          <a:noFill/>
          <a:ln w="9525">
            <a:noFill/>
            <a:miter lim="800000"/>
            <a:headEnd/>
            <a:tailEnd/>
          </a:ln>
        </p:spPr>
        <p:txBody>
          <a:bodyPr wrap="none">
            <a:spAutoFit/>
          </a:bodyPr>
          <a:lstStyle/>
          <a:p>
            <a:r>
              <a:rPr lang="en-US" sz="1600" b="1">
                <a:solidFill>
                  <a:srgbClr val="008000"/>
                </a:solidFill>
              </a:rPr>
              <a:t>Isoprene</a:t>
            </a:r>
          </a:p>
        </p:txBody>
      </p:sp>
      <p:sp>
        <p:nvSpPr>
          <p:cNvPr id="24" name="Line 49"/>
          <p:cNvSpPr>
            <a:spLocks noChangeShapeType="1"/>
          </p:cNvSpPr>
          <p:nvPr/>
        </p:nvSpPr>
        <p:spPr bwMode="auto">
          <a:xfrm flipH="1" flipV="1">
            <a:off x="2743200" y="3429000"/>
            <a:ext cx="685800" cy="1295400"/>
          </a:xfrm>
          <a:prstGeom prst="line">
            <a:avLst/>
          </a:prstGeom>
          <a:noFill/>
          <a:ln w="38100">
            <a:solidFill>
              <a:srgbClr val="0000FF"/>
            </a:solidFill>
            <a:prstDash val="sysDot"/>
            <a:round/>
            <a:headEnd/>
            <a:tailEnd type="triangle" w="med" len="med"/>
          </a:ln>
        </p:spPr>
        <p:txBody>
          <a:bodyPr/>
          <a:lstStyle/>
          <a:p>
            <a:endParaRPr lang="en-US"/>
          </a:p>
        </p:txBody>
      </p:sp>
      <p:pic>
        <p:nvPicPr>
          <p:cNvPr id="25" name="Picture 51" descr="MCj03655200000[1]"/>
          <p:cNvPicPr>
            <a:picLocks noChangeAspect="1" noChangeArrowheads="1"/>
          </p:cNvPicPr>
          <p:nvPr/>
        </p:nvPicPr>
        <p:blipFill>
          <a:blip r:embed="rId8" cstate="print"/>
          <a:srcRect/>
          <a:stretch>
            <a:fillRect/>
          </a:stretch>
        </p:blipFill>
        <p:spPr bwMode="auto">
          <a:xfrm>
            <a:off x="3048000" y="5715000"/>
            <a:ext cx="617538" cy="838200"/>
          </a:xfrm>
          <a:prstGeom prst="rect">
            <a:avLst/>
          </a:prstGeom>
          <a:noFill/>
          <a:ln w="9525">
            <a:noFill/>
            <a:miter lim="800000"/>
            <a:headEnd/>
            <a:tailEnd/>
          </a:ln>
        </p:spPr>
      </p:pic>
      <p:pic>
        <p:nvPicPr>
          <p:cNvPr id="26" name="Picture 9"/>
          <p:cNvPicPr>
            <a:picLocks noChangeAspect="1" noChangeArrowheads="1"/>
          </p:cNvPicPr>
          <p:nvPr/>
        </p:nvPicPr>
        <p:blipFill>
          <a:blip r:embed="rId9" cstate="print"/>
          <a:srcRect/>
          <a:stretch>
            <a:fillRect/>
          </a:stretch>
        </p:blipFill>
        <p:spPr bwMode="auto">
          <a:xfrm>
            <a:off x="8305800" y="5943600"/>
            <a:ext cx="609600" cy="457200"/>
          </a:xfrm>
          <a:prstGeom prst="rect">
            <a:avLst/>
          </a:prstGeom>
          <a:noFill/>
          <a:ln w="9525">
            <a:noFill/>
            <a:miter lim="800000"/>
            <a:headEnd/>
            <a:tailEnd/>
          </a:ln>
        </p:spPr>
      </p:pic>
      <p:pic>
        <p:nvPicPr>
          <p:cNvPr id="27" name="Picture 10"/>
          <p:cNvPicPr>
            <a:picLocks noChangeAspect="1" noChangeArrowheads="1"/>
          </p:cNvPicPr>
          <p:nvPr/>
        </p:nvPicPr>
        <p:blipFill>
          <a:blip r:embed="rId10" cstate="print"/>
          <a:srcRect b="14943"/>
          <a:stretch>
            <a:fillRect/>
          </a:stretch>
        </p:blipFill>
        <p:spPr bwMode="auto">
          <a:xfrm>
            <a:off x="8555038" y="5791200"/>
            <a:ext cx="588962" cy="400050"/>
          </a:xfrm>
          <a:prstGeom prst="rect">
            <a:avLst/>
          </a:prstGeom>
          <a:noFill/>
          <a:ln w="9525">
            <a:noFill/>
            <a:miter lim="800000"/>
            <a:headEnd/>
            <a:tailEnd/>
          </a:ln>
        </p:spPr>
      </p:pic>
      <p:sp>
        <p:nvSpPr>
          <p:cNvPr id="28" name="Line 8"/>
          <p:cNvSpPr>
            <a:spLocks noChangeShapeType="1"/>
          </p:cNvSpPr>
          <p:nvPr/>
        </p:nvSpPr>
        <p:spPr bwMode="auto">
          <a:xfrm flipH="1" flipV="1">
            <a:off x="3352800" y="5105400"/>
            <a:ext cx="0" cy="579438"/>
          </a:xfrm>
          <a:prstGeom prst="line">
            <a:avLst/>
          </a:prstGeom>
          <a:noFill/>
          <a:ln w="107950">
            <a:solidFill>
              <a:srgbClr val="008000"/>
            </a:solidFill>
            <a:round/>
            <a:headEnd/>
            <a:tailEnd type="triangle" w="med" len="med"/>
          </a:ln>
        </p:spPr>
        <p:txBody>
          <a:bodyPr/>
          <a:lstStyle/>
          <a:p>
            <a:endParaRPr lang="en-US"/>
          </a:p>
        </p:txBody>
      </p:sp>
      <p:sp>
        <p:nvSpPr>
          <p:cNvPr id="29" name="Rectangle 158" descr="20%"/>
          <p:cNvSpPr>
            <a:spLocks noChangeArrowheads="1"/>
          </p:cNvSpPr>
          <p:nvPr/>
        </p:nvSpPr>
        <p:spPr bwMode="auto">
          <a:xfrm>
            <a:off x="467544" y="6423719"/>
            <a:ext cx="8534400" cy="461665"/>
          </a:xfrm>
          <a:prstGeom prst="rect">
            <a:avLst/>
          </a:prstGeom>
          <a:pattFill prst="pct25">
            <a:fgClr>
              <a:srgbClr val="009900"/>
            </a:fgClr>
            <a:bgClr>
              <a:schemeClr val="bg1"/>
            </a:bgClr>
          </a:pattFill>
          <a:ln w="9525">
            <a:noFill/>
            <a:miter lim="800000"/>
            <a:headEnd/>
            <a:tailEnd/>
          </a:ln>
        </p:spPr>
        <p:txBody>
          <a:bodyPr wrap="square">
            <a:spAutoFit/>
          </a:bodyPr>
          <a:lstStyle/>
          <a:p>
            <a:pPr algn="ctr"/>
            <a:r>
              <a:rPr lang="en-US" sz="2400" dirty="0"/>
              <a:t>Secondary Organic Aerosol (SOA</a:t>
            </a:r>
            <a:r>
              <a:rPr lang="en-US" sz="2400" dirty="0" smtClean="0"/>
              <a:t>) formation</a:t>
            </a:r>
            <a:endParaRPr lang="el-GR" sz="1000" i="1" dirty="0"/>
          </a:p>
        </p:txBody>
      </p:sp>
      <p:sp>
        <p:nvSpPr>
          <p:cNvPr id="30" name="Line 28"/>
          <p:cNvSpPr>
            <a:spLocks noChangeShapeType="1"/>
          </p:cNvSpPr>
          <p:nvPr/>
        </p:nvSpPr>
        <p:spPr bwMode="auto">
          <a:xfrm flipH="1">
            <a:off x="3733800" y="5867400"/>
            <a:ext cx="457200" cy="0"/>
          </a:xfrm>
          <a:prstGeom prst="line">
            <a:avLst/>
          </a:prstGeom>
          <a:noFill/>
          <a:ln w="76200">
            <a:solidFill>
              <a:schemeClr val="tx1"/>
            </a:solidFill>
            <a:round/>
            <a:headEnd/>
            <a:tailEnd type="triangle" w="med" len="med"/>
          </a:ln>
        </p:spPr>
        <p:txBody>
          <a:bodyPr/>
          <a:lstStyle/>
          <a:p>
            <a:endParaRPr lang="en-US"/>
          </a:p>
        </p:txBody>
      </p:sp>
      <p:sp>
        <p:nvSpPr>
          <p:cNvPr id="31" name="AutoShape 64"/>
          <p:cNvSpPr>
            <a:spLocks noChangeArrowheads="1"/>
          </p:cNvSpPr>
          <p:nvPr/>
        </p:nvSpPr>
        <p:spPr bwMode="auto">
          <a:xfrm>
            <a:off x="6629400" y="5181600"/>
            <a:ext cx="2209800" cy="457200"/>
          </a:xfrm>
          <a:prstGeom prst="upArrow">
            <a:avLst>
              <a:gd name="adj1" fmla="val 50000"/>
              <a:gd name="adj2" fmla="val 25000"/>
            </a:avLst>
          </a:prstGeom>
          <a:solidFill>
            <a:schemeClr val="accent1"/>
          </a:solidFill>
          <a:ln w="9525">
            <a:solidFill>
              <a:schemeClr val="tx1"/>
            </a:solidFill>
            <a:miter lim="800000"/>
            <a:headEnd/>
            <a:tailEnd/>
          </a:ln>
        </p:spPr>
        <p:txBody>
          <a:bodyPr wrap="none" anchor="ctr"/>
          <a:lstStyle/>
          <a:p>
            <a:pPr algn="ctr"/>
            <a:r>
              <a:rPr lang="en-US"/>
              <a:t>POA</a:t>
            </a:r>
          </a:p>
        </p:txBody>
      </p:sp>
      <p:sp>
        <p:nvSpPr>
          <p:cNvPr id="32" name="Text Box 9"/>
          <p:cNvSpPr txBox="1">
            <a:spLocks noChangeArrowheads="1"/>
          </p:cNvSpPr>
          <p:nvPr/>
        </p:nvSpPr>
        <p:spPr bwMode="auto">
          <a:xfrm>
            <a:off x="609600" y="3741738"/>
            <a:ext cx="3048000" cy="336550"/>
          </a:xfrm>
          <a:prstGeom prst="rect">
            <a:avLst/>
          </a:prstGeom>
          <a:solidFill>
            <a:schemeClr val="bg1">
              <a:alpha val="50195"/>
            </a:schemeClr>
          </a:solidFill>
          <a:ln w="9525">
            <a:noFill/>
            <a:miter lim="800000"/>
            <a:headEnd/>
            <a:tailEnd/>
          </a:ln>
        </p:spPr>
        <p:txBody>
          <a:bodyPr>
            <a:spAutoFit/>
          </a:bodyPr>
          <a:lstStyle/>
          <a:p>
            <a:pPr algn="ctr"/>
            <a:r>
              <a:rPr lang="en-US" sz="1600" b="1">
                <a:solidFill>
                  <a:srgbClr val="0000FF"/>
                </a:solidFill>
              </a:rPr>
              <a:t>Oxidation by OH, O</a:t>
            </a:r>
            <a:r>
              <a:rPr lang="en-US" sz="1600" b="1" baseline="-25000">
                <a:solidFill>
                  <a:srgbClr val="0000FF"/>
                </a:solidFill>
              </a:rPr>
              <a:t>3</a:t>
            </a:r>
            <a:r>
              <a:rPr lang="en-US" sz="1600" b="1">
                <a:solidFill>
                  <a:srgbClr val="0000FF"/>
                </a:solidFill>
              </a:rPr>
              <a:t>, NO</a:t>
            </a:r>
            <a:r>
              <a:rPr lang="en-US" sz="1600" b="1" baseline="-25000">
                <a:solidFill>
                  <a:srgbClr val="0000FF"/>
                </a:solidFill>
              </a:rPr>
              <a:t>3</a:t>
            </a:r>
          </a:p>
        </p:txBody>
      </p:sp>
      <p:sp>
        <p:nvSpPr>
          <p:cNvPr id="33" name="Oval 21"/>
          <p:cNvSpPr>
            <a:spLocks noChangeArrowheads="1"/>
          </p:cNvSpPr>
          <p:nvPr/>
        </p:nvSpPr>
        <p:spPr bwMode="auto">
          <a:xfrm>
            <a:off x="7924800" y="5219700"/>
            <a:ext cx="76200" cy="76200"/>
          </a:xfrm>
          <a:prstGeom prst="ellipse">
            <a:avLst/>
          </a:prstGeom>
          <a:solidFill>
            <a:schemeClr val="tx2"/>
          </a:solidFill>
          <a:ln w="9525">
            <a:solidFill>
              <a:schemeClr val="tx1"/>
            </a:solidFill>
            <a:round/>
            <a:headEnd/>
            <a:tailEnd/>
          </a:ln>
        </p:spPr>
        <p:txBody>
          <a:bodyPr wrap="none" anchor="ctr"/>
          <a:lstStyle/>
          <a:p>
            <a:endParaRPr lang="el-GR" b="1">
              <a:solidFill>
                <a:schemeClr val="tx1"/>
              </a:solidFill>
            </a:endParaRPr>
          </a:p>
        </p:txBody>
      </p:sp>
      <p:grpSp>
        <p:nvGrpSpPr>
          <p:cNvPr id="34" name="Group 103"/>
          <p:cNvGrpSpPr>
            <a:grpSpLocks/>
          </p:cNvGrpSpPr>
          <p:nvPr/>
        </p:nvGrpSpPr>
        <p:grpSpPr bwMode="auto">
          <a:xfrm>
            <a:off x="7010400" y="4762500"/>
            <a:ext cx="1447800" cy="495300"/>
            <a:chOff x="4512" y="3096"/>
            <a:chExt cx="912" cy="312"/>
          </a:xfrm>
        </p:grpSpPr>
        <p:sp>
          <p:nvSpPr>
            <p:cNvPr id="35" name="Oval 14"/>
            <p:cNvSpPr>
              <a:spLocks noChangeArrowheads="1"/>
            </p:cNvSpPr>
            <p:nvPr/>
          </p:nvSpPr>
          <p:spPr bwMode="auto">
            <a:xfrm>
              <a:off x="4992" y="3216"/>
              <a:ext cx="48" cy="48"/>
            </a:xfrm>
            <a:prstGeom prst="ellipse">
              <a:avLst/>
            </a:prstGeom>
            <a:solidFill>
              <a:schemeClr val="tx2"/>
            </a:solidFill>
            <a:ln w="9525">
              <a:solidFill>
                <a:schemeClr val="tx1"/>
              </a:solidFill>
              <a:round/>
              <a:headEnd/>
              <a:tailEnd/>
            </a:ln>
          </p:spPr>
          <p:txBody>
            <a:bodyPr wrap="none" anchor="ctr"/>
            <a:lstStyle/>
            <a:p>
              <a:endParaRPr lang="el-GR" b="1">
                <a:solidFill>
                  <a:schemeClr val="tx1"/>
                </a:solidFill>
              </a:endParaRPr>
            </a:p>
          </p:txBody>
        </p:sp>
        <p:sp>
          <p:nvSpPr>
            <p:cNvPr id="36" name="Oval 15"/>
            <p:cNvSpPr>
              <a:spLocks noChangeArrowheads="1"/>
            </p:cNvSpPr>
            <p:nvPr/>
          </p:nvSpPr>
          <p:spPr bwMode="auto">
            <a:xfrm>
              <a:off x="4704" y="3264"/>
              <a:ext cx="48" cy="48"/>
            </a:xfrm>
            <a:prstGeom prst="ellipse">
              <a:avLst/>
            </a:prstGeom>
            <a:solidFill>
              <a:schemeClr val="tx2"/>
            </a:solidFill>
            <a:ln w="9525">
              <a:solidFill>
                <a:schemeClr val="tx1"/>
              </a:solidFill>
              <a:round/>
              <a:headEnd/>
              <a:tailEnd/>
            </a:ln>
          </p:spPr>
          <p:txBody>
            <a:bodyPr wrap="none" anchor="ctr"/>
            <a:lstStyle/>
            <a:p>
              <a:endParaRPr lang="el-GR" b="1">
                <a:solidFill>
                  <a:schemeClr val="tx1"/>
                </a:solidFill>
              </a:endParaRPr>
            </a:p>
          </p:txBody>
        </p:sp>
        <p:sp>
          <p:nvSpPr>
            <p:cNvPr id="37" name="Oval 16"/>
            <p:cNvSpPr>
              <a:spLocks noChangeArrowheads="1"/>
            </p:cNvSpPr>
            <p:nvPr/>
          </p:nvSpPr>
          <p:spPr bwMode="auto">
            <a:xfrm>
              <a:off x="5136" y="3216"/>
              <a:ext cx="48" cy="48"/>
            </a:xfrm>
            <a:prstGeom prst="ellipse">
              <a:avLst/>
            </a:prstGeom>
            <a:solidFill>
              <a:schemeClr val="tx2"/>
            </a:solidFill>
            <a:ln w="9525">
              <a:solidFill>
                <a:schemeClr val="tx1"/>
              </a:solidFill>
              <a:round/>
              <a:headEnd/>
              <a:tailEnd/>
            </a:ln>
          </p:spPr>
          <p:txBody>
            <a:bodyPr wrap="none" anchor="ctr"/>
            <a:lstStyle/>
            <a:p>
              <a:endParaRPr lang="el-GR" b="1">
                <a:solidFill>
                  <a:schemeClr val="tx1"/>
                </a:solidFill>
              </a:endParaRPr>
            </a:p>
          </p:txBody>
        </p:sp>
        <p:sp>
          <p:nvSpPr>
            <p:cNvPr id="38" name="Oval 17"/>
            <p:cNvSpPr>
              <a:spLocks noChangeArrowheads="1"/>
            </p:cNvSpPr>
            <p:nvPr/>
          </p:nvSpPr>
          <p:spPr bwMode="auto">
            <a:xfrm>
              <a:off x="5280" y="3168"/>
              <a:ext cx="48" cy="48"/>
            </a:xfrm>
            <a:prstGeom prst="ellipse">
              <a:avLst/>
            </a:prstGeom>
            <a:solidFill>
              <a:schemeClr val="tx2"/>
            </a:solidFill>
            <a:ln w="9525">
              <a:solidFill>
                <a:schemeClr val="tx1"/>
              </a:solidFill>
              <a:round/>
              <a:headEnd/>
              <a:tailEnd/>
            </a:ln>
          </p:spPr>
          <p:txBody>
            <a:bodyPr wrap="none" anchor="ctr"/>
            <a:lstStyle/>
            <a:p>
              <a:endParaRPr lang="el-GR" b="1">
                <a:solidFill>
                  <a:schemeClr val="tx1"/>
                </a:solidFill>
              </a:endParaRPr>
            </a:p>
          </p:txBody>
        </p:sp>
        <p:sp>
          <p:nvSpPr>
            <p:cNvPr id="39" name="Oval 18"/>
            <p:cNvSpPr>
              <a:spLocks noChangeArrowheads="1"/>
            </p:cNvSpPr>
            <p:nvPr/>
          </p:nvSpPr>
          <p:spPr bwMode="auto">
            <a:xfrm>
              <a:off x="4752" y="3120"/>
              <a:ext cx="48" cy="48"/>
            </a:xfrm>
            <a:prstGeom prst="ellipse">
              <a:avLst/>
            </a:prstGeom>
            <a:solidFill>
              <a:schemeClr val="tx2"/>
            </a:solidFill>
            <a:ln w="9525">
              <a:solidFill>
                <a:schemeClr val="tx1"/>
              </a:solidFill>
              <a:round/>
              <a:headEnd/>
              <a:tailEnd/>
            </a:ln>
          </p:spPr>
          <p:txBody>
            <a:bodyPr wrap="none" anchor="ctr"/>
            <a:lstStyle/>
            <a:p>
              <a:endParaRPr lang="el-GR" b="1">
                <a:solidFill>
                  <a:schemeClr val="tx1"/>
                </a:solidFill>
              </a:endParaRPr>
            </a:p>
          </p:txBody>
        </p:sp>
        <p:sp>
          <p:nvSpPr>
            <p:cNvPr id="40" name="Oval 19"/>
            <p:cNvSpPr>
              <a:spLocks noChangeArrowheads="1"/>
            </p:cNvSpPr>
            <p:nvPr/>
          </p:nvSpPr>
          <p:spPr bwMode="auto">
            <a:xfrm>
              <a:off x="4944" y="3168"/>
              <a:ext cx="48" cy="48"/>
            </a:xfrm>
            <a:prstGeom prst="ellipse">
              <a:avLst/>
            </a:prstGeom>
            <a:solidFill>
              <a:schemeClr val="tx2"/>
            </a:solidFill>
            <a:ln w="9525">
              <a:solidFill>
                <a:schemeClr val="tx1"/>
              </a:solidFill>
              <a:round/>
              <a:headEnd/>
              <a:tailEnd/>
            </a:ln>
          </p:spPr>
          <p:txBody>
            <a:bodyPr wrap="none" anchor="ctr"/>
            <a:lstStyle/>
            <a:p>
              <a:endParaRPr lang="el-GR" b="1">
                <a:solidFill>
                  <a:schemeClr val="tx1"/>
                </a:solidFill>
              </a:endParaRPr>
            </a:p>
          </p:txBody>
        </p:sp>
        <p:sp>
          <p:nvSpPr>
            <p:cNvPr id="41" name="Oval 20"/>
            <p:cNvSpPr>
              <a:spLocks noChangeArrowheads="1"/>
            </p:cNvSpPr>
            <p:nvPr/>
          </p:nvSpPr>
          <p:spPr bwMode="auto">
            <a:xfrm>
              <a:off x="4512" y="3264"/>
              <a:ext cx="48" cy="48"/>
            </a:xfrm>
            <a:prstGeom prst="ellipse">
              <a:avLst/>
            </a:prstGeom>
            <a:solidFill>
              <a:schemeClr val="tx2"/>
            </a:solidFill>
            <a:ln w="9525">
              <a:solidFill>
                <a:schemeClr val="tx1"/>
              </a:solidFill>
              <a:round/>
              <a:headEnd/>
              <a:tailEnd/>
            </a:ln>
          </p:spPr>
          <p:txBody>
            <a:bodyPr wrap="none" anchor="ctr"/>
            <a:lstStyle/>
            <a:p>
              <a:endParaRPr lang="el-GR" b="1">
                <a:solidFill>
                  <a:schemeClr val="tx1"/>
                </a:solidFill>
              </a:endParaRPr>
            </a:p>
          </p:txBody>
        </p:sp>
        <p:sp>
          <p:nvSpPr>
            <p:cNvPr id="42" name="Oval 21"/>
            <p:cNvSpPr>
              <a:spLocks noChangeArrowheads="1"/>
            </p:cNvSpPr>
            <p:nvPr/>
          </p:nvSpPr>
          <p:spPr bwMode="auto">
            <a:xfrm>
              <a:off x="4896" y="3288"/>
              <a:ext cx="48" cy="48"/>
            </a:xfrm>
            <a:prstGeom prst="ellipse">
              <a:avLst/>
            </a:prstGeom>
            <a:solidFill>
              <a:schemeClr val="tx2"/>
            </a:solidFill>
            <a:ln w="9525">
              <a:solidFill>
                <a:schemeClr val="tx1"/>
              </a:solidFill>
              <a:round/>
              <a:headEnd/>
              <a:tailEnd/>
            </a:ln>
          </p:spPr>
          <p:txBody>
            <a:bodyPr wrap="none" anchor="ctr"/>
            <a:lstStyle/>
            <a:p>
              <a:endParaRPr lang="el-GR" b="1">
                <a:solidFill>
                  <a:schemeClr val="tx1"/>
                </a:solidFill>
              </a:endParaRPr>
            </a:p>
          </p:txBody>
        </p:sp>
        <p:sp>
          <p:nvSpPr>
            <p:cNvPr id="43" name="Oval 22"/>
            <p:cNvSpPr>
              <a:spLocks noChangeArrowheads="1"/>
            </p:cNvSpPr>
            <p:nvPr/>
          </p:nvSpPr>
          <p:spPr bwMode="auto">
            <a:xfrm>
              <a:off x="4848" y="3216"/>
              <a:ext cx="48" cy="48"/>
            </a:xfrm>
            <a:prstGeom prst="ellipse">
              <a:avLst/>
            </a:prstGeom>
            <a:solidFill>
              <a:schemeClr val="tx2"/>
            </a:solidFill>
            <a:ln w="9525">
              <a:solidFill>
                <a:schemeClr val="tx1"/>
              </a:solidFill>
              <a:round/>
              <a:headEnd/>
              <a:tailEnd/>
            </a:ln>
          </p:spPr>
          <p:txBody>
            <a:bodyPr wrap="none" anchor="ctr"/>
            <a:lstStyle/>
            <a:p>
              <a:endParaRPr lang="el-GR" b="1">
                <a:solidFill>
                  <a:schemeClr val="tx1"/>
                </a:solidFill>
              </a:endParaRPr>
            </a:p>
          </p:txBody>
        </p:sp>
        <p:sp>
          <p:nvSpPr>
            <p:cNvPr id="44" name="Oval 23"/>
            <p:cNvSpPr>
              <a:spLocks noChangeArrowheads="1"/>
            </p:cNvSpPr>
            <p:nvPr/>
          </p:nvSpPr>
          <p:spPr bwMode="auto">
            <a:xfrm>
              <a:off x="5040" y="3192"/>
              <a:ext cx="48" cy="48"/>
            </a:xfrm>
            <a:prstGeom prst="ellipse">
              <a:avLst/>
            </a:prstGeom>
            <a:solidFill>
              <a:schemeClr val="tx2"/>
            </a:solidFill>
            <a:ln w="9525">
              <a:solidFill>
                <a:schemeClr val="tx1"/>
              </a:solidFill>
              <a:round/>
              <a:headEnd/>
              <a:tailEnd/>
            </a:ln>
          </p:spPr>
          <p:txBody>
            <a:bodyPr wrap="none" anchor="ctr"/>
            <a:lstStyle/>
            <a:p>
              <a:endParaRPr lang="el-GR" b="1">
                <a:solidFill>
                  <a:schemeClr val="tx1"/>
                </a:solidFill>
              </a:endParaRPr>
            </a:p>
          </p:txBody>
        </p:sp>
        <p:sp>
          <p:nvSpPr>
            <p:cNvPr id="45" name="Oval 24"/>
            <p:cNvSpPr>
              <a:spLocks noChangeArrowheads="1"/>
            </p:cNvSpPr>
            <p:nvPr/>
          </p:nvSpPr>
          <p:spPr bwMode="auto">
            <a:xfrm>
              <a:off x="4704" y="3096"/>
              <a:ext cx="48" cy="48"/>
            </a:xfrm>
            <a:prstGeom prst="ellipse">
              <a:avLst/>
            </a:prstGeom>
            <a:solidFill>
              <a:schemeClr val="tx2"/>
            </a:solidFill>
            <a:ln w="9525">
              <a:solidFill>
                <a:schemeClr val="tx1"/>
              </a:solidFill>
              <a:round/>
              <a:headEnd/>
              <a:tailEnd/>
            </a:ln>
          </p:spPr>
          <p:txBody>
            <a:bodyPr wrap="none" anchor="ctr"/>
            <a:lstStyle/>
            <a:p>
              <a:endParaRPr lang="el-GR" b="1">
                <a:solidFill>
                  <a:schemeClr val="tx1"/>
                </a:solidFill>
              </a:endParaRPr>
            </a:p>
          </p:txBody>
        </p:sp>
        <p:sp>
          <p:nvSpPr>
            <p:cNvPr id="46" name="Oval 14"/>
            <p:cNvSpPr>
              <a:spLocks noChangeArrowheads="1"/>
            </p:cNvSpPr>
            <p:nvPr/>
          </p:nvSpPr>
          <p:spPr bwMode="auto">
            <a:xfrm>
              <a:off x="5088" y="3312"/>
              <a:ext cx="48" cy="48"/>
            </a:xfrm>
            <a:prstGeom prst="ellipse">
              <a:avLst/>
            </a:prstGeom>
            <a:solidFill>
              <a:schemeClr val="tx2"/>
            </a:solidFill>
            <a:ln w="9525">
              <a:solidFill>
                <a:schemeClr val="tx1"/>
              </a:solidFill>
              <a:round/>
              <a:headEnd/>
              <a:tailEnd/>
            </a:ln>
          </p:spPr>
          <p:txBody>
            <a:bodyPr wrap="none" anchor="ctr"/>
            <a:lstStyle/>
            <a:p>
              <a:endParaRPr lang="el-GR" b="1">
                <a:solidFill>
                  <a:schemeClr val="tx1"/>
                </a:solidFill>
              </a:endParaRPr>
            </a:p>
          </p:txBody>
        </p:sp>
        <p:sp>
          <p:nvSpPr>
            <p:cNvPr id="47" name="Oval 15"/>
            <p:cNvSpPr>
              <a:spLocks noChangeArrowheads="1"/>
            </p:cNvSpPr>
            <p:nvPr/>
          </p:nvSpPr>
          <p:spPr bwMode="auto">
            <a:xfrm>
              <a:off x="4800" y="3360"/>
              <a:ext cx="48" cy="48"/>
            </a:xfrm>
            <a:prstGeom prst="ellipse">
              <a:avLst/>
            </a:prstGeom>
            <a:solidFill>
              <a:schemeClr val="tx2"/>
            </a:solidFill>
            <a:ln w="9525">
              <a:solidFill>
                <a:schemeClr val="tx1"/>
              </a:solidFill>
              <a:round/>
              <a:headEnd/>
              <a:tailEnd/>
            </a:ln>
          </p:spPr>
          <p:txBody>
            <a:bodyPr wrap="none" anchor="ctr"/>
            <a:lstStyle/>
            <a:p>
              <a:endParaRPr lang="el-GR" b="1">
                <a:solidFill>
                  <a:schemeClr val="tx1"/>
                </a:solidFill>
              </a:endParaRPr>
            </a:p>
          </p:txBody>
        </p:sp>
        <p:sp>
          <p:nvSpPr>
            <p:cNvPr id="48" name="Oval 16"/>
            <p:cNvSpPr>
              <a:spLocks noChangeArrowheads="1"/>
            </p:cNvSpPr>
            <p:nvPr/>
          </p:nvSpPr>
          <p:spPr bwMode="auto">
            <a:xfrm>
              <a:off x="5232" y="3312"/>
              <a:ext cx="48" cy="48"/>
            </a:xfrm>
            <a:prstGeom prst="ellipse">
              <a:avLst/>
            </a:prstGeom>
            <a:solidFill>
              <a:schemeClr val="tx2"/>
            </a:solidFill>
            <a:ln w="9525">
              <a:solidFill>
                <a:schemeClr val="tx1"/>
              </a:solidFill>
              <a:round/>
              <a:headEnd/>
              <a:tailEnd/>
            </a:ln>
          </p:spPr>
          <p:txBody>
            <a:bodyPr wrap="none" anchor="ctr"/>
            <a:lstStyle/>
            <a:p>
              <a:endParaRPr lang="el-GR" b="1">
                <a:solidFill>
                  <a:schemeClr val="tx1"/>
                </a:solidFill>
              </a:endParaRPr>
            </a:p>
          </p:txBody>
        </p:sp>
        <p:sp>
          <p:nvSpPr>
            <p:cNvPr id="49" name="Oval 17"/>
            <p:cNvSpPr>
              <a:spLocks noChangeArrowheads="1"/>
            </p:cNvSpPr>
            <p:nvPr/>
          </p:nvSpPr>
          <p:spPr bwMode="auto">
            <a:xfrm>
              <a:off x="5376" y="3264"/>
              <a:ext cx="48" cy="48"/>
            </a:xfrm>
            <a:prstGeom prst="ellipse">
              <a:avLst/>
            </a:prstGeom>
            <a:solidFill>
              <a:schemeClr val="tx2"/>
            </a:solidFill>
            <a:ln w="9525">
              <a:solidFill>
                <a:schemeClr val="tx1"/>
              </a:solidFill>
              <a:round/>
              <a:headEnd/>
              <a:tailEnd/>
            </a:ln>
          </p:spPr>
          <p:txBody>
            <a:bodyPr wrap="none" anchor="ctr"/>
            <a:lstStyle/>
            <a:p>
              <a:endParaRPr lang="el-GR" b="1">
                <a:solidFill>
                  <a:schemeClr val="tx1"/>
                </a:solidFill>
              </a:endParaRPr>
            </a:p>
          </p:txBody>
        </p:sp>
        <p:sp>
          <p:nvSpPr>
            <p:cNvPr id="50" name="Oval 18"/>
            <p:cNvSpPr>
              <a:spLocks noChangeArrowheads="1"/>
            </p:cNvSpPr>
            <p:nvPr/>
          </p:nvSpPr>
          <p:spPr bwMode="auto">
            <a:xfrm>
              <a:off x="4848" y="3216"/>
              <a:ext cx="48" cy="48"/>
            </a:xfrm>
            <a:prstGeom prst="ellipse">
              <a:avLst/>
            </a:prstGeom>
            <a:solidFill>
              <a:schemeClr val="tx2"/>
            </a:solidFill>
            <a:ln w="9525">
              <a:solidFill>
                <a:schemeClr val="tx1"/>
              </a:solidFill>
              <a:round/>
              <a:headEnd/>
              <a:tailEnd/>
            </a:ln>
          </p:spPr>
          <p:txBody>
            <a:bodyPr wrap="none" anchor="ctr"/>
            <a:lstStyle/>
            <a:p>
              <a:endParaRPr lang="el-GR" b="1">
                <a:solidFill>
                  <a:schemeClr val="tx1"/>
                </a:solidFill>
              </a:endParaRPr>
            </a:p>
          </p:txBody>
        </p:sp>
        <p:sp>
          <p:nvSpPr>
            <p:cNvPr id="51" name="Oval 19"/>
            <p:cNvSpPr>
              <a:spLocks noChangeArrowheads="1"/>
            </p:cNvSpPr>
            <p:nvPr/>
          </p:nvSpPr>
          <p:spPr bwMode="auto">
            <a:xfrm>
              <a:off x="5040" y="3264"/>
              <a:ext cx="48" cy="48"/>
            </a:xfrm>
            <a:prstGeom prst="ellipse">
              <a:avLst/>
            </a:prstGeom>
            <a:solidFill>
              <a:schemeClr val="tx2"/>
            </a:solidFill>
            <a:ln w="9525">
              <a:solidFill>
                <a:schemeClr val="tx1"/>
              </a:solidFill>
              <a:round/>
              <a:headEnd/>
              <a:tailEnd/>
            </a:ln>
          </p:spPr>
          <p:txBody>
            <a:bodyPr wrap="none" anchor="ctr"/>
            <a:lstStyle/>
            <a:p>
              <a:endParaRPr lang="el-GR" b="1">
                <a:solidFill>
                  <a:schemeClr val="tx1"/>
                </a:solidFill>
              </a:endParaRPr>
            </a:p>
          </p:txBody>
        </p:sp>
        <p:sp>
          <p:nvSpPr>
            <p:cNvPr id="52" name="Oval 20"/>
            <p:cNvSpPr>
              <a:spLocks noChangeArrowheads="1"/>
            </p:cNvSpPr>
            <p:nvPr/>
          </p:nvSpPr>
          <p:spPr bwMode="auto">
            <a:xfrm>
              <a:off x="4608" y="3360"/>
              <a:ext cx="48" cy="48"/>
            </a:xfrm>
            <a:prstGeom prst="ellipse">
              <a:avLst/>
            </a:prstGeom>
            <a:solidFill>
              <a:schemeClr val="tx2"/>
            </a:solidFill>
            <a:ln w="9525">
              <a:solidFill>
                <a:schemeClr val="tx1"/>
              </a:solidFill>
              <a:round/>
              <a:headEnd/>
              <a:tailEnd/>
            </a:ln>
          </p:spPr>
          <p:txBody>
            <a:bodyPr wrap="none" anchor="ctr"/>
            <a:lstStyle/>
            <a:p>
              <a:endParaRPr lang="el-GR" b="1">
                <a:solidFill>
                  <a:schemeClr val="tx1"/>
                </a:solidFill>
              </a:endParaRPr>
            </a:p>
          </p:txBody>
        </p:sp>
        <p:sp>
          <p:nvSpPr>
            <p:cNvPr id="53" name="Oval 22"/>
            <p:cNvSpPr>
              <a:spLocks noChangeArrowheads="1"/>
            </p:cNvSpPr>
            <p:nvPr/>
          </p:nvSpPr>
          <p:spPr bwMode="auto">
            <a:xfrm>
              <a:off x="4944" y="3312"/>
              <a:ext cx="48" cy="48"/>
            </a:xfrm>
            <a:prstGeom prst="ellipse">
              <a:avLst/>
            </a:prstGeom>
            <a:solidFill>
              <a:schemeClr val="tx2"/>
            </a:solidFill>
            <a:ln w="9525">
              <a:solidFill>
                <a:schemeClr val="tx1"/>
              </a:solidFill>
              <a:round/>
              <a:headEnd/>
              <a:tailEnd/>
            </a:ln>
          </p:spPr>
          <p:txBody>
            <a:bodyPr wrap="none" anchor="ctr"/>
            <a:lstStyle/>
            <a:p>
              <a:endParaRPr lang="el-GR" b="1">
                <a:solidFill>
                  <a:schemeClr val="tx1"/>
                </a:solidFill>
              </a:endParaRPr>
            </a:p>
          </p:txBody>
        </p:sp>
        <p:sp>
          <p:nvSpPr>
            <p:cNvPr id="54" name="Oval 23"/>
            <p:cNvSpPr>
              <a:spLocks noChangeArrowheads="1"/>
            </p:cNvSpPr>
            <p:nvPr/>
          </p:nvSpPr>
          <p:spPr bwMode="auto">
            <a:xfrm>
              <a:off x="5136" y="3288"/>
              <a:ext cx="48" cy="48"/>
            </a:xfrm>
            <a:prstGeom prst="ellipse">
              <a:avLst/>
            </a:prstGeom>
            <a:solidFill>
              <a:schemeClr val="tx2"/>
            </a:solidFill>
            <a:ln w="9525">
              <a:solidFill>
                <a:schemeClr val="tx1"/>
              </a:solidFill>
              <a:round/>
              <a:headEnd/>
              <a:tailEnd/>
            </a:ln>
          </p:spPr>
          <p:txBody>
            <a:bodyPr wrap="none" anchor="ctr"/>
            <a:lstStyle/>
            <a:p>
              <a:endParaRPr lang="el-GR" b="1">
                <a:solidFill>
                  <a:schemeClr val="tx1"/>
                </a:solidFill>
              </a:endParaRPr>
            </a:p>
          </p:txBody>
        </p:sp>
        <p:sp>
          <p:nvSpPr>
            <p:cNvPr id="55" name="Oval 24"/>
            <p:cNvSpPr>
              <a:spLocks noChangeArrowheads="1"/>
            </p:cNvSpPr>
            <p:nvPr/>
          </p:nvSpPr>
          <p:spPr bwMode="auto">
            <a:xfrm>
              <a:off x="4800" y="3192"/>
              <a:ext cx="48" cy="48"/>
            </a:xfrm>
            <a:prstGeom prst="ellipse">
              <a:avLst/>
            </a:prstGeom>
            <a:solidFill>
              <a:schemeClr val="tx2"/>
            </a:solidFill>
            <a:ln w="9525">
              <a:solidFill>
                <a:schemeClr val="tx1"/>
              </a:solidFill>
              <a:round/>
              <a:headEnd/>
              <a:tailEnd/>
            </a:ln>
          </p:spPr>
          <p:txBody>
            <a:bodyPr wrap="none" anchor="ctr"/>
            <a:lstStyle/>
            <a:p>
              <a:endParaRPr lang="el-GR" b="1">
                <a:solidFill>
                  <a:schemeClr val="tx1"/>
                </a:solidFill>
              </a:endParaRPr>
            </a:p>
          </p:txBody>
        </p:sp>
      </p:grpSp>
      <p:grpSp>
        <p:nvGrpSpPr>
          <p:cNvPr id="56" name="Group 118"/>
          <p:cNvGrpSpPr>
            <a:grpSpLocks/>
          </p:cNvGrpSpPr>
          <p:nvPr/>
        </p:nvGrpSpPr>
        <p:grpSpPr bwMode="auto">
          <a:xfrm>
            <a:off x="3505200" y="3505200"/>
            <a:ext cx="990600" cy="890588"/>
            <a:chOff x="-48" y="2175"/>
            <a:chExt cx="624" cy="561"/>
          </a:xfrm>
        </p:grpSpPr>
        <p:pic>
          <p:nvPicPr>
            <p:cNvPr id="57" name="Picture 59" descr="MC900446274[1]"/>
            <p:cNvPicPr>
              <a:picLocks noChangeAspect="1" noChangeArrowheads="1"/>
            </p:cNvPicPr>
            <p:nvPr/>
          </p:nvPicPr>
          <p:blipFill>
            <a:blip r:embed="rId11" cstate="print"/>
            <a:srcRect/>
            <a:stretch>
              <a:fillRect/>
            </a:stretch>
          </p:blipFill>
          <p:spPr bwMode="auto">
            <a:xfrm>
              <a:off x="48" y="2175"/>
              <a:ext cx="528" cy="465"/>
            </a:xfrm>
            <a:prstGeom prst="rect">
              <a:avLst/>
            </a:prstGeom>
            <a:noFill/>
            <a:ln w="9525">
              <a:noFill/>
              <a:miter lim="800000"/>
              <a:headEnd/>
              <a:tailEnd/>
            </a:ln>
          </p:spPr>
        </p:pic>
        <p:sp>
          <p:nvSpPr>
            <p:cNvPr id="58" name="Text Box 101"/>
            <p:cNvSpPr txBox="1">
              <a:spLocks noChangeArrowheads="1"/>
            </p:cNvSpPr>
            <p:nvPr/>
          </p:nvSpPr>
          <p:spPr bwMode="auto">
            <a:xfrm>
              <a:off x="-48" y="2505"/>
              <a:ext cx="576" cy="231"/>
            </a:xfrm>
            <a:prstGeom prst="rect">
              <a:avLst/>
            </a:prstGeom>
            <a:noFill/>
            <a:ln w="9525">
              <a:noFill/>
              <a:miter lim="800000"/>
              <a:headEnd/>
              <a:tailEnd/>
            </a:ln>
          </p:spPr>
          <p:txBody>
            <a:bodyPr>
              <a:spAutoFit/>
            </a:bodyPr>
            <a:lstStyle/>
            <a:p>
              <a:pPr>
                <a:spcBef>
                  <a:spcPct val="50000"/>
                </a:spcBef>
              </a:pPr>
              <a:r>
                <a:rPr lang="en-US">
                  <a:solidFill>
                    <a:srgbClr val="777777"/>
                  </a:solidFill>
                </a:rPr>
                <a:t>NOx</a:t>
              </a:r>
            </a:p>
          </p:txBody>
        </p:sp>
      </p:grpSp>
      <p:sp>
        <p:nvSpPr>
          <p:cNvPr id="59" name="AutoShape 104"/>
          <p:cNvSpPr>
            <a:spLocks noChangeArrowheads="1"/>
          </p:cNvSpPr>
          <p:nvPr/>
        </p:nvSpPr>
        <p:spPr bwMode="auto">
          <a:xfrm>
            <a:off x="1066800" y="2514600"/>
            <a:ext cx="2209800" cy="533400"/>
          </a:xfrm>
          <a:prstGeom prst="upArrow">
            <a:avLst>
              <a:gd name="adj1" fmla="val 50000"/>
              <a:gd name="adj2" fmla="val 25000"/>
            </a:avLst>
          </a:prstGeom>
          <a:solidFill>
            <a:schemeClr val="accent1"/>
          </a:solidFill>
          <a:ln w="9525">
            <a:solidFill>
              <a:schemeClr val="tx1"/>
            </a:solidFill>
            <a:miter lim="800000"/>
            <a:headEnd/>
            <a:tailEnd/>
          </a:ln>
        </p:spPr>
        <p:txBody>
          <a:bodyPr wrap="none" anchor="ctr"/>
          <a:lstStyle/>
          <a:p>
            <a:pPr algn="ctr"/>
            <a:r>
              <a:rPr lang="en-US" dirty="0"/>
              <a:t>SOA</a:t>
            </a:r>
          </a:p>
        </p:txBody>
      </p:sp>
      <p:grpSp>
        <p:nvGrpSpPr>
          <p:cNvPr id="60" name="Group 102"/>
          <p:cNvGrpSpPr>
            <a:grpSpLocks/>
          </p:cNvGrpSpPr>
          <p:nvPr/>
        </p:nvGrpSpPr>
        <p:grpSpPr bwMode="auto">
          <a:xfrm>
            <a:off x="1447800" y="2171700"/>
            <a:ext cx="1447800" cy="419100"/>
            <a:chOff x="1248" y="1560"/>
            <a:chExt cx="912" cy="264"/>
          </a:xfrm>
        </p:grpSpPr>
        <p:sp>
          <p:nvSpPr>
            <p:cNvPr id="61" name="Oval 14"/>
            <p:cNvSpPr>
              <a:spLocks noChangeArrowheads="1"/>
            </p:cNvSpPr>
            <p:nvPr/>
          </p:nvSpPr>
          <p:spPr bwMode="auto">
            <a:xfrm>
              <a:off x="1728" y="1680"/>
              <a:ext cx="48" cy="48"/>
            </a:xfrm>
            <a:prstGeom prst="ellipse">
              <a:avLst/>
            </a:prstGeom>
            <a:solidFill>
              <a:schemeClr val="tx2"/>
            </a:solidFill>
            <a:ln w="9525">
              <a:solidFill>
                <a:schemeClr val="tx1"/>
              </a:solidFill>
              <a:round/>
              <a:headEnd/>
              <a:tailEnd/>
            </a:ln>
          </p:spPr>
          <p:txBody>
            <a:bodyPr wrap="none" anchor="ctr"/>
            <a:lstStyle/>
            <a:p>
              <a:endParaRPr lang="el-GR" b="1">
                <a:solidFill>
                  <a:schemeClr val="tx1"/>
                </a:solidFill>
              </a:endParaRPr>
            </a:p>
          </p:txBody>
        </p:sp>
        <p:sp>
          <p:nvSpPr>
            <p:cNvPr id="62" name="Oval 15"/>
            <p:cNvSpPr>
              <a:spLocks noChangeArrowheads="1"/>
            </p:cNvSpPr>
            <p:nvPr/>
          </p:nvSpPr>
          <p:spPr bwMode="auto">
            <a:xfrm>
              <a:off x="1440" y="1728"/>
              <a:ext cx="48" cy="48"/>
            </a:xfrm>
            <a:prstGeom prst="ellipse">
              <a:avLst/>
            </a:prstGeom>
            <a:solidFill>
              <a:schemeClr val="tx2"/>
            </a:solidFill>
            <a:ln w="9525">
              <a:solidFill>
                <a:schemeClr val="tx1"/>
              </a:solidFill>
              <a:round/>
              <a:headEnd/>
              <a:tailEnd/>
            </a:ln>
          </p:spPr>
          <p:txBody>
            <a:bodyPr wrap="none" anchor="ctr"/>
            <a:lstStyle/>
            <a:p>
              <a:endParaRPr lang="el-GR" b="1">
                <a:solidFill>
                  <a:schemeClr val="tx1"/>
                </a:solidFill>
              </a:endParaRPr>
            </a:p>
          </p:txBody>
        </p:sp>
        <p:sp>
          <p:nvSpPr>
            <p:cNvPr id="63" name="Oval 16"/>
            <p:cNvSpPr>
              <a:spLocks noChangeArrowheads="1"/>
            </p:cNvSpPr>
            <p:nvPr/>
          </p:nvSpPr>
          <p:spPr bwMode="auto">
            <a:xfrm>
              <a:off x="1872" y="1680"/>
              <a:ext cx="48" cy="48"/>
            </a:xfrm>
            <a:prstGeom prst="ellipse">
              <a:avLst/>
            </a:prstGeom>
            <a:solidFill>
              <a:schemeClr val="tx2"/>
            </a:solidFill>
            <a:ln w="9525">
              <a:solidFill>
                <a:schemeClr val="tx1"/>
              </a:solidFill>
              <a:round/>
              <a:headEnd/>
              <a:tailEnd/>
            </a:ln>
          </p:spPr>
          <p:txBody>
            <a:bodyPr wrap="none" anchor="ctr"/>
            <a:lstStyle/>
            <a:p>
              <a:endParaRPr lang="el-GR" b="1">
                <a:solidFill>
                  <a:schemeClr val="tx1"/>
                </a:solidFill>
              </a:endParaRPr>
            </a:p>
          </p:txBody>
        </p:sp>
        <p:sp>
          <p:nvSpPr>
            <p:cNvPr id="64" name="Oval 17"/>
            <p:cNvSpPr>
              <a:spLocks noChangeArrowheads="1"/>
            </p:cNvSpPr>
            <p:nvPr/>
          </p:nvSpPr>
          <p:spPr bwMode="auto">
            <a:xfrm>
              <a:off x="2016" y="1632"/>
              <a:ext cx="48" cy="48"/>
            </a:xfrm>
            <a:prstGeom prst="ellipse">
              <a:avLst/>
            </a:prstGeom>
            <a:solidFill>
              <a:schemeClr val="tx2"/>
            </a:solidFill>
            <a:ln w="9525">
              <a:solidFill>
                <a:schemeClr val="tx1"/>
              </a:solidFill>
              <a:round/>
              <a:headEnd/>
              <a:tailEnd/>
            </a:ln>
          </p:spPr>
          <p:txBody>
            <a:bodyPr wrap="none" anchor="ctr"/>
            <a:lstStyle/>
            <a:p>
              <a:endParaRPr lang="el-GR" b="1">
                <a:solidFill>
                  <a:schemeClr val="tx1"/>
                </a:solidFill>
              </a:endParaRPr>
            </a:p>
          </p:txBody>
        </p:sp>
        <p:sp>
          <p:nvSpPr>
            <p:cNvPr id="65" name="Oval 18"/>
            <p:cNvSpPr>
              <a:spLocks noChangeArrowheads="1"/>
            </p:cNvSpPr>
            <p:nvPr/>
          </p:nvSpPr>
          <p:spPr bwMode="auto">
            <a:xfrm>
              <a:off x="1488" y="1584"/>
              <a:ext cx="48" cy="48"/>
            </a:xfrm>
            <a:prstGeom prst="ellipse">
              <a:avLst/>
            </a:prstGeom>
            <a:solidFill>
              <a:schemeClr val="tx2"/>
            </a:solidFill>
            <a:ln w="9525">
              <a:solidFill>
                <a:schemeClr val="tx1"/>
              </a:solidFill>
              <a:round/>
              <a:headEnd/>
              <a:tailEnd/>
            </a:ln>
          </p:spPr>
          <p:txBody>
            <a:bodyPr wrap="none" anchor="ctr"/>
            <a:lstStyle/>
            <a:p>
              <a:endParaRPr lang="el-GR" b="1">
                <a:solidFill>
                  <a:schemeClr val="tx1"/>
                </a:solidFill>
              </a:endParaRPr>
            </a:p>
          </p:txBody>
        </p:sp>
        <p:sp>
          <p:nvSpPr>
            <p:cNvPr id="66" name="Oval 19"/>
            <p:cNvSpPr>
              <a:spLocks noChangeArrowheads="1"/>
            </p:cNvSpPr>
            <p:nvPr/>
          </p:nvSpPr>
          <p:spPr bwMode="auto">
            <a:xfrm>
              <a:off x="1680" y="1632"/>
              <a:ext cx="48" cy="48"/>
            </a:xfrm>
            <a:prstGeom prst="ellipse">
              <a:avLst/>
            </a:prstGeom>
            <a:solidFill>
              <a:schemeClr val="tx2"/>
            </a:solidFill>
            <a:ln w="9525">
              <a:solidFill>
                <a:schemeClr val="tx1"/>
              </a:solidFill>
              <a:round/>
              <a:headEnd/>
              <a:tailEnd/>
            </a:ln>
          </p:spPr>
          <p:txBody>
            <a:bodyPr wrap="none" anchor="ctr"/>
            <a:lstStyle/>
            <a:p>
              <a:endParaRPr lang="el-GR" b="1">
                <a:solidFill>
                  <a:schemeClr val="tx1"/>
                </a:solidFill>
              </a:endParaRPr>
            </a:p>
          </p:txBody>
        </p:sp>
        <p:sp>
          <p:nvSpPr>
            <p:cNvPr id="67" name="Oval 20"/>
            <p:cNvSpPr>
              <a:spLocks noChangeArrowheads="1"/>
            </p:cNvSpPr>
            <p:nvPr/>
          </p:nvSpPr>
          <p:spPr bwMode="auto">
            <a:xfrm>
              <a:off x="1248" y="1728"/>
              <a:ext cx="48" cy="48"/>
            </a:xfrm>
            <a:prstGeom prst="ellipse">
              <a:avLst/>
            </a:prstGeom>
            <a:solidFill>
              <a:schemeClr val="tx2"/>
            </a:solidFill>
            <a:ln w="9525">
              <a:solidFill>
                <a:schemeClr val="tx1"/>
              </a:solidFill>
              <a:round/>
              <a:headEnd/>
              <a:tailEnd/>
            </a:ln>
          </p:spPr>
          <p:txBody>
            <a:bodyPr wrap="none" anchor="ctr"/>
            <a:lstStyle/>
            <a:p>
              <a:endParaRPr lang="el-GR" b="1">
                <a:solidFill>
                  <a:schemeClr val="tx1"/>
                </a:solidFill>
              </a:endParaRPr>
            </a:p>
          </p:txBody>
        </p:sp>
        <p:sp>
          <p:nvSpPr>
            <p:cNvPr id="68" name="Oval 21"/>
            <p:cNvSpPr>
              <a:spLocks noChangeArrowheads="1"/>
            </p:cNvSpPr>
            <p:nvPr/>
          </p:nvSpPr>
          <p:spPr bwMode="auto">
            <a:xfrm>
              <a:off x="1632" y="1752"/>
              <a:ext cx="48" cy="48"/>
            </a:xfrm>
            <a:prstGeom prst="ellipse">
              <a:avLst/>
            </a:prstGeom>
            <a:solidFill>
              <a:schemeClr val="tx2"/>
            </a:solidFill>
            <a:ln w="9525">
              <a:solidFill>
                <a:schemeClr val="tx1"/>
              </a:solidFill>
              <a:round/>
              <a:headEnd/>
              <a:tailEnd/>
            </a:ln>
          </p:spPr>
          <p:txBody>
            <a:bodyPr wrap="none" anchor="ctr"/>
            <a:lstStyle/>
            <a:p>
              <a:endParaRPr lang="el-GR" b="1">
                <a:solidFill>
                  <a:schemeClr val="tx1"/>
                </a:solidFill>
              </a:endParaRPr>
            </a:p>
          </p:txBody>
        </p:sp>
        <p:sp>
          <p:nvSpPr>
            <p:cNvPr id="69" name="Oval 22"/>
            <p:cNvSpPr>
              <a:spLocks noChangeArrowheads="1"/>
            </p:cNvSpPr>
            <p:nvPr/>
          </p:nvSpPr>
          <p:spPr bwMode="auto">
            <a:xfrm>
              <a:off x="1584" y="1680"/>
              <a:ext cx="48" cy="48"/>
            </a:xfrm>
            <a:prstGeom prst="ellipse">
              <a:avLst/>
            </a:prstGeom>
            <a:solidFill>
              <a:schemeClr val="tx2"/>
            </a:solidFill>
            <a:ln w="9525">
              <a:solidFill>
                <a:schemeClr val="tx1"/>
              </a:solidFill>
              <a:round/>
              <a:headEnd/>
              <a:tailEnd/>
            </a:ln>
          </p:spPr>
          <p:txBody>
            <a:bodyPr wrap="none" anchor="ctr"/>
            <a:lstStyle/>
            <a:p>
              <a:endParaRPr lang="el-GR" b="1">
                <a:solidFill>
                  <a:schemeClr val="tx1"/>
                </a:solidFill>
              </a:endParaRPr>
            </a:p>
          </p:txBody>
        </p:sp>
        <p:sp>
          <p:nvSpPr>
            <p:cNvPr id="70" name="Oval 23"/>
            <p:cNvSpPr>
              <a:spLocks noChangeArrowheads="1"/>
            </p:cNvSpPr>
            <p:nvPr/>
          </p:nvSpPr>
          <p:spPr bwMode="auto">
            <a:xfrm>
              <a:off x="1776" y="1656"/>
              <a:ext cx="48" cy="48"/>
            </a:xfrm>
            <a:prstGeom prst="ellipse">
              <a:avLst/>
            </a:prstGeom>
            <a:solidFill>
              <a:schemeClr val="tx2"/>
            </a:solidFill>
            <a:ln w="9525">
              <a:solidFill>
                <a:schemeClr val="tx1"/>
              </a:solidFill>
              <a:round/>
              <a:headEnd/>
              <a:tailEnd/>
            </a:ln>
          </p:spPr>
          <p:txBody>
            <a:bodyPr wrap="none" anchor="ctr"/>
            <a:lstStyle/>
            <a:p>
              <a:endParaRPr lang="el-GR" b="1">
                <a:solidFill>
                  <a:schemeClr val="tx1"/>
                </a:solidFill>
              </a:endParaRPr>
            </a:p>
          </p:txBody>
        </p:sp>
        <p:sp>
          <p:nvSpPr>
            <p:cNvPr id="71" name="Oval 24"/>
            <p:cNvSpPr>
              <a:spLocks noChangeArrowheads="1"/>
            </p:cNvSpPr>
            <p:nvPr/>
          </p:nvSpPr>
          <p:spPr bwMode="auto">
            <a:xfrm>
              <a:off x="1440" y="1560"/>
              <a:ext cx="48" cy="48"/>
            </a:xfrm>
            <a:prstGeom prst="ellipse">
              <a:avLst/>
            </a:prstGeom>
            <a:solidFill>
              <a:schemeClr val="tx2"/>
            </a:solidFill>
            <a:ln w="9525">
              <a:solidFill>
                <a:schemeClr val="tx1"/>
              </a:solidFill>
              <a:round/>
              <a:headEnd/>
              <a:tailEnd/>
            </a:ln>
          </p:spPr>
          <p:txBody>
            <a:bodyPr wrap="none" anchor="ctr"/>
            <a:lstStyle/>
            <a:p>
              <a:endParaRPr lang="el-GR" b="1">
                <a:solidFill>
                  <a:schemeClr val="tx1"/>
                </a:solidFill>
              </a:endParaRPr>
            </a:p>
          </p:txBody>
        </p:sp>
        <p:sp>
          <p:nvSpPr>
            <p:cNvPr id="72" name="Oval 14"/>
            <p:cNvSpPr>
              <a:spLocks noChangeArrowheads="1"/>
            </p:cNvSpPr>
            <p:nvPr/>
          </p:nvSpPr>
          <p:spPr bwMode="auto">
            <a:xfrm>
              <a:off x="1824" y="1776"/>
              <a:ext cx="48" cy="48"/>
            </a:xfrm>
            <a:prstGeom prst="ellipse">
              <a:avLst/>
            </a:prstGeom>
            <a:solidFill>
              <a:schemeClr val="tx2"/>
            </a:solidFill>
            <a:ln w="9525">
              <a:solidFill>
                <a:schemeClr val="tx1"/>
              </a:solidFill>
              <a:round/>
              <a:headEnd/>
              <a:tailEnd/>
            </a:ln>
          </p:spPr>
          <p:txBody>
            <a:bodyPr wrap="none" anchor="ctr"/>
            <a:lstStyle/>
            <a:p>
              <a:endParaRPr lang="el-GR" b="1">
                <a:solidFill>
                  <a:schemeClr val="tx1"/>
                </a:solidFill>
              </a:endParaRPr>
            </a:p>
          </p:txBody>
        </p:sp>
        <p:sp>
          <p:nvSpPr>
            <p:cNvPr id="73" name="Oval 16"/>
            <p:cNvSpPr>
              <a:spLocks noChangeArrowheads="1"/>
            </p:cNvSpPr>
            <p:nvPr/>
          </p:nvSpPr>
          <p:spPr bwMode="auto">
            <a:xfrm>
              <a:off x="1968" y="1776"/>
              <a:ext cx="48" cy="48"/>
            </a:xfrm>
            <a:prstGeom prst="ellipse">
              <a:avLst/>
            </a:prstGeom>
            <a:solidFill>
              <a:schemeClr val="tx2"/>
            </a:solidFill>
            <a:ln w="9525">
              <a:solidFill>
                <a:schemeClr val="tx1"/>
              </a:solidFill>
              <a:round/>
              <a:headEnd/>
              <a:tailEnd/>
            </a:ln>
          </p:spPr>
          <p:txBody>
            <a:bodyPr wrap="none" anchor="ctr"/>
            <a:lstStyle/>
            <a:p>
              <a:endParaRPr lang="el-GR" b="1">
                <a:solidFill>
                  <a:schemeClr val="tx1"/>
                </a:solidFill>
              </a:endParaRPr>
            </a:p>
          </p:txBody>
        </p:sp>
        <p:sp>
          <p:nvSpPr>
            <p:cNvPr id="74" name="Oval 17"/>
            <p:cNvSpPr>
              <a:spLocks noChangeArrowheads="1"/>
            </p:cNvSpPr>
            <p:nvPr/>
          </p:nvSpPr>
          <p:spPr bwMode="auto">
            <a:xfrm>
              <a:off x="2112" y="1728"/>
              <a:ext cx="48" cy="48"/>
            </a:xfrm>
            <a:prstGeom prst="ellipse">
              <a:avLst/>
            </a:prstGeom>
            <a:solidFill>
              <a:schemeClr val="tx2"/>
            </a:solidFill>
            <a:ln w="9525">
              <a:solidFill>
                <a:schemeClr val="tx1"/>
              </a:solidFill>
              <a:round/>
              <a:headEnd/>
              <a:tailEnd/>
            </a:ln>
          </p:spPr>
          <p:txBody>
            <a:bodyPr wrap="none" anchor="ctr"/>
            <a:lstStyle/>
            <a:p>
              <a:endParaRPr lang="el-GR" b="1">
                <a:solidFill>
                  <a:schemeClr val="tx1"/>
                </a:solidFill>
              </a:endParaRPr>
            </a:p>
          </p:txBody>
        </p:sp>
        <p:sp>
          <p:nvSpPr>
            <p:cNvPr id="75" name="Oval 18"/>
            <p:cNvSpPr>
              <a:spLocks noChangeArrowheads="1"/>
            </p:cNvSpPr>
            <p:nvPr/>
          </p:nvSpPr>
          <p:spPr bwMode="auto">
            <a:xfrm>
              <a:off x="1584" y="1680"/>
              <a:ext cx="48" cy="48"/>
            </a:xfrm>
            <a:prstGeom prst="ellipse">
              <a:avLst/>
            </a:prstGeom>
            <a:solidFill>
              <a:schemeClr val="tx2"/>
            </a:solidFill>
            <a:ln w="9525">
              <a:solidFill>
                <a:schemeClr val="tx1"/>
              </a:solidFill>
              <a:round/>
              <a:headEnd/>
              <a:tailEnd/>
            </a:ln>
          </p:spPr>
          <p:txBody>
            <a:bodyPr wrap="none" anchor="ctr"/>
            <a:lstStyle/>
            <a:p>
              <a:endParaRPr lang="el-GR" b="1">
                <a:solidFill>
                  <a:schemeClr val="tx1"/>
                </a:solidFill>
              </a:endParaRPr>
            </a:p>
          </p:txBody>
        </p:sp>
        <p:sp>
          <p:nvSpPr>
            <p:cNvPr id="76" name="Oval 19"/>
            <p:cNvSpPr>
              <a:spLocks noChangeArrowheads="1"/>
            </p:cNvSpPr>
            <p:nvPr/>
          </p:nvSpPr>
          <p:spPr bwMode="auto">
            <a:xfrm>
              <a:off x="1776" y="1728"/>
              <a:ext cx="48" cy="48"/>
            </a:xfrm>
            <a:prstGeom prst="ellipse">
              <a:avLst/>
            </a:prstGeom>
            <a:solidFill>
              <a:schemeClr val="tx2"/>
            </a:solidFill>
            <a:ln w="9525">
              <a:solidFill>
                <a:schemeClr val="tx1"/>
              </a:solidFill>
              <a:round/>
              <a:headEnd/>
              <a:tailEnd/>
            </a:ln>
          </p:spPr>
          <p:txBody>
            <a:bodyPr wrap="none" anchor="ctr"/>
            <a:lstStyle/>
            <a:p>
              <a:endParaRPr lang="el-GR" b="1">
                <a:solidFill>
                  <a:schemeClr val="tx1"/>
                </a:solidFill>
              </a:endParaRPr>
            </a:p>
          </p:txBody>
        </p:sp>
        <p:sp>
          <p:nvSpPr>
            <p:cNvPr id="77" name="Oval 22"/>
            <p:cNvSpPr>
              <a:spLocks noChangeArrowheads="1"/>
            </p:cNvSpPr>
            <p:nvPr/>
          </p:nvSpPr>
          <p:spPr bwMode="auto">
            <a:xfrm>
              <a:off x="1680" y="1776"/>
              <a:ext cx="48" cy="48"/>
            </a:xfrm>
            <a:prstGeom prst="ellipse">
              <a:avLst/>
            </a:prstGeom>
            <a:solidFill>
              <a:schemeClr val="tx2"/>
            </a:solidFill>
            <a:ln w="9525">
              <a:solidFill>
                <a:schemeClr val="tx1"/>
              </a:solidFill>
              <a:round/>
              <a:headEnd/>
              <a:tailEnd/>
            </a:ln>
          </p:spPr>
          <p:txBody>
            <a:bodyPr wrap="none" anchor="ctr"/>
            <a:lstStyle/>
            <a:p>
              <a:endParaRPr lang="el-GR" b="1">
                <a:solidFill>
                  <a:schemeClr val="tx1"/>
                </a:solidFill>
              </a:endParaRPr>
            </a:p>
          </p:txBody>
        </p:sp>
        <p:sp>
          <p:nvSpPr>
            <p:cNvPr id="78" name="Oval 23"/>
            <p:cNvSpPr>
              <a:spLocks noChangeArrowheads="1"/>
            </p:cNvSpPr>
            <p:nvPr/>
          </p:nvSpPr>
          <p:spPr bwMode="auto">
            <a:xfrm>
              <a:off x="1872" y="1752"/>
              <a:ext cx="48" cy="48"/>
            </a:xfrm>
            <a:prstGeom prst="ellipse">
              <a:avLst/>
            </a:prstGeom>
            <a:solidFill>
              <a:schemeClr val="tx2"/>
            </a:solidFill>
            <a:ln w="9525">
              <a:solidFill>
                <a:schemeClr val="tx1"/>
              </a:solidFill>
              <a:round/>
              <a:headEnd/>
              <a:tailEnd/>
            </a:ln>
          </p:spPr>
          <p:txBody>
            <a:bodyPr wrap="none" anchor="ctr"/>
            <a:lstStyle/>
            <a:p>
              <a:endParaRPr lang="el-GR" b="1">
                <a:solidFill>
                  <a:schemeClr val="tx1"/>
                </a:solidFill>
              </a:endParaRPr>
            </a:p>
          </p:txBody>
        </p:sp>
        <p:sp>
          <p:nvSpPr>
            <p:cNvPr id="79" name="Oval 24"/>
            <p:cNvSpPr>
              <a:spLocks noChangeArrowheads="1"/>
            </p:cNvSpPr>
            <p:nvPr/>
          </p:nvSpPr>
          <p:spPr bwMode="auto">
            <a:xfrm>
              <a:off x="1536" y="1656"/>
              <a:ext cx="48" cy="48"/>
            </a:xfrm>
            <a:prstGeom prst="ellipse">
              <a:avLst/>
            </a:prstGeom>
            <a:solidFill>
              <a:schemeClr val="tx2"/>
            </a:solidFill>
            <a:ln w="9525">
              <a:solidFill>
                <a:schemeClr val="tx1"/>
              </a:solidFill>
              <a:round/>
              <a:headEnd/>
              <a:tailEnd/>
            </a:ln>
          </p:spPr>
          <p:txBody>
            <a:bodyPr wrap="none" anchor="ctr"/>
            <a:lstStyle/>
            <a:p>
              <a:endParaRPr lang="el-GR" b="1">
                <a:solidFill>
                  <a:schemeClr val="tx1"/>
                </a:solidFill>
              </a:endParaRPr>
            </a:p>
          </p:txBody>
        </p:sp>
      </p:grpSp>
      <p:sp>
        <p:nvSpPr>
          <p:cNvPr id="80" name="Line 49"/>
          <p:cNvSpPr>
            <a:spLocks noChangeShapeType="1"/>
          </p:cNvSpPr>
          <p:nvPr/>
        </p:nvSpPr>
        <p:spPr bwMode="auto">
          <a:xfrm flipH="1" flipV="1">
            <a:off x="6858000" y="3429000"/>
            <a:ext cx="685800" cy="1219200"/>
          </a:xfrm>
          <a:prstGeom prst="line">
            <a:avLst/>
          </a:prstGeom>
          <a:noFill/>
          <a:ln w="38100">
            <a:solidFill>
              <a:srgbClr val="0000FF"/>
            </a:solidFill>
            <a:prstDash val="sysDot"/>
            <a:round/>
            <a:headEnd/>
            <a:tailEnd type="triangle" w="med" len="med"/>
          </a:ln>
        </p:spPr>
        <p:txBody>
          <a:bodyPr/>
          <a:lstStyle/>
          <a:p>
            <a:endParaRPr lang="en-US"/>
          </a:p>
        </p:txBody>
      </p:sp>
      <p:sp>
        <p:nvSpPr>
          <p:cNvPr id="81" name="Text Box 9"/>
          <p:cNvSpPr txBox="1">
            <a:spLocks noChangeArrowheads="1"/>
          </p:cNvSpPr>
          <p:nvPr/>
        </p:nvSpPr>
        <p:spPr bwMode="auto">
          <a:xfrm>
            <a:off x="6172200" y="3810000"/>
            <a:ext cx="1600200" cy="336550"/>
          </a:xfrm>
          <a:prstGeom prst="rect">
            <a:avLst/>
          </a:prstGeom>
          <a:solidFill>
            <a:schemeClr val="bg1">
              <a:alpha val="50195"/>
            </a:schemeClr>
          </a:solidFill>
          <a:ln w="9525">
            <a:noFill/>
            <a:miter lim="800000"/>
            <a:headEnd/>
            <a:tailEnd/>
          </a:ln>
        </p:spPr>
        <p:txBody>
          <a:bodyPr>
            <a:spAutoFit/>
          </a:bodyPr>
          <a:lstStyle/>
          <a:p>
            <a:pPr algn="ctr"/>
            <a:r>
              <a:rPr lang="en-US" sz="1600" b="1">
                <a:solidFill>
                  <a:srgbClr val="0000FF"/>
                </a:solidFill>
              </a:rPr>
              <a:t>Evaporation</a:t>
            </a:r>
            <a:endParaRPr lang="en-US" sz="1600" b="1" baseline="-25000">
              <a:solidFill>
                <a:srgbClr val="0000FF"/>
              </a:solidFill>
            </a:endParaRPr>
          </a:p>
        </p:txBody>
      </p:sp>
      <p:sp>
        <p:nvSpPr>
          <p:cNvPr id="82" name="Line 32"/>
          <p:cNvSpPr>
            <a:spLocks noChangeShapeType="1"/>
          </p:cNvSpPr>
          <p:nvPr/>
        </p:nvSpPr>
        <p:spPr bwMode="auto">
          <a:xfrm flipV="1">
            <a:off x="2133600" y="1371600"/>
            <a:ext cx="76200" cy="838200"/>
          </a:xfrm>
          <a:prstGeom prst="line">
            <a:avLst/>
          </a:prstGeom>
          <a:noFill/>
          <a:ln w="57150">
            <a:solidFill>
              <a:srgbClr val="0000FF"/>
            </a:solidFill>
            <a:prstDash val="sysDot"/>
            <a:round/>
            <a:headEnd/>
            <a:tailEnd type="triangle" w="med" len="med"/>
          </a:ln>
        </p:spPr>
        <p:txBody>
          <a:bodyPr/>
          <a:lstStyle/>
          <a:p>
            <a:endParaRPr lang="en-US"/>
          </a:p>
        </p:txBody>
      </p:sp>
      <p:sp>
        <p:nvSpPr>
          <p:cNvPr id="83" name="Text Box 9"/>
          <p:cNvSpPr txBox="1">
            <a:spLocks noChangeArrowheads="1"/>
          </p:cNvSpPr>
          <p:nvPr/>
        </p:nvSpPr>
        <p:spPr bwMode="auto">
          <a:xfrm>
            <a:off x="609600" y="1600200"/>
            <a:ext cx="3048000" cy="581025"/>
          </a:xfrm>
          <a:prstGeom prst="rect">
            <a:avLst/>
          </a:prstGeom>
          <a:solidFill>
            <a:schemeClr val="bg1">
              <a:alpha val="50195"/>
            </a:schemeClr>
          </a:solidFill>
          <a:ln w="9525">
            <a:noFill/>
            <a:miter lim="800000"/>
            <a:headEnd/>
            <a:tailEnd/>
          </a:ln>
        </p:spPr>
        <p:txBody>
          <a:bodyPr>
            <a:spAutoFit/>
          </a:bodyPr>
          <a:lstStyle/>
          <a:p>
            <a:pPr algn="ctr"/>
            <a:r>
              <a:rPr lang="en-US" sz="1600" b="1">
                <a:solidFill>
                  <a:srgbClr val="0000FF"/>
                </a:solidFill>
              </a:rPr>
              <a:t>Evaporation &amp; Oxidation by OH, O</a:t>
            </a:r>
            <a:r>
              <a:rPr lang="en-US" sz="1600" b="1" baseline="-25000">
                <a:solidFill>
                  <a:srgbClr val="0000FF"/>
                </a:solidFill>
              </a:rPr>
              <a:t>3</a:t>
            </a:r>
            <a:r>
              <a:rPr lang="en-US" sz="1600" b="1">
                <a:solidFill>
                  <a:srgbClr val="0000FF"/>
                </a:solidFill>
              </a:rPr>
              <a:t>, NO</a:t>
            </a:r>
            <a:r>
              <a:rPr lang="en-US" sz="1600" b="1" baseline="-25000">
                <a:solidFill>
                  <a:srgbClr val="0000FF"/>
                </a:solidFill>
              </a:rPr>
              <a:t>3</a:t>
            </a:r>
          </a:p>
        </p:txBody>
      </p:sp>
      <p:sp>
        <p:nvSpPr>
          <p:cNvPr id="84" name="Text Box 7" descr="10%"/>
          <p:cNvSpPr txBox="1">
            <a:spLocks noChangeArrowheads="1"/>
          </p:cNvSpPr>
          <p:nvPr/>
        </p:nvSpPr>
        <p:spPr bwMode="auto">
          <a:xfrm>
            <a:off x="1447800" y="990600"/>
            <a:ext cx="6248400" cy="396875"/>
          </a:xfrm>
          <a:prstGeom prst="rect">
            <a:avLst/>
          </a:prstGeom>
          <a:pattFill prst="pct10">
            <a:fgClr>
              <a:srgbClr val="99CC00"/>
            </a:fgClr>
            <a:bgClr>
              <a:schemeClr val="bg1"/>
            </a:bgClr>
          </a:pattFill>
          <a:ln w="9525">
            <a:noFill/>
            <a:miter lim="800000"/>
            <a:headEnd/>
            <a:tailEnd/>
          </a:ln>
        </p:spPr>
        <p:txBody>
          <a:bodyPr>
            <a:spAutoFit/>
          </a:bodyPr>
          <a:lstStyle/>
          <a:p>
            <a:pPr algn="ctr"/>
            <a:r>
              <a:rPr lang="en-US" sz="2000" b="1">
                <a:solidFill>
                  <a:schemeClr val="tx1"/>
                </a:solidFill>
              </a:rPr>
              <a:t>Hundreds of less volatile condensable products</a:t>
            </a:r>
            <a:endParaRPr lang="en-US" sz="2000" b="1" baseline="-25000">
              <a:solidFill>
                <a:schemeClr val="tx1"/>
              </a:solidFill>
            </a:endParaRPr>
          </a:p>
        </p:txBody>
      </p:sp>
      <p:sp>
        <p:nvSpPr>
          <p:cNvPr id="85" name="AutoShape 117"/>
          <p:cNvSpPr>
            <a:spLocks noChangeArrowheads="1"/>
          </p:cNvSpPr>
          <p:nvPr/>
        </p:nvSpPr>
        <p:spPr bwMode="auto">
          <a:xfrm>
            <a:off x="4191000" y="838200"/>
            <a:ext cx="838200" cy="228600"/>
          </a:xfrm>
          <a:prstGeom prst="upArrow">
            <a:avLst>
              <a:gd name="adj1" fmla="val 50000"/>
              <a:gd name="adj2" fmla="val 25000"/>
            </a:avLst>
          </a:prstGeom>
          <a:solidFill>
            <a:schemeClr val="accent1"/>
          </a:solidFill>
          <a:ln w="9525">
            <a:solidFill>
              <a:schemeClr val="tx1"/>
            </a:solidFill>
            <a:miter lim="800000"/>
            <a:headEnd/>
            <a:tailEnd/>
          </a:ln>
        </p:spPr>
        <p:txBody>
          <a:bodyPr wrap="none" anchor="ctr"/>
          <a:lstStyle/>
          <a:p>
            <a:pPr algn="ctr"/>
            <a:endParaRPr lang="el-GR"/>
          </a:p>
        </p:txBody>
      </p:sp>
      <p:grpSp>
        <p:nvGrpSpPr>
          <p:cNvPr id="86" name="Group 87"/>
          <p:cNvGrpSpPr>
            <a:grpSpLocks/>
          </p:cNvGrpSpPr>
          <p:nvPr/>
        </p:nvGrpSpPr>
        <p:grpSpPr bwMode="auto">
          <a:xfrm>
            <a:off x="6172200" y="1371600"/>
            <a:ext cx="3048000" cy="1447800"/>
            <a:chOff x="6172200" y="1371600"/>
            <a:chExt cx="3048000" cy="1447800"/>
          </a:xfrm>
        </p:grpSpPr>
        <p:sp>
          <p:nvSpPr>
            <p:cNvPr id="87" name="AutoShape 108"/>
            <p:cNvSpPr>
              <a:spLocks noChangeArrowheads="1"/>
            </p:cNvSpPr>
            <p:nvPr/>
          </p:nvSpPr>
          <p:spPr bwMode="auto">
            <a:xfrm rot="10800000">
              <a:off x="6324600" y="1676400"/>
              <a:ext cx="838200" cy="1066800"/>
            </a:xfrm>
            <a:prstGeom prst="curvedLeftArrow">
              <a:avLst>
                <a:gd name="adj1" fmla="val 25455"/>
                <a:gd name="adj2" fmla="val 50909"/>
                <a:gd name="adj3" fmla="val 33333"/>
              </a:avLst>
            </a:prstGeom>
            <a:solidFill>
              <a:srgbClr val="3366FF"/>
            </a:solidFill>
            <a:ln w="9525">
              <a:solidFill>
                <a:schemeClr val="tx1"/>
              </a:solidFill>
              <a:miter lim="800000"/>
              <a:headEnd/>
              <a:tailEnd/>
            </a:ln>
          </p:spPr>
          <p:txBody>
            <a:bodyPr rot="10800000" wrap="none" anchor="ctr"/>
            <a:lstStyle/>
            <a:p>
              <a:pPr algn="ctr"/>
              <a:r>
                <a:rPr lang="en-US"/>
                <a:t>Evaporation, oxidation</a:t>
              </a:r>
            </a:p>
          </p:txBody>
        </p:sp>
        <p:sp>
          <p:nvSpPr>
            <p:cNvPr id="88" name="AutoShape 114"/>
            <p:cNvSpPr>
              <a:spLocks noChangeArrowheads="1"/>
            </p:cNvSpPr>
            <p:nvPr/>
          </p:nvSpPr>
          <p:spPr bwMode="auto">
            <a:xfrm>
              <a:off x="7162800" y="1752600"/>
              <a:ext cx="838200" cy="1066800"/>
            </a:xfrm>
            <a:prstGeom prst="curvedLeftArrow">
              <a:avLst>
                <a:gd name="adj1" fmla="val 25455"/>
                <a:gd name="adj2" fmla="val 50909"/>
                <a:gd name="adj3" fmla="val 33333"/>
              </a:avLst>
            </a:prstGeom>
            <a:solidFill>
              <a:srgbClr val="3366FF"/>
            </a:solidFill>
            <a:ln w="9525">
              <a:solidFill>
                <a:schemeClr val="tx1"/>
              </a:solidFill>
              <a:miter lim="800000"/>
              <a:headEnd/>
              <a:tailEnd/>
            </a:ln>
          </p:spPr>
          <p:txBody>
            <a:bodyPr wrap="none" anchor="ctr"/>
            <a:lstStyle/>
            <a:p>
              <a:pPr algn="ctr"/>
              <a:endParaRPr lang="el-GR"/>
            </a:p>
          </p:txBody>
        </p:sp>
        <p:sp>
          <p:nvSpPr>
            <p:cNvPr id="89" name="Text Box 116"/>
            <p:cNvSpPr txBox="1">
              <a:spLocks noChangeArrowheads="1"/>
            </p:cNvSpPr>
            <p:nvPr/>
          </p:nvSpPr>
          <p:spPr bwMode="auto">
            <a:xfrm>
              <a:off x="7162800" y="2376487"/>
              <a:ext cx="2057400" cy="366713"/>
            </a:xfrm>
            <a:prstGeom prst="rect">
              <a:avLst/>
            </a:prstGeom>
            <a:noFill/>
            <a:ln w="9525">
              <a:noFill/>
              <a:miter lim="800000"/>
              <a:headEnd/>
              <a:tailEnd/>
            </a:ln>
          </p:spPr>
          <p:txBody>
            <a:bodyPr>
              <a:spAutoFit/>
            </a:bodyPr>
            <a:lstStyle/>
            <a:p>
              <a:pPr>
                <a:spcBef>
                  <a:spcPct val="50000"/>
                </a:spcBef>
              </a:pPr>
              <a:r>
                <a:rPr lang="en-US"/>
                <a:t>Re-condensation</a:t>
              </a:r>
            </a:p>
          </p:txBody>
        </p:sp>
        <p:sp>
          <p:nvSpPr>
            <p:cNvPr id="90" name="Text Box 119"/>
            <p:cNvSpPr txBox="1">
              <a:spLocks noChangeArrowheads="1"/>
            </p:cNvSpPr>
            <p:nvPr/>
          </p:nvSpPr>
          <p:spPr bwMode="auto">
            <a:xfrm>
              <a:off x="6172200" y="1371600"/>
              <a:ext cx="2286000" cy="396875"/>
            </a:xfrm>
            <a:prstGeom prst="rect">
              <a:avLst/>
            </a:prstGeom>
            <a:noFill/>
            <a:ln w="9525">
              <a:noFill/>
              <a:miter lim="800000"/>
              <a:headEnd/>
              <a:tailEnd/>
            </a:ln>
          </p:spPr>
          <p:txBody>
            <a:bodyPr>
              <a:spAutoFit/>
            </a:bodyPr>
            <a:lstStyle/>
            <a:p>
              <a:pPr>
                <a:spcBef>
                  <a:spcPct val="50000"/>
                </a:spcBef>
              </a:pPr>
              <a:r>
                <a:rPr lang="en-US" sz="2000">
                  <a:solidFill>
                    <a:schemeClr val="accent2"/>
                  </a:solidFill>
                </a:rPr>
                <a:t>Chemical aging</a:t>
              </a:r>
            </a:p>
          </p:txBody>
        </p:sp>
      </p:grpSp>
      <p:sp>
        <p:nvSpPr>
          <p:cNvPr id="91" name="Freeform 90"/>
          <p:cNvSpPr>
            <a:spLocks noChangeArrowheads="1"/>
          </p:cNvSpPr>
          <p:nvPr/>
        </p:nvSpPr>
        <p:spPr bwMode="auto">
          <a:xfrm>
            <a:off x="-127000" y="552450"/>
            <a:ext cx="9271000" cy="4476750"/>
          </a:xfrm>
          <a:custGeom>
            <a:avLst/>
            <a:gdLst>
              <a:gd name="T0" fmla="*/ 10982198 w 9049357"/>
              <a:gd name="T1" fmla="*/ 41300 h 8323922"/>
              <a:gd name="T2" fmla="*/ 9643391 w 9049357"/>
              <a:gd name="T3" fmla="*/ 51928 h 8323922"/>
              <a:gd name="T4" fmla="*/ 7837978 w 9049357"/>
              <a:gd name="T5" fmla="*/ 53802 h 8323922"/>
              <a:gd name="T6" fmla="*/ 5222313 w 9049357"/>
              <a:gd name="T7" fmla="*/ 25097 h 8323922"/>
              <a:gd name="T8" fmla="*/ 1133563 w 9049357"/>
              <a:gd name="T9" fmla="*/ 19871 h 8323922"/>
              <a:gd name="T10" fmla="*/ 490655 w 9049357"/>
              <a:gd name="T11" fmla="*/ 2978 h 8323922"/>
              <a:gd name="T12" fmla="*/ 70094 w 9049357"/>
              <a:gd name="T13" fmla="*/ 2001 h 8323922"/>
              <a:gd name="T14" fmla="*/ 70094 w 9049357"/>
              <a:gd name="T15" fmla="*/ 2267 h 8323922"/>
              <a:gd name="T16" fmla="*/ 0 60000 65536"/>
              <a:gd name="T17" fmla="*/ 0 60000 65536"/>
              <a:gd name="T18" fmla="*/ 0 60000 65536"/>
              <a:gd name="T19" fmla="*/ 0 60000 65536"/>
              <a:gd name="T20" fmla="*/ 0 60000 65536"/>
              <a:gd name="T21" fmla="*/ 0 60000 65536"/>
              <a:gd name="T22" fmla="*/ 0 60000 65536"/>
              <a:gd name="T23" fmla="*/ 0 60000 65536"/>
              <a:gd name="T24" fmla="*/ 0 w 9049357"/>
              <a:gd name="T25" fmla="*/ 0 h 8323922"/>
              <a:gd name="T26" fmla="*/ 9049357 w 9049357"/>
              <a:gd name="T27" fmla="*/ 8323922 h 83239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049357" h="8323922">
                <a:moveTo>
                  <a:pt x="9049357" y="5899254"/>
                </a:moveTo>
                <a:cubicBezTo>
                  <a:pt x="8397423" y="6048479"/>
                  <a:pt x="8712408" y="7614321"/>
                  <a:pt x="7946175" y="7417471"/>
                </a:cubicBezTo>
                <a:cubicBezTo>
                  <a:pt x="7601143" y="7431797"/>
                  <a:pt x="7065676" y="8323921"/>
                  <a:pt x="6458514" y="7685152"/>
                </a:cubicBezTo>
                <a:cubicBezTo>
                  <a:pt x="5851352" y="7046383"/>
                  <a:pt x="5223944" y="4392643"/>
                  <a:pt x="4303201" y="3584859"/>
                </a:cubicBezTo>
                <a:cubicBezTo>
                  <a:pt x="3382458" y="2777075"/>
                  <a:pt x="1583874" y="3365018"/>
                  <a:pt x="934057" y="2838450"/>
                </a:cubicBezTo>
                <a:cubicBezTo>
                  <a:pt x="284240" y="2311882"/>
                  <a:pt x="550350" y="850900"/>
                  <a:pt x="404300" y="425450"/>
                </a:cubicBezTo>
                <a:cubicBezTo>
                  <a:pt x="258250" y="0"/>
                  <a:pt x="115514" y="302683"/>
                  <a:pt x="57757" y="285750"/>
                </a:cubicBezTo>
                <a:cubicBezTo>
                  <a:pt x="0" y="268817"/>
                  <a:pt x="16482" y="296333"/>
                  <a:pt x="57757" y="323850"/>
                </a:cubicBezTo>
              </a:path>
            </a:pathLst>
          </a:custGeom>
          <a:noFill/>
          <a:ln w="25400" algn="ctr">
            <a:solidFill>
              <a:srgbClr val="1505E1"/>
            </a:solidFill>
            <a:round/>
            <a:headEnd/>
            <a:tailEnd/>
          </a:ln>
        </p:spPr>
        <p:txBody>
          <a:bodyPr/>
          <a:lstStyle/>
          <a:p>
            <a:endParaRPr lang="el-GR"/>
          </a:p>
        </p:txBody>
      </p:sp>
      <p:sp>
        <p:nvSpPr>
          <p:cNvPr id="92" name="Title 1"/>
          <p:cNvSpPr txBox="1">
            <a:spLocks/>
          </p:cNvSpPr>
          <p:nvPr/>
        </p:nvSpPr>
        <p:spPr>
          <a:xfrm>
            <a:off x="609600" y="11663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dirty="0" smtClean="0"/>
              <a:t>Ατμοσφαιρική χημεία</a:t>
            </a:r>
            <a:endParaRPr lang="el-GR" dirty="0"/>
          </a:p>
        </p:txBody>
      </p:sp>
    </p:spTree>
    <p:extLst>
      <p:ext uri="{BB962C8B-B14F-4D97-AF65-F5344CB8AC3E}">
        <p14:creationId xmlns:p14="http://schemas.microsoft.com/office/powerpoint/2010/main" val="1926241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animBg="1"/>
      <p:bldP spid="22" grpId="0" animBg="1"/>
      <p:bldP spid="24" grpId="0" animBg="1"/>
      <p:bldP spid="32" grpId="0" animBg="1"/>
      <p:bldP spid="59" grpId="0" animBg="1"/>
      <p:bldP spid="80" grpId="0" animBg="1"/>
      <p:bldP spid="81" grpId="0" animBg="1"/>
      <p:bldP spid="82" grpId="0" animBg="1"/>
      <p:bldP spid="83" grpId="0" animBg="1"/>
      <p:bldP spid="84" grpId="0" animBg="1"/>
      <p:bldP spid="85" grpId="0" animBg="1"/>
      <p:bldP spid="9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Δομή Μαθήματος</a:t>
            </a:r>
            <a:endParaRPr lang="el-GR" dirty="0"/>
          </a:p>
        </p:txBody>
      </p:sp>
      <p:sp>
        <p:nvSpPr>
          <p:cNvPr id="8" name="Content Placeholder 7"/>
          <p:cNvSpPr>
            <a:spLocks noGrp="1"/>
          </p:cNvSpPr>
          <p:nvPr>
            <p:ph idx="1"/>
          </p:nvPr>
        </p:nvSpPr>
        <p:spPr/>
        <p:txBody>
          <a:bodyPr>
            <a:normAutofit/>
          </a:bodyPr>
          <a:lstStyle/>
          <a:p>
            <a:pPr marL="514350" indent="-514350">
              <a:buFont typeface="+mj-lt"/>
              <a:buAutoNum type="arabicPeriod"/>
            </a:pPr>
            <a:r>
              <a:rPr lang="el-GR" dirty="0" smtClean="0"/>
              <a:t>Εισαγωγή</a:t>
            </a:r>
          </a:p>
          <a:p>
            <a:pPr marL="514350" indent="-514350">
              <a:buFont typeface="+mj-lt"/>
              <a:buAutoNum type="arabicPeriod"/>
            </a:pPr>
            <a:r>
              <a:rPr lang="el-GR" dirty="0" smtClean="0"/>
              <a:t>Μεταφορά</a:t>
            </a:r>
          </a:p>
          <a:p>
            <a:pPr marL="514350" indent="-514350">
              <a:buFont typeface="+mj-lt"/>
              <a:buAutoNum type="arabicPeriod"/>
            </a:pPr>
            <a:r>
              <a:rPr lang="el-GR" dirty="0"/>
              <a:t>Τ</a:t>
            </a:r>
            <a:r>
              <a:rPr lang="el-GR" dirty="0" smtClean="0"/>
              <a:t>υρβώδης διάχυση</a:t>
            </a:r>
            <a:endParaRPr lang="en-US" dirty="0" smtClean="0"/>
          </a:p>
          <a:p>
            <a:pPr marL="514350" indent="-514350">
              <a:buFont typeface="+mj-lt"/>
              <a:buAutoNum type="arabicPeriod"/>
            </a:pPr>
            <a:r>
              <a:rPr lang="el-GR" dirty="0" smtClean="0"/>
              <a:t>Ατμοσφαιρική χημεία</a:t>
            </a:r>
          </a:p>
          <a:p>
            <a:pPr marL="514350" indent="-514350">
              <a:buFont typeface="+mj-lt"/>
              <a:buAutoNum type="arabicPeriod"/>
            </a:pPr>
            <a:r>
              <a:rPr lang="el-GR" dirty="0" smtClean="0"/>
              <a:t>Άλλες </a:t>
            </a:r>
            <a:r>
              <a:rPr lang="el-GR" dirty="0" err="1" smtClean="0"/>
              <a:t>φυσικο</a:t>
            </a:r>
            <a:r>
              <a:rPr lang="el-GR" dirty="0" smtClean="0"/>
              <a:t>-χημικές διεργασίες</a:t>
            </a:r>
          </a:p>
          <a:p>
            <a:pPr marL="514350" indent="-514350">
              <a:buFont typeface="+mj-lt"/>
              <a:buAutoNum type="arabicPeriod"/>
            </a:pPr>
            <a:r>
              <a:rPr lang="el-GR" dirty="0"/>
              <a:t>Δ</a:t>
            </a:r>
            <a:r>
              <a:rPr lang="el-GR" dirty="0" smtClean="0"/>
              <a:t>ιεργασίες </a:t>
            </a:r>
            <a:r>
              <a:rPr lang="el-GR" dirty="0"/>
              <a:t>απομάκρυνσης των </a:t>
            </a:r>
            <a:r>
              <a:rPr lang="el-GR" dirty="0" smtClean="0"/>
              <a:t>ρύπων από </a:t>
            </a:r>
            <a:r>
              <a:rPr lang="el-GR" dirty="0"/>
              <a:t>την </a:t>
            </a:r>
            <a:r>
              <a:rPr lang="el-GR" dirty="0" smtClean="0"/>
              <a:t>ατμόσφαιρα</a:t>
            </a:r>
            <a:endParaRPr lang="el-GR" dirty="0"/>
          </a:p>
        </p:txBody>
      </p:sp>
      <p:sp>
        <p:nvSpPr>
          <p:cNvPr id="5" name="Date Placeholder 4"/>
          <p:cNvSpPr>
            <a:spLocks noGrp="1"/>
          </p:cNvSpPr>
          <p:nvPr>
            <p:ph type="dt" sz="half" idx="10"/>
          </p:nvPr>
        </p:nvSpPr>
        <p:spPr/>
        <p:txBody>
          <a:bodyPr/>
          <a:lstStyle/>
          <a:p>
            <a:fld id="{3417E0D7-DFFE-4D38-B11B-DD18872533AA}" type="datetime1">
              <a:rPr lang="el-GR" smtClean="0"/>
              <a:t>24/10/2017</a:t>
            </a:fld>
            <a:endParaRPr lang="el-GR" dirty="0"/>
          </a:p>
        </p:txBody>
      </p:sp>
      <p:sp>
        <p:nvSpPr>
          <p:cNvPr id="6" name="Footer Placeholder 5"/>
          <p:cNvSpPr>
            <a:spLocks noGrp="1"/>
          </p:cNvSpPr>
          <p:nvPr>
            <p:ph type="ftr" sz="quarter" idx="11"/>
          </p:nvPr>
        </p:nvSpPr>
        <p:spPr/>
        <p:txBody>
          <a:bodyPr/>
          <a:lstStyle/>
          <a:p>
            <a:r>
              <a:rPr lang="el-GR" smtClean="0"/>
              <a:t>Ελένη Αθανασοπούλου</a:t>
            </a:r>
            <a:endParaRPr lang="el-GR" dirty="0"/>
          </a:p>
        </p:txBody>
      </p:sp>
      <p:sp>
        <p:nvSpPr>
          <p:cNvPr id="7" name="Slide Number Placeholder 6"/>
          <p:cNvSpPr>
            <a:spLocks noGrp="1"/>
          </p:cNvSpPr>
          <p:nvPr>
            <p:ph type="sldNum" sz="quarter" idx="12"/>
          </p:nvPr>
        </p:nvSpPr>
        <p:spPr/>
        <p:txBody>
          <a:bodyPr/>
          <a:lstStyle/>
          <a:p>
            <a:fld id="{74343D87-67CF-458F-94BC-B13D52DBFAFF}" type="slidenum">
              <a:rPr lang="el-GR" smtClean="0"/>
              <a:t>15</a:t>
            </a:fld>
            <a:endParaRPr lang="el-GR"/>
          </a:p>
        </p:txBody>
      </p:sp>
    </p:spTree>
    <p:extLst>
      <p:ext uri="{BB962C8B-B14F-4D97-AF65-F5344CB8AC3E}">
        <p14:creationId xmlns:p14="http://schemas.microsoft.com/office/powerpoint/2010/main" val="183641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nodeType="withEffect">
                                  <p:stCondLst>
                                    <p:cond delay="0"/>
                                  </p:stCondLst>
                                  <p:iterate type="lt">
                                    <p:tmAbs val="25"/>
                                  </p:iterate>
                                  <p:childTnLst>
                                    <p:set>
                                      <p:cBhvr override="childStyle">
                                        <p:cTn id="6" dur="indefinite"/>
                                        <p:tgtEl>
                                          <p:spTgt spid="8">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880" y="413792"/>
            <a:ext cx="8229600" cy="1143000"/>
          </a:xfrm>
        </p:spPr>
        <p:txBody>
          <a:bodyPr/>
          <a:lstStyle/>
          <a:p>
            <a:r>
              <a:rPr lang="el-GR" dirty="0" smtClean="0"/>
              <a:t>Λοιποί μετασχηματισμοί</a:t>
            </a:r>
            <a:endParaRPr lang="el-GR" dirty="0"/>
          </a:p>
        </p:txBody>
      </p:sp>
      <p:sp>
        <p:nvSpPr>
          <p:cNvPr id="3" name="Content Placeholder 2"/>
          <p:cNvSpPr>
            <a:spLocks noGrp="1"/>
          </p:cNvSpPr>
          <p:nvPr>
            <p:ph idx="1"/>
          </p:nvPr>
        </p:nvSpPr>
        <p:spPr/>
        <p:txBody>
          <a:bodyPr/>
          <a:lstStyle/>
          <a:p>
            <a:r>
              <a:rPr lang="el-GR" dirty="0" smtClean="0"/>
              <a:t>Συμπύκνωση ≠ Εξάτμιση</a:t>
            </a:r>
          </a:p>
          <a:p>
            <a:r>
              <a:rPr lang="el-GR" dirty="0" err="1" smtClean="0"/>
              <a:t>Πυρηνοποίηση</a:t>
            </a:r>
            <a:endParaRPr lang="el-GR" dirty="0" smtClean="0"/>
          </a:p>
          <a:p>
            <a:r>
              <a:rPr lang="el-GR" dirty="0" smtClean="0"/>
              <a:t>Συγκόλληση</a:t>
            </a:r>
          </a:p>
        </p:txBody>
      </p:sp>
      <p:sp>
        <p:nvSpPr>
          <p:cNvPr id="4" name="Date Placeholder 3"/>
          <p:cNvSpPr>
            <a:spLocks noGrp="1"/>
          </p:cNvSpPr>
          <p:nvPr>
            <p:ph type="dt" sz="half" idx="10"/>
          </p:nvPr>
        </p:nvSpPr>
        <p:spPr/>
        <p:txBody>
          <a:bodyPr/>
          <a:lstStyle/>
          <a:p>
            <a:fld id="{01044A92-FC60-4BE2-861C-60BF25431668}" type="datetime1">
              <a:rPr lang="el-GR" smtClean="0"/>
              <a:t>24/10/2017</a:t>
            </a:fld>
            <a:endParaRPr lang="el-GR" dirty="0"/>
          </a:p>
        </p:txBody>
      </p:sp>
      <p:sp>
        <p:nvSpPr>
          <p:cNvPr id="5" name="Footer Placeholder 4"/>
          <p:cNvSpPr>
            <a:spLocks noGrp="1"/>
          </p:cNvSpPr>
          <p:nvPr>
            <p:ph type="ftr" sz="quarter" idx="11"/>
          </p:nvPr>
        </p:nvSpPr>
        <p:spPr/>
        <p:txBody>
          <a:bodyPr/>
          <a:lstStyle/>
          <a:p>
            <a:r>
              <a:rPr lang="el-GR" smtClean="0"/>
              <a:t>Ελένη Αθανασοπούλου</a:t>
            </a:r>
            <a:endParaRPr lang="el-GR" dirty="0"/>
          </a:p>
        </p:txBody>
      </p:sp>
      <p:sp>
        <p:nvSpPr>
          <p:cNvPr id="6" name="Slide Number Placeholder 5"/>
          <p:cNvSpPr>
            <a:spLocks noGrp="1"/>
          </p:cNvSpPr>
          <p:nvPr>
            <p:ph type="sldNum" sz="quarter" idx="12"/>
          </p:nvPr>
        </p:nvSpPr>
        <p:spPr/>
        <p:txBody>
          <a:bodyPr/>
          <a:lstStyle/>
          <a:p>
            <a:fld id="{74343D87-67CF-458F-94BC-B13D52DBFAFF}" type="slidenum">
              <a:rPr lang="el-GR" smtClean="0"/>
              <a:t>16</a:t>
            </a:fld>
            <a:endParaRPr lang="el-GR"/>
          </a:p>
        </p:txBody>
      </p:sp>
      <p:pic>
        <p:nvPicPr>
          <p:cNvPr id="6146" name="Picture 2" descr="https://www.chem.purdue.edu/gchelp/liquids/gas.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1412776"/>
            <a:ext cx="990600" cy="99060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www.chem.purdue.edu/gchelp/liquids/liquid.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300192" y="1412776"/>
            <a:ext cx="990600" cy="990601"/>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Condensation of aerosol particle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80312" y="1268760"/>
            <a:ext cx="1656184" cy="1405248"/>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omogeneous nucleation of aerosol particle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23728" y="3546520"/>
            <a:ext cx="2160240" cy="1826696"/>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Coagulation of aerosol particle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09291" y="3861048"/>
            <a:ext cx="2551141" cy="2164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5714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15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15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1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Δομή Μαθήματος</a:t>
            </a:r>
            <a:endParaRPr lang="el-GR" dirty="0"/>
          </a:p>
        </p:txBody>
      </p:sp>
      <p:sp>
        <p:nvSpPr>
          <p:cNvPr id="8" name="Content Placeholder 7"/>
          <p:cNvSpPr>
            <a:spLocks noGrp="1"/>
          </p:cNvSpPr>
          <p:nvPr>
            <p:ph idx="1"/>
          </p:nvPr>
        </p:nvSpPr>
        <p:spPr/>
        <p:txBody>
          <a:bodyPr>
            <a:normAutofit/>
          </a:bodyPr>
          <a:lstStyle/>
          <a:p>
            <a:pPr marL="514350" indent="-514350">
              <a:buFont typeface="+mj-lt"/>
              <a:buAutoNum type="arabicPeriod"/>
            </a:pPr>
            <a:r>
              <a:rPr lang="el-GR" dirty="0" smtClean="0"/>
              <a:t>Εισαγωγή</a:t>
            </a:r>
          </a:p>
          <a:p>
            <a:pPr marL="514350" indent="-514350">
              <a:buFont typeface="+mj-lt"/>
              <a:buAutoNum type="arabicPeriod"/>
            </a:pPr>
            <a:r>
              <a:rPr lang="el-GR" dirty="0" smtClean="0"/>
              <a:t>Μεταφορά</a:t>
            </a:r>
          </a:p>
          <a:p>
            <a:pPr marL="514350" indent="-514350">
              <a:buFont typeface="+mj-lt"/>
              <a:buAutoNum type="arabicPeriod"/>
            </a:pPr>
            <a:r>
              <a:rPr lang="el-GR" dirty="0"/>
              <a:t>Τ</a:t>
            </a:r>
            <a:r>
              <a:rPr lang="el-GR" dirty="0" smtClean="0"/>
              <a:t>υρβώδης διάχυση</a:t>
            </a:r>
            <a:endParaRPr lang="en-US" dirty="0" smtClean="0"/>
          </a:p>
          <a:p>
            <a:pPr marL="514350" indent="-514350">
              <a:buFont typeface="+mj-lt"/>
              <a:buAutoNum type="arabicPeriod"/>
            </a:pPr>
            <a:r>
              <a:rPr lang="el-GR" dirty="0" smtClean="0"/>
              <a:t>Ατμοσφαιρική χημεία</a:t>
            </a:r>
          </a:p>
          <a:p>
            <a:pPr marL="514350" indent="-514350">
              <a:buFont typeface="+mj-lt"/>
              <a:buAutoNum type="arabicPeriod"/>
            </a:pPr>
            <a:r>
              <a:rPr lang="el-GR" dirty="0" smtClean="0"/>
              <a:t>Άλλες </a:t>
            </a:r>
            <a:r>
              <a:rPr lang="el-GR" dirty="0" err="1" smtClean="0"/>
              <a:t>φυσικο</a:t>
            </a:r>
            <a:r>
              <a:rPr lang="el-GR" dirty="0" smtClean="0"/>
              <a:t>-χημικές διεργασίες</a:t>
            </a:r>
          </a:p>
          <a:p>
            <a:pPr marL="514350" indent="-514350">
              <a:buFont typeface="+mj-lt"/>
              <a:buAutoNum type="arabicPeriod"/>
            </a:pPr>
            <a:r>
              <a:rPr lang="el-GR" dirty="0"/>
              <a:t>Δ</a:t>
            </a:r>
            <a:r>
              <a:rPr lang="el-GR" dirty="0" smtClean="0"/>
              <a:t>ιεργασίες </a:t>
            </a:r>
            <a:r>
              <a:rPr lang="el-GR" dirty="0"/>
              <a:t>απομάκρυνσης των </a:t>
            </a:r>
            <a:r>
              <a:rPr lang="el-GR" dirty="0" smtClean="0"/>
              <a:t>ρύπων από </a:t>
            </a:r>
            <a:r>
              <a:rPr lang="el-GR" dirty="0"/>
              <a:t>την </a:t>
            </a:r>
            <a:r>
              <a:rPr lang="el-GR" dirty="0" smtClean="0"/>
              <a:t>ατμόσφαιρα</a:t>
            </a:r>
            <a:endParaRPr lang="el-GR" dirty="0"/>
          </a:p>
        </p:txBody>
      </p:sp>
      <p:sp>
        <p:nvSpPr>
          <p:cNvPr id="5" name="Date Placeholder 4"/>
          <p:cNvSpPr>
            <a:spLocks noGrp="1"/>
          </p:cNvSpPr>
          <p:nvPr>
            <p:ph type="dt" sz="half" idx="10"/>
          </p:nvPr>
        </p:nvSpPr>
        <p:spPr/>
        <p:txBody>
          <a:bodyPr/>
          <a:lstStyle/>
          <a:p>
            <a:fld id="{3417E0D7-DFFE-4D38-B11B-DD18872533AA}" type="datetime1">
              <a:rPr lang="el-GR" smtClean="0"/>
              <a:t>24/10/2017</a:t>
            </a:fld>
            <a:endParaRPr lang="el-GR" dirty="0"/>
          </a:p>
        </p:txBody>
      </p:sp>
      <p:sp>
        <p:nvSpPr>
          <p:cNvPr id="6" name="Footer Placeholder 5"/>
          <p:cNvSpPr>
            <a:spLocks noGrp="1"/>
          </p:cNvSpPr>
          <p:nvPr>
            <p:ph type="ftr" sz="quarter" idx="11"/>
          </p:nvPr>
        </p:nvSpPr>
        <p:spPr/>
        <p:txBody>
          <a:bodyPr/>
          <a:lstStyle/>
          <a:p>
            <a:r>
              <a:rPr lang="el-GR" smtClean="0"/>
              <a:t>Ελένη Αθανασοπούλου</a:t>
            </a:r>
            <a:endParaRPr lang="el-GR" dirty="0"/>
          </a:p>
        </p:txBody>
      </p:sp>
      <p:sp>
        <p:nvSpPr>
          <p:cNvPr id="7" name="Slide Number Placeholder 6"/>
          <p:cNvSpPr>
            <a:spLocks noGrp="1"/>
          </p:cNvSpPr>
          <p:nvPr>
            <p:ph type="sldNum" sz="quarter" idx="12"/>
          </p:nvPr>
        </p:nvSpPr>
        <p:spPr/>
        <p:txBody>
          <a:bodyPr/>
          <a:lstStyle/>
          <a:p>
            <a:fld id="{74343D87-67CF-458F-94BC-B13D52DBFAFF}" type="slidenum">
              <a:rPr lang="el-GR" smtClean="0"/>
              <a:t>17</a:t>
            </a:fld>
            <a:endParaRPr lang="el-GR"/>
          </a:p>
        </p:txBody>
      </p:sp>
    </p:spTree>
    <p:extLst>
      <p:ext uri="{BB962C8B-B14F-4D97-AF65-F5344CB8AC3E}">
        <p14:creationId xmlns:p14="http://schemas.microsoft.com/office/powerpoint/2010/main" val="1514648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8">
                                            <p:txEl>
                                              <p:pRg st="5" end="5"/>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6537" y="2030710"/>
            <a:ext cx="7910926" cy="4525963"/>
          </a:xfrm>
        </p:spPr>
      </p:pic>
      <p:sp>
        <p:nvSpPr>
          <p:cNvPr id="4" name="Date Placeholder 3"/>
          <p:cNvSpPr>
            <a:spLocks noGrp="1"/>
          </p:cNvSpPr>
          <p:nvPr>
            <p:ph type="dt" sz="half" idx="10"/>
          </p:nvPr>
        </p:nvSpPr>
        <p:spPr>
          <a:xfrm>
            <a:off x="457200" y="6458496"/>
            <a:ext cx="2133600" cy="365125"/>
          </a:xfrm>
        </p:spPr>
        <p:txBody>
          <a:bodyPr/>
          <a:lstStyle/>
          <a:p>
            <a:fld id="{01044A92-FC60-4BE2-861C-60BF25431668}" type="datetime1">
              <a:rPr lang="el-GR" smtClean="0"/>
              <a:t>24/10/2017</a:t>
            </a:fld>
            <a:endParaRPr lang="el-GR" dirty="0"/>
          </a:p>
        </p:txBody>
      </p:sp>
      <p:sp>
        <p:nvSpPr>
          <p:cNvPr id="5" name="Footer Placeholder 4"/>
          <p:cNvSpPr>
            <a:spLocks noGrp="1"/>
          </p:cNvSpPr>
          <p:nvPr>
            <p:ph type="ftr" sz="quarter" idx="11"/>
          </p:nvPr>
        </p:nvSpPr>
        <p:spPr>
          <a:xfrm>
            <a:off x="3124200" y="6458496"/>
            <a:ext cx="2895600" cy="365125"/>
          </a:xfrm>
        </p:spPr>
        <p:txBody>
          <a:bodyPr/>
          <a:lstStyle/>
          <a:p>
            <a:r>
              <a:rPr lang="el-GR" smtClean="0"/>
              <a:t>Ελένη Αθανασοπούλου</a:t>
            </a:r>
            <a:endParaRPr lang="el-GR" dirty="0"/>
          </a:p>
        </p:txBody>
      </p:sp>
      <p:sp>
        <p:nvSpPr>
          <p:cNvPr id="6" name="Slide Number Placeholder 5"/>
          <p:cNvSpPr>
            <a:spLocks noGrp="1"/>
          </p:cNvSpPr>
          <p:nvPr>
            <p:ph type="sldNum" sz="quarter" idx="12"/>
          </p:nvPr>
        </p:nvSpPr>
        <p:spPr>
          <a:xfrm>
            <a:off x="6553200" y="6458496"/>
            <a:ext cx="2133600" cy="365125"/>
          </a:xfrm>
        </p:spPr>
        <p:txBody>
          <a:bodyPr/>
          <a:lstStyle/>
          <a:p>
            <a:fld id="{74343D87-67CF-458F-94BC-B13D52DBFAFF}" type="slidenum">
              <a:rPr lang="el-GR" smtClean="0"/>
              <a:t>18</a:t>
            </a:fld>
            <a:endParaRPr lang="el-GR"/>
          </a:p>
        </p:txBody>
      </p:sp>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11250" t="20555" b="8611"/>
          <a:stretch/>
        </p:blipFill>
        <p:spPr>
          <a:xfrm>
            <a:off x="10476656" y="1248172"/>
            <a:ext cx="8115300" cy="4857750"/>
          </a:xfrm>
          <a:prstGeom prst="rect">
            <a:avLst/>
          </a:prstGeom>
        </p:spPr>
      </p:pic>
      <p:sp>
        <p:nvSpPr>
          <p:cNvPr id="10" name="Down Arrow 9"/>
          <p:cNvSpPr/>
          <p:nvPr/>
        </p:nvSpPr>
        <p:spPr>
          <a:xfrm>
            <a:off x="4824536" y="3429000"/>
            <a:ext cx="3491880" cy="936104"/>
          </a:xfrm>
          <a:prstGeom prst="downArrow">
            <a:avLst>
              <a:gd name="adj1" fmla="val 59820"/>
              <a:gd name="adj2" fmla="val 50000"/>
            </a:avLst>
          </a:prstGeom>
          <a:solidFill>
            <a:schemeClr val="bg1">
              <a:alpha val="4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400" dirty="0">
              <a:solidFill>
                <a:srgbClr val="C00000"/>
              </a:solidFill>
            </a:endParaRPr>
          </a:p>
        </p:txBody>
      </p:sp>
      <p:sp>
        <p:nvSpPr>
          <p:cNvPr id="11" name="Title 1"/>
          <p:cNvSpPr txBox="1">
            <a:spLocks/>
          </p:cNvSpPr>
          <p:nvPr/>
        </p:nvSpPr>
        <p:spPr>
          <a:xfrm>
            <a:off x="457200" y="629816"/>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dirty="0" smtClean="0"/>
              <a:t>Μηχανισμοί απομάκρυνσης</a:t>
            </a:r>
            <a:endParaRPr lang="el-GR" dirty="0"/>
          </a:p>
        </p:txBody>
      </p:sp>
    </p:spTree>
    <p:extLst>
      <p:ext uri="{BB962C8B-B14F-4D97-AF65-F5344CB8AC3E}">
        <p14:creationId xmlns:p14="http://schemas.microsoft.com/office/powerpoint/2010/main" val="30502776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5800"/>
            <a:ext cx="8229600" cy="1143000"/>
          </a:xfrm>
        </p:spPr>
        <p:txBody>
          <a:bodyPr/>
          <a:lstStyle/>
          <a:p>
            <a:r>
              <a:rPr lang="el-GR" dirty="0" smtClean="0"/>
              <a:t>Μηχανισμοί απομάκρυνσης</a:t>
            </a:r>
            <a:endParaRPr lang="el-GR" dirty="0"/>
          </a:p>
        </p:txBody>
      </p:sp>
      <p:sp>
        <p:nvSpPr>
          <p:cNvPr id="3" name="Content Placeholder 2"/>
          <p:cNvSpPr>
            <a:spLocks noGrp="1"/>
          </p:cNvSpPr>
          <p:nvPr>
            <p:ph idx="1"/>
          </p:nvPr>
        </p:nvSpPr>
        <p:spPr/>
        <p:txBody>
          <a:bodyPr/>
          <a:lstStyle/>
          <a:p>
            <a:r>
              <a:rPr lang="el-GR" dirty="0" smtClean="0"/>
              <a:t>Ξηρή εναπόθεση</a:t>
            </a:r>
          </a:p>
          <a:p>
            <a:r>
              <a:rPr lang="el-GR" dirty="0" smtClean="0"/>
              <a:t>Υγρή εναπόθεση</a:t>
            </a:r>
          </a:p>
          <a:p>
            <a:r>
              <a:rPr lang="el-GR" dirty="0" smtClean="0"/>
              <a:t>Καθίζηση</a:t>
            </a:r>
          </a:p>
        </p:txBody>
      </p:sp>
      <p:sp>
        <p:nvSpPr>
          <p:cNvPr id="4" name="Date Placeholder 3"/>
          <p:cNvSpPr>
            <a:spLocks noGrp="1"/>
          </p:cNvSpPr>
          <p:nvPr>
            <p:ph type="dt" sz="half" idx="10"/>
          </p:nvPr>
        </p:nvSpPr>
        <p:spPr/>
        <p:txBody>
          <a:bodyPr/>
          <a:lstStyle/>
          <a:p>
            <a:fld id="{01044A92-FC60-4BE2-861C-60BF25431668}" type="datetime1">
              <a:rPr lang="el-GR" smtClean="0"/>
              <a:t>24/10/2017</a:t>
            </a:fld>
            <a:endParaRPr lang="el-GR" dirty="0"/>
          </a:p>
        </p:txBody>
      </p:sp>
      <p:sp>
        <p:nvSpPr>
          <p:cNvPr id="5" name="Footer Placeholder 4"/>
          <p:cNvSpPr>
            <a:spLocks noGrp="1"/>
          </p:cNvSpPr>
          <p:nvPr>
            <p:ph type="ftr" sz="quarter" idx="11"/>
          </p:nvPr>
        </p:nvSpPr>
        <p:spPr/>
        <p:txBody>
          <a:bodyPr/>
          <a:lstStyle/>
          <a:p>
            <a:r>
              <a:rPr lang="el-GR" smtClean="0"/>
              <a:t>Ελένη Αθανασοπούλου</a:t>
            </a:r>
            <a:endParaRPr lang="el-GR" dirty="0"/>
          </a:p>
        </p:txBody>
      </p:sp>
      <p:sp>
        <p:nvSpPr>
          <p:cNvPr id="6" name="Slide Number Placeholder 5"/>
          <p:cNvSpPr>
            <a:spLocks noGrp="1"/>
          </p:cNvSpPr>
          <p:nvPr>
            <p:ph type="sldNum" sz="quarter" idx="12"/>
          </p:nvPr>
        </p:nvSpPr>
        <p:spPr/>
        <p:txBody>
          <a:bodyPr/>
          <a:lstStyle/>
          <a:p>
            <a:fld id="{74343D87-67CF-458F-94BC-B13D52DBFAFF}" type="slidenum">
              <a:rPr lang="el-GR" smtClean="0"/>
              <a:t>19</a:t>
            </a:fld>
            <a:endParaRPr lang="el-GR"/>
          </a:p>
        </p:txBody>
      </p:sp>
      <p:pic>
        <p:nvPicPr>
          <p:cNvPr id="8194" name="Picture 2" descr="Image result for dry deposition of air pollu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429000"/>
            <a:ext cx="5772150" cy="283845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Image result for sedimentation of particl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8183" y="3645024"/>
            <a:ext cx="2694177" cy="1584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0265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Δομή Μαθήματος</a:t>
            </a:r>
            <a:endParaRPr lang="el-GR" dirty="0"/>
          </a:p>
        </p:txBody>
      </p:sp>
      <p:sp>
        <p:nvSpPr>
          <p:cNvPr id="8" name="Content Placeholder 7"/>
          <p:cNvSpPr>
            <a:spLocks noGrp="1"/>
          </p:cNvSpPr>
          <p:nvPr>
            <p:ph idx="1"/>
          </p:nvPr>
        </p:nvSpPr>
        <p:spPr/>
        <p:txBody>
          <a:bodyPr>
            <a:normAutofit/>
          </a:bodyPr>
          <a:lstStyle/>
          <a:p>
            <a:pPr marL="514350" indent="-514350">
              <a:buFont typeface="+mj-lt"/>
              <a:buAutoNum type="arabicPeriod"/>
            </a:pPr>
            <a:r>
              <a:rPr lang="el-GR" dirty="0" smtClean="0"/>
              <a:t>Εισαγωγή</a:t>
            </a:r>
          </a:p>
          <a:p>
            <a:pPr marL="514350" indent="-514350">
              <a:buFont typeface="+mj-lt"/>
              <a:buAutoNum type="arabicPeriod"/>
            </a:pPr>
            <a:r>
              <a:rPr lang="el-GR" dirty="0" smtClean="0"/>
              <a:t>Μεταφορά</a:t>
            </a:r>
          </a:p>
          <a:p>
            <a:pPr marL="514350" indent="-514350">
              <a:buFont typeface="+mj-lt"/>
              <a:buAutoNum type="arabicPeriod"/>
            </a:pPr>
            <a:r>
              <a:rPr lang="el-GR" dirty="0"/>
              <a:t>Τ</a:t>
            </a:r>
            <a:r>
              <a:rPr lang="el-GR" dirty="0" smtClean="0"/>
              <a:t>υρβώδης διάχυση</a:t>
            </a:r>
            <a:endParaRPr lang="en-US" dirty="0" smtClean="0"/>
          </a:p>
          <a:p>
            <a:pPr marL="514350" indent="-514350">
              <a:buFont typeface="+mj-lt"/>
              <a:buAutoNum type="arabicPeriod"/>
            </a:pPr>
            <a:r>
              <a:rPr lang="el-GR" dirty="0" smtClean="0"/>
              <a:t>Ατμοσφαιρική χημεία</a:t>
            </a:r>
          </a:p>
          <a:p>
            <a:pPr marL="514350" indent="-514350">
              <a:buFont typeface="+mj-lt"/>
              <a:buAutoNum type="arabicPeriod"/>
            </a:pPr>
            <a:r>
              <a:rPr lang="el-GR" dirty="0" smtClean="0"/>
              <a:t>Άλλες </a:t>
            </a:r>
            <a:r>
              <a:rPr lang="el-GR" dirty="0" err="1" smtClean="0"/>
              <a:t>φυσικο</a:t>
            </a:r>
            <a:r>
              <a:rPr lang="el-GR" dirty="0" smtClean="0"/>
              <a:t>-χημικές διεργασίες</a:t>
            </a:r>
          </a:p>
          <a:p>
            <a:pPr marL="514350" indent="-514350">
              <a:buFont typeface="+mj-lt"/>
              <a:buAutoNum type="arabicPeriod"/>
            </a:pPr>
            <a:r>
              <a:rPr lang="el-GR" dirty="0"/>
              <a:t>Δ</a:t>
            </a:r>
            <a:r>
              <a:rPr lang="el-GR" dirty="0" smtClean="0"/>
              <a:t>ιεργασίες </a:t>
            </a:r>
            <a:r>
              <a:rPr lang="el-GR" dirty="0"/>
              <a:t>απομάκρυνσης των </a:t>
            </a:r>
            <a:r>
              <a:rPr lang="el-GR" dirty="0" smtClean="0"/>
              <a:t>ρύπων από </a:t>
            </a:r>
            <a:r>
              <a:rPr lang="el-GR" dirty="0"/>
              <a:t>την </a:t>
            </a:r>
            <a:r>
              <a:rPr lang="el-GR" dirty="0" smtClean="0"/>
              <a:t>ατμόσφαιρα</a:t>
            </a:r>
            <a:endParaRPr lang="el-GR" dirty="0"/>
          </a:p>
        </p:txBody>
      </p:sp>
      <p:sp>
        <p:nvSpPr>
          <p:cNvPr id="5" name="Date Placeholder 4"/>
          <p:cNvSpPr>
            <a:spLocks noGrp="1"/>
          </p:cNvSpPr>
          <p:nvPr>
            <p:ph type="dt" sz="half" idx="10"/>
          </p:nvPr>
        </p:nvSpPr>
        <p:spPr/>
        <p:txBody>
          <a:bodyPr/>
          <a:lstStyle/>
          <a:p>
            <a:fld id="{3417E0D7-DFFE-4D38-B11B-DD18872533AA}" type="datetime1">
              <a:rPr lang="el-GR" smtClean="0"/>
              <a:t>24/10/2017</a:t>
            </a:fld>
            <a:endParaRPr lang="el-GR" dirty="0"/>
          </a:p>
        </p:txBody>
      </p:sp>
      <p:sp>
        <p:nvSpPr>
          <p:cNvPr id="6" name="Footer Placeholder 5"/>
          <p:cNvSpPr>
            <a:spLocks noGrp="1"/>
          </p:cNvSpPr>
          <p:nvPr>
            <p:ph type="ftr" sz="quarter" idx="11"/>
          </p:nvPr>
        </p:nvSpPr>
        <p:spPr/>
        <p:txBody>
          <a:bodyPr/>
          <a:lstStyle/>
          <a:p>
            <a:r>
              <a:rPr lang="el-GR" smtClean="0"/>
              <a:t>Ελένη Αθανασοπούλου</a:t>
            </a:r>
            <a:endParaRPr lang="el-GR" dirty="0"/>
          </a:p>
        </p:txBody>
      </p:sp>
      <p:sp>
        <p:nvSpPr>
          <p:cNvPr id="7" name="Slide Number Placeholder 6"/>
          <p:cNvSpPr>
            <a:spLocks noGrp="1"/>
          </p:cNvSpPr>
          <p:nvPr>
            <p:ph type="sldNum" sz="quarter" idx="12"/>
          </p:nvPr>
        </p:nvSpPr>
        <p:spPr/>
        <p:txBody>
          <a:bodyPr/>
          <a:lstStyle/>
          <a:p>
            <a:fld id="{74343D87-67CF-458F-94BC-B13D52DBFAFF}" type="slidenum">
              <a:rPr lang="el-GR" smtClean="0"/>
              <a:t>2</a:t>
            </a:fld>
            <a:endParaRPr lang="el-GR"/>
          </a:p>
        </p:txBody>
      </p:sp>
    </p:spTree>
    <p:extLst>
      <p:ext uri="{BB962C8B-B14F-4D97-AF65-F5344CB8AC3E}">
        <p14:creationId xmlns:p14="http://schemas.microsoft.com/office/powerpoint/2010/main" val="2191688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8">
                                            <p:txEl>
                                              <p:pRg st="0" end="0"/>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Εισαγωγή</a:t>
            </a:r>
            <a:endParaRPr lang="el-GR" dirty="0"/>
          </a:p>
        </p:txBody>
      </p:sp>
      <p:sp>
        <p:nvSpPr>
          <p:cNvPr id="3" name="Content Placeholder 2"/>
          <p:cNvSpPr>
            <a:spLocks noGrp="1"/>
          </p:cNvSpPr>
          <p:nvPr>
            <p:ph idx="1"/>
          </p:nvPr>
        </p:nvSpPr>
        <p:spPr/>
        <p:txBody>
          <a:bodyPr/>
          <a:lstStyle/>
          <a:p>
            <a:r>
              <a:rPr lang="en-US" dirty="0"/>
              <a:t>Video: </a:t>
            </a:r>
            <a:r>
              <a:rPr lang="en-US" dirty="0">
                <a:hlinkClick r:id="rId2"/>
              </a:rPr>
              <a:t>https://www.youtube.com/watch?v=_</a:t>
            </a:r>
            <a:r>
              <a:rPr lang="en-US" dirty="0" smtClean="0">
                <a:hlinkClick r:id="rId2"/>
              </a:rPr>
              <a:t>dTtvtlct9k&amp;t=45s</a:t>
            </a:r>
            <a:r>
              <a:rPr lang="en-US" dirty="0" smtClean="0"/>
              <a:t> </a:t>
            </a:r>
            <a:endParaRPr lang="el-GR" dirty="0"/>
          </a:p>
        </p:txBody>
      </p:sp>
      <p:sp>
        <p:nvSpPr>
          <p:cNvPr id="4" name="Date Placeholder 3"/>
          <p:cNvSpPr>
            <a:spLocks noGrp="1"/>
          </p:cNvSpPr>
          <p:nvPr>
            <p:ph type="dt" sz="half" idx="10"/>
          </p:nvPr>
        </p:nvSpPr>
        <p:spPr/>
        <p:txBody>
          <a:bodyPr/>
          <a:lstStyle/>
          <a:p>
            <a:fld id="{01044A92-FC60-4BE2-861C-60BF25431668}" type="datetime1">
              <a:rPr lang="el-GR" smtClean="0"/>
              <a:t>24/10/2017</a:t>
            </a:fld>
            <a:endParaRPr lang="el-GR" dirty="0"/>
          </a:p>
        </p:txBody>
      </p:sp>
      <p:sp>
        <p:nvSpPr>
          <p:cNvPr id="5" name="Footer Placeholder 4"/>
          <p:cNvSpPr>
            <a:spLocks noGrp="1"/>
          </p:cNvSpPr>
          <p:nvPr>
            <p:ph type="ftr" sz="quarter" idx="11"/>
          </p:nvPr>
        </p:nvSpPr>
        <p:spPr/>
        <p:txBody>
          <a:bodyPr/>
          <a:lstStyle/>
          <a:p>
            <a:r>
              <a:rPr lang="el-GR" smtClean="0"/>
              <a:t>Ελένη Αθανασοπούλου</a:t>
            </a:r>
            <a:endParaRPr lang="el-GR" dirty="0"/>
          </a:p>
        </p:txBody>
      </p:sp>
      <p:sp>
        <p:nvSpPr>
          <p:cNvPr id="6" name="Slide Number Placeholder 5"/>
          <p:cNvSpPr>
            <a:spLocks noGrp="1"/>
          </p:cNvSpPr>
          <p:nvPr>
            <p:ph type="sldNum" sz="quarter" idx="12"/>
          </p:nvPr>
        </p:nvSpPr>
        <p:spPr/>
        <p:txBody>
          <a:bodyPr/>
          <a:lstStyle/>
          <a:p>
            <a:fld id="{74343D87-67CF-458F-94BC-B13D52DBFAFF}" type="slidenum">
              <a:rPr lang="el-GR" smtClean="0"/>
              <a:t>3</a:t>
            </a:fld>
            <a:endParaRPr lang="el-GR"/>
          </a:p>
        </p:txBody>
      </p:sp>
    </p:spTree>
    <p:extLst>
      <p:ext uri="{BB962C8B-B14F-4D97-AF65-F5344CB8AC3E}">
        <p14:creationId xmlns:p14="http://schemas.microsoft.com/office/powerpoint/2010/main" val="33826999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4704"/>
            <a:ext cx="8229600" cy="1143000"/>
          </a:xfrm>
        </p:spPr>
        <p:txBody>
          <a:bodyPr>
            <a:normAutofit fontScale="90000"/>
          </a:bodyPr>
          <a:lstStyle/>
          <a:p>
            <a:r>
              <a:rPr lang="el-GR" dirty="0" smtClean="0"/>
              <a:t>Ο κύκλος της ρύπανσης στην ατμόσφαιρα</a:t>
            </a:r>
            <a:endParaRPr lang="el-GR"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6537" y="2030710"/>
            <a:ext cx="7910926" cy="4525963"/>
          </a:xfrm>
        </p:spPr>
      </p:pic>
      <p:sp>
        <p:nvSpPr>
          <p:cNvPr id="4" name="Date Placeholder 3"/>
          <p:cNvSpPr>
            <a:spLocks noGrp="1"/>
          </p:cNvSpPr>
          <p:nvPr>
            <p:ph type="dt" sz="half" idx="10"/>
          </p:nvPr>
        </p:nvSpPr>
        <p:spPr>
          <a:xfrm>
            <a:off x="457200" y="6458496"/>
            <a:ext cx="2133600" cy="365125"/>
          </a:xfrm>
        </p:spPr>
        <p:txBody>
          <a:bodyPr/>
          <a:lstStyle/>
          <a:p>
            <a:fld id="{01044A92-FC60-4BE2-861C-60BF25431668}" type="datetime1">
              <a:rPr lang="el-GR" smtClean="0"/>
              <a:t>24/10/2017</a:t>
            </a:fld>
            <a:endParaRPr lang="el-GR" dirty="0"/>
          </a:p>
        </p:txBody>
      </p:sp>
      <p:sp>
        <p:nvSpPr>
          <p:cNvPr id="5" name="Footer Placeholder 4"/>
          <p:cNvSpPr>
            <a:spLocks noGrp="1"/>
          </p:cNvSpPr>
          <p:nvPr>
            <p:ph type="ftr" sz="quarter" idx="11"/>
          </p:nvPr>
        </p:nvSpPr>
        <p:spPr>
          <a:xfrm>
            <a:off x="3124200" y="6458496"/>
            <a:ext cx="2895600" cy="365125"/>
          </a:xfrm>
        </p:spPr>
        <p:txBody>
          <a:bodyPr/>
          <a:lstStyle/>
          <a:p>
            <a:r>
              <a:rPr lang="el-GR" smtClean="0"/>
              <a:t>Ελένη Αθανασοπούλου</a:t>
            </a:r>
            <a:endParaRPr lang="el-GR" dirty="0"/>
          </a:p>
        </p:txBody>
      </p:sp>
      <p:sp>
        <p:nvSpPr>
          <p:cNvPr id="6" name="Slide Number Placeholder 5"/>
          <p:cNvSpPr>
            <a:spLocks noGrp="1"/>
          </p:cNvSpPr>
          <p:nvPr>
            <p:ph type="sldNum" sz="quarter" idx="12"/>
          </p:nvPr>
        </p:nvSpPr>
        <p:spPr>
          <a:xfrm>
            <a:off x="6553200" y="6458496"/>
            <a:ext cx="2133600" cy="365125"/>
          </a:xfrm>
        </p:spPr>
        <p:txBody>
          <a:bodyPr/>
          <a:lstStyle/>
          <a:p>
            <a:fld id="{74343D87-67CF-458F-94BC-B13D52DBFAFF}" type="slidenum">
              <a:rPr lang="el-GR" smtClean="0"/>
              <a:t>4</a:t>
            </a:fld>
            <a:endParaRPr lang="el-GR"/>
          </a:p>
        </p:txBody>
      </p:sp>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11250" t="20555" b="8611"/>
          <a:stretch/>
        </p:blipFill>
        <p:spPr>
          <a:xfrm>
            <a:off x="10476656" y="1248172"/>
            <a:ext cx="8115300" cy="4857750"/>
          </a:xfrm>
          <a:prstGeom prst="rect">
            <a:avLst/>
          </a:prstGeom>
        </p:spPr>
      </p:pic>
      <p:sp>
        <p:nvSpPr>
          <p:cNvPr id="10" name="Up Arrow 9"/>
          <p:cNvSpPr/>
          <p:nvPr/>
        </p:nvSpPr>
        <p:spPr>
          <a:xfrm>
            <a:off x="-324544" y="1628800"/>
            <a:ext cx="3491880" cy="3990578"/>
          </a:xfrm>
          <a:prstGeom prst="upArrow">
            <a:avLst/>
          </a:prstGeom>
          <a:solidFill>
            <a:schemeClr val="bg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u="sng" dirty="0" smtClean="0">
                <a:solidFill>
                  <a:srgbClr val="C00000"/>
                </a:solidFill>
              </a:rPr>
              <a:t>Εκπομπές</a:t>
            </a:r>
            <a:r>
              <a:rPr lang="en-US" sz="2400" dirty="0" smtClean="0">
                <a:solidFill>
                  <a:srgbClr val="C00000"/>
                </a:solidFill>
              </a:rPr>
              <a:t>:</a:t>
            </a:r>
          </a:p>
          <a:p>
            <a:pPr algn="ctr"/>
            <a:r>
              <a:rPr lang="en-US" sz="2400" dirty="0" smtClean="0">
                <a:solidFill>
                  <a:srgbClr val="C00000"/>
                </a:solidFill>
              </a:rPr>
              <a:t> </a:t>
            </a:r>
            <a:r>
              <a:rPr lang="el-GR" sz="2400" dirty="0" smtClean="0">
                <a:solidFill>
                  <a:srgbClr val="C00000"/>
                </a:solidFill>
              </a:rPr>
              <a:t>πότε</a:t>
            </a:r>
            <a:r>
              <a:rPr lang="en-US" sz="2400" dirty="0" smtClean="0">
                <a:solidFill>
                  <a:srgbClr val="C00000"/>
                </a:solidFill>
              </a:rPr>
              <a:t>, </a:t>
            </a:r>
          </a:p>
          <a:p>
            <a:pPr algn="ctr"/>
            <a:r>
              <a:rPr lang="el-GR" sz="2400" dirty="0" smtClean="0">
                <a:solidFill>
                  <a:srgbClr val="C00000"/>
                </a:solidFill>
              </a:rPr>
              <a:t>πού</a:t>
            </a:r>
            <a:r>
              <a:rPr lang="en-US" sz="2400" dirty="0" smtClean="0">
                <a:solidFill>
                  <a:srgbClr val="C00000"/>
                </a:solidFill>
              </a:rPr>
              <a:t>, </a:t>
            </a:r>
          </a:p>
          <a:p>
            <a:pPr algn="ctr"/>
            <a:r>
              <a:rPr lang="el-GR" sz="2400" dirty="0" smtClean="0">
                <a:solidFill>
                  <a:srgbClr val="C00000"/>
                </a:solidFill>
              </a:rPr>
              <a:t>πόσο</a:t>
            </a:r>
            <a:r>
              <a:rPr lang="en-US" sz="2400" dirty="0" smtClean="0">
                <a:solidFill>
                  <a:srgbClr val="C00000"/>
                </a:solidFill>
              </a:rPr>
              <a:t>,</a:t>
            </a:r>
          </a:p>
          <a:p>
            <a:pPr algn="ctr"/>
            <a:r>
              <a:rPr lang="el-GR" sz="2400" dirty="0" smtClean="0">
                <a:solidFill>
                  <a:srgbClr val="C00000"/>
                </a:solidFill>
              </a:rPr>
              <a:t>Τι συστατικά</a:t>
            </a:r>
            <a:endParaRPr lang="el-GR" sz="2400" dirty="0">
              <a:solidFill>
                <a:srgbClr val="C00000"/>
              </a:solidFill>
            </a:endParaRPr>
          </a:p>
        </p:txBody>
      </p:sp>
      <p:sp>
        <p:nvSpPr>
          <p:cNvPr id="12" name="Down Arrow 11"/>
          <p:cNvSpPr/>
          <p:nvPr/>
        </p:nvSpPr>
        <p:spPr>
          <a:xfrm>
            <a:off x="5904656" y="2822798"/>
            <a:ext cx="3491880" cy="3990578"/>
          </a:xfrm>
          <a:prstGeom prst="downArrow">
            <a:avLst>
              <a:gd name="adj1" fmla="val 59820"/>
              <a:gd name="adj2" fmla="val 50000"/>
            </a:avLst>
          </a:prstGeom>
          <a:solidFill>
            <a:schemeClr val="bg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u="sng" dirty="0" smtClean="0">
                <a:solidFill>
                  <a:srgbClr val="C00000"/>
                </a:solidFill>
              </a:rPr>
              <a:t>Απομάκρυνση</a:t>
            </a:r>
            <a:r>
              <a:rPr lang="en-US" sz="2400" dirty="0" smtClean="0">
                <a:solidFill>
                  <a:srgbClr val="C00000"/>
                </a:solidFill>
              </a:rPr>
              <a:t>:</a:t>
            </a:r>
            <a:endParaRPr lang="en-US" sz="2400" dirty="0">
              <a:solidFill>
                <a:srgbClr val="C00000"/>
              </a:solidFill>
            </a:endParaRPr>
          </a:p>
          <a:p>
            <a:pPr algn="ctr"/>
            <a:r>
              <a:rPr lang="el-GR" sz="2400" dirty="0" smtClean="0">
                <a:solidFill>
                  <a:srgbClr val="C00000"/>
                </a:solidFill>
              </a:rPr>
              <a:t>Πώς</a:t>
            </a:r>
            <a:endParaRPr lang="en-US" sz="2400" dirty="0">
              <a:solidFill>
                <a:srgbClr val="C00000"/>
              </a:solidFill>
            </a:endParaRPr>
          </a:p>
          <a:p>
            <a:pPr algn="ctr"/>
            <a:r>
              <a:rPr lang="el-GR" sz="2400" dirty="0" smtClean="0">
                <a:solidFill>
                  <a:srgbClr val="C00000"/>
                </a:solidFill>
              </a:rPr>
              <a:t>Πού</a:t>
            </a:r>
            <a:endParaRPr lang="en-US" sz="2400" dirty="0">
              <a:solidFill>
                <a:srgbClr val="C00000"/>
              </a:solidFill>
            </a:endParaRPr>
          </a:p>
          <a:p>
            <a:pPr algn="ctr"/>
            <a:r>
              <a:rPr lang="el-GR" sz="2400" dirty="0" smtClean="0">
                <a:solidFill>
                  <a:srgbClr val="C00000"/>
                </a:solidFill>
              </a:rPr>
              <a:t>Πότε</a:t>
            </a:r>
            <a:endParaRPr lang="en-US" sz="2400" dirty="0">
              <a:solidFill>
                <a:srgbClr val="C00000"/>
              </a:solidFill>
            </a:endParaRPr>
          </a:p>
          <a:p>
            <a:pPr algn="ctr"/>
            <a:r>
              <a:rPr lang="el-GR" sz="2400" dirty="0" smtClean="0">
                <a:solidFill>
                  <a:srgbClr val="C00000"/>
                </a:solidFill>
              </a:rPr>
              <a:t>Ποιοι μηχανισμοί</a:t>
            </a:r>
            <a:endParaRPr lang="el-GR" sz="2400" dirty="0">
              <a:solidFill>
                <a:srgbClr val="C00000"/>
              </a:solidFill>
            </a:endParaRPr>
          </a:p>
          <a:p>
            <a:pPr algn="ctr"/>
            <a:endParaRPr lang="el-GR" sz="2400" dirty="0">
              <a:solidFill>
                <a:srgbClr val="C00000"/>
              </a:solidFill>
            </a:endParaRPr>
          </a:p>
        </p:txBody>
      </p:sp>
      <p:sp>
        <p:nvSpPr>
          <p:cNvPr id="13" name="Left-Right Arrow 12"/>
          <p:cNvSpPr/>
          <p:nvPr/>
        </p:nvSpPr>
        <p:spPr>
          <a:xfrm>
            <a:off x="2555776" y="1928564"/>
            <a:ext cx="4104456" cy="3270498"/>
          </a:xfrm>
          <a:prstGeom prst="leftRightArrow">
            <a:avLst>
              <a:gd name="adj1" fmla="val 65145"/>
              <a:gd name="adj2" fmla="val 26118"/>
            </a:avLst>
          </a:prstGeom>
          <a:solidFill>
            <a:schemeClr val="bg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u="sng" dirty="0" smtClean="0">
                <a:solidFill>
                  <a:srgbClr val="C00000"/>
                </a:solidFill>
              </a:rPr>
              <a:t>Διασπορά</a:t>
            </a:r>
            <a:r>
              <a:rPr lang="en-US" sz="2400" u="sng" dirty="0" smtClean="0">
                <a:solidFill>
                  <a:srgbClr val="C00000"/>
                </a:solidFill>
              </a:rPr>
              <a:t>, </a:t>
            </a:r>
            <a:r>
              <a:rPr lang="el-GR" sz="2400" u="sng" dirty="0" smtClean="0">
                <a:solidFill>
                  <a:srgbClr val="C00000"/>
                </a:solidFill>
              </a:rPr>
              <a:t>Μετασχηματισμοί</a:t>
            </a:r>
            <a:r>
              <a:rPr lang="el-GR" sz="2400" dirty="0" smtClean="0">
                <a:solidFill>
                  <a:srgbClr val="C00000"/>
                </a:solidFill>
              </a:rPr>
              <a:t>:</a:t>
            </a:r>
            <a:endParaRPr lang="en-US" sz="2400" dirty="0">
              <a:solidFill>
                <a:srgbClr val="C00000"/>
              </a:solidFill>
            </a:endParaRPr>
          </a:p>
          <a:p>
            <a:pPr algn="ctr"/>
            <a:r>
              <a:rPr lang="el-GR" sz="2400" dirty="0" smtClean="0">
                <a:solidFill>
                  <a:srgbClr val="C00000"/>
                </a:solidFill>
              </a:rPr>
              <a:t>Πού</a:t>
            </a:r>
            <a:endParaRPr lang="en-US" sz="2400" dirty="0">
              <a:solidFill>
                <a:srgbClr val="C00000"/>
              </a:solidFill>
            </a:endParaRPr>
          </a:p>
          <a:p>
            <a:pPr algn="ctr"/>
            <a:r>
              <a:rPr lang="el-GR" sz="2400" dirty="0" smtClean="0">
                <a:solidFill>
                  <a:srgbClr val="C00000"/>
                </a:solidFill>
              </a:rPr>
              <a:t>Πόσο γρήγορα</a:t>
            </a:r>
            <a:endParaRPr lang="en-US" sz="2400" dirty="0">
              <a:solidFill>
                <a:srgbClr val="C00000"/>
              </a:solidFill>
            </a:endParaRPr>
          </a:p>
          <a:p>
            <a:pPr algn="ctr"/>
            <a:r>
              <a:rPr lang="el-GR" sz="2400" dirty="0" smtClean="0">
                <a:solidFill>
                  <a:srgbClr val="C00000"/>
                </a:solidFill>
              </a:rPr>
              <a:t>Ποιες διεργασίες</a:t>
            </a:r>
            <a:endParaRPr lang="el-GR" sz="2400" dirty="0">
              <a:solidFill>
                <a:srgbClr val="C00000"/>
              </a:solidFill>
            </a:endParaRPr>
          </a:p>
        </p:txBody>
      </p:sp>
    </p:spTree>
    <p:extLst>
      <p:ext uri="{BB962C8B-B14F-4D97-AF65-F5344CB8AC3E}">
        <p14:creationId xmlns:p14="http://schemas.microsoft.com/office/powerpoint/2010/main" val="2638421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3059832" y="3664917"/>
            <a:ext cx="5976664" cy="2952328"/>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l-GR" dirty="0" smtClean="0">
                <a:solidFill>
                  <a:schemeClr val="tx1"/>
                </a:solidFill>
              </a:rPr>
              <a:t>Μετασχηματισμοί:</a:t>
            </a:r>
          </a:p>
          <a:p>
            <a:pPr algn="ctr"/>
            <a:endParaRPr lang="el-GR" dirty="0">
              <a:solidFill>
                <a:schemeClr val="tx1"/>
              </a:solidFill>
            </a:endParaRPr>
          </a:p>
          <a:p>
            <a:pPr algn="ctr"/>
            <a:endParaRPr lang="el-GR" dirty="0" smtClean="0">
              <a:solidFill>
                <a:schemeClr val="tx1"/>
              </a:solidFill>
            </a:endParaRPr>
          </a:p>
          <a:p>
            <a:pPr algn="ctr"/>
            <a:endParaRPr lang="el-GR" dirty="0">
              <a:solidFill>
                <a:schemeClr val="tx1"/>
              </a:solidFill>
            </a:endParaRPr>
          </a:p>
          <a:p>
            <a:pPr marL="95250" indent="-19050">
              <a:buFont typeface="Arial" pitchFamily="34" charset="0"/>
              <a:buChar char="•"/>
            </a:pPr>
            <a:r>
              <a:rPr lang="el-GR" dirty="0" err="1" smtClean="0">
                <a:solidFill>
                  <a:schemeClr val="tx1"/>
                </a:solidFill>
              </a:rPr>
              <a:t>Πυρηνοποίηση</a:t>
            </a:r>
            <a:endParaRPr lang="el-GR" dirty="0" smtClean="0">
              <a:solidFill>
                <a:schemeClr val="tx1"/>
              </a:solidFill>
            </a:endParaRPr>
          </a:p>
          <a:p>
            <a:pPr marL="95250" indent="-19050">
              <a:buFont typeface="Arial" pitchFamily="34" charset="0"/>
              <a:buChar char="•"/>
            </a:pPr>
            <a:r>
              <a:rPr lang="el-GR" dirty="0" smtClean="0">
                <a:solidFill>
                  <a:schemeClr val="tx1"/>
                </a:solidFill>
              </a:rPr>
              <a:t>Συμπύκνωση ≠ Εξάτμιση</a:t>
            </a:r>
            <a:endParaRPr lang="en-US" dirty="0">
              <a:solidFill>
                <a:schemeClr val="tx1"/>
              </a:solidFill>
            </a:endParaRPr>
          </a:p>
          <a:p>
            <a:pPr marL="95250" indent="-19050">
              <a:buFont typeface="Arial" pitchFamily="34" charset="0"/>
              <a:buChar char="•"/>
            </a:pPr>
            <a:r>
              <a:rPr lang="el-GR" dirty="0" smtClean="0">
                <a:solidFill>
                  <a:schemeClr val="tx1"/>
                </a:solidFill>
              </a:rPr>
              <a:t>Εναπόθεση ύλης ≠ Εξάχνωση</a:t>
            </a:r>
          </a:p>
          <a:p>
            <a:pPr marL="95250" indent="-19050">
              <a:buFont typeface="Arial" pitchFamily="34" charset="0"/>
              <a:buChar char="•"/>
            </a:pPr>
            <a:r>
              <a:rPr lang="el-GR" dirty="0" smtClean="0">
                <a:solidFill>
                  <a:schemeClr val="tx1"/>
                </a:solidFill>
              </a:rPr>
              <a:t>(</a:t>
            </a:r>
            <a:r>
              <a:rPr lang="el-GR" dirty="0" err="1" smtClean="0">
                <a:solidFill>
                  <a:schemeClr val="tx1"/>
                </a:solidFill>
              </a:rPr>
              <a:t>Φωτο</a:t>
            </a:r>
            <a:r>
              <a:rPr lang="el-GR" dirty="0" smtClean="0">
                <a:solidFill>
                  <a:schemeClr val="tx1"/>
                </a:solidFill>
              </a:rPr>
              <a:t>)-χημικές αντιδράσεις (αέριας,</a:t>
            </a:r>
          </a:p>
          <a:p>
            <a:pPr marL="76200"/>
            <a:r>
              <a:rPr lang="el-GR" dirty="0" smtClean="0">
                <a:solidFill>
                  <a:schemeClr val="tx1"/>
                </a:solidFill>
              </a:rPr>
              <a:t>υγρής, μικτής φάσης)</a:t>
            </a:r>
          </a:p>
          <a:p>
            <a:pPr marL="95250" indent="-19050">
              <a:buFont typeface="Arial" pitchFamily="34" charset="0"/>
              <a:buChar char="•"/>
            </a:pPr>
            <a:r>
              <a:rPr lang="el-GR" dirty="0" smtClean="0">
                <a:solidFill>
                  <a:schemeClr val="tx1"/>
                </a:solidFill>
              </a:rPr>
              <a:t>Συγκόλληση</a:t>
            </a:r>
          </a:p>
        </p:txBody>
      </p:sp>
      <p:sp>
        <p:nvSpPr>
          <p:cNvPr id="4" name="Date Placeholder 3"/>
          <p:cNvSpPr>
            <a:spLocks noGrp="1"/>
          </p:cNvSpPr>
          <p:nvPr>
            <p:ph type="dt" sz="half" idx="10"/>
          </p:nvPr>
        </p:nvSpPr>
        <p:spPr>
          <a:xfrm>
            <a:off x="457200" y="6453336"/>
            <a:ext cx="2133600" cy="365125"/>
          </a:xfrm>
        </p:spPr>
        <p:txBody>
          <a:bodyPr/>
          <a:lstStyle/>
          <a:p>
            <a:fld id="{01044A92-FC60-4BE2-861C-60BF25431668}" type="datetime1">
              <a:rPr lang="el-GR" smtClean="0"/>
              <a:t>24/10/2017</a:t>
            </a:fld>
            <a:endParaRPr lang="el-GR" dirty="0"/>
          </a:p>
        </p:txBody>
      </p:sp>
      <p:sp>
        <p:nvSpPr>
          <p:cNvPr id="5" name="Footer Placeholder 4"/>
          <p:cNvSpPr>
            <a:spLocks noGrp="1"/>
          </p:cNvSpPr>
          <p:nvPr>
            <p:ph type="ftr" sz="quarter" idx="11"/>
          </p:nvPr>
        </p:nvSpPr>
        <p:spPr>
          <a:xfrm>
            <a:off x="3124200" y="6453336"/>
            <a:ext cx="2895600" cy="365125"/>
          </a:xfrm>
        </p:spPr>
        <p:txBody>
          <a:bodyPr/>
          <a:lstStyle/>
          <a:p>
            <a:r>
              <a:rPr lang="el-GR" dirty="0" smtClean="0"/>
              <a:t>Ελένη Αθανασοπούλου</a:t>
            </a:r>
            <a:endParaRPr lang="el-GR" dirty="0"/>
          </a:p>
        </p:txBody>
      </p:sp>
      <p:sp>
        <p:nvSpPr>
          <p:cNvPr id="6" name="Slide Number Placeholder 5"/>
          <p:cNvSpPr>
            <a:spLocks noGrp="1"/>
          </p:cNvSpPr>
          <p:nvPr>
            <p:ph type="sldNum" sz="quarter" idx="12"/>
          </p:nvPr>
        </p:nvSpPr>
        <p:spPr>
          <a:xfrm>
            <a:off x="6553200" y="6453336"/>
            <a:ext cx="2133600" cy="365125"/>
          </a:xfrm>
        </p:spPr>
        <p:txBody>
          <a:bodyPr/>
          <a:lstStyle/>
          <a:p>
            <a:fld id="{74343D87-67CF-458F-94BC-B13D52DBFAFF}" type="slidenum">
              <a:rPr lang="el-GR" smtClean="0"/>
              <a:t>5</a:t>
            </a:fld>
            <a:endParaRPr lang="el-G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2728813"/>
            <a:ext cx="7464198"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Line Callout 3 7"/>
          <p:cNvSpPr/>
          <p:nvPr/>
        </p:nvSpPr>
        <p:spPr>
          <a:xfrm>
            <a:off x="3635896" y="4024958"/>
            <a:ext cx="2880320" cy="432047"/>
          </a:xfrm>
          <a:prstGeom prst="borderCallout3">
            <a:avLst>
              <a:gd name="adj1" fmla="val 7867"/>
              <a:gd name="adj2" fmla="val 105572"/>
              <a:gd name="adj3" fmla="val 5146"/>
              <a:gd name="adj4" fmla="val 114140"/>
              <a:gd name="adj5" fmla="val 78235"/>
              <a:gd name="adj6" fmla="val 101647"/>
              <a:gd name="adj7" fmla="val -131380"/>
              <a:gd name="adj8" fmla="val 155103"/>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dirty="0">
                <a:solidFill>
                  <a:schemeClr val="tx1"/>
                </a:solidFill>
              </a:rPr>
              <a:t>+</a:t>
            </a:r>
            <a:r>
              <a:rPr lang="el-GR" dirty="0">
                <a:solidFill>
                  <a:schemeClr val="tx1"/>
                </a:solidFill>
              </a:rPr>
              <a:t> </a:t>
            </a:r>
            <a:r>
              <a:rPr lang="el-GR" dirty="0" smtClean="0">
                <a:solidFill>
                  <a:schemeClr val="tx1"/>
                </a:solidFill>
              </a:rPr>
              <a:t>ΠΗΓΕΣ: εκπομπές ρύπων</a:t>
            </a:r>
          </a:p>
          <a:p>
            <a:pPr algn="ctr"/>
            <a:endParaRPr lang="el-GR" dirty="0">
              <a:solidFill>
                <a:schemeClr val="tx1"/>
              </a:solidFill>
            </a:endParaRPr>
          </a:p>
          <a:p>
            <a:pPr algn="ctr"/>
            <a:endParaRPr lang="el-GR" dirty="0">
              <a:solidFill>
                <a:schemeClr val="tx1"/>
              </a:solidFill>
            </a:endParaRPr>
          </a:p>
        </p:txBody>
      </p:sp>
      <p:sp>
        <p:nvSpPr>
          <p:cNvPr id="9" name="Line Callout 1 (Border and Accent Bar) 8"/>
          <p:cNvSpPr/>
          <p:nvPr/>
        </p:nvSpPr>
        <p:spPr>
          <a:xfrm>
            <a:off x="6948264" y="4457005"/>
            <a:ext cx="1872208" cy="1276251"/>
          </a:xfrm>
          <a:prstGeom prst="accentBorderCallout1">
            <a:avLst>
              <a:gd name="adj1" fmla="val 18750"/>
              <a:gd name="adj2" fmla="val -8333"/>
              <a:gd name="adj3" fmla="val -81255"/>
              <a:gd name="adj4" fmla="val 64275"/>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indent="-285750" algn="ctr">
              <a:buFontTx/>
              <a:buChar char="-"/>
            </a:pPr>
            <a:r>
              <a:rPr lang="el-GR" dirty="0" smtClean="0">
                <a:solidFill>
                  <a:schemeClr val="tx1"/>
                </a:solidFill>
              </a:rPr>
              <a:t>ΚΑΤΑΒΟΘΡΕΣ</a:t>
            </a:r>
            <a:r>
              <a:rPr lang="el-GR" dirty="0">
                <a:solidFill>
                  <a:schemeClr val="tx1"/>
                </a:solidFill>
              </a:rPr>
              <a:t>: </a:t>
            </a:r>
            <a:endParaRPr lang="el-GR" dirty="0" smtClean="0">
              <a:solidFill>
                <a:schemeClr val="tx1"/>
              </a:solidFill>
            </a:endParaRPr>
          </a:p>
          <a:p>
            <a:pPr>
              <a:buFont typeface="Arial" pitchFamily="34" charset="0"/>
              <a:buChar char="•"/>
            </a:pPr>
            <a:r>
              <a:rPr lang="el-GR" dirty="0" smtClean="0">
                <a:solidFill>
                  <a:schemeClr val="tx1"/>
                </a:solidFill>
              </a:rPr>
              <a:t>Καθίζηση </a:t>
            </a:r>
          </a:p>
          <a:p>
            <a:pPr>
              <a:buFont typeface="Arial" pitchFamily="34" charset="0"/>
              <a:buChar char="•"/>
            </a:pPr>
            <a:r>
              <a:rPr lang="el-GR" dirty="0" smtClean="0">
                <a:solidFill>
                  <a:schemeClr val="tx1"/>
                </a:solidFill>
              </a:rPr>
              <a:t>Ξηρή εναπόθεση</a:t>
            </a:r>
          </a:p>
          <a:p>
            <a:pPr>
              <a:buFont typeface="Arial" pitchFamily="34" charset="0"/>
              <a:buChar char="•"/>
            </a:pPr>
            <a:r>
              <a:rPr lang="el-GR" dirty="0" smtClean="0">
                <a:solidFill>
                  <a:schemeClr val="tx1"/>
                </a:solidFill>
              </a:rPr>
              <a:t>Υγρή εναπόθεση</a:t>
            </a:r>
            <a:endParaRPr lang="el-GR" dirty="0">
              <a:solidFill>
                <a:schemeClr val="tx1"/>
              </a:solidFill>
            </a:endParaRPr>
          </a:p>
          <a:p>
            <a:endParaRPr lang="el-GR" dirty="0">
              <a:solidFill>
                <a:schemeClr val="tx1"/>
              </a:solidFill>
            </a:endParaRPr>
          </a:p>
        </p:txBody>
      </p:sp>
      <p:sp>
        <p:nvSpPr>
          <p:cNvPr id="10" name="Rectangle 9"/>
          <p:cNvSpPr/>
          <p:nvPr/>
        </p:nvSpPr>
        <p:spPr>
          <a:xfrm>
            <a:off x="4860032" y="2440781"/>
            <a:ext cx="2532597" cy="108012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l-GR" dirty="0">
                <a:solidFill>
                  <a:schemeClr val="tx1"/>
                </a:solidFill>
              </a:rPr>
              <a:t>Τυρβώδης διάχυση</a:t>
            </a:r>
          </a:p>
        </p:txBody>
      </p:sp>
      <p:sp>
        <p:nvSpPr>
          <p:cNvPr id="13" name="Rectangle 12"/>
          <p:cNvSpPr/>
          <p:nvPr/>
        </p:nvSpPr>
        <p:spPr>
          <a:xfrm>
            <a:off x="1907704" y="2440781"/>
            <a:ext cx="2652926" cy="108012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l-GR" dirty="0">
                <a:solidFill>
                  <a:schemeClr val="tx1"/>
                </a:solidFill>
              </a:rPr>
              <a:t>Μεταφορά</a:t>
            </a:r>
          </a:p>
        </p:txBody>
      </p:sp>
      <p:sp>
        <p:nvSpPr>
          <p:cNvPr id="11" name="Rectangle 10"/>
          <p:cNvSpPr/>
          <p:nvPr/>
        </p:nvSpPr>
        <p:spPr>
          <a:xfrm>
            <a:off x="1763689" y="2008733"/>
            <a:ext cx="5688632" cy="1656184"/>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l-GR" dirty="0" smtClean="0">
                <a:solidFill>
                  <a:schemeClr val="tx1"/>
                </a:solidFill>
              </a:rPr>
              <a:t>Διασπορά:</a:t>
            </a:r>
            <a:endParaRPr lang="el-GR" dirty="0">
              <a:solidFill>
                <a:schemeClr val="tx1"/>
              </a:solidFill>
            </a:endParaRPr>
          </a:p>
        </p:txBody>
      </p:sp>
      <p:sp>
        <p:nvSpPr>
          <p:cNvPr id="14" name="Line Callout 1 (Border and Accent Bar) 13"/>
          <p:cNvSpPr/>
          <p:nvPr/>
        </p:nvSpPr>
        <p:spPr>
          <a:xfrm>
            <a:off x="395536" y="4249737"/>
            <a:ext cx="2376264" cy="2059583"/>
          </a:xfrm>
          <a:prstGeom prst="accentBorderCallout1">
            <a:avLst>
              <a:gd name="adj1" fmla="val 18750"/>
              <a:gd name="adj2" fmla="val -8333"/>
              <a:gd name="adj3" fmla="val -42682"/>
              <a:gd name="adj4" fmla="val 36341"/>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l-GR" b="1" dirty="0">
                <a:solidFill>
                  <a:schemeClr val="tx1"/>
                </a:solidFill>
              </a:rPr>
              <a:t>Συγκέντρωση ρύπου </a:t>
            </a:r>
            <a:r>
              <a:rPr lang="el-GR" dirty="0">
                <a:solidFill>
                  <a:schemeClr val="tx1"/>
                </a:solidFill>
              </a:rPr>
              <a:t>σε δεδομένη χρονική στιγμή. </a:t>
            </a:r>
            <a:endParaRPr lang="el-GR" dirty="0" smtClean="0">
              <a:solidFill>
                <a:schemeClr val="tx1"/>
              </a:solidFill>
            </a:endParaRPr>
          </a:p>
          <a:p>
            <a:pPr algn="ctr"/>
            <a:endParaRPr lang="el-GR" dirty="0">
              <a:solidFill>
                <a:schemeClr val="tx1"/>
              </a:solidFill>
            </a:endParaRPr>
          </a:p>
          <a:p>
            <a:pPr algn="ctr"/>
            <a:r>
              <a:rPr lang="el-GR" sz="1600" i="1" dirty="0" smtClean="0">
                <a:solidFill>
                  <a:schemeClr val="tx1"/>
                </a:solidFill>
              </a:rPr>
              <a:t>Η αρχική </a:t>
            </a:r>
            <a:r>
              <a:rPr lang="el-GR" sz="1600" i="1" dirty="0">
                <a:solidFill>
                  <a:schemeClr val="tx1"/>
                </a:solidFill>
              </a:rPr>
              <a:t>συγκέντρωση του ρύπου στην ατμόσφαιρα είναι </a:t>
            </a:r>
            <a:r>
              <a:rPr lang="el-GR" sz="1600" i="1" dirty="0" smtClean="0">
                <a:solidFill>
                  <a:schemeClr val="tx1"/>
                </a:solidFill>
              </a:rPr>
              <a:t>γνωστή </a:t>
            </a:r>
            <a:endParaRPr lang="el-GR" sz="1600" i="1" dirty="0">
              <a:solidFill>
                <a:schemeClr val="tx1"/>
              </a:solidFill>
            </a:endParaRPr>
          </a:p>
        </p:txBody>
      </p:sp>
      <p:sp>
        <p:nvSpPr>
          <p:cNvPr id="16" name="TextBox 15"/>
          <p:cNvSpPr txBox="1"/>
          <p:nvPr/>
        </p:nvSpPr>
        <p:spPr>
          <a:xfrm rot="20286011">
            <a:off x="-771159" y="1655713"/>
            <a:ext cx="3744416" cy="646331"/>
          </a:xfrm>
          <a:prstGeom prst="rect">
            <a:avLst/>
          </a:prstGeom>
          <a:noFill/>
        </p:spPr>
        <p:txBody>
          <a:bodyPr wrap="square" rtlCol="0">
            <a:spAutoFit/>
          </a:bodyPr>
          <a:lstStyle/>
          <a:p>
            <a:pPr algn="ctr"/>
            <a:r>
              <a:rPr lang="el-GR" dirty="0" smtClean="0"/>
              <a:t>Εξίσωση της συνέχειας</a:t>
            </a:r>
          </a:p>
          <a:p>
            <a:pPr algn="ctr"/>
            <a:r>
              <a:rPr lang="en-US" dirty="0" smtClean="0"/>
              <a:t>Continuity equation</a:t>
            </a:r>
            <a:endParaRPr lang="el-GR" dirty="0"/>
          </a:p>
        </p:txBody>
      </p:sp>
      <p:sp>
        <p:nvSpPr>
          <p:cNvPr id="21" name="Title 20"/>
          <p:cNvSpPr>
            <a:spLocks noGrp="1"/>
          </p:cNvSpPr>
          <p:nvPr>
            <p:ph type="title"/>
          </p:nvPr>
        </p:nvSpPr>
        <p:spPr>
          <a:xfrm>
            <a:off x="457200" y="773832"/>
            <a:ext cx="8229600" cy="1143000"/>
          </a:xfrm>
        </p:spPr>
        <p:txBody>
          <a:bodyPr>
            <a:normAutofit fontScale="90000"/>
          </a:bodyPr>
          <a:lstStyle/>
          <a:p>
            <a:r>
              <a:rPr lang="el-GR" dirty="0"/>
              <a:t>Ο κύκλος της ρύπανσης στην ατμόσφαιρα</a:t>
            </a:r>
          </a:p>
        </p:txBody>
      </p:sp>
      <p:sp>
        <p:nvSpPr>
          <p:cNvPr id="24" name="Rectangle 23"/>
          <p:cNvSpPr/>
          <p:nvPr/>
        </p:nvSpPr>
        <p:spPr>
          <a:xfrm>
            <a:off x="1691680" y="1978878"/>
            <a:ext cx="6744119" cy="16860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7" name="Rectangle 26"/>
          <p:cNvSpPr/>
          <p:nvPr/>
        </p:nvSpPr>
        <p:spPr>
          <a:xfrm>
            <a:off x="4608005" y="1988840"/>
            <a:ext cx="3827792" cy="16860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8" name="Rectangle 27"/>
          <p:cNvSpPr/>
          <p:nvPr/>
        </p:nvSpPr>
        <p:spPr>
          <a:xfrm>
            <a:off x="7416316" y="1988840"/>
            <a:ext cx="1044116" cy="16860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Rectangle 28"/>
          <p:cNvSpPr/>
          <p:nvPr/>
        </p:nvSpPr>
        <p:spPr>
          <a:xfrm>
            <a:off x="7524329" y="1988840"/>
            <a:ext cx="1008111" cy="16860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937810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childTnLst>
                                  <p:subTnLst>
                                    <p:set>
                                      <p:cBhvr override="childStyle">
                                        <p:cTn dur="1" fill="hold" display="0" masterRel="nextClick" afterEffect="1"/>
                                        <p:tgtEl>
                                          <p:spTgt spid="24"/>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subTnLst>
                                    <p:set>
                                      <p:cBhvr override="childStyle">
                                        <p:cTn dur="1" fill="hold" display="0" masterRel="nextClick" afterEffect="1"/>
                                        <p:tgtEl>
                                          <p:spTgt spid="27"/>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subTnLst>
                                    <p:set>
                                      <p:cBhvr override="childStyle">
                                        <p:cTn dur="1" fill="hold" display="0" masterRel="nextClick" afterEffect="1"/>
                                        <p:tgtEl>
                                          <p:spTgt spid="28"/>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subTnLst>
                                    <p:set>
                                      <p:cBhvr override="childStyle">
                                        <p:cTn dur="1" fill="hold" display="0" masterRel="nextClick" afterEffect="1"/>
                                        <p:tgtEl>
                                          <p:spTgt spid="29"/>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5">
                                            <p:txEl>
                                              <p:pRg st="4" end="4"/>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5">
                                            <p:txEl>
                                              <p:pRg st="5" end="5"/>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5">
                                            <p:txEl>
                                              <p:pRg st="6" end="6"/>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5">
                                            <p:txEl>
                                              <p:pRg st="8" end="8"/>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5">
                                            <p:txEl>
                                              <p:pRg st="9" end="9"/>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3" grpId="1" animBg="1"/>
      <p:bldP spid="11" grpId="0" animBg="1"/>
      <p:bldP spid="14" grpId="0" animBg="1"/>
      <p:bldP spid="16" grpId="0"/>
      <p:bldP spid="24" grpId="0" animBg="1"/>
      <p:bldP spid="27" grpId="0" animBg="1"/>
      <p:bldP spid="28" grpId="0" animBg="1"/>
      <p:bldP spid="2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3059832" y="3664917"/>
            <a:ext cx="5976664" cy="2952328"/>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l-GR" dirty="0" smtClean="0">
                <a:solidFill>
                  <a:schemeClr val="tx1"/>
                </a:solidFill>
              </a:rPr>
              <a:t>Μετασχηματισμοί:</a:t>
            </a:r>
          </a:p>
          <a:p>
            <a:pPr algn="ctr"/>
            <a:endParaRPr lang="el-GR" dirty="0">
              <a:solidFill>
                <a:schemeClr val="tx1"/>
              </a:solidFill>
            </a:endParaRPr>
          </a:p>
          <a:p>
            <a:pPr algn="ctr"/>
            <a:endParaRPr lang="el-GR" dirty="0" smtClean="0">
              <a:solidFill>
                <a:schemeClr val="tx1"/>
              </a:solidFill>
            </a:endParaRPr>
          </a:p>
          <a:p>
            <a:pPr algn="ctr"/>
            <a:endParaRPr lang="el-GR" dirty="0">
              <a:solidFill>
                <a:schemeClr val="tx1"/>
              </a:solidFill>
            </a:endParaRPr>
          </a:p>
          <a:p>
            <a:pPr marL="95250" indent="-19050">
              <a:buFont typeface="Arial" pitchFamily="34" charset="0"/>
              <a:buChar char="•"/>
            </a:pPr>
            <a:r>
              <a:rPr lang="el-GR" dirty="0" err="1" smtClean="0">
                <a:solidFill>
                  <a:schemeClr val="tx1"/>
                </a:solidFill>
              </a:rPr>
              <a:t>Πυρηνοποίηση</a:t>
            </a:r>
            <a:endParaRPr lang="el-GR" dirty="0" smtClean="0">
              <a:solidFill>
                <a:schemeClr val="tx1"/>
              </a:solidFill>
            </a:endParaRPr>
          </a:p>
          <a:p>
            <a:pPr marL="95250" indent="-19050">
              <a:buFont typeface="Arial" pitchFamily="34" charset="0"/>
              <a:buChar char="•"/>
            </a:pPr>
            <a:r>
              <a:rPr lang="el-GR" dirty="0" smtClean="0">
                <a:solidFill>
                  <a:schemeClr val="tx1"/>
                </a:solidFill>
              </a:rPr>
              <a:t>Συμπύκνωση ≠ Εξάτμιση</a:t>
            </a:r>
            <a:endParaRPr lang="en-US" dirty="0">
              <a:solidFill>
                <a:schemeClr val="tx1"/>
              </a:solidFill>
            </a:endParaRPr>
          </a:p>
          <a:p>
            <a:pPr marL="95250" indent="-19050">
              <a:buFont typeface="Arial" pitchFamily="34" charset="0"/>
              <a:buChar char="•"/>
            </a:pPr>
            <a:r>
              <a:rPr lang="el-GR" dirty="0" smtClean="0">
                <a:solidFill>
                  <a:schemeClr val="tx1"/>
                </a:solidFill>
              </a:rPr>
              <a:t>Εναπόθεση ύλης ≠ Εξάχνωση</a:t>
            </a:r>
          </a:p>
          <a:p>
            <a:pPr marL="95250" indent="-19050">
              <a:buFont typeface="Arial" pitchFamily="34" charset="0"/>
              <a:buChar char="•"/>
            </a:pPr>
            <a:r>
              <a:rPr lang="el-GR" dirty="0" smtClean="0">
                <a:solidFill>
                  <a:schemeClr val="tx1"/>
                </a:solidFill>
              </a:rPr>
              <a:t>(</a:t>
            </a:r>
            <a:r>
              <a:rPr lang="el-GR" dirty="0" err="1" smtClean="0">
                <a:solidFill>
                  <a:schemeClr val="tx1"/>
                </a:solidFill>
              </a:rPr>
              <a:t>Φωτο</a:t>
            </a:r>
            <a:r>
              <a:rPr lang="el-GR" dirty="0" smtClean="0">
                <a:solidFill>
                  <a:schemeClr val="tx1"/>
                </a:solidFill>
              </a:rPr>
              <a:t>)-χημικές αντιδράσεις (αέριας,</a:t>
            </a:r>
          </a:p>
          <a:p>
            <a:pPr marL="76200"/>
            <a:r>
              <a:rPr lang="el-GR" dirty="0" smtClean="0">
                <a:solidFill>
                  <a:schemeClr val="tx1"/>
                </a:solidFill>
              </a:rPr>
              <a:t>υγρής, μικτής φάσης)</a:t>
            </a:r>
          </a:p>
          <a:p>
            <a:pPr marL="95250" indent="-19050">
              <a:buFont typeface="Arial" pitchFamily="34" charset="0"/>
              <a:buChar char="•"/>
            </a:pPr>
            <a:r>
              <a:rPr lang="el-GR" dirty="0" smtClean="0">
                <a:solidFill>
                  <a:schemeClr val="tx1"/>
                </a:solidFill>
              </a:rPr>
              <a:t>Συγκόλληση</a:t>
            </a:r>
          </a:p>
        </p:txBody>
      </p:sp>
      <p:sp>
        <p:nvSpPr>
          <p:cNvPr id="4" name="Date Placeholder 3"/>
          <p:cNvSpPr>
            <a:spLocks noGrp="1"/>
          </p:cNvSpPr>
          <p:nvPr>
            <p:ph type="dt" sz="half" idx="10"/>
          </p:nvPr>
        </p:nvSpPr>
        <p:spPr>
          <a:xfrm>
            <a:off x="457200" y="6453336"/>
            <a:ext cx="2133600" cy="365125"/>
          </a:xfrm>
        </p:spPr>
        <p:txBody>
          <a:bodyPr/>
          <a:lstStyle/>
          <a:p>
            <a:fld id="{01044A92-FC60-4BE2-861C-60BF25431668}" type="datetime1">
              <a:rPr lang="el-GR" smtClean="0"/>
              <a:t>24/10/2017</a:t>
            </a:fld>
            <a:endParaRPr lang="el-GR" dirty="0"/>
          </a:p>
        </p:txBody>
      </p:sp>
      <p:sp>
        <p:nvSpPr>
          <p:cNvPr id="5" name="Footer Placeholder 4"/>
          <p:cNvSpPr>
            <a:spLocks noGrp="1"/>
          </p:cNvSpPr>
          <p:nvPr>
            <p:ph type="ftr" sz="quarter" idx="11"/>
          </p:nvPr>
        </p:nvSpPr>
        <p:spPr>
          <a:xfrm>
            <a:off x="3124200" y="6453336"/>
            <a:ext cx="2895600" cy="365125"/>
          </a:xfrm>
        </p:spPr>
        <p:txBody>
          <a:bodyPr/>
          <a:lstStyle/>
          <a:p>
            <a:r>
              <a:rPr lang="el-GR" dirty="0" smtClean="0"/>
              <a:t>Ελένη Αθανασοπούλου</a:t>
            </a:r>
            <a:endParaRPr lang="el-GR" dirty="0"/>
          </a:p>
        </p:txBody>
      </p:sp>
      <p:sp>
        <p:nvSpPr>
          <p:cNvPr id="6" name="Slide Number Placeholder 5"/>
          <p:cNvSpPr>
            <a:spLocks noGrp="1"/>
          </p:cNvSpPr>
          <p:nvPr>
            <p:ph type="sldNum" sz="quarter" idx="12"/>
          </p:nvPr>
        </p:nvSpPr>
        <p:spPr>
          <a:xfrm>
            <a:off x="6553200" y="6453336"/>
            <a:ext cx="2133600" cy="365125"/>
          </a:xfrm>
        </p:spPr>
        <p:txBody>
          <a:bodyPr/>
          <a:lstStyle/>
          <a:p>
            <a:fld id="{74343D87-67CF-458F-94BC-B13D52DBFAFF}" type="slidenum">
              <a:rPr lang="el-GR" smtClean="0"/>
              <a:t>6</a:t>
            </a:fld>
            <a:endParaRPr lang="el-G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2728813"/>
            <a:ext cx="7464198"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24528" y="3429000"/>
            <a:ext cx="5553075" cy="141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Line Callout 3 7"/>
          <p:cNvSpPr/>
          <p:nvPr/>
        </p:nvSpPr>
        <p:spPr>
          <a:xfrm>
            <a:off x="3635896" y="4024958"/>
            <a:ext cx="2880320" cy="432047"/>
          </a:xfrm>
          <a:prstGeom prst="borderCallout3">
            <a:avLst>
              <a:gd name="adj1" fmla="val 7867"/>
              <a:gd name="adj2" fmla="val 105572"/>
              <a:gd name="adj3" fmla="val 5146"/>
              <a:gd name="adj4" fmla="val 114140"/>
              <a:gd name="adj5" fmla="val 78235"/>
              <a:gd name="adj6" fmla="val 101647"/>
              <a:gd name="adj7" fmla="val -131380"/>
              <a:gd name="adj8" fmla="val 155103"/>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dirty="0">
                <a:solidFill>
                  <a:schemeClr val="tx1"/>
                </a:solidFill>
              </a:rPr>
              <a:t>+</a:t>
            </a:r>
            <a:r>
              <a:rPr lang="el-GR" dirty="0">
                <a:solidFill>
                  <a:schemeClr val="tx1"/>
                </a:solidFill>
              </a:rPr>
              <a:t> </a:t>
            </a:r>
            <a:r>
              <a:rPr lang="el-GR" dirty="0" smtClean="0">
                <a:solidFill>
                  <a:schemeClr val="tx1"/>
                </a:solidFill>
              </a:rPr>
              <a:t>ΠΗΓΕΣ: εκπομπές ρύπων</a:t>
            </a:r>
          </a:p>
          <a:p>
            <a:pPr algn="ctr"/>
            <a:endParaRPr lang="el-GR" dirty="0">
              <a:solidFill>
                <a:schemeClr val="tx1"/>
              </a:solidFill>
            </a:endParaRPr>
          </a:p>
          <a:p>
            <a:pPr algn="ctr"/>
            <a:endParaRPr lang="el-GR" dirty="0">
              <a:solidFill>
                <a:schemeClr val="tx1"/>
              </a:solidFill>
            </a:endParaRPr>
          </a:p>
        </p:txBody>
      </p:sp>
      <p:sp>
        <p:nvSpPr>
          <p:cNvPr id="9" name="Line Callout 1 (Border and Accent Bar) 8"/>
          <p:cNvSpPr/>
          <p:nvPr/>
        </p:nvSpPr>
        <p:spPr>
          <a:xfrm>
            <a:off x="6948264" y="4457005"/>
            <a:ext cx="1872208" cy="1276251"/>
          </a:xfrm>
          <a:prstGeom prst="accentBorderCallout1">
            <a:avLst>
              <a:gd name="adj1" fmla="val 18750"/>
              <a:gd name="adj2" fmla="val -8333"/>
              <a:gd name="adj3" fmla="val -81255"/>
              <a:gd name="adj4" fmla="val 64275"/>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indent="-285750" algn="ctr">
              <a:buFontTx/>
              <a:buChar char="-"/>
            </a:pPr>
            <a:r>
              <a:rPr lang="el-GR" dirty="0" smtClean="0">
                <a:solidFill>
                  <a:schemeClr val="tx1"/>
                </a:solidFill>
              </a:rPr>
              <a:t>ΚΑΤΑΒΟΘΡΕΣ</a:t>
            </a:r>
            <a:r>
              <a:rPr lang="el-GR" dirty="0">
                <a:solidFill>
                  <a:schemeClr val="tx1"/>
                </a:solidFill>
              </a:rPr>
              <a:t>: </a:t>
            </a:r>
            <a:endParaRPr lang="el-GR" dirty="0" smtClean="0">
              <a:solidFill>
                <a:schemeClr val="tx1"/>
              </a:solidFill>
            </a:endParaRPr>
          </a:p>
          <a:p>
            <a:pPr>
              <a:buFont typeface="Arial" pitchFamily="34" charset="0"/>
              <a:buChar char="•"/>
            </a:pPr>
            <a:r>
              <a:rPr lang="el-GR" dirty="0" smtClean="0">
                <a:solidFill>
                  <a:schemeClr val="tx1"/>
                </a:solidFill>
              </a:rPr>
              <a:t>Καθίζηση </a:t>
            </a:r>
          </a:p>
          <a:p>
            <a:pPr>
              <a:buFont typeface="Arial" pitchFamily="34" charset="0"/>
              <a:buChar char="•"/>
            </a:pPr>
            <a:r>
              <a:rPr lang="el-GR" dirty="0" smtClean="0">
                <a:solidFill>
                  <a:schemeClr val="tx1"/>
                </a:solidFill>
              </a:rPr>
              <a:t>Ξηρή εναπόθεση</a:t>
            </a:r>
          </a:p>
          <a:p>
            <a:pPr>
              <a:buFont typeface="Arial" pitchFamily="34" charset="0"/>
              <a:buChar char="•"/>
            </a:pPr>
            <a:r>
              <a:rPr lang="el-GR" dirty="0" smtClean="0">
                <a:solidFill>
                  <a:schemeClr val="tx1"/>
                </a:solidFill>
              </a:rPr>
              <a:t>Υγρή εναπόθεση</a:t>
            </a:r>
            <a:endParaRPr lang="el-GR" dirty="0">
              <a:solidFill>
                <a:schemeClr val="tx1"/>
              </a:solidFill>
            </a:endParaRPr>
          </a:p>
          <a:p>
            <a:endParaRPr lang="el-GR" dirty="0">
              <a:solidFill>
                <a:schemeClr val="tx1"/>
              </a:solidFill>
            </a:endParaRPr>
          </a:p>
        </p:txBody>
      </p:sp>
      <p:sp>
        <p:nvSpPr>
          <p:cNvPr id="10" name="Rectangle 9"/>
          <p:cNvSpPr/>
          <p:nvPr/>
        </p:nvSpPr>
        <p:spPr>
          <a:xfrm>
            <a:off x="4860032" y="2440781"/>
            <a:ext cx="2532597" cy="108012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l-GR" dirty="0">
                <a:solidFill>
                  <a:schemeClr val="tx1"/>
                </a:solidFill>
              </a:rPr>
              <a:t>Τυρβώδης διάχυση</a:t>
            </a:r>
          </a:p>
        </p:txBody>
      </p:sp>
      <p:sp>
        <p:nvSpPr>
          <p:cNvPr id="13" name="Rectangle 12"/>
          <p:cNvSpPr/>
          <p:nvPr/>
        </p:nvSpPr>
        <p:spPr>
          <a:xfrm>
            <a:off x="1907704" y="2440781"/>
            <a:ext cx="2652926" cy="108012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l-GR" dirty="0">
                <a:solidFill>
                  <a:schemeClr val="tx1"/>
                </a:solidFill>
              </a:rPr>
              <a:t>Μεταφορά</a:t>
            </a:r>
          </a:p>
        </p:txBody>
      </p:sp>
      <p:sp>
        <p:nvSpPr>
          <p:cNvPr id="11" name="Rectangle 10"/>
          <p:cNvSpPr/>
          <p:nvPr/>
        </p:nvSpPr>
        <p:spPr>
          <a:xfrm>
            <a:off x="1763689" y="2008733"/>
            <a:ext cx="5688632" cy="1656184"/>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l-GR" dirty="0" smtClean="0">
                <a:solidFill>
                  <a:schemeClr val="tx1"/>
                </a:solidFill>
              </a:rPr>
              <a:t>Διασπορά:</a:t>
            </a:r>
            <a:endParaRPr lang="el-GR" dirty="0">
              <a:solidFill>
                <a:schemeClr val="tx1"/>
              </a:solidFill>
            </a:endParaRPr>
          </a:p>
        </p:txBody>
      </p:sp>
      <p:sp>
        <p:nvSpPr>
          <p:cNvPr id="14" name="Line Callout 1 (Border and Accent Bar) 13"/>
          <p:cNvSpPr/>
          <p:nvPr/>
        </p:nvSpPr>
        <p:spPr>
          <a:xfrm>
            <a:off x="395536" y="4249737"/>
            <a:ext cx="2376264" cy="2059583"/>
          </a:xfrm>
          <a:prstGeom prst="accentBorderCallout1">
            <a:avLst>
              <a:gd name="adj1" fmla="val 18750"/>
              <a:gd name="adj2" fmla="val -8333"/>
              <a:gd name="adj3" fmla="val -42682"/>
              <a:gd name="adj4" fmla="val 36341"/>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l-GR" b="1" dirty="0">
                <a:solidFill>
                  <a:schemeClr val="tx1"/>
                </a:solidFill>
              </a:rPr>
              <a:t>Συγκέντρωση ρύπου </a:t>
            </a:r>
            <a:r>
              <a:rPr lang="el-GR" dirty="0">
                <a:solidFill>
                  <a:schemeClr val="tx1"/>
                </a:solidFill>
              </a:rPr>
              <a:t>σε δεδομένη χρονική στιγμή. </a:t>
            </a:r>
            <a:endParaRPr lang="el-GR" dirty="0" smtClean="0">
              <a:solidFill>
                <a:schemeClr val="tx1"/>
              </a:solidFill>
            </a:endParaRPr>
          </a:p>
          <a:p>
            <a:pPr algn="ctr"/>
            <a:endParaRPr lang="el-GR" dirty="0">
              <a:solidFill>
                <a:schemeClr val="tx1"/>
              </a:solidFill>
            </a:endParaRPr>
          </a:p>
          <a:p>
            <a:pPr algn="ctr"/>
            <a:r>
              <a:rPr lang="el-GR" sz="1600" i="1" dirty="0" smtClean="0">
                <a:solidFill>
                  <a:schemeClr val="tx1"/>
                </a:solidFill>
              </a:rPr>
              <a:t>Η αρχική </a:t>
            </a:r>
            <a:r>
              <a:rPr lang="el-GR" sz="1600" i="1" dirty="0">
                <a:solidFill>
                  <a:schemeClr val="tx1"/>
                </a:solidFill>
              </a:rPr>
              <a:t>συγκέντρωση του ρύπου στην ατμόσφαιρα είναι </a:t>
            </a:r>
            <a:r>
              <a:rPr lang="el-GR" sz="1600" i="1" dirty="0" smtClean="0">
                <a:solidFill>
                  <a:schemeClr val="tx1"/>
                </a:solidFill>
              </a:rPr>
              <a:t>γνωστή </a:t>
            </a:r>
            <a:endParaRPr lang="el-GR" sz="1600" i="1" dirty="0">
              <a:solidFill>
                <a:schemeClr val="tx1"/>
              </a:solidFill>
            </a:endParaRPr>
          </a:p>
        </p:txBody>
      </p:sp>
      <p:sp>
        <p:nvSpPr>
          <p:cNvPr id="16" name="TextBox 15"/>
          <p:cNvSpPr txBox="1"/>
          <p:nvPr/>
        </p:nvSpPr>
        <p:spPr>
          <a:xfrm rot="20286011">
            <a:off x="-771159" y="1655713"/>
            <a:ext cx="3744416" cy="646331"/>
          </a:xfrm>
          <a:prstGeom prst="rect">
            <a:avLst/>
          </a:prstGeom>
          <a:noFill/>
        </p:spPr>
        <p:txBody>
          <a:bodyPr wrap="square" rtlCol="0">
            <a:spAutoFit/>
          </a:bodyPr>
          <a:lstStyle/>
          <a:p>
            <a:pPr algn="ctr"/>
            <a:r>
              <a:rPr lang="el-GR" dirty="0" smtClean="0"/>
              <a:t>Εξίσωση της συνέχειας</a:t>
            </a:r>
          </a:p>
          <a:p>
            <a:pPr algn="ctr"/>
            <a:r>
              <a:rPr lang="en-US" dirty="0" smtClean="0"/>
              <a:t>Continuity equation</a:t>
            </a:r>
            <a:endParaRPr lang="el-GR" dirty="0"/>
          </a:p>
        </p:txBody>
      </p:sp>
      <p:sp>
        <p:nvSpPr>
          <p:cNvPr id="21" name="Title 20"/>
          <p:cNvSpPr>
            <a:spLocks noGrp="1"/>
          </p:cNvSpPr>
          <p:nvPr>
            <p:ph type="title"/>
          </p:nvPr>
        </p:nvSpPr>
        <p:spPr>
          <a:xfrm>
            <a:off x="457200" y="773832"/>
            <a:ext cx="8229600" cy="1143000"/>
          </a:xfrm>
        </p:spPr>
        <p:txBody>
          <a:bodyPr>
            <a:normAutofit fontScale="90000"/>
          </a:bodyPr>
          <a:lstStyle/>
          <a:p>
            <a:r>
              <a:rPr lang="el-GR" dirty="0"/>
              <a:t>Ο κύκλος της ρύπανσης στην ατμόσφαιρα</a:t>
            </a:r>
          </a:p>
        </p:txBody>
      </p:sp>
    </p:spTree>
    <p:extLst>
      <p:ext uri="{BB962C8B-B14F-4D97-AF65-F5344CB8AC3E}">
        <p14:creationId xmlns:p14="http://schemas.microsoft.com/office/powerpoint/2010/main" val="42194956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Δομή Μαθήματος</a:t>
            </a:r>
            <a:endParaRPr lang="el-GR" dirty="0"/>
          </a:p>
        </p:txBody>
      </p:sp>
      <p:sp>
        <p:nvSpPr>
          <p:cNvPr id="8" name="Content Placeholder 7"/>
          <p:cNvSpPr>
            <a:spLocks noGrp="1"/>
          </p:cNvSpPr>
          <p:nvPr>
            <p:ph idx="1"/>
          </p:nvPr>
        </p:nvSpPr>
        <p:spPr/>
        <p:txBody>
          <a:bodyPr>
            <a:normAutofit/>
          </a:bodyPr>
          <a:lstStyle/>
          <a:p>
            <a:pPr marL="514350" indent="-514350">
              <a:buFont typeface="+mj-lt"/>
              <a:buAutoNum type="arabicPeriod"/>
            </a:pPr>
            <a:r>
              <a:rPr lang="el-GR" dirty="0" smtClean="0"/>
              <a:t>Εισαγωγή</a:t>
            </a:r>
          </a:p>
          <a:p>
            <a:pPr marL="514350" indent="-514350">
              <a:buFont typeface="+mj-lt"/>
              <a:buAutoNum type="arabicPeriod"/>
            </a:pPr>
            <a:r>
              <a:rPr lang="el-GR" dirty="0" smtClean="0"/>
              <a:t>Μεταφορά</a:t>
            </a:r>
          </a:p>
          <a:p>
            <a:pPr marL="514350" indent="-514350">
              <a:buFont typeface="+mj-lt"/>
              <a:buAutoNum type="arabicPeriod"/>
            </a:pPr>
            <a:r>
              <a:rPr lang="el-GR" dirty="0"/>
              <a:t>Τ</a:t>
            </a:r>
            <a:r>
              <a:rPr lang="el-GR" dirty="0" smtClean="0"/>
              <a:t>υρβώδης διάχυση</a:t>
            </a:r>
            <a:endParaRPr lang="en-US" dirty="0" smtClean="0"/>
          </a:p>
          <a:p>
            <a:pPr marL="514350" indent="-514350">
              <a:buFont typeface="+mj-lt"/>
              <a:buAutoNum type="arabicPeriod"/>
            </a:pPr>
            <a:r>
              <a:rPr lang="el-GR" dirty="0" smtClean="0"/>
              <a:t>Ατμοσφαιρική χημεία</a:t>
            </a:r>
          </a:p>
          <a:p>
            <a:pPr marL="514350" indent="-514350">
              <a:buFont typeface="+mj-lt"/>
              <a:buAutoNum type="arabicPeriod"/>
            </a:pPr>
            <a:r>
              <a:rPr lang="el-GR" dirty="0" smtClean="0"/>
              <a:t>Άλλες </a:t>
            </a:r>
            <a:r>
              <a:rPr lang="el-GR" dirty="0" err="1" smtClean="0"/>
              <a:t>φυσικο</a:t>
            </a:r>
            <a:r>
              <a:rPr lang="el-GR" dirty="0" smtClean="0"/>
              <a:t>-χημικές διεργασίες</a:t>
            </a:r>
          </a:p>
          <a:p>
            <a:pPr marL="514350" indent="-514350">
              <a:buFont typeface="+mj-lt"/>
              <a:buAutoNum type="arabicPeriod"/>
            </a:pPr>
            <a:r>
              <a:rPr lang="el-GR" dirty="0"/>
              <a:t>Δ</a:t>
            </a:r>
            <a:r>
              <a:rPr lang="el-GR" dirty="0" smtClean="0"/>
              <a:t>ιεργασίες </a:t>
            </a:r>
            <a:r>
              <a:rPr lang="el-GR" dirty="0"/>
              <a:t>απομάκρυνσης των </a:t>
            </a:r>
            <a:r>
              <a:rPr lang="el-GR" dirty="0" smtClean="0"/>
              <a:t>ρύπων από </a:t>
            </a:r>
            <a:r>
              <a:rPr lang="el-GR" dirty="0"/>
              <a:t>την </a:t>
            </a:r>
            <a:r>
              <a:rPr lang="el-GR" dirty="0" smtClean="0"/>
              <a:t>ατμόσφαιρα</a:t>
            </a:r>
            <a:endParaRPr lang="el-GR" dirty="0"/>
          </a:p>
        </p:txBody>
      </p:sp>
      <p:sp>
        <p:nvSpPr>
          <p:cNvPr id="5" name="Date Placeholder 4"/>
          <p:cNvSpPr>
            <a:spLocks noGrp="1"/>
          </p:cNvSpPr>
          <p:nvPr>
            <p:ph type="dt" sz="half" idx="10"/>
          </p:nvPr>
        </p:nvSpPr>
        <p:spPr/>
        <p:txBody>
          <a:bodyPr/>
          <a:lstStyle/>
          <a:p>
            <a:fld id="{3417E0D7-DFFE-4D38-B11B-DD18872533AA}" type="datetime1">
              <a:rPr lang="el-GR" smtClean="0"/>
              <a:t>24/10/2017</a:t>
            </a:fld>
            <a:endParaRPr lang="el-GR" dirty="0"/>
          </a:p>
        </p:txBody>
      </p:sp>
      <p:sp>
        <p:nvSpPr>
          <p:cNvPr id="6" name="Footer Placeholder 5"/>
          <p:cNvSpPr>
            <a:spLocks noGrp="1"/>
          </p:cNvSpPr>
          <p:nvPr>
            <p:ph type="ftr" sz="quarter" idx="11"/>
          </p:nvPr>
        </p:nvSpPr>
        <p:spPr/>
        <p:txBody>
          <a:bodyPr/>
          <a:lstStyle/>
          <a:p>
            <a:r>
              <a:rPr lang="el-GR" smtClean="0"/>
              <a:t>Ελένη Αθανασοπούλου</a:t>
            </a:r>
            <a:endParaRPr lang="el-GR" dirty="0"/>
          </a:p>
        </p:txBody>
      </p:sp>
      <p:sp>
        <p:nvSpPr>
          <p:cNvPr id="7" name="Slide Number Placeholder 6"/>
          <p:cNvSpPr>
            <a:spLocks noGrp="1"/>
          </p:cNvSpPr>
          <p:nvPr>
            <p:ph type="sldNum" sz="quarter" idx="12"/>
          </p:nvPr>
        </p:nvSpPr>
        <p:spPr/>
        <p:txBody>
          <a:bodyPr/>
          <a:lstStyle/>
          <a:p>
            <a:fld id="{74343D87-67CF-458F-94BC-B13D52DBFAFF}" type="slidenum">
              <a:rPr lang="el-GR" smtClean="0"/>
              <a:t>7</a:t>
            </a:fld>
            <a:endParaRPr lang="el-GR"/>
          </a:p>
        </p:txBody>
      </p:sp>
    </p:spTree>
    <p:extLst>
      <p:ext uri="{BB962C8B-B14F-4D97-AF65-F5344CB8AC3E}">
        <p14:creationId xmlns:p14="http://schemas.microsoft.com/office/powerpoint/2010/main" val="333250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nodeType="withEffect">
                                  <p:stCondLst>
                                    <p:cond delay="0"/>
                                  </p:stCondLst>
                                  <p:iterate type="lt">
                                    <p:tmAbs val="25"/>
                                  </p:iterate>
                                  <p:childTnLst>
                                    <p:set>
                                      <p:cBhvr override="childStyle">
                                        <p:cTn id="6" dur="indefinite"/>
                                        <p:tgtEl>
                                          <p:spTgt spid="8">
                                            <p:txEl>
                                              <p:pRg st="1" end="1"/>
                                            </p:txEl>
                                          </p:spTgt>
                                        </p:tgtEl>
                                        <p:attrNameLst>
                                          <p:attrName>style.fontWeight</p:attrName>
                                        </p:attrNameLst>
                                      </p:cBhvr>
                                      <p:to>
                                        <p:strVal val="bold"/>
                                      </p:to>
                                    </p:set>
                                  </p:childTnLst>
                                </p:cTn>
                              </p:par>
                              <p:par>
                                <p:cTn id="7" presetID="15" presetClass="emph" presetSubtype="0" nodeType="withEffect">
                                  <p:stCondLst>
                                    <p:cond delay="0"/>
                                  </p:stCondLst>
                                  <p:iterate type="lt">
                                    <p:tmAbs val="25"/>
                                  </p:iterate>
                                  <p:childTnLst>
                                    <p:set>
                                      <p:cBhvr override="childStyle">
                                        <p:cTn id="8" dur="indefinite"/>
                                        <p:tgtEl>
                                          <p:spTgt spid="8">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4704"/>
            <a:ext cx="8229600" cy="1143000"/>
          </a:xfrm>
        </p:spPr>
        <p:txBody>
          <a:bodyPr>
            <a:normAutofit/>
          </a:bodyPr>
          <a:lstStyle/>
          <a:p>
            <a:r>
              <a:rPr lang="el-GR" dirty="0"/>
              <a:t>Μεταφορά - Διάχυση</a:t>
            </a: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6537" y="2030710"/>
            <a:ext cx="7910926" cy="4525963"/>
          </a:xfrm>
        </p:spPr>
      </p:pic>
      <p:sp>
        <p:nvSpPr>
          <p:cNvPr id="4" name="Date Placeholder 3"/>
          <p:cNvSpPr>
            <a:spLocks noGrp="1"/>
          </p:cNvSpPr>
          <p:nvPr>
            <p:ph type="dt" sz="half" idx="10"/>
          </p:nvPr>
        </p:nvSpPr>
        <p:spPr>
          <a:xfrm>
            <a:off x="457200" y="6458496"/>
            <a:ext cx="2133600" cy="365125"/>
          </a:xfrm>
        </p:spPr>
        <p:txBody>
          <a:bodyPr/>
          <a:lstStyle/>
          <a:p>
            <a:fld id="{01044A92-FC60-4BE2-861C-60BF25431668}" type="datetime1">
              <a:rPr lang="el-GR" smtClean="0"/>
              <a:t>24/10/2017</a:t>
            </a:fld>
            <a:endParaRPr lang="el-GR" dirty="0"/>
          </a:p>
        </p:txBody>
      </p:sp>
      <p:sp>
        <p:nvSpPr>
          <p:cNvPr id="5" name="Footer Placeholder 4"/>
          <p:cNvSpPr>
            <a:spLocks noGrp="1"/>
          </p:cNvSpPr>
          <p:nvPr>
            <p:ph type="ftr" sz="quarter" idx="11"/>
          </p:nvPr>
        </p:nvSpPr>
        <p:spPr>
          <a:xfrm>
            <a:off x="3124200" y="6458496"/>
            <a:ext cx="2895600" cy="365125"/>
          </a:xfrm>
        </p:spPr>
        <p:txBody>
          <a:bodyPr/>
          <a:lstStyle/>
          <a:p>
            <a:r>
              <a:rPr lang="el-GR" smtClean="0"/>
              <a:t>Ελένη Αθανασοπούλου</a:t>
            </a:r>
            <a:endParaRPr lang="el-GR" dirty="0"/>
          </a:p>
        </p:txBody>
      </p:sp>
      <p:sp>
        <p:nvSpPr>
          <p:cNvPr id="6" name="Slide Number Placeholder 5"/>
          <p:cNvSpPr>
            <a:spLocks noGrp="1"/>
          </p:cNvSpPr>
          <p:nvPr>
            <p:ph type="sldNum" sz="quarter" idx="12"/>
          </p:nvPr>
        </p:nvSpPr>
        <p:spPr>
          <a:xfrm>
            <a:off x="6553200" y="6458496"/>
            <a:ext cx="2133600" cy="365125"/>
          </a:xfrm>
        </p:spPr>
        <p:txBody>
          <a:bodyPr/>
          <a:lstStyle/>
          <a:p>
            <a:fld id="{74343D87-67CF-458F-94BC-B13D52DBFAFF}" type="slidenum">
              <a:rPr lang="el-GR" smtClean="0"/>
              <a:t>8</a:t>
            </a:fld>
            <a:endParaRPr lang="el-GR"/>
          </a:p>
        </p:txBody>
      </p:sp>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11250" t="20555" b="8611"/>
          <a:stretch/>
        </p:blipFill>
        <p:spPr>
          <a:xfrm>
            <a:off x="10476656" y="1248172"/>
            <a:ext cx="8115300" cy="4857750"/>
          </a:xfrm>
          <a:prstGeom prst="rect">
            <a:avLst/>
          </a:prstGeom>
        </p:spPr>
      </p:pic>
      <p:sp>
        <p:nvSpPr>
          <p:cNvPr id="13" name="Left-Right Arrow 12"/>
          <p:cNvSpPr/>
          <p:nvPr/>
        </p:nvSpPr>
        <p:spPr>
          <a:xfrm>
            <a:off x="251520" y="2348881"/>
            <a:ext cx="4104456" cy="1080120"/>
          </a:xfrm>
          <a:prstGeom prst="leftRightArrow">
            <a:avLst>
              <a:gd name="adj1" fmla="val 65145"/>
              <a:gd name="adj2" fmla="val 26118"/>
            </a:avLst>
          </a:prstGeom>
          <a:solidFill>
            <a:schemeClr val="bg1">
              <a:alpha val="3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400" dirty="0">
              <a:solidFill>
                <a:srgbClr val="C00000"/>
              </a:solidFill>
            </a:endParaRPr>
          </a:p>
        </p:txBody>
      </p:sp>
      <p:sp>
        <p:nvSpPr>
          <p:cNvPr id="11" name="Left-Right Arrow 10"/>
          <p:cNvSpPr/>
          <p:nvPr/>
        </p:nvSpPr>
        <p:spPr>
          <a:xfrm>
            <a:off x="4572000" y="2708920"/>
            <a:ext cx="1296144" cy="1512168"/>
          </a:xfrm>
          <a:prstGeom prst="leftRightArrow">
            <a:avLst>
              <a:gd name="adj1" fmla="val 65145"/>
              <a:gd name="adj2" fmla="val 26118"/>
            </a:avLst>
          </a:prstGeom>
          <a:solidFill>
            <a:schemeClr val="bg1">
              <a:alpha val="3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400" dirty="0">
              <a:solidFill>
                <a:srgbClr val="C00000"/>
              </a:solidFill>
            </a:endParaRPr>
          </a:p>
        </p:txBody>
      </p:sp>
      <p:sp>
        <p:nvSpPr>
          <p:cNvPr id="14" name="Left-Right Arrow 13"/>
          <p:cNvSpPr/>
          <p:nvPr/>
        </p:nvSpPr>
        <p:spPr>
          <a:xfrm>
            <a:off x="7092280" y="2096852"/>
            <a:ext cx="1872208" cy="2052228"/>
          </a:xfrm>
          <a:prstGeom prst="leftRightArrow">
            <a:avLst>
              <a:gd name="adj1" fmla="val 65145"/>
              <a:gd name="adj2" fmla="val 26118"/>
            </a:avLst>
          </a:prstGeom>
          <a:solidFill>
            <a:schemeClr val="bg1">
              <a:alpha val="3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400" dirty="0">
              <a:solidFill>
                <a:srgbClr val="C00000"/>
              </a:solidFill>
            </a:endParaRPr>
          </a:p>
        </p:txBody>
      </p:sp>
    </p:spTree>
    <p:extLst>
      <p:ext uri="{BB962C8B-B14F-4D97-AF65-F5344CB8AC3E}">
        <p14:creationId xmlns:p14="http://schemas.microsoft.com/office/powerpoint/2010/main" val="16547346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Μεταφορά - Διάχυση</a:t>
            </a:r>
            <a:endParaRPr lang="el-GR" dirty="0"/>
          </a:p>
        </p:txBody>
      </p:sp>
      <p:sp>
        <p:nvSpPr>
          <p:cNvPr id="3" name="Content Placeholder 2"/>
          <p:cNvSpPr>
            <a:spLocks noGrp="1"/>
          </p:cNvSpPr>
          <p:nvPr>
            <p:ph idx="1"/>
          </p:nvPr>
        </p:nvSpPr>
        <p:spPr>
          <a:xfrm>
            <a:off x="35496" y="1600200"/>
            <a:ext cx="8229600" cy="4925144"/>
          </a:xfrm>
        </p:spPr>
        <p:txBody>
          <a:bodyPr>
            <a:normAutofit fontScale="92500" lnSpcReduction="20000"/>
          </a:bodyPr>
          <a:lstStyle/>
          <a:p>
            <a:r>
              <a:rPr lang="el-GR" dirty="0" smtClean="0"/>
              <a:t>Οριζόντια + κατακόρυφη </a:t>
            </a:r>
          </a:p>
          <a:p>
            <a:pPr marL="0" indent="0">
              <a:buNone/>
            </a:pPr>
            <a:r>
              <a:rPr lang="el-GR" dirty="0" smtClean="0"/>
              <a:t>μεταφορά </a:t>
            </a:r>
          </a:p>
          <a:p>
            <a:r>
              <a:rPr lang="el-GR" dirty="0" smtClean="0"/>
              <a:t>Τυρβώδης διάχυση</a:t>
            </a:r>
          </a:p>
          <a:p>
            <a:endParaRPr lang="el-GR" dirty="0" smtClean="0"/>
          </a:p>
          <a:p>
            <a:endParaRPr lang="el-GR" dirty="0" smtClean="0"/>
          </a:p>
          <a:p>
            <a:endParaRPr lang="el-GR" dirty="0" smtClean="0"/>
          </a:p>
          <a:p>
            <a:r>
              <a:rPr lang="el-GR" dirty="0" smtClean="0"/>
              <a:t>Προφίλ ατμοσφαιρικής </a:t>
            </a:r>
          </a:p>
          <a:p>
            <a:pPr marL="0" indent="0">
              <a:buNone/>
            </a:pPr>
            <a:r>
              <a:rPr lang="el-GR" dirty="0" smtClean="0"/>
              <a:t>Θερμοκρασίας</a:t>
            </a:r>
          </a:p>
          <a:p>
            <a:r>
              <a:rPr lang="el-GR" dirty="0" smtClean="0"/>
              <a:t>Συνθήκες ατμοσφαιρικής</a:t>
            </a:r>
          </a:p>
          <a:p>
            <a:pPr marL="0" indent="0">
              <a:buNone/>
            </a:pPr>
            <a:r>
              <a:rPr lang="el-GR" dirty="0" smtClean="0"/>
              <a:t>ισορροπίας</a:t>
            </a:r>
            <a:endParaRPr lang="el-GR" dirty="0"/>
          </a:p>
        </p:txBody>
      </p:sp>
      <p:sp>
        <p:nvSpPr>
          <p:cNvPr id="4" name="Date Placeholder 3"/>
          <p:cNvSpPr>
            <a:spLocks noGrp="1"/>
          </p:cNvSpPr>
          <p:nvPr>
            <p:ph type="dt" sz="half" idx="10"/>
          </p:nvPr>
        </p:nvSpPr>
        <p:spPr/>
        <p:txBody>
          <a:bodyPr/>
          <a:lstStyle/>
          <a:p>
            <a:fld id="{01044A92-FC60-4BE2-861C-60BF25431668}" type="datetime1">
              <a:rPr lang="el-GR" smtClean="0"/>
              <a:t>24/10/2017</a:t>
            </a:fld>
            <a:endParaRPr lang="el-GR" dirty="0"/>
          </a:p>
        </p:txBody>
      </p:sp>
      <p:sp>
        <p:nvSpPr>
          <p:cNvPr id="5" name="Footer Placeholder 4"/>
          <p:cNvSpPr>
            <a:spLocks noGrp="1"/>
          </p:cNvSpPr>
          <p:nvPr>
            <p:ph type="ftr" sz="quarter" idx="11"/>
          </p:nvPr>
        </p:nvSpPr>
        <p:spPr/>
        <p:txBody>
          <a:bodyPr/>
          <a:lstStyle/>
          <a:p>
            <a:r>
              <a:rPr lang="el-GR" smtClean="0"/>
              <a:t>Ελένη Αθανασοπούλου</a:t>
            </a:r>
            <a:endParaRPr lang="el-GR" dirty="0"/>
          </a:p>
        </p:txBody>
      </p:sp>
      <p:sp>
        <p:nvSpPr>
          <p:cNvPr id="6" name="Slide Number Placeholder 5"/>
          <p:cNvSpPr>
            <a:spLocks noGrp="1"/>
          </p:cNvSpPr>
          <p:nvPr>
            <p:ph type="sldNum" sz="quarter" idx="12"/>
          </p:nvPr>
        </p:nvSpPr>
        <p:spPr/>
        <p:txBody>
          <a:bodyPr/>
          <a:lstStyle/>
          <a:p>
            <a:fld id="{74343D87-67CF-458F-94BC-B13D52DBFAFF}" type="slidenum">
              <a:rPr lang="el-GR" smtClean="0"/>
              <a:t>9</a:t>
            </a:fld>
            <a:endParaRPr lang="el-GR"/>
          </a:p>
        </p:txBody>
      </p:sp>
      <p:pic>
        <p:nvPicPr>
          <p:cNvPr id="2050" name="Picture 2" descr="Image result for plume rise types"/>
          <p:cNvPicPr>
            <a:picLocks noChangeAspect="1" noChangeArrowheads="1"/>
          </p:cNvPicPr>
          <p:nvPr/>
        </p:nvPicPr>
        <p:blipFill rotWithShape="1">
          <a:blip r:embed="rId3">
            <a:extLst>
              <a:ext uri="{28A0092B-C50C-407E-A947-70E740481C1C}">
                <a14:useLocalDpi xmlns:a14="http://schemas.microsoft.com/office/drawing/2010/main" val="0"/>
              </a:ext>
            </a:extLst>
          </a:blip>
          <a:srcRect l="20415" r="13148" b="12543"/>
          <a:stretch/>
        </p:blipFill>
        <p:spPr bwMode="auto">
          <a:xfrm>
            <a:off x="4644008" y="1196752"/>
            <a:ext cx="4556235" cy="518146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turbulent flow 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45823" y="3140968"/>
            <a:ext cx="4488434" cy="889744"/>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45823" y="1392771"/>
            <a:ext cx="4488434" cy="3791804"/>
            <a:chOff x="145823" y="1392771"/>
            <a:chExt cx="4488434" cy="3791804"/>
          </a:xfrm>
        </p:grpSpPr>
        <p:sp>
          <p:nvSpPr>
            <p:cNvPr id="7" name="Rectangle 6"/>
            <p:cNvSpPr/>
            <p:nvPr/>
          </p:nvSpPr>
          <p:spPr>
            <a:xfrm>
              <a:off x="145823" y="1392771"/>
              <a:ext cx="4488434" cy="37918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2054" name="Picture 6" descr="Image result for equilibrium conditions stability instabilit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561" y="1392771"/>
              <a:ext cx="2592287" cy="3791804"/>
            </a:xfrm>
            <a:prstGeom prst="rect">
              <a:avLst/>
            </a:prstGeom>
            <a:solidFill>
              <a:schemeClr val="bg1"/>
            </a:solidFill>
          </p:spPr>
        </p:pic>
      </p:grpSp>
      <p:sp>
        <p:nvSpPr>
          <p:cNvPr id="9" name="Up-Down Arrow 8"/>
          <p:cNvSpPr/>
          <p:nvPr/>
        </p:nvSpPr>
        <p:spPr>
          <a:xfrm>
            <a:off x="6300192" y="1484784"/>
            <a:ext cx="504056" cy="648072"/>
          </a:xfrm>
          <a:prstGeom prst="up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l-GR" sz="800" dirty="0" smtClean="0">
                <a:solidFill>
                  <a:schemeClr val="tx1"/>
                </a:solidFill>
              </a:rPr>
              <a:t>Ενεργό ύψος</a:t>
            </a:r>
            <a:endParaRPr lang="el-GR" sz="800" dirty="0">
              <a:solidFill>
                <a:schemeClr val="tx1"/>
              </a:solidFill>
            </a:endParaRPr>
          </a:p>
        </p:txBody>
      </p:sp>
    </p:spTree>
    <p:extLst>
      <p:ext uri="{BB962C8B-B14F-4D97-AF65-F5344CB8AC3E}">
        <p14:creationId xmlns:p14="http://schemas.microsoft.com/office/powerpoint/2010/main" val="116461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subTnLst>
                                    <p:set>
                                      <p:cBhvr override="childStyle">
                                        <p:cTn dur="1" fill="hold" display="0" masterRel="nextClick" afterEffect="1"/>
                                        <p:tgtEl>
                                          <p:spTgt spid="2052"/>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4258</TotalTime>
  <Words>3070</Words>
  <Application>Microsoft Office PowerPoint</Application>
  <PresentationFormat>On-screen Show (4:3)</PresentationFormat>
  <Paragraphs>446</Paragraphs>
  <Slides>19</Slides>
  <Notes>12</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Ατμοσφαιρική Ρύπανση (ΕΕΕ423)</vt:lpstr>
      <vt:lpstr>Δομή Μαθήματος</vt:lpstr>
      <vt:lpstr>Εισαγωγή</vt:lpstr>
      <vt:lpstr>Ο κύκλος της ρύπανσης στην ατμόσφαιρα</vt:lpstr>
      <vt:lpstr>Ο κύκλος της ρύπανσης στην ατμόσφαιρα</vt:lpstr>
      <vt:lpstr>Ο κύκλος της ρύπανσης στην ατμόσφαιρα</vt:lpstr>
      <vt:lpstr>Δομή Μαθήματος</vt:lpstr>
      <vt:lpstr>Μεταφορά - Διάχυση</vt:lpstr>
      <vt:lpstr>Μεταφορά - Διάχυση</vt:lpstr>
      <vt:lpstr>Μεταφορά - Διάχυση</vt:lpstr>
      <vt:lpstr>Δομή Μαθήματος</vt:lpstr>
      <vt:lpstr>Ατμοσφαιρική χημεία</vt:lpstr>
      <vt:lpstr>Ατμοσφαιρική χημεία</vt:lpstr>
      <vt:lpstr>PowerPoint Presentation</vt:lpstr>
      <vt:lpstr>Δομή Μαθήματος</vt:lpstr>
      <vt:lpstr>Λοιποί μετασχηματισμοί</vt:lpstr>
      <vt:lpstr>Δομή Μαθήματος</vt:lpstr>
      <vt:lpstr>PowerPoint Presentation</vt:lpstr>
      <vt:lpstr>Μηχανισμοί απομάκρυνσης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Ατμοσφαιρική Ρύπανση (ΕΕΕ423)</dc:title>
  <dc:creator>Eleni Athanasopoulou</dc:creator>
  <cp:lastModifiedBy>Eleni Athanasopoulou</cp:lastModifiedBy>
  <cp:revision>165</cp:revision>
  <dcterms:created xsi:type="dcterms:W3CDTF">2017-10-04T08:17:06Z</dcterms:created>
  <dcterms:modified xsi:type="dcterms:W3CDTF">2017-10-24T06:39:21Z</dcterms:modified>
</cp:coreProperties>
</file>