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D673-6B2A-46D7-955C-605793D6843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E6B7-36E6-420A-A37A-20B31210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 descr="Blue tissue paper"/>
          <p:cNvSpPr>
            <a:spLocks noChangeArrowheads="1"/>
          </p:cNvSpPr>
          <p:nvPr/>
        </p:nvSpPr>
        <p:spPr bwMode="auto">
          <a:xfrm>
            <a:off x="0" y="396875"/>
            <a:ext cx="9144000" cy="11080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 ΣΚΕΔΑΣΗ  ΤΩΝ ΑΚΤΙΝΩΝ  </a:t>
            </a:r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l-GR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ΣΤΗ ΜΕΛΕΤΗ ΤΩΝ ΥΛΙΚΩΝ</a:t>
            </a:r>
            <a:endParaRPr lang="en-US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957263" y="2579688"/>
            <a:ext cx="6781800" cy="2057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0" hangingPunct="0">
              <a:spcAft>
                <a:spcPct val="45000"/>
              </a:spcAft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400"/>
              <a:t> </a:t>
            </a:r>
            <a:r>
              <a:rPr lang="el-GR" sz="2400"/>
              <a:t>Πηγές ακτίνων Χ</a:t>
            </a:r>
            <a:endParaRPr lang="en-US" sz="2400"/>
          </a:p>
          <a:p>
            <a:pPr eaLnBrk="0" hangingPunct="0">
              <a:spcAft>
                <a:spcPct val="45000"/>
              </a:spcAft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400"/>
              <a:t> </a:t>
            </a:r>
            <a:r>
              <a:rPr lang="el-GR" sz="2400"/>
              <a:t>Περίθλαση: Συνθήκη </a:t>
            </a:r>
            <a:r>
              <a:rPr lang="en-US" sz="2400"/>
              <a:t>Bragg</a:t>
            </a:r>
          </a:p>
          <a:p>
            <a:pPr eaLnBrk="0" hangingPunct="0">
              <a:spcAft>
                <a:spcPct val="45000"/>
              </a:spcAft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400"/>
              <a:t> </a:t>
            </a:r>
            <a:r>
              <a:rPr lang="el-GR" sz="2400"/>
              <a:t>Προσδιορισμός κρυσταλλικής δομής</a:t>
            </a:r>
          </a:p>
          <a:p>
            <a:pPr eaLnBrk="0" hangingPunct="0">
              <a:spcAft>
                <a:spcPct val="45000"/>
              </a:spcAft>
              <a:buClr>
                <a:srgbClr val="FF3300"/>
              </a:buClr>
              <a:buFont typeface="Wingdings" pitchFamily="2" charset="2"/>
              <a:buChar char="q"/>
            </a:pPr>
            <a:r>
              <a:rPr lang="el-GR" sz="2400"/>
              <a:t> Μελέτη επιφανειών</a:t>
            </a:r>
            <a:endParaRPr lang="en-US" sz="2400">
              <a:sym typeface="Wingdings" pitchFamily="2" charset="2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27038" y="5702300"/>
            <a:ext cx="87169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sz="2000">
              <a:sym typeface="Symbol" pitchFamily="18" charset="2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sz="800">
              <a:sym typeface="Symbol" pitchFamily="18" charset="2"/>
            </a:endParaRPr>
          </a:p>
          <a:p>
            <a:r>
              <a:rPr lang="el-GR" sz="2000" i="1">
                <a:solidFill>
                  <a:srgbClr val="993300"/>
                </a:solidFill>
                <a:sym typeface="Symbol" pitchFamily="18" charset="2"/>
              </a:rPr>
              <a:t>Αλέξανδρος Βραδής</a:t>
            </a:r>
          </a:p>
          <a:p>
            <a:r>
              <a:rPr lang="el-GR" sz="2000" i="1">
                <a:solidFill>
                  <a:srgbClr val="993300"/>
                </a:solidFill>
                <a:sym typeface="Symbol" pitchFamily="18" charset="2"/>
              </a:rPr>
              <a:t>Εργαστήριο Φυσικής Στερεάς Καταστάσεως, Τμήμα Φυσικής, Πανεπιστήμιο Πατρών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962" y="1555095"/>
            <a:ext cx="70904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XRD and how to use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228600" y="138113"/>
            <a:ext cx="8712200" cy="4000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>
                <a:solidFill>
                  <a:srgbClr val="FF0000"/>
                </a:solidFill>
              </a:rPr>
              <a:t>Ασύμφωνη </a:t>
            </a:r>
            <a:r>
              <a:rPr lang="el-GR" sz="2000">
                <a:solidFill>
                  <a:srgbClr val="CC0000"/>
                </a:solidFill>
              </a:rPr>
              <a:t>σκέδαση </a:t>
            </a:r>
            <a:r>
              <a:rPr lang="en-US" sz="2000"/>
              <a:t>(</a:t>
            </a:r>
            <a:r>
              <a:rPr lang="el-GR" sz="2000"/>
              <a:t>τροποποιημένη κατά </a:t>
            </a:r>
            <a:r>
              <a:rPr lang="en-US" sz="2000"/>
              <a:t>Compton </a:t>
            </a:r>
            <a:r>
              <a:rPr lang="el-GR" sz="2000"/>
              <a:t>)</a:t>
            </a:r>
            <a:r>
              <a:rPr lang="en-US" sz="2000"/>
              <a:t> </a:t>
            </a:r>
            <a:r>
              <a:rPr lang="el-GR" sz="2000"/>
              <a:t>από ασθενώς δέσμια φορτία</a:t>
            </a:r>
            <a:endParaRPr lang="en-US" sz="2000" i="1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332288" y="14239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>
            <p:ph idx="4294967295"/>
          </p:nvPr>
        </p:nvGraphicFramePr>
        <p:xfrm>
          <a:off x="1981200" y="1144588"/>
          <a:ext cx="1290638" cy="609600"/>
        </p:xfrm>
        <a:graphic>
          <a:graphicData uri="http://schemas.openxmlformats.org/presentationml/2006/ole">
            <p:oleObj spid="_x0000_s2050" name="Equation" r:id="rId3" imgW="457200" imgH="215640" progId="Equation.3">
              <p:embed/>
            </p:oleObj>
          </a:graphicData>
        </a:graphic>
      </p:graphicFrame>
      <p:cxnSp>
        <p:nvCxnSpPr>
          <p:cNvPr id="2057" name="AutoShape 13"/>
          <p:cNvCxnSpPr>
            <a:cxnSpLocks noChangeShapeType="1"/>
            <a:stCxn id="2062" idx="7"/>
            <a:endCxn id="2056" idx="2"/>
          </p:cNvCxnSpPr>
          <p:nvPr/>
        </p:nvCxnSpPr>
        <p:spPr bwMode="auto">
          <a:xfrm flipV="1">
            <a:off x="3200400" y="1500188"/>
            <a:ext cx="1131888" cy="4619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5622">
            <a:off x="2919413" y="2555875"/>
            <a:ext cx="32877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4465638" y="1301750"/>
            <a:ext cx="3395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l-GR" sz="2000" i="1"/>
              <a:t>Ηλεκτρόνιο που «αποβάλλεται»</a:t>
            </a:r>
            <a:endParaRPr lang="en-US" sz="2000" i="1"/>
          </a:p>
        </p:txBody>
      </p:sp>
      <p:graphicFrame>
        <p:nvGraphicFramePr>
          <p:cNvPr id="2051" name="Object 29"/>
          <p:cNvGraphicFramePr>
            <a:graphicFrameLocks noChangeAspect="1"/>
          </p:cNvGraphicFramePr>
          <p:nvPr/>
        </p:nvGraphicFramePr>
        <p:xfrm>
          <a:off x="7051675" y="2743200"/>
          <a:ext cx="1362075" cy="609600"/>
        </p:xfrm>
        <a:graphic>
          <a:graphicData uri="http://schemas.openxmlformats.org/presentationml/2006/ole">
            <p:oleObj spid="_x0000_s2051" name="Equation" r:id="rId5" imgW="482400" imgH="215640" progId="Equation.3">
              <p:embed/>
            </p:oleObj>
          </a:graphicData>
        </a:graphic>
      </p:graphicFrame>
      <p:pic>
        <p:nvPicPr>
          <p:cNvPr id="206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950" y="1779588"/>
            <a:ext cx="24939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32"/>
          <p:cNvGraphicFramePr>
            <a:graphicFrameLocks noChangeAspect="1"/>
          </p:cNvGraphicFramePr>
          <p:nvPr/>
        </p:nvGraphicFramePr>
        <p:xfrm>
          <a:off x="479425" y="1250950"/>
          <a:ext cx="1219200" cy="482600"/>
        </p:xfrm>
        <a:graphic>
          <a:graphicData uri="http://schemas.openxmlformats.org/presentationml/2006/ole">
            <p:oleObj spid="_x0000_s2052" name="Equation" r:id="rId6" imgW="545760" imgH="215640" progId="Equation.3">
              <p:embed/>
            </p:oleObj>
          </a:graphicData>
        </a:graphic>
      </p:graphicFrame>
      <p:graphicFrame>
        <p:nvGraphicFramePr>
          <p:cNvPr id="2053" name="Object 33"/>
          <p:cNvGraphicFramePr>
            <a:graphicFrameLocks noChangeAspect="1"/>
          </p:cNvGraphicFramePr>
          <p:nvPr/>
        </p:nvGraphicFramePr>
        <p:xfrm>
          <a:off x="5688013" y="2849563"/>
          <a:ext cx="1274762" cy="471487"/>
        </p:xfrm>
        <a:graphic>
          <a:graphicData uri="http://schemas.openxmlformats.org/presentationml/2006/ole">
            <p:oleObj spid="_x0000_s2053" name="Equation" r:id="rId7" imgW="583920" imgH="215640" progId="Equation.3">
              <p:embed/>
            </p:oleObj>
          </a:graphicData>
        </a:graphic>
      </p:graphicFrame>
      <p:graphicFrame>
        <p:nvGraphicFramePr>
          <p:cNvPr id="2054" name="Object 34"/>
          <p:cNvGraphicFramePr>
            <a:graphicFrameLocks noChangeAspect="1"/>
          </p:cNvGraphicFramePr>
          <p:nvPr/>
        </p:nvGraphicFramePr>
        <p:xfrm>
          <a:off x="4784725" y="3582988"/>
          <a:ext cx="4168775" cy="474662"/>
        </p:xfrm>
        <a:graphic>
          <a:graphicData uri="http://schemas.openxmlformats.org/presentationml/2006/ole">
            <p:oleObj spid="_x0000_s2054" name="Equation" r:id="rId8" imgW="2006280" imgH="228600" progId="Equation.DSMT4">
              <p:embed/>
            </p:oleObj>
          </a:graphicData>
        </a:graphic>
      </p:graphicFrame>
      <p:sp>
        <p:nvSpPr>
          <p:cNvPr id="2061" name="Line 35"/>
          <p:cNvSpPr>
            <a:spLocks noChangeShapeType="1"/>
          </p:cNvSpPr>
          <p:nvPr/>
        </p:nvSpPr>
        <p:spPr bwMode="auto">
          <a:xfrm>
            <a:off x="1168400" y="2038350"/>
            <a:ext cx="3859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Oval 9"/>
          <p:cNvSpPr>
            <a:spLocks noChangeArrowheads="1"/>
          </p:cNvSpPr>
          <p:nvPr/>
        </p:nvSpPr>
        <p:spPr bwMode="auto">
          <a:xfrm>
            <a:off x="3070225" y="1949450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3887788" y="1987550"/>
            <a:ext cx="469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ym typeface="Symbol" pitchFamily="18" charset="2"/>
              </a:rPr>
              <a:t>2</a:t>
            </a:r>
          </a:p>
        </p:txBody>
      </p:sp>
      <p:sp>
        <p:nvSpPr>
          <p:cNvPr id="2064" name="Freeform 37"/>
          <p:cNvSpPr>
            <a:spLocks/>
          </p:cNvSpPr>
          <p:nvPr/>
        </p:nvSpPr>
        <p:spPr bwMode="auto">
          <a:xfrm>
            <a:off x="4194175" y="2109788"/>
            <a:ext cx="241300" cy="444500"/>
          </a:xfrm>
          <a:custGeom>
            <a:avLst/>
            <a:gdLst>
              <a:gd name="T0" fmla="*/ 2147483647 w 262"/>
              <a:gd name="T1" fmla="*/ 0 h 483"/>
              <a:gd name="T2" fmla="*/ 2147483647 w 262"/>
              <a:gd name="T3" fmla="*/ 2147483647 h 483"/>
              <a:gd name="T4" fmla="*/ 2147483647 w 262"/>
              <a:gd name="T5" fmla="*/ 2147483647 h 483"/>
              <a:gd name="T6" fmla="*/ 0 w 262"/>
              <a:gd name="T7" fmla="*/ 2147483647 h 483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483"/>
              <a:gd name="T14" fmla="*/ 262 w 262"/>
              <a:gd name="T15" fmla="*/ 483 h 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483">
                <a:moveTo>
                  <a:pt x="262" y="0"/>
                </a:moveTo>
                <a:cubicBezTo>
                  <a:pt x="259" y="80"/>
                  <a:pt x="257" y="160"/>
                  <a:pt x="229" y="229"/>
                </a:cubicBezTo>
                <a:cubicBezTo>
                  <a:pt x="201" y="298"/>
                  <a:pt x="131" y="373"/>
                  <a:pt x="93" y="415"/>
                </a:cubicBezTo>
                <a:cubicBezTo>
                  <a:pt x="55" y="457"/>
                  <a:pt x="27" y="470"/>
                  <a:pt x="0" y="4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22238" y="4860925"/>
            <a:ext cx="8397875" cy="1785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sz="2200">
                <a:solidFill>
                  <a:srgbClr val="FF3300"/>
                </a:solidFill>
                <a:sym typeface="Wingdings" pitchFamily="2" charset="2"/>
              </a:rPr>
              <a:t>Δεν υπάρχει συσχετισμός φάσεων μεταξύ προσπίπτουσας και σκεδαζόμενης δέσμης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sz="2200" i="1">
                <a:solidFill>
                  <a:srgbClr val="FF3300"/>
                </a:solidFill>
                <a:sym typeface="Wingdings" pitchFamily="2" charset="2"/>
              </a:rPr>
              <a:t>Ασύμφωνη:</a:t>
            </a:r>
            <a:r>
              <a:rPr lang="en-US" sz="2200" i="1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2200" i="1">
                <a:solidFill>
                  <a:srgbClr val="FF3300"/>
                </a:solidFill>
                <a:sym typeface="Symbol" pitchFamily="18" charset="2"/>
              </a:rPr>
              <a:t> </a:t>
            </a:r>
            <a:r>
              <a:rPr lang="el-GR" sz="2200" i="1">
                <a:solidFill>
                  <a:srgbClr val="FF3300"/>
                </a:solidFill>
                <a:sym typeface="Symbol" pitchFamily="18" charset="2"/>
              </a:rPr>
              <a:t>δεν συνεισφέρει στην σκέδαση</a:t>
            </a:r>
            <a:endParaRPr lang="en-US" sz="2200" i="1">
              <a:solidFill>
                <a:srgbClr val="FF3300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solidFill>
                  <a:srgbClr val="FF3300"/>
                </a:solidFill>
                <a:sym typeface="Symbol" pitchFamily="18" charset="2"/>
              </a:rPr>
              <a:t>(</a:t>
            </a:r>
            <a:r>
              <a:rPr lang="el-GR" sz="2200" i="1">
                <a:solidFill>
                  <a:srgbClr val="FF3300"/>
                </a:solidFill>
                <a:sym typeface="Symbol" pitchFamily="18" charset="2"/>
              </a:rPr>
              <a:t>Απλά συνεισφέρει στο υπόστρωμα</a:t>
            </a:r>
            <a:r>
              <a:rPr lang="en-US" sz="2200" i="1">
                <a:solidFill>
                  <a:srgbClr val="FF3300"/>
                </a:solidFill>
                <a:sym typeface="Symbol" pitchFamily="18" charset="2"/>
              </a:rPr>
              <a:t>)</a:t>
            </a:r>
            <a:endParaRPr lang="en-US" sz="220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2066" name="Oval 39"/>
          <p:cNvSpPr>
            <a:spLocks noChangeArrowheads="1"/>
          </p:cNvSpPr>
          <p:nvPr/>
        </p:nvSpPr>
        <p:spPr bwMode="auto">
          <a:xfrm>
            <a:off x="1679575" y="1804988"/>
            <a:ext cx="547688" cy="547687"/>
          </a:xfrm>
          <a:prstGeom prst="ellips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67" name="AutoShape 40"/>
          <p:cNvCxnSpPr>
            <a:cxnSpLocks noChangeShapeType="1"/>
            <a:stCxn id="2065" idx="0"/>
            <a:endCxn id="2066" idx="4"/>
          </p:cNvCxnSpPr>
          <p:nvPr/>
        </p:nvCxnSpPr>
        <p:spPr bwMode="auto">
          <a:xfrm flipH="1" flipV="1">
            <a:off x="1954213" y="2352675"/>
            <a:ext cx="2366962" cy="2508250"/>
          </a:xfrm>
          <a:prstGeom prst="straightConnector1">
            <a:avLst/>
          </a:prstGeom>
          <a:noFill/>
          <a:ln w="9525">
            <a:solidFill>
              <a:srgbClr val="0066FF"/>
            </a:solidFill>
            <a:round/>
            <a:headEnd type="triangle" w="med" len="med"/>
            <a:tailEnd/>
          </a:ln>
        </p:spPr>
      </p:cxnSp>
      <p:sp>
        <p:nvSpPr>
          <p:cNvPr id="2068" name="Oval 41"/>
          <p:cNvSpPr>
            <a:spLocks noChangeArrowheads="1"/>
          </p:cNvSpPr>
          <p:nvPr/>
        </p:nvSpPr>
        <p:spPr bwMode="auto">
          <a:xfrm>
            <a:off x="4400550" y="2522538"/>
            <a:ext cx="547688" cy="547687"/>
          </a:xfrm>
          <a:prstGeom prst="ellips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69" name="AutoShape 42"/>
          <p:cNvCxnSpPr>
            <a:cxnSpLocks noChangeShapeType="1"/>
            <a:stCxn id="2065" idx="0"/>
            <a:endCxn id="2068" idx="4"/>
          </p:cNvCxnSpPr>
          <p:nvPr/>
        </p:nvCxnSpPr>
        <p:spPr bwMode="auto">
          <a:xfrm flipV="1">
            <a:off x="4321175" y="3070225"/>
            <a:ext cx="354013" cy="1790700"/>
          </a:xfrm>
          <a:prstGeom prst="straightConnector1">
            <a:avLst/>
          </a:prstGeom>
          <a:noFill/>
          <a:ln w="9525">
            <a:solidFill>
              <a:srgbClr val="0066FF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3733800" cy="457200"/>
          </a:xfrm>
          <a:prstGeom prst="rect">
            <a:avLst/>
          </a:prstGeom>
          <a:solidFill>
            <a:srgbClr val="BFD5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dirty="0" smtClean="0"/>
              <a:t>Προσδιορισμός </a:t>
            </a:r>
            <a:r>
              <a:rPr lang="en-US" sz="2400" dirty="0" smtClean="0"/>
              <a:t>h, k, l</a:t>
            </a:r>
            <a:endParaRPr lang="en-US" sz="2400" dirty="0"/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4503738" y="4019550"/>
          <a:ext cx="3074987" cy="517525"/>
        </p:xfrm>
        <a:graphic>
          <a:graphicData uri="http://schemas.openxmlformats.org/presentationml/2006/ole">
            <p:oleObj spid="_x0000_s24578" name="Equation" r:id="rId3" imgW="1358640" imgH="228600" progId="Equation.3">
              <p:embed/>
            </p:oleObj>
          </a:graphicData>
        </a:graphic>
      </p:graphicFrame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4503738" y="2298700"/>
          <a:ext cx="3379787" cy="877888"/>
        </p:xfrm>
        <a:graphic>
          <a:graphicData uri="http://schemas.openxmlformats.org/presentationml/2006/ole">
            <p:oleObj spid="_x0000_s24579" name="Equation" r:id="rId4" imgW="1612800" imgH="419040" progId="Equation.3">
              <p:embed/>
            </p:oleObj>
          </a:graphicData>
        </a:graphic>
      </p:graphicFrame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247650" y="3754438"/>
          <a:ext cx="3406775" cy="877887"/>
        </p:xfrm>
        <a:graphic>
          <a:graphicData uri="http://schemas.openxmlformats.org/presentationml/2006/ole">
            <p:oleObj spid="_x0000_s24580" name="Equation" r:id="rId5" imgW="1625400" imgH="419040" progId="Equation.3">
              <p:embed/>
            </p:oleObj>
          </a:graphicData>
        </a:graphic>
      </p:graphicFrame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4062413" y="887413"/>
          <a:ext cx="3017837" cy="892175"/>
        </p:xfrm>
        <a:graphic>
          <a:graphicData uri="http://schemas.openxmlformats.org/presentationml/2006/ole">
            <p:oleObj spid="_x0000_s24581" name="Equation" r:id="rId6" imgW="1333440" imgH="393480" progId="Equation.3">
              <p:embed/>
            </p:oleObj>
          </a:graphicData>
        </a:graphic>
      </p:graphicFrame>
      <p:graphicFrame>
        <p:nvGraphicFramePr>
          <p:cNvPr id="43014" name="Object 7"/>
          <p:cNvGraphicFramePr>
            <a:graphicFrameLocks noChangeAspect="1"/>
          </p:cNvGraphicFramePr>
          <p:nvPr/>
        </p:nvGraphicFramePr>
        <p:xfrm>
          <a:off x="407988" y="989013"/>
          <a:ext cx="1666875" cy="403225"/>
        </p:xfrm>
        <a:graphic>
          <a:graphicData uri="http://schemas.openxmlformats.org/presentationml/2006/ole">
            <p:oleObj spid="_x0000_s24582" name="Equation" r:id="rId7" imgW="736560" imgH="177480" progId="Equation.3">
              <p:embed/>
            </p:oleObj>
          </a:graphicData>
        </a:graphic>
      </p:graphicFrame>
      <p:graphicFrame>
        <p:nvGraphicFramePr>
          <p:cNvPr id="43015" name="Object 8"/>
          <p:cNvGraphicFramePr>
            <a:graphicFrameLocks noChangeAspect="1"/>
          </p:cNvGraphicFramePr>
          <p:nvPr/>
        </p:nvGraphicFramePr>
        <p:xfrm>
          <a:off x="225425" y="2263775"/>
          <a:ext cx="2355850" cy="950913"/>
        </p:xfrm>
        <a:graphic>
          <a:graphicData uri="http://schemas.openxmlformats.org/presentationml/2006/ole">
            <p:oleObj spid="_x0000_s24583" name="Equation" r:id="rId8" imgW="1041120" imgH="419040" progId="Equation.3">
              <p:embed/>
            </p:oleObj>
          </a:graphicData>
        </a:graphic>
      </p:graphicFrame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581275" y="1114425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Cubic crystal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4413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graphicFrame>
        <p:nvGraphicFramePr>
          <p:cNvPr id="13377" name="Group 65"/>
          <p:cNvGraphicFramePr>
            <a:graphicFrameLocks noGrp="1"/>
          </p:cNvGraphicFramePr>
          <p:nvPr/>
        </p:nvGraphicFramePr>
        <p:xfrm>
          <a:off x="1524000" y="1397000"/>
          <a:ext cx="6096000" cy="4064002"/>
        </p:xfrm>
        <a:graphic>
          <a:graphicData uri="http://schemas.openxmlformats.org/drawingml/2006/table">
            <a:tbl>
              <a:tblPr/>
              <a:tblGrid>
                <a:gridCol w="685800"/>
                <a:gridCol w="1066800"/>
                <a:gridCol w="1371600"/>
                <a:gridCol w="939800"/>
                <a:gridCol w="1016000"/>
                <a:gridCol w="1016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2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→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Intensity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70" name="Text Box 66"/>
          <p:cNvSpPr txBox="1">
            <a:spLocks noChangeArrowheads="1"/>
          </p:cNvSpPr>
          <p:nvPr/>
        </p:nvSpPr>
        <p:spPr bwMode="auto">
          <a:xfrm>
            <a:off x="838201" y="501650"/>
            <a:ext cx="8118764" cy="76944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l-GR" sz="2200" dirty="0" smtClean="0">
                <a:solidFill>
                  <a:srgbClr val="0000FF"/>
                </a:solidFill>
                <a:sym typeface="Wingdings" pitchFamily="2" charset="2"/>
              </a:rPr>
              <a:t>Προσδιορισμός της κρυσταλλικής δομής από δεδομένα </a:t>
            </a:r>
            <a:r>
              <a:rPr lang="en-US" sz="22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sz="2200" dirty="0">
                <a:solidFill>
                  <a:srgbClr val="0000FF"/>
                </a:solidFill>
                <a:sym typeface="Symbol" pitchFamily="18" charset="2"/>
              </a:rPr>
              <a:t> </a:t>
            </a:r>
            <a:r>
              <a:rPr lang="el-GR" sz="2200" dirty="0" smtClean="0">
                <a:solidFill>
                  <a:srgbClr val="0000FF"/>
                </a:solidFill>
                <a:sym typeface="Symbol" pitchFamily="18" charset="2"/>
              </a:rPr>
              <a:t>και έντασης </a:t>
            </a:r>
            <a:endParaRPr lang="en-US" sz="2200" dirty="0">
              <a:solidFill>
                <a:srgbClr val="0000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12" name="Group 80"/>
          <p:cNvGraphicFramePr>
            <a:graphicFrameLocks noGrp="1"/>
          </p:cNvGraphicFramePr>
          <p:nvPr/>
        </p:nvGraphicFramePr>
        <p:xfrm>
          <a:off x="1219200" y="1219200"/>
          <a:ext cx="6096000" cy="3733801"/>
        </p:xfrm>
        <a:graphic>
          <a:graphicData uri="http://schemas.openxmlformats.org/drawingml/2006/table">
            <a:tbl>
              <a:tblPr/>
              <a:tblGrid>
                <a:gridCol w="685800"/>
                <a:gridCol w="1066800"/>
                <a:gridCol w="1371600"/>
                <a:gridCol w="939800"/>
                <a:gridCol w="1016000"/>
                <a:gridCol w="10160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2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→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Intensity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07" name="AutoShape 81"/>
          <p:cNvSpPr>
            <a:spLocks noChangeArrowheads="1"/>
          </p:cNvSpPr>
          <p:nvPr/>
        </p:nvSpPr>
        <p:spPr bwMode="auto">
          <a:xfrm>
            <a:off x="1066800" y="55626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8" name="Text Box 82"/>
          <p:cNvSpPr txBox="1">
            <a:spLocks noChangeArrowheads="1"/>
          </p:cNvSpPr>
          <p:nvPr/>
        </p:nvSpPr>
        <p:spPr bwMode="auto">
          <a:xfrm>
            <a:off x="2955925" y="5629275"/>
            <a:ext cx="855663" cy="519113"/>
          </a:xfrm>
          <a:prstGeom prst="rect">
            <a:avLst/>
          </a:prstGeom>
          <a:solidFill>
            <a:srgbClr val="66E86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9" name="Group 143"/>
          <p:cNvGraphicFramePr>
            <a:graphicFrameLocks noGrp="1"/>
          </p:cNvGraphicFramePr>
          <p:nvPr/>
        </p:nvGraphicFramePr>
        <p:xfrm>
          <a:off x="1676400" y="82550"/>
          <a:ext cx="6096000" cy="67056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k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l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300, 221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410, 322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411, 330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411, 330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685800" y="457200"/>
            <a:ext cx="6193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/>
              <a:t>Τιμές </a:t>
            </a:r>
            <a:r>
              <a:rPr lang="en-US" sz="2400" dirty="0" smtClean="0"/>
              <a:t>(h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K</a:t>
            </a:r>
            <a:r>
              <a:rPr lang="en-US" sz="2400" baseline="30000" dirty="0"/>
              <a:t>2</a:t>
            </a:r>
            <a:r>
              <a:rPr lang="en-US" sz="2400" dirty="0"/>
              <a:t> + l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  <a:r>
              <a:rPr lang="el-GR" sz="2400" dirty="0" smtClean="0"/>
              <a:t>από απαγορευτικές συνθήκες</a:t>
            </a:r>
            <a:endParaRPr lang="en-US" sz="2400" dirty="0"/>
          </a:p>
        </p:txBody>
      </p:sp>
      <p:graphicFrame>
        <p:nvGraphicFramePr>
          <p:cNvPr id="14403" name="Group 67"/>
          <p:cNvGraphicFramePr>
            <a:graphicFrameLocks noGrp="1"/>
          </p:cNvGraphicFramePr>
          <p:nvPr/>
        </p:nvGraphicFramePr>
        <p:xfrm>
          <a:off x="914400" y="1981200"/>
          <a:ext cx="72009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685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FCC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IMG2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434975"/>
            <a:ext cx="739775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96850" y="176213"/>
            <a:ext cx="3733800" cy="39687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i="1">
                <a:sym typeface="Wingdings" pitchFamily="2" charset="2"/>
              </a:rPr>
              <a:t>Powder diffraction pattern from Al</a:t>
            </a:r>
          </a:p>
        </p:txBody>
      </p:sp>
      <p:sp>
        <p:nvSpPr>
          <p:cNvPr id="115716" name="Text Box 12"/>
          <p:cNvSpPr txBox="1">
            <a:spLocks noChangeArrowheads="1"/>
          </p:cNvSpPr>
          <p:nvPr/>
        </p:nvSpPr>
        <p:spPr bwMode="auto">
          <a:xfrm rot="-5400000">
            <a:off x="5965826" y="4073525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420</a:t>
            </a: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 rot="-5400000">
            <a:off x="1673226" y="1119187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111</a:t>
            </a:r>
          </a:p>
        </p:txBody>
      </p:sp>
      <p:sp>
        <p:nvSpPr>
          <p:cNvPr id="115718" name="Text Box 14"/>
          <p:cNvSpPr txBox="1">
            <a:spLocks noChangeArrowheads="1"/>
          </p:cNvSpPr>
          <p:nvPr/>
        </p:nvSpPr>
        <p:spPr bwMode="auto">
          <a:xfrm rot="-5400000">
            <a:off x="1987551" y="3908425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200</a:t>
            </a:r>
          </a:p>
        </p:txBody>
      </p:sp>
      <p:sp>
        <p:nvSpPr>
          <p:cNvPr id="115719" name="Text Box 15"/>
          <p:cNvSpPr txBox="1">
            <a:spLocks noChangeArrowheads="1"/>
          </p:cNvSpPr>
          <p:nvPr/>
        </p:nvSpPr>
        <p:spPr bwMode="auto">
          <a:xfrm rot="-5400000">
            <a:off x="3151188" y="3760787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220</a:t>
            </a:r>
          </a:p>
        </p:txBody>
      </p:sp>
      <p:sp>
        <p:nvSpPr>
          <p:cNvPr id="115720" name="Text Box 16"/>
          <p:cNvSpPr txBox="1">
            <a:spLocks noChangeArrowheads="1"/>
          </p:cNvSpPr>
          <p:nvPr/>
        </p:nvSpPr>
        <p:spPr bwMode="auto">
          <a:xfrm rot="-5400000">
            <a:off x="3895726" y="3721100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311</a:t>
            </a:r>
          </a:p>
        </p:txBody>
      </p:sp>
      <p:sp>
        <p:nvSpPr>
          <p:cNvPr id="115721" name="Text Box 17"/>
          <p:cNvSpPr txBox="1">
            <a:spLocks noChangeArrowheads="1"/>
          </p:cNvSpPr>
          <p:nvPr/>
        </p:nvSpPr>
        <p:spPr bwMode="auto">
          <a:xfrm rot="-5400000">
            <a:off x="4171951" y="4476750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222</a:t>
            </a:r>
          </a:p>
        </p:txBody>
      </p:sp>
      <p:sp>
        <p:nvSpPr>
          <p:cNvPr id="115722" name="Text Box 18"/>
          <p:cNvSpPr txBox="1">
            <a:spLocks noChangeArrowheads="1"/>
          </p:cNvSpPr>
          <p:nvPr/>
        </p:nvSpPr>
        <p:spPr bwMode="auto">
          <a:xfrm rot="-5400000">
            <a:off x="5056188" y="4648200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400</a:t>
            </a:r>
          </a:p>
        </p:txBody>
      </p:sp>
      <p:sp>
        <p:nvSpPr>
          <p:cNvPr id="115723" name="Text Box 19"/>
          <p:cNvSpPr txBox="1">
            <a:spLocks noChangeArrowheads="1"/>
          </p:cNvSpPr>
          <p:nvPr/>
        </p:nvSpPr>
        <p:spPr bwMode="auto">
          <a:xfrm rot="-5400000">
            <a:off x="5519738" y="4314825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331</a:t>
            </a:r>
          </a:p>
        </p:txBody>
      </p:sp>
      <p:sp>
        <p:nvSpPr>
          <p:cNvPr id="115724" name="Text Box 20"/>
          <p:cNvSpPr txBox="1">
            <a:spLocks noChangeArrowheads="1"/>
          </p:cNvSpPr>
          <p:nvPr/>
        </p:nvSpPr>
        <p:spPr bwMode="auto">
          <a:xfrm rot="-5400000">
            <a:off x="7107238" y="4357687"/>
            <a:ext cx="571500" cy="403225"/>
          </a:xfrm>
          <a:prstGeom prst="rect">
            <a:avLst/>
          </a:prstGeom>
          <a:solidFill>
            <a:srgbClr val="FFFFFF">
              <a:alpha val="50195"/>
            </a:srgbClr>
          </a:solidFill>
          <a:ln w="6350" algn="ctr">
            <a:solidFill>
              <a:srgbClr val="CC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  <a:cs typeface="Times New Roman" pitchFamily="18" charset="0"/>
                <a:sym typeface="Symbol" pitchFamily="18" charset="2"/>
              </a:rPr>
              <a:t>422</a:t>
            </a:r>
          </a:p>
        </p:txBody>
      </p:sp>
      <p:sp>
        <p:nvSpPr>
          <p:cNvPr id="115725" name="Text Box 21"/>
          <p:cNvSpPr txBox="1">
            <a:spLocks noChangeArrowheads="1"/>
          </p:cNvSpPr>
          <p:nvPr/>
        </p:nvSpPr>
        <p:spPr bwMode="auto">
          <a:xfrm>
            <a:off x="5345113" y="6135688"/>
            <a:ext cx="2557462" cy="39687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i="1">
                <a:sym typeface="Symbol" pitchFamily="18" charset="2"/>
              </a:rPr>
              <a:t></a:t>
            </a:r>
            <a:r>
              <a:rPr lang="en-US" sz="2000" i="1" baseline="-25000">
                <a:sym typeface="Symbol" pitchFamily="18" charset="2"/>
              </a:rPr>
              <a:t>1</a:t>
            </a:r>
            <a:r>
              <a:rPr lang="en-US" sz="2000" i="1">
                <a:sym typeface="Symbol" pitchFamily="18" charset="2"/>
              </a:rPr>
              <a:t> &amp; </a:t>
            </a:r>
            <a:r>
              <a:rPr lang="en-US" sz="2000" i="1" baseline="-25000">
                <a:sym typeface="Symbol" pitchFamily="18" charset="2"/>
              </a:rPr>
              <a:t>2</a:t>
            </a:r>
            <a:r>
              <a:rPr lang="en-US" sz="2000" i="1">
                <a:sym typeface="Symbol" pitchFamily="18" charset="2"/>
              </a:rPr>
              <a:t> peaks resolved</a:t>
            </a:r>
          </a:p>
        </p:txBody>
      </p:sp>
      <p:sp>
        <p:nvSpPr>
          <p:cNvPr id="115726" name="Oval 22"/>
          <p:cNvSpPr>
            <a:spLocks noChangeArrowheads="1"/>
          </p:cNvSpPr>
          <p:nvPr/>
        </p:nvSpPr>
        <p:spPr bwMode="auto">
          <a:xfrm>
            <a:off x="7269163" y="4838700"/>
            <a:ext cx="242887" cy="547688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5727" name="AutoShape 23"/>
          <p:cNvCxnSpPr>
            <a:cxnSpLocks noChangeShapeType="1"/>
            <a:stCxn id="115725" idx="0"/>
            <a:endCxn id="115726" idx="4"/>
          </p:cNvCxnSpPr>
          <p:nvPr/>
        </p:nvCxnSpPr>
        <p:spPr bwMode="auto">
          <a:xfrm flipV="1">
            <a:off x="6624638" y="5386388"/>
            <a:ext cx="766762" cy="7493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115728" name="Oval 24"/>
          <p:cNvSpPr>
            <a:spLocks noChangeArrowheads="1"/>
          </p:cNvSpPr>
          <p:nvPr/>
        </p:nvSpPr>
        <p:spPr bwMode="auto">
          <a:xfrm>
            <a:off x="6154738" y="4845050"/>
            <a:ext cx="242887" cy="547688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5729" name="AutoShape 25"/>
          <p:cNvCxnSpPr>
            <a:cxnSpLocks noChangeShapeType="1"/>
            <a:stCxn id="115725" idx="0"/>
            <a:endCxn id="115728" idx="4"/>
          </p:cNvCxnSpPr>
          <p:nvPr/>
        </p:nvCxnSpPr>
        <p:spPr bwMode="auto">
          <a:xfrm flipH="1" flipV="1">
            <a:off x="6276975" y="5392738"/>
            <a:ext cx="347663" cy="74295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115730" name="Text Box 26"/>
          <p:cNvSpPr txBox="1">
            <a:spLocks noChangeArrowheads="1"/>
          </p:cNvSpPr>
          <p:nvPr/>
        </p:nvSpPr>
        <p:spPr bwMode="auto">
          <a:xfrm>
            <a:off x="5084763" y="176213"/>
            <a:ext cx="3638550" cy="403225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i="1">
                <a:sym typeface="Symbol" pitchFamily="18" charset="2"/>
              </a:rPr>
              <a:t>Radiation: Cu K,  = 1.54056 </a:t>
            </a:r>
            <a:r>
              <a:rPr lang="en-US" sz="2000" i="1">
                <a:cs typeface="Times New Roman" pitchFamily="18" charset="0"/>
                <a:sym typeface="Symbol" pitchFamily="18" charset="2"/>
              </a:rPr>
              <a:t>Å</a:t>
            </a:r>
          </a:p>
        </p:txBody>
      </p:sp>
      <p:sp>
        <p:nvSpPr>
          <p:cNvPr id="115731" name="Text Box 27"/>
          <p:cNvSpPr txBox="1">
            <a:spLocks noChangeArrowheads="1"/>
          </p:cNvSpPr>
          <p:nvPr/>
        </p:nvSpPr>
        <p:spPr bwMode="auto">
          <a:xfrm>
            <a:off x="3505200" y="1477963"/>
            <a:ext cx="5403850" cy="1631950"/>
          </a:xfrm>
          <a:prstGeom prst="rect">
            <a:avLst/>
          </a:prstGeom>
          <a:solidFill>
            <a:srgbClr val="FFFFFF">
              <a:alpha val="41176"/>
            </a:srgbClr>
          </a:solidFill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8288" indent="-268288">
              <a:spcBef>
                <a:spcPct val="2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0000FF"/>
                </a:solidFill>
                <a:sym typeface="Symbol" pitchFamily="18" charset="2"/>
              </a:rPr>
              <a:t>Note:</a:t>
            </a:r>
          </a:p>
          <a:p>
            <a:pPr marL="268288" indent="-26828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FF"/>
                </a:solidFill>
                <a:sym typeface="Symbol" pitchFamily="18" charset="2"/>
              </a:rPr>
              <a:t>Peaks or not idealized  peaks  broadened</a:t>
            </a:r>
          </a:p>
          <a:p>
            <a:pPr marL="268288" indent="-26828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FF"/>
                </a:solidFill>
                <a:sym typeface="Symbol" pitchFamily="18" charset="2"/>
              </a:rPr>
              <a:t>Increasing splitting of peaks with g  </a:t>
            </a:r>
          </a:p>
          <a:p>
            <a:pPr marL="268288" indent="-26828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FF"/>
                </a:solidFill>
                <a:sym typeface="Symbol" pitchFamily="18" charset="2"/>
              </a:rPr>
              <a:t>Peaks are all not of same intensity</a:t>
            </a:r>
          </a:p>
        </p:txBody>
      </p:sp>
      <p:sp>
        <p:nvSpPr>
          <p:cNvPr id="115732" name="Rectangle 28"/>
          <p:cNvSpPr>
            <a:spLocks noChangeArrowheads="1"/>
          </p:cNvSpPr>
          <p:nvPr/>
        </p:nvSpPr>
        <p:spPr bwMode="auto">
          <a:xfrm>
            <a:off x="-46038" y="6637338"/>
            <a:ext cx="7521576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>
                <a:sym typeface="Symbol" pitchFamily="18" charset="2"/>
              </a:rPr>
              <a:t>X-Ray Diffraction: A Practical Approach, </a:t>
            </a:r>
            <a:r>
              <a:rPr lang="en-US" sz="800">
                <a:sym typeface="Symbol" pitchFamily="18" charset="2"/>
              </a:rPr>
              <a:t>C. Suryanarayana &amp; M. Grant Norton, Plenum Press, New York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228600" y="304800"/>
            <a:ext cx="8915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 </a:t>
            </a:r>
            <a:r>
              <a:rPr lang="el-GR" sz="2400"/>
              <a:t>Πειράματα περίθλασης: Μήκος κύματος ηλεκτρομαγνητικής ακτινοβολίας </a:t>
            </a:r>
            <a:r>
              <a:rPr lang="en-US" sz="2400">
                <a:cs typeface="Times New Roman" pitchFamily="18" charset="0"/>
              </a:rPr>
              <a:t>~</a:t>
            </a:r>
            <a:r>
              <a:rPr lang="el-GR" sz="2400">
                <a:cs typeface="Times New Roman" pitchFamily="18" charset="0"/>
              </a:rPr>
              <a:t> αποστάσεις σκεδαστών</a:t>
            </a:r>
            <a:endParaRPr lang="en-US" sz="2400"/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 </a:t>
            </a:r>
            <a:r>
              <a:rPr lang="el-GR" sz="2400"/>
              <a:t>Σε κρυσταλλικά υλικά οι τυπικές ενδοατομικές αποστάσεις </a:t>
            </a:r>
            <a:r>
              <a:rPr lang="en-US" sz="2400"/>
              <a:t>~ 2-3 </a:t>
            </a:r>
            <a:r>
              <a:rPr lang="en-US" sz="2400">
                <a:cs typeface="Times New Roman" pitchFamily="18" charset="0"/>
              </a:rPr>
              <a:t>Å     </a:t>
            </a:r>
            <a:r>
              <a:rPr lang="el-GR" sz="2400">
                <a:cs typeface="Times New Roman" pitchFamily="18" charset="0"/>
              </a:rPr>
              <a:t>                </a:t>
            </a:r>
            <a:r>
              <a:rPr lang="el-GR" sz="2400">
                <a:cs typeface="Times New Roman" pitchFamily="18" charset="0"/>
                <a:sym typeface="Wingdings" pitchFamily="2" charset="2"/>
              </a:rPr>
              <a:t> </a:t>
            </a:r>
            <a:r>
              <a:rPr lang="el-GR" sz="2400">
                <a:cs typeface="Times New Roman" pitchFamily="18" charset="0"/>
              </a:rPr>
              <a:t>ακτίνες Χ είναι κατάλληλη Η/Μ ακτινοβολία και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l-GR" sz="2400">
                <a:cs typeface="Times New Roman" pitchFamily="18" charset="0"/>
              </a:rPr>
              <a:t>μπορούν να            χρησιμοποιηθούν για τη μελέτη κρυσταλλικών δομών.</a:t>
            </a:r>
            <a:endParaRPr lang="en-US" sz="2400"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5539" name="AutoShape 6"/>
          <p:cNvSpPr>
            <a:spLocks noChangeArrowheads="1"/>
          </p:cNvSpPr>
          <p:nvPr/>
        </p:nvSpPr>
        <p:spPr bwMode="auto">
          <a:xfrm>
            <a:off x="609600" y="4586288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DCC2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Arial" charset="0"/>
              </a:rPr>
              <a:t>Δέσμη ηλεκτρονίων</a:t>
            </a:r>
            <a:endParaRPr lang="en-US">
              <a:latin typeface="Arial" charset="0"/>
            </a:endParaRP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3200400" y="3983038"/>
            <a:ext cx="838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Arial" charset="0"/>
              </a:rPr>
              <a:t>Στόχος</a:t>
            </a:r>
            <a:endParaRPr lang="en-US">
              <a:latin typeface="Arial" charset="0"/>
            </a:endParaRPr>
          </a:p>
        </p:txBody>
      </p:sp>
      <p:cxnSp>
        <p:nvCxnSpPr>
          <p:cNvPr id="65541" name="AutoShape 8"/>
          <p:cNvCxnSpPr>
            <a:cxnSpLocks noChangeShapeType="1"/>
            <a:stCxn id="65540" idx="3"/>
          </p:cNvCxnSpPr>
          <p:nvPr/>
        </p:nvCxnSpPr>
        <p:spPr bwMode="auto">
          <a:xfrm flipV="1">
            <a:off x="4038600" y="4059238"/>
            <a:ext cx="838200" cy="9906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2" name="AutoShape 9"/>
          <p:cNvCxnSpPr>
            <a:cxnSpLocks noChangeShapeType="1"/>
            <a:stCxn id="65540" idx="3"/>
          </p:cNvCxnSpPr>
          <p:nvPr/>
        </p:nvCxnSpPr>
        <p:spPr bwMode="auto">
          <a:xfrm flipV="1">
            <a:off x="4038600" y="4211638"/>
            <a:ext cx="990600" cy="8382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3" name="AutoShape 10"/>
          <p:cNvCxnSpPr>
            <a:cxnSpLocks noChangeShapeType="1"/>
            <a:stCxn id="65540" idx="3"/>
          </p:cNvCxnSpPr>
          <p:nvPr/>
        </p:nvCxnSpPr>
        <p:spPr bwMode="auto">
          <a:xfrm flipV="1">
            <a:off x="4038600" y="4440238"/>
            <a:ext cx="1219200" cy="6096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4" name="AutoShape 11"/>
          <p:cNvCxnSpPr>
            <a:cxnSpLocks noChangeShapeType="1"/>
            <a:stCxn id="65540" idx="3"/>
          </p:cNvCxnSpPr>
          <p:nvPr/>
        </p:nvCxnSpPr>
        <p:spPr bwMode="auto">
          <a:xfrm flipV="1">
            <a:off x="4038600" y="4668838"/>
            <a:ext cx="1371600" cy="3810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5" name="AutoShape 12"/>
          <p:cNvCxnSpPr>
            <a:cxnSpLocks noChangeShapeType="1"/>
            <a:stCxn id="65540" idx="3"/>
          </p:cNvCxnSpPr>
          <p:nvPr/>
        </p:nvCxnSpPr>
        <p:spPr bwMode="auto">
          <a:xfrm flipV="1">
            <a:off x="4038600" y="4897438"/>
            <a:ext cx="1447800" cy="1524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6" name="AutoShape 13"/>
          <p:cNvCxnSpPr>
            <a:cxnSpLocks noChangeShapeType="1"/>
            <a:stCxn id="65540" idx="3"/>
          </p:cNvCxnSpPr>
          <p:nvPr/>
        </p:nvCxnSpPr>
        <p:spPr bwMode="auto">
          <a:xfrm>
            <a:off x="4038600" y="5049838"/>
            <a:ext cx="1524000" cy="762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7" name="AutoShape 14"/>
          <p:cNvCxnSpPr>
            <a:cxnSpLocks noChangeShapeType="1"/>
            <a:stCxn id="65540" idx="3"/>
          </p:cNvCxnSpPr>
          <p:nvPr/>
        </p:nvCxnSpPr>
        <p:spPr bwMode="auto">
          <a:xfrm>
            <a:off x="4038600" y="5049838"/>
            <a:ext cx="1447800" cy="3810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cxnSp>
        <p:nvCxnSpPr>
          <p:cNvPr id="65548" name="AutoShape 15"/>
          <p:cNvCxnSpPr>
            <a:cxnSpLocks noChangeShapeType="1"/>
            <a:stCxn id="65540" idx="3"/>
          </p:cNvCxnSpPr>
          <p:nvPr/>
        </p:nvCxnSpPr>
        <p:spPr bwMode="auto">
          <a:xfrm>
            <a:off x="4038600" y="5049838"/>
            <a:ext cx="1143000" cy="685800"/>
          </a:xfrm>
          <a:prstGeom prst="straightConnector1">
            <a:avLst/>
          </a:prstGeom>
          <a:noFill/>
          <a:ln w="9525">
            <a:solidFill>
              <a:srgbClr val="F84876"/>
            </a:solidFill>
            <a:round/>
            <a:headEnd/>
            <a:tailEnd type="triangle" w="med" len="med"/>
          </a:ln>
        </p:spPr>
      </p:cxnSp>
      <p:sp>
        <p:nvSpPr>
          <p:cNvPr id="65549" name="Oval 17" descr="40%"/>
          <p:cNvSpPr>
            <a:spLocks noChangeArrowheads="1"/>
          </p:cNvSpPr>
          <p:nvPr/>
        </p:nvSpPr>
        <p:spPr bwMode="auto">
          <a:xfrm rot="-923477">
            <a:off x="5715000" y="3810000"/>
            <a:ext cx="744538" cy="2174875"/>
          </a:xfrm>
          <a:prstGeom prst="ellipse">
            <a:avLst/>
          </a:prstGeom>
          <a:pattFill prst="pct40">
            <a:fgClr>
              <a:srgbClr val="F84876"/>
            </a:fgClr>
            <a:bgClr>
              <a:srgbClr val="FFFFFF"/>
            </a:bgClr>
          </a:pattFill>
          <a:ln w="9525">
            <a:pattFill prst="pct4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Arial" charset="0"/>
              </a:rPr>
              <a:t>Ακτίνες Χ</a:t>
            </a:r>
            <a:endParaRPr lang="en-US">
              <a:latin typeface="Arial" charset="0"/>
            </a:endParaRPr>
          </a:p>
        </p:txBody>
      </p:sp>
      <p:sp>
        <p:nvSpPr>
          <p:cNvPr id="65550" name="Text Box 18"/>
          <p:cNvSpPr txBox="1">
            <a:spLocks noChangeArrowheads="1"/>
          </p:cNvSpPr>
          <p:nvPr/>
        </p:nvSpPr>
        <p:spPr bwMode="auto">
          <a:xfrm>
            <a:off x="342900" y="608488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200"/>
          </a:p>
        </p:txBody>
      </p:sp>
      <p:sp>
        <p:nvSpPr>
          <p:cNvPr id="65551" name="Text Box 17"/>
          <p:cNvSpPr txBox="1">
            <a:spLocks noChangeArrowheads="1"/>
          </p:cNvSpPr>
          <p:nvPr/>
        </p:nvSpPr>
        <p:spPr bwMode="auto">
          <a:xfrm>
            <a:off x="2079625" y="2651125"/>
            <a:ext cx="5181600" cy="636588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CC0000"/>
                </a:solidFill>
                <a:latin typeface="Arial" charset="0"/>
              </a:rPr>
              <a:t>Παραγωγή ακτίνων Χ</a:t>
            </a:r>
            <a:endParaRPr lang="en-US" sz="3200" b="1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188" y="65088"/>
            <a:ext cx="8686800" cy="771525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smtClean="0">
                <a:latin typeface="Times New Roman" pitchFamily="18" charset="0"/>
              </a:rPr>
              <a:t>Ακτίνες </a:t>
            </a:r>
            <a:r>
              <a:rPr lang="en-US" sz="2400" smtClean="0">
                <a:latin typeface="Times New Roman" pitchFamily="18" charset="0"/>
              </a:rPr>
              <a:t>X-</a:t>
            </a:r>
            <a:r>
              <a:rPr lang="el-GR" sz="2400" smtClean="0">
                <a:latin typeface="Times New Roman" pitchFamily="18" charset="0"/>
              </a:rPr>
              <a:t>για πειράματα σκέδασης παράγονται (στο Εργαστήριο) με κλειστή λυχνία (</a:t>
            </a:r>
            <a:r>
              <a:rPr lang="en-US" sz="2400" smtClean="0">
                <a:latin typeface="Times New Roman" pitchFamily="18" charset="0"/>
              </a:rPr>
              <a:t>sealed tube </a:t>
            </a:r>
            <a:r>
              <a:rPr lang="el-GR" sz="2400" smtClean="0">
                <a:latin typeface="Times New Roman" pitchFamily="18" charset="0"/>
              </a:rPr>
              <a:t>) ή περιστρεφόμενης ανόδου</a:t>
            </a: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98550"/>
            <a:ext cx="4106863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smtClean="0">
                <a:latin typeface="Times New Roman" pitchFamily="18" charset="0"/>
              </a:rPr>
              <a:t>Κλειστές λυχνίες :</a:t>
            </a:r>
            <a:r>
              <a:rPr lang="en-US" sz="2000" b="1" smtClean="0">
                <a:latin typeface="Times New Roman" pitchFamily="18" charset="0"/>
              </a:rPr>
              <a:t>1.8 </a:t>
            </a:r>
            <a:r>
              <a:rPr lang="el-GR" sz="2000" b="1" smtClean="0">
                <a:latin typeface="Times New Roman" pitchFamily="18" charset="0"/>
              </a:rPr>
              <a:t>εως </a:t>
            </a:r>
            <a:r>
              <a:rPr lang="en-US" sz="2000" b="1" smtClean="0">
                <a:latin typeface="Times New Roman" pitchFamily="18" charset="0"/>
              </a:rPr>
              <a:t> 3 kW</a:t>
            </a:r>
            <a:r>
              <a:rPr lang="en-US" sz="2000" smtClean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latin typeface="Times New Roman" pitchFamily="18" charset="0"/>
              </a:rPr>
              <a:t>Περιστρεφόμενης ανόδου παράγουν μεγαλύτερη ροή ακτίνων γιατί μπορούν να δουλέψουν από </a:t>
            </a:r>
            <a:r>
              <a:rPr lang="en-US" sz="2000" b="1" smtClean="0">
                <a:latin typeface="Times New Roman" pitchFamily="18" charset="0"/>
              </a:rPr>
              <a:t>9</a:t>
            </a:r>
            <a:r>
              <a:rPr lang="el-GR" sz="2000" b="1" smtClean="0">
                <a:latin typeface="Times New Roman" pitchFamily="18" charset="0"/>
              </a:rPr>
              <a:t>εως </a:t>
            </a:r>
            <a:r>
              <a:rPr lang="en-US" sz="2000" b="1" smtClean="0">
                <a:latin typeface="Times New Roman" pitchFamily="18" charset="0"/>
              </a:rPr>
              <a:t>18 kW</a:t>
            </a:r>
            <a:r>
              <a:rPr lang="en-US" sz="2000" smtClean="0">
                <a:latin typeface="Times New Roman" pitchFamily="18" charset="0"/>
              </a:rPr>
              <a:t>.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l-GR" sz="2000" smtClean="0">
                <a:latin typeface="Times New Roman" pitchFamily="18" charset="0"/>
              </a:rPr>
              <a:t>Η άνοδος περιστρέφεται με περίπου </a:t>
            </a:r>
            <a:r>
              <a:rPr lang="en-US" sz="2000" smtClean="0">
                <a:latin typeface="Times New Roman" pitchFamily="18" charset="0"/>
              </a:rPr>
              <a:t>6000 rpm</a:t>
            </a:r>
            <a:endParaRPr lang="el-GR" sz="200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l-GR" sz="2000" smtClean="0">
                <a:latin typeface="Times New Roman" pitchFamily="18" charset="0"/>
              </a:rPr>
              <a:t> =&gt;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l-GR" sz="2000" smtClean="0">
                <a:latin typeface="Times New Roman" pitchFamily="18" charset="0"/>
              </a:rPr>
              <a:t>κατανομή θερμότητας σε μεγαλύτερη επιφάνεια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l-GR" sz="2000" smtClean="0">
                <a:latin typeface="Times New Roman" pitchFamily="18" charset="0"/>
              </a:rPr>
              <a:t> =&gt; λειτουργία σε μεγαλύτερη ισχύ χωρίς τήξη της ανόδου!</a:t>
            </a:r>
            <a:r>
              <a:rPr lang="en-US" sz="2000" smtClean="0">
                <a:latin typeface="Times New Roman" pitchFamily="18" charset="0"/>
              </a:rPr>
              <a:t> </a:t>
            </a:r>
            <a:endParaRPr lang="el-GR" sz="200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l-GR" sz="2000" smtClean="0">
                <a:latin typeface="Times New Roman" pitchFamily="18" charset="0"/>
              </a:rPr>
              <a:t>Και στις δύο: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l-GR" sz="2000" smtClean="0">
                <a:latin typeface="Times New Roman" pitchFamily="18" charset="0"/>
              </a:rPr>
              <a:t>Ηλεκτρόνια από νήμα Βολφραμίου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l-GR" sz="180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sz="2000" smtClean="0">
                <a:latin typeface="Times New Roman" pitchFamily="18" charset="0"/>
              </a:rPr>
              <a:t>Άνοδος υδρόψυκτη</a:t>
            </a:r>
            <a:endParaRPr lang="en-US" sz="200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sz="2000" smtClean="0">
                <a:latin typeface="Times New Roman" pitchFamily="18" charset="0"/>
              </a:rPr>
              <a:t>Άνοδος και νήμα σε κενό</a:t>
            </a:r>
          </a:p>
          <a:p>
            <a:pPr lvl="1">
              <a:lnSpc>
                <a:spcPct val="80000"/>
              </a:lnSpc>
            </a:pPr>
            <a:r>
              <a:rPr lang="el-GR" sz="2000" smtClean="0">
                <a:latin typeface="Times New Roman" pitchFamily="18" charset="0"/>
              </a:rPr>
              <a:t>Έξοδος δέσμης: παράθυρα </a:t>
            </a:r>
            <a:r>
              <a:rPr lang="en-US" sz="2000" smtClean="0">
                <a:latin typeface="Times New Roman" pitchFamily="18" charset="0"/>
              </a:rPr>
              <a:t>Be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3879850" y="1030288"/>
          <a:ext cx="5264150" cy="5595937"/>
        </p:xfrm>
        <a:graphic>
          <a:graphicData uri="http://schemas.openxmlformats.org/presentationml/2006/ole">
            <p:oleObj spid="_x0000_s1026" name="Microsoft Drawing" r:id="rId3" imgW="6426360" imgH="8072280" progId="MSDraw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fig4-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148013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xrd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325438"/>
            <a:ext cx="2601913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1800" smtClean="0"/>
              <a:t>Το μήκος κύματος της παραγόμενης ακτινοβολίας καθορίζεται από το υλικό της ανόδου της λυχνίας ακτίνων Χ</a:t>
            </a:r>
            <a:endParaRPr lang="en-US" sz="18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0772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1400" smtClean="0"/>
              <a:t>Ηλεκτρόνια από το νήμα χτυπούν την άνοδο παράγοντας χαρακτηριστική ακτινοβολία μέσω του φωτοηλεκτρικού φαινομένου</a:t>
            </a:r>
            <a:r>
              <a:rPr lang="en-US" sz="1400" smtClean="0"/>
              <a:t>.</a:t>
            </a:r>
          </a:p>
          <a:p>
            <a:pPr>
              <a:lnSpc>
                <a:spcPct val="90000"/>
              </a:lnSpc>
            </a:pPr>
            <a:r>
              <a:rPr lang="el-GR" sz="1400" smtClean="0"/>
              <a:t>Το υλικό της ανόδου καθορίζει τα μήκη κύματος της παραγόμενης χαρακτηριστικής ακτινοβολίας</a:t>
            </a:r>
            <a:r>
              <a:rPr lang="en-US" sz="1400" smtClean="0"/>
              <a:t>.</a:t>
            </a:r>
          </a:p>
          <a:p>
            <a:pPr>
              <a:lnSpc>
                <a:spcPct val="90000"/>
              </a:lnSpc>
            </a:pPr>
            <a:r>
              <a:rPr lang="el-GR" sz="1400" smtClean="0"/>
              <a:t>Η ακτινοβολία δεν είναι μονοχρωματική: χαρακτηρίζεται από ορισμένα μήκη κύματος και ένα συνεχές υπόστρωμα.</a:t>
            </a:r>
            <a:endParaRPr lang="en-US" sz="2400" smtClean="0"/>
          </a:p>
        </p:txBody>
      </p:sp>
      <p:pic>
        <p:nvPicPr>
          <p:cNvPr id="67588" name="Picture 6" descr="charra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3057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7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2971800"/>
            <a:ext cx="19716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1587500" y="3733800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Arial" charset="0"/>
              </a:rPr>
              <a:t>K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1752600" y="38862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Arial" charset="0"/>
              </a:rPr>
              <a:t>L</a:t>
            </a:r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1905000" y="4114800"/>
            <a:ext cx="31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Arial" charset="0"/>
              </a:rPr>
              <a:t>M</a:t>
            </a:r>
          </a:p>
        </p:txBody>
      </p:sp>
      <p:pic>
        <p:nvPicPr>
          <p:cNvPr id="67593" name="Picture 11" descr="photoelect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20685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7"/>
          <p:cNvSpPr txBox="1">
            <a:spLocks noChangeArrowheads="1"/>
          </p:cNvSpPr>
          <p:nvPr/>
        </p:nvSpPr>
        <p:spPr bwMode="auto">
          <a:xfrm>
            <a:off x="931863" y="6421438"/>
            <a:ext cx="7569200" cy="436562"/>
          </a:xfrm>
          <a:prstGeom prst="rect">
            <a:avLst/>
          </a:prstGeom>
          <a:noFill/>
          <a:ln w="9525">
            <a:solidFill>
              <a:srgbClr val="F8487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ym typeface="Symbol" pitchFamily="18" charset="2"/>
              </a:rPr>
              <a:t>Αντικάθοδος </a:t>
            </a:r>
            <a:r>
              <a:rPr lang="en-US" sz="2200">
                <a:sym typeface="Symbol" pitchFamily="18" charset="2"/>
              </a:rPr>
              <a:t>Mo</a:t>
            </a:r>
            <a:r>
              <a:rPr lang="el-GR" sz="2200">
                <a:sym typeface="Symbol" pitchFamily="18" charset="2"/>
              </a:rPr>
              <a:t>- ηλεκτρόνια επιταχυνόμενα σε δυναμικό </a:t>
            </a:r>
            <a:r>
              <a:rPr lang="en-US" sz="2200">
                <a:sym typeface="Symbol" pitchFamily="18" charset="2"/>
              </a:rPr>
              <a:t>35 kV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35088" y="1490663"/>
            <a:ext cx="6721475" cy="4984750"/>
            <a:chOff x="911" y="558"/>
            <a:chExt cx="4234" cy="3140"/>
          </a:xfrm>
        </p:grpSpPr>
        <p:sp>
          <p:nvSpPr>
            <p:cNvPr id="68613" name="Rectangle 4"/>
            <p:cNvSpPr>
              <a:spLocks noChangeArrowheads="1"/>
            </p:cNvSpPr>
            <p:nvPr/>
          </p:nvSpPr>
          <p:spPr bwMode="auto">
            <a:xfrm>
              <a:off x="1296" y="558"/>
              <a:ext cx="3264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Text Box 5"/>
            <p:cNvSpPr txBox="1">
              <a:spLocks noChangeArrowheads="1"/>
            </p:cNvSpPr>
            <p:nvPr/>
          </p:nvSpPr>
          <p:spPr bwMode="auto">
            <a:xfrm rot="-5400000">
              <a:off x="710" y="1718"/>
              <a:ext cx="67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200"/>
                <a:t>Ένταση</a:t>
              </a:r>
              <a:endParaRPr lang="en-US" sz="2200"/>
            </a:p>
          </p:txBody>
        </p:sp>
        <p:sp>
          <p:nvSpPr>
            <p:cNvPr id="68615" name="Text Box 6"/>
            <p:cNvSpPr txBox="1">
              <a:spLocks noChangeArrowheads="1"/>
            </p:cNvSpPr>
            <p:nvPr/>
          </p:nvSpPr>
          <p:spPr bwMode="auto">
            <a:xfrm>
              <a:off x="2304" y="3427"/>
              <a:ext cx="15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200"/>
                <a:t>Μήκος κύματος </a:t>
              </a:r>
              <a:r>
                <a:rPr lang="en-US" sz="2200"/>
                <a:t>(</a:t>
              </a:r>
              <a:r>
                <a:rPr lang="en-US" sz="2200">
                  <a:sym typeface="Symbol" pitchFamily="18" charset="2"/>
                </a:rPr>
                <a:t>)</a:t>
              </a:r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auto">
            <a:xfrm>
              <a:off x="1664" y="792"/>
              <a:ext cx="2320" cy="2424"/>
            </a:xfrm>
            <a:custGeom>
              <a:avLst/>
              <a:gdLst>
                <a:gd name="T0" fmla="*/ 16 w 2320"/>
                <a:gd name="T1" fmla="*/ 2424 h 2424"/>
                <a:gd name="T2" fmla="*/ 64 w 2320"/>
                <a:gd name="T3" fmla="*/ 1752 h 2424"/>
                <a:gd name="T4" fmla="*/ 400 w 2320"/>
                <a:gd name="T5" fmla="*/ 1464 h 2424"/>
                <a:gd name="T6" fmla="*/ 688 w 2320"/>
                <a:gd name="T7" fmla="*/ 1608 h 2424"/>
                <a:gd name="T8" fmla="*/ 736 w 2320"/>
                <a:gd name="T9" fmla="*/ 888 h 2424"/>
                <a:gd name="T10" fmla="*/ 784 w 2320"/>
                <a:gd name="T11" fmla="*/ 1608 h 2424"/>
                <a:gd name="T12" fmla="*/ 976 w 2320"/>
                <a:gd name="T13" fmla="*/ 1656 h 2424"/>
                <a:gd name="T14" fmla="*/ 1024 w 2320"/>
                <a:gd name="T15" fmla="*/ 24 h 2424"/>
                <a:gd name="T16" fmla="*/ 1072 w 2320"/>
                <a:gd name="T17" fmla="*/ 1800 h 2424"/>
                <a:gd name="T18" fmla="*/ 1648 w 2320"/>
                <a:gd name="T19" fmla="*/ 2280 h 2424"/>
                <a:gd name="T20" fmla="*/ 2320 w 2320"/>
                <a:gd name="T21" fmla="*/ 2376 h 2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0"/>
                <a:gd name="T34" fmla="*/ 0 h 2424"/>
                <a:gd name="T35" fmla="*/ 2320 w 2320"/>
                <a:gd name="T36" fmla="*/ 2424 h 24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0" h="2424">
                  <a:moveTo>
                    <a:pt x="16" y="2424"/>
                  </a:moveTo>
                  <a:cubicBezTo>
                    <a:pt x="8" y="2168"/>
                    <a:pt x="0" y="1912"/>
                    <a:pt x="64" y="1752"/>
                  </a:cubicBezTo>
                  <a:cubicBezTo>
                    <a:pt x="128" y="1592"/>
                    <a:pt x="296" y="1488"/>
                    <a:pt x="400" y="1464"/>
                  </a:cubicBezTo>
                  <a:cubicBezTo>
                    <a:pt x="504" y="1440"/>
                    <a:pt x="632" y="1704"/>
                    <a:pt x="688" y="1608"/>
                  </a:cubicBezTo>
                  <a:cubicBezTo>
                    <a:pt x="744" y="1512"/>
                    <a:pt x="720" y="888"/>
                    <a:pt x="736" y="888"/>
                  </a:cubicBezTo>
                  <a:cubicBezTo>
                    <a:pt x="752" y="888"/>
                    <a:pt x="744" y="1480"/>
                    <a:pt x="784" y="1608"/>
                  </a:cubicBezTo>
                  <a:cubicBezTo>
                    <a:pt x="824" y="1736"/>
                    <a:pt x="936" y="1920"/>
                    <a:pt x="976" y="1656"/>
                  </a:cubicBezTo>
                  <a:cubicBezTo>
                    <a:pt x="1016" y="1392"/>
                    <a:pt x="1008" y="0"/>
                    <a:pt x="1024" y="24"/>
                  </a:cubicBezTo>
                  <a:cubicBezTo>
                    <a:pt x="1040" y="48"/>
                    <a:pt x="968" y="1424"/>
                    <a:pt x="1072" y="1800"/>
                  </a:cubicBezTo>
                  <a:cubicBezTo>
                    <a:pt x="1176" y="2176"/>
                    <a:pt x="1440" y="2184"/>
                    <a:pt x="1648" y="2280"/>
                  </a:cubicBezTo>
                  <a:cubicBezTo>
                    <a:pt x="1856" y="2376"/>
                    <a:pt x="2088" y="2376"/>
                    <a:pt x="2320" y="2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1508" y="321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0.2</a:t>
              </a:r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2190" y="3205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0.6</a:t>
              </a: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2928" y="321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1.0</a:t>
              </a:r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3850" y="319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1.4</a:t>
              </a:r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1632" y="1776"/>
              <a:ext cx="240" cy="576"/>
            </a:xfrm>
            <a:prstGeom prst="line">
              <a:avLst/>
            </a:prstGeom>
            <a:noFill/>
            <a:ln w="9525">
              <a:solidFill>
                <a:srgbClr val="F848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1392" y="1416"/>
              <a:ext cx="8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«Λευκή»</a:t>
              </a:r>
            </a:p>
            <a:p>
              <a:r>
                <a:rPr lang="el-GR"/>
                <a:t> ακτινοβολία</a:t>
              </a:r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H="1">
              <a:off x="2448" y="1536"/>
              <a:ext cx="672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H="1">
              <a:off x="2688" y="1536"/>
              <a:ext cx="432" cy="5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3168" y="1296"/>
              <a:ext cx="197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Χαρακτηριστική ακτινοβολία </a:t>
              </a:r>
            </a:p>
            <a:p>
              <a:r>
                <a:rPr lang="el-GR"/>
                <a:t>λόγω  ατομικών αποδιεγέρσεων</a:t>
              </a:r>
              <a:r>
                <a:rPr lang="en-US">
                  <a:cs typeface="Times New Roman" pitchFamily="18" charset="0"/>
                </a:rPr>
                <a:t/>
              </a:r>
              <a:br>
                <a:rPr lang="en-US">
                  <a:cs typeface="Times New Roman" pitchFamily="18" charset="0"/>
                </a:rPr>
              </a:br>
              <a:endParaRPr lang="en-US">
                <a:cs typeface="Times New Roman" pitchFamily="18" charset="0"/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2160" y="1344"/>
              <a:ext cx="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hlink"/>
                  </a:solidFill>
                  <a:latin typeface="Arial" charset="0"/>
                </a:rPr>
                <a:t>K</a:t>
              </a:r>
              <a:r>
                <a:rPr lang="en-US" sz="2800" baseline="-25000">
                  <a:solidFill>
                    <a:schemeClr val="hlink"/>
                  </a:solidFill>
                  <a:latin typeface="Arial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2676" y="768"/>
              <a:ext cx="3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hlink"/>
                  </a:solidFill>
                  <a:latin typeface="Arial" charset="0"/>
                </a:rPr>
                <a:t>K</a:t>
              </a:r>
              <a:r>
                <a:rPr lang="en-US" sz="2800" baseline="-25000">
                  <a:solidFill>
                    <a:schemeClr val="hlink"/>
                  </a:solidFill>
                  <a:latin typeface="Arial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68612" name="Rectangle 20"/>
          <p:cNvSpPr>
            <a:spLocks noChangeArrowheads="1"/>
          </p:cNvSpPr>
          <p:nvPr/>
        </p:nvSpPr>
        <p:spPr bwMode="auto">
          <a:xfrm>
            <a:off x="931863" y="231775"/>
            <a:ext cx="8262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Υπάρχουν επομένως δύο μηχανισμοί:</a:t>
            </a:r>
          </a:p>
          <a:p>
            <a:pPr>
              <a:buFont typeface="Wingdings" pitchFamily="2" charset="2"/>
              <a:buChar char="q"/>
            </a:pPr>
            <a:r>
              <a:rPr lang="el-GR"/>
              <a:t>Αποδιέγερση ατόμων (γραμμικό φάσμα)</a:t>
            </a:r>
          </a:p>
          <a:p>
            <a:pPr>
              <a:buFont typeface="Wingdings" pitchFamily="2" charset="2"/>
              <a:buChar char="q"/>
            </a:pPr>
            <a:r>
              <a:rPr lang="el-GR"/>
              <a:t>Επιβράδυνση κινουμένων φορτίων =&gt; εκπομπή Η/Μ ακτινοβολίας (συνεχές φάσμα) </a:t>
            </a:r>
          </a:p>
          <a:p>
            <a:r>
              <a:rPr lang="el-GR"/>
              <a:t>Είναι η γνωστή ακτινοβολία  πέδησης «</a:t>
            </a:r>
            <a:r>
              <a:rPr lang="en-US"/>
              <a:t>Bremsstrahlung</a:t>
            </a:r>
            <a:r>
              <a:rPr lang="el-GR"/>
              <a:t>»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1" name="Group 31"/>
          <p:cNvGraphicFramePr>
            <a:graphicFrameLocks noGrp="1"/>
          </p:cNvGraphicFramePr>
          <p:nvPr/>
        </p:nvGraphicFramePr>
        <p:xfrm>
          <a:off x="1524000" y="1397000"/>
          <a:ext cx="6096000" cy="4089402"/>
        </p:xfrm>
        <a:graphic>
          <a:graphicData uri="http://schemas.openxmlformats.org/drawingml/2006/table">
            <a:tbl>
              <a:tblPr/>
              <a:tblGrid>
                <a:gridCol w="2286000"/>
                <a:gridCol w="3810000"/>
              </a:tblGrid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Υλικό ανόδου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της ακτινοβολίας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K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 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Å)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747712"/>
          </a:xfrm>
        </p:spPr>
        <p:txBody>
          <a:bodyPr/>
          <a:lstStyle/>
          <a:p>
            <a:r>
              <a:rPr lang="el-GR" sz="2000" smtClean="0"/>
              <a:t>Ακριβείς τιμές: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l-GR" sz="2000" smtClean="0"/>
              <a:t>Προσοχή στις διορθώσεις μ.κ. ακτίνων</a:t>
            </a:r>
            <a:r>
              <a:rPr lang="en-US" sz="2000" smtClean="0"/>
              <a:t> X</a:t>
            </a:r>
            <a:r>
              <a:rPr lang="el-GR" sz="2000" smtClean="0"/>
              <a:t> που ανακοινώνονται κατά καιρούς</a:t>
            </a:r>
            <a:endParaRPr lang="en-US" sz="2000" smtClean="0"/>
          </a:p>
        </p:txBody>
      </p:sp>
      <p:graphicFrame>
        <p:nvGraphicFramePr>
          <p:cNvPr id="197825" name="Group 193"/>
          <p:cNvGraphicFramePr>
            <a:graphicFrameLocks noGrp="1"/>
          </p:cNvGraphicFramePr>
          <p:nvPr>
            <p:ph sz="half" idx="2"/>
          </p:nvPr>
        </p:nvGraphicFramePr>
        <p:xfrm>
          <a:off x="533400" y="1219200"/>
          <a:ext cx="7796213" cy="3642106"/>
        </p:xfrm>
        <a:graphic>
          <a:graphicData uri="http://schemas.openxmlformats.org/drawingml/2006/table">
            <a:tbl>
              <a:tblPr/>
              <a:tblGrid>
                <a:gridCol w="1346200"/>
                <a:gridCol w="1165225"/>
                <a:gridCol w="1336675"/>
                <a:gridCol w="393700"/>
                <a:gridCol w="1120775"/>
                <a:gridCol w="1165225"/>
                <a:gridCol w="1268413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Bearden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Holzer et 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(1997)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Cobalt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Bearden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Holzer et 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(1997)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1.54056Å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1.540598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1.788965Å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1.789010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1.54439Å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1.544426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1.792850Å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1.792900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1.39220Å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1.392250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1.62079Å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1.620830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Molybdenum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Chromium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0.709300Å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0.709319 Å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2.28970Å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2.289760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0.713590Å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0.713609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2.293606Å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2.293663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0.632288Å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0.632305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 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2.08487Å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2.084920 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0741" name="Rectangle 14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105400"/>
            <a:ext cx="80772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Often quoted values from Cullity (1956) and Bearden, </a:t>
            </a:r>
            <a:r>
              <a:rPr lang="en-US" sz="1600" i="1" smtClean="0"/>
              <a:t>Rev. Mod. Phys. </a:t>
            </a:r>
            <a:r>
              <a:rPr lang="en-US" sz="1600" b="1" smtClean="0"/>
              <a:t>39</a:t>
            </a:r>
            <a:r>
              <a:rPr lang="en-US" sz="1600" smtClean="0"/>
              <a:t> (1967) are incorrect. 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Values from Bearden (1967) are reprinted in </a:t>
            </a:r>
            <a:r>
              <a:rPr lang="en-US" sz="1400" i="1" smtClean="0"/>
              <a:t>international Tables for X-Ray Crystallography</a:t>
            </a:r>
            <a:r>
              <a:rPr lang="en-US" sz="1400" smtClean="0"/>
              <a:t> and most XRD textbooks.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Most recent values are from H</a:t>
            </a:r>
            <a:r>
              <a:rPr lang="en-US" sz="1600" smtClean="0">
                <a:cs typeface="Arial" charset="0"/>
              </a:rPr>
              <a:t>ö</a:t>
            </a:r>
            <a:r>
              <a:rPr lang="en-US" sz="1600" smtClean="0"/>
              <a:t>lzer et al. </a:t>
            </a:r>
            <a:r>
              <a:rPr lang="en-US" sz="1600" i="1" smtClean="0"/>
              <a:t>Phys. Rev. A</a:t>
            </a:r>
            <a:r>
              <a:rPr lang="en-US" sz="1600" smtClean="0"/>
              <a:t> </a:t>
            </a:r>
            <a:r>
              <a:rPr lang="en-US" sz="1600" b="1" smtClean="0"/>
              <a:t>56</a:t>
            </a:r>
            <a:r>
              <a:rPr lang="en-US" sz="1600" smtClean="0"/>
              <a:t> (1997)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7"/>
          <p:cNvSpPr>
            <a:spLocks noChangeArrowheads="1"/>
          </p:cNvSpPr>
          <p:nvPr/>
        </p:nvSpPr>
        <p:spPr bwMode="auto">
          <a:xfrm>
            <a:off x="0" y="2473325"/>
            <a:ext cx="5486400" cy="373380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1724025" y="1711325"/>
            <a:ext cx="7086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684" name="Line 8"/>
          <p:cNvSpPr>
            <a:spLocks noChangeShapeType="1"/>
          </p:cNvSpPr>
          <p:nvPr/>
        </p:nvSpPr>
        <p:spPr bwMode="auto">
          <a:xfrm flipV="1">
            <a:off x="6407150" y="2016125"/>
            <a:ext cx="422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Text Box 10"/>
          <p:cNvSpPr txBox="1">
            <a:spLocks noChangeArrowheads="1"/>
          </p:cNvSpPr>
          <p:nvPr/>
        </p:nvSpPr>
        <p:spPr bwMode="auto">
          <a:xfrm>
            <a:off x="6753225" y="17875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θερμότης</a:t>
            </a:r>
            <a:endParaRPr lang="en-US"/>
          </a:p>
        </p:txBody>
      </p:sp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4506913" y="22225"/>
            <a:ext cx="1460500" cy="461963"/>
          </a:xfrm>
          <a:prstGeom prst="rect">
            <a:avLst/>
          </a:prstGeom>
          <a:solidFill>
            <a:srgbClr val="CCFFFF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CA2600"/>
                </a:solidFill>
              </a:rPr>
              <a:t>Ακτίνες</a:t>
            </a:r>
            <a:r>
              <a:rPr lang="en-US" sz="2400">
                <a:solidFill>
                  <a:srgbClr val="CA2600"/>
                </a:solidFill>
              </a:rPr>
              <a:t> X</a:t>
            </a:r>
          </a:p>
        </p:txBody>
      </p:sp>
      <p:sp>
        <p:nvSpPr>
          <p:cNvPr id="71687" name="Text Box 13"/>
          <p:cNvSpPr txBox="1">
            <a:spLocks noChangeArrowheads="1"/>
          </p:cNvSpPr>
          <p:nvPr/>
        </p:nvSpPr>
        <p:spPr bwMode="auto">
          <a:xfrm>
            <a:off x="4887913" y="1787525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CC3300"/>
                </a:solidFill>
              </a:rPr>
              <a:t>Υλικό</a:t>
            </a:r>
            <a:endParaRPr lang="en-US">
              <a:solidFill>
                <a:srgbClr val="CC3300"/>
              </a:solidFill>
            </a:endParaRPr>
          </a:p>
        </p:txBody>
      </p:sp>
      <p:cxnSp>
        <p:nvCxnSpPr>
          <p:cNvPr id="71688" name="AutoShape 21"/>
          <p:cNvCxnSpPr>
            <a:cxnSpLocks noChangeShapeType="1"/>
          </p:cNvCxnSpPr>
          <p:nvPr/>
        </p:nvCxnSpPr>
        <p:spPr bwMode="auto">
          <a:xfrm>
            <a:off x="5343525" y="1111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689" name="AutoShape 22"/>
          <p:cNvCxnSpPr>
            <a:cxnSpLocks noChangeShapeType="1"/>
            <a:stCxn id="71686" idx="2"/>
            <a:endCxn id="71683" idx="0"/>
          </p:cNvCxnSpPr>
          <p:nvPr/>
        </p:nvCxnSpPr>
        <p:spPr bwMode="auto">
          <a:xfrm>
            <a:off x="5237163" y="484188"/>
            <a:ext cx="30162" cy="1227137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71690" name="AutoShape 27"/>
          <p:cNvCxnSpPr>
            <a:cxnSpLocks noChangeShapeType="1"/>
            <a:stCxn id="71683" idx="2"/>
          </p:cNvCxnSpPr>
          <p:nvPr/>
        </p:nvCxnSpPr>
        <p:spPr bwMode="auto">
          <a:xfrm>
            <a:off x="5267325" y="2244725"/>
            <a:ext cx="6350" cy="3322638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71691" name="AutoShape 28"/>
          <p:cNvCxnSpPr>
            <a:cxnSpLocks noChangeShapeType="1"/>
            <a:stCxn id="71683" idx="2"/>
            <a:endCxn id="71695" idx="0"/>
          </p:cNvCxnSpPr>
          <p:nvPr/>
        </p:nvCxnSpPr>
        <p:spPr bwMode="auto">
          <a:xfrm flipH="1">
            <a:off x="1487488" y="2244725"/>
            <a:ext cx="3779837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692" name="AutoShape 29"/>
          <p:cNvCxnSpPr>
            <a:cxnSpLocks noChangeShapeType="1"/>
            <a:stCxn id="71683" idx="2"/>
            <a:endCxn id="71696" idx="0"/>
          </p:cNvCxnSpPr>
          <p:nvPr/>
        </p:nvCxnSpPr>
        <p:spPr bwMode="auto">
          <a:xfrm>
            <a:off x="5267325" y="2244725"/>
            <a:ext cx="22669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693" name="Oval 33"/>
          <p:cNvSpPr>
            <a:spLocks noChangeArrowheads="1"/>
          </p:cNvSpPr>
          <p:nvPr/>
        </p:nvSpPr>
        <p:spPr bwMode="auto">
          <a:xfrm>
            <a:off x="5257800" y="2701925"/>
            <a:ext cx="41910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Text Box 34"/>
          <p:cNvSpPr txBox="1">
            <a:spLocks noChangeArrowheads="1"/>
          </p:cNvSpPr>
          <p:nvPr/>
        </p:nvSpPr>
        <p:spPr bwMode="auto">
          <a:xfrm>
            <a:off x="3124200" y="5597525"/>
            <a:ext cx="4613275" cy="461963"/>
          </a:xfrm>
          <a:prstGeom prst="rect">
            <a:avLst/>
          </a:prstGeom>
          <a:solidFill>
            <a:srgbClr val="CCFFFF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CA2600"/>
                </a:solidFill>
              </a:rPr>
              <a:t>Διερχόμενη δέσμη (με εξασθένηση)</a:t>
            </a:r>
            <a:endParaRPr lang="en-US" sz="2400">
              <a:solidFill>
                <a:srgbClr val="CA2600"/>
              </a:solidFill>
            </a:endParaRPr>
          </a:p>
        </p:txBody>
      </p:sp>
      <p:sp>
        <p:nvSpPr>
          <p:cNvPr id="71695" name="Text Box 35"/>
          <p:cNvSpPr txBox="1">
            <a:spLocks noChangeArrowheads="1"/>
          </p:cNvSpPr>
          <p:nvPr/>
        </p:nvSpPr>
        <p:spPr bwMode="auto">
          <a:xfrm>
            <a:off x="0" y="2625725"/>
            <a:ext cx="2976563" cy="461963"/>
          </a:xfrm>
          <a:prstGeom prst="rect">
            <a:avLst/>
          </a:prstGeom>
          <a:solidFill>
            <a:srgbClr val="CCFFFF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CA2600"/>
                </a:solidFill>
              </a:rPr>
              <a:t>Φθορισμός: Ακτίνες Χ</a:t>
            </a:r>
            <a:endParaRPr lang="en-US" sz="2400">
              <a:solidFill>
                <a:srgbClr val="CA2600"/>
              </a:solidFill>
            </a:endParaRPr>
          </a:p>
        </p:txBody>
      </p:sp>
      <p:sp>
        <p:nvSpPr>
          <p:cNvPr id="71696" name="Text Box 36"/>
          <p:cNvSpPr txBox="1">
            <a:spLocks noChangeArrowheads="1"/>
          </p:cNvSpPr>
          <p:nvPr/>
        </p:nvSpPr>
        <p:spPr bwMode="auto">
          <a:xfrm>
            <a:off x="6705600" y="2854325"/>
            <a:ext cx="1657350" cy="461963"/>
          </a:xfrm>
          <a:prstGeom prst="rect">
            <a:avLst/>
          </a:prstGeom>
          <a:solidFill>
            <a:srgbClr val="CCFFFF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CA2600"/>
                </a:solidFill>
              </a:rPr>
              <a:t>Ηλεκτρόνια</a:t>
            </a:r>
            <a:endParaRPr lang="en-US" sz="2400">
              <a:solidFill>
                <a:srgbClr val="CA2600"/>
              </a:solidFill>
            </a:endParaRPr>
          </a:p>
        </p:txBody>
      </p:sp>
      <p:sp>
        <p:nvSpPr>
          <p:cNvPr id="71697" name="Text Box 37"/>
          <p:cNvSpPr txBox="1">
            <a:spLocks noChangeArrowheads="1"/>
          </p:cNvSpPr>
          <p:nvPr/>
        </p:nvSpPr>
        <p:spPr bwMode="auto">
          <a:xfrm>
            <a:off x="5141913" y="3767138"/>
            <a:ext cx="2403475" cy="4000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/>
              <a:t>Ανάκρουση </a:t>
            </a:r>
            <a:r>
              <a:rPr lang="en-US" sz="2000"/>
              <a:t>Compton</a:t>
            </a:r>
          </a:p>
        </p:txBody>
      </p:sp>
      <p:sp>
        <p:nvSpPr>
          <p:cNvPr id="71698" name="Text Box 38"/>
          <p:cNvSpPr txBox="1">
            <a:spLocks noChangeArrowheads="1"/>
          </p:cNvSpPr>
          <p:nvPr/>
        </p:nvSpPr>
        <p:spPr bwMode="auto">
          <a:xfrm>
            <a:off x="7588250" y="3767138"/>
            <a:ext cx="1946275" cy="4000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/>
              <a:t>Φωτοηλεκτρόνια</a:t>
            </a:r>
            <a:endParaRPr lang="en-US" sz="2000"/>
          </a:p>
        </p:txBody>
      </p:sp>
      <p:cxnSp>
        <p:nvCxnSpPr>
          <p:cNvPr id="71699" name="AutoShape 39"/>
          <p:cNvCxnSpPr>
            <a:cxnSpLocks noChangeShapeType="1"/>
            <a:stCxn id="71696" idx="2"/>
            <a:endCxn id="71697" idx="0"/>
          </p:cNvCxnSpPr>
          <p:nvPr/>
        </p:nvCxnSpPr>
        <p:spPr bwMode="auto">
          <a:xfrm flipH="1">
            <a:off x="6343650" y="3316288"/>
            <a:ext cx="1190625" cy="450850"/>
          </a:xfrm>
          <a:prstGeom prst="straightConnector1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</p:cxnSp>
      <p:cxnSp>
        <p:nvCxnSpPr>
          <p:cNvPr id="71700" name="AutoShape 40"/>
          <p:cNvCxnSpPr>
            <a:cxnSpLocks noChangeShapeType="1"/>
            <a:stCxn id="71696" idx="2"/>
            <a:endCxn id="71698" idx="0"/>
          </p:cNvCxnSpPr>
          <p:nvPr/>
        </p:nvCxnSpPr>
        <p:spPr bwMode="auto">
          <a:xfrm>
            <a:off x="7534275" y="3316288"/>
            <a:ext cx="1027113" cy="450850"/>
          </a:xfrm>
          <a:prstGeom prst="straightConnector1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</p:cxnSp>
      <p:cxnSp>
        <p:nvCxnSpPr>
          <p:cNvPr id="71701" name="AutoShape 41"/>
          <p:cNvCxnSpPr>
            <a:cxnSpLocks noChangeShapeType="1"/>
            <a:stCxn id="71683" idx="2"/>
            <a:endCxn id="71702" idx="0"/>
          </p:cNvCxnSpPr>
          <p:nvPr/>
        </p:nvCxnSpPr>
        <p:spPr bwMode="auto">
          <a:xfrm flipH="1">
            <a:off x="2343150" y="2244725"/>
            <a:ext cx="2924175" cy="128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702" name="Text Box 42"/>
          <p:cNvSpPr txBox="1">
            <a:spLocks noChangeArrowheads="1"/>
          </p:cNvSpPr>
          <p:nvPr/>
        </p:nvSpPr>
        <p:spPr bwMode="auto">
          <a:xfrm>
            <a:off x="990600" y="3527425"/>
            <a:ext cx="2703513" cy="461963"/>
          </a:xfrm>
          <a:prstGeom prst="rect">
            <a:avLst/>
          </a:prstGeom>
          <a:solidFill>
            <a:srgbClr val="CCFFFF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CA2600"/>
                </a:solidFill>
              </a:rPr>
              <a:t>Σκέδαση: Ακτίνες</a:t>
            </a:r>
            <a:r>
              <a:rPr lang="en-US" sz="2400">
                <a:solidFill>
                  <a:srgbClr val="CA2600"/>
                </a:solidFill>
              </a:rPr>
              <a:t> X</a:t>
            </a:r>
          </a:p>
        </p:txBody>
      </p:sp>
      <p:sp>
        <p:nvSpPr>
          <p:cNvPr id="71703" name="Text Box 43"/>
          <p:cNvSpPr txBox="1">
            <a:spLocks noChangeArrowheads="1"/>
          </p:cNvSpPr>
          <p:nvPr/>
        </p:nvSpPr>
        <p:spPr bwMode="auto">
          <a:xfrm>
            <a:off x="-11113" y="4375150"/>
            <a:ext cx="2336801" cy="70802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/>
              <a:t>Σύμφωνη (</a:t>
            </a:r>
            <a:r>
              <a:rPr lang="en-US" sz="2000"/>
              <a:t>Coherent</a:t>
            </a:r>
            <a:r>
              <a:rPr lang="el-GR" sz="2000"/>
              <a:t>)</a:t>
            </a:r>
            <a:endParaRPr lang="en-US" sz="2000"/>
          </a:p>
          <a:p>
            <a:pPr algn="ctr"/>
            <a:r>
              <a:rPr lang="el-GR" sz="2000" i="1"/>
              <a:t>Από δέσμια φορτία</a:t>
            </a:r>
            <a:endParaRPr lang="en-US" sz="2000" i="1"/>
          </a:p>
        </p:txBody>
      </p:sp>
      <p:sp>
        <p:nvSpPr>
          <p:cNvPr id="71704" name="Text Box 44"/>
          <p:cNvSpPr txBox="1">
            <a:spLocks noChangeArrowheads="1"/>
          </p:cNvSpPr>
          <p:nvPr/>
        </p:nvSpPr>
        <p:spPr bwMode="auto">
          <a:xfrm>
            <a:off x="2474913" y="4375150"/>
            <a:ext cx="4476750" cy="70802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2000"/>
              <a:t>Ασύμφωνη (</a:t>
            </a:r>
            <a:r>
              <a:rPr lang="en-US" sz="2000"/>
              <a:t>Incoherent</a:t>
            </a:r>
            <a:r>
              <a:rPr lang="el-GR" sz="2000"/>
              <a:t>)</a:t>
            </a:r>
            <a:r>
              <a:rPr lang="en-US" sz="2000"/>
              <a:t> </a:t>
            </a:r>
            <a:r>
              <a:rPr lang="el-GR" sz="2000"/>
              <a:t>κατά </a:t>
            </a:r>
            <a:r>
              <a:rPr lang="en-US" sz="2000"/>
              <a:t>Compton </a:t>
            </a:r>
          </a:p>
          <a:p>
            <a:pPr algn="ctr"/>
            <a:r>
              <a:rPr lang="el-GR" sz="2000" i="1"/>
              <a:t>Από ασθενώς συνδεδεμένα φορτία</a:t>
            </a:r>
            <a:endParaRPr lang="en-US" sz="2000" i="1"/>
          </a:p>
        </p:txBody>
      </p:sp>
      <p:cxnSp>
        <p:nvCxnSpPr>
          <p:cNvPr id="71705" name="AutoShape 45"/>
          <p:cNvCxnSpPr>
            <a:cxnSpLocks noChangeShapeType="1"/>
            <a:stCxn id="71702" idx="2"/>
            <a:endCxn id="71703" idx="0"/>
          </p:cNvCxnSpPr>
          <p:nvPr/>
        </p:nvCxnSpPr>
        <p:spPr bwMode="auto">
          <a:xfrm flipH="1">
            <a:off x="1157288" y="3989388"/>
            <a:ext cx="1185862" cy="385762"/>
          </a:xfrm>
          <a:prstGeom prst="straightConnector1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</p:cxnSp>
      <p:cxnSp>
        <p:nvCxnSpPr>
          <p:cNvPr id="71706" name="AutoShape 46"/>
          <p:cNvCxnSpPr>
            <a:cxnSpLocks noChangeShapeType="1"/>
            <a:stCxn id="71702" idx="2"/>
            <a:endCxn id="71704" idx="0"/>
          </p:cNvCxnSpPr>
          <p:nvPr/>
        </p:nvCxnSpPr>
        <p:spPr bwMode="auto">
          <a:xfrm>
            <a:off x="2343150" y="3989388"/>
            <a:ext cx="2370138" cy="385762"/>
          </a:xfrm>
          <a:prstGeom prst="straightConnector1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</p:cxnSp>
      <p:sp>
        <p:nvSpPr>
          <p:cNvPr id="71707" name="Rectangle 48"/>
          <p:cNvSpPr>
            <a:spLocks noChangeArrowheads="1"/>
          </p:cNvSpPr>
          <p:nvPr/>
        </p:nvSpPr>
        <p:spPr bwMode="auto">
          <a:xfrm>
            <a:off x="26988" y="6215063"/>
            <a:ext cx="9550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700" i="1"/>
              <a:t> </a:t>
            </a:r>
            <a:r>
              <a:rPr lang="el-GR" sz="1700" i="1"/>
              <a:t>Οι α</a:t>
            </a:r>
            <a:r>
              <a:rPr lang="el-GR" sz="1600"/>
              <a:t>κτίνες Χ μπορούν επίσης να διαθλώνται (ο δείκτης διάθλασης  είναι ελαφρώς μικρότερος από το 1) και</a:t>
            </a:r>
          </a:p>
          <a:p>
            <a:r>
              <a:rPr lang="el-GR" sz="1600"/>
              <a:t>να αντανακλώνται (σε πολύ μικρές γωνίες). Η διάθλασης των ακτίνων Χ θα συζητηθεί αργότερα..</a:t>
            </a:r>
            <a:endParaRPr lang="en-US" sz="1700" i="1"/>
          </a:p>
        </p:txBody>
      </p:sp>
      <p:sp>
        <p:nvSpPr>
          <p:cNvPr id="71708" name="TextBox 27"/>
          <p:cNvSpPr txBox="1">
            <a:spLocks noChangeArrowheads="1"/>
          </p:cNvSpPr>
          <p:nvPr/>
        </p:nvSpPr>
        <p:spPr bwMode="auto">
          <a:xfrm>
            <a:off x="0" y="417513"/>
            <a:ext cx="4370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Η αλληλεπίδραση ακτίνων Χ και ύλης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872</Words>
  <Application>Microsoft Office PowerPoint</Application>
  <PresentationFormat>On-screen Show (4:3)</PresentationFormat>
  <Paragraphs>303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Microsoft Drawing</vt:lpstr>
      <vt:lpstr>Equation</vt:lpstr>
      <vt:lpstr>Microsoft Equation 3.0</vt:lpstr>
      <vt:lpstr>Slide 1</vt:lpstr>
      <vt:lpstr>Slide 2</vt:lpstr>
      <vt:lpstr>Ακτίνες X-για πειράματα σκέδασης παράγονται (στο Εργαστήριο) με κλειστή λυχνία (sealed tube ) ή περιστρεφόμενης ανόδου</vt:lpstr>
      <vt:lpstr>Slide 4</vt:lpstr>
      <vt:lpstr>Το μήκος κύματος της παραγόμενης ακτινοβολίας καθορίζεται από το υλικό της ανόδου της λυχνίας ακτίνων Χ</vt:lpstr>
      <vt:lpstr>Slide 6</vt:lpstr>
      <vt:lpstr>Slide 7</vt:lpstr>
      <vt:lpstr>Ακριβείς τιμές: Προσοχή στις διορθώσεις μ.κ. ακτίνων X που ανακοινώνονται κατά καιρούς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vradis</dc:creator>
  <cp:lastModifiedBy>vradis</cp:lastModifiedBy>
  <cp:revision>3</cp:revision>
  <dcterms:created xsi:type="dcterms:W3CDTF">2015-10-19T09:48:21Z</dcterms:created>
  <dcterms:modified xsi:type="dcterms:W3CDTF">2015-10-22T08:08:06Z</dcterms:modified>
</cp:coreProperties>
</file>