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1" r:id="rId4"/>
    <p:sldId id="265" r:id="rId5"/>
    <p:sldId id="262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81" r:id="rId19"/>
    <p:sldId id="282" r:id="rId20"/>
    <p:sldId id="280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DEE1-6F3C-43E3-834F-5CB6B54F1C8C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35BD3-52EB-471D-88B1-48677E2B53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2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Ειδικά Μαθηματικά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599"/>
            <a:ext cx="7776864" cy="1878855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l-GR" sz="2800" b="1" dirty="0">
                <a:solidFill>
                  <a:schemeClr val="tx1"/>
                </a:solidFill>
              </a:rPr>
              <a:t>7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Η </a:t>
            </a:r>
            <a:r>
              <a:rPr lang="el-GR" sz="2800" dirty="0">
                <a:solidFill>
                  <a:schemeClr val="tx1"/>
                </a:solidFill>
              </a:rPr>
              <a:t>μη ομογενής εξίσωση της θερμοκρασίας </a:t>
            </a:r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μέθοδος των </a:t>
            </a:r>
            <a:r>
              <a:rPr lang="el-GR" b="1" dirty="0" err="1"/>
              <a:t>ιδιοσυναρτήσεων</a:t>
            </a:r>
            <a:r>
              <a:rPr lang="el-GR" b="1" dirty="0"/>
              <a:t> </a:t>
            </a:r>
            <a:r>
              <a:rPr lang="el-GR" b="1" dirty="0" smtClean="0"/>
              <a:t>(6)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Ομογενείς συνοριακές συνθήκες και αρχική συνθήκη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Θα εξαγάγουμε </a:t>
                </a:r>
                <a:r>
                  <a:rPr lang="el-GR" dirty="0" smtClean="0"/>
                  <a:t>την </a:t>
                </a:r>
                <a:r>
                  <a:rPr lang="el-GR" dirty="0"/>
                  <a:t>λύση της μη ομογενούς  διαφορικής εξισώσεως 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με ομογενείς συνοριακές συνθήκες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(0,</m:t>
                    </m:r>
                    <m:r>
                      <m:rPr>
                        <m:nor/>
                      </m:rPr>
                      <a:rPr lang="en-US"/>
                      <m:t>t</m:t>
                    </m:r>
                    <m:r>
                      <m:rPr>
                        <m:nor/>
                      </m:rPr>
                      <a:rPr lang="en-US"/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και με αρχική συνθήκη  την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2561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88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μέθοδος των </a:t>
            </a:r>
            <a:r>
              <a:rPr lang="el-GR" b="1" dirty="0" err="1"/>
              <a:t>ιδιοσυναρτήσεων</a:t>
            </a:r>
            <a:r>
              <a:rPr lang="el-GR" b="1" dirty="0"/>
              <a:t> </a:t>
            </a:r>
            <a:r>
              <a:rPr lang="el-GR" b="1" dirty="0" smtClean="0"/>
              <a:t>(7)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Ομογενείς συνοριακές συνθήκες και αρχική συνθήκη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/>
                  <a:t>Θεωρούμε </a:t>
                </a:r>
                <a:r>
                  <a:rPr lang="el-GR" dirty="0" smtClean="0"/>
                  <a:t>λύση </a:t>
                </a:r>
                <a:r>
                  <a:rPr lang="el-GR" dirty="0"/>
                  <a:t>υπό μορφή σειράς </a:t>
                </a:r>
                <a:r>
                  <a:rPr lang="el-GR" dirty="0" err="1" smtClean="0"/>
                  <a:t>Fourier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l-GR" dirty="0" smtClean="0"/>
                  <a:t> </a:t>
                </a:r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Έστω ότι η 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και η αρχική συνθήκη εκφράζονται εκάστη υπό μορφή σειράς </a:t>
                </a:r>
                <a:r>
                  <a:rPr lang="el-GR" dirty="0" err="1"/>
                  <a:t>Fourier</a:t>
                </a:r>
                <a:r>
                  <a:rPr lang="el-GR" dirty="0"/>
                  <a:t>, ως εξής 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  <m:nary>
                                  <m:naryPr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𝜋𝜉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</m:nary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𝛷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𝛷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  <m:nary>
                                  <m:naryPr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𝜋𝜉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</m:nary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6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09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μέθοδος των </a:t>
            </a:r>
            <a:r>
              <a:rPr lang="el-GR" b="1" dirty="0" err="1"/>
              <a:t>ιδιοσυναρτήσεων</a:t>
            </a:r>
            <a:r>
              <a:rPr lang="el-GR" b="1" dirty="0"/>
              <a:t> </a:t>
            </a:r>
            <a:r>
              <a:rPr lang="el-GR" b="1" dirty="0" smtClean="0"/>
              <a:t>(8)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Ομογενείς συνοριακές συνθήκες και αρχική συνθήκη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 smtClean="0"/>
                  <a:t>Από τις παραπάνω εξισώσεις θα έχουμε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Η εξίσωση αυτή  ισχύει εφ’ όσον η παράσταση εντός της παρενθέσεως ισούται με το μηδέν, </a:t>
                </a:r>
                <a:r>
                  <a:rPr lang="el-GR" dirty="0" smtClean="0"/>
                  <a:t>οπότε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l-G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33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μέθοδος των </a:t>
            </a:r>
            <a:r>
              <a:rPr lang="el-GR" b="1" dirty="0" err="1"/>
              <a:t>ιδιοσυναρτήσεων</a:t>
            </a:r>
            <a:r>
              <a:rPr lang="el-GR" b="1" dirty="0"/>
              <a:t> </a:t>
            </a:r>
            <a:r>
              <a:rPr lang="el-GR" b="1" dirty="0" smtClean="0"/>
              <a:t>(9)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Ομογενείς συνοριακές συνθήκες και αρχική συνθήκη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/>
                  <a:t>Η</a:t>
                </a:r>
                <a:r>
                  <a:rPr lang="el-GR" dirty="0" smtClean="0"/>
                  <a:t> </a:t>
                </a:r>
                <a:r>
                  <a:rPr lang="el-GR" dirty="0"/>
                  <a:t>συνθήκη που διέπει την </a:t>
                </a:r>
                <a:r>
                  <a:rPr lang="el-GR" dirty="0" smtClean="0"/>
                  <a:t>παραπάνω εξίσωση είναι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,0)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Από την σχέση αυτή </a:t>
                </a:r>
                <a:r>
                  <a:rPr lang="el-GR" dirty="0" smtClean="0"/>
                  <a:t>συνάγεται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 smtClean="0"/>
                  <a:t>Επομένως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dirty="0" smtClean="0"/>
                  <a:t> η οποία </a:t>
                </a:r>
                <a:r>
                  <a:rPr lang="el-GR" dirty="0"/>
                  <a:t>συνοδεύεται πλέον από τον απαραίτητο αριθμό </a:t>
                </a:r>
                <a:r>
                  <a:rPr lang="el-GR" dirty="0" smtClean="0"/>
                  <a:t>συνθηκών </a:t>
                </a:r>
                <a:r>
                  <a:rPr lang="el-GR" dirty="0"/>
                  <a:t>για να </a:t>
                </a:r>
                <a:r>
                  <a:rPr lang="el-GR" dirty="0" smtClean="0"/>
                  <a:t>λυθεί.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3876296" y="3244334"/>
                <a:ext cx="13914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96" y="3244334"/>
                <a:ext cx="139140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65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μέθοδος των </a:t>
            </a:r>
            <a:r>
              <a:rPr lang="el-GR" b="1" dirty="0" err="1"/>
              <a:t>ιδιοσυναρτήσεων</a:t>
            </a:r>
            <a:r>
              <a:rPr lang="el-GR" b="1" dirty="0"/>
              <a:t> </a:t>
            </a:r>
            <a:r>
              <a:rPr lang="el-GR" b="1" dirty="0" smtClean="0"/>
              <a:t>(10)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Μη ομογενείς συνοριακές </a:t>
                </a:r>
                <a:r>
                  <a:rPr lang="el-GR" b="1" dirty="0" smtClean="0"/>
                  <a:t>συνθήκες</a:t>
                </a:r>
              </a:p>
              <a:p>
                <a:pPr marL="0" indent="0">
                  <a:buNone/>
                </a:pPr>
                <a:endParaRPr lang="el-GR" b="1" dirty="0"/>
              </a:p>
              <a:p>
                <a:r>
                  <a:rPr lang="el-GR" dirty="0"/>
                  <a:t>Έστω η μη ομογενής  διαφορική εξίσωση </a:t>
                </a:r>
                <a:endParaRPr lang="el-GR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με μη ομογενείς συνοριακές </a:t>
                </a:r>
                <a:r>
                  <a:rPr lang="el-GR" dirty="0" smtClean="0"/>
                  <a:t>συνθήκες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(0,</m:t>
                    </m:r>
                    <m:r>
                      <m:rPr>
                        <m:nor/>
                      </m:rPr>
                      <a:rPr lang="en-US"/>
                      <m:t>t</m:t>
                    </m:r>
                    <m:r>
                      <m:rPr>
                        <m:nor/>
                      </m:rPr>
                      <a:rPr lang="en-US"/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L</m:t>
                    </m:r>
                    <m:r>
                      <m:rPr>
                        <m:nor/>
                      </m:rP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t</m:t>
                    </m:r>
                    <m:r>
                      <m:rPr>
                        <m:nor/>
                      </m:rPr>
                      <a:rPr lang="en-US"/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Έστω επίσης η γενική αρχική </a:t>
                </a:r>
                <a:r>
                  <a:rPr lang="el-GR" dirty="0" smtClean="0"/>
                  <a:t>συνθήκη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Αναζητούμε λύση της μορφής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x</m:t>
                    </m:r>
                    <m:r>
                      <m:rPr>
                        <m:nor/>
                      </m:rP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t</m:t>
                    </m:r>
                    <m:r>
                      <m:rPr>
                        <m:nor/>
                      </m:rPr>
                      <a:rPr lang="en-US"/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675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μέθοδος των </a:t>
            </a:r>
            <a:r>
              <a:rPr lang="el-GR" b="1" dirty="0" err="1"/>
              <a:t>ιδιοσυναρτήσεων</a:t>
            </a:r>
            <a:r>
              <a:rPr lang="el-GR" b="1" dirty="0"/>
              <a:t> </a:t>
            </a:r>
            <a:r>
              <a:rPr lang="el-GR" b="1" dirty="0" smtClean="0"/>
              <a:t>(11)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Μη ομογενείς συνοριακές συνθήκες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l-GR" dirty="0" smtClean="0"/>
                  <a:t>Σκοπός </a:t>
                </a:r>
                <a:r>
                  <a:rPr lang="el-GR" dirty="0"/>
                  <a:t>να αναγάγουμε το δοθέν πρόβλημα σε πρόβλημα με ομογενείς συνοριακές </a:t>
                </a:r>
                <a:r>
                  <a:rPr lang="el-GR" dirty="0" smtClean="0"/>
                  <a:t>συνθήκες.</a:t>
                </a:r>
              </a:p>
              <a:p>
                <a:endParaRPr lang="el-GR" dirty="0"/>
              </a:p>
              <a:p>
                <a:r>
                  <a:rPr lang="el-GR" dirty="0" smtClean="0"/>
                  <a:t>Προς </a:t>
                </a:r>
                <a:r>
                  <a:rPr lang="el-GR" dirty="0"/>
                  <a:t>τούτο επιλέγουμε την μορφή της συναρτήσεως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ούτως, ώστε να ικανοποιούνται οι συνοριακές </a:t>
                </a:r>
                <a:r>
                  <a:rPr lang="el-GR" dirty="0" smtClean="0"/>
                  <a:t>συνθήκες, </a:t>
                </a:r>
                <a:r>
                  <a:rPr lang="el-GR" dirty="0"/>
                  <a:t>δηλαδή θέτουμε 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w</m:t>
                      </m:r>
                      <m:r>
                        <m:rPr>
                          <m:nor/>
                        </m:rPr>
                        <a:rPr lang="en-US"/>
                        <m:t>(0,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/>
                        <m:t>w</m:t>
                      </m:r>
                      <m:r>
                        <m:rPr>
                          <m:nor/>
                        </m:rPr>
                        <a:rPr lang="en-US"/>
                        <m:t>(</m:t>
                      </m:r>
                      <m:r>
                        <m:rPr>
                          <m:nor/>
                        </m:rPr>
                        <a:rPr lang="en-US"/>
                        <m:t>L</m:t>
                      </m:r>
                      <m:r>
                        <m:rPr>
                          <m:nor/>
                        </m:rPr>
                        <a:rPr lang="en-US"/>
                        <m:t>,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),  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Μια μορφή της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, </a:t>
                </a:r>
                <a:r>
                  <a:rPr lang="el-GR" dirty="0"/>
                  <a:t>η οποία </a:t>
                </a:r>
                <a:r>
                  <a:rPr lang="el-GR" dirty="0" smtClean="0"/>
                  <a:t>πληροί τις παραπάνω συνθήκες είναι </a:t>
                </a:r>
                <a:r>
                  <a:rPr lang="el-GR" dirty="0"/>
                  <a:t>η </a:t>
                </a:r>
                <a:endParaRPr lang="el-GR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w</m:t>
                      </m:r>
                      <m:r>
                        <m:rPr>
                          <m:nor/>
                        </m:rPr>
                        <a:rPr lang="en-US"/>
                        <m:t>(</m:t>
                      </m:r>
                      <m:r>
                        <m:rPr>
                          <m:nor/>
                        </m:rPr>
                        <a:rPr lang="en-US"/>
                        <m:t>x</m:t>
                      </m:r>
                      <m:r>
                        <m:rPr>
                          <m:nor/>
                        </m:rPr>
                        <a:rPr lang="en-US"/>
                        <m:t>,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02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52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μέθοδος των </a:t>
            </a:r>
            <a:r>
              <a:rPr lang="el-GR" b="1" dirty="0" err="1"/>
              <a:t>ιδιοσυναρτήσεων</a:t>
            </a:r>
            <a:r>
              <a:rPr lang="el-GR" b="1" dirty="0"/>
              <a:t> </a:t>
            </a:r>
            <a:r>
              <a:rPr lang="el-GR" b="1" dirty="0" smtClean="0"/>
              <a:t>(12)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Μη ομογενείς συνοριακές συνθήκες</a:t>
                </a:r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Το αρχικό πρόβλημα ανάγεται πλέον στην επίλυση της εξισώσεως </a:t>
                </a:r>
                <a:endParaRPr lang="el-GR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Όπου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g</m:t>
                      </m:r>
                      <m:r>
                        <m:rPr>
                          <m:nor/>
                        </m:rPr>
                        <a:rPr lang="en-US"/>
                        <m:t>(</m:t>
                      </m:r>
                      <m:r>
                        <m:rPr>
                          <m:nor/>
                        </m:rPr>
                        <a:rPr lang="en-US"/>
                        <m:t>x</m:t>
                      </m:r>
                      <m:r>
                        <m:rPr>
                          <m:nor/>
                        </m:rPr>
                        <a:rPr lang="en-US"/>
                        <m:t>,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07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690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μέθοδος των </a:t>
            </a:r>
            <a:r>
              <a:rPr lang="el-GR" b="1" dirty="0" err="1"/>
              <a:t>ιδιοσυναρτήσεων</a:t>
            </a:r>
            <a:r>
              <a:rPr lang="el-GR" b="1" dirty="0"/>
              <a:t> </a:t>
            </a:r>
            <a:r>
              <a:rPr lang="el-GR" b="1" dirty="0" smtClean="0"/>
              <a:t>(13)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Μη ομογενείς συνοριακές συνθήκες</a:t>
                </a:r>
              </a:p>
              <a:p>
                <a:pPr marL="0" indent="0">
                  <a:buNone/>
                </a:pPr>
                <a:endParaRPr lang="el-GR" b="1" dirty="0"/>
              </a:p>
              <a:p>
                <a:r>
                  <a:rPr lang="el-GR" dirty="0"/>
                  <a:t>Οι αρχικές και οι συνοριακές συνθήκες που </a:t>
                </a:r>
                <a:r>
                  <a:rPr lang="el-GR" dirty="0" smtClean="0"/>
                  <a:t>είναι </a:t>
                </a:r>
                <a:r>
                  <a:rPr lang="el-GR" dirty="0"/>
                  <a:t>οι ακόλουθες</a:t>
                </a:r>
                <a:endParaRPr lang="en-US" dirty="0"/>
              </a:p>
              <a:p>
                <a:pPr marL="0" indent="0">
                  <a:buNone/>
                </a:pPr>
                <a:endParaRPr lang="el-GR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,0)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,0),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U</m:t>
                      </m:r>
                      <m:r>
                        <m:rPr>
                          <m:nor/>
                        </m:rPr>
                        <a:rPr lang="en-US"/>
                        <m:t>(</m:t>
                      </m:r>
                      <m:r>
                        <m:rPr>
                          <m:nor/>
                        </m:rPr>
                        <a:rPr lang="el-GR" b="0" i="0" smtClean="0"/>
                        <m:t>0</m:t>
                      </m:r>
                      <m:r>
                        <m:rPr>
                          <m:nor/>
                        </m:rPr>
                        <a:rPr lang="en-US"/>
                        <m:t>,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/>
                        <m:t>U</m:t>
                      </m:r>
                      <m:r>
                        <m:rPr>
                          <m:nor/>
                        </m:rPr>
                        <a:rPr lang="en-US"/>
                        <m:t>(</m:t>
                      </m:r>
                      <m:r>
                        <m:rPr>
                          <m:nor/>
                        </m:rPr>
                        <a:rPr lang="en-US"/>
                        <m:t>L</m:t>
                      </m:r>
                      <m:r>
                        <m:rPr>
                          <m:nor/>
                        </m:rPr>
                        <a:rPr lang="en-US"/>
                        <m:t>,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Η </a:t>
                </a:r>
                <a:r>
                  <a:rPr lang="el-GR" dirty="0" smtClean="0"/>
                  <a:t>εξίσωση </a:t>
                </a:r>
                <a:r>
                  <a:rPr lang="el-GR" dirty="0"/>
                  <a:t>είναι μη ομογενής  διαφορική εξίσωση με ομογενείς συνοριακές συνθήκες  και επιλύεται με την μέθοδο, η οποία έχει </a:t>
                </a:r>
                <a:r>
                  <a:rPr lang="el-GR" dirty="0" err="1"/>
                  <a:t>περιγραφεί</a:t>
                </a:r>
                <a:r>
                  <a:rPr lang="el-GR" dirty="0"/>
                  <a:t> στην </a:t>
                </a:r>
                <a:r>
                  <a:rPr lang="el-GR" dirty="0" smtClean="0"/>
                  <a:t>παραπάνω </a:t>
                </a:r>
                <a:r>
                  <a:rPr lang="el-GR" dirty="0" err="1" smtClean="0"/>
                  <a:t>υποενότητα</a:t>
                </a:r>
                <a:r>
                  <a:rPr lang="el-GR" dirty="0" smtClean="0"/>
                  <a:t> του </a:t>
                </a:r>
                <a:r>
                  <a:rPr lang="el-GR" dirty="0"/>
                  <a:t>παρόντος κεφαλαίου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l-GR" b="1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861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υλικό της παρουσίασης προέρχεται από το βιβλίο</a:t>
            </a:r>
            <a:r>
              <a:rPr lang="en-US" dirty="0" smtClean="0"/>
              <a:t>:</a:t>
            </a:r>
            <a:r>
              <a:rPr lang="el-GR" dirty="0"/>
              <a:t> </a:t>
            </a:r>
            <a:r>
              <a:rPr lang="el-GR" dirty="0" smtClean="0"/>
              <a:t>«</a:t>
            </a:r>
            <a:r>
              <a:rPr lang="el-GR" dirty="0"/>
              <a:t>Ειδικά Μαθηματικά»,  Γ. Καραχάλιου &amp; Β. </a:t>
            </a:r>
            <a:r>
              <a:rPr lang="el-GR" dirty="0" err="1"/>
              <a:t>Λουκόπουλου</a:t>
            </a:r>
            <a:r>
              <a:rPr lang="el-GR" dirty="0"/>
              <a:t>, Παν/</a:t>
            </a:r>
            <a:r>
              <a:rPr lang="el-GR" dirty="0" err="1"/>
              <a:t>μίου</a:t>
            </a:r>
            <a:r>
              <a:rPr lang="el-GR" dirty="0"/>
              <a:t> </a:t>
            </a:r>
            <a:r>
              <a:rPr lang="el-GR" dirty="0" smtClean="0"/>
              <a:t>Πατρών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l-GR" dirty="0"/>
              <a:t>ε</a:t>
            </a:r>
            <a:r>
              <a:rPr lang="el-GR" dirty="0" smtClean="0"/>
              <a:t>κτός αν αναγράφεται διαφορετικά.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Αναφοράς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400" dirty="0" err="1"/>
              <a:t>Copyright</a:t>
            </a:r>
            <a:r>
              <a:rPr lang="el-GR" sz="2400" dirty="0"/>
              <a:t> </a:t>
            </a:r>
            <a:r>
              <a:rPr lang="el-GR" sz="2400" dirty="0" smtClean="0"/>
              <a:t>Πανεπιστήμιο Πατρών</a:t>
            </a:r>
            <a:r>
              <a:rPr lang="en-US" sz="2400" dirty="0" smtClean="0"/>
              <a:t>,</a:t>
            </a:r>
            <a:r>
              <a:rPr lang="el-GR" sz="2400" dirty="0"/>
              <a:t> </a:t>
            </a:r>
            <a:r>
              <a:rPr lang="el-GR" sz="2400" dirty="0" smtClean="0"/>
              <a:t>Βασίλειος </a:t>
            </a:r>
            <a:r>
              <a:rPr lang="el-GR" sz="2400" dirty="0" err="1" smtClean="0"/>
              <a:t>Λουκόπουλος</a:t>
            </a:r>
            <a:r>
              <a:rPr lang="el-GR" sz="2400" dirty="0" smtClean="0"/>
              <a:t>. «Ειδικά Μαθηματικά. </a:t>
            </a:r>
            <a:r>
              <a:rPr lang="el-GR" sz="2400" smtClean="0"/>
              <a:t>Ενότητα </a:t>
            </a:r>
            <a:r>
              <a:rPr lang="el-GR" sz="2400" smtClean="0"/>
              <a:t>7». </a:t>
            </a:r>
            <a:r>
              <a:rPr lang="el-GR" sz="2400" dirty="0"/>
              <a:t>Έκδοση: 1.0. </a:t>
            </a:r>
            <a:r>
              <a:rPr lang="el-GR" sz="2400" dirty="0" smtClean="0"/>
              <a:t>Πάτρα 2015. </a:t>
            </a:r>
            <a:r>
              <a:rPr lang="el-GR" sz="2400" dirty="0"/>
              <a:t>Διαθέσιμο από τη δικτυακή διεύθυνση</a:t>
            </a:r>
            <a:r>
              <a:rPr lang="el-GR" sz="2400" dirty="0" smtClean="0"/>
              <a:t>: </a:t>
            </a:r>
            <a:r>
              <a:rPr lang="en-US" sz="2400" b="1" dirty="0"/>
              <a:t>https://eclass.upatras.gr/courses/PHY1945</a:t>
            </a:r>
            <a:r>
              <a:rPr lang="en-US" sz="2400" b="1" dirty="0" smtClean="0"/>
              <a:t>/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14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l-GR" dirty="0"/>
              <a:t>Η μη ομογενής εξίσωση της θερμοκρασίας ράβδου πεπερασμένου μήκους </a:t>
            </a:r>
          </a:p>
          <a:p>
            <a:endParaRPr lang="en-US" dirty="0"/>
          </a:p>
          <a:p>
            <a:r>
              <a:rPr lang="el-GR" dirty="0"/>
              <a:t>Η μέθοδος των </a:t>
            </a:r>
            <a:r>
              <a:rPr lang="el-GR" dirty="0" err="1"/>
              <a:t>ιδιοσυναρτήσεων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/>
              <a:t>α) Ομογενείς συνοριακές συνθήκες και αρχική συνθήκη u(x,0) = </a:t>
            </a:r>
            <a:r>
              <a:rPr lang="en-US" dirty="0" smtClean="0"/>
              <a:t>0</a:t>
            </a:r>
            <a:r>
              <a:rPr lang="el-GR" dirty="0" smtClean="0"/>
              <a:t>.</a:t>
            </a:r>
            <a:r>
              <a:rPr lang="en-US" dirty="0" smtClean="0"/>
              <a:t>H </a:t>
            </a:r>
            <a:r>
              <a:rPr lang="el-GR" dirty="0"/>
              <a:t>συνάρτηση πηγής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β) Ομογενείς συνοριακές συνθήκες και αρχική συνθήκη u(x,0) = ϕ(x)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γ) Μη ομογενείς συνοριακές συνθήκες 		</a:t>
            </a:r>
          </a:p>
          <a:p>
            <a:pPr marL="0" indent="0">
              <a:buNone/>
            </a:pPr>
            <a:r>
              <a:rPr lang="el-GR" dirty="0"/>
              <a:t>	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Η μέθοδος των </a:t>
            </a:r>
            <a:r>
              <a:rPr lang="el-GR" b="1" dirty="0" err="1"/>
              <a:t>ιδιοσυναρτήσεων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- Θέση περιεχομένου"/>
              <p:cNvSpPr>
                <a:spLocks noGrp="1"/>
              </p:cNvSpPr>
              <p:nvPr>
                <p:ph idx="1"/>
              </p:nvPr>
            </p:nvSpPr>
            <p:spPr>
              <a:xfrm>
                <a:off x="466215" y="1611851"/>
                <a:ext cx="8229600" cy="452596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Ομογενείς συνοριακές </a:t>
                </a:r>
                <a:r>
                  <a:rPr lang="el-GR" b="1" dirty="0" smtClean="0"/>
                  <a:t>συνθήκες</a:t>
                </a:r>
                <a:r>
                  <a:rPr lang="en-US" b="1" dirty="0" smtClean="0"/>
                  <a:t>.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H</a:t>
                </a:r>
                <a:r>
                  <a:rPr lang="el-GR" b="1" dirty="0" smtClean="0"/>
                  <a:t> </a:t>
                </a:r>
                <a:r>
                  <a:rPr lang="el-GR" b="1" dirty="0"/>
                  <a:t>συνάρτηση </a:t>
                </a:r>
                <a:r>
                  <a:rPr lang="el-GR" b="1" dirty="0" smtClean="0"/>
                  <a:t>πηγής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l-GR" dirty="0"/>
                  <a:t>Έστω η μη ομογενής  διαφορική εξίσωση 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με ομογενείς συνοριακές συνθήκες  </a:t>
                </a:r>
                <a:r>
                  <a:rPr lang="en-US" dirty="0"/>
                  <a:t>u</a:t>
                </a:r>
                <a:r>
                  <a:rPr lang="el-GR" dirty="0"/>
                  <a:t>(0,</a:t>
                </a:r>
                <a:r>
                  <a:rPr lang="en-US" dirty="0"/>
                  <a:t>t</a:t>
                </a:r>
                <a:r>
                  <a:rPr lang="el-GR" dirty="0"/>
                  <a:t>)=0, </a:t>
                </a:r>
                <a:r>
                  <a:rPr lang="en-US" dirty="0"/>
                  <a:t>u</a:t>
                </a:r>
                <a:r>
                  <a:rPr lang="el-GR" dirty="0"/>
                  <a:t>(</a:t>
                </a:r>
                <a:r>
                  <a:rPr lang="en-US" dirty="0"/>
                  <a:t>L</a:t>
                </a:r>
                <a:r>
                  <a:rPr lang="el-GR" dirty="0"/>
                  <a:t>,</a:t>
                </a:r>
                <a:r>
                  <a:rPr lang="en-US" dirty="0"/>
                  <a:t>t</a:t>
                </a:r>
                <a:r>
                  <a:rPr lang="el-GR" dirty="0"/>
                  <a:t>)=0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και με αρχική συνθήκη  την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Η </a:t>
                </a:r>
                <a:r>
                  <a:rPr lang="el-GR" dirty="0" smtClean="0"/>
                  <a:t>παραπάνω Δ.Ε. </a:t>
                </a:r>
                <a:r>
                  <a:rPr lang="el-GR" dirty="0"/>
                  <a:t>είναι η διαφορική εξίσωση της κατανομής της θερμοκρασίας σε ράβδο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συναρτήσει του χρόνου παρουσία θερμικής </a:t>
                </a:r>
                <a:r>
                  <a:rPr lang="el-GR" dirty="0" smtClean="0"/>
                  <a:t>πηγής, </a:t>
                </a:r>
                <a:r>
                  <a:rPr lang="el-GR" dirty="0"/>
                  <a:t>η οποία εκλύει ποσόν θερμότητας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ανά μονάδα μήκους και ανά μονάδα χρόνου στην </a:t>
                </a:r>
                <a:r>
                  <a:rPr lang="el-GR" dirty="0" smtClean="0"/>
                  <a:t>ράβδο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2 - Θέση περιεχομένου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215" y="1611851"/>
                <a:ext cx="8229600" cy="4525963"/>
              </a:xfrm>
              <a:blipFill rotWithShape="0">
                <a:blip r:embed="rId2"/>
                <a:stretch>
                  <a:fillRect l="-741" t="-1884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1937" y="6581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45345" y="-169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μέθοδος των </a:t>
            </a:r>
            <a:r>
              <a:rPr lang="el-GR" b="1" dirty="0" err="1" smtClean="0"/>
              <a:t>ιδιοσυναρτήσεων</a:t>
            </a:r>
            <a:r>
              <a:rPr lang="el-GR" b="1" dirty="0" smtClean="0"/>
              <a:t> (2)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Ομογενείς συνοριακές </a:t>
                </a:r>
                <a:r>
                  <a:rPr lang="el-GR" b="1" dirty="0" smtClean="0"/>
                  <a:t>συνθήκες</a:t>
                </a:r>
                <a:r>
                  <a:rPr lang="en-US" b="1" dirty="0" smtClean="0"/>
                  <a:t>.</a:t>
                </a:r>
                <a:r>
                  <a:rPr lang="el-GR" b="1" dirty="0" smtClean="0"/>
                  <a:t> </a:t>
                </a:r>
                <a:r>
                  <a:rPr lang="en-US" b="1" dirty="0"/>
                  <a:t>H</a:t>
                </a:r>
                <a:r>
                  <a:rPr lang="el-GR" b="1" dirty="0"/>
                  <a:t> συνάρτηση </a:t>
                </a:r>
                <a:r>
                  <a:rPr lang="el-GR" b="1" dirty="0" smtClean="0"/>
                  <a:t>πηγής</a:t>
                </a:r>
                <a:r>
                  <a:rPr lang="en-US" b="1" dirty="0" smtClean="0"/>
                  <a:t> (2)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l-GR" dirty="0"/>
                  <a:t>Για να λύσουμε </a:t>
                </a:r>
                <a:r>
                  <a:rPr lang="el-GR" dirty="0" smtClean="0"/>
                  <a:t>την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Δ.Ε. </a:t>
                </a:r>
                <a:r>
                  <a:rPr lang="el-GR" dirty="0"/>
                  <a:t>χρησιμοποιούμε την μέθοδο των </a:t>
                </a:r>
                <a:r>
                  <a:rPr lang="el-GR" dirty="0" err="1"/>
                  <a:t>ιδιοσυναρτήσεων</a:t>
                </a:r>
                <a:r>
                  <a:rPr lang="el-GR" dirty="0"/>
                  <a:t>. Κατά την μέθοδο αυτήν η </a:t>
                </a:r>
                <a:r>
                  <a:rPr lang="el-GR" dirty="0" err="1"/>
                  <a:t>ζητουμένη</a:t>
                </a:r>
                <a:r>
                  <a:rPr lang="el-GR" dirty="0"/>
                  <a:t> λύση </a:t>
                </a:r>
                <a:r>
                  <a:rPr lang="el-GR" dirty="0" smtClean="0"/>
                  <a:t>έχει </a:t>
                </a:r>
                <a:r>
                  <a:rPr lang="el-GR" dirty="0"/>
                  <a:t>την </a:t>
                </a:r>
                <a:r>
                  <a:rPr lang="el-GR" dirty="0" smtClean="0"/>
                  <a:t>μορφή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Η λύση της ομογενούς εξισώσεως που πληροί </a:t>
                </a:r>
                <a:r>
                  <a:rPr lang="el-GR" dirty="0" smtClean="0"/>
                  <a:t>τις σ. </a:t>
                </a:r>
                <a:r>
                  <a:rPr lang="el-GR" dirty="0"/>
                  <a:t>συνθήκες </a:t>
                </a:r>
                <a:r>
                  <a:rPr lang="el-GR" dirty="0" smtClean="0"/>
                  <a:t>είναι η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71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μέθοδος των </a:t>
            </a:r>
            <a:r>
              <a:rPr lang="el-GR" b="1" dirty="0" err="1" smtClean="0"/>
              <a:t>ιδιοσυναρτήσεων</a:t>
            </a:r>
            <a:r>
              <a:rPr lang="el-GR" b="1" dirty="0" smtClean="0"/>
              <a:t> (3)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Ομογενείς συνοριακές συνθήκες</a:t>
                </a:r>
                <a:r>
                  <a:rPr lang="en-US" b="1" dirty="0" smtClean="0"/>
                  <a:t>.</a:t>
                </a:r>
                <a:r>
                  <a:rPr lang="el-GR" b="1" dirty="0" smtClean="0"/>
                  <a:t> </a:t>
                </a:r>
                <a:r>
                  <a:rPr lang="en-US" b="1" dirty="0"/>
                  <a:t>H</a:t>
                </a:r>
                <a:r>
                  <a:rPr lang="el-GR" b="1" dirty="0"/>
                  <a:t> συνάρτηση πηγής</a:t>
                </a:r>
                <a:r>
                  <a:rPr lang="en-US" b="1" dirty="0"/>
                  <a:t> </a:t>
                </a:r>
                <a:r>
                  <a:rPr lang="en-US" b="1" dirty="0" smtClean="0"/>
                  <a:t>(</a:t>
                </a:r>
                <a:r>
                  <a:rPr lang="el-GR" b="1" dirty="0" smtClean="0"/>
                  <a:t>3</a:t>
                </a:r>
                <a:r>
                  <a:rPr lang="en-US" b="1" dirty="0" smtClean="0"/>
                  <a:t>)</a:t>
                </a:r>
                <a:endParaRPr lang="en-US" b="1" dirty="0"/>
              </a:p>
              <a:p>
                <a:endParaRPr lang="el-GR" dirty="0" smtClean="0"/>
              </a:p>
              <a:p>
                <a:r>
                  <a:rPr lang="el-GR" dirty="0"/>
                  <a:t>Σύμφωνα λοιπόν με την μέθοδο των  </a:t>
                </a:r>
                <a:r>
                  <a:rPr lang="el-GR" dirty="0" err="1"/>
                  <a:t>ιδιοσυναρτήσεων</a:t>
                </a:r>
                <a:r>
                  <a:rPr lang="el-GR" dirty="0"/>
                  <a:t>  ζητούμε </a:t>
                </a:r>
                <a:r>
                  <a:rPr lang="el-GR" dirty="0" smtClean="0"/>
                  <a:t>λύση υπό </a:t>
                </a:r>
                <a:r>
                  <a:rPr lang="el-GR" dirty="0"/>
                  <a:t>μορφή σειράς </a:t>
                </a:r>
                <a:r>
                  <a:rPr lang="el-GR" dirty="0" err="1"/>
                  <a:t>Fourier</a:t>
                </a:r>
                <a:r>
                  <a:rPr lang="el-GR" dirty="0"/>
                  <a:t> </a:t>
                </a: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Επί πλέον θεωρούμε  ότι η </a:t>
                </a:r>
                <a:r>
                  <a:rPr lang="el-GR" dirty="0" smtClean="0"/>
                  <a:t>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εκφράζεται </a:t>
                </a:r>
                <a:r>
                  <a:rPr lang="el-GR" dirty="0"/>
                  <a:t>υπό μορφή σειράς </a:t>
                </a:r>
                <a:r>
                  <a:rPr lang="el-GR" dirty="0" err="1"/>
                  <a:t>Fourier</a:t>
                </a:r>
                <a:r>
                  <a:rPr lang="el-GR" dirty="0"/>
                  <a:t>, ως </a:t>
                </a:r>
                <a:r>
                  <a:rPr lang="el-GR" dirty="0" smtClean="0"/>
                  <a:t>εξής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f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x</m:t>
                    </m:r>
                    <m:r>
                      <m:rPr>
                        <m:nor/>
                      </m:rP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t</m:t>
                    </m:r>
                    <m:r>
                      <m:rPr>
                        <m:nor/>
                      </m:rPr>
                      <a:rPr lang="en-US"/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nary>
                      <m:naryPr>
                        <m:limLoc m:val="undOvr"/>
                        <m:grow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64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μέθοδος των </a:t>
            </a:r>
            <a:r>
              <a:rPr lang="el-GR" b="1" dirty="0" err="1" smtClean="0"/>
              <a:t>ιδιοσυναρτήσεων</a:t>
            </a:r>
            <a:r>
              <a:rPr lang="el-GR" b="1" dirty="0" smtClean="0"/>
              <a:t> (4)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Ομογενείς συνοριακές </a:t>
                </a:r>
                <a:r>
                  <a:rPr lang="el-GR" b="1" dirty="0" smtClean="0"/>
                  <a:t>συνθήκες</a:t>
                </a:r>
                <a:r>
                  <a:rPr lang="en-US" b="1" dirty="0" smtClean="0"/>
                  <a:t>.</a:t>
                </a:r>
                <a:r>
                  <a:rPr lang="el-GR" b="1" dirty="0" smtClean="0"/>
                  <a:t> </a:t>
                </a:r>
                <a:r>
                  <a:rPr lang="en-US" b="1" dirty="0"/>
                  <a:t>H</a:t>
                </a:r>
                <a:r>
                  <a:rPr lang="el-GR" b="1" dirty="0"/>
                  <a:t> συνάρτηση πηγής</a:t>
                </a:r>
                <a:r>
                  <a:rPr lang="en-US" b="1" dirty="0"/>
                  <a:t> </a:t>
                </a:r>
                <a:r>
                  <a:rPr lang="en-US" b="1" dirty="0" smtClean="0"/>
                  <a:t>(</a:t>
                </a:r>
                <a:r>
                  <a:rPr lang="el-GR" b="1" dirty="0" smtClean="0"/>
                  <a:t>4</a:t>
                </a:r>
                <a:r>
                  <a:rPr lang="en-US" b="1" dirty="0" smtClean="0"/>
                  <a:t>)</a:t>
                </a:r>
                <a:endParaRPr lang="el-GR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l-GR" dirty="0"/>
                  <a:t>Ο</a:t>
                </a:r>
                <a:r>
                  <a:rPr lang="el-GR" dirty="0" smtClean="0"/>
                  <a:t>πότε </a:t>
                </a:r>
                <a:r>
                  <a:rPr lang="el-GR" dirty="0"/>
                  <a:t>λαμβάνουμε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nary>
                            <m:naryPr>
                              <m:limLoc m:val="undOvr"/>
                              <m:grow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limLoc m:val="undOvr"/>
                                      <m:grow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𝜋𝜉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nary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Η συνάρτηση πηγής, σε συμφωνία με την εξίσωση </a:t>
                </a:r>
                <a:r>
                  <a:rPr lang="el-GR" dirty="0" smtClean="0"/>
                  <a:t>ορισμού, </a:t>
                </a:r>
                <a:r>
                  <a:rPr lang="el-GR" dirty="0"/>
                  <a:t>είναι </a:t>
                </a:r>
                <a:endParaRPr lang="el-GR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G</m:t>
                      </m:r>
                      <m:r>
                        <m:rPr>
                          <m:nor/>
                        </m:rPr>
                        <a:rPr lang="en-US"/>
                        <m:t>(</m:t>
                      </m:r>
                      <m:r>
                        <m:rPr>
                          <m:nor/>
                        </m:rPr>
                        <a:rPr lang="en-US"/>
                        <m:t>x</m:t>
                      </m:r>
                      <m:r>
                        <m:rPr>
                          <m:nor/>
                        </m:rPr>
                        <a:rPr lang="en-US"/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l-GR" dirty="0" smtClean="0"/>
              </a:p>
              <a:p>
                <a:endParaRPr lang="el-GR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36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μέθοδος των </a:t>
            </a:r>
            <a:r>
              <a:rPr lang="el-GR" b="1" dirty="0" err="1" smtClean="0"/>
              <a:t>ιδιοσυναρτήσεων</a:t>
            </a:r>
            <a:r>
              <a:rPr lang="el-GR" b="1" dirty="0" smtClean="0"/>
              <a:t> (5)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Ομογενείς συνοριακές </a:t>
                </a:r>
                <a:r>
                  <a:rPr lang="el-GR" b="1" dirty="0" smtClean="0"/>
                  <a:t>συνθήκες</a:t>
                </a:r>
                <a:r>
                  <a:rPr lang="en-US" b="1" dirty="0" smtClean="0"/>
                  <a:t>.</a:t>
                </a:r>
                <a:r>
                  <a:rPr lang="el-GR" b="1" dirty="0" smtClean="0"/>
                  <a:t> </a:t>
                </a:r>
                <a:r>
                  <a:rPr lang="en-US" b="1" dirty="0"/>
                  <a:t>H</a:t>
                </a:r>
                <a:r>
                  <a:rPr lang="el-GR" b="1" dirty="0"/>
                  <a:t> συνάρτηση πηγής</a:t>
                </a:r>
                <a:r>
                  <a:rPr lang="en-US" b="1" dirty="0"/>
                  <a:t> </a:t>
                </a:r>
                <a:r>
                  <a:rPr lang="en-US" b="1" dirty="0" smtClean="0"/>
                  <a:t>(</a:t>
                </a:r>
                <a:r>
                  <a:rPr lang="el-GR" b="1" dirty="0" smtClean="0"/>
                  <a:t>5</a:t>
                </a:r>
                <a:r>
                  <a:rPr lang="en-US" b="1" dirty="0" smtClean="0"/>
                  <a:t>)</a:t>
                </a:r>
                <a:endParaRPr lang="el-GR" b="1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 smtClean="0"/>
                  <a:t>Άρα τελικά έχουμε 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nary>
                            <m:naryPr>
                              <m:limLoc m:val="undOvr"/>
                              <m:grow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ξ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99642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589</Words>
  <Application>Microsoft Office PowerPoint</Application>
  <PresentationFormat>Προβολή στην οθόνη (4:3)</PresentationFormat>
  <Paragraphs>186</Paragraphs>
  <Slides>20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Θέμα του Office</vt:lpstr>
      <vt:lpstr>Ειδικά Μαθηματικά </vt:lpstr>
      <vt:lpstr>Άδειες Χρήσης</vt:lpstr>
      <vt:lpstr>Χρηματοδότηση</vt:lpstr>
      <vt:lpstr>Σκοποί  ενότητας </vt:lpstr>
      <vt:lpstr>Η μέθοδος των ιδιοσυναρτήσεων</vt:lpstr>
      <vt:lpstr>Η μέθοδος των ιδιοσυναρτήσεων (2)</vt:lpstr>
      <vt:lpstr>Η μέθοδος των ιδιοσυναρτήσεων (3)</vt:lpstr>
      <vt:lpstr>Η μέθοδος των ιδιοσυναρτήσεων (4)</vt:lpstr>
      <vt:lpstr>Η μέθοδος των ιδιοσυναρτήσεων (5)</vt:lpstr>
      <vt:lpstr>Η μέθοδος των ιδιοσυναρτήσεων (6)</vt:lpstr>
      <vt:lpstr>Η μέθοδος των ιδιοσυναρτήσεων (7)</vt:lpstr>
      <vt:lpstr>Η μέθοδος των ιδιοσυναρτήσεων (8)</vt:lpstr>
      <vt:lpstr>Η μέθοδος των ιδιοσυναρτήσεων (9)</vt:lpstr>
      <vt:lpstr>Η μέθοδος των ιδιοσυναρτήσεων (10)</vt:lpstr>
      <vt:lpstr>Η μέθοδος των ιδιοσυναρτήσεων (11)</vt:lpstr>
      <vt:lpstr>Η μέθοδος των ιδιοσυναρτήσεων (12)</vt:lpstr>
      <vt:lpstr>Η μέθοδος των ιδιοσυναρτήσεων (13)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Jimmy Labropoulos</cp:lastModifiedBy>
  <cp:revision>61</cp:revision>
  <dcterms:created xsi:type="dcterms:W3CDTF">2014-04-05T17:31:54Z</dcterms:created>
  <dcterms:modified xsi:type="dcterms:W3CDTF">2015-03-16T14:11:31Z</dcterms:modified>
</cp:coreProperties>
</file>