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1" r:id="rId4"/>
    <p:sldId id="265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281" r:id="rId21"/>
    <p:sldId id="282" r:id="rId22"/>
    <p:sldId id="28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DEE1-6F3C-43E3-834F-5CB6B54F1C8C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35BD3-52EB-471D-88B1-48677E2B53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/>
              <a:t>16/3/2015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Ειδικά Μαθηματικά</a:t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Ενότητα </a:t>
            </a:r>
            <a:r>
              <a:rPr lang="en-US" sz="2800" b="1" dirty="0">
                <a:solidFill>
                  <a:schemeClr val="tx1"/>
                </a:solidFill>
              </a:rPr>
              <a:t>5</a:t>
            </a:r>
            <a:r>
              <a:rPr lang="el-GR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>
                <a:solidFill>
                  <a:schemeClr val="tx1"/>
                </a:solidFill>
              </a:rPr>
              <a:t>Εξισώσεις Παραβολικού τύπου </a:t>
            </a:r>
            <a:r>
              <a:rPr lang="el-GR" sz="2800" dirty="0"/>
              <a:t>	</a:t>
            </a:r>
            <a:endParaRPr lang="en-US" sz="2800" dirty="0" smtClean="0"/>
          </a:p>
          <a:p>
            <a:r>
              <a:rPr lang="en-US" sz="2800" dirty="0"/>
              <a:t>	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διατύπωση προβλημάτων συνοριακών τιμών</a:t>
            </a:r>
            <a:r>
              <a:rPr lang="en-US" b="1" dirty="0"/>
              <a:t> </a:t>
            </a:r>
            <a:r>
              <a:rPr lang="en-US" b="1" dirty="0" smtClean="0"/>
              <a:t>(5)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l-GR" dirty="0" smtClean="0"/>
                  <a:t>Έστω ότι η ράβδος αποτελείται από διαφορετικά υλικά.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Στην </a:t>
                </a:r>
                <a:r>
                  <a:rPr lang="el-GR" dirty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όπου δύο διαδοχικά τμήματα ευρίσκονται εν </a:t>
                </a:r>
                <a:r>
                  <a:rPr lang="el-GR" dirty="0" smtClean="0"/>
                  <a:t>επαφή,</a:t>
                </a:r>
                <a:r>
                  <a:rPr lang="en-US" dirty="0" smtClean="0"/>
                  <a:t> </a:t>
                </a:r>
                <a:r>
                  <a:rPr lang="el-GR" dirty="0" smtClean="0"/>
                  <a:t>η </a:t>
                </a:r>
                <a:r>
                  <a:rPr lang="el-GR" dirty="0"/>
                  <a:t>θερμοκρασία θεωρείται συνεχής συνάρτηση της </a:t>
                </a:r>
                <a:r>
                  <a:rPr lang="el-GR" dirty="0" smtClean="0"/>
                  <a:t>θέσεως, οπότε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/>
                                <m:t>i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−0,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)=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+0,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Επίσης τα ποσά της θερμότητας που διέρχονται στο αυτό χρονικό διάστημα από τις εγκάρσιες διατομές των ράβδων εκατέρωθεν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</a:t>
                </a:r>
                <a:r>
                  <a:rPr lang="el-GR" dirty="0"/>
                  <a:t>ίσα, δηλαδή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k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−0,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+0,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09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λύσεως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Το αξίωμα της μεγίστης τιμής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/>
                  <a:t>Η </a:t>
                </a:r>
                <a:r>
                  <a:rPr lang="el-GR" dirty="0" smtClean="0"/>
                  <a:t>απόδειξη </a:t>
                </a:r>
                <a:r>
                  <a:rPr lang="el-GR" dirty="0"/>
                  <a:t>της μοναδικότητας της λύσεως είναι συνέπεια ιδιότητας γνωστής ως το </a:t>
                </a:r>
                <a:r>
                  <a:rPr lang="el-GR" b="1" dirty="0"/>
                  <a:t>θεώρημα της μεγίστης τιμής</a:t>
                </a:r>
                <a:r>
                  <a:rPr lang="el-GR" dirty="0"/>
                  <a:t>. </a:t>
                </a:r>
                <a:endParaRPr lang="el-GR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 smtClean="0"/>
                  <a:t>Στο </a:t>
                </a:r>
                <a:r>
                  <a:rPr lang="el-GR" dirty="0"/>
                  <a:t>θεώρημα αυτό θα αποδείξουμε για ράβδο πεπερασμένου μήκους επί της οποίας υπάρχει κατανεμημένη θερμοκρασία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Έστω λεπτή ράβδος μήκους </a:t>
                </a:r>
                <a:r>
                  <a:rPr lang="en-US" dirty="0" smtClean="0"/>
                  <a:t>L</a:t>
                </a:r>
                <a:r>
                  <a:rPr lang="el-GR" dirty="0" smtClean="0"/>
                  <a:t> </a:t>
                </a:r>
                <a:r>
                  <a:rPr lang="el-GR" dirty="0"/>
                  <a:t>επί του </a:t>
                </a:r>
                <a:r>
                  <a:rPr lang="el-GR" dirty="0" err="1"/>
                  <a:t>άξονος</a:t>
                </a:r>
                <a:r>
                  <a:rPr lang="el-GR" dirty="0"/>
                  <a:t>  </a:t>
                </a:r>
                <a:r>
                  <a:rPr lang="en-US" dirty="0" smtClean="0"/>
                  <a:t>Ox</a:t>
                </a:r>
                <a:r>
                  <a:rPr lang="el-GR" dirty="0" smtClean="0"/>
                  <a:t>, </a:t>
                </a:r>
                <a:r>
                  <a:rPr lang="el-GR" dirty="0"/>
                  <a:t>το ένα  άκρο της οποίας έχει τετμημένη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 και το άλλο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. Η κατανομή της θερμοκρασίας στην ράβδο περιγράφεται από την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η οποία είναι ορισμένη και συνεχής στο πεδίο ορισμού της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</a:t>
                </a:r>
                <a:r>
                  <a:rPr lang="el-GR" dirty="0" err="1" smtClean="0"/>
                  <a:t>πληρ</a:t>
                </a:r>
                <a:r>
                  <a:rPr lang="el-GR" dirty="0" err="1"/>
                  <a:t>ε</a:t>
                </a:r>
                <a:r>
                  <a:rPr lang="el-GR" dirty="0" err="1" smtClean="0"/>
                  <a:t>ί</a:t>
                </a:r>
                <a:r>
                  <a:rPr lang="el-GR" dirty="0" smtClean="0"/>
                  <a:t> </a:t>
                </a:r>
                <a:r>
                  <a:rPr lang="el-GR" dirty="0"/>
                  <a:t>την </a:t>
                </a:r>
                <a:r>
                  <a:rPr lang="el-GR" dirty="0" smtClean="0"/>
                  <a:t>εξίσωση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33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</a:t>
            </a:r>
            <a:r>
              <a:rPr lang="el-GR" b="1" dirty="0" smtClean="0"/>
              <a:t>λύσεως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Το αξίωμα της μεγίστης τιμής (2)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/>
                  <a:t>Το αξίωμα της μεγίστης τιμής για ράβδο πεπερασμένου μήκους ορίζει ότι στην περιοχή  κατά το χρονικό διάστημα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/>
                  <a:t>, οι </a:t>
                </a:r>
                <a:r>
                  <a:rPr lang="el-GR" dirty="0" smtClean="0"/>
                  <a:t>ακρότατες </a:t>
                </a:r>
                <a:r>
                  <a:rPr lang="el-GR" dirty="0"/>
                  <a:t>τιμές της συνάρτησης θα υπάρξουν είτε κατά την αρχή της μετρήσεως του χρόνου </a:t>
                </a:r>
                <a:r>
                  <a:rPr lang="el-GR" dirty="0" smtClean="0"/>
                  <a:t>είτε </a:t>
                </a:r>
                <a:r>
                  <a:rPr lang="el-GR" dirty="0"/>
                  <a:t>στα σύνορα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της ράβδου</a:t>
                </a:r>
                <a:r>
                  <a:rPr lang="el-GR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Έστω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κατά </a:t>
                </a:r>
                <a:r>
                  <a:rPr lang="el-GR" dirty="0"/>
                  <a:t>την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στο διάστημα  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στο άκρο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ή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για το χρονικό διάστημα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Υποθέτουμε </a:t>
                </a:r>
                <a:r>
                  <a:rPr lang="el-GR" dirty="0"/>
                  <a:t>εν συνεχεία ότι η συνάρτηση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αποκτά κατά την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σε κάποιο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μέγιστη </a:t>
                </a:r>
                <a:r>
                  <a:rPr lang="el-GR" dirty="0" smtClean="0"/>
                  <a:t>τιμή</a:t>
                </a:r>
                <a:endParaRPr lang="en-US" dirty="0" smtClean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65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λύσεως </a:t>
            </a:r>
            <a:r>
              <a:rPr lang="el-GR" b="1" dirty="0" smtClean="0"/>
              <a:t>(</a:t>
            </a:r>
            <a:r>
              <a:rPr lang="en-US" b="1" dirty="0" smtClean="0"/>
              <a:t>3</a:t>
            </a:r>
            <a:r>
              <a:rPr lang="el-GR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sz="2800" b="1" dirty="0" smtClean="0"/>
                  <a:t>Το αξίωμα της μεγίστης τιμής (</a:t>
                </a:r>
                <a:r>
                  <a:rPr lang="en-US" sz="2800" b="1" dirty="0" smtClean="0"/>
                  <a:t>3</a:t>
                </a:r>
                <a:r>
                  <a:rPr lang="el-GR" sz="2800" b="1" dirty="0" smtClean="0"/>
                  <a:t>)</a:t>
                </a:r>
              </a:p>
              <a:p>
                <a:pPr marL="0" indent="0">
                  <a:buNone/>
                </a:pPr>
                <a:endParaRPr lang="el-GR" sz="2800" b="1" dirty="0"/>
              </a:p>
              <a:p>
                <a:r>
                  <a:rPr lang="el-GR" dirty="0" smtClean="0"/>
                  <a:t>Επομένως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l-GR" dirty="0" smtClean="0"/>
                  <a:t>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Επίσης, επειδή 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αποκτά μέγιστη τιμή στο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η παράγωγος αυτής ως προς τον χρόνο είναι αύξουσα , οπότε </a:t>
                </a: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Επομένως η υπόθεση ,ότι 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αποκτά κατά την στιγμή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σε κάποιο σημείο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μέγιστη τιμή, είναι λανθασμένη.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67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λύσεως </a:t>
            </a:r>
            <a:r>
              <a:rPr lang="el-GR" b="1" dirty="0" smtClean="0"/>
              <a:t>(</a:t>
            </a:r>
            <a:r>
              <a:rPr lang="en-US" b="1" dirty="0" smtClean="0"/>
              <a:t>4</a:t>
            </a:r>
            <a:r>
              <a:rPr lang="el-GR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Το αξίωμα της μεγίστης τιμής (</a:t>
                </a:r>
                <a:r>
                  <a:rPr lang="en-US" b="1" dirty="0" smtClean="0"/>
                  <a:t>4</a:t>
                </a:r>
                <a:r>
                  <a:rPr lang="el-GR" b="1" dirty="0" smtClean="0"/>
                  <a:t>)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/>
                  <a:t>Θα εξετάσουμε συνεπώς την δυνατότητα υπάρξεως άλλου, τυχόντος </a:t>
                </a:r>
                <a:r>
                  <a:rPr lang="el-GR" dirty="0" smtClean="0"/>
                  <a:t>σημείου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(</m:t>
                        </m:r>
                        <m:r>
                          <m:rPr>
                            <m:nor/>
                          </m:rPr>
                          <a:rPr lang="en-US"/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/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, εις το οποίο υποθέτουμε ότι είναι 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l-GR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και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/>
                  <a:t>Προς τούτο θεωρούμε την </a:t>
                </a:r>
                <a:r>
                  <a:rPr lang="el-GR" dirty="0" smtClean="0"/>
                  <a:t>συνάρτηση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)+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r>
                  <a:rPr lang="el-GR" dirty="0" smtClean="0"/>
                  <a:t>Προφανώς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dirty="0" smtClean="0"/>
                  <a:t>  και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kT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l-GR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52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λύσεως </a:t>
            </a:r>
            <a:r>
              <a:rPr lang="el-GR" b="1" dirty="0" smtClean="0"/>
              <a:t>(5)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Το αξίωμα της μεγίστης τιμής (5)</a:t>
                </a:r>
              </a:p>
              <a:p>
                <a:pPr marL="0" indent="0">
                  <a:buNone/>
                </a:pPr>
                <a:endParaRPr lang="el-GR" b="1" dirty="0"/>
              </a:p>
              <a:p>
                <a:r>
                  <a:rPr lang="el-GR" dirty="0"/>
                  <a:t>Η μέγιστη τιμή της συναρτήσεως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ή στα άκρα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/>
                  <a:t> της ράβδου δεν είναι δυνατόν να υπερβαίνει την τιμή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l-GR" dirty="0"/>
                  <a:t>Γράφουμε </a:t>
                </a:r>
                <a:r>
                  <a:rPr lang="el-GR" dirty="0" smtClean="0"/>
                  <a:t>συνεπώς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Έστω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</a:t>
                </a:r>
                <a:r>
                  <a:rPr lang="el-GR" dirty="0"/>
                  <a:t>σημείο όπου η </a:t>
                </a:r>
                <a:r>
                  <a:rPr lang="el-GR" dirty="0" smtClean="0"/>
                  <a:t>συνάρτηση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αποκτά μέγιστο. Προφανώς </a:t>
                </a:r>
                <a:r>
                  <a:rPr lang="el-GR" dirty="0" smtClean="0"/>
                  <a:t>ισχύει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𝜐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69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λύσεως </a:t>
            </a:r>
            <a:r>
              <a:rPr lang="el-GR" b="1" dirty="0" smtClean="0"/>
              <a:t>(</a:t>
            </a:r>
            <a:r>
              <a:rPr lang="en-US" b="1" dirty="0" smtClean="0"/>
              <a:t>6</a:t>
            </a:r>
            <a:r>
              <a:rPr lang="el-GR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Το αξίωμα της μεγίστης τιμής (</a:t>
                </a:r>
                <a:r>
                  <a:rPr lang="en-US" b="1" dirty="0" smtClean="0"/>
                  <a:t>6</a:t>
                </a:r>
                <a:r>
                  <a:rPr lang="el-GR" b="1" dirty="0" smtClean="0"/>
                  <a:t>)</a:t>
                </a: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l-GR" dirty="0"/>
                  <a:t>Εφ’ όσον λοιπόν η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αποκτά μέγιστο στο </a:t>
                </a:r>
                <a:r>
                  <a:rPr lang="el-GR" dirty="0" smtClean="0"/>
                  <a:t>σημείο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θα </a:t>
                </a:r>
                <a:r>
                  <a:rPr lang="el-GR" dirty="0" smtClean="0"/>
                  <a:t>είναι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Άρα</a:t>
                </a:r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𝜐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≥0⇒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nor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r>
                  <a:rPr lang="el-GR" dirty="0"/>
                  <a:t>Συνεπώς το μέγιστο της συνάρτησης υπάρχει είτε κατά την αρχή της μετρήσεως του χρόνου  είτε στα σύνορα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της </a:t>
                </a:r>
                <a:r>
                  <a:rPr lang="el-GR" dirty="0"/>
                  <a:t>ράβδου.</a:t>
                </a:r>
                <a:endParaRPr lang="en-US" dirty="0"/>
              </a:p>
              <a:p>
                <a:endParaRPr lang="el-GR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186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λύσεως </a:t>
            </a:r>
            <a:r>
              <a:rPr lang="el-GR" b="1" dirty="0" smtClean="0"/>
              <a:t>(7)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Το θεώρημα της μοναδικότητας της λύσεως</a:t>
                </a:r>
              </a:p>
              <a:p>
                <a:pPr marL="0" indent="0">
                  <a:buNone/>
                </a:pPr>
                <a:endParaRPr lang="el-GR" b="1" dirty="0"/>
              </a:p>
              <a:p>
                <a:pPr marL="0" indent="0">
                  <a:buNone/>
                </a:pPr>
                <a:r>
                  <a:rPr lang="el-GR" dirty="0"/>
                  <a:t>Το θεώρημα της μοναδικότητας της λύσεως διατυπώνεται ως εξής: Εάν δύο </a:t>
                </a:r>
                <a:r>
                  <a:rPr lang="el-GR" dirty="0" smtClean="0"/>
                  <a:t>συναρτήσεις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και</a:t>
                </a:r>
                <a14:m>
                  <m:oMath xmlns:m="http://schemas.openxmlformats.org/officeDocument/2006/math"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l-GR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ορισμένες και συνεχείς στην περιοχή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πληρούν την εξίσωση </a:t>
                </a:r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με ταυτόσημες αρχικές και συνοριακές </a:t>
                </a:r>
                <a:r>
                  <a:rPr lang="el-GR" dirty="0" smtClean="0"/>
                  <a:t>συνθήκες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,0)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θα ισχύει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6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48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λύσεως </a:t>
            </a:r>
            <a:r>
              <a:rPr lang="el-GR" b="1" dirty="0" smtClean="0"/>
              <a:t>(</a:t>
            </a:r>
            <a:r>
              <a:rPr lang="en-US" b="1" dirty="0" smtClean="0"/>
              <a:t>8</a:t>
            </a:r>
            <a:r>
              <a:rPr lang="el-GR" b="1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l-GR" b="1" dirty="0"/>
                  <a:t>Το θεώρημα της μοναδικότητας της </a:t>
                </a:r>
                <a:r>
                  <a:rPr lang="el-GR" b="1" dirty="0" smtClean="0"/>
                  <a:t>λύσεως</a:t>
                </a:r>
                <a:r>
                  <a:rPr lang="en-US" b="1" dirty="0" smtClean="0"/>
                  <a:t> (2)</a:t>
                </a:r>
                <a:endParaRPr lang="el-GR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Προς απόδειξη του θεωρήματος θεωρούμε την </a:t>
                </a:r>
                <a:r>
                  <a:rPr lang="el-GR" dirty="0" smtClean="0"/>
                  <a:t>συνάρτηση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𝜐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Η συνάρτηση αυτή εξ ορισμού είναι ορισμένη και συνεχής στο πεδίο ορισμού της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24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θεώρημα της μοναδικότητας της λύσεως </a:t>
            </a:r>
            <a:r>
              <a:rPr lang="el-GR" b="1" dirty="0" smtClean="0"/>
              <a:t>(</a:t>
            </a:r>
            <a:r>
              <a:rPr lang="en-US" b="1" dirty="0"/>
              <a:t>9</a:t>
            </a:r>
            <a:r>
              <a:rPr lang="el-GR" b="1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l-GR" b="1" dirty="0" smtClean="0"/>
                  <a:t>Το θεώρημα της μοναδικότητας της λύσεως</a:t>
                </a:r>
                <a:r>
                  <a:rPr lang="en-US" b="1" dirty="0"/>
                  <a:t> </a:t>
                </a:r>
                <a:r>
                  <a:rPr lang="en-US" b="1" dirty="0" smtClean="0"/>
                  <a:t>(3)</a:t>
                </a:r>
                <a:endParaRPr lang="el-GR" b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l-GR" dirty="0"/>
                  <a:t>Εφαρμόζουμε το αξίωμα της μεγίστης τιμής στην συνάρτηση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οπότε </a:t>
                </a:r>
                <a:r>
                  <a:rPr lang="el-GR" dirty="0" smtClean="0"/>
                  <a:t>η συνάρτηση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πρέπει να αποκτά την μέγιστη ή την ελάχιστη τιμή της είτε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είτε στα σημεία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l-GR" dirty="0"/>
                  <a:t>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/>
                  <a:t>Εν τούτοις έχουμε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και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𝜐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l-GR" dirty="0"/>
                  <a:t>, λόγω </a:t>
                </a:r>
                <a:r>
                  <a:rPr lang="el-GR" dirty="0" smtClean="0"/>
                  <a:t>των </a:t>
                </a:r>
                <a:r>
                  <a:rPr lang="el-GR" dirty="0"/>
                  <a:t>αρχικών και συνοριακών συνθηκών.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Συνεπώς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Άρα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55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Χρήσης Έργων Τρίτων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Το υλικό της παρουσίασης προέρχεται από το βιβλίο</a:t>
            </a:r>
            <a:r>
              <a:rPr lang="en-US" dirty="0" smtClean="0"/>
              <a:t>:</a:t>
            </a:r>
            <a:r>
              <a:rPr lang="el-GR" dirty="0"/>
              <a:t> </a:t>
            </a:r>
            <a:r>
              <a:rPr lang="el-GR" dirty="0" smtClean="0"/>
              <a:t>«</a:t>
            </a:r>
            <a:r>
              <a:rPr lang="el-GR" dirty="0"/>
              <a:t>Ειδικά Μαθηματικά»,  Γ. Καραχάλιου &amp; Β. </a:t>
            </a:r>
            <a:r>
              <a:rPr lang="el-GR" dirty="0" err="1"/>
              <a:t>Λουκόπουλου</a:t>
            </a:r>
            <a:r>
              <a:rPr lang="el-GR" dirty="0"/>
              <a:t>, Παν/</a:t>
            </a:r>
            <a:r>
              <a:rPr lang="el-GR" dirty="0" err="1"/>
              <a:t>μίου</a:t>
            </a:r>
            <a:r>
              <a:rPr lang="el-GR" dirty="0"/>
              <a:t> </a:t>
            </a:r>
            <a:r>
              <a:rPr lang="el-GR" dirty="0" smtClean="0"/>
              <a:t>Πατρών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l-GR" dirty="0"/>
              <a:t>ε</a:t>
            </a:r>
            <a:r>
              <a:rPr lang="el-GR" dirty="0" smtClean="0"/>
              <a:t>κτός αν αναγράφεται διαφορετικά.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Σημείωμα Αναφοράς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l-GR" sz="2400" dirty="0" err="1"/>
              <a:t>Copyright</a:t>
            </a:r>
            <a:r>
              <a:rPr lang="el-GR" sz="2400" dirty="0"/>
              <a:t> </a:t>
            </a:r>
            <a:r>
              <a:rPr lang="el-GR" sz="2400" dirty="0" smtClean="0"/>
              <a:t>Πανεπιστήμιο Πατρών</a:t>
            </a:r>
            <a:r>
              <a:rPr lang="en-US" sz="2400" dirty="0" smtClean="0"/>
              <a:t>,</a:t>
            </a:r>
            <a:r>
              <a:rPr lang="el-GR" sz="2400" dirty="0"/>
              <a:t> </a:t>
            </a:r>
            <a:r>
              <a:rPr lang="el-GR" sz="2400" dirty="0" smtClean="0"/>
              <a:t>Βασίλειος </a:t>
            </a:r>
            <a:r>
              <a:rPr lang="el-GR" sz="2400" dirty="0" err="1" smtClean="0"/>
              <a:t>Λουκόπουλος</a:t>
            </a:r>
            <a:r>
              <a:rPr lang="el-GR" sz="2400" dirty="0" smtClean="0"/>
              <a:t>. «Ειδικά Μαθηματικά. Ενότητα </a:t>
            </a:r>
            <a:r>
              <a:rPr lang="en-US" sz="2400" smtClean="0"/>
              <a:t>5</a:t>
            </a:r>
            <a:r>
              <a:rPr lang="el-GR" sz="2400" smtClean="0"/>
              <a:t>». </a:t>
            </a:r>
            <a:r>
              <a:rPr lang="el-GR" sz="2400" dirty="0"/>
              <a:t>Έκδοση: 1.0. </a:t>
            </a:r>
            <a:r>
              <a:rPr lang="el-GR" sz="2400" dirty="0" smtClean="0"/>
              <a:t>Πάτρα 201</a:t>
            </a:r>
            <a:r>
              <a:rPr lang="en-US" sz="2400" dirty="0" smtClean="0"/>
              <a:t>5</a:t>
            </a:r>
            <a:r>
              <a:rPr lang="el-GR" sz="2400" dirty="0" smtClean="0"/>
              <a:t>. </a:t>
            </a:r>
            <a:r>
              <a:rPr lang="el-GR" sz="2400" dirty="0"/>
              <a:t>Διαθέσιμο από τη δικτυακή διεύθυνση</a:t>
            </a:r>
            <a:r>
              <a:rPr lang="el-GR" sz="2400" dirty="0" smtClean="0"/>
              <a:t>: </a:t>
            </a:r>
            <a:r>
              <a:rPr lang="en-US" sz="2400" b="1" dirty="0"/>
              <a:t>https://eclass.upatras.gr/courses/PHY1945</a:t>
            </a:r>
            <a:r>
              <a:rPr lang="en-US" sz="2400" b="1" dirty="0" smtClean="0"/>
              <a:t>/</a:t>
            </a:r>
            <a:endParaRPr lang="el-GR" sz="2400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814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Σκοποί  ενότητας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Εξισώσεις </a:t>
            </a:r>
            <a:r>
              <a:rPr lang="el-GR" dirty="0"/>
              <a:t>Παραβολικού τύπου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διατύπωση προβλημάτων συνοριακών τιμών 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θεώρημα της μοναδικότητας της λύσεως 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/>
              <a:t>α)Το αξίωμα της μέγιστης τιμής 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β) Το θεώρημα της μοναδικότητας της </a:t>
            </a:r>
            <a:r>
              <a:rPr lang="el-GR"/>
              <a:t>λύσεως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Εισαγωγικές έννοιες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Οι διαφορικές εξισώσεις δευτέρας τάξεως παραβολικού τύπου συναντώνται στα φυσικά προβλήματα ,τα οποία σχετίζονται </a:t>
            </a:r>
            <a:r>
              <a:rPr lang="el-GR" dirty="0" smtClean="0"/>
              <a:t>με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Την αγωγή </a:t>
            </a:r>
            <a:r>
              <a:rPr lang="el-GR" dirty="0"/>
              <a:t>της θερμότητας στα στερεά, την κίνηση ιξώδους </a:t>
            </a:r>
            <a:r>
              <a:rPr lang="el-GR" dirty="0" smtClean="0"/>
              <a:t>ρευστού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 smtClean="0"/>
              <a:t>Την </a:t>
            </a:r>
            <a:r>
              <a:rPr lang="el-GR" dirty="0"/>
              <a:t>διάχυση της ταχύτητας ή της </a:t>
            </a:r>
            <a:r>
              <a:rPr lang="el-GR" dirty="0" err="1"/>
              <a:t>στροβιλότητας</a:t>
            </a:r>
            <a:r>
              <a:rPr lang="el-GR" dirty="0"/>
              <a:t> εντός ιξώδους </a:t>
            </a:r>
            <a:r>
              <a:rPr lang="el-GR" dirty="0" smtClean="0"/>
              <a:t>μέσου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/>
              <a:t>Τ</a:t>
            </a:r>
            <a:r>
              <a:rPr lang="el-GR" dirty="0" smtClean="0"/>
              <a:t>ην </a:t>
            </a:r>
            <a:r>
              <a:rPr lang="el-GR" dirty="0"/>
              <a:t>διάχυση </a:t>
            </a:r>
            <a:r>
              <a:rPr lang="el-GR" dirty="0" err="1"/>
              <a:t>διαλελυμένης</a:t>
            </a:r>
            <a:r>
              <a:rPr lang="el-GR" dirty="0"/>
              <a:t> ουσίας εντός </a:t>
            </a:r>
            <a:r>
              <a:rPr lang="el-GR" dirty="0" smtClean="0"/>
              <a:t>διαλύτη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l-GR" dirty="0"/>
              <a:t>Τ</a:t>
            </a:r>
            <a:r>
              <a:rPr lang="el-GR" dirty="0" smtClean="0"/>
              <a:t>ην </a:t>
            </a:r>
            <a:r>
              <a:rPr lang="el-GR" dirty="0"/>
              <a:t>διάδοση των ηλεκτρομαγνητικών κυμάτων εντός </a:t>
            </a:r>
            <a:r>
              <a:rPr lang="el-GR" dirty="0" err="1"/>
              <a:t>αγωγίμων</a:t>
            </a:r>
            <a:r>
              <a:rPr lang="el-GR" dirty="0"/>
              <a:t> μέσων.</a:t>
            </a:r>
          </a:p>
        </p:txBody>
      </p:sp>
    </p:spTree>
    <p:extLst>
      <p:ext uri="{BB962C8B-B14F-4D97-AF65-F5344CB8AC3E}">
        <p14:creationId xmlns:p14="http://schemas.microsoft.com/office/powerpoint/2010/main" val="212171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διατύπωση προβλημάτων συνοριακών τιμών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Κάθε πρόβλημα παραβολικού τύπου θεωρείται καλώς τοποθετημένο εφ’ όσον συνοδεύεται από τις απαραίτητες αρχικές και συνοριακές συνθήκες.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αρχικές συνθήκες παρέχουν την τιμή της συναρτήσεως </a:t>
            </a:r>
            <a:r>
              <a:rPr lang="en-US" dirty="0" smtClean="0"/>
              <a:t>u(x.t)</a:t>
            </a:r>
            <a:r>
              <a:rPr lang="el-GR" dirty="0" smtClean="0"/>
              <a:t> </a:t>
            </a:r>
            <a:r>
              <a:rPr lang="el-GR" dirty="0"/>
              <a:t>κατά την χρονική στιγμή </a:t>
            </a:r>
            <a:r>
              <a:rPr lang="en-US" dirty="0" smtClean="0"/>
              <a:t>t</a:t>
            </a:r>
            <a:r>
              <a:rPr lang="el-GR" dirty="0" smtClean="0"/>
              <a:t>, </a:t>
            </a:r>
            <a:r>
              <a:rPr lang="el-GR" dirty="0"/>
              <a:t>η οποία λαμβάνεται ως η αρχή μετρήσεως του χρόνου.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Διαφέρει </a:t>
            </a:r>
            <a:r>
              <a:rPr lang="el-GR" dirty="0"/>
              <a:t>συνεπώς από τις αρχικές συνθήκες των προβλημάτων  υπερβολικού τύπου 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συνοριακές συνθήκες παρέχουν σε κάθε χρονική στιγμή την τιμή της συναρτήσεως επί του συνόρου, το οποίο ορίζει την περιοχή στην οποία αναφέρεται το πρόβλημα. </a:t>
            </a:r>
          </a:p>
        </p:txBody>
      </p:sp>
    </p:spTree>
    <p:extLst>
      <p:ext uri="{BB962C8B-B14F-4D97-AF65-F5344CB8AC3E}">
        <p14:creationId xmlns:p14="http://schemas.microsoft.com/office/powerpoint/2010/main" val="1398643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διατύπωση προβλημάτων συνοριακών </a:t>
            </a:r>
            <a:r>
              <a:rPr lang="el-GR" b="1" dirty="0" smtClean="0"/>
              <a:t>τιμών</a:t>
            </a:r>
            <a:r>
              <a:rPr lang="en-US" b="1" dirty="0" smtClean="0"/>
              <a:t> (2)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l-GR" dirty="0" smtClean="0"/>
                  <a:t>Στην περίπτωση ράβδου με πεπερασμένο μήκος, τα άκρα της οποίας ευρίσκονται στα σημεία  του </a:t>
                </a:r>
                <a:r>
                  <a:rPr lang="el-GR" dirty="0" err="1"/>
                  <a:t>άξονος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οι ακόλουθες συνοριακές συνθήκες είναι οι πλέον συνήθεις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Τα </a:t>
                </a:r>
                <a:r>
                  <a:rPr lang="el-GR" dirty="0"/>
                  <a:t>άκρα της ράβδου έχουν δοθείσες θερμοκρασίες, 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(0,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1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/>
                  <a:t>Τα άκρα της ράβδου είναι </a:t>
                </a:r>
                <a:r>
                  <a:rPr lang="el-GR" dirty="0" err="1" smtClean="0"/>
                  <a:t>αδιαβατικά</a:t>
                </a: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l-GR" dirty="0" smtClean="0"/>
                  <a:t>Οι </a:t>
                </a:r>
                <a:r>
                  <a:rPr lang="el-GR" dirty="0"/>
                  <a:t>συνοριακές συνθήκες είναι συνδυασμός των συνθηκών </a:t>
                </a:r>
                <a:r>
                  <a:rPr lang="el-GR" dirty="0" smtClean="0"/>
                  <a:t>παραπάνω.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6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διατύπωση προβλημάτων συνοριακών τιμών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3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l-GR" dirty="0"/>
                  <a:t>Τα άκρα της ράβδου ανταλλάσσουν θερμότητα με το περιβάλλον και σε έκαστο τούτων είναι γνωστή η βαθμίδα της </a:t>
                </a:r>
                <a:r>
                  <a:rPr lang="el-GR" dirty="0" smtClean="0"/>
                  <a:t>θερμοκρασίας,</a:t>
                </a:r>
              </a:p>
              <a:p>
                <a:endParaRPr lang="el-GR" dirty="0"/>
              </a:p>
              <a:p>
                <a:pPr marL="0" indent="0">
                  <a:buNone/>
                </a:pPr>
                <a:r>
                  <a:rPr lang="en-US" dirty="0" smtClean="0"/>
                  <a:t>         </a:t>
                </a:r>
                <a:r>
                  <a:rPr lang="el-GR" dirty="0" smtClean="0"/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(0,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Οι συναρτήσεις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είναι συνεχείς και δίδονται για το πεπερασμένο  χρονικό διάστημα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t</m:t>
                        </m:r>
                      </m:e>
                      <m:sub>
                        <m:r>
                          <m:rPr>
                            <m:nor/>
                          </m:rPr>
                          <a:rPr lang="en-US" i="1"/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l-GR" dirty="0" smtClean="0"/>
                  <a:t>, </a:t>
                </a:r>
                <a:r>
                  <a:rPr lang="el-GR" dirty="0"/>
                  <a:t>εντός του οποίου λαμβάνει χώρα το φαινόμενο. </a:t>
                </a:r>
                <a:endParaRPr lang="el-GR" dirty="0" smtClean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 smtClean="0"/>
                  <a:t>Ο </a:t>
                </a:r>
                <a:r>
                  <a:rPr lang="el-GR" dirty="0"/>
                  <a:t>υ</a:t>
                </a:r>
                <a:r>
                  <a:rPr lang="el-GR" dirty="0" smtClean="0"/>
                  <a:t>πολογισμός </a:t>
                </a:r>
                <a:r>
                  <a:rPr lang="el-GR" dirty="0"/>
                  <a:t>εκάστης συναρτήσεως προκύπτει από την εφαρμογή του νόμου του </a:t>
                </a:r>
                <a:r>
                  <a:rPr lang="en-US" dirty="0"/>
                  <a:t>Fourier</a:t>
                </a:r>
                <a:r>
                  <a:rPr lang="el-GR" dirty="0"/>
                  <a:t> στο αντίστοιχο άκρο.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2561" r="-296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99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Η διατύπωση προβλημάτων συνοριακών τιμών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l-GR" b="1" dirty="0" smtClean="0"/>
              <a:t>4</a:t>
            </a:r>
            <a:r>
              <a:rPr lang="en-US" b="1" dirty="0" smtClean="0"/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l-GR" dirty="0" smtClean="0"/>
                  <a:t>Στα άκρα της ράβδου λαμβάνει χώρα μεταφορά θερμότητας σύμφωνα με τον νόμο του Νεύτωνα, δηλαδή </a:t>
                </a:r>
                <a:r>
                  <a:rPr lang="el-GR" dirty="0"/>
                  <a:t>το ποσόν της θερμότητας που ακτινοβολείται ανά μονάδα επιφανείας και ανά μονάδα χρόνο είναι ανάλογο προς την διαφορά θερμοκρασίας μεταξύ του σώματος και του περιβάλλοντος</a:t>
                </a:r>
                <a:r>
                  <a:rPr lang="el-GR" dirty="0" smtClean="0"/>
                  <a:t>.</a:t>
                </a:r>
              </a:p>
              <a:p>
                <a:endParaRPr lang="el-GR" dirty="0"/>
              </a:p>
              <a:p>
                <a:r>
                  <a:rPr lang="el-GR" dirty="0" smtClean="0"/>
                  <a:t> </a:t>
                </a:r>
                <a:r>
                  <a:rPr lang="el-GR" dirty="0"/>
                  <a:t>Έστω </a:t>
                </a:r>
                <a:r>
                  <a:rPr lang="en-US" dirty="0" smtClean="0"/>
                  <a:t>k</a:t>
                </a:r>
                <a:r>
                  <a:rPr lang="el-GR" dirty="0" smtClean="0"/>
                  <a:t> </a:t>
                </a:r>
                <a:r>
                  <a:rPr lang="el-GR" dirty="0"/>
                  <a:t>ο συντελεστής θερμικής αγωγιμότητας του </a:t>
                </a:r>
                <a:r>
                  <a:rPr lang="el-GR" dirty="0" smtClean="0"/>
                  <a:t>σώματος</a:t>
                </a:r>
                <a:r>
                  <a:rPr lang="en-US" dirty="0" smtClean="0"/>
                  <a:t>, u </a:t>
                </a:r>
                <a:r>
                  <a:rPr lang="el-GR" dirty="0" smtClean="0"/>
                  <a:t>η </a:t>
                </a:r>
                <a:r>
                  <a:rPr lang="el-GR" dirty="0"/>
                  <a:t>θερμοκρασία του σώματος στο άκρο </a:t>
                </a:r>
                <a:r>
                  <a:rPr lang="en-US" dirty="0" smtClean="0"/>
                  <a:t>x=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και </a:t>
                </a:r>
                <a:r>
                  <a:rPr lang="el-GR" dirty="0" smtClean="0"/>
                  <a:t>θ </a:t>
                </a:r>
                <a:r>
                  <a:rPr lang="el-GR" dirty="0"/>
                  <a:t>η αντίστοιχη θερμοκρασία του περιβάλλοντος</a:t>
                </a:r>
                <a:r>
                  <a:rPr lang="el-GR" dirty="0" smtClean="0"/>
                  <a:t>.</a:t>
                </a:r>
              </a:p>
              <a:p>
                <a:endParaRPr lang="el-GR" dirty="0"/>
              </a:p>
              <a:p>
                <a:r>
                  <a:rPr lang="el-GR" dirty="0"/>
                  <a:t>Η θερμότητα που ανταλλάσσεται μεταξύ σώματος και περιβάλλοντος στο άκρο αυτό δίδεται από την σχέση </a:t>
                </a:r>
                <a:endParaRPr lang="el-GR" dirty="0" smtClean="0"/>
              </a:p>
              <a:p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h𝑢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όπου </a:t>
                </a:r>
                <a:r>
                  <a:rPr lang="en-US" dirty="0" smtClean="0"/>
                  <a:t>h </a:t>
                </a:r>
                <a:r>
                  <a:rPr lang="el-GR" dirty="0" smtClean="0"/>
                  <a:t>είναι </a:t>
                </a:r>
                <a:r>
                  <a:rPr lang="el-GR" dirty="0"/>
                  <a:t>ο συντελεστής εκπομπής της θερμότητας και ο οποίος εξαρτάται από την φύση των δύο μέσων, μεταξύ των οποίων ανταλλάσσεται η θερμότητα.</a:t>
                </a:r>
                <a:endParaRPr lang="en-US" dirty="0"/>
              </a:p>
              <a:p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8089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1044</Words>
  <Application>Microsoft Office PowerPoint</Application>
  <PresentationFormat>Προβολή στην οθόνη (4:3)</PresentationFormat>
  <Paragraphs>210</Paragraphs>
  <Slides>22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Θέμα του Office</vt:lpstr>
      <vt:lpstr>Ειδικά Μαθηματικά </vt:lpstr>
      <vt:lpstr>Άδειες Χρήσης</vt:lpstr>
      <vt:lpstr>Χρηματοδότηση</vt:lpstr>
      <vt:lpstr>Σκοποί  ενότητας </vt:lpstr>
      <vt:lpstr>Εισαγωγικές έννοιες</vt:lpstr>
      <vt:lpstr>Η διατύπωση προβλημάτων συνοριακών τιμών</vt:lpstr>
      <vt:lpstr>Η διατύπωση προβλημάτων συνοριακών τιμών (2)</vt:lpstr>
      <vt:lpstr>Η διατύπωση προβλημάτων συνοριακών τιμών (3)</vt:lpstr>
      <vt:lpstr>Η διατύπωση προβλημάτων συνοριακών τιμών (4)</vt:lpstr>
      <vt:lpstr>Η διατύπωση προβλημάτων συνοριακών τιμών (5)</vt:lpstr>
      <vt:lpstr>Το θεώρημα της μοναδικότητας της λύσεως</vt:lpstr>
      <vt:lpstr>Το θεώρημα της μοναδικότητας της λύσεως (2)</vt:lpstr>
      <vt:lpstr>Το θεώρημα της μοναδικότητας της λύσεως (3)</vt:lpstr>
      <vt:lpstr>Το θεώρημα της μοναδικότητας της λύσεως (4)</vt:lpstr>
      <vt:lpstr>Το θεώρημα της μοναδικότητας της λύσεως (5)</vt:lpstr>
      <vt:lpstr>Το θεώρημα της μοναδικότητας της λύσεως (6)</vt:lpstr>
      <vt:lpstr>Το θεώρημα της μοναδικότητας της λύσεως (7)</vt:lpstr>
      <vt:lpstr>Το θεώρημα της μοναδικότητας της λύσεως (8)</vt:lpstr>
      <vt:lpstr>Το θεώρημα της μοναδικότητας της λύσεως (9)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Κλασσική Μηχανική</dc:title>
  <dc:creator>user</dc:creator>
  <cp:lastModifiedBy>Jimmy Labropoulos</cp:lastModifiedBy>
  <cp:revision>69</cp:revision>
  <dcterms:created xsi:type="dcterms:W3CDTF">2014-04-05T17:31:54Z</dcterms:created>
  <dcterms:modified xsi:type="dcterms:W3CDTF">2015-03-16T16:09:21Z</dcterms:modified>
</cp:coreProperties>
</file>