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61" r:id="rId4"/>
    <p:sldId id="265" r:id="rId5"/>
    <p:sldId id="26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7" r:id="rId18"/>
    <p:sldId id="295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96" r:id="rId32"/>
    <p:sldId id="310" r:id="rId33"/>
    <p:sldId id="281" r:id="rId34"/>
    <p:sldId id="282" r:id="rId35"/>
    <p:sldId id="280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94660"/>
  </p:normalViewPr>
  <p:slideViewPr>
    <p:cSldViewPr>
      <p:cViewPr varScale="1">
        <p:scale>
          <a:sx n="74" d="100"/>
          <a:sy n="74" d="100"/>
        </p:scale>
        <p:origin x="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>
                <a:solidFill>
                  <a:schemeClr val="tx1"/>
                </a:solidFill>
              </a:rPr>
              <a:t>συνάρτηση </a:t>
            </a:r>
            <a:r>
              <a:rPr lang="el-GR" sz="2800" dirty="0" smtClean="0">
                <a:solidFill>
                  <a:schemeClr val="tx1"/>
                </a:solidFill>
              </a:rPr>
              <a:t>δ</a:t>
            </a:r>
          </a:p>
          <a:p>
            <a:r>
              <a:rPr lang="en-US" sz="2800" dirty="0"/>
              <a:t>	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Λογισμός της συναρτήσεως </a:t>
            </a:r>
            <a:r>
              <a:rPr lang="el-GR" b="1" dirty="0" smtClean="0"/>
              <a:t>δ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l-GR" dirty="0"/>
                  <a:t>Ανάλογες είναι και οι εκφράσεις της συναρτήσεως δ στον δισδιάστατο και στον τρισδιάστατο χώρο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Η έκφραση αυτή για τις δύο διαστάσεις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dy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έκφραση αυτή για τις τρεις διαστάσεις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9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29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𝑑𝑥𝑑𝑦𝑑𝑧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9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𝑑𝑥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dy</m:t>
                          </m:r>
                          <m:nary>
                            <m:naryPr>
                              <m:limLoc m:val="undOvr"/>
                              <m:grow m:val="on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900" i="1">
                                  <a:latin typeface="Cambria Math" panose="02040503050406030204" pitchFamily="18" charset="0"/>
                                </a:rPr>
                                <m:t>dz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nary>
                      <m:r>
                        <a:rPr lang="en-US" sz="29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6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Λογισμός της συναρτήσεως δ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</a:t>
                </a:r>
                <a:r>
                  <a:rPr lang="el-GR" dirty="0" err="1" smtClean="0"/>
                  <a:t>ελετούμε</a:t>
                </a:r>
                <a:r>
                  <a:rPr lang="el-GR" dirty="0" smtClean="0"/>
                  <a:t> </a:t>
                </a:r>
                <a:r>
                  <a:rPr lang="el-GR" dirty="0"/>
                  <a:t>εν συνεχεία την σημασία του συμβόλου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Προς τούτο θεωρούμε το ολοκλήρωμα</a:t>
                </a:r>
                <a:r>
                  <a:rPr lang="el-GR" dirty="0" smtClean="0"/>
                  <a:t> 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Θέτουμε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γράφουμε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Λογισμός της συναρτήσεως δ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Το ολοκλήρωμα λαμβάνει την μορφή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 smtClean="0"/>
              </a:p>
              <a:p>
                <a:r>
                  <a:rPr lang="el-GR" dirty="0" smtClean="0"/>
                  <a:t>Το </a:t>
                </a:r>
                <a:r>
                  <a:rPr lang="el-GR" dirty="0"/>
                  <a:t>δεξιό μέλος </a:t>
                </a:r>
                <a:r>
                  <a:rPr lang="el-GR" dirty="0" smtClean="0"/>
                  <a:t>της παραπάνω εξίσωσης </a:t>
                </a:r>
                <a:r>
                  <a:rPr lang="el-GR" dirty="0"/>
                  <a:t>είναι η τιμή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στην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και η τιμή αυτή είναι ίση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 </a:t>
                </a:r>
              </a:p>
              <a:p>
                <a:endParaRPr lang="el-GR" dirty="0"/>
              </a:p>
              <a:p>
                <a:r>
                  <a:rPr lang="el-GR" dirty="0" smtClean="0"/>
                  <a:t>Συνεπώς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είναι το συναρτησιακό, το οποίο προσδίδει την τιμή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στην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83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Ανάλυση της συναρτήσεως δ υπό μορφή σειράς </a:t>
            </a:r>
            <a:r>
              <a:rPr lang="en-US" b="1" dirty="0" smtClean="0"/>
              <a:t>Fourier</a:t>
            </a:r>
            <a:r>
              <a:rPr lang="el-GR" b="1" dirty="0" smtClean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Έστω  χορδή μήκους </a:t>
                </a:r>
                <a:r>
                  <a:rPr lang="en-US" dirty="0" smtClean="0"/>
                  <a:t>L</a:t>
                </a:r>
                <a:r>
                  <a:rPr lang="el-GR" dirty="0" smtClean="0"/>
                  <a:t>,σε </a:t>
                </a:r>
                <a:r>
                  <a:rPr lang="el-GR" dirty="0"/>
                  <a:t>μικρό τμήμα </a:t>
                </a:r>
                <a:r>
                  <a:rPr lang="el-GR" dirty="0" smtClean="0"/>
                  <a:t>μήκους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 </a:t>
                </a:r>
                <a:r>
                  <a:rPr lang="el-GR" dirty="0"/>
                  <a:t>της οποίας ασκείται καθέτως προς αυτήν ώθηση  </a:t>
                </a:r>
                <a:r>
                  <a:rPr lang="en-US" dirty="0" smtClean="0"/>
                  <a:t>P</a:t>
                </a:r>
                <a:r>
                  <a:rPr lang="el-GR" dirty="0" smtClean="0"/>
                  <a:t>. </a:t>
                </a:r>
              </a:p>
              <a:p>
                <a:r>
                  <a:rPr lang="el-GR" dirty="0" smtClean="0"/>
                  <a:t>Το τμήμα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ε εκτείνεται </a:t>
                </a:r>
                <a:r>
                  <a:rPr lang="el-GR" dirty="0"/>
                  <a:t>εκατέρωθεν της θέσεως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κατά ίσα μήκη. </a:t>
                </a:r>
                <a:endParaRPr lang="el-GR" dirty="0" smtClean="0"/>
              </a:p>
              <a:p>
                <a:r>
                  <a:rPr lang="el-GR" dirty="0" smtClean="0"/>
                  <a:t>Αν ρ </a:t>
                </a:r>
                <a:r>
                  <a:rPr lang="el-GR" dirty="0"/>
                  <a:t>είναι η γραμμική πυκνότητα της χορδής και </a:t>
                </a:r>
                <a:r>
                  <a:rPr lang="en-US" dirty="0" smtClean="0"/>
                  <a:t>u</a:t>
                </a:r>
                <a:r>
                  <a:rPr lang="el-GR" dirty="0" smtClean="0"/>
                  <a:t> </a:t>
                </a:r>
                <a:r>
                  <a:rPr lang="el-GR" dirty="0"/>
                  <a:t>η αρχική ταχύτητα του τμήματος  </a:t>
                </a:r>
                <a:r>
                  <a:rPr lang="el-GR" dirty="0" smtClean="0"/>
                  <a:t>ε, </a:t>
                </a:r>
                <a:r>
                  <a:rPr lang="el-GR" dirty="0"/>
                  <a:t>η ώθηση θα είναι ίση με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𝜌𝜀𝜐</m:t>
                    </m:r>
                  </m:oMath>
                </a14:m>
                <a:r>
                  <a:rPr lang="el-GR" dirty="0" smtClean="0"/>
                  <a:t>. </a:t>
                </a:r>
              </a:p>
              <a:p>
                <a:r>
                  <a:rPr lang="el-GR" dirty="0" smtClean="0"/>
                  <a:t>Ορίζουμε </a:t>
                </a:r>
                <a:r>
                  <a:rPr lang="el-GR" dirty="0"/>
                  <a:t>την </a:t>
                </a:r>
                <a:r>
                  <a:rPr lang="el-GR" dirty="0" smtClean="0"/>
                  <a:t>συνάρτηση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0,0≤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Ανάλυση της συναρτήσεως δ υπό μορφή σειράς </a:t>
            </a:r>
            <a:r>
              <a:rPr lang="en-US" b="1" dirty="0"/>
              <a:t>Fourier</a:t>
            </a:r>
            <a:r>
              <a:rPr lang="el-GR" b="1" dirty="0"/>
              <a:t> </a:t>
            </a:r>
            <a:r>
              <a:rPr lang="el-GR" b="1" dirty="0" smtClean="0"/>
              <a:t>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Κατόπιν τούτου μπορούμε να </a:t>
                </a:r>
                <a:r>
                  <a:rPr lang="el-GR" dirty="0" err="1"/>
                  <a:t>παραστήσουμε</a:t>
                </a:r>
                <a:r>
                  <a:rPr lang="el-GR" dirty="0"/>
                  <a:t> την ταχύτητα οιουδήποτε σημείου της χορδής με την συνάρτηση</a:t>
                </a:r>
                <a:endParaRPr lang="en-US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Η διαφορική εξίσωση που περιγράφει την διάδοση του κύματος κατά μήκος της χορδής είναι </a:t>
                </a:r>
                <a:r>
                  <a:rPr lang="el-GR" dirty="0" smtClean="0"/>
                  <a:t>η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υπό </a:t>
                </a:r>
                <a:r>
                  <a:rPr lang="el-GR" dirty="0"/>
                  <a:t>τις ακόλουθες συνθήκες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,0,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Ανάλυση της συναρτήσεως δ υπό μορφή σειράς </a:t>
            </a:r>
            <a:r>
              <a:rPr lang="en-US" b="1" dirty="0"/>
              <a:t>Fourier</a:t>
            </a:r>
            <a:r>
              <a:rPr lang="el-GR" b="1" dirty="0"/>
              <a:t> (</a:t>
            </a:r>
            <a:r>
              <a:rPr lang="en-US" b="1" dirty="0"/>
              <a:t>3</a:t>
            </a:r>
            <a:r>
              <a:rPr lang="el-GR" b="1" dirty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Η λύση της μετά την εφαρμογή των τριών πρώτων συνθηκών είναι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Εφαρμόζουμε </a:t>
                </a:r>
                <a:r>
                  <a:rPr lang="el-GR" dirty="0"/>
                  <a:t>την μη ομογενή </a:t>
                </a:r>
                <a:r>
                  <a:rPr lang="el-GR" dirty="0" smtClean="0"/>
                  <a:t>συνθήκη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0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nor/>
                      </m:rP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000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και έχουμε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και </a:t>
                </a:r>
                <a:r>
                  <a:rPr lang="el-GR" dirty="0"/>
                  <a:t>από αυτήν προσδιορίζουμε τους συντελεστές </a:t>
                </a:r>
                <a:r>
                  <a:rPr lang="el-GR" dirty="0" err="1"/>
                  <a:t>Fourier</a:t>
                </a:r>
                <a:r>
                  <a:rPr lang="el-G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. </a:t>
                </a:r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Ανάλυση της συναρτήσεως δ υπό μορφή σειράς </a:t>
            </a:r>
            <a:r>
              <a:rPr lang="en-US" b="1" dirty="0"/>
              <a:t>Fourier</a:t>
            </a:r>
            <a:r>
              <a:rPr lang="el-GR" b="1" dirty="0"/>
              <a:t> </a:t>
            </a:r>
            <a:r>
              <a:rPr lang="el-GR" b="1" dirty="0" smtClean="0"/>
              <a:t>(</a:t>
            </a:r>
            <a:r>
              <a:rPr lang="en-US" b="1" dirty="0" smtClean="0"/>
              <a:t>4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Καθίσταται φανερό επομένως ότι η μελέτη του προβλήματος οδηγεί στην ανάπτυξη σε σειρά </a:t>
                </a:r>
                <a:r>
                  <a:rPr lang="el-GR" dirty="0" err="1"/>
                  <a:t>Fourier</a:t>
                </a:r>
                <a:r>
                  <a:rPr lang="el-GR" dirty="0"/>
                  <a:t> της συναρτήσεως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στον επακόλουθο υπολογισμό των συντελεστών </a:t>
                </a:r>
                <a:r>
                  <a:rPr lang="el-GR" dirty="0" err="1"/>
                  <a:t>Fourier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Έχουμε λοιπόν το ανάπτυγμα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Το αποτέλεσμα της  ολοκληρώσεως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𝜋𝜀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𝜋𝜀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Ανάλυση της συναρτήσεως δ υπό μορφή σειράς </a:t>
            </a:r>
            <a:r>
              <a:rPr lang="en-US" b="1" dirty="0"/>
              <a:t>Fourier</a:t>
            </a:r>
            <a:r>
              <a:rPr lang="el-GR" b="1" dirty="0"/>
              <a:t> </a:t>
            </a:r>
            <a:r>
              <a:rPr lang="el-GR" b="1" dirty="0" smtClean="0"/>
              <a:t>(</a:t>
            </a:r>
            <a:r>
              <a:rPr lang="en-US" b="1" dirty="0" smtClean="0"/>
              <a:t>5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Επομένως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𝜋𝜀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𝜋𝜀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ανάλυση σε σειρά </a:t>
                </a:r>
                <a:r>
                  <a:rPr lang="el-GR" dirty="0" err="1"/>
                  <a:t>Fourier</a:t>
                </a:r>
                <a:r>
                  <a:rPr lang="el-GR" dirty="0"/>
                  <a:t> της συναρτήσεως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είναι χρήσιμη κατά την εξέταση προβλημάτων  στα οποία </a:t>
                </a:r>
                <a:r>
                  <a:rPr lang="el-GR" dirty="0" smtClean="0"/>
                  <a:t>ώθηση</a:t>
                </a:r>
                <a:r>
                  <a:rPr lang="en-US" dirty="0" smtClean="0"/>
                  <a:t> P</a:t>
                </a:r>
                <a:r>
                  <a:rPr lang="el-GR" dirty="0" smtClean="0"/>
                  <a:t>   </a:t>
                </a:r>
                <a:r>
                  <a:rPr lang="el-GR" dirty="0"/>
                  <a:t>εφαρμόζεται σε ένα σημείο,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είναι </a:t>
                </a:r>
                <a:r>
                  <a:rPr lang="el-GR" dirty="0" smtClean="0"/>
                  <a:t>τέτοια, ώστε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20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Ταλάντωση χορδής πεπερασμένου μήκους υπό την επίδραση δυνάμεως </a:t>
            </a:r>
            <a:r>
              <a:rPr lang="el-GR" sz="3200" b="1" dirty="0" err="1"/>
              <a:t>ασκουμένης</a:t>
            </a:r>
            <a:r>
              <a:rPr lang="el-GR" sz="3200" b="1" dirty="0"/>
              <a:t> σε σημείο της χορδής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l-GR" dirty="0" smtClean="0"/>
                  <a:t>η διαφορική εξίσωση του κύματος σε χορδή πεπερασμένου μήκους υπό την επίδραση δυνάμεως κατανεμημένης σε τμήμα της χορδής με γραμμική πυκνότητα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είναι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Ορίζουμε </a:t>
                </a:r>
                <a:r>
                  <a:rPr lang="el-GR" dirty="0"/>
                  <a:t>τις  συναρτήσεις που περιγράφουν την απομάκρυνση των σημείων της χορδής ως </a:t>
                </a:r>
                <a:r>
                  <a:rPr lang="el-GR" dirty="0" smtClean="0"/>
                  <a:t>εξής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Στο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λόγω της συνεχείας της συναρτήσεως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ισχύει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88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Ταλάντωση χορδής πεπερασμένου μήκους υπό την επίδραση δυνάμεως </a:t>
            </a:r>
            <a:r>
              <a:rPr lang="el-GR" sz="3200" b="1" dirty="0" err="1"/>
              <a:t>ασκουμένης</a:t>
            </a:r>
            <a:r>
              <a:rPr lang="el-GR" sz="3200" b="1" dirty="0"/>
              <a:t> σε σημείο της </a:t>
            </a:r>
            <a:r>
              <a:rPr lang="el-GR" sz="3200" b="1" dirty="0" smtClean="0"/>
              <a:t>χορδής</a:t>
            </a:r>
            <a:r>
              <a:rPr lang="en-US" sz="3200" b="1" dirty="0" smtClean="0"/>
              <a:t> (2)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Θεωρούμε ακολούθως την εξίσωση της κινήσεως στοιχείου μήκους </a:t>
                </a:r>
                <a:r>
                  <a:rPr lang="en-US" dirty="0" smtClean="0"/>
                  <a:t>dx </a:t>
                </a:r>
                <a:r>
                  <a:rPr lang="el-GR" dirty="0" smtClean="0"/>
                  <a:t>της </a:t>
                </a:r>
                <a:r>
                  <a:rPr lang="el-GR" dirty="0"/>
                  <a:t>χορδής περί την θέση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η οποία </a:t>
                </a:r>
                <a:r>
                  <a:rPr lang="el-GR" dirty="0" smtClean="0"/>
                  <a:t>γράφεται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Επειδή </a:t>
                </a:r>
                <a:r>
                  <a:rPr lang="el-GR" dirty="0"/>
                  <a:t>η ταχύτητα σε κάθε σημείο της χορδής είναι συνεχής συνάρτηση της θέσεως, το ολοκλήρωμα στο αριστερό </a:t>
                </a:r>
                <a:r>
                  <a:rPr lang="el-GR" dirty="0" smtClean="0"/>
                  <a:t>μέλος </a:t>
                </a:r>
                <a:r>
                  <a:rPr lang="el-GR" dirty="0"/>
                  <a:t>μηδενίζεται 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l-GR" dirty="0" smtClean="0"/>
                  <a:t>Συνεπώς στο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grow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8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Ταλάντωση χορδής πεπερασμένου μήκους υπό την επίδραση δυνάμεως </a:t>
            </a:r>
            <a:r>
              <a:rPr lang="el-GR" sz="3200" b="1" dirty="0" err="1"/>
              <a:t>ασκουμένης</a:t>
            </a:r>
            <a:r>
              <a:rPr lang="el-GR" sz="3200" b="1" dirty="0"/>
              <a:t> σε σημείο της χορδής</a:t>
            </a:r>
            <a:r>
              <a:rPr lang="en-US" sz="3200" b="1" dirty="0"/>
              <a:t> (2)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Η συνθήκη που ισχύει επομένως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όπου </a:t>
                </a:r>
                <a:r>
                  <a:rPr lang="el-GR" dirty="0" smtClean="0"/>
                  <a:t>εφαρμόζεται </a:t>
                </a:r>
                <a:r>
                  <a:rPr lang="el-GR" dirty="0"/>
                  <a:t>η εξωτερική δύναμη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Από </a:t>
                </a:r>
                <a:r>
                  <a:rPr lang="el-GR" dirty="0" smtClean="0"/>
                  <a:t>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παραπάνω εξίσωση συμπεραίνουμε </a:t>
                </a:r>
                <a:r>
                  <a:rPr lang="el-GR" dirty="0"/>
                  <a:t>ότι όταν η δύναμη είναι </a:t>
                </a:r>
                <a:r>
                  <a:rPr lang="el-GR" dirty="0" smtClean="0"/>
                  <a:t>σημειακή, η αρχική </a:t>
                </a:r>
                <a:r>
                  <a:rPr lang="el-GR" dirty="0"/>
                  <a:t>διαφορική </a:t>
                </a:r>
                <a:r>
                  <a:rPr lang="el-GR" dirty="0" smtClean="0"/>
                  <a:t>εξίσωση </a:t>
                </a:r>
                <a:r>
                  <a:rPr lang="el-GR" dirty="0"/>
                  <a:t>πρέπει να τροποποιηθεί</a:t>
                </a:r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Η διαφορική εξίσωση του κύματος σε χορδή υπό την επίδραση  σημειακής δυνάμεως </a:t>
                </a:r>
                <a:r>
                  <a:rPr lang="el-GR" dirty="0" smtClean="0"/>
                  <a:t>είναι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38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n-US" sz="3200" b="1" u="sng" dirty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ομογενής </a:t>
                </a:r>
                <a:r>
                  <a:rPr lang="el-GR" b="1" dirty="0" smtClean="0"/>
                  <a:t>εξίσωση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Η διαφορική εξίσωση της κινήσεως της μεμβράνης είναι 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με συνοριακές συνθήκες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,0,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Άρα έχουμε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21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 smtClean="0"/>
              <a:t>Fourier</a:t>
            </a:r>
            <a:r>
              <a:rPr lang="el-GR" sz="3200" b="1" dirty="0" smtClean="0"/>
              <a:t> (2)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ομογενής εξίσωση</a:t>
                </a:r>
                <a:endParaRPr lang="en-US" b="1" dirty="0"/>
              </a:p>
              <a:p>
                <a:endParaRPr lang="el-GR" dirty="0" smtClean="0"/>
              </a:p>
              <a:p>
                <a:r>
                  <a:rPr lang="el-GR" dirty="0" smtClean="0"/>
                  <a:t>Επομένως </a:t>
                </a:r>
                <a:r>
                  <a:rPr lang="el-GR" dirty="0"/>
                  <a:t>ευρίσκουμε τις ακόλουθες κανονικές διαφορικές </a:t>
                </a:r>
                <a:r>
                  <a:rPr lang="el-GR" dirty="0" smtClean="0"/>
                  <a:t>εξισώσεις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=0,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=0,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800" dirty="0"/>
              </a:p>
              <a:p>
                <a:endParaRPr lang="el-GR" dirty="0" smtClean="0"/>
              </a:p>
              <a:p>
                <a:r>
                  <a:rPr lang="el-GR" dirty="0"/>
                  <a:t>Οι λύσεις των εξισώσεων αυτών </a:t>
                </a:r>
                <a:r>
                  <a:rPr lang="el-GR" dirty="0" smtClean="0"/>
                  <a:t>είναι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𝑐𝑝𝑡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𝑞𝑦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Άρα η λύση που ικανοποιεί την διαφορική εξίσωση και τις ομογενείς συνοριακές συνθήκες </a:t>
                </a:r>
                <a:r>
                  <a:rPr lang="el-GR" dirty="0" smtClean="0"/>
                  <a:t>είναι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59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155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Εγκάρσιες ταλαντώσεις ορθογωνίου ελαστικής μεμβράνης.</a:t>
            </a:r>
            <a:r>
              <a:rPr lang="el-GR" sz="3600" dirty="0"/>
              <a:t> </a:t>
            </a:r>
            <a:r>
              <a:rPr lang="el-GR" sz="3600" b="1" dirty="0"/>
              <a:t>Διπλή σειρά </a:t>
            </a:r>
            <a:r>
              <a:rPr lang="en-US" sz="3600" b="1" dirty="0"/>
              <a:t>Fourier</a:t>
            </a:r>
            <a:r>
              <a:rPr lang="el-GR" sz="3600" b="1" dirty="0"/>
              <a:t> </a:t>
            </a:r>
            <a:r>
              <a:rPr lang="el-GR" sz="3600" b="1" dirty="0" smtClean="0"/>
              <a:t>(</a:t>
            </a:r>
            <a:r>
              <a:rPr lang="en-US" sz="3600" b="1" dirty="0" smtClean="0"/>
              <a:t>3</a:t>
            </a:r>
            <a:r>
              <a:rPr lang="el-GR" sz="3600" b="1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ομογενής εξίσωση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Άρα η λύση που ικανοποιεί την διαφορική εξίσωση και τις ομογενείς συνοριακές συνθήκες είναι 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Ο γενικός όρος στην λύση της εξισώσεως δηλώνει πως η λύση είναι περιοδική συνάρτηση του χρόνου με </a:t>
                </a:r>
                <a:r>
                  <a:rPr lang="el-GR" dirty="0" smtClean="0"/>
                  <a:t>συχνότητα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Οι συχνότητες που λαμβάνονται για διάφορες τιμές των  λέγονται </a:t>
                </a:r>
                <a:r>
                  <a:rPr lang="el-GR" b="1" i="1" dirty="0"/>
                  <a:t>χαρακτηριστικές συχνότητες</a:t>
                </a:r>
                <a:r>
                  <a:rPr lang="el-GR" dirty="0"/>
                  <a:t> και οι αντίστοιχοι όροι </a:t>
                </a:r>
                <a:r>
                  <a:rPr lang="el-GR" b="1" i="1" dirty="0" smtClean="0"/>
                  <a:t>αρμονικοί</a:t>
                </a:r>
                <a:r>
                  <a:rPr lang="el-GR" dirty="0" smtClean="0"/>
                  <a:t>. </a:t>
                </a:r>
                <a:r>
                  <a:rPr lang="el-GR" dirty="0"/>
                  <a:t>Ο </a:t>
                </a:r>
                <a:r>
                  <a:rPr lang="el-GR" b="1" i="1" dirty="0"/>
                  <a:t>θεμελιώδης αρμονικός </a:t>
                </a:r>
                <a:r>
                  <a:rPr lang="el-GR" dirty="0"/>
                  <a:t>είναι αυτός που προκύπτει αν θέσουμε  </a:t>
                </a:r>
                <a:r>
                  <a:rPr lang="el-GR" dirty="0" smtClean="0"/>
                  <a:t>k=1 </a:t>
                </a:r>
                <a:r>
                  <a:rPr lang="el-GR" dirty="0"/>
                  <a:t>και m=1. 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05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4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μη ομογενής εξίσωση. Η μέθοδος των </a:t>
                </a:r>
                <a:r>
                  <a:rPr lang="el-GR" b="1" dirty="0" err="1" smtClean="0"/>
                  <a:t>ιδιοσυναρτήσεων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l-GR" dirty="0"/>
                  <a:t>Η διαφορική εξίσωση που περιγράφει τις εξαναγκασμένες ταλαντώσεις της ορθογωνίου ελαστικής μεμβράνης είναι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,0≤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με ομογενείς συνοριακές </a:t>
                </a:r>
                <a:r>
                  <a:rPr lang="el-GR" dirty="0" smtClean="0"/>
                  <a:t>συνθήκες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και με αρχικές </a:t>
                </a:r>
                <a:r>
                  <a:rPr lang="el-GR" dirty="0" smtClean="0"/>
                  <a:t>συνθήκες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83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5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μη ομογενής εξίσωση. Η μέθοδος των </a:t>
                </a:r>
                <a:r>
                  <a:rPr lang="el-GR" b="1" dirty="0" err="1" smtClean="0"/>
                  <a:t>ιδιοσυναρτήσεων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Για </a:t>
                </a:r>
                <a:r>
                  <a:rPr lang="el-GR" dirty="0"/>
                  <a:t>να λύσουμε την μη ομογενή </a:t>
                </a:r>
                <a:r>
                  <a:rPr lang="el-GR" dirty="0" smtClean="0"/>
                  <a:t>εξίσωση </a:t>
                </a:r>
                <a:r>
                  <a:rPr lang="el-GR" dirty="0"/>
                  <a:t>θα χρησιμοποιήσουμε την μέθοδο 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Επομένως  θα επιλύσουμε την ομογενή εξίσωση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</a:t>
                </a:r>
                <a:r>
                  <a:rPr lang="el-GR" dirty="0" smtClean="0"/>
                  <a:t>κ </a:t>
                </a:r>
                <a:r>
                  <a:rPr lang="el-GR" dirty="0"/>
                  <a:t>των </a:t>
                </a:r>
                <a:r>
                  <a:rPr lang="el-GR" dirty="0" err="1"/>
                  <a:t>ιδιοσυναρτήσεων</a:t>
                </a:r>
                <a:r>
                  <a:rPr lang="el-GR" dirty="0"/>
                  <a:t> αυτής θα επιλέξουμε εκείνες που ικανοποιούν τις συνοριακές </a:t>
                </a:r>
                <a:r>
                  <a:rPr lang="el-GR" dirty="0" smtClean="0"/>
                  <a:t>συνθήκες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50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6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μη ομογενής εξίσωση. Η μέθοδος των </a:t>
                </a:r>
                <a:r>
                  <a:rPr lang="el-GR" b="1" dirty="0" err="1"/>
                  <a:t>ιδιοσυναρτήσεων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Η λύση της  ομογενούς , η οποία πληροί τις συνοριακές συνθήκες </a:t>
                </a:r>
                <a:r>
                  <a:rPr lang="el-GR" dirty="0" smtClean="0"/>
                  <a:t>είναι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Κατά </a:t>
                </a:r>
                <a:r>
                  <a:rPr lang="el-GR" dirty="0" smtClean="0"/>
                  <a:t>συνέπεια </a:t>
                </a:r>
                <a:r>
                  <a:rPr lang="el-GR" dirty="0"/>
                  <a:t>ζητούμε την ακόλουθο λύση υπό μορφή σειράς </a:t>
                </a:r>
                <a:r>
                  <a:rPr lang="el-GR" dirty="0" err="1"/>
                  <a:t>Fourier</a:t>
                </a:r>
                <a:r>
                  <a:rPr lang="el-GR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mn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η οποία εξ ορισμού ικανοποιεί τις συνοριακές συνθήκες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61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7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μη ομογενής εξίσωση. Η μέθοδος των </a:t>
                </a:r>
                <a:r>
                  <a:rPr lang="el-GR" b="1" dirty="0" err="1"/>
                  <a:t>ιδιοσυναρτήσεων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Επί πλέον απαιτούμε να εκφράζεται και η </a:t>
                </a:r>
                <a:r>
                  <a:rPr lang="el-GR" dirty="0" smtClean="0"/>
                  <a:t>συνάρτηση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f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y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υπό μορφή διπλής σειράς </a:t>
                </a:r>
                <a:r>
                  <a:rPr lang="en-US" dirty="0" smtClean="0"/>
                  <a:t>Fourier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f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m:rPr>
                          <m:nor/>
                        </m:rPr>
                        <a:rPr lang="en-US"/>
                        <m:t>y</m:t>
                      </m:r>
                      <m:r>
                        <m:rPr>
                          <m:nor/>
                        </m:rPr>
                        <a:rPr lang="en-US"/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mn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97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8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Η μη ομογενής εξίσωση. Η μέθοδος των </a:t>
                </a:r>
                <a:r>
                  <a:rPr lang="el-GR" b="1" dirty="0" err="1" smtClean="0"/>
                  <a:t>ιδιοσυναρτήσεων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Κατά συνέπεια, η γενική λύση </a:t>
                </a:r>
                <a:r>
                  <a:rPr lang="el-GR" dirty="0" smtClean="0"/>
                  <a:t>της είναι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mn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mn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ωt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Εφαρμόζουμε </a:t>
                </a:r>
                <a:r>
                  <a:rPr lang="el-GR" dirty="0"/>
                  <a:t>τις αρχικές συνθήκες </a:t>
                </a:r>
                <a:r>
                  <a:rPr lang="el-GR" dirty="0" smtClean="0"/>
                  <a:t>.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προκύπτει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/>
                  <a:t>Εν συνεχεία από </a:t>
                </a:r>
                <a:r>
                  <a:rPr lang="el-GR" dirty="0" smtClean="0"/>
                  <a:t>την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/>
                  <a:t>λαμβάνουμε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mn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mn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85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Εγκάρσιες ταλαντώσεις ορθογωνίου ελαστικής μεμβράνης.</a:t>
            </a:r>
            <a:r>
              <a:rPr lang="el-GR" sz="3200" dirty="0"/>
              <a:t> </a:t>
            </a:r>
            <a:r>
              <a:rPr lang="el-GR" sz="3200" b="1" dirty="0"/>
              <a:t>Διπλή σειρά </a:t>
            </a:r>
            <a:r>
              <a:rPr lang="en-US" sz="3200" b="1" dirty="0"/>
              <a:t>Fourier</a:t>
            </a:r>
            <a:r>
              <a:rPr lang="el-GR" sz="3200" b="1" dirty="0"/>
              <a:t> </a:t>
            </a:r>
            <a:r>
              <a:rPr lang="el-GR" sz="3200" b="1" dirty="0" smtClean="0"/>
              <a:t>(</a:t>
            </a:r>
            <a:r>
              <a:rPr lang="en-US" sz="3200" b="1" dirty="0" smtClean="0"/>
              <a:t>9</a:t>
            </a:r>
            <a:r>
              <a:rPr lang="el-GR" sz="3200" b="1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μη ομογενής εξίσωση. Η μέθοδος των </a:t>
                </a:r>
                <a:r>
                  <a:rPr lang="el-GR" b="1" dirty="0" err="1" smtClean="0"/>
                  <a:t>ιδιοσυναρτήσεων</a:t>
                </a:r>
                <a:endParaRPr lang="el-GR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 smtClean="0"/>
                  <a:t>Αυτό σημαίνει ότι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/>
                            <m:t>mn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ωA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mn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mn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Επομένως η γενική </a:t>
                </a:r>
                <a:r>
                  <a:rPr lang="el-GR" dirty="0" smtClean="0"/>
                  <a:t>λύση γράφεται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3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3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</m:rPr>
                                <a:rPr lang="en-US" sz="2300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3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30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3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ωt</m:t>
                                  </m:r>
                                  <m:r>
                                    <a:rPr lang="en-US" sz="23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mn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mn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23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3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3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3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26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στιγμιαία σημειακή πηγή ταλαντώσεων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dirty="0"/>
                  <a:t>Θεωρούμε αβαρή ορθογώνιο ελαστική </a:t>
                </a:r>
                <a:r>
                  <a:rPr lang="el-GR" dirty="0" smtClean="0"/>
                  <a:t>μεμβράνη. </a:t>
                </a:r>
                <a:r>
                  <a:rPr lang="el-GR" dirty="0"/>
                  <a:t>Η διαφορική εξίσωση της κινήσεως της μεμβράνης είναι  </a:t>
                </a:r>
                <a:endParaRPr lang="en-US" dirty="0"/>
              </a:p>
              <a:p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με συνοριακές συνθήκες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,0,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και με αρχικές συνθήκες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y</m:t>
                    </m:r>
                    <m:r>
                      <m:rPr>
                        <m:nor/>
                      </m:rPr>
                      <a:rPr lang="en-US"/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819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στιγμιαία σημειακή πηγή </a:t>
            </a:r>
            <a:r>
              <a:rPr lang="el-GR" b="1" dirty="0" smtClean="0"/>
              <a:t>ταλαντώσεων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 smtClean="0"/>
                  <a:t>Η λύση </a:t>
                </a:r>
                <a:r>
                  <a:rPr lang="el-GR" dirty="0"/>
                  <a:t>είναι η </a:t>
                </a:r>
                <a:r>
                  <a:rPr lang="el-GR" dirty="0" smtClean="0"/>
                  <a:t>ακόλουθος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nor/>
                        </m:rP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 smtClean="0"/>
                  <a:t>Εφαρμόζουμε </a:t>
                </a:r>
                <a:r>
                  <a:rPr lang="el-GR" dirty="0"/>
                  <a:t>την αρχική συνθήκη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y</m:t>
                    </m:r>
                    <m:r>
                      <m:rPr>
                        <m:nor/>
                      </m:rPr>
                      <a:rPr lang="en-US"/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l-GR" dirty="0"/>
                  <a:t> και ευρίσκουμε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07" t="-2156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1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στιγμιαία σημειακή πηγή ταλαντώσεων </a:t>
            </a:r>
            <a:r>
              <a:rPr lang="el-GR" b="1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l-GR" dirty="0" smtClean="0"/>
                  <a:t>Εν συνεχεία εφαρμόζουμε την συνθήκη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και </a:t>
                </a:r>
                <a:r>
                  <a:rPr lang="el-GR" dirty="0"/>
                  <a:t>ευρίσκουμε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nary>
                            <m:naryPr>
                              <m:limLoc m:val="undOvr"/>
                              <m:grow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Επομένως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l-GR" sz="2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𝛼𝛽</m:t>
                                  </m:r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𝑘𝑚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limLoc m:val="undOvr"/>
                                  <m:grow m:val="on"/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  <m:e>
                                  <m:nary>
                                    <m:naryPr>
                                      <m:limLoc m:val="undOvr"/>
                                      <m:grow m:val="on"/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9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  <m:e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m:rPr>
                                      <m:sty m:val="p"/>
                                    </m:rP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𝜋𝜉</m:t>
                                      </m:r>
                                    </m:num>
                                    <m:den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𝜋𝜁</m:t>
                                      </m:r>
                                    </m:num>
                                    <m:den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r>
                        <a:rPr lang="en-US" sz="29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77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Ενότητα </a:t>
            </a:r>
            <a:r>
              <a:rPr lang="en-US" sz="2400" smtClean="0"/>
              <a:t>4</a:t>
            </a:r>
            <a:r>
              <a:rPr lang="el-GR" sz="2400" smtClean="0"/>
              <a:t>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2015.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l-GR" dirty="0" smtClean="0"/>
              <a:t>Η </a:t>
            </a:r>
            <a:r>
              <a:rPr lang="el-GR" dirty="0"/>
              <a:t>συνάρτηση δ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α) Ορισμός της συναρτήσεως δ </a:t>
            </a:r>
          </a:p>
          <a:p>
            <a:pPr marL="0" indent="0">
              <a:buNone/>
            </a:pPr>
            <a:r>
              <a:rPr lang="el-GR" dirty="0"/>
              <a:t>β) Λογισμός της συναρτήσεως δ </a:t>
            </a:r>
          </a:p>
          <a:p>
            <a:pPr marL="0" indent="0">
              <a:buNone/>
            </a:pPr>
            <a:r>
              <a:rPr lang="el-GR" dirty="0"/>
              <a:t>γ) Ανάλυση της συναρτήσεως δ υπό μορφή σειράς </a:t>
            </a:r>
            <a:r>
              <a:rPr lang="el-GR" dirty="0" err="1" smtClean="0"/>
              <a:t>Fourier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Ταλάντωση </a:t>
            </a:r>
            <a:r>
              <a:rPr lang="el-GR" dirty="0"/>
              <a:t>χορδής πεπερασμένου μήκους υπό την επίδραση </a:t>
            </a:r>
            <a:r>
              <a:rPr lang="el-GR" dirty="0" smtClean="0"/>
              <a:t>δυνάμεως </a:t>
            </a:r>
            <a:r>
              <a:rPr lang="el-GR" dirty="0" err="1"/>
              <a:t>ασκουμένης</a:t>
            </a:r>
            <a:r>
              <a:rPr lang="el-GR" dirty="0"/>
              <a:t> σε σημείο της χορδής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Εγκάρσιες </a:t>
            </a:r>
            <a:r>
              <a:rPr lang="el-GR" dirty="0"/>
              <a:t>ταλαντώσεις ορθογωνίου ελαστικής μεμβράνης. </a:t>
            </a:r>
          </a:p>
          <a:p>
            <a:pPr marL="0" indent="0">
              <a:buNone/>
            </a:pPr>
            <a:r>
              <a:rPr lang="el-GR" dirty="0" smtClean="0"/>
              <a:t>Διπλή </a:t>
            </a:r>
            <a:r>
              <a:rPr lang="el-GR" dirty="0"/>
              <a:t>σειρά </a:t>
            </a:r>
            <a:r>
              <a:rPr lang="en-US" dirty="0" smtClean="0"/>
              <a:t>Fourier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 ) Η ομογενής εξίσωση </a:t>
            </a:r>
          </a:p>
          <a:p>
            <a:pPr marL="0" indent="0">
              <a:buNone/>
            </a:pPr>
            <a:r>
              <a:rPr lang="el-GR" dirty="0"/>
              <a:t>β) Η μη ομογενής εξίσωση. Η μέθοδος των </a:t>
            </a:r>
            <a:r>
              <a:rPr lang="el-GR" dirty="0" err="1"/>
              <a:t>ιδιοσυναρτήσεων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γ) Η στιγμιαία σημειακή πηγή </a:t>
            </a:r>
            <a:r>
              <a:rPr lang="el-GR" dirty="0" smtClean="0"/>
              <a:t>ταλαντώσεων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Ορισμός της συναρτήσεως </a:t>
            </a:r>
            <a:r>
              <a:rPr lang="el-GR" b="1" dirty="0" smtClean="0"/>
              <a:t>δ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466215" y="1611851"/>
                <a:ext cx="8229600" cy="4525963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l-GR" dirty="0" smtClean="0"/>
                  <a:t>Η συνάρτηση δ είναι </a:t>
                </a:r>
                <a:r>
                  <a:rPr lang="el-GR" dirty="0"/>
                  <a:t>ευρηματική έννοια , με την οποία καθίσταται δυνατή η παράσταση και η περιγραφή </a:t>
                </a:r>
                <a:r>
                  <a:rPr lang="el-GR" dirty="0" smtClean="0"/>
                  <a:t>της </a:t>
                </a:r>
                <a:r>
                  <a:rPr lang="el-GR" dirty="0"/>
                  <a:t>συμπεριφοράς ασυνεχών μεγεθών της Μαθηματικής Φυσικής στο σημείο ασυνέχειας.  </a:t>
                </a:r>
                <a:endParaRPr lang="en-US" dirty="0" smtClean="0"/>
              </a:p>
              <a:p>
                <a:endParaRPr lang="el-GR" dirty="0"/>
              </a:p>
              <a:p>
                <a:r>
                  <a:rPr lang="el-GR" dirty="0"/>
                  <a:t>Η υπαγωγή ενός  συναρτησιακού σε μαθηματική περιγραφή γίνεται μέσω της εννοίας της </a:t>
                </a:r>
                <a:r>
                  <a:rPr lang="el-GR" b="1" dirty="0"/>
                  <a:t>συναρτήσεως</a:t>
                </a:r>
                <a:r>
                  <a:rPr lang="el-GR" dirty="0"/>
                  <a:t> δ. Την έννοια αυτήν εισήγαγε ο </a:t>
                </a:r>
                <a:r>
                  <a:rPr lang="el-GR" dirty="0" err="1"/>
                  <a:t>Dirac</a:t>
                </a:r>
                <a:r>
                  <a:rPr lang="el-GR" dirty="0"/>
                  <a:t> για να καταστήσει δυνατή την παράσταση ενός κβαντισμένου μεγέθους υπό μορφή συνεχούς κατανομής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/>
                  <a:t>Θεωρούμε επί παραδείγματι σώμα με </a:t>
                </a:r>
                <a:r>
                  <a:rPr lang="el-GR" dirty="0" err="1"/>
                  <a:t>μοναδιαία</a:t>
                </a:r>
                <a:r>
                  <a:rPr lang="el-GR" dirty="0"/>
                  <a:t> μάζα συγκεντρωμένη σε στοιχειώδη περιοχή </a:t>
                </a:r>
                <a:r>
                  <a:rPr lang="en-US" dirty="0" smtClean="0"/>
                  <a:t>T</a:t>
                </a:r>
                <a:r>
                  <a:rPr lang="el-GR" dirty="0" smtClean="0"/>
                  <a:t> </a:t>
                </a:r>
                <a:r>
                  <a:rPr lang="el-GR" dirty="0"/>
                  <a:t>του χώρου περί </a:t>
                </a:r>
                <a:r>
                  <a:rPr lang="el-GR" dirty="0" smtClean="0"/>
                  <a:t>σημείο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. </a:t>
                </a: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η μέγιστη διάσταση της περιοχής </a:t>
                </a:r>
                <a:r>
                  <a:rPr lang="en-US" dirty="0" smtClean="0"/>
                  <a:t>T</a:t>
                </a:r>
                <a:r>
                  <a:rPr lang="el-GR" dirty="0" smtClean="0"/>
                  <a:t>. </a:t>
                </a:r>
                <a:r>
                  <a:rPr lang="el-GR" dirty="0"/>
                  <a:t>Λαμβάνουμε την ακολουθία τιμών της συναρτήσεως  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  <a:r>
                  <a:rPr lang="el-GR" dirty="0" smtClean="0"/>
                  <a:t>, </a:t>
                </a:r>
                <a:r>
                  <a:rPr lang="el-GR" dirty="0"/>
                  <a:t>η οποία </a:t>
                </a:r>
                <a:r>
                  <a:rPr lang="el-GR" dirty="0" err="1"/>
                  <a:t>παριστά</a:t>
                </a:r>
                <a:r>
                  <a:rPr lang="el-GR" dirty="0"/>
                  <a:t> την πυκνότητα του </a:t>
                </a:r>
                <a:r>
                  <a:rPr lang="el-GR" dirty="0" smtClean="0"/>
                  <a:t>σώματος. </a:t>
                </a:r>
                <a:r>
                  <a:rPr lang="el-GR" dirty="0"/>
                  <a:t>Προφανώς έκαστο στοιχείο της ακολουθίας έχει μηδενική τιμή εκτός της  περιοχής </a:t>
                </a:r>
                <a:r>
                  <a:rPr lang="en-US" dirty="0" smtClean="0"/>
                  <a:t>T</a:t>
                </a:r>
                <a:r>
                  <a:rPr lang="el-GR" dirty="0" smtClean="0"/>
                  <a:t>. </a:t>
                </a:r>
                <a:r>
                  <a:rPr lang="el-GR" dirty="0"/>
                  <a:t>Όταν ο </a:t>
                </a:r>
                <a:r>
                  <a:rPr lang="el-GR" dirty="0" smtClean="0"/>
                  <a:t>αριθμός</a:t>
                </a:r>
                <a:r>
                  <a:rPr lang="en-US" dirty="0" smtClean="0"/>
                  <a:t> n</a:t>
                </a:r>
                <a:r>
                  <a:rPr lang="el-GR" dirty="0" smtClean="0"/>
                  <a:t> </a:t>
                </a:r>
                <a:r>
                  <a:rPr lang="el-GR" dirty="0"/>
                  <a:t>των στοιχείων της ακολουθίας αυξάνει απεριόριστα, η μέγιστη </a:t>
                </a:r>
                <a:r>
                  <a:rPr lang="el-GR" dirty="0" smtClean="0"/>
                  <a:t>διάσταση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  </a:t>
                </a:r>
                <a:r>
                  <a:rPr lang="el-GR" dirty="0"/>
                  <a:t>και η στοιχειώδης περιοχή περί το σημείο   συρρικνώνεται προς 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. </a:t>
                </a:r>
                <a:r>
                  <a:rPr lang="el-GR" dirty="0"/>
                  <a:t>Η μάζα της </a:t>
                </a:r>
                <a:r>
                  <a:rPr lang="el-GR" dirty="0" smtClean="0"/>
                  <a:t>περιοχής</a:t>
                </a:r>
                <a:r>
                  <a:rPr lang="en-US" dirty="0" smtClean="0"/>
                  <a:t> T </a:t>
                </a:r>
                <a:r>
                  <a:rPr lang="el-GR" dirty="0" smtClean="0"/>
                  <a:t>δίδεται </a:t>
                </a:r>
                <a:r>
                  <a:rPr lang="el-GR" dirty="0"/>
                  <a:t>από το ολοκλήρωμα </a:t>
                </a:r>
                <a:endParaRPr lang="en-US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215" y="1611851"/>
                <a:ext cx="8229600" cy="4525963"/>
              </a:xfrm>
              <a:blipFill rotWithShape="0">
                <a:blip r:embed="rId2"/>
                <a:stretch>
                  <a:fillRect l="-222" t="-107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Ορισμός της συναρτήσεως </a:t>
            </a:r>
            <a:r>
              <a:rPr lang="el-GR" b="1" dirty="0" smtClean="0"/>
              <a:t>δ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l-GR" dirty="0" smtClean="0"/>
                  <a:t>Ως </a:t>
                </a:r>
                <a:r>
                  <a:rPr lang="el-GR" dirty="0"/>
                  <a:t>γνωστόν, το υλικό σημείο δημιουργεί γύρω του </a:t>
                </a:r>
                <a:r>
                  <a:rPr lang="el-GR" dirty="0" err="1"/>
                  <a:t>βαρυτικό</a:t>
                </a:r>
                <a:r>
                  <a:rPr lang="el-GR" dirty="0"/>
                  <a:t> πεδίο και το δυναμικό σε </a:t>
                </a:r>
                <a:r>
                  <a:rPr lang="el-GR" dirty="0" smtClean="0"/>
                  <a:t>σημείο</a:t>
                </a:r>
                <a:r>
                  <a:rPr lang="en-US" dirty="0" smtClean="0"/>
                  <a:t> M </a:t>
                </a:r>
                <a:r>
                  <a:rPr lang="el-GR" dirty="0" smtClean="0"/>
                  <a:t>λόγω </a:t>
                </a:r>
                <a:r>
                  <a:rPr lang="el-GR" dirty="0"/>
                  <a:t>της κατανεμημένης μάζας περί το </a:t>
                </a:r>
                <a:r>
                  <a:rPr lang="el-GR" dirty="0" smtClean="0"/>
                  <a:t>σημείο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</a:t>
                </a:r>
                <a:r>
                  <a:rPr lang="el-GR" dirty="0"/>
                  <a:t>από την </a:t>
                </a:r>
                <a:r>
                  <a:rPr lang="el-GR" dirty="0" smtClean="0"/>
                  <a:t>σχέση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Οι συναρτήσεις  αποτελούν στοιχεία της </a:t>
                </a:r>
                <a:r>
                  <a:rPr lang="el-GR" dirty="0" smtClean="0"/>
                  <a:t>ακολουθίας</a:t>
                </a:r>
                <a:r>
                  <a:rPr lang="en-US" dirty="0" smtClean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:r>
                  <a:rPr lang="el-GR" dirty="0" smtClean="0"/>
                  <a:t>όταν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</a:t>
                </a:r>
                <a:r>
                  <a:rPr lang="el-GR" dirty="0"/>
                  <a:t>όριο της </a:t>
                </a:r>
                <a:r>
                  <a:rPr lang="el-GR" dirty="0" smtClean="0"/>
                  <a:t>παραπάνω συνάρτησης είναι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Το παραπάνω</a:t>
                </a:r>
                <a:r>
                  <a:rPr lang="en-US" dirty="0" smtClean="0"/>
                  <a:t> </a:t>
                </a:r>
                <a:r>
                  <a:rPr lang="el-GR" dirty="0" smtClean="0"/>
                  <a:t>αποτέλεσμα είναι </a:t>
                </a:r>
                <a:r>
                  <a:rPr lang="el-GR" dirty="0"/>
                  <a:t>ανεξάρτητο του τρόπου επιλογής της </a:t>
                </a:r>
                <a:r>
                  <a:rPr lang="el-GR" dirty="0" smtClean="0"/>
                  <a:t>ακολουθίας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88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65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Ορισμός της συναρτήσεως </a:t>
            </a:r>
            <a:r>
              <a:rPr lang="el-GR" b="1" dirty="0" smtClean="0"/>
              <a:t>δ 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Υπάρχει </a:t>
                </a:r>
                <a:r>
                  <a:rPr lang="el-GR" dirty="0"/>
                  <a:t>επομένως αδυναμία μαθηματικής μορφοποίησης της ιδιότητας των στοιχείων της ακολουθίας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l-GR" dirty="0" smtClean="0"/>
                  <a:t> </a:t>
                </a:r>
                <a:r>
                  <a:rPr lang="el-GR" dirty="0"/>
                  <a:t>διότι ενώ υπάρχει το όριο της  συναρτήσεως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l-GR" dirty="0"/>
                  <a:t>, η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l-GR" dirty="0"/>
                  <a:t> δεν έχει όριο. </a:t>
                </a: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αδυναμία αυτή παρακάμπτεται με την εισαγωγή της εννοίας  της συναρτήσεως </a:t>
                </a:r>
                <a:r>
                  <a:rPr lang="el-GR" dirty="0" smtClean="0"/>
                  <a:t>δ. </a:t>
                </a:r>
              </a:p>
              <a:p>
                <a:r>
                  <a:rPr lang="el-GR" dirty="0" smtClean="0"/>
                  <a:t>Η </a:t>
                </a:r>
                <a:r>
                  <a:rPr lang="el-GR" dirty="0"/>
                  <a:t>σχέση με την οποία ορίζεται η συνάρτηση </a:t>
                </a:r>
                <a:r>
                  <a:rPr lang="el-GR" dirty="0" smtClean="0"/>
                  <a:t>δ </a:t>
                </a:r>
                <a:r>
                  <a:rPr lang="el-GR" dirty="0"/>
                  <a:t>ή </a:t>
                </a:r>
                <a:r>
                  <a:rPr lang="el-GR" b="1" dirty="0"/>
                  <a:t>συνάρτηση του </a:t>
                </a:r>
                <a:r>
                  <a:rPr lang="el-GR" b="1" dirty="0" err="1"/>
                  <a:t>Dirac</a:t>
                </a:r>
                <a:r>
                  <a:rPr lang="el-GR" b="1" dirty="0"/>
                  <a:t> </a:t>
                </a:r>
                <a:r>
                  <a:rPr lang="el-GR" dirty="0"/>
                  <a:t>είναι η ακόλουθος</a:t>
                </a:r>
                <a:r>
                  <a:rPr lang="el-GR" dirty="0" smtClean="0"/>
                  <a:t>,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αν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𝛵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αν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⊄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25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Ορισμός της συναρτήσεως δ</a:t>
            </a:r>
            <a:r>
              <a:rPr lang="en-US" b="1" dirty="0" smtClean="0"/>
              <a:t> (4)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Ένας </a:t>
                </a:r>
                <a:r>
                  <a:rPr lang="el-GR" dirty="0"/>
                  <a:t>άλλος τρόπος ορισμού της </a:t>
                </a:r>
                <a:r>
                  <a:rPr lang="el-GR" dirty="0" smtClean="0"/>
                  <a:t>συναρτήσεως</a:t>
                </a:r>
                <a:r>
                  <a:rPr lang="en-US" dirty="0"/>
                  <a:t> </a:t>
                </a:r>
                <a:r>
                  <a:rPr lang="el-GR" dirty="0" smtClean="0"/>
                  <a:t>δ </a:t>
                </a:r>
                <a:r>
                  <a:rPr lang="el-GR" dirty="0"/>
                  <a:t>στηρίζεται στο γεγονός ότι καθώς το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οι συναρτήσεις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 τείνουν προς το μηδέν </a:t>
                </a:r>
                <a:r>
                  <a:rPr lang="el-GR" dirty="0" smtClean="0"/>
                  <a:t>παντού, </a:t>
                </a:r>
                <a:r>
                  <a:rPr lang="el-GR" dirty="0"/>
                  <a:t>όπου δεν υπάρχει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αυξάνουν χωρίς όριο στην γειτονία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. </a:t>
                </a:r>
                <a:endParaRPr lang="el-GR" dirty="0" smtClean="0"/>
              </a:p>
              <a:p>
                <a:endParaRPr lang="el-GR" dirty="0"/>
              </a:p>
              <a:p>
                <a:r>
                  <a:rPr lang="el-GR" dirty="0"/>
                  <a:t>Επομένως 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)=0,   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όταν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Μ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όταν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Και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αν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𝛵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αν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⊄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Λογισμός της συναρτήσεως δ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 Έστω </a:t>
                </a:r>
                <a:r>
                  <a:rPr lang="el-GR" dirty="0"/>
                  <a:t>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συνεχής σε δοθέν διάστημα, το οποίο περιέχει το </a:t>
                </a:r>
                <a:r>
                  <a:rPr lang="el-GR" dirty="0" smtClean="0"/>
                  <a:t>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Άρα </a:t>
                </a:r>
                <a:r>
                  <a:rPr lang="el-GR" dirty="0" smtClean="0"/>
                  <a:t>όταν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όταν δηλαδή ο παλμός έχει απειροστό πλάτος περί την θέση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έχει επομένως την ιδιότητα να καθιστά την τιμή του ολοκληρώματος ίση προς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για οποιαδήποτε συνάρτηση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31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1092</Words>
  <Application>Microsoft Office PowerPoint</Application>
  <PresentationFormat>Προβολή στην οθόνη (4:3)</PresentationFormat>
  <Paragraphs>342</Paragraphs>
  <Slides>35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Ορισμός της συναρτήσεως δ</vt:lpstr>
      <vt:lpstr>Ορισμός της συναρτήσεως δ (2)</vt:lpstr>
      <vt:lpstr>Ορισμός της συναρτήσεως δ (3)</vt:lpstr>
      <vt:lpstr>Ορισμός της συναρτήσεως δ (4)</vt:lpstr>
      <vt:lpstr>Λογισμός της συναρτήσεως δ</vt:lpstr>
      <vt:lpstr>Λογισμός της συναρτήσεως δ (2)</vt:lpstr>
      <vt:lpstr>Λογισμός της συναρτήσεως δ (3)</vt:lpstr>
      <vt:lpstr>Λογισμός της συναρτήσεως δ (4)</vt:lpstr>
      <vt:lpstr>Ανάλυση της συναρτήσεως δ υπό μορφή σειράς Fourier </vt:lpstr>
      <vt:lpstr>Ανάλυση της συναρτήσεως δ υπό μορφή σειράς Fourier (2)</vt:lpstr>
      <vt:lpstr>Ανάλυση της συναρτήσεως δ υπό μορφή σειράς Fourier (3)</vt:lpstr>
      <vt:lpstr>Ανάλυση της συναρτήσεως δ υπό μορφή σειράς Fourier (4)</vt:lpstr>
      <vt:lpstr>Ανάλυση της συναρτήσεως δ υπό μορφή σειράς Fourier (5)</vt:lpstr>
      <vt:lpstr>Ταλάντωση χορδής πεπερασμένου μήκους υπό την επίδραση δυνάμεως ασκουμένης σε σημείο της χορδής</vt:lpstr>
      <vt:lpstr>Ταλάντωση χορδής πεπερασμένου μήκους υπό την επίδραση δυνάμεως ασκουμένης σε σημείο της χορδής (2)</vt:lpstr>
      <vt:lpstr>Ταλάντωση χορδής πεπερασμένου μήκους υπό την επίδραση δυνάμεως ασκουμένης σε σημείο της χορδής (2)</vt:lpstr>
      <vt:lpstr>Εγκάρσιες ταλαντώσεις ορθογωνίου ελαστικής μεμβράνης. Διπλή σειρά Fourier </vt:lpstr>
      <vt:lpstr>Εγκάρσιες ταλαντώσεις ορθογωνίου ελαστικής μεμβράνης. Διπλή σειρά Fourier (2)</vt:lpstr>
      <vt:lpstr>Εγκάρσιες ταλαντώσεις ορθογωνίου ελαστικής μεμβράνης. Διπλή σειρά Fourier (3)</vt:lpstr>
      <vt:lpstr>Εγκάρσιες ταλαντώσεις ορθογωνίου ελαστικής μεμβράνης. Διπλή σειρά Fourier (4)</vt:lpstr>
      <vt:lpstr>Εγκάρσιες ταλαντώσεις ορθογωνίου ελαστικής μεμβράνης. Διπλή σειρά Fourier (5)</vt:lpstr>
      <vt:lpstr>Εγκάρσιες ταλαντώσεις ορθογωνίου ελαστικής μεμβράνης. Διπλή σειρά Fourier (6)</vt:lpstr>
      <vt:lpstr>Εγκάρσιες ταλαντώσεις ορθογωνίου ελαστικής μεμβράνης. Διπλή σειρά Fourier (7)</vt:lpstr>
      <vt:lpstr>Εγκάρσιες ταλαντώσεις ορθογωνίου ελαστικής μεμβράνης. Διπλή σειρά Fourier (8)</vt:lpstr>
      <vt:lpstr>Εγκάρσιες ταλαντώσεις ορθογωνίου ελαστικής μεμβράνης. Διπλή σειρά Fourier (9)</vt:lpstr>
      <vt:lpstr>Η στιγμιαία σημειακή πηγή ταλαντώσεων</vt:lpstr>
      <vt:lpstr>Η στιγμιαία σημειακή πηγή ταλαντώσεων (2)</vt:lpstr>
      <vt:lpstr>Η στιγμιαία σημειακή πηγή ταλαντώσεων (3)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73</cp:revision>
  <dcterms:created xsi:type="dcterms:W3CDTF">2014-04-05T17:31:54Z</dcterms:created>
  <dcterms:modified xsi:type="dcterms:W3CDTF">2015-03-16T13:01:53Z</dcterms:modified>
</cp:coreProperties>
</file>