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1" r:id="rId4"/>
    <p:sldId id="265" r:id="rId5"/>
    <p:sldId id="26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81" r:id="rId28"/>
    <p:sldId id="282" r:id="rId29"/>
    <p:sldId id="280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35BD3-52EB-471D-88B1-48677E2B5357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93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Ειδικά Μαθηματικά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1: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Εισαγωγικές Έννοιες-Ορισμοί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992" y="5827238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Αυθαίρετες συναρτήσεις.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Όταν επιλύεται κάποια  συνήθης διαφορική εξίσωση, η έκφραση της λύσεως αυτής περιέχει πάντοτε αυθαίρετες σταθερές, οι οποίες προσδιορίζονται εφ’ όσον δοθούν ισάριθμες προς τις σταθερές συνθήκες. </a:t>
            </a:r>
            <a:endParaRPr lang="en-US" dirty="0" smtClean="0"/>
          </a:p>
          <a:p>
            <a:r>
              <a:rPr lang="el-GR" dirty="0" smtClean="0"/>
              <a:t>Κατ</a:t>
            </a:r>
            <a:r>
              <a:rPr lang="el-GR" dirty="0"/>
              <a:t>’ αναλογία, κατά την επίλυση των διαφορικών εξισώσεων με μερικές παραγώγους, στην έκφραση της λύσεως αυτών υπεισέρχονται αυθαίρετες συναρτήσεις.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απαλοιφή των αυθαιρέτων συναρτήσεων από τις εξισώσεις που τις περιέχουν είναι δυνατόν να οδηγήσει σε διαφορικές εξισώσεις με μερικές παραγώγους.</a:t>
            </a:r>
          </a:p>
        </p:txBody>
      </p:sp>
    </p:spTree>
    <p:extLst>
      <p:ext uri="{BB962C8B-B14F-4D97-AF65-F5344CB8AC3E}">
        <p14:creationId xmlns:p14="http://schemas.microsoft.com/office/powerpoint/2010/main" val="299036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</a:t>
            </a:r>
            <a:r>
              <a:rPr lang="el-GR" b="1" dirty="0" smtClean="0"/>
              <a:t>μέσο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Εγκάρσια </a:t>
            </a:r>
            <a:r>
              <a:rPr lang="el-GR" b="1" dirty="0" smtClean="0"/>
              <a:t>ταλάντωση </a:t>
            </a:r>
            <a:r>
              <a:rPr lang="el-GR" b="1" dirty="0"/>
              <a:t>ελαστικής </a:t>
            </a:r>
            <a:r>
              <a:rPr lang="el-GR" b="1" dirty="0" smtClean="0"/>
              <a:t>χορδής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l-GR" dirty="0"/>
              <a:t>Θεωρούμε τεταμένη λεπτή , ελαστική χορδή με γραμμική πυκνότητα  </a:t>
            </a:r>
            <a:r>
              <a:rPr lang="el-GR" dirty="0" smtClean="0"/>
              <a:t>ρ(</a:t>
            </a:r>
            <a:r>
              <a:rPr lang="en-US" dirty="0" smtClean="0"/>
              <a:t>x)</a:t>
            </a:r>
            <a:r>
              <a:rPr lang="el-GR" dirty="0" smtClean="0"/>
              <a:t>, </a:t>
            </a:r>
            <a:r>
              <a:rPr lang="el-GR" dirty="0"/>
              <a:t>η οποία ισορροπεί επί του </a:t>
            </a:r>
            <a:r>
              <a:rPr lang="el-GR" dirty="0" err="1"/>
              <a:t>άξονος</a:t>
            </a:r>
            <a:r>
              <a:rPr lang="el-GR" dirty="0"/>
              <a:t>  </a:t>
            </a:r>
            <a:r>
              <a:rPr lang="en-US" dirty="0" smtClean="0"/>
              <a:t>Ox</a:t>
            </a:r>
            <a:r>
              <a:rPr lang="el-GR" dirty="0" smtClean="0"/>
              <a:t>. </a:t>
            </a:r>
            <a:r>
              <a:rPr lang="el-GR" dirty="0" err="1"/>
              <a:t>To</a:t>
            </a:r>
            <a:r>
              <a:rPr lang="el-GR" dirty="0"/>
              <a:t> βάρος της χορδής είναι αμελητέο εν συγκρίσει προς την τείνουσα δύναμη, το μέτρο της οποίας είναι  </a:t>
            </a:r>
            <a:r>
              <a:rPr lang="el-GR" dirty="0" smtClean="0"/>
              <a:t>τ. </a:t>
            </a:r>
          </a:p>
          <a:p>
            <a:r>
              <a:rPr lang="el-GR" dirty="0"/>
              <a:t>Εν συνεχεία αφήνουμε την χορδή ελεύθερη προς κίνηση.</a:t>
            </a:r>
          </a:p>
        </p:txBody>
      </p:sp>
      <p:pic>
        <p:nvPicPr>
          <p:cNvPr id="44" name="Εικόνα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4725144"/>
            <a:ext cx="4628571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</a:t>
            </a:r>
            <a:r>
              <a:rPr lang="el-GR" b="1" dirty="0" smtClean="0"/>
              <a:t>μέσο (2)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Εγκάρσια ταλάντωση ελαστικής χορδής (2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buNone/>
                </a:pPr>
                <a:endParaRPr lang="el-GR" u="sng" dirty="0" smtClean="0"/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εξίσωση του κύματος σε χορδή είναι η ακόλουθος</a:t>
                </a:r>
                <a:r>
                  <a:rPr lang="el-GR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r>
                  <a:rPr lang="el-GR" dirty="0" smtClean="0"/>
                  <a:t>Θα </a:t>
                </a:r>
                <a:r>
                  <a:rPr lang="el-GR" dirty="0"/>
                  <a:t>εξετάσουμε ακολούθως την μορφή που παίρνουν οι </a:t>
                </a:r>
                <a:r>
                  <a:rPr lang="el-GR" dirty="0" smtClean="0"/>
                  <a:t>λύσεις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ct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τ</a:t>
                </a:r>
                <a:r>
                  <a:rPr lang="el-GR" dirty="0" smtClean="0"/>
                  <a:t>ης παραπάνω </a:t>
                </a:r>
                <a:r>
                  <a:rPr lang="el-GR" dirty="0"/>
                  <a:t>διαφορικής </a:t>
                </a:r>
                <a:r>
                  <a:rPr lang="el-GR" dirty="0" smtClean="0"/>
                  <a:t>εξισώσεως </a:t>
                </a:r>
                <a:r>
                  <a:rPr lang="el-GR" dirty="0"/>
                  <a:t>αναλόγως των αρχικών και συνοριακών συνθηκών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8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(3)</a:t>
            </a:r>
            <a:endParaRPr lang="el-G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Εγκάρσια ταλάντωση ελαστικής χορδής (3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buNone/>
                </a:pPr>
                <a:endParaRPr lang="el-GR" u="sng" dirty="0"/>
              </a:p>
              <a:p>
                <a:r>
                  <a:rPr lang="el-GR" dirty="0"/>
                  <a:t>Έστω πως </a:t>
                </a:r>
                <a:r>
                  <a:rPr lang="el-GR" dirty="0" smtClean="0"/>
                  <a:t>για </a:t>
                </a:r>
                <a:r>
                  <a:rPr lang="en-US" dirty="0" smtClean="0"/>
                  <a:t>t = 0 </a:t>
                </a:r>
                <a:r>
                  <a:rPr lang="el-GR" dirty="0" smtClean="0"/>
                  <a:t>ισχύει </a:t>
                </a:r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𝛷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δηλαδή </a:t>
                </a:r>
                <a:r>
                  <a:rPr lang="el-GR" dirty="0"/>
                  <a:t>για </a:t>
                </a:r>
                <a:r>
                  <a:rPr lang="en-US" dirty="0"/>
                  <a:t>t = </a:t>
                </a:r>
                <a:r>
                  <a:rPr lang="en-US" dirty="0" smtClean="0"/>
                  <a:t>0 </a:t>
                </a:r>
                <a:r>
                  <a:rPr lang="el-GR" dirty="0" smtClean="0"/>
                  <a:t>υπάρχει </a:t>
                </a:r>
                <a:r>
                  <a:rPr lang="el-GR" dirty="0"/>
                  <a:t>αρχική παραμόρφωση χωρίς ταχύτητα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Θέτουμε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οπότε  η </a:t>
                </a:r>
                <a:r>
                  <a:rPr lang="el-GR" dirty="0" smtClean="0"/>
                  <a:t>παραπάνω σχέση γράφεται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m:rPr>
                          <m:nor/>
                        </m:rPr>
                        <a:rPr lang="en-US"/>
                        <m:t>f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r</m:t>
                      </m:r>
                      <m:r>
                        <m:rPr>
                          <m:nor/>
                        </m:rPr>
                        <a:rPr lang="en-US"/>
                        <m:t>)+</m:t>
                      </m:r>
                      <m:r>
                        <m:rPr>
                          <m:nor/>
                        </m:rPr>
                        <a:rPr lang="en-US"/>
                        <m:t>g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s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Με </a:t>
                </a:r>
                <a:r>
                  <a:rPr lang="el-GR" dirty="0" err="1"/>
                  <a:t>παραγώγιση</a:t>
                </a:r>
                <a:r>
                  <a:rPr lang="el-GR" dirty="0"/>
                  <a:t> της </a:t>
                </a:r>
                <a:r>
                  <a:rPr lang="el-GR" dirty="0" smtClean="0"/>
                  <a:t>παραπάνω σχέσης </a:t>
                </a:r>
                <a:r>
                  <a:rPr lang="el-GR" dirty="0"/>
                  <a:t>ως προς τον χρόνο </a:t>
                </a:r>
                <a:r>
                  <a:rPr lang="el-GR" dirty="0" smtClean="0"/>
                  <a:t>λαμβάνεται </a:t>
                </a:r>
              </a:p>
              <a:p>
                <a:pPr marL="0" indent="0">
                  <a:buNone/>
                </a:pP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(4)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Εγκάρσια ταλάντωση ελαστικής χορδής (4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buNone/>
                </a:pPr>
                <a:endParaRPr lang="el-GR" u="sng" dirty="0"/>
              </a:p>
              <a:p>
                <a:r>
                  <a:rPr lang="el-GR" dirty="0" smtClean="0"/>
                  <a:t>Για </a:t>
                </a:r>
                <a:r>
                  <a:rPr lang="en-US" dirty="0" smtClean="0"/>
                  <a:t>t = 0 </a:t>
                </a:r>
                <a:r>
                  <a:rPr lang="el-GR" dirty="0" smtClean="0"/>
                  <a:t>και </a:t>
                </a:r>
                <a:r>
                  <a:rPr lang="el-GR" dirty="0"/>
                  <a:t>λόγω της </a:t>
                </a:r>
                <a:r>
                  <a:rPr lang="el-GR" dirty="0" smtClean="0"/>
                  <a:t>συνθήκης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/>
                  <a:t>η σχέση αυτή </a:t>
                </a:r>
                <a:r>
                  <a:rPr lang="el-GR" dirty="0" smtClean="0"/>
                  <a:t>γράφεται</a:t>
                </a:r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:r>
                  <a:rPr lang="en-US" dirty="0" smtClean="0"/>
                  <a:t>r = x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s = x. </a:t>
                </a:r>
                <a:r>
                  <a:rPr lang="el-GR" dirty="0" smtClean="0"/>
                  <a:t>Άρα για </a:t>
                </a:r>
                <a:r>
                  <a:rPr lang="en-US" dirty="0" smtClean="0"/>
                  <a:t>t = 0 </a:t>
                </a:r>
                <a:r>
                  <a:rPr lang="el-GR" dirty="0" smtClean="0"/>
                  <a:t>είναι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g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l-GR" dirty="0"/>
                  <a:t>Τελικά παίρνουμε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Η παραπάνω σχέση </a:t>
                </a:r>
                <a:r>
                  <a:rPr lang="el-GR" dirty="0"/>
                  <a:t>μας πληροφορεί ότι η μετατόπιση είναι το αποτέλεσμα της επαλληλίας δύο κυμάτων της </a:t>
                </a:r>
                <a:r>
                  <a:rPr lang="el-GR" dirty="0" smtClean="0"/>
                  <a:t>μορφής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l-GR" dirty="0" smtClean="0"/>
                  <a:t> τα οποία </a:t>
                </a:r>
                <a:r>
                  <a:rPr lang="el-GR" dirty="0"/>
                  <a:t>διαδίδονται με </a:t>
                </a:r>
                <a:r>
                  <a:rPr lang="el-GR" dirty="0" smtClean="0"/>
                  <a:t>ταχύτητα </a:t>
                </a:r>
                <a:r>
                  <a:rPr lang="en-US" dirty="0" smtClean="0"/>
                  <a:t>c </a:t>
                </a:r>
                <a:r>
                  <a:rPr lang="el-GR" dirty="0"/>
                  <a:t>αντιθέτως προς άλληλα κατά μήκος του </a:t>
                </a:r>
                <a:r>
                  <a:rPr lang="el-GR" dirty="0" smtClean="0"/>
                  <a:t>άξον</a:t>
                </a:r>
                <a:r>
                  <a:rPr lang="el-GR" dirty="0"/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x.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3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(5)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Εγκάρσια ταλάντωση ελαστικής χορδής </a:t>
                </a:r>
                <a:r>
                  <a:rPr lang="el-GR" b="1" dirty="0" smtClean="0"/>
                  <a:t>(5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buNone/>
                </a:pPr>
                <a:endParaRPr lang="el-GR" u="sng" dirty="0"/>
              </a:p>
              <a:p>
                <a:r>
                  <a:rPr lang="el-GR" dirty="0"/>
                  <a:t>Έστω πως για </a:t>
                </a:r>
                <a:r>
                  <a:rPr lang="en-US" dirty="0" smtClean="0"/>
                  <a:t>t = 0 </a:t>
                </a:r>
                <a:r>
                  <a:rPr lang="el-GR" dirty="0" smtClean="0"/>
                  <a:t>ισχύει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,0)=0</m:t>
                      </m:r>
                      <m:r>
                        <m:rPr>
                          <m:nor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,0)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δηλαδή </a:t>
                </a:r>
                <a:r>
                  <a:rPr lang="el-GR" dirty="0" smtClean="0"/>
                  <a:t>για </a:t>
                </a:r>
                <a:r>
                  <a:rPr lang="en-US" dirty="0" smtClean="0"/>
                  <a:t>t = 0 </a:t>
                </a:r>
                <a:r>
                  <a:rPr lang="el-GR" dirty="0"/>
                  <a:t>δεν υπάρχει αρχική παραμόρφωση, ενώ υπάρχει αρχική ταχύτητα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Θα έχουμε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ct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</m:e>
                      </m:nary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ct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ct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Η απομάκρυνση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είναι το αποτέλεσμα της επαλληλίας δύο κυμάτων, τα οποία συμπίπτουν </a:t>
                </a:r>
                <a:r>
                  <a:rPr lang="el-GR" dirty="0" smtClean="0"/>
                  <a:t>για </a:t>
                </a:r>
                <a:r>
                  <a:rPr lang="en-US" dirty="0" smtClean="0"/>
                  <a:t>t = 0 </a:t>
                </a:r>
                <a:r>
                  <a:rPr lang="el-GR" dirty="0"/>
                  <a:t>και διαδίδονται αντιθέτως κατά μήκος του </a:t>
                </a:r>
                <a:r>
                  <a:rPr lang="el-GR" dirty="0" smtClean="0"/>
                  <a:t>άξονα</a:t>
                </a:r>
                <a:r>
                  <a:rPr lang="en-US" dirty="0" smtClean="0"/>
                  <a:t> x.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5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</a:t>
            </a:r>
            <a:r>
              <a:rPr lang="en-US" b="1" dirty="0" smtClean="0"/>
              <a:t>6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Εγκάρσια ταλάντωση ελαστικής χορδής </a:t>
                </a:r>
                <a:r>
                  <a:rPr lang="el-GR" b="1" dirty="0" smtClean="0"/>
                  <a:t>(</a:t>
                </a:r>
                <a:r>
                  <a:rPr lang="en-US" b="1" dirty="0" smtClean="0"/>
                  <a:t>6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buNone/>
                </a:pPr>
                <a:endParaRPr lang="el-GR" u="sng" dirty="0"/>
              </a:p>
              <a:p>
                <a:r>
                  <a:rPr lang="el-GR" dirty="0"/>
                  <a:t>Έστω πως για </a:t>
                </a:r>
                <a:r>
                  <a:rPr lang="en-US" dirty="0"/>
                  <a:t>t = 0 </a:t>
                </a:r>
                <a:r>
                  <a:rPr lang="el-GR" dirty="0"/>
                  <a:t>ισχύει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,0)=</m:t>
                      </m:r>
                      <m:r>
                        <m:rPr>
                          <m:nor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,0)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δηλαδή για </a:t>
                </a:r>
                <a:r>
                  <a:rPr lang="en-US" dirty="0"/>
                  <a:t>t = </a:t>
                </a:r>
                <a:r>
                  <a:rPr lang="en-US" dirty="0" smtClean="0"/>
                  <a:t>0 </a:t>
                </a:r>
                <a:r>
                  <a:rPr lang="el-GR" dirty="0"/>
                  <a:t>υπάρχει και αρχική παραμόρφωση και αρχική ταχύτητα</a:t>
                </a:r>
                <a:r>
                  <a:rPr lang="el-GR" dirty="0" smtClean="0"/>
                  <a:t>.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Θα έχουμε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ct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ct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ct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dλ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Η παραπάνω </a:t>
                </a:r>
                <a:r>
                  <a:rPr lang="el-GR" dirty="0"/>
                  <a:t>σχέση είναι γνωστή ως ‘‘ </a:t>
                </a:r>
                <a:r>
                  <a:rPr lang="el-GR" b="1" i="1" dirty="0"/>
                  <a:t>σχέση του </a:t>
                </a:r>
                <a:r>
                  <a:rPr lang="en-US" b="1" i="1" dirty="0"/>
                  <a:t>D</a:t>
                </a:r>
                <a:r>
                  <a:rPr lang="el-GR" b="1" i="1" dirty="0"/>
                  <a:t>’ </a:t>
                </a:r>
                <a:r>
                  <a:rPr lang="en-US" b="1" i="1" dirty="0"/>
                  <a:t>Alembert</a:t>
                </a:r>
                <a:r>
                  <a:rPr lang="el-GR" dirty="0"/>
                  <a:t>’’</a:t>
                </a:r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7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(7)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Εγκάρσια ταλάντωση ελαστικής χορδής (7)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l-GR" u="sng" dirty="0"/>
              </a:p>
              <a:p>
                <a:r>
                  <a:rPr lang="el-GR" dirty="0"/>
                  <a:t>Στις τρεις προηγούμενες περιπτώσεις μελετήσαμε τη μορφή της λύσεως της διαφορικής εξισώσεως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της </a:t>
                </a:r>
                <a:r>
                  <a:rPr lang="el-GR" dirty="0" err="1"/>
                  <a:t>εγκαρσίας</a:t>
                </a:r>
                <a:r>
                  <a:rPr lang="el-GR" dirty="0"/>
                  <a:t>  ταλαντώσεως ελαστικής χορδής όταν είναι γνωστές οι  αρχικές </a:t>
                </a:r>
                <a:r>
                  <a:rPr lang="el-GR" dirty="0" smtClean="0"/>
                  <a:t>συνθήκες.</a:t>
                </a: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/>
                  <a:t>Στο παρόν παράδειγμα θα  μελετήσουμε τη μορφή της λύσεως όταν γνωρίζουμε τις συνοριακές συνθήκες. Αυτές είναι</a:t>
                </a:r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για κάθε </a:t>
                </a:r>
                <a:r>
                  <a:rPr lang="en-US" dirty="0" smtClean="0"/>
                  <a:t>t. </a:t>
                </a:r>
              </a:p>
              <a:p>
                <a:endParaRPr lang="en-US" dirty="0" smtClean="0"/>
              </a:p>
              <a:p>
                <a:r>
                  <a:rPr lang="el-GR" dirty="0"/>
                  <a:t>Από τη μελέτη </a:t>
                </a:r>
                <a:r>
                  <a:rPr lang="el-GR" dirty="0" smtClean="0"/>
                  <a:t>της παραπάνω περίπτωσης </a:t>
                </a:r>
                <a:r>
                  <a:rPr lang="el-GR" dirty="0"/>
                  <a:t>συμπεραίνουμε τα ακόλουθα. Αν χορδή μεγάλου μήκους εκτελεί ελεύθερες ταλαντώσεις και τα σημεία αυτής </a:t>
                </a:r>
                <a:r>
                  <a:rPr lang="en-US" dirty="0" smtClean="0"/>
                  <a:t>x = 0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x = L </a:t>
                </a:r>
                <a:r>
                  <a:rPr lang="el-GR" dirty="0"/>
                  <a:t>παραμένουν ακλόνητα, η μετατόπιση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αυτής είναι περιοδική συνάρτηση της θέσεως και του χρόνου. Η περίοδος για τη μεταβολή της θέσεως είναι </a:t>
                </a:r>
                <a:r>
                  <a:rPr lang="en-US" dirty="0" smtClean="0"/>
                  <a:t>2L </a:t>
                </a:r>
                <a:r>
                  <a:rPr lang="el-GR" dirty="0"/>
                  <a:t>ενώ η χρονική περίοδος είναι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 r="-815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2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</a:t>
            </a:r>
            <a:r>
              <a:rPr lang="en-US" b="1" dirty="0" smtClean="0"/>
              <a:t>8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Εγκάρσια ταλάντωση ελαστικής χορδής </a:t>
                </a:r>
                <a:r>
                  <a:rPr lang="el-GR" b="1" dirty="0" smtClean="0"/>
                  <a:t>(</a:t>
                </a:r>
                <a:r>
                  <a:rPr lang="en-US" b="1" dirty="0" smtClean="0"/>
                  <a:t>8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r>
                  <a:rPr lang="el-GR" dirty="0" smtClean="0"/>
                  <a:t>Θα </a:t>
                </a:r>
                <a:r>
                  <a:rPr lang="el-GR" dirty="0"/>
                  <a:t>μελετήσουμε εν συνεχεία την μορφή που παίρνει η διαφορική εξίσωση παλλομένης χορδής καθώς επίσης και την μορφή που παίρνει η λύση της όταν το βάρος αυτής δεν είναι αμελητέο. Η χορδή είναι  στερεωμένη στα </a:t>
                </a:r>
                <a:r>
                  <a:rPr lang="el-GR" dirty="0" smtClean="0"/>
                  <a:t>σημεία</a:t>
                </a:r>
                <a:r>
                  <a:rPr lang="en-US" dirty="0" smtClean="0"/>
                  <a:t> </a:t>
                </a:r>
                <a:r>
                  <a:rPr lang="en-US" dirty="0"/>
                  <a:t>x = 0 </a:t>
                </a:r>
                <a:r>
                  <a:rPr lang="el-GR" dirty="0"/>
                  <a:t>και </a:t>
                </a:r>
                <a:r>
                  <a:rPr lang="en-US" dirty="0"/>
                  <a:t>x = L </a:t>
                </a:r>
                <a:r>
                  <a:rPr lang="el-GR" dirty="0"/>
                  <a:t>και ισορροπεί επί του 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>Ox. </a:t>
                </a:r>
              </a:p>
              <a:p>
                <a:r>
                  <a:rPr lang="el-GR" dirty="0"/>
                  <a:t>Η</a:t>
                </a:r>
                <a:r>
                  <a:rPr lang="el-GR" dirty="0" smtClean="0"/>
                  <a:t> </a:t>
                </a:r>
                <a:r>
                  <a:rPr lang="el-GR" dirty="0"/>
                  <a:t>εξίσωση της κινήσεως γράφεται</a:t>
                </a:r>
                <a:r>
                  <a:rPr lang="el-GR" dirty="0" smtClean="0"/>
                  <a:t>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με συνοριακές συνθήκες και αρχικές συνθήκες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,0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Είναι προφανές ότι η απομάκρυνση αποτελείται από το άθροισμα  δύο ανεξαρτήτων όρων, εκ των οποίων ο ένας αναφέρεται στην ταλάντωση της χορδής και ο άλλος στην ισορροπία αυτής. Επομένως θέτουμε 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r>
                  <a:rPr lang="el-GR" dirty="0"/>
                  <a:t>Η απομάκρυνση επομένως ισούται </a:t>
                </a:r>
                <a:r>
                  <a:rPr lang="el-GR" dirty="0" smtClean="0"/>
                  <a:t>με 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/>
                        <m:t>(</m:t>
                      </m:r>
                      <m:r>
                        <m:rPr>
                          <m:nor/>
                        </m:rPr>
                        <a:rPr lang="en-US" i="1"/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endParaRPr lang="el-GR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(9)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Ταλάντωση ελαστικής χορδής με </a:t>
                </a:r>
                <a:r>
                  <a:rPr lang="el-GR" b="1" dirty="0" smtClean="0"/>
                  <a:t>απόσβεση</a:t>
                </a:r>
              </a:p>
              <a:p>
                <a:pPr marL="0" indent="0">
                  <a:buNone/>
                </a:pPr>
                <a:endParaRPr lang="el-GR" u="sng" dirty="0" smtClean="0"/>
              </a:p>
              <a:p>
                <a:r>
                  <a:rPr lang="el-GR" dirty="0"/>
                  <a:t>Θεωρούμε ότι κατά την κίνηση της χορδής ασκείται επί των υλικών σημείων αυτής  αντίσταση ανάλογος προς την ταχύτητα. Έστω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l-GR" u="sng" dirty="0" smtClean="0"/>
                  <a:t> </a:t>
                </a:r>
                <a:r>
                  <a:rPr lang="el-GR" dirty="0"/>
                  <a:t>το μέτρο της αντιστάσεως ανά μονάδα μήκους της χορδής, όπου </a:t>
                </a:r>
                <a:r>
                  <a:rPr lang="el-GR" dirty="0" smtClean="0"/>
                  <a:t>β </a:t>
                </a:r>
                <a:r>
                  <a:rPr lang="el-GR" dirty="0"/>
                  <a:t>θετική σταθερά. </a:t>
                </a:r>
                <a:endParaRPr lang="el-GR" dirty="0" smtClean="0"/>
              </a:p>
              <a:p>
                <a:r>
                  <a:rPr lang="el-GR" dirty="0" smtClean="0"/>
                  <a:t>Στο </a:t>
                </a:r>
                <a:r>
                  <a:rPr lang="el-GR" dirty="0"/>
                  <a:t>τμήμα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η αντίσταση είναι ίση με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nary>
                      <m:naryPr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οπότε η εξίσωση της κινήσεως του τμήματος αυτού δίδεται από την σχέση 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Επομένως η </a:t>
                </a:r>
                <a:r>
                  <a:rPr lang="el-GR" dirty="0"/>
                  <a:t>διαφορική εξίσωση του κύματος με  απόσβεση σε </a:t>
                </a:r>
                <a:r>
                  <a:rPr lang="el-GR" dirty="0" smtClean="0"/>
                  <a:t>χορδή είναι 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u="sng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213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48" y="5571379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</a:t>
            </a:r>
            <a:r>
              <a:rPr lang="el-GR" b="1" dirty="0" smtClean="0"/>
              <a:t>(</a:t>
            </a:r>
            <a:r>
              <a:rPr lang="en-US" b="1" dirty="0" smtClean="0"/>
              <a:t>10</a:t>
            </a:r>
            <a:r>
              <a:rPr lang="el-GR" b="1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b="1" dirty="0"/>
              <a:t>Εγκάρσια ταλάντωση ελαστικής </a:t>
            </a:r>
            <a:r>
              <a:rPr lang="el-GR" b="1" dirty="0" smtClean="0"/>
              <a:t>μεμβράνης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l-GR" dirty="0"/>
              <a:t>Θεωρούμε ελαστική μεμβράνη με αμελητέο πάχος και σταθερή επιφανειακή πυκνότητα σ . Η μεμβράνη στην κατάσταση ισορροπίας ευρίσκεται επί του </a:t>
            </a:r>
            <a:r>
              <a:rPr lang="el-GR" dirty="0" smtClean="0"/>
              <a:t>επιπέδου</a:t>
            </a:r>
            <a:r>
              <a:rPr lang="en-US" dirty="0" smtClean="0"/>
              <a:t> </a:t>
            </a:r>
            <a:r>
              <a:rPr lang="en-US" dirty="0" err="1" smtClean="0"/>
              <a:t>xy</a:t>
            </a:r>
            <a:r>
              <a:rPr lang="en-US" dirty="0"/>
              <a:t> </a:t>
            </a:r>
            <a:r>
              <a:rPr lang="el-GR" dirty="0"/>
              <a:t>υπό τάση. Με τούτο εννοούμε ότι αν φέρουμε τυχούσα ευθεία γραμμή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/>
              <a:t>επί της μεμβράνης στην κατάσταση ισορροπίας και επ’ αυτής θεωρήσουμε στοιχειώδες τμήμα μήκους </a:t>
            </a:r>
            <a:r>
              <a:rPr lang="en-US" dirty="0" smtClean="0"/>
              <a:t>ds </a:t>
            </a:r>
            <a:r>
              <a:rPr lang="el-GR" dirty="0"/>
              <a:t>τα σωματίδια της μιας πλευράς του στοιχειώδους τμήματος ασκούν δυνάμεις της μορφής δράσεως- αντιδράσεως στα σωματίδια της άλλης </a:t>
            </a:r>
            <a:r>
              <a:rPr lang="el-GR" dirty="0" smtClean="0"/>
              <a:t>πλευράς</a:t>
            </a:r>
            <a:r>
              <a:rPr lang="en-US" dirty="0" smtClean="0"/>
              <a:t>.</a:t>
            </a:r>
            <a:endParaRPr lang="en-US" u="sng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3501008"/>
            <a:ext cx="432048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(</a:t>
            </a:r>
            <a:r>
              <a:rPr lang="en-US" b="1" dirty="0" smtClean="0"/>
              <a:t>11</a:t>
            </a:r>
            <a:r>
              <a:rPr lang="el-GR" b="1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Εγκάρσια ταλάντωση ελαστικής μεμβράνης (2)</a:t>
                </a:r>
              </a:p>
              <a:p>
                <a:pPr marL="0" indent="0">
                  <a:buNone/>
                </a:pPr>
                <a:endParaRPr lang="el-GR" u="sng" dirty="0" smtClean="0"/>
              </a:p>
              <a:p>
                <a:r>
                  <a:rPr lang="el-GR" dirty="0" smtClean="0"/>
                  <a:t>Έστω </a:t>
                </a:r>
                <a:r>
                  <a:rPr lang="el-GR" dirty="0"/>
                  <a:t>η τιμή της δυνάμεως ανά μονάδα μήκους .Θεωρούμε  στοιχειώδες ορθογώνιο επί της μεμβράνης στην κατάσταση ισορροπίας με διαστάσεις </a:t>
                </a:r>
                <a:r>
                  <a:rPr lang="en-US" dirty="0" smtClean="0"/>
                  <a:t>dx, dy. </a:t>
                </a:r>
                <a:r>
                  <a:rPr lang="el-GR" dirty="0"/>
                  <a:t>Οι δυνάμεις που ασκούνται στις πλευρές του ορθογωνίου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dirty="0" smtClean="0"/>
                  <a:t>. </a:t>
                </a: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Προκαλούμε </a:t>
                </a:r>
                <a:r>
                  <a:rPr lang="el-GR" dirty="0"/>
                  <a:t>ακολούθως απειροστή παραμόρφωση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της μεμβράνης κατά την διεύθυνση του </a:t>
                </a:r>
                <a:r>
                  <a:rPr lang="el-GR" dirty="0" smtClean="0"/>
                  <a:t>άξον</a:t>
                </a:r>
                <a:r>
                  <a:rPr lang="el-GR" dirty="0"/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z </a:t>
                </a:r>
                <a:r>
                  <a:rPr lang="el-GR" dirty="0"/>
                  <a:t>και </a:t>
                </a:r>
                <a:r>
                  <a:rPr lang="el-GR" dirty="0" smtClean="0"/>
                  <a:t>δεχόμαστε </a:t>
                </a:r>
                <a:r>
                  <a:rPr lang="el-GR" dirty="0"/>
                  <a:t>ότι η συνιστώσα της  δυνάμεως στο </a:t>
                </a:r>
                <a:r>
                  <a:rPr lang="el-GR" dirty="0" smtClean="0"/>
                  <a:t>επίπεδο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 </a:t>
                </a:r>
                <a:r>
                  <a:rPr lang="el-GR" dirty="0"/>
                  <a:t>δεν έχει επηρεαστεί από την προκληθείσα παραμόρφωση</a:t>
                </a:r>
                <a:r>
                  <a:rPr lang="el-GR" dirty="0" smtClean="0"/>
                  <a:t>.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Εάν επί της μεμβράνης ασκείται </a:t>
                </a:r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F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y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ανά μονάδα επιφανείας</a:t>
                </a:r>
                <a:r>
                  <a:rPr lang="el-GR" dirty="0" smtClean="0"/>
                  <a:t>, </a:t>
                </a:r>
                <a:r>
                  <a:rPr lang="el-GR" dirty="0"/>
                  <a:t>η κυματική εξίσωση </a:t>
                </a:r>
                <a:r>
                  <a:rPr lang="el-GR" dirty="0" smtClean="0"/>
                  <a:t>γράφεται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u="sng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62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(</a:t>
            </a:r>
            <a:r>
              <a:rPr lang="en-US" b="1" dirty="0" smtClean="0"/>
              <a:t>1</a:t>
            </a:r>
            <a:r>
              <a:rPr lang="el-GR" b="1" dirty="0" smtClean="0"/>
              <a:t>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Η εξίσωση του διαμήκους κύματος σε ομογενή ράβδο ή </a:t>
                </a:r>
                <a:r>
                  <a:rPr lang="el-GR" b="1" dirty="0" smtClean="0"/>
                  <a:t>ελατήριο</a:t>
                </a:r>
              </a:p>
              <a:p>
                <a:pPr marL="0" indent="0">
                  <a:buNone/>
                </a:pPr>
                <a:r>
                  <a:rPr lang="el-GR" u="sng" dirty="0" smtClean="0"/>
                  <a:t> </a:t>
                </a:r>
                <a:endParaRPr lang="el-GR" u="sng" dirty="0" smtClean="0"/>
              </a:p>
              <a:p>
                <a:r>
                  <a:rPr lang="el-GR" dirty="0"/>
                  <a:t>Έστω ομογενής πρισματική ράβδος </a:t>
                </a:r>
                <a:r>
                  <a:rPr lang="el-GR" dirty="0" err="1"/>
                  <a:t>σταθεράς</a:t>
                </a:r>
                <a:r>
                  <a:rPr lang="el-GR" dirty="0"/>
                  <a:t> </a:t>
                </a:r>
                <a:r>
                  <a:rPr lang="el-GR" dirty="0" smtClean="0"/>
                  <a:t>διατομής </a:t>
                </a:r>
                <a:r>
                  <a:rPr lang="en-US" dirty="0" smtClean="0"/>
                  <a:t>S </a:t>
                </a:r>
                <a:r>
                  <a:rPr lang="el-GR" dirty="0"/>
                  <a:t>κειμένη επί του 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>Ox </a:t>
                </a:r>
                <a:r>
                  <a:rPr lang="el-GR" dirty="0"/>
                  <a:t>και δύο σημεία αυτής στις </a:t>
                </a:r>
                <a:r>
                  <a:rPr lang="el-GR" dirty="0" smtClean="0"/>
                  <a:t>θέσεις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 </a:t>
                </a:r>
                <a:r>
                  <a:rPr lang="el-GR" dirty="0"/>
                  <a:t>Στην </a:t>
                </a:r>
                <a:r>
                  <a:rPr lang="el-GR" dirty="0" smtClean="0"/>
                  <a:t>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θεωρούμε υλικό σημείο με στοιχειώδες </a:t>
                </a:r>
                <a:r>
                  <a:rPr lang="el-GR" dirty="0" smtClean="0"/>
                  <a:t>μήκος </a:t>
                </a:r>
                <a:r>
                  <a:rPr lang="en-US" dirty="0" smtClean="0"/>
                  <a:t>dx </a:t>
                </a:r>
                <a:r>
                  <a:rPr lang="el-GR" dirty="0"/>
                  <a:t>και με μάζα ίση </a:t>
                </a:r>
                <a:r>
                  <a:rPr lang="el-GR" dirty="0" smtClean="0"/>
                  <a:t>προς ρ</a:t>
                </a:r>
                <a:r>
                  <a:rPr lang="en-US" dirty="0" err="1" smtClean="0"/>
                  <a:t>sdx</a:t>
                </a:r>
                <a:r>
                  <a:rPr lang="en-US" dirty="0" smtClean="0"/>
                  <a:t>, </a:t>
                </a:r>
                <a:r>
                  <a:rPr lang="el-GR" dirty="0" smtClean="0"/>
                  <a:t>όπου ρ είναι </a:t>
                </a:r>
                <a:r>
                  <a:rPr lang="el-GR" dirty="0"/>
                  <a:t>η πυκνότητα της ράβδου.</a:t>
                </a:r>
                <a:r>
                  <a:rPr lang="el-GR" dirty="0" smtClean="0"/>
                  <a:t> </a:t>
                </a:r>
              </a:p>
              <a:p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η μετατόπιση του σημείου </a:t>
                </a:r>
                <a:r>
                  <a:rPr lang="en-US" dirty="0" smtClean="0"/>
                  <a:t>x </a:t>
                </a:r>
                <a:r>
                  <a:rPr lang="el-GR" dirty="0"/>
                  <a:t>κατά τη στιγμή </a:t>
                </a:r>
                <a:r>
                  <a:rPr lang="en-US" dirty="0" smtClean="0"/>
                  <a:t>t. </a:t>
                </a:r>
              </a:p>
              <a:p>
                <a:r>
                  <a:rPr lang="el-GR" dirty="0"/>
                  <a:t>Ας υποθέσουμε επί πλέον  ότι κατά μήκος της  ράβδου στην μονάδα της επιφανείας και ανά μονάδα μήκους αυτής ασκείται εξωτερική </a:t>
                </a:r>
                <a:r>
                  <a:rPr lang="el-GR" dirty="0" smtClean="0"/>
                  <a:t>δύναμη</a:t>
                </a:r>
                <a:r>
                  <a:rPr lang="en-US" dirty="0" smtClean="0"/>
                  <a:t> F(x.t). </a:t>
                </a:r>
              </a:p>
              <a:p>
                <a:r>
                  <a:rPr lang="el-GR" dirty="0"/>
                  <a:t>Η εξίσωση του διαμήκους κύματος επομένως </a:t>
                </a:r>
                <a:r>
                  <a:rPr lang="el-GR" dirty="0" smtClean="0"/>
                  <a:t>γράφεται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i="1"/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u="sng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355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(</a:t>
            </a:r>
            <a:r>
              <a:rPr lang="en-US" b="1" dirty="0" smtClean="0"/>
              <a:t>13</a:t>
            </a:r>
            <a:r>
              <a:rPr lang="el-GR" b="1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εξίσωση της ενεργείας του εγκαρσίου κύματος σε χορδή </a:t>
                </a:r>
                <a:endParaRPr lang="el-GR" b="1" dirty="0" smtClean="0"/>
              </a:p>
              <a:p>
                <a:pPr marL="0" indent="0">
                  <a:buNone/>
                </a:pPr>
                <a:endParaRPr lang="en-US" u="sng" dirty="0" smtClean="0"/>
              </a:p>
              <a:p>
                <a:r>
                  <a:rPr lang="el-GR" dirty="0"/>
                  <a:t>Θεωρούμε εγκάρσιο κύμα το οποίο διαδίδεται κατά μήκος αβαρούς χορδής μήκους </a:t>
                </a:r>
                <a:r>
                  <a:rPr lang="en-US" dirty="0" smtClean="0"/>
                  <a:t>L </a:t>
                </a:r>
                <a:r>
                  <a:rPr lang="el-GR" dirty="0"/>
                  <a:t>με σταθερά άκρα </a:t>
                </a:r>
                <a:r>
                  <a:rPr lang="en-US" dirty="0" smtClean="0"/>
                  <a:t>(0,L) </a:t>
                </a:r>
                <a:r>
                  <a:rPr lang="el-GR" dirty="0"/>
                  <a:t>επί του 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>Ox. </a:t>
                </a:r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μηχανική ενέργεια του κύματος ισούται με το άθροισμα της κινητικής και της δυναμικής ενεργείας των υλικών σημείων της </a:t>
                </a:r>
                <a:r>
                  <a:rPr lang="el-GR" dirty="0" smtClean="0"/>
                  <a:t>χορδής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r>
                  <a:rPr lang="en-US" dirty="0"/>
                  <a:t>T</a:t>
                </a:r>
                <a:r>
                  <a:rPr lang="el-GR" dirty="0" smtClean="0"/>
                  <a:t>ο </a:t>
                </a:r>
                <a:r>
                  <a:rPr lang="el-GR" dirty="0"/>
                  <a:t>συνολικό έργο των </a:t>
                </a:r>
                <a:r>
                  <a:rPr lang="el-GR" dirty="0" smtClean="0"/>
                  <a:t>τάσεων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W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τ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r>
                  <a:rPr lang="el-GR" dirty="0"/>
                  <a:t>Συνεπώς η </a:t>
                </a:r>
                <a:r>
                  <a:rPr lang="el-GR" dirty="0" smtClean="0"/>
                  <a:t>εξίσωση </a:t>
                </a:r>
                <a:r>
                  <a:rPr lang="el-GR" dirty="0"/>
                  <a:t>η οποία παρέχει την μηχανική ενέργεια λαμβάνει την </a:t>
                </a:r>
                <a:r>
                  <a:rPr lang="el-GR" dirty="0" smtClean="0"/>
                  <a:t>μορφή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endParaRPr lang="en-US" dirty="0"/>
              </a:p>
              <a:p>
                <a:endParaRPr lang="en-US" u="sng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20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(</a:t>
            </a:r>
            <a:r>
              <a:rPr lang="en-US" b="1" dirty="0" smtClean="0"/>
              <a:t>1</a:t>
            </a:r>
            <a:r>
              <a:rPr lang="el-GR" b="1" dirty="0" smtClean="0"/>
              <a:t>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Η εξίσωση του εγκαρσίου κύματος σε ομογενή πρισματική ράβδο </a:t>
                </a:r>
                <a:endParaRPr lang="el-GR" b="1" dirty="0" smtClean="0"/>
              </a:p>
              <a:p>
                <a:pPr marL="0" indent="0">
                  <a:buNone/>
                </a:pPr>
                <a:endParaRPr lang="el-GR" u="sng" dirty="0" smtClean="0"/>
              </a:p>
              <a:p>
                <a:r>
                  <a:rPr lang="el-GR" dirty="0"/>
                  <a:t>Παραθέτουμε εν συνεχεία χωρίς απόδειξη την διαφορική εξίσωση του εγκαρσίου κύματος που διαδίδεται κατά μήκος ομογενούς πρισματικής ράβδου.</a:t>
                </a:r>
                <a:endParaRPr lang="en-US" dirty="0"/>
              </a:p>
              <a:p>
                <a:r>
                  <a:rPr lang="el-GR" dirty="0"/>
                  <a:t>Έστω πρισματική ομογενής </a:t>
                </a:r>
                <a:r>
                  <a:rPr lang="el-GR" dirty="0" smtClean="0"/>
                  <a:t>ράβδος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τα σημεία της  οποίας εκτελούν εγκάρσιες ταλαντώσεις</a:t>
                </a:r>
                <a:r>
                  <a:rPr lang="el-GR" dirty="0" smtClean="0"/>
                  <a:t>. </a:t>
                </a:r>
                <a:r>
                  <a:rPr lang="el-GR" dirty="0"/>
                  <a:t>Έστω </a:t>
                </a:r>
                <a:r>
                  <a:rPr lang="en-US" dirty="0" smtClean="0"/>
                  <a:t>S </a:t>
                </a:r>
                <a:r>
                  <a:rPr lang="el-GR" dirty="0"/>
                  <a:t>το εμβαδόν της </a:t>
                </a:r>
                <a:r>
                  <a:rPr lang="el-GR" dirty="0" smtClean="0"/>
                  <a:t>εγκάρσιας </a:t>
                </a:r>
                <a:r>
                  <a:rPr lang="el-GR" dirty="0"/>
                  <a:t>διατομής της ράβδου, </a:t>
                </a:r>
                <a:r>
                  <a:rPr lang="el-GR" dirty="0" smtClean="0"/>
                  <a:t>ρ </a:t>
                </a:r>
                <a:r>
                  <a:rPr lang="el-GR" dirty="0"/>
                  <a:t>η πυκνότητα αυτής </a:t>
                </a:r>
                <a:r>
                  <a:rPr lang="el-GR" dirty="0" smtClean="0"/>
                  <a:t>,</a:t>
                </a:r>
                <a:r>
                  <a:rPr lang="en-US" dirty="0" smtClean="0"/>
                  <a:t> E </a:t>
                </a:r>
                <a:r>
                  <a:rPr lang="el-GR" dirty="0"/>
                  <a:t>το μέτρο ελαστικότητας του </a:t>
                </a:r>
                <a:r>
                  <a:rPr lang="en-US" dirty="0"/>
                  <a:t>Young </a:t>
                </a:r>
                <a:r>
                  <a:rPr lang="el-GR" dirty="0" smtClean="0"/>
                  <a:t>,</a:t>
                </a:r>
                <a:r>
                  <a:rPr lang="en-US" dirty="0" smtClean="0"/>
                  <a:t> I </a:t>
                </a:r>
                <a:r>
                  <a:rPr lang="el-GR" dirty="0"/>
                  <a:t>η ροπή αδρανείας της </a:t>
                </a:r>
                <a:r>
                  <a:rPr lang="el-GR" dirty="0" err="1"/>
                  <a:t>εγκαρσίας</a:t>
                </a:r>
                <a:r>
                  <a:rPr lang="el-GR" dirty="0"/>
                  <a:t> διατομής ως προς τον άξονα της ράβδου </a:t>
                </a:r>
                <a:r>
                  <a:rPr lang="el-GR" dirty="0" smtClean="0"/>
                  <a:t>και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q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l-GR" dirty="0"/>
                  <a:t>το φορτίο, που ασκείται στην ράβδο ανά μονάδα μήκους </a:t>
                </a:r>
                <a:r>
                  <a:rPr lang="el-GR" dirty="0" smtClean="0"/>
                  <a:t>αυτής</a:t>
                </a:r>
                <a:r>
                  <a:rPr lang="en-US" dirty="0" smtClean="0"/>
                  <a:t>.</a:t>
                </a:r>
              </a:p>
              <a:p>
                <a:r>
                  <a:rPr lang="el-GR" dirty="0"/>
                  <a:t>Η διαφορική εξίσωση που περιγράφει το εγκάρσιο κύμα που διαδίδεται κατά μήκος αυτής είναι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ρS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α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EI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ρS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u="sng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673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(</a:t>
            </a:r>
            <a:r>
              <a:rPr lang="en-US" b="1" dirty="0" smtClean="0"/>
              <a:t>1</a:t>
            </a:r>
            <a:r>
              <a:rPr lang="el-GR" b="1" dirty="0" smtClean="0"/>
              <a:t>5)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εξίσωση του εγκαρσίου κύματος σε ομογενή πρισματική </a:t>
                </a:r>
                <a:r>
                  <a:rPr lang="el-GR" b="1" dirty="0" smtClean="0"/>
                  <a:t>ράβδο</a:t>
                </a:r>
                <a:r>
                  <a:rPr lang="en-US" b="1" dirty="0" smtClean="0"/>
                  <a:t> (2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 marL="0" indent="0">
                  <a:buNone/>
                </a:pPr>
                <a:r>
                  <a:rPr lang="el-GR" u="sng" dirty="0" smtClean="0"/>
                  <a:t> </a:t>
                </a:r>
                <a:endParaRPr lang="el-GR" u="sng" dirty="0" smtClean="0"/>
              </a:p>
              <a:p>
                <a:r>
                  <a:rPr lang="el-GR" dirty="0"/>
                  <a:t>Οι συνοριακές συνθήκες για ράβδο με απλή στήριξη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/>
                        <m:t>(0,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dirty="0"/>
                  <a:t>Οι συνοριακές συνθήκες για ράβδο με ελεύθερα άκρα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Οι συνοριακές συνθήκες για ράβδο με ακλόνητα άκρα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(0,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u="sng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972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διαφορική εξίσωση του κύματος σε ελαστικό μέσο (</a:t>
            </a:r>
            <a:r>
              <a:rPr lang="en-US" b="1" dirty="0" smtClean="0"/>
              <a:t>16</a:t>
            </a:r>
            <a:r>
              <a:rPr lang="el-GR" b="1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Η εξίσωση του εγκαρσίου κύματος σε ομογενή πρισματική ράβδο</a:t>
                </a:r>
                <a:r>
                  <a:rPr lang="en-US" b="1" dirty="0"/>
                  <a:t> </a:t>
                </a:r>
                <a:r>
                  <a:rPr lang="en-US" b="1" dirty="0" smtClean="0"/>
                  <a:t>(3)</a:t>
                </a:r>
                <a:r>
                  <a:rPr lang="el-GR" b="1" dirty="0" smtClean="0"/>
                  <a:t>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l-GR" u="sng" dirty="0"/>
              </a:p>
              <a:p>
                <a:r>
                  <a:rPr lang="el-GR" dirty="0"/>
                  <a:t>Οι συνοριακές συνθήκες για ράβδο με σταθερό το άκρο  και </a:t>
                </a:r>
                <a:r>
                  <a:rPr lang="el-GR" dirty="0" smtClean="0"/>
                  <a:t>ελεύθερο </a:t>
                </a:r>
                <a:r>
                  <a:rPr lang="el-GR" dirty="0"/>
                  <a:t>το άλλο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(0,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dirty="0"/>
                  <a:t>Τέλος οι συνοριακές συνθήκες για ράβδο με σταθερό το άκρο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και απλή στήριξη στο άλλο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u</m:t>
                      </m:r>
                      <m:r>
                        <m:rPr>
                          <m:nor/>
                        </m:rPr>
                        <a:rPr lang="en-US"/>
                        <m:t>(0,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0,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68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Ειδικά Μαθηματικά»,  Γ. Καραχάλιου &amp; Β. </a:t>
            </a:r>
            <a:r>
              <a:rPr lang="el-GR" dirty="0" err="1"/>
              <a:t>Λουκόπουλου</a:t>
            </a:r>
            <a:r>
              <a:rPr lang="el-GR" dirty="0"/>
              <a:t>,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Πατρών,</a:t>
            </a:r>
            <a:r>
              <a:rPr lang="en-US" smtClean="0"/>
              <a:t> </a:t>
            </a:r>
            <a:r>
              <a:rPr lang="el-GR" smtClean="0"/>
              <a:t>Μιγαδική </a:t>
            </a:r>
            <a:r>
              <a:rPr lang="el-GR" dirty="0"/>
              <a:t>Ανάλυση"  Δ. </a:t>
            </a:r>
            <a:r>
              <a:rPr lang="el-GR" dirty="0" err="1"/>
              <a:t>Σουρλά</a:t>
            </a:r>
            <a:r>
              <a:rPr lang="el-GR" dirty="0"/>
              <a:t>, Σημειώσεις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</a:t>
            </a:r>
            <a:r>
              <a:rPr lang="en-US" dirty="0" smtClean="0"/>
              <a:t>, </a:t>
            </a:r>
            <a:r>
              <a:rPr lang="el-GR" dirty="0" smtClean="0"/>
              <a:t>εκτός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«Ειδικά Μαθηματικά. Ενότητα 1». </a:t>
            </a:r>
            <a:r>
              <a:rPr lang="el-GR" sz="2400" dirty="0"/>
              <a:t>Έκδοση: 1.0. </a:t>
            </a:r>
            <a:r>
              <a:rPr lang="el-GR" sz="2400" smtClean="0"/>
              <a:t>Πάτρα </a:t>
            </a:r>
            <a:r>
              <a:rPr lang="el-GR" sz="2400" smtClean="0"/>
              <a:t>2015. </a:t>
            </a:r>
            <a:r>
              <a:rPr lang="el-GR" sz="2400" dirty="0"/>
              <a:t>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58" y="5841476"/>
            <a:ext cx="15729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Παραγωγή </a:t>
            </a:r>
            <a:r>
              <a:rPr lang="el-GR" dirty="0"/>
              <a:t>των βασικών εξισώσεων της Μαθηματικής Φυσικής </a:t>
            </a:r>
          </a:p>
          <a:p>
            <a:r>
              <a:rPr lang="el-GR" dirty="0" smtClean="0"/>
              <a:t>Εισαγωγικές έννοιες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Αυθαίρετες </a:t>
            </a:r>
            <a:r>
              <a:rPr lang="el-GR" dirty="0"/>
              <a:t>συναρτήσεις. </a:t>
            </a:r>
          </a:p>
          <a:p>
            <a:r>
              <a:rPr lang="el-GR" dirty="0" smtClean="0"/>
              <a:t>Η </a:t>
            </a:r>
            <a:r>
              <a:rPr lang="el-GR" dirty="0"/>
              <a:t>διαφορική εξίσωση του κύματος σε ελαστικό μέσο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α) Εγκάρσια ταλάντωση ελαστικής χορδής </a:t>
            </a:r>
          </a:p>
          <a:p>
            <a:pPr marL="0" indent="0">
              <a:buNone/>
            </a:pPr>
            <a:r>
              <a:rPr lang="el-GR" dirty="0"/>
              <a:t>β) Ταλάντωση ελαστικής χορδής με απόσβεση </a:t>
            </a:r>
          </a:p>
          <a:p>
            <a:pPr marL="0" indent="0">
              <a:buNone/>
            </a:pPr>
            <a:r>
              <a:rPr lang="el-GR" dirty="0"/>
              <a:t>γ) Εγκάρσια ταλάντωση ελαστικής μεμβράνης </a:t>
            </a:r>
          </a:p>
          <a:p>
            <a:pPr marL="0" indent="0">
              <a:buNone/>
            </a:pPr>
            <a:r>
              <a:rPr lang="el-GR" dirty="0"/>
              <a:t>δ) Η εξίσωση του διαμήκους κύματος σε ράβδο ή ελατήριο </a:t>
            </a:r>
          </a:p>
          <a:p>
            <a:pPr marL="0" indent="0">
              <a:buNone/>
            </a:pPr>
            <a:r>
              <a:rPr lang="el-GR" dirty="0"/>
              <a:t>ε) Η εξίσωση της ενεργείας του εγκαρσίου κύματος σε χορδή </a:t>
            </a:r>
          </a:p>
          <a:p>
            <a:pPr marL="0" indent="0">
              <a:buNone/>
            </a:pPr>
            <a:r>
              <a:rPr lang="el-GR" dirty="0" err="1"/>
              <a:t>στ</a:t>
            </a:r>
            <a:r>
              <a:rPr lang="el-GR" dirty="0"/>
              <a:t>) Η εξίσωση του εγκαρσίου κύματος σε πρισματική ράβδο 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Εισαγωγικές έννοιες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6215" y="161185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l-GR" dirty="0"/>
              <a:t>   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Σε πολλά προβλήματα της Μαθηματικής Φυσικής συναντάμε διαφορικές εξισώσεις δύο ή </a:t>
            </a:r>
            <a:r>
              <a:rPr lang="el-GR" dirty="0" smtClean="0"/>
              <a:t>περισσοτέρων ανεξαρτήτων </a:t>
            </a:r>
            <a:r>
              <a:rPr lang="el-GR" dirty="0"/>
              <a:t>μεταβλητών.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εξισώσεις αυτές καλούνται </a:t>
            </a:r>
            <a:r>
              <a:rPr lang="el-GR" b="1" i="1" dirty="0"/>
              <a:t>Διαφορικές Εξισώσεις με Μερικές Παραγώγους </a:t>
            </a:r>
            <a:r>
              <a:rPr lang="el-GR" dirty="0" smtClean="0"/>
              <a:t>και διαφέρουν </a:t>
            </a:r>
            <a:r>
              <a:rPr lang="el-GR" dirty="0"/>
              <a:t>από τις συνήθεις διαφορικές εξισώσεις ως προς το γεγονός ότι οι τελευταίες είναι συναρτήσεις </a:t>
            </a:r>
            <a:r>
              <a:rPr lang="el-GR" dirty="0" smtClean="0"/>
              <a:t>μιας ανεξαρτήτου </a:t>
            </a:r>
            <a:r>
              <a:rPr lang="el-GR" dirty="0"/>
              <a:t>μεταβλητής.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διαφορά μεταξύ των δύο τύπων είναι διαφορά ουσίας από την άποψη της </a:t>
            </a:r>
            <a:r>
              <a:rPr lang="el-GR" dirty="0" smtClean="0"/>
              <a:t>Φυσικής και </a:t>
            </a:r>
            <a:r>
              <a:rPr lang="el-GR" dirty="0"/>
              <a:t>αφορά στις δύο διαφορετικές αρχές επί των οποίων στηρίζονται οι φυσικές θεωρίες.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1937" y="658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5345" y="-16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Εισαγωγικές </a:t>
            </a:r>
            <a:r>
              <a:rPr lang="el-GR" b="1" dirty="0" smtClean="0"/>
              <a:t>έννοιες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Οι εξισώσεις αυτές χαρακτηρίζονται από την τάξη, τον αριθμό των ανεξαρτήτων μεταβλητών, </a:t>
                </a:r>
                <a:r>
                  <a:rPr lang="el-GR" dirty="0" smtClean="0"/>
                  <a:t>την γραμμικότητα</a:t>
                </a:r>
                <a:r>
                  <a:rPr lang="el-GR" dirty="0"/>
                  <a:t>, την ομογένεια και τον τύπο</a:t>
                </a:r>
                <a:r>
                  <a:rPr lang="el-GR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Η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παραπάνω </a:t>
                </a:r>
                <a:r>
                  <a:rPr lang="el-GR" dirty="0"/>
                  <a:t>εξίσωση </a:t>
                </a:r>
                <a:r>
                  <a:rPr lang="el-GR" dirty="0" smtClean="0"/>
                  <a:t>λ.χ. είναι </a:t>
                </a:r>
                <a:r>
                  <a:rPr lang="el-GR" dirty="0"/>
                  <a:t>δευτέρας τάξεως και </a:t>
                </a:r>
                <a:r>
                  <a:rPr lang="el-GR" dirty="0" smtClean="0"/>
                  <a:t>έχει δύο </a:t>
                </a:r>
                <a:r>
                  <a:rPr lang="el-GR" dirty="0"/>
                  <a:t>ανεξάρτητες μεταβλητές, τις x και t </a:t>
                </a:r>
                <a:r>
                  <a:rPr lang="el-GR" dirty="0" smtClean="0"/>
                  <a:t>.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65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Εισαγωγικές έννοιες</a:t>
            </a:r>
            <a:r>
              <a:rPr lang="en-US" b="1" dirty="0"/>
              <a:t> </a:t>
            </a:r>
            <a:r>
              <a:rPr lang="en-US" b="1" dirty="0" smtClean="0"/>
              <a:t>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Οι διαφορικές εξισώσεις με μερικές παραγώγους είναι γραμμικές ή μη γραμμικές. Αν η εξαρτημένη μεταβλητή   και όλες οι παράγωγοι αυτής είναι σε γραμμική μορφή, η εξίσωση είναι γραμμική. Επί παραδείγματι, η προηγούμενη εξίσωση είναι γραμμική. Ομοίως, η παρακάτω </a:t>
                </a:r>
                <a:r>
                  <a:rPr lang="el-GR" dirty="0"/>
                  <a:t>εξίσωση είναι γραμμική διότι η ιδιότητα αυτή δεν εξαρτάται από την παρουσία του </a:t>
                </a:r>
                <a:r>
                  <a:rPr lang="el-GR" dirty="0" smtClean="0"/>
                  <a:t>συντελεστή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r>
                  <a:rPr lang="el-GR" dirty="0"/>
                  <a:t>Εκ των διαφορικών εξισώσεων με μερικές παραγώγους ιδιαίτερο ενδιαφέρον παρουσιάζουν οι διαφορικές εξισώσεις δευτέρας τάξεως διότι συναντώνται σε πολλά προβλήματα της Μαθηματικής Φυσικής . 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3"/>
              </a:xfrm>
              <a:blipFill rotWithShape="0">
                <a:blip r:embed="rId2"/>
                <a:stretch>
                  <a:fillRect l="-815" t="-2273" r="-1407" b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25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Εισαγωγικές έννοιες</a:t>
            </a:r>
            <a:r>
              <a:rPr lang="en-US" b="1" dirty="0"/>
              <a:t> </a:t>
            </a:r>
            <a:r>
              <a:rPr lang="en-US" b="1" dirty="0" smtClean="0"/>
              <a:t>(4)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l-GR" dirty="0"/>
                  <a:t>Εξισώσεις με μερικές παραγώγους δευτέρας τάξεως , οι οποίες είναι υπερβολικού τύπου, σχετίζονται με κυματικά φαινόμενα. Η πλέον απλή εξίσωση αυτής της κατηγορίας είναι </a:t>
                </a:r>
                <a:r>
                  <a:rPr lang="el-GR" dirty="0" smtClean="0"/>
                  <a:t>η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/>
                  <a:t>Ανάλογες μορφές έχουν οι κυματικές εξισώσεις σε δύο ή τρεις </a:t>
                </a:r>
                <a:r>
                  <a:rPr lang="el-GR" dirty="0" smtClean="0"/>
                  <a:t>διαστάσεις. Εξισώσεις </a:t>
                </a:r>
                <a:r>
                  <a:rPr lang="el-GR" dirty="0"/>
                  <a:t>με μερικές παραγώγους δευτέρας τάξεως , οι οποίες είναι παραβολικού τύπου, σχετίζονται με την αγωγή της θερμότητας στα στερεά ή με φαινόμενα </a:t>
                </a:r>
                <a:r>
                  <a:rPr lang="el-GR" dirty="0" smtClean="0"/>
                  <a:t>διαχύσεως.</a:t>
                </a:r>
              </a:p>
              <a:p>
                <a:r>
                  <a:rPr lang="el-GR" dirty="0"/>
                  <a:t>Η πλέον απλή εξίσωση αυτής της κατηγορίας έχει την </a:t>
                </a:r>
                <a:r>
                  <a:rPr lang="el-GR" dirty="0" smtClean="0"/>
                  <a:t>μορφή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 rotWithShape="0">
                <a:blip r:embed="rId2"/>
                <a:stretch>
                  <a:fillRect l="-66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1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Εισαγωγικές έννοιες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5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Εξισώσεις με μερικές παραγώγους δευτέρας τάξεως , οι οποίες είναι ελλειπτικού τύπου, αναφέρονται σε προβλήματα τα οποία περιγράφουν την κατάσταση ισορροπίας, π.χ. θερμική ή ηλεκτρική ενός σώματος.  Η πλέον απλή εξίσωση αυτής της κατηγορίας είναι η </a:t>
                </a:r>
                <a:r>
                  <a:rPr lang="el-GR" b="1" i="1" dirty="0"/>
                  <a:t>εξίσωση του </a:t>
                </a:r>
                <a:r>
                  <a:rPr lang="el-GR" b="1" i="1" dirty="0" err="1" smtClean="0"/>
                  <a:t>Laplace</a:t>
                </a:r>
                <a:endParaRPr lang="el-GR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 είναι ο τελεστής </a:t>
                </a:r>
                <a:r>
                  <a:rPr lang="el-GR" dirty="0" err="1"/>
                  <a:t>Laplace</a:t>
                </a:r>
                <a:r>
                  <a:rPr lang="el-GR" dirty="0"/>
                  <a:t>, ο οποίος  σε Καρτεσιανές συντεταγμένες είναι </a:t>
                </a:r>
                <a:endParaRPr lang="el-GR" dirty="0" smtClean="0"/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5"/>
              </a:xfrm>
              <a:blipFill rotWithShape="0">
                <a:blip r:embed="rId2"/>
                <a:stretch>
                  <a:fillRect l="-815" t="-254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431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1467</Words>
  <Application>Microsoft Office PowerPoint</Application>
  <PresentationFormat>Προβολή στην οθόνη (4:3)</PresentationFormat>
  <Paragraphs>276</Paragraphs>
  <Slides>29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 Math</vt:lpstr>
      <vt:lpstr>Θέμα του Office</vt:lpstr>
      <vt:lpstr>Ειδικά Μαθηματικά </vt:lpstr>
      <vt:lpstr>Άδειες Χρήσης</vt:lpstr>
      <vt:lpstr>Χρηματοδότηση</vt:lpstr>
      <vt:lpstr>Σκοποί  ενότητας </vt:lpstr>
      <vt:lpstr>Εισαγωγικές έννοιες</vt:lpstr>
      <vt:lpstr>Εισαγωγικές έννοιες (2)</vt:lpstr>
      <vt:lpstr>Εισαγωγικές έννοιες (3)</vt:lpstr>
      <vt:lpstr>Εισαγωγικές έννοιες (4)</vt:lpstr>
      <vt:lpstr>Εισαγωγικές έννοιες (5)</vt:lpstr>
      <vt:lpstr>Αυθαίρετες συναρτήσεις. </vt:lpstr>
      <vt:lpstr>Η διαφορική εξίσωση του κύματος σε ελαστικό μέσο</vt:lpstr>
      <vt:lpstr>Η διαφορική εξίσωση του κύματος σε ελαστικό μέσο (2)</vt:lpstr>
      <vt:lpstr>Η διαφορική εξίσωση του κύματος σε ελαστικό μέσο (3)</vt:lpstr>
      <vt:lpstr>Η διαφορική εξίσωση του κύματος σε ελαστικό μέσο (4)</vt:lpstr>
      <vt:lpstr>Η διαφορική εξίσωση του κύματος σε ελαστικό μέσο (5)</vt:lpstr>
      <vt:lpstr>Η διαφορική εξίσωση του κύματος σε ελαστικό μέσο (6)</vt:lpstr>
      <vt:lpstr>Η διαφορική εξίσωση του κύματος σε ελαστικό μέσο (7)</vt:lpstr>
      <vt:lpstr>Η διαφορική εξίσωση του κύματος σε ελαστικό μέσο (8)</vt:lpstr>
      <vt:lpstr>Η διαφορική εξίσωση του κύματος σε ελαστικό μέσο (9)</vt:lpstr>
      <vt:lpstr>Η διαφορική εξίσωση του κύματος σε ελαστικό μέσο (10)</vt:lpstr>
      <vt:lpstr>Η διαφορική εξίσωση του κύματος σε ελαστικό μέσο (11)</vt:lpstr>
      <vt:lpstr>Η διαφορική εξίσωση του κύματος σε ελαστικό μέσο (12)</vt:lpstr>
      <vt:lpstr>Η διαφορική εξίσωση του κύματος σε ελαστικό μέσο (13)</vt:lpstr>
      <vt:lpstr>Η διαφορική εξίσωση του κύματος σε ελαστικό μέσο (14)</vt:lpstr>
      <vt:lpstr>Η διαφορική εξίσωση του κύματος σε ελαστικό μέσο (15)</vt:lpstr>
      <vt:lpstr>Η διαφορική εξίσωση του κύματος σε ελαστικό μέσο (16)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72</cp:revision>
  <dcterms:created xsi:type="dcterms:W3CDTF">2014-04-05T17:31:54Z</dcterms:created>
  <dcterms:modified xsi:type="dcterms:W3CDTF">2015-03-16T14:18:19Z</dcterms:modified>
</cp:coreProperties>
</file>