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1" r:id="rId4"/>
    <p:sldId id="265" r:id="rId5"/>
    <p:sldId id="283" r:id="rId6"/>
    <p:sldId id="284" r:id="rId7"/>
    <p:sldId id="285" r:id="rId8"/>
    <p:sldId id="286" r:id="rId9"/>
    <p:sldId id="287" r:id="rId10"/>
    <p:sldId id="289" r:id="rId11"/>
    <p:sldId id="288" r:id="rId12"/>
    <p:sldId id="290" r:id="rId13"/>
    <p:sldId id="294" r:id="rId14"/>
    <p:sldId id="291" r:id="rId15"/>
    <p:sldId id="292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81" r:id="rId27"/>
    <p:sldId id="282" r:id="rId28"/>
    <p:sldId id="280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Μηχανική των Ρευστών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1336" y="3429000"/>
            <a:ext cx="7776864" cy="103252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>
                <a:solidFill>
                  <a:schemeClr val="tx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Ιδανικά ρευστά – Εξισώσεις κινήσεως και ολοκληρώματα αυτών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01" y="5760095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(Διανυσματική μορφή) </a:t>
            </a:r>
            <a:r>
              <a:rPr lang="el-GR" b="1" dirty="0" smtClean="0"/>
              <a:t>(4)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Η ολική ανά μονάδα χρόνου μεταβολή της ορμής θα είναι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Dt</m:t>
                              </m:r>
                            </m:den>
                          </m:f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dV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αφού η μάζα </a:t>
                </a:r>
                <a:r>
                  <a:rPr lang="el-GR" i="1" dirty="0" smtClean="0"/>
                  <a:t>ρ</a:t>
                </a:r>
                <a:r>
                  <a:rPr lang="en-US" dirty="0" err="1" smtClean="0"/>
                  <a:t>dV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σταθερή και συνεπώς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704" t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2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(Διανυσματική μορφή) </a:t>
            </a:r>
            <a:r>
              <a:rPr lang="el-GR" b="1" dirty="0" smtClean="0"/>
              <a:t>(</a:t>
            </a:r>
            <a:r>
              <a:rPr lang="en-US" b="1" dirty="0" smtClean="0"/>
              <a:t>5</a:t>
            </a:r>
            <a:r>
              <a:rPr lang="el-GR" b="1" dirty="0" smtClean="0"/>
              <a:t>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Αν </a:t>
                </a:r>
                <a:r>
                  <a:rPr lang="en-US" i="1" dirty="0" smtClean="0"/>
                  <a:t>P </a:t>
                </a:r>
                <a:r>
                  <a:rPr lang="el-GR" dirty="0" smtClean="0"/>
                  <a:t>η πίεση που ασκείται στο σημείο </a:t>
                </a:r>
                <a:r>
                  <a:rPr lang="en-US" dirty="0" smtClean="0"/>
                  <a:t>R, </a:t>
                </a:r>
                <a:r>
                  <a:rPr lang="el-GR" dirty="0" smtClean="0"/>
                  <a:t>τότε η ολική δύναμη πιέσεως που ασκείται στο ρευστό μέσο της επιφάνειας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Η συνισταμένη καθολική δύναμη που επενεργεί στον όγκο </a:t>
                </a:r>
                <a:r>
                  <a:rPr lang="en-US" i="1" dirty="0" smtClean="0"/>
                  <a:t>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037" t="-270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4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(Διανυσματική μορφή) </a:t>
            </a:r>
            <a:r>
              <a:rPr lang="el-GR" b="1" dirty="0" smtClean="0"/>
              <a:t>(</a:t>
            </a:r>
            <a:r>
              <a:rPr lang="en-US" b="1" dirty="0" smtClean="0"/>
              <a:t>6</a:t>
            </a:r>
            <a:r>
              <a:rPr lang="el-GR" b="1" dirty="0" smtClean="0"/>
              <a:t>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Σύμφωνα λοιπόν με το δεύτερο αξίωμα του </a:t>
                </a:r>
                <a:r>
                  <a:rPr lang="en-US" dirty="0" smtClean="0"/>
                  <a:t>Newton </a:t>
                </a:r>
                <a:r>
                  <a:rPr lang="el-GR" dirty="0" smtClean="0"/>
                  <a:t>θα έχουμε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 smtClean="0"/>
                  <a:t>η οποία είναι γνωστή σαν διανυσματική εξίσωση της κίνησης του </a:t>
                </a:r>
                <a:r>
                  <a:rPr lang="en-US" dirty="0" smtClean="0"/>
                  <a:t>Euler.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0">
                <a:blip r:embed="rId2"/>
                <a:stretch>
                  <a:fillRect l="-1852" t="-182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67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(Διανυσματική μορφή) </a:t>
            </a:r>
            <a:r>
              <a:rPr lang="el-GR" b="1" dirty="0" smtClean="0"/>
              <a:t>(</a:t>
            </a:r>
            <a:r>
              <a:rPr lang="en-US" b="1" dirty="0" smtClean="0"/>
              <a:t>7</a:t>
            </a:r>
            <a:r>
              <a:rPr lang="el-GR" b="1" dirty="0" smtClean="0"/>
              <a:t>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Εάν εισάγουμε τον στροβιλισμό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𝜵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, </a:t>
                </a:r>
                <a:r>
                  <a:rPr lang="el-GR" dirty="0" smtClean="0"/>
                  <a:t>τότε η εξίσωση κίνησης σε διαφορική μορφή θα γράφεται ως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η οποία ονομάζεται υδροστατική εξίσωση του </a:t>
                </a:r>
                <a:r>
                  <a:rPr lang="en-US" i="1" dirty="0" smtClean="0"/>
                  <a:t>Lamb</a:t>
                </a:r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0">
                <a:blip r:embed="rId2"/>
                <a:stretch>
                  <a:fillRect l="-1704" t="-3763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02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(Καρτεσιανή μορφή</a:t>
            </a:r>
            <a:r>
              <a:rPr lang="el-GR" b="1" dirty="0" smtClean="0"/>
              <a:t>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Για την παραγωγή των εξισώσεων του </a:t>
            </a:r>
            <a:r>
              <a:rPr lang="en-US" dirty="0" smtClean="0"/>
              <a:t>Euler </a:t>
            </a:r>
            <a:r>
              <a:rPr lang="el-GR" dirty="0" smtClean="0"/>
              <a:t>σε καρτεσιανή μορφή θεωρούμε ένα στοιχειώδες παραλληλεπίπεδο διαστάσεων δ</a:t>
            </a:r>
            <a:r>
              <a:rPr lang="en-US" dirty="0" smtClean="0"/>
              <a:t>x,</a:t>
            </a:r>
            <a:r>
              <a:rPr lang="el-GR" dirty="0" smtClean="0"/>
              <a:t>δ</a:t>
            </a:r>
            <a:r>
              <a:rPr lang="en-US" dirty="0" smtClean="0"/>
              <a:t>y,</a:t>
            </a:r>
            <a:r>
              <a:rPr lang="el-GR" dirty="0" smtClean="0"/>
              <a:t>δ</a:t>
            </a:r>
            <a:r>
              <a:rPr lang="en-US" dirty="0" smtClean="0"/>
              <a:t>z</a:t>
            </a:r>
            <a:r>
              <a:rPr lang="el-GR" dirty="0" smtClean="0"/>
              <a:t> με κέντρο το τυχαίο σημείο </a:t>
            </a:r>
            <a:r>
              <a:rPr lang="en-US" dirty="0" smtClean="0"/>
              <a:t>Q </a:t>
            </a:r>
            <a:r>
              <a:rPr lang="el-GR" dirty="0" smtClean="0"/>
              <a:t>του πεδίου ροής ενός ομογενούς ιδανικού ρευστού.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3642712"/>
            <a:ext cx="565262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8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(Καρτεσιανή μορφή</a:t>
            </a:r>
            <a:r>
              <a:rPr lang="el-GR" b="1" dirty="0" smtClean="0"/>
              <a:t>) (2)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37772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Οι εξισώσεις του </a:t>
                </a:r>
                <a:r>
                  <a:rPr lang="en-US" dirty="0" smtClean="0"/>
                  <a:t>Euler </a:t>
                </a:r>
                <a:r>
                  <a:rPr lang="el-GR" dirty="0" smtClean="0"/>
                  <a:t>μαζί 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την εξίσωση συνέχειας γράφονται 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3777283"/>
              </a:xfrm>
              <a:blipFill rotWithShape="0">
                <a:blip r:embed="rId2"/>
                <a:stretch>
                  <a:fillRect l="-1852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1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Ολοκλήρωση της εξισώσεως </a:t>
            </a:r>
            <a:r>
              <a:rPr lang="el-GR" b="1" dirty="0" err="1"/>
              <a:t>Euler</a:t>
            </a:r>
            <a:r>
              <a:rPr lang="el-GR" b="1" dirty="0"/>
              <a:t> (της διανυσματικής μορφής</a:t>
            </a:r>
            <a:r>
              <a:rPr lang="el-GR" b="1" dirty="0" smtClean="0"/>
              <a:t>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Για να ολοκληρωθεί το σύστημα των εξισώσεων </a:t>
                </a:r>
                <a:r>
                  <a:rPr lang="en-US" dirty="0" smtClean="0"/>
                  <a:t>Euler </a:t>
                </a:r>
                <a:r>
                  <a:rPr lang="el-GR" dirty="0" smtClean="0"/>
                  <a:t>πρέπει να γίνουν </a:t>
                </a:r>
                <a:r>
                  <a:rPr lang="el-GR" dirty="0"/>
                  <a:t>ο</a:t>
                </a:r>
                <a:r>
                  <a:rPr lang="el-GR" dirty="0" smtClean="0"/>
                  <a:t>ρισμένες παραδοχές για να απλοποιηθεί η μορφή τους.</a:t>
                </a:r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Θεωρούμε ότι το πεδίο των καθολικών δυνάμεων </a:t>
                </a:r>
                <a:r>
                  <a:rPr lang="en-US" b="1" dirty="0" smtClean="0"/>
                  <a:t>F</a:t>
                </a:r>
                <a:r>
                  <a:rPr lang="el-GR" dirty="0" smtClean="0"/>
                  <a:t> είναι συντηρητικό, οπότε υπάρχει μια </a:t>
                </a:r>
                <a:r>
                  <a:rPr lang="el-GR" dirty="0" err="1" smtClean="0"/>
                  <a:t>βαθμωτή</a:t>
                </a:r>
                <a:r>
                  <a:rPr lang="el-GR" dirty="0" smtClean="0"/>
                  <a:t> συνάρτηση θέσεως Ω τέτοια ώστε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l-GR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 smtClean="0"/>
                  <a:t>οπότε η εξίσωση του </a:t>
                </a:r>
                <a:r>
                  <a:rPr lang="en-US" i="1" dirty="0" smtClean="0"/>
                  <a:t>Lamp</a:t>
                </a:r>
                <a:r>
                  <a:rPr lang="en-US" dirty="0" smtClean="0"/>
                  <a:t> </a:t>
                </a:r>
                <a:r>
                  <a:rPr lang="el-GR" dirty="0" smtClean="0"/>
                  <a:t>μπορεί να γραφεί και ως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2"/>
                <a:stretch>
                  <a:fillRect l="-1185" t="-228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25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Ολοκλήρωση της εξισώσεως </a:t>
            </a:r>
            <a:r>
              <a:rPr lang="el-GR" b="1" dirty="0" err="1"/>
              <a:t>Euler</a:t>
            </a:r>
            <a:r>
              <a:rPr lang="el-GR" b="1" dirty="0"/>
              <a:t> (της διανυσματικής μορφής</a:t>
            </a:r>
            <a:r>
              <a:rPr lang="el-GR" b="1" dirty="0" smtClean="0"/>
              <a:t>) (2)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Εάν υποθέσουμε επί πλέον ότι η κίνηση είναι </a:t>
                </a:r>
                <a:r>
                  <a:rPr lang="el-GR" dirty="0" err="1" smtClean="0"/>
                  <a:t>αστρόβιλη</a:t>
                </a:r>
                <a:r>
                  <a:rPr lang="el-GR" dirty="0" smtClean="0"/>
                  <a:t>, οπότε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</a:rPr>
                      <m:t>𝜵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 τότε θα υπάρχει πάλι μια </a:t>
                </a:r>
                <a:r>
                  <a:rPr lang="el-GR" dirty="0" err="1" smtClean="0"/>
                  <a:t>βαθμωτή</a:t>
                </a:r>
                <a:r>
                  <a:rPr lang="el-GR" dirty="0" smtClean="0"/>
                  <a:t> συνάρτηση </a:t>
                </a:r>
                <a:r>
                  <a:rPr lang="el-GR" i="1" dirty="0" smtClean="0"/>
                  <a:t>Φ</a:t>
                </a:r>
                <a:r>
                  <a:rPr lang="el-GR" dirty="0" smtClean="0"/>
                  <a:t> τέτοια ώστε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</a:rPr>
                      <m:t>𝜵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Η παραπάνω εξίσωση παίρνει τότε την μορφή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το δεύτερο μέλος της εξίσωσης είναι γνωστό σαν την εξίσωση του </a:t>
                </a:r>
                <a:r>
                  <a:rPr lang="en-US" dirty="0" err="1" smtClean="0"/>
                  <a:t>Bernouli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0">
                <a:blip r:embed="rId2"/>
                <a:stretch>
                  <a:fillRect l="-1407" t="-2894" r="-1704" b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75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Ολοκλήρωση της εξισώσεως </a:t>
            </a:r>
            <a:r>
              <a:rPr lang="el-GR" b="1" dirty="0" err="1"/>
              <a:t>Euler</a:t>
            </a:r>
            <a:r>
              <a:rPr lang="el-GR" b="1" dirty="0"/>
              <a:t> (της διανυσματικής μορφής</a:t>
            </a:r>
            <a:r>
              <a:rPr lang="el-GR" b="1" dirty="0" smtClean="0"/>
              <a:t>) (3)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Υποθέτουμε ακόμα ότι η ροή είναι σταθερή (μη </a:t>
                </a:r>
                <a:r>
                  <a:rPr lang="el-GR" dirty="0" err="1" smtClean="0"/>
                  <a:t>χρονοεξαρτώμενη</a:t>
                </a:r>
                <a:r>
                  <a:rPr lang="el-GR" dirty="0" smtClean="0"/>
                  <a:t>). Τότε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Επίσης αφού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𝜵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έπεται ότι και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𝐪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dirty="0" smtClean="0"/>
                  <a:t> οπότε σε κάθε σημείο του πεδίου ροής το διάνυσμα της ταχύτητος είναι </a:t>
                </a:r>
                <a:r>
                  <a:rPr lang="el-GR" dirty="0" err="1" smtClean="0"/>
                  <a:t>συγγραμ</a:t>
                </a:r>
                <a:r>
                  <a:rPr lang="el-GR" dirty="0" err="1"/>
                  <a:t>μ</a:t>
                </a:r>
                <a:r>
                  <a:rPr lang="el-GR" dirty="0" err="1" smtClean="0"/>
                  <a:t>ικό</a:t>
                </a:r>
                <a:r>
                  <a:rPr lang="el-GR" dirty="0" smtClean="0"/>
                  <a:t> του του διανύσματος του στροβιλισμού. Όταν λοιπόν είναι και σταθερή η παραπάνω εξίσωση απλοποιείται στην μορφή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b="1" dirty="0"/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0">
                <a:blip r:embed="rId2"/>
                <a:stretch>
                  <a:fillRect l="-1407" t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04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Ολοκλήρωση της εξισώσεως </a:t>
            </a:r>
            <a:r>
              <a:rPr lang="el-GR" b="1" dirty="0" err="1"/>
              <a:t>Euler</a:t>
            </a:r>
            <a:r>
              <a:rPr lang="el-GR" b="1" dirty="0"/>
              <a:t> (της διανυσματικής μορφής</a:t>
            </a:r>
            <a:r>
              <a:rPr lang="el-GR" b="1" dirty="0" smtClean="0"/>
              <a:t>) (4)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20888"/>
                <a:ext cx="8229600" cy="3705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Τέλος εάν το ρευστό θεωρηθεί ως ομογενές και ασυμπίεστο η πυκνότητα του </a:t>
                </a:r>
                <a:r>
                  <a:rPr lang="el-GR" i="1" dirty="0" smtClean="0"/>
                  <a:t>ρ</a:t>
                </a:r>
                <a:r>
                  <a:rPr lang="el-GR" dirty="0" smtClean="0"/>
                  <a:t> είναι σταθερή και η παραπάνω εξίσωση γράφεται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20888"/>
                <a:ext cx="8229600" cy="3705275"/>
              </a:xfrm>
              <a:blipFill rotWithShape="0">
                <a:blip r:embed="rId2"/>
                <a:stretch>
                  <a:fillRect l="-1852" t="-213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8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48" y="5571379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Ολοκλήρωση των αναλυτικών εξισώσεων της </a:t>
            </a:r>
            <a:r>
              <a:rPr lang="el-GR" b="1" dirty="0" smtClean="0"/>
              <a:t>κινήσεως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Στις ίδιες σχέσεις με εκείνες της προηγούμενης παραγράφου μπορεί να καταλήξει κανείς, με τις ίδιες βέβαια υποθέσεις, χρησιμοποιώντας τις αναλυτικές εξισώσεις της κίνησης του </a:t>
            </a:r>
            <a:r>
              <a:rPr lang="en-US" dirty="0" smtClean="0"/>
              <a:t>Euler.</a:t>
            </a:r>
            <a:endParaRPr lang="el-GR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41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Ολοκλήρωση των αναλυτικών εξισώσεων της </a:t>
            </a:r>
            <a:r>
              <a:rPr lang="el-GR" b="1" dirty="0" smtClean="0"/>
              <a:t>κινήσεως (2)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Επειδή τόσο το πεδίο των καθολικών δυνάμεων </a:t>
                </a:r>
                <a:r>
                  <a:rPr lang="en-US" b="1" dirty="0"/>
                  <a:t>F </a:t>
                </a:r>
                <a:r>
                  <a:rPr lang="el-GR" dirty="0"/>
                  <a:t>όσο και το πεδίο ταχύτητας </a:t>
                </a:r>
                <a:r>
                  <a:rPr lang="en-US" b="1" dirty="0"/>
                  <a:t>q </a:t>
                </a:r>
                <a:r>
                  <a:rPr lang="el-GR" dirty="0"/>
                  <a:t>είναι </a:t>
                </a:r>
                <a:r>
                  <a:rPr lang="el-GR" dirty="0" smtClean="0"/>
                  <a:t>συντηρητικό, υπάρχουν συναρτήσεις Ω και Φ τέτοιες ώστε </a:t>
                </a:r>
                <a:r>
                  <a:rPr lang="en-US" dirty="0" smtClean="0"/>
                  <a:t>: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dirty="0" smtClean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και </a:t>
                </a:r>
                <a:r>
                  <a:rPr lang="en-US" dirty="0" smtClean="0"/>
                  <a:t>  </a:t>
                </a:r>
                <a:r>
                  <a:rPr lang="el-GR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dirty="0" smtClean="0"/>
                  <a:t>    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γεγονός που μας βοηθάει να καταλήξουμε στις ίδιες εξισώσεις με την προηγούμενη παράγραφο.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83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1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Θεώρημα </a:t>
            </a:r>
            <a:r>
              <a:rPr lang="en-US" b="1" dirty="0" smtClean="0"/>
              <a:t>Bernoulli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Το θεώρημα του </a:t>
                </a:r>
                <a:r>
                  <a:rPr lang="en-US" i="1" dirty="0" smtClean="0"/>
                  <a:t>Bernou</a:t>
                </a:r>
                <a:r>
                  <a:rPr lang="en-US" i="1" dirty="0"/>
                  <a:t>l</a:t>
                </a:r>
                <a:r>
                  <a:rPr lang="en-US" i="1" dirty="0" smtClean="0"/>
                  <a:t>li </a:t>
                </a:r>
                <a:r>
                  <a:rPr lang="el-GR" dirty="0" smtClean="0"/>
                  <a:t>αναφέρεται στην σταθερή ροή ενός </a:t>
                </a:r>
                <a:r>
                  <a:rPr lang="el-GR" dirty="0" err="1" smtClean="0"/>
                  <a:t>ανιξωδικού</a:t>
                </a:r>
                <a:r>
                  <a:rPr lang="el-GR" dirty="0" smtClean="0"/>
                  <a:t> ρευστού υπό την επίδραση ενός συντηρητικού πεδίου δυνάμεων ανεξάρτητα από την ύπαρξη ή μη του δυναμικού της ταχύτητας.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Συγκεκριμένα λέει ότι η πίεση σ’ ένα σημείο μιας ροής με τις ανωτέρω συνθήκες δίνεται από την σχέση 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l-GR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 smtClean="0"/>
                  <a:t>Η σταθερά του δευτέρου μέλους της εξίσωσης, δεν έχει την τιμή αυτή σ’ όλο το πεδίο ροής αλλά παραμένει σταθερή για κάθε μια συγκεκριμένη ρευματική γραμμή.</a:t>
                </a:r>
                <a:endParaRPr lang="en-US" dirty="0"/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 r="-88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96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Θεώρημα της «μονιμότητας» της </a:t>
            </a:r>
            <a:r>
              <a:rPr lang="el-GR" b="1" dirty="0" err="1"/>
              <a:t>αστροβίλου</a:t>
            </a:r>
            <a:r>
              <a:rPr lang="el-GR" b="1" dirty="0"/>
              <a:t> ροής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Με την βοήθεια των εξισώσεων της κίνησης του </a:t>
            </a:r>
            <a:r>
              <a:rPr lang="en-US" i="1" dirty="0" smtClean="0"/>
              <a:t>Euler</a:t>
            </a:r>
            <a:r>
              <a:rPr lang="en-US" dirty="0" smtClean="0"/>
              <a:t> </a:t>
            </a:r>
            <a:r>
              <a:rPr lang="el-GR" dirty="0" smtClean="0"/>
              <a:t>μπορούμε να αποδείξουμε το ακόλουθο θεώρημα του </a:t>
            </a:r>
            <a:r>
              <a:rPr lang="en-US" i="1" dirty="0" smtClean="0"/>
              <a:t>Lagrange </a:t>
            </a:r>
            <a:r>
              <a:rPr lang="el-GR" dirty="0" smtClean="0"/>
              <a:t>το οποίο αναφέρεται στην διατήρηση του </a:t>
            </a:r>
            <a:r>
              <a:rPr lang="el-GR" dirty="0" err="1" smtClean="0"/>
              <a:t>αστροβίλου</a:t>
            </a:r>
            <a:r>
              <a:rPr lang="el-GR" dirty="0" smtClean="0"/>
              <a:t> της ροής ενός ομογενούς και ασυμπίεστου ρευστού, το οποίο κινείται υπό την επίδραση ενός συντηρητικού πεδίου καθολικών δυνάμεων.</a:t>
            </a:r>
          </a:p>
          <a:p>
            <a:endParaRPr lang="el-GR" dirty="0" smtClean="0"/>
          </a:p>
          <a:p>
            <a:r>
              <a:rPr lang="el-GR" dirty="0" smtClean="0"/>
              <a:t>Υπενθυμίζουμε ότι αναφερόμαστε σε ιδανικά ή </a:t>
            </a:r>
            <a:r>
              <a:rPr lang="el-GR" dirty="0" err="1" smtClean="0"/>
              <a:t>ανιξωδικά</a:t>
            </a:r>
            <a:r>
              <a:rPr lang="el-GR" dirty="0" smtClean="0"/>
              <a:t> ρευστά.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176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Θεώρημα της «μονιμότητας» της </a:t>
            </a:r>
            <a:r>
              <a:rPr lang="el-GR" b="1" dirty="0" err="1"/>
              <a:t>αστροβίλου</a:t>
            </a:r>
            <a:r>
              <a:rPr lang="el-GR" b="1" dirty="0"/>
              <a:t> </a:t>
            </a:r>
            <a:r>
              <a:rPr lang="el-GR" b="1" dirty="0" smtClean="0"/>
              <a:t>ροής (2)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u="sng" dirty="0" smtClean="0"/>
                  <a:t>Θεώρημα </a:t>
                </a:r>
                <a:r>
                  <a:rPr lang="en-US" i="1" u="sng" dirty="0" smtClean="0"/>
                  <a:t>Lagrange</a:t>
                </a:r>
                <a:r>
                  <a:rPr lang="en-US" u="sng" dirty="0" smtClean="0"/>
                  <a:t>: </a:t>
                </a:r>
                <a:r>
                  <a:rPr lang="el-GR" dirty="0" smtClean="0"/>
                  <a:t>Εάν σε μια δεδομένη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το πεδίο ταχυτήτων ενός ομογενούς, ασυμπίεστου και μη συνεκτικού ρευστού είναι </a:t>
                </a:r>
                <a:r>
                  <a:rPr lang="el-GR" dirty="0" err="1" smtClean="0"/>
                  <a:t>αστρόβιλο</a:t>
                </a:r>
                <a:r>
                  <a:rPr lang="el-GR" dirty="0" smtClean="0"/>
                  <a:t>, θα παραμείνει </a:t>
                </a:r>
                <a:r>
                  <a:rPr lang="el-GR" dirty="0" err="1" smtClean="0"/>
                  <a:t>αστρόβιλο</a:t>
                </a:r>
                <a:r>
                  <a:rPr lang="el-GR" dirty="0" smtClean="0"/>
                  <a:t> όταν το ρευστό κινείται υπό την </a:t>
                </a:r>
                <a:r>
                  <a:rPr lang="el-GR" dirty="0"/>
                  <a:t>ε</a:t>
                </a:r>
                <a:r>
                  <a:rPr lang="el-GR" dirty="0" smtClean="0"/>
                  <a:t>πίδραση ενός συντηρητικού πεδίου δυνάμεων.</a:t>
                </a:r>
                <a:endParaRPr lang="el-GR" u="sng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0">
                <a:blip r:embed="rId2"/>
                <a:stretch>
                  <a:fillRect l="-1852" t="-191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59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Θεώρημα της «μονιμότητας» της </a:t>
            </a:r>
            <a:r>
              <a:rPr lang="el-GR" b="1" dirty="0" err="1"/>
              <a:t>αστροβίλου</a:t>
            </a:r>
            <a:r>
              <a:rPr lang="el-GR" b="1" dirty="0"/>
              <a:t> </a:t>
            </a:r>
            <a:r>
              <a:rPr lang="el-GR" b="1" dirty="0" smtClean="0"/>
              <a:t>ροής (3)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Ας υποθέσουμε ότι την χρονική στιγμή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το πεδίο ταχυτήτων του ρευστού είναι </a:t>
                </a:r>
                <a:r>
                  <a:rPr lang="el-GR" dirty="0" err="1" smtClean="0"/>
                  <a:t>αστρόβιλο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Θα ισχύει ότι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𝜵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𝜵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Άρα επειδή το ρευστό είναι ομογενές και ασυμπίεστο καταλήγουμε στην έκφραση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 rotWithShape="0">
                <a:blip r:embed="rId2"/>
                <a:stretch>
                  <a:fillRect l="-1259" t="-299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64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Το υλικό της παρουσίασης προέρχεται από το βιβλία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«</a:t>
            </a:r>
            <a:r>
              <a:rPr lang="el-GR" dirty="0" err="1"/>
              <a:t>Ρευστομηχανική</a:t>
            </a:r>
            <a:r>
              <a:rPr lang="el-GR" dirty="0"/>
              <a:t> Ι», Ν. </a:t>
            </a:r>
            <a:r>
              <a:rPr lang="el-GR" dirty="0" err="1"/>
              <a:t>Καφούσιας</a:t>
            </a:r>
            <a:r>
              <a:rPr lang="el-GR" dirty="0"/>
              <a:t>, Εκδόσεις Παν/</a:t>
            </a:r>
            <a:r>
              <a:rPr lang="el-GR" dirty="0" err="1"/>
              <a:t>μίου</a:t>
            </a:r>
            <a:r>
              <a:rPr lang="el-GR" dirty="0"/>
              <a:t> Πατρών, Πάτρα 1990,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«Δυναμική Ρευστών»,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F</a:t>
            </a:r>
            <a:r>
              <a:rPr lang="el-GR" dirty="0"/>
              <a:t>. </a:t>
            </a:r>
            <a:r>
              <a:rPr lang="en-US" dirty="0"/>
              <a:t>Hughes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</a:t>
            </a:r>
            <a:r>
              <a:rPr lang="en-US" dirty="0"/>
              <a:t>Brighton</a:t>
            </a:r>
            <a:r>
              <a:rPr lang="el-GR" dirty="0"/>
              <a:t>, Σειρά </a:t>
            </a:r>
            <a:r>
              <a:rPr lang="en-US" dirty="0" err="1"/>
              <a:t>Schaum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των ρευστών», </a:t>
            </a:r>
            <a:r>
              <a:rPr lang="el-GR" dirty="0" err="1"/>
              <a:t>Τσαγγάρης</a:t>
            </a:r>
            <a:r>
              <a:rPr lang="el-GR" dirty="0"/>
              <a:t> Σ., Εκδόσεις Συμεών, Αθήνα 1995,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εκτός αν αναγράφονται διαφορετικά.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err="1"/>
              <a:t>Copyright</a:t>
            </a:r>
            <a:r>
              <a:rPr lang="el-GR" sz="2400" dirty="0"/>
              <a:t> Πανεπιστήμιο Πατρών</a:t>
            </a:r>
            <a:r>
              <a:rPr lang="en-US" sz="2400" dirty="0"/>
              <a:t>,</a:t>
            </a:r>
            <a:r>
              <a:rPr lang="el-GR" sz="2400" dirty="0"/>
              <a:t> Βασίλειος </a:t>
            </a:r>
            <a:r>
              <a:rPr lang="el-GR" sz="2400" dirty="0" err="1"/>
              <a:t>Λουκόπουλος</a:t>
            </a:r>
            <a:r>
              <a:rPr lang="el-GR" sz="2400" dirty="0"/>
              <a:t>. «Μηχανική των Ρευστών. Ενότητα </a:t>
            </a:r>
            <a:r>
              <a:rPr lang="el-GR" sz="2400" dirty="0" smtClean="0"/>
              <a:t>6». </a:t>
            </a:r>
            <a:r>
              <a:rPr lang="el-GR" sz="2400" dirty="0"/>
              <a:t>Έκδοση: 1.0. Πάτρα 2014. Διαθέσιμο από τη δικτυακή διεύθυνση: </a:t>
            </a:r>
            <a:r>
              <a:rPr lang="en-US" sz="2400" b="1" dirty="0"/>
              <a:t>https://eclass.upatras.gr/courses/PHY1945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658" y="5841476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Ιδανικά ρευστά – Εξισώσεις κινήσεως και ολοκληρώματα αυτών</a:t>
            </a:r>
          </a:p>
          <a:p>
            <a:r>
              <a:rPr lang="el-GR" dirty="0" smtClean="0"/>
              <a:t>Δεύτερο </a:t>
            </a:r>
            <a:r>
              <a:rPr lang="el-GR" dirty="0"/>
              <a:t>αξίωμα του </a:t>
            </a:r>
            <a:r>
              <a:rPr lang="el-GR" dirty="0" err="1"/>
              <a:t>Newton</a:t>
            </a:r>
            <a:r>
              <a:rPr lang="el-GR" dirty="0"/>
              <a:t> και εξισώσεις </a:t>
            </a:r>
            <a:r>
              <a:rPr lang="el-GR" dirty="0" err="1"/>
              <a:t>Euler</a:t>
            </a:r>
            <a:r>
              <a:rPr lang="el-GR" dirty="0"/>
              <a:t>.</a:t>
            </a:r>
          </a:p>
          <a:p>
            <a:r>
              <a:rPr lang="el-GR" dirty="0" smtClean="0"/>
              <a:t>Εξίσωση </a:t>
            </a:r>
            <a:r>
              <a:rPr lang="el-GR" dirty="0"/>
              <a:t>κινήσεως του </a:t>
            </a:r>
            <a:r>
              <a:rPr lang="el-GR" dirty="0" err="1"/>
              <a:t>Euler</a:t>
            </a:r>
            <a:r>
              <a:rPr lang="el-GR" dirty="0"/>
              <a:t> (Διανυσματική μορφή).</a:t>
            </a:r>
          </a:p>
          <a:p>
            <a:r>
              <a:rPr lang="el-GR" dirty="0" smtClean="0"/>
              <a:t>Εξίσωση </a:t>
            </a:r>
            <a:r>
              <a:rPr lang="el-GR" dirty="0"/>
              <a:t>κινήσεως του </a:t>
            </a:r>
            <a:r>
              <a:rPr lang="el-GR" dirty="0" err="1"/>
              <a:t>Euler</a:t>
            </a:r>
            <a:r>
              <a:rPr lang="el-GR" dirty="0"/>
              <a:t> (Καρτεσιανή μορφή).</a:t>
            </a:r>
          </a:p>
          <a:p>
            <a:r>
              <a:rPr lang="el-GR" dirty="0" smtClean="0"/>
              <a:t>Ολοκλήρωση </a:t>
            </a:r>
            <a:r>
              <a:rPr lang="el-GR" dirty="0"/>
              <a:t>της εξισώσεως </a:t>
            </a:r>
            <a:r>
              <a:rPr lang="el-GR" dirty="0" err="1"/>
              <a:t>Euler</a:t>
            </a:r>
            <a:r>
              <a:rPr lang="el-GR" dirty="0"/>
              <a:t> (της διανυσματικής μορφής).</a:t>
            </a:r>
          </a:p>
          <a:p>
            <a:r>
              <a:rPr lang="el-GR" dirty="0" smtClean="0"/>
              <a:t>Ολοκλήρωση </a:t>
            </a:r>
            <a:r>
              <a:rPr lang="el-GR" dirty="0"/>
              <a:t>των αναλυτικών εξισώσεων της κινήσεως (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καρτεσιανές </a:t>
            </a:r>
            <a:r>
              <a:rPr lang="el-GR" dirty="0"/>
              <a:t>συντεταγμένες, με χρήση των ίδιων παραδοχών).</a:t>
            </a:r>
          </a:p>
          <a:p>
            <a:r>
              <a:rPr lang="el-GR" dirty="0" smtClean="0"/>
              <a:t>Θεώρημα </a:t>
            </a:r>
            <a:r>
              <a:rPr lang="en-US" dirty="0"/>
              <a:t>Bernoulli.</a:t>
            </a:r>
          </a:p>
          <a:p>
            <a:r>
              <a:rPr lang="el-GR" dirty="0" smtClean="0"/>
              <a:t>Θεώρημα </a:t>
            </a:r>
            <a:r>
              <a:rPr lang="el-GR" dirty="0"/>
              <a:t>της «μονιμότητας» της </a:t>
            </a:r>
            <a:r>
              <a:rPr lang="el-GR" dirty="0" err="1"/>
              <a:t>αστροβίλου</a:t>
            </a:r>
            <a:r>
              <a:rPr lang="el-GR" dirty="0"/>
              <a:t> ροής</a:t>
            </a:r>
            <a:r>
              <a:rPr lang="el-GR" dirty="0" smtClean="0"/>
              <a:t>.</a:t>
            </a: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Δεύτερο αξίωμα του </a:t>
            </a:r>
            <a:r>
              <a:rPr lang="el-GR" b="1" dirty="0" err="1"/>
              <a:t>Newton</a:t>
            </a:r>
            <a:r>
              <a:rPr lang="el-GR" b="1" dirty="0"/>
              <a:t> και εξισώσεις </a:t>
            </a:r>
            <a:r>
              <a:rPr lang="el-GR" b="1" dirty="0" err="1"/>
              <a:t>Euler</a:t>
            </a:r>
            <a:r>
              <a:rPr lang="el-GR" b="1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l-GR" dirty="0" smtClean="0"/>
              <a:t>Για τα ιδανικά ρευστά, όπως και για τα πραγματικά άλλωστε, ισχύει το αξίωμα κινήσεως του </a:t>
            </a:r>
            <a:r>
              <a:rPr lang="en-US" dirty="0" smtClean="0"/>
              <a:t>Newton </a:t>
            </a:r>
            <a:r>
              <a:rPr lang="el-GR" dirty="0" smtClean="0"/>
              <a:t>με την διαφορά ότι σε αυτά οι δυνάμεις που ενεργούν είναι μόνο δυνάμεις πίεσης και καθολικές δυνάμεις.</a:t>
            </a:r>
          </a:p>
          <a:p>
            <a:r>
              <a:rPr lang="el-GR" dirty="0" smtClean="0"/>
              <a:t>Η εφαρμογή του δεύτερου αξιώματος του </a:t>
            </a:r>
            <a:r>
              <a:rPr lang="en-US" dirty="0" smtClean="0"/>
              <a:t>Newton </a:t>
            </a:r>
            <a:r>
              <a:rPr lang="el-GR" dirty="0" smtClean="0"/>
              <a:t>στα ρευστά οδηγεί στις εξισώσεις κίνησης.</a:t>
            </a:r>
          </a:p>
        </p:txBody>
      </p:sp>
    </p:spTree>
    <p:extLst>
      <p:ext uri="{BB962C8B-B14F-4D97-AF65-F5344CB8AC3E}">
        <p14:creationId xmlns:p14="http://schemas.microsoft.com/office/powerpoint/2010/main" val="32979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Δεύτερο αξίωμα του </a:t>
            </a:r>
            <a:r>
              <a:rPr lang="el-GR" b="1" dirty="0" err="1"/>
              <a:t>Newton</a:t>
            </a:r>
            <a:r>
              <a:rPr lang="el-GR" b="1" dirty="0"/>
              <a:t> και εξισώσεις </a:t>
            </a:r>
            <a:r>
              <a:rPr lang="el-GR" b="1" dirty="0" err="1" smtClean="0"/>
              <a:t>Euler</a:t>
            </a:r>
            <a:r>
              <a:rPr lang="el-GR" b="1" dirty="0" smtClean="0"/>
              <a:t> (2)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l-GR" dirty="0"/>
              <a:t>Για τα ιδανικά ρευστά οι εξισώσεις αυτές ονομάζονται </a:t>
            </a:r>
            <a:r>
              <a:rPr lang="el-GR" b="1" dirty="0"/>
              <a:t>Εξισώσεις </a:t>
            </a:r>
            <a:r>
              <a:rPr lang="en-US" b="1" dirty="0" smtClean="0"/>
              <a:t>Euler</a:t>
            </a:r>
            <a:r>
              <a:rPr lang="el-GR" b="1" dirty="0" smtClean="0"/>
              <a:t>.</a:t>
            </a:r>
          </a:p>
          <a:p>
            <a:r>
              <a:rPr lang="el-GR" dirty="0" smtClean="0"/>
              <a:t>Για τα πραγματικά ρευστά ονομάζονται εξισώσεις </a:t>
            </a:r>
            <a:r>
              <a:rPr lang="en-US" b="1" dirty="0" err="1" smtClean="0"/>
              <a:t>Navier</a:t>
            </a:r>
            <a:r>
              <a:rPr lang="en-US" b="1" dirty="0" smtClean="0"/>
              <a:t> Stokes.</a:t>
            </a:r>
            <a:endParaRPr lang="en-US" dirty="0" smtClean="0"/>
          </a:p>
          <a:p>
            <a:r>
              <a:rPr lang="el-GR" dirty="0" smtClean="0"/>
              <a:t>Όλες αυτές οι εξισώσεις συνδέουν τα κινηματικά χαρακτηριστικά της ροής με τα αντίστοιχα δυναμικά.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59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(Διανυσματική μορφή</a:t>
            </a:r>
            <a:r>
              <a:rPr lang="el-GR" b="1" dirty="0" smtClean="0"/>
              <a:t>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Θεωρούμε ένα ομογενές και </a:t>
            </a:r>
            <a:r>
              <a:rPr lang="el-GR" dirty="0" err="1" smtClean="0"/>
              <a:t>ανιξωδικό</a:t>
            </a:r>
            <a:r>
              <a:rPr lang="el-GR" dirty="0" smtClean="0"/>
              <a:t> ρευστό και μια αυθαίρετη κλειστή επιφάνεια </a:t>
            </a:r>
            <a:r>
              <a:rPr lang="en-US" i="1" dirty="0" smtClean="0"/>
              <a:t>S </a:t>
            </a:r>
            <a:r>
              <a:rPr lang="el-GR" dirty="0" smtClean="0"/>
              <a:t>μέσα στην περιοχή ροής του ρευστού κινούμενη μαζί με αυτό.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0863"/>
            <a:ext cx="5400600" cy="304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(Διανυσματική μορφή</a:t>
            </a:r>
            <a:r>
              <a:rPr lang="el-GR" b="1" dirty="0" smtClean="0"/>
              <a:t>) (2)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Οι δυνάμεις που ασκούνται στο ρευστό που περιλαμβάνεται μέσα στην επιφάνεια </a:t>
            </a:r>
            <a:r>
              <a:rPr lang="en-US" i="1" dirty="0" smtClean="0"/>
              <a:t>S</a:t>
            </a:r>
            <a:r>
              <a:rPr lang="el-GR" dirty="0" smtClean="0"/>
              <a:t> οφείλονται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Στις κάθετες δυνάμεις πίεσης που επενεργούν στην επιφάνεια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Στις εξωτερικές δυνάμεις (π.χ. δυνάμεις βαρύτητας) ανά μονάδα μάζας.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1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Εξίσωση κινήσεως του </a:t>
            </a:r>
            <a:r>
              <a:rPr lang="el-GR" b="1" dirty="0" err="1"/>
              <a:t>Euler</a:t>
            </a:r>
            <a:r>
              <a:rPr lang="el-GR" b="1" dirty="0"/>
              <a:t> (Διανυσματική μορφή) </a:t>
            </a:r>
            <a:r>
              <a:rPr lang="el-GR" b="1" dirty="0" smtClean="0"/>
              <a:t>(</a:t>
            </a:r>
            <a:r>
              <a:rPr lang="en-US" b="1" dirty="0" smtClean="0"/>
              <a:t>3</a:t>
            </a:r>
            <a:r>
              <a:rPr lang="el-GR" b="1" dirty="0" smtClean="0"/>
              <a:t>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Συνεπώς η ολική ορμή </a:t>
                </a:r>
                <a:r>
                  <a:rPr lang="en-US" b="1" dirty="0" smtClean="0"/>
                  <a:t>P </a:t>
                </a:r>
                <a:r>
                  <a:rPr lang="el-GR" dirty="0" smtClean="0"/>
                  <a:t>του ρευστού που περιλαμβάνεται στον όγκο </a:t>
                </a:r>
                <a:r>
                  <a:rPr lang="en-US" dirty="0" smtClean="0"/>
                  <a:t>V </a:t>
                </a:r>
                <a:r>
                  <a:rPr lang="el-GR" dirty="0" smtClean="0"/>
                  <a:t>θα είναι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dV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:r>
                  <a:rPr lang="el-GR" i="1" dirty="0" smtClean="0"/>
                  <a:t>ρ </a:t>
                </a:r>
                <a:r>
                  <a:rPr lang="el-GR" dirty="0" smtClean="0"/>
                  <a:t>η πυκνότητα του ρευστού και </a:t>
                </a:r>
                <a:r>
                  <a:rPr lang="en-US" dirty="0" err="1" smtClean="0"/>
                  <a:t>dV</a:t>
                </a:r>
                <a:r>
                  <a:rPr lang="en-US" dirty="0" smtClean="0"/>
                  <a:t> </a:t>
                </a:r>
                <a:r>
                  <a:rPr lang="el-GR" dirty="0" smtClean="0"/>
                  <a:t>ο στοιχειώδης όγκος γύρω από το σημείο Ρ.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0">
                <a:blip r:embed="rId2"/>
                <a:stretch>
                  <a:fillRect l="-1852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1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1085</Words>
  <Application>Microsoft Office PowerPoint</Application>
  <PresentationFormat>Προβολή στην οθόνη (4:3)</PresentationFormat>
  <Paragraphs>143</Paragraphs>
  <Slides>28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Θέμα του Office</vt:lpstr>
      <vt:lpstr>Μηχανική των Ρευστών </vt:lpstr>
      <vt:lpstr>Άδειες Χρήσης</vt:lpstr>
      <vt:lpstr>Χρηματοδότηση</vt:lpstr>
      <vt:lpstr>Σκοποί  ενότητας </vt:lpstr>
      <vt:lpstr>Δεύτερο αξίωμα του Newton και εξισώσεις Euler.</vt:lpstr>
      <vt:lpstr>Δεύτερο αξίωμα του Newton και εξισώσεις Euler (2)</vt:lpstr>
      <vt:lpstr>Εξίσωση κινήσεως του Euler (Διανυσματική μορφή)</vt:lpstr>
      <vt:lpstr>Εξίσωση κινήσεως του Euler (Διανυσματική μορφή) (2)</vt:lpstr>
      <vt:lpstr>Εξίσωση κινήσεως του Euler (Διανυσματική μορφή) (3)</vt:lpstr>
      <vt:lpstr>Εξίσωση κινήσεως του Euler (Διανυσματική μορφή) (4)</vt:lpstr>
      <vt:lpstr>Εξίσωση κινήσεως του Euler (Διανυσματική μορφή) (5)</vt:lpstr>
      <vt:lpstr>Εξίσωση κινήσεως του Euler (Διανυσματική μορφή) (6)</vt:lpstr>
      <vt:lpstr>Εξίσωση κινήσεως του Euler (Διανυσματική μορφή) (7)</vt:lpstr>
      <vt:lpstr>Εξίσωση κινήσεως του Euler (Καρτεσιανή μορφή)</vt:lpstr>
      <vt:lpstr>Εξίσωση κινήσεως του Euler (Καρτεσιανή μορφή) (2)</vt:lpstr>
      <vt:lpstr>Ολοκλήρωση της εξισώσεως Euler (της διανυσματικής μορφής)</vt:lpstr>
      <vt:lpstr>Ολοκλήρωση της εξισώσεως Euler (της διανυσματικής μορφής) (2)</vt:lpstr>
      <vt:lpstr>Ολοκλήρωση της εξισώσεως Euler (της διανυσματικής μορφής) (3)</vt:lpstr>
      <vt:lpstr>Ολοκλήρωση της εξισώσεως Euler (της διανυσματικής μορφής) (4)</vt:lpstr>
      <vt:lpstr>Ολοκλήρωση των αναλυτικών εξισώσεων της κινήσεως</vt:lpstr>
      <vt:lpstr>Ολοκλήρωση των αναλυτικών εξισώσεων της κινήσεως (2)</vt:lpstr>
      <vt:lpstr>Θεώρημα Bernoulli</vt:lpstr>
      <vt:lpstr>Θεώρημα της «μονιμότητας» της αστροβίλου ροής</vt:lpstr>
      <vt:lpstr>Θεώρημα της «μονιμότητας» της αστροβίλου ροής (2)</vt:lpstr>
      <vt:lpstr>Θεώρημα της «μονιμότητας» της αστροβίλου ροής (3)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136</cp:revision>
  <dcterms:created xsi:type="dcterms:W3CDTF">2014-04-05T17:31:54Z</dcterms:created>
  <dcterms:modified xsi:type="dcterms:W3CDTF">2015-05-15T07:38:05Z</dcterms:modified>
</cp:coreProperties>
</file>