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61" r:id="rId4"/>
    <p:sldId id="26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93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281" r:id="rId24"/>
    <p:sldId id="282" r:id="rId25"/>
    <p:sldId id="280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DEE1-6F3C-43E3-834F-5CB6B54F1C8C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35BD3-52EB-471D-88B1-48677E2B53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27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Μηχανική των Ρευστών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 5: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	</a:t>
            </a:r>
            <a:r>
              <a:rPr lang="el-GR" sz="2800" dirty="0">
                <a:solidFill>
                  <a:schemeClr val="tx1"/>
                </a:solidFill>
              </a:rPr>
              <a:t>Εξίσωση συνεχείας και </a:t>
            </a:r>
            <a:r>
              <a:rPr lang="el-GR" sz="2800" dirty="0" err="1">
                <a:solidFill>
                  <a:schemeClr val="tx1"/>
                </a:solidFill>
              </a:rPr>
              <a:t>ροϊκή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l-GR" sz="2800" dirty="0">
                <a:solidFill>
                  <a:schemeClr val="tx1"/>
                </a:solidFill>
              </a:rPr>
              <a:t>συνάρτηση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Βασίλειος </a:t>
            </a:r>
            <a:r>
              <a:rPr lang="el-GR" sz="2800" dirty="0" err="1" smtClean="0">
                <a:solidFill>
                  <a:schemeClr val="tx1"/>
                </a:solidFill>
              </a:rPr>
              <a:t>Λουκόπουλος</a:t>
            </a:r>
            <a:r>
              <a:rPr lang="el-GR" sz="2800" dirty="0" smtClean="0">
                <a:solidFill>
                  <a:schemeClr val="tx1"/>
                </a:solidFill>
              </a:rPr>
              <a:t>, Επίκουρος Καθηγητής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Φυσικής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317" y="5825738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Αρχή διατηρήσεως της ενέργειας ή πρώτο </a:t>
            </a:r>
            <a:r>
              <a:rPr lang="el-GR" sz="3600" b="1" dirty="0" err="1"/>
              <a:t>θερμοδυναμικό</a:t>
            </a:r>
            <a:r>
              <a:rPr lang="el-GR" sz="3600" b="1" dirty="0"/>
              <a:t> αξίωμα –</a:t>
            </a:r>
            <a:r>
              <a:rPr lang="en-US" sz="3600" b="1" dirty="0"/>
              <a:t> </a:t>
            </a:r>
            <a:r>
              <a:rPr lang="el-GR" sz="3600" b="1" dirty="0"/>
              <a:t>Εξίσωση </a:t>
            </a:r>
            <a:r>
              <a:rPr lang="el-GR" sz="3600" b="1" dirty="0" smtClean="0"/>
              <a:t>ενέργειας</a:t>
            </a:r>
            <a:r>
              <a:rPr lang="en-US" sz="3600" b="1" dirty="0" smtClean="0"/>
              <a:t> (2)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Η ανωτέρω σχέση (αρχή) οδηγεί στην εξίσωση ενέργειας που μαζί με την εξίσωση συνέχειας και τις τρείς εξισώσεις κινήσεως αποτελούν ένα σύστημα πέντε διαφορικών εξισώσεων με πέντε αγνώστους </a:t>
            </a:r>
            <a:r>
              <a:rPr lang="en-US" i="1" dirty="0" smtClean="0"/>
              <a:t>u, v, w, P </a:t>
            </a:r>
            <a:r>
              <a:rPr lang="el-GR" dirty="0" smtClean="0"/>
              <a:t>και </a:t>
            </a:r>
            <a:r>
              <a:rPr lang="en-US" i="1" dirty="0" smtClean="0"/>
              <a:t>T</a:t>
            </a:r>
            <a:r>
              <a:rPr lang="el-GR" i="1" dirty="0" smtClean="0"/>
              <a:t>, </a:t>
            </a:r>
            <a:r>
              <a:rPr lang="el-GR" dirty="0" smtClean="0"/>
              <a:t>η λύση του οποίου θα μας έδινε την ταχύτητα, την πίεση και την θερμοκρασία σε κάθε σημείο του πεδίου ροής.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112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Εξίσωση συνέχειας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Έστω </a:t>
                </a:r>
                <a:r>
                  <a:rPr lang="el-GR" i="1" dirty="0" smtClean="0"/>
                  <a:t>ρ </a:t>
                </a:r>
                <a:r>
                  <a:rPr lang="el-GR" dirty="0" smtClean="0"/>
                  <a:t>η πυκνότητα ενός ρευστού σωματιδίου το οποίο καταλαμβάνει έναν απειροστό όγκο </a:t>
                </a:r>
                <a:r>
                  <a:rPr lang="en-US" i="1" dirty="0" err="1" smtClean="0"/>
                  <a:t>dV</a:t>
                </a:r>
                <a:r>
                  <a:rPr lang="en-US" i="1" dirty="0" smtClean="0"/>
                  <a:t>. </a:t>
                </a:r>
                <a:r>
                  <a:rPr lang="el-GR" dirty="0" smtClean="0"/>
                  <a:t>Η μάζα του ρευστού σωματιδίου είναι </a:t>
                </a:r>
                <a:r>
                  <a:rPr lang="el-GR" i="1" dirty="0" smtClean="0"/>
                  <a:t>ρ</a:t>
                </a:r>
                <a:r>
                  <a:rPr lang="en-US" i="1" dirty="0" err="1" smtClean="0"/>
                  <a:t>dV</a:t>
                </a:r>
                <a:r>
                  <a:rPr lang="en-US" i="1" dirty="0" smtClean="0"/>
                  <a:t> </a:t>
                </a:r>
                <a:r>
                  <a:rPr lang="el-GR" dirty="0" smtClean="0"/>
                  <a:t>και </a:t>
                </a:r>
                <a:r>
                  <a:rPr lang="el-GR" smtClean="0"/>
                  <a:t>δεν μεταβάλλεται </a:t>
                </a:r>
                <a:r>
                  <a:rPr lang="el-GR" dirty="0" smtClean="0"/>
                  <a:t>κατά την κίνηση.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Συνεπώς η εξίσωση συνέχειας γράφεται ως </a:t>
                </a:r>
              </a:p>
              <a:p>
                <a:endParaRPr lang="el-GR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b="1" i="1"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𝒅𝑽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l-GR" b="1" dirty="0" smtClean="0"/>
                  <a:t> 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73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Εξίσωση </a:t>
            </a:r>
            <a:r>
              <a:rPr lang="el-GR" sz="3600" b="1" dirty="0" smtClean="0"/>
              <a:t>συνέχειας</a:t>
            </a:r>
            <a:r>
              <a:rPr lang="en-US" sz="3600" b="1" dirty="0" smtClean="0"/>
              <a:t> (2)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Ας θεωρήσουμε μια κλειστή επιφάνεια </a:t>
            </a:r>
            <a:r>
              <a:rPr lang="en-US" dirty="0" smtClean="0"/>
              <a:t>S </a:t>
            </a:r>
            <a:r>
              <a:rPr lang="el-GR" dirty="0" smtClean="0"/>
              <a:t>που περικλείει ένα όγκο </a:t>
            </a:r>
            <a:r>
              <a:rPr lang="en-US" dirty="0" smtClean="0"/>
              <a:t>V, </a:t>
            </a:r>
            <a:r>
              <a:rPr lang="el-GR" dirty="0" smtClean="0"/>
              <a:t>σταθερό στον χώρο.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97" y="2996952"/>
            <a:ext cx="6847603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0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Εξίσωση συνέχειας</a:t>
            </a:r>
            <a:r>
              <a:rPr lang="en-US" sz="3600" b="1" dirty="0"/>
              <a:t> </a:t>
            </a:r>
            <a:r>
              <a:rPr lang="en-US" sz="3600" b="1" dirty="0" smtClean="0"/>
              <a:t>(</a:t>
            </a:r>
            <a:r>
              <a:rPr lang="el-GR" sz="3600" b="1" dirty="0" smtClean="0"/>
              <a:t>3</a:t>
            </a:r>
            <a:r>
              <a:rPr lang="en-US" sz="3600" b="1" dirty="0" smtClean="0"/>
              <a:t>)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l-GR" dirty="0" smtClean="0"/>
              <a:t>Εάν </a:t>
            </a:r>
            <a:r>
              <a:rPr lang="en-US" b="1" dirty="0" smtClean="0"/>
              <a:t>q </a:t>
            </a:r>
            <a:r>
              <a:rPr lang="el-GR" dirty="0" smtClean="0"/>
              <a:t>είναι η ταχύτητα του ρευστού στο σημείο </a:t>
            </a:r>
            <a:r>
              <a:rPr lang="en-US" i="1" dirty="0" smtClean="0"/>
              <a:t>P</a:t>
            </a:r>
            <a:r>
              <a:rPr lang="el-GR" i="1" dirty="0" smtClean="0"/>
              <a:t>,</a:t>
            </a:r>
            <a:r>
              <a:rPr lang="en-US" i="1" dirty="0" smtClean="0"/>
              <a:t> </a:t>
            </a:r>
            <a:r>
              <a:rPr lang="el-GR" dirty="0" smtClean="0"/>
              <a:t>τότε </a:t>
            </a:r>
            <a:r>
              <a:rPr lang="en-US" b="1" dirty="0" err="1" smtClean="0"/>
              <a:t>n·q</a:t>
            </a:r>
            <a:r>
              <a:rPr lang="en-US" b="1" dirty="0" smtClean="0"/>
              <a:t> </a:t>
            </a:r>
            <a:r>
              <a:rPr lang="el-GR" dirty="0" smtClean="0"/>
              <a:t>είναι η συνιστώσα κατά την διεύθυνση του </a:t>
            </a:r>
            <a:r>
              <a:rPr lang="en-US" b="1" dirty="0" smtClean="0"/>
              <a:t>n</a:t>
            </a:r>
            <a:r>
              <a:rPr lang="en-US" dirty="0" smtClean="0"/>
              <a:t>.</a:t>
            </a:r>
          </a:p>
          <a:p>
            <a:r>
              <a:rPr lang="el-GR" dirty="0" smtClean="0"/>
              <a:t>Το ποσό της μάζας που εξέρχεται από το </a:t>
            </a:r>
            <a:r>
              <a:rPr lang="el-GR" i="1" dirty="0" smtClean="0"/>
              <a:t>δ</a:t>
            </a:r>
            <a:r>
              <a:rPr lang="en-US" i="1" dirty="0" smtClean="0"/>
              <a:t>s</a:t>
            </a:r>
            <a:r>
              <a:rPr lang="el-GR" i="1" dirty="0" smtClean="0"/>
              <a:t> </a:t>
            </a:r>
            <a:r>
              <a:rPr lang="el-GR" dirty="0" smtClean="0"/>
              <a:t>στη μονάδα του χρόνου είναι </a:t>
            </a:r>
            <a:r>
              <a:rPr lang="el-GR" i="1" dirty="0" smtClean="0"/>
              <a:t>ρ</a:t>
            </a:r>
            <a:r>
              <a:rPr lang="en-US" dirty="0" smtClean="0"/>
              <a:t>(</a:t>
            </a:r>
            <a:r>
              <a:rPr lang="en-US" b="1" dirty="0" err="1" smtClean="0"/>
              <a:t>n·q</a:t>
            </a:r>
            <a:r>
              <a:rPr lang="en-US" dirty="0" smtClean="0"/>
              <a:t>)</a:t>
            </a:r>
            <a:r>
              <a:rPr lang="el-GR" dirty="0" smtClean="0"/>
              <a:t>δ</a:t>
            </a:r>
            <a:r>
              <a:rPr lang="en-US" dirty="0" smtClean="0"/>
              <a:t>s.</a:t>
            </a:r>
          </a:p>
          <a:p>
            <a:pPr marL="0" indent="0">
              <a:buNone/>
            </a:pP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1887944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Εξίσωση συνέχειας</a:t>
            </a:r>
            <a:r>
              <a:rPr lang="en-US" sz="3600" b="1" dirty="0"/>
              <a:t> </a:t>
            </a:r>
            <a:r>
              <a:rPr lang="en-US" sz="3600" b="1" dirty="0" smtClean="0"/>
              <a:t>(4)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Με την βοήθεια του θεωρήματος της απόκλισης του </a:t>
                </a:r>
                <a:r>
                  <a:rPr lang="en-US" dirty="0"/>
                  <a:t>Gauss </a:t>
                </a:r>
                <a:r>
                  <a:rPr lang="el-GR" dirty="0" smtClean="0"/>
                  <a:t>προκύπτει η εξίσωση συνέχειας για κάθε σημείο του πεδίου ροής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l-GR" dirty="0" smtClean="0"/>
                  <a:t>  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𝜵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  </a:t>
                </a:r>
                <a:r>
                  <a:rPr lang="en-US" dirty="0" smtClean="0"/>
                  <a:t>   </a:t>
                </a:r>
                <a:r>
                  <a:rPr lang="el-GR" dirty="0" smtClean="0"/>
                  <a:t>ή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𝜵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  <a:blipFill rotWithShape="0">
                <a:blip r:embed="rId2"/>
                <a:stretch>
                  <a:fillRect l="-1852" t="-1852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821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Εξίσωση συνέχειας</a:t>
            </a:r>
            <a:r>
              <a:rPr lang="en-US" sz="3600" b="1" dirty="0"/>
              <a:t> </a:t>
            </a:r>
            <a:r>
              <a:rPr lang="en-US" sz="3600" b="1" dirty="0" smtClean="0"/>
              <a:t>(</a:t>
            </a:r>
            <a:r>
              <a:rPr lang="el-GR" sz="3600" b="1" dirty="0" smtClean="0"/>
              <a:t>5</a:t>
            </a:r>
            <a:r>
              <a:rPr lang="en-US" sz="3600" b="1" dirty="0" smtClean="0"/>
              <a:t>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76872"/>
                <a:ext cx="8229600" cy="384929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dirty="0" smtClean="0"/>
                  <a:t>Όταν η ροή είναι σταθερή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, τότε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𝜵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.</a:t>
                </a:r>
                <a:endParaRPr lang="en-US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Όταν το ρευστό είναι ομογενές και ασυμπίεστο (δηλαδή ρ=</a:t>
                </a:r>
                <a:r>
                  <a:rPr lang="el-GR" dirty="0" err="1" smtClean="0"/>
                  <a:t>σταθ</a:t>
                </a:r>
                <a:r>
                  <a:rPr lang="el-GR" dirty="0" smtClean="0"/>
                  <a:t>.) τότε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𝜵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.</a:t>
                </a:r>
                <a:endParaRPr lang="en-US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Εάν υπάρχει δυναμικό της ταχύτητας </a:t>
                </a:r>
                <a:r>
                  <a:rPr lang="el-GR" i="1" dirty="0" smtClean="0"/>
                  <a:t>φ</a:t>
                </a:r>
                <a:r>
                  <a:rPr lang="el-GR" dirty="0" smtClean="0"/>
                  <a:t>, τότε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𝜵</m:t>
                        </m:r>
                      </m:e>
                      <m:sup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(Εξίσωση </a:t>
                </a:r>
                <a:r>
                  <a:rPr lang="en-US" dirty="0" smtClean="0"/>
                  <a:t>Laplace).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76872"/>
                <a:ext cx="8229600" cy="3849291"/>
              </a:xfrm>
              <a:blipFill rotWithShape="0">
                <a:blip r:embed="rId2"/>
                <a:stretch>
                  <a:fillRect l="-1481" t="-4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277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Εξίσωση συνεχείας σε διάφορα συστήματα συντεταγμένων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Η μορφή της εξίσωσης συνέχειας εξαρτάται προφανώς από το σύστημα συντεταγμένων το οποίο χρησιμοποιούμε για την παραγωγή της.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Για την παραγωγή της εξίσωσης συνέχειας μπορούμε να χρησιμοποιήσουμε επίσης σφαιρικές συντεταγμένες, κυλινδρικές συντεταγμένες ή οποιοδήποτε σύστημα γενικευμένων καμπυλόγραμμων συντεταγμένων.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9111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Ρευματική ή </a:t>
            </a:r>
            <a:r>
              <a:rPr lang="el-GR" sz="3600" b="1" dirty="0" err="1"/>
              <a:t>ροϊκή</a:t>
            </a:r>
            <a:r>
              <a:rPr lang="el-GR" sz="3600" b="1" dirty="0"/>
              <a:t> συνάρτηση. Φυσική σημασία της </a:t>
            </a:r>
            <a:r>
              <a:rPr lang="el-GR" sz="3600" b="1" dirty="0" err="1"/>
              <a:t>ροϊκής</a:t>
            </a:r>
            <a:r>
              <a:rPr lang="en-US" sz="3600" b="1" dirty="0"/>
              <a:t> </a:t>
            </a:r>
            <a:r>
              <a:rPr lang="el-GR" sz="3600" b="1" dirty="0"/>
              <a:t>συνάρτησης.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Έχοντας αναπτύξει την αρχή διατήρησης της μάζας καθώς και την εξίσωση της συνέχειας, μπορούμε τώρα να εισάγουμε μια νέα έννοια της δυναμικής των ρευστών. 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Εισάγουμε λοιπόν την έννοια της </a:t>
            </a:r>
            <a:r>
              <a:rPr lang="el-GR" b="1" i="1" dirty="0" smtClean="0"/>
              <a:t>Ρευματικής </a:t>
            </a:r>
            <a:r>
              <a:rPr lang="el-GR" dirty="0" smtClean="0"/>
              <a:t>ή </a:t>
            </a:r>
            <a:r>
              <a:rPr lang="el-GR" b="1" i="1" dirty="0" err="1" smtClean="0"/>
              <a:t>Ροϊκής</a:t>
            </a:r>
            <a:r>
              <a:rPr lang="el-GR" b="1" i="1" dirty="0" smtClean="0"/>
              <a:t> συνάρτησης</a:t>
            </a:r>
            <a:r>
              <a:rPr lang="el-GR" dirty="0"/>
              <a:t> </a:t>
            </a:r>
            <a:r>
              <a:rPr lang="el-GR" dirty="0" smtClean="0"/>
              <a:t>ενός ομογενούς ασυμπίεστου ρευστού.</a:t>
            </a:r>
          </a:p>
        </p:txBody>
      </p:sp>
    </p:spTree>
    <p:extLst>
      <p:ext uri="{BB962C8B-B14F-4D97-AF65-F5344CB8AC3E}">
        <p14:creationId xmlns:p14="http://schemas.microsoft.com/office/powerpoint/2010/main" val="184008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Ρευματική ή </a:t>
            </a:r>
            <a:r>
              <a:rPr lang="el-GR" sz="3600" b="1" dirty="0" err="1"/>
              <a:t>ροϊκή</a:t>
            </a:r>
            <a:r>
              <a:rPr lang="el-GR" sz="3600" b="1" dirty="0"/>
              <a:t> συνάρτηση. Φυσική σημασία της </a:t>
            </a:r>
            <a:r>
              <a:rPr lang="el-GR" sz="3600" b="1" dirty="0" err="1"/>
              <a:t>ροϊκής</a:t>
            </a:r>
            <a:r>
              <a:rPr lang="en-US" sz="3600" b="1" dirty="0"/>
              <a:t> </a:t>
            </a:r>
            <a:r>
              <a:rPr lang="el-GR" sz="3600" b="1" dirty="0" smtClean="0"/>
              <a:t>συνάρτησης</a:t>
            </a:r>
            <a:r>
              <a:rPr lang="en-US" sz="3600" b="1" dirty="0" smtClean="0"/>
              <a:t> (2)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2856"/>
                <a:ext cx="8229600" cy="399330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dirty="0" smtClean="0"/>
                  <a:t>Η εξίσωση των ρευματικών γραμμών για μια δισδιάστατη ροή είναι 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r>
                  <a:rPr lang="el-GR" dirty="0" smtClean="0"/>
                  <a:t>Η εξίσωση συνέχειας για ομογενές ασυμπίεστο ρευστό είναι 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𝜵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          </a:t>
                </a:r>
                <a:r>
                  <a:rPr lang="el-GR" dirty="0" smtClean="0"/>
                  <a:t>ή </a:t>
                </a:r>
                <a:r>
                  <a:rPr lang="en-US" dirty="0" smtClean="0"/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2856"/>
                <a:ext cx="8229600" cy="3993307"/>
              </a:xfrm>
              <a:blipFill rotWithShape="0">
                <a:blip r:embed="rId2"/>
                <a:stretch>
                  <a:fillRect l="-1481" t="-3969" b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649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Ρευματική ή </a:t>
            </a:r>
            <a:r>
              <a:rPr lang="el-GR" sz="3600" b="1" dirty="0" err="1"/>
              <a:t>ροϊκή</a:t>
            </a:r>
            <a:r>
              <a:rPr lang="el-GR" sz="3600" b="1" dirty="0"/>
              <a:t> συνάρτηση. Φυσική σημασία της </a:t>
            </a:r>
            <a:r>
              <a:rPr lang="el-GR" sz="3600" b="1" dirty="0" err="1"/>
              <a:t>ροϊκής</a:t>
            </a:r>
            <a:r>
              <a:rPr lang="en-US" sz="3600" b="1" dirty="0"/>
              <a:t> </a:t>
            </a:r>
            <a:r>
              <a:rPr lang="el-GR" sz="3600" b="1" dirty="0"/>
              <a:t>συνάρτησης</a:t>
            </a:r>
            <a:r>
              <a:rPr lang="en-US" sz="3600" b="1" dirty="0"/>
              <a:t> </a:t>
            </a:r>
            <a:r>
              <a:rPr lang="en-US" sz="3600" b="1" dirty="0" smtClean="0"/>
              <a:t>(3)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48880"/>
                <a:ext cx="8229600" cy="3777283"/>
              </a:xfrm>
            </p:spPr>
            <p:txBody>
              <a:bodyPr/>
              <a:lstStyle/>
              <a:p>
                <a:r>
                  <a:rPr lang="el-GR" dirty="0" smtClean="0"/>
                  <a:t>Για να είναι η παραπάνω παράσταση τέλειο διαφορικό, θα πρέπει να υπάρχει μια συνάρτηση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τέτοια ώστε</a:t>
                </a:r>
              </a:p>
              <a:p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l-GR" dirty="0" smtClean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 και 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Ψ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48880"/>
                <a:ext cx="8229600" cy="3777283"/>
              </a:xfrm>
              <a:blipFill rotWithShape="0">
                <a:blip r:embed="rId2"/>
                <a:stretch>
                  <a:fillRect l="-1704" t="-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48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Άδειες Χρήσης</a:t>
            </a:r>
            <a:endParaRPr lang="el-GR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89" y="5568379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Ρευματική ή </a:t>
            </a:r>
            <a:r>
              <a:rPr lang="el-GR" sz="3600" b="1" dirty="0" err="1"/>
              <a:t>ροϊκή</a:t>
            </a:r>
            <a:r>
              <a:rPr lang="el-GR" sz="3600" b="1" dirty="0"/>
              <a:t> συνάρτηση. Φυσική σημασία της </a:t>
            </a:r>
            <a:r>
              <a:rPr lang="el-GR" sz="3600" b="1" dirty="0" err="1"/>
              <a:t>ροϊκής</a:t>
            </a:r>
            <a:r>
              <a:rPr lang="en-US" sz="3600" b="1" dirty="0"/>
              <a:t> </a:t>
            </a:r>
            <a:r>
              <a:rPr lang="el-GR" sz="3600" b="1" dirty="0"/>
              <a:t>συνάρτησης</a:t>
            </a:r>
            <a:r>
              <a:rPr lang="en-US" sz="3600" b="1" dirty="0"/>
              <a:t> </a:t>
            </a:r>
            <a:r>
              <a:rPr lang="en-US" sz="3600" b="1" dirty="0" smtClean="0"/>
              <a:t>(</a:t>
            </a:r>
            <a:r>
              <a:rPr lang="el-GR" sz="3600" b="1" dirty="0" smtClean="0"/>
              <a:t>4</a:t>
            </a:r>
            <a:r>
              <a:rPr lang="en-US" sz="3600" b="1" dirty="0" smtClean="0"/>
              <a:t>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2856"/>
                <a:ext cx="8229600" cy="399330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Οπότε καταλήγουμε στο αποτέλεσμα ότι </a:t>
                </a:r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     ή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σταθ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r>
                  <a:rPr lang="el-GR" dirty="0" smtClean="0"/>
                  <a:t>Συνεπώς η εξίσωση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Ψ</m:t>
                    </m:r>
                    <m:r>
                      <a:rPr lang="el-G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σταθ</m:t>
                    </m:r>
                    <m:r>
                      <a:rPr lang="el-GR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l-GR" dirty="0" smtClean="0"/>
                  <a:t> είναι η εξίσωση των ρευματικών γραμμών και η συνάρτηση </a:t>
                </a:r>
                <a:r>
                  <a:rPr lang="el-GR" i="1" dirty="0" smtClean="0"/>
                  <a:t>Ψ </a:t>
                </a:r>
                <a:r>
                  <a:rPr lang="el-GR" dirty="0" smtClean="0"/>
                  <a:t>καλείται ρευματική ή </a:t>
                </a:r>
                <a:r>
                  <a:rPr lang="el-GR" dirty="0" err="1" smtClean="0"/>
                  <a:t>ροϊκή</a:t>
                </a:r>
                <a:r>
                  <a:rPr lang="el-GR" dirty="0" smtClean="0"/>
                  <a:t> συνάρτηση.</a:t>
                </a:r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2856"/>
                <a:ext cx="8229600" cy="3993307"/>
              </a:xfrm>
              <a:blipFill rotWithShape="0">
                <a:blip r:embed="rId2"/>
                <a:stretch>
                  <a:fillRect l="-1704" t="-3206" b="-5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184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l-GR" sz="3600" b="1" dirty="0"/>
              <a:t>Ρευματική ή </a:t>
            </a:r>
            <a:r>
              <a:rPr lang="el-GR" sz="3600" b="1" dirty="0" err="1"/>
              <a:t>ροϊκή</a:t>
            </a:r>
            <a:r>
              <a:rPr lang="el-GR" sz="3600" b="1" dirty="0"/>
              <a:t> συνάρτηση. Φυσική σημασία της </a:t>
            </a:r>
            <a:r>
              <a:rPr lang="el-GR" sz="3600" b="1" dirty="0" err="1"/>
              <a:t>ροϊκής</a:t>
            </a:r>
            <a:r>
              <a:rPr lang="en-US" sz="3600" b="1" dirty="0"/>
              <a:t> </a:t>
            </a:r>
            <a:r>
              <a:rPr lang="el-GR" sz="3600" b="1" dirty="0"/>
              <a:t>συνάρτησης</a:t>
            </a:r>
            <a:r>
              <a:rPr lang="en-US" sz="3600" b="1" dirty="0"/>
              <a:t> </a:t>
            </a:r>
            <a:r>
              <a:rPr lang="en-US" sz="3600" b="1" dirty="0" smtClean="0"/>
              <a:t>(</a:t>
            </a:r>
            <a:r>
              <a:rPr lang="el-GR" sz="3600" b="1" dirty="0" smtClean="0"/>
              <a:t>5</a:t>
            </a:r>
            <a:r>
              <a:rPr lang="en-US" sz="3600" b="1" dirty="0" smtClean="0"/>
              <a:t>)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el-GR" dirty="0" smtClean="0"/>
              <a:t>Η ρευματική συνάρτηση ικανοποιεί πάντοτε την εξίσωση συνέχειας.</a:t>
            </a:r>
          </a:p>
          <a:p>
            <a:r>
              <a:rPr lang="el-GR" dirty="0" smtClean="0"/>
              <a:t>Η ύπαρξη της </a:t>
            </a:r>
            <a:r>
              <a:rPr lang="el-GR" dirty="0" err="1" smtClean="0"/>
              <a:t>ροϊκής</a:t>
            </a:r>
            <a:r>
              <a:rPr lang="el-GR" dirty="0" smtClean="0"/>
              <a:t> </a:t>
            </a:r>
            <a:r>
              <a:rPr lang="el-GR" dirty="0" err="1" smtClean="0"/>
              <a:t>συναρτήσης</a:t>
            </a:r>
            <a:r>
              <a:rPr lang="el-GR" dirty="0" smtClean="0"/>
              <a:t> προϋποθέτει να είναι το ρευστό ομογενές και ασυμπίεστο ανεξάρτητα από το αν η δισδιάστατη ροή είναι </a:t>
            </a:r>
            <a:r>
              <a:rPr lang="el-GR" dirty="0" err="1" smtClean="0"/>
              <a:t>στροβιλή</a:t>
            </a:r>
            <a:r>
              <a:rPr lang="el-GR" dirty="0" smtClean="0"/>
              <a:t> ή </a:t>
            </a:r>
            <a:r>
              <a:rPr lang="el-GR" dirty="0" err="1" smtClean="0"/>
              <a:t>αστρόβιλη</a:t>
            </a:r>
            <a:r>
              <a:rPr lang="el-GR" dirty="0" smtClean="0"/>
              <a:t>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209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Ρευματική ή </a:t>
            </a:r>
            <a:r>
              <a:rPr lang="el-GR" sz="3600" b="1" dirty="0" err="1"/>
              <a:t>ροϊκή</a:t>
            </a:r>
            <a:r>
              <a:rPr lang="el-GR" sz="3600" b="1" dirty="0"/>
              <a:t> συνάρτηση. Φυσική σημασία της </a:t>
            </a:r>
            <a:r>
              <a:rPr lang="el-GR" sz="3600" b="1" dirty="0" err="1"/>
              <a:t>ροϊκής</a:t>
            </a:r>
            <a:r>
              <a:rPr lang="en-US" sz="3600" b="1" dirty="0"/>
              <a:t> </a:t>
            </a:r>
            <a:r>
              <a:rPr lang="el-GR" sz="3600" b="1" dirty="0"/>
              <a:t>συνάρτησης</a:t>
            </a:r>
            <a:r>
              <a:rPr lang="en-US" sz="3600" b="1" dirty="0"/>
              <a:t> (</a:t>
            </a:r>
            <a:r>
              <a:rPr lang="el-GR" sz="3600" b="1" dirty="0"/>
              <a:t>5</a:t>
            </a:r>
            <a:r>
              <a:rPr lang="en-US" sz="3600" b="1" dirty="0"/>
              <a:t>)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Η διαφορά τιμών της </a:t>
            </a:r>
            <a:r>
              <a:rPr lang="el-GR" dirty="0" err="1" smtClean="0"/>
              <a:t>ροϊκής</a:t>
            </a:r>
            <a:r>
              <a:rPr lang="el-GR" dirty="0" smtClean="0"/>
              <a:t> συνάρτησης μεταξύ δυο σημείων του πεδίου ροής </a:t>
            </a:r>
            <a:r>
              <a:rPr lang="el-GR" dirty="0" err="1" smtClean="0"/>
              <a:t>παριστά</a:t>
            </a:r>
            <a:r>
              <a:rPr lang="el-GR" dirty="0" smtClean="0"/>
              <a:t> την παροχή δια μέσου οποιασδήποτε καμπύλης που συνδέει τα σημεία αυτά.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280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Χρήσης Έργων Τρίτων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Το υλικό της παρουσίασης προέρχεται από το βιβλία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«</a:t>
            </a:r>
            <a:r>
              <a:rPr lang="el-GR" dirty="0" err="1"/>
              <a:t>Ρευστομηχανική</a:t>
            </a:r>
            <a:r>
              <a:rPr lang="el-GR" dirty="0"/>
              <a:t> Ι», Ν. </a:t>
            </a:r>
            <a:r>
              <a:rPr lang="el-GR" dirty="0" err="1"/>
              <a:t>Καφούσιας</a:t>
            </a:r>
            <a:r>
              <a:rPr lang="el-GR" dirty="0"/>
              <a:t>, Εκδόσεις Παν/</a:t>
            </a:r>
            <a:r>
              <a:rPr lang="el-GR" dirty="0" err="1"/>
              <a:t>μίου</a:t>
            </a:r>
            <a:r>
              <a:rPr lang="el-GR" dirty="0"/>
              <a:t> Πατρών, Πάτρα 1990,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«Δυναμική Ρευστών», </a:t>
            </a:r>
            <a:r>
              <a:rPr lang="en-US" dirty="0"/>
              <a:t>W</a:t>
            </a:r>
            <a:r>
              <a:rPr lang="el-GR" dirty="0"/>
              <a:t>.</a:t>
            </a:r>
            <a:r>
              <a:rPr lang="en-US" dirty="0"/>
              <a:t>F</a:t>
            </a:r>
            <a:r>
              <a:rPr lang="el-GR" dirty="0"/>
              <a:t>. </a:t>
            </a:r>
            <a:r>
              <a:rPr lang="en-US" dirty="0"/>
              <a:t>Hughes</a:t>
            </a:r>
            <a:r>
              <a:rPr lang="el-GR" dirty="0"/>
              <a:t>, </a:t>
            </a:r>
            <a:r>
              <a:rPr lang="en-US" dirty="0"/>
              <a:t>J</a:t>
            </a:r>
            <a:r>
              <a:rPr lang="el-GR" dirty="0"/>
              <a:t>.</a:t>
            </a:r>
            <a:r>
              <a:rPr lang="en-US" dirty="0"/>
              <a:t>A</a:t>
            </a:r>
            <a:r>
              <a:rPr lang="el-GR" dirty="0"/>
              <a:t>. </a:t>
            </a:r>
            <a:r>
              <a:rPr lang="en-US" dirty="0"/>
              <a:t>Brighton</a:t>
            </a:r>
            <a:r>
              <a:rPr lang="el-GR" dirty="0"/>
              <a:t>, Σειρά </a:t>
            </a:r>
            <a:r>
              <a:rPr lang="en-US" dirty="0" err="1"/>
              <a:t>Schaum</a:t>
            </a:r>
            <a:r>
              <a:rPr lang="el-GR" dirty="0"/>
              <a:t>,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«Μηχανική Ρευστών», Α. Γούλας, Εκδόσεις </a:t>
            </a:r>
            <a:r>
              <a:rPr lang="el-GR" dirty="0" err="1"/>
              <a:t>Γιαχούδη-Γιαπούλη</a:t>
            </a:r>
            <a:r>
              <a:rPr lang="el-GR" dirty="0"/>
              <a:t>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l-GR" dirty="0"/>
              <a:t>«Μηχανική των ρευστών», </a:t>
            </a:r>
            <a:r>
              <a:rPr lang="el-GR" dirty="0" err="1"/>
              <a:t>Τσαγγάρης</a:t>
            </a:r>
            <a:r>
              <a:rPr lang="el-GR" dirty="0"/>
              <a:t> Σ., Εκδόσεις Συμεών, Αθήνα 1995,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l-GR" dirty="0"/>
              <a:t>«Μηχανική Ρευστών», Α. Γούλας, Εκδόσεις </a:t>
            </a:r>
            <a:r>
              <a:rPr lang="el-GR" dirty="0" err="1"/>
              <a:t>Γιαχούδη-Γιαπούλη</a:t>
            </a:r>
            <a:r>
              <a:rPr lang="el-GR" dirty="0" smtClean="0"/>
              <a:t>,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εκτός αν αναγράφονται διαφορετικά.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Αναφοράς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l-GR" sz="2400" dirty="0" err="1"/>
              <a:t>Copyright</a:t>
            </a:r>
            <a:r>
              <a:rPr lang="el-GR" sz="2400" dirty="0"/>
              <a:t> </a:t>
            </a:r>
            <a:r>
              <a:rPr lang="el-GR" sz="2400" dirty="0" smtClean="0"/>
              <a:t>Πανεπιστήμιο Πατρών</a:t>
            </a:r>
            <a:r>
              <a:rPr lang="en-US" sz="2400" dirty="0" smtClean="0"/>
              <a:t>,</a:t>
            </a:r>
            <a:r>
              <a:rPr lang="el-GR" sz="2400" dirty="0"/>
              <a:t> </a:t>
            </a:r>
            <a:r>
              <a:rPr lang="el-GR" sz="2400" dirty="0" smtClean="0"/>
              <a:t>Βασίλειος </a:t>
            </a:r>
            <a:r>
              <a:rPr lang="el-GR" sz="2400" dirty="0" err="1" smtClean="0"/>
              <a:t>Λουκόπουλος</a:t>
            </a:r>
            <a:r>
              <a:rPr lang="el-GR" sz="2400" dirty="0" smtClean="0"/>
              <a:t>. «Μηχανική των Ρευστών. Ενότητα 5». </a:t>
            </a:r>
            <a:r>
              <a:rPr lang="el-GR" sz="2400" dirty="0"/>
              <a:t>Έκδοση: 1.0. </a:t>
            </a:r>
            <a:r>
              <a:rPr lang="el-GR" sz="2400" dirty="0" smtClean="0"/>
              <a:t>Πάτρα </a:t>
            </a:r>
            <a:r>
              <a:rPr lang="el-GR" sz="2400" dirty="0"/>
              <a:t>2014. Διαθέσιμο από τη δικτυακή διεύθυνση</a:t>
            </a:r>
            <a:r>
              <a:rPr lang="el-GR" sz="2400" dirty="0" smtClean="0"/>
              <a:t>: </a:t>
            </a:r>
            <a:r>
              <a:rPr lang="en-US" sz="2400" b="1" dirty="0"/>
              <a:t>https://eclass.upatras.gr/courses/PHY1945</a:t>
            </a:r>
            <a:r>
              <a:rPr lang="en-US" sz="2400" b="1" dirty="0" smtClean="0"/>
              <a:t>/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8145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741" y="5839976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 ενότητας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/>
              <a:t>Εξίσωση συνεχείας και </a:t>
            </a:r>
            <a:r>
              <a:rPr lang="el-GR" b="1" dirty="0" err="1" smtClean="0"/>
              <a:t>ροϊκή</a:t>
            </a:r>
            <a:r>
              <a:rPr lang="en-US" b="1" dirty="0" smtClean="0"/>
              <a:t> </a:t>
            </a:r>
            <a:r>
              <a:rPr lang="el-GR" b="1" dirty="0" smtClean="0"/>
              <a:t>συνάρτηση</a:t>
            </a:r>
            <a:endParaRPr lang="el-GR" b="1" dirty="0"/>
          </a:p>
          <a:p>
            <a:r>
              <a:rPr lang="el-GR" dirty="0" smtClean="0"/>
              <a:t> </a:t>
            </a:r>
            <a:r>
              <a:rPr lang="el-GR" dirty="0"/>
              <a:t>Θεμελιώδεις αρχές της Δυναμικής των ρευστών και μαθηματική</a:t>
            </a:r>
          </a:p>
          <a:p>
            <a:pPr marL="0" indent="0">
              <a:buNone/>
            </a:pPr>
            <a:r>
              <a:rPr lang="el-GR" dirty="0"/>
              <a:t>διατύπωση αυτών.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l-GR" dirty="0" smtClean="0"/>
              <a:t>Αρχή </a:t>
            </a:r>
            <a:r>
              <a:rPr lang="el-GR" dirty="0"/>
              <a:t>διατηρήσεως της μάζας – Εξίσωση συνέχειας.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l-GR" dirty="0" smtClean="0"/>
              <a:t>Αρχή </a:t>
            </a:r>
            <a:r>
              <a:rPr lang="el-GR" dirty="0"/>
              <a:t>διατηρήσεως (μεταβολής) της </a:t>
            </a:r>
            <a:r>
              <a:rPr lang="el-GR" dirty="0" smtClean="0"/>
              <a:t>ορμής</a:t>
            </a:r>
            <a:r>
              <a:rPr lang="en-US" dirty="0" smtClean="0"/>
              <a:t>.</a:t>
            </a:r>
            <a:r>
              <a:rPr lang="el-GR" dirty="0" smtClean="0"/>
              <a:t>Εξίσωση </a:t>
            </a:r>
            <a:r>
              <a:rPr lang="el-GR" dirty="0"/>
              <a:t>κινήσεως.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l-GR" dirty="0" smtClean="0"/>
              <a:t>Αρχή </a:t>
            </a:r>
            <a:r>
              <a:rPr lang="el-GR" dirty="0"/>
              <a:t>διατηρήσεως της ενέργειας ή πρώτο </a:t>
            </a:r>
            <a:r>
              <a:rPr lang="el-GR" dirty="0" err="1"/>
              <a:t>θερμοδυναμικό</a:t>
            </a:r>
            <a:r>
              <a:rPr lang="el-GR" dirty="0"/>
              <a:t> αξίωμα 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l-GR" dirty="0" smtClean="0"/>
              <a:t>Εξίσωση </a:t>
            </a:r>
            <a:r>
              <a:rPr lang="el-GR" dirty="0"/>
              <a:t>ενέργειας.</a:t>
            </a:r>
          </a:p>
          <a:p>
            <a:r>
              <a:rPr lang="el-GR" dirty="0" smtClean="0"/>
              <a:t>Εξίσωση </a:t>
            </a:r>
            <a:r>
              <a:rPr lang="el-GR" dirty="0"/>
              <a:t>συνεχείας.</a:t>
            </a:r>
          </a:p>
          <a:p>
            <a:r>
              <a:rPr lang="el-GR" dirty="0" smtClean="0"/>
              <a:t>Εξίσωση </a:t>
            </a:r>
            <a:r>
              <a:rPr lang="el-GR" dirty="0"/>
              <a:t>συνεχείας σε διάφορα συστήματα συντεταγμένων.</a:t>
            </a:r>
          </a:p>
          <a:p>
            <a:r>
              <a:rPr lang="el-GR" dirty="0" smtClean="0"/>
              <a:t>Ρευματική </a:t>
            </a:r>
            <a:r>
              <a:rPr lang="el-GR" dirty="0"/>
              <a:t>ή </a:t>
            </a:r>
            <a:r>
              <a:rPr lang="el-GR" dirty="0" err="1"/>
              <a:t>ροϊκή</a:t>
            </a:r>
            <a:r>
              <a:rPr lang="el-GR" dirty="0"/>
              <a:t> συνάρτηση. Φυσική σημασία της </a:t>
            </a:r>
            <a:r>
              <a:rPr lang="el-GR" dirty="0" err="1" smtClean="0"/>
              <a:t>ροϊκής</a:t>
            </a:r>
            <a:r>
              <a:rPr lang="en-US" dirty="0"/>
              <a:t> </a:t>
            </a:r>
            <a:r>
              <a:rPr lang="el-GR" dirty="0" smtClean="0"/>
              <a:t>συνάρτησης.</a:t>
            </a:r>
            <a:r>
              <a:rPr lang="el-GR" dirty="0"/>
              <a:t>	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Autofit/>
          </a:bodyPr>
          <a:lstStyle/>
          <a:p>
            <a:r>
              <a:rPr lang="el-GR" sz="3600" b="1" dirty="0"/>
              <a:t>Θεμελιώδεις αρχές της Δυναμικής των ρευστών και μαθηματική</a:t>
            </a:r>
            <a:br>
              <a:rPr lang="el-GR" sz="3600" b="1" dirty="0"/>
            </a:br>
            <a:r>
              <a:rPr lang="el-GR" sz="3600" b="1" dirty="0"/>
              <a:t>διατύπωση αυτών.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l-GR" dirty="0" smtClean="0"/>
              <a:t>Αρχή </a:t>
            </a:r>
            <a:r>
              <a:rPr lang="el-GR" dirty="0"/>
              <a:t>διατηρήσεως της μάζας – Εξίσωση συνέχειας.</a:t>
            </a:r>
          </a:p>
          <a:p>
            <a:r>
              <a:rPr lang="el-GR" dirty="0" smtClean="0"/>
              <a:t>Αρχή διατηρήσεως (μεταβολής) της ορμής – Εξίσωση κινήσεως.</a:t>
            </a:r>
          </a:p>
          <a:p>
            <a:r>
              <a:rPr lang="el-GR" dirty="0" smtClean="0"/>
              <a:t>Αρχή διατηρήσεως της ενέργειας ή πρώτο </a:t>
            </a:r>
            <a:r>
              <a:rPr lang="el-GR" dirty="0" err="1" smtClean="0"/>
              <a:t>θερμοδυναμικό</a:t>
            </a:r>
            <a:r>
              <a:rPr lang="el-GR" dirty="0" smtClean="0"/>
              <a:t> αξίωμα –</a:t>
            </a:r>
            <a:r>
              <a:rPr lang="en-US" dirty="0" smtClean="0"/>
              <a:t> </a:t>
            </a:r>
            <a:r>
              <a:rPr lang="el-GR" dirty="0" smtClean="0"/>
              <a:t>Εξίσωση ενέργειας.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178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Αρχή διατηρήσεως της μάζας – Εξίσωση συνέχειας.</a:t>
            </a:r>
            <a:br>
              <a:rPr lang="el-GR" sz="3600" b="1" dirty="0"/>
            </a:b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Με την κίνηση του ρευστού η μάζα μεταφέρεται με την πάροδο του χρόνου από την μια θέση του πεδίου ροής στην άλλη, παραμένοντας όμως αμετάβλητη.</a:t>
            </a:r>
          </a:p>
          <a:p>
            <a:r>
              <a:rPr lang="el-GR" dirty="0" smtClean="0"/>
              <a:t>Στα ομογενή ρευστά η αρχή διατηρήσεως της μάζας οδηγεί στην εξίσωση συνέχειας η οποία συνδέει τις μεταβολές, ως προς τον χώρο και τον χρόνο, της πυκνότητας και της ταχύτητας του ρευστού.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287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/>
              <a:t>Αρχή διατηρήσεως (μεταβολής) της ορμής – Εξίσωση κινήσεως.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Η αρχή της μεταβολής της ορμής είναι το γνωστό αξίωμα της κινήσεως κατά το οποίο η προς τον χρόνο παράγωγος της ποσότητας κινήσεως (ορμής) ενός συστήματος μάζας, ισούται με την συνισταμένη όλων των δυνάμεων που εξασκούνται σε αυτό.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517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/>
              <a:t>Αρχή διατηρήσεως (μεταβολής) της ορμής – Εξίσωση </a:t>
            </a:r>
            <a:r>
              <a:rPr lang="el-GR" sz="4000" b="1" dirty="0" smtClean="0"/>
              <a:t>κινήσεως (2)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Η αρχή διατηρήσεως της ορμής στα ρευστά, οδηγεί στις εξισώσεις κίνησης οι οποίες συνδέουν τα κινηματικά χαρακτηριστικά της ροής (επιτάχυνση) με τα αντίστοιχα δυναμικά (δυνάμεις).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557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Αρχή διατηρήσεως της ενέργειας ή πρώτο </a:t>
            </a:r>
            <a:r>
              <a:rPr lang="el-GR" sz="3600" b="1" dirty="0" err="1"/>
              <a:t>θερμοδυναμικό</a:t>
            </a:r>
            <a:r>
              <a:rPr lang="el-GR" sz="3600" b="1" dirty="0"/>
              <a:t> αξίωμα –</a:t>
            </a:r>
            <a:r>
              <a:rPr lang="en-US" sz="3600" b="1" dirty="0"/>
              <a:t> </a:t>
            </a:r>
            <a:r>
              <a:rPr lang="el-GR" sz="3600" b="1" dirty="0"/>
              <a:t>Εξίσωση ενέργειας.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92896"/>
                <a:ext cx="8229600" cy="363326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Το πρώτο </a:t>
                </a:r>
                <a:r>
                  <a:rPr lang="el-GR" dirty="0" err="1" smtClean="0"/>
                  <a:t>θερμοδυναμικό</a:t>
                </a:r>
                <a:r>
                  <a:rPr lang="el-GR" dirty="0" smtClean="0"/>
                  <a:t> αξίωμα εκφράζει την αρχή διατηρήσεως της ενέργειας με οποιαδήποτε μορφή νοείται αυτή (κινητική, δυναμική, έργο, θερμότητα, </a:t>
                </a:r>
                <a:r>
                  <a:rPr lang="el-GR" dirty="0" err="1" smtClean="0"/>
                  <a:t>κλπ</a:t>
                </a:r>
                <a:r>
                  <a:rPr lang="el-GR" dirty="0" smtClean="0"/>
                  <a:t>).</a:t>
                </a:r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𝒅𝑸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𝒅𝑾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𝒅𝑬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92896"/>
                <a:ext cx="8229600" cy="3633267"/>
              </a:xfrm>
              <a:blipFill rotWithShape="0">
                <a:blip r:embed="rId2"/>
                <a:stretch>
                  <a:fillRect l="-1852" t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14896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1051</Words>
  <Application>Microsoft Office PowerPoint</Application>
  <PresentationFormat>Προβολή στην οθόνη (4:3)</PresentationFormat>
  <Paragraphs>109</Paragraphs>
  <Slides>25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Θέμα του Office</vt:lpstr>
      <vt:lpstr>Μηχανική των Ρευστών</vt:lpstr>
      <vt:lpstr>Άδειες Χρήσης</vt:lpstr>
      <vt:lpstr>Χρηματοδότηση</vt:lpstr>
      <vt:lpstr>Σκοποί  ενότητας </vt:lpstr>
      <vt:lpstr>Θεμελιώδεις αρχές της Δυναμικής των ρευστών και μαθηματική διατύπωση αυτών.</vt:lpstr>
      <vt:lpstr>Αρχή διατηρήσεως της μάζας – Εξίσωση συνέχειας. </vt:lpstr>
      <vt:lpstr>Αρχή διατηρήσεως (μεταβολής) της ορμής – Εξίσωση κινήσεως. </vt:lpstr>
      <vt:lpstr>Αρχή διατηρήσεως (μεταβολής) της ορμής – Εξίσωση κινήσεως (2) </vt:lpstr>
      <vt:lpstr>Αρχή διατηρήσεως της ενέργειας ή πρώτο θερμοδυναμικό αξίωμα – Εξίσωση ενέργειας.</vt:lpstr>
      <vt:lpstr>Αρχή διατηρήσεως της ενέργειας ή πρώτο θερμοδυναμικό αξίωμα – Εξίσωση ενέργειας (2)</vt:lpstr>
      <vt:lpstr>Εξίσωση συνέχειας</vt:lpstr>
      <vt:lpstr>Εξίσωση συνέχειας (2)</vt:lpstr>
      <vt:lpstr>Εξίσωση συνέχειας (3)</vt:lpstr>
      <vt:lpstr>Εξίσωση συνέχειας (4)</vt:lpstr>
      <vt:lpstr>Εξίσωση συνέχειας (5)</vt:lpstr>
      <vt:lpstr>Εξίσωση συνεχείας σε διάφορα συστήματα συντεταγμένων</vt:lpstr>
      <vt:lpstr>Ρευματική ή ροϊκή συνάρτηση. Φυσική σημασία της ροϊκής συνάρτησης.</vt:lpstr>
      <vt:lpstr>Ρευματική ή ροϊκή συνάρτηση. Φυσική σημασία της ροϊκής συνάρτησης (2)</vt:lpstr>
      <vt:lpstr>Ρευματική ή ροϊκή συνάρτηση. Φυσική σημασία της ροϊκής συνάρτησης (3)</vt:lpstr>
      <vt:lpstr>Ρευματική ή ροϊκή συνάρτηση. Φυσική σημασία της ροϊκής συνάρτησης (4)</vt:lpstr>
      <vt:lpstr>Ρευματική ή ροϊκή συνάρτηση. Φυσική σημασία της ροϊκής συνάρτησης (5)</vt:lpstr>
      <vt:lpstr>Ρευματική ή ροϊκή συνάρτηση. Φυσική σημασία της ροϊκής συνάρτησης (5)</vt:lpstr>
      <vt:lpstr>Σημείωμα Χρήσης Έργων Τρίτων</vt:lpstr>
      <vt:lpstr>Σημείωμα Αναφοράς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Κλασσική Μηχανική</dc:title>
  <dc:creator>user</dc:creator>
  <cp:lastModifiedBy>Jimmy Labropoulos</cp:lastModifiedBy>
  <cp:revision>103</cp:revision>
  <dcterms:created xsi:type="dcterms:W3CDTF">2014-04-05T17:31:54Z</dcterms:created>
  <dcterms:modified xsi:type="dcterms:W3CDTF">2015-05-15T07:37:40Z</dcterms:modified>
</cp:coreProperties>
</file>