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9" r:id="rId3"/>
    <p:sldId id="261" r:id="rId4"/>
    <p:sldId id="265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281" r:id="rId32"/>
    <p:sldId id="282" r:id="rId33"/>
    <p:sldId id="280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DEE1-6F3C-43E3-834F-5CB6B54F1C8C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35BD3-52EB-471D-88B1-48677E2B53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27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35BD3-52EB-471D-88B1-48677E2B5357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597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35BD3-52EB-471D-88B1-48677E2B5357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473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err="1" smtClean="0"/>
              <a:t>Ρευστομηχανική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	</a:t>
            </a:r>
            <a:r>
              <a:rPr lang="el-GR" sz="2800" dirty="0">
                <a:solidFill>
                  <a:schemeClr val="tx1"/>
                </a:solidFill>
              </a:rPr>
              <a:t>Κινηματική των </a:t>
            </a:r>
            <a:r>
              <a:rPr lang="el-GR" sz="2800" dirty="0" smtClean="0">
                <a:solidFill>
                  <a:schemeClr val="tx1"/>
                </a:solidFill>
              </a:rPr>
              <a:t>ρευστών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Βασίλειος </a:t>
            </a:r>
            <a:r>
              <a:rPr lang="el-GR" sz="2800" dirty="0" err="1" smtClean="0">
                <a:solidFill>
                  <a:schemeClr val="tx1"/>
                </a:solidFill>
              </a:rPr>
              <a:t>Λουκόπουλος</a:t>
            </a:r>
            <a:r>
              <a:rPr lang="el-GR" sz="2800" dirty="0" smtClean="0">
                <a:solidFill>
                  <a:schemeClr val="tx1"/>
                </a:solidFill>
              </a:rPr>
              <a:t>, Επίκουρος Καθηγητής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Φυσικής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075" y="5825738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Ταχύτητα σε ένα σημείο του πεδίου </a:t>
            </a:r>
            <a:r>
              <a:rPr lang="el-GR" sz="3600" b="1" dirty="0" smtClean="0"/>
              <a:t>ροής</a:t>
            </a:r>
            <a:r>
              <a:rPr lang="en-US" sz="3600" b="1" dirty="0" smtClean="0"/>
              <a:t> (2)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8229600" cy="4137323"/>
              </a:xfrm>
            </p:spPr>
            <p:txBody>
              <a:bodyPr/>
              <a:lstStyle/>
              <a:p>
                <a:r>
                  <a:rPr lang="el-GR" dirty="0" smtClean="0"/>
                  <a:t>Αν υποθέσουμε ότι η ταχύτητα του ρευστού στο σημείο </a:t>
                </a:r>
                <a:r>
                  <a:rPr lang="en-US" i="1" dirty="0" smtClean="0"/>
                  <a:t>P </a:t>
                </a:r>
                <a:r>
                  <a:rPr lang="el-GR" dirty="0" smtClean="0"/>
                  <a:t>είναι</a:t>
                </a:r>
                <a:r>
                  <a:rPr lang="en-US" dirty="0" smtClean="0"/>
                  <a:t> 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οι συντεταγμένες </a:t>
                </a:r>
                <a:r>
                  <a:rPr lang="en-US" dirty="0" err="1" smtClean="0"/>
                  <a:t>u,v,w</a:t>
                </a:r>
                <a:r>
                  <a:rPr lang="en-US" dirty="0" smtClean="0"/>
                  <a:t> </a:t>
                </a:r>
                <a:r>
                  <a:rPr lang="el-GR" dirty="0" smtClean="0"/>
                  <a:t>θα είναι συναρτήσεις θέσεως και χρόνου.</a:t>
                </a:r>
                <a:endParaRPr lang="en-US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Δηλαδή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8229600" cy="4137323"/>
              </a:xfrm>
              <a:blipFill rotWithShape="0">
                <a:blip r:embed="rId2"/>
                <a:stretch>
                  <a:fillRect l="-1704" t="-1915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2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Ταχύτητα σε ένα σημείο του πεδίου </a:t>
            </a:r>
            <a:r>
              <a:rPr lang="el-GR" sz="3600" b="1" dirty="0" smtClean="0"/>
              <a:t>ροής</a:t>
            </a:r>
            <a:r>
              <a:rPr lang="en-US" sz="3600" b="1" dirty="0" smtClean="0"/>
              <a:t> (3)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60848"/>
                <a:ext cx="8229600" cy="4176464"/>
              </a:xfrm>
            </p:spPr>
            <p:txBody>
              <a:bodyPr/>
              <a:lstStyle/>
              <a:p>
                <a:r>
                  <a:rPr lang="el-GR" dirty="0" smtClean="0"/>
                  <a:t>Όμως από την σχέση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  <a:r>
                  <a:rPr lang="el-GR" dirty="0" smtClean="0"/>
                  <a:t>έχουμε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60848"/>
                <a:ext cx="8229600" cy="4176464"/>
              </a:xfrm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695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Ολική </a:t>
            </a:r>
            <a:r>
              <a:rPr lang="el-GR" sz="3600" b="1" dirty="0" smtClean="0"/>
              <a:t>παράγωγος</a:t>
            </a:r>
            <a:r>
              <a:rPr lang="en-US" sz="3600" b="1" dirty="0" smtClean="0"/>
              <a:t>.</a:t>
            </a:r>
            <a:r>
              <a:rPr lang="el-GR" sz="3600" b="1" dirty="0"/>
              <a:t/>
            </a:r>
            <a:br>
              <a:rPr lang="el-GR" sz="3600" b="1" dirty="0"/>
            </a:br>
            <a:r>
              <a:rPr lang="el-GR" sz="3600" b="1" dirty="0"/>
              <a:t>Τοπική και επαγωγική </a:t>
            </a:r>
            <a:r>
              <a:rPr lang="el-GR" sz="3600" b="1" dirty="0" smtClean="0"/>
              <a:t>παράγωγος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20933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dirty="0" smtClean="0"/>
                  <a:t>Όταν θέλουμε να υπολογίζουμε την ολική μεταβολή της ταχύτητας θα πρέπει να λάβουμε υπ’ </a:t>
                </a:r>
                <a:r>
                  <a:rPr lang="el-GR" dirty="0" err="1" smtClean="0"/>
                  <a:t>όψην</a:t>
                </a:r>
                <a:r>
                  <a:rPr lang="el-GR" dirty="0" smtClean="0"/>
                  <a:t> ότι η ταχύτητα δεν μεταβάλλεται μόνο με την πάροδο του χρόνου αλλά και με την αλλαγή θέσεως.</a:t>
                </a:r>
                <a:endParaRPr lang="en-US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Υποθέτουμε ότι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μια τυχούσα </a:t>
                </a:r>
                <a:r>
                  <a:rPr lang="el-GR" dirty="0" err="1" smtClean="0"/>
                  <a:t>βαθμωτή</a:t>
                </a:r>
                <a:r>
                  <a:rPr lang="el-GR" dirty="0" smtClean="0"/>
                  <a:t> συνάρτηση θέσεως και χρόνου, που αντιπροσωπεύει μια ιδιότητα του ρευστού σωματιδίου.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209331"/>
              </a:xfrm>
              <a:blipFill rotWithShape="0">
                <a:blip r:embed="rId2"/>
                <a:stretch>
                  <a:fillRect l="-1481" t="-3763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567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Ολική παράγωγος</a:t>
            </a:r>
            <a:r>
              <a:rPr lang="en-US" sz="3600" b="1" dirty="0"/>
              <a:t>.</a:t>
            </a:r>
            <a:r>
              <a:rPr lang="el-GR" sz="3600" b="1" dirty="0"/>
              <a:t/>
            </a:r>
            <a:br>
              <a:rPr lang="el-GR" sz="3600" b="1" dirty="0"/>
            </a:br>
            <a:r>
              <a:rPr lang="el-GR" sz="3600" b="1" dirty="0"/>
              <a:t>Τοπική και επαγωγική </a:t>
            </a:r>
            <a:r>
              <a:rPr lang="el-GR" sz="3600" b="1" dirty="0" smtClean="0"/>
              <a:t>παράγωγος (2)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4401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Ας υποθέσουμε ότι κατά την χρονική στιγμή 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r>
              <a:rPr lang="el-GR" dirty="0" smtClean="0"/>
              <a:t>το ρευστό σωματίδιο Σ κατέχει την θέση </a:t>
            </a:r>
            <a:r>
              <a:rPr lang="en-US" dirty="0" smtClean="0"/>
              <a:t>P(</a:t>
            </a:r>
            <a:r>
              <a:rPr lang="en-US" dirty="0" err="1" smtClean="0"/>
              <a:t>x,y,z,t</a:t>
            </a:r>
            <a:r>
              <a:rPr lang="en-US" dirty="0" smtClean="0"/>
              <a:t>) </a:t>
            </a:r>
            <a:r>
              <a:rPr lang="el-GR" dirty="0" smtClean="0"/>
              <a:t>του πεδίου ροής και την χρονική στιγμή </a:t>
            </a:r>
            <a:r>
              <a:rPr lang="en-US" i="1" dirty="0" smtClean="0"/>
              <a:t>t+</a:t>
            </a:r>
            <a:r>
              <a:rPr lang="el-GR" i="1" dirty="0" smtClean="0"/>
              <a:t>δ</a:t>
            </a:r>
            <a:r>
              <a:rPr lang="en-US" i="1" dirty="0" smtClean="0"/>
              <a:t>t </a:t>
            </a:r>
            <a:r>
              <a:rPr lang="el-GR" dirty="0" smtClean="0"/>
              <a:t>κατέχει την θέση </a:t>
            </a:r>
            <a:r>
              <a:rPr lang="en-US" dirty="0" smtClean="0"/>
              <a:t>Q.</a:t>
            </a:r>
            <a:endParaRPr lang="el-GR" i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85" y="3284984"/>
            <a:ext cx="5778630" cy="338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68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Ολική παράγωγος</a:t>
            </a:r>
            <a:r>
              <a:rPr lang="en-US" sz="3600" b="1" dirty="0"/>
              <a:t>.</a:t>
            </a:r>
            <a:r>
              <a:rPr lang="el-GR" sz="3600" b="1" dirty="0"/>
              <a:t/>
            </a:r>
            <a:br>
              <a:rPr lang="el-GR" sz="3600" b="1" dirty="0"/>
            </a:br>
            <a:r>
              <a:rPr lang="el-GR" sz="3600" b="1" dirty="0"/>
              <a:t>Τοπική και επαγωγική παράγωγος </a:t>
            </a:r>
            <a:r>
              <a:rPr lang="el-GR" sz="3600" b="1" dirty="0" smtClean="0"/>
              <a:t>(</a:t>
            </a:r>
            <a:r>
              <a:rPr lang="en-US" sz="3600" b="1" dirty="0" smtClean="0"/>
              <a:t>3</a:t>
            </a:r>
            <a:r>
              <a:rPr lang="el-GR" sz="3600" b="1" dirty="0" smtClean="0"/>
              <a:t>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8229600" cy="413732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l-GR" dirty="0" smtClean="0"/>
                  <a:t>Κατά την μετακίνηση λοιπόν του ρευστού σωματιδίου από την θέση Ρ στην θέση </a:t>
                </a:r>
                <a:r>
                  <a:rPr lang="en-US" dirty="0" smtClean="0"/>
                  <a:t>Q </a:t>
                </a:r>
                <a:r>
                  <a:rPr lang="el-GR" dirty="0" smtClean="0"/>
                  <a:t>η </a:t>
                </a:r>
                <a:r>
                  <a:rPr lang="el-GR" b="1" dirty="0" smtClean="0"/>
                  <a:t>ολική</a:t>
                </a:r>
                <a:r>
                  <a:rPr lang="el-GR" dirty="0" smtClean="0"/>
                  <a:t> μεταβολή της </a:t>
                </a:r>
                <a:r>
                  <a:rPr lang="en-US" dirty="0" smtClean="0"/>
                  <a:t>f </a:t>
                </a:r>
                <a:r>
                  <a:rPr lang="el-GR" dirty="0" smtClean="0"/>
                  <a:t>θα είναι 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 smtClean="0"/>
                  <a:t>Συνεπώς η ολική ως προς τον χρόνο παράγωγος της </a:t>
                </a:r>
                <a:r>
                  <a:rPr lang="en-US" dirty="0" smtClean="0"/>
                  <a:t>f</a:t>
                </a:r>
                <a:r>
                  <a:rPr lang="el-GR" dirty="0" smtClean="0"/>
                  <a:t> είναι</a:t>
                </a:r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8229600" cy="4137323"/>
              </a:xfrm>
              <a:blipFill rotWithShape="0">
                <a:blip r:embed="rId2"/>
                <a:stretch>
                  <a:fillRect l="-1037" t="-2651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33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Ολική παράγωγος</a:t>
            </a:r>
            <a:r>
              <a:rPr lang="en-US" sz="3600" b="1" dirty="0"/>
              <a:t>.</a:t>
            </a:r>
            <a:r>
              <a:rPr lang="el-GR" sz="3600" b="1" dirty="0"/>
              <a:t/>
            </a:r>
            <a:br>
              <a:rPr lang="el-GR" sz="3600" b="1" dirty="0"/>
            </a:br>
            <a:r>
              <a:rPr lang="el-GR" sz="3600" b="1" dirty="0"/>
              <a:t>Τοπική και επαγωγική παράγωγος </a:t>
            </a:r>
            <a:r>
              <a:rPr lang="el-GR" sz="3600" b="1" dirty="0" smtClean="0"/>
              <a:t>(</a:t>
            </a:r>
            <a:r>
              <a:rPr lang="en-US" sz="3600" b="1" dirty="0" smtClean="0"/>
              <a:t>4</a:t>
            </a:r>
            <a:r>
              <a:rPr lang="el-GR" sz="3600" b="1" dirty="0" smtClean="0"/>
              <a:t>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8"/>
                <a:ext cx="8229600" cy="442535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l-GR" dirty="0" smtClean="0"/>
                  <a:t>Επειδή η </a:t>
                </a:r>
                <a:r>
                  <a:rPr lang="en-US" dirty="0" smtClean="0"/>
                  <a:t>f </a:t>
                </a:r>
                <a:r>
                  <a:rPr lang="el-GR" dirty="0" smtClean="0"/>
                  <a:t>είναι μια </a:t>
                </a:r>
                <a:r>
                  <a:rPr lang="el-GR" dirty="0" err="1" smtClean="0"/>
                  <a:t>βαθμωτή</a:t>
                </a:r>
                <a:r>
                  <a:rPr lang="el-GR" dirty="0" smtClean="0"/>
                  <a:t> συνάρτηση έχουμε </a:t>
                </a:r>
                <a:r>
                  <a:rPr lang="en-US" dirty="0" smtClean="0"/>
                  <a:t>:</a:t>
                </a:r>
                <a:endParaRPr lang="el-GR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 smtClean="0"/>
                  <a:t>Καταλήγουμε στο γεγονός ότι </a:t>
                </a:r>
                <a:endParaRPr lang="en-US" dirty="0" smtClean="0"/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η οποία είναι η ολική παράγωγος ως προς τον χρόνο μιας ιδιότητας </a:t>
                </a:r>
                <a:r>
                  <a:rPr lang="en-US" dirty="0" smtClean="0"/>
                  <a:t>f </a:t>
                </a:r>
                <a:r>
                  <a:rPr lang="el-GR" dirty="0" smtClean="0"/>
                  <a:t>του ρευστού μας.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8"/>
                <a:ext cx="8229600" cy="4425355"/>
              </a:xfrm>
              <a:blipFill rotWithShape="0">
                <a:blip r:embed="rId3"/>
                <a:stretch>
                  <a:fillRect l="-963" t="-2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735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Ολική παράγωγος</a:t>
            </a:r>
            <a:r>
              <a:rPr lang="en-US" sz="3600" b="1" dirty="0"/>
              <a:t>.</a:t>
            </a:r>
            <a:r>
              <a:rPr lang="el-GR" sz="3600" b="1" dirty="0"/>
              <a:t/>
            </a:r>
            <a:br>
              <a:rPr lang="el-GR" sz="3600" b="1" dirty="0"/>
            </a:br>
            <a:r>
              <a:rPr lang="el-GR" sz="3600" b="1" dirty="0"/>
              <a:t>Τοπική και επαγωγική παράγωγος </a:t>
            </a:r>
            <a:r>
              <a:rPr lang="el-GR" sz="3600" b="1" dirty="0" smtClean="0"/>
              <a:t>(5)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l-GR" dirty="0" smtClean="0"/>
                  <a:t>Η σχέση που μας δίνει την ολική παράγωγο έχει ακριβώς την ίδια μορφή ακόμα και όταν η </a:t>
                </a:r>
                <a:r>
                  <a:rPr lang="en-US" dirty="0" smtClean="0"/>
                  <a:t>f </a:t>
                </a:r>
                <a:r>
                  <a:rPr lang="el-GR" dirty="0" smtClean="0"/>
                  <a:t>είναι μια διανυσματική συνάρτηση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dirty="0" smtClean="0"/>
                  <a:t>με συντεταγμένες συναρτήσεις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dirty="0" smtClean="0"/>
                  <a:t>με </a:t>
                </a:r>
                <a:r>
                  <a:rPr lang="en-US" i="1" dirty="0" err="1" smtClean="0"/>
                  <a:t>i</a:t>
                </a:r>
                <a:r>
                  <a:rPr lang="en-US" i="1" dirty="0" smtClean="0"/>
                  <a:t>=1.2.3.</a:t>
                </a:r>
              </a:p>
              <a:p>
                <a:r>
                  <a:rPr lang="el-GR" dirty="0" smtClean="0"/>
                  <a:t>Πράγματι έστω ότι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τότε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25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214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Ολική παράγωγος</a:t>
            </a:r>
            <a:r>
              <a:rPr lang="en-US" sz="3600" b="1" dirty="0"/>
              <a:t>.</a:t>
            </a:r>
            <a:r>
              <a:rPr lang="el-GR" sz="3600" b="1" dirty="0"/>
              <a:t/>
            </a:r>
            <a:br>
              <a:rPr lang="el-GR" sz="3600" b="1" dirty="0"/>
            </a:br>
            <a:r>
              <a:rPr lang="el-GR" sz="3600" b="1" dirty="0"/>
              <a:t>Τοπική και επαγωγική παράγωγος </a:t>
            </a:r>
            <a:r>
              <a:rPr lang="el-GR" sz="3600" b="1" dirty="0" smtClean="0"/>
              <a:t>(</a:t>
            </a:r>
            <a:r>
              <a:rPr lang="en-US" sz="3600" b="1" dirty="0" smtClean="0"/>
              <a:t>6</a:t>
            </a:r>
            <a:r>
              <a:rPr lang="el-GR" sz="3600" b="1" dirty="0" smtClean="0"/>
              <a:t>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l-GR" dirty="0" smtClean="0"/>
                  <a:t>Μετά από πράξεις </a:t>
                </a:r>
                <a:r>
                  <a:rPr lang="el-GR" dirty="0" err="1" smtClean="0"/>
                  <a:t>καταλείγουμε</a:t>
                </a:r>
                <a:r>
                  <a:rPr lang="el-GR" dirty="0" smtClean="0"/>
                  <a:t> στην σχέση 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 smtClean="0"/>
                  <a:t>Η ολική παράγωγος ως προς τον χρόνο αποτελείται από δυο μεταβολές, μια </a:t>
                </a:r>
                <a:r>
                  <a:rPr lang="el-GR" i="1" dirty="0" smtClean="0"/>
                  <a:t>τοπικής </a:t>
                </a:r>
                <a:r>
                  <a:rPr lang="el-GR" dirty="0" smtClean="0"/>
                  <a:t>μεταβολής του χρόνου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 smtClean="0"/>
                  <a:t>) </a:t>
                </a:r>
                <a:r>
                  <a:rPr lang="el-GR" dirty="0" smtClean="0"/>
                  <a:t>και μια </a:t>
                </a:r>
                <a:r>
                  <a:rPr lang="el-GR" i="1" dirty="0" err="1" smtClean="0"/>
                  <a:t>μεταθετικής</a:t>
                </a:r>
                <a:r>
                  <a:rPr lang="el-GR" i="1" dirty="0" smtClean="0"/>
                  <a:t> </a:t>
                </a:r>
                <a:r>
                  <a:rPr lang="el-GR" dirty="0" smtClean="0"/>
                  <a:t>μεταβολής που οφείλεται στην μετακίνηση του ρευστού σωματιδίου στον χώρο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l-GR" dirty="0" smtClean="0"/>
                  <a:t>Η ολική παράγωγος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l-GR" dirty="0" smtClean="0"/>
                  <a:t> μπορεί</a:t>
                </a:r>
                <a:r>
                  <a:rPr lang="en-US" dirty="0"/>
                  <a:t> </a:t>
                </a:r>
                <a:r>
                  <a:rPr lang="el-GR" dirty="0" smtClean="0"/>
                  <a:t>ισοδύναμα να συμβολίζεται με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𝐷𝑡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ονομάζεται </a:t>
                </a:r>
                <a:r>
                  <a:rPr lang="el-GR" u="sng" dirty="0" smtClean="0"/>
                  <a:t>παράγωγος </a:t>
                </a:r>
                <a:r>
                  <a:rPr lang="en-US" u="sng" dirty="0" smtClean="0"/>
                  <a:t>Stokes</a:t>
                </a:r>
                <a:r>
                  <a:rPr lang="en-US" dirty="0" smtClean="0"/>
                  <a:t> </a:t>
                </a:r>
                <a:r>
                  <a:rPr lang="el-GR" dirty="0" smtClean="0"/>
                  <a:t>ή </a:t>
                </a:r>
                <a:r>
                  <a:rPr lang="el-GR" u="sng" dirty="0" smtClean="0"/>
                  <a:t>υλική</a:t>
                </a:r>
                <a:r>
                  <a:rPr lang="el-GR" dirty="0" smtClean="0"/>
                  <a:t> ή </a:t>
                </a:r>
                <a:r>
                  <a:rPr lang="el-GR" u="sng" dirty="0" smtClean="0"/>
                  <a:t>ουσιαστική</a:t>
                </a:r>
                <a:r>
                  <a:rPr lang="el-GR" dirty="0" smtClean="0"/>
                  <a:t>. </a:t>
                </a:r>
                <a:endParaRPr lang="en-US" dirty="0" smtClean="0"/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  <a:blipFill rotWithShape="0">
                <a:blip r:embed="rId2"/>
                <a:stretch>
                  <a:fillRect l="-815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559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Επιτάχυνση του </a:t>
            </a:r>
            <a:r>
              <a:rPr lang="el-GR" sz="3600" b="1" dirty="0" smtClean="0"/>
              <a:t>ρευστού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το διανυσματικό πεδίο ταχύτητας του ρευστού.</a:t>
                </a:r>
              </a:p>
              <a:p>
                <a:r>
                  <a:rPr lang="el-GR" dirty="0" smtClean="0"/>
                  <a:t>Η επιτάχυνση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dirty="0" smtClean="0"/>
                  <a:t>ορίζεται ως η ολική ως προς τον χρόνο παράγωγος της ταχύτητας. Δηλαδή 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 smtClean="0"/>
                  <a:t>Η παραπάνω σχέση μας δίνει την </a:t>
                </a:r>
                <a:r>
                  <a:rPr lang="el-GR" dirty="0" err="1" smtClean="0"/>
                  <a:t>επιτάχυση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α </a:t>
                </a:r>
                <a:r>
                  <a:rPr lang="el-GR" dirty="0" smtClean="0"/>
                  <a:t>υπό διανυσματική μορφή.</a:t>
                </a:r>
                <a:endParaRPr lang="el-GR" dirty="0"/>
              </a:p>
              <a:p>
                <a:endParaRPr lang="el-GR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3504" r="-1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787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Είδη </a:t>
            </a:r>
            <a:r>
              <a:rPr lang="el-GR" sz="3600" b="1" dirty="0" smtClean="0"/>
              <a:t>ροής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8"/>
                <a:ext cx="8229600" cy="442535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l-GR" u="sng" dirty="0" smtClean="0"/>
                  <a:t>Σταθερή και μη σταθερή ροή</a:t>
                </a:r>
                <a:r>
                  <a:rPr lang="el-GR" dirty="0" smtClean="0"/>
                  <a:t>.</a:t>
                </a:r>
              </a:p>
              <a:p>
                <a:pPr marL="0" indent="0">
                  <a:buNone/>
                </a:pPr>
                <a:r>
                  <a:rPr lang="el-GR" dirty="0" smtClean="0"/>
                  <a:t>Όταν όλες οι συνιστώσες της τοπικής επιτάχυνσης είναι μηδενικές δηλαδή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παραμένει σταθερή για κάθε χρονική στιγμή αφού είναι ανεξάρτητη του χρόνου.</a:t>
                </a:r>
                <a:r>
                  <a:rPr lang="el-GR" dirty="0"/>
                  <a:t> </a:t>
                </a:r>
                <a:r>
                  <a:rPr lang="el-GR" dirty="0" smtClean="0"/>
                  <a:t>Εάν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 smtClean="0"/>
                  <a:t>η ροή χαρακτηρίζεται ως μη σταθερή.</a:t>
                </a:r>
              </a:p>
              <a:p>
                <a:pPr marL="0" indent="0">
                  <a:buNone/>
                </a:pPr>
                <a:endParaRPr lang="el-GR" dirty="0" smtClean="0"/>
              </a:p>
              <a:p>
                <a:r>
                  <a:rPr lang="el-GR" u="sng" dirty="0" smtClean="0"/>
                  <a:t>Ομοιόμορφη </a:t>
                </a:r>
                <a:r>
                  <a:rPr lang="el-GR" u="sng" dirty="0"/>
                  <a:t>και ανομοιόμορφη ροή</a:t>
                </a:r>
                <a:r>
                  <a:rPr lang="el-GR" dirty="0" smtClean="0"/>
                  <a:t>.</a:t>
                </a:r>
              </a:p>
              <a:p>
                <a:pPr marL="0" indent="0">
                  <a:buNone/>
                </a:pPr>
                <a:r>
                  <a:rPr lang="el-GR" dirty="0" smtClean="0"/>
                  <a:t>Εάν όλες οι συνιστώσες της </a:t>
                </a:r>
                <a:r>
                  <a:rPr lang="el-GR" dirty="0" err="1" smtClean="0"/>
                  <a:t>μεταθετικής</a:t>
                </a:r>
                <a:r>
                  <a:rPr lang="el-GR" dirty="0" smtClean="0"/>
                  <a:t> επιταχύνσεως είναι μη μηδενικές η ροή χαρακτηρίζεται σαν ομοιόμορφη. Εάν όμως είναι μη μηδενικές τότε χαρακτηρίζεται σαν μη ομοιόμορφη.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8"/>
                <a:ext cx="8229600" cy="4425355"/>
              </a:xfrm>
              <a:blipFill rotWithShape="0">
                <a:blip r:embed="rId2"/>
                <a:stretch>
                  <a:fillRect l="-1407" t="-2893" b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95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Άδειες Χρήσης</a:t>
            </a:r>
            <a:endParaRPr lang="el-GR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89" y="5568379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Ρευματικές γραμμές, δρόμοι, ακολουθίες, </a:t>
            </a:r>
            <a:r>
              <a:rPr lang="el-GR" sz="3600" b="1" dirty="0" err="1"/>
              <a:t>ροηφόροι</a:t>
            </a:r>
            <a:r>
              <a:rPr lang="el-GR" sz="3600" b="1" dirty="0"/>
              <a:t> </a:t>
            </a:r>
            <a:r>
              <a:rPr lang="el-GR" sz="3600" b="1" dirty="0" smtClean="0"/>
              <a:t>σωλήνες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8"/>
                <a:ext cx="8229600" cy="200192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Οι ρευματικές γραμμές είναι καμπύλες εφαπτόμενες των διανυσμάτων της ταχύτητας των ρευστών σωματιδίων που βρίσκονται πάνω σ’ αυτές κατά μια τυχαία χρονική στιγμή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8"/>
                <a:ext cx="8229600" cy="2001926"/>
              </a:xfrm>
              <a:blipFill rotWithShape="0">
                <a:blip r:embed="rId2"/>
                <a:stretch>
                  <a:fillRect l="-1852" t="-6402" r="-1481" b="-2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04" y="3885298"/>
            <a:ext cx="5265392" cy="29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33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Ρευματικές γραμμές, δρόμοι, ακολουθίες, </a:t>
            </a:r>
            <a:r>
              <a:rPr lang="el-GR" sz="3600" b="1" dirty="0" err="1"/>
              <a:t>ροηφόροι</a:t>
            </a:r>
            <a:r>
              <a:rPr lang="el-GR" sz="3600" b="1" dirty="0"/>
              <a:t> </a:t>
            </a:r>
            <a:r>
              <a:rPr lang="el-GR" sz="3600" b="1" dirty="0" smtClean="0"/>
              <a:t>σωλήνες (2)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l-GR" dirty="0" smtClean="0"/>
                  <a:t>Επειδή σε κάθε σημείο των ρευματικών γραμμών το διαφορικό στοιχείο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</a:t>
                </a:r>
                <a:r>
                  <a:rPr lang="el-GR" dirty="0" err="1" smtClean="0"/>
                  <a:t>συγγραμικό</a:t>
                </a:r>
                <a:r>
                  <a:rPr lang="el-GR" dirty="0" smtClean="0"/>
                  <a:t> της ταχύτητας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dirty="0" smtClean="0"/>
                  <a:t>στο σημείο αυτό έπεται ότι </a:t>
                </a:r>
                <a:endParaRPr lang="en-US" dirty="0" smtClean="0"/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r>
                  <a:rPr lang="el-GR" dirty="0" smtClean="0"/>
                  <a:t>Η παραπάνω σχέση είναι η διανυσματική διαφορική εξίσωση των ρευματικών γραμμών. Σε ένα καρτεσιανό σύστημα οι αναλυτικές σχέσεις θα ήταν </a:t>
                </a:r>
                <a:endParaRPr lang="en-US" dirty="0" smtClean="0"/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  <a:blipFill rotWithShape="0">
                <a:blip r:embed="rId2"/>
                <a:stretch>
                  <a:fillRect l="-1037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282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Ρευματικές γραμμές, δρόμοι, ακολουθίες, </a:t>
            </a:r>
            <a:r>
              <a:rPr lang="el-GR" sz="3600" b="1" dirty="0" err="1"/>
              <a:t>ροηφόροι</a:t>
            </a:r>
            <a:r>
              <a:rPr lang="el-GR" sz="3600" b="1" dirty="0"/>
              <a:t> σωλήνες </a:t>
            </a:r>
            <a:r>
              <a:rPr lang="el-GR" sz="3600" b="1" dirty="0" smtClean="0"/>
              <a:t>(</a:t>
            </a:r>
            <a:r>
              <a:rPr lang="en-US" sz="3600" b="1" dirty="0" smtClean="0"/>
              <a:t>3</a:t>
            </a:r>
            <a:r>
              <a:rPr lang="el-GR" sz="3600" b="1" dirty="0" smtClean="0"/>
              <a:t>)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l-GR" dirty="0" smtClean="0"/>
              <a:t>Εάν θεωρήσουμε μια κλειστή καμπύλη </a:t>
            </a:r>
            <a:r>
              <a:rPr lang="en-US" dirty="0" smtClean="0"/>
              <a:t>C</a:t>
            </a:r>
            <a:r>
              <a:rPr lang="el-GR" dirty="0" smtClean="0"/>
              <a:t>, το σύνολο όλων των ρευματικών γραμμών που διέρχονται από τα σημεία της </a:t>
            </a:r>
            <a:r>
              <a:rPr lang="en-US" dirty="0" smtClean="0"/>
              <a:t>C </a:t>
            </a:r>
            <a:r>
              <a:rPr lang="el-GR" dirty="0" smtClean="0"/>
              <a:t>αποτελούν ένα </a:t>
            </a:r>
            <a:r>
              <a:rPr lang="el-GR" dirty="0" err="1" smtClean="0"/>
              <a:t>ροϊκό</a:t>
            </a:r>
            <a:r>
              <a:rPr lang="el-GR" dirty="0" smtClean="0"/>
              <a:t> ή </a:t>
            </a:r>
            <a:r>
              <a:rPr lang="el-GR" dirty="0" err="1" smtClean="0"/>
              <a:t>ροϊφόρο</a:t>
            </a:r>
            <a:r>
              <a:rPr lang="el-GR" dirty="0" smtClean="0"/>
              <a:t> σωλήνα.</a:t>
            </a:r>
          </a:p>
          <a:p>
            <a:r>
              <a:rPr lang="el-GR" dirty="0" smtClean="0"/>
              <a:t>Δρόμος ονομάζεται το σημειοσύνολο των θέσεων που καταλαμβάνει στο χώρο ένα υλικό σημείο κατά την διάρκεια της κίνησης του.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966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Ρευματικές γραμμές, δρόμοι, ακολουθίες, </a:t>
            </a:r>
            <a:r>
              <a:rPr lang="el-GR" sz="3600" b="1" dirty="0" err="1"/>
              <a:t>ροηφόροι</a:t>
            </a:r>
            <a:r>
              <a:rPr lang="el-GR" sz="3600" b="1" dirty="0"/>
              <a:t> σωλήνες </a:t>
            </a:r>
            <a:r>
              <a:rPr lang="el-GR" sz="3600" b="1" dirty="0" smtClean="0"/>
              <a:t>(4)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1623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 smtClean="0"/>
              <a:t>Ακολουθίες ονομάζονται οι ιδεατές εκείνες γραμμές που αποτελούνται από εκείνα τα ρευστά σωματίδια τα οποία σε παρελθόντα χρόνο πέρασαν από το ίδιο σημείο του πεδίου ροής.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43" y="3863181"/>
            <a:ext cx="7485714" cy="2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45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Στροβιλώδης και </a:t>
            </a:r>
            <a:r>
              <a:rPr lang="el-GR" sz="3600" b="1" dirty="0" err="1"/>
              <a:t>αστρόβιλη</a:t>
            </a:r>
            <a:r>
              <a:rPr lang="el-GR" sz="3600" b="1" dirty="0"/>
              <a:t> </a:t>
            </a:r>
            <a:r>
              <a:rPr lang="el-GR" sz="3600" b="1" dirty="0" smtClean="0"/>
              <a:t>ροή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l-GR" dirty="0" smtClean="0"/>
                  <a:t>Ορίζουμε σαν στροβιλισμό </a:t>
                </a:r>
                <a:r>
                  <a:rPr lang="el-GR" b="1" i="1" dirty="0" smtClean="0"/>
                  <a:t>Ω</a:t>
                </a:r>
                <a:r>
                  <a:rPr lang="el-GR" dirty="0" smtClean="0"/>
                  <a:t> του διανυσματικού πεδίου ταχύτητας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συμβολίζουμε</a:t>
                </a:r>
              </a:p>
              <a:p>
                <a:pPr marL="0" indent="0">
                  <a:buNone/>
                </a:pPr>
                <a:r>
                  <a:rPr lang="el-GR" dirty="0" smtClean="0"/>
                  <a:t> 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𝜵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mr>
                      </m:m>
                    </m:oMath>
                  </m:oMathPara>
                </a14:m>
                <a:endParaRPr lang="el-GR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Ο στροβιλισμός ενός πεδίου δείχνει την ύπαρξη περιστροφικών  ιδιοτήτων του πεδίου και είναι μηδενικός όταν δεν υπάρχουν περιστροφές.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156" b="-26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056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Στροβιλώδης και </a:t>
            </a:r>
            <a:r>
              <a:rPr lang="el-GR" sz="3600" b="1" dirty="0" err="1"/>
              <a:t>αστρόβιλη</a:t>
            </a:r>
            <a:r>
              <a:rPr lang="el-GR" sz="3600" b="1" dirty="0"/>
              <a:t> </a:t>
            </a:r>
            <a:r>
              <a:rPr lang="el-GR" sz="3600" b="1" dirty="0" smtClean="0"/>
              <a:t>ροή (2)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</p:spPr>
            <p:txBody>
              <a:bodyPr/>
              <a:lstStyle/>
              <a:p>
                <a:r>
                  <a:rPr lang="el-GR" dirty="0" smtClean="0"/>
                  <a:t>Μια ροή χαρακτηρίζεται ως </a:t>
                </a:r>
                <a:r>
                  <a:rPr lang="el-GR" dirty="0" err="1"/>
                  <a:t>αστρόβιλη</a:t>
                </a:r>
                <a:r>
                  <a:rPr lang="el-GR" dirty="0"/>
                  <a:t> όταν κανένα ρευστό σωματίδιο δεν περιστρέφεται γύρω από τον άξονα του</a:t>
                </a:r>
                <a:r>
                  <a:rPr lang="el-GR" dirty="0" smtClean="0"/>
                  <a:t>. Όταν λοιπόν 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𝜵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ή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 panose="02040503050406030204" pitchFamily="18" charset="0"/>
                      </a:rPr>
                      <m:t>𝛀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η ροή χαρακτηρίζεται ως </a:t>
                </a:r>
                <a:r>
                  <a:rPr lang="el-GR" dirty="0" err="1" smtClean="0"/>
                  <a:t>αστρόβιλη</a:t>
                </a:r>
                <a:r>
                  <a:rPr lang="el-GR" dirty="0" smtClean="0"/>
                  <a:t> ή δυναμική και το ρευστό στερείται περιστροφικών ιδιοτήτων.</a:t>
                </a:r>
              </a:p>
              <a:p>
                <a:r>
                  <a:rPr lang="el-GR" dirty="0" smtClean="0"/>
                  <a:t>Όταν όμως 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𝜵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ή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 panose="02040503050406030204" pitchFamily="18" charset="0"/>
                      </a:rPr>
                      <m:t>𝛀</m:t>
                    </m:r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b="1" dirty="0" smtClean="0"/>
                  <a:t> </a:t>
                </a:r>
                <a:r>
                  <a:rPr lang="el-GR" dirty="0" smtClean="0"/>
                  <a:t>τότε η ροή χαρακτηρίζεται ως </a:t>
                </a:r>
                <a:r>
                  <a:rPr lang="el-GR" dirty="0" err="1" smtClean="0"/>
                  <a:t>αστρόβιλη</a:t>
                </a:r>
                <a:r>
                  <a:rPr lang="el-GR" dirty="0" smtClean="0"/>
                  <a:t>.</a:t>
                </a:r>
                <a:endParaRPr lang="en-US" b="1" dirty="0" smtClean="0"/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  <a:blipFill rotWithShape="0">
                <a:blip r:embed="rId2"/>
                <a:stretch>
                  <a:fillRect l="-1704" t="-1821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14800" y="29759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1016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Κυκλοφορία και </a:t>
            </a:r>
            <a:r>
              <a:rPr lang="el-GR" sz="3600" b="1" dirty="0" err="1"/>
              <a:t>στροβιλογραμμές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Έστω κλειστή καμπύλη </a:t>
            </a:r>
            <a:r>
              <a:rPr lang="en-US" dirty="0" smtClean="0"/>
              <a:t>C </a:t>
            </a:r>
            <a:r>
              <a:rPr lang="el-GR" dirty="0" smtClean="0"/>
              <a:t>που περικλείει επιφάνεια </a:t>
            </a:r>
            <a:r>
              <a:rPr lang="en-US" dirty="0" smtClean="0"/>
              <a:t>S </a:t>
            </a:r>
            <a:r>
              <a:rPr lang="el-GR" dirty="0" smtClean="0"/>
              <a:t>και όγκο </a:t>
            </a:r>
            <a:r>
              <a:rPr lang="en-US" dirty="0" smtClean="0"/>
              <a:t>V. 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Η κυκλοφορία χαρακτηρίζεται ως το </a:t>
            </a:r>
            <a:r>
              <a:rPr lang="el-GR" dirty="0" err="1" smtClean="0"/>
              <a:t>επικαμπύλιο</a:t>
            </a:r>
            <a:r>
              <a:rPr lang="el-GR" dirty="0" smtClean="0"/>
              <a:t> ολοκλήρωμα της </a:t>
            </a:r>
            <a:r>
              <a:rPr lang="el-GR" dirty="0" err="1" smtClean="0"/>
              <a:t>εφαπτομενικής</a:t>
            </a:r>
            <a:r>
              <a:rPr lang="el-GR" dirty="0" smtClean="0"/>
              <a:t> συνιστώσας της ταχύτητας </a:t>
            </a:r>
            <a:r>
              <a:rPr lang="en-US" i="1" dirty="0" smtClean="0"/>
              <a:t>q </a:t>
            </a:r>
            <a:r>
              <a:rPr lang="el-GR" dirty="0" smtClean="0"/>
              <a:t>γύρω από την κλειστή καμπύλη </a:t>
            </a:r>
            <a:r>
              <a:rPr lang="en-US" dirty="0" smtClean="0"/>
              <a:t>C </a:t>
            </a:r>
            <a:r>
              <a:rPr lang="el-GR" dirty="0" smtClean="0"/>
              <a:t>και συμβολίζεται με Γ.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132856"/>
            <a:ext cx="454679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57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Κυκλοφορία και </a:t>
            </a:r>
            <a:r>
              <a:rPr lang="el-GR" sz="3600" b="1" dirty="0" err="1" smtClean="0"/>
              <a:t>στροβιλογραμμές</a:t>
            </a:r>
            <a:r>
              <a:rPr lang="el-GR" sz="3600" b="1" dirty="0" smtClean="0"/>
              <a:t> (2)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l-GR" dirty="0" smtClean="0"/>
                  <a:t>Σύμφωνα όμως και με το θεώρημα </a:t>
                </a:r>
                <a:r>
                  <a:rPr lang="en-US" dirty="0" smtClean="0"/>
                  <a:t>Stokes </a:t>
                </a:r>
                <a:r>
                  <a:rPr lang="el-GR" dirty="0" smtClean="0"/>
                  <a:t>το </a:t>
                </a:r>
                <a:r>
                  <a:rPr lang="el-GR" dirty="0" err="1" smtClean="0"/>
                  <a:t>επικαμπύλιο</a:t>
                </a:r>
                <a:r>
                  <a:rPr lang="el-GR" dirty="0" smtClean="0"/>
                  <a:t> ολοκλήρωμα γράφεται </a:t>
                </a:r>
                <a:r>
                  <a:rPr lang="el-GR" dirty="0"/>
                  <a:t>ω</a:t>
                </a:r>
                <a:r>
                  <a:rPr lang="el-GR" dirty="0" smtClean="0"/>
                  <a:t>ς</a:t>
                </a:r>
                <a:r>
                  <a:rPr lang="en-US" dirty="0" smtClean="0"/>
                  <a:t> : </a:t>
                </a:r>
                <a:r>
                  <a:rPr lang="el-GR" dirty="0" smtClean="0"/>
                  <a:t> </a:t>
                </a:r>
              </a:p>
              <a:p>
                <a:pPr marL="0" indent="0">
                  <a:buNone/>
                </a:pPr>
                <a:r>
                  <a:rPr lang="el-GR" dirty="0" smtClean="0"/>
                  <a:t>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 smtClean="0"/>
                  <a:t>Εάν ο στροβιλισμός είναι μηδέν τότε και η κυκλοφορία είναι μηδέν.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395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Κυκλοφορία και </a:t>
            </a:r>
            <a:r>
              <a:rPr lang="el-GR" sz="3600" b="1" dirty="0" err="1"/>
              <a:t>στροβιλογραμμές</a:t>
            </a:r>
            <a:r>
              <a:rPr lang="el-GR" sz="3600" b="1" dirty="0"/>
              <a:t> </a:t>
            </a:r>
            <a:r>
              <a:rPr lang="el-GR" sz="3600" b="1" dirty="0" smtClean="0"/>
              <a:t>(3)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l-GR" dirty="0" smtClean="0"/>
                  <a:t>Ορίζουμε σαν </a:t>
                </a:r>
                <a:r>
                  <a:rPr lang="el-GR" dirty="0" err="1" smtClean="0"/>
                  <a:t>στροβιλογραμμή</a:t>
                </a:r>
                <a:r>
                  <a:rPr lang="el-GR" dirty="0" smtClean="0"/>
                  <a:t> την καμπύλη εκείνη σε κάθε σημείο της οποίας το διάνυσμα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l-GR" dirty="0" smtClean="0"/>
                  <a:t> είναι </a:t>
                </a:r>
                <a:r>
                  <a:rPr lang="el-GR" dirty="0" err="1" smtClean="0"/>
                  <a:t>εφαπτομενικό</a:t>
                </a:r>
                <a:r>
                  <a:rPr lang="el-GR" dirty="0" smtClean="0"/>
                  <a:t>. Όπως και στις </a:t>
                </a:r>
                <a:r>
                  <a:rPr lang="el-GR" dirty="0" err="1" smtClean="0"/>
                  <a:t>ρευματογραμμές</a:t>
                </a:r>
                <a:r>
                  <a:rPr lang="el-GR" dirty="0" smtClean="0"/>
                  <a:t> έτσι και εδώ η εξίσωση των </a:t>
                </a:r>
                <a:r>
                  <a:rPr lang="el-GR" dirty="0" err="1" smtClean="0"/>
                  <a:t>στροβιλογραμμών</a:t>
                </a:r>
                <a:r>
                  <a:rPr lang="el-GR" dirty="0" smtClean="0"/>
                  <a:t> είναι 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ή σε καρτεσιανό σύστημα </a:t>
                </a:r>
                <a:endParaRPr lang="en-US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07" t="-2830" r="-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062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err="1"/>
              <a:t>Αστρόβιλη</a:t>
            </a:r>
            <a:r>
              <a:rPr lang="el-GR" sz="3600" b="1" dirty="0"/>
              <a:t> ροή και δυναμικό ταχύτητος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 smtClean="0"/>
                  <a:t>Όπως αναφέραμε και παραπάνω μια ροή χαρακτηρίζεται ως </a:t>
                </a:r>
                <a:r>
                  <a:rPr lang="el-GR" dirty="0" err="1" smtClean="0"/>
                  <a:t>αστρόβιλη</a:t>
                </a:r>
                <a:r>
                  <a:rPr lang="el-GR" dirty="0" smtClean="0"/>
                  <a:t> όταν</a:t>
                </a:r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𝜵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r>
                  <a:rPr lang="el-GR" dirty="0" err="1" smtClean="0"/>
                  <a:t>Έπίσης</a:t>
                </a:r>
                <a:r>
                  <a:rPr lang="el-GR" dirty="0" smtClean="0"/>
                  <a:t> γνωρίζουμε ότι όταν ένα διανυσματικό πεδίο είναι </a:t>
                </a:r>
                <a:r>
                  <a:rPr lang="el-GR" dirty="0" err="1" smtClean="0"/>
                  <a:t>αστρόβιλο</a:t>
                </a:r>
                <a:r>
                  <a:rPr lang="el-GR" dirty="0" smtClean="0"/>
                  <a:t> τότε υπάρχει μια </a:t>
                </a:r>
                <a:r>
                  <a:rPr lang="el-GR" dirty="0" err="1" smtClean="0"/>
                  <a:t>βαθμωτή</a:t>
                </a:r>
                <a:r>
                  <a:rPr lang="el-GR" dirty="0" smtClean="0"/>
                  <a:t> συνάρτηση της οποίας η </a:t>
                </a:r>
                <a:r>
                  <a:rPr lang="el-GR" dirty="0" err="1" smtClean="0"/>
                  <a:t>βάθμωση</a:t>
                </a:r>
                <a:r>
                  <a:rPr lang="el-GR" dirty="0" smtClean="0"/>
                  <a:t> είναι ίση με το διανυσματικό πεδίο.</a:t>
                </a: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  <a:blipFill rotWithShape="0">
                <a:blip r:embed="rId2"/>
                <a:stretch>
                  <a:fillRect l="-1481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45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err="1"/>
              <a:t>Αστρόβιλη</a:t>
            </a:r>
            <a:r>
              <a:rPr lang="el-GR" sz="3600" b="1" dirty="0"/>
              <a:t> ροή και δυναμικό </a:t>
            </a:r>
            <a:r>
              <a:rPr lang="el-GR" sz="3600" b="1" dirty="0" smtClean="0"/>
              <a:t>ταχύτητος (2)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l-GR" dirty="0" smtClean="0"/>
                  <a:t>Συμπεραίνουμε επομένως ότι υπάρχει μια συνάρτηση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𝐫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τέτοια ώστε 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𝛁</m:t>
                      </m:r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𝚽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r>
                  <a:rPr lang="el-GR" dirty="0" smtClean="0"/>
                  <a:t>Η συνάρτηση Φ καλείται δυναμικό του πεδίου ταχυτήτων.</a:t>
                </a:r>
                <a:endParaRPr lang="en-US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r>
                  <a:rPr lang="el-GR" dirty="0" smtClean="0"/>
                  <a:t>Οι αντίστοιχες αναλυτικές εκφράσεις είναι </a:t>
                </a:r>
                <a:endParaRPr lang="en-US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dirty="0" smtClean="0"/>
                  <a:t>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7" t="-25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908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Χρήσης Έργων Τρίτων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Το υλικό της παρουσίασης προέρχεται από το βιβλία</a:t>
            </a:r>
            <a:r>
              <a:rPr lang="el-GR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«</a:t>
            </a:r>
            <a:r>
              <a:rPr lang="el-GR" dirty="0" err="1"/>
              <a:t>Ρευστομηχανική</a:t>
            </a:r>
            <a:r>
              <a:rPr lang="el-GR" dirty="0"/>
              <a:t> Ι», Ν. </a:t>
            </a:r>
            <a:r>
              <a:rPr lang="el-GR" dirty="0" err="1"/>
              <a:t>Καφούσιας</a:t>
            </a:r>
            <a:r>
              <a:rPr lang="el-GR" dirty="0"/>
              <a:t>, Εκδόσεις Παν/</a:t>
            </a:r>
            <a:r>
              <a:rPr lang="el-GR" dirty="0" err="1"/>
              <a:t>μίου</a:t>
            </a:r>
            <a:r>
              <a:rPr lang="el-GR" dirty="0"/>
              <a:t> Πατρών, Πάτρα 1990,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«Δυναμική Ρευστών», </a:t>
            </a:r>
            <a:r>
              <a:rPr lang="en-US" dirty="0"/>
              <a:t>W</a:t>
            </a:r>
            <a:r>
              <a:rPr lang="el-GR" dirty="0"/>
              <a:t>.</a:t>
            </a:r>
            <a:r>
              <a:rPr lang="en-US" dirty="0"/>
              <a:t>F</a:t>
            </a:r>
            <a:r>
              <a:rPr lang="el-GR" dirty="0"/>
              <a:t>. </a:t>
            </a:r>
            <a:r>
              <a:rPr lang="en-US" dirty="0"/>
              <a:t>Hughes</a:t>
            </a:r>
            <a:r>
              <a:rPr lang="el-GR" dirty="0"/>
              <a:t>, </a:t>
            </a:r>
            <a:r>
              <a:rPr lang="en-US" dirty="0"/>
              <a:t>J</a:t>
            </a:r>
            <a:r>
              <a:rPr lang="el-GR" dirty="0"/>
              <a:t>.</a:t>
            </a:r>
            <a:r>
              <a:rPr lang="en-US" dirty="0"/>
              <a:t>A</a:t>
            </a:r>
            <a:r>
              <a:rPr lang="el-GR" dirty="0"/>
              <a:t>. </a:t>
            </a:r>
            <a:r>
              <a:rPr lang="en-US" dirty="0"/>
              <a:t>Brighton</a:t>
            </a:r>
            <a:r>
              <a:rPr lang="el-GR" dirty="0"/>
              <a:t>, Σειρά </a:t>
            </a:r>
            <a:r>
              <a:rPr lang="en-US" dirty="0" err="1"/>
              <a:t>Schaum</a:t>
            </a:r>
            <a:r>
              <a:rPr lang="el-GR" dirty="0"/>
              <a:t>,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«Μηχανική Ρευστών», Α. Γούλας, Εκδόσεις </a:t>
            </a:r>
            <a:r>
              <a:rPr lang="el-GR" dirty="0" err="1"/>
              <a:t>Γιαχούδη-Γιαπούλη</a:t>
            </a:r>
            <a:r>
              <a:rPr lang="el-GR" dirty="0"/>
              <a:t>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l-GR" dirty="0"/>
              <a:t>«Μηχανική των ρευστών», </a:t>
            </a:r>
            <a:r>
              <a:rPr lang="el-GR" dirty="0" err="1"/>
              <a:t>Τσαγγάρης</a:t>
            </a:r>
            <a:r>
              <a:rPr lang="el-GR" dirty="0"/>
              <a:t> Σ., Εκδόσεις Συμεών, Αθήνα 1995,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l-GR" dirty="0"/>
              <a:t>«Μηχανική Ρευστών», Α. Γούλας, Εκδόσεις </a:t>
            </a:r>
            <a:r>
              <a:rPr lang="el-GR" dirty="0" err="1"/>
              <a:t>Γιαχούδη-Γιαπούλη</a:t>
            </a:r>
            <a:r>
              <a:rPr lang="el-GR" dirty="0" smtClean="0"/>
              <a:t>,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εκτός αν αναγράφονται διαφορετικά.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Αναφοράς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l-GR" sz="2400" dirty="0" err="1"/>
              <a:t>Copyright</a:t>
            </a:r>
            <a:r>
              <a:rPr lang="el-GR" sz="2400" dirty="0"/>
              <a:t> Πανεπιστήμιο Πατρών</a:t>
            </a:r>
            <a:r>
              <a:rPr lang="en-US" sz="2400" dirty="0"/>
              <a:t>,</a:t>
            </a:r>
            <a:r>
              <a:rPr lang="el-GR" sz="2400" dirty="0"/>
              <a:t> Βασίλειος </a:t>
            </a:r>
            <a:r>
              <a:rPr lang="el-GR" sz="2400" dirty="0" err="1"/>
              <a:t>Λουκόπουλος</a:t>
            </a:r>
            <a:r>
              <a:rPr lang="el-GR" sz="2400" dirty="0"/>
              <a:t>. «Μηχανική των Ρευστών. Ενότητα </a:t>
            </a:r>
            <a:r>
              <a:rPr lang="en-US" sz="2400" dirty="0"/>
              <a:t>3</a:t>
            </a:r>
            <a:r>
              <a:rPr lang="el-GR" sz="2400" dirty="0" smtClean="0"/>
              <a:t>». </a:t>
            </a:r>
            <a:r>
              <a:rPr lang="el-GR" sz="2400" dirty="0"/>
              <a:t>Έκδοση: 1.0. Πάτρα 2014. Διαθέσιμο από τη δικτυακή διεύθυνση: </a:t>
            </a:r>
            <a:r>
              <a:rPr lang="en-US" sz="2400" b="1" dirty="0"/>
              <a:t>https://eclass.upatras.gr/courses/PHY1945/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8145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317" y="5825738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Σκοποί  ενότητας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i="1" dirty="0"/>
              <a:t>Κινηματική των ρευστών</a:t>
            </a:r>
          </a:p>
          <a:p>
            <a:r>
              <a:rPr lang="el-GR" dirty="0" smtClean="0"/>
              <a:t>Μέθοδοι </a:t>
            </a:r>
            <a:r>
              <a:rPr lang="el-GR" dirty="0"/>
              <a:t>περιγραφής της κινήσεως </a:t>
            </a:r>
            <a:r>
              <a:rPr lang="el-GR" dirty="0" smtClean="0"/>
              <a:t>ρευστού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l-GR" dirty="0" smtClean="0"/>
              <a:t>Μέθοδος </a:t>
            </a:r>
            <a:r>
              <a:rPr lang="en-US" dirty="0" smtClean="0"/>
              <a:t>Lagrange – </a:t>
            </a:r>
            <a:r>
              <a:rPr lang="el-GR" dirty="0" smtClean="0"/>
              <a:t>Μέθοδος </a:t>
            </a:r>
            <a:r>
              <a:rPr lang="en-US" dirty="0" smtClean="0"/>
              <a:t>Euler.</a:t>
            </a:r>
          </a:p>
          <a:p>
            <a:r>
              <a:rPr lang="el-GR" dirty="0" smtClean="0"/>
              <a:t>Ταχύτητα </a:t>
            </a:r>
            <a:r>
              <a:rPr lang="el-GR" dirty="0"/>
              <a:t>σ’ ένα σημείο του πεδίου ροής.</a:t>
            </a:r>
          </a:p>
          <a:p>
            <a:r>
              <a:rPr lang="el-GR" dirty="0" smtClean="0"/>
              <a:t>Ολική </a:t>
            </a:r>
            <a:r>
              <a:rPr lang="el-GR" dirty="0"/>
              <a:t>παράγωγος ή ουσιαστική ή υλική ή παράγωγος </a:t>
            </a:r>
            <a:r>
              <a:rPr lang="el-GR" dirty="0" err="1" smtClean="0"/>
              <a:t>Stokes</a:t>
            </a:r>
            <a:r>
              <a:rPr lang="el-GR" dirty="0" smtClean="0"/>
              <a:t>. Τοπική </a:t>
            </a:r>
            <a:r>
              <a:rPr lang="el-GR" dirty="0"/>
              <a:t>και επαγωγική παράγωγος.</a:t>
            </a:r>
          </a:p>
          <a:p>
            <a:r>
              <a:rPr lang="el-GR" dirty="0" smtClean="0"/>
              <a:t>Επιτάχυνση </a:t>
            </a:r>
            <a:r>
              <a:rPr lang="el-GR" dirty="0"/>
              <a:t>του ρευστού.</a:t>
            </a:r>
          </a:p>
          <a:p>
            <a:r>
              <a:rPr lang="el-GR" dirty="0" smtClean="0"/>
              <a:t>Είδη </a:t>
            </a:r>
            <a:r>
              <a:rPr lang="el-GR" dirty="0"/>
              <a:t>ροής.</a:t>
            </a:r>
          </a:p>
          <a:p>
            <a:r>
              <a:rPr lang="el-GR" dirty="0" smtClean="0"/>
              <a:t>Ρευματικές </a:t>
            </a:r>
            <a:r>
              <a:rPr lang="el-GR" dirty="0"/>
              <a:t>γραμμές, δρόμοι, ακολουθίες, </a:t>
            </a:r>
            <a:r>
              <a:rPr lang="el-GR" dirty="0" err="1"/>
              <a:t>ροηφόροι</a:t>
            </a:r>
            <a:r>
              <a:rPr lang="el-GR" dirty="0"/>
              <a:t> σωλήνες.</a:t>
            </a:r>
          </a:p>
          <a:p>
            <a:r>
              <a:rPr lang="el-GR" dirty="0" smtClean="0"/>
              <a:t>Στροβιλώδης </a:t>
            </a:r>
            <a:r>
              <a:rPr lang="el-GR" dirty="0"/>
              <a:t>και </a:t>
            </a:r>
            <a:r>
              <a:rPr lang="el-GR" dirty="0" err="1"/>
              <a:t>αστρόβιλη</a:t>
            </a:r>
            <a:r>
              <a:rPr lang="el-GR" dirty="0"/>
              <a:t> ροή.</a:t>
            </a:r>
          </a:p>
          <a:p>
            <a:r>
              <a:rPr lang="el-GR" dirty="0" smtClean="0"/>
              <a:t>Κυκλοφορία </a:t>
            </a:r>
            <a:r>
              <a:rPr lang="el-GR" dirty="0"/>
              <a:t>και </a:t>
            </a:r>
            <a:r>
              <a:rPr lang="el-GR" dirty="0" err="1"/>
              <a:t>στροβιλογραμμές</a:t>
            </a:r>
            <a:r>
              <a:rPr lang="el-GR" dirty="0"/>
              <a:t>.</a:t>
            </a:r>
          </a:p>
          <a:p>
            <a:r>
              <a:rPr lang="el-GR" dirty="0" err="1" smtClean="0"/>
              <a:t>Αστρόβιλη</a:t>
            </a:r>
            <a:r>
              <a:rPr lang="el-GR" dirty="0" smtClean="0"/>
              <a:t> </a:t>
            </a:r>
            <a:r>
              <a:rPr lang="el-GR" dirty="0"/>
              <a:t>ροή και δυναμικό ταχύτητος.</a:t>
            </a:r>
          </a:p>
          <a:p>
            <a:r>
              <a:rPr lang="el-GR" dirty="0" smtClean="0"/>
              <a:t>Επιφάνειες </a:t>
            </a:r>
            <a:r>
              <a:rPr lang="el-GR" dirty="0"/>
              <a:t>κάθετες στις δυναμικές γραμμές.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el-GR" sz="4000" b="1" dirty="0"/>
              <a:t>Μέθοδοι περιγραφής της κινήσεως </a:t>
            </a:r>
            <a:r>
              <a:rPr lang="el-GR" sz="4000" b="1" dirty="0" smtClean="0"/>
              <a:t>του ρευστού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r>
              <a:rPr lang="el-GR" u="sng" dirty="0" smtClean="0"/>
              <a:t>Μέθοδος </a:t>
            </a:r>
            <a:r>
              <a:rPr lang="en-US" u="sng" dirty="0" smtClean="0"/>
              <a:t>Lagrange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Μελετάται η κίνηση ενός εκάστου ρευστού σωματιδίου κάτω από την επίδραση δυνάμεων που εξασκούνται πάνω σε αυτό.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3321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Μέθοδοι περιγραφής της κινήσεως του </a:t>
            </a:r>
            <a:r>
              <a:rPr lang="el-GR" sz="3600" b="1" dirty="0" smtClean="0"/>
              <a:t>ρευστού</a:t>
            </a:r>
            <a:r>
              <a:rPr lang="en-US" sz="3600" b="1" dirty="0" smtClean="0"/>
              <a:t> (2)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8229600" cy="413732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Εάν το ρευστό σωματίδιο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κατά την χρονική στιγμή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𝐭</m:t>
                    </m:r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el-GR" dirty="0" smtClean="0"/>
                  <a:t> βρισκόταν στη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η θέση του σε κάθε χρονική στιγμή θα δίνεται από τις εξισώσεις της μορφής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l-GR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8229600" cy="4137323"/>
              </a:xfrm>
              <a:blipFill rotWithShape="0">
                <a:blip r:embed="rId3"/>
                <a:stretch>
                  <a:fillRect l="-1704" t="-3829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95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Μέθοδοι περιγραφής της κινήσεως του </a:t>
            </a:r>
            <a:r>
              <a:rPr lang="el-GR" sz="3600" b="1" dirty="0" smtClean="0"/>
              <a:t>ρευστού</a:t>
            </a:r>
            <a:r>
              <a:rPr lang="en-US" sz="3600" b="1" dirty="0" smtClean="0"/>
              <a:t> (3)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>
              <a:buNone/>
            </a:pPr>
            <a:r>
              <a:rPr lang="el-GR" u="sng" dirty="0" smtClean="0"/>
              <a:t>Μέθοδος </a:t>
            </a:r>
            <a:r>
              <a:rPr lang="en-US" u="sng" dirty="0" smtClean="0"/>
              <a:t>Euler</a:t>
            </a:r>
            <a:endParaRPr lang="el-GR" u="sng" dirty="0" smtClean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l-GR" dirty="0" smtClean="0"/>
              <a:t>Με αυτή τη μέθοδο μελετάμε τα χαρακτηριστικά της ροής στην περιοχή ενός συγκεκριμένου σταθερού σημείου του χώρου, σε κάθε χρονική στιγμή, καθώς τα ρευστά σωματίδια </a:t>
            </a:r>
            <a:r>
              <a:rPr lang="el-GR" dirty="0" err="1" smtClean="0"/>
              <a:t>περνόύν</a:t>
            </a:r>
            <a:r>
              <a:rPr lang="el-GR" dirty="0" smtClean="0"/>
              <a:t> από αυτό το σημείο.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1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Μέθοδοι περιγραφής της κινήσεως του </a:t>
            </a:r>
            <a:r>
              <a:rPr lang="el-GR" sz="3600" b="1" dirty="0" smtClean="0"/>
              <a:t>ρευστού</a:t>
            </a:r>
            <a:r>
              <a:rPr lang="en-US" sz="3600" b="1" dirty="0" smtClean="0"/>
              <a:t> (4)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Η ταχύτητα των ρευστών σωματιδίων σε κάθε χρονική  στιγμή δίνεται από την παρακάτω σχέση </a:t>
                </a:r>
                <a:r>
                  <a:rPr lang="en-US" dirty="0" smtClean="0"/>
                  <a:t>:</a:t>
                </a:r>
                <a:endParaRPr lang="el-GR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   </a:t>
                </a:r>
                <a:r>
                  <a:rPr lang="el-GR" dirty="0" smtClean="0"/>
                  <a:t>ή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  <a:blipFill rotWithShape="0">
                <a:blip r:embed="rId2"/>
                <a:stretch>
                  <a:fillRect l="-1852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212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Ταχύτητα σε ένα σημείο του πεδίου ροής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</p:spPr>
            <p:txBody>
              <a:bodyPr/>
              <a:lstStyle/>
              <a:p>
                <a:r>
                  <a:rPr lang="el-GR" dirty="0" smtClean="0"/>
                  <a:t>Έστω </a:t>
                </a:r>
                <a:r>
                  <a:rPr lang="en-US" i="1" dirty="0" err="1" smtClean="0"/>
                  <a:t>Oxyz</a:t>
                </a:r>
                <a:r>
                  <a:rPr lang="en-US" i="1" dirty="0" smtClean="0"/>
                  <a:t> </a:t>
                </a:r>
                <a:r>
                  <a:rPr lang="el-GR" dirty="0" smtClean="0"/>
                  <a:t>ένα καρτεσιανό σύστημα συντεταγμένων με αρχή του </a:t>
                </a:r>
                <a:r>
                  <a:rPr lang="el-GR" i="1" dirty="0" smtClean="0"/>
                  <a:t>Ο </a:t>
                </a:r>
                <a:r>
                  <a:rPr lang="el-GR" dirty="0" smtClean="0"/>
                  <a:t>σε ένα σταθερό σημείο του χώρου.</a:t>
                </a:r>
              </a:p>
              <a:p>
                <a:r>
                  <a:rPr lang="el-GR" dirty="0" smtClean="0"/>
                  <a:t>Ας υποθέσουμε ότι ένα ρευστό σωματίδιο διέρχεται κατά την στιγμή </a:t>
                </a:r>
                <a:r>
                  <a:rPr lang="en-US" i="1" dirty="0" smtClean="0"/>
                  <a:t>t </a:t>
                </a:r>
                <a:r>
                  <a:rPr lang="el-GR" dirty="0" smtClean="0"/>
                  <a:t>από το σημείο </a:t>
                </a:r>
                <a:r>
                  <a:rPr lang="en-US" i="1" dirty="0" smtClean="0"/>
                  <a:t>P </a:t>
                </a:r>
                <a:r>
                  <a:rPr lang="el-GR" dirty="0" smtClean="0"/>
                  <a:t>του πεδίου ροής με συντεταγμένες </a:t>
                </a:r>
                <a:r>
                  <a:rPr lang="en-US" dirty="0" err="1" smtClean="0"/>
                  <a:t>x,y,z</a:t>
                </a:r>
                <a:r>
                  <a:rPr lang="en-US" dirty="0" smtClean="0"/>
                  <a:t>.</a:t>
                </a:r>
              </a:p>
              <a:p>
                <a:r>
                  <a:rPr lang="el-GR" dirty="0" smtClean="0"/>
                  <a:t>Τότε έχουμε 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  <a:blipFill rotWithShape="0">
                <a:blip r:embed="rId2"/>
                <a:stretch>
                  <a:fillRect l="-1704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57272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1278</Words>
  <Application>Microsoft Office PowerPoint</Application>
  <PresentationFormat>Προβολή στην οθόνη (4:3)</PresentationFormat>
  <Paragraphs>198</Paragraphs>
  <Slides>33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7" baseType="lpstr">
      <vt:lpstr>Arial</vt:lpstr>
      <vt:lpstr>Calibri</vt:lpstr>
      <vt:lpstr>Cambria Math</vt:lpstr>
      <vt:lpstr>Θέμα του Office</vt:lpstr>
      <vt:lpstr>Ρευστομηχανική </vt:lpstr>
      <vt:lpstr>Άδειες Χρήσης</vt:lpstr>
      <vt:lpstr>Χρηματοδότηση</vt:lpstr>
      <vt:lpstr>Σκοποί  ενότητας </vt:lpstr>
      <vt:lpstr>Μέθοδοι περιγραφής της κινήσεως του ρευστού </vt:lpstr>
      <vt:lpstr>Μέθοδοι περιγραφής της κινήσεως του ρευστού (2)</vt:lpstr>
      <vt:lpstr>Μέθοδοι περιγραφής της κινήσεως του ρευστού (3)</vt:lpstr>
      <vt:lpstr>Μέθοδοι περιγραφής της κινήσεως του ρευστού (4)</vt:lpstr>
      <vt:lpstr>Ταχύτητα σε ένα σημείο του πεδίου ροής</vt:lpstr>
      <vt:lpstr>Ταχύτητα σε ένα σημείο του πεδίου ροής (2)</vt:lpstr>
      <vt:lpstr>Ταχύτητα σε ένα σημείο του πεδίου ροής (3)</vt:lpstr>
      <vt:lpstr>Ολική παράγωγος. Τοπική και επαγωγική παράγωγος</vt:lpstr>
      <vt:lpstr>Ολική παράγωγος. Τοπική και επαγωγική παράγωγος (2)</vt:lpstr>
      <vt:lpstr>Ολική παράγωγος. Τοπική και επαγωγική παράγωγος (3)</vt:lpstr>
      <vt:lpstr>Ολική παράγωγος. Τοπική και επαγωγική παράγωγος (4)</vt:lpstr>
      <vt:lpstr>Ολική παράγωγος. Τοπική και επαγωγική παράγωγος (5)</vt:lpstr>
      <vt:lpstr>Ολική παράγωγος. Τοπική και επαγωγική παράγωγος (6)</vt:lpstr>
      <vt:lpstr>Επιτάχυνση του ρευστού</vt:lpstr>
      <vt:lpstr>Είδη ροής</vt:lpstr>
      <vt:lpstr>Ρευματικές γραμμές, δρόμοι, ακολουθίες, ροηφόροι σωλήνες</vt:lpstr>
      <vt:lpstr>Ρευματικές γραμμές, δρόμοι, ακολουθίες, ροηφόροι σωλήνες (2)</vt:lpstr>
      <vt:lpstr>Ρευματικές γραμμές, δρόμοι, ακολουθίες, ροηφόροι σωλήνες (3)</vt:lpstr>
      <vt:lpstr>Ρευματικές γραμμές, δρόμοι, ακολουθίες, ροηφόροι σωλήνες (4)</vt:lpstr>
      <vt:lpstr>Στροβιλώδης και αστρόβιλη ροή</vt:lpstr>
      <vt:lpstr>Στροβιλώδης και αστρόβιλη ροή (2)</vt:lpstr>
      <vt:lpstr>Κυκλοφορία και στροβιλογραμμές</vt:lpstr>
      <vt:lpstr>Κυκλοφορία και στροβιλογραμμές (2)</vt:lpstr>
      <vt:lpstr>Κυκλοφορία και στροβιλογραμμές (3)</vt:lpstr>
      <vt:lpstr>Αστρόβιλη ροή και δυναμικό ταχύτητος</vt:lpstr>
      <vt:lpstr>Αστρόβιλη ροή και δυναμικό ταχύτητος (2)</vt:lpstr>
      <vt:lpstr>Σημείωμα Χρήσης Έργων Τρίτων</vt:lpstr>
      <vt:lpstr>Σημείωμα Αναφοράς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Κλασσική Μηχανική</dc:title>
  <dc:creator>user</dc:creator>
  <cp:lastModifiedBy>Jimmy Labropoulos</cp:lastModifiedBy>
  <cp:revision>98</cp:revision>
  <dcterms:created xsi:type="dcterms:W3CDTF">2014-04-05T17:31:54Z</dcterms:created>
  <dcterms:modified xsi:type="dcterms:W3CDTF">2015-05-15T07:36:47Z</dcterms:modified>
</cp:coreProperties>
</file>