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 id="267" r:id="rId12"/>
    <p:sldId id="266"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p:scale>
          <a:sx n="93" d="100"/>
          <a:sy n="93" d="100"/>
        </p:scale>
        <p:origin x="33"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l-GR"/>
              <a:t>Κάντε κλικ για να επεξεργαστείτε τον τίτλο υποδείγματος</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l-GR"/>
              <a:t>Κάντε κλικ για να επεξεργαστείτε τον τίτλο υποδείγματος</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l-GR"/>
              <a:t>Κάντε κλικ για να επεξεργαστείτε τον τίτλο υποδείγματος</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3" name="Date Placeholder 2"/>
          <p:cNvSpPr>
            <a:spLocks noGrp="1"/>
          </p:cNvSpPr>
          <p:nvPr>
            <p:ph type="dt" sz="half" idx="10"/>
          </p:nvPr>
        </p:nvSpPr>
        <p:spPr/>
        <p:txBody>
          <a:bodyPr/>
          <a:lstStyle/>
          <a:p>
            <a:fld id="{48A87A34-81AB-432B-8DAE-1953F412C126}" type="datetimeFigureOut">
              <a:rPr lang="en-US" dirty="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l-GR"/>
              <a:t>Κάντε κλικ για να επεξεργαστείτε τον τίτλο υποδείγματος</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48A87A34-81AB-432B-8DAE-1953F412C126}" type="datetimeFigureOut">
              <a:rPr lang="en-US" dirty="0"/>
              <a:t>3/24/2026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2" name="Content Placeholder 3"/>
          <p:cNvSpPr>
            <a:spLocks noGrp="1"/>
          </p:cNvSpPr>
          <p:nvPr>
            <p:ph sz="quarter" idx="13"/>
          </p:nvPr>
        </p:nvSpPr>
        <p:spPr>
          <a:xfrm>
            <a:off x="913774" y="3051012"/>
            <a:ext cx="5106027"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3" name="Content Placeholder 5"/>
          <p:cNvSpPr>
            <a:spLocks noGrp="1"/>
          </p:cNvSpPr>
          <p:nvPr>
            <p:ph sz="quarter" idx="14"/>
          </p:nvPr>
        </p:nvSpPr>
        <p:spPr>
          <a:xfrm>
            <a:off x="6172200" y="3051012"/>
            <a:ext cx="5105401" cy="2740187"/>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dirty="0"/>
              <a:t>3/24/2026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48A87A34-81AB-432B-8DAE-1953F412C126}" type="datetimeFigureOut">
              <a:rPr lang="en-US" dirty="0"/>
              <a:t>3/24/2026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48A87A34-81AB-432B-8DAE-1953F412C126}" type="datetimeFigureOut">
              <a:rPr lang="en-US" dirty="0"/>
              <a:pPr/>
              <a:t>3/24/2026</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8358A3-C403-AE6E-243E-422E43D77803}"/>
              </a:ext>
            </a:extLst>
          </p:cNvPr>
          <p:cNvSpPr>
            <a:spLocks noGrp="1"/>
          </p:cNvSpPr>
          <p:nvPr>
            <p:ph type="ctrTitle"/>
          </p:nvPr>
        </p:nvSpPr>
        <p:spPr/>
        <p:txBody>
          <a:bodyPr/>
          <a:lstStyle/>
          <a:p>
            <a:r>
              <a:rPr lang="en-US" dirty="0"/>
              <a:t>Ancient Greek Literature</a:t>
            </a:r>
            <a:endParaRPr lang="el-GR" dirty="0"/>
          </a:p>
        </p:txBody>
      </p:sp>
      <p:sp>
        <p:nvSpPr>
          <p:cNvPr id="3" name="Υπότιτλος 2">
            <a:extLst>
              <a:ext uri="{FF2B5EF4-FFF2-40B4-BE49-F238E27FC236}">
                <a16:creationId xmlns:a16="http://schemas.microsoft.com/office/drawing/2014/main" id="{E00789D4-552F-5941-0477-0EE8C1237E09}"/>
              </a:ext>
            </a:extLst>
          </p:cNvPr>
          <p:cNvSpPr>
            <a:spLocks noGrp="1"/>
          </p:cNvSpPr>
          <p:nvPr>
            <p:ph type="subTitle" idx="1"/>
          </p:nvPr>
        </p:nvSpPr>
        <p:spPr/>
        <p:txBody>
          <a:bodyPr/>
          <a:lstStyle/>
          <a:p>
            <a:r>
              <a:rPr lang="en-US" dirty="0"/>
              <a:t>DEPARTMENT OF PHILOSOPHY</a:t>
            </a:r>
          </a:p>
          <a:p>
            <a:r>
              <a:rPr lang="en-US" dirty="0"/>
              <a:t>UNIVERSITY OF PATRAS</a:t>
            </a:r>
          </a:p>
          <a:p>
            <a:endParaRPr lang="el-GR" dirty="0"/>
          </a:p>
        </p:txBody>
      </p:sp>
    </p:spTree>
    <p:extLst>
      <p:ext uri="{BB962C8B-B14F-4D97-AF65-F5344CB8AC3E}">
        <p14:creationId xmlns:p14="http://schemas.microsoft.com/office/powerpoint/2010/main" val="274834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E0A2DF-7361-577E-3E3C-764423F617DD}"/>
              </a:ext>
            </a:extLst>
          </p:cNvPr>
          <p:cNvSpPr>
            <a:spLocks noGrp="1"/>
          </p:cNvSpPr>
          <p:nvPr>
            <p:ph type="title"/>
          </p:nvPr>
        </p:nvSpPr>
        <p:spPr/>
        <p:txBody>
          <a:bodyPr/>
          <a:lstStyle/>
          <a:p>
            <a:r>
              <a:rPr lang="en-US" dirty="0"/>
              <a:t>Notes</a:t>
            </a:r>
            <a:endParaRPr lang="el-GR" dirty="0"/>
          </a:p>
        </p:txBody>
      </p:sp>
      <p:pic>
        <p:nvPicPr>
          <p:cNvPr id="4" name="Θέση περιεχομένου 3">
            <a:extLst>
              <a:ext uri="{FF2B5EF4-FFF2-40B4-BE49-F238E27FC236}">
                <a16:creationId xmlns:a16="http://schemas.microsoft.com/office/drawing/2014/main" id="{3DB5CE6B-4578-0F46-D113-50F893E37E07}"/>
              </a:ext>
            </a:extLst>
          </p:cNvPr>
          <p:cNvPicPr>
            <a:picLocks noGrp="1" noChangeAspect="1"/>
          </p:cNvPicPr>
          <p:nvPr>
            <p:ph sz="quarter" idx="13"/>
          </p:nvPr>
        </p:nvPicPr>
        <p:blipFill>
          <a:blip r:embed="rId2"/>
          <a:stretch>
            <a:fillRect/>
          </a:stretch>
        </p:blipFill>
        <p:spPr>
          <a:xfrm>
            <a:off x="3626598" y="2366963"/>
            <a:ext cx="4938803" cy="3424237"/>
          </a:xfrm>
          <a:prstGeom prst="rect">
            <a:avLst/>
          </a:prstGeom>
        </p:spPr>
      </p:pic>
    </p:spTree>
    <p:extLst>
      <p:ext uri="{BB962C8B-B14F-4D97-AF65-F5344CB8AC3E}">
        <p14:creationId xmlns:p14="http://schemas.microsoft.com/office/powerpoint/2010/main" val="1598681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BBB53E4-4D74-A650-5870-ABB0A86757E4}"/>
              </a:ext>
            </a:extLst>
          </p:cNvPr>
          <p:cNvSpPr>
            <a:spLocks noGrp="1"/>
          </p:cNvSpPr>
          <p:nvPr>
            <p:ph type="title"/>
          </p:nvPr>
        </p:nvSpPr>
        <p:spPr/>
        <p:txBody>
          <a:bodyPr/>
          <a:lstStyle/>
          <a:p>
            <a:r>
              <a:rPr lang="el-GR" dirty="0" err="1"/>
              <a:t>Τειρεσιασ</a:t>
            </a:r>
            <a:r>
              <a:rPr lang="el-GR" dirty="0"/>
              <a:t> (</a:t>
            </a:r>
            <a:r>
              <a:rPr lang="en-US" dirty="0"/>
              <a:t>Tiresias)</a:t>
            </a:r>
            <a:endParaRPr lang="el-GR" dirty="0"/>
          </a:p>
        </p:txBody>
      </p:sp>
      <p:pic>
        <p:nvPicPr>
          <p:cNvPr id="4" name="Θέση περιεχομένου 3">
            <a:extLst>
              <a:ext uri="{FF2B5EF4-FFF2-40B4-BE49-F238E27FC236}">
                <a16:creationId xmlns:a16="http://schemas.microsoft.com/office/drawing/2014/main" id="{D367C275-8082-853A-E264-5974C4E4DC16}"/>
              </a:ext>
            </a:extLst>
          </p:cNvPr>
          <p:cNvPicPr>
            <a:picLocks noGrp="1" noChangeAspect="1"/>
          </p:cNvPicPr>
          <p:nvPr>
            <p:ph sz="quarter" idx="13"/>
          </p:nvPr>
        </p:nvPicPr>
        <p:blipFill>
          <a:blip r:embed="rId2"/>
          <a:stretch>
            <a:fillRect/>
          </a:stretch>
        </p:blipFill>
        <p:spPr>
          <a:xfrm>
            <a:off x="2057400" y="3269456"/>
            <a:ext cx="2819400" cy="1619250"/>
          </a:xfrm>
          <a:prstGeom prst="rect">
            <a:avLst/>
          </a:prstGeom>
        </p:spPr>
      </p:pic>
      <p:sp>
        <p:nvSpPr>
          <p:cNvPr id="5" name="Θέση περιεχομένου 4">
            <a:extLst>
              <a:ext uri="{FF2B5EF4-FFF2-40B4-BE49-F238E27FC236}">
                <a16:creationId xmlns:a16="http://schemas.microsoft.com/office/drawing/2014/main" id="{4797C467-67F2-AE3A-F48E-6B164CF19850}"/>
              </a:ext>
            </a:extLst>
          </p:cNvPr>
          <p:cNvSpPr>
            <a:spLocks noGrp="1"/>
          </p:cNvSpPr>
          <p:nvPr>
            <p:ph sz="quarter" idx="14"/>
          </p:nvPr>
        </p:nvSpPr>
        <p:spPr/>
        <p:txBody>
          <a:bodyPr/>
          <a:lstStyle/>
          <a:p>
            <a:pPr algn="just"/>
            <a:r>
              <a:rPr lang="en-US" cap="none" dirty="0"/>
              <a:t>A blind prophet of apollo in Thebes, famous for clairvoyance and for being transformed into a woman for seven years.</a:t>
            </a:r>
          </a:p>
          <a:p>
            <a:pPr algn="just"/>
            <a:r>
              <a:rPr lang="en-US" cap="none" dirty="0"/>
              <a:t>Participated fully in seven generations in Thebes, beginning as advisor to Cadmus, the founder of Thebes.</a:t>
            </a:r>
            <a:endParaRPr lang="el-GR" cap="none" dirty="0"/>
          </a:p>
        </p:txBody>
      </p:sp>
    </p:spTree>
    <p:extLst>
      <p:ext uri="{BB962C8B-B14F-4D97-AF65-F5344CB8AC3E}">
        <p14:creationId xmlns:p14="http://schemas.microsoft.com/office/powerpoint/2010/main" val="3814667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825FEC3-20ED-1904-BE64-C6C7A6C9AAFF}"/>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DF781957-C503-5C5B-062E-C2D35B293479}"/>
              </a:ext>
            </a:extLst>
          </p:cNvPr>
          <p:cNvSpPr>
            <a:spLocks noGrp="1"/>
          </p:cNvSpPr>
          <p:nvPr>
            <p:ph sz="quarter" idx="13"/>
          </p:nvPr>
        </p:nvSpPr>
        <p:spPr/>
        <p:txBody>
          <a:bodyPr/>
          <a:lstStyle/>
          <a:p>
            <a:pPr algn="just"/>
            <a:r>
              <a:rPr lang="en-US" cap="none" dirty="0"/>
              <a:t>Oedipus returns to the stage, leaving his palace, and announces the punishment of Laius' murderer, in order to cure the city of the deadly epidemic that is plaguing it. Then Tiresias appears, who leaves hints about Oedipus' personal responsibility for Laius' murder. However, Oedipus suspects that there is a secret conspiracy between Tiresias and Creon, to dethrone him by blaming him for the specific murder.</a:t>
            </a:r>
            <a:endParaRPr lang="el-GR" cap="none" dirty="0"/>
          </a:p>
        </p:txBody>
      </p:sp>
    </p:spTree>
    <p:extLst>
      <p:ext uri="{BB962C8B-B14F-4D97-AF65-F5344CB8AC3E}">
        <p14:creationId xmlns:p14="http://schemas.microsoft.com/office/powerpoint/2010/main" val="186907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85AB96D-114D-AA2B-78D7-2071BAC91461}"/>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B2112D76-3BED-1FC9-D161-2B8724035B05}"/>
              </a:ext>
            </a:extLst>
          </p:cNvPr>
          <p:cNvSpPr>
            <a:spLocks noGrp="1"/>
          </p:cNvSpPr>
          <p:nvPr>
            <p:ph sz="quarter" idx="13"/>
          </p:nvPr>
        </p:nvSpPr>
        <p:spPr/>
        <p:txBody>
          <a:bodyPr>
            <a:normAutofit fontScale="70000" lnSpcReduction="20000"/>
          </a:bodyPr>
          <a:lstStyle/>
          <a:p>
            <a:pPr marL="0" indent="0">
              <a:buNone/>
            </a:pPr>
            <a:r>
              <a:rPr lang="en-US" cap="none" dirty="0"/>
              <a:t>Oedipus</a:t>
            </a:r>
          </a:p>
          <a:p>
            <a:pPr marL="0" indent="0">
              <a:buNone/>
            </a:pPr>
            <a:r>
              <a:rPr lang="en-US" cap="none" dirty="0"/>
              <a:t>You pray. And in answer to your prayer, if you will give a loyal reception to my words [</a:t>
            </a:r>
            <a:r>
              <a:rPr lang="en-US" cap="none" dirty="0" err="1"/>
              <a:t>epea</a:t>
            </a:r>
            <a:r>
              <a:rPr lang="en-US" cap="none" dirty="0"/>
              <a:t>], and minister to your own disease, you may hope to find succor and relief from woes. These words I will speak publicly, as one who was a stranger [</a:t>
            </a:r>
            <a:r>
              <a:rPr lang="en-US" cap="none" dirty="0" err="1"/>
              <a:t>xenos</a:t>
            </a:r>
            <a:r>
              <a:rPr lang="en-US" cap="none" dirty="0"/>
              <a:t>] to the report, 220 a stranger to the deed. I would not go far on the trail if I were tracing it alone, without a clue [</a:t>
            </a:r>
            <a:r>
              <a:rPr lang="en-US" cap="none" dirty="0" err="1"/>
              <a:t>sumbolon</a:t>
            </a:r>
            <a:r>
              <a:rPr lang="en-US" cap="none" dirty="0"/>
              <a:t>]. But as it is—since it was only after the event that I was counted a Theban among Thebans—to you, </a:t>
            </a:r>
            <a:r>
              <a:rPr lang="en-US" cap="none" dirty="0" err="1"/>
              <a:t>Kadmeians</a:t>
            </a:r>
            <a:r>
              <a:rPr lang="en-US" cap="none" dirty="0"/>
              <a:t> all, I do thus proclaim:</a:t>
            </a:r>
          </a:p>
          <a:p>
            <a:pPr marL="0" indent="0">
              <a:buNone/>
            </a:pPr>
            <a:r>
              <a:rPr lang="en-US" cap="none" dirty="0"/>
              <a:t>Whoever of you knows 225 by whom Laios son of </a:t>
            </a:r>
            <a:r>
              <a:rPr lang="en-US" cap="none" dirty="0" err="1"/>
              <a:t>Labdakos</a:t>
            </a:r>
            <a:r>
              <a:rPr lang="en-US" cap="none" dirty="0"/>
              <a:t> was slain, I bid him to indicate [</a:t>
            </a:r>
            <a:r>
              <a:rPr lang="en-US" cap="none" dirty="0" err="1"/>
              <a:t>sēmainein</a:t>
            </a:r>
            <a:r>
              <a:rPr lang="en-US" cap="none" dirty="0"/>
              <a:t>] all to me. And if he is afraid, I order him to remove the danger of the charge from his path by denouncing himself; he will suffer no other punishment, but will only leave this land, unhurt. 230 if anyone knows the assassin to be an alien, from another land, let him not keep silent. I will make him profit [</a:t>
            </a:r>
            <a:r>
              <a:rPr lang="en-US" cap="none" dirty="0" err="1"/>
              <a:t>kerdos</a:t>
            </a:r>
            <a:r>
              <a:rPr lang="en-US" cap="none" dirty="0"/>
              <a:t>], and my gratitude [</a:t>
            </a:r>
            <a:r>
              <a:rPr lang="en-US" cap="none" dirty="0" err="1"/>
              <a:t>kharis</a:t>
            </a:r>
            <a:r>
              <a:rPr lang="en-US" cap="none" dirty="0"/>
              <a:t>] shall rest with him besides. But if he keeps silent, if anyone, through fear, seeks to screen himself or a </a:t>
            </a:r>
            <a:r>
              <a:rPr lang="en-US" cap="none" dirty="0" err="1"/>
              <a:t>philos</a:t>
            </a:r>
            <a:r>
              <a:rPr lang="en-US" cap="none" dirty="0"/>
              <a:t> from my pronouncement [epos], 235 then hear what I shall do. I charge you that no resident of this land, of which I hold the royal power [</a:t>
            </a:r>
            <a:r>
              <a:rPr lang="en-US" cap="none" dirty="0" err="1"/>
              <a:t>kratos</a:t>
            </a:r>
            <a:r>
              <a:rPr lang="en-US" cap="none" dirty="0"/>
              <a:t>], receive or address that murderer, whoever he is, or make him a partner in prayer or sacrifice, 240 or give him a share of the lustral rite. Ban him from your houses, all of you, knowing that this is the pollution [miasma], as the oracle of the Pythian god has recently shown to me. </a:t>
            </a:r>
            <a:endParaRPr lang="el-GR" cap="none" dirty="0"/>
          </a:p>
        </p:txBody>
      </p:sp>
    </p:spTree>
    <p:extLst>
      <p:ext uri="{BB962C8B-B14F-4D97-AF65-F5344CB8AC3E}">
        <p14:creationId xmlns:p14="http://schemas.microsoft.com/office/powerpoint/2010/main" val="2396740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9AABB5-B159-67B5-B67F-33D7302AD6C5}"/>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04470079-19D9-CFCB-FCBF-2E8FFDD95C2D}"/>
              </a:ext>
            </a:extLst>
          </p:cNvPr>
          <p:cNvSpPr>
            <a:spLocks noGrp="1"/>
          </p:cNvSpPr>
          <p:nvPr>
            <p:ph sz="quarter" idx="13"/>
          </p:nvPr>
        </p:nvSpPr>
        <p:spPr/>
        <p:txBody>
          <a:bodyPr>
            <a:normAutofit fontScale="92500"/>
          </a:bodyPr>
          <a:lstStyle/>
          <a:p>
            <a:pPr algn="just"/>
            <a:r>
              <a:rPr lang="en-US" cap="none" dirty="0"/>
              <a:t>In this way 245 I am an ally to the </a:t>
            </a:r>
            <a:r>
              <a:rPr lang="en-US" cap="none" dirty="0" err="1"/>
              <a:t>daimōn</a:t>
            </a:r>
            <a:r>
              <a:rPr lang="en-US" cap="none" dirty="0"/>
              <a:t> and to the dead man. And I pray solemnly that the slayer, whoever he is, whether he has gotten away alone or with partners, may wear out his </a:t>
            </a:r>
            <a:r>
              <a:rPr lang="en-US" cap="none" dirty="0" err="1"/>
              <a:t>unblest</a:t>
            </a:r>
            <a:r>
              <a:rPr lang="en-US" cap="none" dirty="0"/>
              <a:t> life evilly as he is evil [</a:t>
            </a:r>
            <a:r>
              <a:rPr lang="en-US" cap="none" dirty="0" err="1"/>
              <a:t>kakos</a:t>
            </a:r>
            <a:r>
              <a:rPr lang="en-US" cap="none" dirty="0"/>
              <a:t>]. And for myself I pray that if he should, 250 with my knowledge, become a resident of my house, I may suffer [</a:t>
            </a:r>
            <a:r>
              <a:rPr lang="en-US" cap="none" dirty="0" err="1"/>
              <a:t>paskhein</a:t>
            </a:r>
            <a:r>
              <a:rPr lang="en-US" cap="none" dirty="0"/>
              <a:t>] the same things which I have just called down on others. I order you to make all these words come to fulfillment [telos], for my sake, for the sake of the god, and for the sake of our land, thus blasted with barrenness by angry heaven.</a:t>
            </a:r>
          </a:p>
          <a:p>
            <a:pPr algn="just"/>
            <a:r>
              <a:rPr lang="en-US" cap="none" dirty="0"/>
              <a:t>Even if the matter had not been urged upon us by a god, 255 it still would not have been fit that you should leave the guilt thus unpunished, when one so noble—and he your king—had perished. You should have searched it out. </a:t>
            </a:r>
            <a:endParaRPr lang="el-GR" cap="none" dirty="0"/>
          </a:p>
        </p:txBody>
      </p:sp>
    </p:spTree>
    <p:extLst>
      <p:ext uri="{BB962C8B-B14F-4D97-AF65-F5344CB8AC3E}">
        <p14:creationId xmlns:p14="http://schemas.microsoft.com/office/powerpoint/2010/main" val="418529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F26924F-BB8A-2B75-2ECC-A98E24C945E4}"/>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90DBE8AE-F1C2-C879-09D9-032B644FEA27}"/>
              </a:ext>
            </a:extLst>
          </p:cNvPr>
          <p:cNvSpPr>
            <a:spLocks noGrp="1"/>
          </p:cNvSpPr>
          <p:nvPr>
            <p:ph sz="quarter" idx="13"/>
          </p:nvPr>
        </p:nvSpPr>
        <p:spPr/>
        <p:txBody>
          <a:bodyPr>
            <a:normAutofit/>
          </a:bodyPr>
          <a:lstStyle/>
          <a:p>
            <a:pPr marL="0" indent="0" algn="just">
              <a:buNone/>
            </a:pPr>
            <a:r>
              <a:rPr lang="en-US" cap="none" dirty="0"/>
              <a:t>But now, since I hold the powers which he once held, 260 possessing his bed and the wife who bore his children, and since, had his hope of offspring [genos] not been unsuccessful, children born of one mother would have tied us with a common bond—as it was, fate swooped upon his head—</a:t>
            </a:r>
            <a:r>
              <a:rPr lang="en-US" cap="none" dirty="0" err="1"/>
              <a:t>i</a:t>
            </a:r>
            <a:r>
              <a:rPr lang="en-US" cap="none" dirty="0"/>
              <a:t> will uphold this cause, as though it were that of my own father, 265 and will leave no stone unturned in my search for the one who shed the blood, for the honor of the son of </a:t>
            </a:r>
            <a:r>
              <a:rPr lang="en-US" cap="none" dirty="0" err="1"/>
              <a:t>Labdakos</a:t>
            </a:r>
            <a:r>
              <a:rPr lang="en-US" cap="none" dirty="0"/>
              <a:t>—and son of </a:t>
            </a:r>
            <a:r>
              <a:rPr lang="en-US" cap="none" dirty="0" err="1"/>
              <a:t>Polydoros</a:t>
            </a:r>
            <a:r>
              <a:rPr lang="en-US" cap="none" dirty="0"/>
              <a:t> and of Kadmos before him and of Agenor of old. And for those who do not obey me, I pray that the gods 270 send them neither harvest of the earth nor fruit of the womb, but that they perish by the present fate, or by one still worse. But to all you other </a:t>
            </a:r>
            <a:r>
              <a:rPr lang="en-US" cap="none" dirty="0" err="1"/>
              <a:t>Kadmeians</a:t>
            </a:r>
            <a:r>
              <a:rPr lang="en-US" cap="none" dirty="0"/>
              <a:t> who are satisfied by these things, may </a:t>
            </a:r>
            <a:r>
              <a:rPr lang="en-US" cap="none" dirty="0" err="1"/>
              <a:t>dikē</a:t>
            </a:r>
            <a:r>
              <a:rPr lang="en-US" cap="none" dirty="0"/>
              <a:t>, our ally, 275 and all the gods be gracious always.</a:t>
            </a:r>
            <a:endParaRPr lang="el-GR" cap="none" dirty="0"/>
          </a:p>
        </p:txBody>
      </p:sp>
    </p:spTree>
    <p:extLst>
      <p:ext uri="{BB962C8B-B14F-4D97-AF65-F5344CB8AC3E}">
        <p14:creationId xmlns:p14="http://schemas.microsoft.com/office/powerpoint/2010/main" val="2991931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C5361-5208-0D8B-D579-7DA9F5C9FB8A}"/>
              </a:ext>
            </a:extLst>
          </p:cNvPr>
          <p:cNvSpPr>
            <a:spLocks noGrp="1"/>
          </p:cNvSpPr>
          <p:nvPr>
            <p:ph type="title"/>
          </p:nvPr>
        </p:nvSpPr>
        <p:spPr/>
        <p:txBody>
          <a:bodyPr/>
          <a:lstStyle/>
          <a:p>
            <a:r>
              <a:rPr lang="en-US" dirty="0"/>
              <a:t>First Episode (216-462)</a:t>
            </a:r>
            <a:endParaRPr lang="el-GR" dirty="0"/>
          </a:p>
        </p:txBody>
      </p:sp>
      <p:sp>
        <p:nvSpPr>
          <p:cNvPr id="4" name="Θέση περιεχομένου 3">
            <a:extLst>
              <a:ext uri="{FF2B5EF4-FFF2-40B4-BE49-F238E27FC236}">
                <a16:creationId xmlns:a16="http://schemas.microsoft.com/office/drawing/2014/main" id="{321D0DE3-A0BE-3AB7-82B3-257CF29C61F0}"/>
              </a:ext>
            </a:extLst>
          </p:cNvPr>
          <p:cNvSpPr>
            <a:spLocks noGrp="1"/>
          </p:cNvSpPr>
          <p:nvPr>
            <p:ph sz="quarter" idx="13"/>
          </p:nvPr>
        </p:nvSpPr>
        <p:spPr/>
        <p:txBody>
          <a:bodyPr>
            <a:normAutofit fontScale="70000" lnSpcReduction="20000"/>
          </a:bodyPr>
          <a:lstStyle/>
          <a:p>
            <a:pPr marL="0" indent="0">
              <a:buNone/>
            </a:pPr>
            <a:r>
              <a:rPr lang="en-US" cap="none" dirty="0"/>
              <a:t>Chorus: As you have put me under oath, on my oath, my lord, I will speak. I am not the slayer, nor can I reveal him. As for the investigation, it was for Phoebus, who enjoined it, to tell us who wrought the deed.</a:t>
            </a:r>
          </a:p>
          <a:p>
            <a:pPr marL="0" indent="0">
              <a:buNone/>
            </a:pPr>
            <a:r>
              <a:rPr lang="en-US" cap="none" dirty="0"/>
              <a:t>Oedipus: 280 Justly [</a:t>
            </a:r>
            <a:r>
              <a:rPr lang="en-US" cap="none" dirty="0" err="1"/>
              <a:t>dikaia</a:t>
            </a:r>
            <a:r>
              <a:rPr lang="en-US" cap="none" dirty="0"/>
              <a:t>] said. But no man on earth can force the gods to do what they do not want.</a:t>
            </a:r>
          </a:p>
          <a:p>
            <a:pPr marL="0" indent="0">
              <a:buNone/>
            </a:pPr>
            <a:r>
              <a:rPr lang="en-US" cap="none" dirty="0"/>
              <a:t>Chorus: I would like to say what seems to me the next best course.</a:t>
            </a:r>
          </a:p>
          <a:p>
            <a:pPr marL="0" indent="0">
              <a:buNone/>
            </a:pPr>
            <a:r>
              <a:rPr lang="en-US" cap="none" dirty="0"/>
              <a:t>Oedipus: And if there is a third course, do not hesitate to reveal it.</a:t>
            </a:r>
          </a:p>
          <a:p>
            <a:pPr marL="0" indent="0">
              <a:buNone/>
            </a:pPr>
            <a:r>
              <a:rPr lang="en-US" cap="none" dirty="0"/>
              <a:t>Chorus: I know that our lord Teiresias is the seer most like our 285 lord Apollo; From him, my lord, an investigator might learn most clearly about these affairs.</a:t>
            </a:r>
          </a:p>
          <a:p>
            <a:endParaRPr lang="el-GR" dirty="0"/>
          </a:p>
        </p:txBody>
      </p:sp>
      <p:sp>
        <p:nvSpPr>
          <p:cNvPr id="5" name="Θέση περιεχομένου 4">
            <a:extLst>
              <a:ext uri="{FF2B5EF4-FFF2-40B4-BE49-F238E27FC236}">
                <a16:creationId xmlns:a16="http://schemas.microsoft.com/office/drawing/2014/main" id="{E8E7DA08-8481-6DB5-B7F8-659E527A9279}"/>
              </a:ext>
            </a:extLst>
          </p:cNvPr>
          <p:cNvSpPr>
            <a:spLocks noGrp="1"/>
          </p:cNvSpPr>
          <p:nvPr>
            <p:ph sz="quarter" idx="14"/>
          </p:nvPr>
        </p:nvSpPr>
        <p:spPr/>
        <p:txBody>
          <a:bodyPr>
            <a:normAutofit fontScale="55000" lnSpcReduction="20000"/>
          </a:bodyPr>
          <a:lstStyle/>
          <a:p>
            <a:pPr marL="0" indent="0" algn="just">
              <a:buNone/>
            </a:pPr>
            <a:r>
              <a:rPr lang="en-US" cap="none" dirty="0"/>
              <a:t>Oedipus: Not even this have I left uncared for. On Creon’s suggestion, I sent a man to bring him. And </a:t>
            </a:r>
            <a:r>
              <a:rPr lang="en-US" cap="none" dirty="0" err="1"/>
              <a:t>i’ve</a:t>
            </a:r>
            <a:r>
              <a:rPr lang="en-US" cap="none" dirty="0"/>
              <a:t> been wondering for some time why he is not here.</a:t>
            </a:r>
          </a:p>
          <a:p>
            <a:pPr marL="0" indent="0" algn="just">
              <a:buNone/>
            </a:pPr>
            <a:r>
              <a:rPr lang="en-US" cap="none" dirty="0"/>
              <a:t>Chorus: 290 indeed—his skill apart—the words [</a:t>
            </a:r>
            <a:r>
              <a:rPr lang="en-US" cap="none" dirty="0" err="1"/>
              <a:t>epea</a:t>
            </a:r>
            <a:r>
              <a:rPr lang="en-US" cap="none" dirty="0"/>
              <a:t>] are but faint and old.</a:t>
            </a:r>
          </a:p>
          <a:p>
            <a:pPr marL="0" indent="0" algn="just">
              <a:buNone/>
            </a:pPr>
            <a:r>
              <a:rPr lang="en-US" cap="none" dirty="0"/>
              <a:t>Oedipus: What sort are they? I am investigating every tale.</a:t>
            </a:r>
          </a:p>
          <a:p>
            <a:pPr marL="0" indent="0" algn="just">
              <a:buNone/>
            </a:pPr>
            <a:r>
              <a:rPr lang="en-US" cap="none" dirty="0"/>
              <a:t>Chorus: He was said to have been killed by some wayfarers.</a:t>
            </a:r>
          </a:p>
          <a:p>
            <a:pPr marL="0" indent="0" algn="just">
              <a:buNone/>
            </a:pPr>
            <a:r>
              <a:rPr lang="en-US" cap="none" dirty="0"/>
              <a:t>Oedipus: I too have heard that. But no one sees the one who did it.</a:t>
            </a:r>
          </a:p>
          <a:p>
            <a:pPr marL="0" indent="0" algn="just">
              <a:buNone/>
            </a:pPr>
            <a:r>
              <a:rPr lang="en-US" cap="none" dirty="0"/>
              <a:t>Chorus: If he knows what fear is, he will not hesitate to come forward when he 295 hears your curses, so dire are they.</a:t>
            </a:r>
          </a:p>
          <a:p>
            <a:pPr marL="0" indent="0" algn="just">
              <a:buNone/>
            </a:pPr>
            <a:r>
              <a:rPr lang="en-US" cap="none" dirty="0"/>
              <a:t>Oedipus: When a man does not shrink from a deed, neither is he scared by a word.</a:t>
            </a:r>
          </a:p>
          <a:p>
            <a:pPr marL="0" indent="0" algn="just">
              <a:buNone/>
            </a:pPr>
            <a:r>
              <a:rPr lang="en-US" cap="none" dirty="0"/>
              <a:t>Chorus: But there is no one to convict him. For here they bring at last the godlike seer [mantis], the only man in whom what is true [</a:t>
            </a:r>
            <a:r>
              <a:rPr lang="en-US" cap="none" dirty="0" err="1"/>
              <a:t>alēthēs</a:t>
            </a:r>
            <a:r>
              <a:rPr lang="en-US" cap="none" dirty="0"/>
              <a:t>] lives.</a:t>
            </a:r>
          </a:p>
          <a:p>
            <a:endParaRPr lang="el-GR" dirty="0"/>
          </a:p>
        </p:txBody>
      </p:sp>
    </p:spTree>
    <p:extLst>
      <p:ext uri="{BB962C8B-B14F-4D97-AF65-F5344CB8AC3E}">
        <p14:creationId xmlns:p14="http://schemas.microsoft.com/office/powerpoint/2010/main" val="20308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521168-3AC9-6541-E100-BEA018895EF6}"/>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6452FEFD-D393-F17B-0F6D-E9D1838FEFCE}"/>
              </a:ext>
            </a:extLst>
          </p:cNvPr>
          <p:cNvSpPr>
            <a:spLocks noGrp="1"/>
          </p:cNvSpPr>
          <p:nvPr>
            <p:ph sz="quarter" idx="13"/>
          </p:nvPr>
        </p:nvSpPr>
        <p:spPr/>
        <p:txBody>
          <a:bodyPr>
            <a:normAutofit fontScale="85000" lnSpcReduction="10000"/>
          </a:bodyPr>
          <a:lstStyle/>
          <a:p>
            <a:pPr marL="0" indent="0" algn="just">
              <a:buNone/>
            </a:pPr>
            <a:r>
              <a:rPr lang="en-US" cap="none" dirty="0"/>
              <a:t>Teiresias enters, led by a boy.</a:t>
            </a:r>
          </a:p>
          <a:p>
            <a:pPr marL="0" indent="0" algn="just">
              <a:buNone/>
            </a:pPr>
            <a:r>
              <a:rPr lang="en-US" cap="none" dirty="0"/>
              <a:t>Oedipus</a:t>
            </a:r>
          </a:p>
          <a:p>
            <a:pPr marL="0" indent="0" algn="just">
              <a:buNone/>
            </a:pPr>
            <a:r>
              <a:rPr lang="en-US" cap="none" dirty="0"/>
              <a:t>300 Teiresias, whose soul grasps all things, that which may be told and that which is unspeakable, the secrets of heaven and the affairs of the earth—you feel with your </a:t>
            </a:r>
            <a:r>
              <a:rPr lang="en-US" cap="none" dirty="0" err="1"/>
              <a:t>phrēn</a:t>
            </a:r>
            <a:r>
              <a:rPr lang="en-US" cap="none" dirty="0"/>
              <a:t>, though you cannot see, what a huge plague haunts our polis. From which, great prophet, we find you to be our protector and only savior [</a:t>
            </a:r>
            <a:r>
              <a:rPr lang="en-US" cap="none" dirty="0" err="1"/>
              <a:t>sōtēr</a:t>
            </a:r>
            <a:r>
              <a:rPr lang="en-US" cap="none" dirty="0"/>
              <a:t>]. 305 now, Phoebus—if indeed you have not heard the reports—has sent answer to our question that the only way to rid ourselves of this pest that afflicts us is to discover the slayers of Laios, and then to slay or banish them from our land. 310 do not, then, begrudge us the voice of the birds or any other path of the knowledge of the seer [mantis], but save yourself and your polis, save me, save all that is damaged by the defilement [miasma] of the dead. We are in your hands, and man’s noblest labor [</a:t>
            </a:r>
            <a:r>
              <a:rPr lang="en-US" cap="none" dirty="0" err="1"/>
              <a:t>ponos</a:t>
            </a:r>
            <a:r>
              <a:rPr lang="en-US" cap="none" dirty="0"/>
              <a:t>] is to help others 315 to the best of his means and powers.</a:t>
            </a:r>
          </a:p>
          <a:p>
            <a:endParaRPr lang="el-GR" dirty="0"/>
          </a:p>
        </p:txBody>
      </p:sp>
    </p:spTree>
    <p:extLst>
      <p:ext uri="{BB962C8B-B14F-4D97-AF65-F5344CB8AC3E}">
        <p14:creationId xmlns:p14="http://schemas.microsoft.com/office/powerpoint/2010/main" val="26526357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51AE1D-313E-0022-7EF3-F0DC1D4C6BC6}"/>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03E40128-140E-E97B-9E8A-D20F5FA341E9}"/>
              </a:ext>
            </a:extLst>
          </p:cNvPr>
          <p:cNvSpPr>
            <a:spLocks noGrp="1"/>
          </p:cNvSpPr>
          <p:nvPr>
            <p:ph sz="quarter" idx="13"/>
          </p:nvPr>
        </p:nvSpPr>
        <p:spPr/>
        <p:txBody>
          <a:bodyPr>
            <a:normAutofit fontScale="92500" lnSpcReduction="20000"/>
          </a:bodyPr>
          <a:lstStyle/>
          <a:p>
            <a:pPr marL="0" indent="0" algn="just">
              <a:buNone/>
            </a:pPr>
            <a:r>
              <a:rPr lang="en-US" cap="none" dirty="0"/>
              <a:t>Teiresias: Alas, how terrible it is to have </a:t>
            </a:r>
            <a:r>
              <a:rPr lang="en-US" cap="none" dirty="0" err="1"/>
              <a:t>phrenes</a:t>
            </a:r>
            <a:r>
              <a:rPr lang="en-US" cap="none" dirty="0"/>
              <a:t> when it does not benefit those who have it. I knew this well, but let it slip from mind; otherwise I would not have come here.</a:t>
            </a:r>
          </a:p>
          <a:p>
            <a:pPr marL="0" indent="0" algn="just">
              <a:buNone/>
            </a:pPr>
            <a:r>
              <a:rPr lang="en-US" cap="none" dirty="0"/>
              <a:t>Oedipus: Ahat now? How disheartened you have come!</a:t>
            </a:r>
          </a:p>
          <a:p>
            <a:pPr marL="0" indent="0" algn="just">
              <a:buNone/>
            </a:pPr>
            <a:r>
              <a:rPr lang="en-US" cap="none" dirty="0"/>
              <a:t>Teiresias: 320 Let me go home. For you will bear your own burden to the end, and I will bear mine, if you consent.</a:t>
            </a:r>
          </a:p>
          <a:p>
            <a:pPr marL="0" indent="0" algn="just">
              <a:buNone/>
            </a:pPr>
            <a:r>
              <a:rPr lang="en-US" cap="none" dirty="0"/>
              <a:t>Oedipus: Your words are strange and unkindly to the polis which nurtured you, since you withhold this response.</a:t>
            </a:r>
          </a:p>
          <a:p>
            <a:pPr marL="0" indent="0" algn="just">
              <a:buNone/>
            </a:pPr>
            <a:r>
              <a:rPr lang="en-US" cap="none" dirty="0"/>
              <a:t>Teiresias: I see that you, for your part, speak what is off the mark [</a:t>
            </a:r>
            <a:r>
              <a:rPr lang="en-US" cap="none" dirty="0" err="1"/>
              <a:t>kairos</a:t>
            </a:r>
            <a:r>
              <a:rPr lang="en-US" cap="none" dirty="0"/>
              <a:t>]. 325 therefore do not speak, so I will not suffer [</a:t>
            </a:r>
            <a:r>
              <a:rPr lang="en-US" cap="none" dirty="0" err="1"/>
              <a:t>paskhein</a:t>
            </a:r>
            <a:r>
              <a:rPr lang="en-US" cap="none" dirty="0"/>
              <a:t>] the same.</a:t>
            </a:r>
          </a:p>
          <a:p>
            <a:endParaRPr lang="el-GR" dirty="0"/>
          </a:p>
        </p:txBody>
      </p:sp>
    </p:spTree>
    <p:extLst>
      <p:ext uri="{BB962C8B-B14F-4D97-AF65-F5344CB8AC3E}">
        <p14:creationId xmlns:p14="http://schemas.microsoft.com/office/powerpoint/2010/main" val="688140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5A88BD-9D9E-CE13-C612-14FECE78BFD9}"/>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600F0C7A-70DE-B2F5-F326-9C1AC18E5B4C}"/>
              </a:ext>
            </a:extLst>
          </p:cNvPr>
          <p:cNvSpPr>
            <a:spLocks noGrp="1"/>
          </p:cNvSpPr>
          <p:nvPr>
            <p:ph sz="quarter" idx="13"/>
          </p:nvPr>
        </p:nvSpPr>
        <p:spPr/>
        <p:txBody>
          <a:bodyPr>
            <a:normAutofit fontScale="85000" lnSpcReduction="10000"/>
          </a:bodyPr>
          <a:lstStyle/>
          <a:p>
            <a:pPr marL="0" indent="0" algn="just">
              <a:buNone/>
            </a:pPr>
            <a:r>
              <a:rPr lang="en-US" cap="none" dirty="0"/>
              <a:t>Oedipus: For the love of the gods, don’t turn away, if you have </a:t>
            </a:r>
            <a:r>
              <a:rPr lang="en-US" cap="none" dirty="0" err="1"/>
              <a:t>phrenes</a:t>
            </a:r>
            <a:r>
              <a:rPr lang="en-US" cap="none" dirty="0"/>
              <a:t>; we all implore you on our knees as suppliants.</a:t>
            </a:r>
          </a:p>
          <a:p>
            <a:pPr marL="0" indent="0" algn="just">
              <a:buNone/>
            </a:pPr>
            <a:r>
              <a:rPr lang="en-US" cap="none" dirty="0"/>
              <a:t>Teiresias: All of you lack </a:t>
            </a:r>
            <a:r>
              <a:rPr lang="en-US" cap="none" dirty="0" err="1"/>
              <a:t>phrenes</a:t>
            </a:r>
            <a:r>
              <a:rPr lang="en-US" cap="none" dirty="0"/>
              <a:t>. Never will I reveal my evils—not to call them yours.</a:t>
            </a:r>
          </a:p>
          <a:p>
            <a:pPr marL="0" indent="0" algn="just">
              <a:buNone/>
            </a:pPr>
            <a:r>
              <a:rPr lang="en-US" cap="none" dirty="0"/>
              <a:t>Oedipus: 330 What are you saying? Do you know the secret and refuse to tell it? Will you betray and destroy the polis?</a:t>
            </a:r>
          </a:p>
          <a:p>
            <a:pPr marL="0" indent="0" algn="just">
              <a:buNone/>
            </a:pPr>
            <a:r>
              <a:rPr lang="en-US" cap="none" dirty="0"/>
              <a:t>Teiresias: I will grieve neither myself nor you. Why do you ask these things in vain? You will not learn the answers from me.</a:t>
            </a:r>
          </a:p>
          <a:p>
            <a:pPr marL="0" indent="0" algn="just">
              <a:buNone/>
            </a:pPr>
            <a:r>
              <a:rPr lang="en-US" cap="none" dirty="0"/>
              <a:t>Oedipus: You would anger a stone! Most </a:t>
            </a:r>
            <a:r>
              <a:rPr lang="en-US" cap="none" dirty="0" err="1"/>
              <a:t>kakos</a:t>
            </a:r>
            <a:r>
              <a:rPr lang="en-US" cap="none" dirty="0"/>
              <a:t> of the </a:t>
            </a:r>
            <a:r>
              <a:rPr lang="en-US" cap="none" dirty="0" err="1"/>
              <a:t>kakoi</a:t>
            </a:r>
            <a:r>
              <a:rPr lang="en-US" cap="none" dirty="0"/>
              <a:t>, will you not speak out? 335 can nothing touch you? Will you never come to an end [telos]?</a:t>
            </a:r>
          </a:p>
          <a:p>
            <a:pPr marL="0" indent="0" algn="just">
              <a:buNone/>
            </a:pPr>
            <a:r>
              <a:rPr lang="en-US" cap="none" dirty="0"/>
              <a:t>Teiresias: You find fault with my anger, but you do not perceive your own that lives with you; no, you blame me.</a:t>
            </a:r>
          </a:p>
          <a:p>
            <a:endParaRPr lang="el-GR" dirty="0"/>
          </a:p>
        </p:txBody>
      </p:sp>
    </p:spTree>
    <p:extLst>
      <p:ext uri="{BB962C8B-B14F-4D97-AF65-F5344CB8AC3E}">
        <p14:creationId xmlns:p14="http://schemas.microsoft.com/office/powerpoint/2010/main" val="34005190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EEBEE1D-49C4-A0EA-1675-212B5D0726A8}"/>
              </a:ext>
            </a:extLst>
          </p:cNvPr>
          <p:cNvSpPr>
            <a:spLocks noGrp="1"/>
          </p:cNvSpPr>
          <p:nvPr>
            <p:ph type="title"/>
          </p:nvPr>
        </p:nvSpPr>
        <p:spPr/>
        <p:txBody>
          <a:bodyPr/>
          <a:lstStyle/>
          <a:p>
            <a:r>
              <a:rPr lang="en-US" dirty="0"/>
              <a:t>Supplication (</a:t>
            </a:r>
            <a:r>
              <a:rPr lang="en-US" dirty="0" err="1"/>
              <a:t>hiketeia</a:t>
            </a:r>
            <a:r>
              <a:rPr lang="en-US" dirty="0"/>
              <a:t>)</a:t>
            </a:r>
            <a:endParaRPr lang="el-GR" dirty="0"/>
          </a:p>
        </p:txBody>
      </p:sp>
      <p:sp>
        <p:nvSpPr>
          <p:cNvPr id="3" name="Θέση περιεχομένου 2">
            <a:extLst>
              <a:ext uri="{FF2B5EF4-FFF2-40B4-BE49-F238E27FC236}">
                <a16:creationId xmlns:a16="http://schemas.microsoft.com/office/drawing/2014/main" id="{B1393CA2-C87C-89B3-C25D-2966BB949521}"/>
              </a:ext>
            </a:extLst>
          </p:cNvPr>
          <p:cNvSpPr>
            <a:spLocks noGrp="1"/>
          </p:cNvSpPr>
          <p:nvPr>
            <p:ph sz="quarter" idx="13"/>
          </p:nvPr>
        </p:nvSpPr>
        <p:spPr/>
        <p:txBody>
          <a:bodyPr/>
          <a:lstStyle/>
          <a:p>
            <a:pPr algn="just"/>
            <a:r>
              <a:rPr lang="el-GR" cap="none" dirty="0" err="1"/>
              <a:t>ἱκετεία</a:t>
            </a:r>
            <a:r>
              <a:rPr lang="el-GR" cap="none" dirty="0"/>
              <a:t> </a:t>
            </a:r>
            <a:r>
              <a:rPr lang="en-US" cap="none" dirty="0"/>
              <a:t>was a ritualized, desperate request for help, often made by a weaker party (suppliant) to a stronger one, protected by religious obligation and Zeus </a:t>
            </a:r>
            <a:r>
              <a:rPr lang="en-US" cap="none" dirty="0" err="1"/>
              <a:t>Hikesios</a:t>
            </a:r>
            <a:r>
              <a:rPr lang="en-US" cap="none" dirty="0"/>
              <a:t>. It was a non-verbal and verbal act, typically involving grasping the knees and touching the chin of the supplicated person</a:t>
            </a:r>
            <a:r>
              <a:rPr lang="el-GR" cap="none" dirty="0"/>
              <a:t>.</a:t>
            </a:r>
          </a:p>
        </p:txBody>
      </p:sp>
      <p:pic>
        <p:nvPicPr>
          <p:cNvPr id="5" name="Θέση περιεχομένου 4">
            <a:extLst>
              <a:ext uri="{FF2B5EF4-FFF2-40B4-BE49-F238E27FC236}">
                <a16:creationId xmlns:a16="http://schemas.microsoft.com/office/drawing/2014/main" id="{889A21E0-5D3A-C3B8-1716-03E44312F488}"/>
              </a:ext>
            </a:extLst>
          </p:cNvPr>
          <p:cNvPicPr>
            <a:picLocks noGrp="1" noChangeAspect="1"/>
          </p:cNvPicPr>
          <p:nvPr>
            <p:ph sz="quarter" idx="14"/>
          </p:nvPr>
        </p:nvPicPr>
        <p:blipFill>
          <a:blip r:embed="rId2"/>
          <a:stretch>
            <a:fillRect/>
          </a:stretch>
        </p:blipFill>
        <p:spPr>
          <a:xfrm>
            <a:off x="7767637" y="2883694"/>
            <a:ext cx="1914525" cy="2390775"/>
          </a:xfrm>
          <a:prstGeom prst="rect">
            <a:avLst/>
          </a:prstGeom>
        </p:spPr>
      </p:pic>
    </p:spTree>
    <p:extLst>
      <p:ext uri="{BB962C8B-B14F-4D97-AF65-F5344CB8AC3E}">
        <p14:creationId xmlns:p14="http://schemas.microsoft.com/office/powerpoint/2010/main" val="27149650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1B231C7-FE79-5916-5B45-51FBE4C8D2C7}"/>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41F0C4F3-F16A-C947-577B-C77FBDA0966A}"/>
              </a:ext>
            </a:extLst>
          </p:cNvPr>
          <p:cNvSpPr>
            <a:spLocks noGrp="1"/>
          </p:cNvSpPr>
          <p:nvPr>
            <p:ph sz="quarter" idx="13"/>
          </p:nvPr>
        </p:nvSpPr>
        <p:spPr/>
        <p:txBody>
          <a:bodyPr>
            <a:normAutofit fontScale="77500" lnSpcReduction="20000"/>
          </a:bodyPr>
          <a:lstStyle/>
          <a:p>
            <a:pPr marL="0" indent="0" algn="just">
              <a:buNone/>
            </a:pPr>
            <a:r>
              <a:rPr lang="en-US" cap="none" dirty="0"/>
              <a:t>Oedipus: Who would not be angry hearing such words [</a:t>
            </a:r>
            <a:r>
              <a:rPr lang="en-US" cap="none" dirty="0" err="1"/>
              <a:t>epea</a:t>
            </a:r>
            <a:r>
              <a:rPr lang="en-US" cap="none" dirty="0"/>
              <a:t>], 340 with which you now are slighting the polis?</a:t>
            </a:r>
          </a:p>
          <a:p>
            <a:pPr marL="0" indent="0" algn="just">
              <a:buNone/>
            </a:pPr>
            <a:r>
              <a:rPr lang="en-US" cap="none" dirty="0"/>
              <a:t>Teiresias: Though future will come of itself, though I shroud it in silence.</a:t>
            </a:r>
          </a:p>
          <a:p>
            <a:pPr marL="0" indent="0" algn="just">
              <a:buNone/>
            </a:pPr>
            <a:r>
              <a:rPr lang="en-US" cap="none" dirty="0"/>
              <a:t>Oedipus: Since it must come anyway, it is right that you tell it to me.</a:t>
            </a:r>
          </a:p>
          <a:p>
            <a:pPr marL="0" indent="0" algn="just">
              <a:buNone/>
            </a:pPr>
            <a:r>
              <a:rPr lang="en-US" cap="none" dirty="0"/>
              <a:t>Teiresias: I will speak no further; rage, if you wish, with the fiercest wrath your </a:t>
            </a:r>
            <a:r>
              <a:rPr lang="en-US" cap="none" dirty="0" err="1"/>
              <a:t>thūmos</a:t>
            </a:r>
            <a:r>
              <a:rPr lang="en-US" cap="none" dirty="0"/>
              <a:t> knows.</a:t>
            </a:r>
          </a:p>
          <a:p>
            <a:pPr marL="0" indent="0" algn="just">
              <a:buNone/>
            </a:pPr>
            <a:r>
              <a:rPr lang="en-US" cap="none" dirty="0"/>
              <a:t>Oedipus: 345 In my anger I will not spare to speak all my thoughts. Know that you seem to me to have helped in plotting the deed, and to have done it, short of performing the actual murder with your own hands; if you had eye-sight, I would have said that you had done even this by yourself.</a:t>
            </a:r>
          </a:p>
          <a:p>
            <a:pPr marL="0" indent="0" algn="just">
              <a:buNone/>
            </a:pPr>
            <a:r>
              <a:rPr lang="en-US" cap="none" dirty="0"/>
              <a:t>Teiresias: 350 true [</a:t>
            </a:r>
            <a:r>
              <a:rPr lang="en-US" cap="none" dirty="0" err="1"/>
              <a:t>alēthēs</a:t>
            </a:r>
            <a:r>
              <a:rPr lang="en-US" cap="none" dirty="0"/>
              <a:t>]? I order you to abide by your own decree, and from this day forth not to speak to these men or to me, since you are the accursed defiler of this land.</a:t>
            </a:r>
          </a:p>
          <a:p>
            <a:pPr marL="0" indent="0" algn="just">
              <a:buNone/>
            </a:pPr>
            <a:r>
              <a:rPr lang="en-US" cap="none" dirty="0"/>
              <a:t>Oedipus: So brazen with your blustering taunt? 355 where do you think to escape to?</a:t>
            </a:r>
          </a:p>
          <a:p>
            <a:endParaRPr lang="el-GR" dirty="0"/>
          </a:p>
        </p:txBody>
      </p:sp>
    </p:spTree>
    <p:extLst>
      <p:ext uri="{BB962C8B-B14F-4D97-AF65-F5344CB8AC3E}">
        <p14:creationId xmlns:p14="http://schemas.microsoft.com/office/powerpoint/2010/main" val="9586343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8D21AF-61EE-813B-066F-36C5971BD036}"/>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97B2BA56-7E9A-22C2-E416-7D29BE14698F}"/>
              </a:ext>
            </a:extLst>
          </p:cNvPr>
          <p:cNvSpPr>
            <a:spLocks noGrp="1"/>
          </p:cNvSpPr>
          <p:nvPr>
            <p:ph sz="quarter" idx="13"/>
          </p:nvPr>
        </p:nvSpPr>
        <p:spPr/>
        <p:txBody>
          <a:bodyPr>
            <a:normAutofit fontScale="92500" lnSpcReduction="20000"/>
          </a:bodyPr>
          <a:lstStyle/>
          <a:p>
            <a:pPr marL="0" indent="0" algn="just">
              <a:buNone/>
            </a:pPr>
            <a:r>
              <a:rPr lang="en-US" cap="none" dirty="0"/>
              <a:t>Teiresias: I have escaped. There is strength in my truth [</a:t>
            </a:r>
            <a:r>
              <a:rPr lang="en-US" cap="none" dirty="0" err="1"/>
              <a:t>alēthēs</a:t>
            </a:r>
            <a:r>
              <a:rPr lang="en-US" cap="none" dirty="0"/>
              <a:t>].</a:t>
            </a:r>
          </a:p>
          <a:p>
            <a:pPr marL="0" indent="0" algn="just">
              <a:buNone/>
            </a:pPr>
            <a:r>
              <a:rPr lang="en-US" cap="none" dirty="0"/>
              <a:t>Oedipus: Who taught you this? Not your skill, at any rate.</a:t>
            </a:r>
          </a:p>
          <a:p>
            <a:pPr marL="0" indent="0" algn="just">
              <a:buNone/>
            </a:pPr>
            <a:r>
              <a:rPr lang="en-US" cap="none" dirty="0"/>
              <a:t>Teiresias: You yourself. For you spurred me on to speak against my will.</a:t>
            </a:r>
          </a:p>
          <a:p>
            <a:pPr marL="0" indent="0" algn="just">
              <a:buNone/>
            </a:pPr>
            <a:r>
              <a:rPr lang="en-US" cap="none" dirty="0"/>
              <a:t>Oedipus: What did you say? Speak again, so I may learn it better.</a:t>
            </a:r>
          </a:p>
          <a:p>
            <a:pPr marL="0" indent="0" algn="just">
              <a:buNone/>
            </a:pPr>
            <a:r>
              <a:rPr lang="en-US" cap="none" dirty="0"/>
              <a:t>Teiresias: 360 did you not understand before, or are you talking to test me?</a:t>
            </a:r>
          </a:p>
          <a:p>
            <a:pPr marL="0" indent="0" algn="just">
              <a:buNone/>
            </a:pPr>
            <a:r>
              <a:rPr lang="en-US" cap="none" dirty="0"/>
              <a:t>Oedipus: I cannot say I understood fully. Tell me again.</a:t>
            </a:r>
          </a:p>
          <a:p>
            <a:pPr marL="0" indent="0" algn="just">
              <a:buNone/>
            </a:pPr>
            <a:r>
              <a:rPr lang="en-US" cap="none" dirty="0"/>
              <a:t>Teiresias: I say that you are the killer of the man whose slayer you seek.</a:t>
            </a:r>
          </a:p>
          <a:p>
            <a:pPr marL="0" indent="0" algn="just">
              <a:buNone/>
            </a:pPr>
            <a:r>
              <a:rPr lang="en-US" cap="none" dirty="0"/>
              <a:t>Oedipus: Now you will regret that you have said such dire words twice.</a:t>
            </a:r>
          </a:p>
          <a:p>
            <a:endParaRPr lang="el-GR" dirty="0"/>
          </a:p>
        </p:txBody>
      </p:sp>
    </p:spTree>
    <p:extLst>
      <p:ext uri="{BB962C8B-B14F-4D97-AF65-F5344CB8AC3E}">
        <p14:creationId xmlns:p14="http://schemas.microsoft.com/office/powerpoint/2010/main" val="5558796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F0BE055-AEB5-DEED-7160-3CE6D85A37BD}"/>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C643E6D3-7402-439E-FE17-D7C22CE0173F}"/>
              </a:ext>
            </a:extLst>
          </p:cNvPr>
          <p:cNvSpPr>
            <a:spLocks noGrp="1"/>
          </p:cNvSpPr>
          <p:nvPr>
            <p:ph sz="quarter" idx="13"/>
          </p:nvPr>
        </p:nvSpPr>
        <p:spPr/>
        <p:txBody>
          <a:bodyPr>
            <a:normAutofit fontScale="70000" lnSpcReduction="20000"/>
          </a:bodyPr>
          <a:lstStyle/>
          <a:p>
            <a:pPr marL="0" indent="0" algn="just">
              <a:buNone/>
            </a:pPr>
            <a:r>
              <a:rPr lang="en-US" cap="none" dirty="0"/>
              <a:t>Teiresias: 365 should I tell you more, that you might get more angry?</a:t>
            </a:r>
          </a:p>
          <a:p>
            <a:pPr marL="0" indent="0" algn="just">
              <a:buNone/>
            </a:pPr>
            <a:r>
              <a:rPr lang="en-US" cap="none" dirty="0"/>
              <a:t>Oedipus: Say as much as you want; it will be said in vain.</a:t>
            </a:r>
          </a:p>
          <a:p>
            <a:pPr marL="0" indent="0" algn="just">
              <a:buNone/>
            </a:pPr>
            <a:r>
              <a:rPr lang="en-US" cap="none" dirty="0"/>
              <a:t>Teiresias: I say that you have been living in unguessed shame with your most </a:t>
            </a:r>
            <a:r>
              <a:rPr lang="en-US" cap="none" dirty="0" err="1"/>
              <a:t>philos</a:t>
            </a:r>
            <a:r>
              <a:rPr lang="en-US" cap="none" dirty="0"/>
              <a:t>, and do not see to what woe you have come.</a:t>
            </a:r>
          </a:p>
          <a:p>
            <a:pPr marL="0" indent="0" algn="just">
              <a:buNone/>
            </a:pPr>
            <a:r>
              <a:rPr lang="en-US" cap="none" dirty="0"/>
              <a:t>Oedipus: Do think that you will always be able to speak like this without smarting for it?</a:t>
            </a:r>
          </a:p>
          <a:p>
            <a:pPr marL="0" indent="0" algn="just">
              <a:buNone/>
            </a:pPr>
            <a:r>
              <a:rPr lang="en-US" cap="none" dirty="0"/>
              <a:t>Teiresias: If indeed there is any strength in truth [</a:t>
            </a:r>
            <a:r>
              <a:rPr lang="en-US" cap="none" dirty="0" err="1"/>
              <a:t>alēthēs</a:t>
            </a:r>
            <a:r>
              <a:rPr lang="en-US" cap="none" dirty="0"/>
              <a:t>].</a:t>
            </a:r>
          </a:p>
          <a:p>
            <a:pPr marL="0" indent="0" algn="just">
              <a:buNone/>
            </a:pPr>
            <a:r>
              <a:rPr lang="en-US" cap="none" dirty="0"/>
              <a:t>Oedipus: 370 there is, except for you. You do not have that strength, since you are maimed in your ears, in your </a:t>
            </a:r>
            <a:r>
              <a:rPr lang="en-US" cap="none" dirty="0" err="1"/>
              <a:t>noos</a:t>
            </a:r>
            <a:r>
              <a:rPr lang="en-US" cap="none" dirty="0"/>
              <a:t>, and in your eyes.</a:t>
            </a:r>
          </a:p>
          <a:p>
            <a:pPr marL="0" indent="0" algn="just">
              <a:buNone/>
            </a:pPr>
            <a:r>
              <a:rPr lang="en-US" cap="none" dirty="0"/>
              <a:t>Teiresias: And you are a poor wretch to utter taunts that every man here will soon hurl at you.</a:t>
            </a:r>
          </a:p>
          <a:p>
            <a:pPr marL="0" indent="0" algn="just">
              <a:buNone/>
            </a:pPr>
            <a:r>
              <a:rPr lang="en-US" cap="none" dirty="0"/>
              <a:t>Oedipus: Night, endless night has you in her keeping, so that you can never hurt me 375 nor any man that sees the light of the sun.</a:t>
            </a:r>
          </a:p>
          <a:p>
            <a:endParaRPr lang="el-GR" dirty="0"/>
          </a:p>
        </p:txBody>
      </p:sp>
    </p:spTree>
    <p:extLst>
      <p:ext uri="{BB962C8B-B14F-4D97-AF65-F5344CB8AC3E}">
        <p14:creationId xmlns:p14="http://schemas.microsoft.com/office/powerpoint/2010/main" val="30904728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F154581-08E6-076D-C79B-93CD6E32721C}"/>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4DE09081-F030-4AF7-0595-4646B9537B07}"/>
              </a:ext>
            </a:extLst>
          </p:cNvPr>
          <p:cNvSpPr>
            <a:spLocks noGrp="1"/>
          </p:cNvSpPr>
          <p:nvPr>
            <p:ph sz="quarter" idx="13"/>
          </p:nvPr>
        </p:nvSpPr>
        <p:spPr/>
        <p:txBody>
          <a:bodyPr>
            <a:normAutofit fontScale="92500" lnSpcReduction="10000"/>
          </a:bodyPr>
          <a:lstStyle/>
          <a:p>
            <a:pPr marL="0" indent="0" algn="just">
              <a:buNone/>
            </a:pPr>
            <a:r>
              <a:rPr lang="en-US" cap="none" dirty="0"/>
              <a:t>Teiresias: No, it is not your fate to fall at my hands, since apollo, to whom this matter is a concern, is sufficient.</a:t>
            </a:r>
          </a:p>
          <a:p>
            <a:pPr marL="0" indent="0" algn="just">
              <a:buNone/>
            </a:pPr>
            <a:r>
              <a:rPr lang="en-US" cap="none" dirty="0"/>
              <a:t>Oedipus: Are these Creon’s devices, or your own?</a:t>
            </a:r>
          </a:p>
          <a:p>
            <a:pPr marL="0" indent="0" algn="just">
              <a:buNone/>
            </a:pPr>
            <a:r>
              <a:rPr lang="en-US" cap="none" dirty="0"/>
              <a:t>Teiresias: Creon is no trouble for you; you are your own.</a:t>
            </a:r>
          </a:p>
          <a:p>
            <a:pPr marL="0" indent="0" algn="just">
              <a:buNone/>
            </a:pPr>
            <a:r>
              <a:rPr lang="en-US" cap="none" dirty="0"/>
              <a:t>Oedipus: 380 O wealth, and tyranny, and skill surpassing skill in life’s keen rivalries, how great is the envy in your keeping, if, for the sake of this power which the polis has entrusted to me, a gift unsought, 385 Creon the trustworthy, Creon my old </a:t>
            </a:r>
            <a:r>
              <a:rPr lang="en-US" cap="none" dirty="0" err="1"/>
              <a:t>philos</a:t>
            </a:r>
            <a:r>
              <a:rPr lang="en-US" cap="none" dirty="0"/>
              <a:t>, has crept upon me by stealth, yearning to overthrow me, and has suborned such a scheming juggler as this, a tricky quack, who has eyes only for gain [</a:t>
            </a:r>
            <a:r>
              <a:rPr lang="en-US" cap="none" dirty="0" err="1"/>
              <a:t>kerdos</a:t>
            </a:r>
            <a:r>
              <a:rPr lang="en-US" cap="none" dirty="0"/>
              <a:t>], but is blind in his art!</a:t>
            </a:r>
          </a:p>
          <a:p>
            <a:endParaRPr lang="el-GR" dirty="0"/>
          </a:p>
        </p:txBody>
      </p:sp>
    </p:spTree>
    <p:extLst>
      <p:ext uri="{BB962C8B-B14F-4D97-AF65-F5344CB8AC3E}">
        <p14:creationId xmlns:p14="http://schemas.microsoft.com/office/powerpoint/2010/main" val="1410318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D11049-0FB2-1454-1602-53E412C57E57}"/>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6453DD91-AC72-DC8A-6A7C-7CF693FB3069}"/>
              </a:ext>
            </a:extLst>
          </p:cNvPr>
          <p:cNvSpPr>
            <a:spLocks noGrp="1"/>
          </p:cNvSpPr>
          <p:nvPr>
            <p:ph sz="quarter" idx="13"/>
          </p:nvPr>
        </p:nvSpPr>
        <p:spPr/>
        <p:txBody>
          <a:bodyPr>
            <a:normAutofit fontScale="92500" lnSpcReduction="20000"/>
          </a:bodyPr>
          <a:lstStyle/>
          <a:p>
            <a:pPr marL="0" indent="0" algn="just">
              <a:buNone/>
            </a:pPr>
            <a:r>
              <a:rPr lang="en-US" cap="none" dirty="0"/>
              <a:t>390 Come, tell me, where have you proved yourself a seer [mantis]? Why, when the watchful dog who wove dark song was here, did you say nothing to free the people? Yet the riddle [</a:t>
            </a:r>
            <a:r>
              <a:rPr lang="en-US" cap="none" dirty="0" err="1"/>
              <a:t>ainigma</a:t>
            </a:r>
            <a:r>
              <a:rPr lang="en-US" cap="none" dirty="0"/>
              <a:t>] was not for the first comer to read: there was need for the help of a mantis, 395 and you were discovered not to have this art, either from birds, or as known from some god. But rather I, Oedipus the ignorant, stopped her, having attained the answer through my wit alone, untaught by birds. It is I whom you are trying to oust, thinking that 400 you will have great influence in Creon’s court. But I think that you and the one who plotted these things will rue your zeal to purge the land; if you did not seem to be an old man, you would have learned at the cost of your suffering [pathos] what sort of </a:t>
            </a:r>
            <a:r>
              <a:rPr lang="en-US" cap="none" dirty="0" err="1"/>
              <a:t>phrenes</a:t>
            </a:r>
            <a:r>
              <a:rPr lang="en-US" cap="none" dirty="0"/>
              <a:t> you have.</a:t>
            </a:r>
          </a:p>
          <a:p>
            <a:pPr marL="0" indent="0" algn="just">
              <a:buNone/>
            </a:pPr>
            <a:r>
              <a:rPr lang="en-US" cap="none" dirty="0"/>
              <a:t>Chorus: To our way of thinking, these words, both his and yours, Oedipus, 405 have been said in anger. We have no need of this, but rather we must seek how we shall best discharge the mantis-delivered words of the god.</a:t>
            </a:r>
          </a:p>
          <a:p>
            <a:endParaRPr lang="el-GR" dirty="0"/>
          </a:p>
        </p:txBody>
      </p:sp>
    </p:spTree>
    <p:extLst>
      <p:ext uri="{BB962C8B-B14F-4D97-AF65-F5344CB8AC3E}">
        <p14:creationId xmlns:p14="http://schemas.microsoft.com/office/powerpoint/2010/main" val="2771873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51E4FAF-2CAC-1020-56ED-73FE6E19F8DC}"/>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5BBB0D90-A506-1A00-C681-22F71F1CD7DA}"/>
              </a:ext>
            </a:extLst>
          </p:cNvPr>
          <p:cNvSpPr>
            <a:spLocks noGrp="1"/>
          </p:cNvSpPr>
          <p:nvPr>
            <p:ph sz="quarter" idx="13"/>
          </p:nvPr>
        </p:nvSpPr>
        <p:spPr/>
        <p:txBody>
          <a:bodyPr>
            <a:normAutofit fontScale="85000" lnSpcReduction="10000"/>
          </a:bodyPr>
          <a:lstStyle/>
          <a:p>
            <a:pPr marL="0" indent="0" algn="just">
              <a:buNone/>
            </a:pPr>
            <a:r>
              <a:rPr lang="en-US" cap="none" dirty="0"/>
              <a:t>Teiresias: Though you are king (</a:t>
            </a:r>
            <a:r>
              <a:rPr lang="en-US" cap="none" dirty="0" err="1"/>
              <a:t>turannos</a:t>
            </a:r>
            <a:r>
              <a:rPr lang="en-US" cap="none" dirty="0"/>
              <a:t>), the right of reply must be deemed the same for both; over that I have power [</a:t>
            </a:r>
            <a:r>
              <a:rPr lang="en-US" cap="none" dirty="0" err="1"/>
              <a:t>kratos</a:t>
            </a:r>
            <a:r>
              <a:rPr lang="en-US" cap="none" dirty="0"/>
              <a:t>]. 410 for I do not live as your slave, but as </a:t>
            </a:r>
            <a:r>
              <a:rPr lang="en-US" cap="none" dirty="0" err="1"/>
              <a:t>Loxias</a:t>
            </a:r>
            <a:r>
              <a:rPr lang="en-US" cap="none" dirty="0"/>
              <a:t>’. I will not stand enrolled under Creon for my patron. And I tell you, since you have taunted my blindness, that though you have sight, you do not see what evil you are in, nor where you dwell, nor with whom. 415 do you know who your parents are? You have been an unwitting enemy to your own people, both in the underworld and on the earth above. And the double lash of your mother’s and your father’s curse will one day drive you from this land in dreadful haste, with darkness upon those eyes of yours which now can see. 420 what place will be harbor to your cries, what part of all </a:t>
            </a:r>
            <a:r>
              <a:rPr lang="en-US" cap="none" dirty="0" err="1"/>
              <a:t>Kithairon</a:t>
            </a:r>
            <a:r>
              <a:rPr lang="en-US" cap="none" dirty="0"/>
              <a:t> will not ring with them soon, when you have learned the meaning of the nuptials in which, within that house, you found a fatal haven, after a voyage so fair? And you have not guessed a throng of other evils, 425 which will bring you level with you true self and with your own children. Therefore heap your scorn upon Creon and upon my message; no man will ever be crushed more miserably than you.</a:t>
            </a:r>
          </a:p>
          <a:p>
            <a:endParaRPr lang="el-GR" dirty="0"/>
          </a:p>
        </p:txBody>
      </p:sp>
    </p:spTree>
    <p:extLst>
      <p:ext uri="{BB962C8B-B14F-4D97-AF65-F5344CB8AC3E}">
        <p14:creationId xmlns:p14="http://schemas.microsoft.com/office/powerpoint/2010/main" val="115322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9AE2737-F8C4-4E83-BECD-2E649806CB0E}"/>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1EEAE75D-DFB9-BC1C-7882-2F2CA3CADDB9}"/>
              </a:ext>
            </a:extLst>
          </p:cNvPr>
          <p:cNvSpPr>
            <a:spLocks noGrp="1"/>
          </p:cNvSpPr>
          <p:nvPr>
            <p:ph sz="quarter" idx="13"/>
          </p:nvPr>
        </p:nvSpPr>
        <p:spPr/>
        <p:txBody>
          <a:bodyPr>
            <a:normAutofit fontScale="70000" lnSpcReduction="20000"/>
          </a:bodyPr>
          <a:lstStyle/>
          <a:p>
            <a:pPr marL="0" indent="0" algn="just">
              <a:buNone/>
            </a:pPr>
            <a:r>
              <a:rPr lang="en-US" cap="none" dirty="0"/>
              <a:t>Oedipus: Are these taunts to be endured from him? 430 be gone, to your ruin, be gone this instant! Will you not turn your back and leave this house?</a:t>
            </a:r>
          </a:p>
          <a:p>
            <a:pPr marL="0" indent="0" algn="just">
              <a:buNone/>
            </a:pPr>
            <a:r>
              <a:rPr lang="en-US" cap="none" dirty="0"/>
              <a:t>Teiresias: I would not have come if you had not called me.</a:t>
            </a:r>
          </a:p>
          <a:p>
            <a:pPr marL="0" indent="0" algn="just">
              <a:buNone/>
            </a:pPr>
            <a:r>
              <a:rPr lang="en-US" cap="none" dirty="0"/>
              <a:t>Oedipus: I did not know you would speak foolishly, for otherwise it would have been a long time before I summoned you to my home.</a:t>
            </a:r>
          </a:p>
          <a:p>
            <a:pPr marL="0" indent="0" algn="just">
              <a:buNone/>
            </a:pPr>
            <a:r>
              <a:rPr lang="en-US" cap="none" dirty="0"/>
              <a:t>Teiresias: 435 I was born like this—as you think, a fool, but in the opinion of the parents who bore you, quite in control of the </a:t>
            </a:r>
            <a:r>
              <a:rPr lang="en-US" cap="none" dirty="0" err="1"/>
              <a:t>phrenes</a:t>
            </a:r>
            <a:r>
              <a:rPr lang="en-US" cap="none" dirty="0"/>
              <a:t>.</a:t>
            </a:r>
          </a:p>
          <a:p>
            <a:pPr marL="0" indent="0" algn="just">
              <a:buNone/>
            </a:pPr>
            <a:r>
              <a:rPr lang="en-US" cap="none" dirty="0"/>
              <a:t>Oedipus: What parents? Wait. What man is my sire?</a:t>
            </a:r>
          </a:p>
          <a:p>
            <a:pPr marL="0" indent="0" algn="just">
              <a:buNone/>
            </a:pPr>
            <a:r>
              <a:rPr lang="en-US" cap="none" dirty="0"/>
              <a:t>Teiresias: This day will reveal your birth and bring your ruin.</a:t>
            </a:r>
          </a:p>
          <a:p>
            <a:pPr marL="0" indent="0" algn="just">
              <a:buNone/>
            </a:pPr>
            <a:r>
              <a:rPr lang="en-US" cap="none" dirty="0"/>
              <a:t>Oedipus: What riddles [</a:t>
            </a:r>
            <a:r>
              <a:rPr lang="en-US" cap="none" dirty="0" err="1"/>
              <a:t>ainigma</a:t>
            </a:r>
            <a:r>
              <a:rPr lang="en-US" cap="none" dirty="0"/>
              <a:t> pl.], What dark words you always say.</a:t>
            </a:r>
          </a:p>
          <a:p>
            <a:pPr marL="0" indent="0" algn="just">
              <a:buNone/>
            </a:pPr>
            <a:r>
              <a:rPr lang="en-US" cap="none" dirty="0"/>
              <a:t>Teiresias: 440 are you not the best at unraveling mysteries?</a:t>
            </a:r>
          </a:p>
          <a:p>
            <a:endParaRPr lang="el-GR" dirty="0"/>
          </a:p>
        </p:txBody>
      </p:sp>
    </p:spTree>
    <p:extLst>
      <p:ext uri="{BB962C8B-B14F-4D97-AF65-F5344CB8AC3E}">
        <p14:creationId xmlns:p14="http://schemas.microsoft.com/office/powerpoint/2010/main" val="26842258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3ECBA4-794D-AB3C-F570-87CC7454AD33}"/>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435D8CB4-99D0-48F0-46DC-105326A15CD0}"/>
              </a:ext>
            </a:extLst>
          </p:cNvPr>
          <p:cNvSpPr>
            <a:spLocks noGrp="1"/>
          </p:cNvSpPr>
          <p:nvPr>
            <p:ph sz="quarter" idx="13"/>
          </p:nvPr>
        </p:nvSpPr>
        <p:spPr/>
        <p:txBody>
          <a:bodyPr>
            <a:normAutofit/>
          </a:bodyPr>
          <a:lstStyle/>
          <a:p>
            <a:pPr marL="0" indent="0" algn="just">
              <a:buNone/>
            </a:pPr>
            <a:r>
              <a:rPr lang="en-US" cap="none" dirty="0"/>
              <a:t>Oedipus: Reproach me in what you will find me to be great.</a:t>
            </a:r>
          </a:p>
          <a:p>
            <a:pPr marL="0" indent="0" algn="just">
              <a:buNone/>
            </a:pPr>
            <a:r>
              <a:rPr lang="en-US" cap="none" dirty="0"/>
              <a:t>Teiresias: Yet it was just that fortune that undid you.</a:t>
            </a:r>
          </a:p>
          <a:p>
            <a:pPr marL="0" indent="0" algn="just">
              <a:buNone/>
            </a:pPr>
            <a:r>
              <a:rPr lang="en-US" cap="none" dirty="0"/>
              <a:t>Oedipus: But if it saved [</a:t>
            </a:r>
            <a:r>
              <a:rPr lang="en-US" cap="none" dirty="0" err="1"/>
              <a:t>sōzein</a:t>
            </a:r>
            <a:r>
              <a:rPr lang="en-US" cap="none" dirty="0"/>
              <a:t>] this polis, I care not.</a:t>
            </a:r>
          </a:p>
          <a:p>
            <a:pPr marL="0" indent="0" algn="just">
              <a:buNone/>
            </a:pPr>
            <a:r>
              <a:rPr lang="en-US" cap="none" dirty="0"/>
              <a:t>Teiresias: I take my leave. You, boy, lead me.</a:t>
            </a:r>
          </a:p>
          <a:p>
            <a:pPr marL="0" indent="0" algn="just">
              <a:buNone/>
            </a:pPr>
            <a:r>
              <a:rPr lang="en-US" cap="none" dirty="0"/>
              <a:t>Oedipus: 445 Yes, let him take you; here you are a hindrance, a source of trouble. When you have gone, you will vex me no more.</a:t>
            </a:r>
          </a:p>
          <a:p>
            <a:endParaRPr lang="el-GR" dirty="0"/>
          </a:p>
        </p:txBody>
      </p:sp>
    </p:spTree>
    <p:extLst>
      <p:ext uri="{BB962C8B-B14F-4D97-AF65-F5344CB8AC3E}">
        <p14:creationId xmlns:p14="http://schemas.microsoft.com/office/powerpoint/2010/main" val="9152068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E07B28-D47C-86ED-CFEB-E33C0F9D282F}"/>
              </a:ext>
            </a:extLst>
          </p:cNvPr>
          <p:cNvSpPr>
            <a:spLocks noGrp="1"/>
          </p:cNvSpPr>
          <p:nvPr>
            <p:ph type="title"/>
          </p:nvPr>
        </p:nvSpPr>
        <p:spPr/>
        <p:txBody>
          <a:bodyPr/>
          <a:lstStyle/>
          <a:p>
            <a:r>
              <a:rPr lang="en-US" dirty="0"/>
              <a:t>First Episode (216-462)</a:t>
            </a:r>
            <a:endParaRPr lang="el-GR" dirty="0"/>
          </a:p>
        </p:txBody>
      </p:sp>
      <p:sp>
        <p:nvSpPr>
          <p:cNvPr id="3" name="Θέση περιεχομένου 2">
            <a:extLst>
              <a:ext uri="{FF2B5EF4-FFF2-40B4-BE49-F238E27FC236}">
                <a16:creationId xmlns:a16="http://schemas.microsoft.com/office/drawing/2014/main" id="{0A33C429-690F-2DCF-0B5C-1CD80E05C449}"/>
              </a:ext>
            </a:extLst>
          </p:cNvPr>
          <p:cNvSpPr>
            <a:spLocks noGrp="1"/>
          </p:cNvSpPr>
          <p:nvPr>
            <p:ph sz="quarter" idx="13"/>
          </p:nvPr>
        </p:nvSpPr>
        <p:spPr/>
        <p:txBody>
          <a:bodyPr>
            <a:normAutofit fontScale="92500" lnSpcReduction="10000"/>
          </a:bodyPr>
          <a:lstStyle/>
          <a:p>
            <a:pPr marL="0" indent="0" algn="just">
              <a:buNone/>
            </a:pPr>
            <a:r>
              <a:rPr lang="en-US" cap="none" dirty="0"/>
              <a:t>Teiresias: I will go when I have performed the errand for which I came, fearless to your frown; you can never destroy me. I tell you that the man whom you have been seeking this long while, 450 uttering threats and proclaiming a search into the murder of Laios, is here, apparently an emigrant stranger [</a:t>
            </a:r>
            <a:r>
              <a:rPr lang="en-US" cap="none" dirty="0" err="1"/>
              <a:t>xenos</a:t>
            </a:r>
            <a:r>
              <a:rPr lang="en-US" cap="none" dirty="0"/>
              <a:t>], but soon to be found a native of Thebes, unhappy about his fortune. A blind man, though now he sees, 455 a beggar, though now rich, he will make his way to a foreign land, feeling the ground before him with his staff. And he will be discovered to be at once brother and father of the children with whom he consorts; son and husband of the woman who bore him; 460 heir to his father’s bed, shedder of his father’s blood. So go in and evaluate this, and if you find that I am wrong, say then that I have no </a:t>
            </a:r>
            <a:r>
              <a:rPr lang="en-US" cap="none" dirty="0" err="1"/>
              <a:t>phrenes</a:t>
            </a:r>
            <a:r>
              <a:rPr lang="en-US" cap="none" dirty="0"/>
              <a:t> in the art of the mantis.</a:t>
            </a:r>
          </a:p>
          <a:p>
            <a:pPr algn="just"/>
            <a:r>
              <a:rPr lang="en-US" cap="none" dirty="0"/>
              <a:t>They exit.</a:t>
            </a:r>
          </a:p>
          <a:p>
            <a:endParaRPr lang="el-GR" dirty="0"/>
          </a:p>
        </p:txBody>
      </p:sp>
    </p:spTree>
    <p:extLst>
      <p:ext uri="{BB962C8B-B14F-4D97-AF65-F5344CB8AC3E}">
        <p14:creationId xmlns:p14="http://schemas.microsoft.com/office/powerpoint/2010/main" val="2410593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D2AFB-D25A-560C-B1CD-7029201F9F2F}"/>
              </a:ext>
            </a:extLst>
          </p:cNvPr>
          <p:cNvSpPr>
            <a:spLocks noGrp="1"/>
          </p:cNvSpPr>
          <p:nvPr>
            <p:ph type="title"/>
          </p:nvPr>
        </p:nvSpPr>
        <p:spPr/>
        <p:txBody>
          <a:bodyPr/>
          <a:lstStyle/>
          <a:p>
            <a:r>
              <a:rPr lang="en-US" dirty="0"/>
              <a:t>notes</a:t>
            </a:r>
            <a:endParaRPr lang="el-GR" dirty="0"/>
          </a:p>
        </p:txBody>
      </p:sp>
      <p:sp>
        <p:nvSpPr>
          <p:cNvPr id="3" name="Θέση περιεχομένου 2">
            <a:extLst>
              <a:ext uri="{FF2B5EF4-FFF2-40B4-BE49-F238E27FC236}">
                <a16:creationId xmlns:a16="http://schemas.microsoft.com/office/drawing/2014/main" id="{387C16E3-65DE-5212-6986-C5ED1911394F}"/>
              </a:ext>
            </a:extLst>
          </p:cNvPr>
          <p:cNvSpPr>
            <a:spLocks noGrp="1"/>
          </p:cNvSpPr>
          <p:nvPr>
            <p:ph sz="quarter" idx="13"/>
          </p:nvPr>
        </p:nvSpPr>
        <p:spPr/>
        <p:txBody>
          <a:bodyPr/>
          <a:lstStyle/>
          <a:p>
            <a:r>
              <a:rPr lang="en-US" cap="none" dirty="0" err="1"/>
              <a:t>phrēn</a:t>
            </a:r>
            <a:r>
              <a:rPr lang="en-US" cap="none" dirty="0"/>
              <a:t>/</a:t>
            </a:r>
            <a:r>
              <a:rPr lang="en-US" cap="none" dirty="0" err="1"/>
              <a:t>phrenes</a:t>
            </a:r>
            <a:r>
              <a:rPr lang="en-US" cap="none" dirty="0"/>
              <a:t>: physical localization of the </a:t>
            </a:r>
            <a:r>
              <a:rPr lang="en-US" cap="none" dirty="0" err="1"/>
              <a:t>thūmos</a:t>
            </a:r>
            <a:r>
              <a:rPr lang="en-US" cap="none" dirty="0"/>
              <a:t>, In modern English we refer to the mind as residing in the brain, and emotion is often referred to in connection with the heart and sometimes the gut; in ancient Greek both functions are referred to as residing in the </a:t>
            </a:r>
            <a:r>
              <a:rPr lang="en-US" cap="none" dirty="0" err="1"/>
              <a:t>phrēn</a:t>
            </a:r>
            <a:r>
              <a:rPr lang="en-US" cap="none" dirty="0"/>
              <a:t> or </a:t>
            </a:r>
            <a:r>
              <a:rPr lang="en-US" cap="none" dirty="0" err="1"/>
              <a:t>phrenes</a:t>
            </a:r>
            <a:r>
              <a:rPr lang="en-US" cap="none" dirty="0"/>
              <a:t> which equates to the midriff.</a:t>
            </a:r>
          </a:p>
          <a:p>
            <a:r>
              <a:rPr lang="en-US" cap="none" dirty="0" err="1"/>
              <a:t>thūmos</a:t>
            </a:r>
            <a:r>
              <a:rPr lang="en-US" cap="none" dirty="0"/>
              <a:t>: is ‘heart, spirit’ (designates realm of consciousness, of rational and emotional functions)</a:t>
            </a:r>
          </a:p>
          <a:p>
            <a:endParaRPr lang="el-GR" cap="none" dirty="0"/>
          </a:p>
        </p:txBody>
      </p:sp>
    </p:spTree>
    <p:extLst>
      <p:ext uri="{BB962C8B-B14F-4D97-AF65-F5344CB8AC3E}">
        <p14:creationId xmlns:p14="http://schemas.microsoft.com/office/powerpoint/2010/main" val="2639975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8EF39CE-73F9-9823-9BBA-71FA5B3C82DE}"/>
              </a:ext>
            </a:extLst>
          </p:cNvPr>
          <p:cNvSpPr>
            <a:spLocks noGrp="1"/>
          </p:cNvSpPr>
          <p:nvPr>
            <p:ph type="title"/>
          </p:nvPr>
        </p:nvSpPr>
        <p:spPr/>
        <p:txBody>
          <a:bodyPr/>
          <a:lstStyle/>
          <a:p>
            <a:r>
              <a:rPr lang="en-US" dirty="0"/>
              <a:t>Supplication (</a:t>
            </a:r>
            <a:r>
              <a:rPr lang="en-US" dirty="0" err="1"/>
              <a:t>hiketeia</a:t>
            </a:r>
            <a:r>
              <a:rPr lang="en-US" dirty="0"/>
              <a:t>)</a:t>
            </a:r>
            <a:endParaRPr lang="el-GR" dirty="0"/>
          </a:p>
        </p:txBody>
      </p:sp>
      <p:pic>
        <p:nvPicPr>
          <p:cNvPr id="4" name="Θέση περιεχομένου 3">
            <a:extLst>
              <a:ext uri="{FF2B5EF4-FFF2-40B4-BE49-F238E27FC236}">
                <a16:creationId xmlns:a16="http://schemas.microsoft.com/office/drawing/2014/main" id="{1D1E4F5D-285C-0BBE-7B74-B27B067A0950}"/>
              </a:ext>
            </a:extLst>
          </p:cNvPr>
          <p:cNvPicPr>
            <a:picLocks noGrp="1" noChangeAspect="1"/>
          </p:cNvPicPr>
          <p:nvPr>
            <p:ph sz="quarter" idx="13"/>
          </p:nvPr>
        </p:nvPicPr>
        <p:blipFill>
          <a:blip r:embed="rId2"/>
          <a:stretch>
            <a:fillRect/>
          </a:stretch>
        </p:blipFill>
        <p:spPr>
          <a:xfrm>
            <a:off x="3674181" y="2366963"/>
            <a:ext cx="4843638" cy="3424237"/>
          </a:xfrm>
          <a:prstGeom prst="rect">
            <a:avLst/>
          </a:prstGeom>
        </p:spPr>
      </p:pic>
    </p:spTree>
    <p:extLst>
      <p:ext uri="{BB962C8B-B14F-4D97-AF65-F5344CB8AC3E}">
        <p14:creationId xmlns:p14="http://schemas.microsoft.com/office/powerpoint/2010/main" val="19973884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C7B16CC-93C1-940A-48DD-7D2C14BCACB5}"/>
              </a:ext>
            </a:extLst>
          </p:cNvPr>
          <p:cNvSpPr>
            <a:spLocks noGrp="1"/>
          </p:cNvSpPr>
          <p:nvPr>
            <p:ph type="title"/>
          </p:nvPr>
        </p:nvSpPr>
        <p:spPr/>
        <p:txBody>
          <a:bodyPr/>
          <a:lstStyle/>
          <a:p>
            <a:r>
              <a:rPr lang="en-US" dirty="0"/>
              <a:t>Sophocles, </a:t>
            </a:r>
            <a:r>
              <a:rPr lang="en-US" i="1" dirty="0"/>
              <a:t>Electra</a:t>
            </a:r>
            <a:r>
              <a:rPr lang="en-US" dirty="0"/>
              <a:t> (1126-1170)</a:t>
            </a:r>
            <a:endParaRPr lang="el-GR" dirty="0"/>
          </a:p>
        </p:txBody>
      </p:sp>
      <p:sp>
        <p:nvSpPr>
          <p:cNvPr id="4" name="Θέση περιεχομένου 3">
            <a:extLst>
              <a:ext uri="{FF2B5EF4-FFF2-40B4-BE49-F238E27FC236}">
                <a16:creationId xmlns:a16="http://schemas.microsoft.com/office/drawing/2014/main" id="{03000E2B-8FD5-0A17-F946-BC13F4FE6FF1}"/>
              </a:ext>
            </a:extLst>
          </p:cNvPr>
          <p:cNvSpPr>
            <a:spLocks noGrp="1"/>
          </p:cNvSpPr>
          <p:nvPr>
            <p:ph sz="quarter" idx="13"/>
          </p:nvPr>
        </p:nvSpPr>
        <p:spPr/>
        <p:txBody>
          <a:bodyPr>
            <a:normAutofit fontScale="47500" lnSpcReduction="20000"/>
          </a:bodyPr>
          <a:lstStyle/>
          <a:p>
            <a:pPr marL="0" indent="0">
              <a:buNone/>
            </a:pPr>
            <a:r>
              <a:rPr lang="en-US" cap="none" dirty="0"/>
              <a:t>H</a:t>
            </a:r>
            <a:r>
              <a:rPr lang="el-GR" cap="none" dirty="0"/>
              <a:t>λ. ὦ </a:t>
            </a:r>
            <a:r>
              <a:rPr lang="el-GR" cap="none" dirty="0" err="1"/>
              <a:t>φιλτάτου</a:t>
            </a:r>
            <a:r>
              <a:rPr lang="el-GR" cap="none" dirty="0"/>
              <a:t> </a:t>
            </a:r>
            <a:r>
              <a:rPr lang="el-GR" cap="none" dirty="0" err="1"/>
              <a:t>μνημεῖον</a:t>
            </a:r>
            <a:r>
              <a:rPr lang="el-GR" cap="none" dirty="0"/>
              <a:t> </a:t>
            </a:r>
            <a:r>
              <a:rPr lang="el-GR" cap="none" dirty="0" err="1"/>
              <a:t>ἀνθρώπων</a:t>
            </a:r>
            <a:r>
              <a:rPr lang="el-GR" cap="none" dirty="0"/>
              <a:t> </a:t>
            </a:r>
            <a:r>
              <a:rPr lang="el-GR" cap="none" dirty="0" err="1"/>
              <a:t>ἐμοὶ</a:t>
            </a:r>
            <a:endParaRPr lang="el-GR" cap="none" dirty="0"/>
          </a:p>
          <a:p>
            <a:pPr marL="0" indent="0">
              <a:buNone/>
            </a:pPr>
            <a:r>
              <a:rPr lang="el-GR" cap="none" dirty="0" err="1"/>
              <a:t>ψυχῆς</a:t>
            </a:r>
            <a:r>
              <a:rPr lang="el-GR" cap="none" dirty="0"/>
              <a:t> </a:t>
            </a:r>
            <a:r>
              <a:rPr lang="el-GR" cap="none" dirty="0" err="1"/>
              <a:t>Ὀρέστου</a:t>
            </a:r>
            <a:r>
              <a:rPr lang="el-GR" cap="none" dirty="0"/>
              <a:t> λοιπόν, </a:t>
            </a:r>
            <a:r>
              <a:rPr lang="el-GR" cap="none" dirty="0" err="1"/>
              <a:t>ὥς</a:t>
            </a:r>
            <a:r>
              <a:rPr lang="el-GR" cap="none" dirty="0"/>
              <a:t> ‹σ᾽› </a:t>
            </a:r>
            <a:r>
              <a:rPr lang="el-GR" cap="none" dirty="0" err="1"/>
              <a:t>ἀπ</a:t>
            </a:r>
            <a:r>
              <a:rPr lang="el-GR" cap="none" dirty="0"/>
              <a:t>᾽ </a:t>
            </a:r>
            <a:r>
              <a:rPr lang="el-GR" cap="none" dirty="0" err="1"/>
              <a:t>ἐλπίδων</a:t>
            </a:r>
            <a:endParaRPr lang="el-GR" cap="none" dirty="0"/>
          </a:p>
          <a:p>
            <a:pPr marL="0" indent="0">
              <a:buNone/>
            </a:pPr>
            <a:r>
              <a:rPr lang="el-GR" cap="none" dirty="0" err="1"/>
              <a:t>οὐχ</a:t>
            </a:r>
            <a:r>
              <a:rPr lang="el-GR" cap="none" dirty="0"/>
              <a:t> </a:t>
            </a:r>
            <a:r>
              <a:rPr lang="el-GR" cap="none" dirty="0" err="1"/>
              <a:t>ὧσπερ</a:t>
            </a:r>
            <a:r>
              <a:rPr lang="el-GR" cap="none" dirty="0"/>
              <a:t> </a:t>
            </a:r>
            <a:r>
              <a:rPr lang="el-GR" cap="none" dirty="0" err="1"/>
              <a:t>ἐξέπεμπον</a:t>
            </a:r>
            <a:r>
              <a:rPr lang="el-GR" cap="none" dirty="0"/>
              <a:t> </a:t>
            </a:r>
            <a:r>
              <a:rPr lang="el-GR" cap="none" dirty="0" err="1"/>
              <a:t>εἰσεδεξάμην</a:t>
            </a:r>
            <a:r>
              <a:rPr lang="el-GR" cap="none" dirty="0"/>
              <a:t>.</a:t>
            </a:r>
          </a:p>
          <a:p>
            <a:pPr marL="0" indent="0">
              <a:buNone/>
            </a:pPr>
            <a:r>
              <a:rPr lang="el-GR" cap="none" dirty="0" err="1"/>
              <a:t>νῦν</a:t>
            </a:r>
            <a:r>
              <a:rPr lang="el-GR" cap="none" dirty="0"/>
              <a:t> </a:t>
            </a:r>
            <a:r>
              <a:rPr lang="el-GR" cap="none" dirty="0" err="1"/>
              <a:t>μὲν</a:t>
            </a:r>
            <a:r>
              <a:rPr lang="el-GR" cap="none" dirty="0"/>
              <a:t> </a:t>
            </a:r>
            <a:r>
              <a:rPr lang="el-GR" cap="none" dirty="0" err="1"/>
              <a:t>γὰρ</a:t>
            </a:r>
            <a:r>
              <a:rPr lang="el-GR" cap="none" dirty="0"/>
              <a:t> </a:t>
            </a:r>
            <a:r>
              <a:rPr lang="el-GR" cap="none" dirty="0" err="1"/>
              <a:t>οὐδὲν</a:t>
            </a:r>
            <a:r>
              <a:rPr lang="el-GR" cap="none" dirty="0"/>
              <a:t> </a:t>
            </a:r>
            <a:r>
              <a:rPr lang="el-GR" cap="none" dirty="0" err="1"/>
              <a:t>ὄντα</a:t>
            </a:r>
            <a:r>
              <a:rPr lang="el-GR" cap="none" dirty="0"/>
              <a:t> βαστάζω </a:t>
            </a:r>
            <a:r>
              <a:rPr lang="el-GR" cap="none" dirty="0" err="1"/>
              <a:t>χεροῖν</a:t>
            </a:r>
            <a:r>
              <a:rPr lang="el-GR" cap="none" dirty="0"/>
              <a:t>,</a:t>
            </a:r>
          </a:p>
          <a:p>
            <a:pPr marL="0" indent="0">
              <a:buNone/>
            </a:pPr>
            <a:r>
              <a:rPr lang="el-GR" cap="none" dirty="0"/>
              <a:t>δόμων </a:t>
            </a:r>
            <a:r>
              <a:rPr lang="el-GR" cap="none" dirty="0" err="1"/>
              <a:t>δέ</a:t>
            </a:r>
            <a:r>
              <a:rPr lang="el-GR" cap="none" dirty="0"/>
              <a:t> σ᾽, ὦ </a:t>
            </a:r>
            <a:r>
              <a:rPr lang="el-GR" cap="none" dirty="0" err="1"/>
              <a:t>παῖ</a:t>
            </a:r>
            <a:r>
              <a:rPr lang="el-GR" cap="none" dirty="0"/>
              <a:t>, </a:t>
            </a:r>
            <a:r>
              <a:rPr lang="el-GR" cap="none" dirty="0" err="1"/>
              <a:t>λαμπρὸν</a:t>
            </a:r>
            <a:r>
              <a:rPr lang="el-GR" cap="none" dirty="0"/>
              <a:t> </a:t>
            </a:r>
            <a:r>
              <a:rPr lang="el-GR" cap="none" dirty="0" err="1"/>
              <a:t>ἐξέπεμψ</a:t>
            </a:r>
            <a:r>
              <a:rPr lang="el-GR" cap="none" dirty="0"/>
              <a:t>᾽ </a:t>
            </a:r>
            <a:r>
              <a:rPr lang="el-GR" cap="none" dirty="0" err="1"/>
              <a:t>ἐγώ</a:t>
            </a:r>
            <a:r>
              <a:rPr lang="el-GR" cap="none" dirty="0"/>
              <a:t>.</a:t>
            </a:r>
            <a:r>
              <a:rPr lang="en-US" cap="none" dirty="0"/>
              <a:t> 1130</a:t>
            </a:r>
            <a:endParaRPr lang="el-GR" cap="none" dirty="0"/>
          </a:p>
          <a:p>
            <a:pPr marL="0" indent="0">
              <a:buNone/>
            </a:pPr>
            <a:r>
              <a:rPr lang="el-GR" cap="none" dirty="0" err="1"/>
              <a:t>ὡς</a:t>
            </a:r>
            <a:r>
              <a:rPr lang="el-GR" cap="none" dirty="0"/>
              <a:t> </a:t>
            </a:r>
            <a:r>
              <a:rPr lang="el-GR" cap="none" dirty="0" err="1"/>
              <a:t>ὤφελον</a:t>
            </a:r>
            <a:r>
              <a:rPr lang="el-GR" cap="none" dirty="0"/>
              <a:t> </a:t>
            </a:r>
            <a:r>
              <a:rPr lang="el-GR" cap="none" dirty="0" err="1"/>
              <a:t>πάροιθεν</a:t>
            </a:r>
            <a:r>
              <a:rPr lang="el-GR" cap="none" dirty="0"/>
              <a:t> </a:t>
            </a:r>
            <a:r>
              <a:rPr lang="el-GR" cap="none" dirty="0" err="1"/>
              <a:t>ἐκλιπεῖν</a:t>
            </a:r>
            <a:r>
              <a:rPr lang="el-GR" cap="none" dirty="0"/>
              <a:t> </a:t>
            </a:r>
            <a:r>
              <a:rPr lang="el-GR" cap="none" dirty="0" err="1"/>
              <a:t>βίον</a:t>
            </a:r>
            <a:r>
              <a:rPr lang="el-GR" cap="none" dirty="0"/>
              <a:t>,</a:t>
            </a:r>
          </a:p>
          <a:p>
            <a:pPr marL="0" indent="0">
              <a:buNone/>
            </a:pPr>
            <a:r>
              <a:rPr lang="el-GR" cap="none" dirty="0" err="1"/>
              <a:t>πρὶν</a:t>
            </a:r>
            <a:r>
              <a:rPr lang="el-GR" cap="none" dirty="0"/>
              <a:t> </a:t>
            </a:r>
            <a:r>
              <a:rPr lang="el-GR" cap="none" dirty="0" err="1"/>
              <a:t>ἐς</a:t>
            </a:r>
            <a:r>
              <a:rPr lang="el-GR" cap="none" dirty="0"/>
              <a:t> </a:t>
            </a:r>
            <a:r>
              <a:rPr lang="el-GR" cap="none" dirty="0" err="1"/>
              <a:t>ξένην</a:t>
            </a:r>
            <a:r>
              <a:rPr lang="el-GR" cap="none" dirty="0"/>
              <a:t> σε </a:t>
            </a:r>
            <a:r>
              <a:rPr lang="el-GR" cap="none" dirty="0" err="1"/>
              <a:t>γαῖαν</a:t>
            </a:r>
            <a:r>
              <a:rPr lang="el-GR" cap="none" dirty="0"/>
              <a:t> </a:t>
            </a:r>
            <a:r>
              <a:rPr lang="el-GR" cap="none" dirty="0" err="1"/>
              <a:t>ἐκπέμψαι</a:t>
            </a:r>
            <a:r>
              <a:rPr lang="el-GR" cap="none" dirty="0"/>
              <a:t> </a:t>
            </a:r>
            <a:r>
              <a:rPr lang="el-GR" cap="none" dirty="0" err="1"/>
              <a:t>χεροῖν</a:t>
            </a:r>
            <a:endParaRPr lang="el-GR" cap="none" dirty="0"/>
          </a:p>
          <a:p>
            <a:pPr marL="0" indent="0">
              <a:buNone/>
            </a:pPr>
            <a:r>
              <a:rPr lang="el-GR" cap="none" dirty="0" err="1"/>
              <a:t>κλέψασα</a:t>
            </a:r>
            <a:r>
              <a:rPr lang="el-GR" cap="none" dirty="0"/>
              <a:t> </a:t>
            </a:r>
            <a:r>
              <a:rPr lang="el-GR" cap="none" dirty="0" err="1"/>
              <a:t>τοῖνδε</a:t>
            </a:r>
            <a:r>
              <a:rPr lang="el-GR" cap="none" dirty="0"/>
              <a:t> </a:t>
            </a:r>
            <a:r>
              <a:rPr lang="el-GR" cap="none" dirty="0" err="1"/>
              <a:t>κἀνασώσασθαι</a:t>
            </a:r>
            <a:r>
              <a:rPr lang="el-GR" cap="none" dirty="0"/>
              <a:t> φόνου,</a:t>
            </a:r>
          </a:p>
          <a:p>
            <a:pPr marL="0" indent="0">
              <a:buNone/>
            </a:pPr>
            <a:r>
              <a:rPr lang="el-GR" cap="none" dirty="0" err="1"/>
              <a:t>ὅπως</a:t>
            </a:r>
            <a:r>
              <a:rPr lang="el-GR" cap="none" dirty="0"/>
              <a:t> </a:t>
            </a:r>
            <a:r>
              <a:rPr lang="el-GR" cap="none" dirty="0" err="1"/>
              <a:t>θανὼν</a:t>
            </a:r>
            <a:r>
              <a:rPr lang="el-GR" cap="none" dirty="0"/>
              <a:t> </a:t>
            </a:r>
            <a:r>
              <a:rPr lang="el-GR" cap="none" dirty="0" err="1"/>
              <a:t>ἔκεισο</a:t>
            </a:r>
            <a:r>
              <a:rPr lang="el-GR" cap="none" dirty="0"/>
              <a:t> </a:t>
            </a:r>
            <a:r>
              <a:rPr lang="el-GR" cap="none" dirty="0" err="1"/>
              <a:t>τῇ</a:t>
            </a:r>
            <a:r>
              <a:rPr lang="el-GR" cap="none" dirty="0"/>
              <a:t> </a:t>
            </a:r>
            <a:r>
              <a:rPr lang="el-GR" cap="none" dirty="0" err="1"/>
              <a:t>τόθ</a:t>
            </a:r>
            <a:r>
              <a:rPr lang="el-GR" cap="none" dirty="0"/>
              <a:t>᾽ </a:t>
            </a:r>
            <a:r>
              <a:rPr lang="el-GR" cap="none" dirty="0" err="1"/>
              <a:t>ἡμέρᾳ</a:t>
            </a:r>
            <a:r>
              <a:rPr lang="el-GR" cap="none" dirty="0"/>
              <a:t>,</a:t>
            </a:r>
          </a:p>
          <a:p>
            <a:pPr marL="0" indent="0">
              <a:buNone/>
            </a:pPr>
            <a:r>
              <a:rPr lang="el-GR" cap="none" dirty="0"/>
              <a:t>τύμβου </a:t>
            </a:r>
            <a:r>
              <a:rPr lang="el-GR" cap="none" dirty="0" err="1"/>
              <a:t>πατρῴου</a:t>
            </a:r>
            <a:r>
              <a:rPr lang="el-GR" cap="none" dirty="0"/>
              <a:t> </a:t>
            </a:r>
            <a:r>
              <a:rPr lang="el-GR" cap="none" dirty="0" err="1"/>
              <a:t>κοινὸν</a:t>
            </a:r>
            <a:r>
              <a:rPr lang="el-GR" cap="none" dirty="0"/>
              <a:t> </a:t>
            </a:r>
            <a:r>
              <a:rPr lang="el-GR" cap="none" dirty="0" err="1"/>
              <a:t>εἰληχὼς</a:t>
            </a:r>
            <a:r>
              <a:rPr lang="el-GR" cap="none" dirty="0"/>
              <a:t> μέρος.</a:t>
            </a:r>
            <a:r>
              <a:rPr lang="en-US" cap="none" dirty="0"/>
              <a:t> 1135</a:t>
            </a:r>
            <a:endParaRPr lang="el-GR" cap="none" dirty="0"/>
          </a:p>
          <a:p>
            <a:pPr marL="0" indent="0">
              <a:buNone/>
            </a:pPr>
            <a:r>
              <a:rPr lang="el-GR" cap="none" dirty="0" err="1"/>
              <a:t>νῦν</a:t>
            </a:r>
            <a:r>
              <a:rPr lang="el-GR" cap="none" dirty="0"/>
              <a:t> δ᾽ </a:t>
            </a:r>
            <a:r>
              <a:rPr lang="el-GR" cap="none" dirty="0" err="1"/>
              <a:t>ἐκτὸς</a:t>
            </a:r>
            <a:r>
              <a:rPr lang="el-GR" cap="none" dirty="0"/>
              <a:t> </a:t>
            </a:r>
            <a:r>
              <a:rPr lang="el-GR" cap="none" dirty="0" err="1"/>
              <a:t>οἴκων</a:t>
            </a:r>
            <a:r>
              <a:rPr lang="el-GR" cap="none" dirty="0"/>
              <a:t> </a:t>
            </a:r>
            <a:r>
              <a:rPr lang="el-GR" cap="none" dirty="0" err="1"/>
              <a:t>κἀπὶ</a:t>
            </a:r>
            <a:r>
              <a:rPr lang="el-GR" cap="none" dirty="0"/>
              <a:t> </a:t>
            </a:r>
            <a:r>
              <a:rPr lang="el-GR" cap="none" dirty="0" err="1"/>
              <a:t>γῆς</a:t>
            </a:r>
            <a:r>
              <a:rPr lang="el-GR" cap="none" dirty="0"/>
              <a:t> </a:t>
            </a:r>
            <a:r>
              <a:rPr lang="el-GR" cap="none" dirty="0" err="1"/>
              <a:t>ἄλλης</a:t>
            </a:r>
            <a:r>
              <a:rPr lang="el-GR" cap="none" dirty="0"/>
              <a:t> </a:t>
            </a:r>
            <a:r>
              <a:rPr lang="el-GR" cap="none" dirty="0" err="1"/>
              <a:t>φυγὰς</a:t>
            </a:r>
            <a:endParaRPr lang="el-GR" cap="none" dirty="0"/>
          </a:p>
          <a:p>
            <a:pPr marL="0" indent="0">
              <a:buNone/>
            </a:pPr>
            <a:r>
              <a:rPr lang="el-GR" cap="none" dirty="0" err="1"/>
              <a:t>κακῶς</a:t>
            </a:r>
            <a:r>
              <a:rPr lang="el-GR" cap="none" dirty="0"/>
              <a:t> </a:t>
            </a:r>
            <a:r>
              <a:rPr lang="el-GR" cap="none" dirty="0" err="1"/>
              <a:t>ἀπώλου</a:t>
            </a:r>
            <a:r>
              <a:rPr lang="el-GR" cap="none" dirty="0"/>
              <a:t>, </a:t>
            </a:r>
            <a:r>
              <a:rPr lang="el-GR" cap="none" dirty="0" err="1"/>
              <a:t>σῆς</a:t>
            </a:r>
            <a:r>
              <a:rPr lang="el-GR" cap="none" dirty="0"/>
              <a:t> </a:t>
            </a:r>
            <a:r>
              <a:rPr lang="el-GR" cap="none" dirty="0" err="1"/>
              <a:t>κασιγνήτης</a:t>
            </a:r>
            <a:r>
              <a:rPr lang="el-GR" cap="none" dirty="0"/>
              <a:t> </a:t>
            </a:r>
            <a:r>
              <a:rPr lang="el-GR" cap="none" dirty="0" err="1"/>
              <a:t>δίχα</a:t>
            </a:r>
            <a:r>
              <a:rPr lang="el-GR" cap="none" dirty="0"/>
              <a:t>·</a:t>
            </a:r>
            <a:endParaRPr lang="el-GR" dirty="0"/>
          </a:p>
        </p:txBody>
      </p:sp>
      <p:sp>
        <p:nvSpPr>
          <p:cNvPr id="5" name="Θέση περιεχομένου 4">
            <a:extLst>
              <a:ext uri="{FF2B5EF4-FFF2-40B4-BE49-F238E27FC236}">
                <a16:creationId xmlns:a16="http://schemas.microsoft.com/office/drawing/2014/main" id="{7E68BB1B-AAF4-EA9C-E2FB-526109DAA5BD}"/>
              </a:ext>
            </a:extLst>
          </p:cNvPr>
          <p:cNvSpPr>
            <a:spLocks noGrp="1"/>
          </p:cNvSpPr>
          <p:nvPr>
            <p:ph sz="quarter" idx="14"/>
          </p:nvPr>
        </p:nvSpPr>
        <p:spPr/>
        <p:txBody>
          <a:bodyPr>
            <a:normAutofit fontScale="55000" lnSpcReduction="20000"/>
          </a:bodyPr>
          <a:lstStyle/>
          <a:p>
            <a:pPr marL="0" indent="0" algn="just">
              <a:buNone/>
            </a:pPr>
            <a:r>
              <a:rPr lang="el-GR" cap="none" dirty="0" err="1"/>
              <a:t>κοὔτ</a:t>
            </a:r>
            <a:r>
              <a:rPr lang="el-GR" cap="none" dirty="0"/>
              <a:t>᾽ </a:t>
            </a:r>
            <a:r>
              <a:rPr lang="el-GR" cap="none" dirty="0" err="1"/>
              <a:t>ἐν</a:t>
            </a:r>
            <a:r>
              <a:rPr lang="el-GR" cap="none" dirty="0"/>
              <a:t> </a:t>
            </a:r>
            <a:r>
              <a:rPr lang="el-GR" cap="none" dirty="0" err="1"/>
              <a:t>φίλαισι</a:t>
            </a:r>
            <a:r>
              <a:rPr lang="el-GR" cap="none" dirty="0"/>
              <a:t> </a:t>
            </a:r>
            <a:r>
              <a:rPr lang="el-GR" cap="none" dirty="0" err="1"/>
              <a:t>χερσὶν</a:t>
            </a:r>
            <a:r>
              <a:rPr lang="el-GR" cap="none" dirty="0"/>
              <a:t> ἡ </a:t>
            </a:r>
            <a:r>
              <a:rPr lang="el-GR" cap="none" dirty="0" err="1"/>
              <a:t>τάλαιν</a:t>
            </a:r>
            <a:r>
              <a:rPr lang="el-GR" cap="none" dirty="0"/>
              <a:t>᾽ </a:t>
            </a:r>
            <a:r>
              <a:rPr lang="el-GR" cap="none" dirty="0" err="1"/>
              <a:t>ἐγὼ</a:t>
            </a:r>
            <a:endParaRPr lang="el-GR" cap="none" dirty="0"/>
          </a:p>
          <a:p>
            <a:pPr marL="0" indent="0" algn="just">
              <a:buNone/>
            </a:pPr>
            <a:r>
              <a:rPr lang="el-GR" cap="none" dirty="0" err="1"/>
              <a:t>λουτροῖς</a:t>
            </a:r>
            <a:r>
              <a:rPr lang="el-GR" cap="none" dirty="0"/>
              <a:t> σ᾽ </a:t>
            </a:r>
            <a:r>
              <a:rPr lang="el-GR" cap="none" dirty="0" err="1"/>
              <a:t>ἐκόσμησ</a:t>
            </a:r>
            <a:r>
              <a:rPr lang="el-GR" cap="none" dirty="0"/>
              <a:t>᾽ </a:t>
            </a:r>
            <a:r>
              <a:rPr lang="el-GR" cap="none" dirty="0" err="1"/>
              <a:t>οὔτε</a:t>
            </a:r>
            <a:r>
              <a:rPr lang="el-GR" cap="none" dirty="0"/>
              <a:t> </a:t>
            </a:r>
            <a:r>
              <a:rPr lang="el-GR" cap="none" dirty="0" err="1"/>
              <a:t>παμφλέκτου</a:t>
            </a:r>
            <a:r>
              <a:rPr lang="el-GR" cap="none" dirty="0"/>
              <a:t> </a:t>
            </a:r>
            <a:r>
              <a:rPr lang="el-GR" cap="none" dirty="0" err="1"/>
              <a:t>πυρὸς</a:t>
            </a:r>
            <a:endParaRPr lang="el-GR" cap="none" dirty="0"/>
          </a:p>
          <a:p>
            <a:pPr marL="0" indent="0" algn="just">
              <a:buNone/>
            </a:pPr>
            <a:r>
              <a:rPr lang="el-GR" cap="none" dirty="0" err="1"/>
              <a:t>ἀνειλόμην</a:t>
            </a:r>
            <a:r>
              <a:rPr lang="el-GR" cap="none" dirty="0"/>
              <a:t>, </a:t>
            </a:r>
            <a:r>
              <a:rPr lang="el-GR" cap="none" dirty="0" err="1"/>
              <a:t>ὡς</a:t>
            </a:r>
            <a:r>
              <a:rPr lang="el-GR" cap="none" dirty="0"/>
              <a:t> </a:t>
            </a:r>
            <a:r>
              <a:rPr lang="el-GR" cap="none" dirty="0" err="1"/>
              <a:t>εἰκός</a:t>
            </a:r>
            <a:r>
              <a:rPr lang="el-GR" cap="none" dirty="0"/>
              <a:t>, </a:t>
            </a:r>
            <a:r>
              <a:rPr lang="el-GR" cap="none" dirty="0" err="1"/>
              <a:t>ἄθλιον</a:t>
            </a:r>
            <a:r>
              <a:rPr lang="el-GR" cap="none" dirty="0"/>
              <a:t> βάρος,</a:t>
            </a:r>
            <a:r>
              <a:rPr lang="en-US" cap="none" dirty="0"/>
              <a:t> 1140</a:t>
            </a:r>
            <a:endParaRPr lang="el-GR" cap="none" dirty="0"/>
          </a:p>
          <a:p>
            <a:pPr marL="0" indent="0" algn="just">
              <a:buNone/>
            </a:pPr>
            <a:r>
              <a:rPr lang="el-GR" cap="none" dirty="0" err="1"/>
              <a:t>ἀλλ</a:t>
            </a:r>
            <a:r>
              <a:rPr lang="el-GR" cap="none" dirty="0"/>
              <a:t>᾽ </a:t>
            </a:r>
            <a:r>
              <a:rPr lang="el-GR" cap="none" dirty="0" err="1"/>
              <a:t>ἐν</a:t>
            </a:r>
            <a:r>
              <a:rPr lang="el-GR" cap="none" dirty="0"/>
              <a:t> </a:t>
            </a:r>
            <a:r>
              <a:rPr lang="el-GR" cap="none" dirty="0" err="1"/>
              <a:t>ξένῃσι</a:t>
            </a:r>
            <a:r>
              <a:rPr lang="el-GR" cap="none" dirty="0"/>
              <a:t> </a:t>
            </a:r>
            <a:r>
              <a:rPr lang="el-GR" cap="none" dirty="0" err="1"/>
              <a:t>χερσὶ</a:t>
            </a:r>
            <a:r>
              <a:rPr lang="el-GR" cap="none" dirty="0"/>
              <a:t> </a:t>
            </a:r>
            <a:r>
              <a:rPr lang="el-GR" cap="none" dirty="0" err="1"/>
              <a:t>κηδευθεὶς</a:t>
            </a:r>
            <a:r>
              <a:rPr lang="el-GR" cap="none" dirty="0"/>
              <a:t> τάλας</a:t>
            </a:r>
          </a:p>
          <a:p>
            <a:pPr marL="0" indent="0" algn="just">
              <a:buNone/>
            </a:pPr>
            <a:r>
              <a:rPr lang="el-GR" cap="none" dirty="0" err="1"/>
              <a:t>σμικρὸς</a:t>
            </a:r>
            <a:r>
              <a:rPr lang="el-GR" cap="none" dirty="0"/>
              <a:t> </a:t>
            </a:r>
            <a:r>
              <a:rPr lang="el-GR" cap="none" dirty="0" err="1"/>
              <a:t>προσήκεις</a:t>
            </a:r>
            <a:r>
              <a:rPr lang="el-GR" cap="none" dirty="0"/>
              <a:t> </a:t>
            </a:r>
            <a:r>
              <a:rPr lang="el-GR" cap="none" dirty="0" err="1"/>
              <a:t>ὄγκος</a:t>
            </a:r>
            <a:r>
              <a:rPr lang="el-GR" cap="none" dirty="0"/>
              <a:t> </a:t>
            </a:r>
            <a:r>
              <a:rPr lang="el-GR" cap="none" dirty="0" err="1"/>
              <a:t>ἐν</a:t>
            </a:r>
            <a:r>
              <a:rPr lang="el-GR" cap="none" dirty="0"/>
              <a:t> </a:t>
            </a:r>
            <a:r>
              <a:rPr lang="el-GR" cap="none" dirty="0" err="1"/>
              <a:t>σμικρῷ</a:t>
            </a:r>
            <a:r>
              <a:rPr lang="el-GR" cap="none" dirty="0"/>
              <a:t> </a:t>
            </a:r>
            <a:r>
              <a:rPr lang="el-GR" cap="none" dirty="0" err="1"/>
              <a:t>κύτει</a:t>
            </a:r>
            <a:r>
              <a:rPr lang="el-GR" cap="none" dirty="0"/>
              <a:t>.</a:t>
            </a:r>
          </a:p>
          <a:p>
            <a:pPr marL="0" indent="0" algn="just">
              <a:buNone/>
            </a:pPr>
            <a:r>
              <a:rPr lang="el-GR" cap="none" dirty="0" err="1"/>
              <a:t>οἴμοι</a:t>
            </a:r>
            <a:r>
              <a:rPr lang="el-GR" cap="none" dirty="0"/>
              <a:t> τάλαινα </a:t>
            </a:r>
            <a:r>
              <a:rPr lang="el-GR" cap="none" dirty="0" err="1"/>
              <a:t>τῆς</a:t>
            </a:r>
            <a:r>
              <a:rPr lang="el-GR" cap="none" dirty="0"/>
              <a:t> </a:t>
            </a:r>
            <a:r>
              <a:rPr lang="el-GR" cap="none" dirty="0" err="1"/>
              <a:t>ἐμῆς</a:t>
            </a:r>
            <a:r>
              <a:rPr lang="el-GR" cap="none" dirty="0"/>
              <a:t> πάλαι </a:t>
            </a:r>
            <a:r>
              <a:rPr lang="el-GR" cap="none" dirty="0" err="1"/>
              <a:t>τροφῆς</a:t>
            </a:r>
            <a:endParaRPr lang="el-GR" cap="none" dirty="0"/>
          </a:p>
          <a:p>
            <a:pPr marL="0" indent="0" algn="just">
              <a:buNone/>
            </a:pPr>
            <a:r>
              <a:rPr lang="el-GR" cap="none" dirty="0" err="1"/>
              <a:t>ἀνωφελήτου</a:t>
            </a:r>
            <a:r>
              <a:rPr lang="el-GR" cap="none" dirty="0"/>
              <a:t>, </a:t>
            </a:r>
            <a:r>
              <a:rPr lang="el-GR" cap="none" dirty="0" err="1"/>
              <a:t>τὴν</a:t>
            </a:r>
            <a:r>
              <a:rPr lang="el-GR" cap="none" dirty="0"/>
              <a:t> </a:t>
            </a:r>
            <a:r>
              <a:rPr lang="el-GR" cap="none" dirty="0" err="1"/>
              <a:t>ἐγὼ</a:t>
            </a:r>
            <a:r>
              <a:rPr lang="el-GR" cap="none" dirty="0"/>
              <a:t> </a:t>
            </a:r>
            <a:r>
              <a:rPr lang="el-GR" cap="none" dirty="0" err="1"/>
              <a:t>θάμ</a:t>
            </a:r>
            <a:r>
              <a:rPr lang="el-GR" cap="none" dirty="0"/>
              <a:t>᾽ </a:t>
            </a:r>
            <a:r>
              <a:rPr lang="el-GR" cap="none" dirty="0" err="1"/>
              <a:t>ἀμφὶ</a:t>
            </a:r>
            <a:r>
              <a:rPr lang="el-GR" cap="none" dirty="0"/>
              <a:t> </a:t>
            </a:r>
            <a:r>
              <a:rPr lang="el-GR" cap="none" dirty="0" err="1"/>
              <a:t>σοὶ</a:t>
            </a:r>
            <a:endParaRPr lang="el-GR" cap="none" dirty="0"/>
          </a:p>
          <a:p>
            <a:pPr marL="0" indent="0" algn="just">
              <a:buNone/>
            </a:pPr>
            <a:r>
              <a:rPr lang="el-GR" cap="none" dirty="0" err="1"/>
              <a:t>πόνῳ</a:t>
            </a:r>
            <a:r>
              <a:rPr lang="el-GR" cap="none" dirty="0"/>
              <a:t> </a:t>
            </a:r>
            <a:r>
              <a:rPr lang="el-GR" cap="none" dirty="0" err="1"/>
              <a:t>γλυκεῖ</a:t>
            </a:r>
            <a:r>
              <a:rPr lang="el-GR" cap="none" dirty="0"/>
              <a:t> παρέσχον. </a:t>
            </a:r>
            <a:r>
              <a:rPr lang="el-GR" cap="none" dirty="0" err="1"/>
              <a:t>οὔτε</a:t>
            </a:r>
            <a:r>
              <a:rPr lang="el-GR" cap="none" dirty="0"/>
              <a:t> γάρ </a:t>
            </a:r>
            <a:r>
              <a:rPr lang="el-GR" cap="none" dirty="0" err="1"/>
              <a:t>ποτε</a:t>
            </a:r>
            <a:r>
              <a:rPr lang="en-US" cap="none" dirty="0"/>
              <a:t> 1145</a:t>
            </a:r>
            <a:endParaRPr lang="el-GR" cap="none" dirty="0"/>
          </a:p>
          <a:p>
            <a:pPr marL="0" indent="0" algn="just">
              <a:buNone/>
            </a:pPr>
            <a:r>
              <a:rPr lang="el-GR" cap="none" dirty="0" err="1"/>
              <a:t>μητρὸς</a:t>
            </a:r>
            <a:r>
              <a:rPr lang="el-GR" cap="none" dirty="0"/>
              <a:t> σύ γ᾽ </a:t>
            </a:r>
            <a:r>
              <a:rPr lang="el-GR" cap="none" dirty="0" err="1"/>
              <a:t>ἦσθα</a:t>
            </a:r>
            <a:r>
              <a:rPr lang="el-GR" cap="none" dirty="0"/>
              <a:t> </a:t>
            </a:r>
            <a:r>
              <a:rPr lang="el-GR" cap="none" dirty="0" err="1"/>
              <a:t>μᾶλλον</a:t>
            </a:r>
            <a:r>
              <a:rPr lang="el-GR" cap="none" dirty="0"/>
              <a:t> ἢ </a:t>
            </a:r>
            <a:r>
              <a:rPr lang="el-GR" cap="none" dirty="0" err="1"/>
              <a:t>κἀμοῦ</a:t>
            </a:r>
            <a:r>
              <a:rPr lang="el-GR" cap="none" dirty="0"/>
              <a:t> φίλος,</a:t>
            </a:r>
          </a:p>
          <a:p>
            <a:pPr marL="0" indent="0" algn="just">
              <a:buNone/>
            </a:pPr>
            <a:r>
              <a:rPr lang="el-GR" cap="none" dirty="0" err="1"/>
              <a:t>οὔθ</a:t>
            </a:r>
            <a:r>
              <a:rPr lang="el-GR" cap="none" dirty="0"/>
              <a:t>᾽ </a:t>
            </a:r>
            <a:r>
              <a:rPr lang="el-GR" cap="none" dirty="0" err="1"/>
              <a:t>οἱ</a:t>
            </a:r>
            <a:r>
              <a:rPr lang="el-GR" cap="none" dirty="0"/>
              <a:t> </a:t>
            </a:r>
            <a:r>
              <a:rPr lang="el-GR" cap="none" dirty="0" err="1"/>
              <a:t>κατ</a:t>
            </a:r>
            <a:r>
              <a:rPr lang="el-GR" cap="none" dirty="0"/>
              <a:t>᾽ </a:t>
            </a:r>
            <a:r>
              <a:rPr lang="el-GR" cap="none" dirty="0" err="1"/>
              <a:t>οἶκον</a:t>
            </a:r>
            <a:r>
              <a:rPr lang="el-GR" cap="none" dirty="0"/>
              <a:t> </a:t>
            </a:r>
            <a:r>
              <a:rPr lang="el-GR" cap="none" dirty="0" err="1"/>
              <a:t>ἦσαν</a:t>
            </a:r>
            <a:r>
              <a:rPr lang="el-GR" cap="none" dirty="0"/>
              <a:t> </a:t>
            </a:r>
            <a:r>
              <a:rPr lang="el-GR" cap="none" dirty="0" err="1"/>
              <a:t>ἀλλ</a:t>
            </a:r>
            <a:r>
              <a:rPr lang="el-GR" cap="none" dirty="0"/>
              <a:t>᾽ </a:t>
            </a:r>
            <a:r>
              <a:rPr lang="el-GR" cap="none" dirty="0" err="1"/>
              <a:t>ἐγὼ</a:t>
            </a:r>
            <a:r>
              <a:rPr lang="el-GR" cap="none" dirty="0"/>
              <a:t> τροφός,</a:t>
            </a:r>
          </a:p>
          <a:p>
            <a:pPr marL="0" indent="0" algn="just">
              <a:buNone/>
            </a:pPr>
            <a:r>
              <a:rPr lang="el-GR" cap="none" dirty="0" err="1"/>
              <a:t>ἐγὼ</a:t>
            </a:r>
            <a:r>
              <a:rPr lang="el-GR" cap="none" dirty="0"/>
              <a:t> δ᾽ </a:t>
            </a:r>
            <a:r>
              <a:rPr lang="el-GR" cap="none" dirty="0" err="1"/>
              <a:t>ἀδελφὴ</a:t>
            </a:r>
            <a:r>
              <a:rPr lang="el-GR" cap="none" dirty="0"/>
              <a:t> </a:t>
            </a:r>
            <a:r>
              <a:rPr lang="el-GR" cap="none" dirty="0" err="1"/>
              <a:t>σοὶ</a:t>
            </a:r>
            <a:r>
              <a:rPr lang="el-GR" cap="none" dirty="0"/>
              <a:t> </a:t>
            </a:r>
            <a:r>
              <a:rPr lang="el-GR" cap="none" dirty="0" err="1"/>
              <a:t>προσηυδώμην</a:t>
            </a:r>
            <a:r>
              <a:rPr lang="el-GR" cap="none" dirty="0"/>
              <a:t> </a:t>
            </a:r>
            <a:r>
              <a:rPr lang="el-GR" cap="none" dirty="0" err="1"/>
              <a:t>ἀεί</a:t>
            </a:r>
            <a:r>
              <a:rPr lang="el-GR" cap="none" dirty="0"/>
              <a:t>.</a:t>
            </a:r>
          </a:p>
        </p:txBody>
      </p:sp>
    </p:spTree>
    <p:extLst>
      <p:ext uri="{BB962C8B-B14F-4D97-AF65-F5344CB8AC3E}">
        <p14:creationId xmlns:p14="http://schemas.microsoft.com/office/powerpoint/2010/main" val="5069233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2804319-A01A-9E5A-D088-2BF703E76E75}"/>
              </a:ext>
            </a:extLst>
          </p:cNvPr>
          <p:cNvSpPr>
            <a:spLocks noGrp="1"/>
          </p:cNvSpPr>
          <p:nvPr>
            <p:ph type="title"/>
          </p:nvPr>
        </p:nvSpPr>
        <p:spPr/>
        <p:txBody>
          <a:bodyPr/>
          <a:lstStyle/>
          <a:p>
            <a:r>
              <a:rPr lang="en-US" dirty="0"/>
              <a:t>Sophocles, </a:t>
            </a:r>
            <a:r>
              <a:rPr lang="en-US" i="1" dirty="0"/>
              <a:t>Electra</a:t>
            </a:r>
            <a:r>
              <a:rPr lang="en-US" dirty="0"/>
              <a:t> (1126-1170)</a:t>
            </a:r>
            <a:endParaRPr lang="el-GR" dirty="0"/>
          </a:p>
        </p:txBody>
      </p:sp>
      <p:sp>
        <p:nvSpPr>
          <p:cNvPr id="4" name="Θέση περιεχομένου 3">
            <a:extLst>
              <a:ext uri="{FF2B5EF4-FFF2-40B4-BE49-F238E27FC236}">
                <a16:creationId xmlns:a16="http://schemas.microsoft.com/office/drawing/2014/main" id="{F8C68E7D-9822-CF73-1853-DC5EF25414E1}"/>
              </a:ext>
            </a:extLst>
          </p:cNvPr>
          <p:cNvSpPr>
            <a:spLocks noGrp="1"/>
          </p:cNvSpPr>
          <p:nvPr>
            <p:ph sz="quarter" idx="13"/>
          </p:nvPr>
        </p:nvSpPr>
        <p:spPr/>
        <p:txBody>
          <a:bodyPr>
            <a:normAutofit fontScale="47500" lnSpcReduction="20000"/>
          </a:bodyPr>
          <a:lstStyle/>
          <a:p>
            <a:pPr marL="0" indent="0" algn="just">
              <a:buNone/>
            </a:pPr>
            <a:r>
              <a:rPr lang="el-GR" cap="none" dirty="0" err="1"/>
              <a:t>νῦν</a:t>
            </a:r>
            <a:r>
              <a:rPr lang="el-GR" cap="none" dirty="0"/>
              <a:t> δ᾽ </a:t>
            </a:r>
            <a:r>
              <a:rPr lang="el-GR" cap="none" dirty="0" err="1"/>
              <a:t>ἐκλέλοιπε</a:t>
            </a:r>
            <a:r>
              <a:rPr lang="el-GR" cap="none" dirty="0"/>
              <a:t> </a:t>
            </a:r>
            <a:r>
              <a:rPr lang="el-GR" cap="none" dirty="0" err="1"/>
              <a:t>ταῦτ</a:t>
            </a:r>
            <a:r>
              <a:rPr lang="el-GR" cap="none" dirty="0"/>
              <a:t>᾽ </a:t>
            </a:r>
            <a:r>
              <a:rPr lang="el-GR" cap="none" dirty="0" err="1"/>
              <a:t>ἐν</a:t>
            </a:r>
            <a:r>
              <a:rPr lang="el-GR" cap="none" dirty="0"/>
              <a:t> </a:t>
            </a:r>
            <a:r>
              <a:rPr lang="el-GR" cap="none" dirty="0" err="1"/>
              <a:t>ἡμέρᾳ</a:t>
            </a:r>
            <a:r>
              <a:rPr lang="el-GR" cap="none" dirty="0"/>
              <a:t> </a:t>
            </a:r>
            <a:r>
              <a:rPr lang="el-GR" cap="none" dirty="0" err="1"/>
              <a:t>μιᾷ</a:t>
            </a:r>
            <a:endParaRPr lang="el-GR" cap="none" dirty="0"/>
          </a:p>
          <a:p>
            <a:pPr marL="0" indent="0" algn="just">
              <a:buNone/>
            </a:pPr>
            <a:r>
              <a:rPr lang="el-GR" cap="none" dirty="0" err="1"/>
              <a:t>θανόντι</a:t>
            </a:r>
            <a:r>
              <a:rPr lang="el-GR" cap="none" dirty="0"/>
              <a:t> </a:t>
            </a:r>
            <a:r>
              <a:rPr lang="el-GR" cap="none" dirty="0" err="1"/>
              <a:t>σὺν</a:t>
            </a:r>
            <a:r>
              <a:rPr lang="el-GR" cap="none" dirty="0"/>
              <a:t> σοί. πάντα </a:t>
            </a:r>
            <a:r>
              <a:rPr lang="el-GR" cap="none" dirty="0" err="1"/>
              <a:t>γὰρ</a:t>
            </a:r>
            <a:r>
              <a:rPr lang="el-GR" cap="none" dirty="0"/>
              <a:t> </a:t>
            </a:r>
            <a:r>
              <a:rPr lang="el-GR" cap="none" dirty="0" err="1"/>
              <a:t>συναρπάσας</a:t>
            </a:r>
            <a:r>
              <a:rPr lang="el-GR" cap="none" dirty="0"/>
              <a:t>,</a:t>
            </a:r>
            <a:r>
              <a:rPr lang="en-US" cap="none" dirty="0"/>
              <a:t> 1150</a:t>
            </a:r>
            <a:endParaRPr lang="el-GR" cap="none" dirty="0"/>
          </a:p>
          <a:p>
            <a:pPr marL="0" indent="0" algn="just">
              <a:buNone/>
            </a:pPr>
            <a:r>
              <a:rPr lang="el-GR" cap="none" dirty="0" err="1"/>
              <a:t>θύελλ</a:t>
            </a:r>
            <a:r>
              <a:rPr lang="el-GR" cap="none" dirty="0"/>
              <a:t>᾽ </a:t>
            </a:r>
            <a:r>
              <a:rPr lang="el-GR" cap="none" dirty="0" err="1"/>
              <a:t>ὅπως</a:t>
            </a:r>
            <a:r>
              <a:rPr lang="el-GR" cap="none" dirty="0"/>
              <a:t>, </a:t>
            </a:r>
            <a:r>
              <a:rPr lang="el-GR" cap="none" dirty="0" err="1"/>
              <a:t>βέβηκας</a:t>
            </a:r>
            <a:r>
              <a:rPr lang="el-GR" cap="none" dirty="0"/>
              <a:t>. </a:t>
            </a:r>
            <a:r>
              <a:rPr lang="el-GR" cap="none" dirty="0" err="1"/>
              <a:t>οἴχεται</a:t>
            </a:r>
            <a:r>
              <a:rPr lang="el-GR" cap="none" dirty="0"/>
              <a:t> πατήρ·</a:t>
            </a:r>
          </a:p>
          <a:p>
            <a:pPr marL="0" indent="0" algn="just">
              <a:buNone/>
            </a:pPr>
            <a:r>
              <a:rPr lang="el-GR" cap="none" dirty="0" err="1"/>
              <a:t>τέθνηκ</a:t>
            </a:r>
            <a:r>
              <a:rPr lang="el-GR" cap="none" dirty="0"/>
              <a:t>᾽ </a:t>
            </a:r>
            <a:r>
              <a:rPr lang="el-GR" cap="none" dirty="0" err="1"/>
              <a:t>ἐγώ</a:t>
            </a:r>
            <a:r>
              <a:rPr lang="el-GR" cap="none" dirty="0"/>
              <a:t> σοι· </a:t>
            </a:r>
            <a:r>
              <a:rPr lang="el-GR" cap="none" dirty="0" err="1"/>
              <a:t>φροῦδος</a:t>
            </a:r>
            <a:r>
              <a:rPr lang="el-GR" cap="none" dirty="0"/>
              <a:t> </a:t>
            </a:r>
            <a:r>
              <a:rPr lang="el-GR" cap="none" dirty="0" err="1"/>
              <a:t>αὐτὸς</a:t>
            </a:r>
            <a:r>
              <a:rPr lang="el-GR" cap="none" dirty="0"/>
              <a:t> </a:t>
            </a:r>
            <a:r>
              <a:rPr lang="el-GR" cap="none" dirty="0" err="1"/>
              <a:t>εἶ</a:t>
            </a:r>
            <a:r>
              <a:rPr lang="el-GR" cap="none" dirty="0"/>
              <a:t> θανών·</a:t>
            </a:r>
          </a:p>
          <a:p>
            <a:pPr marL="0" indent="0" algn="just">
              <a:buNone/>
            </a:pPr>
            <a:r>
              <a:rPr lang="el-GR" cap="none" dirty="0" err="1"/>
              <a:t>γελῶσι</a:t>
            </a:r>
            <a:r>
              <a:rPr lang="el-GR" cap="none" dirty="0"/>
              <a:t> δ᾽ </a:t>
            </a:r>
            <a:r>
              <a:rPr lang="el-GR" cap="none" dirty="0" err="1"/>
              <a:t>ἐχθροί</a:t>
            </a:r>
            <a:r>
              <a:rPr lang="el-GR" cap="none" dirty="0"/>
              <a:t>· μαίνεται δ᾽ </a:t>
            </a:r>
            <a:r>
              <a:rPr lang="el-GR" cap="none" dirty="0" err="1"/>
              <a:t>ὑφ</a:t>
            </a:r>
            <a:r>
              <a:rPr lang="el-GR" cap="none" dirty="0"/>
              <a:t>᾽ </a:t>
            </a:r>
            <a:r>
              <a:rPr lang="el-GR" cap="none" dirty="0" err="1"/>
              <a:t>ἡδονῆς</a:t>
            </a:r>
            <a:endParaRPr lang="el-GR" cap="none" dirty="0"/>
          </a:p>
          <a:p>
            <a:pPr marL="0" indent="0" algn="just">
              <a:buNone/>
            </a:pPr>
            <a:r>
              <a:rPr lang="el-GR" cap="none" dirty="0"/>
              <a:t>μήτηρ </a:t>
            </a:r>
            <a:r>
              <a:rPr lang="el-GR" cap="none" dirty="0" err="1"/>
              <a:t>ἀμήτωρ</a:t>
            </a:r>
            <a:r>
              <a:rPr lang="el-GR" cap="none" dirty="0"/>
              <a:t>, </a:t>
            </a:r>
            <a:r>
              <a:rPr lang="el-GR" cap="none" dirty="0" err="1"/>
              <a:t>ἧς</a:t>
            </a:r>
            <a:r>
              <a:rPr lang="el-GR" cap="none" dirty="0"/>
              <a:t> </a:t>
            </a:r>
            <a:r>
              <a:rPr lang="el-GR" cap="none" dirty="0" err="1"/>
              <a:t>ἐμοὶ</a:t>
            </a:r>
            <a:r>
              <a:rPr lang="el-GR" cap="none" dirty="0"/>
              <a:t> </a:t>
            </a:r>
            <a:r>
              <a:rPr lang="el-GR" cap="none" dirty="0" err="1"/>
              <a:t>σὺ</a:t>
            </a:r>
            <a:r>
              <a:rPr lang="el-GR" cap="none" dirty="0"/>
              <a:t> </a:t>
            </a:r>
            <a:r>
              <a:rPr lang="el-GR" cap="none" dirty="0" err="1"/>
              <a:t>πολλάκις</a:t>
            </a:r>
            <a:endParaRPr lang="el-GR" cap="none" dirty="0"/>
          </a:p>
          <a:p>
            <a:pPr marL="0" indent="0" algn="just">
              <a:buNone/>
            </a:pPr>
            <a:r>
              <a:rPr lang="el-GR" cap="none" dirty="0" err="1"/>
              <a:t>φήμας</a:t>
            </a:r>
            <a:r>
              <a:rPr lang="el-GR" cap="none" dirty="0"/>
              <a:t> </a:t>
            </a:r>
            <a:r>
              <a:rPr lang="el-GR" cap="none" dirty="0" err="1"/>
              <a:t>λάθρᾳ</a:t>
            </a:r>
            <a:r>
              <a:rPr lang="el-GR" cap="none" dirty="0"/>
              <a:t> </a:t>
            </a:r>
            <a:r>
              <a:rPr lang="el-GR" cap="none" dirty="0" err="1"/>
              <a:t>προύπεμπες</a:t>
            </a:r>
            <a:r>
              <a:rPr lang="el-GR" cap="none" dirty="0"/>
              <a:t> </a:t>
            </a:r>
            <a:r>
              <a:rPr lang="el-GR" cap="none" dirty="0" err="1"/>
              <a:t>ὡς</a:t>
            </a:r>
            <a:r>
              <a:rPr lang="el-GR" cap="none" dirty="0"/>
              <a:t> </a:t>
            </a:r>
            <a:r>
              <a:rPr lang="el-GR" cap="none" dirty="0" err="1"/>
              <a:t>φανούμενος</a:t>
            </a:r>
            <a:r>
              <a:rPr lang="en-US" cap="none" dirty="0"/>
              <a:t> 1155</a:t>
            </a:r>
            <a:endParaRPr lang="el-GR" cap="none" dirty="0"/>
          </a:p>
          <a:p>
            <a:pPr marL="0" indent="0" algn="just">
              <a:buNone/>
            </a:pPr>
            <a:r>
              <a:rPr lang="el-GR" cap="none" dirty="0" err="1"/>
              <a:t>τιμωρὸς</a:t>
            </a:r>
            <a:r>
              <a:rPr lang="el-GR" cap="none" dirty="0"/>
              <a:t> </a:t>
            </a:r>
            <a:r>
              <a:rPr lang="el-GR" cap="none" dirty="0" err="1"/>
              <a:t>αὐτός</a:t>
            </a:r>
            <a:r>
              <a:rPr lang="el-GR" cap="none" dirty="0"/>
              <a:t>. </a:t>
            </a:r>
            <a:r>
              <a:rPr lang="el-GR" cap="none" dirty="0" err="1"/>
              <a:t>ἀλλὰ</a:t>
            </a:r>
            <a:r>
              <a:rPr lang="el-GR" cap="none" dirty="0"/>
              <a:t> </a:t>
            </a:r>
            <a:r>
              <a:rPr lang="el-GR" cap="none" dirty="0" err="1"/>
              <a:t>ταῦθ</a:t>
            </a:r>
            <a:r>
              <a:rPr lang="el-GR" cap="none" dirty="0"/>
              <a:t>᾽ ὁ </a:t>
            </a:r>
            <a:r>
              <a:rPr lang="el-GR" cap="none" dirty="0" err="1"/>
              <a:t>δυστυχὴς</a:t>
            </a:r>
            <a:endParaRPr lang="el-GR" cap="none" dirty="0"/>
          </a:p>
          <a:p>
            <a:pPr marL="0" indent="0" algn="just">
              <a:buNone/>
            </a:pPr>
            <a:r>
              <a:rPr lang="el-GR" cap="none" dirty="0"/>
              <a:t>δαίμων ὁ </a:t>
            </a:r>
            <a:r>
              <a:rPr lang="el-GR" cap="none" dirty="0" err="1"/>
              <a:t>σός</a:t>
            </a:r>
            <a:r>
              <a:rPr lang="el-GR" cap="none" dirty="0"/>
              <a:t> τε </a:t>
            </a:r>
            <a:r>
              <a:rPr lang="el-GR" cap="none" dirty="0" err="1"/>
              <a:t>κἀμὸς</a:t>
            </a:r>
            <a:r>
              <a:rPr lang="el-GR" cap="none" dirty="0"/>
              <a:t> </a:t>
            </a:r>
            <a:r>
              <a:rPr lang="el-GR" cap="none" dirty="0" err="1"/>
              <a:t>ἐξαφείλετο</a:t>
            </a:r>
            <a:r>
              <a:rPr lang="el-GR" cap="none" dirty="0"/>
              <a:t>,</a:t>
            </a:r>
          </a:p>
          <a:p>
            <a:pPr marL="0" indent="0" algn="just">
              <a:buNone/>
            </a:pPr>
            <a:r>
              <a:rPr lang="el-GR" cap="none" dirty="0" err="1"/>
              <a:t>ὅς</a:t>
            </a:r>
            <a:r>
              <a:rPr lang="el-GR" cap="none" dirty="0"/>
              <a:t> σ᾽ </a:t>
            </a:r>
            <a:r>
              <a:rPr lang="el-GR" cap="none" dirty="0" err="1"/>
              <a:t>ὧδέ</a:t>
            </a:r>
            <a:r>
              <a:rPr lang="el-GR" cap="none" dirty="0"/>
              <a:t> μοι </a:t>
            </a:r>
            <a:r>
              <a:rPr lang="el-GR" cap="none" dirty="0" err="1"/>
              <a:t>προύπεμψεν</a:t>
            </a:r>
            <a:r>
              <a:rPr lang="el-GR" cap="none" dirty="0"/>
              <a:t> </a:t>
            </a:r>
            <a:r>
              <a:rPr lang="el-GR" cap="none" dirty="0" err="1"/>
              <a:t>ἀντὶ</a:t>
            </a:r>
            <a:r>
              <a:rPr lang="el-GR" cap="none" dirty="0"/>
              <a:t> </a:t>
            </a:r>
            <a:r>
              <a:rPr lang="el-GR" cap="none" dirty="0" err="1"/>
              <a:t>φιλτάτης</a:t>
            </a:r>
            <a:endParaRPr lang="el-GR" cap="none" dirty="0"/>
          </a:p>
          <a:p>
            <a:pPr marL="0" indent="0" algn="just">
              <a:buNone/>
            </a:pPr>
            <a:r>
              <a:rPr lang="el-GR" cap="none" dirty="0" err="1"/>
              <a:t>μορφῆς</a:t>
            </a:r>
            <a:r>
              <a:rPr lang="el-GR" cap="none" dirty="0"/>
              <a:t> </a:t>
            </a:r>
            <a:r>
              <a:rPr lang="el-GR" cap="none" dirty="0" err="1"/>
              <a:t>σποδόν</a:t>
            </a:r>
            <a:r>
              <a:rPr lang="el-GR" cap="none" dirty="0"/>
              <a:t> τε </a:t>
            </a:r>
            <a:r>
              <a:rPr lang="el-GR" cap="none" dirty="0" err="1"/>
              <a:t>καὶ</a:t>
            </a:r>
            <a:r>
              <a:rPr lang="el-GR" cap="none" dirty="0"/>
              <a:t> </a:t>
            </a:r>
            <a:r>
              <a:rPr lang="el-GR" cap="none" dirty="0" err="1"/>
              <a:t>σκιὰν</a:t>
            </a:r>
            <a:r>
              <a:rPr lang="el-GR" cap="none" dirty="0"/>
              <a:t> </a:t>
            </a:r>
            <a:r>
              <a:rPr lang="el-GR" cap="none" dirty="0" err="1"/>
              <a:t>ἀνωφελῆ</a:t>
            </a:r>
            <a:r>
              <a:rPr lang="el-GR" cap="none" dirty="0"/>
              <a:t>.</a:t>
            </a:r>
          </a:p>
          <a:p>
            <a:pPr marL="0" indent="0" algn="just">
              <a:buNone/>
            </a:pPr>
            <a:r>
              <a:rPr lang="el-GR" cap="none" dirty="0" err="1"/>
              <a:t>οἴμοι</a:t>
            </a:r>
            <a:r>
              <a:rPr lang="el-GR" cap="none" dirty="0"/>
              <a:t> μοι.</a:t>
            </a:r>
            <a:r>
              <a:rPr lang="en-US" cap="none" dirty="0"/>
              <a:t> 1160</a:t>
            </a:r>
            <a:endParaRPr lang="el-GR" cap="none" dirty="0"/>
          </a:p>
        </p:txBody>
      </p:sp>
      <p:sp>
        <p:nvSpPr>
          <p:cNvPr id="5" name="Θέση περιεχομένου 4">
            <a:extLst>
              <a:ext uri="{FF2B5EF4-FFF2-40B4-BE49-F238E27FC236}">
                <a16:creationId xmlns:a16="http://schemas.microsoft.com/office/drawing/2014/main" id="{A9FDA93A-550A-E5B0-3C51-8F507982DFD6}"/>
              </a:ext>
            </a:extLst>
          </p:cNvPr>
          <p:cNvSpPr>
            <a:spLocks noGrp="1"/>
          </p:cNvSpPr>
          <p:nvPr>
            <p:ph sz="quarter" idx="14"/>
          </p:nvPr>
        </p:nvSpPr>
        <p:spPr/>
        <p:txBody>
          <a:bodyPr>
            <a:normAutofit fontScale="70000" lnSpcReduction="20000"/>
          </a:bodyPr>
          <a:lstStyle/>
          <a:p>
            <a:pPr marL="0" indent="0" algn="just">
              <a:buNone/>
            </a:pPr>
            <a:r>
              <a:rPr lang="el-GR" cap="none" dirty="0"/>
              <a:t>ὦ δέμας </a:t>
            </a:r>
            <a:r>
              <a:rPr lang="el-GR" cap="none" dirty="0" err="1"/>
              <a:t>οἰκτρόν</a:t>
            </a:r>
            <a:r>
              <a:rPr lang="el-GR" cap="none" dirty="0"/>
              <a:t>. </a:t>
            </a:r>
            <a:r>
              <a:rPr lang="el-GR" cap="none" dirty="0" err="1"/>
              <a:t>φεῦ</a:t>
            </a:r>
            <a:r>
              <a:rPr lang="el-GR" cap="none" dirty="0"/>
              <a:t> </a:t>
            </a:r>
            <a:r>
              <a:rPr lang="el-GR" cap="none" dirty="0" err="1"/>
              <a:t>φεῦ</a:t>
            </a:r>
            <a:r>
              <a:rPr lang="el-GR" cap="none" dirty="0"/>
              <a:t>.</a:t>
            </a:r>
          </a:p>
          <a:p>
            <a:pPr marL="0" indent="0" algn="just">
              <a:buNone/>
            </a:pPr>
            <a:r>
              <a:rPr lang="el-GR" cap="none" dirty="0"/>
              <a:t>ὦ </a:t>
            </a:r>
            <a:r>
              <a:rPr lang="el-GR" cap="none" dirty="0" err="1"/>
              <a:t>δεινοτάτας</a:t>
            </a:r>
            <a:r>
              <a:rPr lang="el-GR" cap="none" dirty="0"/>
              <a:t>, </a:t>
            </a:r>
            <a:r>
              <a:rPr lang="el-GR" cap="none" dirty="0" err="1"/>
              <a:t>οἴμοι</a:t>
            </a:r>
            <a:r>
              <a:rPr lang="el-GR" cap="none" dirty="0"/>
              <a:t> μοι,</a:t>
            </a:r>
          </a:p>
          <a:p>
            <a:pPr marL="0" indent="0" algn="just">
              <a:buNone/>
            </a:pPr>
            <a:r>
              <a:rPr lang="el-GR" cap="none" dirty="0" err="1"/>
              <a:t>πεμφθεὶς</a:t>
            </a:r>
            <a:r>
              <a:rPr lang="el-GR" cap="none" dirty="0"/>
              <a:t> </a:t>
            </a:r>
            <a:r>
              <a:rPr lang="el-GR" cap="none" dirty="0" err="1"/>
              <a:t>κελεύθους</a:t>
            </a:r>
            <a:r>
              <a:rPr lang="el-GR" cap="none" dirty="0"/>
              <a:t>, </a:t>
            </a:r>
            <a:r>
              <a:rPr lang="el-GR" cap="none" dirty="0" err="1"/>
              <a:t>φίλταθ</a:t>
            </a:r>
            <a:r>
              <a:rPr lang="el-GR" cap="none" dirty="0"/>
              <a:t>᾽, </a:t>
            </a:r>
            <a:r>
              <a:rPr lang="el-GR" cap="none" dirty="0" err="1"/>
              <a:t>ὥς</a:t>
            </a:r>
            <a:r>
              <a:rPr lang="el-GR" cap="none" dirty="0"/>
              <a:t> μ᾽ </a:t>
            </a:r>
            <a:r>
              <a:rPr lang="el-GR" cap="none" dirty="0" err="1"/>
              <a:t>ἀπώλεσας</a:t>
            </a:r>
            <a:r>
              <a:rPr lang="el-GR" cap="none" dirty="0"/>
              <a:t>·</a:t>
            </a:r>
          </a:p>
          <a:p>
            <a:pPr marL="0" indent="0" algn="just">
              <a:buNone/>
            </a:pPr>
            <a:r>
              <a:rPr lang="el-GR" cap="none" dirty="0" err="1"/>
              <a:t>ἀπώλεσας</a:t>
            </a:r>
            <a:r>
              <a:rPr lang="el-GR" cap="none" dirty="0"/>
              <a:t> </a:t>
            </a:r>
            <a:r>
              <a:rPr lang="el-GR" cap="none" dirty="0" err="1"/>
              <a:t>δῆτ</a:t>
            </a:r>
            <a:r>
              <a:rPr lang="el-GR" cap="none" dirty="0"/>
              <a:t>᾽, ὦ </a:t>
            </a:r>
            <a:r>
              <a:rPr lang="el-GR" cap="none" dirty="0" err="1"/>
              <a:t>κασίγνητον</a:t>
            </a:r>
            <a:r>
              <a:rPr lang="el-GR" cap="none" dirty="0"/>
              <a:t> κάρα.</a:t>
            </a:r>
          </a:p>
          <a:p>
            <a:pPr marL="0" indent="0" algn="just">
              <a:buNone/>
            </a:pPr>
            <a:r>
              <a:rPr lang="el-GR" cap="none" dirty="0" err="1"/>
              <a:t>τοιγὰρ</a:t>
            </a:r>
            <a:r>
              <a:rPr lang="el-GR" cap="none" dirty="0"/>
              <a:t> </a:t>
            </a:r>
            <a:r>
              <a:rPr lang="el-GR" cap="none" dirty="0" err="1"/>
              <a:t>σὺ</a:t>
            </a:r>
            <a:r>
              <a:rPr lang="el-GR" cap="none" dirty="0"/>
              <a:t> </a:t>
            </a:r>
            <a:r>
              <a:rPr lang="el-GR" cap="none" dirty="0" err="1"/>
              <a:t>δέξαι</a:t>
            </a:r>
            <a:r>
              <a:rPr lang="el-GR" cap="none" dirty="0"/>
              <a:t> μ᾽ </a:t>
            </a:r>
            <a:r>
              <a:rPr lang="el-GR" cap="none" dirty="0" err="1"/>
              <a:t>ἐς</a:t>
            </a:r>
            <a:r>
              <a:rPr lang="el-GR" cap="none" dirty="0"/>
              <a:t> </a:t>
            </a:r>
            <a:r>
              <a:rPr lang="el-GR" cap="none" dirty="0" err="1"/>
              <a:t>τὸ</a:t>
            </a:r>
            <a:r>
              <a:rPr lang="el-GR" cap="none" dirty="0"/>
              <a:t> </a:t>
            </a:r>
            <a:r>
              <a:rPr lang="el-GR" cap="none" dirty="0" err="1"/>
              <a:t>σὸν</a:t>
            </a:r>
            <a:r>
              <a:rPr lang="el-GR" cap="none" dirty="0"/>
              <a:t> </a:t>
            </a:r>
            <a:r>
              <a:rPr lang="el-GR" cap="none" dirty="0" err="1"/>
              <a:t>τόδε</a:t>
            </a:r>
            <a:r>
              <a:rPr lang="el-GR" cap="none" dirty="0"/>
              <a:t> </a:t>
            </a:r>
            <a:r>
              <a:rPr lang="el-GR" cap="none" dirty="0" err="1"/>
              <a:t>στέγος</a:t>
            </a:r>
            <a:r>
              <a:rPr lang="el-GR" cap="none" dirty="0"/>
              <a:t>,</a:t>
            </a:r>
            <a:r>
              <a:rPr lang="en-US" cap="none" dirty="0"/>
              <a:t> 1165</a:t>
            </a:r>
            <a:endParaRPr lang="el-GR" cap="none" dirty="0"/>
          </a:p>
          <a:p>
            <a:pPr marL="0" indent="0" algn="just">
              <a:buNone/>
            </a:pPr>
            <a:r>
              <a:rPr lang="el-GR" cap="none" dirty="0" err="1"/>
              <a:t>τὴν</a:t>
            </a:r>
            <a:r>
              <a:rPr lang="el-GR" cap="none" dirty="0"/>
              <a:t> </a:t>
            </a:r>
            <a:r>
              <a:rPr lang="el-GR" cap="none" dirty="0" err="1"/>
              <a:t>μηδὲν</a:t>
            </a:r>
            <a:r>
              <a:rPr lang="el-GR" cap="none" dirty="0"/>
              <a:t> </a:t>
            </a:r>
            <a:r>
              <a:rPr lang="el-GR" cap="none" dirty="0" err="1"/>
              <a:t>ἐς</a:t>
            </a:r>
            <a:r>
              <a:rPr lang="el-GR" cap="none" dirty="0"/>
              <a:t> </a:t>
            </a:r>
            <a:r>
              <a:rPr lang="el-GR" cap="none" dirty="0" err="1"/>
              <a:t>τὸ</a:t>
            </a:r>
            <a:r>
              <a:rPr lang="el-GR" cap="none" dirty="0"/>
              <a:t> μηδέν, </a:t>
            </a:r>
            <a:r>
              <a:rPr lang="el-GR" cap="none" dirty="0" err="1"/>
              <a:t>ὡς</a:t>
            </a:r>
            <a:r>
              <a:rPr lang="el-GR" cap="none" dirty="0"/>
              <a:t> </a:t>
            </a:r>
            <a:r>
              <a:rPr lang="el-GR" cap="none" dirty="0" err="1"/>
              <a:t>σὺν</a:t>
            </a:r>
            <a:r>
              <a:rPr lang="el-GR" cap="none" dirty="0"/>
              <a:t> </a:t>
            </a:r>
            <a:r>
              <a:rPr lang="el-GR" cap="none" dirty="0" err="1"/>
              <a:t>σοὶ</a:t>
            </a:r>
            <a:r>
              <a:rPr lang="el-GR" cap="none" dirty="0"/>
              <a:t> κάτω</a:t>
            </a:r>
          </a:p>
          <a:p>
            <a:pPr marL="0" indent="0" algn="just">
              <a:buNone/>
            </a:pPr>
            <a:r>
              <a:rPr lang="el-GR" cap="none" dirty="0" err="1"/>
              <a:t>ναίω</a:t>
            </a:r>
            <a:r>
              <a:rPr lang="el-GR" cap="none" dirty="0"/>
              <a:t> </a:t>
            </a:r>
            <a:r>
              <a:rPr lang="el-GR" cap="none" dirty="0" err="1"/>
              <a:t>τὸ</a:t>
            </a:r>
            <a:r>
              <a:rPr lang="el-GR" cap="none" dirty="0"/>
              <a:t> λοιπόν. </a:t>
            </a:r>
            <a:r>
              <a:rPr lang="el-GR" cap="none" dirty="0" err="1"/>
              <a:t>καὶ</a:t>
            </a:r>
            <a:r>
              <a:rPr lang="el-GR" cap="none" dirty="0"/>
              <a:t> </a:t>
            </a:r>
            <a:r>
              <a:rPr lang="el-GR" cap="none" dirty="0" err="1"/>
              <a:t>γὰρ</a:t>
            </a:r>
            <a:r>
              <a:rPr lang="el-GR" cap="none" dirty="0"/>
              <a:t> </a:t>
            </a:r>
            <a:r>
              <a:rPr lang="el-GR" cap="none" dirty="0" err="1"/>
              <a:t>ἡνίκ</a:t>
            </a:r>
            <a:r>
              <a:rPr lang="el-GR" cap="none" dirty="0"/>
              <a:t>᾽ </a:t>
            </a:r>
            <a:r>
              <a:rPr lang="el-GR" cap="none" dirty="0" err="1"/>
              <a:t>ἦσθ</a:t>
            </a:r>
            <a:r>
              <a:rPr lang="el-GR" cap="none" dirty="0"/>
              <a:t>᾽ </a:t>
            </a:r>
            <a:r>
              <a:rPr lang="el-GR" cap="none" dirty="0" err="1"/>
              <a:t>ἄνω</a:t>
            </a:r>
            <a:r>
              <a:rPr lang="el-GR" cap="none" dirty="0"/>
              <a:t>,</a:t>
            </a:r>
          </a:p>
          <a:p>
            <a:pPr marL="0" indent="0" algn="just">
              <a:buNone/>
            </a:pPr>
            <a:r>
              <a:rPr lang="el-GR" cap="none" dirty="0" err="1"/>
              <a:t>ξὺν</a:t>
            </a:r>
            <a:r>
              <a:rPr lang="el-GR" cap="none" dirty="0"/>
              <a:t> </a:t>
            </a:r>
            <a:r>
              <a:rPr lang="el-GR" cap="none" dirty="0" err="1"/>
              <a:t>σοὶ</a:t>
            </a:r>
            <a:r>
              <a:rPr lang="el-GR" cap="none" dirty="0"/>
              <a:t> </a:t>
            </a:r>
            <a:r>
              <a:rPr lang="el-GR" cap="none" dirty="0" err="1"/>
              <a:t>μετεῖχον</a:t>
            </a:r>
            <a:r>
              <a:rPr lang="el-GR" cap="none" dirty="0"/>
              <a:t> </a:t>
            </a:r>
            <a:r>
              <a:rPr lang="el-GR" cap="none" dirty="0" err="1"/>
              <a:t>τῶν</a:t>
            </a:r>
            <a:r>
              <a:rPr lang="el-GR" cap="none" dirty="0"/>
              <a:t> </a:t>
            </a:r>
            <a:r>
              <a:rPr lang="el-GR" cap="none" dirty="0" err="1"/>
              <a:t>ἴσων</a:t>
            </a:r>
            <a:r>
              <a:rPr lang="el-GR" cap="none" dirty="0"/>
              <a:t>· </a:t>
            </a:r>
            <a:r>
              <a:rPr lang="el-GR" cap="none" dirty="0" err="1"/>
              <a:t>καὶ</a:t>
            </a:r>
            <a:r>
              <a:rPr lang="el-GR" cap="none" dirty="0"/>
              <a:t> </a:t>
            </a:r>
            <a:r>
              <a:rPr lang="el-GR" cap="none" dirty="0" err="1"/>
              <a:t>νῦν</a:t>
            </a:r>
            <a:r>
              <a:rPr lang="el-GR" cap="none" dirty="0"/>
              <a:t> </a:t>
            </a:r>
            <a:r>
              <a:rPr lang="el-GR" cap="none" dirty="0" err="1"/>
              <a:t>ποθῶ</a:t>
            </a:r>
            <a:endParaRPr lang="el-GR" cap="none" dirty="0"/>
          </a:p>
          <a:p>
            <a:pPr marL="0" indent="0" algn="just">
              <a:buNone/>
            </a:pPr>
            <a:r>
              <a:rPr lang="el-GR" cap="none" dirty="0" err="1"/>
              <a:t>τοῦ</a:t>
            </a:r>
            <a:r>
              <a:rPr lang="el-GR" cap="none" dirty="0"/>
              <a:t> </a:t>
            </a:r>
            <a:r>
              <a:rPr lang="el-GR" cap="none" dirty="0" err="1"/>
              <a:t>σοῦ</a:t>
            </a:r>
            <a:r>
              <a:rPr lang="el-GR" cap="none" dirty="0"/>
              <a:t> </a:t>
            </a:r>
            <a:r>
              <a:rPr lang="el-GR" cap="none" dirty="0" err="1"/>
              <a:t>θανοῦσα</a:t>
            </a:r>
            <a:r>
              <a:rPr lang="el-GR" cap="none" dirty="0"/>
              <a:t> </a:t>
            </a:r>
            <a:r>
              <a:rPr lang="el-GR" cap="none" dirty="0" err="1"/>
              <a:t>μὴ</a:t>
            </a:r>
            <a:r>
              <a:rPr lang="el-GR" cap="none" dirty="0"/>
              <a:t> </a:t>
            </a:r>
            <a:r>
              <a:rPr lang="el-GR" cap="none" dirty="0" err="1"/>
              <a:t>ἀπολείπεσθαι</a:t>
            </a:r>
            <a:r>
              <a:rPr lang="el-GR" cap="none" dirty="0"/>
              <a:t> τάφου.</a:t>
            </a:r>
          </a:p>
          <a:p>
            <a:pPr marL="0" indent="0" algn="just">
              <a:buNone/>
            </a:pPr>
            <a:r>
              <a:rPr lang="el-GR" cap="none" dirty="0" err="1"/>
              <a:t>τοὺς</a:t>
            </a:r>
            <a:r>
              <a:rPr lang="el-GR" cap="none" dirty="0"/>
              <a:t> </a:t>
            </a:r>
            <a:r>
              <a:rPr lang="el-GR" cap="none" dirty="0" err="1"/>
              <a:t>γὰρ</a:t>
            </a:r>
            <a:r>
              <a:rPr lang="el-GR" cap="none" dirty="0"/>
              <a:t> </a:t>
            </a:r>
            <a:r>
              <a:rPr lang="el-GR" cap="none" dirty="0" err="1"/>
              <a:t>θανόντας</a:t>
            </a:r>
            <a:r>
              <a:rPr lang="el-GR" cap="none" dirty="0"/>
              <a:t> </a:t>
            </a:r>
            <a:r>
              <a:rPr lang="el-GR" cap="none" dirty="0" err="1"/>
              <a:t>οὐχ</a:t>
            </a:r>
            <a:r>
              <a:rPr lang="el-GR" cap="none" dirty="0"/>
              <a:t> </a:t>
            </a:r>
            <a:r>
              <a:rPr lang="el-GR" cap="none" dirty="0" err="1"/>
              <a:t>ὁρῶ</a:t>
            </a:r>
            <a:r>
              <a:rPr lang="el-GR" cap="none" dirty="0"/>
              <a:t> </a:t>
            </a:r>
            <a:r>
              <a:rPr lang="el-GR" cap="none" dirty="0" err="1"/>
              <a:t>λυπουμένους</a:t>
            </a:r>
            <a:r>
              <a:rPr lang="el-GR" cap="none" dirty="0"/>
              <a:t>.</a:t>
            </a:r>
            <a:r>
              <a:rPr lang="en-US" cap="none" dirty="0"/>
              <a:t> 1170</a:t>
            </a:r>
            <a:endParaRPr lang="el-GR" cap="none" dirty="0"/>
          </a:p>
        </p:txBody>
      </p:sp>
    </p:spTree>
    <p:extLst>
      <p:ext uri="{BB962C8B-B14F-4D97-AF65-F5344CB8AC3E}">
        <p14:creationId xmlns:p14="http://schemas.microsoft.com/office/powerpoint/2010/main" val="246415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89F04A0-E613-A153-35E7-9473DEFE0123}"/>
              </a:ext>
            </a:extLst>
          </p:cNvPr>
          <p:cNvSpPr>
            <a:spLocks noGrp="1"/>
          </p:cNvSpPr>
          <p:nvPr>
            <p:ph type="title"/>
          </p:nvPr>
        </p:nvSpPr>
        <p:spPr/>
        <p:txBody>
          <a:bodyPr/>
          <a:lstStyle/>
          <a:p>
            <a:r>
              <a:rPr lang="en-US" dirty="0"/>
              <a:t>Sophocles, </a:t>
            </a:r>
            <a:r>
              <a:rPr lang="en-US" i="1" dirty="0"/>
              <a:t>Electra</a:t>
            </a:r>
            <a:r>
              <a:rPr lang="en-US" dirty="0"/>
              <a:t> (1126-1170)</a:t>
            </a:r>
            <a:endParaRPr lang="el-GR" dirty="0"/>
          </a:p>
        </p:txBody>
      </p:sp>
      <p:sp>
        <p:nvSpPr>
          <p:cNvPr id="4" name="Θέση περιεχομένου 3">
            <a:extLst>
              <a:ext uri="{FF2B5EF4-FFF2-40B4-BE49-F238E27FC236}">
                <a16:creationId xmlns:a16="http://schemas.microsoft.com/office/drawing/2014/main" id="{BA7842C1-2E33-4BB2-5CF9-2DBA73A3D7BA}"/>
              </a:ext>
            </a:extLst>
          </p:cNvPr>
          <p:cNvSpPr>
            <a:spLocks noGrp="1"/>
          </p:cNvSpPr>
          <p:nvPr>
            <p:ph sz="quarter" idx="13"/>
          </p:nvPr>
        </p:nvSpPr>
        <p:spPr/>
        <p:txBody>
          <a:bodyPr>
            <a:normAutofit fontScale="62500" lnSpcReduction="20000"/>
          </a:bodyPr>
          <a:lstStyle/>
          <a:p>
            <a:pPr marL="0" indent="0" algn="just">
              <a:buNone/>
            </a:pPr>
            <a:r>
              <a:rPr lang="en-US" cap="none" dirty="0"/>
              <a:t>Electra</a:t>
            </a:r>
          </a:p>
          <a:p>
            <a:pPr marL="0" indent="0" algn="just">
              <a:buNone/>
            </a:pPr>
            <a:r>
              <a:rPr lang="en-US" cap="none" dirty="0"/>
              <a:t>Memorial of him whom I loved best on earth, sole remnant of Orestes' vitality! How contrary to the hopes with which I sent you away do I receive you back! Now I raise your nothingness in my hands; [1130] but then, my child, you were radiant, when I sent you away from home! Would that I had first abandoned life, before, stealing you away with these hands, I sent you to a strange land and rescued you from death, in order that you might have lain dead on that same day [1135] and had your share in the tomb of our father!</a:t>
            </a:r>
          </a:p>
          <a:p>
            <a:pPr marL="0" indent="0" algn="just">
              <a:buNone/>
            </a:pPr>
            <a:r>
              <a:rPr lang="en-US" cap="none" dirty="0"/>
              <a:t>But now, an exile from home and fatherland, you have perished miserably, far from your sister. Ah, me, these loving hands have not washed or decked your corpse, nor taken up [1140] their sad burden from the all-consuming pyre, as was proper. No! At the hands of strangers, poor Orestes, you have been tended, and so have come to us, a small bulk in a small urn.</a:t>
            </a:r>
            <a:endParaRPr lang="el-GR" cap="none" dirty="0"/>
          </a:p>
        </p:txBody>
      </p:sp>
      <p:sp>
        <p:nvSpPr>
          <p:cNvPr id="5" name="Θέση περιεχομένου 4">
            <a:extLst>
              <a:ext uri="{FF2B5EF4-FFF2-40B4-BE49-F238E27FC236}">
                <a16:creationId xmlns:a16="http://schemas.microsoft.com/office/drawing/2014/main" id="{59F06CF8-B867-CDE3-3E6F-7BDA012488AD}"/>
              </a:ext>
            </a:extLst>
          </p:cNvPr>
          <p:cNvSpPr>
            <a:spLocks noGrp="1"/>
          </p:cNvSpPr>
          <p:nvPr>
            <p:ph sz="quarter" idx="14"/>
          </p:nvPr>
        </p:nvSpPr>
        <p:spPr/>
        <p:txBody>
          <a:bodyPr>
            <a:normAutofit fontScale="70000" lnSpcReduction="20000"/>
          </a:bodyPr>
          <a:lstStyle/>
          <a:p>
            <a:pPr marL="0" indent="0" algn="just">
              <a:buNone/>
            </a:pPr>
            <a:r>
              <a:rPr lang="en-US" cap="none" dirty="0"/>
              <a:t>Ah, I grieve at the uselessness of my nursing long ago, the service that I often bestowed [1145] on you in sweet labor! For you were never your mother's darling so much as mine, nor was any in the house your nurse but I, and by you I was ever called “sister.” But now all this has vanished in a day [1150] with your death. Like a whirlwind you have swept everything away with you. Our father is gone; I am dead because of you; you yourself are dead and gone; our enemies laugh at us; and our mother, who is no mother, raves with joy. Unknown to her, you often [1155] sent me messages about her, saying that you yourself would appear for vengeance. But our evil fortune, yours and mine, has torn all that away, and has sent you back to me in this state, ash and a useless shade in place of your beloved form.</a:t>
            </a:r>
            <a:endParaRPr lang="el-GR" cap="none" dirty="0"/>
          </a:p>
        </p:txBody>
      </p:sp>
    </p:spTree>
    <p:extLst>
      <p:ext uri="{BB962C8B-B14F-4D97-AF65-F5344CB8AC3E}">
        <p14:creationId xmlns:p14="http://schemas.microsoft.com/office/powerpoint/2010/main" val="26260601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4D1EA23-7095-8BD9-DC4D-B93361174E09}"/>
              </a:ext>
            </a:extLst>
          </p:cNvPr>
          <p:cNvSpPr>
            <a:spLocks noGrp="1"/>
          </p:cNvSpPr>
          <p:nvPr>
            <p:ph type="title"/>
          </p:nvPr>
        </p:nvSpPr>
        <p:spPr/>
        <p:txBody>
          <a:bodyPr/>
          <a:lstStyle/>
          <a:p>
            <a:r>
              <a:rPr lang="en-US" dirty="0"/>
              <a:t>Sophocles, </a:t>
            </a:r>
            <a:r>
              <a:rPr lang="en-US" i="1" dirty="0"/>
              <a:t>Electra</a:t>
            </a:r>
            <a:r>
              <a:rPr lang="en-US" dirty="0"/>
              <a:t> (1126-1170)</a:t>
            </a:r>
            <a:endParaRPr lang="el-GR" dirty="0"/>
          </a:p>
        </p:txBody>
      </p:sp>
      <p:sp>
        <p:nvSpPr>
          <p:cNvPr id="4" name="Θέση περιεχομένου 3">
            <a:extLst>
              <a:ext uri="{FF2B5EF4-FFF2-40B4-BE49-F238E27FC236}">
                <a16:creationId xmlns:a16="http://schemas.microsoft.com/office/drawing/2014/main" id="{0446DE2D-6AC6-8F23-24A7-38CC99F1D8F1}"/>
              </a:ext>
            </a:extLst>
          </p:cNvPr>
          <p:cNvSpPr>
            <a:spLocks noGrp="1"/>
          </p:cNvSpPr>
          <p:nvPr>
            <p:ph sz="quarter" idx="13"/>
          </p:nvPr>
        </p:nvSpPr>
        <p:spPr/>
        <p:txBody>
          <a:bodyPr>
            <a:normAutofit/>
          </a:bodyPr>
          <a:lstStyle/>
          <a:p>
            <a:pPr algn="just"/>
            <a:r>
              <a:rPr lang="en-US" cap="none" dirty="0"/>
              <a:t>[1160] Ah, me, ah, me! O pitiable body! Alas, dear one sent on a most dire journey, how you have destroyed me, destroyed me indeed, my brother! [1165] therefore accept me into this abode of yours—me, a nothing, into your nothingness,—so that I may dwell with you hereafter below. For when you were on earth, we shared equally, and now I wish to die and not to be left out of your grave, [1170] since I see that the dead are relieved of pain.</a:t>
            </a:r>
            <a:endParaRPr lang="el-GR" cap="none" dirty="0"/>
          </a:p>
        </p:txBody>
      </p:sp>
    </p:spTree>
    <p:extLst>
      <p:ext uri="{BB962C8B-B14F-4D97-AF65-F5344CB8AC3E}">
        <p14:creationId xmlns:p14="http://schemas.microsoft.com/office/powerpoint/2010/main" val="2347025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C2078F5-7900-3F40-9B8C-4A52B1A3B425}"/>
              </a:ext>
            </a:extLst>
          </p:cNvPr>
          <p:cNvSpPr>
            <a:spLocks noGrp="1"/>
          </p:cNvSpPr>
          <p:nvPr>
            <p:ph type="title"/>
          </p:nvPr>
        </p:nvSpPr>
        <p:spPr/>
        <p:txBody>
          <a:bodyPr/>
          <a:lstStyle/>
          <a:p>
            <a:r>
              <a:rPr lang="en-US" dirty="0"/>
              <a:t>THANK YOU!</a:t>
            </a:r>
            <a:endParaRPr lang="el-GR" dirty="0"/>
          </a:p>
        </p:txBody>
      </p:sp>
      <p:pic>
        <p:nvPicPr>
          <p:cNvPr id="5" name="Θέση περιεχομένου 4">
            <a:extLst>
              <a:ext uri="{FF2B5EF4-FFF2-40B4-BE49-F238E27FC236}">
                <a16:creationId xmlns:a16="http://schemas.microsoft.com/office/drawing/2014/main" id="{BD7297A6-34AC-3016-98C4-D044DA654456}"/>
              </a:ext>
            </a:extLst>
          </p:cNvPr>
          <p:cNvPicPr>
            <a:picLocks noGrp="1" noChangeAspect="1"/>
          </p:cNvPicPr>
          <p:nvPr>
            <p:ph sz="quarter" idx="13"/>
          </p:nvPr>
        </p:nvPicPr>
        <p:blipFill>
          <a:blip r:embed="rId2"/>
          <a:stretch>
            <a:fillRect/>
          </a:stretch>
        </p:blipFill>
        <p:spPr>
          <a:xfrm>
            <a:off x="6605102" y="1953660"/>
            <a:ext cx="3145809" cy="2493480"/>
          </a:xfrm>
          <a:prstGeom prst="rect">
            <a:avLst/>
          </a:prstGeom>
        </p:spPr>
      </p:pic>
      <p:sp>
        <p:nvSpPr>
          <p:cNvPr id="4" name="Θέση κειμένου 3">
            <a:extLst>
              <a:ext uri="{FF2B5EF4-FFF2-40B4-BE49-F238E27FC236}">
                <a16:creationId xmlns:a16="http://schemas.microsoft.com/office/drawing/2014/main" id="{570BE991-13A5-B767-4001-1B4415F6BE79}"/>
              </a:ext>
            </a:extLst>
          </p:cNvPr>
          <p:cNvSpPr>
            <a:spLocks noGrp="1"/>
          </p:cNvSpPr>
          <p:nvPr>
            <p:ph type="body" sz="half" idx="2"/>
          </p:nvPr>
        </p:nvSpPr>
        <p:spPr/>
        <p:txBody>
          <a:bodyPr/>
          <a:lstStyle/>
          <a:p>
            <a:r>
              <a:rPr lang="el-GR" dirty="0"/>
              <a:t>ΕΥΧΑΡΙΣΤΩ!</a:t>
            </a:r>
          </a:p>
        </p:txBody>
      </p:sp>
    </p:spTree>
    <p:extLst>
      <p:ext uri="{BB962C8B-B14F-4D97-AF65-F5344CB8AC3E}">
        <p14:creationId xmlns:p14="http://schemas.microsoft.com/office/powerpoint/2010/main" val="1343308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BECFC84-FF79-F246-69BC-D81EEAEF57AE}"/>
              </a:ext>
            </a:extLst>
          </p:cNvPr>
          <p:cNvSpPr>
            <a:spLocks noGrp="1"/>
          </p:cNvSpPr>
          <p:nvPr>
            <p:ph type="title"/>
          </p:nvPr>
        </p:nvSpPr>
        <p:spPr/>
        <p:txBody>
          <a:bodyPr/>
          <a:lstStyle/>
          <a:p>
            <a:r>
              <a:rPr lang="en-US" dirty="0"/>
              <a:t>PARODOS</a:t>
            </a:r>
            <a:endParaRPr lang="el-GR" dirty="0"/>
          </a:p>
        </p:txBody>
      </p:sp>
      <p:sp>
        <p:nvSpPr>
          <p:cNvPr id="3" name="Θέση περιεχομένου 2">
            <a:extLst>
              <a:ext uri="{FF2B5EF4-FFF2-40B4-BE49-F238E27FC236}">
                <a16:creationId xmlns:a16="http://schemas.microsoft.com/office/drawing/2014/main" id="{ADCD7819-26D7-548F-86C0-1CE213057863}"/>
              </a:ext>
            </a:extLst>
          </p:cNvPr>
          <p:cNvSpPr>
            <a:spLocks noGrp="1"/>
          </p:cNvSpPr>
          <p:nvPr>
            <p:ph sz="quarter" idx="13"/>
          </p:nvPr>
        </p:nvSpPr>
        <p:spPr/>
        <p:txBody>
          <a:bodyPr/>
          <a:lstStyle/>
          <a:p>
            <a:r>
              <a:rPr lang="en-US" dirty="0"/>
              <a:t>1) </a:t>
            </a:r>
            <a:r>
              <a:rPr lang="en-US" cap="none" dirty="0"/>
              <a:t>is a side-entrance to the stage</a:t>
            </a:r>
          </a:p>
          <a:p>
            <a:r>
              <a:rPr lang="en-US" cap="none" dirty="0"/>
              <a:t>2) entrance song of the chorus</a:t>
            </a:r>
            <a:endParaRPr lang="el-GR" dirty="0"/>
          </a:p>
        </p:txBody>
      </p:sp>
      <p:pic>
        <p:nvPicPr>
          <p:cNvPr id="5" name="Θέση περιεχομένου 4">
            <a:extLst>
              <a:ext uri="{FF2B5EF4-FFF2-40B4-BE49-F238E27FC236}">
                <a16:creationId xmlns:a16="http://schemas.microsoft.com/office/drawing/2014/main" id="{8CE39C83-B6FA-1979-6B95-C4603649E03B}"/>
              </a:ext>
            </a:extLst>
          </p:cNvPr>
          <p:cNvPicPr>
            <a:picLocks noGrp="1" noChangeAspect="1"/>
          </p:cNvPicPr>
          <p:nvPr>
            <p:ph sz="quarter" idx="14"/>
          </p:nvPr>
        </p:nvPicPr>
        <p:blipFill>
          <a:blip r:embed="rId2"/>
          <a:stretch>
            <a:fillRect/>
          </a:stretch>
        </p:blipFill>
        <p:spPr>
          <a:xfrm>
            <a:off x="6306680" y="2366963"/>
            <a:ext cx="4836439" cy="3424237"/>
          </a:xfrm>
          <a:prstGeom prst="rect">
            <a:avLst/>
          </a:prstGeom>
        </p:spPr>
      </p:pic>
    </p:spTree>
    <p:extLst>
      <p:ext uri="{BB962C8B-B14F-4D97-AF65-F5344CB8AC3E}">
        <p14:creationId xmlns:p14="http://schemas.microsoft.com/office/powerpoint/2010/main" val="2694090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B1DEE9-F16B-E6E3-9432-C6757B11A1E3}"/>
              </a:ext>
            </a:extLst>
          </p:cNvPr>
          <p:cNvSpPr>
            <a:spLocks noGrp="1"/>
          </p:cNvSpPr>
          <p:nvPr>
            <p:ph type="title"/>
          </p:nvPr>
        </p:nvSpPr>
        <p:spPr/>
        <p:txBody>
          <a:bodyPr/>
          <a:lstStyle/>
          <a:p>
            <a:r>
              <a:rPr lang="en-US" dirty="0"/>
              <a:t>Sophocles, </a:t>
            </a:r>
            <a:r>
              <a:rPr lang="en-US" i="1" dirty="0"/>
              <a:t>Oedipus Rex</a:t>
            </a:r>
            <a:endParaRPr lang="el-GR" i="1" dirty="0"/>
          </a:p>
        </p:txBody>
      </p:sp>
      <p:sp>
        <p:nvSpPr>
          <p:cNvPr id="3" name="Θέση περιεχομένου 2">
            <a:extLst>
              <a:ext uri="{FF2B5EF4-FFF2-40B4-BE49-F238E27FC236}">
                <a16:creationId xmlns:a16="http://schemas.microsoft.com/office/drawing/2014/main" id="{20AE10AE-72B9-27CC-85E0-E2702F9868AA}"/>
              </a:ext>
            </a:extLst>
          </p:cNvPr>
          <p:cNvSpPr>
            <a:spLocks noGrp="1"/>
          </p:cNvSpPr>
          <p:nvPr>
            <p:ph sz="quarter" idx="13"/>
          </p:nvPr>
        </p:nvSpPr>
        <p:spPr/>
        <p:txBody>
          <a:bodyPr/>
          <a:lstStyle/>
          <a:p>
            <a:r>
              <a:rPr lang="en-US" dirty="0"/>
              <a:t>Parodos 151 – 215</a:t>
            </a:r>
            <a:endParaRPr lang="el-GR" dirty="0"/>
          </a:p>
          <a:p>
            <a:r>
              <a:rPr lang="en-US" cap="none" dirty="0"/>
              <a:t>The chorus, consisting of 15 </a:t>
            </a:r>
            <a:r>
              <a:rPr lang="en-US" cap="none" dirty="0" err="1"/>
              <a:t>theban</a:t>
            </a:r>
            <a:r>
              <a:rPr lang="en-US" cap="none" dirty="0"/>
              <a:t> elders, takes its place in the orchestra, while Oedipus has now retreated to the interior of the palace, but the supplicants have also left, having expressed their desire for him to take the initiative, in order to confront the death that now dominates from end to end in the city.</a:t>
            </a:r>
            <a:endParaRPr lang="el-GR" cap="none" dirty="0"/>
          </a:p>
        </p:txBody>
      </p:sp>
    </p:spTree>
    <p:extLst>
      <p:ext uri="{BB962C8B-B14F-4D97-AF65-F5344CB8AC3E}">
        <p14:creationId xmlns:p14="http://schemas.microsoft.com/office/powerpoint/2010/main" val="14268493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6237E22-1F7A-DF90-9D93-349DB5B45A08}"/>
              </a:ext>
            </a:extLst>
          </p:cNvPr>
          <p:cNvSpPr>
            <a:spLocks noGrp="1"/>
          </p:cNvSpPr>
          <p:nvPr>
            <p:ph type="title"/>
          </p:nvPr>
        </p:nvSpPr>
        <p:spPr/>
        <p:txBody>
          <a:bodyPr/>
          <a:lstStyle/>
          <a:p>
            <a:r>
              <a:rPr lang="en-US" dirty="0"/>
              <a:t>Sophocles, </a:t>
            </a:r>
            <a:r>
              <a:rPr lang="en-US" i="1" dirty="0"/>
              <a:t>Oedipus Rex</a:t>
            </a:r>
            <a:endParaRPr lang="el-GR" dirty="0"/>
          </a:p>
        </p:txBody>
      </p:sp>
      <p:sp>
        <p:nvSpPr>
          <p:cNvPr id="4" name="Θέση περιεχομένου 3">
            <a:extLst>
              <a:ext uri="{FF2B5EF4-FFF2-40B4-BE49-F238E27FC236}">
                <a16:creationId xmlns:a16="http://schemas.microsoft.com/office/drawing/2014/main" id="{F0434148-77F1-424F-D006-1E1991ED1E9A}"/>
              </a:ext>
            </a:extLst>
          </p:cNvPr>
          <p:cNvSpPr>
            <a:spLocks noGrp="1"/>
          </p:cNvSpPr>
          <p:nvPr>
            <p:ph sz="quarter" idx="13"/>
          </p:nvPr>
        </p:nvSpPr>
        <p:spPr/>
        <p:txBody>
          <a:bodyPr>
            <a:normAutofit fontScale="85000" lnSpcReduction="10000"/>
          </a:bodyPr>
          <a:lstStyle/>
          <a:p>
            <a:pPr algn="just"/>
            <a:r>
              <a:rPr lang="en-US" cap="none" dirty="0"/>
              <a:t>Chorus</a:t>
            </a:r>
          </a:p>
          <a:p>
            <a:pPr algn="just"/>
            <a:r>
              <a:rPr lang="en-US" cap="none" dirty="0"/>
              <a:t>Strophe 1</a:t>
            </a:r>
          </a:p>
          <a:p>
            <a:pPr algn="just"/>
            <a:r>
              <a:rPr lang="en-US" cap="none" dirty="0"/>
              <a:t>O sweetly-speaking message of Zeus, in what spirit have you come to glorious Thebes from golden </a:t>
            </a:r>
            <a:r>
              <a:rPr lang="en-US" cap="none" dirty="0" err="1"/>
              <a:t>Pytho</a:t>
            </a:r>
            <a:r>
              <a:rPr lang="en-US" cap="none" dirty="0"/>
              <a:t>? I am on the rack, terror shakes my </a:t>
            </a:r>
            <a:r>
              <a:rPr lang="en-US" cap="none" dirty="0" err="1"/>
              <a:t>phrēn</a:t>
            </a:r>
            <a:r>
              <a:rPr lang="en-US" cap="none" dirty="0"/>
              <a:t>, O Delian healer to whom wild cries rise, 155 in holy fear of you, wondering what thing you will work for me, perchance unknown before, perchance renewed with the revolving seasons [</a:t>
            </a:r>
            <a:r>
              <a:rPr lang="en-US" cap="none" dirty="0" err="1"/>
              <a:t>hōrai</a:t>
            </a:r>
            <a:r>
              <a:rPr lang="en-US" cap="none" dirty="0"/>
              <a:t>]. Tell me, immortal voice, child of golden hope.</a:t>
            </a:r>
          </a:p>
          <a:p>
            <a:endParaRPr lang="el-GR" dirty="0"/>
          </a:p>
        </p:txBody>
      </p:sp>
      <p:sp>
        <p:nvSpPr>
          <p:cNvPr id="5" name="Θέση περιεχομένου 4">
            <a:extLst>
              <a:ext uri="{FF2B5EF4-FFF2-40B4-BE49-F238E27FC236}">
                <a16:creationId xmlns:a16="http://schemas.microsoft.com/office/drawing/2014/main" id="{0DDD1F1C-9CA2-456B-ED84-DE8748A47922}"/>
              </a:ext>
            </a:extLst>
          </p:cNvPr>
          <p:cNvSpPr>
            <a:spLocks noGrp="1"/>
          </p:cNvSpPr>
          <p:nvPr>
            <p:ph sz="quarter" idx="14"/>
          </p:nvPr>
        </p:nvSpPr>
        <p:spPr/>
        <p:txBody>
          <a:bodyPr>
            <a:normAutofit fontScale="92500" lnSpcReduction="10000"/>
          </a:bodyPr>
          <a:lstStyle/>
          <a:p>
            <a:pPr algn="just"/>
            <a:r>
              <a:rPr lang="en-US" cap="none" dirty="0"/>
              <a:t>Antistrophe 1</a:t>
            </a:r>
          </a:p>
          <a:p>
            <a:pPr algn="just"/>
            <a:r>
              <a:rPr lang="en-US" cap="none" dirty="0"/>
              <a:t>First I call on you, daughter of Zeus, immortal Athena, 160 and on your sister, Artemis, guardian of our earth, who sits on her throne of good </a:t>
            </a:r>
            <a:r>
              <a:rPr lang="en-US" cap="none" dirty="0" err="1"/>
              <a:t>kleos</a:t>
            </a:r>
            <a:r>
              <a:rPr lang="en-US" cap="none" dirty="0"/>
              <a:t> above the circle of our </a:t>
            </a:r>
            <a:r>
              <a:rPr lang="en-US" cap="none" dirty="0" err="1"/>
              <a:t>agorā</a:t>
            </a:r>
            <a:r>
              <a:rPr lang="en-US" cap="none" dirty="0"/>
              <a:t>, and on far-shooting Apollo: O shine forth for me, my three-fold help against death! 165 if ever before you drove a fiery pest from our borders to stop disasters [</a:t>
            </a:r>
            <a:r>
              <a:rPr lang="en-US" cap="none" dirty="0" err="1"/>
              <a:t>atai</a:t>
            </a:r>
            <a:r>
              <a:rPr lang="en-US" cap="none" dirty="0"/>
              <a:t>] rushing upon our polis, come now also!</a:t>
            </a:r>
          </a:p>
          <a:p>
            <a:endParaRPr lang="el-GR" dirty="0"/>
          </a:p>
        </p:txBody>
      </p:sp>
    </p:spTree>
    <p:extLst>
      <p:ext uri="{BB962C8B-B14F-4D97-AF65-F5344CB8AC3E}">
        <p14:creationId xmlns:p14="http://schemas.microsoft.com/office/powerpoint/2010/main" val="1650158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2C799CB-97EB-D499-43C1-C00946D963DF}"/>
              </a:ext>
            </a:extLst>
          </p:cNvPr>
          <p:cNvSpPr>
            <a:spLocks noGrp="1"/>
          </p:cNvSpPr>
          <p:nvPr>
            <p:ph type="title"/>
          </p:nvPr>
        </p:nvSpPr>
        <p:spPr/>
        <p:txBody>
          <a:bodyPr/>
          <a:lstStyle/>
          <a:p>
            <a:r>
              <a:rPr lang="en-US" dirty="0"/>
              <a:t>Sophocles, </a:t>
            </a:r>
            <a:r>
              <a:rPr lang="en-US" i="1" dirty="0"/>
              <a:t>Oedipus Rex</a:t>
            </a:r>
            <a:endParaRPr lang="el-GR" dirty="0"/>
          </a:p>
        </p:txBody>
      </p:sp>
      <p:sp>
        <p:nvSpPr>
          <p:cNvPr id="3" name="Θέση περιεχομένου 2">
            <a:extLst>
              <a:ext uri="{FF2B5EF4-FFF2-40B4-BE49-F238E27FC236}">
                <a16:creationId xmlns:a16="http://schemas.microsoft.com/office/drawing/2014/main" id="{2CACB66B-B32B-BEF2-286E-75E2001CC4F1}"/>
              </a:ext>
            </a:extLst>
          </p:cNvPr>
          <p:cNvSpPr>
            <a:spLocks noGrp="1"/>
          </p:cNvSpPr>
          <p:nvPr>
            <p:ph sz="quarter" idx="13"/>
          </p:nvPr>
        </p:nvSpPr>
        <p:spPr/>
        <p:txBody>
          <a:bodyPr>
            <a:normAutofit lnSpcReduction="10000"/>
          </a:bodyPr>
          <a:lstStyle/>
          <a:p>
            <a:pPr marL="0" indent="0" algn="just">
              <a:buNone/>
            </a:pPr>
            <a:r>
              <a:rPr lang="en-US" cap="none" dirty="0"/>
              <a:t>Strophe 2</a:t>
            </a:r>
          </a:p>
          <a:p>
            <a:pPr marL="0" indent="0" algn="just">
              <a:buNone/>
            </a:pPr>
            <a:r>
              <a:rPr lang="en-US" cap="none" dirty="0"/>
              <a:t>Alas, countless are the sorrows I bear! 170 A plague is on all our people, and thought can find no weapon for defense. The fruits of the glorious earth do not grow; by no birth of offspring do women surmount the labors [</a:t>
            </a:r>
            <a:r>
              <a:rPr lang="en-US" cap="none" dirty="0" err="1"/>
              <a:t>kamatoi</a:t>
            </a:r>
            <a:r>
              <a:rPr lang="en-US" cap="none" dirty="0"/>
              <a:t>] in which they shriek. 175 you can see life after life speed away, like A bird on the wing, swifter than irresistible fire, to the shore of the western god.</a:t>
            </a:r>
            <a:endParaRPr lang="el-GR" cap="none" dirty="0"/>
          </a:p>
        </p:txBody>
      </p:sp>
      <p:sp>
        <p:nvSpPr>
          <p:cNvPr id="4" name="Θέση περιεχομένου 3">
            <a:extLst>
              <a:ext uri="{FF2B5EF4-FFF2-40B4-BE49-F238E27FC236}">
                <a16:creationId xmlns:a16="http://schemas.microsoft.com/office/drawing/2014/main" id="{9F13E64D-4322-2D21-3591-F63DF988F2F7}"/>
              </a:ext>
            </a:extLst>
          </p:cNvPr>
          <p:cNvSpPr>
            <a:spLocks noGrp="1"/>
          </p:cNvSpPr>
          <p:nvPr>
            <p:ph sz="quarter" idx="14"/>
          </p:nvPr>
        </p:nvSpPr>
        <p:spPr/>
        <p:txBody>
          <a:bodyPr>
            <a:normAutofit fontScale="85000" lnSpcReduction="10000"/>
          </a:bodyPr>
          <a:lstStyle/>
          <a:p>
            <a:pPr marL="0" indent="0" algn="just">
              <a:buNone/>
            </a:pPr>
            <a:r>
              <a:rPr lang="en-US" cap="none" dirty="0"/>
              <a:t>Antistrophe 2</a:t>
            </a:r>
          </a:p>
          <a:p>
            <a:pPr marL="0" indent="0" algn="just">
              <a:buNone/>
            </a:pPr>
            <a:r>
              <a:rPr lang="en-US" cap="none" dirty="0"/>
              <a:t>With such deaths past numbering, the polis perishes. 180 unpitied, her children lie on the ground, spreading pestilence, with no one to mourn them. Meanwhile young wives and gray-haired mothers raise A wail at the steps of the altars, some here, some there, 185 and groan in supplication for their terrible pains [</a:t>
            </a:r>
            <a:r>
              <a:rPr lang="en-US" cap="none" dirty="0" err="1"/>
              <a:t>ponoi</a:t>
            </a:r>
            <a:r>
              <a:rPr lang="en-US" cap="none" dirty="0"/>
              <a:t>]. The prayers to the healer ring clear, and with them the voice of lamentation. For which things, golden daughter of Zeus, send us the bright face of comfort.</a:t>
            </a:r>
          </a:p>
          <a:p>
            <a:endParaRPr lang="el-GR" dirty="0"/>
          </a:p>
        </p:txBody>
      </p:sp>
    </p:spTree>
    <p:extLst>
      <p:ext uri="{BB962C8B-B14F-4D97-AF65-F5344CB8AC3E}">
        <p14:creationId xmlns:p14="http://schemas.microsoft.com/office/powerpoint/2010/main" val="2101076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C42C5E5-1664-6A3F-C106-FB552EDC2FE4}"/>
              </a:ext>
            </a:extLst>
          </p:cNvPr>
          <p:cNvSpPr>
            <a:spLocks noGrp="1"/>
          </p:cNvSpPr>
          <p:nvPr>
            <p:ph type="title"/>
          </p:nvPr>
        </p:nvSpPr>
        <p:spPr/>
        <p:txBody>
          <a:bodyPr/>
          <a:lstStyle/>
          <a:p>
            <a:r>
              <a:rPr lang="en-US" dirty="0"/>
              <a:t>Sophocles, </a:t>
            </a:r>
            <a:r>
              <a:rPr lang="en-US" i="1" dirty="0"/>
              <a:t>Oedipus Rex</a:t>
            </a:r>
            <a:endParaRPr lang="el-GR" dirty="0"/>
          </a:p>
        </p:txBody>
      </p:sp>
      <p:sp>
        <p:nvSpPr>
          <p:cNvPr id="4" name="Θέση περιεχομένου 3">
            <a:extLst>
              <a:ext uri="{FF2B5EF4-FFF2-40B4-BE49-F238E27FC236}">
                <a16:creationId xmlns:a16="http://schemas.microsoft.com/office/drawing/2014/main" id="{E011CECD-37CE-79DD-03EA-8A773FFDCB10}"/>
              </a:ext>
            </a:extLst>
          </p:cNvPr>
          <p:cNvSpPr>
            <a:spLocks noGrp="1"/>
          </p:cNvSpPr>
          <p:nvPr>
            <p:ph sz="quarter" idx="13"/>
          </p:nvPr>
        </p:nvSpPr>
        <p:spPr/>
        <p:txBody>
          <a:bodyPr>
            <a:normAutofit fontScale="85000" lnSpcReduction="10000"/>
          </a:bodyPr>
          <a:lstStyle/>
          <a:p>
            <a:pPr marL="0" indent="0" algn="just">
              <a:buNone/>
            </a:pPr>
            <a:r>
              <a:rPr lang="en-US" cap="none" dirty="0"/>
              <a:t>Strophe 3</a:t>
            </a:r>
          </a:p>
          <a:p>
            <a:pPr marL="0" indent="0" algn="just">
              <a:buNone/>
            </a:pPr>
            <a:r>
              <a:rPr lang="en-US" cap="none" dirty="0"/>
              <a:t>190 Grant that the fierce god of death, who now, without the bronze of shields, yet amidst cries as though of battle, wraps me in the flames of his onset, may turn his back in speedy flight from our land, borne by a favorable wind to the great chamber of Amphitrite, 195 or to the Thracian waves, those waters where no </a:t>
            </a:r>
            <a:r>
              <a:rPr lang="en-US" cap="none" dirty="0" err="1"/>
              <a:t>xenoi</a:t>
            </a:r>
            <a:r>
              <a:rPr lang="en-US" cap="none" dirty="0"/>
              <a:t> find haven. For if night leaves anything undone, it comes to fulfillment [telos] by day. You who wield the 200 powers [</a:t>
            </a:r>
            <a:r>
              <a:rPr lang="en-US" cap="none" dirty="0" err="1"/>
              <a:t>kratos</a:t>
            </a:r>
            <a:r>
              <a:rPr lang="en-US" cap="none" dirty="0"/>
              <a:t> pl.] of fiery lightning, Zeus our father, slay him beneath your thunderbolt.</a:t>
            </a:r>
          </a:p>
          <a:p>
            <a:endParaRPr lang="el-GR" dirty="0"/>
          </a:p>
        </p:txBody>
      </p:sp>
      <p:sp>
        <p:nvSpPr>
          <p:cNvPr id="5" name="Θέση περιεχομένου 4">
            <a:extLst>
              <a:ext uri="{FF2B5EF4-FFF2-40B4-BE49-F238E27FC236}">
                <a16:creationId xmlns:a16="http://schemas.microsoft.com/office/drawing/2014/main" id="{C392C587-BF2A-F2D6-331E-8FA5DA4B7275}"/>
              </a:ext>
            </a:extLst>
          </p:cNvPr>
          <p:cNvSpPr>
            <a:spLocks noGrp="1"/>
          </p:cNvSpPr>
          <p:nvPr>
            <p:ph sz="quarter" idx="14"/>
          </p:nvPr>
        </p:nvSpPr>
        <p:spPr/>
        <p:txBody>
          <a:bodyPr>
            <a:normAutofit fontScale="92500" lnSpcReduction="20000"/>
          </a:bodyPr>
          <a:lstStyle/>
          <a:p>
            <a:pPr marL="0" indent="0" algn="just">
              <a:buNone/>
            </a:pPr>
            <a:r>
              <a:rPr lang="en-US" cap="none" dirty="0"/>
              <a:t>Antistrophe 3</a:t>
            </a:r>
          </a:p>
          <a:p>
            <a:pPr marL="0" indent="0" algn="just">
              <a:buNone/>
            </a:pPr>
            <a:r>
              <a:rPr lang="en-US" cap="none" dirty="0" err="1"/>
              <a:t>Lykeian</a:t>
            </a:r>
            <a:r>
              <a:rPr lang="en-US" cap="none" dirty="0"/>
              <a:t> lord, would that the shafts from your bent bow’s string of woven gold might 205 go forth in their might, our champions in the face of the foe, and the flashing fires of Artemis too, with which she darts through the Lycian hills. I call him whose locks are bound with gold, 210 who is named with the name of this land, ruddy Dionysus to whom bacchants cry, to draw near with the blaze of his shining torch, 215 our ally against the god without </a:t>
            </a:r>
            <a:r>
              <a:rPr lang="en-US" cap="none" dirty="0" err="1"/>
              <a:t>tīmē</a:t>
            </a:r>
            <a:r>
              <a:rPr lang="en-US" cap="none" dirty="0"/>
              <a:t> among the gods.</a:t>
            </a:r>
          </a:p>
          <a:p>
            <a:endParaRPr lang="el-GR" dirty="0"/>
          </a:p>
        </p:txBody>
      </p:sp>
    </p:spTree>
    <p:extLst>
      <p:ext uri="{BB962C8B-B14F-4D97-AF65-F5344CB8AC3E}">
        <p14:creationId xmlns:p14="http://schemas.microsoft.com/office/powerpoint/2010/main" val="3748977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EBAC20-A840-0322-8F4D-460F6B3D6B7F}"/>
              </a:ext>
            </a:extLst>
          </p:cNvPr>
          <p:cNvSpPr>
            <a:spLocks noGrp="1"/>
          </p:cNvSpPr>
          <p:nvPr>
            <p:ph type="title"/>
          </p:nvPr>
        </p:nvSpPr>
        <p:spPr/>
        <p:txBody>
          <a:bodyPr/>
          <a:lstStyle/>
          <a:p>
            <a:r>
              <a:rPr lang="en-US" dirty="0"/>
              <a:t>Notes</a:t>
            </a:r>
            <a:endParaRPr lang="el-GR" dirty="0"/>
          </a:p>
        </p:txBody>
      </p:sp>
      <p:sp>
        <p:nvSpPr>
          <p:cNvPr id="3" name="Θέση περιεχομένου 2">
            <a:extLst>
              <a:ext uri="{FF2B5EF4-FFF2-40B4-BE49-F238E27FC236}">
                <a16:creationId xmlns:a16="http://schemas.microsoft.com/office/drawing/2014/main" id="{AB1A4A07-5FBB-0A47-2894-72C81C9F7689}"/>
              </a:ext>
            </a:extLst>
          </p:cNvPr>
          <p:cNvSpPr>
            <a:spLocks noGrp="1"/>
          </p:cNvSpPr>
          <p:nvPr>
            <p:ph sz="quarter" idx="13"/>
          </p:nvPr>
        </p:nvSpPr>
        <p:spPr/>
        <p:txBody>
          <a:bodyPr>
            <a:normAutofit fontScale="92500" lnSpcReduction="10000"/>
          </a:bodyPr>
          <a:lstStyle/>
          <a:p>
            <a:r>
              <a:rPr lang="en-US" cap="none" dirty="0" err="1"/>
              <a:t>Pytho</a:t>
            </a:r>
            <a:r>
              <a:rPr lang="en-US" cap="none" dirty="0"/>
              <a:t>: Delphi or </a:t>
            </a:r>
            <a:r>
              <a:rPr lang="en-US" cap="none" dirty="0" err="1"/>
              <a:t>Pytho</a:t>
            </a:r>
            <a:r>
              <a:rPr lang="en-US" cap="none" dirty="0"/>
              <a:t>, a sacred precinct that served as the seat of the oracle Pythia.</a:t>
            </a:r>
          </a:p>
          <a:p>
            <a:r>
              <a:rPr lang="en-US" cap="none" dirty="0"/>
              <a:t>Delian healer: Apollo. Born in Delos. Healing powers.</a:t>
            </a:r>
          </a:p>
          <a:p>
            <a:r>
              <a:rPr lang="en-US" cap="none" dirty="0"/>
              <a:t>Chamber of Amphitrite: associated with the Sanctuary of Poseidon and Amphitrite located in Kionia on the island of Tinos. Healing cult.</a:t>
            </a:r>
          </a:p>
          <a:p>
            <a:r>
              <a:rPr lang="en-US" cap="none" dirty="0"/>
              <a:t>Thracian waves: Ancient Greeks viewed this region as cold and untamed.</a:t>
            </a:r>
          </a:p>
          <a:p>
            <a:r>
              <a:rPr lang="en-US" cap="none" dirty="0" err="1"/>
              <a:t>Lykeian</a:t>
            </a:r>
            <a:r>
              <a:rPr lang="en-US" cap="none" dirty="0"/>
              <a:t> lord: Apollo </a:t>
            </a:r>
            <a:r>
              <a:rPr lang="en-US" cap="none" dirty="0" err="1"/>
              <a:t>Lykeios</a:t>
            </a:r>
            <a:r>
              <a:rPr lang="en-US" cap="none" dirty="0"/>
              <a:t> (or </a:t>
            </a:r>
            <a:r>
              <a:rPr lang="en-US" cap="none" dirty="0" err="1"/>
              <a:t>Lyceus</a:t>
            </a:r>
            <a:r>
              <a:rPr lang="en-US" cap="none" dirty="0"/>
              <a:t>, often translated as "Lycian Apollo" or "Wolf-Apollo") refers to a specific cult epithet. A surname of Apollo, describing him either as the god born in Lycia</a:t>
            </a:r>
            <a:r>
              <a:rPr lang="en-US" dirty="0"/>
              <a:t>.</a:t>
            </a:r>
            <a:r>
              <a:rPr lang="en-US" cap="none" dirty="0"/>
              <a:t> </a:t>
            </a:r>
          </a:p>
          <a:p>
            <a:r>
              <a:rPr lang="en-US" cap="none" dirty="0"/>
              <a:t>Bacchants: followers of Dionysus.</a:t>
            </a:r>
          </a:p>
          <a:p>
            <a:endParaRPr lang="el-GR" dirty="0"/>
          </a:p>
        </p:txBody>
      </p:sp>
    </p:spTree>
    <p:extLst>
      <p:ext uri="{BB962C8B-B14F-4D97-AF65-F5344CB8AC3E}">
        <p14:creationId xmlns:p14="http://schemas.microsoft.com/office/powerpoint/2010/main" val="2489459216"/>
      </p:ext>
    </p:extLst>
  </p:cSld>
  <p:clrMapOvr>
    <a:masterClrMapping/>
  </p:clrMapOvr>
</p:sld>
</file>

<file path=ppt/theme/theme1.xml><?xml version="1.0" encoding="utf-8"?>
<a:theme xmlns:a="http://schemas.openxmlformats.org/drawingml/2006/main" name="Σταγονίδιο">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{E811359D-2026-46FF-A809-8CA9FD53D399}TF62d0d592-7ac2-4846-a919-75806e8bead410510303-abf4253988bf</Template>
  <TotalTime>75</TotalTime>
  <Words>5216</Words>
  <Application>Microsoft Office PowerPoint</Application>
  <PresentationFormat>Ευρεία οθόνη</PresentationFormat>
  <Paragraphs>194</Paragraphs>
  <Slides>34</Slides>
  <Notes>0</Notes>
  <HiddenSlides>0</HiddenSlides>
  <MMClips>0</MMClips>
  <ScaleCrop>false</ScaleCrop>
  <HeadingPairs>
    <vt:vector size="6" baseType="variant">
      <vt:variant>
        <vt:lpstr>Γραμματοσειρές που χρησιμοποιούνται</vt:lpstr>
      </vt:variant>
      <vt:variant>
        <vt:i4>2</vt:i4>
      </vt:variant>
      <vt:variant>
        <vt:lpstr>Θέμα</vt:lpstr>
      </vt:variant>
      <vt:variant>
        <vt:i4>1</vt:i4>
      </vt:variant>
      <vt:variant>
        <vt:lpstr>Τίτλοι διαφανειών</vt:lpstr>
      </vt:variant>
      <vt:variant>
        <vt:i4>34</vt:i4>
      </vt:variant>
    </vt:vector>
  </HeadingPairs>
  <TitlesOfParts>
    <vt:vector size="37" baseType="lpstr">
      <vt:lpstr>Arial</vt:lpstr>
      <vt:lpstr>Tw Cen MT</vt:lpstr>
      <vt:lpstr>Σταγονίδιο</vt:lpstr>
      <vt:lpstr>Ancient Greek Literature</vt:lpstr>
      <vt:lpstr>Supplication (hiketeia)</vt:lpstr>
      <vt:lpstr>Supplication (hiketeia)</vt:lpstr>
      <vt:lpstr>PARODOS</vt:lpstr>
      <vt:lpstr>Sophocles, Oedipus Rex</vt:lpstr>
      <vt:lpstr>Sophocles, Oedipus Rex</vt:lpstr>
      <vt:lpstr>Sophocles, Oedipus Rex</vt:lpstr>
      <vt:lpstr>Sophocles, Oedipus Rex</vt:lpstr>
      <vt:lpstr>Notes</vt:lpstr>
      <vt:lpstr>Notes</vt:lpstr>
      <vt:lpstr>Τειρεσιασ (Tiresias)</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First Episode (216-462)</vt:lpstr>
      <vt:lpstr>notes</vt:lpstr>
      <vt:lpstr>Sophocles, Electra (1126-1170)</vt:lpstr>
      <vt:lpstr>Sophocles, Electra (1126-1170)</vt:lpstr>
      <vt:lpstr>Sophocles, Electra (1126-1170)</vt:lpstr>
      <vt:lpstr>Sophocles, Electra (1126-1170)</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2026-03-24T07:40:47Z</dcterms:created>
  <dcterms:modified xsi:type="dcterms:W3CDTF">2026-03-24T08:56:24Z</dcterms:modified>
</cp:coreProperties>
</file>