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8" r:id="rId3"/>
    <p:sldId id="257" r:id="rId4"/>
    <p:sldId id="259" r:id="rId5"/>
    <p:sldId id="260" r:id="rId6"/>
    <p:sldId id="261" r:id="rId7"/>
    <p:sldId id="267" r:id="rId8"/>
    <p:sldId id="262" r:id="rId9"/>
    <p:sldId id="263" r:id="rId10"/>
    <p:sldId id="264" r:id="rId11"/>
    <p:sldId id="265" r:id="rId12"/>
    <p:sldId id="272" r:id="rId13"/>
    <p:sldId id="273" r:id="rId14"/>
    <p:sldId id="274" r:id="rId15"/>
    <p:sldId id="275" r:id="rId16"/>
    <p:sldId id="266" r:id="rId17"/>
    <p:sldId id="271" r:id="rId18"/>
    <p:sldId id="269" r:id="rId19"/>
    <p:sldId id="268" r:id="rId20"/>
    <p:sldId id="270"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p:scale>
          <a:sx n="73" d="100"/>
          <a:sy n="73" d="100"/>
        </p:scale>
        <p:origin x="771" y="3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86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109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167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854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385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6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90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11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640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38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374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39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90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886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8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1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3/10/2026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1987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83370-4EA3-BDE0-E17C-268F2A51B923}"/>
              </a:ext>
            </a:extLst>
          </p:cNvPr>
          <p:cNvSpPr>
            <a:spLocks noGrp="1"/>
          </p:cNvSpPr>
          <p:nvPr>
            <p:ph type="ctrTitle"/>
          </p:nvPr>
        </p:nvSpPr>
        <p:spPr/>
        <p:txBody>
          <a:bodyPr/>
          <a:lstStyle/>
          <a:p>
            <a:r>
              <a:rPr lang="en-US" dirty="0"/>
              <a:t>Ancient Greek Literature</a:t>
            </a:r>
            <a:endParaRPr lang="el-GR" dirty="0"/>
          </a:p>
        </p:txBody>
      </p:sp>
      <p:sp>
        <p:nvSpPr>
          <p:cNvPr id="3" name="Υπότιτλος 2">
            <a:extLst>
              <a:ext uri="{FF2B5EF4-FFF2-40B4-BE49-F238E27FC236}">
                <a16:creationId xmlns:a16="http://schemas.microsoft.com/office/drawing/2014/main" id="{4D38537F-E8B6-9550-142C-2367C2BC006C}"/>
              </a:ext>
            </a:extLst>
          </p:cNvPr>
          <p:cNvSpPr>
            <a:spLocks noGrp="1"/>
          </p:cNvSpPr>
          <p:nvPr>
            <p:ph type="subTitle" idx="1"/>
          </p:nvPr>
        </p:nvSpPr>
        <p:spPr/>
        <p:txBody>
          <a:bodyPr/>
          <a:lstStyle/>
          <a:p>
            <a:r>
              <a:rPr lang="en-US" dirty="0"/>
              <a:t>DEPARTMENT OF PHILOSOPHY</a:t>
            </a:r>
          </a:p>
          <a:p>
            <a:r>
              <a:rPr lang="en-US" dirty="0"/>
              <a:t>UNIVERSITY OF PATRAS</a:t>
            </a:r>
            <a:endParaRPr lang="el-GR" dirty="0"/>
          </a:p>
        </p:txBody>
      </p:sp>
    </p:spTree>
    <p:extLst>
      <p:ext uri="{BB962C8B-B14F-4D97-AF65-F5344CB8AC3E}">
        <p14:creationId xmlns:p14="http://schemas.microsoft.com/office/powerpoint/2010/main" val="342253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4E8099-3A56-5E27-052E-CE17C8049F8E}"/>
              </a:ext>
            </a:extLst>
          </p:cNvPr>
          <p:cNvSpPr>
            <a:spLocks noGrp="1"/>
          </p:cNvSpPr>
          <p:nvPr>
            <p:ph type="title"/>
          </p:nvPr>
        </p:nvSpPr>
        <p:spPr/>
        <p:txBody>
          <a:bodyPr/>
          <a:lstStyle/>
          <a:p>
            <a:r>
              <a:rPr lang="en-US" dirty="0"/>
              <a:t>Tragic Poets</a:t>
            </a:r>
            <a:endParaRPr lang="el-GR" dirty="0"/>
          </a:p>
        </p:txBody>
      </p:sp>
      <p:sp>
        <p:nvSpPr>
          <p:cNvPr id="3" name="Θέση περιεχομένου 2">
            <a:extLst>
              <a:ext uri="{FF2B5EF4-FFF2-40B4-BE49-F238E27FC236}">
                <a16:creationId xmlns:a16="http://schemas.microsoft.com/office/drawing/2014/main" id="{782F25FF-A021-E382-F109-4B88F9EF5C3B}"/>
              </a:ext>
            </a:extLst>
          </p:cNvPr>
          <p:cNvSpPr>
            <a:spLocks noGrp="1"/>
          </p:cNvSpPr>
          <p:nvPr>
            <p:ph idx="1"/>
          </p:nvPr>
        </p:nvSpPr>
        <p:spPr/>
        <p:txBody>
          <a:bodyPr>
            <a:normAutofit fontScale="92500"/>
          </a:bodyPr>
          <a:lstStyle/>
          <a:p>
            <a:pPr algn="just"/>
            <a:r>
              <a:rPr lang="en-US" dirty="0"/>
              <a:t>Won his first victory at the Dionysian dramatic festival in 468, however, defeating the great Aeschylus in the process. This began a career of unparalleled success and longevity. In total, Sophocles wrote 123 dramas for the festivals. Since each author who was chosen to enter the competition usually presented four plays, this means he must have competed about 30 times. Sophocles won perhaps as many as 24 victories, compared to 13 for Aeschylus and four for Euripides, and indeed he may have never received lower than second place in the competitions he entered.</a:t>
            </a:r>
          </a:p>
          <a:p>
            <a:pPr algn="just"/>
            <a:r>
              <a:rPr lang="en-US" dirty="0"/>
              <a:t>Ancient authorities credit Sophocles with several major and minor dramatic innovations. Among the latter is his invention of some type of “scene paintings” or other pictorial prop to establish locale or atmosphere. He also may have increased the size of the chorus from 12 to 15 members. Sophocles’ major innovation was his introduction of a third actor into the dramatic performance. </a:t>
            </a:r>
            <a:endParaRPr lang="el-GR" dirty="0"/>
          </a:p>
        </p:txBody>
      </p:sp>
    </p:spTree>
    <p:extLst>
      <p:ext uri="{BB962C8B-B14F-4D97-AF65-F5344CB8AC3E}">
        <p14:creationId xmlns:p14="http://schemas.microsoft.com/office/powerpoint/2010/main" val="201891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D073D1-4B87-0168-4A85-B70B4F1A6CAC}"/>
              </a:ext>
            </a:extLst>
          </p:cNvPr>
          <p:cNvSpPr>
            <a:spLocks noGrp="1"/>
          </p:cNvSpPr>
          <p:nvPr>
            <p:ph type="title"/>
          </p:nvPr>
        </p:nvSpPr>
        <p:spPr/>
        <p:txBody>
          <a:bodyPr/>
          <a:lstStyle/>
          <a:p>
            <a:r>
              <a:rPr lang="en-US" dirty="0"/>
              <a:t>Tragic Poets</a:t>
            </a:r>
            <a:endParaRPr lang="el-GR" dirty="0"/>
          </a:p>
        </p:txBody>
      </p:sp>
      <p:sp>
        <p:nvSpPr>
          <p:cNvPr id="3" name="Θέση περιεχομένου 2">
            <a:extLst>
              <a:ext uri="{FF2B5EF4-FFF2-40B4-BE49-F238E27FC236}">
                <a16:creationId xmlns:a16="http://schemas.microsoft.com/office/drawing/2014/main" id="{72CCEA15-2172-9E68-D3E3-6681D49C264C}"/>
              </a:ext>
            </a:extLst>
          </p:cNvPr>
          <p:cNvSpPr>
            <a:spLocks noGrp="1"/>
          </p:cNvSpPr>
          <p:nvPr>
            <p:ph idx="1"/>
          </p:nvPr>
        </p:nvSpPr>
        <p:spPr/>
        <p:txBody>
          <a:bodyPr>
            <a:normAutofit lnSpcReduction="10000"/>
          </a:bodyPr>
          <a:lstStyle/>
          <a:p>
            <a:r>
              <a:rPr lang="en-US" dirty="0"/>
              <a:t>Euripides born c. 484 </a:t>
            </a:r>
            <a:r>
              <a:rPr lang="en-US" dirty="0" err="1"/>
              <a:t>bc</a:t>
            </a:r>
            <a:r>
              <a:rPr lang="en-US" dirty="0"/>
              <a:t>, Athens [Greece]—died 406, Macedonia) was the last of classical Athens’s three great tragic dramatists.</a:t>
            </a:r>
          </a:p>
          <a:p>
            <a:r>
              <a:rPr lang="en-US" dirty="0"/>
              <a:t>His mother’s name was </a:t>
            </a:r>
            <a:r>
              <a:rPr lang="en-US" dirty="0" err="1"/>
              <a:t>Cleito</a:t>
            </a:r>
            <a:r>
              <a:rPr lang="en-US" dirty="0"/>
              <a:t>; his father’s name was </a:t>
            </a:r>
            <a:r>
              <a:rPr lang="en-US" dirty="0" err="1"/>
              <a:t>Mnesarchus</a:t>
            </a:r>
            <a:r>
              <a:rPr lang="en-US" dirty="0"/>
              <a:t> or </a:t>
            </a:r>
            <a:r>
              <a:rPr lang="en-US" dirty="0" err="1"/>
              <a:t>Mnesarchides</a:t>
            </a:r>
            <a:r>
              <a:rPr lang="en-US" dirty="0"/>
              <a:t>. One tradition states that his mother was a greengrocer who sold herbs in the marketplace. Aristophanes joked about this in comedy after comedy; but there is better indirect evidence that Euripides came of a well-off family. Euripides first received the </a:t>
            </a:r>
            <a:r>
              <a:rPr lang="en-US" dirty="0" err="1"/>
              <a:t>honour</a:t>
            </a:r>
            <a:r>
              <a:rPr lang="en-US" dirty="0"/>
              <a:t> of being chosen to compete in the dramatic festival in 455, and he won his first victory in 441. Euripides left Athens for good in 408, accepting an invitation from Archelaus, king of Macedonia. He died in Macedonia in 406.</a:t>
            </a:r>
          </a:p>
          <a:p>
            <a:r>
              <a:rPr lang="en-US" dirty="0"/>
              <a:t>Myth and gods: different approach. Psychological realism. During the last decade of his career Euripides began to write “tragedies” that might actually be called romantic dramas, or tragicomedies with happy endings.</a:t>
            </a:r>
            <a:endParaRPr lang="el-GR" dirty="0"/>
          </a:p>
        </p:txBody>
      </p:sp>
    </p:spTree>
    <p:extLst>
      <p:ext uri="{BB962C8B-B14F-4D97-AF65-F5344CB8AC3E}">
        <p14:creationId xmlns:p14="http://schemas.microsoft.com/office/powerpoint/2010/main" val="369005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38D5D5-C3FE-FD07-8E59-07027FEA92F7}"/>
              </a:ext>
            </a:extLst>
          </p:cNvPr>
          <p:cNvSpPr>
            <a:spLocks noGrp="1"/>
          </p:cNvSpPr>
          <p:nvPr>
            <p:ph type="title"/>
          </p:nvPr>
        </p:nvSpPr>
        <p:spPr/>
        <p:txBody>
          <a:bodyPr/>
          <a:lstStyle/>
          <a:p>
            <a:r>
              <a:rPr lang="en-US" dirty="0"/>
              <a:t>The Tragic Corpus</a:t>
            </a:r>
            <a:endParaRPr lang="el-GR" dirty="0"/>
          </a:p>
        </p:txBody>
      </p:sp>
      <p:pic>
        <p:nvPicPr>
          <p:cNvPr id="4" name="Θέση περιεχομένου 3">
            <a:extLst>
              <a:ext uri="{FF2B5EF4-FFF2-40B4-BE49-F238E27FC236}">
                <a16:creationId xmlns:a16="http://schemas.microsoft.com/office/drawing/2014/main" id="{85771BF3-FA37-0F3A-1DA4-1E1222FE9958}"/>
              </a:ext>
            </a:extLst>
          </p:cNvPr>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123589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84B67E-1930-588A-E6D9-D73743052D80}"/>
              </a:ext>
            </a:extLst>
          </p:cNvPr>
          <p:cNvSpPr>
            <a:spLocks noGrp="1"/>
          </p:cNvSpPr>
          <p:nvPr>
            <p:ph type="title"/>
          </p:nvPr>
        </p:nvSpPr>
        <p:spPr/>
        <p:txBody>
          <a:bodyPr/>
          <a:lstStyle/>
          <a:p>
            <a:r>
              <a:rPr lang="en-US" dirty="0"/>
              <a:t>The Tragic Corpus</a:t>
            </a:r>
            <a:endParaRPr lang="el-GR" dirty="0"/>
          </a:p>
        </p:txBody>
      </p:sp>
      <p:sp>
        <p:nvSpPr>
          <p:cNvPr id="3" name="Θέση περιεχομένου 2">
            <a:extLst>
              <a:ext uri="{FF2B5EF4-FFF2-40B4-BE49-F238E27FC236}">
                <a16:creationId xmlns:a16="http://schemas.microsoft.com/office/drawing/2014/main" id="{E5D8DF66-37CE-598C-79EE-3E76D643EDDA}"/>
              </a:ext>
            </a:extLst>
          </p:cNvPr>
          <p:cNvSpPr>
            <a:spLocks noGrp="1"/>
          </p:cNvSpPr>
          <p:nvPr>
            <p:ph idx="1"/>
          </p:nvPr>
        </p:nvSpPr>
        <p:spPr/>
        <p:txBody>
          <a:bodyPr/>
          <a:lstStyle/>
          <a:p>
            <a:r>
              <a:rPr lang="en-US" b="1" dirty="0"/>
              <a:t>Aeschylus</a:t>
            </a:r>
          </a:p>
          <a:p>
            <a:r>
              <a:rPr lang="en-US" i="1" dirty="0"/>
              <a:t>The Persians </a:t>
            </a:r>
            <a:r>
              <a:rPr lang="en-US" dirty="0"/>
              <a:t>(472 BC)</a:t>
            </a:r>
          </a:p>
          <a:p>
            <a:r>
              <a:rPr lang="en-US" i="1" dirty="0"/>
              <a:t>Seven Against Thebes </a:t>
            </a:r>
            <a:r>
              <a:rPr lang="en-US" dirty="0"/>
              <a:t>(467 BC)</a:t>
            </a:r>
          </a:p>
          <a:p>
            <a:r>
              <a:rPr lang="en-US" i="1" dirty="0"/>
              <a:t>The Suppliants </a:t>
            </a:r>
            <a:r>
              <a:rPr lang="en-US" dirty="0"/>
              <a:t>(463 BC)</a:t>
            </a:r>
          </a:p>
          <a:p>
            <a:r>
              <a:rPr lang="en-US" i="1" dirty="0"/>
              <a:t>Agamemnon</a:t>
            </a:r>
            <a:r>
              <a:rPr lang="en-US" dirty="0"/>
              <a:t> (458 BC)</a:t>
            </a:r>
          </a:p>
          <a:p>
            <a:r>
              <a:rPr lang="en-US" i="1" dirty="0"/>
              <a:t>The Libation Bearers </a:t>
            </a:r>
            <a:r>
              <a:rPr lang="en-US" dirty="0"/>
              <a:t>(458 BC)</a:t>
            </a:r>
          </a:p>
          <a:p>
            <a:r>
              <a:rPr lang="en-US" i="1" dirty="0"/>
              <a:t>The Eumenides </a:t>
            </a:r>
            <a:r>
              <a:rPr lang="en-US" dirty="0"/>
              <a:t>(458 BC)</a:t>
            </a:r>
          </a:p>
          <a:p>
            <a:r>
              <a:rPr lang="en-US" dirty="0"/>
              <a:t>Plus: </a:t>
            </a:r>
            <a:r>
              <a:rPr lang="en-US" i="1" dirty="0"/>
              <a:t>Prometheus Bound </a:t>
            </a:r>
            <a:r>
              <a:rPr lang="en-US" dirty="0"/>
              <a:t>(479–424 BC)</a:t>
            </a:r>
            <a:endParaRPr lang="el-GR" dirty="0"/>
          </a:p>
        </p:txBody>
      </p:sp>
    </p:spTree>
    <p:extLst>
      <p:ext uri="{BB962C8B-B14F-4D97-AF65-F5344CB8AC3E}">
        <p14:creationId xmlns:p14="http://schemas.microsoft.com/office/powerpoint/2010/main" val="250459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F8211-C7DC-D064-E0EC-9A492B617F86}"/>
              </a:ext>
            </a:extLst>
          </p:cNvPr>
          <p:cNvSpPr>
            <a:spLocks noGrp="1"/>
          </p:cNvSpPr>
          <p:nvPr>
            <p:ph type="title"/>
          </p:nvPr>
        </p:nvSpPr>
        <p:spPr/>
        <p:txBody>
          <a:bodyPr/>
          <a:lstStyle/>
          <a:p>
            <a:r>
              <a:rPr lang="en-US" dirty="0"/>
              <a:t>The Tragic Corpus</a:t>
            </a:r>
            <a:endParaRPr lang="el-GR" dirty="0"/>
          </a:p>
        </p:txBody>
      </p:sp>
      <p:sp>
        <p:nvSpPr>
          <p:cNvPr id="3" name="Θέση περιεχομένου 2">
            <a:extLst>
              <a:ext uri="{FF2B5EF4-FFF2-40B4-BE49-F238E27FC236}">
                <a16:creationId xmlns:a16="http://schemas.microsoft.com/office/drawing/2014/main" id="{A627FE11-A873-6A66-FDE9-972CA77F1665}"/>
              </a:ext>
            </a:extLst>
          </p:cNvPr>
          <p:cNvSpPr>
            <a:spLocks noGrp="1"/>
          </p:cNvSpPr>
          <p:nvPr>
            <p:ph idx="1"/>
          </p:nvPr>
        </p:nvSpPr>
        <p:spPr/>
        <p:txBody>
          <a:bodyPr/>
          <a:lstStyle/>
          <a:p>
            <a:r>
              <a:rPr lang="en-US" b="1" dirty="0"/>
              <a:t>Sophocles</a:t>
            </a:r>
          </a:p>
          <a:p>
            <a:r>
              <a:rPr lang="en-US" i="1" dirty="0"/>
              <a:t>Ajax </a:t>
            </a:r>
            <a:r>
              <a:rPr lang="en-US" dirty="0"/>
              <a:t>(442 BC)</a:t>
            </a:r>
          </a:p>
          <a:p>
            <a:r>
              <a:rPr lang="en-US" i="1" dirty="0"/>
              <a:t>Antigone</a:t>
            </a:r>
            <a:r>
              <a:rPr lang="en-US" dirty="0"/>
              <a:t> (441 BC)</a:t>
            </a:r>
          </a:p>
          <a:p>
            <a:r>
              <a:rPr lang="en-US" i="1" dirty="0"/>
              <a:t>Women of </a:t>
            </a:r>
            <a:r>
              <a:rPr lang="en-US" i="1" dirty="0" err="1"/>
              <a:t>Trachis</a:t>
            </a:r>
            <a:r>
              <a:rPr lang="en-US" i="1" dirty="0"/>
              <a:t> </a:t>
            </a:r>
            <a:r>
              <a:rPr lang="en-US" dirty="0"/>
              <a:t>(450–425 BC)</a:t>
            </a:r>
          </a:p>
          <a:p>
            <a:r>
              <a:rPr lang="en-US" i="1" dirty="0"/>
              <a:t>Oedipus Rex </a:t>
            </a:r>
            <a:r>
              <a:rPr lang="en-US" dirty="0"/>
              <a:t>(429 BC)</a:t>
            </a:r>
          </a:p>
          <a:p>
            <a:r>
              <a:rPr lang="en-US" i="1" dirty="0"/>
              <a:t>Electra </a:t>
            </a:r>
            <a:r>
              <a:rPr lang="en-US" dirty="0"/>
              <a:t>(420–414 BC)</a:t>
            </a:r>
          </a:p>
          <a:p>
            <a:r>
              <a:rPr lang="en-US" i="1" dirty="0"/>
              <a:t>Philoctetes</a:t>
            </a:r>
            <a:r>
              <a:rPr lang="en-US" dirty="0"/>
              <a:t> (409 BC)</a:t>
            </a:r>
          </a:p>
          <a:p>
            <a:r>
              <a:rPr lang="en-US" i="1" dirty="0"/>
              <a:t>Oedipus at Colonus </a:t>
            </a:r>
            <a:r>
              <a:rPr lang="en-US" dirty="0"/>
              <a:t>(406 BC)</a:t>
            </a:r>
            <a:endParaRPr lang="el-GR" dirty="0"/>
          </a:p>
        </p:txBody>
      </p:sp>
    </p:spTree>
    <p:extLst>
      <p:ext uri="{BB962C8B-B14F-4D97-AF65-F5344CB8AC3E}">
        <p14:creationId xmlns:p14="http://schemas.microsoft.com/office/powerpoint/2010/main" val="296433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B11247-6F54-CD9A-1202-A5EE18C7D44C}"/>
              </a:ext>
            </a:extLst>
          </p:cNvPr>
          <p:cNvSpPr>
            <a:spLocks noGrp="1"/>
          </p:cNvSpPr>
          <p:nvPr>
            <p:ph type="title"/>
          </p:nvPr>
        </p:nvSpPr>
        <p:spPr/>
        <p:txBody>
          <a:bodyPr/>
          <a:lstStyle/>
          <a:p>
            <a:r>
              <a:rPr lang="en-US" dirty="0"/>
              <a:t>The Tragic Corpus</a:t>
            </a:r>
            <a:endParaRPr lang="el-GR" dirty="0"/>
          </a:p>
        </p:txBody>
      </p:sp>
      <p:sp>
        <p:nvSpPr>
          <p:cNvPr id="3" name="Θέση περιεχομένου 2">
            <a:extLst>
              <a:ext uri="{FF2B5EF4-FFF2-40B4-BE49-F238E27FC236}">
                <a16:creationId xmlns:a16="http://schemas.microsoft.com/office/drawing/2014/main" id="{CF29D775-EE44-4E16-B6CA-0983D7BE8D97}"/>
              </a:ext>
            </a:extLst>
          </p:cNvPr>
          <p:cNvSpPr>
            <a:spLocks noGrp="1"/>
          </p:cNvSpPr>
          <p:nvPr>
            <p:ph sz="half" idx="1"/>
          </p:nvPr>
        </p:nvSpPr>
        <p:spPr/>
        <p:txBody>
          <a:bodyPr>
            <a:normAutofit fontScale="92500" lnSpcReduction="20000"/>
          </a:bodyPr>
          <a:lstStyle/>
          <a:p>
            <a:r>
              <a:rPr lang="en-US" b="1" dirty="0"/>
              <a:t>Euripides</a:t>
            </a:r>
          </a:p>
          <a:p>
            <a:r>
              <a:rPr lang="en-US" i="1" dirty="0"/>
              <a:t>Alcestis </a:t>
            </a:r>
            <a:r>
              <a:rPr lang="en-US" dirty="0"/>
              <a:t>(438 BC)</a:t>
            </a:r>
          </a:p>
          <a:p>
            <a:r>
              <a:rPr lang="en-US" i="1" dirty="0"/>
              <a:t>Medea </a:t>
            </a:r>
            <a:r>
              <a:rPr lang="en-US" dirty="0"/>
              <a:t>(431 BC)</a:t>
            </a:r>
          </a:p>
          <a:p>
            <a:r>
              <a:rPr lang="en-US" i="1" dirty="0"/>
              <a:t>Children of Heracles </a:t>
            </a:r>
            <a:r>
              <a:rPr lang="en-US" dirty="0"/>
              <a:t>(430 BC)</a:t>
            </a:r>
          </a:p>
          <a:p>
            <a:r>
              <a:rPr lang="en-US" i="1" dirty="0"/>
              <a:t>Hippolytus</a:t>
            </a:r>
            <a:r>
              <a:rPr lang="en-US" dirty="0"/>
              <a:t> (428 BC)</a:t>
            </a:r>
          </a:p>
          <a:p>
            <a:r>
              <a:rPr lang="en-US" i="1" dirty="0"/>
              <a:t>Andromache</a:t>
            </a:r>
            <a:r>
              <a:rPr lang="en-US" dirty="0"/>
              <a:t> (425 BC)</a:t>
            </a:r>
          </a:p>
          <a:p>
            <a:r>
              <a:rPr lang="en-US" i="1" dirty="0"/>
              <a:t>Hecuba</a:t>
            </a:r>
            <a:r>
              <a:rPr lang="en-US" dirty="0"/>
              <a:t> (424 BC)</a:t>
            </a:r>
          </a:p>
          <a:p>
            <a:r>
              <a:rPr lang="en-US" i="1" dirty="0"/>
              <a:t>The Suppliants </a:t>
            </a:r>
            <a:r>
              <a:rPr lang="en-US" dirty="0"/>
              <a:t>(423 BC)</a:t>
            </a:r>
          </a:p>
          <a:p>
            <a:r>
              <a:rPr lang="en-US" i="1" dirty="0"/>
              <a:t>Electra</a:t>
            </a:r>
            <a:r>
              <a:rPr lang="en-US" dirty="0"/>
              <a:t> (420 BC)</a:t>
            </a:r>
          </a:p>
          <a:p>
            <a:endParaRPr lang="el-GR" dirty="0"/>
          </a:p>
        </p:txBody>
      </p:sp>
      <p:sp>
        <p:nvSpPr>
          <p:cNvPr id="4" name="Θέση περιεχομένου 3">
            <a:extLst>
              <a:ext uri="{FF2B5EF4-FFF2-40B4-BE49-F238E27FC236}">
                <a16:creationId xmlns:a16="http://schemas.microsoft.com/office/drawing/2014/main" id="{E6A83A6E-5284-AB5B-AAC2-88FBD514AF60}"/>
              </a:ext>
            </a:extLst>
          </p:cNvPr>
          <p:cNvSpPr>
            <a:spLocks noGrp="1"/>
          </p:cNvSpPr>
          <p:nvPr>
            <p:ph sz="half" idx="2"/>
          </p:nvPr>
        </p:nvSpPr>
        <p:spPr/>
        <p:txBody>
          <a:bodyPr>
            <a:normAutofit fontScale="92500" lnSpcReduction="20000"/>
          </a:bodyPr>
          <a:lstStyle/>
          <a:p>
            <a:r>
              <a:rPr lang="en-US" i="1" dirty="0"/>
              <a:t>Herakles</a:t>
            </a:r>
            <a:r>
              <a:rPr lang="en-US" dirty="0"/>
              <a:t> (416 BC)</a:t>
            </a:r>
          </a:p>
          <a:p>
            <a:r>
              <a:rPr lang="en-US" i="1" dirty="0"/>
              <a:t>The Trojan Women </a:t>
            </a:r>
            <a:r>
              <a:rPr lang="en-US" dirty="0"/>
              <a:t>(415 BC)</a:t>
            </a:r>
          </a:p>
          <a:p>
            <a:r>
              <a:rPr lang="en-US" i="1" dirty="0"/>
              <a:t>Iphigenia in Tauris </a:t>
            </a:r>
            <a:r>
              <a:rPr lang="en-US" dirty="0"/>
              <a:t>(414 BC)</a:t>
            </a:r>
          </a:p>
          <a:p>
            <a:r>
              <a:rPr lang="en-US" i="1" dirty="0"/>
              <a:t>Ion</a:t>
            </a:r>
            <a:r>
              <a:rPr lang="en-US" dirty="0"/>
              <a:t> (413 BC)</a:t>
            </a:r>
          </a:p>
          <a:p>
            <a:r>
              <a:rPr lang="en-US" i="1" dirty="0"/>
              <a:t>Helen</a:t>
            </a:r>
            <a:r>
              <a:rPr lang="en-US" dirty="0"/>
              <a:t> (412 BC)</a:t>
            </a:r>
          </a:p>
          <a:p>
            <a:r>
              <a:rPr lang="en-US" i="1" dirty="0"/>
              <a:t>The Phoenician Women </a:t>
            </a:r>
            <a:r>
              <a:rPr lang="en-US" dirty="0"/>
              <a:t>(410 BC)</a:t>
            </a:r>
          </a:p>
          <a:p>
            <a:r>
              <a:rPr lang="en-US" i="1" dirty="0"/>
              <a:t>Orestes </a:t>
            </a:r>
            <a:r>
              <a:rPr lang="en-US" dirty="0"/>
              <a:t>(408 BC)</a:t>
            </a:r>
          </a:p>
          <a:p>
            <a:r>
              <a:rPr lang="en-US" i="1" dirty="0"/>
              <a:t>Bacchae</a:t>
            </a:r>
            <a:r>
              <a:rPr lang="en-US" dirty="0"/>
              <a:t> (406 BC)</a:t>
            </a:r>
          </a:p>
          <a:p>
            <a:r>
              <a:rPr lang="en-US" i="1" dirty="0"/>
              <a:t>Iphigenia in Aulis </a:t>
            </a:r>
            <a:r>
              <a:rPr lang="en-US" dirty="0"/>
              <a:t>(406 BC)</a:t>
            </a:r>
          </a:p>
          <a:p>
            <a:r>
              <a:rPr lang="en-US" dirty="0"/>
              <a:t>Plus: </a:t>
            </a:r>
            <a:r>
              <a:rPr lang="en-US" i="1" dirty="0"/>
              <a:t>Rhesus</a:t>
            </a:r>
            <a:r>
              <a:rPr lang="en-US" dirty="0"/>
              <a:t> (450–440 BC) (attributed to Euripides, true author unknown)</a:t>
            </a:r>
            <a:endParaRPr lang="el-GR" dirty="0"/>
          </a:p>
        </p:txBody>
      </p:sp>
    </p:spTree>
    <p:extLst>
      <p:ext uri="{BB962C8B-B14F-4D97-AF65-F5344CB8AC3E}">
        <p14:creationId xmlns:p14="http://schemas.microsoft.com/office/powerpoint/2010/main" val="5808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9F30B5-5C65-58A2-C157-D4D55911E90D}"/>
              </a:ext>
            </a:extLst>
          </p:cNvPr>
          <p:cNvSpPr>
            <a:spLocks noGrp="1"/>
          </p:cNvSpPr>
          <p:nvPr>
            <p:ph type="title"/>
          </p:nvPr>
        </p:nvSpPr>
        <p:spPr/>
        <p:txBody>
          <a:bodyPr/>
          <a:lstStyle/>
          <a:p>
            <a:r>
              <a:rPr lang="en-US" i="1" dirty="0"/>
              <a:t>Oedipus Rex</a:t>
            </a:r>
            <a:endParaRPr lang="el-GR" i="1" dirty="0"/>
          </a:p>
        </p:txBody>
      </p:sp>
      <p:pic>
        <p:nvPicPr>
          <p:cNvPr id="6" name="Θέση περιεχομένου 5">
            <a:extLst>
              <a:ext uri="{FF2B5EF4-FFF2-40B4-BE49-F238E27FC236}">
                <a16:creationId xmlns:a16="http://schemas.microsoft.com/office/drawing/2014/main" id="{F2A7726D-A9E4-D223-114D-A42C0AD47E07}"/>
              </a:ext>
            </a:extLst>
          </p:cNvPr>
          <p:cNvPicPr>
            <a:picLocks noGrp="1" noChangeAspect="1"/>
          </p:cNvPicPr>
          <p:nvPr>
            <p:ph sz="half" idx="1"/>
          </p:nvPr>
        </p:nvPicPr>
        <p:blipFill>
          <a:blip r:embed="rId2"/>
          <a:stretch>
            <a:fillRect/>
          </a:stretch>
        </p:blipFill>
        <p:spPr>
          <a:xfrm>
            <a:off x="3064930" y="2133600"/>
            <a:ext cx="3361803" cy="3778250"/>
          </a:xfrm>
          <a:prstGeom prst="rect">
            <a:avLst/>
          </a:prstGeom>
        </p:spPr>
      </p:pic>
      <p:sp>
        <p:nvSpPr>
          <p:cNvPr id="5" name="Θέση περιεχομένου 4">
            <a:extLst>
              <a:ext uri="{FF2B5EF4-FFF2-40B4-BE49-F238E27FC236}">
                <a16:creationId xmlns:a16="http://schemas.microsoft.com/office/drawing/2014/main" id="{6BE1232A-9537-656E-A7BF-75B09277E348}"/>
              </a:ext>
            </a:extLst>
          </p:cNvPr>
          <p:cNvSpPr>
            <a:spLocks noGrp="1"/>
          </p:cNvSpPr>
          <p:nvPr>
            <p:ph sz="half" idx="2"/>
          </p:nvPr>
        </p:nvSpPr>
        <p:spPr/>
        <p:txBody>
          <a:bodyPr/>
          <a:lstStyle/>
          <a:p>
            <a:r>
              <a:rPr lang="en-US" dirty="0"/>
              <a:t>Etymology: </a:t>
            </a:r>
            <a:r>
              <a:rPr lang="el-GR" dirty="0" err="1"/>
              <a:t>οἰδέω</a:t>
            </a:r>
            <a:r>
              <a:rPr lang="el-GR" dirty="0"/>
              <a:t>-ῶ (</a:t>
            </a:r>
            <a:r>
              <a:rPr lang="en-US" dirty="0"/>
              <a:t>I am swollen</a:t>
            </a:r>
            <a:r>
              <a:rPr lang="el-GR" dirty="0"/>
              <a:t>) + </a:t>
            </a:r>
            <a:r>
              <a:rPr lang="el-GR" dirty="0" err="1"/>
              <a:t>πούς</a:t>
            </a:r>
            <a:r>
              <a:rPr lang="el-GR" dirty="0"/>
              <a:t> (</a:t>
            </a:r>
            <a:r>
              <a:rPr lang="en-US" dirty="0"/>
              <a:t>foot</a:t>
            </a:r>
            <a:r>
              <a:rPr lang="el-GR" dirty="0"/>
              <a:t>). </a:t>
            </a:r>
          </a:p>
          <a:p>
            <a:endParaRPr lang="el-GR" dirty="0"/>
          </a:p>
        </p:txBody>
      </p:sp>
    </p:spTree>
    <p:extLst>
      <p:ext uri="{BB962C8B-B14F-4D97-AF65-F5344CB8AC3E}">
        <p14:creationId xmlns:p14="http://schemas.microsoft.com/office/powerpoint/2010/main" val="57301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5D4624-36F8-2F49-EE76-237D79D05055}"/>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CF3A99C1-0B5C-7EF7-4477-E8FE454708E4}"/>
              </a:ext>
            </a:extLst>
          </p:cNvPr>
          <p:cNvSpPr>
            <a:spLocks noGrp="1"/>
          </p:cNvSpPr>
          <p:nvPr>
            <p:ph idx="1"/>
          </p:nvPr>
        </p:nvSpPr>
        <p:spPr/>
        <p:txBody>
          <a:bodyPr/>
          <a:lstStyle/>
          <a:p>
            <a:r>
              <a:rPr lang="en-US" b="1" dirty="0"/>
              <a:t>The family curse:</a:t>
            </a:r>
          </a:p>
          <a:p>
            <a:pPr algn="just"/>
            <a:r>
              <a:rPr lang="en-US" dirty="0"/>
              <a:t>Laius, a guest of Pelops, king of Thebes, fell in love with the young </a:t>
            </a:r>
            <a:r>
              <a:rPr lang="en-US" dirty="0" err="1"/>
              <a:t>Chrysippus</a:t>
            </a:r>
            <a:r>
              <a:rPr lang="en-US" dirty="0"/>
              <a:t> (son of Pelops), kidnapped and raped him, an act that provoked Pelops' curse and the wrath of the gods, leading to the tragic fate of the </a:t>
            </a:r>
            <a:r>
              <a:rPr lang="en-US" dirty="0" err="1"/>
              <a:t>Labdakids</a:t>
            </a:r>
            <a:r>
              <a:rPr lang="en-US" dirty="0"/>
              <a:t>.</a:t>
            </a:r>
          </a:p>
          <a:p>
            <a:pPr algn="just"/>
            <a:r>
              <a:rPr lang="en-US" dirty="0" err="1"/>
              <a:t>Chrysippus</a:t>
            </a:r>
            <a:r>
              <a:rPr lang="en-US" dirty="0"/>
              <a:t>, ashamed, committed suicide, although other versions say that he was killed by his half-brothers, Atreus and Thyestes, at the behest of their mother Hippodamia, who feared that Pelops would make him heir.</a:t>
            </a:r>
          </a:p>
          <a:p>
            <a:pPr algn="just"/>
            <a:r>
              <a:rPr lang="en-US" dirty="0"/>
              <a:t>This act provoked the wrath of Hera, who sent the Sphinx to Thebes as punishment, bringing plague and calamities.</a:t>
            </a:r>
          </a:p>
          <a:p>
            <a:pPr algn="just"/>
            <a:endParaRPr lang="en-US" dirty="0"/>
          </a:p>
          <a:p>
            <a:endParaRPr lang="el-GR" dirty="0"/>
          </a:p>
        </p:txBody>
      </p:sp>
    </p:spTree>
    <p:extLst>
      <p:ext uri="{BB962C8B-B14F-4D97-AF65-F5344CB8AC3E}">
        <p14:creationId xmlns:p14="http://schemas.microsoft.com/office/powerpoint/2010/main" val="169479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DA140-EC5E-F3A6-24FA-F82A89E2CA18}"/>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6A628D04-E33F-A90B-A3BE-1186F69676C7}"/>
              </a:ext>
            </a:extLst>
          </p:cNvPr>
          <p:cNvSpPr>
            <a:spLocks noGrp="1"/>
          </p:cNvSpPr>
          <p:nvPr>
            <p:ph idx="1"/>
          </p:nvPr>
        </p:nvSpPr>
        <p:spPr/>
        <p:txBody>
          <a:bodyPr/>
          <a:lstStyle/>
          <a:p>
            <a:pPr algn="just"/>
            <a:r>
              <a:rPr lang="en-US" b="1" dirty="0"/>
              <a:t>The myth: </a:t>
            </a:r>
          </a:p>
          <a:p>
            <a:pPr algn="just"/>
            <a:r>
              <a:rPr lang="en-US" dirty="0"/>
              <a:t>Firstly, treated in Greek epic (Homer, the Thebaic circle).</a:t>
            </a:r>
          </a:p>
          <a:p>
            <a:pPr algn="just"/>
            <a:r>
              <a:rPr lang="en-US" dirty="0"/>
              <a:t>Also treaded by Aeschylus (</a:t>
            </a:r>
            <a:r>
              <a:rPr lang="el-GR" dirty="0"/>
              <a:t>467 </a:t>
            </a:r>
            <a:r>
              <a:rPr lang="en-US" dirty="0"/>
              <a:t>BCE:</a:t>
            </a:r>
            <a:r>
              <a:rPr lang="el-GR" dirty="0"/>
              <a:t> </a:t>
            </a:r>
            <a:r>
              <a:rPr lang="en-US" i="1" dirty="0"/>
              <a:t>Laius</a:t>
            </a:r>
            <a:r>
              <a:rPr lang="en-US" dirty="0"/>
              <a:t>, </a:t>
            </a:r>
            <a:r>
              <a:rPr lang="en-US" i="1" dirty="0"/>
              <a:t>Oedipus</a:t>
            </a:r>
            <a:r>
              <a:rPr lang="en-US" dirty="0"/>
              <a:t>, </a:t>
            </a:r>
            <a:r>
              <a:rPr lang="en-US" i="1" dirty="0"/>
              <a:t>Seven against Thebes</a:t>
            </a:r>
            <a:r>
              <a:rPr lang="en-US" dirty="0"/>
              <a:t>)</a:t>
            </a:r>
            <a:r>
              <a:rPr lang="el-GR" dirty="0"/>
              <a:t>.</a:t>
            </a:r>
            <a:r>
              <a:rPr lang="en-US" dirty="0"/>
              <a:t> Emphasis on the family curse.</a:t>
            </a:r>
          </a:p>
          <a:p>
            <a:pPr algn="just"/>
            <a:r>
              <a:rPr lang="en-US" dirty="0"/>
              <a:t>Also treaded by Euripides (</a:t>
            </a:r>
            <a:r>
              <a:rPr lang="en-US" i="1" dirty="0"/>
              <a:t>Oedipus</a:t>
            </a:r>
            <a:r>
              <a:rPr lang="en-US" dirty="0"/>
              <a:t>, end of the 5</a:t>
            </a:r>
            <a:r>
              <a:rPr lang="en-US" baseline="30000" dirty="0"/>
              <a:t>th</a:t>
            </a:r>
            <a:r>
              <a:rPr lang="en-US" dirty="0"/>
              <a:t> century BCE). Difference: The patricide was quickly discovered and he was blinded by Laius' servants. Jocasta did not commit suicide and followed him into exile to support him. </a:t>
            </a:r>
            <a:r>
              <a:rPr lang="en-US" i="1" dirty="0"/>
              <a:t>Suppliants</a:t>
            </a:r>
            <a:r>
              <a:rPr lang="en-US" dirty="0"/>
              <a:t>, </a:t>
            </a:r>
            <a:r>
              <a:rPr lang="en-US" i="1" dirty="0" err="1"/>
              <a:t>Phoenissian</a:t>
            </a:r>
            <a:r>
              <a:rPr lang="en-US" i="1" dirty="0"/>
              <a:t> Women</a:t>
            </a:r>
            <a:r>
              <a:rPr lang="en-US" dirty="0"/>
              <a:t>.</a:t>
            </a:r>
          </a:p>
          <a:p>
            <a:endParaRPr lang="el-GR" dirty="0"/>
          </a:p>
        </p:txBody>
      </p:sp>
    </p:spTree>
    <p:extLst>
      <p:ext uri="{BB962C8B-B14F-4D97-AF65-F5344CB8AC3E}">
        <p14:creationId xmlns:p14="http://schemas.microsoft.com/office/powerpoint/2010/main" val="305385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3F055-6906-7F3A-16A4-348BBAA53E8F}"/>
              </a:ext>
            </a:extLst>
          </p:cNvPr>
          <p:cNvSpPr>
            <a:spLocks noGrp="1"/>
          </p:cNvSpPr>
          <p:nvPr>
            <p:ph type="title"/>
          </p:nvPr>
        </p:nvSpPr>
        <p:spPr/>
        <p:txBody>
          <a:bodyPr/>
          <a:lstStyle/>
          <a:p>
            <a:r>
              <a:rPr lang="en-US" i="1" dirty="0"/>
              <a:t>Oedipus Rex</a:t>
            </a:r>
            <a:endParaRPr lang="el-GR" dirty="0"/>
          </a:p>
        </p:txBody>
      </p:sp>
      <p:pic>
        <p:nvPicPr>
          <p:cNvPr id="4" name="Θέση περιεχομένου 3">
            <a:extLst>
              <a:ext uri="{FF2B5EF4-FFF2-40B4-BE49-F238E27FC236}">
                <a16:creationId xmlns:a16="http://schemas.microsoft.com/office/drawing/2014/main" id="{A99336B4-585C-7FBF-D458-6E2E1EECB0C0}"/>
              </a:ext>
            </a:extLst>
          </p:cNvPr>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28250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F0225-7E54-FD96-3D1F-7CD9AD084277}"/>
              </a:ext>
            </a:extLst>
          </p:cNvPr>
          <p:cNvSpPr>
            <a:spLocks noGrp="1"/>
          </p:cNvSpPr>
          <p:nvPr>
            <p:ph type="title"/>
          </p:nvPr>
        </p:nvSpPr>
        <p:spPr/>
        <p:txBody>
          <a:bodyPr/>
          <a:lstStyle/>
          <a:p>
            <a:r>
              <a:rPr lang="en-US" dirty="0"/>
              <a:t>Timeline of Greek History</a:t>
            </a:r>
            <a:endParaRPr lang="el-GR" dirty="0"/>
          </a:p>
        </p:txBody>
      </p:sp>
      <p:pic>
        <p:nvPicPr>
          <p:cNvPr id="4" name="Θέση περιεχομένου 3">
            <a:extLst>
              <a:ext uri="{FF2B5EF4-FFF2-40B4-BE49-F238E27FC236}">
                <a16:creationId xmlns:a16="http://schemas.microsoft.com/office/drawing/2014/main" id="{165995DE-F25C-435A-38BC-D64EBA3BAF6C}"/>
              </a:ext>
            </a:extLst>
          </p:cNvPr>
          <p:cNvPicPr>
            <a:picLocks noGrp="1" noChangeAspect="1"/>
          </p:cNvPicPr>
          <p:nvPr>
            <p:ph idx="1"/>
          </p:nvPr>
        </p:nvPicPr>
        <p:blipFill>
          <a:blip r:embed="rId2"/>
          <a:stretch>
            <a:fillRect/>
          </a:stretch>
        </p:blipFill>
        <p:spPr>
          <a:xfrm>
            <a:off x="4213225" y="2133600"/>
            <a:ext cx="5667375" cy="3778250"/>
          </a:xfrm>
          <a:prstGeom prst="rect">
            <a:avLst/>
          </a:prstGeom>
        </p:spPr>
      </p:pic>
    </p:spTree>
    <p:extLst>
      <p:ext uri="{BB962C8B-B14F-4D97-AF65-F5344CB8AC3E}">
        <p14:creationId xmlns:p14="http://schemas.microsoft.com/office/powerpoint/2010/main" val="28996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82DFCF-CCCB-1A25-670F-29E670F0424D}"/>
              </a:ext>
            </a:extLst>
          </p:cNvPr>
          <p:cNvSpPr>
            <a:spLocks noGrp="1"/>
          </p:cNvSpPr>
          <p:nvPr>
            <p:ph type="title"/>
          </p:nvPr>
        </p:nvSpPr>
        <p:spPr/>
        <p:txBody>
          <a:bodyPr/>
          <a:lstStyle/>
          <a:p>
            <a:r>
              <a:rPr lang="en-US" i="1" dirty="0"/>
              <a:t>Oedipus Rex</a:t>
            </a:r>
            <a:endParaRPr lang="el-GR" dirty="0"/>
          </a:p>
        </p:txBody>
      </p:sp>
      <p:pic>
        <p:nvPicPr>
          <p:cNvPr id="4" name="Θέση περιεχομένου 3">
            <a:extLst>
              <a:ext uri="{FF2B5EF4-FFF2-40B4-BE49-F238E27FC236}">
                <a16:creationId xmlns:a16="http://schemas.microsoft.com/office/drawing/2014/main" id="{146D584A-0AB0-0E78-E978-132C21A3D6F3}"/>
              </a:ext>
            </a:extLst>
          </p:cNvPr>
          <p:cNvPicPr>
            <a:picLocks noGrp="1" noChangeAspect="1"/>
          </p:cNvPicPr>
          <p:nvPr>
            <p:ph idx="1"/>
          </p:nvPr>
        </p:nvPicPr>
        <p:blipFill>
          <a:blip r:embed="rId2"/>
          <a:stretch>
            <a:fillRect/>
          </a:stretch>
        </p:blipFill>
        <p:spPr>
          <a:xfrm>
            <a:off x="3760884" y="2471158"/>
            <a:ext cx="6572058" cy="3103133"/>
          </a:xfrm>
          <a:prstGeom prst="rect">
            <a:avLst/>
          </a:prstGeom>
        </p:spPr>
      </p:pic>
    </p:spTree>
    <p:extLst>
      <p:ext uri="{BB962C8B-B14F-4D97-AF65-F5344CB8AC3E}">
        <p14:creationId xmlns:p14="http://schemas.microsoft.com/office/powerpoint/2010/main" val="410785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8B3B6-6085-E288-7DF9-44028BE27E76}"/>
              </a:ext>
            </a:extLst>
          </p:cNvPr>
          <p:cNvSpPr>
            <a:spLocks noGrp="1"/>
          </p:cNvSpPr>
          <p:nvPr>
            <p:ph type="title"/>
          </p:nvPr>
        </p:nvSpPr>
        <p:spPr/>
        <p:txBody>
          <a:bodyPr/>
          <a:lstStyle/>
          <a:p>
            <a:r>
              <a:rPr lang="en-US" dirty="0"/>
              <a:t>Quantitative Parts of a Tragedy</a:t>
            </a:r>
            <a:br>
              <a:rPr lang="en-US" dirty="0"/>
            </a:br>
            <a:endParaRPr lang="el-GR" dirty="0"/>
          </a:p>
        </p:txBody>
      </p:sp>
      <p:sp>
        <p:nvSpPr>
          <p:cNvPr id="3" name="Θέση περιεχομένου 2">
            <a:extLst>
              <a:ext uri="{FF2B5EF4-FFF2-40B4-BE49-F238E27FC236}">
                <a16:creationId xmlns:a16="http://schemas.microsoft.com/office/drawing/2014/main" id="{FC6E70D9-3735-D483-26F9-E5CA3E1D5F3E}"/>
              </a:ext>
            </a:extLst>
          </p:cNvPr>
          <p:cNvSpPr>
            <a:spLocks noGrp="1"/>
          </p:cNvSpPr>
          <p:nvPr>
            <p:ph idx="1"/>
          </p:nvPr>
        </p:nvSpPr>
        <p:spPr/>
        <p:txBody>
          <a:bodyPr>
            <a:normAutofit/>
          </a:bodyPr>
          <a:lstStyle/>
          <a:p>
            <a:pPr algn="just"/>
            <a:r>
              <a:rPr lang="en-US" b="1" dirty="0"/>
              <a:t>Quantitative Parts of a Tragedy:</a:t>
            </a:r>
          </a:p>
          <a:p>
            <a:pPr algn="just"/>
            <a:r>
              <a:rPr lang="en-US" dirty="0"/>
              <a:t>In Chapter 12 of </a:t>
            </a:r>
            <a:r>
              <a:rPr lang="en-US" i="1" dirty="0"/>
              <a:t>Poetics</a:t>
            </a:r>
            <a:r>
              <a:rPr lang="en-US" dirty="0"/>
              <a:t>, Aristotle breaks down the structure of a tragedy into its "quantitative" parts (or scenes): </a:t>
            </a:r>
          </a:p>
          <a:p>
            <a:pPr algn="just"/>
            <a:r>
              <a:rPr lang="en-US" dirty="0"/>
              <a:t>Prologue: The part before the chorus enters.</a:t>
            </a:r>
          </a:p>
          <a:p>
            <a:pPr algn="just"/>
            <a:r>
              <a:rPr lang="en-US" dirty="0"/>
              <a:t>Episode: A scene between complete choric songs.</a:t>
            </a:r>
          </a:p>
          <a:p>
            <a:pPr algn="just"/>
            <a:r>
              <a:rPr lang="en-US" dirty="0"/>
              <a:t>Exode: The final part, with no choric song after it.</a:t>
            </a:r>
          </a:p>
          <a:p>
            <a:pPr algn="just"/>
            <a:r>
              <a:rPr lang="en-US" dirty="0"/>
              <a:t>Choric Songs: Divided into </a:t>
            </a:r>
            <a:r>
              <a:rPr lang="en-US" dirty="0" err="1"/>
              <a:t>Parode</a:t>
            </a:r>
            <a:r>
              <a:rPr lang="en-US" dirty="0"/>
              <a:t> (first entry) and Stasimon (later songs).</a:t>
            </a:r>
            <a:endParaRPr lang="el-GR" dirty="0"/>
          </a:p>
        </p:txBody>
      </p:sp>
    </p:spTree>
    <p:extLst>
      <p:ext uri="{BB962C8B-B14F-4D97-AF65-F5344CB8AC3E}">
        <p14:creationId xmlns:p14="http://schemas.microsoft.com/office/powerpoint/2010/main" val="204796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10B464-EBCA-BEA3-0D15-4F97F84BA5E9}"/>
              </a:ext>
            </a:extLst>
          </p:cNvPr>
          <p:cNvSpPr>
            <a:spLocks noGrp="1"/>
          </p:cNvSpPr>
          <p:nvPr>
            <p:ph type="title"/>
          </p:nvPr>
        </p:nvSpPr>
        <p:spPr/>
        <p:txBody>
          <a:bodyPr/>
          <a:lstStyle/>
          <a:p>
            <a:r>
              <a:rPr lang="en-US" dirty="0"/>
              <a:t>Essential Parts of a Tragedy</a:t>
            </a:r>
            <a:endParaRPr lang="el-GR" dirty="0"/>
          </a:p>
        </p:txBody>
      </p:sp>
      <p:pic>
        <p:nvPicPr>
          <p:cNvPr id="4" name="Θέση περιεχομένου 3">
            <a:extLst>
              <a:ext uri="{FF2B5EF4-FFF2-40B4-BE49-F238E27FC236}">
                <a16:creationId xmlns:a16="http://schemas.microsoft.com/office/drawing/2014/main" id="{194793B7-2BDC-A686-9DA4-D90A21721A6D}"/>
              </a:ext>
            </a:extLst>
          </p:cNvPr>
          <p:cNvPicPr>
            <a:picLocks noGrp="1" noChangeAspect="1"/>
          </p:cNvPicPr>
          <p:nvPr>
            <p:ph idx="1"/>
          </p:nvPr>
        </p:nvPicPr>
        <p:blipFill>
          <a:blip r:embed="rId2"/>
          <a:stretch>
            <a:fillRect/>
          </a:stretch>
        </p:blipFill>
        <p:spPr>
          <a:xfrm>
            <a:off x="4332288" y="2827337"/>
            <a:ext cx="5429250" cy="2390775"/>
          </a:xfrm>
          <a:prstGeom prst="rect">
            <a:avLst/>
          </a:prstGeom>
        </p:spPr>
      </p:pic>
    </p:spTree>
    <p:extLst>
      <p:ext uri="{BB962C8B-B14F-4D97-AF65-F5344CB8AC3E}">
        <p14:creationId xmlns:p14="http://schemas.microsoft.com/office/powerpoint/2010/main" val="203284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0E2789-8BEF-04A3-2222-6D14CBE460EA}"/>
              </a:ext>
            </a:extLst>
          </p:cNvPr>
          <p:cNvSpPr>
            <a:spLocks noGrp="1"/>
          </p:cNvSpPr>
          <p:nvPr>
            <p:ph type="title"/>
          </p:nvPr>
        </p:nvSpPr>
        <p:spPr/>
        <p:txBody>
          <a:bodyPr/>
          <a:lstStyle/>
          <a:p>
            <a:r>
              <a:rPr lang="en-US" dirty="0"/>
              <a:t>Essential Parts of a Tragedy</a:t>
            </a:r>
            <a:endParaRPr lang="el-GR" dirty="0"/>
          </a:p>
        </p:txBody>
      </p:sp>
      <p:pic>
        <p:nvPicPr>
          <p:cNvPr id="4" name="Θέση περιεχομένου 3">
            <a:extLst>
              <a:ext uri="{FF2B5EF4-FFF2-40B4-BE49-F238E27FC236}">
                <a16:creationId xmlns:a16="http://schemas.microsoft.com/office/drawing/2014/main" id="{645B411B-C0F0-6909-AE92-8A451ACD05A3}"/>
              </a:ext>
            </a:extLst>
          </p:cNvPr>
          <p:cNvPicPr>
            <a:picLocks noGrp="1" noChangeAspect="1"/>
          </p:cNvPicPr>
          <p:nvPr>
            <p:ph idx="1"/>
          </p:nvPr>
        </p:nvPicPr>
        <p:blipFill>
          <a:blip r:embed="rId2"/>
          <a:stretch>
            <a:fillRect/>
          </a:stretch>
        </p:blipFill>
        <p:spPr>
          <a:xfrm>
            <a:off x="5141913" y="3070225"/>
            <a:ext cx="3810000" cy="1905000"/>
          </a:xfrm>
          <a:prstGeom prst="rect">
            <a:avLst/>
          </a:prstGeom>
        </p:spPr>
      </p:pic>
    </p:spTree>
    <p:extLst>
      <p:ext uri="{BB962C8B-B14F-4D97-AF65-F5344CB8AC3E}">
        <p14:creationId xmlns:p14="http://schemas.microsoft.com/office/powerpoint/2010/main" val="251275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E87AC7-0767-EE09-8B25-B5A7A2509949}"/>
              </a:ext>
            </a:extLst>
          </p:cNvPr>
          <p:cNvSpPr>
            <a:spLocks noGrp="1"/>
          </p:cNvSpPr>
          <p:nvPr>
            <p:ph type="title"/>
          </p:nvPr>
        </p:nvSpPr>
        <p:spPr/>
        <p:txBody>
          <a:bodyPr/>
          <a:lstStyle/>
          <a:p>
            <a:r>
              <a:rPr lang="en-US" i="1" dirty="0"/>
              <a:t>Oedipus Rex</a:t>
            </a:r>
            <a:endParaRPr lang="el-GR" dirty="0"/>
          </a:p>
        </p:txBody>
      </p:sp>
      <p:pic>
        <p:nvPicPr>
          <p:cNvPr id="4" name="Θέση περιεχομένου 3">
            <a:extLst>
              <a:ext uri="{FF2B5EF4-FFF2-40B4-BE49-F238E27FC236}">
                <a16:creationId xmlns:a16="http://schemas.microsoft.com/office/drawing/2014/main" id="{EECABC76-F9B3-F78D-B88A-D2D893EA8D46}"/>
              </a:ext>
            </a:extLst>
          </p:cNvPr>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381454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AAEC8-36C0-249E-5171-2A869A3E2DAF}"/>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0D3CDD1D-30C3-E896-C53F-104B3BB966B1}"/>
              </a:ext>
            </a:extLst>
          </p:cNvPr>
          <p:cNvSpPr>
            <a:spLocks noGrp="1"/>
          </p:cNvSpPr>
          <p:nvPr>
            <p:ph idx="1"/>
          </p:nvPr>
        </p:nvSpPr>
        <p:spPr/>
        <p:txBody>
          <a:bodyPr>
            <a:normAutofit fontScale="85000" lnSpcReduction="20000"/>
          </a:bodyPr>
          <a:lstStyle/>
          <a:p>
            <a:pPr algn="just"/>
            <a:r>
              <a:rPr lang="en-US" b="1" dirty="0"/>
              <a:t>Editions and Commentaries:</a:t>
            </a:r>
          </a:p>
          <a:p>
            <a:pPr algn="just"/>
            <a:r>
              <a:rPr lang="en-US" dirty="0"/>
              <a:t>Dain, A. 1958. </a:t>
            </a:r>
            <a:r>
              <a:rPr lang="en-US" i="1" dirty="0"/>
              <a:t>Sophocles. Tome II. Ajax – </a:t>
            </a:r>
            <a:r>
              <a:rPr lang="en-US" i="1" dirty="0" err="1"/>
              <a:t>Oedipe</a:t>
            </a:r>
            <a:r>
              <a:rPr lang="en-US" i="1" dirty="0"/>
              <a:t> Roi – </a:t>
            </a:r>
            <a:r>
              <a:rPr lang="en-US" i="1" dirty="0" err="1"/>
              <a:t>Électre</a:t>
            </a:r>
            <a:r>
              <a:rPr lang="en-US" i="1" dirty="0"/>
              <a:t>. Texte </a:t>
            </a:r>
            <a:r>
              <a:rPr lang="en-US" i="1" dirty="0" err="1"/>
              <a:t>établi</a:t>
            </a:r>
            <a:r>
              <a:rPr lang="en-US" i="1" dirty="0"/>
              <a:t> par Alphonse Dain et </a:t>
            </a:r>
            <a:r>
              <a:rPr lang="en-US" i="1" dirty="0" err="1"/>
              <a:t>traduit</a:t>
            </a:r>
            <a:r>
              <a:rPr lang="en-US" i="1" dirty="0"/>
              <a:t> par Paul Mazon</a:t>
            </a:r>
            <a:r>
              <a:rPr lang="en-US" dirty="0"/>
              <a:t>. Paris: Société </a:t>
            </a:r>
            <a:r>
              <a:rPr lang="en-US" dirty="0" err="1"/>
              <a:t>d’édition</a:t>
            </a:r>
            <a:r>
              <a:rPr lang="en-US" dirty="0"/>
              <a:t> “Les Belles Lettres”.</a:t>
            </a:r>
          </a:p>
          <a:p>
            <a:pPr algn="just"/>
            <a:r>
              <a:rPr lang="en-US" dirty="0"/>
              <a:t>Dawe, R. D., ed. 1982. </a:t>
            </a:r>
            <a:r>
              <a:rPr lang="en-US" i="1" dirty="0"/>
              <a:t>Sophocles: Oedipus Rex</a:t>
            </a:r>
            <a:r>
              <a:rPr lang="en-US" dirty="0"/>
              <a:t>. Cambridge: Cambridge University Press.</a:t>
            </a:r>
          </a:p>
          <a:p>
            <a:pPr algn="just"/>
            <a:r>
              <a:rPr lang="en-US" dirty="0"/>
              <a:t>Finglass, P. J. 2017. </a:t>
            </a:r>
            <a:r>
              <a:rPr lang="en-US" i="1" dirty="0"/>
              <a:t>Sophocles: Oedipus the King</a:t>
            </a:r>
            <a:r>
              <a:rPr lang="en-US" dirty="0"/>
              <a:t>. Cambridge Classical Texts and Commentaries. Cambridge, UK: Cambridge University Press.</a:t>
            </a:r>
          </a:p>
          <a:p>
            <a:pPr algn="just"/>
            <a:r>
              <a:rPr lang="en-US" dirty="0"/>
              <a:t>Jebb, R. C., ed. 2004. </a:t>
            </a:r>
            <a:r>
              <a:rPr lang="en-US" i="1" dirty="0"/>
              <a:t>Sophocles: Oedipus Tyrannus</a:t>
            </a:r>
            <a:r>
              <a:rPr lang="en-US" dirty="0"/>
              <a:t>. 1887. Reprinted, Bristol, UK: Bristol Classical Press.</a:t>
            </a:r>
          </a:p>
          <a:p>
            <a:pPr algn="just"/>
            <a:r>
              <a:rPr lang="en-US" dirty="0" err="1"/>
              <a:t>Kamerbeek</a:t>
            </a:r>
            <a:r>
              <a:rPr lang="en-US" dirty="0"/>
              <a:t>, J. C. 1967. </a:t>
            </a:r>
            <a:r>
              <a:rPr lang="en-US" i="1" dirty="0"/>
              <a:t>The Plays of Sophocles: Commentaries</a:t>
            </a:r>
            <a:r>
              <a:rPr lang="en-US" dirty="0"/>
              <a:t>. Vol. 4, The Oedipus Tyrannus. Leiden, The Netherlands: Brill.</a:t>
            </a:r>
          </a:p>
          <a:p>
            <a:pPr algn="just"/>
            <a:r>
              <a:rPr lang="en-US" dirty="0"/>
              <a:t>Lloyd-Jones, H., and N. G. Wilson, eds. 1990. </a:t>
            </a:r>
            <a:r>
              <a:rPr lang="en-US" i="1" dirty="0" err="1"/>
              <a:t>Sophoclis</a:t>
            </a:r>
            <a:r>
              <a:rPr lang="en-US" i="1" dirty="0"/>
              <a:t> Fabulae</a:t>
            </a:r>
            <a:r>
              <a:rPr lang="en-US" dirty="0"/>
              <a:t>. Oxford: Clarendon Press.</a:t>
            </a:r>
          </a:p>
          <a:p>
            <a:pPr algn="just"/>
            <a:r>
              <a:rPr lang="en-US" dirty="0"/>
              <a:t>Lloyd-Jones, H., trans. 1997. </a:t>
            </a:r>
            <a:r>
              <a:rPr lang="en-US" i="1" dirty="0"/>
              <a:t>Sophocles: Ajax, Electra, Oedipus Tyrannus</a:t>
            </a:r>
            <a:r>
              <a:rPr lang="en-US" dirty="0"/>
              <a:t>. Cambridge, MA: Harvard University Press.</a:t>
            </a:r>
          </a:p>
          <a:p>
            <a:pPr algn="just"/>
            <a:r>
              <a:rPr lang="en-US" dirty="0" err="1"/>
              <a:t>Manuwald</a:t>
            </a:r>
            <a:r>
              <a:rPr lang="en-US" dirty="0"/>
              <a:t>, B. 2012. </a:t>
            </a:r>
            <a:r>
              <a:rPr lang="en-US" i="1" dirty="0"/>
              <a:t>Sophokles. König </a:t>
            </a:r>
            <a:r>
              <a:rPr lang="en-US" i="1" dirty="0" err="1"/>
              <a:t>Ödipus</a:t>
            </a:r>
            <a:r>
              <a:rPr lang="en-US" dirty="0"/>
              <a:t>. Berlin and Boston: De Gruyter.</a:t>
            </a:r>
          </a:p>
          <a:p>
            <a:endParaRPr lang="el-GR" dirty="0"/>
          </a:p>
        </p:txBody>
      </p:sp>
    </p:spTree>
    <p:extLst>
      <p:ext uri="{BB962C8B-B14F-4D97-AF65-F5344CB8AC3E}">
        <p14:creationId xmlns:p14="http://schemas.microsoft.com/office/powerpoint/2010/main" val="302941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635D4-472A-E7B0-520A-2822E8C263BC}"/>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C049F6D5-10DD-7144-FB91-C0EA72548A13}"/>
              </a:ext>
            </a:extLst>
          </p:cNvPr>
          <p:cNvSpPr>
            <a:spLocks noGrp="1"/>
          </p:cNvSpPr>
          <p:nvPr>
            <p:ph idx="1"/>
          </p:nvPr>
        </p:nvSpPr>
        <p:spPr/>
        <p:txBody>
          <a:bodyPr/>
          <a:lstStyle/>
          <a:p>
            <a:r>
              <a:rPr lang="en-US" b="1" dirty="0"/>
              <a:t>Translations:</a:t>
            </a:r>
          </a:p>
          <a:p>
            <a:pPr algn="just"/>
            <a:r>
              <a:rPr lang="en-US" dirty="0" err="1"/>
              <a:t>Fagles</a:t>
            </a:r>
            <a:r>
              <a:rPr lang="en-US" dirty="0"/>
              <a:t>, R. 1984. </a:t>
            </a:r>
            <a:r>
              <a:rPr lang="en-US" i="1" dirty="0"/>
              <a:t>The Three Theban Plays: Antigone, Oedipus the King, Oedipus at Colonus</a:t>
            </a:r>
            <a:r>
              <a:rPr lang="en-US" dirty="0"/>
              <a:t>. Westminster: Penguin Classics.</a:t>
            </a:r>
          </a:p>
          <a:p>
            <a:pPr algn="just"/>
            <a:r>
              <a:rPr lang="en-US" dirty="0"/>
              <a:t>Gould, T. 1970. </a:t>
            </a:r>
            <a:r>
              <a:rPr lang="en-US" i="1" dirty="0"/>
              <a:t>Oedipus the King: A Translation with Commentary</a:t>
            </a:r>
            <a:r>
              <a:rPr lang="en-US" dirty="0"/>
              <a:t>. Englewood Cliffs, NJ: Prentice-Hall.</a:t>
            </a:r>
          </a:p>
          <a:p>
            <a:pPr algn="just"/>
            <a:r>
              <a:rPr lang="en-US" dirty="0"/>
              <a:t>Grene, D. 1991. </a:t>
            </a:r>
            <a:r>
              <a:rPr lang="en-US" i="1" dirty="0"/>
              <a:t>Sophocles. Oedipus the King</a:t>
            </a:r>
            <a:r>
              <a:rPr lang="en-US" dirty="0"/>
              <a:t>. Chicago: The University of Chicago Press.</a:t>
            </a:r>
          </a:p>
          <a:p>
            <a:pPr algn="just"/>
            <a:r>
              <a:rPr lang="en-US" dirty="0"/>
              <a:t>Kovacs, D. 2020. </a:t>
            </a:r>
            <a:r>
              <a:rPr lang="en-US" i="1" dirty="0"/>
              <a:t>Oedipus the King: A New Verse Translation</a:t>
            </a:r>
            <a:r>
              <a:rPr lang="en-US" dirty="0"/>
              <a:t>. Oxford; New York: Oxford University Press.</a:t>
            </a:r>
          </a:p>
          <a:p>
            <a:pPr algn="just"/>
            <a:r>
              <a:rPr lang="en-US" dirty="0"/>
              <a:t>Lloyd-Jones, H. 1994. </a:t>
            </a:r>
            <a:r>
              <a:rPr lang="en-US" i="1" dirty="0"/>
              <a:t>Sophocles. Oedipus the King</a:t>
            </a:r>
            <a:r>
              <a:rPr lang="en-US" dirty="0"/>
              <a:t>. Cambridge, MA: Loeb Classical Library.</a:t>
            </a:r>
          </a:p>
          <a:p>
            <a:endParaRPr lang="el-GR" dirty="0"/>
          </a:p>
        </p:txBody>
      </p:sp>
    </p:spTree>
    <p:extLst>
      <p:ext uri="{BB962C8B-B14F-4D97-AF65-F5344CB8AC3E}">
        <p14:creationId xmlns:p14="http://schemas.microsoft.com/office/powerpoint/2010/main" val="224184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46556-6559-2AA7-1174-35549B9408E7}"/>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9641616B-D23F-38E6-7050-855EC2A533DD}"/>
              </a:ext>
            </a:extLst>
          </p:cNvPr>
          <p:cNvSpPr>
            <a:spLocks noGrp="1"/>
          </p:cNvSpPr>
          <p:nvPr>
            <p:ph idx="1"/>
          </p:nvPr>
        </p:nvSpPr>
        <p:spPr/>
        <p:txBody>
          <a:bodyPr>
            <a:normAutofit fontScale="70000" lnSpcReduction="20000"/>
          </a:bodyPr>
          <a:lstStyle/>
          <a:p>
            <a:pPr algn="just"/>
            <a:r>
              <a:rPr lang="en-US" b="1" dirty="0"/>
              <a:t>Other Studies:</a:t>
            </a:r>
          </a:p>
          <a:p>
            <a:pPr algn="just"/>
            <a:r>
              <a:rPr lang="en-US" dirty="0"/>
              <a:t>Ahl, F. M. 1991. </a:t>
            </a:r>
            <a:r>
              <a:rPr lang="en-US" i="1" dirty="0"/>
              <a:t>Sophocles' Oedipus: Evidence and Self-Conviction</a:t>
            </a:r>
            <a:r>
              <a:rPr lang="en-US" dirty="0"/>
              <a:t>. Ithaca, NY: Cornell University Press.</a:t>
            </a:r>
          </a:p>
          <a:p>
            <a:pPr algn="just"/>
            <a:r>
              <a:rPr lang="en-US" dirty="0"/>
              <a:t>Anspach, M. and Tyrrell, W. (eds.) 2020. </a:t>
            </a:r>
            <a:r>
              <a:rPr lang="en-US" i="1" dirty="0"/>
              <a:t>The Oedipus Casebook: Reading Sophocles' Oedipus the King. Studies in Violence, Mimesis, and Culture</a:t>
            </a:r>
            <a:r>
              <a:rPr lang="en-US" dirty="0"/>
              <a:t>. East Lansing: Michigan State University Press.</a:t>
            </a:r>
          </a:p>
          <a:p>
            <a:pPr algn="just"/>
            <a:r>
              <a:rPr lang="en-US" dirty="0"/>
              <a:t>Astier, C. 1974. </a:t>
            </a:r>
            <a:r>
              <a:rPr lang="en-US" i="1" dirty="0"/>
              <a:t>Le </a:t>
            </a:r>
            <a:r>
              <a:rPr lang="en-US" i="1" dirty="0" err="1"/>
              <a:t>mythe</a:t>
            </a:r>
            <a:r>
              <a:rPr lang="en-US" i="1" dirty="0"/>
              <a:t> </a:t>
            </a:r>
            <a:r>
              <a:rPr lang="en-US" i="1" dirty="0" err="1"/>
              <a:t>d'Œdipe</a:t>
            </a:r>
            <a:r>
              <a:rPr lang="en-US" dirty="0"/>
              <a:t>. Paris: Armand Colin.</a:t>
            </a:r>
          </a:p>
          <a:p>
            <a:pPr algn="just"/>
            <a:r>
              <a:rPr lang="en-US" dirty="0" err="1"/>
              <a:t>Balmary</a:t>
            </a:r>
            <a:r>
              <a:rPr lang="en-US" dirty="0"/>
              <a:t>, M. 1982. </a:t>
            </a:r>
            <a:r>
              <a:rPr lang="en-US" i="1" dirty="0"/>
              <a:t>Psychoanalyzing Psychoanalysis: Freud and the Hidden Fault of the Father</a:t>
            </a:r>
            <a:r>
              <a:rPr lang="en-US" dirty="0"/>
              <a:t>. Baltimore: UMI.</a:t>
            </a:r>
          </a:p>
          <a:p>
            <a:pPr algn="just"/>
            <a:r>
              <a:rPr lang="en-US" dirty="0"/>
              <a:t>Bloom, H. 1988. </a:t>
            </a:r>
            <a:r>
              <a:rPr lang="en-US" i="1" dirty="0"/>
              <a:t>Sophocles' Oedipus Rex: Modern Critical Interpretations</a:t>
            </a:r>
            <a:r>
              <a:rPr lang="en-US" dirty="0"/>
              <a:t>. New York: Chelsea House Publishers.</a:t>
            </a:r>
          </a:p>
          <a:p>
            <a:pPr algn="just"/>
            <a:r>
              <a:rPr lang="en-US" dirty="0"/>
              <a:t>Bloom, H. 1997. </a:t>
            </a:r>
            <a:r>
              <a:rPr lang="en-US" i="1" dirty="0"/>
              <a:t>The Anxiety of Influence</a:t>
            </a:r>
            <a:r>
              <a:rPr lang="en-US" dirty="0"/>
              <a:t>. Oxford: OUP.</a:t>
            </a:r>
          </a:p>
          <a:p>
            <a:pPr algn="just"/>
            <a:r>
              <a:rPr lang="en-US" dirty="0" err="1"/>
              <a:t>Blos</a:t>
            </a:r>
            <a:r>
              <a:rPr lang="en-US" dirty="0"/>
              <a:t>, P. 1985. </a:t>
            </a:r>
            <a:r>
              <a:rPr lang="en-US" i="1" dirty="0"/>
              <a:t>Son and Father: Before and Beyond the Oedipus Complex</a:t>
            </a:r>
            <a:r>
              <a:rPr lang="en-US" dirty="0"/>
              <a:t>. New York: Free Press. </a:t>
            </a:r>
          </a:p>
          <a:p>
            <a:pPr algn="just"/>
            <a:r>
              <a:rPr lang="en-US" dirty="0"/>
              <a:t>Caldwell, R. 1974. ‘‘The Blindness of Oedipus’’, </a:t>
            </a:r>
            <a:r>
              <a:rPr lang="en-US" i="1" dirty="0"/>
              <a:t>International Review of Psycho-Analysis </a:t>
            </a:r>
            <a:r>
              <a:rPr lang="en-US" dirty="0"/>
              <a:t>1: 207-218.</a:t>
            </a:r>
          </a:p>
          <a:p>
            <a:pPr algn="just"/>
            <a:r>
              <a:rPr lang="en-US" dirty="0"/>
              <a:t>Cameron, A. 1968. </a:t>
            </a:r>
            <a:r>
              <a:rPr lang="en-US" i="1" dirty="0"/>
              <a:t>The Identity of Oedipus the King: Five Essays on the Oedipus Tyrannus</a:t>
            </a:r>
            <a:r>
              <a:rPr lang="en-US" dirty="0"/>
              <a:t>. NY: New York University Press.</a:t>
            </a:r>
          </a:p>
          <a:p>
            <a:endParaRPr lang="el-GR" dirty="0"/>
          </a:p>
        </p:txBody>
      </p:sp>
    </p:spTree>
    <p:extLst>
      <p:ext uri="{BB962C8B-B14F-4D97-AF65-F5344CB8AC3E}">
        <p14:creationId xmlns:p14="http://schemas.microsoft.com/office/powerpoint/2010/main" val="258996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7A049C-9A87-09FA-1F35-BD77B968A3AF}"/>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6213BD1E-613A-AE75-AB01-19FEFD4931DC}"/>
              </a:ext>
            </a:extLst>
          </p:cNvPr>
          <p:cNvSpPr>
            <a:spLocks noGrp="1"/>
          </p:cNvSpPr>
          <p:nvPr>
            <p:ph idx="1"/>
          </p:nvPr>
        </p:nvSpPr>
        <p:spPr/>
        <p:txBody>
          <a:bodyPr>
            <a:normAutofit lnSpcReduction="10000"/>
          </a:bodyPr>
          <a:lstStyle/>
          <a:p>
            <a:pPr algn="just"/>
            <a:r>
              <a:rPr lang="en-US" dirty="0"/>
              <a:t>Chase, C. 1979. ‘‘Oedipal Textuality: Reading Freud's Reading of Oedipus’’, </a:t>
            </a:r>
            <a:r>
              <a:rPr lang="en-US" i="1" dirty="0"/>
              <a:t>Diacritics </a:t>
            </a:r>
            <a:r>
              <a:rPr lang="en-US" dirty="0"/>
              <a:t>9.4: 54-68.</a:t>
            </a:r>
          </a:p>
          <a:p>
            <a:pPr algn="just"/>
            <a:r>
              <a:rPr lang="en-US" dirty="0"/>
              <a:t>Cocteau, J. 1963. </a:t>
            </a:r>
            <a:r>
              <a:rPr lang="en-US" i="1" dirty="0"/>
              <a:t>The Infernal Machine and other Plays</a:t>
            </a:r>
            <a:r>
              <a:rPr lang="en-US" dirty="0"/>
              <a:t>. Norfolk, CT: New Directions.</a:t>
            </a:r>
          </a:p>
          <a:p>
            <a:pPr algn="just"/>
            <a:r>
              <a:rPr lang="en-US" dirty="0"/>
              <a:t>Dodds, E. R. 1966: ‘‘On Misunderstanding the Oedipus Rex’’, </a:t>
            </a:r>
            <a:r>
              <a:rPr lang="en-US" i="1" dirty="0"/>
              <a:t>G &amp; R </a:t>
            </a:r>
            <a:r>
              <a:rPr lang="en-US" dirty="0"/>
              <a:t>13: 37-49.</a:t>
            </a:r>
          </a:p>
          <a:p>
            <a:pPr algn="just"/>
            <a:r>
              <a:rPr lang="en-US" dirty="0"/>
              <a:t>Edmunds, L. 1976. ‘‘Oedipus in the Middle Ages’’, </a:t>
            </a:r>
            <a:r>
              <a:rPr lang="en-US" i="1" dirty="0" err="1"/>
              <a:t>Antike</a:t>
            </a:r>
            <a:r>
              <a:rPr lang="en-US" i="1" dirty="0"/>
              <a:t> und </a:t>
            </a:r>
            <a:r>
              <a:rPr lang="en-US" i="1" dirty="0" err="1"/>
              <a:t>Abendland</a:t>
            </a:r>
            <a:r>
              <a:rPr lang="en-US" i="1" dirty="0"/>
              <a:t> </a:t>
            </a:r>
            <a:r>
              <a:rPr lang="en-US" dirty="0"/>
              <a:t>25: 140-155.</a:t>
            </a:r>
          </a:p>
          <a:p>
            <a:pPr algn="just"/>
            <a:r>
              <a:rPr lang="en-US" dirty="0"/>
              <a:t>--- 1981. ‘‘The Cults and the Legend of Oedipus.’’, </a:t>
            </a:r>
            <a:r>
              <a:rPr lang="en-US" i="1" dirty="0"/>
              <a:t>Harvard Studies in Classical Philology </a:t>
            </a:r>
            <a:r>
              <a:rPr lang="en-US" dirty="0"/>
              <a:t>85: 221-238.</a:t>
            </a:r>
          </a:p>
          <a:p>
            <a:pPr algn="just"/>
            <a:r>
              <a:rPr lang="en-US" dirty="0"/>
              <a:t>--- 1985. </a:t>
            </a:r>
            <a:r>
              <a:rPr lang="en-US" i="1" dirty="0"/>
              <a:t>Oedipus: The Ancient Legend and Its Later Analogues</a:t>
            </a:r>
            <a:r>
              <a:rPr lang="en-US" dirty="0"/>
              <a:t>. Baltimore: Johns Hopkins University Press.</a:t>
            </a:r>
          </a:p>
          <a:p>
            <a:endParaRPr lang="el-GR" dirty="0"/>
          </a:p>
        </p:txBody>
      </p:sp>
    </p:spTree>
    <p:extLst>
      <p:ext uri="{BB962C8B-B14F-4D97-AF65-F5344CB8AC3E}">
        <p14:creationId xmlns:p14="http://schemas.microsoft.com/office/powerpoint/2010/main" val="308008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CEE07C-35A5-13B9-FE3B-E05756F93EFA}"/>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12FC66F3-F2D4-6BB2-F5DA-DCD70F74387B}"/>
              </a:ext>
            </a:extLst>
          </p:cNvPr>
          <p:cNvSpPr>
            <a:spLocks noGrp="1"/>
          </p:cNvSpPr>
          <p:nvPr>
            <p:ph idx="1"/>
          </p:nvPr>
        </p:nvSpPr>
        <p:spPr/>
        <p:txBody>
          <a:bodyPr>
            <a:normAutofit fontScale="92500" lnSpcReduction="20000"/>
          </a:bodyPr>
          <a:lstStyle/>
          <a:p>
            <a:pPr algn="just"/>
            <a:r>
              <a:rPr lang="en-US" dirty="0"/>
              <a:t>Freud, S. 1950. </a:t>
            </a:r>
            <a:r>
              <a:rPr lang="en-US" i="1" dirty="0"/>
              <a:t>Totem and Taboo</a:t>
            </a:r>
            <a:r>
              <a:rPr lang="en-US" dirty="0"/>
              <a:t>. Transl. James Strachey. NY: Hogarth Press.</a:t>
            </a:r>
          </a:p>
          <a:p>
            <a:pPr algn="just"/>
            <a:r>
              <a:rPr lang="en-US" dirty="0"/>
              <a:t>--- 1953. </a:t>
            </a:r>
            <a:r>
              <a:rPr lang="en-US" i="1" dirty="0"/>
              <a:t>The Interpretation of Dreams</a:t>
            </a:r>
            <a:r>
              <a:rPr lang="en-US" dirty="0"/>
              <a:t>. Transl. James Strachey. NY: Hogarth Press.</a:t>
            </a:r>
          </a:p>
          <a:p>
            <a:pPr algn="just"/>
            <a:r>
              <a:rPr lang="en-US" dirty="0"/>
              <a:t>Girard, R. 1977. </a:t>
            </a:r>
            <a:r>
              <a:rPr lang="en-US" i="1" dirty="0"/>
              <a:t>Violence and the Sacred</a:t>
            </a:r>
            <a:r>
              <a:rPr lang="en-US" dirty="0"/>
              <a:t>. Transl. Patrick Gregory. Baltimore: Johns Hopkins University Press.</a:t>
            </a:r>
          </a:p>
          <a:p>
            <a:pPr algn="just"/>
            <a:r>
              <a:rPr lang="en-US" dirty="0"/>
              <a:t>--- 1987. </a:t>
            </a:r>
            <a:r>
              <a:rPr lang="en-US" i="1" dirty="0"/>
              <a:t>Things Hidden Since the Foundation of the World</a:t>
            </a:r>
            <a:r>
              <a:rPr lang="en-US" dirty="0"/>
              <a:t>. Stanford: Stanford University Press.</a:t>
            </a:r>
          </a:p>
          <a:p>
            <a:pPr algn="just"/>
            <a:r>
              <a:rPr lang="en-US" dirty="0"/>
              <a:t>Goldhill, S. 1984. ‘‘Exegesis: Oedipus (R)ex’’, </a:t>
            </a:r>
            <a:r>
              <a:rPr lang="en-US" i="1" dirty="0"/>
              <a:t>Arethusa</a:t>
            </a:r>
            <a:r>
              <a:rPr lang="en-US" dirty="0"/>
              <a:t> 17: 177-200.</a:t>
            </a:r>
          </a:p>
          <a:p>
            <a:pPr algn="just"/>
            <a:r>
              <a:rPr lang="en-US" dirty="0"/>
              <a:t>--- 1988. ‘‘Blindness and Insight’’, In: Goldhill, S. </a:t>
            </a:r>
            <a:r>
              <a:rPr lang="en-US" i="1" dirty="0"/>
              <a:t>Reading Greek Tragedy</a:t>
            </a:r>
            <a:r>
              <a:rPr lang="en-US" dirty="0"/>
              <a:t>, 199-221, Cambridge: CUP.</a:t>
            </a:r>
          </a:p>
          <a:p>
            <a:pPr algn="just"/>
            <a:r>
              <a:rPr lang="en-US" dirty="0"/>
              <a:t>Goodhart, S. 1978. ‘‘</a:t>
            </a:r>
            <a:r>
              <a:rPr lang="en-US" dirty="0" err="1"/>
              <a:t>Lêistas</a:t>
            </a:r>
            <a:r>
              <a:rPr lang="en-US" dirty="0"/>
              <a:t> </a:t>
            </a:r>
            <a:r>
              <a:rPr lang="en-US" dirty="0" err="1"/>
              <a:t>Ephaske</a:t>
            </a:r>
            <a:r>
              <a:rPr lang="en-US" dirty="0"/>
              <a:t>: Oedipus and Laius' Many Murderers’’, </a:t>
            </a:r>
            <a:r>
              <a:rPr lang="en-US" i="1" dirty="0"/>
              <a:t>Diacritics</a:t>
            </a:r>
            <a:r>
              <a:rPr lang="en-US" dirty="0"/>
              <a:t> 8.1: 55-71.</a:t>
            </a:r>
          </a:p>
          <a:p>
            <a:pPr algn="just"/>
            <a:r>
              <a:rPr lang="en-US" dirty="0" err="1"/>
              <a:t>Coughanowr</a:t>
            </a:r>
            <a:r>
              <a:rPr lang="en-US" dirty="0"/>
              <a:t>, E. 1997. ‘‘Philosophic Meaning in Oedipus Rex</a:t>
            </a:r>
            <a:r>
              <a:rPr lang="en-US" i="1" dirty="0"/>
              <a:t>’’, </a:t>
            </a:r>
            <a:r>
              <a:rPr lang="en-US" i="1" dirty="0" err="1"/>
              <a:t>L’Antiquité</a:t>
            </a:r>
            <a:r>
              <a:rPr lang="en-US" i="1" dirty="0"/>
              <a:t> Classique</a:t>
            </a:r>
            <a:r>
              <a:rPr lang="en-US" dirty="0"/>
              <a:t> 66: 55-74.</a:t>
            </a:r>
          </a:p>
          <a:p>
            <a:endParaRPr lang="el-GR" dirty="0"/>
          </a:p>
        </p:txBody>
      </p:sp>
    </p:spTree>
    <p:extLst>
      <p:ext uri="{BB962C8B-B14F-4D97-AF65-F5344CB8AC3E}">
        <p14:creationId xmlns:p14="http://schemas.microsoft.com/office/powerpoint/2010/main" val="236030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8CB7A9-0A54-B367-02DA-9E59C773B272}"/>
              </a:ext>
            </a:extLst>
          </p:cNvPr>
          <p:cNvSpPr>
            <a:spLocks noGrp="1"/>
          </p:cNvSpPr>
          <p:nvPr>
            <p:ph type="title"/>
          </p:nvPr>
        </p:nvSpPr>
        <p:spPr/>
        <p:txBody>
          <a:bodyPr/>
          <a:lstStyle/>
          <a:p>
            <a:r>
              <a:rPr lang="en-US" dirty="0"/>
              <a:t>Periods of Ancient Greek Literature</a:t>
            </a:r>
            <a:endParaRPr lang="el-GR" dirty="0"/>
          </a:p>
        </p:txBody>
      </p:sp>
      <p:pic>
        <p:nvPicPr>
          <p:cNvPr id="4" name="Θέση περιεχομένου 3">
            <a:extLst>
              <a:ext uri="{FF2B5EF4-FFF2-40B4-BE49-F238E27FC236}">
                <a16:creationId xmlns:a16="http://schemas.microsoft.com/office/drawing/2014/main" id="{F765C661-9F50-5CE5-D5CE-6F20AAC23935}"/>
              </a:ext>
            </a:extLst>
          </p:cNvPr>
          <p:cNvPicPr>
            <a:picLocks noGrp="1" noChangeAspect="1"/>
          </p:cNvPicPr>
          <p:nvPr>
            <p:ph idx="1"/>
          </p:nvPr>
        </p:nvPicPr>
        <p:blipFill>
          <a:blip r:embed="rId2"/>
          <a:stretch>
            <a:fillRect/>
          </a:stretch>
        </p:blipFill>
        <p:spPr>
          <a:xfrm>
            <a:off x="3688469" y="2133600"/>
            <a:ext cx="6716888" cy="3778250"/>
          </a:xfrm>
          <a:prstGeom prst="rect">
            <a:avLst/>
          </a:prstGeom>
        </p:spPr>
      </p:pic>
    </p:spTree>
    <p:extLst>
      <p:ext uri="{BB962C8B-B14F-4D97-AF65-F5344CB8AC3E}">
        <p14:creationId xmlns:p14="http://schemas.microsoft.com/office/powerpoint/2010/main" val="3514679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31335C-A4D7-3A19-C2F4-F769230EA7A2}"/>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A750E0F8-D5C8-1118-0700-89815BA11A0E}"/>
              </a:ext>
            </a:extLst>
          </p:cNvPr>
          <p:cNvSpPr>
            <a:spLocks noGrp="1"/>
          </p:cNvSpPr>
          <p:nvPr>
            <p:ph idx="1"/>
          </p:nvPr>
        </p:nvSpPr>
        <p:spPr/>
        <p:txBody>
          <a:bodyPr>
            <a:normAutofit fontScale="92500" lnSpcReduction="20000"/>
          </a:bodyPr>
          <a:lstStyle/>
          <a:p>
            <a:pPr algn="just"/>
            <a:r>
              <a:rPr lang="en-US" dirty="0"/>
              <a:t>Gould, T. 1965 and 1966. ‘‘The Innocence of Oedipus: The Philosophers on Oedipus the King’’, Part I: </a:t>
            </a:r>
            <a:r>
              <a:rPr lang="en-US" i="1" dirty="0"/>
              <a:t>Arion</a:t>
            </a:r>
            <a:r>
              <a:rPr lang="en-US" dirty="0"/>
              <a:t> 4: 363-386 and Part II: </a:t>
            </a:r>
            <a:r>
              <a:rPr lang="en-US" i="1" dirty="0"/>
              <a:t>Arion</a:t>
            </a:r>
            <a:r>
              <a:rPr lang="en-US" dirty="0"/>
              <a:t> 4: 582-611, and Part III: </a:t>
            </a:r>
            <a:r>
              <a:rPr lang="en-US" i="1" dirty="0"/>
              <a:t>Arion</a:t>
            </a:r>
            <a:r>
              <a:rPr lang="en-US" dirty="0"/>
              <a:t> 5: 478-525.</a:t>
            </a:r>
            <a:endParaRPr lang="el-GR" dirty="0"/>
          </a:p>
          <a:p>
            <a:pPr algn="just"/>
            <a:r>
              <a:rPr lang="en-US" dirty="0"/>
              <a:t>Goux, J. J. 1993. </a:t>
            </a:r>
            <a:r>
              <a:rPr lang="en-US" i="1" dirty="0"/>
              <a:t>Oedipus, Philosopher. Meridian: Crossing Aesthetics</a:t>
            </a:r>
            <a:r>
              <a:rPr lang="en-US" dirty="0"/>
              <a:t>. Stanford: Stanford University Press.</a:t>
            </a:r>
            <a:endParaRPr lang="el-GR" dirty="0"/>
          </a:p>
          <a:p>
            <a:pPr algn="just"/>
            <a:r>
              <a:rPr lang="en-US" dirty="0"/>
              <a:t>Green, A. 1979. </a:t>
            </a:r>
            <a:r>
              <a:rPr lang="en-US" i="1" dirty="0"/>
              <a:t>The Tragic Effect: The Oedipus Complex in Tragedy</a:t>
            </a:r>
            <a:r>
              <a:rPr lang="en-US" dirty="0"/>
              <a:t>. Cambridge: Cambridge University Press.</a:t>
            </a:r>
            <a:endParaRPr lang="el-GR" dirty="0"/>
          </a:p>
          <a:p>
            <a:pPr algn="just"/>
            <a:r>
              <a:rPr lang="en-US" dirty="0"/>
              <a:t>Harshbarger, K. 1979. </a:t>
            </a:r>
            <a:r>
              <a:rPr lang="en-US" i="1" dirty="0"/>
              <a:t>Sophocles' Oedipus</a:t>
            </a:r>
            <a:r>
              <a:rPr lang="en-US" dirty="0"/>
              <a:t>. Washington: University Press of America.</a:t>
            </a:r>
            <a:endParaRPr lang="el-GR" dirty="0"/>
          </a:p>
          <a:p>
            <a:pPr algn="just"/>
            <a:r>
              <a:rPr lang="en-US" dirty="0"/>
              <a:t>Hester, D. A. 1971. ‘‘Sophocles the Unphilosophical’’, </a:t>
            </a:r>
            <a:r>
              <a:rPr lang="en-US" i="1" dirty="0"/>
              <a:t>Mnemosyne</a:t>
            </a:r>
            <a:r>
              <a:rPr lang="en-US" dirty="0"/>
              <a:t> 24: 11-59.</a:t>
            </a:r>
            <a:endParaRPr lang="el-GR" dirty="0"/>
          </a:p>
          <a:p>
            <a:pPr algn="just"/>
            <a:r>
              <a:rPr lang="en-US" dirty="0"/>
              <a:t>--- 1977. ‘‘Oedipus and Jonah’’, </a:t>
            </a:r>
            <a:r>
              <a:rPr lang="en-US" i="1" dirty="0"/>
              <a:t>Proceedings of the Cambridge Philological Society</a:t>
            </a:r>
            <a:r>
              <a:rPr lang="en-US" dirty="0"/>
              <a:t> 23: 32-61.</a:t>
            </a:r>
            <a:endParaRPr lang="el-GR" dirty="0"/>
          </a:p>
          <a:p>
            <a:pPr algn="just"/>
            <a:r>
              <a:rPr lang="en-US" dirty="0"/>
              <a:t>Jones, E. 1949. </a:t>
            </a:r>
            <a:r>
              <a:rPr lang="en-US" i="1" dirty="0"/>
              <a:t>Hamlet and Oedipus</a:t>
            </a:r>
            <a:r>
              <a:rPr lang="en-US" dirty="0"/>
              <a:t>. Garden City: Gollancz.</a:t>
            </a:r>
            <a:endParaRPr lang="el-GR" dirty="0"/>
          </a:p>
          <a:p>
            <a:endParaRPr lang="el-GR" dirty="0"/>
          </a:p>
        </p:txBody>
      </p:sp>
    </p:spTree>
    <p:extLst>
      <p:ext uri="{BB962C8B-B14F-4D97-AF65-F5344CB8AC3E}">
        <p14:creationId xmlns:p14="http://schemas.microsoft.com/office/powerpoint/2010/main" val="2668749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FDE77A-E329-F1D1-AC3E-54B965BFA5A6}"/>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59BF53DD-8F3D-1C83-0670-6FEDEA7685BE}"/>
              </a:ext>
            </a:extLst>
          </p:cNvPr>
          <p:cNvSpPr>
            <a:spLocks noGrp="1"/>
          </p:cNvSpPr>
          <p:nvPr>
            <p:ph idx="1"/>
          </p:nvPr>
        </p:nvSpPr>
        <p:spPr/>
        <p:txBody>
          <a:bodyPr>
            <a:normAutofit fontScale="92500" lnSpcReduction="10000"/>
          </a:bodyPr>
          <a:lstStyle/>
          <a:p>
            <a:pPr algn="just"/>
            <a:r>
              <a:rPr lang="en-US" dirty="0" err="1"/>
              <a:t>Kallich</a:t>
            </a:r>
            <a:r>
              <a:rPr lang="en-US" dirty="0"/>
              <a:t>, M. 1968. </a:t>
            </a:r>
            <a:r>
              <a:rPr lang="en-US" i="1" dirty="0"/>
              <a:t>Oedipus: Myth and Drama</a:t>
            </a:r>
            <a:r>
              <a:rPr lang="en-US" dirty="0"/>
              <a:t>. NY: Odyssey Press.</a:t>
            </a:r>
            <a:endParaRPr lang="el-GR" dirty="0"/>
          </a:p>
          <a:p>
            <a:pPr algn="just"/>
            <a:r>
              <a:rPr lang="en-US" dirty="0"/>
              <a:t>Karakantza, E. D. 2020. </a:t>
            </a:r>
            <a:r>
              <a:rPr lang="en-US" i="1" dirty="0"/>
              <a:t>Who Am I? (Mis)identity and the Polis in Oedipus Tyrannus</a:t>
            </a:r>
            <a:r>
              <a:rPr lang="en-US" dirty="0"/>
              <a:t>. Washington DC: Centre for Hellenic Studies and Harvard University Press.</a:t>
            </a:r>
            <a:endParaRPr lang="el-GR" dirty="0"/>
          </a:p>
          <a:p>
            <a:pPr algn="just"/>
            <a:r>
              <a:rPr lang="en-US" dirty="0"/>
              <a:t>Knox, B. M. W. 1957. </a:t>
            </a:r>
            <a:r>
              <a:rPr lang="en-US" i="1" dirty="0"/>
              <a:t>Oedipus at Thebes</a:t>
            </a:r>
            <a:r>
              <a:rPr lang="en-US" dirty="0"/>
              <a:t>. New Haven: Yale University Press.</a:t>
            </a:r>
            <a:endParaRPr lang="el-GR" dirty="0"/>
          </a:p>
          <a:p>
            <a:pPr algn="just"/>
            <a:r>
              <a:rPr lang="en-US" dirty="0"/>
              <a:t>Leonard, M. 2005. </a:t>
            </a:r>
            <a:r>
              <a:rPr lang="en-US" i="1" dirty="0"/>
              <a:t>Athens in Paris. Ancient Greece and the Political in Post-War French Thought</a:t>
            </a:r>
            <a:r>
              <a:rPr lang="en-US" dirty="0"/>
              <a:t>. Oxford: OUP. </a:t>
            </a:r>
            <a:endParaRPr lang="el-GR" dirty="0"/>
          </a:p>
          <a:p>
            <a:pPr algn="just"/>
            <a:r>
              <a:rPr lang="en-US" dirty="0"/>
              <a:t>Lévi-Strauss, C. 1955. ‘‘The Structural Study of Myth’’, </a:t>
            </a:r>
            <a:r>
              <a:rPr lang="en-US" i="1" dirty="0"/>
              <a:t>Journal of American Folklore</a:t>
            </a:r>
            <a:r>
              <a:rPr lang="en-US" dirty="0"/>
              <a:t> 68: 428-444. </a:t>
            </a:r>
            <a:endParaRPr lang="el-GR" dirty="0"/>
          </a:p>
          <a:p>
            <a:pPr algn="just"/>
            <a:r>
              <a:rPr lang="en-US" dirty="0"/>
              <a:t>Lewis, R. G. 1989. ‘‘The Procedural Basis of </a:t>
            </a:r>
            <a:r>
              <a:rPr lang="en-US" i="1" dirty="0"/>
              <a:t>Oedipus Tyrannus</a:t>
            </a:r>
            <a:r>
              <a:rPr lang="en-US" dirty="0"/>
              <a:t>’’, </a:t>
            </a:r>
            <a:r>
              <a:rPr lang="en-US" i="1" dirty="0"/>
              <a:t>GRBS</a:t>
            </a:r>
            <a:r>
              <a:rPr lang="en-US" dirty="0"/>
              <a:t> 30: 41-66.</a:t>
            </a:r>
            <a:endParaRPr lang="el-GR" dirty="0"/>
          </a:p>
          <a:p>
            <a:pPr algn="just"/>
            <a:r>
              <a:rPr lang="en-US" dirty="0"/>
              <a:t>Maxwell-Stuart, P. G. 1975. ‘‘Interpretations of the Name Oedipus’’, </a:t>
            </a:r>
            <a:r>
              <a:rPr lang="en-US" i="1" dirty="0"/>
              <a:t>Maia </a:t>
            </a:r>
            <a:r>
              <a:rPr lang="en-US" dirty="0"/>
              <a:t>27: 37-43.</a:t>
            </a:r>
            <a:endParaRPr lang="el-GR" dirty="0"/>
          </a:p>
          <a:p>
            <a:endParaRPr lang="el-GR" dirty="0"/>
          </a:p>
        </p:txBody>
      </p:sp>
    </p:spTree>
    <p:extLst>
      <p:ext uri="{BB962C8B-B14F-4D97-AF65-F5344CB8AC3E}">
        <p14:creationId xmlns:p14="http://schemas.microsoft.com/office/powerpoint/2010/main" val="239011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C3DCFA-2318-8C95-A5E0-136D0A54E7D9}"/>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3DAA8B75-3B13-93D7-0B1C-F87440F76C14}"/>
              </a:ext>
            </a:extLst>
          </p:cNvPr>
          <p:cNvSpPr>
            <a:spLocks noGrp="1"/>
          </p:cNvSpPr>
          <p:nvPr>
            <p:ph idx="1"/>
          </p:nvPr>
        </p:nvSpPr>
        <p:spPr/>
        <p:txBody>
          <a:bodyPr/>
          <a:lstStyle/>
          <a:p>
            <a:pPr algn="just"/>
            <a:r>
              <a:rPr lang="en-US" dirty="0"/>
              <a:t>Mueller, M. 1980. </a:t>
            </a:r>
            <a:r>
              <a:rPr lang="en-US" i="1" dirty="0"/>
              <a:t>Children of Oedipus, and Other Essays on the Imitation of Greek Tragedy</a:t>
            </a:r>
            <a:r>
              <a:rPr lang="en-US" dirty="0"/>
              <a:t>, </a:t>
            </a:r>
            <a:r>
              <a:rPr lang="en-US" i="1" dirty="0"/>
              <a:t>1550-1800</a:t>
            </a:r>
            <a:r>
              <a:rPr lang="en-US" dirty="0"/>
              <a:t>. Toronto: University of Toronto Press.</a:t>
            </a:r>
            <a:endParaRPr lang="el-GR" dirty="0"/>
          </a:p>
          <a:p>
            <a:pPr algn="just"/>
            <a:r>
              <a:rPr lang="en-US" dirty="0"/>
              <a:t>Mullahy, P. 1948. </a:t>
            </a:r>
            <a:r>
              <a:rPr lang="en-US" i="1" dirty="0"/>
              <a:t>Oedipus: Myth and Complex</a:t>
            </a:r>
            <a:r>
              <a:rPr lang="en-US" dirty="0"/>
              <a:t>. NY: Hermitage Press.</a:t>
            </a:r>
            <a:endParaRPr lang="el-GR" dirty="0"/>
          </a:p>
          <a:p>
            <a:pPr algn="just"/>
            <a:r>
              <a:rPr lang="en-US" dirty="0"/>
              <a:t>Nagera, H. 1975. </a:t>
            </a:r>
            <a:r>
              <a:rPr lang="en-US" i="1" dirty="0"/>
              <a:t>Female Sexuality and the Oedipus Complex</a:t>
            </a:r>
            <a:r>
              <a:rPr lang="en-US" dirty="0"/>
              <a:t>. NY: J. Aronson.</a:t>
            </a:r>
            <a:endParaRPr lang="el-GR" dirty="0"/>
          </a:p>
          <a:p>
            <a:pPr algn="just"/>
            <a:r>
              <a:rPr lang="en-US" dirty="0"/>
              <a:t>Pasolini, P. P. 1971. </a:t>
            </a:r>
            <a:r>
              <a:rPr lang="en-US" i="1" dirty="0"/>
              <a:t>Oedipus Rex. Transl. John Mathews</a:t>
            </a:r>
            <a:r>
              <a:rPr lang="en-US" dirty="0"/>
              <a:t>. NY: Taylor &amp; Francis.</a:t>
            </a:r>
            <a:endParaRPr lang="el-GR" dirty="0"/>
          </a:p>
          <a:p>
            <a:pPr algn="just"/>
            <a:r>
              <a:rPr lang="en-US" dirty="0"/>
              <a:t>Pucci, P. 1988. ‘‘Reading the Riddles of Oedipus Rex’’, In: P. Pucci (ed.), </a:t>
            </a:r>
            <a:r>
              <a:rPr lang="en-US" i="1" dirty="0"/>
              <a:t>Language and the Tragic Hero: Essays in Honor of Gordon M. Kirkwood</a:t>
            </a:r>
            <a:r>
              <a:rPr lang="en-US" dirty="0"/>
              <a:t>, 131-154, Atlanta 1988.</a:t>
            </a:r>
            <a:endParaRPr lang="el-GR" dirty="0"/>
          </a:p>
          <a:p>
            <a:pPr algn="just"/>
            <a:r>
              <a:rPr lang="en-US" dirty="0"/>
              <a:t>--- 1992.</a:t>
            </a:r>
            <a:r>
              <a:rPr lang="en-US" i="1" dirty="0"/>
              <a:t> Oedipus and the Fabrication of the Father: Oedipus Tyrannus in Modern Criticism and Philosophy</a:t>
            </a:r>
            <a:r>
              <a:rPr lang="en-US" dirty="0"/>
              <a:t>. Baltimore: Johns Hopkins University Press.</a:t>
            </a:r>
            <a:endParaRPr lang="el-GR" dirty="0"/>
          </a:p>
          <a:p>
            <a:endParaRPr lang="el-GR" dirty="0"/>
          </a:p>
        </p:txBody>
      </p:sp>
    </p:spTree>
    <p:extLst>
      <p:ext uri="{BB962C8B-B14F-4D97-AF65-F5344CB8AC3E}">
        <p14:creationId xmlns:p14="http://schemas.microsoft.com/office/powerpoint/2010/main" val="1248793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04662C-0A9B-980A-AFE9-91968BED02A0}"/>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5EFEEF91-3102-258D-1E7A-4898057E1C68}"/>
              </a:ext>
            </a:extLst>
          </p:cNvPr>
          <p:cNvSpPr>
            <a:spLocks noGrp="1"/>
          </p:cNvSpPr>
          <p:nvPr>
            <p:ph idx="1"/>
          </p:nvPr>
        </p:nvSpPr>
        <p:spPr/>
        <p:txBody>
          <a:bodyPr>
            <a:normAutofit fontScale="92500"/>
          </a:bodyPr>
          <a:lstStyle/>
          <a:p>
            <a:pPr algn="just"/>
            <a:r>
              <a:rPr lang="en-US" dirty="0"/>
              <a:t>Robert, C. 1915</a:t>
            </a:r>
            <a:r>
              <a:rPr lang="en-US" i="1" dirty="0"/>
              <a:t>. </a:t>
            </a:r>
            <a:r>
              <a:rPr lang="en-US" i="1" dirty="0" err="1"/>
              <a:t>Oidipus</a:t>
            </a:r>
            <a:r>
              <a:rPr lang="en-US" i="1" dirty="0"/>
              <a:t>: </a:t>
            </a:r>
            <a:r>
              <a:rPr lang="en-US" i="1" dirty="0" err="1"/>
              <a:t>Geschichte</a:t>
            </a:r>
            <a:r>
              <a:rPr lang="en-US" i="1" dirty="0"/>
              <a:t> </a:t>
            </a:r>
            <a:r>
              <a:rPr lang="en-US" i="1" dirty="0" err="1"/>
              <a:t>eines</a:t>
            </a:r>
            <a:r>
              <a:rPr lang="en-US" i="1" dirty="0"/>
              <a:t> </a:t>
            </a:r>
            <a:r>
              <a:rPr lang="en-US" i="1" dirty="0" err="1"/>
              <a:t>poetischen</a:t>
            </a:r>
            <a:r>
              <a:rPr lang="en-US" i="1" dirty="0"/>
              <a:t> </a:t>
            </a:r>
            <a:r>
              <a:rPr lang="en-US" i="1" dirty="0" err="1"/>
              <a:t>Stoffs</a:t>
            </a:r>
            <a:r>
              <a:rPr lang="en-US" i="1" dirty="0"/>
              <a:t> </a:t>
            </a:r>
            <a:r>
              <a:rPr lang="en-US" i="1" dirty="0" err="1"/>
              <a:t>im</a:t>
            </a:r>
            <a:r>
              <a:rPr lang="en-US" i="1" dirty="0"/>
              <a:t> </a:t>
            </a:r>
            <a:r>
              <a:rPr lang="en-US" i="1" dirty="0" err="1"/>
              <a:t>griechischen</a:t>
            </a:r>
            <a:r>
              <a:rPr lang="en-US" i="1" dirty="0"/>
              <a:t> </a:t>
            </a:r>
            <a:r>
              <a:rPr lang="en-US" i="1" dirty="0" err="1"/>
              <a:t>Altertum</a:t>
            </a:r>
            <a:r>
              <a:rPr lang="en-US" dirty="0"/>
              <a:t>. 2 volumes. Berlin: Weidmann.</a:t>
            </a:r>
            <a:endParaRPr lang="el-GR" dirty="0"/>
          </a:p>
          <a:p>
            <a:pPr algn="just"/>
            <a:r>
              <a:rPr lang="en-US" dirty="0"/>
              <a:t>Robert, M. 1976. </a:t>
            </a:r>
            <a:r>
              <a:rPr lang="en-US" i="1" dirty="0"/>
              <a:t>From Oedipus to Moses: Freud's Jewish Identity</a:t>
            </a:r>
            <a:r>
              <a:rPr lang="en-US" dirty="0"/>
              <a:t>. Garden City: </a:t>
            </a:r>
            <a:endParaRPr lang="el-GR" dirty="0"/>
          </a:p>
          <a:p>
            <a:pPr algn="just"/>
            <a:r>
              <a:rPr lang="en-US" dirty="0"/>
              <a:t>Rotimi, O. 1971. </a:t>
            </a:r>
            <a:r>
              <a:rPr lang="en-US" i="1" dirty="0"/>
              <a:t>The Gods are Not to Blame</a:t>
            </a:r>
            <a:r>
              <a:rPr lang="en-US" dirty="0"/>
              <a:t>. London: Anchor Books.</a:t>
            </a:r>
            <a:endParaRPr lang="el-GR" dirty="0"/>
          </a:p>
          <a:p>
            <a:pPr algn="just"/>
            <a:r>
              <a:rPr lang="en-US" dirty="0"/>
              <a:t>Rudnytsky, P. L. 1987. </a:t>
            </a:r>
            <a:r>
              <a:rPr lang="en-US" i="1" dirty="0"/>
              <a:t>Freud and Oedipus</a:t>
            </a:r>
            <a:r>
              <a:rPr lang="en-US" dirty="0"/>
              <a:t>. NY: Columbia University Press.</a:t>
            </a:r>
            <a:endParaRPr lang="el-GR" dirty="0"/>
          </a:p>
          <a:p>
            <a:pPr algn="just"/>
            <a:r>
              <a:rPr lang="en-US" dirty="0"/>
              <a:t>Segal, C. P. 1977. ‘‘Tragedy and Civilization: An Interpretation of Sophocles’’, </a:t>
            </a:r>
            <a:r>
              <a:rPr lang="en-US" i="1" dirty="0"/>
              <a:t>Yale Classical Studies </a:t>
            </a:r>
            <a:r>
              <a:rPr lang="en-US" dirty="0"/>
              <a:t>25: 99-158.</a:t>
            </a:r>
            <a:endParaRPr lang="el-GR" dirty="0"/>
          </a:p>
          <a:p>
            <a:pPr algn="just"/>
            <a:r>
              <a:rPr lang="en-US" dirty="0"/>
              <a:t>Tabin, J. K. 1985. </a:t>
            </a:r>
            <a:r>
              <a:rPr lang="en-US" i="1" dirty="0"/>
              <a:t>On the Way to Self: Ego and Early Oedipal Development</a:t>
            </a:r>
            <a:r>
              <a:rPr lang="en-US" dirty="0"/>
              <a:t>. NY: Columbia University Press.</a:t>
            </a:r>
            <a:endParaRPr lang="el-GR" dirty="0"/>
          </a:p>
          <a:p>
            <a:pPr algn="just"/>
            <a:r>
              <a:rPr lang="en-US" dirty="0"/>
              <a:t>Tonelli, F. 1983. </a:t>
            </a:r>
            <a:r>
              <a:rPr lang="en-US" i="1" dirty="0" err="1"/>
              <a:t>Sopocles</a:t>
            </a:r>
            <a:r>
              <a:rPr lang="en-US" i="1" dirty="0"/>
              <a:t>’ Oedipus and the Tale of the Theatre</a:t>
            </a:r>
            <a:r>
              <a:rPr lang="en-US" dirty="0"/>
              <a:t>. Ravenna: Longo.</a:t>
            </a:r>
            <a:endParaRPr lang="el-GR" dirty="0"/>
          </a:p>
          <a:p>
            <a:endParaRPr lang="el-GR" dirty="0"/>
          </a:p>
        </p:txBody>
      </p:sp>
    </p:spTree>
    <p:extLst>
      <p:ext uri="{BB962C8B-B14F-4D97-AF65-F5344CB8AC3E}">
        <p14:creationId xmlns:p14="http://schemas.microsoft.com/office/powerpoint/2010/main" val="2570042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0C559-F84C-27D4-CDA5-0ABD86570D05}"/>
              </a:ext>
            </a:extLst>
          </p:cNvPr>
          <p:cNvSpPr>
            <a:spLocks noGrp="1"/>
          </p:cNvSpPr>
          <p:nvPr>
            <p:ph type="title"/>
          </p:nvPr>
        </p:nvSpPr>
        <p:spPr/>
        <p:txBody>
          <a:bodyPr/>
          <a:lstStyle/>
          <a:p>
            <a:r>
              <a:rPr lang="en-US" i="1" dirty="0"/>
              <a:t>Oedipus Rex</a:t>
            </a:r>
            <a:endParaRPr lang="el-GR" dirty="0"/>
          </a:p>
        </p:txBody>
      </p:sp>
      <p:sp>
        <p:nvSpPr>
          <p:cNvPr id="3" name="Θέση περιεχομένου 2">
            <a:extLst>
              <a:ext uri="{FF2B5EF4-FFF2-40B4-BE49-F238E27FC236}">
                <a16:creationId xmlns:a16="http://schemas.microsoft.com/office/drawing/2014/main" id="{AB885552-B798-39B8-8255-190BAE23737B}"/>
              </a:ext>
            </a:extLst>
          </p:cNvPr>
          <p:cNvSpPr>
            <a:spLocks noGrp="1"/>
          </p:cNvSpPr>
          <p:nvPr>
            <p:ph idx="1"/>
          </p:nvPr>
        </p:nvSpPr>
        <p:spPr/>
        <p:txBody>
          <a:bodyPr>
            <a:normAutofit fontScale="70000" lnSpcReduction="20000"/>
          </a:bodyPr>
          <a:lstStyle/>
          <a:p>
            <a:pPr algn="just"/>
            <a:r>
              <a:rPr lang="en-US" dirty="0" err="1"/>
              <a:t>Vernant</a:t>
            </a:r>
            <a:r>
              <a:rPr lang="en-US" dirty="0"/>
              <a:t>, J.-P., and Pierre V.-N. 1990. ‘‘Oedipus Without the Complex’’, In: </a:t>
            </a:r>
            <a:r>
              <a:rPr lang="en-US" dirty="0" err="1"/>
              <a:t>Vernant</a:t>
            </a:r>
            <a:r>
              <a:rPr lang="en-US" dirty="0"/>
              <a:t>, J.-P., and Pierre V.-N (eds.), </a:t>
            </a:r>
            <a:r>
              <a:rPr lang="en-US" i="1" dirty="0"/>
              <a:t>Myth and Tragedy in Ancient Greece</a:t>
            </a:r>
            <a:r>
              <a:rPr lang="en-US" dirty="0"/>
              <a:t>, 85-113, Cambridge, MA: M.I.T. Press.</a:t>
            </a:r>
            <a:endParaRPr lang="el-GR" dirty="0"/>
          </a:p>
          <a:p>
            <a:pPr algn="just"/>
            <a:r>
              <a:rPr lang="en-US" dirty="0"/>
              <a:t>Waldock, A. J. A. 1951. </a:t>
            </a:r>
            <a:r>
              <a:rPr lang="en-US" i="1" dirty="0"/>
              <a:t>Sophocles the Dramatist</a:t>
            </a:r>
            <a:r>
              <a:rPr lang="en-US" dirty="0"/>
              <a:t>. Cambridge and New York: Cambridge University Press.</a:t>
            </a:r>
            <a:endParaRPr lang="el-GR" dirty="0"/>
          </a:p>
          <a:p>
            <a:pPr algn="just"/>
            <a:r>
              <a:rPr lang="en-US" dirty="0"/>
              <a:t>Ward, A. 2011 ‘‘Oedipus and Socrates: Poetry and Philosophy on the Quest for Self-Knowledge’’, Available at SSRN: https://ssrn.com/abstract=1901916</a:t>
            </a:r>
            <a:endParaRPr lang="el-GR" dirty="0"/>
          </a:p>
          <a:p>
            <a:pPr algn="just"/>
            <a:r>
              <a:rPr lang="en-US" dirty="0"/>
              <a:t>Whitman, C. H. 1951. </a:t>
            </a:r>
            <a:r>
              <a:rPr lang="en-US" i="1" dirty="0"/>
              <a:t>Sophocles: A Study of Heroic Humanism</a:t>
            </a:r>
            <a:r>
              <a:rPr lang="en-US" dirty="0"/>
              <a:t>. Cambridge, MA: Harvard University Press.</a:t>
            </a:r>
            <a:endParaRPr lang="el-GR" dirty="0"/>
          </a:p>
          <a:p>
            <a:pPr algn="just"/>
            <a:r>
              <a:rPr lang="en-US" dirty="0"/>
              <a:t>Winnington-Ingram, W. P. 1980. </a:t>
            </a:r>
            <a:r>
              <a:rPr lang="en-US" i="1" dirty="0"/>
              <a:t>Sophocles: An Interpretation</a:t>
            </a:r>
            <a:r>
              <a:rPr lang="en-US" dirty="0"/>
              <a:t>. Cambridge: Cambridge University Press.</a:t>
            </a:r>
            <a:endParaRPr lang="el-GR" dirty="0"/>
          </a:p>
          <a:p>
            <a:pPr algn="just"/>
            <a:r>
              <a:rPr lang="en-US" dirty="0"/>
              <a:t>Woodruff, P. 2018. </a:t>
            </a:r>
            <a:r>
              <a:rPr lang="en-US" i="1" dirty="0"/>
              <a:t>The Oedipus Plays of Sophocles: Philosophical Perspectives</a:t>
            </a:r>
            <a:r>
              <a:rPr lang="en-US" dirty="0"/>
              <a:t>. Oxford and New York: Oxford University Press.</a:t>
            </a:r>
            <a:endParaRPr lang="el-GR" dirty="0"/>
          </a:p>
          <a:p>
            <a:pPr algn="just"/>
            <a:r>
              <a:rPr lang="en-US" dirty="0"/>
              <a:t>Vellacott, P. 1971. </a:t>
            </a:r>
            <a:r>
              <a:rPr lang="en-US" i="1" dirty="0"/>
              <a:t>Sophocles and Oedipus: A Study of Oedipus Tyrannus with a New Translation</a:t>
            </a:r>
            <a:r>
              <a:rPr lang="en-US" dirty="0"/>
              <a:t>. London: University of Michigan Press.</a:t>
            </a:r>
            <a:endParaRPr lang="el-GR" dirty="0"/>
          </a:p>
          <a:p>
            <a:pPr algn="just"/>
            <a:r>
              <a:rPr lang="en-US" dirty="0" err="1"/>
              <a:t>Vernant</a:t>
            </a:r>
            <a:r>
              <a:rPr lang="en-US" dirty="0"/>
              <a:t>, J.-P. 1977-1978. ‘‘Ambiguity and Reversal: On the Enigmatic Structure of Oedipus Rex’’, Transl. P. duBois. </a:t>
            </a:r>
            <a:r>
              <a:rPr lang="en-US" i="1" dirty="0"/>
              <a:t>New Literary History</a:t>
            </a:r>
            <a:r>
              <a:rPr lang="en-US" dirty="0"/>
              <a:t> 9: 475-501.</a:t>
            </a:r>
            <a:endParaRPr lang="el-GR" dirty="0"/>
          </a:p>
          <a:p>
            <a:pPr algn="just"/>
            <a:r>
              <a:rPr lang="en-US" dirty="0"/>
              <a:t>--- 1982. ‘‘From Oedipus to </a:t>
            </a:r>
            <a:r>
              <a:rPr lang="en-US" dirty="0" err="1"/>
              <a:t>Periander</a:t>
            </a:r>
            <a:r>
              <a:rPr lang="en-US" dirty="0"/>
              <a:t>: Lameness, Tyranny, Incest in Legend and History’’, </a:t>
            </a:r>
            <a:r>
              <a:rPr lang="en-US" i="1" dirty="0"/>
              <a:t>Arethusa </a:t>
            </a:r>
            <a:r>
              <a:rPr lang="en-US" dirty="0"/>
              <a:t>15: 19-38.</a:t>
            </a:r>
            <a:endParaRPr lang="el-GR" dirty="0"/>
          </a:p>
          <a:p>
            <a:pPr algn="just"/>
            <a:r>
              <a:rPr lang="en-US" dirty="0"/>
              <a:t>Vickers, B. 1973. </a:t>
            </a:r>
            <a:r>
              <a:rPr lang="en-US" i="1" dirty="0"/>
              <a:t>Towards Greek Tragedy</a:t>
            </a:r>
            <a:r>
              <a:rPr lang="en-US" dirty="0"/>
              <a:t>. London: Longman.</a:t>
            </a:r>
            <a:endParaRPr lang="el-GR" dirty="0"/>
          </a:p>
          <a:p>
            <a:endParaRPr lang="el-GR" dirty="0"/>
          </a:p>
        </p:txBody>
      </p:sp>
    </p:spTree>
    <p:extLst>
      <p:ext uri="{BB962C8B-B14F-4D97-AF65-F5344CB8AC3E}">
        <p14:creationId xmlns:p14="http://schemas.microsoft.com/office/powerpoint/2010/main" val="3700282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59CD5-5B07-FA9C-A38A-CF1EA46A7382}"/>
              </a:ext>
            </a:extLst>
          </p:cNvPr>
          <p:cNvSpPr>
            <a:spLocks noGrp="1"/>
          </p:cNvSpPr>
          <p:nvPr>
            <p:ph type="title"/>
          </p:nvPr>
        </p:nvSpPr>
        <p:spPr/>
        <p:txBody>
          <a:bodyPr/>
          <a:lstStyle/>
          <a:p>
            <a:r>
              <a:rPr lang="en-US" dirty="0"/>
              <a:t>Thank you!</a:t>
            </a:r>
            <a:endParaRPr lang="el-GR" dirty="0"/>
          </a:p>
        </p:txBody>
      </p:sp>
      <p:pic>
        <p:nvPicPr>
          <p:cNvPr id="5" name="Θέση περιεχομένου 4">
            <a:extLst>
              <a:ext uri="{FF2B5EF4-FFF2-40B4-BE49-F238E27FC236}">
                <a16:creationId xmlns:a16="http://schemas.microsoft.com/office/drawing/2014/main" id="{C04AC432-15BD-6FC5-29EB-C68DB3760F8B}"/>
              </a:ext>
            </a:extLst>
          </p:cNvPr>
          <p:cNvPicPr>
            <a:picLocks noGrp="1" noChangeAspect="1"/>
          </p:cNvPicPr>
          <p:nvPr>
            <p:ph idx="1"/>
          </p:nvPr>
        </p:nvPicPr>
        <p:blipFill>
          <a:blip r:embed="rId2"/>
          <a:stretch>
            <a:fillRect/>
          </a:stretch>
        </p:blipFill>
        <p:spPr>
          <a:xfrm>
            <a:off x="6898910" y="1339852"/>
            <a:ext cx="4029805" cy="3627434"/>
          </a:xfrm>
          <a:prstGeom prst="rect">
            <a:avLst/>
          </a:prstGeom>
        </p:spPr>
      </p:pic>
      <p:sp>
        <p:nvSpPr>
          <p:cNvPr id="4" name="Θέση κειμένου 3">
            <a:extLst>
              <a:ext uri="{FF2B5EF4-FFF2-40B4-BE49-F238E27FC236}">
                <a16:creationId xmlns:a16="http://schemas.microsoft.com/office/drawing/2014/main" id="{335F56BC-CF81-CFC8-816A-23F00C48A207}"/>
              </a:ext>
            </a:extLst>
          </p:cNvPr>
          <p:cNvSpPr>
            <a:spLocks noGrp="1"/>
          </p:cNvSpPr>
          <p:nvPr>
            <p:ph type="body" sz="half" idx="2"/>
          </p:nvPr>
        </p:nvSpPr>
        <p:spPr/>
        <p:txBody>
          <a:bodyPr/>
          <a:lstStyle/>
          <a:p>
            <a:r>
              <a:rPr lang="el-GR" dirty="0"/>
              <a:t>Σας ευχαριστώ!</a:t>
            </a:r>
          </a:p>
        </p:txBody>
      </p:sp>
    </p:spTree>
    <p:extLst>
      <p:ext uri="{BB962C8B-B14F-4D97-AF65-F5344CB8AC3E}">
        <p14:creationId xmlns:p14="http://schemas.microsoft.com/office/powerpoint/2010/main" val="104137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10360B-5AFF-59B1-5B7C-BC7A3B6BE083}"/>
              </a:ext>
            </a:extLst>
          </p:cNvPr>
          <p:cNvSpPr>
            <a:spLocks noGrp="1"/>
          </p:cNvSpPr>
          <p:nvPr>
            <p:ph type="title"/>
          </p:nvPr>
        </p:nvSpPr>
        <p:spPr/>
        <p:txBody>
          <a:bodyPr/>
          <a:lstStyle/>
          <a:p>
            <a:r>
              <a:rPr lang="en-US" dirty="0"/>
              <a:t>Greek Tragedy: Etymology</a:t>
            </a:r>
            <a:endParaRPr lang="el-GR" dirty="0"/>
          </a:p>
        </p:txBody>
      </p:sp>
      <p:sp>
        <p:nvSpPr>
          <p:cNvPr id="3" name="Θέση περιεχομένου 2">
            <a:extLst>
              <a:ext uri="{FF2B5EF4-FFF2-40B4-BE49-F238E27FC236}">
                <a16:creationId xmlns:a16="http://schemas.microsoft.com/office/drawing/2014/main" id="{15E41AC9-7CEF-CD33-CFAB-5F6ECFE0CB09}"/>
              </a:ext>
            </a:extLst>
          </p:cNvPr>
          <p:cNvSpPr>
            <a:spLocks noGrp="1"/>
          </p:cNvSpPr>
          <p:nvPr>
            <p:ph sz="half" idx="1"/>
          </p:nvPr>
        </p:nvSpPr>
        <p:spPr/>
        <p:txBody>
          <a:bodyPr>
            <a:normAutofit/>
          </a:bodyPr>
          <a:lstStyle/>
          <a:p>
            <a:pPr algn="just"/>
            <a:r>
              <a:rPr lang="el-GR" dirty="0" err="1"/>
              <a:t>Τραγῳδία</a:t>
            </a:r>
            <a:r>
              <a:rPr lang="el-GR" dirty="0"/>
              <a:t> </a:t>
            </a:r>
            <a:r>
              <a:rPr lang="en-US" dirty="0"/>
              <a:t>=</a:t>
            </a:r>
            <a:r>
              <a:rPr lang="el-GR" dirty="0"/>
              <a:t> τράγου (ή τράγων) </a:t>
            </a:r>
            <a:r>
              <a:rPr lang="el-GR" dirty="0" err="1"/>
              <a:t>ᾠδή</a:t>
            </a:r>
            <a:r>
              <a:rPr lang="en-US" dirty="0"/>
              <a:t> ("goat song" (= goat + song). </a:t>
            </a:r>
          </a:p>
          <a:p>
            <a:pPr algn="just"/>
            <a:r>
              <a:rPr lang="en-US" dirty="0"/>
              <a:t>Term coined around the 5th century BCE in Athens. It likely refers to the sacrificed goat, the goatskin garments worn by performers (satyrs), or the prize awarded to playwrights. </a:t>
            </a:r>
            <a:endParaRPr lang="el-GR" dirty="0"/>
          </a:p>
        </p:txBody>
      </p:sp>
      <p:pic>
        <p:nvPicPr>
          <p:cNvPr id="5" name="Θέση περιεχομένου 4">
            <a:extLst>
              <a:ext uri="{FF2B5EF4-FFF2-40B4-BE49-F238E27FC236}">
                <a16:creationId xmlns:a16="http://schemas.microsoft.com/office/drawing/2014/main" id="{06586AEA-1744-53D2-B750-70BCE4A213BF}"/>
              </a:ext>
            </a:extLst>
          </p:cNvPr>
          <p:cNvPicPr>
            <a:picLocks noGrp="1" noChangeAspect="1"/>
          </p:cNvPicPr>
          <p:nvPr>
            <p:ph sz="half" idx="2"/>
          </p:nvPr>
        </p:nvPicPr>
        <p:blipFill>
          <a:blip r:embed="rId2"/>
          <a:stretch>
            <a:fillRect/>
          </a:stretch>
        </p:blipFill>
        <p:spPr>
          <a:xfrm>
            <a:off x="7476360" y="2140105"/>
            <a:ext cx="3743268" cy="3749365"/>
          </a:xfrm>
          <a:prstGeom prst="rect">
            <a:avLst/>
          </a:prstGeom>
        </p:spPr>
      </p:pic>
    </p:spTree>
    <p:extLst>
      <p:ext uri="{BB962C8B-B14F-4D97-AF65-F5344CB8AC3E}">
        <p14:creationId xmlns:p14="http://schemas.microsoft.com/office/powerpoint/2010/main" val="428691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3E7CD8-30F6-C7E5-0C81-10D4387A0122}"/>
              </a:ext>
            </a:extLst>
          </p:cNvPr>
          <p:cNvSpPr>
            <a:spLocks noGrp="1"/>
          </p:cNvSpPr>
          <p:nvPr>
            <p:ph type="title"/>
          </p:nvPr>
        </p:nvSpPr>
        <p:spPr/>
        <p:txBody>
          <a:bodyPr/>
          <a:lstStyle/>
          <a:p>
            <a:r>
              <a:rPr lang="en-US" dirty="0"/>
              <a:t>Greek Tragedy and Dionysus</a:t>
            </a:r>
            <a:endParaRPr lang="el-GR" dirty="0"/>
          </a:p>
        </p:txBody>
      </p:sp>
      <p:sp>
        <p:nvSpPr>
          <p:cNvPr id="4" name="Θέση περιεχομένου 3">
            <a:extLst>
              <a:ext uri="{FF2B5EF4-FFF2-40B4-BE49-F238E27FC236}">
                <a16:creationId xmlns:a16="http://schemas.microsoft.com/office/drawing/2014/main" id="{BEA03972-35F3-469B-CE02-3B06290E1D55}"/>
              </a:ext>
            </a:extLst>
          </p:cNvPr>
          <p:cNvSpPr>
            <a:spLocks noGrp="1"/>
          </p:cNvSpPr>
          <p:nvPr>
            <p:ph sz="half" idx="1"/>
          </p:nvPr>
        </p:nvSpPr>
        <p:spPr/>
        <p:txBody>
          <a:bodyPr>
            <a:normAutofit fontScale="92500" lnSpcReduction="10000"/>
          </a:bodyPr>
          <a:lstStyle/>
          <a:p>
            <a:pPr algn="just"/>
            <a:r>
              <a:rPr lang="en-US" dirty="0"/>
              <a:t>It arose from the dithyramb. Associated with the Dionysian cult. Performances at festivals of Dionysus.</a:t>
            </a:r>
          </a:p>
          <a:p>
            <a:pPr algn="just"/>
            <a:r>
              <a:rPr lang="en-US" dirty="0"/>
              <a:t>Proverbial phrase: </a:t>
            </a:r>
            <a:r>
              <a:rPr lang="en-US" dirty="0" err="1"/>
              <a:t>οὐδὲν</a:t>
            </a:r>
            <a:r>
              <a:rPr lang="en-US" dirty="0"/>
              <a:t> π</a:t>
            </a:r>
            <a:r>
              <a:rPr lang="en-US" dirty="0" err="1"/>
              <a:t>ρὸς</a:t>
            </a:r>
            <a:r>
              <a:rPr lang="en-US" dirty="0"/>
              <a:t> </a:t>
            </a:r>
            <a:r>
              <a:rPr lang="en-US" dirty="0" err="1"/>
              <a:t>Διόνυσον</a:t>
            </a:r>
            <a:r>
              <a:rPr lang="en-US" dirty="0"/>
              <a:t> = nothing to do with Dionysus. It perhaps indicates that the introduction of non-Dionysian myths aroused protests. At the level of the plot, tragedy was moved away from Dionysus.</a:t>
            </a:r>
          </a:p>
          <a:p>
            <a:pPr algn="just"/>
            <a:r>
              <a:rPr lang="en-US" dirty="0"/>
              <a:t>Why? Divine madness (</a:t>
            </a:r>
            <a:r>
              <a:rPr lang="el-GR" dirty="0"/>
              <a:t>μανία).</a:t>
            </a:r>
            <a:r>
              <a:rPr lang="en-US" dirty="0"/>
              <a:t> Ecstasy (</a:t>
            </a:r>
            <a:r>
              <a:rPr lang="el-GR" dirty="0" err="1"/>
              <a:t>έκ</a:t>
            </a:r>
            <a:r>
              <a:rPr lang="el-GR" dirty="0"/>
              <a:t> </a:t>
            </a:r>
            <a:r>
              <a:rPr lang="en-US" dirty="0"/>
              <a:t>+</a:t>
            </a:r>
            <a:r>
              <a:rPr lang="el-GR" dirty="0"/>
              <a:t> </a:t>
            </a:r>
            <a:r>
              <a:rPr lang="el-GR" dirty="0" err="1"/>
              <a:t>στάσις</a:t>
            </a:r>
            <a:r>
              <a:rPr lang="el-GR" dirty="0"/>
              <a:t>).</a:t>
            </a:r>
            <a:r>
              <a:rPr lang="en-US" dirty="0"/>
              <a:t> Disguise and mask.</a:t>
            </a:r>
            <a:endParaRPr lang="el-GR" dirty="0"/>
          </a:p>
        </p:txBody>
      </p:sp>
      <p:pic>
        <p:nvPicPr>
          <p:cNvPr id="6" name="Θέση περιεχομένου 5">
            <a:extLst>
              <a:ext uri="{FF2B5EF4-FFF2-40B4-BE49-F238E27FC236}">
                <a16:creationId xmlns:a16="http://schemas.microsoft.com/office/drawing/2014/main" id="{7227FF4D-2876-52E0-2F9A-0F57F500D764}"/>
              </a:ext>
            </a:extLst>
          </p:cNvPr>
          <p:cNvPicPr>
            <a:picLocks noGrp="1" noChangeAspect="1"/>
          </p:cNvPicPr>
          <p:nvPr>
            <p:ph sz="half" idx="2"/>
          </p:nvPr>
        </p:nvPicPr>
        <p:blipFill>
          <a:blip r:embed="rId2"/>
          <a:stretch>
            <a:fillRect/>
          </a:stretch>
        </p:blipFill>
        <p:spPr>
          <a:xfrm>
            <a:off x="7403201" y="2140105"/>
            <a:ext cx="3889585" cy="3749365"/>
          </a:xfrm>
          <a:prstGeom prst="rect">
            <a:avLst/>
          </a:prstGeom>
        </p:spPr>
      </p:pic>
    </p:spTree>
    <p:extLst>
      <p:ext uri="{BB962C8B-B14F-4D97-AF65-F5344CB8AC3E}">
        <p14:creationId xmlns:p14="http://schemas.microsoft.com/office/powerpoint/2010/main" val="32116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DCBCA-AAA4-3804-8AD7-4C888F80667C}"/>
              </a:ext>
            </a:extLst>
          </p:cNvPr>
          <p:cNvSpPr>
            <a:spLocks noGrp="1"/>
          </p:cNvSpPr>
          <p:nvPr>
            <p:ph type="title"/>
          </p:nvPr>
        </p:nvSpPr>
        <p:spPr/>
        <p:txBody>
          <a:bodyPr/>
          <a:lstStyle/>
          <a:p>
            <a:r>
              <a:rPr lang="en-US" dirty="0"/>
              <a:t>Definition of Tragedy</a:t>
            </a:r>
            <a:endParaRPr lang="el-GR" dirty="0"/>
          </a:p>
        </p:txBody>
      </p:sp>
      <p:sp>
        <p:nvSpPr>
          <p:cNvPr id="4" name="Θέση περιεχομένου 3">
            <a:extLst>
              <a:ext uri="{FF2B5EF4-FFF2-40B4-BE49-F238E27FC236}">
                <a16:creationId xmlns:a16="http://schemas.microsoft.com/office/drawing/2014/main" id="{12987202-C4CD-CF4A-6F5D-7C4446570AC6}"/>
              </a:ext>
            </a:extLst>
          </p:cNvPr>
          <p:cNvSpPr>
            <a:spLocks noGrp="1"/>
          </p:cNvSpPr>
          <p:nvPr>
            <p:ph sz="half" idx="1"/>
          </p:nvPr>
        </p:nvSpPr>
        <p:spPr/>
        <p:txBody>
          <a:bodyPr/>
          <a:lstStyle/>
          <a:p>
            <a:pPr algn="just"/>
            <a:r>
              <a:rPr lang="en-US" dirty="0"/>
              <a:t>Aristotle</a:t>
            </a:r>
            <a:r>
              <a:rPr lang="el-GR" dirty="0"/>
              <a:t>, </a:t>
            </a:r>
            <a:r>
              <a:rPr lang="en-US" i="1" dirty="0"/>
              <a:t>Poetics</a:t>
            </a:r>
            <a:r>
              <a:rPr lang="el-GR" i="1" dirty="0"/>
              <a:t> </a:t>
            </a:r>
            <a:r>
              <a:rPr lang="el-GR" dirty="0"/>
              <a:t>(1</a:t>
            </a:r>
            <a:r>
              <a:rPr lang="en-US" dirty="0"/>
              <a:t>1</a:t>
            </a:r>
            <a:r>
              <a:rPr lang="el-GR" dirty="0"/>
              <a:t>4</a:t>
            </a:r>
            <a:r>
              <a:rPr lang="en-US" dirty="0"/>
              <a:t>9b-24 </a:t>
            </a:r>
            <a:r>
              <a:rPr lang="el-GR" dirty="0" err="1"/>
              <a:t>κ.ε</a:t>
            </a:r>
            <a:r>
              <a:rPr lang="el-GR" dirty="0"/>
              <a:t>): </a:t>
            </a:r>
            <a:r>
              <a:rPr lang="el-GR" dirty="0" err="1"/>
              <a:t>Ἔστιν</a:t>
            </a:r>
            <a:r>
              <a:rPr lang="el-GR" dirty="0"/>
              <a:t> </a:t>
            </a:r>
            <a:r>
              <a:rPr lang="el-GR" dirty="0" err="1"/>
              <a:t>οὖν</a:t>
            </a:r>
            <a:r>
              <a:rPr lang="el-GR" dirty="0"/>
              <a:t> </a:t>
            </a:r>
            <a:r>
              <a:rPr lang="el-GR" dirty="0" err="1"/>
              <a:t>τραγῳδία</a:t>
            </a:r>
            <a:r>
              <a:rPr lang="el-GR" dirty="0"/>
              <a:t> </a:t>
            </a:r>
            <a:r>
              <a:rPr lang="el-GR" dirty="0" err="1"/>
              <a:t>μίμησις</a:t>
            </a:r>
            <a:r>
              <a:rPr lang="el-GR" dirty="0"/>
              <a:t> πράξεως σπουδαίας </a:t>
            </a:r>
            <a:r>
              <a:rPr lang="el-GR" dirty="0" err="1"/>
              <a:t>καὶ</a:t>
            </a:r>
            <a:r>
              <a:rPr lang="el-GR" dirty="0"/>
              <a:t> τελείας, μέγεθος </a:t>
            </a:r>
            <a:r>
              <a:rPr lang="el-GR" dirty="0" err="1"/>
              <a:t>ἐχούσης</a:t>
            </a:r>
            <a:r>
              <a:rPr lang="el-GR" dirty="0"/>
              <a:t>, </a:t>
            </a:r>
            <a:r>
              <a:rPr lang="el-GR" dirty="0" err="1"/>
              <a:t>ἡδυσμένῳ</a:t>
            </a:r>
            <a:r>
              <a:rPr lang="el-GR" dirty="0"/>
              <a:t> </a:t>
            </a:r>
            <a:r>
              <a:rPr lang="el-GR" dirty="0" err="1"/>
              <a:t>λόγῳ</a:t>
            </a:r>
            <a:r>
              <a:rPr lang="el-GR" dirty="0"/>
              <a:t>, </a:t>
            </a:r>
            <a:r>
              <a:rPr lang="el-GR" dirty="0" err="1"/>
              <a:t>χωρὶς</a:t>
            </a:r>
            <a:r>
              <a:rPr lang="el-GR" dirty="0"/>
              <a:t> </a:t>
            </a:r>
            <a:r>
              <a:rPr lang="el-GR" dirty="0" err="1"/>
              <a:t>ἑκάστῳ</a:t>
            </a:r>
            <a:r>
              <a:rPr lang="el-GR" dirty="0"/>
              <a:t> </a:t>
            </a:r>
            <a:r>
              <a:rPr lang="el-GR" dirty="0" err="1"/>
              <a:t>τῶν</a:t>
            </a:r>
            <a:r>
              <a:rPr lang="el-GR" dirty="0"/>
              <a:t> </a:t>
            </a:r>
            <a:r>
              <a:rPr lang="el-GR" dirty="0" err="1"/>
              <a:t>εἰδῶν</a:t>
            </a:r>
            <a:r>
              <a:rPr lang="el-GR" dirty="0"/>
              <a:t> </a:t>
            </a:r>
            <a:r>
              <a:rPr lang="el-GR" dirty="0" err="1"/>
              <a:t>ἐν</a:t>
            </a:r>
            <a:r>
              <a:rPr lang="el-GR" dirty="0"/>
              <a:t> </a:t>
            </a:r>
            <a:r>
              <a:rPr lang="el-GR" dirty="0" err="1"/>
              <a:t>τοῖς</a:t>
            </a:r>
            <a:r>
              <a:rPr lang="el-GR" dirty="0"/>
              <a:t> </a:t>
            </a:r>
            <a:r>
              <a:rPr lang="el-GR" dirty="0" err="1"/>
              <a:t>μορίοις</a:t>
            </a:r>
            <a:r>
              <a:rPr lang="el-GR" dirty="0"/>
              <a:t>, δρώντων </a:t>
            </a:r>
            <a:r>
              <a:rPr lang="el-GR" dirty="0" err="1"/>
              <a:t>καὶ</a:t>
            </a:r>
            <a:r>
              <a:rPr lang="el-GR" dirty="0"/>
              <a:t> </a:t>
            </a:r>
            <a:r>
              <a:rPr lang="el-GR" dirty="0" err="1"/>
              <a:t>οὐ</a:t>
            </a:r>
            <a:r>
              <a:rPr lang="el-GR" dirty="0"/>
              <a:t> δι' </a:t>
            </a:r>
            <a:r>
              <a:rPr lang="el-GR" dirty="0" err="1"/>
              <a:t>ἀπαγγελίας</a:t>
            </a:r>
            <a:r>
              <a:rPr lang="el-GR" dirty="0"/>
              <a:t>, δι' </a:t>
            </a:r>
            <a:r>
              <a:rPr lang="el-GR" dirty="0" err="1"/>
              <a:t>ἐλέου</a:t>
            </a:r>
            <a:r>
              <a:rPr lang="el-GR" dirty="0"/>
              <a:t> </a:t>
            </a:r>
            <a:r>
              <a:rPr lang="el-GR" dirty="0" err="1"/>
              <a:t>καὶ</a:t>
            </a:r>
            <a:r>
              <a:rPr lang="el-GR" dirty="0"/>
              <a:t> φόβου </a:t>
            </a:r>
            <a:r>
              <a:rPr lang="el-GR" dirty="0" err="1"/>
              <a:t>περαίνουσα</a:t>
            </a:r>
            <a:r>
              <a:rPr lang="el-GR" dirty="0"/>
              <a:t> </a:t>
            </a:r>
            <a:r>
              <a:rPr lang="el-GR" dirty="0" err="1"/>
              <a:t>τὴν</a:t>
            </a:r>
            <a:r>
              <a:rPr lang="el-GR" dirty="0"/>
              <a:t> </a:t>
            </a:r>
            <a:r>
              <a:rPr lang="el-GR" dirty="0" err="1"/>
              <a:t>τῶν</a:t>
            </a:r>
            <a:r>
              <a:rPr lang="el-GR" dirty="0"/>
              <a:t> τοιούτων παθημάτων </a:t>
            </a:r>
            <a:r>
              <a:rPr lang="el-GR" dirty="0" err="1"/>
              <a:t>κάθαρσιν</a:t>
            </a:r>
            <a:r>
              <a:rPr lang="el-GR" dirty="0"/>
              <a:t>.</a:t>
            </a:r>
          </a:p>
          <a:p>
            <a:endParaRPr lang="el-GR" dirty="0"/>
          </a:p>
        </p:txBody>
      </p:sp>
      <p:sp>
        <p:nvSpPr>
          <p:cNvPr id="5" name="Θέση περιεχομένου 4">
            <a:extLst>
              <a:ext uri="{FF2B5EF4-FFF2-40B4-BE49-F238E27FC236}">
                <a16:creationId xmlns:a16="http://schemas.microsoft.com/office/drawing/2014/main" id="{D1BF2D60-0A2E-9E47-3B28-184EE27DA871}"/>
              </a:ext>
            </a:extLst>
          </p:cNvPr>
          <p:cNvSpPr>
            <a:spLocks noGrp="1"/>
          </p:cNvSpPr>
          <p:nvPr>
            <p:ph sz="half" idx="2"/>
          </p:nvPr>
        </p:nvSpPr>
        <p:spPr/>
        <p:txBody>
          <a:bodyPr/>
          <a:lstStyle/>
          <a:p>
            <a:pPr algn="just"/>
            <a:r>
              <a:rPr lang="en-US" dirty="0"/>
              <a:t>Tragedy is, then, a representation of an action that is heroic and complete and of a certain magnitude—by means of language enriched with all kinds of ornament, each used separately in the different parts of the play: it represents men in action and does not use narrative, and through pity and fear it effects relief to these and similar emotions.</a:t>
            </a:r>
            <a:endParaRPr lang="el-GR" dirty="0"/>
          </a:p>
        </p:txBody>
      </p:sp>
    </p:spTree>
    <p:extLst>
      <p:ext uri="{BB962C8B-B14F-4D97-AF65-F5344CB8AC3E}">
        <p14:creationId xmlns:p14="http://schemas.microsoft.com/office/powerpoint/2010/main" val="31752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53FF43-C5E5-2F68-C6BF-30BA69210497}"/>
              </a:ext>
            </a:extLst>
          </p:cNvPr>
          <p:cNvSpPr>
            <a:spLocks noGrp="1"/>
          </p:cNvSpPr>
          <p:nvPr>
            <p:ph type="title"/>
          </p:nvPr>
        </p:nvSpPr>
        <p:spPr/>
        <p:txBody>
          <a:bodyPr/>
          <a:lstStyle/>
          <a:p>
            <a:r>
              <a:rPr lang="en-US" dirty="0"/>
              <a:t>Tragic Poets</a:t>
            </a:r>
            <a:endParaRPr lang="el-GR" dirty="0"/>
          </a:p>
        </p:txBody>
      </p:sp>
      <p:pic>
        <p:nvPicPr>
          <p:cNvPr id="4" name="Θέση περιεχομένου 3">
            <a:extLst>
              <a:ext uri="{FF2B5EF4-FFF2-40B4-BE49-F238E27FC236}">
                <a16:creationId xmlns:a16="http://schemas.microsoft.com/office/drawing/2014/main" id="{2045C25E-4FAA-2DFE-41AB-55868DA8FD4B}"/>
              </a:ext>
            </a:extLst>
          </p:cNvPr>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128053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D45E51-AA85-8C73-EEA4-35001168798A}"/>
              </a:ext>
            </a:extLst>
          </p:cNvPr>
          <p:cNvSpPr>
            <a:spLocks noGrp="1"/>
          </p:cNvSpPr>
          <p:nvPr>
            <p:ph type="title"/>
          </p:nvPr>
        </p:nvSpPr>
        <p:spPr/>
        <p:txBody>
          <a:bodyPr/>
          <a:lstStyle/>
          <a:p>
            <a:r>
              <a:rPr lang="en-US" dirty="0"/>
              <a:t>Tragic Poets</a:t>
            </a:r>
            <a:endParaRPr lang="el-GR" dirty="0"/>
          </a:p>
        </p:txBody>
      </p:sp>
      <p:sp>
        <p:nvSpPr>
          <p:cNvPr id="3" name="Θέση περιεχομένου 2">
            <a:extLst>
              <a:ext uri="{FF2B5EF4-FFF2-40B4-BE49-F238E27FC236}">
                <a16:creationId xmlns:a16="http://schemas.microsoft.com/office/drawing/2014/main" id="{AD1F85D5-12A8-A1D3-A1E1-F12F4B1CCA9A}"/>
              </a:ext>
            </a:extLst>
          </p:cNvPr>
          <p:cNvSpPr>
            <a:spLocks noGrp="1"/>
          </p:cNvSpPr>
          <p:nvPr>
            <p:ph idx="1"/>
          </p:nvPr>
        </p:nvSpPr>
        <p:spPr/>
        <p:txBody>
          <a:bodyPr>
            <a:normAutofit/>
          </a:bodyPr>
          <a:lstStyle/>
          <a:p>
            <a:pPr algn="just"/>
            <a:r>
              <a:rPr lang="en-US" dirty="0"/>
              <a:t>Aeschylus (525/524–456/455 </a:t>
            </a:r>
            <a:r>
              <a:rPr lang="en-US" dirty="0" err="1"/>
              <a:t>bc</a:t>
            </a:r>
            <a:r>
              <a:rPr lang="en-US" dirty="0"/>
              <a:t>) was the first of classical Athens’ great dramatists, lifting tragedy to soaring heights of poetry and theatrical impact. Often called the "Father of Tragedy," Aeschylus had a fundamental influence on the development of the genre.</a:t>
            </a:r>
          </a:p>
          <a:p>
            <a:pPr algn="just"/>
            <a:r>
              <a:rPr lang="en-US" dirty="0"/>
              <a:t>Prior to Aeschylus, Greek drama was limited to one actor and a chorus. Aeschylus added a second actor, increasing the possibilities for dialogue, dramatic tension, and plot construction. He also made use of stage settings and machinery, designing costumes and training his choruses.</a:t>
            </a:r>
          </a:p>
          <a:p>
            <a:pPr algn="just"/>
            <a:r>
              <a:rPr lang="en-US" dirty="0"/>
              <a:t>Aeschylus wrote approximately 90 plays, though only seven tragedies have survived in their entirety. He is recorded as having won 13 first prizes in dramatic competitions. Aeschylus's two sons also became prominent tragedians.</a:t>
            </a:r>
            <a:endParaRPr lang="el-GR" dirty="0"/>
          </a:p>
        </p:txBody>
      </p:sp>
    </p:spTree>
    <p:extLst>
      <p:ext uri="{BB962C8B-B14F-4D97-AF65-F5344CB8AC3E}">
        <p14:creationId xmlns:p14="http://schemas.microsoft.com/office/powerpoint/2010/main" val="319597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852779-0AEC-D77B-98A7-061CF03106FF}"/>
              </a:ext>
            </a:extLst>
          </p:cNvPr>
          <p:cNvSpPr>
            <a:spLocks noGrp="1"/>
          </p:cNvSpPr>
          <p:nvPr>
            <p:ph type="title"/>
          </p:nvPr>
        </p:nvSpPr>
        <p:spPr/>
        <p:txBody>
          <a:bodyPr/>
          <a:lstStyle/>
          <a:p>
            <a:r>
              <a:rPr lang="en-US" dirty="0"/>
              <a:t>Tragic Poets</a:t>
            </a:r>
            <a:endParaRPr lang="el-GR" dirty="0"/>
          </a:p>
        </p:txBody>
      </p:sp>
      <p:sp>
        <p:nvSpPr>
          <p:cNvPr id="3" name="Θέση περιεχομένου 2">
            <a:extLst>
              <a:ext uri="{FF2B5EF4-FFF2-40B4-BE49-F238E27FC236}">
                <a16:creationId xmlns:a16="http://schemas.microsoft.com/office/drawing/2014/main" id="{9D885706-EE70-5370-4F6E-A34701D09A0A}"/>
              </a:ext>
            </a:extLst>
          </p:cNvPr>
          <p:cNvSpPr>
            <a:spLocks noGrp="1"/>
          </p:cNvSpPr>
          <p:nvPr>
            <p:ph idx="1"/>
          </p:nvPr>
        </p:nvSpPr>
        <p:spPr/>
        <p:txBody>
          <a:bodyPr/>
          <a:lstStyle/>
          <a:p>
            <a:pPr algn="just"/>
            <a:r>
              <a:rPr lang="en-US" dirty="0"/>
              <a:t>Sophocles (born c. 496 </a:t>
            </a:r>
            <a:r>
              <a:rPr lang="en-US" dirty="0" err="1"/>
              <a:t>bce</a:t>
            </a:r>
            <a:r>
              <a:rPr lang="en-US" dirty="0"/>
              <a:t>, Colonus, near Athens [Greece]—died 406, Athens) was, along with Aeschylus and Euripides, one of classical Athens’s three great tragic playwrights.</a:t>
            </a:r>
          </a:p>
          <a:p>
            <a:pPr algn="just"/>
            <a:r>
              <a:rPr lang="en-US" dirty="0"/>
              <a:t> He was born at Colonus, a village outside the walls of Athens, where his father, </a:t>
            </a:r>
            <a:r>
              <a:rPr lang="en-US" dirty="0" err="1"/>
              <a:t>Sophillus</a:t>
            </a:r>
            <a:r>
              <a:rPr lang="en-US" dirty="0"/>
              <a:t>, was a wealthy manufacturer of armor. Sophocles himself received a good education. Because of his beauty of physique, his athletic prowess, and his skill in music, he was chosen in 480, when he was 16, to lead the paean (choral chant to a god) celebrating the decisive Greek sea victory over the Persians at the Battle of Salamis. </a:t>
            </a:r>
          </a:p>
          <a:p>
            <a:pPr algn="just"/>
            <a:r>
              <a:rPr lang="en-US" dirty="0"/>
              <a:t>Active in his community.</a:t>
            </a:r>
            <a:endParaRPr lang="el-GR" dirty="0"/>
          </a:p>
        </p:txBody>
      </p:sp>
    </p:spTree>
    <p:extLst>
      <p:ext uri="{BB962C8B-B14F-4D97-AF65-F5344CB8AC3E}">
        <p14:creationId xmlns:p14="http://schemas.microsoft.com/office/powerpoint/2010/main" val="3942671166"/>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61</TotalTime>
  <Words>3181</Words>
  <Application>Microsoft Office PowerPoint</Application>
  <PresentationFormat>Ευρεία οθόνη</PresentationFormat>
  <Paragraphs>182</Paragraphs>
  <Slides>35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Century Gothic</vt:lpstr>
      <vt:lpstr>Wingdings 3</vt:lpstr>
      <vt:lpstr>Θρόισμα</vt:lpstr>
      <vt:lpstr>Ancient Greek Literature</vt:lpstr>
      <vt:lpstr>Timeline of Greek History</vt:lpstr>
      <vt:lpstr>Periods of Ancient Greek Literature</vt:lpstr>
      <vt:lpstr>Greek Tragedy: Etymology</vt:lpstr>
      <vt:lpstr>Greek Tragedy and Dionysus</vt:lpstr>
      <vt:lpstr>Definition of Tragedy</vt:lpstr>
      <vt:lpstr>Tragic Poets</vt:lpstr>
      <vt:lpstr>Tragic Poets</vt:lpstr>
      <vt:lpstr>Tragic Poets</vt:lpstr>
      <vt:lpstr>Tragic Poets</vt:lpstr>
      <vt:lpstr>Tragic Poets</vt:lpstr>
      <vt:lpstr>The Tragic Corpus</vt:lpstr>
      <vt:lpstr>The Tragic Corpus</vt:lpstr>
      <vt:lpstr>The Tragic Corpus</vt:lpstr>
      <vt:lpstr>The Tragic Corpus</vt:lpstr>
      <vt:lpstr>Oedipus Rex</vt:lpstr>
      <vt:lpstr>Oedipus Rex</vt:lpstr>
      <vt:lpstr>Oedipus Rex</vt:lpstr>
      <vt:lpstr>Oedipus Rex</vt:lpstr>
      <vt:lpstr>Oedipus Rex</vt:lpstr>
      <vt:lpstr>Quantitative Parts of a Tragedy </vt:lpstr>
      <vt:lpstr>Essential Parts of a Tragedy</vt:lpstr>
      <vt:lpstr>Essential Parts of a Tragedy</vt:lpstr>
      <vt:lpstr>Oedipus Rex</vt:lpstr>
      <vt:lpstr>Oedipus Rex</vt:lpstr>
      <vt:lpstr>Oedipus Rex</vt:lpstr>
      <vt:lpstr>Oedipus Rex</vt:lpstr>
      <vt:lpstr>Oedipus Rex</vt:lpstr>
      <vt:lpstr>Oedipus Rex</vt:lpstr>
      <vt:lpstr>Oedipus Rex</vt:lpstr>
      <vt:lpstr>Oedipus Rex</vt:lpstr>
      <vt:lpstr>Oedipus Rex</vt:lpstr>
      <vt:lpstr>Oedipus Rex</vt:lpstr>
      <vt:lpstr>Oedipus Rex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2026-03-10T06:53:07Z</dcterms:created>
  <dcterms:modified xsi:type="dcterms:W3CDTF">2026-03-10T07:54:58Z</dcterms:modified>
</cp:coreProperties>
</file>