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92" r:id="rId3"/>
    <p:sldId id="293" r:id="rId4"/>
    <p:sldId id="257" r:id="rId5"/>
    <p:sldId id="258" r:id="rId6"/>
    <p:sldId id="259" r:id="rId7"/>
    <p:sldId id="260" r:id="rId8"/>
    <p:sldId id="261" r:id="rId9"/>
    <p:sldId id="263" r:id="rId10"/>
    <p:sldId id="262" r:id="rId11"/>
    <p:sldId id="264" r:id="rId12"/>
    <p:sldId id="265" r:id="rId13"/>
    <p:sldId id="267" r:id="rId14"/>
    <p:sldId id="266" r:id="rId15"/>
    <p:sldId id="268" r:id="rId16"/>
    <p:sldId id="269" r:id="rId17"/>
    <p:sldId id="270" r:id="rId18"/>
    <p:sldId id="271" r:id="rId19"/>
    <p:sldId id="272" r:id="rId20"/>
    <p:sldId id="273" r:id="rId21"/>
    <p:sldId id="295" r:id="rId22"/>
    <p:sldId id="275" r:id="rId23"/>
    <p:sldId id="276" r:id="rId24"/>
    <p:sldId id="277" r:id="rId25"/>
    <p:sldId id="278" r:id="rId26"/>
    <p:sldId id="280" r:id="rId27"/>
    <p:sldId id="279" r:id="rId28"/>
    <p:sldId id="294" r:id="rId29"/>
    <p:sldId id="281" r:id="rId30"/>
    <p:sldId id="282" r:id="rId31"/>
    <p:sldId id="283" r:id="rId32"/>
    <p:sldId id="284" r:id="rId33"/>
    <p:sldId id="285" r:id="rId34"/>
    <p:sldId id="286" r:id="rId35"/>
    <p:sldId id="287" r:id="rId36"/>
    <p:sldId id="288" r:id="rId37"/>
    <p:sldId id="289" r:id="rId38"/>
    <p:sldId id="301" r:id="rId39"/>
    <p:sldId id="291" r:id="rId40"/>
    <p:sldId id="290" r:id="rId41"/>
    <p:sldId id="296" r:id="rId42"/>
    <p:sldId id="300" r:id="rId43"/>
    <p:sldId id="297" r:id="rId44"/>
    <p:sldId id="298" r:id="rId45"/>
    <p:sldId id="29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C9785-A48D-4B0E-9A58-818CC9874638}" v="10" dt="2026-02-24T14:47:34.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60"/>
  </p:normalViewPr>
  <p:slideViewPr>
    <p:cSldViewPr>
      <p:cViewPr varScale="1">
        <p:scale>
          <a:sx n="85" d="100"/>
          <a:sy n="85" d="100"/>
        </p:scale>
        <p:origin x="1368" y="43"/>
      </p:cViewPr>
      <p:guideLst>
        <p:guide orient="horz" pos="2160"/>
        <p:guide pos="2880"/>
      </p:guideLst>
    </p:cSldViewPr>
  </p:slideViewPr>
  <p:notesTextViewPr>
    <p:cViewPr>
      <p:scale>
        <a:sx n="1" d="1"/>
        <a:sy n="1" d="1"/>
      </p:scale>
      <p:origin x="0" y="0"/>
    </p:cViewPr>
  </p:notesTextViewPr>
  <p:sorterViewPr>
    <p:cViewPr>
      <p:scale>
        <a:sx n="100" d="100"/>
        <a:sy n="100" d="100"/>
      </p:scale>
      <p:origin x="0" y="7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akos Thodoris" userId="73dfc49f-6c51-40ce-a976-354b19fac3d2" providerId="ADAL" clId="{4E32D2BC-7394-4F24-93F4-6C049FA9CC71}"/>
    <pc:docChg chg="undo custSel addSld delSld modSld">
      <pc:chgData name="Dimitrakos Thodoris" userId="73dfc49f-6c51-40ce-a976-354b19fac3d2" providerId="ADAL" clId="{4E32D2BC-7394-4F24-93F4-6C049FA9CC71}" dt="2026-02-24T14:47:34.842" v="287"/>
      <pc:docMkLst>
        <pc:docMk/>
      </pc:docMkLst>
      <pc:sldChg chg="addSp delSp modSp mod setBg">
        <pc:chgData name="Dimitrakos Thodoris" userId="73dfc49f-6c51-40ce-a976-354b19fac3d2" providerId="ADAL" clId="{4E32D2BC-7394-4F24-93F4-6C049FA9CC71}" dt="2026-02-18T12:09:33.931" v="227" actId="26606"/>
        <pc:sldMkLst>
          <pc:docMk/>
          <pc:sldMk cId="438195647" sldId="256"/>
        </pc:sldMkLst>
        <pc:spChg chg="mod">
          <ac:chgData name="Dimitrakos Thodoris" userId="73dfc49f-6c51-40ce-a976-354b19fac3d2" providerId="ADAL" clId="{4E32D2BC-7394-4F24-93F4-6C049FA9CC71}" dt="2026-02-18T12:09:33.931" v="227" actId="26606"/>
          <ac:spMkLst>
            <pc:docMk/>
            <pc:sldMk cId="438195647" sldId="256"/>
            <ac:spMk id="2" creationId="{00000000-0000-0000-0000-000000000000}"/>
          </ac:spMkLst>
        </pc:spChg>
        <pc:spChg chg="mod">
          <ac:chgData name="Dimitrakos Thodoris" userId="73dfc49f-6c51-40ce-a976-354b19fac3d2" providerId="ADAL" clId="{4E32D2BC-7394-4F24-93F4-6C049FA9CC71}" dt="2026-02-18T12:09:33.931" v="227" actId="26606"/>
          <ac:spMkLst>
            <pc:docMk/>
            <pc:sldMk cId="438195647" sldId="256"/>
            <ac:spMk id="3" creationId="{00000000-0000-0000-0000-000000000000}"/>
          </ac:spMkLst>
        </pc:spChg>
        <pc:picChg chg="mod ord">
          <ac:chgData name="Dimitrakos Thodoris" userId="73dfc49f-6c51-40ce-a976-354b19fac3d2" providerId="ADAL" clId="{4E32D2BC-7394-4F24-93F4-6C049FA9CC71}" dt="2026-02-18T12:09:33.931" v="227" actId="26606"/>
          <ac:picMkLst>
            <pc:docMk/>
            <pc:sldMk cId="438195647" sldId="256"/>
            <ac:picMk id="4" creationId="{00000000-0000-0000-0000-000000000000}"/>
          </ac:picMkLst>
        </pc:picChg>
      </pc:sldChg>
      <pc:sldChg chg="modSp mod">
        <pc:chgData name="Dimitrakos Thodoris" userId="73dfc49f-6c51-40ce-a976-354b19fac3d2" providerId="ADAL" clId="{4E32D2BC-7394-4F24-93F4-6C049FA9CC71}" dt="2026-02-18T12:08:11.002" v="203" actId="27636"/>
        <pc:sldMkLst>
          <pc:docMk/>
          <pc:sldMk cId="1334605633" sldId="257"/>
        </pc:sldMkLst>
        <pc:spChg chg="mod">
          <ac:chgData name="Dimitrakos Thodoris" userId="73dfc49f-6c51-40ce-a976-354b19fac3d2" providerId="ADAL" clId="{4E32D2BC-7394-4F24-93F4-6C049FA9CC71}" dt="2026-02-18T12:08:11.002" v="203" actId="27636"/>
          <ac:spMkLst>
            <pc:docMk/>
            <pc:sldMk cId="1334605633" sldId="257"/>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3055707341" sldId="266"/>
        </pc:sldMkLst>
        <pc:spChg chg="mod">
          <ac:chgData name="Dimitrakos Thodoris" userId="73dfc49f-6c51-40ce-a976-354b19fac3d2" providerId="ADAL" clId="{4E32D2BC-7394-4F24-93F4-6C049FA9CC71}" dt="2026-02-18T12:08:10.619" v="200"/>
          <ac:spMkLst>
            <pc:docMk/>
            <pc:sldMk cId="3055707341" sldId="266"/>
            <ac:spMk id="2" creationId="{00000000-0000-0000-0000-000000000000}"/>
          </ac:spMkLst>
        </pc:spChg>
        <pc:spChg chg="mod">
          <ac:chgData name="Dimitrakos Thodoris" userId="73dfc49f-6c51-40ce-a976-354b19fac3d2" providerId="ADAL" clId="{4E32D2BC-7394-4F24-93F4-6C049FA9CC71}" dt="2026-02-18T12:08:10.619" v="200"/>
          <ac:spMkLst>
            <pc:docMk/>
            <pc:sldMk cId="3055707341" sldId="266"/>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180168310" sldId="267"/>
        </pc:sldMkLst>
        <pc:spChg chg="mod">
          <ac:chgData name="Dimitrakos Thodoris" userId="73dfc49f-6c51-40ce-a976-354b19fac3d2" providerId="ADAL" clId="{4E32D2BC-7394-4F24-93F4-6C049FA9CC71}" dt="2026-02-18T12:08:10.619" v="200"/>
          <ac:spMkLst>
            <pc:docMk/>
            <pc:sldMk cId="180168310" sldId="267"/>
            <ac:spMk id="2" creationId="{00000000-0000-0000-0000-000000000000}"/>
          </ac:spMkLst>
        </pc:spChg>
        <pc:spChg chg="mod">
          <ac:chgData name="Dimitrakos Thodoris" userId="73dfc49f-6c51-40ce-a976-354b19fac3d2" providerId="ADAL" clId="{4E32D2BC-7394-4F24-93F4-6C049FA9CC71}" dt="2026-02-18T12:08:10.619" v="200"/>
          <ac:spMkLst>
            <pc:docMk/>
            <pc:sldMk cId="180168310" sldId="267"/>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648705614" sldId="268"/>
        </pc:sldMkLst>
        <pc:spChg chg="mod">
          <ac:chgData name="Dimitrakos Thodoris" userId="73dfc49f-6c51-40ce-a976-354b19fac3d2" providerId="ADAL" clId="{4E32D2BC-7394-4F24-93F4-6C049FA9CC71}" dt="2026-02-18T12:08:10.619" v="200"/>
          <ac:spMkLst>
            <pc:docMk/>
            <pc:sldMk cId="648705614" sldId="268"/>
            <ac:spMk id="4" creationId="{00000000-0000-0000-0000-000000000000}"/>
          </ac:spMkLst>
        </pc:spChg>
        <pc:spChg chg="mod">
          <ac:chgData name="Dimitrakos Thodoris" userId="73dfc49f-6c51-40ce-a976-354b19fac3d2" providerId="ADAL" clId="{4E32D2BC-7394-4F24-93F4-6C049FA9CC71}" dt="2026-02-18T12:08:10.619" v="200"/>
          <ac:spMkLst>
            <pc:docMk/>
            <pc:sldMk cId="648705614" sldId="268"/>
            <ac:spMk id="5" creationId="{00000000-0000-0000-0000-000000000000}"/>
          </ac:spMkLst>
        </pc:spChg>
        <pc:spChg chg="mod">
          <ac:chgData name="Dimitrakos Thodoris" userId="73dfc49f-6c51-40ce-a976-354b19fac3d2" providerId="ADAL" clId="{4E32D2BC-7394-4F24-93F4-6C049FA9CC71}" dt="2026-02-18T12:08:10.619" v="200"/>
          <ac:spMkLst>
            <pc:docMk/>
            <pc:sldMk cId="648705614" sldId="268"/>
            <ac:spMk id="6" creationId="{00000000-0000-0000-0000-000000000000}"/>
          </ac:spMkLst>
        </pc:spChg>
        <pc:spChg chg="mod">
          <ac:chgData name="Dimitrakos Thodoris" userId="73dfc49f-6c51-40ce-a976-354b19fac3d2" providerId="ADAL" clId="{4E32D2BC-7394-4F24-93F4-6C049FA9CC71}" dt="2026-02-18T12:08:10.619" v="200"/>
          <ac:spMkLst>
            <pc:docMk/>
            <pc:sldMk cId="648705614" sldId="268"/>
            <ac:spMk id="7" creationId="{00000000-0000-0000-0000-000000000000}"/>
          </ac:spMkLst>
        </pc:spChg>
        <pc:spChg chg="mod">
          <ac:chgData name="Dimitrakos Thodoris" userId="73dfc49f-6c51-40ce-a976-354b19fac3d2" providerId="ADAL" clId="{4E32D2BC-7394-4F24-93F4-6C049FA9CC71}" dt="2026-02-18T12:08:10.619" v="200"/>
          <ac:spMkLst>
            <pc:docMk/>
            <pc:sldMk cId="648705614" sldId="268"/>
            <ac:spMk id="8" creationId="{00000000-0000-0000-0000-000000000000}"/>
          </ac:spMkLst>
        </pc:spChg>
      </pc:sldChg>
      <pc:sldChg chg="modSp">
        <pc:chgData name="Dimitrakos Thodoris" userId="73dfc49f-6c51-40ce-a976-354b19fac3d2" providerId="ADAL" clId="{4E32D2BC-7394-4F24-93F4-6C049FA9CC71}" dt="2026-02-18T12:08:10.619" v="200"/>
        <pc:sldMkLst>
          <pc:docMk/>
          <pc:sldMk cId="918437579" sldId="269"/>
        </pc:sldMkLst>
        <pc:spChg chg="mod">
          <ac:chgData name="Dimitrakos Thodoris" userId="73dfc49f-6c51-40ce-a976-354b19fac3d2" providerId="ADAL" clId="{4E32D2BC-7394-4F24-93F4-6C049FA9CC71}" dt="2026-02-18T12:08:10.619" v="200"/>
          <ac:spMkLst>
            <pc:docMk/>
            <pc:sldMk cId="918437579" sldId="269"/>
            <ac:spMk id="7" creationId="{00000000-0000-0000-0000-000000000000}"/>
          </ac:spMkLst>
        </pc:spChg>
        <pc:spChg chg="mod">
          <ac:chgData name="Dimitrakos Thodoris" userId="73dfc49f-6c51-40ce-a976-354b19fac3d2" providerId="ADAL" clId="{4E32D2BC-7394-4F24-93F4-6C049FA9CC71}" dt="2026-02-18T12:08:10.619" v="200"/>
          <ac:spMkLst>
            <pc:docMk/>
            <pc:sldMk cId="918437579" sldId="269"/>
            <ac:spMk id="8" creationId="{00000000-0000-0000-0000-000000000000}"/>
          </ac:spMkLst>
        </pc:spChg>
      </pc:sldChg>
      <pc:sldChg chg="modSp">
        <pc:chgData name="Dimitrakos Thodoris" userId="73dfc49f-6c51-40ce-a976-354b19fac3d2" providerId="ADAL" clId="{4E32D2BC-7394-4F24-93F4-6C049FA9CC71}" dt="2026-02-18T12:08:10.619" v="200"/>
        <pc:sldMkLst>
          <pc:docMk/>
          <pc:sldMk cId="2826066224" sldId="270"/>
        </pc:sldMkLst>
        <pc:spChg chg="mod">
          <ac:chgData name="Dimitrakos Thodoris" userId="73dfc49f-6c51-40ce-a976-354b19fac3d2" providerId="ADAL" clId="{4E32D2BC-7394-4F24-93F4-6C049FA9CC71}" dt="2026-02-18T12:08:10.619" v="200"/>
          <ac:spMkLst>
            <pc:docMk/>
            <pc:sldMk cId="2826066224" sldId="270"/>
            <ac:spMk id="2" creationId="{00000000-0000-0000-0000-000000000000}"/>
          </ac:spMkLst>
        </pc:spChg>
        <pc:spChg chg="mod">
          <ac:chgData name="Dimitrakos Thodoris" userId="73dfc49f-6c51-40ce-a976-354b19fac3d2" providerId="ADAL" clId="{4E32D2BC-7394-4F24-93F4-6C049FA9CC71}" dt="2026-02-18T12:08:10.619" v="200"/>
          <ac:spMkLst>
            <pc:docMk/>
            <pc:sldMk cId="2826066224" sldId="270"/>
            <ac:spMk id="3" creationId="{00000000-0000-0000-0000-000000000000}"/>
          </ac:spMkLst>
        </pc:spChg>
      </pc:sldChg>
      <pc:sldChg chg="modSp mod">
        <pc:chgData name="Dimitrakos Thodoris" userId="73dfc49f-6c51-40ce-a976-354b19fac3d2" providerId="ADAL" clId="{4E32D2BC-7394-4F24-93F4-6C049FA9CC71}" dt="2026-02-18T12:08:11.097" v="204" actId="27636"/>
        <pc:sldMkLst>
          <pc:docMk/>
          <pc:sldMk cId="1952565546" sldId="271"/>
        </pc:sldMkLst>
        <pc:spChg chg="mod">
          <ac:chgData name="Dimitrakos Thodoris" userId="73dfc49f-6c51-40ce-a976-354b19fac3d2" providerId="ADAL" clId="{4E32D2BC-7394-4F24-93F4-6C049FA9CC71}" dt="2026-02-18T12:08:10.619" v="200"/>
          <ac:spMkLst>
            <pc:docMk/>
            <pc:sldMk cId="1952565546" sldId="271"/>
            <ac:spMk id="2" creationId="{00000000-0000-0000-0000-000000000000}"/>
          </ac:spMkLst>
        </pc:spChg>
        <pc:spChg chg="mod">
          <ac:chgData name="Dimitrakos Thodoris" userId="73dfc49f-6c51-40ce-a976-354b19fac3d2" providerId="ADAL" clId="{4E32D2BC-7394-4F24-93F4-6C049FA9CC71}" dt="2026-02-18T12:08:11.097" v="204" actId="27636"/>
          <ac:spMkLst>
            <pc:docMk/>
            <pc:sldMk cId="1952565546" sldId="271"/>
            <ac:spMk id="3" creationId="{00000000-0000-0000-0000-000000000000}"/>
          </ac:spMkLst>
        </pc:spChg>
      </pc:sldChg>
      <pc:sldChg chg="modSp mod">
        <pc:chgData name="Dimitrakos Thodoris" userId="73dfc49f-6c51-40ce-a976-354b19fac3d2" providerId="ADAL" clId="{4E32D2BC-7394-4F24-93F4-6C049FA9CC71}" dt="2026-02-18T12:08:11.125" v="205" actId="27636"/>
        <pc:sldMkLst>
          <pc:docMk/>
          <pc:sldMk cId="1263249379" sldId="272"/>
        </pc:sldMkLst>
        <pc:spChg chg="mod">
          <ac:chgData name="Dimitrakos Thodoris" userId="73dfc49f-6c51-40ce-a976-354b19fac3d2" providerId="ADAL" clId="{4E32D2BC-7394-4F24-93F4-6C049FA9CC71}" dt="2026-02-18T12:08:10.619" v="200"/>
          <ac:spMkLst>
            <pc:docMk/>
            <pc:sldMk cId="1263249379" sldId="272"/>
            <ac:spMk id="2" creationId="{00000000-0000-0000-0000-000000000000}"/>
          </ac:spMkLst>
        </pc:spChg>
        <pc:spChg chg="mod">
          <ac:chgData name="Dimitrakos Thodoris" userId="73dfc49f-6c51-40ce-a976-354b19fac3d2" providerId="ADAL" clId="{4E32D2BC-7394-4F24-93F4-6C049FA9CC71}" dt="2026-02-18T12:08:11.125" v="205" actId="27636"/>
          <ac:spMkLst>
            <pc:docMk/>
            <pc:sldMk cId="1263249379" sldId="272"/>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3713530534" sldId="273"/>
        </pc:sldMkLst>
        <pc:spChg chg="mod">
          <ac:chgData name="Dimitrakos Thodoris" userId="73dfc49f-6c51-40ce-a976-354b19fac3d2" providerId="ADAL" clId="{4E32D2BC-7394-4F24-93F4-6C049FA9CC71}" dt="2026-02-18T12:08:10.619" v="200"/>
          <ac:spMkLst>
            <pc:docMk/>
            <pc:sldMk cId="3713530534" sldId="273"/>
            <ac:spMk id="7" creationId="{00000000-0000-0000-0000-000000000000}"/>
          </ac:spMkLst>
        </pc:spChg>
      </pc:sldChg>
      <pc:sldChg chg="modSp">
        <pc:chgData name="Dimitrakos Thodoris" userId="73dfc49f-6c51-40ce-a976-354b19fac3d2" providerId="ADAL" clId="{4E32D2BC-7394-4F24-93F4-6C049FA9CC71}" dt="2026-02-18T12:08:10.619" v="200"/>
        <pc:sldMkLst>
          <pc:docMk/>
          <pc:sldMk cId="3019859070" sldId="275"/>
        </pc:sldMkLst>
        <pc:spChg chg="mod">
          <ac:chgData name="Dimitrakos Thodoris" userId="73dfc49f-6c51-40ce-a976-354b19fac3d2" providerId="ADAL" clId="{4E32D2BC-7394-4F24-93F4-6C049FA9CC71}" dt="2026-02-18T12:08:10.619" v="200"/>
          <ac:spMkLst>
            <pc:docMk/>
            <pc:sldMk cId="3019859070" sldId="275"/>
            <ac:spMk id="2" creationId="{00000000-0000-0000-0000-000000000000}"/>
          </ac:spMkLst>
        </pc:spChg>
        <pc:spChg chg="mod">
          <ac:chgData name="Dimitrakos Thodoris" userId="73dfc49f-6c51-40ce-a976-354b19fac3d2" providerId="ADAL" clId="{4E32D2BC-7394-4F24-93F4-6C049FA9CC71}" dt="2026-02-18T12:08:10.619" v="200"/>
          <ac:spMkLst>
            <pc:docMk/>
            <pc:sldMk cId="3019859070" sldId="275"/>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3852629951" sldId="276"/>
        </pc:sldMkLst>
        <pc:spChg chg="mod">
          <ac:chgData name="Dimitrakos Thodoris" userId="73dfc49f-6c51-40ce-a976-354b19fac3d2" providerId="ADAL" clId="{4E32D2BC-7394-4F24-93F4-6C049FA9CC71}" dt="2026-02-18T12:08:10.619" v="200"/>
          <ac:spMkLst>
            <pc:docMk/>
            <pc:sldMk cId="3852629951" sldId="276"/>
            <ac:spMk id="2" creationId="{00000000-0000-0000-0000-000000000000}"/>
          </ac:spMkLst>
        </pc:spChg>
        <pc:spChg chg="mod">
          <ac:chgData name="Dimitrakos Thodoris" userId="73dfc49f-6c51-40ce-a976-354b19fac3d2" providerId="ADAL" clId="{4E32D2BC-7394-4F24-93F4-6C049FA9CC71}" dt="2026-02-18T12:08:10.619" v="200"/>
          <ac:spMkLst>
            <pc:docMk/>
            <pc:sldMk cId="3852629951" sldId="276"/>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2739421296" sldId="277"/>
        </pc:sldMkLst>
        <pc:spChg chg="mod">
          <ac:chgData name="Dimitrakos Thodoris" userId="73dfc49f-6c51-40ce-a976-354b19fac3d2" providerId="ADAL" clId="{4E32D2BC-7394-4F24-93F4-6C049FA9CC71}" dt="2026-02-18T12:08:10.619" v="200"/>
          <ac:spMkLst>
            <pc:docMk/>
            <pc:sldMk cId="2739421296" sldId="277"/>
            <ac:spMk id="2" creationId="{00000000-0000-0000-0000-000000000000}"/>
          </ac:spMkLst>
        </pc:spChg>
        <pc:spChg chg="mod">
          <ac:chgData name="Dimitrakos Thodoris" userId="73dfc49f-6c51-40ce-a976-354b19fac3d2" providerId="ADAL" clId="{4E32D2BC-7394-4F24-93F4-6C049FA9CC71}" dt="2026-02-18T12:08:10.619" v="200"/>
          <ac:spMkLst>
            <pc:docMk/>
            <pc:sldMk cId="2739421296" sldId="277"/>
            <ac:spMk id="3" creationId="{00000000-0000-0000-0000-000000000000}"/>
          </ac:spMkLst>
        </pc:spChg>
      </pc:sldChg>
      <pc:sldChg chg="modSp mod">
        <pc:chgData name="Dimitrakos Thodoris" userId="73dfc49f-6c51-40ce-a976-354b19fac3d2" providerId="ADAL" clId="{4E32D2BC-7394-4F24-93F4-6C049FA9CC71}" dt="2026-02-18T12:08:11.161" v="206" actId="27636"/>
        <pc:sldMkLst>
          <pc:docMk/>
          <pc:sldMk cId="3674609426" sldId="279"/>
        </pc:sldMkLst>
        <pc:spChg chg="mod">
          <ac:chgData name="Dimitrakos Thodoris" userId="73dfc49f-6c51-40ce-a976-354b19fac3d2" providerId="ADAL" clId="{4E32D2BC-7394-4F24-93F4-6C049FA9CC71}" dt="2026-02-18T12:08:10.619" v="200"/>
          <ac:spMkLst>
            <pc:docMk/>
            <pc:sldMk cId="3674609426" sldId="279"/>
            <ac:spMk id="4" creationId="{00000000-0000-0000-0000-000000000000}"/>
          </ac:spMkLst>
        </pc:spChg>
        <pc:spChg chg="mod">
          <ac:chgData name="Dimitrakos Thodoris" userId="73dfc49f-6c51-40ce-a976-354b19fac3d2" providerId="ADAL" clId="{4E32D2BC-7394-4F24-93F4-6C049FA9CC71}" dt="2026-02-18T12:08:11.161" v="206" actId="27636"/>
          <ac:spMkLst>
            <pc:docMk/>
            <pc:sldMk cId="3674609426" sldId="279"/>
            <ac:spMk id="5" creationId="{00000000-0000-0000-0000-000000000000}"/>
          </ac:spMkLst>
        </pc:spChg>
      </pc:sldChg>
      <pc:sldChg chg="modSp">
        <pc:chgData name="Dimitrakos Thodoris" userId="73dfc49f-6c51-40ce-a976-354b19fac3d2" providerId="ADAL" clId="{4E32D2BC-7394-4F24-93F4-6C049FA9CC71}" dt="2026-02-18T12:08:10.619" v="200"/>
        <pc:sldMkLst>
          <pc:docMk/>
          <pc:sldMk cId="628186034" sldId="280"/>
        </pc:sldMkLst>
        <pc:spChg chg="mod">
          <ac:chgData name="Dimitrakos Thodoris" userId="73dfc49f-6c51-40ce-a976-354b19fac3d2" providerId="ADAL" clId="{4E32D2BC-7394-4F24-93F4-6C049FA9CC71}" dt="2026-02-18T12:08:10.619" v="200"/>
          <ac:spMkLst>
            <pc:docMk/>
            <pc:sldMk cId="628186034" sldId="280"/>
            <ac:spMk id="2" creationId="{00000000-0000-0000-0000-000000000000}"/>
          </ac:spMkLst>
        </pc:spChg>
        <pc:spChg chg="mod">
          <ac:chgData name="Dimitrakos Thodoris" userId="73dfc49f-6c51-40ce-a976-354b19fac3d2" providerId="ADAL" clId="{4E32D2BC-7394-4F24-93F4-6C049FA9CC71}" dt="2026-02-18T12:08:10.619" v="200"/>
          <ac:spMkLst>
            <pc:docMk/>
            <pc:sldMk cId="628186034" sldId="280"/>
            <ac:spMk id="3" creationId="{00000000-0000-0000-0000-000000000000}"/>
          </ac:spMkLst>
        </pc:spChg>
      </pc:sldChg>
      <pc:sldChg chg="modSp mod">
        <pc:chgData name="Dimitrakos Thodoris" userId="73dfc49f-6c51-40ce-a976-354b19fac3d2" providerId="ADAL" clId="{4E32D2BC-7394-4F24-93F4-6C049FA9CC71}" dt="2026-02-18T12:08:11.173" v="208" actId="27636"/>
        <pc:sldMkLst>
          <pc:docMk/>
          <pc:sldMk cId="2145265790" sldId="281"/>
        </pc:sldMkLst>
        <pc:spChg chg="mod">
          <ac:chgData name="Dimitrakos Thodoris" userId="73dfc49f-6c51-40ce-a976-354b19fac3d2" providerId="ADAL" clId="{4E32D2BC-7394-4F24-93F4-6C049FA9CC71}" dt="2026-02-18T12:08:11.173" v="207" actId="27636"/>
          <ac:spMkLst>
            <pc:docMk/>
            <pc:sldMk cId="2145265790" sldId="281"/>
            <ac:spMk id="2" creationId="{00000000-0000-0000-0000-000000000000}"/>
          </ac:spMkLst>
        </pc:spChg>
        <pc:spChg chg="mod">
          <ac:chgData name="Dimitrakos Thodoris" userId="73dfc49f-6c51-40ce-a976-354b19fac3d2" providerId="ADAL" clId="{4E32D2BC-7394-4F24-93F4-6C049FA9CC71}" dt="2026-02-18T12:08:11.173" v="208" actId="27636"/>
          <ac:spMkLst>
            <pc:docMk/>
            <pc:sldMk cId="2145265790" sldId="281"/>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4006063048" sldId="283"/>
        </pc:sldMkLst>
        <pc:spChg chg="mod">
          <ac:chgData name="Dimitrakos Thodoris" userId="73dfc49f-6c51-40ce-a976-354b19fac3d2" providerId="ADAL" clId="{4E32D2BC-7394-4F24-93F4-6C049FA9CC71}" dt="2026-02-18T12:08:10.619" v="200"/>
          <ac:spMkLst>
            <pc:docMk/>
            <pc:sldMk cId="4006063048" sldId="283"/>
            <ac:spMk id="2" creationId="{00000000-0000-0000-0000-000000000000}"/>
          </ac:spMkLst>
        </pc:spChg>
        <pc:picChg chg="mod">
          <ac:chgData name="Dimitrakos Thodoris" userId="73dfc49f-6c51-40ce-a976-354b19fac3d2" providerId="ADAL" clId="{4E32D2BC-7394-4F24-93F4-6C049FA9CC71}" dt="2026-02-18T12:08:10.619" v="200"/>
          <ac:picMkLst>
            <pc:docMk/>
            <pc:sldMk cId="4006063048" sldId="283"/>
            <ac:picMk id="4" creationId="{00000000-0000-0000-0000-000000000000}"/>
          </ac:picMkLst>
        </pc:picChg>
      </pc:sldChg>
      <pc:sldChg chg="modSp mod">
        <pc:chgData name="Dimitrakos Thodoris" userId="73dfc49f-6c51-40ce-a976-354b19fac3d2" providerId="ADAL" clId="{4E32D2BC-7394-4F24-93F4-6C049FA9CC71}" dt="2026-02-24T14:42:15.834" v="260" actId="20577"/>
        <pc:sldMkLst>
          <pc:docMk/>
          <pc:sldMk cId="2640740408" sldId="284"/>
        </pc:sldMkLst>
        <pc:spChg chg="mod">
          <ac:chgData name="Dimitrakos Thodoris" userId="73dfc49f-6c51-40ce-a976-354b19fac3d2" providerId="ADAL" clId="{4E32D2BC-7394-4F24-93F4-6C049FA9CC71}" dt="2026-02-18T12:08:10.619" v="200"/>
          <ac:spMkLst>
            <pc:docMk/>
            <pc:sldMk cId="2640740408" sldId="284"/>
            <ac:spMk id="2" creationId="{00000000-0000-0000-0000-000000000000}"/>
          </ac:spMkLst>
        </pc:spChg>
        <pc:spChg chg="mod">
          <ac:chgData name="Dimitrakos Thodoris" userId="73dfc49f-6c51-40ce-a976-354b19fac3d2" providerId="ADAL" clId="{4E32D2BC-7394-4F24-93F4-6C049FA9CC71}" dt="2026-02-24T14:42:15.834" v="260" actId="20577"/>
          <ac:spMkLst>
            <pc:docMk/>
            <pc:sldMk cId="2640740408" sldId="284"/>
            <ac:spMk id="3" creationId="{00000000-0000-0000-0000-000000000000}"/>
          </ac:spMkLst>
        </pc:spChg>
      </pc:sldChg>
      <pc:sldChg chg="modSp">
        <pc:chgData name="Dimitrakos Thodoris" userId="73dfc49f-6c51-40ce-a976-354b19fac3d2" providerId="ADAL" clId="{4E32D2BC-7394-4F24-93F4-6C049FA9CC71}" dt="2026-02-18T12:08:10.619" v="200"/>
        <pc:sldMkLst>
          <pc:docMk/>
          <pc:sldMk cId="2547191458" sldId="285"/>
        </pc:sldMkLst>
        <pc:spChg chg="mod">
          <ac:chgData name="Dimitrakos Thodoris" userId="73dfc49f-6c51-40ce-a976-354b19fac3d2" providerId="ADAL" clId="{4E32D2BC-7394-4F24-93F4-6C049FA9CC71}" dt="2026-02-18T12:08:10.619" v="200"/>
          <ac:spMkLst>
            <pc:docMk/>
            <pc:sldMk cId="2547191458" sldId="285"/>
            <ac:spMk id="2" creationId="{00000000-0000-0000-0000-000000000000}"/>
          </ac:spMkLst>
        </pc:spChg>
      </pc:sldChg>
      <pc:sldChg chg="modSp mod">
        <pc:chgData name="Dimitrakos Thodoris" userId="73dfc49f-6c51-40ce-a976-354b19fac3d2" providerId="ADAL" clId="{4E32D2BC-7394-4F24-93F4-6C049FA9CC71}" dt="2026-02-18T12:08:11.221" v="209" actId="27636"/>
        <pc:sldMkLst>
          <pc:docMk/>
          <pc:sldMk cId="4174940555" sldId="286"/>
        </pc:sldMkLst>
        <pc:spChg chg="mod">
          <ac:chgData name="Dimitrakos Thodoris" userId="73dfc49f-6c51-40ce-a976-354b19fac3d2" providerId="ADAL" clId="{4E32D2BC-7394-4F24-93F4-6C049FA9CC71}" dt="2026-02-18T12:08:10.619" v="200"/>
          <ac:spMkLst>
            <pc:docMk/>
            <pc:sldMk cId="4174940555" sldId="286"/>
            <ac:spMk id="2" creationId="{00000000-0000-0000-0000-000000000000}"/>
          </ac:spMkLst>
        </pc:spChg>
        <pc:spChg chg="mod">
          <ac:chgData name="Dimitrakos Thodoris" userId="73dfc49f-6c51-40ce-a976-354b19fac3d2" providerId="ADAL" clId="{4E32D2BC-7394-4F24-93F4-6C049FA9CC71}" dt="2026-02-18T12:08:11.221" v="209" actId="27636"/>
          <ac:spMkLst>
            <pc:docMk/>
            <pc:sldMk cId="4174940555" sldId="286"/>
            <ac:spMk id="3" creationId="{00000000-0000-0000-0000-000000000000}"/>
          </ac:spMkLst>
        </pc:spChg>
      </pc:sldChg>
      <pc:sldChg chg="modSp mod">
        <pc:chgData name="Dimitrakos Thodoris" userId="73dfc49f-6c51-40ce-a976-354b19fac3d2" providerId="ADAL" clId="{4E32D2BC-7394-4F24-93F4-6C049FA9CC71}" dt="2026-02-24T14:42:49.762" v="278" actId="113"/>
        <pc:sldMkLst>
          <pc:docMk/>
          <pc:sldMk cId="1450397176" sldId="287"/>
        </pc:sldMkLst>
        <pc:spChg chg="mod">
          <ac:chgData name="Dimitrakos Thodoris" userId="73dfc49f-6c51-40ce-a976-354b19fac3d2" providerId="ADAL" clId="{4E32D2BC-7394-4F24-93F4-6C049FA9CC71}" dt="2026-02-18T12:08:11.221" v="210" actId="27636"/>
          <ac:spMkLst>
            <pc:docMk/>
            <pc:sldMk cId="1450397176" sldId="287"/>
            <ac:spMk id="2" creationId="{00000000-0000-0000-0000-000000000000}"/>
          </ac:spMkLst>
        </pc:spChg>
        <pc:spChg chg="mod">
          <ac:chgData name="Dimitrakos Thodoris" userId="73dfc49f-6c51-40ce-a976-354b19fac3d2" providerId="ADAL" clId="{4E32D2BC-7394-4F24-93F4-6C049FA9CC71}" dt="2026-02-24T14:42:45.578" v="277" actId="20577"/>
          <ac:spMkLst>
            <pc:docMk/>
            <pc:sldMk cId="1450397176" sldId="287"/>
            <ac:spMk id="4" creationId="{00000000-0000-0000-0000-000000000000}"/>
          </ac:spMkLst>
        </pc:spChg>
        <pc:graphicFrameChg chg="modGraphic">
          <ac:chgData name="Dimitrakos Thodoris" userId="73dfc49f-6c51-40ce-a976-354b19fac3d2" providerId="ADAL" clId="{4E32D2BC-7394-4F24-93F4-6C049FA9CC71}" dt="2026-02-24T14:42:49.762" v="278" actId="113"/>
          <ac:graphicFrameMkLst>
            <pc:docMk/>
            <pc:sldMk cId="1450397176" sldId="287"/>
            <ac:graphicFrameMk id="9" creationId="{00000000-0000-0000-0000-000000000000}"/>
          </ac:graphicFrameMkLst>
        </pc:graphicFrameChg>
      </pc:sldChg>
      <pc:sldChg chg="modSp">
        <pc:chgData name="Dimitrakos Thodoris" userId="73dfc49f-6c51-40ce-a976-354b19fac3d2" providerId="ADAL" clId="{4E32D2BC-7394-4F24-93F4-6C049FA9CC71}" dt="2026-02-18T12:08:10.619" v="200"/>
        <pc:sldMkLst>
          <pc:docMk/>
          <pc:sldMk cId="1997920995" sldId="288"/>
        </pc:sldMkLst>
        <pc:spChg chg="mod">
          <ac:chgData name="Dimitrakos Thodoris" userId="73dfc49f-6c51-40ce-a976-354b19fac3d2" providerId="ADAL" clId="{4E32D2BC-7394-4F24-93F4-6C049FA9CC71}" dt="2026-02-18T12:08:10.619" v="200"/>
          <ac:spMkLst>
            <pc:docMk/>
            <pc:sldMk cId="1997920995" sldId="288"/>
            <ac:spMk id="2" creationId="{00000000-0000-0000-0000-000000000000}"/>
          </ac:spMkLst>
        </pc:spChg>
        <pc:picChg chg="mod">
          <ac:chgData name="Dimitrakos Thodoris" userId="73dfc49f-6c51-40ce-a976-354b19fac3d2" providerId="ADAL" clId="{4E32D2BC-7394-4F24-93F4-6C049FA9CC71}" dt="2026-02-18T12:08:10.619" v="200"/>
          <ac:picMkLst>
            <pc:docMk/>
            <pc:sldMk cId="1997920995" sldId="288"/>
            <ac:picMk id="5122" creationId="{00000000-0000-0000-0000-000000000000}"/>
          </ac:picMkLst>
        </pc:picChg>
      </pc:sldChg>
      <pc:sldChg chg="modSp mod">
        <pc:chgData name="Dimitrakos Thodoris" userId="73dfc49f-6c51-40ce-a976-354b19fac3d2" providerId="ADAL" clId="{4E32D2BC-7394-4F24-93F4-6C049FA9CC71}" dt="2026-02-18T12:08:11.268" v="213" actId="27636"/>
        <pc:sldMkLst>
          <pc:docMk/>
          <pc:sldMk cId="65038816" sldId="289"/>
        </pc:sldMkLst>
        <pc:spChg chg="mod">
          <ac:chgData name="Dimitrakos Thodoris" userId="73dfc49f-6c51-40ce-a976-354b19fac3d2" providerId="ADAL" clId="{4E32D2BC-7394-4F24-93F4-6C049FA9CC71}" dt="2026-02-18T12:08:11.236" v="211" actId="27636"/>
          <ac:spMkLst>
            <pc:docMk/>
            <pc:sldMk cId="65038816" sldId="289"/>
            <ac:spMk id="2" creationId="{00000000-0000-0000-0000-000000000000}"/>
          </ac:spMkLst>
        </pc:spChg>
        <pc:spChg chg="mod">
          <ac:chgData name="Dimitrakos Thodoris" userId="73dfc49f-6c51-40ce-a976-354b19fac3d2" providerId="ADAL" clId="{4E32D2BC-7394-4F24-93F4-6C049FA9CC71}" dt="2026-02-18T12:08:10.619" v="200"/>
          <ac:spMkLst>
            <pc:docMk/>
            <pc:sldMk cId="65038816" sldId="289"/>
            <ac:spMk id="4" creationId="{00000000-0000-0000-0000-000000000000}"/>
          </ac:spMkLst>
        </pc:spChg>
        <pc:spChg chg="mod">
          <ac:chgData name="Dimitrakos Thodoris" userId="73dfc49f-6c51-40ce-a976-354b19fac3d2" providerId="ADAL" clId="{4E32D2BC-7394-4F24-93F4-6C049FA9CC71}" dt="2026-02-18T12:08:11.268" v="213" actId="27636"/>
          <ac:spMkLst>
            <pc:docMk/>
            <pc:sldMk cId="65038816" sldId="289"/>
            <ac:spMk id="5" creationId="{00000000-0000-0000-0000-000000000000}"/>
          </ac:spMkLst>
        </pc:spChg>
        <pc:spChg chg="mod">
          <ac:chgData name="Dimitrakos Thodoris" userId="73dfc49f-6c51-40ce-a976-354b19fac3d2" providerId="ADAL" clId="{4E32D2BC-7394-4F24-93F4-6C049FA9CC71}" dt="2026-02-18T12:08:10.619" v="200"/>
          <ac:spMkLst>
            <pc:docMk/>
            <pc:sldMk cId="65038816" sldId="289"/>
            <ac:spMk id="6" creationId="{00000000-0000-0000-0000-000000000000}"/>
          </ac:spMkLst>
        </pc:spChg>
        <pc:spChg chg="mod">
          <ac:chgData name="Dimitrakos Thodoris" userId="73dfc49f-6c51-40ce-a976-354b19fac3d2" providerId="ADAL" clId="{4E32D2BC-7394-4F24-93F4-6C049FA9CC71}" dt="2026-02-18T12:08:11.268" v="212" actId="27636"/>
          <ac:spMkLst>
            <pc:docMk/>
            <pc:sldMk cId="65038816" sldId="289"/>
            <ac:spMk id="7" creationId="{00000000-0000-0000-0000-000000000000}"/>
          </ac:spMkLst>
        </pc:spChg>
      </pc:sldChg>
      <pc:sldChg chg="modSp mod">
        <pc:chgData name="Dimitrakos Thodoris" userId="73dfc49f-6c51-40ce-a976-354b19fac3d2" providerId="ADAL" clId="{4E32D2BC-7394-4F24-93F4-6C049FA9CC71}" dt="2026-02-18T12:08:11.268" v="215" actId="27636"/>
        <pc:sldMkLst>
          <pc:docMk/>
          <pc:sldMk cId="748661387" sldId="290"/>
        </pc:sldMkLst>
        <pc:spChg chg="mod">
          <ac:chgData name="Dimitrakos Thodoris" userId="73dfc49f-6c51-40ce-a976-354b19fac3d2" providerId="ADAL" clId="{4E32D2BC-7394-4F24-93F4-6C049FA9CC71}" dt="2026-02-18T12:08:11.268" v="215" actId="27636"/>
          <ac:spMkLst>
            <pc:docMk/>
            <pc:sldMk cId="748661387" sldId="290"/>
            <ac:spMk id="7" creationId="{00000000-0000-0000-0000-000000000000}"/>
          </ac:spMkLst>
        </pc:spChg>
        <pc:spChg chg="mod">
          <ac:chgData name="Dimitrakos Thodoris" userId="73dfc49f-6c51-40ce-a976-354b19fac3d2" providerId="ADAL" clId="{4E32D2BC-7394-4F24-93F4-6C049FA9CC71}" dt="2026-02-18T12:08:10.619" v="200"/>
          <ac:spMkLst>
            <pc:docMk/>
            <pc:sldMk cId="748661387" sldId="290"/>
            <ac:spMk id="8" creationId="{00000000-0000-0000-0000-000000000000}"/>
          </ac:spMkLst>
        </pc:spChg>
      </pc:sldChg>
      <pc:sldChg chg="modSp mod">
        <pc:chgData name="Dimitrakos Thodoris" userId="73dfc49f-6c51-40ce-a976-354b19fac3d2" providerId="ADAL" clId="{4E32D2BC-7394-4F24-93F4-6C049FA9CC71}" dt="2026-02-18T12:08:11.268" v="214" actId="27636"/>
        <pc:sldMkLst>
          <pc:docMk/>
          <pc:sldMk cId="1224616470" sldId="291"/>
        </pc:sldMkLst>
        <pc:spChg chg="mod">
          <ac:chgData name="Dimitrakos Thodoris" userId="73dfc49f-6c51-40ce-a976-354b19fac3d2" providerId="ADAL" clId="{4E32D2BC-7394-4F24-93F4-6C049FA9CC71}" dt="2026-02-18T12:08:11.268" v="214" actId="27636"/>
          <ac:spMkLst>
            <pc:docMk/>
            <pc:sldMk cId="1224616470" sldId="291"/>
            <ac:spMk id="2" creationId="{00000000-0000-0000-0000-000000000000}"/>
          </ac:spMkLst>
        </pc:spChg>
        <pc:spChg chg="mod">
          <ac:chgData name="Dimitrakos Thodoris" userId="73dfc49f-6c51-40ce-a976-354b19fac3d2" providerId="ADAL" clId="{4E32D2BC-7394-4F24-93F4-6C049FA9CC71}" dt="2026-02-18T12:08:10.619" v="200"/>
          <ac:spMkLst>
            <pc:docMk/>
            <pc:sldMk cId="1224616470" sldId="291"/>
            <ac:spMk id="3" creationId="{00000000-0000-0000-0000-000000000000}"/>
          </ac:spMkLst>
        </pc:spChg>
      </pc:sldChg>
      <pc:sldChg chg="addSp delSp modSp mod setBg">
        <pc:chgData name="Dimitrakos Thodoris" userId="73dfc49f-6c51-40ce-a976-354b19fac3d2" providerId="ADAL" clId="{4E32D2BC-7394-4F24-93F4-6C049FA9CC71}" dt="2026-02-18T12:09:33.372" v="226" actId="26606"/>
        <pc:sldMkLst>
          <pc:docMk/>
          <pc:sldMk cId="413215690" sldId="292"/>
        </pc:sldMkLst>
        <pc:spChg chg="mod">
          <ac:chgData name="Dimitrakos Thodoris" userId="73dfc49f-6c51-40ce-a976-354b19fac3d2" providerId="ADAL" clId="{4E32D2BC-7394-4F24-93F4-6C049FA9CC71}" dt="2026-02-18T12:09:16.918" v="224" actId="26606"/>
          <ac:spMkLst>
            <pc:docMk/>
            <pc:sldMk cId="413215690" sldId="292"/>
            <ac:spMk id="2" creationId="{E5FCEFBC-D3E9-46EF-9A63-A5E26916145A}"/>
          </ac:spMkLst>
        </pc:spChg>
        <pc:spChg chg="add del mod">
          <ac:chgData name="Dimitrakos Thodoris" userId="73dfc49f-6c51-40ce-a976-354b19fac3d2" providerId="ADAL" clId="{4E32D2BC-7394-4F24-93F4-6C049FA9CC71}" dt="2026-02-18T12:09:33.372" v="226" actId="26606"/>
          <ac:spMkLst>
            <pc:docMk/>
            <pc:sldMk cId="413215690" sldId="292"/>
            <ac:spMk id="3" creationId="{3C5EAB4C-CE48-4696-B2D8-FE17A5676A56}"/>
          </ac:spMkLst>
        </pc:spChg>
      </pc:sldChg>
      <pc:sldChg chg="modSp mod">
        <pc:chgData name="Dimitrakos Thodoris" userId="73dfc49f-6c51-40ce-a976-354b19fac3d2" providerId="ADAL" clId="{4E32D2BC-7394-4F24-93F4-6C049FA9CC71}" dt="2026-02-18T12:08:10.919" v="202" actId="27636"/>
        <pc:sldMkLst>
          <pc:docMk/>
          <pc:sldMk cId="75268927" sldId="293"/>
        </pc:sldMkLst>
        <pc:spChg chg="mod">
          <ac:chgData name="Dimitrakos Thodoris" userId="73dfc49f-6c51-40ce-a976-354b19fac3d2" providerId="ADAL" clId="{4E32D2BC-7394-4F24-93F4-6C049FA9CC71}" dt="2026-02-18T12:08:10.619" v="200"/>
          <ac:spMkLst>
            <pc:docMk/>
            <pc:sldMk cId="75268927" sldId="293"/>
            <ac:spMk id="2" creationId="{5DF0394C-D1C8-4AFD-9DE3-1F73ABB901BC}"/>
          </ac:spMkLst>
        </pc:spChg>
        <pc:spChg chg="mod">
          <ac:chgData name="Dimitrakos Thodoris" userId="73dfc49f-6c51-40ce-a976-354b19fac3d2" providerId="ADAL" clId="{4E32D2BC-7394-4F24-93F4-6C049FA9CC71}" dt="2026-02-18T12:08:10.919" v="202" actId="27636"/>
          <ac:spMkLst>
            <pc:docMk/>
            <pc:sldMk cId="75268927" sldId="293"/>
            <ac:spMk id="3" creationId="{91321337-F661-48E1-91CA-05ECCB9CA32A}"/>
          </ac:spMkLst>
        </pc:spChg>
      </pc:sldChg>
      <pc:sldChg chg="delSp delDesignElem">
        <pc:chgData name="Dimitrakos Thodoris" userId="73dfc49f-6c51-40ce-a976-354b19fac3d2" providerId="ADAL" clId="{4E32D2BC-7394-4F24-93F4-6C049FA9CC71}" dt="2026-02-18T12:08:10.619" v="200"/>
        <pc:sldMkLst>
          <pc:docMk/>
          <pc:sldMk cId="1089614113" sldId="294"/>
        </pc:sldMkLst>
      </pc:sldChg>
      <pc:sldChg chg="modSp mod">
        <pc:chgData name="Dimitrakos Thodoris" userId="73dfc49f-6c51-40ce-a976-354b19fac3d2" providerId="ADAL" clId="{4E32D2BC-7394-4F24-93F4-6C049FA9CC71}" dt="2026-02-24T14:40:01.907" v="228" actId="255"/>
        <pc:sldMkLst>
          <pc:docMk/>
          <pc:sldMk cId="2575399511" sldId="295"/>
        </pc:sldMkLst>
        <pc:spChg chg="mod">
          <ac:chgData name="Dimitrakos Thodoris" userId="73dfc49f-6c51-40ce-a976-354b19fac3d2" providerId="ADAL" clId="{4E32D2BC-7394-4F24-93F4-6C049FA9CC71}" dt="2026-02-24T14:40:01.907" v="228" actId="255"/>
          <ac:spMkLst>
            <pc:docMk/>
            <pc:sldMk cId="2575399511" sldId="295"/>
            <ac:spMk id="7" creationId="{E36EFBA6-0C2D-6D73-8584-09C2269B20AE}"/>
          </ac:spMkLst>
        </pc:spChg>
      </pc:sldChg>
      <pc:sldChg chg="modSp add mod">
        <pc:chgData name="Dimitrakos Thodoris" userId="73dfc49f-6c51-40ce-a976-354b19fac3d2" providerId="ADAL" clId="{4E32D2BC-7394-4F24-93F4-6C049FA9CC71}" dt="2026-02-18T12:08:11.284" v="216" actId="27636"/>
        <pc:sldMkLst>
          <pc:docMk/>
          <pc:sldMk cId="814074069" sldId="296"/>
        </pc:sldMkLst>
        <pc:spChg chg="mod">
          <ac:chgData name="Dimitrakos Thodoris" userId="73dfc49f-6c51-40ce-a976-354b19fac3d2" providerId="ADAL" clId="{4E32D2BC-7394-4F24-93F4-6C049FA9CC71}" dt="2026-02-18T12:08:10.619" v="200"/>
          <ac:spMkLst>
            <pc:docMk/>
            <pc:sldMk cId="814074069" sldId="296"/>
            <ac:spMk id="2" creationId="{00000000-0000-0000-0000-000000000000}"/>
          </ac:spMkLst>
        </pc:spChg>
        <pc:spChg chg="mod">
          <ac:chgData name="Dimitrakos Thodoris" userId="73dfc49f-6c51-40ce-a976-354b19fac3d2" providerId="ADAL" clId="{4E32D2BC-7394-4F24-93F4-6C049FA9CC71}" dt="2026-02-18T12:08:11.284" v="216" actId="27636"/>
          <ac:spMkLst>
            <pc:docMk/>
            <pc:sldMk cId="814074069" sldId="296"/>
            <ac:spMk id="3" creationId="{00000000-0000-0000-0000-000000000000}"/>
          </ac:spMkLst>
        </pc:spChg>
      </pc:sldChg>
      <pc:sldChg chg="modSp add mod">
        <pc:chgData name="Dimitrakos Thodoris" userId="73dfc49f-6c51-40ce-a976-354b19fac3d2" providerId="ADAL" clId="{4E32D2BC-7394-4F24-93F4-6C049FA9CC71}" dt="2026-02-18T12:08:10.619" v="200"/>
        <pc:sldMkLst>
          <pc:docMk/>
          <pc:sldMk cId="1290675367" sldId="297"/>
        </pc:sldMkLst>
        <pc:spChg chg="mod">
          <ac:chgData name="Dimitrakos Thodoris" userId="73dfc49f-6c51-40ce-a976-354b19fac3d2" providerId="ADAL" clId="{4E32D2BC-7394-4F24-93F4-6C049FA9CC71}" dt="2026-02-18T12:08:10.619" v="200"/>
          <ac:spMkLst>
            <pc:docMk/>
            <pc:sldMk cId="1290675367" sldId="297"/>
            <ac:spMk id="2" creationId="{00000000-0000-0000-0000-000000000000}"/>
          </ac:spMkLst>
        </pc:spChg>
        <pc:spChg chg="mod">
          <ac:chgData name="Dimitrakos Thodoris" userId="73dfc49f-6c51-40ce-a976-354b19fac3d2" providerId="ADAL" clId="{4E32D2BC-7394-4F24-93F4-6C049FA9CC71}" dt="2026-02-18T12:08:10.619" v="200"/>
          <ac:spMkLst>
            <pc:docMk/>
            <pc:sldMk cId="1290675367" sldId="297"/>
            <ac:spMk id="3" creationId="{00000000-0000-0000-0000-000000000000}"/>
          </ac:spMkLst>
        </pc:spChg>
      </pc:sldChg>
      <pc:sldChg chg="modSp add mod">
        <pc:chgData name="Dimitrakos Thodoris" userId="73dfc49f-6c51-40ce-a976-354b19fac3d2" providerId="ADAL" clId="{4E32D2BC-7394-4F24-93F4-6C049FA9CC71}" dt="2026-02-18T12:08:30.590" v="221" actId="207"/>
        <pc:sldMkLst>
          <pc:docMk/>
          <pc:sldMk cId="1424387599" sldId="298"/>
        </pc:sldMkLst>
        <pc:spChg chg="mod">
          <ac:chgData name="Dimitrakos Thodoris" userId="73dfc49f-6c51-40ce-a976-354b19fac3d2" providerId="ADAL" clId="{4E32D2BC-7394-4F24-93F4-6C049FA9CC71}" dt="2026-02-18T12:08:30.590" v="221" actId="207"/>
          <ac:spMkLst>
            <pc:docMk/>
            <pc:sldMk cId="1424387599" sldId="298"/>
            <ac:spMk id="2" creationId="{00000000-0000-0000-0000-000000000000}"/>
          </ac:spMkLst>
        </pc:spChg>
        <pc:spChg chg="mod">
          <ac:chgData name="Dimitrakos Thodoris" userId="73dfc49f-6c51-40ce-a976-354b19fac3d2" providerId="ADAL" clId="{4E32D2BC-7394-4F24-93F4-6C049FA9CC71}" dt="2026-02-18T12:08:10.619" v="200"/>
          <ac:spMkLst>
            <pc:docMk/>
            <pc:sldMk cId="1424387599" sldId="298"/>
            <ac:spMk id="3" creationId="{00000000-0000-0000-0000-000000000000}"/>
          </ac:spMkLst>
        </pc:spChg>
      </pc:sldChg>
      <pc:sldChg chg="modSp add mod">
        <pc:chgData name="Dimitrakos Thodoris" userId="73dfc49f-6c51-40ce-a976-354b19fac3d2" providerId="ADAL" clId="{4E32D2BC-7394-4F24-93F4-6C049FA9CC71}" dt="2026-02-18T12:08:24.317" v="220" actId="207"/>
        <pc:sldMkLst>
          <pc:docMk/>
          <pc:sldMk cId="2450554484" sldId="299"/>
        </pc:sldMkLst>
        <pc:spChg chg="mod">
          <ac:chgData name="Dimitrakos Thodoris" userId="73dfc49f-6c51-40ce-a976-354b19fac3d2" providerId="ADAL" clId="{4E32D2BC-7394-4F24-93F4-6C049FA9CC71}" dt="2026-02-18T12:08:24.317" v="220" actId="207"/>
          <ac:spMkLst>
            <pc:docMk/>
            <pc:sldMk cId="2450554484" sldId="299"/>
            <ac:spMk id="2" creationId="{00000000-0000-0000-0000-000000000000}"/>
          </ac:spMkLst>
        </pc:spChg>
        <pc:spChg chg="mod">
          <ac:chgData name="Dimitrakos Thodoris" userId="73dfc49f-6c51-40ce-a976-354b19fac3d2" providerId="ADAL" clId="{4E32D2BC-7394-4F24-93F4-6C049FA9CC71}" dt="2026-02-18T12:08:10.619" v="200"/>
          <ac:spMkLst>
            <pc:docMk/>
            <pc:sldMk cId="2450554484" sldId="299"/>
            <ac:spMk id="3" creationId="{00000000-0000-0000-0000-000000000000}"/>
          </ac:spMkLst>
        </pc:spChg>
      </pc:sldChg>
      <pc:sldChg chg="modSp add mod">
        <pc:chgData name="Dimitrakos Thodoris" userId="73dfc49f-6c51-40ce-a976-354b19fac3d2" providerId="ADAL" clId="{4E32D2BC-7394-4F24-93F4-6C049FA9CC71}" dt="2026-02-18T12:08:11.299" v="217" actId="27636"/>
        <pc:sldMkLst>
          <pc:docMk/>
          <pc:sldMk cId="3191833726" sldId="300"/>
        </pc:sldMkLst>
        <pc:spChg chg="mod">
          <ac:chgData name="Dimitrakos Thodoris" userId="73dfc49f-6c51-40ce-a976-354b19fac3d2" providerId="ADAL" clId="{4E32D2BC-7394-4F24-93F4-6C049FA9CC71}" dt="2026-02-18T12:08:11.299" v="217" actId="27636"/>
          <ac:spMkLst>
            <pc:docMk/>
            <pc:sldMk cId="3191833726" sldId="300"/>
            <ac:spMk id="2" creationId="{B661ED70-24B6-B80B-C90C-E7C1E65EA538}"/>
          </ac:spMkLst>
        </pc:spChg>
        <pc:spChg chg="mod">
          <ac:chgData name="Dimitrakos Thodoris" userId="73dfc49f-6c51-40ce-a976-354b19fac3d2" providerId="ADAL" clId="{4E32D2BC-7394-4F24-93F4-6C049FA9CC71}" dt="2026-02-18T12:08:10.619" v="200"/>
          <ac:spMkLst>
            <pc:docMk/>
            <pc:sldMk cId="3191833726" sldId="300"/>
            <ac:spMk id="3" creationId="{DAA28E1E-A238-4848-8F3C-44BAAA533A18}"/>
          </ac:spMkLst>
        </pc:spChg>
      </pc:sldChg>
      <pc:sldChg chg="addSp delSp modSp add mod">
        <pc:chgData name="Dimitrakos Thodoris" userId="73dfc49f-6c51-40ce-a976-354b19fac3d2" providerId="ADAL" clId="{4E32D2BC-7394-4F24-93F4-6C049FA9CC71}" dt="2026-02-24T14:47:34.842" v="287"/>
        <pc:sldMkLst>
          <pc:docMk/>
          <pc:sldMk cId="3749076789" sldId="301"/>
        </pc:sldMkLst>
        <pc:spChg chg="add del mod">
          <ac:chgData name="Dimitrakos Thodoris" userId="73dfc49f-6c51-40ce-a976-354b19fac3d2" providerId="ADAL" clId="{4E32D2BC-7394-4F24-93F4-6C049FA9CC71}" dt="2026-02-24T14:47:29.441" v="286"/>
          <ac:spMkLst>
            <pc:docMk/>
            <pc:sldMk cId="3749076789" sldId="301"/>
            <ac:spMk id="3" creationId="{300B37E9-7A9E-08AA-20E6-CFAB79FD41B8}"/>
          </ac:spMkLst>
        </pc:spChg>
        <pc:spChg chg="del mod">
          <ac:chgData name="Dimitrakos Thodoris" userId="73dfc49f-6c51-40ce-a976-354b19fac3d2" providerId="ADAL" clId="{4E32D2BC-7394-4F24-93F4-6C049FA9CC71}" dt="2026-02-24T14:46:11.508" v="282"/>
          <ac:spMkLst>
            <pc:docMk/>
            <pc:sldMk cId="3749076789" sldId="301"/>
            <ac:spMk id="5" creationId="{857C4096-A46F-1E55-BB2B-FEF5ABFC380D}"/>
          </ac:spMkLst>
        </pc:spChg>
        <pc:spChg chg="del mod">
          <ac:chgData name="Dimitrakos Thodoris" userId="73dfc49f-6c51-40ce-a976-354b19fac3d2" providerId="ADAL" clId="{4E32D2BC-7394-4F24-93F4-6C049FA9CC71}" dt="2026-02-24T14:47:24.150" v="285"/>
          <ac:spMkLst>
            <pc:docMk/>
            <pc:sldMk cId="3749076789" sldId="301"/>
            <ac:spMk id="7" creationId="{45E042A0-820C-A590-53A6-C6BF72F2483E}"/>
          </ac:spMkLst>
        </pc:spChg>
        <pc:spChg chg="add del mod">
          <ac:chgData name="Dimitrakos Thodoris" userId="73dfc49f-6c51-40ce-a976-354b19fac3d2" providerId="ADAL" clId="{4E32D2BC-7394-4F24-93F4-6C049FA9CC71}" dt="2026-02-24T14:47:34.842" v="287"/>
          <ac:spMkLst>
            <pc:docMk/>
            <pc:sldMk cId="3749076789" sldId="301"/>
            <ac:spMk id="8" creationId="{102A24DC-C261-D5EF-78DC-35B1F9F97844}"/>
          </ac:spMkLst>
        </pc:spChg>
        <pc:picChg chg="add mod">
          <ac:chgData name="Dimitrakos Thodoris" userId="73dfc49f-6c51-40ce-a976-354b19fac3d2" providerId="ADAL" clId="{4E32D2BC-7394-4F24-93F4-6C049FA9CC71}" dt="2026-02-24T14:47:34.842" v="287"/>
          <ac:picMkLst>
            <pc:docMk/>
            <pc:sldMk cId="3749076789" sldId="301"/>
            <ac:picMk id="9" creationId="{C51DE806-0EF3-D692-CB82-438FF5A0E831}"/>
          </ac:picMkLst>
        </pc:picChg>
        <pc:picChg chg="add mod">
          <ac:chgData name="Dimitrakos Thodoris" userId="73dfc49f-6c51-40ce-a976-354b19fac3d2" providerId="ADAL" clId="{4E32D2BC-7394-4F24-93F4-6C049FA9CC71}" dt="2026-02-24T14:46:11.508" v="282"/>
          <ac:picMkLst>
            <pc:docMk/>
            <pc:sldMk cId="3749076789" sldId="301"/>
            <ac:picMk id="1026" creationId="{BA1CCF5A-3134-C6D1-9803-14249FADD43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49002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110180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405725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11784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32214-9668-4DCC-BB5C-29AA4BA15FC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92175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B32214-9668-4DCC-BB5C-29AA4BA15FCB}"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48967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B32214-9668-4DCC-BB5C-29AA4BA15FCB}"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22526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B32214-9668-4DCC-BB5C-29AA4BA15FCB}"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06487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32214-9668-4DCC-BB5C-29AA4BA15FCB}"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80752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163691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01068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32214-9668-4DCC-BB5C-29AA4BA15FCB}" type="datetimeFigureOut">
              <a:rPr lang="en-US" smtClean="0"/>
              <a:t>2/24/2026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9F71C-83D8-4215-BCC7-0A8033F41EF4}" type="slidenum">
              <a:rPr lang="en-US" smtClean="0"/>
              <a:t>‹#›</a:t>
            </a:fld>
            <a:endParaRPr lang="en-US"/>
          </a:p>
        </p:txBody>
      </p:sp>
    </p:spTree>
    <p:extLst>
      <p:ext uri="{BB962C8B-B14F-4D97-AF65-F5344CB8AC3E}">
        <p14:creationId xmlns:p14="http://schemas.microsoft.com/office/powerpoint/2010/main" val="47262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762000" y="5301208"/>
            <a:ext cx="6858000" cy="1440160"/>
          </a:xfrm>
        </p:spPr>
        <p:txBody>
          <a:bodyPr>
            <a:normAutofit/>
          </a:bodyPr>
          <a:lstStyle/>
          <a:p>
            <a:pPr algn="ctr"/>
            <a:r>
              <a:rPr lang="el-GR" sz="4400" b="1"/>
              <a:t>Επιστημονική Επανάσταση (16</a:t>
            </a:r>
            <a:r>
              <a:rPr lang="el-GR" sz="4400" b="1" baseline="30000"/>
              <a:t>ος</a:t>
            </a:r>
            <a:r>
              <a:rPr lang="el-GR" sz="4400" b="1"/>
              <a:t>-17</a:t>
            </a:r>
            <a:r>
              <a:rPr lang="el-GR" sz="4400" b="1" baseline="30000"/>
              <a:t>ος</a:t>
            </a:r>
            <a:r>
              <a:rPr lang="el-GR" sz="4400" b="1"/>
              <a:t> αι)</a:t>
            </a:r>
            <a:endParaRPr lang="en-US" sz="4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08504" cy="5301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819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01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96" y="0"/>
            <a:ext cx="91450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78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476672"/>
            <a:ext cx="6781800" cy="576064"/>
          </a:xfrm>
        </p:spPr>
        <p:txBody>
          <a:bodyPr>
            <a:noAutofit/>
          </a:bodyPr>
          <a:lstStyle/>
          <a:p>
            <a:pPr algn="ctr"/>
            <a:r>
              <a:rPr lang="el-GR" sz="3600" b="1" u="sng" dirty="0"/>
              <a:t>Η κοσμική διαίρεση</a:t>
            </a:r>
            <a:endParaRPr lang="en-US" sz="3600" b="1" u="sng" dirty="0"/>
          </a:p>
        </p:txBody>
      </p:sp>
      <p:sp>
        <p:nvSpPr>
          <p:cNvPr id="5" name="Content Placeholder 4"/>
          <p:cNvSpPr>
            <a:spLocks noGrp="1"/>
          </p:cNvSpPr>
          <p:nvPr>
            <p:ph idx="1"/>
          </p:nvPr>
        </p:nvSpPr>
        <p:spPr>
          <a:xfrm>
            <a:off x="762000" y="1196752"/>
            <a:ext cx="7543800" cy="5040560"/>
          </a:xfrm>
        </p:spPr>
        <p:txBody>
          <a:bodyPr>
            <a:normAutofit/>
          </a:bodyPr>
          <a:lstStyle/>
          <a:p>
            <a:endParaRPr lang="en-US" sz="3200" b="1" dirty="0"/>
          </a:p>
          <a:p>
            <a:r>
              <a:rPr lang="el-GR" sz="3200" b="1" dirty="0" err="1"/>
              <a:t>Υποσελήνια</a:t>
            </a:r>
            <a:r>
              <a:rPr lang="el-GR" sz="3200" b="1" dirty="0"/>
              <a:t> περιοχή</a:t>
            </a:r>
            <a:endParaRPr lang="en-US" sz="3200" dirty="0"/>
          </a:p>
          <a:p>
            <a:pPr marL="0" indent="0">
              <a:buNone/>
            </a:pPr>
            <a:endParaRPr lang="en-US" sz="3200" b="1" dirty="0"/>
          </a:p>
          <a:p>
            <a:r>
              <a:rPr lang="el-GR" sz="3200" b="1" dirty="0" err="1"/>
              <a:t>Υπερσελήνια</a:t>
            </a:r>
            <a:r>
              <a:rPr lang="el-GR" sz="3200" b="1" dirty="0"/>
              <a:t> περιοχή </a:t>
            </a:r>
            <a:endParaRPr lang="en-US" sz="32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769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err="1"/>
              <a:t>Υποσελήνιος</a:t>
            </a:r>
            <a:r>
              <a:rPr lang="el-GR" dirty="0"/>
              <a:t> χώρος</a:t>
            </a:r>
            <a:endParaRPr lang="en-US" dirty="0"/>
          </a:p>
        </p:txBody>
      </p:sp>
      <p:sp>
        <p:nvSpPr>
          <p:cNvPr id="3" name="Content Placeholder 2"/>
          <p:cNvSpPr>
            <a:spLocks noGrp="1"/>
          </p:cNvSpPr>
          <p:nvPr>
            <p:ph idx="1"/>
          </p:nvPr>
        </p:nvSpPr>
        <p:spPr/>
        <p:txBody>
          <a:bodyPr/>
          <a:lstStyle/>
          <a:p>
            <a:r>
              <a:rPr lang="el-GR" dirty="0"/>
              <a:t>βασιλεύει η μεταβολή, η αλλοίωση, η γέννηση και η φθορά. </a:t>
            </a:r>
          </a:p>
          <a:p>
            <a:endParaRPr lang="el-GR" dirty="0"/>
          </a:p>
          <a:p>
            <a:r>
              <a:rPr lang="el-GR" dirty="0"/>
              <a:t>Σ΄ αυτό το τόπο λαμβάνει χώρα η κυκλοφορική κίνηση των τεσσάρων απλών σωμάτων γης, ύδατος, αέρος και πυρός </a:t>
            </a:r>
            <a:endParaRPr lang="en-US" dirty="0"/>
          </a:p>
          <a:p>
            <a:pPr marL="0" indent="0">
              <a:buNone/>
            </a:pPr>
            <a:endParaRPr lang="en-US" dirty="0"/>
          </a:p>
        </p:txBody>
      </p:sp>
    </p:spTree>
    <p:extLst>
      <p:ext uri="{BB962C8B-B14F-4D97-AF65-F5344CB8AC3E}">
        <p14:creationId xmlns:p14="http://schemas.microsoft.com/office/powerpoint/2010/main" val="18016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err="1"/>
              <a:t>Υπερσελήνια</a:t>
            </a:r>
            <a:r>
              <a:rPr lang="el-GR" dirty="0"/>
              <a:t> περιοχή </a:t>
            </a:r>
            <a:endParaRPr lang="en-US" dirty="0"/>
          </a:p>
        </p:txBody>
      </p:sp>
      <p:sp>
        <p:nvSpPr>
          <p:cNvPr id="3" name="Content Placeholder 2"/>
          <p:cNvSpPr>
            <a:spLocks noGrp="1"/>
          </p:cNvSpPr>
          <p:nvPr>
            <p:ph idx="1"/>
          </p:nvPr>
        </p:nvSpPr>
        <p:spPr/>
        <p:txBody>
          <a:bodyPr/>
          <a:lstStyle/>
          <a:p>
            <a:r>
              <a:rPr lang="el-GR" dirty="0"/>
              <a:t>βασιλεύει η «αϊδία κίνηση των αθανάτων αϊδίων ουσιών που φθάνει μέχρι της σφαίρας των απλανών. </a:t>
            </a:r>
          </a:p>
          <a:p>
            <a:r>
              <a:rPr lang="el-GR" dirty="0"/>
              <a:t>Σ΄ αυτόν δεν υπάρχουν τα τέσσερα γνωστά στοιχεία, αλλά την ύλη του την αποτελεί ένα «πέμπτο σώμα» ή πέμπτη ουσία, κοινώς λεγόμενη «πεμπτουσία» </a:t>
            </a:r>
            <a:endParaRPr lang="en-US" dirty="0"/>
          </a:p>
          <a:p>
            <a:pPr marL="0" indent="0">
              <a:buNone/>
            </a:pPr>
            <a:endParaRPr lang="en-US" dirty="0"/>
          </a:p>
        </p:txBody>
      </p:sp>
    </p:spTree>
    <p:extLst>
      <p:ext uri="{BB962C8B-B14F-4D97-AF65-F5344CB8AC3E}">
        <p14:creationId xmlns:p14="http://schemas.microsoft.com/office/powerpoint/2010/main" val="305570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l-GR" dirty="0"/>
              <a:t>Κίνηση (στον χώρο)</a:t>
            </a:r>
            <a:endParaRPr lang="en-US" dirty="0"/>
          </a:p>
        </p:txBody>
      </p:sp>
      <p:sp>
        <p:nvSpPr>
          <p:cNvPr id="5" name="Text Placeholder 4"/>
          <p:cNvSpPr>
            <a:spLocks noGrp="1"/>
          </p:cNvSpPr>
          <p:nvPr>
            <p:ph type="body" idx="1"/>
          </p:nvPr>
        </p:nvSpPr>
        <p:spPr/>
        <p:txBody>
          <a:bodyPr/>
          <a:lstStyle/>
          <a:p>
            <a:r>
              <a:rPr lang="el-GR" sz="2000" b="1" dirty="0">
                <a:solidFill>
                  <a:schemeClr val="tx1"/>
                </a:solidFill>
              </a:rPr>
              <a:t>Τα ουράνια σώματα</a:t>
            </a:r>
            <a:endParaRPr lang="en-US" sz="2000" b="1" dirty="0">
              <a:solidFill>
                <a:schemeClr val="tx1"/>
              </a:solidFill>
            </a:endParaRPr>
          </a:p>
        </p:txBody>
      </p:sp>
      <p:sp>
        <p:nvSpPr>
          <p:cNvPr id="6" name="Content Placeholder 5"/>
          <p:cNvSpPr>
            <a:spLocks noGrp="1"/>
          </p:cNvSpPr>
          <p:nvPr>
            <p:ph sz="half" idx="2"/>
          </p:nvPr>
        </p:nvSpPr>
        <p:spPr/>
        <p:txBody>
          <a:bodyPr>
            <a:normAutofit/>
          </a:bodyPr>
          <a:lstStyle/>
          <a:p>
            <a:endParaRPr lang="en-US" dirty="0"/>
          </a:p>
          <a:p>
            <a:endParaRPr lang="en-US" dirty="0"/>
          </a:p>
          <a:p>
            <a:r>
              <a:rPr lang="el-GR" dirty="0"/>
              <a:t>Συνεχής κίνηση</a:t>
            </a:r>
            <a:endParaRPr lang="en-US" dirty="0"/>
          </a:p>
          <a:p>
            <a:endParaRPr lang="en-US" dirty="0"/>
          </a:p>
          <a:p>
            <a:r>
              <a:rPr lang="el-GR" dirty="0"/>
              <a:t>Κυκλική κίνηση </a:t>
            </a:r>
            <a:endParaRPr lang="en-US" dirty="0"/>
          </a:p>
          <a:p>
            <a:endParaRPr lang="en-US" dirty="0"/>
          </a:p>
        </p:txBody>
      </p:sp>
      <p:sp>
        <p:nvSpPr>
          <p:cNvPr id="7" name="Text Placeholder 6"/>
          <p:cNvSpPr>
            <a:spLocks noGrp="1"/>
          </p:cNvSpPr>
          <p:nvPr>
            <p:ph type="body" sz="quarter" idx="3"/>
          </p:nvPr>
        </p:nvSpPr>
        <p:spPr/>
        <p:txBody>
          <a:bodyPr/>
          <a:lstStyle/>
          <a:p>
            <a:r>
              <a:rPr lang="el-GR" sz="2000" b="1" dirty="0">
                <a:solidFill>
                  <a:schemeClr val="tx1"/>
                </a:solidFill>
              </a:rPr>
              <a:t>Γήινα σώματα </a:t>
            </a:r>
            <a:endParaRPr lang="en-US" sz="2000" b="1" dirty="0">
              <a:solidFill>
                <a:schemeClr val="tx1"/>
              </a:solidFill>
            </a:endParaRPr>
          </a:p>
        </p:txBody>
      </p:sp>
      <p:sp>
        <p:nvSpPr>
          <p:cNvPr id="8" name="Content Placeholder 7"/>
          <p:cNvSpPr>
            <a:spLocks noGrp="1"/>
          </p:cNvSpPr>
          <p:nvPr>
            <p:ph sz="quarter" idx="4"/>
          </p:nvPr>
        </p:nvSpPr>
        <p:spPr/>
        <p:txBody>
          <a:bodyPr>
            <a:normAutofit/>
          </a:bodyPr>
          <a:lstStyle/>
          <a:p>
            <a:endParaRPr lang="en-US" dirty="0"/>
          </a:p>
          <a:p>
            <a:endParaRPr lang="en-US" dirty="0"/>
          </a:p>
          <a:p>
            <a:r>
              <a:rPr lang="el-GR" dirty="0"/>
              <a:t>Ασυνεχής κίνηση</a:t>
            </a:r>
            <a:endParaRPr lang="en-US" dirty="0"/>
          </a:p>
          <a:p>
            <a:endParaRPr lang="en-US" dirty="0"/>
          </a:p>
          <a:p>
            <a:r>
              <a:rPr lang="el-GR" dirty="0"/>
              <a:t>Γραμμική κίνηση</a:t>
            </a:r>
            <a:endParaRPr lang="en-US" dirty="0"/>
          </a:p>
          <a:p>
            <a:endParaRPr lang="en-US" dirty="0"/>
          </a:p>
        </p:txBody>
      </p:sp>
    </p:spTree>
    <p:extLst>
      <p:ext uri="{BB962C8B-B14F-4D97-AF65-F5344CB8AC3E}">
        <p14:creationId xmlns:p14="http://schemas.microsoft.com/office/powerpoint/2010/main" val="64870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l-GR" dirty="0"/>
              <a:t>Επίγεια κίνηση </a:t>
            </a:r>
            <a:endParaRPr lang="en-US" dirty="0"/>
          </a:p>
        </p:txBody>
      </p:sp>
      <p:sp>
        <p:nvSpPr>
          <p:cNvPr id="8" name="Content Placeholder 7"/>
          <p:cNvSpPr>
            <a:spLocks noGrp="1"/>
          </p:cNvSpPr>
          <p:nvPr>
            <p:ph idx="1"/>
          </p:nvPr>
        </p:nvSpPr>
        <p:spPr/>
        <p:txBody>
          <a:bodyPr>
            <a:normAutofit/>
          </a:bodyPr>
          <a:lstStyle/>
          <a:p>
            <a:r>
              <a:rPr lang="el-GR" sz="2400" b="1" dirty="0"/>
              <a:t>Όλα τα γήινα σώματα είναι σύνθετα</a:t>
            </a:r>
            <a:endParaRPr lang="en-US" sz="2400" b="1" dirty="0"/>
          </a:p>
          <a:p>
            <a:pPr marL="0" indent="0">
              <a:buNone/>
            </a:pPr>
            <a:r>
              <a:rPr lang="el-GR" sz="1800" dirty="0"/>
              <a:t>Αποτελούνται από τα τέσσερα στοιχεία </a:t>
            </a:r>
            <a:endParaRPr lang="en-US" sz="1800" u="sng" dirty="0"/>
          </a:p>
          <a:p>
            <a:pPr marL="0" indent="0">
              <a:buNone/>
            </a:pPr>
            <a:endParaRPr lang="en-US" u="sng" dirty="0"/>
          </a:p>
          <a:p>
            <a:r>
              <a:rPr lang="el-GR" sz="2400" b="1" dirty="0" err="1"/>
              <a:t>Τοστοιχείο</a:t>
            </a:r>
            <a:r>
              <a:rPr lang="el-GR" sz="2400" b="1" dirty="0"/>
              <a:t> που κυριαρχεί καθορίζει την φυσική κίνηση του σώματος</a:t>
            </a:r>
            <a:endParaRPr lang="en-US" sz="2400" b="1" dirty="0"/>
          </a:p>
          <a:p>
            <a:pPr marL="0" indent="0">
              <a:buNone/>
            </a:pPr>
            <a:endParaRPr lang="en-US" sz="1800" dirty="0"/>
          </a:p>
          <a:p>
            <a:pPr marL="0" indent="0">
              <a:buNone/>
            </a:pPr>
            <a:r>
              <a:rPr lang="el-GR" sz="2400" b="1" dirty="0"/>
              <a:t>Φυσική</a:t>
            </a:r>
            <a:r>
              <a:rPr lang="en-US" sz="2400" b="1" dirty="0"/>
              <a:t> </a:t>
            </a:r>
            <a:r>
              <a:rPr lang="en-US" sz="2400" b="1" dirty="0">
                <a:solidFill>
                  <a:srgbClr val="FF0000"/>
                </a:solidFill>
              </a:rPr>
              <a:t>Vs</a:t>
            </a:r>
            <a:r>
              <a:rPr lang="el-GR" sz="2400" b="1" dirty="0">
                <a:solidFill>
                  <a:srgbClr val="FF0000"/>
                </a:solidFill>
              </a:rPr>
              <a:t> Βίαιη</a:t>
            </a:r>
            <a:r>
              <a:rPr lang="en-US" sz="2400" b="1" dirty="0"/>
              <a:t> (</a:t>
            </a:r>
            <a:r>
              <a:rPr lang="el-GR" sz="2400" b="1" dirty="0"/>
              <a:t>εξαναγκασμένη</a:t>
            </a:r>
            <a:r>
              <a:rPr lang="en-US" sz="2400" b="1" dirty="0"/>
              <a:t>) </a:t>
            </a:r>
            <a:r>
              <a:rPr lang="el-GR" sz="2400" b="1" dirty="0"/>
              <a:t>κίνηση</a:t>
            </a:r>
            <a:endParaRPr lang="en-US" sz="2400" b="1" dirty="0"/>
          </a:p>
          <a:p>
            <a:pPr marL="0" indent="0">
              <a:buNone/>
            </a:pPr>
            <a:r>
              <a:rPr lang="en-US" sz="1800" dirty="0">
                <a:latin typeface="Times New Roman"/>
                <a:cs typeface="Times New Roman"/>
              </a:rPr>
              <a:t>▬</a:t>
            </a:r>
            <a:r>
              <a:rPr lang="el-GR" sz="1800" dirty="0">
                <a:latin typeface="Times New Roman"/>
                <a:cs typeface="Times New Roman"/>
              </a:rPr>
              <a:t>Η 2</a:t>
            </a:r>
            <a:r>
              <a:rPr lang="el-GR" sz="1800" baseline="30000" dirty="0">
                <a:latin typeface="Times New Roman"/>
                <a:cs typeface="Times New Roman"/>
              </a:rPr>
              <a:t>η</a:t>
            </a:r>
            <a:r>
              <a:rPr lang="el-GR" sz="1800" dirty="0">
                <a:latin typeface="Times New Roman"/>
                <a:cs typeface="Times New Roman"/>
              </a:rPr>
              <a:t> χρειάζεται μια εξωτερική δύναμη</a:t>
            </a:r>
            <a:endParaRPr lang="en-US" sz="1800" dirty="0">
              <a:latin typeface="Times New Roman"/>
              <a:cs typeface="Times New Roman"/>
            </a:endParaRPr>
          </a:p>
          <a:p>
            <a:pPr marL="0" indent="0">
              <a:buNone/>
            </a:pPr>
            <a:endParaRPr lang="en-US" dirty="0"/>
          </a:p>
          <a:p>
            <a:pPr marL="0" indent="0">
              <a:buNone/>
            </a:pPr>
            <a:endParaRPr lang="en-US" sz="1800" dirty="0"/>
          </a:p>
        </p:txBody>
      </p:sp>
    </p:spTree>
    <p:extLst>
      <p:ext uri="{BB962C8B-B14F-4D97-AF65-F5344CB8AC3E}">
        <p14:creationId xmlns:p14="http://schemas.microsoft.com/office/powerpoint/2010/main" val="91843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Τελεολογία</a:t>
            </a:r>
            <a:endParaRPr lang="en-US" dirty="0"/>
          </a:p>
        </p:txBody>
      </p:sp>
      <p:sp>
        <p:nvSpPr>
          <p:cNvPr id="3" name="Content Placeholder 2"/>
          <p:cNvSpPr>
            <a:spLocks noGrp="1"/>
          </p:cNvSpPr>
          <p:nvPr>
            <p:ph idx="1"/>
          </p:nvPr>
        </p:nvSpPr>
        <p:spPr/>
        <p:txBody>
          <a:bodyPr/>
          <a:lstStyle/>
          <a:p>
            <a:pPr marL="0" indent="0">
              <a:buNone/>
            </a:pPr>
            <a:r>
              <a:rPr lang="el-GR" dirty="0"/>
              <a:t>Τι είναι γνώση;</a:t>
            </a:r>
            <a:endParaRPr lang="en-US" dirty="0"/>
          </a:p>
          <a:p>
            <a:pPr marL="0" indent="0">
              <a:buNone/>
            </a:pPr>
            <a:endParaRPr lang="en-US" dirty="0"/>
          </a:p>
          <a:p>
            <a:pPr marL="0" indent="0">
              <a:buNone/>
            </a:pPr>
            <a:r>
              <a:rPr lang="el-GR" dirty="0"/>
              <a:t>Τι σημαίνει να γνωρίζουμε επαρκώς κάτι;</a:t>
            </a:r>
            <a:endParaRPr lang="en-US" dirty="0"/>
          </a:p>
          <a:p>
            <a:pPr marL="0" indent="0">
              <a:buNone/>
            </a:pPr>
            <a:endParaRPr lang="en-US" dirty="0"/>
          </a:p>
          <a:p>
            <a:pPr marL="0" indent="0">
              <a:buNone/>
            </a:pPr>
            <a:r>
              <a:rPr lang="el-GR" dirty="0"/>
              <a:t>«…θεωρούμε ότι έχουμε επιστημονική γνώση (ενός</a:t>
            </a:r>
          </a:p>
          <a:p>
            <a:pPr marL="0" indent="0">
              <a:buNone/>
            </a:pPr>
            <a:r>
              <a:rPr lang="el-GR" dirty="0"/>
              <a:t>πράγματος) όταν γνωρίζουμε την αιτία του… » Αναλυτικά Ύστερα</a:t>
            </a:r>
            <a:r>
              <a:rPr lang="en-US" dirty="0"/>
              <a:t>, 94a 20</a:t>
            </a:r>
            <a:r>
              <a:rPr lang="el-GR" dirty="0"/>
              <a:t>. </a:t>
            </a:r>
            <a:endParaRPr lang="en-US" dirty="0"/>
          </a:p>
        </p:txBody>
      </p:sp>
    </p:spTree>
    <p:extLst>
      <p:ext uri="{BB962C8B-B14F-4D97-AF65-F5344CB8AC3E}">
        <p14:creationId xmlns:p14="http://schemas.microsoft.com/office/powerpoint/2010/main" val="28260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Αίτια</a:t>
            </a:r>
            <a:endParaRPr lang="en-US" dirty="0"/>
          </a:p>
        </p:txBody>
      </p:sp>
      <p:sp>
        <p:nvSpPr>
          <p:cNvPr id="3" name="Content Placeholder 2"/>
          <p:cNvSpPr>
            <a:spLocks noGrp="1"/>
          </p:cNvSpPr>
          <p:nvPr>
            <p:ph idx="1"/>
          </p:nvPr>
        </p:nvSpPr>
        <p:spPr/>
        <p:txBody>
          <a:bodyPr>
            <a:normAutofit/>
          </a:bodyPr>
          <a:lstStyle/>
          <a:p>
            <a:r>
              <a:rPr lang="el-GR" sz="2000" dirty="0"/>
              <a:t>Οι αιτίες είναι τέσσερις. Μία από αυτές λέμε ότι είναι η ουσία ή η ουσιαστική φύση ενός πράγματος (γιατί ο λόγος ύπαρξης ενός πράγματος ανάγεται τελικά στον τύπο του)∙ άλλη αιτία είναι η ύλη ή από πού προκύπτει το υποκείμενο∙ τρίτη αιτία είναι η πηγή της κίνησης∙ και τέταρτη είναι η αιτία που στέκει απέναντι, ο σκοπός και το «αγαθό» (γιατί αυτό είναι ο τελικός σκοπός κάθε κίνησης και γένεσης)</a:t>
            </a:r>
            <a:r>
              <a:rPr lang="en-US" sz="2400" dirty="0"/>
              <a:t>, </a:t>
            </a:r>
            <a:r>
              <a:rPr lang="el-GR" sz="2400" i="1" dirty="0"/>
              <a:t>Μετά τα Φυσικά</a:t>
            </a:r>
            <a:r>
              <a:rPr lang="en-US" sz="2400" dirty="0"/>
              <a:t>, A iii 983a 26 – 30.</a:t>
            </a:r>
            <a:endParaRPr lang="el-GR" sz="2400" dirty="0"/>
          </a:p>
          <a:p>
            <a:r>
              <a:rPr lang="el-GR" sz="2400" dirty="0"/>
              <a:t> Αριστοτέλης αξιώνει ρητά από την ερευνήτρια της φύσης:</a:t>
            </a:r>
          </a:p>
          <a:p>
            <a:pPr marL="36900" indent="0">
              <a:buNone/>
            </a:pPr>
            <a:r>
              <a:rPr lang="el-GR" sz="2400" dirty="0"/>
              <a:t>«Επειδή οι αιτίες είναι τέσσερις, χρέος του φυσικού είναι να τις γνωρίσει όλες, και ανάγοντας το “γιατί” και στις τέσσερις –στην ύλη, στο είδος, σε αυτό που προκάλεσε την κίνηση, στον σκοπό–, να είναι σε θέση να δώσει τη φυσική αιτιολογία» (Φυσικά 198a22-23). </a:t>
            </a:r>
            <a:r>
              <a:rPr lang="en-US" sz="2400" dirty="0"/>
              <a:t> </a:t>
            </a:r>
          </a:p>
        </p:txBody>
      </p:sp>
    </p:spTree>
    <p:extLst>
      <p:ext uri="{BB962C8B-B14F-4D97-AF65-F5344CB8AC3E}">
        <p14:creationId xmlns:p14="http://schemas.microsoft.com/office/powerpoint/2010/main" val="195256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Αίτια</a:t>
            </a:r>
            <a:r>
              <a:rPr lang="en-US" dirty="0"/>
              <a:t>…</a:t>
            </a:r>
          </a:p>
        </p:txBody>
      </p:sp>
      <p:sp>
        <p:nvSpPr>
          <p:cNvPr id="3" name="Content Placeholder 2"/>
          <p:cNvSpPr>
            <a:spLocks noGrp="1"/>
          </p:cNvSpPr>
          <p:nvPr>
            <p:ph idx="1"/>
          </p:nvPr>
        </p:nvSpPr>
        <p:spPr>
          <a:xfrm>
            <a:off x="685346" y="1732450"/>
            <a:ext cx="7847094" cy="4648878"/>
          </a:xfrm>
        </p:spPr>
        <p:txBody>
          <a:bodyPr>
            <a:normAutofit fontScale="77500" lnSpcReduction="20000"/>
          </a:bodyPr>
          <a:lstStyle/>
          <a:p>
            <a:r>
              <a:rPr lang="el-GR" b="1" u="sng" dirty="0"/>
              <a:t>Το υλικό αίτιο </a:t>
            </a:r>
            <a:r>
              <a:rPr lang="el-GR" b="1" dirty="0"/>
              <a:t>ορίζεται ως «το ενυπάρχον από το οποίο γίνεται κάτι» ή το «</a:t>
            </a:r>
            <a:r>
              <a:rPr lang="el-GR" b="1" dirty="0" err="1"/>
              <a:t>υπο-κείµενο</a:t>
            </a:r>
            <a:r>
              <a:rPr lang="el-GR" b="1" dirty="0"/>
              <a:t>».</a:t>
            </a:r>
            <a:endParaRPr lang="en-US" dirty="0"/>
          </a:p>
          <a:p>
            <a:r>
              <a:rPr lang="el-GR" b="1" u="sng" dirty="0"/>
              <a:t>Το ειδικό αίτιο, </a:t>
            </a:r>
            <a:r>
              <a:rPr lang="el-GR" b="1" dirty="0">
                <a:effectLst>
                  <a:outerShdw blurRad="38100" dist="38100" dir="2700000" algn="tl">
                    <a:srgbClr val="000000">
                      <a:alpha val="43137"/>
                    </a:srgbClr>
                  </a:outerShdw>
                </a:effectLst>
              </a:rPr>
              <a:t>π</a:t>
            </a:r>
            <a:r>
              <a:rPr lang="el-GR" b="1" dirty="0"/>
              <a:t>ροσδιορίζεται ως «ο </a:t>
            </a:r>
            <a:r>
              <a:rPr lang="el-GR" b="1" dirty="0" err="1"/>
              <a:t>ορισµός</a:t>
            </a:r>
            <a:r>
              <a:rPr lang="el-GR" b="1" dirty="0"/>
              <a:t> της ουσίας» του (Φυσικά194b26-27) ή το «τι είναι κάτι» (Φυσικά 198a16)</a:t>
            </a:r>
            <a:endParaRPr lang="en-US" dirty="0"/>
          </a:p>
          <a:p>
            <a:r>
              <a:rPr lang="el-GR" b="1" u="sng" dirty="0"/>
              <a:t>Το ποιητικό ή κινητικό αίτιο </a:t>
            </a:r>
            <a:r>
              <a:rPr lang="el-GR" b="1" dirty="0"/>
              <a:t>ορίζεται πάντοτε περιφραστικά από τον Αριστοτέλη: στην πληρέστερη εκδοχή του ως «από όπου προέρχεται η µ</a:t>
            </a:r>
            <a:r>
              <a:rPr lang="el-GR" b="1" dirty="0" err="1"/>
              <a:t>εταβολή</a:t>
            </a:r>
            <a:r>
              <a:rPr lang="el-GR" b="1" dirty="0"/>
              <a:t> ή η ακινητοποίηση» (Φυσικά 194b29-30), και συνήθως περιληπτικά ως «η προέλευση της κίνησης» (</a:t>
            </a:r>
            <a:r>
              <a:rPr lang="el-GR" b="1" dirty="0" err="1"/>
              <a:t>ὄθεν</a:t>
            </a:r>
            <a:r>
              <a:rPr lang="el-GR" b="1" dirty="0"/>
              <a:t> ἡ </a:t>
            </a:r>
            <a:r>
              <a:rPr lang="el-GR" b="1" dirty="0" err="1"/>
              <a:t>κίνησις</a:t>
            </a:r>
            <a:r>
              <a:rPr lang="el-GR" b="1" dirty="0"/>
              <a:t>)</a:t>
            </a:r>
            <a:endParaRPr lang="en-US" dirty="0"/>
          </a:p>
          <a:p>
            <a:r>
              <a:rPr lang="el-GR" b="1" u="sng" dirty="0"/>
              <a:t>Το τελικό </a:t>
            </a:r>
            <a:r>
              <a:rPr lang="el-GR" b="1" dirty="0"/>
              <a:t>αίτιο </a:t>
            </a:r>
            <a:r>
              <a:rPr lang="el-GR" b="1" dirty="0" err="1"/>
              <a:t>ισοδυναµεί</a:t>
            </a:r>
            <a:r>
              <a:rPr lang="el-GR" b="1" dirty="0"/>
              <a:t> µε τον σκοπό (το </a:t>
            </a:r>
            <a:r>
              <a:rPr lang="el-GR" b="1" dirty="0" err="1"/>
              <a:t>οὗ</a:t>
            </a:r>
            <a:r>
              <a:rPr lang="el-GR" b="1" dirty="0"/>
              <a:t> </a:t>
            </a:r>
            <a:r>
              <a:rPr lang="el-GR" b="1" dirty="0" err="1"/>
              <a:t>ἕνεκα</a:t>
            </a:r>
            <a:r>
              <a:rPr lang="el-GR" b="1" dirty="0"/>
              <a:t>) ενός όντος ή γεγονότος. O Αριστοτέλης το </a:t>
            </a:r>
            <a:r>
              <a:rPr lang="el-GR" b="1" dirty="0" err="1"/>
              <a:t>ονοµάζει</a:t>
            </a:r>
            <a:r>
              <a:rPr lang="el-GR" b="1" dirty="0"/>
              <a:t> και «αγαθό» ή «βέλτιστο» (Φυσικά 195a24-26), εννοώντας ότι τέλος δεν είναι η οποιαδήποτε κατάληξη µ</a:t>
            </a:r>
            <a:r>
              <a:rPr lang="el-GR" b="1" dirty="0" err="1"/>
              <a:t>ιας</a:t>
            </a:r>
            <a:r>
              <a:rPr lang="el-GR" b="1" dirty="0"/>
              <a:t> µ</a:t>
            </a:r>
            <a:r>
              <a:rPr lang="el-GR" b="1" dirty="0" err="1"/>
              <a:t>εταβολής</a:t>
            </a:r>
            <a:r>
              <a:rPr lang="el-GR" b="1" dirty="0"/>
              <a:t>, αλλά η επίτευξη ενός </a:t>
            </a:r>
            <a:r>
              <a:rPr lang="el-GR" b="1" dirty="0" err="1"/>
              <a:t>προϋπάρχοντος</a:t>
            </a:r>
            <a:r>
              <a:rPr lang="el-GR" b="1" dirty="0"/>
              <a:t> στόχου, το έσχατο </a:t>
            </a:r>
            <a:r>
              <a:rPr lang="el-GR" b="1" dirty="0" err="1"/>
              <a:t>σηµείο</a:t>
            </a:r>
            <a:r>
              <a:rPr lang="el-GR" b="1" dirty="0"/>
              <a:t> µ</a:t>
            </a:r>
            <a:r>
              <a:rPr lang="el-GR" b="1" dirty="0" err="1"/>
              <a:t>ιας</a:t>
            </a:r>
            <a:r>
              <a:rPr lang="el-GR" b="1" dirty="0"/>
              <a:t> διαδικασίας «όταν, σε µ</a:t>
            </a:r>
            <a:r>
              <a:rPr lang="el-GR" b="1" dirty="0" err="1"/>
              <a:t>ια</a:t>
            </a:r>
            <a:r>
              <a:rPr lang="el-GR" b="1" dirty="0"/>
              <a:t> µ</a:t>
            </a:r>
            <a:r>
              <a:rPr lang="el-GR" b="1" dirty="0" err="1"/>
              <a:t>εταβολή</a:t>
            </a:r>
            <a:r>
              <a:rPr lang="el-GR" b="1" dirty="0"/>
              <a:t> που είναι συνεχής, υπάρχει κάποιο τέλος». (Φυσικά 194a29-30). </a:t>
            </a:r>
          </a:p>
          <a:p>
            <a:pPr marL="36900" indent="0" algn="r">
              <a:buNone/>
            </a:pPr>
            <a:r>
              <a:rPr lang="el-GR" b="1" dirty="0"/>
              <a:t>(Κάλφας, Πρόλογος, Φυσικά)</a:t>
            </a:r>
            <a:endParaRPr lang="en-US" dirty="0"/>
          </a:p>
        </p:txBody>
      </p:sp>
    </p:spTree>
    <p:extLst>
      <p:ext uri="{BB962C8B-B14F-4D97-AF65-F5344CB8AC3E}">
        <p14:creationId xmlns:p14="http://schemas.microsoft.com/office/powerpoint/2010/main" val="126324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EFBC-D3E9-46EF-9A63-A5E26916145A}"/>
              </a:ext>
            </a:extLst>
          </p:cNvPr>
          <p:cNvSpPr>
            <a:spLocks noGrp="1"/>
          </p:cNvSpPr>
          <p:nvPr>
            <p:ph type="title"/>
          </p:nvPr>
        </p:nvSpPr>
        <p:spPr/>
        <p:txBody>
          <a:bodyPr/>
          <a:lstStyle/>
          <a:p>
            <a:r>
              <a:rPr lang="el-GR"/>
              <a:t>Ο Μεσαιωνικός Αριστοτελισμός</a:t>
            </a:r>
            <a:endParaRPr lang="en-GB" dirty="0"/>
          </a:p>
        </p:txBody>
      </p:sp>
      <p:sp>
        <p:nvSpPr>
          <p:cNvPr id="3" name="Content Placeholder 2">
            <a:extLst>
              <a:ext uri="{FF2B5EF4-FFF2-40B4-BE49-F238E27FC236}">
                <a16:creationId xmlns:a16="http://schemas.microsoft.com/office/drawing/2014/main" id="{3C5EAB4C-CE48-4696-B2D8-FE17A5676A56}"/>
              </a:ext>
            </a:extLst>
          </p:cNvPr>
          <p:cNvSpPr>
            <a:spLocks noGrp="1"/>
          </p:cNvSpPr>
          <p:nvPr>
            <p:ph idx="1"/>
          </p:nvPr>
        </p:nvSpPr>
        <p:spPr/>
        <p:txBody>
          <a:bodyPr>
            <a:normAutofit lnSpcReduction="10000"/>
          </a:bodyPr>
          <a:lstStyle/>
          <a:p>
            <a:r>
              <a:rPr lang="el-GR" dirty="0"/>
              <a:t>Οι δυσκολίες</a:t>
            </a:r>
            <a:endParaRPr lang="en-US" dirty="0"/>
          </a:p>
          <a:p>
            <a:pPr marL="0" indent="0">
              <a:buNone/>
            </a:pPr>
            <a:endParaRPr lang="en-US" dirty="0"/>
          </a:p>
          <a:p>
            <a:pPr marL="0" indent="0">
              <a:buNone/>
            </a:pPr>
            <a:r>
              <a:rPr lang="en-US" dirty="0"/>
              <a:t>-</a:t>
            </a:r>
            <a:r>
              <a:rPr lang="el-GR" dirty="0"/>
              <a:t>Ασυμβατότητες μεταξύ Αριστοτελισμού και Χριστιανικής θεολογίας</a:t>
            </a:r>
            <a:endParaRPr lang="en-US" dirty="0"/>
          </a:p>
          <a:p>
            <a:pPr marL="0" indent="0">
              <a:buNone/>
            </a:pPr>
            <a:endParaRPr lang="en-US" dirty="0"/>
          </a:p>
          <a:p>
            <a:pPr marL="0" indent="0">
              <a:buNone/>
            </a:pPr>
            <a:r>
              <a:rPr lang="el-GR" dirty="0"/>
              <a:t>Βασικές ασυμβατότητες</a:t>
            </a:r>
            <a:r>
              <a:rPr lang="en-GB" dirty="0"/>
              <a:t>:</a:t>
            </a:r>
          </a:p>
          <a:p>
            <a:pPr marL="514350" indent="-514350">
              <a:buAutoNum type="alphaLcParenR"/>
            </a:pPr>
            <a:r>
              <a:rPr lang="el-GR" dirty="0"/>
              <a:t>Η αιωνιότητα του Κόσμου</a:t>
            </a:r>
            <a:endParaRPr lang="en-GB" dirty="0"/>
          </a:p>
          <a:p>
            <a:pPr marL="514350" indent="-514350">
              <a:buAutoNum type="alphaLcParenR"/>
            </a:pPr>
            <a:r>
              <a:rPr lang="el-GR" dirty="0"/>
              <a:t>Το σώμα ως μορφή της ψυχής</a:t>
            </a:r>
            <a:endParaRPr lang="en-US" dirty="0"/>
          </a:p>
          <a:p>
            <a:pPr marL="514350" indent="-514350">
              <a:buFont typeface="Wingdings 2"/>
              <a:buAutoNum type="alphaLcParenR"/>
            </a:pPr>
            <a:r>
              <a:rPr lang="el-GR" dirty="0"/>
              <a:t>Το σύμπαν είναι </a:t>
            </a:r>
            <a:r>
              <a:rPr lang="el-GR" dirty="0" err="1"/>
              <a:t>αιτιακά</a:t>
            </a:r>
            <a:r>
              <a:rPr lang="el-GR" dirty="0"/>
              <a:t> «εύτακτο»</a:t>
            </a:r>
            <a:endParaRPr lang="en-US" dirty="0"/>
          </a:p>
          <a:p>
            <a:pPr marL="514350" indent="-514350">
              <a:buAutoNum type="alphaLcParenR"/>
            </a:pPr>
            <a:endParaRPr lang="en-US" dirty="0"/>
          </a:p>
        </p:txBody>
      </p:sp>
    </p:spTree>
    <p:extLst>
      <p:ext uri="{BB962C8B-B14F-4D97-AF65-F5344CB8AC3E}">
        <p14:creationId xmlns:p14="http://schemas.microsoft.com/office/powerpoint/2010/main" val="41321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59240"/>
          </a:xfrm>
        </p:spPr>
        <p:txBody>
          <a:bodyPr>
            <a:normAutofit/>
          </a:bodyPr>
          <a:lstStyle/>
          <a:p>
            <a:pPr algn="ctr"/>
            <a:r>
              <a:rPr lang="el-GR" dirty="0"/>
              <a:t>Παράδειγμα (1) (όχι πολύ καλό)</a:t>
            </a:r>
            <a:endParaRPr lang="en-US" dirty="0"/>
          </a:p>
        </p:txBody>
      </p:sp>
      <p:sp>
        <p:nvSpPr>
          <p:cNvPr id="7" name="Content Placeholder 6"/>
          <p:cNvSpPr>
            <a:spLocks noGrp="1"/>
          </p:cNvSpPr>
          <p:nvPr>
            <p:ph idx="1"/>
          </p:nvPr>
        </p:nvSpPr>
        <p:spPr/>
        <p:txBody>
          <a:bodyPr>
            <a:noAutofit/>
          </a:bodyPr>
          <a:lstStyle/>
          <a:p>
            <a:pPr marL="0" indent="0">
              <a:buNone/>
            </a:pPr>
            <a:r>
              <a:rPr lang="el-GR" u="sng" dirty="0"/>
              <a:t>Υλικό αίτιο</a:t>
            </a:r>
            <a:r>
              <a:rPr lang="el-GR" dirty="0"/>
              <a:t>: μάρμαρο</a:t>
            </a:r>
          </a:p>
          <a:p>
            <a:pPr marL="0" indent="0">
              <a:buNone/>
            </a:pPr>
            <a:endParaRPr lang="en-US" dirty="0"/>
          </a:p>
          <a:p>
            <a:pPr marL="0" indent="0">
              <a:buNone/>
            </a:pPr>
            <a:r>
              <a:rPr lang="el-GR" u="sng" dirty="0"/>
              <a:t>Μορφικό ή ειδικό αίτιο</a:t>
            </a:r>
            <a:r>
              <a:rPr lang="en-US" dirty="0"/>
              <a:t>:</a:t>
            </a:r>
            <a:r>
              <a:rPr lang="el-GR" dirty="0"/>
              <a:t> η γυναικεία μορφή</a:t>
            </a:r>
          </a:p>
          <a:p>
            <a:pPr marL="0" indent="0">
              <a:buNone/>
            </a:pPr>
            <a:r>
              <a:rPr lang="el-GR" dirty="0"/>
              <a:t>Της </a:t>
            </a:r>
            <a:r>
              <a:rPr lang="el-GR" dirty="0" err="1"/>
              <a:t>αφροδίτης</a:t>
            </a:r>
            <a:endParaRPr lang="el-GR" dirty="0"/>
          </a:p>
          <a:p>
            <a:pPr marL="0" indent="0">
              <a:buNone/>
            </a:pPr>
            <a:r>
              <a:rPr lang="en-US" dirty="0"/>
              <a:t> </a:t>
            </a:r>
          </a:p>
          <a:p>
            <a:pPr marL="0" indent="0">
              <a:buNone/>
            </a:pPr>
            <a:r>
              <a:rPr lang="el-GR" u="sng" dirty="0"/>
              <a:t>Ποιητικό αίτιο</a:t>
            </a:r>
            <a:r>
              <a:rPr lang="en-US" dirty="0"/>
              <a:t>: </a:t>
            </a:r>
            <a:r>
              <a:rPr lang="el-GR" dirty="0"/>
              <a:t>Η εργασία του Αλέξανδρου </a:t>
            </a:r>
          </a:p>
          <a:p>
            <a:pPr marL="0" indent="0">
              <a:buNone/>
            </a:pPr>
            <a:r>
              <a:rPr lang="el-GR" dirty="0"/>
              <a:t>Της Αντιόχειας (πιθανόν)</a:t>
            </a:r>
          </a:p>
          <a:p>
            <a:pPr marL="0" indent="0">
              <a:buNone/>
            </a:pPr>
            <a:endParaRPr lang="el-GR" u="sng" dirty="0"/>
          </a:p>
          <a:p>
            <a:pPr marL="0" indent="0">
              <a:buNone/>
            </a:pPr>
            <a:r>
              <a:rPr lang="el-GR" u="sng" dirty="0"/>
              <a:t>Τελικό αίτιο</a:t>
            </a:r>
            <a:r>
              <a:rPr lang="en-US" dirty="0"/>
              <a:t>: </a:t>
            </a:r>
            <a:r>
              <a:rPr lang="el-GR" dirty="0"/>
              <a:t>Διακόσμηση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306" y="1556792"/>
            <a:ext cx="3124951" cy="4896544"/>
          </a:xfrm>
          <a:prstGeom prst="rect">
            <a:avLst/>
          </a:prstGeom>
        </p:spPr>
      </p:pic>
    </p:spTree>
    <p:extLst>
      <p:ext uri="{BB962C8B-B14F-4D97-AF65-F5344CB8AC3E}">
        <p14:creationId xmlns:p14="http://schemas.microsoft.com/office/powerpoint/2010/main" val="3713530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6C4A3-4E7E-6FED-68B3-C0C402F2E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58351-BFCE-2608-D44A-5EEBFE556721}"/>
              </a:ext>
            </a:extLst>
          </p:cNvPr>
          <p:cNvSpPr>
            <a:spLocks noGrp="1"/>
          </p:cNvSpPr>
          <p:nvPr>
            <p:ph type="title"/>
          </p:nvPr>
        </p:nvSpPr>
        <p:spPr>
          <a:xfrm>
            <a:off x="457200" y="253536"/>
            <a:ext cx="8229600" cy="1159240"/>
          </a:xfrm>
        </p:spPr>
        <p:txBody>
          <a:bodyPr>
            <a:normAutofit/>
          </a:bodyPr>
          <a:lstStyle/>
          <a:p>
            <a:pPr algn="ctr"/>
            <a:r>
              <a:rPr lang="el-GR" dirty="0"/>
              <a:t>Παράδειγμα</a:t>
            </a:r>
            <a:r>
              <a:rPr lang="en-US" dirty="0"/>
              <a:t> (</a:t>
            </a:r>
            <a:r>
              <a:rPr lang="el-GR" dirty="0"/>
              <a:t>2</a:t>
            </a:r>
            <a:r>
              <a:rPr lang="en-US" dirty="0"/>
              <a:t>)</a:t>
            </a:r>
          </a:p>
        </p:txBody>
      </p:sp>
      <p:sp>
        <p:nvSpPr>
          <p:cNvPr id="7" name="Content Placeholder 6">
            <a:extLst>
              <a:ext uri="{FF2B5EF4-FFF2-40B4-BE49-F238E27FC236}">
                <a16:creationId xmlns:a16="http://schemas.microsoft.com/office/drawing/2014/main" id="{E36EFBA6-0C2D-6D73-8584-09C2269B20AE}"/>
              </a:ext>
            </a:extLst>
          </p:cNvPr>
          <p:cNvSpPr>
            <a:spLocks noGrp="1"/>
          </p:cNvSpPr>
          <p:nvPr>
            <p:ph idx="1"/>
          </p:nvPr>
        </p:nvSpPr>
        <p:spPr/>
        <p:txBody>
          <a:bodyPr>
            <a:noAutofit/>
          </a:bodyPr>
          <a:lstStyle/>
          <a:p>
            <a:pPr marL="0" indent="0">
              <a:buNone/>
            </a:pPr>
            <a:r>
              <a:rPr lang="el-GR" sz="2400" dirty="0"/>
              <a:t>Αν µ</a:t>
            </a:r>
            <a:r>
              <a:rPr lang="el-GR" sz="2400" dirty="0" err="1"/>
              <a:t>ελετήσουµετο</a:t>
            </a:r>
            <a:r>
              <a:rPr lang="el-GR" sz="2400" dirty="0"/>
              <a:t> </a:t>
            </a:r>
            <a:r>
              <a:rPr lang="el-GR" sz="2400" dirty="0" err="1"/>
              <a:t>φαινόµενο</a:t>
            </a:r>
            <a:r>
              <a:rPr lang="el-GR" sz="2400" dirty="0"/>
              <a:t> της γέννησης ενός ζώου, θα πρέπει να </a:t>
            </a:r>
            <a:r>
              <a:rPr lang="el-GR" sz="2400" dirty="0" err="1"/>
              <a:t>αναφερθούµε</a:t>
            </a:r>
            <a:r>
              <a:rPr lang="el-GR" sz="2400" dirty="0"/>
              <a:t> </a:t>
            </a:r>
          </a:p>
          <a:p>
            <a:pPr marL="0" indent="0">
              <a:buNone/>
            </a:pPr>
            <a:r>
              <a:rPr lang="el-GR" sz="2400" dirty="0"/>
              <a:t>-στις σάρκες και στα οστά του νεογνού (την ύλη του), </a:t>
            </a:r>
          </a:p>
          <a:p>
            <a:pPr marL="0" indent="0">
              <a:buNone/>
            </a:pPr>
            <a:r>
              <a:rPr lang="el-GR" sz="2400" dirty="0"/>
              <a:t>-στο ζωικό «είδος» που αναπαράγεται. </a:t>
            </a:r>
          </a:p>
          <a:p>
            <a:pPr marL="0" indent="0">
              <a:buNone/>
            </a:pPr>
            <a:r>
              <a:rPr lang="el-GR" sz="2400" dirty="0"/>
              <a:t>-Θα πρέπει επίσης να </a:t>
            </a:r>
            <a:r>
              <a:rPr lang="el-GR" sz="2400" dirty="0" err="1"/>
              <a:t>προσδιορίσουµε</a:t>
            </a:r>
            <a:r>
              <a:rPr lang="el-GR" sz="2400" dirty="0"/>
              <a:t> ποιος γεννά το νεογνό, ποιοι είναι δηλαδή οι γεννήτορές του (το ποιητικό αίτιο). </a:t>
            </a:r>
          </a:p>
          <a:p>
            <a:pPr marL="0" indent="0">
              <a:buNone/>
            </a:pPr>
            <a:r>
              <a:rPr lang="el-GR" sz="2400" dirty="0"/>
              <a:t>-Τέλος, θα πρέπει να </a:t>
            </a:r>
            <a:r>
              <a:rPr lang="el-GR" sz="2400" dirty="0" err="1"/>
              <a:t>αναρωτηθούµε</a:t>
            </a:r>
            <a:r>
              <a:rPr lang="el-GR" sz="2400" dirty="0"/>
              <a:t> ποιος είναι ο σκοπός της </a:t>
            </a:r>
            <a:r>
              <a:rPr lang="el-GR" sz="2400" dirty="0" err="1"/>
              <a:t>συγκεκριµένης</a:t>
            </a:r>
            <a:r>
              <a:rPr lang="el-GR" sz="2400" dirty="0"/>
              <a:t> γέννησης, και µ</a:t>
            </a:r>
            <a:r>
              <a:rPr lang="el-GR" sz="2400" dirty="0" err="1"/>
              <a:t>ια</a:t>
            </a:r>
            <a:r>
              <a:rPr lang="el-GR" sz="2400" dirty="0"/>
              <a:t> πιθανή απάντηση θα ήταν ότι σκοπός είναι η διατήρηση του είδους (το τελικό αίτιο)</a:t>
            </a:r>
            <a:endParaRPr lang="en-US" sz="2400" dirty="0"/>
          </a:p>
        </p:txBody>
      </p:sp>
    </p:spTree>
    <p:extLst>
      <p:ext uri="{BB962C8B-B14F-4D97-AF65-F5344CB8AC3E}">
        <p14:creationId xmlns:p14="http://schemas.microsoft.com/office/powerpoint/2010/main" val="257539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Σύμφωνα με τον Αριστοτέλη</a:t>
            </a:r>
            <a:endParaRPr lang="en-US" dirty="0"/>
          </a:p>
        </p:txBody>
      </p:sp>
      <p:sp>
        <p:nvSpPr>
          <p:cNvPr id="3" name="Content Placeholder 2"/>
          <p:cNvSpPr>
            <a:spLocks noGrp="1"/>
          </p:cNvSpPr>
          <p:nvPr>
            <p:ph idx="1"/>
          </p:nvPr>
        </p:nvSpPr>
        <p:spPr/>
        <p:txBody>
          <a:bodyPr/>
          <a:lstStyle/>
          <a:p>
            <a:r>
              <a:rPr lang="el-GR" dirty="0"/>
              <a:t>Υπάρχει εξηγητική προτεραιότητα του τελικού αιτίου έναντι του ποιητικού</a:t>
            </a:r>
          </a:p>
          <a:p>
            <a:pPr marL="36900" indent="0">
              <a:buNone/>
            </a:pPr>
            <a:endParaRPr lang="en-US" dirty="0"/>
          </a:p>
          <a:p>
            <a:r>
              <a:rPr lang="el-GR" dirty="0"/>
              <a:t>Το τελικό αίτιο είναι απαραίτητο για την κατανόηση των φαινομένων της φύσης</a:t>
            </a:r>
            <a:r>
              <a:rPr lang="en-US" dirty="0"/>
              <a:t> </a:t>
            </a:r>
          </a:p>
          <a:p>
            <a:endParaRPr lang="en-US" dirty="0"/>
          </a:p>
          <a:p>
            <a:r>
              <a:rPr lang="el-GR" dirty="0"/>
              <a:t>Η φύση είναι ανθρωπόμορφη ή «</a:t>
            </a:r>
            <a:r>
              <a:rPr lang="el-GR" dirty="0" err="1"/>
              <a:t>οργανισμικόμορφη</a:t>
            </a:r>
            <a:r>
              <a:rPr lang="el-GR" dirty="0"/>
              <a:t>»</a:t>
            </a:r>
          </a:p>
          <a:p>
            <a:r>
              <a:rPr lang="el-GR" dirty="0"/>
              <a:t>Η φύση είναι επικράτεια σκοπών (τελεολογία)</a:t>
            </a:r>
            <a:endParaRPr lang="en-US" dirty="0"/>
          </a:p>
        </p:txBody>
      </p:sp>
    </p:spTree>
    <p:extLst>
      <p:ext uri="{BB962C8B-B14F-4D97-AF65-F5344CB8AC3E}">
        <p14:creationId xmlns:p14="http://schemas.microsoft.com/office/powerpoint/2010/main" val="3019859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Επιστημονική Επανάσταση</a:t>
            </a:r>
            <a:endParaRPr lang="en-US" dirty="0"/>
          </a:p>
        </p:txBody>
      </p:sp>
      <p:sp>
        <p:nvSpPr>
          <p:cNvPr id="3" name="Content Placeholder 2"/>
          <p:cNvSpPr>
            <a:spLocks noGrp="1"/>
          </p:cNvSpPr>
          <p:nvPr>
            <p:ph idx="1"/>
          </p:nvPr>
        </p:nvSpPr>
        <p:spPr/>
        <p:txBody>
          <a:bodyPr/>
          <a:lstStyle/>
          <a:p>
            <a:endParaRPr lang="en-US" dirty="0"/>
          </a:p>
          <a:p>
            <a:r>
              <a:rPr lang="el-GR" b="1" u="sng" dirty="0"/>
              <a:t>Νέα αντίληψη για το σύμπαν</a:t>
            </a:r>
            <a:endParaRPr lang="en-US" b="1" u="sng" dirty="0"/>
          </a:p>
          <a:p>
            <a:endParaRPr lang="en-US" dirty="0"/>
          </a:p>
          <a:p>
            <a:r>
              <a:rPr lang="el-GR" b="1" u="sng" dirty="0"/>
              <a:t>Νέα αντίληψη για την επιστημονική μέθοδο</a:t>
            </a:r>
          </a:p>
          <a:p>
            <a:pPr marL="36900" indent="0">
              <a:buNone/>
            </a:pPr>
            <a:endParaRPr lang="en-US" b="1" u="sng" dirty="0"/>
          </a:p>
          <a:p>
            <a:r>
              <a:rPr lang="el-GR" b="1" u="sng" dirty="0"/>
              <a:t>Νέα </a:t>
            </a:r>
            <a:r>
              <a:rPr lang="el-GR" b="1" u="sng" dirty="0" err="1"/>
              <a:t>μεταφυική</a:t>
            </a:r>
            <a:r>
              <a:rPr lang="el-GR" b="1" u="sng" dirty="0"/>
              <a:t> αντίληψη για τη φύση</a:t>
            </a:r>
            <a:endParaRPr lang="en-US" b="1" u="sng" dirty="0"/>
          </a:p>
          <a:p>
            <a:endParaRPr lang="en-US" dirty="0"/>
          </a:p>
        </p:txBody>
      </p:sp>
    </p:spTree>
    <p:extLst>
      <p:ext uri="{BB962C8B-B14F-4D97-AF65-F5344CB8AC3E}">
        <p14:creationId xmlns:p14="http://schemas.microsoft.com/office/powerpoint/2010/main" val="385262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err="1"/>
              <a:t>Ηλιοκεντρισμός</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70485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42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78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t>Το Κοπερνίκειο Μοντέλο </a:t>
            </a:r>
            <a:endParaRPr lang="en-US" dirty="0"/>
          </a:p>
        </p:txBody>
      </p:sp>
      <p:sp>
        <p:nvSpPr>
          <p:cNvPr id="3" name="Content Placeholder 2"/>
          <p:cNvSpPr>
            <a:spLocks noGrp="1"/>
          </p:cNvSpPr>
          <p:nvPr>
            <p:ph idx="1"/>
          </p:nvPr>
        </p:nvSpPr>
        <p:spPr/>
        <p:txBody>
          <a:bodyPr>
            <a:normAutofit/>
          </a:bodyPr>
          <a:lstStyle/>
          <a:p>
            <a:r>
              <a:rPr lang="el-GR" sz="2400" dirty="0"/>
              <a:t>Η Γη είναι ένας ακόμα πλανήτης που κινείται γύρω από τον ήλιο</a:t>
            </a:r>
            <a:endParaRPr lang="en-US" sz="2400" dirty="0"/>
          </a:p>
          <a:p>
            <a:endParaRPr lang="el-GR" sz="2400" dirty="0"/>
          </a:p>
          <a:p>
            <a:r>
              <a:rPr lang="el-GR" sz="2400" dirty="0"/>
              <a:t>Τρεις κινήσεις της γης </a:t>
            </a:r>
            <a:r>
              <a:rPr lang="en-US" sz="2400" dirty="0"/>
              <a:t>(</a:t>
            </a:r>
            <a:r>
              <a:rPr lang="el-GR" sz="2400" dirty="0"/>
              <a:t>ημερήσια περιστροφή</a:t>
            </a:r>
            <a:r>
              <a:rPr lang="en-US" sz="2400" dirty="0"/>
              <a:t>,</a:t>
            </a:r>
            <a:r>
              <a:rPr lang="el-GR" sz="2400" dirty="0"/>
              <a:t> ετήσια τροχιά γύρω από τον ήλιο και </a:t>
            </a:r>
            <a:r>
              <a:rPr lang="el-GR" sz="2400" dirty="0" err="1"/>
              <a:t>ετήσιακλίση</a:t>
            </a:r>
            <a:r>
              <a:rPr lang="el-GR" sz="2400" dirty="0"/>
              <a:t> του άξονα</a:t>
            </a:r>
            <a:r>
              <a:rPr lang="en-US" sz="2400" dirty="0"/>
              <a:t>)</a:t>
            </a:r>
          </a:p>
          <a:p>
            <a:pPr marL="36900" indent="0">
              <a:buNone/>
            </a:pP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2818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l-GR" dirty="0"/>
              <a:t>Παραμένουν…</a:t>
            </a:r>
            <a:endParaRPr lang="en-US" dirty="0"/>
          </a:p>
        </p:txBody>
      </p:sp>
      <p:sp>
        <p:nvSpPr>
          <p:cNvPr id="5" name="Content Placeholder 4"/>
          <p:cNvSpPr>
            <a:spLocks noGrp="1"/>
          </p:cNvSpPr>
          <p:nvPr>
            <p:ph idx="1"/>
          </p:nvPr>
        </p:nvSpPr>
        <p:spPr/>
        <p:txBody>
          <a:bodyPr>
            <a:normAutofit lnSpcReduction="10000"/>
          </a:bodyPr>
          <a:lstStyle/>
          <a:p>
            <a:pPr marL="0" indent="0">
              <a:buNone/>
            </a:pPr>
            <a:endParaRPr lang="en-US" dirty="0"/>
          </a:p>
          <a:p>
            <a:r>
              <a:rPr lang="el-GR" dirty="0"/>
              <a:t>Το κέντρο του μοντέλου (ο ήλιος) είναι το κέντρο του σύμπαντος</a:t>
            </a:r>
            <a:endParaRPr lang="en-US" dirty="0"/>
          </a:p>
          <a:p>
            <a:endParaRPr lang="en-US" dirty="0"/>
          </a:p>
          <a:p>
            <a:r>
              <a:rPr lang="el-GR" dirty="0"/>
              <a:t>Κυκλικές τροχιές</a:t>
            </a:r>
            <a:endParaRPr lang="en-US" dirty="0"/>
          </a:p>
          <a:p>
            <a:endParaRPr lang="en-US" dirty="0"/>
          </a:p>
          <a:p>
            <a:r>
              <a:rPr lang="el-GR" dirty="0"/>
              <a:t>Ομοιόμορφή κίνηση των πλανητών </a:t>
            </a:r>
            <a:endParaRPr lang="en-US" dirty="0"/>
          </a:p>
          <a:p>
            <a:endParaRPr lang="en-US" dirty="0"/>
          </a:p>
          <a:p>
            <a:r>
              <a:rPr lang="el-GR" dirty="0" err="1"/>
              <a:t>Επίκυκλοι</a:t>
            </a:r>
            <a:endParaRPr lang="en-US" dirty="0"/>
          </a:p>
          <a:p>
            <a:pPr marL="0" indent="0">
              <a:buNone/>
            </a:pPr>
            <a:endParaRPr lang="en-US" dirty="0"/>
          </a:p>
        </p:txBody>
      </p:sp>
    </p:spTree>
    <p:extLst>
      <p:ext uri="{BB962C8B-B14F-4D97-AF65-F5344CB8AC3E}">
        <p14:creationId xmlns:p14="http://schemas.microsoft.com/office/powerpoint/2010/main" val="3674609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ABBC59-E7C9-4718-96CE-8743EE092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384300"/>
            <a:ext cx="8178799" cy="4089399"/>
          </a:xfrm>
          <a:prstGeom prst="rect">
            <a:avLst/>
          </a:prstGeom>
        </p:spPr>
      </p:pic>
    </p:spTree>
    <p:extLst>
      <p:ext uri="{BB962C8B-B14F-4D97-AF65-F5344CB8AC3E}">
        <p14:creationId xmlns:p14="http://schemas.microsoft.com/office/powerpoint/2010/main" val="1089614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t>Οι νόμοι του </a:t>
            </a:r>
            <a:r>
              <a:rPr lang="en-US" dirty="0"/>
              <a:t>Kepler</a:t>
            </a:r>
            <a:r>
              <a:rPr lang="el-GR" dirty="0"/>
              <a:t> για την πλανητική κίνηση </a:t>
            </a:r>
            <a:endParaRPr lang="en-US" dirty="0"/>
          </a:p>
        </p:txBody>
      </p:sp>
      <p:sp>
        <p:nvSpPr>
          <p:cNvPr id="3" name="Content Placeholder 2"/>
          <p:cNvSpPr>
            <a:spLocks noGrp="1"/>
          </p:cNvSpPr>
          <p:nvPr>
            <p:ph idx="1"/>
          </p:nvPr>
        </p:nvSpPr>
        <p:spPr/>
        <p:txBody>
          <a:bodyPr>
            <a:normAutofit fontScale="92500"/>
          </a:bodyPr>
          <a:lstStyle/>
          <a:p>
            <a:pPr marL="0" indent="0">
              <a:buNone/>
            </a:pPr>
            <a:r>
              <a:rPr lang="el-GR" dirty="0"/>
              <a:t>1ος Νόμος: Η τροχιά των πλανητών είναι ελλειπτική με τον Ήλιο να βρίσκεται στη μία εστία της έλλειψης.</a:t>
            </a:r>
          </a:p>
          <a:p>
            <a:pPr marL="0" indent="0">
              <a:buNone/>
            </a:pPr>
            <a:endParaRPr lang="el-GR" dirty="0"/>
          </a:p>
          <a:p>
            <a:pPr marL="0" indent="0">
              <a:buNone/>
            </a:pPr>
            <a:r>
              <a:rPr lang="el-GR" dirty="0"/>
              <a:t>2ος Νόμος: Η ακτίνα που ενώνει τον Ήλιο και τον κάθε πλανήτη διαγράφει σε ίσους χρόνους ίσα εμβαδά.</a:t>
            </a:r>
          </a:p>
          <a:p>
            <a:pPr marL="0" indent="0">
              <a:buNone/>
            </a:pPr>
            <a:endParaRPr lang="el-GR" dirty="0"/>
          </a:p>
          <a:p>
            <a:pPr marL="0" indent="0">
              <a:buNone/>
            </a:pPr>
            <a:r>
              <a:rPr lang="el-GR" dirty="0"/>
              <a:t>3ος Νόμος: Το τετράγωνο της περιόδου περιφοράς του κάθε πλανήτη είναι ανάλογο με τον κύβο του μήκους του μεγάλου </a:t>
            </a:r>
            <a:r>
              <a:rPr lang="el-GR" dirty="0" err="1"/>
              <a:t>ημιάξονα</a:t>
            </a:r>
            <a:r>
              <a:rPr lang="el-GR" dirty="0"/>
              <a:t> της έλλειψης που διαγράφει.</a:t>
            </a:r>
            <a:endParaRPr lang="en-US" sz="1800" dirty="0"/>
          </a:p>
          <a:p>
            <a:pPr marL="0" indent="0">
              <a:buNone/>
            </a:pPr>
            <a:endParaRPr lang="en-US" sz="1800" dirty="0"/>
          </a:p>
        </p:txBody>
      </p:sp>
    </p:spTree>
    <p:extLst>
      <p:ext uri="{BB962C8B-B14F-4D97-AF65-F5344CB8AC3E}">
        <p14:creationId xmlns:p14="http://schemas.microsoft.com/office/powerpoint/2010/main" val="214526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394C-D1C8-4AFD-9DE3-1F73ABB901BC}"/>
              </a:ext>
            </a:extLst>
          </p:cNvPr>
          <p:cNvSpPr>
            <a:spLocks noGrp="1"/>
          </p:cNvSpPr>
          <p:nvPr>
            <p:ph type="title"/>
          </p:nvPr>
        </p:nvSpPr>
        <p:spPr/>
        <p:txBody>
          <a:bodyPr>
            <a:normAutofit/>
          </a:bodyPr>
          <a:lstStyle/>
          <a:p>
            <a:r>
              <a:rPr lang="el-GR" dirty="0"/>
              <a:t>Η πρόσληψη του αριστοτελισμού</a:t>
            </a:r>
            <a:endParaRPr lang="en-GB" dirty="0"/>
          </a:p>
        </p:txBody>
      </p:sp>
      <p:sp>
        <p:nvSpPr>
          <p:cNvPr id="3" name="Content Placeholder 2">
            <a:extLst>
              <a:ext uri="{FF2B5EF4-FFF2-40B4-BE49-F238E27FC236}">
                <a16:creationId xmlns:a16="http://schemas.microsoft.com/office/drawing/2014/main" id="{91321337-F661-48E1-91CA-05ECCB9CA32A}"/>
              </a:ext>
            </a:extLst>
          </p:cNvPr>
          <p:cNvSpPr>
            <a:spLocks noGrp="1"/>
          </p:cNvSpPr>
          <p:nvPr>
            <p:ph idx="1"/>
          </p:nvPr>
        </p:nvSpPr>
        <p:spPr/>
        <p:txBody>
          <a:bodyPr>
            <a:normAutofit lnSpcReduction="10000"/>
          </a:bodyPr>
          <a:lstStyle/>
          <a:p>
            <a:endParaRPr lang="en-US" dirty="0"/>
          </a:p>
          <a:p>
            <a:pPr marL="0" indent="0">
              <a:buNone/>
            </a:pPr>
            <a:r>
              <a:rPr lang="en-US" dirty="0"/>
              <a:t>a) </a:t>
            </a:r>
            <a:r>
              <a:rPr lang="el-GR" dirty="0"/>
              <a:t>Νέο-πλατωνικοί θεολόγοι</a:t>
            </a:r>
            <a:endParaRPr lang="en-US" dirty="0"/>
          </a:p>
          <a:p>
            <a:pPr marL="0" indent="0">
              <a:buNone/>
            </a:pPr>
            <a:r>
              <a:rPr lang="en-US" dirty="0"/>
              <a:t>(e.g. Saint Bonaventure, Roger Bacon) </a:t>
            </a:r>
          </a:p>
          <a:p>
            <a:pPr marL="0" indent="0">
              <a:buNone/>
            </a:pPr>
            <a:endParaRPr lang="en-US" dirty="0"/>
          </a:p>
          <a:p>
            <a:pPr marL="0" indent="0">
              <a:buNone/>
            </a:pPr>
            <a:r>
              <a:rPr lang="en-US" dirty="0"/>
              <a:t>b) </a:t>
            </a:r>
            <a:r>
              <a:rPr lang="el-GR" dirty="0"/>
              <a:t>Οι κοσμικοί αριστοτελικοί</a:t>
            </a:r>
            <a:endParaRPr lang="en-US" dirty="0"/>
          </a:p>
          <a:p>
            <a:pPr marL="0" indent="0">
              <a:buNone/>
            </a:pPr>
            <a:r>
              <a:rPr lang="en-US" dirty="0"/>
              <a:t>(e.g. </a:t>
            </a:r>
            <a:r>
              <a:rPr lang="en-US" dirty="0" err="1"/>
              <a:t>Siger</a:t>
            </a:r>
            <a:r>
              <a:rPr lang="en-US" dirty="0"/>
              <a:t> of Brabant, </a:t>
            </a:r>
            <a:r>
              <a:rPr lang="en-US" dirty="0" err="1"/>
              <a:t>Boetius</a:t>
            </a:r>
            <a:r>
              <a:rPr lang="en-US" dirty="0"/>
              <a:t> of Dacia)</a:t>
            </a:r>
          </a:p>
          <a:p>
            <a:pPr marL="0" indent="0">
              <a:buNone/>
            </a:pPr>
            <a:endParaRPr lang="en-US" dirty="0"/>
          </a:p>
          <a:p>
            <a:pPr marL="0" indent="0">
              <a:buNone/>
            </a:pPr>
            <a:r>
              <a:rPr lang="en-US" dirty="0"/>
              <a:t>c) </a:t>
            </a:r>
            <a:r>
              <a:rPr lang="el-GR" dirty="0"/>
              <a:t>Χριστιανοί θεολόγοι</a:t>
            </a:r>
            <a:endParaRPr lang="en-US" dirty="0"/>
          </a:p>
          <a:p>
            <a:pPr marL="0" indent="0">
              <a:buNone/>
            </a:pPr>
            <a:r>
              <a:rPr lang="en-US" dirty="0"/>
              <a:t>(e.g. Albertus magnus, Thomas Aquinas)</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7526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1" y="1412776"/>
            <a:ext cx="5760641" cy="3816424"/>
          </a:xfrm>
          <a:prstGeom prst="rect">
            <a:avLst/>
          </a:prstGeom>
        </p:spPr>
      </p:pic>
    </p:spTree>
    <p:extLst>
      <p:ext uri="{BB962C8B-B14F-4D97-AF65-F5344CB8AC3E}">
        <p14:creationId xmlns:p14="http://schemas.microsoft.com/office/powerpoint/2010/main" val="4219316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Γαλιλαίος</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0" y="3201194"/>
            <a:ext cx="2857500" cy="1600200"/>
          </a:xfrm>
        </p:spPr>
      </p:pic>
    </p:spTree>
    <p:extLst>
      <p:ext uri="{BB962C8B-B14F-4D97-AF65-F5344CB8AC3E}">
        <p14:creationId xmlns:p14="http://schemas.microsoft.com/office/powerpoint/2010/main" val="400606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Συμβολές</a:t>
            </a:r>
            <a:endParaRPr lang="en-US" dirty="0"/>
          </a:p>
        </p:txBody>
      </p:sp>
      <p:sp>
        <p:nvSpPr>
          <p:cNvPr id="3" name="Content Placeholder 2"/>
          <p:cNvSpPr>
            <a:spLocks noGrp="1"/>
          </p:cNvSpPr>
          <p:nvPr>
            <p:ph idx="1"/>
          </p:nvPr>
        </p:nvSpPr>
        <p:spPr/>
        <p:txBody>
          <a:bodyPr/>
          <a:lstStyle/>
          <a:p>
            <a:pPr marL="0" indent="0">
              <a:buNone/>
            </a:pPr>
            <a:r>
              <a:rPr lang="el-GR" dirty="0"/>
              <a:t>Μερικές από αυτές…</a:t>
            </a:r>
            <a:endParaRPr lang="en-US" b="1" u="sng" dirty="0"/>
          </a:p>
          <a:p>
            <a:r>
              <a:rPr lang="el-GR" b="1" u="sng" dirty="0"/>
              <a:t>Αστρονομία</a:t>
            </a:r>
            <a:r>
              <a:rPr lang="en-US" dirty="0"/>
              <a:t>: </a:t>
            </a:r>
            <a:r>
              <a:rPr lang="el-GR" dirty="0"/>
              <a:t>οι δορυφόροι του Δία</a:t>
            </a:r>
            <a:r>
              <a:rPr lang="en-US" dirty="0"/>
              <a:t>,</a:t>
            </a:r>
            <a:r>
              <a:rPr lang="el-GR" dirty="0"/>
              <a:t> Τα δακτυλίδια του Κρόνου, ηλιακές κηλίδες</a:t>
            </a:r>
            <a:r>
              <a:rPr lang="en-US" dirty="0"/>
              <a:t> </a:t>
            </a:r>
            <a:endParaRPr lang="el-GR" dirty="0"/>
          </a:p>
          <a:p>
            <a:r>
              <a:rPr lang="el-GR" b="1" u="sng" dirty="0"/>
              <a:t>Μηχανική</a:t>
            </a:r>
            <a:r>
              <a:rPr lang="en-US" b="1" u="sng" dirty="0"/>
              <a:t>: </a:t>
            </a:r>
            <a:r>
              <a:rPr lang="el-GR" dirty="0"/>
              <a:t>πυξίδα, τηλεσκόπιο</a:t>
            </a:r>
            <a:endParaRPr lang="en-US" dirty="0"/>
          </a:p>
          <a:p>
            <a:r>
              <a:rPr lang="el-GR" b="1" u="sng" dirty="0"/>
              <a:t>Μαθηματικά</a:t>
            </a:r>
            <a:r>
              <a:rPr lang="en-US" b="1" u="sng" dirty="0"/>
              <a:t>: </a:t>
            </a:r>
            <a:r>
              <a:rPr lang="el-GR" dirty="0"/>
              <a:t>Το παράδοξο του Γαλιλαίου</a:t>
            </a:r>
            <a:endParaRPr lang="en-US" b="1" u="sng" dirty="0"/>
          </a:p>
          <a:p>
            <a:r>
              <a:rPr lang="el-GR" b="1" u="sng" dirty="0"/>
              <a:t>Φυσική</a:t>
            </a:r>
            <a:r>
              <a:rPr lang="en-US" b="1" u="sng" dirty="0"/>
              <a:t>: </a:t>
            </a:r>
            <a:r>
              <a:rPr lang="el-GR" dirty="0"/>
              <a:t> η έννοια της αδράνειας</a:t>
            </a:r>
            <a:r>
              <a:rPr lang="en-US" dirty="0"/>
              <a:t>, </a:t>
            </a:r>
            <a:r>
              <a:rPr lang="el-GR" dirty="0"/>
              <a:t>η ελεύθερη πτώση</a:t>
            </a:r>
            <a:r>
              <a:rPr lang="en-US" dirty="0"/>
              <a:t>, </a:t>
            </a:r>
            <a:r>
              <a:rPr lang="el-GR" dirty="0"/>
              <a:t>εκκρεμή</a:t>
            </a:r>
            <a:endParaRPr lang="en-US" dirty="0"/>
          </a:p>
          <a:p>
            <a:pPr marL="0" indent="0">
              <a:buNone/>
            </a:pPr>
            <a:r>
              <a:rPr lang="el-GR" b="1" u="sng" dirty="0" err="1"/>
              <a:t>Κλπ</a:t>
            </a:r>
            <a:r>
              <a:rPr lang="el-GR" b="1" u="sng" dirty="0"/>
              <a:t>, </a:t>
            </a:r>
            <a:r>
              <a:rPr lang="el-GR" b="1" u="sng" dirty="0" err="1"/>
              <a:t>κλπ</a:t>
            </a:r>
            <a:r>
              <a:rPr lang="el-GR" b="1" u="sng" dirty="0"/>
              <a:t>, </a:t>
            </a:r>
            <a:r>
              <a:rPr lang="el-GR" b="1" u="sng" dirty="0" err="1"/>
              <a:t>κλπ</a:t>
            </a:r>
            <a:r>
              <a:rPr lang="el-GR" b="1" u="sng" dirty="0"/>
              <a:t> </a:t>
            </a:r>
            <a:endParaRPr lang="en-US" b="1" u="sng" dirty="0"/>
          </a:p>
          <a:p>
            <a:endParaRPr lang="en-US" b="1" u="sng" dirty="0"/>
          </a:p>
          <a:p>
            <a:endParaRPr lang="en-US" b="1" u="sng" dirty="0"/>
          </a:p>
          <a:p>
            <a:pPr marL="0" indent="0">
              <a:buNone/>
            </a:pPr>
            <a:endParaRPr lang="en-US" b="1" u="sng" dirty="0"/>
          </a:p>
          <a:p>
            <a:pPr marL="0" indent="0">
              <a:buNone/>
            </a:pPr>
            <a:endParaRPr lang="en-US" dirty="0"/>
          </a:p>
        </p:txBody>
      </p:sp>
    </p:spTree>
    <p:extLst>
      <p:ext uri="{BB962C8B-B14F-4D97-AF65-F5344CB8AC3E}">
        <p14:creationId xmlns:p14="http://schemas.microsoft.com/office/powerpoint/2010/main" val="2640740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Επιστημονική μέθοδος</a:t>
            </a:r>
            <a:endParaRPr lang="en-US" dirty="0"/>
          </a:p>
        </p:txBody>
      </p:sp>
      <p:sp>
        <p:nvSpPr>
          <p:cNvPr id="3" name="Content Placeholder 2"/>
          <p:cNvSpPr>
            <a:spLocks noGrp="1"/>
          </p:cNvSpPr>
          <p:nvPr>
            <p:ph idx="1"/>
          </p:nvPr>
        </p:nvSpPr>
        <p:spPr>
          <a:xfrm>
            <a:off x="457200" y="1646236"/>
            <a:ext cx="8229600" cy="5023123"/>
          </a:xfrm>
        </p:spPr>
        <p:txBody>
          <a:bodyPr>
            <a:normAutofit/>
          </a:bodyPr>
          <a:lstStyle/>
          <a:p>
            <a:pPr marL="0" indent="0">
              <a:buNone/>
            </a:pPr>
            <a:r>
              <a:rPr lang="el-GR" dirty="0"/>
              <a:t>Η φυσική επιστήμη (φιλοσοφία τότε) βασίζεται σε δύο μεθοδολογικούς πυλώνες </a:t>
            </a:r>
          </a:p>
          <a:p>
            <a:pPr marL="0" indent="0">
              <a:buNone/>
            </a:pPr>
            <a:endParaRPr lang="el-GR" i="1" u="sng" dirty="0"/>
          </a:p>
          <a:p>
            <a:pPr marL="0" indent="0">
              <a:buNone/>
            </a:pPr>
            <a:r>
              <a:rPr lang="el-GR" i="1" u="sng" dirty="0"/>
              <a:t>ΜΑΘΗΜΑΤΙΚΑ</a:t>
            </a:r>
          </a:p>
          <a:p>
            <a:pPr marL="0" indent="0">
              <a:buNone/>
            </a:pPr>
            <a:endParaRPr lang="en-US" dirty="0"/>
          </a:p>
          <a:p>
            <a:pPr marL="0" indent="0">
              <a:buNone/>
            </a:pPr>
            <a:r>
              <a:rPr lang="el-GR" sz="2000" dirty="0"/>
              <a:t>«η φιλοσοφία της φύσης είναι γραμμένη σε εκείνο το μεγάλο βιβλίο που βρίσκεται συνεχώς μπροστά στα μάτια μας, το Σύμπαν. Δεν μπορούμε όμως να τα κατανοήσουμε χωρίς να μάθουμε πρώτα τη γλώσσα του και να αντιληφθούμε το νόημα των συμβόλων της. Το βιβλίο είναι γραμμένο στη γλώσσα των Μαθηματικών»</a:t>
            </a:r>
            <a:r>
              <a:rPr lang="en-US" sz="2000" dirty="0"/>
              <a:t>, </a:t>
            </a:r>
            <a:r>
              <a:rPr lang="en-US" sz="2000" i="1" dirty="0"/>
              <a:t>Il </a:t>
            </a:r>
            <a:r>
              <a:rPr lang="en-US" sz="2000" i="1" dirty="0" err="1"/>
              <a:t>Saggiatore</a:t>
            </a:r>
            <a:r>
              <a:rPr lang="en-US" sz="2000" i="1" dirty="0"/>
              <a:t> (1623)</a:t>
            </a:r>
          </a:p>
          <a:p>
            <a:pPr marL="0" indent="0">
              <a:buNone/>
            </a:pPr>
            <a:endParaRPr lang="el-GR" i="1" u="sng" dirty="0"/>
          </a:p>
          <a:p>
            <a:pPr marL="0" indent="0">
              <a:buNone/>
            </a:pPr>
            <a:r>
              <a:rPr lang="el-GR" i="1" u="sng" dirty="0"/>
              <a:t>ΠΕΙΡΑΜΑ </a:t>
            </a:r>
            <a:endParaRPr lang="en-US" i="1" u="sng" dirty="0"/>
          </a:p>
          <a:p>
            <a:pPr marL="0" indent="0">
              <a:buNone/>
            </a:pPr>
            <a:endParaRPr lang="en-US" dirty="0"/>
          </a:p>
          <a:p>
            <a:pPr marL="0" indent="0">
              <a:buNone/>
            </a:pPr>
            <a:endParaRPr lang="en-US" sz="3800" dirty="0">
              <a:solidFill>
                <a:schemeClr val="bg1"/>
              </a:solidFill>
            </a:endParaRP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2547191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3600" dirty="0"/>
              <a:t>Η διάκριση μεταξύ πρωτογενών και δευτερογενών ποιοτήτων</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l-GR" b="1" u="sng" dirty="0"/>
              <a:t>Πρωτογενείς:</a:t>
            </a:r>
            <a:endParaRPr lang="en-US" b="1" u="sng" dirty="0"/>
          </a:p>
          <a:p>
            <a:pPr marL="0" indent="0">
              <a:buNone/>
            </a:pPr>
            <a:r>
              <a:rPr lang="el-GR" dirty="0"/>
              <a:t>εξαρτώνται μόνο από το αντικείμενο της μελέτης μας και, το σημαντικότερο, είναι μετρήσιμες.</a:t>
            </a:r>
          </a:p>
          <a:p>
            <a:pPr marL="0" indent="0">
              <a:buNone/>
            </a:pPr>
            <a:r>
              <a:rPr lang="el-GR" i="1" dirty="0"/>
              <a:t>Σχήμα, μέγεθος, κίνηση, μάζα</a:t>
            </a:r>
            <a:endParaRPr lang="en-US" i="1" dirty="0"/>
          </a:p>
          <a:p>
            <a:pPr marL="0" indent="0">
              <a:buNone/>
            </a:pPr>
            <a:endParaRPr lang="en-US" i="1" dirty="0"/>
          </a:p>
          <a:p>
            <a:pPr marL="0" indent="0">
              <a:buNone/>
            </a:pPr>
            <a:r>
              <a:rPr lang="el-GR" b="1" u="sng" dirty="0"/>
              <a:t>Δευτερογενείς: </a:t>
            </a:r>
            <a:endParaRPr lang="en-US" b="1" u="sng" dirty="0"/>
          </a:p>
          <a:p>
            <a:pPr marL="0" indent="0">
              <a:buNone/>
            </a:pPr>
            <a:r>
              <a:rPr lang="el-GR" dirty="0"/>
              <a:t>εξαρτώνται από την αλληλεπίδραση με τον παρατηρητή (τα αισθητήρια όργανά του) , γι’ αυτό αποτελούν επισφαλείς δείκτες της πραγματικότητας</a:t>
            </a:r>
            <a:r>
              <a:rPr lang="en-US" dirty="0"/>
              <a:t> </a:t>
            </a:r>
            <a:endParaRPr lang="el-GR" dirty="0"/>
          </a:p>
          <a:p>
            <a:pPr marL="0" indent="0">
              <a:buNone/>
            </a:pPr>
            <a:r>
              <a:rPr lang="el-GR" i="1" dirty="0"/>
              <a:t>Χρώματα, γεύσεις, ήχοι μυρωδιές</a:t>
            </a:r>
            <a:endParaRPr lang="en-US" i="1" dirty="0"/>
          </a:p>
        </p:txBody>
      </p:sp>
    </p:spTree>
    <p:extLst>
      <p:ext uri="{BB962C8B-B14F-4D97-AF65-F5344CB8AC3E}">
        <p14:creationId xmlns:p14="http://schemas.microsoft.com/office/powerpoint/2010/main" val="417494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t>Το </a:t>
            </a:r>
            <a:r>
              <a:rPr lang="el-GR" dirty="0" err="1"/>
              <a:t>απώγειο</a:t>
            </a:r>
            <a:r>
              <a:rPr lang="el-GR" dirty="0"/>
              <a:t> της επιστημονικής επανάστασης</a:t>
            </a:r>
            <a:endParaRPr lang="en-US" dirty="0"/>
          </a:p>
        </p:txBody>
      </p:sp>
      <p:sp>
        <p:nvSpPr>
          <p:cNvPr id="4" name="Content Placeholder 3"/>
          <p:cNvSpPr>
            <a:spLocks noGrp="1"/>
          </p:cNvSpPr>
          <p:nvPr>
            <p:ph idx="1"/>
          </p:nvPr>
        </p:nvSpPr>
        <p:spPr>
          <a:xfrm>
            <a:off x="457200" y="1646237"/>
            <a:ext cx="8229600" cy="4807099"/>
          </a:xfrm>
        </p:spPr>
        <p:txBody>
          <a:bodyPr>
            <a:normAutofit fontScale="25000" lnSpcReduction="20000"/>
          </a:bodyPr>
          <a:lstStyle/>
          <a:p>
            <a:pPr marL="0" indent="0">
              <a:buNone/>
            </a:pPr>
            <a:r>
              <a:rPr lang="en-US" sz="9600" dirty="0"/>
              <a:t>“If I have seen further it is by standing </a:t>
            </a:r>
          </a:p>
          <a:p>
            <a:pPr marL="0" indent="0">
              <a:buNone/>
            </a:pPr>
            <a:r>
              <a:rPr lang="en-US" sz="9600" dirty="0"/>
              <a:t>on the shoulders of Giants”</a:t>
            </a:r>
          </a:p>
          <a:p>
            <a:pPr marL="0" indent="0">
              <a:buNone/>
            </a:pPr>
            <a:endParaRPr lang="en-US" sz="9600" u="sng" dirty="0"/>
          </a:p>
          <a:p>
            <a:pPr marL="0" indent="0">
              <a:buNone/>
            </a:pPr>
            <a:r>
              <a:rPr lang="el-GR" sz="9600" u="sng" dirty="0"/>
              <a:t>Νόμοι του Νεύτωνα</a:t>
            </a:r>
            <a:r>
              <a:rPr lang="en-US" sz="9600" dirty="0"/>
              <a:t>: </a:t>
            </a:r>
          </a:p>
          <a:p>
            <a:pPr marL="0" indent="0">
              <a:buNone/>
            </a:pPr>
            <a:endParaRPr lang="en-US" sz="9600" dirty="0"/>
          </a:p>
          <a:p>
            <a:pPr marL="0" indent="0">
              <a:buNone/>
            </a:pPr>
            <a:r>
              <a:rPr lang="en-US" sz="9600" dirty="0">
                <a:solidFill>
                  <a:schemeClr val="bg1"/>
                </a:solidFill>
              </a:rPr>
              <a:t>3 Laws of Motion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6400" dirty="0"/>
          </a:p>
          <a:p>
            <a:pPr marL="0" indent="0">
              <a:buNone/>
            </a:pPr>
            <a:endParaRPr lang="en-US" sz="2400" dirty="0"/>
          </a:p>
          <a:p>
            <a:pPr marL="0" indent="0">
              <a:buNone/>
            </a:pPr>
            <a:endParaRPr lang="en-US" sz="5100" dirty="0"/>
          </a:p>
          <a:p>
            <a:pPr marL="0" indent="0">
              <a:buNone/>
            </a:pPr>
            <a:endParaRPr lang="en-US" sz="5100" dirty="0"/>
          </a:p>
          <a:p>
            <a:pPr marL="0" indent="0">
              <a:buNone/>
            </a:pPr>
            <a:endParaRPr lang="en-US" sz="5100" dirty="0"/>
          </a:p>
          <a:p>
            <a:pPr marL="0" indent="0">
              <a:buNone/>
            </a:pPr>
            <a:r>
              <a:rPr lang="en-US" sz="5100" dirty="0"/>
              <a:t>.</a:t>
            </a:r>
          </a:p>
          <a:p>
            <a:pPr marL="0" indent="0">
              <a:buNone/>
            </a:pPr>
            <a:r>
              <a:rPr lang="en-US" sz="2400" dirty="0"/>
              <a:t>1</a:t>
            </a:r>
            <a:endParaRPr lang="en-US" sz="96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2400" dirty="0"/>
          </a:p>
          <a:p>
            <a:pPr marL="0" indent="0">
              <a:buNone/>
            </a:pPr>
            <a:r>
              <a:rPr lang="en-US" sz="2400" dirty="0">
                <a:solidFill>
                  <a:schemeClr val="bg1"/>
                </a:solidFill>
              </a:rPr>
              <a:t>                                                                                                                       </a:t>
            </a:r>
          </a:p>
          <a:p>
            <a:pPr marL="0" indent="0">
              <a:buNone/>
            </a:pPr>
            <a:r>
              <a:rPr lang="en-US" sz="2400" dirty="0"/>
              <a:t>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28800"/>
            <a:ext cx="2912146"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496747034"/>
              </p:ext>
            </p:extLst>
          </p:nvPr>
        </p:nvGraphicFramePr>
        <p:xfrm>
          <a:off x="467544" y="3635375"/>
          <a:ext cx="5256584" cy="1097280"/>
        </p:xfrm>
        <a:graphic>
          <a:graphicData uri="http://schemas.openxmlformats.org/drawingml/2006/table">
            <a:tbl>
              <a:tblPr/>
              <a:tblGrid>
                <a:gridCol w="5256584">
                  <a:extLst>
                    <a:ext uri="{9D8B030D-6E8A-4147-A177-3AD203B41FA5}">
                      <a16:colId xmlns:a16="http://schemas.microsoft.com/office/drawing/2014/main" val="20000"/>
                    </a:ext>
                  </a:extLst>
                </a:gridCol>
              </a:tblGrid>
              <a:tr h="929427">
                <a:tc>
                  <a:txBody>
                    <a:bodyPr/>
                    <a:lstStyle/>
                    <a:p>
                      <a:r>
                        <a:rPr lang="en-US" b="1" dirty="0"/>
                        <a:t>1. </a:t>
                      </a:r>
                      <a:r>
                        <a:rPr lang="el-GR" b="1" dirty="0"/>
                        <a:t>Κάθε σώμα διατηρεί την κατάσταση ηρεμίας ή ομαλής ευθύγραμμης κίνησης εκτός αν αναγκαστεί να τη μεταβάλλει από δυνάμεις που ασκούνται πάνω του.</a:t>
                      </a:r>
                      <a:endParaRPr lang="en-US" b="1"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Rectangle 4"/>
          <p:cNvSpPr>
            <a:spLocks noChangeArrowheads="1"/>
          </p:cNvSpPr>
          <p:nvPr/>
        </p:nvSpPr>
        <p:spPr bwMode="auto">
          <a:xfrm>
            <a:off x="2984500"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7222988"/>
              </p:ext>
            </p:extLst>
          </p:nvPr>
        </p:nvGraphicFramePr>
        <p:xfrm>
          <a:off x="467544" y="5229200"/>
          <a:ext cx="8229600" cy="8229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b="1" dirty="0"/>
                        <a:t>2. </a:t>
                      </a:r>
                      <a:r>
                        <a:rPr lang="el-GR" b="1" dirty="0"/>
                        <a:t>Η συνισταμένη των δυνάμεων που ασκούνται σ' ένα σώμα, ισούται με το ρυθμό μεταβολής της ορμής του σώματος. </a:t>
                      </a:r>
                      <a:r>
                        <a:rPr lang="en-US" b="1" dirty="0"/>
                        <a:t> F=</a:t>
                      </a:r>
                      <a:r>
                        <a:rPr lang="en-US" b="1" dirty="0" err="1"/>
                        <a:t>m</a:t>
                      </a:r>
                      <a:r>
                        <a:rPr lang="en-US" b="1" dirty="0" err="1">
                          <a:latin typeface="Times New Roman"/>
                          <a:cs typeface="Times New Roman"/>
                        </a:rPr>
                        <a:t>▪a</a:t>
                      </a:r>
                      <a:endParaRPr lang="el-GR" b="1" dirty="0">
                        <a:latin typeface="Times New Roman"/>
                        <a:cs typeface="Times New Roman"/>
                      </a:endParaRPr>
                    </a:p>
                    <a:p>
                      <a:endParaRPr lang="en-US" b="1"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5"/>
          <p:cNvSpPr>
            <a:spLocks noChangeArrowheads="1"/>
          </p:cNvSpPr>
          <p:nvPr/>
        </p:nvSpPr>
        <p:spPr bwMode="auto">
          <a:xfrm>
            <a:off x="2984500" y="3635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6678463"/>
              </p:ext>
            </p:extLst>
          </p:nvPr>
        </p:nvGraphicFramePr>
        <p:xfrm>
          <a:off x="467544" y="5949280"/>
          <a:ext cx="8208912" cy="274320"/>
        </p:xfrm>
        <a:graphic>
          <a:graphicData uri="http://schemas.openxmlformats.org/drawingml/2006/table">
            <a:tbl>
              <a:tblPr/>
              <a:tblGrid>
                <a:gridCol w="8208912">
                  <a:extLst>
                    <a:ext uri="{9D8B030D-6E8A-4147-A177-3AD203B41FA5}">
                      <a16:colId xmlns:a16="http://schemas.microsoft.com/office/drawing/2014/main" val="20000"/>
                    </a:ext>
                  </a:extLst>
                </a:gridCol>
              </a:tblGrid>
              <a:tr h="0">
                <a:tc>
                  <a:txBody>
                    <a:bodyPr/>
                    <a:lstStyle/>
                    <a:p>
                      <a:r>
                        <a:rPr lang="el-GR" b="1" dirty="0"/>
                        <a:t>3. </a:t>
                      </a:r>
                      <a:r>
                        <a:rPr lang="el-GR" sz="1800" b="1" i="0" kern="1200" dirty="0">
                          <a:solidFill>
                            <a:schemeClr val="tx1"/>
                          </a:solidFill>
                          <a:effectLst/>
                          <a:latin typeface="+mn-lt"/>
                          <a:ea typeface="+mn-ea"/>
                          <a:cs typeface="+mn-cs"/>
                        </a:rPr>
                        <a:t>Για κάθε δράση μιας δύναμης, υπάρχει μια αντίθετη δύναμη αντίδρασης</a:t>
                      </a:r>
                      <a:endParaRPr lang="en-US" b="1"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Rectangle 6"/>
          <p:cNvSpPr>
            <a:spLocks noChangeArrowheads="1"/>
          </p:cNvSpPr>
          <p:nvPr/>
        </p:nvSpPr>
        <p:spPr bwMode="auto">
          <a:xfrm>
            <a:off x="2984500" y="3635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039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bg1"/>
                </a:solidFill>
              </a:rPr>
              <a:t>And…</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24162" y="2243931"/>
            <a:ext cx="34956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920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t>Θεμελιώδεις διαφορές στις δύο </a:t>
            </a:r>
            <a:r>
              <a:rPr lang="el-GR" dirty="0" err="1"/>
              <a:t>κοσμοεικόνες</a:t>
            </a:r>
            <a:endParaRPr lang="en-US" dirty="0"/>
          </a:p>
        </p:txBody>
      </p:sp>
      <p:sp>
        <p:nvSpPr>
          <p:cNvPr id="4" name="Text Placeholder 3"/>
          <p:cNvSpPr>
            <a:spLocks noGrp="1"/>
          </p:cNvSpPr>
          <p:nvPr>
            <p:ph type="body" idx="1"/>
          </p:nvPr>
        </p:nvSpPr>
        <p:spPr/>
        <p:txBody>
          <a:bodyPr/>
          <a:lstStyle/>
          <a:p>
            <a:r>
              <a:rPr lang="el-GR" sz="2000" dirty="0"/>
              <a:t>Αριστοτελική</a:t>
            </a:r>
            <a:endParaRPr lang="en-US" sz="2000" dirty="0"/>
          </a:p>
        </p:txBody>
      </p:sp>
      <p:sp>
        <p:nvSpPr>
          <p:cNvPr id="5" name="Content Placeholder 4"/>
          <p:cNvSpPr>
            <a:spLocks noGrp="1"/>
          </p:cNvSpPr>
          <p:nvPr>
            <p:ph sz="half" idx="2"/>
          </p:nvPr>
        </p:nvSpPr>
        <p:spPr/>
        <p:txBody>
          <a:bodyPr>
            <a:normAutofit/>
          </a:bodyPr>
          <a:lstStyle/>
          <a:p>
            <a:r>
              <a:rPr lang="el-GR" sz="1800" dirty="0"/>
              <a:t>Το σύμπαν είναι οντολογικά διαφοροποιημένο </a:t>
            </a:r>
            <a:endParaRPr lang="en-US" sz="1800" dirty="0"/>
          </a:p>
          <a:p>
            <a:endParaRPr lang="en-US" sz="1800" dirty="0"/>
          </a:p>
          <a:p>
            <a:endParaRPr lang="en-US" sz="1800" dirty="0"/>
          </a:p>
          <a:p>
            <a:r>
              <a:rPr lang="el-GR" sz="1800" dirty="0"/>
              <a:t>Τα πράγματα στην φύση γίνονται κατανοητά με την επίκληση των τελικών αιτίων. </a:t>
            </a:r>
            <a:endParaRPr lang="en-US" sz="1800" dirty="0"/>
          </a:p>
          <a:p>
            <a:endParaRPr lang="en-US" sz="1800" dirty="0"/>
          </a:p>
          <a:p>
            <a:pPr marL="36900" indent="0">
              <a:buNone/>
            </a:pPr>
            <a:endParaRPr lang="en-US" sz="1800" dirty="0"/>
          </a:p>
          <a:p>
            <a:r>
              <a:rPr lang="el-GR" sz="1800" dirty="0"/>
              <a:t>Η φύση μοιάζει με οργανισμό </a:t>
            </a:r>
            <a:endParaRPr lang="en-US" sz="1800" dirty="0"/>
          </a:p>
        </p:txBody>
      </p:sp>
      <p:sp>
        <p:nvSpPr>
          <p:cNvPr id="6" name="Text Placeholder 5"/>
          <p:cNvSpPr>
            <a:spLocks noGrp="1"/>
          </p:cNvSpPr>
          <p:nvPr>
            <p:ph type="body" sz="quarter" idx="3"/>
          </p:nvPr>
        </p:nvSpPr>
        <p:spPr/>
        <p:txBody>
          <a:bodyPr/>
          <a:lstStyle/>
          <a:p>
            <a:r>
              <a:rPr lang="el-GR" dirty="0" err="1"/>
              <a:t>Νεώτερη</a:t>
            </a:r>
            <a:endParaRPr lang="en-US" dirty="0"/>
          </a:p>
        </p:txBody>
      </p:sp>
      <p:sp>
        <p:nvSpPr>
          <p:cNvPr id="7" name="Content Placeholder 6"/>
          <p:cNvSpPr>
            <a:spLocks noGrp="1"/>
          </p:cNvSpPr>
          <p:nvPr>
            <p:ph sz="quarter" idx="4"/>
          </p:nvPr>
        </p:nvSpPr>
        <p:spPr/>
        <p:txBody>
          <a:bodyPr>
            <a:normAutofit/>
          </a:bodyPr>
          <a:lstStyle/>
          <a:p>
            <a:r>
              <a:rPr lang="el-GR" sz="1800" dirty="0"/>
              <a:t>Το σύμπαν είναι οντολογικά ομοιογενές </a:t>
            </a:r>
            <a:endParaRPr lang="en-US" sz="1800" dirty="0"/>
          </a:p>
          <a:p>
            <a:endParaRPr lang="en-US" sz="1800" dirty="0"/>
          </a:p>
          <a:p>
            <a:pPr marL="36900" indent="0">
              <a:buNone/>
            </a:pPr>
            <a:endParaRPr lang="en-US" sz="1800" dirty="0"/>
          </a:p>
          <a:p>
            <a:r>
              <a:rPr lang="en-US" sz="1800" dirty="0"/>
              <a:t>“I consider the customary search  for final causes to be totally useless in physics”. Descartes, </a:t>
            </a:r>
            <a:r>
              <a:rPr lang="en-US" sz="1800" i="1" dirty="0"/>
              <a:t>Meditations on First Philosophy</a:t>
            </a:r>
            <a:r>
              <a:rPr lang="en-US" sz="1800" dirty="0"/>
              <a:t>, </a:t>
            </a:r>
            <a:r>
              <a:rPr lang="el-GR" sz="1800" dirty="0"/>
              <a:t>§55</a:t>
            </a:r>
            <a:endParaRPr lang="en-US" sz="1800" dirty="0"/>
          </a:p>
          <a:p>
            <a:endParaRPr lang="en-US" sz="1800" dirty="0"/>
          </a:p>
          <a:p>
            <a:r>
              <a:rPr lang="el-GR" sz="1800" dirty="0"/>
              <a:t>Η φύση μοιάζει με τεράστιο ωρολογιακό μηχανισμό</a:t>
            </a:r>
            <a:endParaRPr lang="en-US" sz="1800" dirty="0"/>
          </a:p>
        </p:txBody>
      </p:sp>
    </p:spTree>
    <p:extLst>
      <p:ext uri="{BB962C8B-B14F-4D97-AF65-F5344CB8AC3E}">
        <p14:creationId xmlns:p14="http://schemas.microsoft.com/office/powerpoint/2010/main" val="65038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F7D8-8D29-06F1-E4BB-3C698F17A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38567-11F4-2639-51C1-5576621C4E6A}"/>
              </a:ext>
            </a:extLst>
          </p:cNvPr>
          <p:cNvSpPr>
            <a:spLocks noGrp="1"/>
          </p:cNvSpPr>
          <p:nvPr>
            <p:ph type="title"/>
          </p:nvPr>
        </p:nvSpPr>
        <p:spPr/>
        <p:txBody>
          <a:bodyPr>
            <a:normAutofit/>
          </a:bodyPr>
          <a:lstStyle/>
          <a:p>
            <a:pPr algn="ctr"/>
            <a:r>
              <a:rPr lang="el-GR" dirty="0"/>
              <a:t>Θεμελιώδεις διαφορές στις δύο </a:t>
            </a:r>
            <a:r>
              <a:rPr lang="el-GR" dirty="0" err="1"/>
              <a:t>κοσμοεικόνες</a:t>
            </a:r>
            <a:endParaRPr lang="en-US" dirty="0"/>
          </a:p>
        </p:txBody>
      </p:sp>
      <p:sp>
        <p:nvSpPr>
          <p:cNvPr id="4" name="Text Placeholder 3">
            <a:extLst>
              <a:ext uri="{FF2B5EF4-FFF2-40B4-BE49-F238E27FC236}">
                <a16:creationId xmlns:a16="http://schemas.microsoft.com/office/drawing/2014/main" id="{6ECFBEAB-9C64-310D-D7EB-99B4EFCCEA69}"/>
              </a:ext>
            </a:extLst>
          </p:cNvPr>
          <p:cNvSpPr>
            <a:spLocks noGrp="1"/>
          </p:cNvSpPr>
          <p:nvPr>
            <p:ph type="body" idx="1"/>
          </p:nvPr>
        </p:nvSpPr>
        <p:spPr/>
        <p:txBody>
          <a:bodyPr/>
          <a:lstStyle/>
          <a:p>
            <a:r>
              <a:rPr lang="el-GR" sz="2000" dirty="0"/>
              <a:t>Αριστοτελική</a:t>
            </a:r>
            <a:endParaRPr lang="en-US" sz="2000" dirty="0"/>
          </a:p>
        </p:txBody>
      </p:sp>
      <p:sp>
        <p:nvSpPr>
          <p:cNvPr id="6" name="Text Placeholder 5">
            <a:extLst>
              <a:ext uri="{FF2B5EF4-FFF2-40B4-BE49-F238E27FC236}">
                <a16:creationId xmlns:a16="http://schemas.microsoft.com/office/drawing/2014/main" id="{ECED990C-19D5-94BF-7CA3-A16D1D89A19A}"/>
              </a:ext>
            </a:extLst>
          </p:cNvPr>
          <p:cNvSpPr>
            <a:spLocks noGrp="1"/>
          </p:cNvSpPr>
          <p:nvPr>
            <p:ph type="body" sz="quarter" idx="3"/>
          </p:nvPr>
        </p:nvSpPr>
        <p:spPr/>
        <p:txBody>
          <a:bodyPr/>
          <a:lstStyle/>
          <a:p>
            <a:r>
              <a:rPr lang="el-GR" dirty="0" err="1"/>
              <a:t>Νεώτερη</a:t>
            </a:r>
            <a:endParaRPr lang="en-US" dirty="0"/>
          </a:p>
        </p:txBody>
      </p:sp>
      <p:pic>
        <p:nvPicPr>
          <p:cNvPr id="1026" name="Picture 2">
            <a:extLst>
              <a:ext uri="{FF2B5EF4-FFF2-40B4-BE49-F238E27FC236}">
                <a16:creationId xmlns:a16="http://schemas.microsoft.com/office/drawing/2014/main" id="{BA1CCF5A-3134-C6D1-9803-14249FADD4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238" y="2741843"/>
            <a:ext cx="3868737" cy="3211051"/>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C51DE806-0EF3-D692-CB82-438FF5A0E831}"/>
              </a:ext>
            </a:extLst>
          </p:cNvPr>
          <p:cNvPicPr>
            <a:picLocks noGrp="1" noChangeAspect="1"/>
          </p:cNvPicPr>
          <p:nvPr>
            <p:ph sz="quarter" idx="4"/>
          </p:nvPr>
        </p:nvPicPr>
        <p:blipFill>
          <a:blip r:embed="rId3"/>
          <a:stretch>
            <a:fillRect/>
          </a:stretch>
        </p:blipFill>
        <p:spPr>
          <a:xfrm>
            <a:off x="4730750" y="2505075"/>
            <a:ext cx="3684588" cy="3684588"/>
          </a:xfrm>
          <a:prstGeom prst="rect">
            <a:avLst/>
          </a:prstGeom>
        </p:spPr>
      </p:pic>
    </p:spTree>
    <p:extLst>
      <p:ext uri="{BB962C8B-B14F-4D97-AF65-F5344CB8AC3E}">
        <p14:creationId xmlns:p14="http://schemas.microsoft.com/office/powerpoint/2010/main" val="3749076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E.A. </a:t>
            </a:r>
            <a:r>
              <a:rPr lang="en-US" sz="3200" dirty="0" err="1"/>
              <a:t>Burrt</a:t>
            </a:r>
            <a:r>
              <a:rPr lang="en-US" sz="3200" dirty="0"/>
              <a:t>, The Metaphysical Foundations of Modern Science, 1924</a:t>
            </a:r>
            <a:r>
              <a:rPr lang="el-GR" sz="3200" dirty="0"/>
              <a:t>, </a:t>
            </a:r>
            <a:r>
              <a:rPr lang="en-US" sz="3200" dirty="0"/>
              <a:t>pp. 89-90. </a:t>
            </a:r>
          </a:p>
        </p:txBody>
      </p:sp>
      <p:sp>
        <p:nvSpPr>
          <p:cNvPr id="3" name="Content Placeholder 2"/>
          <p:cNvSpPr>
            <a:spLocks noGrp="1"/>
          </p:cNvSpPr>
          <p:nvPr>
            <p:ph idx="1"/>
          </p:nvPr>
        </p:nvSpPr>
        <p:spPr/>
        <p:txBody>
          <a:bodyPr>
            <a:noAutofit/>
          </a:bodyPr>
          <a:lstStyle/>
          <a:p>
            <a:pPr marL="0" indent="0">
              <a:buNone/>
            </a:pPr>
            <a:r>
              <a:rPr lang="en-US" sz="1400" dirty="0"/>
              <a:t>This form of the primary-secondary doctrine in Galileo is worth a moment's pause, for its effects in modem thought have been of incalculable importance. It is a fundamental step toward that banishing of man from the great world of nature and his treatment as an effect of what happens in the latter, which has been a pretty constant feature of the philosophy of modern science, a procedure enormously simplifying the field of science, but bringing in its train the big metaphysical and especially epistemological problems of modem philosophy. Till the time of Galileo it had always been taken for granted that man and nature were both integral parts of a larger whole, in which man’s place was the more fundamental. Whatever distinctions might be made between being and non-being, between primary and secondary, man was regarded as fundamentally allied with the positive and the primary. […]</a:t>
            </a:r>
          </a:p>
          <a:p>
            <a:pPr marL="0" indent="0">
              <a:buNone/>
            </a:pPr>
            <a:r>
              <a:rPr lang="en-US" sz="1400" dirty="0"/>
              <a:t>Now, in the course of translating this distinction of primary and secondary into terms suited to the new mathematical interpretation of nature, we have the first stage in the reading of man quite out of the real and primary realm. Obviously man was not a subject suited to mathematical study. His performances could not be treated by the quantitative method, except in the most meagre fashion. His was a life of </a:t>
            </a:r>
            <a:r>
              <a:rPr lang="en-US" sz="1400" dirty="0" err="1"/>
              <a:t>colours</a:t>
            </a:r>
            <a:r>
              <a:rPr lang="en-US" sz="1400" dirty="0"/>
              <a:t> and sounds, of pleasures, of griefs, of passionate loves, of ambitions, and strivings. Hence the real world must be the world outside of man; the world of astronomy and the world of resting and moving terrestrial objects. The only thing in common between man and this real world was his ability to discover it, a </a:t>
            </a:r>
            <a:r>
              <a:rPr lang="en-US" sz="1400"/>
              <a:t>fact which </a:t>
            </a:r>
            <a:r>
              <a:rPr lang="en-US" sz="1400" dirty="0"/>
              <a:t>being necessarily presupposed, was easily neglected, and did not in any case suffice to exalt him to a parity of reality and causal efficiency with that which he was able to know. Quite naturally enough, along with this exaltation of the external world as more primary and more real, went an attribution to it of greater dignity and value. </a:t>
            </a:r>
          </a:p>
        </p:txBody>
      </p:sp>
    </p:spTree>
    <p:extLst>
      <p:ext uri="{BB962C8B-B14F-4D97-AF65-F5344CB8AC3E}">
        <p14:creationId xmlns:p14="http://schemas.microsoft.com/office/powerpoint/2010/main" val="122461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19464"/>
          </a:xfrm>
        </p:spPr>
        <p:txBody>
          <a:bodyPr>
            <a:normAutofit fontScale="92500"/>
          </a:bodyPr>
          <a:lstStyle/>
          <a:p>
            <a:pPr marL="0" indent="0">
              <a:buNone/>
            </a:pPr>
            <a:r>
              <a:rPr lang="el-GR" sz="3200" dirty="0"/>
              <a:t>Επιστημονική Επανάσταση </a:t>
            </a:r>
            <a:r>
              <a:rPr lang="en-US" sz="3200" dirty="0"/>
              <a:t>(1500s-1700s)</a:t>
            </a:r>
          </a:p>
          <a:p>
            <a:pPr marL="0" indent="0">
              <a:buNone/>
            </a:pPr>
            <a:endParaRPr lang="en-US" sz="3200" dirty="0"/>
          </a:p>
          <a:p>
            <a:pPr marL="0" indent="0">
              <a:buNone/>
            </a:pPr>
            <a:r>
              <a:rPr lang="en-US" sz="3200" b="1" dirty="0"/>
              <a:t>1543: Copernicus</a:t>
            </a:r>
          </a:p>
          <a:p>
            <a:pPr marL="0" indent="0">
              <a:buNone/>
            </a:pPr>
            <a:r>
              <a:rPr lang="en-US" sz="3200" dirty="0"/>
              <a:t>  </a:t>
            </a:r>
            <a:r>
              <a:rPr lang="en-US" sz="3200" i="1" dirty="0"/>
              <a:t>De </a:t>
            </a:r>
            <a:r>
              <a:rPr lang="en-US" sz="3200" i="1" dirty="0" err="1"/>
              <a:t>revolutionibus</a:t>
            </a:r>
            <a:r>
              <a:rPr lang="en-US" sz="3200" i="1" dirty="0"/>
              <a:t> </a:t>
            </a:r>
            <a:r>
              <a:rPr lang="en-US" sz="3200" i="1" dirty="0" err="1"/>
              <a:t>orbium</a:t>
            </a:r>
            <a:r>
              <a:rPr lang="en-US" sz="3200" i="1" dirty="0"/>
              <a:t> </a:t>
            </a:r>
            <a:r>
              <a:rPr lang="en-US" sz="3200" i="1" dirty="0" err="1"/>
              <a:t>coelestium</a:t>
            </a:r>
            <a:r>
              <a:rPr lang="en-US" sz="3200" i="1" dirty="0"/>
              <a:t> </a:t>
            </a:r>
            <a:r>
              <a:rPr lang="en-US" sz="3200" dirty="0"/>
              <a:t>(On the Revolutions of the Heavenly Spheres)</a:t>
            </a:r>
          </a:p>
          <a:p>
            <a:pPr marL="0" indent="0">
              <a:buNone/>
            </a:pPr>
            <a:endParaRPr lang="en-US" sz="3200" dirty="0"/>
          </a:p>
          <a:p>
            <a:pPr marL="0" indent="0">
              <a:buNone/>
            </a:pPr>
            <a:endParaRPr lang="en-US" sz="3200" dirty="0"/>
          </a:p>
          <a:p>
            <a:pPr marL="0" indent="0">
              <a:buNone/>
            </a:pPr>
            <a:r>
              <a:rPr lang="en-US" sz="3200" b="1" dirty="0"/>
              <a:t>168</a:t>
            </a:r>
            <a:r>
              <a:rPr lang="el-GR" sz="3200" b="1" dirty="0"/>
              <a:t>7: </a:t>
            </a:r>
            <a:r>
              <a:rPr lang="en-US" sz="3200" b="1" dirty="0"/>
              <a:t>Isaak Newton</a:t>
            </a:r>
          </a:p>
          <a:p>
            <a:pPr marL="0" indent="0">
              <a:buNone/>
            </a:pPr>
            <a:r>
              <a:rPr lang="en-US" sz="3000" dirty="0" err="1"/>
              <a:t>Philosophiæ</a:t>
            </a:r>
            <a:r>
              <a:rPr lang="en-US" sz="3000" dirty="0"/>
              <a:t> Naturalis Principia Mathematica (Mathematical Principles of Natural Philosophy)</a:t>
            </a:r>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334605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l-GR" dirty="0"/>
              <a:t>Το μεγάλο μεταφυσικό ερώτημα της </a:t>
            </a:r>
            <a:r>
              <a:rPr lang="el-GR" dirty="0" err="1"/>
              <a:t>Νεωτερικότητας</a:t>
            </a:r>
            <a:r>
              <a:rPr lang="el-GR" dirty="0"/>
              <a:t> </a:t>
            </a:r>
            <a:endParaRPr lang="en-US" dirty="0"/>
          </a:p>
        </p:txBody>
      </p:sp>
      <p:sp>
        <p:nvSpPr>
          <p:cNvPr id="8" name="Content Placeholder 7"/>
          <p:cNvSpPr>
            <a:spLocks noGrp="1"/>
          </p:cNvSpPr>
          <p:nvPr>
            <p:ph idx="1"/>
          </p:nvPr>
        </p:nvSpPr>
        <p:spPr/>
        <p:txBody>
          <a:bodyPr/>
          <a:lstStyle/>
          <a:p>
            <a:r>
              <a:rPr lang="el-GR" dirty="0"/>
              <a:t>Ποια η σχέση μεταξύ φύσης και λόγου</a:t>
            </a:r>
            <a:endParaRPr lang="en-US" dirty="0"/>
          </a:p>
          <a:p>
            <a:endParaRPr lang="en-US" dirty="0"/>
          </a:p>
          <a:p>
            <a:pPr marL="0" indent="0">
              <a:buNone/>
            </a:pPr>
            <a:r>
              <a:rPr lang="el-GR" dirty="0"/>
              <a:t>Αν η φύση είναι μια επικράτεια δίχως σκοπούς, τι συμβαίνει με τους ανθρώπους</a:t>
            </a:r>
            <a:r>
              <a:rPr lang="en-US" dirty="0"/>
              <a:t>?</a:t>
            </a:r>
          </a:p>
          <a:p>
            <a:pPr marL="0" indent="0">
              <a:buNone/>
            </a:pPr>
            <a:endParaRPr lang="en-US" dirty="0"/>
          </a:p>
          <a:p>
            <a:pPr marL="0" indent="0">
              <a:buNone/>
            </a:pPr>
            <a:r>
              <a:rPr lang="el-GR" dirty="0"/>
              <a:t>Πώς κατανοούμε τις ανθρώπινες πράξεις και πεποιθήσεις</a:t>
            </a:r>
            <a:r>
              <a:rPr lang="en-US" dirty="0"/>
              <a:t>? </a:t>
            </a:r>
          </a:p>
        </p:txBody>
      </p:sp>
    </p:spTree>
    <p:extLst>
      <p:ext uri="{BB962C8B-B14F-4D97-AF65-F5344CB8AC3E}">
        <p14:creationId xmlns:p14="http://schemas.microsoft.com/office/powerpoint/2010/main" val="748661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Γ. Οι Βασικές Απαντήσεις της Νεωτερικότητας. </a:t>
            </a:r>
            <a:endParaRPr lang="en-US" dirty="0"/>
          </a:p>
        </p:txBody>
      </p:sp>
      <p:sp>
        <p:nvSpPr>
          <p:cNvPr id="2" name="Content Placeholder 1"/>
          <p:cNvSpPr>
            <a:spLocks noGrp="1"/>
          </p:cNvSpPr>
          <p:nvPr>
            <p:ph idx="1"/>
          </p:nvPr>
        </p:nvSpPr>
        <p:spPr/>
        <p:txBody>
          <a:bodyPr>
            <a:normAutofit/>
          </a:bodyPr>
          <a:lstStyle/>
          <a:p>
            <a:pPr marL="36900" lvl="0" indent="0">
              <a:buNone/>
            </a:pPr>
            <a:r>
              <a:rPr lang="el-GR" dirty="0"/>
              <a:t>1. Η Ρασιοναλιστική Απάντηση</a:t>
            </a:r>
            <a:endParaRPr lang="en-US" dirty="0"/>
          </a:p>
          <a:p>
            <a:pPr marL="0" indent="0">
              <a:buNone/>
            </a:pPr>
            <a:r>
              <a:rPr lang="el-GR" dirty="0"/>
              <a:t> </a:t>
            </a:r>
            <a:endParaRPr lang="en-US" dirty="0"/>
          </a:p>
          <a:p>
            <a:pPr marL="0" indent="0">
              <a:buNone/>
            </a:pPr>
            <a:r>
              <a:rPr lang="en-US" dirty="0"/>
              <a:t>2. </a:t>
            </a:r>
            <a:r>
              <a:rPr lang="el-GR" dirty="0"/>
              <a:t>Η Εμπειριστική Απάντηση</a:t>
            </a:r>
          </a:p>
          <a:p>
            <a:pPr marL="0" indent="0">
              <a:buNone/>
            </a:pPr>
            <a:endParaRPr lang="el-GR" dirty="0"/>
          </a:p>
          <a:p>
            <a:pPr marL="0" indent="0">
              <a:buNone/>
            </a:pPr>
            <a:r>
              <a:rPr lang="el-GR" dirty="0"/>
              <a:t>3. Ο Γερμανικός Ιδεαλισμός</a:t>
            </a:r>
          </a:p>
          <a:p>
            <a:pPr marL="0" indent="0">
              <a:buNone/>
            </a:pPr>
            <a:r>
              <a:rPr lang="el-GR" dirty="0"/>
              <a:t>3</a:t>
            </a:r>
            <a:r>
              <a:rPr lang="el-GR" baseline="30000" dirty="0"/>
              <a:t>α</a:t>
            </a:r>
            <a:r>
              <a:rPr lang="el-GR" dirty="0"/>
              <a:t>. Η Καντιανή Απάντηση</a:t>
            </a:r>
          </a:p>
          <a:p>
            <a:pPr marL="0" indent="0">
              <a:buNone/>
            </a:pPr>
            <a:r>
              <a:rPr lang="el-GR" dirty="0"/>
              <a:t>3</a:t>
            </a:r>
            <a:r>
              <a:rPr lang="el-GR" baseline="30000" dirty="0"/>
              <a:t>β</a:t>
            </a:r>
            <a:r>
              <a:rPr lang="el-GR" dirty="0"/>
              <a:t>. Η </a:t>
            </a:r>
            <a:r>
              <a:rPr lang="el-GR" dirty="0" err="1"/>
              <a:t>Εγελιανή</a:t>
            </a:r>
            <a:r>
              <a:rPr lang="el-GR" dirty="0"/>
              <a:t> Απάντηση</a:t>
            </a:r>
          </a:p>
          <a:p>
            <a:pPr marL="0" indent="0">
              <a:buNone/>
            </a:pPr>
            <a:endParaRPr lang="en-US" dirty="0"/>
          </a:p>
        </p:txBody>
      </p:sp>
    </p:spTree>
    <p:extLst>
      <p:ext uri="{BB962C8B-B14F-4D97-AF65-F5344CB8AC3E}">
        <p14:creationId xmlns:p14="http://schemas.microsoft.com/office/powerpoint/2010/main" val="814074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D456-FCA9-AAAA-2BFD-A93BD89779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A28E1E-A238-4848-8F3C-44BAAA533A18}"/>
              </a:ext>
            </a:extLst>
          </p:cNvPr>
          <p:cNvSpPr>
            <a:spLocks noGrp="1"/>
          </p:cNvSpPr>
          <p:nvPr>
            <p:ph type="title"/>
          </p:nvPr>
        </p:nvSpPr>
        <p:spPr/>
        <p:txBody>
          <a:bodyPr>
            <a:normAutofit/>
          </a:bodyPr>
          <a:lstStyle/>
          <a:p>
            <a:pPr marL="36900" lvl="0"/>
            <a:r>
              <a:rPr lang="el-GR" dirty="0"/>
              <a:t>1. Η Ρασιοναλιστική Απάντηση</a:t>
            </a:r>
            <a:endParaRPr lang="en-US" dirty="0"/>
          </a:p>
        </p:txBody>
      </p:sp>
      <p:sp>
        <p:nvSpPr>
          <p:cNvPr id="2" name="Content Placeholder 1">
            <a:extLst>
              <a:ext uri="{FF2B5EF4-FFF2-40B4-BE49-F238E27FC236}">
                <a16:creationId xmlns:a16="http://schemas.microsoft.com/office/drawing/2014/main" id="{B661ED70-24B6-B80B-C90C-E7C1E65EA538}"/>
              </a:ext>
            </a:extLst>
          </p:cNvPr>
          <p:cNvSpPr>
            <a:spLocks noGrp="1"/>
          </p:cNvSpPr>
          <p:nvPr>
            <p:ph idx="1"/>
          </p:nvPr>
        </p:nvSpPr>
        <p:spPr/>
        <p:txBody>
          <a:bodyPr>
            <a:normAutofit fontScale="70000" lnSpcReduction="20000"/>
          </a:bodyPr>
          <a:lstStyle/>
          <a:p>
            <a:pPr marL="36900" lvl="0" indent="0">
              <a:buNone/>
            </a:pPr>
            <a:r>
              <a:rPr lang="el-GR" dirty="0"/>
              <a:t>1. Η Ρασιοναλιστική Απάντηση</a:t>
            </a:r>
            <a:endParaRPr lang="en-US" dirty="0"/>
          </a:p>
          <a:p>
            <a:pPr marL="0" indent="0">
              <a:buNone/>
            </a:pPr>
            <a:r>
              <a:rPr lang="el-GR" dirty="0"/>
              <a:t> </a:t>
            </a:r>
            <a:endParaRPr lang="en-US" dirty="0"/>
          </a:p>
          <a:p>
            <a:r>
              <a:rPr lang="el-GR" u="sng" dirty="0"/>
              <a:t>Βασική Θέση</a:t>
            </a:r>
            <a:r>
              <a:rPr lang="el-GR" dirty="0"/>
              <a:t>: Οι αξίες είναι κάτι πραγματικό και οι άνθρωποι τις συλλαμβάνουν δια του Ορθού Λόγου. </a:t>
            </a:r>
            <a:endParaRPr lang="en-US" dirty="0"/>
          </a:p>
          <a:p>
            <a:pPr marL="0" indent="0">
              <a:buNone/>
            </a:pPr>
            <a:r>
              <a:rPr lang="el-GR" dirty="0"/>
              <a:t> </a:t>
            </a:r>
            <a:endParaRPr lang="en-US" dirty="0"/>
          </a:p>
          <a:p>
            <a:r>
              <a:rPr lang="el-GR" dirty="0"/>
              <a:t>Η ρασιοναλιστική παράδοση λαμβάνει ρεαλιστική θέση σε σχέση με τις κανονιστικές οντότητες. </a:t>
            </a:r>
            <a:endParaRPr lang="en-US" dirty="0"/>
          </a:p>
          <a:p>
            <a:endParaRPr lang="en-US" dirty="0"/>
          </a:p>
          <a:p>
            <a:r>
              <a:rPr lang="el-GR" dirty="0"/>
              <a:t>Ως πρότυπο αυτού του ρεαλισμού μπορεί να θεωρηθεί ο μαθηματικός ρεαλισμός. </a:t>
            </a:r>
            <a:endParaRPr lang="en-US" dirty="0"/>
          </a:p>
          <a:p>
            <a:endParaRPr lang="en-US" dirty="0"/>
          </a:p>
          <a:p>
            <a:r>
              <a:rPr lang="el-GR" dirty="0"/>
              <a:t>Ο παραδοσιακός ρασιοναλισμός προκειμένου να περιφρουρήσει αυτήν την θέση συνήθως χωρίζει τον κόσμο σε δύο οντολογικές επικράτειες: υλική και πνευματική ουσία</a:t>
            </a:r>
            <a:endParaRPr lang="en-US" dirty="0"/>
          </a:p>
          <a:p>
            <a:pPr marL="0" indent="0">
              <a:buNone/>
            </a:pPr>
            <a:endParaRPr lang="en-US" dirty="0"/>
          </a:p>
        </p:txBody>
      </p:sp>
    </p:spTree>
    <p:extLst>
      <p:ext uri="{BB962C8B-B14F-4D97-AF65-F5344CB8AC3E}">
        <p14:creationId xmlns:p14="http://schemas.microsoft.com/office/powerpoint/2010/main" val="319183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2. Η Εμπειριστική απάντηση</a:t>
            </a:r>
            <a:endParaRPr lang="en-US" dirty="0"/>
          </a:p>
        </p:txBody>
      </p:sp>
      <p:sp>
        <p:nvSpPr>
          <p:cNvPr id="2" name="Content Placeholder 1"/>
          <p:cNvSpPr>
            <a:spLocks noGrp="1"/>
          </p:cNvSpPr>
          <p:nvPr>
            <p:ph idx="1"/>
          </p:nvPr>
        </p:nvSpPr>
        <p:spPr/>
        <p:txBody>
          <a:bodyPr>
            <a:normAutofit fontScale="55000" lnSpcReduction="20000"/>
          </a:bodyPr>
          <a:lstStyle/>
          <a:p>
            <a:r>
              <a:rPr lang="en-US" dirty="0">
                <a:solidFill>
                  <a:schemeClr val="tx1"/>
                </a:solidFill>
              </a:rPr>
              <a:t> </a:t>
            </a:r>
            <a:r>
              <a:rPr lang="el-GR" u="sng" dirty="0">
                <a:solidFill>
                  <a:schemeClr val="tx1"/>
                </a:solidFill>
              </a:rPr>
              <a:t>Βασική θέση</a:t>
            </a:r>
            <a:r>
              <a:rPr lang="el-GR" dirty="0">
                <a:solidFill>
                  <a:schemeClr val="tx1"/>
                </a:solidFill>
              </a:rPr>
              <a:t>: Όλη γνώση προκύπτει από την εμπειρία και στην εμπειρία δεν μπορώ να διαπιστώσω την ύπαρξη κανονιστικών φαινομένων. </a:t>
            </a:r>
            <a:endParaRPr lang="en-US" dirty="0">
              <a:solidFill>
                <a:schemeClr val="tx1"/>
              </a:solidFill>
            </a:endParaRPr>
          </a:p>
          <a:p>
            <a:endParaRPr lang="en-US" dirty="0">
              <a:solidFill>
                <a:schemeClr val="tx1"/>
              </a:solidFill>
            </a:endParaRPr>
          </a:p>
          <a:p>
            <a:r>
              <a:rPr lang="el-GR" dirty="0">
                <a:solidFill>
                  <a:schemeClr val="tx1"/>
                </a:solidFill>
              </a:rPr>
              <a:t>Οι αξίες είναι κάτι που τα υποκείμενα επιβάλλουν στον κόσμο, δεν έχουν αντικειμενική υφή και δεν τις ανακαλύπτουμε. </a:t>
            </a:r>
            <a:endParaRPr lang="en-US" dirty="0">
              <a:solidFill>
                <a:schemeClr val="tx1"/>
              </a:solidFill>
            </a:endParaRPr>
          </a:p>
          <a:p>
            <a:pPr marL="0" indent="0">
              <a:buNone/>
            </a:pPr>
            <a:endParaRPr lang="en-US" dirty="0">
              <a:solidFill>
                <a:schemeClr val="tx1"/>
              </a:solidFill>
            </a:endParaRPr>
          </a:p>
          <a:p>
            <a:r>
              <a:rPr lang="en-US" dirty="0">
                <a:solidFill>
                  <a:schemeClr val="tx1"/>
                </a:solidFill>
              </a:rPr>
              <a:t>T</a:t>
            </a:r>
            <a:r>
              <a:rPr lang="el-GR" dirty="0">
                <a:solidFill>
                  <a:schemeClr val="tx1"/>
                </a:solidFill>
              </a:rPr>
              <a:t>. </a:t>
            </a:r>
            <a:r>
              <a:rPr lang="en-US" dirty="0">
                <a:solidFill>
                  <a:schemeClr val="tx1"/>
                </a:solidFill>
              </a:rPr>
              <a:t>Hobbes</a:t>
            </a:r>
            <a:r>
              <a:rPr lang="el-GR" dirty="0">
                <a:solidFill>
                  <a:schemeClr val="tx1"/>
                </a:solidFill>
              </a:rPr>
              <a:t>: Ως ελευθερία νοείται μόνο η ελευθερία της πράξης</a:t>
            </a:r>
            <a:endParaRPr lang="en-US" dirty="0">
              <a:solidFill>
                <a:schemeClr val="tx1"/>
              </a:solidFill>
            </a:endParaRPr>
          </a:p>
          <a:p>
            <a:r>
              <a:rPr lang="el-GR" dirty="0">
                <a:solidFill>
                  <a:schemeClr val="tx1"/>
                </a:solidFill>
              </a:rPr>
              <a:t>«Λέγοντας ελευθερία νοούμε, σύμφωνα με την κυριολεκτική σημασία της λέξης, την απουσία εξωτερικού εμποδίου». </a:t>
            </a:r>
            <a:r>
              <a:rPr lang="el-GR" i="1" dirty="0">
                <a:solidFill>
                  <a:schemeClr val="tx1"/>
                </a:solidFill>
              </a:rPr>
              <a:t>Λεβιάθαν</a:t>
            </a:r>
            <a:r>
              <a:rPr lang="el-GR" dirty="0">
                <a:solidFill>
                  <a:schemeClr val="tx1"/>
                </a:solidFill>
              </a:rPr>
              <a:t>, Κεφ.  </a:t>
            </a:r>
            <a:r>
              <a:rPr lang="en-US" dirty="0">
                <a:solidFill>
                  <a:schemeClr val="tx1"/>
                </a:solidFill>
              </a:rPr>
              <a:t>XIV</a:t>
            </a:r>
            <a:r>
              <a:rPr lang="el-GR" dirty="0">
                <a:solidFill>
                  <a:schemeClr val="tx1"/>
                </a:solidFill>
              </a:rPr>
              <a:t>.</a:t>
            </a:r>
            <a:endParaRPr lang="en-US" dirty="0">
              <a:solidFill>
                <a:schemeClr val="tx1"/>
              </a:solidFill>
            </a:endParaRPr>
          </a:p>
          <a:p>
            <a:r>
              <a:rPr lang="el-GR" dirty="0">
                <a:solidFill>
                  <a:schemeClr val="tx1"/>
                </a:solidFill>
              </a:rPr>
              <a:t>«…από την χρήση της λέξης ελεύθερη βούληση δεν μπορεί να συναχθεί η ελευθερία της βούλησης, της επιθυμίας ή της ροπής, αλλά η ελευθερία του ανθρώπου, η οποία συνίσταται στην ανεμπόδιστη πραγμάτωση της βούλησης, της επιθυμίας ή της ροπής». </a:t>
            </a:r>
            <a:r>
              <a:rPr lang="el-GR" dirty="0" err="1">
                <a:solidFill>
                  <a:schemeClr val="tx1"/>
                </a:solidFill>
              </a:rPr>
              <a:t>Ο.π</a:t>
            </a:r>
            <a:r>
              <a:rPr lang="el-GR" dirty="0">
                <a:solidFill>
                  <a:schemeClr val="tx1"/>
                </a:solidFill>
              </a:rPr>
              <a:t>.,</a:t>
            </a:r>
            <a:r>
              <a:rPr lang="en-US" dirty="0">
                <a:solidFill>
                  <a:schemeClr val="tx1"/>
                </a:solidFill>
              </a:rPr>
              <a:t> XX. </a:t>
            </a:r>
          </a:p>
          <a:p>
            <a:r>
              <a:rPr lang="en-US" dirty="0">
                <a:solidFill>
                  <a:schemeClr val="tx1"/>
                </a:solidFill>
              </a:rPr>
              <a:t>D</a:t>
            </a:r>
            <a:r>
              <a:rPr lang="el-GR" dirty="0">
                <a:solidFill>
                  <a:schemeClr val="tx1"/>
                </a:solidFill>
              </a:rPr>
              <a:t>. </a:t>
            </a:r>
            <a:r>
              <a:rPr lang="en-US" dirty="0">
                <a:solidFill>
                  <a:schemeClr val="tx1"/>
                </a:solidFill>
              </a:rPr>
              <a:t>Hume</a:t>
            </a:r>
            <a:r>
              <a:rPr lang="el-GR" dirty="0">
                <a:solidFill>
                  <a:schemeClr val="tx1"/>
                </a:solidFill>
              </a:rPr>
              <a:t>: Δεν μπορούμε να συνάγουμε ένα Πρέπει από ένα Είναι</a:t>
            </a:r>
            <a:endParaRPr lang="en-US" dirty="0">
              <a:solidFill>
                <a:schemeClr val="tx1"/>
              </a:solidFill>
            </a:endParaRPr>
          </a:p>
          <a:p>
            <a:r>
              <a:rPr lang="el-GR" dirty="0">
                <a:solidFill>
                  <a:schemeClr val="tx1"/>
                </a:solidFill>
              </a:rPr>
              <a:t>«Η διάκριση κακίας και αρετής δεν εδράζεται απλώς στις σχέσεις των αντικειμένων, ούτε προσλαμβάνεται από τον λόγο». </a:t>
            </a:r>
            <a:r>
              <a:rPr lang="en-US" i="1" dirty="0">
                <a:solidFill>
                  <a:schemeClr val="tx1"/>
                </a:solidFill>
              </a:rPr>
              <a:t>Treatise of Human Nature</a:t>
            </a:r>
            <a:r>
              <a:rPr lang="el-GR" dirty="0">
                <a:solidFill>
                  <a:schemeClr val="tx1"/>
                </a:solidFill>
              </a:rPr>
              <a:t>, 3.3.1</a:t>
            </a:r>
            <a:endParaRPr lang="en-US" dirty="0">
              <a:solidFill>
                <a:schemeClr val="tx1"/>
              </a:solidFill>
            </a:endParaRPr>
          </a:p>
          <a:p>
            <a:r>
              <a:rPr lang="el-GR" dirty="0">
                <a:solidFill>
                  <a:schemeClr val="tx1"/>
                </a:solidFill>
              </a:rPr>
              <a:t>«Δεν μιλάμε αυστηρά και φιλοσοφικά όταν μιλάμε για μάχη μεταξύ των παθών (</a:t>
            </a:r>
            <a:r>
              <a:rPr lang="en-US" dirty="0">
                <a:solidFill>
                  <a:schemeClr val="tx1"/>
                </a:solidFill>
              </a:rPr>
              <a:t>passions</a:t>
            </a:r>
            <a:r>
              <a:rPr lang="el-GR" dirty="0">
                <a:solidFill>
                  <a:schemeClr val="tx1"/>
                </a:solidFill>
              </a:rPr>
              <a:t>) και του λόγου. Ο λόγος είναι, και πρέπει μόνο να είναι ο σκλάβος των παθών…». </a:t>
            </a:r>
            <a:r>
              <a:rPr lang="en-US" i="1" dirty="0">
                <a:solidFill>
                  <a:schemeClr val="tx1"/>
                </a:solidFill>
              </a:rPr>
              <a:t>Treatise of Human Nature</a:t>
            </a:r>
            <a:r>
              <a:rPr lang="el-GR" dirty="0">
                <a:solidFill>
                  <a:schemeClr val="tx1"/>
                </a:solidFill>
              </a:rPr>
              <a:t>, 3.2.</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1290675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3α. Η καντιανή απάντηση</a:t>
            </a:r>
            <a:endParaRPr lang="en-US" dirty="0"/>
          </a:p>
        </p:txBody>
      </p:sp>
      <p:sp>
        <p:nvSpPr>
          <p:cNvPr id="2" name="Content Placeholder 1"/>
          <p:cNvSpPr>
            <a:spLocks noGrp="1"/>
          </p:cNvSpPr>
          <p:nvPr>
            <p:ph idx="1"/>
          </p:nvPr>
        </p:nvSpPr>
        <p:spPr/>
        <p:txBody>
          <a:bodyPr>
            <a:normAutofit fontScale="55000" lnSpcReduction="20000"/>
          </a:bodyPr>
          <a:lstStyle/>
          <a:p>
            <a:r>
              <a:rPr lang="el-GR" u="sng" dirty="0"/>
              <a:t>Βασική θέση</a:t>
            </a:r>
            <a:r>
              <a:rPr lang="el-GR" dirty="0"/>
              <a:t>: Το θεμέλιο της υποχρέωσης [κανονιστικότητας] δεν πρέπει να αναζητηθεί ούτε στην φύση του ανθρώπου ούτε στις εξωτερικές περιστάσεις, αλλά στον Καθαρό Λόγο. </a:t>
            </a:r>
            <a:endParaRPr lang="en-US" dirty="0"/>
          </a:p>
          <a:p>
            <a:pPr marL="0" indent="0">
              <a:buNone/>
            </a:pPr>
            <a:endParaRPr lang="en-US" dirty="0"/>
          </a:p>
          <a:p>
            <a:r>
              <a:rPr lang="el-GR" dirty="0"/>
              <a:t>Η ελευθερία δεν είναι απουσία προσδιορισμού (</a:t>
            </a:r>
            <a:r>
              <a:rPr lang="el-GR" dirty="0" err="1"/>
              <a:t>εξαναγκασμου</a:t>
            </a:r>
            <a:r>
              <a:rPr lang="el-GR" dirty="0"/>
              <a:t>), ΑΛΛΑ ένα ιδιαίτερο είδος </a:t>
            </a:r>
            <a:r>
              <a:rPr lang="el-GR" dirty="0" err="1"/>
              <a:t>προσδιοριμού</a:t>
            </a:r>
            <a:r>
              <a:rPr lang="el-GR" dirty="0"/>
              <a:t>= Έλλογος εξαναγκασμός. </a:t>
            </a:r>
          </a:p>
          <a:p>
            <a:pPr marL="0" indent="0">
              <a:buNone/>
            </a:pPr>
            <a:r>
              <a:rPr lang="el-GR" dirty="0"/>
              <a:t> </a:t>
            </a:r>
            <a:endParaRPr lang="en-US" dirty="0"/>
          </a:p>
          <a:p>
            <a:r>
              <a:rPr lang="el-GR" dirty="0"/>
              <a:t>«Καθετί μέσα στην φύση λειτουργεί σύμφωνα με νόμους. Μόνο τα έλλογα όντα έχουν την ικανότητα να ενεργούν σύμφωνα με την παράσταση των νόμων». Θεμέλια της μεταφυσικής των Ηθών, σελ. 58. </a:t>
            </a:r>
            <a:endParaRPr lang="en-US" dirty="0"/>
          </a:p>
          <a:p>
            <a:endParaRPr lang="en-US" dirty="0"/>
          </a:p>
          <a:p>
            <a:r>
              <a:rPr lang="el-GR" dirty="0"/>
              <a:t>Διάκριση ανάμεσα σε </a:t>
            </a:r>
            <a:r>
              <a:rPr lang="el-GR" i="1" dirty="0"/>
              <a:t>Ετερονομία</a:t>
            </a:r>
            <a:r>
              <a:rPr lang="el-GR" dirty="0"/>
              <a:t> και </a:t>
            </a:r>
            <a:r>
              <a:rPr lang="el-GR" i="1" dirty="0"/>
              <a:t>Αυτονομία</a:t>
            </a:r>
            <a:endParaRPr lang="en-US" dirty="0"/>
          </a:p>
          <a:p>
            <a:endParaRPr lang="en-US" dirty="0"/>
          </a:p>
          <a:p>
            <a:r>
              <a:rPr lang="el-GR" dirty="0"/>
              <a:t>Ετερονομία: όταν η βούληση προσδιορίζεται από κάτι εξωτερικό από αυτήν.</a:t>
            </a:r>
            <a:endParaRPr lang="en-US" dirty="0"/>
          </a:p>
          <a:p>
            <a:r>
              <a:rPr lang="el-GR" dirty="0"/>
              <a:t>Αυτονομία: Όταν η βούληση δίνει στον εαυτό της τον νόμο</a:t>
            </a:r>
            <a:endParaRPr lang="en-US" dirty="0"/>
          </a:p>
          <a:p>
            <a:pPr marL="0" indent="0">
              <a:buNone/>
            </a:pPr>
            <a:endParaRPr lang="en-US" dirty="0"/>
          </a:p>
          <a:p>
            <a:r>
              <a:rPr lang="el-GR" dirty="0"/>
              <a:t>Το «τεστ» για να διακρίνουμε τις δύο καταστάσεις: Η Κατηγορική Προστακτική (</a:t>
            </a:r>
            <a:r>
              <a:rPr lang="de-DE" dirty="0"/>
              <a:t>imperativ</a:t>
            </a:r>
            <a:r>
              <a:rPr lang="el-GR" dirty="0"/>
              <a:t>) </a:t>
            </a:r>
            <a:endParaRPr lang="en-US" dirty="0"/>
          </a:p>
        </p:txBody>
      </p:sp>
    </p:spTree>
    <p:extLst>
      <p:ext uri="{BB962C8B-B14F-4D97-AF65-F5344CB8AC3E}">
        <p14:creationId xmlns:p14="http://schemas.microsoft.com/office/powerpoint/2010/main" val="1424387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3β. Η Εγελιανή απάντηση</a:t>
            </a:r>
            <a:endParaRPr lang="en-US" dirty="0"/>
          </a:p>
        </p:txBody>
      </p:sp>
      <p:sp>
        <p:nvSpPr>
          <p:cNvPr id="2" name="Content Placeholder 1"/>
          <p:cNvSpPr>
            <a:spLocks noGrp="1"/>
          </p:cNvSpPr>
          <p:nvPr>
            <p:ph idx="1"/>
          </p:nvPr>
        </p:nvSpPr>
        <p:spPr/>
        <p:txBody>
          <a:bodyPr>
            <a:normAutofit fontScale="47500" lnSpcReduction="20000"/>
          </a:bodyPr>
          <a:lstStyle/>
          <a:p>
            <a:pPr marL="0" indent="0">
              <a:buNone/>
            </a:pPr>
            <a:r>
              <a:rPr lang="el-GR" dirty="0"/>
              <a:t>Βασική Θέση: Η καντιανή θέση περί αυτονομίας συνιστά πρόοδο στην φιλοσοφία αλλά…</a:t>
            </a:r>
          </a:p>
          <a:p>
            <a:pPr marL="0" indent="0">
              <a:buNone/>
            </a:pPr>
            <a:r>
              <a:rPr lang="el-GR" dirty="0"/>
              <a:t>Α. Απόρριψη του  </a:t>
            </a:r>
            <a:r>
              <a:rPr lang="el-GR" dirty="0" err="1"/>
              <a:t>καντιανούΔυισμού</a:t>
            </a:r>
            <a:endParaRPr lang="el-GR" dirty="0"/>
          </a:p>
          <a:p>
            <a:pPr marL="0" indent="0">
              <a:buNone/>
            </a:pPr>
            <a:r>
              <a:rPr lang="el-GR" dirty="0"/>
              <a:t>α1) Ο καντιανός προσδιορισμός της ελευθερίας περιλαμβάνει μόνο την αρνητική έννοια της ελευθερίας, την δυνατότητα να αντιστεκόμαστε στις ροπές. </a:t>
            </a:r>
          </a:p>
          <a:p>
            <a:pPr marL="0" indent="0">
              <a:buNone/>
            </a:pPr>
            <a:r>
              <a:rPr lang="el-GR" dirty="0"/>
              <a:t>(Κατηγορία περί «άδειου φορμαλισμού»)</a:t>
            </a:r>
          </a:p>
          <a:p>
            <a:pPr marL="0" indent="0">
              <a:buNone/>
            </a:pPr>
            <a:r>
              <a:rPr lang="el-GR" dirty="0"/>
              <a:t>α2) Θεωρητικός και πρακτικός λόγος αποτελούν μια ενότητα. </a:t>
            </a:r>
          </a:p>
          <a:p>
            <a:pPr marL="0" indent="0">
              <a:buNone/>
            </a:pPr>
            <a:r>
              <a:rPr lang="el-GR" dirty="0"/>
              <a:t>«η διάκριση ανάμεσα σε σκέψη και βούληση είναι απλά αυτή μεταξύ θεωρητικής και πρακτικής στάσης. Αλλά δεν είναι δύο διαφορετικές ικανότητες· η βούληση είναι ένας συγκεκριμένος τρόπος σκέψης» και συνεχίζει, «Το θεωρητικό περιλαμβάνεται ουσιωδώς στο πρακτικό, η ιδέα ότι τα δύο είναι χωριστά πρέπει να απορριφθεί, διότι κανένας δεν μπορεί να έχει βούληση χωρίς να έχει διάνοια [</a:t>
            </a:r>
            <a:r>
              <a:rPr lang="el-GR" dirty="0" err="1"/>
              <a:t>Intelligenz</a:t>
            </a:r>
            <a:r>
              <a:rPr lang="el-GR" dirty="0"/>
              <a:t>]. Αντιθέτως, η βούληση περιέχει το θεωρητικό εντός της. Αυτός ο προσδιορισμός είναι πρώτιστα κάτι εσωτερικό, επειδή αυτό που βούλομαι, το αναπαριστώ στον εαυτό μου, είναι για εμένα αντικείμενο» [</a:t>
            </a:r>
            <a:r>
              <a:rPr lang="el-GR" dirty="0" err="1"/>
              <a:t>Hegel</a:t>
            </a:r>
            <a:r>
              <a:rPr lang="el-GR" dirty="0"/>
              <a:t>, </a:t>
            </a:r>
            <a:r>
              <a:rPr lang="en-US" dirty="0"/>
              <a:t>Elements of the Philosophy of Right</a:t>
            </a:r>
            <a:r>
              <a:rPr lang="el-GR" dirty="0"/>
              <a:t>: §4].</a:t>
            </a:r>
          </a:p>
          <a:p>
            <a:pPr marL="0" indent="0">
              <a:buNone/>
            </a:pPr>
            <a:endParaRPr lang="el-GR" dirty="0"/>
          </a:p>
          <a:p>
            <a:pPr marL="0" indent="0">
              <a:buNone/>
            </a:pPr>
            <a:r>
              <a:rPr lang="el-GR" dirty="0"/>
              <a:t>Β. Η ελευθερία είναι μια ιδιαίτερη σχέση με τον εαυτό όπως λέει ο Καντ, αλλά είναι επίσης και μια ιδιαίτερη σχέση με τον Άλλον. </a:t>
            </a:r>
          </a:p>
          <a:p>
            <a:pPr marL="0" indent="0">
              <a:buNone/>
            </a:pPr>
            <a:r>
              <a:rPr lang="el-GR" dirty="0"/>
              <a:t>«Όταν βούλομαι αυτό που είναι έλλογο, δεν ενεργώ σαν ένα συγκεκριμένο άτομο, αλλά σε συμφωνία με τις έννοιες της ηθικότητας γενικά: σε μια ηθική πράξη δεν δικαιώνω τον εαυτό μου αλλά το πράγμα [</a:t>
            </a:r>
            <a:r>
              <a:rPr lang="el-GR" dirty="0" err="1"/>
              <a:t>die</a:t>
            </a:r>
            <a:r>
              <a:rPr lang="el-GR" dirty="0"/>
              <a:t> </a:t>
            </a:r>
            <a:r>
              <a:rPr lang="el-GR" dirty="0" err="1"/>
              <a:t>Sache</a:t>
            </a:r>
            <a:r>
              <a:rPr lang="el-GR" dirty="0"/>
              <a:t>]» [</a:t>
            </a:r>
            <a:r>
              <a:rPr lang="el-GR" dirty="0" err="1"/>
              <a:t>Hegel</a:t>
            </a:r>
            <a:r>
              <a:rPr lang="el-GR" dirty="0"/>
              <a:t>, Η επιστήμη της Λογικής: §15]. </a:t>
            </a:r>
          </a:p>
          <a:p>
            <a:pPr marL="0" indent="0">
              <a:buNone/>
            </a:pPr>
            <a:r>
              <a:rPr lang="el-GR" dirty="0"/>
              <a:t>Η ελευθερία είναι έννοια που επιδέχεται βαθμών </a:t>
            </a:r>
          </a:p>
          <a:p>
            <a:pPr marL="0" indent="0">
              <a:buNone/>
            </a:pPr>
            <a:r>
              <a:rPr lang="el-GR" dirty="0"/>
              <a:t>Ιστορικός </a:t>
            </a:r>
            <a:r>
              <a:rPr lang="el-GR" dirty="0" err="1"/>
              <a:t>νορματιβισμός</a:t>
            </a:r>
            <a:r>
              <a:rPr lang="el-GR" dirty="0"/>
              <a:t> ή ιστορικός </a:t>
            </a:r>
            <a:r>
              <a:rPr lang="el-GR" dirty="0" err="1"/>
              <a:t>ρεαλσμός</a:t>
            </a:r>
            <a:endParaRPr lang="en-US" dirty="0"/>
          </a:p>
        </p:txBody>
      </p:sp>
    </p:spTree>
    <p:extLst>
      <p:ext uri="{BB962C8B-B14F-4D97-AF65-F5344CB8AC3E}">
        <p14:creationId xmlns:p14="http://schemas.microsoft.com/office/powerpoint/2010/main" val="245055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84976" cy="5688632"/>
          </a:xfrm>
        </p:spPr>
        <p:txBody>
          <a:bodyPr>
            <a:normAutofit/>
          </a:bodyPr>
          <a:lstStyle/>
          <a:p>
            <a:pPr marL="0" indent="0" algn="ctr">
              <a:buNone/>
            </a:pPr>
            <a:r>
              <a:rPr lang="el-GR" sz="4000" b="1" dirty="0"/>
              <a:t>Αρχαία και Μεσαιωνική </a:t>
            </a:r>
            <a:r>
              <a:rPr lang="el-GR" sz="4000" b="1" dirty="0" err="1"/>
              <a:t>Κοσμοεικόνα</a:t>
            </a:r>
            <a:endParaRPr lang="en-US" sz="4000" b="1" dirty="0"/>
          </a:p>
          <a:p>
            <a:pPr marL="0" indent="0" algn="ctr">
              <a:buNone/>
            </a:pPr>
            <a:endParaRPr lang="en-US" sz="4000" b="1" dirty="0"/>
          </a:p>
          <a:p>
            <a:pPr marL="0" indent="0" algn="ctr">
              <a:buNone/>
            </a:pPr>
            <a:r>
              <a:rPr lang="el-GR" sz="3200" b="1" dirty="0">
                <a:solidFill>
                  <a:srgbClr val="FF0000"/>
                </a:solidFill>
              </a:rPr>
              <a:t>Τομή</a:t>
            </a:r>
            <a:r>
              <a:rPr lang="en-US" sz="3200" b="1" dirty="0">
                <a:solidFill>
                  <a:srgbClr val="FF0000"/>
                </a:solidFill>
              </a:rPr>
              <a:t> [</a:t>
            </a:r>
            <a:r>
              <a:rPr lang="el-GR" sz="3200" b="1" dirty="0">
                <a:solidFill>
                  <a:srgbClr val="FF0000"/>
                </a:solidFill>
              </a:rPr>
              <a:t>Επιστημονική Επανάσταση</a:t>
            </a:r>
            <a:r>
              <a:rPr lang="en-US" sz="3200" b="1" dirty="0">
                <a:solidFill>
                  <a:srgbClr val="FF0000"/>
                </a:solidFill>
              </a:rPr>
              <a:t>]</a:t>
            </a: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l-GR" sz="4000" b="1" dirty="0" err="1">
                <a:solidFill>
                  <a:schemeClr val="tx1"/>
                </a:solidFill>
              </a:rPr>
              <a:t>Νεώτερη</a:t>
            </a:r>
            <a:r>
              <a:rPr lang="el-GR" sz="4000" b="1" dirty="0">
                <a:solidFill>
                  <a:schemeClr val="tx1"/>
                </a:solidFill>
              </a:rPr>
              <a:t> επιστημονική </a:t>
            </a:r>
            <a:r>
              <a:rPr lang="el-GR" sz="4000" b="1" dirty="0" err="1">
                <a:solidFill>
                  <a:schemeClr val="tx1"/>
                </a:solidFill>
              </a:rPr>
              <a:t>κοσμοεικόνα</a:t>
            </a:r>
            <a:endParaRPr lang="en-US" sz="4000" b="1" dirty="0">
              <a:solidFill>
                <a:schemeClr val="tx1"/>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4000" b="1" dirty="0"/>
          </a:p>
          <a:p>
            <a:pPr marL="0" indent="0" algn="ctr">
              <a:buNone/>
            </a:pPr>
            <a:endParaRPr lang="en-US" sz="4000" b="1" dirty="0"/>
          </a:p>
          <a:p>
            <a:pPr marL="0" indent="0" algn="ctr">
              <a:buNone/>
            </a:pPr>
            <a:endParaRPr lang="en-US" sz="4000" b="1" dirty="0"/>
          </a:p>
        </p:txBody>
      </p:sp>
    </p:spTree>
    <p:extLst>
      <p:ext uri="{BB962C8B-B14F-4D97-AF65-F5344CB8AC3E}">
        <p14:creationId xmlns:p14="http://schemas.microsoft.com/office/powerpoint/2010/main" val="133823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0"/>
            <a:ext cx="7543800" cy="5686400"/>
          </a:xfrm>
        </p:spPr>
        <p:txBody>
          <a:bodyPr/>
          <a:lstStyle/>
          <a:p>
            <a:pPr marL="0" indent="0">
              <a:buNone/>
            </a:pPr>
            <a:endParaRPr lang="en-US" sz="3600" dirty="0"/>
          </a:p>
          <a:p>
            <a:pPr marL="0" indent="0">
              <a:buNone/>
            </a:pPr>
            <a:r>
              <a:rPr lang="el-GR" sz="3600" dirty="0"/>
              <a:t>Αριστοτελικό Κοσμοείδωλο</a:t>
            </a:r>
            <a:r>
              <a:rPr lang="en-US" sz="3600" dirty="0"/>
              <a:t>:</a:t>
            </a:r>
            <a:endParaRPr lang="el-GR" sz="3600" dirty="0"/>
          </a:p>
          <a:p>
            <a:pPr marL="0" indent="0">
              <a:buNone/>
            </a:pPr>
            <a:endParaRPr lang="el-GR" dirty="0"/>
          </a:p>
          <a:p>
            <a:pPr marL="457200" indent="-457200">
              <a:buFont typeface="+mj-lt"/>
              <a:buAutoNum type="arabicPeriod"/>
            </a:pPr>
            <a:endParaRPr lang="el-GR" dirty="0"/>
          </a:p>
          <a:p>
            <a:pPr marL="457200" indent="-457200">
              <a:buFont typeface="+mj-lt"/>
              <a:buAutoNum type="arabicPeriod"/>
            </a:pPr>
            <a:r>
              <a:rPr lang="el-GR" dirty="0"/>
              <a:t>Αστρονομία</a:t>
            </a:r>
          </a:p>
          <a:p>
            <a:pPr marL="457200" indent="-457200">
              <a:buFont typeface="+mj-lt"/>
              <a:buAutoNum type="arabicPeriod"/>
            </a:pPr>
            <a:r>
              <a:rPr lang="el-GR" dirty="0"/>
              <a:t>Φυσική φιλοσοφία</a:t>
            </a:r>
          </a:p>
          <a:p>
            <a:pPr marL="457200" indent="-457200">
              <a:buFont typeface="+mj-lt"/>
              <a:buAutoNum type="arabicPeriod"/>
            </a:pPr>
            <a:r>
              <a:rPr lang="el-GR" dirty="0"/>
              <a:t>Μεταφυσική (τελεολογία)</a:t>
            </a:r>
            <a:endParaRPr lang="en-US" dirty="0"/>
          </a:p>
          <a:p>
            <a:endParaRPr lang="en-US" dirty="0"/>
          </a:p>
        </p:txBody>
      </p:sp>
    </p:spTree>
    <p:extLst>
      <p:ext uri="{BB962C8B-B14F-4D97-AF65-F5344CB8AC3E}">
        <p14:creationId xmlns:p14="http://schemas.microsoft.com/office/powerpoint/2010/main" val="87944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672"/>
            <a:ext cx="6781800" cy="720080"/>
          </a:xfrm>
        </p:spPr>
        <p:txBody>
          <a:bodyPr>
            <a:normAutofit/>
          </a:bodyPr>
          <a:lstStyle/>
          <a:p>
            <a:pPr algn="ctr"/>
            <a:r>
              <a:rPr lang="en-US" dirty="0"/>
              <a:t>Cosmology</a:t>
            </a:r>
          </a:p>
        </p:txBody>
      </p:sp>
      <p:sp>
        <p:nvSpPr>
          <p:cNvPr id="3" name="Content Placeholder 2"/>
          <p:cNvSpPr>
            <a:spLocks noGrp="1"/>
          </p:cNvSpPr>
          <p:nvPr>
            <p:ph idx="1"/>
          </p:nvPr>
        </p:nvSpPr>
        <p:spPr>
          <a:xfrm>
            <a:off x="899592" y="1268760"/>
            <a:ext cx="7543800" cy="4896544"/>
          </a:xfrm>
        </p:spPr>
        <p:txBody>
          <a:bodyPr/>
          <a:lstStyle/>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733256"/>
          </a:xfrm>
          <a:prstGeom prst="rect">
            <a:avLst/>
          </a:prstGeom>
        </p:spPr>
      </p:pic>
    </p:spTree>
    <p:extLst>
      <p:ext uri="{BB962C8B-B14F-4D97-AF65-F5344CB8AC3E}">
        <p14:creationId xmlns:p14="http://schemas.microsoft.com/office/powerpoint/2010/main" val="167654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Tree>
    <p:extLst>
      <p:ext uri="{BB962C8B-B14F-4D97-AF65-F5344CB8AC3E}">
        <p14:creationId xmlns:p14="http://schemas.microsoft.com/office/powerpoint/2010/main" val="199727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16832"/>
            <a:ext cx="7344816" cy="4320480"/>
          </a:xfrm>
          <a:prstGeom prst="rect">
            <a:avLst/>
          </a:prstGeom>
        </p:spPr>
      </p:pic>
      <p:sp>
        <p:nvSpPr>
          <p:cNvPr id="3" name="Title 2"/>
          <p:cNvSpPr>
            <a:spLocks noGrp="1"/>
          </p:cNvSpPr>
          <p:nvPr>
            <p:ph type="title"/>
          </p:nvPr>
        </p:nvSpPr>
        <p:spPr>
          <a:xfrm>
            <a:off x="762000" y="332656"/>
            <a:ext cx="6781800" cy="980728"/>
          </a:xfrm>
        </p:spPr>
        <p:txBody>
          <a:bodyPr>
            <a:normAutofit/>
          </a:bodyPr>
          <a:lstStyle/>
          <a:p>
            <a:r>
              <a:rPr lang="en-US" sz="4000" dirty="0"/>
              <a:t>Mathematical ….“Tricks”</a:t>
            </a:r>
          </a:p>
        </p:txBody>
      </p:sp>
    </p:spTree>
    <p:extLst>
      <p:ext uri="{BB962C8B-B14F-4D97-AF65-F5344CB8AC3E}">
        <p14:creationId xmlns:p14="http://schemas.microsoft.com/office/powerpoint/2010/main" val="194810503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4240</TotalTime>
  <Words>2505</Words>
  <Application>Microsoft Office PowerPoint</Application>
  <PresentationFormat>On-screen Show (4:3)</PresentationFormat>
  <Paragraphs>307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 2</vt:lpstr>
      <vt:lpstr>Office 2013 - 2022 Theme</vt:lpstr>
      <vt:lpstr>PowerPoint Presentation</vt:lpstr>
      <vt:lpstr>Ο Μεσαιωνικός Αριστοτελισμός</vt:lpstr>
      <vt:lpstr>Η πρόσληψη του αριστοτελισμού</vt:lpstr>
      <vt:lpstr>PowerPoint Presentation</vt:lpstr>
      <vt:lpstr>PowerPoint Presentation</vt:lpstr>
      <vt:lpstr>PowerPoint Presentation</vt:lpstr>
      <vt:lpstr>Cosmology</vt:lpstr>
      <vt:lpstr>PowerPoint Presentation</vt:lpstr>
      <vt:lpstr>Mathematical ….“Tricks”</vt:lpstr>
      <vt:lpstr>PowerPoint Presentation</vt:lpstr>
      <vt:lpstr>PowerPoint Presentation</vt:lpstr>
      <vt:lpstr>Η κοσμική διαίρεση</vt:lpstr>
      <vt:lpstr>Υποσελήνιος χώρος</vt:lpstr>
      <vt:lpstr>Υπερσελήνια περιοχή </vt:lpstr>
      <vt:lpstr>Κίνηση (στον χώρο)</vt:lpstr>
      <vt:lpstr>Επίγεια κίνηση </vt:lpstr>
      <vt:lpstr>Τελεολογία</vt:lpstr>
      <vt:lpstr>Αίτια</vt:lpstr>
      <vt:lpstr>Αίτια…</vt:lpstr>
      <vt:lpstr>Παράδειγμα (1) (όχι πολύ καλό)</vt:lpstr>
      <vt:lpstr>Παράδειγμα (2)</vt:lpstr>
      <vt:lpstr>Σύμφωνα με τον Αριστοτέλη</vt:lpstr>
      <vt:lpstr>Επιστημονική Επανάσταση</vt:lpstr>
      <vt:lpstr>Ηλιοκεντρισμός</vt:lpstr>
      <vt:lpstr>PowerPoint Presentation</vt:lpstr>
      <vt:lpstr>Το Κοπερνίκειο Μοντέλο </vt:lpstr>
      <vt:lpstr>Παραμένουν…</vt:lpstr>
      <vt:lpstr>PowerPoint Presentation</vt:lpstr>
      <vt:lpstr>Οι νόμοι του Kepler για την πλανητική κίνηση </vt:lpstr>
      <vt:lpstr>PowerPoint Presentation</vt:lpstr>
      <vt:lpstr>Γαλιλαίος</vt:lpstr>
      <vt:lpstr>Συμβολές</vt:lpstr>
      <vt:lpstr>Επιστημονική μέθοδος</vt:lpstr>
      <vt:lpstr>Η διάκριση μεταξύ πρωτογενών και δευτερογενών ποιοτήτων</vt:lpstr>
      <vt:lpstr>Το απώγειο της επιστημονικής επανάστασης</vt:lpstr>
      <vt:lpstr>And…</vt:lpstr>
      <vt:lpstr>Θεμελιώδεις διαφορές στις δύο κοσμοεικόνες</vt:lpstr>
      <vt:lpstr>Θεμελιώδεις διαφορές στις δύο κοσμοεικόνες</vt:lpstr>
      <vt:lpstr>E.A. Burrt, The Metaphysical Foundations of Modern Science, 1924, pp. 89-90. </vt:lpstr>
      <vt:lpstr>Το μεγάλο μεταφυσικό ερώτημα της Νεωτερικότητας </vt:lpstr>
      <vt:lpstr>Γ. Οι Βασικές Απαντήσεις της Νεωτερικότητας. </vt:lpstr>
      <vt:lpstr>1. Η Ρασιοναλιστική Απάντηση</vt:lpstr>
      <vt:lpstr>2. Η Εμπειριστική απάντηση</vt:lpstr>
      <vt:lpstr>3α. Η καντιανή απάντηση</vt:lpstr>
      <vt:lpstr>3β. Η Εγελιανή απάντηση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dc:creator>
  <cp:lastModifiedBy>Dimitrakos Thodoris</cp:lastModifiedBy>
  <cp:revision>65</cp:revision>
  <dcterms:created xsi:type="dcterms:W3CDTF">2016-07-27T16:14:18Z</dcterms:created>
  <dcterms:modified xsi:type="dcterms:W3CDTF">2026-02-24T14:47:42Z</dcterms:modified>
</cp:coreProperties>
</file>