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88" r:id="rId2"/>
    <p:sldId id="256" r:id="rId3"/>
    <p:sldId id="257" r:id="rId4"/>
    <p:sldId id="258" r:id="rId5"/>
    <p:sldId id="259" r:id="rId6"/>
    <p:sldId id="260" r:id="rId7"/>
    <p:sldId id="291" r:id="rId8"/>
    <p:sldId id="261" r:id="rId9"/>
    <p:sldId id="262" r:id="rId10"/>
    <p:sldId id="263" r:id="rId11"/>
    <p:sldId id="292" r:id="rId12"/>
    <p:sldId id="264" r:id="rId13"/>
    <p:sldId id="293" r:id="rId14"/>
    <p:sldId id="265" r:id="rId15"/>
    <p:sldId id="294" r:id="rId16"/>
    <p:sldId id="266" r:id="rId17"/>
    <p:sldId id="295" r:id="rId18"/>
    <p:sldId id="267" r:id="rId19"/>
    <p:sldId id="296" r:id="rId20"/>
    <p:sldId id="268" r:id="rId21"/>
    <p:sldId id="269" r:id="rId22"/>
    <p:sldId id="281" r:id="rId23"/>
    <p:sldId id="282" r:id="rId24"/>
    <p:sldId id="283" r:id="rId25"/>
    <p:sldId id="284" r:id="rId26"/>
    <p:sldId id="285" r:id="rId27"/>
    <p:sldId id="286" r:id="rId28"/>
    <p:sldId id="287" r:id="rId29"/>
    <p:sldId id="289" r:id="rId30"/>
    <p:sldId id="270" r:id="rId31"/>
    <p:sldId id="271" r:id="rId32"/>
    <p:sldId id="272" r:id="rId33"/>
    <p:sldId id="290" r:id="rId34"/>
    <p:sldId id="273" r:id="rId35"/>
    <p:sldId id="274" r:id="rId36"/>
    <p:sldId id="275" r:id="rId37"/>
    <p:sldId id="278" r:id="rId38"/>
    <p:sldId id="279" r:id="rId39"/>
    <p:sldId id="280" r:id="rId40"/>
    <p:sldId id="276" r:id="rId41"/>
    <p:sldId id="27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9" d="100"/>
          <a:sy n="59" d="100"/>
        </p:scale>
        <p:origin x="9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3/17/2025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D8827A6-8947-4115-8D9E-E89B1EC0518D}" type="datetimeFigureOut">
              <a:rPr lang="en-US" dirty="0"/>
              <a:t>3/17/2025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D460A6F-F31A-4CA3-B222-0B3C224FF998}" type="datetimeFigureOut">
              <a:rPr lang="en-US" dirty="0"/>
              <a:t>3/17/2025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3/17/2025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3E1841-7DC1-8BD5-AF27-C99082777B08}"/>
              </a:ext>
            </a:extLst>
          </p:cNvPr>
          <p:cNvSpPr>
            <a:spLocks noGrp="1"/>
          </p:cNvSpPr>
          <p:nvPr>
            <p:ph type="title"/>
          </p:nvPr>
        </p:nvSpPr>
        <p:spPr/>
        <p:txBody>
          <a:bodyPr/>
          <a:lstStyle/>
          <a:p>
            <a:r>
              <a:rPr lang="el-GR" cap="none" dirty="0">
                <a:latin typeface="Arial" panose="020B0604020202020204" pitchFamily="34" charset="0"/>
                <a:cs typeface="Arial" panose="020B0604020202020204" pitchFamily="34" charset="0"/>
              </a:rPr>
              <a:t>PHS_2.1 ΠΛΑΤΩΝ</a:t>
            </a:r>
            <a:br>
              <a:rPr lang="el-GR" cap="none" dirty="0">
                <a:latin typeface="Arial" panose="020B0604020202020204" pitchFamily="34" charset="0"/>
                <a:cs typeface="Arial" panose="020B0604020202020204" pitchFamily="34" charset="0"/>
              </a:rPr>
            </a:br>
            <a:r>
              <a:rPr lang="el-GR" cap="none" dirty="0">
                <a:latin typeface="Arial" panose="020B0604020202020204" pitchFamily="34" charset="0"/>
                <a:cs typeface="Arial" panose="020B0604020202020204" pitchFamily="34" charset="0"/>
              </a:rPr>
              <a:t>Β΄ ΕΞΑΜΗΝΟ</a:t>
            </a:r>
            <a:endParaRPr lang="el-GR" dirty="0"/>
          </a:p>
        </p:txBody>
      </p:sp>
      <p:sp>
        <p:nvSpPr>
          <p:cNvPr id="3" name="Θέση κειμένου 2">
            <a:extLst>
              <a:ext uri="{FF2B5EF4-FFF2-40B4-BE49-F238E27FC236}">
                <a16:creationId xmlns:a16="http://schemas.microsoft.com/office/drawing/2014/main" id="{874D6177-6998-0CFE-21C4-EA5025376C5A}"/>
              </a:ext>
            </a:extLst>
          </p:cNvPr>
          <p:cNvSpPr>
            <a:spLocks noGrp="1"/>
          </p:cNvSpPr>
          <p:nvPr>
            <p:ph type="body" idx="1"/>
          </p:nvPr>
        </p:nvSpPr>
        <p:spPr/>
        <p:txBody>
          <a:bodyPr/>
          <a:lstStyle/>
          <a:p>
            <a:r>
              <a:rPr lang="el-GR" dirty="0">
                <a:latin typeface="Arial" panose="020B0604020202020204" pitchFamily="34" charset="0"/>
                <a:cs typeface="Arial" panose="020B0604020202020204" pitchFamily="34" charset="0"/>
              </a:rPr>
              <a:t>ΤΜΗΜΑ ΦΙΛΟΣΟΦΙΑΣ</a:t>
            </a:r>
          </a:p>
          <a:p>
            <a:r>
              <a:rPr lang="el-GR" dirty="0">
                <a:latin typeface="Arial" panose="020B0604020202020204" pitchFamily="34" charset="0"/>
                <a:cs typeface="Arial" panose="020B0604020202020204" pitchFamily="34" charset="0"/>
              </a:rPr>
              <a:t>ΠΑΝΕΠΙΣΤΗΜΙΟ ΠΑΤΡΩΝ</a:t>
            </a:r>
          </a:p>
          <a:p>
            <a:endParaRPr lang="el-GR" dirty="0"/>
          </a:p>
        </p:txBody>
      </p:sp>
    </p:spTree>
    <p:extLst>
      <p:ext uri="{BB962C8B-B14F-4D97-AF65-F5344CB8AC3E}">
        <p14:creationId xmlns:p14="http://schemas.microsoft.com/office/powerpoint/2010/main" val="364287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F97B27-B076-AA35-5460-9A884D097ECC}"/>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B5508163-476D-4099-BF92-E45D494F7C8E}"/>
              </a:ext>
            </a:extLst>
          </p:cNvPr>
          <p:cNvSpPr>
            <a:spLocks noGrp="1"/>
          </p:cNvSpPr>
          <p:nvPr>
            <p:ph sz="half" idx="1"/>
          </p:nvPr>
        </p:nvSpPr>
        <p:spPr/>
        <p:txBody>
          <a:bodyPr>
            <a:normAutofit/>
          </a:bodyPr>
          <a:lstStyle/>
          <a:p>
            <a:pPr marL="0" indent="0" algn="just">
              <a:buNone/>
            </a:pPr>
            <a:r>
              <a:rPr lang="el-GR" dirty="0"/>
              <a:t>[97</a:t>
            </a:r>
            <a:r>
              <a:rPr lang="en-US" dirty="0"/>
              <a:t>b</a:t>
            </a:r>
            <a:r>
              <a:rPr lang="el-GR" dirty="0"/>
              <a:t>] </a:t>
            </a:r>
            <a:r>
              <a:rPr lang="el-GR" dirty="0" err="1"/>
              <a:t>γίγνεται</a:t>
            </a:r>
            <a:r>
              <a:rPr lang="el-GR" dirty="0"/>
              <a:t> ἢ τότε </a:t>
            </a:r>
            <a:r>
              <a:rPr lang="el-GR" dirty="0" err="1"/>
              <a:t>αἰτία</a:t>
            </a:r>
            <a:r>
              <a:rPr lang="el-GR" dirty="0"/>
              <a:t> </a:t>
            </a:r>
            <a:r>
              <a:rPr lang="el-GR" dirty="0" err="1"/>
              <a:t>τοῦ</a:t>
            </a:r>
            <a:r>
              <a:rPr lang="el-GR" dirty="0"/>
              <a:t> δύο γίγνεσθαι. τότε </a:t>
            </a:r>
            <a:r>
              <a:rPr lang="el-GR" dirty="0" err="1"/>
              <a:t>μὲν</a:t>
            </a:r>
            <a:r>
              <a:rPr lang="el-GR" dirty="0"/>
              <a:t> </a:t>
            </a:r>
            <a:r>
              <a:rPr lang="el-GR" dirty="0" err="1"/>
              <a:t>γὰρ</a:t>
            </a:r>
            <a:r>
              <a:rPr lang="el-GR" dirty="0"/>
              <a:t> </a:t>
            </a:r>
            <a:r>
              <a:rPr lang="el-GR" dirty="0" err="1"/>
              <a:t>ὅτι</a:t>
            </a:r>
            <a:r>
              <a:rPr lang="el-GR" dirty="0"/>
              <a:t> </a:t>
            </a:r>
            <a:r>
              <a:rPr lang="el-GR" dirty="0" err="1"/>
              <a:t>συνήγετο</a:t>
            </a:r>
            <a:r>
              <a:rPr lang="el-GR" dirty="0"/>
              <a:t> πλησίον </a:t>
            </a:r>
            <a:r>
              <a:rPr lang="el-GR" dirty="0" err="1"/>
              <a:t>ἀλλήλων</a:t>
            </a:r>
            <a:r>
              <a:rPr lang="el-GR" dirty="0"/>
              <a:t> </a:t>
            </a:r>
            <a:r>
              <a:rPr lang="el-GR" dirty="0" err="1"/>
              <a:t>καὶ</a:t>
            </a:r>
            <a:r>
              <a:rPr lang="el-GR" dirty="0"/>
              <a:t> </a:t>
            </a:r>
            <a:r>
              <a:rPr lang="el-GR" dirty="0" err="1"/>
              <a:t>προσετίθετο</a:t>
            </a:r>
            <a:r>
              <a:rPr lang="el-GR" dirty="0"/>
              <a:t> </a:t>
            </a:r>
            <a:r>
              <a:rPr lang="el-GR" dirty="0" err="1"/>
              <a:t>ἕτερον</a:t>
            </a:r>
            <a:r>
              <a:rPr lang="el-GR" dirty="0"/>
              <a:t> </a:t>
            </a:r>
            <a:r>
              <a:rPr lang="el-GR" dirty="0" err="1"/>
              <a:t>ἑτέρῳ</a:t>
            </a:r>
            <a:r>
              <a:rPr lang="el-GR" dirty="0"/>
              <a:t>, </a:t>
            </a:r>
            <a:r>
              <a:rPr lang="el-GR" dirty="0" err="1"/>
              <a:t>νῦν</a:t>
            </a:r>
            <a:r>
              <a:rPr lang="el-GR" dirty="0"/>
              <a:t> δ᾽ </a:t>
            </a:r>
            <a:r>
              <a:rPr lang="el-GR" dirty="0" err="1"/>
              <a:t>ὅτι</a:t>
            </a:r>
            <a:r>
              <a:rPr lang="el-GR" dirty="0"/>
              <a:t> </a:t>
            </a:r>
            <a:r>
              <a:rPr lang="el-GR" dirty="0" err="1"/>
              <a:t>ἀπάγεται</a:t>
            </a:r>
            <a:r>
              <a:rPr lang="el-GR" dirty="0"/>
              <a:t> </a:t>
            </a:r>
            <a:r>
              <a:rPr lang="el-GR" dirty="0" err="1"/>
              <a:t>καὶ</a:t>
            </a:r>
            <a:r>
              <a:rPr lang="el-GR" dirty="0"/>
              <a:t> χωρίζεται </a:t>
            </a:r>
            <a:r>
              <a:rPr lang="el-GR" dirty="0" err="1"/>
              <a:t>ἕτερον</a:t>
            </a:r>
            <a:r>
              <a:rPr lang="el-GR" dirty="0"/>
              <a:t> </a:t>
            </a:r>
            <a:r>
              <a:rPr lang="el-GR" dirty="0" err="1"/>
              <a:t>ἀφ</a:t>
            </a:r>
            <a:r>
              <a:rPr lang="el-GR" dirty="0"/>
              <a:t>᾽ </a:t>
            </a:r>
            <a:r>
              <a:rPr lang="el-GR" dirty="0" err="1"/>
              <a:t>ἑτέρου</a:t>
            </a:r>
            <a:r>
              <a:rPr lang="el-GR" dirty="0"/>
              <a:t>. </a:t>
            </a:r>
            <a:r>
              <a:rPr lang="el-GR" dirty="0" err="1"/>
              <a:t>οὐδέ</a:t>
            </a:r>
            <a:r>
              <a:rPr lang="el-GR" dirty="0"/>
              <a:t> </a:t>
            </a:r>
            <a:r>
              <a:rPr lang="el-GR" dirty="0" err="1"/>
              <a:t>γε</a:t>
            </a:r>
            <a:r>
              <a:rPr lang="el-GR" dirty="0"/>
              <a:t> </a:t>
            </a:r>
            <a:r>
              <a:rPr lang="el-GR" dirty="0" err="1"/>
              <a:t>δι</a:t>
            </a:r>
            <a:r>
              <a:rPr lang="el-GR" dirty="0"/>
              <a:t>᾽ </a:t>
            </a:r>
            <a:r>
              <a:rPr lang="el-GR" dirty="0" err="1"/>
              <a:t>ὅτι</a:t>
            </a:r>
            <a:r>
              <a:rPr lang="el-GR" dirty="0"/>
              <a:t> </a:t>
            </a:r>
            <a:r>
              <a:rPr lang="el-GR" dirty="0" err="1"/>
              <a:t>ἓν</a:t>
            </a:r>
            <a:r>
              <a:rPr lang="el-GR" dirty="0"/>
              <a:t> </a:t>
            </a:r>
            <a:r>
              <a:rPr lang="el-GR" dirty="0" err="1"/>
              <a:t>γίγνεται</a:t>
            </a:r>
            <a:r>
              <a:rPr lang="el-GR" dirty="0"/>
              <a:t> </a:t>
            </a:r>
            <a:r>
              <a:rPr lang="el-GR" dirty="0" err="1"/>
              <a:t>ὡς</a:t>
            </a:r>
            <a:r>
              <a:rPr lang="el-GR" dirty="0"/>
              <a:t> </a:t>
            </a:r>
            <a:r>
              <a:rPr lang="el-GR" dirty="0" err="1"/>
              <a:t>ἐπίσταμαι</a:t>
            </a:r>
            <a:r>
              <a:rPr lang="el-GR" dirty="0"/>
              <a:t>, </a:t>
            </a:r>
            <a:r>
              <a:rPr lang="el-GR" dirty="0" err="1"/>
              <a:t>ἔτι</a:t>
            </a:r>
            <a:r>
              <a:rPr lang="el-GR" dirty="0"/>
              <a:t> πείθω </a:t>
            </a:r>
            <a:r>
              <a:rPr lang="el-GR" dirty="0" err="1"/>
              <a:t>ἐμαυτόν</a:t>
            </a:r>
            <a:r>
              <a:rPr lang="el-GR" dirty="0"/>
              <a:t>, </a:t>
            </a:r>
            <a:r>
              <a:rPr lang="el-GR" dirty="0" err="1"/>
              <a:t>οὐδ</a:t>
            </a:r>
            <a:r>
              <a:rPr lang="el-GR" dirty="0"/>
              <a:t>᾽ </a:t>
            </a:r>
            <a:r>
              <a:rPr lang="el-GR" dirty="0" err="1"/>
              <a:t>ἄλλο</a:t>
            </a:r>
            <a:r>
              <a:rPr lang="el-GR" dirty="0"/>
              <a:t> </a:t>
            </a:r>
            <a:r>
              <a:rPr lang="el-GR" dirty="0" err="1"/>
              <a:t>οὐδὲν</a:t>
            </a:r>
            <a:r>
              <a:rPr lang="el-GR" dirty="0"/>
              <a:t> </a:t>
            </a:r>
            <a:r>
              <a:rPr lang="el-GR" dirty="0" err="1"/>
              <a:t>ἑνὶ</a:t>
            </a:r>
            <a:r>
              <a:rPr lang="el-GR" dirty="0"/>
              <a:t> </a:t>
            </a:r>
            <a:r>
              <a:rPr lang="el-GR" dirty="0" err="1"/>
              <a:t>λόγῳ</a:t>
            </a:r>
            <a:r>
              <a:rPr lang="el-GR" dirty="0"/>
              <a:t> </a:t>
            </a:r>
            <a:r>
              <a:rPr lang="el-GR" dirty="0" err="1"/>
              <a:t>δι</a:t>
            </a:r>
            <a:r>
              <a:rPr lang="el-GR" dirty="0"/>
              <a:t>᾽ </a:t>
            </a:r>
            <a:r>
              <a:rPr lang="el-GR" dirty="0" err="1"/>
              <a:t>ὅτι</a:t>
            </a:r>
            <a:r>
              <a:rPr lang="el-GR" dirty="0"/>
              <a:t> </a:t>
            </a:r>
            <a:r>
              <a:rPr lang="el-GR" dirty="0" err="1"/>
              <a:t>γίγνεται</a:t>
            </a:r>
            <a:r>
              <a:rPr lang="el-GR" dirty="0"/>
              <a:t> ἢ </a:t>
            </a:r>
            <a:r>
              <a:rPr lang="el-GR" dirty="0" err="1"/>
              <a:t>ἀπόλλυται</a:t>
            </a:r>
            <a:r>
              <a:rPr lang="el-GR" dirty="0"/>
              <a:t> ἢ </a:t>
            </a:r>
            <a:r>
              <a:rPr lang="el-GR" dirty="0" err="1"/>
              <a:t>ἔστι</a:t>
            </a:r>
            <a:r>
              <a:rPr lang="el-GR" dirty="0"/>
              <a:t>, </a:t>
            </a:r>
            <a:r>
              <a:rPr lang="el-GR" dirty="0" err="1"/>
              <a:t>κατὰ</a:t>
            </a:r>
            <a:r>
              <a:rPr lang="el-GR" dirty="0"/>
              <a:t> </a:t>
            </a:r>
            <a:r>
              <a:rPr lang="el-GR" dirty="0" err="1"/>
              <a:t>τοῦτον</a:t>
            </a:r>
            <a:r>
              <a:rPr lang="el-GR" dirty="0"/>
              <a:t> </a:t>
            </a:r>
            <a:r>
              <a:rPr lang="el-GR" dirty="0" err="1"/>
              <a:t>τὸν</a:t>
            </a:r>
            <a:r>
              <a:rPr lang="el-GR" dirty="0"/>
              <a:t> τρόπον </a:t>
            </a:r>
            <a:r>
              <a:rPr lang="el-GR" dirty="0" err="1"/>
              <a:t>τῆς</a:t>
            </a:r>
            <a:r>
              <a:rPr lang="el-GR" dirty="0"/>
              <a:t> μεθόδου, </a:t>
            </a:r>
            <a:r>
              <a:rPr lang="el-GR" dirty="0" err="1"/>
              <a:t>ἀλλά</a:t>
            </a:r>
            <a:r>
              <a:rPr lang="el-GR" dirty="0"/>
              <a:t> </a:t>
            </a:r>
            <a:r>
              <a:rPr lang="el-GR" dirty="0" err="1"/>
              <a:t>τιν</a:t>
            </a:r>
            <a:r>
              <a:rPr lang="el-GR" dirty="0"/>
              <a:t>᾽ </a:t>
            </a:r>
            <a:r>
              <a:rPr lang="el-GR" dirty="0" err="1"/>
              <a:t>ἄλλον</a:t>
            </a:r>
            <a:r>
              <a:rPr lang="el-GR" dirty="0"/>
              <a:t> τρόπον </a:t>
            </a:r>
            <a:r>
              <a:rPr lang="el-GR" dirty="0" err="1"/>
              <a:t>αὐτὸς</a:t>
            </a:r>
            <a:r>
              <a:rPr lang="el-GR" dirty="0"/>
              <a:t> </a:t>
            </a:r>
            <a:r>
              <a:rPr lang="el-GR" dirty="0" err="1"/>
              <a:t>εἰκῇ</a:t>
            </a:r>
            <a:r>
              <a:rPr lang="el-GR" dirty="0"/>
              <a:t> </a:t>
            </a:r>
            <a:r>
              <a:rPr lang="el-GR" dirty="0" err="1"/>
              <a:t>φύρω</a:t>
            </a:r>
            <a:r>
              <a:rPr lang="el-GR" dirty="0"/>
              <a:t>, </a:t>
            </a:r>
            <a:r>
              <a:rPr lang="el-GR" dirty="0" err="1"/>
              <a:t>τοῦτον</a:t>
            </a:r>
            <a:r>
              <a:rPr lang="el-GR" dirty="0"/>
              <a:t> </a:t>
            </a:r>
            <a:r>
              <a:rPr lang="el-GR" dirty="0" err="1"/>
              <a:t>δὲ</a:t>
            </a:r>
            <a:r>
              <a:rPr lang="el-GR" dirty="0"/>
              <a:t> </a:t>
            </a:r>
            <a:r>
              <a:rPr lang="el-GR" dirty="0" err="1"/>
              <a:t>οὐδαμῇ</a:t>
            </a:r>
            <a:r>
              <a:rPr lang="el-GR" dirty="0"/>
              <a:t> </a:t>
            </a:r>
            <a:r>
              <a:rPr lang="el-GR" dirty="0" err="1"/>
              <a:t>προσίεμαι</a:t>
            </a:r>
            <a:r>
              <a:rPr lang="el-GR" dirty="0"/>
              <a:t>.</a:t>
            </a:r>
          </a:p>
        </p:txBody>
      </p:sp>
      <p:sp>
        <p:nvSpPr>
          <p:cNvPr id="4" name="Θέση περιεχομένου 3">
            <a:extLst>
              <a:ext uri="{FF2B5EF4-FFF2-40B4-BE49-F238E27FC236}">
                <a16:creationId xmlns:a16="http://schemas.microsoft.com/office/drawing/2014/main" id="{51960C48-1FCF-8958-7DB2-944A12823400}"/>
              </a:ext>
            </a:extLst>
          </p:cNvPr>
          <p:cNvSpPr>
            <a:spLocks noGrp="1"/>
          </p:cNvSpPr>
          <p:nvPr>
            <p:ph sz="half" idx="2"/>
          </p:nvPr>
        </p:nvSpPr>
        <p:spPr/>
        <p:txBody>
          <a:bodyPr>
            <a:normAutofit/>
          </a:bodyPr>
          <a:lstStyle/>
          <a:p>
            <a:pPr marL="0" indent="0" algn="just">
              <a:buNone/>
            </a:pPr>
            <a:r>
              <a:rPr lang="el-GR" dirty="0">
                <a:latin typeface="Arial" panose="020B0604020202020204" pitchFamily="34" charset="0"/>
                <a:cs typeface="Arial" panose="020B0604020202020204" pitchFamily="34" charset="0"/>
              </a:rPr>
              <a:t>Προηγουμένως το δύο γινόταν διότι ένα πλησίαζε ένα άλλο [b] με πρόσθεση του πρώτου στο δεύτερο, τώρα όμως υπάρχει η απομάκρυνση και ο χωρισμός του ενός από το άλλο. Δεν μπορώ πλέον να πείσω τον εαυτό μου πως ξέρω τον λόγο που γίνεται το ένα αλλά ούτε και κάτι άλλο, εν ολίγοις, γιατί αυτό γίνεται ή εξαφανίζεται ή υπάρχει, ακολουθώντας αυτή τη μέθοδο της έρευνας. Προσωπικά αρχίζω να πλάθω, όπως όπως, </a:t>
            </a:r>
            <a:r>
              <a:rPr lang="el-GR" dirty="0" err="1">
                <a:latin typeface="Arial" panose="020B0604020202020204" pitchFamily="34" charset="0"/>
                <a:cs typeface="Arial" panose="020B0604020202020204" pitchFamily="34" charset="0"/>
              </a:rPr>
              <a:t>μιαν</a:t>
            </a:r>
            <a:r>
              <a:rPr lang="el-GR" dirty="0">
                <a:latin typeface="Arial" panose="020B0604020202020204" pitchFamily="34" charset="0"/>
                <a:cs typeface="Arial" panose="020B0604020202020204" pitchFamily="34" charset="0"/>
              </a:rPr>
              <a:t> άλλη μέθοδο, αυτή δεν μου αρέσει καθόλου.</a:t>
            </a:r>
          </a:p>
        </p:txBody>
      </p:sp>
    </p:spTree>
    <p:extLst>
      <p:ext uri="{BB962C8B-B14F-4D97-AF65-F5344CB8AC3E}">
        <p14:creationId xmlns:p14="http://schemas.microsoft.com/office/powerpoint/2010/main" val="313256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79F14-07D9-7E7C-91E1-2EFA3BFD08E2}"/>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2300F3EE-A560-34D1-A8C5-70453567FA2B}"/>
              </a:ext>
            </a:extLst>
          </p:cNvPr>
          <p:cNvSpPr>
            <a:spLocks noGrp="1"/>
          </p:cNvSpPr>
          <p:nvPr>
            <p:ph sz="half" idx="1"/>
          </p:nvPr>
        </p:nvSpPr>
        <p:spPr/>
        <p:txBody>
          <a:bodyPr>
            <a:normAutofit fontScale="92500" lnSpcReduction="20000"/>
          </a:bodyPr>
          <a:lstStyle/>
          <a:p>
            <a:pPr marL="0" indent="0" algn="just">
              <a:buNone/>
            </a:pPr>
            <a:r>
              <a:rPr lang="el-GR" dirty="0" err="1"/>
              <a:t>ἀλλ</a:t>
            </a:r>
            <a:r>
              <a:rPr lang="el-GR" dirty="0"/>
              <a:t>᾽ </a:t>
            </a:r>
            <a:r>
              <a:rPr lang="el-GR" dirty="0" err="1"/>
              <a:t>ἀκούσας</a:t>
            </a:r>
            <a:r>
              <a:rPr lang="el-GR" dirty="0"/>
              <a:t> </a:t>
            </a:r>
            <a:r>
              <a:rPr lang="el-GR" dirty="0" err="1"/>
              <a:t>μέν</a:t>
            </a:r>
            <a:r>
              <a:rPr lang="el-GR" dirty="0"/>
              <a:t> </a:t>
            </a:r>
            <a:r>
              <a:rPr lang="el-GR" dirty="0" err="1"/>
              <a:t>ποτε</a:t>
            </a:r>
            <a:r>
              <a:rPr lang="el-GR" dirty="0"/>
              <a:t> </a:t>
            </a:r>
            <a:r>
              <a:rPr lang="el-GR" dirty="0" err="1"/>
              <a:t>ἐκ</a:t>
            </a:r>
            <a:r>
              <a:rPr lang="el-GR" dirty="0"/>
              <a:t> βιβλίου τινός, </a:t>
            </a:r>
            <a:r>
              <a:rPr lang="el-GR" dirty="0" err="1"/>
              <a:t>ὡς</a:t>
            </a:r>
            <a:r>
              <a:rPr lang="el-GR" dirty="0"/>
              <a:t> </a:t>
            </a:r>
            <a:r>
              <a:rPr lang="el-GR" dirty="0" err="1"/>
              <a:t>ἔφη</a:t>
            </a:r>
            <a:r>
              <a:rPr lang="el-GR" dirty="0"/>
              <a:t>, </a:t>
            </a:r>
            <a:r>
              <a:rPr lang="el-GR" dirty="0" err="1"/>
              <a:t>Ἀναξαγόρου</a:t>
            </a:r>
            <a:r>
              <a:rPr lang="en-US" dirty="0"/>
              <a:t> </a:t>
            </a:r>
            <a:r>
              <a:rPr lang="el-GR" dirty="0"/>
              <a:t>[97</a:t>
            </a:r>
            <a:r>
              <a:rPr lang="en-US" dirty="0"/>
              <a:t>c</a:t>
            </a:r>
            <a:r>
              <a:rPr lang="el-GR" dirty="0"/>
              <a:t>] </a:t>
            </a:r>
            <a:r>
              <a:rPr lang="el-GR" dirty="0" err="1"/>
              <a:t>ἀναγιγνώσκοντος</a:t>
            </a:r>
            <a:r>
              <a:rPr lang="el-GR" dirty="0"/>
              <a:t>, </a:t>
            </a:r>
            <a:r>
              <a:rPr lang="el-GR" dirty="0" err="1"/>
              <a:t>καὶ</a:t>
            </a:r>
            <a:r>
              <a:rPr lang="el-GR" dirty="0"/>
              <a:t> λέγοντος </a:t>
            </a:r>
            <a:r>
              <a:rPr lang="el-GR" dirty="0" err="1"/>
              <a:t>ὡς</a:t>
            </a:r>
            <a:r>
              <a:rPr lang="el-GR" dirty="0"/>
              <a:t> </a:t>
            </a:r>
            <a:r>
              <a:rPr lang="el-GR" dirty="0" err="1"/>
              <a:t>ἄρα</a:t>
            </a:r>
            <a:r>
              <a:rPr lang="el-GR" dirty="0"/>
              <a:t> </a:t>
            </a:r>
            <a:r>
              <a:rPr lang="el-GR" dirty="0" err="1"/>
              <a:t>νοῦς</a:t>
            </a:r>
            <a:r>
              <a:rPr lang="el-GR" dirty="0"/>
              <a:t> </a:t>
            </a:r>
            <a:r>
              <a:rPr lang="el-GR" dirty="0" err="1"/>
              <a:t>ἐστιν</a:t>
            </a:r>
            <a:r>
              <a:rPr lang="el-GR" dirty="0"/>
              <a:t> ὁ </a:t>
            </a:r>
            <a:r>
              <a:rPr lang="el-GR" dirty="0" err="1"/>
              <a:t>διακοσμῶν</a:t>
            </a:r>
            <a:r>
              <a:rPr lang="el-GR" dirty="0"/>
              <a:t> τε </a:t>
            </a:r>
            <a:r>
              <a:rPr lang="el-GR" dirty="0" err="1"/>
              <a:t>καὶ</a:t>
            </a:r>
            <a:r>
              <a:rPr lang="el-GR" dirty="0"/>
              <a:t> πάντων </a:t>
            </a:r>
            <a:r>
              <a:rPr lang="el-GR" dirty="0" err="1"/>
              <a:t>αἴτιος</a:t>
            </a:r>
            <a:r>
              <a:rPr lang="el-GR" dirty="0"/>
              <a:t>, </a:t>
            </a:r>
            <a:r>
              <a:rPr lang="el-GR" dirty="0" err="1"/>
              <a:t>ταύτῃ</a:t>
            </a:r>
            <a:r>
              <a:rPr lang="el-GR" dirty="0"/>
              <a:t> </a:t>
            </a:r>
            <a:r>
              <a:rPr lang="el-GR" dirty="0" err="1"/>
              <a:t>δὴ</a:t>
            </a:r>
            <a:r>
              <a:rPr lang="el-GR" dirty="0"/>
              <a:t> </a:t>
            </a:r>
            <a:r>
              <a:rPr lang="el-GR" dirty="0" err="1"/>
              <a:t>τῇ</a:t>
            </a:r>
            <a:r>
              <a:rPr lang="el-GR" dirty="0"/>
              <a:t> </a:t>
            </a:r>
            <a:r>
              <a:rPr lang="el-GR" dirty="0" err="1"/>
              <a:t>αἰτίᾳ</a:t>
            </a:r>
            <a:r>
              <a:rPr lang="el-GR" dirty="0"/>
              <a:t> </a:t>
            </a:r>
            <a:r>
              <a:rPr lang="el-GR" dirty="0" err="1"/>
              <a:t>ἥσθην</a:t>
            </a:r>
            <a:r>
              <a:rPr lang="el-GR" dirty="0"/>
              <a:t> τε </a:t>
            </a:r>
            <a:r>
              <a:rPr lang="el-GR" dirty="0" err="1"/>
              <a:t>καὶ</a:t>
            </a:r>
            <a:r>
              <a:rPr lang="el-GR" dirty="0"/>
              <a:t> </a:t>
            </a:r>
            <a:r>
              <a:rPr lang="el-GR" dirty="0" err="1"/>
              <a:t>ἔδοξέ</a:t>
            </a:r>
            <a:r>
              <a:rPr lang="el-GR" dirty="0"/>
              <a:t> μοι τρόπον </a:t>
            </a:r>
            <a:r>
              <a:rPr lang="el-GR" dirty="0" err="1"/>
              <a:t>τινὰ</a:t>
            </a:r>
            <a:r>
              <a:rPr lang="el-GR" dirty="0"/>
              <a:t> </a:t>
            </a:r>
            <a:r>
              <a:rPr lang="el-GR" dirty="0" err="1"/>
              <a:t>εὖ</a:t>
            </a:r>
            <a:r>
              <a:rPr lang="el-GR" dirty="0"/>
              <a:t> </a:t>
            </a:r>
            <a:r>
              <a:rPr lang="el-GR" dirty="0" err="1"/>
              <a:t>ἔχειν</a:t>
            </a:r>
            <a:r>
              <a:rPr lang="el-GR" dirty="0"/>
              <a:t> </a:t>
            </a:r>
            <a:r>
              <a:rPr lang="el-GR" dirty="0" err="1"/>
              <a:t>τὸ</a:t>
            </a:r>
            <a:r>
              <a:rPr lang="el-GR" dirty="0"/>
              <a:t> </a:t>
            </a:r>
            <a:r>
              <a:rPr lang="el-GR" dirty="0" err="1"/>
              <a:t>τὸν</a:t>
            </a:r>
            <a:r>
              <a:rPr lang="el-GR" dirty="0"/>
              <a:t> </a:t>
            </a:r>
            <a:r>
              <a:rPr lang="el-GR" dirty="0" err="1"/>
              <a:t>νοῦν</a:t>
            </a:r>
            <a:r>
              <a:rPr lang="el-GR" dirty="0"/>
              <a:t> </a:t>
            </a:r>
            <a:r>
              <a:rPr lang="el-GR" dirty="0" err="1"/>
              <a:t>εἶναι</a:t>
            </a:r>
            <a:r>
              <a:rPr lang="el-GR" dirty="0"/>
              <a:t> πάντων </a:t>
            </a:r>
            <a:r>
              <a:rPr lang="el-GR" dirty="0" err="1"/>
              <a:t>αἴτιον</a:t>
            </a:r>
            <a:r>
              <a:rPr lang="el-GR" dirty="0"/>
              <a:t>, </a:t>
            </a:r>
            <a:r>
              <a:rPr lang="el-GR" dirty="0" err="1"/>
              <a:t>καὶ</a:t>
            </a:r>
            <a:r>
              <a:rPr lang="el-GR" dirty="0"/>
              <a:t> </a:t>
            </a:r>
            <a:r>
              <a:rPr lang="el-GR" dirty="0" err="1"/>
              <a:t>ἡγησάμην</a:t>
            </a:r>
            <a:r>
              <a:rPr lang="el-GR" dirty="0"/>
              <a:t>, </a:t>
            </a:r>
            <a:r>
              <a:rPr lang="el-GR" dirty="0" err="1"/>
              <a:t>εἰ</a:t>
            </a:r>
            <a:r>
              <a:rPr lang="el-GR" dirty="0"/>
              <a:t> </a:t>
            </a:r>
            <a:r>
              <a:rPr lang="el-GR" dirty="0" err="1"/>
              <a:t>τοῦθ</a:t>
            </a:r>
            <a:r>
              <a:rPr lang="el-GR" dirty="0"/>
              <a:t>᾽ </a:t>
            </a:r>
            <a:r>
              <a:rPr lang="el-GR" dirty="0" err="1"/>
              <a:t>οὕτως</a:t>
            </a:r>
            <a:r>
              <a:rPr lang="el-GR" dirty="0"/>
              <a:t> </a:t>
            </a:r>
            <a:r>
              <a:rPr lang="el-GR" dirty="0" err="1"/>
              <a:t>ἔχει</a:t>
            </a:r>
            <a:r>
              <a:rPr lang="el-GR" dirty="0"/>
              <a:t>, </a:t>
            </a:r>
            <a:r>
              <a:rPr lang="el-GR" dirty="0" err="1"/>
              <a:t>τόν</a:t>
            </a:r>
            <a:r>
              <a:rPr lang="el-GR" dirty="0"/>
              <a:t> </a:t>
            </a:r>
            <a:r>
              <a:rPr lang="el-GR" dirty="0" err="1"/>
              <a:t>γε</a:t>
            </a:r>
            <a:r>
              <a:rPr lang="el-GR" dirty="0"/>
              <a:t> </a:t>
            </a:r>
            <a:r>
              <a:rPr lang="el-GR" dirty="0" err="1"/>
              <a:t>νοῦν</a:t>
            </a:r>
            <a:r>
              <a:rPr lang="el-GR" dirty="0"/>
              <a:t> </a:t>
            </a:r>
            <a:r>
              <a:rPr lang="el-GR" dirty="0" err="1"/>
              <a:t>κοσμοῦντα</a:t>
            </a:r>
            <a:r>
              <a:rPr lang="el-GR" dirty="0"/>
              <a:t> πάντα </a:t>
            </a:r>
            <a:r>
              <a:rPr lang="el-GR" dirty="0" err="1"/>
              <a:t>κοσμεῖν</a:t>
            </a:r>
            <a:r>
              <a:rPr lang="el-GR" dirty="0"/>
              <a:t> </a:t>
            </a:r>
            <a:r>
              <a:rPr lang="el-GR" dirty="0" err="1"/>
              <a:t>καὶ</a:t>
            </a:r>
            <a:r>
              <a:rPr lang="el-GR" dirty="0"/>
              <a:t> </a:t>
            </a:r>
            <a:r>
              <a:rPr lang="el-GR" dirty="0" err="1"/>
              <a:t>ἕκαστον</a:t>
            </a:r>
            <a:r>
              <a:rPr lang="el-GR" dirty="0"/>
              <a:t> </a:t>
            </a:r>
            <a:r>
              <a:rPr lang="el-GR" dirty="0" err="1"/>
              <a:t>τιθέναι</a:t>
            </a:r>
            <a:r>
              <a:rPr lang="el-GR" dirty="0"/>
              <a:t> </a:t>
            </a:r>
            <a:r>
              <a:rPr lang="el-GR" dirty="0" err="1"/>
              <a:t>ταύτῃ</a:t>
            </a:r>
            <a:r>
              <a:rPr lang="el-GR" dirty="0"/>
              <a:t> </a:t>
            </a:r>
            <a:r>
              <a:rPr lang="el-GR" dirty="0" err="1"/>
              <a:t>ὅπῃ</a:t>
            </a:r>
            <a:r>
              <a:rPr lang="el-GR" dirty="0"/>
              <a:t> </a:t>
            </a:r>
            <a:r>
              <a:rPr lang="el-GR" dirty="0" err="1"/>
              <a:t>ἂν</a:t>
            </a:r>
            <a:r>
              <a:rPr lang="el-GR" dirty="0"/>
              <a:t> βέλτιστα </a:t>
            </a:r>
            <a:r>
              <a:rPr lang="el-GR" dirty="0" err="1"/>
              <a:t>ἔχῃ</a:t>
            </a:r>
            <a:r>
              <a:rPr lang="el-GR" dirty="0">
                <a:latin typeface="Arial" panose="020B0604020202020204" pitchFamily="34" charset="0"/>
                <a:cs typeface="Arial" panose="020B0604020202020204" pitchFamily="34" charset="0"/>
              </a:rPr>
              <a:t>·</a:t>
            </a:r>
            <a:r>
              <a:rPr lang="el-GR" dirty="0"/>
              <a:t> </a:t>
            </a:r>
            <a:r>
              <a:rPr lang="el-GR" dirty="0" err="1"/>
              <a:t>εἰ</a:t>
            </a:r>
            <a:r>
              <a:rPr lang="el-GR" dirty="0"/>
              <a:t> </a:t>
            </a:r>
            <a:r>
              <a:rPr lang="el-GR" dirty="0" err="1"/>
              <a:t>οὖν</a:t>
            </a:r>
            <a:r>
              <a:rPr lang="el-GR" dirty="0"/>
              <a:t> τις </a:t>
            </a:r>
            <a:r>
              <a:rPr lang="el-GR" dirty="0" err="1"/>
              <a:t>βούλοιτο</a:t>
            </a:r>
            <a:r>
              <a:rPr lang="el-GR" dirty="0"/>
              <a:t> </a:t>
            </a:r>
            <a:r>
              <a:rPr lang="el-GR" dirty="0" err="1"/>
              <a:t>τὴν</a:t>
            </a:r>
            <a:r>
              <a:rPr lang="el-GR" dirty="0"/>
              <a:t> </a:t>
            </a:r>
            <a:r>
              <a:rPr lang="el-GR" dirty="0" err="1"/>
              <a:t>αἰτίαν</a:t>
            </a:r>
            <a:r>
              <a:rPr lang="el-GR" dirty="0"/>
              <a:t> </a:t>
            </a:r>
            <a:r>
              <a:rPr lang="el-GR" dirty="0" err="1"/>
              <a:t>εὑρεῖν</a:t>
            </a:r>
            <a:r>
              <a:rPr lang="el-GR" dirty="0"/>
              <a:t> </a:t>
            </a:r>
            <a:r>
              <a:rPr lang="el-GR" dirty="0" err="1"/>
              <a:t>περὶ</a:t>
            </a:r>
            <a:r>
              <a:rPr lang="el-GR" dirty="0"/>
              <a:t> </a:t>
            </a:r>
            <a:r>
              <a:rPr lang="el-GR" dirty="0" err="1"/>
              <a:t>ἑκάστου</a:t>
            </a:r>
            <a:r>
              <a:rPr lang="el-GR" dirty="0"/>
              <a:t> </a:t>
            </a:r>
            <a:r>
              <a:rPr lang="el-GR" dirty="0" err="1"/>
              <a:t>ὅπῃ</a:t>
            </a:r>
            <a:r>
              <a:rPr lang="el-GR" dirty="0"/>
              <a:t> </a:t>
            </a:r>
            <a:r>
              <a:rPr lang="el-GR" dirty="0" err="1"/>
              <a:t>γίγνεται</a:t>
            </a:r>
            <a:r>
              <a:rPr lang="el-GR" dirty="0"/>
              <a:t> ἢ </a:t>
            </a:r>
            <a:r>
              <a:rPr lang="el-GR" dirty="0" err="1"/>
              <a:t>ἀπόλλυται</a:t>
            </a:r>
            <a:r>
              <a:rPr lang="el-GR" dirty="0"/>
              <a:t> ἢ </a:t>
            </a:r>
            <a:r>
              <a:rPr lang="el-GR" dirty="0" err="1"/>
              <a:t>ἔστι</a:t>
            </a:r>
            <a:r>
              <a:rPr lang="el-GR" dirty="0"/>
              <a:t>, </a:t>
            </a:r>
            <a:r>
              <a:rPr lang="el-GR" dirty="0" err="1"/>
              <a:t>τοῦτο</a:t>
            </a:r>
            <a:r>
              <a:rPr lang="el-GR" dirty="0"/>
              <a:t> </a:t>
            </a:r>
            <a:r>
              <a:rPr lang="el-GR" dirty="0" err="1"/>
              <a:t>δεῖν</a:t>
            </a:r>
            <a:r>
              <a:rPr lang="el-GR" dirty="0"/>
              <a:t> </a:t>
            </a:r>
            <a:r>
              <a:rPr lang="el-GR" dirty="0" err="1"/>
              <a:t>περὶ</a:t>
            </a:r>
            <a:r>
              <a:rPr lang="el-GR" dirty="0"/>
              <a:t> </a:t>
            </a:r>
            <a:r>
              <a:rPr lang="el-GR" dirty="0" err="1"/>
              <a:t>αὐτοῦ</a:t>
            </a:r>
            <a:r>
              <a:rPr lang="el-GR" dirty="0"/>
              <a:t> </a:t>
            </a:r>
            <a:r>
              <a:rPr lang="el-GR" dirty="0" err="1"/>
              <a:t>εὑρεῖν</a:t>
            </a:r>
            <a:r>
              <a:rPr lang="el-GR" dirty="0"/>
              <a:t>, </a:t>
            </a:r>
            <a:r>
              <a:rPr lang="el-GR" dirty="0" err="1"/>
              <a:t>ὅπῃ</a:t>
            </a:r>
            <a:r>
              <a:rPr lang="el-GR" dirty="0"/>
              <a:t> </a:t>
            </a:r>
            <a:r>
              <a:rPr lang="el-GR" dirty="0" err="1"/>
              <a:t>βέλτιστον</a:t>
            </a:r>
            <a:r>
              <a:rPr lang="el-GR" dirty="0"/>
              <a:t> </a:t>
            </a:r>
            <a:r>
              <a:rPr lang="el-GR" dirty="0" err="1"/>
              <a:t>αὐτῷ</a:t>
            </a:r>
            <a:r>
              <a:rPr lang="el-GR" dirty="0"/>
              <a:t> </a:t>
            </a:r>
            <a:r>
              <a:rPr lang="el-GR" dirty="0" err="1"/>
              <a:t>ἐστιν</a:t>
            </a:r>
            <a:r>
              <a:rPr lang="el-GR" dirty="0"/>
              <a:t> ἢ </a:t>
            </a:r>
            <a:r>
              <a:rPr lang="el-GR" dirty="0" err="1"/>
              <a:t>εἶναι</a:t>
            </a:r>
            <a:r>
              <a:rPr lang="el-GR" dirty="0"/>
              <a:t> ἢ</a:t>
            </a:r>
          </a:p>
          <a:p>
            <a:pPr marL="0" indent="0">
              <a:buNone/>
            </a:pPr>
            <a:endParaRPr lang="el-GR" dirty="0"/>
          </a:p>
        </p:txBody>
      </p:sp>
      <p:sp>
        <p:nvSpPr>
          <p:cNvPr id="4" name="Θέση περιεχομένου 3">
            <a:extLst>
              <a:ext uri="{FF2B5EF4-FFF2-40B4-BE49-F238E27FC236}">
                <a16:creationId xmlns:a16="http://schemas.microsoft.com/office/drawing/2014/main" id="{40A5F5BE-3EAB-2F05-0E29-729C1D4CE34B}"/>
              </a:ext>
            </a:extLst>
          </p:cNvPr>
          <p:cNvSpPr>
            <a:spLocks noGrp="1"/>
          </p:cNvSpPr>
          <p:nvPr>
            <p:ph sz="half" idx="2"/>
          </p:nvPr>
        </p:nvSpPr>
        <p:spPr/>
        <p:txBody>
          <a:bodyPr>
            <a:normAutofit fontScale="92500" lnSpcReduction="20000"/>
          </a:bodyPr>
          <a:lstStyle/>
          <a:p>
            <a:pPr marL="0" indent="0" algn="just">
              <a:buNone/>
            </a:pPr>
            <a:r>
              <a:rPr lang="el-GR" dirty="0">
                <a:latin typeface="Arial" panose="020B0604020202020204" pitchFamily="34" charset="0"/>
                <a:cs typeface="Arial" panose="020B0604020202020204" pitchFamily="34" charset="0"/>
              </a:rPr>
              <a:t>Άκουσα, ωστόσο, κάποτε έναν που διάβαζε ένα βιβλίο και έλεγε ότι ήταν του Αναξαγόρα, σύμφωνα με το οποίο είναι ο νους [e] που βάζει τάξη και γίνεται αιτία των πάντων. Αυτός ήταν ένας λόγος που ένιωσα ικανοποίηση, κατά κάποιον τρόπο μου φάνηκε σωστό ο νους να είναι η αιτία των πάντων, θεώρησα μάλιστα ότι ο νους, αν όντως ισχύει αυτό, λειτουργεί και τα βάζει όλα σε τάξη και σε θέση που είναι η καλύτερη για το καθένα. Έτσι εάν κάποιος θελήσει να βρει την αιτία κάθε πράγματος, πώς αυτό έρχεται στην ύπαρξη ή χάνεται ή υπάρχει, οφείλει να ανακαλύψει ποιο ακριβώς είναι το καλύτερο σε κάθε πράγμα, να υπάρχει [d] ή να παθαίνει οτιδήποτε άλλο ή να ενεργεί.</a:t>
            </a:r>
          </a:p>
        </p:txBody>
      </p:sp>
    </p:spTree>
    <p:extLst>
      <p:ext uri="{BB962C8B-B14F-4D97-AF65-F5344CB8AC3E}">
        <p14:creationId xmlns:p14="http://schemas.microsoft.com/office/powerpoint/2010/main" val="652913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F81601-70CD-82D5-9E24-75BD5506D8C8}"/>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C4FF7649-1B2D-4B94-7B74-65CF8D7D6EAB}"/>
              </a:ext>
            </a:extLst>
          </p:cNvPr>
          <p:cNvSpPr>
            <a:spLocks noGrp="1"/>
          </p:cNvSpPr>
          <p:nvPr>
            <p:ph sz="half" idx="1"/>
          </p:nvPr>
        </p:nvSpPr>
        <p:spPr/>
        <p:txBody>
          <a:bodyPr>
            <a:normAutofit fontScale="92500" lnSpcReduction="20000"/>
          </a:bodyPr>
          <a:lstStyle/>
          <a:p>
            <a:pPr marL="0" indent="0" algn="just">
              <a:buNone/>
            </a:pPr>
            <a:r>
              <a:rPr lang="el-GR" dirty="0"/>
              <a:t>[97</a:t>
            </a:r>
            <a:r>
              <a:rPr lang="en-US" dirty="0"/>
              <a:t>d</a:t>
            </a:r>
            <a:r>
              <a:rPr lang="el-GR" dirty="0"/>
              <a:t>] </a:t>
            </a:r>
            <a:r>
              <a:rPr lang="el-GR" dirty="0" err="1"/>
              <a:t>ἄλλο</a:t>
            </a:r>
            <a:r>
              <a:rPr lang="el-GR" dirty="0"/>
              <a:t> </a:t>
            </a:r>
            <a:r>
              <a:rPr lang="el-GR" dirty="0" err="1"/>
              <a:t>ὁτιοῦν</a:t>
            </a:r>
            <a:r>
              <a:rPr lang="el-GR" dirty="0"/>
              <a:t> </a:t>
            </a:r>
            <a:r>
              <a:rPr lang="el-GR" dirty="0" err="1"/>
              <a:t>πάσχειν</a:t>
            </a:r>
            <a:r>
              <a:rPr lang="el-GR" dirty="0"/>
              <a:t> ἢ </a:t>
            </a:r>
            <a:r>
              <a:rPr lang="el-GR" dirty="0" err="1"/>
              <a:t>ποιεῖν</a:t>
            </a:r>
            <a:r>
              <a:rPr lang="el-GR" dirty="0">
                <a:cs typeface="Arial" panose="020B0604020202020204" pitchFamily="34" charset="0"/>
              </a:rPr>
              <a:t>·</a:t>
            </a:r>
            <a:r>
              <a:rPr lang="el-GR" dirty="0"/>
              <a:t> </a:t>
            </a:r>
            <a:r>
              <a:rPr lang="el-GR" dirty="0" err="1"/>
              <a:t>ἐκ</a:t>
            </a:r>
            <a:r>
              <a:rPr lang="el-GR" dirty="0"/>
              <a:t> </a:t>
            </a:r>
            <a:r>
              <a:rPr lang="el-GR" dirty="0" err="1"/>
              <a:t>δὲ</a:t>
            </a:r>
            <a:r>
              <a:rPr lang="el-GR" dirty="0"/>
              <a:t> </a:t>
            </a:r>
            <a:r>
              <a:rPr lang="el-GR" dirty="0" err="1"/>
              <a:t>δὴ</a:t>
            </a:r>
            <a:r>
              <a:rPr lang="el-GR" dirty="0"/>
              <a:t> </a:t>
            </a:r>
            <a:r>
              <a:rPr lang="el-GR" dirty="0" err="1"/>
              <a:t>τοῦ</a:t>
            </a:r>
            <a:r>
              <a:rPr lang="el-GR" dirty="0"/>
              <a:t> λόγου τούτου </a:t>
            </a:r>
            <a:r>
              <a:rPr lang="el-GR" dirty="0" err="1"/>
              <a:t>οὐδὲν</a:t>
            </a:r>
            <a:r>
              <a:rPr lang="el-GR" dirty="0"/>
              <a:t> </a:t>
            </a:r>
            <a:r>
              <a:rPr lang="el-GR" dirty="0" err="1"/>
              <a:t>ἄλλο</a:t>
            </a:r>
            <a:r>
              <a:rPr lang="el-GR" dirty="0"/>
              <a:t> </a:t>
            </a:r>
            <a:r>
              <a:rPr lang="el-GR" dirty="0" err="1"/>
              <a:t>σκοπεῖν</a:t>
            </a:r>
            <a:r>
              <a:rPr lang="el-GR" dirty="0"/>
              <a:t> </a:t>
            </a:r>
            <a:r>
              <a:rPr lang="el-GR" dirty="0" err="1"/>
              <a:t>προσήκειν</a:t>
            </a:r>
            <a:r>
              <a:rPr lang="el-GR" dirty="0"/>
              <a:t> </a:t>
            </a:r>
            <a:r>
              <a:rPr lang="el-GR" dirty="0" err="1"/>
              <a:t>ἀνθρώπῳ</a:t>
            </a:r>
            <a:r>
              <a:rPr lang="el-GR" dirty="0"/>
              <a:t> </a:t>
            </a:r>
            <a:r>
              <a:rPr lang="el-GR" dirty="0" err="1"/>
              <a:t>καὶ</a:t>
            </a:r>
            <a:r>
              <a:rPr lang="el-GR" dirty="0"/>
              <a:t> </a:t>
            </a:r>
            <a:r>
              <a:rPr lang="el-GR" dirty="0" err="1"/>
              <a:t>περὶ</a:t>
            </a:r>
            <a:r>
              <a:rPr lang="el-GR" dirty="0"/>
              <a:t> </a:t>
            </a:r>
            <a:r>
              <a:rPr lang="el-GR" dirty="0" err="1"/>
              <a:t>αὐτοῦ</a:t>
            </a:r>
            <a:r>
              <a:rPr lang="el-GR" dirty="0"/>
              <a:t> </a:t>
            </a:r>
            <a:r>
              <a:rPr lang="el-GR" dirty="0" err="1"/>
              <a:t>ἐκείνου</a:t>
            </a:r>
            <a:r>
              <a:rPr lang="el-GR" dirty="0"/>
              <a:t> </a:t>
            </a:r>
            <a:r>
              <a:rPr lang="el-GR" dirty="0" err="1"/>
              <a:t>καὶ</a:t>
            </a:r>
            <a:r>
              <a:rPr lang="el-GR" dirty="0"/>
              <a:t> </a:t>
            </a:r>
            <a:r>
              <a:rPr lang="el-GR" dirty="0" err="1"/>
              <a:t>περὶ</a:t>
            </a:r>
            <a:r>
              <a:rPr lang="el-GR" dirty="0"/>
              <a:t> </a:t>
            </a:r>
            <a:r>
              <a:rPr lang="el-GR" dirty="0" err="1"/>
              <a:t>τῶν</a:t>
            </a:r>
            <a:r>
              <a:rPr lang="el-GR" dirty="0"/>
              <a:t> </a:t>
            </a:r>
            <a:r>
              <a:rPr lang="el-GR" dirty="0" err="1"/>
              <a:t>ἄλλων</a:t>
            </a:r>
            <a:r>
              <a:rPr lang="el-GR" dirty="0"/>
              <a:t> </a:t>
            </a:r>
            <a:r>
              <a:rPr lang="el-GR" dirty="0" err="1"/>
              <a:t>ἀλλ</a:t>
            </a:r>
            <a:r>
              <a:rPr lang="el-GR" dirty="0"/>
              <a:t>᾽ ἢ </a:t>
            </a:r>
            <a:r>
              <a:rPr lang="el-GR" dirty="0" err="1"/>
              <a:t>τὸ</a:t>
            </a:r>
            <a:r>
              <a:rPr lang="el-GR" dirty="0"/>
              <a:t> </a:t>
            </a:r>
            <a:r>
              <a:rPr lang="el-GR" dirty="0" err="1"/>
              <a:t>ἄριστον</a:t>
            </a:r>
            <a:r>
              <a:rPr lang="el-GR" dirty="0"/>
              <a:t> </a:t>
            </a:r>
            <a:r>
              <a:rPr lang="el-GR" dirty="0" err="1"/>
              <a:t>καὶ</a:t>
            </a:r>
            <a:r>
              <a:rPr lang="el-GR" dirty="0"/>
              <a:t> </a:t>
            </a:r>
            <a:r>
              <a:rPr lang="el-GR" dirty="0" err="1"/>
              <a:t>τὸ</a:t>
            </a:r>
            <a:r>
              <a:rPr lang="el-GR" dirty="0"/>
              <a:t> </a:t>
            </a:r>
            <a:r>
              <a:rPr lang="el-GR" dirty="0" err="1"/>
              <a:t>βέλτιστον</a:t>
            </a:r>
            <a:r>
              <a:rPr lang="el-GR" dirty="0"/>
              <a:t>. </a:t>
            </a:r>
            <a:r>
              <a:rPr lang="el-GR" dirty="0" err="1"/>
              <a:t>ἀναγκαῖον</a:t>
            </a:r>
            <a:r>
              <a:rPr lang="el-GR" dirty="0"/>
              <a:t> </a:t>
            </a:r>
            <a:r>
              <a:rPr lang="el-GR" dirty="0" err="1"/>
              <a:t>δὲ</a:t>
            </a:r>
            <a:r>
              <a:rPr lang="el-GR" dirty="0"/>
              <a:t> </a:t>
            </a:r>
            <a:r>
              <a:rPr lang="el-GR" dirty="0" err="1"/>
              <a:t>εἶναι</a:t>
            </a:r>
            <a:r>
              <a:rPr lang="el-GR" dirty="0"/>
              <a:t> </a:t>
            </a:r>
            <a:r>
              <a:rPr lang="el-GR" dirty="0" err="1"/>
              <a:t>τὸν</a:t>
            </a:r>
            <a:r>
              <a:rPr lang="el-GR" dirty="0"/>
              <a:t> </a:t>
            </a:r>
            <a:r>
              <a:rPr lang="el-GR" dirty="0" err="1"/>
              <a:t>αὐτὸν</a:t>
            </a:r>
            <a:r>
              <a:rPr lang="el-GR" dirty="0"/>
              <a:t> </a:t>
            </a:r>
            <a:r>
              <a:rPr lang="el-GR" dirty="0" err="1"/>
              <a:t>τοῦτον</a:t>
            </a:r>
            <a:r>
              <a:rPr lang="el-GR" dirty="0"/>
              <a:t> </a:t>
            </a:r>
            <a:r>
              <a:rPr lang="el-GR" dirty="0" err="1"/>
              <a:t>καὶ</a:t>
            </a:r>
            <a:r>
              <a:rPr lang="el-GR" dirty="0"/>
              <a:t> </a:t>
            </a:r>
            <a:r>
              <a:rPr lang="el-GR" dirty="0" err="1"/>
              <a:t>τὸ</a:t>
            </a:r>
            <a:r>
              <a:rPr lang="el-GR" dirty="0"/>
              <a:t> </a:t>
            </a:r>
            <a:r>
              <a:rPr lang="el-GR" dirty="0" err="1"/>
              <a:t>χεῖρον</a:t>
            </a:r>
            <a:r>
              <a:rPr lang="el-GR" dirty="0"/>
              <a:t> </a:t>
            </a:r>
            <a:r>
              <a:rPr lang="el-GR" dirty="0" err="1"/>
              <a:t>εἰδέναι</a:t>
            </a:r>
            <a:r>
              <a:rPr lang="el-GR" dirty="0">
                <a:cs typeface="Arial" panose="020B0604020202020204" pitchFamily="34" charset="0"/>
              </a:rPr>
              <a:t>·</a:t>
            </a:r>
            <a:r>
              <a:rPr lang="el-GR" dirty="0"/>
              <a:t> </a:t>
            </a:r>
            <a:r>
              <a:rPr lang="el-GR" dirty="0" err="1"/>
              <a:t>τὴν</a:t>
            </a:r>
            <a:r>
              <a:rPr lang="el-GR" dirty="0"/>
              <a:t> </a:t>
            </a:r>
            <a:r>
              <a:rPr lang="el-GR" dirty="0" err="1"/>
              <a:t>αὐτὴν</a:t>
            </a:r>
            <a:r>
              <a:rPr lang="el-GR" dirty="0"/>
              <a:t> </a:t>
            </a:r>
            <a:r>
              <a:rPr lang="el-GR" dirty="0" err="1"/>
              <a:t>γὰρ</a:t>
            </a:r>
            <a:r>
              <a:rPr lang="el-GR" dirty="0"/>
              <a:t> </a:t>
            </a:r>
            <a:r>
              <a:rPr lang="el-GR" dirty="0" err="1"/>
              <a:t>εἶναι</a:t>
            </a:r>
            <a:r>
              <a:rPr lang="el-GR" dirty="0"/>
              <a:t> </a:t>
            </a:r>
            <a:r>
              <a:rPr lang="el-GR" dirty="0" err="1"/>
              <a:t>ἐπιστήμην</a:t>
            </a:r>
            <a:r>
              <a:rPr lang="el-GR" dirty="0"/>
              <a:t> </a:t>
            </a:r>
            <a:r>
              <a:rPr lang="el-GR" dirty="0" err="1"/>
              <a:t>περὶ</a:t>
            </a:r>
            <a:r>
              <a:rPr lang="el-GR" dirty="0"/>
              <a:t> </a:t>
            </a:r>
            <a:r>
              <a:rPr lang="el-GR" dirty="0" err="1"/>
              <a:t>αὐτῶν</a:t>
            </a:r>
            <a:r>
              <a:rPr lang="el-GR" dirty="0"/>
              <a:t>. </a:t>
            </a:r>
            <a:r>
              <a:rPr lang="el-GR" dirty="0" err="1"/>
              <a:t>ταῦτα</a:t>
            </a:r>
            <a:r>
              <a:rPr lang="el-GR" dirty="0"/>
              <a:t> </a:t>
            </a:r>
            <a:r>
              <a:rPr lang="el-GR" dirty="0" err="1"/>
              <a:t>δὴ</a:t>
            </a:r>
            <a:r>
              <a:rPr lang="el-GR" dirty="0"/>
              <a:t> λογιζόμενος </a:t>
            </a:r>
            <a:r>
              <a:rPr lang="el-GR" dirty="0" err="1"/>
              <a:t>ἅσμενος</a:t>
            </a:r>
            <a:r>
              <a:rPr lang="el-GR" dirty="0"/>
              <a:t> </a:t>
            </a:r>
            <a:r>
              <a:rPr lang="el-GR" dirty="0" err="1"/>
              <a:t>ηὑρηκέναι</a:t>
            </a:r>
            <a:r>
              <a:rPr lang="el-GR" dirty="0"/>
              <a:t> </a:t>
            </a:r>
            <a:r>
              <a:rPr lang="el-GR" dirty="0" err="1"/>
              <a:t>ᾤμην</a:t>
            </a:r>
            <a:r>
              <a:rPr lang="el-GR" dirty="0"/>
              <a:t> </a:t>
            </a:r>
            <a:r>
              <a:rPr lang="el-GR" dirty="0" err="1"/>
              <a:t>διδάσκαλον</a:t>
            </a:r>
            <a:r>
              <a:rPr lang="el-GR" dirty="0"/>
              <a:t> </a:t>
            </a:r>
            <a:r>
              <a:rPr lang="el-GR" dirty="0" err="1"/>
              <a:t>τῆς</a:t>
            </a:r>
            <a:r>
              <a:rPr lang="el-GR" dirty="0"/>
              <a:t> </a:t>
            </a:r>
            <a:r>
              <a:rPr lang="el-GR" dirty="0" err="1"/>
              <a:t>αἰτίας</a:t>
            </a:r>
            <a:r>
              <a:rPr lang="el-GR" dirty="0"/>
              <a:t> </a:t>
            </a:r>
            <a:r>
              <a:rPr lang="el-GR" dirty="0" err="1"/>
              <a:t>περὶ</a:t>
            </a:r>
            <a:r>
              <a:rPr lang="el-GR" dirty="0"/>
              <a:t> </a:t>
            </a:r>
            <a:r>
              <a:rPr lang="el-GR" dirty="0" err="1"/>
              <a:t>τῶν</a:t>
            </a:r>
            <a:r>
              <a:rPr lang="el-GR" dirty="0"/>
              <a:t> </a:t>
            </a:r>
            <a:r>
              <a:rPr lang="el-GR" dirty="0" err="1"/>
              <a:t>ὄντων</a:t>
            </a:r>
            <a:r>
              <a:rPr lang="el-GR" dirty="0"/>
              <a:t> </a:t>
            </a:r>
            <a:r>
              <a:rPr lang="el-GR" dirty="0" err="1"/>
              <a:t>κατὰ</a:t>
            </a:r>
            <a:r>
              <a:rPr lang="el-GR" dirty="0"/>
              <a:t> </a:t>
            </a:r>
            <a:r>
              <a:rPr lang="el-GR" dirty="0" err="1"/>
              <a:t>νοῦν</a:t>
            </a:r>
            <a:r>
              <a:rPr lang="el-GR" dirty="0"/>
              <a:t> </a:t>
            </a:r>
            <a:r>
              <a:rPr lang="el-GR" dirty="0" err="1"/>
              <a:t>ἐμαυτῷ</a:t>
            </a:r>
            <a:r>
              <a:rPr lang="el-GR" dirty="0"/>
              <a:t>, </a:t>
            </a:r>
            <a:r>
              <a:rPr lang="el-GR" dirty="0" err="1"/>
              <a:t>τὸν</a:t>
            </a:r>
            <a:r>
              <a:rPr lang="el-GR" dirty="0"/>
              <a:t> </a:t>
            </a:r>
            <a:r>
              <a:rPr lang="el-GR" dirty="0" err="1"/>
              <a:t>Ἀναξαγόραν</a:t>
            </a:r>
            <a:r>
              <a:rPr lang="el-GR" dirty="0"/>
              <a:t>, </a:t>
            </a:r>
            <a:r>
              <a:rPr lang="el-GR" dirty="0" err="1"/>
              <a:t>καί</a:t>
            </a:r>
            <a:r>
              <a:rPr lang="el-GR" dirty="0"/>
              <a:t> μοι </a:t>
            </a:r>
            <a:r>
              <a:rPr lang="el-GR" dirty="0" err="1"/>
              <a:t>φράσειν</a:t>
            </a:r>
            <a:r>
              <a:rPr lang="el-GR" dirty="0"/>
              <a:t> </a:t>
            </a:r>
            <a:r>
              <a:rPr lang="el-GR" dirty="0" err="1"/>
              <a:t>πρῶτον</a:t>
            </a:r>
            <a:r>
              <a:rPr lang="el-GR" dirty="0"/>
              <a:t> </a:t>
            </a:r>
            <a:r>
              <a:rPr lang="el-GR" dirty="0" err="1"/>
              <a:t>μὲν</a:t>
            </a:r>
            <a:r>
              <a:rPr lang="el-GR" dirty="0"/>
              <a:t> </a:t>
            </a:r>
            <a:r>
              <a:rPr lang="el-GR" dirty="0" err="1"/>
              <a:t>πότερον</a:t>
            </a:r>
            <a:r>
              <a:rPr lang="el-GR" dirty="0"/>
              <a:t> ἡ </a:t>
            </a:r>
            <a:r>
              <a:rPr lang="el-GR" b="1" dirty="0" err="1"/>
              <a:t>γῆ</a:t>
            </a:r>
            <a:r>
              <a:rPr lang="el-GR" b="1" dirty="0"/>
              <a:t> </a:t>
            </a:r>
            <a:r>
              <a:rPr lang="el-GR" b="1" dirty="0" err="1"/>
              <a:t>πλατεῖά</a:t>
            </a:r>
            <a:r>
              <a:rPr lang="el-GR" b="1" dirty="0"/>
              <a:t> </a:t>
            </a:r>
            <a:r>
              <a:rPr lang="el-GR" b="1" dirty="0" err="1"/>
              <a:t>ἐστιν</a:t>
            </a:r>
            <a:r>
              <a:rPr lang="el-GR" b="1" dirty="0"/>
              <a:t> ἢ</a:t>
            </a:r>
            <a:r>
              <a:rPr lang="en-US" b="1" dirty="0"/>
              <a:t> </a:t>
            </a:r>
            <a:r>
              <a:rPr lang="el-GR" dirty="0"/>
              <a:t>[97ε] </a:t>
            </a:r>
            <a:r>
              <a:rPr lang="el-GR" b="1" dirty="0" err="1"/>
              <a:t>στρογγύλη</a:t>
            </a:r>
            <a:r>
              <a:rPr lang="el-GR" dirty="0"/>
              <a:t>, </a:t>
            </a:r>
            <a:r>
              <a:rPr lang="el-GR" dirty="0" err="1"/>
              <a:t>ἐπειδὴ</a:t>
            </a:r>
            <a:r>
              <a:rPr lang="el-GR" dirty="0"/>
              <a:t> </a:t>
            </a:r>
            <a:r>
              <a:rPr lang="el-GR" dirty="0" err="1"/>
              <a:t>δὲ</a:t>
            </a:r>
            <a:r>
              <a:rPr lang="el-GR" dirty="0"/>
              <a:t> </a:t>
            </a:r>
            <a:r>
              <a:rPr lang="el-GR" dirty="0" err="1"/>
              <a:t>φράσειεν</a:t>
            </a:r>
            <a:r>
              <a:rPr lang="el-GR" dirty="0"/>
              <a:t>, </a:t>
            </a:r>
            <a:r>
              <a:rPr lang="el-GR" dirty="0" err="1"/>
              <a:t>ἐπεκδιηγήσεσθαι</a:t>
            </a:r>
            <a:r>
              <a:rPr lang="el-GR" dirty="0"/>
              <a:t> </a:t>
            </a:r>
            <a:r>
              <a:rPr lang="el-GR" dirty="0" err="1"/>
              <a:t>τὴν</a:t>
            </a:r>
            <a:r>
              <a:rPr lang="el-GR" dirty="0"/>
              <a:t> </a:t>
            </a:r>
            <a:r>
              <a:rPr lang="el-GR" dirty="0" err="1"/>
              <a:t>αἰτίαν</a:t>
            </a:r>
            <a:r>
              <a:rPr lang="el-GR" dirty="0"/>
              <a:t> </a:t>
            </a:r>
            <a:r>
              <a:rPr lang="el-GR" dirty="0" err="1"/>
              <a:t>καὶ</a:t>
            </a:r>
            <a:r>
              <a:rPr lang="el-GR" dirty="0"/>
              <a:t> </a:t>
            </a:r>
            <a:r>
              <a:rPr lang="el-GR" dirty="0" err="1"/>
              <a:t>τὴν</a:t>
            </a:r>
            <a:r>
              <a:rPr lang="el-GR" dirty="0"/>
              <a:t> </a:t>
            </a:r>
            <a:r>
              <a:rPr lang="el-GR" dirty="0" err="1"/>
              <a:t>ἀνάγκην</a:t>
            </a:r>
            <a:r>
              <a:rPr lang="el-GR" dirty="0"/>
              <a:t>, λέγοντα </a:t>
            </a:r>
            <a:r>
              <a:rPr lang="el-GR" dirty="0" err="1"/>
              <a:t>τὸ</a:t>
            </a:r>
            <a:r>
              <a:rPr lang="el-GR" dirty="0"/>
              <a:t> </a:t>
            </a:r>
            <a:r>
              <a:rPr lang="el-GR" dirty="0" err="1"/>
              <a:t>ἄμεινον</a:t>
            </a:r>
            <a:r>
              <a:rPr lang="el-GR" dirty="0"/>
              <a:t> </a:t>
            </a:r>
            <a:r>
              <a:rPr lang="el-GR" dirty="0" err="1"/>
              <a:t>καὶ</a:t>
            </a:r>
            <a:r>
              <a:rPr lang="el-GR" dirty="0"/>
              <a:t> </a:t>
            </a:r>
            <a:r>
              <a:rPr lang="el-GR" dirty="0" err="1"/>
              <a:t>ὅτι</a:t>
            </a:r>
            <a:r>
              <a:rPr lang="el-GR" dirty="0"/>
              <a:t> </a:t>
            </a:r>
            <a:r>
              <a:rPr lang="el-GR" dirty="0" err="1"/>
              <a:t>αὐτὴν</a:t>
            </a:r>
            <a:r>
              <a:rPr lang="el-GR" dirty="0"/>
              <a:t> </a:t>
            </a:r>
            <a:r>
              <a:rPr lang="el-GR" dirty="0" err="1"/>
              <a:t>ἄμεινον</a:t>
            </a:r>
            <a:r>
              <a:rPr lang="el-GR" dirty="0"/>
              <a:t> </a:t>
            </a:r>
            <a:r>
              <a:rPr lang="el-GR" dirty="0" err="1"/>
              <a:t>ἦν</a:t>
            </a:r>
            <a:r>
              <a:rPr lang="el-GR" dirty="0"/>
              <a:t> τοιαύτην </a:t>
            </a:r>
            <a:r>
              <a:rPr lang="el-GR" dirty="0" err="1"/>
              <a:t>εἶναι</a:t>
            </a:r>
            <a:r>
              <a:rPr lang="el-GR" dirty="0">
                <a:cs typeface="Arial" panose="020B0604020202020204" pitchFamily="34" charset="0"/>
              </a:rPr>
              <a:t>·</a:t>
            </a:r>
            <a:endParaRPr lang="el-GR" dirty="0"/>
          </a:p>
        </p:txBody>
      </p:sp>
      <p:sp>
        <p:nvSpPr>
          <p:cNvPr id="4" name="Θέση περιεχομένου 3">
            <a:extLst>
              <a:ext uri="{FF2B5EF4-FFF2-40B4-BE49-F238E27FC236}">
                <a16:creationId xmlns:a16="http://schemas.microsoft.com/office/drawing/2014/main" id="{3C5ABE4F-29B2-14C6-B176-2C5837576BA7}"/>
              </a:ext>
            </a:extLst>
          </p:cNvPr>
          <p:cNvSpPr>
            <a:spLocks noGrp="1"/>
          </p:cNvSpPr>
          <p:nvPr>
            <p:ph sz="half" idx="2"/>
          </p:nvPr>
        </p:nvSpPr>
        <p:spPr/>
        <p:txBody>
          <a:bodyPr>
            <a:normAutofit fontScale="92500" lnSpcReduction="20000"/>
          </a:bodyPr>
          <a:lstStyle/>
          <a:p>
            <a:pPr marL="0" indent="0" algn="just">
              <a:buNone/>
            </a:pPr>
            <a:r>
              <a:rPr lang="el-GR" dirty="0">
                <a:latin typeface="Arial" panose="020B0604020202020204" pitchFamily="34" charset="0"/>
                <a:cs typeface="Arial" panose="020B0604020202020204" pitchFamily="34" charset="0"/>
              </a:rPr>
              <a:t>Σύμφωνα με αυτή τη θεωρία ένας άνθρωπος δεν πρέπει να εξετάζει τίποτα άλλο, όσον αφορά και τον εαυτό του και τους άλλους, παρά μόνο το έξοχο, το άριστο αγαθό. Εν τούτοις ο ίδιος άνθρωπος ξέρει και το χειρότερο- η γνώση είναι η ίδια και για το ένα και για το άλλο. Αυτά αναλογιζόμουν και με χαρά πίστεψα πως βρήκα έναν διδάσκαλο της αιτίας των όντων, τον Αναξαγόρα, ταιριαστό στην αντίληψη μου για αυτά. Αυτός θα με πληροφορούσε αν η γη είναι [e] επίπεδη ή στρογγυλή και αφού μου έδινε την πληροφορία θα μου εξηγούσε την αιτία και τον λόγο που είναι έτσι μιλώντας μου για άριστη θέση, ότι είναι η καλύτερη που μπορεί να της συμβεί. </a:t>
            </a:r>
          </a:p>
        </p:txBody>
      </p:sp>
    </p:spTree>
    <p:extLst>
      <p:ext uri="{BB962C8B-B14F-4D97-AF65-F5344CB8AC3E}">
        <p14:creationId xmlns:p14="http://schemas.microsoft.com/office/powerpoint/2010/main" val="235706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44A5A-B701-D07B-6DCC-2D48E8FD3BE1}"/>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D297EBA3-A387-5FA5-CAB1-DC2DF98F189A}"/>
              </a:ext>
            </a:extLst>
          </p:cNvPr>
          <p:cNvSpPr>
            <a:spLocks noGrp="1"/>
          </p:cNvSpPr>
          <p:nvPr>
            <p:ph sz="half" idx="1"/>
          </p:nvPr>
        </p:nvSpPr>
        <p:spPr/>
        <p:txBody>
          <a:bodyPr>
            <a:normAutofit fontScale="92500" lnSpcReduction="20000"/>
          </a:bodyPr>
          <a:lstStyle/>
          <a:p>
            <a:pPr marL="0" indent="0" algn="just">
              <a:buNone/>
            </a:pPr>
            <a:r>
              <a:rPr lang="el-GR" dirty="0" err="1"/>
              <a:t>καὶ</a:t>
            </a:r>
            <a:r>
              <a:rPr lang="el-GR" dirty="0"/>
              <a:t> </a:t>
            </a:r>
            <a:r>
              <a:rPr lang="el-GR" dirty="0" err="1"/>
              <a:t>εἰ</a:t>
            </a:r>
            <a:r>
              <a:rPr lang="el-GR" dirty="0"/>
              <a:t> </a:t>
            </a:r>
            <a:r>
              <a:rPr lang="el-GR" dirty="0" err="1"/>
              <a:t>ἐν</a:t>
            </a:r>
            <a:r>
              <a:rPr lang="el-GR" dirty="0"/>
              <a:t> </a:t>
            </a:r>
            <a:r>
              <a:rPr lang="el-GR" dirty="0" err="1"/>
              <a:t>μέσῳ</a:t>
            </a:r>
            <a:r>
              <a:rPr lang="el-GR" dirty="0"/>
              <a:t> </a:t>
            </a:r>
            <a:r>
              <a:rPr lang="el-GR" dirty="0" err="1"/>
              <a:t>φαίη</a:t>
            </a:r>
            <a:r>
              <a:rPr lang="el-GR" dirty="0"/>
              <a:t> </a:t>
            </a:r>
            <a:r>
              <a:rPr lang="el-GR" dirty="0" err="1"/>
              <a:t>εἶναι</a:t>
            </a:r>
            <a:r>
              <a:rPr lang="el-GR" dirty="0"/>
              <a:t> </a:t>
            </a:r>
            <a:r>
              <a:rPr lang="el-GR" dirty="0" err="1"/>
              <a:t>αὐτήν</a:t>
            </a:r>
            <a:r>
              <a:rPr lang="el-GR" dirty="0"/>
              <a:t>, </a:t>
            </a:r>
            <a:r>
              <a:rPr lang="el-GR" dirty="0" err="1"/>
              <a:t>ἐπεκδιηγήσεσθαι</a:t>
            </a:r>
            <a:r>
              <a:rPr lang="el-GR" dirty="0"/>
              <a:t> </a:t>
            </a:r>
            <a:r>
              <a:rPr lang="el-GR" b="1" dirty="0" err="1"/>
              <a:t>ὡς</a:t>
            </a:r>
            <a:r>
              <a:rPr lang="el-GR" b="1" dirty="0"/>
              <a:t> </a:t>
            </a:r>
            <a:r>
              <a:rPr lang="el-GR" b="1" dirty="0" err="1"/>
              <a:t>ἄμεινον</a:t>
            </a:r>
            <a:r>
              <a:rPr lang="el-GR" b="1" dirty="0"/>
              <a:t> </a:t>
            </a:r>
            <a:r>
              <a:rPr lang="el-GR" dirty="0" err="1"/>
              <a:t>ἦν</a:t>
            </a:r>
            <a:r>
              <a:rPr lang="el-GR" dirty="0"/>
              <a:t> </a:t>
            </a:r>
            <a:r>
              <a:rPr lang="el-GR" dirty="0" err="1"/>
              <a:t>αὐτὴν</a:t>
            </a:r>
            <a:r>
              <a:rPr lang="el-GR" dirty="0"/>
              <a:t> </a:t>
            </a:r>
            <a:r>
              <a:rPr lang="el-GR" b="1" dirty="0" err="1"/>
              <a:t>ἐν</a:t>
            </a:r>
            <a:r>
              <a:rPr lang="el-GR" b="1" dirty="0"/>
              <a:t> </a:t>
            </a:r>
            <a:r>
              <a:rPr lang="el-GR" b="1" dirty="0" err="1"/>
              <a:t>μέσῳ</a:t>
            </a:r>
            <a:r>
              <a:rPr lang="el-GR" b="1" dirty="0"/>
              <a:t> </a:t>
            </a:r>
            <a:r>
              <a:rPr lang="el-GR" dirty="0" err="1"/>
              <a:t>εἶναι</a:t>
            </a:r>
            <a:r>
              <a:rPr lang="el-GR" dirty="0">
                <a:cs typeface="Arial" panose="020B0604020202020204" pitchFamily="34" charset="0"/>
              </a:rPr>
              <a:t>·</a:t>
            </a:r>
            <a:r>
              <a:rPr lang="el-GR" dirty="0"/>
              <a:t> </a:t>
            </a:r>
            <a:r>
              <a:rPr lang="el-GR" dirty="0" err="1"/>
              <a:t>καὶ</a:t>
            </a:r>
            <a:r>
              <a:rPr lang="el-GR" dirty="0"/>
              <a:t> </a:t>
            </a:r>
            <a:r>
              <a:rPr lang="el-GR" dirty="0" err="1"/>
              <a:t>εἴ</a:t>
            </a:r>
            <a:r>
              <a:rPr lang="el-GR" dirty="0"/>
              <a:t> μοι</a:t>
            </a:r>
            <a:r>
              <a:rPr lang="en-US" dirty="0"/>
              <a:t> </a:t>
            </a:r>
            <a:r>
              <a:rPr lang="el-GR" dirty="0"/>
              <a:t>[98</a:t>
            </a:r>
            <a:r>
              <a:rPr lang="en-US" dirty="0"/>
              <a:t>a</a:t>
            </a:r>
            <a:r>
              <a:rPr lang="el-GR" dirty="0"/>
              <a:t>] </a:t>
            </a:r>
            <a:r>
              <a:rPr lang="el-GR" dirty="0" err="1"/>
              <a:t>ταῦτα</a:t>
            </a:r>
            <a:r>
              <a:rPr lang="el-GR" dirty="0"/>
              <a:t> </a:t>
            </a:r>
            <a:r>
              <a:rPr lang="el-GR" dirty="0" err="1"/>
              <a:t>ἀποφαίνοι</a:t>
            </a:r>
            <a:r>
              <a:rPr lang="el-GR" dirty="0"/>
              <a:t>, </a:t>
            </a:r>
            <a:r>
              <a:rPr lang="el-GR" dirty="0" err="1"/>
              <a:t>παρεσκευάσμην</a:t>
            </a:r>
            <a:r>
              <a:rPr lang="el-GR" dirty="0"/>
              <a:t> </a:t>
            </a:r>
            <a:r>
              <a:rPr lang="el-GR" dirty="0" err="1"/>
              <a:t>ὡς</a:t>
            </a:r>
            <a:r>
              <a:rPr lang="el-GR" dirty="0"/>
              <a:t> </a:t>
            </a:r>
            <a:r>
              <a:rPr lang="el-GR" dirty="0" err="1"/>
              <a:t>οὐκέτι</a:t>
            </a:r>
            <a:r>
              <a:rPr lang="el-GR" dirty="0"/>
              <a:t> </a:t>
            </a:r>
            <a:r>
              <a:rPr lang="el-GR" dirty="0" err="1"/>
              <a:t>ποθεσόμενος</a:t>
            </a:r>
            <a:r>
              <a:rPr lang="el-GR" dirty="0"/>
              <a:t> </a:t>
            </a:r>
            <a:r>
              <a:rPr lang="el-GR" dirty="0" err="1"/>
              <a:t>αἰτίας</a:t>
            </a:r>
            <a:r>
              <a:rPr lang="el-GR" dirty="0"/>
              <a:t> </a:t>
            </a:r>
            <a:r>
              <a:rPr lang="el-GR" dirty="0" err="1"/>
              <a:t>ἄλλο</a:t>
            </a:r>
            <a:r>
              <a:rPr lang="el-GR" dirty="0"/>
              <a:t> </a:t>
            </a:r>
            <a:r>
              <a:rPr lang="el-GR" dirty="0" err="1"/>
              <a:t>εἶδος</a:t>
            </a:r>
            <a:r>
              <a:rPr lang="el-GR" dirty="0"/>
              <a:t>. </a:t>
            </a:r>
            <a:r>
              <a:rPr lang="el-GR" dirty="0" err="1"/>
              <a:t>καὶ</a:t>
            </a:r>
            <a:r>
              <a:rPr lang="el-GR" dirty="0"/>
              <a:t> </a:t>
            </a:r>
            <a:r>
              <a:rPr lang="el-GR" dirty="0" err="1"/>
              <a:t>δὴ</a:t>
            </a:r>
            <a:r>
              <a:rPr lang="el-GR" dirty="0"/>
              <a:t> </a:t>
            </a:r>
            <a:r>
              <a:rPr lang="el-GR" dirty="0" err="1"/>
              <a:t>καὶ</a:t>
            </a:r>
            <a:r>
              <a:rPr lang="el-GR" dirty="0"/>
              <a:t> </a:t>
            </a:r>
            <a:r>
              <a:rPr lang="el-GR" dirty="0" err="1"/>
              <a:t>περὶ</a:t>
            </a:r>
            <a:r>
              <a:rPr lang="el-GR" dirty="0"/>
              <a:t> </a:t>
            </a:r>
            <a:r>
              <a:rPr lang="el-GR" dirty="0" err="1"/>
              <a:t>ἡλίου</a:t>
            </a:r>
            <a:r>
              <a:rPr lang="el-GR" dirty="0"/>
              <a:t> </a:t>
            </a:r>
            <a:r>
              <a:rPr lang="el-GR" dirty="0" err="1"/>
              <a:t>οὕτω</a:t>
            </a:r>
            <a:r>
              <a:rPr lang="el-GR" dirty="0"/>
              <a:t> </a:t>
            </a:r>
            <a:r>
              <a:rPr lang="el-GR" dirty="0" err="1"/>
              <a:t>παρεσκευάσμην</a:t>
            </a:r>
            <a:r>
              <a:rPr lang="el-GR" dirty="0"/>
              <a:t> </a:t>
            </a:r>
            <a:r>
              <a:rPr lang="el-GR" dirty="0" err="1"/>
              <a:t>ὡσαύτως</a:t>
            </a:r>
            <a:r>
              <a:rPr lang="el-GR" dirty="0"/>
              <a:t> </a:t>
            </a:r>
            <a:r>
              <a:rPr lang="el-GR" dirty="0" err="1"/>
              <a:t>πευσόμενος</a:t>
            </a:r>
            <a:r>
              <a:rPr lang="el-GR" dirty="0"/>
              <a:t>, </a:t>
            </a:r>
            <a:r>
              <a:rPr lang="el-GR" dirty="0" err="1"/>
              <a:t>καὶ</a:t>
            </a:r>
            <a:r>
              <a:rPr lang="el-GR" dirty="0"/>
              <a:t> σελήνης </a:t>
            </a:r>
            <a:r>
              <a:rPr lang="el-GR" dirty="0" err="1"/>
              <a:t>καὶ</a:t>
            </a:r>
            <a:r>
              <a:rPr lang="el-GR" dirty="0"/>
              <a:t> </a:t>
            </a:r>
            <a:r>
              <a:rPr lang="el-GR" dirty="0" err="1"/>
              <a:t>τῶν</a:t>
            </a:r>
            <a:r>
              <a:rPr lang="el-GR" dirty="0"/>
              <a:t> </a:t>
            </a:r>
            <a:r>
              <a:rPr lang="el-GR" dirty="0" err="1"/>
              <a:t>ἄλλων</a:t>
            </a:r>
            <a:r>
              <a:rPr lang="el-GR" dirty="0"/>
              <a:t> </a:t>
            </a:r>
            <a:r>
              <a:rPr lang="el-GR" dirty="0" err="1"/>
              <a:t>ἄστρων</a:t>
            </a:r>
            <a:r>
              <a:rPr lang="el-GR" dirty="0"/>
              <a:t>, </a:t>
            </a:r>
            <a:r>
              <a:rPr lang="el-GR" dirty="0" err="1"/>
              <a:t>τάχους</a:t>
            </a:r>
            <a:r>
              <a:rPr lang="el-GR" dirty="0"/>
              <a:t> τε </a:t>
            </a:r>
            <a:r>
              <a:rPr lang="el-GR" dirty="0" err="1"/>
              <a:t>πέρι</a:t>
            </a:r>
            <a:r>
              <a:rPr lang="el-GR" dirty="0"/>
              <a:t> </a:t>
            </a:r>
            <a:r>
              <a:rPr lang="el-GR" dirty="0" err="1"/>
              <a:t>πρὸς</a:t>
            </a:r>
            <a:r>
              <a:rPr lang="el-GR" dirty="0"/>
              <a:t> </a:t>
            </a:r>
            <a:r>
              <a:rPr lang="el-GR" dirty="0" err="1"/>
              <a:t>ἄλληλα</a:t>
            </a:r>
            <a:r>
              <a:rPr lang="el-GR" dirty="0"/>
              <a:t> </a:t>
            </a:r>
            <a:r>
              <a:rPr lang="el-GR" dirty="0" err="1"/>
              <a:t>καὶ</a:t>
            </a:r>
            <a:r>
              <a:rPr lang="el-GR" dirty="0"/>
              <a:t> </a:t>
            </a:r>
            <a:r>
              <a:rPr lang="el-GR" dirty="0" err="1"/>
              <a:t>τροπῶν</a:t>
            </a:r>
            <a:r>
              <a:rPr lang="el-GR" dirty="0"/>
              <a:t> </a:t>
            </a:r>
            <a:r>
              <a:rPr lang="el-GR" dirty="0" err="1"/>
              <a:t>καὶ</a:t>
            </a:r>
            <a:r>
              <a:rPr lang="el-GR" dirty="0"/>
              <a:t> </a:t>
            </a:r>
            <a:r>
              <a:rPr lang="el-GR" dirty="0" err="1"/>
              <a:t>τῶν</a:t>
            </a:r>
            <a:r>
              <a:rPr lang="el-GR" dirty="0"/>
              <a:t> </a:t>
            </a:r>
            <a:r>
              <a:rPr lang="el-GR" dirty="0" err="1"/>
              <a:t>ἄλλων</a:t>
            </a:r>
            <a:r>
              <a:rPr lang="el-GR" dirty="0"/>
              <a:t> παθημάτων, </a:t>
            </a:r>
            <a:r>
              <a:rPr lang="el-GR" dirty="0" err="1"/>
              <a:t>πῇ</a:t>
            </a:r>
            <a:r>
              <a:rPr lang="el-GR" dirty="0"/>
              <a:t> </a:t>
            </a:r>
            <a:r>
              <a:rPr lang="el-GR" dirty="0" err="1"/>
              <a:t>ποτε</a:t>
            </a:r>
            <a:r>
              <a:rPr lang="el-GR" dirty="0"/>
              <a:t> </a:t>
            </a:r>
            <a:r>
              <a:rPr lang="el-GR" dirty="0" err="1"/>
              <a:t>ταῦτ</a:t>
            </a:r>
            <a:r>
              <a:rPr lang="el-GR" dirty="0"/>
              <a:t>᾽ </a:t>
            </a:r>
            <a:r>
              <a:rPr lang="el-GR" dirty="0" err="1"/>
              <a:t>ἄμεινόν</a:t>
            </a:r>
            <a:r>
              <a:rPr lang="el-GR" dirty="0"/>
              <a:t> </a:t>
            </a:r>
            <a:r>
              <a:rPr lang="el-GR" dirty="0" err="1"/>
              <a:t>ἐστιν</a:t>
            </a:r>
            <a:r>
              <a:rPr lang="el-GR" dirty="0"/>
              <a:t> </a:t>
            </a:r>
            <a:r>
              <a:rPr lang="el-GR" dirty="0" err="1"/>
              <a:t>ἕκαστον</a:t>
            </a:r>
            <a:r>
              <a:rPr lang="el-GR" dirty="0"/>
              <a:t> </a:t>
            </a:r>
            <a:r>
              <a:rPr lang="el-GR" dirty="0" err="1"/>
              <a:t>καὶ</a:t>
            </a:r>
            <a:r>
              <a:rPr lang="el-GR" dirty="0"/>
              <a:t> </a:t>
            </a:r>
            <a:r>
              <a:rPr lang="el-GR" dirty="0" err="1"/>
              <a:t>ποιεῖν</a:t>
            </a:r>
            <a:r>
              <a:rPr lang="el-GR" dirty="0"/>
              <a:t> </a:t>
            </a:r>
            <a:r>
              <a:rPr lang="el-GR" dirty="0" err="1"/>
              <a:t>καὶ</a:t>
            </a:r>
            <a:r>
              <a:rPr lang="el-GR" dirty="0"/>
              <a:t> </a:t>
            </a:r>
            <a:r>
              <a:rPr lang="el-GR" dirty="0" err="1"/>
              <a:t>πάσχειν</a:t>
            </a:r>
            <a:r>
              <a:rPr lang="el-GR" dirty="0"/>
              <a:t> ἃ πάσχει. </a:t>
            </a:r>
            <a:r>
              <a:rPr lang="el-GR" dirty="0" err="1"/>
              <a:t>οὐ</a:t>
            </a:r>
            <a:r>
              <a:rPr lang="el-GR" dirty="0"/>
              <a:t> </a:t>
            </a:r>
            <a:r>
              <a:rPr lang="el-GR" dirty="0" err="1"/>
              <a:t>γὰρ</a:t>
            </a:r>
            <a:r>
              <a:rPr lang="el-GR" dirty="0"/>
              <a:t> </a:t>
            </a:r>
            <a:r>
              <a:rPr lang="el-GR" dirty="0" err="1"/>
              <a:t>ἄν</a:t>
            </a:r>
            <a:r>
              <a:rPr lang="el-GR" dirty="0"/>
              <a:t> </a:t>
            </a:r>
            <a:r>
              <a:rPr lang="el-GR" dirty="0" err="1"/>
              <a:t>ποτε</a:t>
            </a:r>
            <a:r>
              <a:rPr lang="el-GR" dirty="0"/>
              <a:t> </a:t>
            </a:r>
            <a:r>
              <a:rPr lang="el-GR" dirty="0" err="1"/>
              <a:t>αὐτὸν</a:t>
            </a:r>
            <a:r>
              <a:rPr lang="el-GR" dirty="0"/>
              <a:t> </a:t>
            </a:r>
            <a:r>
              <a:rPr lang="el-GR" dirty="0" err="1"/>
              <a:t>ᾤμην</a:t>
            </a:r>
            <a:r>
              <a:rPr lang="el-GR" dirty="0"/>
              <a:t>, </a:t>
            </a:r>
            <a:r>
              <a:rPr lang="el-GR" dirty="0" err="1"/>
              <a:t>φάσκοντά</a:t>
            </a:r>
            <a:r>
              <a:rPr lang="el-GR" dirty="0"/>
              <a:t> </a:t>
            </a:r>
            <a:r>
              <a:rPr lang="el-GR" dirty="0" err="1"/>
              <a:t>γε</a:t>
            </a:r>
            <a:r>
              <a:rPr lang="el-GR" dirty="0"/>
              <a:t> </a:t>
            </a:r>
            <a:r>
              <a:rPr lang="el-GR" dirty="0" err="1"/>
              <a:t>ὑπὸ</a:t>
            </a:r>
            <a:r>
              <a:rPr lang="el-GR" dirty="0"/>
              <a:t> </a:t>
            </a:r>
            <a:r>
              <a:rPr lang="el-GR" dirty="0" err="1"/>
              <a:t>νοῦ</a:t>
            </a:r>
            <a:r>
              <a:rPr lang="el-GR" dirty="0"/>
              <a:t> </a:t>
            </a:r>
            <a:r>
              <a:rPr lang="el-GR" dirty="0" err="1"/>
              <a:t>αὐτὰ</a:t>
            </a:r>
            <a:r>
              <a:rPr lang="el-GR" dirty="0"/>
              <a:t> </a:t>
            </a:r>
            <a:r>
              <a:rPr lang="el-GR" dirty="0" err="1"/>
              <a:t>κεκοσμῆσθαι</a:t>
            </a:r>
            <a:r>
              <a:rPr lang="el-GR" dirty="0"/>
              <a:t>, </a:t>
            </a:r>
            <a:r>
              <a:rPr lang="el-GR" dirty="0" err="1"/>
              <a:t>ἄλλην</a:t>
            </a:r>
            <a:r>
              <a:rPr lang="el-GR" dirty="0"/>
              <a:t> </a:t>
            </a:r>
            <a:r>
              <a:rPr lang="el-GR" dirty="0" err="1"/>
              <a:t>τινὰ</a:t>
            </a:r>
            <a:r>
              <a:rPr lang="el-GR" dirty="0"/>
              <a:t> </a:t>
            </a:r>
            <a:r>
              <a:rPr lang="el-GR" dirty="0" err="1"/>
              <a:t>αὐτοῖς</a:t>
            </a:r>
            <a:r>
              <a:rPr lang="el-GR" dirty="0"/>
              <a:t> </a:t>
            </a:r>
            <a:r>
              <a:rPr lang="el-GR" dirty="0" err="1"/>
              <a:t>αἰτίαν</a:t>
            </a:r>
            <a:r>
              <a:rPr lang="el-GR" dirty="0"/>
              <a:t> </a:t>
            </a:r>
            <a:r>
              <a:rPr lang="el-GR" dirty="0" err="1"/>
              <a:t>ἐπενεγκεῖν</a:t>
            </a:r>
            <a:r>
              <a:rPr lang="el-GR" dirty="0"/>
              <a:t> ἢ </a:t>
            </a:r>
            <a:r>
              <a:rPr lang="el-GR" dirty="0" err="1"/>
              <a:t>ὅτι</a:t>
            </a:r>
            <a:r>
              <a:rPr lang="el-GR" dirty="0"/>
              <a:t> </a:t>
            </a:r>
            <a:r>
              <a:rPr lang="el-GR" dirty="0" err="1"/>
              <a:t>βέλτιστον</a:t>
            </a:r>
            <a:r>
              <a:rPr lang="el-GR" dirty="0"/>
              <a:t> </a:t>
            </a:r>
            <a:r>
              <a:rPr lang="el-GR" dirty="0" err="1"/>
              <a:t>αὐτὰ</a:t>
            </a:r>
            <a:r>
              <a:rPr lang="el-GR" dirty="0"/>
              <a:t> </a:t>
            </a:r>
            <a:r>
              <a:rPr lang="el-GR" dirty="0" err="1"/>
              <a:t>οὕτως</a:t>
            </a:r>
            <a:r>
              <a:rPr lang="el-GR" dirty="0"/>
              <a:t> </a:t>
            </a:r>
            <a:r>
              <a:rPr lang="el-GR" dirty="0" err="1"/>
              <a:t>ἔχειν</a:t>
            </a:r>
            <a:endParaRPr lang="el-GR" dirty="0"/>
          </a:p>
        </p:txBody>
      </p:sp>
      <p:sp>
        <p:nvSpPr>
          <p:cNvPr id="4" name="Θέση περιεχομένου 3">
            <a:extLst>
              <a:ext uri="{FF2B5EF4-FFF2-40B4-BE49-F238E27FC236}">
                <a16:creationId xmlns:a16="http://schemas.microsoft.com/office/drawing/2014/main" id="{0D41FF26-FEC5-3A88-1A6B-2732A7C8E983}"/>
              </a:ext>
            </a:extLst>
          </p:cNvPr>
          <p:cNvSpPr>
            <a:spLocks noGrp="1"/>
          </p:cNvSpPr>
          <p:nvPr>
            <p:ph sz="half" idx="2"/>
          </p:nvPr>
        </p:nvSpPr>
        <p:spPr/>
        <p:txBody>
          <a:bodyPr>
            <a:normAutofit fontScale="92500" lnSpcReduction="20000"/>
          </a:bodyPr>
          <a:lstStyle/>
          <a:p>
            <a:pPr marL="0" indent="0" algn="just">
              <a:buNone/>
            </a:pPr>
            <a:r>
              <a:rPr lang="el-GR" dirty="0">
                <a:latin typeface="Arial" panose="020B0604020202020204" pitchFamily="34" charset="0"/>
                <a:cs typeface="Arial" panose="020B0604020202020204" pitchFamily="34" charset="0"/>
              </a:rPr>
              <a:t>Υποστήριξε ότι βρίσκεται στο κέντρο, θα εξηγούσε πώς της είναι άριστο να βρίσκεται στο κέντρο. [98a] Εφ' όσον μου έδινε τέτοιες εξηγήσεις δεν θα είχα πλέον την επιθυμία να ζητήσω αιτία άλλης λογής. Ήμουν μάλιστα έτοιμος να ζητήσω να μάθω με τον ίδιο τρόπο και για τον ήλιο, τη σελήνη και τα άλλα άστρα, την ταχύτητα του ενός προς το άλλο, τις περιστροφές τους και ό,τι άλλο μπορούν αυτά να υποστούν πώς γίνεται το άριστο στο καθένα τους, να ενεργεί και να μπορεί να δέχεται την ενέργεια που δέχεται. Διότι ποτέ μου δεν σκέφτηκα, καθώς υποστήριξε πως ο νους τα έχει βάλει αυτά σε τάξη, ότι θα πρότεινε άλλη αιτία για να είναι αυτά στην άριστη θέση τους, στη θέση που είναι το καθένα.</a:t>
            </a:r>
          </a:p>
          <a:p>
            <a:pPr marL="0" indent="0">
              <a:buNone/>
            </a:pPr>
            <a:endParaRPr lang="el-GR" dirty="0"/>
          </a:p>
        </p:txBody>
      </p:sp>
    </p:spTree>
    <p:extLst>
      <p:ext uri="{BB962C8B-B14F-4D97-AF65-F5344CB8AC3E}">
        <p14:creationId xmlns:p14="http://schemas.microsoft.com/office/powerpoint/2010/main" val="386389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799C12-2BD2-8931-4AEA-55DDF141E0D9}"/>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D4127591-8B24-CB37-47A7-D3DB4A2C1D67}"/>
              </a:ext>
            </a:extLst>
          </p:cNvPr>
          <p:cNvSpPr>
            <a:spLocks noGrp="1"/>
          </p:cNvSpPr>
          <p:nvPr>
            <p:ph sz="half" idx="1"/>
          </p:nvPr>
        </p:nvSpPr>
        <p:spPr/>
        <p:txBody>
          <a:bodyPr>
            <a:normAutofit/>
          </a:bodyPr>
          <a:lstStyle/>
          <a:p>
            <a:pPr marL="0" indent="0" algn="just">
              <a:buNone/>
            </a:pPr>
            <a:r>
              <a:rPr lang="el-GR" dirty="0"/>
              <a:t>[98</a:t>
            </a:r>
            <a:r>
              <a:rPr lang="en-US" dirty="0"/>
              <a:t>b</a:t>
            </a:r>
            <a:r>
              <a:rPr lang="el-GR" dirty="0"/>
              <a:t>] </a:t>
            </a:r>
            <a:r>
              <a:rPr lang="el-GR" dirty="0" err="1"/>
              <a:t>ἐστὶν</a:t>
            </a:r>
            <a:r>
              <a:rPr lang="el-GR" dirty="0"/>
              <a:t> </a:t>
            </a:r>
            <a:r>
              <a:rPr lang="el-GR" dirty="0" err="1"/>
              <a:t>ὥσπερ</a:t>
            </a:r>
            <a:r>
              <a:rPr lang="el-GR" dirty="0"/>
              <a:t> </a:t>
            </a:r>
            <a:r>
              <a:rPr lang="el-GR" dirty="0" err="1"/>
              <a:t>ἔχει</a:t>
            </a:r>
            <a:r>
              <a:rPr lang="el-GR" dirty="0">
                <a:cs typeface="Arial" panose="020B0604020202020204" pitchFamily="34" charset="0"/>
              </a:rPr>
              <a:t>·</a:t>
            </a:r>
            <a:r>
              <a:rPr lang="el-GR" dirty="0"/>
              <a:t> </a:t>
            </a:r>
            <a:r>
              <a:rPr lang="el-GR" dirty="0" err="1"/>
              <a:t>ἑκάστῳ</a:t>
            </a:r>
            <a:r>
              <a:rPr lang="el-GR" dirty="0"/>
              <a:t> </a:t>
            </a:r>
            <a:r>
              <a:rPr lang="el-GR" dirty="0" err="1"/>
              <a:t>οὖν</a:t>
            </a:r>
            <a:r>
              <a:rPr lang="el-GR" dirty="0"/>
              <a:t> </a:t>
            </a:r>
            <a:r>
              <a:rPr lang="el-GR" dirty="0" err="1"/>
              <a:t>αὐτῶν</a:t>
            </a:r>
            <a:r>
              <a:rPr lang="el-GR" dirty="0"/>
              <a:t> </a:t>
            </a:r>
            <a:r>
              <a:rPr lang="el-GR" dirty="0" err="1"/>
              <a:t>ἀποδιδόντα</a:t>
            </a:r>
            <a:r>
              <a:rPr lang="el-GR" dirty="0"/>
              <a:t> </a:t>
            </a:r>
            <a:r>
              <a:rPr lang="el-GR" dirty="0" err="1"/>
              <a:t>τὴν</a:t>
            </a:r>
            <a:r>
              <a:rPr lang="el-GR" dirty="0"/>
              <a:t> </a:t>
            </a:r>
            <a:r>
              <a:rPr lang="el-GR" dirty="0" err="1"/>
              <a:t>αἰτίαν</a:t>
            </a:r>
            <a:r>
              <a:rPr lang="el-GR" dirty="0"/>
              <a:t> </a:t>
            </a:r>
            <a:r>
              <a:rPr lang="el-GR" dirty="0" err="1"/>
              <a:t>καὶ</a:t>
            </a:r>
            <a:r>
              <a:rPr lang="el-GR" dirty="0"/>
              <a:t> </a:t>
            </a:r>
            <a:r>
              <a:rPr lang="el-GR" dirty="0" err="1"/>
              <a:t>κοινῇ</a:t>
            </a:r>
            <a:r>
              <a:rPr lang="el-GR" dirty="0"/>
              <a:t> </a:t>
            </a:r>
            <a:r>
              <a:rPr lang="el-GR" dirty="0" err="1"/>
              <a:t>πᾶσι</a:t>
            </a:r>
            <a:r>
              <a:rPr lang="el-GR" dirty="0"/>
              <a:t> </a:t>
            </a:r>
            <a:r>
              <a:rPr lang="el-GR" dirty="0" err="1"/>
              <a:t>τὸ</a:t>
            </a:r>
            <a:r>
              <a:rPr lang="el-GR" dirty="0"/>
              <a:t> </a:t>
            </a:r>
            <a:r>
              <a:rPr lang="el-GR" dirty="0" err="1"/>
              <a:t>ἑκάστῳ</a:t>
            </a:r>
            <a:r>
              <a:rPr lang="el-GR" dirty="0"/>
              <a:t> </a:t>
            </a:r>
            <a:r>
              <a:rPr lang="el-GR" dirty="0" err="1"/>
              <a:t>βέλτιστον</a:t>
            </a:r>
            <a:r>
              <a:rPr lang="el-GR" dirty="0"/>
              <a:t> </a:t>
            </a:r>
            <a:r>
              <a:rPr lang="el-GR" dirty="0" err="1"/>
              <a:t>ᾤμην</a:t>
            </a:r>
            <a:r>
              <a:rPr lang="el-GR" dirty="0"/>
              <a:t> </a:t>
            </a:r>
            <a:r>
              <a:rPr lang="el-GR" dirty="0" err="1"/>
              <a:t>καὶ</a:t>
            </a:r>
            <a:r>
              <a:rPr lang="el-GR" dirty="0"/>
              <a:t> </a:t>
            </a:r>
            <a:r>
              <a:rPr lang="el-GR" dirty="0" err="1"/>
              <a:t>τὸ</a:t>
            </a:r>
            <a:r>
              <a:rPr lang="el-GR" dirty="0"/>
              <a:t> </a:t>
            </a:r>
            <a:r>
              <a:rPr lang="el-GR" dirty="0" err="1"/>
              <a:t>κοινὸν</a:t>
            </a:r>
            <a:r>
              <a:rPr lang="el-GR" dirty="0"/>
              <a:t> </a:t>
            </a:r>
            <a:r>
              <a:rPr lang="el-GR" dirty="0" err="1"/>
              <a:t>πᾶσιν</a:t>
            </a:r>
            <a:r>
              <a:rPr lang="el-GR" dirty="0"/>
              <a:t> </a:t>
            </a:r>
            <a:r>
              <a:rPr lang="el-GR" dirty="0" err="1"/>
              <a:t>ἐπεκδιηγήσεσθαι</a:t>
            </a:r>
            <a:r>
              <a:rPr lang="el-GR" dirty="0"/>
              <a:t> </a:t>
            </a:r>
            <a:r>
              <a:rPr lang="el-GR" dirty="0" err="1"/>
              <a:t>ἀγαθόν</a:t>
            </a:r>
            <a:r>
              <a:rPr lang="el-GR" dirty="0">
                <a:cs typeface="Arial" panose="020B0604020202020204" pitchFamily="34" charset="0"/>
              </a:rPr>
              <a:t>·</a:t>
            </a:r>
            <a:r>
              <a:rPr lang="el-GR" dirty="0"/>
              <a:t> </a:t>
            </a:r>
            <a:r>
              <a:rPr lang="el-GR" dirty="0" err="1"/>
              <a:t>καὶ</a:t>
            </a:r>
            <a:r>
              <a:rPr lang="el-GR" dirty="0"/>
              <a:t> </a:t>
            </a:r>
            <a:r>
              <a:rPr lang="el-GR" dirty="0" err="1"/>
              <a:t>οὐκ</a:t>
            </a:r>
            <a:r>
              <a:rPr lang="el-GR" dirty="0"/>
              <a:t> </a:t>
            </a:r>
            <a:r>
              <a:rPr lang="el-GR" dirty="0" err="1"/>
              <a:t>ἂν</a:t>
            </a:r>
            <a:r>
              <a:rPr lang="el-GR" dirty="0"/>
              <a:t> </a:t>
            </a:r>
            <a:r>
              <a:rPr lang="el-GR" dirty="0" err="1"/>
              <a:t>ἀπεδόμην</a:t>
            </a:r>
            <a:r>
              <a:rPr lang="el-GR" dirty="0"/>
              <a:t> </a:t>
            </a:r>
            <a:r>
              <a:rPr lang="el-GR" dirty="0" err="1"/>
              <a:t>πολλοῦ</a:t>
            </a:r>
            <a:r>
              <a:rPr lang="el-GR" dirty="0"/>
              <a:t> </a:t>
            </a:r>
            <a:r>
              <a:rPr lang="el-GR" dirty="0" err="1"/>
              <a:t>τὰς</a:t>
            </a:r>
            <a:r>
              <a:rPr lang="el-GR" dirty="0"/>
              <a:t> </a:t>
            </a:r>
            <a:r>
              <a:rPr lang="el-GR" dirty="0" err="1"/>
              <a:t>ἐλπίδας</a:t>
            </a:r>
            <a:r>
              <a:rPr lang="el-GR" dirty="0"/>
              <a:t>, </a:t>
            </a:r>
            <a:r>
              <a:rPr lang="el-GR" dirty="0" err="1"/>
              <a:t>ἀλλὰ</a:t>
            </a:r>
            <a:r>
              <a:rPr lang="el-GR" dirty="0"/>
              <a:t> πάνυ </a:t>
            </a:r>
            <a:r>
              <a:rPr lang="el-GR" dirty="0" err="1"/>
              <a:t>σπουδῇ</a:t>
            </a:r>
            <a:r>
              <a:rPr lang="el-GR" dirty="0"/>
              <a:t> </a:t>
            </a:r>
            <a:r>
              <a:rPr lang="el-GR" dirty="0" err="1"/>
              <a:t>λαβὼν</a:t>
            </a:r>
            <a:r>
              <a:rPr lang="el-GR" dirty="0"/>
              <a:t> </a:t>
            </a:r>
            <a:r>
              <a:rPr lang="el-GR" dirty="0" err="1"/>
              <a:t>τὰς</a:t>
            </a:r>
            <a:r>
              <a:rPr lang="el-GR" dirty="0"/>
              <a:t> βίβλους </a:t>
            </a:r>
            <a:r>
              <a:rPr lang="el-GR" dirty="0" err="1"/>
              <a:t>ὡς</a:t>
            </a:r>
            <a:r>
              <a:rPr lang="el-GR" dirty="0"/>
              <a:t> τάχιστα </a:t>
            </a:r>
            <a:r>
              <a:rPr lang="el-GR" dirty="0" err="1"/>
              <a:t>οἷός</a:t>
            </a:r>
            <a:r>
              <a:rPr lang="el-GR" dirty="0"/>
              <a:t> τ᾽ ἦ </a:t>
            </a:r>
            <a:r>
              <a:rPr lang="el-GR" dirty="0" err="1"/>
              <a:t>ἀνεγίγνωσκον</a:t>
            </a:r>
            <a:r>
              <a:rPr lang="el-GR" dirty="0"/>
              <a:t>, </a:t>
            </a:r>
            <a:r>
              <a:rPr lang="el-GR" dirty="0" err="1"/>
              <a:t>ἵν</a:t>
            </a:r>
            <a:r>
              <a:rPr lang="el-GR" dirty="0"/>
              <a:t>᾽ </a:t>
            </a:r>
            <a:r>
              <a:rPr lang="el-GR" dirty="0" err="1"/>
              <a:t>ὡς</a:t>
            </a:r>
            <a:r>
              <a:rPr lang="el-GR" dirty="0"/>
              <a:t> τάχιστα </a:t>
            </a:r>
            <a:r>
              <a:rPr lang="el-GR" dirty="0" err="1"/>
              <a:t>εἰδείην</a:t>
            </a:r>
            <a:r>
              <a:rPr lang="el-GR" dirty="0"/>
              <a:t> </a:t>
            </a:r>
            <a:r>
              <a:rPr lang="el-GR" dirty="0" err="1"/>
              <a:t>τὸ</a:t>
            </a:r>
            <a:r>
              <a:rPr lang="el-GR" dirty="0"/>
              <a:t> </a:t>
            </a:r>
            <a:r>
              <a:rPr lang="el-GR" dirty="0" err="1"/>
              <a:t>βέλτιστον</a:t>
            </a:r>
            <a:r>
              <a:rPr lang="el-GR" dirty="0"/>
              <a:t> </a:t>
            </a:r>
            <a:r>
              <a:rPr lang="el-GR" dirty="0" err="1"/>
              <a:t>καὶ</a:t>
            </a:r>
            <a:r>
              <a:rPr lang="el-GR" dirty="0"/>
              <a:t> </a:t>
            </a:r>
            <a:r>
              <a:rPr lang="el-GR" dirty="0" err="1"/>
              <a:t>τὸ</a:t>
            </a:r>
            <a:r>
              <a:rPr lang="el-GR" dirty="0"/>
              <a:t> </a:t>
            </a:r>
            <a:r>
              <a:rPr lang="el-GR" dirty="0" err="1"/>
              <a:t>χεῖρον</a:t>
            </a:r>
            <a:r>
              <a:rPr lang="el-GR" dirty="0"/>
              <a:t>.</a:t>
            </a:r>
          </a:p>
        </p:txBody>
      </p:sp>
      <p:sp>
        <p:nvSpPr>
          <p:cNvPr id="4" name="Θέση περιεχομένου 3">
            <a:extLst>
              <a:ext uri="{FF2B5EF4-FFF2-40B4-BE49-F238E27FC236}">
                <a16:creationId xmlns:a16="http://schemas.microsoft.com/office/drawing/2014/main" id="{F2DFD07F-9D66-A218-B860-C4AC6938146C}"/>
              </a:ext>
            </a:extLst>
          </p:cNvPr>
          <p:cNvSpPr>
            <a:spLocks noGrp="1"/>
          </p:cNvSpPr>
          <p:nvPr>
            <p:ph sz="half" idx="2"/>
          </p:nvPr>
        </p:nvSpPr>
        <p:spPr/>
        <p:txBody>
          <a:bodyPr>
            <a:normAutofit/>
          </a:bodyPr>
          <a:lstStyle/>
          <a:p>
            <a:pPr marL="0" indent="0" algn="just">
              <a:buNone/>
            </a:pPr>
            <a:r>
              <a:rPr lang="el-GR" dirty="0">
                <a:latin typeface="Arial" panose="020B0604020202020204" pitchFamily="34" charset="0"/>
                <a:cs typeface="Arial" panose="020B0604020202020204" pitchFamily="34" charset="0"/>
              </a:rPr>
              <a:t>Έχοντας αποδώσει αιτία σε κάθε πράγμα αλλά και σε όλα χωρίς εξαίρεση [b] πίστεψα ότι θα εξηγούσε ποιο θα ήταν το άριστο για τα επιμέρους και ποιο το κοινό καλό για όλα. </a:t>
            </a:r>
            <a:r>
              <a:rPr lang="el-GR" dirty="0" err="1">
                <a:latin typeface="Arial" panose="020B0604020202020204" pitchFamily="34" charset="0"/>
                <a:cs typeface="Arial" panose="020B0604020202020204" pitchFamily="34" charset="0"/>
              </a:rPr>
              <a:t>Μιαν</a:t>
            </a:r>
            <a:r>
              <a:rPr lang="el-GR" dirty="0">
                <a:latin typeface="Arial" panose="020B0604020202020204" pitchFamily="34" charset="0"/>
                <a:cs typeface="Arial" panose="020B0604020202020204" pitchFamily="34" charset="0"/>
              </a:rPr>
              <a:t> τέτοια ελπίδα δεν θα ήθελα να τη σπαταλήσω με τίποτα, έτσι πήρα γεμάτος ενδιαφέρον τα βιβλία στα χέρια μου και άρχισα να τα διαβάζω όσο πιο γρήγορα μπορούσα, για να μάθω το συντομότερο ποιο είναι άριστο και ποιο χείριστο. </a:t>
            </a:r>
          </a:p>
        </p:txBody>
      </p:sp>
    </p:spTree>
    <p:extLst>
      <p:ext uri="{BB962C8B-B14F-4D97-AF65-F5344CB8AC3E}">
        <p14:creationId xmlns:p14="http://schemas.microsoft.com/office/powerpoint/2010/main" val="306946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6BB2E6-C603-0FDF-0D61-2457638749D6}"/>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AFDE9971-E2F0-3733-6DFD-72CB9D4D9BEE}"/>
              </a:ext>
            </a:extLst>
          </p:cNvPr>
          <p:cNvSpPr>
            <a:spLocks noGrp="1"/>
          </p:cNvSpPr>
          <p:nvPr>
            <p:ph sz="half" idx="1"/>
          </p:nvPr>
        </p:nvSpPr>
        <p:spPr/>
        <p:txBody>
          <a:bodyPr>
            <a:normAutofit fontScale="92500" lnSpcReduction="20000"/>
          </a:bodyPr>
          <a:lstStyle/>
          <a:p>
            <a:pPr marL="0" indent="0" algn="just">
              <a:buNone/>
            </a:pPr>
            <a:r>
              <a:rPr lang="el-GR" dirty="0" err="1"/>
              <a:t>ἀπὸ</a:t>
            </a:r>
            <a:r>
              <a:rPr lang="el-GR" dirty="0"/>
              <a:t> </a:t>
            </a:r>
            <a:r>
              <a:rPr lang="el-GR" dirty="0" err="1"/>
              <a:t>δὴ</a:t>
            </a:r>
            <a:r>
              <a:rPr lang="el-GR" dirty="0"/>
              <a:t> </a:t>
            </a:r>
            <a:r>
              <a:rPr lang="el-GR" dirty="0" err="1"/>
              <a:t>θαυμαστῆς</a:t>
            </a:r>
            <a:r>
              <a:rPr lang="el-GR" dirty="0"/>
              <a:t> </a:t>
            </a:r>
            <a:r>
              <a:rPr lang="el-GR" dirty="0" err="1"/>
              <a:t>ἐλπίδος</a:t>
            </a:r>
            <a:r>
              <a:rPr lang="el-GR" dirty="0"/>
              <a:t>, ὦ </a:t>
            </a:r>
            <a:r>
              <a:rPr lang="el-GR" dirty="0" err="1"/>
              <a:t>ἑταῖρε</a:t>
            </a:r>
            <a:r>
              <a:rPr lang="el-GR" dirty="0"/>
              <a:t>, </a:t>
            </a:r>
            <a:r>
              <a:rPr lang="el-GR" dirty="0" err="1"/>
              <a:t>ᾠχόμην</a:t>
            </a:r>
            <a:r>
              <a:rPr lang="el-GR" dirty="0"/>
              <a:t> φερόμενος, </a:t>
            </a:r>
            <a:r>
              <a:rPr lang="el-GR" dirty="0" err="1"/>
              <a:t>ἐπειδὴ</a:t>
            </a:r>
            <a:r>
              <a:rPr lang="el-GR" dirty="0"/>
              <a:t> </a:t>
            </a:r>
            <a:r>
              <a:rPr lang="el-GR" dirty="0" err="1"/>
              <a:t>προϊὼν</a:t>
            </a:r>
            <a:r>
              <a:rPr lang="el-GR" dirty="0"/>
              <a:t> </a:t>
            </a:r>
            <a:r>
              <a:rPr lang="el-GR" dirty="0" err="1"/>
              <a:t>καὶ</a:t>
            </a:r>
            <a:r>
              <a:rPr lang="el-GR" dirty="0"/>
              <a:t> </a:t>
            </a:r>
            <a:r>
              <a:rPr lang="el-GR" dirty="0" err="1"/>
              <a:t>ἀναγιγνώσκων</a:t>
            </a:r>
            <a:r>
              <a:rPr lang="el-GR" dirty="0"/>
              <a:t> </a:t>
            </a:r>
            <a:r>
              <a:rPr lang="el-GR" dirty="0" err="1"/>
              <a:t>ὁρῶ</a:t>
            </a:r>
            <a:r>
              <a:rPr lang="el-GR" dirty="0"/>
              <a:t> </a:t>
            </a:r>
            <a:r>
              <a:rPr lang="el-GR" dirty="0" err="1"/>
              <a:t>ἄνδρα</a:t>
            </a:r>
            <a:r>
              <a:rPr lang="el-GR" dirty="0"/>
              <a:t> </a:t>
            </a:r>
            <a:r>
              <a:rPr lang="el-GR" dirty="0" err="1"/>
              <a:t>τῷ</a:t>
            </a:r>
            <a:r>
              <a:rPr lang="el-GR" dirty="0"/>
              <a:t> </a:t>
            </a:r>
            <a:r>
              <a:rPr lang="el-GR" dirty="0" err="1"/>
              <a:t>μὲν</a:t>
            </a:r>
            <a:r>
              <a:rPr lang="el-GR" dirty="0"/>
              <a:t> </a:t>
            </a:r>
            <a:r>
              <a:rPr lang="el-GR" dirty="0" err="1"/>
              <a:t>νῷ</a:t>
            </a:r>
            <a:r>
              <a:rPr lang="el-GR" dirty="0"/>
              <a:t> </a:t>
            </a:r>
            <a:r>
              <a:rPr lang="el-GR" dirty="0" err="1"/>
              <a:t>οὐδὲν</a:t>
            </a:r>
            <a:r>
              <a:rPr lang="el-GR" dirty="0"/>
              <a:t> </a:t>
            </a:r>
            <a:r>
              <a:rPr lang="el-GR" dirty="0" err="1"/>
              <a:t>χρώμενον</a:t>
            </a:r>
            <a:r>
              <a:rPr lang="el-GR" dirty="0"/>
              <a:t> </a:t>
            </a:r>
            <a:r>
              <a:rPr lang="el-GR" dirty="0" err="1"/>
              <a:t>οὐδέ</a:t>
            </a:r>
            <a:r>
              <a:rPr lang="el-GR" dirty="0"/>
              <a:t> </a:t>
            </a:r>
            <a:r>
              <a:rPr lang="el-GR" dirty="0" err="1"/>
              <a:t>τινας</a:t>
            </a:r>
            <a:r>
              <a:rPr lang="el-GR" dirty="0"/>
              <a:t> </a:t>
            </a:r>
            <a:r>
              <a:rPr lang="el-GR" dirty="0" err="1"/>
              <a:t>αἰτίας</a:t>
            </a:r>
            <a:r>
              <a:rPr lang="el-GR" dirty="0"/>
              <a:t> </a:t>
            </a:r>
            <a:r>
              <a:rPr lang="el-GR" dirty="0" err="1"/>
              <a:t>ἐπαιτιώμενον</a:t>
            </a:r>
            <a:r>
              <a:rPr lang="el-GR" dirty="0"/>
              <a:t> </a:t>
            </a:r>
            <a:r>
              <a:rPr lang="el-GR" dirty="0" err="1"/>
              <a:t>εἰς</a:t>
            </a:r>
            <a:r>
              <a:rPr lang="el-GR" dirty="0"/>
              <a:t> </a:t>
            </a:r>
            <a:r>
              <a:rPr lang="el-GR" dirty="0" err="1"/>
              <a:t>τὸ</a:t>
            </a:r>
            <a:r>
              <a:rPr lang="en-US" dirty="0"/>
              <a:t> </a:t>
            </a:r>
            <a:r>
              <a:rPr lang="el-GR" dirty="0"/>
              <a:t>[98</a:t>
            </a:r>
            <a:r>
              <a:rPr lang="en-US" dirty="0"/>
              <a:t>c</a:t>
            </a:r>
            <a:r>
              <a:rPr lang="el-GR" dirty="0"/>
              <a:t>] </a:t>
            </a:r>
            <a:r>
              <a:rPr lang="el-GR" dirty="0" err="1"/>
              <a:t>διακοσμεῖν</a:t>
            </a:r>
            <a:r>
              <a:rPr lang="el-GR" dirty="0"/>
              <a:t> </a:t>
            </a:r>
            <a:r>
              <a:rPr lang="el-GR" dirty="0" err="1"/>
              <a:t>τὰ</a:t>
            </a:r>
            <a:r>
              <a:rPr lang="el-GR" dirty="0"/>
              <a:t> πράγματα, </a:t>
            </a:r>
            <a:r>
              <a:rPr lang="el-GR" dirty="0" err="1"/>
              <a:t>ἀέρας</a:t>
            </a:r>
            <a:r>
              <a:rPr lang="el-GR" dirty="0"/>
              <a:t> </a:t>
            </a:r>
            <a:r>
              <a:rPr lang="el-GR" dirty="0" err="1"/>
              <a:t>δὲ</a:t>
            </a:r>
            <a:r>
              <a:rPr lang="el-GR" dirty="0"/>
              <a:t> </a:t>
            </a:r>
            <a:r>
              <a:rPr lang="el-GR" dirty="0" err="1"/>
              <a:t>καὶ</a:t>
            </a:r>
            <a:r>
              <a:rPr lang="el-GR" dirty="0"/>
              <a:t> </a:t>
            </a:r>
            <a:r>
              <a:rPr lang="el-GR" dirty="0" err="1"/>
              <a:t>αἰθέρας</a:t>
            </a:r>
            <a:r>
              <a:rPr lang="el-GR" dirty="0"/>
              <a:t> </a:t>
            </a:r>
            <a:r>
              <a:rPr lang="el-GR" dirty="0" err="1"/>
              <a:t>καὶ</a:t>
            </a:r>
            <a:r>
              <a:rPr lang="el-GR" dirty="0"/>
              <a:t> </a:t>
            </a:r>
            <a:r>
              <a:rPr lang="el-GR" dirty="0" err="1"/>
              <a:t>ὕδατα</a:t>
            </a:r>
            <a:r>
              <a:rPr lang="el-GR" dirty="0"/>
              <a:t> </a:t>
            </a:r>
            <a:r>
              <a:rPr lang="el-GR" dirty="0" err="1"/>
              <a:t>αἰτιώμενον</a:t>
            </a:r>
            <a:r>
              <a:rPr lang="el-GR" dirty="0"/>
              <a:t> </a:t>
            </a:r>
            <a:r>
              <a:rPr lang="el-GR" b="1" dirty="0" err="1"/>
              <a:t>καὶ</a:t>
            </a:r>
            <a:r>
              <a:rPr lang="el-GR" b="1" dirty="0"/>
              <a:t> </a:t>
            </a:r>
            <a:r>
              <a:rPr lang="el-GR" b="1" dirty="0" err="1"/>
              <a:t>ἄλλα</a:t>
            </a:r>
            <a:r>
              <a:rPr lang="el-GR" b="1" dirty="0"/>
              <a:t> </a:t>
            </a:r>
            <a:r>
              <a:rPr lang="el-GR" b="1" dirty="0" err="1"/>
              <a:t>πολλὰ</a:t>
            </a:r>
            <a:r>
              <a:rPr lang="el-GR" b="1" dirty="0"/>
              <a:t> </a:t>
            </a:r>
            <a:r>
              <a:rPr lang="el-GR" b="1" dirty="0" err="1"/>
              <a:t>καὶ</a:t>
            </a:r>
            <a:r>
              <a:rPr lang="el-GR" b="1" dirty="0"/>
              <a:t> </a:t>
            </a:r>
            <a:r>
              <a:rPr lang="el-GR" b="1" dirty="0" err="1"/>
              <a:t>ἄτοπα</a:t>
            </a:r>
            <a:r>
              <a:rPr lang="el-GR" dirty="0"/>
              <a:t>. </a:t>
            </a:r>
            <a:r>
              <a:rPr lang="el-GR" dirty="0" err="1"/>
              <a:t>καί</a:t>
            </a:r>
            <a:r>
              <a:rPr lang="el-GR" dirty="0"/>
              <a:t> μοι </a:t>
            </a:r>
            <a:r>
              <a:rPr lang="el-GR" dirty="0" err="1"/>
              <a:t>ἔδοξεν</a:t>
            </a:r>
            <a:r>
              <a:rPr lang="el-GR" dirty="0"/>
              <a:t> </a:t>
            </a:r>
            <a:r>
              <a:rPr lang="el-GR" dirty="0" err="1"/>
              <a:t>ὁμοιότατον</a:t>
            </a:r>
            <a:r>
              <a:rPr lang="el-GR" dirty="0"/>
              <a:t> </a:t>
            </a:r>
            <a:r>
              <a:rPr lang="el-GR" dirty="0" err="1"/>
              <a:t>πεπονθέναι</a:t>
            </a:r>
            <a:r>
              <a:rPr lang="el-GR" dirty="0"/>
              <a:t> </a:t>
            </a:r>
            <a:r>
              <a:rPr lang="el-GR" dirty="0" err="1"/>
              <a:t>ὥσπερ</a:t>
            </a:r>
            <a:r>
              <a:rPr lang="el-GR" dirty="0"/>
              <a:t> </a:t>
            </a:r>
            <a:r>
              <a:rPr lang="el-GR" dirty="0" err="1"/>
              <a:t>ἂν</a:t>
            </a:r>
            <a:r>
              <a:rPr lang="el-GR" dirty="0"/>
              <a:t> </a:t>
            </a:r>
            <a:r>
              <a:rPr lang="el-GR" dirty="0" err="1"/>
              <a:t>εἴ</a:t>
            </a:r>
            <a:r>
              <a:rPr lang="el-GR" dirty="0"/>
              <a:t> τις λέγων </a:t>
            </a:r>
            <a:r>
              <a:rPr lang="el-GR" dirty="0" err="1"/>
              <a:t>ὅτι</a:t>
            </a:r>
            <a:r>
              <a:rPr lang="el-GR" dirty="0"/>
              <a:t> Σωκράτης πάντα </a:t>
            </a:r>
            <a:r>
              <a:rPr lang="el-GR" dirty="0" err="1"/>
              <a:t>ὅσα</a:t>
            </a:r>
            <a:r>
              <a:rPr lang="el-GR" dirty="0"/>
              <a:t> πράττει </a:t>
            </a:r>
            <a:r>
              <a:rPr lang="el-GR" dirty="0" err="1"/>
              <a:t>νῷ</a:t>
            </a:r>
            <a:r>
              <a:rPr lang="el-GR" dirty="0"/>
              <a:t> πράττει, </a:t>
            </a:r>
            <a:r>
              <a:rPr lang="el-GR" dirty="0" err="1"/>
              <a:t>κἄπειτα</a:t>
            </a:r>
            <a:r>
              <a:rPr lang="el-GR" dirty="0"/>
              <a:t> </a:t>
            </a:r>
            <a:r>
              <a:rPr lang="el-GR" dirty="0" err="1"/>
              <a:t>ἐπιχειρήσας</a:t>
            </a:r>
            <a:r>
              <a:rPr lang="el-GR" dirty="0"/>
              <a:t> λέγειν </a:t>
            </a:r>
            <a:r>
              <a:rPr lang="el-GR" dirty="0" err="1"/>
              <a:t>τὰς</a:t>
            </a:r>
            <a:r>
              <a:rPr lang="el-GR" dirty="0"/>
              <a:t> </a:t>
            </a:r>
            <a:r>
              <a:rPr lang="el-GR" dirty="0" err="1"/>
              <a:t>αἰτίας</a:t>
            </a:r>
            <a:r>
              <a:rPr lang="el-GR" dirty="0"/>
              <a:t> </a:t>
            </a:r>
            <a:r>
              <a:rPr lang="el-GR" dirty="0" err="1"/>
              <a:t>ἑκάστων</a:t>
            </a:r>
            <a:r>
              <a:rPr lang="el-GR" dirty="0"/>
              <a:t> </a:t>
            </a:r>
            <a:r>
              <a:rPr lang="el-GR" dirty="0" err="1"/>
              <a:t>ὧν</a:t>
            </a:r>
            <a:r>
              <a:rPr lang="el-GR" dirty="0"/>
              <a:t> πράττω, </a:t>
            </a:r>
            <a:r>
              <a:rPr lang="el-GR" dirty="0" err="1"/>
              <a:t>λέγοι</a:t>
            </a:r>
            <a:r>
              <a:rPr lang="el-GR" dirty="0"/>
              <a:t> </a:t>
            </a:r>
            <a:r>
              <a:rPr lang="el-GR" dirty="0" err="1"/>
              <a:t>πρῶτον</a:t>
            </a:r>
            <a:r>
              <a:rPr lang="el-GR" dirty="0"/>
              <a:t> </a:t>
            </a:r>
            <a:r>
              <a:rPr lang="el-GR" dirty="0" err="1"/>
              <a:t>μὲν</a:t>
            </a:r>
            <a:r>
              <a:rPr lang="el-GR" dirty="0"/>
              <a:t> </a:t>
            </a:r>
            <a:r>
              <a:rPr lang="el-GR" dirty="0" err="1"/>
              <a:t>ὅτι</a:t>
            </a:r>
            <a:r>
              <a:rPr lang="el-GR" dirty="0"/>
              <a:t> </a:t>
            </a:r>
            <a:r>
              <a:rPr lang="el-GR" dirty="0" err="1"/>
              <a:t>διὰ</a:t>
            </a:r>
            <a:r>
              <a:rPr lang="el-GR" dirty="0"/>
              <a:t> </a:t>
            </a:r>
            <a:r>
              <a:rPr lang="el-GR" dirty="0" err="1"/>
              <a:t>ταῦτα</a:t>
            </a:r>
            <a:r>
              <a:rPr lang="el-GR" dirty="0"/>
              <a:t> </a:t>
            </a:r>
            <a:r>
              <a:rPr lang="el-GR" dirty="0" err="1"/>
              <a:t>νῦν</a:t>
            </a:r>
            <a:r>
              <a:rPr lang="el-GR" dirty="0"/>
              <a:t> </a:t>
            </a:r>
            <a:r>
              <a:rPr lang="el-GR" dirty="0" err="1"/>
              <a:t>ἐνθάδε</a:t>
            </a:r>
            <a:r>
              <a:rPr lang="el-GR" dirty="0"/>
              <a:t> </a:t>
            </a:r>
            <a:r>
              <a:rPr lang="el-GR" dirty="0" err="1"/>
              <a:t>κάθημαι</a:t>
            </a:r>
            <a:r>
              <a:rPr lang="el-GR" dirty="0"/>
              <a:t>, </a:t>
            </a:r>
            <a:r>
              <a:rPr lang="el-GR" dirty="0" err="1"/>
              <a:t>ὅτι</a:t>
            </a:r>
            <a:r>
              <a:rPr lang="el-GR" dirty="0"/>
              <a:t> </a:t>
            </a:r>
            <a:r>
              <a:rPr lang="el-GR" dirty="0" err="1"/>
              <a:t>σύγκειταί</a:t>
            </a:r>
            <a:r>
              <a:rPr lang="el-GR" dirty="0"/>
              <a:t> μου </a:t>
            </a:r>
            <a:r>
              <a:rPr lang="el-GR" dirty="0" err="1"/>
              <a:t>τὸ</a:t>
            </a:r>
            <a:r>
              <a:rPr lang="el-GR" dirty="0"/>
              <a:t> </a:t>
            </a:r>
            <a:r>
              <a:rPr lang="el-GR" dirty="0" err="1"/>
              <a:t>σῶμα</a:t>
            </a:r>
            <a:r>
              <a:rPr lang="el-GR" dirty="0"/>
              <a:t> </a:t>
            </a:r>
            <a:r>
              <a:rPr lang="el-GR" dirty="0" err="1"/>
              <a:t>ἐξ</a:t>
            </a:r>
            <a:r>
              <a:rPr lang="el-GR" dirty="0"/>
              <a:t> </a:t>
            </a:r>
            <a:r>
              <a:rPr lang="el-GR" dirty="0" err="1"/>
              <a:t>ὀστῶν</a:t>
            </a:r>
            <a:r>
              <a:rPr lang="el-GR" dirty="0"/>
              <a:t> </a:t>
            </a:r>
            <a:r>
              <a:rPr lang="el-GR" dirty="0" err="1"/>
              <a:t>καὶ</a:t>
            </a:r>
            <a:r>
              <a:rPr lang="el-GR" dirty="0"/>
              <a:t> νεύρων, </a:t>
            </a:r>
            <a:r>
              <a:rPr lang="el-GR" dirty="0" err="1"/>
              <a:t>καὶ</a:t>
            </a:r>
            <a:r>
              <a:rPr lang="el-GR" dirty="0"/>
              <a:t> </a:t>
            </a:r>
            <a:r>
              <a:rPr lang="el-GR" dirty="0" err="1"/>
              <a:t>τὰ</a:t>
            </a:r>
            <a:r>
              <a:rPr lang="el-GR" dirty="0"/>
              <a:t> </a:t>
            </a:r>
            <a:r>
              <a:rPr lang="el-GR" dirty="0" err="1"/>
              <a:t>μὲν</a:t>
            </a:r>
            <a:r>
              <a:rPr lang="el-GR" dirty="0"/>
              <a:t> </a:t>
            </a:r>
            <a:r>
              <a:rPr lang="el-GR" dirty="0" err="1"/>
              <a:t>ὀστᾶ</a:t>
            </a:r>
            <a:r>
              <a:rPr lang="el-GR" dirty="0"/>
              <a:t> </a:t>
            </a:r>
            <a:r>
              <a:rPr lang="el-GR" dirty="0" err="1"/>
              <a:t>ἐστιν</a:t>
            </a:r>
            <a:r>
              <a:rPr lang="el-GR" dirty="0"/>
              <a:t> </a:t>
            </a:r>
            <a:r>
              <a:rPr lang="el-GR" dirty="0" err="1"/>
              <a:t>στερεὰ</a:t>
            </a:r>
            <a:r>
              <a:rPr lang="el-GR" dirty="0"/>
              <a:t> </a:t>
            </a:r>
            <a:r>
              <a:rPr lang="el-GR" dirty="0" err="1"/>
              <a:t>καὶ</a:t>
            </a:r>
            <a:r>
              <a:rPr lang="el-GR" dirty="0"/>
              <a:t> </a:t>
            </a:r>
            <a:r>
              <a:rPr lang="el-GR" dirty="0" err="1"/>
              <a:t>διαφυὰς</a:t>
            </a:r>
            <a:r>
              <a:rPr lang="el-GR" dirty="0"/>
              <a:t> </a:t>
            </a:r>
            <a:r>
              <a:rPr lang="el-GR" dirty="0" err="1"/>
              <a:t>ἔχει</a:t>
            </a:r>
            <a:r>
              <a:rPr lang="el-GR" dirty="0"/>
              <a:t> </a:t>
            </a:r>
            <a:r>
              <a:rPr lang="el-GR" dirty="0" err="1"/>
              <a:t>χωρὶς</a:t>
            </a:r>
            <a:r>
              <a:rPr lang="el-GR" dirty="0"/>
              <a:t> </a:t>
            </a:r>
            <a:r>
              <a:rPr lang="el-GR" dirty="0" err="1"/>
              <a:t>ἀπ</a:t>
            </a:r>
            <a:r>
              <a:rPr lang="el-GR" dirty="0"/>
              <a:t>᾽ </a:t>
            </a:r>
            <a:r>
              <a:rPr lang="el-GR" dirty="0" err="1"/>
              <a:t>ἀλλήλων</a:t>
            </a:r>
            <a:r>
              <a:rPr lang="el-GR" dirty="0"/>
              <a:t>, </a:t>
            </a:r>
            <a:r>
              <a:rPr lang="el-GR" dirty="0" err="1"/>
              <a:t>τὰ</a:t>
            </a:r>
            <a:r>
              <a:rPr lang="el-GR" dirty="0"/>
              <a:t> </a:t>
            </a:r>
            <a:r>
              <a:rPr lang="el-GR" dirty="0" err="1"/>
              <a:t>δὲ</a:t>
            </a:r>
            <a:r>
              <a:rPr lang="el-GR" dirty="0"/>
              <a:t> </a:t>
            </a:r>
            <a:r>
              <a:rPr lang="el-GR" dirty="0" err="1"/>
              <a:t>νεῦρα</a:t>
            </a:r>
            <a:r>
              <a:rPr lang="el-GR" dirty="0"/>
              <a:t> </a:t>
            </a:r>
            <a:r>
              <a:rPr lang="el-GR" dirty="0" err="1"/>
              <a:t>οἷα</a:t>
            </a:r>
            <a:r>
              <a:rPr lang="el-GR" dirty="0"/>
              <a:t> </a:t>
            </a:r>
            <a:r>
              <a:rPr lang="el-GR" dirty="0" err="1"/>
              <a:t>ἐπιτείνεσθαι</a:t>
            </a:r>
            <a:endParaRPr lang="el-GR" dirty="0"/>
          </a:p>
          <a:p>
            <a:pPr marL="0" indent="0">
              <a:buNone/>
            </a:pPr>
            <a:endParaRPr lang="el-GR" dirty="0"/>
          </a:p>
        </p:txBody>
      </p:sp>
      <p:sp>
        <p:nvSpPr>
          <p:cNvPr id="4" name="Θέση περιεχομένου 3">
            <a:extLst>
              <a:ext uri="{FF2B5EF4-FFF2-40B4-BE49-F238E27FC236}">
                <a16:creationId xmlns:a16="http://schemas.microsoft.com/office/drawing/2014/main" id="{430E1919-E5F2-2627-2E3C-6CF8BE561905}"/>
              </a:ext>
            </a:extLst>
          </p:cNvPr>
          <p:cNvSpPr>
            <a:spLocks noGrp="1"/>
          </p:cNvSpPr>
          <p:nvPr>
            <p:ph sz="half" idx="2"/>
          </p:nvPr>
        </p:nvSpPr>
        <p:spPr/>
        <p:txBody>
          <a:bodyPr>
            <a:normAutofit fontScale="92500" lnSpcReduction="20000"/>
          </a:bodyPr>
          <a:lstStyle/>
          <a:p>
            <a:pPr marL="0" indent="0" algn="just">
              <a:buNone/>
            </a:pPr>
            <a:r>
              <a:rPr lang="el-GR" dirty="0"/>
              <a:t>Όμως φίλε μου, είχα αγκιστρωθεί από μια ελπίδα που δεν με οδηγούσε πουθενά. Προχωρούσα στην ανάγνωση και βλέπω έναν άνδρα που δεν έκανε καθόλου χρήση του νου ούτε έβρισκε σε αυτόν τις αιτίες της τάξης των πραγμάτων, αντίθετα πρότεινε ως αιτίες τον αέρα, τον αιθέρα, [e] το νερό και πολλά άλλα παράδοξα. Σχημάτισα την εντύπωση πως έπαθα το ίδιο με έναν που ισχυρίζεται ότι αυτά που κάνει ο Σωκράτης τα κάνει με τον νου του, καθώς όμως επιχειρεί να εξηγήσει την αιτία αυτών που κάνω ισχυρίζεται ότι ο λόγος που εγώ κάθομαι τώρα εδώ είναι ότι το σώμα μου αποτελείται από οστά και νεύρα- τα οστά είναι συμπαγή και αρθρώσεις χωρίζουν το ένα από το άλλο, ενώ τα νεύρα, που μπορούν να τεντώνονται και να χαλαρώνουν, </a:t>
            </a:r>
          </a:p>
        </p:txBody>
      </p:sp>
    </p:spTree>
    <p:extLst>
      <p:ext uri="{BB962C8B-B14F-4D97-AF65-F5344CB8AC3E}">
        <p14:creationId xmlns:p14="http://schemas.microsoft.com/office/powerpoint/2010/main" val="364443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1806D5-F12B-BCAB-8A74-6AA76C3293D9}"/>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CBBFD03E-03DF-A155-9E97-325540814B23}"/>
              </a:ext>
            </a:extLst>
          </p:cNvPr>
          <p:cNvSpPr>
            <a:spLocks noGrp="1"/>
          </p:cNvSpPr>
          <p:nvPr>
            <p:ph sz="half" idx="1"/>
          </p:nvPr>
        </p:nvSpPr>
        <p:spPr/>
        <p:txBody>
          <a:bodyPr>
            <a:normAutofit fontScale="92500" lnSpcReduction="20000"/>
          </a:bodyPr>
          <a:lstStyle/>
          <a:p>
            <a:pPr marL="0" indent="0" algn="just">
              <a:buNone/>
            </a:pPr>
            <a:r>
              <a:rPr lang="el-GR" dirty="0"/>
              <a:t>[98</a:t>
            </a:r>
            <a:r>
              <a:rPr lang="en-US" dirty="0"/>
              <a:t>d</a:t>
            </a:r>
            <a:r>
              <a:rPr lang="el-GR" dirty="0"/>
              <a:t>] </a:t>
            </a:r>
            <a:r>
              <a:rPr lang="el-GR" dirty="0" err="1"/>
              <a:t>καὶ</a:t>
            </a:r>
            <a:r>
              <a:rPr lang="el-GR" dirty="0"/>
              <a:t> </a:t>
            </a:r>
            <a:r>
              <a:rPr lang="el-GR" dirty="0" err="1"/>
              <a:t>ἀνίεσθαι</a:t>
            </a:r>
            <a:r>
              <a:rPr lang="el-GR" dirty="0"/>
              <a:t>, </a:t>
            </a:r>
            <a:r>
              <a:rPr lang="el-GR" dirty="0" err="1"/>
              <a:t>περιαμπέχοντα</a:t>
            </a:r>
            <a:r>
              <a:rPr lang="el-GR" dirty="0"/>
              <a:t> </a:t>
            </a:r>
            <a:r>
              <a:rPr lang="el-GR" dirty="0" err="1"/>
              <a:t>τὰ</a:t>
            </a:r>
            <a:r>
              <a:rPr lang="el-GR" dirty="0"/>
              <a:t> </a:t>
            </a:r>
            <a:r>
              <a:rPr lang="el-GR" dirty="0" err="1"/>
              <a:t>ὀστᾶ</a:t>
            </a:r>
            <a:r>
              <a:rPr lang="el-GR" dirty="0"/>
              <a:t> </a:t>
            </a:r>
            <a:r>
              <a:rPr lang="el-GR" dirty="0" err="1"/>
              <a:t>μετὰ</a:t>
            </a:r>
            <a:r>
              <a:rPr lang="el-GR" dirty="0"/>
              <a:t> </a:t>
            </a:r>
            <a:r>
              <a:rPr lang="el-GR" dirty="0" err="1"/>
              <a:t>τῶν</a:t>
            </a:r>
            <a:r>
              <a:rPr lang="el-GR" dirty="0"/>
              <a:t> </a:t>
            </a:r>
            <a:r>
              <a:rPr lang="el-GR" dirty="0" err="1"/>
              <a:t>σαρκῶν</a:t>
            </a:r>
            <a:r>
              <a:rPr lang="el-GR" dirty="0"/>
              <a:t> </a:t>
            </a:r>
            <a:r>
              <a:rPr lang="el-GR" dirty="0" err="1"/>
              <a:t>καὶ</a:t>
            </a:r>
            <a:r>
              <a:rPr lang="el-GR" dirty="0"/>
              <a:t> δέρματος ὃ συνέχει </a:t>
            </a:r>
            <a:r>
              <a:rPr lang="el-GR" dirty="0" err="1"/>
              <a:t>αὐτά</a:t>
            </a:r>
            <a:r>
              <a:rPr lang="el-GR" dirty="0">
                <a:cs typeface="Arial" panose="020B0604020202020204" pitchFamily="34" charset="0"/>
              </a:rPr>
              <a:t>·</a:t>
            </a:r>
            <a:r>
              <a:rPr lang="el-GR" dirty="0"/>
              <a:t> </a:t>
            </a:r>
            <a:r>
              <a:rPr lang="el-GR" dirty="0" err="1"/>
              <a:t>αἰωρουμένων</a:t>
            </a:r>
            <a:r>
              <a:rPr lang="el-GR" dirty="0"/>
              <a:t> </a:t>
            </a:r>
            <a:r>
              <a:rPr lang="el-GR" dirty="0" err="1"/>
              <a:t>οὖν</a:t>
            </a:r>
            <a:r>
              <a:rPr lang="el-GR" dirty="0"/>
              <a:t> </a:t>
            </a:r>
            <a:r>
              <a:rPr lang="el-GR" dirty="0" err="1"/>
              <a:t>τῶν</a:t>
            </a:r>
            <a:r>
              <a:rPr lang="el-GR" dirty="0"/>
              <a:t> </a:t>
            </a:r>
            <a:r>
              <a:rPr lang="el-GR" dirty="0" err="1"/>
              <a:t>ὀστῶν</a:t>
            </a:r>
            <a:r>
              <a:rPr lang="el-GR" dirty="0"/>
              <a:t> </a:t>
            </a:r>
            <a:r>
              <a:rPr lang="el-GR" dirty="0" err="1"/>
              <a:t>ἐν</a:t>
            </a:r>
            <a:r>
              <a:rPr lang="el-GR" dirty="0"/>
              <a:t> </a:t>
            </a:r>
            <a:r>
              <a:rPr lang="el-GR" dirty="0" err="1"/>
              <a:t>ταῖς</a:t>
            </a:r>
            <a:r>
              <a:rPr lang="el-GR" dirty="0"/>
              <a:t> </a:t>
            </a:r>
            <a:r>
              <a:rPr lang="el-GR" dirty="0" err="1"/>
              <a:t>αὑτῶν</a:t>
            </a:r>
            <a:r>
              <a:rPr lang="el-GR" dirty="0"/>
              <a:t> </a:t>
            </a:r>
            <a:r>
              <a:rPr lang="el-GR" dirty="0" err="1"/>
              <a:t>συμβολαῖς</a:t>
            </a:r>
            <a:r>
              <a:rPr lang="el-GR" dirty="0"/>
              <a:t> </a:t>
            </a:r>
            <a:r>
              <a:rPr lang="el-GR" dirty="0" err="1"/>
              <a:t>χαλῶντα</a:t>
            </a:r>
            <a:r>
              <a:rPr lang="el-GR" dirty="0"/>
              <a:t> </a:t>
            </a:r>
            <a:r>
              <a:rPr lang="el-GR" dirty="0" err="1"/>
              <a:t>καὶ</a:t>
            </a:r>
            <a:r>
              <a:rPr lang="el-GR" dirty="0"/>
              <a:t> συντείνοντα </a:t>
            </a:r>
            <a:r>
              <a:rPr lang="el-GR" dirty="0" err="1"/>
              <a:t>τὰ</a:t>
            </a:r>
            <a:r>
              <a:rPr lang="el-GR" dirty="0"/>
              <a:t> </a:t>
            </a:r>
            <a:r>
              <a:rPr lang="el-GR" dirty="0" err="1"/>
              <a:t>νεῦρα</a:t>
            </a:r>
            <a:r>
              <a:rPr lang="el-GR" dirty="0"/>
              <a:t> </a:t>
            </a:r>
            <a:r>
              <a:rPr lang="el-GR" dirty="0" err="1"/>
              <a:t>κάμπτεσθαί</a:t>
            </a:r>
            <a:r>
              <a:rPr lang="el-GR" dirty="0"/>
              <a:t> που </a:t>
            </a:r>
            <a:r>
              <a:rPr lang="el-GR" dirty="0" err="1"/>
              <a:t>ποιεῖ</a:t>
            </a:r>
            <a:r>
              <a:rPr lang="el-GR" dirty="0"/>
              <a:t> </a:t>
            </a:r>
            <a:r>
              <a:rPr lang="el-GR" dirty="0" err="1"/>
              <a:t>οἷόν</a:t>
            </a:r>
            <a:r>
              <a:rPr lang="el-GR" dirty="0"/>
              <a:t> τ᾽ </a:t>
            </a:r>
            <a:r>
              <a:rPr lang="el-GR" dirty="0" err="1"/>
              <a:t>εἶναι</a:t>
            </a:r>
            <a:r>
              <a:rPr lang="el-GR" dirty="0"/>
              <a:t> </a:t>
            </a:r>
            <a:r>
              <a:rPr lang="el-GR" dirty="0" err="1"/>
              <a:t>ἐμὲ</a:t>
            </a:r>
            <a:r>
              <a:rPr lang="el-GR" dirty="0"/>
              <a:t> </a:t>
            </a:r>
            <a:r>
              <a:rPr lang="el-GR" dirty="0" err="1"/>
              <a:t>νῦν</a:t>
            </a:r>
            <a:r>
              <a:rPr lang="el-GR" dirty="0"/>
              <a:t> </a:t>
            </a:r>
            <a:r>
              <a:rPr lang="el-GR" dirty="0" err="1"/>
              <a:t>τὰ</a:t>
            </a:r>
            <a:r>
              <a:rPr lang="el-GR" dirty="0"/>
              <a:t> μέλη, </a:t>
            </a:r>
            <a:r>
              <a:rPr lang="el-GR" dirty="0" err="1"/>
              <a:t>καὶ</a:t>
            </a:r>
            <a:r>
              <a:rPr lang="el-GR" dirty="0"/>
              <a:t> </a:t>
            </a:r>
            <a:r>
              <a:rPr lang="el-GR" dirty="0" err="1"/>
              <a:t>διὰ</a:t>
            </a:r>
            <a:r>
              <a:rPr lang="el-GR" dirty="0"/>
              <a:t> ταύτην </a:t>
            </a:r>
            <a:r>
              <a:rPr lang="el-GR" dirty="0" err="1"/>
              <a:t>τὴν</a:t>
            </a:r>
            <a:r>
              <a:rPr lang="el-GR" dirty="0"/>
              <a:t> </a:t>
            </a:r>
            <a:r>
              <a:rPr lang="el-GR" dirty="0" err="1"/>
              <a:t>αἰτίαν</a:t>
            </a:r>
            <a:r>
              <a:rPr lang="el-GR" dirty="0"/>
              <a:t> </a:t>
            </a:r>
            <a:r>
              <a:rPr lang="el-GR" dirty="0" err="1"/>
              <a:t>συγκαμφθεὶς</a:t>
            </a:r>
            <a:r>
              <a:rPr lang="el-GR" dirty="0"/>
              <a:t> </a:t>
            </a:r>
            <a:r>
              <a:rPr lang="el-GR" dirty="0" err="1"/>
              <a:t>ἐνθάδε</a:t>
            </a:r>
            <a:r>
              <a:rPr lang="el-GR" dirty="0"/>
              <a:t> </a:t>
            </a:r>
            <a:r>
              <a:rPr lang="el-GR" dirty="0" err="1"/>
              <a:t>κάθημαι</a:t>
            </a:r>
            <a:r>
              <a:rPr lang="el-GR" dirty="0">
                <a:cs typeface="Arial" panose="020B0604020202020204" pitchFamily="34" charset="0"/>
              </a:rPr>
              <a:t>·</a:t>
            </a:r>
            <a:r>
              <a:rPr lang="el-GR" dirty="0"/>
              <a:t> </a:t>
            </a:r>
            <a:r>
              <a:rPr lang="el-GR" dirty="0" err="1"/>
              <a:t>καὶ</a:t>
            </a:r>
            <a:r>
              <a:rPr lang="el-GR" dirty="0"/>
              <a:t> </a:t>
            </a:r>
            <a:r>
              <a:rPr lang="el-GR" dirty="0" err="1"/>
              <a:t>αὖ</a:t>
            </a:r>
            <a:r>
              <a:rPr lang="el-GR" dirty="0"/>
              <a:t> </a:t>
            </a:r>
            <a:r>
              <a:rPr lang="el-GR" dirty="0" err="1"/>
              <a:t>περὶ</a:t>
            </a:r>
            <a:r>
              <a:rPr lang="el-GR" dirty="0"/>
              <a:t> </a:t>
            </a:r>
            <a:r>
              <a:rPr lang="el-GR" dirty="0" err="1"/>
              <a:t>τοῦ</a:t>
            </a:r>
            <a:r>
              <a:rPr lang="el-GR" dirty="0"/>
              <a:t> </a:t>
            </a:r>
            <a:r>
              <a:rPr lang="el-GR" dirty="0" err="1"/>
              <a:t>διαλέγεσθαι</a:t>
            </a:r>
            <a:r>
              <a:rPr lang="el-GR" dirty="0"/>
              <a:t> </a:t>
            </a:r>
            <a:r>
              <a:rPr lang="el-GR" dirty="0" err="1"/>
              <a:t>ὑμῖν</a:t>
            </a:r>
            <a:r>
              <a:rPr lang="el-GR" dirty="0"/>
              <a:t> </a:t>
            </a:r>
            <a:r>
              <a:rPr lang="el-GR" dirty="0" err="1"/>
              <a:t>ἑτέρας</a:t>
            </a:r>
            <a:r>
              <a:rPr lang="el-GR" dirty="0"/>
              <a:t> </a:t>
            </a:r>
            <a:r>
              <a:rPr lang="el-GR" dirty="0" err="1"/>
              <a:t>τοιαύτας</a:t>
            </a:r>
            <a:r>
              <a:rPr lang="el-GR" dirty="0"/>
              <a:t> </a:t>
            </a:r>
            <a:r>
              <a:rPr lang="el-GR" dirty="0" err="1"/>
              <a:t>αἰτίας</a:t>
            </a:r>
            <a:r>
              <a:rPr lang="el-GR" dirty="0"/>
              <a:t> </a:t>
            </a:r>
            <a:r>
              <a:rPr lang="el-GR" dirty="0" err="1"/>
              <a:t>λέγοι</a:t>
            </a:r>
            <a:r>
              <a:rPr lang="el-GR" dirty="0"/>
              <a:t>, </a:t>
            </a:r>
            <a:r>
              <a:rPr lang="el-GR" dirty="0" err="1"/>
              <a:t>φωνάς</a:t>
            </a:r>
            <a:r>
              <a:rPr lang="el-GR" dirty="0"/>
              <a:t> τε </a:t>
            </a:r>
            <a:r>
              <a:rPr lang="el-GR" dirty="0" err="1"/>
              <a:t>καὶ</a:t>
            </a:r>
            <a:r>
              <a:rPr lang="el-GR" dirty="0"/>
              <a:t> </a:t>
            </a:r>
            <a:r>
              <a:rPr lang="el-GR" dirty="0" err="1"/>
              <a:t>ἀέρας</a:t>
            </a:r>
            <a:r>
              <a:rPr lang="el-GR" dirty="0"/>
              <a:t> </a:t>
            </a:r>
            <a:r>
              <a:rPr lang="el-GR" dirty="0" err="1"/>
              <a:t>καὶ</a:t>
            </a:r>
            <a:r>
              <a:rPr lang="el-GR" dirty="0"/>
              <a:t> </a:t>
            </a:r>
            <a:r>
              <a:rPr lang="el-GR" dirty="0" err="1"/>
              <a:t>ἀκοὰς</a:t>
            </a:r>
            <a:r>
              <a:rPr lang="el-GR" dirty="0"/>
              <a:t> </a:t>
            </a:r>
            <a:r>
              <a:rPr lang="el-GR" dirty="0" err="1"/>
              <a:t>καὶ</a:t>
            </a:r>
            <a:r>
              <a:rPr lang="el-GR" dirty="0"/>
              <a:t> </a:t>
            </a:r>
            <a:r>
              <a:rPr lang="el-GR" dirty="0" err="1"/>
              <a:t>ἄλλα</a:t>
            </a:r>
            <a:r>
              <a:rPr lang="el-GR" dirty="0"/>
              <a:t> </a:t>
            </a:r>
            <a:r>
              <a:rPr lang="el-GR" dirty="0" err="1"/>
              <a:t>μυρία</a:t>
            </a:r>
            <a:r>
              <a:rPr lang="en-US" dirty="0"/>
              <a:t> </a:t>
            </a:r>
            <a:r>
              <a:rPr lang="el-GR" dirty="0"/>
              <a:t>[98</a:t>
            </a:r>
            <a:r>
              <a:rPr lang="en-US" dirty="0"/>
              <a:t>e</a:t>
            </a:r>
            <a:r>
              <a:rPr lang="el-GR" dirty="0"/>
              <a:t>] </a:t>
            </a:r>
            <a:r>
              <a:rPr lang="el-GR" dirty="0" err="1"/>
              <a:t>τοιαῦτα</a:t>
            </a:r>
            <a:r>
              <a:rPr lang="el-GR" dirty="0"/>
              <a:t> </a:t>
            </a:r>
            <a:r>
              <a:rPr lang="el-GR" dirty="0" err="1"/>
              <a:t>αἰτιώμενος</a:t>
            </a:r>
            <a:r>
              <a:rPr lang="el-GR" dirty="0"/>
              <a:t>, </a:t>
            </a:r>
            <a:r>
              <a:rPr lang="el-GR" dirty="0" err="1"/>
              <a:t>ἀμελήσας</a:t>
            </a:r>
            <a:r>
              <a:rPr lang="el-GR" dirty="0"/>
              <a:t> </a:t>
            </a:r>
            <a:r>
              <a:rPr lang="el-GR" dirty="0" err="1"/>
              <a:t>τὰς</a:t>
            </a:r>
            <a:r>
              <a:rPr lang="el-GR" dirty="0"/>
              <a:t> </a:t>
            </a:r>
            <a:r>
              <a:rPr lang="el-GR" dirty="0" err="1"/>
              <a:t>ὡς</a:t>
            </a:r>
            <a:r>
              <a:rPr lang="el-GR" dirty="0"/>
              <a:t> </a:t>
            </a:r>
            <a:r>
              <a:rPr lang="el-GR" dirty="0" err="1"/>
              <a:t>ἀληθῶς</a:t>
            </a:r>
            <a:r>
              <a:rPr lang="el-GR" dirty="0"/>
              <a:t> </a:t>
            </a:r>
            <a:r>
              <a:rPr lang="el-GR" dirty="0" err="1"/>
              <a:t>αἰτίας</a:t>
            </a:r>
            <a:r>
              <a:rPr lang="el-GR" dirty="0"/>
              <a:t> λέγειν, </a:t>
            </a:r>
            <a:r>
              <a:rPr lang="el-GR" dirty="0" err="1"/>
              <a:t>ὅτι</a:t>
            </a:r>
            <a:r>
              <a:rPr lang="el-GR" dirty="0"/>
              <a:t>, </a:t>
            </a:r>
            <a:r>
              <a:rPr lang="el-GR" dirty="0" err="1"/>
              <a:t>ἐπειδὴ</a:t>
            </a:r>
            <a:r>
              <a:rPr lang="el-GR" dirty="0"/>
              <a:t> </a:t>
            </a:r>
            <a:r>
              <a:rPr lang="el-GR" dirty="0" err="1"/>
              <a:t>Ἀθηναίοις</a:t>
            </a:r>
            <a:r>
              <a:rPr lang="el-GR" dirty="0"/>
              <a:t> </a:t>
            </a:r>
            <a:r>
              <a:rPr lang="el-GR" dirty="0" err="1"/>
              <a:t>ἔδοξε</a:t>
            </a:r>
            <a:r>
              <a:rPr lang="el-GR" dirty="0"/>
              <a:t> </a:t>
            </a:r>
            <a:r>
              <a:rPr lang="el-GR" dirty="0" err="1"/>
              <a:t>βέλτιον</a:t>
            </a:r>
            <a:r>
              <a:rPr lang="el-GR" dirty="0"/>
              <a:t> </a:t>
            </a:r>
            <a:r>
              <a:rPr lang="el-GR" dirty="0" err="1"/>
              <a:t>εἶναι</a:t>
            </a:r>
            <a:r>
              <a:rPr lang="el-GR" dirty="0"/>
              <a:t> </a:t>
            </a:r>
            <a:r>
              <a:rPr lang="el-GR" dirty="0" err="1"/>
              <a:t>ἐμοῦ</a:t>
            </a:r>
            <a:r>
              <a:rPr lang="el-GR" dirty="0"/>
              <a:t> </a:t>
            </a:r>
            <a:r>
              <a:rPr lang="el-GR" dirty="0" err="1"/>
              <a:t>καταψηφίσασθαι</a:t>
            </a:r>
            <a:r>
              <a:rPr lang="el-GR" dirty="0"/>
              <a:t>, </a:t>
            </a:r>
            <a:r>
              <a:rPr lang="el-GR" dirty="0" err="1"/>
              <a:t>διὰ</a:t>
            </a:r>
            <a:r>
              <a:rPr lang="el-GR" dirty="0"/>
              <a:t> </a:t>
            </a:r>
            <a:r>
              <a:rPr lang="el-GR" dirty="0" err="1"/>
              <a:t>ταῦτα</a:t>
            </a:r>
            <a:r>
              <a:rPr lang="el-GR" dirty="0"/>
              <a:t> </a:t>
            </a:r>
            <a:r>
              <a:rPr lang="el-GR" dirty="0" err="1"/>
              <a:t>δὴ</a:t>
            </a:r>
            <a:r>
              <a:rPr lang="el-GR" dirty="0"/>
              <a:t> </a:t>
            </a:r>
            <a:r>
              <a:rPr lang="el-GR" dirty="0" err="1"/>
              <a:t>καὶ</a:t>
            </a:r>
            <a:r>
              <a:rPr lang="el-GR" dirty="0"/>
              <a:t> </a:t>
            </a:r>
            <a:r>
              <a:rPr lang="el-GR" dirty="0" err="1"/>
              <a:t>ἐμοὶ</a:t>
            </a:r>
            <a:r>
              <a:rPr lang="el-GR" dirty="0"/>
              <a:t> </a:t>
            </a:r>
            <a:r>
              <a:rPr lang="el-GR" dirty="0" err="1"/>
              <a:t>βέλτιον</a:t>
            </a:r>
            <a:r>
              <a:rPr lang="el-GR" dirty="0"/>
              <a:t> </a:t>
            </a:r>
            <a:r>
              <a:rPr lang="el-GR" dirty="0" err="1"/>
              <a:t>αὖ</a:t>
            </a:r>
            <a:r>
              <a:rPr lang="el-GR" dirty="0"/>
              <a:t> </a:t>
            </a:r>
            <a:r>
              <a:rPr lang="el-GR" dirty="0" err="1"/>
              <a:t>δέδοκται</a:t>
            </a:r>
            <a:r>
              <a:rPr lang="el-GR" dirty="0"/>
              <a:t> </a:t>
            </a:r>
            <a:r>
              <a:rPr lang="el-GR" dirty="0" err="1"/>
              <a:t>ἐνθάδε</a:t>
            </a:r>
            <a:r>
              <a:rPr lang="el-GR" dirty="0"/>
              <a:t> </a:t>
            </a:r>
            <a:r>
              <a:rPr lang="el-GR" dirty="0" err="1"/>
              <a:t>καθῆσθαι</a:t>
            </a:r>
            <a:r>
              <a:rPr lang="el-GR" dirty="0"/>
              <a:t>, </a:t>
            </a:r>
            <a:r>
              <a:rPr lang="el-GR" dirty="0" err="1"/>
              <a:t>καὶ</a:t>
            </a:r>
            <a:r>
              <a:rPr lang="el-GR" dirty="0"/>
              <a:t> </a:t>
            </a:r>
            <a:r>
              <a:rPr lang="el-GR" dirty="0" err="1"/>
              <a:t>δικαιότερον</a:t>
            </a:r>
            <a:r>
              <a:rPr lang="el-GR" dirty="0"/>
              <a:t> παραμένοντα </a:t>
            </a:r>
            <a:r>
              <a:rPr lang="el-GR" dirty="0" err="1"/>
              <a:t>ὑπέχειν</a:t>
            </a:r>
            <a:r>
              <a:rPr lang="el-GR" dirty="0"/>
              <a:t> </a:t>
            </a:r>
            <a:r>
              <a:rPr lang="el-GR" dirty="0" err="1"/>
              <a:t>τὴν</a:t>
            </a:r>
            <a:r>
              <a:rPr lang="el-GR" dirty="0"/>
              <a:t> δίκην </a:t>
            </a:r>
            <a:r>
              <a:rPr lang="el-GR" dirty="0" err="1"/>
              <a:t>ἣν</a:t>
            </a:r>
            <a:r>
              <a:rPr lang="el-GR" dirty="0"/>
              <a:t> </a:t>
            </a:r>
            <a:r>
              <a:rPr lang="el-GR" dirty="0" err="1"/>
              <a:t>ἂν</a:t>
            </a:r>
            <a:r>
              <a:rPr lang="el-GR" dirty="0"/>
              <a:t> </a:t>
            </a:r>
            <a:r>
              <a:rPr lang="el-GR" dirty="0" err="1"/>
              <a:t>κελεύσωσιν</a:t>
            </a:r>
            <a:r>
              <a:rPr lang="el-GR" dirty="0">
                <a:cs typeface="Arial" panose="020B0604020202020204" pitchFamily="34" charset="0"/>
              </a:rPr>
              <a:t>·</a:t>
            </a:r>
            <a:endParaRPr lang="el-GR" dirty="0"/>
          </a:p>
        </p:txBody>
      </p:sp>
      <p:sp>
        <p:nvSpPr>
          <p:cNvPr id="4" name="Θέση περιεχομένου 3">
            <a:extLst>
              <a:ext uri="{FF2B5EF4-FFF2-40B4-BE49-F238E27FC236}">
                <a16:creationId xmlns:a16="http://schemas.microsoft.com/office/drawing/2014/main" id="{F1FC35FE-3702-1163-01A2-F07BE3C3ACEC}"/>
              </a:ext>
            </a:extLst>
          </p:cNvPr>
          <p:cNvSpPr>
            <a:spLocks noGrp="1"/>
          </p:cNvSpPr>
          <p:nvPr>
            <p:ph sz="half" idx="2"/>
          </p:nvPr>
        </p:nvSpPr>
        <p:spPr/>
        <p:txBody>
          <a:bodyPr>
            <a:normAutofit fontScale="92500" lnSpcReduction="20000"/>
          </a:bodyPr>
          <a:lstStyle/>
          <a:p>
            <a:pPr marL="0" indent="0" algn="just">
              <a:buNone/>
            </a:pPr>
            <a:r>
              <a:rPr lang="el-GR" dirty="0">
                <a:latin typeface="Arial" panose="020B0604020202020204" pitchFamily="34" charset="0"/>
                <a:cs typeface="Arial" panose="020B0604020202020204" pitchFamily="34" charset="0"/>
              </a:rPr>
              <a:t>περιβάλλουν [d] τα οστά μαζί με τις σάρκες και το δέρμα το οποίο τα συγκρατεί. Καθώς τα οστά κινούνται κρεμαστά από τις αρθρώσεις τους, τα νεύρα χαλαρώνουν και τεντώνονται παρέχοντας μου τη δυνατότητα να κάμπτω τα μέλη μου, ώστε αυτή είναι η αιτία που κάθομαι εδώ, έτσι μαζεμένος. Ή για το ότι συζητώ μαζί σας προτείνει άλλες αιτίες ανάλογες, ήχους φωνής, κινήσεις του αέρα, λειτουργία του αφτιού και χίλια δυο άλλα, ενώ αποφεύγει να αναφέρει την πραγματική αιτία: [e] οι Αθηναίοι δηλαδή έκριναν πιο σωστό να με καταδικάσουν και αυτός είναι ο λόγος που και εγώ θεώρησα πιο σωστό να καθίσω εδώ πέρα και πιο δίκαιο να παραμείνω και να υποστώ την ποινή που αυτοί θα μου επιβάλουν. </a:t>
            </a:r>
          </a:p>
        </p:txBody>
      </p:sp>
    </p:spTree>
    <p:extLst>
      <p:ext uri="{BB962C8B-B14F-4D97-AF65-F5344CB8AC3E}">
        <p14:creationId xmlns:p14="http://schemas.microsoft.com/office/powerpoint/2010/main" val="411658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D16EE0-E47D-153F-B759-8ED258146A90}"/>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F5AF6FBA-9265-6926-786D-A72B90EA9B05}"/>
              </a:ext>
            </a:extLst>
          </p:cNvPr>
          <p:cNvSpPr>
            <a:spLocks noGrp="1"/>
          </p:cNvSpPr>
          <p:nvPr>
            <p:ph sz="half" idx="1"/>
          </p:nvPr>
        </p:nvSpPr>
        <p:spPr/>
        <p:txBody>
          <a:bodyPr>
            <a:normAutofit fontScale="92500" lnSpcReduction="20000"/>
          </a:bodyPr>
          <a:lstStyle/>
          <a:p>
            <a:pPr marL="0" indent="0" algn="just">
              <a:buNone/>
            </a:pPr>
            <a:r>
              <a:rPr lang="el-GR" dirty="0" err="1"/>
              <a:t>ἐπεὶ</a:t>
            </a:r>
            <a:r>
              <a:rPr lang="el-GR" dirty="0"/>
              <a:t> </a:t>
            </a:r>
            <a:r>
              <a:rPr lang="el-GR" dirty="0" err="1"/>
              <a:t>νὴ</a:t>
            </a:r>
            <a:r>
              <a:rPr lang="el-GR" dirty="0"/>
              <a:t> </a:t>
            </a:r>
            <a:r>
              <a:rPr lang="el-GR" dirty="0" err="1"/>
              <a:t>τὸν</a:t>
            </a:r>
            <a:r>
              <a:rPr lang="el-GR" dirty="0"/>
              <a:t> </a:t>
            </a:r>
            <a:r>
              <a:rPr lang="el-GR" dirty="0" err="1"/>
              <a:t>κύνα</a:t>
            </a:r>
            <a:r>
              <a:rPr lang="el-GR" dirty="0"/>
              <a:t>, </a:t>
            </a:r>
            <a:r>
              <a:rPr lang="el-GR" dirty="0" err="1"/>
              <a:t>ὡς</a:t>
            </a:r>
            <a:r>
              <a:rPr lang="el-GR" dirty="0"/>
              <a:t> </a:t>
            </a:r>
            <a:r>
              <a:rPr lang="el-GR" dirty="0" err="1"/>
              <a:t>ἐγᾦμαι</a:t>
            </a:r>
            <a:r>
              <a:rPr lang="el-GR" dirty="0"/>
              <a:t>, πάλαι </a:t>
            </a:r>
            <a:r>
              <a:rPr lang="el-GR" dirty="0" err="1"/>
              <a:t>ἂν</a:t>
            </a:r>
            <a:r>
              <a:rPr lang="en-US" dirty="0"/>
              <a:t> </a:t>
            </a:r>
            <a:r>
              <a:rPr lang="el-GR" dirty="0"/>
              <a:t>[99</a:t>
            </a:r>
            <a:r>
              <a:rPr lang="en-US" dirty="0"/>
              <a:t>a</a:t>
            </a:r>
            <a:r>
              <a:rPr lang="el-GR" dirty="0"/>
              <a:t>] </a:t>
            </a:r>
            <a:r>
              <a:rPr lang="el-GR" dirty="0" err="1"/>
              <a:t>ταῦτα</a:t>
            </a:r>
            <a:r>
              <a:rPr lang="el-GR" dirty="0"/>
              <a:t> </a:t>
            </a:r>
            <a:r>
              <a:rPr lang="el-GR" dirty="0" err="1"/>
              <a:t>τὰ</a:t>
            </a:r>
            <a:r>
              <a:rPr lang="el-GR" dirty="0"/>
              <a:t> </a:t>
            </a:r>
            <a:r>
              <a:rPr lang="el-GR" dirty="0" err="1"/>
              <a:t>νεῦρα</a:t>
            </a:r>
            <a:r>
              <a:rPr lang="el-GR" dirty="0"/>
              <a:t> </a:t>
            </a:r>
            <a:r>
              <a:rPr lang="el-GR" dirty="0" err="1"/>
              <a:t>καὶ</a:t>
            </a:r>
            <a:r>
              <a:rPr lang="el-GR" dirty="0"/>
              <a:t> </a:t>
            </a:r>
            <a:r>
              <a:rPr lang="el-GR" dirty="0" err="1"/>
              <a:t>τὰ</a:t>
            </a:r>
            <a:r>
              <a:rPr lang="el-GR" dirty="0"/>
              <a:t> </a:t>
            </a:r>
            <a:r>
              <a:rPr lang="el-GR" dirty="0" err="1"/>
              <a:t>ὀστᾶ</a:t>
            </a:r>
            <a:r>
              <a:rPr lang="el-GR" dirty="0"/>
              <a:t> ἢ </a:t>
            </a:r>
            <a:r>
              <a:rPr lang="el-GR" dirty="0" err="1"/>
              <a:t>περὶ</a:t>
            </a:r>
            <a:r>
              <a:rPr lang="el-GR" dirty="0"/>
              <a:t> Μέγαρα ἢ </a:t>
            </a:r>
            <a:r>
              <a:rPr lang="el-GR" dirty="0" err="1"/>
              <a:t>Βοιωτοὺς</a:t>
            </a:r>
            <a:r>
              <a:rPr lang="el-GR" dirty="0"/>
              <a:t> </a:t>
            </a:r>
            <a:r>
              <a:rPr lang="el-GR" dirty="0" err="1"/>
              <a:t>ἦν</a:t>
            </a:r>
            <a:r>
              <a:rPr lang="el-GR" dirty="0"/>
              <a:t>, </a:t>
            </a:r>
            <a:r>
              <a:rPr lang="el-GR" dirty="0" err="1"/>
              <a:t>ὑπὸ</a:t>
            </a:r>
            <a:r>
              <a:rPr lang="el-GR" dirty="0"/>
              <a:t> δόξης φερόμενα </a:t>
            </a:r>
            <a:r>
              <a:rPr lang="el-GR" dirty="0" err="1"/>
              <a:t>τοῦ</a:t>
            </a:r>
            <a:r>
              <a:rPr lang="el-GR" dirty="0"/>
              <a:t> </a:t>
            </a:r>
            <a:r>
              <a:rPr lang="el-GR" dirty="0" err="1"/>
              <a:t>βελτίστου</a:t>
            </a:r>
            <a:r>
              <a:rPr lang="el-GR" dirty="0"/>
              <a:t>, </a:t>
            </a:r>
            <a:r>
              <a:rPr lang="el-GR" dirty="0" err="1"/>
              <a:t>εἰ</a:t>
            </a:r>
            <a:r>
              <a:rPr lang="el-GR" dirty="0"/>
              <a:t> </a:t>
            </a:r>
            <a:r>
              <a:rPr lang="el-GR" dirty="0" err="1"/>
              <a:t>μὴ</a:t>
            </a:r>
            <a:r>
              <a:rPr lang="el-GR" dirty="0"/>
              <a:t> </a:t>
            </a:r>
            <a:r>
              <a:rPr lang="el-GR" dirty="0" err="1"/>
              <a:t>δικαιότερον</a:t>
            </a:r>
            <a:r>
              <a:rPr lang="el-GR" dirty="0"/>
              <a:t> </a:t>
            </a:r>
            <a:r>
              <a:rPr lang="el-GR" dirty="0" err="1"/>
              <a:t>ᾤμην</a:t>
            </a:r>
            <a:r>
              <a:rPr lang="el-GR" dirty="0"/>
              <a:t> </a:t>
            </a:r>
            <a:r>
              <a:rPr lang="el-GR" dirty="0" err="1"/>
              <a:t>καὶ</a:t>
            </a:r>
            <a:r>
              <a:rPr lang="el-GR" dirty="0"/>
              <a:t> </a:t>
            </a:r>
            <a:r>
              <a:rPr lang="el-GR" dirty="0" err="1"/>
              <a:t>κάλλιον</a:t>
            </a:r>
            <a:r>
              <a:rPr lang="el-GR" dirty="0"/>
              <a:t> </a:t>
            </a:r>
            <a:r>
              <a:rPr lang="el-GR" dirty="0" err="1"/>
              <a:t>εἶναι</a:t>
            </a:r>
            <a:r>
              <a:rPr lang="el-GR" dirty="0"/>
              <a:t> </a:t>
            </a:r>
            <a:r>
              <a:rPr lang="el-GR" dirty="0" err="1"/>
              <a:t>πρὸ</a:t>
            </a:r>
            <a:r>
              <a:rPr lang="el-GR" dirty="0"/>
              <a:t> </a:t>
            </a:r>
            <a:r>
              <a:rPr lang="el-GR" dirty="0" err="1"/>
              <a:t>τοῦ</a:t>
            </a:r>
            <a:r>
              <a:rPr lang="el-GR" dirty="0"/>
              <a:t> </a:t>
            </a:r>
            <a:r>
              <a:rPr lang="el-GR" dirty="0" err="1"/>
              <a:t>φεύγειν</a:t>
            </a:r>
            <a:r>
              <a:rPr lang="el-GR" dirty="0"/>
              <a:t> τε </a:t>
            </a:r>
            <a:r>
              <a:rPr lang="el-GR" dirty="0" err="1"/>
              <a:t>καὶ</a:t>
            </a:r>
            <a:r>
              <a:rPr lang="el-GR" dirty="0"/>
              <a:t> </a:t>
            </a:r>
            <a:r>
              <a:rPr lang="el-GR" dirty="0" err="1"/>
              <a:t>ἀποδιδράσκειν</a:t>
            </a:r>
            <a:r>
              <a:rPr lang="el-GR" dirty="0"/>
              <a:t> </a:t>
            </a:r>
            <a:r>
              <a:rPr lang="el-GR" dirty="0" err="1"/>
              <a:t>ὑπέχειν</a:t>
            </a:r>
            <a:r>
              <a:rPr lang="el-GR" dirty="0"/>
              <a:t> </a:t>
            </a:r>
            <a:r>
              <a:rPr lang="el-GR" dirty="0" err="1"/>
              <a:t>τῇ</a:t>
            </a:r>
            <a:r>
              <a:rPr lang="el-GR" dirty="0"/>
              <a:t> πόλει δίκην </a:t>
            </a:r>
            <a:r>
              <a:rPr lang="el-GR" dirty="0" err="1"/>
              <a:t>ἥντιν</a:t>
            </a:r>
            <a:r>
              <a:rPr lang="el-GR" dirty="0"/>
              <a:t>᾽ </a:t>
            </a:r>
            <a:r>
              <a:rPr lang="el-GR" dirty="0" err="1"/>
              <a:t>ἂν</a:t>
            </a:r>
            <a:r>
              <a:rPr lang="el-GR" dirty="0"/>
              <a:t> </a:t>
            </a:r>
            <a:r>
              <a:rPr lang="el-GR" dirty="0" err="1"/>
              <a:t>τάττῃ</a:t>
            </a:r>
            <a:r>
              <a:rPr lang="el-GR" dirty="0"/>
              <a:t>. </a:t>
            </a:r>
            <a:r>
              <a:rPr lang="el-GR" dirty="0" err="1"/>
              <a:t>ἀλλ</a:t>
            </a:r>
            <a:r>
              <a:rPr lang="el-GR" dirty="0"/>
              <a:t>᾽ </a:t>
            </a:r>
            <a:r>
              <a:rPr lang="el-GR" dirty="0" err="1"/>
              <a:t>αἴτια</a:t>
            </a:r>
            <a:r>
              <a:rPr lang="el-GR" dirty="0"/>
              <a:t> </a:t>
            </a:r>
            <a:r>
              <a:rPr lang="el-GR" dirty="0" err="1"/>
              <a:t>μὲν</a:t>
            </a:r>
            <a:r>
              <a:rPr lang="el-GR" dirty="0"/>
              <a:t> </a:t>
            </a:r>
            <a:r>
              <a:rPr lang="el-GR" dirty="0" err="1"/>
              <a:t>τὰ</a:t>
            </a:r>
            <a:r>
              <a:rPr lang="el-GR" dirty="0"/>
              <a:t> </a:t>
            </a:r>
            <a:r>
              <a:rPr lang="el-GR" dirty="0" err="1"/>
              <a:t>τοιαῦτα</a:t>
            </a:r>
            <a:r>
              <a:rPr lang="el-GR" dirty="0"/>
              <a:t> </a:t>
            </a:r>
            <a:r>
              <a:rPr lang="el-GR" dirty="0" err="1"/>
              <a:t>καλεῖν</a:t>
            </a:r>
            <a:r>
              <a:rPr lang="el-GR" dirty="0"/>
              <a:t> λίαν </a:t>
            </a:r>
            <a:r>
              <a:rPr lang="el-GR" dirty="0" err="1"/>
              <a:t>ἄτοπον</a:t>
            </a:r>
            <a:r>
              <a:rPr lang="el-GR" dirty="0">
                <a:cs typeface="Arial" panose="020B0604020202020204" pitchFamily="34" charset="0"/>
              </a:rPr>
              <a:t>·</a:t>
            </a:r>
            <a:r>
              <a:rPr lang="el-GR" dirty="0"/>
              <a:t> </a:t>
            </a:r>
            <a:r>
              <a:rPr lang="el-GR" dirty="0" err="1"/>
              <a:t>εἰ</a:t>
            </a:r>
            <a:r>
              <a:rPr lang="el-GR" dirty="0"/>
              <a:t> </a:t>
            </a:r>
            <a:r>
              <a:rPr lang="el-GR" dirty="0" err="1"/>
              <a:t>δέ</a:t>
            </a:r>
            <a:r>
              <a:rPr lang="el-GR" dirty="0"/>
              <a:t> τις </a:t>
            </a:r>
            <a:r>
              <a:rPr lang="el-GR" dirty="0" err="1"/>
              <a:t>λέγοι</a:t>
            </a:r>
            <a:r>
              <a:rPr lang="el-GR" dirty="0"/>
              <a:t> </a:t>
            </a:r>
            <a:r>
              <a:rPr lang="el-GR" dirty="0" err="1"/>
              <a:t>ὅτι</a:t>
            </a:r>
            <a:r>
              <a:rPr lang="el-GR" dirty="0"/>
              <a:t> </a:t>
            </a:r>
            <a:r>
              <a:rPr lang="el-GR" dirty="0" err="1"/>
              <a:t>ἄνευ</a:t>
            </a:r>
            <a:r>
              <a:rPr lang="el-GR" dirty="0"/>
              <a:t> </a:t>
            </a:r>
            <a:r>
              <a:rPr lang="el-GR" dirty="0" err="1"/>
              <a:t>τοῦ</a:t>
            </a:r>
            <a:r>
              <a:rPr lang="el-GR" dirty="0"/>
              <a:t> </a:t>
            </a:r>
            <a:r>
              <a:rPr lang="el-GR" dirty="0" err="1"/>
              <a:t>τὰ</a:t>
            </a:r>
            <a:r>
              <a:rPr lang="el-GR" dirty="0"/>
              <a:t> </a:t>
            </a:r>
            <a:r>
              <a:rPr lang="el-GR" dirty="0" err="1"/>
              <a:t>τοιαῦτα</a:t>
            </a:r>
            <a:r>
              <a:rPr lang="el-GR" dirty="0"/>
              <a:t> </a:t>
            </a:r>
            <a:r>
              <a:rPr lang="el-GR" dirty="0" err="1"/>
              <a:t>ἔχειν</a:t>
            </a:r>
            <a:r>
              <a:rPr lang="el-GR" dirty="0"/>
              <a:t> </a:t>
            </a:r>
            <a:r>
              <a:rPr lang="el-GR" dirty="0" err="1"/>
              <a:t>καὶ</a:t>
            </a:r>
            <a:r>
              <a:rPr lang="el-GR" dirty="0"/>
              <a:t> </a:t>
            </a:r>
            <a:r>
              <a:rPr lang="el-GR" dirty="0" err="1"/>
              <a:t>ὀστᾶ</a:t>
            </a:r>
            <a:r>
              <a:rPr lang="el-GR" dirty="0"/>
              <a:t> </a:t>
            </a:r>
            <a:r>
              <a:rPr lang="el-GR" dirty="0" err="1"/>
              <a:t>καὶ</a:t>
            </a:r>
            <a:r>
              <a:rPr lang="el-GR" dirty="0"/>
              <a:t> </a:t>
            </a:r>
            <a:r>
              <a:rPr lang="el-GR" dirty="0" err="1"/>
              <a:t>νεῦρα</a:t>
            </a:r>
            <a:r>
              <a:rPr lang="el-GR" dirty="0"/>
              <a:t> </a:t>
            </a:r>
            <a:r>
              <a:rPr lang="el-GR" dirty="0" err="1"/>
              <a:t>καὶ</a:t>
            </a:r>
            <a:r>
              <a:rPr lang="el-GR" dirty="0"/>
              <a:t> </a:t>
            </a:r>
            <a:r>
              <a:rPr lang="el-GR" dirty="0" err="1"/>
              <a:t>ὅσα</a:t>
            </a:r>
            <a:r>
              <a:rPr lang="el-GR" dirty="0"/>
              <a:t> </a:t>
            </a:r>
            <a:r>
              <a:rPr lang="el-GR" dirty="0" err="1"/>
              <a:t>ἄλλα</a:t>
            </a:r>
            <a:r>
              <a:rPr lang="el-GR" dirty="0"/>
              <a:t> </a:t>
            </a:r>
            <a:r>
              <a:rPr lang="el-GR" dirty="0" err="1"/>
              <a:t>ἔχω</a:t>
            </a:r>
            <a:r>
              <a:rPr lang="el-GR" dirty="0"/>
              <a:t> </a:t>
            </a:r>
            <a:r>
              <a:rPr lang="el-GR" dirty="0" err="1"/>
              <a:t>οὐκ</a:t>
            </a:r>
            <a:r>
              <a:rPr lang="el-GR" dirty="0"/>
              <a:t> </a:t>
            </a:r>
            <a:r>
              <a:rPr lang="el-GR" dirty="0" err="1"/>
              <a:t>ἂν</a:t>
            </a:r>
            <a:r>
              <a:rPr lang="el-GR" dirty="0"/>
              <a:t> </a:t>
            </a:r>
            <a:r>
              <a:rPr lang="el-GR" dirty="0" err="1"/>
              <a:t>οἷός</a:t>
            </a:r>
            <a:r>
              <a:rPr lang="el-GR" dirty="0"/>
              <a:t> τ᾽ ἦ </a:t>
            </a:r>
            <a:r>
              <a:rPr lang="el-GR" dirty="0" err="1"/>
              <a:t>ποιεῖν</a:t>
            </a:r>
            <a:r>
              <a:rPr lang="el-GR" dirty="0"/>
              <a:t> </a:t>
            </a:r>
            <a:r>
              <a:rPr lang="el-GR" dirty="0" err="1"/>
              <a:t>τὰ</a:t>
            </a:r>
            <a:r>
              <a:rPr lang="el-GR" dirty="0"/>
              <a:t> </a:t>
            </a:r>
            <a:r>
              <a:rPr lang="el-GR" dirty="0" err="1"/>
              <a:t>δόξαντά</a:t>
            </a:r>
            <a:r>
              <a:rPr lang="el-GR" dirty="0"/>
              <a:t> μοι, </a:t>
            </a:r>
            <a:r>
              <a:rPr lang="el-GR" dirty="0" err="1"/>
              <a:t>ἀληθῆ</a:t>
            </a:r>
            <a:r>
              <a:rPr lang="el-GR" dirty="0"/>
              <a:t> </a:t>
            </a:r>
            <a:r>
              <a:rPr lang="el-GR" dirty="0" err="1"/>
              <a:t>ἂν</a:t>
            </a:r>
            <a:r>
              <a:rPr lang="el-GR" dirty="0"/>
              <a:t> </a:t>
            </a:r>
            <a:r>
              <a:rPr lang="el-GR" dirty="0" err="1"/>
              <a:t>λέγοι</a:t>
            </a:r>
            <a:r>
              <a:rPr lang="el-GR" dirty="0">
                <a:cs typeface="Arial" panose="020B0604020202020204" pitchFamily="34" charset="0"/>
              </a:rPr>
              <a:t>·</a:t>
            </a:r>
            <a:r>
              <a:rPr lang="el-GR" dirty="0"/>
              <a:t> </a:t>
            </a:r>
            <a:r>
              <a:rPr lang="el-GR" dirty="0" err="1"/>
              <a:t>ὡς</a:t>
            </a:r>
            <a:r>
              <a:rPr lang="el-GR" dirty="0"/>
              <a:t> </a:t>
            </a:r>
            <a:r>
              <a:rPr lang="el-GR" dirty="0" err="1"/>
              <a:t>μέντοι</a:t>
            </a:r>
            <a:r>
              <a:rPr lang="el-GR" dirty="0"/>
              <a:t> </a:t>
            </a:r>
            <a:r>
              <a:rPr lang="el-GR" dirty="0" err="1"/>
              <a:t>διὰ</a:t>
            </a:r>
            <a:r>
              <a:rPr lang="el-GR" dirty="0"/>
              <a:t> </a:t>
            </a:r>
            <a:r>
              <a:rPr lang="el-GR" dirty="0" err="1"/>
              <a:t>ταῦτα</a:t>
            </a:r>
            <a:r>
              <a:rPr lang="el-GR" dirty="0"/>
              <a:t> </a:t>
            </a:r>
            <a:r>
              <a:rPr lang="el-GR" dirty="0" err="1"/>
              <a:t>ποιῶ</a:t>
            </a:r>
            <a:r>
              <a:rPr lang="el-GR" dirty="0"/>
              <a:t> ἃ </a:t>
            </a:r>
            <a:r>
              <a:rPr lang="el-GR" dirty="0" err="1"/>
              <a:t>ποιῶ</a:t>
            </a:r>
            <a:r>
              <a:rPr lang="el-GR" dirty="0"/>
              <a:t>, </a:t>
            </a:r>
            <a:r>
              <a:rPr lang="el-GR" dirty="0" err="1"/>
              <a:t>καὶ</a:t>
            </a:r>
            <a:r>
              <a:rPr lang="el-GR" dirty="0"/>
              <a:t> </a:t>
            </a:r>
            <a:r>
              <a:rPr lang="el-GR" dirty="0" err="1"/>
              <a:t>ταῦτα</a:t>
            </a:r>
            <a:r>
              <a:rPr lang="el-GR" dirty="0"/>
              <a:t> </a:t>
            </a:r>
            <a:r>
              <a:rPr lang="el-GR" dirty="0" err="1"/>
              <a:t>νῷ</a:t>
            </a:r>
            <a:r>
              <a:rPr lang="el-GR" dirty="0"/>
              <a:t> </a:t>
            </a:r>
            <a:r>
              <a:rPr lang="el-GR" dirty="0" err="1"/>
              <a:t>πράττων</a:t>
            </a:r>
            <a:r>
              <a:rPr lang="el-GR" dirty="0"/>
              <a:t>, </a:t>
            </a:r>
            <a:r>
              <a:rPr lang="el-GR" dirty="0" err="1"/>
              <a:t>ἀλλ</a:t>
            </a:r>
            <a:r>
              <a:rPr lang="el-GR" dirty="0"/>
              <a:t>᾽ </a:t>
            </a:r>
            <a:r>
              <a:rPr lang="el-GR" dirty="0" err="1"/>
              <a:t>οὐ</a:t>
            </a:r>
            <a:r>
              <a:rPr lang="en-US" dirty="0"/>
              <a:t> </a:t>
            </a:r>
          </a:p>
          <a:p>
            <a:pPr marL="0" indent="0">
              <a:buNone/>
            </a:pPr>
            <a:endParaRPr lang="el-GR" dirty="0"/>
          </a:p>
        </p:txBody>
      </p:sp>
      <p:sp>
        <p:nvSpPr>
          <p:cNvPr id="4" name="Θέση περιεχομένου 3">
            <a:extLst>
              <a:ext uri="{FF2B5EF4-FFF2-40B4-BE49-F238E27FC236}">
                <a16:creationId xmlns:a16="http://schemas.microsoft.com/office/drawing/2014/main" id="{2588FA70-2E3F-8DEE-066B-FAF8BD0F446C}"/>
              </a:ext>
            </a:extLst>
          </p:cNvPr>
          <p:cNvSpPr>
            <a:spLocks noGrp="1"/>
          </p:cNvSpPr>
          <p:nvPr>
            <p:ph sz="half" idx="2"/>
          </p:nvPr>
        </p:nvSpPr>
        <p:spPr/>
        <p:txBody>
          <a:bodyPr>
            <a:normAutofit fontScale="92500" lnSpcReduction="20000"/>
          </a:bodyPr>
          <a:lstStyle/>
          <a:p>
            <a:pPr marL="0" indent="0" algn="just">
              <a:buNone/>
            </a:pPr>
            <a:r>
              <a:rPr lang="el-GR" dirty="0"/>
              <a:t> </a:t>
            </a:r>
            <a:r>
              <a:rPr lang="el-GR" dirty="0">
                <a:latin typeface="Arial" panose="020B0604020202020204" pitchFamily="34" charset="0"/>
                <a:cs typeface="Arial" panose="020B0604020202020204" pitchFamily="34" charset="0"/>
              </a:rPr>
              <a:t>Διότι, μα την αλήθεια, έτσι νομίζω, αυτά [99a] τα οστά και τα νεύρα θα βρίσκονταν ή προς τα Μέγαρα ή στους </a:t>
            </a:r>
            <a:r>
              <a:rPr lang="el-GR" dirty="0" err="1">
                <a:latin typeface="Arial" panose="020B0604020202020204" pitchFamily="34" charset="0"/>
                <a:cs typeface="Arial" panose="020B0604020202020204" pitchFamily="34" charset="0"/>
              </a:rPr>
              <a:t>Βοιωτούς</a:t>
            </a:r>
            <a:r>
              <a:rPr lang="el-GR" dirty="0">
                <a:latin typeface="Arial" panose="020B0604020202020204" pitchFamily="34" charset="0"/>
                <a:cs typeface="Arial" panose="020B0604020202020204" pitchFamily="34" charset="0"/>
              </a:rPr>
              <a:t>, καθώς θα τα έσπρωχνε η ιδέα τους για το πιο σωστό, εάν εγώ δεν θεωρούσα πιο δίκαιο και τίμιο όχι το να δραπετεύσω και να φύγω μακριά, αλλά το να υποστώ όποια ποινή η πόλη μου επιβάλει. Να αποκαλέσεις αυτά τα πράγματα αιτίες είναι όντως παράλογο. Θα ήταν αληθής βέβαια ο ισχυρισμός ότι χωρίς να κατέχω όλα αυτά, τα οστά και τα νεύρα και άλλα τέτοια, δεν θα μπορούσα να κάνω πράξη τη γνώμη μου. Ο ισχυρισμός όμως ότι αυτά είναι η αιτία όσων πράττω ακόμη και αυτών που πράττω με τον νου μου, ενώ αιτία δεν είναι η επιλογή του αρίστου, [b] θα ήταν μια πρόταση χωρίς περιεχόμενο. </a:t>
            </a:r>
          </a:p>
        </p:txBody>
      </p:sp>
    </p:spTree>
    <p:extLst>
      <p:ext uri="{BB962C8B-B14F-4D97-AF65-F5344CB8AC3E}">
        <p14:creationId xmlns:p14="http://schemas.microsoft.com/office/powerpoint/2010/main" val="366934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472658-5CF6-73EA-D5DD-8C7067A22A43}"/>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E46DEEE1-9108-EC51-6E15-2C320E6B7514}"/>
              </a:ext>
            </a:extLst>
          </p:cNvPr>
          <p:cNvSpPr>
            <a:spLocks noGrp="1"/>
          </p:cNvSpPr>
          <p:nvPr>
            <p:ph sz="half" idx="1"/>
          </p:nvPr>
        </p:nvSpPr>
        <p:spPr/>
        <p:txBody>
          <a:bodyPr/>
          <a:lstStyle/>
          <a:p>
            <a:pPr marL="0" indent="0" algn="just">
              <a:buNone/>
            </a:pPr>
            <a:r>
              <a:rPr lang="el-GR" dirty="0"/>
              <a:t>[99</a:t>
            </a:r>
            <a:r>
              <a:rPr lang="en-US" dirty="0"/>
              <a:t>c</a:t>
            </a:r>
            <a:r>
              <a:rPr lang="el-GR" dirty="0"/>
              <a:t>] </a:t>
            </a:r>
            <a:r>
              <a:rPr lang="el-GR" dirty="0" err="1"/>
              <a:t>τῇ</a:t>
            </a:r>
            <a:r>
              <a:rPr lang="el-GR" dirty="0"/>
              <a:t> </a:t>
            </a:r>
            <a:r>
              <a:rPr lang="el-GR" dirty="0" err="1"/>
              <a:t>τοῦ</a:t>
            </a:r>
            <a:r>
              <a:rPr lang="el-GR" dirty="0"/>
              <a:t> </a:t>
            </a:r>
            <a:r>
              <a:rPr lang="el-GR" dirty="0" err="1"/>
              <a:t>βελτίστου</a:t>
            </a:r>
            <a:r>
              <a:rPr lang="el-GR" dirty="0"/>
              <a:t> </a:t>
            </a:r>
            <a:r>
              <a:rPr lang="el-GR" dirty="0" err="1"/>
              <a:t>αἱρέσει</a:t>
            </a:r>
            <a:r>
              <a:rPr lang="el-GR" dirty="0"/>
              <a:t>, </a:t>
            </a:r>
            <a:r>
              <a:rPr lang="el-GR" dirty="0" err="1"/>
              <a:t>πολλὴ</a:t>
            </a:r>
            <a:r>
              <a:rPr lang="el-GR" dirty="0"/>
              <a:t> </a:t>
            </a:r>
            <a:r>
              <a:rPr lang="el-GR" dirty="0" err="1"/>
              <a:t>ἂν</a:t>
            </a:r>
            <a:r>
              <a:rPr lang="el-GR" dirty="0"/>
              <a:t> </a:t>
            </a:r>
            <a:r>
              <a:rPr lang="el-GR" dirty="0" err="1"/>
              <a:t>καὶ</a:t>
            </a:r>
            <a:r>
              <a:rPr lang="el-GR" dirty="0"/>
              <a:t> </a:t>
            </a:r>
            <a:r>
              <a:rPr lang="el-GR" dirty="0" err="1"/>
              <a:t>μακρὰ</a:t>
            </a:r>
            <a:r>
              <a:rPr lang="el-GR" dirty="0"/>
              <a:t> </a:t>
            </a:r>
            <a:r>
              <a:rPr lang="el-GR" dirty="0" err="1"/>
              <a:t>ῥᾳθυμία</a:t>
            </a:r>
            <a:r>
              <a:rPr lang="el-GR" dirty="0"/>
              <a:t> </a:t>
            </a:r>
            <a:r>
              <a:rPr lang="el-GR" dirty="0" err="1"/>
              <a:t>εἴη</a:t>
            </a:r>
            <a:r>
              <a:rPr lang="el-GR" dirty="0"/>
              <a:t> </a:t>
            </a:r>
            <a:r>
              <a:rPr lang="el-GR" dirty="0" err="1"/>
              <a:t>τοῦ</a:t>
            </a:r>
            <a:r>
              <a:rPr lang="el-GR" dirty="0"/>
              <a:t> λόγου. </a:t>
            </a:r>
            <a:r>
              <a:rPr lang="el-GR" dirty="0" err="1"/>
              <a:t>τὸ</a:t>
            </a:r>
            <a:r>
              <a:rPr lang="el-GR" dirty="0"/>
              <a:t> </a:t>
            </a:r>
            <a:r>
              <a:rPr lang="el-GR" dirty="0" err="1"/>
              <a:t>γὰρ</a:t>
            </a:r>
            <a:r>
              <a:rPr lang="el-GR" dirty="0"/>
              <a:t> </a:t>
            </a:r>
            <a:r>
              <a:rPr lang="el-GR" dirty="0" err="1"/>
              <a:t>μὴ</a:t>
            </a:r>
            <a:r>
              <a:rPr lang="el-GR" dirty="0"/>
              <a:t> </a:t>
            </a:r>
            <a:r>
              <a:rPr lang="el-GR" dirty="0" err="1"/>
              <a:t>διελέσθαι</a:t>
            </a:r>
            <a:r>
              <a:rPr lang="el-GR" dirty="0"/>
              <a:t> </a:t>
            </a:r>
            <a:r>
              <a:rPr lang="el-GR" dirty="0" err="1"/>
              <a:t>οἷόν</a:t>
            </a:r>
            <a:r>
              <a:rPr lang="el-GR" dirty="0"/>
              <a:t> τ᾽ </a:t>
            </a:r>
            <a:r>
              <a:rPr lang="el-GR" dirty="0" err="1"/>
              <a:t>εἶναι</a:t>
            </a:r>
            <a:r>
              <a:rPr lang="el-GR" dirty="0"/>
              <a:t> </a:t>
            </a:r>
            <a:r>
              <a:rPr lang="el-GR" dirty="0" err="1"/>
              <a:t>ὅτι</a:t>
            </a:r>
            <a:r>
              <a:rPr lang="el-GR" dirty="0"/>
              <a:t> </a:t>
            </a:r>
            <a:r>
              <a:rPr lang="el-GR" dirty="0" err="1"/>
              <a:t>ἄλλο</a:t>
            </a:r>
            <a:r>
              <a:rPr lang="el-GR" dirty="0"/>
              <a:t> </a:t>
            </a:r>
            <a:r>
              <a:rPr lang="el-GR" dirty="0" err="1"/>
              <a:t>μέν</a:t>
            </a:r>
            <a:r>
              <a:rPr lang="el-GR" dirty="0"/>
              <a:t> τί </a:t>
            </a:r>
            <a:r>
              <a:rPr lang="el-GR" dirty="0" err="1"/>
              <a:t>ἐστι</a:t>
            </a:r>
            <a:r>
              <a:rPr lang="el-GR" dirty="0"/>
              <a:t> </a:t>
            </a:r>
            <a:r>
              <a:rPr lang="el-GR" dirty="0" err="1"/>
              <a:t>τὸ</a:t>
            </a:r>
            <a:r>
              <a:rPr lang="el-GR" dirty="0"/>
              <a:t> </a:t>
            </a:r>
            <a:r>
              <a:rPr lang="el-GR" dirty="0" err="1"/>
              <a:t>αἴτιον</a:t>
            </a:r>
            <a:r>
              <a:rPr lang="el-GR" dirty="0"/>
              <a:t> </a:t>
            </a:r>
            <a:r>
              <a:rPr lang="el-GR" dirty="0" err="1"/>
              <a:t>τῷ</a:t>
            </a:r>
            <a:r>
              <a:rPr lang="el-GR" dirty="0"/>
              <a:t> </a:t>
            </a:r>
            <a:r>
              <a:rPr lang="el-GR" dirty="0" err="1"/>
              <a:t>ὄντι</a:t>
            </a:r>
            <a:r>
              <a:rPr lang="el-GR" dirty="0"/>
              <a:t>, </a:t>
            </a:r>
            <a:r>
              <a:rPr lang="el-GR" dirty="0" err="1"/>
              <a:t>ἄλλο</a:t>
            </a:r>
            <a:r>
              <a:rPr lang="el-GR" dirty="0"/>
              <a:t> </a:t>
            </a:r>
            <a:r>
              <a:rPr lang="el-GR" dirty="0" err="1"/>
              <a:t>δὲ</a:t>
            </a:r>
            <a:r>
              <a:rPr lang="el-GR" dirty="0"/>
              <a:t> </a:t>
            </a:r>
            <a:r>
              <a:rPr lang="el-GR" dirty="0" err="1"/>
              <a:t>ἐκεῖνο</a:t>
            </a:r>
            <a:r>
              <a:rPr lang="el-GR" dirty="0"/>
              <a:t> </a:t>
            </a:r>
            <a:r>
              <a:rPr lang="el-GR" dirty="0" err="1"/>
              <a:t>ἄνευ</a:t>
            </a:r>
            <a:r>
              <a:rPr lang="el-GR" dirty="0"/>
              <a:t> </a:t>
            </a:r>
            <a:r>
              <a:rPr lang="el-GR" dirty="0" err="1"/>
              <a:t>οὗ</a:t>
            </a:r>
            <a:r>
              <a:rPr lang="el-GR" dirty="0"/>
              <a:t> </a:t>
            </a:r>
            <a:r>
              <a:rPr lang="el-GR" dirty="0" err="1"/>
              <a:t>τὸ</a:t>
            </a:r>
            <a:r>
              <a:rPr lang="el-GR" dirty="0"/>
              <a:t> </a:t>
            </a:r>
            <a:r>
              <a:rPr lang="el-GR" dirty="0" err="1"/>
              <a:t>αἴτιον</a:t>
            </a:r>
            <a:r>
              <a:rPr lang="el-GR" dirty="0"/>
              <a:t> </a:t>
            </a:r>
            <a:r>
              <a:rPr lang="el-GR" dirty="0" err="1"/>
              <a:t>οὐκ</a:t>
            </a:r>
            <a:r>
              <a:rPr lang="el-GR" dirty="0"/>
              <a:t> </a:t>
            </a:r>
            <a:r>
              <a:rPr lang="el-GR" dirty="0" err="1"/>
              <a:t>ἄν</a:t>
            </a:r>
            <a:r>
              <a:rPr lang="el-GR" dirty="0"/>
              <a:t> </a:t>
            </a:r>
            <a:r>
              <a:rPr lang="el-GR" dirty="0" err="1"/>
              <a:t>ποτ</a:t>
            </a:r>
            <a:r>
              <a:rPr lang="el-GR" dirty="0"/>
              <a:t>᾽ </a:t>
            </a:r>
            <a:r>
              <a:rPr lang="el-GR" dirty="0" err="1"/>
              <a:t>εἴη</a:t>
            </a:r>
            <a:r>
              <a:rPr lang="el-GR" dirty="0"/>
              <a:t> </a:t>
            </a:r>
            <a:r>
              <a:rPr lang="el-GR" dirty="0" err="1"/>
              <a:t>αἴτιον</a:t>
            </a:r>
            <a:r>
              <a:rPr lang="el-GR" dirty="0">
                <a:cs typeface="Arial" panose="020B0604020202020204" pitchFamily="34" charset="0"/>
              </a:rPr>
              <a:t>·</a:t>
            </a:r>
            <a:r>
              <a:rPr lang="el-GR" dirty="0"/>
              <a:t> ὃ </a:t>
            </a:r>
            <a:r>
              <a:rPr lang="el-GR" dirty="0" err="1"/>
              <a:t>δή</a:t>
            </a:r>
            <a:r>
              <a:rPr lang="el-GR" dirty="0"/>
              <a:t> μοι φαίνονται </a:t>
            </a:r>
            <a:r>
              <a:rPr lang="el-GR" dirty="0" err="1"/>
              <a:t>ψηλαφῶντες</a:t>
            </a:r>
            <a:r>
              <a:rPr lang="el-GR" dirty="0"/>
              <a:t> </a:t>
            </a:r>
            <a:r>
              <a:rPr lang="el-GR" dirty="0" err="1"/>
              <a:t>οἱ</a:t>
            </a:r>
            <a:r>
              <a:rPr lang="el-GR" dirty="0"/>
              <a:t> </a:t>
            </a:r>
            <a:r>
              <a:rPr lang="el-GR" dirty="0" err="1"/>
              <a:t>πολλοὶ</a:t>
            </a:r>
            <a:r>
              <a:rPr lang="el-GR" dirty="0"/>
              <a:t> </a:t>
            </a:r>
            <a:r>
              <a:rPr lang="el-GR" dirty="0" err="1"/>
              <a:t>ὥσπερ</a:t>
            </a:r>
            <a:r>
              <a:rPr lang="el-GR" dirty="0"/>
              <a:t> </a:t>
            </a:r>
            <a:r>
              <a:rPr lang="el-GR" dirty="0" err="1"/>
              <a:t>ἐν</a:t>
            </a:r>
            <a:r>
              <a:rPr lang="el-GR" dirty="0"/>
              <a:t> </a:t>
            </a:r>
            <a:r>
              <a:rPr lang="el-GR" dirty="0" err="1"/>
              <a:t>σκότει</a:t>
            </a:r>
            <a:r>
              <a:rPr lang="el-GR" dirty="0"/>
              <a:t>, </a:t>
            </a:r>
            <a:r>
              <a:rPr lang="el-GR" dirty="0" err="1"/>
              <a:t>ἀλλοτρίῳ</a:t>
            </a:r>
            <a:r>
              <a:rPr lang="el-GR" dirty="0"/>
              <a:t> </a:t>
            </a:r>
            <a:r>
              <a:rPr lang="el-GR" dirty="0" err="1"/>
              <a:t>ὀνόματι</a:t>
            </a:r>
            <a:r>
              <a:rPr lang="el-GR" dirty="0"/>
              <a:t> </a:t>
            </a:r>
            <a:r>
              <a:rPr lang="el-GR" dirty="0" err="1"/>
              <a:t>προσχρώμενοι</a:t>
            </a:r>
            <a:r>
              <a:rPr lang="el-GR" dirty="0"/>
              <a:t>, </a:t>
            </a:r>
            <a:r>
              <a:rPr lang="el-GR" dirty="0" err="1"/>
              <a:t>ὡς</a:t>
            </a:r>
            <a:r>
              <a:rPr lang="el-GR" dirty="0"/>
              <a:t> </a:t>
            </a:r>
            <a:r>
              <a:rPr lang="el-GR" dirty="0" err="1"/>
              <a:t>αἴτιον</a:t>
            </a:r>
            <a:r>
              <a:rPr lang="el-GR" dirty="0"/>
              <a:t> </a:t>
            </a:r>
            <a:r>
              <a:rPr lang="el-GR" dirty="0" err="1"/>
              <a:t>αὐτὸ</a:t>
            </a:r>
            <a:r>
              <a:rPr lang="el-GR" dirty="0"/>
              <a:t> </a:t>
            </a:r>
            <a:r>
              <a:rPr lang="el-GR" dirty="0" err="1"/>
              <a:t>προσαγορεύειν</a:t>
            </a:r>
            <a:r>
              <a:rPr lang="el-GR" dirty="0"/>
              <a:t>. </a:t>
            </a:r>
            <a:r>
              <a:rPr lang="el-GR" dirty="0" err="1"/>
              <a:t>διὸ</a:t>
            </a:r>
            <a:r>
              <a:rPr lang="el-GR" dirty="0"/>
              <a:t> </a:t>
            </a:r>
            <a:r>
              <a:rPr lang="el-GR" dirty="0" err="1"/>
              <a:t>δὴ</a:t>
            </a:r>
            <a:r>
              <a:rPr lang="el-GR" dirty="0"/>
              <a:t> </a:t>
            </a:r>
            <a:r>
              <a:rPr lang="el-GR" b="1" dirty="0" err="1"/>
              <a:t>καὶ</a:t>
            </a:r>
            <a:r>
              <a:rPr lang="el-GR" b="1" dirty="0"/>
              <a:t> ὁ </a:t>
            </a:r>
            <a:r>
              <a:rPr lang="el-GR" b="1" dirty="0" err="1"/>
              <a:t>μέν</a:t>
            </a:r>
            <a:r>
              <a:rPr lang="el-GR" b="1" dirty="0"/>
              <a:t> τις </a:t>
            </a:r>
            <a:r>
              <a:rPr lang="el-GR" dirty="0" err="1"/>
              <a:t>δίνην</a:t>
            </a:r>
            <a:r>
              <a:rPr lang="el-GR" dirty="0"/>
              <a:t> </a:t>
            </a:r>
            <a:r>
              <a:rPr lang="el-GR" dirty="0" err="1"/>
              <a:t>περιτιθεὶς</a:t>
            </a:r>
            <a:r>
              <a:rPr lang="el-GR" dirty="0"/>
              <a:t> </a:t>
            </a:r>
            <a:r>
              <a:rPr lang="el-GR" dirty="0" err="1"/>
              <a:t>τῇ</a:t>
            </a:r>
            <a:r>
              <a:rPr lang="el-GR" dirty="0"/>
              <a:t> </a:t>
            </a:r>
            <a:r>
              <a:rPr lang="el-GR" dirty="0" err="1"/>
              <a:t>γῇ</a:t>
            </a:r>
            <a:r>
              <a:rPr lang="el-GR" dirty="0"/>
              <a:t> </a:t>
            </a:r>
            <a:r>
              <a:rPr lang="el-GR" dirty="0" err="1"/>
              <a:t>ὑπὸ</a:t>
            </a:r>
            <a:r>
              <a:rPr lang="el-GR" dirty="0"/>
              <a:t> </a:t>
            </a:r>
            <a:r>
              <a:rPr lang="el-GR" dirty="0" err="1"/>
              <a:t>τοῦ</a:t>
            </a:r>
            <a:r>
              <a:rPr lang="el-GR" dirty="0"/>
              <a:t> </a:t>
            </a:r>
            <a:r>
              <a:rPr lang="el-GR" dirty="0" err="1"/>
              <a:t>οὐρανοῦ</a:t>
            </a:r>
            <a:r>
              <a:rPr lang="el-GR" dirty="0"/>
              <a:t> </a:t>
            </a:r>
            <a:r>
              <a:rPr lang="el-GR" dirty="0" err="1"/>
              <a:t>μένειν</a:t>
            </a:r>
            <a:r>
              <a:rPr lang="el-GR" dirty="0"/>
              <a:t> </a:t>
            </a:r>
            <a:r>
              <a:rPr lang="el-GR" dirty="0" err="1"/>
              <a:t>δὴ</a:t>
            </a:r>
            <a:r>
              <a:rPr lang="el-GR" dirty="0"/>
              <a:t> </a:t>
            </a:r>
            <a:r>
              <a:rPr lang="el-GR" dirty="0" err="1"/>
              <a:t>ποιεῖ</a:t>
            </a:r>
            <a:r>
              <a:rPr lang="el-GR" dirty="0"/>
              <a:t> </a:t>
            </a:r>
            <a:r>
              <a:rPr lang="el-GR" dirty="0" err="1"/>
              <a:t>τὴν</a:t>
            </a:r>
            <a:r>
              <a:rPr lang="el-GR" dirty="0"/>
              <a:t> </a:t>
            </a:r>
            <a:r>
              <a:rPr lang="el-GR" dirty="0" err="1"/>
              <a:t>γῆν</a:t>
            </a:r>
            <a:r>
              <a:rPr lang="el-GR" dirty="0"/>
              <a:t>, </a:t>
            </a:r>
            <a:r>
              <a:rPr lang="el-GR" b="1" dirty="0"/>
              <a:t>ὁ </a:t>
            </a:r>
            <a:r>
              <a:rPr lang="el-GR" b="1" dirty="0" err="1"/>
              <a:t>δὲ</a:t>
            </a:r>
            <a:r>
              <a:rPr lang="el-GR" b="1" dirty="0"/>
              <a:t> </a:t>
            </a:r>
            <a:r>
              <a:rPr lang="el-GR" dirty="0" err="1"/>
              <a:t>ὥσπερ</a:t>
            </a:r>
            <a:r>
              <a:rPr lang="el-GR" dirty="0"/>
              <a:t> </a:t>
            </a:r>
            <a:r>
              <a:rPr lang="el-GR" dirty="0" err="1"/>
              <a:t>καρδόπῳ</a:t>
            </a:r>
            <a:r>
              <a:rPr lang="el-GR" dirty="0"/>
              <a:t> </a:t>
            </a:r>
            <a:r>
              <a:rPr lang="el-GR" dirty="0" err="1"/>
              <a:t>πλατείᾳ</a:t>
            </a:r>
            <a:r>
              <a:rPr lang="el-GR" dirty="0"/>
              <a:t> </a:t>
            </a:r>
            <a:r>
              <a:rPr lang="el-GR" dirty="0" err="1"/>
              <a:t>βάθρον</a:t>
            </a:r>
            <a:r>
              <a:rPr lang="el-GR" dirty="0"/>
              <a:t> </a:t>
            </a:r>
            <a:r>
              <a:rPr lang="el-GR" dirty="0" err="1"/>
              <a:t>τὸν</a:t>
            </a:r>
            <a:r>
              <a:rPr lang="el-GR" dirty="0"/>
              <a:t> </a:t>
            </a:r>
            <a:r>
              <a:rPr lang="el-GR" dirty="0" err="1"/>
              <a:t>ἀέρα</a:t>
            </a:r>
            <a:r>
              <a:rPr lang="el-GR" dirty="0"/>
              <a:t> </a:t>
            </a:r>
            <a:r>
              <a:rPr lang="el-GR" dirty="0" err="1"/>
              <a:t>ὑπερείδει</a:t>
            </a:r>
            <a:r>
              <a:rPr lang="el-GR" dirty="0">
                <a:cs typeface="Arial" panose="020B0604020202020204" pitchFamily="34" charset="0"/>
              </a:rPr>
              <a:t>·</a:t>
            </a:r>
            <a:endParaRPr lang="el-GR" b="1" dirty="0"/>
          </a:p>
        </p:txBody>
      </p:sp>
      <p:sp>
        <p:nvSpPr>
          <p:cNvPr id="4" name="Θέση περιεχομένου 3">
            <a:extLst>
              <a:ext uri="{FF2B5EF4-FFF2-40B4-BE49-F238E27FC236}">
                <a16:creationId xmlns:a16="http://schemas.microsoft.com/office/drawing/2014/main" id="{1C03A9D6-C461-2A5C-8F19-51EB3E4BABDA}"/>
              </a:ext>
            </a:extLst>
          </p:cNvPr>
          <p:cNvSpPr>
            <a:spLocks noGrp="1"/>
          </p:cNvSpPr>
          <p:nvPr>
            <p:ph sz="half" idx="2"/>
          </p:nvPr>
        </p:nvSpPr>
        <p:spPr/>
        <p:txBody>
          <a:bodyPr/>
          <a:lstStyle/>
          <a:p>
            <a:pPr marL="0" indent="0" algn="just">
              <a:buNone/>
            </a:pPr>
            <a:r>
              <a:rPr lang="el-GR" dirty="0" err="1"/>
              <a:t>οίο</a:t>
            </a:r>
            <a:r>
              <a:rPr lang="el-GR" dirty="0"/>
              <a:t> η αιτία δεν θα μπορούσε ποτέ να είναι αιτία. Αυτό το τελευταίο οι πολλοί φαίνεται πως το αποκαλούν 'αιτία' και έτσι δέχονται ένα όνομα ψεύτικο και μοιάζουν με όσους βαδίζουν ψηλαφώντας στο σκοτάδι. Αποτέλεσμα, ένας παρασταίνει τη γη να στέκεται κάτω από τον ουρανό επειδή συνεχώς περιστρέφεται, ένας άλλος σαν μια πλατιά σκάφη πάνω σε βάση που σχημάτισε ο αέρας, [e]</a:t>
            </a:r>
          </a:p>
        </p:txBody>
      </p:sp>
    </p:spTree>
    <p:extLst>
      <p:ext uri="{BB962C8B-B14F-4D97-AF65-F5344CB8AC3E}">
        <p14:creationId xmlns:p14="http://schemas.microsoft.com/office/powerpoint/2010/main" val="251145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56AA85-BA77-0FA4-E478-28F91E462A7D}"/>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EA912A64-26C0-0170-B4C1-F6B7BCF29C48}"/>
              </a:ext>
            </a:extLst>
          </p:cNvPr>
          <p:cNvSpPr>
            <a:spLocks noGrp="1"/>
          </p:cNvSpPr>
          <p:nvPr>
            <p:ph sz="half" idx="1"/>
          </p:nvPr>
        </p:nvSpPr>
        <p:spPr/>
        <p:txBody>
          <a:bodyPr>
            <a:normAutofit fontScale="85000" lnSpcReduction="10000"/>
          </a:bodyPr>
          <a:lstStyle/>
          <a:p>
            <a:pPr marL="0" indent="0" algn="just">
              <a:buNone/>
            </a:pPr>
            <a:r>
              <a:rPr lang="el-GR" dirty="0">
                <a:cs typeface="Arial" panose="020B0604020202020204" pitchFamily="34" charset="0"/>
              </a:rPr>
              <a:t>[99</a:t>
            </a:r>
            <a:r>
              <a:rPr lang="en-US" dirty="0">
                <a:cs typeface="Arial" panose="020B0604020202020204" pitchFamily="34" charset="0"/>
              </a:rPr>
              <a:t>c</a:t>
            </a:r>
            <a:r>
              <a:rPr lang="el-GR" dirty="0">
                <a:cs typeface="Arial" panose="020B0604020202020204" pitchFamily="34" charset="0"/>
              </a:rPr>
              <a:t>] </a:t>
            </a:r>
            <a:r>
              <a:rPr lang="el-GR" dirty="0" err="1">
                <a:cs typeface="Arial" panose="020B0604020202020204" pitchFamily="34" charset="0"/>
              </a:rPr>
              <a:t>τὴν</a:t>
            </a:r>
            <a:r>
              <a:rPr lang="el-GR" dirty="0">
                <a:cs typeface="Arial" panose="020B0604020202020204" pitchFamily="34" charset="0"/>
              </a:rPr>
              <a:t> </a:t>
            </a:r>
            <a:r>
              <a:rPr lang="el-GR" dirty="0" err="1">
                <a:cs typeface="Arial" panose="020B0604020202020204" pitchFamily="34" charset="0"/>
              </a:rPr>
              <a:t>δὲ</a:t>
            </a:r>
            <a:r>
              <a:rPr lang="el-GR" dirty="0">
                <a:cs typeface="Arial" panose="020B0604020202020204" pitchFamily="34" charset="0"/>
              </a:rPr>
              <a:t> </a:t>
            </a:r>
            <a:r>
              <a:rPr lang="el-GR" dirty="0" err="1">
                <a:cs typeface="Arial" panose="020B0604020202020204" pitchFamily="34" charset="0"/>
              </a:rPr>
              <a:t>τοῦ</a:t>
            </a:r>
            <a:r>
              <a:rPr lang="el-GR" dirty="0">
                <a:cs typeface="Arial" panose="020B0604020202020204" pitchFamily="34" charset="0"/>
              </a:rPr>
              <a:t> </a:t>
            </a:r>
            <a:r>
              <a:rPr lang="el-GR" dirty="0" err="1">
                <a:cs typeface="Arial" panose="020B0604020202020204" pitchFamily="34" charset="0"/>
              </a:rPr>
              <a:t>ὡς</a:t>
            </a:r>
            <a:r>
              <a:rPr lang="el-GR" dirty="0">
                <a:cs typeface="Arial" panose="020B0604020202020204" pitchFamily="34" charset="0"/>
              </a:rPr>
              <a:t> </a:t>
            </a:r>
            <a:r>
              <a:rPr lang="el-GR" dirty="0" err="1">
                <a:cs typeface="Arial" panose="020B0604020202020204" pitchFamily="34" charset="0"/>
              </a:rPr>
              <a:t>οἷόν</a:t>
            </a:r>
            <a:r>
              <a:rPr lang="el-GR" dirty="0">
                <a:cs typeface="Arial" panose="020B0604020202020204" pitchFamily="34" charset="0"/>
              </a:rPr>
              <a:t> τε βέλτιστα </a:t>
            </a:r>
            <a:r>
              <a:rPr lang="el-GR" dirty="0" err="1">
                <a:cs typeface="Arial" panose="020B0604020202020204" pitchFamily="34" charset="0"/>
              </a:rPr>
              <a:t>αὐτὰ</a:t>
            </a:r>
            <a:r>
              <a:rPr lang="el-GR" dirty="0">
                <a:cs typeface="Arial" panose="020B0604020202020204" pitchFamily="34" charset="0"/>
              </a:rPr>
              <a:t> </a:t>
            </a:r>
            <a:r>
              <a:rPr lang="el-GR" dirty="0" err="1">
                <a:cs typeface="Arial" panose="020B0604020202020204" pitchFamily="34" charset="0"/>
              </a:rPr>
              <a:t>τεθῆναι</a:t>
            </a:r>
            <a:r>
              <a:rPr lang="el-GR" dirty="0">
                <a:cs typeface="Arial" panose="020B0604020202020204" pitchFamily="34" charset="0"/>
              </a:rPr>
              <a:t> δύναμιν </a:t>
            </a:r>
            <a:r>
              <a:rPr lang="el-GR" dirty="0" err="1">
                <a:cs typeface="Arial" panose="020B0604020202020204" pitchFamily="34" charset="0"/>
              </a:rPr>
              <a:t>οὕτω</a:t>
            </a:r>
            <a:r>
              <a:rPr lang="el-GR" dirty="0">
                <a:cs typeface="Arial" panose="020B0604020202020204" pitchFamily="34" charset="0"/>
              </a:rPr>
              <a:t> </a:t>
            </a:r>
            <a:r>
              <a:rPr lang="el-GR" dirty="0" err="1">
                <a:cs typeface="Arial" panose="020B0604020202020204" pitchFamily="34" charset="0"/>
              </a:rPr>
              <a:t>νῦν</a:t>
            </a:r>
            <a:r>
              <a:rPr lang="el-GR" dirty="0">
                <a:cs typeface="Arial" panose="020B0604020202020204" pitchFamily="34" charset="0"/>
              </a:rPr>
              <a:t> </a:t>
            </a:r>
            <a:r>
              <a:rPr lang="el-GR" dirty="0" err="1">
                <a:cs typeface="Arial" panose="020B0604020202020204" pitchFamily="34" charset="0"/>
              </a:rPr>
              <a:t>κεῖσθαι</a:t>
            </a:r>
            <a:r>
              <a:rPr lang="el-GR" dirty="0">
                <a:cs typeface="Arial" panose="020B0604020202020204" pitchFamily="34" charset="0"/>
              </a:rPr>
              <a:t>, ταύτην </a:t>
            </a:r>
            <a:r>
              <a:rPr lang="el-GR" dirty="0" err="1">
                <a:cs typeface="Arial" panose="020B0604020202020204" pitchFamily="34" charset="0"/>
              </a:rPr>
              <a:t>οὔτε</a:t>
            </a:r>
            <a:r>
              <a:rPr lang="el-GR" dirty="0">
                <a:cs typeface="Arial" panose="020B0604020202020204" pitchFamily="34" charset="0"/>
              </a:rPr>
              <a:t> </a:t>
            </a:r>
            <a:r>
              <a:rPr lang="el-GR" dirty="0" err="1">
                <a:cs typeface="Arial" panose="020B0604020202020204" pitchFamily="34" charset="0"/>
              </a:rPr>
              <a:t>ζητοῦσιν</a:t>
            </a:r>
            <a:r>
              <a:rPr lang="el-GR" dirty="0">
                <a:cs typeface="Arial" panose="020B0604020202020204" pitchFamily="34" charset="0"/>
              </a:rPr>
              <a:t> </a:t>
            </a:r>
            <a:r>
              <a:rPr lang="el-GR" dirty="0" err="1">
                <a:cs typeface="Arial" panose="020B0604020202020204" pitchFamily="34" charset="0"/>
              </a:rPr>
              <a:t>οὔτε</a:t>
            </a:r>
            <a:r>
              <a:rPr lang="el-GR" dirty="0">
                <a:cs typeface="Arial" panose="020B0604020202020204" pitchFamily="34" charset="0"/>
              </a:rPr>
              <a:t> </a:t>
            </a:r>
            <a:r>
              <a:rPr lang="el-GR" dirty="0" err="1">
                <a:cs typeface="Arial" panose="020B0604020202020204" pitchFamily="34" charset="0"/>
              </a:rPr>
              <a:t>τινὰ</a:t>
            </a:r>
            <a:r>
              <a:rPr lang="el-GR" dirty="0">
                <a:cs typeface="Arial" panose="020B0604020202020204" pitchFamily="34" charset="0"/>
              </a:rPr>
              <a:t> </a:t>
            </a:r>
            <a:r>
              <a:rPr lang="el-GR" dirty="0" err="1">
                <a:cs typeface="Arial" panose="020B0604020202020204" pitchFamily="34" charset="0"/>
              </a:rPr>
              <a:t>οἴονται</a:t>
            </a:r>
            <a:r>
              <a:rPr lang="el-GR" dirty="0">
                <a:cs typeface="Arial" panose="020B0604020202020204" pitchFamily="34" charset="0"/>
              </a:rPr>
              <a:t> </a:t>
            </a:r>
            <a:r>
              <a:rPr lang="el-GR" dirty="0" err="1">
                <a:cs typeface="Arial" panose="020B0604020202020204" pitchFamily="34" charset="0"/>
              </a:rPr>
              <a:t>δαιμονίαν</a:t>
            </a:r>
            <a:r>
              <a:rPr lang="el-GR" dirty="0">
                <a:cs typeface="Arial" panose="020B0604020202020204" pitchFamily="34" charset="0"/>
              </a:rPr>
              <a:t> </a:t>
            </a:r>
            <a:r>
              <a:rPr lang="el-GR" dirty="0" err="1">
                <a:cs typeface="Arial" panose="020B0604020202020204" pitchFamily="34" charset="0"/>
              </a:rPr>
              <a:t>ἰσχὺν</a:t>
            </a:r>
            <a:r>
              <a:rPr lang="el-GR" dirty="0">
                <a:cs typeface="Arial" panose="020B0604020202020204" pitchFamily="34" charset="0"/>
              </a:rPr>
              <a:t> </a:t>
            </a:r>
            <a:r>
              <a:rPr lang="el-GR" dirty="0" err="1">
                <a:cs typeface="Arial" panose="020B0604020202020204" pitchFamily="34" charset="0"/>
              </a:rPr>
              <a:t>ἔχειν</a:t>
            </a:r>
            <a:r>
              <a:rPr lang="el-GR" dirty="0">
                <a:cs typeface="Arial" panose="020B0604020202020204" pitchFamily="34" charset="0"/>
              </a:rPr>
              <a:t>, </a:t>
            </a:r>
            <a:r>
              <a:rPr lang="el-GR" dirty="0" err="1">
                <a:cs typeface="Arial" panose="020B0604020202020204" pitchFamily="34" charset="0"/>
              </a:rPr>
              <a:t>ἀλλὰ</a:t>
            </a:r>
            <a:r>
              <a:rPr lang="el-GR" dirty="0">
                <a:cs typeface="Arial" panose="020B0604020202020204" pitchFamily="34" charset="0"/>
              </a:rPr>
              <a:t> </a:t>
            </a:r>
            <a:r>
              <a:rPr lang="el-GR" dirty="0" err="1">
                <a:cs typeface="Arial" panose="020B0604020202020204" pitchFamily="34" charset="0"/>
              </a:rPr>
              <a:t>ἡγοῦνται</a:t>
            </a:r>
            <a:r>
              <a:rPr lang="el-GR" dirty="0">
                <a:cs typeface="Arial" panose="020B0604020202020204" pitchFamily="34" charset="0"/>
              </a:rPr>
              <a:t> τούτου </a:t>
            </a:r>
            <a:r>
              <a:rPr lang="el-GR" b="1" dirty="0" err="1">
                <a:cs typeface="Arial" panose="020B0604020202020204" pitchFamily="34" charset="0"/>
              </a:rPr>
              <a:t>Ἄτλαντα</a:t>
            </a:r>
            <a:r>
              <a:rPr lang="el-GR" dirty="0">
                <a:cs typeface="Arial" panose="020B0604020202020204" pitchFamily="34" charset="0"/>
              </a:rPr>
              <a:t> </a:t>
            </a:r>
            <a:r>
              <a:rPr lang="el-GR" dirty="0" err="1">
                <a:cs typeface="Arial" panose="020B0604020202020204" pitchFamily="34" charset="0"/>
              </a:rPr>
              <a:t>ἄν</a:t>
            </a:r>
            <a:r>
              <a:rPr lang="el-GR" dirty="0">
                <a:cs typeface="Arial" panose="020B0604020202020204" pitchFamily="34" charset="0"/>
              </a:rPr>
              <a:t> </a:t>
            </a:r>
            <a:r>
              <a:rPr lang="el-GR" dirty="0" err="1">
                <a:cs typeface="Arial" panose="020B0604020202020204" pitchFamily="34" charset="0"/>
              </a:rPr>
              <a:t>ποτε</a:t>
            </a:r>
            <a:r>
              <a:rPr lang="el-GR" dirty="0">
                <a:cs typeface="Arial" panose="020B0604020202020204" pitchFamily="34" charset="0"/>
              </a:rPr>
              <a:t> </a:t>
            </a:r>
            <a:r>
              <a:rPr lang="el-GR" dirty="0" err="1">
                <a:cs typeface="Arial" panose="020B0604020202020204" pitchFamily="34" charset="0"/>
              </a:rPr>
              <a:t>ἰσχυρότερον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a:t>
            </a:r>
            <a:r>
              <a:rPr lang="el-GR" dirty="0" err="1">
                <a:cs typeface="Arial" panose="020B0604020202020204" pitchFamily="34" charset="0"/>
              </a:rPr>
              <a:t>ἀθανατώτερον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a:t>
            </a:r>
            <a:r>
              <a:rPr lang="el-GR" dirty="0" err="1">
                <a:cs typeface="Arial" panose="020B0604020202020204" pitchFamily="34" charset="0"/>
              </a:rPr>
              <a:t>μᾶλλον</a:t>
            </a:r>
            <a:r>
              <a:rPr lang="el-GR" dirty="0">
                <a:cs typeface="Arial" panose="020B0604020202020204" pitchFamily="34" charset="0"/>
              </a:rPr>
              <a:t> </a:t>
            </a:r>
            <a:r>
              <a:rPr lang="el-GR" dirty="0" err="1">
                <a:cs typeface="Arial" panose="020B0604020202020204" pitchFamily="34" charset="0"/>
              </a:rPr>
              <a:t>ἅπαντα</a:t>
            </a:r>
            <a:r>
              <a:rPr lang="el-GR" dirty="0">
                <a:cs typeface="Arial" panose="020B0604020202020204" pitchFamily="34" charset="0"/>
              </a:rPr>
              <a:t> συνέχοντα </a:t>
            </a:r>
            <a:r>
              <a:rPr lang="el-GR" dirty="0" err="1">
                <a:cs typeface="Arial" panose="020B0604020202020204" pitchFamily="34" charset="0"/>
              </a:rPr>
              <a:t>ἐξευρεῖν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a:t>
            </a:r>
            <a:r>
              <a:rPr lang="el-GR" dirty="0" err="1">
                <a:cs typeface="Arial" panose="020B0604020202020204" pitchFamily="34" charset="0"/>
              </a:rPr>
              <a:t>ὡς</a:t>
            </a:r>
            <a:r>
              <a:rPr lang="el-GR" dirty="0">
                <a:cs typeface="Arial" panose="020B0604020202020204" pitchFamily="34" charset="0"/>
              </a:rPr>
              <a:t> </a:t>
            </a:r>
            <a:r>
              <a:rPr lang="el-GR" dirty="0" err="1">
                <a:cs typeface="Arial" panose="020B0604020202020204" pitchFamily="34" charset="0"/>
              </a:rPr>
              <a:t>ἀληθῶς</a:t>
            </a:r>
            <a:r>
              <a:rPr lang="el-GR" dirty="0">
                <a:cs typeface="Arial" panose="020B0604020202020204" pitchFamily="34" charset="0"/>
              </a:rPr>
              <a:t> </a:t>
            </a:r>
            <a:r>
              <a:rPr lang="el-GR" dirty="0" err="1">
                <a:cs typeface="Arial" panose="020B0604020202020204" pitchFamily="34" charset="0"/>
              </a:rPr>
              <a:t>τὸ</a:t>
            </a:r>
            <a:r>
              <a:rPr lang="el-GR" dirty="0">
                <a:cs typeface="Arial" panose="020B0604020202020204" pitchFamily="34" charset="0"/>
              </a:rPr>
              <a:t> </a:t>
            </a:r>
            <a:r>
              <a:rPr lang="el-GR" dirty="0" err="1">
                <a:cs typeface="Arial" panose="020B0604020202020204" pitchFamily="34" charset="0"/>
              </a:rPr>
              <a:t>ἀγαθὸν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δέον </a:t>
            </a:r>
            <a:r>
              <a:rPr lang="el-GR" dirty="0" err="1">
                <a:cs typeface="Arial" panose="020B0604020202020204" pitchFamily="34" charset="0"/>
              </a:rPr>
              <a:t>συνδεῖν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a:t>
            </a:r>
            <a:r>
              <a:rPr lang="el-GR" dirty="0" err="1">
                <a:cs typeface="Arial" panose="020B0604020202020204" pitchFamily="34" charset="0"/>
              </a:rPr>
              <a:t>συνέχειν</a:t>
            </a:r>
            <a:r>
              <a:rPr lang="el-GR" dirty="0">
                <a:cs typeface="Arial" panose="020B0604020202020204" pitchFamily="34" charset="0"/>
              </a:rPr>
              <a:t> </a:t>
            </a:r>
            <a:r>
              <a:rPr lang="el-GR" dirty="0" err="1">
                <a:cs typeface="Arial" panose="020B0604020202020204" pitchFamily="34" charset="0"/>
              </a:rPr>
              <a:t>οὐδὲν</a:t>
            </a:r>
            <a:r>
              <a:rPr lang="el-GR" dirty="0">
                <a:cs typeface="Arial" panose="020B0604020202020204" pitchFamily="34" charset="0"/>
              </a:rPr>
              <a:t> </a:t>
            </a:r>
            <a:r>
              <a:rPr lang="el-GR" dirty="0" err="1">
                <a:cs typeface="Arial" panose="020B0604020202020204" pitchFamily="34" charset="0"/>
              </a:rPr>
              <a:t>οἴονται</a:t>
            </a:r>
            <a:r>
              <a:rPr lang="el-GR" dirty="0">
                <a:cs typeface="Arial" panose="020B0604020202020204" pitchFamily="34" charset="0"/>
              </a:rPr>
              <a:t>. </a:t>
            </a:r>
            <a:r>
              <a:rPr lang="el-GR" dirty="0" err="1">
                <a:cs typeface="Arial" panose="020B0604020202020204" pitchFamily="34" charset="0"/>
              </a:rPr>
              <a:t>ἐγὼ</a:t>
            </a:r>
            <a:r>
              <a:rPr lang="el-GR" dirty="0">
                <a:cs typeface="Arial" panose="020B0604020202020204" pitchFamily="34" charset="0"/>
              </a:rPr>
              <a:t> </a:t>
            </a:r>
            <a:r>
              <a:rPr lang="el-GR" dirty="0" err="1">
                <a:cs typeface="Arial" panose="020B0604020202020204" pitchFamily="34" charset="0"/>
              </a:rPr>
              <a:t>μὲν</a:t>
            </a:r>
            <a:r>
              <a:rPr lang="el-GR" dirty="0">
                <a:cs typeface="Arial" panose="020B0604020202020204" pitchFamily="34" charset="0"/>
              </a:rPr>
              <a:t> </a:t>
            </a:r>
            <a:r>
              <a:rPr lang="el-GR" dirty="0" err="1">
                <a:cs typeface="Arial" panose="020B0604020202020204" pitchFamily="34" charset="0"/>
              </a:rPr>
              <a:t>οὖν</a:t>
            </a:r>
            <a:r>
              <a:rPr lang="el-GR" dirty="0">
                <a:cs typeface="Arial" panose="020B0604020202020204" pitchFamily="34" charset="0"/>
              </a:rPr>
              <a:t> </a:t>
            </a:r>
            <a:r>
              <a:rPr lang="el-GR" dirty="0" err="1">
                <a:cs typeface="Arial" panose="020B0604020202020204" pitchFamily="34" charset="0"/>
              </a:rPr>
              <a:t>τῆς</a:t>
            </a:r>
            <a:r>
              <a:rPr lang="el-GR" dirty="0">
                <a:cs typeface="Arial" panose="020B0604020202020204" pitchFamily="34" charset="0"/>
              </a:rPr>
              <a:t> τοιαύτης </a:t>
            </a:r>
            <a:r>
              <a:rPr lang="el-GR" dirty="0" err="1">
                <a:cs typeface="Arial" panose="020B0604020202020204" pitchFamily="34" charset="0"/>
              </a:rPr>
              <a:t>αἰτίας</a:t>
            </a:r>
            <a:r>
              <a:rPr lang="el-GR" dirty="0">
                <a:cs typeface="Arial" panose="020B0604020202020204" pitchFamily="34" charset="0"/>
              </a:rPr>
              <a:t> </a:t>
            </a:r>
            <a:r>
              <a:rPr lang="el-GR" dirty="0" err="1">
                <a:cs typeface="Arial" panose="020B0604020202020204" pitchFamily="34" charset="0"/>
              </a:rPr>
              <a:t>ὅπῃ</a:t>
            </a:r>
            <a:r>
              <a:rPr lang="el-GR" dirty="0">
                <a:cs typeface="Arial" panose="020B0604020202020204" pitchFamily="34" charset="0"/>
              </a:rPr>
              <a:t> </a:t>
            </a:r>
            <a:r>
              <a:rPr lang="el-GR" dirty="0" err="1">
                <a:cs typeface="Arial" panose="020B0604020202020204" pitchFamily="34" charset="0"/>
              </a:rPr>
              <a:t>ποτὲ</a:t>
            </a:r>
            <a:r>
              <a:rPr lang="el-GR" dirty="0">
                <a:cs typeface="Arial" panose="020B0604020202020204" pitchFamily="34" charset="0"/>
              </a:rPr>
              <a:t> </a:t>
            </a:r>
            <a:r>
              <a:rPr lang="el-GR" dirty="0" err="1">
                <a:cs typeface="Arial" panose="020B0604020202020204" pitchFamily="34" charset="0"/>
              </a:rPr>
              <a:t>ἔχει</a:t>
            </a:r>
            <a:r>
              <a:rPr lang="el-GR" dirty="0">
                <a:cs typeface="Arial" panose="020B0604020202020204" pitchFamily="34" charset="0"/>
              </a:rPr>
              <a:t> </a:t>
            </a:r>
            <a:r>
              <a:rPr lang="el-GR" dirty="0" err="1">
                <a:cs typeface="Arial" panose="020B0604020202020204" pitchFamily="34" charset="0"/>
              </a:rPr>
              <a:t>μαθητὴς</a:t>
            </a:r>
            <a:r>
              <a:rPr lang="el-GR" dirty="0">
                <a:cs typeface="Arial" panose="020B0604020202020204" pitchFamily="34" charset="0"/>
              </a:rPr>
              <a:t> </a:t>
            </a:r>
            <a:r>
              <a:rPr lang="el-GR" dirty="0" err="1">
                <a:cs typeface="Arial" panose="020B0604020202020204" pitchFamily="34" charset="0"/>
              </a:rPr>
              <a:t>ὁτουοῦν</a:t>
            </a:r>
            <a:r>
              <a:rPr lang="el-GR" dirty="0">
                <a:cs typeface="Arial" panose="020B0604020202020204" pitchFamily="34" charset="0"/>
              </a:rPr>
              <a:t> </a:t>
            </a:r>
            <a:r>
              <a:rPr lang="el-GR" dirty="0" err="1">
                <a:cs typeface="Arial" panose="020B0604020202020204" pitchFamily="34" charset="0"/>
              </a:rPr>
              <a:t>ἥδιστ</a:t>
            </a:r>
            <a:r>
              <a:rPr lang="el-GR" dirty="0">
                <a:cs typeface="Arial" panose="020B0604020202020204" pitchFamily="34" charset="0"/>
              </a:rPr>
              <a:t>᾽ </a:t>
            </a:r>
            <a:r>
              <a:rPr lang="el-GR" dirty="0" err="1">
                <a:cs typeface="Arial" panose="020B0604020202020204" pitchFamily="34" charset="0"/>
              </a:rPr>
              <a:t>ἂν</a:t>
            </a:r>
            <a:r>
              <a:rPr lang="el-GR" dirty="0">
                <a:cs typeface="Arial" panose="020B0604020202020204" pitchFamily="34" charset="0"/>
              </a:rPr>
              <a:t> </a:t>
            </a:r>
            <a:r>
              <a:rPr lang="el-GR" dirty="0" err="1">
                <a:cs typeface="Arial" panose="020B0604020202020204" pitchFamily="34" charset="0"/>
              </a:rPr>
              <a:t>γενοίμην</a:t>
            </a:r>
            <a:r>
              <a:rPr lang="el-GR" dirty="0">
                <a:latin typeface="Arial" panose="020B0604020202020204" pitchFamily="34" charset="0"/>
                <a:cs typeface="Arial" panose="020B0604020202020204" pitchFamily="34" charset="0"/>
              </a:rPr>
              <a:t>·</a:t>
            </a:r>
            <a:r>
              <a:rPr lang="el-GR" dirty="0">
                <a:cs typeface="Arial" panose="020B0604020202020204" pitchFamily="34" charset="0"/>
              </a:rPr>
              <a:t> </a:t>
            </a:r>
            <a:r>
              <a:rPr lang="el-GR" dirty="0" err="1">
                <a:cs typeface="Arial" panose="020B0604020202020204" pitchFamily="34" charset="0"/>
              </a:rPr>
              <a:t>ἐπειδὴ</a:t>
            </a:r>
            <a:r>
              <a:rPr lang="el-GR" dirty="0">
                <a:cs typeface="Arial" panose="020B0604020202020204" pitchFamily="34" charset="0"/>
              </a:rPr>
              <a:t> </a:t>
            </a:r>
            <a:r>
              <a:rPr lang="el-GR" dirty="0" err="1">
                <a:cs typeface="Arial" panose="020B0604020202020204" pitchFamily="34" charset="0"/>
              </a:rPr>
              <a:t>δὲ</a:t>
            </a:r>
            <a:r>
              <a:rPr lang="el-GR" dirty="0">
                <a:cs typeface="Arial" panose="020B0604020202020204" pitchFamily="34" charset="0"/>
              </a:rPr>
              <a:t> ταύτης </a:t>
            </a:r>
            <a:r>
              <a:rPr lang="el-GR" dirty="0" err="1">
                <a:cs typeface="Arial" panose="020B0604020202020204" pitchFamily="34" charset="0"/>
              </a:rPr>
              <a:t>ἐστερήθην</a:t>
            </a:r>
            <a:r>
              <a:rPr lang="el-GR" dirty="0">
                <a:cs typeface="Arial" panose="020B0604020202020204" pitchFamily="34" charset="0"/>
              </a:rPr>
              <a:t> </a:t>
            </a:r>
            <a:r>
              <a:rPr lang="el-GR" dirty="0" err="1">
                <a:cs typeface="Arial" panose="020B0604020202020204" pitchFamily="34" charset="0"/>
              </a:rPr>
              <a:t>καὶ</a:t>
            </a:r>
            <a:r>
              <a:rPr lang="el-GR" dirty="0">
                <a:cs typeface="Arial" panose="020B0604020202020204" pitchFamily="34" charset="0"/>
              </a:rPr>
              <a:t> </a:t>
            </a:r>
            <a:r>
              <a:rPr lang="el-GR" dirty="0" err="1">
                <a:cs typeface="Arial" panose="020B0604020202020204" pitchFamily="34" charset="0"/>
              </a:rPr>
              <a:t>οὔτ</a:t>
            </a:r>
            <a:r>
              <a:rPr lang="el-GR" dirty="0">
                <a:cs typeface="Arial" panose="020B0604020202020204" pitchFamily="34" charset="0"/>
              </a:rPr>
              <a:t>᾽ </a:t>
            </a:r>
            <a:r>
              <a:rPr lang="el-GR" dirty="0" err="1">
                <a:cs typeface="Arial" panose="020B0604020202020204" pitchFamily="34" charset="0"/>
              </a:rPr>
              <a:t>αὐτὸς</a:t>
            </a:r>
            <a:r>
              <a:rPr lang="el-GR" dirty="0">
                <a:cs typeface="Arial" panose="020B0604020202020204" pitchFamily="34" charset="0"/>
              </a:rPr>
              <a:t> </a:t>
            </a:r>
            <a:r>
              <a:rPr lang="el-GR" dirty="0" err="1">
                <a:cs typeface="Arial" panose="020B0604020202020204" pitchFamily="34" charset="0"/>
              </a:rPr>
              <a:t>εὑρεῖν</a:t>
            </a:r>
            <a:r>
              <a:rPr lang="el-GR" dirty="0">
                <a:cs typeface="Arial" panose="020B0604020202020204" pitchFamily="34" charset="0"/>
              </a:rPr>
              <a:t> </a:t>
            </a:r>
            <a:r>
              <a:rPr lang="el-GR" dirty="0" err="1">
                <a:cs typeface="Arial" panose="020B0604020202020204" pitchFamily="34" charset="0"/>
              </a:rPr>
              <a:t>οὔτε</a:t>
            </a:r>
            <a:r>
              <a:rPr lang="el-GR" dirty="0">
                <a:cs typeface="Arial" panose="020B0604020202020204" pitchFamily="34" charset="0"/>
              </a:rPr>
              <a:t> </a:t>
            </a:r>
            <a:r>
              <a:rPr lang="el-GR" dirty="0" err="1">
                <a:cs typeface="Arial" panose="020B0604020202020204" pitchFamily="34" charset="0"/>
              </a:rPr>
              <a:t>παρ</a:t>
            </a:r>
            <a:r>
              <a:rPr lang="el-GR" dirty="0">
                <a:cs typeface="Arial" panose="020B0604020202020204" pitchFamily="34" charset="0"/>
              </a:rPr>
              <a:t>᾽ </a:t>
            </a:r>
            <a:r>
              <a:rPr lang="el-GR" dirty="0" err="1">
                <a:cs typeface="Arial" panose="020B0604020202020204" pitchFamily="34" charset="0"/>
              </a:rPr>
              <a:t>ἄλλου</a:t>
            </a:r>
            <a:r>
              <a:rPr lang="el-GR" dirty="0">
                <a:cs typeface="Arial" panose="020B0604020202020204" pitchFamily="34" charset="0"/>
              </a:rPr>
              <a:t> </a:t>
            </a:r>
            <a:r>
              <a:rPr lang="el-GR" dirty="0" err="1">
                <a:cs typeface="Arial" panose="020B0604020202020204" pitchFamily="34" charset="0"/>
              </a:rPr>
              <a:t>μαθεῖν</a:t>
            </a:r>
            <a:r>
              <a:rPr lang="el-GR" dirty="0">
                <a:cs typeface="Arial" panose="020B0604020202020204" pitchFamily="34" charset="0"/>
              </a:rPr>
              <a:t> </a:t>
            </a:r>
            <a:r>
              <a:rPr lang="el-GR" dirty="0" err="1">
                <a:cs typeface="Arial" panose="020B0604020202020204" pitchFamily="34" charset="0"/>
              </a:rPr>
              <a:t>οἷός</a:t>
            </a:r>
            <a:r>
              <a:rPr lang="el-GR" dirty="0">
                <a:cs typeface="Arial" panose="020B0604020202020204" pitchFamily="34" charset="0"/>
              </a:rPr>
              <a:t> τε </a:t>
            </a:r>
            <a:r>
              <a:rPr lang="el-GR" dirty="0" err="1">
                <a:cs typeface="Arial" panose="020B0604020202020204" pitchFamily="34" charset="0"/>
              </a:rPr>
              <a:t>ἐγενόμην</a:t>
            </a:r>
            <a:r>
              <a:rPr lang="el-GR" dirty="0">
                <a:cs typeface="Arial" panose="020B0604020202020204" pitchFamily="34" charset="0"/>
              </a:rPr>
              <a:t>, </a:t>
            </a:r>
            <a:r>
              <a:rPr lang="el-GR" b="1" dirty="0" err="1">
                <a:cs typeface="Arial" panose="020B0604020202020204" pitchFamily="34" charset="0"/>
              </a:rPr>
              <a:t>τὸν</a:t>
            </a:r>
            <a:r>
              <a:rPr lang="el-GR" b="1" dirty="0">
                <a:cs typeface="Arial" panose="020B0604020202020204" pitchFamily="34" charset="0"/>
              </a:rPr>
              <a:t> δεύτερον</a:t>
            </a:r>
            <a:endParaRPr lang="el-GR" dirty="0"/>
          </a:p>
        </p:txBody>
      </p:sp>
      <p:sp>
        <p:nvSpPr>
          <p:cNvPr id="4" name="Θέση περιεχομένου 3">
            <a:extLst>
              <a:ext uri="{FF2B5EF4-FFF2-40B4-BE49-F238E27FC236}">
                <a16:creationId xmlns:a16="http://schemas.microsoft.com/office/drawing/2014/main" id="{F2D150A1-93A0-EDAA-9EE4-EE06BA9D3E54}"/>
              </a:ext>
            </a:extLst>
          </p:cNvPr>
          <p:cNvSpPr>
            <a:spLocks noGrp="1"/>
          </p:cNvSpPr>
          <p:nvPr>
            <p:ph sz="half" idx="2"/>
          </p:nvPr>
        </p:nvSpPr>
        <p:spPr/>
        <p:txBody>
          <a:bodyPr>
            <a:normAutofit fontScale="85000" lnSpcReduction="10000"/>
          </a:bodyPr>
          <a:lstStyle/>
          <a:p>
            <a:pPr marL="0" indent="0" algn="just">
              <a:buNone/>
            </a:pPr>
            <a:r>
              <a:rPr lang="el-GR" dirty="0">
                <a:latin typeface="Arial" panose="020B0604020202020204" pitchFamily="34" charset="0"/>
                <a:cs typeface="Arial" panose="020B0604020202020204" pitchFamily="34" charset="0"/>
              </a:rPr>
              <a:t>Τη δύναμη όμως που τα τοποθέτησε στην άριστη θέση, αυτήν που τώρα έχουν, δεν ζητούν ούτε να την ανακαλύψουν ούτε την θεωρούν θεϊκής καταγωγής, αλλά αντίθετα νομίζουν ότι μια μέρα θα ανακαλύψουν έναν Άτλαντα περισσότερο δυνατό και αθάνατο από αυτή, τέτοιον που να κάνει περισσότερα και να συγκρατεί τα πάντα. Δεν πιστεύουν όμως καθόλου σε εκείνο το αληθινό καλό που πρώτο έχει το δικαίωμα να συνδέει και να συγκρατεί τα πάντα. Εγώ προσωπικά θα γινόμουν ευχαρίστως μαθητής οποιουδήποτε για να μάθω πώς έχει το ζήτημα της αιτίας. Τώρα που έχω στερηθεί κάτι τέτοιο και δεν μπόρεσα να την ανακαλύψω ούτε μόνος ούτε μέσω κάποιου άλλου, θέλεις </a:t>
            </a:r>
            <a:r>
              <a:rPr lang="el-GR" dirty="0" err="1">
                <a:latin typeface="Arial" panose="020B0604020202020204" pitchFamily="34" charset="0"/>
                <a:cs typeface="Arial" panose="020B0604020202020204" pitchFamily="34" charset="0"/>
              </a:rPr>
              <a:t>Κέβη</a:t>
            </a:r>
            <a:r>
              <a:rPr lang="el-GR" dirty="0">
                <a:latin typeface="Arial" panose="020B0604020202020204" pitchFamily="34" charset="0"/>
                <a:cs typeface="Arial" panose="020B0604020202020204" pitchFamily="34" charset="0"/>
              </a:rPr>
              <a:t> μου, [d] να σου επιδείξω πώς ετοίμασα το δεύτερο ναυτικό ταξίδι μου με προορισμό την αναζήτηση της αιτίας; </a:t>
            </a:r>
          </a:p>
        </p:txBody>
      </p:sp>
    </p:spTree>
    <p:extLst>
      <p:ext uri="{BB962C8B-B14F-4D97-AF65-F5344CB8AC3E}">
        <p14:creationId xmlns:p14="http://schemas.microsoft.com/office/powerpoint/2010/main" val="84934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A10E5C-9B1E-CAF3-FA56-46AB4CC8470D}"/>
              </a:ext>
            </a:extLst>
          </p:cNvPr>
          <p:cNvSpPr>
            <a:spLocks noGrp="1"/>
          </p:cNvSpPr>
          <p:nvPr>
            <p:ph type="title"/>
          </p:nvPr>
        </p:nvSpPr>
        <p:spPr/>
        <p:txBody>
          <a:bodyPr/>
          <a:lstStyle/>
          <a:p>
            <a:r>
              <a:rPr lang="el-GR" dirty="0"/>
              <a:t>6</a:t>
            </a:r>
            <a:r>
              <a:rPr lang="el-GR" baseline="30000" dirty="0"/>
              <a:t>ο</a:t>
            </a:r>
            <a:r>
              <a:rPr lang="el-GR" dirty="0"/>
              <a:t> ΜΑΘΗΜΑ</a:t>
            </a:r>
          </a:p>
        </p:txBody>
      </p:sp>
      <p:pic>
        <p:nvPicPr>
          <p:cNvPr id="6" name="Θέση εικόνας 5">
            <a:extLst>
              <a:ext uri="{FF2B5EF4-FFF2-40B4-BE49-F238E27FC236}">
                <a16:creationId xmlns:a16="http://schemas.microsoft.com/office/drawing/2014/main" id="{7AB15E0C-710C-ADDC-ED9F-72BF3A7F7B6B}"/>
              </a:ext>
            </a:extLst>
          </p:cNvPr>
          <p:cNvPicPr>
            <a:picLocks noGrp="1" noChangeAspect="1"/>
          </p:cNvPicPr>
          <p:nvPr>
            <p:ph type="pic" idx="1"/>
          </p:nvPr>
        </p:nvPicPr>
        <p:blipFill>
          <a:blip r:embed="rId2"/>
          <a:srcRect t="19042" b="19042"/>
          <a:stretch>
            <a:fillRect/>
          </a:stretch>
        </p:blipFill>
        <p:spPr/>
      </p:pic>
      <p:sp>
        <p:nvSpPr>
          <p:cNvPr id="3" name="Υπότιτλος 2">
            <a:extLst>
              <a:ext uri="{FF2B5EF4-FFF2-40B4-BE49-F238E27FC236}">
                <a16:creationId xmlns:a16="http://schemas.microsoft.com/office/drawing/2014/main" id="{E5452E80-E907-9109-0FC3-E175F87792D7}"/>
              </a:ext>
            </a:extLst>
          </p:cNvPr>
          <p:cNvSpPr>
            <a:spLocks noGrp="1"/>
          </p:cNvSpPr>
          <p:nvPr>
            <p:ph type="body" sz="half" idx="2"/>
          </p:nvPr>
        </p:nvSpPr>
        <p:spPr/>
        <p:txBody>
          <a:bodyPr/>
          <a:lstStyle/>
          <a:p>
            <a:r>
              <a:rPr lang="el-GR" i="1" dirty="0">
                <a:latin typeface="Arial" panose="020B0604020202020204" pitchFamily="34" charset="0"/>
                <a:cs typeface="Arial" panose="020B0604020202020204" pitchFamily="34" charset="0"/>
              </a:rPr>
              <a:t>ΦΑΙΔΩΝ</a:t>
            </a:r>
          </a:p>
          <a:p>
            <a:endParaRPr lang="el-GR" dirty="0"/>
          </a:p>
        </p:txBody>
      </p:sp>
    </p:spTree>
    <p:extLst>
      <p:ext uri="{BB962C8B-B14F-4D97-AF65-F5344CB8AC3E}">
        <p14:creationId xmlns:p14="http://schemas.microsoft.com/office/powerpoint/2010/main" val="3470005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808295-466F-E0FD-9BA0-547C342B3DEE}"/>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FB6EE8FD-0980-F99A-FDAF-F7403380C364}"/>
              </a:ext>
            </a:extLst>
          </p:cNvPr>
          <p:cNvSpPr>
            <a:spLocks noGrp="1"/>
          </p:cNvSpPr>
          <p:nvPr>
            <p:ph sz="half" idx="1"/>
          </p:nvPr>
        </p:nvSpPr>
        <p:spPr/>
        <p:txBody>
          <a:bodyPr>
            <a:normAutofit fontScale="77500" lnSpcReduction="20000"/>
          </a:bodyPr>
          <a:lstStyle/>
          <a:p>
            <a:pPr marL="0" indent="0" algn="just">
              <a:buNone/>
            </a:pPr>
            <a:r>
              <a:rPr lang="el-GR" dirty="0"/>
              <a:t>[99</a:t>
            </a:r>
            <a:r>
              <a:rPr lang="en-US" dirty="0"/>
              <a:t>d</a:t>
            </a:r>
            <a:r>
              <a:rPr lang="el-GR" dirty="0"/>
              <a:t>] </a:t>
            </a:r>
            <a:r>
              <a:rPr lang="el-GR" b="1" dirty="0" err="1"/>
              <a:t>πλοῦν</a:t>
            </a:r>
            <a:r>
              <a:rPr lang="el-GR" dirty="0"/>
              <a:t> </a:t>
            </a:r>
            <a:r>
              <a:rPr lang="el-GR" dirty="0" err="1"/>
              <a:t>ἐπὶ</a:t>
            </a:r>
            <a:r>
              <a:rPr lang="el-GR" dirty="0"/>
              <a:t> </a:t>
            </a:r>
            <a:r>
              <a:rPr lang="el-GR" dirty="0" err="1"/>
              <a:t>τὴν</a:t>
            </a:r>
            <a:r>
              <a:rPr lang="el-GR" dirty="0"/>
              <a:t> </a:t>
            </a:r>
            <a:r>
              <a:rPr lang="el-GR" dirty="0" err="1"/>
              <a:t>τῆς</a:t>
            </a:r>
            <a:r>
              <a:rPr lang="el-GR" dirty="0"/>
              <a:t> </a:t>
            </a:r>
            <a:r>
              <a:rPr lang="el-GR" dirty="0" err="1"/>
              <a:t>αἰτίας</a:t>
            </a:r>
            <a:r>
              <a:rPr lang="el-GR" dirty="0"/>
              <a:t> </a:t>
            </a:r>
            <a:r>
              <a:rPr lang="el-GR" dirty="0" err="1"/>
              <a:t>ζήτησιν</a:t>
            </a:r>
            <a:r>
              <a:rPr lang="el-GR" dirty="0"/>
              <a:t> ᾗ </a:t>
            </a:r>
            <a:r>
              <a:rPr lang="el-GR" dirty="0" err="1"/>
              <a:t>πεπραγμάτευμαι</a:t>
            </a:r>
            <a:r>
              <a:rPr lang="el-GR" dirty="0"/>
              <a:t> </a:t>
            </a:r>
            <a:r>
              <a:rPr lang="el-GR" dirty="0" err="1"/>
              <a:t>βούλει</a:t>
            </a:r>
            <a:r>
              <a:rPr lang="el-GR" dirty="0"/>
              <a:t> σοι, </a:t>
            </a:r>
            <a:r>
              <a:rPr lang="el-GR" dirty="0" err="1"/>
              <a:t>ἔφη</a:t>
            </a:r>
            <a:r>
              <a:rPr lang="el-GR" dirty="0"/>
              <a:t>, </a:t>
            </a:r>
            <a:r>
              <a:rPr lang="el-GR" dirty="0" err="1"/>
              <a:t>ἐπίδειξιν</a:t>
            </a:r>
            <a:r>
              <a:rPr lang="el-GR" dirty="0"/>
              <a:t> </a:t>
            </a:r>
            <a:r>
              <a:rPr lang="el-GR" dirty="0" err="1"/>
              <a:t>ποιήσωμαι</a:t>
            </a:r>
            <a:r>
              <a:rPr lang="el-GR" dirty="0"/>
              <a:t>, ὦ </a:t>
            </a:r>
            <a:r>
              <a:rPr lang="el-GR" dirty="0" err="1"/>
              <a:t>Κέβης</a:t>
            </a:r>
            <a:r>
              <a:rPr lang="el-GR" dirty="0"/>
              <a:t>;</a:t>
            </a:r>
          </a:p>
          <a:p>
            <a:pPr marL="0" indent="0" algn="just">
              <a:buNone/>
            </a:pPr>
            <a:r>
              <a:rPr lang="el-GR" dirty="0" err="1"/>
              <a:t>ὑπερφυῶς</a:t>
            </a:r>
            <a:r>
              <a:rPr lang="el-GR" dirty="0"/>
              <a:t> </a:t>
            </a:r>
            <a:r>
              <a:rPr lang="el-GR" dirty="0" err="1"/>
              <a:t>μὲν</a:t>
            </a:r>
            <a:r>
              <a:rPr lang="el-GR" dirty="0"/>
              <a:t> </a:t>
            </a:r>
            <a:r>
              <a:rPr lang="el-GR" dirty="0" err="1"/>
              <a:t>οὖν</a:t>
            </a:r>
            <a:r>
              <a:rPr lang="el-GR" dirty="0"/>
              <a:t>, </a:t>
            </a:r>
            <a:r>
              <a:rPr lang="el-GR" dirty="0" err="1"/>
              <a:t>ἔφη</a:t>
            </a:r>
            <a:r>
              <a:rPr lang="el-GR" dirty="0"/>
              <a:t>, </a:t>
            </a:r>
            <a:r>
              <a:rPr lang="el-GR" dirty="0" err="1"/>
              <a:t>ὡς</a:t>
            </a:r>
            <a:r>
              <a:rPr lang="el-GR" dirty="0"/>
              <a:t> βούλομαι.</a:t>
            </a:r>
          </a:p>
          <a:p>
            <a:pPr marL="0" indent="0" algn="just">
              <a:buNone/>
            </a:pPr>
            <a:r>
              <a:rPr lang="el-GR" dirty="0" err="1"/>
              <a:t>ἔδοξε</a:t>
            </a:r>
            <a:r>
              <a:rPr lang="el-GR" dirty="0"/>
              <a:t> </a:t>
            </a:r>
            <a:r>
              <a:rPr lang="el-GR" dirty="0" err="1"/>
              <a:t>τοίνυν</a:t>
            </a:r>
            <a:r>
              <a:rPr lang="el-GR" dirty="0"/>
              <a:t> μοι, ἦ δ᾽ </a:t>
            </a:r>
            <a:r>
              <a:rPr lang="el-GR" dirty="0" err="1"/>
              <a:t>ὅς</a:t>
            </a:r>
            <a:r>
              <a:rPr lang="el-GR" dirty="0"/>
              <a:t>, </a:t>
            </a:r>
            <a:r>
              <a:rPr lang="el-GR" dirty="0" err="1"/>
              <a:t>μετὰ</a:t>
            </a:r>
            <a:r>
              <a:rPr lang="el-GR" dirty="0"/>
              <a:t> </a:t>
            </a:r>
            <a:r>
              <a:rPr lang="el-GR" dirty="0" err="1"/>
              <a:t>ταῦτα</a:t>
            </a:r>
            <a:r>
              <a:rPr lang="el-GR" dirty="0"/>
              <a:t>, </a:t>
            </a:r>
            <a:r>
              <a:rPr lang="el-GR" dirty="0" err="1"/>
              <a:t>ἐπειδὴ</a:t>
            </a:r>
            <a:r>
              <a:rPr lang="el-GR" dirty="0"/>
              <a:t> </a:t>
            </a:r>
            <a:r>
              <a:rPr lang="el-GR" dirty="0" err="1"/>
              <a:t>ἀπειρήκη</a:t>
            </a:r>
            <a:r>
              <a:rPr lang="el-GR" dirty="0"/>
              <a:t> </a:t>
            </a:r>
            <a:r>
              <a:rPr lang="el-GR" dirty="0" err="1"/>
              <a:t>τὰ</a:t>
            </a:r>
            <a:r>
              <a:rPr lang="el-GR" dirty="0"/>
              <a:t> </a:t>
            </a:r>
            <a:r>
              <a:rPr lang="el-GR" dirty="0" err="1"/>
              <a:t>ὄντα</a:t>
            </a:r>
            <a:r>
              <a:rPr lang="el-GR" dirty="0"/>
              <a:t> </a:t>
            </a:r>
            <a:r>
              <a:rPr lang="el-GR" dirty="0" err="1"/>
              <a:t>σκοπῶν</a:t>
            </a:r>
            <a:r>
              <a:rPr lang="el-GR" dirty="0"/>
              <a:t>, </a:t>
            </a:r>
            <a:r>
              <a:rPr lang="el-GR" dirty="0" err="1"/>
              <a:t>δεῖν</a:t>
            </a:r>
            <a:r>
              <a:rPr lang="el-GR" dirty="0"/>
              <a:t> </a:t>
            </a:r>
            <a:r>
              <a:rPr lang="el-GR" dirty="0" err="1"/>
              <a:t>εὐλαβηθῆναι</a:t>
            </a:r>
            <a:r>
              <a:rPr lang="el-GR" dirty="0"/>
              <a:t> </a:t>
            </a:r>
            <a:r>
              <a:rPr lang="el-GR" dirty="0" err="1"/>
              <a:t>μὴ</a:t>
            </a:r>
            <a:r>
              <a:rPr lang="el-GR" dirty="0"/>
              <a:t> </a:t>
            </a:r>
            <a:r>
              <a:rPr lang="el-GR" dirty="0" err="1"/>
              <a:t>πάθοιμι</a:t>
            </a:r>
            <a:r>
              <a:rPr lang="el-GR" dirty="0"/>
              <a:t> </a:t>
            </a:r>
            <a:r>
              <a:rPr lang="el-GR" dirty="0" err="1"/>
              <a:t>ὅπερ</a:t>
            </a:r>
            <a:r>
              <a:rPr lang="el-GR" dirty="0"/>
              <a:t> </a:t>
            </a:r>
            <a:r>
              <a:rPr lang="el-GR" dirty="0" err="1"/>
              <a:t>οἱ</a:t>
            </a:r>
            <a:r>
              <a:rPr lang="el-GR" dirty="0"/>
              <a:t> </a:t>
            </a:r>
            <a:r>
              <a:rPr lang="el-GR" dirty="0" err="1"/>
              <a:t>τὸν</a:t>
            </a:r>
            <a:r>
              <a:rPr lang="el-GR" dirty="0"/>
              <a:t> </a:t>
            </a:r>
            <a:r>
              <a:rPr lang="el-GR" dirty="0" err="1"/>
              <a:t>ἥλιον</a:t>
            </a:r>
            <a:r>
              <a:rPr lang="el-GR" dirty="0"/>
              <a:t> </a:t>
            </a:r>
            <a:r>
              <a:rPr lang="el-GR" dirty="0" err="1"/>
              <a:t>ἐκλείποντα</a:t>
            </a:r>
            <a:r>
              <a:rPr lang="el-GR" dirty="0"/>
              <a:t> </a:t>
            </a:r>
            <a:r>
              <a:rPr lang="el-GR" dirty="0" err="1"/>
              <a:t>θεωροῦντες</a:t>
            </a:r>
            <a:r>
              <a:rPr lang="el-GR" dirty="0"/>
              <a:t> </a:t>
            </a:r>
            <a:r>
              <a:rPr lang="el-GR" dirty="0" err="1"/>
              <a:t>καὶ</a:t>
            </a:r>
            <a:r>
              <a:rPr lang="el-GR" dirty="0"/>
              <a:t> σκοπούμενοι </a:t>
            </a:r>
            <a:r>
              <a:rPr lang="el-GR" dirty="0" err="1"/>
              <a:t>πάσχουσιν</a:t>
            </a:r>
            <a:r>
              <a:rPr lang="el-GR" dirty="0">
                <a:latin typeface="Arial" panose="020B0604020202020204" pitchFamily="34" charset="0"/>
                <a:cs typeface="Arial" panose="020B0604020202020204" pitchFamily="34" charset="0"/>
              </a:rPr>
              <a:t>·</a:t>
            </a:r>
            <a:r>
              <a:rPr lang="el-GR" dirty="0"/>
              <a:t> διαφθείρονται γάρ που </a:t>
            </a:r>
            <a:r>
              <a:rPr lang="el-GR" dirty="0" err="1"/>
              <a:t>ἔνιοι</a:t>
            </a:r>
            <a:r>
              <a:rPr lang="el-GR" dirty="0"/>
              <a:t> </a:t>
            </a:r>
            <a:r>
              <a:rPr lang="el-GR" dirty="0" err="1"/>
              <a:t>τὰ</a:t>
            </a:r>
            <a:r>
              <a:rPr lang="el-GR" dirty="0"/>
              <a:t> </a:t>
            </a:r>
            <a:r>
              <a:rPr lang="el-GR" dirty="0" err="1"/>
              <a:t>ὄμματα</a:t>
            </a:r>
            <a:r>
              <a:rPr lang="el-GR" dirty="0"/>
              <a:t>, </a:t>
            </a:r>
            <a:r>
              <a:rPr lang="el-GR" dirty="0" err="1"/>
              <a:t>ἐὰν</a:t>
            </a:r>
            <a:r>
              <a:rPr lang="el-GR" dirty="0"/>
              <a:t> </a:t>
            </a:r>
            <a:r>
              <a:rPr lang="el-GR" dirty="0" err="1"/>
              <a:t>μὴ</a:t>
            </a:r>
            <a:r>
              <a:rPr lang="el-GR" dirty="0"/>
              <a:t> </a:t>
            </a:r>
            <a:r>
              <a:rPr lang="el-GR" dirty="0" err="1"/>
              <a:t>ἐν</a:t>
            </a:r>
            <a:r>
              <a:rPr lang="el-GR" dirty="0"/>
              <a:t> </a:t>
            </a:r>
            <a:r>
              <a:rPr lang="el-GR" dirty="0" err="1"/>
              <a:t>ὕδατι</a:t>
            </a:r>
            <a:r>
              <a:rPr lang="el-GR" dirty="0"/>
              <a:t> ἤ</a:t>
            </a:r>
            <a:r>
              <a:rPr lang="en-US" dirty="0"/>
              <a:t> </a:t>
            </a:r>
            <a:r>
              <a:rPr lang="el-GR" dirty="0"/>
              <a:t>[99</a:t>
            </a:r>
            <a:r>
              <a:rPr lang="en-US" dirty="0"/>
              <a:t>e</a:t>
            </a:r>
            <a:r>
              <a:rPr lang="el-GR" dirty="0"/>
              <a:t>] </a:t>
            </a:r>
            <a:r>
              <a:rPr lang="el-GR" dirty="0" err="1"/>
              <a:t>τινι</a:t>
            </a:r>
            <a:r>
              <a:rPr lang="el-GR" dirty="0"/>
              <a:t> </a:t>
            </a:r>
            <a:r>
              <a:rPr lang="el-GR" dirty="0" err="1"/>
              <a:t>τοιούτῳ</a:t>
            </a:r>
            <a:r>
              <a:rPr lang="el-GR" dirty="0"/>
              <a:t> </a:t>
            </a:r>
            <a:r>
              <a:rPr lang="el-GR" dirty="0" err="1"/>
              <a:t>σκοπῶνται</a:t>
            </a:r>
            <a:r>
              <a:rPr lang="el-GR" dirty="0"/>
              <a:t> </a:t>
            </a:r>
            <a:r>
              <a:rPr lang="el-GR" dirty="0" err="1"/>
              <a:t>τὴν</a:t>
            </a:r>
            <a:r>
              <a:rPr lang="el-GR" dirty="0"/>
              <a:t> </a:t>
            </a:r>
            <a:r>
              <a:rPr lang="el-GR" dirty="0" err="1"/>
              <a:t>εἰκόνα</a:t>
            </a:r>
            <a:r>
              <a:rPr lang="el-GR" dirty="0"/>
              <a:t> </a:t>
            </a:r>
            <a:r>
              <a:rPr lang="el-GR" dirty="0" err="1"/>
              <a:t>αὐτοῦ</a:t>
            </a:r>
            <a:r>
              <a:rPr lang="el-GR" dirty="0"/>
              <a:t>. </a:t>
            </a:r>
            <a:r>
              <a:rPr lang="el-GR" dirty="0" err="1"/>
              <a:t>τοιοῦτόν</a:t>
            </a:r>
            <a:r>
              <a:rPr lang="el-GR" dirty="0"/>
              <a:t> τι </a:t>
            </a:r>
            <a:r>
              <a:rPr lang="el-GR" dirty="0" err="1"/>
              <a:t>καὶ</a:t>
            </a:r>
            <a:r>
              <a:rPr lang="el-GR" dirty="0"/>
              <a:t> </a:t>
            </a:r>
            <a:r>
              <a:rPr lang="el-GR" dirty="0" err="1"/>
              <a:t>ἐγὼ</a:t>
            </a:r>
            <a:r>
              <a:rPr lang="el-GR" dirty="0"/>
              <a:t> </a:t>
            </a:r>
            <a:r>
              <a:rPr lang="el-GR" dirty="0" err="1"/>
              <a:t>διενοήθην</a:t>
            </a:r>
            <a:r>
              <a:rPr lang="el-GR" dirty="0"/>
              <a:t>, </a:t>
            </a:r>
            <a:r>
              <a:rPr lang="el-GR" dirty="0" err="1"/>
              <a:t>καὶ</a:t>
            </a:r>
            <a:r>
              <a:rPr lang="el-GR" dirty="0"/>
              <a:t> </a:t>
            </a:r>
            <a:r>
              <a:rPr lang="el-GR" dirty="0" err="1"/>
              <a:t>ἔδεισα</a:t>
            </a:r>
            <a:r>
              <a:rPr lang="el-GR" dirty="0"/>
              <a:t> </a:t>
            </a:r>
            <a:r>
              <a:rPr lang="el-GR" dirty="0" err="1"/>
              <a:t>μὴ</a:t>
            </a:r>
            <a:r>
              <a:rPr lang="el-GR" dirty="0"/>
              <a:t> </a:t>
            </a:r>
            <a:r>
              <a:rPr lang="el-GR" dirty="0" err="1"/>
              <a:t>παντάπασι</a:t>
            </a:r>
            <a:r>
              <a:rPr lang="el-GR" dirty="0"/>
              <a:t> </a:t>
            </a:r>
            <a:r>
              <a:rPr lang="el-GR" dirty="0" err="1"/>
              <a:t>τὴν</a:t>
            </a:r>
            <a:r>
              <a:rPr lang="el-GR" dirty="0"/>
              <a:t> </a:t>
            </a:r>
            <a:r>
              <a:rPr lang="el-GR" dirty="0" err="1"/>
              <a:t>ψυχὴν</a:t>
            </a:r>
            <a:r>
              <a:rPr lang="el-GR" dirty="0"/>
              <a:t> </a:t>
            </a:r>
            <a:r>
              <a:rPr lang="el-GR" dirty="0" err="1"/>
              <a:t>τυφλωθείην</a:t>
            </a:r>
            <a:r>
              <a:rPr lang="el-GR" dirty="0"/>
              <a:t> βλέπων </a:t>
            </a:r>
            <a:r>
              <a:rPr lang="el-GR" dirty="0" err="1"/>
              <a:t>πρὸς</a:t>
            </a:r>
            <a:r>
              <a:rPr lang="el-GR" dirty="0"/>
              <a:t> </a:t>
            </a:r>
            <a:r>
              <a:rPr lang="el-GR" dirty="0" err="1"/>
              <a:t>τὰ</a:t>
            </a:r>
            <a:r>
              <a:rPr lang="el-GR" dirty="0"/>
              <a:t> πράγματα </a:t>
            </a:r>
            <a:r>
              <a:rPr lang="el-GR" dirty="0" err="1"/>
              <a:t>τοῖς</a:t>
            </a:r>
            <a:r>
              <a:rPr lang="el-GR" dirty="0"/>
              <a:t> </a:t>
            </a:r>
            <a:r>
              <a:rPr lang="el-GR" dirty="0" err="1"/>
              <a:t>ὄμμασι</a:t>
            </a:r>
            <a:r>
              <a:rPr lang="el-GR" dirty="0"/>
              <a:t> </a:t>
            </a:r>
            <a:r>
              <a:rPr lang="el-GR" dirty="0" err="1"/>
              <a:t>καὶ</a:t>
            </a:r>
            <a:r>
              <a:rPr lang="el-GR" dirty="0"/>
              <a:t> </a:t>
            </a:r>
            <a:r>
              <a:rPr lang="el-GR" dirty="0" err="1"/>
              <a:t>ἑκάστῃ</a:t>
            </a:r>
            <a:r>
              <a:rPr lang="el-GR" dirty="0"/>
              <a:t> </a:t>
            </a:r>
            <a:r>
              <a:rPr lang="el-GR" dirty="0" err="1"/>
              <a:t>τῶν</a:t>
            </a:r>
            <a:r>
              <a:rPr lang="el-GR" dirty="0"/>
              <a:t> </a:t>
            </a:r>
            <a:r>
              <a:rPr lang="el-GR" dirty="0" err="1"/>
              <a:t>αἰσθήσεων</a:t>
            </a:r>
            <a:r>
              <a:rPr lang="el-GR" dirty="0"/>
              <a:t> </a:t>
            </a:r>
            <a:r>
              <a:rPr lang="el-GR" dirty="0" err="1"/>
              <a:t>ἐπιχειρῶν</a:t>
            </a:r>
            <a:r>
              <a:rPr lang="el-GR" dirty="0"/>
              <a:t> </a:t>
            </a:r>
            <a:r>
              <a:rPr lang="el-GR" dirty="0" err="1"/>
              <a:t>ἅπτεσθαι</a:t>
            </a:r>
            <a:r>
              <a:rPr lang="el-GR" dirty="0"/>
              <a:t> </a:t>
            </a:r>
            <a:r>
              <a:rPr lang="el-GR" dirty="0" err="1"/>
              <a:t>αὐτῶν</a:t>
            </a:r>
            <a:r>
              <a:rPr lang="el-GR" dirty="0"/>
              <a:t>. </a:t>
            </a:r>
            <a:r>
              <a:rPr lang="el-GR" dirty="0" err="1"/>
              <a:t>ἔδοξε</a:t>
            </a:r>
            <a:r>
              <a:rPr lang="el-GR" dirty="0"/>
              <a:t> </a:t>
            </a:r>
            <a:r>
              <a:rPr lang="el-GR" dirty="0" err="1"/>
              <a:t>δή</a:t>
            </a:r>
            <a:r>
              <a:rPr lang="el-GR" dirty="0"/>
              <a:t> μοι </a:t>
            </a:r>
            <a:r>
              <a:rPr lang="el-GR" dirty="0" err="1"/>
              <a:t>χρῆναι</a:t>
            </a:r>
            <a:r>
              <a:rPr lang="el-GR" dirty="0"/>
              <a:t> </a:t>
            </a:r>
            <a:r>
              <a:rPr lang="el-GR" dirty="0" err="1"/>
              <a:t>εἰς</a:t>
            </a:r>
            <a:r>
              <a:rPr lang="el-GR" dirty="0"/>
              <a:t> </a:t>
            </a:r>
            <a:r>
              <a:rPr lang="el-GR" dirty="0" err="1"/>
              <a:t>τοὺς</a:t>
            </a:r>
            <a:r>
              <a:rPr lang="el-GR" dirty="0"/>
              <a:t> λόγους </a:t>
            </a:r>
            <a:r>
              <a:rPr lang="el-GR" dirty="0" err="1"/>
              <a:t>καταφυγόντα</a:t>
            </a:r>
            <a:r>
              <a:rPr lang="el-GR" dirty="0"/>
              <a:t> </a:t>
            </a:r>
            <a:r>
              <a:rPr lang="el-GR" dirty="0" err="1"/>
              <a:t>ἐν</a:t>
            </a:r>
            <a:r>
              <a:rPr lang="el-GR" dirty="0"/>
              <a:t> </a:t>
            </a:r>
            <a:r>
              <a:rPr lang="el-GR" dirty="0" err="1"/>
              <a:t>ἐκείνοις</a:t>
            </a:r>
            <a:r>
              <a:rPr lang="el-GR" dirty="0"/>
              <a:t> </a:t>
            </a:r>
            <a:r>
              <a:rPr lang="el-GR" dirty="0" err="1"/>
              <a:t>σκοπεῖν</a:t>
            </a:r>
            <a:r>
              <a:rPr lang="el-GR" dirty="0"/>
              <a:t> </a:t>
            </a:r>
            <a:r>
              <a:rPr lang="el-GR" dirty="0" err="1"/>
              <a:t>τῶν</a:t>
            </a:r>
            <a:r>
              <a:rPr lang="el-GR" dirty="0"/>
              <a:t> </a:t>
            </a:r>
            <a:r>
              <a:rPr lang="el-GR" dirty="0" err="1"/>
              <a:t>ὄντων</a:t>
            </a:r>
            <a:r>
              <a:rPr lang="el-GR" dirty="0"/>
              <a:t> </a:t>
            </a:r>
            <a:r>
              <a:rPr lang="el-GR" dirty="0" err="1"/>
              <a:t>τὴν</a:t>
            </a:r>
            <a:r>
              <a:rPr lang="el-GR" dirty="0"/>
              <a:t> </a:t>
            </a:r>
            <a:r>
              <a:rPr lang="el-GR" dirty="0" err="1"/>
              <a:t>ἀλήθειαν</a:t>
            </a:r>
            <a:r>
              <a:rPr lang="el-GR" dirty="0"/>
              <a:t>. </a:t>
            </a:r>
            <a:r>
              <a:rPr lang="el-GR" dirty="0" err="1"/>
              <a:t>ἴσως</a:t>
            </a:r>
            <a:r>
              <a:rPr lang="el-GR" dirty="0"/>
              <a:t> </a:t>
            </a:r>
            <a:r>
              <a:rPr lang="el-GR" dirty="0" err="1"/>
              <a:t>μὲν</a:t>
            </a:r>
            <a:r>
              <a:rPr lang="el-GR" dirty="0"/>
              <a:t> </a:t>
            </a:r>
            <a:r>
              <a:rPr lang="el-GR" dirty="0" err="1"/>
              <a:t>οὖν</a:t>
            </a:r>
            <a:r>
              <a:rPr lang="el-GR" dirty="0"/>
              <a:t> ᾧ </a:t>
            </a:r>
            <a:r>
              <a:rPr lang="el-GR" dirty="0" err="1"/>
              <a:t>εἰκάζω</a:t>
            </a:r>
            <a:r>
              <a:rPr lang="el-GR" dirty="0"/>
              <a:t> τρόπον</a:t>
            </a:r>
            <a:r>
              <a:rPr lang="en-US" dirty="0"/>
              <a:t> </a:t>
            </a:r>
            <a:r>
              <a:rPr lang="el-GR" dirty="0"/>
              <a:t>[100</a:t>
            </a:r>
            <a:r>
              <a:rPr lang="en-US" dirty="0"/>
              <a:t>a</a:t>
            </a:r>
            <a:r>
              <a:rPr lang="el-GR" dirty="0"/>
              <a:t>] </a:t>
            </a:r>
            <a:r>
              <a:rPr lang="el-GR" dirty="0" err="1"/>
              <a:t>τινὰ</a:t>
            </a:r>
            <a:r>
              <a:rPr lang="el-GR" dirty="0"/>
              <a:t> </a:t>
            </a:r>
            <a:r>
              <a:rPr lang="el-GR" dirty="0" err="1"/>
              <a:t>οὐκ</a:t>
            </a:r>
            <a:r>
              <a:rPr lang="el-GR" dirty="0"/>
              <a:t> </a:t>
            </a:r>
            <a:r>
              <a:rPr lang="el-GR" dirty="0" err="1"/>
              <a:t>ἔοικεν</a:t>
            </a:r>
            <a:r>
              <a:rPr lang="el-GR" dirty="0">
                <a:latin typeface="Arial" panose="020B0604020202020204" pitchFamily="34" charset="0"/>
                <a:cs typeface="Arial" panose="020B0604020202020204" pitchFamily="34" charset="0"/>
              </a:rPr>
              <a:t>·</a:t>
            </a:r>
            <a:r>
              <a:rPr lang="el-GR" dirty="0"/>
              <a:t> </a:t>
            </a:r>
            <a:r>
              <a:rPr lang="el-GR" dirty="0" err="1"/>
              <a:t>οὐ</a:t>
            </a:r>
            <a:r>
              <a:rPr lang="el-GR" dirty="0"/>
              <a:t> </a:t>
            </a:r>
            <a:r>
              <a:rPr lang="el-GR" dirty="0" err="1"/>
              <a:t>γὰρ</a:t>
            </a:r>
            <a:r>
              <a:rPr lang="el-GR" dirty="0"/>
              <a:t> πάνυ </a:t>
            </a:r>
            <a:r>
              <a:rPr lang="el-GR" dirty="0" err="1"/>
              <a:t>συγχωρῶ</a:t>
            </a:r>
            <a:r>
              <a:rPr lang="el-GR" dirty="0"/>
              <a:t> </a:t>
            </a:r>
            <a:r>
              <a:rPr lang="el-GR" dirty="0" err="1"/>
              <a:t>τὸν</a:t>
            </a:r>
            <a:r>
              <a:rPr lang="el-GR" dirty="0"/>
              <a:t> </a:t>
            </a:r>
            <a:r>
              <a:rPr lang="el-GR" dirty="0" err="1"/>
              <a:t>ἐν</a:t>
            </a:r>
            <a:r>
              <a:rPr lang="el-GR" dirty="0"/>
              <a:t> </a:t>
            </a:r>
            <a:r>
              <a:rPr lang="el-GR" dirty="0" err="1"/>
              <a:t>τοῖς</a:t>
            </a:r>
            <a:r>
              <a:rPr lang="el-GR" dirty="0"/>
              <a:t> </a:t>
            </a:r>
            <a:r>
              <a:rPr lang="el-GR" dirty="0" err="1"/>
              <a:t>λόγοις</a:t>
            </a:r>
            <a:r>
              <a:rPr lang="el-GR" dirty="0"/>
              <a:t> </a:t>
            </a:r>
            <a:r>
              <a:rPr lang="el-GR" dirty="0" err="1"/>
              <a:t>σκοπούμενον</a:t>
            </a:r>
            <a:r>
              <a:rPr lang="el-GR" dirty="0"/>
              <a:t> </a:t>
            </a:r>
            <a:r>
              <a:rPr lang="el-GR" dirty="0" err="1"/>
              <a:t>τὰ</a:t>
            </a:r>
            <a:r>
              <a:rPr lang="el-GR" dirty="0"/>
              <a:t> </a:t>
            </a:r>
            <a:r>
              <a:rPr lang="el-GR" dirty="0" err="1"/>
              <a:t>ὄντα</a:t>
            </a:r>
            <a:r>
              <a:rPr lang="el-GR" dirty="0"/>
              <a:t> </a:t>
            </a:r>
            <a:r>
              <a:rPr lang="el-GR" dirty="0" err="1"/>
              <a:t>ἐν</a:t>
            </a:r>
            <a:r>
              <a:rPr lang="el-GR" dirty="0"/>
              <a:t> </a:t>
            </a:r>
            <a:r>
              <a:rPr lang="el-GR" dirty="0" err="1"/>
              <a:t>εἰκόσι</a:t>
            </a:r>
            <a:r>
              <a:rPr lang="el-GR" dirty="0"/>
              <a:t> </a:t>
            </a:r>
            <a:r>
              <a:rPr lang="el-GR" dirty="0" err="1"/>
              <a:t>μᾶλλον</a:t>
            </a:r>
            <a:r>
              <a:rPr lang="el-GR" dirty="0"/>
              <a:t> </a:t>
            </a:r>
            <a:r>
              <a:rPr lang="el-GR" dirty="0" err="1"/>
              <a:t>σκοπεῖν</a:t>
            </a:r>
            <a:r>
              <a:rPr lang="el-GR" dirty="0"/>
              <a:t> ἢ </a:t>
            </a:r>
            <a:r>
              <a:rPr lang="el-GR" dirty="0" err="1"/>
              <a:t>τὸν</a:t>
            </a:r>
            <a:r>
              <a:rPr lang="el-GR" dirty="0"/>
              <a:t> </a:t>
            </a:r>
            <a:r>
              <a:rPr lang="el-GR" dirty="0" err="1"/>
              <a:t>ἐν</a:t>
            </a:r>
            <a:r>
              <a:rPr lang="el-GR" dirty="0"/>
              <a:t> </a:t>
            </a:r>
            <a:r>
              <a:rPr lang="el-GR" dirty="0" err="1"/>
              <a:t>τοῖς</a:t>
            </a:r>
            <a:r>
              <a:rPr lang="el-GR" dirty="0"/>
              <a:t> </a:t>
            </a:r>
            <a:r>
              <a:rPr lang="el-GR" dirty="0" err="1"/>
              <a:t>ἔργοις</a:t>
            </a:r>
            <a:r>
              <a:rPr lang="el-GR" dirty="0"/>
              <a:t>.</a:t>
            </a:r>
          </a:p>
        </p:txBody>
      </p:sp>
      <p:sp>
        <p:nvSpPr>
          <p:cNvPr id="4" name="Θέση περιεχομένου 3">
            <a:extLst>
              <a:ext uri="{FF2B5EF4-FFF2-40B4-BE49-F238E27FC236}">
                <a16:creationId xmlns:a16="http://schemas.microsoft.com/office/drawing/2014/main" id="{26EA66FC-BF33-06BE-E216-B8F94E86CB52}"/>
              </a:ext>
            </a:extLst>
          </p:cNvPr>
          <p:cNvSpPr>
            <a:spLocks noGrp="1"/>
          </p:cNvSpPr>
          <p:nvPr>
            <p:ph sz="half" idx="2"/>
          </p:nvPr>
        </p:nvSpPr>
        <p:spPr/>
        <p:txBody>
          <a:bodyPr>
            <a:normAutofit fontScale="77500" lnSpcReduction="20000"/>
          </a:bodyPr>
          <a:lstStyle/>
          <a:p>
            <a:pPr marL="0" indent="0" algn="just">
              <a:buNone/>
            </a:pPr>
            <a:r>
              <a:rPr lang="el-GR" dirty="0">
                <a:latin typeface="Arial" panose="020B0604020202020204" pitchFamily="34" charset="0"/>
                <a:cs typeface="Arial" panose="020B0604020202020204" pitchFamily="34" charset="0"/>
              </a:rPr>
              <a:t>Θα το ήθελα όσο τίποτα, είπε. </a:t>
            </a:r>
          </a:p>
          <a:p>
            <a:pPr marL="0" indent="0" algn="just">
              <a:buNone/>
            </a:pPr>
            <a:r>
              <a:rPr lang="el-GR" dirty="0">
                <a:latin typeface="Arial" panose="020B0604020202020204" pitchFamily="34" charset="0"/>
                <a:cs typeface="Arial" panose="020B0604020202020204" pitchFamily="34" charset="0"/>
              </a:rPr>
              <a:t>Μου φάνηκε λοιπόν, είπε αυτός, ύστερα από αυτά, επειδή είχα αποκάμει να εξετάζω τα όντα, πως έπρεπε να προσέξω μην πάθω ό,τι παθαίνουν όσοι παρατηρούν και εξετάζουν τον ήλιο όταν γίνεται έκλειψη- γιατί μερικοί καθώς είναι γνωστό χαλούν τα μάτια τους, αν δεν εξετάσουν την εικόνα του μέσα στο νερό ή σε κάτι παρόμοιο, [e] Κάτι τέτοιο και εγώ συλλογίστηκα και φοβήθηκα μήπως εξ άπαντος τυφλωθώ μέσα στη ψυχή μου, καθώς θα έβλεπα με τα μάτια μου προς τα πράγματα, καθώς θα επιχειρούσα να τα γνωρίσω με καθεμιά από τις αισθήσεις μου. Μου φάνηκε λοιπόν πως έπρεπε να καταφύγω στους λόγους και με εκείνους να εξετάσω την αλήθεια των όντων. Ίσως η παρομοίωση μου, κατά έναν τρόπο, δεν φαίνεται πετυχημένη. [100a] Πραγματικά δεν παραδέχομαι ότι αυτός που εξετάζει τα όντα με λόγους τα μελετά με εικόνες περισσότερο από εκείνον που τα εξετάζει μέσα στην πραγματικότητα. </a:t>
            </a:r>
          </a:p>
        </p:txBody>
      </p:sp>
    </p:spTree>
    <p:extLst>
      <p:ext uri="{BB962C8B-B14F-4D97-AF65-F5344CB8AC3E}">
        <p14:creationId xmlns:p14="http://schemas.microsoft.com/office/powerpoint/2010/main" val="97005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007A72-5AD3-929D-BBF7-5C121A5A032D}"/>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6A7F0BD6-81A2-DB80-DFAF-F0D118F562E5}"/>
              </a:ext>
            </a:extLst>
          </p:cNvPr>
          <p:cNvSpPr>
            <a:spLocks noGrp="1"/>
          </p:cNvSpPr>
          <p:nvPr>
            <p:ph idx="1"/>
          </p:nvPr>
        </p:nvSpPr>
        <p:spPr/>
        <p:txBody>
          <a:bodyPr>
            <a:normAutofit fontScale="92500" lnSpcReduction="20000"/>
          </a:bodyPr>
          <a:lstStyle/>
          <a:p>
            <a:pPr algn="just"/>
            <a:r>
              <a:rPr lang="el-GR" dirty="0" err="1"/>
              <a:t>δίειμι</a:t>
            </a:r>
            <a:r>
              <a:rPr lang="el-GR" dirty="0"/>
              <a:t>:  </a:t>
            </a:r>
            <a:r>
              <a:rPr lang="el-GR" dirty="0" err="1"/>
              <a:t>χρησιμ</a:t>
            </a:r>
            <a:r>
              <a:rPr lang="el-GR" dirty="0"/>
              <a:t>. ως </a:t>
            </a:r>
            <a:r>
              <a:rPr lang="el-GR" dirty="0" err="1"/>
              <a:t>μέλ</a:t>
            </a:r>
            <a:r>
              <a:rPr lang="el-GR" dirty="0"/>
              <a:t>. του διέρχομαι, παρατ. </a:t>
            </a:r>
            <a:r>
              <a:rPr lang="el-GR" dirty="0" err="1"/>
              <a:t>διῄειν</a:t>
            </a:r>
            <a:r>
              <a:rPr lang="el-GR" dirty="0"/>
              <a:t>· = 1. πηγαίνω εδώ και εκεί, περιπλανιέμαι, περιφέρομαι, τριγυρνώ, σε </a:t>
            </a:r>
            <a:r>
              <a:rPr lang="el-GR" dirty="0" err="1"/>
              <a:t>Αριστοφ</a:t>
            </a:r>
            <a:r>
              <a:rPr lang="el-GR" dirty="0"/>
              <a:t>.· λέγεται για φήμη, εξαπλώνομαι, διαδίδομαι, σε </a:t>
            </a:r>
            <a:r>
              <a:rPr lang="el-GR" dirty="0" err="1"/>
              <a:t>Πλούτ</a:t>
            </a:r>
            <a:r>
              <a:rPr lang="el-GR" dirty="0"/>
              <a:t>., 2. με αιτ., περνώ, διέρχομαι κάτι, διηγούμαι, αφηγούμαι, περιγράφω, συζητώ, αναλύω, σε </a:t>
            </a:r>
            <a:r>
              <a:rPr lang="el-GR" dirty="0" err="1"/>
              <a:t>Πλάτ</a:t>
            </a:r>
            <a:r>
              <a:rPr lang="el-GR" dirty="0"/>
              <a:t>.</a:t>
            </a:r>
          </a:p>
          <a:p>
            <a:pPr algn="just"/>
            <a:r>
              <a:rPr lang="el-GR" dirty="0"/>
              <a:t>πάθη: το πάθος, στον πληθ. τα πάθη = βαριές σωματικές ταλαιπωρίες ή ψυχικές οδύνες, περιπέτειες, ταλαιπωρίες, βάσανα («τα Πάθη του Ιησού Χριστού» — η σύλληψη και η σταύρωση του </a:t>
            </a:r>
            <a:r>
              <a:rPr lang="el-GR" dirty="0" err="1"/>
              <a:t>Σωτήρος</a:t>
            </a:r>
            <a:r>
              <a:rPr lang="el-GR" dirty="0"/>
              <a:t>), ισχυρή συναισθηματική κίνηση του θυμικού, έντονη ψυχική ορμή, δυνατό συναίσθημα, όπως η οργή, το μίσος, ο φθόνος, ο έρωτας κ.λπ. (α. «</a:t>
            </a:r>
            <a:r>
              <a:rPr lang="el-GR" dirty="0" err="1"/>
              <a:t>τήν</a:t>
            </a:r>
            <a:r>
              <a:rPr lang="el-GR" dirty="0"/>
              <a:t> αγαπά με πάθος» β. «λέγω </a:t>
            </a:r>
            <a:r>
              <a:rPr lang="el-GR" dirty="0" err="1"/>
              <a:t>δὲ</a:t>
            </a:r>
            <a:r>
              <a:rPr lang="el-GR" dirty="0"/>
              <a:t> πάθη... </a:t>
            </a:r>
            <a:r>
              <a:rPr lang="el-GR" dirty="0" err="1"/>
              <a:t>ὅλως</a:t>
            </a:r>
            <a:r>
              <a:rPr lang="el-GR" dirty="0"/>
              <a:t> </a:t>
            </a:r>
            <a:r>
              <a:rPr lang="el-GR" dirty="0" err="1"/>
              <a:t>οἷς</a:t>
            </a:r>
            <a:r>
              <a:rPr lang="el-GR" dirty="0"/>
              <a:t> </a:t>
            </a:r>
            <a:r>
              <a:rPr lang="el-GR" dirty="0" err="1"/>
              <a:t>ἕπεται</a:t>
            </a:r>
            <a:r>
              <a:rPr lang="el-GR" dirty="0"/>
              <a:t> </a:t>
            </a:r>
            <a:r>
              <a:rPr lang="el-GR" dirty="0" err="1"/>
              <a:t>ἡδονὴ</a:t>
            </a:r>
            <a:r>
              <a:rPr lang="el-GR" dirty="0"/>
              <a:t> ἢ λύπη», </a:t>
            </a:r>
            <a:r>
              <a:rPr lang="el-GR" dirty="0" err="1"/>
              <a:t>Αριστοτ</a:t>
            </a:r>
            <a:r>
              <a:rPr lang="el-GR" dirty="0"/>
              <a:t>.)</a:t>
            </a:r>
          </a:p>
          <a:p>
            <a:pPr algn="just"/>
            <a:r>
              <a:rPr lang="el-GR" dirty="0" err="1"/>
              <a:t>σηπεδόνα</a:t>
            </a:r>
            <a:r>
              <a:rPr lang="el-GR" dirty="0"/>
              <a:t>: </a:t>
            </a:r>
            <a:r>
              <a:rPr lang="el-GR" dirty="0" err="1"/>
              <a:t>σηπεδών</a:t>
            </a:r>
            <a:r>
              <a:rPr lang="el-GR" dirty="0"/>
              <a:t>: -όνος, ἡ, σήψη, σαπίλα, σαθρότητα, σε </a:t>
            </a:r>
            <a:r>
              <a:rPr lang="el-GR" dirty="0" err="1"/>
              <a:t>Πλάτ</a:t>
            </a:r>
            <a:r>
              <a:rPr lang="el-GR" dirty="0"/>
              <a:t>.</a:t>
            </a:r>
          </a:p>
          <a:p>
            <a:pPr algn="just"/>
            <a:r>
              <a:rPr lang="el-GR" dirty="0"/>
              <a:t>δόξα: γνώμη</a:t>
            </a:r>
          </a:p>
          <a:p>
            <a:pPr algn="just"/>
            <a:r>
              <a:rPr lang="el-GR" dirty="0" err="1"/>
              <a:t>ἀφυὴς</a:t>
            </a:r>
            <a:r>
              <a:rPr lang="el-GR" dirty="0"/>
              <a:t>: </a:t>
            </a:r>
            <a:r>
              <a:rPr lang="el-GR" dirty="0" err="1"/>
              <a:t>ἀφυής</a:t>
            </a:r>
            <a:r>
              <a:rPr lang="el-GR" dirty="0"/>
              <a:t> (-</a:t>
            </a:r>
            <a:r>
              <a:rPr lang="el-GR" dirty="0" err="1"/>
              <a:t>οῦς</a:t>
            </a:r>
            <a:r>
              <a:rPr lang="el-GR" dirty="0"/>
              <a:t>), -</a:t>
            </a:r>
            <a:r>
              <a:rPr lang="el-GR" dirty="0" err="1"/>
              <a:t>ές</a:t>
            </a:r>
            <a:r>
              <a:rPr lang="el-GR" dirty="0"/>
              <a:t> (Α) </a:t>
            </a:r>
            <a:r>
              <a:rPr lang="el-GR" dirty="0" err="1"/>
              <a:t>φυή</a:t>
            </a:r>
            <a:r>
              <a:rPr lang="el-GR" dirty="0"/>
              <a:t> = 1. ο μη ευφυής, αυτός που δεν έχει φυσική ικανότητα ή διανοητική υπεροχή, 2. αδέξιος, ανίκανος</a:t>
            </a:r>
          </a:p>
          <a:p>
            <a:pPr algn="just"/>
            <a:r>
              <a:rPr lang="el-GR" dirty="0" err="1"/>
              <a:t>ἀπέμαθον</a:t>
            </a:r>
            <a:r>
              <a:rPr lang="el-GR" dirty="0"/>
              <a:t>: </a:t>
            </a:r>
            <a:r>
              <a:rPr lang="el-GR" dirty="0" err="1"/>
              <a:t>Α΄ενικ</a:t>
            </a:r>
            <a:r>
              <a:rPr lang="el-GR" dirty="0"/>
              <a:t>. </a:t>
            </a:r>
            <a:r>
              <a:rPr lang="el-GR" dirty="0" err="1"/>
              <a:t>αορ</a:t>
            </a:r>
            <a:r>
              <a:rPr lang="el-GR" dirty="0"/>
              <a:t>. Οριστικής ΕΦ του ρήματος </a:t>
            </a:r>
            <a:r>
              <a:rPr lang="el-GR" dirty="0" err="1"/>
              <a:t>ἀπομανθάνω</a:t>
            </a:r>
            <a:r>
              <a:rPr lang="el-GR" dirty="0"/>
              <a:t> = λησμονώ κάτι, ξεμαθαίνω</a:t>
            </a:r>
          </a:p>
          <a:p>
            <a:endParaRPr lang="el-GR" dirty="0"/>
          </a:p>
        </p:txBody>
      </p:sp>
    </p:spTree>
    <p:extLst>
      <p:ext uri="{BB962C8B-B14F-4D97-AF65-F5344CB8AC3E}">
        <p14:creationId xmlns:p14="http://schemas.microsoft.com/office/powerpoint/2010/main" val="3222567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E3DE0-2CA3-9AAA-0337-34F99424CDA9}"/>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13C37ADC-F0A9-D0CF-0DEA-4FFD07E2DC17}"/>
              </a:ext>
            </a:extLst>
          </p:cNvPr>
          <p:cNvSpPr>
            <a:spLocks noGrp="1"/>
          </p:cNvSpPr>
          <p:nvPr>
            <p:ph idx="1"/>
          </p:nvPr>
        </p:nvSpPr>
        <p:spPr/>
        <p:txBody>
          <a:bodyPr>
            <a:normAutofit/>
          </a:bodyPr>
          <a:lstStyle/>
          <a:p>
            <a:pPr algn="just"/>
            <a:r>
              <a:rPr lang="el-GR" dirty="0" err="1"/>
              <a:t>ἐσθίειν</a:t>
            </a:r>
            <a:r>
              <a:rPr lang="el-GR" dirty="0"/>
              <a:t>: </a:t>
            </a:r>
            <a:r>
              <a:rPr lang="el-GR" dirty="0" err="1"/>
              <a:t>απρμφ</a:t>
            </a:r>
            <a:r>
              <a:rPr lang="el-GR" dirty="0"/>
              <a:t>. ενεστ. του ρήματος </a:t>
            </a:r>
            <a:r>
              <a:rPr lang="el-GR" dirty="0" err="1"/>
              <a:t>ἐσθίω</a:t>
            </a:r>
            <a:r>
              <a:rPr lang="el-GR" dirty="0"/>
              <a:t> = τρώω</a:t>
            </a:r>
          </a:p>
          <a:p>
            <a:pPr algn="just"/>
            <a:r>
              <a:rPr lang="el-GR" dirty="0" err="1"/>
              <a:t>σιτίων</a:t>
            </a:r>
            <a:r>
              <a:rPr lang="el-GR" dirty="0"/>
              <a:t>: </a:t>
            </a:r>
            <a:r>
              <a:rPr lang="el-GR" dirty="0" err="1"/>
              <a:t>σῑτίον</a:t>
            </a:r>
            <a:r>
              <a:rPr lang="el-GR" dirty="0"/>
              <a:t>: </a:t>
            </a:r>
            <a:r>
              <a:rPr lang="el-GR" dirty="0" err="1"/>
              <a:t>τό</a:t>
            </a:r>
            <a:r>
              <a:rPr lang="el-GR" dirty="0"/>
              <a:t> (</a:t>
            </a:r>
            <a:r>
              <a:rPr lang="el-GR" dirty="0" err="1"/>
              <a:t>σῖτος</a:t>
            </a:r>
            <a:r>
              <a:rPr lang="el-GR" dirty="0"/>
              <a:t>), κατά κανόνα στον πληθ. </a:t>
            </a:r>
            <a:r>
              <a:rPr lang="el-GR" dirty="0" err="1"/>
              <a:t>σιτία</a:t>
            </a:r>
            <a:r>
              <a:rPr lang="el-GR" dirty="0"/>
              <a:t>· =1. κόκκος δημητριακού, σιτάρι, σιτηρά· τροφή παρασκευασμένη από σιτάρι, ψωμί· </a:t>
            </a:r>
            <a:r>
              <a:rPr lang="el-GR" dirty="0" err="1"/>
              <a:t>ποιεῖσθαι</a:t>
            </a:r>
            <a:r>
              <a:rPr lang="el-GR" dirty="0"/>
              <a:t> </a:t>
            </a:r>
            <a:r>
              <a:rPr lang="el-GR" dirty="0" err="1"/>
              <a:t>σιτία</a:t>
            </a:r>
            <a:r>
              <a:rPr lang="el-GR" dirty="0"/>
              <a:t> </a:t>
            </a:r>
            <a:r>
              <a:rPr lang="el-GR" dirty="0" err="1"/>
              <a:t>ἀπὸ</a:t>
            </a:r>
            <a:r>
              <a:rPr lang="el-GR" dirty="0"/>
              <a:t> </a:t>
            </a:r>
            <a:r>
              <a:rPr lang="el-GR" dirty="0" err="1"/>
              <a:t>ὀλυρέων</a:t>
            </a:r>
            <a:r>
              <a:rPr lang="el-GR" dirty="0"/>
              <a:t>, τρέφομαι με σίκαλη, σε </a:t>
            </a:r>
            <a:r>
              <a:rPr lang="el-GR" dirty="0" err="1"/>
              <a:t>Ηρόδ</a:t>
            </a:r>
            <a:r>
              <a:rPr lang="el-GR" dirty="0"/>
              <a:t>., 2. γενικά, φαγητό, τρόφιμα, προμήθειες </a:t>
            </a:r>
          </a:p>
          <a:p>
            <a:pPr algn="just"/>
            <a:r>
              <a:rPr lang="el-GR" dirty="0" err="1"/>
              <a:t>προσγένωνται</a:t>
            </a:r>
            <a:r>
              <a:rPr lang="el-GR" dirty="0"/>
              <a:t>: Γ’ πληθ. </a:t>
            </a:r>
            <a:r>
              <a:rPr lang="el-GR" dirty="0" err="1"/>
              <a:t>αορ</a:t>
            </a:r>
            <a:r>
              <a:rPr lang="el-GR" dirty="0"/>
              <a:t>. υποτ. ΜΦ του ρήματος </a:t>
            </a:r>
            <a:r>
              <a:rPr lang="el-GR" dirty="0" err="1"/>
              <a:t>προσγίγνομαι</a:t>
            </a:r>
            <a:r>
              <a:rPr lang="el-GR" dirty="0"/>
              <a:t> = 1. έρχομαι ή πηγαίνω σε, προσκολλώμαι σε κάποιον, τινί, σε </a:t>
            </a:r>
            <a:r>
              <a:rPr lang="el-GR" dirty="0" err="1"/>
              <a:t>Ηρόδ</a:t>
            </a:r>
            <a:r>
              <a:rPr lang="el-GR" dirty="0"/>
              <a:t>. κ.λπ.· </a:t>
            </a:r>
            <a:r>
              <a:rPr lang="el-GR" dirty="0" err="1"/>
              <a:t>τοῖς</a:t>
            </a:r>
            <a:r>
              <a:rPr lang="el-GR" dirty="0"/>
              <a:t> </a:t>
            </a:r>
            <a:r>
              <a:rPr lang="el-GR" dirty="0" err="1"/>
              <a:t>προσγιγνομένοις</a:t>
            </a:r>
            <a:r>
              <a:rPr lang="el-GR" dirty="0"/>
              <a:t>, με την ενίσχυση, σε </a:t>
            </a:r>
            <a:r>
              <a:rPr lang="el-GR" dirty="0" err="1"/>
              <a:t>Θουκ</a:t>
            </a:r>
            <a:r>
              <a:rPr lang="el-GR" dirty="0"/>
              <a:t>., 2. γενικά, προστίθεμαι, συσσωρεύομαι, Λατ. </a:t>
            </a:r>
            <a:r>
              <a:rPr lang="el-GR" dirty="0" err="1"/>
              <a:t>accedere</a:t>
            </a:r>
            <a:r>
              <a:rPr lang="el-GR" dirty="0"/>
              <a:t>, σε </a:t>
            </a:r>
            <a:r>
              <a:rPr lang="el-GR" dirty="0" err="1"/>
              <a:t>Ηρόδ</a:t>
            </a:r>
            <a:r>
              <a:rPr lang="el-GR" dirty="0"/>
              <a:t>., </a:t>
            </a:r>
            <a:r>
              <a:rPr lang="el-GR" dirty="0" err="1"/>
              <a:t>Ευρ</a:t>
            </a:r>
            <a:r>
              <a:rPr lang="el-GR" dirty="0"/>
              <a:t>. κ.λπ., 3. έρχομαι σε, συμβαίνω σε, </a:t>
            </a:r>
            <a:r>
              <a:rPr lang="el-GR" dirty="0" err="1"/>
              <a:t>τινι</a:t>
            </a:r>
            <a:r>
              <a:rPr lang="el-GR" dirty="0"/>
              <a:t>, σε </a:t>
            </a:r>
            <a:r>
              <a:rPr lang="el-GR" dirty="0" err="1"/>
              <a:t>Σοφ</a:t>
            </a:r>
            <a:r>
              <a:rPr lang="el-GR" dirty="0"/>
              <a:t>.</a:t>
            </a:r>
          </a:p>
          <a:p>
            <a:pPr algn="just"/>
            <a:r>
              <a:rPr lang="el-GR" dirty="0"/>
              <a:t>σμικρός: </a:t>
            </a:r>
            <a:r>
              <a:rPr lang="el-GR" dirty="0" err="1"/>
              <a:t>σμῑκρός</a:t>
            </a:r>
            <a:r>
              <a:rPr lang="el-GR" dirty="0"/>
              <a:t>: -ά, -όν, </a:t>
            </a:r>
            <a:r>
              <a:rPr lang="el-GR" dirty="0" err="1"/>
              <a:t>Ἰων</a:t>
            </a:r>
            <a:r>
              <a:rPr lang="el-GR" dirty="0"/>
              <a:t>. </a:t>
            </a:r>
            <a:r>
              <a:rPr lang="el-GR" dirty="0" err="1"/>
              <a:t>καὶ</a:t>
            </a:r>
            <a:r>
              <a:rPr lang="el-GR" dirty="0"/>
              <a:t> </a:t>
            </a:r>
            <a:r>
              <a:rPr lang="el-GR" dirty="0" err="1"/>
              <a:t>ἀρχ</a:t>
            </a:r>
            <a:r>
              <a:rPr lang="el-GR" dirty="0"/>
              <a:t>. </a:t>
            </a:r>
            <a:r>
              <a:rPr lang="el-GR" dirty="0" err="1"/>
              <a:t>Ἀττ</a:t>
            </a:r>
            <a:r>
              <a:rPr lang="el-GR" dirty="0"/>
              <a:t>. </a:t>
            </a:r>
            <a:r>
              <a:rPr lang="el-GR" dirty="0" err="1"/>
              <a:t>ἀντὶ</a:t>
            </a:r>
            <a:r>
              <a:rPr lang="el-GR" dirty="0"/>
              <a:t> μικρός, ὃ </a:t>
            </a:r>
            <a:r>
              <a:rPr lang="el-GR" dirty="0" err="1"/>
              <a:t>ἴδε</a:t>
            </a:r>
            <a:r>
              <a:rPr lang="el-GR" dirty="0"/>
              <a:t>  </a:t>
            </a:r>
          </a:p>
        </p:txBody>
      </p:sp>
    </p:spTree>
    <p:extLst>
      <p:ext uri="{BB962C8B-B14F-4D97-AF65-F5344CB8AC3E}">
        <p14:creationId xmlns:p14="http://schemas.microsoft.com/office/powerpoint/2010/main" val="87966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4C77C8-429A-4146-7DAE-3B37BDDF0607}"/>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287CD06A-E8B9-6F3E-1672-722901DDF4BB}"/>
              </a:ext>
            </a:extLst>
          </p:cNvPr>
          <p:cNvSpPr>
            <a:spLocks noGrp="1"/>
          </p:cNvSpPr>
          <p:nvPr>
            <p:ph idx="1"/>
          </p:nvPr>
        </p:nvSpPr>
        <p:spPr/>
        <p:txBody>
          <a:bodyPr/>
          <a:lstStyle/>
          <a:p>
            <a:r>
              <a:rPr lang="el-GR" dirty="0" err="1"/>
              <a:t>ἐναργέστερα</a:t>
            </a:r>
            <a:r>
              <a:rPr lang="el-GR" dirty="0"/>
              <a:t>: </a:t>
            </a:r>
            <a:r>
              <a:rPr lang="el-GR" dirty="0" err="1"/>
              <a:t>ἐναργής</a:t>
            </a:r>
            <a:r>
              <a:rPr lang="el-GR" dirty="0"/>
              <a:t>: -</a:t>
            </a:r>
            <a:r>
              <a:rPr lang="el-GR" dirty="0" err="1"/>
              <a:t>ές</a:t>
            </a:r>
            <a:r>
              <a:rPr lang="el-GR" dirty="0"/>
              <a:t>, </a:t>
            </a:r>
            <a:r>
              <a:rPr lang="el-GR" dirty="0" err="1"/>
              <a:t>ὁρατός</a:t>
            </a:r>
            <a:r>
              <a:rPr lang="el-GR" dirty="0"/>
              <a:t>, ψηλαφητός</a:t>
            </a:r>
          </a:p>
          <a:p>
            <a:r>
              <a:rPr lang="el-GR" dirty="0" err="1"/>
              <a:t>δίπηχυ</a:t>
            </a:r>
            <a:r>
              <a:rPr lang="el-GR" dirty="0"/>
              <a:t>: </a:t>
            </a:r>
            <a:r>
              <a:rPr lang="el-GR" dirty="0" err="1"/>
              <a:t>δίπηχυς</a:t>
            </a:r>
            <a:r>
              <a:rPr lang="el-GR" dirty="0"/>
              <a:t>: -υ, αυτός που έχει δύο πήχεις μήκος ή πλάτος κ.λπ., σε </a:t>
            </a:r>
            <a:r>
              <a:rPr lang="el-GR" dirty="0" err="1"/>
              <a:t>Ηρόδ</a:t>
            </a:r>
            <a:r>
              <a:rPr lang="el-GR" dirty="0"/>
              <a:t>. κ.λπ.</a:t>
            </a:r>
          </a:p>
          <a:p>
            <a:r>
              <a:rPr lang="el-GR" dirty="0"/>
              <a:t>πηχυαίου: </a:t>
            </a:r>
            <a:r>
              <a:rPr lang="el-GR" dirty="0" err="1"/>
              <a:t>πηχυαῖος</a:t>
            </a:r>
            <a:r>
              <a:rPr lang="el-GR" dirty="0"/>
              <a:t>: -α, -ον (</a:t>
            </a:r>
            <a:r>
              <a:rPr lang="el-GR" dirty="0" err="1"/>
              <a:t>πῆχυς</a:t>
            </a:r>
            <a:r>
              <a:rPr lang="el-GR" dirty="0"/>
              <a:t>), αυτός που έχει το μήκος ενός </a:t>
            </a:r>
            <a:r>
              <a:rPr lang="el-GR" dirty="0" err="1"/>
              <a:t>πήχυ</a:t>
            </a:r>
            <a:r>
              <a:rPr lang="el-GR" dirty="0"/>
              <a:t>, σε </a:t>
            </a:r>
            <a:r>
              <a:rPr lang="el-GR" dirty="0" err="1"/>
              <a:t>Ηρόδ</a:t>
            </a:r>
            <a:r>
              <a:rPr lang="el-GR" dirty="0"/>
              <a:t>., </a:t>
            </a:r>
            <a:r>
              <a:rPr lang="el-GR" dirty="0" err="1"/>
              <a:t>Πλάτ</a:t>
            </a:r>
            <a:r>
              <a:rPr lang="el-GR" dirty="0"/>
              <a:t>.</a:t>
            </a:r>
          </a:p>
          <a:p>
            <a:r>
              <a:rPr lang="el-GR" dirty="0" err="1"/>
              <a:t>ἡμίσει</a:t>
            </a:r>
            <a:r>
              <a:rPr lang="el-GR" dirty="0"/>
              <a:t>: </a:t>
            </a:r>
            <a:r>
              <a:rPr lang="el-GR" dirty="0" err="1"/>
              <a:t>ἥμισυς</a:t>
            </a:r>
            <a:r>
              <a:rPr lang="el-GR" dirty="0"/>
              <a:t>, -</a:t>
            </a:r>
            <a:r>
              <a:rPr lang="el-GR" dirty="0" err="1"/>
              <a:t>εια</a:t>
            </a:r>
            <a:r>
              <a:rPr lang="el-GR" dirty="0"/>
              <a:t>, -υ = αυτός που αποτελεί το ένα από δύο ίσα μέρη ενός πράγματος ή ενός ποσού, ο μισός</a:t>
            </a:r>
          </a:p>
          <a:p>
            <a:r>
              <a:rPr lang="el-GR" dirty="0"/>
              <a:t>σύνοδος: ὁ, ἡ, = συνοδοιπόρος</a:t>
            </a:r>
          </a:p>
          <a:p>
            <a:r>
              <a:rPr lang="el-GR" dirty="0" err="1"/>
              <a:t>σχίσις</a:t>
            </a:r>
            <a:r>
              <a:rPr lang="el-GR" dirty="0"/>
              <a:t>: </a:t>
            </a:r>
            <a:r>
              <a:rPr lang="el-GR" dirty="0" err="1"/>
              <a:t>σχίσεως</a:t>
            </a:r>
            <a:r>
              <a:rPr lang="el-GR" dirty="0"/>
              <a:t>, ἡ, (σχίζω) </a:t>
            </a:r>
            <a:r>
              <a:rPr lang="el-GR" dirty="0" err="1"/>
              <a:t>τὸ</a:t>
            </a:r>
            <a:r>
              <a:rPr lang="el-GR" dirty="0"/>
              <a:t> </a:t>
            </a:r>
            <a:r>
              <a:rPr lang="el-GR" dirty="0" err="1"/>
              <a:t>σχίζειν</a:t>
            </a:r>
            <a:r>
              <a:rPr lang="el-GR" dirty="0"/>
              <a:t>, </a:t>
            </a:r>
            <a:r>
              <a:rPr lang="el-GR" dirty="0" err="1"/>
              <a:t>διασχίζειν</a:t>
            </a:r>
            <a:r>
              <a:rPr lang="el-GR" dirty="0"/>
              <a:t>, </a:t>
            </a:r>
            <a:r>
              <a:rPr lang="el-GR" dirty="0" err="1"/>
              <a:t>διάσχισις</a:t>
            </a:r>
            <a:r>
              <a:rPr lang="el-GR" dirty="0"/>
              <a:t>, </a:t>
            </a:r>
            <a:r>
              <a:rPr lang="el-GR" dirty="0" err="1"/>
              <a:t>διαίρεσις</a:t>
            </a:r>
            <a:r>
              <a:rPr lang="el-GR" dirty="0"/>
              <a:t>, </a:t>
            </a:r>
            <a:r>
              <a:rPr lang="el-GR" dirty="0" err="1"/>
              <a:t>σχίσιμον</a:t>
            </a:r>
            <a:endParaRPr lang="el-GR" dirty="0"/>
          </a:p>
        </p:txBody>
      </p:sp>
    </p:spTree>
    <p:extLst>
      <p:ext uri="{BB962C8B-B14F-4D97-AF65-F5344CB8AC3E}">
        <p14:creationId xmlns:p14="http://schemas.microsoft.com/office/powerpoint/2010/main" val="245022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24000-7364-1A1C-C021-12A38888D6C2}"/>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BFC4EC82-297A-F842-3251-0FDB55AD8F70}"/>
              </a:ext>
            </a:extLst>
          </p:cNvPr>
          <p:cNvSpPr>
            <a:spLocks noGrp="1"/>
          </p:cNvSpPr>
          <p:nvPr>
            <p:ph idx="1"/>
          </p:nvPr>
        </p:nvSpPr>
        <p:spPr/>
        <p:txBody>
          <a:bodyPr>
            <a:normAutofit fontScale="92500"/>
          </a:bodyPr>
          <a:lstStyle/>
          <a:p>
            <a:pPr algn="just"/>
            <a:r>
              <a:rPr lang="el-GR" dirty="0" err="1"/>
              <a:t>εἰκῇ</a:t>
            </a:r>
            <a:r>
              <a:rPr lang="el-GR" dirty="0"/>
              <a:t>: </a:t>
            </a:r>
            <a:r>
              <a:rPr lang="el-GR" dirty="0" err="1"/>
              <a:t>ἐπίρρ</a:t>
            </a:r>
            <a:r>
              <a:rPr lang="el-GR" dirty="0"/>
              <a:t>. </a:t>
            </a:r>
            <a:r>
              <a:rPr lang="el-GR" dirty="0" err="1"/>
              <a:t>τοῦ</a:t>
            </a:r>
            <a:r>
              <a:rPr lang="el-GR" dirty="0"/>
              <a:t> </a:t>
            </a:r>
            <a:r>
              <a:rPr lang="el-GR" dirty="0" err="1"/>
              <a:t>εἰκαῖος</a:t>
            </a:r>
            <a:r>
              <a:rPr lang="el-GR" dirty="0"/>
              <a:t>, </a:t>
            </a:r>
            <a:r>
              <a:rPr lang="el-GR" dirty="0" err="1"/>
              <a:t>ἄνευ</a:t>
            </a:r>
            <a:r>
              <a:rPr lang="el-GR" dirty="0"/>
              <a:t> σχεδίου ἢ </a:t>
            </a:r>
            <a:r>
              <a:rPr lang="el-GR" dirty="0" err="1"/>
              <a:t>σκοποῦ</a:t>
            </a:r>
            <a:r>
              <a:rPr lang="el-GR" dirty="0"/>
              <a:t>, ματαίως, </a:t>
            </a:r>
            <a:r>
              <a:rPr lang="el-GR" dirty="0" err="1"/>
              <a:t>ἀσκόπως</a:t>
            </a:r>
            <a:r>
              <a:rPr lang="el-GR" dirty="0"/>
              <a:t> </a:t>
            </a:r>
          </a:p>
          <a:p>
            <a:pPr algn="just"/>
            <a:r>
              <a:rPr lang="el-GR" dirty="0" err="1"/>
              <a:t>φύρω</a:t>
            </a:r>
            <a:r>
              <a:rPr lang="el-GR" dirty="0"/>
              <a:t>: ανακατεύω κάτι στερεό με ένα υγρό και συνήθως το χαλώ, το αλλοιώνω</a:t>
            </a:r>
          </a:p>
          <a:p>
            <a:pPr algn="just"/>
            <a:r>
              <a:rPr lang="el-GR" dirty="0" err="1"/>
              <a:t>οὐδαμῇ</a:t>
            </a:r>
            <a:r>
              <a:rPr lang="el-GR" dirty="0"/>
              <a:t>: </a:t>
            </a:r>
            <a:r>
              <a:rPr lang="el-GR" dirty="0" err="1"/>
              <a:t>οὐδᾰμῆ</a:t>
            </a:r>
            <a:r>
              <a:rPr lang="el-GR" dirty="0"/>
              <a:t>: ἢ </a:t>
            </a:r>
            <a:r>
              <a:rPr lang="el-GR" dirty="0" err="1"/>
              <a:t>οὐδᾰμά</a:t>
            </a:r>
            <a:r>
              <a:rPr lang="el-GR" dirty="0"/>
              <a:t>, (</a:t>
            </a:r>
            <a:r>
              <a:rPr lang="el-GR" dirty="0" err="1"/>
              <a:t>ἴδε</a:t>
            </a:r>
            <a:r>
              <a:rPr lang="el-GR" dirty="0"/>
              <a:t> </a:t>
            </a:r>
            <a:r>
              <a:rPr lang="el-GR" dirty="0" err="1"/>
              <a:t>ἐν</a:t>
            </a:r>
            <a:r>
              <a:rPr lang="el-GR" dirty="0"/>
              <a:t> </a:t>
            </a:r>
            <a:r>
              <a:rPr lang="el-GR" dirty="0" err="1"/>
              <a:t>τέλ</a:t>
            </a:r>
            <a:r>
              <a:rPr lang="el-GR" dirty="0"/>
              <a:t>.), </a:t>
            </a:r>
            <a:r>
              <a:rPr lang="el-GR" dirty="0" err="1"/>
              <a:t>ἐπίρρ</a:t>
            </a:r>
            <a:r>
              <a:rPr lang="el-GR" dirty="0"/>
              <a:t>. </a:t>
            </a:r>
            <a:r>
              <a:rPr lang="el-GR" dirty="0" err="1"/>
              <a:t>τοῦ</a:t>
            </a:r>
            <a:r>
              <a:rPr lang="el-GR" dirty="0"/>
              <a:t> </a:t>
            </a:r>
            <a:r>
              <a:rPr lang="el-GR" dirty="0" err="1"/>
              <a:t>οὐδαμός</a:t>
            </a:r>
            <a:r>
              <a:rPr lang="el-GR" dirty="0"/>
              <a:t>: Ι. </a:t>
            </a:r>
            <a:r>
              <a:rPr lang="el-GR" dirty="0" err="1"/>
              <a:t>ἐπὶ</a:t>
            </a:r>
            <a:r>
              <a:rPr lang="el-GR" dirty="0"/>
              <a:t> τόπου, </a:t>
            </a:r>
            <a:r>
              <a:rPr lang="el-GR" dirty="0" err="1"/>
              <a:t>ἐν</a:t>
            </a:r>
            <a:r>
              <a:rPr lang="el-GR" dirty="0"/>
              <a:t> </a:t>
            </a:r>
            <a:r>
              <a:rPr lang="el-GR" dirty="0" err="1"/>
              <a:t>οὐδενὶ</a:t>
            </a:r>
            <a:r>
              <a:rPr lang="el-GR" dirty="0"/>
              <a:t> </a:t>
            </a:r>
            <a:r>
              <a:rPr lang="el-GR" dirty="0" err="1"/>
              <a:t>τόπῳ</a:t>
            </a:r>
            <a:r>
              <a:rPr lang="el-GR" dirty="0"/>
              <a:t>, «πουθενά» </a:t>
            </a:r>
          </a:p>
          <a:p>
            <a:pPr algn="just"/>
            <a:r>
              <a:rPr lang="el-GR" dirty="0" err="1"/>
              <a:t>προσίεμαι</a:t>
            </a:r>
            <a:r>
              <a:rPr lang="el-GR" dirty="0"/>
              <a:t>: δέχομαι κάτι ως ορθό, πιστεύω, νομίζω</a:t>
            </a:r>
          </a:p>
          <a:p>
            <a:pPr algn="just"/>
            <a:r>
              <a:rPr lang="el-GR" dirty="0" err="1"/>
              <a:t>διακοσμῶν</a:t>
            </a:r>
            <a:r>
              <a:rPr lang="el-GR" dirty="0"/>
              <a:t>: μτχ. ενεστ. ΕΦ, αρσ., ον. ενικ. του ρήματος </a:t>
            </a:r>
            <a:r>
              <a:rPr lang="el-GR" dirty="0" err="1"/>
              <a:t>διακοσμέω</a:t>
            </a:r>
            <a:r>
              <a:rPr lang="el-GR" dirty="0"/>
              <a:t> = διευθετώ πράγματα με κατάλληλο τρόπο ώστε να αποτελέσουν αρμονικό και καλαίσθητο σύνολο, τακτοποιώ </a:t>
            </a:r>
          </a:p>
          <a:p>
            <a:pPr algn="just"/>
            <a:r>
              <a:rPr lang="el-GR" dirty="0" err="1"/>
              <a:t>ὅπῃ</a:t>
            </a:r>
            <a:r>
              <a:rPr lang="el-GR" dirty="0"/>
              <a:t>: 1. λέγεται για τόπο, μέσω ποιας οδού, Λατ. </a:t>
            </a:r>
            <a:r>
              <a:rPr lang="el-GR" dirty="0" err="1"/>
              <a:t>qua</a:t>
            </a:r>
            <a:r>
              <a:rPr lang="el-GR" dirty="0"/>
              <a:t>· επίσης, = </a:t>
            </a:r>
            <a:r>
              <a:rPr lang="el-GR" dirty="0" err="1"/>
              <a:t>ὅπου</a:t>
            </a:r>
            <a:r>
              <a:rPr lang="el-GR" dirty="0"/>
              <a:t>, όπου, Λατ. </a:t>
            </a:r>
            <a:r>
              <a:rPr lang="el-GR" dirty="0" err="1"/>
              <a:t>ubi</a:t>
            </a:r>
            <a:r>
              <a:rPr lang="el-GR" dirty="0"/>
              <a:t>, σε </a:t>
            </a:r>
            <a:r>
              <a:rPr lang="el-GR" dirty="0" err="1"/>
              <a:t>Όμηρ</a:t>
            </a:r>
            <a:r>
              <a:rPr lang="el-GR" dirty="0"/>
              <a:t>.· συχνά όπως το </a:t>
            </a:r>
            <a:r>
              <a:rPr lang="el-GR" dirty="0" err="1"/>
              <a:t>ὅποι</a:t>
            </a:r>
            <a:r>
              <a:rPr lang="el-GR" dirty="0"/>
              <a:t>, σε ποιο μέρος, Λατ. quo, σε </a:t>
            </a:r>
            <a:r>
              <a:rPr lang="el-GR" dirty="0" err="1"/>
              <a:t>Όμηρ</a:t>
            </a:r>
            <a:r>
              <a:rPr lang="el-GR" dirty="0"/>
              <a:t>., </a:t>
            </a:r>
            <a:r>
              <a:rPr lang="el-GR" dirty="0" err="1"/>
              <a:t>Ηρόδ</a:t>
            </a:r>
            <a:r>
              <a:rPr lang="el-GR" dirty="0"/>
              <a:t>., </a:t>
            </a:r>
            <a:r>
              <a:rPr lang="el-GR" dirty="0" err="1"/>
              <a:t>Αισχύλ</a:t>
            </a:r>
            <a:endParaRPr lang="el-GR" dirty="0"/>
          </a:p>
          <a:p>
            <a:pPr algn="just"/>
            <a:r>
              <a:rPr lang="el-GR" dirty="0" err="1"/>
              <a:t>ὁτιοῦν</a:t>
            </a:r>
            <a:r>
              <a:rPr lang="el-GR" dirty="0"/>
              <a:t>:  </a:t>
            </a:r>
            <a:r>
              <a:rPr lang="el-GR" dirty="0" err="1"/>
              <a:t>ὅτι</a:t>
            </a:r>
            <a:r>
              <a:rPr lang="el-GR" dirty="0"/>
              <a:t> </a:t>
            </a:r>
            <a:r>
              <a:rPr lang="el-GR" dirty="0" err="1"/>
              <a:t>οὖν</a:t>
            </a:r>
            <a:r>
              <a:rPr lang="el-GR" dirty="0"/>
              <a:t>, ουδ. του </a:t>
            </a:r>
            <a:r>
              <a:rPr lang="el-GR" dirty="0" err="1"/>
              <a:t>ὅστις</a:t>
            </a:r>
            <a:r>
              <a:rPr lang="el-GR" dirty="0"/>
              <a:t> </a:t>
            </a:r>
            <a:r>
              <a:rPr lang="el-GR" dirty="0" err="1"/>
              <a:t>οὖν</a:t>
            </a:r>
            <a:r>
              <a:rPr lang="el-GR" dirty="0"/>
              <a:t>, οτιδήποτε, σε </a:t>
            </a:r>
            <a:r>
              <a:rPr lang="el-GR" dirty="0" err="1"/>
              <a:t>Θουκ</a:t>
            </a:r>
            <a:r>
              <a:rPr lang="el-GR" dirty="0"/>
              <a:t>.</a:t>
            </a:r>
          </a:p>
          <a:p>
            <a:pPr algn="just"/>
            <a:r>
              <a:rPr lang="el-GR" dirty="0" err="1"/>
              <a:t>ἅσμενος</a:t>
            </a:r>
            <a:r>
              <a:rPr lang="el-GR" dirty="0"/>
              <a:t>: -η, -ον (Α) = πάρα πολύ ευχαριστημένος, περιχαρής</a:t>
            </a:r>
          </a:p>
        </p:txBody>
      </p:sp>
    </p:spTree>
    <p:extLst>
      <p:ext uri="{BB962C8B-B14F-4D97-AF65-F5344CB8AC3E}">
        <p14:creationId xmlns:p14="http://schemas.microsoft.com/office/powerpoint/2010/main" val="3839392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4F876-2212-F8B5-1DCE-FF991517B372}"/>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EBDF9DD3-0667-5A95-9987-C5C13679BE53}"/>
              </a:ext>
            </a:extLst>
          </p:cNvPr>
          <p:cNvSpPr>
            <a:spLocks noGrp="1"/>
          </p:cNvSpPr>
          <p:nvPr>
            <p:ph idx="1"/>
          </p:nvPr>
        </p:nvSpPr>
        <p:spPr/>
        <p:txBody>
          <a:bodyPr>
            <a:normAutofit fontScale="92500" lnSpcReduction="20000"/>
          </a:bodyPr>
          <a:lstStyle/>
          <a:p>
            <a:pPr algn="just"/>
            <a:r>
              <a:rPr lang="el-GR" dirty="0" err="1"/>
              <a:t>ἐπεκδιηγήσεσθαι</a:t>
            </a:r>
            <a:r>
              <a:rPr lang="el-GR" dirty="0"/>
              <a:t>: </a:t>
            </a:r>
            <a:r>
              <a:rPr lang="el-GR" dirty="0" err="1"/>
              <a:t>απρμφ</a:t>
            </a:r>
            <a:r>
              <a:rPr lang="el-GR" dirty="0"/>
              <a:t>. </a:t>
            </a:r>
            <a:r>
              <a:rPr lang="el-GR" dirty="0" err="1"/>
              <a:t>μελλ</a:t>
            </a:r>
            <a:r>
              <a:rPr lang="el-GR" dirty="0"/>
              <a:t>. ΜΦ του ρήματος </a:t>
            </a:r>
            <a:r>
              <a:rPr lang="el-GR" dirty="0" err="1"/>
              <a:t>ἐπεκδιηγοῦμαι</a:t>
            </a:r>
            <a:r>
              <a:rPr lang="el-GR" dirty="0"/>
              <a:t>, -</a:t>
            </a:r>
            <a:r>
              <a:rPr lang="el-GR" dirty="0" err="1"/>
              <a:t>έομαι</a:t>
            </a:r>
            <a:r>
              <a:rPr lang="el-GR" dirty="0"/>
              <a:t> (AM) = επεξηγώ στη συνέχεια, δίνω περαιτέρω εξηγήσεις   </a:t>
            </a:r>
          </a:p>
          <a:p>
            <a:pPr algn="just"/>
            <a:r>
              <a:rPr lang="el-GR" dirty="0" err="1"/>
              <a:t>ὡσαύτως</a:t>
            </a:r>
            <a:r>
              <a:rPr lang="el-GR" dirty="0"/>
              <a:t>: επίρρ. κατά τον ίδιο τρόπο, ομοίως, επίσης</a:t>
            </a:r>
          </a:p>
          <a:p>
            <a:pPr algn="just"/>
            <a:r>
              <a:rPr lang="el-GR" dirty="0" err="1"/>
              <a:t>ἐπενεγκεῖν</a:t>
            </a:r>
            <a:r>
              <a:rPr lang="el-GR" dirty="0"/>
              <a:t>: </a:t>
            </a:r>
            <a:r>
              <a:rPr lang="en-US" dirty="0"/>
              <a:t>verb </a:t>
            </a:r>
            <a:r>
              <a:rPr lang="en-US" dirty="0" err="1"/>
              <a:t>aor</a:t>
            </a:r>
            <a:r>
              <a:rPr lang="en-US" dirty="0"/>
              <a:t> inf act attic epic doric </a:t>
            </a:r>
            <a:r>
              <a:rPr lang="en-US" dirty="0" err="1"/>
              <a:t>contr</a:t>
            </a:r>
            <a:r>
              <a:rPr lang="el-GR" dirty="0"/>
              <a:t> του ρήματος </a:t>
            </a:r>
            <a:r>
              <a:rPr lang="el-GR" dirty="0" err="1"/>
              <a:t>ἐπιφέρω</a:t>
            </a:r>
            <a:r>
              <a:rPr lang="el-GR" dirty="0"/>
              <a:t> = 1. επενεργώ, επιδρώ για δεύτερη φορά («θα επιφέρουμε τροποποιήσεις στο νομοσχέδιο»), 2. αναφέρω συμπληρωματικά, επιλέγω, προσθέτω («επιφέρει παραδείγματα που ενισχύουν τους ισχυρισμούς του»)</a:t>
            </a:r>
          </a:p>
          <a:p>
            <a:pPr algn="just"/>
            <a:r>
              <a:rPr lang="el-GR" dirty="0" err="1"/>
              <a:t>προϊὼν</a:t>
            </a:r>
            <a:r>
              <a:rPr lang="el-GR" dirty="0"/>
              <a:t>: -ούσα, -όν =1. αυτός που προχωρεί («προϊόντος του χρόνου» — με την πάροδο του χρόνου), 2. αυτός που αυξάνεται («προϊούσα άνοια»)</a:t>
            </a:r>
          </a:p>
          <a:p>
            <a:pPr algn="just"/>
            <a:r>
              <a:rPr lang="el-GR" dirty="0" err="1"/>
              <a:t>αἰθέρας</a:t>
            </a:r>
            <a:r>
              <a:rPr lang="el-GR" dirty="0"/>
              <a:t>: ο </a:t>
            </a:r>
            <a:r>
              <a:rPr lang="el-GR" dirty="0" err="1"/>
              <a:t>αἰθήρ</a:t>
            </a:r>
            <a:r>
              <a:rPr lang="el-GR" dirty="0"/>
              <a:t>, -</a:t>
            </a:r>
            <a:r>
              <a:rPr lang="el-GR" dirty="0" err="1"/>
              <a:t>έρος</a:t>
            </a:r>
            <a:r>
              <a:rPr lang="el-GR" dirty="0"/>
              <a:t> = 1. το ανώτατο στρώμα της ατμόσφαιρας, όπου ο αέρας είναι λεπτότατος και διαυγής, 2. (στον εν. ή στον πληθ.) ο ουρανός, 3. Φιλοσ. το πέμπτο στοιχείο της φύσης.</a:t>
            </a:r>
          </a:p>
          <a:p>
            <a:pPr algn="just"/>
            <a:r>
              <a:rPr lang="el-GR" dirty="0" err="1"/>
              <a:t>διαφυὰς</a:t>
            </a:r>
            <a:r>
              <a:rPr lang="el-GR" dirty="0"/>
              <a:t>: </a:t>
            </a:r>
            <a:r>
              <a:rPr lang="el-GR" dirty="0" err="1"/>
              <a:t>διαφυάς</a:t>
            </a:r>
            <a:r>
              <a:rPr lang="el-GR" dirty="0"/>
              <a:t>: -</a:t>
            </a:r>
            <a:r>
              <a:rPr lang="el-GR" dirty="0" err="1"/>
              <a:t>άδος</a:t>
            </a:r>
            <a:r>
              <a:rPr lang="el-GR" dirty="0"/>
              <a:t>, ἡ, = </a:t>
            </a:r>
            <a:r>
              <a:rPr lang="el-GR" dirty="0" err="1"/>
              <a:t>διαφυή</a:t>
            </a:r>
            <a:r>
              <a:rPr lang="el-GR" dirty="0"/>
              <a:t> = </a:t>
            </a:r>
            <a:r>
              <a:rPr lang="el-GR" dirty="0" err="1"/>
              <a:t>ποιοδήποτε</a:t>
            </a:r>
            <a:r>
              <a:rPr lang="el-GR" dirty="0"/>
              <a:t> φυσικό χώρισμα, σύνδεσμος, αρμός, συρραφή, τμήμα, σε </a:t>
            </a:r>
            <a:r>
              <a:rPr lang="el-GR" dirty="0" err="1"/>
              <a:t>Πλάτ</a:t>
            </a:r>
            <a:r>
              <a:rPr lang="el-GR" dirty="0"/>
              <a:t>., </a:t>
            </a:r>
            <a:r>
              <a:rPr lang="el-GR" dirty="0" err="1"/>
              <a:t>Ξεν</a:t>
            </a:r>
            <a:r>
              <a:rPr lang="el-GR" dirty="0"/>
              <a:t>.</a:t>
            </a:r>
          </a:p>
        </p:txBody>
      </p:sp>
    </p:spTree>
    <p:extLst>
      <p:ext uri="{BB962C8B-B14F-4D97-AF65-F5344CB8AC3E}">
        <p14:creationId xmlns:p14="http://schemas.microsoft.com/office/powerpoint/2010/main" val="423562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001F08-4A54-6D5F-6628-8A16843E8B56}"/>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CDE1B41F-70C4-8981-DE03-4B87D53B1E8D}"/>
              </a:ext>
            </a:extLst>
          </p:cNvPr>
          <p:cNvSpPr>
            <a:spLocks noGrp="1"/>
          </p:cNvSpPr>
          <p:nvPr>
            <p:ph idx="1"/>
          </p:nvPr>
        </p:nvSpPr>
        <p:spPr/>
        <p:txBody>
          <a:bodyPr>
            <a:normAutofit fontScale="85000" lnSpcReduction="10000"/>
          </a:bodyPr>
          <a:lstStyle/>
          <a:p>
            <a:pPr algn="just"/>
            <a:r>
              <a:rPr lang="el-GR" dirty="0" err="1"/>
              <a:t>ἀνίεσθαι</a:t>
            </a:r>
            <a:r>
              <a:rPr lang="el-GR" dirty="0"/>
              <a:t>: </a:t>
            </a:r>
            <a:r>
              <a:rPr lang="el-GR" dirty="0" err="1"/>
              <a:t>απρμφ</a:t>
            </a:r>
            <a:r>
              <a:rPr lang="el-GR" dirty="0"/>
              <a:t> ενεστ. ΜΦ του ρήματος </a:t>
            </a:r>
            <a:r>
              <a:rPr lang="el-GR" dirty="0" err="1"/>
              <a:t>ἀνίημι</a:t>
            </a:r>
            <a:r>
              <a:rPr lang="el-GR" dirty="0"/>
              <a:t> = χαλαρώνω τα δεσμά, επιτρέπω σε κάτι να ανέβει προς τα πάνω</a:t>
            </a:r>
          </a:p>
          <a:p>
            <a:pPr algn="just"/>
            <a:r>
              <a:rPr lang="el-GR" dirty="0" err="1"/>
              <a:t>περιαμπέχοντα</a:t>
            </a:r>
            <a:r>
              <a:rPr lang="el-GR" dirty="0"/>
              <a:t>: μτχ. ενεστ. ΕΦ, αιτιατ. ενικ., γένος αρσενικού του ρήματος </a:t>
            </a:r>
            <a:r>
              <a:rPr lang="el-GR" dirty="0" err="1"/>
              <a:t>περιαμπέχω</a:t>
            </a:r>
            <a:r>
              <a:rPr lang="el-GR" dirty="0"/>
              <a:t> = 1. βάζω κάτι ολόγυρα, περιβάλλω, περιτυλίγω, 2. περικαλύπτω κάτι από όλα τα μέρη («</a:t>
            </a:r>
            <a:r>
              <a:rPr lang="el-GR" dirty="0" err="1"/>
              <a:t>τὰ</a:t>
            </a:r>
            <a:r>
              <a:rPr lang="el-GR" dirty="0"/>
              <a:t> </a:t>
            </a:r>
            <a:r>
              <a:rPr lang="el-GR" dirty="0" err="1"/>
              <a:t>δὲ</a:t>
            </a:r>
            <a:r>
              <a:rPr lang="el-GR" dirty="0"/>
              <a:t> </a:t>
            </a:r>
            <a:r>
              <a:rPr lang="el-GR" dirty="0" err="1"/>
              <a:t>νεῡρα</a:t>
            </a:r>
            <a:r>
              <a:rPr lang="el-GR" dirty="0"/>
              <a:t>... </a:t>
            </a:r>
            <a:r>
              <a:rPr lang="el-GR" dirty="0" err="1"/>
              <a:t>περιαμπέχοντα</a:t>
            </a:r>
            <a:r>
              <a:rPr lang="el-GR" dirty="0"/>
              <a:t> </a:t>
            </a:r>
            <a:r>
              <a:rPr lang="el-GR" dirty="0" err="1"/>
              <a:t>τὰ</a:t>
            </a:r>
            <a:r>
              <a:rPr lang="el-GR" dirty="0"/>
              <a:t> </a:t>
            </a:r>
            <a:r>
              <a:rPr lang="el-GR" dirty="0" err="1"/>
              <a:t>ὀστᾱ</a:t>
            </a:r>
            <a:r>
              <a:rPr lang="el-GR" dirty="0"/>
              <a:t> </a:t>
            </a:r>
            <a:r>
              <a:rPr lang="el-GR" dirty="0" err="1"/>
              <a:t>μετὰ</a:t>
            </a:r>
            <a:r>
              <a:rPr lang="el-GR" dirty="0"/>
              <a:t> </a:t>
            </a:r>
            <a:r>
              <a:rPr lang="el-GR" dirty="0" err="1"/>
              <a:t>τῶν</a:t>
            </a:r>
            <a:r>
              <a:rPr lang="el-GR" dirty="0"/>
              <a:t> </a:t>
            </a:r>
            <a:r>
              <a:rPr lang="el-GR" dirty="0" err="1"/>
              <a:t>σαρκῶν</a:t>
            </a:r>
            <a:r>
              <a:rPr lang="el-GR" dirty="0"/>
              <a:t>», </a:t>
            </a:r>
            <a:r>
              <a:rPr lang="el-GR" dirty="0" err="1"/>
              <a:t>Πλάτ</a:t>
            </a:r>
            <a:r>
              <a:rPr lang="el-GR" dirty="0"/>
              <a:t>.)</a:t>
            </a:r>
          </a:p>
          <a:p>
            <a:pPr algn="just"/>
            <a:r>
              <a:rPr lang="el-GR" dirty="0" err="1"/>
              <a:t>συμβολαῖς</a:t>
            </a:r>
            <a:r>
              <a:rPr lang="el-GR" dirty="0"/>
              <a:t>: η συμβολή  = (για δρόμους, ποταμούς, αρτηρίες, νεύρα, αγωγούς) το σημείο ένωσης</a:t>
            </a:r>
          </a:p>
          <a:p>
            <a:pPr algn="just"/>
            <a:r>
              <a:rPr lang="el-GR" dirty="0" err="1"/>
              <a:t>χαλῶντα</a:t>
            </a:r>
            <a:r>
              <a:rPr lang="el-GR" dirty="0"/>
              <a:t>: μτχ. ενικ. ενεστ. ΕΦ αρσ. γένους, αιτ. πτώση του ρήματος χαλάω = χαλαρώνω, ξετεντώνω</a:t>
            </a:r>
          </a:p>
          <a:p>
            <a:pPr algn="just"/>
            <a:r>
              <a:rPr lang="el-GR" dirty="0"/>
              <a:t>συντείνοντα: μτχ. ενικ. ενεστ. ΕΦ αρσ. γένους, αιτ. πτώση του ρήματος συντείνω = εκτείνω, τεντώνω μαζί, συσφίγγω, συνδέω, σε </a:t>
            </a:r>
            <a:r>
              <a:rPr lang="el-GR" dirty="0" err="1"/>
              <a:t>Ευρ</a:t>
            </a:r>
            <a:r>
              <a:rPr lang="el-GR" dirty="0"/>
              <a:t>., </a:t>
            </a:r>
            <a:r>
              <a:rPr lang="el-GR" dirty="0" err="1"/>
              <a:t>Πλάτ</a:t>
            </a:r>
            <a:r>
              <a:rPr lang="el-GR" dirty="0"/>
              <a:t>.</a:t>
            </a:r>
          </a:p>
          <a:p>
            <a:pPr algn="just"/>
            <a:r>
              <a:rPr lang="el-GR" dirty="0" err="1"/>
              <a:t>κελεύσωσιν</a:t>
            </a:r>
            <a:r>
              <a:rPr lang="el-GR" dirty="0"/>
              <a:t>: Γ’ πληθ. υποτ. ΕΦ του ρήματος κελεύω = διατάζω, ορίζω</a:t>
            </a:r>
          </a:p>
          <a:p>
            <a:pPr algn="just"/>
            <a:r>
              <a:rPr lang="el-GR" dirty="0" err="1"/>
              <a:t>κύνα</a:t>
            </a:r>
            <a:r>
              <a:rPr lang="el-GR" dirty="0"/>
              <a:t>: ο </a:t>
            </a:r>
            <a:r>
              <a:rPr lang="el-GR" dirty="0" err="1"/>
              <a:t>κύων</a:t>
            </a:r>
            <a:r>
              <a:rPr lang="el-GR" dirty="0"/>
              <a:t> = ο σκύλος</a:t>
            </a:r>
          </a:p>
          <a:p>
            <a:pPr algn="just"/>
            <a:r>
              <a:rPr lang="el-GR" dirty="0" err="1"/>
              <a:t>ἐγᾦμαι</a:t>
            </a:r>
            <a:r>
              <a:rPr lang="el-GR" dirty="0"/>
              <a:t>: κράση του</a:t>
            </a:r>
            <a:r>
              <a:rPr lang="en-US" dirty="0"/>
              <a:t> </a:t>
            </a:r>
            <a:r>
              <a:rPr lang="en-US" dirty="0" err="1"/>
              <a:t>ἐγὼ</a:t>
            </a:r>
            <a:r>
              <a:rPr lang="en-US" dirty="0"/>
              <a:t> </a:t>
            </a:r>
            <a:r>
              <a:rPr lang="en-US" dirty="0" err="1"/>
              <a:t>οἶμ</a:t>
            </a:r>
            <a:r>
              <a:rPr lang="en-US" dirty="0"/>
              <a:t>αι</a:t>
            </a:r>
            <a:r>
              <a:rPr lang="el-GR" dirty="0"/>
              <a:t> = εγώ πιστεύω, νομίζω</a:t>
            </a:r>
          </a:p>
          <a:p>
            <a:pPr algn="just"/>
            <a:r>
              <a:rPr lang="el-GR" dirty="0"/>
              <a:t>πάλαι: </a:t>
            </a:r>
            <a:r>
              <a:rPr lang="el-GR" dirty="0" err="1"/>
              <a:t>Ἐπίρρ</a:t>
            </a:r>
            <a:r>
              <a:rPr lang="el-GR" dirty="0"/>
              <a:t>. </a:t>
            </a:r>
            <a:r>
              <a:rPr lang="el-GR" dirty="0" err="1"/>
              <a:t>πρὸ</a:t>
            </a:r>
            <a:r>
              <a:rPr lang="el-GR" dirty="0"/>
              <a:t> </a:t>
            </a:r>
            <a:r>
              <a:rPr lang="el-GR" dirty="0" err="1"/>
              <a:t>πολλοῦ</a:t>
            </a:r>
            <a:r>
              <a:rPr lang="el-GR" dirty="0"/>
              <a:t> χρόνου</a:t>
            </a:r>
          </a:p>
        </p:txBody>
      </p:sp>
    </p:spTree>
    <p:extLst>
      <p:ext uri="{BB962C8B-B14F-4D97-AF65-F5344CB8AC3E}">
        <p14:creationId xmlns:p14="http://schemas.microsoft.com/office/powerpoint/2010/main" val="181627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767CB1-6F15-5B18-7A01-7BE0528EBD1B}"/>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4F9C723B-5861-D546-DC5A-71EC56199826}"/>
              </a:ext>
            </a:extLst>
          </p:cNvPr>
          <p:cNvSpPr>
            <a:spLocks noGrp="1"/>
          </p:cNvSpPr>
          <p:nvPr>
            <p:ph idx="1"/>
          </p:nvPr>
        </p:nvSpPr>
        <p:spPr/>
        <p:txBody>
          <a:bodyPr>
            <a:normAutofit/>
          </a:bodyPr>
          <a:lstStyle/>
          <a:p>
            <a:r>
              <a:rPr lang="el-GR" dirty="0" err="1"/>
              <a:t>ἀποδιδράσκειν</a:t>
            </a:r>
            <a:r>
              <a:rPr lang="el-GR" dirty="0"/>
              <a:t>: </a:t>
            </a:r>
            <a:r>
              <a:rPr lang="el-GR" dirty="0" err="1"/>
              <a:t>απρμφ</a:t>
            </a:r>
            <a:r>
              <a:rPr lang="el-GR" dirty="0"/>
              <a:t>. ενεστ. ΕΦ του ρήματος </a:t>
            </a:r>
            <a:r>
              <a:rPr lang="el-GR" dirty="0" err="1"/>
              <a:t>ἀποδιδράσκω</a:t>
            </a:r>
            <a:r>
              <a:rPr lang="el-GR" dirty="0"/>
              <a:t> = φεύγω μακριά τρέχοντας, διαφεύγω</a:t>
            </a:r>
          </a:p>
          <a:p>
            <a:r>
              <a:rPr lang="el-GR" dirty="0" err="1"/>
              <a:t>ὑπέχειν</a:t>
            </a:r>
            <a:r>
              <a:rPr lang="el-GR" dirty="0"/>
              <a:t>: </a:t>
            </a:r>
            <a:r>
              <a:rPr lang="el-GR" dirty="0" err="1"/>
              <a:t>απρμφ</a:t>
            </a:r>
            <a:r>
              <a:rPr lang="el-GR" dirty="0"/>
              <a:t>. ενεστ. ΕΦ του ρήματος </a:t>
            </a:r>
            <a:r>
              <a:rPr lang="el-GR" dirty="0" err="1"/>
              <a:t>ὑπέχω</a:t>
            </a:r>
            <a:r>
              <a:rPr lang="el-GR" dirty="0"/>
              <a:t> =  τοποθετώ, βάζω κάτι κάτω από κάτι άλλο, υφίσταμαι κάτι </a:t>
            </a:r>
          </a:p>
          <a:p>
            <a:r>
              <a:rPr lang="el-GR" dirty="0" err="1"/>
              <a:t>αἱρέσει</a:t>
            </a:r>
            <a:r>
              <a:rPr lang="el-GR" dirty="0"/>
              <a:t>: </a:t>
            </a:r>
            <a:r>
              <a:rPr lang="el-GR" dirty="0" err="1"/>
              <a:t>αἵρεσις</a:t>
            </a:r>
            <a:r>
              <a:rPr lang="el-GR" dirty="0"/>
              <a:t>: </a:t>
            </a:r>
            <a:r>
              <a:rPr lang="el-GR" dirty="0" err="1"/>
              <a:t>αἱρέσεως</a:t>
            </a:r>
            <a:r>
              <a:rPr lang="el-GR" dirty="0"/>
              <a:t>, ἡ =  εκλογή, διαλογή, προτίμηση</a:t>
            </a:r>
          </a:p>
          <a:p>
            <a:r>
              <a:rPr lang="el-GR" dirty="0" err="1"/>
              <a:t>ῥᾳθυμία</a:t>
            </a:r>
            <a:r>
              <a:rPr lang="el-GR" dirty="0"/>
              <a:t>: η / </a:t>
            </a:r>
            <a:r>
              <a:rPr lang="el-GR" dirty="0" err="1"/>
              <a:t>ῥαθυμία</a:t>
            </a:r>
            <a:r>
              <a:rPr lang="el-GR" dirty="0"/>
              <a:t>, ΝΜΑ, και ραθυμία Ν, και </a:t>
            </a:r>
            <a:r>
              <a:rPr lang="el-GR" dirty="0" err="1"/>
              <a:t>ῥαθυμία</a:t>
            </a:r>
            <a:r>
              <a:rPr lang="el-GR" dirty="0"/>
              <a:t> Α ράθυμος =η ιδιότητα ή η κατάσταση του ράθυμου, απροθυμία για εργασία, οκνηρία, νωθρότητα, αμέλεια</a:t>
            </a:r>
          </a:p>
          <a:p>
            <a:r>
              <a:rPr lang="el-GR" dirty="0" err="1"/>
              <a:t>προσχρώμενοι</a:t>
            </a:r>
            <a:r>
              <a:rPr lang="el-GR" dirty="0"/>
              <a:t>: μτχ. ενεστ. ΜΦ, αρσ. γένους, ονομ. πληθ. του ρήματος </a:t>
            </a:r>
            <a:r>
              <a:rPr lang="el-GR" dirty="0" err="1"/>
              <a:t>προσχρώμαι</a:t>
            </a:r>
            <a:r>
              <a:rPr lang="el-GR" dirty="0"/>
              <a:t> =  1. μεταχειρίζομαι κάτι επί πλέον ή ωφελούμαι από κάτι επί πλέον («</a:t>
            </a:r>
            <a:r>
              <a:rPr lang="el-GR" dirty="0" err="1"/>
              <a:t>ἀλλοτρίῳ</a:t>
            </a:r>
            <a:r>
              <a:rPr lang="el-GR" dirty="0"/>
              <a:t> </a:t>
            </a:r>
            <a:r>
              <a:rPr lang="el-GR" dirty="0" err="1"/>
              <a:t>ὀνόματι</a:t>
            </a:r>
            <a:r>
              <a:rPr lang="el-GR" dirty="0"/>
              <a:t> </a:t>
            </a:r>
            <a:r>
              <a:rPr lang="el-GR" dirty="0" err="1"/>
              <a:t>προσχρώμενοι</a:t>
            </a:r>
            <a:r>
              <a:rPr lang="el-GR" dirty="0"/>
              <a:t>», </a:t>
            </a:r>
            <a:r>
              <a:rPr lang="el-GR" dirty="0" err="1"/>
              <a:t>Πλάτ</a:t>
            </a:r>
            <a:r>
              <a:rPr lang="el-GR" dirty="0"/>
              <a:t>.)</a:t>
            </a:r>
          </a:p>
          <a:p>
            <a:r>
              <a:rPr lang="el-GR" dirty="0" err="1"/>
              <a:t>καρδόπῳ</a:t>
            </a:r>
            <a:r>
              <a:rPr lang="el-GR" dirty="0"/>
              <a:t>: </a:t>
            </a:r>
            <a:r>
              <a:rPr lang="el-GR" dirty="0" err="1"/>
              <a:t>κάρδοπος</a:t>
            </a:r>
            <a:r>
              <a:rPr lang="el-GR" dirty="0"/>
              <a:t>: ἡ, σκαφίδι στο οποίο ζυμώνουν, σε </a:t>
            </a:r>
            <a:r>
              <a:rPr lang="el-GR" dirty="0" err="1"/>
              <a:t>Αριστοφ</a:t>
            </a:r>
            <a:r>
              <a:rPr lang="el-GR" dirty="0"/>
              <a:t>.</a:t>
            </a:r>
          </a:p>
        </p:txBody>
      </p:sp>
    </p:spTree>
    <p:extLst>
      <p:ext uri="{BB962C8B-B14F-4D97-AF65-F5344CB8AC3E}">
        <p14:creationId xmlns:p14="http://schemas.microsoft.com/office/powerpoint/2010/main" val="1313979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57BD6F-3AB7-B571-2183-E7EDF2A231F0}"/>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7B65FDFE-86ED-365D-921A-1C09DADEDDB7}"/>
              </a:ext>
            </a:extLst>
          </p:cNvPr>
          <p:cNvSpPr>
            <a:spLocks noGrp="1"/>
          </p:cNvSpPr>
          <p:nvPr>
            <p:ph idx="1"/>
          </p:nvPr>
        </p:nvSpPr>
        <p:spPr/>
        <p:txBody>
          <a:bodyPr>
            <a:normAutofit fontScale="70000" lnSpcReduction="20000"/>
          </a:bodyPr>
          <a:lstStyle/>
          <a:p>
            <a:pPr algn="just"/>
            <a:r>
              <a:rPr lang="el-GR" dirty="0" err="1"/>
              <a:t>βάθρον</a:t>
            </a:r>
            <a:r>
              <a:rPr lang="el-GR" dirty="0"/>
              <a:t>: </a:t>
            </a:r>
            <a:r>
              <a:rPr lang="el-GR" dirty="0" err="1"/>
              <a:t>τό</a:t>
            </a:r>
            <a:r>
              <a:rPr lang="el-GR" dirty="0"/>
              <a:t>, </a:t>
            </a:r>
            <a:r>
              <a:rPr lang="el-GR" dirty="0" err="1"/>
              <a:t>συντετμ</a:t>
            </a:r>
            <a:r>
              <a:rPr lang="el-GR" dirty="0"/>
              <a:t>. τύπος από το </a:t>
            </a:r>
            <a:r>
              <a:rPr lang="el-GR" dirty="0" err="1"/>
              <a:t>βατήριον</a:t>
            </a:r>
            <a:r>
              <a:rPr lang="el-GR" dirty="0"/>
              <a:t> (βαίνω), αυτό πάνω στο οποίο βαίνει και στέκεται κάτι. =1. βάση, υπόβαθρο, σε </a:t>
            </a:r>
            <a:r>
              <a:rPr lang="el-GR" dirty="0" err="1"/>
              <a:t>Ηρόδ</a:t>
            </a:r>
            <a:r>
              <a:rPr lang="el-GR" dirty="0"/>
              <a:t>., </a:t>
            </a:r>
            <a:r>
              <a:rPr lang="el-GR" dirty="0" err="1"/>
              <a:t>Αισχύλ</a:t>
            </a:r>
            <a:r>
              <a:rPr lang="el-GR" dirty="0"/>
              <a:t>., 2. σκηνή, ικρίωμα, σκαλωσιά, σε </a:t>
            </a:r>
            <a:r>
              <a:rPr lang="el-GR" dirty="0" err="1"/>
              <a:t>Ηρόδ</a:t>
            </a:r>
            <a:r>
              <a:rPr lang="el-GR" dirty="0"/>
              <a:t>.</a:t>
            </a:r>
          </a:p>
          <a:p>
            <a:pPr algn="just"/>
            <a:r>
              <a:rPr lang="el-GR" dirty="0" err="1"/>
              <a:t>ὑπερείδει</a:t>
            </a:r>
            <a:r>
              <a:rPr lang="el-GR" dirty="0"/>
              <a:t>: Γ’ ενικ. </a:t>
            </a:r>
            <a:r>
              <a:rPr lang="el-GR" dirty="0" err="1"/>
              <a:t>αορ</a:t>
            </a:r>
            <a:r>
              <a:rPr lang="el-GR" dirty="0"/>
              <a:t>. οριστ. ΕΦ του ρήματος </a:t>
            </a:r>
            <a:r>
              <a:rPr lang="el-GR" dirty="0" err="1"/>
              <a:t>ὑπεροράω</a:t>
            </a:r>
            <a:r>
              <a:rPr lang="el-GR" dirty="0"/>
              <a:t> = I. βλέπω από ψηλά, κοιτώ από ψηλά προς τα κάτω, με αιτ., σε </a:t>
            </a:r>
            <a:r>
              <a:rPr lang="el-GR" dirty="0" err="1"/>
              <a:t>Ηρόδ</a:t>
            </a:r>
            <a:r>
              <a:rPr lang="el-GR" dirty="0"/>
              <a:t>., II. παραβλέπω, αψηφώ, περιφρονώ, στον ίδ., </a:t>
            </a:r>
            <a:r>
              <a:rPr lang="el-GR" dirty="0" err="1"/>
              <a:t>Θουκ</a:t>
            </a:r>
            <a:r>
              <a:rPr lang="el-GR" dirty="0"/>
              <a:t>. κ.λπ.· επίσης με γεν., δείχνω περιφρόνηση για, σε </a:t>
            </a:r>
            <a:r>
              <a:rPr lang="el-GR" dirty="0" err="1"/>
              <a:t>Ξεν</a:t>
            </a:r>
            <a:r>
              <a:rPr lang="el-GR" dirty="0"/>
              <a:t>.</a:t>
            </a:r>
          </a:p>
          <a:p>
            <a:pPr algn="just"/>
            <a:r>
              <a:rPr lang="el-GR" dirty="0" err="1"/>
              <a:t>πλοῦν</a:t>
            </a:r>
            <a:r>
              <a:rPr lang="el-GR" dirty="0"/>
              <a:t>: ο / </a:t>
            </a:r>
            <a:r>
              <a:rPr lang="el-GR" dirty="0" err="1"/>
              <a:t>πλοῦς</a:t>
            </a:r>
            <a:r>
              <a:rPr lang="el-GR" dirty="0"/>
              <a:t>, ΝΜΑ =1. ταξίδι διά θαλάσσης και γενικά ταξίδι με πλωτό μέσο, 2. η πορεία που κάνει το πλοίο, η πλεύση, η ρότα</a:t>
            </a:r>
          </a:p>
          <a:p>
            <a:pPr algn="just"/>
            <a:r>
              <a:rPr lang="el-GR" dirty="0" err="1"/>
              <a:t>ἐπίδειξιν</a:t>
            </a:r>
            <a:r>
              <a:rPr lang="el-GR" dirty="0"/>
              <a:t>: η (AM </a:t>
            </a:r>
            <a:r>
              <a:rPr lang="el-GR" dirty="0" err="1"/>
              <a:t>ἐπίδειξις</a:t>
            </a:r>
            <a:r>
              <a:rPr lang="el-GR" dirty="0"/>
              <a:t>) επιδεικνύω = 1. η ενέργεια και το αποτέλεσμα του επιδεικνύω («επίδειξη εμπορευμάτων, μόδας» κ.λπ.), 2. συμπεριφορά που έχει σκοπό την επίδειξη για λόγους εντυπώσεων («επίδειξη πολυμάθειας, πλούτου» κ.λπ.), 3. φανέρωση, αποκάλυψη μιας ιδιότητας, ενός προσόντος κ.λπ.</a:t>
            </a:r>
          </a:p>
          <a:p>
            <a:pPr algn="just"/>
            <a:r>
              <a:rPr lang="el-GR" dirty="0" err="1"/>
              <a:t>ἀπειρήκη</a:t>
            </a:r>
            <a:r>
              <a:rPr lang="el-GR" dirty="0"/>
              <a:t>: </a:t>
            </a:r>
            <a:r>
              <a:rPr lang="en-US" dirty="0"/>
              <a:t>verb 1st sg </a:t>
            </a:r>
            <a:r>
              <a:rPr lang="en-US" dirty="0" err="1"/>
              <a:t>plup</a:t>
            </a:r>
            <a:r>
              <a:rPr lang="en-US" dirty="0"/>
              <a:t> </a:t>
            </a:r>
            <a:r>
              <a:rPr lang="en-US" dirty="0" err="1"/>
              <a:t>ind</a:t>
            </a:r>
            <a:r>
              <a:rPr lang="en-US" dirty="0"/>
              <a:t> act</a:t>
            </a:r>
            <a:r>
              <a:rPr lang="el-GR" dirty="0"/>
              <a:t> του ρήματος </a:t>
            </a:r>
            <a:r>
              <a:rPr lang="el-GR" dirty="0" err="1"/>
              <a:t>ἀπερῶ</a:t>
            </a:r>
            <a:r>
              <a:rPr lang="el-GR" dirty="0"/>
              <a:t> ή </a:t>
            </a:r>
            <a:r>
              <a:rPr lang="el-GR" dirty="0" err="1"/>
              <a:t>ἀπερέω</a:t>
            </a:r>
            <a:r>
              <a:rPr lang="el-GR" dirty="0"/>
              <a:t>, </a:t>
            </a:r>
            <a:r>
              <a:rPr lang="el-GR" dirty="0" err="1"/>
              <a:t>μέλ</a:t>
            </a:r>
            <a:r>
              <a:rPr lang="el-GR" dirty="0"/>
              <a:t>. χωρίς ενεστ. σε χρήση = μιλώ ελεύθερα, αποκαλύπτω</a:t>
            </a:r>
          </a:p>
          <a:p>
            <a:pPr algn="just"/>
            <a:r>
              <a:rPr lang="el-GR" dirty="0" err="1"/>
              <a:t>ἔνιοι</a:t>
            </a:r>
            <a:r>
              <a:rPr lang="el-GR" dirty="0"/>
              <a:t> = </a:t>
            </a:r>
            <a:r>
              <a:rPr lang="el-GR" dirty="0" err="1"/>
              <a:t>ἔνιος</a:t>
            </a:r>
            <a:r>
              <a:rPr lang="el-GR" dirty="0"/>
              <a:t> -α, -ον = κάποιος</a:t>
            </a:r>
          </a:p>
          <a:p>
            <a:pPr algn="just"/>
            <a:r>
              <a:rPr lang="el-GR" dirty="0" err="1"/>
              <a:t>συγχωρῶ</a:t>
            </a:r>
            <a:r>
              <a:rPr lang="el-GR" dirty="0"/>
              <a:t>: </a:t>
            </a:r>
            <a:r>
              <a:rPr lang="el-GR" dirty="0" err="1"/>
              <a:t>συγχωρῶ</a:t>
            </a:r>
            <a:r>
              <a:rPr lang="el-GR" dirty="0"/>
              <a:t>, -</a:t>
            </a:r>
            <a:r>
              <a:rPr lang="el-GR" dirty="0" err="1"/>
              <a:t>έω</a:t>
            </a:r>
            <a:r>
              <a:rPr lang="el-GR" dirty="0"/>
              <a:t>, ΝΜΑ, και συχωρώ και σ(υ)(γ)</a:t>
            </a:r>
            <a:r>
              <a:rPr lang="el-GR" dirty="0" err="1"/>
              <a:t>χωρνώ</a:t>
            </a:r>
            <a:r>
              <a:rPr lang="el-GR" dirty="0"/>
              <a:t> και </a:t>
            </a:r>
            <a:r>
              <a:rPr lang="el-GR" dirty="0" err="1"/>
              <a:t>σχωρώ</a:t>
            </a:r>
            <a:r>
              <a:rPr lang="el-GR" dirty="0"/>
              <a:t>, -</a:t>
            </a:r>
            <a:r>
              <a:rPr lang="el-GR" dirty="0" err="1"/>
              <a:t>άω</a:t>
            </a:r>
            <a:r>
              <a:rPr lang="el-GR" dirty="0"/>
              <a:t>, Ν </a:t>
            </a:r>
            <a:r>
              <a:rPr lang="el-GR" dirty="0" err="1"/>
              <a:t>χωρῶ</a:t>
            </a:r>
            <a:r>
              <a:rPr lang="el-GR" dirty="0"/>
              <a:t> = 1. απαλλάσσω κάποιον από σφάλμα του, παρέχω συγγνώμη, δίνω άφεση αμαρτιών (α. «σού το συγχωρώ για τελευταία φορά» β. «</a:t>
            </a:r>
            <a:r>
              <a:rPr lang="el-GR" dirty="0" err="1"/>
              <a:t>συγχωρεῖν</a:t>
            </a:r>
            <a:r>
              <a:rPr lang="el-GR" dirty="0"/>
              <a:t> </a:t>
            </a:r>
            <a:r>
              <a:rPr lang="el-GR" dirty="0" err="1"/>
              <a:t>ἁμαρτήματα</a:t>
            </a:r>
            <a:r>
              <a:rPr lang="el-GR" dirty="0"/>
              <a:t>», </a:t>
            </a:r>
            <a:r>
              <a:rPr lang="el-GR" dirty="0" err="1"/>
              <a:t>Αποφθεγμ</a:t>
            </a:r>
            <a:r>
              <a:rPr lang="el-GR" dirty="0"/>
              <a:t>. </a:t>
            </a:r>
            <a:r>
              <a:rPr lang="el-GR" dirty="0" err="1"/>
              <a:t>Πατέρ</a:t>
            </a:r>
            <a:r>
              <a:rPr lang="el-GR" dirty="0"/>
              <a:t>.), 2. επιτρέπω</a:t>
            </a:r>
          </a:p>
          <a:p>
            <a:pPr algn="just"/>
            <a:r>
              <a:rPr lang="el-GR" dirty="0" err="1"/>
              <a:t>ἐρρωμενέστατον</a:t>
            </a:r>
            <a:r>
              <a:rPr lang="el-GR" dirty="0"/>
              <a:t>: αιτ. ενικ. αρσ. γένους, συγκρ. βαθμός του επιθέτου του </a:t>
            </a:r>
            <a:r>
              <a:rPr lang="el-GR" dirty="0" err="1"/>
              <a:t>ἐρρωμένος</a:t>
            </a:r>
            <a:r>
              <a:rPr lang="el-GR" dirty="0"/>
              <a:t>: -η, -ον, </a:t>
            </a:r>
            <a:r>
              <a:rPr lang="el-GR" dirty="0" err="1"/>
              <a:t>μετοχ</a:t>
            </a:r>
            <a:r>
              <a:rPr lang="el-GR" dirty="0"/>
              <a:t>. </a:t>
            </a:r>
            <a:r>
              <a:rPr lang="el-GR" dirty="0" err="1"/>
              <a:t>τοῦ</a:t>
            </a:r>
            <a:r>
              <a:rPr lang="el-GR" dirty="0"/>
              <a:t> παθ. πρκμ. </a:t>
            </a:r>
            <a:r>
              <a:rPr lang="el-GR" dirty="0" err="1"/>
              <a:t>τοῦ</a:t>
            </a:r>
            <a:r>
              <a:rPr lang="el-GR" dirty="0"/>
              <a:t> </a:t>
            </a:r>
            <a:r>
              <a:rPr lang="el-GR" dirty="0" err="1"/>
              <a:t>ῥώννυμι</a:t>
            </a:r>
            <a:r>
              <a:rPr lang="el-GR" dirty="0"/>
              <a:t>, </a:t>
            </a:r>
            <a:r>
              <a:rPr lang="el-GR" dirty="0" err="1"/>
              <a:t>ἐν</a:t>
            </a:r>
            <a:r>
              <a:rPr lang="el-GR" dirty="0"/>
              <a:t> χρήσει </a:t>
            </a:r>
            <a:r>
              <a:rPr lang="el-GR" dirty="0" err="1"/>
              <a:t>ὡς</a:t>
            </a:r>
            <a:r>
              <a:rPr lang="el-GR" dirty="0"/>
              <a:t> </a:t>
            </a:r>
            <a:r>
              <a:rPr lang="el-GR" dirty="0" err="1"/>
              <a:t>ἐπίθ</a:t>
            </a:r>
            <a:r>
              <a:rPr lang="el-GR" dirty="0"/>
              <a:t>., ὁ </a:t>
            </a:r>
            <a:r>
              <a:rPr lang="el-GR" dirty="0" err="1"/>
              <a:t>ἀπολαύων</a:t>
            </a:r>
            <a:r>
              <a:rPr lang="el-GR" dirty="0"/>
              <a:t> </a:t>
            </a:r>
            <a:r>
              <a:rPr lang="el-GR" dirty="0" err="1"/>
              <a:t>καλῆς</a:t>
            </a:r>
            <a:r>
              <a:rPr lang="el-GR" dirty="0"/>
              <a:t> </a:t>
            </a:r>
            <a:r>
              <a:rPr lang="el-GR" dirty="0" err="1"/>
              <a:t>ὑγιείας</a:t>
            </a:r>
            <a:r>
              <a:rPr lang="el-GR" dirty="0"/>
              <a:t>, </a:t>
            </a:r>
            <a:r>
              <a:rPr lang="el-GR" dirty="0" err="1"/>
              <a:t>ἰσχυρός</a:t>
            </a:r>
            <a:r>
              <a:rPr lang="el-GR" dirty="0"/>
              <a:t>, </a:t>
            </a:r>
            <a:r>
              <a:rPr lang="el-GR" dirty="0" err="1"/>
              <a:t>ἀντίθετον</a:t>
            </a:r>
            <a:r>
              <a:rPr lang="el-GR" dirty="0"/>
              <a:t> </a:t>
            </a:r>
            <a:r>
              <a:rPr lang="el-GR" dirty="0" err="1"/>
              <a:t>τῷ</a:t>
            </a:r>
            <a:r>
              <a:rPr lang="el-GR" dirty="0"/>
              <a:t> </a:t>
            </a:r>
            <a:r>
              <a:rPr lang="el-GR" dirty="0" err="1"/>
              <a:t>ἄρρωστος</a:t>
            </a:r>
            <a:endParaRPr lang="el-GR" dirty="0"/>
          </a:p>
        </p:txBody>
      </p:sp>
    </p:spTree>
    <p:extLst>
      <p:ext uri="{BB962C8B-B14F-4D97-AF65-F5344CB8AC3E}">
        <p14:creationId xmlns:p14="http://schemas.microsoft.com/office/powerpoint/2010/main" val="3304387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AE9EF4-0045-0FAC-4973-D474C305C67C}"/>
              </a:ext>
            </a:extLst>
          </p:cNvPr>
          <p:cNvSpPr>
            <a:spLocks noGrp="1"/>
          </p:cNvSpPr>
          <p:nvPr>
            <p:ph type="title"/>
          </p:nvPr>
        </p:nvSpPr>
        <p:spPr/>
        <p:txBody>
          <a:bodyPr/>
          <a:lstStyle/>
          <a:p>
            <a:r>
              <a:rPr lang="el-GR" dirty="0"/>
              <a:t>Σχόλια</a:t>
            </a:r>
          </a:p>
        </p:txBody>
      </p:sp>
      <p:sp>
        <p:nvSpPr>
          <p:cNvPr id="3" name="Θέση περιεχομένου 2">
            <a:extLst>
              <a:ext uri="{FF2B5EF4-FFF2-40B4-BE49-F238E27FC236}">
                <a16:creationId xmlns:a16="http://schemas.microsoft.com/office/drawing/2014/main" id="{2412B950-0D2D-3988-4AA5-4E3D0FEE105B}"/>
              </a:ext>
            </a:extLst>
          </p:cNvPr>
          <p:cNvSpPr>
            <a:spLocks noGrp="1"/>
          </p:cNvSpPr>
          <p:nvPr>
            <p:ph sz="half" idx="1"/>
          </p:nvPr>
        </p:nvSpPr>
        <p:spPr/>
        <p:txBody>
          <a:bodyPr/>
          <a:lstStyle/>
          <a:p>
            <a:pPr algn="just"/>
            <a:r>
              <a:rPr lang="el-GR" dirty="0"/>
              <a:t>ΠΡΟΣΩΚΡΑΤΙΚΟΙ ΦΙΛΟΣΟΦΟΙ: φιλόσοφοι που έζησαν από τον 7</a:t>
            </a:r>
            <a:r>
              <a:rPr lang="el-GR" baseline="30000" dirty="0"/>
              <a:t>ο</a:t>
            </a:r>
            <a:r>
              <a:rPr lang="el-GR" dirty="0"/>
              <a:t>  αιώνα π.Χ. μέχρι και κατά την εποχή του Σωκράτη.</a:t>
            </a:r>
          </a:p>
          <a:p>
            <a:endParaRPr lang="el-GR" dirty="0"/>
          </a:p>
        </p:txBody>
      </p:sp>
      <p:pic>
        <p:nvPicPr>
          <p:cNvPr id="5" name="Θέση περιεχομένου 4">
            <a:extLst>
              <a:ext uri="{FF2B5EF4-FFF2-40B4-BE49-F238E27FC236}">
                <a16:creationId xmlns:a16="http://schemas.microsoft.com/office/drawing/2014/main" id="{45ADEFEF-4040-E8E2-E2F0-33D83FFBE425}"/>
              </a:ext>
            </a:extLst>
          </p:cNvPr>
          <p:cNvPicPr>
            <a:picLocks noGrp="1" noChangeAspect="1"/>
          </p:cNvPicPr>
          <p:nvPr>
            <p:ph sz="half" idx="2"/>
          </p:nvPr>
        </p:nvPicPr>
        <p:blipFill>
          <a:blip r:embed="rId2"/>
          <a:stretch>
            <a:fillRect/>
          </a:stretch>
        </p:blipFill>
        <p:spPr>
          <a:xfrm>
            <a:off x="5837936" y="1934354"/>
            <a:ext cx="6116320" cy="4334365"/>
          </a:xfrm>
          <a:prstGeom prst="rect">
            <a:avLst/>
          </a:prstGeom>
        </p:spPr>
      </p:pic>
    </p:spTree>
    <p:extLst>
      <p:ext uri="{BB962C8B-B14F-4D97-AF65-F5344CB8AC3E}">
        <p14:creationId xmlns:p14="http://schemas.microsoft.com/office/powerpoint/2010/main" val="40945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46C2DB-8A0E-A263-3008-3D816D5BD3AD}"/>
              </a:ext>
            </a:extLst>
          </p:cNvPr>
          <p:cNvSpPr>
            <a:spLocks noGrp="1"/>
          </p:cNvSpPr>
          <p:nvPr>
            <p:ph type="title"/>
          </p:nvPr>
        </p:nvSpPr>
        <p:spPr/>
        <p:txBody>
          <a:bodyPr/>
          <a:lstStyle/>
          <a:p>
            <a:r>
              <a:rPr lang="el-GR" i="1" dirty="0"/>
              <a:t>Φαίδων</a:t>
            </a:r>
          </a:p>
        </p:txBody>
      </p:sp>
      <p:sp>
        <p:nvSpPr>
          <p:cNvPr id="3" name="Θέση περιεχομένου 2">
            <a:extLst>
              <a:ext uri="{FF2B5EF4-FFF2-40B4-BE49-F238E27FC236}">
                <a16:creationId xmlns:a16="http://schemas.microsoft.com/office/drawing/2014/main" id="{0F362347-CDEE-3370-50B7-DAFE728CF8ED}"/>
              </a:ext>
            </a:extLst>
          </p:cNvPr>
          <p:cNvSpPr>
            <a:spLocks noGrp="1"/>
          </p:cNvSpPr>
          <p:nvPr>
            <p:ph idx="1"/>
          </p:nvPr>
        </p:nvSpPr>
        <p:spPr/>
        <p:txBody>
          <a:bodyPr/>
          <a:lstStyle/>
          <a:p>
            <a:pPr algn="just"/>
            <a:r>
              <a:rPr lang="el-GR" dirty="0"/>
              <a:t>Δεύτερο εμβόλιμο (ο Σωκράτης μιλάει για τον εαυτό του): Προέλευση της σωκρατικής μεθόδου.</a:t>
            </a:r>
          </a:p>
          <a:p>
            <a:pPr algn="just"/>
            <a:r>
              <a:rPr lang="el-GR" dirty="0"/>
              <a:t>Περιγράφεται η ακριβής κατάσταση της επιστημονικής σκέψης που υπήρχε στην Αθήνα των μέσων του 5</a:t>
            </a:r>
            <a:r>
              <a:rPr lang="el-GR" baseline="30000" dirty="0"/>
              <a:t>ου</a:t>
            </a:r>
            <a:r>
              <a:rPr lang="el-GR" dirty="0"/>
              <a:t> αιώνα π.Χ.</a:t>
            </a:r>
          </a:p>
          <a:p>
            <a:pPr algn="just"/>
            <a:r>
              <a:rPr lang="el-GR" dirty="0"/>
              <a:t>95</a:t>
            </a:r>
            <a:r>
              <a:rPr lang="en-US" dirty="0"/>
              <a:t>e-102a</a:t>
            </a:r>
            <a:r>
              <a:rPr lang="el-GR" dirty="0"/>
              <a:t>: Ο Σωκράτης για να αντικρούσει τις αντιρρήσεις των συνομιλητών του αναφέρει πώς στα νεανικά του χρόνια στράφηκε στη φυσική φιλοσοφία για να διερευνήσει τις αιτίες του είναι και του γίγνεσθαι. Γνώρισε τις θεωρίες των </a:t>
            </a:r>
            <a:r>
              <a:rPr lang="el-GR" dirty="0" err="1"/>
              <a:t>Μιλησίων</a:t>
            </a:r>
            <a:r>
              <a:rPr lang="el-GR" dirty="0"/>
              <a:t>, των Ηρακλείτειων, του Εμπεδοκλή, την ψυχολογία του </a:t>
            </a:r>
            <a:r>
              <a:rPr lang="el-GR" dirty="0" err="1"/>
              <a:t>Αλκμέωνα</a:t>
            </a:r>
            <a:r>
              <a:rPr lang="el-GR" dirty="0"/>
              <a:t>, τις κοσμολογίες των </a:t>
            </a:r>
            <a:r>
              <a:rPr lang="el-GR" dirty="0" err="1"/>
              <a:t>Ιώνων</a:t>
            </a:r>
            <a:r>
              <a:rPr lang="el-GR" dirty="0"/>
              <a:t> και των Πυθαγορείων της Ιταλίας και τις μαθηματικές θεωρίες του Ζήνωνα. Αναξαγόρας.</a:t>
            </a:r>
          </a:p>
          <a:p>
            <a:pPr algn="just"/>
            <a:r>
              <a:rPr lang="el-GR" dirty="0"/>
              <a:t>Αμφιβολία. Δεν ικανοποιήθηκε από τις μεθόδους των φυσιοδιφών και επιχείρησε ένα δεύτερο «ταξίδι» (δεύτερος </a:t>
            </a:r>
            <a:r>
              <a:rPr lang="el-GR" dirty="0" err="1"/>
              <a:t>πλοῦς</a:t>
            </a:r>
            <a:r>
              <a:rPr lang="el-GR" dirty="0"/>
              <a:t>) βρίσκοντας καταφύγιο στους λόγους. </a:t>
            </a:r>
          </a:p>
          <a:p>
            <a:pPr algn="just"/>
            <a:endParaRPr lang="el-GR" dirty="0"/>
          </a:p>
          <a:p>
            <a:pPr algn="just"/>
            <a:endParaRPr lang="el-GR" dirty="0"/>
          </a:p>
        </p:txBody>
      </p:sp>
    </p:spTree>
    <p:extLst>
      <p:ext uri="{BB962C8B-B14F-4D97-AF65-F5344CB8AC3E}">
        <p14:creationId xmlns:p14="http://schemas.microsoft.com/office/powerpoint/2010/main" val="1514396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873EC1-E8EA-8BB1-E39C-C493B334F56B}"/>
              </a:ext>
            </a:extLst>
          </p:cNvPr>
          <p:cNvSpPr>
            <a:spLocks noGrp="1"/>
          </p:cNvSpPr>
          <p:nvPr>
            <p:ph type="title"/>
          </p:nvPr>
        </p:nvSpPr>
        <p:spPr/>
        <p:txBody>
          <a:bodyPr/>
          <a:lstStyle/>
          <a:p>
            <a:r>
              <a:rPr lang="el-GR" dirty="0"/>
              <a:t>Ερωτήσεις κατανόησης</a:t>
            </a:r>
          </a:p>
        </p:txBody>
      </p:sp>
      <p:sp>
        <p:nvSpPr>
          <p:cNvPr id="3" name="Θέση περιεχομένου 2">
            <a:extLst>
              <a:ext uri="{FF2B5EF4-FFF2-40B4-BE49-F238E27FC236}">
                <a16:creationId xmlns:a16="http://schemas.microsoft.com/office/drawing/2014/main" id="{86F872B0-9735-953C-3351-5E786EF374F3}"/>
              </a:ext>
            </a:extLst>
          </p:cNvPr>
          <p:cNvSpPr>
            <a:spLocks noGrp="1"/>
          </p:cNvSpPr>
          <p:nvPr>
            <p:ph idx="1"/>
          </p:nvPr>
        </p:nvSpPr>
        <p:spPr/>
        <p:txBody>
          <a:bodyPr/>
          <a:lstStyle/>
          <a:p>
            <a:pPr algn="just"/>
            <a:r>
              <a:rPr lang="el-GR" dirty="0"/>
              <a:t>1) Με ποιες ασχολίες καταπιάστηκε ο Σωκράτης στα νιάτα του;</a:t>
            </a:r>
          </a:p>
          <a:p>
            <a:pPr algn="just"/>
            <a:r>
              <a:rPr lang="el-GR" dirty="0"/>
              <a:t>2) Από ποιους φιλοσόφους φαίνεται να δέχθηκε επίδραση;</a:t>
            </a:r>
          </a:p>
          <a:p>
            <a:pPr algn="just"/>
            <a:r>
              <a:rPr lang="el-GR" dirty="0"/>
              <a:t>3) Σε ποιο συμπέρασμα κατέληξε;</a:t>
            </a:r>
          </a:p>
          <a:p>
            <a:pPr algn="just"/>
            <a:r>
              <a:rPr lang="el-GR" dirty="0"/>
              <a:t>4) Ο Σωκράτης συνέχισε τις συγκεκριμένες μελέτες ή στράφηκε αλλού;</a:t>
            </a:r>
          </a:p>
        </p:txBody>
      </p:sp>
    </p:spTree>
    <p:extLst>
      <p:ext uri="{BB962C8B-B14F-4D97-AF65-F5344CB8AC3E}">
        <p14:creationId xmlns:p14="http://schemas.microsoft.com/office/powerpoint/2010/main" val="395117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01FE5-5200-4BFD-9D78-713957D00927}"/>
              </a:ext>
            </a:extLst>
          </p:cNvPr>
          <p:cNvSpPr>
            <a:spLocks noGrp="1"/>
          </p:cNvSpPr>
          <p:nvPr>
            <p:ph type="title"/>
          </p:nvPr>
        </p:nvSpPr>
        <p:spPr/>
        <p:txBody>
          <a:bodyPr/>
          <a:lstStyle/>
          <a:p>
            <a:r>
              <a:rPr lang="el-GR" i="1" dirty="0"/>
              <a:t>Φαίδων</a:t>
            </a:r>
          </a:p>
        </p:txBody>
      </p:sp>
      <p:sp>
        <p:nvSpPr>
          <p:cNvPr id="3" name="Θέση περιεχομένου 2">
            <a:extLst>
              <a:ext uri="{FF2B5EF4-FFF2-40B4-BE49-F238E27FC236}">
                <a16:creationId xmlns:a16="http://schemas.microsoft.com/office/drawing/2014/main" id="{0D4DA2DC-3EE5-F8B2-E870-014C5F699032}"/>
              </a:ext>
            </a:extLst>
          </p:cNvPr>
          <p:cNvSpPr>
            <a:spLocks noGrp="1"/>
          </p:cNvSpPr>
          <p:nvPr>
            <p:ph idx="1"/>
          </p:nvPr>
        </p:nvSpPr>
        <p:spPr/>
        <p:txBody>
          <a:bodyPr/>
          <a:lstStyle/>
          <a:p>
            <a:pPr algn="just"/>
            <a:r>
              <a:rPr lang="el-GR" dirty="0"/>
              <a:t>Στις αντιρρήσεις των συνομιλητών του </a:t>
            </a:r>
            <a:r>
              <a:rPr lang="el-GR" dirty="0" err="1"/>
              <a:t>Σιμμία</a:t>
            </a:r>
            <a:r>
              <a:rPr lang="el-GR" dirty="0"/>
              <a:t> και </a:t>
            </a:r>
            <a:r>
              <a:rPr lang="el-GR" dirty="0" err="1"/>
              <a:t>Κέβη</a:t>
            </a:r>
            <a:r>
              <a:rPr lang="el-GR" dirty="0"/>
              <a:t> ο Σωκράτης αναφέρει ένα τελευταίο επιχείρημα που στηρίζεται στη "θεωρία των ιδεών": η ψυχή συνδέεται άρρηκτα με την ιδέα της ζωής, άρα αποκλείει τον θάνατο -συνεπώς είναι αθάνατη. Αφού η απόδειξη γίνεται δεκτή -αν και όχι ως οριστική, όπως αφήνει και ο Σωκράτης να εννοηθεί-, ακολουθεί το παρατιθέμενο απόσπασμα. Σ᾽ αυτό επισημαίνεται αφενός η πρακτική σημασία του συμπεράσματος της συζήτησης: αφού η ψυχή είναι αθάνατη, οι συνέπειες από την </a:t>
            </a:r>
            <a:r>
              <a:rPr lang="el-GR" dirty="0" err="1"/>
              <a:t>ἐπιμέλειαν</a:t>
            </a:r>
            <a:r>
              <a:rPr lang="el-GR" dirty="0"/>
              <a:t> ή μη της ψυχής δεν τελειώνουν με τον θάνατο! Η αναφορά στο ταξίδι της ψυχής στον Άδη δίνει παράλληλα την αφορμή για να αρχίσει η αφήγηση του -αντίστοιχου με τους εσχατολογικούς μύθους με τους οποίους τελειώνουν ο Γοργίας </a:t>
            </a:r>
            <a:r>
              <a:rPr lang="el-GR" dirty="0" err="1"/>
              <a:t>καιη</a:t>
            </a:r>
            <a:r>
              <a:rPr lang="el-GR" dirty="0"/>
              <a:t> Πολιτεία- κοσμολογικού μύθου, στον οποίο περιγράφεται η "πραγματική" γη και ο Κάτω κόσμος.</a:t>
            </a:r>
          </a:p>
        </p:txBody>
      </p:sp>
    </p:spTree>
    <p:extLst>
      <p:ext uri="{BB962C8B-B14F-4D97-AF65-F5344CB8AC3E}">
        <p14:creationId xmlns:p14="http://schemas.microsoft.com/office/powerpoint/2010/main" val="417060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96715-1196-B60E-D787-7DCAEEE6E9D0}"/>
              </a:ext>
            </a:extLst>
          </p:cNvPr>
          <p:cNvSpPr>
            <a:spLocks noGrp="1"/>
          </p:cNvSpPr>
          <p:nvPr>
            <p:ph type="title"/>
          </p:nvPr>
        </p:nvSpPr>
        <p:spPr/>
        <p:txBody>
          <a:bodyPr/>
          <a:lstStyle/>
          <a:p>
            <a:r>
              <a:rPr lang="el-GR" i="1" dirty="0"/>
              <a:t>Φαίδων</a:t>
            </a:r>
            <a:r>
              <a:rPr lang="el-GR" dirty="0"/>
              <a:t> 107</a:t>
            </a:r>
            <a:r>
              <a:rPr lang="en-GB" dirty="0"/>
              <a:t>c-108c</a:t>
            </a:r>
            <a:endParaRPr lang="el-GR" dirty="0"/>
          </a:p>
        </p:txBody>
      </p:sp>
      <p:sp>
        <p:nvSpPr>
          <p:cNvPr id="3" name="Θέση περιεχομένου 2">
            <a:extLst>
              <a:ext uri="{FF2B5EF4-FFF2-40B4-BE49-F238E27FC236}">
                <a16:creationId xmlns:a16="http://schemas.microsoft.com/office/drawing/2014/main" id="{5469A77B-1805-6CEE-8784-8A7C872F2BDE}"/>
              </a:ext>
            </a:extLst>
          </p:cNvPr>
          <p:cNvSpPr>
            <a:spLocks noGrp="1"/>
          </p:cNvSpPr>
          <p:nvPr>
            <p:ph sz="half" idx="1"/>
          </p:nvPr>
        </p:nvSpPr>
        <p:spPr/>
        <p:txBody>
          <a:bodyPr>
            <a:normAutofit fontScale="85000" lnSpcReduction="20000"/>
          </a:bodyPr>
          <a:lstStyle/>
          <a:p>
            <a:pPr marL="0" indent="0" algn="just">
              <a:buNone/>
            </a:pPr>
            <a:r>
              <a:rPr lang="en-GB" dirty="0"/>
              <a:t>[107c] ‹</a:t>
            </a:r>
            <a:r>
              <a:rPr lang="el-GR" dirty="0"/>
              <a:t>ΣΩΚΡΑΤΗΣ› —</a:t>
            </a:r>
            <a:r>
              <a:rPr lang="el-GR" dirty="0" err="1"/>
              <a:t>ἀλλὰ</a:t>
            </a:r>
            <a:r>
              <a:rPr lang="el-GR" dirty="0"/>
              <a:t> </a:t>
            </a:r>
            <a:r>
              <a:rPr lang="el-GR" dirty="0" err="1"/>
              <a:t>τόδε</a:t>
            </a:r>
            <a:r>
              <a:rPr lang="el-GR" dirty="0"/>
              <a:t> γ᾽, </a:t>
            </a:r>
            <a:r>
              <a:rPr lang="el-GR" dirty="0" err="1"/>
              <a:t>ἔφη</a:t>
            </a:r>
            <a:r>
              <a:rPr lang="el-GR" dirty="0"/>
              <a:t>, ὦ </a:t>
            </a:r>
            <a:r>
              <a:rPr lang="el-GR" dirty="0" err="1"/>
              <a:t>ἄνδρες</a:t>
            </a:r>
            <a:r>
              <a:rPr lang="el-GR" dirty="0"/>
              <a:t>, δίκαιον </a:t>
            </a:r>
            <a:r>
              <a:rPr lang="el-GR" dirty="0" err="1"/>
              <a:t>διανοηθῆναι</a:t>
            </a:r>
            <a:r>
              <a:rPr lang="el-GR" dirty="0"/>
              <a:t>, </a:t>
            </a:r>
            <a:r>
              <a:rPr lang="el-GR" dirty="0" err="1"/>
              <a:t>ὅτι</a:t>
            </a:r>
            <a:r>
              <a:rPr lang="el-GR" dirty="0"/>
              <a:t>, </a:t>
            </a:r>
            <a:r>
              <a:rPr lang="el-GR" dirty="0" err="1"/>
              <a:t>εἴπερ</a:t>
            </a:r>
            <a:r>
              <a:rPr lang="el-GR" dirty="0"/>
              <a:t> ἡ </a:t>
            </a:r>
            <a:r>
              <a:rPr lang="el-GR" dirty="0" err="1"/>
              <a:t>ψυχὴ</a:t>
            </a:r>
            <a:r>
              <a:rPr lang="el-GR" dirty="0"/>
              <a:t> </a:t>
            </a:r>
            <a:r>
              <a:rPr lang="el-GR" dirty="0" err="1"/>
              <a:t>ἀθάνατος</a:t>
            </a:r>
            <a:r>
              <a:rPr lang="el-GR" dirty="0"/>
              <a:t>, </a:t>
            </a:r>
            <a:r>
              <a:rPr lang="el-GR" dirty="0" err="1"/>
              <a:t>ἐπιμελείας</a:t>
            </a:r>
            <a:r>
              <a:rPr lang="el-GR" dirty="0"/>
              <a:t> </a:t>
            </a:r>
            <a:r>
              <a:rPr lang="el-GR" dirty="0" err="1"/>
              <a:t>δὴ</a:t>
            </a:r>
            <a:r>
              <a:rPr lang="el-GR" dirty="0"/>
              <a:t> </a:t>
            </a:r>
            <a:r>
              <a:rPr lang="el-GR" dirty="0" err="1"/>
              <a:t>δεῖται</a:t>
            </a:r>
            <a:r>
              <a:rPr lang="el-GR" dirty="0"/>
              <a:t> </a:t>
            </a:r>
            <a:r>
              <a:rPr lang="el-GR" dirty="0" err="1"/>
              <a:t>οὐχ</a:t>
            </a:r>
            <a:r>
              <a:rPr lang="el-GR" dirty="0"/>
              <a:t> </a:t>
            </a:r>
            <a:r>
              <a:rPr lang="el-GR" dirty="0" err="1"/>
              <a:t>ὑπὲρ</a:t>
            </a:r>
            <a:r>
              <a:rPr lang="el-GR" dirty="0"/>
              <a:t> </a:t>
            </a:r>
            <a:r>
              <a:rPr lang="el-GR" dirty="0" err="1"/>
              <a:t>τοῦ</a:t>
            </a:r>
            <a:r>
              <a:rPr lang="el-GR" dirty="0"/>
              <a:t> χρόνου τούτου μόνον </a:t>
            </a:r>
            <a:r>
              <a:rPr lang="el-GR" dirty="0" err="1"/>
              <a:t>ἐν</a:t>
            </a:r>
            <a:r>
              <a:rPr lang="el-GR" dirty="0"/>
              <a:t> ᾧ </a:t>
            </a:r>
            <a:r>
              <a:rPr lang="el-GR" dirty="0" err="1"/>
              <a:t>καλοῦμεν</a:t>
            </a:r>
            <a:r>
              <a:rPr lang="el-GR" dirty="0"/>
              <a:t> </a:t>
            </a:r>
            <a:r>
              <a:rPr lang="el-GR" dirty="0" err="1"/>
              <a:t>τὸ</a:t>
            </a:r>
            <a:r>
              <a:rPr lang="el-GR" dirty="0"/>
              <a:t> </a:t>
            </a:r>
            <a:r>
              <a:rPr lang="el-GR" dirty="0" err="1"/>
              <a:t>ζῆν</a:t>
            </a:r>
            <a:r>
              <a:rPr lang="el-GR" dirty="0"/>
              <a:t>, </a:t>
            </a:r>
            <a:r>
              <a:rPr lang="el-GR" dirty="0" err="1"/>
              <a:t>ἀλλ</a:t>
            </a:r>
            <a:r>
              <a:rPr lang="el-GR" dirty="0"/>
              <a:t>᾽ </a:t>
            </a:r>
            <a:r>
              <a:rPr lang="el-GR" dirty="0" err="1"/>
              <a:t>ὑπὲρ</a:t>
            </a:r>
            <a:r>
              <a:rPr lang="el-GR" dirty="0"/>
              <a:t> </a:t>
            </a:r>
            <a:r>
              <a:rPr lang="el-GR" dirty="0" err="1"/>
              <a:t>τοῦ</a:t>
            </a:r>
            <a:r>
              <a:rPr lang="el-GR" dirty="0"/>
              <a:t> παντός, </a:t>
            </a:r>
            <a:r>
              <a:rPr lang="el-GR" dirty="0" err="1"/>
              <a:t>καὶ</a:t>
            </a:r>
            <a:r>
              <a:rPr lang="el-GR" dirty="0"/>
              <a:t> ὁ κίνδυνος </a:t>
            </a:r>
            <a:r>
              <a:rPr lang="el-GR" dirty="0" err="1"/>
              <a:t>νῦν</a:t>
            </a:r>
            <a:r>
              <a:rPr lang="el-GR" dirty="0"/>
              <a:t> </a:t>
            </a:r>
            <a:r>
              <a:rPr lang="el-GR" dirty="0" err="1"/>
              <a:t>δὴ</a:t>
            </a:r>
            <a:r>
              <a:rPr lang="el-GR" dirty="0"/>
              <a:t> </a:t>
            </a:r>
            <a:r>
              <a:rPr lang="el-GR" dirty="0" err="1"/>
              <a:t>καὶ</a:t>
            </a:r>
            <a:r>
              <a:rPr lang="el-GR" dirty="0"/>
              <a:t> </a:t>
            </a:r>
            <a:r>
              <a:rPr lang="el-GR" dirty="0" err="1"/>
              <a:t>δόξειεν</a:t>
            </a:r>
            <a:r>
              <a:rPr lang="el-GR" dirty="0"/>
              <a:t> </a:t>
            </a:r>
            <a:r>
              <a:rPr lang="el-GR" dirty="0" err="1"/>
              <a:t>ἂν</a:t>
            </a:r>
            <a:r>
              <a:rPr lang="el-GR" dirty="0"/>
              <a:t> </a:t>
            </a:r>
            <a:r>
              <a:rPr lang="el-GR" dirty="0" err="1"/>
              <a:t>δεινὸς</a:t>
            </a:r>
            <a:r>
              <a:rPr lang="el-GR" dirty="0"/>
              <a:t> </a:t>
            </a:r>
            <a:r>
              <a:rPr lang="el-GR" dirty="0" err="1"/>
              <a:t>εἶναι</a:t>
            </a:r>
            <a:r>
              <a:rPr lang="el-GR" dirty="0"/>
              <a:t>, </a:t>
            </a:r>
            <a:r>
              <a:rPr lang="el-GR" dirty="0" err="1"/>
              <a:t>εἴ</a:t>
            </a:r>
            <a:r>
              <a:rPr lang="el-GR" dirty="0"/>
              <a:t> τις </a:t>
            </a:r>
            <a:r>
              <a:rPr lang="el-GR" dirty="0" err="1"/>
              <a:t>αὐτῆς</a:t>
            </a:r>
            <a:r>
              <a:rPr lang="el-GR" dirty="0"/>
              <a:t> </a:t>
            </a:r>
            <a:r>
              <a:rPr lang="el-GR" dirty="0" err="1"/>
              <a:t>ἀμελήσει</a:t>
            </a:r>
            <a:r>
              <a:rPr lang="el-GR" dirty="0"/>
              <a:t>. </a:t>
            </a:r>
            <a:r>
              <a:rPr lang="el-GR" dirty="0" err="1"/>
              <a:t>εἰ</a:t>
            </a:r>
            <a:r>
              <a:rPr lang="el-GR" dirty="0"/>
              <a:t> </a:t>
            </a:r>
            <a:r>
              <a:rPr lang="el-GR" dirty="0" err="1"/>
              <a:t>μὲν</a:t>
            </a:r>
            <a:r>
              <a:rPr lang="el-GR" dirty="0"/>
              <a:t> </a:t>
            </a:r>
            <a:r>
              <a:rPr lang="el-GR" dirty="0" err="1"/>
              <a:t>γὰρ</a:t>
            </a:r>
            <a:r>
              <a:rPr lang="el-GR" dirty="0"/>
              <a:t> </a:t>
            </a:r>
            <a:r>
              <a:rPr lang="el-GR" dirty="0" err="1"/>
              <a:t>ἦν</a:t>
            </a:r>
            <a:r>
              <a:rPr lang="el-GR" dirty="0"/>
              <a:t> ὁ θάνατος </a:t>
            </a:r>
            <a:r>
              <a:rPr lang="el-GR" dirty="0" err="1"/>
              <a:t>τοῦ</a:t>
            </a:r>
            <a:r>
              <a:rPr lang="el-GR" dirty="0"/>
              <a:t> </a:t>
            </a:r>
            <a:r>
              <a:rPr lang="el-GR" dirty="0" err="1"/>
              <a:t>παντὸς</a:t>
            </a:r>
            <a:r>
              <a:rPr lang="el-GR" dirty="0"/>
              <a:t> </a:t>
            </a:r>
            <a:r>
              <a:rPr lang="el-GR" dirty="0" err="1"/>
              <a:t>ἀπαλλαγή</a:t>
            </a:r>
            <a:r>
              <a:rPr lang="el-GR" dirty="0"/>
              <a:t>, </a:t>
            </a:r>
            <a:r>
              <a:rPr lang="el-GR" dirty="0" err="1"/>
              <a:t>ἕρμαιον</a:t>
            </a:r>
            <a:r>
              <a:rPr lang="el-GR" dirty="0"/>
              <a:t> </a:t>
            </a:r>
            <a:r>
              <a:rPr lang="el-GR" dirty="0" err="1"/>
              <a:t>ἂν</a:t>
            </a:r>
            <a:r>
              <a:rPr lang="el-GR" dirty="0"/>
              <a:t> </a:t>
            </a:r>
            <a:r>
              <a:rPr lang="el-GR" dirty="0" err="1"/>
              <a:t>ἦν</a:t>
            </a:r>
            <a:r>
              <a:rPr lang="el-GR" dirty="0"/>
              <a:t> </a:t>
            </a:r>
            <a:r>
              <a:rPr lang="el-GR" dirty="0" err="1"/>
              <a:t>τοῖς</a:t>
            </a:r>
            <a:r>
              <a:rPr lang="el-GR" dirty="0"/>
              <a:t> </a:t>
            </a:r>
            <a:r>
              <a:rPr lang="el-GR" dirty="0" err="1"/>
              <a:t>κακοῖς</a:t>
            </a:r>
            <a:r>
              <a:rPr lang="el-GR" dirty="0"/>
              <a:t> </a:t>
            </a:r>
            <a:r>
              <a:rPr lang="el-GR" dirty="0" err="1"/>
              <a:t>ἀποθανοῦσι</a:t>
            </a:r>
            <a:r>
              <a:rPr lang="el-GR" dirty="0"/>
              <a:t> </a:t>
            </a:r>
            <a:r>
              <a:rPr lang="el-GR" dirty="0" err="1"/>
              <a:t>τοῦ</a:t>
            </a:r>
            <a:r>
              <a:rPr lang="el-GR" dirty="0"/>
              <a:t> τε σώματος </a:t>
            </a:r>
            <a:r>
              <a:rPr lang="el-GR" dirty="0" err="1"/>
              <a:t>ἅμ</a:t>
            </a:r>
            <a:r>
              <a:rPr lang="el-GR" dirty="0"/>
              <a:t>᾽ </a:t>
            </a:r>
            <a:r>
              <a:rPr lang="el-GR" dirty="0" err="1"/>
              <a:t>ἀπηλλάχθαι</a:t>
            </a:r>
            <a:r>
              <a:rPr lang="el-GR" dirty="0"/>
              <a:t> </a:t>
            </a:r>
            <a:r>
              <a:rPr lang="el-GR" dirty="0" err="1"/>
              <a:t>καὶ</a:t>
            </a:r>
            <a:r>
              <a:rPr lang="el-GR" dirty="0"/>
              <a:t> </a:t>
            </a:r>
            <a:r>
              <a:rPr lang="el-GR" dirty="0" err="1"/>
              <a:t>τῆς</a:t>
            </a:r>
            <a:r>
              <a:rPr lang="el-GR" dirty="0"/>
              <a:t> </a:t>
            </a:r>
            <a:r>
              <a:rPr lang="el-GR" dirty="0" err="1"/>
              <a:t>αὑτῶν</a:t>
            </a:r>
            <a:r>
              <a:rPr lang="el-GR" dirty="0"/>
              <a:t> κακίας </a:t>
            </a:r>
            <a:r>
              <a:rPr lang="el-GR" dirty="0" err="1"/>
              <a:t>μετὰ</a:t>
            </a:r>
            <a:r>
              <a:rPr lang="el-GR" dirty="0"/>
              <a:t> </a:t>
            </a:r>
            <a:r>
              <a:rPr lang="el-GR" dirty="0" err="1"/>
              <a:t>τῆς</a:t>
            </a:r>
            <a:r>
              <a:rPr lang="el-GR" dirty="0"/>
              <a:t> </a:t>
            </a:r>
            <a:r>
              <a:rPr lang="el-GR" dirty="0" err="1"/>
              <a:t>ψυχῆς</a:t>
            </a:r>
            <a:r>
              <a:rPr lang="el-GR" dirty="0"/>
              <a:t>. </a:t>
            </a:r>
            <a:r>
              <a:rPr lang="el-GR" dirty="0" err="1"/>
              <a:t>νῦν</a:t>
            </a:r>
            <a:r>
              <a:rPr lang="el-GR" dirty="0"/>
              <a:t> </a:t>
            </a:r>
            <a:r>
              <a:rPr lang="el-GR" dirty="0" err="1"/>
              <a:t>δέ</a:t>
            </a:r>
            <a:r>
              <a:rPr lang="el-GR" dirty="0"/>
              <a:t>, </a:t>
            </a:r>
            <a:r>
              <a:rPr lang="el-GR" dirty="0" err="1"/>
              <a:t>ἐπειδὴ</a:t>
            </a:r>
            <a:r>
              <a:rPr lang="el-GR" dirty="0"/>
              <a:t> </a:t>
            </a:r>
            <a:r>
              <a:rPr lang="el-GR" dirty="0" err="1"/>
              <a:t>ἀθάνατος</a:t>
            </a:r>
            <a:r>
              <a:rPr lang="el-GR" dirty="0"/>
              <a:t> φαίνεται </a:t>
            </a:r>
            <a:r>
              <a:rPr lang="el-GR" dirty="0" err="1"/>
              <a:t>οὖσα</a:t>
            </a:r>
            <a:r>
              <a:rPr lang="el-GR" dirty="0"/>
              <a:t>, [107</a:t>
            </a:r>
            <a:r>
              <a:rPr lang="en-GB" dirty="0"/>
              <a:t>d] </a:t>
            </a:r>
            <a:r>
              <a:rPr lang="el-GR" dirty="0" err="1"/>
              <a:t>οὐδεμία</a:t>
            </a:r>
            <a:r>
              <a:rPr lang="el-GR" dirty="0"/>
              <a:t> </a:t>
            </a:r>
            <a:r>
              <a:rPr lang="el-GR" dirty="0" err="1"/>
              <a:t>ἂν</a:t>
            </a:r>
            <a:r>
              <a:rPr lang="el-GR" dirty="0"/>
              <a:t> </a:t>
            </a:r>
            <a:r>
              <a:rPr lang="el-GR" dirty="0" err="1"/>
              <a:t>εἴη</a:t>
            </a:r>
            <a:r>
              <a:rPr lang="el-GR" dirty="0"/>
              <a:t> </a:t>
            </a:r>
            <a:r>
              <a:rPr lang="el-GR" dirty="0" err="1"/>
              <a:t>αὐτῇ</a:t>
            </a:r>
            <a:r>
              <a:rPr lang="el-GR" dirty="0"/>
              <a:t> </a:t>
            </a:r>
            <a:r>
              <a:rPr lang="el-GR" dirty="0" err="1"/>
              <a:t>ἄλλη</a:t>
            </a:r>
            <a:r>
              <a:rPr lang="el-GR" dirty="0"/>
              <a:t> </a:t>
            </a:r>
            <a:r>
              <a:rPr lang="el-GR" dirty="0" err="1"/>
              <a:t>ἀποφυγὴ</a:t>
            </a:r>
            <a:r>
              <a:rPr lang="el-GR" dirty="0"/>
              <a:t> </a:t>
            </a:r>
            <a:r>
              <a:rPr lang="el-GR" dirty="0" err="1"/>
              <a:t>κακῶν</a:t>
            </a:r>
            <a:r>
              <a:rPr lang="el-GR" dirty="0"/>
              <a:t> </a:t>
            </a:r>
            <a:r>
              <a:rPr lang="el-GR" dirty="0" err="1"/>
              <a:t>οὐδὲ</a:t>
            </a:r>
            <a:r>
              <a:rPr lang="el-GR" dirty="0"/>
              <a:t> σωτηρία, </a:t>
            </a:r>
            <a:r>
              <a:rPr lang="el-GR" dirty="0" err="1"/>
              <a:t>πλὴν</a:t>
            </a:r>
            <a:r>
              <a:rPr lang="el-GR" dirty="0"/>
              <a:t> </a:t>
            </a:r>
            <a:r>
              <a:rPr lang="el-GR" dirty="0" err="1"/>
              <a:t>τοῦ</a:t>
            </a:r>
            <a:r>
              <a:rPr lang="el-GR" dirty="0"/>
              <a:t> </a:t>
            </a:r>
            <a:r>
              <a:rPr lang="el-GR" dirty="0" err="1"/>
              <a:t>ὡς</a:t>
            </a:r>
            <a:r>
              <a:rPr lang="el-GR" dirty="0"/>
              <a:t> </a:t>
            </a:r>
            <a:r>
              <a:rPr lang="el-GR" dirty="0" err="1"/>
              <a:t>βελτίστην</a:t>
            </a:r>
            <a:r>
              <a:rPr lang="el-GR" dirty="0"/>
              <a:t> τε </a:t>
            </a:r>
            <a:r>
              <a:rPr lang="el-GR" dirty="0" err="1"/>
              <a:t>καὶ</a:t>
            </a:r>
            <a:r>
              <a:rPr lang="el-GR" dirty="0"/>
              <a:t> </a:t>
            </a:r>
            <a:r>
              <a:rPr lang="el-GR" dirty="0" err="1"/>
              <a:t>φρονιμωτάτην</a:t>
            </a:r>
            <a:r>
              <a:rPr lang="el-GR" dirty="0"/>
              <a:t> γενέσθαι. </a:t>
            </a:r>
            <a:r>
              <a:rPr lang="el-GR" dirty="0" err="1"/>
              <a:t>οὐδὲν</a:t>
            </a:r>
            <a:r>
              <a:rPr lang="el-GR" dirty="0"/>
              <a:t> </a:t>
            </a:r>
            <a:r>
              <a:rPr lang="el-GR" dirty="0" err="1"/>
              <a:t>γὰρ</a:t>
            </a:r>
            <a:r>
              <a:rPr lang="el-GR" dirty="0"/>
              <a:t> </a:t>
            </a:r>
            <a:r>
              <a:rPr lang="el-GR" dirty="0" err="1"/>
              <a:t>ἄλλο</a:t>
            </a:r>
            <a:r>
              <a:rPr lang="el-GR" dirty="0"/>
              <a:t> </a:t>
            </a:r>
            <a:r>
              <a:rPr lang="el-GR" dirty="0" err="1"/>
              <a:t>ἔχουσα</a:t>
            </a:r>
            <a:r>
              <a:rPr lang="el-GR" dirty="0"/>
              <a:t> </a:t>
            </a:r>
            <a:r>
              <a:rPr lang="el-GR" dirty="0" err="1"/>
              <a:t>εἰς</a:t>
            </a:r>
            <a:r>
              <a:rPr lang="el-GR" dirty="0"/>
              <a:t> </a:t>
            </a:r>
            <a:r>
              <a:rPr lang="el-GR" dirty="0" err="1"/>
              <a:t>Ἅιδου</a:t>
            </a:r>
            <a:r>
              <a:rPr lang="el-GR" dirty="0"/>
              <a:t> ἡ </a:t>
            </a:r>
            <a:r>
              <a:rPr lang="el-GR" dirty="0" err="1"/>
              <a:t>ψυχὴ</a:t>
            </a:r>
            <a:r>
              <a:rPr lang="el-GR" dirty="0"/>
              <a:t> </a:t>
            </a:r>
            <a:r>
              <a:rPr lang="el-GR" dirty="0" err="1"/>
              <a:t>ἔρχεται</a:t>
            </a:r>
            <a:r>
              <a:rPr lang="el-GR" dirty="0"/>
              <a:t> </a:t>
            </a:r>
            <a:r>
              <a:rPr lang="el-GR" dirty="0" err="1"/>
              <a:t>πλὴν</a:t>
            </a:r>
            <a:r>
              <a:rPr lang="el-GR" dirty="0"/>
              <a:t> </a:t>
            </a:r>
            <a:r>
              <a:rPr lang="el-GR" dirty="0" err="1"/>
              <a:t>τῆς</a:t>
            </a:r>
            <a:r>
              <a:rPr lang="el-GR" dirty="0"/>
              <a:t> παιδείας τε </a:t>
            </a:r>
            <a:r>
              <a:rPr lang="el-GR" dirty="0" err="1"/>
              <a:t>καὶ</a:t>
            </a:r>
            <a:r>
              <a:rPr lang="el-GR" dirty="0"/>
              <a:t> </a:t>
            </a:r>
            <a:r>
              <a:rPr lang="el-GR" dirty="0" err="1"/>
              <a:t>τροφῆς</a:t>
            </a:r>
            <a:r>
              <a:rPr lang="el-GR" dirty="0"/>
              <a:t>, ἃ </a:t>
            </a:r>
            <a:r>
              <a:rPr lang="el-GR" dirty="0" err="1"/>
              <a:t>δὴ</a:t>
            </a:r>
            <a:r>
              <a:rPr lang="el-GR" dirty="0"/>
              <a:t> </a:t>
            </a:r>
            <a:r>
              <a:rPr lang="el-GR" dirty="0" err="1"/>
              <a:t>καὶ</a:t>
            </a:r>
            <a:r>
              <a:rPr lang="el-GR" dirty="0"/>
              <a:t> μέγιστα λέγεται </a:t>
            </a:r>
            <a:r>
              <a:rPr lang="el-GR" dirty="0" err="1"/>
              <a:t>ὠφελεῖν</a:t>
            </a:r>
            <a:r>
              <a:rPr lang="el-GR" dirty="0"/>
              <a:t> ἢ </a:t>
            </a:r>
            <a:r>
              <a:rPr lang="el-GR" dirty="0" err="1"/>
              <a:t>βλάπτειν</a:t>
            </a:r>
            <a:r>
              <a:rPr lang="el-GR" dirty="0"/>
              <a:t> </a:t>
            </a:r>
            <a:r>
              <a:rPr lang="el-GR" dirty="0" err="1"/>
              <a:t>τὸν</a:t>
            </a:r>
            <a:r>
              <a:rPr lang="el-GR" dirty="0"/>
              <a:t> </a:t>
            </a:r>
            <a:r>
              <a:rPr lang="el-GR" dirty="0" err="1"/>
              <a:t>τελευτήσαντα</a:t>
            </a:r>
            <a:r>
              <a:rPr lang="el-GR" dirty="0"/>
              <a:t>, </a:t>
            </a:r>
            <a:r>
              <a:rPr lang="el-GR" dirty="0" err="1"/>
              <a:t>εὐθὺς</a:t>
            </a:r>
            <a:r>
              <a:rPr lang="el-GR" dirty="0"/>
              <a:t> </a:t>
            </a:r>
            <a:r>
              <a:rPr lang="el-GR" dirty="0" err="1"/>
              <a:t>ἐν</a:t>
            </a:r>
            <a:r>
              <a:rPr lang="el-GR" dirty="0"/>
              <a:t> </a:t>
            </a:r>
            <a:r>
              <a:rPr lang="el-GR" dirty="0" err="1"/>
              <a:t>ἀρχῇ</a:t>
            </a:r>
            <a:r>
              <a:rPr lang="el-GR" dirty="0"/>
              <a:t> </a:t>
            </a:r>
            <a:r>
              <a:rPr lang="el-GR" dirty="0" err="1"/>
              <a:t>τῆς</a:t>
            </a:r>
            <a:r>
              <a:rPr lang="el-GR" dirty="0"/>
              <a:t> </a:t>
            </a:r>
            <a:r>
              <a:rPr lang="el-GR" dirty="0" err="1"/>
              <a:t>ἐκεῖσε</a:t>
            </a:r>
            <a:r>
              <a:rPr lang="el-GR" dirty="0"/>
              <a:t> πορείας.</a:t>
            </a:r>
          </a:p>
        </p:txBody>
      </p:sp>
      <p:sp>
        <p:nvSpPr>
          <p:cNvPr id="4" name="Θέση περιεχομένου 3">
            <a:extLst>
              <a:ext uri="{FF2B5EF4-FFF2-40B4-BE49-F238E27FC236}">
                <a16:creationId xmlns:a16="http://schemas.microsoft.com/office/drawing/2014/main" id="{19BF3608-4D72-CCCE-C24C-3DFA88D943B7}"/>
              </a:ext>
            </a:extLst>
          </p:cNvPr>
          <p:cNvSpPr>
            <a:spLocks noGrp="1"/>
          </p:cNvSpPr>
          <p:nvPr>
            <p:ph sz="half" idx="2"/>
          </p:nvPr>
        </p:nvSpPr>
        <p:spPr/>
        <p:txBody>
          <a:bodyPr>
            <a:normAutofit fontScale="85000" lnSpcReduction="20000"/>
          </a:bodyPr>
          <a:lstStyle/>
          <a:p>
            <a:pPr marL="0" indent="0" algn="just">
              <a:buNone/>
            </a:pPr>
            <a:r>
              <a:rPr lang="el-GR" dirty="0"/>
              <a:t>[</a:t>
            </a:r>
            <a:r>
              <a:rPr lang="el-GR" dirty="0">
                <a:latin typeface="Arial" panose="020B0604020202020204" pitchFamily="34" charset="0"/>
                <a:cs typeface="Arial" panose="020B0604020202020204" pitchFamily="34" charset="0"/>
              </a:rPr>
              <a:t>107](c) Ωστόσο, είπε [ο Σωκράτης], είναι σωστό να συλλογιζόσαστε και τούτο· πως αν η ψυχή είναι αλήθεια αθάνατη, έχει ανάγκη από φροντίδα, όχι μόνο σ᾽ αυτό το διάστημα που τ᾽ ονομάζουμε ζωή αλλά σ᾽ ολόκληρο τον καιρό· και ο κίνδυνος θα </a:t>
            </a:r>
            <a:r>
              <a:rPr lang="el-GR" dirty="0" err="1">
                <a:latin typeface="Arial" panose="020B0604020202020204" pitchFamily="34" charset="0"/>
                <a:cs typeface="Arial" panose="020B0604020202020204" pitchFamily="34" charset="0"/>
              </a:rPr>
              <a:t>φαίνουνταν</a:t>
            </a:r>
            <a:r>
              <a:rPr lang="el-GR" dirty="0">
                <a:latin typeface="Arial" panose="020B0604020202020204" pitchFamily="34" charset="0"/>
                <a:cs typeface="Arial" panose="020B0604020202020204" pitchFamily="34" charset="0"/>
              </a:rPr>
              <a:t> από τώρα τρομερός για εκείνον που θα την αμελούσε. Γιατί αν είναι ο θάνατος απαλλαγή από τα πάντα, θα ήταν τύχη αναπάντεχη για τους κακούς, σαν πεθάνουν ν᾽ απαλλαγούν και από το σώμα τους και από την κακία τους συνάμα και από την ψυχή τους. Αφού όμως τώρα είναι φανερό πως είναι αθάνατη, δεν υπάρχει </a:t>
            </a:r>
            <a:r>
              <a:rPr lang="el-GR" dirty="0" err="1">
                <a:latin typeface="Arial" panose="020B0604020202020204" pitchFamily="34" charset="0"/>
                <a:cs typeface="Arial" panose="020B0604020202020204" pitchFamily="34" charset="0"/>
              </a:rPr>
              <a:t>γι</a:t>
            </a:r>
            <a:r>
              <a:rPr lang="el-GR" dirty="0">
                <a:latin typeface="Arial" panose="020B0604020202020204" pitchFamily="34" charset="0"/>
                <a:cs typeface="Arial" panose="020B0604020202020204" pitchFamily="34" charset="0"/>
              </a:rPr>
              <a:t>᾽ αυτήν άλλος τρόπος ν᾽ αποφύγει τα δεινά, (δ) ούτε σωτηρία, παρά να γίνει όσο μπορεί καλύτερη και πιο φρόνιμη. Η ψυχή δεν έχει τίποτε μαζί της πηγαίνοντας στον Άδη, παρά μονάχα την παιδεία της και τον τρόπο της ζωής που έκανε· αυτά ακριβώς, καθώς λένε,1 που ωφελούν ή βλάπτουν τον αποθαμένο, μόλις αρχίσει την πορεία του κατά κει.</a:t>
            </a:r>
          </a:p>
        </p:txBody>
      </p:sp>
    </p:spTree>
    <p:extLst>
      <p:ext uri="{BB962C8B-B14F-4D97-AF65-F5344CB8AC3E}">
        <p14:creationId xmlns:p14="http://schemas.microsoft.com/office/powerpoint/2010/main" val="2340749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FD7FFA-ED1D-E19B-2DB8-6AC4F3FFDF88}"/>
              </a:ext>
            </a:extLst>
          </p:cNvPr>
          <p:cNvSpPr>
            <a:spLocks noGrp="1"/>
          </p:cNvSpPr>
          <p:nvPr>
            <p:ph type="title"/>
          </p:nvPr>
        </p:nvSpPr>
        <p:spPr/>
        <p:txBody>
          <a:bodyPr/>
          <a:lstStyle/>
          <a:p>
            <a:r>
              <a:rPr lang="el-GR" i="1" dirty="0"/>
              <a:t>Φαίδων</a:t>
            </a:r>
            <a:r>
              <a:rPr lang="el-GR" dirty="0"/>
              <a:t> 107</a:t>
            </a:r>
            <a:r>
              <a:rPr lang="en-GB" dirty="0"/>
              <a:t>c-108c</a:t>
            </a:r>
            <a:endParaRPr lang="el-GR" dirty="0"/>
          </a:p>
        </p:txBody>
      </p:sp>
      <p:sp>
        <p:nvSpPr>
          <p:cNvPr id="3" name="Θέση περιεχομένου 2">
            <a:extLst>
              <a:ext uri="{FF2B5EF4-FFF2-40B4-BE49-F238E27FC236}">
                <a16:creationId xmlns:a16="http://schemas.microsoft.com/office/drawing/2014/main" id="{078D2D31-B3A6-D42C-AA45-5D7309555F7A}"/>
              </a:ext>
            </a:extLst>
          </p:cNvPr>
          <p:cNvSpPr>
            <a:spLocks noGrp="1"/>
          </p:cNvSpPr>
          <p:nvPr>
            <p:ph sz="half" idx="1"/>
          </p:nvPr>
        </p:nvSpPr>
        <p:spPr/>
        <p:txBody>
          <a:bodyPr/>
          <a:lstStyle/>
          <a:p>
            <a:pPr marL="0" indent="0" algn="just">
              <a:buNone/>
            </a:pPr>
            <a:r>
              <a:rPr lang="el-GR" dirty="0"/>
              <a:t>λέγεται </a:t>
            </a:r>
            <a:r>
              <a:rPr lang="el-GR" dirty="0" err="1"/>
              <a:t>δὲ</a:t>
            </a:r>
            <a:r>
              <a:rPr lang="el-GR" dirty="0"/>
              <a:t> </a:t>
            </a:r>
            <a:r>
              <a:rPr lang="el-GR" dirty="0" err="1"/>
              <a:t>οὕτως</a:t>
            </a:r>
            <a:r>
              <a:rPr lang="el-GR" dirty="0"/>
              <a:t>, </a:t>
            </a:r>
            <a:r>
              <a:rPr lang="el-GR" dirty="0" err="1"/>
              <a:t>ὡς</a:t>
            </a:r>
            <a:r>
              <a:rPr lang="el-GR" dirty="0"/>
              <a:t> </a:t>
            </a:r>
            <a:r>
              <a:rPr lang="el-GR" dirty="0" err="1"/>
              <a:t>ἄρα</a:t>
            </a:r>
            <a:r>
              <a:rPr lang="el-GR" dirty="0"/>
              <a:t> </a:t>
            </a:r>
            <a:r>
              <a:rPr lang="el-GR" dirty="0" err="1"/>
              <a:t>τελευτήσαντα</a:t>
            </a:r>
            <a:r>
              <a:rPr lang="el-GR" dirty="0"/>
              <a:t> </a:t>
            </a:r>
            <a:r>
              <a:rPr lang="el-GR" dirty="0" err="1"/>
              <a:t>ἕκαστον</a:t>
            </a:r>
            <a:r>
              <a:rPr lang="el-GR" dirty="0"/>
              <a:t> ὁ </a:t>
            </a:r>
            <a:r>
              <a:rPr lang="el-GR" dirty="0" err="1"/>
              <a:t>ἑκάστου</a:t>
            </a:r>
            <a:r>
              <a:rPr lang="el-GR" dirty="0"/>
              <a:t> </a:t>
            </a:r>
            <a:r>
              <a:rPr lang="el-GR" b="1" dirty="0"/>
              <a:t>δαίμων</a:t>
            </a:r>
            <a:r>
              <a:rPr lang="el-GR" dirty="0"/>
              <a:t>, </a:t>
            </a:r>
            <a:r>
              <a:rPr lang="el-GR" dirty="0" err="1"/>
              <a:t>ὅσπερ</a:t>
            </a:r>
            <a:r>
              <a:rPr lang="el-GR" dirty="0"/>
              <a:t> </a:t>
            </a:r>
            <a:r>
              <a:rPr lang="el-GR" dirty="0" err="1"/>
              <a:t>ζῶντα</a:t>
            </a:r>
            <a:r>
              <a:rPr lang="el-GR" dirty="0"/>
              <a:t> </a:t>
            </a:r>
            <a:r>
              <a:rPr lang="el-GR" dirty="0" err="1"/>
              <a:t>εἰλήχει</a:t>
            </a:r>
            <a:r>
              <a:rPr lang="el-GR" dirty="0"/>
              <a:t>, </a:t>
            </a:r>
            <a:r>
              <a:rPr lang="el-GR" dirty="0" err="1"/>
              <a:t>οὗτος</a:t>
            </a:r>
            <a:r>
              <a:rPr lang="el-GR" dirty="0"/>
              <a:t> </a:t>
            </a:r>
            <a:r>
              <a:rPr lang="el-GR" dirty="0" err="1"/>
              <a:t>ἄγειν</a:t>
            </a:r>
            <a:r>
              <a:rPr lang="el-GR" dirty="0"/>
              <a:t> </a:t>
            </a:r>
            <a:r>
              <a:rPr lang="el-GR" dirty="0" err="1"/>
              <a:t>ἐπιχειρεῖ</a:t>
            </a:r>
            <a:r>
              <a:rPr lang="el-GR" dirty="0"/>
              <a:t> </a:t>
            </a:r>
            <a:r>
              <a:rPr lang="el-GR" dirty="0" err="1"/>
              <a:t>εἰς</a:t>
            </a:r>
            <a:r>
              <a:rPr lang="el-GR" dirty="0"/>
              <a:t> </a:t>
            </a:r>
            <a:r>
              <a:rPr lang="el-GR" dirty="0" err="1"/>
              <a:t>δή</a:t>
            </a:r>
            <a:r>
              <a:rPr lang="el-GR" dirty="0"/>
              <a:t> </a:t>
            </a:r>
            <a:r>
              <a:rPr lang="el-GR" dirty="0" err="1"/>
              <a:t>τινα</a:t>
            </a:r>
            <a:r>
              <a:rPr lang="el-GR" dirty="0"/>
              <a:t> </a:t>
            </a:r>
            <a:r>
              <a:rPr lang="el-GR" dirty="0" err="1"/>
              <a:t>τόπον</a:t>
            </a:r>
            <a:r>
              <a:rPr lang="el-GR" dirty="0"/>
              <a:t>, </a:t>
            </a:r>
            <a:r>
              <a:rPr lang="el-GR" dirty="0" err="1"/>
              <a:t>οἷ</a:t>
            </a:r>
            <a:r>
              <a:rPr lang="el-GR" dirty="0"/>
              <a:t> </a:t>
            </a:r>
            <a:r>
              <a:rPr lang="el-GR" dirty="0" err="1"/>
              <a:t>δεῖ</a:t>
            </a:r>
            <a:r>
              <a:rPr lang="el-GR" dirty="0"/>
              <a:t> </a:t>
            </a:r>
            <a:r>
              <a:rPr lang="el-GR" dirty="0" err="1"/>
              <a:t>τοὺς</a:t>
            </a:r>
            <a:r>
              <a:rPr lang="el-GR" dirty="0"/>
              <a:t> </a:t>
            </a:r>
            <a:r>
              <a:rPr lang="el-GR" dirty="0" err="1"/>
              <a:t>ξυλλεγέντας</a:t>
            </a:r>
            <a:r>
              <a:rPr lang="el-GR" dirty="0"/>
              <a:t> </a:t>
            </a:r>
            <a:r>
              <a:rPr lang="el-GR" dirty="0" err="1"/>
              <a:t>διαδικασαμένους</a:t>
            </a:r>
            <a:r>
              <a:rPr lang="el-GR" dirty="0"/>
              <a:t> </a:t>
            </a:r>
            <a:r>
              <a:rPr lang="el-GR" dirty="0" err="1"/>
              <a:t>εἰς</a:t>
            </a:r>
            <a:r>
              <a:rPr lang="el-GR" dirty="0"/>
              <a:t> </a:t>
            </a:r>
            <a:r>
              <a:rPr lang="el-GR" dirty="0" err="1"/>
              <a:t>Ἅιδου</a:t>
            </a:r>
            <a:r>
              <a:rPr lang="el-GR" dirty="0"/>
              <a:t> </a:t>
            </a:r>
            <a:r>
              <a:rPr lang="el-GR" dirty="0" err="1"/>
              <a:t>πορεύεσθαι</a:t>
            </a:r>
            <a:r>
              <a:rPr lang="el-GR" dirty="0"/>
              <a:t>, </a:t>
            </a:r>
            <a:r>
              <a:rPr lang="el-GR" dirty="0" err="1"/>
              <a:t>μετὰ</a:t>
            </a:r>
            <a:r>
              <a:rPr lang="el-GR" dirty="0"/>
              <a:t> </a:t>
            </a:r>
            <a:r>
              <a:rPr lang="el-GR" dirty="0" err="1"/>
              <a:t>ἡγεμόνος</a:t>
            </a:r>
            <a:r>
              <a:rPr lang="el-GR" dirty="0"/>
              <a:t> </a:t>
            </a:r>
            <a:r>
              <a:rPr lang="el-GR" dirty="0" err="1"/>
              <a:t>ἐκείνου</a:t>
            </a:r>
            <a:r>
              <a:rPr lang="el-GR" dirty="0"/>
              <a:t> ᾧ </a:t>
            </a:r>
            <a:r>
              <a:rPr lang="el-GR" dirty="0" err="1"/>
              <a:t>δὴ</a:t>
            </a:r>
            <a:r>
              <a:rPr lang="el-GR" dirty="0"/>
              <a:t> </a:t>
            </a:r>
            <a:r>
              <a:rPr lang="el-GR" dirty="0" err="1"/>
              <a:t>προστέτακται</a:t>
            </a:r>
            <a:r>
              <a:rPr lang="el-GR" dirty="0"/>
              <a:t> </a:t>
            </a:r>
            <a:r>
              <a:rPr lang="el-GR" dirty="0" err="1"/>
              <a:t>τοὺς</a:t>
            </a:r>
            <a:r>
              <a:rPr lang="el-GR" dirty="0"/>
              <a:t> </a:t>
            </a:r>
            <a:r>
              <a:rPr lang="el-GR" dirty="0" err="1"/>
              <a:t>ἐνθένδε</a:t>
            </a:r>
            <a:r>
              <a:rPr lang="el-GR" dirty="0"/>
              <a:t> </a:t>
            </a:r>
            <a:r>
              <a:rPr lang="el-GR" dirty="0" err="1"/>
              <a:t>ἐκεῖσε</a:t>
            </a:r>
            <a:r>
              <a:rPr lang="el-GR" dirty="0"/>
              <a:t> </a:t>
            </a:r>
            <a:r>
              <a:rPr lang="el-GR" dirty="0" err="1"/>
              <a:t>πορεῦσαι</a:t>
            </a:r>
            <a:r>
              <a:rPr lang="el-GR" dirty="0"/>
              <a:t>· </a:t>
            </a:r>
          </a:p>
          <a:p>
            <a:pPr marL="0" indent="0">
              <a:buNone/>
            </a:pPr>
            <a:endParaRPr lang="el-GR" dirty="0"/>
          </a:p>
        </p:txBody>
      </p:sp>
      <p:sp>
        <p:nvSpPr>
          <p:cNvPr id="4" name="Θέση περιεχομένου 3">
            <a:extLst>
              <a:ext uri="{FF2B5EF4-FFF2-40B4-BE49-F238E27FC236}">
                <a16:creationId xmlns:a16="http://schemas.microsoft.com/office/drawing/2014/main" id="{D221969F-6949-12C1-5E8F-CDD49F8942C9}"/>
              </a:ext>
            </a:extLst>
          </p:cNvPr>
          <p:cNvSpPr>
            <a:spLocks noGrp="1"/>
          </p:cNvSpPr>
          <p:nvPr>
            <p:ph sz="half" idx="2"/>
          </p:nvPr>
        </p:nvSpPr>
        <p:spPr/>
        <p:txBody>
          <a:bodyPr/>
          <a:lstStyle/>
          <a:p>
            <a:pPr marL="0" indent="0" algn="just">
              <a:buNone/>
            </a:pPr>
            <a:r>
              <a:rPr lang="el-GR" dirty="0">
                <a:latin typeface="Arial" panose="020B0604020202020204" pitchFamily="34" charset="0"/>
                <a:cs typeface="Arial" panose="020B0604020202020204" pitchFamily="34" charset="0"/>
              </a:rPr>
              <a:t>Συνηθίζουν λοιπόν να λένε πως όταν κανείς πεθάνει, ο δαίμων του καθενός,2 αυτός που τον φροντίζει και ζωντανό, τον παίρνει και τον οδηγεί σε κάποιον τόπο, εκεί που </a:t>
            </a:r>
            <a:r>
              <a:rPr lang="el-GR" dirty="0" err="1">
                <a:latin typeface="Arial" panose="020B0604020202020204" pitchFamily="34" charset="0"/>
                <a:cs typeface="Arial" panose="020B0604020202020204" pitchFamily="34" charset="0"/>
              </a:rPr>
              <a:t>συναθροίζουνται</a:t>
            </a:r>
            <a:r>
              <a:rPr lang="el-GR" dirty="0">
                <a:latin typeface="Arial" panose="020B0604020202020204" pitchFamily="34" charset="0"/>
                <a:cs typeface="Arial" panose="020B0604020202020204" pitchFamily="34" charset="0"/>
              </a:rPr>
              <a:t> οι νεκροί για να κριθούν κι έπειτα να αρχίσουν την πορεία τους στον Άδη με οδηγό εκείνον που έχει προσταχτεί να τους οδηγήσει.</a:t>
            </a:r>
          </a:p>
        </p:txBody>
      </p:sp>
    </p:spTree>
    <p:extLst>
      <p:ext uri="{BB962C8B-B14F-4D97-AF65-F5344CB8AC3E}">
        <p14:creationId xmlns:p14="http://schemas.microsoft.com/office/powerpoint/2010/main" val="3693057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37D21-B68A-5CAD-20E7-BED0292E3822}"/>
              </a:ext>
            </a:extLst>
          </p:cNvPr>
          <p:cNvSpPr>
            <a:spLocks noGrp="1"/>
          </p:cNvSpPr>
          <p:nvPr>
            <p:ph type="title"/>
          </p:nvPr>
        </p:nvSpPr>
        <p:spPr/>
        <p:txBody>
          <a:bodyPr/>
          <a:lstStyle/>
          <a:p>
            <a:r>
              <a:rPr lang="el-GR" i="1" dirty="0"/>
              <a:t>Φαίδων</a:t>
            </a:r>
            <a:r>
              <a:rPr lang="el-GR" dirty="0"/>
              <a:t> 107</a:t>
            </a:r>
            <a:r>
              <a:rPr lang="en-GB" dirty="0"/>
              <a:t>c-108c</a:t>
            </a:r>
            <a:endParaRPr lang="el-GR" dirty="0"/>
          </a:p>
        </p:txBody>
      </p:sp>
      <p:sp>
        <p:nvSpPr>
          <p:cNvPr id="3" name="Θέση περιεχομένου 2">
            <a:extLst>
              <a:ext uri="{FF2B5EF4-FFF2-40B4-BE49-F238E27FC236}">
                <a16:creationId xmlns:a16="http://schemas.microsoft.com/office/drawing/2014/main" id="{E56D2553-60E0-9AF8-6F10-BD386F6F1BBF}"/>
              </a:ext>
            </a:extLst>
          </p:cNvPr>
          <p:cNvSpPr>
            <a:spLocks noGrp="1"/>
          </p:cNvSpPr>
          <p:nvPr>
            <p:ph sz="half" idx="1"/>
          </p:nvPr>
        </p:nvSpPr>
        <p:spPr/>
        <p:txBody>
          <a:bodyPr>
            <a:normAutofit fontScale="77500" lnSpcReduction="20000"/>
          </a:bodyPr>
          <a:lstStyle/>
          <a:p>
            <a:pPr marL="0" indent="0" algn="just">
              <a:buNone/>
            </a:pPr>
            <a:r>
              <a:rPr lang="en-GB" dirty="0"/>
              <a:t>[107e] </a:t>
            </a:r>
            <a:r>
              <a:rPr lang="el-GR" dirty="0"/>
              <a:t>τυχόντας </a:t>
            </a:r>
            <a:r>
              <a:rPr lang="el-GR" dirty="0" err="1"/>
              <a:t>δὲ</a:t>
            </a:r>
            <a:r>
              <a:rPr lang="el-GR" dirty="0"/>
              <a:t> </a:t>
            </a:r>
            <a:r>
              <a:rPr lang="el-GR" dirty="0" err="1"/>
              <a:t>ἐκεῖ</a:t>
            </a:r>
            <a:r>
              <a:rPr lang="el-GR" dirty="0"/>
              <a:t> </a:t>
            </a:r>
            <a:r>
              <a:rPr lang="el-GR" dirty="0" err="1"/>
              <a:t>ὧν</a:t>
            </a:r>
            <a:r>
              <a:rPr lang="el-GR" dirty="0"/>
              <a:t> </a:t>
            </a:r>
            <a:r>
              <a:rPr lang="el-GR" dirty="0" err="1"/>
              <a:t>δὴ</a:t>
            </a:r>
            <a:r>
              <a:rPr lang="el-GR" dirty="0"/>
              <a:t> </a:t>
            </a:r>
            <a:r>
              <a:rPr lang="el-GR" dirty="0" err="1"/>
              <a:t>τυχεῖν</a:t>
            </a:r>
            <a:r>
              <a:rPr lang="el-GR" dirty="0"/>
              <a:t> </a:t>
            </a:r>
            <a:r>
              <a:rPr lang="el-GR" dirty="0" err="1"/>
              <a:t>καὶ</a:t>
            </a:r>
            <a:r>
              <a:rPr lang="el-GR" dirty="0"/>
              <a:t> </a:t>
            </a:r>
            <a:r>
              <a:rPr lang="el-GR" dirty="0" err="1"/>
              <a:t>μείναντας</a:t>
            </a:r>
            <a:r>
              <a:rPr lang="el-GR" dirty="0"/>
              <a:t> </a:t>
            </a:r>
            <a:r>
              <a:rPr lang="el-GR" dirty="0" err="1"/>
              <a:t>ὃν</a:t>
            </a:r>
            <a:r>
              <a:rPr lang="el-GR" dirty="0"/>
              <a:t> </a:t>
            </a:r>
            <a:r>
              <a:rPr lang="el-GR" dirty="0" err="1"/>
              <a:t>χρὴ</a:t>
            </a:r>
            <a:r>
              <a:rPr lang="el-GR" dirty="0"/>
              <a:t> </a:t>
            </a:r>
            <a:r>
              <a:rPr lang="el-GR" dirty="0" err="1"/>
              <a:t>χρόνον</a:t>
            </a:r>
            <a:r>
              <a:rPr lang="el-GR" dirty="0"/>
              <a:t>, </a:t>
            </a:r>
            <a:r>
              <a:rPr lang="el-GR" dirty="0" err="1"/>
              <a:t>ἄλλος</a:t>
            </a:r>
            <a:r>
              <a:rPr lang="el-GR" dirty="0"/>
              <a:t> </a:t>
            </a:r>
            <a:r>
              <a:rPr lang="el-GR" dirty="0" err="1"/>
              <a:t>δεῦρο</a:t>
            </a:r>
            <a:r>
              <a:rPr lang="el-GR" dirty="0"/>
              <a:t> </a:t>
            </a:r>
            <a:r>
              <a:rPr lang="el-GR" dirty="0" err="1"/>
              <a:t>πάλιν</a:t>
            </a:r>
            <a:r>
              <a:rPr lang="el-GR" dirty="0"/>
              <a:t> </a:t>
            </a:r>
            <a:r>
              <a:rPr lang="el-GR" dirty="0" err="1"/>
              <a:t>ἡγεμὼν</a:t>
            </a:r>
            <a:r>
              <a:rPr lang="el-GR" dirty="0"/>
              <a:t> κομίζει, </a:t>
            </a:r>
            <a:r>
              <a:rPr lang="el-GR" dirty="0" err="1"/>
              <a:t>ἐν</a:t>
            </a:r>
            <a:r>
              <a:rPr lang="el-GR" dirty="0"/>
              <a:t> </a:t>
            </a:r>
            <a:r>
              <a:rPr lang="el-GR" dirty="0" err="1"/>
              <a:t>πολλαῖς</a:t>
            </a:r>
            <a:r>
              <a:rPr lang="el-GR" dirty="0"/>
              <a:t> χρόνου </a:t>
            </a:r>
            <a:r>
              <a:rPr lang="el-GR" dirty="0" err="1"/>
              <a:t>καὶ</a:t>
            </a:r>
            <a:r>
              <a:rPr lang="el-GR" dirty="0"/>
              <a:t> </a:t>
            </a:r>
            <a:r>
              <a:rPr lang="el-GR" dirty="0" err="1"/>
              <a:t>μακραῖς</a:t>
            </a:r>
            <a:r>
              <a:rPr lang="el-GR" dirty="0"/>
              <a:t> </a:t>
            </a:r>
            <a:r>
              <a:rPr lang="el-GR" dirty="0" err="1"/>
              <a:t>περιόδοις</a:t>
            </a:r>
            <a:r>
              <a:rPr lang="el-GR" dirty="0"/>
              <a:t>. </a:t>
            </a:r>
            <a:r>
              <a:rPr lang="el-GR" dirty="0" err="1"/>
              <a:t>ἔστι</a:t>
            </a:r>
            <a:r>
              <a:rPr lang="el-GR" dirty="0"/>
              <a:t> </a:t>
            </a:r>
            <a:r>
              <a:rPr lang="el-GR" dirty="0" err="1"/>
              <a:t>δὲ</a:t>
            </a:r>
            <a:r>
              <a:rPr lang="el-GR" dirty="0"/>
              <a:t> </a:t>
            </a:r>
            <a:r>
              <a:rPr lang="el-GR" dirty="0" err="1"/>
              <a:t>ἄρα</a:t>
            </a:r>
            <a:r>
              <a:rPr lang="el-GR" dirty="0"/>
              <a:t> ἡ πορεία </a:t>
            </a:r>
            <a:r>
              <a:rPr lang="el-GR" dirty="0" err="1"/>
              <a:t>οὐχ</a:t>
            </a:r>
            <a:r>
              <a:rPr lang="el-GR" dirty="0"/>
              <a:t> </a:t>
            </a:r>
            <a:r>
              <a:rPr lang="el-GR" dirty="0" err="1"/>
              <a:t>ὡς</a:t>
            </a:r>
            <a:r>
              <a:rPr lang="el-GR" dirty="0"/>
              <a:t> ὁ </a:t>
            </a:r>
            <a:r>
              <a:rPr lang="el-GR" dirty="0" err="1"/>
              <a:t>Αἰσχύλου</a:t>
            </a:r>
            <a:r>
              <a:rPr lang="el-GR" dirty="0"/>
              <a:t> </a:t>
            </a:r>
            <a:r>
              <a:rPr lang="el-GR" b="1" dirty="0" err="1"/>
              <a:t>Τήλεφος</a:t>
            </a:r>
            <a:r>
              <a:rPr lang="el-GR" b="1" dirty="0"/>
              <a:t> </a:t>
            </a:r>
            <a:r>
              <a:rPr lang="el-GR" dirty="0"/>
              <a:t>λέγει· [108</a:t>
            </a:r>
            <a:r>
              <a:rPr lang="en-GB" dirty="0"/>
              <a:t>a] </a:t>
            </a:r>
            <a:r>
              <a:rPr lang="el-GR" dirty="0" err="1"/>
              <a:t>ἐκεῖνος</a:t>
            </a:r>
            <a:r>
              <a:rPr lang="el-GR" dirty="0"/>
              <a:t> </a:t>
            </a:r>
            <a:r>
              <a:rPr lang="el-GR" dirty="0" err="1"/>
              <a:t>μὲν</a:t>
            </a:r>
            <a:r>
              <a:rPr lang="el-GR" dirty="0"/>
              <a:t> </a:t>
            </a:r>
            <a:r>
              <a:rPr lang="el-GR" dirty="0" err="1"/>
              <a:t>γὰρ</a:t>
            </a:r>
            <a:r>
              <a:rPr lang="el-GR" dirty="0"/>
              <a:t> </a:t>
            </a:r>
            <a:r>
              <a:rPr lang="el-GR" dirty="0" err="1"/>
              <a:t>ἁπλῆν</a:t>
            </a:r>
            <a:r>
              <a:rPr lang="el-GR" dirty="0"/>
              <a:t> </a:t>
            </a:r>
            <a:r>
              <a:rPr lang="el-GR" dirty="0" err="1"/>
              <a:t>οἶμόν</a:t>
            </a:r>
            <a:r>
              <a:rPr lang="el-GR" dirty="0"/>
              <a:t> </a:t>
            </a:r>
            <a:r>
              <a:rPr lang="el-GR" dirty="0" err="1"/>
              <a:t>φησιν</a:t>
            </a:r>
            <a:r>
              <a:rPr lang="el-GR" dirty="0"/>
              <a:t> </a:t>
            </a:r>
            <a:r>
              <a:rPr lang="el-GR" dirty="0" err="1"/>
              <a:t>εἰς</a:t>
            </a:r>
            <a:r>
              <a:rPr lang="el-GR" dirty="0"/>
              <a:t> </a:t>
            </a:r>
            <a:r>
              <a:rPr lang="el-GR" dirty="0" err="1"/>
              <a:t>Ἅιδου</a:t>
            </a:r>
            <a:r>
              <a:rPr lang="el-GR" dirty="0"/>
              <a:t> </a:t>
            </a:r>
            <a:r>
              <a:rPr lang="el-GR" dirty="0" err="1"/>
              <a:t>φέρειν</a:t>
            </a:r>
            <a:r>
              <a:rPr lang="el-GR" dirty="0"/>
              <a:t>· ἡ δ᾽ </a:t>
            </a:r>
            <a:r>
              <a:rPr lang="el-GR" dirty="0" err="1"/>
              <a:t>οὔτε</a:t>
            </a:r>
            <a:r>
              <a:rPr lang="el-GR" dirty="0"/>
              <a:t> </a:t>
            </a:r>
            <a:r>
              <a:rPr lang="el-GR" dirty="0" err="1"/>
              <a:t>ἁπλῆ</a:t>
            </a:r>
            <a:r>
              <a:rPr lang="el-GR" dirty="0"/>
              <a:t> </a:t>
            </a:r>
            <a:r>
              <a:rPr lang="el-GR" dirty="0" err="1"/>
              <a:t>οὔτε</a:t>
            </a:r>
            <a:r>
              <a:rPr lang="el-GR" dirty="0"/>
              <a:t> μία </a:t>
            </a:r>
            <a:r>
              <a:rPr lang="el-GR" dirty="0" err="1"/>
              <a:t>φαίνεταί</a:t>
            </a:r>
            <a:r>
              <a:rPr lang="el-GR" dirty="0"/>
              <a:t> μοι </a:t>
            </a:r>
            <a:r>
              <a:rPr lang="el-GR" dirty="0" err="1"/>
              <a:t>εἶναι</a:t>
            </a:r>
            <a:r>
              <a:rPr lang="el-GR" dirty="0"/>
              <a:t>· </a:t>
            </a:r>
            <a:r>
              <a:rPr lang="el-GR" dirty="0" err="1"/>
              <a:t>οὐδὲ</a:t>
            </a:r>
            <a:r>
              <a:rPr lang="el-GR" dirty="0"/>
              <a:t> </a:t>
            </a:r>
            <a:r>
              <a:rPr lang="el-GR" dirty="0" err="1"/>
              <a:t>γὰρ</a:t>
            </a:r>
            <a:r>
              <a:rPr lang="el-GR" dirty="0"/>
              <a:t> </a:t>
            </a:r>
            <a:r>
              <a:rPr lang="el-GR" dirty="0" err="1"/>
              <a:t>ἂν</a:t>
            </a:r>
            <a:r>
              <a:rPr lang="el-GR" dirty="0"/>
              <a:t> </a:t>
            </a:r>
            <a:r>
              <a:rPr lang="el-GR" dirty="0" err="1"/>
              <a:t>ἡγεμόνων</a:t>
            </a:r>
            <a:r>
              <a:rPr lang="el-GR" dirty="0"/>
              <a:t> </a:t>
            </a:r>
            <a:r>
              <a:rPr lang="el-GR" dirty="0" err="1"/>
              <a:t>ἔδει</a:t>
            </a:r>
            <a:r>
              <a:rPr lang="el-GR" dirty="0"/>
              <a:t>· </a:t>
            </a:r>
            <a:r>
              <a:rPr lang="el-GR" dirty="0" err="1"/>
              <a:t>οὐ</a:t>
            </a:r>
            <a:r>
              <a:rPr lang="el-GR" dirty="0"/>
              <a:t> γάρ πού τις </a:t>
            </a:r>
            <a:r>
              <a:rPr lang="el-GR" dirty="0" err="1"/>
              <a:t>ἂν</a:t>
            </a:r>
            <a:r>
              <a:rPr lang="el-GR" dirty="0"/>
              <a:t> </a:t>
            </a:r>
            <a:r>
              <a:rPr lang="el-GR" dirty="0" err="1"/>
              <a:t>διαμάρτοι</a:t>
            </a:r>
            <a:r>
              <a:rPr lang="el-GR" dirty="0"/>
              <a:t> </a:t>
            </a:r>
            <a:r>
              <a:rPr lang="el-GR" dirty="0" err="1"/>
              <a:t>οὐδαμόσε</a:t>
            </a:r>
            <a:r>
              <a:rPr lang="el-GR" dirty="0"/>
              <a:t> </a:t>
            </a:r>
            <a:r>
              <a:rPr lang="el-GR" dirty="0" err="1"/>
              <a:t>μιᾶς</a:t>
            </a:r>
            <a:r>
              <a:rPr lang="el-GR" dirty="0"/>
              <a:t> </a:t>
            </a:r>
            <a:r>
              <a:rPr lang="el-GR" dirty="0" err="1"/>
              <a:t>ὁδοῦ</a:t>
            </a:r>
            <a:r>
              <a:rPr lang="el-GR" dirty="0"/>
              <a:t> </a:t>
            </a:r>
            <a:r>
              <a:rPr lang="el-GR" dirty="0" err="1"/>
              <a:t>οὔσης</a:t>
            </a:r>
            <a:r>
              <a:rPr lang="el-GR" dirty="0"/>
              <a:t>. </a:t>
            </a:r>
            <a:r>
              <a:rPr lang="el-GR" dirty="0" err="1"/>
              <a:t>νῦν</a:t>
            </a:r>
            <a:r>
              <a:rPr lang="el-GR" dirty="0"/>
              <a:t> </a:t>
            </a:r>
            <a:r>
              <a:rPr lang="el-GR" dirty="0" err="1"/>
              <a:t>δὲ</a:t>
            </a:r>
            <a:r>
              <a:rPr lang="el-GR" dirty="0"/>
              <a:t> </a:t>
            </a:r>
            <a:r>
              <a:rPr lang="el-GR" dirty="0" err="1"/>
              <a:t>ἔοικε</a:t>
            </a:r>
            <a:r>
              <a:rPr lang="el-GR" dirty="0"/>
              <a:t> σχίσεις τε </a:t>
            </a:r>
            <a:r>
              <a:rPr lang="el-GR" dirty="0" err="1"/>
              <a:t>καὶ</a:t>
            </a:r>
            <a:r>
              <a:rPr lang="el-GR" dirty="0"/>
              <a:t> τριόδους </a:t>
            </a:r>
            <a:r>
              <a:rPr lang="el-GR" dirty="0" err="1"/>
              <a:t>πολλὰς</a:t>
            </a:r>
            <a:r>
              <a:rPr lang="el-GR" dirty="0"/>
              <a:t> </a:t>
            </a:r>
            <a:r>
              <a:rPr lang="el-GR" dirty="0" err="1"/>
              <a:t>ἔχειν</a:t>
            </a:r>
            <a:r>
              <a:rPr lang="el-GR" dirty="0"/>
              <a:t>· </a:t>
            </a:r>
            <a:r>
              <a:rPr lang="el-GR" dirty="0" err="1"/>
              <a:t>ἀπὸ</a:t>
            </a:r>
            <a:r>
              <a:rPr lang="el-GR" dirty="0"/>
              <a:t> </a:t>
            </a:r>
            <a:r>
              <a:rPr lang="el-GR" dirty="0" err="1"/>
              <a:t>τῶν</a:t>
            </a:r>
            <a:r>
              <a:rPr lang="el-GR" dirty="0"/>
              <a:t> </a:t>
            </a:r>
            <a:r>
              <a:rPr lang="el-GR" dirty="0" err="1"/>
              <a:t>ὁσίων</a:t>
            </a:r>
            <a:r>
              <a:rPr lang="el-GR" dirty="0"/>
              <a:t> τε </a:t>
            </a:r>
            <a:r>
              <a:rPr lang="el-GR" dirty="0" err="1"/>
              <a:t>καὶ</a:t>
            </a:r>
            <a:r>
              <a:rPr lang="el-GR" dirty="0"/>
              <a:t> </a:t>
            </a:r>
            <a:r>
              <a:rPr lang="el-GR" dirty="0" err="1"/>
              <a:t>νομίμων</a:t>
            </a:r>
            <a:r>
              <a:rPr lang="el-GR" dirty="0"/>
              <a:t> </a:t>
            </a:r>
            <a:r>
              <a:rPr lang="el-GR" dirty="0" err="1"/>
              <a:t>τῶν</a:t>
            </a:r>
            <a:r>
              <a:rPr lang="el-GR" dirty="0"/>
              <a:t> </a:t>
            </a:r>
            <a:r>
              <a:rPr lang="el-GR" dirty="0" err="1"/>
              <a:t>ἐνθάδε</a:t>
            </a:r>
            <a:r>
              <a:rPr lang="el-GR" dirty="0"/>
              <a:t> </a:t>
            </a:r>
            <a:r>
              <a:rPr lang="el-GR" dirty="0" err="1"/>
              <a:t>τεκμαιρόμενος</a:t>
            </a:r>
            <a:r>
              <a:rPr lang="el-GR" dirty="0"/>
              <a:t> λέγω. ἡ </a:t>
            </a:r>
            <a:r>
              <a:rPr lang="el-GR" dirty="0" err="1"/>
              <a:t>μὲν</a:t>
            </a:r>
            <a:r>
              <a:rPr lang="el-GR" dirty="0"/>
              <a:t> </a:t>
            </a:r>
            <a:r>
              <a:rPr lang="el-GR" dirty="0" err="1"/>
              <a:t>οὖν</a:t>
            </a:r>
            <a:r>
              <a:rPr lang="el-GR" dirty="0"/>
              <a:t> κοσμία τε </a:t>
            </a:r>
            <a:r>
              <a:rPr lang="el-GR" dirty="0" err="1"/>
              <a:t>καὶ</a:t>
            </a:r>
            <a:r>
              <a:rPr lang="el-GR" dirty="0"/>
              <a:t> φρόνιμος </a:t>
            </a:r>
            <a:r>
              <a:rPr lang="el-GR" dirty="0" err="1"/>
              <a:t>ψυχὴ</a:t>
            </a:r>
            <a:r>
              <a:rPr lang="el-GR" dirty="0"/>
              <a:t> </a:t>
            </a:r>
            <a:r>
              <a:rPr lang="el-GR" dirty="0" err="1"/>
              <a:t>ἕπεταί</a:t>
            </a:r>
            <a:r>
              <a:rPr lang="el-GR" dirty="0"/>
              <a:t> τε </a:t>
            </a:r>
            <a:r>
              <a:rPr lang="el-GR" dirty="0" err="1"/>
              <a:t>καὶ</a:t>
            </a:r>
            <a:r>
              <a:rPr lang="el-GR" dirty="0"/>
              <a:t> </a:t>
            </a:r>
            <a:r>
              <a:rPr lang="el-GR" dirty="0" err="1"/>
              <a:t>οὐκ</a:t>
            </a:r>
            <a:r>
              <a:rPr lang="el-GR" dirty="0"/>
              <a:t> </a:t>
            </a:r>
            <a:r>
              <a:rPr lang="el-GR" dirty="0" err="1"/>
              <a:t>ἀγνοεῖ</a:t>
            </a:r>
            <a:r>
              <a:rPr lang="el-GR" dirty="0"/>
              <a:t> </a:t>
            </a:r>
            <a:r>
              <a:rPr lang="el-GR" dirty="0" err="1"/>
              <a:t>τὰ</a:t>
            </a:r>
            <a:r>
              <a:rPr lang="el-GR" dirty="0"/>
              <a:t> παρόντα· ἡ δ᾽ </a:t>
            </a:r>
            <a:r>
              <a:rPr lang="el-GR" dirty="0" err="1"/>
              <a:t>ἐπιθυμητικῶς</a:t>
            </a:r>
            <a:r>
              <a:rPr lang="el-GR" dirty="0"/>
              <a:t> </a:t>
            </a:r>
            <a:r>
              <a:rPr lang="el-GR" dirty="0" err="1"/>
              <a:t>τοῦ</a:t>
            </a:r>
            <a:r>
              <a:rPr lang="el-GR" dirty="0"/>
              <a:t> σώματος </a:t>
            </a:r>
            <a:r>
              <a:rPr lang="el-GR" dirty="0" err="1"/>
              <a:t>ἔχουσα</a:t>
            </a:r>
            <a:r>
              <a:rPr lang="el-GR" dirty="0"/>
              <a:t>, </a:t>
            </a:r>
            <a:r>
              <a:rPr lang="el-GR" dirty="0" err="1"/>
              <a:t>ὅπερ</a:t>
            </a:r>
            <a:r>
              <a:rPr lang="el-GR" dirty="0"/>
              <a:t> </a:t>
            </a:r>
            <a:r>
              <a:rPr lang="el-GR" dirty="0" err="1"/>
              <a:t>ἐν</a:t>
            </a:r>
            <a:r>
              <a:rPr lang="el-GR" dirty="0"/>
              <a:t> </a:t>
            </a:r>
            <a:r>
              <a:rPr lang="el-GR" dirty="0" err="1"/>
              <a:t>τῷ</a:t>
            </a:r>
            <a:r>
              <a:rPr lang="el-GR" dirty="0"/>
              <a:t> </a:t>
            </a:r>
            <a:r>
              <a:rPr lang="el-GR" dirty="0" err="1"/>
              <a:t>ἔμπροσθεν</a:t>
            </a:r>
            <a:r>
              <a:rPr lang="el-GR" dirty="0"/>
              <a:t> </a:t>
            </a:r>
            <a:r>
              <a:rPr lang="el-GR" dirty="0" err="1"/>
              <a:t>εἶπον</a:t>
            </a:r>
            <a:r>
              <a:rPr lang="el-GR" dirty="0"/>
              <a:t>, </a:t>
            </a:r>
            <a:r>
              <a:rPr lang="el-GR" dirty="0" err="1"/>
              <a:t>περὶ</a:t>
            </a:r>
            <a:r>
              <a:rPr lang="el-GR" dirty="0"/>
              <a:t> </a:t>
            </a:r>
            <a:r>
              <a:rPr lang="el-GR" dirty="0" err="1"/>
              <a:t>ἐκεῖνο</a:t>
            </a:r>
            <a:r>
              <a:rPr lang="el-GR" dirty="0"/>
              <a:t> </a:t>
            </a:r>
            <a:r>
              <a:rPr lang="el-GR" dirty="0" err="1"/>
              <a:t>πολὺν</a:t>
            </a:r>
            <a:r>
              <a:rPr lang="el-GR" dirty="0"/>
              <a:t> </a:t>
            </a:r>
            <a:r>
              <a:rPr lang="el-GR" dirty="0" err="1"/>
              <a:t>χρόνον</a:t>
            </a:r>
            <a:r>
              <a:rPr lang="el-GR" dirty="0"/>
              <a:t> </a:t>
            </a:r>
            <a:r>
              <a:rPr lang="el-GR" dirty="0" err="1"/>
              <a:t>ἐπτοημένη</a:t>
            </a:r>
            <a:r>
              <a:rPr lang="el-GR" dirty="0"/>
              <a:t> </a:t>
            </a:r>
            <a:r>
              <a:rPr lang="el-GR" dirty="0" err="1"/>
              <a:t>καὶ</a:t>
            </a:r>
            <a:r>
              <a:rPr lang="el-GR" dirty="0"/>
              <a:t> </a:t>
            </a:r>
            <a:r>
              <a:rPr lang="el-GR" dirty="0" err="1"/>
              <a:t>περὶ</a:t>
            </a:r>
            <a:r>
              <a:rPr lang="el-GR" dirty="0"/>
              <a:t> </a:t>
            </a:r>
            <a:r>
              <a:rPr lang="el-GR" dirty="0" err="1"/>
              <a:t>τὸν</a:t>
            </a:r>
            <a:r>
              <a:rPr lang="el-GR" dirty="0"/>
              <a:t> </a:t>
            </a:r>
            <a:r>
              <a:rPr lang="el-GR" dirty="0" err="1"/>
              <a:t>ὁρατὸν</a:t>
            </a:r>
            <a:r>
              <a:rPr lang="el-GR" dirty="0"/>
              <a:t> </a:t>
            </a:r>
            <a:r>
              <a:rPr lang="el-GR" dirty="0" err="1"/>
              <a:t>τόπον</a:t>
            </a:r>
            <a:r>
              <a:rPr lang="el-GR" dirty="0"/>
              <a:t>,</a:t>
            </a:r>
          </a:p>
        </p:txBody>
      </p:sp>
      <p:sp>
        <p:nvSpPr>
          <p:cNvPr id="4" name="Θέση περιεχομένου 3">
            <a:extLst>
              <a:ext uri="{FF2B5EF4-FFF2-40B4-BE49-F238E27FC236}">
                <a16:creationId xmlns:a16="http://schemas.microsoft.com/office/drawing/2014/main" id="{E430078A-5476-B86B-4522-88A21B2558C4}"/>
              </a:ext>
            </a:extLst>
          </p:cNvPr>
          <p:cNvSpPr>
            <a:spLocks noGrp="1"/>
          </p:cNvSpPr>
          <p:nvPr>
            <p:ph sz="half" idx="2"/>
          </p:nvPr>
        </p:nvSpPr>
        <p:spPr/>
        <p:txBody>
          <a:bodyPr>
            <a:normAutofit fontScale="77500" lnSpcReduction="20000"/>
          </a:bodyPr>
          <a:lstStyle/>
          <a:p>
            <a:pPr marL="0" indent="0" algn="just">
              <a:buNone/>
            </a:pPr>
            <a:r>
              <a:rPr lang="el-GR" dirty="0">
                <a:latin typeface="Arial" panose="020B0604020202020204" pitchFamily="34" charset="0"/>
                <a:cs typeface="Arial" panose="020B0604020202020204" pitchFamily="34" charset="0"/>
              </a:rPr>
              <a:t>(e) Κι αφού λάβουν την τύχη που είναι να λάβουν και μείνουν το διάστημα που πρέπει, άλλος οδηγός τους φέρνει πάλι εδώ, έπειτα από πολλά και μεγάλα γυρίσματα του καιρού. Αυτή η πορεία δεν είναι λοιπόν, όπως την παρουσιάζει ο </a:t>
            </a:r>
            <a:r>
              <a:rPr lang="el-GR" dirty="0" err="1">
                <a:latin typeface="Arial" panose="020B0604020202020204" pitchFamily="34" charset="0"/>
                <a:cs typeface="Arial" panose="020B0604020202020204" pitchFamily="34" charset="0"/>
              </a:rPr>
              <a:t>Τήλεφος</a:t>
            </a:r>
            <a:r>
              <a:rPr lang="el-GR" dirty="0">
                <a:latin typeface="Arial" panose="020B0604020202020204" pitchFamily="34" charset="0"/>
                <a:cs typeface="Arial" panose="020B0604020202020204" pitchFamily="34" charset="0"/>
              </a:rPr>
              <a:t> του Αισχύλου·3 [108] γιατί εκείνος λέει πως ο δρόμος που μας φέρνει στον Άδη είναι απλός, ενώ δεν είναι μήτε απλός μήτε μοναδικός καθώς μου φαίνεται· αν ήταν έτσι δεν θα </a:t>
            </a:r>
            <a:r>
              <a:rPr lang="el-GR" dirty="0" err="1">
                <a:latin typeface="Arial" panose="020B0604020202020204" pitchFamily="34" charset="0"/>
                <a:cs typeface="Arial" panose="020B0604020202020204" pitchFamily="34" charset="0"/>
              </a:rPr>
              <a:t>χρειάζουνταν</a:t>
            </a:r>
            <a:r>
              <a:rPr lang="el-GR" dirty="0">
                <a:latin typeface="Arial" panose="020B0604020202020204" pitchFamily="34" charset="0"/>
                <a:cs typeface="Arial" panose="020B0604020202020204" pitchFamily="34" charset="0"/>
              </a:rPr>
              <a:t> οδηγός· ούτε θα τον έχανε κανείς αν ήταν ένας και μόνο. Αλλά μοιάζει να έχει πολλά παρακλάδια και σταυροδρόμια καθώς απεικάζω από τις παραδομένες συνήθειες της λατρείας μας. Λοιπόν η σωστή και φρόνιμη ψυχή συμμορφώνεται και δεν αγνοεί αυτά που της συμβαίνουν· αλλά εκείνη που οι επιθυμίες τη δένουν με το σώμα, όπως έλεγα στην αρχή, εκείνη που το σώμα και ο ορατός τόπος τη γεμίζουν τρόμους με πολλές αντιστάσεις και πολλά παθήματα, (b) καταναγκαστικά και δύσκολα, πηγαίνει καθώς την οδηγεί ο προσταγμένος δαίμων.</a:t>
            </a:r>
          </a:p>
        </p:txBody>
      </p:sp>
    </p:spTree>
    <p:extLst>
      <p:ext uri="{BB962C8B-B14F-4D97-AF65-F5344CB8AC3E}">
        <p14:creationId xmlns:p14="http://schemas.microsoft.com/office/powerpoint/2010/main" val="35364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97256D-FAF0-D3C4-0757-37AC3628F64D}"/>
              </a:ext>
            </a:extLst>
          </p:cNvPr>
          <p:cNvSpPr>
            <a:spLocks noGrp="1"/>
          </p:cNvSpPr>
          <p:nvPr>
            <p:ph type="title"/>
          </p:nvPr>
        </p:nvSpPr>
        <p:spPr/>
        <p:txBody>
          <a:bodyPr/>
          <a:lstStyle/>
          <a:p>
            <a:r>
              <a:rPr lang="el-GR" i="1" dirty="0"/>
              <a:t>Φαίδων</a:t>
            </a:r>
            <a:r>
              <a:rPr lang="el-GR" dirty="0"/>
              <a:t> 107</a:t>
            </a:r>
            <a:r>
              <a:rPr lang="en-GB" dirty="0"/>
              <a:t>c-108c</a:t>
            </a:r>
            <a:endParaRPr lang="el-GR" dirty="0"/>
          </a:p>
        </p:txBody>
      </p:sp>
      <p:sp>
        <p:nvSpPr>
          <p:cNvPr id="3" name="Θέση περιεχομένου 2">
            <a:extLst>
              <a:ext uri="{FF2B5EF4-FFF2-40B4-BE49-F238E27FC236}">
                <a16:creationId xmlns:a16="http://schemas.microsoft.com/office/drawing/2014/main" id="{02D09D19-B8B5-E00E-FD06-F38791D8FD9D}"/>
              </a:ext>
            </a:extLst>
          </p:cNvPr>
          <p:cNvSpPr>
            <a:spLocks noGrp="1"/>
          </p:cNvSpPr>
          <p:nvPr>
            <p:ph sz="half" idx="1"/>
          </p:nvPr>
        </p:nvSpPr>
        <p:spPr/>
        <p:txBody>
          <a:bodyPr>
            <a:normAutofit fontScale="92500" lnSpcReduction="20000"/>
          </a:bodyPr>
          <a:lstStyle/>
          <a:p>
            <a:pPr marL="0" indent="0" algn="just">
              <a:buNone/>
            </a:pPr>
            <a:r>
              <a:rPr lang="en-GB" dirty="0"/>
              <a:t>[108b] </a:t>
            </a:r>
            <a:r>
              <a:rPr lang="el-GR" dirty="0" err="1"/>
              <a:t>πολλὰ</a:t>
            </a:r>
            <a:r>
              <a:rPr lang="el-GR" dirty="0"/>
              <a:t> </a:t>
            </a:r>
            <a:r>
              <a:rPr lang="el-GR" dirty="0" err="1"/>
              <a:t>ἀντιτείνασα</a:t>
            </a:r>
            <a:r>
              <a:rPr lang="el-GR" dirty="0"/>
              <a:t> </a:t>
            </a:r>
            <a:r>
              <a:rPr lang="el-GR" dirty="0" err="1"/>
              <a:t>καὶ</a:t>
            </a:r>
            <a:r>
              <a:rPr lang="el-GR" dirty="0"/>
              <a:t> </a:t>
            </a:r>
            <a:r>
              <a:rPr lang="el-GR" dirty="0" err="1"/>
              <a:t>πολλὰ</a:t>
            </a:r>
            <a:r>
              <a:rPr lang="el-GR" dirty="0"/>
              <a:t> </a:t>
            </a:r>
            <a:r>
              <a:rPr lang="el-GR" dirty="0" err="1"/>
              <a:t>ποθοῦσα</a:t>
            </a:r>
            <a:r>
              <a:rPr lang="el-GR" dirty="0"/>
              <a:t> </a:t>
            </a:r>
            <a:r>
              <a:rPr lang="el-GR" dirty="0" err="1"/>
              <a:t>βίᾳ</a:t>
            </a:r>
            <a:r>
              <a:rPr lang="el-GR" dirty="0"/>
              <a:t> </a:t>
            </a:r>
            <a:r>
              <a:rPr lang="el-GR" dirty="0" err="1"/>
              <a:t>καὶ</a:t>
            </a:r>
            <a:r>
              <a:rPr lang="el-GR" dirty="0"/>
              <a:t> </a:t>
            </a:r>
            <a:r>
              <a:rPr lang="el-GR" dirty="0" err="1"/>
              <a:t>μόγις</a:t>
            </a:r>
            <a:r>
              <a:rPr lang="el-GR" dirty="0"/>
              <a:t> </a:t>
            </a:r>
            <a:r>
              <a:rPr lang="el-GR" dirty="0" err="1"/>
              <a:t>ὑπὸ</a:t>
            </a:r>
            <a:r>
              <a:rPr lang="el-GR" dirty="0"/>
              <a:t> </a:t>
            </a:r>
            <a:r>
              <a:rPr lang="el-GR" dirty="0" err="1"/>
              <a:t>τοῦ</a:t>
            </a:r>
            <a:r>
              <a:rPr lang="el-GR" dirty="0"/>
              <a:t> </a:t>
            </a:r>
            <a:r>
              <a:rPr lang="el-GR" dirty="0" err="1"/>
              <a:t>προστεταγμένου</a:t>
            </a:r>
            <a:r>
              <a:rPr lang="el-GR" dirty="0"/>
              <a:t> δαίμονος </a:t>
            </a:r>
            <a:r>
              <a:rPr lang="el-GR" dirty="0" err="1"/>
              <a:t>οἴχεται</a:t>
            </a:r>
            <a:r>
              <a:rPr lang="el-GR" dirty="0"/>
              <a:t> </a:t>
            </a:r>
            <a:r>
              <a:rPr lang="el-GR" dirty="0" err="1"/>
              <a:t>ἀγομένη</a:t>
            </a:r>
            <a:r>
              <a:rPr lang="el-GR" dirty="0"/>
              <a:t>. </a:t>
            </a:r>
            <a:r>
              <a:rPr lang="el-GR" dirty="0" err="1"/>
              <a:t>ἀφικομένην</a:t>
            </a:r>
            <a:r>
              <a:rPr lang="el-GR" dirty="0"/>
              <a:t> </a:t>
            </a:r>
            <a:r>
              <a:rPr lang="el-GR" dirty="0" err="1"/>
              <a:t>δὲ</a:t>
            </a:r>
            <a:r>
              <a:rPr lang="el-GR" dirty="0"/>
              <a:t> </a:t>
            </a:r>
            <a:r>
              <a:rPr lang="el-GR" dirty="0" err="1"/>
              <a:t>ὅθιπερ</a:t>
            </a:r>
            <a:r>
              <a:rPr lang="el-GR" dirty="0"/>
              <a:t> </a:t>
            </a:r>
            <a:r>
              <a:rPr lang="el-GR" dirty="0" err="1"/>
              <a:t>αἱ</a:t>
            </a:r>
            <a:r>
              <a:rPr lang="el-GR" dirty="0"/>
              <a:t> </a:t>
            </a:r>
            <a:r>
              <a:rPr lang="el-GR" dirty="0" err="1"/>
              <a:t>ἄλλαι</a:t>
            </a:r>
            <a:r>
              <a:rPr lang="el-GR" dirty="0"/>
              <a:t>, </a:t>
            </a:r>
            <a:r>
              <a:rPr lang="el-GR" dirty="0" err="1"/>
              <a:t>τὴν</a:t>
            </a:r>
            <a:r>
              <a:rPr lang="el-GR" dirty="0"/>
              <a:t> </a:t>
            </a:r>
            <a:r>
              <a:rPr lang="el-GR" dirty="0" err="1"/>
              <a:t>μὲν</a:t>
            </a:r>
            <a:r>
              <a:rPr lang="el-GR" dirty="0"/>
              <a:t> </a:t>
            </a:r>
            <a:r>
              <a:rPr lang="el-GR" dirty="0" err="1"/>
              <a:t>ἀκάθαρτον</a:t>
            </a:r>
            <a:r>
              <a:rPr lang="el-GR" dirty="0"/>
              <a:t> </a:t>
            </a:r>
            <a:r>
              <a:rPr lang="el-GR" dirty="0" err="1"/>
              <a:t>καί</a:t>
            </a:r>
            <a:r>
              <a:rPr lang="el-GR" dirty="0"/>
              <a:t> τι </a:t>
            </a:r>
            <a:r>
              <a:rPr lang="el-GR" dirty="0" err="1"/>
              <a:t>πεποιηκυῖαν</a:t>
            </a:r>
            <a:r>
              <a:rPr lang="el-GR" dirty="0"/>
              <a:t> </a:t>
            </a:r>
            <a:r>
              <a:rPr lang="el-GR" dirty="0" err="1"/>
              <a:t>τοιοῦτον</a:t>
            </a:r>
            <a:r>
              <a:rPr lang="el-GR" dirty="0"/>
              <a:t>, ἢ φόνων </a:t>
            </a:r>
            <a:r>
              <a:rPr lang="el-GR" dirty="0" err="1"/>
              <a:t>ἀδίκων</a:t>
            </a:r>
            <a:r>
              <a:rPr lang="el-GR" dirty="0"/>
              <a:t> </a:t>
            </a:r>
            <a:r>
              <a:rPr lang="el-GR" dirty="0" err="1"/>
              <a:t>ἡμμένην</a:t>
            </a:r>
            <a:r>
              <a:rPr lang="el-GR" dirty="0"/>
              <a:t>, ἢ </a:t>
            </a:r>
            <a:r>
              <a:rPr lang="el-GR" dirty="0" err="1"/>
              <a:t>ἄλλ</a:t>
            </a:r>
            <a:r>
              <a:rPr lang="el-GR" dirty="0"/>
              <a:t>᾽ </a:t>
            </a:r>
            <a:r>
              <a:rPr lang="el-GR" dirty="0" err="1"/>
              <a:t>ἄττα</a:t>
            </a:r>
            <a:r>
              <a:rPr lang="el-GR" dirty="0"/>
              <a:t> </a:t>
            </a:r>
            <a:r>
              <a:rPr lang="el-GR" dirty="0" err="1"/>
              <a:t>τοιαῦτα</a:t>
            </a:r>
            <a:r>
              <a:rPr lang="el-GR" dirty="0"/>
              <a:t> </a:t>
            </a:r>
            <a:r>
              <a:rPr lang="el-GR" dirty="0" err="1"/>
              <a:t>εἰργασμένην</a:t>
            </a:r>
            <a:r>
              <a:rPr lang="el-GR" dirty="0"/>
              <a:t> ἃ τούτων </a:t>
            </a:r>
            <a:r>
              <a:rPr lang="el-GR" dirty="0" err="1"/>
              <a:t>ἀδελφά</a:t>
            </a:r>
            <a:r>
              <a:rPr lang="el-GR" dirty="0"/>
              <a:t> τε </a:t>
            </a:r>
            <a:r>
              <a:rPr lang="el-GR" dirty="0" err="1"/>
              <a:t>καὶ</a:t>
            </a:r>
            <a:r>
              <a:rPr lang="el-GR" dirty="0"/>
              <a:t> </a:t>
            </a:r>
            <a:r>
              <a:rPr lang="el-GR" dirty="0" err="1"/>
              <a:t>ἀδελφῶν</a:t>
            </a:r>
            <a:r>
              <a:rPr lang="el-GR" dirty="0"/>
              <a:t> </a:t>
            </a:r>
            <a:r>
              <a:rPr lang="el-GR" dirty="0" err="1"/>
              <a:t>ψυχῶν</a:t>
            </a:r>
            <a:r>
              <a:rPr lang="el-GR" dirty="0"/>
              <a:t> </a:t>
            </a:r>
            <a:r>
              <a:rPr lang="el-GR" dirty="0" err="1"/>
              <a:t>ἔργα</a:t>
            </a:r>
            <a:r>
              <a:rPr lang="el-GR" dirty="0"/>
              <a:t> τυγχάνει </a:t>
            </a:r>
            <a:r>
              <a:rPr lang="el-GR" dirty="0" err="1"/>
              <a:t>ὄντα</a:t>
            </a:r>
            <a:r>
              <a:rPr lang="el-GR" dirty="0"/>
              <a:t>, ταύτην </a:t>
            </a:r>
            <a:r>
              <a:rPr lang="el-GR" dirty="0" err="1"/>
              <a:t>μὲν</a:t>
            </a:r>
            <a:r>
              <a:rPr lang="el-GR" dirty="0"/>
              <a:t> </a:t>
            </a:r>
            <a:r>
              <a:rPr lang="el-GR" dirty="0" err="1"/>
              <a:t>ἅπας</a:t>
            </a:r>
            <a:r>
              <a:rPr lang="el-GR" dirty="0"/>
              <a:t> φεύγει τε </a:t>
            </a:r>
            <a:r>
              <a:rPr lang="el-GR" dirty="0" err="1"/>
              <a:t>καὶ</a:t>
            </a:r>
            <a:r>
              <a:rPr lang="el-GR" dirty="0"/>
              <a:t> </a:t>
            </a:r>
            <a:r>
              <a:rPr lang="el-GR" dirty="0" err="1"/>
              <a:t>ὑπεκτρέπεται</a:t>
            </a:r>
            <a:r>
              <a:rPr lang="el-GR" dirty="0"/>
              <a:t>, </a:t>
            </a:r>
            <a:r>
              <a:rPr lang="el-GR" dirty="0" err="1"/>
              <a:t>καὶ</a:t>
            </a:r>
            <a:r>
              <a:rPr lang="el-GR" dirty="0"/>
              <a:t> </a:t>
            </a:r>
            <a:r>
              <a:rPr lang="el-GR" dirty="0" err="1"/>
              <a:t>οὔτε</a:t>
            </a:r>
            <a:r>
              <a:rPr lang="el-GR" dirty="0"/>
              <a:t> </a:t>
            </a:r>
            <a:r>
              <a:rPr lang="el-GR" dirty="0" err="1"/>
              <a:t>ξυνέμπορος</a:t>
            </a:r>
            <a:r>
              <a:rPr lang="el-GR" dirty="0"/>
              <a:t> </a:t>
            </a:r>
            <a:r>
              <a:rPr lang="el-GR" dirty="0" err="1"/>
              <a:t>οὔτε</a:t>
            </a:r>
            <a:r>
              <a:rPr lang="el-GR" dirty="0"/>
              <a:t> </a:t>
            </a:r>
            <a:r>
              <a:rPr lang="el-GR" dirty="0" err="1"/>
              <a:t>ἡγεμὼν</a:t>
            </a:r>
            <a:r>
              <a:rPr lang="el-GR" dirty="0"/>
              <a:t> </a:t>
            </a:r>
            <a:r>
              <a:rPr lang="el-GR" dirty="0" err="1"/>
              <a:t>ἐθέλει</a:t>
            </a:r>
            <a:r>
              <a:rPr lang="el-GR" dirty="0"/>
              <a:t> γίγνεσθαι· [108</a:t>
            </a:r>
            <a:r>
              <a:rPr lang="en-GB" dirty="0"/>
              <a:t>c] </a:t>
            </a:r>
            <a:r>
              <a:rPr lang="el-GR" dirty="0" err="1"/>
              <a:t>αὐτὴ</a:t>
            </a:r>
            <a:r>
              <a:rPr lang="el-GR" dirty="0"/>
              <a:t> </a:t>
            </a:r>
            <a:r>
              <a:rPr lang="el-GR" dirty="0" err="1"/>
              <a:t>δὲ</a:t>
            </a:r>
            <a:r>
              <a:rPr lang="el-GR" dirty="0"/>
              <a:t> </a:t>
            </a:r>
            <a:r>
              <a:rPr lang="el-GR" dirty="0" err="1"/>
              <a:t>πλανᾶται</a:t>
            </a:r>
            <a:r>
              <a:rPr lang="el-GR" dirty="0"/>
              <a:t> </a:t>
            </a:r>
            <a:r>
              <a:rPr lang="el-GR" dirty="0" err="1"/>
              <a:t>ἐν</a:t>
            </a:r>
            <a:r>
              <a:rPr lang="el-GR" dirty="0"/>
              <a:t> </a:t>
            </a:r>
            <a:r>
              <a:rPr lang="el-GR" dirty="0" err="1"/>
              <a:t>πάσῃ</a:t>
            </a:r>
            <a:r>
              <a:rPr lang="el-GR" dirty="0"/>
              <a:t> </a:t>
            </a:r>
            <a:r>
              <a:rPr lang="el-GR" dirty="0" err="1"/>
              <a:t>ἐχομένη</a:t>
            </a:r>
            <a:r>
              <a:rPr lang="el-GR" dirty="0"/>
              <a:t> </a:t>
            </a:r>
            <a:r>
              <a:rPr lang="el-GR" dirty="0" err="1"/>
              <a:t>ἀπορίᾳ</a:t>
            </a:r>
            <a:r>
              <a:rPr lang="el-GR" dirty="0"/>
              <a:t>, </a:t>
            </a:r>
            <a:r>
              <a:rPr lang="el-GR" dirty="0" err="1"/>
              <a:t>ἕως</a:t>
            </a:r>
            <a:r>
              <a:rPr lang="el-GR" dirty="0"/>
              <a:t> </a:t>
            </a:r>
            <a:r>
              <a:rPr lang="el-GR" dirty="0" err="1"/>
              <a:t>ἂν</a:t>
            </a:r>
            <a:r>
              <a:rPr lang="el-GR" dirty="0"/>
              <a:t> </a:t>
            </a:r>
            <a:r>
              <a:rPr lang="el-GR" dirty="0" err="1"/>
              <a:t>δή</a:t>
            </a:r>
            <a:r>
              <a:rPr lang="el-GR" dirty="0"/>
              <a:t> </a:t>
            </a:r>
            <a:r>
              <a:rPr lang="el-GR" dirty="0" err="1"/>
              <a:t>τινες</a:t>
            </a:r>
            <a:r>
              <a:rPr lang="el-GR" dirty="0"/>
              <a:t> χρόνοι </a:t>
            </a:r>
            <a:r>
              <a:rPr lang="el-GR" dirty="0" err="1"/>
              <a:t>γένωνται</a:t>
            </a:r>
            <a:r>
              <a:rPr lang="el-GR" dirty="0"/>
              <a:t>, </a:t>
            </a:r>
            <a:r>
              <a:rPr lang="el-GR" dirty="0" err="1"/>
              <a:t>ὧν</a:t>
            </a:r>
            <a:r>
              <a:rPr lang="el-GR" dirty="0"/>
              <a:t> </a:t>
            </a:r>
            <a:r>
              <a:rPr lang="el-GR" dirty="0" err="1"/>
              <a:t>ἐλθόντων</a:t>
            </a:r>
            <a:r>
              <a:rPr lang="el-GR" dirty="0"/>
              <a:t> </a:t>
            </a:r>
            <a:r>
              <a:rPr lang="el-GR" dirty="0" err="1"/>
              <a:t>ὑπ</a:t>
            </a:r>
            <a:r>
              <a:rPr lang="el-GR" dirty="0"/>
              <a:t>᾽ </a:t>
            </a:r>
            <a:r>
              <a:rPr lang="el-GR" dirty="0" err="1"/>
              <a:t>ἀνάγκης</a:t>
            </a:r>
            <a:r>
              <a:rPr lang="el-GR" dirty="0"/>
              <a:t> φέρεται </a:t>
            </a:r>
            <a:r>
              <a:rPr lang="el-GR" dirty="0" err="1"/>
              <a:t>εἰς</a:t>
            </a:r>
            <a:r>
              <a:rPr lang="el-GR" dirty="0"/>
              <a:t> </a:t>
            </a:r>
            <a:r>
              <a:rPr lang="el-GR" dirty="0" err="1"/>
              <a:t>τὴν</a:t>
            </a:r>
            <a:r>
              <a:rPr lang="el-GR" dirty="0"/>
              <a:t> </a:t>
            </a:r>
            <a:r>
              <a:rPr lang="el-GR" dirty="0" err="1"/>
              <a:t>αὐτῇ</a:t>
            </a:r>
            <a:r>
              <a:rPr lang="el-GR" dirty="0"/>
              <a:t> </a:t>
            </a:r>
            <a:r>
              <a:rPr lang="el-GR" dirty="0" err="1"/>
              <a:t>πρέπουσαν</a:t>
            </a:r>
            <a:r>
              <a:rPr lang="el-GR" dirty="0"/>
              <a:t> </a:t>
            </a:r>
            <a:r>
              <a:rPr lang="el-GR" dirty="0" err="1"/>
              <a:t>οἴκησιν</a:t>
            </a:r>
            <a:r>
              <a:rPr lang="el-GR" dirty="0"/>
              <a:t>. ἡ </a:t>
            </a:r>
            <a:r>
              <a:rPr lang="el-GR" dirty="0" err="1"/>
              <a:t>δὲ</a:t>
            </a:r>
            <a:r>
              <a:rPr lang="el-GR" dirty="0"/>
              <a:t> </a:t>
            </a:r>
            <a:r>
              <a:rPr lang="el-GR" dirty="0" err="1"/>
              <a:t>καθαρῶς</a:t>
            </a:r>
            <a:r>
              <a:rPr lang="el-GR" dirty="0"/>
              <a:t> τε </a:t>
            </a:r>
            <a:r>
              <a:rPr lang="el-GR" dirty="0" err="1"/>
              <a:t>καὶ</a:t>
            </a:r>
            <a:r>
              <a:rPr lang="el-GR" dirty="0"/>
              <a:t> μετρίως </a:t>
            </a:r>
            <a:r>
              <a:rPr lang="el-GR" dirty="0" err="1"/>
              <a:t>τὸν</a:t>
            </a:r>
            <a:r>
              <a:rPr lang="el-GR" dirty="0"/>
              <a:t> </a:t>
            </a:r>
            <a:r>
              <a:rPr lang="el-GR" dirty="0" err="1"/>
              <a:t>βίον</a:t>
            </a:r>
            <a:r>
              <a:rPr lang="el-GR" dirty="0"/>
              <a:t> </a:t>
            </a:r>
            <a:r>
              <a:rPr lang="el-GR" dirty="0" err="1"/>
              <a:t>διεξελθοῦσα</a:t>
            </a:r>
            <a:r>
              <a:rPr lang="el-GR" dirty="0"/>
              <a:t>, </a:t>
            </a:r>
            <a:r>
              <a:rPr lang="el-GR" dirty="0" err="1"/>
              <a:t>καὶ</a:t>
            </a:r>
            <a:r>
              <a:rPr lang="el-GR" dirty="0"/>
              <a:t> </a:t>
            </a:r>
            <a:r>
              <a:rPr lang="el-GR" dirty="0" err="1"/>
              <a:t>ξυνεμπόρων</a:t>
            </a:r>
            <a:r>
              <a:rPr lang="el-GR" dirty="0"/>
              <a:t> </a:t>
            </a:r>
            <a:r>
              <a:rPr lang="el-GR" dirty="0" err="1"/>
              <a:t>καὶ</a:t>
            </a:r>
            <a:r>
              <a:rPr lang="el-GR" dirty="0"/>
              <a:t> </a:t>
            </a:r>
            <a:r>
              <a:rPr lang="el-GR" dirty="0" err="1"/>
              <a:t>ἡγεμόνων</a:t>
            </a:r>
            <a:r>
              <a:rPr lang="el-GR" dirty="0"/>
              <a:t> </a:t>
            </a:r>
            <a:r>
              <a:rPr lang="el-GR" dirty="0" err="1"/>
              <a:t>θεῶν</a:t>
            </a:r>
            <a:r>
              <a:rPr lang="el-GR" dirty="0"/>
              <a:t> </a:t>
            </a:r>
            <a:r>
              <a:rPr lang="el-GR" dirty="0" err="1"/>
              <a:t>τυχοῦσα</a:t>
            </a:r>
            <a:r>
              <a:rPr lang="el-GR" dirty="0"/>
              <a:t>, </a:t>
            </a:r>
            <a:r>
              <a:rPr lang="el-GR" dirty="0" err="1"/>
              <a:t>ᾤκησε</a:t>
            </a:r>
            <a:r>
              <a:rPr lang="el-GR" dirty="0"/>
              <a:t> </a:t>
            </a:r>
            <a:r>
              <a:rPr lang="el-GR" dirty="0" err="1"/>
              <a:t>τὸν</a:t>
            </a:r>
            <a:r>
              <a:rPr lang="el-GR" dirty="0"/>
              <a:t> </a:t>
            </a:r>
            <a:r>
              <a:rPr lang="el-GR" dirty="0" err="1"/>
              <a:t>αὐτῇ</a:t>
            </a:r>
            <a:r>
              <a:rPr lang="el-GR" dirty="0"/>
              <a:t> </a:t>
            </a:r>
            <a:r>
              <a:rPr lang="el-GR" dirty="0" err="1"/>
              <a:t>ἑκάστῃ</a:t>
            </a:r>
            <a:r>
              <a:rPr lang="el-GR" dirty="0"/>
              <a:t> </a:t>
            </a:r>
            <a:r>
              <a:rPr lang="el-GR" dirty="0" err="1"/>
              <a:t>τόπον</a:t>
            </a:r>
            <a:r>
              <a:rPr lang="el-GR" dirty="0"/>
              <a:t> προσήκοντα.</a:t>
            </a:r>
          </a:p>
        </p:txBody>
      </p:sp>
      <p:sp>
        <p:nvSpPr>
          <p:cNvPr id="4" name="Θέση περιεχομένου 3">
            <a:extLst>
              <a:ext uri="{FF2B5EF4-FFF2-40B4-BE49-F238E27FC236}">
                <a16:creationId xmlns:a16="http://schemas.microsoft.com/office/drawing/2014/main" id="{B3D6B9BE-DF5D-3FCD-3C9C-7D223F8C4F7D}"/>
              </a:ext>
            </a:extLst>
          </p:cNvPr>
          <p:cNvSpPr>
            <a:spLocks noGrp="1"/>
          </p:cNvSpPr>
          <p:nvPr>
            <p:ph sz="half" idx="2"/>
          </p:nvPr>
        </p:nvSpPr>
        <p:spPr/>
        <p:txBody>
          <a:bodyPr>
            <a:normAutofit fontScale="92500" lnSpcReduction="20000"/>
          </a:bodyPr>
          <a:lstStyle/>
          <a:p>
            <a:pPr marL="0" indent="0" algn="just">
              <a:buNone/>
            </a:pPr>
            <a:r>
              <a:rPr lang="el-GR" dirty="0">
                <a:latin typeface="Arial" panose="020B0604020202020204" pitchFamily="34" charset="0"/>
                <a:cs typeface="Arial" panose="020B0604020202020204" pitchFamily="34" charset="0"/>
              </a:rPr>
              <a:t>Κι όταν φτάσει όπου και οι άλλες, η ακάθαρτη, αυτή που έπραξε κάτι μιαρό, άδικους φόνους ή άλλα τέτοια που μοιάζουν σαν αδέρφια μ᾽ αυτές τις πράξεις ή με πράξεις που κατεργάστηκαν αδερφές ψυχές- αυτή την ψυχή, όλοι την αποφεύγουν, όλοι αποτραβιούνται από κοντά της και κανείς δε θέλει να γίνει σύντροφος ή οδηγός της· κι αυτή περιπλανιέται ολωσδιόλου χαμένη, (c) ώσπου να περάσουν κάποιοι καιροί, και τότε η ανάγκη τη φέρνει στην κατοικία που της πρέπει. Αλλά η ψυχή που πέρασε τη ζωή της καθαρά και μετρημένα και βρήκε θε­ούς για συντρόφους και οδηγούς στο δρόμο της, κατοικεί αμέσως στον τόπο που της πρέπει.</a:t>
            </a:r>
          </a:p>
          <a:p>
            <a:pPr marL="0" indent="0">
              <a:buNone/>
            </a:pPr>
            <a:endParaRPr lang="el-GR" dirty="0"/>
          </a:p>
          <a:p>
            <a:pPr marL="0" indent="0">
              <a:buNone/>
            </a:pPr>
            <a:r>
              <a:rPr lang="el-GR" dirty="0"/>
              <a:t>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00632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F40EBA-4FA8-5293-B249-24B795A35057}"/>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D3BE3DC7-BF33-A6EF-0663-CD8EDCE02FCF}"/>
              </a:ext>
            </a:extLst>
          </p:cNvPr>
          <p:cNvSpPr>
            <a:spLocks noGrp="1"/>
          </p:cNvSpPr>
          <p:nvPr>
            <p:ph idx="1"/>
          </p:nvPr>
        </p:nvSpPr>
        <p:spPr/>
        <p:txBody>
          <a:bodyPr>
            <a:normAutofit lnSpcReduction="10000"/>
          </a:bodyPr>
          <a:lstStyle/>
          <a:p>
            <a:pPr algn="just"/>
            <a:r>
              <a:rPr lang="el-GR" dirty="0" err="1"/>
              <a:t>ἐπιμελείας</a:t>
            </a:r>
            <a:r>
              <a:rPr lang="el-GR" dirty="0"/>
              <a:t>: η (AM </a:t>
            </a:r>
            <a:r>
              <a:rPr lang="el-GR" dirty="0" err="1"/>
              <a:t>ἐπιμέλεια</a:t>
            </a:r>
            <a:r>
              <a:rPr lang="el-GR" dirty="0"/>
              <a:t>) επιμελής = 1. φροντίδα, ενδιαφέρον, μέριμνα (α. «</a:t>
            </a:r>
            <a:r>
              <a:rPr lang="el-GR" dirty="0" err="1"/>
              <a:t>τὴν</a:t>
            </a:r>
            <a:r>
              <a:rPr lang="el-GR" dirty="0"/>
              <a:t> </a:t>
            </a:r>
            <a:r>
              <a:rPr lang="el-GR" dirty="0" err="1"/>
              <a:t>τοῦ</a:t>
            </a:r>
            <a:r>
              <a:rPr lang="el-GR" dirty="0"/>
              <a:t> </a:t>
            </a:r>
            <a:r>
              <a:rPr lang="el-GR" dirty="0" err="1"/>
              <a:t>ναυτικοῦ</a:t>
            </a:r>
            <a:r>
              <a:rPr lang="el-GR" dirty="0"/>
              <a:t> </a:t>
            </a:r>
            <a:r>
              <a:rPr lang="el-GR" dirty="0" err="1"/>
              <a:t>ἐπιμέλειαν</a:t>
            </a:r>
            <a:r>
              <a:rPr lang="el-GR" dirty="0"/>
              <a:t>», </a:t>
            </a:r>
            <a:r>
              <a:rPr lang="el-GR" dirty="0" err="1"/>
              <a:t>Θουκ</a:t>
            </a:r>
            <a:r>
              <a:rPr lang="el-GR" dirty="0"/>
              <a:t>. β. «</a:t>
            </a:r>
            <a:r>
              <a:rPr lang="el-GR" dirty="0" err="1"/>
              <a:t>τῆς</a:t>
            </a:r>
            <a:r>
              <a:rPr lang="el-GR" dirty="0"/>
              <a:t> </a:t>
            </a:r>
            <a:r>
              <a:rPr lang="el-GR" dirty="0" err="1"/>
              <a:t>πρὸς</a:t>
            </a:r>
            <a:r>
              <a:rPr lang="el-GR" dirty="0"/>
              <a:t> </a:t>
            </a:r>
            <a:r>
              <a:rPr lang="el-GR" dirty="0" err="1"/>
              <a:t>τοὺς</a:t>
            </a:r>
            <a:r>
              <a:rPr lang="el-GR" dirty="0"/>
              <a:t> </a:t>
            </a:r>
            <a:r>
              <a:rPr lang="el-GR" dirty="0" err="1"/>
              <a:t>θεοὺς</a:t>
            </a:r>
            <a:r>
              <a:rPr lang="el-GR" dirty="0"/>
              <a:t> </a:t>
            </a:r>
            <a:r>
              <a:rPr lang="el-GR" dirty="0" err="1"/>
              <a:t>ἐπιμελείας</a:t>
            </a:r>
            <a:r>
              <a:rPr lang="el-GR" dirty="0"/>
              <a:t> </a:t>
            </a:r>
            <a:r>
              <a:rPr lang="el-GR" dirty="0" err="1"/>
              <a:t>προστάτην</a:t>
            </a:r>
            <a:r>
              <a:rPr lang="el-GR" dirty="0"/>
              <a:t> </a:t>
            </a:r>
            <a:r>
              <a:rPr lang="el-GR" dirty="0" err="1"/>
              <a:t>ἐσόμενον</a:t>
            </a:r>
            <a:r>
              <a:rPr lang="el-GR" dirty="0"/>
              <a:t>», </a:t>
            </a:r>
            <a:r>
              <a:rPr lang="el-GR" dirty="0" err="1"/>
              <a:t>Δημοσθ</a:t>
            </a:r>
            <a:r>
              <a:rPr lang="el-GR" dirty="0"/>
              <a:t>.) , 2. ζήλος, εργατικότητα («</a:t>
            </a:r>
            <a:r>
              <a:rPr lang="el-GR" dirty="0" err="1"/>
              <a:t>ἐδειξε</a:t>
            </a:r>
            <a:r>
              <a:rPr lang="el-GR" dirty="0"/>
              <a:t> μεγάλη επιμέλεια στη διάρκεια της φετινής χρονιάς»)</a:t>
            </a:r>
          </a:p>
          <a:p>
            <a:pPr algn="just"/>
            <a:r>
              <a:rPr lang="el-GR" dirty="0" err="1"/>
              <a:t>ἕρμαιον</a:t>
            </a:r>
            <a:r>
              <a:rPr lang="el-GR" dirty="0"/>
              <a:t>: </a:t>
            </a:r>
            <a:r>
              <a:rPr lang="el-GR" dirty="0" err="1"/>
              <a:t>τό</a:t>
            </a:r>
            <a:r>
              <a:rPr lang="el-GR" dirty="0"/>
              <a:t>, θεόσταλτο δώρο, απροσδόκητη τύχη, θεόπεμπτο αγαθό, το οποίο θεωρείτο δώρο του θεού Ερμή</a:t>
            </a:r>
          </a:p>
          <a:p>
            <a:pPr algn="just"/>
            <a:r>
              <a:rPr lang="el-GR" dirty="0" err="1"/>
              <a:t>ἐκεῖσε</a:t>
            </a:r>
            <a:r>
              <a:rPr lang="el-GR" dirty="0"/>
              <a:t>: αι </a:t>
            </a:r>
            <a:r>
              <a:rPr lang="el-GR" dirty="0" err="1"/>
              <a:t>κεῖσε</a:t>
            </a:r>
            <a:r>
              <a:rPr lang="el-GR" dirty="0"/>
              <a:t> (AM) επίρρ. (για στάση) εκεί</a:t>
            </a:r>
          </a:p>
          <a:p>
            <a:pPr algn="just"/>
            <a:r>
              <a:rPr lang="el-GR" dirty="0" err="1"/>
              <a:t>εἰλήχει</a:t>
            </a:r>
            <a:r>
              <a:rPr lang="el-GR" dirty="0"/>
              <a:t>: Γ’ ενικ. υπερσ. οριστ. ΕΦ του ρήματος </a:t>
            </a:r>
            <a:r>
              <a:rPr lang="el-GR" dirty="0" err="1"/>
              <a:t>λαγχάνω</a:t>
            </a:r>
            <a:r>
              <a:rPr lang="el-GR" dirty="0"/>
              <a:t> = περιέρχομαι σε κάποιον με κλήρο, πέφτω στον κλήρο </a:t>
            </a:r>
          </a:p>
          <a:p>
            <a:pPr algn="just"/>
            <a:r>
              <a:rPr lang="el-GR" dirty="0" err="1"/>
              <a:t>ξυλλεγέντας</a:t>
            </a:r>
            <a:r>
              <a:rPr lang="el-GR" dirty="0"/>
              <a:t>: μτχ. παθ. </a:t>
            </a:r>
            <a:r>
              <a:rPr lang="el-GR" dirty="0" err="1"/>
              <a:t>αορ</a:t>
            </a:r>
            <a:r>
              <a:rPr lang="el-GR" dirty="0"/>
              <a:t>., αιτ. πληθ., αρσ. γεν. του ρήματος </a:t>
            </a:r>
            <a:r>
              <a:rPr lang="el-GR" dirty="0" err="1"/>
              <a:t>ξυλλέγω</a:t>
            </a:r>
            <a:r>
              <a:rPr lang="el-GR" dirty="0"/>
              <a:t> ή συλλέγω = συναθροίζω, μαζεύω, </a:t>
            </a:r>
            <a:r>
              <a:rPr lang="el-GR" dirty="0" err="1"/>
              <a:t>συσσορεύω</a:t>
            </a:r>
            <a:r>
              <a:rPr lang="el-GR" dirty="0"/>
              <a:t> </a:t>
            </a:r>
          </a:p>
          <a:p>
            <a:pPr algn="just"/>
            <a:r>
              <a:rPr lang="el-GR" dirty="0" err="1"/>
              <a:t>διαδικασαμένους</a:t>
            </a:r>
            <a:r>
              <a:rPr lang="el-GR" dirty="0"/>
              <a:t>: μτχ. </a:t>
            </a:r>
            <a:r>
              <a:rPr lang="el-GR" dirty="0" err="1"/>
              <a:t>αορ</a:t>
            </a:r>
            <a:r>
              <a:rPr lang="el-GR" dirty="0"/>
              <a:t>. ΜΦ, αιτ. πληθ., αρσ. γεν. του ρήματος </a:t>
            </a:r>
            <a:r>
              <a:rPr lang="el-GR" dirty="0" err="1"/>
              <a:t>διαδικάζω</a:t>
            </a:r>
            <a:r>
              <a:rPr lang="el-GR" dirty="0"/>
              <a:t> = ως δικαστής εκφέρω κρίση σε κάποια υπόθεση</a:t>
            </a:r>
          </a:p>
          <a:p>
            <a:pPr algn="just"/>
            <a:endParaRPr lang="el-GR" dirty="0"/>
          </a:p>
          <a:p>
            <a:endParaRPr lang="el-GR" dirty="0"/>
          </a:p>
        </p:txBody>
      </p:sp>
    </p:spTree>
    <p:extLst>
      <p:ext uri="{BB962C8B-B14F-4D97-AF65-F5344CB8AC3E}">
        <p14:creationId xmlns:p14="http://schemas.microsoft.com/office/powerpoint/2010/main" val="327722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CF8DC-1D68-FC54-80C1-409A520B53FF}"/>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59AA36E2-BF03-861B-33EE-B4952237BECE}"/>
              </a:ext>
            </a:extLst>
          </p:cNvPr>
          <p:cNvSpPr>
            <a:spLocks noGrp="1"/>
          </p:cNvSpPr>
          <p:nvPr>
            <p:ph idx="1"/>
          </p:nvPr>
        </p:nvSpPr>
        <p:spPr/>
        <p:txBody>
          <a:bodyPr/>
          <a:lstStyle/>
          <a:p>
            <a:pPr algn="just"/>
            <a:r>
              <a:rPr lang="el-GR" dirty="0" err="1"/>
              <a:t>οἶμόν</a:t>
            </a:r>
            <a:r>
              <a:rPr lang="el-GR" dirty="0"/>
              <a:t>: </a:t>
            </a:r>
            <a:r>
              <a:rPr lang="el-GR" dirty="0" err="1"/>
              <a:t>οἶμος</a:t>
            </a:r>
            <a:r>
              <a:rPr lang="el-GR" dirty="0"/>
              <a:t>, ὁ και ἡ και </a:t>
            </a:r>
            <a:r>
              <a:rPr lang="el-GR" dirty="0" err="1"/>
              <a:t>οἷμος</a:t>
            </a:r>
            <a:r>
              <a:rPr lang="el-GR" dirty="0"/>
              <a:t>, ὁ (Α) = δρόμος, οδός, ατραπός («</a:t>
            </a:r>
            <a:r>
              <a:rPr lang="el-GR" dirty="0" err="1"/>
              <a:t>τὸν</a:t>
            </a:r>
            <a:r>
              <a:rPr lang="el-GR" dirty="0"/>
              <a:t> </a:t>
            </a:r>
            <a:r>
              <a:rPr lang="el-GR" dirty="0" err="1"/>
              <a:t>αὐτὸν</a:t>
            </a:r>
            <a:r>
              <a:rPr lang="el-GR" dirty="0"/>
              <a:t> </a:t>
            </a:r>
            <a:r>
              <a:rPr lang="el-GR" dirty="0" err="1"/>
              <a:t>οἶμον</a:t>
            </a:r>
            <a:r>
              <a:rPr lang="el-GR" dirty="0"/>
              <a:t>... </a:t>
            </a:r>
            <a:r>
              <a:rPr lang="el-GR" dirty="0" err="1"/>
              <a:t>πορευόμενοι</a:t>
            </a:r>
            <a:r>
              <a:rPr lang="el-GR" dirty="0"/>
              <a:t>», </a:t>
            </a:r>
            <a:r>
              <a:rPr lang="el-GR" dirty="0" err="1"/>
              <a:t>Πλάτ</a:t>
            </a:r>
            <a:r>
              <a:rPr lang="el-GR" dirty="0"/>
              <a:t>.)</a:t>
            </a:r>
          </a:p>
          <a:p>
            <a:pPr algn="just"/>
            <a:r>
              <a:rPr lang="el-GR" dirty="0" err="1"/>
              <a:t>διαμάρτοι</a:t>
            </a:r>
            <a:r>
              <a:rPr lang="el-GR" dirty="0"/>
              <a:t>: Γ’ ενικ. ευκτ. ΕΦ του ρήματος </a:t>
            </a:r>
            <a:r>
              <a:rPr lang="el-GR" dirty="0" err="1"/>
              <a:t>διαμαρτάνω</a:t>
            </a:r>
            <a:r>
              <a:rPr lang="el-GR" dirty="0"/>
              <a:t> = παραστρατώ, αποτυγχάνω εντελώς, ξεστρατίζω </a:t>
            </a:r>
          </a:p>
          <a:p>
            <a:pPr algn="just"/>
            <a:r>
              <a:rPr lang="el-GR" dirty="0" err="1"/>
              <a:t>οὐδαμόσε</a:t>
            </a:r>
            <a:r>
              <a:rPr lang="el-GR" dirty="0"/>
              <a:t>: επίρρ. σε κανένα μέρος, προς κανένα μέρος</a:t>
            </a:r>
          </a:p>
          <a:p>
            <a:pPr algn="just"/>
            <a:r>
              <a:rPr lang="el-GR" dirty="0"/>
              <a:t>σχίσεις: η </a:t>
            </a:r>
            <a:r>
              <a:rPr lang="el-GR" dirty="0" err="1"/>
              <a:t>σχίσις</a:t>
            </a:r>
            <a:r>
              <a:rPr lang="el-GR" dirty="0"/>
              <a:t> =  διακλάδωση</a:t>
            </a:r>
          </a:p>
          <a:p>
            <a:pPr algn="just"/>
            <a:r>
              <a:rPr lang="el-GR" dirty="0"/>
              <a:t>τριόδους: η τρίοδος = η συμβολή τριών οδών, το σημείο όπου συναντώνται τρεις δρόμοι, το τρίστρατο</a:t>
            </a:r>
          </a:p>
          <a:p>
            <a:pPr algn="just"/>
            <a:r>
              <a:rPr lang="el-GR" dirty="0" err="1"/>
              <a:t>τεκμαιρόμενος</a:t>
            </a:r>
            <a:r>
              <a:rPr lang="el-GR" dirty="0"/>
              <a:t>: μτχ. ενεστ. ΜΦ, ονομ. ενικ. αρσ. γένους του ρήματος τεκμαίρομαι = από ορισμένα σημεία-πράγματα κρίνω, συνάγω συμπέρασμα για κάτι</a:t>
            </a:r>
          </a:p>
        </p:txBody>
      </p:sp>
    </p:spTree>
    <p:extLst>
      <p:ext uri="{BB962C8B-B14F-4D97-AF65-F5344CB8AC3E}">
        <p14:creationId xmlns:p14="http://schemas.microsoft.com/office/powerpoint/2010/main" val="603218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B15DD9-D5AF-F444-9AB9-809B0A457C85}"/>
              </a:ext>
            </a:extLst>
          </p:cNvPr>
          <p:cNvSpPr>
            <a:spLocks noGrp="1"/>
          </p:cNvSpPr>
          <p:nvPr>
            <p:ph type="title"/>
          </p:nvPr>
        </p:nvSpPr>
        <p:spPr/>
        <p:txBody>
          <a:bodyPr/>
          <a:lstStyle/>
          <a:p>
            <a:r>
              <a:rPr lang="el-GR" dirty="0"/>
              <a:t>Λεξιλόγιο</a:t>
            </a:r>
          </a:p>
        </p:txBody>
      </p:sp>
      <p:sp>
        <p:nvSpPr>
          <p:cNvPr id="3" name="Θέση περιεχομένου 2">
            <a:extLst>
              <a:ext uri="{FF2B5EF4-FFF2-40B4-BE49-F238E27FC236}">
                <a16:creationId xmlns:a16="http://schemas.microsoft.com/office/drawing/2014/main" id="{1C5FCF1D-2BDE-B3C4-5590-E6F6632CBB2E}"/>
              </a:ext>
            </a:extLst>
          </p:cNvPr>
          <p:cNvSpPr>
            <a:spLocks noGrp="1"/>
          </p:cNvSpPr>
          <p:nvPr>
            <p:ph idx="1"/>
          </p:nvPr>
        </p:nvSpPr>
        <p:spPr/>
        <p:txBody>
          <a:bodyPr>
            <a:normAutofit/>
          </a:bodyPr>
          <a:lstStyle/>
          <a:p>
            <a:r>
              <a:rPr lang="el-GR" dirty="0" err="1"/>
              <a:t>ἐπιθυμητικῶς</a:t>
            </a:r>
            <a:r>
              <a:rPr lang="el-GR" dirty="0"/>
              <a:t>: </a:t>
            </a:r>
            <a:r>
              <a:rPr lang="el-GR" dirty="0" err="1"/>
              <a:t>επιρρ</a:t>
            </a:r>
            <a:r>
              <a:rPr lang="el-GR" dirty="0"/>
              <a:t>. ποθητός, ωραίος, ευχάριστος, αυτός που επιθυμεί κάτι πολύ</a:t>
            </a:r>
          </a:p>
          <a:p>
            <a:r>
              <a:rPr lang="el-GR" dirty="0" err="1"/>
              <a:t>ἐπτοημένη</a:t>
            </a:r>
            <a:r>
              <a:rPr lang="el-GR" dirty="0"/>
              <a:t>: μτχ. πρκ. ΜΦ, θηλ. γεν. ον. ενικ. του ρήματος </a:t>
            </a:r>
            <a:r>
              <a:rPr lang="el-GR" dirty="0" err="1"/>
              <a:t>πτοέω</a:t>
            </a:r>
            <a:r>
              <a:rPr lang="el-GR" dirty="0"/>
              <a:t> = φοβίζω, τρομάζω </a:t>
            </a:r>
          </a:p>
          <a:p>
            <a:r>
              <a:rPr lang="el-GR" dirty="0" err="1"/>
              <a:t>μόγις</a:t>
            </a:r>
            <a:r>
              <a:rPr lang="el-GR" dirty="0"/>
              <a:t>: επίρρ. μόλις και μετά βίας, δύσκολα  </a:t>
            </a:r>
          </a:p>
          <a:p>
            <a:r>
              <a:rPr lang="el-GR" dirty="0" err="1"/>
              <a:t>ὅθιπερ</a:t>
            </a:r>
            <a:r>
              <a:rPr lang="el-GR" dirty="0"/>
              <a:t>: </a:t>
            </a:r>
            <a:r>
              <a:rPr lang="el-GR" dirty="0" err="1"/>
              <a:t>ὅθεν</a:t>
            </a:r>
            <a:r>
              <a:rPr lang="el-GR" dirty="0"/>
              <a:t>: αναφορ. επίρρ., αντιστοιχεί στο δεικτ. </a:t>
            </a:r>
            <a:r>
              <a:rPr lang="el-GR" dirty="0" err="1"/>
              <a:t>τόθενκαι</a:t>
            </a:r>
            <a:r>
              <a:rPr lang="el-GR" dirty="0"/>
              <a:t> το </a:t>
            </a:r>
            <a:r>
              <a:rPr lang="el-GR" dirty="0" err="1"/>
              <a:t>ερωτημ</a:t>
            </a:r>
            <a:r>
              <a:rPr lang="el-GR" dirty="0"/>
              <a:t>. πόθεν, Λατ. </a:t>
            </a:r>
            <a:r>
              <a:rPr lang="el-GR" dirty="0" err="1"/>
              <a:t>unde</a:t>
            </a:r>
            <a:r>
              <a:rPr lang="el-GR" dirty="0"/>
              <a:t>· I. 1. α) απ' όπου, από το οποίο</a:t>
            </a:r>
          </a:p>
          <a:p>
            <a:r>
              <a:rPr lang="el-GR" dirty="0" err="1"/>
              <a:t>ἡμμένην</a:t>
            </a:r>
            <a:r>
              <a:rPr lang="el-GR" dirty="0"/>
              <a:t>: μτχ. πρκ. ΜΦ, θηλ. γεν., αιτ. ενικ., του ρήματος </a:t>
            </a:r>
            <a:r>
              <a:rPr lang="el-GR" dirty="0" err="1"/>
              <a:t>ἅπτω</a:t>
            </a:r>
            <a:r>
              <a:rPr lang="el-GR" dirty="0"/>
              <a:t> = ανάβω, πλησιάζω, αγγίζω, θέτω </a:t>
            </a:r>
            <a:r>
              <a:rPr lang="el-GR"/>
              <a:t>σε ενέργεια </a:t>
            </a:r>
            <a:endParaRPr lang="el-GR" dirty="0"/>
          </a:p>
          <a:p>
            <a:r>
              <a:rPr lang="el-GR" dirty="0" err="1"/>
              <a:t>ὑπεκτρέπεται</a:t>
            </a:r>
            <a:r>
              <a:rPr lang="el-GR" dirty="0"/>
              <a:t>: Γ’ ενικ. οριστ. ενεστ. ΜΦ του ρήματος </a:t>
            </a:r>
            <a:r>
              <a:rPr lang="el-GR" dirty="0" err="1"/>
              <a:t>ὑπεκτρέπω</a:t>
            </a:r>
            <a:r>
              <a:rPr lang="el-GR" dirty="0"/>
              <a:t> =  μέσ. </a:t>
            </a:r>
            <a:r>
              <a:rPr lang="el-GR" dirty="0" err="1"/>
              <a:t>ὑπεκτρέπομαι</a:t>
            </a:r>
            <a:r>
              <a:rPr lang="el-GR" dirty="0"/>
              <a:t> = κάνω στο πλάι, πηγαίνω παράμερα, αποσύρομαι («ταύτην </a:t>
            </a:r>
            <a:r>
              <a:rPr lang="el-GR" dirty="0" err="1"/>
              <a:t>μὲν</a:t>
            </a:r>
            <a:r>
              <a:rPr lang="el-GR" dirty="0"/>
              <a:t> </a:t>
            </a:r>
            <a:r>
              <a:rPr lang="el-GR" dirty="0" err="1"/>
              <a:t>ἅπας</a:t>
            </a:r>
            <a:r>
              <a:rPr lang="el-GR" dirty="0"/>
              <a:t> φεύγει </a:t>
            </a:r>
            <a:r>
              <a:rPr lang="el-GR" dirty="0" err="1"/>
              <a:t>καὶ</a:t>
            </a:r>
            <a:r>
              <a:rPr lang="el-GR" dirty="0"/>
              <a:t> </a:t>
            </a:r>
            <a:r>
              <a:rPr lang="el-GR" dirty="0" err="1"/>
              <a:t>ὑπεκτρέπεται</a:t>
            </a:r>
            <a:r>
              <a:rPr lang="el-GR" dirty="0"/>
              <a:t>», </a:t>
            </a:r>
            <a:r>
              <a:rPr lang="el-GR" dirty="0" err="1"/>
              <a:t>Πλάτ</a:t>
            </a:r>
            <a:r>
              <a:rPr lang="el-GR" dirty="0"/>
              <a:t>.).</a:t>
            </a:r>
          </a:p>
          <a:p>
            <a:r>
              <a:rPr lang="el-GR" dirty="0" err="1"/>
              <a:t>ξυνέμπορος</a:t>
            </a:r>
            <a:r>
              <a:rPr lang="el-GR" dirty="0"/>
              <a:t>: συνοδοιπόρος, συνταξιδιώτης</a:t>
            </a:r>
          </a:p>
          <a:p>
            <a:endParaRPr lang="el-GR" dirty="0"/>
          </a:p>
        </p:txBody>
      </p:sp>
    </p:spTree>
    <p:extLst>
      <p:ext uri="{BB962C8B-B14F-4D97-AF65-F5344CB8AC3E}">
        <p14:creationId xmlns:p14="http://schemas.microsoft.com/office/powerpoint/2010/main" val="3080909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68D1DF-CE91-A6D2-E06D-625A1FFB47F3}"/>
              </a:ext>
            </a:extLst>
          </p:cNvPr>
          <p:cNvSpPr>
            <a:spLocks noGrp="1"/>
          </p:cNvSpPr>
          <p:nvPr>
            <p:ph type="title"/>
          </p:nvPr>
        </p:nvSpPr>
        <p:spPr/>
        <p:txBody>
          <a:bodyPr/>
          <a:lstStyle/>
          <a:p>
            <a:r>
              <a:rPr lang="el-GR" dirty="0"/>
              <a:t>Σχόλια</a:t>
            </a:r>
          </a:p>
        </p:txBody>
      </p:sp>
      <p:sp>
        <p:nvSpPr>
          <p:cNvPr id="4" name="Θέση περιεχομένου 3">
            <a:extLst>
              <a:ext uri="{FF2B5EF4-FFF2-40B4-BE49-F238E27FC236}">
                <a16:creationId xmlns:a16="http://schemas.microsoft.com/office/drawing/2014/main" id="{671C7B3D-B42F-ACDE-F333-41A40C236929}"/>
              </a:ext>
            </a:extLst>
          </p:cNvPr>
          <p:cNvSpPr>
            <a:spLocks noGrp="1"/>
          </p:cNvSpPr>
          <p:nvPr>
            <p:ph sz="half" idx="1"/>
          </p:nvPr>
        </p:nvSpPr>
        <p:spPr/>
        <p:txBody>
          <a:bodyPr/>
          <a:lstStyle/>
          <a:p>
            <a:pPr algn="just"/>
            <a:r>
              <a:rPr lang="el-GR" dirty="0"/>
              <a:t>Ο δρόμος που μας φέρνει στον Άδη δεν είναι απλός μήτε μοναδικός.</a:t>
            </a:r>
          </a:p>
          <a:p>
            <a:pPr algn="just"/>
            <a:r>
              <a:rPr lang="el-GR" dirty="0"/>
              <a:t> Μοιάζει να έχει πολλά παρακλάδια και σταυροδρόμια και χρειάζεται η ψυχή οδηγό.</a:t>
            </a:r>
          </a:p>
          <a:p>
            <a:pPr algn="just"/>
            <a:r>
              <a:rPr lang="el-GR" dirty="0"/>
              <a:t>Η σωστή και φρόνιμη ψυχή βρίσκει εύκολα το δρόμο της. </a:t>
            </a:r>
          </a:p>
          <a:p>
            <a:pPr algn="just"/>
            <a:r>
              <a:rPr lang="el-GR" dirty="0"/>
              <a:t>Εκείνη που οι επιθυμίες τη δένουν με το σώμα ταλαιπωρείται.</a:t>
            </a:r>
          </a:p>
        </p:txBody>
      </p:sp>
      <p:pic>
        <p:nvPicPr>
          <p:cNvPr id="7" name="Θέση περιεχομένου 6">
            <a:extLst>
              <a:ext uri="{FF2B5EF4-FFF2-40B4-BE49-F238E27FC236}">
                <a16:creationId xmlns:a16="http://schemas.microsoft.com/office/drawing/2014/main" id="{1599E3C1-15C6-4B5F-27F4-32211687F1E1}"/>
              </a:ext>
            </a:extLst>
          </p:cNvPr>
          <p:cNvPicPr>
            <a:picLocks noGrp="1" noChangeAspect="1"/>
          </p:cNvPicPr>
          <p:nvPr>
            <p:ph sz="half" idx="2"/>
          </p:nvPr>
        </p:nvPicPr>
        <p:blipFill>
          <a:blip r:embed="rId2"/>
          <a:stretch>
            <a:fillRect/>
          </a:stretch>
        </p:blipFill>
        <p:spPr>
          <a:xfrm>
            <a:off x="6725920" y="2093976"/>
            <a:ext cx="4683759" cy="3331464"/>
          </a:xfrm>
        </p:spPr>
      </p:pic>
    </p:spTree>
    <p:extLst>
      <p:ext uri="{BB962C8B-B14F-4D97-AF65-F5344CB8AC3E}">
        <p14:creationId xmlns:p14="http://schemas.microsoft.com/office/powerpoint/2010/main" val="16151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A4CA9B-C89F-98B9-83CE-3AEA63C590D7}"/>
              </a:ext>
            </a:extLst>
          </p:cNvPr>
          <p:cNvSpPr>
            <a:spLocks noGrp="1"/>
          </p:cNvSpPr>
          <p:nvPr>
            <p:ph type="title"/>
          </p:nvPr>
        </p:nvSpPr>
        <p:spPr/>
        <p:txBody>
          <a:bodyPr/>
          <a:lstStyle/>
          <a:p>
            <a:r>
              <a:rPr lang="el-GR" i="1" dirty="0"/>
              <a:t>Φαίδων</a:t>
            </a:r>
            <a:endParaRPr lang="el-GR" dirty="0"/>
          </a:p>
        </p:txBody>
      </p:sp>
      <p:sp>
        <p:nvSpPr>
          <p:cNvPr id="3" name="Θέση περιεχομένου 2">
            <a:extLst>
              <a:ext uri="{FF2B5EF4-FFF2-40B4-BE49-F238E27FC236}">
                <a16:creationId xmlns:a16="http://schemas.microsoft.com/office/drawing/2014/main" id="{7E776674-3E53-093B-59A0-D71B632AD218}"/>
              </a:ext>
            </a:extLst>
          </p:cNvPr>
          <p:cNvSpPr>
            <a:spLocks noGrp="1"/>
          </p:cNvSpPr>
          <p:nvPr>
            <p:ph idx="1"/>
          </p:nvPr>
        </p:nvSpPr>
        <p:spPr/>
        <p:txBody>
          <a:bodyPr/>
          <a:lstStyle/>
          <a:p>
            <a:r>
              <a:rPr lang="el-GR" dirty="0"/>
              <a:t>Ο Σωκράτης κατέληξε ότι ήταν ακατάλληλος για αυτές τις μελέτες και θεώρησε ότι έπρεπε να βρει κάποια διέξοδο από τη γενική αμφιβολία χρησιμοποιώντας τη φυσική του ευφυία χωρίς να στηρίζεται στις αντικρουόμενες απόψεις των άλλων.</a:t>
            </a:r>
          </a:p>
          <a:p>
            <a:r>
              <a:rPr lang="el-GR" dirty="0"/>
              <a:t>Νέα μέθοδος: συνίσταται στην εξέταση των πραγμάτων μέσω της διερεύνησης των λόγων ή των προτάσεων που εκφέρουμε γι’ αυτά.</a:t>
            </a:r>
          </a:p>
          <a:p>
            <a:r>
              <a:rPr lang="el-GR" dirty="0"/>
              <a:t>Παραγωγική μέθοδος. </a:t>
            </a:r>
          </a:p>
        </p:txBody>
      </p:sp>
    </p:spTree>
    <p:extLst>
      <p:ext uri="{BB962C8B-B14F-4D97-AF65-F5344CB8AC3E}">
        <p14:creationId xmlns:p14="http://schemas.microsoft.com/office/powerpoint/2010/main" val="410727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D888AC-3F7E-A0B4-F326-3865952E14EB}"/>
              </a:ext>
            </a:extLst>
          </p:cNvPr>
          <p:cNvSpPr>
            <a:spLocks noGrp="1"/>
          </p:cNvSpPr>
          <p:nvPr>
            <p:ph type="title"/>
          </p:nvPr>
        </p:nvSpPr>
        <p:spPr/>
        <p:txBody>
          <a:bodyPr/>
          <a:lstStyle/>
          <a:p>
            <a:r>
              <a:rPr lang="el-GR" dirty="0"/>
              <a:t>Ερωτήσεις κατανόησης</a:t>
            </a:r>
          </a:p>
        </p:txBody>
      </p:sp>
      <p:sp>
        <p:nvSpPr>
          <p:cNvPr id="3" name="Θέση περιεχομένου 2">
            <a:extLst>
              <a:ext uri="{FF2B5EF4-FFF2-40B4-BE49-F238E27FC236}">
                <a16:creationId xmlns:a16="http://schemas.microsoft.com/office/drawing/2014/main" id="{56BA63FD-F7A4-FF6F-8612-99427D627823}"/>
              </a:ext>
            </a:extLst>
          </p:cNvPr>
          <p:cNvSpPr>
            <a:spLocks noGrp="1"/>
          </p:cNvSpPr>
          <p:nvPr>
            <p:ph idx="1"/>
          </p:nvPr>
        </p:nvSpPr>
        <p:spPr/>
        <p:txBody>
          <a:bodyPr/>
          <a:lstStyle/>
          <a:p>
            <a:r>
              <a:rPr lang="en-US" dirty="0"/>
              <a:t>1) </a:t>
            </a:r>
            <a:r>
              <a:rPr lang="el-GR" dirty="0"/>
              <a:t>Ο Σωκράτης υποστήριξε ότι η ψυχή είναι αθάνατη. Ποιες είναι οι συνέπειες σε ηθικό επίπεδο; Πώς επηρεάζει αυτό τις τύχες των ψυχών μετά τον θάνατο;</a:t>
            </a:r>
          </a:p>
          <a:p>
            <a:r>
              <a:rPr lang="el-GR" dirty="0"/>
              <a:t>2) Ποια πορεία ακολουθεί μια μετρημένη ψυχή και μια που είναι άρρηκτα δεμένη με τις επιθυμίες του σώματος σύμφωνα με τον Σωκράτη;</a:t>
            </a:r>
          </a:p>
        </p:txBody>
      </p:sp>
    </p:spTree>
    <p:extLst>
      <p:ext uri="{BB962C8B-B14F-4D97-AF65-F5344CB8AC3E}">
        <p14:creationId xmlns:p14="http://schemas.microsoft.com/office/powerpoint/2010/main" val="2611962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37A0A-1E1A-A6B0-C3C6-C4F8D8F73EDF}"/>
              </a:ext>
            </a:extLst>
          </p:cNvPr>
          <p:cNvSpPr>
            <a:spLocks noGrp="1"/>
          </p:cNvSpPr>
          <p:nvPr>
            <p:ph type="title"/>
          </p:nvPr>
        </p:nvSpPr>
        <p:spPr/>
        <p:txBody>
          <a:bodyPr/>
          <a:lstStyle/>
          <a:p>
            <a:r>
              <a:rPr lang="el-GR" dirty="0"/>
              <a:t>Καλό απόγευμα!</a:t>
            </a:r>
          </a:p>
        </p:txBody>
      </p:sp>
      <p:pic>
        <p:nvPicPr>
          <p:cNvPr id="6" name="Θέση εικόνας 5">
            <a:extLst>
              <a:ext uri="{FF2B5EF4-FFF2-40B4-BE49-F238E27FC236}">
                <a16:creationId xmlns:a16="http://schemas.microsoft.com/office/drawing/2014/main" id="{6EC5A349-10E5-8275-889F-5E6A2179EB4A}"/>
              </a:ext>
            </a:extLst>
          </p:cNvPr>
          <p:cNvPicPr>
            <a:picLocks noGrp="1" noChangeAspect="1"/>
          </p:cNvPicPr>
          <p:nvPr>
            <p:ph type="pic" idx="1"/>
          </p:nvPr>
        </p:nvPicPr>
        <p:blipFill>
          <a:blip r:embed="rId2"/>
          <a:srcRect t="18540" b="18540"/>
          <a:stretch>
            <a:fillRect/>
          </a:stretch>
        </p:blipFill>
        <p:spPr/>
      </p:pic>
      <p:sp>
        <p:nvSpPr>
          <p:cNvPr id="4" name="Θέση κειμένου 3">
            <a:extLst>
              <a:ext uri="{FF2B5EF4-FFF2-40B4-BE49-F238E27FC236}">
                <a16:creationId xmlns:a16="http://schemas.microsoft.com/office/drawing/2014/main" id="{8D609B16-47C1-1621-8444-02A2A2F3BE93}"/>
              </a:ext>
            </a:extLst>
          </p:cNvPr>
          <p:cNvSpPr>
            <a:spLocks noGrp="1"/>
          </p:cNvSpPr>
          <p:nvPr>
            <p:ph type="body" sz="half" idx="2"/>
          </p:nvPr>
        </p:nvSpPr>
        <p:spPr/>
        <p:txBody>
          <a:bodyPr/>
          <a:lstStyle/>
          <a:p>
            <a:r>
              <a:rPr lang="el-GR" dirty="0"/>
              <a:t>Ευχαριστώ!</a:t>
            </a:r>
          </a:p>
        </p:txBody>
      </p:sp>
    </p:spTree>
    <p:extLst>
      <p:ext uri="{BB962C8B-B14F-4D97-AF65-F5344CB8AC3E}">
        <p14:creationId xmlns:p14="http://schemas.microsoft.com/office/powerpoint/2010/main" val="45311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B8E25C-66F5-A942-21AC-0DFCB7C84D24}"/>
              </a:ext>
            </a:extLst>
          </p:cNvPr>
          <p:cNvSpPr>
            <a:spLocks noGrp="1"/>
          </p:cNvSpPr>
          <p:nvPr>
            <p:ph type="title"/>
          </p:nvPr>
        </p:nvSpPr>
        <p:spPr/>
        <p:txBody>
          <a:bodyPr/>
          <a:lstStyle/>
          <a:p>
            <a:r>
              <a:rPr lang="el-GR" i="1" dirty="0"/>
              <a:t>Φαίδων</a:t>
            </a:r>
            <a:endParaRPr lang="el-GR" dirty="0"/>
          </a:p>
        </p:txBody>
      </p:sp>
      <p:sp>
        <p:nvSpPr>
          <p:cNvPr id="3" name="Θέση περιεχομένου 2">
            <a:extLst>
              <a:ext uri="{FF2B5EF4-FFF2-40B4-BE49-F238E27FC236}">
                <a16:creationId xmlns:a16="http://schemas.microsoft.com/office/drawing/2014/main" id="{9F047B19-EF3F-A12B-D4A3-D95A2681E45E}"/>
              </a:ext>
            </a:extLst>
          </p:cNvPr>
          <p:cNvSpPr>
            <a:spLocks noGrp="1"/>
          </p:cNvSpPr>
          <p:nvPr>
            <p:ph idx="1"/>
          </p:nvPr>
        </p:nvSpPr>
        <p:spPr/>
        <p:txBody>
          <a:bodyPr/>
          <a:lstStyle/>
          <a:p>
            <a:pPr algn="just"/>
            <a:r>
              <a:rPr lang="el-GR" dirty="0"/>
              <a:t>Σωκρατική μέθοδος:</a:t>
            </a:r>
          </a:p>
          <a:p>
            <a:pPr algn="just"/>
            <a:r>
              <a:rPr lang="el-GR" dirty="0"/>
              <a:t>1) Ξεκινάς από ένα </a:t>
            </a:r>
            <a:r>
              <a:rPr lang="el-GR" i="1" dirty="0" err="1"/>
              <a:t>ἀξίωμα</a:t>
            </a:r>
            <a:r>
              <a:rPr lang="el-GR" dirty="0"/>
              <a:t> = μια αναπόδεικτη αρχή που θεωρείς τελείως ικανοποιητική.</a:t>
            </a:r>
          </a:p>
          <a:p>
            <a:pPr algn="just"/>
            <a:r>
              <a:rPr lang="el-GR" dirty="0"/>
              <a:t>2) Συνάγεις τις συνέπειες ή τα συνεπαγόμενά του (</a:t>
            </a:r>
            <a:r>
              <a:rPr lang="el-GR" i="1" dirty="0"/>
              <a:t>συμβαίνοντα</a:t>
            </a:r>
            <a:r>
              <a:rPr lang="el-GR" dirty="0"/>
              <a:t>) χαρακτηρίζοντάς τα ως προσωρινά αληθή ένα όλες τις προτάσεις οι οποίες έρχονται σε αντίθεση με το </a:t>
            </a:r>
            <a:r>
              <a:rPr lang="el-GR" i="1" dirty="0" err="1"/>
              <a:t>ἀξίωμα</a:t>
            </a:r>
            <a:r>
              <a:rPr lang="el-GR" dirty="0"/>
              <a:t> τις χαρακτηρίζεις ως ψευδείς. </a:t>
            </a:r>
          </a:p>
          <a:p>
            <a:pPr algn="just"/>
            <a:r>
              <a:rPr lang="el-GR" dirty="0"/>
              <a:t>3) Αν κάποιος αντίπαλος αμφισβητήσει το </a:t>
            </a:r>
            <a:r>
              <a:rPr lang="el-GR" i="1" dirty="0" err="1"/>
              <a:t>ἀξίωμα</a:t>
            </a:r>
            <a:r>
              <a:rPr lang="el-GR" dirty="0"/>
              <a:t> και σε καλέσει να το υπερασπιστείς τότε οφείλεις να το παραγάγεις από κάποιο </a:t>
            </a:r>
            <a:r>
              <a:rPr lang="el-GR" dirty="0" err="1"/>
              <a:t>θεμελιακώτερο</a:t>
            </a:r>
            <a:r>
              <a:rPr lang="el-GR" dirty="0"/>
              <a:t> </a:t>
            </a:r>
            <a:r>
              <a:rPr lang="el-GR" dirty="0" err="1"/>
              <a:t>ἀξίωμα</a:t>
            </a:r>
            <a:r>
              <a:rPr lang="el-GR" dirty="0"/>
              <a:t>.</a:t>
            </a:r>
          </a:p>
          <a:p>
            <a:pPr algn="just"/>
            <a:r>
              <a:rPr lang="el-GR" dirty="0"/>
              <a:t>4) Η διαδικασία επαναλαμβάνεται όσες φορές χρειαστεί για να θεωρηθεί ένα </a:t>
            </a:r>
            <a:r>
              <a:rPr lang="el-GR" i="1" dirty="0" err="1"/>
              <a:t>ἀξίωμα</a:t>
            </a:r>
            <a:r>
              <a:rPr lang="el-GR" i="1" dirty="0"/>
              <a:t> </a:t>
            </a:r>
            <a:r>
              <a:rPr lang="el-GR" dirty="0"/>
              <a:t>επαρκές</a:t>
            </a:r>
            <a:r>
              <a:rPr lang="en-US" dirty="0"/>
              <a:t> =  </a:t>
            </a:r>
            <a:r>
              <a:rPr lang="el-GR" dirty="0"/>
              <a:t>αυτό που όλοι οι συνομιλητές είναι πρόθυμοι να δεχθούν.</a:t>
            </a:r>
          </a:p>
        </p:txBody>
      </p:sp>
    </p:spTree>
    <p:extLst>
      <p:ext uri="{BB962C8B-B14F-4D97-AF65-F5344CB8AC3E}">
        <p14:creationId xmlns:p14="http://schemas.microsoft.com/office/powerpoint/2010/main" val="422803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EF9B5-63B1-2B6E-673C-12915485ED9D}"/>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B69A4B80-1E5C-63B2-7F43-3BF41A83818D}"/>
              </a:ext>
            </a:extLst>
          </p:cNvPr>
          <p:cNvSpPr>
            <a:spLocks noGrp="1"/>
          </p:cNvSpPr>
          <p:nvPr>
            <p:ph sz="half" idx="1"/>
          </p:nvPr>
        </p:nvSpPr>
        <p:spPr/>
        <p:txBody>
          <a:bodyPr>
            <a:normAutofit fontScale="85000" lnSpcReduction="10000"/>
          </a:bodyPr>
          <a:lstStyle/>
          <a:p>
            <a:pPr marL="0" indent="0" algn="just">
              <a:buNone/>
            </a:pPr>
            <a:r>
              <a:rPr lang="el-GR" dirty="0"/>
              <a:t>[96</a:t>
            </a:r>
            <a:r>
              <a:rPr lang="en-US" dirty="0"/>
              <a:t>a</a:t>
            </a:r>
            <a:r>
              <a:rPr lang="el-GR" dirty="0"/>
              <a:t>] </a:t>
            </a:r>
            <a:r>
              <a:rPr lang="el-GR" dirty="0" err="1"/>
              <a:t>ἐγὼ</a:t>
            </a:r>
            <a:r>
              <a:rPr lang="el-GR" dirty="0"/>
              <a:t> </a:t>
            </a:r>
            <a:r>
              <a:rPr lang="el-GR" dirty="0" err="1"/>
              <a:t>οὖν</a:t>
            </a:r>
            <a:r>
              <a:rPr lang="el-GR" dirty="0"/>
              <a:t> σοι </a:t>
            </a:r>
            <a:r>
              <a:rPr lang="el-GR" dirty="0" err="1"/>
              <a:t>δίειμι</a:t>
            </a:r>
            <a:r>
              <a:rPr lang="el-GR" dirty="0"/>
              <a:t> </a:t>
            </a:r>
            <a:r>
              <a:rPr lang="el-GR" dirty="0" err="1"/>
              <a:t>περὶ</a:t>
            </a:r>
            <a:r>
              <a:rPr lang="el-GR" dirty="0"/>
              <a:t> </a:t>
            </a:r>
            <a:r>
              <a:rPr lang="el-GR" dirty="0" err="1"/>
              <a:t>αὐτῶν</a:t>
            </a:r>
            <a:r>
              <a:rPr lang="el-GR" dirty="0"/>
              <a:t>, </a:t>
            </a:r>
            <a:r>
              <a:rPr lang="el-GR" dirty="0" err="1"/>
              <a:t>ἐὰν</a:t>
            </a:r>
            <a:r>
              <a:rPr lang="el-GR" dirty="0"/>
              <a:t> </a:t>
            </a:r>
            <a:r>
              <a:rPr lang="el-GR" dirty="0" err="1"/>
              <a:t>βούλῃ</a:t>
            </a:r>
            <a:r>
              <a:rPr lang="el-GR" dirty="0"/>
              <a:t>, </a:t>
            </a:r>
            <a:r>
              <a:rPr lang="el-GR" dirty="0" err="1"/>
              <a:t>τά</a:t>
            </a:r>
            <a:r>
              <a:rPr lang="el-GR" dirty="0"/>
              <a:t> </a:t>
            </a:r>
            <a:r>
              <a:rPr lang="el-GR" dirty="0" err="1"/>
              <a:t>γε</a:t>
            </a:r>
            <a:r>
              <a:rPr lang="el-GR" dirty="0"/>
              <a:t> </a:t>
            </a:r>
            <a:r>
              <a:rPr lang="el-GR" dirty="0" err="1"/>
              <a:t>ἐμὰ</a:t>
            </a:r>
            <a:r>
              <a:rPr lang="el-GR" dirty="0"/>
              <a:t> πάθη</a:t>
            </a:r>
            <a:r>
              <a:rPr lang="el-GR" dirty="0">
                <a:latin typeface="Arial" panose="020B0604020202020204" pitchFamily="34" charset="0"/>
                <a:cs typeface="Arial" panose="020B0604020202020204" pitchFamily="34" charset="0"/>
              </a:rPr>
              <a:t>·</a:t>
            </a:r>
            <a:r>
              <a:rPr lang="el-GR" dirty="0"/>
              <a:t> </a:t>
            </a:r>
            <a:r>
              <a:rPr lang="el-GR" dirty="0" err="1"/>
              <a:t>ἔπειτα</a:t>
            </a:r>
            <a:r>
              <a:rPr lang="el-GR" dirty="0"/>
              <a:t> </a:t>
            </a:r>
            <a:r>
              <a:rPr lang="el-GR" dirty="0" err="1"/>
              <a:t>ἄν</a:t>
            </a:r>
            <a:r>
              <a:rPr lang="el-GR" dirty="0"/>
              <a:t> τί σοι </a:t>
            </a:r>
            <a:r>
              <a:rPr lang="el-GR" dirty="0" err="1"/>
              <a:t>χρήσιμον</a:t>
            </a:r>
            <a:r>
              <a:rPr lang="el-GR" dirty="0"/>
              <a:t> </a:t>
            </a:r>
            <a:r>
              <a:rPr lang="el-GR" dirty="0" err="1"/>
              <a:t>φαίνηται</a:t>
            </a:r>
            <a:r>
              <a:rPr lang="el-GR" dirty="0"/>
              <a:t> </a:t>
            </a:r>
            <a:r>
              <a:rPr lang="el-GR" dirty="0" err="1"/>
              <a:t>ὧν</a:t>
            </a:r>
            <a:r>
              <a:rPr lang="el-GR" dirty="0"/>
              <a:t> </a:t>
            </a:r>
            <a:r>
              <a:rPr lang="el-GR" dirty="0" err="1"/>
              <a:t>ἂν</a:t>
            </a:r>
            <a:r>
              <a:rPr lang="el-GR" dirty="0"/>
              <a:t> λέγω, </a:t>
            </a:r>
            <a:r>
              <a:rPr lang="el-GR" dirty="0" err="1"/>
              <a:t>πρὸς</a:t>
            </a:r>
            <a:r>
              <a:rPr lang="el-GR" dirty="0"/>
              <a:t> </a:t>
            </a:r>
            <a:r>
              <a:rPr lang="el-GR" dirty="0" err="1"/>
              <a:t>τὴν</a:t>
            </a:r>
            <a:r>
              <a:rPr lang="el-GR" dirty="0"/>
              <a:t> </a:t>
            </a:r>
            <a:r>
              <a:rPr lang="el-GR" dirty="0" err="1"/>
              <a:t>πειθὼ</a:t>
            </a:r>
            <a:r>
              <a:rPr lang="el-GR" dirty="0"/>
              <a:t> </a:t>
            </a:r>
            <a:r>
              <a:rPr lang="el-GR" dirty="0" err="1"/>
              <a:t>περὶ</a:t>
            </a:r>
            <a:r>
              <a:rPr lang="el-GR" dirty="0"/>
              <a:t> </a:t>
            </a:r>
            <a:r>
              <a:rPr lang="el-GR" dirty="0" err="1"/>
              <a:t>ὧν</a:t>
            </a:r>
            <a:r>
              <a:rPr lang="el-GR" dirty="0"/>
              <a:t> </a:t>
            </a:r>
            <a:r>
              <a:rPr lang="el-GR" dirty="0" err="1"/>
              <a:t>δὴ</a:t>
            </a:r>
            <a:r>
              <a:rPr lang="el-GR" dirty="0"/>
              <a:t> λέγεις </a:t>
            </a:r>
            <a:r>
              <a:rPr lang="el-GR" dirty="0" err="1"/>
              <a:t>χρήσῃ</a:t>
            </a:r>
            <a:r>
              <a:rPr lang="el-GR" dirty="0"/>
              <a:t>.</a:t>
            </a:r>
          </a:p>
          <a:p>
            <a:pPr marL="0" indent="0" algn="just">
              <a:buNone/>
            </a:pPr>
            <a:r>
              <a:rPr lang="el-GR" dirty="0" err="1"/>
              <a:t>ἀλλὰ</a:t>
            </a:r>
            <a:r>
              <a:rPr lang="el-GR" dirty="0"/>
              <a:t> </a:t>
            </a:r>
            <a:r>
              <a:rPr lang="el-GR" dirty="0" err="1"/>
              <a:t>μήν</a:t>
            </a:r>
            <a:r>
              <a:rPr lang="el-GR" dirty="0"/>
              <a:t>, </a:t>
            </a:r>
            <a:r>
              <a:rPr lang="el-GR" dirty="0" err="1"/>
              <a:t>ἔφη</a:t>
            </a:r>
            <a:r>
              <a:rPr lang="el-GR" dirty="0"/>
              <a:t> ὁ </a:t>
            </a:r>
            <a:r>
              <a:rPr lang="el-GR" dirty="0" err="1"/>
              <a:t>Κέβης</a:t>
            </a:r>
            <a:r>
              <a:rPr lang="el-GR" dirty="0"/>
              <a:t>, </a:t>
            </a:r>
            <a:r>
              <a:rPr lang="el-GR" dirty="0" err="1"/>
              <a:t>βούλομαί</a:t>
            </a:r>
            <a:r>
              <a:rPr lang="el-GR" dirty="0"/>
              <a:t> </a:t>
            </a:r>
            <a:r>
              <a:rPr lang="el-GR" dirty="0" err="1"/>
              <a:t>γε</a:t>
            </a:r>
            <a:r>
              <a:rPr lang="el-GR" dirty="0"/>
              <a:t>.</a:t>
            </a:r>
          </a:p>
          <a:p>
            <a:pPr marL="0" indent="0" algn="just">
              <a:buNone/>
            </a:pPr>
            <a:r>
              <a:rPr lang="el-GR" dirty="0" err="1"/>
              <a:t>ἄκουε</a:t>
            </a:r>
            <a:r>
              <a:rPr lang="el-GR" dirty="0"/>
              <a:t> </a:t>
            </a:r>
            <a:r>
              <a:rPr lang="el-GR" dirty="0" err="1"/>
              <a:t>τοίνυν</a:t>
            </a:r>
            <a:r>
              <a:rPr lang="el-GR" dirty="0"/>
              <a:t> </a:t>
            </a:r>
            <a:r>
              <a:rPr lang="el-GR" dirty="0" err="1"/>
              <a:t>ὡς</a:t>
            </a:r>
            <a:r>
              <a:rPr lang="el-GR" dirty="0"/>
              <a:t> </a:t>
            </a:r>
            <a:r>
              <a:rPr lang="el-GR" dirty="0" err="1"/>
              <a:t>ἐροῦντος</a:t>
            </a:r>
            <a:r>
              <a:rPr lang="el-GR" dirty="0"/>
              <a:t>. </a:t>
            </a:r>
            <a:r>
              <a:rPr lang="el-GR" dirty="0" err="1"/>
              <a:t>ἐγὼ</a:t>
            </a:r>
            <a:r>
              <a:rPr lang="el-GR" dirty="0"/>
              <a:t> γάρ, </a:t>
            </a:r>
            <a:r>
              <a:rPr lang="el-GR" dirty="0" err="1"/>
              <a:t>ἔφη</a:t>
            </a:r>
            <a:r>
              <a:rPr lang="el-GR" dirty="0"/>
              <a:t>, ὦ </a:t>
            </a:r>
            <a:r>
              <a:rPr lang="el-GR" dirty="0" err="1"/>
              <a:t>Κέβης</a:t>
            </a:r>
            <a:r>
              <a:rPr lang="el-GR" dirty="0"/>
              <a:t>, νέος </a:t>
            </a:r>
            <a:r>
              <a:rPr lang="el-GR" dirty="0" err="1"/>
              <a:t>ὢν</a:t>
            </a:r>
            <a:r>
              <a:rPr lang="el-GR" dirty="0"/>
              <a:t> </a:t>
            </a:r>
            <a:r>
              <a:rPr lang="el-GR" dirty="0" err="1"/>
              <a:t>θαυμαστῶς</a:t>
            </a:r>
            <a:r>
              <a:rPr lang="el-GR" dirty="0"/>
              <a:t> </a:t>
            </a:r>
            <a:r>
              <a:rPr lang="el-GR" dirty="0" err="1"/>
              <a:t>ὡς</a:t>
            </a:r>
            <a:r>
              <a:rPr lang="el-GR" dirty="0"/>
              <a:t> </a:t>
            </a:r>
            <a:r>
              <a:rPr lang="el-GR" dirty="0" err="1"/>
              <a:t>ἐπεθύμησα</a:t>
            </a:r>
            <a:r>
              <a:rPr lang="el-GR" dirty="0"/>
              <a:t> </a:t>
            </a:r>
            <a:r>
              <a:rPr lang="el-GR" b="1" dirty="0"/>
              <a:t>ταύτης </a:t>
            </a:r>
            <a:r>
              <a:rPr lang="el-GR" b="1" dirty="0" err="1"/>
              <a:t>τῆς</a:t>
            </a:r>
            <a:r>
              <a:rPr lang="el-GR" b="1" dirty="0"/>
              <a:t> σοφίας </a:t>
            </a:r>
            <a:r>
              <a:rPr lang="el-GR" b="1" dirty="0" err="1"/>
              <a:t>ἣν</a:t>
            </a:r>
            <a:r>
              <a:rPr lang="el-GR" b="1" dirty="0"/>
              <a:t> </a:t>
            </a:r>
            <a:r>
              <a:rPr lang="el-GR" b="1" dirty="0" err="1"/>
              <a:t>δὴ</a:t>
            </a:r>
            <a:r>
              <a:rPr lang="el-GR" b="1" dirty="0"/>
              <a:t> </a:t>
            </a:r>
            <a:r>
              <a:rPr lang="el-GR" b="1" dirty="0" err="1"/>
              <a:t>καλοῦσι</a:t>
            </a:r>
            <a:r>
              <a:rPr lang="el-GR" b="1" dirty="0"/>
              <a:t> </a:t>
            </a:r>
            <a:r>
              <a:rPr lang="el-GR" b="1" dirty="0" err="1"/>
              <a:t>περὶ</a:t>
            </a:r>
            <a:r>
              <a:rPr lang="el-GR" b="1" dirty="0"/>
              <a:t> φύσεως </a:t>
            </a:r>
            <a:r>
              <a:rPr lang="el-GR" b="1" dirty="0" err="1"/>
              <a:t>ἱστορίαν</a:t>
            </a:r>
            <a:r>
              <a:rPr lang="el-GR" dirty="0">
                <a:latin typeface="Arial" panose="020B0604020202020204" pitchFamily="34" charset="0"/>
                <a:cs typeface="Arial" panose="020B0604020202020204" pitchFamily="34" charset="0"/>
              </a:rPr>
              <a:t>·</a:t>
            </a:r>
            <a:r>
              <a:rPr lang="el-GR" dirty="0"/>
              <a:t> </a:t>
            </a:r>
            <a:r>
              <a:rPr lang="el-GR" dirty="0" err="1"/>
              <a:t>ὑπερήφανος</a:t>
            </a:r>
            <a:r>
              <a:rPr lang="el-GR" dirty="0"/>
              <a:t> γάρ μοι </a:t>
            </a:r>
            <a:r>
              <a:rPr lang="el-GR" dirty="0" err="1"/>
              <a:t>ἐδόκει</a:t>
            </a:r>
            <a:r>
              <a:rPr lang="el-GR" dirty="0"/>
              <a:t> </a:t>
            </a:r>
            <a:r>
              <a:rPr lang="el-GR" dirty="0" err="1"/>
              <a:t>εἶναι</a:t>
            </a:r>
            <a:r>
              <a:rPr lang="el-GR" dirty="0"/>
              <a:t>, </a:t>
            </a:r>
            <a:r>
              <a:rPr lang="el-GR" dirty="0" err="1"/>
              <a:t>εἰδέναι</a:t>
            </a:r>
            <a:r>
              <a:rPr lang="el-GR" dirty="0"/>
              <a:t> </a:t>
            </a:r>
            <a:r>
              <a:rPr lang="el-GR" dirty="0" err="1"/>
              <a:t>τὰς</a:t>
            </a:r>
            <a:r>
              <a:rPr lang="el-GR" dirty="0"/>
              <a:t> </a:t>
            </a:r>
            <a:r>
              <a:rPr lang="el-GR" dirty="0" err="1"/>
              <a:t>αἰτίας</a:t>
            </a:r>
            <a:r>
              <a:rPr lang="el-GR" dirty="0"/>
              <a:t> </a:t>
            </a:r>
            <a:r>
              <a:rPr lang="el-GR" dirty="0" err="1"/>
              <a:t>ἑκάστου</a:t>
            </a:r>
            <a:r>
              <a:rPr lang="el-GR" dirty="0"/>
              <a:t>, </a:t>
            </a:r>
            <a:r>
              <a:rPr lang="el-GR" dirty="0" err="1"/>
              <a:t>διὰ</a:t>
            </a:r>
            <a:r>
              <a:rPr lang="el-GR" dirty="0"/>
              <a:t> τί </a:t>
            </a:r>
            <a:r>
              <a:rPr lang="el-GR" dirty="0" err="1"/>
              <a:t>γίγνεται</a:t>
            </a:r>
            <a:r>
              <a:rPr lang="el-GR" dirty="0"/>
              <a:t> </a:t>
            </a:r>
            <a:r>
              <a:rPr lang="el-GR" dirty="0" err="1"/>
              <a:t>ἕκαστον</a:t>
            </a:r>
            <a:r>
              <a:rPr lang="el-GR" dirty="0"/>
              <a:t> </a:t>
            </a:r>
            <a:r>
              <a:rPr lang="el-GR" dirty="0" err="1"/>
              <a:t>καὶ</a:t>
            </a:r>
            <a:r>
              <a:rPr lang="el-GR" dirty="0"/>
              <a:t> </a:t>
            </a:r>
            <a:r>
              <a:rPr lang="el-GR" dirty="0" err="1"/>
              <a:t>διὰ</a:t>
            </a:r>
            <a:r>
              <a:rPr lang="el-GR" dirty="0"/>
              <a:t> τί </a:t>
            </a:r>
            <a:r>
              <a:rPr lang="el-GR" dirty="0" err="1"/>
              <a:t>ἀπόλλυται</a:t>
            </a:r>
            <a:r>
              <a:rPr lang="el-GR" dirty="0"/>
              <a:t> </a:t>
            </a:r>
            <a:r>
              <a:rPr lang="el-GR" dirty="0" err="1"/>
              <a:t>καὶ</a:t>
            </a:r>
            <a:r>
              <a:rPr lang="el-GR" dirty="0"/>
              <a:t> </a:t>
            </a:r>
            <a:r>
              <a:rPr lang="el-GR" dirty="0" err="1"/>
              <a:t>διὰ</a:t>
            </a:r>
            <a:r>
              <a:rPr lang="el-GR" dirty="0"/>
              <a:t> τί </a:t>
            </a:r>
            <a:r>
              <a:rPr lang="el-GR" dirty="0" err="1"/>
              <a:t>ἔστι</a:t>
            </a:r>
            <a:r>
              <a:rPr lang="el-GR" dirty="0"/>
              <a:t>. </a:t>
            </a:r>
            <a:r>
              <a:rPr lang="el-GR" dirty="0" err="1"/>
              <a:t>καὶ</a:t>
            </a:r>
            <a:r>
              <a:rPr lang="el-GR" dirty="0"/>
              <a:t> </a:t>
            </a:r>
            <a:r>
              <a:rPr lang="el-GR" dirty="0" err="1"/>
              <a:t>πολλάκις</a:t>
            </a:r>
            <a:r>
              <a:rPr lang="el-GR" dirty="0"/>
              <a:t> [96</a:t>
            </a:r>
            <a:r>
              <a:rPr lang="en-US" dirty="0"/>
              <a:t>b</a:t>
            </a:r>
            <a:r>
              <a:rPr lang="el-GR" dirty="0"/>
              <a:t>] </a:t>
            </a:r>
            <a:r>
              <a:rPr lang="el-GR" dirty="0" err="1"/>
              <a:t>ἐμαυτὸν</a:t>
            </a:r>
            <a:r>
              <a:rPr lang="el-GR" dirty="0"/>
              <a:t> </a:t>
            </a:r>
            <a:r>
              <a:rPr lang="el-GR" dirty="0" err="1"/>
              <a:t>ἄνω</a:t>
            </a:r>
            <a:r>
              <a:rPr lang="el-GR" dirty="0"/>
              <a:t> κάτω </a:t>
            </a:r>
            <a:r>
              <a:rPr lang="el-GR" dirty="0" err="1"/>
              <a:t>μετέβαλλον</a:t>
            </a:r>
            <a:r>
              <a:rPr lang="el-GR" dirty="0"/>
              <a:t> </a:t>
            </a:r>
            <a:r>
              <a:rPr lang="el-GR" dirty="0" err="1"/>
              <a:t>σκοπῶν</a:t>
            </a:r>
            <a:r>
              <a:rPr lang="el-GR" dirty="0"/>
              <a:t> </a:t>
            </a:r>
            <a:r>
              <a:rPr lang="el-GR" dirty="0" err="1"/>
              <a:t>πρῶτον</a:t>
            </a:r>
            <a:r>
              <a:rPr lang="el-GR" dirty="0"/>
              <a:t> </a:t>
            </a:r>
            <a:r>
              <a:rPr lang="el-GR" dirty="0" err="1"/>
              <a:t>τὰ</a:t>
            </a:r>
            <a:r>
              <a:rPr lang="el-GR" dirty="0"/>
              <a:t> </a:t>
            </a:r>
            <a:r>
              <a:rPr lang="el-GR" dirty="0" err="1"/>
              <a:t>τοιάδε</a:t>
            </a:r>
            <a:r>
              <a:rPr lang="el-GR" dirty="0">
                <a:latin typeface="Arial" panose="020B0604020202020204" pitchFamily="34" charset="0"/>
                <a:cs typeface="Arial" panose="020B0604020202020204" pitchFamily="34" charset="0"/>
              </a:rPr>
              <a:t>·</a:t>
            </a:r>
            <a:r>
              <a:rPr lang="el-GR" dirty="0"/>
              <a:t> </a:t>
            </a:r>
            <a:r>
              <a:rPr lang="el-GR" dirty="0" err="1"/>
              <a:t>ἆρ</a:t>
            </a:r>
            <a:r>
              <a:rPr lang="el-GR" dirty="0"/>
              <a:t>᾽ </a:t>
            </a:r>
            <a:r>
              <a:rPr lang="el-GR" dirty="0" err="1"/>
              <a:t>ἐπειδὰν</a:t>
            </a:r>
            <a:r>
              <a:rPr lang="el-GR" dirty="0"/>
              <a:t> </a:t>
            </a:r>
            <a:r>
              <a:rPr lang="el-GR" dirty="0" err="1"/>
              <a:t>τὸ</a:t>
            </a:r>
            <a:r>
              <a:rPr lang="el-GR" dirty="0"/>
              <a:t> </a:t>
            </a:r>
            <a:r>
              <a:rPr lang="el-GR" dirty="0" err="1"/>
              <a:t>θερμὸν</a:t>
            </a:r>
            <a:r>
              <a:rPr lang="el-GR" dirty="0"/>
              <a:t> </a:t>
            </a:r>
            <a:r>
              <a:rPr lang="el-GR" dirty="0" err="1"/>
              <a:t>καὶ</a:t>
            </a:r>
            <a:r>
              <a:rPr lang="el-GR" dirty="0"/>
              <a:t> </a:t>
            </a:r>
            <a:r>
              <a:rPr lang="el-GR" dirty="0" err="1"/>
              <a:t>τὸ</a:t>
            </a:r>
            <a:r>
              <a:rPr lang="el-GR" dirty="0"/>
              <a:t> </a:t>
            </a:r>
            <a:r>
              <a:rPr lang="el-GR" dirty="0" err="1"/>
              <a:t>ψυχρὸν</a:t>
            </a:r>
            <a:r>
              <a:rPr lang="el-GR" dirty="0"/>
              <a:t> </a:t>
            </a:r>
            <a:r>
              <a:rPr lang="el-GR" b="1" dirty="0" err="1"/>
              <a:t>σηπεδόνα</a:t>
            </a:r>
            <a:r>
              <a:rPr lang="el-GR" dirty="0"/>
              <a:t> </a:t>
            </a:r>
            <a:r>
              <a:rPr lang="el-GR" dirty="0" err="1"/>
              <a:t>τινὰ</a:t>
            </a:r>
            <a:r>
              <a:rPr lang="el-GR" dirty="0"/>
              <a:t> </a:t>
            </a:r>
            <a:r>
              <a:rPr lang="el-GR" dirty="0" err="1"/>
              <a:t>λάβῃ</a:t>
            </a:r>
            <a:r>
              <a:rPr lang="el-GR" dirty="0"/>
              <a:t>, </a:t>
            </a:r>
            <a:r>
              <a:rPr lang="el-GR" dirty="0" err="1"/>
              <a:t>ὥς</a:t>
            </a:r>
            <a:r>
              <a:rPr lang="el-GR" dirty="0"/>
              <a:t> </a:t>
            </a:r>
            <a:r>
              <a:rPr lang="el-GR" dirty="0" err="1"/>
              <a:t>τινες</a:t>
            </a:r>
            <a:r>
              <a:rPr lang="el-GR" dirty="0"/>
              <a:t> </a:t>
            </a:r>
            <a:r>
              <a:rPr lang="el-GR" dirty="0" err="1"/>
              <a:t>ἔλεγον</a:t>
            </a:r>
            <a:r>
              <a:rPr lang="el-GR" dirty="0"/>
              <a:t>, τότε </a:t>
            </a:r>
            <a:r>
              <a:rPr lang="el-GR" dirty="0" err="1"/>
              <a:t>δὴ</a:t>
            </a:r>
            <a:r>
              <a:rPr lang="el-GR" dirty="0"/>
              <a:t> </a:t>
            </a:r>
            <a:r>
              <a:rPr lang="el-GR" dirty="0" err="1"/>
              <a:t>τὰ</a:t>
            </a:r>
            <a:r>
              <a:rPr lang="el-GR" dirty="0"/>
              <a:t> </a:t>
            </a:r>
            <a:r>
              <a:rPr lang="el-GR" dirty="0" err="1"/>
              <a:t>ζῷα</a:t>
            </a:r>
            <a:r>
              <a:rPr lang="el-GR" dirty="0"/>
              <a:t> </a:t>
            </a:r>
            <a:r>
              <a:rPr lang="el-GR" dirty="0" err="1"/>
              <a:t>συντρέφεται</a:t>
            </a:r>
            <a:r>
              <a:rPr lang="el-GR" dirty="0"/>
              <a:t>; </a:t>
            </a:r>
          </a:p>
        </p:txBody>
      </p:sp>
      <p:sp>
        <p:nvSpPr>
          <p:cNvPr id="4" name="Θέση περιεχομένου 3">
            <a:extLst>
              <a:ext uri="{FF2B5EF4-FFF2-40B4-BE49-F238E27FC236}">
                <a16:creationId xmlns:a16="http://schemas.microsoft.com/office/drawing/2014/main" id="{2B4AD227-8E9B-D5B1-FAAE-DF8ECF1A68F4}"/>
              </a:ext>
            </a:extLst>
          </p:cNvPr>
          <p:cNvSpPr>
            <a:spLocks noGrp="1"/>
          </p:cNvSpPr>
          <p:nvPr>
            <p:ph sz="half" idx="2"/>
          </p:nvPr>
        </p:nvSpPr>
        <p:spPr/>
        <p:txBody>
          <a:bodyPr>
            <a:normAutofit fontScale="85000" lnSpcReduction="10000"/>
          </a:bodyPr>
          <a:lstStyle/>
          <a:p>
            <a:pPr marL="0" indent="0">
              <a:buNone/>
            </a:pPr>
            <a:r>
              <a:rPr lang="el-GR" dirty="0"/>
              <a:t>Εγώ θα σου αναφέρω την προσωπική μου εμπειρία με λεπτομέρειες, [96a] αρκεί να το θέλεις. Στη συνέχεια εάν  κάτι από αυτά που θα πω σου φανεί χρήσιμο, βάλε μπρος και πείσε μας για την άποψη σου. </a:t>
            </a:r>
          </a:p>
          <a:p>
            <a:pPr marL="0" indent="0">
              <a:buNone/>
            </a:pPr>
            <a:r>
              <a:rPr lang="el-GR" dirty="0"/>
              <a:t>Είμαι </a:t>
            </a:r>
            <a:r>
              <a:rPr lang="el-GR" dirty="0" err="1"/>
              <a:t>απόλντα</a:t>
            </a:r>
            <a:r>
              <a:rPr lang="el-GR" dirty="0"/>
              <a:t> σύμφωνος, είπε ο </a:t>
            </a:r>
            <a:r>
              <a:rPr lang="el-GR" dirty="0" err="1"/>
              <a:t>Κέβης</a:t>
            </a:r>
            <a:r>
              <a:rPr lang="el-GR" dirty="0"/>
              <a:t>. </a:t>
            </a:r>
          </a:p>
          <a:p>
            <a:pPr marL="0" indent="0">
              <a:buNone/>
            </a:pPr>
            <a:r>
              <a:rPr lang="el-GR" dirty="0"/>
              <a:t>Άκουσε λοιπόν τη διήγηση μου. Εγώ </a:t>
            </a:r>
            <a:r>
              <a:rPr lang="el-GR" dirty="0" err="1"/>
              <a:t>Κέβη</a:t>
            </a:r>
            <a:r>
              <a:rPr lang="el-GR" dirty="0"/>
              <a:t> μου, είπε, από τα νιάτα μου ακόμη έδειξα εξαιρετικό ενδιαφέρον για το είδος της γνώσης που το αποκαλούν φυσική ιστορία. Μου φαινόταν έξοχο το να ξέρω την αιτία κάθε όντος, τον λόγο που έρχεται στην ύπαρξη, γιατί εξαφανίζεται και γιατί υπάρχει. Συνέχεια [b] πήγαινα πίσω μπρος, καθώς εξέταζα ζητήματα όπως τα επόμενα: "Ισχύει αυτό που λένε ορισμένοι, όταν στο θερμό και το ψυχρό εμφανισθεί σάπισμα, οι ζωντανοί οργανισμοί αναπτύσσονται; </a:t>
            </a:r>
          </a:p>
        </p:txBody>
      </p:sp>
    </p:spTree>
    <p:extLst>
      <p:ext uri="{BB962C8B-B14F-4D97-AF65-F5344CB8AC3E}">
        <p14:creationId xmlns:p14="http://schemas.microsoft.com/office/powerpoint/2010/main" val="330793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842884-D0B2-0B9A-352B-77E18663DB2F}"/>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E9810C82-28B4-6548-6916-564DA75F7CBC}"/>
              </a:ext>
            </a:extLst>
          </p:cNvPr>
          <p:cNvSpPr>
            <a:spLocks noGrp="1"/>
          </p:cNvSpPr>
          <p:nvPr>
            <p:ph sz="half" idx="1"/>
          </p:nvPr>
        </p:nvSpPr>
        <p:spPr/>
        <p:txBody>
          <a:bodyPr>
            <a:normAutofit/>
          </a:bodyPr>
          <a:lstStyle/>
          <a:p>
            <a:pPr marL="0" indent="0" algn="just">
              <a:buNone/>
            </a:pPr>
            <a:r>
              <a:rPr lang="el-GR" dirty="0" err="1"/>
              <a:t>καὶ</a:t>
            </a:r>
            <a:r>
              <a:rPr lang="el-GR" dirty="0"/>
              <a:t> </a:t>
            </a:r>
            <a:r>
              <a:rPr lang="el-GR" dirty="0" err="1"/>
              <a:t>πότερον</a:t>
            </a:r>
            <a:r>
              <a:rPr lang="el-GR" dirty="0"/>
              <a:t> </a:t>
            </a:r>
            <a:r>
              <a:rPr lang="el-GR" b="1" dirty="0" err="1"/>
              <a:t>τὸ</a:t>
            </a:r>
            <a:r>
              <a:rPr lang="el-GR" b="1" dirty="0"/>
              <a:t> </a:t>
            </a:r>
            <a:r>
              <a:rPr lang="el-GR" b="1" dirty="0" err="1"/>
              <a:t>αἷμά</a:t>
            </a:r>
            <a:r>
              <a:rPr lang="el-GR" b="1" dirty="0"/>
              <a:t> </a:t>
            </a:r>
            <a:r>
              <a:rPr lang="el-GR" dirty="0" err="1"/>
              <a:t>ἐστιν</a:t>
            </a:r>
            <a:r>
              <a:rPr lang="el-GR" dirty="0"/>
              <a:t> ᾧ </a:t>
            </a:r>
            <a:r>
              <a:rPr lang="el-GR" dirty="0" err="1"/>
              <a:t>φρονοῦμεν</a:t>
            </a:r>
            <a:r>
              <a:rPr lang="el-GR" dirty="0"/>
              <a:t>, ἢ </a:t>
            </a:r>
            <a:r>
              <a:rPr lang="el-GR" b="1" dirty="0"/>
              <a:t>ὁ </a:t>
            </a:r>
            <a:r>
              <a:rPr lang="el-GR" b="1" dirty="0" err="1"/>
              <a:t>ἀὴρ</a:t>
            </a:r>
            <a:r>
              <a:rPr lang="el-GR" b="1" dirty="0"/>
              <a:t> ἢ </a:t>
            </a:r>
            <a:r>
              <a:rPr lang="el-GR" b="1" dirty="0" err="1"/>
              <a:t>τὸ</a:t>
            </a:r>
            <a:r>
              <a:rPr lang="el-GR" b="1" dirty="0"/>
              <a:t> </a:t>
            </a:r>
            <a:r>
              <a:rPr lang="el-GR" b="1" dirty="0" err="1"/>
              <a:t>πῦρ</a:t>
            </a:r>
            <a:r>
              <a:rPr lang="el-GR" dirty="0"/>
              <a:t>; ἢ τούτων </a:t>
            </a:r>
            <a:r>
              <a:rPr lang="el-GR" dirty="0" err="1"/>
              <a:t>μὲν</a:t>
            </a:r>
            <a:r>
              <a:rPr lang="el-GR" dirty="0"/>
              <a:t> </a:t>
            </a:r>
            <a:r>
              <a:rPr lang="el-GR" dirty="0" err="1"/>
              <a:t>οὐδέν</a:t>
            </a:r>
            <a:r>
              <a:rPr lang="el-GR" dirty="0"/>
              <a:t>, ὁ δ᾽ </a:t>
            </a:r>
            <a:r>
              <a:rPr lang="el-GR" b="1" dirty="0" err="1"/>
              <a:t>ἐγκέφαλός</a:t>
            </a:r>
            <a:r>
              <a:rPr lang="el-GR" dirty="0"/>
              <a:t> </a:t>
            </a:r>
            <a:r>
              <a:rPr lang="el-GR" dirty="0" err="1"/>
              <a:t>ἐστιν</a:t>
            </a:r>
            <a:r>
              <a:rPr lang="el-GR" dirty="0"/>
              <a:t> ὁ </a:t>
            </a:r>
            <a:r>
              <a:rPr lang="el-GR" dirty="0" err="1"/>
              <a:t>τὰς</a:t>
            </a:r>
            <a:r>
              <a:rPr lang="el-GR" dirty="0"/>
              <a:t> </a:t>
            </a:r>
            <a:r>
              <a:rPr lang="el-GR" dirty="0" err="1"/>
              <a:t>αἰσθήσεις</a:t>
            </a:r>
            <a:r>
              <a:rPr lang="el-GR" dirty="0"/>
              <a:t> παρέχων </a:t>
            </a:r>
            <a:r>
              <a:rPr lang="el-GR" dirty="0" err="1"/>
              <a:t>τοῦ</a:t>
            </a:r>
            <a:r>
              <a:rPr lang="el-GR" dirty="0"/>
              <a:t> </a:t>
            </a:r>
            <a:r>
              <a:rPr lang="el-GR" dirty="0" err="1"/>
              <a:t>ἀκούειν</a:t>
            </a:r>
            <a:r>
              <a:rPr lang="el-GR" dirty="0"/>
              <a:t> </a:t>
            </a:r>
            <a:r>
              <a:rPr lang="el-GR" dirty="0" err="1"/>
              <a:t>καὶ</a:t>
            </a:r>
            <a:r>
              <a:rPr lang="el-GR" dirty="0"/>
              <a:t> </a:t>
            </a:r>
            <a:r>
              <a:rPr lang="el-GR" dirty="0" err="1"/>
              <a:t>ὁρᾶν</a:t>
            </a:r>
            <a:r>
              <a:rPr lang="el-GR" dirty="0"/>
              <a:t> </a:t>
            </a:r>
            <a:r>
              <a:rPr lang="el-GR" dirty="0" err="1"/>
              <a:t>καὶ</a:t>
            </a:r>
            <a:r>
              <a:rPr lang="el-GR" dirty="0"/>
              <a:t> </a:t>
            </a:r>
            <a:r>
              <a:rPr lang="el-GR" dirty="0" err="1"/>
              <a:t>ὀσφραίνεσθαι</a:t>
            </a:r>
            <a:r>
              <a:rPr lang="el-GR" dirty="0"/>
              <a:t>, </a:t>
            </a:r>
            <a:r>
              <a:rPr lang="el-GR" dirty="0" err="1"/>
              <a:t>ἐκ</a:t>
            </a:r>
            <a:r>
              <a:rPr lang="el-GR" dirty="0"/>
              <a:t> τούτων </a:t>
            </a:r>
            <a:r>
              <a:rPr lang="el-GR" dirty="0" err="1"/>
              <a:t>δὲ</a:t>
            </a:r>
            <a:r>
              <a:rPr lang="el-GR" dirty="0"/>
              <a:t> </a:t>
            </a:r>
            <a:r>
              <a:rPr lang="el-GR" dirty="0" err="1"/>
              <a:t>γίγνοιτο</a:t>
            </a:r>
            <a:r>
              <a:rPr lang="el-GR" dirty="0"/>
              <a:t> μνήμη </a:t>
            </a:r>
            <a:r>
              <a:rPr lang="el-GR" dirty="0" err="1"/>
              <a:t>καὶ</a:t>
            </a:r>
            <a:r>
              <a:rPr lang="el-GR" dirty="0"/>
              <a:t> δόξα, </a:t>
            </a:r>
            <a:r>
              <a:rPr lang="el-GR" dirty="0" err="1"/>
              <a:t>ἐκ</a:t>
            </a:r>
            <a:r>
              <a:rPr lang="el-GR" dirty="0"/>
              <a:t> </a:t>
            </a:r>
            <a:r>
              <a:rPr lang="el-GR" dirty="0" err="1"/>
              <a:t>δὲ</a:t>
            </a:r>
            <a:r>
              <a:rPr lang="el-GR" dirty="0"/>
              <a:t> μνήμης </a:t>
            </a:r>
            <a:r>
              <a:rPr lang="el-GR" dirty="0" err="1"/>
              <a:t>καὶ</a:t>
            </a:r>
            <a:r>
              <a:rPr lang="el-GR" dirty="0"/>
              <a:t> δόξης </a:t>
            </a:r>
            <a:r>
              <a:rPr lang="el-GR" dirty="0" err="1"/>
              <a:t>λαβούσης</a:t>
            </a:r>
            <a:r>
              <a:rPr lang="el-GR" dirty="0"/>
              <a:t> </a:t>
            </a:r>
            <a:r>
              <a:rPr lang="el-GR" dirty="0" err="1"/>
              <a:t>τὸ</a:t>
            </a:r>
            <a:r>
              <a:rPr lang="el-GR" dirty="0"/>
              <a:t> </a:t>
            </a:r>
            <a:r>
              <a:rPr lang="el-GR" dirty="0" err="1"/>
              <a:t>ἠρεμεῖν</a:t>
            </a:r>
            <a:r>
              <a:rPr lang="el-GR" dirty="0"/>
              <a:t>, </a:t>
            </a:r>
            <a:r>
              <a:rPr lang="el-GR" dirty="0" err="1"/>
              <a:t>κατὰ</a:t>
            </a:r>
            <a:r>
              <a:rPr lang="el-GR" dirty="0"/>
              <a:t> </a:t>
            </a:r>
            <a:r>
              <a:rPr lang="el-GR" dirty="0" err="1"/>
              <a:t>ταῦτα</a:t>
            </a:r>
            <a:r>
              <a:rPr lang="el-GR" dirty="0"/>
              <a:t> γίγνεσθαι </a:t>
            </a:r>
            <a:r>
              <a:rPr lang="el-GR" dirty="0" err="1"/>
              <a:t>ἐπιστήμην</a:t>
            </a:r>
            <a:r>
              <a:rPr lang="el-GR" dirty="0"/>
              <a:t>; </a:t>
            </a:r>
            <a:r>
              <a:rPr lang="el-GR" dirty="0" err="1"/>
              <a:t>καὶ</a:t>
            </a:r>
            <a:r>
              <a:rPr lang="el-GR" dirty="0"/>
              <a:t> </a:t>
            </a:r>
            <a:r>
              <a:rPr lang="el-GR" dirty="0" err="1"/>
              <a:t>αὖ</a:t>
            </a:r>
            <a:r>
              <a:rPr lang="el-GR" dirty="0"/>
              <a:t> τούτων </a:t>
            </a:r>
            <a:r>
              <a:rPr lang="el-GR" dirty="0" err="1"/>
              <a:t>τὰς</a:t>
            </a:r>
            <a:r>
              <a:rPr lang="el-GR" dirty="0"/>
              <a:t> </a:t>
            </a:r>
            <a:r>
              <a:rPr lang="el-GR" dirty="0" err="1"/>
              <a:t>φθορὰς</a:t>
            </a:r>
            <a:r>
              <a:rPr lang="el-GR" dirty="0"/>
              <a:t> </a:t>
            </a:r>
            <a:r>
              <a:rPr lang="el-GR" dirty="0" err="1"/>
              <a:t>σκοπῶν</a:t>
            </a:r>
            <a:r>
              <a:rPr lang="el-GR" dirty="0"/>
              <a:t>, </a:t>
            </a:r>
            <a:r>
              <a:rPr lang="el-GR" dirty="0" err="1"/>
              <a:t>καὶ</a:t>
            </a:r>
            <a:r>
              <a:rPr lang="el-GR" dirty="0"/>
              <a:t> </a:t>
            </a:r>
            <a:r>
              <a:rPr lang="el-GR" dirty="0" err="1"/>
              <a:t>τὰ</a:t>
            </a:r>
            <a:r>
              <a:rPr lang="el-GR" dirty="0"/>
              <a:t> </a:t>
            </a:r>
            <a:r>
              <a:rPr lang="el-GR" dirty="0" err="1"/>
              <a:t>περὶ</a:t>
            </a:r>
            <a:r>
              <a:rPr lang="el-GR" dirty="0"/>
              <a:t> </a:t>
            </a:r>
            <a:r>
              <a:rPr lang="el-GR" dirty="0" err="1"/>
              <a:t>τὸν</a:t>
            </a:r>
            <a:r>
              <a:rPr lang="el-GR" dirty="0"/>
              <a:t> </a:t>
            </a:r>
            <a:r>
              <a:rPr lang="el-GR" dirty="0" err="1"/>
              <a:t>οὐρανόν</a:t>
            </a:r>
            <a:endParaRPr lang="el-GR" dirty="0"/>
          </a:p>
        </p:txBody>
      </p:sp>
      <p:sp>
        <p:nvSpPr>
          <p:cNvPr id="4" name="Θέση περιεχομένου 3">
            <a:extLst>
              <a:ext uri="{FF2B5EF4-FFF2-40B4-BE49-F238E27FC236}">
                <a16:creationId xmlns:a16="http://schemas.microsoft.com/office/drawing/2014/main" id="{54AEB202-2B10-C8EE-07F7-771405606686}"/>
              </a:ext>
            </a:extLst>
          </p:cNvPr>
          <p:cNvSpPr>
            <a:spLocks noGrp="1"/>
          </p:cNvSpPr>
          <p:nvPr>
            <p:ph sz="half" idx="2"/>
          </p:nvPr>
        </p:nvSpPr>
        <p:spPr/>
        <p:txBody>
          <a:bodyPr>
            <a:normAutofit/>
          </a:bodyPr>
          <a:lstStyle/>
          <a:p>
            <a:pPr marL="0" indent="0" algn="just">
              <a:buNone/>
            </a:pPr>
            <a:r>
              <a:rPr lang="el-GR" dirty="0">
                <a:latin typeface="Arial" panose="020B0604020202020204" pitchFamily="34" charset="0"/>
                <a:cs typeface="Arial" panose="020B0604020202020204" pitchFamily="34" charset="0"/>
              </a:rPr>
              <a:t>Και είναι το αίμα αυτό με το οποίο σκεφτόμαστε ή ο αέρας ή η φωτιά; Ή τίποτα από αυτά αλλά ο εγκέφαλος που παρέχει τις αισθήσεις της ακοής, της όρασης και της όσφρησης από τις οποίες προέρχονται η μνήμη και η κρίση και από τη μνήμη και την κρίση, όταν αυτές γίνουν σταθερές, με τη σειρά της προκύπτει η γνώση; Στη συνέχεια πήγα να εξετάσω τη φθορά αυτών των πραγμάτων και τι συμβαίνει [e] στον ουρανό και τη γη, </a:t>
            </a:r>
          </a:p>
          <a:p>
            <a:pPr marL="0" indent="0">
              <a:buNone/>
            </a:pPr>
            <a:endParaRPr lang="el-GR" dirty="0"/>
          </a:p>
        </p:txBody>
      </p:sp>
    </p:spTree>
    <p:extLst>
      <p:ext uri="{BB962C8B-B14F-4D97-AF65-F5344CB8AC3E}">
        <p14:creationId xmlns:p14="http://schemas.microsoft.com/office/powerpoint/2010/main" val="183480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DEE41E-3379-CB38-1D3E-9B6EE956367D}"/>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22A2A5CB-0B8C-863B-02E8-CBA179C2075D}"/>
              </a:ext>
            </a:extLst>
          </p:cNvPr>
          <p:cNvSpPr>
            <a:spLocks noGrp="1"/>
          </p:cNvSpPr>
          <p:nvPr>
            <p:ph sz="half" idx="1"/>
          </p:nvPr>
        </p:nvSpPr>
        <p:spPr/>
        <p:txBody>
          <a:bodyPr>
            <a:normAutofit fontScale="70000" lnSpcReduction="20000"/>
          </a:bodyPr>
          <a:lstStyle/>
          <a:p>
            <a:pPr marL="0" indent="0" algn="just">
              <a:buNone/>
            </a:pPr>
            <a:r>
              <a:rPr lang="el-GR" dirty="0"/>
              <a:t>[96</a:t>
            </a:r>
            <a:r>
              <a:rPr lang="en-US" dirty="0"/>
              <a:t>c</a:t>
            </a:r>
            <a:r>
              <a:rPr lang="el-GR" dirty="0"/>
              <a:t>] τε </a:t>
            </a:r>
            <a:r>
              <a:rPr lang="el-GR" dirty="0" err="1"/>
              <a:t>καὶ</a:t>
            </a:r>
            <a:r>
              <a:rPr lang="el-GR" dirty="0"/>
              <a:t> </a:t>
            </a:r>
            <a:r>
              <a:rPr lang="el-GR" dirty="0" err="1"/>
              <a:t>τὴν</a:t>
            </a:r>
            <a:r>
              <a:rPr lang="el-GR" dirty="0"/>
              <a:t> </a:t>
            </a:r>
            <a:r>
              <a:rPr lang="el-GR" dirty="0" err="1"/>
              <a:t>γῆν</a:t>
            </a:r>
            <a:r>
              <a:rPr lang="el-GR" dirty="0"/>
              <a:t> πάθη, </a:t>
            </a:r>
            <a:r>
              <a:rPr lang="el-GR" dirty="0" err="1"/>
              <a:t>τελευτῶν</a:t>
            </a:r>
            <a:r>
              <a:rPr lang="el-GR" dirty="0"/>
              <a:t> </a:t>
            </a:r>
            <a:r>
              <a:rPr lang="el-GR" dirty="0" err="1"/>
              <a:t>οὕτως</a:t>
            </a:r>
            <a:r>
              <a:rPr lang="el-GR" dirty="0"/>
              <a:t> </a:t>
            </a:r>
            <a:r>
              <a:rPr lang="el-GR" dirty="0" err="1"/>
              <a:t>ἐμαυτῷ</a:t>
            </a:r>
            <a:r>
              <a:rPr lang="el-GR" dirty="0"/>
              <a:t> </a:t>
            </a:r>
            <a:r>
              <a:rPr lang="el-GR" dirty="0" err="1"/>
              <a:t>ἔδοξα</a:t>
            </a:r>
            <a:r>
              <a:rPr lang="el-GR" dirty="0"/>
              <a:t> </a:t>
            </a:r>
            <a:r>
              <a:rPr lang="el-GR" dirty="0" err="1"/>
              <a:t>πρὸς</a:t>
            </a:r>
            <a:r>
              <a:rPr lang="el-GR" dirty="0"/>
              <a:t> ταύτην </a:t>
            </a:r>
            <a:r>
              <a:rPr lang="el-GR" dirty="0" err="1"/>
              <a:t>τὴν</a:t>
            </a:r>
            <a:r>
              <a:rPr lang="el-GR" dirty="0"/>
              <a:t> </a:t>
            </a:r>
            <a:r>
              <a:rPr lang="el-GR" dirty="0" err="1"/>
              <a:t>σκέψιν</a:t>
            </a:r>
            <a:r>
              <a:rPr lang="el-GR" dirty="0"/>
              <a:t> </a:t>
            </a:r>
            <a:r>
              <a:rPr lang="el-GR" dirty="0" err="1"/>
              <a:t>ἀφυὴς</a:t>
            </a:r>
            <a:r>
              <a:rPr lang="el-GR" dirty="0"/>
              <a:t> </a:t>
            </a:r>
            <a:r>
              <a:rPr lang="el-GR" dirty="0" err="1"/>
              <a:t>εἶναι</a:t>
            </a:r>
            <a:r>
              <a:rPr lang="el-GR" dirty="0"/>
              <a:t> </a:t>
            </a:r>
            <a:r>
              <a:rPr lang="el-GR" dirty="0" err="1"/>
              <a:t>ὡς</a:t>
            </a:r>
            <a:r>
              <a:rPr lang="el-GR" dirty="0"/>
              <a:t> </a:t>
            </a:r>
            <a:r>
              <a:rPr lang="el-GR" dirty="0" err="1"/>
              <a:t>οὐδὲν</a:t>
            </a:r>
            <a:r>
              <a:rPr lang="el-GR" dirty="0"/>
              <a:t> </a:t>
            </a:r>
            <a:r>
              <a:rPr lang="el-GR" dirty="0" err="1"/>
              <a:t>χρῆμα</a:t>
            </a:r>
            <a:r>
              <a:rPr lang="el-GR" dirty="0"/>
              <a:t>. </a:t>
            </a:r>
            <a:r>
              <a:rPr lang="el-GR" dirty="0" err="1"/>
              <a:t>τεκμήριον</a:t>
            </a:r>
            <a:r>
              <a:rPr lang="el-GR" dirty="0"/>
              <a:t> </a:t>
            </a:r>
            <a:r>
              <a:rPr lang="el-GR" dirty="0" err="1"/>
              <a:t>δέ</a:t>
            </a:r>
            <a:r>
              <a:rPr lang="el-GR" dirty="0"/>
              <a:t> σοι </a:t>
            </a:r>
            <a:r>
              <a:rPr lang="el-GR" dirty="0" err="1"/>
              <a:t>ἐρῶ</a:t>
            </a:r>
            <a:r>
              <a:rPr lang="el-GR" dirty="0"/>
              <a:t> </a:t>
            </a:r>
            <a:r>
              <a:rPr lang="el-GR" dirty="0" err="1"/>
              <a:t>ἱκανόν</a:t>
            </a:r>
            <a:r>
              <a:rPr lang="el-GR" dirty="0">
                <a:latin typeface="Arial" panose="020B0604020202020204" pitchFamily="34" charset="0"/>
                <a:cs typeface="Arial" panose="020B0604020202020204" pitchFamily="34" charset="0"/>
              </a:rPr>
              <a:t>·</a:t>
            </a:r>
            <a:r>
              <a:rPr lang="el-GR" dirty="0"/>
              <a:t> </a:t>
            </a:r>
            <a:r>
              <a:rPr lang="el-GR" dirty="0" err="1"/>
              <a:t>ἐγὼ</a:t>
            </a:r>
            <a:r>
              <a:rPr lang="el-GR" dirty="0"/>
              <a:t> </a:t>
            </a:r>
            <a:r>
              <a:rPr lang="el-GR" dirty="0" err="1"/>
              <a:t>γὰρ</a:t>
            </a:r>
            <a:r>
              <a:rPr lang="el-GR" dirty="0"/>
              <a:t> ἃ </a:t>
            </a:r>
            <a:r>
              <a:rPr lang="el-GR" dirty="0" err="1"/>
              <a:t>καὶ</a:t>
            </a:r>
            <a:r>
              <a:rPr lang="el-GR" dirty="0"/>
              <a:t> πρότερον </a:t>
            </a:r>
            <a:r>
              <a:rPr lang="el-GR" dirty="0" err="1"/>
              <a:t>σαφῶς</a:t>
            </a:r>
            <a:r>
              <a:rPr lang="el-GR" dirty="0"/>
              <a:t> </a:t>
            </a:r>
            <a:r>
              <a:rPr lang="el-GR" dirty="0" err="1"/>
              <a:t>ἠπιστάμην</a:t>
            </a:r>
            <a:r>
              <a:rPr lang="el-GR" dirty="0"/>
              <a:t>, </a:t>
            </a:r>
            <a:r>
              <a:rPr lang="el-GR" dirty="0" err="1"/>
              <a:t>ὥς</a:t>
            </a:r>
            <a:r>
              <a:rPr lang="el-GR" dirty="0"/>
              <a:t> </a:t>
            </a:r>
            <a:r>
              <a:rPr lang="el-GR" dirty="0" err="1"/>
              <a:t>γε</a:t>
            </a:r>
            <a:r>
              <a:rPr lang="el-GR" dirty="0"/>
              <a:t> </a:t>
            </a:r>
            <a:r>
              <a:rPr lang="el-GR" dirty="0" err="1"/>
              <a:t>ἐμαυτῷ</a:t>
            </a:r>
            <a:r>
              <a:rPr lang="el-GR" dirty="0"/>
              <a:t> </a:t>
            </a:r>
            <a:r>
              <a:rPr lang="el-GR" dirty="0" err="1"/>
              <a:t>καὶ</a:t>
            </a:r>
            <a:r>
              <a:rPr lang="el-GR" dirty="0"/>
              <a:t> </a:t>
            </a:r>
            <a:r>
              <a:rPr lang="el-GR" dirty="0" err="1"/>
              <a:t>τοῖς</a:t>
            </a:r>
            <a:r>
              <a:rPr lang="el-GR" dirty="0"/>
              <a:t> </a:t>
            </a:r>
            <a:r>
              <a:rPr lang="el-GR" dirty="0" err="1"/>
              <a:t>ἄλλοις</a:t>
            </a:r>
            <a:r>
              <a:rPr lang="el-GR" dirty="0"/>
              <a:t> </a:t>
            </a:r>
            <a:r>
              <a:rPr lang="el-GR" dirty="0" err="1"/>
              <a:t>ἐδόκουν</a:t>
            </a:r>
            <a:r>
              <a:rPr lang="el-GR" dirty="0"/>
              <a:t>, τότε </a:t>
            </a:r>
            <a:r>
              <a:rPr lang="el-GR" dirty="0" err="1"/>
              <a:t>ὑπὸ</a:t>
            </a:r>
            <a:r>
              <a:rPr lang="el-GR" dirty="0"/>
              <a:t> ταύτης </a:t>
            </a:r>
            <a:r>
              <a:rPr lang="el-GR" dirty="0" err="1"/>
              <a:t>τῆς</a:t>
            </a:r>
            <a:r>
              <a:rPr lang="el-GR" dirty="0"/>
              <a:t> σκέψεως </a:t>
            </a:r>
            <a:r>
              <a:rPr lang="el-GR" dirty="0" err="1"/>
              <a:t>οὕτω</a:t>
            </a:r>
            <a:r>
              <a:rPr lang="el-GR" dirty="0"/>
              <a:t> σφόδρα </a:t>
            </a:r>
            <a:r>
              <a:rPr lang="el-GR" dirty="0" err="1"/>
              <a:t>ἐτυφλώθην</a:t>
            </a:r>
            <a:r>
              <a:rPr lang="el-GR" dirty="0"/>
              <a:t>, </a:t>
            </a:r>
            <a:r>
              <a:rPr lang="el-GR" dirty="0" err="1"/>
              <a:t>ὥστε</a:t>
            </a:r>
            <a:r>
              <a:rPr lang="el-GR" dirty="0"/>
              <a:t> </a:t>
            </a:r>
            <a:r>
              <a:rPr lang="el-GR" dirty="0" err="1"/>
              <a:t>ἀπέμαθον</a:t>
            </a:r>
            <a:r>
              <a:rPr lang="el-GR" dirty="0"/>
              <a:t> </a:t>
            </a:r>
            <a:r>
              <a:rPr lang="el-GR" dirty="0" err="1"/>
              <a:t>καὶ</a:t>
            </a:r>
            <a:r>
              <a:rPr lang="el-GR" dirty="0"/>
              <a:t> </a:t>
            </a:r>
            <a:r>
              <a:rPr lang="el-GR" dirty="0" err="1"/>
              <a:t>ταῦτα</a:t>
            </a:r>
            <a:r>
              <a:rPr lang="el-GR" dirty="0"/>
              <a:t> ἃ </a:t>
            </a:r>
            <a:r>
              <a:rPr lang="el-GR" dirty="0" err="1"/>
              <a:t>πρὸ</a:t>
            </a:r>
            <a:r>
              <a:rPr lang="el-GR" dirty="0"/>
              <a:t> </a:t>
            </a:r>
            <a:r>
              <a:rPr lang="el-GR" dirty="0" err="1"/>
              <a:t>τοῦ</a:t>
            </a:r>
            <a:r>
              <a:rPr lang="el-GR" dirty="0"/>
              <a:t> </a:t>
            </a:r>
            <a:r>
              <a:rPr lang="el-GR" dirty="0" err="1"/>
              <a:t>ᾤμην</a:t>
            </a:r>
            <a:r>
              <a:rPr lang="el-GR" dirty="0"/>
              <a:t> </a:t>
            </a:r>
            <a:r>
              <a:rPr lang="el-GR" dirty="0" err="1"/>
              <a:t>εἰδέναι</a:t>
            </a:r>
            <a:r>
              <a:rPr lang="el-GR" dirty="0"/>
              <a:t>, </a:t>
            </a:r>
            <a:r>
              <a:rPr lang="el-GR" dirty="0" err="1"/>
              <a:t>περὶ</a:t>
            </a:r>
            <a:r>
              <a:rPr lang="el-GR" dirty="0"/>
              <a:t> </a:t>
            </a:r>
            <a:r>
              <a:rPr lang="el-GR" dirty="0" err="1"/>
              <a:t>ἄλλων</a:t>
            </a:r>
            <a:r>
              <a:rPr lang="el-GR" dirty="0"/>
              <a:t> τε </a:t>
            </a:r>
            <a:r>
              <a:rPr lang="el-GR" dirty="0" err="1"/>
              <a:t>πολλῶν</a:t>
            </a:r>
            <a:r>
              <a:rPr lang="el-GR" dirty="0"/>
              <a:t> </a:t>
            </a:r>
            <a:r>
              <a:rPr lang="el-GR" dirty="0" err="1"/>
              <a:t>καὶ</a:t>
            </a:r>
            <a:r>
              <a:rPr lang="el-GR" dirty="0"/>
              <a:t> </a:t>
            </a:r>
            <a:r>
              <a:rPr lang="el-GR" dirty="0" err="1"/>
              <a:t>διὰ</a:t>
            </a:r>
            <a:r>
              <a:rPr lang="el-GR" dirty="0"/>
              <a:t> τί </a:t>
            </a:r>
            <a:r>
              <a:rPr lang="el-GR" dirty="0" err="1"/>
              <a:t>ἄνθρωπος</a:t>
            </a:r>
            <a:r>
              <a:rPr lang="el-GR" dirty="0"/>
              <a:t> </a:t>
            </a:r>
            <a:r>
              <a:rPr lang="el-GR" dirty="0" err="1"/>
              <a:t>αὐξάνεται</a:t>
            </a:r>
            <a:r>
              <a:rPr lang="el-GR" dirty="0"/>
              <a:t>. </a:t>
            </a:r>
            <a:r>
              <a:rPr lang="el-GR" dirty="0" err="1"/>
              <a:t>τοῦτο</a:t>
            </a:r>
            <a:r>
              <a:rPr lang="el-GR" dirty="0"/>
              <a:t> </a:t>
            </a:r>
            <a:r>
              <a:rPr lang="el-GR" dirty="0" err="1"/>
              <a:t>γὰρ</a:t>
            </a:r>
            <a:r>
              <a:rPr lang="el-GR" dirty="0"/>
              <a:t> </a:t>
            </a:r>
            <a:r>
              <a:rPr lang="el-GR" dirty="0" err="1"/>
              <a:t>ᾤμην</a:t>
            </a:r>
            <a:r>
              <a:rPr lang="el-GR" dirty="0"/>
              <a:t> </a:t>
            </a:r>
            <a:r>
              <a:rPr lang="el-GR" dirty="0" err="1"/>
              <a:t>πρὸ</a:t>
            </a:r>
            <a:r>
              <a:rPr lang="el-GR" dirty="0"/>
              <a:t> </a:t>
            </a:r>
            <a:r>
              <a:rPr lang="el-GR" dirty="0" err="1"/>
              <a:t>τοῦ</a:t>
            </a:r>
            <a:r>
              <a:rPr lang="el-GR" dirty="0"/>
              <a:t> </a:t>
            </a:r>
            <a:r>
              <a:rPr lang="el-GR" dirty="0" err="1"/>
              <a:t>παντὶ</a:t>
            </a:r>
            <a:r>
              <a:rPr lang="el-GR" dirty="0"/>
              <a:t> </a:t>
            </a:r>
            <a:r>
              <a:rPr lang="el-GR" dirty="0" err="1"/>
              <a:t>δῆλον</a:t>
            </a:r>
            <a:r>
              <a:rPr lang="el-GR" dirty="0"/>
              <a:t> </a:t>
            </a:r>
            <a:r>
              <a:rPr lang="el-GR" dirty="0" err="1"/>
              <a:t>εἶναι</a:t>
            </a:r>
            <a:r>
              <a:rPr lang="el-GR" dirty="0"/>
              <a:t>, </a:t>
            </a:r>
            <a:r>
              <a:rPr lang="el-GR" dirty="0" err="1"/>
              <a:t>ὅτι</a:t>
            </a:r>
            <a:r>
              <a:rPr lang="el-GR" dirty="0"/>
              <a:t> </a:t>
            </a:r>
            <a:r>
              <a:rPr lang="el-GR" dirty="0" err="1"/>
              <a:t>διὰ</a:t>
            </a:r>
            <a:r>
              <a:rPr lang="el-GR" dirty="0"/>
              <a:t> </a:t>
            </a:r>
            <a:r>
              <a:rPr lang="el-GR" dirty="0" err="1"/>
              <a:t>τὸ</a:t>
            </a:r>
            <a:r>
              <a:rPr lang="el-GR" dirty="0"/>
              <a:t> </a:t>
            </a:r>
            <a:r>
              <a:rPr lang="el-GR" dirty="0" err="1"/>
              <a:t>ἐσθίειν</a:t>
            </a:r>
            <a:r>
              <a:rPr lang="el-GR" dirty="0"/>
              <a:t> </a:t>
            </a:r>
            <a:r>
              <a:rPr lang="el-GR" dirty="0" err="1"/>
              <a:t>καὶ</a:t>
            </a:r>
            <a:r>
              <a:rPr lang="el-GR" dirty="0"/>
              <a:t> </a:t>
            </a:r>
            <a:r>
              <a:rPr lang="el-GR" dirty="0" err="1"/>
              <a:t>πίνειν</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[96</a:t>
            </a:r>
            <a:r>
              <a:rPr lang="en-US" dirty="0">
                <a:latin typeface="Arial" panose="020B0604020202020204" pitchFamily="34" charset="0"/>
                <a:cs typeface="Arial" panose="020B0604020202020204" pitchFamily="34" charset="0"/>
              </a:rPr>
              <a:t>d</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ἐπειδὰν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ἐκ</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σιτίων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ταῖς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μὲν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σαρξὶ</a:t>
            </a:r>
            <a:r>
              <a:rPr lang="el-GR" dirty="0">
                <a:latin typeface="Arial" panose="020B0604020202020204" pitchFamily="34" charset="0"/>
                <a:cs typeface="Arial" panose="020B0604020202020204" pitchFamily="34" charset="0"/>
              </a:rPr>
              <a:t> σάρκες </a:t>
            </a:r>
            <a:r>
              <a:rPr lang="el-GR" dirty="0" err="1">
                <a:latin typeface="Arial" panose="020B0604020202020204" pitchFamily="34" charset="0"/>
                <a:cs typeface="Arial" panose="020B0604020202020204" pitchFamily="34" charset="0"/>
              </a:rPr>
              <a:t>προσγένωνται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δὲ</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ὀστοῖς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ὀστᾶ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οὕτω</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λόγον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τοῖς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ἄλλοις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τὰ</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αὐτῶν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οἰκεῖα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ἑκάστοις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προσγένηται</a:t>
            </a:r>
            <a:r>
              <a:rPr lang="el-GR" dirty="0">
                <a:latin typeface="Arial" panose="020B0604020202020204" pitchFamily="34" charset="0"/>
                <a:cs typeface="Arial" panose="020B0604020202020204" pitchFamily="34" charset="0"/>
              </a:rPr>
              <a:t>, τότε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ὀλίγον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ὄγκον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ὄντα</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ὕστερον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πολὺν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γεγονέναι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οὕτω</a:t>
            </a:r>
            <a:r>
              <a:rPr lang="el-GR" dirty="0">
                <a:latin typeface="Arial" panose="020B0604020202020204" pitchFamily="34" charset="0"/>
                <a:cs typeface="Arial" panose="020B0604020202020204" pitchFamily="34" charset="0"/>
              </a:rPr>
              <a:t> γίγνεσθαι </a:t>
            </a:r>
            <a:r>
              <a:rPr lang="el-GR" dirty="0" err="1">
                <a:latin typeface="Arial" panose="020B0604020202020204" pitchFamily="34" charset="0"/>
                <a:cs typeface="Arial" panose="020B0604020202020204" pitchFamily="34" charset="0"/>
              </a:rPr>
              <a:t>τὸν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σμικρὸν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ἄνθρωπον</a:t>
            </a:r>
            <a:r>
              <a:rPr lang="el-GR" dirty="0">
                <a:latin typeface="Arial" panose="020B0604020202020204" pitchFamily="34" charset="0"/>
                <a:cs typeface="Arial" panose="020B0604020202020204" pitchFamily="34" charset="0"/>
              </a:rPr>
              <a:t> μέγαν. </a:t>
            </a:r>
            <a:r>
              <a:rPr lang="el-GR" dirty="0" err="1">
                <a:latin typeface="Arial" panose="020B0604020202020204" pitchFamily="34" charset="0"/>
                <a:cs typeface="Arial" panose="020B0604020202020204" pitchFamily="34" charset="0"/>
              </a:rPr>
              <a:t>οὕτως</a:t>
            </a:r>
            <a:r>
              <a:rPr lang="el-GR" dirty="0">
                <a:latin typeface="Arial" panose="020B0604020202020204" pitchFamily="34" charset="0"/>
                <a:cs typeface="Arial" panose="020B0604020202020204" pitchFamily="34" charset="0"/>
              </a:rPr>
              <a:t> τότε </a:t>
            </a:r>
            <a:r>
              <a:rPr lang="el-GR" dirty="0" err="1">
                <a:latin typeface="Arial" panose="020B0604020202020204" pitchFamily="34" charset="0"/>
                <a:cs typeface="Arial" panose="020B0604020202020204" pitchFamily="34" charset="0"/>
              </a:rPr>
              <a:t>ᾤμην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οὐ</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δοκῶ</a:t>
            </a:r>
            <a:r>
              <a:rPr lang="el-GR" dirty="0">
                <a:latin typeface="Arial" panose="020B0604020202020204" pitchFamily="34" charset="0"/>
                <a:cs typeface="Arial" panose="020B0604020202020204" pitchFamily="34" charset="0"/>
              </a:rPr>
              <a:t> σοι μετρίως;</a:t>
            </a:r>
          </a:p>
          <a:p>
            <a:pPr marL="0" indent="0" algn="just">
              <a:buNone/>
            </a:pPr>
            <a:r>
              <a:rPr lang="el-GR" dirty="0" err="1">
                <a:latin typeface="Arial" panose="020B0604020202020204" pitchFamily="34" charset="0"/>
                <a:cs typeface="Arial" panose="020B0604020202020204" pitchFamily="34" charset="0"/>
              </a:rPr>
              <a:t>ἔμοιγε</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ἔφη</a:t>
            </a:r>
            <a:r>
              <a:rPr lang="el-GR" dirty="0">
                <a:latin typeface="Arial" panose="020B0604020202020204" pitchFamily="34" charset="0"/>
                <a:cs typeface="Arial" panose="020B0604020202020204" pitchFamily="34" charset="0"/>
              </a:rPr>
              <a:t> ὁ </a:t>
            </a:r>
            <a:r>
              <a:rPr lang="el-GR" dirty="0" err="1">
                <a:latin typeface="Arial" panose="020B0604020202020204" pitchFamily="34" charset="0"/>
                <a:cs typeface="Arial" panose="020B0604020202020204" pitchFamily="34" charset="0"/>
              </a:rPr>
              <a:t>Κέβης</a:t>
            </a:r>
            <a:r>
              <a:rPr lang="el-GR" dirty="0">
                <a:latin typeface="Arial" panose="020B0604020202020204" pitchFamily="34" charset="0"/>
                <a:cs typeface="Arial" panose="020B0604020202020204" pitchFamily="34" charset="0"/>
              </a:rPr>
              <a:t>.</a:t>
            </a:r>
          </a:p>
          <a:p>
            <a:pPr marL="0" indent="0" algn="just">
              <a:buNone/>
            </a:pPr>
            <a:r>
              <a:rPr lang="el-GR" dirty="0" err="1">
                <a:latin typeface="Arial" panose="020B0604020202020204" pitchFamily="34" charset="0"/>
                <a:cs typeface="Arial" panose="020B0604020202020204" pitchFamily="34" charset="0"/>
              </a:rPr>
              <a:t>σκέψαι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δὴ</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καὶ</a:t>
            </a:r>
            <a:r>
              <a:rPr lang="el-GR" dirty="0">
                <a:latin typeface="Arial" panose="020B0604020202020204" pitchFamily="34" charset="0"/>
                <a:cs typeface="Arial" panose="020B0604020202020204" pitchFamily="34" charset="0"/>
              </a:rPr>
              <a:t> τάδε </a:t>
            </a:r>
            <a:r>
              <a:rPr lang="el-GR" dirty="0" err="1">
                <a:latin typeface="Arial" panose="020B0604020202020204" pitchFamily="34" charset="0"/>
                <a:cs typeface="Arial" panose="020B0604020202020204" pitchFamily="34" charset="0"/>
              </a:rPr>
              <a:t>ἔτι</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ᾤμην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γὰρ</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ἱκανῶς</a:t>
            </a:r>
            <a:r>
              <a:rPr lang="el-GR" dirty="0">
                <a:latin typeface="Arial" panose="020B0604020202020204" pitchFamily="34" charset="0"/>
                <a:cs typeface="Arial" panose="020B0604020202020204" pitchFamily="34" charset="0"/>
              </a:rPr>
              <a:t> μοι </a:t>
            </a:r>
            <a:r>
              <a:rPr lang="el-GR" dirty="0" err="1">
                <a:latin typeface="Arial" panose="020B0604020202020204" pitchFamily="34" charset="0"/>
                <a:cs typeface="Arial" panose="020B0604020202020204" pitchFamily="34" charset="0"/>
              </a:rPr>
              <a:t>δοκεῖν</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ὁπότε</a:t>
            </a:r>
            <a:r>
              <a:rPr lang="el-GR" dirty="0">
                <a:latin typeface="Arial" panose="020B0604020202020204" pitchFamily="34" charset="0"/>
                <a:cs typeface="Arial" panose="020B0604020202020204" pitchFamily="34" charset="0"/>
              </a:rPr>
              <a:t> τις </a:t>
            </a:r>
            <a:r>
              <a:rPr lang="el-GR" dirty="0" err="1">
                <a:latin typeface="Arial" panose="020B0604020202020204" pitchFamily="34" charset="0"/>
                <a:cs typeface="Arial" panose="020B0604020202020204" pitchFamily="34" charset="0"/>
              </a:rPr>
              <a:t>φαίνοιτο</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ἄνθρωπος</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παραστὰς</a:t>
            </a:r>
            <a:r>
              <a:rPr lang="el-GR" dirty="0">
                <a:latin typeface="Arial" panose="020B0604020202020204" pitchFamily="34" charset="0"/>
                <a:cs typeface="Arial" panose="020B0604020202020204" pitchFamily="34" charset="0"/>
              </a:rPr>
              <a:t> μέγας </a:t>
            </a:r>
            <a:r>
              <a:rPr lang="el-GR" dirty="0" err="1">
                <a:latin typeface="Arial" panose="020B0604020202020204" pitchFamily="34" charset="0"/>
                <a:cs typeface="Arial" panose="020B0604020202020204" pitchFamily="34" charset="0"/>
              </a:rPr>
              <a:t>σμικρῷ</a:t>
            </a:r>
            <a:r>
              <a:rPr lang="el-GR" dirty="0">
                <a:latin typeface="Arial" panose="020B0604020202020204" pitchFamily="34" charset="0"/>
                <a:cs typeface="Arial" panose="020B0604020202020204" pitchFamily="34" charset="0"/>
              </a:rPr>
              <a:t> μείζων</a:t>
            </a:r>
            <a:endParaRPr lang="el-GR" dirty="0"/>
          </a:p>
        </p:txBody>
      </p:sp>
      <p:sp>
        <p:nvSpPr>
          <p:cNvPr id="4" name="Θέση περιεχομένου 3">
            <a:extLst>
              <a:ext uri="{FF2B5EF4-FFF2-40B4-BE49-F238E27FC236}">
                <a16:creationId xmlns:a16="http://schemas.microsoft.com/office/drawing/2014/main" id="{63C0A5AA-3B7F-D9CB-FCA5-212C0C3A8936}"/>
              </a:ext>
            </a:extLst>
          </p:cNvPr>
          <p:cNvSpPr>
            <a:spLocks noGrp="1"/>
          </p:cNvSpPr>
          <p:nvPr>
            <p:ph sz="half" idx="2"/>
          </p:nvPr>
        </p:nvSpPr>
        <p:spPr/>
        <p:txBody>
          <a:bodyPr>
            <a:normAutofit fontScale="70000" lnSpcReduction="20000"/>
          </a:bodyPr>
          <a:lstStyle/>
          <a:p>
            <a:pPr marL="0" indent="0" algn="just">
              <a:buNone/>
            </a:pPr>
            <a:r>
              <a:rPr lang="el-GR" dirty="0">
                <a:latin typeface="Arial" panose="020B0604020202020204" pitchFamily="34" charset="0"/>
                <a:cs typeface="Arial" panose="020B0604020202020204" pitchFamily="34" charset="0"/>
              </a:rPr>
              <a:t>κατέληξα όμως να θεωρώ τον εαυτό μου, ενώ ερευνούσα, ως τον λιγότερο έξυπνο από όλα τα πλάσματα. Και να σου το αποδείξω- πράγματα που παλαιότερα ήξερα με σιγουριά, αυτό τουλάχιστον νόμιζα εγώ και άλλοι άνθρωποι, έφθασα μέσω της έρευνας στο σημείο να τυφλωθώ στην κυριολεξία ώστε να ξεμάθω και αυτά που πιο πριν νόμιζα ότι ήξερα- πολλά και διάφορα και για ποιον λόγο μια ανθρώπινη ύπαρξη μεγαλώνει. Αυτό το τελευταίο θεωρούσα πως είναι ξεκάθαρο στον καθένα, αιτία είναι το φαγητό και το ποτό- είναι οι τροφές που προσθέτουν σάρκες στις σάρκες, [d] οστά στα οστά και, σύμφωνα με την ίδια αρχή, το καθένα προσθέτει το δικό του σε καθένα από τα υπόλοιπα- έτσι και ένα με μικρό όγκο στη συνέχεια γίνεται μεγάλο και με τον ίδιο τρόπο ο άνθρωπος με το μικρό σώμα αποκτά μεγαλύτερο. Σου φαίνομαι να τα λέω σωστά"; </a:t>
            </a:r>
          </a:p>
          <a:p>
            <a:pPr marL="0" indent="0" algn="just">
              <a:buNone/>
            </a:pPr>
            <a:r>
              <a:rPr lang="el-GR" dirty="0">
                <a:latin typeface="Arial" panose="020B0604020202020204" pitchFamily="34" charset="0"/>
                <a:cs typeface="Arial" panose="020B0604020202020204" pitchFamily="34" charset="0"/>
              </a:rPr>
              <a:t>Βεβαίως, είπε ο </a:t>
            </a:r>
            <a:r>
              <a:rPr lang="el-GR" dirty="0" err="1">
                <a:latin typeface="Arial" panose="020B0604020202020204" pitchFamily="34" charset="0"/>
                <a:cs typeface="Arial" panose="020B0604020202020204" pitchFamily="34" charset="0"/>
              </a:rPr>
              <a:t>Κέβης</a:t>
            </a:r>
            <a:r>
              <a:rPr lang="el-GR" dirty="0">
                <a:latin typeface="Arial" panose="020B0604020202020204" pitchFamily="34" charset="0"/>
                <a:cs typeface="Arial" panose="020B0604020202020204" pitchFamily="34" charset="0"/>
              </a:rPr>
              <a:t> </a:t>
            </a:r>
          </a:p>
          <a:p>
            <a:pPr marL="0" indent="0">
              <a:buNone/>
            </a:pPr>
            <a:r>
              <a:rPr lang="el-GR" dirty="0"/>
              <a:t>Πρόσεξε και το επόμενο. Θεωρούσα ως εύλογη απόδειξη, στην περίπτωση του ψηλότερου ανθρώπου, όταν δηλαδή ένας ψηλός πάει και σταθεί πλάι σε έναν κοντό, ότι αιτία του 'ψηλότερος' είναι το κεφάλι του, </a:t>
            </a:r>
          </a:p>
        </p:txBody>
      </p:sp>
    </p:spTree>
    <p:extLst>
      <p:ext uri="{BB962C8B-B14F-4D97-AF65-F5344CB8AC3E}">
        <p14:creationId xmlns:p14="http://schemas.microsoft.com/office/powerpoint/2010/main" val="38710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C05855-A9C5-656E-9177-89BFCFF2B573}"/>
              </a:ext>
            </a:extLst>
          </p:cNvPr>
          <p:cNvSpPr>
            <a:spLocks noGrp="1"/>
          </p:cNvSpPr>
          <p:nvPr>
            <p:ph type="title"/>
          </p:nvPr>
        </p:nvSpPr>
        <p:spPr/>
        <p:txBody>
          <a:bodyPr/>
          <a:lstStyle/>
          <a:p>
            <a:r>
              <a:rPr lang="el-GR" i="1" dirty="0"/>
              <a:t>Φαίδων</a:t>
            </a:r>
            <a:r>
              <a:rPr lang="el-GR" dirty="0"/>
              <a:t> </a:t>
            </a:r>
            <a:r>
              <a:rPr lang="en-GB" dirty="0"/>
              <a:t>96a-100a</a:t>
            </a:r>
            <a:endParaRPr lang="el-GR" dirty="0"/>
          </a:p>
        </p:txBody>
      </p:sp>
      <p:sp>
        <p:nvSpPr>
          <p:cNvPr id="3" name="Θέση περιεχομένου 2">
            <a:extLst>
              <a:ext uri="{FF2B5EF4-FFF2-40B4-BE49-F238E27FC236}">
                <a16:creationId xmlns:a16="http://schemas.microsoft.com/office/drawing/2014/main" id="{C9DF9EE9-5536-D77D-93DF-BF7895B02DD4}"/>
              </a:ext>
            </a:extLst>
          </p:cNvPr>
          <p:cNvSpPr>
            <a:spLocks noGrp="1"/>
          </p:cNvSpPr>
          <p:nvPr>
            <p:ph sz="half" idx="1"/>
          </p:nvPr>
        </p:nvSpPr>
        <p:spPr/>
        <p:txBody>
          <a:bodyPr>
            <a:normAutofit fontScale="70000" lnSpcReduction="20000"/>
          </a:bodyPr>
          <a:lstStyle/>
          <a:p>
            <a:pPr marL="0" indent="0" algn="just">
              <a:buNone/>
            </a:pPr>
            <a:r>
              <a:rPr lang="el-GR" dirty="0"/>
              <a:t>[96</a:t>
            </a:r>
            <a:r>
              <a:rPr lang="en-US" dirty="0"/>
              <a:t>e</a:t>
            </a:r>
            <a:r>
              <a:rPr lang="el-GR" dirty="0"/>
              <a:t>] </a:t>
            </a:r>
            <a:r>
              <a:rPr lang="el-GR" dirty="0" err="1"/>
              <a:t>εἶναι</a:t>
            </a:r>
            <a:r>
              <a:rPr lang="el-GR" dirty="0"/>
              <a:t> </a:t>
            </a:r>
            <a:r>
              <a:rPr lang="el-GR" dirty="0" err="1"/>
              <a:t>αὐτῇ</a:t>
            </a:r>
            <a:r>
              <a:rPr lang="el-GR" dirty="0"/>
              <a:t> </a:t>
            </a:r>
            <a:r>
              <a:rPr lang="el-GR" dirty="0" err="1"/>
              <a:t>τῇ</a:t>
            </a:r>
            <a:r>
              <a:rPr lang="el-GR" dirty="0"/>
              <a:t> </a:t>
            </a:r>
            <a:r>
              <a:rPr lang="el-GR" dirty="0" err="1"/>
              <a:t>κεφαλῇ</a:t>
            </a:r>
            <a:r>
              <a:rPr lang="el-GR" dirty="0"/>
              <a:t>, </a:t>
            </a:r>
            <a:r>
              <a:rPr lang="el-GR" dirty="0" err="1"/>
              <a:t>καὶ</a:t>
            </a:r>
            <a:r>
              <a:rPr lang="el-GR" dirty="0"/>
              <a:t> </a:t>
            </a:r>
            <a:r>
              <a:rPr lang="el-GR" dirty="0" err="1"/>
              <a:t>ἵππος</a:t>
            </a:r>
            <a:r>
              <a:rPr lang="el-GR" dirty="0"/>
              <a:t> </a:t>
            </a:r>
            <a:r>
              <a:rPr lang="el-GR" dirty="0" err="1"/>
              <a:t>ἵππου</a:t>
            </a:r>
            <a:r>
              <a:rPr lang="el-GR" dirty="0">
                <a:cs typeface="Arial" panose="020B0604020202020204" pitchFamily="34" charset="0"/>
              </a:rPr>
              <a:t>·</a:t>
            </a:r>
            <a:r>
              <a:rPr lang="el-GR" dirty="0"/>
              <a:t> </a:t>
            </a:r>
            <a:r>
              <a:rPr lang="el-GR" dirty="0" err="1"/>
              <a:t>καὶ</a:t>
            </a:r>
            <a:r>
              <a:rPr lang="el-GR" dirty="0"/>
              <a:t> </a:t>
            </a:r>
            <a:r>
              <a:rPr lang="el-GR" dirty="0" err="1"/>
              <a:t>ἔτι</a:t>
            </a:r>
            <a:r>
              <a:rPr lang="el-GR" dirty="0"/>
              <a:t> </a:t>
            </a:r>
            <a:r>
              <a:rPr lang="el-GR" dirty="0" err="1"/>
              <a:t>γε</a:t>
            </a:r>
            <a:r>
              <a:rPr lang="el-GR" dirty="0"/>
              <a:t> τούτων </a:t>
            </a:r>
            <a:r>
              <a:rPr lang="el-GR" dirty="0" err="1"/>
              <a:t>ἐναργέστερα</a:t>
            </a:r>
            <a:r>
              <a:rPr lang="el-GR" dirty="0"/>
              <a:t>, </a:t>
            </a:r>
            <a:r>
              <a:rPr lang="el-GR" dirty="0" err="1"/>
              <a:t>τὰ</a:t>
            </a:r>
            <a:r>
              <a:rPr lang="el-GR" dirty="0"/>
              <a:t> δέκα μοι </a:t>
            </a:r>
            <a:r>
              <a:rPr lang="el-GR" dirty="0" err="1"/>
              <a:t>ἐδόκει</a:t>
            </a:r>
            <a:r>
              <a:rPr lang="el-GR" dirty="0"/>
              <a:t> </a:t>
            </a:r>
            <a:r>
              <a:rPr lang="el-GR" dirty="0" err="1"/>
              <a:t>τῶν</a:t>
            </a:r>
            <a:r>
              <a:rPr lang="el-GR" dirty="0"/>
              <a:t> </a:t>
            </a:r>
            <a:r>
              <a:rPr lang="el-GR" dirty="0" err="1"/>
              <a:t>ὀκτὼ</a:t>
            </a:r>
            <a:r>
              <a:rPr lang="el-GR" dirty="0"/>
              <a:t> </a:t>
            </a:r>
            <a:r>
              <a:rPr lang="el-GR" dirty="0" err="1"/>
              <a:t>πλέονα</a:t>
            </a:r>
            <a:r>
              <a:rPr lang="el-GR" dirty="0"/>
              <a:t> </a:t>
            </a:r>
            <a:r>
              <a:rPr lang="el-GR" dirty="0" err="1"/>
              <a:t>εἶναι</a:t>
            </a:r>
            <a:r>
              <a:rPr lang="el-GR" dirty="0"/>
              <a:t> </a:t>
            </a:r>
            <a:r>
              <a:rPr lang="el-GR" dirty="0" err="1"/>
              <a:t>διὰ</a:t>
            </a:r>
            <a:r>
              <a:rPr lang="el-GR" dirty="0"/>
              <a:t> </a:t>
            </a:r>
            <a:r>
              <a:rPr lang="el-GR" dirty="0" err="1"/>
              <a:t>τὸ</a:t>
            </a:r>
            <a:r>
              <a:rPr lang="el-GR" dirty="0"/>
              <a:t> δύο </a:t>
            </a:r>
            <a:r>
              <a:rPr lang="el-GR" dirty="0" err="1"/>
              <a:t>αὐτοῖς</a:t>
            </a:r>
            <a:r>
              <a:rPr lang="el-GR" dirty="0"/>
              <a:t> </a:t>
            </a:r>
            <a:r>
              <a:rPr lang="el-GR" dirty="0" err="1"/>
              <a:t>προσεῖναι</a:t>
            </a:r>
            <a:r>
              <a:rPr lang="el-GR" dirty="0"/>
              <a:t>, </a:t>
            </a:r>
            <a:r>
              <a:rPr lang="el-GR" dirty="0" err="1"/>
              <a:t>καὶ</a:t>
            </a:r>
            <a:r>
              <a:rPr lang="el-GR" dirty="0"/>
              <a:t> </a:t>
            </a:r>
            <a:r>
              <a:rPr lang="el-GR" dirty="0" err="1"/>
              <a:t>τὸ</a:t>
            </a:r>
            <a:r>
              <a:rPr lang="el-GR" dirty="0"/>
              <a:t> </a:t>
            </a:r>
            <a:r>
              <a:rPr lang="el-GR" dirty="0" err="1"/>
              <a:t>δίπηχυ</a:t>
            </a:r>
            <a:r>
              <a:rPr lang="el-GR" dirty="0"/>
              <a:t> </a:t>
            </a:r>
            <a:r>
              <a:rPr lang="el-GR" dirty="0" err="1"/>
              <a:t>τοῦ</a:t>
            </a:r>
            <a:r>
              <a:rPr lang="el-GR" dirty="0"/>
              <a:t> πηχυαίου </a:t>
            </a:r>
            <a:r>
              <a:rPr lang="el-GR" dirty="0" err="1"/>
              <a:t>μεῖζον</a:t>
            </a:r>
            <a:r>
              <a:rPr lang="el-GR" dirty="0"/>
              <a:t> </a:t>
            </a:r>
            <a:r>
              <a:rPr lang="el-GR" dirty="0" err="1"/>
              <a:t>εἶναι</a:t>
            </a:r>
            <a:r>
              <a:rPr lang="el-GR" dirty="0"/>
              <a:t> </a:t>
            </a:r>
            <a:r>
              <a:rPr lang="el-GR" dirty="0" err="1"/>
              <a:t>διὰ</a:t>
            </a:r>
            <a:r>
              <a:rPr lang="el-GR" dirty="0"/>
              <a:t> </a:t>
            </a:r>
            <a:r>
              <a:rPr lang="el-GR" dirty="0" err="1"/>
              <a:t>τὸ</a:t>
            </a:r>
            <a:r>
              <a:rPr lang="el-GR" dirty="0"/>
              <a:t> </a:t>
            </a:r>
            <a:r>
              <a:rPr lang="el-GR" dirty="0" err="1"/>
              <a:t>ἡμίσει</a:t>
            </a:r>
            <a:r>
              <a:rPr lang="el-GR" dirty="0"/>
              <a:t> </a:t>
            </a:r>
            <a:r>
              <a:rPr lang="el-GR" dirty="0" err="1"/>
              <a:t>αὐτοῦ</a:t>
            </a:r>
            <a:r>
              <a:rPr lang="el-GR" dirty="0"/>
              <a:t> </a:t>
            </a:r>
            <a:r>
              <a:rPr lang="el-GR" dirty="0" err="1"/>
              <a:t>ὑπερέχειν</a:t>
            </a:r>
            <a:r>
              <a:rPr lang="el-GR" dirty="0"/>
              <a:t>.</a:t>
            </a:r>
          </a:p>
          <a:p>
            <a:pPr marL="0" indent="0" algn="just">
              <a:buNone/>
            </a:pPr>
            <a:r>
              <a:rPr lang="el-GR" dirty="0" err="1"/>
              <a:t>νῦν</a:t>
            </a:r>
            <a:r>
              <a:rPr lang="el-GR" dirty="0"/>
              <a:t> </a:t>
            </a:r>
            <a:r>
              <a:rPr lang="el-GR" dirty="0" err="1"/>
              <a:t>δὲ</a:t>
            </a:r>
            <a:r>
              <a:rPr lang="el-GR" dirty="0"/>
              <a:t> </a:t>
            </a:r>
            <a:r>
              <a:rPr lang="el-GR" dirty="0" err="1"/>
              <a:t>δή</a:t>
            </a:r>
            <a:r>
              <a:rPr lang="el-GR" dirty="0"/>
              <a:t>, </a:t>
            </a:r>
            <a:r>
              <a:rPr lang="el-GR" dirty="0" err="1"/>
              <a:t>ἔφη</a:t>
            </a:r>
            <a:r>
              <a:rPr lang="el-GR" dirty="0"/>
              <a:t> ὁ </a:t>
            </a:r>
            <a:r>
              <a:rPr lang="el-GR" dirty="0" err="1"/>
              <a:t>Κέβης</a:t>
            </a:r>
            <a:r>
              <a:rPr lang="el-GR" dirty="0"/>
              <a:t>, τί σοι </a:t>
            </a:r>
            <a:r>
              <a:rPr lang="el-GR" dirty="0" err="1"/>
              <a:t>δοκεῖ</a:t>
            </a:r>
            <a:r>
              <a:rPr lang="el-GR" dirty="0"/>
              <a:t> </a:t>
            </a:r>
            <a:r>
              <a:rPr lang="el-GR" dirty="0" err="1"/>
              <a:t>περὶ</a:t>
            </a:r>
            <a:r>
              <a:rPr lang="el-GR" dirty="0"/>
              <a:t> </a:t>
            </a:r>
            <a:r>
              <a:rPr lang="el-GR" dirty="0" err="1"/>
              <a:t>αὐτῶν</a:t>
            </a:r>
            <a:r>
              <a:rPr lang="el-GR" dirty="0"/>
              <a:t>;</a:t>
            </a:r>
          </a:p>
          <a:p>
            <a:pPr marL="0" indent="0" algn="just">
              <a:buNone/>
            </a:pPr>
            <a:r>
              <a:rPr lang="el-GR" dirty="0"/>
              <a:t>πόρρω που, </a:t>
            </a:r>
            <a:r>
              <a:rPr lang="el-GR" dirty="0" err="1"/>
              <a:t>ἔφη</a:t>
            </a:r>
            <a:r>
              <a:rPr lang="el-GR" dirty="0"/>
              <a:t>, </a:t>
            </a:r>
            <a:r>
              <a:rPr lang="el-GR" dirty="0" err="1"/>
              <a:t>νὴ</a:t>
            </a:r>
            <a:r>
              <a:rPr lang="el-GR" dirty="0"/>
              <a:t> Δία </a:t>
            </a:r>
            <a:r>
              <a:rPr lang="el-GR" dirty="0" err="1"/>
              <a:t>ἐμὲ</a:t>
            </a:r>
            <a:r>
              <a:rPr lang="el-GR" dirty="0"/>
              <a:t> </a:t>
            </a:r>
            <a:r>
              <a:rPr lang="el-GR" dirty="0" err="1"/>
              <a:t>εἶναι</a:t>
            </a:r>
            <a:r>
              <a:rPr lang="el-GR" dirty="0"/>
              <a:t> </a:t>
            </a:r>
            <a:r>
              <a:rPr lang="el-GR" dirty="0" err="1"/>
              <a:t>τοῦ</a:t>
            </a:r>
            <a:r>
              <a:rPr lang="el-GR" dirty="0"/>
              <a:t> </a:t>
            </a:r>
            <a:r>
              <a:rPr lang="el-GR" dirty="0" err="1"/>
              <a:t>οἴεσθαι</a:t>
            </a:r>
            <a:r>
              <a:rPr lang="el-GR" dirty="0"/>
              <a:t> </a:t>
            </a:r>
            <a:r>
              <a:rPr lang="el-GR" dirty="0" err="1"/>
              <a:t>περὶ</a:t>
            </a:r>
            <a:r>
              <a:rPr lang="el-GR" dirty="0"/>
              <a:t> τούτων του </a:t>
            </a:r>
            <a:r>
              <a:rPr lang="el-GR" dirty="0" err="1"/>
              <a:t>τὴν</a:t>
            </a:r>
            <a:r>
              <a:rPr lang="el-GR" dirty="0"/>
              <a:t> </a:t>
            </a:r>
            <a:r>
              <a:rPr lang="el-GR" dirty="0" err="1"/>
              <a:t>αἰτίαν</a:t>
            </a:r>
            <a:r>
              <a:rPr lang="el-GR" dirty="0"/>
              <a:t> </a:t>
            </a:r>
            <a:r>
              <a:rPr lang="el-GR" dirty="0" err="1"/>
              <a:t>εἰδέναι</a:t>
            </a:r>
            <a:r>
              <a:rPr lang="el-GR" dirty="0"/>
              <a:t>, </a:t>
            </a:r>
            <a:r>
              <a:rPr lang="el-GR" dirty="0" err="1"/>
              <a:t>ὅς</a:t>
            </a:r>
            <a:r>
              <a:rPr lang="el-GR" dirty="0"/>
              <a:t> </a:t>
            </a:r>
            <a:r>
              <a:rPr lang="el-GR" dirty="0" err="1"/>
              <a:t>γε</a:t>
            </a:r>
            <a:r>
              <a:rPr lang="el-GR" dirty="0"/>
              <a:t> </a:t>
            </a:r>
            <a:r>
              <a:rPr lang="el-GR" dirty="0" err="1"/>
              <a:t>οὐκ</a:t>
            </a:r>
            <a:r>
              <a:rPr lang="el-GR" dirty="0"/>
              <a:t> </a:t>
            </a:r>
            <a:r>
              <a:rPr lang="el-GR" dirty="0" err="1"/>
              <a:t>ἀποδέχομαι</a:t>
            </a:r>
            <a:r>
              <a:rPr lang="el-GR" dirty="0"/>
              <a:t> </a:t>
            </a:r>
            <a:r>
              <a:rPr lang="el-GR" dirty="0" err="1"/>
              <a:t>ἐμαυτοῦ</a:t>
            </a:r>
            <a:r>
              <a:rPr lang="el-GR" dirty="0"/>
              <a:t> </a:t>
            </a:r>
            <a:r>
              <a:rPr lang="el-GR" dirty="0" err="1"/>
              <a:t>οὐδὲ</a:t>
            </a:r>
            <a:r>
              <a:rPr lang="el-GR" dirty="0"/>
              <a:t> </a:t>
            </a:r>
            <a:r>
              <a:rPr lang="el-GR" dirty="0" err="1"/>
              <a:t>ὡς</a:t>
            </a:r>
            <a:r>
              <a:rPr lang="el-GR" dirty="0"/>
              <a:t> </a:t>
            </a:r>
            <a:r>
              <a:rPr lang="el-GR" dirty="0" err="1"/>
              <a:t>ἐπειδὰν</a:t>
            </a:r>
            <a:r>
              <a:rPr lang="el-GR" dirty="0"/>
              <a:t> </a:t>
            </a:r>
            <a:r>
              <a:rPr lang="el-GR" dirty="0" err="1"/>
              <a:t>ἑνί</a:t>
            </a:r>
            <a:r>
              <a:rPr lang="el-GR" dirty="0"/>
              <a:t> τις </a:t>
            </a:r>
            <a:r>
              <a:rPr lang="el-GR" dirty="0" err="1"/>
              <a:t>προσθῇ</a:t>
            </a:r>
            <a:r>
              <a:rPr lang="el-GR" dirty="0"/>
              <a:t> </a:t>
            </a:r>
            <a:r>
              <a:rPr lang="el-GR" dirty="0" err="1"/>
              <a:t>ἕν</a:t>
            </a:r>
            <a:r>
              <a:rPr lang="el-GR" dirty="0"/>
              <a:t>, ἢ </a:t>
            </a:r>
            <a:r>
              <a:rPr lang="el-GR" dirty="0" err="1"/>
              <a:t>τὸ</a:t>
            </a:r>
            <a:r>
              <a:rPr lang="el-GR" dirty="0"/>
              <a:t> </a:t>
            </a:r>
            <a:r>
              <a:rPr lang="el-GR" dirty="0" err="1"/>
              <a:t>ἓν</a:t>
            </a:r>
            <a:r>
              <a:rPr lang="el-GR" dirty="0"/>
              <a:t> ᾧ </a:t>
            </a:r>
            <a:r>
              <a:rPr lang="el-GR" dirty="0" err="1"/>
              <a:t>προσετέθη</a:t>
            </a:r>
            <a:r>
              <a:rPr lang="el-GR" dirty="0"/>
              <a:t> δύο </a:t>
            </a:r>
            <a:r>
              <a:rPr lang="el-GR" dirty="0" err="1"/>
              <a:t>γέγονεν</a:t>
            </a:r>
            <a:r>
              <a:rPr lang="el-GR" dirty="0"/>
              <a:t>, ἢ </a:t>
            </a:r>
            <a:r>
              <a:rPr lang="el-GR" dirty="0" err="1"/>
              <a:t>τὸ</a:t>
            </a:r>
            <a:r>
              <a:rPr lang="el-GR" dirty="0"/>
              <a:t> </a:t>
            </a:r>
            <a:r>
              <a:rPr lang="el-GR" dirty="0" err="1"/>
              <a:t>προστεθέν</a:t>
            </a:r>
            <a:r>
              <a:rPr lang="el-GR" dirty="0"/>
              <a:t>, ἢ </a:t>
            </a:r>
            <a:r>
              <a:rPr lang="el-GR" dirty="0" err="1"/>
              <a:t>τὸ</a:t>
            </a:r>
            <a:r>
              <a:rPr lang="el-GR" dirty="0"/>
              <a:t> </a:t>
            </a:r>
            <a:r>
              <a:rPr lang="el-GR" dirty="0" err="1"/>
              <a:t>προστεθὲν</a:t>
            </a:r>
            <a:r>
              <a:rPr lang="el-GR" dirty="0"/>
              <a:t> </a:t>
            </a:r>
            <a:r>
              <a:rPr lang="el-GR" dirty="0" err="1"/>
              <a:t>καὶ</a:t>
            </a:r>
            <a:r>
              <a:rPr lang="el-GR" dirty="0"/>
              <a:t> ᾧ </a:t>
            </a:r>
            <a:r>
              <a:rPr lang="el-GR" dirty="0" err="1"/>
              <a:t>προσετέθη</a:t>
            </a:r>
            <a:r>
              <a:rPr lang="en-US" dirty="0"/>
              <a:t> </a:t>
            </a:r>
            <a:r>
              <a:rPr lang="el-GR" dirty="0"/>
              <a:t>[97</a:t>
            </a:r>
            <a:r>
              <a:rPr lang="en-US" dirty="0"/>
              <a:t>a</a:t>
            </a:r>
            <a:r>
              <a:rPr lang="el-GR" dirty="0"/>
              <a:t>] </a:t>
            </a:r>
            <a:r>
              <a:rPr lang="el-GR" dirty="0" err="1"/>
              <a:t>διὰ</a:t>
            </a:r>
            <a:r>
              <a:rPr lang="el-GR" dirty="0"/>
              <a:t> </a:t>
            </a:r>
            <a:r>
              <a:rPr lang="el-GR" dirty="0" err="1"/>
              <a:t>τὴν</a:t>
            </a:r>
            <a:r>
              <a:rPr lang="el-GR" dirty="0"/>
              <a:t> </a:t>
            </a:r>
            <a:r>
              <a:rPr lang="el-GR" dirty="0" err="1"/>
              <a:t>πρόσθεσιν</a:t>
            </a:r>
            <a:r>
              <a:rPr lang="el-GR" dirty="0"/>
              <a:t> </a:t>
            </a:r>
            <a:r>
              <a:rPr lang="el-GR" dirty="0" err="1"/>
              <a:t>τοῦ</a:t>
            </a:r>
            <a:r>
              <a:rPr lang="el-GR" dirty="0"/>
              <a:t> </a:t>
            </a:r>
            <a:r>
              <a:rPr lang="el-GR" dirty="0" err="1"/>
              <a:t>ἑτέρου</a:t>
            </a:r>
            <a:r>
              <a:rPr lang="el-GR" dirty="0"/>
              <a:t> </a:t>
            </a:r>
            <a:r>
              <a:rPr lang="el-GR" dirty="0" err="1"/>
              <a:t>τῷ</a:t>
            </a:r>
            <a:r>
              <a:rPr lang="el-GR" dirty="0"/>
              <a:t> </a:t>
            </a:r>
            <a:r>
              <a:rPr lang="el-GR" dirty="0" err="1"/>
              <a:t>ἑτέρῳ</a:t>
            </a:r>
            <a:r>
              <a:rPr lang="el-GR" dirty="0"/>
              <a:t> δύο </a:t>
            </a:r>
            <a:r>
              <a:rPr lang="el-GR" dirty="0" err="1"/>
              <a:t>ἐγένετο</a:t>
            </a:r>
            <a:r>
              <a:rPr lang="el-GR" dirty="0">
                <a:latin typeface="Arial" panose="020B0604020202020204" pitchFamily="34" charset="0"/>
                <a:cs typeface="Arial" panose="020B0604020202020204" pitchFamily="34" charset="0"/>
              </a:rPr>
              <a:t>·</a:t>
            </a:r>
            <a:r>
              <a:rPr lang="el-GR" dirty="0"/>
              <a:t> θαυμάζω </a:t>
            </a:r>
            <a:r>
              <a:rPr lang="el-GR" dirty="0" err="1"/>
              <a:t>γὰρ</a:t>
            </a:r>
            <a:r>
              <a:rPr lang="el-GR" dirty="0"/>
              <a:t> </a:t>
            </a:r>
            <a:r>
              <a:rPr lang="el-GR" dirty="0" err="1"/>
              <a:t>εἰ</a:t>
            </a:r>
            <a:r>
              <a:rPr lang="el-GR" dirty="0"/>
              <a:t> </a:t>
            </a:r>
            <a:r>
              <a:rPr lang="el-GR" dirty="0" err="1"/>
              <a:t>ὅτε</a:t>
            </a:r>
            <a:r>
              <a:rPr lang="el-GR" dirty="0"/>
              <a:t> </a:t>
            </a:r>
            <a:r>
              <a:rPr lang="el-GR" dirty="0" err="1"/>
              <a:t>μὲν</a:t>
            </a:r>
            <a:r>
              <a:rPr lang="el-GR" dirty="0"/>
              <a:t> </a:t>
            </a:r>
            <a:r>
              <a:rPr lang="el-GR" dirty="0" err="1"/>
              <a:t>ἑκάτερον</a:t>
            </a:r>
            <a:r>
              <a:rPr lang="el-GR" dirty="0"/>
              <a:t> </a:t>
            </a:r>
            <a:r>
              <a:rPr lang="el-GR" dirty="0" err="1"/>
              <a:t>αὐτῶν</a:t>
            </a:r>
            <a:r>
              <a:rPr lang="el-GR" dirty="0"/>
              <a:t> </a:t>
            </a:r>
            <a:r>
              <a:rPr lang="el-GR" dirty="0" err="1"/>
              <a:t>χωρὶς</a:t>
            </a:r>
            <a:r>
              <a:rPr lang="el-GR" dirty="0"/>
              <a:t> </a:t>
            </a:r>
            <a:r>
              <a:rPr lang="el-GR" dirty="0" err="1"/>
              <a:t>ἀλλήλων</a:t>
            </a:r>
            <a:r>
              <a:rPr lang="el-GR" dirty="0"/>
              <a:t> </a:t>
            </a:r>
            <a:r>
              <a:rPr lang="el-GR" dirty="0" err="1"/>
              <a:t>ἦν</a:t>
            </a:r>
            <a:r>
              <a:rPr lang="el-GR" dirty="0"/>
              <a:t>, </a:t>
            </a:r>
            <a:r>
              <a:rPr lang="el-GR" dirty="0" err="1"/>
              <a:t>ἓν</a:t>
            </a:r>
            <a:r>
              <a:rPr lang="el-GR" dirty="0"/>
              <a:t> </a:t>
            </a:r>
            <a:r>
              <a:rPr lang="el-GR" dirty="0" err="1"/>
              <a:t>ἄρα</a:t>
            </a:r>
            <a:r>
              <a:rPr lang="el-GR" dirty="0"/>
              <a:t> </a:t>
            </a:r>
            <a:r>
              <a:rPr lang="el-GR" dirty="0" err="1"/>
              <a:t>ἑκάτερον</a:t>
            </a:r>
            <a:r>
              <a:rPr lang="el-GR" dirty="0"/>
              <a:t> </a:t>
            </a:r>
            <a:r>
              <a:rPr lang="el-GR" dirty="0" err="1"/>
              <a:t>ἦν</a:t>
            </a:r>
            <a:r>
              <a:rPr lang="el-GR" dirty="0"/>
              <a:t> </a:t>
            </a:r>
            <a:r>
              <a:rPr lang="el-GR" dirty="0" err="1"/>
              <a:t>καὶ</a:t>
            </a:r>
            <a:r>
              <a:rPr lang="el-GR" dirty="0"/>
              <a:t> </a:t>
            </a:r>
            <a:r>
              <a:rPr lang="el-GR" dirty="0" err="1"/>
              <a:t>οὐκ</a:t>
            </a:r>
            <a:r>
              <a:rPr lang="el-GR" dirty="0"/>
              <a:t> </a:t>
            </a:r>
            <a:r>
              <a:rPr lang="el-GR" dirty="0" err="1"/>
              <a:t>ἤστην</a:t>
            </a:r>
            <a:r>
              <a:rPr lang="el-GR" dirty="0"/>
              <a:t> τότε δύο, </a:t>
            </a:r>
            <a:r>
              <a:rPr lang="el-GR" dirty="0" err="1"/>
              <a:t>ἐπεὶ</a:t>
            </a:r>
            <a:r>
              <a:rPr lang="el-GR" dirty="0"/>
              <a:t> δ᾽ </a:t>
            </a:r>
            <a:r>
              <a:rPr lang="el-GR" dirty="0" err="1"/>
              <a:t>ἐπλησίασαν</a:t>
            </a:r>
            <a:r>
              <a:rPr lang="el-GR" dirty="0"/>
              <a:t> </a:t>
            </a:r>
            <a:r>
              <a:rPr lang="el-GR" dirty="0" err="1"/>
              <a:t>ἀλλήλοις</a:t>
            </a:r>
            <a:r>
              <a:rPr lang="el-GR" dirty="0"/>
              <a:t>, </a:t>
            </a:r>
            <a:r>
              <a:rPr lang="el-GR" dirty="0" err="1"/>
              <a:t>αὕτη</a:t>
            </a:r>
            <a:r>
              <a:rPr lang="el-GR" dirty="0"/>
              <a:t> </a:t>
            </a:r>
            <a:r>
              <a:rPr lang="el-GR" dirty="0" err="1"/>
              <a:t>ἄρα</a:t>
            </a:r>
            <a:r>
              <a:rPr lang="el-GR" dirty="0"/>
              <a:t> </a:t>
            </a:r>
            <a:r>
              <a:rPr lang="el-GR" dirty="0" err="1"/>
              <a:t>αἰτία</a:t>
            </a:r>
            <a:r>
              <a:rPr lang="el-GR" dirty="0"/>
              <a:t> </a:t>
            </a:r>
            <a:r>
              <a:rPr lang="el-GR" dirty="0" err="1"/>
              <a:t>αὐτοῖς</a:t>
            </a:r>
            <a:r>
              <a:rPr lang="el-GR" dirty="0"/>
              <a:t> </a:t>
            </a:r>
            <a:r>
              <a:rPr lang="el-GR" dirty="0" err="1"/>
              <a:t>ἐγένετο</a:t>
            </a:r>
            <a:r>
              <a:rPr lang="el-GR" dirty="0"/>
              <a:t> </a:t>
            </a:r>
            <a:r>
              <a:rPr lang="el-GR" dirty="0" err="1"/>
              <a:t>τοῦ</a:t>
            </a:r>
            <a:r>
              <a:rPr lang="el-GR" dirty="0"/>
              <a:t> δύο γενέσθαι, ἡ σύνοδος </a:t>
            </a:r>
            <a:r>
              <a:rPr lang="el-GR" dirty="0" err="1"/>
              <a:t>τοῦ</a:t>
            </a:r>
            <a:r>
              <a:rPr lang="el-GR" dirty="0"/>
              <a:t> πλησίον </a:t>
            </a:r>
            <a:r>
              <a:rPr lang="el-GR" dirty="0" err="1"/>
              <a:t>ἀλλήλων</a:t>
            </a:r>
            <a:r>
              <a:rPr lang="el-GR" dirty="0"/>
              <a:t> </a:t>
            </a:r>
            <a:r>
              <a:rPr lang="el-GR" dirty="0" err="1"/>
              <a:t>τεθῆναι</a:t>
            </a:r>
            <a:r>
              <a:rPr lang="el-GR" dirty="0"/>
              <a:t>. </a:t>
            </a:r>
            <a:r>
              <a:rPr lang="el-GR" dirty="0" err="1"/>
              <a:t>οὐδέ</a:t>
            </a:r>
            <a:r>
              <a:rPr lang="el-GR" dirty="0"/>
              <a:t> </a:t>
            </a:r>
            <a:r>
              <a:rPr lang="el-GR" dirty="0" err="1"/>
              <a:t>γε</a:t>
            </a:r>
            <a:r>
              <a:rPr lang="el-GR" dirty="0"/>
              <a:t> </a:t>
            </a:r>
            <a:r>
              <a:rPr lang="el-GR" dirty="0" err="1"/>
              <a:t>ὡς</a:t>
            </a:r>
            <a:r>
              <a:rPr lang="el-GR" dirty="0"/>
              <a:t> </a:t>
            </a:r>
            <a:r>
              <a:rPr lang="el-GR" dirty="0" err="1"/>
              <a:t>ἐάν</a:t>
            </a:r>
            <a:r>
              <a:rPr lang="el-GR" dirty="0"/>
              <a:t> τις </a:t>
            </a:r>
            <a:r>
              <a:rPr lang="el-GR" dirty="0" err="1"/>
              <a:t>ἓν</a:t>
            </a:r>
            <a:r>
              <a:rPr lang="el-GR" dirty="0"/>
              <a:t> </a:t>
            </a:r>
            <a:r>
              <a:rPr lang="el-GR" dirty="0" err="1"/>
              <a:t>διασχίσῃ</a:t>
            </a:r>
            <a:r>
              <a:rPr lang="el-GR" dirty="0"/>
              <a:t>, δύναμαι </a:t>
            </a:r>
            <a:r>
              <a:rPr lang="el-GR" dirty="0" err="1"/>
              <a:t>ἔτι</a:t>
            </a:r>
            <a:r>
              <a:rPr lang="el-GR" dirty="0"/>
              <a:t> </a:t>
            </a:r>
            <a:r>
              <a:rPr lang="el-GR" dirty="0" err="1"/>
              <a:t>πείθεσθαι</a:t>
            </a:r>
            <a:r>
              <a:rPr lang="el-GR" dirty="0"/>
              <a:t> </a:t>
            </a:r>
            <a:r>
              <a:rPr lang="el-GR" dirty="0" err="1"/>
              <a:t>ὡς</a:t>
            </a:r>
            <a:r>
              <a:rPr lang="el-GR" dirty="0"/>
              <a:t> </a:t>
            </a:r>
            <a:r>
              <a:rPr lang="el-GR" dirty="0" err="1"/>
              <a:t>αὕτη</a:t>
            </a:r>
            <a:r>
              <a:rPr lang="el-GR" dirty="0"/>
              <a:t> </a:t>
            </a:r>
            <a:r>
              <a:rPr lang="el-GR" dirty="0" err="1"/>
              <a:t>αὖ</a:t>
            </a:r>
            <a:r>
              <a:rPr lang="el-GR" dirty="0"/>
              <a:t> </a:t>
            </a:r>
            <a:r>
              <a:rPr lang="el-GR" dirty="0" err="1"/>
              <a:t>αἰτία</a:t>
            </a:r>
            <a:r>
              <a:rPr lang="el-GR" dirty="0"/>
              <a:t> </a:t>
            </a:r>
            <a:r>
              <a:rPr lang="el-GR" dirty="0" err="1"/>
              <a:t>γέγονεν</a:t>
            </a:r>
            <a:r>
              <a:rPr lang="el-GR" dirty="0"/>
              <a:t>, ἡ </a:t>
            </a:r>
            <a:r>
              <a:rPr lang="el-GR" dirty="0" err="1"/>
              <a:t>σχίσις</a:t>
            </a:r>
            <a:r>
              <a:rPr lang="el-GR" dirty="0"/>
              <a:t>, </a:t>
            </a:r>
            <a:r>
              <a:rPr lang="el-GR" dirty="0" err="1"/>
              <a:t>τοῦ</a:t>
            </a:r>
            <a:r>
              <a:rPr lang="el-GR" dirty="0"/>
              <a:t> δύο </a:t>
            </a:r>
            <a:r>
              <a:rPr lang="el-GR" dirty="0" err="1"/>
              <a:t>γεγονέναι</a:t>
            </a:r>
            <a:r>
              <a:rPr lang="el-GR" dirty="0">
                <a:latin typeface="Arial" panose="020B0604020202020204" pitchFamily="34" charset="0"/>
                <a:cs typeface="Arial" panose="020B0604020202020204" pitchFamily="34" charset="0"/>
              </a:rPr>
              <a:t>·</a:t>
            </a:r>
            <a:r>
              <a:rPr lang="el-GR" dirty="0"/>
              <a:t> </a:t>
            </a:r>
            <a:r>
              <a:rPr lang="el-GR" dirty="0" err="1"/>
              <a:t>ἐναντία</a:t>
            </a:r>
            <a:r>
              <a:rPr lang="el-GR" dirty="0"/>
              <a:t> </a:t>
            </a:r>
            <a:r>
              <a:rPr lang="el-GR" dirty="0" err="1"/>
              <a:t>γὰρ</a:t>
            </a:r>
            <a:endParaRPr lang="el-GR" dirty="0"/>
          </a:p>
        </p:txBody>
      </p:sp>
      <p:sp>
        <p:nvSpPr>
          <p:cNvPr id="4" name="Θέση περιεχομένου 3">
            <a:extLst>
              <a:ext uri="{FF2B5EF4-FFF2-40B4-BE49-F238E27FC236}">
                <a16:creationId xmlns:a16="http://schemas.microsoft.com/office/drawing/2014/main" id="{754CBDD6-5963-AFC8-9C3F-C655E9425E69}"/>
              </a:ext>
            </a:extLst>
          </p:cNvPr>
          <p:cNvSpPr>
            <a:spLocks noGrp="1"/>
          </p:cNvSpPr>
          <p:nvPr>
            <p:ph sz="half" idx="2"/>
          </p:nvPr>
        </p:nvSpPr>
        <p:spPr/>
        <p:txBody>
          <a:bodyPr>
            <a:normAutofit fontScale="70000" lnSpcReduction="20000"/>
          </a:bodyPr>
          <a:lstStyle/>
          <a:p>
            <a:pPr marL="0" indent="0" algn="just">
              <a:buNone/>
            </a:pPr>
            <a:r>
              <a:rPr lang="el-GR" dirty="0">
                <a:latin typeface="Arial" panose="020B0604020202020204" pitchFamily="34" charset="0"/>
                <a:cs typeface="Arial" panose="020B0604020202020204" pitchFamily="34" charset="0"/>
              </a:rPr>
              <a:t>το ίδιο και στην περίπτωση δύο αλόγων, [e] Και ακόμη σαφέστερα, θεωρούσα ότι το δέκα είναι μεγαλύτερο από το οκτώ διότι προστέθηκε το δύο και το πράγμα των δύο πήχεων είναι μεγαλύτερο του ενός διότι το δεύτερο είναι το μισό του πρώτου. </a:t>
            </a:r>
          </a:p>
          <a:p>
            <a:pPr marL="0" indent="0" algn="just">
              <a:buNone/>
            </a:pPr>
            <a:r>
              <a:rPr lang="el-GR" dirty="0">
                <a:latin typeface="Arial" panose="020B0604020202020204" pitchFamily="34" charset="0"/>
                <a:cs typeface="Arial" panose="020B0604020202020204" pitchFamily="34" charset="0"/>
              </a:rPr>
              <a:t>Και τώρα τι πιστεύεις για αυτά; Ρώτησε ο </a:t>
            </a:r>
            <a:r>
              <a:rPr lang="el-GR" dirty="0" err="1">
                <a:latin typeface="Arial" panose="020B0604020202020204" pitchFamily="34" charset="0"/>
                <a:cs typeface="Arial" panose="020B0604020202020204" pitchFamily="34" charset="0"/>
              </a:rPr>
              <a:t>Κέβης</a:t>
            </a:r>
            <a:r>
              <a:rPr lang="el-GR" dirty="0">
                <a:latin typeface="Arial" panose="020B0604020202020204" pitchFamily="34" charset="0"/>
                <a:cs typeface="Arial" panose="020B0604020202020204" pitchFamily="34" charset="0"/>
              </a:rPr>
              <a:t>. </a:t>
            </a:r>
          </a:p>
          <a:p>
            <a:pPr marL="0" indent="0" algn="just">
              <a:buNone/>
            </a:pPr>
            <a:r>
              <a:rPr lang="el-GR" dirty="0">
                <a:latin typeface="Arial" panose="020B0604020202020204" pitchFamily="34" charset="0"/>
                <a:cs typeface="Arial" panose="020B0604020202020204" pitchFamily="34" charset="0"/>
              </a:rPr>
              <a:t>Απέχω παρασάγγας, μα την αλήθεια, είπε, από το να πιστέψω πως ξέρω την αιτία όλων αυτών, εγώ που μέσα μου δεν δέχομαι ότι αν προσθέσεις το ένα στο ένα θα συμβεί ή το ένα στο οποίο έγινε η πρόσθεση να γίνει δύο ή αυτό που προστέθηκε και το άλλο της πρόσθεσης να γίνουν δύο εξ αιτίας της πρόσθεσης του ενός στο άλλο. [97a] Διότι πραγματικά απορώ με το εξής, όταν το καθένα από αυτά ήταν χωριστά το ένα από το άλλο, το καθένα ήταν ένα και δεν υπήρχαν τότε δύο, μόλις όμως πλησίασαν το ένα το άλλο, αυτό έγινε αιτία να γίνουν δύο, η προσέγγιση δηλαδή του ενός προς το άλλο. Ούτε πάλι μπορώ να πείσω τον εαυτό μου πως εάν κόψεις κάτι στα δύο, αυτό έγινε η αιτία, το κόψιμο, να γίνουν τα δύο. Διότι στην περίπτωση αυτή η αιτία γένεσης του δύο είναι αντίθετη με την πρώτη. </a:t>
            </a:r>
          </a:p>
        </p:txBody>
      </p:sp>
    </p:spTree>
    <p:extLst>
      <p:ext uri="{BB962C8B-B14F-4D97-AF65-F5344CB8AC3E}">
        <p14:creationId xmlns:p14="http://schemas.microsoft.com/office/powerpoint/2010/main" val="336327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Ξυλογραφία</Template>
  <TotalTime>240</TotalTime>
  <Words>7488</Words>
  <Application>Microsoft Office PowerPoint</Application>
  <PresentationFormat>Ευρεία οθόνη</PresentationFormat>
  <Paragraphs>196</Paragraphs>
  <Slides>41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41</vt:i4>
      </vt:variant>
    </vt:vector>
  </HeadingPairs>
  <TitlesOfParts>
    <vt:vector size="45" baseType="lpstr">
      <vt:lpstr>Arial</vt:lpstr>
      <vt:lpstr>Arial Black</vt:lpstr>
      <vt:lpstr>Wingdings</vt:lpstr>
      <vt:lpstr>Ξυλογραφία</vt:lpstr>
      <vt:lpstr>PHS_2.1 ΠΛΑΤΩΝ Β΄ ΕΞΑΜΗΝΟ</vt:lpstr>
      <vt:lpstr>6ο ΜΑΘΗΜΑ</vt:lpstr>
      <vt:lpstr>Φαίδων</vt:lpstr>
      <vt:lpstr>Φαίδων</vt:lpstr>
      <vt:lpstr>Φαίδων</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Φαίδων 96a-100a</vt:lpstr>
      <vt:lpstr>Λεξιλόγιο</vt:lpstr>
      <vt:lpstr>Λεξιλόγιο</vt:lpstr>
      <vt:lpstr>Λεξιλόγιο</vt:lpstr>
      <vt:lpstr>Λεξιλόγιο</vt:lpstr>
      <vt:lpstr>Λεξιλόγιο</vt:lpstr>
      <vt:lpstr>Λεξιλόγιο</vt:lpstr>
      <vt:lpstr>Λεξιλόγιο</vt:lpstr>
      <vt:lpstr>Λεξιλόγιο</vt:lpstr>
      <vt:lpstr>Σχόλια</vt:lpstr>
      <vt:lpstr>Ερωτήσεις κατανόησης</vt:lpstr>
      <vt:lpstr>Φαίδων</vt:lpstr>
      <vt:lpstr>Φαίδων 107c-108c</vt:lpstr>
      <vt:lpstr>Φαίδων 107c-108c</vt:lpstr>
      <vt:lpstr>Φαίδων 107c-108c</vt:lpstr>
      <vt:lpstr>Φαίδων 107c-108c</vt:lpstr>
      <vt:lpstr>Λεξιλόγιο</vt:lpstr>
      <vt:lpstr>Λεξιλόγιο</vt:lpstr>
      <vt:lpstr>Λεξιλόγιο</vt:lpstr>
      <vt:lpstr>Σχόλια</vt:lpstr>
      <vt:lpstr>Ερωτήσεις κατανόησης</vt:lpstr>
      <vt:lpstr>Καλό απόγευμα!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7</cp:revision>
  <dcterms:created xsi:type="dcterms:W3CDTF">2025-02-14T06:53:57Z</dcterms:created>
  <dcterms:modified xsi:type="dcterms:W3CDTF">2025-03-17T06:48:57Z</dcterms:modified>
</cp:coreProperties>
</file>