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94" r:id="rId4"/>
    <p:sldId id="295" r:id="rId5"/>
    <p:sldId id="296" r:id="rId6"/>
    <p:sldId id="297" r:id="rId7"/>
    <p:sldId id="299" r:id="rId8"/>
    <p:sldId id="298" r:id="rId9"/>
    <p:sldId id="300"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303" r:id="rId32"/>
    <p:sldId id="279" r:id="rId33"/>
    <p:sldId id="280" r:id="rId34"/>
    <p:sldId id="281" r:id="rId35"/>
    <p:sldId id="282" r:id="rId36"/>
    <p:sldId id="283" r:id="rId37"/>
    <p:sldId id="284" r:id="rId38"/>
    <p:sldId id="285" r:id="rId39"/>
    <p:sldId id="286" r:id="rId40"/>
    <p:sldId id="287" r:id="rId41"/>
    <p:sldId id="288" r:id="rId42"/>
    <p:sldId id="291" r:id="rId43"/>
    <p:sldId id="289" r:id="rId44"/>
    <p:sldId id="290" r:id="rId45"/>
    <p:sldId id="292" r:id="rId46"/>
    <p:sldId id="302" r:id="rId47"/>
    <p:sldId id="301" r:id="rId48"/>
    <p:sldId id="304" r:id="rId49"/>
    <p:sldId id="293"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6" d="100"/>
          <a:sy n="86" d="100"/>
        </p:scale>
        <p:origin x="315"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iliki Kousoulini" userId="27d6ad4fd7685091" providerId="LiveId" clId="{3DF8E703-19DB-4E4E-AE8D-9A95570CC442}"/>
    <pc:docChg chg="undo custSel addSld delSld modSld">
      <pc:chgData name="Vasiliki Kousoulini" userId="27d6ad4fd7685091" providerId="LiveId" clId="{3DF8E703-19DB-4E4E-AE8D-9A95570CC442}" dt="2025-04-14T12:45:35.242" v="24" actId="20577"/>
      <pc:docMkLst>
        <pc:docMk/>
      </pc:docMkLst>
      <pc:sldChg chg="add del">
        <pc:chgData name="Vasiliki Kousoulini" userId="27d6ad4fd7685091" providerId="LiveId" clId="{3DF8E703-19DB-4E4E-AE8D-9A95570CC442}" dt="2025-04-14T12:44:46.219" v="2" actId="47"/>
        <pc:sldMkLst>
          <pc:docMk/>
          <pc:sldMk cId="1716386229" sldId="293"/>
        </pc:sldMkLst>
      </pc:sldChg>
      <pc:sldChg chg="modSp add del mod">
        <pc:chgData name="Vasiliki Kousoulini" userId="27d6ad4fd7685091" providerId="LiveId" clId="{3DF8E703-19DB-4E4E-AE8D-9A95570CC442}" dt="2025-04-14T12:45:35.242" v="24" actId="20577"/>
        <pc:sldMkLst>
          <pc:docMk/>
          <pc:sldMk cId="3992125380" sldId="304"/>
        </pc:sldMkLst>
        <pc:spChg chg="mod">
          <ac:chgData name="Vasiliki Kousoulini" userId="27d6ad4fd7685091" providerId="LiveId" clId="{3DF8E703-19DB-4E4E-AE8D-9A95570CC442}" dt="2025-04-14T12:45:35.242" v="24" actId="20577"/>
          <ac:spMkLst>
            <pc:docMk/>
            <pc:sldMk cId="3992125380" sldId="304"/>
            <ac:spMk id="3" creationId="{DC8AE23F-76A1-FAD0-8C4F-22F47008F07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2A54C80-263E-416B-A8E0-580EDEADCBDC}" type="datetimeFigureOut">
              <a:rPr lang="en-US" dirty="0"/>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4/14/2025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B7FFDB-A690-E850-FB56-7C435EED7889}"/>
              </a:ext>
            </a:extLst>
          </p:cNvPr>
          <p:cNvSpPr>
            <a:spLocks noGrp="1"/>
          </p:cNvSpPr>
          <p:nvPr>
            <p:ph type="ctrTitle"/>
          </p:nvPr>
        </p:nvSpPr>
        <p:spPr/>
        <p:txBody>
          <a:bodyPr/>
          <a:lstStyle/>
          <a:p>
            <a:r>
              <a:rPr lang="el-GR" dirty="0">
                <a:latin typeface="Palatino Linotype" panose="02040502050505030304" pitchFamily="18" charset="0"/>
              </a:rPr>
              <a:t>PHS_2.1 ΠΛΑΤΩΝ</a:t>
            </a:r>
            <a:br>
              <a:rPr lang="el-GR" dirty="0">
                <a:latin typeface="Palatino Linotype" panose="02040502050505030304" pitchFamily="18" charset="0"/>
              </a:rPr>
            </a:br>
            <a:r>
              <a:rPr lang="el-GR" dirty="0">
                <a:latin typeface="Palatino Linotype" panose="02040502050505030304" pitchFamily="18" charset="0"/>
              </a:rPr>
              <a:t>Β΄ ΕΞΑΜΗΝΟ</a:t>
            </a:r>
          </a:p>
        </p:txBody>
      </p:sp>
      <p:sp>
        <p:nvSpPr>
          <p:cNvPr id="3" name="Υπότιτλος 2">
            <a:extLst>
              <a:ext uri="{FF2B5EF4-FFF2-40B4-BE49-F238E27FC236}">
                <a16:creationId xmlns:a16="http://schemas.microsoft.com/office/drawing/2014/main" id="{81FAF238-7505-FBEF-7CFE-1B2FFC68D628}"/>
              </a:ext>
            </a:extLst>
          </p:cNvPr>
          <p:cNvSpPr>
            <a:spLocks noGrp="1"/>
          </p:cNvSpPr>
          <p:nvPr>
            <p:ph type="subTitle" idx="1"/>
          </p:nvPr>
        </p:nvSpPr>
        <p:spPr/>
        <p:txBody>
          <a:bodyPr/>
          <a:lstStyle/>
          <a:p>
            <a:r>
              <a:rPr lang="el-GR" dirty="0">
                <a:latin typeface="Palatino Linotype" panose="02040502050505030304" pitchFamily="18" charset="0"/>
              </a:rPr>
              <a:t>ΤΜΗΜΑ ΦΙΛΟΣΟΦΙΑΣ</a:t>
            </a:r>
          </a:p>
          <a:p>
            <a:r>
              <a:rPr lang="el-GR" dirty="0">
                <a:latin typeface="Palatino Linotype" panose="02040502050505030304" pitchFamily="18" charset="0"/>
              </a:rPr>
              <a:t>ΠΑΝΕΠΙΣΤΗΜΙΟ ΠΑΤΡΩΝ</a:t>
            </a:r>
          </a:p>
          <a:p>
            <a:endParaRPr lang="el-GR" dirty="0"/>
          </a:p>
        </p:txBody>
      </p:sp>
    </p:spTree>
    <p:extLst>
      <p:ext uri="{BB962C8B-B14F-4D97-AF65-F5344CB8AC3E}">
        <p14:creationId xmlns:p14="http://schemas.microsoft.com/office/powerpoint/2010/main" val="949806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EA78C3-530F-7CCA-4EBA-27C876902588}"/>
              </a:ext>
            </a:extLst>
          </p:cNvPr>
          <p:cNvSpPr>
            <a:spLocks noGrp="1"/>
          </p:cNvSpPr>
          <p:nvPr>
            <p:ph type="title"/>
          </p:nvPr>
        </p:nvSpPr>
        <p:spPr/>
        <p:txBody>
          <a:bodyPr/>
          <a:lstStyle/>
          <a:p>
            <a:r>
              <a:rPr lang="el-GR" i="1" dirty="0" err="1">
                <a:solidFill>
                  <a:schemeClr val="accent2"/>
                </a:solidFill>
                <a:latin typeface="Palatino Linotype" panose="02040502050505030304" pitchFamily="18" charset="0"/>
              </a:rPr>
              <a:t>Φαίδρος</a:t>
            </a:r>
            <a:r>
              <a:rPr lang="el-GR" dirty="0">
                <a:solidFill>
                  <a:schemeClr val="accent2"/>
                </a:solidFill>
                <a:latin typeface="Palatino Linotype" panose="02040502050505030304" pitchFamily="18" charset="0"/>
              </a:rPr>
              <a:t> </a:t>
            </a:r>
            <a:r>
              <a:rPr lang="en-GB" dirty="0">
                <a:solidFill>
                  <a:schemeClr val="accent2"/>
                </a:solidFill>
                <a:effectLst/>
                <a:latin typeface="Palatino Linotype" panose="02040502050505030304" pitchFamily="18" charset="0"/>
              </a:rPr>
              <a:t>243e–247c</a:t>
            </a:r>
            <a:br>
              <a:rPr lang="en-GB" b="1" dirty="0">
                <a:solidFill>
                  <a:srgbClr val="333333"/>
                </a:solidFill>
                <a:effectLst/>
                <a:latin typeface="Lucida Grande"/>
              </a:rPr>
            </a:br>
            <a:endParaRPr lang="el-GR" dirty="0"/>
          </a:p>
        </p:txBody>
      </p:sp>
      <p:sp>
        <p:nvSpPr>
          <p:cNvPr id="4" name="Θέση περιεχομένου 3">
            <a:extLst>
              <a:ext uri="{FF2B5EF4-FFF2-40B4-BE49-F238E27FC236}">
                <a16:creationId xmlns:a16="http://schemas.microsoft.com/office/drawing/2014/main" id="{EB5C60DA-2484-0261-B58B-966FB423D16F}"/>
              </a:ext>
            </a:extLst>
          </p:cNvPr>
          <p:cNvSpPr>
            <a:spLocks noGrp="1"/>
          </p:cNvSpPr>
          <p:nvPr>
            <p:ph sz="half" idx="1"/>
          </p:nvPr>
        </p:nvSpPr>
        <p:spPr>
          <a:xfrm>
            <a:off x="677334" y="2160588"/>
            <a:ext cx="4184035" cy="4291011"/>
          </a:xfrm>
        </p:spPr>
        <p:txBody>
          <a:bodyPr>
            <a:noAutofit/>
          </a:bodyPr>
          <a:lstStyle/>
          <a:p>
            <a:pPr marL="0" indent="0" algn="just">
              <a:buNone/>
            </a:pPr>
            <a:r>
              <a:rPr lang="el-GR" sz="2000" dirty="0">
                <a:latin typeface="Palatino Linotype" panose="02040502050505030304" pitchFamily="18" charset="0"/>
              </a:rPr>
              <a:t>ΣΩ. </a:t>
            </a:r>
            <a:r>
              <a:rPr lang="el-GR" sz="2000" dirty="0" err="1">
                <a:latin typeface="Palatino Linotype" panose="02040502050505030304" pitchFamily="18" charset="0"/>
              </a:rPr>
              <a:t>Οὑτωσὶ</a:t>
            </a:r>
            <a:r>
              <a:rPr lang="el-GR" sz="2000" dirty="0">
                <a:latin typeface="Palatino Linotype" panose="02040502050505030304" pitchFamily="18" charset="0"/>
              </a:rPr>
              <a:t> </a:t>
            </a:r>
            <a:r>
              <a:rPr lang="el-GR" sz="2000" dirty="0" err="1">
                <a:latin typeface="Palatino Linotype" panose="02040502050505030304" pitchFamily="18" charset="0"/>
              </a:rPr>
              <a:t>τοίνυν</a:t>
            </a:r>
            <a:r>
              <a:rPr lang="el-GR" sz="2000" dirty="0">
                <a:latin typeface="Palatino Linotype" panose="02040502050505030304" pitchFamily="18" charset="0"/>
              </a:rPr>
              <a:t>, ὦ </a:t>
            </a:r>
            <a:r>
              <a:rPr lang="el-GR" sz="2000" b="1" dirty="0" err="1">
                <a:latin typeface="Palatino Linotype" panose="02040502050505030304" pitchFamily="18" charset="0"/>
              </a:rPr>
              <a:t>παῖ</a:t>
            </a:r>
            <a:r>
              <a:rPr lang="el-GR" sz="2000" b="1" dirty="0">
                <a:latin typeface="Palatino Linotype" panose="02040502050505030304" pitchFamily="18" charset="0"/>
              </a:rPr>
              <a:t> </a:t>
            </a:r>
            <a:r>
              <a:rPr lang="el-GR" sz="2000" b="1" dirty="0" err="1">
                <a:latin typeface="Palatino Linotype" panose="02040502050505030304" pitchFamily="18" charset="0"/>
              </a:rPr>
              <a:t>καλέ</a:t>
            </a:r>
            <a:r>
              <a:rPr lang="el-GR" sz="2000" dirty="0">
                <a:latin typeface="Palatino Linotype" panose="02040502050505030304" pitchFamily="18" charset="0"/>
              </a:rPr>
              <a:t>, </a:t>
            </a:r>
            <a:r>
              <a:rPr lang="el-GR" sz="2000" dirty="0" err="1">
                <a:latin typeface="Palatino Linotype" panose="02040502050505030304" pitchFamily="18" charset="0"/>
              </a:rPr>
              <a:t>ἐννόησον</a:t>
            </a:r>
            <a:r>
              <a:rPr lang="el-GR" sz="2000" dirty="0">
                <a:latin typeface="Palatino Linotype" panose="02040502050505030304" pitchFamily="18" charset="0"/>
              </a:rPr>
              <a:t>, </a:t>
            </a:r>
            <a:r>
              <a:rPr lang="el-GR" sz="2000" dirty="0" err="1">
                <a:latin typeface="Palatino Linotype" panose="02040502050505030304" pitchFamily="18" charset="0"/>
              </a:rPr>
              <a:t>ὡς</a:t>
            </a:r>
            <a:r>
              <a:rPr lang="el-GR" sz="2000" dirty="0">
                <a:latin typeface="Palatino Linotype" panose="02040502050505030304" pitchFamily="18" charset="0"/>
              </a:rPr>
              <a:t> ὁ </a:t>
            </a:r>
            <a:r>
              <a:rPr lang="el-GR" sz="2000" dirty="0" err="1">
                <a:latin typeface="Palatino Linotype" panose="02040502050505030304" pitchFamily="18" charset="0"/>
              </a:rPr>
              <a:t>μὲν</a:t>
            </a:r>
            <a:r>
              <a:rPr lang="el-GR" sz="2000" dirty="0">
                <a:latin typeface="Palatino Linotype" panose="02040502050505030304" pitchFamily="18" charset="0"/>
              </a:rPr>
              <a:t> [244</a:t>
            </a:r>
            <a:r>
              <a:rPr lang="en-GB" sz="2000" dirty="0">
                <a:latin typeface="Palatino Linotype" panose="02040502050505030304" pitchFamily="18" charset="0"/>
              </a:rPr>
              <a:t>a] </a:t>
            </a:r>
            <a:r>
              <a:rPr lang="el-GR" sz="2000" dirty="0" err="1">
                <a:latin typeface="Palatino Linotype" panose="02040502050505030304" pitchFamily="18" charset="0"/>
              </a:rPr>
              <a:t>πρότερος</a:t>
            </a:r>
            <a:r>
              <a:rPr lang="el-GR" sz="2000" dirty="0">
                <a:latin typeface="Palatino Linotype" panose="02040502050505030304" pitchFamily="18" charset="0"/>
              </a:rPr>
              <a:t> </a:t>
            </a:r>
            <a:r>
              <a:rPr lang="el-GR" sz="2000" dirty="0" err="1">
                <a:latin typeface="Palatino Linotype" panose="02040502050505030304" pitchFamily="18" charset="0"/>
              </a:rPr>
              <a:t>ἦν</a:t>
            </a:r>
            <a:r>
              <a:rPr lang="el-GR" sz="2000" dirty="0">
                <a:latin typeface="Palatino Linotype" panose="02040502050505030304" pitchFamily="18" charset="0"/>
              </a:rPr>
              <a:t> </a:t>
            </a:r>
            <a:r>
              <a:rPr lang="el-GR" sz="2000" dirty="0" err="1">
                <a:latin typeface="Palatino Linotype" panose="02040502050505030304" pitchFamily="18" charset="0"/>
              </a:rPr>
              <a:t>λόγος</a:t>
            </a:r>
            <a:r>
              <a:rPr lang="el-GR" sz="2000" dirty="0">
                <a:latin typeface="Palatino Linotype" panose="02040502050505030304" pitchFamily="18" charset="0"/>
              </a:rPr>
              <a:t> </a:t>
            </a:r>
            <a:r>
              <a:rPr lang="el-GR" sz="2000" dirty="0" err="1">
                <a:latin typeface="Palatino Linotype" panose="02040502050505030304" pitchFamily="18" charset="0"/>
              </a:rPr>
              <a:t>Φαίδρου</a:t>
            </a:r>
            <a:r>
              <a:rPr lang="el-GR" sz="2000" dirty="0">
                <a:latin typeface="Palatino Linotype" panose="02040502050505030304" pitchFamily="18" charset="0"/>
              </a:rPr>
              <a:t> </a:t>
            </a:r>
            <a:r>
              <a:rPr lang="el-GR" sz="2000" dirty="0" err="1">
                <a:latin typeface="Palatino Linotype" panose="02040502050505030304" pitchFamily="18" charset="0"/>
              </a:rPr>
              <a:t>τοῦ</a:t>
            </a:r>
            <a:r>
              <a:rPr lang="el-GR" sz="2000" dirty="0">
                <a:latin typeface="Palatino Linotype" panose="02040502050505030304" pitchFamily="18" charset="0"/>
              </a:rPr>
              <a:t> </a:t>
            </a:r>
            <a:r>
              <a:rPr lang="el-GR" sz="2000" dirty="0" err="1">
                <a:latin typeface="Palatino Linotype" panose="02040502050505030304" pitchFamily="18" charset="0"/>
              </a:rPr>
              <a:t>Πυθοκλέους</a:t>
            </a:r>
            <a:r>
              <a:rPr lang="el-GR" sz="2000" dirty="0">
                <a:latin typeface="Palatino Linotype" panose="02040502050505030304" pitchFamily="18" charset="0"/>
              </a:rPr>
              <a:t>, </a:t>
            </a:r>
            <a:r>
              <a:rPr lang="el-GR" sz="2000" dirty="0" err="1">
                <a:latin typeface="Palatino Linotype" panose="02040502050505030304" pitchFamily="18" charset="0"/>
              </a:rPr>
              <a:t>Μυρρινουσίου</a:t>
            </a:r>
            <a:r>
              <a:rPr lang="el-GR" sz="2000" dirty="0">
                <a:latin typeface="Palatino Linotype" panose="02040502050505030304" pitchFamily="18" charset="0"/>
              </a:rPr>
              <a:t> </a:t>
            </a:r>
            <a:r>
              <a:rPr lang="el-GR" sz="2000" dirty="0" err="1">
                <a:latin typeface="Palatino Linotype" panose="02040502050505030304" pitchFamily="18" charset="0"/>
              </a:rPr>
              <a:t>ἀνδρός</a:t>
            </a:r>
            <a:r>
              <a:rPr lang="el-GR" sz="2000" dirty="0">
                <a:latin typeface="Palatino Linotype" panose="02040502050505030304" pitchFamily="18" charset="0"/>
              </a:rPr>
              <a:t>· </a:t>
            </a:r>
            <a:r>
              <a:rPr lang="el-GR" sz="2000" dirty="0" err="1">
                <a:latin typeface="Palatino Linotype" panose="02040502050505030304" pitchFamily="18" charset="0"/>
              </a:rPr>
              <a:t>ὃν</a:t>
            </a:r>
            <a:r>
              <a:rPr lang="el-GR" sz="2000" dirty="0">
                <a:latin typeface="Palatino Linotype" panose="02040502050505030304" pitchFamily="18" charset="0"/>
              </a:rPr>
              <a:t> </a:t>
            </a:r>
            <a:r>
              <a:rPr lang="el-GR" sz="2000" dirty="0" err="1">
                <a:latin typeface="Palatino Linotype" panose="02040502050505030304" pitchFamily="18" charset="0"/>
              </a:rPr>
              <a:t>δὲ</a:t>
            </a:r>
            <a:r>
              <a:rPr lang="el-GR" sz="2000" dirty="0">
                <a:latin typeface="Palatino Linotype" panose="02040502050505030304" pitchFamily="18" charset="0"/>
              </a:rPr>
              <a:t> </a:t>
            </a:r>
            <a:r>
              <a:rPr lang="el-GR" sz="2000" dirty="0" err="1">
                <a:latin typeface="Palatino Linotype" panose="02040502050505030304" pitchFamily="18" charset="0"/>
              </a:rPr>
              <a:t>μέλλω</a:t>
            </a:r>
            <a:r>
              <a:rPr lang="el-GR" sz="2000" dirty="0">
                <a:latin typeface="Palatino Linotype" panose="02040502050505030304" pitchFamily="18" charset="0"/>
              </a:rPr>
              <a:t> </a:t>
            </a:r>
            <a:r>
              <a:rPr lang="el-GR" sz="2000" dirty="0" err="1">
                <a:latin typeface="Palatino Linotype" panose="02040502050505030304" pitchFamily="18" charset="0"/>
              </a:rPr>
              <a:t>λέγειν</a:t>
            </a:r>
            <a:r>
              <a:rPr lang="el-GR" sz="2000" dirty="0">
                <a:latin typeface="Palatino Linotype" panose="02040502050505030304" pitchFamily="18" charset="0"/>
              </a:rPr>
              <a:t>, </a:t>
            </a:r>
            <a:r>
              <a:rPr lang="el-GR" sz="2000" b="1" dirty="0" err="1">
                <a:latin typeface="Palatino Linotype" panose="02040502050505030304" pitchFamily="18" charset="0"/>
              </a:rPr>
              <a:t>Στησιχόρου</a:t>
            </a:r>
            <a:r>
              <a:rPr lang="el-GR" sz="2000" dirty="0">
                <a:latin typeface="Palatino Linotype" panose="02040502050505030304" pitchFamily="18" charset="0"/>
              </a:rPr>
              <a:t> </a:t>
            </a:r>
            <a:r>
              <a:rPr lang="el-GR" sz="2000" dirty="0" err="1">
                <a:latin typeface="Palatino Linotype" panose="02040502050505030304" pitchFamily="18" charset="0"/>
              </a:rPr>
              <a:t>τοῦ</a:t>
            </a:r>
            <a:r>
              <a:rPr lang="el-GR" sz="2000" dirty="0">
                <a:latin typeface="Palatino Linotype" panose="02040502050505030304" pitchFamily="18" charset="0"/>
              </a:rPr>
              <a:t> </a:t>
            </a:r>
            <a:r>
              <a:rPr lang="el-GR" sz="2000" dirty="0" err="1">
                <a:latin typeface="Palatino Linotype" panose="02040502050505030304" pitchFamily="18" charset="0"/>
              </a:rPr>
              <a:t>Εὐφήμου</a:t>
            </a:r>
            <a:r>
              <a:rPr lang="el-GR" sz="2000" dirty="0">
                <a:latin typeface="Palatino Linotype" panose="02040502050505030304" pitchFamily="18" charset="0"/>
              </a:rPr>
              <a:t>, </a:t>
            </a:r>
            <a:r>
              <a:rPr lang="el-GR" sz="2000" dirty="0" err="1">
                <a:latin typeface="Palatino Linotype" panose="02040502050505030304" pitchFamily="18" charset="0"/>
              </a:rPr>
              <a:t>Ἱμεραίου</a:t>
            </a:r>
            <a:r>
              <a:rPr lang="el-GR" sz="2000" dirty="0">
                <a:latin typeface="Palatino Linotype" panose="02040502050505030304" pitchFamily="18" charset="0"/>
              </a:rPr>
              <a:t>. </a:t>
            </a:r>
            <a:r>
              <a:rPr lang="el-GR" sz="2000" dirty="0" err="1">
                <a:latin typeface="Palatino Linotype" panose="02040502050505030304" pitchFamily="18" charset="0"/>
              </a:rPr>
              <a:t>λεκτέος</a:t>
            </a:r>
            <a:r>
              <a:rPr lang="el-GR" sz="2000" dirty="0">
                <a:latin typeface="Palatino Linotype" panose="02040502050505030304" pitchFamily="18" charset="0"/>
              </a:rPr>
              <a:t> </a:t>
            </a:r>
            <a:r>
              <a:rPr lang="el-GR" sz="2000" dirty="0" err="1">
                <a:latin typeface="Palatino Linotype" panose="02040502050505030304" pitchFamily="18" charset="0"/>
              </a:rPr>
              <a:t>δὲ</a:t>
            </a:r>
            <a:r>
              <a:rPr lang="el-GR" sz="2000" dirty="0">
                <a:latin typeface="Palatino Linotype" panose="02040502050505030304" pitchFamily="18" charset="0"/>
              </a:rPr>
              <a:t> </a:t>
            </a:r>
            <a:r>
              <a:rPr lang="el-GR" sz="2000" dirty="0" err="1">
                <a:latin typeface="Palatino Linotype" panose="02040502050505030304" pitchFamily="18" charset="0"/>
              </a:rPr>
              <a:t>ὧδε</a:t>
            </a:r>
            <a:r>
              <a:rPr lang="el-GR" sz="2000" dirty="0">
                <a:latin typeface="Palatino Linotype" panose="02040502050505030304" pitchFamily="18" charset="0"/>
              </a:rPr>
              <a:t>, </a:t>
            </a:r>
            <a:r>
              <a:rPr lang="el-GR" sz="2000" dirty="0" err="1">
                <a:latin typeface="Palatino Linotype" panose="02040502050505030304" pitchFamily="18" charset="0"/>
              </a:rPr>
              <a:t>ὅτι</a:t>
            </a:r>
            <a:r>
              <a:rPr lang="el-GR" sz="2000" dirty="0">
                <a:latin typeface="Palatino Linotype" panose="02040502050505030304" pitchFamily="18" charset="0"/>
              </a:rPr>
              <a:t> </a:t>
            </a:r>
            <a:r>
              <a:rPr lang="el-GR" sz="2000" dirty="0" err="1">
                <a:latin typeface="Palatino Linotype" panose="02040502050505030304" pitchFamily="18" charset="0"/>
              </a:rPr>
              <a:t>οὐκ</a:t>
            </a:r>
            <a:r>
              <a:rPr lang="el-GR" sz="2000" dirty="0">
                <a:latin typeface="Palatino Linotype" panose="02040502050505030304" pitchFamily="18" charset="0"/>
              </a:rPr>
              <a:t> </a:t>
            </a:r>
            <a:r>
              <a:rPr lang="el-GR" sz="2000" dirty="0" err="1">
                <a:latin typeface="Palatino Linotype" panose="02040502050505030304" pitchFamily="18" charset="0"/>
              </a:rPr>
              <a:t>ἔστ</a:t>
            </a:r>
            <a:r>
              <a:rPr lang="el-GR" sz="2000" dirty="0">
                <a:latin typeface="Palatino Linotype" panose="02040502050505030304" pitchFamily="18" charset="0"/>
              </a:rPr>
              <a:t>’ </a:t>
            </a:r>
            <a:r>
              <a:rPr lang="el-GR" sz="2000" dirty="0" err="1">
                <a:latin typeface="Palatino Linotype" panose="02040502050505030304" pitchFamily="18" charset="0"/>
              </a:rPr>
              <a:t>ἔτυμος</a:t>
            </a:r>
            <a:r>
              <a:rPr lang="el-GR" sz="2000" dirty="0">
                <a:latin typeface="Palatino Linotype" panose="02040502050505030304" pitchFamily="18" charset="0"/>
              </a:rPr>
              <a:t> </a:t>
            </a:r>
            <a:r>
              <a:rPr lang="el-GR" sz="2000" dirty="0" err="1">
                <a:latin typeface="Palatino Linotype" panose="02040502050505030304" pitchFamily="18" charset="0"/>
              </a:rPr>
              <a:t>λόγος</a:t>
            </a:r>
            <a:r>
              <a:rPr lang="el-GR" sz="2000" dirty="0">
                <a:latin typeface="Palatino Linotype" panose="02040502050505030304" pitchFamily="18" charset="0"/>
              </a:rPr>
              <a:t> </a:t>
            </a:r>
            <a:r>
              <a:rPr lang="el-GR" sz="2000" dirty="0" err="1">
                <a:latin typeface="Palatino Linotype" panose="02040502050505030304" pitchFamily="18" charset="0"/>
              </a:rPr>
              <a:t>ὃς</a:t>
            </a:r>
            <a:r>
              <a:rPr lang="el-GR" sz="2000" dirty="0">
                <a:latin typeface="Palatino Linotype" panose="02040502050505030304" pitchFamily="18" charset="0"/>
              </a:rPr>
              <a:t> </a:t>
            </a:r>
            <a:r>
              <a:rPr lang="el-GR" sz="2000" dirty="0" err="1">
                <a:latin typeface="Palatino Linotype" panose="02040502050505030304" pitchFamily="18" charset="0"/>
              </a:rPr>
              <a:t>ἂν</a:t>
            </a:r>
            <a:r>
              <a:rPr lang="el-GR" sz="2000" dirty="0">
                <a:latin typeface="Palatino Linotype" panose="02040502050505030304" pitchFamily="18" charset="0"/>
              </a:rPr>
              <a:t> </a:t>
            </a:r>
            <a:r>
              <a:rPr lang="el-GR" sz="2000" dirty="0" err="1">
                <a:latin typeface="Palatino Linotype" panose="02040502050505030304" pitchFamily="18" charset="0"/>
              </a:rPr>
              <a:t>παρόντος</a:t>
            </a:r>
            <a:r>
              <a:rPr lang="el-GR" sz="2000" dirty="0">
                <a:latin typeface="Palatino Linotype" panose="02040502050505030304" pitchFamily="18" charset="0"/>
              </a:rPr>
              <a:t> </a:t>
            </a:r>
            <a:r>
              <a:rPr lang="el-GR" sz="2000" dirty="0" err="1">
                <a:latin typeface="Palatino Linotype" panose="02040502050505030304" pitchFamily="18" charset="0"/>
              </a:rPr>
              <a:t>ἐραστοῦ</a:t>
            </a:r>
            <a:r>
              <a:rPr lang="el-GR" sz="2000" dirty="0">
                <a:latin typeface="Palatino Linotype" panose="02040502050505030304" pitchFamily="18" charset="0"/>
              </a:rPr>
              <a:t> </a:t>
            </a:r>
            <a:r>
              <a:rPr lang="el-GR" sz="2000" dirty="0" err="1">
                <a:latin typeface="Palatino Linotype" panose="02040502050505030304" pitchFamily="18" charset="0"/>
              </a:rPr>
              <a:t>τῷ</a:t>
            </a:r>
            <a:r>
              <a:rPr lang="el-GR" sz="2000" dirty="0">
                <a:latin typeface="Palatino Linotype" panose="02040502050505030304" pitchFamily="18" charset="0"/>
              </a:rPr>
              <a:t> </a:t>
            </a:r>
            <a:r>
              <a:rPr lang="el-GR" sz="2000" dirty="0" err="1">
                <a:latin typeface="Palatino Linotype" panose="02040502050505030304" pitchFamily="18" charset="0"/>
              </a:rPr>
              <a:t>μὴ</a:t>
            </a:r>
            <a:r>
              <a:rPr lang="el-GR" sz="2000" dirty="0">
                <a:latin typeface="Palatino Linotype" panose="02040502050505030304" pitchFamily="18" charset="0"/>
              </a:rPr>
              <a:t> </a:t>
            </a:r>
            <a:r>
              <a:rPr lang="el-GR" sz="2000" dirty="0" err="1">
                <a:latin typeface="Palatino Linotype" panose="02040502050505030304" pitchFamily="18" charset="0"/>
              </a:rPr>
              <a:t>ἐρῶντι</a:t>
            </a:r>
            <a:r>
              <a:rPr lang="el-GR" sz="2000" dirty="0">
                <a:latin typeface="Palatino Linotype" panose="02040502050505030304" pitchFamily="18" charset="0"/>
              </a:rPr>
              <a:t> </a:t>
            </a:r>
            <a:r>
              <a:rPr lang="el-GR" sz="2000" dirty="0" err="1">
                <a:latin typeface="Palatino Linotype" panose="02040502050505030304" pitchFamily="18" charset="0"/>
              </a:rPr>
              <a:t>μᾶλλον</a:t>
            </a:r>
            <a:r>
              <a:rPr lang="el-GR" sz="2000" dirty="0">
                <a:latin typeface="Palatino Linotype" panose="02040502050505030304" pitchFamily="18" charset="0"/>
              </a:rPr>
              <a:t> </a:t>
            </a:r>
            <a:r>
              <a:rPr lang="el-GR" sz="2000" dirty="0" err="1">
                <a:latin typeface="Palatino Linotype" panose="02040502050505030304" pitchFamily="18" charset="0"/>
              </a:rPr>
              <a:t>φῇ</a:t>
            </a:r>
            <a:r>
              <a:rPr lang="el-GR" sz="2000" dirty="0">
                <a:latin typeface="Palatino Linotype" panose="02040502050505030304" pitchFamily="18" charset="0"/>
              </a:rPr>
              <a:t> </a:t>
            </a:r>
            <a:r>
              <a:rPr lang="el-GR" sz="2000" dirty="0" err="1">
                <a:latin typeface="Palatino Linotype" panose="02040502050505030304" pitchFamily="18" charset="0"/>
              </a:rPr>
              <a:t>δεῖν</a:t>
            </a:r>
            <a:r>
              <a:rPr lang="el-GR" sz="2000" dirty="0">
                <a:latin typeface="Palatino Linotype" panose="02040502050505030304" pitchFamily="18" charset="0"/>
              </a:rPr>
              <a:t> </a:t>
            </a:r>
            <a:r>
              <a:rPr lang="el-GR" sz="2000" dirty="0" err="1">
                <a:latin typeface="Palatino Linotype" panose="02040502050505030304" pitchFamily="18" charset="0"/>
              </a:rPr>
              <a:t>χαρίζεσθαι</a:t>
            </a:r>
            <a:r>
              <a:rPr lang="el-GR" sz="2000" dirty="0">
                <a:latin typeface="Palatino Linotype" panose="02040502050505030304" pitchFamily="18" charset="0"/>
              </a:rPr>
              <a:t>, </a:t>
            </a:r>
            <a:r>
              <a:rPr lang="el-GR" sz="2000" dirty="0" err="1">
                <a:latin typeface="Palatino Linotype" panose="02040502050505030304" pitchFamily="18" charset="0"/>
              </a:rPr>
              <a:t>διότι</a:t>
            </a:r>
            <a:r>
              <a:rPr lang="el-GR" sz="2000" dirty="0">
                <a:latin typeface="Palatino Linotype" panose="02040502050505030304" pitchFamily="18" charset="0"/>
              </a:rPr>
              <a:t> </a:t>
            </a:r>
            <a:r>
              <a:rPr lang="el-GR" sz="2000" dirty="0" err="1">
                <a:latin typeface="Palatino Linotype" panose="02040502050505030304" pitchFamily="18" charset="0"/>
              </a:rPr>
              <a:t>δὴ</a:t>
            </a:r>
            <a:r>
              <a:rPr lang="el-GR" sz="2000" dirty="0">
                <a:latin typeface="Palatino Linotype" panose="02040502050505030304" pitchFamily="18" charset="0"/>
              </a:rPr>
              <a:t> ὁ </a:t>
            </a:r>
            <a:r>
              <a:rPr lang="el-GR" sz="2000" dirty="0" err="1">
                <a:latin typeface="Palatino Linotype" panose="02040502050505030304" pitchFamily="18" charset="0"/>
              </a:rPr>
              <a:t>μὲν</a:t>
            </a:r>
            <a:r>
              <a:rPr lang="el-GR" sz="2000" dirty="0">
                <a:latin typeface="Palatino Linotype" panose="02040502050505030304" pitchFamily="18" charset="0"/>
              </a:rPr>
              <a:t> </a:t>
            </a:r>
            <a:r>
              <a:rPr lang="el-GR" sz="2000" dirty="0" err="1">
                <a:latin typeface="Palatino Linotype" panose="02040502050505030304" pitchFamily="18" charset="0"/>
              </a:rPr>
              <a:t>μαίνεται</a:t>
            </a:r>
            <a:r>
              <a:rPr lang="el-GR" sz="2000" dirty="0">
                <a:latin typeface="Palatino Linotype" panose="02040502050505030304" pitchFamily="18" charset="0"/>
              </a:rPr>
              <a:t>, ὁ </a:t>
            </a:r>
            <a:r>
              <a:rPr lang="el-GR" sz="2000" dirty="0" err="1">
                <a:latin typeface="Palatino Linotype" panose="02040502050505030304" pitchFamily="18" charset="0"/>
              </a:rPr>
              <a:t>δὲ</a:t>
            </a:r>
            <a:r>
              <a:rPr lang="el-GR" sz="2000" dirty="0">
                <a:latin typeface="Palatino Linotype" panose="02040502050505030304" pitchFamily="18" charset="0"/>
              </a:rPr>
              <a:t> </a:t>
            </a:r>
            <a:r>
              <a:rPr lang="el-GR" sz="2000" dirty="0" err="1">
                <a:latin typeface="Palatino Linotype" panose="02040502050505030304" pitchFamily="18" charset="0"/>
              </a:rPr>
              <a:t>σωφρονεῖ</a:t>
            </a:r>
            <a:r>
              <a:rPr lang="el-GR" sz="2000" dirty="0">
                <a:latin typeface="Palatino Linotype" panose="02040502050505030304" pitchFamily="18" charset="0"/>
              </a:rPr>
              <a:t>. </a:t>
            </a:r>
            <a:r>
              <a:rPr lang="el-GR" sz="2000" dirty="0" err="1">
                <a:latin typeface="Palatino Linotype" panose="02040502050505030304" pitchFamily="18" charset="0"/>
              </a:rPr>
              <a:t>εἰ</a:t>
            </a:r>
            <a:r>
              <a:rPr lang="el-GR" sz="2000" dirty="0">
                <a:latin typeface="Palatino Linotype" panose="02040502050505030304" pitchFamily="18" charset="0"/>
              </a:rPr>
              <a:t> </a:t>
            </a:r>
            <a:r>
              <a:rPr lang="el-GR" sz="2000" dirty="0" err="1">
                <a:latin typeface="Palatino Linotype" panose="02040502050505030304" pitchFamily="18" charset="0"/>
              </a:rPr>
              <a:t>μὲν</a:t>
            </a:r>
            <a:r>
              <a:rPr lang="el-GR" sz="2000" dirty="0">
                <a:latin typeface="Palatino Linotype" panose="02040502050505030304" pitchFamily="18" charset="0"/>
              </a:rPr>
              <a:t> </a:t>
            </a:r>
            <a:r>
              <a:rPr lang="el-GR" sz="2000" dirty="0" err="1">
                <a:latin typeface="Palatino Linotype" panose="02040502050505030304" pitchFamily="18" charset="0"/>
              </a:rPr>
              <a:t>γὰρ</a:t>
            </a:r>
            <a:r>
              <a:rPr lang="el-GR" sz="2000" dirty="0">
                <a:latin typeface="Palatino Linotype" panose="02040502050505030304" pitchFamily="18" charset="0"/>
              </a:rPr>
              <a:t> </a:t>
            </a:r>
            <a:r>
              <a:rPr lang="el-GR" sz="2000" dirty="0" err="1">
                <a:latin typeface="Palatino Linotype" panose="02040502050505030304" pitchFamily="18" charset="0"/>
              </a:rPr>
              <a:t>ἦν</a:t>
            </a:r>
            <a:r>
              <a:rPr lang="el-GR" sz="2000" dirty="0">
                <a:latin typeface="Palatino Linotype" panose="02040502050505030304" pitchFamily="18" charset="0"/>
              </a:rPr>
              <a:t> </a:t>
            </a:r>
            <a:r>
              <a:rPr lang="el-GR" sz="2000" dirty="0" err="1">
                <a:latin typeface="Palatino Linotype" panose="02040502050505030304" pitchFamily="18" charset="0"/>
              </a:rPr>
              <a:t>ἁπλοῦν</a:t>
            </a:r>
            <a:r>
              <a:rPr lang="el-GR" sz="2000" dirty="0">
                <a:latin typeface="Palatino Linotype" panose="02040502050505030304" pitchFamily="18" charset="0"/>
              </a:rPr>
              <a:t> </a:t>
            </a:r>
            <a:r>
              <a:rPr lang="el-GR" sz="2000" dirty="0" err="1">
                <a:latin typeface="Palatino Linotype" panose="02040502050505030304" pitchFamily="18" charset="0"/>
              </a:rPr>
              <a:t>τὸ</a:t>
            </a:r>
            <a:r>
              <a:rPr lang="el-GR" sz="2000" dirty="0">
                <a:latin typeface="Palatino Linotype" panose="02040502050505030304" pitchFamily="18" charset="0"/>
              </a:rPr>
              <a:t> </a:t>
            </a:r>
            <a:r>
              <a:rPr lang="el-GR" sz="2000" dirty="0" err="1">
                <a:latin typeface="Palatino Linotype" panose="02040502050505030304" pitchFamily="18" charset="0"/>
              </a:rPr>
              <a:t>μανίαν</a:t>
            </a:r>
            <a:r>
              <a:rPr lang="el-GR" sz="2000" dirty="0">
                <a:latin typeface="Palatino Linotype" panose="02040502050505030304" pitchFamily="18" charset="0"/>
              </a:rPr>
              <a:t> </a:t>
            </a:r>
            <a:r>
              <a:rPr lang="el-GR" sz="2000" dirty="0" err="1">
                <a:latin typeface="Palatino Linotype" panose="02040502050505030304" pitchFamily="18" charset="0"/>
              </a:rPr>
              <a:t>κακὸν</a:t>
            </a:r>
            <a:r>
              <a:rPr lang="el-GR" sz="2000" dirty="0">
                <a:latin typeface="Palatino Linotype" panose="02040502050505030304" pitchFamily="18" charset="0"/>
              </a:rPr>
              <a:t> </a:t>
            </a:r>
            <a:r>
              <a:rPr lang="el-GR" sz="2000" dirty="0" err="1">
                <a:latin typeface="Palatino Linotype" panose="02040502050505030304" pitchFamily="18" charset="0"/>
              </a:rPr>
              <a:t>εἶναι</a:t>
            </a:r>
            <a:r>
              <a:rPr lang="el-GR" sz="2000" dirty="0">
                <a:latin typeface="Palatino Linotype" panose="02040502050505030304" pitchFamily="18" charset="0"/>
              </a:rPr>
              <a:t>, </a:t>
            </a:r>
            <a:r>
              <a:rPr lang="el-GR" sz="2000" dirty="0" err="1">
                <a:latin typeface="Palatino Linotype" panose="02040502050505030304" pitchFamily="18" charset="0"/>
              </a:rPr>
              <a:t>καλῶς</a:t>
            </a:r>
            <a:r>
              <a:rPr lang="el-GR" sz="2000" dirty="0">
                <a:latin typeface="Palatino Linotype" panose="02040502050505030304" pitchFamily="18" charset="0"/>
              </a:rPr>
              <a:t> </a:t>
            </a:r>
            <a:r>
              <a:rPr lang="el-GR" sz="2000" dirty="0" err="1">
                <a:latin typeface="Palatino Linotype" panose="02040502050505030304" pitchFamily="18" charset="0"/>
              </a:rPr>
              <a:t>ἂν</a:t>
            </a:r>
            <a:r>
              <a:rPr lang="el-GR" sz="2000" dirty="0">
                <a:latin typeface="Palatino Linotype" panose="02040502050505030304" pitchFamily="18" charset="0"/>
              </a:rPr>
              <a:t> </a:t>
            </a:r>
            <a:r>
              <a:rPr lang="el-GR" sz="2000" dirty="0" err="1">
                <a:latin typeface="Palatino Linotype" panose="02040502050505030304" pitchFamily="18" charset="0"/>
              </a:rPr>
              <a:t>ἐλέγετο</a:t>
            </a:r>
            <a:r>
              <a:rPr lang="el-GR" sz="2000" dirty="0">
                <a:latin typeface="Palatino Linotype" panose="02040502050505030304" pitchFamily="18" charset="0"/>
              </a:rPr>
              <a:t>· </a:t>
            </a:r>
          </a:p>
        </p:txBody>
      </p:sp>
      <p:sp>
        <p:nvSpPr>
          <p:cNvPr id="5" name="Θέση περιεχομένου 4">
            <a:extLst>
              <a:ext uri="{FF2B5EF4-FFF2-40B4-BE49-F238E27FC236}">
                <a16:creationId xmlns:a16="http://schemas.microsoft.com/office/drawing/2014/main" id="{4D83BFB9-3EBB-7DD5-9140-9E490F3B934E}"/>
              </a:ext>
            </a:extLst>
          </p:cNvPr>
          <p:cNvSpPr>
            <a:spLocks noGrp="1"/>
          </p:cNvSpPr>
          <p:nvPr>
            <p:ph sz="half" idx="2"/>
          </p:nvPr>
        </p:nvSpPr>
        <p:spPr/>
        <p:txBody>
          <a:bodyPr>
            <a:normAutofit fontScale="92500" lnSpcReduction="20000"/>
          </a:bodyPr>
          <a:lstStyle/>
          <a:p>
            <a:pPr marL="0" indent="0" algn="just">
              <a:buNone/>
            </a:pPr>
            <a:r>
              <a:rPr lang="el-GR" dirty="0">
                <a:latin typeface="Palatino Linotype" panose="02040502050505030304" pitchFamily="18" charset="0"/>
              </a:rPr>
              <a:t>ΣΩ. Έχε λοιπόν στο νου σου, όμορφο παιδί μου, πως ο προηγούμενος λόγος ήτανε του </a:t>
            </a:r>
            <a:r>
              <a:rPr lang="el-GR" dirty="0" err="1">
                <a:latin typeface="Palatino Linotype" panose="02040502050505030304" pitchFamily="18" charset="0"/>
              </a:rPr>
              <a:t>Φαίδρου</a:t>
            </a:r>
            <a:r>
              <a:rPr lang="el-GR" dirty="0">
                <a:latin typeface="Palatino Linotype" panose="02040502050505030304" pitchFamily="18" charset="0"/>
              </a:rPr>
              <a:t> που είναι γιος του </a:t>
            </a:r>
            <a:r>
              <a:rPr lang="el-GR" dirty="0" err="1">
                <a:latin typeface="Palatino Linotype" panose="02040502050505030304" pitchFamily="18" charset="0"/>
              </a:rPr>
              <a:t>Πυθοκλή</a:t>
            </a:r>
            <a:r>
              <a:rPr lang="el-GR" dirty="0">
                <a:latin typeface="Palatino Linotype" panose="02040502050505030304" pitchFamily="18" charset="0"/>
              </a:rPr>
              <a:t> από το </a:t>
            </a:r>
            <a:r>
              <a:rPr lang="el-GR" dirty="0" err="1">
                <a:latin typeface="Palatino Linotype" panose="02040502050505030304" pitchFamily="18" charset="0"/>
              </a:rPr>
              <a:t>Μυρρινούντα</a:t>
            </a:r>
            <a:r>
              <a:rPr lang="el-GR" dirty="0">
                <a:latin typeface="Palatino Linotype" panose="02040502050505030304" pitchFamily="18" charset="0"/>
              </a:rPr>
              <a:t>· αυτός όμως που θε να ειπώ τώρα είναι του Στησίχορου, που είναι γιος του Εύφημου από την Ιμέρα. Και πρέπει να </a:t>
            </a:r>
            <a:r>
              <a:rPr lang="el-GR" dirty="0" err="1">
                <a:latin typeface="Palatino Linotype" panose="02040502050505030304" pitchFamily="18" charset="0"/>
              </a:rPr>
              <a:t>λέη</a:t>
            </a:r>
            <a:r>
              <a:rPr lang="el-GR" dirty="0">
                <a:latin typeface="Palatino Linotype" panose="02040502050505030304" pitchFamily="18" charset="0"/>
              </a:rPr>
              <a:t> τ' ακόλουθα· πως «δεν είναι αληθινός ο λόγος» που λέει ότι πρέπει να χαρίζεται κανείς πιο πολύ σ' έναν που δεν κατέχεται από έρωτα, την ώρα που έχει μπροστά του έναν εραστή, γιατί τάχα ο ένας είναι μανιακός, ενώ ο άλλος είναι φρόνιμος. Αν βέβαια ήταν απλό να </a:t>
            </a:r>
            <a:r>
              <a:rPr lang="el-GR" dirty="0" err="1">
                <a:latin typeface="Palatino Linotype" panose="02040502050505030304" pitchFamily="18" charset="0"/>
              </a:rPr>
              <a:t>ειπή</a:t>
            </a:r>
            <a:r>
              <a:rPr lang="el-GR" dirty="0">
                <a:latin typeface="Palatino Linotype" panose="02040502050505030304" pitchFamily="18" charset="0"/>
              </a:rPr>
              <a:t> κανείς πως η μανία είναι κάτι κακό, τότε ο προηγούμενος λόγος θα ήταν καλά ειπωμένος· </a:t>
            </a:r>
          </a:p>
        </p:txBody>
      </p:sp>
    </p:spTree>
    <p:extLst>
      <p:ext uri="{BB962C8B-B14F-4D97-AF65-F5344CB8AC3E}">
        <p14:creationId xmlns:p14="http://schemas.microsoft.com/office/powerpoint/2010/main" val="2236065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771B6E-EEA5-7323-10FF-F195E0B98751}"/>
              </a:ext>
            </a:extLst>
          </p:cNvPr>
          <p:cNvSpPr>
            <a:spLocks noGrp="1"/>
          </p:cNvSpPr>
          <p:nvPr>
            <p:ph type="title"/>
          </p:nvPr>
        </p:nvSpPr>
        <p:spPr/>
        <p:txBody>
          <a:bodyPr/>
          <a:lstStyle/>
          <a:p>
            <a:r>
              <a:rPr lang="el-GR" i="1" dirty="0" err="1">
                <a:solidFill>
                  <a:schemeClr val="accent2"/>
                </a:solidFill>
                <a:latin typeface="Palatino Linotype" panose="02040502050505030304" pitchFamily="18" charset="0"/>
              </a:rPr>
              <a:t>Φαίδρος</a:t>
            </a:r>
            <a:r>
              <a:rPr lang="el-GR" dirty="0">
                <a:solidFill>
                  <a:schemeClr val="accent2"/>
                </a:solidFill>
                <a:latin typeface="Palatino Linotype" panose="02040502050505030304" pitchFamily="18" charset="0"/>
              </a:rPr>
              <a:t> </a:t>
            </a:r>
            <a:r>
              <a:rPr lang="en-GB" dirty="0">
                <a:solidFill>
                  <a:schemeClr val="accent2"/>
                </a:solidFill>
                <a:effectLst/>
                <a:latin typeface="Palatino Linotype" panose="02040502050505030304" pitchFamily="18" charset="0"/>
              </a:rPr>
              <a:t>243e–247c</a:t>
            </a:r>
            <a:endParaRPr lang="el-GR" dirty="0"/>
          </a:p>
        </p:txBody>
      </p:sp>
      <p:sp>
        <p:nvSpPr>
          <p:cNvPr id="3" name="Θέση περιεχομένου 2">
            <a:extLst>
              <a:ext uri="{FF2B5EF4-FFF2-40B4-BE49-F238E27FC236}">
                <a16:creationId xmlns:a16="http://schemas.microsoft.com/office/drawing/2014/main" id="{698B385D-9641-1F04-217D-75C849B8B13D}"/>
              </a:ext>
            </a:extLst>
          </p:cNvPr>
          <p:cNvSpPr>
            <a:spLocks noGrp="1"/>
          </p:cNvSpPr>
          <p:nvPr>
            <p:ph sz="half" idx="1"/>
          </p:nvPr>
        </p:nvSpPr>
        <p:spPr/>
        <p:txBody>
          <a:bodyPr>
            <a:normAutofit fontScale="92500" lnSpcReduction="10000"/>
          </a:bodyPr>
          <a:lstStyle/>
          <a:p>
            <a:pPr marL="0" indent="0" algn="just">
              <a:buNone/>
            </a:pPr>
            <a:r>
              <a:rPr lang="el-GR" dirty="0" err="1">
                <a:latin typeface="Palatino Linotype" panose="02040502050505030304" pitchFamily="18" charset="0"/>
              </a:rPr>
              <a:t>νῦν</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τὰ</a:t>
            </a:r>
            <a:r>
              <a:rPr lang="el-GR" dirty="0">
                <a:latin typeface="Palatino Linotype" panose="02040502050505030304" pitchFamily="18" charset="0"/>
              </a:rPr>
              <a:t> </a:t>
            </a:r>
            <a:r>
              <a:rPr lang="el-GR" dirty="0" err="1">
                <a:latin typeface="Palatino Linotype" panose="02040502050505030304" pitchFamily="18" charset="0"/>
              </a:rPr>
              <a:t>μέγιστα</a:t>
            </a:r>
            <a:r>
              <a:rPr lang="el-GR" dirty="0">
                <a:latin typeface="Palatino Linotype" panose="02040502050505030304" pitchFamily="18" charset="0"/>
              </a:rPr>
              <a:t> </a:t>
            </a:r>
            <a:r>
              <a:rPr lang="el-GR" dirty="0" err="1">
                <a:latin typeface="Palatino Linotype" panose="02040502050505030304" pitchFamily="18" charset="0"/>
              </a:rPr>
              <a:t>τῶν</a:t>
            </a:r>
            <a:r>
              <a:rPr lang="el-GR" dirty="0">
                <a:latin typeface="Palatino Linotype" panose="02040502050505030304" pitchFamily="18" charset="0"/>
              </a:rPr>
              <a:t> </a:t>
            </a:r>
            <a:r>
              <a:rPr lang="el-GR" dirty="0" err="1">
                <a:latin typeface="Palatino Linotype" panose="02040502050505030304" pitchFamily="18" charset="0"/>
              </a:rPr>
              <a:t>ἀγαθῶν</a:t>
            </a:r>
            <a:r>
              <a:rPr lang="el-GR" dirty="0">
                <a:latin typeface="Palatino Linotype" panose="02040502050505030304" pitchFamily="18" charset="0"/>
              </a:rPr>
              <a:t> </a:t>
            </a:r>
            <a:r>
              <a:rPr lang="el-GR" dirty="0" err="1">
                <a:latin typeface="Palatino Linotype" panose="02040502050505030304" pitchFamily="18" charset="0"/>
              </a:rPr>
              <a:t>ἡμῖν</a:t>
            </a:r>
            <a:r>
              <a:rPr lang="el-GR" dirty="0">
                <a:latin typeface="Palatino Linotype" panose="02040502050505030304" pitchFamily="18" charset="0"/>
              </a:rPr>
              <a:t> </a:t>
            </a:r>
            <a:r>
              <a:rPr lang="el-GR" dirty="0" err="1">
                <a:latin typeface="Palatino Linotype" panose="02040502050505030304" pitchFamily="18" charset="0"/>
              </a:rPr>
              <a:t>γίγνεται</a:t>
            </a:r>
            <a:r>
              <a:rPr lang="el-GR" dirty="0">
                <a:latin typeface="Palatino Linotype" panose="02040502050505030304" pitchFamily="18" charset="0"/>
              </a:rPr>
              <a:t> </a:t>
            </a:r>
            <a:r>
              <a:rPr lang="el-GR" dirty="0" err="1">
                <a:latin typeface="Palatino Linotype" panose="02040502050505030304" pitchFamily="18" charset="0"/>
              </a:rPr>
              <a:t>διὰ</a:t>
            </a:r>
            <a:r>
              <a:rPr lang="el-GR" dirty="0">
                <a:latin typeface="Palatino Linotype" panose="02040502050505030304" pitchFamily="18" charset="0"/>
              </a:rPr>
              <a:t> </a:t>
            </a:r>
            <a:r>
              <a:rPr lang="el-GR" dirty="0" err="1">
                <a:latin typeface="Palatino Linotype" panose="02040502050505030304" pitchFamily="18" charset="0"/>
              </a:rPr>
              <a:t>μανίας</a:t>
            </a:r>
            <a:r>
              <a:rPr lang="el-GR" dirty="0">
                <a:latin typeface="Palatino Linotype" panose="02040502050505030304" pitchFamily="18" charset="0"/>
              </a:rPr>
              <a:t>, </a:t>
            </a:r>
            <a:r>
              <a:rPr lang="el-GR" dirty="0" err="1">
                <a:latin typeface="Palatino Linotype" panose="02040502050505030304" pitchFamily="18" charset="0"/>
              </a:rPr>
              <a:t>θείᾳ</a:t>
            </a:r>
            <a:r>
              <a:rPr lang="el-GR" dirty="0">
                <a:latin typeface="Palatino Linotype" panose="02040502050505030304" pitchFamily="18" charset="0"/>
              </a:rPr>
              <a:t> </a:t>
            </a:r>
            <a:r>
              <a:rPr lang="el-GR" dirty="0" err="1">
                <a:latin typeface="Palatino Linotype" panose="02040502050505030304" pitchFamily="18" charset="0"/>
              </a:rPr>
              <a:t>μέντοι</a:t>
            </a:r>
            <a:r>
              <a:rPr lang="el-GR" dirty="0">
                <a:latin typeface="Palatino Linotype" panose="02040502050505030304" pitchFamily="18" charset="0"/>
              </a:rPr>
              <a:t> </a:t>
            </a:r>
            <a:r>
              <a:rPr lang="el-GR" dirty="0" err="1">
                <a:latin typeface="Palatino Linotype" panose="02040502050505030304" pitchFamily="18" charset="0"/>
              </a:rPr>
              <a:t>δόσει</a:t>
            </a:r>
            <a:r>
              <a:rPr lang="el-GR" dirty="0">
                <a:latin typeface="Palatino Linotype" panose="02040502050505030304" pitchFamily="18" charset="0"/>
              </a:rPr>
              <a:t> </a:t>
            </a:r>
            <a:r>
              <a:rPr lang="el-GR" dirty="0" err="1">
                <a:latin typeface="Palatino Linotype" panose="02040502050505030304" pitchFamily="18" charset="0"/>
              </a:rPr>
              <a:t>διδομένης</a:t>
            </a:r>
            <a:r>
              <a:rPr lang="el-GR" dirty="0">
                <a:latin typeface="Palatino Linotype" panose="02040502050505030304" pitchFamily="18" charset="0"/>
              </a:rPr>
              <a:t>. ἥ τε </a:t>
            </a:r>
            <a:r>
              <a:rPr lang="el-GR" dirty="0" err="1">
                <a:latin typeface="Palatino Linotype" panose="02040502050505030304" pitchFamily="18" charset="0"/>
              </a:rPr>
              <a:t>γὰρ</a:t>
            </a:r>
            <a:r>
              <a:rPr lang="el-GR" dirty="0">
                <a:latin typeface="Palatino Linotype" panose="02040502050505030304" pitchFamily="18" charset="0"/>
              </a:rPr>
              <a:t> </a:t>
            </a:r>
            <a:r>
              <a:rPr lang="el-GR" dirty="0" err="1">
                <a:latin typeface="Palatino Linotype" panose="02040502050505030304" pitchFamily="18" charset="0"/>
              </a:rPr>
              <a:t>δὴ</a:t>
            </a:r>
            <a:r>
              <a:rPr lang="el-GR" dirty="0">
                <a:latin typeface="Palatino Linotype" panose="02040502050505030304" pitchFamily="18" charset="0"/>
              </a:rPr>
              <a:t> </a:t>
            </a:r>
            <a:r>
              <a:rPr lang="el-GR" b="1" dirty="0" err="1">
                <a:latin typeface="Palatino Linotype" panose="02040502050505030304" pitchFamily="18" charset="0"/>
              </a:rPr>
              <a:t>ἐν</a:t>
            </a:r>
            <a:r>
              <a:rPr lang="el-GR" b="1" dirty="0">
                <a:latin typeface="Palatino Linotype" panose="02040502050505030304" pitchFamily="18" charset="0"/>
              </a:rPr>
              <a:t> </a:t>
            </a:r>
            <a:r>
              <a:rPr lang="el-GR" b="1" dirty="0" err="1">
                <a:latin typeface="Palatino Linotype" panose="02040502050505030304" pitchFamily="18" charset="0"/>
              </a:rPr>
              <a:t>Δελφοῖς</a:t>
            </a:r>
            <a:r>
              <a:rPr lang="el-GR" b="1" dirty="0">
                <a:latin typeface="Palatino Linotype" panose="02040502050505030304" pitchFamily="18" charset="0"/>
              </a:rPr>
              <a:t> </a:t>
            </a:r>
            <a:r>
              <a:rPr lang="el-GR" b="1" dirty="0" err="1">
                <a:latin typeface="Palatino Linotype" panose="02040502050505030304" pitchFamily="18" charset="0"/>
              </a:rPr>
              <a:t>προφῆτις</a:t>
            </a:r>
            <a:r>
              <a:rPr lang="el-GR" b="1" dirty="0">
                <a:latin typeface="Palatino Linotype" panose="02040502050505030304" pitchFamily="18" charset="0"/>
              </a:rPr>
              <a:t> </a:t>
            </a:r>
            <a:r>
              <a:rPr lang="el-GR" dirty="0" err="1">
                <a:latin typeface="Palatino Linotype" panose="02040502050505030304" pitchFamily="18" charset="0"/>
              </a:rPr>
              <a:t>αἵ</a:t>
            </a:r>
            <a:r>
              <a:rPr lang="el-GR" dirty="0">
                <a:latin typeface="Palatino Linotype" panose="02040502050505030304" pitchFamily="18" charset="0"/>
              </a:rPr>
              <a:t> τ’ </a:t>
            </a:r>
            <a:r>
              <a:rPr lang="el-GR" dirty="0" err="1">
                <a:latin typeface="Palatino Linotype" panose="02040502050505030304" pitchFamily="18" charset="0"/>
              </a:rPr>
              <a:t>ἐν</a:t>
            </a:r>
            <a:r>
              <a:rPr lang="el-GR" dirty="0">
                <a:latin typeface="Palatino Linotype" panose="02040502050505030304" pitchFamily="18" charset="0"/>
              </a:rPr>
              <a:t> [244</a:t>
            </a:r>
            <a:r>
              <a:rPr lang="en-GB" dirty="0">
                <a:latin typeface="Palatino Linotype" panose="02040502050505030304" pitchFamily="18" charset="0"/>
              </a:rPr>
              <a:t>b] </a:t>
            </a:r>
            <a:r>
              <a:rPr lang="el-GR" b="1" dirty="0" err="1">
                <a:latin typeface="Palatino Linotype" panose="02040502050505030304" pitchFamily="18" charset="0"/>
              </a:rPr>
              <a:t>Δωδώνῃ</a:t>
            </a:r>
            <a:r>
              <a:rPr lang="el-GR" b="1" dirty="0">
                <a:latin typeface="Palatino Linotype" panose="02040502050505030304" pitchFamily="18" charset="0"/>
              </a:rPr>
              <a:t> </a:t>
            </a:r>
            <a:r>
              <a:rPr lang="el-GR" b="1" dirty="0" err="1">
                <a:latin typeface="Palatino Linotype" panose="02040502050505030304" pitchFamily="18" charset="0"/>
              </a:rPr>
              <a:t>ἱέρειαι</a:t>
            </a:r>
            <a:r>
              <a:rPr lang="el-GR" b="1" dirty="0">
                <a:latin typeface="Palatino Linotype" panose="02040502050505030304" pitchFamily="18" charset="0"/>
              </a:rPr>
              <a:t> </a:t>
            </a:r>
            <a:r>
              <a:rPr lang="el-GR" dirty="0" err="1">
                <a:latin typeface="Palatino Linotype" panose="02040502050505030304" pitchFamily="18" charset="0"/>
              </a:rPr>
              <a:t>μανεῖσαι</a:t>
            </a:r>
            <a:r>
              <a:rPr lang="el-GR" dirty="0">
                <a:latin typeface="Palatino Linotype" panose="02040502050505030304" pitchFamily="18" charset="0"/>
              </a:rPr>
              <a:t> </a:t>
            </a:r>
            <a:r>
              <a:rPr lang="el-GR" dirty="0" err="1">
                <a:latin typeface="Palatino Linotype" panose="02040502050505030304" pitchFamily="18" charset="0"/>
              </a:rPr>
              <a:t>μὲν</a:t>
            </a:r>
            <a:r>
              <a:rPr lang="el-GR" dirty="0">
                <a:latin typeface="Palatino Linotype" panose="02040502050505030304" pitchFamily="18" charset="0"/>
              </a:rPr>
              <a:t> </a:t>
            </a:r>
            <a:r>
              <a:rPr lang="el-GR" dirty="0" err="1">
                <a:latin typeface="Palatino Linotype" panose="02040502050505030304" pitchFamily="18" charset="0"/>
              </a:rPr>
              <a:t>πολλὰ</a:t>
            </a:r>
            <a:r>
              <a:rPr lang="el-GR" dirty="0">
                <a:latin typeface="Palatino Linotype" panose="02040502050505030304" pitchFamily="18" charset="0"/>
              </a:rPr>
              <a:t> </a:t>
            </a:r>
            <a:r>
              <a:rPr lang="el-GR" dirty="0" err="1">
                <a:latin typeface="Palatino Linotype" panose="02040502050505030304" pitchFamily="18" charset="0"/>
              </a:rPr>
              <a:t>δὴ</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καλὰ</a:t>
            </a:r>
            <a:r>
              <a:rPr lang="el-GR" dirty="0">
                <a:latin typeface="Palatino Linotype" panose="02040502050505030304" pitchFamily="18" charset="0"/>
              </a:rPr>
              <a:t> </a:t>
            </a:r>
            <a:r>
              <a:rPr lang="el-GR" dirty="0" err="1">
                <a:latin typeface="Palatino Linotype" panose="02040502050505030304" pitchFamily="18" charset="0"/>
              </a:rPr>
              <a:t>ἰδίᾳ</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δημοσίᾳ</a:t>
            </a:r>
            <a:r>
              <a:rPr lang="el-GR" dirty="0">
                <a:latin typeface="Palatino Linotype" panose="02040502050505030304" pitchFamily="18" charset="0"/>
              </a:rPr>
              <a:t> </a:t>
            </a:r>
            <a:r>
              <a:rPr lang="el-GR" dirty="0" err="1">
                <a:latin typeface="Palatino Linotype" panose="02040502050505030304" pitchFamily="18" charset="0"/>
              </a:rPr>
              <a:t>τὴν</a:t>
            </a:r>
            <a:r>
              <a:rPr lang="el-GR" dirty="0">
                <a:latin typeface="Palatino Linotype" panose="02040502050505030304" pitchFamily="18" charset="0"/>
              </a:rPr>
              <a:t> </a:t>
            </a:r>
            <a:r>
              <a:rPr lang="el-GR" dirty="0" err="1">
                <a:latin typeface="Palatino Linotype" panose="02040502050505030304" pitchFamily="18" charset="0"/>
              </a:rPr>
              <a:t>Ἑλλάδα</a:t>
            </a:r>
            <a:r>
              <a:rPr lang="el-GR" dirty="0">
                <a:latin typeface="Palatino Linotype" panose="02040502050505030304" pitchFamily="18" charset="0"/>
              </a:rPr>
              <a:t> </a:t>
            </a:r>
            <a:r>
              <a:rPr lang="el-GR" dirty="0" err="1">
                <a:latin typeface="Palatino Linotype" panose="02040502050505030304" pitchFamily="18" charset="0"/>
              </a:rPr>
              <a:t>ἠργάσαντο</a:t>
            </a:r>
            <a:r>
              <a:rPr lang="el-GR" dirty="0">
                <a:latin typeface="Palatino Linotype" panose="02040502050505030304" pitchFamily="18" charset="0"/>
              </a:rPr>
              <a:t>, </a:t>
            </a:r>
            <a:r>
              <a:rPr lang="el-GR" dirty="0" err="1">
                <a:latin typeface="Palatino Linotype" panose="02040502050505030304" pitchFamily="18" charset="0"/>
              </a:rPr>
              <a:t>σωφρονοῦσαι</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βραχέα</a:t>
            </a:r>
            <a:r>
              <a:rPr lang="el-GR" dirty="0">
                <a:latin typeface="Palatino Linotype" panose="02040502050505030304" pitchFamily="18" charset="0"/>
              </a:rPr>
              <a:t> ἢ </a:t>
            </a:r>
            <a:r>
              <a:rPr lang="el-GR" dirty="0" err="1">
                <a:latin typeface="Palatino Linotype" panose="02040502050505030304" pitchFamily="18" charset="0"/>
              </a:rPr>
              <a:t>οὐδέν</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ἐὰν</a:t>
            </a:r>
            <a:r>
              <a:rPr lang="el-GR" dirty="0">
                <a:latin typeface="Palatino Linotype" panose="02040502050505030304" pitchFamily="18" charset="0"/>
              </a:rPr>
              <a:t> </a:t>
            </a:r>
            <a:r>
              <a:rPr lang="el-GR" dirty="0" err="1">
                <a:latin typeface="Palatino Linotype" panose="02040502050505030304" pitchFamily="18" charset="0"/>
              </a:rPr>
              <a:t>δὴ</a:t>
            </a:r>
            <a:r>
              <a:rPr lang="el-GR" dirty="0">
                <a:latin typeface="Palatino Linotype" panose="02040502050505030304" pitchFamily="18" charset="0"/>
              </a:rPr>
              <a:t> </a:t>
            </a:r>
            <a:r>
              <a:rPr lang="el-GR" dirty="0" err="1">
                <a:latin typeface="Palatino Linotype" panose="02040502050505030304" pitchFamily="18" charset="0"/>
              </a:rPr>
              <a:t>λέγωμεν</a:t>
            </a:r>
            <a:r>
              <a:rPr lang="el-GR" dirty="0">
                <a:latin typeface="Palatino Linotype" panose="02040502050505030304" pitchFamily="18" charset="0"/>
              </a:rPr>
              <a:t> </a:t>
            </a:r>
            <a:r>
              <a:rPr lang="el-GR" b="1" dirty="0" err="1">
                <a:latin typeface="Palatino Linotype" panose="02040502050505030304" pitchFamily="18" charset="0"/>
              </a:rPr>
              <a:t>Σίβυλλάν</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ἄλλους</a:t>
            </a:r>
            <a:r>
              <a:rPr lang="el-GR" dirty="0">
                <a:latin typeface="Palatino Linotype" panose="02040502050505030304" pitchFamily="18" charset="0"/>
              </a:rPr>
              <a:t>, </a:t>
            </a:r>
            <a:r>
              <a:rPr lang="el-GR" dirty="0" err="1">
                <a:latin typeface="Palatino Linotype" panose="02040502050505030304" pitchFamily="18" charset="0"/>
              </a:rPr>
              <a:t>ὅσοι</a:t>
            </a:r>
            <a:r>
              <a:rPr lang="el-GR" dirty="0">
                <a:latin typeface="Palatino Linotype" panose="02040502050505030304" pitchFamily="18" charset="0"/>
              </a:rPr>
              <a:t> </a:t>
            </a:r>
            <a:r>
              <a:rPr lang="el-GR" dirty="0" err="1">
                <a:latin typeface="Palatino Linotype" panose="02040502050505030304" pitchFamily="18" charset="0"/>
              </a:rPr>
              <a:t>μαντικῇ</a:t>
            </a:r>
            <a:r>
              <a:rPr lang="el-GR" dirty="0">
                <a:latin typeface="Palatino Linotype" panose="02040502050505030304" pitchFamily="18" charset="0"/>
              </a:rPr>
              <a:t> </a:t>
            </a:r>
            <a:r>
              <a:rPr lang="el-GR" dirty="0" err="1">
                <a:latin typeface="Palatino Linotype" panose="02040502050505030304" pitchFamily="18" charset="0"/>
              </a:rPr>
              <a:t>χρώμενοι</a:t>
            </a:r>
            <a:r>
              <a:rPr lang="el-GR" dirty="0">
                <a:latin typeface="Palatino Linotype" panose="02040502050505030304" pitchFamily="18" charset="0"/>
              </a:rPr>
              <a:t> </a:t>
            </a:r>
            <a:r>
              <a:rPr lang="el-GR" dirty="0" err="1">
                <a:latin typeface="Palatino Linotype" panose="02040502050505030304" pitchFamily="18" charset="0"/>
              </a:rPr>
              <a:t>ἐνθέῳ</a:t>
            </a:r>
            <a:r>
              <a:rPr lang="el-GR" dirty="0">
                <a:latin typeface="Palatino Linotype" panose="02040502050505030304" pitchFamily="18" charset="0"/>
              </a:rPr>
              <a:t> </a:t>
            </a:r>
            <a:r>
              <a:rPr lang="el-GR" dirty="0" err="1">
                <a:latin typeface="Palatino Linotype" panose="02040502050505030304" pitchFamily="18" charset="0"/>
              </a:rPr>
              <a:t>πολλὰ</a:t>
            </a:r>
            <a:r>
              <a:rPr lang="el-GR" dirty="0">
                <a:latin typeface="Palatino Linotype" panose="02040502050505030304" pitchFamily="18" charset="0"/>
              </a:rPr>
              <a:t> </a:t>
            </a:r>
            <a:r>
              <a:rPr lang="el-GR" dirty="0" err="1">
                <a:latin typeface="Palatino Linotype" panose="02040502050505030304" pitchFamily="18" charset="0"/>
              </a:rPr>
              <a:t>δὴ</a:t>
            </a:r>
            <a:r>
              <a:rPr lang="el-GR" dirty="0">
                <a:latin typeface="Palatino Linotype" panose="02040502050505030304" pitchFamily="18" charset="0"/>
              </a:rPr>
              <a:t> </a:t>
            </a:r>
            <a:r>
              <a:rPr lang="el-GR" dirty="0" err="1">
                <a:latin typeface="Palatino Linotype" panose="02040502050505030304" pitchFamily="18" charset="0"/>
              </a:rPr>
              <a:t>πολλοῖς</a:t>
            </a:r>
            <a:r>
              <a:rPr lang="el-GR" dirty="0">
                <a:latin typeface="Palatino Linotype" panose="02040502050505030304" pitchFamily="18" charset="0"/>
              </a:rPr>
              <a:t> </a:t>
            </a:r>
            <a:r>
              <a:rPr lang="el-GR" dirty="0" err="1">
                <a:latin typeface="Palatino Linotype" panose="02040502050505030304" pitchFamily="18" charset="0"/>
              </a:rPr>
              <a:t>προλέγοντες</a:t>
            </a:r>
            <a:r>
              <a:rPr lang="el-GR" dirty="0">
                <a:latin typeface="Palatino Linotype" panose="02040502050505030304" pitchFamily="18" charset="0"/>
              </a:rPr>
              <a:t> </a:t>
            </a:r>
            <a:r>
              <a:rPr lang="el-GR" dirty="0" err="1">
                <a:latin typeface="Palatino Linotype" panose="02040502050505030304" pitchFamily="18" charset="0"/>
              </a:rPr>
              <a:t>εἰς</a:t>
            </a:r>
            <a:r>
              <a:rPr lang="el-GR" dirty="0">
                <a:latin typeface="Palatino Linotype" panose="02040502050505030304" pitchFamily="18" charset="0"/>
              </a:rPr>
              <a:t> </a:t>
            </a:r>
            <a:r>
              <a:rPr lang="el-GR" dirty="0" err="1">
                <a:latin typeface="Palatino Linotype" panose="02040502050505030304" pitchFamily="18" charset="0"/>
              </a:rPr>
              <a:t>τὸ</a:t>
            </a:r>
            <a:r>
              <a:rPr lang="el-GR" dirty="0">
                <a:latin typeface="Palatino Linotype" panose="02040502050505030304" pitchFamily="18" charset="0"/>
              </a:rPr>
              <a:t> </a:t>
            </a:r>
            <a:r>
              <a:rPr lang="el-GR" dirty="0" err="1">
                <a:latin typeface="Palatino Linotype" panose="02040502050505030304" pitchFamily="18" charset="0"/>
              </a:rPr>
              <a:t>μέλλον</a:t>
            </a:r>
            <a:r>
              <a:rPr lang="el-GR" dirty="0">
                <a:latin typeface="Palatino Linotype" panose="02040502050505030304" pitchFamily="18" charset="0"/>
              </a:rPr>
              <a:t> </a:t>
            </a:r>
            <a:r>
              <a:rPr lang="el-GR" dirty="0" err="1">
                <a:latin typeface="Palatino Linotype" panose="02040502050505030304" pitchFamily="18" charset="0"/>
              </a:rPr>
              <a:t>ὤρθωσαν</a:t>
            </a:r>
            <a:r>
              <a:rPr lang="el-GR" dirty="0">
                <a:latin typeface="Palatino Linotype" panose="02040502050505030304" pitchFamily="18" charset="0"/>
              </a:rPr>
              <a:t>, </a:t>
            </a:r>
            <a:r>
              <a:rPr lang="el-GR" dirty="0" err="1">
                <a:latin typeface="Palatino Linotype" panose="02040502050505030304" pitchFamily="18" charset="0"/>
              </a:rPr>
              <a:t>μηκύνοιμεν</a:t>
            </a:r>
            <a:r>
              <a:rPr lang="el-GR" dirty="0">
                <a:latin typeface="Palatino Linotype" panose="02040502050505030304" pitchFamily="18" charset="0"/>
              </a:rPr>
              <a:t> </a:t>
            </a:r>
            <a:r>
              <a:rPr lang="el-GR" dirty="0" err="1">
                <a:latin typeface="Palatino Linotype" panose="02040502050505030304" pitchFamily="18" charset="0"/>
              </a:rPr>
              <a:t>ἂν</a:t>
            </a:r>
            <a:r>
              <a:rPr lang="el-GR" dirty="0">
                <a:latin typeface="Palatino Linotype" panose="02040502050505030304" pitchFamily="18" charset="0"/>
              </a:rPr>
              <a:t> </a:t>
            </a:r>
            <a:r>
              <a:rPr lang="el-GR" dirty="0" err="1">
                <a:latin typeface="Palatino Linotype" panose="02040502050505030304" pitchFamily="18" charset="0"/>
              </a:rPr>
              <a:t>δῆλα</a:t>
            </a:r>
            <a:r>
              <a:rPr lang="el-GR" dirty="0">
                <a:latin typeface="Palatino Linotype" panose="02040502050505030304" pitchFamily="18" charset="0"/>
              </a:rPr>
              <a:t> </a:t>
            </a:r>
            <a:r>
              <a:rPr lang="el-GR" dirty="0" err="1">
                <a:latin typeface="Palatino Linotype" panose="02040502050505030304" pitchFamily="18" charset="0"/>
              </a:rPr>
              <a:t>παντὶ</a:t>
            </a:r>
            <a:r>
              <a:rPr lang="el-GR" dirty="0">
                <a:latin typeface="Palatino Linotype" panose="02040502050505030304" pitchFamily="18" charset="0"/>
              </a:rPr>
              <a:t> </a:t>
            </a:r>
            <a:r>
              <a:rPr lang="el-GR" dirty="0" err="1">
                <a:latin typeface="Palatino Linotype" panose="02040502050505030304" pitchFamily="18" charset="0"/>
              </a:rPr>
              <a:t>λέγοντες</a:t>
            </a:r>
            <a:r>
              <a:rPr lang="el-GR" dirty="0">
                <a:latin typeface="Palatino Linotype" panose="02040502050505030304" pitchFamily="18" charset="0"/>
              </a:rPr>
              <a:t>.</a:t>
            </a:r>
          </a:p>
        </p:txBody>
      </p:sp>
      <p:sp>
        <p:nvSpPr>
          <p:cNvPr id="4" name="Θέση περιεχομένου 3">
            <a:extLst>
              <a:ext uri="{FF2B5EF4-FFF2-40B4-BE49-F238E27FC236}">
                <a16:creationId xmlns:a16="http://schemas.microsoft.com/office/drawing/2014/main" id="{A0B34BEE-90B6-178B-5472-8C069436484C}"/>
              </a:ext>
            </a:extLst>
          </p:cNvPr>
          <p:cNvSpPr>
            <a:spLocks noGrp="1"/>
          </p:cNvSpPr>
          <p:nvPr>
            <p:ph sz="half" idx="2"/>
          </p:nvPr>
        </p:nvSpPr>
        <p:spPr/>
        <p:txBody>
          <a:bodyPr>
            <a:normAutofit fontScale="92500" lnSpcReduction="10000"/>
          </a:bodyPr>
          <a:lstStyle/>
          <a:p>
            <a:pPr marL="0" indent="0" algn="just">
              <a:buNone/>
            </a:pPr>
            <a:r>
              <a:rPr lang="el-GR" dirty="0">
                <a:latin typeface="Palatino Linotype" panose="02040502050505030304" pitchFamily="18" charset="0"/>
              </a:rPr>
              <a:t>μα εδώ τα μεγαλύτερα καλά μας έρχονται από τη μανία, που μας χαρίζεται σαν ένα θείο δώρο. Γιατί και η προφήτισσα στους Δελφούς και οι ιέρειες στη Δωδώνη, όταν τις έπιασε η μανία, έκαμαν στην Ελλάδα πολλά και καλά και σε ανθρώπους και σε πόλεις, ενώ όταν ήτανε φρόνιμες έκαμαν λίγα ή και τίποτε. Κι αν βέβαια </a:t>
            </a:r>
            <a:r>
              <a:rPr lang="el-GR" dirty="0" err="1">
                <a:latin typeface="Palatino Linotype" panose="02040502050505030304" pitchFamily="18" charset="0"/>
              </a:rPr>
              <a:t>αρχίσωμε</a:t>
            </a:r>
            <a:r>
              <a:rPr lang="el-GR" dirty="0">
                <a:latin typeface="Palatino Linotype" panose="02040502050505030304" pitchFamily="18" charset="0"/>
              </a:rPr>
              <a:t> να λέμε και για τη Σίβυλλα και για τους άλλους, όσοι με τη μαντική τέχνη προφήτεψαν πολλά σε πολλούς και τους έκαμαν καλό στο μέλλον τους, θα μακραίναμε το λόγο μας λέγοντας πράγματα φανερά στον καθένα.</a:t>
            </a:r>
          </a:p>
        </p:txBody>
      </p:sp>
    </p:spTree>
    <p:extLst>
      <p:ext uri="{BB962C8B-B14F-4D97-AF65-F5344CB8AC3E}">
        <p14:creationId xmlns:p14="http://schemas.microsoft.com/office/powerpoint/2010/main" val="188775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53237C-2011-5263-7FAA-9F3647232856}"/>
              </a:ext>
            </a:extLst>
          </p:cNvPr>
          <p:cNvSpPr>
            <a:spLocks noGrp="1"/>
          </p:cNvSpPr>
          <p:nvPr>
            <p:ph type="title"/>
          </p:nvPr>
        </p:nvSpPr>
        <p:spPr/>
        <p:txBody>
          <a:bodyPr/>
          <a:lstStyle/>
          <a:p>
            <a:r>
              <a:rPr lang="el-GR" i="1" dirty="0" err="1">
                <a:solidFill>
                  <a:schemeClr val="accent2"/>
                </a:solidFill>
                <a:latin typeface="Palatino Linotype" panose="02040502050505030304" pitchFamily="18" charset="0"/>
              </a:rPr>
              <a:t>Φαίδρος</a:t>
            </a:r>
            <a:r>
              <a:rPr lang="el-GR" dirty="0">
                <a:solidFill>
                  <a:schemeClr val="accent2"/>
                </a:solidFill>
                <a:latin typeface="Palatino Linotype" panose="02040502050505030304" pitchFamily="18" charset="0"/>
              </a:rPr>
              <a:t> </a:t>
            </a:r>
            <a:r>
              <a:rPr lang="en-GB" dirty="0">
                <a:solidFill>
                  <a:schemeClr val="accent2"/>
                </a:solidFill>
                <a:effectLst/>
                <a:latin typeface="Palatino Linotype" panose="02040502050505030304" pitchFamily="18" charset="0"/>
              </a:rPr>
              <a:t>243e–247c</a:t>
            </a:r>
            <a:endParaRPr lang="el-GR" dirty="0"/>
          </a:p>
        </p:txBody>
      </p:sp>
      <p:sp>
        <p:nvSpPr>
          <p:cNvPr id="3" name="Θέση περιεχομένου 2">
            <a:extLst>
              <a:ext uri="{FF2B5EF4-FFF2-40B4-BE49-F238E27FC236}">
                <a16:creationId xmlns:a16="http://schemas.microsoft.com/office/drawing/2014/main" id="{3B90E31A-61BE-AC87-0956-7B437B782D81}"/>
              </a:ext>
            </a:extLst>
          </p:cNvPr>
          <p:cNvSpPr>
            <a:spLocks noGrp="1"/>
          </p:cNvSpPr>
          <p:nvPr>
            <p:ph sz="half" idx="1"/>
          </p:nvPr>
        </p:nvSpPr>
        <p:spPr>
          <a:xfrm>
            <a:off x="677334" y="2160588"/>
            <a:ext cx="4184035" cy="4189411"/>
          </a:xfrm>
        </p:spPr>
        <p:txBody>
          <a:bodyPr>
            <a:noAutofit/>
          </a:bodyPr>
          <a:lstStyle/>
          <a:p>
            <a:pPr marL="0" indent="0" algn="just">
              <a:buNone/>
            </a:pPr>
            <a:r>
              <a:rPr lang="el-GR" sz="1600" dirty="0" err="1">
                <a:latin typeface="Palatino Linotype" panose="02040502050505030304" pitchFamily="18" charset="0"/>
              </a:rPr>
              <a:t>τόδε</a:t>
            </a:r>
            <a:r>
              <a:rPr lang="el-GR" sz="1600" dirty="0">
                <a:latin typeface="Palatino Linotype" panose="02040502050505030304" pitchFamily="18" charset="0"/>
              </a:rPr>
              <a:t> </a:t>
            </a:r>
            <a:r>
              <a:rPr lang="el-GR" sz="1600" dirty="0" err="1">
                <a:latin typeface="Palatino Linotype" panose="02040502050505030304" pitchFamily="18" charset="0"/>
              </a:rPr>
              <a:t>μὴν</a:t>
            </a:r>
            <a:r>
              <a:rPr lang="el-GR" sz="1600" dirty="0">
                <a:latin typeface="Palatino Linotype" panose="02040502050505030304" pitchFamily="18" charset="0"/>
              </a:rPr>
              <a:t> </a:t>
            </a:r>
            <a:r>
              <a:rPr lang="el-GR" sz="1600" dirty="0" err="1">
                <a:latin typeface="Palatino Linotype" panose="02040502050505030304" pitchFamily="18" charset="0"/>
              </a:rPr>
              <a:t>ἄξιον</a:t>
            </a:r>
            <a:r>
              <a:rPr lang="el-GR" sz="1600" dirty="0">
                <a:latin typeface="Palatino Linotype" panose="02040502050505030304" pitchFamily="18" charset="0"/>
              </a:rPr>
              <a:t> </a:t>
            </a:r>
            <a:r>
              <a:rPr lang="el-GR" sz="1600" dirty="0" err="1">
                <a:latin typeface="Palatino Linotype" panose="02040502050505030304" pitchFamily="18" charset="0"/>
              </a:rPr>
              <a:t>ἐπιμαρτύρασθαι</a:t>
            </a:r>
            <a:r>
              <a:rPr lang="el-GR" sz="1600" dirty="0">
                <a:latin typeface="Palatino Linotype" panose="02040502050505030304" pitchFamily="18" charset="0"/>
              </a:rPr>
              <a:t>, </a:t>
            </a:r>
            <a:r>
              <a:rPr lang="el-GR" sz="1600" dirty="0" err="1">
                <a:latin typeface="Palatino Linotype" panose="02040502050505030304" pitchFamily="18" charset="0"/>
              </a:rPr>
              <a:t>ὅτι</a:t>
            </a:r>
            <a:r>
              <a:rPr lang="el-GR" sz="1600" dirty="0">
                <a:latin typeface="Palatino Linotype" panose="02040502050505030304" pitchFamily="18" charset="0"/>
              </a:rPr>
              <a:t> </a:t>
            </a:r>
            <a:r>
              <a:rPr lang="el-GR" sz="1600" dirty="0" err="1">
                <a:latin typeface="Palatino Linotype" panose="02040502050505030304" pitchFamily="18" charset="0"/>
              </a:rPr>
              <a:t>καὶ</a:t>
            </a:r>
            <a:r>
              <a:rPr lang="el-GR" sz="1600" dirty="0">
                <a:latin typeface="Palatino Linotype" panose="02040502050505030304" pitchFamily="18" charset="0"/>
              </a:rPr>
              <a:t> </a:t>
            </a:r>
            <a:r>
              <a:rPr lang="el-GR" sz="1600" dirty="0" err="1">
                <a:latin typeface="Palatino Linotype" panose="02040502050505030304" pitchFamily="18" charset="0"/>
              </a:rPr>
              <a:t>τῶν</a:t>
            </a:r>
            <a:r>
              <a:rPr lang="el-GR" sz="1600" dirty="0">
                <a:latin typeface="Palatino Linotype" panose="02040502050505030304" pitchFamily="18" charset="0"/>
              </a:rPr>
              <a:t> </a:t>
            </a:r>
            <a:r>
              <a:rPr lang="el-GR" sz="1600" dirty="0" err="1">
                <a:latin typeface="Palatino Linotype" panose="02040502050505030304" pitchFamily="18" charset="0"/>
              </a:rPr>
              <a:t>παλαιῶν</a:t>
            </a:r>
            <a:r>
              <a:rPr lang="el-GR" sz="1600" dirty="0">
                <a:latin typeface="Palatino Linotype" panose="02040502050505030304" pitchFamily="18" charset="0"/>
              </a:rPr>
              <a:t> </a:t>
            </a:r>
            <a:r>
              <a:rPr lang="el-GR" sz="1600" dirty="0" err="1">
                <a:latin typeface="Palatino Linotype" panose="02040502050505030304" pitchFamily="18" charset="0"/>
              </a:rPr>
              <a:t>οἱ</a:t>
            </a:r>
            <a:r>
              <a:rPr lang="el-GR" sz="1600" dirty="0">
                <a:latin typeface="Palatino Linotype" panose="02040502050505030304" pitchFamily="18" charset="0"/>
              </a:rPr>
              <a:t> </a:t>
            </a:r>
            <a:r>
              <a:rPr lang="el-GR" sz="1600" dirty="0" err="1">
                <a:latin typeface="Palatino Linotype" panose="02040502050505030304" pitchFamily="18" charset="0"/>
              </a:rPr>
              <a:t>τὰ</a:t>
            </a:r>
            <a:r>
              <a:rPr lang="el-GR" sz="1600" dirty="0">
                <a:latin typeface="Palatino Linotype" panose="02040502050505030304" pitchFamily="18" charset="0"/>
              </a:rPr>
              <a:t> </a:t>
            </a:r>
            <a:r>
              <a:rPr lang="el-GR" sz="1600" dirty="0" err="1">
                <a:latin typeface="Palatino Linotype" panose="02040502050505030304" pitchFamily="18" charset="0"/>
              </a:rPr>
              <a:t>ὀνόματα</a:t>
            </a:r>
            <a:r>
              <a:rPr lang="el-GR" sz="1600" dirty="0">
                <a:latin typeface="Palatino Linotype" panose="02040502050505030304" pitchFamily="18" charset="0"/>
              </a:rPr>
              <a:t> </a:t>
            </a:r>
            <a:r>
              <a:rPr lang="el-GR" sz="1600" dirty="0" err="1">
                <a:latin typeface="Palatino Linotype" panose="02040502050505030304" pitchFamily="18" charset="0"/>
              </a:rPr>
              <a:t>τιθέμενοι</a:t>
            </a:r>
            <a:r>
              <a:rPr lang="el-GR" sz="1600" dirty="0">
                <a:latin typeface="Palatino Linotype" panose="02040502050505030304" pitchFamily="18" charset="0"/>
              </a:rPr>
              <a:t> </a:t>
            </a:r>
            <a:r>
              <a:rPr lang="el-GR" sz="1600" dirty="0" err="1">
                <a:latin typeface="Palatino Linotype" panose="02040502050505030304" pitchFamily="18" charset="0"/>
              </a:rPr>
              <a:t>οὐκ</a:t>
            </a:r>
            <a:r>
              <a:rPr lang="el-GR" sz="1600" dirty="0">
                <a:latin typeface="Palatino Linotype" panose="02040502050505030304" pitchFamily="18" charset="0"/>
              </a:rPr>
              <a:t> </a:t>
            </a:r>
            <a:r>
              <a:rPr lang="el-GR" sz="1600" dirty="0" err="1">
                <a:latin typeface="Palatino Linotype" panose="02040502050505030304" pitchFamily="18" charset="0"/>
              </a:rPr>
              <a:t>αἰσχρὸν</a:t>
            </a:r>
            <a:r>
              <a:rPr lang="el-GR" sz="1600" dirty="0">
                <a:latin typeface="Palatino Linotype" panose="02040502050505030304" pitchFamily="18" charset="0"/>
              </a:rPr>
              <a:t> </a:t>
            </a:r>
            <a:r>
              <a:rPr lang="el-GR" sz="1600" dirty="0" err="1">
                <a:latin typeface="Palatino Linotype" panose="02040502050505030304" pitchFamily="18" charset="0"/>
              </a:rPr>
              <a:t>ἡγοῦντο</a:t>
            </a:r>
            <a:r>
              <a:rPr lang="el-GR" sz="1600" dirty="0">
                <a:latin typeface="Palatino Linotype" panose="02040502050505030304" pitchFamily="18" charset="0"/>
              </a:rPr>
              <a:t> </a:t>
            </a:r>
            <a:r>
              <a:rPr lang="el-GR" sz="1600" dirty="0" err="1">
                <a:latin typeface="Palatino Linotype" panose="02040502050505030304" pitchFamily="18" charset="0"/>
              </a:rPr>
              <a:t>οὐδὲ</a:t>
            </a:r>
            <a:r>
              <a:rPr lang="el-GR" sz="1600" dirty="0">
                <a:latin typeface="Palatino Linotype" panose="02040502050505030304" pitchFamily="18" charset="0"/>
              </a:rPr>
              <a:t> </a:t>
            </a:r>
            <a:r>
              <a:rPr lang="el-GR" sz="1600" dirty="0" err="1">
                <a:latin typeface="Palatino Linotype" panose="02040502050505030304" pitchFamily="18" charset="0"/>
              </a:rPr>
              <a:t>ὄνειδος</a:t>
            </a:r>
            <a:r>
              <a:rPr lang="el-GR" sz="1600" dirty="0">
                <a:latin typeface="Palatino Linotype" panose="02040502050505030304" pitchFamily="18" charset="0"/>
              </a:rPr>
              <a:t> </a:t>
            </a:r>
            <a:r>
              <a:rPr lang="el-GR" sz="1600" dirty="0" err="1">
                <a:latin typeface="Palatino Linotype" panose="02040502050505030304" pitchFamily="18" charset="0"/>
              </a:rPr>
              <a:t>μανίαν</a:t>
            </a:r>
            <a:r>
              <a:rPr lang="el-GR" sz="1600" dirty="0">
                <a:latin typeface="Palatino Linotype" panose="02040502050505030304" pitchFamily="18" charset="0"/>
              </a:rPr>
              <a:t>· [244</a:t>
            </a:r>
            <a:r>
              <a:rPr lang="en-GB" sz="1600" dirty="0">
                <a:latin typeface="Palatino Linotype" panose="02040502050505030304" pitchFamily="18" charset="0"/>
              </a:rPr>
              <a:t>c] </a:t>
            </a:r>
            <a:r>
              <a:rPr lang="el-GR" sz="1600" dirty="0" err="1">
                <a:latin typeface="Palatino Linotype" panose="02040502050505030304" pitchFamily="18" charset="0"/>
              </a:rPr>
              <a:t>οὐ</a:t>
            </a:r>
            <a:r>
              <a:rPr lang="el-GR" sz="1600" dirty="0">
                <a:latin typeface="Palatino Linotype" panose="02040502050505030304" pitchFamily="18" charset="0"/>
              </a:rPr>
              <a:t> </a:t>
            </a:r>
            <a:r>
              <a:rPr lang="el-GR" sz="1600" dirty="0" err="1">
                <a:latin typeface="Palatino Linotype" panose="02040502050505030304" pitchFamily="18" charset="0"/>
              </a:rPr>
              <a:t>γὰρ</a:t>
            </a:r>
            <a:r>
              <a:rPr lang="el-GR" sz="1600" dirty="0">
                <a:latin typeface="Palatino Linotype" panose="02040502050505030304" pitchFamily="18" charset="0"/>
              </a:rPr>
              <a:t> </a:t>
            </a:r>
            <a:r>
              <a:rPr lang="el-GR" sz="1600" dirty="0" err="1">
                <a:latin typeface="Palatino Linotype" panose="02040502050505030304" pitchFamily="18" charset="0"/>
              </a:rPr>
              <a:t>ἂν</a:t>
            </a:r>
            <a:r>
              <a:rPr lang="el-GR" sz="1600" dirty="0">
                <a:latin typeface="Palatino Linotype" panose="02040502050505030304" pitchFamily="18" charset="0"/>
              </a:rPr>
              <a:t> </a:t>
            </a:r>
            <a:r>
              <a:rPr lang="el-GR" sz="1600" dirty="0" err="1">
                <a:latin typeface="Palatino Linotype" panose="02040502050505030304" pitchFamily="18" charset="0"/>
              </a:rPr>
              <a:t>τῇ</a:t>
            </a:r>
            <a:r>
              <a:rPr lang="el-GR" sz="1600" dirty="0">
                <a:latin typeface="Palatino Linotype" panose="02040502050505030304" pitchFamily="18" charset="0"/>
              </a:rPr>
              <a:t> </a:t>
            </a:r>
            <a:r>
              <a:rPr lang="el-GR" sz="1600" dirty="0" err="1">
                <a:latin typeface="Palatino Linotype" panose="02040502050505030304" pitchFamily="18" charset="0"/>
              </a:rPr>
              <a:t>καλλίστῃ</a:t>
            </a:r>
            <a:r>
              <a:rPr lang="el-GR" sz="1600" dirty="0">
                <a:latin typeface="Palatino Linotype" panose="02040502050505030304" pitchFamily="18" charset="0"/>
              </a:rPr>
              <a:t> </a:t>
            </a:r>
            <a:r>
              <a:rPr lang="el-GR" sz="1600" dirty="0" err="1">
                <a:latin typeface="Palatino Linotype" panose="02040502050505030304" pitchFamily="18" charset="0"/>
              </a:rPr>
              <a:t>τέχνῃ</a:t>
            </a:r>
            <a:r>
              <a:rPr lang="el-GR" sz="1600" dirty="0">
                <a:latin typeface="Palatino Linotype" panose="02040502050505030304" pitchFamily="18" charset="0"/>
              </a:rPr>
              <a:t>, ᾗ </a:t>
            </a:r>
            <a:r>
              <a:rPr lang="el-GR" sz="1600" dirty="0" err="1">
                <a:latin typeface="Palatino Linotype" panose="02040502050505030304" pitchFamily="18" charset="0"/>
              </a:rPr>
              <a:t>τὸ</a:t>
            </a:r>
            <a:r>
              <a:rPr lang="el-GR" sz="1600" dirty="0">
                <a:latin typeface="Palatino Linotype" panose="02040502050505030304" pitchFamily="18" charset="0"/>
              </a:rPr>
              <a:t> </a:t>
            </a:r>
            <a:r>
              <a:rPr lang="el-GR" sz="1600" dirty="0" err="1">
                <a:latin typeface="Palatino Linotype" panose="02040502050505030304" pitchFamily="18" charset="0"/>
              </a:rPr>
              <a:t>μέλλον</a:t>
            </a:r>
            <a:r>
              <a:rPr lang="el-GR" sz="1600" dirty="0">
                <a:latin typeface="Palatino Linotype" panose="02040502050505030304" pitchFamily="18" charset="0"/>
              </a:rPr>
              <a:t> </a:t>
            </a:r>
            <a:r>
              <a:rPr lang="el-GR" sz="1600" dirty="0" err="1">
                <a:latin typeface="Palatino Linotype" panose="02040502050505030304" pitchFamily="18" charset="0"/>
              </a:rPr>
              <a:t>κρίνεται</a:t>
            </a:r>
            <a:r>
              <a:rPr lang="el-GR" sz="1600" dirty="0">
                <a:latin typeface="Palatino Linotype" panose="02040502050505030304" pitchFamily="18" charset="0"/>
              </a:rPr>
              <a:t>, </a:t>
            </a:r>
            <a:r>
              <a:rPr lang="el-GR" sz="1600" dirty="0" err="1">
                <a:latin typeface="Palatino Linotype" panose="02040502050505030304" pitchFamily="18" charset="0"/>
              </a:rPr>
              <a:t>αὐτὸ</a:t>
            </a:r>
            <a:r>
              <a:rPr lang="el-GR" sz="1600" dirty="0">
                <a:latin typeface="Palatino Linotype" panose="02040502050505030304" pitchFamily="18" charset="0"/>
              </a:rPr>
              <a:t> </a:t>
            </a:r>
            <a:r>
              <a:rPr lang="el-GR" sz="1600" dirty="0" err="1">
                <a:latin typeface="Palatino Linotype" panose="02040502050505030304" pitchFamily="18" charset="0"/>
              </a:rPr>
              <a:t>τοῦτο</a:t>
            </a:r>
            <a:r>
              <a:rPr lang="el-GR" sz="1600" dirty="0">
                <a:latin typeface="Palatino Linotype" panose="02040502050505030304" pitchFamily="18" charset="0"/>
              </a:rPr>
              <a:t> </a:t>
            </a:r>
            <a:r>
              <a:rPr lang="el-GR" sz="1600" dirty="0" err="1">
                <a:latin typeface="Palatino Linotype" panose="02040502050505030304" pitchFamily="18" charset="0"/>
              </a:rPr>
              <a:t>τοὔνομα</a:t>
            </a:r>
            <a:r>
              <a:rPr lang="el-GR" sz="1600" dirty="0">
                <a:latin typeface="Palatino Linotype" panose="02040502050505030304" pitchFamily="18" charset="0"/>
              </a:rPr>
              <a:t> </a:t>
            </a:r>
            <a:r>
              <a:rPr lang="el-GR" sz="1600" dirty="0" err="1">
                <a:latin typeface="Palatino Linotype" panose="02040502050505030304" pitchFamily="18" charset="0"/>
              </a:rPr>
              <a:t>ἐμπλέκοντες</a:t>
            </a:r>
            <a:r>
              <a:rPr lang="el-GR" sz="1600" dirty="0">
                <a:latin typeface="Palatino Linotype" panose="02040502050505030304" pitchFamily="18" charset="0"/>
              </a:rPr>
              <a:t> </a:t>
            </a:r>
            <a:r>
              <a:rPr lang="el-GR" sz="1600" dirty="0" err="1">
                <a:latin typeface="Palatino Linotype" panose="02040502050505030304" pitchFamily="18" charset="0"/>
              </a:rPr>
              <a:t>μανικὴν</a:t>
            </a:r>
            <a:r>
              <a:rPr lang="el-GR" sz="1600" dirty="0">
                <a:latin typeface="Palatino Linotype" panose="02040502050505030304" pitchFamily="18" charset="0"/>
              </a:rPr>
              <a:t> </a:t>
            </a:r>
            <a:r>
              <a:rPr lang="el-GR" sz="1600" dirty="0" err="1">
                <a:latin typeface="Palatino Linotype" panose="02040502050505030304" pitchFamily="18" charset="0"/>
              </a:rPr>
              <a:t>ἐκάλεσαν</a:t>
            </a:r>
            <a:r>
              <a:rPr lang="el-GR" sz="1600" dirty="0">
                <a:latin typeface="Palatino Linotype" panose="02040502050505030304" pitchFamily="18" charset="0"/>
              </a:rPr>
              <a:t>. </a:t>
            </a:r>
            <a:r>
              <a:rPr lang="el-GR" sz="1600" dirty="0" err="1">
                <a:latin typeface="Palatino Linotype" panose="02040502050505030304" pitchFamily="18" charset="0"/>
              </a:rPr>
              <a:t>ἀλλ</a:t>
            </a:r>
            <a:r>
              <a:rPr lang="el-GR" sz="1600" dirty="0">
                <a:latin typeface="Palatino Linotype" panose="02040502050505030304" pitchFamily="18" charset="0"/>
              </a:rPr>
              <a:t>’ </a:t>
            </a:r>
            <a:r>
              <a:rPr lang="el-GR" sz="1600" dirty="0" err="1">
                <a:latin typeface="Palatino Linotype" panose="02040502050505030304" pitchFamily="18" charset="0"/>
              </a:rPr>
              <a:t>ὡς</a:t>
            </a:r>
            <a:r>
              <a:rPr lang="el-GR" sz="1600" dirty="0">
                <a:latin typeface="Palatino Linotype" panose="02040502050505030304" pitchFamily="18" charset="0"/>
              </a:rPr>
              <a:t> </a:t>
            </a:r>
            <a:r>
              <a:rPr lang="el-GR" sz="1600" dirty="0" err="1">
                <a:latin typeface="Palatino Linotype" panose="02040502050505030304" pitchFamily="18" charset="0"/>
              </a:rPr>
              <a:t>καλοῦ</a:t>
            </a:r>
            <a:r>
              <a:rPr lang="el-GR" sz="1600" dirty="0">
                <a:latin typeface="Palatino Linotype" panose="02040502050505030304" pitchFamily="18" charset="0"/>
              </a:rPr>
              <a:t> </a:t>
            </a:r>
            <a:r>
              <a:rPr lang="el-GR" sz="1600" dirty="0" err="1">
                <a:latin typeface="Palatino Linotype" panose="02040502050505030304" pitchFamily="18" charset="0"/>
              </a:rPr>
              <a:t>ὄντος</a:t>
            </a:r>
            <a:r>
              <a:rPr lang="el-GR" sz="1600" dirty="0">
                <a:latin typeface="Palatino Linotype" panose="02040502050505030304" pitchFamily="18" charset="0"/>
              </a:rPr>
              <a:t>, </a:t>
            </a:r>
            <a:r>
              <a:rPr lang="el-GR" sz="1600" dirty="0" err="1">
                <a:latin typeface="Palatino Linotype" panose="02040502050505030304" pitchFamily="18" charset="0"/>
              </a:rPr>
              <a:t>ὅταν</a:t>
            </a:r>
            <a:r>
              <a:rPr lang="el-GR" sz="1600" dirty="0">
                <a:latin typeface="Palatino Linotype" panose="02040502050505030304" pitchFamily="18" charset="0"/>
              </a:rPr>
              <a:t> </a:t>
            </a:r>
            <a:r>
              <a:rPr lang="el-GR" sz="1600" dirty="0" err="1">
                <a:latin typeface="Palatino Linotype" panose="02040502050505030304" pitchFamily="18" charset="0"/>
              </a:rPr>
              <a:t>θείᾳ</a:t>
            </a:r>
            <a:r>
              <a:rPr lang="el-GR" sz="1600" dirty="0">
                <a:latin typeface="Palatino Linotype" panose="02040502050505030304" pitchFamily="18" charset="0"/>
              </a:rPr>
              <a:t> </a:t>
            </a:r>
            <a:r>
              <a:rPr lang="el-GR" sz="1600" dirty="0" err="1">
                <a:latin typeface="Palatino Linotype" panose="02040502050505030304" pitchFamily="18" charset="0"/>
              </a:rPr>
              <a:t>μοίρᾳ</a:t>
            </a:r>
            <a:r>
              <a:rPr lang="el-GR" sz="1600" dirty="0">
                <a:latin typeface="Palatino Linotype" panose="02040502050505030304" pitchFamily="18" charset="0"/>
              </a:rPr>
              <a:t> </a:t>
            </a:r>
            <a:r>
              <a:rPr lang="el-GR" sz="1600" dirty="0" err="1">
                <a:latin typeface="Palatino Linotype" panose="02040502050505030304" pitchFamily="18" charset="0"/>
              </a:rPr>
              <a:t>γίγνηται</a:t>
            </a:r>
            <a:r>
              <a:rPr lang="el-GR" sz="1600" dirty="0">
                <a:latin typeface="Palatino Linotype" panose="02040502050505030304" pitchFamily="18" charset="0"/>
              </a:rPr>
              <a:t>, </a:t>
            </a:r>
            <a:r>
              <a:rPr lang="el-GR" sz="1600" dirty="0" err="1">
                <a:latin typeface="Palatino Linotype" panose="02040502050505030304" pitchFamily="18" charset="0"/>
              </a:rPr>
              <a:t>οὕτω</a:t>
            </a:r>
            <a:r>
              <a:rPr lang="el-GR" sz="1600" dirty="0">
                <a:latin typeface="Palatino Linotype" panose="02040502050505030304" pitchFamily="18" charset="0"/>
              </a:rPr>
              <a:t> </a:t>
            </a:r>
            <a:r>
              <a:rPr lang="el-GR" sz="1600" dirty="0" err="1">
                <a:latin typeface="Palatino Linotype" panose="02040502050505030304" pitchFamily="18" charset="0"/>
              </a:rPr>
              <a:t>νομίσαντες</a:t>
            </a:r>
            <a:r>
              <a:rPr lang="el-GR" sz="1600" dirty="0">
                <a:latin typeface="Palatino Linotype" panose="02040502050505030304" pitchFamily="18" charset="0"/>
              </a:rPr>
              <a:t> </a:t>
            </a:r>
            <a:r>
              <a:rPr lang="el-GR" sz="1600" dirty="0" err="1">
                <a:latin typeface="Palatino Linotype" panose="02040502050505030304" pitchFamily="18" charset="0"/>
              </a:rPr>
              <a:t>ἔθεντο</a:t>
            </a:r>
            <a:r>
              <a:rPr lang="el-GR" sz="1600" dirty="0">
                <a:latin typeface="Palatino Linotype" panose="02040502050505030304" pitchFamily="18" charset="0"/>
              </a:rPr>
              <a:t>, </a:t>
            </a:r>
            <a:r>
              <a:rPr lang="el-GR" sz="1600" dirty="0" err="1">
                <a:latin typeface="Palatino Linotype" panose="02040502050505030304" pitchFamily="18" charset="0"/>
              </a:rPr>
              <a:t>οἱ</a:t>
            </a:r>
            <a:r>
              <a:rPr lang="el-GR" sz="1600" dirty="0">
                <a:latin typeface="Palatino Linotype" panose="02040502050505030304" pitchFamily="18" charset="0"/>
              </a:rPr>
              <a:t> </a:t>
            </a:r>
            <a:r>
              <a:rPr lang="el-GR" sz="1600" dirty="0" err="1">
                <a:latin typeface="Palatino Linotype" panose="02040502050505030304" pitchFamily="18" charset="0"/>
              </a:rPr>
              <a:t>δὲ</a:t>
            </a:r>
            <a:r>
              <a:rPr lang="el-GR" sz="1600" dirty="0">
                <a:latin typeface="Palatino Linotype" panose="02040502050505030304" pitchFamily="18" charset="0"/>
              </a:rPr>
              <a:t> </a:t>
            </a:r>
            <a:r>
              <a:rPr lang="el-GR" sz="1600" dirty="0" err="1">
                <a:latin typeface="Palatino Linotype" panose="02040502050505030304" pitchFamily="18" charset="0"/>
              </a:rPr>
              <a:t>νῦν</a:t>
            </a:r>
            <a:r>
              <a:rPr lang="el-GR" sz="1600" dirty="0">
                <a:latin typeface="Palatino Linotype" panose="02040502050505030304" pitchFamily="18" charset="0"/>
              </a:rPr>
              <a:t> </a:t>
            </a:r>
            <a:r>
              <a:rPr lang="el-GR" sz="1600" dirty="0" err="1">
                <a:latin typeface="Palatino Linotype" panose="02040502050505030304" pitchFamily="18" charset="0"/>
              </a:rPr>
              <a:t>ἀπειροκάλως</a:t>
            </a:r>
            <a:r>
              <a:rPr lang="el-GR" sz="1600" dirty="0">
                <a:latin typeface="Palatino Linotype" panose="02040502050505030304" pitchFamily="18" charset="0"/>
              </a:rPr>
              <a:t> </a:t>
            </a:r>
            <a:r>
              <a:rPr lang="el-GR" sz="1600" dirty="0" err="1">
                <a:latin typeface="Palatino Linotype" panose="02040502050505030304" pitchFamily="18" charset="0"/>
              </a:rPr>
              <a:t>τὸ</a:t>
            </a:r>
            <a:r>
              <a:rPr lang="el-GR" sz="1600" dirty="0">
                <a:latin typeface="Palatino Linotype" panose="02040502050505030304" pitchFamily="18" charset="0"/>
              </a:rPr>
              <a:t> </a:t>
            </a:r>
            <a:r>
              <a:rPr lang="el-GR" sz="1600" dirty="0" err="1">
                <a:latin typeface="Palatino Linotype" panose="02040502050505030304" pitchFamily="18" charset="0"/>
              </a:rPr>
              <a:t>ταῦ</a:t>
            </a:r>
            <a:r>
              <a:rPr lang="el-GR" sz="1600" dirty="0">
                <a:latin typeface="Palatino Linotype" panose="02040502050505030304" pitchFamily="18" charset="0"/>
              </a:rPr>
              <a:t> </a:t>
            </a:r>
            <a:r>
              <a:rPr lang="el-GR" sz="1600" dirty="0" err="1">
                <a:latin typeface="Palatino Linotype" panose="02040502050505030304" pitchFamily="18" charset="0"/>
              </a:rPr>
              <a:t>ἐπεμβάλλοντες</a:t>
            </a:r>
            <a:r>
              <a:rPr lang="el-GR" sz="1600" dirty="0">
                <a:latin typeface="Palatino Linotype" panose="02040502050505030304" pitchFamily="18" charset="0"/>
              </a:rPr>
              <a:t> </a:t>
            </a:r>
            <a:r>
              <a:rPr lang="el-GR" sz="1600" dirty="0" err="1">
                <a:latin typeface="Palatino Linotype" panose="02040502050505030304" pitchFamily="18" charset="0"/>
              </a:rPr>
              <a:t>μαντικὴν</a:t>
            </a:r>
            <a:r>
              <a:rPr lang="el-GR" sz="1600" dirty="0">
                <a:latin typeface="Palatino Linotype" panose="02040502050505030304" pitchFamily="18" charset="0"/>
              </a:rPr>
              <a:t> </a:t>
            </a:r>
            <a:r>
              <a:rPr lang="el-GR" sz="1600" dirty="0" err="1">
                <a:latin typeface="Palatino Linotype" panose="02040502050505030304" pitchFamily="18" charset="0"/>
              </a:rPr>
              <a:t>ἐκάλεσαν</a:t>
            </a:r>
            <a:r>
              <a:rPr lang="el-GR" sz="1600" dirty="0">
                <a:latin typeface="Palatino Linotype" panose="02040502050505030304" pitchFamily="18" charset="0"/>
              </a:rPr>
              <a:t>. </a:t>
            </a:r>
            <a:r>
              <a:rPr lang="el-GR" sz="1600" dirty="0" err="1">
                <a:latin typeface="Palatino Linotype" panose="02040502050505030304" pitchFamily="18" charset="0"/>
              </a:rPr>
              <a:t>ἐπεὶ</a:t>
            </a:r>
            <a:r>
              <a:rPr lang="el-GR" sz="1600" dirty="0">
                <a:latin typeface="Palatino Linotype" panose="02040502050505030304" pitchFamily="18" charset="0"/>
              </a:rPr>
              <a:t> </a:t>
            </a:r>
            <a:r>
              <a:rPr lang="el-GR" sz="1600" dirty="0" err="1">
                <a:latin typeface="Palatino Linotype" panose="02040502050505030304" pitchFamily="18" charset="0"/>
              </a:rPr>
              <a:t>καὶ</a:t>
            </a:r>
            <a:r>
              <a:rPr lang="el-GR" sz="1600" dirty="0">
                <a:latin typeface="Palatino Linotype" panose="02040502050505030304" pitchFamily="18" charset="0"/>
              </a:rPr>
              <a:t> </a:t>
            </a:r>
            <a:r>
              <a:rPr lang="el-GR" sz="1600" dirty="0" err="1">
                <a:latin typeface="Palatino Linotype" panose="02040502050505030304" pitchFamily="18" charset="0"/>
              </a:rPr>
              <a:t>τήν</a:t>
            </a:r>
            <a:r>
              <a:rPr lang="el-GR" sz="1600" dirty="0">
                <a:latin typeface="Palatino Linotype" panose="02040502050505030304" pitchFamily="18" charset="0"/>
              </a:rPr>
              <a:t> </a:t>
            </a:r>
            <a:r>
              <a:rPr lang="el-GR" sz="1600" dirty="0" err="1">
                <a:latin typeface="Palatino Linotype" panose="02040502050505030304" pitchFamily="18" charset="0"/>
              </a:rPr>
              <a:t>γε</a:t>
            </a:r>
            <a:r>
              <a:rPr lang="el-GR" sz="1600" dirty="0">
                <a:latin typeface="Palatino Linotype" panose="02040502050505030304" pitchFamily="18" charset="0"/>
              </a:rPr>
              <a:t> </a:t>
            </a:r>
            <a:r>
              <a:rPr lang="el-GR" sz="1600" dirty="0" err="1">
                <a:latin typeface="Palatino Linotype" panose="02040502050505030304" pitchFamily="18" charset="0"/>
              </a:rPr>
              <a:t>τῶν</a:t>
            </a:r>
            <a:r>
              <a:rPr lang="el-GR" sz="1600" dirty="0">
                <a:latin typeface="Palatino Linotype" panose="02040502050505030304" pitchFamily="18" charset="0"/>
              </a:rPr>
              <a:t> </a:t>
            </a:r>
            <a:r>
              <a:rPr lang="el-GR" sz="1600" dirty="0" err="1">
                <a:latin typeface="Palatino Linotype" panose="02040502050505030304" pitchFamily="18" charset="0"/>
              </a:rPr>
              <a:t>ἐμφρόνων</a:t>
            </a:r>
            <a:r>
              <a:rPr lang="el-GR" sz="1600" dirty="0">
                <a:latin typeface="Palatino Linotype" panose="02040502050505030304" pitchFamily="18" charset="0"/>
              </a:rPr>
              <a:t>, </a:t>
            </a:r>
            <a:r>
              <a:rPr lang="el-GR" sz="1600" dirty="0" err="1">
                <a:latin typeface="Palatino Linotype" panose="02040502050505030304" pitchFamily="18" charset="0"/>
              </a:rPr>
              <a:t>ζήτησιν</a:t>
            </a:r>
            <a:r>
              <a:rPr lang="el-GR" sz="1600" dirty="0">
                <a:latin typeface="Palatino Linotype" panose="02040502050505030304" pitchFamily="18" charset="0"/>
              </a:rPr>
              <a:t> </a:t>
            </a:r>
            <a:r>
              <a:rPr lang="el-GR" sz="1600" dirty="0" err="1">
                <a:latin typeface="Palatino Linotype" panose="02040502050505030304" pitchFamily="18" charset="0"/>
              </a:rPr>
              <a:t>τοῦ</a:t>
            </a:r>
            <a:r>
              <a:rPr lang="el-GR" sz="1600" dirty="0">
                <a:latin typeface="Palatino Linotype" panose="02040502050505030304" pitchFamily="18" charset="0"/>
              </a:rPr>
              <a:t> </a:t>
            </a:r>
            <a:r>
              <a:rPr lang="el-GR" sz="1600" dirty="0" err="1">
                <a:latin typeface="Palatino Linotype" panose="02040502050505030304" pitchFamily="18" charset="0"/>
              </a:rPr>
              <a:t>μέλλοντος</a:t>
            </a:r>
            <a:r>
              <a:rPr lang="el-GR" sz="1600" dirty="0">
                <a:latin typeface="Palatino Linotype" panose="02040502050505030304" pitchFamily="18" charset="0"/>
              </a:rPr>
              <a:t> </a:t>
            </a:r>
            <a:r>
              <a:rPr lang="el-GR" sz="1600" dirty="0" err="1">
                <a:latin typeface="Palatino Linotype" panose="02040502050505030304" pitchFamily="18" charset="0"/>
              </a:rPr>
              <a:t>διά</a:t>
            </a:r>
            <a:r>
              <a:rPr lang="el-GR" sz="1600" dirty="0">
                <a:latin typeface="Palatino Linotype" panose="02040502050505030304" pitchFamily="18" charset="0"/>
              </a:rPr>
              <a:t> τε </a:t>
            </a:r>
            <a:r>
              <a:rPr lang="el-GR" sz="1600" dirty="0" err="1">
                <a:latin typeface="Palatino Linotype" panose="02040502050505030304" pitchFamily="18" charset="0"/>
              </a:rPr>
              <a:t>ὀρνίθων</a:t>
            </a:r>
            <a:r>
              <a:rPr lang="el-GR" sz="1600" dirty="0">
                <a:latin typeface="Palatino Linotype" panose="02040502050505030304" pitchFamily="18" charset="0"/>
              </a:rPr>
              <a:t> </a:t>
            </a:r>
            <a:r>
              <a:rPr lang="el-GR" sz="1600" dirty="0" err="1">
                <a:latin typeface="Palatino Linotype" panose="02040502050505030304" pitchFamily="18" charset="0"/>
              </a:rPr>
              <a:t>ποιουμένων</a:t>
            </a:r>
            <a:r>
              <a:rPr lang="el-GR" sz="1600" dirty="0">
                <a:latin typeface="Palatino Linotype" panose="02040502050505030304" pitchFamily="18" charset="0"/>
              </a:rPr>
              <a:t> </a:t>
            </a:r>
            <a:r>
              <a:rPr lang="el-GR" sz="1600" dirty="0" err="1">
                <a:latin typeface="Palatino Linotype" panose="02040502050505030304" pitchFamily="18" charset="0"/>
              </a:rPr>
              <a:t>καὶ</a:t>
            </a:r>
            <a:r>
              <a:rPr lang="el-GR" sz="1600" dirty="0">
                <a:latin typeface="Palatino Linotype" panose="02040502050505030304" pitchFamily="18" charset="0"/>
              </a:rPr>
              <a:t> </a:t>
            </a:r>
            <a:r>
              <a:rPr lang="el-GR" sz="1600" dirty="0" err="1">
                <a:latin typeface="Palatino Linotype" panose="02040502050505030304" pitchFamily="18" charset="0"/>
              </a:rPr>
              <a:t>τῶν</a:t>
            </a:r>
            <a:r>
              <a:rPr lang="el-GR" sz="1600" dirty="0">
                <a:latin typeface="Palatino Linotype" panose="02040502050505030304" pitchFamily="18" charset="0"/>
              </a:rPr>
              <a:t> </a:t>
            </a:r>
            <a:r>
              <a:rPr lang="el-GR" sz="1600" dirty="0" err="1">
                <a:latin typeface="Palatino Linotype" panose="02040502050505030304" pitchFamily="18" charset="0"/>
              </a:rPr>
              <a:t>ἄλλων</a:t>
            </a:r>
            <a:r>
              <a:rPr lang="el-GR" sz="1600" dirty="0">
                <a:latin typeface="Palatino Linotype" panose="02040502050505030304" pitchFamily="18" charset="0"/>
              </a:rPr>
              <a:t> </a:t>
            </a:r>
            <a:r>
              <a:rPr lang="el-GR" sz="1600" dirty="0" err="1">
                <a:latin typeface="Palatino Linotype" panose="02040502050505030304" pitchFamily="18" charset="0"/>
              </a:rPr>
              <a:t>σημείων</a:t>
            </a:r>
            <a:r>
              <a:rPr lang="el-GR" sz="1600" dirty="0">
                <a:latin typeface="Palatino Linotype" panose="02040502050505030304" pitchFamily="18" charset="0"/>
              </a:rPr>
              <a:t>, </a:t>
            </a:r>
            <a:r>
              <a:rPr lang="el-GR" sz="1600" dirty="0" err="1">
                <a:latin typeface="Palatino Linotype" panose="02040502050505030304" pitchFamily="18" charset="0"/>
              </a:rPr>
              <a:t>ἅτ</a:t>
            </a:r>
            <a:r>
              <a:rPr lang="el-GR" sz="1600" dirty="0">
                <a:latin typeface="Palatino Linotype" panose="02040502050505030304" pitchFamily="18" charset="0"/>
              </a:rPr>
              <a:t>’ </a:t>
            </a:r>
            <a:r>
              <a:rPr lang="el-GR" sz="1600" dirty="0" err="1">
                <a:latin typeface="Palatino Linotype" panose="02040502050505030304" pitchFamily="18" charset="0"/>
              </a:rPr>
              <a:t>ἐκ</a:t>
            </a:r>
            <a:r>
              <a:rPr lang="el-GR" sz="1600" dirty="0">
                <a:latin typeface="Palatino Linotype" panose="02040502050505030304" pitchFamily="18" charset="0"/>
              </a:rPr>
              <a:t> </a:t>
            </a:r>
            <a:r>
              <a:rPr lang="el-GR" sz="1600" dirty="0" err="1">
                <a:latin typeface="Palatino Linotype" panose="02040502050505030304" pitchFamily="18" charset="0"/>
              </a:rPr>
              <a:t>διανοίας</a:t>
            </a:r>
            <a:r>
              <a:rPr lang="el-GR" sz="1600" dirty="0">
                <a:latin typeface="Palatino Linotype" panose="02040502050505030304" pitchFamily="18" charset="0"/>
              </a:rPr>
              <a:t> </a:t>
            </a:r>
            <a:r>
              <a:rPr lang="el-GR" sz="1600" dirty="0" err="1">
                <a:latin typeface="Palatino Linotype" panose="02040502050505030304" pitchFamily="18" charset="0"/>
              </a:rPr>
              <a:t>ποριζομένων</a:t>
            </a:r>
            <a:r>
              <a:rPr lang="el-GR" sz="1600" dirty="0">
                <a:latin typeface="Palatino Linotype" panose="02040502050505030304" pitchFamily="18" charset="0"/>
              </a:rPr>
              <a:t> </a:t>
            </a:r>
            <a:r>
              <a:rPr lang="el-GR" sz="1600" dirty="0" err="1">
                <a:latin typeface="Palatino Linotype" panose="02040502050505030304" pitchFamily="18" charset="0"/>
              </a:rPr>
              <a:t>ἀνθρωπίνῃ</a:t>
            </a:r>
            <a:r>
              <a:rPr lang="el-GR" sz="1600" dirty="0">
                <a:latin typeface="Palatino Linotype" panose="02040502050505030304" pitchFamily="18" charset="0"/>
              </a:rPr>
              <a:t> </a:t>
            </a:r>
            <a:r>
              <a:rPr lang="el-GR" sz="1600" dirty="0" err="1">
                <a:latin typeface="Palatino Linotype" panose="02040502050505030304" pitchFamily="18" charset="0"/>
              </a:rPr>
              <a:t>οἰήσει</a:t>
            </a:r>
            <a:r>
              <a:rPr lang="el-GR" sz="1600" dirty="0">
                <a:latin typeface="Palatino Linotype" panose="02040502050505030304" pitchFamily="18" charset="0"/>
              </a:rPr>
              <a:t> </a:t>
            </a:r>
            <a:r>
              <a:rPr lang="el-GR" sz="1600" dirty="0" err="1">
                <a:latin typeface="Palatino Linotype" panose="02040502050505030304" pitchFamily="18" charset="0"/>
              </a:rPr>
              <a:t>νοῦν</a:t>
            </a:r>
            <a:r>
              <a:rPr lang="el-GR" sz="1600" dirty="0">
                <a:latin typeface="Palatino Linotype" panose="02040502050505030304" pitchFamily="18" charset="0"/>
              </a:rPr>
              <a:t> τε </a:t>
            </a:r>
            <a:r>
              <a:rPr lang="el-GR" sz="1600" dirty="0" err="1">
                <a:latin typeface="Palatino Linotype" panose="02040502050505030304" pitchFamily="18" charset="0"/>
              </a:rPr>
              <a:t>καὶ</a:t>
            </a:r>
            <a:r>
              <a:rPr lang="el-GR" sz="1600" dirty="0">
                <a:latin typeface="Palatino Linotype" panose="02040502050505030304" pitchFamily="18" charset="0"/>
              </a:rPr>
              <a:t> </a:t>
            </a:r>
            <a:r>
              <a:rPr lang="el-GR" sz="1600" dirty="0" err="1">
                <a:latin typeface="Palatino Linotype" panose="02040502050505030304" pitchFamily="18" charset="0"/>
              </a:rPr>
              <a:t>ἱστορίαν</a:t>
            </a:r>
            <a:r>
              <a:rPr lang="el-GR" sz="1600" dirty="0">
                <a:latin typeface="Palatino Linotype" panose="02040502050505030304" pitchFamily="18" charset="0"/>
              </a:rPr>
              <a:t>, </a:t>
            </a:r>
            <a:r>
              <a:rPr lang="el-GR" sz="1600" b="1" dirty="0" err="1">
                <a:latin typeface="Palatino Linotype" panose="02040502050505030304" pitchFamily="18" charset="0"/>
              </a:rPr>
              <a:t>οἰονοϊστικὴν</a:t>
            </a:r>
            <a:r>
              <a:rPr lang="el-GR" sz="1600" b="1" dirty="0">
                <a:latin typeface="Palatino Linotype" panose="02040502050505030304" pitchFamily="18" charset="0"/>
              </a:rPr>
              <a:t> </a:t>
            </a:r>
            <a:r>
              <a:rPr lang="el-GR" sz="1600" dirty="0" err="1">
                <a:latin typeface="Palatino Linotype" panose="02040502050505030304" pitchFamily="18" charset="0"/>
              </a:rPr>
              <a:t>ἐπωνόμασαν</a:t>
            </a:r>
            <a:r>
              <a:rPr lang="el-GR" sz="1600" dirty="0">
                <a:latin typeface="Palatino Linotype" panose="02040502050505030304" pitchFamily="18" charset="0"/>
              </a:rPr>
              <a:t>, [244</a:t>
            </a:r>
            <a:r>
              <a:rPr lang="en-GB" sz="1600" dirty="0">
                <a:latin typeface="Palatino Linotype" panose="02040502050505030304" pitchFamily="18" charset="0"/>
              </a:rPr>
              <a:t>d] </a:t>
            </a:r>
            <a:r>
              <a:rPr lang="el-GR" sz="1600" dirty="0" err="1">
                <a:latin typeface="Palatino Linotype" panose="02040502050505030304" pitchFamily="18" charset="0"/>
              </a:rPr>
              <a:t>ἣν</a:t>
            </a:r>
            <a:r>
              <a:rPr lang="el-GR" sz="1600" dirty="0">
                <a:latin typeface="Palatino Linotype" panose="02040502050505030304" pitchFamily="18" charset="0"/>
              </a:rPr>
              <a:t> </a:t>
            </a:r>
            <a:r>
              <a:rPr lang="el-GR" sz="1600" dirty="0" err="1">
                <a:latin typeface="Palatino Linotype" panose="02040502050505030304" pitchFamily="18" charset="0"/>
              </a:rPr>
              <a:t>νῦν</a:t>
            </a:r>
            <a:r>
              <a:rPr lang="el-GR" sz="1600" dirty="0">
                <a:latin typeface="Palatino Linotype" panose="02040502050505030304" pitchFamily="18" charset="0"/>
              </a:rPr>
              <a:t> </a:t>
            </a:r>
            <a:r>
              <a:rPr lang="el-GR" sz="1600" dirty="0" err="1">
                <a:latin typeface="Palatino Linotype" panose="02040502050505030304" pitchFamily="18" charset="0"/>
              </a:rPr>
              <a:t>οἰωνιστικὴν</a:t>
            </a:r>
            <a:r>
              <a:rPr lang="el-GR" sz="1600" dirty="0">
                <a:latin typeface="Palatino Linotype" panose="02040502050505030304" pitchFamily="18" charset="0"/>
              </a:rPr>
              <a:t> </a:t>
            </a:r>
            <a:r>
              <a:rPr lang="el-GR" sz="1600" dirty="0" err="1">
                <a:latin typeface="Palatino Linotype" panose="02040502050505030304" pitchFamily="18" charset="0"/>
              </a:rPr>
              <a:t>τῷ</a:t>
            </a:r>
            <a:r>
              <a:rPr lang="el-GR" sz="1600" dirty="0">
                <a:latin typeface="Palatino Linotype" panose="02040502050505030304" pitchFamily="18" charset="0"/>
              </a:rPr>
              <a:t> ω̄ </a:t>
            </a:r>
            <a:r>
              <a:rPr lang="el-GR" sz="1600" dirty="0" err="1">
                <a:latin typeface="Palatino Linotype" panose="02040502050505030304" pitchFamily="18" charset="0"/>
              </a:rPr>
              <a:t>σεμνύνοντες</a:t>
            </a:r>
            <a:r>
              <a:rPr lang="el-GR" sz="1600" dirty="0">
                <a:latin typeface="Palatino Linotype" panose="02040502050505030304" pitchFamily="18" charset="0"/>
              </a:rPr>
              <a:t> </a:t>
            </a:r>
            <a:r>
              <a:rPr lang="el-GR" sz="1600" dirty="0" err="1">
                <a:latin typeface="Palatino Linotype" panose="02040502050505030304" pitchFamily="18" charset="0"/>
              </a:rPr>
              <a:t>οἱ</a:t>
            </a:r>
            <a:r>
              <a:rPr lang="el-GR" sz="1600" dirty="0">
                <a:latin typeface="Palatino Linotype" panose="02040502050505030304" pitchFamily="18" charset="0"/>
              </a:rPr>
              <a:t> </a:t>
            </a:r>
            <a:r>
              <a:rPr lang="el-GR" sz="1600" dirty="0" err="1">
                <a:latin typeface="Palatino Linotype" panose="02040502050505030304" pitchFamily="18" charset="0"/>
              </a:rPr>
              <a:t>νέοι</a:t>
            </a:r>
            <a:r>
              <a:rPr lang="el-GR" sz="1600" dirty="0">
                <a:latin typeface="Palatino Linotype" panose="02040502050505030304" pitchFamily="18" charset="0"/>
              </a:rPr>
              <a:t> </a:t>
            </a:r>
            <a:r>
              <a:rPr lang="el-GR" sz="1600" dirty="0" err="1">
                <a:latin typeface="Palatino Linotype" panose="02040502050505030304" pitchFamily="18" charset="0"/>
              </a:rPr>
              <a:t>καλοῦσιν</a:t>
            </a:r>
            <a:r>
              <a:rPr lang="el-GR" sz="1600" dirty="0">
                <a:latin typeface="Palatino Linotype" panose="02040502050505030304" pitchFamily="18" charset="0"/>
              </a:rPr>
              <a:t>·</a:t>
            </a:r>
          </a:p>
        </p:txBody>
      </p:sp>
      <p:sp>
        <p:nvSpPr>
          <p:cNvPr id="4" name="Θέση περιεχομένου 3">
            <a:extLst>
              <a:ext uri="{FF2B5EF4-FFF2-40B4-BE49-F238E27FC236}">
                <a16:creationId xmlns:a16="http://schemas.microsoft.com/office/drawing/2014/main" id="{E7C52FB8-5482-4F3B-9CF7-884F0062DAD9}"/>
              </a:ext>
            </a:extLst>
          </p:cNvPr>
          <p:cNvSpPr>
            <a:spLocks noGrp="1"/>
          </p:cNvSpPr>
          <p:nvPr>
            <p:ph sz="half" idx="2"/>
          </p:nvPr>
        </p:nvSpPr>
        <p:spPr/>
        <p:txBody>
          <a:bodyPr>
            <a:normAutofit fontScale="77500" lnSpcReduction="20000"/>
          </a:bodyPr>
          <a:lstStyle/>
          <a:p>
            <a:pPr marL="0" indent="0" algn="just">
              <a:buNone/>
            </a:pPr>
            <a:r>
              <a:rPr lang="el-GR" dirty="0">
                <a:latin typeface="Palatino Linotype" panose="02040502050505030304" pitchFamily="18" charset="0"/>
              </a:rPr>
              <a:t>Όμως τούτο δα αξίζει να </a:t>
            </a:r>
            <a:r>
              <a:rPr lang="el-GR" dirty="0" err="1">
                <a:latin typeface="Palatino Linotype" panose="02040502050505030304" pitchFamily="18" charset="0"/>
              </a:rPr>
              <a:t>φέρωμε</a:t>
            </a:r>
            <a:r>
              <a:rPr lang="el-GR" dirty="0">
                <a:latin typeface="Palatino Linotype" panose="02040502050505030304" pitchFamily="18" charset="0"/>
              </a:rPr>
              <a:t> για μάρτυρα, πως κι από τους παλιούς εκείνοι που έβαλαν τα ονόματα στα πράγματα δεν είχαν τη μανία για κάτι άσχημο, ούτε για ντροπή· γιατί αλλιώς δεν θα σμίγανε με την ανώτερη τέχνη, μ' αυτήν που κρίνεται το μέλλον, το ίδιο τούτο όνομα και δεν θα την έλεγαν μανική. Μα επειδή είναι κάτι καλό, όταν έρχεται δοσμένη από το θεό, της βάλανε το όνομα μ' αυτή τη γνώμη, οι σημερινοί όμως ακαλαίσθητα έβαλαν μέσα στη λέξη το ταυ και την είπανε μαντική. Γιατί και την τέχνη που έχουνε οι φρόνιμοι, δηλαδή εκείνοι που ζητάνε να ιδούνε το μέλλον από τα πουλιά κι από </a:t>
            </a:r>
            <a:r>
              <a:rPr lang="el-GR" dirty="0" err="1">
                <a:latin typeface="Palatino Linotype" panose="02040502050505030304" pitchFamily="18" charset="0"/>
              </a:rPr>
              <a:t>τάλλα</a:t>
            </a:r>
            <a:r>
              <a:rPr lang="el-GR" dirty="0">
                <a:latin typeface="Palatino Linotype" panose="02040502050505030304" pitchFamily="18" charset="0"/>
              </a:rPr>
              <a:t> σημάδια, επειδή αυτοί προσπορίζουνε με το λογικό· στην ανθρώπινη γνώμη (</a:t>
            </a:r>
            <a:r>
              <a:rPr lang="el-GR" dirty="0" err="1">
                <a:latin typeface="Palatino Linotype" panose="02040502050505030304" pitchFamily="18" charset="0"/>
              </a:rPr>
              <a:t>οιήσει</a:t>
            </a:r>
            <a:r>
              <a:rPr lang="el-GR" dirty="0">
                <a:latin typeface="Palatino Linotype" panose="02040502050505030304" pitchFamily="18" charset="0"/>
              </a:rPr>
              <a:t>) νόημα (νουν) και πείρα (</a:t>
            </a:r>
            <a:r>
              <a:rPr lang="el-GR" dirty="0" err="1">
                <a:latin typeface="Palatino Linotype" panose="02040502050505030304" pitchFamily="18" charset="0"/>
              </a:rPr>
              <a:t>ιστορίαν</a:t>
            </a:r>
            <a:r>
              <a:rPr lang="el-GR" dirty="0">
                <a:latin typeface="Palatino Linotype" panose="02040502050505030304" pitchFamily="18" charset="0"/>
              </a:rPr>
              <a:t>), την είπανε οι αρχαίοι ο ι ο ν ο ϊ σ τ ι </a:t>
            </a:r>
            <a:r>
              <a:rPr lang="el-GR" dirty="0" err="1">
                <a:latin typeface="Palatino Linotype" panose="02040502050505030304" pitchFamily="18" charset="0"/>
              </a:rPr>
              <a:t>κή</a:t>
            </a:r>
            <a:r>
              <a:rPr lang="el-GR" dirty="0">
                <a:latin typeface="Palatino Linotype" panose="02040502050505030304" pitchFamily="18" charset="0"/>
              </a:rPr>
              <a:t>, αυτήν που τώρα οι </a:t>
            </a:r>
            <a:r>
              <a:rPr lang="el-GR" dirty="0" err="1">
                <a:latin typeface="Palatino Linotype" panose="02040502050505030304" pitchFamily="18" charset="0"/>
              </a:rPr>
              <a:t>νεώτεροι</a:t>
            </a:r>
            <a:r>
              <a:rPr lang="el-GR" dirty="0">
                <a:latin typeface="Palatino Linotype" panose="02040502050505030304" pitchFamily="18" charset="0"/>
              </a:rPr>
              <a:t> την μεγαλώνουν επιδεικτικά με το ω και την λένε </a:t>
            </a:r>
            <a:r>
              <a:rPr lang="el-GR" dirty="0" err="1">
                <a:latin typeface="Palatino Linotype" panose="02040502050505030304" pitchFamily="18" charset="0"/>
              </a:rPr>
              <a:t>οιωνιστική</a:t>
            </a:r>
            <a:r>
              <a:rPr lang="el-GR" dirty="0">
                <a:latin typeface="Palatino Linotype" panose="02040502050505030304" pitchFamily="18" charset="0"/>
              </a:rPr>
              <a:t>.</a:t>
            </a:r>
          </a:p>
        </p:txBody>
      </p:sp>
    </p:spTree>
    <p:extLst>
      <p:ext uri="{BB962C8B-B14F-4D97-AF65-F5344CB8AC3E}">
        <p14:creationId xmlns:p14="http://schemas.microsoft.com/office/powerpoint/2010/main" val="288944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1150C7-3377-401E-C95B-79C5781917AE}"/>
              </a:ext>
            </a:extLst>
          </p:cNvPr>
          <p:cNvSpPr>
            <a:spLocks noGrp="1"/>
          </p:cNvSpPr>
          <p:nvPr>
            <p:ph type="title"/>
          </p:nvPr>
        </p:nvSpPr>
        <p:spPr/>
        <p:txBody>
          <a:bodyPr/>
          <a:lstStyle/>
          <a:p>
            <a:r>
              <a:rPr lang="el-GR" i="1" dirty="0" err="1">
                <a:solidFill>
                  <a:schemeClr val="accent2"/>
                </a:solidFill>
                <a:latin typeface="Palatino Linotype" panose="02040502050505030304" pitchFamily="18" charset="0"/>
              </a:rPr>
              <a:t>Φαίδρος</a:t>
            </a:r>
            <a:r>
              <a:rPr lang="el-GR" dirty="0">
                <a:solidFill>
                  <a:schemeClr val="accent2"/>
                </a:solidFill>
                <a:latin typeface="Palatino Linotype" panose="02040502050505030304" pitchFamily="18" charset="0"/>
              </a:rPr>
              <a:t> </a:t>
            </a:r>
            <a:r>
              <a:rPr lang="en-GB" dirty="0">
                <a:solidFill>
                  <a:schemeClr val="accent2"/>
                </a:solidFill>
                <a:effectLst/>
                <a:latin typeface="Palatino Linotype" panose="02040502050505030304" pitchFamily="18" charset="0"/>
              </a:rPr>
              <a:t>243e–247c</a:t>
            </a:r>
            <a:endParaRPr lang="el-GR" dirty="0"/>
          </a:p>
        </p:txBody>
      </p:sp>
      <p:sp>
        <p:nvSpPr>
          <p:cNvPr id="3" name="Θέση περιεχομένου 2">
            <a:extLst>
              <a:ext uri="{FF2B5EF4-FFF2-40B4-BE49-F238E27FC236}">
                <a16:creationId xmlns:a16="http://schemas.microsoft.com/office/drawing/2014/main" id="{D046AE00-F893-8310-860F-49C2043AB428}"/>
              </a:ext>
            </a:extLst>
          </p:cNvPr>
          <p:cNvSpPr>
            <a:spLocks noGrp="1"/>
          </p:cNvSpPr>
          <p:nvPr>
            <p:ph sz="half" idx="1"/>
          </p:nvPr>
        </p:nvSpPr>
        <p:spPr/>
        <p:txBody>
          <a:bodyPr>
            <a:noAutofit/>
          </a:bodyPr>
          <a:lstStyle/>
          <a:p>
            <a:pPr marL="0" indent="0" algn="just">
              <a:buNone/>
            </a:pPr>
            <a:r>
              <a:rPr lang="el-GR" sz="1400" dirty="0" err="1">
                <a:latin typeface="Palatino Linotype" panose="02040502050505030304" pitchFamily="18" charset="0"/>
              </a:rPr>
              <a:t>ὅσῳ</a:t>
            </a:r>
            <a:r>
              <a:rPr lang="el-GR" sz="1400" dirty="0">
                <a:latin typeface="Palatino Linotype" panose="02040502050505030304" pitchFamily="18" charset="0"/>
              </a:rPr>
              <a:t> </a:t>
            </a:r>
            <a:r>
              <a:rPr lang="el-GR" sz="1400" dirty="0" err="1">
                <a:latin typeface="Palatino Linotype" panose="02040502050505030304" pitchFamily="18" charset="0"/>
              </a:rPr>
              <a:t>δὴ</a:t>
            </a:r>
            <a:r>
              <a:rPr lang="el-GR" sz="1400" dirty="0">
                <a:latin typeface="Palatino Linotype" panose="02040502050505030304" pitchFamily="18" charset="0"/>
              </a:rPr>
              <a:t> </a:t>
            </a:r>
            <a:r>
              <a:rPr lang="el-GR" sz="1400" dirty="0" err="1">
                <a:latin typeface="Palatino Linotype" panose="02040502050505030304" pitchFamily="18" charset="0"/>
              </a:rPr>
              <a:t>οὖν</a:t>
            </a:r>
            <a:r>
              <a:rPr lang="el-GR" sz="1400" dirty="0">
                <a:latin typeface="Palatino Linotype" panose="02040502050505030304" pitchFamily="18" charset="0"/>
              </a:rPr>
              <a:t> </a:t>
            </a:r>
            <a:r>
              <a:rPr lang="el-GR" sz="1400" dirty="0" err="1">
                <a:latin typeface="Palatino Linotype" panose="02040502050505030304" pitchFamily="18" charset="0"/>
              </a:rPr>
              <a:t>τελεώτερον</a:t>
            </a:r>
            <a:r>
              <a:rPr lang="el-GR" sz="1400" dirty="0">
                <a:latin typeface="Palatino Linotype" panose="02040502050505030304" pitchFamily="18" charset="0"/>
              </a:rPr>
              <a:t> </a:t>
            </a:r>
            <a:r>
              <a:rPr lang="el-GR" sz="1400" dirty="0" err="1">
                <a:latin typeface="Palatino Linotype" panose="02040502050505030304" pitchFamily="18" charset="0"/>
              </a:rPr>
              <a:t>καὶ</a:t>
            </a:r>
            <a:r>
              <a:rPr lang="el-GR" sz="1400" dirty="0">
                <a:latin typeface="Palatino Linotype" panose="02040502050505030304" pitchFamily="18" charset="0"/>
              </a:rPr>
              <a:t> </a:t>
            </a:r>
            <a:r>
              <a:rPr lang="el-GR" sz="1400" dirty="0" err="1">
                <a:latin typeface="Palatino Linotype" panose="02040502050505030304" pitchFamily="18" charset="0"/>
              </a:rPr>
              <a:t>ἐντιμότερον</a:t>
            </a:r>
            <a:r>
              <a:rPr lang="el-GR" sz="1400" dirty="0">
                <a:latin typeface="Palatino Linotype" panose="02040502050505030304" pitchFamily="18" charset="0"/>
              </a:rPr>
              <a:t> </a:t>
            </a:r>
            <a:r>
              <a:rPr lang="el-GR" sz="1400" dirty="0" err="1">
                <a:latin typeface="Palatino Linotype" panose="02040502050505030304" pitchFamily="18" charset="0"/>
              </a:rPr>
              <a:t>μαντικὴ</a:t>
            </a:r>
            <a:r>
              <a:rPr lang="el-GR" sz="1400" dirty="0">
                <a:latin typeface="Palatino Linotype" panose="02040502050505030304" pitchFamily="18" charset="0"/>
              </a:rPr>
              <a:t> </a:t>
            </a:r>
            <a:r>
              <a:rPr lang="el-GR" sz="1400" dirty="0" err="1">
                <a:latin typeface="Palatino Linotype" panose="02040502050505030304" pitchFamily="18" charset="0"/>
              </a:rPr>
              <a:t>οἰωνιστικῆς</a:t>
            </a:r>
            <a:r>
              <a:rPr lang="el-GR" sz="1400" dirty="0">
                <a:latin typeface="Palatino Linotype" panose="02040502050505030304" pitchFamily="18" charset="0"/>
              </a:rPr>
              <a:t>, </a:t>
            </a:r>
            <a:r>
              <a:rPr lang="el-GR" sz="1400" dirty="0" err="1">
                <a:latin typeface="Palatino Linotype" panose="02040502050505030304" pitchFamily="18" charset="0"/>
              </a:rPr>
              <a:t>τό</a:t>
            </a:r>
            <a:r>
              <a:rPr lang="el-GR" sz="1400" dirty="0">
                <a:latin typeface="Palatino Linotype" panose="02040502050505030304" pitchFamily="18" charset="0"/>
              </a:rPr>
              <a:t> τε </a:t>
            </a:r>
            <a:r>
              <a:rPr lang="el-GR" sz="1400" dirty="0" err="1">
                <a:latin typeface="Palatino Linotype" panose="02040502050505030304" pitchFamily="18" charset="0"/>
              </a:rPr>
              <a:t>ὄνομα</a:t>
            </a:r>
            <a:r>
              <a:rPr lang="el-GR" sz="1400" dirty="0">
                <a:latin typeface="Palatino Linotype" panose="02040502050505030304" pitchFamily="18" charset="0"/>
              </a:rPr>
              <a:t> </a:t>
            </a:r>
            <a:r>
              <a:rPr lang="el-GR" sz="1400" dirty="0" err="1">
                <a:latin typeface="Palatino Linotype" panose="02040502050505030304" pitchFamily="18" charset="0"/>
              </a:rPr>
              <a:t>τοῦ</a:t>
            </a:r>
            <a:r>
              <a:rPr lang="el-GR" sz="1400" dirty="0">
                <a:latin typeface="Palatino Linotype" panose="02040502050505030304" pitchFamily="18" charset="0"/>
              </a:rPr>
              <a:t> </a:t>
            </a:r>
            <a:r>
              <a:rPr lang="el-GR" sz="1400" dirty="0" err="1">
                <a:latin typeface="Palatino Linotype" panose="02040502050505030304" pitchFamily="18" charset="0"/>
              </a:rPr>
              <a:t>ὀνόματος</a:t>
            </a:r>
            <a:r>
              <a:rPr lang="el-GR" sz="1400" dirty="0">
                <a:latin typeface="Palatino Linotype" panose="02040502050505030304" pitchFamily="18" charset="0"/>
              </a:rPr>
              <a:t> </a:t>
            </a:r>
            <a:r>
              <a:rPr lang="el-GR" sz="1400" dirty="0" err="1">
                <a:latin typeface="Palatino Linotype" panose="02040502050505030304" pitchFamily="18" charset="0"/>
              </a:rPr>
              <a:t>ἔργον</a:t>
            </a:r>
            <a:r>
              <a:rPr lang="el-GR" sz="1400" dirty="0">
                <a:latin typeface="Palatino Linotype" panose="02040502050505030304" pitchFamily="18" charset="0"/>
              </a:rPr>
              <a:t> τ’ </a:t>
            </a:r>
            <a:r>
              <a:rPr lang="el-GR" sz="1400" dirty="0" err="1">
                <a:latin typeface="Palatino Linotype" panose="02040502050505030304" pitchFamily="18" charset="0"/>
              </a:rPr>
              <a:t>ἔργου</a:t>
            </a:r>
            <a:r>
              <a:rPr lang="el-GR" sz="1400" dirty="0">
                <a:latin typeface="Palatino Linotype" panose="02040502050505030304" pitchFamily="18" charset="0"/>
              </a:rPr>
              <a:t>, </a:t>
            </a:r>
            <a:r>
              <a:rPr lang="el-GR" sz="1400" dirty="0" err="1">
                <a:latin typeface="Palatino Linotype" panose="02040502050505030304" pitchFamily="18" charset="0"/>
              </a:rPr>
              <a:t>τόσῳ</a:t>
            </a:r>
            <a:r>
              <a:rPr lang="el-GR" sz="1400" dirty="0">
                <a:latin typeface="Palatino Linotype" panose="02040502050505030304" pitchFamily="18" charset="0"/>
              </a:rPr>
              <a:t> </a:t>
            </a:r>
            <a:r>
              <a:rPr lang="el-GR" sz="1400" dirty="0" err="1">
                <a:latin typeface="Palatino Linotype" panose="02040502050505030304" pitchFamily="18" charset="0"/>
              </a:rPr>
              <a:t>κάλλιον</a:t>
            </a:r>
            <a:r>
              <a:rPr lang="el-GR" sz="1400" dirty="0">
                <a:latin typeface="Palatino Linotype" panose="02040502050505030304" pitchFamily="18" charset="0"/>
              </a:rPr>
              <a:t> </a:t>
            </a:r>
            <a:r>
              <a:rPr lang="el-GR" sz="1400" dirty="0" err="1">
                <a:latin typeface="Palatino Linotype" panose="02040502050505030304" pitchFamily="18" charset="0"/>
              </a:rPr>
              <a:t>μαρτυροῦσιν</a:t>
            </a:r>
            <a:r>
              <a:rPr lang="el-GR" sz="1400" dirty="0">
                <a:latin typeface="Palatino Linotype" panose="02040502050505030304" pitchFamily="18" charset="0"/>
              </a:rPr>
              <a:t> </a:t>
            </a:r>
            <a:r>
              <a:rPr lang="el-GR" sz="1400" dirty="0" err="1">
                <a:latin typeface="Palatino Linotype" panose="02040502050505030304" pitchFamily="18" charset="0"/>
              </a:rPr>
              <a:t>οἱ</a:t>
            </a:r>
            <a:r>
              <a:rPr lang="el-GR" sz="1400" dirty="0">
                <a:latin typeface="Palatino Linotype" panose="02040502050505030304" pitchFamily="18" charset="0"/>
              </a:rPr>
              <a:t> </a:t>
            </a:r>
            <a:r>
              <a:rPr lang="el-GR" sz="1400" dirty="0" err="1">
                <a:latin typeface="Palatino Linotype" panose="02040502050505030304" pitchFamily="18" charset="0"/>
              </a:rPr>
              <a:t>παλαιοὶ</a:t>
            </a:r>
            <a:r>
              <a:rPr lang="el-GR" sz="1400" dirty="0">
                <a:latin typeface="Palatino Linotype" panose="02040502050505030304" pitchFamily="18" charset="0"/>
              </a:rPr>
              <a:t> </a:t>
            </a:r>
            <a:r>
              <a:rPr lang="el-GR" sz="1400" dirty="0" err="1">
                <a:latin typeface="Palatino Linotype" panose="02040502050505030304" pitchFamily="18" charset="0"/>
              </a:rPr>
              <a:t>μανίαν</a:t>
            </a:r>
            <a:r>
              <a:rPr lang="el-GR" sz="1400" dirty="0">
                <a:latin typeface="Palatino Linotype" panose="02040502050505030304" pitchFamily="18" charset="0"/>
              </a:rPr>
              <a:t> </a:t>
            </a:r>
            <a:r>
              <a:rPr lang="el-GR" sz="1400" dirty="0" err="1">
                <a:latin typeface="Palatino Linotype" panose="02040502050505030304" pitchFamily="18" charset="0"/>
              </a:rPr>
              <a:t>σωφροσύνης</a:t>
            </a:r>
            <a:r>
              <a:rPr lang="el-GR" sz="1400" dirty="0">
                <a:latin typeface="Palatino Linotype" panose="02040502050505030304" pitchFamily="18" charset="0"/>
              </a:rPr>
              <a:t> </a:t>
            </a:r>
            <a:r>
              <a:rPr lang="el-GR" sz="1400" dirty="0" err="1">
                <a:latin typeface="Palatino Linotype" panose="02040502050505030304" pitchFamily="18" charset="0"/>
              </a:rPr>
              <a:t>τὴν</a:t>
            </a:r>
            <a:r>
              <a:rPr lang="el-GR" sz="1400" dirty="0">
                <a:latin typeface="Palatino Linotype" panose="02040502050505030304" pitchFamily="18" charset="0"/>
              </a:rPr>
              <a:t> </a:t>
            </a:r>
            <a:r>
              <a:rPr lang="el-GR" sz="1400" dirty="0" err="1">
                <a:latin typeface="Palatino Linotype" panose="02040502050505030304" pitchFamily="18" charset="0"/>
              </a:rPr>
              <a:t>ἐκ</a:t>
            </a:r>
            <a:r>
              <a:rPr lang="el-GR" sz="1400" dirty="0">
                <a:latin typeface="Palatino Linotype" panose="02040502050505030304" pitchFamily="18" charset="0"/>
              </a:rPr>
              <a:t> </a:t>
            </a:r>
            <a:r>
              <a:rPr lang="el-GR" sz="1400" dirty="0" err="1">
                <a:latin typeface="Palatino Linotype" panose="02040502050505030304" pitchFamily="18" charset="0"/>
              </a:rPr>
              <a:t>θεοῦ</a:t>
            </a:r>
            <a:r>
              <a:rPr lang="el-GR" sz="1400" dirty="0">
                <a:latin typeface="Palatino Linotype" panose="02040502050505030304" pitchFamily="18" charset="0"/>
              </a:rPr>
              <a:t> </a:t>
            </a:r>
            <a:r>
              <a:rPr lang="el-GR" sz="1400" dirty="0" err="1">
                <a:latin typeface="Palatino Linotype" panose="02040502050505030304" pitchFamily="18" charset="0"/>
              </a:rPr>
              <a:t>τῆς</a:t>
            </a:r>
            <a:r>
              <a:rPr lang="el-GR" sz="1400" dirty="0">
                <a:latin typeface="Palatino Linotype" panose="02040502050505030304" pitchFamily="18" charset="0"/>
              </a:rPr>
              <a:t> παρ’ </a:t>
            </a:r>
            <a:r>
              <a:rPr lang="el-GR" sz="1400" dirty="0" err="1">
                <a:latin typeface="Palatino Linotype" panose="02040502050505030304" pitchFamily="18" charset="0"/>
              </a:rPr>
              <a:t>ἀνθρώπων</a:t>
            </a:r>
            <a:r>
              <a:rPr lang="el-GR" sz="1400" dirty="0">
                <a:latin typeface="Palatino Linotype" panose="02040502050505030304" pitchFamily="18" charset="0"/>
              </a:rPr>
              <a:t> </a:t>
            </a:r>
            <a:r>
              <a:rPr lang="el-GR" sz="1400" dirty="0" err="1">
                <a:latin typeface="Palatino Linotype" panose="02040502050505030304" pitchFamily="18" charset="0"/>
              </a:rPr>
              <a:t>γιγνομένης</a:t>
            </a:r>
            <a:r>
              <a:rPr lang="el-GR" sz="1400" dirty="0">
                <a:latin typeface="Palatino Linotype" panose="02040502050505030304" pitchFamily="18" charset="0"/>
              </a:rPr>
              <a:t>. </a:t>
            </a:r>
            <a:r>
              <a:rPr lang="el-GR" sz="1400" dirty="0" err="1">
                <a:latin typeface="Palatino Linotype" panose="02040502050505030304" pitchFamily="18" charset="0"/>
              </a:rPr>
              <a:t>ἀλλὰ</a:t>
            </a:r>
            <a:r>
              <a:rPr lang="el-GR" sz="1400" dirty="0">
                <a:latin typeface="Palatino Linotype" panose="02040502050505030304" pitchFamily="18" charset="0"/>
              </a:rPr>
              <a:t> </a:t>
            </a:r>
            <a:r>
              <a:rPr lang="el-GR" sz="1400" dirty="0" err="1">
                <a:latin typeface="Palatino Linotype" panose="02040502050505030304" pitchFamily="18" charset="0"/>
              </a:rPr>
              <a:t>μὴν</a:t>
            </a:r>
            <a:r>
              <a:rPr lang="el-GR" sz="1400" dirty="0">
                <a:latin typeface="Palatino Linotype" panose="02040502050505030304" pitchFamily="18" charset="0"/>
              </a:rPr>
              <a:t> </a:t>
            </a:r>
            <a:r>
              <a:rPr lang="el-GR" sz="1400" dirty="0" err="1">
                <a:latin typeface="Palatino Linotype" panose="02040502050505030304" pitchFamily="18" charset="0"/>
              </a:rPr>
              <a:t>νόσων</a:t>
            </a:r>
            <a:r>
              <a:rPr lang="el-GR" sz="1400" dirty="0">
                <a:latin typeface="Palatino Linotype" panose="02040502050505030304" pitchFamily="18" charset="0"/>
              </a:rPr>
              <a:t> </a:t>
            </a:r>
            <a:r>
              <a:rPr lang="el-GR" sz="1400" dirty="0" err="1">
                <a:latin typeface="Palatino Linotype" panose="02040502050505030304" pitchFamily="18" charset="0"/>
              </a:rPr>
              <a:t>γε</a:t>
            </a:r>
            <a:r>
              <a:rPr lang="el-GR" sz="1400" dirty="0">
                <a:latin typeface="Palatino Linotype" panose="02040502050505030304" pitchFamily="18" charset="0"/>
              </a:rPr>
              <a:t> </a:t>
            </a:r>
            <a:r>
              <a:rPr lang="el-GR" sz="1400" dirty="0" err="1">
                <a:latin typeface="Palatino Linotype" panose="02040502050505030304" pitchFamily="18" charset="0"/>
              </a:rPr>
              <a:t>καὶ</a:t>
            </a:r>
            <a:r>
              <a:rPr lang="el-GR" sz="1400" dirty="0">
                <a:latin typeface="Palatino Linotype" panose="02040502050505030304" pitchFamily="18" charset="0"/>
              </a:rPr>
              <a:t> </a:t>
            </a:r>
            <a:r>
              <a:rPr lang="el-GR" sz="1400" dirty="0" err="1">
                <a:latin typeface="Palatino Linotype" panose="02040502050505030304" pitchFamily="18" charset="0"/>
              </a:rPr>
              <a:t>πόνων</a:t>
            </a:r>
            <a:r>
              <a:rPr lang="el-GR" sz="1400" dirty="0">
                <a:latin typeface="Palatino Linotype" panose="02040502050505030304" pitchFamily="18" charset="0"/>
              </a:rPr>
              <a:t> </a:t>
            </a:r>
            <a:r>
              <a:rPr lang="el-GR" sz="1400" dirty="0" err="1">
                <a:latin typeface="Palatino Linotype" panose="02040502050505030304" pitchFamily="18" charset="0"/>
              </a:rPr>
              <a:t>τῶν</a:t>
            </a:r>
            <a:r>
              <a:rPr lang="el-GR" sz="1400" dirty="0">
                <a:latin typeface="Palatino Linotype" panose="02040502050505030304" pitchFamily="18" charset="0"/>
              </a:rPr>
              <a:t> </a:t>
            </a:r>
            <a:r>
              <a:rPr lang="el-GR" sz="1400" dirty="0" err="1">
                <a:latin typeface="Palatino Linotype" panose="02040502050505030304" pitchFamily="18" charset="0"/>
              </a:rPr>
              <a:t>μεγίστων</a:t>
            </a:r>
            <a:r>
              <a:rPr lang="el-GR" sz="1400" dirty="0">
                <a:latin typeface="Palatino Linotype" panose="02040502050505030304" pitchFamily="18" charset="0"/>
              </a:rPr>
              <a:t>, ἃ </a:t>
            </a:r>
            <a:r>
              <a:rPr lang="el-GR" sz="1400" dirty="0" err="1">
                <a:latin typeface="Palatino Linotype" panose="02040502050505030304" pitchFamily="18" charset="0"/>
              </a:rPr>
              <a:t>δὴ</a:t>
            </a:r>
            <a:r>
              <a:rPr lang="el-GR" sz="1400" dirty="0">
                <a:latin typeface="Palatino Linotype" panose="02040502050505030304" pitchFamily="18" charset="0"/>
              </a:rPr>
              <a:t> </a:t>
            </a:r>
            <a:r>
              <a:rPr lang="el-GR" sz="1400" dirty="0" err="1">
                <a:latin typeface="Palatino Linotype" panose="02040502050505030304" pitchFamily="18" charset="0"/>
              </a:rPr>
              <a:t>παλαιῶν</a:t>
            </a:r>
            <a:r>
              <a:rPr lang="el-GR" sz="1400" dirty="0">
                <a:latin typeface="Palatino Linotype" panose="02040502050505030304" pitchFamily="18" charset="0"/>
              </a:rPr>
              <a:t> </a:t>
            </a:r>
            <a:r>
              <a:rPr lang="el-GR" sz="1400" dirty="0" err="1">
                <a:latin typeface="Palatino Linotype" panose="02040502050505030304" pitchFamily="18" charset="0"/>
              </a:rPr>
              <a:t>ἐκ</a:t>
            </a:r>
            <a:r>
              <a:rPr lang="el-GR" sz="1400" dirty="0">
                <a:latin typeface="Palatino Linotype" panose="02040502050505030304" pitchFamily="18" charset="0"/>
              </a:rPr>
              <a:t> </a:t>
            </a:r>
            <a:r>
              <a:rPr lang="el-GR" sz="1400" dirty="0" err="1">
                <a:latin typeface="Palatino Linotype" panose="02040502050505030304" pitchFamily="18" charset="0"/>
              </a:rPr>
              <a:t>μηνιμάτων</a:t>
            </a:r>
            <a:r>
              <a:rPr lang="el-GR" sz="1400" dirty="0">
                <a:latin typeface="Palatino Linotype" panose="02040502050505030304" pitchFamily="18" charset="0"/>
              </a:rPr>
              <a:t> </a:t>
            </a:r>
            <a:r>
              <a:rPr lang="el-GR" sz="1400" dirty="0" err="1">
                <a:latin typeface="Palatino Linotype" panose="02040502050505030304" pitchFamily="18" charset="0"/>
              </a:rPr>
              <a:t>ποθὲν</a:t>
            </a:r>
            <a:r>
              <a:rPr lang="el-GR" sz="1400" dirty="0">
                <a:latin typeface="Palatino Linotype" panose="02040502050505030304" pitchFamily="18" charset="0"/>
              </a:rPr>
              <a:t> </a:t>
            </a:r>
            <a:r>
              <a:rPr lang="el-GR" sz="1400" dirty="0" err="1">
                <a:latin typeface="Palatino Linotype" panose="02040502050505030304" pitchFamily="18" charset="0"/>
              </a:rPr>
              <a:t>ἔν</a:t>
            </a:r>
            <a:r>
              <a:rPr lang="el-GR" sz="1400" dirty="0">
                <a:latin typeface="Palatino Linotype" panose="02040502050505030304" pitchFamily="18" charset="0"/>
              </a:rPr>
              <a:t> </a:t>
            </a:r>
            <a:r>
              <a:rPr lang="el-GR" sz="1400" dirty="0" err="1">
                <a:latin typeface="Palatino Linotype" panose="02040502050505030304" pitchFamily="18" charset="0"/>
              </a:rPr>
              <a:t>τισι</a:t>
            </a:r>
            <a:r>
              <a:rPr lang="el-GR" sz="1400" dirty="0">
                <a:latin typeface="Palatino Linotype" panose="02040502050505030304" pitchFamily="18" charset="0"/>
              </a:rPr>
              <a:t> </a:t>
            </a:r>
            <a:r>
              <a:rPr lang="el-GR" sz="1400" dirty="0" err="1">
                <a:latin typeface="Palatino Linotype" panose="02040502050505030304" pitchFamily="18" charset="0"/>
              </a:rPr>
              <a:t>τῶν</a:t>
            </a:r>
            <a:r>
              <a:rPr lang="el-GR" sz="1400" dirty="0">
                <a:latin typeface="Palatino Linotype" panose="02040502050505030304" pitchFamily="18" charset="0"/>
              </a:rPr>
              <a:t> </a:t>
            </a:r>
            <a:r>
              <a:rPr lang="el-GR" sz="1400" dirty="0" err="1">
                <a:latin typeface="Palatino Linotype" panose="02040502050505030304" pitchFamily="18" charset="0"/>
              </a:rPr>
              <a:t>γενῶν</a:t>
            </a:r>
            <a:r>
              <a:rPr lang="el-GR" sz="1400" dirty="0">
                <a:latin typeface="Palatino Linotype" panose="02040502050505030304" pitchFamily="18" charset="0"/>
              </a:rPr>
              <a:t> ἡ </a:t>
            </a:r>
            <a:r>
              <a:rPr lang="el-GR" sz="1400" dirty="0" err="1">
                <a:latin typeface="Palatino Linotype" panose="02040502050505030304" pitchFamily="18" charset="0"/>
              </a:rPr>
              <a:t>μανία</a:t>
            </a:r>
            <a:r>
              <a:rPr lang="el-GR" sz="1400" dirty="0">
                <a:latin typeface="Palatino Linotype" panose="02040502050505030304" pitchFamily="18" charset="0"/>
              </a:rPr>
              <a:t> </a:t>
            </a:r>
            <a:r>
              <a:rPr lang="el-GR" sz="1400" dirty="0" err="1">
                <a:latin typeface="Palatino Linotype" panose="02040502050505030304" pitchFamily="18" charset="0"/>
              </a:rPr>
              <a:t>ἐγγενομένη</a:t>
            </a:r>
            <a:r>
              <a:rPr lang="el-GR" sz="1400" dirty="0">
                <a:latin typeface="Palatino Linotype" panose="02040502050505030304" pitchFamily="18" charset="0"/>
              </a:rPr>
              <a:t> </a:t>
            </a:r>
            <a:r>
              <a:rPr lang="el-GR" sz="1400" dirty="0" err="1">
                <a:latin typeface="Palatino Linotype" panose="02040502050505030304" pitchFamily="18" charset="0"/>
              </a:rPr>
              <a:t>καὶ</a:t>
            </a:r>
            <a:r>
              <a:rPr lang="el-GR" sz="1400" dirty="0">
                <a:latin typeface="Palatino Linotype" panose="02040502050505030304" pitchFamily="18" charset="0"/>
              </a:rPr>
              <a:t> </a:t>
            </a:r>
            <a:r>
              <a:rPr lang="el-GR" sz="1400" dirty="0" err="1">
                <a:latin typeface="Palatino Linotype" panose="02040502050505030304" pitchFamily="18" charset="0"/>
              </a:rPr>
              <a:t>προφητεύσασα</a:t>
            </a:r>
            <a:r>
              <a:rPr lang="el-GR" sz="1400" dirty="0">
                <a:latin typeface="Palatino Linotype" panose="02040502050505030304" pitchFamily="18" charset="0"/>
              </a:rPr>
              <a:t>, </a:t>
            </a:r>
            <a:r>
              <a:rPr lang="el-GR" sz="1400" dirty="0" err="1">
                <a:latin typeface="Palatino Linotype" panose="02040502050505030304" pitchFamily="18" charset="0"/>
              </a:rPr>
              <a:t>οἷς</a:t>
            </a:r>
            <a:r>
              <a:rPr lang="el-GR" sz="1400" dirty="0">
                <a:latin typeface="Palatino Linotype" panose="02040502050505030304" pitchFamily="18" charset="0"/>
              </a:rPr>
              <a:t> </a:t>
            </a:r>
            <a:r>
              <a:rPr lang="el-GR" sz="1400" dirty="0" err="1">
                <a:latin typeface="Palatino Linotype" panose="02040502050505030304" pitchFamily="18" charset="0"/>
              </a:rPr>
              <a:t>ἔδει</a:t>
            </a:r>
            <a:r>
              <a:rPr lang="el-GR" sz="1400" dirty="0">
                <a:latin typeface="Palatino Linotype" panose="02040502050505030304" pitchFamily="18" charset="0"/>
              </a:rPr>
              <a:t> [244</a:t>
            </a:r>
            <a:r>
              <a:rPr lang="en-GB" sz="1400" dirty="0">
                <a:latin typeface="Palatino Linotype" panose="02040502050505030304" pitchFamily="18" charset="0"/>
              </a:rPr>
              <a:t>e] </a:t>
            </a:r>
            <a:r>
              <a:rPr lang="el-GR" sz="1400" dirty="0" err="1">
                <a:latin typeface="Palatino Linotype" panose="02040502050505030304" pitchFamily="18" charset="0"/>
              </a:rPr>
              <a:t>ἀπαλλαγὴν</a:t>
            </a:r>
            <a:r>
              <a:rPr lang="el-GR" sz="1400" dirty="0">
                <a:latin typeface="Palatino Linotype" panose="02040502050505030304" pitchFamily="18" charset="0"/>
              </a:rPr>
              <a:t> </a:t>
            </a:r>
            <a:r>
              <a:rPr lang="el-GR" sz="1400" dirty="0" err="1">
                <a:latin typeface="Palatino Linotype" panose="02040502050505030304" pitchFamily="18" charset="0"/>
              </a:rPr>
              <a:t>ηὕρετο</a:t>
            </a:r>
            <a:r>
              <a:rPr lang="el-GR" sz="1400" dirty="0">
                <a:latin typeface="Palatino Linotype" panose="02040502050505030304" pitchFamily="18" charset="0"/>
              </a:rPr>
              <a:t>, </a:t>
            </a:r>
            <a:r>
              <a:rPr lang="el-GR" sz="1400" dirty="0" err="1">
                <a:latin typeface="Palatino Linotype" panose="02040502050505030304" pitchFamily="18" charset="0"/>
              </a:rPr>
              <a:t>καταφυγοῦσα</a:t>
            </a:r>
            <a:r>
              <a:rPr lang="el-GR" sz="1400" dirty="0">
                <a:latin typeface="Palatino Linotype" panose="02040502050505030304" pitchFamily="18" charset="0"/>
              </a:rPr>
              <a:t> </a:t>
            </a:r>
            <a:r>
              <a:rPr lang="el-GR" sz="1400" dirty="0" err="1">
                <a:latin typeface="Palatino Linotype" panose="02040502050505030304" pitchFamily="18" charset="0"/>
              </a:rPr>
              <a:t>πρὸς</a:t>
            </a:r>
            <a:r>
              <a:rPr lang="el-GR" sz="1400" dirty="0">
                <a:latin typeface="Palatino Linotype" panose="02040502050505030304" pitchFamily="18" charset="0"/>
              </a:rPr>
              <a:t> </a:t>
            </a:r>
            <a:r>
              <a:rPr lang="el-GR" sz="1400" dirty="0" err="1">
                <a:latin typeface="Palatino Linotype" panose="02040502050505030304" pitchFamily="18" charset="0"/>
              </a:rPr>
              <a:t>θεῶν</a:t>
            </a:r>
            <a:r>
              <a:rPr lang="el-GR" sz="1400" dirty="0">
                <a:latin typeface="Palatino Linotype" panose="02040502050505030304" pitchFamily="18" charset="0"/>
              </a:rPr>
              <a:t> </a:t>
            </a:r>
            <a:r>
              <a:rPr lang="el-GR" sz="1400" dirty="0" err="1">
                <a:latin typeface="Palatino Linotype" panose="02040502050505030304" pitchFamily="18" charset="0"/>
              </a:rPr>
              <a:t>εὐχάς</a:t>
            </a:r>
            <a:r>
              <a:rPr lang="el-GR" sz="1400" dirty="0">
                <a:latin typeface="Palatino Linotype" panose="02040502050505030304" pitchFamily="18" charset="0"/>
              </a:rPr>
              <a:t> τε </a:t>
            </a:r>
            <a:r>
              <a:rPr lang="el-GR" sz="1400" dirty="0" err="1">
                <a:latin typeface="Palatino Linotype" panose="02040502050505030304" pitchFamily="18" charset="0"/>
              </a:rPr>
              <a:t>καὶ</a:t>
            </a:r>
            <a:r>
              <a:rPr lang="el-GR" sz="1400" dirty="0">
                <a:latin typeface="Palatino Linotype" panose="02040502050505030304" pitchFamily="18" charset="0"/>
              </a:rPr>
              <a:t> </a:t>
            </a:r>
            <a:r>
              <a:rPr lang="el-GR" sz="1400" dirty="0" err="1">
                <a:latin typeface="Palatino Linotype" panose="02040502050505030304" pitchFamily="18" charset="0"/>
              </a:rPr>
              <a:t>λατρείας</a:t>
            </a:r>
            <a:r>
              <a:rPr lang="el-GR" sz="1400" dirty="0">
                <a:latin typeface="Palatino Linotype" panose="02040502050505030304" pitchFamily="18" charset="0"/>
              </a:rPr>
              <a:t>, </a:t>
            </a:r>
            <a:r>
              <a:rPr lang="el-GR" sz="1400" dirty="0" err="1">
                <a:latin typeface="Palatino Linotype" panose="02040502050505030304" pitchFamily="18" charset="0"/>
              </a:rPr>
              <a:t>ὅθεν</a:t>
            </a:r>
            <a:r>
              <a:rPr lang="el-GR" sz="1400" dirty="0">
                <a:latin typeface="Palatino Linotype" panose="02040502050505030304" pitchFamily="18" charset="0"/>
              </a:rPr>
              <a:t> </a:t>
            </a:r>
            <a:r>
              <a:rPr lang="el-GR" sz="1400" dirty="0" err="1">
                <a:latin typeface="Palatino Linotype" panose="02040502050505030304" pitchFamily="18" charset="0"/>
              </a:rPr>
              <a:t>δὴ</a:t>
            </a:r>
            <a:r>
              <a:rPr lang="el-GR" sz="1400" dirty="0">
                <a:latin typeface="Palatino Linotype" panose="02040502050505030304" pitchFamily="18" charset="0"/>
              </a:rPr>
              <a:t> </a:t>
            </a:r>
            <a:r>
              <a:rPr lang="el-GR" sz="1400" b="1" dirty="0" err="1">
                <a:latin typeface="Palatino Linotype" panose="02040502050505030304" pitchFamily="18" charset="0"/>
              </a:rPr>
              <a:t>καθαρμῶν</a:t>
            </a:r>
            <a:r>
              <a:rPr lang="el-GR" sz="1400" dirty="0">
                <a:latin typeface="Palatino Linotype" panose="02040502050505030304" pitchFamily="18" charset="0"/>
              </a:rPr>
              <a:t> τε </a:t>
            </a:r>
            <a:r>
              <a:rPr lang="el-GR" sz="1400" dirty="0" err="1">
                <a:latin typeface="Palatino Linotype" panose="02040502050505030304" pitchFamily="18" charset="0"/>
              </a:rPr>
              <a:t>καὶ</a:t>
            </a:r>
            <a:r>
              <a:rPr lang="el-GR" sz="1400" dirty="0">
                <a:latin typeface="Palatino Linotype" panose="02040502050505030304" pitchFamily="18" charset="0"/>
              </a:rPr>
              <a:t> </a:t>
            </a:r>
            <a:r>
              <a:rPr lang="el-GR" sz="1400" dirty="0" err="1">
                <a:latin typeface="Palatino Linotype" panose="02040502050505030304" pitchFamily="18" charset="0"/>
              </a:rPr>
              <a:t>τελετῶν</a:t>
            </a:r>
            <a:r>
              <a:rPr lang="el-GR" sz="1400" dirty="0">
                <a:latin typeface="Palatino Linotype" panose="02040502050505030304" pitchFamily="18" charset="0"/>
              </a:rPr>
              <a:t> </a:t>
            </a:r>
            <a:r>
              <a:rPr lang="el-GR" sz="1400" dirty="0" err="1">
                <a:latin typeface="Palatino Linotype" panose="02040502050505030304" pitchFamily="18" charset="0"/>
              </a:rPr>
              <a:t>τυχοῦσα</a:t>
            </a:r>
            <a:r>
              <a:rPr lang="el-GR" sz="1400" dirty="0">
                <a:latin typeface="Palatino Linotype" panose="02040502050505030304" pitchFamily="18" charset="0"/>
              </a:rPr>
              <a:t> </a:t>
            </a:r>
            <a:r>
              <a:rPr lang="el-GR" sz="1400" dirty="0" err="1">
                <a:latin typeface="Palatino Linotype" panose="02040502050505030304" pitchFamily="18" charset="0"/>
              </a:rPr>
              <a:t>ἐξάντη</a:t>
            </a:r>
            <a:r>
              <a:rPr lang="el-GR" sz="1400" dirty="0">
                <a:latin typeface="Palatino Linotype" panose="02040502050505030304" pitchFamily="18" charset="0"/>
              </a:rPr>
              <a:t> </a:t>
            </a:r>
            <a:r>
              <a:rPr lang="el-GR" sz="1400" dirty="0" err="1">
                <a:latin typeface="Palatino Linotype" panose="02040502050505030304" pitchFamily="18" charset="0"/>
              </a:rPr>
              <a:t>ἐποίησε</a:t>
            </a:r>
            <a:r>
              <a:rPr lang="el-GR" sz="1400" dirty="0">
                <a:latin typeface="Palatino Linotype" panose="02040502050505030304" pitchFamily="18" charset="0"/>
              </a:rPr>
              <a:t> </a:t>
            </a:r>
            <a:r>
              <a:rPr lang="el-GR" sz="1400" dirty="0" err="1">
                <a:latin typeface="Palatino Linotype" panose="02040502050505030304" pitchFamily="18" charset="0"/>
              </a:rPr>
              <a:t>τὸν</a:t>
            </a:r>
            <a:r>
              <a:rPr lang="el-GR" sz="1400" dirty="0">
                <a:latin typeface="Palatino Linotype" panose="02040502050505030304" pitchFamily="18" charset="0"/>
              </a:rPr>
              <a:t> [</a:t>
            </a:r>
            <a:r>
              <a:rPr lang="el-GR" sz="1400" dirty="0" err="1">
                <a:latin typeface="Palatino Linotype" panose="02040502050505030304" pitchFamily="18" charset="0"/>
              </a:rPr>
              <a:t>ἑαυτῆς</a:t>
            </a:r>
            <a:r>
              <a:rPr lang="el-GR" sz="1400" dirty="0">
                <a:latin typeface="Palatino Linotype" panose="02040502050505030304" pitchFamily="18" charset="0"/>
              </a:rPr>
              <a:t>] </a:t>
            </a:r>
            <a:r>
              <a:rPr lang="el-GR" sz="1400" dirty="0" err="1">
                <a:latin typeface="Palatino Linotype" panose="02040502050505030304" pitchFamily="18" charset="0"/>
              </a:rPr>
              <a:t>ἔχοντα</a:t>
            </a:r>
            <a:r>
              <a:rPr lang="el-GR" sz="1400" dirty="0">
                <a:latin typeface="Palatino Linotype" panose="02040502050505030304" pitchFamily="18" charset="0"/>
              </a:rPr>
              <a:t> </a:t>
            </a:r>
            <a:r>
              <a:rPr lang="el-GR" sz="1400" dirty="0" err="1">
                <a:latin typeface="Palatino Linotype" panose="02040502050505030304" pitchFamily="18" charset="0"/>
              </a:rPr>
              <a:t>πρός</a:t>
            </a:r>
            <a:r>
              <a:rPr lang="el-GR" sz="1400" dirty="0">
                <a:latin typeface="Palatino Linotype" panose="02040502050505030304" pitchFamily="18" charset="0"/>
              </a:rPr>
              <a:t> τε </a:t>
            </a:r>
            <a:r>
              <a:rPr lang="el-GR" sz="1400" dirty="0" err="1">
                <a:latin typeface="Palatino Linotype" panose="02040502050505030304" pitchFamily="18" charset="0"/>
              </a:rPr>
              <a:t>τὸν</a:t>
            </a:r>
            <a:r>
              <a:rPr lang="el-GR" sz="1400" dirty="0">
                <a:latin typeface="Palatino Linotype" panose="02040502050505030304" pitchFamily="18" charset="0"/>
              </a:rPr>
              <a:t> </a:t>
            </a:r>
            <a:r>
              <a:rPr lang="el-GR" sz="1400" dirty="0" err="1">
                <a:latin typeface="Palatino Linotype" panose="02040502050505030304" pitchFamily="18" charset="0"/>
              </a:rPr>
              <a:t>παρόντα</a:t>
            </a:r>
            <a:r>
              <a:rPr lang="el-GR" sz="1400" dirty="0">
                <a:latin typeface="Palatino Linotype" panose="02040502050505030304" pitchFamily="18" charset="0"/>
              </a:rPr>
              <a:t> </a:t>
            </a:r>
            <a:r>
              <a:rPr lang="el-GR" sz="1400" dirty="0" err="1">
                <a:latin typeface="Palatino Linotype" panose="02040502050505030304" pitchFamily="18" charset="0"/>
              </a:rPr>
              <a:t>καὶ</a:t>
            </a:r>
            <a:r>
              <a:rPr lang="el-GR" sz="1400" dirty="0">
                <a:latin typeface="Palatino Linotype" panose="02040502050505030304" pitchFamily="18" charset="0"/>
              </a:rPr>
              <a:t> </a:t>
            </a:r>
            <a:r>
              <a:rPr lang="el-GR" sz="1400" dirty="0" err="1">
                <a:latin typeface="Palatino Linotype" panose="02040502050505030304" pitchFamily="18" charset="0"/>
              </a:rPr>
              <a:t>τὸν</a:t>
            </a:r>
            <a:r>
              <a:rPr lang="el-GR" sz="1400" dirty="0">
                <a:latin typeface="Palatino Linotype" panose="02040502050505030304" pitchFamily="18" charset="0"/>
              </a:rPr>
              <a:t> </a:t>
            </a:r>
            <a:r>
              <a:rPr lang="el-GR" sz="1400" dirty="0" err="1">
                <a:latin typeface="Palatino Linotype" panose="02040502050505030304" pitchFamily="18" charset="0"/>
              </a:rPr>
              <a:t>ἔπειτα</a:t>
            </a:r>
            <a:r>
              <a:rPr lang="el-GR" sz="1400" dirty="0">
                <a:latin typeface="Palatino Linotype" panose="02040502050505030304" pitchFamily="18" charset="0"/>
              </a:rPr>
              <a:t> </a:t>
            </a:r>
            <a:r>
              <a:rPr lang="el-GR" sz="1400" dirty="0" err="1">
                <a:latin typeface="Palatino Linotype" panose="02040502050505030304" pitchFamily="18" charset="0"/>
              </a:rPr>
              <a:t>χρόνον</a:t>
            </a:r>
            <a:r>
              <a:rPr lang="el-GR" sz="1400" dirty="0">
                <a:latin typeface="Palatino Linotype" panose="02040502050505030304" pitchFamily="18" charset="0"/>
              </a:rPr>
              <a:t>, </a:t>
            </a:r>
            <a:r>
              <a:rPr lang="el-GR" sz="1400" dirty="0" err="1">
                <a:latin typeface="Palatino Linotype" panose="02040502050505030304" pitchFamily="18" charset="0"/>
              </a:rPr>
              <a:t>λύσιν</a:t>
            </a:r>
            <a:r>
              <a:rPr lang="el-GR" sz="1400" dirty="0">
                <a:latin typeface="Palatino Linotype" panose="02040502050505030304" pitchFamily="18" charset="0"/>
              </a:rPr>
              <a:t> </a:t>
            </a:r>
            <a:r>
              <a:rPr lang="el-GR" sz="1400" dirty="0" err="1">
                <a:latin typeface="Palatino Linotype" panose="02040502050505030304" pitchFamily="18" charset="0"/>
              </a:rPr>
              <a:t>τῷ</a:t>
            </a:r>
            <a:r>
              <a:rPr lang="el-GR" sz="1400" dirty="0">
                <a:latin typeface="Palatino Linotype" panose="02040502050505030304" pitchFamily="18" charset="0"/>
              </a:rPr>
              <a:t> </a:t>
            </a:r>
            <a:r>
              <a:rPr lang="el-GR" sz="1400" dirty="0" err="1">
                <a:latin typeface="Palatino Linotype" panose="02040502050505030304" pitchFamily="18" charset="0"/>
              </a:rPr>
              <a:t>ὀρθῶς</a:t>
            </a:r>
            <a:r>
              <a:rPr lang="el-GR" sz="1400" dirty="0">
                <a:latin typeface="Palatino Linotype" panose="02040502050505030304" pitchFamily="18" charset="0"/>
              </a:rPr>
              <a:t> </a:t>
            </a:r>
            <a:r>
              <a:rPr lang="el-GR" sz="1400" dirty="0" err="1">
                <a:latin typeface="Palatino Linotype" panose="02040502050505030304" pitchFamily="18" charset="0"/>
              </a:rPr>
              <a:t>μανέντι</a:t>
            </a:r>
            <a:r>
              <a:rPr lang="el-GR" sz="1400" dirty="0">
                <a:latin typeface="Palatino Linotype" panose="02040502050505030304" pitchFamily="18" charset="0"/>
              </a:rPr>
              <a:t> τε </a:t>
            </a:r>
            <a:r>
              <a:rPr lang="el-GR" sz="1400" dirty="0" err="1">
                <a:latin typeface="Palatino Linotype" panose="02040502050505030304" pitchFamily="18" charset="0"/>
              </a:rPr>
              <a:t>καὶ</a:t>
            </a:r>
            <a:r>
              <a:rPr lang="el-GR" sz="1400" dirty="0">
                <a:latin typeface="Palatino Linotype" panose="02040502050505030304" pitchFamily="18" charset="0"/>
              </a:rPr>
              <a:t> </a:t>
            </a:r>
            <a:r>
              <a:rPr lang="el-GR" sz="1400" dirty="0" err="1">
                <a:latin typeface="Palatino Linotype" panose="02040502050505030304" pitchFamily="18" charset="0"/>
              </a:rPr>
              <a:t>κατασχομένῳ</a:t>
            </a:r>
            <a:r>
              <a:rPr lang="el-GR" sz="1400" dirty="0">
                <a:latin typeface="Palatino Linotype" panose="02040502050505030304" pitchFamily="18" charset="0"/>
              </a:rPr>
              <a:t> [245</a:t>
            </a:r>
            <a:r>
              <a:rPr lang="en-GB" sz="1400" dirty="0">
                <a:latin typeface="Palatino Linotype" panose="02040502050505030304" pitchFamily="18" charset="0"/>
              </a:rPr>
              <a:t>a] </a:t>
            </a:r>
            <a:r>
              <a:rPr lang="el-GR" sz="1400" dirty="0" err="1">
                <a:latin typeface="Palatino Linotype" panose="02040502050505030304" pitchFamily="18" charset="0"/>
              </a:rPr>
              <a:t>τῶν</a:t>
            </a:r>
            <a:r>
              <a:rPr lang="el-GR" sz="1400" dirty="0">
                <a:latin typeface="Palatino Linotype" panose="02040502050505030304" pitchFamily="18" charset="0"/>
              </a:rPr>
              <a:t> </a:t>
            </a:r>
            <a:r>
              <a:rPr lang="el-GR" sz="1400" dirty="0" err="1">
                <a:latin typeface="Palatino Linotype" panose="02040502050505030304" pitchFamily="18" charset="0"/>
              </a:rPr>
              <a:t>παρόντων</a:t>
            </a:r>
            <a:r>
              <a:rPr lang="el-GR" sz="1400" dirty="0">
                <a:latin typeface="Palatino Linotype" panose="02040502050505030304" pitchFamily="18" charset="0"/>
              </a:rPr>
              <a:t> </a:t>
            </a:r>
            <a:r>
              <a:rPr lang="el-GR" sz="1400" dirty="0" err="1">
                <a:latin typeface="Palatino Linotype" panose="02040502050505030304" pitchFamily="18" charset="0"/>
              </a:rPr>
              <a:t>κακῶν</a:t>
            </a:r>
            <a:r>
              <a:rPr lang="el-GR" sz="1400" dirty="0">
                <a:latin typeface="Palatino Linotype" panose="02040502050505030304" pitchFamily="18" charset="0"/>
              </a:rPr>
              <a:t> </a:t>
            </a:r>
            <a:r>
              <a:rPr lang="el-GR" sz="1400" dirty="0" err="1">
                <a:latin typeface="Palatino Linotype" panose="02040502050505030304" pitchFamily="18" charset="0"/>
              </a:rPr>
              <a:t>εὑρομένη</a:t>
            </a:r>
            <a:r>
              <a:rPr lang="el-GR" sz="1400" dirty="0">
                <a:latin typeface="Palatino Linotype" panose="02040502050505030304" pitchFamily="18" charset="0"/>
              </a:rPr>
              <a:t>. </a:t>
            </a:r>
            <a:r>
              <a:rPr lang="el-GR" sz="1400" dirty="0" err="1">
                <a:latin typeface="Palatino Linotype" panose="02040502050505030304" pitchFamily="18" charset="0"/>
              </a:rPr>
              <a:t>τρίτη</a:t>
            </a:r>
            <a:r>
              <a:rPr lang="el-GR" sz="1400" dirty="0">
                <a:latin typeface="Palatino Linotype" panose="02040502050505030304" pitchFamily="18" charset="0"/>
              </a:rPr>
              <a:t> </a:t>
            </a:r>
            <a:r>
              <a:rPr lang="el-GR" sz="1400" dirty="0" err="1">
                <a:latin typeface="Palatino Linotype" panose="02040502050505030304" pitchFamily="18" charset="0"/>
              </a:rPr>
              <a:t>δὲ</a:t>
            </a:r>
            <a:r>
              <a:rPr lang="el-GR" sz="1400" dirty="0">
                <a:latin typeface="Palatino Linotype" panose="02040502050505030304" pitchFamily="18" charset="0"/>
              </a:rPr>
              <a:t> </a:t>
            </a:r>
            <a:r>
              <a:rPr lang="el-GR" sz="1400" dirty="0" err="1">
                <a:latin typeface="Palatino Linotype" panose="02040502050505030304" pitchFamily="18" charset="0"/>
              </a:rPr>
              <a:t>ἀπὸ</a:t>
            </a:r>
            <a:r>
              <a:rPr lang="el-GR" sz="1400" dirty="0">
                <a:latin typeface="Palatino Linotype" panose="02040502050505030304" pitchFamily="18" charset="0"/>
              </a:rPr>
              <a:t> </a:t>
            </a:r>
            <a:r>
              <a:rPr lang="el-GR" sz="1400" dirty="0" err="1">
                <a:latin typeface="Palatino Linotype" panose="02040502050505030304" pitchFamily="18" charset="0"/>
              </a:rPr>
              <a:t>Μουσῶν</a:t>
            </a:r>
            <a:r>
              <a:rPr lang="el-GR" sz="1400" dirty="0">
                <a:latin typeface="Palatino Linotype" panose="02040502050505030304" pitchFamily="18" charset="0"/>
              </a:rPr>
              <a:t> </a:t>
            </a:r>
            <a:r>
              <a:rPr lang="el-GR" sz="1400" dirty="0" err="1">
                <a:latin typeface="Palatino Linotype" panose="02040502050505030304" pitchFamily="18" charset="0"/>
              </a:rPr>
              <a:t>κατοκωχή</a:t>
            </a:r>
            <a:r>
              <a:rPr lang="el-GR" sz="1400" dirty="0">
                <a:latin typeface="Palatino Linotype" panose="02040502050505030304" pitchFamily="18" charset="0"/>
              </a:rPr>
              <a:t> τε </a:t>
            </a:r>
            <a:r>
              <a:rPr lang="el-GR" sz="1400" dirty="0" err="1">
                <a:latin typeface="Palatino Linotype" panose="02040502050505030304" pitchFamily="18" charset="0"/>
              </a:rPr>
              <a:t>καὶ</a:t>
            </a:r>
            <a:r>
              <a:rPr lang="el-GR" sz="1400" dirty="0">
                <a:latin typeface="Palatino Linotype" panose="02040502050505030304" pitchFamily="18" charset="0"/>
              </a:rPr>
              <a:t> </a:t>
            </a:r>
            <a:r>
              <a:rPr lang="el-GR" sz="1400" dirty="0" err="1">
                <a:latin typeface="Palatino Linotype" panose="02040502050505030304" pitchFamily="18" charset="0"/>
              </a:rPr>
              <a:t>μανία</a:t>
            </a:r>
            <a:r>
              <a:rPr lang="el-GR" sz="1400" dirty="0">
                <a:latin typeface="Palatino Linotype" panose="02040502050505030304" pitchFamily="18" charset="0"/>
              </a:rPr>
              <a:t>, </a:t>
            </a:r>
            <a:r>
              <a:rPr lang="el-GR" sz="1400" dirty="0" err="1">
                <a:latin typeface="Palatino Linotype" panose="02040502050505030304" pitchFamily="18" charset="0"/>
              </a:rPr>
              <a:t>λαβοῦσα</a:t>
            </a:r>
            <a:r>
              <a:rPr lang="el-GR" sz="1400" dirty="0">
                <a:latin typeface="Palatino Linotype" panose="02040502050505030304" pitchFamily="18" charset="0"/>
              </a:rPr>
              <a:t> </a:t>
            </a:r>
            <a:r>
              <a:rPr lang="el-GR" sz="1400" dirty="0" err="1">
                <a:latin typeface="Palatino Linotype" panose="02040502050505030304" pitchFamily="18" charset="0"/>
              </a:rPr>
              <a:t>ἁπαλὴν</a:t>
            </a:r>
            <a:r>
              <a:rPr lang="el-GR" sz="1400" dirty="0">
                <a:latin typeface="Palatino Linotype" panose="02040502050505030304" pitchFamily="18" charset="0"/>
              </a:rPr>
              <a:t> </a:t>
            </a:r>
            <a:r>
              <a:rPr lang="el-GR" sz="1400" dirty="0" err="1">
                <a:latin typeface="Palatino Linotype" panose="02040502050505030304" pitchFamily="18" charset="0"/>
              </a:rPr>
              <a:t>καὶ</a:t>
            </a:r>
            <a:r>
              <a:rPr lang="el-GR" sz="1400" dirty="0">
                <a:latin typeface="Palatino Linotype" panose="02040502050505030304" pitchFamily="18" charset="0"/>
              </a:rPr>
              <a:t> </a:t>
            </a:r>
            <a:r>
              <a:rPr lang="el-GR" sz="1400" dirty="0" err="1">
                <a:latin typeface="Palatino Linotype" panose="02040502050505030304" pitchFamily="18" charset="0"/>
              </a:rPr>
              <a:t>ἄβατον</a:t>
            </a:r>
            <a:r>
              <a:rPr lang="el-GR" sz="1400" dirty="0">
                <a:latin typeface="Palatino Linotype" panose="02040502050505030304" pitchFamily="18" charset="0"/>
              </a:rPr>
              <a:t> </a:t>
            </a:r>
            <a:r>
              <a:rPr lang="el-GR" sz="1400" dirty="0" err="1">
                <a:latin typeface="Palatino Linotype" panose="02040502050505030304" pitchFamily="18" charset="0"/>
              </a:rPr>
              <a:t>ψυχήν</a:t>
            </a:r>
            <a:r>
              <a:rPr lang="el-GR" sz="1400" dirty="0">
                <a:latin typeface="Palatino Linotype" panose="02040502050505030304" pitchFamily="18" charset="0"/>
              </a:rPr>
              <a:t>, </a:t>
            </a:r>
            <a:r>
              <a:rPr lang="el-GR" sz="1400" dirty="0" err="1">
                <a:latin typeface="Palatino Linotype" panose="02040502050505030304" pitchFamily="18" charset="0"/>
              </a:rPr>
              <a:t>ἐγείρουσα</a:t>
            </a:r>
            <a:r>
              <a:rPr lang="el-GR" sz="1400" dirty="0">
                <a:latin typeface="Palatino Linotype" panose="02040502050505030304" pitchFamily="18" charset="0"/>
              </a:rPr>
              <a:t> </a:t>
            </a:r>
            <a:r>
              <a:rPr lang="el-GR" sz="1400" dirty="0" err="1">
                <a:latin typeface="Palatino Linotype" panose="02040502050505030304" pitchFamily="18" charset="0"/>
              </a:rPr>
              <a:t>καὶ</a:t>
            </a:r>
            <a:r>
              <a:rPr lang="el-GR" sz="1400" dirty="0">
                <a:latin typeface="Palatino Linotype" panose="02040502050505030304" pitchFamily="18" charset="0"/>
              </a:rPr>
              <a:t> </a:t>
            </a:r>
            <a:r>
              <a:rPr lang="el-GR" sz="1400" dirty="0" err="1">
                <a:latin typeface="Palatino Linotype" panose="02040502050505030304" pitchFamily="18" charset="0"/>
              </a:rPr>
              <a:t>ἐκβακχεύουσα</a:t>
            </a:r>
            <a:r>
              <a:rPr lang="el-GR" sz="1400" dirty="0">
                <a:latin typeface="Palatino Linotype" panose="02040502050505030304" pitchFamily="18" charset="0"/>
              </a:rPr>
              <a:t> </a:t>
            </a:r>
            <a:r>
              <a:rPr lang="el-GR" sz="1400" dirty="0" err="1">
                <a:latin typeface="Palatino Linotype" panose="02040502050505030304" pitchFamily="18" charset="0"/>
              </a:rPr>
              <a:t>κατά</a:t>
            </a:r>
            <a:r>
              <a:rPr lang="el-GR" sz="1400" dirty="0">
                <a:latin typeface="Palatino Linotype" panose="02040502050505030304" pitchFamily="18" charset="0"/>
              </a:rPr>
              <a:t> τε </a:t>
            </a:r>
            <a:r>
              <a:rPr lang="el-GR" sz="1400" dirty="0" err="1">
                <a:latin typeface="Palatino Linotype" panose="02040502050505030304" pitchFamily="18" charset="0"/>
              </a:rPr>
              <a:t>ᾠδὰς</a:t>
            </a:r>
            <a:r>
              <a:rPr lang="el-GR" sz="1400" dirty="0">
                <a:latin typeface="Palatino Linotype" panose="02040502050505030304" pitchFamily="18" charset="0"/>
              </a:rPr>
              <a:t> </a:t>
            </a:r>
            <a:r>
              <a:rPr lang="el-GR" sz="1400" dirty="0" err="1">
                <a:latin typeface="Palatino Linotype" panose="02040502050505030304" pitchFamily="18" charset="0"/>
              </a:rPr>
              <a:t>καὶ</a:t>
            </a:r>
            <a:r>
              <a:rPr lang="el-GR" sz="1400" dirty="0">
                <a:latin typeface="Palatino Linotype" panose="02040502050505030304" pitchFamily="18" charset="0"/>
              </a:rPr>
              <a:t> </a:t>
            </a:r>
            <a:r>
              <a:rPr lang="el-GR" sz="1400" dirty="0" err="1">
                <a:latin typeface="Palatino Linotype" panose="02040502050505030304" pitchFamily="18" charset="0"/>
              </a:rPr>
              <a:t>κατὰ</a:t>
            </a:r>
            <a:r>
              <a:rPr lang="el-GR" sz="1400" dirty="0">
                <a:latin typeface="Palatino Linotype" panose="02040502050505030304" pitchFamily="18" charset="0"/>
              </a:rPr>
              <a:t> </a:t>
            </a:r>
            <a:r>
              <a:rPr lang="el-GR" sz="1400" dirty="0" err="1">
                <a:latin typeface="Palatino Linotype" panose="02040502050505030304" pitchFamily="18" charset="0"/>
              </a:rPr>
              <a:t>τὴν</a:t>
            </a:r>
            <a:r>
              <a:rPr lang="el-GR" sz="1400" dirty="0">
                <a:latin typeface="Palatino Linotype" panose="02040502050505030304" pitchFamily="18" charset="0"/>
              </a:rPr>
              <a:t> </a:t>
            </a:r>
            <a:r>
              <a:rPr lang="el-GR" sz="1400" dirty="0" err="1">
                <a:latin typeface="Palatino Linotype" panose="02040502050505030304" pitchFamily="18" charset="0"/>
              </a:rPr>
              <a:t>ἄλλην</a:t>
            </a:r>
            <a:r>
              <a:rPr lang="el-GR" sz="1400" dirty="0">
                <a:latin typeface="Palatino Linotype" panose="02040502050505030304" pitchFamily="18" charset="0"/>
              </a:rPr>
              <a:t> </a:t>
            </a:r>
            <a:r>
              <a:rPr lang="el-GR" sz="1400" dirty="0" err="1">
                <a:latin typeface="Palatino Linotype" panose="02040502050505030304" pitchFamily="18" charset="0"/>
              </a:rPr>
              <a:t>ποίησιν</a:t>
            </a:r>
            <a:r>
              <a:rPr lang="el-GR" sz="1400" dirty="0">
                <a:latin typeface="Palatino Linotype" panose="02040502050505030304" pitchFamily="18" charset="0"/>
              </a:rPr>
              <a:t>, </a:t>
            </a:r>
            <a:r>
              <a:rPr lang="el-GR" sz="1400" dirty="0" err="1">
                <a:latin typeface="Palatino Linotype" panose="02040502050505030304" pitchFamily="18" charset="0"/>
              </a:rPr>
              <a:t>μυρία</a:t>
            </a:r>
            <a:r>
              <a:rPr lang="el-GR" sz="1400" dirty="0">
                <a:latin typeface="Palatino Linotype" panose="02040502050505030304" pitchFamily="18" charset="0"/>
              </a:rPr>
              <a:t> </a:t>
            </a:r>
            <a:r>
              <a:rPr lang="el-GR" sz="1400" dirty="0" err="1">
                <a:latin typeface="Palatino Linotype" panose="02040502050505030304" pitchFamily="18" charset="0"/>
              </a:rPr>
              <a:t>τῶν</a:t>
            </a:r>
            <a:r>
              <a:rPr lang="el-GR" sz="1400" dirty="0">
                <a:latin typeface="Palatino Linotype" panose="02040502050505030304" pitchFamily="18" charset="0"/>
              </a:rPr>
              <a:t> </a:t>
            </a:r>
            <a:r>
              <a:rPr lang="el-GR" sz="1400" dirty="0" err="1">
                <a:latin typeface="Palatino Linotype" panose="02040502050505030304" pitchFamily="18" charset="0"/>
              </a:rPr>
              <a:t>παλαιῶν</a:t>
            </a:r>
            <a:r>
              <a:rPr lang="el-GR" sz="1400" dirty="0">
                <a:latin typeface="Palatino Linotype" panose="02040502050505030304" pitchFamily="18" charset="0"/>
              </a:rPr>
              <a:t> </a:t>
            </a:r>
            <a:r>
              <a:rPr lang="el-GR" sz="1400" dirty="0" err="1">
                <a:latin typeface="Palatino Linotype" panose="02040502050505030304" pitchFamily="18" charset="0"/>
              </a:rPr>
              <a:t>ἔργα</a:t>
            </a:r>
            <a:r>
              <a:rPr lang="el-GR" sz="1400" dirty="0">
                <a:latin typeface="Palatino Linotype" panose="02040502050505030304" pitchFamily="18" charset="0"/>
              </a:rPr>
              <a:t> </a:t>
            </a:r>
            <a:r>
              <a:rPr lang="el-GR" sz="1400" dirty="0" err="1">
                <a:latin typeface="Palatino Linotype" panose="02040502050505030304" pitchFamily="18" charset="0"/>
              </a:rPr>
              <a:t>κοσμοῦσα</a:t>
            </a:r>
            <a:r>
              <a:rPr lang="el-GR" sz="1400" dirty="0">
                <a:latin typeface="Palatino Linotype" panose="02040502050505030304" pitchFamily="18" charset="0"/>
              </a:rPr>
              <a:t> </a:t>
            </a:r>
            <a:r>
              <a:rPr lang="el-GR" sz="1400" dirty="0" err="1">
                <a:latin typeface="Palatino Linotype" panose="02040502050505030304" pitchFamily="18" charset="0"/>
              </a:rPr>
              <a:t>τοὺς</a:t>
            </a:r>
            <a:r>
              <a:rPr lang="el-GR" sz="1400" dirty="0">
                <a:latin typeface="Palatino Linotype" panose="02040502050505030304" pitchFamily="18" charset="0"/>
              </a:rPr>
              <a:t> </a:t>
            </a:r>
            <a:r>
              <a:rPr lang="el-GR" sz="1400" dirty="0" err="1">
                <a:latin typeface="Palatino Linotype" panose="02040502050505030304" pitchFamily="18" charset="0"/>
              </a:rPr>
              <a:t>ἐπιγιγνομένους</a:t>
            </a:r>
            <a:r>
              <a:rPr lang="el-GR" sz="1400" dirty="0">
                <a:latin typeface="Palatino Linotype" panose="02040502050505030304" pitchFamily="18" charset="0"/>
              </a:rPr>
              <a:t> </a:t>
            </a:r>
            <a:r>
              <a:rPr lang="el-GR" sz="1400" dirty="0" err="1">
                <a:latin typeface="Palatino Linotype" panose="02040502050505030304" pitchFamily="18" charset="0"/>
              </a:rPr>
              <a:t>παιδεύει</a:t>
            </a:r>
            <a:r>
              <a:rPr lang="el-GR" sz="1400" dirty="0">
                <a:latin typeface="Palatino Linotype" panose="02040502050505030304" pitchFamily="18" charset="0"/>
              </a:rPr>
              <a:t>·</a:t>
            </a:r>
          </a:p>
        </p:txBody>
      </p:sp>
      <p:sp>
        <p:nvSpPr>
          <p:cNvPr id="4" name="Θέση περιεχομένου 3">
            <a:extLst>
              <a:ext uri="{FF2B5EF4-FFF2-40B4-BE49-F238E27FC236}">
                <a16:creationId xmlns:a16="http://schemas.microsoft.com/office/drawing/2014/main" id="{FD453B7D-C7F8-B9EE-372D-38C832EA0854}"/>
              </a:ext>
            </a:extLst>
          </p:cNvPr>
          <p:cNvSpPr>
            <a:spLocks noGrp="1"/>
          </p:cNvSpPr>
          <p:nvPr>
            <p:ph sz="half" idx="2"/>
          </p:nvPr>
        </p:nvSpPr>
        <p:spPr/>
        <p:txBody>
          <a:bodyPr>
            <a:normAutofit fontScale="70000" lnSpcReduction="20000"/>
          </a:bodyPr>
          <a:lstStyle/>
          <a:p>
            <a:pPr marL="0" indent="0" algn="just">
              <a:buNone/>
            </a:pPr>
            <a:r>
              <a:rPr lang="el-GR" dirty="0">
                <a:latin typeface="Palatino Linotype" panose="02040502050505030304" pitchFamily="18" charset="0"/>
              </a:rPr>
              <a:t>Όσο λοιπόν τελειότερο και σεβαστότερο είναι η μαντική από την </a:t>
            </a:r>
            <a:r>
              <a:rPr lang="el-GR" dirty="0" err="1">
                <a:latin typeface="Palatino Linotype" panose="02040502050505030304" pitchFamily="18" charset="0"/>
              </a:rPr>
              <a:t>οιωνιστική</a:t>
            </a:r>
            <a:r>
              <a:rPr lang="el-GR" dirty="0">
                <a:latin typeface="Palatino Linotype" panose="02040502050505030304" pitchFamily="18" charset="0"/>
              </a:rPr>
              <a:t>, και το όνομα από το όνομα και το πράγμα· από το πράγμα, τόσο ωραιότερη είναι, κατά τη μαρτυρία των παλιών, η μανία από τη φρονιμάδα, γιατί εκείνη έρχεται από το θεό, ενώ ετούτη είναι ανθρώπινη. Αλλά κι από αρρώστιες κι από τις πιο μεγάλες δυστυχίες, που έπεσαν σε μερικές γενιές από θεϊκή οργή για κάποια προγονικά φονικά, έφερε λύτρωση η μανία που ήρθε στην ώρα της και προφήτεψε σ' εκείνους που έπρεπε. Γιατί βρήκε </a:t>
            </a:r>
            <a:r>
              <a:rPr lang="el-GR" dirty="0" err="1">
                <a:latin typeface="Palatino Linotype" panose="02040502050505030304" pitchFamily="18" charset="0"/>
              </a:rPr>
              <a:t>καταφύγι</a:t>
            </a:r>
            <a:r>
              <a:rPr lang="el-GR" dirty="0">
                <a:latin typeface="Palatino Linotype" panose="02040502050505030304" pitchFamily="18" charset="0"/>
              </a:rPr>
              <a:t> τις προσευχές στους θεούς και τις λατρείες, και μ' αυτές έφθασε στην </a:t>
            </a:r>
            <a:r>
              <a:rPr lang="el-GR" dirty="0" err="1">
                <a:latin typeface="Palatino Linotype" panose="02040502050505030304" pitchFamily="18" charset="0"/>
              </a:rPr>
              <a:t>καθαρωσύνη</a:t>
            </a:r>
            <a:r>
              <a:rPr lang="el-GR" dirty="0">
                <a:latin typeface="Palatino Linotype" panose="02040502050505030304" pitchFamily="18" charset="0"/>
              </a:rPr>
              <a:t> και στη μύηση, έκαμε καθαρό και για τώρα και για πάντα εκείνον που την είχε, και σ' εκείνον που τον χτύπησε στα σωστά και τον κυρίεψε ολωσδιόλου έφερε λύτρωση από τα βάσανα που τον κρατούσανε. Τρίτη όμως </a:t>
            </a:r>
            <a:r>
              <a:rPr lang="el-GR" dirty="0" err="1">
                <a:latin typeface="Palatino Linotype" panose="02040502050505030304" pitchFamily="18" charset="0"/>
              </a:rPr>
              <a:t>θεοζαλιά</a:t>
            </a:r>
            <a:r>
              <a:rPr lang="el-GR" dirty="0">
                <a:latin typeface="Palatino Linotype" panose="02040502050505030304" pitchFamily="18" charset="0"/>
              </a:rPr>
              <a:t> και μανία είναι εκείνη που έρχεται από τις Μούσες· άμα αυτή </a:t>
            </a:r>
            <a:r>
              <a:rPr lang="el-GR" dirty="0" err="1">
                <a:latin typeface="Palatino Linotype" panose="02040502050505030304" pitchFamily="18" charset="0"/>
              </a:rPr>
              <a:t>κυριέψη</a:t>
            </a:r>
            <a:r>
              <a:rPr lang="el-GR" dirty="0">
                <a:latin typeface="Palatino Linotype" panose="02040502050505030304" pitchFamily="18" charset="0"/>
              </a:rPr>
              <a:t> καμμιά ψυχή απαλή κι </a:t>
            </a:r>
            <a:r>
              <a:rPr lang="el-GR" dirty="0" err="1">
                <a:latin typeface="Palatino Linotype" panose="02040502050505030304" pitchFamily="18" charset="0"/>
              </a:rPr>
              <a:t>ανάγγιχτη</a:t>
            </a:r>
            <a:r>
              <a:rPr lang="el-GR" dirty="0">
                <a:latin typeface="Palatino Linotype" panose="02040502050505030304" pitchFamily="18" charset="0"/>
              </a:rPr>
              <a:t>, την ξυπνάει και την μεθάει για τα τραγούδια και για </a:t>
            </a:r>
            <a:r>
              <a:rPr lang="el-GR" dirty="0" err="1">
                <a:latin typeface="Palatino Linotype" panose="02040502050505030304" pitchFamily="18" charset="0"/>
              </a:rPr>
              <a:t>τάλλα</a:t>
            </a:r>
            <a:r>
              <a:rPr lang="el-GR" dirty="0">
                <a:latin typeface="Palatino Linotype" panose="02040502050505030304" pitchFamily="18" charset="0"/>
              </a:rPr>
              <a:t> είδη της ποίησης, στολίζει τα μύρια έργα των παλιών και παιδεύει τις ερχόμενες γενιές. </a:t>
            </a:r>
          </a:p>
        </p:txBody>
      </p:sp>
    </p:spTree>
    <p:extLst>
      <p:ext uri="{BB962C8B-B14F-4D97-AF65-F5344CB8AC3E}">
        <p14:creationId xmlns:p14="http://schemas.microsoft.com/office/powerpoint/2010/main" val="183342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B30E2D-1CBC-C8CC-056C-994D1E09698C}"/>
              </a:ext>
            </a:extLst>
          </p:cNvPr>
          <p:cNvSpPr>
            <a:spLocks noGrp="1"/>
          </p:cNvSpPr>
          <p:nvPr>
            <p:ph type="title"/>
          </p:nvPr>
        </p:nvSpPr>
        <p:spPr/>
        <p:txBody>
          <a:bodyPr/>
          <a:lstStyle/>
          <a:p>
            <a:r>
              <a:rPr lang="el-GR" i="1" dirty="0" err="1">
                <a:solidFill>
                  <a:schemeClr val="accent2"/>
                </a:solidFill>
                <a:latin typeface="Palatino Linotype" panose="02040502050505030304" pitchFamily="18" charset="0"/>
              </a:rPr>
              <a:t>Φαίδρος</a:t>
            </a:r>
            <a:r>
              <a:rPr lang="el-GR" dirty="0">
                <a:solidFill>
                  <a:schemeClr val="accent2"/>
                </a:solidFill>
                <a:latin typeface="Palatino Linotype" panose="02040502050505030304" pitchFamily="18" charset="0"/>
              </a:rPr>
              <a:t> </a:t>
            </a:r>
            <a:r>
              <a:rPr lang="en-GB" dirty="0">
                <a:solidFill>
                  <a:schemeClr val="accent2"/>
                </a:solidFill>
                <a:effectLst/>
                <a:latin typeface="Palatino Linotype" panose="02040502050505030304" pitchFamily="18" charset="0"/>
              </a:rPr>
              <a:t>243e–247c</a:t>
            </a:r>
            <a:endParaRPr lang="el-GR" dirty="0"/>
          </a:p>
        </p:txBody>
      </p:sp>
      <p:sp>
        <p:nvSpPr>
          <p:cNvPr id="3" name="Θέση περιεχομένου 2">
            <a:extLst>
              <a:ext uri="{FF2B5EF4-FFF2-40B4-BE49-F238E27FC236}">
                <a16:creationId xmlns:a16="http://schemas.microsoft.com/office/drawing/2014/main" id="{817A9C64-FF46-2BEB-79D9-05F8C32BA15C}"/>
              </a:ext>
            </a:extLst>
          </p:cNvPr>
          <p:cNvSpPr>
            <a:spLocks noGrp="1"/>
          </p:cNvSpPr>
          <p:nvPr>
            <p:ph sz="half" idx="1"/>
          </p:nvPr>
        </p:nvSpPr>
        <p:spPr/>
        <p:txBody>
          <a:bodyPr>
            <a:normAutofit fontScale="85000" lnSpcReduction="10000"/>
          </a:bodyPr>
          <a:lstStyle/>
          <a:p>
            <a:pPr marL="0" indent="0" algn="just">
              <a:buNone/>
            </a:pPr>
            <a:r>
              <a:rPr lang="el-GR" dirty="0" err="1">
                <a:latin typeface="Palatino Linotype" panose="02040502050505030304" pitchFamily="18" charset="0"/>
              </a:rPr>
              <a:t>ὃς</a:t>
            </a:r>
            <a:r>
              <a:rPr lang="el-GR" dirty="0">
                <a:latin typeface="Palatino Linotype" panose="02040502050505030304" pitchFamily="18" charset="0"/>
              </a:rPr>
              <a:t> δ’ </a:t>
            </a:r>
            <a:r>
              <a:rPr lang="el-GR" dirty="0" err="1">
                <a:latin typeface="Palatino Linotype" panose="02040502050505030304" pitchFamily="18" charset="0"/>
              </a:rPr>
              <a:t>ἂν</a:t>
            </a:r>
            <a:r>
              <a:rPr lang="el-GR" dirty="0">
                <a:latin typeface="Palatino Linotype" panose="02040502050505030304" pitchFamily="18" charset="0"/>
              </a:rPr>
              <a:t> </a:t>
            </a:r>
            <a:r>
              <a:rPr lang="el-GR" dirty="0" err="1">
                <a:latin typeface="Palatino Linotype" panose="02040502050505030304" pitchFamily="18" charset="0"/>
              </a:rPr>
              <a:t>ἄνευ</a:t>
            </a:r>
            <a:r>
              <a:rPr lang="el-GR" dirty="0">
                <a:latin typeface="Palatino Linotype" panose="02040502050505030304" pitchFamily="18" charset="0"/>
              </a:rPr>
              <a:t> </a:t>
            </a:r>
            <a:r>
              <a:rPr lang="el-GR" dirty="0" err="1">
                <a:latin typeface="Palatino Linotype" panose="02040502050505030304" pitchFamily="18" charset="0"/>
              </a:rPr>
              <a:t>μανίας</a:t>
            </a:r>
            <a:r>
              <a:rPr lang="el-GR" dirty="0">
                <a:latin typeface="Palatino Linotype" panose="02040502050505030304" pitchFamily="18" charset="0"/>
              </a:rPr>
              <a:t> </a:t>
            </a:r>
            <a:r>
              <a:rPr lang="el-GR" dirty="0" err="1">
                <a:latin typeface="Palatino Linotype" panose="02040502050505030304" pitchFamily="18" charset="0"/>
              </a:rPr>
              <a:t>Μουσῶν</a:t>
            </a:r>
            <a:r>
              <a:rPr lang="el-GR" dirty="0">
                <a:latin typeface="Palatino Linotype" panose="02040502050505030304" pitchFamily="18" charset="0"/>
              </a:rPr>
              <a:t> </a:t>
            </a:r>
            <a:r>
              <a:rPr lang="el-GR" dirty="0" err="1">
                <a:latin typeface="Palatino Linotype" panose="02040502050505030304" pitchFamily="18" charset="0"/>
              </a:rPr>
              <a:t>ἐπὶ</a:t>
            </a:r>
            <a:r>
              <a:rPr lang="el-GR" dirty="0">
                <a:latin typeface="Palatino Linotype" panose="02040502050505030304" pitchFamily="18" charset="0"/>
              </a:rPr>
              <a:t> </a:t>
            </a:r>
            <a:r>
              <a:rPr lang="el-GR" dirty="0" err="1">
                <a:latin typeface="Palatino Linotype" panose="02040502050505030304" pitchFamily="18" charset="0"/>
              </a:rPr>
              <a:t>ποιητικὰς</a:t>
            </a:r>
            <a:r>
              <a:rPr lang="el-GR" dirty="0">
                <a:latin typeface="Palatino Linotype" panose="02040502050505030304" pitchFamily="18" charset="0"/>
              </a:rPr>
              <a:t> </a:t>
            </a:r>
            <a:r>
              <a:rPr lang="el-GR" dirty="0" err="1">
                <a:latin typeface="Palatino Linotype" panose="02040502050505030304" pitchFamily="18" charset="0"/>
              </a:rPr>
              <a:t>θύρας</a:t>
            </a:r>
            <a:r>
              <a:rPr lang="el-GR" dirty="0">
                <a:latin typeface="Palatino Linotype" panose="02040502050505030304" pitchFamily="18" charset="0"/>
              </a:rPr>
              <a:t> </a:t>
            </a:r>
            <a:r>
              <a:rPr lang="el-GR" dirty="0" err="1">
                <a:latin typeface="Palatino Linotype" panose="02040502050505030304" pitchFamily="18" charset="0"/>
              </a:rPr>
              <a:t>ἀφίκηται</a:t>
            </a:r>
            <a:r>
              <a:rPr lang="el-GR" dirty="0">
                <a:latin typeface="Palatino Linotype" panose="02040502050505030304" pitchFamily="18" charset="0"/>
              </a:rPr>
              <a:t>, </a:t>
            </a:r>
            <a:r>
              <a:rPr lang="el-GR" dirty="0" err="1">
                <a:latin typeface="Palatino Linotype" panose="02040502050505030304" pitchFamily="18" charset="0"/>
              </a:rPr>
              <a:t>πεισθεὶς</a:t>
            </a:r>
            <a:r>
              <a:rPr lang="el-GR" dirty="0">
                <a:latin typeface="Palatino Linotype" panose="02040502050505030304" pitchFamily="18" charset="0"/>
              </a:rPr>
              <a:t> </a:t>
            </a:r>
            <a:r>
              <a:rPr lang="el-GR" dirty="0" err="1">
                <a:latin typeface="Palatino Linotype" panose="02040502050505030304" pitchFamily="18" charset="0"/>
              </a:rPr>
              <a:t>ὡς</a:t>
            </a:r>
            <a:r>
              <a:rPr lang="el-GR" dirty="0">
                <a:latin typeface="Palatino Linotype" panose="02040502050505030304" pitchFamily="18" charset="0"/>
              </a:rPr>
              <a:t> </a:t>
            </a:r>
            <a:r>
              <a:rPr lang="el-GR" dirty="0" err="1">
                <a:latin typeface="Palatino Linotype" panose="02040502050505030304" pitchFamily="18" charset="0"/>
              </a:rPr>
              <a:t>ἄρα</a:t>
            </a:r>
            <a:r>
              <a:rPr lang="el-GR" dirty="0">
                <a:latin typeface="Palatino Linotype" panose="02040502050505030304" pitchFamily="18" charset="0"/>
              </a:rPr>
              <a:t> </a:t>
            </a:r>
            <a:r>
              <a:rPr lang="el-GR" dirty="0" err="1">
                <a:latin typeface="Palatino Linotype" panose="02040502050505030304" pitchFamily="18" charset="0"/>
              </a:rPr>
              <a:t>ἐκ</a:t>
            </a:r>
            <a:r>
              <a:rPr lang="el-GR" dirty="0">
                <a:latin typeface="Palatino Linotype" panose="02040502050505030304" pitchFamily="18" charset="0"/>
              </a:rPr>
              <a:t> </a:t>
            </a:r>
            <a:r>
              <a:rPr lang="el-GR" dirty="0" err="1">
                <a:latin typeface="Palatino Linotype" panose="02040502050505030304" pitchFamily="18" charset="0"/>
              </a:rPr>
              <a:t>τέχνης</a:t>
            </a:r>
            <a:r>
              <a:rPr lang="el-GR" dirty="0">
                <a:latin typeface="Palatino Linotype" panose="02040502050505030304" pitchFamily="18" charset="0"/>
              </a:rPr>
              <a:t> </a:t>
            </a:r>
            <a:r>
              <a:rPr lang="el-GR" dirty="0" err="1">
                <a:latin typeface="Palatino Linotype" panose="02040502050505030304" pitchFamily="18" charset="0"/>
              </a:rPr>
              <a:t>ἱκανὸς</a:t>
            </a:r>
            <a:r>
              <a:rPr lang="el-GR" dirty="0">
                <a:latin typeface="Palatino Linotype" panose="02040502050505030304" pitchFamily="18" charset="0"/>
              </a:rPr>
              <a:t> </a:t>
            </a:r>
            <a:r>
              <a:rPr lang="el-GR" dirty="0" err="1">
                <a:latin typeface="Palatino Linotype" panose="02040502050505030304" pitchFamily="18" charset="0"/>
              </a:rPr>
              <a:t>ποιητὴς</a:t>
            </a:r>
            <a:r>
              <a:rPr lang="el-GR" dirty="0">
                <a:latin typeface="Palatino Linotype" panose="02040502050505030304" pitchFamily="18" charset="0"/>
              </a:rPr>
              <a:t> </a:t>
            </a:r>
            <a:r>
              <a:rPr lang="el-GR" dirty="0" err="1">
                <a:latin typeface="Palatino Linotype" panose="02040502050505030304" pitchFamily="18" charset="0"/>
              </a:rPr>
              <a:t>ἐσόμενος</a:t>
            </a:r>
            <a:r>
              <a:rPr lang="el-GR" dirty="0">
                <a:latin typeface="Palatino Linotype" panose="02040502050505030304" pitchFamily="18" charset="0"/>
              </a:rPr>
              <a:t>, </a:t>
            </a:r>
            <a:r>
              <a:rPr lang="el-GR" dirty="0" err="1">
                <a:latin typeface="Palatino Linotype" panose="02040502050505030304" pitchFamily="18" charset="0"/>
              </a:rPr>
              <a:t>ἀτελὴς</a:t>
            </a:r>
            <a:r>
              <a:rPr lang="el-GR" dirty="0">
                <a:latin typeface="Palatino Linotype" panose="02040502050505030304" pitchFamily="18" charset="0"/>
              </a:rPr>
              <a:t> </a:t>
            </a:r>
            <a:r>
              <a:rPr lang="el-GR" dirty="0" err="1">
                <a:latin typeface="Palatino Linotype" panose="02040502050505030304" pitchFamily="18" charset="0"/>
              </a:rPr>
              <a:t>αὐτός</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ἡ </a:t>
            </a:r>
            <a:r>
              <a:rPr lang="el-GR" dirty="0" err="1">
                <a:latin typeface="Palatino Linotype" panose="02040502050505030304" pitchFamily="18" charset="0"/>
              </a:rPr>
              <a:t>ποίησις</a:t>
            </a:r>
            <a:r>
              <a:rPr lang="el-GR" dirty="0">
                <a:latin typeface="Palatino Linotype" panose="02040502050505030304" pitchFamily="18" charset="0"/>
              </a:rPr>
              <a:t> </a:t>
            </a:r>
            <a:r>
              <a:rPr lang="el-GR" dirty="0" err="1">
                <a:latin typeface="Palatino Linotype" panose="02040502050505030304" pitchFamily="18" charset="0"/>
              </a:rPr>
              <a:t>ὑπὸ</a:t>
            </a:r>
            <a:r>
              <a:rPr lang="el-GR" dirty="0">
                <a:latin typeface="Palatino Linotype" panose="02040502050505030304" pitchFamily="18" charset="0"/>
              </a:rPr>
              <a:t> </a:t>
            </a:r>
            <a:r>
              <a:rPr lang="el-GR" dirty="0" err="1">
                <a:latin typeface="Palatino Linotype" panose="02040502050505030304" pitchFamily="18" charset="0"/>
              </a:rPr>
              <a:t>τῆς</a:t>
            </a:r>
            <a:r>
              <a:rPr lang="el-GR" dirty="0">
                <a:latin typeface="Palatino Linotype" panose="02040502050505030304" pitchFamily="18" charset="0"/>
              </a:rPr>
              <a:t> </a:t>
            </a:r>
            <a:r>
              <a:rPr lang="el-GR" dirty="0" err="1">
                <a:latin typeface="Palatino Linotype" panose="02040502050505030304" pitchFamily="18" charset="0"/>
              </a:rPr>
              <a:t>τῶν</a:t>
            </a:r>
            <a:r>
              <a:rPr lang="el-GR" dirty="0">
                <a:latin typeface="Palatino Linotype" panose="02040502050505030304" pitchFamily="18" charset="0"/>
              </a:rPr>
              <a:t> </a:t>
            </a:r>
            <a:r>
              <a:rPr lang="el-GR" dirty="0" err="1">
                <a:latin typeface="Palatino Linotype" panose="02040502050505030304" pitchFamily="18" charset="0"/>
              </a:rPr>
              <a:t>μαινομένων</a:t>
            </a:r>
            <a:r>
              <a:rPr lang="el-GR" dirty="0">
                <a:latin typeface="Palatino Linotype" panose="02040502050505030304" pitchFamily="18" charset="0"/>
              </a:rPr>
              <a:t> ἡ </a:t>
            </a:r>
            <a:r>
              <a:rPr lang="el-GR" dirty="0" err="1">
                <a:latin typeface="Palatino Linotype" panose="02040502050505030304" pitchFamily="18" charset="0"/>
              </a:rPr>
              <a:t>τοῦ</a:t>
            </a:r>
            <a:r>
              <a:rPr lang="el-GR" dirty="0">
                <a:latin typeface="Palatino Linotype" panose="02040502050505030304" pitchFamily="18" charset="0"/>
              </a:rPr>
              <a:t> </a:t>
            </a:r>
            <a:r>
              <a:rPr lang="el-GR" dirty="0" err="1">
                <a:latin typeface="Palatino Linotype" panose="02040502050505030304" pitchFamily="18" charset="0"/>
              </a:rPr>
              <a:t>σωφρονοῦντος</a:t>
            </a:r>
            <a:r>
              <a:rPr lang="el-GR" dirty="0">
                <a:latin typeface="Palatino Linotype" panose="02040502050505030304" pitchFamily="18" charset="0"/>
              </a:rPr>
              <a:t> </a:t>
            </a:r>
            <a:r>
              <a:rPr lang="el-GR" dirty="0" err="1">
                <a:latin typeface="Palatino Linotype" panose="02040502050505030304" pitchFamily="18" charset="0"/>
              </a:rPr>
              <a:t>ἠφανίσθη</a:t>
            </a:r>
            <a:r>
              <a:rPr lang="el-GR" dirty="0">
                <a:latin typeface="Palatino Linotype" panose="02040502050505030304" pitchFamily="18" charset="0"/>
              </a:rPr>
              <a:t>. [245</a:t>
            </a:r>
            <a:r>
              <a:rPr lang="en-GB" dirty="0">
                <a:latin typeface="Palatino Linotype" panose="02040502050505030304" pitchFamily="18" charset="0"/>
              </a:rPr>
              <a:t>b] </a:t>
            </a:r>
            <a:r>
              <a:rPr lang="el-GR" dirty="0" err="1">
                <a:latin typeface="Palatino Linotype" panose="02040502050505030304" pitchFamily="18" charset="0"/>
              </a:rPr>
              <a:t>τοσαῦτα</a:t>
            </a:r>
            <a:r>
              <a:rPr lang="el-GR" dirty="0">
                <a:latin typeface="Palatino Linotype" panose="02040502050505030304" pitchFamily="18" charset="0"/>
              </a:rPr>
              <a:t> </a:t>
            </a:r>
            <a:r>
              <a:rPr lang="el-GR" dirty="0" err="1">
                <a:latin typeface="Palatino Linotype" panose="02040502050505030304" pitchFamily="18" charset="0"/>
              </a:rPr>
              <a:t>μέν</a:t>
            </a:r>
            <a:r>
              <a:rPr lang="el-GR" dirty="0">
                <a:latin typeface="Palatino Linotype" panose="02040502050505030304" pitchFamily="18" charset="0"/>
              </a:rPr>
              <a:t> σοι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ἔτι</a:t>
            </a:r>
            <a:r>
              <a:rPr lang="el-GR" dirty="0">
                <a:latin typeface="Palatino Linotype" panose="02040502050505030304" pitchFamily="18" charset="0"/>
              </a:rPr>
              <a:t> </a:t>
            </a:r>
            <a:r>
              <a:rPr lang="el-GR" dirty="0" err="1">
                <a:latin typeface="Palatino Linotype" panose="02040502050505030304" pitchFamily="18" charset="0"/>
              </a:rPr>
              <a:t>πλείω</a:t>
            </a:r>
            <a:r>
              <a:rPr lang="el-GR" dirty="0">
                <a:latin typeface="Palatino Linotype" panose="02040502050505030304" pitchFamily="18" charset="0"/>
              </a:rPr>
              <a:t> </a:t>
            </a:r>
            <a:r>
              <a:rPr lang="el-GR" dirty="0" err="1">
                <a:latin typeface="Palatino Linotype" panose="02040502050505030304" pitchFamily="18" charset="0"/>
              </a:rPr>
              <a:t>ἔχω</a:t>
            </a:r>
            <a:r>
              <a:rPr lang="el-GR" dirty="0">
                <a:latin typeface="Palatino Linotype" panose="02040502050505030304" pitchFamily="18" charset="0"/>
              </a:rPr>
              <a:t> </a:t>
            </a:r>
            <a:r>
              <a:rPr lang="el-GR" dirty="0" err="1">
                <a:latin typeface="Palatino Linotype" panose="02040502050505030304" pitchFamily="18" charset="0"/>
              </a:rPr>
              <a:t>μανίας</a:t>
            </a:r>
            <a:r>
              <a:rPr lang="el-GR" dirty="0">
                <a:latin typeface="Palatino Linotype" panose="02040502050505030304" pitchFamily="18" charset="0"/>
              </a:rPr>
              <a:t> </a:t>
            </a:r>
            <a:r>
              <a:rPr lang="el-GR" dirty="0" err="1">
                <a:latin typeface="Palatino Linotype" panose="02040502050505030304" pitchFamily="18" charset="0"/>
              </a:rPr>
              <a:t>γιγνομένης</a:t>
            </a:r>
            <a:r>
              <a:rPr lang="el-GR" dirty="0">
                <a:latin typeface="Palatino Linotype" panose="02040502050505030304" pitchFamily="18" charset="0"/>
              </a:rPr>
              <a:t> </a:t>
            </a:r>
            <a:r>
              <a:rPr lang="el-GR" dirty="0" err="1">
                <a:latin typeface="Palatino Linotype" panose="02040502050505030304" pitchFamily="18" charset="0"/>
              </a:rPr>
              <a:t>ἀπὸ</a:t>
            </a:r>
            <a:r>
              <a:rPr lang="el-GR" dirty="0">
                <a:latin typeface="Palatino Linotype" panose="02040502050505030304" pitchFamily="18" charset="0"/>
              </a:rPr>
              <a:t> </a:t>
            </a:r>
            <a:r>
              <a:rPr lang="el-GR" dirty="0" err="1">
                <a:latin typeface="Palatino Linotype" panose="02040502050505030304" pitchFamily="18" charset="0"/>
              </a:rPr>
              <a:t>θεῶν</a:t>
            </a:r>
            <a:r>
              <a:rPr lang="el-GR" dirty="0">
                <a:latin typeface="Palatino Linotype" panose="02040502050505030304" pitchFamily="18" charset="0"/>
              </a:rPr>
              <a:t> </a:t>
            </a:r>
            <a:r>
              <a:rPr lang="el-GR" dirty="0" err="1">
                <a:latin typeface="Palatino Linotype" panose="02040502050505030304" pitchFamily="18" charset="0"/>
              </a:rPr>
              <a:t>λέγειν</a:t>
            </a:r>
            <a:r>
              <a:rPr lang="el-GR" dirty="0">
                <a:latin typeface="Palatino Linotype" panose="02040502050505030304" pitchFamily="18" charset="0"/>
              </a:rPr>
              <a:t> </a:t>
            </a:r>
            <a:r>
              <a:rPr lang="el-GR" dirty="0" err="1">
                <a:latin typeface="Palatino Linotype" panose="02040502050505030304" pitchFamily="18" charset="0"/>
              </a:rPr>
              <a:t>καλὰ</a:t>
            </a:r>
            <a:r>
              <a:rPr lang="el-GR" dirty="0">
                <a:latin typeface="Palatino Linotype" panose="02040502050505030304" pitchFamily="18" charset="0"/>
              </a:rPr>
              <a:t> </a:t>
            </a:r>
            <a:r>
              <a:rPr lang="el-GR" dirty="0" err="1">
                <a:latin typeface="Palatino Linotype" panose="02040502050505030304" pitchFamily="18" charset="0"/>
              </a:rPr>
              <a:t>ἔργα</a:t>
            </a:r>
            <a:r>
              <a:rPr lang="el-GR" dirty="0">
                <a:latin typeface="Palatino Linotype" panose="02040502050505030304" pitchFamily="18" charset="0"/>
              </a:rPr>
              <a:t>. </a:t>
            </a:r>
            <a:r>
              <a:rPr lang="el-GR" dirty="0" err="1">
                <a:latin typeface="Palatino Linotype" panose="02040502050505030304" pitchFamily="18" charset="0"/>
              </a:rPr>
              <a:t>ὥστε</a:t>
            </a:r>
            <a:r>
              <a:rPr lang="el-GR" dirty="0">
                <a:latin typeface="Palatino Linotype" panose="02040502050505030304" pitchFamily="18" charset="0"/>
              </a:rPr>
              <a:t> </a:t>
            </a:r>
            <a:r>
              <a:rPr lang="el-GR" dirty="0" err="1">
                <a:latin typeface="Palatino Linotype" panose="02040502050505030304" pitchFamily="18" charset="0"/>
              </a:rPr>
              <a:t>τοῦτό</a:t>
            </a:r>
            <a:r>
              <a:rPr lang="el-GR" dirty="0">
                <a:latin typeface="Palatino Linotype" panose="02040502050505030304" pitchFamily="18" charset="0"/>
              </a:rPr>
              <a:t> </a:t>
            </a:r>
            <a:r>
              <a:rPr lang="el-GR" dirty="0" err="1">
                <a:latin typeface="Palatino Linotype" panose="02040502050505030304" pitchFamily="18" charset="0"/>
              </a:rPr>
              <a:t>γε</a:t>
            </a:r>
            <a:r>
              <a:rPr lang="el-GR" dirty="0">
                <a:latin typeface="Palatino Linotype" panose="02040502050505030304" pitchFamily="18" charset="0"/>
              </a:rPr>
              <a:t> </a:t>
            </a:r>
            <a:r>
              <a:rPr lang="el-GR" dirty="0" err="1">
                <a:latin typeface="Palatino Linotype" panose="02040502050505030304" pitchFamily="18" charset="0"/>
              </a:rPr>
              <a:t>αὐτὸ</a:t>
            </a:r>
            <a:r>
              <a:rPr lang="el-GR" dirty="0">
                <a:latin typeface="Palatino Linotype" panose="02040502050505030304" pitchFamily="18" charset="0"/>
              </a:rPr>
              <a:t> </a:t>
            </a:r>
            <a:r>
              <a:rPr lang="el-GR" dirty="0" err="1">
                <a:latin typeface="Palatino Linotype" panose="02040502050505030304" pitchFamily="18" charset="0"/>
              </a:rPr>
              <a:t>μὴ</a:t>
            </a:r>
            <a:r>
              <a:rPr lang="el-GR" dirty="0">
                <a:latin typeface="Palatino Linotype" panose="02040502050505030304" pitchFamily="18" charset="0"/>
              </a:rPr>
              <a:t> </a:t>
            </a:r>
            <a:r>
              <a:rPr lang="el-GR" dirty="0" err="1">
                <a:latin typeface="Palatino Linotype" panose="02040502050505030304" pitchFamily="18" charset="0"/>
              </a:rPr>
              <a:t>φοβώμεθα</a:t>
            </a:r>
            <a:r>
              <a:rPr lang="el-GR" dirty="0">
                <a:latin typeface="Palatino Linotype" panose="02040502050505030304" pitchFamily="18" charset="0"/>
              </a:rPr>
              <a:t>, </a:t>
            </a:r>
            <a:r>
              <a:rPr lang="el-GR" dirty="0" err="1">
                <a:latin typeface="Palatino Linotype" panose="02040502050505030304" pitchFamily="18" charset="0"/>
              </a:rPr>
              <a:t>μηδέ</a:t>
            </a:r>
            <a:r>
              <a:rPr lang="el-GR" dirty="0">
                <a:latin typeface="Palatino Linotype" panose="02040502050505030304" pitchFamily="18" charset="0"/>
              </a:rPr>
              <a:t> τις </a:t>
            </a:r>
            <a:r>
              <a:rPr lang="el-GR" dirty="0" err="1">
                <a:latin typeface="Palatino Linotype" panose="02040502050505030304" pitchFamily="18" charset="0"/>
              </a:rPr>
              <a:t>ἡμᾶς</a:t>
            </a:r>
            <a:r>
              <a:rPr lang="el-GR" dirty="0">
                <a:latin typeface="Palatino Linotype" panose="02040502050505030304" pitchFamily="18" charset="0"/>
              </a:rPr>
              <a:t> </a:t>
            </a:r>
            <a:r>
              <a:rPr lang="el-GR" dirty="0" err="1">
                <a:latin typeface="Palatino Linotype" panose="02040502050505030304" pitchFamily="18" charset="0"/>
              </a:rPr>
              <a:t>λόγος</a:t>
            </a:r>
            <a:r>
              <a:rPr lang="el-GR" dirty="0">
                <a:latin typeface="Palatino Linotype" panose="02040502050505030304" pitchFamily="18" charset="0"/>
              </a:rPr>
              <a:t> </a:t>
            </a:r>
            <a:r>
              <a:rPr lang="el-GR" dirty="0" err="1">
                <a:latin typeface="Palatino Linotype" panose="02040502050505030304" pitchFamily="18" charset="0"/>
              </a:rPr>
              <a:t>θορυβείτω</a:t>
            </a:r>
            <a:r>
              <a:rPr lang="el-GR" dirty="0">
                <a:latin typeface="Palatino Linotype" panose="02040502050505030304" pitchFamily="18" charset="0"/>
              </a:rPr>
              <a:t> </a:t>
            </a:r>
            <a:r>
              <a:rPr lang="el-GR" dirty="0" err="1">
                <a:latin typeface="Palatino Linotype" panose="02040502050505030304" pitchFamily="18" charset="0"/>
              </a:rPr>
              <a:t>δεδιττόμενος</a:t>
            </a:r>
            <a:r>
              <a:rPr lang="el-GR" dirty="0">
                <a:latin typeface="Palatino Linotype" panose="02040502050505030304" pitchFamily="18" charset="0"/>
              </a:rPr>
              <a:t> </a:t>
            </a:r>
            <a:r>
              <a:rPr lang="el-GR" dirty="0" err="1">
                <a:latin typeface="Palatino Linotype" panose="02040502050505030304" pitchFamily="18" charset="0"/>
              </a:rPr>
              <a:t>ὡς</a:t>
            </a:r>
            <a:r>
              <a:rPr lang="el-GR" dirty="0">
                <a:latin typeface="Palatino Linotype" panose="02040502050505030304" pitchFamily="18" charset="0"/>
              </a:rPr>
              <a:t> </a:t>
            </a:r>
            <a:r>
              <a:rPr lang="el-GR" dirty="0" err="1">
                <a:latin typeface="Palatino Linotype" panose="02040502050505030304" pitchFamily="18" charset="0"/>
              </a:rPr>
              <a:t>πρὸ</a:t>
            </a:r>
            <a:r>
              <a:rPr lang="el-GR" dirty="0">
                <a:latin typeface="Palatino Linotype" panose="02040502050505030304" pitchFamily="18" charset="0"/>
              </a:rPr>
              <a:t> </a:t>
            </a:r>
            <a:r>
              <a:rPr lang="el-GR" dirty="0" err="1">
                <a:latin typeface="Palatino Linotype" panose="02040502050505030304" pitchFamily="18" charset="0"/>
              </a:rPr>
              <a:t>τοῦ</a:t>
            </a:r>
            <a:r>
              <a:rPr lang="el-GR" dirty="0">
                <a:latin typeface="Palatino Linotype" panose="02040502050505030304" pitchFamily="18" charset="0"/>
              </a:rPr>
              <a:t> </a:t>
            </a:r>
            <a:r>
              <a:rPr lang="el-GR" dirty="0" err="1">
                <a:latin typeface="Palatino Linotype" panose="02040502050505030304" pitchFamily="18" charset="0"/>
              </a:rPr>
              <a:t>κεκινημένου</a:t>
            </a:r>
            <a:r>
              <a:rPr lang="el-GR" dirty="0">
                <a:latin typeface="Palatino Linotype" panose="02040502050505030304" pitchFamily="18" charset="0"/>
              </a:rPr>
              <a:t> </a:t>
            </a:r>
            <a:r>
              <a:rPr lang="el-GR" dirty="0" err="1">
                <a:latin typeface="Palatino Linotype" panose="02040502050505030304" pitchFamily="18" charset="0"/>
              </a:rPr>
              <a:t>τὸν</a:t>
            </a:r>
            <a:r>
              <a:rPr lang="el-GR" dirty="0">
                <a:latin typeface="Palatino Linotype" panose="02040502050505030304" pitchFamily="18" charset="0"/>
              </a:rPr>
              <a:t> </a:t>
            </a:r>
            <a:r>
              <a:rPr lang="el-GR" dirty="0" err="1">
                <a:latin typeface="Palatino Linotype" panose="02040502050505030304" pitchFamily="18" charset="0"/>
              </a:rPr>
              <a:t>σώφρονα</a:t>
            </a:r>
            <a:r>
              <a:rPr lang="el-GR" dirty="0">
                <a:latin typeface="Palatino Linotype" panose="02040502050505030304" pitchFamily="18" charset="0"/>
              </a:rPr>
              <a:t> </a:t>
            </a:r>
            <a:r>
              <a:rPr lang="el-GR" dirty="0" err="1">
                <a:latin typeface="Palatino Linotype" panose="02040502050505030304" pitchFamily="18" charset="0"/>
              </a:rPr>
              <a:t>δεῖ</a:t>
            </a:r>
            <a:r>
              <a:rPr lang="el-GR" dirty="0">
                <a:latin typeface="Palatino Linotype" panose="02040502050505030304" pitchFamily="18" charset="0"/>
              </a:rPr>
              <a:t> </a:t>
            </a:r>
            <a:r>
              <a:rPr lang="el-GR" dirty="0" err="1">
                <a:latin typeface="Palatino Linotype" panose="02040502050505030304" pitchFamily="18" charset="0"/>
              </a:rPr>
              <a:t>προαιρεῖσθαι</a:t>
            </a:r>
            <a:r>
              <a:rPr lang="el-GR" dirty="0">
                <a:latin typeface="Palatino Linotype" panose="02040502050505030304" pitchFamily="18" charset="0"/>
              </a:rPr>
              <a:t> </a:t>
            </a:r>
            <a:r>
              <a:rPr lang="el-GR" dirty="0" err="1">
                <a:latin typeface="Palatino Linotype" panose="02040502050505030304" pitchFamily="18" charset="0"/>
              </a:rPr>
              <a:t>φίλον</a:t>
            </a:r>
            <a:r>
              <a:rPr lang="el-GR" dirty="0">
                <a:latin typeface="Palatino Linotype" panose="02040502050505030304" pitchFamily="18" charset="0"/>
              </a:rPr>
              <a:t>· </a:t>
            </a:r>
            <a:r>
              <a:rPr lang="el-GR" dirty="0" err="1">
                <a:latin typeface="Palatino Linotype" panose="02040502050505030304" pitchFamily="18" charset="0"/>
              </a:rPr>
              <a:t>ἀλλὰ</a:t>
            </a:r>
            <a:r>
              <a:rPr lang="el-GR" dirty="0">
                <a:latin typeface="Palatino Linotype" panose="02040502050505030304" pitchFamily="18" charset="0"/>
              </a:rPr>
              <a:t> </a:t>
            </a:r>
            <a:r>
              <a:rPr lang="el-GR" dirty="0" err="1">
                <a:latin typeface="Palatino Linotype" panose="02040502050505030304" pitchFamily="18" charset="0"/>
              </a:rPr>
              <a:t>τόδε</a:t>
            </a:r>
            <a:r>
              <a:rPr lang="el-GR" dirty="0">
                <a:latin typeface="Palatino Linotype" panose="02040502050505030304" pitchFamily="18" charset="0"/>
              </a:rPr>
              <a:t> </a:t>
            </a:r>
            <a:r>
              <a:rPr lang="el-GR" dirty="0" err="1">
                <a:latin typeface="Palatino Linotype" panose="02040502050505030304" pitchFamily="18" charset="0"/>
              </a:rPr>
              <a:t>πρὸς</a:t>
            </a:r>
            <a:r>
              <a:rPr lang="el-GR" dirty="0">
                <a:latin typeface="Palatino Linotype" panose="02040502050505030304" pitchFamily="18" charset="0"/>
              </a:rPr>
              <a:t> </a:t>
            </a:r>
            <a:r>
              <a:rPr lang="el-GR" dirty="0" err="1">
                <a:latin typeface="Palatino Linotype" panose="02040502050505030304" pitchFamily="18" charset="0"/>
              </a:rPr>
              <a:t>ἐκείνῳ</a:t>
            </a:r>
            <a:r>
              <a:rPr lang="el-GR" dirty="0">
                <a:latin typeface="Palatino Linotype" panose="02040502050505030304" pitchFamily="18" charset="0"/>
              </a:rPr>
              <a:t> </a:t>
            </a:r>
            <a:r>
              <a:rPr lang="el-GR" dirty="0" err="1">
                <a:latin typeface="Palatino Linotype" panose="02040502050505030304" pitchFamily="18" charset="0"/>
              </a:rPr>
              <a:t>δείξας</a:t>
            </a:r>
            <a:r>
              <a:rPr lang="el-GR" dirty="0">
                <a:latin typeface="Palatino Linotype" panose="02040502050505030304" pitchFamily="18" charset="0"/>
              </a:rPr>
              <a:t> </a:t>
            </a:r>
            <a:r>
              <a:rPr lang="el-GR" dirty="0" err="1">
                <a:latin typeface="Palatino Linotype" panose="02040502050505030304" pitchFamily="18" charset="0"/>
              </a:rPr>
              <a:t>φερέσθω</a:t>
            </a:r>
            <a:r>
              <a:rPr lang="el-GR" dirty="0">
                <a:latin typeface="Palatino Linotype" panose="02040502050505030304" pitchFamily="18" charset="0"/>
              </a:rPr>
              <a:t> </a:t>
            </a:r>
            <a:r>
              <a:rPr lang="el-GR" dirty="0" err="1">
                <a:latin typeface="Palatino Linotype" panose="02040502050505030304" pitchFamily="18" charset="0"/>
              </a:rPr>
              <a:t>τὰ</a:t>
            </a:r>
            <a:r>
              <a:rPr lang="el-GR" dirty="0">
                <a:latin typeface="Palatino Linotype" panose="02040502050505030304" pitchFamily="18" charset="0"/>
              </a:rPr>
              <a:t> </a:t>
            </a:r>
            <a:r>
              <a:rPr lang="el-GR" dirty="0" err="1">
                <a:latin typeface="Palatino Linotype" panose="02040502050505030304" pitchFamily="18" charset="0"/>
              </a:rPr>
              <a:t>νικητήρια</a:t>
            </a:r>
            <a:r>
              <a:rPr lang="el-GR" dirty="0">
                <a:latin typeface="Palatino Linotype" panose="02040502050505030304" pitchFamily="18" charset="0"/>
              </a:rPr>
              <a:t>, </a:t>
            </a:r>
            <a:r>
              <a:rPr lang="el-GR" dirty="0" err="1">
                <a:latin typeface="Palatino Linotype" panose="02040502050505030304" pitchFamily="18" charset="0"/>
              </a:rPr>
              <a:t>ὡς</a:t>
            </a:r>
            <a:r>
              <a:rPr lang="el-GR" dirty="0">
                <a:latin typeface="Palatino Linotype" panose="02040502050505030304" pitchFamily="18" charset="0"/>
              </a:rPr>
              <a:t> </a:t>
            </a:r>
            <a:r>
              <a:rPr lang="el-GR" dirty="0" err="1">
                <a:latin typeface="Palatino Linotype" panose="02040502050505030304" pitchFamily="18" charset="0"/>
              </a:rPr>
              <a:t>οὐκ</a:t>
            </a:r>
            <a:r>
              <a:rPr lang="el-GR" dirty="0">
                <a:latin typeface="Palatino Linotype" panose="02040502050505030304" pitchFamily="18" charset="0"/>
              </a:rPr>
              <a:t> </a:t>
            </a:r>
            <a:r>
              <a:rPr lang="el-GR" dirty="0" err="1">
                <a:latin typeface="Palatino Linotype" panose="02040502050505030304" pitchFamily="18" charset="0"/>
              </a:rPr>
              <a:t>ἐπ</a:t>
            </a:r>
            <a:r>
              <a:rPr lang="el-GR" dirty="0">
                <a:latin typeface="Palatino Linotype" panose="02040502050505030304" pitchFamily="18" charset="0"/>
              </a:rPr>
              <a:t>’ </a:t>
            </a:r>
            <a:r>
              <a:rPr lang="el-GR" dirty="0" err="1">
                <a:latin typeface="Palatino Linotype" panose="02040502050505030304" pitchFamily="18" charset="0"/>
              </a:rPr>
              <a:t>ὠφελίᾳ</a:t>
            </a:r>
            <a:r>
              <a:rPr lang="el-GR" dirty="0">
                <a:latin typeface="Palatino Linotype" panose="02040502050505030304" pitchFamily="18" charset="0"/>
              </a:rPr>
              <a:t> ὁ </a:t>
            </a:r>
            <a:r>
              <a:rPr lang="el-GR" dirty="0" err="1">
                <a:latin typeface="Palatino Linotype" panose="02040502050505030304" pitchFamily="18" charset="0"/>
              </a:rPr>
              <a:t>ἔρως</a:t>
            </a:r>
            <a:r>
              <a:rPr lang="el-GR" dirty="0">
                <a:latin typeface="Palatino Linotype" panose="02040502050505030304" pitchFamily="18" charset="0"/>
              </a:rPr>
              <a:t> </a:t>
            </a:r>
            <a:r>
              <a:rPr lang="el-GR" dirty="0" err="1">
                <a:latin typeface="Palatino Linotype" panose="02040502050505030304" pitchFamily="18" charset="0"/>
              </a:rPr>
              <a:t>τῷ</a:t>
            </a:r>
            <a:r>
              <a:rPr lang="el-GR" dirty="0">
                <a:latin typeface="Palatino Linotype" panose="02040502050505030304" pitchFamily="18" charset="0"/>
              </a:rPr>
              <a:t> </a:t>
            </a:r>
            <a:r>
              <a:rPr lang="el-GR" b="1" dirty="0" err="1">
                <a:latin typeface="Palatino Linotype" panose="02040502050505030304" pitchFamily="18" charset="0"/>
              </a:rPr>
              <a:t>ἐρῶντι</a:t>
            </a:r>
            <a:r>
              <a:rPr lang="el-GR" b="1" dirty="0">
                <a:latin typeface="Palatino Linotype" panose="02040502050505030304" pitchFamily="18" charset="0"/>
              </a:rPr>
              <a:t> </a:t>
            </a:r>
            <a:r>
              <a:rPr lang="el-GR" b="1" dirty="0" err="1">
                <a:latin typeface="Palatino Linotype" panose="02040502050505030304" pitchFamily="18" charset="0"/>
              </a:rPr>
              <a:t>καὶ</a:t>
            </a:r>
            <a:r>
              <a:rPr lang="el-GR" b="1" dirty="0">
                <a:latin typeface="Palatino Linotype" panose="02040502050505030304" pitchFamily="18" charset="0"/>
              </a:rPr>
              <a:t> </a:t>
            </a:r>
            <a:r>
              <a:rPr lang="el-GR" b="1" dirty="0" err="1">
                <a:latin typeface="Palatino Linotype" panose="02040502050505030304" pitchFamily="18" charset="0"/>
              </a:rPr>
              <a:t>τῷ</a:t>
            </a:r>
            <a:r>
              <a:rPr lang="el-GR" b="1" dirty="0">
                <a:latin typeface="Palatino Linotype" panose="02040502050505030304" pitchFamily="18" charset="0"/>
              </a:rPr>
              <a:t> </a:t>
            </a:r>
            <a:r>
              <a:rPr lang="el-GR" b="1" dirty="0" err="1">
                <a:latin typeface="Palatino Linotype" panose="02040502050505030304" pitchFamily="18" charset="0"/>
              </a:rPr>
              <a:t>ἐρωμένῳ</a:t>
            </a:r>
            <a:r>
              <a:rPr lang="el-GR" b="1" dirty="0">
                <a:latin typeface="Palatino Linotype" panose="02040502050505030304" pitchFamily="18" charset="0"/>
              </a:rPr>
              <a:t> </a:t>
            </a:r>
            <a:r>
              <a:rPr lang="el-GR" dirty="0" err="1">
                <a:latin typeface="Palatino Linotype" panose="02040502050505030304" pitchFamily="18" charset="0"/>
              </a:rPr>
              <a:t>ἐκ</a:t>
            </a:r>
            <a:r>
              <a:rPr lang="el-GR" dirty="0">
                <a:latin typeface="Palatino Linotype" panose="02040502050505030304" pitchFamily="18" charset="0"/>
              </a:rPr>
              <a:t> </a:t>
            </a:r>
            <a:r>
              <a:rPr lang="el-GR" dirty="0" err="1">
                <a:latin typeface="Palatino Linotype" panose="02040502050505030304" pitchFamily="18" charset="0"/>
              </a:rPr>
              <a:t>θεῶν</a:t>
            </a:r>
            <a:r>
              <a:rPr lang="el-GR" dirty="0">
                <a:latin typeface="Palatino Linotype" panose="02040502050505030304" pitchFamily="18" charset="0"/>
              </a:rPr>
              <a:t> </a:t>
            </a:r>
            <a:r>
              <a:rPr lang="el-GR" dirty="0" err="1">
                <a:latin typeface="Palatino Linotype" panose="02040502050505030304" pitchFamily="18" charset="0"/>
              </a:rPr>
              <a:t>ἐπιπέμπεται</a:t>
            </a:r>
            <a:r>
              <a:rPr lang="el-GR" dirty="0">
                <a:latin typeface="Palatino Linotype" panose="02040502050505030304" pitchFamily="18" charset="0"/>
              </a:rPr>
              <a:t>.</a:t>
            </a:r>
          </a:p>
        </p:txBody>
      </p:sp>
      <p:sp>
        <p:nvSpPr>
          <p:cNvPr id="4" name="Θέση περιεχομένου 3">
            <a:extLst>
              <a:ext uri="{FF2B5EF4-FFF2-40B4-BE49-F238E27FC236}">
                <a16:creationId xmlns:a16="http://schemas.microsoft.com/office/drawing/2014/main" id="{338B9E44-571D-AA02-E89C-6B8AFB235907}"/>
              </a:ext>
            </a:extLst>
          </p:cNvPr>
          <p:cNvSpPr>
            <a:spLocks noGrp="1"/>
          </p:cNvSpPr>
          <p:nvPr>
            <p:ph sz="half" idx="2"/>
          </p:nvPr>
        </p:nvSpPr>
        <p:spPr/>
        <p:txBody>
          <a:bodyPr>
            <a:normAutofit fontScale="85000" lnSpcReduction="10000"/>
          </a:bodyPr>
          <a:lstStyle/>
          <a:p>
            <a:pPr marL="0" indent="0" algn="just">
              <a:buNone/>
            </a:pPr>
            <a:r>
              <a:rPr lang="el-GR" dirty="0">
                <a:latin typeface="Palatino Linotype" panose="02040502050505030304" pitchFamily="18" charset="0"/>
              </a:rPr>
              <a:t>Όποιος όμως πάει χωρίς τη μανία των Μουσών στις θύρες της ποίησης, όντας της γνώμης πως τάχα με την </a:t>
            </a:r>
            <a:r>
              <a:rPr lang="el-GR" dirty="0" err="1">
                <a:latin typeface="Palatino Linotype" panose="02040502050505030304" pitchFamily="18" charset="0"/>
              </a:rPr>
              <a:t>τεχνοσύνη</a:t>
            </a:r>
            <a:r>
              <a:rPr lang="el-GR" dirty="0">
                <a:latin typeface="Palatino Linotype" panose="02040502050505030304" pitchFamily="18" charset="0"/>
              </a:rPr>
              <a:t> του θα </a:t>
            </a:r>
            <a:r>
              <a:rPr lang="el-GR" dirty="0" err="1">
                <a:latin typeface="Palatino Linotype" panose="02040502050505030304" pitchFamily="18" charset="0"/>
              </a:rPr>
              <a:t>γίνη</a:t>
            </a:r>
            <a:r>
              <a:rPr lang="el-GR" dirty="0">
                <a:latin typeface="Palatino Linotype" panose="02040502050505030304" pitchFamily="18" charset="0"/>
              </a:rPr>
              <a:t> καλός ποιητής, μένει κι αυτός ο ίδιος ασήμαντος και η ποίησή του, αυτουνού που είναι φρόνιμος, αφανίζεται από την ποίηση εκείνων που τους κυριεύει η μανία. Τόσα πολλά έχω να σου ειπώ κι ακόμα πιο πολλά καλά έργα της μανίας που έρχεται από τους θεούς. Ώστε αυτήν την ίδια ας μην την φοβόμαστε, ούτε να μας </a:t>
            </a:r>
            <a:r>
              <a:rPr lang="el-GR" dirty="0" err="1">
                <a:latin typeface="Palatino Linotype" panose="02040502050505030304" pitchFamily="18" charset="0"/>
              </a:rPr>
              <a:t>φοβίζη</a:t>
            </a:r>
            <a:r>
              <a:rPr lang="el-GR" dirty="0">
                <a:latin typeface="Palatino Linotype" panose="02040502050505030304" pitchFamily="18" charset="0"/>
              </a:rPr>
              <a:t> και να μας </a:t>
            </a:r>
            <a:r>
              <a:rPr lang="el-GR" dirty="0" err="1">
                <a:latin typeface="Palatino Linotype" panose="02040502050505030304" pitchFamily="18" charset="0"/>
              </a:rPr>
              <a:t>θορυβή</a:t>
            </a:r>
            <a:r>
              <a:rPr lang="el-GR" dirty="0">
                <a:latin typeface="Palatino Linotype" panose="02040502050505030304" pitchFamily="18" charset="0"/>
              </a:rPr>
              <a:t> ο λόγος που λέει πως πρέπει να </a:t>
            </a:r>
            <a:r>
              <a:rPr lang="el-GR" dirty="0" err="1">
                <a:latin typeface="Palatino Linotype" panose="02040502050505030304" pitchFamily="18" charset="0"/>
              </a:rPr>
              <a:t>προτιμάη</a:t>
            </a:r>
            <a:r>
              <a:rPr lang="el-GR" dirty="0">
                <a:latin typeface="Palatino Linotype" panose="02040502050505030304" pitchFamily="18" charset="0"/>
              </a:rPr>
              <a:t> κανείς για φίλο το φρόνιμο παρά το φρενιασμένο· αλλά αν αυτός ο λόγος κοντά σ' εκείνο που λέει </a:t>
            </a:r>
            <a:r>
              <a:rPr lang="el-GR" dirty="0" err="1">
                <a:latin typeface="Palatino Linotype" panose="02040502050505030304" pitchFamily="18" charset="0"/>
              </a:rPr>
              <a:t>αποδείξη</a:t>
            </a:r>
            <a:r>
              <a:rPr lang="el-GR" dirty="0">
                <a:latin typeface="Palatino Linotype" panose="02040502050505030304" pitchFamily="18" charset="0"/>
              </a:rPr>
              <a:t> και τούτο, πως ο έρως δεν δίνεται για καλό από τους θεούς στον εραστή και στον αγαπημένο, τότε να </a:t>
            </a:r>
            <a:r>
              <a:rPr lang="el-GR" dirty="0" err="1">
                <a:latin typeface="Palatino Linotype" panose="02040502050505030304" pitchFamily="18" charset="0"/>
              </a:rPr>
              <a:t>πάρη</a:t>
            </a:r>
            <a:r>
              <a:rPr lang="el-GR" dirty="0">
                <a:latin typeface="Palatino Linotype" panose="02040502050505030304" pitchFamily="18" charset="0"/>
              </a:rPr>
              <a:t> τα νικητήρια.</a:t>
            </a:r>
          </a:p>
        </p:txBody>
      </p:sp>
    </p:spTree>
    <p:extLst>
      <p:ext uri="{BB962C8B-B14F-4D97-AF65-F5344CB8AC3E}">
        <p14:creationId xmlns:p14="http://schemas.microsoft.com/office/powerpoint/2010/main" val="619470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89EE92-4B42-36E4-6481-72B6619E50C8}"/>
              </a:ext>
            </a:extLst>
          </p:cNvPr>
          <p:cNvSpPr>
            <a:spLocks noGrp="1"/>
          </p:cNvSpPr>
          <p:nvPr>
            <p:ph type="title"/>
          </p:nvPr>
        </p:nvSpPr>
        <p:spPr/>
        <p:txBody>
          <a:bodyPr/>
          <a:lstStyle/>
          <a:p>
            <a:r>
              <a:rPr lang="el-GR" i="1" dirty="0" err="1">
                <a:solidFill>
                  <a:schemeClr val="accent2"/>
                </a:solidFill>
                <a:latin typeface="Palatino Linotype" panose="02040502050505030304" pitchFamily="18" charset="0"/>
              </a:rPr>
              <a:t>Φαίδρος</a:t>
            </a:r>
            <a:r>
              <a:rPr lang="el-GR" dirty="0">
                <a:solidFill>
                  <a:schemeClr val="accent2"/>
                </a:solidFill>
                <a:latin typeface="Palatino Linotype" panose="02040502050505030304" pitchFamily="18" charset="0"/>
              </a:rPr>
              <a:t> </a:t>
            </a:r>
            <a:r>
              <a:rPr lang="en-GB" dirty="0">
                <a:solidFill>
                  <a:schemeClr val="accent2"/>
                </a:solidFill>
                <a:effectLst/>
                <a:latin typeface="Palatino Linotype" panose="02040502050505030304" pitchFamily="18" charset="0"/>
              </a:rPr>
              <a:t>243e–247c</a:t>
            </a:r>
            <a:endParaRPr lang="el-GR" dirty="0"/>
          </a:p>
        </p:txBody>
      </p:sp>
      <p:sp>
        <p:nvSpPr>
          <p:cNvPr id="3" name="Θέση περιεχομένου 2">
            <a:extLst>
              <a:ext uri="{FF2B5EF4-FFF2-40B4-BE49-F238E27FC236}">
                <a16:creationId xmlns:a16="http://schemas.microsoft.com/office/drawing/2014/main" id="{4E924213-DB37-2A3C-4039-61FA848287CF}"/>
              </a:ext>
            </a:extLst>
          </p:cNvPr>
          <p:cNvSpPr>
            <a:spLocks noGrp="1"/>
          </p:cNvSpPr>
          <p:nvPr>
            <p:ph sz="half" idx="1"/>
          </p:nvPr>
        </p:nvSpPr>
        <p:spPr/>
        <p:txBody>
          <a:bodyPr>
            <a:normAutofit fontScale="77500" lnSpcReduction="20000"/>
          </a:bodyPr>
          <a:lstStyle/>
          <a:p>
            <a:pPr marL="0" indent="0" algn="just">
              <a:buNone/>
            </a:pPr>
            <a:r>
              <a:rPr lang="el-GR" dirty="0" err="1">
                <a:latin typeface="Palatino Linotype" panose="02040502050505030304" pitchFamily="18" charset="0"/>
              </a:rPr>
              <a:t>ἡμῖν</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ἀποδεικτέον</a:t>
            </a:r>
            <a:r>
              <a:rPr lang="el-GR" dirty="0">
                <a:latin typeface="Palatino Linotype" panose="02040502050505030304" pitchFamily="18" charset="0"/>
              </a:rPr>
              <a:t> </a:t>
            </a:r>
            <a:r>
              <a:rPr lang="el-GR" dirty="0" err="1">
                <a:latin typeface="Palatino Linotype" panose="02040502050505030304" pitchFamily="18" charset="0"/>
              </a:rPr>
              <a:t>αὖ</a:t>
            </a:r>
            <a:r>
              <a:rPr lang="el-GR" dirty="0">
                <a:latin typeface="Palatino Linotype" panose="02040502050505030304" pitchFamily="18" charset="0"/>
              </a:rPr>
              <a:t> </a:t>
            </a:r>
            <a:r>
              <a:rPr lang="el-GR" dirty="0" err="1">
                <a:latin typeface="Palatino Linotype" panose="02040502050505030304" pitchFamily="18" charset="0"/>
              </a:rPr>
              <a:t>τοὐναντίον</a:t>
            </a:r>
            <a:r>
              <a:rPr lang="el-GR" dirty="0">
                <a:latin typeface="Palatino Linotype" panose="02040502050505030304" pitchFamily="18" charset="0"/>
              </a:rPr>
              <a:t>, </a:t>
            </a:r>
            <a:r>
              <a:rPr lang="el-GR" dirty="0" err="1">
                <a:latin typeface="Palatino Linotype" panose="02040502050505030304" pitchFamily="18" charset="0"/>
              </a:rPr>
              <a:t>ὡς</a:t>
            </a:r>
            <a:r>
              <a:rPr lang="el-GR" dirty="0">
                <a:latin typeface="Palatino Linotype" panose="02040502050505030304" pitchFamily="18" charset="0"/>
              </a:rPr>
              <a:t> </a:t>
            </a:r>
            <a:r>
              <a:rPr lang="el-GR" dirty="0" err="1">
                <a:latin typeface="Palatino Linotype" panose="02040502050505030304" pitchFamily="18" charset="0"/>
              </a:rPr>
              <a:t>ἐπ</a:t>
            </a:r>
            <a:r>
              <a:rPr lang="el-GR" dirty="0">
                <a:latin typeface="Palatino Linotype" panose="02040502050505030304" pitchFamily="18" charset="0"/>
              </a:rPr>
              <a:t>’ </a:t>
            </a:r>
            <a:r>
              <a:rPr lang="el-GR" dirty="0" err="1">
                <a:latin typeface="Palatino Linotype" panose="02040502050505030304" pitchFamily="18" charset="0"/>
              </a:rPr>
              <a:t>εὐτυχίᾳ</a:t>
            </a:r>
            <a:r>
              <a:rPr lang="el-GR" dirty="0">
                <a:latin typeface="Palatino Linotype" panose="02040502050505030304" pitchFamily="18" charset="0"/>
              </a:rPr>
              <a:t> </a:t>
            </a:r>
            <a:r>
              <a:rPr lang="el-GR" dirty="0" err="1">
                <a:latin typeface="Palatino Linotype" panose="02040502050505030304" pitchFamily="18" charset="0"/>
              </a:rPr>
              <a:t>τῇ</a:t>
            </a:r>
            <a:r>
              <a:rPr lang="el-GR" dirty="0">
                <a:latin typeface="Palatino Linotype" panose="02040502050505030304" pitchFamily="18" charset="0"/>
              </a:rPr>
              <a:t> </a:t>
            </a:r>
            <a:r>
              <a:rPr lang="el-GR" dirty="0" err="1">
                <a:latin typeface="Palatino Linotype" panose="02040502050505030304" pitchFamily="18" charset="0"/>
              </a:rPr>
              <a:t>μεγίστῃ</a:t>
            </a:r>
            <a:r>
              <a:rPr lang="el-GR" dirty="0">
                <a:latin typeface="Palatino Linotype" panose="02040502050505030304" pitchFamily="18" charset="0"/>
              </a:rPr>
              <a:t> [245</a:t>
            </a:r>
            <a:r>
              <a:rPr lang="en-GB" dirty="0">
                <a:latin typeface="Palatino Linotype" panose="02040502050505030304" pitchFamily="18" charset="0"/>
              </a:rPr>
              <a:t>c] </a:t>
            </a:r>
            <a:r>
              <a:rPr lang="el-GR" dirty="0" err="1">
                <a:latin typeface="Palatino Linotype" panose="02040502050505030304" pitchFamily="18" charset="0"/>
              </a:rPr>
              <a:t>παρὰ</a:t>
            </a:r>
            <a:r>
              <a:rPr lang="el-GR" dirty="0">
                <a:latin typeface="Palatino Linotype" panose="02040502050505030304" pitchFamily="18" charset="0"/>
              </a:rPr>
              <a:t> </a:t>
            </a:r>
            <a:r>
              <a:rPr lang="el-GR" dirty="0" err="1">
                <a:latin typeface="Palatino Linotype" panose="02040502050505030304" pitchFamily="18" charset="0"/>
              </a:rPr>
              <a:t>θεῶν</a:t>
            </a:r>
            <a:r>
              <a:rPr lang="el-GR" dirty="0">
                <a:latin typeface="Palatino Linotype" panose="02040502050505030304" pitchFamily="18" charset="0"/>
              </a:rPr>
              <a:t> ἡ </a:t>
            </a:r>
            <a:r>
              <a:rPr lang="el-GR" dirty="0" err="1">
                <a:latin typeface="Palatino Linotype" panose="02040502050505030304" pitchFamily="18" charset="0"/>
              </a:rPr>
              <a:t>τοιαύτη</a:t>
            </a:r>
            <a:r>
              <a:rPr lang="el-GR" dirty="0">
                <a:latin typeface="Palatino Linotype" panose="02040502050505030304" pitchFamily="18" charset="0"/>
              </a:rPr>
              <a:t> </a:t>
            </a:r>
            <a:r>
              <a:rPr lang="el-GR" dirty="0" err="1">
                <a:latin typeface="Palatino Linotype" panose="02040502050505030304" pitchFamily="18" charset="0"/>
              </a:rPr>
              <a:t>μανία</a:t>
            </a:r>
            <a:r>
              <a:rPr lang="el-GR" dirty="0">
                <a:latin typeface="Palatino Linotype" panose="02040502050505030304" pitchFamily="18" charset="0"/>
              </a:rPr>
              <a:t> </a:t>
            </a:r>
            <a:r>
              <a:rPr lang="el-GR" dirty="0" err="1">
                <a:latin typeface="Palatino Linotype" panose="02040502050505030304" pitchFamily="18" charset="0"/>
              </a:rPr>
              <a:t>δίδοται</a:t>
            </a:r>
            <a:r>
              <a:rPr lang="el-GR" dirty="0">
                <a:latin typeface="Palatino Linotype" panose="02040502050505030304" pitchFamily="18" charset="0"/>
              </a:rPr>
              <a:t>· ἡ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δὴ</a:t>
            </a:r>
            <a:r>
              <a:rPr lang="el-GR" dirty="0">
                <a:latin typeface="Palatino Linotype" panose="02040502050505030304" pitchFamily="18" charset="0"/>
              </a:rPr>
              <a:t> </a:t>
            </a:r>
            <a:r>
              <a:rPr lang="el-GR" dirty="0" err="1">
                <a:latin typeface="Palatino Linotype" panose="02040502050505030304" pitchFamily="18" charset="0"/>
              </a:rPr>
              <a:t>ἀπόδειξις</a:t>
            </a:r>
            <a:r>
              <a:rPr lang="el-GR" dirty="0">
                <a:latin typeface="Palatino Linotype" panose="02040502050505030304" pitchFamily="18" charset="0"/>
              </a:rPr>
              <a:t> </a:t>
            </a:r>
            <a:r>
              <a:rPr lang="el-GR" dirty="0" err="1">
                <a:latin typeface="Palatino Linotype" panose="02040502050505030304" pitchFamily="18" charset="0"/>
              </a:rPr>
              <a:t>ἔσται</a:t>
            </a:r>
            <a:r>
              <a:rPr lang="el-GR" dirty="0">
                <a:latin typeface="Palatino Linotype" panose="02040502050505030304" pitchFamily="18" charset="0"/>
              </a:rPr>
              <a:t> </a:t>
            </a:r>
            <a:r>
              <a:rPr lang="el-GR" dirty="0" err="1">
                <a:latin typeface="Palatino Linotype" panose="02040502050505030304" pitchFamily="18" charset="0"/>
              </a:rPr>
              <a:t>δεινοῖς</a:t>
            </a:r>
            <a:r>
              <a:rPr lang="el-GR" dirty="0">
                <a:latin typeface="Palatino Linotype" panose="02040502050505030304" pitchFamily="18" charset="0"/>
              </a:rPr>
              <a:t> </a:t>
            </a:r>
            <a:r>
              <a:rPr lang="el-GR" dirty="0" err="1">
                <a:latin typeface="Palatino Linotype" panose="02040502050505030304" pitchFamily="18" charset="0"/>
              </a:rPr>
              <a:t>μὲν</a:t>
            </a:r>
            <a:r>
              <a:rPr lang="el-GR" dirty="0">
                <a:latin typeface="Palatino Linotype" panose="02040502050505030304" pitchFamily="18" charset="0"/>
              </a:rPr>
              <a:t> </a:t>
            </a:r>
            <a:r>
              <a:rPr lang="el-GR" dirty="0" err="1">
                <a:latin typeface="Palatino Linotype" panose="02040502050505030304" pitchFamily="18" charset="0"/>
              </a:rPr>
              <a:t>ἄπιστος</a:t>
            </a:r>
            <a:r>
              <a:rPr lang="el-GR" dirty="0">
                <a:latin typeface="Palatino Linotype" panose="02040502050505030304" pitchFamily="18" charset="0"/>
              </a:rPr>
              <a:t>, </a:t>
            </a:r>
            <a:r>
              <a:rPr lang="el-GR" dirty="0" err="1">
                <a:latin typeface="Palatino Linotype" panose="02040502050505030304" pitchFamily="18" charset="0"/>
              </a:rPr>
              <a:t>σοφοῖς</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πιστή</a:t>
            </a:r>
            <a:r>
              <a:rPr lang="el-GR" dirty="0">
                <a:latin typeface="Palatino Linotype" panose="02040502050505030304" pitchFamily="18" charset="0"/>
              </a:rPr>
              <a:t>. </a:t>
            </a:r>
            <a:r>
              <a:rPr lang="el-GR" dirty="0" err="1">
                <a:latin typeface="Palatino Linotype" panose="02040502050505030304" pitchFamily="18" charset="0"/>
              </a:rPr>
              <a:t>δεῖ</a:t>
            </a:r>
            <a:r>
              <a:rPr lang="el-GR" dirty="0">
                <a:latin typeface="Palatino Linotype" panose="02040502050505030304" pitchFamily="18" charset="0"/>
              </a:rPr>
              <a:t> </a:t>
            </a:r>
            <a:r>
              <a:rPr lang="el-GR" dirty="0" err="1">
                <a:latin typeface="Palatino Linotype" panose="02040502050505030304" pitchFamily="18" charset="0"/>
              </a:rPr>
              <a:t>οὖν</a:t>
            </a:r>
            <a:r>
              <a:rPr lang="el-GR" dirty="0">
                <a:latin typeface="Palatino Linotype" panose="02040502050505030304" pitchFamily="18" charset="0"/>
              </a:rPr>
              <a:t> </a:t>
            </a:r>
            <a:r>
              <a:rPr lang="el-GR" dirty="0" err="1">
                <a:latin typeface="Palatino Linotype" panose="02040502050505030304" pitchFamily="18" charset="0"/>
              </a:rPr>
              <a:t>πρῶτον</a:t>
            </a:r>
            <a:r>
              <a:rPr lang="el-GR" dirty="0">
                <a:latin typeface="Palatino Linotype" panose="02040502050505030304" pitchFamily="18" charset="0"/>
              </a:rPr>
              <a:t> </a:t>
            </a:r>
            <a:r>
              <a:rPr lang="el-GR" dirty="0" err="1">
                <a:latin typeface="Palatino Linotype" panose="02040502050505030304" pitchFamily="18" charset="0"/>
              </a:rPr>
              <a:t>ψυχῆς</a:t>
            </a:r>
            <a:r>
              <a:rPr lang="el-GR" dirty="0">
                <a:latin typeface="Palatino Linotype" panose="02040502050505030304" pitchFamily="18" charset="0"/>
              </a:rPr>
              <a:t> </a:t>
            </a:r>
            <a:r>
              <a:rPr lang="el-GR" dirty="0" err="1">
                <a:latin typeface="Palatino Linotype" panose="02040502050505030304" pitchFamily="18" charset="0"/>
              </a:rPr>
              <a:t>φύσεως</a:t>
            </a:r>
            <a:r>
              <a:rPr lang="el-GR" dirty="0">
                <a:latin typeface="Palatino Linotype" panose="02040502050505030304" pitchFamily="18" charset="0"/>
              </a:rPr>
              <a:t> </a:t>
            </a:r>
            <a:r>
              <a:rPr lang="el-GR" dirty="0" err="1">
                <a:latin typeface="Palatino Linotype" panose="02040502050505030304" pitchFamily="18" charset="0"/>
              </a:rPr>
              <a:t>πέρι</a:t>
            </a:r>
            <a:r>
              <a:rPr lang="el-GR" dirty="0">
                <a:latin typeface="Palatino Linotype" panose="02040502050505030304" pitchFamily="18" charset="0"/>
              </a:rPr>
              <a:t> </a:t>
            </a:r>
            <a:r>
              <a:rPr lang="el-GR" dirty="0" err="1">
                <a:latin typeface="Palatino Linotype" panose="02040502050505030304" pitchFamily="18" charset="0"/>
              </a:rPr>
              <a:t>θείας</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ἀνθρωπίνης</a:t>
            </a:r>
            <a:r>
              <a:rPr lang="el-GR" dirty="0">
                <a:latin typeface="Palatino Linotype" panose="02040502050505030304" pitchFamily="18" charset="0"/>
              </a:rPr>
              <a:t> </a:t>
            </a:r>
            <a:r>
              <a:rPr lang="el-GR" dirty="0" err="1">
                <a:latin typeface="Palatino Linotype" panose="02040502050505030304" pitchFamily="18" charset="0"/>
              </a:rPr>
              <a:t>ἰδόντα</a:t>
            </a:r>
            <a:r>
              <a:rPr lang="el-GR" dirty="0">
                <a:latin typeface="Palatino Linotype" panose="02040502050505030304" pitchFamily="18" charset="0"/>
              </a:rPr>
              <a:t> </a:t>
            </a:r>
            <a:r>
              <a:rPr lang="el-GR" dirty="0" err="1">
                <a:latin typeface="Palatino Linotype" panose="02040502050505030304" pitchFamily="18" charset="0"/>
              </a:rPr>
              <a:t>πάθη</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ἔργα</a:t>
            </a:r>
            <a:r>
              <a:rPr lang="el-GR" dirty="0">
                <a:latin typeface="Palatino Linotype" panose="02040502050505030304" pitchFamily="18" charset="0"/>
              </a:rPr>
              <a:t> </a:t>
            </a:r>
            <a:r>
              <a:rPr lang="el-GR" dirty="0" err="1">
                <a:latin typeface="Palatino Linotype" panose="02040502050505030304" pitchFamily="18" charset="0"/>
              </a:rPr>
              <a:t>τἀληθὲς</a:t>
            </a:r>
            <a:r>
              <a:rPr lang="el-GR" dirty="0">
                <a:latin typeface="Palatino Linotype" panose="02040502050505030304" pitchFamily="18" charset="0"/>
              </a:rPr>
              <a:t> </a:t>
            </a:r>
            <a:r>
              <a:rPr lang="el-GR" dirty="0" err="1">
                <a:latin typeface="Palatino Linotype" panose="02040502050505030304" pitchFamily="18" charset="0"/>
              </a:rPr>
              <a:t>νοῆσαι</a:t>
            </a:r>
            <a:r>
              <a:rPr lang="el-GR" dirty="0">
                <a:latin typeface="Palatino Linotype" panose="02040502050505030304" pitchFamily="18" charset="0"/>
              </a:rPr>
              <a:t>· </a:t>
            </a:r>
            <a:r>
              <a:rPr lang="el-GR" dirty="0" err="1">
                <a:latin typeface="Palatino Linotype" panose="02040502050505030304" pitchFamily="18" charset="0"/>
              </a:rPr>
              <a:t>ἀρχὴ</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ἀποδείξεως</a:t>
            </a:r>
            <a:r>
              <a:rPr lang="el-GR" dirty="0">
                <a:latin typeface="Palatino Linotype" panose="02040502050505030304" pitchFamily="18" charset="0"/>
              </a:rPr>
              <a:t> </a:t>
            </a:r>
            <a:r>
              <a:rPr lang="el-GR" dirty="0" err="1">
                <a:latin typeface="Palatino Linotype" panose="02040502050505030304" pitchFamily="18" charset="0"/>
              </a:rPr>
              <a:t>ἥδε</a:t>
            </a:r>
            <a:r>
              <a:rPr lang="el-GR" dirty="0">
                <a:latin typeface="Palatino Linotype" panose="02040502050505030304" pitchFamily="18" charset="0"/>
              </a:rPr>
              <a:t>. </a:t>
            </a:r>
            <a:r>
              <a:rPr lang="el-GR" dirty="0" err="1">
                <a:latin typeface="Palatino Linotype" panose="02040502050505030304" pitchFamily="18" charset="0"/>
              </a:rPr>
              <a:t>ψυχὴ</a:t>
            </a:r>
            <a:r>
              <a:rPr lang="el-GR" dirty="0">
                <a:latin typeface="Palatino Linotype" panose="02040502050505030304" pitchFamily="18" charset="0"/>
              </a:rPr>
              <a:t> </a:t>
            </a:r>
            <a:r>
              <a:rPr lang="el-GR" dirty="0" err="1">
                <a:latin typeface="Palatino Linotype" panose="02040502050505030304" pitchFamily="18" charset="0"/>
              </a:rPr>
              <a:t>πᾶσα</a:t>
            </a:r>
            <a:r>
              <a:rPr lang="el-GR" dirty="0">
                <a:latin typeface="Palatino Linotype" panose="02040502050505030304" pitchFamily="18" charset="0"/>
              </a:rPr>
              <a:t> </a:t>
            </a:r>
            <a:r>
              <a:rPr lang="el-GR" dirty="0" err="1">
                <a:latin typeface="Palatino Linotype" panose="02040502050505030304" pitchFamily="18" charset="0"/>
              </a:rPr>
              <a:t>ἀθάνατος</a:t>
            </a:r>
            <a:r>
              <a:rPr lang="el-GR" dirty="0">
                <a:latin typeface="Palatino Linotype" panose="02040502050505030304" pitchFamily="18" charset="0"/>
              </a:rPr>
              <a:t>. </a:t>
            </a:r>
            <a:r>
              <a:rPr lang="el-GR" dirty="0" err="1">
                <a:latin typeface="Palatino Linotype" panose="02040502050505030304" pitchFamily="18" charset="0"/>
              </a:rPr>
              <a:t>τὸ</a:t>
            </a:r>
            <a:r>
              <a:rPr lang="el-GR" dirty="0">
                <a:latin typeface="Palatino Linotype" panose="02040502050505030304" pitchFamily="18" charset="0"/>
              </a:rPr>
              <a:t> </a:t>
            </a:r>
            <a:r>
              <a:rPr lang="el-GR" dirty="0" err="1">
                <a:latin typeface="Palatino Linotype" panose="02040502050505030304" pitchFamily="18" charset="0"/>
              </a:rPr>
              <a:t>γὰρ</a:t>
            </a:r>
            <a:r>
              <a:rPr lang="el-GR" dirty="0">
                <a:latin typeface="Palatino Linotype" panose="02040502050505030304" pitchFamily="18" charset="0"/>
              </a:rPr>
              <a:t> </a:t>
            </a:r>
            <a:r>
              <a:rPr lang="el-GR" dirty="0" err="1">
                <a:latin typeface="Palatino Linotype" panose="02040502050505030304" pitchFamily="18" charset="0"/>
              </a:rPr>
              <a:t>ἀεικίνητον</a:t>
            </a:r>
            <a:r>
              <a:rPr lang="el-GR" dirty="0">
                <a:latin typeface="Palatino Linotype" panose="02040502050505030304" pitchFamily="18" charset="0"/>
              </a:rPr>
              <a:t> </a:t>
            </a:r>
            <a:r>
              <a:rPr lang="el-GR" dirty="0" err="1">
                <a:latin typeface="Palatino Linotype" panose="02040502050505030304" pitchFamily="18" charset="0"/>
              </a:rPr>
              <a:t>ἀθάνατον</a:t>
            </a:r>
            <a:r>
              <a:rPr lang="el-GR" dirty="0">
                <a:latin typeface="Palatino Linotype" panose="02040502050505030304" pitchFamily="18" charset="0"/>
              </a:rPr>
              <a:t>· </a:t>
            </a:r>
            <a:r>
              <a:rPr lang="el-GR" dirty="0" err="1">
                <a:latin typeface="Palatino Linotype" panose="02040502050505030304" pitchFamily="18" charset="0"/>
              </a:rPr>
              <a:t>τὸ</a:t>
            </a:r>
            <a:r>
              <a:rPr lang="el-GR" dirty="0">
                <a:latin typeface="Palatino Linotype" panose="02040502050505030304" pitchFamily="18" charset="0"/>
              </a:rPr>
              <a:t> δ’ </a:t>
            </a:r>
            <a:r>
              <a:rPr lang="el-GR" dirty="0" err="1">
                <a:latin typeface="Palatino Linotype" panose="02040502050505030304" pitchFamily="18" charset="0"/>
              </a:rPr>
              <a:t>ἄλλο</a:t>
            </a:r>
            <a:r>
              <a:rPr lang="el-GR" dirty="0">
                <a:latin typeface="Palatino Linotype" panose="02040502050505030304" pitchFamily="18" charset="0"/>
              </a:rPr>
              <a:t> </a:t>
            </a:r>
            <a:r>
              <a:rPr lang="el-GR" dirty="0" err="1">
                <a:latin typeface="Palatino Linotype" panose="02040502050505030304" pitchFamily="18" charset="0"/>
              </a:rPr>
              <a:t>κινοῦν</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ὑπ</a:t>
            </a:r>
            <a:r>
              <a:rPr lang="el-GR" dirty="0">
                <a:latin typeface="Palatino Linotype" panose="02040502050505030304" pitchFamily="18" charset="0"/>
              </a:rPr>
              <a:t>’ </a:t>
            </a:r>
            <a:r>
              <a:rPr lang="el-GR" dirty="0" err="1">
                <a:latin typeface="Palatino Linotype" panose="02040502050505030304" pitchFamily="18" charset="0"/>
              </a:rPr>
              <a:t>ἄλλου</a:t>
            </a:r>
            <a:r>
              <a:rPr lang="el-GR" dirty="0">
                <a:latin typeface="Palatino Linotype" panose="02040502050505030304" pitchFamily="18" charset="0"/>
              </a:rPr>
              <a:t> </a:t>
            </a:r>
            <a:r>
              <a:rPr lang="el-GR" dirty="0" err="1">
                <a:latin typeface="Palatino Linotype" panose="02040502050505030304" pitchFamily="18" charset="0"/>
              </a:rPr>
              <a:t>κινούμενον</a:t>
            </a:r>
            <a:r>
              <a:rPr lang="el-GR" dirty="0">
                <a:latin typeface="Palatino Linotype" panose="02040502050505030304" pitchFamily="18" charset="0"/>
              </a:rPr>
              <a:t>, </a:t>
            </a:r>
            <a:r>
              <a:rPr lang="el-GR" dirty="0" err="1">
                <a:latin typeface="Palatino Linotype" panose="02040502050505030304" pitchFamily="18" charset="0"/>
              </a:rPr>
              <a:t>παῦλαν</a:t>
            </a:r>
            <a:r>
              <a:rPr lang="el-GR" dirty="0">
                <a:latin typeface="Palatino Linotype" panose="02040502050505030304" pitchFamily="18" charset="0"/>
              </a:rPr>
              <a:t> </a:t>
            </a:r>
            <a:r>
              <a:rPr lang="el-GR" dirty="0" err="1">
                <a:latin typeface="Palatino Linotype" panose="02040502050505030304" pitchFamily="18" charset="0"/>
              </a:rPr>
              <a:t>ἔχον</a:t>
            </a:r>
            <a:r>
              <a:rPr lang="el-GR" dirty="0">
                <a:latin typeface="Palatino Linotype" panose="02040502050505030304" pitchFamily="18" charset="0"/>
              </a:rPr>
              <a:t> </a:t>
            </a:r>
            <a:r>
              <a:rPr lang="el-GR" dirty="0" err="1">
                <a:latin typeface="Palatino Linotype" panose="02040502050505030304" pitchFamily="18" charset="0"/>
              </a:rPr>
              <a:t>κινήσεως</a:t>
            </a:r>
            <a:r>
              <a:rPr lang="el-GR" dirty="0">
                <a:latin typeface="Palatino Linotype" panose="02040502050505030304" pitchFamily="18" charset="0"/>
              </a:rPr>
              <a:t>, </a:t>
            </a:r>
            <a:r>
              <a:rPr lang="el-GR" dirty="0" err="1">
                <a:latin typeface="Palatino Linotype" panose="02040502050505030304" pitchFamily="18" charset="0"/>
              </a:rPr>
              <a:t>παῦλαν</a:t>
            </a:r>
            <a:r>
              <a:rPr lang="el-GR" dirty="0">
                <a:latin typeface="Palatino Linotype" panose="02040502050505030304" pitchFamily="18" charset="0"/>
              </a:rPr>
              <a:t> </a:t>
            </a:r>
            <a:r>
              <a:rPr lang="el-GR" dirty="0" err="1">
                <a:latin typeface="Palatino Linotype" panose="02040502050505030304" pitchFamily="18" charset="0"/>
              </a:rPr>
              <a:t>ἔχει</a:t>
            </a:r>
            <a:r>
              <a:rPr lang="el-GR" dirty="0">
                <a:latin typeface="Palatino Linotype" panose="02040502050505030304" pitchFamily="18" charset="0"/>
              </a:rPr>
              <a:t> </a:t>
            </a:r>
            <a:r>
              <a:rPr lang="el-GR" dirty="0" err="1">
                <a:latin typeface="Palatino Linotype" panose="02040502050505030304" pitchFamily="18" charset="0"/>
              </a:rPr>
              <a:t>ζωῆς</a:t>
            </a:r>
            <a:r>
              <a:rPr lang="el-GR" dirty="0">
                <a:latin typeface="Palatino Linotype" panose="02040502050505030304" pitchFamily="18" charset="0"/>
              </a:rPr>
              <a:t>. </a:t>
            </a:r>
            <a:r>
              <a:rPr lang="el-GR" dirty="0" err="1">
                <a:latin typeface="Palatino Linotype" panose="02040502050505030304" pitchFamily="18" charset="0"/>
              </a:rPr>
              <a:t>μόνον</a:t>
            </a:r>
            <a:r>
              <a:rPr lang="el-GR" dirty="0">
                <a:latin typeface="Palatino Linotype" panose="02040502050505030304" pitchFamily="18" charset="0"/>
              </a:rPr>
              <a:t> </a:t>
            </a:r>
            <a:r>
              <a:rPr lang="el-GR" dirty="0" err="1">
                <a:latin typeface="Palatino Linotype" panose="02040502050505030304" pitchFamily="18" charset="0"/>
              </a:rPr>
              <a:t>δὴ</a:t>
            </a:r>
            <a:r>
              <a:rPr lang="el-GR" dirty="0">
                <a:latin typeface="Palatino Linotype" panose="02040502050505030304" pitchFamily="18" charset="0"/>
              </a:rPr>
              <a:t> </a:t>
            </a:r>
            <a:r>
              <a:rPr lang="el-GR" dirty="0" err="1">
                <a:latin typeface="Palatino Linotype" panose="02040502050505030304" pitchFamily="18" charset="0"/>
              </a:rPr>
              <a:t>τὸ</a:t>
            </a:r>
            <a:r>
              <a:rPr lang="el-GR" dirty="0">
                <a:latin typeface="Palatino Linotype" panose="02040502050505030304" pitchFamily="18" charset="0"/>
              </a:rPr>
              <a:t> </a:t>
            </a:r>
            <a:r>
              <a:rPr lang="el-GR" dirty="0" err="1">
                <a:latin typeface="Palatino Linotype" panose="02040502050505030304" pitchFamily="18" charset="0"/>
              </a:rPr>
              <a:t>αὑτὸ</a:t>
            </a:r>
            <a:r>
              <a:rPr lang="el-GR" dirty="0">
                <a:latin typeface="Palatino Linotype" panose="02040502050505030304" pitchFamily="18" charset="0"/>
              </a:rPr>
              <a:t> </a:t>
            </a:r>
            <a:r>
              <a:rPr lang="el-GR" dirty="0" err="1">
                <a:latin typeface="Palatino Linotype" panose="02040502050505030304" pitchFamily="18" charset="0"/>
              </a:rPr>
              <a:t>κινοῦν</a:t>
            </a:r>
            <a:r>
              <a:rPr lang="el-GR" dirty="0">
                <a:latin typeface="Palatino Linotype" panose="02040502050505030304" pitchFamily="18" charset="0"/>
              </a:rPr>
              <a:t>, </a:t>
            </a:r>
            <a:r>
              <a:rPr lang="el-GR" dirty="0" err="1">
                <a:latin typeface="Palatino Linotype" panose="02040502050505030304" pitchFamily="18" charset="0"/>
              </a:rPr>
              <a:t>ἅτε</a:t>
            </a:r>
            <a:r>
              <a:rPr lang="el-GR" dirty="0">
                <a:latin typeface="Palatino Linotype" panose="02040502050505030304" pitchFamily="18" charset="0"/>
              </a:rPr>
              <a:t> </a:t>
            </a:r>
            <a:r>
              <a:rPr lang="el-GR" dirty="0" err="1">
                <a:latin typeface="Palatino Linotype" panose="02040502050505030304" pitchFamily="18" charset="0"/>
              </a:rPr>
              <a:t>οὐκ</a:t>
            </a:r>
            <a:r>
              <a:rPr lang="el-GR" dirty="0">
                <a:latin typeface="Palatino Linotype" panose="02040502050505030304" pitchFamily="18" charset="0"/>
              </a:rPr>
              <a:t> </a:t>
            </a:r>
            <a:r>
              <a:rPr lang="el-GR" dirty="0" err="1">
                <a:latin typeface="Palatino Linotype" panose="02040502050505030304" pitchFamily="18" charset="0"/>
              </a:rPr>
              <a:t>ἀπολεῖπον</a:t>
            </a:r>
            <a:r>
              <a:rPr lang="el-GR" dirty="0">
                <a:latin typeface="Palatino Linotype" panose="02040502050505030304" pitchFamily="18" charset="0"/>
              </a:rPr>
              <a:t> </a:t>
            </a:r>
            <a:r>
              <a:rPr lang="el-GR" dirty="0" err="1">
                <a:latin typeface="Palatino Linotype" panose="02040502050505030304" pitchFamily="18" charset="0"/>
              </a:rPr>
              <a:t>ἑαυτό</a:t>
            </a:r>
            <a:r>
              <a:rPr lang="el-GR" dirty="0">
                <a:latin typeface="Palatino Linotype" panose="02040502050505030304" pitchFamily="18" charset="0"/>
              </a:rPr>
              <a:t>, </a:t>
            </a:r>
            <a:r>
              <a:rPr lang="el-GR" dirty="0" err="1">
                <a:latin typeface="Palatino Linotype" panose="02040502050505030304" pitchFamily="18" charset="0"/>
              </a:rPr>
              <a:t>οὔποτε</a:t>
            </a:r>
            <a:r>
              <a:rPr lang="el-GR" dirty="0">
                <a:latin typeface="Palatino Linotype" panose="02040502050505030304" pitchFamily="18" charset="0"/>
              </a:rPr>
              <a:t> </a:t>
            </a:r>
            <a:r>
              <a:rPr lang="el-GR" dirty="0" err="1">
                <a:latin typeface="Palatino Linotype" panose="02040502050505030304" pitchFamily="18" charset="0"/>
              </a:rPr>
              <a:t>λήγει</a:t>
            </a:r>
            <a:r>
              <a:rPr lang="el-GR" dirty="0">
                <a:latin typeface="Palatino Linotype" panose="02040502050505030304" pitchFamily="18" charset="0"/>
              </a:rPr>
              <a:t> </a:t>
            </a:r>
            <a:r>
              <a:rPr lang="el-GR" dirty="0" err="1">
                <a:latin typeface="Palatino Linotype" panose="02040502050505030304" pitchFamily="18" charset="0"/>
              </a:rPr>
              <a:t>κινούμενον</a:t>
            </a:r>
            <a:r>
              <a:rPr lang="el-GR" dirty="0">
                <a:latin typeface="Palatino Linotype" panose="02040502050505030304" pitchFamily="18" charset="0"/>
              </a:rPr>
              <a:t>, </a:t>
            </a:r>
            <a:r>
              <a:rPr lang="el-GR" dirty="0" err="1">
                <a:latin typeface="Palatino Linotype" panose="02040502050505030304" pitchFamily="18" charset="0"/>
              </a:rPr>
              <a:t>ἀλλὰ</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τοῖς</a:t>
            </a:r>
            <a:r>
              <a:rPr lang="el-GR" dirty="0">
                <a:latin typeface="Palatino Linotype" panose="02040502050505030304" pitchFamily="18" charset="0"/>
              </a:rPr>
              <a:t> </a:t>
            </a:r>
            <a:r>
              <a:rPr lang="el-GR" dirty="0" err="1">
                <a:latin typeface="Palatino Linotype" panose="02040502050505030304" pitchFamily="18" charset="0"/>
              </a:rPr>
              <a:t>ἄλλοις</a:t>
            </a:r>
            <a:r>
              <a:rPr lang="el-GR" dirty="0">
                <a:latin typeface="Palatino Linotype" panose="02040502050505030304" pitchFamily="18" charset="0"/>
              </a:rPr>
              <a:t> </a:t>
            </a:r>
            <a:r>
              <a:rPr lang="el-GR" dirty="0" err="1">
                <a:latin typeface="Palatino Linotype" panose="02040502050505030304" pitchFamily="18" charset="0"/>
              </a:rPr>
              <a:t>ὅσα</a:t>
            </a:r>
            <a:r>
              <a:rPr lang="el-GR" dirty="0">
                <a:latin typeface="Palatino Linotype" panose="02040502050505030304" pitchFamily="18" charset="0"/>
              </a:rPr>
              <a:t> </a:t>
            </a:r>
            <a:r>
              <a:rPr lang="el-GR" dirty="0" err="1">
                <a:latin typeface="Palatino Linotype" panose="02040502050505030304" pitchFamily="18" charset="0"/>
              </a:rPr>
              <a:t>κινεῖται</a:t>
            </a:r>
            <a:r>
              <a:rPr lang="el-GR" dirty="0">
                <a:latin typeface="Palatino Linotype" panose="02040502050505030304" pitchFamily="18" charset="0"/>
              </a:rPr>
              <a:t> </a:t>
            </a:r>
            <a:r>
              <a:rPr lang="el-GR" dirty="0" err="1">
                <a:latin typeface="Palatino Linotype" panose="02040502050505030304" pitchFamily="18" charset="0"/>
              </a:rPr>
              <a:t>τοῦτο</a:t>
            </a:r>
            <a:r>
              <a:rPr lang="el-GR" dirty="0">
                <a:latin typeface="Palatino Linotype" panose="02040502050505030304" pitchFamily="18" charset="0"/>
              </a:rPr>
              <a:t> </a:t>
            </a:r>
            <a:r>
              <a:rPr lang="el-GR" dirty="0" err="1">
                <a:latin typeface="Palatino Linotype" panose="02040502050505030304" pitchFamily="18" charset="0"/>
              </a:rPr>
              <a:t>πηγὴ</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ἀρχὴ</a:t>
            </a:r>
            <a:r>
              <a:rPr lang="el-GR" dirty="0">
                <a:latin typeface="Palatino Linotype" panose="02040502050505030304" pitchFamily="18" charset="0"/>
              </a:rPr>
              <a:t> </a:t>
            </a:r>
            <a:r>
              <a:rPr lang="el-GR" dirty="0" err="1">
                <a:latin typeface="Palatino Linotype" panose="02040502050505030304" pitchFamily="18" charset="0"/>
              </a:rPr>
              <a:t>κινήσεως</a:t>
            </a:r>
            <a:r>
              <a:rPr lang="el-GR" dirty="0">
                <a:latin typeface="Palatino Linotype" panose="02040502050505030304" pitchFamily="18" charset="0"/>
              </a:rPr>
              <a:t>. [245</a:t>
            </a:r>
            <a:r>
              <a:rPr lang="en-GB" dirty="0">
                <a:latin typeface="Palatino Linotype" panose="02040502050505030304" pitchFamily="18" charset="0"/>
              </a:rPr>
              <a:t>d] </a:t>
            </a:r>
            <a:r>
              <a:rPr lang="el-GR" dirty="0" err="1">
                <a:latin typeface="Palatino Linotype" panose="02040502050505030304" pitchFamily="18" charset="0"/>
              </a:rPr>
              <a:t>ἀρχὴ</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ἀγένητον</a:t>
            </a:r>
            <a:r>
              <a:rPr lang="el-GR" dirty="0">
                <a:latin typeface="Palatino Linotype" panose="02040502050505030304" pitchFamily="18" charset="0"/>
              </a:rPr>
              <a:t>. </a:t>
            </a:r>
          </a:p>
        </p:txBody>
      </p:sp>
      <p:sp>
        <p:nvSpPr>
          <p:cNvPr id="4" name="Θέση περιεχομένου 3">
            <a:extLst>
              <a:ext uri="{FF2B5EF4-FFF2-40B4-BE49-F238E27FC236}">
                <a16:creationId xmlns:a16="http://schemas.microsoft.com/office/drawing/2014/main" id="{DC380753-C7F6-5E9D-C919-BF028BE22DD1}"/>
              </a:ext>
            </a:extLst>
          </p:cNvPr>
          <p:cNvSpPr>
            <a:spLocks noGrp="1"/>
          </p:cNvSpPr>
          <p:nvPr>
            <p:ph sz="half" idx="2"/>
          </p:nvPr>
        </p:nvSpPr>
        <p:spPr/>
        <p:txBody>
          <a:bodyPr>
            <a:normAutofit fontScale="77500" lnSpcReduction="20000"/>
          </a:bodyPr>
          <a:lstStyle/>
          <a:p>
            <a:pPr marL="0" indent="0" algn="just">
              <a:buNone/>
            </a:pPr>
            <a:r>
              <a:rPr lang="el-GR" dirty="0">
                <a:latin typeface="Palatino Linotype" panose="02040502050505030304" pitchFamily="18" charset="0"/>
              </a:rPr>
              <a:t>Εμείς όμως </a:t>
            </a:r>
            <a:r>
              <a:rPr lang="el-GR" dirty="0" err="1">
                <a:latin typeface="Palatino Linotype" panose="02040502050505030304" pitchFamily="18" charset="0"/>
              </a:rPr>
              <a:t>πάλιν</a:t>
            </a:r>
            <a:r>
              <a:rPr lang="el-GR" dirty="0">
                <a:latin typeface="Palatino Linotype" panose="02040502050505030304" pitchFamily="18" charset="0"/>
              </a:rPr>
              <a:t> πρέπει ν' </a:t>
            </a:r>
            <a:r>
              <a:rPr lang="el-GR" dirty="0" err="1">
                <a:latin typeface="Palatino Linotype" panose="02040502050505030304" pitchFamily="18" charset="0"/>
              </a:rPr>
              <a:t>αποδείξωμε</a:t>
            </a:r>
            <a:r>
              <a:rPr lang="el-GR" dirty="0">
                <a:latin typeface="Palatino Linotype" panose="02040502050505030304" pitchFamily="18" charset="0"/>
              </a:rPr>
              <a:t> το αντίθετο, πως η μανία αυτή δίνεται από τους θεούς για την πιο μεγάλη ευτυχία· και την απόδειξη γι' αυτό που λέμε δεν θα την πιστέψουν μερικά δυνατά κεφάλια, μα οι σοφοί θα την πιστέψουν. Πρέπει, όμως πρώτα να ιδούμε τη φύση της ψυχής, της θεϊκής και της ανθρώπινης, τα πάθη και τα ενεργήματά της για να </a:t>
            </a:r>
            <a:r>
              <a:rPr lang="el-GR" dirty="0" err="1">
                <a:latin typeface="Palatino Linotype" panose="02040502050505030304" pitchFamily="18" charset="0"/>
              </a:rPr>
              <a:t>γνωρίσωμε</a:t>
            </a:r>
            <a:r>
              <a:rPr lang="el-GR" dirty="0">
                <a:latin typeface="Palatino Linotype" panose="02040502050505030304" pitchFamily="18" charset="0"/>
              </a:rPr>
              <a:t> την αλήθεια. Και η αρχή της απόδειξης είναι η ακόλουθη· κάθε ψυχή είναι αθάνατη. Γιατί εκείνο που πάντα κινείται είναι αθάνατο· ενώ εκείνο που κινεί κάποιο άλλο και κινείται από κάποιο άλλο, μια που έχει τέλος στην κίνησή του, έχει τέλος και στη ζωή του. Μόνον λοιπόν εκείνο που κινείται μοναχό του, επειδή δεν αφήνει ποτέ τον εαυτό του, δεν παύει ποτέ και να </a:t>
            </a:r>
            <a:r>
              <a:rPr lang="el-GR" dirty="0" err="1">
                <a:latin typeface="Palatino Linotype" panose="02040502050505030304" pitchFamily="18" charset="0"/>
              </a:rPr>
              <a:t>κινήται</a:t>
            </a:r>
            <a:r>
              <a:rPr lang="el-GR" dirty="0">
                <a:latin typeface="Palatino Linotype" panose="02040502050505030304" pitchFamily="18" charset="0"/>
              </a:rPr>
              <a:t>, αλλά αυτό είναι η πηγή και η αρχή και για την κίνηση των άλλων όσα κινούνται. Η αρχή όμως είναι αγέννητη· </a:t>
            </a:r>
          </a:p>
        </p:txBody>
      </p:sp>
    </p:spTree>
    <p:extLst>
      <p:ext uri="{BB962C8B-B14F-4D97-AF65-F5344CB8AC3E}">
        <p14:creationId xmlns:p14="http://schemas.microsoft.com/office/powerpoint/2010/main" val="3537727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391EF5-77DF-B631-5480-ADE9B32486C7}"/>
              </a:ext>
            </a:extLst>
          </p:cNvPr>
          <p:cNvSpPr>
            <a:spLocks noGrp="1"/>
          </p:cNvSpPr>
          <p:nvPr>
            <p:ph type="title"/>
          </p:nvPr>
        </p:nvSpPr>
        <p:spPr/>
        <p:txBody>
          <a:bodyPr/>
          <a:lstStyle/>
          <a:p>
            <a:r>
              <a:rPr lang="el-GR" i="1" dirty="0" err="1">
                <a:solidFill>
                  <a:schemeClr val="accent2"/>
                </a:solidFill>
                <a:latin typeface="Palatino Linotype" panose="02040502050505030304" pitchFamily="18" charset="0"/>
              </a:rPr>
              <a:t>Φαίδρος</a:t>
            </a:r>
            <a:r>
              <a:rPr lang="el-GR" dirty="0">
                <a:solidFill>
                  <a:schemeClr val="accent2"/>
                </a:solidFill>
                <a:latin typeface="Palatino Linotype" panose="02040502050505030304" pitchFamily="18" charset="0"/>
              </a:rPr>
              <a:t> </a:t>
            </a:r>
            <a:r>
              <a:rPr lang="en-GB" dirty="0">
                <a:solidFill>
                  <a:schemeClr val="accent2"/>
                </a:solidFill>
                <a:effectLst/>
                <a:latin typeface="Palatino Linotype" panose="02040502050505030304" pitchFamily="18" charset="0"/>
              </a:rPr>
              <a:t>243e–247c</a:t>
            </a:r>
            <a:endParaRPr lang="el-GR" dirty="0"/>
          </a:p>
        </p:txBody>
      </p:sp>
      <p:sp>
        <p:nvSpPr>
          <p:cNvPr id="3" name="Θέση περιεχομένου 2">
            <a:extLst>
              <a:ext uri="{FF2B5EF4-FFF2-40B4-BE49-F238E27FC236}">
                <a16:creationId xmlns:a16="http://schemas.microsoft.com/office/drawing/2014/main" id="{DC5CA95F-258B-9FEB-5F53-C164BF525B8E}"/>
              </a:ext>
            </a:extLst>
          </p:cNvPr>
          <p:cNvSpPr>
            <a:spLocks noGrp="1"/>
          </p:cNvSpPr>
          <p:nvPr>
            <p:ph sz="half" idx="1"/>
          </p:nvPr>
        </p:nvSpPr>
        <p:spPr/>
        <p:txBody>
          <a:bodyPr>
            <a:normAutofit/>
          </a:bodyPr>
          <a:lstStyle/>
          <a:p>
            <a:pPr marL="0" indent="0" algn="just">
              <a:buNone/>
            </a:pPr>
            <a:r>
              <a:rPr lang="el-GR" dirty="0" err="1">
                <a:latin typeface="Palatino Linotype" panose="02040502050505030304" pitchFamily="18" charset="0"/>
              </a:rPr>
              <a:t>ἐξ</a:t>
            </a:r>
            <a:r>
              <a:rPr lang="el-GR" dirty="0">
                <a:latin typeface="Palatino Linotype" panose="02040502050505030304" pitchFamily="18" charset="0"/>
              </a:rPr>
              <a:t> </a:t>
            </a:r>
            <a:r>
              <a:rPr lang="el-GR" dirty="0" err="1">
                <a:latin typeface="Palatino Linotype" panose="02040502050505030304" pitchFamily="18" charset="0"/>
              </a:rPr>
              <a:t>ἀρχῆς</a:t>
            </a:r>
            <a:r>
              <a:rPr lang="el-GR" dirty="0">
                <a:latin typeface="Palatino Linotype" panose="02040502050505030304" pitchFamily="18" charset="0"/>
              </a:rPr>
              <a:t> </a:t>
            </a:r>
            <a:r>
              <a:rPr lang="el-GR" dirty="0" err="1">
                <a:latin typeface="Palatino Linotype" panose="02040502050505030304" pitchFamily="18" charset="0"/>
              </a:rPr>
              <a:t>γὰρ</a:t>
            </a:r>
            <a:r>
              <a:rPr lang="el-GR" dirty="0">
                <a:latin typeface="Palatino Linotype" panose="02040502050505030304" pitchFamily="18" charset="0"/>
              </a:rPr>
              <a:t> </a:t>
            </a:r>
            <a:r>
              <a:rPr lang="el-GR" dirty="0" err="1">
                <a:latin typeface="Palatino Linotype" panose="02040502050505030304" pitchFamily="18" charset="0"/>
              </a:rPr>
              <a:t>ἀνάγκη</a:t>
            </a:r>
            <a:r>
              <a:rPr lang="el-GR" dirty="0">
                <a:latin typeface="Palatino Linotype" panose="02040502050505030304" pitchFamily="18" charset="0"/>
              </a:rPr>
              <a:t> </a:t>
            </a:r>
            <a:r>
              <a:rPr lang="el-GR" dirty="0" err="1">
                <a:latin typeface="Palatino Linotype" panose="02040502050505030304" pitchFamily="18" charset="0"/>
              </a:rPr>
              <a:t>πᾶν</a:t>
            </a:r>
            <a:r>
              <a:rPr lang="el-GR" dirty="0">
                <a:latin typeface="Palatino Linotype" panose="02040502050505030304" pitchFamily="18" charset="0"/>
              </a:rPr>
              <a:t> </a:t>
            </a:r>
            <a:r>
              <a:rPr lang="el-GR" dirty="0" err="1">
                <a:latin typeface="Palatino Linotype" panose="02040502050505030304" pitchFamily="18" charset="0"/>
              </a:rPr>
              <a:t>τὸ</a:t>
            </a:r>
            <a:r>
              <a:rPr lang="el-GR" dirty="0">
                <a:latin typeface="Palatino Linotype" panose="02040502050505030304" pitchFamily="18" charset="0"/>
              </a:rPr>
              <a:t> </a:t>
            </a:r>
            <a:r>
              <a:rPr lang="el-GR" dirty="0" err="1">
                <a:latin typeface="Palatino Linotype" panose="02040502050505030304" pitchFamily="18" charset="0"/>
              </a:rPr>
              <a:t>γιγνόμενον</a:t>
            </a:r>
            <a:r>
              <a:rPr lang="el-GR" dirty="0">
                <a:latin typeface="Palatino Linotype" panose="02040502050505030304" pitchFamily="18" charset="0"/>
              </a:rPr>
              <a:t> </a:t>
            </a:r>
            <a:r>
              <a:rPr lang="el-GR" dirty="0" err="1">
                <a:latin typeface="Palatino Linotype" panose="02040502050505030304" pitchFamily="18" charset="0"/>
              </a:rPr>
              <a:t>γίγνεσθαι</a:t>
            </a:r>
            <a:r>
              <a:rPr lang="el-GR" dirty="0">
                <a:latin typeface="Palatino Linotype" panose="02040502050505030304" pitchFamily="18" charset="0"/>
              </a:rPr>
              <a:t>, </a:t>
            </a:r>
            <a:r>
              <a:rPr lang="el-GR" dirty="0" err="1">
                <a:latin typeface="Palatino Linotype" panose="02040502050505030304" pitchFamily="18" charset="0"/>
              </a:rPr>
              <a:t>αὐτὴν</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μηδ</a:t>
            </a:r>
            <a:r>
              <a:rPr lang="el-GR" dirty="0">
                <a:latin typeface="Palatino Linotype" panose="02040502050505030304" pitchFamily="18" charset="0"/>
              </a:rPr>
              <a:t>’ </a:t>
            </a:r>
            <a:r>
              <a:rPr lang="el-GR" dirty="0" err="1">
                <a:latin typeface="Palatino Linotype" panose="02040502050505030304" pitchFamily="18" charset="0"/>
              </a:rPr>
              <a:t>ἐξ</a:t>
            </a:r>
            <a:r>
              <a:rPr lang="el-GR" dirty="0">
                <a:latin typeface="Palatino Linotype" panose="02040502050505030304" pitchFamily="18" charset="0"/>
              </a:rPr>
              <a:t> </a:t>
            </a:r>
            <a:r>
              <a:rPr lang="el-GR" dirty="0" err="1">
                <a:latin typeface="Palatino Linotype" panose="02040502050505030304" pitchFamily="18" charset="0"/>
              </a:rPr>
              <a:t>ἑνός</a:t>
            </a:r>
            <a:r>
              <a:rPr lang="el-GR" dirty="0">
                <a:latin typeface="Palatino Linotype" panose="02040502050505030304" pitchFamily="18" charset="0"/>
              </a:rPr>
              <a:t>· </a:t>
            </a:r>
            <a:r>
              <a:rPr lang="el-GR" dirty="0" err="1">
                <a:latin typeface="Palatino Linotype" panose="02040502050505030304" pitchFamily="18" charset="0"/>
              </a:rPr>
              <a:t>εἰ</a:t>
            </a:r>
            <a:r>
              <a:rPr lang="el-GR" dirty="0">
                <a:latin typeface="Palatino Linotype" panose="02040502050505030304" pitchFamily="18" charset="0"/>
              </a:rPr>
              <a:t> </a:t>
            </a:r>
            <a:r>
              <a:rPr lang="el-GR" dirty="0" err="1">
                <a:latin typeface="Palatino Linotype" panose="02040502050505030304" pitchFamily="18" charset="0"/>
              </a:rPr>
              <a:t>γὰρ</a:t>
            </a:r>
            <a:r>
              <a:rPr lang="el-GR" dirty="0">
                <a:latin typeface="Palatino Linotype" panose="02040502050505030304" pitchFamily="18" charset="0"/>
              </a:rPr>
              <a:t> </a:t>
            </a:r>
            <a:r>
              <a:rPr lang="el-GR" dirty="0" err="1">
                <a:latin typeface="Palatino Linotype" panose="02040502050505030304" pitchFamily="18" charset="0"/>
              </a:rPr>
              <a:t>ἔκ</a:t>
            </a:r>
            <a:r>
              <a:rPr lang="el-GR" dirty="0">
                <a:latin typeface="Palatino Linotype" panose="02040502050505030304" pitchFamily="18" charset="0"/>
              </a:rPr>
              <a:t> του </a:t>
            </a:r>
            <a:r>
              <a:rPr lang="el-GR" dirty="0" err="1">
                <a:latin typeface="Palatino Linotype" panose="02040502050505030304" pitchFamily="18" charset="0"/>
              </a:rPr>
              <a:t>ἀρχὴ</a:t>
            </a:r>
            <a:r>
              <a:rPr lang="el-GR" dirty="0">
                <a:latin typeface="Palatino Linotype" panose="02040502050505030304" pitchFamily="18" charset="0"/>
              </a:rPr>
              <a:t> </a:t>
            </a:r>
            <a:r>
              <a:rPr lang="el-GR" dirty="0" err="1">
                <a:latin typeface="Palatino Linotype" panose="02040502050505030304" pitchFamily="18" charset="0"/>
              </a:rPr>
              <a:t>γίγνοιτο</a:t>
            </a:r>
            <a:r>
              <a:rPr lang="el-GR" dirty="0">
                <a:latin typeface="Palatino Linotype" panose="02040502050505030304" pitchFamily="18" charset="0"/>
              </a:rPr>
              <a:t>, </a:t>
            </a:r>
            <a:r>
              <a:rPr lang="el-GR" dirty="0" err="1">
                <a:latin typeface="Palatino Linotype" panose="02040502050505030304" pitchFamily="18" charset="0"/>
              </a:rPr>
              <a:t>οὐκ</a:t>
            </a:r>
            <a:r>
              <a:rPr lang="el-GR" dirty="0">
                <a:latin typeface="Palatino Linotype" panose="02040502050505030304" pitchFamily="18" charset="0"/>
              </a:rPr>
              <a:t> </a:t>
            </a:r>
            <a:r>
              <a:rPr lang="el-GR" dirty="0" err="1">
                <a:latin typeface="Palatino Linotype" panose="02040502050505030304" pitchFamily="18" charset="0"/>
              </a:rPr>
              <a:t>ἂν</a:t>
            </a:r>
            <a:r>
              <a:rPr lang="el-GR" dirty="0">
                <a:latin typeface="Palatino Linotype" panose="02040502050505030304" pitchFamily="18" charset="0"/>
              </a:rPr>
              <a:t> </a:t>
            </a:r>
            <a:r>
              <a:rPr lang="el-GR" dirty="0" err="1">
                <a:latin typeface="Palatino Linotype" panose="02040502050505030304" pitchFamily="18" charset="0"/>
              </a:rPr>
              <a:t>ἔτι</a:t>
            </a:r>
            <a:r>
              <a:rPr lang="el-GR" dirty="0">
                <a:latin typeface="Palatino Linotype" panose="02040502050505030304" pitchFamily="18" charset="0"/>
              </a:rPr>
              <a:t> </a:t>
            </a:r>
            <a:r>
              <a:rPr lang="el-GR" dirty="0" err="1">
                <a:latin typeface="Palatino Linotype" panose="02040502050505030304" pitchFamily="18" charset="0"/>
              </a:rPr>
              <a:t>ἀρχὴ</a:t>
            </a:r>
            <a:r>
              <a:rPr lang="el-GR" dirty="0">
                <a:latin typeface="Palatino Linotype" panose="02040502050505030304" pitchFamily="18" charset="0"/>
              </a:rPr>
              <a:t> </a:t>
            </a:r>
            <a:r>
              <a:rPr lang="el-GR" dirty="0" err="1">
                <a:latin typeface="Palatino Linotype" panose="02040502050505030304" pitchFamily="18" charset="0"/>
              </a:rPr>
              <a:t>γίγνοιτο</a:t>
            </a:r>
            <a:r>
              <a:rPr lang="el-GR" dirty="0">
                <a:latin typeface="Palatino Linotype" panose="02040502050505030304" pitchFamily="18" charset="0"/>
              </a:rPr>
              <a:t>. </a:t>
            </a:r>
            <a:r>
              <a:rPr lang="el-GR" dirty="0" err="1">
                <a:latin typeface="Palatino Linotype" panose="02040502050505030304" pitchFamily="18" charset="0"/>
              </a:rPr>
              <a:t>ἐπειδὴ</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ἀγένητόν</a:t>
            </a:r>
            <a:r>
              <a:rPr lang="el-GR" dirty="0">
                <a:latin typeface="Palatino Linotype" panose="02040502050505030304" pitchFamily="18" charset="0"/>
              </a:rPr>
              <a:t> </a:t>
            </a:r>
            <a:r>
              <a:rPr lang="el-GR" dirty="0" err="1">
                <a:latin typeface="Palatino Linotype" panose="02040502050505030304" pitchFamily="18" charset="0"/>
              </a:rPr>
              <a:t>ἐστιν</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ἀδιάφθορον</a:t>
            </a:r>
            <a:r>
              <a:rPr lang="el-GR" dirty="0">
                <a:latin typeface="Palatino Linotype" panose="02040502050505030304" pitchFamily="18" charset="0"/>
              </a:rPr>
              <a:t> </a:t>
            </a:r>
            <a:r>
              <a:rPr lang="el-GR" dirty="0" err="1">
                <a:latin typeface="Palatino Linotype" panose="02040502050505030304" pitchFamily="18" charset="0"/>
              </a:rPr>
              <a:t>αὐτὸ</a:t>
            </a:r>
            <a:r>
              <a:rPr lang="el-GR" dirty="0">
                <a:latin typeface="Palatino Linotype" panose="02040502050505030304" pitchFamily="18" charset="0"/>
              </a:rPr>
              <a:t> </a:t>
            </a:r>
            <a:r>
              <a:rPr lang="el-GR" dirty="0" err="1">
                <a:latin typeface="Palatino Linotype" panose="02040502050505030304" pitchFamily="18" charset="0"/>
              </a:rPr>
              <a:t>ἀνάγκη</a:t>
            </a:r>
            <a:r>
              <a:rPr lang="el-GR" dirty="0">
                <a:latin typeface="Palatino Linotype" panose="02040502050505030304" pitchFamily="18" charset="0"/>
              </a:rPr>
              <a:t> </a:t>
            </a:r>
            <a:r>
              <a:rPr lang="el-GR" dirty="0" err="1">
                <a:latin typeface="Palatino Linotype" panose="02040502050505030304" pitchFamily="18" charset="0"/>
              </a:rPr>
              <a:t>εἶναι</a:t>
            </a:r>
            <a:r>
              <a:rPr lang="el-GR" dirty="0">
                <a:latin typeface="Palatino Linotype" panose="02040502050505030304" pitchFamily="18" charset="0"/>
              </a:rPr>
              <a:t>. </a:t>
            </a:r>
            <a:r>
              <a:rPr lang="el-GR" dirty="0" err="1">
                <a:latin typeface="Palatino Linotype" panose="02040502050505030304" pitchFamily="18" charset="0"/>
              </a:rPr>
              <a:t>ἀρχῆς</a:t>
            </a:r>
            <a:r>
              <a:rPr lang="el-GR" dirty="0">
                <a:latin typeface="Palatino Linotype" panose="02040502050505030304" pitchFamily="18" charset="0"/>
              </a:rPr>
              <a:t> </a:t>
            </a:r>
            <a:r>
              <a:rPr lang="el-GR" dirty="0" err="1">
                <a:latin typeface="Palatino Linotype" panose="02040502050505030304" pitchFamily="18" charset="0"/>
              </a:rPr>
              <a:t>γὰρ</a:t>
            </a:r>
            <a:r>
              <a:rPr lang="el-GR" dirty="0">
                <a:latin typeface="Palatino Linotype" panose="02040502050505030304" pitchFamily="18" charset="0"/>
              </a:rPr>
              <a:t> </a:t>
            </a:r>
            <a:r>
              <a:rPr lang="el-GR" dirty="0" err="1">
                <a:latin typeface="Palatino Linotype" panose="02040502050505030304" pitchFamily="18" charset="0"/>
              </a:rPr>
              <a:t>δὴ</a:t>
            </a:r>
            <a:r>
              <a:rPr lang="el-GR" dirty="0">
                <a:latin typeface="Palatino Linotype" panose="02040502050505030304" pitchFamily="18" charset="0"/>
              </a:rPr>
              <a:t> </a:t>
            </a:r>
            <a:r>
              <a:rPr lang="el-GR" dirty="0" err="1">
                <a:latin typeface="Palatino Linotype" panose="02040502050505030304" pitchFamily="18" charset="0"/>
              </a:rPr>
              <a:t>ἀπολομένης</a:t>
            </a:r>
            <a:r>
              <a:rPr lang="el-GR" dirty="0">
                <a:latin typeface="Palatino Linotype" panose="02040502050505030304" pitchFamily="18" charset="0"/>
              </a:rPr>
              <a:t> </a:t>
            </a:r>
            <a:r>
              <a:rPr lang="el-GR" dirty="0" err="1">
                <a:latin typeface="Palatino Linotype" panose="02040502050505030304" pitchFamily="18" charset="0"/>
              </a:rPr>
              <a:t>οὔτε</a:t>
            </a:r>
            <a:r>
              <a:rPr lang="el-GR" dirty="0">
                <a:latin typeface="Palatino Linotype" panose="02040502050505030304" pitchFamily="18" charset="0"/>
              </a:rPr>
              <a:t> </a:t>
            </a:r>
            <a:r>
              <a:rPr lang="el-GR" dirty="0" err="1">
                <a:latin typeface="Palatino Linotype" panose="02040502050505030304" pitchFamily="18" charset="0"/>
              </a:rPr>
              <a:t>αὐτή</a:t>
            </a:r>
            <a:r>
              <a:rPr lang="el-GR" dirty="0">
                <a:latin typeface="Palatino Linotype" panose="02040502050505030304" pitchFamily="18" charset="0"/>
              </a:rPr>
              <a:t> </a:t>
            </a:r>
            <a:r>
              <a:rPr lang="el-GR" dirty="0" err="1">
                <a:latin typeface="Palatino Linotype" panose="02040502050505030304" pitchFamily="18" charset="0"/>
              </a:rPr>
              <a:t>ποτε</a:t>
            </a:r>
            <a:r>
              <a:rPr lang="el-GR" dirty="0">
                <a:latin typeface="Palatino Linotype" panose="02040502050505030304" pitchFamily="18" charset="0"/>
              </a:rPr>
              <a:t> </a:t>
            </a:r>
            <a:r>
              <a:rPr lang="el-GR" dirty="0" err="1">
                <a:latin typeface="Palatino Linotype" panose="02040502050505030304" pitchFamily="18" charset="0"/>
              </a:rPr>
              <a:t>ἔκ</a:t>
            </a:r>
            <a:r>
              <a:rPr lang="el-GR" dirty="0">
                <a:latin typeface="Palatino Linotype" panose="02040502050505030304" pitchFamily="18" charset="0"/>
              </a:rPr>
              <a:t> του </a:t>
            </a:r>
            <a:r>
              <a:rPr lang="el-GR" dirty="0" err="1">
                <a:latin typeface="Palatino Linotype" panose="02040502050505030304" pitchFamily="18" charset="0"/>
              </a:rPr>
              <a:t>οὔτε</a:t>
            </a:r>
            <a:r>
              <a:rPr lang="el-GR" dirty="0">
                <a:latin typeface="Palatino Linotype" panose="02040502050505030304" pitchFamily="18" charset="0"/>
              </a:rPr>
              <a:t> </a:t>
            </a:r>
            <a:r>
              <a:rPr lang="el-GR" dirty="0" err="1">
                <a:latin typeface="Palatino Linotype" panose="02040502050505030304" pitchFamily="18" charset="0"/>
              </a:rPr>
              <a:t>ἄλλο</a:t>
            </a:r>
            <a:r>
              <a:rPr lang="el-GR" dirty="0">
                <a:latin typeface="Palatino Linotype" panose="02040502050505030304" pitchFamily="18" charset="0"/>
              </a:rPr>
              <a:t> </a:t>
            </a:r>
            <a:r>
              <a:rPr lang="el-GR" dirty="0" err="1">
                <a:latin typeface="Palatino Linotype" panose="02040502050505030304" pitchFamily="18" charset="0"/>
              </a:rPr>
              <a:t>ἐξ</a:t>
            </a:r>
            <a:r>
              <a:rPr lang="el-GR" dirty="0">
                <a:latin typeface="Palatino Linotype" panose="02040502050505030304" pitchFamily="18" charset="0"/>
              </a:rPr>
              <a:t> </a:t>
            </a:r>
            <a:r>
              <a:rPr lang="el-GR" dirty="0" err="1">
                <a:latin typeface="Palatino Linotype" panose="02040502050505030304" pitchFamily="18" charset="0"/>
              </a:rPr>
              <a:t>ἐκείνης</a:t>
            </a:r>
            <a:r>
              <a:rPr lang="el-GR" dirty="0">
                <a:latin typeface="Palatino Linotype" panose="02040502050505030304" pitchFamily="18" charset="0"/>
              </a:rPr>
              <a:t> </a:t>
            </a:r>
            <a:r>
              <a:rPr lang="el-GR" dirty="0" err="1">
                <a:latin typeface="Palatino Linotype" panose="02040502050505030304" pitchFamily="18" charset="0"/>
              </a:rPr>
              <a:t>γενήσεται</a:t>
            </a:r>
            <a:r>
              <a:rPr lang="el-GR" dirty="0">
                <a:latin typeface="Palatino Linotype" panose="02040502050505030304" pitchFamily="18" charset="0"/>
              </a:rPr>
              <a:t>, </a:t>
            </a:r>
            <a:r>
              <a:rPr lang="el-GR" dirty="0" err="1">
                <a:latin typeface="Palatino Linotype" panose="02040502050505030304" pitchFamily="18" charset="0"/>
              </a:rPr>
              <a:t>εἴπερ</a:t>
            </a:r>
            <a:r>
              <a:rPr lang="el-GR" dirty="0">
                <a:latin typeface="Palatino Linotype" panose="02040502050505030304" pitchFamily="18" charset="0"/>
              </a:rPr>
              <a:t> </a:t>
            </a:r>
            <a:r>
              <a:rPr lang="el-GR" dirty="0" err="1">
                <a:latin typeface="Palatino Linotype" panose="02040502050505030304" pitchFamily="18" charset="0"/>
              </a:rPr>
              <a:t>ἐξ</a:t>
            </a:r>
            <a:r>
              <a:rPr lang="el-GR" dirty="0">
                <a:latin typeface="Palatino Linotype" panose="02040502050505030304" pitchFamily="18" charset="0"/>
              </a:rPr>
              <a:t> </a:t>
            </a:r>
            <a:r>
              <a:rPr lang="el-GR" dirty="0" err="1">
                <a:latin typeface="Palatino Linotype" panose="02040502050505030304" pitchFamily="18" charset="0"/>
              </a:rPr>
              <a:t>ἀρχῆς</a:t>
            </a:r>
            <a:r>
              <a:rPr lang="el-GR" dirty="0">
                <a:latin typeface="Palatino Linotype" panose="02040502050505030304" pitchFamily="18" charset="0"/>
              </a:rPr>
              <a:t> </a:t>
            </a:r>
            <a:r>
              <a:rPr lang="el-GR" dirty="0" err="1">
                <a:latin typeface="Palatino Linotype" panose="02040502050505030304" pitchFamily="18" charset="0"/>
              </a:rPr>
              <a:t>δεῖ</a:t>
            </a:r>
            <a:r>
              <a:rPr lang="el-GR" dirty="0">
                <a:latin typeface="Palatino Linotype" panose="02040502050505030304" pitchFamily="18" charset="0"/>
              </a:rPr>
              <a:t> </a:t>
            </a:r>
            <a:r>
              <a:rPr lang="el-GR" dirty="0" err="1">
                <a:latin typeface="Palatino Linotype" panose="02040502050505030304" pitchFamily="18" charset="0"/>
              </a:rPr>
              <a:t>τὰ</a:t>
            </a:r>
            <a:r>
              <a:rPr lang="el-GR" dirty="0">
                <a:latin typeface="Palatino Linotype" panose="02040502050505030304" pitchFamily="18" charset="0"/>
              </a:rPr>
              <a:t> </a:t>
            </a:r>
            <a:r>
              <a:rPr lang="el-GR" dirty="0" err="1">
                <a:latin typeface="Palatino Linotype" panose="02040502050505030304" pitchFamily="18" charset="0"/>
              </a:rPr>
              <a:t>πάντα</a:t>
            </a:r>
            <a:r>
              <a:rPr lang="el-GR" dirty="0">
                <a:latin typeface="Palatino Linotype" panose="02040502050505030304" pitchFamily="18" charset="0"/>
              </a:rPr>
              <a:t> </a:t>
            </a:r>
            <a:r>
              <a:rPr lang="el-GR" dirty="0" err="1">
                <a:latin typeface="Palatino Linotype" panose="02040502050505030304" pitchFamily="18" charset="0"/>
              </a:rPr>
              <a:t>γίγνεσθαι</a:t>
            </a:r>
            <a:r>
              <a:rPr lang="el-GR" dirty="0">
                <a:latin typeface="Palatino Linotype" panose="02040502050505030304" pitchFamily="18" charset="0"/>
              </a:rPr>
              <a:t>. </a:t>
            </a:r>
            <a:r>
              <a:rPr lang="el-GR" dirty="0" err="1">
                <a:latin typeface="Palatino Linotype" panose="02040502050505030304" pitchFamily="18" charset="0"/>
              </a:rPr>
              <a:t>οὕτω</a:t>
            </a:r>
            <a:r>
              <a:rPr lang="el-GR" dirty="0">
                <a:latin typeface="Palatino Linotype" panose="02040502050505030304" pitchFamily="18" charset="0"/>
              </a:rPr>
              <a:t> </a:t>
            </a:r>
            <a:r>
              <a:rPr lang="el-GR" dirty="0" err="1">
                <a:latin typeface="Palatino Linotype" panose="02040502050505030304" pitchFamily="18" charset="0"/>
              </a:rPr>
              <a:t>δὴ</a:t>
            </a:r>
            <a:r>
              <a:rPr lang="el-GR" dirty="0">
                <a:latin typeface="Palatino Linotype" panose="02040502050505030304" pitchFamily="18" charset="0"/>
              </a:rPr>
              <a:t> </a:t>
            </a:r>
            <a:r>
              <a:rPr lang="el-GR" dirty="0" err="1">
                <a:latin typeface="Palatino Linotype" panose="02040502050505030304" pitchFamily="18" charset="0"/>
              </a:rPr>
              <a:t>κινήσεως</a:t>
            </a:r>
            <a:r>
              <a:rPr lang="el-GR" dirty="0">
                <a:latin typeface="Palatino Linotype" panose="02040502050505030304" pitchFamily="18" charset="0"/>
              </a:rPr>
              <a:t> </a:t>
            </a:r>
            <a:r>
              <a:rPr lang="el-GR" dirty="0" err="1">
                <a:latin typeface="Palatino Linotype" panose="02040502050505030304" pitchFamily="18" charset="0"/>
              </a:rPr>
              <a:t>μὲν</a:t>
            </a:r>
            <a:r>
              <a:rPr lang="el-GR" dirty="0">
                <a:latin typeface="Palatino Linotype" panose="02040502050505030304" pitchFamily="18" charset="0"/>
              </a:rPr>
              <a:t> </a:t>
            </a:r>
            <a:r>
              <a:rPr lang="el-GR" dirty="0" err="1">
                <a:latin typeface="Palatino Linotype" panose="02040502050505030304" pitchFamily="18" charset="0"/>
              </a:rPr>
              <a:t>ἀρχὴ</a:t>
            </a:r>
            <a:r>
              <a:rPr lang="el-GR" dirty="0">
                <a:latin typeface="Palatino Linotype" panose="02040502050505030304" pitchFamily="18" charset="0"/>
              </a:rPr>
              <a:t> </a:t>
            </a:r>
            <a:r>
              <a:rPr lang="el-GR" dirty="0" err="1">
                <a:latin typeface="Palatino Linotype" panose="02040502050505030304" pitchFamily="18" charset="0"/>
              </a:rPr>
              <a:t>τὸ</a:t>
            </a:r>
            <a:r>
              <a:rPr lang="el-GR" dirty="0">
                <a:latin typeface="Palatino Linotype" panose="02040502050505030304" pitchFamily="18" charset="0"/>
              </a:rPr>
              <a:t> </a:t>
            </a:r>
            <a:r>
              <a:rPr lang="el-GR" dirty="0" err="1">
                <a:latin typeface="Palatino Linotype" panose="02040502050505030304" pitchFamily="18" charset="0"/>
              </a:rPr>
              <a:t>αὐτὸ</a:t>
            </a:r>
            <a:r>
              <a:rPr lang="el-GR" dirty="0">
                <a:latin typeface="Palatino Linotype" panose="02040502050505030304" pitchFamily="18" charset="0"/>
              </a:rPr>
              <a:t> </a:t>
            </a:r>
            <a:r>
              <a:rPr lang="el-GR" dirty="0" err="1">
                <a:latin typeface="Palatino Linotype" panose="02040502050505030304" pitchFamily="18" charset="0"/>
              </a:rPr>
              <a:t>αὑτὸ</a:t>
            </a:r>
            <a:r>
              <a:rPr lang="el-GR" dirty="0">
                <a:latin typeface="Palatino Linotype" panose="02040502050505030304" pitchFamily="18" charset="0"/>
              </a:rPr>
              <a:t> </a:t>
            </a:r>
            <a:r>
              <a:rPr lang="el-GR" dirty="0" err="1">
                <a:latin typeface="Palatino Linotype" panose="02040502050505030304" pitchFamily="18" charset="0"/>
              </a:rPr>
              <a:t>κινοῦν</a:t>
            </a:r>
            <a:r>
              <a:rPr lang="el-GR" dirty="0">
                <a:latin typeface="Palatino Linotype" panose="02040502050505030304" pitchFamily="18" charset="0"/>
              </a:rPr>
              <a:t>. </a:t>
            </a:r>
          </a:p>
        </p:txBody>
      </p:sp>
      <p:sp>
        <p:nvSpPr>
          <p:cNvPr id="4" name="Θέση περιεχομένου 3">
            <a:extLst>
              <a:ext uri="{FF2B5EF4-FFF2-40B4-BE49-F238E27FC236}">
                <a16:creationId xmlns:a16="http://schemas.microsoft.com/office/drawing/2014/main" id="{76CBD0B6-6ADD-C3F1-181F-F6ACCD4B52BE}"/>
              </a:ext>
            </a:extLst>
          </p:cNvPr>
          <p:cNvSpPr>
            <a:spLocks noGrp="1"/>
          </p:cNvSpPr>
          <p:nvPr>
            <p:ph sz="half" idx="2"/>
          </p:nvPr>
        </p:nvSpPr>
        <p:spPr/>
        <p:txBody>
          <a:bodyPr>
            <a:normAutofit/>
          </a:bodyPr>
          <a:lstStyle/>
          <a:p>
            <a:pPr marL="0" indent="0" algn="just">
              <a:buNone/>
            </a:pPr>
            <a:r>
              <a:rPr lang="el-GR" dirty="0">
                <a:latin typeface="Palatino Linotype" panose="02040502050505030304" pitchFamily="18" charset="0"/>
              </a:rPr>
              <a:t>γιατί από την αρχή είναι ανάγκη να γίνεται κάθε τι που γίνεται, αυτή όμως να μη γίνεται από κανένα, γιατί αν η αρχή </a:t>
            </a:r>
            <a:r>
              <a:rPr lang="el-GR" dirty="0" err="1">
                <a:latin typeface="Palatino Linotype" panose="02040502050505030304" pitchFamily="18" charset="0"/>
              </a:rPr>
              <a:t>εγίνονταν</a:t>
            </a:r>
            <a:r>
              <a:rPr lang="el-GR" dirty="0">
                <a:latin typeface="Palatino Linotype" panose="02040502050505030304" pitchFamily="18" charset="0"/>
              </a:rPr>
              <a:t> από κάτι, δεν θα ήτανε πια αρχή. Επειδή όμως η αρχή είναι αγέννητη είναι ανάγκη να είναι και άφθαρτη. Γιατί βέβαια αν </a:t>
            </a:r>
            <a:r>
              <a:rPr lang="el-GR" dirty="0" err="1">
                <a:latin typeface="Palatino Linotype" panose="02040502050505030304" pitchFamily="18" charset="0"/>
              </a:rPr>
              <a:t>χαθή</a:t>
            </a:r>
            <a:r>
              <a:rPr lang="el-GR" dirty="0">
                <a:latin typeface="Palatino Linotype" panose="02040502050505030304" pitchFamily="18" charset="0"/>
              </a:rPr>
              <a:t> η αρχή, τότε ούτε αυτή η ίδια θα </a:t>
            </a:r>
            <a:r>
              <a:rPr lang="el-GR" dirty="0" err="1">
                <a:latin typeface="Palatino Linotype" panose="02040502050505030304" pitchFamily="18" charset="0"/>
              </a:rPr>
              <a:t>γίνη</a:t>
            </a:r>
            <a:r>
              <a:rPr lang="el-GR" dirty="0">
                <a:latin typeface="Palatino Linotype" panose="02040502050505030304" pitchFamily="18" charset="0"/>
              </a:rPr>
              <a:t> ποτέ από κάτι, ούτε τίποτε άλλο απ' εκείνη, αν </a:t>
            </a:r>
            <a:r>
              <a:rPr lang="el-GR" dirty="0" err="1">
                <a:latin typeface="Palatino Linotype" panose="02040502050505030304" pitchFamily="18" charset="0"/>
              </a:rPr>
              <a:t>πρέπη</a:t>
            </a:r>
            <a:r>
              <a:rPr lang="el-GR" dirty="0">
                <a:latin typeface="Palatino Linotype" panose="02040502050505030304" pitchFamily="18" charset="0"/>
              </a:rPr>
              <a:t> δα όλα να </a:t>
            </a:r>
            <a:r>
              <a:rPr lang="el-GR" dirty="0" err="1">
                <a:latin typeface="Palatino Linotype" panose="02040502050505030304" pitchFamily="18" charset="0"/>
              </a:rPr>
              <a:t>γίνωνται</a:t>
            </a:r>
            <a:r>
              <a:rPr lang="el-GR" dirty="0">
                <a:latin typeface="Palatino Linotype" panose="02040502050505030304" pitchFamily="18" charset="0"/>
              </a:rPr>
              <a:t> από την αρχή. Έτσι λοιπόν η αρχή της κίνησης είναι εκείνο που κινεί τον εαυτό του. </a:t>
            </a:r>
          </a:p>
        </p:txBody>
      </p:sp>
    </p:spTree>
    <p:extLst>
      <p:ext uri="{BB962C8B-B14F-4D97-AF65-F5344CB8AC3E}">
        <p14:creationId xmlns:p14="http://schemas.microsoft.com/office/powerpoint/2010/main" val="592982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1B987C-F397-D052-4DF0-EE734995D179}"/>
              </a:ext>
            </a:extLst>
          </p:cNvPr>
          <p:cNvSpPr>
            <a:spLocks noGrp="1"/>
          </p:cNvSpPr>
          <p:nvPr>
            <p:ph type="title"/>
          </p:nvPr>
        </p:nvSpPr>
        <p:spPr/>
        <p:txBody>
          <a:bodyPr/>
          <a:lstStyle/>
          <a:p>
            <a:r>
              <a:rPr lang="el-GR" i="1" dirty="0" err="1">
                <a:solidFill>
                  <a:schemeClr val="accent2"/>
                </a:solidFill>
                <a:latin typeface="Palatino Linotype" panose="02040502050505030304" pitchFamily="18" charset="0"/>
              </a:rPr>
              <a:t>Φαίδρος</a:t>
            </a:r>
            <a:r>
              <a:rPr lang="el-GR" dirty="0">
                <a:solidFill>
                  <a:schemeClr val="accent2"/>
                </a:solidFill>
                <a:latin typeface="Palatino Linotype" panose="02040502050505030304" pitchFamily="18" charset="0"/>
              </a:rPr>
              <a:t> </a:t>
            </a:r>
            <a:r>
              <a:rPr lang="en-GB" dirty="0">
                <a:solidFill>
                  <a:schemeClr val="accent2"/>
                </a:solidFill>
                <a:effectLst/>
                <a:latin typeface="Palatino Linotype" panose="02040502050505030304" pitchFamily="18" charset="0"/>
              </a:rPr>
              <a:t>243e–247c</a:t>
            </a:r>
            <a:endParaRPr lang="el-GR" dirty="0"/>
          </a:p>
        </p:txBody>
      </p:sp>
      <p:sp>
        <p:nvSpPr>
          <p:cNvPr id="3" name="Θέση περιεχομένου 2">
            <a:extLst>
              <a:ext uri="{FF2B5EF4-FFF2-40B4-BE49-F238E27FC236}">
                <a16:creationId xmlns:a16="http://schemas.microsoft.com/office/drawing/2014/main" id="{1D775E96-7129-6CB5-AB99-AABAB4B722CD}"/>
              </a:ext>
            </a:extLst>
          </p:cNvPr>
          <p:cNvSpPr>
            <a:spLocks noGrp="1"/>
          </p:cNvSpPr>
          <p:nvPr>
            <p:ph sz="half" idx="1"/>
          </p:nvPr>
        </p:nvSpPr>
        <p:spPr/>
        <p:txBody>
          <a:bodyPr>
            <a:normAutofit fontScale="85000" lnSpcReduction="10000"/>
          </a:bodyPr>
          <a:lstStyle/>
          <a:p>
            <a:pPr marL="0" indent="0" algn="just">
              <a:buNone/>
            </a:pPr>
            <a:r>
              <a:rPr lang="el-GR" dirty="0" err="1">
                <a:latin typeface="Palatino Linotype" panose="02040502050505030304" pitchFamily="18" charset="0"/>
              </a:rPr>
              <a:t>τοῦτο</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οὔτ</a:t>
            </a:r>
            <a:r>
              <a:rPr lang="el-GR" dirty="0">
                <a:latin typeface="Palatino Linotype" panose="02040502050505030304" pitchFamily="18" charset="0"/>
              </a:rPr>
              <a:t>’ </a:t>
            </a:r>
            <a:r>
              <a:rPr lang="el-GR" dirty="0" err="1">
                <a:latin typeface="Palatino Linotype" panose="02040502050505030304" pitchFamily="18" charset="0"/>
              </a:rPr>
              <a:t>ἀπόλλυσθαι</a:t>
            </a:r>
            <a:r>
              <a:rPr lang="el-GR" dirty="0">
                <a:latin typeface="Palatino Linotype" panose="02040502050505030304" pitchFamily="18" charset="0"/>
              </a:rPr>
              <a:t> </a:t>
            </a:r>
            <a:r>
              <a:rPr lang="el-GR" dirty="0" err="1">
                <a:latin typeface="Palatino Linotype" panose="02040502050505030304" pitchFamily="18" charset="0"/>
              </a:rPr>
              <a:t>οὔτε</a:t>
            </a:r>
            <a:r>
              <a:rPr lang="el-GR" dirty="0">
                <a:latin typeface="Palatino Linotype" panose="02040502050505030304" pitchFamily="18" charset="0"/>
              </a:rPr>
              <a:t> </a:t>
            </a:r>
            <a:r>
              <a:rPr lang="el-GR" dirty="0" err="1">
                <a:latin typeface="Palatino Linotype" panose="02040502050505030304" pitchFamily="18" charset="0"/>
              </a:rPr>
              <a:t>γίγνεσθαι</a:t>
            </a:r>
            <a:r>
              <a:rPr lang="el-GR" dirty="0">
                <a:latin typeface="Palatino Linotype" panose="02040502050505030304" pitchFamily="18" charset="0"/>
              </a:rPr>
              <a:t> </a:t>
            </a:r>
            <a:r>
              <a:rPr lang="el-GR" dirty="0" err="1">
                <a:latin typeface="Palatino Linotype" panose="02040502050505030304" pitchFamily="18" charset="0"/>
              </a:rPr>
              <a:t>δυνατόν</a:t>
            </a:r>
            <a:r>
              <a:rPr lang="el-GR" dirty="0">
                <a:latin typeface="Palatino Linotype" panose="02040502050505030304" pitchFamily="18" charset="0"/>
              </a:rPr>
              <a:t>, ἢ </a:t>
            </a:r>
            <a:r>
              <a:rPr lang="el-GR" dirty="0" err="1">
                <a:latin typeface="Palatino Linotype" panose="02040502050505030304" pitchFamily="18" charset="0"/>
              </a:rPr>
              <a:t>πάντα</a:t>
            </a:r>
            <a:r>
              <a:rPr lang="el-GR" dirty="0">
                <a:latin typeface="Palatino Linotype" panose="02040502050505030304" pitchFamily="18" charset="0"/>
              </a:rPr>
              <a:t> τε </a:t>
            </a:r>
            <a:r>
              <a:rPr lang="el-GR" dirty="0" err="1">
                <a:latin typeface="Palatino Linotype" panose="02040502050505030304" pitchFamily="18" charset="0"/>
              </a:rPr>
              <a:t>οὐρανὸν</a:t>
            </a:r>
            <a:r>
              <a:rPr lang="el-GR" dirty="0">
                <a:latin typeface="Palatino Linotype" panose="02040502050505030304" pitchFamily="18" charset="0"/>
              </a:rPr>
              <a:t> [245</a:t>
            </a:r>
            <a:r>
              <a:rPr lang="en-GB" dirty="0">
                <a:latin typeface="Palatino Linotype" panose="02040502050505030304" pitchFamily="18" charset="0"/>
              </a:rPr>
              <a:t>e] </a:t>
            </a:r>
            <a:r>
              <a:rPr lang="el-GR" dirty="0" err="1">
                <a:latin typeface="Palatino Linotype" panose="02040502050505030304" pitchFamily="18" charset="0"/>
              </a:rPr>
              <a:t>πᾶσάν</a:t>
            </a:r>
            <a:r>
              <a:rPr lang="el-GR" dirty="0">
                <a:latin typeface="Palatino Linotype" panose="02040502050505030304" pitchFamily="18" charset="0"/>
              </a:rPr>
              <a:t> τε </a:t>
            </a:r>
            <a:r>
              <a:rPr lang="el-GR" dirty="0" err="1">
                <a:latin typeface="Palatino Linotype" panose="02040502050505030304" pitchFamily="18" charset="0"/>
              </a:rPr>
              <a:t>γῆν</a:t>
            </a:r>
            <a:r>
              <a:rPr lang="el-GR" dirty="0">
                <a:latin typeface="Palatino Linotype" panose="02040502050505030304" pitchFamily="18" charset="0"/>
              </a:rPr>
              <a:t> </a:t>
            </a:r>
            <a:r>
              <a:rPr lang="el-GR" dirty="0" err="1">
                <a:latin typeface="Palatino Linotype" panose="02040502050505030304" pitchFamily="18" charset="0"/>
              </a:rPr>
              <a:t>εἰς</a:t>
            </a:r>
            <a:r>
              <a:rPr lang="el-GR" dirty="0">
                <a:latin typeface="Palatino Linotype" panose="02040502050505030304" pitchFamily="18" charset="0"/>
              </a:rPr>
              <a:t> </a:t>
            </a:r>
            <a:r>
              <a:rPr lang="el-GR" dirty="0" err="1">
                <a:latin typeface="Palatino Linotype" panose="02040502050505030304" pitchFamily="18" charset="0"/>
              </a:rPr>
              <a:t>ἓν</a:t>
            </a:r>
            <a:r>
              <a:rPr lang="el-GR" dirty="0">
                <a:latin typeface="Palatino Linotype" panose="02040502050505030304" pitchFamily="18" charset="0"/>
              </a:rPr>
              <a:t> </a:t>
            </a:r>
            <a:r>
              <a:rPr lang="el-GR" dirty="0" err="1">
                <a:latin typeface="Palatino Linotype" panose="02040502050505030304" pitchFamily="18" charset="0"/>
              </a:rPr>
              <a:t>συμπεσοῦσαν</a:t>
            </a:r>
            <a:r>
              <a:rPr lang="el-GR" dirty="0">
                <a:latin typeface="Palatino Linotype" panose="02040502050505030304" pitchFamily="18" charset="0"/>
              </a:rPr>
              <a:t> </a:t>
            </a:r>
            <a:r>
              <a:rPr lang="el-GR" dirty="0" err="1">
                <a:latin typeface="Palatino Linotype" panose="02040502050505030304" pitchFamily="18" charset="0"/>
              </a:rPr>
              <a:t>στῆναι</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μήποτε</a:t>
            </a:r>
            <a:r>
              <a:rPr lang="el-GR" dirty="0">
                <a:latin typeface="Palatino Linotype" panose="02040502050505030304" pitchFamily="18" charset="0"/>
              </a:rPr>
              <a:t> </a:t>
            </a:r>
            <a:r>
              <a:rPr lang="el-GR" dirty="0" err="1">
                <a:latin typeface="Palatino Linotype" panose="02040502050505030304" pitchFamily="18" charset="0"/>
              </a:rPr>
              <a:t>αὖθις</a:t>
            </a:r>
            <a:r>
              <a:rPr lang="el-GR" dirty="0">
                <a:latin typeface="Palatino Linotype" panose="02040502050505030304" pitchFamily="18" charset="0"/>
              </a:rPr>
              <a:t> </a:t>
            </a:r>
            <a:r>
              <a:rPr lang="el-GR" dirty="0" err="1">
                <a:latin typeface="Palatino Linotype" panose="02040502050505030304" pitchFamily="18" charset="0"/>
              </a:rPr>
              <a:t>ἔχειν</a:t>
            </a:r>
            <a:r>
              <a:rPr lang="el-GR" dirty="0">
                <a:latin typeface="Palatino Linotype" panose="02040502050505030304" pitchFamily="18" charset="0"/>
              </a:rPr>
              <a:t> </a:t>
            </a:r>
            <a:r>
              <a:rPr lang="el-GR" dirty="0" err="1">
                <a:latin typeface="Palatino Linotype" panose="02040502050505030304" pitchFamily="18" charset="0"/>
              </a:rPr>
              <a:t>ὅθεν</a:t>
            </a:r>
            <a:r>
              <a:rPr lang="el-GR" dirty="0">
                <a:latin typeface="Palatino Linotype" panose="02040502050505030304" pitchFamily="18" charset="0"/>
              </a:rPr>
              <a:t> </a:t>
            </a:r>
            <a:r>
              <a:rPr lang="el-GR" dirty="0" err="1">
                <a:latin typeface="Palatino Linotype" panose="02040502050505030304" pitchFamily="18" charset="0"/>
              </a:rPr>
              <a:t>κινηθέντα</a:t>
            </a:r>
            <a:r>
              <a:rPr lang="el-GR" dirty="0">
                <a:latin typeface="Palatino Linotype" panose="02040502050505030304" pitchFamily="18" charset="0"/>
              </a:rPr>
              <a:t> </a:t>
            </a:r>
            <a:r>
              <a:rPr lang="el-GR" dirty="0" err="1">
                <a:latin typeface="Palatino Linotype" panose="02040502050505030304" pitchFamily="18" charset="0"/>
              </a:rPr>
              <a:t>γενήσεται</a:t>
            </a:r>
            <a:r>
              <a:rPr lang="el-GR" dirty="0">
                <a:latin typeface="Palatino Linotype" panose="02040502050505030304" pitchFamily="18" charset="0"/>
              </a:rPr>
              <a:t>. </a:t>
            </a:r>
            <a:r>
              <a:rPr lang="el-GR" dirty="0" err="1">
                <a:latin typeface="Palatino Linotype" panose="02040502050505030304" pitchFamily="18" charset="0"/>
              </a:rPr>
              <a:t>ἀθανάτου</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πεφασμένου</a:t>
            </a:r>
            <a:r>
              <a:rPr lang="el-GR" dirty="0">
                <a:latin typeface="Palatino Linotype" panose="02040502050505030304" pitchFamily="18" charset="0"/>
              </a:rPr>
              <a:t> </a:t>
            </a:r>
            <a:r>
              <a:rPr lang="el-GR" dirty="0" err="1">
                <a:latin typeface="Palatino Linotype" panose="02040502050505030304" pitchFamily="18" charset="0"/>
              </a:rPr>
              <a:t>τοῦ</a:t>
            </a:r>
            <a:r>
              <a:rPr lang="el-GR" dirty="0">
                <a:latin typeface="Palatino Linotype" panose="02040502050505030304" pitchFamily="18" charset="0"/>
              </a:rPr>
              <a:t> </a:t>
            </a:r>
            <a:r>
              <a:rPr lang="el-GR" dirty="0" err="1">
                <a:latin typeface="Palatino Linotype" panose="02040502050505030304" pitchFamily="18" charset="0"/>
              </a:rPr>
              <a:t>ὑφ</a:t>
            </a:r>
            <a:r>
              <a:rPr lang="el-GR" dirty="0">
                <a:latin typeface="Palatino Linotype" panose="02040502050505030304" pitchFamily="18" charset="0"/>
              </a:rPr>
              <a:t>’ </a:t>
            </a:r>
            <a:r>
              <a:rPr lang="el-GR" dirty="0" err="1">
                <a:latin typeface="Palatino Linotype" panose="02040502050505030304" pitchFamily="18" charset="0"/>
              </a:rPr>
              <a:t>ἑαυτοῦ</a:t>
            </a:r>
            <a:r>
              <a:rPr lang="el-GR" dirty="0">
                <a:latin typeface="Palatino Linotype" panose="02040502050505030304" pitchFamily="18" charset="0"/>
              </a:rPr>
              <a:t> </a:t>
            </a:r>
            <a:r>
              <a:rPr lang="el-GR" dirty="0" err="1">
                <a:latin typeface="Palatino Linotype" panose="02040502050505030304" pitchFamily="18" charset="0"/>
              </a:rPr>
              <a:t>κινουμένου</a:t>
            </a:r>
            <a:r>
              <a:rPr lang="el-GR" dirty="0">
                <a:latin typeface="Palatino Linotype" panose="02040502050505030304" pitchFamily="18" charset="0"/>
              </a:rPr>
              <a:t>, </a:t>
            </a:r>
            <a:r>
              <a:rPr lang="el-GR" dirty="0" err="1">
                <a:latin typeface="Palatino Linotype" panose="02040502050505030304" pitchFamily="18" charset="0"/>
              </a:rPr>
              <a:t>ψυχῆς</a:t>
            </a:r>
            <a:r>
              <a:rPr lang="el-GR" dirty="0">
                <a:latin typeface="Palatino Linotype" panose="02040502050505030304" pitchFamily="18" charset="0"/>
              </a:rPr>
              <a:t> </a:t>
            </a:r>
            <a:r>
              <a:rPr lang="el-GR" dirty="0" err="1">
                <a:latin typeface="Palatino Linotype" panose="02040502050505030304" pitchFamily="18" charset="0"/>
              </a:rPr>
              <a:t>οὐσίαν</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λόγον</a:t>
            </a:r>
            <a:r>
              <a:rPr lang="el-GR" dirty="0">
                <a:latin typeface="Palatino Linotype" panose="02040502050505030304" pitchFamily="18" charset="0"/>
              </a:rPr>
              <a:t> </a:t>
            </a:r>
            <a:r>
              <a:rPr lang="el-GR" dirty="0" err="1">
                <a:latin typeface="Palatino Linotype" panose="02040502050505030304" pitchFamily="18" charset="0"/>
              </a:rPr>
              <a:t>τοῦτον</a:t>
            </a:r>
            <a:r>
              <a:rPr lang="el-GR" dirty="0">
                <a:latin typeface="Palatino Linotype" panose="02040502050505030304" pitchFamily="18" charset="0"/>
              </a:rPr>
              <a:t> </a:t>
            </a:r>
            <a:r>
              <a:rPr lang="el-GR" dirty="0" err="1">
                <a:latin typeface="Palatino Linotype" panose="02040502050505030304" pitchFamily="18" charset="0"/>
              </a:rPr>
              <a:t>αὐτόν</a:t>
            </a:r>
            <a:r>
              <a:rPr lang="el-GR" dirty="0">
                <a:latin typeface="Palatino Linotype" panose="02040502050505030304" pitchFamily="18" charset="0"/>
              </a:rPr>
              <a:t> τις </a:t>
            </a:r>
            <a:r>
              <a:rPr lang="el-GR" dirty="0" err="1">
                <a:latin typeface="Palatino Linotype" panose="02040502050505030304" pitchFamily="18" charset="0"/>
              </a:rPr>
              <a:t>λέγων</a:t>
            </a:r>
            <a:r>
              <a:rPr lang="el-GR" dirty="0">
                <a:latin typeface="Palatino Linotype" panose="02040502050505030304" pitchFamily="18" charset="0"/>
              </a:rPr>
              <a:t> </a:t>
            </a:r>
            <a:r>
              <a:rPr lang="el-GR" dirty="0" err="1">
                <a:latin typeface="Palatino Linotype" panose="02040502050505030304" pitchFamily="18" charset="0"/>
              </a:rPr>
              <a:t>οὐκ</a:t>
            </a:r>
            <a:r>
              <a:rPr lang="el-GR" dirty="0">
                <a:latin typeface="Palatino Linotype" panose="02040502050505030304" pitchFamily="18" charset="0"/>
              </a:rPr>
              <a:t> </a:t>
            </a:r>
            <a:r>
              <a:rPr lang="el-GR" dirty="0" err="1">
                <a:latin typeface="Palatino Linotype" panose="02040502050505030304" pitchFamily="18" charset="0"/>
              </a:rPr>
              <a:t>αἰσχυνεῖται</a:t>
            </a:r>
            <a:r>
              <a:rPr lang="el-GR" dirty="0">
                <a:latin typeface="Palatino Linotype" panose="02040502050505030304" pitchFamily="18" charset="0"/>
              </a:rPr>
              <a:t>. </a:t>
            </a:r>
            <a:r>
              <a:rPr lang="el-GR" dirty="0" err="1">
                <a:latin typeface="Palatino Linotype" panose="02040502050505030304" pitchFamily="18" charset="0"/>
              </a:rPr>
              <a:t>πᾶν</a:t>
            </a:r>
            <a:r>
              <a:rPr lang="el-GR" dirty="0">
                <a:latin typeface="Palatino Linotype" panose="02040502050505030304" pitchFamily="18" charset="0"/>
              </a:rPr>
              <a:t> </a:t>
            </a:r>
            <a:r>
              <a:rPr lang="el-GR" dirty="0" err="1">
                <a:latin typeface="Palatino Linotype" panose="02040502050505030304" pitchFamily="18" charset="0"/>
              </a:rPr>
              <a:t>γὰρ</a:t>
            </a:r>
            <a:r>
              <a:rPr lang="el-GR" dirty="0">
                <a:latin typeface="Palatino Linotype" panose="02040502050505030304" pitchFamily="18" charset="0"/>
              </a:rPr>
              <a:t> </a:t>
            </a:r>
            <a:r>
              <a:rPr lang="el-GR" dirty="0" err="1">
                <a:latin typeface="Palatino Linotype" panose="02040502050505030304" pitchFamily="18" charset="0"/>
              </a:rPr>
              <a:t>σῶμα</a:t>
            </a:r>
            <a:r>
              <a:rPr lang="el-GR" dirty="0">
                <a:latin typeface="Palatino Linotype" panose="02040502050505030304" pitchFamily="18" charset="0"/>
              </a:rPr>
              <a:t>, ᾧ </a:t>
            </a:r>
            <a:r>
              <a:rPr lang="el-GR" dirty="0" err="1">
                <a:latin typeface="Palatino Linotype" panose="02040502050505030304" pitchFamily="18" charset="0"/>
              </a:rPr>
              <a:t>μὲν</a:t>
            </a:r>
            <a:r>
              <a:rPr lang="el-GR" dirty="0">
                <a:latin typeface="Palatino Linotype" panose="02040502050505030304" pitchFamily="18" charset="0"/>
              </a:rPr>
              <a:t> </a:t>
            </a:r>
            <a:r>
              <a:rPr lang="el-GR" dirty="0" err="1">
                <a:latin typeface="Palatino Linotype" panose="02040502050505030304" pitchFamily="18" charset="0"/>
              </a:rPr>
              <a:t>ἔξωθεν</a:t>
            </a:r>
            <a:r>
              <a:rPr lang="el-GR" dirty="0">
                <a:latin typeface="Palatino Linotype" panose="02040502050505030304" pitchFamily="18" charset="0"/>
              </a:rPr>
              <a:t> </a:t>
            </a:r>
            <a:r>
              <a:rPr lang="el-GR" dirty="0" err="1">
                <a:latin typeface="Palatino Linotype" panose="02040502050505030304" pitchFamily="18" charset="0"/>
              </a:rPr>
              <a:t>τὸ</a:t>
            </a:r>
            <a:r>
              <a:rPr lang="el-GR" dirty="0">
                <a:latin typeface="Palatino Linotype" panose="02040502050505030304" pitchFamily="18" charset="0"/>
              </a:rPr>
              <a:t> </a:t>
            </a:r>
            <a:r>
              <a:rPr lang="el-GR" dirty="0" err="1">
                <a:latin typeface="Palatino Linotype" panose="02040502050505030304" pitchFamily="18" charset="0"/>
              </a:rPr>
              <a:t>κινεῖσθαι</a:t>
            </a:r>
            <a:r>
              <a:rPr lang="el-GR" dirty="0">
                <a:latin typeface="Palatino Linotype" panose="02040502050505030304" pitchFamily="18" charset="0"/>
              </a:rPr>
              <a:t>, </a:t>
            </a:r>
            <a:r>
              <a:rPr lang="el-GR" dirty="0" err="1">
                <a:latin typeface="Palatino Linotype" panose="02040502050505030304" pitchFamily="18" charset="0"/>
              </a:rPr>
              <a:t>ἄψυχον</a:t>
            </a:r>
            <a:r>
              <a:rPr lang="el-GR" dirty="0">
                <a:latin typeface="Palatino Linotype" panose="02040502050505030304" pitchFamily="18" charset="0"/>
              </a:rPr>
              <a:t>, ᾧ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ἔνδοθεν</a:t>
            </a:r>
            <a:r>
              <a:rPr lang="el-GR" dirty="0">
                <a:latin typeface="Palatino Linotype" panose="02040502050505030304" pitchFamily="18" charset="0"/>
              </a:rPr>
              <a:t> </a:t>
            </a:r>
            <a:r>
              <a:rPr lang="el-GR" dirty="0" err="1">
                <a:latin typeface="Palatino Linotype" panose="02040502050505030304" pitchFamily="18" charset="0"/>
              </a:rPr>
              <a:t>αὐτῷ</a:t>
            </a:r>
            <a:r>
              <a:rPr lang="el-GR" dirty="0">
                <a:latin typeface="Palatino Linotype" panose="02040502050505030304" pitchFamily="18" charset="0"/>
              </a:rPr>
              <a:t> </a:t>
            </a:r>
            <a:r>
              <a:rPr lang="el-GR" dirty="0" err="1">
                <a:latin typeface="Palatino Linotype" panose="02040502050505030304" pitchFamily="18" charset="0"/>
              </a:rPr>
              <a:t>ἐξ</a:t>
            </a:r>
            <a:r>
              <a:rPr lang="el-GR" dirty="0">
                <a:latin typeface="Palatino Linotype" panose="02040502050505030304" pitchFamily="18" charset="0"/>
              </a:rPr>
              <a:t> </a:t>
            </a:r>
            <a:r>
              <a:rPr lang="el-GR" dirty="0" err="1">
                <a:latin typeface="Palatino Linotype" panose="02040502050505030304" pitchFamily="18" charset="0"/>
              </a:rPr>
              <a:t>αὑτοῦ</a:t>
            </a:r>
            <a:r>
              <a:rPr lang="el-GR" dirty="0">
                <a:latin typeface="Palatino Linotype" panose="02040502050505030304" pitchFamily="18" charset="0"/>
              </a:rPr>
              <a:t>, </a:t>
            </a:r>
            <a:r>
              <a:rPr lang="el-GR" dirty="0" err="1">
                <a:latin typeface="Palatino Linotype" panose="02040502050505030304" pitchFamily="18" charset="0"/>
              </a:rPr>
              <a:t>ἔμψυχον</a:t>
            </a:r>
            <a:r>
              <a:rPr lang="el-GR" dirty="0">
                <a:latin typeface="Palatino Linotype" panose="02040502050505030304" pitchFamily="18" charset="0"/>
              </a:rPr>
              <a:t>, </a:t>
            </a:r>
            <a:r>
              <a:rPr lang="el-GR" dirty="0" err="1">
                <a:latin typeface="Palatino Linotype" panose="02040502050505030304" pitchFamily="18" charset="0"/>
              </a:rPr>
              <a:t>ὡς</a:t>
            </a:r>
            <a:r>
              <a:rPr lang="el-GR" dirty="0">
                <a:latin typeface="Palatino Linotype" panose="02040502050505030304" pitchFamily="18" charset="0"/>
              </a:rPr>
              <a:t> </a:t>
            </a:r>
            <a:r>
              <a:rPr lang="el-GR" dirty="0" err="1">
                <a:latin typeface="Palatino Linotype" panose="02040502050505030304" pitchFamily="18" charset="0"/>
              </a:rPr>
              <a:t>ταύτης</a:t>
            </a:r>
            <a:r>
              <a:rPr lang="el-GR" dirty="0">
                <a:latin typeface="Palatino Linotype" panose="02040502050505030304" pitchFamily="18" charset="0"/>
              </a:rPr>
              <a:t> </a:t>
            </a:r>
            <a:r>
              <a:rPr lang="el-GR" dirty="0" err="1">
                <a:latin typeface="Palatino Linotype" panose="02040502050505030304" pitchFamily="18" charset="0"/>
              </a:rPr>
              <a:t>οὔσης</a:t>
            </a:r>
            <a:r>
              <a:rPr lang="el-GR" dirty="0">
                <a:latin typeface="Palatino Linotype" panose="02040502050505030304" pitchFamily="18" charset="0"/>
              </a:rPr>
              <a:t> </a:t>
            </a:r>
            <a:r>
              <a:rPr lang="el-GR" dirty="0" err="1">
                <a:latin typeface="Palatino Linotype" panose="02040502050505030304" pitchFamily="18" charset="0"/>
              </a:rPr>
              <a:t>φύσεως</a:t>
            </a:r>
            <a:r>
              <a:rPr lang="el-GR" dirty="0">
                <a:latin typeface="Palatino Linotype" panose="02040502050505030304" pitchFamily="18" charset="0"/>
              </a:rPr>
              <a:t> </a:t>
            </a:r>
            <a:r>
              <a:rPr lang="el-GR" dirty="0" err="1">
                <a:latin typeface="Palatino Linotype" panose="02040502050505030304" pitchFamily="18" charset="0"/>
              </a:rPr>
              <a:t>ψυχῆς</a:t>
            </a:r>
            <a:r>
              <a:rPr lang="el-GR" dirty="0">
                <a:latin typeface="Palatino Linotype" panose="02040502050505030304" pitchFamily="18" charset="0"/>
              </a:rPr>
              <a:t>· </a:t>
            </a:r>
            <a:r>
              <a:rPr lang="el-GR" dirty="0" err="1">
                <a:latin typeface="Palatino Linotype" panose="02040502050505030304" pitchFamily="18" charset="0"/>
              </a:rPr>
              <a:t>εἰ</a:t>
            </a:r>
            <a:r>
              <a:rPr lang="el-GR" dirty="0">
                <a:latin typeface="Palatino Linotype" panose="02040502050505030304" pitchFamily="18" charset="0"/>
              </a:rPr>
              <a:t> δ’ </a:t>
            </a:r>
            <a:r>
              <a:rPr lang="el-GR" dirty="0" err="1">
                <a:latin typeface="Palatino Linotype" panose="02040502050505030304" pitchFamily="18" charset="0"/>
              </a:rPr>
              <a:t>ἔστιν</a:t>
            </a:r>
            <a:r>
              <a:rPr lang="el-GR" dirty="0">
                <a:latin typeface="Palatino Linotype" panose="02040502050505030304" pitchFamily="18" charset="0"/>
              </a:rPr>
              <a:t> </a:t>
            </a:r>
            <a:r>
              <a:rPr lang="el-GR" dirty="0" err="1">
                <a:latin typeface="Palatino Linotype" panose="02040502050505030304" pitchFamily="18" charset="0"/>
              </a:rPr>
              <a:t>τοῦτο</a:t>
            </a:r>
            <a:r>
              <a:rPr lang="el-GR" dirty="0">
                <a:latin typeface="Palatino Linotype" panose="02040502050505030304" pitchFamily="18" charset="0"/>
              </a:rPr>
              <a:t> </a:t>
            </a:r>
            <a:r>
              <a:rPr lang="el-GR" dirty="0" err="1">
                <a:latin typeface="Palatino Linotype" panose="02040502050505030304" pitchFamily="18" charset="0"/>
              </a:rPr>
              <a:t>οὕτως</a:t>
            </a:r>
            <a:r>
              <a:rPr lang="el-GR" dirty="0">
                <a:latin typeface="Palatino Linotype" panose="02040502050505030304" pitchFamily="18" charset="0"/>
              </a:rPr>
              <a:t> </a:t>
            </a:r>
            <a:r>
              <a:rPr lang="el-GR" dirty="0" err="1">
                <a:latin typeface="Palatino Linotype" panose="02040502050505030304" pitchFamily="18" charset="0"/>
              </a:rPr>
              <a:t>ἔχον</a:t>
            </a:r>
            <a:r>
              <a:rPr lang="el-GR" dirty="0">
                <a:latin typeface="Palatino Linotype" panose="02040502050505030304" pitchFamily="18" charset="0"/>
              </a:rPr>
              <a:t>, </a:t>
            </a:r>
            <a:r>
              <a:rPr lang="el-GR" dirty="0" err="1">
                <a:latin typeface="Palatino Linotype" panose="02040502050505030304" pitchFamily="18" charset="0"/>
              </a:rPr>
              <a:t>μὴ</a:t>
            </a:r>
            <a:r>
              <a:rPr lang="el-GR" dirty="0">
                <a:latin typeface="Palatino Linotype" panose="02040502050505030304" pitchFamily="18" charset="0"/>
              </a:rPr>
              <a:t> </a:t>
            </a:r>
            <a:r>
              <a:rPr lang="el-GR" dirty="0" err="1">
                <a:latin typeface="Palatino Linotype" panose="02040502050505030304" pitchFamily="18" charset="0"/>
              </a:rPr>
              <a:t>ἄλλο</a:t>
            </a:r>
            <a:r>
              <a:rPr lang="el-GR" dirty="0">
                <a:latin typeface="Palatino Linotype" panose="02040502050505030304" pitchFamily="18" charset="0"/>
              </a:rPr>
              <a:t> τι </a:t>
            </a:r>
            <a:r>
              <a:rPr lang="el-GR" dirty="0" err="1">
                <a:latin typeface="Palatino Linotype" panose="02040502050505030304" pitchFamily="18" charset="0"/>
              </a:rPr>
              <a:t>εἶναι</a:t>
            </a:r>
            <a:r>
              <a:rPr lang="el-GR" dirty="0">
                <a:latin typeface="Palatino Linotype" panose="02040502050505030304" pitchFamily="18" charset="0"/>
              </a:rPr>
              <a:t> </a:t>
            </a:r>
            <a:r>
              <a:rPr lang="el-GR" dirty="0" err="1">
                <a:latin typeface="Palatino Linotype" panose="02040502050505030304" pitchFamily="18" charset="0"/>
              </a:rPr>
              <a:t>τὸ</a:t>
            </a:r>
            <a:r>
              <a:rPr lang="el-GR" dirty="0">
                <a:latin typeface="Palatino Linotype" panose="02040502050505030304" pitchFamily="18" charset="0"/>
              </a:rPr>
              <a:t> </a:t>
            </a:r>
            <a:r>
              <a:rPr lang="el-GR" dirty="0" err="1">
                <a:latin typeface="Palatino Linotype" panose="02040502050505030304" pitchFamily="18" charset="0"/>
              </a:rPr>
              <a:t>αὐτὸ</a:t>
            </a:r>
            <a:r>
              <a:rPr lang="el-GR" dirty="0">
                <a:latin typeface="Palatino Linotype" panose="02040502050505030304" pitchFamily="18" charset="0"/>
              </a:rPr>
              <a:t> </a:t>
            </a:r>
            <a:r>
              <a:rPr lang="el-GR" dirty="0" err="1">
                <a:latin typeface="Palatino Linotype" panose="02040502050505030304" pitchFamily="18" charset="0"/>
              </a:rPr>
              <a:t>ἑαυτὸ</a:t>
            </a:r>
            <a:r>
              <a:rPr lang="el-GR" dirty="0">
                <a:latin typeface="Palatino Linotype" panose="02040502050505030304" pitchFamily="18" charset="0"/>
              </a:rPr>
              <a:t> [246</a:t>
            </a:r>
            <a:r>
              <a:rPr lang="en-GB" dirty="0">
                <a:latin typeface="Palatino Linotype" panose="02040502050505030304" pitchFamily="18" charset="0"/>
              </a:rPr>
              <a:t>a] </a:t>
            </a:r>
            <a:r>
              <a:rPr lang="el-GR" dirty="0" err="1">
                <a:latin typeface="Palatino Linotype" panose="02040502050505030304" pitchFamily="18" charset="0"/>
              </a:rPr>
              <a:t>κινοῦν</a:t>
            </a:r>
            <a:r>
              <a:rPr lang="el-GR" dirty="0">
                <a:latin typeface="Palatino Linotype" panose="02040502050505030304" pitchFamily="18" charset="0"/>
              </a:rPr>
              <a:t> ἢ </a:t>
            </a:r>
            <a:r>
              <a:rPr lang="el-GR" dirty="0" err="1">
                <a:latin typeface="Palatino Linotype" panose="02040502050505030304" pitchFamily="18" charset="0"/>
              </a:rPr>
              <a:t>ψυχήν</a:t>
            </a:r>
            <a:r>
              <a:rPr lang="el-GR" dirty="0">
                <a:latin typeface="Palatino Linotype" panose="02040502050505030304" pitchFamily="18" charset="0"/>
              </a:rPr>
              <a:t>, </a:t>
            </a:r>
            <a:r>
              <a:rPr lang="el-GR" dirty="0" err="1">
                <a:latin typeface="Palatino Linotype" panose="02040502050505030304" pitchFamily="18" charset="0"/>
              </a:rPr>
              <a:t>ἐξ</a:t>
            </a:r>
            <a:r>
              <a:rPr lang="el-GR" dirty="0">
                <a:latin typeface="Palatino Linotype" panose="02040502050505030304" pitchFamily="18" charset="0"/>
              </a:rPr>
              <a:t> </a:t>
            </a:r>
            <a:r>
              <a:rPr lang="el-GR" dirty="0" err="1">
                <a:latin typeface="Palatino Linotype" panose="02040502050505030304" pitchFamily="18" charset="0"/>
              </a:rPr>
              <a:t>ἀνάγκης</a:t>
            </a:r>
            <a:r>
              <a:rPr lang="el-GR" dirty="0">
                <a:latin typeface="Palatino Linotype" panose="02040502050505030304" pitchFamily="18" charset="0"/>
              </a:rPr>
              <a:t> </a:t>
            </a:r>
            <a:r>
              <a:rPr lang="el-GR" dirty="0" err="1">
                <a:latin typeface="Palatino Linotype" panose="02040502050505030304" pitchFamily="18" charset="0"/>
              </a:rPr>
              <a:t>ἀγένητόν</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ἀθάνατον</a:t>
            </a:r>
            <a:r>
              <a:rPr lang="el-GR" dirty="0">
                <a:latin typeface="Palatino Linotype" panose="02040502050505030304" pitchFamily="18" charset="0"/>
              </a:rPr>
              <a:t> </a:t>
            </a:r>
            <a:r>
              <a:rPr lang="el-GR" dirty="0" err="1">
                <a:latin typeface="Palatino Linotype" panose="02040502050505030304" pitchFamily="18" charset="0"/>
              </a:rPr>
              <a:t>ψυχὴ</a:t>
            </a:r>
            <a:r>
              <a:rPr lang="el-GR" dirty="0">
                <a:latin typeface="Palatino Linotype" panose="02040502050505030304" pitchFamily="18" charset="0"/>
              </a:rPr>
              <a:t> </a:t>
            </a:r>
            <a:r>
              <a:rPr lang="el-GR" dirty="0" err="1">
                <a:latin typeface="Palatino Linotype" panose="02040502050505030304" pitchFamily="18" charset="0"/>
              </a:rPr>
              <a:t>ἂν</a:t>
            </a:r>
            <a:r>
              <a:rPr lang="el-GR" dirty="0">
                <a:latin typeface="Palatino Linotype" panose="02040502050505030304" pitchFamily="18" charset="0"/>
              </a:rPr>
              <a:t> </a:t>
            </a:r>
            <a:r>
              <a:rPr lang="el-GR" dirty="0" err="1">
                <a:latin typeface="Palatino Linotype" panose="02040502050505030304" pitchFamily="18" charset="0"/>
              </a:rPr>
              <a:t>εἴη</a:t>
            </a:r>
            <a:r>
              <a:rPr lang="el-GR" dirty="0">
                <a:latin typeface="Palatino Linotype" panose="02040502050505030304" pitchFamily="18" charset="0"/>
              </a:rPr>
              <a:t>.</a:t>
            </a:r>
          </a:p>
        </p:txBody>
      </p:sp>
      <p:sp>
        <p:nvSpPr>
          <p:cNvPr id="4" name="Θέση περιεχομένου 3">
            <a:extLst>
              <a:ext uri="{FF2B5EF4-FFF2-40B4-BE49-F238E27FC236}">
                <a16:creationId xmlns:a16="http://schemas.microsoft.com/office/drawing/2014/main" id="{68D83ADC-6AF3-0ACC-90BB-8A10ACBFE97D}"/>
              </a:ext>
            </a:extLst>
          </p:cNvPr>
          <p:cNvSpPr>
            <a:spLocks noGrp="1"/>
          </p:cNvSpPr>
          <p:nvPr>
            <p:ph sz="half" idx="2"/>
          </p:nvPr>
        </p:nvSpPr>
        <p:spPr/>
        <p:txBody>
          <a:bodyPr>
            <a:normAutofit fontScale="85000" lnSpcReduction="10000"/>
          </a:bodyPr>
          <a:lstStyle/>
          <a:p>
            <a:pPr marL="0" indent="0" algn="just">
              <a:buNone/>
            </a:pPr>
            <a:r>
              <a:rPr lang="el-GR" dirty="0">
                <a:latin typeface="Palatino Linotype" panose="02040502050505030304" pitchFamily="18" charset="0"/>
              </a:rPr>
              <a:t>Κι αυτό ούτε μπορεί να </a:t>
            </a:r>
            <a:r>
              <a:rPr lang="el-GR" dirty="0" err="1">
                <a:latin typeface="Palatino Linotype" panose="02040502050505030304" pitchFamily="18" charset="0"/>
              </a:rPr>
              <a:t>χαθή</a:t>
            </a:r>
            <a:r>
              <a:rPr lang="el-GR" dirty="0">
                <a:latin typeface="Palatino Linotype" panose="02040502050505030304" pitchFamily="18" charset="0"/>
              </a:rPr>
              <a:t>, ούτε μπορεί να </a:t>
            </a:r>
            <a:r>
              <a:rPr lang="el-GR" dirty="0" err="1">
                <a:latin typeface="Palatino Linotype" panose="02040502050505030304" pitchFamily="18" charset="0"/>
              </a:rPr>
              <a:t>γίνη</a:t>
            </a:r>
            <a:r>
              <a:rPr lang="el-GR" dirty="0">
                <a:latin typeface="Palatino Linotype" panose="02040502050505030304" pitchFamily="18" charset="0"/>
              </a:rPr>
              <a:t>, αλλιώς όλος ο ουρανός και όλο το γίγνεσθαι θα γίνονταν ένας σωρός και θα έστεκαν ακίνητα και δεν θα είχαν </a:t>
            </a:r>
            <a:r>
              <a:rPr lang="el-GR" dirty="0" err="1">
                <a:latin typeface="Palatino Linotype" panose="02040502050505030304" pitchFamily="18" charset="0"/>
              </a:rPr>
              <a:t>πούθε</a:t>
            </a:r>
            <a:r>
              <a:rPr lang="el-GR" dirty="0">
                <a:latin typeface="Palatino Linotype" panose="02040502050505030304" pitchFamily="18" charset="0"/>
              </a:rPr>
              <a:t> να </a:t>
            </a:r>
            <a:r>
              <a:rPr lang="el-GR" dirty="0" err="1">
                <a:latin typeface="Palatino Linotype" panose="02040502050505030304" pitchFamily="18" charset="0"/>
              </a:rPr>
              <a:t>ξανακινηθούν</a:t>
            </a:r>
            <a:r>
              <a:rPr lang="el-GR" dirty="0">
                <a:latin typeface="Palatino Linotype" panose="02040502050505030304" pitchFamily="18" charset="0"/>
              </a:rPr>
              <a:t> και να ξαναγίνουν. Αφού λοιπόν </a:t>
            </a:r>
            <a:r>
              <a:rPr lang="el-GR" dirty="0" err="1">
                <a:latin typeface="Palatino Linotype" panose="02040502050505030304" pitchFamily="18" charset="0"/>
              </a:rPr>
              <a:t>εδείχθηκε</a:t>
            </a:r>
            <a:r>
              <a:rPr lang="el-GR" dirty="0">
                <a:latin typeface="Palatino Linotype" panose="02040502050505030304" pitchFamily="18" charset="0"/>
              </a:rPr>
              <a:t> πως εκείνο που κινεί τον εαυτό του είναι αθάνατο, δεν θα </a:t>
            </a:r>
            <a:r>
              <a:rPr lang="el-GR" dirty="0" err="1">
                <a:latin typeface="Palatino Linotype" panose="02040502050505030304" pitchFamily="18" charset="0"/>
              </a:rPr>
              <a:t>ντραπή</a:t>
            </a:r>
            <a:r>
              <a:rPr lang="el-GR" dirty="0">
                <a:latin typeface="Palatino Linotype" panose="02040502050505030304" pitchFamily="18" charset="0"/>
              </a:rPr>
              <a:t> κανείς να </a:t>
            </a:r>
            <a:r>
              <a:rPr lang="el-GR" dirty="0" err="1">
                <a:latin typeface="Palatino Linotype" panose="02040502050505030304" pitchFamily="18" charset="0"/>
              </a:rPr>
              <a:t>λέη</a:t>
            </a:r>
            <a:r>
              <a:rPr lang="el-GR" dirty="0">
                <a:latin typeface="Palatino Linotype" panose="02040502050505030304" pitchFamily="18" charset="0"/>
              </a:rPr>
              <a:t> πως αυτή είναι η ουσία κι αυτός ο λόγος της ψυχής. Γιατί κάθε σώμα που παίρνει την κίνηση απ' έξω είναι άψυχο, ενώ εκείνο που την έχει από μέσα του, από τον εαυτό του, είναι έμψυχο· γιατί αυτή δα είναι η φύση της ψυχής. Αν όμως τούτο είναι έτσι, δηλαδή αν εκείνο που κινεί τον εαυτό του δεν είναι τίποτε άλλο παρά ψυχή, τότε είναι ανάγκη η ψυχή να είναι κάτι αγέννητο και αθάνατο.</a:t>
            </a:r>
          </a:p>
        </p:txBody>
      </p:sp>
    </p:spTree>
    <p:extLst>
      <p:ext uri="{BB962C8B-B14F-4D97-AF65-F5344CB8AC3E}">
        <p14:creationId xmlns:p14="http://schemas.microsoft.com/office/powerpoint/2010/main" val="3465020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985F2B-4CA1-64A6-F342-C3935DFEDC52}"/>
              </a:ext>
            </a:extLst>
          </p:cNvPr>
          <p:cNvSpPr>
            <a:spLocks noGrp="1"/>
          </p:cNvSpPr>
          <p:nvPr>
            <p:ph type="title"/>
          </p:nvPr>
        </p:nvSpPr>
        <p:spPr/>
        <p:txBody>
          <a:bodyPr/>
          <a:lstStyle/>
          <a:p>
            <a:r>
              <a:rPr lang="el-GR" i="1" dirty="0" err="1">
                <a:solidFill>
                  <a:schemeClr val="accent2"/>
                </a:solidFill>
                <a:latin typeface="Palatino Linotype" panose="02040502050505030304" pitchFamily="18" charset="0"/>
              </a:rPr>
              <a:t>Φαίδρος</a:t>
            </a:r>
            <a:r>
              <a:rPr lang="el-GR" dirty="0">
                <a:solidFill>
                  <a:schemeClr val="accent2"/>
                </a:solidFill>
                <a:latin typeface="Palatino Linotype" panose="02040502050505030304" pitchFamily="18" charset="0"/>
              </a:rPr>
              <a:t> </a:t>
            </a:r>
            <a:r>
              <a:rPr lang="en-GB" dirty="0">
                <a:solidFill>
                  <a:schemeClr val="accent2"/>
                </a:solidFill>
                <a:effectLst/>
                <a:latin typeface="Palatino Linotype" panose="02040502050505030304" pitchFamily="18" charset="0"/>
              </a:rPr>
              <a:t>243e–247c</a:t>
            </a:r>
            <a:endParaRPr lang="el-GR" dirty="0"/>
          </a:p>
        </p:txBody>
      </p:sp>
      <p:sp>
        <p:nvSpPr>
          <p:cNvPr id="3" name="Θέση περιεχομένου 2">
            <a:extLst>
              <a:ext uri="{FF2B5EF4-FFF2-40B4-BE49-F238E27FC236}">
                <a16:creationId xmlns:a16="http://schemas.microsoft.com/office/drawing/2014/main" id="{2A544590-F375-3D50-959D-474E0F835B43}"/>
              </a:ext>
            </a:extLst>
          </p:cNvPr>
          <p:cNvSpPr>
            <a:spLocks noGrp="1"/>
          </p:cNvSpPr>
          <p:nvPr>
            <p:ph sz="half" idx="1"/>
          </p:nvPr>
        </p:nvSpPr>
        <p:spPr/>
        <p:txBody>
          <a:bodyPr>
            <a:normAutofit fontScale="85000" lnSpcReduction="20000"/>
          </a:bodyPr>
          <a:lstStyle/>
          <a:p>
            <a:pPr marL="0" indent="0" algn="just">
              <a:buNone/>
            </a:pPr>
            <a:r>
              <a:rPr lang="el-GR" dirty="0" err="1">
                <a:latin typeface="Palatino Linotype" panose="02040502050505030304" pitchFamily="18" charset="0"/>
              </a:rPr>
              <a:t>περὶ</a:t>
            </a:r>
            <a:r>
              <a:rPr lang="el-GR" dirty="0">
                <a:latin typeface="Palatino Linotype" panose="02040502050505030304" pitchFamily="18" charset="0"/>
              </a:rPr>
              <a:t> </a:t>
            </a:r>
            <a:r>
              <a:rPr lang="el-GR" dirty="0" err="1">
                <a:latin typeface="Palatino Linotype" panose="02040502050505030304" pitchFamily="18" charset="0"/>
              </a:rPr>
              <a:t>μὲν</a:t>
            </a:r>
            <a:r>
              <a:rPr lang="el-GR" dirty="0">
                <a:latin typeface="Palatino Linotype" panose="02040502050505030304" pitchFamily="18" charset="0"/>
              </a:rPr>
              <a:t> </a:t>
            </a:r>
            <a:r>
              <a:rPr lang="el-GR" dirty="0" err="1">
                <a:latin typeface="Palatino Linotype" panose="02040502050505030304" pitchFamily="18" charset="0"/>
              </a:rPr>
              <a:t>οὖν</a:t>
            </a:r>
            <a:r>
              <a:rPr lang="el-GR" dirty="0">
                <a:latin typeface="Palatino Linotype" panose="02040502050505030304" pitchFamily="18" charset="0"/>
              </a:rPr>
              <a:t> </a:t>
            </a:r>
            <a:r>
              <a:rPr lang="el-GR" dirty="0" err="1">
                <a:latin typeface="Palatino Linotype" panose="02040502050505030304" pitchFamily="18" charset="0"/>
              </a:rPr>
              <a:t>ἀθανασίας</a:t>
            </a:r>
            <a:r>
              <a:rPr lang="el-GR" dirty="0">
                <a:latin typeface="Palatino Linotype" panose="02040502050505030304" pitchFamily="18" charset="0"/>
              </a:rPr>
              <a:t> </a:t>
            </a:r>
            <a:r>
              <a:rPr lang="el-GR" dirty="0" err="1">
                <a:latin typeface="Palatino Linotype" panose="02040502050505030304" pitchFamily="18" charset="0"/>
              </a:rPr>
              <a:t>αὐτῆς</a:t>
            </a:r>
            <a:r>
              <a:rPr lang="el-GR" dirty="0">
                <a:latin typeface="Palatino Linotype" panose="02040502050505030304" pitchFamily="18" charset="0"/>
              </a:rPr>
              <a:t> </a:t>
            </a:r>
            <a:r>
              <a:rPr lang="el-GR" dirty="0" err="1">
                <a:latin typeface="Palatino Linotype" panose="02040502050505030304" pitchFamily="18" charset="0"/>
              </a:rPr>
              <a:t>ἱκανῶς</a:t>
            </a:r>
            <a:r>
              <a:rPr lang="el-GR" dirty="0">
                <a:latin typeface="Palatino Linotype" panose="02040502050505030304" pitchFamily="18" charset="0"/>
              </a:rPr>
              <a:t>· </a:t>
            </a:r>
            <a:r>
              <a:rPr lang="el-GR" dirty="0" err="1">
                <a:latin typeface="Palatino Linotype" panose="02040502050505030304" pitchFamily="18" charset="0"/>
              </a:rPr>
              <a:t>περὶ</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τῆς</a:t>
            </a:r>
            <a:r>
              <a:rPr lang="el-GR" dirty="0">
                <a:latin typeface="Palatino Linotype" panose="02040502050505030304" pitchFamily="18" charset="0"/>
              </a:rPr>
              <a:t> </a:t>
            </a:r>
            <a:r>
              <a:rPr lang="el-GR" dirty="0" err="1">
                <a:latin typeface="Palatino Linotype" panose="02040502050505030304" pitchFamily="18" charset="0"/>
              </a:rPr>
              <a:t>ἰδέας</a:t>
            </a:r>
            <a:r>
              <a:rPr lang="el-GR" dirty="0">
                <a:latin typeface="Palatino Linotype" panose="02040502050505030304" pitchFamily="18" charset="0"/>
              </a:rPr>
              <a:t> </a:t>
            </a:r>
            <a:r>
              <a:rPr lang="el-GR" dirty="0" err="1">
                <a:latin typeface="Palatino Linotype" panose="02040502050505030304" pitchFamily="18" charset="0"/>
              </a:rPr>
              <a:t>αὐτῆς</a:t>
            </a:r>
            <a:r>
              <a:rPr lang="el-GR" dirty="0">
                <a:latin typeface="Palatino Linotype" panose="02040502050505030304" pitchFamily="18" charset="0"/>
              </a:rPr>
              <a:t> </a:t>
            </a:r>
            <a:r>
              <a:rPr lang="el-GR" dirty="0" err="1">
                <a:latin typeface="Palatino Linotype" panose="02040502050505030304" pitchFamily="18" charset="0"/>
              </a:rPr>
              <a:t>ὧδε</a:t>
            </a:r>
            <a:r>
              <a:rPr lang="el-GR" dirty="0">
                <a:latin typeface="Palatino Linotype" panose="02040502050505030304" pitchFamily="18" charset="0"/>
              </a:rPr>
              <a:t> </a:t>
            </a:r>
            <a:r>
              <a:rPr lang="el-GR" dirty="0" err="1">
                <a:latin typeface="Palatino Linotype" panose="02040502050505030304" pitchFamily="18" charset="0"/>
              </a:rPr>
              <a:t>λεκτέον</a:t>
            </a:r>
            <a:r>
              <a:rPr lang="el-GR" dirty="0">
                <a:latin typeface="Palatino Linotype" panose="02040502050505030304" pitchFamily="18" charset="0"/>
              </a:rPr>
              <a:t>. </a:t>
            </a:r>
            <a:r>
              <a:rPr lang="el-GR" dirty="0" err="1">
                <a:latin typeface="Palatino Linotype" panose="02040502050505030304" pitchFamily="18" charset="0"/>
              </a:rPr>
              <a:t>οἷον</a:t>
            </a:r>
            <a:r>
              <a:rPr lang="el-GR" dirty="0">
                <a:latin typeface="Palatino Linotype" panose="02040502050505030304" pitchFamily="18" charset="0"/>
              </a:rPr>
              <a:t> </a:t>
            </a:r>
            <a:r>
              <a:rPr lang="el-GR" dirty="0" err="1">
                <a:latin typeface="Palatino Linotype" panose="02040502050505030304" pitchFamily="18" charset="0"/>
              </a:rPr>
              <a:t>μέν</a:t>
            </a:r>
            <a:r>
              <a:rPr lang="el-GR" dirty="0">
                <a:latin typeface="Palatino Linotype" panose="02040502050505030304" pitchFamily="18" charset="0"/>
              </a:rPr>
              <a:t> </a:t>
            </a:r>
            <a:r>
              <a:rPr lang="el-GR" dirty="0" err="1">
                <a:latin typeface="Palatino Linotype" panose="02040502050505030304" pitchFamily="18" charset="0"/>
              </a:rPr>
              <a:t>ἐστι</a:t>
            </a:r>
            <a:r>
              <a:rPr lang="el-GR" dirty="0">
                <a:latin typeface="Palatino Linotype" panose="02040502050505030304" pitchFamily="18" charset="0"/>
              </a:rPr>
              <a:t>, </a:t>
            </a:r>
            <a:r>
              <a:rPr lang="el-GR" dirty="0" err="1">
                <a:latin typeface="Palatino Linotype" panose="02040502050505030304" pitchFamily="18" charset="0"/>
              </a:rPr>
              <a:t>πάντῃ</a:t>
            </a:r>
            <a:r>
              <a:rPr lang="el-GR" dirty="0">
                <a:latin typeface="Palatino Linotype" panose="02040502050505030304" pitchFamily="18" charset="0"/>
              </a:rPr>
              <a:t> </a:t>
            </a:r>
            <a:r>
              <a:rPr lang="el-GR" dirty="0" err="1">
                <a:latin typeface="Palatino Linotype" panose="02040502050505030304" pitchFamily="18" charset="0"/>
              </a:rPr>
              <a:t>πάντως</a:t>
            </a:r>
            <a:r>
              <a:rPr lang="el-GR" dirty="0">
                <a:latin typeface="Palatino Linotype" panose="02040502050505030304" pitchFamily="18" charset="0"/>
              </a:rPr>
              <a:t> </a:t>
            </a:r>
            <a:r>
              <a:rPr lang="el-GR" dirty="0" err="1">
                <a:latin typeface="Palatino Linotype" panose="02040502050505030304" pitchFamily="18" charset="0"/>
              </a:rPr>
              <a:t>θείας</a:t>
            </a:r>
            <a:r>
              <a:rPr lang="el-GR" dirty="0">
                <a:latin typeface="Palatino Linotype" panose="02040502050505030304" pitchFamily="18" charset="0"/>
              </a:rPr>
              <a:t> </a:t>
            </a:r>
            <a:r>
              <a:rPr lang="el-GR" dirty="0" err="1">
                <a:latin typeface="Palatino Linotype" panose="02040502050505030304" pitchFamily="18" charset="0"/>
              </a:rPr>
              <a:t>εἶναι</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μακρᾶς</a:t>
            </a:r>
            <a:r>
              <a:rPr lang="el-GR" dirty="0">
                <a:latin typeface="Palatino Linotype" panose="02040502050505030304" pitchFamily="18" charset="0"/>
              </a:rPr>
              <a:t> </a:t>
            </a:r>
            <a:r>
              <a:rPr lang="el-GR" dirty="0" err="1">
                <a:latin typeface="Palatino Linotype" panose="02040502050505030304" pitchFamily="18" charset="0"/>
              </a:rPr>
              <a:t>διηγήσεως</a:t>
            </a:r>
            <a:r>
              <a:rPr lang="el-GR" dirty="0">
                <a:latin typeface="Palatino Linotype" panose="02040502050505030304" pitchFamily="18" charset="0"/>
              </a:rPr>
              <a:t>, ᾧ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ἔοικεν</a:t>
            </a:r>
            <a:r>
              <a:rPr lang="el-GR" dirty="0">
                <a:latin typeface="Palatino Linotype" panose="02040502050505030304" pitchFamily="18" charset="0"/>
              </a:rPr>
              <a:t>, </a:t>
            </a:r>
            <a:r>
              <a:rPr lang="el-GR" dirty="0" err="1">
                <a:latin typeface="Palatino Linotype" panose="02040502050505030304" pitchFamily="18" charset="0"/>
              </a:rPr>
              <a:t>ἀνθρωπίνης</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ἐλάττονος</a:t>
            </a:r>
            <a:r>
              <a:rPr lang="el-GR" dirty="0">
                <a:latin typeface="Palatino Linotype" panose="02040502050505030304" pitchFamily="18" charset="0"/>
              </a:rPr>
              <a:t>· </a:t>
            </a:r>
            <a:r>
              <a:rPr lang="el-GR" dirty="0" err="1">
                <a:latin typeface="Palatino Linotype" panose="02040502050505030304" pitchFamily="18" charset="0"/>
              </a:rPr>
              <a:t>ταύτῃ</a:t>
            </a:r>
            <a:r>
              <a:rPr lang="el-GR" dirty="0">
                <a:latin typeface="Palatino Linotype" panose="02040502050505030304" pitchFamily="18" charset="0"/>
              </a:rPr>
              <a:t> </a:t>
            </a:r>
            <a:r>
              <a:rPr lang="el-GR" dirty="0" err="1">
                <a:latin typeface="Palatino Linotype" panose="02040502050505030304" pitchFamily="18" charset="0"/>
              </a:rPr>
              <a:t>οὖν</a:t>
            </a:r>
            <a:r>
              <a:rPr lang="el-GR" dirty="0">
                <a:latin typeface="Palatino Linotype" panose="02040502050505030304" pitchFamily="18" charset="0"/>
              </a:rPr>
              <a:t> </a:t>
            </a:r>
            <a:r>
              <a:rPr lang="el-GR" dirty="0" err="1">
                <a:latin typeface="Palatino Linotype" panose="02040502050505030304" pitchFamily="18" charset="0"/>
              </a:rPr>
              <a:t>λέγωμεν</a:t>
            </a:r>
            <a:r>
              <a:rPr lang="el-GR" dirty="0">
                <a:latin typeface="Palatino Linotype" panose="02040502050505030304" pitchFamily="18" charset="0"/>
              </a:rPr>
              <a:t>. </a:t>
            </a:r>
            <a:r>
              <a:rPr lang="el-GR" dirty="0" err="1">
                <a:latin typeface="Palatino Linotype" panose="02040502050505030304" pitchFamily="18" charset="0"/>
              </a:rPr>
              <a:t>ἐοικέτω</a:t>
            </a:r>
            <a:r>
              <a:rPr lang="el-GR" dirty="0">
                <a:latin typeface="Palatino Linotype" panose="02040502050505030304" pitchFamily="18" charset="0"/>
              </a:rPr>
              <a:t> </a:t>
            </a:r>
            <a:r>
              <a:rPr lang="el-GR" dirty="0" err="1">
                <a:latin typeface="Palatino Linotype" panose="02040502050505030304" pitchFamily="18" charset="0"/>
              </a:rPr>
              <a:t>δὴ</a:t>
            </a:r>
            <a:r>
              <a:rPr lang="el-GR" dirty="0">
                <a:latin typeface="Palatino Linotype" panose="02040502050505030304" pitchFamily="18" charset="0"/>
              </a:rPr>
              <a:t> </a:t>
            </a:r>
            <a:r>
              <a:rPr lang="el-GR" dirty="0" err="1">
                <a:latin typeface="Palatino Linotype" panose="02040502050505030304" pitchFamily="18" charset="0"/>
              </a:rPr>
              <a:t>συμφύτῳ</a:t>
            </a:r>
            <a:r>
              <a:rPr lang="el-GR" dirty="0">
                <a:latin typeface="Palatino Linotype" panose="02040502050505030304" pitchFamily="18" charset="0"/>
              </a:rPr>
              <a:t> </a:t>
            </a:r>
            <a:r>
              <a:rPr lang="el-GR" dirty="0" err="1">
                <a:latin typeface="Palatino Linotype" panose="02040502050505030304" pitchFamily="18" charset="0"/>
              </a:rPr>
              <a:t>δυνάμει</a:t>
            </a:r>
            <a:r>
              <a:rPr lang="el-GR" dirty="0">
                <a:latin typeface="Palatino Linotype" panose="02040502050505030304" pitchFamily="18" charset="0"/>
              </a:rPr>
              <a:t> </a:t>
            </a:r>
            <a:r>
              <a:rPr lang="el-GR" dirty="0" err="1">
                <a:latin typeface="Palatino Linotype" panose="02040502050505030304" pitchFamily="18" charset="0"/>
              </a:rPr>
              <a:t>ὑποπτέρου</a:t>
            </a:r>
            <a:r>
              <a:rPr lang="el-GR" dirty="0">
                <a:latin typeface="Palatino Linotype" panose="02040502050505030304" pitchFamily="18" charset="0"/>
              </a:rPr>
              <a:t> </a:t>
            </a:r>
            <a:r>
              <a:rPr lang="el-GR" dirty="0" err="1">
                <a:latin typeface="Palatino Linotype" panose="02040502050505030304" pitchFamily="18" charset="0"/>
              </a:rPr>
              <a:t>ζεύγους</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ἡνιόχου</a:t>
            </a:r>
            <a:r>
              <a:rPr lang="el-GR" dirty="0">
                <a:latin typeface="Palatino Linotype" panose="02040502050505030304" pitchFamily="18" charset="0"/>
              </a:rPr>
              <a:t>. </a:t>
            </a:r>
            <a:r>
              <a:rPr lang="el-GR" dirty="0" err="1">
                <a:latin typeface="Palatino Linotype" panose="02040502050505030304" pitchFamily="18" charset="0"/>
              </a:rPr>
              <a:t>θεῶν</a:t>
            </a:r>
            <a:r>
              <a:rPr lang="el-GR" dirty="0">
                <a:latin typeface="Palatino Linotype" panose="02040502050505030304" pitchFamily="18" charset="0"/>
              </a:rPr>
              <a:t> </a:t>
            </a:r>
            <a:r>
              <a:rPr lang="el-GR" dirty="0" err="1">
                <a:latin typeface="Palatino Linotype" panose="02040502050505030304" pitchFamily="18" charset="0"/>
              </a:rPr>
              <a:t>μὲν</a:t>
            </a:r>
            <a:r>
              <a:rPr lang="el-GR" dirty="0">
                <a:latin typeface="Palatino Linotype" panose="02040502050505030304" pitchFamily="18" charset="0"/>
              </a:rPr>
              <a:t> </a:t>
            </a:r>
            <a:r>
              <a:rPr lang="el-GR" dirty="0" err="1">
                <a:latin typeface="Palatino Linotype" panose="02040502050505030304" pitchFamily="18" charset="0"/>
              </a:rPr>
              <a:t>οὖν</a:t>
            </a:r>
            <a:r>
              <a:rPr lang="el-GR" dirty="0">
                <a:latin typeface="Palatino Linotype" panose="02040502050505030304" pitchFamily="18" charset="0"/>
              </a:rPr>
              <a:t> </a:t>
            </a:r>
            <a:r>
              <a:rPr lang="el-GR" dirty="0" err="1">
                <a:latin typeface="Palatino Linotype" panose="02040502050505030304" pitchFamily="18" charset="0"/>
              </a:rPr>
              <a:t>ἵπποι</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ἡνίοχοι</a:t>
            </a:r>
            <a:r>
              <a:rPr lang="el-GR" dirty="0">
                <a:latin typeface="Palatino Linotype" panose="02040502050505030304" pitchFamily="18" charset="0"/>
              </a:rPr>
              <a:t> </a:t>
            </a:r>
            <a:r>
              <a:rPr lang="el-GR" dirty="0" err="1">
                <a:latin typeface="Palatino Linotype" panose="02040502050505030304" pitchFamily="18" charset="0"/>
              </a:rPr>
              <a:t>πάντες</a:t>
            </a:r>
            <a:r>
              <a:rPr lang="el-GR" dirty="0">
                <a:latin typeface="Palatino Linotype" panose="02040502050505030304" pitchFamily="18" charset="0"/>
              </a:rPr>
              <a:t> </a:t>
            </a:r>
            <a:r>
              <a:rPr lang="el-GR" dirty="0" err="1">
                <a:latin typeface="Palatino Linotype" panose="02040502050505030304" pitchFamily="18" charset="0"/>
              </a:rPr>
              <a:t>αὐτοί</a:t>
            </a:r>
            <a:r>
              <a:rPr lang="el-GR" dirty="0">
                <a:latin typeface="Palatino Linotype" panose="02040502050505030304" pitchFamily="18" charset="0"/>
              </a:rPr>
              <a:t> τε </a:t>
            </a:r>
            <a:r>
              <a:rPr lang="el-GR" dirty="0" err="1">
                <a:latin typeface="Palatino Linotype" panose="02040502050505030304" pitchFamily="18" charset="0"/>
              </a:rPr>
              <a:t>ἀγαθοὶ</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ἐξ</a:t>
            </a:r>
            <a:r>
              <a:rPr lang="el-GR" dirty="0">
                <a:latin typeface="Palatino Linotype" panose="02040502050505030304" pitchFamily="18" charset="0"/>
              </a:rPr>
              <a:t> </a:t>
            </a:r>
            <a:r>
              <a:rPr lang="el-GR" dirty="0" err="1">
                <a:latin typeface="Palatino Linotype" panose="02040502050505030304" pitchFamily="18" charset="0"/>
              </a:rPr>
              <a:t>ἀγαθῶν</a:t>
            </a:r>
            <a:r>
              <a:rPr lang="el-GR" dirty="0">
                <a:latin typeface="Palatino Linotype" panose="02040502050505030304" pitchFamily="18" charset="0"/>
              </a:rPr>
              <a:t>, [246</a:t>
            </a:r>
            <a:r>
              <a:rPr lang="en-GB" dirty="0">
                <a:latin typeface="Palatino Linotype" panose="02040502050505030304" pitchFamily="18" charset="0"/>
              </a:rPr>
              <a:t>b] </a:t>
            </a:r>
            <a:r>
              <a:rPr lang="el-GR" dirty="0" err="1">
                <a:latin typeface="Palatino Linotype" panose="02040502050505030304" pitchFamily="18" charset="0"/>
              </a:rPr>
              <a:t>τὸ</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τῶν</a:t>
            </a:r>
            <a:r>
              <a:rPr lang="el-GR" dirty="0">
                <a:latin typeface="Palatino Linotype" panose="02040502050505030304" pitchFamily="18" charset="0"/>
              </a:rPr>
              <a:t> </a:t>
            </a:r>
            <a:r>
              <a:rPr lang="el-GR" dirty="0" err="1">
                <a:latin typeface="Palatino Linotype" panose="02040502050505030304" pitchFamily="18" charset="0"/>
              </a:rPr>
              <a:t>ἄλλων</a:t>
            </a:r>
            <a:r>
              <a:rPr lang="el-GR" dirty="0">
                <a:latin typeface="Palatino Linotype" panose="02040502050505030304" pitchFamily="18" charset="0"/>
              </a:rPr>
              <a:t> </a:t>
            </a:r>
            <a:r>
              <a:rPr lang="el-GR" dirty="0" err="1">
                <a:latin typeface="Palatino Linotype" panose="02040502050505030304" pitchFamily="18" charset="0"/>
              </a:rPr>
              <a:t>μέμεικται</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πρῶτον</a:t>
            </a:r>
            <a:r>
              <a:rPr lang="el-GR" dirty="0">
                <a:latin typeface="Palatino Linotype" panose="02040502050505030304" pitchFamily="18" charset="0"/>
              </a:rPr>
              <a:t> </a:t>
            </a:r>
            <a:r>
              <a:rPr lang="el-GR" dirty="0" err="1">
                <a:latin typeface="Palatino Linotype" panose="02040502050505030304" pitchFamily="18" charset="0"/>
              </a:rPr>
              <a:t>μὲν</a:t>
            </a:r>
            <a:r>
              <a:rPr lang="el-GR" dirty="0">
                <a:latin typeface="Palatino Linotype" panose="02040502050505030304" pitchFamily="18" charset="0"/>
              </a:rPr>
              <a:t> </a:t>
            </a:r>
            <a:r>
              <a:rPr lang="el-GR" dirty="0" err="1">
                <a:latin typeface="Palatino Linotype" panose="02040502050505030304" pitchFamily="18" charset="0"/>
              </a:rPr>
              <a:t>ἡμῶν</a:t>
            </a:r>
            <a:r>
              <a:rPr lang="el-GR" dirty="0">
                <a:latin typeface="Palatino Linotype" panose="02040502050505030304" pitchFamily="18" charset="0"/>
              </a:rPr>
              <a:t> ὁ </a:t>
            </a:r>
            <a:r>
              <a:rPr lang="el-GR" dirty="0" err="1">
                <a:latin typeface="Palatino Linotype" panose="02040502050505030304" pitchFamily="18" charset="0"/>
              </a:rPr>
              <a:t>ἄρχων</a:t>
            </a:r>
            <a:r>
              <a:rPr lang="el-GR" dirty="0">
                <a:latin typeface="Palatino Linotype" panose="02040502050505030304" pitchFamily="18" charset="0"/>
              </a:rPr>
              <a:t> </a:t>
            </a:r>
            <a:r>
              <a:rPr lang="el-GR" dirty="0" err="1">
                <a:latin typeface="Palatino Linotype" panose="02040502050505030304" pitchFamily="18" charset="0"/>
              </a:rPr>
              <a:t>συνωρίδος</a:t>
            </a:r>
            <a:r>
              <a:rPr lang="el-GR" dirty="0">
                <a:latin typeface="Palatino Linotype" panose="02040502050505030304" pitchFamily="18" charset="0"/>
              </a:rPr>
              <a:t> </a:t>
            </a:r>
            <a:r>
              <a:rPr lang="el-GR" dirty="0" err="1">
                <a:latin typeface="Palatino Linotype" panose="02040502050505030304" pitchFamily="18" charset="0"/>
              </a:rPr>
              <a:t>ἡνιοχεῖ</a:t>
            </a:r>
            <a:r>
              <a:rPr lang="el-GR" dirty="0">
                <a:latin typeface="Palatino Linotype" panose="02040502050505030304" pitchFamily="18" charset="0"/>
              </a:rPr>
              <a:t>, </a:t>
            </a:r>
            <a:r>
              <a:rPr lang="el-GR" dirty="0" err="1">
                <a:latin typeface="Palatino Linotype" panose="02040502050505030304" pitchFamily="18" charset="0"/>
              </a:rPr>
              <a:t>εἶτα</a:t>
            </a:r>
            <a:r>
              <a:rPr lang="el-GR" dirty="0">
                <a:latin typeface="Palatino Linotype" panose="02040502050505030304" pitchFamily="18" charset="0"/>
              </a:rPr>
              <a:t> </a:t>
            </a:r>
            <a:r>
              <a:rPr lang="el-GR" dirty="0" err="1">
                <a:latin typeface="Palatino Linotype" panose="02040502050505030304" pitchFamily="18" charset="0"/>
              </a:rPr>
              <a:t>τῶν</a:t>
            </a:r>
            <a:r>
              <a:rPr lang="el-GR" dirty="0">
                <a:latin typeface="Palatino Linotype" panose="02040502050505030304" pitchFamily="18" charset="0"/>
              </a:rPr>
              <a:t> </a:t>
            </a:r>
            <a:r>
              <a:rPr lang="el-GR" dirty="0" err="1">
                <a:latin typeface="Palatino Linotype" panose="02040502050505030304" pitchFamily="18" charset="0"/>
              </a:rPr>
              <a:t>ἵππων</a:t>
            </a:r>
            <a:r>
              <a:rPr lang="el-GR" dirty="0">
                <a:latin typeface="Palatino Linotype" panose="02040502050505030304" pitchFamily="18" charset="0"/>
              </a:rPr>
              <a:t> ὁ </a:t>
            </a:r>
            <a:r>
              <a:rPr lang="el-GR" dirty="0" err="1">
                <a:latin typeface="Palatino Linotype" panose="02040502050505030304" pitchFamily="18" charset="0"/>
              </a:rPr>
              <a:t>μὲν</a:t>
            </a:r>
            <a:r>
              <a:rPr lang="el-GR" dirty="0">
                <a:latin typeface="Palatino Linotype" panose="02040502050505030304" pitchFamily="18" charset="0"/>
              </a:rPr>
              <a:t> </a:t>
            </a:r>
            <a:r>
              <a:rPr lang="el-GR" dirty="0" err="1">
                <a:latin typeface="Palatino Linotype" panose="02040502050505030304" pitchFamily="18" charset="0"/>
              </a:rPr>
              <a:t>αὐτῷ</a:t>
            </a:r>
            <a:r>
              <a:rPr lang="el-GR" dirty="0">
                <a:latin typeface="Palatino Linotype" panose="02040502050505030304" pitchFamily="18" charset="0"/>
              </a:rPr>
              <a:t> </a:t>
            </a:r>
            <a:r>
              <a:rPr lang="el-GR" dirty="0" err="1">
                <a:latin typeface="Palatino Linotype" panose="02040502050505030304" pitchFamily="18" charset="0"/>
              </a:rPr>
              <a:t>καλός</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ἀγαθὸς</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ἐκ</a:t>
            </a:r>
            <a:r>
              <a:rPr lang="el-GR" dirty="0">
                <a:latin typeface="Palatino Linotype" panose="02040502050505030304" pitchFamily="18" charset="0"/>
              </a:rPr>
              <a:t> </a:t>
            </a:r>
            <a:r>
              <a:rPr lang="el-GR" dirty="0" err="1">
                <a:latin typeface="Palatino Linotype" panose="02040502050505030304" pitchFamily="18" charset="0"/>
              </a:rPr>
              <a:t>τοιούτων</a:t>
            </a:r>
            <a:r>
              <a:rPr lang="el-GR" dirty="0">
                <a:latin typeface="Palatino Linotype" panose="02040502050505030304" pitchFamily="18" charset="0"/>
              </a:rPr>
              <a:t>, ὁ δ’ </a:t>
            </a:r>
            <a:r>
              <a:rPr lang="el-GR" dirty="0" err="1">
                <a:latin typeface="Palatino Linotype" panose="02040502050505030304" pitchFamily="18" charset="0"/>
              </a:rPr>
              <a:t>ἐξ</a:t>
            </a:r>
            <a:r>
              <a:rPr lang="el-GR" dirty="0">
                <a:latin typeface="Palatino Linotype" panose="02040502050505030304" pitchFamily="18" charset="0"/>
              </a:rPr>
              <a:t> </a:t>
            </a:r>
            <a:r>
              <a:rPr lang="el-GR" dirty="0" err="1">
                <a:latin typeface="Palatino Linotype" panose="02040502050505030304" pitchFamily="18" charset="0"/>
              </a:rPr>
              <a:t>ἐναντίων</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ἐναντίος</a:t>
            </a:r>
            <a:r>
              <a:rPr lang="el-GR" dirty="0">
                <a:latin typeface="Palatino Linotype" panose="02040502050505030304" pitchFamily="18" charset="0"/>
              </a:rPr>
              <a:t>·</a:t>
            </a:r>
          </a:p>
        </p:txBody>
      </p:sp>
      <p:sp>
        <p:nvSpPr>
          <p:cNvPr id="4" name="Θέση περιεχομένου 3">
            <a:extLst>
              <a:ext uri="{FF2B5EF4-FFF2-40B4-BE49-F238E27FC236}">
                <a16:creationId xmlns:a16="http://schemas.microsoft.com/office/drawing/2014/main" id="{E32C0ADE-691E-6218-F5AE-7370532B637E}"/>
              </a:ext>
            </a:extLst>
          </p:cNvPr>
          <p:cNvSpPr>
            <a:spLocks noGrp="1"/>
          </p:cNvSpPr>
          <p:nvPr>
            <p:ph sz="half" idx="2"/>
          </p:nvPr>
        </p:nvSpPr>
        <p:spPr/>
        <p:txBody>
          <a:bodyPr>
            <a:normAutofit fontScale="85000" lnSpcReduction="20000"/>
          </a:bodyPr>
          <a:lstStyle/>
          <a:p>
            <a:pPr marL="0" indent="0" algn="just">
              <a:buNone/>
            </a:pPr>
            <a:r>
              <a:rPr lang="el-GR" dirty="0">
                <a:latin typeface="Palatino Linotype" panose="02040502050505030304" pitchFamily="18" charset="0"/>
              </a:rPr>
              <a:t>Όσο λοιπόν για την αθανασία της, αρκετά είναι αυτά· για τη μορφή της όμως πρέπει να </a:t>
            </a:r>
            <a:r>
              <a:rPr lang="el-GR" dirty="0" err="1">
                <a:latin typeface="Palatino Linotype" panose="02040502050505030304" pitchFamily="18" charset="0"/>
              </a:rPr>
              <a:t>ειπούμε</a:t>
            </a:r>
            <a:r>
              <a:rPr lang="el-GR" dirty="0">
                <a:latin typeface="Palatino Linotype" panose="02040502050505030304" pitchFamily="18" charset="0"/>
              </a:rPr>
              <a:t> τ' ακόλουθα: Τι λογής βέβαια είναι, αυτό για να </a:t>
            </a:r>
            <a:r>
              <a:rPr lang="el-GR" dirty="0" err="1">
                <a:latin typeface="Palatino Linotype" panose="02040502050505030304" pitchFamily="18" charset="0"/>
              </a:rPr>
              <a:t>φανή</a:t>
            </a:r>
            <a:r>
              <a:rPr lang="el-GR" dirty="0">
                <a:latin typeface="Palatino Linotype" panose="02040502050505030304" pitchFamily="18" charset="0"/>
              </a:rPr>
              <a:t> θέλει δίχως άλλο θεϊκή και </a:t>
            </a:r>
            <a:r>
              <a:rPr lang="el-GR" dirty="0" err="1">
                <a:latin typeface="Palatino Linotype" panose="02040502050505030304" pitchFamily="18" charset="0"/>
              </a:rPr>
              <a:t>μακρόλογη</a:t>
            </a:r>
            <a:r>
              <a:rPr lang="el-GR" dirty="0">
                <a:latin typeface="Palatino Linotype" panose="02040502050505030304" pitchFamily="18" charset="0"/>
              </a:rPr>
              <a:t> περιγραφή· με τι πράγμα όμως μοιάζει, αυτό για να </a:t>
            </a:r>
            <a:r>
              <a:rPr lang="el-GR" dirty="0" err="1">
                <a:latin typeface="Palatino Linotype" panose="02040502050505030304" pitchFamily="18" charset="0"/>
              </a:rPr>
              <a:t>φανή</a:t>
            </a:r>
            <a:r>
              <a:rPr lang="el-GR" dirty="0">
                <a:latin typeface="Palatino Linotype" panose="02040502050505030304" pitchFamily="18" charset="0"/>
              </a:rPr>
              <a:t> αρκεί περιγραφή ανθρώπινη και πιο σύντομη. Με τέτοιο λοιπόν τρόπο ας </a:t>
            </a:r>
            <a:r>
              <a:rPr lang="el-GR" dirty="0" err="1">
                <a:latin typeface="Palatino Linotype" panose="02040502050505030304" pitchFamily="18" charset="0"/>
              </a:rPr>
              <a:t>μιλήσωμε</a:t>
            </a:r>
            <a:r>
              <a:rPr lang="el-GR" dirty="0">
                <a:latin typeface="Palatino Linotype" panose="02040502050505030304" pitchFamily="18" charset="0"/>
              </a:rPr>
              <a:t>. Λέμε λοιπόν πως μοιάζει με τη </a:t>
            </a:r>
            <a:r>
              <a:rPr lang="el-GR" dirty="0" err="1">
                <a:latin typeface="Palatino Linotype" panose="02040502050505030304" pitchFamily="18" charset="0"/>
              </a:rPr>
              <a:t>σύδετη</a:t>
            </a:r>
            <a:r>
              <a:rPr lang="el-GR" dirty="0">
                <a:latin typeface="Palatino Linotype" panose="02040502050505030304" pitchFamily="18" charset="0"/>
              </a:rPr>
              <a:t> δύναμη που έχει ένα ζευγάρι φτερωτά άλογα μαζί με τον ηνίοχο. Τα άλογα λοιπόν των θεών και οι ηνίοχοι είναι όλοι καλοί κι από καλή γενιά, ενώ στους άλλους είναι ανακατωμένα. Και πρώτα–πρώτα ο δικός μας αρματηλάτης βαστάει με τα χαλινάρια ένα μονάχα ζευγάρι άλογα, κι από τ' άλογα αυτά το ένα είναι όμορφο κι ευγενικό κι από καλή γενιά, ενώ το άλλο είναι απ' αντίθετη κι αντίθετο∙ </a:t>
            </a:r>
          </a:p>
        </p:txBody>
      </p:sp>
    </p:spTree>
    <p:extLst>
      <p:ext uri="{BB962C8B-B14F-4D97-AF65-F5344CB8AC3E}">
        <p14:creationId xmlns:p14="http://schemas.microsoft.com/office/powerpoint/2010/main" val="3421333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E8E8E7-3CF2-85B1-8A13-8C8248C58DAA}"/>
              </a:ext>
            </a:extLst>
          </p:cNvPr>
          <p:cNvSpPr>
            <a:spLocks noGrp="1"/>
          </p:cNvSpPr>
          <p:nvPr>
            <p:ph type="title"/>
          </p:nvPr>
        </p:nvSpPr>
        <p:spPr/>
        <p:txBody>
          <a:bodyPr/>
          <a:lstStyle/>
          <a:p>
            <a:r>
              <a:rPr lang="el-GR" i="1" dirty="0" err="1">
                <a:solidFill>
                  <a:schemeClr val="accent2"/>
                </a:solidFill>
                <a:latin typeface="Palatino Linotype" panose="02040502050505030304" pitchFamily="18" charset="0"/>
              </a:rPr>
              <a:t>Φαίδρος</a:t>
            </a:r>
            <a:r>
              <a:rPr lang="el-GR" dirty="0">
                <a:solidFill>
                  <a:schemeClr val="accent2"/>
                </a:solidFill>
                <a:latin typeface="Palatino Linotype" panose="02040502050505030304" pitchFamily="18" charset="0"/>
              </a:rPr>
              <a:t> </a:t>
            </a:r>
            <a:r>
              <a:rPr lang="en-GB" dirty="0">
                <a:solidFill>
                  <a:schemeClr val="accent2"/>
                </a:solidFill>
                <a:effectLst/>
                <a:latin typeface="Palatino Linotype" panose="02040502050505030304" pitchFamily="18" charset="0"/>
              </a:rPr>
              <a:t>243e–247c</a:t>
            </a:r>
            <a:endParaRPr lang="el-GR" dirty="0"/>
          </a:p>
        </p:txBody>
      </p:sp>
      <p:sp>
        <p:nvSpPr>
          <p:cNvPr id="3" name="Θέση περιεχομένου 2">
            <a:extLst>
              <a:ext uri="{FF2B5EF4-FFF2-40B4-BE49-F238E27FC236}">
                <a16:creationId xmlns:a16="http://schemas.microsoft.com/office/drawing/2014/main" id="{CFB1283C-58C4-3EE9-F1D5-651863D8C307}"/>
              </a:ext>
            </a:extLst>
          </p:cNvPr>
          <p:cNvSpPr>
            <a:spLocks noGrp="1"/>
          </p:cNvSpPr>
          <p:nvPr>
            <p:ph sz="half" idx="1"/>
          </p:nvPr>
        </p:nvSpPr>
        <p:spPr/>
        <p:txBody>
          <a:bodyPr>
            <a:normAutofit fontScale="77500" lnSpcReduction="20000"/>
          </a:bodyPr>
          <a:lstStyle/>
          <a:p>
            <a:pPr marL="0" indent="0" algn="just">
              <a:buNone/>
            </a:pPr>
            <a:r>
              <a:rPr lang="el-GR" dirty="0" err="1">
                <a:latin typeface="Palatino Linotype" panose="02040502050505030304" pitchFamily="18" charset="0"/>
              </a:rPr>
              <a:t>χαλεπὴ</a:t>
            </a:r>
            <a:r>
              <a:rPr lang="el-GR" dirty="0">
                <a:latin typeface="Palatino Linotype" panose="02040502050505030304" pitchFamily="18" charset="0"/>
              </a:rPr>
              <a:t> </a:t>
            </a:r>
            <a:r>
              <a:rPr lang="el-GR" dirty="0" err="1">
                <a:latin typeface="Palatino Linotype" panose="02040502050505030304" pitchFamily="18" charset="0"/>
              </a:rPr>
              <a:t>δὴ</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δύσκολος</a:t>
            </a:r>
            <a:r>
              <a:rPr lang="el-GR" dirty="0">
                <a:latin typeface="Palatino Linotype" panose="02040502050505030304" pitchFamily="18" charset="0"/>
              </a:rPr>
              <a:t> </a:t>
            </a:r>
            <a:r>
              <a:rPr lang="el-GR" dirty="0" err="1">
                <a:latin typeface="Palatino Linotype" panose="02040502050505030304" pitchFamily="18" charset="0"/>
              </a:rPr>
              <a:t>ἐξ</a:t>
            </a:r>
            <a:r>
              <a:rPr lang="el-GR" dirty="0">
                <a:latin typeface="Palatino Linotype" panose="02040502050505030304" pitchFamily="18" charset="0"/>
              </a:rPr>
              <a:t> </a:t>
            </a:r>
            <a:r>
              <a:rPr lang="el-GR" dirty="0" err="1">
                <a:latin typeface="Palatino Linotype" panose="02040502050505030304" pitchFamily="18" charset="0"/>
              </a:rPr>
              <a:t>ἀνάγκης</a:t>
            </a:r>
            <a:r>
              <a:rPr lang="el-GR" dirty="0">
                <a:latin typeface="Palatino Linotype" panose="02040502050505030304" pitchFamily="18" charset="0"/>
              </a:rPr>
              <a:t> ἡ </a:t>
            </a:r>
            <a:r>
              <a:rPr lang="el-GR" dirty="0" err="1">
                <a:latin typeface="Palatino Linotype" panose="02040502050505030304" pitchFamily="18" charset="0"/>
              </a:rPr>
              <a:t>περὶ</a:t>
            </a:r>
            <a:r>
              <a:rPr lang="el-GR" dirty="0">
                <a:latin typeface="Palatino Linotype" panose="02040502050505030304" pitchFamily="18" charset="0"/>
              </a:rPr>
              <a:t> </a:t>
            </a:r>
            <a:r>
              <a:rPr lang="el-GR" dirty="0" err="1">
                <a:latin typeface="Palatino Linotype" panose="02040502050505030304" pitchFamily="18" charset="0"/>
              </a:rPr>
              <a:t>ἡμᾶς</a:t>
            </a:r>
            <a:r>
              <a:rPr lang="el-GR" dirty="0">
                <a:latin typeface="Palatino Linotype" panose="02040502050505030304" pitchFamily="18" charset="0"/>
              </a:rPr>
              <a:t> </a:t>
            </a:r>
            <a:r>
              <a:rPr lang="el-GR" dirty="0" err="1">
                <a:latin typeface="Palatino Linotype" panose="02040502050505030304" pitchFamily="18" charset="0"/>
              </a:rPr>
              <a:t>ἡνιόχησις</a:t>
            </a:r>
            <a:r>
              <a:rPr lang="el-GR" dirty="0">
                <a:latin typeface="Palatino Linotype" panose="02040502050505030304" pitchFamily="18" charset="0"/>
              </a:rPr>
              <a:t>. </a:t>
            </a:r>
            <a:r>
              <a:rPr lang="el-GR" dirty="0" err="1">
                <a:latin typeface="Palatino Linotype" panose="02040502050505030304" pitchFamily="18" charset="0"/>
              </a:rPr>
              <a:t>πῇ</a:t>
            </a:r>
            <a:r>
              <a:rPr lang="el-GR" dirty="0">
                <a:latin typeface="Palatino Linotype" panose="02040502050505030304" pitchFamily="18" charset="0"/>
              </a:rPr>
              <a:t> </a:t>
            </a:r>
            <a:r>
              <a:rPr lang="el-GR" dirty="0" err="1">
                <a:latin typeface="Palatino Linotype" panose="02040502050505030304" pitchFamily="18" charset="0"/>
              </a:rPr>
              <a:t>δὴ</a:t>
            </a:r>
            <a:r>
              <a:rPr lang="el-GR" dirty="0">
                <a:latin typeface="Palatino Linotype" panose="02040502050505030304" pitchFamily="18" charset="0"/>
              </a:rPr>
              <a:t> </a:t>
            </a:r>
            <a:r>
              <a:rPr lang="el-GR" dirty="0" err="1">
                <a:latin typeface="Palatino Linotype" panose="02040502050505030304" pitchFamily="18" charset="0"/>
              </a:rPr>
              <a:t>οὖν</a:t>
            </a:r>
            <a:r>
              <a:rPr lang="el-GR" dirty="0">
                <a:latin typeface="Palatino Linotype" panose="02040502050505030304" pitchFamily="18" charset="0"/>
              </a:rPr>
              <a:t> </a:t>
            </a:r>
            <a:r>
              <a:rPr lang="el-GR" dirty="0" err="1">
                <a:latin typeface="Palatino Linotype" panose="02040502050505030304" pitchFamily="18" charset="0"/>
              </a:rPr>
              <a:t>θνητόν</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ἀθάνατον</a:t>
            </a:r>
            <a:r>
              <a:rPr lang="el-GR" dirty="0">
                <a:latin typeface="Palatino Linotype" panose="02040502050505030304" pitchFamily="18" charset="0"/>
              </a:rPr>
              <a:t> </a:t>
            </a:r>
            <a:r>
              <a:rPr lang="el-GR" dirty="0" err="1">
                <a:latin typeface="Palatino Linotype" panose="02040502050505030304" pitchFamily="18" charset="0"/>
              </a:rPr>
              <a:t>ζῷον</a:t>
            </a:r>
            <a:r>
              <a:rPr lang="el-GR" dirty="0">
                <a:latin typeface="Palatino Linotype" panose="02040502050505030304" pitchFamily="18" charset="0"/>
              </a:rPr>
              <a:t> </a:t>
            </a:r>
            <a:r>
              <a:rPr lang="el-GR" dirty="0" err="1">
                <a:latin typeface="Palatino Linotype" panose="02040502050505030304" pitchFamily="18" charset="0"/>
              </a:rPr>
              <a:t>ἐκλήθη</a:t>
            </a:r>
            <a:r>
              <a:rPr lang="el-GR" dirty="0">
                <a:latin typeface="Palatino Linotype" panose="02040502050505030304" pitchFamily="18" charset="0"/>
              </a:rPr>
              <a:t> </a:t>
            </a:r>
            <a:r>
              <a:rPr lang="el-GR" dirty="0" err="1">
                <a:latin typeface="Palatino Linotype" panose="02040502050505030304" pitchFamily="18" charset="0"/>
              </a:rPr>
              <a:t>πειρατέον</a:t>
            </a:r>
            <a:r>
              <a:rPr lang="el-GR" dirty="0">
                <a:latin typeface="Palatino Linotype" panose="02040502050505030304" pitchFamily="18" charset="0"/>
              </a:rPr>
              <a:t> </a:t>
            </a:r>
            <a:r>
              <a:rPr lang="el-GR" dirty="0" err="1">
                <a:latin typeface="Palatino Linotype" panose="02040502050505030304" pitchFamily="18" charset="0"/>
              </a:rPr>
              <a:t>εἰπεῖν</a:t>
            </a:r>
            <a:r>
              <a:rPr lang="el-GR" dirty="0">
                <a:latin typeface="Palatino Linotype" panose="02040502050505030304" pitchFamily="18" charset="0"/>
              </a:rPr>
              <a:t>. </a:t>
            </a:r>
            <a:r>
              <a:rPr lang="el-GR" dirty="0" err="1">
                <a:latin typeface="Palatino Linotype" panose="02040502050505030304" pitchFamily="18" charset="0"/>
              </a:rPr>
              <a:t>ψυχὴ</a:t>
            </a:r>
            <a:r>
              <a:rPr lang="el-GR" dirty="0">
                <a:latin typeface="Palatino Linotype" panose="02040502050505030304" pitchFamily="18" charset="0"/>
              </a:rPr>
              <a:t> </a:t>
            </a:r>
            <a:r>
              <a:rPr lang="el-GR" dirty="0" err="1">
                <a:latin typeface="Palatino Linotype" panose="02040502050505030304" pitchFamily="18" charset="0"/>
              </a:rPr>
              <a:t>πᾶσα</a:t>
            </a:r>
            <a:r>
              <a:rPr lang="el-GR" dirty="0">
                <a:latin typeface="Palatino Linotype" panose="02040502050505030304" pitchFamily="18" charset="0"/>
              </a:rPr>
              <a:t> </a:t>
            </a:r>
            <a:r>
              <a:rPr lang="el-GR" dirty="0" err="1">
                <a:latin typeface="Palatino Linotype" panose="02040502050505030304" pitchFamily="18" charset="0"/>
              </a:rPr>
              <a:t>παντὸς</a:t>
            </a:r>
            <a:r>
              <a:rPr lang="el-GR" dirty="0">
                <a:latin typeface="Palatino Linotype" panose="02040502050505030304" pitchFamily="18" charset="0"/>
              </a:rPr>
              <a:t> </a:t>
            </a:r>
            <a:r>
              <a:rPr lang="el-GR" dirty="0" err="1">
                <a:latin typeface="Palatino Linotype" panose="02040502050505030304" pitchFamily="18" charset="0"/>
              </a:rPr>
              <a:t>ἐπιμελεῖται</a:t>
            </a:r>
            <a:r>
              <a:rPr lang="el-GR" dirty="0">
                <a:latin typeface="Palatino Linotype" panose="02040502050505030304" pitchFamily="18" charset="0"/>
              </a:rPr>
              <a:t> </a:t>
            </a:r>
            <a:r>
              <a:rPr lang="el-GR" dirty="0" err="1">
                <a:latin typeface="Palatino Linotype" panose="02040502050505030304" pitchFamily="18" charset="0"/>
              </a:rPr>
              <a:t>τοῦ</a:t>
            </a:r>
            <a:r>
              <a:rPr lang="el-GR" dirty="0">
                <a:latin typeface="Palatino Linotype" panose="02040502050505030304" pitchFamily="18" charset="0"/>
              </a:rPr>
              <a:t> </a:t>
            </a:r>
            <a:r>
              <a:rPr lang="el-GR" dirty="0" err="1">
                <a:latin typeface="Palatino Linotype" panose="02040502050505030304" pitchFamily="18" charset="0"/>
              </a:rPr>
              <a:t>ἀψύχου</a:t>
            </a:r>
            <a:r>
              <a:rPr lang="el-GR" dirty="0">
                <a:latin typeface="Palatino Linotype" panose="02040502050505030304" pitchFamily="18" charset="0"/>
              </a:rPr>
              <a:t>, </a:t>
            </a:r>
            <a:r>
              <a:rPr lang="el-GR" dirty="0" err="1">
                <a:latin typeface="Palatino Linotype" panose="02040502050505030304" pitchFamily="18" charset="0"/>
              </a:rPr>
              <a:t>πάντα</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οὐρανὸν</a:t>
            </a:r>
            <a:r>
              <a:rPr lang="el-GR" dirty="0">
                <a:latin typeface="Palatino Linotype" panose="02040502050505030304" pitchFamily="18" charset="0"/>
              </a:rPr>
              <a:t> </a:t>
            </a:r>
            <a:r>
              <a:rPr lang="el-GR" dirty="0" err="1">
                <a:latin typeface="Palatino Linotype" panose="02040502050505030304" pitchFamily="18" charset="0"/>
              </a:rPr>
              <a:t>περιπολεῖ</a:t>
            </a:r>
            <a:r>
              <a:rPr lang="el-GR" dirty="0">
                <a:latin typeface="Palatino Linotype" panose="02040502050505030304" pitchFamily="18" charset="0"/>
              </a:rPr>
              <a:t>, </a:t>
            </a:r>
            <a:r>
              <a:rPr lang="el-GR" dirty="0" err="1">
                <a:latin typeface="Palatino Linotype" panose="02040502050505030304" pitchFamily="18" charset="0"/>
              </a:rPr>
              <a:t>ἄλλοτ</a:t>
            </a:r>
            <a:r>
              <a:rPr lang="el-GR" dirty="0">
                <a:latin typeface="Palatino Linotype" panose="02040502050505030304" pitchFamily="18" charset="0"/>
              </a:rPr>
              <a:t>’ </a:t>
            </a:r>
            <a:r>
              <a:rPr lang="el-GR" dirty="0" err="1">
                <a:latin typeface="Palatino Linotype" panose="02040502050505030304" pitchFamily="18" charset="0"/>
              </a:rPr>
              <a:t>ἐν</a:t>
            </a:r>
            <a:r>
              <a:rPr lang="el-GR" dirty="0">
                <a:latin typeface="Palatino Linotype" panose="02040502050505030304" pitchFamily="18" charset="0"/>
              </a:rPr>
              <a:t> </a:t>
            </a:r>
            <a:r>
              <a:rPr lang="el-GR" dirty="0" err="1">
                <a:latin typeface="Palatino Linotype" panose="02040502050505030304" pitchFamily="18" charset="0"/>
              </a:rPr>
              <a:t>ἄλλοις</a:t>
            </a:r>
            <a:r>
              <a:rPr lang="el-GR" dirty="0">
                <a:latin typeface="Palatino Linotype" panose="02040502050505030304" pitchFamily="18" charset="0"/>
              </a:rPr>
              <a:t> </a:t>
            </a:r>
            <a:r>
              <a:rPr lang="el-GR" dirty="0" err="1">
                <a:latin typeface="Palatino Linotype" panose="02040502050505030304" pitchFamily="18" charset="0"/>
              </a:rPr>
              <a:t>εἴδεσι</a:t>
            </a:r>
            <a:r>
              <a:rPr lang="el-GR" dirty="0">
                <a:latin typeface="Palatino Linotype" panose="02040502050505030304" pitchFamily="18" charset="0"/>
              </a:rPr>
              <a:t> </a:t>
            </a:r>
            <a:r>
              <a:rPr lang="el-GR" dirty="0" err="1">
                <a:latin typeface="Palatino Linotype" panose="02040502050505030304" pitchFamily="18" charset="0"/>
              </a:rPr>
              <a:t>γιγνομένη</a:t>
            </a:r>
            <a:r>
              <a:rPr lang="el-GR" dirty="0">
                <a:latin typeface="Palatino Linotype" panose="02040502050505030304" pitchFamily="18" charset="0"/>
              </a:rPr>
              <a:t>. </a:t>
            </a:r>
            <a:r>
              <a:rPr lang="el-GR" dirty="0" err="1">
                <a:latin typeface="Palatino Linotype" panose="02040502050505030304" pitchFamily="18" charset="0"/>
              </a:rPr>
              <a:t>τελέα</a:t>
            </a:r>
            <a:r>
              <a:rPr lang="el-GR" dirty="0">
                <a:latin typeface="Palatino Linotype" panose="02040502050505030304" pitchFamily="18" charset="0"/>
              </a:rPr>
              <a:t> [246</a:t>
            </a:r>
            <a:r>
              <a:rPr lang="en-GB" dirty="0">
                <a:latin typeface="Palatino Linotype" panose="02040502050505030304" pitchFamily="18" charset="0"/>
              </a:rPr>
              <a:t>c] </a:t>
            </a:r>
            <a:r>
              <a:rPr lang="el-GR" dirty="0" err="1">
                <a:latin typeface="Palatino Linotype" panose="02040502050505030304" pitchFamily="18" charset="0"/>
              </a:rPr>
              <a:t>μὲν</a:t>
            </a:r>
            <a:r>
              <a:rPr lang="el-GR" dirty="0">
                <a:latin typeface="Palatino Linotype" panose="02040502050505030304" pitchFamily="18" charset="0"/>
              </a:rPr>
              <a:t> </a:t>
            </a:r>
            <a:r>
              <a:rPr lang="el-GR" dirty="0" err="1">
                <a:latin typeface="Palatino Linotype" panose="02040502050505030304" pitchFamily="18" charset="0"/>
              </a:rPr>
              <a:t>οὖν</a:t>
            </a:r>
            <a:r>
              <a:rPr lang="el-GR" dirty="0">
                <a:latin typeface="Palatino Linotype" panose="02040502050505030304" pitchFamily="18" charset="0"/>
              </a:rPr>
              <a:t> </a:t>
            </a:r>
            <a:r>
              <a:rPr lang="el-GR" dirty="0" err="1">
                <a:latin typeface="Palatino Linotype" panose="02040502050505030304" pitchFamily="18" charset="0"/>
              </a:rPr>
              <a:t>οὖσα</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ἐπτερωμένη</a:t>
            </a:r>
            <a:r>
              <a:rPr lang="el-GR" dirty="0">
                <a:latin typeface="Palatino Linotype" panose="02040502050505030304" pitchFamily="18" charset="0"/>
              </a:rPr>
              <a:t> </a:t>
            </a:r>
            <a:r>
              <a:rPr lang="el-GR" dirty="0" err="1">
                <a:latin typeface="Palatino Linotype" panose="02040502050505030304" pitchFamily="18" charset="0"/>
              </a:rPr>
              <a:t>μετεωροπορεῖ</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πάντα</a:t>
            </a:r>
            <a:r>
              <a:rPr lang="el-GR" dirty="0">
                <a:latin typeface="Palatino Linotype" panose="02040502050505030304" pitchFamily="18" charset="0"/>
              </a:rPr>
              <a:t> </a:t>
            </a:r>
            <a:r>
              <a:rPr lang="el-GR" dirty="0" err="1">
                <a:latin typeface="Palatino Linotype" panose="02040502050505030304" pitchFamily="18" charset="0"/>
              </a:rPr>
              <a:t>τὸν</a:t>
            </a:r>
            <a:r>
              <a:rPr lang="el-GR" dirty="0">
                <a:latin typeface="Palatino Linotype" panose="02040502050505030304" pitchFamily="18" charset="0"/>
              </a:rPr>
              <a:t> </a:t>
            </a:r>
            <a:r>
              <a:rPr lang="el-GR" dirty="0" err="1">
                <a:latin typeface="Palatino Linotype" panose="02040502050505030304" pitchFamily="18" charset="0"/>
              </a:rPr>
              <a:t>κόσμον</a:t>
            </a:r>
            <a:r>
              <a:rPr lang="el-GR" dirty="0">
                <a:latin typeface="Palatino Linotype" panose="02040502050505030304" pitchFamily="18" charset="0"/>
              </a:rPr>
              <a:t> </a:t>
            </a:r>
            <a:r>
              <a:rPr lang="el-GR" dirty="0" err="1">
                <a:latin typeface="Palatino Linotype" panose="02040502050505030304" pitchFamily="18" charset="0"/>
              </a:rPr>
              <a:t>διοικεῖ</a:t>
            </a:r>
            <a:r>
              <a:rPr lang="el-GR" dirty="0">
                <a:latin typeface="Palatino Linotype" panose="02040502050505030304" pitchFamily="18" charset="0"/>
              </a:rPr>
              <a:t>, ἡ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πτερορρυήσασα</a:t>
            </a:r>
            <a:r>
              <a:rPr lang="el-GR" dirty="0">
                <a:latin typeface="Palatino Linotype" panose="02040502050505030304" pitchFamily="18" charset="0"/>
              </a:rPr>
              <a:t> </a:t>
            </a:r>
            <a:r>
              <a:rPr lang="el-GR" dirty="0" err="1">
                <a:latin typeface="Palatino Linotype" panose="02040502050505030304" pitchFamily="18" charset="0"/>
              </a:rPr>
              <a:t>φέρεται</a:t>
            </a:r>
            <a:r>
              <a:rPr lang="el-GR" dirty="0">
                <a:latin typeface="Palatino Linotype" panose="02040502050505030304" pitchFamily="18" charset="0"/>
              </a:rPr>
              <a:t> </a:t>
            </a:r>
            <a:r>
              <a:rPr lang="el-GR" dirty="0" err="1">
                <a:latin typeface="Palatino Linotype" panose="02040502050505030304" pitchFamily="18" charset="0"/>
              </a:rPr>
              <a:t>ἕως</a:t>
            </a:r>
            <a:r>
              <a:rPr lang="el-GR" dirty="0">
                <a:latin typeface="Palatino Linotype" panose="02040502050505030304" pitchFamily="18" charset="0"/>
              </a:rPr>
              <a:t> </a:t>
            </a:r>
            <a:r>
              <a:rPr lang="el-GR" dirty="0" err="1">
                <a:latin typeface="Palatino Linotype" panose="02040502050505030304" pitchFamily="18" charset="0"/>
              </a:rPr>
              <a:t>ἂν</a:t>
            </a:r>
            <a:r>
              <a:rPr lang="el-GR" dirty="0">
                <a:latin typeface="Palatino Linotype" panose="02040502050505030304" pitchFamily="18" charset="0"/>
              </a:rPr>
              <a:t> </a:t>
            </a:r>
            <a:r>
              <a:rPr lang="el-GR" dirty="0" err="1">
                <a:latin typeface="Palatino Linotype" panose="02040502050505030304" pitchFamily="18" charset="0"/>
              </a:rPr>
              <a:t>στερεοῦ</a:t>
            </a:r>
            <a:r>
              <a:rPr lang="el-GR" dirty="0">
                <a:latin typeface="Palatino Linotype" panose="02040502050505030304" pitchFamily="18" charset="0"/>
              </a:rPr>
              <a:t> </a:t>
            </a:r>
            <a:r>
              <a:rPr lang="el-GR" dirty="0" err="1">
                <a:latin typeface="Palatino Linotype" panose="02040502050505030304" pitchFamily="18" charset="0"/>
              </a:rPr>
              <a:t>τινος</a:t>
            </a:r>
            <a:r>
              <a:rPr lang="el-GR" dirty="0">
                <a:latin typeface="Palatino Linotype" panose="02040502050505030304" pitchFamily="18" charset="0"/>
              </a:rPr>
              <a:t> </a:t>
            </a:r>
            <a:r>
              <a:rPr lang="el-GR" dirty="0" err="1">
                <a:latin typeface="Palatino Linotype" panose="02040502050505030304" pitchFamily="18" charset="0"/>
              </a:rPr>
              <a:t>ἀντιλάβηται</a:t>
            </a:r>
            <a:r>
              <a:rPr lang="el-GR" dirty="0">
                <a:latin typeface="Palatino Linotype" panose="02040502050505030304" pitchFamily="18" charset="0"/>
              </a:rPr>
              <a:t>, </a:t>
            </a:r>
            <a:r>
              <a:rPr lang="el-GR" dirty="0" err="1">
                <a:latin typeface="Palatino Linotype" panose="02040502050505030304" pitchFamily="18" charset="0"/>
              </a:rPr>
              <a:t>οὗ</a:t>
            </a:r>
            <a:r>
              <a:rPr lang="el-GR" dirty="0">
                <a:latin typeface="Palatino Linotype" panose="02040502050505030304" pitchFamily="18" charset="0"/>
              </a:rPr>
              <a:t> </a:t>
            </a:r>
            <a:r>
              <a:rPr lang="el-GR" dirty="0" err="1">
                <a:latin typeface="Palatino Linotype" panose="02040502050505030304" pitchFamily="18" charset="0"/>
              </a:rPr>
              <a:t>κατοικισθεῖσα</a:t>
            </a:r>
            <a:r>
              <a:rPr lang="el-GR" dirty="0">
                <a:latin typeface="Palatino Linotype" panose="02040502050505030304" pitchFamily="18" charset="0"/>
              </a:rPr>
              <a:t>, </a:t>
            </a:r>
            <a:r>
              <a:rPr lang="el-GR" dirty="0" err="1">
                <a:latin typeface="Palatino Linotype" panose="02040502050505030304" pitchFamily="18" charset="0"/>
              </a:rPr>
              <a:t>σῶμα</a:t>
            </a:r>
            <a:r>
              <a:rPr lang="el-GR" dirty="0">
                <a:latin typeface="Palatino Linotype" panose="02040502050505030304" pitchFamily="18" charset="0"/>
              </a:rPr>
              <a:t> </a:t>
            </a:r>
            <a:r>
              <a:rPr lang="el-GR" dirty="0" err="1">
                <a:latin typeface="Palatino Linotype" panose="02040502050505030304" pitchFamily="18" charset="0"/>
              </a:rPr>
              <a:t>γήϊνον</a:t>
            </a:r>
            <a:r>
              <a:rPr lang="el-GR" dirty="0">
                <a:latin typeface="Palatino Linotype" panose="02040502050505030304" pitchFamily="18" charset="0"/>
              </a:rPr>
              <a:t> </a:t>
            </a:r>
            <a:r>
              <a:rPr lang="el-GR" dirty="0" err="1">
                <a:latin typeface="Palatino Linotype" panose="02040502050505030304" pitchFamily="18" charset="0"/>
              </a:rPr>
              <a:t>λαβοῦσα</a:t>
            </a:r>
            <a:r>
              <a:rPr lang="el-GR" dirty="0">
                <a:latin typeface="Palatino Linotype" panose="02040502050505030304" pitchFamily="18" charset="0"/>
              </a:rPr>
              <a:t>, </a:t>
            </a:r>
            <a:r>
              <a:rPr lang="el-GR" dirty="0" err="1">
                <a:latin typeface="Palatino Linotype" panose="02040502050505030304" pitchFamily="18" charset="0"/>
              </a:rPr>
              <a:t>αὐτὸ</a:t>
            </a:r>
            <a:r>
              <a:rPr lang="el-GR" dirty="0">
                <a:latin typeface="Palatino Linotype" panose="02040502050505030304" pitchFamily="18" charset="0"/>
              </a:rPr>
              <a:t> </a:t>
            </a:r>
            <a:r>
              <a:rPr lang="el-GR" dirty="0" err="1">
                <a:latin typeface="Palatino Linotype" panose="02040502050505030304" pitchFamily="18" charset="0"/>
              </a:rPr>
              <a:t>αὑτὸ</a:t>
            </a:r>
            <a:r>
              <a:rPr lang="el-GR" dirty="0">
                <a:latin typeface="Palatino Linotype" panose="02040502050505030304" pitchFamily="18" charset="0"/>
              </a:rPr>
              <a:t> </a:t>
            </a:r>
            <a:r>
              <a:rPr lang="el-GR" dirty="0" err="1">
                <a:latin typeface="Palatino Linotype" panose="02040502050505030304" pitchFamily="18" charset="0"/>
              </a:rPr>
              <a:t>δοκοῦν</a:t>
            </a:r>
            <a:r>
              <a:rPr lang="el-GR" dirty="0">
                <a:latin typeface="Palatino Linotype" panose="02040502050505030304" pitchFamily="18" charset="0"/>
              </a:rPr>
              <a:t> </a:t>
            </a:r>
            <a:r>
              <a:rPr lang="el-GR" dirty="0" err="1">
                <a:latin typeface="Palatino Linotype" panose="02040502050505030304" pitchFamily="18" charset="0"/>
              </a:rPr>
              <a:t>κινεῖν</a:t>
            </a:r>
            <a:r>
              <a:rPr lang="el-GR" dirty="0">
                <a:latin typeface="Palatino Linotype" panose="02040502050505030304" pitchFamily="18" charset="0"/>
              </a:rPr>
              <a:t> </a:t>
            </a:r>
            <a:r>
              <a:rPr lang="el-GR" dirty="0" err="1">
                <a:latin typeface="Palatino Linotype" panose="02040502050505030304" pitchFamily="18" charset="0"/>
              </a:rPr>
              <a:t>διὰ</a:t>
            </a:r>
            <a:r>
              <a:rPr lang="el-GR" dirty="0">
                <a:latin typeface="Palatino Linotype" panose="02040502050505030304" pitchFamily="18" charset="0"/>
              </a:rPr>
              <a:t> </a:t>
            </a:r>
            <a:r>
              <a:rPr lang="el-GR" dirty="0" err="1">
                <a:latin typeface="Palatino Linotype" panose="02040502050505030304" pitchFamily="18" charset="0"/>
              </a:rPr>
              <a:t>τὴν</a:t>
            </a:r>
            <a:r>
              <a:rPr lang="el-GR" dirty="0">
                <a:latin typeface="Palatino Linotype" panose="02040502050505030304" pitchFamily="18" charset="0"/>
              </a:rPr>
              <a:t> </a:t>
            </a:r>
            <a:r>
              <a:rPr lang="el-GR" dirty="0" err="1">
                <a:latin typeface="Palatino Linotype" panose="02040502050505030304" pitchFamily="18" charset="0"/>
              </a:rPr>
              <a:t>ἐκείνης</a:t>
            </a:r>
            <a:r>
              <a:rPr lang="el-GR" dirty="0">
                <a:latin typeface="Palatino Linotype" panose="02040502050505030304" pitchFamily="18" charset="0"/>
              </a:rPr>
              <a:t> </a:t>
            </a:r>
            <a:r>
              <a:rPr lang="el-GR" dirty="0" err="1">
                <a:latin typeface="Palatino Linotype" panose="02040502050505030304" pitchFamily="18" charset="0"/>
              </a:rPr>
              <a:t>δύναμιν</a:t>
            </a:r>
            <a:r>
              <a:rPr lang="el-GR" dirty="0">
                <a:latin typeface="Palatino Linotype" panose="02040502050505030304" pitchFamily="18" charset="0"/>
              </a:rPr>
              <a:t>, </a:t>
            </a:r>
            <a:r>
              <a:rPr lang="el-GR" dirty="0" err="1">
                <a:latin typeface="Palatino Linotype" panose="02040502050505030304" pitchFamily="18" charset="0"/>
              </a:rPr>
              <a:t>ζῷον</a:t>
            </a:r>
            <a:r>
              <a:rPr lang="el-GR" dirty="0">
                <a:latin typeface="Palatino Linotype" panose="02040502050505030304" pitchFamily="18" charset="0"/>
              </a:rPr>
              <a:t> </a:t>
            </a:r>
            <a:r>
              <a:rPr lang="el-GR" dirty="0" err="1">
                <a:latin typeface="Palatino Linotype" panose="02040502050505030304" pitchFamily="18" charset="0"/>
              </a:rPr>
              <a:t>τὸ</a:t>
            </a:r>
            <a:r>
              <a:rPr lang="el-GR" dirty="0">
                <a:latin typeface="Palatino Linotype" panose="02040502050505030304" pitchFamily="18" charset="0"/>
              </a:rPr>
              <a:t> </a:t>
            </a:r>
            <a:r>
              <a:rPr lang="el-GR" dirty="0" err="1">
                <a:latin typeface="Palatino Linotype" panose="02040502050505030304" pitchFamily="18" charset="0"/>
              </a:rPr>
              <a:t>σύμπαν</a:t>
            </a:r>
            <a:r>
              <a:rPr lang="el-GR" dirty="0">
                <a:latin typeface="Palatino Linotype" panose="02040502050505030304" pitchFamily="18" charset="0"/>
              </a:rPr>
              <a:t> </a:t>
            </a:r>
            <a:r>
              <a:rPr lang="el-GR" dirty="0" err="1">
                <a:latin typeface="Palatino Linotype" panose="02040502050505030304" pitchFamily="18" charset="0"/>
              </a:rPr>
              <a:t>ἐκλήθη</a:t>
            </a:r>
            <a:r>
              <a:rPr lang="el-GR" dirty="0">
                <a:latin typeface="Palatino Linotype" panose="02040502050505030304" pitchFamily="18" charset="0"/>
              </a:rPr>
              <a:t>, </a:t>
            </a:r>
            <a:r>
              <a:rPr lang="el-GR" dirty="0" err="1">
                <a:latin typeface="Palatino Linotype" panose="02040502050505030304" pitchFamily="18" charset="0"/>
              </a:rPr>
              <a:t>ψυχὴ</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σῶμα</a:t>
            </a:r>
            <a:r>
              <a:rPr lang="el-GR" dirty="0">
                <a:latin typeface="Palatino Linotype" panose="02040502050505030304" pitchFamily="18" charset="0"/>
              </a:rPr>
              <a:t> </a:t>
            </a:r>
            <a:r>
              <a:rPr lang="el-GR" dirty="0" err="1">
                <a:latin typeface="Palatino Linotype" panose="02040502050505030304" pitchFamily="18" charset="0"/>
              </a:rPr>
              <a:t>παγέν</a:t>
            </a:r>
            <a:r>
              <a:rPr lang="el-GR" dirty="0">
                <a:latin typeface="Palatino Linotype" panose="02040502050505030304" pitchFamily="18" charset="0"/>
              </a:rPr>
              <a:t>, </a:t>
            </a:r>
            <a:r>
              <a:rPr lang="el-GR" dirty="0" err="1">
                <a:latin typeface="Palatino Linotype" panose="02040502050505030304" pitchFamily="18" charset="0"/>
              </a:rPr>
              <a:t>θνητόν</a:t>
            </a:r>
            <a:r>
              <a:rPr lang="el-GR" dirty="0">
                <a:latin typeface="Palatino Linotype" panose="02040502050505030304" pitchFamily="18" charset="0"/>
              </a:rPr>
              <a:t> τ’ </a:t>
            </a:r>
            <a:r>
              <a:rPr lang="el-GR" dirty="0" err="1">
                <a:latin typeface="Palatino Linotype" panose="02040502050505030304" pitchFamily="18" charset="0"/>
              </a:rPr>
              <a:t>ἔσχεν</a:t>
            </a:r>
            <a:r>
              <a:rPr lang="el-GR" dirty="0">
                <a:latin typeface="Palatino Linotype" panose="02040502050505030304" pitchFamily="18" charset="0"/>
              </a:rPr>
              <a:t> </a:t>
            </a:r>
            <a:r>
              <a:rPr lang="el-GR" dirty="0" err="1">
                <a:latin typeface="Palatino Linotype" panose="02040502050505030304" pitchFamily="18" charset="0"/>
              </a:rPr>
              <a:t>ἐπωνυμίαν</a:t>
            </a:r>
            <a:r>
              <a:rPr lang="el-GR" dirty="0">
                <a:latin typeface="Palatino Linotype" panose="02040502050505030304" pitchFamily="18" charset="0"/>
              </a:rPr>
              <a:t>· </a:t>
            </a:r>
            <a:r>
              <a:rPr lang="el-GR" dirty="0" err="1">
                <a:latin typeface="Palatino Linotype" panose="02040502050505030304" pitchFamily="18" charset="0"/>
              </a:rPr>
              <a:t>ἀθάνατον</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οὐδ</a:t>
            </a:r>
            <a:r>
              <a:rPr lang="el-GR" dirty="0">
                <a:latin typeface="Palatino Linotype" panose="02040502050505030304" pitchFamily="18" charset="0"/>
              </a:rPr>
              <a:t>’ </a:t>
            </a:r>
            <a:r>
              <a:rPr lang="el-GR" dirty="0" err="1">
                <a:latin typeface="Palatino Linotype" panose="02040502050505030304" pitchFamily="18" charset="0"/>
              </a:rPr>
              <a:t>ἐξ</a:t>
            </a:r>
            <a:r>
              <a:rPr lang="el-GR" dirty="0">
                <a:latin typeface="Palatino Linotype" panose="02040502050505030304" pitchFamily="18" charset="0"/>
              </a:rPr>
              <a:t> </a:t>
            </a:r>
            <a:r>
              <a:rPr lang="el-GR" dirty="0" err="1">
                <a:latin typeface="Palatino Linotype" panose="02040502050505030304" pitchFamily="18" charset="0"/>
              </a:rPr>
              <a:t>ἑνὸς</a:t>
            </a:r>
            <a:r>
              <a:rPr lang="el-GR" dirty="0">
                <a:latin typeface="Palatino Linotype" panose="02040502050505030304" pitchFamily="18" charset="0"/>
              </a:rPr>
              <a:t> </a:t>
            </a:r>
            <a:r>
              <a:rPr lang="el-GR" dirty="0" err="1">
                <a:latin typeface="Palatino Linotype" panose="02040502050505030304" pitchFamily="18" charset="0"/>
              </a:rPr>
              <a:t>λόγου</a:t>
            </a:r>
            <a:r>
              <a:rPr lang="el-GR" dirty="0">
                <a:latin typeface="Palatino Linotype" panose="02040502050505030304" pitchFamily="18" charset="0"/>
              </a:rPr>
              <a:t> </a:t>
            </a:r>
            <a:r>
              <a:rPr lang="el-GR" dirty="0" err="1">
                <a:latin typeface="Palatino Linotype" panose="02040502050505030304" pitchFamily="18" charset="0"/>
              </a:rPr>
              <a:t>λελογισμένου</a:t>
            </a:r>
            <a:r>
              <a:rPr lang="el-GR" dirty="0">
                <a:latin typeface="Palatino Linotype" panose="02040502050505030304" pitchFamily="18" charset="0"/>
              </a:rPr>
              <a:t>, </a:t>
            </a:r>
            <a:r>
              <a:rPr lang="el-GR" dirty="0" err="1">
                <a:latin typeface="Palatino Linotype" panose="02040502050505030304" pitchFamily="18" charset="0"/>
              </a:rPr>
              <a:t>ἀλλὰ</a:t>
            </a:r>
            <a:r>
              <a:rPr lang="el-GR" dirty="0">
                <a:latin typeface="Palatino Linotype" panose="02040502050505030304" pitchFamily="18" charset="0"/>
              </a:rPr>
              <a:t> </a:t>
            </a:r>
            <a:r>
              <a:rPr lang="el-GR" dirty="0" err="1">
                <a:latin typeface="Palatino Linotype" panose="02040502050505030304" pitchFamily="18" charset="0"/>
              </a:rPr>
              <a:t>πλάττομεν</a:t>
            </a:r>
            <a:r>
              <a:rPr lang="el-GR" dirty="0">
                <a:latin typeface="Palatino Linotype" panose="02040502050505030304" pitchFamily="18" charset="0"/>
              </a:rPr>
              <a:t> </a:t>
            </a:r>
            <a:r>
              <a:rPr lang="el-GR" dirty="0" err="1">
                <a:latin typeface="Palatino Linotype" panose="02040502050505030304" pitchFamily="18" charset="0"/>
              </a:rPr>
              <a:t>οὔτε</a:t>
            </a:r>
            <a:r>
              <a:rPr lang="el-GR" dirty="0">
                <a:latin typeface="Palatino Linotype" panose="02040502050505030304" pitchFamily="18" charset="0"/>
              </a:rPr>
              <a:t> </a:t>
            </a:r>
            <a:r>
              <a:rPr lang="el-GR" dirty="0" err="1">
                <a:latin typeface="Palatino Linotype" panose="02040502050505030304" pitchFamily="18" charset="0"/>
              </a:rPr>
              <a:t>ἰδόντες</a:t>
            </a:r>
            <a:r>
              <a:rPr lang="el-GR" dirty="0">
                <a:latin typeface="Palatino Linotype" panose="02040502050505030304" pitchFamily="18" charset="0"/>
              </a:rPr>
              <a:t> </a:t>
            </a:r>
            <a:r>
              <a:rPr lang="el-GR" dirty="0" err="1">
                <a:latin typeface="Palatino Linotype" panose="02040502050505030304" pitchFamily="18" charset="0"/>
              </a:rPr>
              <a:t>οὔτε</a:t>
            </a:r>
            <a:r>
              <a:rPr lang="el-GR" dirty="0">
                <a:latin typeface="Palatino Linotype" panose="02040502050505030304" pitchFamily="18" charset="0"/>
              </a:rPr>
              <a:t> </a:t>
            </a:r>
            <a:r>
              <a:rPr lang="el-GR" dirty="0" err="1">
                <a:latin typeface="Palatino Linotype" panose="02040502050505030304" pitchFamily="18" charset="0"/>
              </a:rPr>
              <a:t>ἱκανῶς</a:t>
            </a:r>
            <a:r>
              <a:rPr lang="el-GR" dirty="0">
                <a:latin typeface="Palatino Linotype" panose="02040502050505030304" pitchFamily="18" charset="0"/>
              </a:rPr>
              <a:t> </a:t>
            </a:r>
            <a:r>
              <a:rPr lang="el-GR" dirty="0" err="1">
                <a:latin typeface="Palatino Linotype" panose="02040502050505030304" pitchFamily="18" charset="0"/>
              </a:rPr>
              <a:t>νοήσαντες</a:t>
            </a:r>
            <a:r>
              <a:rPr lang="el-GR" dirty="0">
                <a:latin typeface="Palatino Linotype" panose="02040502050505030304" pitchFamily="18" charset="0"/>
              </a:rPr>
              <a:t> [246</a:t>
            </a:r>
            <a:r>
              <a:rPr lang="en-GB" dirty="0">
                <a:latin typeface="Palatino Linotype" panose="02040502050505030304" pitchFamily="18" charset="0"/>
              </a:rPr>
              <a:t>d] </a:t>
            </a:r>
            <a:r>
              <a:rPr lang="el-GR" dirty="0" err="1">
                <a:latin typeface="Palatino Linotype" panose="02040502050505030304" pitchFamily="18" charset="0"/>
              </a:rPr>
              <a:t>θεόν</a:t>
            </a:r>
            <a:r>
              <a:rPr lang="el-GR" dirty="0">
                <a:latin typeface="Palatino Linotype" panose="02040502050505030304" pitchFamily="18" charset="0"/>
              </a:rPr>
              <a:t>, </a:t>
            </a:r>
            <a:r>
              <a:rPr lang="el-GR" dirty="0" err="1">
                <a:latin typeface="Palatino Linotype" panose="02040502050505030304" pitchFamily="18" charset="0"/>
              </a:rPr>
              <a:t>ἀθάνατόν</a:t>
            </a:r>
            <a:r>
              <a:rPr lang="el-GR" dirty="0">
                <a:latin typeface="Palatino Linotype" panose="02040502050505030304" pitchFamily="18" charset="0"/>
              </a:rPr>
              <a:t> τι </a:t>
            </a:r>
            <a:r>
              <a:rPr lang="el-GR" dirty="0" err="1">
                <a:latin typeface="Palatino Linotype" panose="02040502050505030304" pitchFamily="18" charset="0"/>
              </a:rPr>
              <a:t>ζῷον</a:t>
            </a:r>
            <a:r>
              <a:rPr lang="el-GR" dirty="0">
                <a:latin typeface="Palatino Linotype" panose="02040502050505030304" pitchFamily="18" charset="0"/>
              </a:rPr>
              <a:t>, </a:t>
            </a:r>
            <a:r>
              <a:rPr lang="el-GR" dirty="0" err="1">
                <a:latin typeface="Palatino Linotype" panose="02040502050505030304" pitchFamily="18" charset="0"/>
              </a:rPr>
              <a:t>ἔχον</a:t>
            </a:r>
            <a:r>
              <a:rPr lang="el-GR" dirty="0">
                <a:latin typeface="Palatino Linotype" panose="02040502050505030304" pitchFamily="18" charset="0"/>
              </a:rPr>
              <a:t> </a:t>
            </a:r>
            <a:r>
              <a:rPr lang="el-GR" dirty="0" err="1">
                <a:latin typeface="Palatino Linotype" panose="02040502050505030304" pitchFamily="18" charset="0"/>
              </a:rPr>
              <a:t>μὲν</a:t>
            </a:r>
            <a:r>
              <a:rPr lang="el-GR" dirty="0">
                <a:latin typeface="Palatino Linotype" panose="02040502050505030304" pitchFamily="18" charset="0"/>
              </a:rPr>
              <a:t> </a:t>
            </a:r>
            <a:r>
              <a:rPr lang="el-GR" dirty="0" err="1">
                <a:latin typeface="Palatino Linotype" panose="02040502050505030304" pitchFamily="18" charset="0"/>
              </a:rPr>
              <a:t>ψυχήν</a:t>
            </a:r>
            <a:r>
              <a:rPr lang="el-GR" dirty="0">
                <a:latin typeface="Palatino Linotype" panose="02040502050505030304" pitchFamily="18" charset="0"/>
              </a:rPr>
              <a:t>, </a:t>
            </a:r>
            <a:r>
              <a:rPr lang="el-GR" dirty="0" err="1">
                <a:latin typeface="Palatino Linotype" panose="02040502050505030304" pitchFamily="18" charset="0"/>
              </a:rPr>
              <a:t>ἔχον</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σῶμα</a:t>
            </a:r>
            <a:r>
              <a:rPr lang="el-GR" dirty="0">
                <a:latin typeface="Palatino Linotype" panose="02040502050505030304" pitchFamily="18" charset="0"/>
              </a:rPr>
              <a:t>, </a:t>
            </a:r>
            <a:r>
              <a:rPr lang="el-GR" dirty="0" err="1">
                <a:latin typeface="Palatino Linotype" panose="02040502050505030304" pitchFamily="18" charset="0"/>
              </a:rPr>
              <a:t>τὸν</a:t>
            </a:r>
            <a:r>
              <a:rPr lang="el-GR" dirty="0">
                <a:latin typeface="Palatino Linotype" panose="02040502050505030304" pitchFamily="18" charset="0"/>
              </a:rPr>
              <a:t> </a:t>
            </a:r>
            <a:r>
              <a:rPr lang="el-GR" dirty="0" err="1">
                <a:latin typeface="Palatino Linotype" panose="02040502050505030304" pitchFamily="18" charset="0"/>
              </a:rPr>
              <a:t>ἀεὶ</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χρόνον</a:t>
            </a:r>
            <a:r>
              <a:rPr lang="el-GR" dirty="0">
                <a:latin typeface="Palatino Linotype" panose="02040502050505030304" pitchFamily="18" charset="0"/>
              </a:rPr>
              <a:t> </a:t>
            </a:r>
            <a:r>
              <a:rPr lang="el-GR" dirty="0" err="1">
                <a:latin typeface="Palatino Linotype" panose="02040502050505030304" pitchFamily="18" charset="0"/>
              </a:rPr>
              <a:t>ταῦτα</a:t>
            </a:r>
            <a:r>
              <a:rPr lang="el-GR" dirty="0">
                <a:latin typeface="Palatino Linotype" panose="02040502050505030304" pitchFamily="18" charset="0"/>
              </a:rPr>
              <a:t> </a:t>
            </a:r>
            <a:r>
              <a:rPr lang="el-GR" dirty="0" err="1">
                <a:latin typeface="Palatino Linotype" panose="02040502050505030304" pitchFamily="18" charset="0"/>
              </a:rPr>
              <a:t>συμπεφυκότα</a:t>
            </a:r>
            <a:r>
              <a:rPr lang="el-GR" dirty="0">
                <a:latin typeface="Palatino Linotype" panose="02040502050505030304" pitchFamily="18" charset="0"/>
              </a:rPr>
              <a:t>. </a:t>
            </a:r>
          </a:p>
        </p:txBody>
      </p:sp>
      <p:sp>
        <p:nvSpPr>
          <p:cNvPr id="4" name="Θέση περιεχομένου 3">
            <a:extLst>
              <a:ext uri="{FF2B5EF4-FFF2-40B4-BE49-F238E27FC236}">
                <a16:creationId xmlns:a16="http://schemas.microsoft.com/office/drawing/2014/main" id="{3FB9B176-59B6-DDF1-E9DC-ED8FE615EDD6}"/>
              </a:ext>
            </a:extLst>
          </p:cNvPr>
          <p:cNvSpPr>
            <a:spLocks noGrp="1"/>
          </p:cNvSpPr>
          <p:nvPr>
            <p:ph sz="half" idx="2"/>
          </p:nvPr>
        </p:nvSpPr>
        <p:spPr/>
        <p:txBody>
          <a:bodyPr>
            <a:normAutofit fontScale="77500" lnSpcReduction="20000"/>
          </a:bodyPr>
          <a:lstStyle/>
          <a:p>
            <a:pPr marL="0" indent="0" algn="just">
              <a:buNone/>
            </a:pPr>
            <a:r>
              <a:rPr lang="el-GR" dirty="0">
                <a:latin typeface="Palatino Linotype" panose="02040502050505030304" pitchFamily="18" charset="0"/>
              </a:rPr>
              <a:t>έτσι η </a:t>
            </a:r>
            <a:r>
              <a:rPr lang="el-GR" dirty="0" err="1">
                <a:latin typeface="Palatino Linotype" panose="02040502050505030304" pitchFamily="18" charset="0"/>
              </a:rPr>
              <a:t>ηνιόχηση</a:t>
            </a:r>
            <a:r>
              <a:rPr lang="el-GR" dirty="0">
                <a:latin typeface="Palatino Linotype" panose="02040502050505030304" pitchFamily="18" charset="0"/>
              </a:rPr>
              <a:t> είναι σε μας από την ίδια τη μοίρα δύσκολη κι επίπονη. Πώς όμως ειπώθηκε το ένα θνητό και το άλλο αθάνατο ζώο, πρέπει να </a:t>
            </a:r>
            <a:r>
              <a:rPr lang="el-GR" dirty="0" err="1">
                <a:latin typeface="Palatino Linotype" panose="02040502050505030304" pitchFamily="18" charset="0"/>
              </a:rPr>
              <a:t>δοκιμάσωμε</a:t>
            </a:r>
            <a:r>
              <a:rPr lang="el-GR" dirty="0">
                <a:latin typeface="Palatino Linotype" panose="02040502050505030304" pitchFamily="18" charset="0"/>
              </a:rPr>
              <a:t> να </a:t>
            </a:r>
            <a:r>
              <a:rPr lang="el-GR" dirty="0" err="1">
                <a:latin typeface="Palatino Linotype" panose="02040502050505030304" pitchFamily="18" charset="0"/>
              </a:rPr>
              <a:t>ειπούμε</a:t>
            </a:r>
            <a:r>
              <a:rPr lang="el-GR" dirty="0">
                <a:latin typeface="Palatino Linotype" panose="02040502050505030304" pitchFamily="18" charset="0"/>
              </a:rPr>
              <a:t>. Όλη η ψυχή εξουσιάζει όλο το άψυχο και διατρέχει όλο τον ουρανό, πότε με τη μια πότε με την άλλη μορφή. Κι εκείνη λοιπόν που είναι τέλεια και φτερωτή περνοδιαβαίνει μέσα στον αέρα κι εξουσιάζει τον </a:t>
            </a:r>
            <a:r>
              <a:rPr lang="el-GR" dirty="0" err="1">
                <a:latin typeface="Palatino Linotype" panose="02040502050505030304" pitchFamily="18" charset="0"/>
              </a:rPr>
              <a:t>κόσμον</a:t>
            </a:r>
            <a:r>
              <a:rPr lang="el-GR" dirty="0">
                <a:latin typeface="Palatino Linotype" panose="02040502050505030304" pitchFamily="18" charset="0"/>
              </a:rPr>
              <a:t> όλον· εκείνη </a:t>
            </a:r>
            <a:r>
              <a:rPr lang="el-GR" dirty="0" err="1">
                <a:latin typeface="Palatino Linotype" panose="02040502050505030304" pitchFamily="18" charset="0"/>
              </a:rPr>
              <a:t>πάλιν</a:t>
            </a:r>
            <a:r>
              <a:rPr lang="el-GR" dirty="0">
                <a:latin typeface="Palatino Linotype" panose="02040502050505030304" pitchFamily="18" charset="0"/>
              </a:rPr>
              <a:t> που θα χάση τα φτερά της φέρνεται με βία δώθε κείθε, ως που να </a:t>
            </a:r>
            <a:r>
              <a:rPr lang="el-GR" dirty="0" err="1">
                <a:latin typeface="Palatino Linotype" panose="02040502050505030304" pitchFamily="18" charset="0"/>
              </a:rPr>
              <a:t>πιασθή</a:t>
            </a:r>
            <a:r>
              <a:rPr lang="el-GR" dirty="0">
                <a:latin typeface="Palatino Linotype" panose="02040502050505030304" pitchFamily="18" charset="0"/>
              </a:rPr>
              <a:t> από κάτι στέρεο· εκεί μέσα πια μένει, παίρνει γήινο σώμα που, μ' εκεινής τη δύναμη, νομίζει πως κινεί το ίδιο τον εαυτό του· κι αυτό το όλο, </a:t>
            </a:r>
            <a:r>
              <a:rPr lang="el-GR" dirty="0" err="1">
                <a:latin typeface="Palatino Linotype" panose="02040502050505030304" pitchFamily="18" charset="0"/>
              </a:rPr>
              <a:t>σύδετο</a:t>
            </a:r>
            <a:r>
              <a:rPr lang="el-GR" dirty="0">
                <a:latin typeface="Palatino Linotype" panose="02040502050505030304" pitchFamily="18" charset="0"/>
              </a:rPr>
              <a:t> ψυχή και σώμα, το είπανε ζώο και του έδωσαν το παρανόμι θνητό. Σε ποιο όμως να </a:t>
            </a:r>
            <a:r>
              <a:rPr lang="el-GR" dirty="0" err="1">
                <a:latin typeface="Palatino Linotype" panose="02040502050505030304" pitchFamily="18" charset="0"/>
              </a:rPr>
              <a:t>δώσωμε</a:t>
            </a:r>
            <a:r>
              <a:rPr lang="el-GR" dirty="0">
                <a:latin typeface="Palatino Linotype" panose="02040502050505030304" pitchFamily="18" charset="0"/>
              </a:rPr>
              <a:t> το παρανόμι αθάνατο δεν έχομε ούτε ένα λόγο θεμελιωμένο με τη σκέψη μας, αλλά πλάθομε, χωρίς να ιδούμε και χωρίς να </a:t>
            </a:r>
            <a:r>
              <a:rPr lang="el-GR" dirty="0" err="1">
                <a:latin typeface="Palatino Linotype" panose="02040502050505030304" pitchFamily="18" charset="0"/>
              </a:rPr>
              <a:t>νοιώσωμε</a:t>
            </a:r>
            <a:r>
              <a:rPr lang="el-GR" dirty="0">
                <a:latin typeface="Palatino Linotype" panose="02040502050505030304" pitchFamily="18" charset="0"/>
              </a:rPr>
              <a:t> καθαρά, το θεό ένα αθάνατο ζώο, που έχει και ψυχή, που έχει και σώμα, μα που είναι τα δυο αυτά σ' όλους τους αιώνες </a:t>
            </a:r>
            <a:r>
              <a:rPr lang="el-GR" dirty="0" err="1">
                <a:latin typeface="Palatino Linotype" panose="02040502050505030304" pitchFamily="18" charset="0"/>
              </a:rPr>
              <a:t>σύδετα</a:t>
            </a:r>
            <a:r>
              <a:rPr lang="el-GR" dirty="0">
                <a:latin typeface="Palatino Linotype" panose="02040502050505030304" pitchFamily="18" charset="0"/>
              </a:rPr>
              <a:t>. </a:t>
            </a:r>
          </a:p>
        </p:txBody>
      </p:sp>
    </p:spTree>
    <p:extLst>
      <p:ext uri="{BB962C8B-B14F-4D97-AF65-F5344CB8AC3E}">
        <p14:creationId xmlns:p14="http://schemas.microsoft.com/office/powerpoint/2010/main" val="14702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9556B3-8CF4-44EB-5520-81D53A01A17E}"/>
              </a:ext>
            </a:extLst>
          </p:cNvPr>
          <p:cNvSpPr>
            <a:spLocks noGrp="1"/>
          </p:cNvSpPr>
          <p:nvPr>
            <p:ph type="title"/>
          </p:nvPr>
        </p:nvSpPr>
        <p:spPr/>
        <p:txBody>
          <a:bodyPr/>
          <a:lstStyle/>
          <a:p>
            <a:r>
              <a:rPr lang="el-GR" dirty="0">
                <a:latin typeface="Palatino Linotype" panose="02040502050505030304" pitchFamily="18" charset="0"/>
              </a:rPr>
              <a:t>8</a:t>
            </a:r>
            <a:r>
              <a:rPr lang="el-GR" baseline="30000" dirty="0">
                <a:latin typeface="Palatino Linotype" panose="02040502050505030304" pitchFamily="18" charset="0"/>
              </a:rPr>
              <a:t>ο</a:t>
            </a:r>
            <a:r>
              <a:rPr lang="el-GR" dirty="0">
                <a:latin typeface="Palatino Linotype" panose="02040502050505030304" pitchFamily="18" charset="0"/>
              </a:rPr>
              <a:t> ΜΑΘΗΜΑ</a:t>
            </a:r>
          </a:p>
        </p:txBody>
      </p:sp>
      <p:pic>
        <p:nvPicPr>
          <p:cNvPr id="6" name="Θέση περιεχομένου 5">
            <a:extLst>
              <a:ext uri="{FF2B5EF4-FFF2-40B4-BE49-F238E27FC236}">
                <a16:creationId xmlns:a16="http://schemas.microsoft.com/office/drawing/2014/main" id="{31FCD6CD-9ACD-39EE-ADD5-82D7CD540243}"/>
              </a:ext>
            </a:extLst>
          </p:cNvPr>
          <p:cNvPicPr>
            <a:picLocks noGrp="1" noChangeAspect="1"/>
          </p:cNvPicPr>
          <p:nvPr>
            <p:ph idx="1"/>
          </p:nvPr>
        </p:nvPicPr>
        <p:blipFill>
          <a:blip r:embed="rId2"/>
          <a:stretch>
            <a:fillRect/>
          </a:stretch>
        </p:blipFill>
        <p:spPr>
          <a:xfrm>
            <a:off x="4760913" y="1638604"/>
            <a:ext cx="4513262" cy="3279166"/>
          </a:xfrm>
        </p:spPr>
      </p:pic>
      <p:sp>
        <p:nvSpPr>
          <p:cNvPr id="4" name="Θέση κειμένου 3">
            <a:extLst>
              <a:ext uri="{FF2B5EF4-FFF2-40B4-BE49-F238E27FC236}">
                <a16:creationId xmlns:a16="http://schemas.microsoft.com/office/drawing/2014/main" id="{936808AD-54A9-692B-6D86-2939775BA2C5}"/>
              </a:ext>
            </a:extLst>
          </p:cNvPr>
          <p:cNvSpPr>
            <a:spLocks noGrp="1"/>
          </p:cNvSpPr>
          <p:nvPr>
            <p:ph type="body" sz="half" idx="2"/>
          </p:nvPr>
        </p:nvSpPr>
        <p:spPr/>
        <p:txBody>
          <a:bodyPr/>
          <a:lstStyle/>
          <a:p>
            <a:r>
              <a:rPr lang="el-GR" i="1" dirty="0">
                <a:latin typeface="Palatino Linotype" panose="02040502050505030304" pitchFamily="18" charset="0"/>
              </a:rPr>
              <a:t>ΦΑΙΔΡΟΣ</a:t>
            </a:r>
          </a:p>
        </p:txBody>
      </p:sp>
    </p:spTree>
    <p:extLst>
      <p:ext uri="{BB962C8B-B14F-4D97-AF65-F5344CB8AC3E}">
        <p14:creationId xmlns:p14="http://schemas.microsoft.com/office/powerpoint/2010/main" val="869463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1F6926-65A2-79EE-98D3-AA7F310494D1}"/>
              </a:ext>
            </a:extLst>
          </p:cNvPr>
          <p:cNvSpPr>
            <a:spLocks noGrp="1"/>
          </p:cNvSpPr>
          <p:nvPr>
            <p:ph type="title"/>
          </p:nvPr>
        </p:nvSpPr>
        <p:spPr/>
        <p:txBody>
          <a:bodyPr/>
          <a:lstStyle/>
          <a:p>
            <a:r>
              <a:rPr lang="el-GR" i="1" dirty="0" err="1">
                <a:solidFill>
                  <a:schemeClr val="accent2"/>
                </a:solidFill>
                <a:latin typeface="Palatino Linotype" panose="02040502050505030304" pitchFamily="18" charset="0"/>
              </a:rPr>
              <a:t>Φαίδρος</a:t>
            </a:r>
            <a:r>
              <a:rPr lang="el-GR" dirty="0">
                <a:solidFill>
                  <a:schemeClr val="accent2"/>
                </a:solidFill>
                <a:latin typeface="Palatino Linotype" panose="02040502050505030304" pitchFamily="18" charset="0"/>
              </a:rPr>
              <a:t> </a:t>
            </a:r>
            <a:r>
              <a:rPr lang="en-GB" dirty="0">
                <a:solidFill>
                  <a:schemeClr val="accent2"/>
                </a:solidFill>
                <a:effectLst/>
                <a:latin typeface="Palatino Linotype" panose="02040502050505030304" pitchFamily="18" charset="0"/>
              </a:rPr>
              <a:t>243e–247c</a:t>
            </a:r>
            <a:endParaRPr lang="el-GR" dirty="0"/>
          </a:p>
        </p:txBody>
      </p:sp>
      <p:sp>
        <p:nvSpPr>
          <p:cNvPr id="3" name="Θέση περιεχομένου 2">
            <a:extLst>
              <a:ext uri="{FF2B5EF4-FFF2-40B4-BE49-F238E27FC236}">
                <a16:creationId xmlns:a16="http://schemas.microsoft.com/office/drawing/2014/main" id="{47EE8EE1-8B0F-6D26-7B61-A0A70ED1A299}"/>
              </a:ext>
            </a:extLst>
          </p:cNvPr>
          <p:cNvSpPr>
            <a:spLocks noGrp="1"/>
          </p:cNvSpPr>
          <p:nvPr>
            <p:ph sz="half" idx="1"/>
          </p:nvPr>
        </p:nvSpPr>
        <p:spPr/>
        <p:txBody>
          <a:bodyPr>
            <a:normAutofit fontScale="85000" lnSpcReduction="10000"/>
          </a:bodyPr>
          <a:lstStyle/>
          <a:p>
            <a:pPr marL="0" indent="0" algn="just">
              <a:buNone/>
            </a:pPr>
            <a:r>
              <a:rPr lang="el-GR" dirty="0" err="1">
                <a:latin typeface="Palatino Linotype" panose="02040502050505030304" pitchFamily="18" charset="0"/>
              </a:rPr>
              <a:t>ἀλλὰ</a:t>
            </a:r>
            <a:r>
              <a:rPr lang="el-GR" dirty="0">
                <a:latin typeface="Palatino Linotype" panose="02040502050505030304" pitchFamily="18" charset="0"/>
              </a:rPr>
              <a:t> </a:t>
            </a:r>
            <a:r>
              <a:rPr lang="el-GR" dirty="0" err="1">
                <a:latin typeface="Palatino Linotype" panose="02040502050505030304" pitchFamily="18" charset="0"/>
              </a:rPr>
              <a:t>ταῦτα</a:t>
            </a:r>
            <a:r>
              <a:rPr lang="el-GR" dirty="0">
                <a:latin typeface="Palatino Linotype" panose="02040502050505030304" pitchFamily="18" charset="0"/>
              </a:rPr>
              <a:t> </a:t>
            </a:r>
            <a:r>
              <a:rPr lang="el-GR" dirty="0" err="1">
                <a:latin typeface="Palatino Linotype" panose="02040502050505030304" pitchFamily="18" charset="0"/>
              </a:rPr>
              <a:t>μὲν</a:t>
            </a:r>
            <a:r>
              <a:rPr lang="el-GR" dirty="0">
                <a:latin typeface="Palatino Linotype" panose="02040502050505030304" pitchFamily="18" charset="0"/>
              </a:rPr>
              <a:t> </a:t>
            </a:r>
            <a:r>
              <a:rPr lang="el-GR" dirty="0" err="1">
                <a:latin typeface="Palatino Linotype" panose="02040502050505030304" pitchFamily="18" charset="0"/>
              </a:rPr>
              <a:t>δή</a:t>
            </a:r>
            <a:r>
              <a:rPr lang="el-GR" dirty="0">
                <a:latin typeface="Palatino Linotype" panose="02040502050505030304" pitchFamily="18" charset="0"/>
              </a:rPr>
              <a:t>, </a:t>
            </a:r>
            <a:r>
              <a:rPr lang="el-GR" dirty="0" err="1">
                <a:latin typeface="Palatino Linotype" panose="02040502050505030304" pitchFamily="18" charset="0"/>
              </a:rPr>
              <a:t>ὅπῃ</a:t>
            </a:r>
            <a:r>
              <a:rPr lang="el-GR" dirty="0">
                <a:latin typeface="Palatino Linotype" panose="02040502050505030304" pitchFamily="18" charset="0"/>
              </a:rPr>
              <a:t> </a:t>
            </a:r>
            <a:r>
              <a:rPr lang="el-GR" dirty="0" err="1">
                <a:latin typeface="Palatino Linotype" panose="02040502050505030304" pitchFamily="18" charset="0"/>
              </a:rPr>
              <a:t>τῷ</a:t>
            </a:r>
            <a:r>
              <a:rPr lang="el-GR" dirty="0">
                <a:latin typeface="Palatino Linotype" panose="02040502050505030304" pitchFamily="18" charset="0"/>
              </a:rPr>
              <a:t> </a:t>
            </a:r>
            <a:r>
              <a:rPr lang="el-GR" dirty="0" err="1">
                <a:latin typeface="Palatino Linotype" panose="02040502050505030304" pitchFamily="18" charset="0"/>
              </a:rPr>
              <a:t>θεῷ</a:t>
            </a:r>
            <a:r>
              <a:rPr lang="el-GR" dirty="0">
                <a:latin typeface="Palatino Linotype" panose="02040502050505030304" pitchFamily="18" charset="0"/>
              </a:rPr>
              <a:t> </a:t>
            </a:r>
            <a:r>
              <a:rPr lang="el-GR" dirty="0" err="1">
                <a:latin typeface="Palatino Linotype" panose="02040502050505030304" pitchFamily="18" charset="0"/>
              </a:rPr>
              <a:t>φίλον</a:t>
            </a:r>
            <a:r>
              <a:rPr lang="el-GR" dirty="0">
                <a:latin typeface="Palatino Linotype" panose="02040502050505030304" pitchFamily="18" charset="0"/>
              </a:rPr>
              <a:t>, </a:t>
            </a:r>
            <a:r>
              <a:rPr lang="el-GR" dirty="0" err="1">
                <a:latin typeface="Palatino Linotype" panose="02040502050505030304" pitchFamily="18" charset="0"/>
              </a:rPr>
              <a:t>ταύτῃ</a:t>
            </a:r>
            <a:r>
              <a:rPr lang="el-GR" dirty="0">
                <a:latin typeface="Palatino Linotype" panose="02040502050505030304" pitchFamily="18" charset="0"/>
              </a:rPr>
              <a:t> </a:t>
            </a:r>
            <a:r>
              <a:rPr lang="el-GR" dirty="0" err="1">
                <a:latin typeface="Palatino Linotype" panose="02040502050505030304" pitchFamily="18" charset="0"/>
              </a:rPr>
              <a:t>ἐχέτω</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λεγέσθω</a:t>
            </a:r>
            <a:r>
              <a:rPr lang="el-GR" dirty="0">
                <a:latin typeface="Palatino Linotype" panose="02040502050505030304" pitchFamily="18" charset="0"/>
              </a:rPr>
              <a:t>· </a:t>
            </a:r>
            <a:r>
              <a:rPr lang="el-GR" dirty="0" err="1">
                <a:latin typeface="Palatino Linotype" panose="02040502050505030304" pitchFamily="18" charset="0"/>
              </a:rPr>
              <a:t>τὴν</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αἰτίαν</a:t>
            </a:r>
            <a:r>
              <a:rPr lang="el-GR" dirty="0">
                <a:latin typeface="Palatino Linotype" panose="02040502050505030304" pitchFamily="18" charset="0"/>
              </a:rPr>
              <a:t> </a:t>
            </a:r>
            <a:r>
              <a:rPr lang="el-GR" dirty="0" err="1">
                <a:latin typeface="Palatino Linotype" panose="02040502050505030304" pitchFamily="18" charset="0"/>
              </a:rPr>
              <a:t>τῆς</a:t>
            </a:r>
            <a:r>
              <a:rPr lang="el-GR" dirty="0">
                <a:latin typeface="Palatino Linotype" panose="02040502050505030304" pitchFamily="18" charset="0"/>
              </a:rPr>
              <a:t> </a:t>
            </a:r>
            <a:r>
              <a:rPr lang="el-GR" dirty="0" err="1">
                <a:latin typeface="Palatino Linotype" panose="02040502050505030304" pitchFamily="18" charset="0"/>
              </a:rPr>
              <a:t>τῶν</a:t>
            </a:r>
            <a:r>
              <a:rPr lang="el-GR" dirty="0">
                <a:latin typeface="Palatino Linotype" panose="02040502050505030304" pitchFamily="18" charset="0"/>
              </a:rPr>
              <a:t> </a:t>
            </a:r>
            <a:r>
              <a:rPr lang="el-GR" dirty="0" err="1">
                <a:latin typeface="Palatino Linotype" panose="02040502050505030304" pitchFamily="18" charset="0"/>
              </a:rPr>
              <a:t>πτερῶν</a:t>
            </a:r>
            <a:r>
              <a:rPr lang="el-GR" dirty="0">
                <a:latin typeface="Palatino Linotype" panose="02040502050505030304" pitchFamily="18" charset="0"/>
              </a:rPr>
              <a:t> </a:t>
            </a:r>
            <a:r>
              <a:rPr lang="el-GR" dirty="0" err="1">
                <a:latin typeface="Palatino Linotype" panose="02040502050505030304" pitchFamily="18" charset="0"/>
              </a:rPr>
              <a:t>ἀποβολῆς</a:t>
            </a:r>
            <a:r>
              <a:rPr lang="el-GR" dirty="0">
                <a:latin typeface="Palatino Linotype" panose="02040502050505030304" pitchFamily="18" charset="0"/>
              </a:rPr>
              <a:t>, δι’ </a:t>
            </a:r>
            <a:r>
              <a:rPr lang="el-GR" dirty="0" err="1">
                <a:latin typeface="Palatino Linotype" panose="02040502050505030304" pitchFamily="18" charset="0"/>
              </a:rPr>
              <a:t>ἣν</a:t>
            </a:r>
            <a:r>
              <a:rPr lang="el-GR" dirty="0">
                <a:latin typeface="Palatino Linotype" panose="02040502050505030304" pitchFamily="18" charset="0"/>
              </a:rPr>
              <a:t> </a:t>
            </a:r>
            <a:r>
              <a:rPr lang="el-GR" dirty="0" err="1">
                <a:latin typeface="Palatino Linotype" panose="02040502050505030304" pitchFamily="18" charset="0"/>
              </a:rPr>
              <a:t>ψυχῆς</a:t>
            </a:r>
            <a:r>
              <a:rPr lang="el-GR" dirty="0">
                <a:latin typeface="Palatino Linotype" panose="02040502050505030304" pitchFamily="18" charset="0"/>
              </a:rPr>
              <a:t> </a:t>
            </a:r>
            <a:r>
              <a:rPr lang="el-GR" dirty="0" err="1">
                <a:latin typeface="Palatino Linotype" panose="02040502050505030304" pitchFamily="18" charset="0"/>
              </a:rPr>
              <a:t>ἀπορρεῖ</a:t>
            </a:r>
            <a:r>
              <a:rPr lang="el-GR" dirty="0">
                <a:latin typeface="Palatino Linotype" panose="02040502050505030304" pitchFamily="18" charset="0"/>
              </a:rPr>
              <a:t>, </a:t>
            </a:r>
            <a:r>
              <a:rPr lang="el-GR" dirty="0" err="1">
                <a:latin typeface="Palatino Linotype" panose="02040502050505030304" pitchFamily="18" charset="0"/>
              </a:rPr>
              <a:t>λάβωμεν</a:t>
            </a:r>
            <a:r>
              <a:rPr lang="el-GR" dirty="0">
                <a:latin typeface="Palatino Linotype" panose="02040502050505030304" pitchFamily="18" charset="0"/>
              </a:rPr>
              <a:t>. </a:t>
            </a:r>
            <a:r>
              <a:rPr lang="el-GR" dirty="0" err="1">
                <a:latin typeface="Palatino Linotype" panose="02040502050505030304" pitchFamily="18" charset="0"/>
              </a:rPr>
              <a:t>ἔστι</a:t>
            </a:r>
            <a:r>
              <a:rPr lang="el-GR" dirty="0">
                <a:latin typeface="Palatino Linotype" panose="02040502050505030304" pitchFamily="18" charset="0"/>
              </a:rPr>
              <a:t> </a:t>
            </a:r>
            <a:r>
              <a:rPr lang="el-GR" dirty="0" err="1">
                <a:latin typeface="Palatino Linotype" panose="02040502050505030304" pitchFamily="18" charset="0"/>
              </a:rPr>
              <a:t>δέ</a:t>
            </a:r>
            <a:r>
              <a:rPr lang="el-GR" dirty="0">
                <a:latin typeface="Palatino Linotype" panose="02040502050505030304" pitchFamily="18" charset="0"/>
              </a:rPr>
              <a:t> τις </a:t>
            </a:r>
            <a:r>
              <a:rPr lang="el-GR" dirty="0" err="1">
                <a:latin typeface="Palatino Linotype" panose="02040502050505030304" pitchFamily="18" charset="0"/>
              </a:rPr>
              <a:t>τοιάδε</a:t>
            </a:r>
            <a:r>
              <a:rPr lang="el-GR" dirty="0">
                <a:latin typeface="Palatino Linotype" panose="02040502050505030304" pitchFamily="18" charset="0"/>
              </a:rPr>
              <a:t>. </a:t>
            </a:r>
            <a:r>
              <a:rPr lang="el-GR" dirty="0" err="1">
                <a:latin typeface="Palatino Linotype" panose="02040502050505030304" pitchFamily="18" charset="0"/>
              </a:rPr>
              <a:t>πέφυκεν</a:t>
            </a:r>
            <a:r>
              <a:rPr lang="el-GR" dirty="0">
                <a:latin typeface="Palatino Linotype" panose="02040502050505030304" pitchFamily="18" charset="0"/>
              </a:rPr>
              <a:t> ἡ </a:t>
            </a:r>
            <a:r>
              <a:rPr lang="el-GR" dirty="0" err="1">
                <a:latin typeface="Palatino Linotype" panose="02040502050505030304" pitchFamily="18" charset="0"/>
              </a:rPr>
              <a:t>πτεροῦ</a:t>
            </a:r>
            <a:r>
              <a:rPr lang="el-GR" dirty="0">
                <a:latin typeface="Palatino Linotype" panose="02040502050505030304" pitchFamily="18" charset="0"/>
              </a:rPr>
              <a:t> </a:t>
            </a:r>
            <a:r>
              <a:rPr lang="el-GR" dirty="0" err="1">
                <a:latin typeface="Palatino Linotype" panose="02040502050505030304" pitchFamily="18" charset="0"/>
              </a:rPr>
              <a:t>δύναμις</a:t>
            </a:r>
            <a:r>
              <a:rPr lang="el-GR" dirty="0">
                <a:latin typeface="Palatino Linotype" panose="02040502050505030304" pitchFamily="18" charset="0"/>
              </a:rPr>
              <a:t> </a:t>
            </a:r>
            <a:r>
              <a:rPr lang="el-GR" dirty="0" err="1">
                <a:latin typeface="Palatino Linotype" panose="02040502050505030304" pitchFamily="18" charset="0"/>
              </a:rPr>
              <a:t>τὸ</a:t>
            </a:r>
            <a:r>
              <a:rPr lang="el-GR" dirty="0">
                <a:latin typeface="Palatino Linotype" panose="02040502050505030304" pitchFamily="18" charset="0"/>
              </a:rPr>
              <a:t> </a:t>
            </a:r>
            <a:r>
              <a:rPr lang="el-GR" dirty="0" err="1">
                <a:latin typeface="Palatino Linotype" panose="02040502050505030304" pitchFamily="18" charset="0"/>
              </a:rPr>
              <a:t>ἐμβριθὲς</a:t>
            </a:r>
            <a:r>
              <a:rPr lang="el-GR" dirty="0">
                <a:latin typeface="Palatino Linotype" panose="02040502050505030304" pitchFamily="18" charset="0"/>
              </a:rPr>
              <a:t> </a:t>
            </a:r>
            <a:r>
              <a:rPr lang="el-GR" dirty="0" err="1">
                <a:latin typeface="Palatino Linotype" panose="02040502050505030304" pitchFamily="18" charset="0"/>
              </a:rPr>
              <a:t>ἄγειν</a:t>
            </a:r>
            <a:r>
              <a:rPr lang="el-GR" dirty="0">
                <a:latin typeface="Palatino Linotype" panose="02040502050505030304" pitchFamily="18" charset="0"/>
              </a:rPr>
              <a:t> </a:t>
            </a:r>
            <a:r>
              <a:rPr lang="el-GR" dirty="0" err="1">
                <a:latin typeface="Palatino Linotype" panose="02040502050505030304" pitchFamily="18" charset="0"/>
              </a:rPr>
              <a:t>ἄνω</a:t>
            </a:r>
            <a:r>
              <a:rPr lang="el-GR" dirty="0">
                <a:latin typeface="Palatino Linotype" panose="02040502050505030304" pitchFamily="18" charset="0"/>
              </a:rPr>
              <a:t> </a:t>
            </a:r>
            <a:r>
              <a:rPr lang="el-GR" dirty="0" err="1">
                <a:latin typeface="Palatino Linotype" panose="02040502050505030304" pitchFamily="18" charset="0"/>
              </a:rPr>
              <a:t>μετεωρίζουσα</a:t>
            </a:r>
            <a:r>
              <a:rPr lang="el-GR" dirty="0">
                <a:latin typeface="Palatino Linotype" panose="02040502050505030304" pitchFamily="18" charset="0"/>
              </a:rPr>
              <a:t> ᾗ </a:t>
            </a:r>
            <a:r>
              <a:rPr lang="el-GR" dirty="0" err="1">
                <a:latin typeface="Palatino Linotype" panose="02040502050505030304" pitchFamily="18" charset="0"/>
              </a:rPr>
              <a:t>τὸ</a:t>
            </a:r>
            <a:r>
              <a:rPr lang="el-GR" dirty="0">
                <a:latin typeface="Palatino Linotype" panose="02040502050505030304" pitchFamily="18" charset="0"/>
              </a:rPr>
              <a:t> </a:t>
            </a:r>
            <a:r>
              <a:rPr lang="el-GR" dirty="0" err="1">
                <a:latin typeface="Palatino Linotype" panose="02040502050505030304" pitchFamily="18" charset="0"/>
              </a:rPr>
              <a:t>τῶν</a:t>
            </a:r>
            <a:r>
              <a:rPr lang="el-GR" dirty="0">
                <a:latin typeface="Palatino Linotype" panose="02040502050505030304" pitchFamily="18" charset="0"/>
              </a:rPr>
              <a:t> </a:t>
            </a:r>
            <a:r>
              <a:rPr lang="el-GR" dirty="0" err="1">
                <a:latin typeface="Palatino Linotype" panose="02040502050505030304" pitchFamily="18" charset="0"/>
              </a:rPr>
              <a:t>θεῶν</a:t>
            </a:r>
            <a:r>
              <a:rPr lang="el-GR" dirty="0">
                <a:latin typeface="Palatino Linotype" panose="02040502050505030304" pitchFamily="18" charset="0"/>
              </a:rPr>
              <a:t> </a:t>
            </a:r>
            <a:r>
              <a:rPr lang="el-GR" dirty="0" err="1">
                <a:latin typeface="Palatino Linotype" panose="02040502050505030304" pitchFamily="18" charset="0"/>
              </a:rPr>
              <a:t>γένος</a:t>
            </a:r>
            <a:r>
              <a:rPr lang="el-GR" dirty="0">
                <a:latin typeface="Palatino Linotype" panose="02040502050505030304" pitchFamily="18" charset="0"/>
              </a:rPr>
              <a:t> </a:t>
            </a:r>
            <a:r>
              <a:rPr lang="el-GR" dirty="0" err="1">
                <a:latin typeface="Palatino Linotype" panose="02040502050505030304" pitchFamily="18" charset="0"/>
              </a:rPr>
              <a:t>οἰκεῖ</a:t>
            </a:r>
            <a:r>
              <a:rPr lang="el-GR" dirty="0">
                <a:latin typeface="Palatino Linotype" panose="02040502050505030304" pitchFamily="18" charset="0"/>
              </a:rPr>
              <a:t>, </a:t>
            </a:r>
            <a:r>
              <a:rPr lang="el-GR" dirty="0" err="1">
                <a:latin typeface="Palatino Linotype" panose="02040502050505030304" pitchFamily="18" charset="0"/>
              </a:rPr>
              <a:t>κεκοινώνηκε</a:t>
            </a:r>
            <a:r>
              <a:rPr lang="el-GR" dirty="0">
                <a:latin typeface="Palatino Linotype" panose="02040502050505030304" pitchFamily="18" charset="0"/>
              </a:rPr>
              <a:t> </a:t>
            </a:r>
            <a:r>
              <a:rPr lang="el-GR" dirty="0" err="1">
                <a:latin typeface="Palatino Linotype" panose="02040502050505030304" pitchFamily="18" charset="0"/>
              </a:rPr>
              <a:t>δέ</a:t>
            </a:r>
            <a:r>
              <a:rPr lang="el-GR" dirty="0">
                <a:latin typeface="Palatino Linotype" panose="02040502050505030304" pitchFamily="18" charset="0"/>
              </a:rPr>
              <a:t> </a:t>
            </a:r>
            <a:r>
              <a:rPr lang="el-GR" dirty="0" err="1">
                <a:latin typeface="Palatino Linotype" panose="02040502050505030304" pitchFamily="18" charset="0"/>
              </a:rPr>
              <a:t>πῃ</a:t>
            </a:r>
            <a:r>
              <a:rPr lang="el-GR" dirty="0">
                <a:latin typeface="Palatino Linotype" panose="02040502050505030304" pitchFamily="18" charset="0"/>
              </a:rPr>
              <a:t> </a:t>
            </a:r>
            <a:r>
              <a:rPr lang="el-GR" dirty="0" err="1">
                <a:latin typeface="Palatino Linotype" panose="02040502050505030304" pitchFamily="18" charset="0"/>
              </a:rPr>
              <a:t>μάλιστα</a:t>
            </a:r>
            <a:r>
              <a:rPr lang="el-GR" dirty="0">
                <a:latin typeface="Palatino Linotype" panose="02040502050505030304" pitchFamily="18" charset="0"/>
              </a:rPr>
              <a:t> </a:t>
            </a:r>
            <a:r>
              <a:rPr lang="el-GR" dirty="0" err="1">
                <a:latin typeface="Palatino Linotype" panose="02040502050505030304" pitchFamily="18" charset="0"/>
              </a:rPr>
              <a:t>τῶν</a:t>
            </a:r>
            <a:r>
              <a:rPr lang="el-GR" dirty="0">
                <a:latin typeface="Palatino Linotype" panose="02040502050505030304" pitchFamily="18" charset="0"/>
              </a:rPr>
              <a:t> </a:t>
            </a:r>
            <a:r>
              <a:rPr lang="el-GR" dirty="0" err="1">
                <a:latin typeface="Palatino Linotype" panose="02040502050505030304" pitchFamily="18" charset="0"/>
              </a:rPr>
              <a:t>περὶ</a:t>
            </a:r>
            <a:r>
              <a:rPr lang="el-GR" dirty="0">
                <a:latin typeface="Palatino Linotype" panose="02040502050505030304" pitchFamily="18" charset="0"/>
              </a:rPr>
              <a:t> </a:t>
            </a:r>
            <a:r>
              <a:rPr lang="el-GR" dirty="0" err="1">
                <a:latin typeface="Palatino Linotype" panose="02040502050505030304" pitchFamily="18" charset="0"/>
              </a:rPr>
              <a:t>τὸ</a:t>
            </a:r>
            <a:r>
              <a:rPr lang="el-GR" dirty="0">
                <a:latin typeface="Palatino Linotype" panose="02040502050505030304" pitchFamily="18" charset="0"/>
              </a:rPr>
              <a:t> </a:t>
            </a:r>
            <a:r>
              <a:rPr lang="el-GR" dirty="0" err="1">
                <a:latin typeface="Palatino Linotype" panose="02040502050505030304" pitchFamily="18" charset="0"/>
              </a:rPr>
              <a:t>σῶμα</a:t>
            </a:r>
            <a:r>
              <a:rPr lang="el-GR" dirty="0">
                <a:latin typeface="Palatino Linotype" panose="02040502050505030304" pitchFamily="18" charset="0"/>
              </a:rPr>
              <a:t> </a:t>
            </a:r>
            <a:r>
              <a:rPr lang="el-GR" dirty="0" err="1">
                <a:latin typeface="Palatino Linotype" panose="02040502050505030304" pitchFamily="18" charset="0"/>
              </a:rPr>
              <a:t>τοῦ</a:t>
            </a:r>
            <a:r>
              <a:rPr lang="el-GR" dirty="0">
                <a:latin typeface="Palatino Linotype" panose="02040502050505030304" pitchFamily="18" charset="0"/>
              </a:rPr>
              <a:t> </a:t>
            </a:r>
            <a:r>
              <a:rPr lang="el-GR" dirty="0" err="1">
                <a:latin typeface="Palatino Linotype" panose="02040502050505030304" pitchFamily="18" charset="0"/>
              </a:rPr>
              <a:t>θείου</a:t>
            </a:r>
            <a:r>
              <a:rPr lang="el-GR" dirty="0">
                <a:latin typeface="Palatino Linotype" panose="02040502050505030304" pitchFamily="18" charset="0"/>
              </a:rPr>
              <a:t> [</a:t>
            </a:r>
            <a:r>
              <a:rPr lang="el-GR" dirty="0" err="1">
                <a:latin typeface="Palatino Linotype" panose="02040502050505030304" pitchFamily="18" charset="0"/>
              </a:rPr>
              <a:t>ψυχή</a:t>
            </a:r>
            <a:r>
              <a:rPr lang="el-GR" dirty="0">
                <a:latin typeface="Palatino Linotype" panose="02040502050505030304" pitchFamily="18" charset="0"/>
              </a:rPr>
              <a:t>], </a:t>
            </a:r>
            <a:r>
              <a:rPr lang="el-GR" dirty="0" err="1">
                <a:latin typeface="Palatino Linotype" panose="02040502050505030304" pitchFamily="18" charset="0"/>
              </a:rPr>
              <a:t>τὸ</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θεῖον</a:t>
            </a:r>
            <a:r>
              <a:rPr lang="el-GR" dirty="0">
                <a:latin typeface="Palatino Linotype" panose="02040502050505030304" pitchFamily="18" charset="0"/>
              </a:rPr>
              <a:t> [246</a:t>
            </a:r>
            <a:r>
              <a:rPr lang="en-GB" dirty="0">
                <a:latin typeface="Palatino Linotype" panose="02040502050505030304" pitchFamily="18" charset="0"/>
              </a:rPr>
              <a:t>e] </a:t>
            </a:r>
            <a:r>
              <a:rPr lang="el-GR" dirty="0" err="1">
                <a:latin typeface="Palatino Linotype" panose="02040502050505030304" pitchFamily="18" charset="0"/>
              </a:rPr>
              <a:t>καλόν</a:t>
            </a:r>
            <a:r>
              <a:rPr lang="el-GR" dirty="0">
                <a:latin typeface="Palatino Linotype" panose="02040502050505030304" pitchFamily="18" charset="0"/>
              </a:rPr>
              <a:t>, </a:t>
            </a:r>
            <a:r>
              <a:rPr lang="el-GR" dirty="0" err="1">
                <a:latin typeface="Palatino Linotype" panose="02040502050505030304" pitchFamily="18" charset="0"/>
              </a:rPr>
              <a:t>σοφόν</a:t>
            </a:r>
            <a:r>
              <a:rPr lang="el-GR" dirty="0">
                <a:latin typeface="Palatino Linotype" panose="02040502050505030304" pitchFamily="18" charset="0"/>
              </a:rPr>
              <a:t>, </a:t>
            </a:r>
            <a:r>
              <a:rPr lang="el-GR" dirty="0" err="1">
                <a:latin typeface="Palatino Linotype" panose="02040502050505030304" pitchFamily="18" charset="0"/>
              </a:rPr>
              <a:t>ἀγαθόν</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πᾶν</a:t>
            </a:r>
            <a:r>
              <a:rPr lang="el-GR" dirty="0">
                <a:latin typeface="Palatino Linotype" panose="02040502050505030304" pitchFamily="18" charset="0"/>
              </a:rPr>
              <a:t> </a:t>
            </a:r>
            <a:r>
              <a:rPr lang="el-GR" dirty="0" err="1">
                <a:latin typeface="Palatino Linotype" panose="02040502050505030304" pitchFamily="18" charset="0"/>
              </a:rPr>
              <a:t>ὅτι</a:t>
            </a:r>
            <a:r>
              <a:rPr lang="el-GR" dirty="0">
                <a:latin typeface="Palatino Linotype" panose="02040502050505030304" pitchFamily="18" charset="0"/>
              </a:rPr>
              <a:t> </a:t>
            </a:r>
            <a:r>
              <a:rPr lang="el-GR" dirty="0" err="1">
                <a:latin typeface="Palatino Linotype" panose="02040502050505030304" pitchFamily="18" charset="0"/>
              </a:rPr>
              <a:t>τοιοῦτον</a:t>
            </a:r>
            <a:r>
              <a:rPr lang="el-GR" dirty="0">
                <a:latin typeface="Palatino Linotype" panose="02040502050505030304" pitchFamily="18" charset="0"/>
              </a:rPr>
              <a:t>· </a:t>
            </a:r>
            <a:r>
              <a:rPr lang="el-GR" dirty="0" err="1">
                <a:latin typeface="Palatino Linotype" panose="02040502050505030304" pitchFamily="18" charset="0"/>
              </a:rPr>
              <a:t>τούτοις</a:t>
            </a:r>
            <a:r>
              <a:rPr lang="el-GR" dirty="0">
                <a:latin typeface="Palatino Linotype" panose="02040502050505030304" pitchFamily="18" charset="0"/>
              </a:rPr>
              <a:t> </a:t>
            </a:r>
            <a:r>
              <a:rPr lang="el-GR" dirty="0" err="1">
                <a:latin typeface="Palatino Linotype" panose="02040502050505030304" pitchFamily="18" charset="0"/>
              </a:rPr>
              <a:t>δὴ</a:t>
            </a:r>
            <a:r>
              <a:rPr lang="el-GR" dirty="0">
                <a:latin typeface="Palatino Linotype" panose="02040502050505030304" pitchFamily="18" charset="0"/>
              </a:rPr>
              <a:t> </a:t>
            </a:r>
            <a:r>
              <a:rPr lang="el-GR" dirty="0" err="1">
                <a:latin typeface="Palatino Linotype" panose="02040502050505030304" pitchFamily="18" charset="0"/>
              </a:rPr>
              <a:t>τρέφεταί</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αὔξεται</a:t>
            </a:r>
            <a:r>
              <a:rPr lang="el-GR" dirty="0">
                <a:latin typeface="Palatino Linotype" panose="02040502050505030304" pitchFamily="18" charset="0"/>
              </a:rPr>
              <a:t> </a:t>
            </a:r>
            <a:r>
              <a:rPr lang="el-GR" dirty="0" err="1">
                <a:latin typeface="Palatino Linotype" panose="02040502050505030304" pitchFamily="18" charset="0"/>
              </a:rPr>
              <a:t>μάλιστά</a:t>
            </a:r>
            <a:r>
              <a:rPr lang="el-GR" dirty="0">
                <a:latin typeface="Palatino Linotype" panose="02040502050505030304" pitchFamily="18" charset="0"/>
              </a:rPr>
              <a:t> </a:t>
            </a:r>
            <a:r>
              <a:rPr lang="el-GR" dirty="0" err="1">
                <a:latin typeface="Palatino Linotype" panose="02040502050505030304" pitchFamily="18" charset="0"/>
              </a:rPr>
              <a:t>γε</a:t>
            </a:r>
            <a:r>
              <a:rPr lang="el-GR" dirty="0">
                <a:latin typeface="Palatino Linotype" panose="02040502050505030304" pitchFamily="18" charset="0"/>
              </a:rPr>
              <a:t> </a:t>
            </a:r>
            <a:r>
              <a:rPr lang="el-GR" dirty="0" err="1">
                <a:latin typeface="Palatino Linotype" panose="02040502050505030304" pitchFamily="18" charset="0"/>
              </a:rPr>
              <a:t>τὸ</a:t>
            </a:r>
            <a:r>
              <a:rPr lang="el-GR" dirty="0">
                <a:latin typeface="Palatino Linotype" panose="02040502050505030304" pitchFamily="18" charset="0"/>
              </a:rPr>
              <a:t> </a:t>
            </a:r>
            <a:r>
              <a:rPr lang="el-GR" dirty="0" err="1">
                <a:latin typeface="Palatino Linotype" panose="02040502050505030304" pitchFamily="18" charset="0"/>
              </a:rPr>
              <a:t>τῆς</a:t>
            </a:r>
            <a:r>
              <a:rPr lang="el-GR" dirty="0">
                <a:latin typeface="Palatino Linotype" panose="02040502050505030304" pitchFamily="18" charset="0"/>
              </a:rPr>
              <a:t> </a:t>
            </a:r>
            <a:r>
              <a:rPr lang="el-GR" dirty="0" err="1">
                <a:latin typeface="Palatino Linotype" panose="02040502050505030304" pitchFamily="18" charset="0"/>
              </a:rPr>
              <a:t>ψυχῆς</a:t>
            </a:r>
            <a:r>
              <a:rPr lang="el-GR" dirty="0">
                <a:latin typeface="Palatino Linotype" panose="02040502050505030304" pitchFamily="18" charset="0"/>
              </a:rPr>
              <a:t> </a:t>
            </a:r>
            <a:r>
              <a:rPr lang="el-GR" dirty="0" err="1">
                <a:latin typeface="Palatino Linotype" panose="02040502050505030304" pitchFamily="18" charset="0"/>
              </a:rPr>
              <a:t>πτέρωμα</a:t>
            </a:r>
            <a:r>
              <a:rPr lang="el-GR" dirty="0">
                <a:latin typeface="Palatino Linotype" panose="02040502050505030304" pitchFamily="18" charset="0"/>
              </a:rPr>
              <a:t>, </a:t>
            </a:r>
            <a:r>
              <a:rPr lang="el-GR" dirty="0" err="1">
                <a:latin typeface="Palatino Linotype" panose="02040502050505030304" pitchFamily="18" charset="0"/>
              </a:rPr>
              <a:t>αἰσχρῷ</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κακῷ</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τοῖς</a:t>
            </a:r>
            <a:r>
              <a:rPr lang="el-GR" dirty="0">
                <a:latin typeface="Palatino Linotype" panose="02040502050505030304" pitchFamily="18" charset="0"/>
              </a:rPr>
              <a:t> </a:t>
            </a:r>
            <a:r>
              <a:rPr lang="el-GR" dirty="0" err="1">
                <a:latin typeface="Palatino Linotype" panose="02040502050505030304" pitchFamily="18" charset="0"/>
              </a:rPr>
              <a:t>ἐναντίοις</a:t>
            </a:r>
            <a:r>
              <a:rPr lang="el-GR" dirty="0">
                <a:latin typeface="Palatino Linotype" panose="02040502050505030304" pitchFamily="18" charset="0"/>
              </a:rPr>
              <a:t> </a:t>
            </a:r>
            <a:r>
              <a:rPr lang="el-GR" dirty="0" err="1">
                <a:latin typeface="Palatino Linotype" panose="02040502050505030304" pitchFamily="18" charset="0"/>
              </a:rPr>
              <a:t>φθίνει</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διόλλυται</a:t>
            </a:r>
            <a:r>
              <a:rPr lang="el-GR" dirty="0">
                <a:latin typeface="Palatino Linotype" panose="02040502050505030304" pitchFamily="18" charset="0"/>
              </a:rPr>
              <a:t>. ὁ </a:t>
            </a:r>
            <a:r>
              <a:rPr lang="el-GR" dirty="0" err="1">
                <a:latin typeface="Palatino Linotype" panose="02040502050505030304" pitchFamily="18" charset="0"/>
              </a:rPr>
              <a:t>μὲν</a:t>
            </a:r>
            <a:r>
              <a:rPr lang="el-GR" dirty="0">
                <a:latin typeface="Palatino Linotype" panose="02040502050505030304" pitchFamily="18" charset="0"/>
              </a:rPr>
              <a:t> </a:t>
            </a:r>
            <a:r>
              <a:rPr lang="el-GR" dirty="0" err="1">
                <a:latin typeface="Palatino Linotype" panose="02040502050505030304" pitchFamily="18" charset="0"/>
              </a:rPr>
              <a:t>δὴ</a:t>
            </a:r>
            <a:r>
              <a:rPr lang="el-GR" dirty="0">
                <a:latin typeface="Palatino Linotype" panose="02040502050505030304" pitchFamily="18" charset="0"/>
              </a:rPr>
              <a:t> </a:t>
            </a:r>
            <a:r>
              <a:rPr lang="el-GR" dirty="0" err="1">
                <a:latin typeface="Palatino Linotype" panose="02040502050505030304" pitchFamily="18" charset="0"/>
              </a:rPr>
              <a:t>μέγας</a:t>
            </a:r>
            <a:r>
              <a:rPr lang="el-GR" dirty="0">
                <a:latin typeface="Palatino Linotype" panose="02040502050505030304" pitchFamily="18" charset="0"/>
              </a:rPr>
              <a:t> </a:t>
            </a:r>
            <a:r>
              <a:rPr lang="el-GR" dirty="0" err="1">
                <a:latin typeface="Palatino Linotype" panose="02040502050505030304" pitchFamily="18" charset="0"/>
              </a:rPr>
              <a:t>ἡγεμὼν</a:t>
            </a:r>
            <a:r>
              <a:rPr lang="el-GR" dirty="0">
                <a:latin typeface="Palatino Linotype" panose="02040502050505030304" pitchFamily="18" charset="0"/>
              </a:rPr>
              <a:t> </a:t>
            </a:r>
            <a:r>
              <a:rPr lang="el-GR" dirty="0" err="1">
                <a:latin typeface="Palatino Linotype" panose="02040502050505030304" pitchFamily="18" charset="0"/>
              </a:rPr>
              <a:t>ἐν</a:t>
            </a:r>
            <a:r>
              <a:rPr lang="el-GR" dirty="0">
                <a:latin typeface="Palatino Linotype" panose="02040502050505030304" pitchFamily="18" charset="0"/>
              </a:rPr>
              <a:t> </a:t>
            </a:r>
            <a:r>
              <a:rPr lang="el-GR" dirty="0" err="1">
                <a:latin typeface="Palatino Linotype" panose="02040502050505030304" pitchFamily="18" charset="0"/>
              </a:rPr>
              <a:t>οὐρανῷ</a:t>
            </a:r>
            <a:r>
              <a:rPr lang="el-GR" dirty="0">
                <a:latin typeface="Palatino Linotype" panose="02040502050505030304" pitchFamily="18" charset="0"/>
              </a:rPr>
              <a:t> </a:t>
            </a:r>
            <a:r>
              <a:rPr lang="el-GR" dirty="0" err="1">
                <a:latin typeface="Palatino Linotype" panose="02040502050505030304" pitchFamily="18" charset="0"/>
              </a:rPr>
              <a:t>Ζεύς</a:t>
            </a:r>
            <a:r>
              <a:rPr lang="el-GR" dirty="0">
                <a:latin typeface="Palatino Linotype" panose="02040502050505030304" pitchFamily="18" charset="0"/>
              </a:rPr>
              <a:t>, </a:t>
            </a:r>
            <a:r>
              <a:rPr lang="el-GR" dirty="0" err="1">
                <a:latin typeface="Palatino Linotype" panose="02040502050505030304" pitchFamily="18" charset="0"/>
              </a:rPr>
              <a:t>ἐλαύνων</a:t>
            </a:r>
            <a:r>
              <a:rPr lang="el-GR" dirty="0">
                <a:latin typeface="Palatino Linotype" panose="02040502050505030304" pitchFamily="18" charset="0"/>
              </a:rPr>
              <a:t> </a:t>
            </a:r>
            <a:r>
              <a:rPr lang="el-GR" dirty="0" err="1">
                <a:latin typeface="Palatino Linotype" panose="02040502050505030304" pitchFamily="18" charset="0"/>
              </a:rPr>
              <a:t>πτηνὸν</a:t>
            </a:r>
            <a:r>
              <a:rPr lang="el-GR" dirty="0">
                <a:latin typeface="Palatino Linotype" panose="02040502050505030304" pitchFamily="18" charset="0"/>
              </a:rPr>
              <a:t> </a:t>
            </a:r>
            <a:r>
              <a:rPr lang="el-GR" dirty="0" err="1">
                <a:latin typeface="Palatino Linotype" panose="02040502050505030304" pitchFamily="18" charset="0"/>
              </a:rPr>
              <a:t>ἅρμα</a:t>
            </a:r>
            <a:r>
              <a:rPr lang="el-GR" dirty="0">
                <a:latin typeface="Palatino Linotype" panose="02040502050505030304" pitchFamily="18" charset="0"/>
              </a:rPr>
              <a:t>, </a:t>
            </a:r>
            <a:r>
              <a:rPr lang="el-GR" dirty="0" err="1">
                <a:latin typeface="Palatino Linotype" panose="02040502050505030304" pitchFamily="18" charset="0"/>
              </a:rPr>
              <a:t>πρῶτος</a:t>
            </a:r>
            <a:r>
              <a:rPr lang="el-GR" dirty="0">
                <a:latin typeface="Palatino Linotype" panose="02040502050505030304" pitchFamily="18" charset="0"/>
              </a:rPr>
              <a:t> </a:t>
            </a:r>
            <a:r>
              <a:rPr lang="el-GR" dirty="0" err="1">
                <a:latin typeface="Palatino Linotype" panose="02040502050505030304" pitchFamily="18" charset="0"/>
              </a:rPr>
              <a:t>πορεύεται</a:t>
            </a:r>
            <a:r>
              <a:rPr lang="el-GR" dirty="0">
                <a:latin typeface="Palatino Linotype" panose="02040502050505030304" pitchFamily="18" charset="0"/>
              </a:rPr>
              <a:t>, </a:t>
            </a:r>
            <a:r>
              <a:rPr lang="el-GR" dirty="0" err="1">
                <a:latin typeface="Palatino Linotype" panose="02040502050505030304" pitchFamily="18" charset="0"/>
              </a:rPr>
              <a:t>διακοσμῶν</a:t>
            </a:r>
            <a:r>
              <a:rPr lang="el-GR" dirty="0">
                <a:latin typeface="Palatino Linotype" panose="02040502050505030304" pitchFamily="18" charset="0"/>
              </a:rPr>
              <a:t> </a:t>
            </a:r>
            <a:r>
              <a:rPr lang="el-GR" dirty="0" err="1">
                <a:latin typeface="Palatino Linotype" panose="02040502050505030304" pitchFamily="18" charset="0"/>
              </a:rPr>
              <a:t>πάντα</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ἐπιμελούμενος</a:t>
            </a:r>
            <a:r>
              <a:rPr lang="el-GR" dirty="0">
                <a:latin typeface="Palatino Linotype" panose="02040502050505030304" pitchFamily="18" charset="0"/>
              </a:rPr>
              <a:t>· </a:t>
            </a:r>
          </a:p>
        </p:txBody>
      </p:sp>
      <p:sp>
        <p:nvSpPr>
          <p:cNvPr id="4" name="Θέση περιεχομένου 3">
            <a:extLst>
              <a:ext uri="{FF2B5EF4-FFF2-40B4-BE49-F238E27FC236}">
                <a16:creationId xmlns:a16="http://schemas.microsoft.com/office/drawing/2014/main" id="{A3A6CB1B-8ADD-3082-DD92-DC440DD04572}"/>
              </a:ext>
            </a:extLst>
          </p:cNvPr>
          <p:cNvSpPr>
            <a:spLocks noGrp="1"/>
          </p:cNvSpPr>
          <p:nvPr>
            <p:ph sz="half" idx="2"/>
          </p:nvPr>
        </p:nvSpPr>
        <p:spPr/>
        <p:txBody>
          <a:bodyPr>
            <a:normAutofit fontScale="85000" lnSpcReduction="10000"/>
          </a:bodyPr>
          <a:lstStyle/>
          <a:p>
            <a:pPr marL="0" indent="0" algn="just">
              <a:buNone/>
            </a:pPr>
            <a:r>
              <a:rPr lang="el-GR" dirty="0">
                <a:latin typeface="Palatino Linotype" panose="02040502050505030304" pitchFamily="18" charset="0"/>
              </a:rPr>
              <a:t>Αυτά ως τόσο ας είναι κι ας </a:t>
            </a:r>
            <a:r>
              <a:rPr lang="el-GR" dirty="0" err="1">
                <a:latin typeface="Palatino Linotype" panose="02040502050505030304" pitchFamily="18" charset="0"/>
              </a:rPr>
              <a:t>λέγωνται</a:t>
            </a:r>
            <a:r>
              <a:rPr lang="el-GR" dirty="0">
                <a:latin typeface="Palatino Linotype" panose="02040502050505030304" pitchFamily="18" charset="0"/>
              </a:rPr>
              <a:t> όπως ο θεός θέλει την αιτία όμως που πέφτουνε τα φτερά, που πέφτουνε από την ψυχή πρέπει να την ιδούμε. Και είναι περίπου η ακόλουθη. Η δύναμη του φτερού είναι το φυσικό της να </a:t>
            </a:r>
            <a:r>
              <a:rPr lang="el-GR" dirty="0" err="1">
                <a:latin typeface="Palatino Linotype" panose="02040502050505030304" pitchFamily="18" charset="0"/>
              </a:rPr>
              <a:t>τραβάη</a:t>
            </a:r>
            <a:r>
              <a:rPr lang="el-GR" dirty="0">
                <a:latin typeface="Palatino Linotype" panose="02040502050505030304" pitchFamily="18" charset="0"/>
              </a:rPr>
              <a:t> το βαρύ προς τα πάνω, και να το </a:t>
            </a:r>
            <a:r>
              <a:rPr lang="el-GR" dirty="0" err="1">
                <a:latin typeface="Palatino Linotype" panose="02040502050505030304" pitchFamily="18" charset="0"/>
              </a:rPr>
              <a:t>ανεβάζη</a:t>
            </a:r>
            <a:r>
              <a:rPr lang="el-GR" dirty="0">
                <a:latin typeface="Palatino Linotype" panose="02040502050505030304" pitchFamily="18" charset="0"/>
              </a:rPr>
              <a:t> ψηλά εκεί όπου κατοικεί το γένος των θεών· κι απ' όσα είναι κατά το σώμα η ψυχή έχει καταλάβει πιο πολύ από το θείο· και το θείο είναι όμορφο, σοφό, καλό και ό,τι άλλο όμοιο. Μ' αυτά δα πιο πολύ θρέφεται και μεγαλώνει της ψυχής το φτέρωμα, ενώ με το άσχημο και με το κακό και με </a:t>
            </a:r>
            <a:r>
              <a:rPr lang="el-GR" dirty="0" err="1">
                <a:latin typeface="Palatino Linotype" panose="02040502050505030304" pitchFamily="18" charset="0"/>
              </a:rPr>
              <a:t>τάλλα</a:t>
            </a:r>
            <a:r>
              <a:rPr lang="el-GR" dirty="0">
                <a:latin typeface="Palatino Linotype" panose="02040502050505030304" pitchFamily="18" charset="0"/>
              </a:rPr>
              <a:t> τ' αντίθετα μαραίνεται κι αφανίζεται. Ο μεγάλος λοιπόν άρχοντας στον ουρανό ο Ζευς, οδηγώντας το φτερωτό του άρμα, πορεύεται πρώτος, τα βάζει όλα σε τάξη και όλα τα φροντίζει· </a:t>
            </a:r>
          </a:p>
        </p:txBody>
      </p:sp>
    </p:spTree>
    <p:extLst>
      <p:ext uri="{BB962C8B-B14F-4D97-AF65-F5344CB8AC3E}">
        <p14:creationId xmlns:p14="http://schemas.microsoft.com/office/powerpoint/2010/main" val="902175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8F54C2-0B38-FCD0-E09A-48DD35D622FA}"/>
              </a:ext>
            </a:extLst>
          </p:cNvPr>
          <p:cNvSpPr>
            <a:spLocks noGrp="1"/>
          </p:cNvSpPr>
          <p:nvPr>
            <p:ph type="title"/>
          </p:nvPr>
        </p:nvSpPr>
        <p:spPr/>
        <p:txBody>
          <a:bodyPr/>
          <a:lstStyle/>
          <a:p>
            <a:r>
              <a:rPr lang="el-GR" i="1" dirty="0" err="1">
                <a:solidFill>
                  <a:schemeClr val="accent2"/>
                </a:solidFill>
                <a:latin typeface="Palatino Linotype" panose="02040502050505030304" pitchFamily="18" charset="0"/>
              </a:rPr>
              <a:t>Φαίδρος</a:t>
            </a:r>
            <a:r>
              <a:rPr lang="el-GR" dirty="0">
                <a:solidFill>
                  <a:schemeClr val="accent2"/>
                </a:solidFill>
                <a:latin typeface="Palatino Linotype" panose="02040502050505030304" pitchFamily="18" charset="0"/>
              </a:rPr>
              <a:t> </a:t>
            </a:r>
            <a:r>
              <a:rPr lang="en-GB" dirty="0">
                <a:solidFill>
                  <a:schemeClr val="accent2"/>
                </a:solidFill>
                <a:effectLst/>
                <a:latin typeface="Palatino Linotype" panose="02040502050505030304" pitchFamily="18" charset="0"/>
              </a:rPr>
              <a:t>243e–247c</a:t>
            </a:r>
            <a:endParaRPr lang="el-GR" dirty="0"/>
          </a:p>
        </p:txBody>
      </p:sp>
      <p:sp>
        <p:nvSpPr>
          <p:cNvPr id="3" name="Θέση περιεχομένου 2">
            <a:extLst>
              <a:ext uri="{FF2B5EF4-FFF2-40B4-BE49-F238E27FC236}">
                <a16:creationId xmlns:a16="http://schemas.microsoft.com/office/drawing/2014/main" id="{1252F30E-1190-09B9-2653-3DBCBC72D16C}"/>
              </a:ext>
            </a:extLst>
          </p:cNvPr>
          <p:cNvSpPr>
            <a:spLocks noGrp="1"/>
          </p:cNvSpPr>
          <p:nvPr>
            <p:ph sz="half" idx="1"/>
          </p:nvPr>
        </p:nvSpPr>
        <p:spPr/>
        <p:txBody>
          <a:bodyPr>
            <a:normAutofit fontScale="85000" lnSpcReduction="20000"/>
          </a:bodyPr>
          <a:lstStyle/>
          <a:p>
            <a:pPr marL="0" indent="0" algn="just">
              <a:buNone/>
            </a:pPr>
            <a:r>
              <a:rPr lang="el-GR" dirty="0" err="1">
                <a:latin typeface="Palatino Linotype" panose="02040502050505030304" pitchFamily="18" charset="0"/>
              </a:rPr>
              <a:t>τῷ</a:t>
            </a:r>
            <a:r>
              <a:rPr lang="el-GR" dirty="0">
                <a:latin typeface="Palatino Linotype" panose="02040502050505030304" pitchFamily="18" charset="0"/>
              </a:rPr>
              <a:t> δ’ </a:t>
            </a:r>
            <a:r>
              <a:rPr lang="el-GR" dirty="0" err="1">
                <a:latin typeface="Palatino Linotype" panose="02040502050505030304" pitchFamily="18" charset="0"/>
              </a:rPr>
              <a:t>ἕπεται</a:t>
            </a:r>
            <a:r>
              <a:rPr lang="el-GR" dirty="0">
                <a:latin typeface="Palatino Linotype" panose="02040502050505030304" pitchFamily="18" charset="0"/>
              </a:rPr>
              <a:t> </a:t>
            </a:r>
            <a:r>
              <a:rPr lang="el-GR" dirty="0" err="1">
                <a:latin typeface="Palatino Linotype" panose="02040502050505030304" pitchFamily="18" charset="0"/>
              </a:rPr>
              <a:t>στρατιὰ</a:t>
            </a:r>
            <a:r>
              <a:rPr lang="el-GR" dirty="0">
                <a:latin typeface="Palatino Linotype" panose="02040502050505030304" pitchFamily="18" charset="0"/>
              </a:rPr>
              <a:t> </a:t>
            </a:r>
            <a:r>
              <a:rPr lang="el-GR" dirty="0" err="1">
                <a:latin typeface="Palatino Linotype" panose="02040502050505030304" pitchFamily="18" charset="0"/>
              </a:rPr>
              <a:t>θεῶν</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δαιμόνων</a:t>
            </a:r>
            <a:r>
              <a:rPr lang="el-GR" dirty="0">
                <a:latin typeface="Palatino Linotype" panose="02040502050505030304" pitchFamily="18" charset="0"/>
              </a:rPr>
              <a:t>, [247</a:t>
            </a:r>
            <a:r>
              <a:rPr lang="en-GB" dirty="0">
                <a:latin typeface="Palatino Linotype" panose="02040502050505030304" pitchFamily="18" charset="0"/>
              </a:rPr>
              <a:t>a] </a:t>
            </a:r>
            <a:r>
              <a:rPr lang="el-GR" dirty="0" err="1">
                <a:latin typeface="Palatino Linotype" panose="02040502050505030304" pitchFamily="18" charset="0"/>
              </a:rPr>
              <a:t>κατὰ</a:t>
            </a:r>
            <a:r>
              <a:rPr lang="el-GR" dirty="0">
                <a:latin typeface="Palatino Linotype" panose="02040502050505030304" pitchFamily="18" charset="0"/>
              </a:rPr>
              <a:t> </a:t>
            </a:r>
            <a:r>
              <a:rPr lang="el-GR" dirty="0" err="1">
                <a:latin typeface="Palatino Linotype" panose="02040502050505030304" pitchFamily="18" charset="0"/>
              </a:rPr>
              <a:t>ἕνδεκα</a:t>
            </a:r>
            <a:r>
              <a:rPr lang="el-GR" dirty="0">
                <a:latin typeface="Palatino Linotype" panose="02040502050505030304" pitchFamily="18" charset="0"/>
              </a:rPr>
              <a:t> </a:t>
            </a:r>
            <a:r>
              <a:rPr lang="el-GR" dirty="0" err="1">
                <a:latin typeface="Palatino Linotype" panose="02040502050505030304" pitchFamily="18" charset="0"/>
              </a:rPr>
              <a:t>μέρη</a:t>
            </a:r>
            <a:r>
              <a:rPr lang="el-GR" dirty="0">
                <a:latin typeface="Palatino Linotype" panose="02040502050505030304" pitchFamily="18" charset="0"/>
              </a:rPr>
              <a:t> </a:t>
            </a:r>
            <a:r>
              <a:rPr lang="el-GR" dirty="0" err="1">
                <a:latin typeface="Palatino Linotype" panose="02040502050505030304" pitchFamily="18" charset="0"/>
              </a:rPr>
              <a:t>κεκοσμημένη</a:t>
            </a:r>
            <a:r>
              <a:rPr lang="el-GR" dirty="0">
                <a:latin typeface="Palatino Linotype" panose="02040502050505030304" pitchFamily="18" charset="0"/>
              </a:rPr>
              <a:t>. </a:t>
            </a:r>
            <a:r>
              <a:rPr lang="el-GR" dirty="0" err="1">
                <a:latin typeface="Palatino Linotype" panose="02040502050505030304" pitchFamily="18" charset="0"/>
              </a:rPr>
              <a:t>μένει</a:t>
            </a:r>
            <a:r>
              <a:rPr lang="el-GR" dirty="0">
                <a:latin typeface="Palatino Linotype" panose="02040502050505030304" pitchFamily="18" charset="0"/>
              </a:rPr>
              <a:t> </a:t>
            </a:r>
            <a:r>
              <a:rPr lang="el-GR" dirty="0" err="1">
                <a:latin typeface="Palatino Linotype" panose="02040502050505030304" pitchFamily="18" charset="0"/>
              </a:rPr>
              <a:t>γὰρ</a:t>
            </a:r>
            <a:r>
              <a:rPr lang="el-GR" dirty="0">
                <a:latin typeface="Palatino Linotype" panose="02040502050505030304" pitchFamily="18" charset="0"/>
              </a:rPr>
              <a:t> </a:t>
            </a:r>
            <a:r>
              <a:rPr lang="el-GR" dirty="0" err="1">
                <a:latin typeface="Palatino Linotype" panose="02040502050505030304" pitchFamily="18" charset="0"/>
              </a:rPr>
              <a:t>Ἑστία</a:t>
            </a:r>
            <a:r>
              <a:rPr lang="el-GR" dirty="0">
                <a:latin typeface="Palatino Linotype" panose="02040502050505030304" pitchFamily="18" charset="0"/>
              </a:rPr>
              <a:t> </a:t>
            </a:r>
            <a:r>
              <a:rPr lang="el-GR" dirty="0" err="1">
                <a:latin typeface="Palatino Linotype" panose="02040502050505030304" pitchFamily="18" charset="0"/>
              </a:rPr>
              <a:t>ἐν</a:t>
            </a:r>
            <a:r>
              <a:rPr lang="el-GR" dirty="0">
                <a:latin typeface="Palatino Linotype" panose="02040502050505030304" pitchFamily="18" charset="0"/>
              </a:rPr>
              <a:t> </a:t>
            </a:r>
            <a:r>
              <a:rPr lang="el-GR" dirty="0" err="1">
                <a:latin typeface="Palatino Linotype" panose="02040502050505030304" pitchFamily="18" charset="0"/>
              </a:rPr>
              <a:t>θεῶν</a:t>
            </a:r>
            <a:r>
              <a:rPr lang="el-GR" dirty="0">
                <a:latin typeface="Palatino Linotype" panose="02040502050505030304" pitchFamily="18" charset="0"/>
              </a:rPr>
              <a:t> </a:t>
            </a:r>
            <a:r>
              <a:rPr lang="el-GR" dirty="0" err="1">
                <a:latin typeface="Palatino Linotype" panose="02040502050505030304" pitchFamily="18" charset="0"/>
              </a:rPr>
              <a:t>οἴκῳ</a:t>
            </a:r>
            <a:r>
              <a:rPr lang="el-GR" dirty="0">
                <a:latin typeface="Palatino Linotype" panose="02040502050505030304" pitchFamily="18" charset="0"/>
              </a:rPr>
              <a:t> </a:t>
            </a:r>
            <a:r>
              <a:rPr lang="el-GR" dirty="0" err="1">
                <a:latin typeface="Palatino Linotype" panose="02040502050505030304" pitchFamily="18" charset="0"/>
              </a:rPr>
              <a:t>μόνη</a:t>
            </a:r>
            <a:r>
              <a:rPr lang="el-GR" dirty="0">
                <a:latin typeface="Palatino Linotype" panose="02040502050505030304" pitchFamily="18" charset="0"/>
              </a:rPr>
              <a:t>· </a:t>
            </a:r>
            <a:r>
              <a:rPr lang="el-GR" dirty="0" err="1">
                <a:latin typeface="Palatino Linotype" panose="02040502050505030304" pitchFamily="18" charset="0"/>
              </a:rPr>
              <a:t>τῶν</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ἄλλων</a:t>
            </a:r>
            <a:r>
              <a:rPr lang="el-GR" dirty="0">
                <a:latin typeface="Palatino Linotype" panose="02040502050505030304" pitchFamily="18" charset="0"/>
              </a:rPr>
              <a:t> </a:t>
            </a:r>
            <a:r>
              <a:rPr lang="el-GR" dirty="0" err="1">
                <a:latin typeface="Palatino Linotype" panose="02040502050505030304" pitchFamily="18" charset="0"/>
              </a:rPr>
              <a:t>ὅσοι</a:t>
            </a:r>
            <a:r>
              <a:rPr lang="el-GR" dirty="0">
                <a:latin typeface="Palatino Linotype" panose="02040502050505030304" pitchFamily="18" charset="0"/>
              </a:rPr>
              <a:t> </a:t>
            </a:r>
            <a:r>
              <a:rPr lang="el-GR" dirty="0" err="1">
                <a:latin typeface="Palatino Linotype" panose="02040502050505030304" pitchFamily="18" charset="0"/>
              </a:rPr>
              <a:t>ἐν</a:t>
            </a:r>
            <a:r>
              <a:rPr lang="el-GR" dirty="0">
                <a:latin typeface="Palatino Linotype" panose="02040502050505030304" pitchFamily="18" charset="0"/>
              </a:rPr>
              <a:t> </a:t>
            </a:r>
            <a:r>
              <a:rPr lang="el-GR" dirty="0" err="1">
                <a:latin typeface="Palatino Linotype" panose="02040502050505030304" pitchFamily="18" charset="0"/>
              </a:rPr>
              <a:t>τῷ</a:t>
            </a:r>
            <a:r>
              <a:rPr lang="el-GR" dirty="0">
                <a:latin typeface="Palatino Linotype" panose="02040502050505030304" pitchFamily="18" charset="0"/>
              </a:rPr>
              <a:t> </a:t>
            </a:r>
            <a:r>
              <a:rPr lang="el-GR" dirty="0" err="1">
                <a:latin typeface="Palatino Linotype" panose="02040502050505030304" pitchFamily="18" charset="0"/>
              </a:rPr>
              <a:t>τῶν</a:t>
            </a:r>
            <a:r>
              <a:rPr lang="el-GR" dirty="0">
                <a:latin typeface="Palatino Linotype" panose="02040502050505030304" pitchFamily="18" charset="0"/>
              </a:rPr>
              <a:t> </a:t>
            </a:r>
            <a:r>
              <a:rPr lang="el-GR" dirty="0" err="1">
                <a:latin typeface="Palatino Linotype" panose="02040502050505030304" pitchFamily="18" charset="0"/>
              </a:rPr>
              <a:t>δώδεκα</a:t>
            </a:r>
            <a:r>
              <a:rPr lang="el-GR" dirty="0">
                <a:latin typeface="Palatino Linotype" panose="02040502050505030304" pitchFamily="18" charset="0"/>
              </a:rPr>
              <a:t> </a:t>
            </a:r>
            <a:r>
              <a:rPr lang="el-GR" dirty="0" err="1">
                <a:latin typeface="Palatino Linotype" panose="02040502050505030304" pitchFamily="18" charset="0"/>
              </a:rPr>
              <a:t>ἀριθμῷ</a:t>
            </a:r>
            <a:r>
              <a:rPr lang="el-GR" dirty="0">
                <a:latin typeface="Palatino Linotype" panose="02040502050505030304" pitchFamily="18" charset="0"/>
              </a:rPr>
              <a:t> </a:t>
            </a:r>
            <a:r>
              <a:rPr lang="el-GR" dirty="0" err="1">
                <a:latin typeface="Palatino Linotype" panose="02040502050505030304" pitchFamily="18" charset="0"/>
              </a:rPr>
              <a:t>τεταγμένοι</a:t>
            </a:r>
            <a:r>
              <a:rPr lang="el-GR" dirty="0">
                <a:latin typeface="Palatino Linotype" panose="02040502050505030304" pitchFamily="18" charset="0"/>
              </a:rPr>
              <a:t> </a:t>
            </a:r>
            <a:r>
              <a:rPr lang="el-GR" dirty="0" err="1">
                <a:latin typeface="Palatino Linotype" panose="02040502050505030304" pitchFamily="18" charset="0"/>
              </a:rPr>
              <a:t>θεοὶ</a:t>
            </a:r>
            <a:r>
              <a:rPr lang="el-GR" dirty="0">
                <a:latin typeface="Palatino Linotype" panose="02040502050505030304" pitchFamily="18" charset="0"/>
              </a:rPr>
              <a:t> </a:t>
            </a:r>
            <a:r>
              <a:rPr lang="el-GR" dirty="0" err="1">
                <a:latin typeface="Palatino Linotype" panose="02040502050505030304" pitchFamily="18" charset="0"/>
              </a:rPr>
              <a:t>ἄρχοντες</a:t>
            </a:r>
            <a:r>
              <a:rPr lang="el-GR" dirty="0">
                <a:latin typeface="Palatino Linotype" panose="02040502050505030304" pitchFamily="18" charset="0"/>
              </a:rPr>
              <a:t> </a:t>
            </a:r>
            <a:r>
              <a:rPr lang="el-GR" dirty="0" err="1">
                <a:latin typeface="Palatino Linotype" panose="02040502050505030304" pitchFamily="18" charset="0"/>
              </a:rPr>
              <a:t>ἡγοῦνται</a:t>
            </a:r>
            <a:r>
              <a:rPr lang="el-GR" dirty="0">
                <a:latin typeface="Palatino Linotype" panose="02040502050505030304" pitchFamily="18" charset="0"/>
              </a:rPr>
              <a:t> </a:t>
            </a:r>
            <a:r>
              <a:rPr lang="el-GR" dirty="0" err="1">
                <a:latin typeface="Palatino Linotype" panose="02040502050505030304" pitchFamily="18" charset="0"/>
              </a:rPr>
              <a:t>κατὰ</a:t>
            </a:r>
            <a:r>
              <a:rPr lang="el-GR" dirty="0">
                <a:latin typeface="Palatino Linotype" panose="02040502050505030304" pitchFamily="18" charset="0"/>
              </a:rPr>
              <a:t> </a:t>
            </a:r>
            <a:r>
              <a:rPr lang="el-GR" dirty="0" err="1">
                <a:latin typeface="Palatino Linotype" panose="02040502050505030304" pitchFamily="18" charset="0"/>
              </a:rPr>
              <a:t>τάξιν</a:t>
            </a:r>
            <a:r>
              <a:rPr lang="el-GR" dirty="0">
                <a:latin typeface="Palatino Linotype" panose="02040502050505030304" pitchFamily="18" charset="0"/>
              </a:rPr>
              <a:t> </a:t>
            </a:r>
            <a:r>
              <a:rPr lang="el-GR" dirty="0" err="1">
                <a:latin typeface="Palatino Linotype" panose="02040502050505030304" pitchFamily="18" charset="0"/>
              </a:rPr>
              <a:t>ἣν</a:t>
            </a:r>
            <a:r>
              <a:rPr lang="el-GR" dirty="0">
                <a:latin typeface="Palatino Linotype" panose="02040502050505030304" pitchFamily="18" charset="0"/>
              </a:rPr>
              <a:t> </a:t>
            </a:r>
            <a:r>
              <a:rPr lang="el-GR" dirty="0" err="1">
                <a:latin typeface="Palatino Linotype" panose="02040502050505030304" pitchFamily="18" charset="0"/>
              </a:rPr>
              <a:t>ἕκαστος</a:t>
            </a:r>
            <a:r>
              <a:rPr lang="el-GR" dirty="0">
                <a:latin typeface="Palatino Linotype" panose="02040502050505030304" pitchFamily="18" charset="0"/>
              </a:rPr>
              <a:t> </a:t>
            </a:r>
            <a:r>
              <a:rPr lang="el-GR" dirty="0" err="1">
                <a:latin typeface="Palatino Linotype" panose="02040502050505030304" pitchFamily="18" charset="0"/>
              </a:rPr>
              <a:t>ἐτάχθη</a:t>
            </a:r>
            <a:r>
              <a:rPr lang="el-GR" dirty="0">
                <a:latin typeface="Palatino Linotype" panose="02040502050505030304" pitchFamily="18" charset="0"/>
              </a:rPr>
              <a:t>. </a:t>
            </a:r>
            <a:r>
              <a:rPr lang="el-GR" dirty="0" err="1">
                <a:latin typeface="Palatino Linotype" panose="02040502050505030304" pitchFamily="18" charset="0"/>
              </a:rPr>
              <a:t>πολλαὶ</a:t>
            </a:r>
            <a:r>
              <a:rPr lang="el-GR" dirty="0">
                <a:latin typeface="Palatino Linotype" panose="02040502050505030304" pitchFamily="18" charset="0"/>
              </a:rPr>
              <a:t> </a:t>
            </a:r>
            <a:r>
              <a:rPr lang="el-GR" dirty="0" err="1">
                <a:latin typeface="Palatino Linotype" panose="02040502050505030304" pitchFamily="18" charset="0"/>
              </a:rPr>
              <a:t>μὲν</a:t>
            </a:r>
            <a:r>
              <a:rPr lang="el-GR" dirty="0">
                <a:latin typeface="Palatino Linotype" panose="02040502050505030304" pitchFamily="18" charset="0"/>
              </a:rPr>
              <a:t> </a:t>
            </a:r>
            <a:r>
              <a:rPr lang="el-GR" dirty="0" err="1">
                <a:latin typeface="Palatino Linotype" panose="02040502050505030304" pitchFamily="18" charset="0"/>
              </a:rPr>
              <a:t>οὖν</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μακάριαι</a:t>
            </a:r>
            <a:r>
              <a:rPr lang="el-GR" dirty="0">
                <a:latin typeface="Palatino Linotype" panose="02040502050505030304" pitchFamily="18" charset="0"/>
              </a:rPr>
              <a:t> </a:t>
            </a:r>
            <a:r>
              <a:rPr lang="el-GR" dirty="0" err="1">
                <a:latin typeface="Palatino Linotype" panose="02040502050505030304" pitchFamily="18" charset="0"/>
              </a:rPr>
              <a:t>θέαι</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διέξοδοι</a:t>
            </a:r>
            <a:r>
              <a:rPr lang="el-GR" dirty="0">
                <a:latin typeface="Palatino Linotype" panose="02040502050505030304" pitchFamily="18" charset="0"/>
              </a:rPr>
              <a:t> </a:t>
            </a:r>
            <a:r>
              <a:rPr lang="el-GR" dirty="0" err="1">
                <a:latin typeface="Palatino Linotype" panose="02040502050505030304" pitchFamily="18" charset="0"/>
              </a:rPr>
              <a:t>ἐντὸς</a:t>
            </a:r>
            <a:r>
              <a:rPr lang="el-GR" dirty="0">
                <a:latin typeface="Palatino Linotype" panose="02040502050505030304" pitchFamily="18" charset="0"/>
              </a:rPr>
              <a:t> </a:t>
            </a:r>
            <a:r>
              <a:rPr lang="el-GR" dirty="0" err="1">
                <a:latin typeface="Palatino Linotype" panose="02040502050505030304" pitchFamily="18" charset="0"/>
              </a:rPr>
              <a:t>οὐρανοῦ</a:t>
            </a:r>
            <a:r>
              <a:rPr lang="el-GR" dirty="0">
                <a:latin typeface="Palatino Linotype" panose="02040502050505030304" pitchFamily="18" charset="0"/>
              </a:rPr>
              <a:t>, </a:t>
            </a:r>
            <a:r>
              <a:rPr lang="el-GR" dirty="0" err="1">
                <a:latin typeface="Palatino Linotype" panose="02040502050505030304" pitchFamily="18" charset="0"/>
              </a:rPr>
              <a:t>ἃς</a:t>
            </a:r>
            <a:r>
              <a:rPr lang="el-GR" dirty="0">
                <a:latin typeface="Palatino Linotype" panose="02040502050505030304" pitchFamily="18" charset="0"/>
              </a:rPr>
              <a:t> </a:t>
            </a:r>
            <a:r>
              <a:rPr lang="el-GR" dirty="0" err="1">
                <a:latin typeface="Palatino Linotype" panose="02040502050505030304" pitchFamily="18" charset="0"/>
              </a:rPr>
              <a:t>θεῶν</a:t>
            </a:r>
            <a:r>
              <a:rPr lang="el-GR" dirty="0">
                <a:latin typeface="Palatino Linotype" panose="02040502050505030304" pitchFamily="18" charset="0"/>
              </a:rPr>
              <a:t> </a:t>
            </a:r>
            <a:r>
              <a:rPr lang="el-GR" dirty="0" err="1">
                <a:latin typeface="Palatino Linotype" panose="02040502050505030304" pitchFamily="18" charset="0"/>
              </a:rPr>
              <a:t>γένος</a:t>
            </a:r>
            <a:r>
              <a:rPr lang="el-GR" dirty="0">
                <a:latin typeface="Palatino Linotype" panose="02040502050505030304" pitchFamily="18" charset="0"/>
              </a:rPr>
              <a:t> </a:t>
            </a:r>
            <a:r>
              <a:rPr lang="el-GR" dirty="0" err="1">
                <a:latin typeface="Palatino Linotype" panose="02040502050505030304" pitchFamily="18" charset="0"/>
              </a:rPr>
              <a:t>εὐδαιμόνων</a:t>
            </a:r>
            <a:r>
              <a:rPr lang="el-GR" dirty="0">
                <a:latin typeface="Palatino Linotype" panose="02040502050505030304" pitchFamily="18" charset="0"/>
              </a:rPr>
              <a:t> </a:t>
            </a:r>
            <a:r>
              <a:rPr lang="el-GR" dirty="0" err="1">
                <a:latin typeface="Palatino Linotype" panose="02040502050505030304" pitchFamily="18" charset="0"/>
              </a:rPr>
              <a:t>ἐπιστρέφεται</a:t>
            </a:r>
            <a:r>
              <a:rPr lang="el-GR" dirty="0">
                <a:latin typeface="Palatino Linotype" panose="02040502050505030304" pitchFamily="18" charset="0"/>
              </a:rPr>
              <a:t> </a:t>
            </a:r>
            <a:r>
              <a:rPr lang="el-GR" dirty="0" err="1">
                <a:latin typeface="Palatino Linotype" panose="02040502050505030304" pitchFamily="18" charset="0"/>
              </a:rPr>
              <a:t>πράττων</a:t>
            </a:r>
            <a:r>
              <a:rPr lang="el-GR" dirty="0">
                <a:latin typeface="Palatino Linotype" panose="02040502050505030304" pitchFamily="18" charset="0"/>
              </a:rPr>
              <a:t> </a:t>
            </a:r>
            <a:r>
              <a:rPr lang="el-GR" dirty="0" err="1">
                <a:latin typeface="Palatino Linotype" panose="02040502050505030304" pitchFamily="18" charset="0"/>
              </a:rPr>
              <a:t>ἕκαστος</a:t>
            </a:r>
            <a:r>
              <a:rPr lang="el-GR" dirty="0">
                <a:latin typeface="Palatino Linotype" panose="02040502050505030304" pitchFamily="18" charset="0"/>
              </a:rPr>
              <a:t> </a:t>
            </a:r>
            <a:r>
              <a:rPr lang="el-GR" dirty="0" err="1">
                <a:latin typeface="Palatino Linotype" panose="02040502050505030304" pitchFamily="18" charset="0"/>
              </a:rPr>
              <a:t>αὐτῶν</a:t>
            </a:r>
            <a:r>
              <a:rPr lang="el-GR" dirty="0">
                <a:latin typeface="Palatino Linotype" panose="02040502050505030304" pitchFamily="18" charset="0"/>
              </a:rPr>
              <a:t> </a:t>
            </a:r>
            <a:r>
              <a:rPr lang="el-GR" dirty="0" err="1">
                <a:latin typeface="Palatino Linotype" panose="02040502050505030304" pitchFamily="18" charset="0"/>
              </a:rPr>
              <a:t>τὸ</a:t>
            </a:r>
            <a:r>
              <a:rPr lang="el-GR" dirty="0">
                <a:latin typeface="Palatino Linotype" panose="02040502050505030304" pitchFamily="18" charset="0"/>
              </a:rPr>
              <a:t> </a:t>
            </a:r>
            <a:r>
              <a:rPr lang="el-GR" dirty="0" err="1">
                <a:latin typeface="Palatino Linotype" panose="02040502050505030304" pitchFamily="18" charset="0"/>
              </a:rPr>
              <a:t>αὑτοῦ</a:t>
            </a:r>
            <a:r>
              <a:rPr lang="el-GR" dirty="0">
                <a:latin typeface="Palatino Linotype" panose="02040502050505030304" pitchFamily="18" charset="0"/>
              </a:rPr>
              <a:t>, </a:t>
            </a:r>
            <a:r>
              <a:rPr lang="el-GR" dirty="0" err="1">
                <a:latin typeface="Palatino Linotype" panose="02040502050505030304" pitchFamily="18" charset="0"/>
              </a:rPr>
              <a:t>ἕπεται</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ὁ </a:t>
            </a:r>
            <a:r>
              <a:rPr lang="el-GR" dirty="0" err="1">
                <a:latin typeface="Palatino Linotype" panose="02040502050505030304" pitchFamily="18" charset="0"/>
              </a:rPr>
              <a:t>ἀεὶ</a:t>
            </a:r>
            <a:r>
              <a:rPr lang="el-GR" dirty="0">
                <a:latin typeface="Palatino Linotype" panose="02040502050505030304" pitchFamily="18" charset="0"/>
              </a:rPr>
              <a:t> </a:t>
            </a:r>
            <a:r>
              <a:rPr lang="el-GR" dirty="0" err="1">
                <a:latin typeface="Palatino Linotype" panose="02040502050505030304" pitchFamily="18" charset="0"/>
              </a:rPr>
              <a:t>ἐθέλων</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δυνάμενος</a:t>
            </a:r>
            <a:r>
              <a:rPr lang="el-GR" dirty="0">
                <a:latin typeface="Palatino Linotype" panose="02040502050505030304" pitchFamily="18" charset="0"/>
              </a:rPr>
              <a:t>· </a:t>
            </a:r>
            <a:r>
              <a:rPr lang="el-GR" dirty="0" err="1">
                <a:latin typeface="Palatino Linotype" panose="02040502050505030304" pitchFamily="18" charset="0"/>
              </a:rPr>
              <a:t>φθόνος</a:t>
            </a:r>
            <a:r>
              <a:rPr lang="el-GR" dirty="0">
                <a:latin typeface="Palatino Linotype" panose="02040502050505030304" pitchFamily="18" charset="0"/>
              </a:rPr>
              <a:t> </a:t>
            </a:r>
            <a:r>
              <a:rPr lang="el-GR" dirty="0" err="1">
                <a:latin typeface="Palatino Linotype" panose="02040502050505030304" pitchFamily="18" charset="0"/>
              </a:rPr>
              <a:t>γὰρ</a:t>
            </a:r>
            <a:r>
              <a:rPr lang="el-GR" dirty="0">
                <a:latin typeface="Palatino Linotype" panose="02040502050505030304" pitchFamily="18" charset="0"/>
              </a:rPr>
              <a:t> </a:t>
            </a:r>
            <a:r>
              <a:rPr lang="el-GR" dirty="0" err="1">
                <a:latin typeface="Palatino Linotype" panose="02040502050505030304" pitchFamily="18" charset="0"/>
              </a:rPr>
              <a:t>ἔξω</a:t>
            </a:r>
            <a:r>
              <a:rPr lang="el-GR" dirty="0">
                <a:latin typeface="Palatino Linotype" panose="02040502050505030304" pitchFamily="18" charset="0"/>
              </a:rPr>
              <a:t> </a:t>
            </a:r>
            <a:r>
              <a:rPr lang="el-GR" dirty="0" err="1">
                <a:latin typeface="Palatino Linotype" panose="02040502050505030304" pitchFamily="18" charset="0"/>
              </a:rPr>
              <a:t>θείου</a:t>
            </a:r>
            <a:r>
              <a:rPr lang="el-GR" dirty="0">
                <a:latin typeface="Palatino Linotype" panose="02040502050505030304" pitchFamily="18" charset="0"/>
              </a:rPr>
              <a:t> </a:t>
            </a:r>
            <a:r>
              <a:rPr lang="el-GR" dirty="0" err="1">
                <a:latin typeface="Palatino Linotype" panose="02040502050505030304" pitchFamily="18" charset="0"/>
              </a:rPr>
              <a:t>χοροῦ</a:t>
            </a:r>
            <a:r>
              <a:rPr lang="el-GR" dirty="0">
                <a:latin typeface="Palatino Linotype" panose="02040502050505030304" pitchFamily="18" charset="0"/>
              </a:rPr>
              <a:t> </a:t>
            </a:r>
            <a:r>
              <a:rPr lang="el-GR" dirty="0" err="1">
                <a:latin typeface="Palatino Linotype" panose="02040502050505030304" pitchFamily="18" charset="0"/>
              </a:rPr>
              <a:t>ἵσταται</a:t>
            </a:r>
            <a:r>
              <a:rPr lang="el-GR" dirty="0">
                <a:latin typeface="Palatino Linotype" panose="02040502050505030304" pitchFamily="18" charset="0"/>
              </a:rPr>
              <a:t>. </a:t>
            </a:r>
            <a:r>
              <a:rPr lang="el-GR" dirty="0" err="1">
                <a:latin typeface="Palatino Linotype" panose="02040502050505030304" pitchFamily="18" charset="0"/>
              </a:rPr>
              <a:t>ὅταν</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δὴ</a:t>
            </a:r>
            <a:r>
              <a:rPr lang="el-GR" dirty="0">
                <a:latin typeface="Palatino Linotype" panose="02040502050505030304" pitchFamily="18" charset="0"/>
              </a:rPr>
              <a:t> </a:t>
            </a:r>
            <a:r>
              <a:rPr lang="el-GR" dirty="0" err="1">
                <a:latin typeface="Palatino Linotype" panose="02040502050505030304" pitchFamily="18" charset="0"/>
              </a:rPr>
              <a:t>πρὸς</a:t>
            </a:r>
            <a:r>
              <a:rPr lang="el-GR" dirty="0">
                <a:latin typeface="Palatino Linotype" panose="02040502050505030304" pitchFamily="18" charset="0"/>
              </a:rPr>
              <a:t> </a:t>
            </a:r>
            <a:r>
              <a:rPr lang="el-GR" dirty="0" err="1">
                <a:latin typeface="Palatino Linotype" panose="02040502050505030304" pitchFamily="18" charset="0"/>
              </a:rPr>
              <a:t>δαῖτα</a:t>
            </a:r>
            <a:r>
              <a:rPr lang="el-GR" dirty="0">
                <a:latin typeface="Palatino Linotype" panose="02040502050505030304" pitchFamily="18" charset="0"/>
              </a:rPr>
              <a:t>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ἐπὶ</a:t>
            </a:r>
            <a:r>
              <a:rPr lang="el-GR" dirty="0">
                <a:latin typeface="Palatino Linotype" panose="02040502050505030304" pitchFamily="18" charset="0"/>
              </a:rPr>
              <a:t> </a:t>
            </a:r>
            <a:r>
              <a:rPr lang="el-GR" dirty="0" err="1">
                <a:latin typeface="Palatino Linotype" panose="02040502050505030304" pitchFamily="18" charset="0"/>
              </a:rPr>
              <a:t>θοίνην</a:t>
            </a:r>
            <a:r>
              <a:rPr lang="el-GR" dirty="0">
                <a:latin typeface="Palatino Linotype" panose="02040502050505030304" pitchFamily="18" charset="0"/>
              </a:rPr>
              <a:t> </a:t>
            </a:r>
            <a:r>
              <a:rPr lang="el-GR" dirty="0" err="1">
                <a:latin typeface="Palatino Linotype" panose="02040502050505030304" pitchFamily="18" charset="0"/>
              </a:rPr>
              <a:t>ἴωσιν</a:t>
            </a:r>
            <a:r>
              <a:rPr lang="el-GR" dirty="0">
                <a:latin typeface="Palatino Linotype" panose="02040502050505030304" pitchFamily="18" charset="0"/>
              </a:rPr>
              <a:t>, </a:t>
            </a:r>
            <a:r>
              <a:rPr lang="el-GR" dirty="0" err="1">
                <a:latin typeface="Palatino Linotype" panose="02040502050505030304" pitchFamily="18" charset="0"/>
              </a:rPr>
              <a:t>ἄκραν</a:t>
            </a:r>
            <a:r>
              <a:rPr lang="el-GR" dirty="0">
                <a:latin typeface="Palatino Linotype" panose="02040502050505030304" pitchFamily="18" charset="0"/>
              </a:rPr>
              <a:t> </a:t>
            </a:r>
            <a:r>
              <a:rPr lang="el-GR" dirty="0" err="1">
                <a:latin typeface="Palatino Linotype" panose="02040502050505030304" pitchFamily="18" charset="0"/>
              </a:rPr>
              <a:t>ἐπὶ</a:t>
            </a:r>
            <a:r>
              <a:rPr lang="el-GR" dirty="0">
                <a:latin typeface="Palatino Linotype" panose="02040502050505030304" pitchFamily="18" charset="0"/>
              </a:rPr>
              <a:t> </a:t>
            </a:r>
            <a:r>
              <a:rPr lang="el-GR" dirty="0" err="1">
                <a:latin typeface="Palatino Linotype" panose="02040502050505030304" pitchFamily="18" charset="0"/>
              </a:rPr>
              <a:t>τὴν</a:t>
            </a:r>
            <a:r>
              <a:rPr lang="el-GR" dirty="0">
                <a:latin typeface="Palatino Linotype" panose="02040502050505030304" pitchFamily="18" charset="0"/>
              </a:rPr>
              <a:t> [247</a:t>
            </a:r>
            <a:r>
              <a:rPr lang="en-GB" dirty="0">
                <a:latin typeface="Palatino Linotype" panose="02040502050505030304" pitchFamily="18" charset="0"/>
              </a:rPr>
              <a:t>b] </a:t>
            </a:r>
            <a:r>
              <a:rPr lang="el-GR" dirty="0" err="1">
                <a:latin typeface="Palatino Linotype" panose="02040502050505030304" pitchFamily="18" charset="0"/>
              </a:rPr>
              <a:t>ὑπουράνιον</a:t>
            </a:r>
            <a:r>
              <a:rPr lang="el-GR" dirty="0">
                <a:latin typeface="Palatino Linotype" panose="02040502050505030304" pitchFamily="18" charset="0"/>
              </a:rPr>
              <a:t> </a:t>
            </a:r>
            <a:r>
              <a:rPr lang="el-GR" dirty="0" err="1">
                <a:latin typeface="Palatino Linotype" panose="02040502050505030304" pitchFamily="18" charset="0"/>
              </a:rPr>
              <a:t>ἁψῖδα</a:t>
            </a:r>
            <a:r>
              <a:rPr lang="el-GR" dirty="0">
                <a:latin typeface="Palatino Linotype" panose="02040502050505030304" pitchFamily="18" charset="0"/>
              </a:rPr>
              <a:t> </a:t>
            </a:r>
            <a:r>
              <a:rPr lang="el-GR" dirty="0" err="1">
                <a:latin typeface="Palatino Linotype" panose="02040502050505030304" pitchFamily="18" charset="0"/>
              </a:rPr>
              <a:t>πορεύονται</a:t>
            </a:r>
            <a:r>
              <a:rPr lang="el-GR" dirty="0">
                <a:latin typeface="Palatino Linotype" panose="02040502050505030304" pitchFamily="18" charset="0"/>
              </a:rPr>
              <a:t> </a:t>
            </a:r>
            <a:r>
              <a:rPr lang="el-GR" dirty="0" err="1">
                <a:latin typeface="Palatino Linotype" panose="02040502050505030304" pitchFamily="18" charset="0"/>
              </a:rPr>
              <a:t>πρὸς</a:t>
            </a:r>
            <a:r>
              <a:rPr lang="el-GR" dirty="0">
                <a:latin typeface="Palatino Linotype" panose="02040502050505030304" pitchFamily="18" charset="0"/>
              </a:rPr>
              <a:t> </a:t>
            </a:r>
            <a:r>
              <a:rPr lang="el-GR" dirty="0" err="1">
                <a:latin typeface="Palatino Linotype" panose="02040502050505030304" pitchFamily="18" charset="0"/>
              </a:rPr>
              <a:t>ἄναντες</a:t>
            </a:r>
            <a:r>
              <a:rPr lang="el-GR" dirty="0">
                <a:latin typeface="Palatino Linotype" panose="02040502050505030304" pitchFamily="18" charset="0"/>
              </a:rPr>
              <a:t>, ᾗ </a:t>
            </a:r>
            <a:r>
              <a:rPr lang="el-GR" dirty="0" err="1">
                <a:latin typeface="Palatino Linotype" panose="02040502050505030304" pitchFamily="18" charset="0"/>
              </a:rPr>
              <a:t>δὴ</a:t>
            </a:r>
            <a:r>
              <a:rPr lang="el-GR" dirty="0">
                <a:latin typeface="Palatino Linotype" panose="02040502050505030304" pitchFamily="18" charset="0"/>
              </a:rPr>
              <a:t> </a:t>
            </a:r>
            <a:r>
              <a:rPr lang="el-GR" dirty="0" err="1">
                <a:latin typeface="Palatino Linotype" panose="02040502050505030304" pitchFamily="18" charset="0"/>
              </a:rPr>
              <a:t>τὰ</a:t>
            </a:r>
            <a:r>
              <a:rPr lang="el-GR" dirty="0">
                <a:latin typeface="Palatino Linotype" panose="02040502050505030304" pitchFamily="18" charset="0"/>
              </a:rPr>
              <a:t> </a:t>
            </a:r>
            <a:r>
              <a:rPr lang="el-GR" dirty="0" err="1">
                <a:latin typeface="Palatino Linotype" panose="02040502050505030304" pitchFamily="18" charset="0"/>
              </a:rPr>
              <a:t>μὲν</a:t>
            </a:r>
            <a:r>
              <a:rPr lang="el-GR" dirty="0">
                <a:latin typeface="Palatino Linotype" panose="02040502050505030304" pitchFamily="18" charset="0"/>
              </a:rPr>
              <a:t> </a:t>
            </a:r>
            <a:r>
              <a:rPr lang="el-GR" dirty="0" err="1">
                <a:latin typeface="Palatino Linotype" panose="02040502050505030304" pitchFamily="18" charset="0"/>
              </a:rPr>
              <a:t>θεῶν</a:t>
            </a:r>
            <a:r>
              <a:rPr lang="el-GR" dirty="0">
                <a:latin typeface="Palatino Linotype" panose="02040502050505030304" pitchFamily="18" charset="0"/>
              </a:rPr>
              <a:t> </a:t>
            </a:r>
            <a:r>
              <a:rPr lang="el-GR" dirty="0" err="1">
                <a:latin typeface="Palatino Linotype" panose="02040502050505030304" pitchFamily="18" charset="0"/>
              </a:rPr>
              <a:t>ὀχήματα</a:t>
            </a:r>
            <a:r>
              <a:rPr lang="el-GR" dirty="0">
                <a:latin typeface="Palatino Linotype" panose="02040502050505030304" pitchFamily="18" charset="0"/>
              </a:rPr>
              <a:t> </a:t>
            </a:r>
            <a:r>
              <a:rPr lang="el-GR" dirty="0" err="1">
                <a:latin typeface="Palatino Linotype" panose="02040502050505030304" pitchFamily="18" charset="0"/>
              </a:rPr>
              <a:t>ἰσορρόπως</a:t>
            </a:r>
            <a:r>
              <a:rPr lang="el-GR" dirty="0">
                <a:latin typeface="Palatino Linotype" panose="02040502050505030304" pitchFamily="18" charset="0"/>
              </a:rPr>
              <a:t> </a:t>
            </a:r>
            <a:r>
              <a:rPr lang="el-GR" dirty="0" err="1">
                <a:latin typeface="Palatino Linotype" panose="02040502050505030304" pitchFamily="18" charset="0"/>
              </a:rPr>
              <a:t>εὐήνια</a:t>
            </a:r>
            <a:r>
              <a:rPr lang="el-GR" dirty="0">
                <a:latin typeface="Palatino Linotype" panose="02040502050505030304" pitchFamily="18" charset="0"/>
              </a:rPr>
              <a:t> </a:t>
            </a:r>
            <a:r>
              <a:rPr lang="el-GR" dirty="0" err="1">
                <a:latin typeface="Palatino Linotype" panose="02040502050505030304" pitchFamily="18" charset="0"/>
              </a:rPr>
              <a:t>ὄντα</a:t>
            </a:r>
            <a:r>
              <a:rPr lang="el-GR" dirty="0">
                <a:latin typeface="Palatino Linotype" panose="02040502050505030304" pitchFamily="18" charset="0"/>
              </a:rPr>
              <a:t> </a:t>
            </a:r>
            <a:r>
              <a:rPr lang="el-GR" dirty="0" err="1">
                <a:latin typeface="Palatino Linotype" panose="02040502050505030304" pitchFamily="18" charset="0"/>
              </a:rPr>
              <a:t>ῥᾳδίως</a:t>
            </a:r>
            <a:r>
              <a:rPr lang="el-GR" dirty="0">
                <a:latin typeface="Palatino Linotype" panose="02040502050505030304" pitchFamily="18" charset="0"/>
              </a:rPr>
              <a:t> </a:t>
            </a:r>
            <a:r>
              <a:rPr lang="el-GR" dirty="0" err="1">
                <a:latin typeface="Palatino Linotype" panose="02040502050505030304" pitchFamily="18" charset="0"/>
              </a:rPr>
              <a:t>πορεύεται</a:t>
            </a:r>
            <a:r>
              <a:rPr lang="el-GR" dirty="0">
                <a:latin typeface="Palatino Linotype" panose="02040502050505030304" pitchFamily="18" charset="0"/>
              </a:rPr>
              <a:t>, </a:t>
            </a:r>
            <a:r>
              <a:rPr lang="el-GR" dirty="0" err="1">
                <a:latin typeface="Palatino Linotype" panose="02040502050505030304" pitchFamily="18" charset="0"/>
              </a:rPr>
              <a:t>τὰ</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ἄλλα</a:t>
            </a:r>
            <a:r>
              <a:rPr lang="el-GR" dirty="0">
                <a:latin typeface="Palatino Linotype" panose="02040502050505030304" pitchFamily="18" charset="0"/>
              </a:rPr>
              <a:t> </a:t>
            </a:r>
            <a:r>
              <a:rPr lang="el-GR" dirty="0" err="1">
                <a:latin typeface="Palatino Linotype" panose="02040502050505030304" pitchFamily="18" charset="0"/>
              </a:rPr>
              <a:t>μόγις</a:t>
            </a:r>
            <a:r>
              <a:rPr lang="el-GR" dirty="0">
                <a:latin typeface="Palatino Linotype" panose="02040502050505030304" pitchFamily="18" charset="0"/>
              </a:rPr>
              <a:t>·</a:t>
            </a:r>
          </a:p>
        </p:txBody>
      </p:sp>
      <p:sp>
        <p:nvSpPr>
          <p:cNvPr id="4" name="Θέση περιεχομένου 3">
            <a:extLst>
              <a:ext uri="{FF2B5EF4-FFF2-40B4-BE49-F238E27FC236}">
                <a16:creationId xmlns:a16="http://schemas.microsoft.com/office/drawing/2014/main" id="{56451BD8-CAB5-1A53-8F2F-DD90339D154C}"/>
              </a:ext>
            </a:extLst>
          </p:cNvPr>
          <p:cNvSpPr>
            <a:spLocks noGrp="1"/>
          </p:cNvSpPr>
          <p:nvPr>
            <p:ph sz="half" idx="2"/>
          </p:nvPr>
        </p:nvSpPr>
        <p:spPr/>
        <p:txBody>
          <a:bodyPr>
            <a:normAutofit fontScale="85000" lnSpcReduction="20000"/>
          </a:bodyPr>
          <a:lstStyle/>
          <a:p>
            <a:pPr marL="0" indent="0" algn="just">
              <a:buNone/>
            </a:pPr>
            <a:r>
              <a:rPr lang="el-GR" dirty="0">
                <a:latin typeface="Palatino Linotype" panose="02040502050505030304" pitchFamily="18" charset="0"/>
              </a:rPr>
              <a:t>και τον ακολουθάει στρατιά από θεούς και δαίμονες παραταγμένη σε ένδεκα μέρη· γιατί η Εστία μένει μονάχη στον οίκο των θεών. Οι άλλοι όμως θεοί, όσοι έχουνε την τάξη τους μέσα στον αριθμό των δώδεκα, πάνε μπροστά σαν άρχοντες με την τάξη που είναι βαλμένος ο καθένας. Εκεί λοιπόν μέσα στον ουρανό υπάρχουνε πολλά και </a:t>
            </a:r>
            <a:r>
              <a:rPr lang="el-GR" dirty="0" err="1">
                <a:latin typeface="Palatino Linotype" panose="02040502050505030304" pitchFamily="18" charset="0"/>
              </a:rPr>
              <a:t>τρισμάκαρα</a:t>
            </a:r>
            <a:r>
              <a:rPr lang="el-GR" dirty="0">
                <a:latin typeface="Palatino Linotype" panose="02040502050505030304" pitchFamily="18" charset="0"/>
              </a:rPr>
              <a:t> οράματα και περάσματα, που τα περνοδιαβαίνει το ευτυχισμένο γένος των θεών, και καθένας των φροντίζει ό,τι είναι ταγμένο σ' αυτόν κι ακολουθάει όποιος ολοένα θέλει και μπορεί, γιατί ο φθόνος στέκει έξω από τη χορεία των θεών. Κι όταν πάνε σε συμπόσιο και σε χαροκόπι, ανεβαίνουν τον ανήφορο που φέρνει ως την άκρη της αψίδας του ουρανού· και σ' αυτό το ανέβασμα τα οχήματα των θεών, όντας ισοζυγισμένα και </a:t>
            </a:r>
            <a:r>
              <a:rPr lang="el-GR" dirty="0" err="1">
                <a:latin typeface="Palatino Linotype" panose="02040502050505030304" pitchFamily="18" charset="0"/>
              </a:rPr>
              <a:t>καλοκυβέρνητα</a:t>
            </a:r>
            <a:r>
              <a:rPr lang="el-GR" dirty="0">
                <a:latin typeface="Palatino Linotype" panose="02040502050505030304" pitchFamily="18" charset="0"/>
              </a:rPr>
              <a:t>, πάνε εύκολα, </a:t>
            </a:r>
            <a:r>
              <a:rPr lang="el-GR" dirty="0" err="1">
                <a:latin typeface="Palatino Linotype" panose="02040502050505030304" pitchFamily="18" charset="0"/>
              </a:rPr>
              <a:t>τάλλα</a:t>
            </a:r>
            <a:r>
              <a:rPr lang="el-GR" dirty="0">
                <a:latin typeface="Palatino Linotype" panose="02040502050505030304" pitchFamily="18" charset="0"/>
              </a:rPr>
              <a:t> όμως με μόχθο· </a:t>
            </a:r>
          </a:p>
        </p:txBody>
      </p:sp>
    </p:spTree>
    <p:extLst>
      <p:ext uri="{BB962C8B-B14F-4D97-AF65-F5344CB8AC3E}">
        <p14:creationId xmlns:p14="http://schemas.microsoft.com/office/powerpoint/2010/main" val="409227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F9D11F-D941-231F-052B-5BDAA7FB02F0}"/>
              </a:ext>
            </a:extLst>
          </p:cNvPr>
          <p:cNvSpPr>
            <a:spLocks noGrp="1"/>
          </p:cNvSpPr>
          <p:nvPr>
            <p:ph type="title"/>
          </p:nvPr>
        </p:nvSpPr>
        <p:spPr/>
        <p:txBody>
          <a:bodyPr/>
          <a:lstStyle/>
          <a:p>
            <a:r>
              <a:rPr lang="el-GR" i="1" dirty="0" err="1">
                <a:solidFill>
                  <a:schemeClr val="accent2"/>
                </a:solidFill>
                <a:latin typeface="Palatino Linotype" panose="02040502050505030304" pitchFamily="18" charset="0"/>
              </a:rPr>
              <a:t>Φαίδρος</a:t>
            </a:r>
            <a:r>
              <a:rPr lang="el-GR" dirty="0">
                <a:solidFill>
                  <a:schemeClr val="accent2"/>
                </a:solidFill>
                <a:latin typeface="Palatino Linotype" panose="02040502050505030304" pitchFamily="18" charset="0"/>
              </a:rPr>
              <a:t> </a:t>
            </a:r>
            <a:r>
              <a:rPr lang="en-GB" dirty="0">
                <a:solidFill>
                  <a:schemeClr val="accent2"/>
                </a:solidFill>
                <a:effectLst/>
                <a:latin typeface="Palatino Linotype" panose="02040502050505030304" pitchFamily="18" charset="0"/>
              </a:rPr>
              <a:t>243e–247c</a:t>
            </a:r>
            <a:endParaRPr lang="el-GR" dirty="0"/>
          </a:p>
        </p:txBody>
      </p:sp>
      <p:sp>
        <p:nvSpPr>
          <p:cNvPr id="3" name="Θέση περιεχομένου 2">
            <a:extLst>
              <a:ext uri="{FF2B5EF4-FFF2-40B4-BE49-F238E27FC236}">
                <a16:creationId xmlns:a16="http://schemas.microsoft.com/office/drawing/2014/main" id="{7FD43972-FACA-EB73-BA0E-AAA1FDB07E22}"/>
              </a:ext>
            </a:extLst>
          </p:cNvPr>
          <p:cNvSpPr>
            <a:spLocks noGrp="1"/>
          </p:cNvSpPr>
          <p:nvPr>
            <p:ph sz="half" idx="1"/>
          </p:nvPr>
        </p:nvSpPr>
        <p:spPr/>
        <p:txBody>
          <a:bodyPr>
            <a:normAutofit/>
          </a:bodyPr>
          <a:lstStyle/>
          <a:p>
            <a:pPr marL="0" indent="0" algn="just">
              <a:buNone/>
            </a:pPr>
            <a:r>
              <a:rPr lang="el-GR" dirty="0" err="1">
                <a:latin typeface="Palatino Linotype" panose="02040502050505030304" pitchFamily="18" charset="0"/>
              </a:rPr>
              <a:t>βρίθει</a:t>
            </a:r>
            <a:r>
              <a:rPr lang="el-GR" dirty="0">
                <a:latin typeface="Palatino Linotype" panose="02040502050505030304" pitchFamily="18" charset="0"/>
              </a:rPr>
              <a:t> </a:t>
            </a:r>
            <a:r>
              <a:rPr lang="el-GR" dirty="0" err="1">
                <a:latin typeface="Palatino Linotype" panose="02040502050505030304" pitchFamily="18" charset="0"/>
              </a:rPr>
              <a:t>γὰρ</a:t>
            </a:r>
            <a:r>
              <a:rPr lang="el-GR" dirty="0">
                <a:latin typeface="Palatino Linotype" panose="02040502050505030304" pitchFamily="18" charset="0"/>
              </a:rPr>
              <a:t> ὁ </a:t>
            </a:r>
            <a:r>
              <a:rPr lang="el-GR" dirty="0" err="1">
                <a:latin typeface="Palatino Linotype" panose="02040502050505030304" pitchFamily="18" charset="0"/>
              </a:rPr>
              <a:t>τῆς</a:t>
            </a:r>
            <a:r>
              <a:rPr lang="el-GR" dirty="0">
                <a:latin typeface="Palatino Linotype" panose="02040502050505030304" pitchFamily="18" charset="0"/>
              </a:rPr>
              <a:t> </a:t>
            </a:r>
            <a:r>
              <a:rPr lang="el-GR" dirty="0" err="1">
                <a:latin typeface="Palatino Linotype" panose="02040502050505030304" pitchFamily="18" charset="0"/>
              </a:rPr>
              <a:t>κάκης</a:t>
            </a:r>
            <a:r>
              <a:rPr lang="el-GR" dirty="0">
                <a:latin typeface="Palatino Linotype" panose="02040502050505030304" pitchFamily="18" charset="0"/>
              </a:rPr>
              <a:t> </a:t>
            </a:r>
            <a:r>
              <a:rPr lang="el-GR" dirty="0" err="1">
                <a:latin typeface="Palatino Linotype" panose="02040502050505030304" pitchFamily="18" charset="0"/>
              </a:rPr>
              <a:t>ἵππος</a:t>
            </a:r>
            <a:r>
              <a:rPr lang="el-GR" dirty="0">
                <a:latin typeface="Palatino Linotype" panose="02040502050505030304" pitchFamily="18" charset="0"/>
              </a:rPr>
              <a:t> </a:t>
            </a:r>
            <a:r>
              <a:rPr lang="el-GR" dirty="0" err="1">
                <a:latin typeface="Palatino Linotype" panose="02040502050505030304" pitchFamily="18" charset="0"/>
              </a:rPr>
              <a:t>μετέχων</a:t>
            </a:r>
            <a:r>
              <a:rPr lang="el-GR" dirty="0">
                <a:latin typeface="Palatino Linotype" panose="02040502050505030304" pitchFamily="18" charset="0"/>
              </a:rPr>
              <a:t>, </a:t>
            </a:r>
            <a:r>
              <a:rPr lang="el-GR" dirty="0" err="1">
                <a:latin typeface="Palatino Linotype" panose="02040502050505030304" pitchFamily="18" charset="0"/>
              </a:rPr>
              <a:t>ἐπὶ</a:t>
            </a:r>
            <a:r>
              <a:rPr lang="el-GR" dirty="0">
                <a:latin typeface="Palatino Linotype" panose="02040502050505030304" pitchFamily="18" charset="0"/>
              </a:rPr>
              <a:t> </a:t>
            </a:r>
            <a:r>
              <a:rPr lang="el-GR" dirty="0" err="1">
                <a:latin typeface="Palatino Linotype" panose="02040502050505030304" pitchFamily="18" charset="0"/>
              </a:rPr>
              <a:t>τὴν</a:t>
            </a:r>
            <a:r>
              <a:rPr lang="el-GR" dirty="0">
                <a:latin typeface="Palatino Linotype" panose="02040502050505030304" pitchFamily="18" charset="0"/>
              </a:rPr>
              <a:t> </a:t>
            </a:r>
            <a:r>
              <a:rPr lang="el-GR" dirty="0" err="1">
                <a:latin typeface="Palatino Linotype" panose="02040502050505030304" pitchFamily="18" charset="0"/>
              </a:rPr>
              <a:t>γῆν</a:t>
            </a:r>
            <a:r>
              <a:rPr lang="el-GR" dirty="0">
                <a:latin typeface="Palatino Linotype" panose="02040502050505030304" pitchFamily="18" charset="0"/>
              </a:rPr>
              <a:t> </a:t>
            </a:r>
            <a:r>
              <a:rPr lang="el-GR" dirty="0" err="1">
                <a:latin typeface="Palatino Linotype" panose="02040502050505030304" pitchFamily="18" charset="0"/>
              </a:rPr>
              <a:t>ῥέπων</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βαρύνων</a:t>
            </a:r>
            <a:r>
              <a:rPr lang="el-GR" dirty="0">
                <a:latin typeface="Palatino Linotype" panose="02040502050505030304" pitchFamily="18" charset="0"/>
              </a:rPr>
              <a:t> ᾧ </a:t>
            </a:r>
            <a:r>
              <a:rPr lang="el-GR" dirty="0" err="1">
                <a:latin typeface="Palatino Linotype" panose="02040502050505030304" pitchFamily="18" charset="0"/>
              </a:rPr>
              <a:t>μὴ</a:t>
            </a:r>
            <a:r>
              <a:rPr lang="el-GR" dirty="0">
                <a:latin typeface="Palatino Linotype" panose="02040502050505030304" pitchFamily="18" charset="0"/>
              </a:rPr>
              <a:t> </a:t>
            </a:r>
            <a:r>
              <a:rPr lang="el-GR" dirty="0" err="1">
                <a:latin typeface="Palatino Linotype" panose="02040502050505030304" pitchFamily="18" charset="0"/>
              </a:rPr>
              <a:t>καλῶς</a:t>
            </a:r>
            <a:r>
              <a:rPr lang="el-GR" dirty="0">
                <a:latin typeface="Palatino Linotype" panose="02040502050505030304" pitchFamily="18" charset="0"/>
              </a:rPr>
              <a:t> </a:t>
            </a:r>
            <a:r>
              <a:rPr lang="el-GR" dirty="0" err="1">
                <a:latin typeface="Palatino Linotype" panose="02040502050505030304" pitchFamily="18" charset="0"/>
              </a:rPr>
              <a:t>ἦν</a:t>
            </a:r>
            <a:r>
              <a:rPr lang="el-GR" dirty="0">
                <a:latin typeface="Palatino Linotype" panose="02040502050505030304" pitchFamily="18" charset="0"/>
              </a:rPr>
              <a:t> </a:t>
            </a:r>
            <a:r>
              <a:rPr lang="el-GR" dirty="0" err="1">
                <a:latin typeface="Palatino Linotype" panose="02040502050505030304" pitchFamily="18" charset="0"/>
              </a:rPr>
              <a:t>τεθραμμένος</a:t>
            </a:r>
            <a:r>
              <a:rPr lang="el-GR" dirty="0">
                <a:latin typeface="Palatino Linotype" panose="02040502050505030304" pitchFamily="18" charset="0"/>
              </a:rPr>
              <a:t> </a:t>
            </a:r>
            <a:r>
              <a:rPr lang="el-GR" dirty="0" err="1">
                <a:latin typeface="Palatino Linotype" panose="02040502050505030304" pitchFamily="18" charset="0"/>
              </a:rPr>
              <a:t>τῶν</a:t>
            </a:r>
            <a:r>
              <a:rPr lang="el-GR" dirty="0">
                <a:latin typeface="Palatino Linotype" panose="02040502050505030304" pitchFamily="18" charset="0"/>
              </a:rPr>
              <a:t> </a:t>
            </a:r>
            <a:r>
              <a:rPr lang="el-GR" dirty="0" err="1">
                <a:latin typeface="Palatino Linotype" panose="02040502050505030304" pitchFamily="18" charset="0"/>
              </a:rPr>
              <a:t>ἡνιόχων</a:t>
            </a:r>
            <a:r>
              <a:rPr lang="el-GR" dirty="0">
                <a:latin typeface="Palatino Linotype" panose="02040502050505030304" pitchFamily="18" charset="0"/>
              </a:rPr>
              <a:t>. </a:t>
            </a:r>
            <a:r>
              <a:rPr lang="el-GR" dirty="0" err="1">
                <a:latin typeface="Palatino Linotype" panose="02040502050505030304" pitchFamily="18" charset="0"/>
              </a:rPr>
              <a:t>ἔνθα</a:t>
            </a:r>
            <a:r>
              <a:rPr lang="el-GR" dirty="0">
                <a:latin typeface="Palatino Linotype" panose="02040502050505030304" pitchFamily="18" charset="0"/>
              </a:rPr>
              <a:t> </a:t>
            </a:r>
            <a:r>
              <a:rPr lang="el-GR" dirty="0" err="1">
                <a:latin typeface="Palatino Linotype" panose="02040502050505030304" pitchFamily="18" charset="0"/>
              </a:rPr>
              <a:t>δὴ</a:t>
            </a:r>
            <a:r>
              <a:rPr lang="el-GR" dirty="0">
                <a:latin typeface="Palatino Linotype" panose="02040502050505030304" pitchFamily="18" charset="0"/>
              </a:rPr>
              <a:t> </a:t>
            </a:r>
            <a:r>
              <a:rPr lang="el-GR" dirty="0" err="1">
                <a:latin typeface="Palatino Linotype" panose="02040502050505030304" pitchFamily="18" charset="0"/>
              </a:rPr>
              <a:t>πόνος</a:t>
            </a:r>
            <a:r>
              <a:rPr lang="el-GR" dirty="0">
                <a:latin typeface="Palatino Linotype" panose="02040502050505030304" pitchFamily="18" charset="0"/>
              </a:rPr>
              <a:t> τε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ἀγὼν</a:t>
            </a:r>
            <a:r>
              <a:rPr lang="el-GR" dirty="0">
                <a:latin typeface="Palatino Linotype" panose="02040502050505030304" pitchFamily="18" charset="0"/>
              </a:rPr>
              <a:t> </a:t>
            </a:r>
            <a:r>
              <a:rPr lang="el-GR" dirty="0" err="1">
                <a:latin typeface="Palatino Linotype" panose="02040502050505030304" pitchFamily="18" charset="0"/>
              </a:rPr>
              <a:t>ἔσχατος</a:t>
            </a:r>
            <a:r>
              <a:rPr lang="el-GR" dirty="0">
                <a:latin typeface="Palatino Linotype" panose="02040502050505030304" pitchFamily="18" charset="0"/>
              </a:rPr>
              <a:t> </a:t>
            </a:r>
            <a:r>
              <a:rPr lang="el-GR" dirty="0" err="1">
                <a:latin typeface="Palatino Linotype" panose="02040502050505030304" pitchFamily="18" charset="0"/>
              </a:rPr>
              <a:t>ψυχῇ</a:t>
            </a:r>
            <a:r>
              <a:rPr lang="el-GR" dirty="0">
                <a:latin typeface="Palatino Linotype" panose="02040502050505030304" pitchFamily="18" charset="0"/>
              </a:rPr>
              <a:t> </a:t>
            </a:r>
            <a:r>
              <a:rPr lang="el-GR" dirty="0" err="1">
                <a:latin typeface="Palatino Linotype" panose="02040502050505030304" pitchFamily="18" charset="0"/>
              </a:rPr>
              <a:t>πρόκειται</a:t>
            </a:r>
            <a:r>
              <a:rPr lang="el-GR" dirty="0">
                <a:latin typeface="Palatino Linotype" panose="02040502050505030304" pitchFamily="18" charset="0"/>
              </a:rPr>
              <a:t>. </a:t>
            </a:r>
            <a:r>
              <a:rPr lang="el-GR" dirty="0" err="1">
                <a:latin typeface="Palatino Linotype" panose="02040502050505030304" pitchFamily="18" charset="0"/>
              </a:rPr>
              <a:t>αἱ</a:t>
            </a:r>
            <a:r>
              <a:rPr lang="el-GR" dirty="0">
                <a:latin typeface="Palatino Linotype" panose="02040502050505030304" pitchFamily="18" charset="0"/>
              </a:rPr>
              <a:t> </a:t>
            </a:r>
            <a:r>
              <a:rPr lang="el-GR" dirty="0" err="1">
                <a:latin typeface="Palatino Linotype" panose="02040502050505030304" pitchFamily="18" charset="0"/>
              </a:rPr>
              <a:t>μὲν</a:t>
            </a:r>
            <a:r>
              <a:rPr lang="el-GR" dirty="0">
                <a:latin typeface="Palatino Linotype" panose="02040502050505030304" pitchFamily="18" charset="0"/>
              </a:rPr>
              <a:t> </a:t>
            </a:r>
            <a:r>
              <a:rPr lang="el-GR" dirty="0" err="1">
                <a:latin typeface="Palatino Linotype" panose="02040502050505030304" pitchFamily="18" charset="0"/>
              </a:rPr>
              <a:t>γὰρ</a:t>
            </a:r>
            <a:r>
              <a:rPr lang="el-GR" dirty="0">
                <a:latin typeface="Palatino Linotype" panose="02040502050505030304" pitchFamily="18" charset="0"/>
              </a:rPr>
              <a:t> </a:t>
            </a:r>
            <a:r>
              <a:rPr lang="el-GR" dirty="0" err="1">
                <a:latin typeface="Palatino Linotype" panose="02040502050505030304" pitchFamily="18" charset="0"/>
              </a:rPr>
              <a:t>ἀθάνατοι</a:t>
            </a:r>
            <a:r>
              <a:rPr lang="el-GR" dirty="0">
                <a:latin typeface="Palatino Linotype" panose="02040502050505030304" pitchFamily="18" charset="0"/>
              </a:rPr>
              <a:t> </a:t>
            </a:r>
            <a:r>
              <a:rPr lang="el-GR" dirty="0" err="1">
                <a:latin typeface="Palatino Linotype" panose="02040502050505030304" pitchFamily="18" charset="0"/>
              </a:rPr>
              <a:t>καλούμεναι</a:t>
            </a:r>
            <a:r>
              <a:rPr lang="el-GR" dirty="0">
                <a:latin typeface="Palatino Linotype" panose="02040502050505030304" pitchFamily="18" charset="0"/>
              </a:rPr>
              <a:t>, </a:t>
            </a:r>
            <a:r>
              <a:rPr lang="el-GR" dirty="0" err="1">
                <a:latin typeface="Palatino Linotype" panose="02040502050505030304" pitchFamily="18" charset="0"/>
              </a:rPr>
              <a:t>ἡνίκ</a:t>
            </a:r>
            <a:r>
              <a:rPr lang="el-GR" dirty="0">
                <a:latin typeface="Palatino Linotype" panose="02040502050505030304" pitchFamily="18" charset="0"/>
              </a:rPr>
              <a:t>’ </a:t>
            </a:r>
            <a:r>
              <a:rPr lang="el-GR" dirty="0" err="1">
                <a:latin typeface="Palatino Linotype" panose="02040502050505030304" pitchFamily="18" charset="0"/>
              </a:rPr>
              <a:t>ἂν</a:t>
            </a:r>
            <a:r>
              <a:rPr lang="el-GR" dirty="0">
                <a:latin typeface="Palatino Linotype" panose="02040502050505030304" pitchFamily="18" charset="0"/>
              </a:rPr>
              <a:t> </a:t>
            </a:r>
            <a:r>
              <a:rPr lang="el-GR" dirty="0" err="1">
                <a:latin typeface="Palatino Linotype" panose="02040502050505030304" pitchFamily="18" charset="0"/>
              </a:rPr>
              <a:t>πρὸς</a:t>
            </a:r>
            <a:r>
              <a:rPr lang="el-GR" dirty="0">
                <a:latin typeface="Palatino Linotype" panose="02040502050505030304" pitchFamily="18" charset="0"/>
              </a:rPr>
              <a:t> </a:t>
            </a:r>
            <a:r>
              <a:rPr lang="el-GR" dirty="0" err="1">
                <a:latin typeface="Palatino Linotype" panose="02040502050505030304" pitchFamily="18" charset="0"/>
              </a:rPr>
              <a:t>ἄκρῳ</a:t>
            </a:r>
            <a:r>
              <a:rPr lang="el-GR" dirty="0">
                <a:latin typeface="Palatino Linotype" panose="02040502050505030304" pitchFamily="18" charset="0"/>
              </a:rPr>
              <a:t> </a:t>
            </a:r>
            <a:r>
              <a:rPr lang="el-GR" dirty="0" err="1">
                <a:latin typeface="Palatino Linotype" panose="02040502050505030304" pitchFamily="18" charset="0"/>
              </a:rPr>
              <a:t>γένωνται</a:t>
            </a:r>
            <a:r>
              <a:rPr lang="el-GR" dirty="0">
                <a:latin typeface="Palatino Linotype" panose="02040502050505030304" pitchFamily="18" charset="0"/>
              </a:rPr>
              <a:t>, </a:t>
            </a:r>
            <a:r>
              <a:rPr lang="el-GR" dirty="0" err="1">
                <a:latin typeface="Palatino Linotype" panose="02040502050505030304" pitchFamily="18" charset="0"/>
              </a:rPr>
              <a:t>ἔξω</a:t>
            </a:r>
            <a:r>
              <a:rPr lang="el-GR" dirty="0">
                <a:latin typeface="Palatino Linotype" panose="02040502050505030304" pitchFamily="18" charset="0"/>
              </a:rPr>
              <a:t> </a:t>
            </a:r>
            <a:r>
              <a:rPr lang="el-GR" dirty="0" err="1">
                <a:latin typeface="Palatino Linotype" panose="02040502050505030304" pitchFamily="18" charset="0"/>
              </a:rPr>
              <a:t>πορευθεῖσαι</a:t>
            </a:r>
            <a:r>
              <a:rPr lang="el-GR" dirty="0">
                <a:latin typeface="Palatino Linotype" panose="02040502050505030304" pitchFamily="18" charset="0"/>
              </a:rPr>
              <a:t> </a:t>
            </a:r>
            <a:r>
              <a:rPr lang="el-GR" dirty="0" err="1">
                <a:latin typeface="Palatino Linotype" panose="02040502050505030304" pitchFamily="18" charset="0"/>
              </a:rPr>
              <a:t>ἔστησαν</a:t>
            </a:r>
            <a:r>
              <a:rPr lang="el-GR" dirty="0">
                <a:latin typeface="Palatino Linotype" panose="02040502050505030304" pitchFamily="18" charset="0"/>
              </a:rPr>
              <a:t> </a:t>
            </a:r>
            <a:r>
              <a:rPr lang="el-GR" dirty="0" err="1">
                <a:latin typeface="Palatino Linotype" panose="02040502050505030304" pitchFamily="18" charset="0"/>
              </a:rPr>
              <a:t>ἐπὶ</a:t>
            </a:r>
            <a:r>
              <a:rPr lang="el-GR" dirty="0">
                <a:latin typeface="Palatino Linotype" panose="02040502050505030304" pitchFamily="18" charset="0"/>
              </a:rPr>
              <a:t> </a:t>
            </a:r>
            <a:r>
              <a:rPr lang="el-GR" dirty="0" err="1">
                <a:latin typeface="Palatino Linotype" panose="02040502050505030304" pitchFamily="18" charset="0"/>
              </a:rPr>
              <a:t>τῷ</a:t>
            </a:r>
            <a:r>
              <a:rPr lang="el-GR" dirty="0">
                <a:latin typeface="Palatino Linotype" panose="02040502050505030304" pitchFamily="18" charset="0"/>
              </a:rPr>
              <a:t> </a:t>
            </a:r>
            <a:r>
              <a:rPr lang="el-GR" dirty="0" err="1">
                <a:latin typeface="Palatino Linotype" panose="02040502050505030304" pitchFamily="18" charset="0"/>
              </a:rPr>
              <a:t>τοῦ</a:t>
            </a:r>
            <a:r>
              <a:rPr lang="el-GR" dirty="0">
                <a:latin typeface="Palatino Linotype" panose="02040502050505030304" pitchFamily="18" charset="0"/>
              </a:rPr>
              <a:t> </a:t>
            </a:r>
            <a:r>
              <a:rPr lang="el-GR" dirty="0" err="1">
                <a:latin typeface="Palatino Linotype" panose="02040502050505030304" pitchFamily="18" charset="0"/>
              </a:rPr>
              <a:t>οὐρανοῦ</a:t>
            </a:r>
            <a:r>
              <a:rPr lang="el-GR" dirty="0">
                <a:latin typeface="Palatino Linotype" panose="02040502050505030304" pitchFamily="18" charset="0"/>
              </a:rPr>
              <a:t> [247</a:t>
            </a:r>
            <a:r>
              <a:rPr lang="en-GB" dirty="0">
                <a:latin typeface="Palatino Linotype" panose="02040502050505030304" pitchFamily="18" charset="0"/>
              </a:rPr>
              <a:t>c] </a:t>
            </a:r>
            <a:r>
              <a:rPr lang="el-GR" dirty="0" err="1">
                <a:latin typeface="Palatino Linotype" panose="02040502050505030304" pitchFamily="18" charset="0"/>
              </a:rPr>
              <a:t>νώτῳ</a:t>
            </a:r>
            <a:r>
              <a:rPr lang="el-GR" dirty="0">
                <a:latin typeface="Palatino Linotype" panose="02040502050505030304" pitchFamily="18" charset="0"/>
              </a:rPr>
              <a:t>, </a:t>
            </a:r>
            <a:r>
              <a:rPr lang="el-GR" dirty="0" err="1">
                <a:latin typeface="Palatino Linotype" panose="02040502050505030304" pitchFamily="18" charset="0"/>
              </a:rPr>
              <a:t>στάσας</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αὐτὰς</a:t>
            </a:r>
            <a:r>
              <a:rPr lang="el-GR" dirty="0">
                <a:latin typeface="Palatino Linotype" panose="02040502050505030304" pitchFamily="18" charset="0"/>
              </a:rPr>
              <a:t> </a:t>
            </a:r>
            <a:r>
              <a:rPr lang="el-GR" dirty="0" err="1">
                <a:latin typeface="Palatino Linotype" panose="02040502050505030304" pitchFamily="18" charset="0"/>
              </a:rPr>
              <a:t>περιάγει</a:t>
            </a:r>
            <a:r>
              <a:rPr lang="el-GR" dirty="0">
                <a:latin typeface="Palatino Linotype" panose="02040502050505030304" pitchFamily="18" charset="0"/>
              </a:rPr>
              <a:t> ἡ </a:t>
            </a:r>
            <a:r>
              <a:rPr lang="el-GR" dirty="0" err="1">
                <a:latin typeface="Palatino Linotype" panose="02040502050505030304" pitchFamily="18" charset="0"/>
              </a:rPr>
              <a:t>περιφορά</a:t>
            </a:r>
            <a:r>
              <a:rPr lang="el-GR" dirty="0">
                <a:latin typeface="Palatino Linotype" panose="02040502050505030304" pitchFamily="18" charset="0"/>
              </a:rPr>
              <a:t>, </a:t>
            </a:r>
            <a:r>
              <a:rPr lang="el-GR" dirty="0" err="1">
                <a:latin typeface="Palatino Linotype" panose="02040502050505030304" pitchFamily="18" charset="0"/>
              </a:rPr>
              <a:t>αἱ</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θεωροῦσι</a:t>
            </a:r>
            <a:r>
              <a:rPr lang="el-GR" dirty="0">
                <a:latin typeface="Palatino Linotype" panose="02040502050505030304" pitchFamily="18" charset="0"/>
              </a:rPr>
              <a:t> </a:t>
            </a:r>
            <a:r>
              <a:rPr lang="el-GR" dirty="0" err="1">
                <a:latin typeface="Palatino Linotype" panose="02040502050505030304" pitchFamily="18" charset="0"/>
              </a:rPr>
              <a:t>τὰ</a:t>
            </a:r>
            <a:r>
              <a:rPr lang="el-GR" dirty="0">
                <a:latin typeface="Palatino Linotype" panose="02040502050505030304" pitchFamily="18" charset="0"/>
              </a:rPr>
              <a:t> </a:t>
            </a:r>
            <a:r>
              <a:rPr lang="el-GR" dirty="0" err="1">
                <a:latin typeface="Palatino Linotype" panose="02040502050505030304" pitchFamily="18" charset="0"/>
              </a:rPr>
              <a:t>ἔξω</a:t>
            </a:r>
            <a:r>
              <a:rPr lang="el-GR" dirty="0">
                <a:latin typeface="Palatino Linotype" panose="02040502050505030304" pitchFamily="18" charset="0"/>
              </a:rPr>
              <a:t> </a:t>
            </a:r>
            <a:r>
              <a:rPr lang="el-GR" dirty="0" err="1">
                <a:latin typeface="Palatino Linotype" panose="02040502050505030304" pitchFamily="18" charset="0"/>
              </a:rPr>
              <a:t>τοῦ</a:t>
            </a:r>
            <a:r>
              <a:rPr lang="el-GR" dirty="0">
                <a:latin typeface="Palatino Linotype" panose="02040502050505030304" pitchFamily="18" charset="0"/>
              </a:rPr>
              <a:t> </a:t>
            </a:r>
            <a:r>
              <a:rPr lang="el-GR" dirty="0" err="1">
                <a:latin typeface="Palatino Linotype" panose="02040502050505030304" pitchFamily="18" charset="0"/>
              </a:rPr>
              <a:t>οὐρανοῦ</a:t>
            </a:r>
            <a:r>
              <a:rPr lang="el-GR" dirty="0">
                <a:latin typeface="Palatino Linotype" panose="02040502050505030304" pitchFamily="18" charset="0"/>
              </a:rPr>
              <a:t>.</a:t>
            </a:r>
          </a:p>
        </p:txBody>
      </p:sp>
      <p:sp>
        <p:nvSpPr>
          <p:cNvPr id="4" name="Θέση περιεχομένου 3">
            <a:extLst>
              <a:ext uri="{FF2B5EF4-FFF2-40B4-BE49-F238E27FC236}">
                <a16:creationId xmlns:a16="http://schemas.microsoft.com/office/drawing/2014/main" id="{0982AC4E-AE37-0776-31B4-80B59AD05610}"/>
              </a:ext>
            </a:extLst>
          </p:cNvPr>
          <p:cNvSpPr>
            <a:spLocks noGrp="1"/>
          </p:cNvSpPr>
          <p:nvPr>
            <p:ph sz="half" idx="2"/>
          </p:nvPr>
        </p:nvSpPr>
        <p:spPr/>
        <p:txBody>
          <a:bodyPr>
            <a:normAutofit/>
          </a:bodyPr>
          <a:lstStyle/>
          <a:p>
            <a:pPr marL="0" indent="0" algn="just">
              <a:buNone/>
            </a:pPr>
            <a:r>
              <a:rPr lang="el-GR" dirty="0">
                <a:latin typeface="Palatino Linotype" panose="02040502050505030304" pitchFamily="18" charset="0"/>
              </a:rPr>
              <a:t>γιατί το άλογο που έχει την κακοτροπιά βαραίνει και ρέπει βαριά προς τη γη, αν δεν είναι καλά γυμνασμένο από τον ηνίοχο. Κι εδώ, είναι ο μόχθος και ο έσχατος αγώνας της ψυχής. Εκείνες βέβαια οι ψυχές που τις λένε αθάνατες, όταν φθάσουνε στην άκρη της αψίδας, περνάνε πέρα, στέκουν επάνω στο καταράχι τ' ουρανού, και καθώς στέκουν τις πάει γύρω η περιφορά, κι αυτές βλέπουνε τα όσα είναι πέρα από τον ουρανό.</a:t>
            </a:r>
          </a:p>
        </p:txBody>
      </p:sp>
    </p:spTree>
    <p:extLst>
      <p:ext uri="{BB962C8B-B14F-4D97-AF65-F5344CB8AC3E}">
        <p14:creationId xmlns:p14="http://schemas.microsoft.com/office/powerpoint/2010/main" val="4179612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4172C1-1BCA-8DDA-E245-D42E988CAF19}"/>
              </a:ext>
            </a:extLst>
          </p:cNvPr>
          <p:cNvSpPr>
            <a:spLocks noGrp="1"/>
          </p:cNvSpPr>
          <p:nvPr>
            <p:ph type="title"/>
          </p:nvPr>
        </p:nvSpPr>
        <p:spPr/>
        <p:txBody>
          <a:bodyPr/>
          <a:lstStyle/>
          <a:p>
            <a:r>
              <a:rPr lang="el-GR" dirty="0">
                <a:latin typeface="Palatino Linotype" panose="02040502050505030304" pitchFamily="18" charset="0"/>
              </a:rPr>
              <a:t>Λεξιλόγιο</a:t>
            </a:r>
          </a:p>
        </p:txBody>
      </p:sp>
      <p:sp>
        <p:nvSpPr>
          <p:cNvPr id="3" name="Θέση περιεχομένου 2">
            <a:extLst>
              <a:ext uri="{FF2B5EF4-FFF2-40B4-BE49-F238E27FC236}">
                <a16:creationId xmlns:a16="http://schemas.microsoft.com/office/drawing/2014/main" id="{FCCCE5DE-CD4C-7D75-1732-3163084DA056}"/>
              </a:ext>
            </a:extLst>
          </p:cNvPr>
          <p:cNvSpPr>
            <a:spLocks noGrp="1"/>
          </p:cNvSpPr>
          <p:nvPr>
            <p:ph idx="1"/>
          </p:nvPr>
        </p:nvSpPr>
        <p:spPr/>
        <p:txBody>
          <a:bodyPr>
            <a:normAutofit fontScale="92500" lnSpcReduction="10000"/>
          </a:bodyPr>
          <a:lstStyle/>
          <a:p>
            <a:pPr algn="just"/>
            <a:r>
              <a:rPr lang="el-GR" dirty="0" err="1">
                <a:latin typeface="Palatino Linotype" panose="02040502050505030304" pitchFamily="18" charset="0"/>
              </a:rPr>
              <a:t>ἔτυμος</a:t>
            </a:r>
            <a:r>
              <a:rPr lang="el-GR" dirty="0">
                <a:latin typeface="Palatino Linotype" panose="02040502050505030304" pitchFamily="18" charset="0"/>
              </a:rPr>
              <a:t>:  -ον, όπως τα </a:t>
            </a:r>
            <a:r>
              <a:rPr lang="el-GR" dirty="0" err="1">
                <a:latin typeface="Palatino Linotype" panose="02040502050505030304" pitchFamily="18" charset="0"/>
              </a:rPr>
              <a:t>ἐτέος</a:t>
            </a:r>
            <a:r>
              <a:rPr lang="el-GR" dirty="0">
                <a:latin typeface="Palatino Linotype" panose="02040502050505030304" pitchFamily="18" charset="0"/>
              </a:rPr>
              <a:t>, </a:t>
            </a:r>
            <a:r>
              <a:rPr lang="el-GR" dirty="0" err="1">
                <a:latin typeface="Palatino Linotype" panose="02040502050505030304" pitchFamily="18" charset="0"/>
              </a:rPr>
              <a:t>ἐτήτυμος</a:t>
            </a:r>
            <a:r>
              <a:rPr lang="el-GR" dirty="0">
                <a:latin typeface="Palatino Linotype" panose="02040502050505030304" pitchFamily="18" charset="0"/>
              </a:rPr>
              <a:t>· = αληθής, πραγματικός, βέβαιος, αληθινός, γνήσιος</a:t>
            </a:r>
          </a:p>
          <a:p>
            <a:pPr algn="just"/>
            <a:r>
              <a:rPr lang="el-GR" dirty="0" err="1">
                <a:latin typeface="Palatino Linotype" panose="02040502050505030304" pitchFamily="18" charset="0"/>
              </a:rPr>
              <a:t>μέντοι</a:t>
            </a:r>
            <a:r>
              <a:rPr lang="el-GR" dirty="0">
                <a:latin typeface="Palatino Linotype" panose="02040502050505030304" pitchFamily="18" charset="0"/>
              </a:rPr>
              <a:t>: = αλήθεια, σίγουρα</a:t>
            </a:r>
          </a:p>
          <a:p>
            <a:pPr algn="just"/>
            <a:r>
              <a:rPr lang="el-GR" dirty="0" err="1">
                <a:latin typeface="Palatino Linotype" panose="02040502050505030304" pitchFamily="18" charset="0"/>
              </a:rPr>
              <a:t>σωφρονοῦσαι</a:t>
            </a:r>
            <a:r>
              <a:rPr lang="el-GR" dirty="0">
                <a:latin typeface="Palatino Linotype" panose="02040502050505030304" pitchFamily="18" charset="0"/>
              </a:rPr>
              <a:t>: </a:t>
            </a:r>
            <a:r>
              <a:rPr lang="el-GR" dirty="0" err="1">
                <a:latin typeface="Palatino Linotype" panose="02040502050505030304" pitchFamily="18" charset="0"/>
              </a:rPr>
              <a:t>σωφρονέω</a:t>
            </a:r>
            <a:r>
              <a:rPr lang="el-GR" dirty="0">
                <a:latin typeface="Palatino Linotype" panose="02040502050505030304" pitchFamily="18" charset="0"/>
              </a:rPr>
              <a:t>: </a:t>
            </a:r>
            <a:r>
              <a:rPr lang="el-GR" dirty="0" err="1">
                <a:latin typeface="Palatino Linotype" panose="02040502050505030304" pitchFamily="18" charset="0"/>
              </a:rPr>
              <a:t>μέλ</a:t>
            </a:r>
            <a:r>
              <a:rPr lang="el-GR" dirty="0">
                <a:latin typeface="Palatino Linotype" panose="02040502050505030304" pitchFamily="18" charset="0"/>
              </a:rPr>
              <a:t>. -</a:t>
            </a:r>
            <a:r>
              <a:rPr lang="el-GR" dirty="0" err="1">
                <a:latin typeface="Palatino Linotype" panose="02040502050505030304" pitchFamily="18" charset="0"/>
              </a:rPr>
              <a:t>ήσω</a:t>
            </a:r>
            <a:r>
              <a:rPr lang="el-GR" dirty="0">
                <a:latin typeface="Palatino Linotype" panose="02040502050505030304" pitchFamily="18" charset="0"/>
              </a:rPr>
              <a:t> (σώφρων)· = 1. έχω σώες τις </a:t>
            </a:r>
            <a:r>
              <a:rPr lang="el-GR" dirty="0" err="1">
                <a:latin typeface="Palatino Linotype" panose="02040502050505030304" pitchFamily="18" charset="0"/>
              </a:rPr>
              <a:t>φρένες</a:t>
            </a:r>
            <a:r>
              <a:rPr lang="el-GR" dirty="0">
                <a:latin typeface="Palatino Linotype" panose="02040502050505030304" pitchFamily="18" charset="0"/>
              </a:rPr>
              <a:t>, είμαι λογικός, φρόνιμος, γνωστικός, σε </a:t>
            </a:r>
            <a:r>
              <a:rPr lang="el-GR" dirty="0" err="1">
                <a:latin typeface="Palatino Linotype" panose="02040502050505030304" pitchFamily="18" charset="0"/>
              </a:rPr>
              <a:t>Ηρόδ</a:t>
            </a:r>
            <a:r>
              <a:rPr lang="el-GR" dirty="0">
                <a:latin typeface="Palatino Linotype" panose="02040502050505030304" pitchFamily="18" charset="0"/>
              </a:rPr>
              <a:t>., 2. είμαι μετριοπαθής, συνετός, φρόνιμος, δείχνω αυτοκυριαρχία, σε </a:t>
            </a:r>
            <a:r>
              <a:rPr lang="el-GR" dirty="0" err="1">
                <a:latin typeface="Palatino Linotype" panose="02040502050505030304" pitchFamily="18" charset="0"/>
              </a:rPr>
              <a:t>Αισχύλ</a:t>
            </a:r>
            <a:r>
              <a:rPr lang="el-GR" dirty="0">
                <a:latin typeface="Palatino Linotype" panose="02040502050505030304" pitchFamily="18" charset="0"/>
              </a:rPr>
              <a:t>., </a:t>
            </a:r>
            <a:r>
              <a:rPr lang="el-GR" dirty="0" err="1">
                <a:latin typeface="Palatino Linotype" panose="02040502050505030304" pitchFamily="18" charset="0"/>
              </a:rPr>
              <a:t>Αριστοφ</a:t>
            </a:r>
            <a:r>
              <a:rPr lang="el-GR" dirty="0">
                <a:latin typeface="Palatino Linotype" panose="02040502050505030304" pitchFamily="18" charset="0"/>
              </a:rPr>
              <a:t>. κ.λπ.· </a:t>
            </a:r>
            <a:r>
              <a:rPr lang="el-GR" dirty="0" err="1">
                <a:latin typeface="Palatino Linotype" panose="02040502050505030304" pitchFamily="18" charset="0"/>
              </a:rPr>
              <a:t>σωφρονέω</a:t>
            </a:r>
            <a:r>
              <a:rPr lang="el-GR" dirty="0">
                <a:latin typeface="Palatino Linotype" panose="02040502050505030304" pitchFamily="18" charset="0"/>
              </a:rPr>
              <a:t>, </a:t>
            </a:r>
            <a:r>
              <a:rPr lang="el-GR" dirty="0" err="1">
                <a:latin typeface="Palatino Linotype" panose="02040502050505030304" pitchFamily="18" charset="0"/>
              </a:rPr>
              <a:t>περὶ</a:t>
            </a:r>
            <a:r>
              <a:rPr lang="el-GR" dirty="0">
                <a:latin typeface="Palatino Linotype" panose="02040502050505030304" pitchFamily="18" charset="0"/>
              </a:rPr>
              <a:t> </a:t>
            </a:r>
            <a:r>
              <a:rPr lang="el-GR" dirty="0" err="1">
                <a:latin typeface="Palatino Linotype" panose="02040502050505030304" pitchFamily="18" charset="0"/>
              </a:rPr>
              <a:t>τοὺς</a:t>
            </a:r>
            <a:r>
              <a:rPr lang="el-GR" dirty="0">
                <a:latin typeface="Palatino Linotype" panose="02040502050505030304" pitchFamily="18" charset="0"/>
              </a:rPr>
              <a:t> θεούς, σε </a:t>
            </a:r>
            <a:r>
              <a:rPr lang="el-GR" dirty="0" err="1">
                <a:latin typeface="Palatino Linotype" panose="02040502050505030304" pitchFamily="18" charset="0"/>
              </a:rPr>
              <a:t>Ξεν</a:t>
            </a:r>
            <a:r>
              <a:rPr lang="el-GR" dirty="0">
                <a:latin typeface="Palatino Linotype" panose="02040502050505030304" pitchFamily="18" charset="0"/>
              </a:rPr>
              <a:t>., 3. συνέρχομαι, έρχομαι στα λογικά μου, βάζω μυαλό, ανακτώ την αυτοκυριαρχία μου, σε </a:t>
            </a:r>
            <a:r>
              <a:rPr lang="el-GR" dirty="0" err="1">
                <a:latin typeface="Palatino Linotype" panose="02040502050505030304" pitchFamily="18" charset="0"/>
              </a:rPr>
              <a:t>Ηρόδ</a:t>
            </a:r>
            <a:r>
              <a:rPr lang="el-GR" dirty="0">
                <a:latin typeface="Palatino Linotype" panose="02040502050505030304" pitchFamily="18" charset="0"/>
              </a:rPr>
              <a:t>. κ.λπ.</a:t>
            </a:r>
          </a:p>
          <a:p>
            <a:pPr algn="just"/>
            <a:r>
              <a:rPr lang="el-GR" dirty="0" err="1">
                <a:latin typeface="Palatino Linotype" panose="02040502050505030304" pitchFamily="18" charset="0"/>
              </a:rPr>
              <a:t>ἐνθέῳ</a:t>
            </a:r>
            <a:r>
              <a:rPr lang="el-GR" dirty="0">
                <a:latin typeface="Palatino Linotype" panose="02040502050505030304" pitchFamily="18" charset="0"/>
              </a:rPr>
              <a:t>: </a:t>
            </a:r>
            <a:r>
              <a:rPr lang="el-GR" dirty="0" err="1">
                <a:latin typeface="Palatino Linotype" panose="02040502050505030304" pitchFamily="18" charset="0"/>
              </a:rPr>
              <a:t>ἔνθεος</a:t>
            </a:r>
            <a:r>
              <a:rPr lang="el-GR" dirty="0">
                <a:latin typeface="Palatino Linotype" panose="02040502050505030304" pitchFamily="18" charset="0"/>
              </a:rPr>
              <a:t>, -ον και </a:t>
            </a:r>
            <a:r>
              <a:rPr lang="el-GR" dirty="0" err="1">
                <a:latin typeface="Palatino Linotype" panose="02040502050505030304" pitchFamily="18" charset="0"/>
              </a:rPr>
              <a:t>ἔνθους</a:t>
            </a:r>
            <a:r>
              <a:rPr lang="el-GR" dirty="0">
                <a:latin typeface="Palatino Linotype" panose="02040502050505030304" pitchFamily="18" charset="0"/>
              </a:rPr>
              <a:t>, -</a:t>
            </a:r>
            <a:r>
              <a:rPr lang="el-GR" dirty="0" err="1">
                <a:latin typeface="Palatino Linotype" panose="02040502050505030304" pitchFamily="18" charset="0"/>
              </a:rPr>
              <a:t>ουν</a:t>
            </a:r>
            <a:r>
              <a:rPr lang="el-GR" dirty="0">
                <a:latin typeface="Palatino Linotype" panose="02040502050505030304" pitchFamily="18" charset="0"/>
              </a:rPr>
              <a:t> = αυτός που κατέχεται από το θείον, σαν να έχει τον θεό μέσα του, θεόληπτος, θεόπνευστος, εμπνευσμένος </a:t>
            </a:r>
          </a:p>
          <a:p>
            <a:pPr algn="just"/>
            <a:r>
              <a:rPr lang="el-GR" dirty="0" err="1">
                <a:latin typeface="Palatino Linotype" panose="02040502050505030304" pitchFamily="18" charset="0"/>
              </a:rPr>
              <a:t>ὤρθωσαν</a:t>
            </a:r>
            <a:r>
              <a:rPr lang="el-GR" dirty="0">
                <a:latin typeface="Palatino Linotype" panose="02040502050505030304" pitchFamily="18" charset="0"/>
              </a:rPr>
              <a:t>: </a:t>
            </a:r>
            <a:r>
              <a:rPr lang="el-GR" dirty="0" err="1">
                <a:latin typeface="Palatino Linotype" panose="02040502050505030304" pitchFamily="18" charset="0"/>
              </a:rPr>
              <a:t>ὀρθόω</a:t>
            </a:r>
            <a:r>
              <a:rPr lang="el-GR" dirty="0">
                <a:latin typeface="Palatino Linotype" panose="02040502050505030304" pitchFamily="18" charset="0"/>
              </a:rPr>
              <a:t>: (</a:t>
            </a:r>
            <a:r>
              <a:rPr lang="el-GR" dirty="0" err="1">
                <a:latin typeface="Palatino Linotype" panose="02040502050505030304" pitchFamily="18" charset="0"/>
              </a:rPr>
              <a:t>ὀρθός</a:t>
            </a:r>
            <a:r>
              <a:rPr lang="el-GR" dirty="0">
                <a:latin typeface="Palatino Linotype" panose="02040502050505030304" pitchFamily="18" charset="0"/>
              </a:rPr>
              <a:t>), </a:t>
            </a:r>
            <a:r>
              <a:rPr lang="el-GR" dirty="0" err="1">
                <a:latin typeface="Palatino Linotype" panose="02040502050505030304" pitchFamily="18" charset="0"/>
              </a:rPr>
              <a:t>μέλ</a:t>
            </a:r>
            <a:r>
              <a:rPr lang="el-GR" dirty="0">
                <a:latin typeface="Palatino Linotype" panose="02040502050505030304" pitchFamily="18" charset="0"/>
              </a:rPr>
              <a:t>. -</a:t>
            </a:r>
            <a:r>
              <a:rPr lang="el-GR" dirty="0" err="1">
                <a:latin typeface="Palatino Linotype" panose="02040502050505030304" pitchFamily="18" charset="0"/>
              </a:rPr>
              <a:t>ώσω</a:t>
            </a:r>
            <a:r>
              <a:rPr lang="el-GR" dirty="0">
                <a:latin typeface="Palatino Linotype" panose="02040502050505030304" pitchFamily="18" charset="0"/>
              </a:rPr>
              <a:t>, σηκώνω σε όρθια στάση· = λέγεται για ύψος, στήνω κάτι όρθιο, ανασηκώνω κάτι που έχει πέσει ή βρίσκεται κάτω, ανορθώνω, </a:t>
            </a:r>
            <a:r>
              <a:rPr lang="el-GR" dirty="0" err="1">
                <a:latin typeface="Palatino Linotype" panose="02040502050505030304" pitchFamily="18" charset="0"/>
              </a:rPr>
              <a:t>επαννορθώνω</a:t>
            </a:r>
            <a:endParaRPr lang="el-GR" dirty="0">
              <a:latin typeface="Palatino Linotype" panose="02040502050505030304" pitchFamily="18" charset="0"/>
            </a:endParaRPr>
          </a:p>
        </p:txBody>
      </p:sp>
    </p:spTree>
    <p:extLst>
      <p:ext uri="{BB962C8B-B14F-4D97-AF65-F5344CB8AC3E}">
        <p14:creationId xmlns:p14="http://schemas.microsoft.com/office/powerpoint/2010/main" val="976148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52653F-C1DC-380E-1646-3D9ED00C7B6E}"/>
              </a:ext>
            </a:extLst>
          </p:cNvPr>
          <p:cNvSpPr>
            <a:spLocks noGrp="1"/>
          </p:cNvSpPr>
          <p:nvPr>
            <p:ph type="title"/>
          </p:nvPr>
        </p:nvSpPr>
        <p:spPr/>
        <p:txBody>
          <a:bodyPr/>
          <a:lstStyle/>
          <a:p>
            <a:r>
              <a:rPr lang="el-GR" dirty="0">
                <a:latin typeface="Palatino Linotype" panose="02040502050505030304" pitchFamily="18" charset="0"/>
              </a:rPr>
              <a:t>Λεξιλόγιο</a:t>
            </a:r>
            <a:endParaRPr lang="el-GR" dirty="0"/>
          </a:p>
        </p:txBody>
      </p:sp>
      <p:sp>
        <p:nvSpPr>
          <p:cNvPr id="3" name="Θέση περιεχομένου 2">
            <a:extLst>
              <a:ext uri="{FF2B5EF4-FFF2-40B4-BE49-F238E27FC236}">
                <a16:creationId xmlns:a16="http://schemas.microsoft.com/office/drawing/2014/main" id="{5B4609EF-C41F-9183-A68F-A0195D74C0A1}"/>
              </a:ext>
            </a:extLst>
          </p:cNvPr>
          <p:cNvSpPr>
            <a:spLocks noGrp="1"/>
          </p:cNvSpPr>
          <p:nvPr>
            <p:ph idx="1"/>
          </p:nvPr>
        </p:nvSpPr>
        <p:spPr/>
        <p:txBody>
          <a:bodyPr>
            <a:normAutofit lnSpcReduction="10000"/>
          </a:bodyPr>
          <a:lstStyle/>
          <a:p>
            <a:pPr algn="just"/>
            <a:r>
              <a:rPr lang="el-GR" dirty="0" err="1">
                <a:latin typeface="Palatino Linotype" panose="02040502050505030304" pitchFamily="18" charset="0"/>
              </a:rPr>
              <a:t>μηκύνοιμεν</a:t>
            </a:r>
            <a:r>
              <a:rPr lang="el-GR" dirty="0">
                <a:latin typeface="Palatino Linotype" panose="02040502050505030304" pitchFamily="18" charset="0"/>
              </a:rPr>
              <a:t>: μηκύνω, Α δωρ. τ. </a:t>
            </a:r>
            <a:r>
              <a:rPr lang="el-GR" dirty="0" err="1">
                <a:latin typeface="Palatino Linotype" panose="02040502050505030304" pitchFamily="18" charset="0"/>
              </a:rPr>
              <a:t>μακύνω</a:t>
            </a:r>
            <a:r>
              <a:rPr lang="el-GR" dirty="0">
                <a:latin typeface="Palatino Linotype" panose="02040502050505030304" pitchFamily="18" charset="0"/>
              </a:rPr>
              <a:t> = μεγεθύνω κατά μήκος, μακραίνω, επιμηκύνω </a:t>
            </a:r>
          </a:p>
          <a:p>
            <a:pPr algn="just"/>
            <a:r>
              <a:rPr lang="el-GR" dirty="0" err="1">
                <a:latin typeface="Palatino Linotype" panose="02040502050505030304" pitchFamily="18" charset="0"/>
              </a:rPr>
              <a:t>ἐπιμαρτύρασθαι</a:t>
            </a:r>
            <a:r>
              <a:rPr lang="el-GR" dirty="0">
                <a:latin typeface="Palatino Linotype" panose="02040502050505030304" pitchFamily="18" charset="0"/>
              </a:rPr>
              <a:t>: </a:t>
            </a:r>
            <a:r>
              <a:rPr lang="el-GR" dirty="0" err="1">
                <a:latin typeface="Palatino Linotype" panose="02040502050505030304" pitchFamily="18" charset="0"/>
              </a:rPr>
              <a:t>ἐπιμαρτυρῶ</a:t>
            </a:r>
            <a:r>
              <a:rPr lang="el-GR" dirty="0">
                <a:latin typeface="Palatino Linotype" panose="02040502050505030304" pitchFamily="18" charset="0"/>
              </a:rPr>
              <a:t>, -</a:t>
            </a:r>
            <a:r>
              <a:rPr lang="el-GR" dirty="0" err="1">
                <a:latin typeface="Palatino Linotype" panose="02040502050505030304" pitchFamily="18" charset="0"/>
              </a:rPr>
              <a:t>έω</a:t>
            </a:r>
            <a:r>
              <a:rPr lang="el-GR" dirty="0">
                <a:latin typeface="Palatino Linotype" panose="02040502050505030304" pitchFamily="18" charset="0"/>
              </a:rPr>
              <a:t> (AM) </a:t>
            </a:r>
            <a:r>
              <a:rPr lang="el-GR" dirty="0" err="1">
                <a:latin typeface="Palatino Linotype" panose="02040502050505030304" pitchFamily="18" charset="0"/>
              </a:rPr>
              <a:t>επίμαρτυς</a:t>
            </a:r>
            <a:r>
              <a:rPr lang="el-GR" dirty="0">
                <a:latin typeface="Palatino Linotype" panose="02040502050505030304" pitchFamily="18" charset="0"/>
              </a:rPr>
              <a:t> = επιβεβαιώνω («</a:t>
            </a:r>
            <a:r>
              <a:rPr lang="el-GR" dirty="0" err="1">
                <a:latin typeface="Palatino Linotype" panose="02040502050505030304" pitchFamily="18" charset="0"/>
              </a:rPr>
              <a:t>ἡμῖν</a:t>
            </a:r>
            <a:r>
              <a:rPr lang="el-GR" dirty="0">
                <a:latin typeface="Palatino Linotype" panose="02040502050505030304" pitchFamily="18" charset="0"/>
              </a:rPr>
              <a:t> </a:t>
            </a:r>
            <a:r>
              <a:rPr lang="el-GR" dirty="0" err="1">
                <a:latin typeface="Palatino Linotype" panose="02040502050505030304" pitchFamily="18" charset="0"/>
              </a:rPr>
              <a:t>ἐπιμαρτυρήσει</a:t>
            </a:r>
            <a:r>
              <a:rPr lang="el-GR" dirty="0">
                <a:latin typeface="Palatino Linotype" panose="02040502050505030304" pitchFamily="18" charset="0"/>
              </a:rPr>
              <a:t> </a:t>
            </a:r>
            <a:r>
              <a:rPr lang="el-GR" dirty="0" err="1">
                <a:latin typeface="Palatino Linotype" panose="02040502050505030304" pitchFamily="18" charset="0"/>
              </a:rPr>
              <a:t>αὐτὰ</a:t>
            </a:r>
            <a:r>
              <a:rPr lang="el-GR" dirty="0">
                <a:latin typeface="Palatino Linotype" panose="02040502050505030304" pitchFamily="18" charset="0"/>
              </a:rPr>
              <a:t> </a:t>
            </a:r>
            <a:r>
              <a:rPr lang="el-GR" dirty="0" err="1">
                <a:latin typeface="Palatino Linotype" panose="02040502050505030304" pitchFamily="18" charset="0"/>
              </a:rPr>
              <a:t>τὰ</a:t>
            </a:r>
            <a:r>
              <a:rPr lang="el-GR" dirty="0">
                <a:latin typeface="Palatino Linotype" panose="02040502050505030304" pitchFamily="18" charset="0"/>
              </a:rPr>
              <a:t> </a:t>
            </a:r>
            <a:r>
              <a:rPr lang="el-GR" dirty="0" err="1">
                <a:latin typeface="Palatino Linotype" panose="02040502050505030304" pitchFamily="18" charset="0"/>
              </a:rPr>
              <a:t>ὀνόματα</a:t>
            </a:r>
            <a:r>
              <a:rPr lang="el-GR" dirty="0">
                <a:latin typeface="Palatino Linotype" panose="02040502050505030304" pitchFamily="18" charset="0"/>
              </a:rPr>
              <a:t>»), 1. παρουσιάζω ευνοϊκή μαρτυρία για κάποιον, 2. μέσ. </a:t>
            </a:r>
            <a:r>
              <a:rPr lang="el-GR" dirty="0" err="1">
                <a:latin typeface="Palatino Linotype" panose="02040502050505030304" pitchFamily="18" charset="0"/>
              </a:rPr>
              <a:t>ἐπιμαρτυροῦμαι</a:t>
            </a:r>
            <a:r>
              <a:rPr lang="el-GR" dirty="0">
                <a:latin typeface="Palatino Linotype" panose="02040502050505030304" pitchFamily="18" charset="0"/>
              </a:rPr>
              <a:t>, -</a:t>
            </a:r>
            <a:r>
              <a:rPr lang="el-GR" dirty="0" err="1">
                <a:latin typeface="Palatino Linotype" panose="02040502050505030304" pitchFamily="18" charset="0"/>
              </a:rPr>
              <a:t>έομαι</a:t>
            </a:r>
            <a:r>
              <a:rPr lang="el-GR" dirty="0">
                <a:latin typeface="Palatino Linotype" panose="02040502050505030304" pitchFamily="18" charset="0"/>
              </a:rPr>
              <a:t> = εξορκίζω, 3. αστρολ. προσδιορίζω τη θέση ενός αστεριού για μαντεία.</a:t>
            </a:r>
          </a:p>
          <a:p>
            <a:pPr algn="just"/>
            <a:r>
              <a:rPr lang="el-GR" dirty="0" err="1">
                <a:latin typeface="Palatino Linotype" panose="02040502050505030304" pitchFamily="18" charset="0"/>
              </a:rPr>
              <a:t>ἀπειροκάλως</a:t>
            </a:r>
            <a:r>
              <a:rPr lang="el-GR" dirty="0">
                <a:latin typeface="Palatino Linotype" panose="02040502050505030304" pitchFamily="18" charset="0"/>
              </a:rPr>
              <a:t>: επίρρ. </a:t>
            </a:r>
            <a:r>
              <a:rPr lang="el-GR" dirty="0" err="1">
                <a:latin typeface="Palatino Linotype" panose="02040502050505030304" pitchFamily="18" charset="0"/>
              </a:rPr>
              <a:t>ἀπειροκάλως</a:t>
            </a:r>
            <a:r>
              <a:rPr lang="el-GR" dirty="0">
                <a:latin typeface="Palatino Linotype" panose="02040502050505030304" pitchFamily="18" charset="0"/>
              </a:rPr>
              <a:t> = 1. ακαλαίσθητα, 2. ανόητα, βεβιασμένα.</a:t>
            </a:r>
          </a:p>
          <a:p>
            <a:pPr algn="just"/>
            <a:r>
              <a:rPr lang="el-GR" dirty="0" err="1">
                <a:latin typeface="Palatino Linotype" panose="02040502050505030304" pitchFamily="18" charset="0"/>
              </a:rPr>
              <a:t>ἐπεμβάλλοντες</a:t>
            </a:r>
            <a:r>
              <a:rPr lang="el-GR" dirty="0">
                <a:latin typeface="Palatino Linotype" panose="02040502050505030304" pitchFamily="18" charset="0"/>
              </a:rPr>
              <a:t>:  </a:t>
            </a:r>
            <a:r>
              <a:rPr lang="el-GR" dirty="0" err="1">
                <a:latin typeface="Palatino Linotype" panose="02040502050505030304" pitchFamily="18" charset="0"/>
              </a:rPr>
              <a:t>ἐπεμβάλλω</a:t>
            </a:r>
            <a:r>
              <a:rPr lang="el-GR" dirty="0">
                <a:latin typeface="Palatino Linotype" panose="02040502050505030304" pitchFamily="18" charset="0"/>
              </a:rPr>
              <a:t>: </a:t>
            </a:r>
            <a:r>
              <a:rPr lang="el-GR" dirty="0" err="1">
                <a:latin typeface="Palatino Linotype" panose="02040502050505030304" pitchFamily="18" charset="0"/>
              </a:rPr>
              <a:t>μέλ</a:t>
            </a:r>
            <a:r>
              <a:rPr lang="el-GR" dirty="0">
                <a:latin typeface="Palatino Linotype" panose="02040502050505030304" pitchFamily="18" charset="0"/>
              </a:rPr>
              <a:t>. -</a:t>
            </a:r>
            <a:r>
              <a:rPr lang="el-GR" dirty="0" err="1">
                <a:latin typeface="Palatino Linotype" panose="02040502050505030304" pitchFamily="18" charset="0"/>
              </a:rPr>
              <a:t>εμβᾰλῶ</a:t>
            </a:r>
            <a:r>
              <a:rPr lang="el-GR" dirty="0">
                <a:latin typeface="Palatino Linotype" panose="02040502050505030304" pitchFamily="18" charset="0"/>
              </a:rPr>
              <a:t>, βάζω, τί </a:t>
            </a:r>
            <a:r>
              <a:rPr lang="el-GR" dirty="0" err="1">
                <a:latin typeface="Palatino Linotype" panose="02040502050505030304" pitchFamily="18" charset="0"/>
              </a:rPr>
              <a:t>τινι</a:t>
            </a:r>
            <a:r>
              <a:rPr lang="el-GR" dirty="0">
                <a:latin typeface="Palatino Linotype" panose="02040502050505030304" pitchFamily="18" charset="0"/>
              </a:rPr>
              <a:t>, σε </a:t>
            </a:r>
            <a:r>
              <a:rPr lang="el-GR" dirty="0" err="1">
                <a:latin typeface="Palatino Linotype" panose="02040502050505030304" pitchFamily="18" charset="0"/>
              </a:rPr>
              <a:t>Ευρ</a:t>
            </a:r>
            <a:r>
              <a:rPr lang="el-GR" dirty="0">
                <a:latin typeface="Palatino Linotype" panose="02040502050505030304" pitchFamily="18" charset="0"/>
              </a:rPr>
              <a:t>.· =1. γκρεμίζω, καταρρίπτω, δόμους, στον ίδ., 2. ρίχνω εναντίον, επιρρίπτω, με αιτ., στον ίδ. , 3. προστίθεμαι, παρεμβάλλω, εισάγω, σε </a:t>
            </a:r>
            <a:r>
              <a:rPr lang="el-GR" dirty="0" err="1">
                <a:latin typeface="Palatino Linotype" panose="02040502050505030304" pitchFamily="18" charset="0"/>
              </a:rPr>
              <a:t>Ηρόδ</a:t>
            </a:r>
            <a:r>
              <a:rPr lang="el-GR" dirty="0">
                <a:latin typeface="Palatino Linotype" panose="02040502050505030304" pitchFamily="18" charset="0"/>
              </a:rPr>
              <a:t>.</a:t>
            </a:r>
          </a:p>
          <a:p>
            <a:pPr algn="just"/>
            <a:r>
              <a:rPr lang="el-GR" dirty="0" err="1">
                <a:latin typeface="Palatino Linotype" panose="02040502050505030304" pitchFamily="18" charset="0"/>
              </a:rPr>
              <a:t>οἰήσει</a:t>
            </a:r>
            <a:r>
              <a:rPr lang="el-GR" dirty="0">
                <a:latin typeface="Palatino Linotype" panose="02040502050505030304" pitchFamily="18" charset="0"/>
              </a:rPr>
              <a:t>: </a:t>
            </a:r>
            <a:r>
              <a:rPr lang="el-GR" dirty="0" err="1">
                <a:latin typeface="Palatino Linotype" panose="02040502050505030304" pitchFamily="18" charset="0"/>
              </a:rPr>
              <a:t>οἴησις</a:t>
            </a:r>
            <a:r>
              <a:rPr lang="el-GR" dirty="0">
                <a:latin typeface="Palatino Linotype" panose="02040502050505030304" pitchFamily="18" charset="0"/>
              </a:rPr>
              <a:t>: -</a:t>
            </a:r>
            <a:r>
              <a:rPr lang="el-GR" dirty="0" err="1">
                <a:latin typeface="Palatino Linotype" panose="02040502050505030304" pitchFamily="18" charset="0"/>
              </a:rPr>
              <a:t>εως</a:t>
            </a:r>
            <a:r>
              <a:rPr lang="el-GR" dirty="0">
                <a:latin typeface="Palatino Linotype" panose="02040502050505030304" pitchFamily="18" charset="0"/>
              </a:rPr>
              <a:t>, ἡ (</a:t>
            </a:r>
            <a:r>
              <a:rPr lang="el-GR" dirty="0" err="1">
                <a:latin typeface="Palatino Linotype" panose="02040502050505030304" pitchFamily="18" charset="0"/>
              </a:rPr>
              <a:t>οἴομαι</a:t>
            </a:r>
            <a:r>
              <a:rPr lang="el-GR" dirty="0">
                <a:latin typeface="Palatino Linotype" panose="02040502050505030304" pitchFamily="18" charset="0"/>
              </a:rPr>
              <a:t>), γνώμη, «ιδέα», σε </a:t>
            </a:r>
            <a:r>
              <a:rPr lang="el-GR" dirty="0" err="1">
                <a:latin typeface="Palatino Linotype" panose="02040502050505030304" pitchFamily="18" charset="0"/>
              </a:rPr>
              <a:t>Πλάτ</a:t>
            </a:r>
            <a:r>
              <a:rPr lang="el-GR" dirty="0">
                <a:latin typeface="Palatino Linotype" panose="02040502050505030304" pitchFamily="18" charset="0"/>
              </a:rPr>
              <a:t>.· έπαρση, αλαζονεία, σε Βίωνα</a:t>
            </a:r>
          </a:p>
          <a:p>
            <a:endParaRPr lang="el-GR" dirty="0"/>
          </a:p>
        </p:txBody>
      </p:sp>
    </p:spTree>
    <p:extLst>
      <p:ext uri="{BB962C8B-B14F-4D97-AF65-F5344CB8AC3E}">
        <p14:creationId xmlns:p14="http://schemas.microsoft.com/office/powerpoint/2010/main" val="3417815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A1D694-6F48-14E5-DC86-9CC2A8BD70BD}"/>
              </a:ext>
            </a:extLst>
          </p:cNvPr>
          <p:cNvSpPr>
            <a:spLocks noGrp="1"/>
          </p:cNvSpPr>
          <p:nvPr>
            <p:ph type="title"/>
          </p:nvPr>
        </p:nvSpPr>
        <p:spPr/>
        <p:txBody>
          <a:bodyPr/>
          <a:lstStyle/>
          <a:p>
            <a:r>
              <a:rPr lang="el-GR" dirty="0">
                <a:latin typeface="Palatino Linotype" panose="02040502050505030304" pitchFamily="18" charset="0"/>
              </a:rPr>
              <a:t>Λεξιλόγιο</a:t>
            </a:r>
            <a:endParaRPr lang="el-GR" dirty="0"/>
          </a:p>
        </p:txBody>
      </p:sp>
      <p:sp>
        <p:nvSpPr>
          <p:cNvPr id="3" name="Θέση περιεχομένου 2">
            <a:extLst>
              <a:ext uri="{FF2B5EF4-FFF2-40B4-BE49-F238E27FC236}">
                <a16:creationId xmlns:a16="http://schemas.microsoft.com/office/drawing/2014/main" id="{88F96DBE-9C73-BD83-6D97-3A81EB979A42}"/>
              </a:ext>
            </a:extLst>
          </p:cNvPr>
          <p:cNvSpPr>
            <a:spLocks noGrp="1"/>
          </p:cNvSpPr>
          <p:nvPr>
            <p:ph idx="1"/>
          </p:nvPr>
        </p:nvSpPr>
        <p:spPr/>
        <p:txBody>
          <a:bodyPr>
            <a:normAutofit fontScale="85000" lnSpcReduction="20000"/>
          </a:bodyPr>
          <a:lstStyle/>
          <a:p>
            <a:pPr algn="just"/>
            <a:r>
              <a:rPr lang="el-GR" dirty="0" err="1">
                <a:latin typeface="Palatino Linotype" panose="02040502050505030304" pitchFamily="18" charset="0"/>
              </a:rPr>
              <a:t>οἰονοϊστικὴν</a:t>
            </a:r>
            <a:r>
              <a:rPr lang="el-GR" dirty="0">
                <a:latin typeface="Palatino Linotype" panose="02040502050505030304" pitchFamily="18" charset="0"/>
              </a:rPr>
              <a:t>: </a:t>
            </a:r>
            <a:r>
              <a:rPr lang="el-GR" dirty="0" err="1">
                <a:latin typeface="Palatino Linotype" panose="02040502050505030304" pitchFamily="18" charset="0"/>
              </a:rPr>
              <a:t>οἰονοϊοτική</a:t>
            </a:r>
            <a:r>
              <a:rPr lang="el-GR" dirty="0">
                <a:latin typeface="Palatino Linotype" panose="02040502050505030304" pitchFamily="18" charset="0"/>
              </a:rPr>
              <a:t>, ἡ (Α) =λέξη που προήλθε από συμφυρμό </a:t>
            </a:r>
            <a:r>
              <a:rPr lang="el-GR" dirty="0" err="1">
                <a:latin typeface="Palatino Linotype" panose="02040502050505030304" pitchFamily="18" charset="0"/>
              </a:rPr>
              <a:t>τών</a:t>
            </a:r>
            <a:r>
              <a:rPr lang="el-GR" dirty="0">
                <a:latin typeface="Palatino Linotype" panose="02040502050505030304" pitchFamily="18" charset="0"/>
              </a:rPr>
              <a:t> λέξεων </a:t>
            </a:r>
            <a:r>
              <a:rPr lang="el-GR" dirty="0" err="1">
                <a:latin typeface="Palatino Linotype" panose="02040502050505030304" pitchFamily="18" charset="0"/>
              </a:rPr>
              <a:t>οίησις</a:t>
            </a:r>
            <a:r>
              <a:rPr lang="el-GR" dirty="0">
                <a:latin typeface="Palatino Linotype" panose="02040502050505030304" pitchFamily="18" charset="0"/>
              </a:rPr>
              <a:t>, νους, ιστορία και η οποία χρησιμοποιούνταν από τον Πλάτωνα ειρωνικά για την ετυμολογία της λέξης </a:t>
            </a:r>
            <a:r>
              <a:rPr lang="el-GR" dirty="0" err="1">
                <a:latin typeface="Palatino Linotype" panose="02040502050505030304" pitchFamily="18" charset="0"/>
              </a:rPr>
              <a:t>οιωνιστική</a:t>
            </a:r>
            <a:r>
              <a:rPr lang="el-GR" dirty="0">
                <a:latin typeface="Palatino Linotype" panose="02040502050505030304" pitchFamily="18" charset="0"/>
              </a:rPr>
              <a:t> </a:t>
            </a:r>
          </a:p>
          <a:p>
            <a:pPr algn="just"/>
            <a:r>
              <a:rPr lang="el-GR" dirty="0" err="1">
                <a:latin typeface="Palatino Linotype" panose="02040502050505030304" pitchFamily="18" charset="0"/>
              </a:rPr>
              <a:t>οἰωνιστικὴν</a:t>
            </a:r>
            <a:r>
              <a:rPr lang="el-GR" dirty="0">
                <a:latin typeface="Palatino Linotype" panose="02040502050505030304" pitchFamily="18" charset="0"/>
              </a:rPr>
              <a:t>: </a:t>
            </a:r>
            <a:r>
              <a:rPr lang="el-GR" dirty="0" err="1">
                <a:latin typeface="Palatino Linotype" panose="02040502050505030304" pitchFamily="18" charset="0"/>
              </a:rPr>
              <a:t>οἰωνιστικός</a:t>
            </a:r>
            <a:r>
              <a:rPr lang="el-GR" dirty="0">
                <a:latin typeface="Palatino Linotype" panose="02040502050505030304" pitchFamily="18" charset="0"/>
              </a:rPr>
              <a:t>: -ή, -όν, αυτός που ανήκει σε ή προορίζεται για προφητικό σημάδι· ἡ -</a:t>
            </a:r>
            <a:r>
              <a:rPr lang="el-GR" dirty="0" err="1">
                <a:latin typeface="Palatino Linotype" panose="02040502050505030304" pitchFamily="18" charset="0"/>
              </a:rPr>
              <a:t>κή</a:t>
            </a:r>
            <a:r>
              <a:rPr lang="el-GR" dirty="0">
                <a:latin typeface="Palatino Linotype" panose="02040502050505030304" pitchFamily="18" charset="0"/>
              </a:rPr>
              <a:t> (ενν. τέχνη), μαντεία, σε </a:t>
            </a:r>
            <a:r>
              <a:rPr lang="el-GR" dirty="0" err="1">
                <a:latin typeface="Palatino Linotype" panose="02040502050505030304" pitchFamily="18" charset="0"/>
              </a:rPr>
              <a:t>Πλάτ</a:t>
            </a:r>
            <a:r>
              <a:rPr lang="el-GR" dirty="0">
                <a:latin typeface="Palatino Linotype" panose="02040502050505030304" pitchFamily="18" charset="0"/>
              </a:rPr>
              <a:t>.</a:t>
            </a:r>
          </a:p>
          <a:p>
            <a:pPr algn="just"/>
            <a:r>
              <a:rPr lang="el-GR" dirty="0" err="1">
                <a:latin typeface="Palatino Linotype" panose="02040502050505030304" pitchFamily="18" charset="0"/>
              </a:rPr>
              <a:t>σεμνύνοντες</a:t>
            </a:r>
            <a:r>
              <a:rPr lang="el-GR" dirty="0">
                <a:latin typeface="Palatino Linotype" panose="02040502050505030304" pitchFamily="18" charset="0"/>
              </a:rPr>
              <a:t>: </a:t>
            </a:r>
            <a:r>
              <a:rPr lang="el-GR" dirty="0" err="1">
                <a:latin typeface="Palatino Linotype" panose="02040502050505030304" pitchFamily="18" charset="0"/>
              </a:rPr>
              <a:t>σεμνύνω</a:t>
            </a:r>
            <a:r>
              <a:rPr lang="el-GR" dirty="0">
                <a:latin typeface="Palatino Linotype" panose="02040502050505030304" pitchFamily="18" charset="0"/>
              </a:rPr>
              <a:t>: [ῡ], </a:t>
            </a:r>
            <a:r>
              <a:rPr lang="el-GR" dirty="0" err="1">
                <a:latin typeface="Palatino Linotype" panose="02040502050505030304" pitchFamily="18" charset="0"/>
              </a:rPr>
              <a:t>μέλ</a:t>
            </a:r>
            <a:r>
              <a:rPr lang="el-GR" dirty="0">
                <a:latin typeface="Palatino Linotype" panose="02040502050505030304" pitchFamily="18" charset="0"/>
              </a:rPr>
              <a:t>. -</a:t>
            </a:r>
            <a:r>
              <a:rPr lang="el-GR" dirty="0" err="1">
                <a:latin typeface="Palatino Linotype" panose="02040502050505030304" pitchFamily="18" charset="0"/>
              </a:rPr>
              <a:t>ῠνῶ</a:t>
            </a:r>
            <a:r>
              <a:rPr lang="el-GR" dirty="0">
                <a:latin typeface="Palatino Linotype" panose="02040502050505030304" pitchFamily="18" charset="0"/>
              </a:rPr>
              <a:t>, = το προηγ., =I. εκθειάζω, μεγαλύνω, σε </a:t>
            </a:r>
            <a:r>
              <a:rPr lang="el-GR" dirty="0" err="1">
                <a:latin typeface="Palatino Linotype" panose="02040502050505030304" pitchFamily="18" charset="0"/>
              </a:rPr>
              <a:t>Ηρόδ</a:t>
            </a:r>
            <a:r>
              <a:rPr lang="el-GR" dirty="0">
                <a:latin typeface="Palatino Linotype" panose="02040502050505030304" pitchFamily="18" charset="0"/>
              </a:rPr>
              <a:t>., Αττ.· Παθ., απολαμβάνω μεγάλη υπόληψη, χαίρω μεγάλου σεβασμού, σε </a:t>
            </a:r>
            <a:r>
              <a:rPr lang="el-GR" dirty="0" err="1">
                <a:latin typeface="Palatino Linotype" panose="02040502050505030304" pitchFamily="18" charset="0"/>
              </a:rPr>
              <a:t>Πλάτ</a:t>
            </a:r>
            <a:r>
              <a:rPr lang="el-GR" dirty="0">
                <a:latin typeface="Palatino Linotype" panose="02040502050505030304" pitchFamily="18" charset="0"/>
              </a:rPr>
              <a:t>., II. Μέσ., είμαι σοβαρός, σεμνός, προσποιούμαι τον σοβαρό και τον σεμνό, σε </a:t>
            </a:r>
            <a:r>
              <a:rPr lang="el-GR" dirty="0" err="1">
                <a:latin typeface="Palatino Linotype" panose="02040502050505030304" pitchFamily="18" charset="0"/>
              </a:rPr>
              <a:t>Ευρ</a:t>
            </a:r>
            <a:r>
              <a:rPr lang="el-GR" dirty="0">
                <a:latin typeface="Palatino Linotype" panose="02040502050505030304" pitchFamily="18" charset="0"/>
              </a:rPr>
              <a:t>., </a:t>
            </a:r>
            <a:r>
              <a:rPr lang="el-GR" dirty="0" err="1">
                <a:latin typeface="Palatino Linotype" panose="02040502050505030304" pitchFamily="18" charset="0"/>
              </a:rPr>
              <a:t>Αριστοφ</a:t>
            </a:r>
            <a:r>
              <a:rPr lang="el-GR" dirty="0">
                <a:latin typeface="Palatino Linotype" panose="02040502050505030304" pitchFamily="18" charset="0"/>
              </a:rPr>
              <a:t>.· </a:t>
            </a:r>
            <a:r>
              <a:rPr lang="el-GR" dirty="0" err="1">
                <a:latin typeface="Palatino Linotype" panose="02040502050505030304" pitchFamily="18" charset="0"/>
              </a:rPr>
              <a:t>σεμνύνω</a:t>
            </a:r>
            <a:r>
              <a:rPr lang="el-GR" dirty="0">
                <a:latin typeface="Palatino Linotype" panose="02040502050505030304" pitchFamily="18" charset="0"/>
              </a:rPr>
              <a:t> </a:t>
            </a:r>
            <a:r>
              <a:rPr lang="el-GR" dirty="0" err="1">
                <a:latin typeface="Palatino Linotype" panose="02040502050505030304" pitchFamily="18" charset="0"/>
              </a:rPr>
              <a:t>ἐπί</a:t>
            </a:r>
            <a:r>
              <a:rPr lang="el-GR" dirty="0">
                <a:latin typeface="Palatino Linotype" panose="02040502050505030304" pitchFamily="18" charset="0"/>
              </a:rPr>
              <a:t> </a:t>
            </a:r>
            <a:r>
              <a:rPr lang="el-GR" dirty="0" err="1">
                <a:latin typeface="Palatino Linotype" panose="02040502050505030304" pitchFamily="18" charset="0"/>
              </a:rPr>
              <a:t>τινι</a:t>
            </a:r>
            <a:r>
              <a:rPr lang="el-GR" dirty="0">
                <a:latin typeface="Palatino Linotype" panose="02040502050505030304" pitchFamily="18" charset="0"/>
              </a:rPr>
              <a:t>, είμαι υπερήφανος για κάτι, κομπάζω γι' αυτό, σε </a:t>
            </a:r>
            <a:r>
              <a:rPr lang="el-GR" dirty="0" err="1">
                <a:latin typeface="Palatino Linotype" panose="02040502050505030304" pitchFamily="18" charset="0"/>
              </a:rPr>
              <a:t>Δημ</a:t>
            </a:r>
            <a:r>
              <a:rPr lang="el-GR" dirty="0">
                <a:latin typeface="Palatino Linotype" panose="02040502050505030304" pitchFamily="18" charset="0"/>
              </a:rPr>
              <a:t>.· </a:t>
            </a:r>
            <a:r>
              <a:rPr lang="el-GR" dirty="0" err="1">
                <a:latin typeface="Palatino Linotype" panose="02040502050505030304" pitchFamily="18" charset="0"/>
              </a:rPr>
              <a:t>ἔν</a:t>
            </a:r>
            <a:r>
              <a:rPr lang="el-GR" dirty="0">
                <a:latin typeface="Palatino Linotype" panose="02040502050505030304" pitchFamily="18" charset="0"/>
              </a:rPr>
              <a:t> </a:t>
            </a:r>
            <a:r>
              <a:rPr lang="el-GR" dirty="0" err="1">
                <a:latin typeface="Palatino Linotype" panose="02040502050505030304" pitchFamily="18" charset="0"/>
              </a:rPr>
              <a:t>τινι</a:t>
            </a:r>
            <a:r>
              <a:rPr lang="el-GR" dirty="0">
                <a:latin typeface="Palatino Linotype" panose="02040502050505030304" pitchFamily="18" charset="0"/>
              </a:rPr>
              <a:t>, στον ίδ.</a:t>
            </a:r>
          </a:p>
          <a:p>
            <a:pPr algn="just"/>
            <a:r>
              <a:rPr lang="el-GR" dirty="0" err="1">
                <a:latin typeface="Palatino Linotype" panose="02040502050505030304" pitchFamily="18" charset="0"/>
              </a:rPr>
              <a:t>μηνιμάτων</a:t>
            </a:r>
            <a:r>
              <a:rPr lang="el-GR" dirty="0">
                <a:latin typeface="Palatino Linotype" panose="02040502050505030304" pitchFamily="18" charset="0"/>
              </a:rPr>
              <a:t>:  </a:t>
            </a:r>
            <a:r>
              <a:rPr lang="el-GR" dirty="0" err="1">
                <a:latin typeface="Palatino Linotype" panose="02040502050505030304" pitchFamily="18" charset="0"/>
              </a:rPr>
              <a:t>μήνῑμα</a:t>
            </a:r>
            <a:r>
              <a:rPr lang="el-GR" dirty="0">
                <a:latin typeface="Palatino Linotype" panose="02040502050505030304" pitchFamily="18" charset="0"/>
              </a:rPr>
              <a:t>: -</a:t>
            </a:r>
            <a:r>
              <a:rPr lang="el-GR" dirty="0" err="1">
                <a:latin typeface="Palatino Linotype" panose="02040502050505030304" pitchFamily="18" charset="0"/>
              </a:rPr>
              <a:t>ατος</a:t>
            </a:r>
            <a:r>
              <a:rPr lang="el-GR" dirty="0">
                <a:latin typeface="Palatino Linotype" panose="02040502050505030304" pitchFamily="18" charset="0"/>
              </a:rPr>
              <a:t>, </a:t>
            </a:r>
            <a:r>
              <a:rPr lang="el-GR" dirty="0" err="1">
                <a:latin typeface="Palatino Linotype" panose="02040502050505030304" pitchFamily="18" charset="0"/>
              </a:rPr>
              <a:t>τό</a:t>
            </a:r>
            <a:r>
              <a:rPr lang="el-GR" dirty="0">
                <a:latin typeface="Palatino Linotype" panose="02040502050505030304" pitchFamily="18" charset="0"/>
              </a:rPr>
              <a:t> (</a:t>
            </a:r>
            <a:r>
              <a:rPr lang="el-GR" dirty="0" err="1">
                <a:latin typeface="Palatino Linotype" panose="02040502050505030304" pitchFamily="18" charset="0"/>
              </a:rPr>
              <a:t>μηνίω</a:t>
            </a:r>
            <a:r>
              <a:rPr lang="el-GR" dirty="0">
                <a:latin typeface="Palatino Linotype" panose="02040502050505030304" pitchFamily="18" charset="0"/>
              </a:rPr>
              <a:t>),· =1. το αίτιο της οργής, </a:t>
            </a:r>
            <a:r>
              <a:rPr lang="el-GR" dirty="0" err="1">
                <a:latin typeface="Palatino Linotype" panose="02040502050505030304" pitchFamily="18" charset="0"/>
              </a:rPr>
              <a:t>μή</a:t>
            </a:r>
            <a:r>
              <a:rPr lang="el-GR" dirty="0">
                <a:latin typeface="Palatino Linotype" panose="02040502050505030304" pitchFamily="18" charset="0"/>
              </a:rPr>
              <a:t> </a:t>
            </a:r>
            <a:r>
              <a:rPr lang="el-GR" dirty="0" err="1">
                <a:latin typeface="Palatino Linotype" panose="02040502050505030304" pitchFamily="18" charset="0"/>
              </a:rPr>
              <a:t>τοί</a:t>
            </a:r>
            <a:r>
              <a:rPr lang="el-GR" dirty="0">
                <a:latin typeface="Palatino Linotype" panose="02040502050505030304" pitchFamily="18" charset="0"/>
              </a:rPr>
              <a:t> τι </a:t>
            </a:r>
            <a:r>
              <a:rPr lang="el-GR" dirty="0" err="1">
                <a:latin typeface="Palatino Linotype" panose="02040502050505030304" pitchFamily="18" charset="0"/>
              </a:rPr>
              <a:t>θεῶν</a:t>
            </a:r>
            <a:r>
              <a:rPr lang="el-GR" dirty="0">
                <a:latin typeface="Palatino Linotype" panose="02040502050505030304" pitchFamily="18" charset="0"/>
              </a:rPr>
              <a:t> </a:t>
            </a:r>
            <a:r>
              <a:rPr lang="el-GR" dirty="0" err="1">
                <a:latin typeface="Palatino Linotype" panose="02040502050505030304" pitchFamily="18" charset="0"/>
              </a:rPr>
              <a:t>μήνιμα</a:t>
            </a:r>
            <a:r>
              <a:rPr lang="el-GR" dirty="0">
                <a:latin typeface="Palatino Linotype" panose="02040502050505030304" pitchFamily="18" charset="0"/>
              </a:rPr>
              <a:t> </a:t>
            </a:r>
            <a:r>
              <a:rPr lang="el-GR" dirty="0" err="1">
                <a:latin typeface="Palatino Linotype" panose="02040502050505030304" pitchFamily="18" charset="0"/>
              </a:rPr>
              <a:t>γένωμαι</a:t>
            </a:r>
            <a:r>
              <a:rPr lang="el-GR" dirty="0">
                <a:latin typeface="Palatino Linotype" panose="02040502050505030304" pitchFamily="18" charset="0"/>
              </a:rPr>
              <a:t>, (φοβάμαι) μήπως είμαι η αιτία που προκάλεσε την οργή (των θεών) πάνω σου, σε </a:t>
            </a:r>
            <a:r>
              <a:rPr lang="el-GR" dirty="0" err="1">
                <a:latin typeface="Palatino Linotype" panose="02040502050505030304" pitchFamily="18" charset="0"/>
              </a:rPr>
              <a:t>Όμηρ</a:t>
            </a:r>
            <a:r>
              <a:rPr lang="el-GR" dirty="0">
                <a:latin typeface="Palatino Linotype" panose="02040502050505030304" pitchFamily="18" charset="0"/>
              </a:rPr>
              <a:t>., 2. ενοχή, τύψη για το αίμα που έχει χύσει κάποιος, δηλ. για τη διάπραξη φόνου, σε </a:t>
            </a:r>
            <a:r>
              <a:rPr lang="el-GR" dirty="0" err="1">
                <a:latin typeface="Palatino Linotype" panose="02040502050505030304" pitchFamily="18" charset="0"/>
              </a:rPr>
              <a:t>Πλάτ</a:t>
            </a:r>
            <a:r>
              <a:rPr lang="el-GR" dirty="0">
                <a:latin typeface="Palatino Linotype" panose="02040502050505030304" pitchFamily="18" charset="0"/>
              </a:rPr>
              <a:t>.</a:t>
            </a:r>
          </a:p>
          <a:p>
            <a:pPr algn="just"/>
            <a:r>
              <a:rPr lang="el-GR" dirty="0" err="1">
                <a:latin typeface="Palatino Linotype" panose="02040502050505030304" pitchFamily="18" charset="0"/>
              </a:rPr>
              <a:t>ἀπαλλαγὴν</a:t>
            </a:r>
            <a:r>
              <a:rPr lang="el-GR" dirty="0">
                <a:latin typeface="Palatino Linotype" panose="02040502050505030304" pitchFamily="18" charset="0"/>
              </a:rPr>
              <a:t>:  </a:t>
            </a:r>
            <a:r>
              <a:rPr lang="el-GR" dirty="0" err="1">
                <a:latin typeface="Palatino Linotype" panose="02040502050505030304" pitchFamily="18" charset="0"/>
              </a:rPr>
              <a:t>ἀπαλλαγή</a:t>
            </a:r>
            <a:r>
              <a:rPr lang="el-GR" dirty="0">
                <a:latin typeface="Palatino Linotype" panose="02040502050505030304" pitchFamily="18" charset="0"/>
              </a:rPr>
              <a:t> (η) =1. λύτρωση, ανακούφιση από κάτι δυσάρεστο, 2. τέλος, θάνατος</a:t>
            </a:r>
          </a:p>
          <a:p>
            <a:pPr algn="just"/>
            <a:r>
              <a:rPr lang="el-GR" dirty="0" err="1">
                <a:latin typeface="Palatino Linotype" panose="02040502050505030304" pitchFamily="18" charset="0"/>
              </a:rPr>
              <a:t>εὐχάς</a:t>
            </a:r>
            <a:r>
              <a:rPr lang="el-GR" dirty="0">
                <a:latin typeface="Palatino Linotype" panose="02040502050505030304" pitchFamily="18" charset="0"/>
              </a:rPr>
              <a:t>: </a:t>
            </a:r>
            <a:r>
              <a:rPr lang="el-GR" dirty="0" err="1">
                <a:latin typeface="Palatino Linotype" panose="02040502050505030304" pitchFamily="18" charset="0"/>
              </a:rPr>
              <a:t>εὐχή</a:t>
            </a:r>
            <a:r>
              <a:rPr lang="el-GR" dirty="0">
                <a:latin typeface="Palatino Linotype" panose="02040502050505030304" pitchFamily="18" charset="0"/>
              </a:rPr>
              <a:t>: ἡ (</a:t>
            </a:r>
            <a:r>
              <a:rPr lang="el-GR" dirty="0" err="1">
                <a:latin typeface="Palatino Linotype" panose="02040502050505030304" pitchFamily="18" charset="0"/>
              </a:rPr>
              <a:t>εὔχομαι</a:t>
            </a:r>
            <a:r>
              <a:rPr lang="el-GR">
                <a:latin typeface="Palatino Linotype" panose="02040502050505030304" pitchFamily="18" charset="0"/>
              </a:rPr>
              <a:t>) = 1</a:t>
            </a:r>
            <a:r>
              <a:rPr lang="el-GR" dirty="0">
                <a:latin typeface="Palatino Linotype" panose="02040502050505030304" pitchFamily="18" charset="0"/>
              </a:rPr>
              <a:t>. προσευχή, τάξιμο, τάμα</a:t>
            </a:r>
          </a:p>
          <a:p>
            <a:endParaRPr lang="el-GR" dirty="0"/>
          </a:p>
        </p:txBody>
      </p:sp>
    </p:spTree>
    <p:extLst>
      <p:ext uri="{BB962C8B-B14F-4D97-AF65-F5344CB8AC3E}">
        <p14:creationId xmlns:p14="http://schemas.microsoft.com/office/powerpoint/2010/main" val="3023025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8BCE79-ECA2-0DA4-D034-D01B98017EFE}"/>
              </a:ext>
            </a:extLst>
          </p:cNvPr>
          <p:cNvSpPr>
            <a:spLocks noGrp="1"/>
          </p:cNvSpPr>
          <p:nvPr>
            <p:ph type="title"/>
          </p:nvPr>
        </p:nvSpPr>
        <p:spPr/>
        <p:txBody>
          <a:bodyPr/>
          <a:lstStyle/>
          <a:p>
            <a:r>
              <a:rPr lang="el-GR" dirty="0">
                <a:latin typeface="Palatino Linotype" panose="02040502050505030304" pitchFamily="18" charset="0"/>
              </a:rPr>
              <a:t>Λεξιλόγιο</a:t>
            </a:r>
            <a:endParaRPr lang="el-GR" dirty="0"/>
          </a:p>
        </p:txBody>
      </p:sp>
      <p:sp>
        <p:nvSpPr>
          <p:cNvPr id="3" name="Θέση περιεχομένου 2">
            <a:extLst>
              <a:ext uri="{FF2B5EF4-FFF2-40B4-BE49-F238E27FC236}">
                <a16:creationId xmlns:a16="http://schemas.microsoft.com/office/drawing/2014/main" id="{DD2E2DBB-9CA3-5DF0-6A53-D643C82853B6}"/>
              </a:ext>
            </a:extLst>
          </p:cNvPr>
          <p:cNvSpPr>
            <a:spLocks noGrp="1"/>
          </p:cNvSpPr>
          <p:nvPr>
            <p:ph idx="1"/>
          </p:nvPr>
        </p:nvSpPr>
        <p:spPr/>
        <p:txBody>
          <a:bodyPr>
            <a:normAutofit fontScale="77500" lnSpcReduction="20000"/>
          </a:bodyPr>
          <a:lstStyle/>
          <a:p>
            <a:pPr algn="just"/>
            <a:r>
              <a:rPr lang="el-GR" dirty="0" err="1">
                <a:latin typeface="Palatino Linotype" panose="02040502050505030304" pitchFamily="18" charset="0"/>
              </a:rPr>
              <a:t>ἐξάντη</a:t>
            </a:r>
            <a:r>
              <a:rPr lang="el-GR" dirty="0">
                <a:latin typeface="Palatino Linotype" panose="02040502050505030304" pitchFamily="18" charset="0"/>
              </a:rPr>
              <a:t>: </a:t>
            </a:r>
            <a:r>
              <a:rPr lang="el-GR" dirty="0" err="1">
                <a:latin typeface="Palatino Linotype" panose="02040502050505030304" pitchFamily="18" charset="0"/>
              </a:rPr>
              <a:t>ἐξάντης</a:t>
            </a:r>
            <a:r>
              <a:rPr lang="el-GR" dirty="0">
                <a:latin typeface="Palatino Linotype" panose="02040502050505030304" pitchFamily="18" charset="0"/>
              </a:rPr>
              <a:t>, -</a:t>
            </a:r>
            <a:r>
              <a:rPr lang="el-GR" dirty="0" err="1">
                <a:latin typeface="Palatino Linotype" panose="02040502050505030304" pitchFamily="18" charset="0"/>
              </a:rPr>
              <a:t>ες</a:t>
            </a:r>
            <a:r>
              <a:rPr lang="el-GR" dirty="0">
                <a:latin typeface="Palatino Linotype" panose="02040502050505030304" pitchFamily="18" charset="0"/>
              </a:rPr>
              <a:t> (Α) = 1. αυτός που βρίσκεται έξω από κάθε κύκλο, κυρίως έξω από κάθε ασθένεια, ο υγιής, ο αβλαβής, 2. ακίνδυνος, αβλαβής («</a:t>
            </a:r>
            <a:r>
              <a:rPr lang="el-GR" dirty="0" err="1">
                <a:latin typeface="Palatino Linotype" panose="02040502050505030304" pitchFamily="18" charset="0"/>
              </a:rPr>
              <a:t>ἐξάντη</a:t>
            </a:r>
            <a:r>
              <a:rPr lang="el-GR" dirty="0">
                <a:latin typeface="Palatino Linotype" panose="02040502050505030304" pitchFamily="18" charset="0"/>
              </a:rPr>
              <a:t> </a:t>
            </a:r>
            <a:r>
              <a:rPr lang="el-GR" dirty="0" err="1">
                <a:latin typeface="Palatino Linotype" panose="02040502050505030304" pitchFamily="18" charset="0"/>
              </a:rPr>
              <a:t>φάσκοντες</a:t>
            </a:r>
            <a:r>
              <a:rPr lang="el-GR" dirty="0">
                <a:latin typeface="Palatino Linotype" panose="02040502050505030304" pitchFamily="18" charset="0"/>
              </a:rPr>
              <a:t> </a:t>
            </a:r>
            <a:r>
              <a:rPr lang="el-GR" dirty="0" err="1">
                <a:latin typeface="Palatino Linotype" panose="02040502050505030304" pitchFamily="18" charset="0"/>
              </a:rPr>
              <a:t>ποιήσειν</a:t>
            </a:r>
            <a:r>
              <a:rPr lang="el-GR" dirty="0">
                <a:latin typeface="Palatino Linotype" panose="02040502050505030304" pitchFamily="18" charset="0"/>
              </a:rPr>
              <a:t>», Δίων </a:t>
            </a:r>
            <a:r>
              <a:rPr lang="el-GR" dirty="0" err="1">
                <a:latin typeface="Palatino Linotype" panose="02040502050505030304" pitchFamily="18" charset="0"/>
              </a:rPr>
              <a:t>Χρυσ</a:t>
            </a:r>
            <a:r>
              <a:rPr lang="el-GR" dirty="0">
                <a:latin typeface="Palatino Linotype" panose="02040502050505030304" pitchFamily="18" charset="0"/>
              </a:rPr>
              <a:t>.), 3. (με γεν.) απαλλαγμένος από κάτι («</a:t>
            </a:r>
            <a:r>
              <a:rPr lang="el-GR" dirty="0" err="1">
                <a:latin typeface="Palatino Linotype" panose="02040502050505030304" pitchFamily="18" charset="0"/>
              </a:rPr>
              <a:t>ἐξάντης</a:t>
            </a:r>
            <a:r>
              <a:rPr lang="el-GR" dirty="0">
                <a:latin typeface="Palatino Linotype" panose="02040502050505030304" pitchFamily="18" charset="0"/>
              </a:rPr>
              <a:t> γίνεται </a:t>
            </a:r>
            <a:r>
              <a:rPr lang="el-GR" dirty="0" err="1">
                <a:latin typeface="Palatino Linotype" panose="02040502050505030304" pitchFamily="18" charset="0"/>
              </a:rPr>
              <a:t>τοῦ</a:t>
            </a:r>
            <a:r>
              <a:rPr lang="el-GR" dirty="0">
                <a:latin typeface="Palatino Linotype" panose="02040502050505030304" pitchFamily="18" charset="0"/>
              </a:rPr>
              <a:t> </a:t>
            </a:r>
            <a:r>
              <a:rPr lang="el-GR" dirty="0" err="1">
                <a:latin typeface="Palatino Linotype" panose="02040502050505030304" pitchFamily="18" charset="0"/>
              </a:rPr>
              <a:t>κακοῦ</a:t>
            </a:r>
            <a:r>
              <a:rPr lang="el-GR" dirty="0">
                <a:latin typeface="Palatino Linotype" panose="02040502050505030304" pitchFamily="18" charset="0"/>
              </a:rPr>
              <a:t>», </a:t>
            </a:r>
            <a:r>
              <a:rPr lang="el-GR" dirty="0" err="1">
                <a:latin typeface="Palatino Linotype" panose="02040502050505030304" pitchFamily="18" charset="0"/>
              </a:rPr>
              <a:t>Αιλ</a:t>
            </a:r>
            <a:r>
              <a:rPr lang="el-GR" dirty="0">
                <a:latin typeface="Palatino Linotype" panose="02040502050505030304" pitchFamily="18" charset="0"/>
              </a:rPr>
              <a:t>.), 4. μανιακός, μαινόμενος</a:t>
            </a:r>
          </a:p>
          <a:p>
            <a:pPr algn="just"/>
            <a:r>
              <a:rPr lang="el-GR" dirty="0" err="1">
                <a:latin typeface="Palatino Linotype" panose="02040502050505030304" pitchFamily="18" charset="0"/>
              </a:rPr>
              <a:t>κατοκωχή</a:t>
            </a:r>
            <a:r>
              <a:rPr lang="el-GR" dirty="0">
                <a:latin typeface="Palatino Linotype" panose="02040502050505030304" pitchFamily="18" charset="0"/>
              </a:rPr>
              <a:t>:  </a:t>
            </a:r>
            <a:r>
              <a:rPr lang="el-GR" dirty="0" err="1">
                <a:latin typeface="Palatino Linotype" panose="02040502050505030304" pitchFamily="18" charset="0"/>
              </a:rPr>
              <a:t>κατοκωχή</a:t>
            </a:r>
            <a:r>
              <a:rPr lang="el-GR" dirty="0">
                <a:latin typeface="Palatino Linotype" panose="02040502050505030304" pitchFamily="18" charset="0"/>
              </a:rPr>
              <a:t>, ἡ (Α) = 1. κατάσχεση, κατάκτηση, 2. το να κατέχεται κάποιος από ανώτερο πνεύμα, η έμπνευση («</a:t>
            </a:r>
            <a:r>
              <a:rPr lang="el-GR" dirty="0" err="1">
                <a:latin typeface="Palatino Linotype" panose="02040502050505030304" pitchFamily="18" charset="0"/>
              </a:rPr>
              <a:t>οὐ</a:t>
            </a:r>
            <a:r>
              <a:rPr lang="el-GR" dirty="0">
                <a:latin typeface="Palatino Linotype" panose="02040502050505030304" pitchFamily="18" charset="0"/>
              </a:rPr>
              <a:t> γάρ τέχνη, </a:t>
            </a:r>
            <a:r>
              <a:rPr lang="el-GR" dirty="0" err="1">
                <a:latin typeface="Palatino Linotype" panose="02040502050505030304" pitchFamily="18" charset="0"/>
              </a:rPr>
              <a:t>οὐδ</a:t>
            </a:r>
            <a:r>
              <a:rPr lang="el-GR" dirty="0">
                <a:latin typeface="Palatino Linotype" panose="02040502050505030304" pitchFamily="18" charset="0"/>
              </a:rPr>
              <a:t>' </a:t>
            </a:r>
            <a:r>
              <a:rPr lang="el-GR" dirty="0" err="1">
                <a:latin typeface="Palatino Linotype" panose="02040502050505030304" pitchFamily="18" charset="0"/>
              </a:rPr>
              <a:t>ἐπιστήμη</a:t>
            </a:r>
            <a:r>
              <a:rPr lang="el-GR" dirty="0">
                <a:latin typeface="Palatino Linotype" panose="02040502050505030304" pitchFamily="18" charset="0"/>
              </a:rPr>
              <a:t> περί </a:t>
            </a:r>
            <a:r>
              <a:rPr lang="el-GR" dirty="0" err="1">
                <a:latin typeface="Palatino Linotype" panose="02040502050505030304" pitchFamily="18" charset="0"/>
              </a:rPr>
              <a:t>Ὁμήρου</a:t>
            </a:r>
            <a:r>
              <a:rPr lang="el-GR" dirty="0">
                <a:latin typeface="Palatino Linotype" panose="02040502050505030304" pitchFamily="18" charset="0"/>
              </a:rPr>
              <a:t> λέγεις, </a:t>
            </a:r>
            <a:r>
              <a:rPr lang="el-GR" dirty="0" err="1">
                <a:latin typeface="Palatino Linotype" panose="02040502050505030304" pitchFamily="18" charset="0"/>
              </a:rPr>
              <a:t>ἀλλά</a:t>
            </a:r>
            <a:r>
              <a:rPr lang="el-GR" dirty="0">
                <a:latin typeface="Palatino Linotype" panose="02040502050505030304" pitchFamily="18" charset="0"/>
              </a:rPr>
              <a:t> </a:t>
            </a:r>
            <a:r>
              <a:rPr lang="el-GR" dirty="0" err="1">
                <a:latin typeface="Palatino Linotype" panose="02040502050505030304" pitchFamily="18" charset="0"/>
              </a:rPr>
              <a:t>θείᾳ</a:t>
            </a:r>
            <a:r>
              <a:rPr lang="el-GR" dirty="0">
                <a:latin typeface="Palatino Linotype" panose="02040502050505030304" pitchFamily="18" charset="0"/>
              </a:rPr>
              <a:t> μοίρα </a:t>
            </a:r>
            <a:r>
              <a:rPr lang="el-GR" dirty="0" err="1">
                <a:latin typeface="Palatino Linotype" panose="02040502050505030304" pitchFamily="18" charset="0"/>
              </a:rPr>
              <a:t>καὶ</a:t>
            </a:r>
            <a:r>
              <a:rPr lang="el-GR" dirty="0">
                <a:latin typeface="Palatino Linotype" panose="02040502050505030304" pitchFamily="18" charset="0"/>
              </a:rPr>
              <a:t> </a:t>
            </a:r>
            <a:r>
              <a:rPr lang="el-GR" dirty="0" err="1">
                <a:latin typeface="Palatino Linotype" panose="02040502050505030304" pitchFamily="18" charset="0"/>
              </a:rPr>
              <a:t>κατοκωχῄ</a:t>
            </a:r>
            <a:r>
              <a:rPr lang="el-GR" dirty="0">
                <a:latin typeface="Palatino Linotype" panose="02040502050505030304" pitchFamily="18" charset="0"/>
              </a:rPr>
              <a:t>», </a:t>
            </a:r>
            <a:r>
              <a:rPr lang="el-GR" dirty="0" err="1">
                <a:latin typeface="Palatino Linotype" panose="02040502050505030304" pitchFamily="18" charset="0"/>
              </a:rPr>
              <a:t>Πλάτ</a:t>
            </a:r>
            <a:r>
              <a:rPr lang="el-GR" dirty="0">
                <a:latin typeface="Palatino Linotype" panose="02040502050505030304" pitchFamily="18" charset="0"/>
              </a:rPr>
              <a:t>.)</a:t>
            </a:r>
          </a:p>
          <a:p>
            <a:pPr algn="just"/>
            <a:r>
              <a:rPr lang="el-GR" dirty="0" err="1">
                <a:latin typeface="Palatino Linotype" panose="02040502050505030304" pitchFamily="18" charset="0"/>
              </a:rPr>
              <a:t>ἐπιγιγνομένους</a:t>
            </a:r>
            <a:r>
              <a:rPr lang="el-GR" dirty="0">
                <a:latin typeface="Palatino Linotype" panose="02040502050505030304" pitchFamily="18" charset="0"/>
              </a:rPr>
              <a:t>: </a:t>
            </a:r>
            <a:r>
              <a:rPr lang="el-GR" dirty="0" err="1">
                <a:latin typeface="Palatino Linotype" panose="02040502050505030304" pitchFamily="18" charset="0"/>
              </a:rPr>
              <a:t>πιγίγνομαι</a:t>
            </a:r>
            <a:r>
              <a:rPr lang="el-GR" dirty="0">
                <a:latin typeface="Palatino Linotype" panose="02040502050505030304" pitchFamily="18" charset="0"/>
              </a:rPr>
              <a:t>: Ιων. και μεταγεν. τύπος -γίνομαι [ῑ]· </a:t>
            </a:r>
            <a:r>
              <a:rPr lang="el-GR" dirty="0" err="1">
                <a:latin typeface="Palatino Linotype" panose="02040502050505030304" pitchFamily="18" charset="0"/>
              </a:rPr>
              <a:t>μέλ</a:t>
            </a:r>
            <a:r>
              <a:rPr lang="el-GR" dirty="0">
                <a:latin typeface="Palatino Linotype" panose="02040502050505030304" pitchFamily="18" charset="0"/>
              </a:rPr>
              <a:t>. -</a:t>
            </a:r>
            <a:r>
              <a:rPr lang="el-GR" dirty="0" err="1">
                <a:latin typeface="Palatino Linotype" panose="02040502050505030304" pitchFamily="18" charset="0"/>
              </a:rPr>
              <a:t>γενήσομαι</a:t>
            </a:r>
            <a:r>
              <a:rPr lang="el-GR" dirty="0">
                <a:latin typeface="Palatino Linotype" panose="02040502050505030304" pitchFamily="18" charset="0"/>
              </a:rPr>
              <a:t>, αόρ. -</a:t>
            </a:r>
            <a:r>
              <a:rPr lang="el-GR" dirty="0" err="1">
                <a:latin typeface="Palatino Linotype" panose="02040502050505030304" pitchFamily="18" charset="0"/>
              </a:rPr>
              <a:t>εγενόμην</a:t>
            </a:r>
            <a:r>
              <a:rPr lang="el-GR" dirty="0">
                <a:latin typeface="Palatino Linotype" panose="02040502050505030304" pitchFamily="18" charset="0"/>
              </a:rPr>
              <a:t>, παρακ. -</a:t>
            </a:r>
            <a:r>
              <a:rPr lang="el-GR" dirty="0" err="1">
                <a:latin typeface="Palatino Linotype" panose="02040502050505030304" pitchFamily="18" charset="0"/>
              </a:rPr>
              <a:t>γέγονα</a:t>
            </a:r>
            <a:r>
              <a:rPr lang="el-GR" dirty="0">
                <a:latin typeface="Palatino Linotype" panose="02040502050505030304" pitchFamily="18" charset="0"/>
              </a:rPr>
              <a:t>· = λέγεται για χρόνο, επέρχομαι, γεννιέμαι κατόπιν, έρχομαι μετά</a:t>
            </a:r>
          </a:p>
          <a:p>
            <a:pPr algn="just"/>
            <a:r>
              <a:rPr lang="el-GR" dirty="0" err="1">
                <a:latin typeface="Palatino Linotype" panose="02040502050505030304" pitchFamily="18" charset="0"/>
              </a:rPr>
              <a:t>δεδιττόμενος</a:t>
            </a:r>
            <a:r>
              <a:rPr lang="el-GR" dirty="0">
                <a:latin typeface="Palatino Linotype" panose="02040502050505030304" pitchFamily="18" charset="0"/>
              </a:rPr>
              <a:t>: </a:t>
            </a:r>
            <a:r>
              <a:rPr lang="el-GR" dirty="0" err="1">
                <a:latin typeface="Palatino Linotype" panose="02040502050505030304" pitchFamily="18" charset="0"/>
              </a:rPr>
              <a:t>δείδω</a:t>
            </a:r>
            <a:r>
              <a:rPr lang="el-GR" dirty="0">
                <a:latin typeface="Palatino Linotype" panose="02040502050505030304" pitchFamily="18" charset="0"/>
              </a:rPr>
              <a:t> (Α) = 1. φοβάμαι, 2. ανησυχώ για κάποιον ή για κάτι («</a:t>
            </a:r>
            <a:r>
              <a:rPr lang="el-GR" dirty="0" err="1">
                <a:latin typeface="Palatino Linotype" panose="02040502050505030304" pitchFamily="18" charset="0"/>
              </a:rPr>
              <a:t>δέδια</a:t>
            </a:r>
            <a:r>
              <a:rPr lang="el-GR" dirty="0">
                <a:latin typeface="Palatino Linotype" panose="02040502050505030304" pitchFamily="18" charset="0"/>
              </a:rPr>
              <a:t> </a:t>
            </a:r>
            <a:r>
              <a:rPr lang="el-GR" dirty="0" err="1">
                <a:latin typeface="Palatino Linotype" panose="02040502050505030304" pitchFamily="18" charset="0"/>
              </a:rPr>
              <a:t>ἀμφὶ</a:t>
            </a:r>
            <a:r>
              <a:rPr lang="el-GR" dirty="0">
                <a:latin typeface="Palatino Linotype" panose="02040502050505030304" pitchFamily="18" charset="0"/>
              </a:rPr>
              <a:t> </a:t>
            </a:r>
            <a:r>
              <a:rPr lang="el-GR" dirty="0" err="1">
                <a:latin typeface="Palatino Linotype" panose="02040502050505030304" pitchFamily="18" charset="0"/>
              </a:rPr>
              <a:t>σαῖς</a:t>
            </a:r>
            <a:r>
              <a:rPr lang="el-GR" dirty="0">
                <a:latin typeface="Palatino Linotype" panose="02040502050505030304" pitchFamily="18" charset="0"/>
              </a:rPr>
              <a:t> </a:t>
            </a:r>
            <a:r>
              <a:rPr lang="el-GR" dirty="0" err="1">
                <a:latin typeface="Palatino Linotype" panose="02040502050505030304" pitchFamily="18" charset="0"/>
              </a:rPr>
              <a:t>τύχαις</a:t>
            </a:r>
            <a:r>
              <a:rPr lang="el-GR" dirty="0">
                <a:latin typeface="Palatino Linotype" panose="02040502050505030304" pitchFamily="18" charset="0"/>
              </a:rPr>
              <a:t>»), 3. φοβάμαι μήπως συμβεί (ή μήπως έχει ήδη συμβεί) κάτι κακό (α. «</a:t>
            </a:r>
            <a:r>
              <a:rPr lang="el-GR" dirty="0" err="1">
                <a:latin typeface="Palatino Linotype" panose="02040502050505030304" pitchFamily="18" charset="0"/>
              </a:rPr>
              <a:t>δέδιμεν</a:t>
            </a:r>
            <a:r>
              <a:rPr lang="el-GR" dirty="0">
                <a:latin typeface="Palatino Linotype" panose="02040502050505030304" pitchFamily="18" charset="0"/>
              </a:rPr>
              <a:t> </a:t>
            </a:r>
            <a:r>
              <a:rPr lang="el-GR" dirty="0" err="1">
                <a:latin typeface="Palatino Linotype" panose="02040502050505030304" pitchFamily="18" charset="0"/>
              </a:rPr>
              <a:t>μὴ</a:t>
            </a:r>
            <a:r>
              <a:rPr lang="el-GR" dirty="0">
                <a:latin typeface="Palatino Linotype" panose="02040502050505030304" pitchFamily="18" charset="0"/>
              </a:rPr>
              <a:t> </a:t>
            </a:r>
            <a:r>
              <a:rPr lang="el-GR" dirty="0" err="1">
                <a:latin typeface="Palatino Linotype" panose="02040502050505030304" pitchFamily="18" charset="0"/>
              </a:rPr>
              <a:t>οὐ</a:t>
            </a:r>
            <a:r>
              <a:rPr lang="el-GR" dirty="0">
                <a:latin typeface="Palatino Linotype" panose="02040502050505030304" pitchFamily="18" charset="0"/>
              </a:rPr>
              <a:t> βέβαιοι </a:t>
            </a:r>
            <a:r>
              <a:rPr lang="el-GR" dirty="0" err="1">
                <a:latin typeface="Palatino Linotype" panose="02040502050505030304" pitchFamily="18" charset="0"/>
              </a:rPr>
              <a:t>ἦτε</a:t>
            </a:r>
            <a:r>
              <a:rPr lang="el-GR" dirty="0">
                <a:latin typeface="Palatino Linotype" panose="02040502050505030304" pitchFamily="18" charset="0"/>
              </a:rPr>
              <a:t>» — φοβόμαστε μήπως δεν είσαστε σταθεροί</a:t>
            </a:r>
          </a:p>
          <a:p>
            <a:pPr algn="just"/>
            <a:r>
              <a:rPr lang="el-GR" dirty="0" err="1">
                <a:latin typeface="Palatino Linotype" panose="02040502050505030304" pitchFamily="18" charset="0"/>
              </a:rPr>
              <a:t>ἐπιπέμπεται</a:t>
            </a:r>
            <a:r>
              <a:rPr lang="el-GR" dirty="0">
                <a:latin typeface="Palatino Linotype" panose="02040502050505030304" pitchFamily="18" charset="0"/>
              </a:rPr>
              <a:t>: </a:t>
            </a:r>
            <a:r>
              <a:rPr lang="el-GR" dirty="0" err="1">
                <a:latin typeface="Palatino Linotype" panose="02040502050505030304" pitchFamily="18" charset="0"/>
              </a:rPr>
              <a:t>ἐπιπέμπω</a:t>
            </a:r>
            <a:r>
              <a:rPr lang="el-GR" dirty="0">
                <a:latin typeface="Palatino Linotype" panose="02040502050505030304" pitchFamily="18" charset="0"/>
              </a:rPr>
              <a:t>: </a:t>
            </a:r>
            <a:r>
              <a:rPr lang="el-GR" dirty="0" err="1">
                <a:latin typeface="Palatino Linotype" panose="02040502050505030304" pitchFamily="18" charset="0"/>
              </a:rPr>
              <a:t>μέλ</a:t>
            </a:r>
            <a:r>
              <a:rPr lang="el-GR" dirty="0">
                <a:latin typeface="Palatino Linotype" panose="02040502050505030304" pitchFamily="18" charset="0"/>
              </a:rPr>
              <a:t>. -</a:t>
            </a:r>
            <a:r>
              <a:rPr lang="el-GR" dirty="0" err="1">
                <a:latin typeface="Palatino Linotype" panose="02040502050505030304" pitchFamily="18" charset="0"/>
              </a:rPr>
              <a:t>ψω</a:t>
            </a:r>
            <a:r>
              <a:rPr lang="el-GR" dirty="0">
                <a:latin typeface="Palatino Linotype" panose="02040502050505030304" pitchFamily="18" charset="0"/>
              </a:rPr>
              <a:t>, = 1. στέλνω, αποστέλλω κατόπιν ή ξανά, λέγεται για αγγελίες, μηνύματα, σε </a:t>
            </a:r>
            <a:r>
              <a:rPr lang="el-GR" dirty="0" err="1">
                <a:latin typeface="Palatino Linotype" panose="02040502050505030304" pitchFamily="18" charset="0"/>
              </a:rPr>
              <a:t>Ηρόδ</a:t>
            </a:r>
            <a:r>
              <a:rPr lang="el-GR" dirty="0">
                <a:latin typeface="Palatino Linotype" panose="02040502050505030304" pitchFamily="18" charset="0"/>
              </a:rPr>
              <a:t>., 2. λέγεται για τους θεούς, στέλνω σε ή προς, στον ίδ.· ιδίως ως τρόπος, μέθοδος τιμωρίας, ποινής, στέλνω κατά πάνω ή εναντίον, εξαπολύω εναντίον, σε </a:t>
            </a:r>
            <a:r>
              <a:rPr lang="el-GR" dirty="0" err="1">
                <a:latin typeface="Palatino Linotype" panose="02040502050505030304" pitchFamily="18" charset="0"/>
              </a:rPr>
              <a:t>Ευρ</a:t>
            </a:r>
            <a:r>
              <a:rPr lang="el-GR" dirty="0">
                <a:latin typeface="Palatino Linotype" panose="02040502050505030304" pitchFamily="18" charset="0"/>
              </a:rPr>
              <a:t>., </a:t>
            </a:r>
            <a:r>
              <a:rPr lang="el-GR" dirty="0" err="1">
                <a:latin typeface="Palatino Linotype" panose="02040502050505030304" pitchFamily="18" charset="0"/>
              </a:rPr>
              <a:t>Πλάτ</a:t>
            </a:r>
            <a:r>
              <a:rPr lang="el-GR" dirty="0">
                <a:latin typeface="Palatino Linotype" panose="02040502050505030304" pitchFamily="18" charset="0"/>
              </a:rPr>
              <a:t>.</a:t>
            </a:r>
          </a:p>
          <a:p>
            <a:pPr algn="just"/>
            <a:r>
              <a:rPr lang="el-GR" dirty="0" err="1">
                <a:latin typeface="Palatino Linotype" panose="02040502050505030304" pitchFamily="18" charset="0"/>
              </a:rPr>
              <a:t>παῦλαν</a:t>
            </a:r>
            <a:r>
              <a:rPr lang="el-GR" dirty="0">
                <a:latin typeface="Palatino Linotype" panose="02040502050505030304" pitchFamily="18" charset="0"/>
              </a:rPr>
              <a:t>: η / </a:t>
            </a:r>
            <a:r>
              <a:rPr lang="el-GR" dirty="0" err="1">
                <a:latin typeface="Palatino Linotype" panose="02040502050505030304" pitchFamily="18" charset="0"/>
              </a:rPr>
              <a:t>παῡλα</a:t>
            </a:r>
            <a:r>
              <a:rPr lang="el-GR" dirty="0">
                <a:latin typeface="Palatino Linotype" panose="02040502050505030304" pitchFamily="18" charset="0"/>
              </a:rPr>
              <a:t>, ΝΑ = παύση, κατάπαυση, τέλος, σταμάτημα, διακοπή</a:t>
            </a:r>
          </a:p>
          <a:p>
            <a:endParaRPr lang="el-GR" dirty="0"/>
          </a:p>
        </p:txBody>
      </p:sp>
    </p:spTree>
    <p:extLst>
      <p:ext uri="{BB962C8B-B14F-4D97-AF65-F5344CB8AC3E}">
        <p14:creationId xmlns:p14="http://schemas.microsoft.com/office/powerpoint/2010/main" val="1486909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C29AD1-F170-CACE-62CD-5886459D49A0}"/>
              </a:ext>
            </a:extLst>
          </p:cNvPr>
          <p:cNvSpPr>
            <a:spLocks noGrp="1"/>
          </p:cNvSpPr>
          <p:nvPr>
            <p:ph type="title"/>
          </p:nvPr>
        </p:nvSpPr>
        <p:spPr/>
        <p:txBody>
          <a:bodyPr/>
          <a:lstStyle/>
          <a:p>
            <a:r>
              <a:rPr lang="el-GR" dirty="0">
                <a:latin typeface="Palatino Linotype" panose="02040502050505030304" pitchFamily="18" charset="0"/>
              </a:rPr>
              <a:t>Λεξιλόγιο</a:t>
            </a:r>
            <a:endParaRPr lang="el-GR" dirty="0"/>
          </a:p>
        </p:txBody>
      </p:sp>
      <p:sp>
        <p:nvSpPr>
          <p:cNvPr id="3" name="Θέση περιεχομένου 2">
            <a:extLst>
              <a:ext uri="{FF2B5EF4-FFF2-40B4-BE49-F238E27FC236}">
                <a16:creationId xmlns:a16="http://schemas.microsoft.com/office/drawing/2014/main" id="{26ADA0B6-5326-976B-7EDB-374CC9C09C3E}"/>
              </a:ext>
            </a:extLst>
          </p:cNvPr>
          <p:cNvSpPr>
            <a:spLocks noGrp="1"/>
          </p:cNvSpPr>
          <p:nvPr>
            <p:ph idx="1"/>
          </p:nvPr>
        </p:nvSpPr>
        <p:spPr/>
        <p:txBody>
          <a:bodyPr>
            <a:normAutofit/>
          </a:bodyPr>
          <a:lstStyle/>
          <a:p>
            <a:pPr algn="just"/>
            <a:r>
              <a:rPr lang="el-GR" dirty="0" err="1">
                <a:latin typeface="Palatino Linotype" panose="02040502050505030304" pitchFamily="18" charset="0"/>
              </a:rPr>
              <a:t>συμφύτῳ</a:t>
            </a:r>
            <a:r>
              <a:rPr lang="el-GR" dirty="0">
                <a:latin typeface="Palatino Linotype" panose="02040502050505030304" pitchFamily="18" charset="0"/>
              </a:rPr>
              <a:t>: </a:t>
            </a:r>
            <a:r>
              <a:rPr lang="el-GR" dirty="0" err="1">
                <a:latin typeface="Palatino Linotype" panose="02040502050505030304" pitchFamily="18" charset="0"/>
              </a:rPr>
              <a:t>σύμφῠτος</a:t>
            </a:r>
            <a:r>
              <a:rPr lang="el-GR" dirty="0">
                <a:latin typeface="Palatino Linotype" panose="02040502050505030304" pitchFamily="18" charset="0"/>
              </a:rPr>
              <a:t>: -ον (</a:t>
            </a:r>
            <a:r>
              <a:rPr lang="el-GR" dirty="0" err="1">
                <a:latin typeface="Palatino Linotype" panose="02040502050505030304" pitchFamily="18" charset="0"/>
              </a:rPr>
              <a:t>συμφύομαι</a:t>
            </a:r>
            <a:r>
              <a:rPr lang="el-GR" dirty="0">
                <a:latin typeface="Palatino Linotype" panose="02040502050505030304" pitchFamily="18" charset="0"/>
              </a:rPr>
              <a:t>)· = 1. αυτός που έχει γεννηθεί μαζί με κάποιον, εκ γενετής, σύμφυτος, εγγενής, έμφυτος, φυσικός, συμφυής, αυτός που ενυπάρχει, σε </a:t>
            </a:r>
            <a:r>
              <a:rPr lang="el-GR" dirty="0" err="1">
                <a:latin typeface="Palatino Linotype" panose="02040502050505030304" pitchFamily="18" charset="0"/>
              </a:rPr>
              <a:t>Πίνδ</a:t>
            </a:r>
            <a:r>
              <a:rPr lang="el-GR" dirty="0">
                <a:latin typeface="Palatino Linotype" panose="02040502050505030304" pitchFamily="18" charset="0"/>
              </a:rPr>
              <a:t>., </a:t>
            </a:r>
            <a:r>
              <a:rPr lang="el-GR" dirty="0" err="1">
                <a:latin typeface="Palatino Linotype" panose="02040502050505030304" pitchFamily="18" charset="0"/>
              </a:rPr>
              <a:t>Πλάτ</a:t>
            </a:r>
            <a:r>
              <a:rPr lang="el-GR" dirty="0">
                <a:latin typeface="Palatino Linotype" panose="02040502050505030304" pitchFamily="18" charset="0"/>
              </a:rPr>
              <a:t>.· σύμφυτος </a:t>
            </a:r>
            <a:r>
              <a:rPr lang="el-GR" dirty="0" err="1">
                <a:latin typeface="Palatino Linotype" panose="02040502050505030304" pitchFamily="18" charset="0"/>
              </a:rPr>
              <a:t>αἰών</a:t>
            </a:r>
            <a:r>
              <a:rPr lang="el-GR" dirty="0">
                <a:latin typeface="Palatino Linotype" panose="02040502050505030304" pitchFamily="18" charset="0"/>
              </a:rPr>
              <a:t>, η βιολογική μας ηλικία, δηλ. η γεροντική, σε </a:t>
            </a:r>
            <a:r>
              <a:rPr lang="el-GR" dirty="0" err="1">
                <a:latin typeface="Palatino Linotype" panose="02040502050505030304" pitchFamily="18" charset="0"/>
              </a:rPr>
              <a:t>Αισχύλ</a:t>
            </a:r>
            <a:r>
              <a:rPr lang="el-GR" dirty="0">
                <a:latin typeface="Palatino Linotype" panose="02040502050505030304" pitchFamily="18" charset="0"/>
              </a:rPr>
              <a:t>.· </a:t>
            </a:r>
            <a:r>
              <a:rPr lang="el-GR" dirty="0" err="1">
                <a:latin typeface="Palatino Linotype" panose="02040502050505030304" pitchFamily="18" charset="0"/>
              </a:rPr>
              <a:t>νεικέων</a:t>
            </a:r>
            <a:r>
              <a:rPr lang="el-GR" dirty="0">
                <a:latin typeface="Palatino Linotype" panose="02040502050505030304" pitchFamily="18" charset="0"/>
              </a:rPr>
              <a:t> σύμφυτος </a:t>
            </a:r>
            <a:r>
              <a:rPr lang="el-GR" dirty="0" err="1">
                <a:latin typeface="Palatino Linotype" panose="02040502050505030304" pitchFamily="18" charset="0"/>
              </a:rPr>
              <a:t>τέκτων</a:t>
            </a:r>
            <a:r>
              <a:rPr lang="el-GR" dirty="0">
                <a:latin typeface="Palatino Linotype" panose="02040502050505030304" pitchFamily="18" charset="0"/>
              </a:rPr>
              <a:t>, φυσικός πρωταίτιος της έριδας, δηλ. η αιτία για </a:t>
            </a:r>
            <a:r>
              <a:rPr lang="el-GR" dirty="0" err="1">
                <a:latin typeface="Palatino Linotype" panose="02040502050505030304" pitchFamily="18" charset="0"/>
              </a:rPr>
              <a:t>φιλονεικία</a:t>
            </a:r>
            <a:r>
              <a:rPr lang="el-GR" dirty="0">
                <a:latin typeface="Palatino Linotype" panose="02040502050505030304" pitchFamily="18" charset="0"/>
              </a:rPr>
              <a:t> που ενυπάρχει στο ανθρώπινο γένος, στο ίδ.· </a:t>
            </a:r>
            <a:r>
              <a:rPr lang="el-GR" dirty="0" err="1">
                <a:latin typeface="Palatino Linotype" panose="02040502050505030304" pitchFamily="18" charset="0"/>
              </a:rPr>
              <a:t>ἐς</a:t>
            </a:r>
            <a:r>
              <a:rPr lang="el-GR" dirty="0">
                <a:latin typeface="Palatino Linotype" panose="02040502050505030304" pitchFamily="18" charset="0"/>
              </a:rPr>
              <a:t> </a:t>
            </a:r>
            <a:r>
              <a:rPr lang="el-GR" dirty="0" err="1">
                <a:latin typeface="Palatino Linotype" panose="02040502050505030304" pitchFamily="18" charset="0"/>
              </a:rPr>
              <a:t>τὸ</a:t>
            </a:r>
            <a:r>
              <a:rPr lang="el-GR" dirty="0">
                <a:latin typeface="Palatino Linotype" panose="02040502050505030304" pitchFamily="18" charset="0"/>
              </a:rPr>
              <a:t> </a:t>
            </a:r>
            <a:r>
              <a:rPr lang="el-GR" dirty="0" err="1">
                <a:latin typeface="Palatino Linotype" panose="02040502050505030304" pitchFamily="18" charset="0"/>
              </a:rPr>
              <a:t>σύμφυτον</a:t>
            </a:r>
            <a:r>
              <a:rPr lang="el-GR" dirty="0">
                <a:latin typeface="Palatino Linotype" panose="02040502050505030304" pitchFamily="18" charset="0"/>
              </a:rPr>
              <a:t>, σύμφωνα με τη φύση κάποιου, σε </a:t>
            </a:r>
            <a:r>
              <a:rPr lang="el-GR" dirty="0" err="1">
                <a:latin typeface="Palatino Linotype" panose="02040502050505030304" pitchFamily="18" charset="0"/>
              </a:rPr>
              <a:t>Ευρ</a:t>
            </a:r>
            <a:r>
              <a:rPr lang="el-GR" dirty="0">
                <a:latin typeface="Palatino Linotype" panose="02040502050505030304" pitchFamily="18" charset="0"/>
              </a:rPr>
              <a:t>., 2. με δοτ., έμφυτος, σε κάποιον, σε </a:t>
            </a:r>
            <a:r>
              <a:rPr lang="el-GR" dirty="0" err="1">
                <a:latin typeface="Palatino Linotype" panose="02040502050505030304" pitchFamily="18" charset="0"/>
              </a:rPr>
              <a:t>Λυσ</a:t>
            </a:r>
            <a:r>
              <a:rPr lang="el-GR" dirty="0">
                <a:latin typeface="Palatino Linotype" panose="02040502050505030304" pitchFamily="18" charset="0"/>
              </a:rPr>
              <a:t>.</a:t>
            </a:r>
          </a:p>
          <a:p>
            <a:pPr algn="just"/>
            <a:r>
              <a:rPr lang="el-GR" dirty="0" err="1">
                <a:latin typeface="Palatino Linotype" panose="02040502050505030304" pitchFamily="18" charset="0"/>
              </a:rPr>
              <a:t>ὑποπτέρου</a:t>
            </a:r>
            <a:r>
              <a:rPr lang="el-GR" dirty="0">
                <a:latin typeface="Palatino Linotype" panose="02040502050505030304" pitchFamily="18" charset="0"/>
              </a:rPr>
              <a:t>: </a:t>
            </a:r>
            <a:r>
              <a:rPr lang="el-GR" dirty="0" err="1">
                <a:latin typeface="Palatino Linotype" panose="02040502050505030304" pitchFamily="18" charset="0"/>
              </a:rPr>
              <a:t>ὑπόπτερος</a:t>
            </a:r>
            <a:r>
              <a:rPr lang="el-GR" dirty="0">
                <a:latin typeface="Palatino Linotype" panose="02040502050505030304" pitchFamily="18" charset="0"/>
              </a:rPr>
              <a:t>, -ον = 1. αυτός που έχει φτερά ή πτερύγια, φτερωτός («</a:t>
            </a:r>
            <a:r>
              <a:rPr lang="el-GR" dirty="0" err="1">
                <a:latin typeface="Palatino Linotype" panose="02040502050505030304" pitchFamily="18" charset="0"/>
              </a:rPr>
              <a:t>τὰς</a:t>
            </a:r>
            <a:r>
              <a:rPr lang="el-GR" dirty="0">
                <a:latin typeface="Palatino Linotype" panose="02040502050505030304" pitchFamily="18" charset="0"/>
              </a:rPr>
              <a:t> </a:t>
            </a:r>
            <a:r>
              <a:rPr lang="el-GR" dirty="0" err="1">
                <a:latin typeface="Palatino Linotype" panose="02040502050505030304" pitchFamily="18" charset="0"/>
              </a:rPr>
              <a:t>ὑποπτέρους</a:t>
            </a:r>
            <a:r>
              <a:rPr lang="el-GR" dirty="0">
                <a:latin typeface="Palatino Linotype" panose="02040502050505030304" pitchFamily="18" charset="0"/>
              </a:rPr>
              <a:t> βάλλον </a:t>
            </a:r>
            <a:r>
              <a:rPr lang="el-GR" dirty="0" err="1">
                <a:latin typeface="Palatino Linotype" panose="02040502050505030304" pitchFamily="18" charset="0"/>
              </a:rPr>
              <a:t>πελειάς</a:t>
            </a:r>
            <a:r>
              <a:rPr lang="el-GR" dirty="0">
                <a:latin typeface="Palatino Linotype" panose="02040502050505030304" pitchFamily="18" charset="0"/>
              </a:rPr>
              <a:t>», </a:t>
            </a:r>
            <a:r>
              <a:rPr lang="el-GR" dirty="0" err="1">
                <a:latin typeface="Palatino Linotype" panose="02040502050505030304" pitchFamily="18" charset="0"/>
              </a:rPr>
              <a:t>Σοφ</a:t>
            </a:r>
            <a:r>
              <a:rPr lang="el-GR" dirty="0">
                <a:latin typeface="Palatino Linotype" panose="02040502050505030304" pitchFamily="18" charset="0"/>
              </a:rPr>
              <a:t>.)</a:t>
            </a:r>
          </a:p>
          <a:p>
            <a:pPr algn="just"/>
            <a:r>
              <a:rPr lang="el-GR" dirty="0" err="1">
                <a:latin typeface="Palatino Linotype" panose="02040502050505030304" pitchFamily="18" charset="0"/>
              </a:rPr>
              <a:t>συνωρίδος</a:t>
            </a:r>
            <a:r>
              <a:rPr lang="el-GR" dirty="0">
                <a:latin typeface="Palatino Linotype" panose="02040502050505030304" pitchFamily="18" charset="0"/>
              </a:rPr>
              <a:t>: </a:t>
            </a:r>
            <a:r>
              <a:rPr lang="el-GR" dirty="0" err="1">
                <a:latin typeface="Palatino Linotype" panose="02040502050505030304" pitchFamily="18" charset="0"/>
              </a:rPr>
              <a:t>συνωρίς</a:t>
            </a:r>
            <a:r>
              <a:rPr lang="el-GR" dirty="0">
                <a:latin typeface="Palatino Linotype" panose="02040502050505030304" pitchFamily="18" charset="0"/>
              </a:rPr>
              <a:t>: -</a:t>
            </a:r>
            <a:r>
              <a:rPr lang="el-GR" dirty="0" err="1">
                <a:latin typeface="Palatino Linotype" panose="02040502050505030304" pitchFamily="18" charset="0"/>
              </a:rPr>
              <a:t>ίδος</a:t>
            </a:r>
            <a:r>
              <a:rPr lang="el-GR" dirty="0">
                <a:latin typeface="Palatino Linotype" panose="02040502050505030304" pitchFamily="18" charset="0"/>
              </a:rPr>
              <a:t>, ἡ (</a:t>
            </a:r>
            <a:r>
              <a:rPr lang="el-GR" dirty="0" err="1">
                <a:latin typeface="Palatino Linotype" panose="02040502050505030304" pitchFamily="18" charset="0"/>
              </a:rPr>
              <a:t>συνήορος</a:t>
            </a:r>
            <a:r>
              <a:rPr lang="el-GR" dirty="0">
                <a:latin typeface="Palatino Linotype" panose="02040502050505030304" pitchFamily="18" charset="0"/>
              </a:rPr>
              <a:t>), = ζεύγος αλόγων</a:t>
            </a:r>
          </a:p>
          <a:p>
            <a:pPr algn="just"/>
            <a:r>
              <a:rPr lang="el-GR" dirty="0" err="1">
                <a:latin typeface="Palatino Linotype" panose="02040502050505030304" pitchFamily="18" charset="0"/>
              </a:rPr>
              <a:t>πειρατέον</a:t>
            </a:r>
            <a:r>
              <a:rPr lang="el-GR" dirty="0">
                <a:latin typeface="Palatino Linotype" panose="02040502050505030304" pitchFamily="18" charset="0"/>
              </a:rPr>
              <a:t>: </a:t>
            </a:r>
            <a:r>
              <a:rPr lang="el-GR" dirty="0" err="1">
                <a:latin typeface="Palatino Linotype" panose="02040502050505030304" pitchFamily="18" charset="0"/>
              </a:rPr>
              <a:t>πειρατέον</a:t>
            </a:r>
            <a:r>
              <a:rPr lang="el-GR" dirty="0">
                <a:latin typeface="Palatino Linotype" panose="02040502050505030304" pitchFamily="18" charset="0"/>
              </a:rPr>
              <a:t>, -ον (</a:t>
            </a:r>
            <a:r>
              <a:rPr lang="el-GR" dirty="0" err="1">
                <a:latin typeface="Palatino Linotype" panose="02040502050505030304" pitchFamily="18" charset="0"/>
              </a:rPr>
              <a:t>πειράομαι</a:t>
            </a:r>
            <a:r>
              <a:rPr lang="el-GR" dirty="0">
                <a:latin typeface="Palatino Linotype" panose="02040502050505030304" pitchFamily="18" charset="0"/>
              </a:rPr>
              <a:t>) = προσπαθώ, δοκιμάζω</a:t>
            </a:r>
          </a:p>
          <a:p>
            <a:endParaRPr lang="el-GR" dirty="0"/>
          </a:p>
        </p:txBody>
      </p:sp>
    </p:spTree>
    <p:extLst>
      <p:ext uri="{BB962C8B-B14F-4D97-AF65-F5344CB8AC3E}">
        <p14:creationId xmlns:p14="http://schemas.microsoft.com/office/powerpoint/2010/main" val="4104201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9AE7E3-084B-16F2-BFD9-186597B1C6B2}"/>
              </a:ext>
            </a:extLst>
          </p:cNvPr>
          <p:cNvSpPr>
            <a:spLocks noGrp="1"/>
          </p:cNvSpPr>
          <p:nvPr>
            <p:ph type="title"/>
          </p:nvPr>
        </p:nvSpPr>
        <p:spPr/>
        <p:txBody>
          <a:bodyPr/>
          <a:lstStyle/>
          <a:p>
            <a:r>
              <a:rPr lang="el-GR" dirty="0">
                <a:latin typeface="Palatino Linotype" panose="02040502050505030304" pitchFamily="18" charset="0"/>
              </a:rPr>
              <a:t>Λεξιλόγιο</a:t>
            </a:r>
            <a:endParaRPr lang="el-GR" dirty="0"/>
          </a:p>
        </p:txBody>
      </p:sp>
      <p:sp>
        <p:nvSpPr>
          <p:cNvPr id="3" name="Θέση περιεχομένου 2">
            <a:extLst>
              <a:ext uri="{FF2B5EF4-FFF2-40B4-BE49-F238E27FC236}">
                <a16:creationId xmlns:a16="http://schemas.microsoft.com/office/drawing/2014/main" id="{B8922526-2B21-77D1-8763-6D63F3D432F6}"/>
              </a:ext>
            </a:extLst>
          </p:cNvPr>
          <p:cNvSpPr>
            <a:spLocks noGrp="1"/>
          </p:cNvSpPr>
          <p:nvPr>
            <p:ph idx="1"/>
          </p:nvPr>
        </p:nvSpPr>
        <p:spPr/>
        <p:txBody>
          <a:bodyPr/>
          <a:lstStyle/>
          <a:p>
            <a:pPr algn="just"/>
            <a:r>
              <a:rPr lang="el-GR" dirty="0" err="1">
                <a:latin typeface="Palatino Linotype" panose="02040502050505030304" pitchFamily="18" charset="0"/>
              </a:rPr>
              <a:t>περιπολεῖ</a:t>
            </a:r>
            <a:r>
              <a:rPr lang="el-GR" dirty="0">
                <a:latin typeface="Palatino Linotype" panose="02040502050505030304" pitchFamily="18" charset="0"/>
              </a:rPr>
              <a:t>: </a:t>
            </a:r>
            <a:r>
              <a:rPr lang="el-GR" dirty="0" err="1">
                <a:latin typeface="Palatino Linotype" panose="02040502050505030304" pitchFamily="18" charset="0"/>
              </a:rPr>
              <a:t>περιπολέω</a:t>
            </a:r>
            <a:r>
              <a:rPr lang="el-GR" dirty="0">
                <a:latin typeface="Palatino Linotype" panose="02040502050505030304" pitchFamily="18" charset="0"/>
              </a:rPr>
              <a:t>: </a:t>
            </a:r>
            <a:r>
              <a:rPr lang="el-GR" dirty="0" err="1">
                <a:latin typeface="Palatino Linotype" panose="02040502050505030304" pitchFamily="18" charset="0"/>
              </a:rPr>
              <a:t>μέλ</a:t>
            </a:r>
            <a:r>
              <a:rPr lang="el-GR" dirty="0">
                <a:latin typeface="Palatino Linotype" panose="02040502050505030304" pitchFamily="18" charset="0"/>
              </a:rPr>
              <a:t>. -</a:t>
            </a:r>
            <a:r>
              <a:rPr lang="el-GR" dirty="0" err="1">
                <a:latin typeface="Palatino Linotype" panose="02040502050505030304" pitchFamily="18" charset="0"/>
              </a:rPr>
              <a:t>ήσω</a:t>
            </a:r>
            <a:r>
              <a:rPr lang="el-GR" dirty="0">
                <a:latin typeface="Palatino Linotype" panose="02040502050505030304" pitchFamily="18" charset="0"/>
              </a:rPr>
              <a:t>· = I. πηγαίνω εδώ και εκεί, περιπλανώμαι, σε </a:t>
            </a:r>
            <a:r>
              <a:rPr lang="el-GR" dirty="0" err="1">
                <a:latin typeface="Palatino Linotype" panose="02040502050505030304" pitchFamily="18" charset="0"/>
              </a:rPr>
              <a:t>Σοφ</a:t>
            </a:r>
            <a:r>
              <a:rPr lang="el-GR" dirty="0">
                <a:latin typeface="Palatino Linotype" panose="02040502050505030304" pitchFamily="18" charset="0"/>
              </a:rPr>
              <a:t>., </a:t>
            </a:r>
            <a:r>
              <a:rPr lang="el-GR" dirty="0" err="1">
                <a:latin typeface="Palatino Linotype" panose="02040502050505030304" pitchFamily="18" charset="0"/>
              </a:rPr>
              <a:t>Ευρ</a:t>
            </a:r>
            <a:r>
              <a:rPr lang="el-GR" dirty="0">
                <a:latin typeface="Palatino Linotype" panose="02040502050505030304" pitchFamily="18" charset="0"/>
              </a:rPr>
              <a:t>. , II. 1. με αιτ. τόπου, διέρχομαι, σε </a:t>
            </a:r>
            <a:r>
              <a:rPr lang="el-GR" dirty="0" err="1">
                <a:latin typeface="Palatino Linotype" panose="02040502050505030304" pitchFamily="18" charset="0"/>
              </a:rPr>
              <a:t>Πλάτ</a:t>
            </a:r>
            <a:r>
              <a:rPr lang="el-GR" dirty="0">
                <a:latin typeface="Palatino Linotype" panose="02040502050505030304" pitchFamily="18" charset="0"/>
              </a:rPr>
              <a:t>.· </a:t>
            </a:r>
          </a:p>
          <a:p>
            <a:pPr algn="just"/>
            <a:r>
              <a:rPr lang="el-GR" dirty="0" err="1">
                <a:latin typeface="Palatino Linotype" panose="02040502050505030304" pitchFamily="18" charset="0"/>
              </a:rPr>
              <a:t>εἴδεσι</a:t>
            </a:r>
            <a:r>
              <a:rPr lang="el-GR" dirty="0">
                <a:latin typeface="Palatino Linotype" panose="02040502050505030304" pitchFamily="18" charset="0"/>
              </a:rPr>
              <a:t>: </a:t>
            </a:r>
            <a:r>
              <a:rPr lang="el-GR" dirty="0" err="1">
                <a:latin typeface="Palatino Linotype" panose="02040502050505030304" pitchFamily="18" charset="0"/>
              </a:rPr>
              <a:t>εἶδος</a:t>
            </a:r>
            <a:r>
              <a:rPr lang="el-GR" dirty="0">
                <a:latin typeface="Palatino Linotype" panose="02040502050505030304" pitchFamily="18" charset="0"/>
              </a:rPr>
              <a:t> =  ιδέα (ως όρος της φιλοσοφίας)</a:t>
            </a:r>
          </a:p>
          <a:p>
            <a:pPr algn="just"/>
            <a:r>
              <a:rPr lang="el-GR" dirty="0" err="1">
                <a:latin typeface="Palatino Linotype" panose="02040502050505030304" pitchFamily="18" charset="0"/>
              </a:rPr>
              <a:t>τελέα</a:t>
            </a:r>
            <a:r>
              <a:rPr lang="el-GR" dirty="0">
                <a:latin typeface="Palatino Linotype" panose="02040502050505030304" pitchFamily="18" charset="0"/>
              </a:rPr>
              <a:t>: τέλεια</a:t>
            </a:r>
          </a:p>
          <a:p>
            <a:pPr algn="just"/>
            <a:r>
              <a:rPr lang="el-GR" dirty="0" err="1">
                <a:latin typeface="Palatino Linotype" panose="02040502050505030304" pitchFamily="18" charset="0"/>
              </a:rPr>
              <a:t>μετεωροπορεῖ</a:t>
            </a:r>
            <a:r>
              <a:rPr lang="el-GR" dirty="0">
                <a:latin typeface="Palatino Linotype" panose="02040502050505030304" pitchFamily="18" charset="0"/>
              </a:rPr>
              <a:t>:  </a:t>
            </a:r>
            <a:r>
              <a:rPr lang="el-GR" dirty="0" err="1">
                <a:latin typeface="Palatino Linotype" panose="02040502050505030304" pitchFamily="18" charset="0"/>
              </a:rPr>
              <a:t>μετεωροπορῶ</a:t>
            </a:r>
            <a:r>
              <a:rPr lang="el-GR" dirty="0">
                <a:latin typeface="Palatino Linotype" panose="02040502050505030304" pitchFamily="18" charset="0"/>
              </a:rPr>
              <a:t>, -</a:t>
            </a:r>
            <a:r>
              <a:rPr lang="el-GR" dirty="0" err="1">
                <a:latin typeface="Palatino Linotype" panose="02040502050505030304" pitchFamily="18" charset="0"/>
              </a:rPr>
              <a:t>έω</a:t>
            </a:r>
            <a:r>
              <a:rPr lang="el-GR" dirty="0">
                <a:latin typeface="Palatino Linotype" panose="02040502050505030304" pitchFamily="18" charset="0"/>
              </a:rPr>
              <a:t> (ΑΜ) </a:t>
            </a:r>
            <a:r>
              <a:rPr lang="el-GR" dirty="0" err="1">
                <a:latin typeface="Palatino Linotype" panose="02040502050505030304" pitchFamily="18" charset="0"/>
              </a:rPr>
              <a:t>μετεωροπόρος</a:t>
            </a:r>
            <a:r>
              <a:rPr lang="el-GR" dirty="0">
                <a:latin typeface="Palatino Linotype" panose="02040502050505030304" pitchFamily="18" charset="0"/>
              </a:rPr>
              <a:t> = περπατώ στα ύψη, στον αέρα, αεροβατώ </a:t>
            </a:r>
          </a:p>
          <a:p>
            <a:pPr algn="just"/>
            <a:r>
              <a:rPr lang="el-GR" dirty="0" err="1">
                <a:latin typeface="Palatino Linotype" panose="02040502050505030304" pitchFamily="18" charset="0"/>
              </a:rPr>
              <a:t>πτερορρυήσασα</a:t>
            </a:r>
            <a:r>
              <a:rPr lang="el-GR" dirty="0">
                <a:latin typeface="Palatino Linotype" panose="02040502050505030304" pitchFamily="18" charset="0"/>
              </a:rPr>
              <a:t>: </a:t>
            </a:r>
            <a:r>
              <a:rPr lang="el-GR" dirty="0" err="1">
                <a:latin typeface="Palatino Linotype" panose="02040502050505030304" pitchFamily="18" charset="0"/>
              </a:rPr>
              <a:t>πτερορρυῶ</a:t>
            </a:r>
            <a:r>
              <a:rPr lang="el-GR" dirty="0">
                <a:latin typeface="Palatino Linotype" panose="02040502050505030304" pitchFamily="18" charset="0"/>
              </a:rPr>
              <a:t>, -</a:t>
            </a:r>
            <a:r>
              <a:rPr lang="el-GR" dirty="0" err="1">
                <a:latin typeface="Palatino Linotype" panose="02040502050505030304" pitchFamily="18" charset="0"/>
              </a:rPr>
              <a:t>έω</a:t>
            </a:r>
            <a:r>
              <a:rPr lang="el-GR" dirty="0">
                <a:latin typeface="Palatino Linotype" panose="02040502050505030304" pitchFamily="18" charset="0"/>
              </a:rPr>
              <a:t>, ΝΜΑ = (</a:t>
            </a:r>
            <a:r>
              <a:rPr lang="el-GR" dirty="0" err="1">
                <a:latin typeface="Palatino Linotype" panose="02040502050505030304" pitchFamily="18" charset="0"/>
              </a:rPr>
              <a:t>αμτβ</a:t>
            </a:r>
            <a:r>
              <a:rPr lang="el-GR" dirty="0">
                <a:latin typeface="Palatino Linotype" panose="02040502050505030304" pitchFamily="18" charset="0"/>
              </a:rPr>
              <a:t>.) αποβάλλω το φτέρωμα, χάνω τα φτερά μου, μαδώ </a:t>
            </a:r>
          </a:p>
          <a:p>
            <a:pPr algn="just"/>
            <a:r>
              <a:rPr lang="el-GR" dirty="0" err="1">
                <a:latin typeface="Palatino Linotype" panose="02040502050505030304" pitchFamily="18" charset="0"/>
              </a:rPr>
              <a:t>παγέν</a:t>
            </a:r>
            <a:r>
              <a:rPr lang="el-GR" dirty="0">
                <a:latin typeface="Palatino Linotype" panose="02040502050505030304" pitchFamily="18" charset="0"/>
              </a:rPr>
              <a:t>: ουδ. μτχ. </a:t>
            </a:r>
            <a:r>
              <a:rPr lang="el-GR" dirty="0" err="1">
                <a:latin typeface="Palatino Linotype" panose="02040502050505030304" pitchFamily="18" charset="0"/>
              </a:rPr>
              <a:t>αορ</a:t>
            </a:r>
            <a:r>
              <a:rPr lang="el-GR" dirty="0">
                <a:latin typeface="Palatino Linotype" panose="02040502050505030304" pitchFamily="18" charset="0"/>
              </a:rPr>
              <a:t>. Β’ του </a:t>
            </a:r>
            <a:r>
              <a:rPr lang="el-GR" dirty="0" err="1">
                <a:latin typeface="Palatino Linotype" panose="02040502050505030304" pitchFamily="18" charset="0"/>
              </a:rPr>
              <a:t>ρήμ</a:t>
            </a:r>
            <a:r>
              <a:rPr lang="el-GR" dirty="0">
                <a:latin typeface="Palatino Linotype" panose="02040502050505030304" pitchFamily="18" charset="0"/>
              </a:rPr>
              <a:t>. </a:t>
            </a:r>
            <a:r>
              <a:rPr lang="el-GR" dirty="0" err="1">
                <a:latin typeface="Palatino Linotype" panose="02040502050505030304" pitchFamily="18" charset="0"/>
              </a:rPr>
              <a:t>πήγνυμι</a:t>
            </a:r>
            <a:r>
              <a:rPr lang="el-GR" dirty="0">
                <a:latin typeface="Palatino Linotype" panose="02040502050505030304" pitchFamily="18" charset="0"/>
              </a:rPr>
              <a:t> = μπήγω, στερεώνω, συναρμολογώ   </a:t>
            </a:r>
          </a:p>
          <a:p>
            <a:endParaRPr lang="el-GR" dirty="0"/>
          </a:p>
        </p:txBody>
      </p:sp>
    </p:spTree>
    <p:extLst>
      <p:ext uri="{BB962C8B-B14F-4D97-AF65-F5344CB8AC3E}">
        <p14:creationId xmlns:p14="http://schemas.microsoft.com/office/powerpoint/2010/main" val="2000493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11086D-21E8-D93C-6B4B-D31DEBB19665}"/>
              </a:ext>
            </a:extLst>
          </p:cNvPr>
          <p:cNvSpPr>
            <a:spLocks noGrp="1"/>
          </p:cNvSpPr>
          <p:nvPr>
            <p:ph type="title"/>
          </p:nvPr>
        </p:nvSpPr>
        <p:spPr/>
        <p:txBody>
          <a:bodyPr/>
          <a:lstStyle/>
          <a:p>
            <a:r>
              <a:rPr lang="el-GR" dirty="0">
                <a:latin typeface="Palatino Linotype" panose="02040502050505030304" pitchFamily="18" charset="0"/>
              </a:rPr>
              <a:t>Λεξιλόγιο</a:t>
            </a:r>
            <a:endParaRPr lang="el-GR" dirty="0"/>
          </a:p>
        </p:txBody>
      </p:sp>
      <p:sp>
        <p:nvSpPr>
          <p:cNvPr id="3" name="Θέση περιεχομένου 2">
            <a:extLst>
              <a:ext uri="{FF2B5EF4-FFF2-40B4-BE49-F238E27FC236}">
                <a16:creationId xmlns:a16="http://schemas.microsoft.com/office/drawing/2014/main" id="{F678239E-46BA-BC88-1B3F-87571A9E5CCA}"/>
              </a:ext>
            </a:extLst>
          </p:cNvPr>
          <p:cNvSpPr>
            <a:spLocks noGrp="1"/>
          </p:cNvSpPr>
          <p:nvPr>
            <p:ph idx="1"/>
          </p:nvPr>
        </p:nvSpPr>
        <p:spPr/>
        <p:txBody>
          <a:bodyPr>
            <a:normAutofit fontScale="85000" lnSpcReduction="10000"/>
          </a:bodyPr>
          <a:lstStyle/>
          <a:p>
            <a:pPr algn="just"/>
            <a:r>
              <a:rPr lang="el-GR" dirty="0" err="1">
                <a:latin typeface="Palatino Linotype" panose="02040502050505030304" pitchFamily="18" charset="0"/>
              </a:rPr>
              <a:t>πλάττομεν</a:t>
            </a:r>
            <a:r>
              <a:rPr lang="el-GR" dirty="0">
                <a:latin typeface="Palatino Linotype" panose="02040502050505030304" pitchFamily="18" charset="0"/>
              </a:rPr>
              <a:t>: </a:t>
            </a:r>
            <a:r>
              <a:rPr lang="el-GR" dirty="0" err="1">
                <a:latin typeface="Palatino Linotype" panose="02040502050505030304" pitchFamily="18" charset="0"/>
              </a:rPr>
              <a:t>λάζω</a:t>
            </a:r>
            <a:r>
              <a:rPr lang="el-GR" dirty="0">
                <a:latin typeface="Palatino Linotype" panose="02040502050505030304" pitchFamily="18" charset="0"/>
              </a:rPr>
              <a:t>: </a:t>
            </a:r>
            <a:r>
              <a:rPr lang="el-GR" dirty="0" err="1">
                <a:latin typeface="Palatino Linotype" panose="02040502050505030304" pitchFamily="18" charset="0"/>
              </a:rPr>
              <a:t>Επικ</a:t>
            </a:r>
            <a:r>
              <a:rPr lang="el-GR" dirty="0">
                <a:latin typeface="Palatino Linotype" panose="02040502050505030304" pitchFamily="18" charset="0"/>
              </a:rPr>
              <a:t>. παρατ. </a:t>
            </a:r>
            <a:r>
              <a:rPr lang="el-GR" dirty="0" err="1">
                <a:latin typeface="Palatino Linotype" panose="02040502050505030304" pitchFamily="18" charset="0"/>
              </a:rPr>
              <a:t>πλάζον</a:t>
            </a:r>
            <a:r>
              <a:rPr lang="el-GR" dirty="0">
                <a:latin typeface="Palatino Linotype" panose="02040502050505030304" pitchFamily="18" charset="0"/>
              </a:rPr>
              <a:t>, αόρ. αʹ </a:t>
            </a:r>
            <a:r>
              <a:rPr lang="el-GR" dirty="0" err="1">
                <a:latin typeface="Palatino Linotype" panose="02040502050505030304" pitchFamily="18" charset="0"/>
              </a:rPr>
              <a:t>ἔπλαγξα</a:t>
            </a:r>
            <a:r>
              <a:rPr lang="el-GR" dirty="0">
                <a:latin typeface="Palatino Linotype" panose="02040502050505030304" pitchFamily="18" charset="0"/>
              </a:rPr>
              <a:t>, </a:t>
            </a:r>
            <a:r>
              <a:rPr lang="el-GR" dirty="0" err="1">
                <a:latin typeface="Palatino Linotype" panose="02040502050505030304" pitchFamily="18" charset="0"/>
              </a:rPr>
              <a:t>Επικ</a:t>
            </a:r>
            <a:r>
              <a:rPr lang="el-GR" dirty="0">
                <a:latin typeface="Palatino Linotype" panose="02040502050505030304" pitchFamily="18" charset="0"/>
              </a:rPr>
              <a:t>. </a:t>
            </a:r>
            <a:r>
              <a:rPr lang="el-GR" dirty="0" err="1">
                <a:latin typeface="Palatino Linotype" panose="02040502050505030304" pitchFamily="18" charset="0"/>
              </a:rPr>
              <a:t>πλάγξα</a:t>
            </a:r>
            <a:r>
              <a:rPr lang="el-GR" dirty="0">
                <a:latin typeface="Palatino Linotype" panose="02040502050505030304" pitchFamily="18" charset="0"/>
              </a:rPr>
              <a:t> — Παθ. και Μέσ., Δωρ. </a:t>
            </a:r>
            <a:r>
              <a:rPr lang="el-GR" dirty="0" err="1">
                <a:latin typeface="Palatino Linotype" panose="02040502050505030304" pitchFamily="18" charset="0"/>
              </a:rPr>
              <a:t>πλάσδομαι</a:t>
            </a:r>
            <a:r>
              <a:rPr lang="el-GR" dirty="0">
                <a:latin typeface="Palatino Linotype" panose="02040502050505030304" pitchFamily="18" charset="0"/>
              </a:rPr>
              <a:t>, </a:t>
            </a:r>
            <a:r>
              <a:rPr lang="el-GR" dirty="0" err="1">
                <a:latin typeface="Palatino Linotype" panose="02040502050505030304" pitchFamily="18" charset="0"/>
              </a:rPr>
              <a:t>Επικ</a:t>
            </a:r>
            <a:r>
              <a:rPr lang="el-GR" dirty="0">
                <a:latin typeface="Palatino Linotype" panose="02040502050505030304" pitchFamily="18" charset="0"/>
              </a:rPr>
              <a:t>. παρατ. </a:t>
            </a:r>
            <a:r>
              <a:rPr lang="el-GR" dirty="0" err="1">
                <a:latin typeface="Palatino Linotype" panose="02040502050505030304" pitchFamily="18" charset="0"/>
              </a:rPr>
              <a:t>πλαζόμην</a:t>
            </a:r>
            <a:r>
              <a:rPr lang="el-GR" dirty="0">
                <a:latin typeface="Palatino Linotype" panose="02040502050505030304" pitchFamily="18" charset="0"/>
              </a:rPr>
              <a:t>, </a:t>
            </a:r>
            <a:r>
              <a:rPr lang="el-GR" dirty="0" err="1">
                <a:latin typeface="Palatino Linotype" panose="02040502050505030304" pitchFamily="18" charset="0"/>
              </a:rPr>
              <a:t>μέλ</a:t>
            </a:r>
            <a:r>
              <a:rPr lang="el-GR" dirty="0">
                <a:latin typeface="Palatino Linotype" panose="02040502050505030304" pitchFamily="18" charset="0"/>
              </a:rPr>
              <a:t>. </a:t>
            </a:r>
            <a:r>
              <a:rPr lang="el-GR" dirty="0" err="1">
                <a:latin typeface="Palatino Linotype" panose="02040502050505030304" pitchFamily="18" charset="0"/>
              </a:rPr>
              <a:t>πλάγξομαι</a:t>
            </a:r>
            <a:r>
              <a:rPr lang="el-GR" dirty="0">
                <a:latin typeface="Palatino Linotype" panose="02040502050505030304" pitchFamily="18" charset="0"/>
              </a:rPr>
              <a:t>, αόρ. αʹ </a:t>
            </a:r>
            <a:r>
              <a:rPr lang="el-GR" dirty="0" err="1">
                <a:latin typeface="Palatino Linotype" panose="02040502050505030304" pitchFamily="18" charset="0"/>
              </a:rPr>
              <a:t>ἐπλάγχθην</a:t>
            </a:r>
            <a:r>
              <a:rPr lang="el-GR" dirty="0">
                <a:latin typeface="Palatino Linotype" panose="02040502050505030304" pitchFamily="18" charset="0"/>
              </a:rPr>
              <a:t>, </a:t>
            </a:r>
            <a:r>
              <a:rPr lang="el-GR" dirty="0" err="1">
                <a:latin typeface="Palatino Linotype" panose="02040502050505030304" pitchFamily="18" charset="0"/>
              </a:rPr>
              <a:t>Επικ</a:t>
            </a:r>
            <a:r>
              <a:rPr lang="el-GR" dirty="0">
                <a:latin typeface="Palatino Linotype" panose="02040502050505030304" pitchFamily="18" charset="0"/>
              </a:rPr>
              <a:t>. </a:t>
            </a:r>
            <a:r>
              <a:rPr lang="el-GR" dirty="0" err="1">
                <a:latin typeface="Palatino Linotype" panose="02040502050505030304" pitchFamily="18" charset="0"/>
              </a:rPr>
              <a:t>πλάγχθην</a:t>
            </a:r>
            <a:r>
              <a:rPr lang="el-GR" dirty="0">
                <a:latin typeface="Palatino Linotype" panose="02040502050505030304" pitchFamily="18" charset="0"/>
              </a:rPr>
              <a:t>· όπως το πλανάω· = 1. κάνω κάποιον να περιπλανιέται ή να περιφέρεται, σε </a:t>
            </a:r>
            <a:r>
              <a:rPr lang="el-GR" dirty="0" err="1">
                <a:latin typeface="Palatino Linotype" panose="02040502050505030304" pitchFamily="18" charset="0"/>
              </a:rPr>
              <a:t>Όμηρ</a:t>
            </a:r>
            <a:r>
              <a:rPr lang="el-GR" dirty="0">
                <a:latin typeface="Palatino Linotype" panose="02040502050505030304" pitchFamily="18" charset="0"/>
              </a:rPr>
              <a:t>., 2. οδηγώ σε σφάλμα, μπερδεύω, παραπλανώ, στον ίδ., II. Παθ., περιπλανιέμαι, περιφέρομαι, τριγυρίζω, σε </a:t>
            </a:r>
            <a:r>
              <a:rPr lang="el-GR" dirty="0" err="1">
                <a:latin typeface="Palatino Linotype" panose="02040502050505030304" pitchFamily="18" charset="0"/>
              </a:rPr>
              <a:t>Ομήρ</a:t>
            </a:r>
            <a:r>
              <a:rPr lang="el-GR" dirty="0">
                <a:latin typeface="Palatino Linotype" panose="02040502050505030304" pitchFamily="18" charset="0"/>
              </a:rPr>
              <a:t>. </a:t>
            </a:r>
            <a:r>
              <a:rPr lang="el-GR" i="1" dirty="0" err="1">
                <a:latin typeface="Palatino Linotype" panose="02040502050505030304" pitchFamily="18" charset="0"/>
              </a:rPr>
              <a:t>Οδ</a:t>
            </a:r>
            <a:r>
              <a:rPr lang="el-GR" i="1" dirty="0">
                <a:latin typeface="Palatino Linotype" panose="02040502050505030304" pitchFamily="18" charset="0"/>
              </a:rPr>
              <a:t>.</a:t>
            </a:r>
          </a:p>
          <a:p>
            <a:pPr algn="just"/>
            <a:r>
              <a:rPr lang="el-GR" dirty="0" err="1">
                <a:latin typeface="Palatino Linotype" panose="02040502050505030304" pitchFamily="18" charset="0"/>
              </a:rPr>
              <a:t>ὅπῃ</a:t>
            </a:r>
            <a:r>
              <a:rPr lang="el-GR" dirty="0">
                <a:latin typeface="Palatino Linotype" panose="02040502050505030304" pitchFamily="18" charset="0"/>
              </a:rPr>
              <a:t>: επίρρ. (κανονικά δοτ. από αρχ. αντων. *</a:t>
            </a:r>
            <a:r>
              <a:rPr lang="el-GR" dirty="0" err="1">
                <a:latin typeface="Palatino Linotype" panose="02040502050505030304" pitchFamily="18" charset="0"/>
              </a:rPr>
              <a:t>ὁπός</a:t>
            </a:r>
            <a:r>
              <a:rPr lang="el-GR" dirty="0">
                <a:latin typeface="Palatino Linotype" panose="02040502050505030304" pitchFamily="18" charset="0"/>
              </a:rPr>
              <a:t>)· = 1. λέγεται για τόπο, μέσω ποιας οδού</a:t>
            </a:r>
          </a:p>
          <a:p>
            <a:pPr algn="just"/>
            <a:r>
              <a:rPr lang="el-GR" dirty="0" err="1">
                <a:latin typeface="Palatino Linotype" panose="02040502050505030304" pitchFamily="18" charset="0"/>
              </a:rPr>
              <a:t>ἀπορρεῖ</a:t>
            </a:r>
            <a:r>
              <a:rPr lang="el-GR" dirty="0">
                <a:latin typeface="Palatino Linotype" panose="02040502050505030304" pitchFamily="18" charset="0"/>
              </a:rPr>
              <a:t>: </a:t>
            </a:r>
            <a:r>
              <a:rPr lang="el-GR" dirty="0" err="1">
                <a:latin typeface="Palatino Linotype" panose="02040502050505030304" pitchFamily="18" charset="0"/>
              </a:rPr>
              <a:t>ἀπορρέω</a:t>
            </a:r>
            <a:r>
              <a:rPr lang="el-GR" dirty="0">
                <a:latin typeface="Palatino Linotype" panose="02040502050505030304" pitchFamily="18" charset="0"/>
              </a:rPr>
              <a:t>: </a:t>
            </a:r>
            <a:r>
              <a:rPr lang="el-GR" dirty="0" err="1">
                <a:latin typeface="Palatino Linotype" panose="02040502050505030304" pitchFamily="18" charset="0"/>
              </a:rPr>
              <a:t>μέλ</a:t>
            </a:r>
            <a:r>
              <a:rPr lang="el-GR" dirty="0">
                <a:latin typeface="Palatino Linotype" panose="02040502050505030304" pitchFamily="18" charset="0"/>
              </a:rPr>
              <a:t>. και αόρ. βʹ στους Παθ. τύπους </a:t>
            </a:r>
            <a:r>
              <a:rPr lang="el-GR" dirty="0" err="1">
                <a:latin typeface="Palatino Linotype" panose="02040502050505030304" pitchFamily="18" charset="0"/>
              </a:rPr>
              <a:t>ἀπορρῠήσομαι</a:t>
            </a:r>
            <a:r>
              <a:rPr lang="el-GR" dirty="0">
                <a:latin typeface="Palatino Linotype" panose="02040502050505030304" pitchFamily="18" charset="0"/>
              </a:rPr>
              <a:t>, </a:t>
            </a:r>
            <a:r>
              <a:rPr lang="el-GR" dirty="0" err="1">
                <a:latin typeface="Palatino Linotype" panose="02040502050505030304" pitchFamily="18" charset="0"/>
              </a:rPr>
              <a:t>ἀπερρύην</a:t>
            </a:r>
            <a:r>
              <a:rPr lang="el-GR" dirty="0">
                <a:latin typeface="Palatino Linotype" panose="02040502050505030304" pitchFamily="18" charset="0"/>
              </a:rPr>
              <a:t>, μτχ. </a:t>
            </a:r>
            <a:r>
              <a:rPr lang="el-GR" dirty="0" err="1">
                <a:latin typeface="Palatino Linotype" panose="02040502050505030304" pitchFamily="18" charset="0"/>
              </a:rPr>
              <a:t>ἀπορρυείς</a:t>
            </a:r>
            <a:r>
              <a:rPr lang="el-GR" dirty="0">
                <a:latin typeface="Palatino Linotype" panose="02040502050505030304" pitchFamily="18" charset="0"/>
              </a:rPr>
              <a:t>· = I. ρέω ή εκχέομαι, εκπηγάζω από, σε </a:t>
            </a:r>
            <a:r>
              <a:rPr lang="el-GR" dirty="0" err="1">
                <a:latin typeface="Palatino Linotype" panose="02040502050505030304" pitchFamily="18" charset="0"/>
              </a:rPr>
              <a:t>Ηρόδ</a:t>
            </a:r>
            <a:r>
              <a:rPr lang="el-GR" dirty="0">
                <a:latin typeface="Palatino Linotype" panose="02040502050505030304" pitchFamily="18" charset="0"/>
              </a:rPr>
              <a:t>., </a:t>
            </a:r>
            <a:r>
              <a:rPr lang="el-GR" dirty="0" err="1">
                <a:latin typeface="Palatino Linotype" panose="02040502050505030304" pitchFamily="18" charset="0"/>
              </a:rPr>
              <a:t>Αισχύλ</a:t>
            </a:r>
            <a:r>
              <a:rPr lang="el-GR" dirty="0">
                <a:latin typeface="Palatino Linotype" panose="02040502050505030304" pitchFamily="18" charset="0"/>
              </a:rPr>
              <a:t>.· </a:t>
            </a:r>
            <a:r>
              <a:rPr lang="el-GR" dirty="0" err="1">
                <a:latin typeface="Palatino Linotype" panose="02040502050505030304" pitchFamily="18" charset="0"/>
              </a:rPr>
              <a:t>ἀπό</a:t>
            </a:r>
            <a:r>
              <a:rPr lang="el-GR" dirty="0">
                <a:latin typeface="Palatino Linotype" panose="02040502050505030304" pitchFamily="18" charset="0"/>
              </a:rPr>
              <a:t> </a:t>
            </a:r>
            <a:r>
              <a:rPr lang="el-GR" dirty="0" err="1">
                <a:latin typeface="Palatino Linotype" panose="02040502050505030304" pitchFamily="18" charset="0"/>
              </a:rPr>
              <a:t>τινος</a:t>
            </a:r>
            <a:r>
              <a:rPr lang="el-GR" dirty="0">
                <a:latin typeface="Palatino Linotype" panose="02040502050505030304" pitchFamily="18" charset="0"/>
              </a:rPr>
              <a:t>, σε </a:t>
            </a:r>
            <a:r>
              <a:rPr lang="el-GR" dirty="0" err="1">
                <a:latin typeface="Palatino Linotype" panose="02040502050505030304" pitchFamily="18" charset="0"/>
              </a:rPr>
              <a:t>Ηρόδ</a:t>
            </a:r>
            <a:r>
              <a:rPr lang="el-GR" dirty="0">
                <a:latin typeface="Palatino Linotype" panose="02040502050505030304" pitchFamily="18" charset="0"/>
              </a:rPr>
              <a:t>.· </a:t>
            </a:r>
            <a:r>
              <a:rPr lang="el-GR" dirty="0" err="1">
                <a:latin typeface="Palatino Linotype" panose="02040502050505030304" pitchFamily="18" charset="0"/>
              </a:rPr>
              <a:t>ἔκ</a:t>
            </a:r>
            <a:r>
              <a:rPr lang="el-GR" dirty="0">
                <a:latin typeface="Palatino Linotype" panose="02040502050505030304" pitchFamily="18" charset="0"/>
              </a:rPr>
              <a:t> </a:t>
            </a:r>
            <a:r>
              <a:rPr lang="el-GR" dirty="0" err="1">
                <a:latin typeface="Palatino Linotype" panose="02040502050505030304" pitchFamily="18" charset="0"/>
              </a:rPr>
              <a:t>τινος</a:t>
            </a:r>
            <a:r>
              <a:rPr lang="el-GR" dirty="0">
                <a:latin typeface="Palatino Linotype" panose="02040502050505030304" pitchFamily="18" charset="0"/>
              </a:rPr>
              <a:t>, σε </a:t>
            </a:r>
            <a:r>
              <a:rPr lang="el-GR" dirty="0" err="1">
                <a:latin typeface="Palatino Linotype" panose="02040502050505030304" pitchFamily="18" charset="0"/>
              </a:rPr>
              <a:t>Πλάτ</a:t>
            </a:r>
            <a:r>
              <a:rPr lang="el-GR" dirty="0">
                <a:latin typeface="Palatino Linotype" panose="02040502050505030304" pitchFamily="18" charset="0"/>
              </a:rPr>
              <a:t>., II. 1. πέφτω κάτω, όπως οι καρποί, τα φτερά, τα φύλλα κ.λπ., σε </a:t>
            </a:r>
            <a:r>
              <a:rPr lang="el-GR" dirty="0" err="1">
                <a:latin typeface="Palatino Linotype" panose="02040502050505030304" pitchFamily="18" charset="0"/>
              </a:rPr>
              <a:t>Ηρόδ</a:t>
            </a:r>
            <a:r>
              <a:rPr lang="el-GR" dirty="0">
                <a:latin typeface="Palatino Linotype" panose="02040502050505030304" pitchFamily="18" charset="0"/>
              </a:rPr>
              <a:t>., Αττ. , 2. εκλείπω, πεθαίνω, σβήνω από τη μνήμη των άλλων, σε </a:t>
            </a:r>
            <a:r>
              <a:rPr lang="el-GR" dirty="0" err="1">
                <a:latin typeface="Palatino Linotype" panose="02040502050505030304" pitchFamily="18" charset="0"/>
              </a:rPr>
              <a:t>Σοφ</a:t>
            </a:r>
            <a:r>
              <a:rPr lang="el-GR" dirty="0">
                <a:latin typeface="Palatino Linotype" panose="02040502050505030304" pitchFamily="18" charset="0"/>
              </a:rPr>
              <a:t>.</a:t>
            </a:r>
          </a:p>
          <a:p>
            <a:pPr algn="just"/>
            <a:r>
              <a:rPr lang="el-GR" dirty="0" err="1">
                <a:latin typeface="Palatino Linotype" panose="02040502050505030304" pitchFamily="18" charset="0"/>
              </a:rPr>
              <a:t>ἐμβριθὲς</a:t>
            </a:r>
            <a:r>
              <a:rPr lang="el-GR" dirty="0">
                <a:latin typeface="Palatino Linotype" panose="02040502050505030304" pitchFamily="18" charset="0"/>
              </a:rPr>
              <a:t>: </a:t>
            </a:r>
            <a:r>
              <a:rPr lang="el-GR" dirty="0" err="1">
                <a:latin typeface="Palatino Linotype" panose="02040502050505030304" pitchFamily="18" charset="0"/>
              </a:rPr>
              <a:t>ἐμβριθής</a:t>
            </a:r>
            <a:r>
              <a:rPr lang="el-GR" dirty="0">
                <a:latin typeface="Palatino Linotype" panose="02040502050505030304" pitchFamily="18" charset="0"/>
              </a:rPr>
              <a:t>, -</a:t>
            </a:r>
            <a:r>
              <a:rPr lang="el-GR" dirty="0" err="1">
                <a:latin typeface="Palatino Linotype" panose="02040502050505030304" pitchFamily="18" charset="0"/>
              </a:rPr>
              <a:t>ές</a:t>
            </a:r>
            <a:r>
              <a:rPr lang="el-GR" dirty="0">
                <a:latin typeface="Palatino Linotype" panose="02040502050505030304" pitchFamily="18" charset="0"/>
              </a:rPr>
              <a:t> = πολύ μελετημένος, περισπούδαστος, βαθυστόχαστος</a:t>
            </a:r>
          </a:p>
          <a:p>
            <a:pPr algn="just"/>
            <a:r>
              <a:rPr lang="el-GR" dirty="0" err="1">
                <a:latin typeface="Palatino Linotype" panose="02040502050505030304" pitchFamily="18" charset="0"/>
              </a:rPr>
              <a:t>μετεωρίζουσα</a:t>
            </a:r>
            <a:r>
              <a:rPr lang="el-GR" dirty="0">
                <a:latin typeface="Palatino Linotype" panose="02040502050505030304" pitchFamily="18" charset="0"/>
              </a:rPr>
              <a:t>:  μετεωρίζω: (μετέωρος), </a:t>
            </a:r>
            <a:r>
              <a:rPr lang="el-GR" dirty="0" err="1">
                <a:latin typeface="Palatino Linotype" panose="02040502050505030304" pitchFamily="18" charset="0"/>
              </a:rPr>
              <a:t>μέλ</a:t>
            </a:r>
            <a:r>
              <a:rPr lang="el-GR" dirty="0">
                <a:latin typeface="Palatino Linotype" panose="02040502050505030304" pitchFamily="18" charset="0"/>
              </a:rPr>
              <a:t>. -</a:t>
            </a:r>
            <a:r>
              <a:rPr lang="el-GR" dirty="0" err="1">
                <a:latin typeface="Palatino Linotype" panose="02040502050505030304" pitchFamily="18" charset="0"/>
              </a:rPr>
              <a:t>σω</a:t>
            </a:r>
            <a:r>
              <a:rPr lang="el-GR" dirty="0">
                <a:latin typeface="Palatino Linotype" panose="02040502050505030304" pitchFamily="18" charset="0"/>
              </a:rPr>
              <a:t>, = ανυψώνω σε μεγάλο ύψος, υψώνω </a:t>
            </a:r>
          </a:p>
          <a:p>
            <a:endParaRPr lang="el-GR" dirty="0"/>
          </a:p>
        </p:txBody>
      </p:sp>
    </p:spTree>
    <p:extLst>
      <p:ext uri="{BB962C8B-B14F-4D97-AF65-F5344CB8AC3E}">
        <p14:creationId xmlns:p14="http://schemas.microsoft.com/office/powerpoint/2010/main" val="22003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15BBD6-F9E6-1221-84C5-48755C87AA03}"/>
              </a:ext>
            </a:extLst>
          </p:cNvPr>
          <p:cNvSpPr>
            <a:spLocks noGrp="1"/>
          </p:cNvSpPr>
          <p:nvPr>
            <p:ph type="title"/>
          </p:nvPr>
        </p:nvSpPr>
        <p:spPr/>
        <p:txBody>
          <a:bodyPr/>
          <a:lstStyle/>
          <a:p>
            <a:r>
              <a:rPr lang="el-GR" i="1" dirty="0" err="1"/>
              <a:t>Φαίδρος</a:t>
            </a:r>
            <a:endParaRPr lang="el-GR" i="1" dirty="0"/>
          </a:p>
        </p:txBody>
      </p:sp>
      <p:sp>
        <p:nvSpPr>
          <p:cNvPr id="3" name="Θέση περιεχομένου 2">
            <a:extLst>
              <a:ext uri="{FF2B5EF4-FFF2-40B4-BE49-F238E27FC236}">
                <a16:creationId xmlns:a16="http://schemas.microsoft.com/office/drawing/2014/main" id="{54662152-9488-9724-5D9F-2CEE29156CCA}"/>
              </a:ext>
            </a:extLst>
          </p:cNvPr>
          <p:cNvSpPr>
            <a:spLocks noGrp="1"/>
          </p:cNvSpPr>
          <p:nvPr>
            <p:ph idx="1"/>
          </p:nvPr>
        </p:nvSpPr>
        <p:spPr/>
        <p:txBody>
          <a:bodyPr/>
          <a:lstStyle/>
          <a:p>
            <a:pPr algn="just"/>
            <a:r>
              <a:rPr lang="el-GR" dirty="0">
                <a:latin typeface="Palatino Linotype" panose="02040502050505030304" pitchFamily="18" charset="0"/>
              </a:rPr>
              <a:t>Διάλογος της μέσης περιόδου.</a:t>
            </a:r>
          </a:p>
          <a:p>
            <a:pPr algn="just"/>
            <a:r>
              <a:rPr lang="el-GR" dirty="0">
                <a:latin typeface="Palatino Linotype" panose="02040502050505030304" pitchFamily="18" charset="0"/>
              </a:rPr>
              <a:t>Ανήκει στους «διαλεκτικούς διαλόγους», σε αυτούς δηλαδή που αποκρυσταλλώνεται αρχικά η πλατωνική θεωρία των Ιδεών.</a:t>
            </a:r>
          </a:p>
          <a:p>
            <a:pPr algn="just"/>
            <a:r>
              <a:rPr lang="el-GR" dirty="0">
                <a:latin typeface="Palatino Linotype" panose="02040502050505030304" pitchFamily="18" charset="0"/>
              </a:rPr>
              <a:t>Θέμα του: η σωστή χρήση της «ρητορικής».</a:t>
            </a:r>
          </a:p>
          <a:p>
            <a:pPr algn="just"/>
            <a:r>
              <a:rPr lang="el-GR" dirty="0">
                <a:latin typeface="Palatino Linotype" panose="02040502050505030304" pitchFamily="18" charset="0"/>
              </a:rPr>
              <a:t>Η συζήτηση για τη χρήση της ρητορικής καταλήγει στα μεγάλα ζητήματα της ανθρώπινης συμπεριφοράς. ΕΔΩ: το ερωτικό πάθος.</a:t>
            </a:r>
          </a:p>
          <a:p>
            <a:pPr algn="just"/>
            <a:r>
              <a:rPr lang="el-GR" dirty="0">
                <a:latin typeface="Palatino Linotype" panose="02040502050505030304" pitchFamily="18" charset="0"/>
              </a:rPr>
              <a:t>Είναι εφικτό να υπάρξει μια γνήσια τέχνη της πειθούς η οποία βασίζεται στην επιστημονική ψυχολογία των αισθημάτων. </a:t>
            </a:r>
          </a:p>
        </p:txBody>
      </p:sp>
    </p:spTree>
    <p:extLst>
      <p:ext uri="{BB962C8B-B14F-4D97-AF65-F5344CB8AC3E}">
        <p14:creationId xmlns:p14="http://schemas.microsoft.com/office/powerpoint/2010/main" val="4278726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DFA294-C672-D8DD-D405-F75FE4285D10}"/>
              </a:ext>
            </a:extLst>
          </p:cNvPr>
          <p:cNvSpPr>
            <a:spLocks noGrp="1"/>
          </p:cNvSpPr>
          <p:nvPr>
            <p:ph type="title"/>
          </p:nvPr>
        </p:nvSpPr>
        <p:spPr/>
        <p:txBody>
          <a:bodyPr/>
          <a:lstStyle/>
          <a:p>
            <a:r>
              <a:rPr lang="el-GR" dirty="0">
                <a:latin typeface="Palatino Linotype" panose="02040502050505030304" pitchFamily="18" charset="0"/>
              </a:rPr>
              <a:t>Λεξιλόγιο</a:t>
            </a:r>
            <a:endParaRPr lang="el-GR" dirty="0"/>
          </a:p>
        </p:txBody>
      </p:sp>
      <p:sp>
        <p:nvSpPr>
          <p:cNvPr id="3" name="Θέση περιεχομένου 2">
            <a:extLst>
              <a:ext uri="{FF2B5EF4-FFF2-40B4-BE49-F238E27FC236}">
                <a16:creationId xmlns:a16="http://schemas.microsoft.com/office/drawing/2014/main" id="{C9235FD2-5557-BF43-1CA4-B9C7E511B847}"/>
              </a:ext>
            </a:extLst>
          </p:cNvPr>
          <p:cNvSpPr>
            <a:spLocks noGrp="1"/>
          </p:cNvSpPr>
          <p:nvPr>
            <p:ph idx="1"/>
          </p:nvPr>
        </p:nvSpPr>
        <p:spPr/>
        <p:txBody>
          <a:bodyPr>
            <a:normAutofit fontScale="85000" lnSpcReduction="10000"/>
          </a:bodyPr>
          <a:lstStyle/>
          <a:p>
            <a:pPr algn="just"/>
            <a:r>
              <a:rPr lang="el-GR" dirty="0" err="1">
                <a:latin typeface="Palatino Linotype" panose="02040502050505030304" pitchFamily="18" charset="0"/>
              </a:rPr>
              <a:t>κεκοινώνηκε</a:t>
            </a:r>
            <a:r>
              <a:rPr lang="el-GR" dirty="0">
                <a:latin typeface="Palatino Linotype" panose="02040502050505030304" pitchFamily="18" charset="0"/>
              </a:rPr>
              <a:t>:  </a:t>
            </a:r>
            <a:r>
              <a:rPr lang="el-GR" dirty="0" err="1">
                <a:latin typeface="Palatino Linotype" panose="02040502050505030304" pitchFamily="18" charset="0"/>
              </a:rPr>
              <a:t>κοινωνέω</a:t>
            </a:r>
            <a:r>
              <a:rPr lang="el-GR" dirty="0">
                <a:latin typeface="Palatino Linotype" panose="02040502050505030304" pitchFamily="18" charset="0"/>
              </a:rPr>
              <a:t>: </a:t>
            </a:r>
            <a:r>
              <a:rPr lang="el-GR" dirty="0" err="1">
                <a:latin typeface="Palatino Linotype" panose="02040502050505030304" pitchFamily="18" charset="0"/>
              </a:rPr>
              <a:t>μέλ</a:t>
            </a:r>
            <a:r>
              <a:rPr lang="el-GR" dirty="0">
                <a:latin typeface="Palatino Linotype" panose="02040502050505030304" pitchFamily="18" charset="0"/>
              </a:rPr>
              <a:t>. -</a:t>
            </a:r>
            <a:r>
              <a:rPr lang="el-GR" dirty="0" err="1">
                <a:latin typeface="Palatino Linotype" panose="02040502050505030304" pitchFamily="18" charset="0"/>
              </a:rPr>
              <a:t>ήσω</a:t>
            </a:r>
            <a:r>
              <a:rPr lang="el-GR" dirty="0">
                <a:latin typeface="Palatino Linotype" panose="02040502050505030304" pitchFamily="18" charset="0"/>
              </a:rPr>
              <a:t>, παρακ. </a:t>
            </a:r>
            <a:r>
              <a:rPr lang="el-GR" dirty="0" err="1">
                <a:latin typeface="Palatino Linotype" panose="02040502050505030304" pitchFamily="18" charset="0"/>
              </a:rPr>
              <a:t>κεκοινώνηκα</a:t>
            </a:r>
            <a:r>
              <a:rPr lang="el-GR" dirty="0">
                <a:latin typeface="Palatino Linotype" panose="02040502050505030304" pitchFamily="18" charset="0"/>
              </a:rPr>
              <a:t> (κοινωνός)· = 1. έχω ή πράττω σε κοινωνία με κάποιον, έχω μερίδιο ή συμμετέχω σε κάτι μαζί με κάτι άλλο</a:t>
            </a:r>
          </a:p>
          <a:p>
            <a:pPr algn="just"/>
            <a:r>
              <a:rPr lang="el-GR" dirty="0" err="1">
                <a:latin typeface="Palatino Linotype" panose="02040502050505030304" pitchFamily="18" charset="0"/>
              </a:rPr>
              <a:t>διόλλυται</a:t>
            </a:r>
            <a:r>
              <a:rPr lang="el-GR" dirty="0">
                <a:latin typeface="Palatino Linotype" panose="02040502050505030304" pitchFamily="18" charset="0"/>
              </a:rPr>
              <a:t>: </a:t>
            </a:r>
            <a:r>
              <a:rPr lang="el-GR" dirty="0" err="1">
                <a:latin typeface="Palatino Linotype" panose="02040502050505030304" pitchFamily="18" charset="0"/>
              </a:rPr>
              <a:t>διόλλυμι</a:t>
            </a:r>
            <a:r>
              <a:rPr lang="el-GR" dirty="0">
                <a:latin typeface="Palatino Linotype" panose="02040502050505030304" pitchFamily="18" charset="0"/>
              </a:rPr>
              <a:t>: ή -</a:t>
            </a:r>
            <a:r>
              <a:rPr lang="el-GR" dirty="0" err="1">
                <a:latin typeface="Palatino Linotype" panose="02040502050505030304" pitchFamily="18" charset="0"/>
              </a:rPr>
              <a:t>ύω</a:t>
            </a:r>
            <a:r>
              <a:rPr lang="el-GR" dirty="0">
                <a:latin typeface="Palatino Linotype" panose="02040502050505030304" pitchFamily="18" charset="0"/>
              </a:rPr>
              <a:t>, </a:t>
            </a:r>
            <a:r>
              <a:rPr lang="el-GR" dirty="0" err="1">
                <a:latin typeface="Palatino Linotype" panose="02040502050505030304" pitchFamily="18" charset="0"/>
              </a:rPr>
              <a:t>μέλ</a:t>
            </a:r>
            <a:r>
              <a:rPr lang="el-GR" dirty="0">
                <a:latin typeface="Palatino Linotype" panose="02040502050505030304" pitchFamily="18" charset="0"/>
              </a:rPr>
              <a:t>. -</a:t>
            </a:r>
            <a:r>
              <a:rPr lang="el-GR" dirty="0" err="1">
                <a:latin typeface="Palatino Linotype" panose="02040502050505030304" pitchFamily="18" charset="0"/>
              </a:rPr>
              <a:t>ολέσω</a:t>
            </a:r>
            <a:r>
              <a:rPr lang="el-GR" dirty="0">
                <a:latin typeface="Palatino Linotype" panose="02040502050505030304" pitchFamily="18" charset="0"/>
              </a:rPr>
              <a:t>, Αττ. -</a:t>
            </a:r>
            <a:r>
              <a:rPr lang="el-GR" dirty="0" err="1">
                <a:latin typeface="Palatino Linotype" panose="02040502050505030304" pitchFamily="18" charset="0"/>
              </a:rPr>
              <a:t>ολῶ</a:t>
            </a:r>
            <a:r>
              <a:rPr lang="el-GR" dirty="0">
                <a:latin typeface="Palatino Linotype" panose="02040502050505030304" pitchFamily="18" charset="0"/>
              </a:rPr>
              <a:t>, = I. καταστρέφω εντελώς, εξ ολοκλήρου, αφανίζω, εξαφανίζω, σε </a:t>
            </a:r>
            <a:r>
              <a:rPr lang="el-GR" dirty="0" err="1">
                <a:latin typeface="Palatino Linotype" panose="02040502050505030304" pitchFamily="18" charset="0"/>
              </a:rPr>
              <a:t>Σοφ</a:t>
            </a:r>
            <a:r>
              <a:rPr lang="el-GR" dirty="0">
                <a:latin typeface="Palatino Linotype" panose="02040502050505030304" pitchFamily="18" charset="0"/>
              </a:rPr>
              <a:t>., </a:t>
            </a:r>
            <a:r>
              <a:rPr lang="el-GR" dirty="0" err="1">
                <a:latin typeface="Palatino Linotype" panose="02040502050505030304" pitchFamily="18" charset="0"/>
              </a:rPr>
              <a:t>Πλάτ</a:t>
            </a:r>
            <a:r>
              <a:rPr lang="el-GR" dirty="0">
                <a:latin typeface="Palatino Linotype" panose="02040502050505030304" pitchFamily="18" charset="0"/>
              </a:rPr>
              <a:t>. κ.λπ. — Παθ., με </a:t>
            </a:r>
            <a:r>
              <a:rPr lang="el-GR" dirty="0" err="1">
                <a:latin typeface="Palatino Linotype" panose="02040502050505030304" pitchFamily="18" charset="0"/>
              </a:rPr>
              <a:t>μέλ</a:t>
            </a:r>
            <a:r>
              <a:rPr lang="el-GR" dirty="0">
                <a:latin typeface="Palatino Linotype" panose="02040502050505030304" pitchFamily="18" charset="0"/>
              </a:rPr>
              <a:t>. -</a:t>
            </a:r>
            <a:r>
              <a:rPr lang="el-GR" dirty="0" err="1">
                <a:latin typeface="Palatino Linotype" panose="02040502050505030304" pitchFamily="18" charset="0"/>
              </a:rPr>
              <a:t>ολοῦμαι</a:t>
            </a:r>
            <a:r>
              <a:rPr lang="el-GR" dirty="0">
                <a:latin typeface="Palatino Linotype" panose="02040502050505030304" pitchFamily="18" charset="0"/>
              </a:rPr>
              <a:t>, παρακ. -</a:t>
            </a:r>
            <a:r>
              <a:rPr lang="el-GR" dirty="0" err="1">
                <a:latin typeface="Palatino Linotype" panose="02040502050505030304" pitchFamily="18" charset="0"/>
              </a:rPr>
              <a:t>όλωλα</a:t>
            </a:r>
            <a:r>
              <a:rPr lang="el-GR" dirty="0">
                <a:latin typeface="Palatino Linotype" panose="02040502050505030304" pitchFamily="18" charset="0"/>
              </a:rPr>
              <a:t>, είμαι εντελώς χαμένος, κατεστραμμένος, είμαι εξαφανισμένος, σε </a:t>
            </a:r>
            <a:r>
              <a:rPr lang="el-GR" dirty="0" err="1">
                <a:latin typeface="Palatino Linotype" panose="02040502050505030304" pitchFamily="18" charset="0"/>
              </a:rPr>
              <a:t>Τραγ</a:t>
            </a:r>
            <a:r>
              <a:rPr lang="el-GR" dirty="0">
                <a:latin typeface="Palatino Linotype" panose="02040502050505030304" pitchFamily="18" charset="0"/>
              </a:rPr>
              <a:t>., </a:t>
            </a:r>
            <a:r>
              <a:rPr lang="el-GR" dirty="0" err="1">
                <a:latin typeface="Palatino Linotype" panose="02040502050505030304" pitchFamily="18" charset="0"/>
              </a:rPr>
              <a:t>Θουκ</a:t>
            </a:r>
            <a:r>
              <a:rPr lang="el-GR" dirty="0">
                <a:latin typeface="Palatino Linotype" panose="02040502050505030304" pitchFamily="18" charset="0"/>
              </a:rPr>
              <a:t>., II. αποβάλλω από τη μνήμη μου, λησμονώ, ξεχνώ, σε </a:t>
            </a:r>
            <a:r>
              <a:rPr lang="el-GR" dirty="0" err="1">
                <a:latin typeface="Palatino Linotype" panose="02040502050505030304" pitchFamily="18" charset="0"/>
              </a:rPr>
              <a:t>Σοφ</a:t>
            </a:r>
            <a:r>
              <a:rPr lang="el-GR" dirty="0">
                <a:latin typeface="Palatino Linotype" panose="02040502050505030304" pitchFamily="18" charset="0"/>
              </a:rPr>
              <a:t>.</a:t>
            </a:r>
          </a:p>
          <a:p>
            <a:pPr algn="just"/>
            <a:r>
              <a:rPr lang="el-GR" dirty="0" err="1">
                <a:latin typeface="Palatino Linotype" panose="02040502050505030304" pitchFamily="18" charset="0"/>
              </a:rPr>
              <a:t>δαῖτα</a:t>
            </a:r>
            <a:r>
              <a:rPr lang="el-GR" dirty="0">
                <a:latin typeface="Palatino Linotype" panose="02040502050505030304" pitchFamily="18" charset="0"/>
              </a:rPr>
              <a:t>: </a:t>
            </a:r>
            <a:r>
              <a:rPr lang="el-GR" dirty="0" err="1">
                <a:latin typeface="Palatino Linotype" panose="02040502050505030304" pitchFamily="18" charset="0"/>
              </a:rPr>
              <a:t>δαίς</a:t>
            </a:r>
            <a:r>
              <a:rPr lang="el-GR" dirty="0">
                <a:latin typeface="Palatino Linotype" panose="02040502050505030304" pitchFamily="18" charset="0"/>
              </a:rPr>
              <a:t> (</a:t>
            </a:r>
            <a:r>
              <a:rPr lang="el-GR" dirty="0" err="1">
                <a:latin typeface="Palatino Linotype" panose="02040502050505030304" pitchFamily="18" charset="0"/>
              </a:rPr>
              <a:t>δαιτός</a:t>
            </a:r>
            <a:r>
              <a:rPr lang="el-GR" dirty="0">
                <a:latin typeface="Palatino Linotype" panose="02040502050505030304" pitchFamily="18" charset="0"/>
              </a:rPr>
              <a:t>), η (Α) = 1. μερίδα φαγητού, 2. γεύμα, συμπόσιο</a:t>
            </a:r>
          </a:p>
          <a:p>
            <a:pPr algn="just"/>
            <a:r>
              <a:rPr lang="el-GR" dirty="0" err="1">
                <a:latin typeface="Palatino Linotype" panose="02040502050505030304" pitchFamily="18" charset="0"/>
              </a:rPr>
              <a:t>θοίνην</a:t>
            </a:r>
            <a:r>
              <a:rPr lang="el-GR" dirty="0">
                <a:latin typeface="Palatino Linotype" panose="02040502050505030304" pitchFamily="18" charset="0"/>
              </a:rPr>
              <a:t>: </a:t>
            </a:r>
            <a:r>
              <a:rPr lang="el-GR" dirty="0" err="1">
                <a:latin typeface="Palatino Linotype" panose="02040502050505030304" pitchFamily="18" charset="0"/>
              </a:rPr>
              <a:t>θοίνη</a:t>
            </a:r>
            <a:r>
              <a:rPr lang="el-GR" dirty="0">
                <a:latin typeface="Palatino Linotype" panose="02040502050505030304" pitchFamily="18" charset="0"/>
              </a:rPr>
              <a:t> (η) = συμπόσιο, ευωχία, γεύμα, δείπνο, διασκέδαση, τέρψη</a:t>
            </a:r>
          </a:p>
          <a:p>
            <a:pPr algn="just"/>
            <a:r>
              <a:rPr lang="el-GR" dirty="0" err="1">
                <a:latin typeface="Palatino Linotype" panose="02040502050505030304" pitchFamily="18" charset="0"/>
              </a:rPr>
              <a:t>μόγις</a:t>
            </a:r>
            <a:r>
              <a:rPr lang="el-GR" dirty="0">
                <a:latin typeface="Palatino Linotype" panose="02040502050505030304" pitchFamily="18" charset="0"/>
              </a:rPr>
              <a:t>: επίρρ. μόλις και μετά βίας, δύσκολα</a:t>
            </a:r>
          </a:p>
          <a:p>
            <a:pPr algn="just"/>
            <a:r>
              <a:rPr lang="el-GR" dirty="0" err="1">
                <a:latin typeface="Palatino Linotype" panose="02040502050505030304" pitchFamily="18" charset="0"/>
              </a:rPr>
              <a:t>ῥέπων</a:t>
            </a:r>
            <a:r>
              <a:rPr lang="el-GR" dirty="0">
                <a:latin typeface="Palatino Linotype" panose="02040502050505030304" pitchFamily="18" charset="0"/>
              </a:rPr>
              <a:t>: </a:t>
            </a:r>
            <a:r>
              <a:rPr lang="el-GR" dirty="0" err="1">
                <a:latin typeface="Palatino Linotype" panose="02040502050505030304" pitchFamily="18" charset="0"/>
              </a:rPr>
              <a:t>ῥέπω</a:t>
            </a:r>
            <a:r>
              <a:rPr lang="el-GR" dirty="0">
                <a:latin typeface="Palatino Linotype" panose="02040502050505030304" pitchFamily="18" charset="0"/>
              </a:rPr>
              <a:t> ΝΑ = 1. κλίνω προς μια ορισμένη κατεύθυνση, 2. (ιδίως για πλάστιγγα) γέρνω προς τα κάτω («</a:t>
            </a:r>
            <a:r>
              <a:rPr lang="el-GR" dirty="0" err="1">
                <a:latin typeface="Palatino Linotype" panose="02040502050505030304" pitchFamily="18" charset="0"/>
              </a:rPr>
              <a:t>τὸ</a:t>
            </a:r>
            <a:r>
              <a:rPr lang="el-GR" dirty="0">
                <a:latin typeface="Palatino Linotype" panose="02040502050505030304" pitchFamily="18" charset="0"/>
              </a:rPr>
              <a:t> </a:t>
            </a:r>
            <a:r>
              <a:rPr lang="el-GR" dirty="0" err="1">
                <a:latin typeface="Palatino Linotype" panose="02040502050505030304" pitchFamily="18" charset="0"/>
              </a:rPr>
              <a:t>μὲν</a:t>
            </a:r>
            <a:r>
              <a:rPr lang="el-GR" dirty="0">
                <a:latin typeface="Palatino Linotype" panose="02040502050505030304" pitchFamily="18" charset="0"/>
              </a:rPr>
              <a:t> κάτω </a:t>
            </a:r>
            <a:r>
              <a:rPr lang="el-GR" dirty="0" err="1">
                <a:latin typeface="Palatino Linotype" panose="02040502050505030304" pitchFamily="18" charset="0"/>
              </a:rPr>
              <a:t>ρέπον</a:t>
            </a:r>
            <a:r>
              <a:rPr lang="el-GR" dirty="0">
                <a:latin typeface="Palatino Linotype" panose="02040502050505030304" pitchFamily="18" charset="0"/>
              </a:rPr>
              <a:t> </a:t>
            </a:r>
            <a:r>
              <a:rPr lang="el-GR" dirty="0" err="1">
                <a:latin typeface="Palatino Linotype" panose="02040502050505030304" pitchFamily="18" charset="0"/>
              </a:rPr>
              <a:t>ἐν</a:t>
            </a:r>
            <a:r>
              <a:rPr lang="el-GR" dirty="0">
                <a:latin typeface="Palatino Linotype" panose="02040502050505030304" pitchFamily="18" charset="0"/>
              </a:rPr>
              <a:t> </a:t>
            </a:r>
            <a:r>
              <a:rPr lang="el-GR" dirty="0" err="1">
                <a:latin typeface="Palatino Linotype" panose="02040502050505030304" pitchFamily="18" charset="0"/>
              </a:rPr>
              <a:t>τοῖς</a:t>
            </a:r>
            <a:r>
              <a:rPr lang="el-GR" dirty="0">
                <a:latin typeface="Palatino Linotype" panose="02040502050505030304" pitchFamily="18" charset="0"/>
              </a:rPr>
              <a:t> </a:t>
            </a:r>
            <a:r>
              <a:rPr lang="el-GR" dirty="0" err="1">
                <a:latin typeface="Palatino Linotype" panose="02040502050505030304" pitchFamily="18" charset="0"/>
              </a:rPr>
              <a:t>ζυγοῖς</a:t>
            </a:r>
            <a:r>
              <a:rPr lang="el-GR" dirty="0">
                <a:latin typeface="Palatino Linotype" panose="02040502050505030304" pitchFamily="18" charset="0"/>
              </a:rPr>
              <a:t> βαρύ </a:t>
            </a:r>
            <a:r>
              <a:rPr lang="el-GR" dirty="0" err="1">
                <a:latin typeface="Palatino Linotype" panose="02040502050505030304" pitchFamily="18" charset="0"/>
              </a:rPr>
              <a:t>τὸ</a:t>
            </a:r>
            <a:r>
              <a:rPr lang="el-GR" dirty="0">
                <a:latin typeface="Palatino Linotype" panose="02040502050505030304" pitchFamily="18" charset="0"/>
              </a:rPr>
              <a:t> </a:t>
            </a:r>
            <a:r>
              <a:rPr lang="el-GR" dirty="0" err="1">
                <a:latin typeface="Palatino Linotype" panose="02040502050505030304" pitchFamily="18" charset="0"/>
              </a:rPr>
              <a:t>δὲ</a:t>
            </a:r>
            <a:r>
              <a:rPr lang="el-GR" dirty="0">
                <a:latin typeface="Palatino Linotype" panose="02040502050505030304" pitchFamily="18" charset="0"/>
              </a:rPr>
              <a:t> </a:t>
            </a:r>
            <a:r>
              <a:rPr lang="el-GR" dirty="0" err="1">
                <a:latin typeface="Palatino Linotype" panose="02040502050505030304" pitchFamily="18" charset="0"/>
              </a:rPr>
              <a:t>ἄνω</a:t>
            </a:r>
            <a:r>
              <a:rPr lang="el-GR" dirty="0">
                <a:latin typeface="Palatino Linotype" panose="02040502050505030304" pitchFamily="18" charset="0"/>
              </a:rPr>
              <a:t> </a:t>
            </a:r>
            <a:r>
              <a:rPr lang="el-GR" dirty="0" err="1">
                <a:latin typeface="Palatino Linotype" panose="02040502050505030304" pitchFamily="18" charset="0"/>
              </a:rPr>
              <a:t>κοῦφον</a:t>
            </a:r>
            <a:r>
              <a:rPr lang="el-GR" dirty="0">
                <a:latin typeface="Palatino Linotype" panose="02040502050505030304" pitchFamily="18" charset="0"/>
              </a:rPr>
              <a:t>», </a:t>
            </a:r>
            <a:r>
              <a:rPr lang="el-GR" dirty="0" err="1">
                <a:latin typeface="Palatino Linotype" panose="02040502050505030304" pitchFamily="18" charset="0"/>
              </a:rPr>
              <a:t>Πλάτ</a:t>
            </a:r>
            <a:r>
              <a:rPr lang="el-GR" dirty="0">
                <a:latin typeface="Palatino Linotype" panose="02040502050505030304" pitchFamily="18" charset="0"/>
              </a:rPr>
              <a:t>.)</a:t>
            </a:r>
          </a:p>
          <a:p>
            <a:pPr algn="just"/>
            <a:r>
              <a:rPr lang="el-GR" dirty="0" err="1">
                <a:latin typeface="Palatino Linotype" panose="02040502050505030304" pitchFamily="18" charset="0"/>
              </a:rPr>
              <a:t>νώτῳ</a:t>
            </a:r>
            <a:r>
              <a:rPr lang="el-GR" dirty="0">
                <a:latin typeface="Palatino Linotype" panose="02040502050505030304" pitchFamily="18" charset="0"/>
              </a:rPr>
              <a:t>: </a:t>
            </a:r>
            <a:r>
              <a:rPr lang="el-GR" dirty="0" err="1">
                <a:latin typeface="Palatino Linotype" panose="02040502050505030304" pitchFamily="18" charset="0"/>
              </a:rPr>
              <a:t>νῶτον</a:t>
            </a:r>
            <a:r>
              <a:rPr lang="el-GR" dirty="0">
                <a:latin typeface="Palatino Linotype" panose="02040502050505030304" pitchFamily="18" charset="0"/>
              </a:rPr>
              <a:t>: </a:t>
            </a:r>
            <a:r>
              <a:rPr lang="el-GR" dirty="0" err="1">
                <a:latin typeface="Palatino Linotype" panose="02040502050505030304" pitchFamily="18" charset="0"/>
              </a:rPr>
              <a:t>τό</a:t>
            </a:r>
            <a:r>
              <a:rPr lang="el-GR" dirty="0">
                <a:latin typeface="Palatino Linotype" panose="02040502050505030304" pitchFamily="18" charset="0"/>
              </a:rPr>
              <a:t> ή </a:t>
            </a:r>
            <a:r>
              <a:rPr lang="el-GR" dirty="0" err="1">
                <a:latin typeface="Palatino Linotype" panose="02040502050505030304" pitchFamily="18" charset="0"/>
              </a:rPr>
              <a:t>νῶτος</a:t>
            </a:r>
            <a:r>
              <a:rPr lang="el-GR" dirty="0">
                <a:latin typeface="Palatino Linotype" panose="02040502050505030304" pitchFamily="18" charset="0"/>
              </a:rPr>
              <a:t>, ὁ, = πληθ. πάντοτε, </a:t>
            </a:r>
            <a:r>
              <a:rPr lang="el-GR" dirty="0" err="1">
                <a:latin typeface="Palatino Linotype" panose="02040502050505030304" pitchFamily="18" charset="0"/>
              </a:rPr>
              <a:t>νῶτα</a:t>
            </a:r>
            <a:r>
              <a:rPr lang="el-GR" dirty="0">
                <a:latin typeface="Palatino Linotype" panose="02040502050505030304" pitchFamily="18" charset="0"/>
              </a:rPr>
              <a:t>, </a:t>
            </a:r>
            <a:r>
              <a:rPr lang="el-GR" dirty="0" err="1">
                <a:latin typeface="Palatino Linotype" panose="02040502050505030304" pitchFamily="18" charset="0"/>
              </a:rPr>
              <a:t>τά</a:t>
            </a:r>
            <a:r>
              <a:rPr lang="el-GR" dirty="0">
                <a:latin typeface="Palatino Linotype" panose="02040502050505030304" pitchFamily="18" charset="0"/>
              </a:rPr>
              <a:t>· πλάτη, ράχη</a:t>
            </a:r>
          </a:p>
          <a:p>
            <a:endParaRPr lang="el-GR" dirty="0"/>
          </a:p>
        </p:txBody>
      </p:sp>
    </p:spTree>
    <p:extLst>
      <p:ext uri="{BB962C8B-B14F-4D97-AF65-F5344CB8AC3E}">
        <p14:creationId xmlns:p14="http://schemas.microsoft.com/office/powerpoint/2010/main" val="2323726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2E3613-C008-22FB-F875-173A0AD8B467}"/>
              </a:ext>
            </a:extLst>
          </p:cNvPr>
          <p:cNvSpPr>
            <a:spLocks noGrp="1"/>
          </p:cNvSpPr>
          <p:nvPr>
            <p:ph type="title"/>
          </p:nvPr>
        </p:nvSpPr>
        <p:spPr/>
        <p:txBody>
          <a:bodyPr/>
          <a:lstStyle/>
          <a:p>
            <a:r>
              <a:rPr lang="el-GR" i="1" dirty="0">
                <a:latin typeface="Palatino Linotype" panose="02040502050505030304" pitchFamily="18" charset="0"/>
              </a:rPr>
              <a:t>Σχόλια</a:t>
            </a:r>
            <a:endParaRPr lang="el-GR" dirty="0"/>
          </a:p>
        </p:txBody>
      </p:sp>
      <p:pic>
        <p:nvPicPr>
          <p:cNvPr id="5" name="Θέση περιεχομένου 4">
            <a:extLst>
              <a:ext uri="{FF2B5EF4-FFF2-40B4-BE49-F238E27FC236}">
                <a16:creationId xmlns:a16="http://schemas.microsoft.com/office/drawing/2014/main" id="{9857D0D5-2E34-8A8A-7A0F-13D39C5EB00A}"/>
              </a:ext>
            </a:extLst>
          </p:cNvPr>
          <p:cNvPicPr>
            <a:picLocks noGrp="1" noChangeAspect="1"/>
          </p:cNvPicPr>
          <p:nvPr>
            <p:ph idx="1"/>
          </p:nvPr>
        </p:nvPicPr>
        <p:blipFill>
          <a:blip r:embed="rId2"/>
          <a:stretch>
            <a:fillRect/>
          </a:stretch>
        </p:blipFill>
        <p:spPr>
          <a:xfrm>
            <a:off x="2520152" y="2160588"/>
            <a:ext cx="4911734" cy="3881437"/>
          </a:xfrm>
        </p:spPr>
      </p:pic>
    </p:spTree>
    <p:extLst>
      <p:ext uri="{BB962C8B-B14F-4D97-AF65-F5344CB8AC3E}">
        <p14:creationId xmlns:p14="http://schemas.microsoft.com/office/powerpoint/2010/main" val="435408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E6153B-9261-0208-38C2-A3C8036BE603}"/>
              </a:ext>
            </a:extLst>
          </p:cNvPr>
          <p:cNvSpPr>
            <a:spLocks noGrp="1"/>
          </p:cNvSpPr>
          <p:nvPr>
            <p:ph type="title"/>
          </p:nvPr>
        </p:nvSpPr>
        <p:spPr/>
        <p:txBody>
          <a:bodyPr/>
          <a:lstStyle/>
          <a:p>
            <a:r>
              <a:rPr lang="el-GR" dirty="0">
                <a:latin typeface="Palatino Linotype" panose="02040502050505030304" pitchFamily="18" charset="0"/>
              </a:rPr>
              <a:t>Σχόλια</a:t>
            </a:r>
          </a:p>
        </p:txBody>
      </p:sp>
      <p:sp>
        <p:nvSpPr>
          <p:cNvPr id="3" name="Θέση περιεχομένου 2">
            <a:extLst>
              <a:ext uri="{FF2B5EF4-FFF2-40B4-BE49-F238E27FC236}">
                <a16:creationId xmlns:a16="http://schemas.microsoft.com/office/drawing/2014/main" id="{A8623AAC-9206-5D88-770A-E2C6358A166A}"/>
              </a:ext>
            </a:extLst>
          </p:cNvPr>
          <p:cNvSpPr>
            <a:spLocks noGrp="1"/>
          </p:cNvSpPr>
          <p:nvPr>
            <p:ph sz="half" idx="1"/>
          </p:nvPr>
        </p:nvSpPr>
        <p:spPr/>
        <p:txBody>
          <a:bodyPr/>
          <a:lstStyle/>
          <a:p>
            <a:pPr algn="just"/>
            <a:r>
              <a:rPr lang="el-GR" b="1" dirty="0">
                <a:latin typeface="Palatino Linotype" panose="02040502050505030304" pitchFamily="18" charset="0"/>
              </a:rPr>
              <a:t>ΔΩΔΕΚΑ ΘΕΟΙ ΟΛΥΜΠΟΥ</a:t>
            </a:r>
          </a:p>
          <a:p>
            <a:pPr algn="just"/>
            <a:r>
              <a:rPr lang="el-GR" dirty="0">
                <a:latin typeface="Palatino Linotype" panose="02040502050505030304" pitchFamily="18" charset="0"/>
              </a:rPr>
              <a:t>Κατοικούσαν στην κορυφή του Ολύμπου. Κέρδισαν την εξουσία νικώντας τους Τιτάνες στην Τιτανομαχία. </a:t>
            </a:r>
          </a:p>
          <a:p>
            <a:pPr algn="just"/>
            <a:r>
              <a:rPr lang="el-GR" dirty="0">
                <a:latin typeface="Palatino Linotype" panose="02040502050505030304" pitchFamily="18" charset="0"/>
              </a:rPr>
              <a:t>6 άνδρες και 6 γυναίκες.</a:t>
            </a:r>
          </a:p>
          <a:p>
            <a:endParaRPr lang="el-GR" dirty="0"/>
          </a:p>
        </p:txBody>
      </p:sp>
      <p:pic>
        <p:nvPicPr>
          <p:cNvPr id="6" name="Θέση περιεχομένου 5">
            <a:extLst>
              <a:ext uri="{FF2B5EF4-FFF2-40B4-BE49-F238E27FC236}">
                <a16:creationId xmlns:a16="http://schemas.microsoft.com/office/drawing/2014/main" id="{A0D6C968-9ED6-020C-4B3A-C6D3D136A4B2}"/>
              </a:ext>
            </a:extLst>
          </p:cNvPr>
          <p:cNvPicPr>
            <a:picLocks noGrp="1" noChangeAspect="1"/>
          </p:cNvPicPr>
          <p:nvPr>
            <p:ph sz="half" idx="2"/>
          </p:nvPr>
        </p:nvPicPr>
        <p:blipFill>
          <a:blip r:embed="rId2"/>
          <a:stretch>
            <a:fillRect/>
          </a:stretch>
        </p:blipFill>
        <p:spPr>
          <a:xfrm>
            <a:off x="5638283" y="2160588"/>
            <a:ext cx="3087134" cy="3881437"/>
          </a:xfrm>
        </p:spPr>
      </p:pic>
    </p:spTree>
    <p:extLst>
      <p:ext uri="{BB962C8B-B14F-4D97-AF65-F5344CB8AC3E}">
        <p14:creationId xmlns:p14="http://schemas.microsoft.com/office/powerpoint/2010/main" val="3450911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998208-5BF2-0FFB-D6C4-2F2A93A99904}"/>
              </a:ext>
            </a:extLst>
          </p:cNvPr>
          <p:cNvSpPr>
            <a:spLocks noGrp="1"/>
          </p:cNvSpPr>
          <p:nvPr>
            <p:ph type="title"/>
          </p:nvPr>
        </p:nvSpPr>
        <p:spPr/>
        <p:txBody>
          <a:bodyPr/>
          <a:lstStyle/>
          <a:p>
            <a:r>
              <a:rPr lang="el-GR" dirty="0">
                <a:latin typeface="Palatino Linotype" panose="02040502050505030304" pitchFamily="18" charset="0"/>
              </a:rPr>
              <a:t>Σχόλια</a:t>
            </a:r>
            <a:endParaRPr lang="el-GR" dirty="0"/>
          </a:p>
        </p:txBody>
      </p:sp>
      <p:sp>
        <p:nvSpPr>
          <p:cNvPr id="3" name="Θέση κειμένου 2">
            <a:extLst>
              <a:ext uri="{FF2B5EF4-FFF2-40B4-BE49-F238E27FC236}">
                <a16:creationId xmlns:a16="http://schemas.microsoft.com/office/drawing/2014/main" id="{3D43F995-FED4-F1AF-7B80-7B3BFE04F4C7}"/>
              </a:ext>
            </a:extLst>
          </p:cNvPr>
          <p:cNvSpPr>
            <a:spLocks noGrp="1"/>
          </p:cNvSpPr>
          <p:nvPr>
            <p:ph sz="half" idx="1"/>
          </p:nvPr>
        </p:nvSpPr>
        <p:spPr/>
        <p:txBody>
          <a:bodyPr/>
          <a:lstStyle/>
          <a:p>
            <a:pPr algn="just"/>
            <a:r>
              <a:rPr lang="el-GR" dirty="0">
                <a:latin typeface="Palatino Linotype" panose="02040502050505030304" pitchFamily="18" charset="0"/>
              </a:rPr>
              <a:t>ΔΙΑΣ</a:t>
            </a:r>
          </a:p>
          <a:p>
            <a:pPr algn="just"/>
            <a:r>
              <a:rPr lang="el-GR" dirty="0">
                <a:latin typeface="Palatino Linotype" panose="02040502050505030304" pitchFamily="18" charset="0"/>
              </a:rPr>
              <a:t>Ο πατέρας των Θεών και ο σπουδαιότερος από αυτούς. </a:t>
            </a:r>
          </a:p>
          <a:p>
            <a:pPr algn="just"/>
            <a:r>
              <a:rPr lang="el-GR" dirty="0">
                <a:latin typeface="Palatino Linotype" panose="02040502050505030304" pitchFamily="18" charset="0"/>
              </a:rPr>
              <a:t>Το μικρότερο παιδί του Κρόνου και της Ρέας και σύζυγος αλλά και αδερφός της θεάς Ήρας.</a:t>
            </a:r>
          </a:p>
          <a:p>
            <a:pPr algn="just"/>
            <a:r>
              <a:rPr lang="el-GR" dirty="0">
                <a:latin typeface="Palatino Linotype" panose="02040502050505030304" pitchFamily="18" charset="0"/>
              </a:rPr>
              <a:t>Θεός των καιρικών φαινομένων, προστάτης των ξένων, της οικογένειας και της γονιμότητας.</a:t>
            </a:r>
          </a:p>
        </p:txBody>
      </p:sp>
      <p:pic>
        <p:nvPicPr>
          <p:cNvPr id="9" name="Θέση περιεχομένου 8">
            <a:extLst>
              <a:ext uri="{FF2B5EF4-FFF2-40B4-BE49-F238E27FC236}">
                <a16:creationId xmlns:a16="http://schemas.microsoft.com/office/drawing/2014/main" id="{C43B34AD-BF0A-939B-23DB-202E5D4066B7}"/>
              </a:ext>
            </a:extLst>
          </p:cNvPr>
          <p:cNvPicPr>
            <a:picLocks noGrp="1" noChangeAspect="1"/>
          </p:cNvPicPr>
          <p:nvPr>
            <p:ph sz="half" idx="2"/>
          </p:nvPr>
        </p:nvPicPr>
        <p:blipFill>
          <a:blip r:embed="rId2"/>
          <a:stretch>
            <a:fillRect/>
          </a:stretch>
        </p:blipFill>
        <p:spPr>
          <a:xfrm>
            <a:off x="6250072" y="2160588"/>
            <a:ext cx="1863555" cy="3881437"/>
          </a:xfrm>
        </p:spPr>
      </p:pic>
    </p:spTree>
    <p:extLst>
      <p:ext uri="{BB962C8B-B14F-4D97-AF65-F5344CB8AC3E}">
        <p14:creationId xmlns:p14="http://schemas.microsoft.com/office/powerpoint/2010/main" val="1631403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5E3E3F-B511-132D-FCDF-572AF0E55245}"/>
              </a:ext>
            </a:extLst>
          </p:cNvPr>
          <p:cNvSpPr>
            <a:spLocks noGrp="1"/>
          </p:cNvSpPr>
          <p:nvPr>
            <p:ph type="title"/>
          </p:nvPr>
        </p:nvSpPr>
        <p:spPr/>
        <p:txBody>
          <a:bodyPr/>
          <a:lstStyle/>
          <a:p>
            <a:r>
              <a:rPr lang="el-GR" dirty="0">
                <a:latin typeface="Palatino Linotype" panose="02040502050505030304" pitchFamily="18" charset="0"/>
              </a:rPr>
              <a:t>Σχόλια</a:t>
            </a:r>
            <a:endParaRPr lang="el-GR" dirty="0"/>
          </a:p>
        </p:txBody>
      </p:sp>
      <p:sp>
        <p:nvSpPr>
          <p:cNvPr id="3" name="Θέση περιεχομένου 2">
            <a:extLst>
              <a:ext uri="{FF2B5EF4-FFF2-40B4-BE49-F238E27FC236}">
                <a16:creationId xmlns:a16="http://schemas.microsoft.com/office/drawing/2014/main" id="{8E3A8F93-4636-8634-4DBF-756FB92DD60E}"/>
              </a:ext>
            </a:extLst>
          </p:cNvPr>
          <p:cNvSpPr>
            <a:spLocks noGrp="1"/>
          </p:cNvSpPr>
          <p:nvPr>
            <p:ph sz="half" idx="1"/>
          </p:nvPr>
        </p:nvSpPr>
        <p:spPr/>
        <p:txBody>
          <a:bodyPr/>
          <a:lstStyle/>
          <a:p>
            <a:pPr algn="just"/>
            <a:r>
              <a:rPr lang="el-GR" dirty="0">
                <a:latin typeface="Palatino Linotype" panose="02040502050505030304" pitchFamily="18" charset="0"/>
              </a:rPr>
              <a:t>ΗΡΑ</a:t>
            </a:r>
          </a:p>
          <a:p>
            <a:pPr algn="just"/>
            <a:r>
              <a:rPr lang="el-GR" dirty="0">
                <a:latin typeface="Palatino Linotype" panose="02040502050505030304" pitchFamily="18" charset="0"/>
              </a:rPr>
              <a:t>Αδερφή και σύζυγος του θεού Δία. </a:t>
            </a:r>
          </a:p>
          <a:p>
            <a:pPr algn="just"/>
            <a:r>
              <a:rPr lang="el-GR" dirty="0">
                <a:latin typeface="Palatino Linotype" panose="02040502050505030304" pitchFamily="18" charset="0"/>
              </a:rPr>
              <a:t>Προστάτιδα του γάμου και της συζυγικής πίστης. Βασίλισσα θεών και ανθρώπων.</a:t>
            </a:r>
          </a:p>
        </p:txBody>
      </p:sp>
      <p:pic>
        <p:nvPicPr>
          <p:cNvPr id="6" name="Θέση περιεχομένου 5">
            <a:extLst>
              <a:ext uri="{FF2B5EF4-FFF2-40B4-BE49-F238E27FC236}">
                <a16:creationId xmlns:a16="http://schemas.microsoft.com/office/drawing/2014/main" id="{6D614781-1162-64C4-B1FE-DDE9E727E785}"/>
              </a:ext>
            </a:extLst>
          </p:cNvPr>
          <p:cNvPicPr>
            <a:picLocks noGrp="1" noChangeAspect="1"/>
          </p:cNvPicPr>
          <p:nvPr>
            <p:ph sz="half" idx="2"/>
          </p:nvPr>
        </p:nvPicPr>
        <p:blipFill>
          <a:blip r:embed="rId2"/>
          <a:stretch>
            <a:fillRect/>
          </a:stretch>
        </p:blipFill>
        <p:spPr>
          <a:xfrm>
            <a:off x="6310312" y="2786856"/>
            <a:ext cx="1743075" cy="2628900"/>
          </a:xfrm>
        </p:spPr>
      </p:pic>
    </p:spTree>
    <p:extLst>
      <p:ext uri="{BB962C8B-B14F-4D97-AF65-F5344CB8AC3E}">
        <p14:creationId xmlns:p14="http://schemas.microsoft.com/office/powerpoint/2010/main" val="4116329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E8DBA8-8AEA-52AD-26F2-5AC9FC5E3098}"/>
              </a:ext>
            </a:extLst>
          </p:cNvPr>
          <p:cNvSpPr>
            <a:spLocks noGrp="1"/>
          </p:cNvSpPr>
          <p:nvPr>
            <p:ph type="title"/>
          </p:nvPr>
        </p:nvSpPr>
        <p:spPr/>
        <p:txBody>
          <a:bodyPr/>
          <a:lstStyle/>
          <a:p>
            <a:r>
              <a:rPr lang="el-GR" dirty="0">
                <a:latin typeface="Palatino Linotype" panose="02040502050505030304" pitchFamily="18" charset="0"/>
              </a:rPr>
              <a:t>Σχόλια</a:t>
            </a:r>
            <a:endParaRPr lang="el-GR" dirty="0"/>
          </a:p>
        </p:txBody>
      </p:sp>
      <p:sp>
        <p:nvSpPr>
          <p:cNvPr id="3" name="Θέση περιεχομένου 2">
            <a:extLst>
              <a:ext uri="{FF2B5EF4-FFF2-40B4-BE49-F238E27FC236}">
                <a16:creationId xmlns:a16="http://schemas.microsoft.com/office/drawing/2014/main" id="{984014C4-BF0C-3CAF-D8D6-7D4338C70CA8}"/>
              </a:ext>
            </a:extLst>
          </p:cNvPr>
          <p:cNvSpPr>
            <a:spLocks noGrp="1"/>
          </p:cNvSpPr>
          <p:nvPr>
            <p:ph sz="half" idx="1"/>
          </p:nvPr>
        </p:nvSpPr>
        <p:spPr/>
        <p:txBody>
          <a:bodyPr/>
          <a:lstStyle/>
          <a:p>
            <a:pPr algn="just"/>
            <a:r>
              <a:rPr lang="el-GR" dirty="0">
                <a:latin typeface="Palatino Linotype" panose="02040502050505030304" pitchFamily="18" charset="0"/>
              </a:rPr>
              <a:t>ΠΟΣΕΙΔΩΝΑΣ</a:t>
            </a:r>
          </a:p>
          <a:p>
            <a:pPr algn="just"/>
            <a:r>
              <a:rPr lang="el-GR" dirty="0">
                <a:latin typeface="Palatino Linotype" panose="02040502050505030304" pitchFamily="18" charset="0"/>
              </a:rPr>
              <a:t>Αδελφός του Δία.</a:t>
            </a:r>
          </a:p>
          <a:p>
            <a:pPr algn="just"/>
            <a:r>
              <a:rPr lang="el-GR" dirty="0">
                <a:latin typeface="Palatino Linotype" panose="02040502050505030304" pitchFamily="18" charset="0"/>
              </a:rPr>
              <a:t>Θεός της θάλασσας, των ποταμών, των πηγών, των πόσιμων νερών και γενικά του υγρού στοιχείου. </a:t>
            </a:r>
          </a:p>
          <a:p>
            <a:pPr algn="just"/>
            <a:r>
              <a:rPr lang="el-GR" dirty="0">
                <a:latin typeface="Palatino Linotype" panose="02040502050505030304" pitchFamily="18" charset="0"/>
              </a:rPr>
              <a:t>Είχε για σύζυγο την Αμφιτρίτη, μια από τις 50 </a:t>
            </a:r>
            <a:r>
              <a:rPr lang="el-GR" dirty="0" err="1">
                <a:latin typeface="Palatino Linotype" panose="02040502050505030304" pitchFamily="18" charset="0"/>
              </a:rPr>
              <a:t>Νηριήδες</a:t>
            </a:r>
            <a:r>
              <a:rPr lang="el-GR" dirty="0">
                <a:latin typeface="Palatino Linotype" panose="02040502050505030304" pitchFamily="18" charset="0"/>
              </a:rPr>
              <a:t>. </a:t>
            </a:r>
          </a:p>
        </p:txBody>
      </p:sp>
      <p:pic>
        <p:nvPicPr>
          <p:cNvPr id="6" name="Θέση περιεχομένου 5">
            <a:extLst>
              <a:ext uri="{FF2B5EF4-FFF2-40B4-BE49-F238E27FC236}">
                <a16:creationId xmlns:a16="http://schemas.microsoft.com/office/drawing/2014/main" id="{F35A7146-0E2E-0F01-1E91-1F87000E785D}"/>
              </a:ext>
            </a:extLst>
          </p:cNvPr>
          <p:cNvPicPr>
            <a:picLocks noGrp="1" noChangeAspect="1"/>
          </p:cNvPicPr>
          <p:nvPr>
            <p:ph sz="half" idx="2"/>
          </p:nvPr>
        </p:nvPicPr>
        <p:blipFill>
          <a:blip r:embed="rId2"/>
          <a:stretch>
            <a:fillRect/>
          </a:stretch>
        </p:blipFill>
        <p:spPr>
          <a:xfrm>
            <a:off x="5914992" y="2160588"/>
            <a:ext cx="2533715" cy="3881437"/>
          </a:xfrm>
        </p:spPr>
      </p:pic>
    </p:spTree>
    <p:extLst>
      <p:ext uri="{BB962C8B-B14F-4D97-AF65-F5344CB8AC3E}">
        <p14:creationId xmlns:p14="http://schemas.microsoft.com/office/powerpoint/2010/main" val="4251422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5CEA64-AFCC-B152-F723-CCA0C52C5703}"/>
              </a:ext>
            </a:extLst>
          </p:cNvPr>
          <p:cNvSpPr>
            <a:spLocks noGrp="1"/>
          </p:cNvSpPr>
          <p:nvPr>
            <p:ph type="title"/>
          </p:nvPr>
        </p:nvSpPr>
        <p:spPr/>
        <p:txBody>
          <a:bodyPr/>
          <a:lstStyle/>
          <a:p>
            <a:r>
              <a:rPr lang="el-GR" dirty="0">
                <a:latin typeface="Palatino Linotype" panose="02040502050505030304" pitchFamily="18" charset="0"/>
              </a:rPr>
              <a:t>Σχόλια</a:t>
            </a:r>
            <a:endParaRPr lang="el-GR" dirty="0"/>
          </a:p>
        </p:txBody>
      </p:sp>
      <p:sp>
        <p:nvSpPr>
          <p:cNvPr id="3" name="Θέση περιεχομένου 2">
            <a:extLst>
              <a:ext uri="{FF2B5EF4-FFF2-40B4-BE49-F238E27FC236}">
                <a16:creationId xmlns:a16="http://schemas.microsoft.com/office/drawing/2014/main" id="{2323AF0F-80A8-7BED-414D-22E31C9A8342}"/>
              </a:ext>
            </a:extLst>
          </p:cNvPr>
          <p:cNvSpPr>
            <a:spLocks noGrp="1"/>
          </p:cNvSpPr>
          <p:nvPr>
            <p:ph sz="half" idx="1"/>
          </p:nvPr>
        </p:nvSpPr>
        <p:spPr/>
        <p:txBody>
          <a:bodyPr/>
          <a:lstStyle/>
          <a:p>
            <a:pPr algn="just"/>
            <a:r>
              <a:rPr lang="el-GR" dirty="0">
                <a:latin typeface="Palatino Linotype" panose="02040502050505030304" pitchFamily="18" charset="0"/>
              </a:rPr>
              <a:t>ΔΗΜΗΤΡΑ</a:t>
            </a:r>
          </a:p>
          <a:p>
            <a:pPr algn="just"/>
            <a:r>
              <a:rPr lang="el-GR" dirty="0">
                <a:latin typeface="Palatino Linotype" panose="02040502050505030304" pitchFamily="18" charset="0"/>
              </a:rPr>
              <a:t>Αδερφή του Δία, της Ήρας και του </a:t>
            </a:r>
            <a:r>
              <a:rPr lang="el-GR" dirty="0" err="1">
                <a:latin typeface="Palatino Linotype" panose="02040502050505030304" pitchFamily="18" charset="0"/>
              </a:rPr>
              <a:t>Ποσειδώνα</a:t>
            </a:r>
            <a:r>
              <a:rPr lang="el-GR" dirty="0">
                <a:latin typeface="Palatino Linotype" panose="02040502050505030304" pitchFamily="18" charset="0"/>
              </a:rPr>
              <a:t>.</a:t>
            </a:r>
          </a:p>
          <a:p>
            <a:pPr algn="just"/>
            <a:r>
              <a:rPr lang="el-GR" dirty="0">
                <a:latin typeface="Palatino Linotype" panose="02040502050505030304" pitchFamily="18" charset="0"/>
              </a:rPr>
              <a:t>Θεά της γεωργίας και της γονιμότητας.</a:t>
            </a:r>
          </a:p>
          <a:p>
            <a:pPr algn="just"/>
            <a:r>
              <a:rPr lang="el-GR" dirty="0">
                <a:latin typeface="Palatino Linotype" panose="02040502050505030304" pitchFamily="18" charset="0"/>
              </a:rPr>
              <a:t>Μαζί με τον Δία γέννησε την Περσεφόνη που απήγαγε ο αδελφός της ο </a:t>
            </a:r>
            <a:r>
              <a:rPr lang="el-GR" dirty="0" err="1">
                <a:latin typeface="Palatino Linotype" panose="02040502050505030304" pitchFamily="18" charset="0"/>
              </a:rPr>
              <a:t>Πλούτωνας</a:t>
            </a:r>
            <a:r>
              <a:rPr lang="el-GR" dirty="0">
                <a:latin typeface="Palatino Linotype" panose="02040502050505030304" pitchFamily="18" charset="0"/>
              </a:rPr>
              <a:t>.</a:t>
            </a:r>
          </a:p>
        </p:txBody>
      </p:sp>
      <p:pic>
        <p:nvPicPr>
          <p:cNvPr id="6" name="Θέση περιεχομένου 5">
            <a:extLst>
              <a:ext uri="{FF2B5EF4-FFF2-40B4-BE49-F238E27FC236}">
                <a16:creationId xmlns:a16="http://schemas.microsoft.com/office/drawing/2014/main" id="{F43AEBCD-4523-2ED9-0D36-E5874A4411C5}"/>
              </a:ext>
            </a:extLst>
          </p:cNvPr>
          <p:cNvPicPr>
            <a:picLocks noGrp="1" noChangeAspect="1"/>
          </p:cNvPicPr>
          <p:nvPr>
            <p:ph sz="half" idx="2"/>
          </p:nvPr>
        </p:nvPicPr>
        <p:blipFill>
          <a:blip r:embed="rId2"/>
          <a:stretch>
            <a:fillRect/>
          </a:stretch>
        </p:blipFill>
        <p:spPr>
          <a:xfrm>
            <a:off x="5089525" y="2706423"/>
            <a:ext cx="4184650" cy="2789766"/>
          </a:xfrm>
        </p:spPr>
      </p:pic>
    </p:spTree>
    <p:extLst>
      <p:ext uri="{BB962C8B-B14F-4D97-AF65-F5344CB8AC3E}">
        <p14:creationId xmlns:p14="http://schemas.microsoft.com/office/powerpoint/2010/main" val="707217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8235482-90B5-B520-2B89-FFE71B82184B}"/>
              </a:ext>
            </a:extLst>
          </p:cNvPr>
          <p:cNvSpPr>
            <a:spLocks noGrp="1"/>
          </p:cNvSpPr>
          <p:nvPr>
            <p:ph type="title"/>
          </p:nvPr>
        </p:nvSpPr>
        <p:spPr/>
        <p:txBody>
          <a:bodyPr/>
          <a:lstStyle/>
          <a:p>
            <a:r>
              <a:rPr lang="el-GR" dirty="0">
                <a:latin typeface="Palatino Linotype" panose="02040502050505030304" pitchFamily="18" charset="0"/>
              </a:rPr>
              <a:t>Σχόλια</a:t>
            </a:r>
            <a:endParaRPr lang="el-GR" dirty="0"/>
          </a:p>
        </p:txBody>
      </p:sp>
      <p:sp>
        <p:nvSpPr>
          <p:cNvPr id="5" name="Θέση περιεχομένου 4">
            <a:extLst>
              <a:ext uri="{FF2B5EF4-FFF2-40B4-BE49-F238E27FC236}">
                <a16:creationId xmlns:a16="http://schemas.microsoft.com/office/drawing/2014/main" id="{76636CC3-F596-E190-EAD1-505229FA4E02}"/>
              </a:ext>
            </a:extLst>
          </p:cNvPr>
          <p:cNvSpPr>
            <a:spLocks noGrp="1"/>
          </p:cNvSpPr>
          <p:nvPr>
            <p:ph sz="half" idx="1"/>
          </p:nvPr>
        </p:nvSpPr>
        <p:spPr/>
        <p:txBody>
          <a:bodyPr/>
          <a:lstStyle/>
          <a:p>
            <a:pPr algn="just"/>
            <a:r>
              <a:rPr lang="el-GR" dirty="0">
                <a:latin typeface="Palatino Linotype" panose="02040502050505030304" pitchFamily="18" charset="0"/>
              </a:rPr>
              <a:t>ΕΣΤΙΑ</a:t>
            </a:r>
          </a:p>
          <a:p>
            <a:pPr algn="just"/>
            <a:r>
              <a:rPr lang="el-GR" dirty="0">
                <a:latin typeface="Palatino Linotype" panose="02040502050505030304" pitchFamily="18" charset="0"/>
              </a:rPr>
              <a:t>Η θεά Εστία ήταν η μεγαλύτερη κόρη και το πρώτο παιδί του Κρόνου και της Ρέας. </a:t>
            </a:r>
          </a:p>
          <a:p>
            <a:pPr algn="just"/>
            <a:r>
              <a:rPr lang="el-GR" dirty="0">
                <a:latin typeface="Palatino Linotype" panose="02040502050505030304" pitchFamily="18" charset="0"/>
              </a:rPr>
              <a:t>Προστάτιδα της οικογενειακής ευτυχίας, είχε ως ιερό της το κέντρο του σπιτιού.</a:t>
            </a:r>
          </a:p>
          <a:p>
            <a:pPr algn="just"/>
            <a:r>
              <a:rPr lang="el-GR" dirty="0">
                <a:latin typeface="Palatino Linotype" panose="02040502050505030304" pitchFamily="18" charset="0"/>
              </a:rPr>
              <a:t>Ορκισμένη παρθένα.</a:t>
            </a:r>
          </a:p>
        </p:txBody>
      </p:sp>
      <p:pic>
        <p:nvPicPr>
          <p:cNvPr id="8" name="Θέση περιεχομένου 7">
            <a:extLst>
              <a:ext uri="{FF2B5EF4-FFF2-40B4-BE49-F238E27FC236}">
                <a16:creationId xmlns:a16="http://schemas.microsoft.com/office/drawing/2014/main" id="{7E496F19-BC0C-B15E-AD83-09A4F970950A}"/>
              </a:ext>
            </a:extLst>
          </p:cNvPr>
          <p:cNvPicPr>
            <a:picLocks noGrp="1" noChangeAspect="1"/>
          </p:cNvPicPr>
          <p:nvPr>
            <p:ph sz="half" idx="2"/>
          </p:nvPr>
        </p:nvPicPr>
        <p:blipFill>
          <a:blip r:embed="rId2"/>
          <a:stretch>
            <a:fillRect/>
          </a:stretch>
        </p:blipFill>
        <p:spPr>
          <a:xfrm>
            <a:off x="5089525" y="2532063"/>
            <a:ext cx="4184650" cy="3138487"/>
          </a:xfrm>
        </p:spPr>
      </p:pic>
    </p:spTree>
    <p:extLst>
      <p:ext uri="{BB962C8B-B14F-4D97-AF65-F5344CB8AC3E}">
        <p14:creationId xmlns:p14="http://schemas.microsoft.com/office/powerpoint/2010/main" val="2271827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F77656-EA5C-1AE4-EC43-E292AB4BCD5E}"/>
              </a:ext>
            </a:extLst>
          </p:cNvPr>
          <p:cNvSpPr>
            <a:spLocks noGrp="1"/>
          </p:cNvSpPr>
          <p:nvPr>
            <p:ph type="title"/>
          </p:nvPr>
        </p:nvSpPr>
        <p:spPr/>
        <p:txBody>
          <a:bodyPr/>
          <a:lstStyle/>
          <a:p>
            <a:r>
              <a:rPr lang="el-GR" dirty="0">
                <a:latin typeface="Palatino Linotype" panose="02040502050505030304" pitchFamily="18" charset="0"/>
              </a:rPr>
              <a:t>Σχόλια</a:t>
            </a:r>
            <a:endParaRPr lang="el-GR" dirty="0"/>
          </a:p>
        </p:txBody>
      </p:sp>
      <p:sp>
        <p:nvSpPr>
          <p:cNvPr id="3" name="Θέση περιεχομένου 2">
            <a:extLst>
              <a:ext uri="{FF2B5EF4-FFF2-40B4-BE49-F238E27FC236}">
                <a16:creationId xmlns:a16="http://schemas.microsoft.com/office/drawing/2014/main" id="{6BD2BE34-57CF-86FE-2154-149D2622A3FF}"/>
              </a:ext>
            </a:extLst>
          </p:cNvPr>
          <p:cNvSpPr>
            <a:spLocks noGrp="1"/>
          </p:cNvSpPr>
          <p:nvPr>
            <p:ph sz="half" idx="1"/>
          </p:nvPr>
        </p:nvSpPr>
        <p:spPr/>
        <p:txBody>
          <a:bodyPr/>
          <a:lstStyle/>
          <a:p>
            <a:pPr algn="just"/>
            <a:r>
              <a:rPr lang="el-GR" dirty="0">
                <a:latin typeface="Palatino Linotype" panose="02040502050505030304" pitchFamily="18" charset="0"/>
              </a:rPr>
              <a:t>ΑΠΟΛΛΩΝΑΣ</a:t>
            </a:r>
          </a:p>
          <a:p>
            <a:pPr algn="just"/>
            <a:r>
              <a:rPr lang="el-GR" dirty="0">
                <a:latin typeface="Palatino Linotype" panose="02040502050505030304" pitchFamily="18" charset="0"/>
              </a:rPr>
              <a:t>Παιδί του Δία και της Λητούς. Δίδυμος αδελφός της θεάς Άρτεμης.</a:t>
            </a:r>
          </a:p>
          <a:p>
            <a:pPr algn="just"/>
            <a:r>
              <a:rPr lang="el-GR" dirty="0">
                <a:latin typeface="Palatino Linotype" panose="02040502050505030304" pitchFamily="18" charset="0"/>
              </a:rPr>
              <a:t>Θεός της μαντικής τέχνης, της μουσικής και του χορού, της ηθικής τάξης και της λογικής. Ήταν ακόμα θεραπευτής θεός.</a:t>
            </a:r>
          </a:p>
          <a:p>
            <a:endParaRPr lang="el-GR" dirty="0"/>
          </a:p>
        </p:txBody>
      </p:sp>
      <p:pic>
        <p:nvPicPr>
          <p:cNvPr id="6" name="Θέση περιεχομένου 5">
            <a:extLst>
              <a:ext uri="{FF2B5EF4-FFF2-40B4-BE49-F238E27FC236}">
                <a16:creationId xmlns:a16="http://schemas.microsoft.com/office/drawing/2014/main" id="{BDCE7D56-2EB4-47C1-E994-3A345D229B7E}"/>
              </a:ext>
            </a:extLst>
          </p:cNvPr>
          <p:cNvPicPr>
            <a:picLocks noGrp="1" noChangeAspect="1"/>
          </p:cNvPicPr>
          <p:nvPr>
            <p:ph sz="half" idx="2"/>
          </p:nvPr>
        </p:nvPicPr>
        <p:blipFill>
          <a:blip r:embed="rId2"/>
          <a:stretch>
            <a:fillRect/>
          </a:stretch>
        </p:blipFill>
        <p:spPr>
          <a:xfrm>
            <a:off x="6134100" y="2810669"/>
            <a:ext cx="2095500" cy="2581275"/>
          </a:xfrm>
        </p:spPr>
      </p:pic>
    </p:spTree>
    <p:extLst>
      <p:ext uri="{BB962C8B-B14F-4D97-AF65-F5344CB8AC3E}">
        <p14:creationId xmlns:p14="http://schemas.microsoft.com/office/powerpoint/2010/main" val="2460355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B3D298-AFEC-B305-EE88-7F6C12DFA0E4}"/>
              </a:ext>
            </a:extLst>
          </p:cNvPr>
          <p:cNvSpPr>
            <a:spLocks noGrp="1"/>
          </p:cNvSpPr>
          <p:nvPr>
            <p:ph type="title"/>
          </p:nvPr>
        </p:nvSpPr>
        <p:spPr/>
        <p:txBody>
          <a:bodyPr/>
          <a:lstStyle/>
          <a:p>
            <a:r>
              <a:rPr lang="el-GR" dirty="0">
                <a:latin typeface="Palatino Linotype" panose="02040502050505030304" pitchFamily="18" charset="0"/>
              </a:rPr>
              <a:t>Σχόλια</a:t>
            </a:r>
            <a:endParaRPr lang="el-GR" dirty="0"/>
          </a:p>
        </p:txBody>
      </p:sp>
      <p:sp>
        <p:nvSpPr>
          <p:cNvPr id="3" name="Θέση περιεχομένου 2">
            <a:extLst>
              <a:ext uri="{FF2B5EF4-FFF2-40B4-BE49-F238E27FC236}">
                <a16:creationId xmlns:a16="http://schemas.microsoft.com/office/drawing/2014/main" id="{59AE464B-63A3-4EDD-3075-3F9E53205F8E}"/>
              </a:ext>
            </a:extLst>
          </p:cNvPr>
          <p:cNvSpPr>
            <a:spLocks noGrp="1"/>
          </p:cNvSpPr>
          <p:nvPr>
            <p:ph sz="half" idx="1"/>
          </p:nvPr>
        </p:nvSpPr>
        <p:spPr/>
        <p:txBody>
          <a:bodyPr/>
          <a:lstStyle/>
          <a:p>
            <a:pPr algn="just"/>
            <a:r>
              <a:rPr lang="el-GR" dirty="0">
                <a:latin typeface="Palatino Linotype" panose="02040502050505030304" pitchFamily="18" charset="0"/>
              </a:rPr>
              <a:t>ΑΡΤΕΜΙΣ</a:t>
            </a:r>
          </a:p>
          <a:p>
            <a:pPr algn="just"/>
            <a:r>
              <a:rPr lang="el-GR" dirty="0">
                <a:latin typeface="Palatino Linotype" panose="02040502050505030304" pitchFamily="18" charset="0"/>
              </a:rPr>
              <a:t>Κόρη του Δία και της Λητούς. Δίδυμη αδελφή του Απόλλωνα.</a:t>
            </a:r>
          </a:p>
          <a:p>
            <a:pPr algn="just"/>
            <a:r>
              <a:rPr lang="el-GR" dirty="0">
                <a:latin typeface="Palatino Linotype" panose="02040502050505030304" pitchFamily="18" charset="0"/>
              </a:rPr>
              <a:t>Θεά του κυνηγιού, της άγριας φύσης και της γονιμότητας.</a:t>
            </a:r>
          </a:p>
          <a:p>
            <a:pPr algn="just"/>
            <a:r>
              <a:rPr lang="el-GR" dirty="0">
                <a:latin typeface="Palatino Linotype" panose="02040502050505030304" pitchFamily="18" charset="0"/>
              </a:rPr>
              <a:t>Παρθένα θεά.</a:t>
            </a:r>
          </a:p>
        </p:txBody>
      </p:sp>
      <p:pic>
        <p:nvPicPr>
          <p:cNvPr id="6" name="Θέση περιεχομένου 5">
            <a:extLst>
              <a:ext uri="{FF2B5EF4-FFF2-40B4-BE49-F238E27FC236}">
                <a16:creationId xmlns:a16="http://schemas.microsoft.com/office/drawing/2014/main" id="{402D2DE2-3606-C26D-962D-12899F79E2EF}"/>
              </a:ext>
            </a:extLst>
          </p:cNvPr>
          <p:cNvPicPr>
            <a:picLocks noGrp="1" noChangeAspect="1"/>
          </p:cNvPicPr>
          <p:nvPr>
            <p:ph sz="half" idx="2"/>
          </p:nvPr>
        </p:nvPicPr>
        <p:blipFill>
          <a:blip r:embed="rId2"/>
          <a:stretch>
            <a:fillRect/>
          </a:stretch>
        </p:blipFill>
        <p:spPr>
          <a:xfrm>
            <a:off x="5725742" y="2160588"/>
            <a:ext cx="2912215" cy="3881437"/>
          </a:xfrm>
        </p:spPr>
      </p:pic>
    </p:spTree>
    <p:extLst>
      <p:ext uri="{BB962C8B-B14F-4D97-AF65-F5344CB8AC3E}">
        <p14:creationId xmlns:p14="http://schemas.microsoft.com/office/powerpoint/2010/main" val="1458705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E96914-DAF5-2F0D-D821-90ABDC47F210}"/>
              </a:ext>
            </a:extLst>
          </p:cNvPr>
          <p:cNvSpPr>
            <a:spLocks noGrp="1"/>
          </p:cNvSpPr>
          <p:nvPr>
            <p:ph type="title"/>
          </p:nvPr>
        </p:nvSpPr>
        <p:spPr/>
        <p:txBody>
          <a:bodyPr/>
          <a:lstStyle/>
          <a:p>
            <a:r>
              <a:rPr lang="el-GR" i="1" dirty="0" err="1"/>
              <a:t>Φαίδρος</a:t>
            </a:r>
            <a:endParaRPr lang="el-GR" dirty="0"/>
          </a:p>
        </p:txBody>
      </p:sp>
      <p:sp>
        <p:nvSpPr>
          <p:cNvPr id="3" name="Θέση περιεχομένου 2">
            <a:extLst>
              <a:ext uri="{FF2B5EF4-FFF2-40B4-BE49-F238E27FC236}">
                <a16:creationId xmlns:a16="http://schemas.microsoft.com/office/drawing/2014/main" id="{B6CA072D-73D3-B539-3786-D816027A5DF1}"/>
              </a:ext>
            </a:extLst>
          </p:cNvPr>
          <p:cNvSpPr>
            <a:spLocks noGrp="1"/>
          </p:cNvSpPr>
          <p:nvPr>
            <p:ph idx="1"/>
          </p:nvPr>
        </p:nvSpPr>
        <p:spPr/>
        <p:txBody>
          <a:bodyPr/>
          <a:lstStyle/>
          <a:p>
            <a:pPr algn="just"/>
            <a:r>
              <a:rPr lang="el-GR" dirty="0">
                <a:latin typeface="Palatino Linotype" panose="02040502050505030304" pitchFamily="18" charset="0"/>
              </a:rPr>
              <a:t>ΔΟΜΗ:</a:t>
            </a:r>
          </a:p>
          <a:p>
            <a:pPr algn="just"/>
            <a:r>
              <a:rPr lang="el-GR" dirty="0">
                <a:latin typeface="Palatino Linotype" panose="02040502050505030304" pitchFamily="18" charset="0"/>
              </a:rPr>
              <a:t>Ο Σωκράτης συναντά τυχαία τον </a:t>
            </a:r>
            <a:r>
              <a:rPr lang="el-GR" dirty="0" err="1">
                <a:latin typeface="Palatino Linotype" panose="02040502050505030304" pitchFamily="18" charset="0"/>
              </a:rPr>
              <a:t>Φαίδρο</a:t>
            </a:r>
            <a:r>
              <a:rPr lang="el-GR" dirty="0">
                <a:latin typeface="Palatino Linotype" panose="02040502050505030304" pitchFamily="18" charset="0"/>
              </a:rPr>
              <a:t> που ακολουθώντας ιατρικές συμβουλές βγήκε έξω από τα τείχη της πόλης για περίπατο στην εξοχή. Ο </a:t>
            </a:r>
            <a:r>
              <a:rPr lang="el-GR" dirty="0" err="1">
                <a:latin typeface="Palatino Linotype" panose="02040502050505030304" pitchFamily="18" charset="0"/>
              </a:rPr>
              <a:t>Φαίδρος</a:t>
            </a:r>
            <a:r>
              <a:rPr lang="el-GR" dirty="0">
                <a:latin typeface="Palatino Linotype" panose="02040502050505030304" pitchFamily="18" charset="0"/>
              </a:rPr>
              <a:t> πρέπει τουλάχιστον να πλησιάζει τα 40. Ο Σωκράτης είναι περίπου 60.</a:t>
            </a:r>
          </a:p>
          <a:p>
            <a:pPr algn="just"/>
            <a:r>
              <a:rPr lang="el-GR" dirty="0">
                <a:latin typeface="Palatino Linotype" panose="02040502050505030304" pitchFamily="18" charset="0"/>
              </a:rPr>
              <a:t>Αποφασίζει να του κάνει παρέα παρεκκλίνοντας από τις συνήθειες του (να συχνάζει στην πόλη). Τον πείθει να καθίσουν στη σκιά ενός πλατάνου που βρίσκεται στις όχθες του ποταμού Ιλισού. Εκεί εκτυλίσσεται η συζήτηση. Μεσημέρι.</a:t>
            </a:r>
          </a:p>
          <a:p>
            <a:pPr algn="just"/>
            <a:endParaRPr lang="el-GR" dirty="0">
              <a:latin typeface="Palatino Linotype" panose="02040502050505030304" pitchFamily="18" charset="0"/>
            </a:endParaRPr>
          </a:p>
          <a:p>
            <a:endParaRPr lang="el-GR" dirty="0"/>
          </a:p>
        </p:txBody>
      </p:sp>
    </p:spTree>
    <p:extLst>
      <p:ext uri="{BB962C8B-B14F-4D97-AF65-F5344CB8AC3E}">
        <p14:creationId xmlns:p14="http://schemas.microsoft.com/office/powerpoint/2010/main" val="786637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D2982-2613-3077-1DCE-C9D24DFDABC6}"/>
              </a:ext>
            </a:extLst>
          </p:cNvPr>
          <p:cNvSpPr>
            <a:spLocks noGrp="1"/>
          </p:cNvSpPr>
          <p:nvPr>
            <p:ph type="title"/>
          </p:nvPr>
        </p:nvSpPr>
        <p:spPr/>
        <p:txBody>
          <a:bodyPr/>
          <a:lstStyle/>
          <a:p>
            <a:r>
              <a:rPr lang="el-GR" dirty="0">
                <a:latin typeface="Palatino Linotype" panose="02040502050505030304" pitchFamily="18" charset="0"/>
              </a:rPr>
              <a:t>Σχόλια</a:t>
            </a:r>
            <a:endParaRPr lang="el-GR" dirty="0"/>
          </a:p>
        </p:txBody>
      </p:sp>
      <p:sp>
        <p:nvSpPr>
          <p:cNvPr id="3" name="Θέση περιεχομένου 2">
            <a:extLst>
              <a:ext uri="{FF2B5EF4-FFF2-40B4-BE49-F238E27FC236}">
                <a16:creationId xmlns:a16="http://schemas.microsoft.com/office/drawing/2014/main" id="{27229737-2393-7E99-5B7A-E00C0A165778}"/>
              </a:ext>
            </a:extLst>
          </p:cNvPr>
          <p:cNvSpPr>
            <a:spLocks noGrp="1"/>
          </p:cNvSpPr>
          <p:nvPr>
            <p:ph sz="half" idx="1"/>
          </p:nvPr>
        </p:nvSpPr>
        <p:spPr/>
        <p:txBody>
          <a:bodyPr/>
          <a:lstStyle/>
          <a:p>
            <a:pPr algn="just"/>
            <a:r>
              <a:rPr lang="el-GR" dirty="0">
                <a:latin typeface="Palatino Linotype" panose="02040502050505030304" pitchFamily="18" charset="0"/>
              </a:rPr>
              <a:t>ΑΘΗΝΑ</a:t>
            </a:r>
          </a:p>
          <a:p>
            <a:pPr algn="just"/>
            <a:r>
              <a:rPr lang="el-GR" dirty="0">
                <a:latin typeface="Palatino Linotype" panose="02040502050505030304" pitchFamily="18" charset="0"/>
              </a:rPr>
              <a:t>Κόρη του Δία και της </a:t>
            </a:r>
            <a:r>
              <a:rPr lang="el-GR" dirty="0" err="1">
                <a:latin typeface="Palatino Linotype" panose="02040502050505030304" pitchFamily="18" charset="0"/>
              </a:rPr>
              <a:t>Μήτιδας</a:t>
            </a:r>
            <a:r>
              <a:rPr lang="el-GR" dirty="0">
                <a:latin typeface="Palatino Linotype" panose="02040502050505030304" pitchFamily="18" charset="0"/>
              </a:rPr>
              <a:t>.</a:t>
            </a:r>
          </a:p>
          <a:p>
            <a:pPr algn="just"/>
            <a:r>
              <a:rPr lang="el-GR" dirty="0">
                <a:latin typeface="Palatino Linotype" panose="02040502050505030304" pitchFamily="18" charset="0"/>
              </a:rPr>
              <a:t>Θεά της σοφίας, των τεχνών και του πολέμου.</a:t>
            </a:r>
          </a:p>
          <a:p>
            <a:pPr algn="just"/>
            <a:r>
              <a:rPr lang="el-GR" dirty="0">
                <a:latin typeface="Palatino Linotype" panose="02040502050505030304" pitchFamily="18" charset="0"/>
              </a:rPr>
              <a:t>Η αγαπημένη κόρη του Δία.</a:t>
            </a:r>
          </a:p>
          <a:p>
            <a:pPr algn="just"/>
            <a:r>
              <a:rPr lang="el-GR" dirty="0">
                <a:latin typeface="Palatino Linotype" panose="02040502050505030304" pitchFamily="18" charset="0"/>
              </a:rPr>
              <a:t>Παρθένα θεά.</a:t>
            </a:r>
          </a:p>
        </p:txBody>
      </p:sp>
      <p:pic>
        <p:nvPicPr>
          <p:cNvPr id="6" name="Θέση περιεχομένου 5">
            <a:extLst>
              <a:ext uri="{FF2B5EF4-FFF2-40B4-BE49-F238E27FC236}">
                <a16:creationId xmlns:a16="http://schemas.microsoft.com/office/drawing/2014/main" id="{604CDE36-82EE-49D0-698B-DAD1C4661FD4}"/>
              </a:ext>
            </a:extLst>
          </p:cNvPr>
          <p:cNvPicPr>
            <a:picLocks noGrp="1" noChangeAspect="1"/>
          </p:cNvPicPr>
          <p:nvPr>
            <p:ph sz="half" idx="2"/>
          </p:nvPr>
        </p:nvPicPr>
        <p:blipFill>
          <a:blip r:embed="rId2"/>
          <a:stretch>
            <a:fillRect/>
          </a:stretch>
        </p:blipFill>
        <p:spPr>
          <a:xfrm>
            <a:off x="5934075" y="2272506"/>
            <a:ext cx="2495550" cy="3657600"/>
          </a:xfrm>
        </p:spPr>
      </p:pic>
    </p:spTree>
    <p:extLst>
      <p:ext uri="{BB962C8B-B14F-4D97-AF65-F5344CB8AC3E}">
        <p14:creationId xmlns:p14="http://schemas.microsoft.com/office/powerpoint/2010/main" val="2791796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F06283-1B97-F880-A185-AF4BDD514286}"/>
              </a:ext>
            </a:extLst>
          </p:cNvPr>
          <p:cNvSpPr>
            <a:spLocks noGrp="1"/>
          </p:cNvSpPr>
          <p:nvPr>
            <p:ph type="title"/>
          </p:nvPr>
        </p:nvSpPr>
        <p:spPr/>
        <p:txBody>
          <a:bodyPr/>
          <a:lstStyle/>
          <a:p>
            <a:r>
              <a:rPr lang="el-GR" dirty="0">
                <a:latin typeface="Palatino Linotype" panose="02040502050505030304" pitchFamily="18" charset="0"/>
              </a:rPr>
              <a:t>Σχόλια</a:t>
            </a:r>
            <a:endParaRPr lang="el-GR" dirty="0"/>
          </a:p>
        </p:txBody>
      </p:sp>
      <p:sp>
        <p:nvSpPr>
          <p:cNvPr id="3" name="Θέση περιεχομένου 2">
            <a:extLst>
              <a:ext uri="{FF2B5EF4-FFF2-40B4-BE49-F238E27FC236}">
                <a16:creationId xmlns:a16="http://schemas.microsoft.com/office/drawing/2014/main" id="{099C0E33-3431-9D54-12AE-5A28064E89AF}"/>
              </a:ext>
            </a:extLst>
          </p:cNvPr>
          <p:cNvSpPr>
            <a:spLocks noGrp="1"/>
          </p:cNvSpPr>
          <p:nvPr>
            <p:ph sz="half" idx="1"/>
          </p:nvPr>
        </p:nvSpPr>
        <p:spPr/>
        <p:txBody>
          <a:bodyPr/>
          <a:lstStyle/>
          <a:p>
            <a:pPr algn="just"/>
            <a:r>
              <a:rPr lang="el-GR" dirty="0">
                <a:latin typeface="Palatino Linotype" panose="02040502050505030304" pitchFamily="18" charset="0"/>
              </a:rPr>
              <a:t>ΑΦΡΟΔΙΤΗ</a:t>
            </a:r>
          </a:p>
          <a:p>
            <a:pPr algn="just"/>
            <a:r>
              <a:rPr lang="el-GR" dirty="0">
                <a:latin typeface="Palatino Linotype" panose="02040502050505030304" pitchFamily="18" charset="0"/>
              </a:rPr>
              <a:t>Κόρη του Δία και της Διώνης ή γεννήθηκε από τον αφρό που σχηματίστηκε όταν ο Κρόνος έκοψε τα γεννητικά όργανα του πατέρα του Ουρανού και τα πέταξε στη θάλασσα.</a:t>
            </a:r>
          </a:p>
          <a:p>
            <a:pPr algn="just"/>
            <a:r>
              <a:rPr lang="el-GR" dirty="0">
                <a:latin typeface="Palatino Linotype" panose="02040502050505030304" pitchFamily="18" charset="0"/>
              </a:rPr>
              <a:t>Θεά της ομορφιάς και του έρωτα. Σύζυγος του Ήφαιστου (γιος Δία και Ήρας). Ερωμένη του Άρη.</a:t>
            </a:r>
          </a:p>
        </p:txBody>
      </p:sp>
      <p:pic>
        <p:nvPicPr>
          <p:cNvPr id="6" name="Θέση περιεχομένου 5">
            <a:extLst>
              <a:ext uri="{FF2B5EF4-FFF2-40B4-BE49-F238E27FC236}">
                <a16:creationId xmlns:a16="http://schemas.microsoft.com/office/drawing/2014/main" id="{055AE455-546D-B418-370F-C9832B002146}"/>
              </a:ext>
            </a:extLst>
          </p:cNvPr>
          <p:cNvPicPr>
            <a:picLocks noGrp="1" noChangeAspect="1"/>
          </p:cNvPicPr>
          <p:nvPr>
            <p:ph sz="half" idx="2"/>
          </p:nvPr>
        </p:nvPicPr>
        <p:blipFill>
          <a:blip r:embed="rId2"/>
          <a:stretch>
            <a:fillRect/>
          </a:stretch>
        </p:blipFill>
        <p:spPr>
          <a:xfrm>
            <a:off x="5824537" y="3258344"/>
            <a:ext cx="2714625" cy="1685925"/>
          </a:xfrm>
        </p:spPr>
      </p:pic>
    </p:spTree>
    <p:extLst>
      <p:ext uri="{BB962C8B-B14F-4D97-AF65-F5344CB8AC3E}">
        <p14:creationId xmlns:p14="http://schemas.microsoft.com/office/powerpoint/2010/main" val="1074355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A80CB0-43DE-B30A-4784-A5B288A7A24E}"/>
              </a:ext>
            </a:extLst>
          </p:cNvPr>
          <p:cNvSpPr>
            <a:spLocks noGrp="1"/>
          </p:cNvSpPr>
          <p:nvPr>
            <p:ph type="title"/>
          </p:nvPr>
        </p:nvSpPr>
        <p:spPr/>
        <p:txBody>
          <a:bodyPr/>
          <a:lstStyle/>
          <a:p>
            <a:r>
              <a:rPr lang="el-GR" dirty="0">
                <a:latin typeface="Palatino Linotype" panose="02040502050505030304" pitchFamily="18" charset="0"/>
              </a:rPr>
              <a:t>Σχόλια</a:t>
            </a:r>
            <a:endParaRPr lang="el-GR" dirty="0"/>
          </a:p>
        </p:txBody>
      </p:sp>
      <p:sp>
        <p:nvSpPr>
          <p:cNvPr id="4" name="Θέση περιεχομένου 3">
            <a:extLst>
              <a:ext uri="{FF2B5EF4-FFF2-40B4-BE49-F238E27FC236}">
                <a16:creationId xmlns:a16="http://schemas.microsoft.com/office/drawing/2014/main" id="{2F129D70-C986-F27A-57BC-A6481D70B1DC}"/>
              </a:ext>
            </a:extLst>
          </p:cNvPr>
          <p:cNvSpPr>
            <a:spLocks noGrp="1"/>
          </p:cNvSpPr>
          <p:nvPr>
            <p:ph sz="half" idx="1"/>
          </p:nvPr>
        </p:nvSpPr>
        <p:spPr/>
        <p:txBody>
          <a:bodyPr/>
          <a:lstStyle/>
          <a:p>
            <a:pPr algn="just"/>
            <a:r>
              <a:rPr lang="el-GR" dirty="0">
                <a:latin typeface="Palatino Linotype" panose="02040502050505030304" pitchFamily="18" charset="0"/>
              </a:rPr>
              <a:t>ΗΦΑΙΣΤΟΣ</a:t>
            </a:r>
          </a:p>
          <a:p>
            <a:pPr algn="just"/>
            <a:r>
              <a:rPr lang="el-GR" dirty="0">
                <a:latin typeface="Palatino Linotype" panose="02040502050505030304" pitchFamily="18" charset="0"/>
              </a:rPr>
              <a:t>Γιος του Δία και της Ήρας.</a:t>
            </a:r>
          </a:p>
          <a:p>
            <a:pPr algn="just"/>
            <a:r>
              <a:rPr lang="el-GR" dirty="0">
                <a:latin typeface="Palatino Linotype" panose="02040502050505030304" pitchFamily="18" charset="0"/>
              </a:rPr>
              <a:t>Σύζυγος της Αφροδίτης.</a:t>
            </a:r>
          </a:p>
          <a:p>
            <a:pPr algn="just"/>
            <a:r>
              <a:rPr lang="el-GR" dirty="0">
                <a:latin typeface="Palatino Linotype" panose="02040502050505030304" pitchFamily="18" charset="0"/>
              </a:rPr>
              <a:t>Θεός της φωτιάς, της μεταλλουργίας και προστάτης των τεχνιτών. </a:t>
            </a:r>
          </a:p>
        </p:txBody>
      </p:sp>
      <p:pic>
        <p:nvPicPr>
          <p:cNvPr id="7" name="Θέση περιεχομένου 6">
            <a:extLst>
              <a:ext uri="{FF2B5EF4-FFF2-40B4-BE49-F238E27FC236}">
                <a16:creationId xmlns:a16="http://schemas.microsoft.com/office/drawing/2014/main" id="{2A56AD3F-8C87-B3C8-5F24-5B4226E8D1FB}"/>
              </a:ext>
            </a:extLst>
          </p:cNvPr>
          <p:cNvPicPr>
            <a:picLocks noGrp="1" noChangeAspect="1"/>
          </p:cNvPicPr>
          <p:nvPr>
            <p:ph sz="half" idx="2"/>
          </p:nvPr>
        </p:nvPicPr>
        <p:blipFill>
          <a:blip r:embed="rId2"/>
          <a:stretch>
            <a:fillRect/>
          </a:stretch>
        </p:blipFill>
        <p:spPr>
          <a:xfrm>
            <a:off x="6228080" y="1767841"/>
            <a:ext cx="3045922" cy="3799840"/>
          </a:xfrm>
        </p:spPr>
      </p:pic>
    </p:spTree>
    <p:extLst>
      <p:ext uri="{BB962C8B-B14F-4D97-AF65-F5344CB8AC3E}">
        <p14:creationId xmlns:p14="http://schemas.microsoft.com/office/powerpoint/2010/main" val="3705256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47B266-0080-5E1A-C3C2-C000A1542474}"/>
              </a:ext>
            </a:extLst>
          </p:cNvPr>
          <p:cNvSpPr>
            <a:spLocks noGrp="1"/>
          </p:cNvSpPr>
          <p:nvPr>
            <p:ph type="title"/>
          </p:nvPr>
        </p:nvSpPr>
        <p:spPr/>
        <p:txBody>
          <a:bodyPr/>
          <a:lstStyle/>
          <a:p>
            <a:r>
              <a:rPr lang="el-GR" dirty="0">
                <a:latin typeface="Palatino Linotype" panose="02040502050505030304" pitchFamily="18" charset="0"/>
              </a:rPr>
              <a:t>Σχόλια</a:t>
            </a:r>
            <a:endParaRPr lang="el-GR" dirty="0"/>
          </a:p>
        </p:txBody>
      </p:sp>
      <p:sp>
        <p:nvSpPr>
          <p:cNvPr id="3" name="Θέση περιεχομένου 2">
            <a:extLst>
              <a:ext uri="{FF2B5EF4-FFF2-40B4-BE49-F238E27FC236}">
                <a16:creationId xmlns:a16="http://schemas.microsoft.com/office/drawing/2014/main" id="{1D7CA4F6-A66C-6BC0-1386-DB1837CCDCBC}"/>
              </a:ext>
            </a:extLst>
          </p:cNvPr>
          <p:cNvSpPr>
            <a:spLocks noGrp="1"/>
          </p:cNvSpPr>
          <p:nvPr>
            <p:ph sz="half" idx="1"/>
          </p:nvPr>
        </p:nvSpPr>
        <p:spPr/>
        <p:txBody>
          <a:bodyPr/>
          <a:lstStyle/>
          <a:p>
            <a:pPr algn="just"/>
            <a:r>
              <a:rPr lang="el-GR" dirty="0">
                <a:latin typeface="Palatino Linotype" panose="02040502050505030304" pitchFamily="18" charset="0"/>
              </a:rPr>
              <a:t>ΑΡΗΣ</a:t>
            </a:r>
          </a:p>
          <a:p>
            <a:pPr algn="just"/>
            <a:r>
              <a:rPr lang="el-GR" dirty="0">
                <a:latin typeface="Palatino Linotype" panose="02040502050505030304" pitchFamily="18" charset="0"/>
              </a:rPr>
              <a:t>Γιος του Δία και της Ήρας.</a:t>
            </a:r>
          </a:p>
          <a:p>
            <a:pPr algn="just"/>
            <a:r>
              <a:rPr lang="el-GR" dirty="0">
                <a:latin typeface="Palatino Linotype" panose="02040502050505030304" pitchFamily="18" charset="0"/>
              </a:rPr>
              <a:t>Θεός του πολέμου. </a:t>
            </a:r>
          </a:p>
        </p:txBody>
      </p:sp>
      <p:pic>
        <p:nvPicPr>
          <p:cNvPr id="6" name="Θέση περιεχομένου 5">
            <a:extLst>
              <a:ext uri="{FF2B5EF4-FFF2-40B4-BE49-F238E27FC236}">
                <a16:creationId xmlns:a16="http://schemas.microsoft.com/office/drawing/2014/main" id="{9179C6E1-82D1-91EF-E94D-8B68CA2499F9}"/>
              </a:ext>
            </a:extLst>
          </p:cNvPr>
          <p:cNvPicPr>
            <a:picLocks noGrp="1" noChangeAspect="1"/>
          </p:cNvPicPr>
          <p:nvPr>
            <p:ph sz="half" idx="2"/>
          </p:nvPr>
        </p:nvPicPr>
        <p:blipFill>
          <a:blip r:embed="rId2"/>
          <a:stretch>
            <a:fillRect/>
          </a:stretch>
        </p:blipFill>
        <p:spPr>
          <a:xfrm>
            <a:off x="5241131" y="2160588"/>
            <a:ext cx="3881437" cy="3881437"/>
          </a:xfrm>
        </p:spPr>
      </p:pic>
    </p:spTree>
    <p:extLst>
      <p:ext uri="{BB962C8B-B14F-4D97-AF65-F5344CB8AC3E}">
        <p14:creationId xmlns:p14="http://schemas.microsoft.com/office/powerpoint/2010/main" val="2638277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F85F88-6DE8-7F7F-CDE6-73D7DB308D3D}"/>
              </a:ext>
            </a:extLst>
          </p:cNvPr>
          <p:cNvSpPr>
            <a:spLocks noGrp="1"/>
          </p:cNvSpPr>
          <p:nvPr>
            <p:ph type="title"/>
          </p:nvPr>
        </p:nvSpPr>
        <p:spPr/>
        <p:txBody>
          <a:bodyPr/>
          <a:lstStyle/>
          <a:p>
            <a:r>
              <a:rPr lang="el-GR" dirty="0">
                <a:latin typeface="Palatino Linotype" panose="02040502050505030304" pitchFamily="18" charset="0"/>
              </a:rPr>
              <a:t>Σχόλια</a:t>
            </a:r>
            <a:endParaRPr lang="el-GR" dirty="0"/>
          </a:p>
        </p:txBody>
      </p:sp>
      <p:sp>
        <p:nvSpPr>
          <p:cNvPr id="3" name="Θέση περιεχομένου 2">
            <a:extLst>
              <a:ext uri="{FF2B5EF4-FFF2-40B4-BE49-F238E27FC236}">
                <a16:creationId xmlns:a16="http://schemas.microsoft.com/office/drawing/2014/main" id="{0E088629-0A17-D080-31E2-09423DC0D67E}"/>
              </a:ext>
            </a:extLst>
          </p:cNvPr>
          <p:cNvSpPr>
            <a:spLocks noGrp="1"/>
          </p:cNvSpPr>
          <p:nvPr>
            <p:ph sz="half" idx="1"/>
          </p:nvPr>
        </p:nvSpPr>
        <p:spPr/>
        <p:txBody>
          <a:bodyPr/>
          <a:lstStyle/>
          <a:p>
            <a:pPr algn="just"/>
            <a:r>
              <a:rPr lang="el-GR" dirty="0">
                <a:latin typeface="Palatino Linotype" panose="02040502050505030304" pitchFamily="18" charset="0"/>
              </a:rPr>
              <a:t>ΕΡΜΗΣ</a:t>
            </a:r>
          </a:p>
          <a:p>
            <a:pPr algn="just"/>
            <a:r>
              <a:rPr lang="el-GR" dirty="0">
                <a:latin typeface="Palatino Linotype" panose="02040502050505030304" pitchFamily="18" charset="0"/>
              </a:rPr>
              <a:t>Γιος του Δία και της Μαίας</a:t>
            </a:r>
          </a:p>
          <a:p>
            <a:pPr algn="just"/>
            <a:r>
              <a:rPr lang="el-GR" dirty="0">
                <a:latin typeface="Palatino Linotype" panose="02040502050505030304" pitchFamily="18" charset="0"/>
              </a:rPr>
              <a:t>Αγγελιαφόρος των θεών, προστάτης του εμπορίου, ψυχοπομπός, κήρυκας, προστάτης των ταξιδιωτών.</a:t>
            </a:r>
          </a:p>
          <a:p>
            <a:endParaRPr lang="el-GR" dirty="0"/>
          </a:p>
        </p:txBody>
      </p:sp>
      <p:pic>
        <p:nvPicPr>
          <p:cNvPr id="6" name="Θέση περιεχομένου 5">
            <a:extLst>
              <a:ext uri="{FF2B5EF4-FFF2-40B4-BE49-F238E27FC236}">
                <a16:creationId xmlns:a16="http://schemas.microsoft.com/office/drawing/2014/main" id="{E6F4437B-9722-23EA-54A9-74EA494DFF60}"/>
              </a:ext>
            </a:extLst>
          </p:cNvPr>
          <p:cNvPicPr>
            <a:picLocks noGrp="1" noChangeAspect="1"/>
          </p:cNvPicPr>
          <p:nvPr>
            <p:ph sz="half" idx="2"/>
          </p:nvPr>
        </p:nvPicPr>
        <p:blipFill>
          <a:blip r:embed="rId2"/>
          <a:stretch>
            <a:fillRect/>
          </a:stretch>
        </p:blipFill>
        <p:spPr>
          <a:xfrm>
            <a:off x="6249162" y="3168618"/>
            <a:ext cx="1865376" cy="1865376"/>
          </a:xfrm>
        </p:spPr>
      </p:pic>
    </p:spTree>
    <p:extLst>
      <p:ext uri="{BB962C8B-B14F-4D97-AF65-F5344CB8AC3E}">
        <p14:creationId xmlns:p14="http://schemas.microsoft.com/office/powerpoint/2010/main" val="2880279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55C20F-3D46-AEE3-A286-789CCB815FD5}"/>
              </a:ext>
            </a:extLst>
          </p:cNvPr>
          <p:cNvSpPr>
            <a:spLocks noGrp="1"/>
          </p:cNvSpPr>
          <p:nvPr>
            <p:ph type="title"/>
          </p:nvPr>
        </p:nvSpPr>
        <p:spPr/>
        <p:txBody>
          <a:bodyPr/>
          <a:lstStyle/>
          <a:p>
            <a:r>
              <a:rPr lang="el-GR" dirty="0">
                <a:latin typeface="Palatino Linotype" panose="02040502050505030304" pitchFamily="18" charset="0"/>
              </a:rPr>
              <a:t>Σχόλια</a:t>
            </a:r>
            <a:endParaRPr lang="el-GR" dirty="0"/>
          </a:p>
        </p:txBody>
      </p:sp>
      <p:pic>
        <p:nvPicPr>
          <p:cNvPr id="5" name="Θέση περιεχομένου 4">
            <a:extLst>
              <a:ext uri="{FF2B5EF4-FFF2-40B4-BE49-F238E27FC236}">
                <a16:creationId xmlns:a16="http://schemas.microsoft.com/office/drawing/2014/main" id="{ED50FE65-7060-C5B8-7326-8B33E16FEB7B}"/>
              </a:ext>
            </a:extLst>
          </p:cNvPr>
          <p:cNvPicPr>
            <a:picLocks noGrp="1" noChangeAspect="1"/>
          </p:cNvPicPr>
          <p:nvPr>
            <p:ph idx="1"/>
          </p:nvPr>
        </p:nvPicPr>
        <p:blipFill>
          <a:blip r:embed="rId2"/>
          <a:stretch>
            <a:fillRect/>
          </a:stretch>
        </p:blipFill>
        <p:spPr>
          <a:xfrm>
            <a:off x="1907689" y="2160588"/>
            <a:ext cx="6136659" cy="3881437"/>
          </a:xfrm>
        </p:spPr>
      </p:pic>
    </p:spTree>
    <p:extLst>
      <p:ext uri="{BB962C8B-B14F-4D97-AF65-F5344CB8AC3E}">
        <p14:creationId xmlns:p14="http://schemas.microsoft.com/office/powerpoint/2010/main" val="558290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7E2942-3BBC-8C06-372D-BE65BD218B8F}"/>
              </a:ext>
            </a:extLst>
          </p:cNvPr>
          <p:cNvSpPr>
            <a:spLocks noGrp="1"/>
          </p:cNvSpPr>
          <p:nvPr>
            <p:ph type="title"/>
          </p:nvPr>
        </p:nvSpPr>
        <p:spPr/>
        <p:txBody>
          <a:bodyPr/>
          <a:lstStyle/>
          <a:p>
            <a:r>
              <a:rPr lang="el-GR" i="1" dirty="0"/>
              <a:t>Σχόλια</a:t>
            </a:r>
          </a:p>
        </p:txBody>
      </p:sp>
      <p:sp>
        <p:nvSpPr>
          <p:cNvPr id="3" name="Θέση περιεχομένου 2">
            <a:extLst>
              <a:ext uri="{FF2B5EF4-FFF2-40B4-BE49-F238E27FC236}">
                <a16:creationId xmlns:a16="http://schemas.microsoft.com/office/drawing/2014/main" id="{A6DF8C29-6455-9254-0C2F-C7BF09FF21B0}"/>
              </a:ext>
            </a:extLst>
          </p:cNvPr>
          <p:cNvSpPr>
            <a:spLocks noGrp="1"/>
          </p:cNvSpPr>
          <p:nvPr>
            <p:ph idx="1"/>
          </p:nvPr>
        </p:nvSpPr>
        <p:spPr/>
        <p:txBody>
          <a:bodyPr/>
          <a:lstStyle/>
          <a:p>
            <a:pPr algn="just"/>
            <a:r>
              <a:rPr lang="el-GR" dirty="0">
                <a:latin typeface="Palatino Linotype" panose="02040502050505030304" pitchFamily="18" charset="0"/>
              </a:rPr>
              <a:t>Η ΨΥΧΗ ΧΩΡΙΖΕΤΑΙ ΣΕ ΤΡΙΑ ΜΕΡΗ:</a:t>
            </a:r>
          </a:p>
          <a:p>
            <a:pPr algn="just"/>
            <a:r>
              <a:rPr lang="el-GR" dirty="0">
                <a:latin typeface="Palatino Linotype" panose="02040502050505030304" pitchFamily="18" charset="0"/>
              </a:rPr>
              <a:t>Στον </a:t>
            </a:r>
            <a:r>
              <a:rPr lang="el-GR" i="1" dirty="0" err="1">
                <a:latin typeface="Palatino Linotype" panose="02040502050505030304" pitchFamily="18" charset="0"/>
              </a:rPr>
              <a:t>Φαίδρο</a:t>
            </a:r>
            <a:r>
              <a:rPr lang="el-GR" dirty="0">
                <a:latin typeface="Palatino Linotype" panose="02040502050505030304" pitchFamily="18" charset="0"/>
              </a:rPr>
              <a:t> η ψυχή χωρίζεται σε τρία μέρη: το λογιστικό (σκέψη), το θυμοειδές (συναισθήματα) και το επιθυμητικό (σωματικές επιθυμίες). </a:t>
            </a:r>
          </a:p>
          <a:p>
            <a:pPr algn="just"/>
            <a:r>
              <a:rPr lang="el-GR" dirty="0">
                <a:latin typeface="Palatino Linotype" panose="02040502050505030304" pitchFamily="18" charset="0"/>
              </a:rPr>
              <a:t>Η ισορροπία μεταξύ των μερών δεν είναι δεδομένη. </a:t>
            </a:r>
          </a:p>
          <a:p>
            <a:pPr algn="just"/>
            <a:r>
              <a:rPr lang="el-GR" dirty="0">
                <a:latin typeface="Palatino Linotype" panose="02040502050505030304" pitchFamily="18" charset="0"/>
              </a:rPr>
              <a:t>Το επιθυμητικό μέρος ρέπει προς την σαρκική επαφή ενώ το λογικό προς την πνευματική. </a:t>
            </a:r>
          </a:p>
          <a:p>
            <a:pPr algn="just"/>
            <a:r>
              <a:rPr lang="el-GR" dirty="0">
                <a:latin typeface="Palatino Linotype" panose="02040502050505030304" pitchFamily="18" charset="0"/>
              </a:rPr>
              <a:t>Ο φιλοσοφικός έρωτας αφορά ακριβώς την πνευματική έλξη ανάμεσα σε άτομα διαφορετικής ηλικίας, ωριμότητας και σοφίας.</a:t>
            </a:r>
          </a:p>
          <a:p>
            <a:pPr algn="just"/>
            <a:r>
              <a:rPr lang="el-GR" dirty="0">
                <a:latin typeface="Palatino Linotype" panose="02040502050505030304" pitchFamily="18" charset="0"/>
              </a:rPr>
              <a:t>Η ερωτική έλξη ξεκινά ως ένα άλογο πάθος έχει όμως την δυνατότητα να μεταμορφωθεί σε μια επιθυμία που ωθεί τον άνθρωπο στην ένωση με τις Ιδέες.</a:t>
            </a:r>
          </a:p>
          <a:p>
            <a:pPr algn="just"/>
            <a:endParaRPr lang="el-GR" dirty="0">
              <a:latin typeface="Palatino Linotype" panose="02040502050505030304" pitchFamily="18" charset="0"/>
            </a:endParaRPr>
          </a:p>
        </p:txBody>
      </p:sp>
    </p:spTree>
    <p:extLst>
      <p:ext uri="{BB962C8B-B14F-4D97-AF65-F5344CB8AC3E}">
        <p14:creationId xmlns:p14="http://schemas.microsoft.com/office/powerpoint/2010/main" val="976311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D6D414-4146-5958-EF93-D89BE662164A}"/>
              </a:ext>
            </a:extLst>
          </p:cNvPr>
          <p:cNvSpPr>
            <a:spLocks noGrp="1"/>
          </p:cNvSpPr>
          <p:nvPr>
            <p:ph type="title"/>
          </p:nvPr>
        </p:nvSpPr>
        <p:spPr/>
        <p:txBody>
          <a:bodyPr/>
          <a:lstStyle/>
          <a:p>
            <a:r>
              <a:rPr lang="el-GR" i="1" dirty="0">
                <a:latin typeface="Palatino Linotype" panose="02040502050505030304" pitchFamily="18" charset="0"/>
              </a:rPr>
              <a:t>Σχόλια</a:t>
            </a:r>
          </a:p>
        </p:txBody>
      </p:sp>
      <p:sp>
        <p:nvSpPr>
          <p:cNvPr id="3" name="Θέση περιεχομένου 2">
            <a:extLst>
              <a:ext uri="{FF2B5EF4-FFF2-40B4-BE49-F238E27FC236}">
                <a16:creationId xmlns:a16="http://schemas.microsoft.com/office/drawing/2014/main" id="{C3648A1F-83C6-0DC1-8681-66B72C8FD714}"/>
              </a:ext>
            </a:extLst>
          </p:cNvPr>
          <p:cNvSpPr>
            <a:spLocks noGrp="1"/>
          </p:cNvSpPr>
          <p:nvPr>
            <p:ph idx="1"/>
          </p:nvPr>
        </p:nvSpPr>
        <p:spPr/>
        <p:txBody>
          <a:bodyPr/>
          <a:lstStyle/>
          <a:p>
            <a:pPr algn="just"/>
            <a:r>
              <a:rPr lang="el-GR" dirty="0">
                <a:latin typeface="Palatino Linotype" panose="02040502050505030304" pitchFamily="18" charset="0"/>
              </a:rPr>
              <a:t>ΜΥΘΟΣ ΗΝΙΟΧΟΥ:</a:t>
            </a:r>
          </a:p>
          <a:p>
            <a:pPr algn="just"/>
            <a:r>
              <a:rPr lang="el-GR" dirty="0">
                <a:latin typeface="Palatino Linotype" panose="02040502050505030304" pitchFamily="18" charset="0"/>
              </a:rPr>
              <a:t>Η ψυχή του ανθρώπου μοιάζει με ένα άρμα το οποίο αποτελείται από δύο άλογα. Το ένα είναι ήπιο, όμορφο και καλό, ενώ το άλλο άγριο και αχαλίνωτο. Αναλόγως του ποιο άλογο κατευθύνει το άρμα, η ψυχή είναι ήπια ή αποκτηνωμένη στον έρωτα.</a:t>
            </a:r>
          </a:p>
          <a:p>
            <a:pPr algn="just"/>
            <a:r>
              <a:rPr lang="el-GR" dirty="0">
                <a:latin typeface="Palatino Linotype" panose="02040502050505030304" pitchFamily="18" charset="0"/>
              </a:rPr>
              <a:t>Η κάθαρση της ψυχής επιτυγχάνεται με τα θρησκευτικά μυστήρια, αλλά με τη φιλοσοφική σκέψη και τη σωματική αγνότητα.</a:t>
            </a:r>
          </a:p>
        </p:txBody>
      </p:sp>
    </p:spTree>
    <p:extLst>
      <p:ext uri="{BB962C8B-B14F-4D97-AF65-F5344CB8AC3E}">
        <p14:creationId xmlns:p14="http://schemas.microsoft.com/office/powerpoint/2010/main" val="2093270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206DBE-7CF5-5557-937A-5DE58CBFA5D8}"/>
              </a:ext>
            </a:extLst>
          </p:cNvPr>
          <p:cNvSpPr>
            <a:spLocks noGrp="1"/>
          </p:cNvSpPr>
          <p:nvPr>
            <p:ph type="title"/>
          </p:nvPr>
        </p:nvSpPr>
        <p:spPr/>
        <p:txBody>
          <a:bodyPr/>
          <a:lstStyle/>
          <a:p>
            <a:r>
              <a:rPr lang="el-GR" dirty="0">
                <a:latin typeface="Palatino Linotype" panose="02040502050505030304" pitchFamily="18" charset="0"/>
              </a:rPr>
              <a:t>Ερωτήσεις κατανόησης</a:t>
            </a:r>
          </a:p>
        </p:txBody>
      </p:sp>
      <p:sp>
        <p:nvSpPr>
          <p:cNvPr id="3" name="Θέση περιεχομένου 2">
            <a:extLst>
              <a:ext uri="{FF2B5EF4-FFF2-40B4-BE49-F238E27FC236}">
                <a16:creationId xmlns:a16="http://schemas.microsoft.com/office/drawing/2014/main" id="{DC8AE23F-76A1-FAD0-8C4F-22F47008F07B}"/>
              </a:ext>
            </a:extLst>
          </p:cNvPr>
          <p:cNvSpPr>
            <a:spLocks noGrp="1"/>
          </p:cNvSpPr>
          <p:nvPr>
            <p:ph idx="1"/>
          </p:nvPr>
        </p:nvSpPr>
        <p:spPr/>
        <p:txBody>
          <a:bodyPr/>
          <a:lstStyle/>
          <a:p>
            <a:pPr algn="just"/>
            <a:r>
              <a:rPr lang="el-GR" dirty="0">
                <a:latin typeface="Palatino Linotype" panose="02040502050505030304" pitchFamily="18" charset="0"/>
              </a:rPr>
              <a:t>1) Ποια είναι η γνώμη του Σωκράτη για τον έρωτα;</a:t>
            </a:r>
          </a:p>
          <a:p>
            <a:pPr algn="just"/>
            <a:r>
              <a:rPr lang="el-GR" dirty="0">
                <a:latin typeface="Palatino Linotype" panose="02040502050505030304" pitchFamily="18" charset="0"/>
              </a:rPr>
              <a:t>2) Αν η μανία προέρχεται από τους θεούς μπορεί να θεωρηθεί κάτι θετικό;</a:t>
            </a:r>
          </a:p>
          <a:p>
            <a:pPr algn="just"/>
            <a:r>
              <a:rPr lang="el-GR" dirty="0">
                <a:latin typeface="Palatino Linotype" panose="02040502050505030304" pitchFamily="18" charset="0"/>
              </a:rPr>
              <a:t>3) Τι μας λέει ο Σωκράτης για την ψυχή; </a:t>
            </a:r>
          </a:p>
          <a:p>
            <a:pPr algn="just"/>
            <a:r>
              <a:rPr lang="el-GR" dirty="0">
                <a:latin typeface="Palatino Linotype" panose="02040502050505030304" pitchFamily="18" charset="0"/>
              </a:rPr>
              <a:t>4) Ποιον μύθο χρησιμοποιεί ο Σωκράτης;</a:t>
            </a:r>
            <a:r>
              <a:rPr lang="en-US" dirty="0">
                <a:latin typeface="Palatino Linotype" panose="02040502050505030304" pitchFamily="18" charset="0"/>
              </a:rPr>
              <a:t> (</a:t>
            </a:r>
            <a:r>
              <a:rPr lang="el-GR" dirty="0">
                <a:latin typeface="Palatino Linotype" panose="02040502050505030304" pitchFamily="18" charset="0"/>
              </a:rPr>
              <a:t>σελ. </a:t>
            </a:r>
            <a:r>
              <a:rPr lang="el-GR">
                <a:latin typeface="Palatino Linotype" panose="02040502050505030304" pitchFamily="18" charset="0"/>
              </a:rPr>
              <a:t>47)</a:t>
            </a:r>
            <a:r>
              <a:rPr lang="en-US">
                <a:latin typeface="Palatino Linotype" panose="02040502050505030304" pitchFamily="18" charset="0"/>
              </a:rPr>
              <a:t> </a:t>
            </a:r>
            <a:endParaRPr lang="el-GR" dirty="0">
              <a:latin typeface="Palatino Linotype" panose="02040502050505030304" pitchFamily="18" charset="0"/>
            </a:endParaRPr>
          </a:p>
        </p:txBody>
      </p:sp>
    </p:spTree>
    <p:extLst>
      <p:ext uri="{BB962C8B-B14F-4D97-AF65-F5344CB8AC3E}">
        <p14:creationId xmlns:p14="http://schemas.microsoft.com/office/powerpoint/2010/main" val="3992125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B0579A-766B-72AC-0E3A-94163BF62F27}"/>
              </a:ext>
            </a:extLst>
          </p:cNvPr>
          <p:cNvSpPr>
            <a:spLocks noGrp="1"/>
          </p:cNvSpPr>
          <p:nvPr>
            <p:ph type="title"/>
          </p:nvPr>
        </p:nvSpPr>
        <p:spPr/>
        <p:txBody>
          <a:bodyPr/>
          <a:lstStyle/>
          <a:p>
            <a:pPr algn="just"/>
            <a:r>
              <a:rPr lang="el-GR" dirty="0">
                <a:latin typeface="Palatino Linotype" panose="02040502050505030304" pitchFamily="18" charset="0"/>
              </a:rPr>
              <a:t>Ευχαριστώ!</a:t>
            </a:r>
          </a:p>
        </p:txBody>
      </p:sp>
      <p:pic>
        <p:nvPicPr>
          <p:cNvPr id="6" name="Θέση περιεχομένου 5">
            <a:extLst>
              <a:ext uri="{FF2B5EF4-FFF2-40B4-BE49-F238E27FC236}">
                <a16:creationId xmlns:a16="http://schemas.microsoft.com/office/drawing/2014/main" id="{AA18BAC4-2B26-F110-0C14-69F73430801D}"/>
              </a:ext>
            </a:extLst>
          </p:cNvPr>
          <p:cNvPicPr>
            <a:picLocks noGrp="1" noChangeAspect="1"/>
          </p:cNvPicPr>
          <p:nvPr>
            <p:ph idx="1"/>
          </p:nvPr>
        </p:nvPicPr>
        <p:blipFill>
          <a:blip r:embed="rId2"/>
          <a:stretch>
            <a:fillRect/>
          </a:stretch>
        </p:blipFill>
        <p:spPr>
          <a:xfrm>
            <a:off x="4897120" y="1399542"/>
            <a:ext cx="4457935" cy="4058915"/>
          </a:xfrm>
        </p:spPr>
      </p:pic>
      <p:sp>
        <p:nvSpPr>
          <p:cNvPr id="4" name="Θέση κειμένου 3">
            <a:extLst>
              <a:ext uri="{FF2B5EF4-FFF2-40B4-BE49-F238E27FC236}">
                <a16:creationId xmlns:a16="http://schemas.microsoft.com/office/drawing/2014/main" id="{9D874AA8-10AB-D632-B015-F1775E971087}"/>
              </a:ext>
            </a:extLst>
          </p:cNvPr>
          <p:cNvSpPr>
            <a:spLocks noGrp="1"/>
          </p:cNvSpPr>
          <p:nvPr>
            <p:ph type="body" sz="half" idx="2"/>
          </p:nvPr>
        </p:nvSpPr>
        <p:spPr/>
        <p:txBody>
          <a:bodyPr/>
          <a:lstStyle/>
          <a:p>
            <a:r>
              <a:rPr lang="el-GR" dirty="0">
                <a:latin typeface="Palatino Linotype" panose="02040502050505030304" pitchFamily="18" charset="0"/>
              </a:rPr>
              <a:t>Καλό απόγευμα!</a:t>
            </a:r>
          </a:p>
        </p:txBody>
      </p:sp>
    </p:spTree>
    <p:extLst>
      <p:ext uri="{BB962C8B-B14F-4D97-AF65-F5344CB8AC3E}">
        <p14:creationId xmlns:p14="http://schemas.microsoft.com/office/powerpoint/2010/main" val="171638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8BD33C-3F16-334B-CCF5-0FE657D50FD4}"/>
              </a:ext>
            </a:extLst>
          </p:cNvPr>
          <p:cNvSpPr>
            <a:spLocks noGrp="1"/>
          </p:cNvSpPr>
          <p:nvPr>
            <p:ph type="title"/>
          </p:nvPr>
        </p:nvSpPr>
        <p:spPr/>
        <p:txBody>
          <a:bodyPr/>
          <a:lstStyle/>
          <a:p>
            <a:r>
              <a:rPr lang="el-GR" i="1" dirty="0" err="1"/>
              <a:t>Φαίδρος</a:t>
            </a:r>
            <a:endParaRPr lang="el-GR" dirty="0"/>
          </a:p>
        </p:txBody>
      </p:sp>
      <p:sp>
        <p:nvSpPr>
          <p:cNvPr id="3" name="Θέση περιεχομένου 2">
            <a:extLst>
              <a:ext uri="{FF2B5EF4-FFF2-40B4-BE49-F238E27FC236}">
                <a16:creationId xmlns:a16="http://schemas.microsoft.com/office/drawing/2014/main" id="{1E08B52F-F366-77EA-36FE-3DE14245571D}"/>
              </a:ext>
            </a:extLst>
          </p:cNvPr>
          <p:cNvSpPr>
            <a:spLocks noGrp="1"/>
          </p:cNvSpPr>
          <p:nvPr>
            <p:ph sz="half" idx="1"/>
          </p:nvPr>
        </p:nvSpPr>
        <p:spPr/>
        <p:txBody>
          <a:bodyPr/>
          <a:lstStyle/>
          <a:p>
            <a:pPr algn="just"/>
            <a:r>
              <a:rPr lang="en-US" dirty="0">
                <a:latin typeface="Palatino Linotype" panose="02040502050505030304" pitchFamily="18" charset="0"/>
              </a:rPr>
              <a:t>Locus </a:t>
            </a:r>
            <a:r>
              <a:rPr lang="en-US" dirty="0" err="1">
                <a:latin typeface="Palatino Linotype" panose="02040502050505030304" pitchFamily="18" charset="0"/>
              </a:rPr>
              <a:t>amoenus</a:t>
            </a:r>
            <a:r>
              <a:rPr lang="en-US" dirty="0">
                <a:latin typeface="Palatino Linotype" panose="02040502050505030304" pitchFamily="18" charset="0"/>
              </a:rPr>
              <a:t>: </a:t>
            </a:r>
            <a:r>
              <a:rPr lang="el-GR" dirty="0">
                <a:latin typeface="Palatino Linotype" panose="02040502050505030304" pitchFamily="18" charset="0"/>
              </a:rPr>
              <a:t>λατινικά = ευχάριστο μέρος: τόπος που εμφανίζεται στη λογοτεχνία και περιλαμβάνει ένα εξιδανικευμένο μέρος που γεμίζει τους ανθρώπους με συναισθήματα ασφάλειας και άνεσης. Έχει συνήθως δέντρα, βλάστηση/γρασίδι και νερό.  Ερωτικές συνδηλώσεις.</a:t>
            </a:r>
          </a:p>
        </p:txBody>
      </p:sp>
      <p:pic>
        <p:nvPicPr>
          <p:cNvPr id="5" name="Θέση περιεχομένου 4">
            <a:extLst>
              <a:ext uri="{FF2B5EF4-FFF2-40B4-BE49-F238E27FC236}">
                <a16:creationId xmlns:a16="http://schemas.microsoft.com/office/drawing/2014/main" id="{DA0AC795-67C6-B5A7-B818-D46D85259EE2}"/>
              </a:ext>
            </a:extLst>
          </p:cNvPr>
          <p:cNvPicPr>
            <a:picLocks noGrp="1" noChangeAspect="1"/>
          </p:cNvPicPr>
          <p:nvPr>
            <p:ph sz="half" idx="2"/>
          </p:nvPr>
        </p:nvPicPr>
        <p:blipFill>
          <a:blip r:embed="rId2"/>
          <a:stretch>
            <a:fillRect/>
          </a:stretch>
        </p:blipFill>
        <p:spPr>
          <a:xfrm>
            <a:off x="5089525" y="2846946"/>
            <a:ext cx="4184650" cy="2508720"/>
          </a:xfrm>
          <a:prstGeom prst="rect">
            <a:avLst/>
          </a:prstGeom>
        </p:spPr>
      </p:pic>
    </p:spTree>
    <p:extLst>
      <p:ext uri="{BB962C8B-B14F-4D97-AF65-F5344CB8AC3E}">
        <p14:creationId xmlns:p14="http://schemas.microsoft.com/office/powerpoint/2010/main" val="32647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E2FB92-6C14-38E0-36AC-0C2C373F4DF4}"/>
              </a:ext>
            </a:extLst>
          </p:cNvPr>
          <p:cNvSpPr>
            <a:spLocks noGrp="1"/>
          </p:cNvSpPr>
          <p:nvPr>
            <p:ph type="title"/>
          </p:nvPr>
        </p:nvSpPr>
        <p:spPr/>
        <p:txBody>
          <a:bodyPr/>
          <a:lstStyle/>
          <a:p>
            <a:r>
              <a:rPr lang="el-GR" i="1" dirty="0" err="1"/>
              <a:t>Φαίδρος</a:t>
            </a:r>
            <a:endParaRPr lang="el-GR" dirty="0"/>
          </a:p>
        </p:txBody>
      </p:sp>
      <p:sp>
        <p:nvSpPr>
          <p:cNvPr id="3" name="Θέση περιεχομένου 2">
            <a:extLst>
              <a:ext uri="{FF2B5EF4-FFF2-40B4-BE49-F238E27FC236}">
                <a16:creationId xmlns:a16="http://schemas.microsoft.com/office/drawing/2014/main" id="{E82C168D-A5DE-0E77-F1E5-627E30CF03A6}"/>
              </a:ext>
            </a:extLst>
          </p:cNvPr>
          <p:cNvSpPr>
            <a:spLocks noGrp="1"/>
          </p:cNvSpPr>
          <p:nvPr>
            <p:ph idx="1"/>
          </p:nvPr>
        </p:nvSpPr>
        <p:spPr/>
        <p:txBody>
          <a:bodyPr/>
          <a:lstStyle/>
          <a:p>
            <a:pPr algn="just"/>
            <a:r>
              <a:rPr lang="el-GR" dirty="0">
                <a:latin typeface="Palatino Linotype" panose="02040502050505030304" pitchFamily="18" charset="0"/>
              </a:rPr>
              <a:t>ΔΟΜΗ:</a:t>
            </a:r>
          </a:p>
          <a:p>
            <a:pPr algn="just"/>
            <a:r>
              <a:rPr lang="el-GR" dirty="0">
                <a:latin typeface="Palatino Linotype" panose="02040502050505030304" pitchFamily="18" charset="0"/>
              </a:rPr>
              <a:t>Το ίδιο πρωί ο </a:t>
            </a:r>
            <a:r>
              <a:rPr lang="el-GR" dirty="0" err="1">
                <a:latin typeface="Palatino Linotype" panose="02040502050505030304" pitchFamily="18" charset="0"/>
              </a:rPr>
              <a:t>Φαίδρος</a:t>
            </a:r>
            <a:r>
              <a:rPr lang="el-GR" dirty="0">
                <a:latin typeface="Palatino Linotype" panose="02040502050505030304" pitchFamily="18" charset="0"/>
              </a:rPr>
              <a:t> είχε ακούσει έναν λόγο του Λυσία όπου υποστήριζε ότι ένας νεαρός πρέπει να δείχνει περισσότερη καλοσύνη σε έναν υποψήφιο εραστή που δεν είναι «ερωτευμένος» μαζί του παρά σε αυτόν που είναι. Έχει μαζί του τον λόγο του Λυσία και ο Σωκράτης τον πειράζει ότι βγήκε έξω για να τον αποστηθίσει.</a:t>
            </a:r>
          </a:p>
          <a:p>
            <a:pPr algn="just"/>
            <a:r>
              <a:rPr lang="el-GR" dirty="0">
                <a:latin typeface="Palatino Linotype" panose="02040502050505030304" pitchFamily="18" charset="0"/>
              </a:rPr>
              <a:t> Αποδοχή των προτάσεων του εραστή από ιδιοτελή υπολογισμό; Όχι εξευγένιση αυτών των σχέσεων μέσω της γνήσιας ρομαντικής προσήλωσης;</a:t>
            </a:r>
          </a:p>
          <a:p>
            <a:pPr algn="just"/>
            <a:r>
              <a:rPr lang="el-GR" dirty="0">
                <a:latin typeface="Palatino Linotype" panose="02040502050505030304" pitchFamily="18" charset="0"/>
              </a:rPr>
              <a:t>Διαβάζεται ο λόγος και ο Σωκράτης ασκεί κριτική στο ύφος και το περιεχόμενό του. Ο </a:t>
            </a:r>
            <a:r>
              <a:rPr lang="el-GR" dirty="0" err="1">
                <a:latin typeface="Palatino Linotype" panose="02040502050505030304" pitchFamily="18" charset="0"/>
              </a:rPr>
              <a:t>Φαίδρος</a:t>
            </a:r>
            <a:r>
              <a:rPr lang="el-GR" dirty="0">
                <a:latin typeface="Palatino Linotype" panose="02040502050505030304" pitchFamily="18" charset="0"/>
              </a:rPr>
              <a:t> τον καλεί να πραγματευτεί καλύτερα το ίδιο θέμα: την παραφροσύνη του πάθους του εραστή.</a:t>
            </a:r>
          </a:p>
          <a:p>
            <a:pPr algn="just"/>
            <a:endParaRPr lang="el-GR" dirty="0"/>
          </a:p>
        </p:txBody>
      </p:sp>
    </p:spTree>
    <p:extLst>
      <p:ext uri="{BB962C8B-B14F-4D97-AF65-F5344CB8AC3E}">
        <p14:creationId xmlns:p14="http://schemas.microsoft.com/office/powerpoint/2010/main" val="2964820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5D8B19-9AFD-ACC7-49D4-1D3C3559D914}"/>
              </a:ext>
            </a:extLst>
          </p:cNvPr>
          <p:cNvSpPr>
            <a:spLocks noGrp="1"/>
          </p:cNvSpPr>
          <p:nvPr>
            <p:ph type="title"/>
          </p:nvPr>
        </p:nvSpPr>
        <p:spPr/>
        <p:txBody>
          <a:bodyPr/>
          <a:lstStyle/>
          <a:p>
            <a:r>
              <a:rPr lang="el-GR" i="1" dirty="0" err="1"/>
              <a:t>Φαίδρος</a:t>
            </a:r>
            <a:endParaRPr lang="el-GR" dirty="0"/>
          </a:p>
        </p:txBody>
      </p:sp>
      <p:sp>
        <p:nvSpPr>
          <p:cNvPr id="3" name="Θέση περιεχομένου 2">
            <a:extLst>
              <a:ext uri="{FF2B5EF4-FFF2-40B4-BE49-F238E27FC236}">
                <a16:creationId xmlns:a16="http://schemas.microsoft.com/office/drawing/2014/main" id="{2FDC49B9-6134-0B52-B75E-6AE622F4190C}"/>
              </a:ext>
            </a:extLst>
          </p:cNvPr>
          <p:cNvSpPr>
            <a:spLocks noGrp="1"/>
          </p:cNvSpPr>
          <p:nvPr>
            <p:ph idx="1"/>
          </p:nvPr>
        </p:nvSpPr>
        <p:spPr/>
        <p:txBody>
          <a:bodyPr/>
          <a:lstStyle/>
          <a:p>
            <a:pPr algn="just"/>
            <a:r>
              <a:rPr lang="el-GR" dirty="0">
                <a:latin typeface="Palatino Linotype" panose="02040502050505030304" pitchFamily="18" charset="0"/>
              </a:rPr>
              <a:t>ΔΟΜΗ:</a:t>
            </a:r>
          </a:p>
          <a:p>
            <a:pPr algn="just"/>
            <a:r>
              <a:rPr lang="el-GR" dirty="0">
                <a:latin typeface="Palatino Linotype" panose="02040502050505030304" pitchFamily="18" charset="0"/>
              </a:rPr>
              <a:t>Προοίμιο: προσευχή στις Μούσες να τον γεμίσουν με έμπνευση.</a:t>
            </a:r>
          </a:p>
          <a:p>
            <a:pPr algn="just"/>
            <a:r>
              <a:rPr lang="el-GR" dirty="0">
                <a:latin typeface="Palatino Linotype" panose="02040502050505030304" pitchFamily="18" charset="0"/>
              </a:rPr>
              <a:t>Αντίπαλος λόγος για το ίδιο θέμα: τροποποίηση: ο εραστής φορά τον μανδύα της φαινομενικής αδιαφορίας για να χειριστεί τον ερωμένο του.</a:t>
            </a:r>
          </a:p>
          <a:p>
            <a:pPr algn="just"/>
            <a:r>
              <a:rPr lang="el-GR" dirty="0">
                <a:latin typeface="Palatino Linotype" panose="02040502050505030304" pitchFamily="18" charset="0"/>
              </a:rPr>
              <a:t>ΠΡΩΤΗ ΟΜΙΛΙΑ ΤΟΥ ΣΩΚΡΑΤΗ: Θέση: είναι κακό να εμπιστεύεσαι τα καλοπιάσματα του εραστή. </a:t>
            </a:r>
          </a:p>
          <a:p>
            <a:pPr algn="just"/>
            <a:r>
              <a:rPr lang="el-GR" dirty="0">
                <a:latin typeface="Palatino Linotype" panose="02040502050505030304" pitchFamily="18" charset="0"/>
              </a:rPr>
              <a:t>ΔΕΥΤΕΡΗ ΟΜΙΛΙΑ ΤΟΥ ΣΩΚΡΑΤΗ: Η πραγματική ψυχολογία του έρωτα.</a:t>
            </a:r>
          </a:p>
          <a:p>
            <a:pPr algn="just"/>
            <a:r>
              <a:rPr lang="el-GR" dirty="0">
                <a:latin typeface="Palatino Linotype" panose="02040502050505030304" pitchFamily="18" charset="0"/>
              </a:rPr>
              <a:t>ΟΙ ΒΑΣΙΚΕΣ ΑΡΧΕΣ ΤΟΥ ΥΦΟΥΣ: Οι κανόνες μια σωστής ρητορικής τέχνης.</a:t>
            </a:r>
          </a:p>
          <a:p>
            <a:pPr algn="just"/>
            <a:r>
              <a:rPr lang="el-GR" dirty="0">
                <a:latin typeface="Palatino Linotype" panose="02040502050505030304" pitchFamily="18" charset="0"/>
              </a:rPr>
              <a:t>ΕΠΙΛΟΓΟΣ: Προβλέψεις για το μέλλον του Ισοκράτη, αντιπάλου του Λυσία, στη ρητορική και προσευχή στον Πάνα. </a:t>
            </a:r>
          </a:p>
          <a:p>
            <a:endParaRPr lang="el-GR" dirty="0"/>
          </a:p>
        </p:txBody>
      </p:sp>
    </p:spTree>
    <p:extLst>
      <p:ext uri="{BB962C8B-B14F-4D97-AF65-F5344CB8AC3E}">
        <p14:creationId xmlns:p14="http://schemas.microsoft.com/office/powerpoint/2010/main" val="192054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C5A59F-8539-6D5B-3E19-915B1BE2A2BF}"/>
              </a:ext>
            </a:extLst>
          </p:cNvPr>
          <p:cNvSpPr>
            <a:spLocks noGrp="1"/>
          </p:cNvSpPr>
          <p:nvPr>
            <p:ph type="title"/>
          </p:nvPr>
        </p:nvSpPr>
        <p:spPr/>
        <p:txBody>
          <a:bodyPr/>
          <a:lstStyle/>
          <a:p>
            <a:r>
              <a:rPr lang="el-GR" i="1" dirty="0" err="1"/>
              <a:t>Φαίδρος</a:t>
            </a:r>
            <a:endParaRPr lang="el-GR" dirty="0"/>
          </a:p>
        </p:txBody>
      </p:sp>
      <p:sp>
        <p:nvSpPr>
          <p:cNvPr id="3" name="Θέση περιεχομένου 2">
            <a:extLst>
              <a:ext uri="{FF2B5EF4-FFF2-40B4-BE49-F238E27FC236}">
                <a16:creationId xmlns:a16="http://schemas.microsoft.com/office/drawing/2014/main" id="{55F415A5-AFFD-8803-C998-43DDC3C6867C}"/>
              </a:ext>
            </a:extLst>
          </p:cNvPr>
          <p:cNvSpPr>
            <a:spLocks noGrp="1"/>
          </p:cNvSpPr>
          <p:nvPr>
            <p:ph idx="1"/>
          </p:nvPr>
        </p:nvSpPr>
        <p:spPr/>
        <p:txBody>
          <a:bodyPr>
            <a:normAutofit/>
          </a:bodyPr>
          <a:lstStyle/>
          <a:p>
            <a:pPr algn="just"/>
            <a:r>
              <a:rPr lang="el-GR" dirty="0">
                <a:latin typeface="Palatino Linotype" panose="02040502050505030304" pitchFamily="18" charset="0"/>
              </a:rPr>
              <a:t>ΠΛΑΤΩΝΙΚΟΣ ΕΡΩΤΑΣ: </a:t>
            </a:r>
          </a:p>
          <a:p>
            <a:pPr algn="just"/>
            <a:r>
              <a:rPr lang="el-GR" i="1" dirty="0" err="1">
                <a:latin typeface="Palatino Linotype" panose="02040502050505030304" pitchFamily="18" charset="0"/>
              </a:rPr>
              <a:t>Φαίδρος</a:t>
            </a:r>
            <a:r>
              <a:rPr lang="el-GR" dirty="0">
                <a:latin typeface="Palatino Linotype" panose="02040502050505030304" pitchFamily="18" charset="0"/>
              </a:rPr>
              <a:t>: έρωτας =  σχέση γνώσης δασκάλου και μαθητή, όπου με όχημα το φιλοσοφικό διάλογο, ο δάσκαλος καθοδηγεί σταδιακά το μαθητή στην αποκάλυψη της αλήθειας. Ο δάσκαλος μεταστρέφει σταδιακά από την αγάπη των εφήμερων και σωματικών πραγμάτων στην αγάπη των άυλων και αιώνιων. Ουσιαστικά, τον οδηγεί στην ανάμνηση των Ιδεών. Ιδέες = απόλυτα υπαρκτά όντα που αποτελούν πρότυπο ομορφιάς, αρετής και σοφίας.</a:t>
            </a:r>
          </a:p>
        </p:txBody>
      </p:sp>
    </p:spTree>
    <p:extLst>
      <p:ext uri="{BB962C8B-B14F-4D97-AF65-F5344CB8AC3E}">
        <p14:creationId xmlns:p14="http://schemas.microsoft.com/office/powerpoint/2010/main" val="195608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693CC0-2653-AD4C-BCD8-C8F2D8090109}"/>
              </a:ext>
            </a:extLst>
          </p:cNvPr>
          <p:cNvSpPr>
            <a:spLocks noGrp="1"/>
          </p:cNvSpPr>
          <p:nvPr>
            <p:ph type="title"/>
          </p:nvPr>
        </p:nvSpPr>
        <p:spPr/>
        <p:txBody>
          <a:bodyPr/>
          <a:lstStyle/>
          <a:p>
            <a:r>
              <a:rPr lang="el-GR" i="1" dirty="0" err="1"/>
              <a:t>Φαίδρος</a:t>
            </a:r>
            <a:endParaRPr lang="el-GR" dirty="0"/>
          </a:p>
        </p:txBody>
      </p:sp>
      <p:sp>
        <p:nvSpPr>
          <p:cNvPr id="3" name="Θέση περιεχομένου 2">
            <a:extLst>
              <a:ext uri="{FF2B5EF4-FFF2-40B4-BE49-F238E27FC236}">
                <a16:creationId xmlns:a16="http://schemas.microsoft.com/office/drawing/2014/main" id="{6599A08D-E7F8-4C0F-CC72-41EA463300D2}"/>
              </a:ext>
            </a:extLst>
          </p:cNvPr>
          <p:cNvSpPr>
            <a:spLocks noGrp="1"/>
          </p:cNvSpPr>
          <p:nvPr>
            <p:ph idx="1"/>
          </p:nvPr>
        </p:nvSpPr>
        <p:spPr/>
        <p:txBody>
          <a:bodyPr>
            <a:normAutofit fontScale="92500" lnSpcReduction="10000"/>
          </a:bodyPr>
          <a:lstStyle/>
          <a:p>
            <a:pPr algn="just"/>
            <a:r>
              <a:rPr lang="el-GR" dirty="0">
                <a:latin typeface="Palatino Linotype" panose="02040502050505030304" pitchFamily="18" charset="0"/>
              </a:rPr>
              <a:t>ΠΛΑΤΩΝΙΚΟΣ ΕΡΩΤΑΣ:</a:t>
            </a:r>
          </a:p>
          <a:p>
            <a:pPr algn="just"/>
            <a:r>
              <a:rPr lang="el-GR" i="1" dirty="0" err="1">
                <a:latin typeface="Palatino Linotype" panose="02040502050505030304" pitchFamily="18" charset="0"/>
              </a:rPr>
              <a:t>Φαίδρος</a:t>
            </a:r>
            <a:r>
              <a:rPr lang="el-GR" dirty="0">
                <a:latin typeface="Palatino Linotype" panose="02040502050505030304" pitchFamily="18" charset="0"/>
              </a:rPr>
              <a:t>: αναλόγως του βίου που θα διάγει ο άνθρωπος, μετενσαρκώνεται σε ένα ανώτερο δημιούργημα ή και σε ένα κατώτερο. Αν απομακρυνθεί πλήρως από τη γνώση των Ιδεών, ενδέχεται να φτάσει να μετενσαρκωθεί στο επίπεδο των άλογων ζώων. </a:t>
            </a:r>
          </a:p>
          <a:p>
            <a:pPr algn="just"/>
            <a:r>
              <a:rPr lang="el-GR" dirty="0">
                <a:latin typeface="Palatino Linotype" panose="02040502050505030304" pitchFamily="18" charset="0"/>
              </a:rPr>
              <a:t>Σε αυτόν τον επίπονο αγώνα για τη λύτρωση της ψυχής και την επανένωσή της με τις αιώνιες μορφές (Ιδέες), καθοριστική σημασία έχει ο έρωτας. Οι φιλόσοφοι και οι ερωτευμένοι είναι ικανοί να ανασύρουν από μέσα τους το αποτύπωμα εκείνης της εμπειρίας και να αντιληφθούν τη νοσταλγία της ψυχής τους για τις Ιδέες. </a:t>
            </a:r>
          </a:p>
          <a:p>
            <a:pPr algn="just"/>
            <a:r>
              <a:rPr lang="el-GR" dirty="0">
                <a:latin typeface="Palatino Linotype" panose="02040502050505030304" pitchFamily="18" charset="0"/>
              </a:rPr>
              <a:t>Μονάχα ο έρωτας μπορεί να αντιστρέψει την καθοδική πορεία της ψυχής που είχε ως αποτέλεσμα η πρώτη ενσάρκωση. Αγώνας για να διατηρηθεί ο πλατωνικός έρωτας: πρέπει οι ερωτευμένοι να αντιστέκονται όσο περισσότερο γίνεται στον πειρασμό της σεξουαλικής επαφής που </a:t>
            </a:r>
            <a:r>
              <a:rPr lang="el-GR" dirty="0" err="1">
                <a:latin typeface="Palatino Linotype" panose="02040502050505030304" pitchFamily="18" charset="0"/>
              </a:rPr>
              <a:t>εκχυδαϊζει</a:t>
            </a:r>
            <a:r>
              <a:rPr lang="el-GR" dirty="0">
                <a:latin typeface="Palatino Linotype" panose="02040502050505030304" pitchFamily="18" charset="0"/>
              </a:rPr>
              <a:t> τη σχέση τους.</a:t>
            </a:r>
          </a:p>
          <a:p>
            <a:endParaRPr lang="el-GR" dirty="0"/>
          </a:p>
        </p:txBody>
      </p:sp>
    </p:spTree>
    <p:extLst>
      <p:ext uri="{BB962C8B-B14F-4D97-AF65-F5344CB8AC3E}">
        <p14:creationId xmlns:p14="http://schemas.microsoft.com/office/powerpoint/2010/main" val="776662489"/>
      </p:ext>
    </p:extLst>
  </p:cSld>
  <p:clrMapOvr>
    <a:masterClrMapping/>
  </p:clrMapOvr>
</p:sld>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250</TotalTime>
  <Words>6325</Words>
  <Application>Microsoft Office PowerPoint</Application>
  <PresentationFormat>Ευρεία οθόνη</PresentationFormat>
  <Paragraphs>209</Paragraphs>
  <Slides>49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49</vt:i4>
      </vt:variant>
    </vt:vector>
  </HeadingPairs>
  <TitlesOfParts>
    <vt:vector size="55" baseType="lpstr">
      <vt:lpstr>Arial</vt:lpstr>
      <vt:lpstr>Lucida Grande</vt:lpstr>
      <vt:lpstr>Palatino Linotype</vt:lpstr>
      <vt:lpstr>Trebuchet MS</vt:lpstr>
      <vt:lpstr>Wingdings 3</vt:lpstr>
      <vt:lpstr>Όψη</vt:lpstr>
      <vt:lpstr>PHS_2.1 ΠΛΑΤΩΝ Β΄ ΕΞΑΜΗΝΟ</vt:lpstr>
      <vt:lpstr>8ο ΜΑΘΗΜΑ</vt:lpstr>
      <vt:lpstr>Φαίδρος</vt:lpstr>
      <vt:lpstr>Φαίδρος</vt:lpstr>
      <vt:lpstr>Φαίδρος</vt:lpstr>
      <vt:lpstr>Φαίδρος</vt:lpstr>
      <vt:lpstr>Φαίδρος</vt:lpstr>
      <vt:lpstr>Φαίδρος</vt:lpstr>
      <vt:lpstr>Φαίδρος</vt:lpstr>
      <vt:lpstr>Φαίδρος 243e–247c </vt:lpstr>
      <vt:lpstr>Φαίδρος 243e–247c</vt:lpstr>
      <vt:lpstr>Φαίδρος 243e–247c</vt:lpstr>
      <vt:lpstr>Φαίδρος 243e–247c</vt:lpstr>
      <vt:lpstr>Φαίδρος 243e–247c</vt:lpstr>
      <vt:lpstr>Φαίδρος 243e–247c</vt:lpstr>
      <vt:lpstr>Φαίδρος 243e–247c</vt:lpstr>
      <vt:lpstr>Φαίδρος 243e–247c</vt:lpstr>
      <vt:lpstr>Φαίδρος 243e–247c</vt:lpstr>
      <vt:lpstr>Φαίδρος 243e–247c</vt:lpstr>
      <vt:lpstr>Φαίδρος 243e–247c</vt:lpstr>
      <vt:lpstr>Φαίδρος 243e–247c</vt:lpstr>
      <vt:lpstr>Φαίδρος 243e–247c</vt:lpstr>
      <vt:lpstr>Λεξιλόγιο</vt:lpstr>
      <vt:lpstr>Λεξιλόγιο</vt:lpstr>
      <vt:lpstr>Λεξιλόγιο</vt:lpstr>
      <vt:lpstr>Λεξιλόγιο</vt:lpstr>
      <vt:lpstr>Λεξιλόγιο</vt:lpstr>
      <vt:lpstr>Λεξιλόγιο</vt:lpstr>
      <vt:lpstr>Λεξιλόγιο</vt:lpstr>
      <vt:lpstr>Λεξιλόγιο</vt:lpstr>
      <vt:lpstr>Σχόλια</vt:lpstr>
      <vt:lpstr>Σχόλια</vt:lpstr>
      <vt:lpstr>Σχόλια</vt:lpstr>
      <vt:lpstr>Σχόλια</vt:lpstr>
      <vt:lpstr>Σχόλια</vt:lpstr>
      <vt:lpstr>Σχόλια</vt:lpstr>
      <vt:lpstr>Σχόλια</vt:lpstr>
      <vt:lpstr>Σχόλια</vt:lpstr>
      <vt:lpstr>Σχόλια</vt:lpstr>
      <vt:lpstr>Σχόλια</vt:lpstr>
      <vt:lpstr>Σχόλια</vt:lpstr>
      <vt:lpstr>Σχόλια</vt:lpstr>
      <vt:lpstr>Σχόλια</vt:lpstr>
      <vt:lpstr>Σχόλια</vt:lpstr>
      <vt:lpstr>Σχόλια</vt:lpstr>
      <vt:lpstr>Σχόλια</vt:lpstr>
      <vt:lpstr>Σχόλια</vt:lpstr>
      <vt:lpstr>Ερωτήσεις κατανόησης</vt:lpstr>
      <vt:lpstr>Ευχαριστώ!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Vasiliki Kousoulini</dc:creator>
  <cp:lastModifiedBy>Vasiliki Kousoulini</cp:lastModifiedBy>
  <cp:revision>5</cp:revision>
  <dcterms:created xsi:type="dcterms:W3CDTF">2025-03-14T06:45:46Z</dcterms:created>
  <dcterms:modified xsi:type="dcterms:W3CDTF">2025-04-14T12:45:38Z</dcterms:modified>
</cp:coreProperties>
</file>