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4" r:id="rId9"/>
    <p:sldId id="263" r:id="rId10"/>
    <p:sldId id="265" r:id="rId11"/>
    <p:sldId id="266" r:id="rId12"/>
    <p:sldId id="267" r:id="rId13"/>
    <p:sldId id="268" r:id="rId14"/>
    <p:sldId id="269" r:id="rId15"/>
    <p:sldId id="270" r:id="rId16"/>
    <p:sldId id="303" r:id="rId17"/>
    <p:sldId id="275" r:id="rId18"/>
    <p:sldId id="304" r:id="rId19"/>
    <p:sldId id="271" r:id="rId20"/>
    <p:sldId id="305" r:id="rId21"/>
    <p:sldId id="276" r:id="rId22"/>
    <p:sldId id="306" r:id="rId23"/>
    <p:sldId id="272" r:id="rId24"/>
    <p:sldId id="307" r:id="rId25"/>
    <p:sldId id="277" r:id="rId26"/>
    <p:sldId id="308" r:id="rId27"/>
    <p:sldId id="300" r:id="rId28"/>
    <p:sldId id="309" r:id="rId29"/>
    <p:sldId id="273" r:id="rId30"/>
    <p:sldId id="310" r:id="rId31"/>
    <p:sldId id="279" r:id="rId32"/>
    <p:sldId id="284" r:id="rId33"/>
    <p:sldId id="286" r:id="rId34"/>
    <p:sldId id="301" r:id="rId35"/>
    <p:sldId id="298" r:id="rId36"/>
    <p:sldId id="299" r:id="rId37"/>
    <p:sldId id="295" r:id="rId38"/>
    <p:sldId id="296" r:id="rId39"/>
    <p:sldId id="280" r:id="rId40"/>
    <p:sldId id="292" r:id="rId41"/>
    <p:sldId id="293" r:id="rId42"/>
    <p:sldId id="281" r:id="rId43"/>
    <p:sldId id="283"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l-GR"/>
              <a:t>Κάντε κλικ για να επεξεργαστείτε τον τίτλο υποδείγματος</a:t>
            </a:r>
            <a:endParaRPr lang="en-US" dirty="0"/>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973635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409433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59949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2899091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3783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197520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l-GR"/>
              <a:t>Κάντε κλικ για να επεξεργαστείτε τον τίτλο υποδείγματος</a:t>
            </a:r>
            <a:endParaRPr lang="en-US"/>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9082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82454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51786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614833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2/27/2025</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774394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2/27/2025</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1345107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3B7C1F-2C03-CFB6-9C5F-5D6CB31611A2}"/>
              </a:ext>
            </a:extLst>
          </p:cNvPr>
          <p:cNvSpPr>
            <a:spLocks noGrp="1"/>
          </p:cNvSpPr>
          <p:nvPr>
            <p:ph type="ctrTitle"/>
          </p:nvPr>
        </p:nvSpPr>
        <p:spPr/>
        <p:txBody>
          <a:bodyPr/>
          <a:lstStyle/>
          <a:p>
            <a:r>
              <a:rPr lang="el-GR" dirty="0">
                <a:latin typeface="Times New Roman" panose="02020603050405020304" pitchFamily="18" charset="0"/>
                <a:cs typeface="Times New Roman" panose="02020603050405020304" pitchFamily="18" charset="0"/>
              </a:rPr>
              <a:t>PHS_2.1 Πλάτων</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Β΄ εξάμηνο</a:t>
            </a:r>
          </a:p>
        </p:txBody>
      </p:sp>
      <p:sp>
        <p:nvSpPr>
          <p:cNvPr id="3" name="Υπότιτλος 2">
            <a:extLst>
              <a:ext uri="{FF2B5EF4-FFF2-40B4-BE49-F238E27FC236}">
                <a16:creationId xmlns:a16="http://schemas.microsoft.com/office/drawing/2014/main" id="{DDA3CC16-71DF-785A-8BCC-9409F0EF5F7D}"/>
              </a:ext>
            </a:extLst>
          </p:cNvPr>
          <p:cNvSpPr>
            <a:spLocks noGrp="1"/>
          </p:cNvSpPr>
          <p:nvPr>
            <p:ph type="subTitle" idx="1"/>
          </p:nvPr>
        </p:nvSpPr>
        <p:spPr/>
        <p:txBody>
          <a:bodyPr/>
          <a:lstStyle/>
          <a:p>
            <a:r>
              <a:rPr lang="el-GR" dirty="0" err="1">
                <a:latin typeface="Times New Roman" panose="02020603050405020304" pitchFamily="18" charset="0"/>
                <a:cs typeface="Times New Roman" panose="02020603050405020304" pitchFamily="18" charset="0"/>
              </a:rPr>
              <a:t>Τμημα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φιλοσοφιασ</a:t>
            </a:r>
            <a:endParaRPr lang="el-GR" dirty="0">
              <a:latin typeface="Times New Roman" panose="02020603050405020304" pitchFamily="18" charset="0"/>
              <a:cs typeface="Times New Roman" panose="02020603050405020304" pitchFamily="18" charset="0"/>
            </a:endParaRPr>
          </a:p>
          <a:p>
            <a:r>
              <a:rPr lang="el-GR" dirty="0" err="1">
                <a:latin typeface="Times New Roman" panose="02020603050405020304" pitchFamily="18" charset="0"/>
                <a:cs typeface="Times New Roman" panose="02020603050405020304" pitchFamily="18" charset="0"/>
              </a:rPr>
              <a:t>Πανεπιστημιο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πατρων</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3540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2F8364-E2D9-8811-EF8A-0C8AABE27227}"/>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D7014FC6-E3BC-0B52-E1D1-25F64F35C403}"/>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0F3D715C-B8FC-09EA-9208-9882816E705F}"/>
              </a:ext>
            </a:extLst>
          </p:cNvPr>
          <p:cNvSpPr>
            <a:spLocks noGrp="1"/>
          </p:cNvSpPr>
          <p:nvPr>
            <p:ph sz="half" idx="2"/>
          </p:nvPr>
        </p:nvSpPr>
        <p:spPr/>
        <p:txBody>
          <a:bodyPr/>
          <a:lstStyle/>
          <a:p>
            <a:pPr algn="just"/>
            <a:r>
              <a:rPr lang="el-GR" dirty="0">
                <a:latin typeface="Times New Roman" panose="02020603050405020304" pitchFamily="18" charset="0"/>
                <a:cs typeface="Times New Roman" panose="02020603050405020304" pitchFamily="18" charset="0"/>
              </a:rPr>
              <a:t>Ο πρώτος ορισμός δεν περιλαμβάνει όλες τις περιπτώσεις ασέβειας. Πολύ στενός και απορρίπτεται.</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Η εμπειρία αποκαλύπτει ότι ό,τι μπορεί να είναι αγαπητό σε έναν θεό δεν είναι σε άλλον.</a:t>
            </a:r>
          </a:p>
        </p:txBody>
      </p:sp>
      <p:sp>
        <p:nvSpPr>
          <p:cNvPr id="5" name="Θέση κειμένου 4">
            <a:extLst>
              <a:ext uri="{FF2B5EF4-FFF2-40B4-BE49-F238E27FC236}">
                <a16:creationId xmlns:a16="http://schemas.microsoft.com/office/drawing/2014/main" id="{D8749256-D35B-2389-2259-D7F54CB665E8}"/>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18F878E5-3501-9F50-9648-57E084E4D427}"/>
              </a:ext>
            </a:extLst>
          </p:cNvPr>
          <p:cNvSpPr>
            <a:spLocks noGrp="1"/>
          </p:cNvSpPr>
          <p:nvPr>
            <p:ph sz="quarter" idx="4"/>
          </p:nvPr>
        </p:nvSpPr>
        <p:spPr/>
        <p:txBody>
          <a:bodyPr/>
          <a:lstStyle/>
          <a:p>
            <a:pPr algn="just"/>
            <a:r>
              <a:rPr lang="el-GR" dirty="0">
                <a:latin typeface="Times New Roman" panose="02020603050405020304" pitchFamily="18" charset="0"/>
                <a:cs typeface="Times New Roman" panose="02020603050405020304" pitchFamily="18" charset="0"/>
              </a:rPr>
              <a:t>Πρώτος ορισμός: αναφέρεται στην εκδίκηση του Δία κατά του Κρόνου = ευσεβές είναι να καταδιώκει κανείς τον άδικο (</a:t>
            </a:r>
            <a:r>
              <a:rPr lang="en-US" dirty="0">
                <a:latin typeface="Times New Roman" panose="02020603050405020304" pitchFamily="18" charset="0"/>
                <a:cs typeface="Times New Roman" panose="02020603050405020304" pitchFamily="18" charset="0"/>
              </a:rPr>
              <a:t>5d-6a). </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Δεύτερος ορισμός: ευσεβές είναι ό,τι είναι αγαπητό στους θεούς (</a:t>
            </a:r>
            <a:r>
              <a:rPr lang="en-US" dirty="0">
                <a:latin typeface="Times New Roman" panose="02020603050405020304" pitchFamily="18" charset="0"/>
                <a:cs typeface="Times New Roman" panose="02020603050405020304" pitchFamily="18" charset="0"/>
              </a:rPr>
              <a:t>6e-7a).</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4593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B1E856-3189-3EED-3387-2FF66097C04A}"/>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A4796B97-63F5-6B91-445D-8AF98737E349}"/>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501741BF-7F6B-3AF4-4E50-5B65068B5717}"/>
              </a:ext>
            </a:extLst>
          </p:cNvPr>
          <p:cNvSpPr>
            <a:spLocks noGrp="1"/>
          </p:cNvSpPr>
          <p:nvPr>
            <p:ph sz="half" idx="2"/>
          </p:nvPr>
        </p:nvSpPr>
        <p:spPr/>
        <p:txBody>
          <a:bodyPr/>
          <a:lstStyle/>
          <a:p>
            <a:pPr algn="just"/>
            <a:r>
              <a:rPr lang="el-GR" dirty="0">
                <a:latin typeface="Times New Roman" panose="02020603050405020304" pitchFamily="18" charset="0"/>
                <a:cs typeface="Times New Roman" panose="02020603050405020304" pitchFamily="18" charset="0"/>
              </a:rPr>
              <a:t>Το αρεστό στους θεούς δεν μπορεί να ταυτίζεται με το ευσεβές γιατί «αν αυτό που είναι αρεστό στον θεό του είναι αρεστό επειδή αγαπιέται από τους θεούς τότε και το ευσεβές θα πρέπει επίσης να είναι ευσεβές επειδή αγαπιέται πράγμα που δεν ισχύει» (</a:t>
            </a:r>
            <a:r>
              <a:rPr lang="en-US" dirty="0">
                <a:latin typeface="Times New Roman" panose="02020603050405020304" pitchFamily="18" charset="0"/>
                <a:cs typeface="Times New Roman" panose="02020603050405020304" pitchFamily="18" charset="0"/>
              </a:rPr>
              <a:t>10e-11a).</a:t>
            </a:r>
            <a:r>
              <a:rPr lang="el-GR" dirty="0">
                <a:latin typeface="Times New Roman" panose="02020603050405020304" pitchFamily="18" charset="0"/>
                <a:cs typeface="Times New Roman" panose="02020603050405020304" pitchFamily="18" charset="0"/>
              </a:rPr>
              <a:t>  </a:t>
            </a:r>
          </a:p>
        </p:txBody>
      </p:sp>
      <p:sp>
        <p:nvSpPr>
          <p:cNvPr id="5" name="Θέση κειμένου 4">
            <a:extLst>
              <a:ext uri="{FF2B5EF4-FFF2-40B4-BE49-F238E27FC236}">
                <a16:creationId xmlns:a16="http://schemas.microsoft.com/office/drawing/2014/main" id="{B3C9B7E3-A876-9988-D97E-91994A61DC6C}"/>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F5673F16-1600-253D-8CA3-CF39AFFEECEB}"/>
              </a:ext>
            </a:extLst>
          </p:cNvPr>
          <p:cNvSpPr>
            <a:spLocks noGrp="1"/>
          </p:cNvSpPr>
          <p:nvPr>
            <p:ph sz="quarter" idx="4"/>
          </p:nvPr>
        </p:nvSpPr>
        <p:spPr/>
        <p:txBody>
          <a:bodyPr/>
          <a:lstStyle/>
          <a:p>
            <a:r>
              <a:rPr lang="el-GR" dirty="0">
                <a:latin typeface="Times New Roman" panose="02020603050405020304" pitchFamily="18" charset="0"/>
                <a:cs typeface="Times New Roman" panose="02020603050405020304" pitchFamily="18" charset="0"/>
              </a:rPr>
              <a:t>Βελτίωση δεύτερου ορισμού: ευσεβές είναι ό,τι είναι αγαπητό σε όλους τους θεούς (9</a:t>
            </a:r>
            <a:r>
              <a:rPr lang="en-US" dirty="0">
                <a:latin typeface="Times New Roman" panose="02020603050405020304" pitchFamily="18" charset="0"/>
                <a:cs typeface="Times New Roman" panose="02020603050405020304" pitchFamily="18" charset="0"/>
              </a:rPr>
              <a:t>e).</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7202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44F6E7-E997-26D5-B702-10C47733B71D}"/>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E1AFEEC4-03CA-21D1-BD79-D24EA10DFB2D}"/>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767238C2-6C8E-3DD6-970F-C374A3DEA07E}"/>
              </a:ext>
            </a:extLst>
          </p:cNvPr>
          <p:cNvSpPr>
            <a:spLocks noGrp="1"/>
          </p:cNvSpPr>
          <p:nvPr>
            <p:ph sz="half" idx="2"/>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Τρίτος ορισμός: ό,τι είναι ευσεβές είναι δίκαιο (</a:t>
            </a:r>
            <a:r>
              <a:rPr lang="en-US" dirty="0">
                <a:latin typeface="Times New Roman" panose="02020603050405020304" pitchFamily="18" charset="0"/>
                <a:cs typeface="Times New Roman" panose="02020603050405020304" pitchFamily="18" charset="0"/>
              </a:rPr>
              <a:t>11e).</a:t>
            </a:r>
            <a:r>
              <a:rPr lang="el-GR" dirty="0">
                <a:latin typeface="Times New Roman" panose="02020603050405020304" pitchFamily="18" charset="0"/>
                <a:cs typeface="Times New Roman" panose="02020603050405020304" pitchFamily="18" charset="0"/>
              </a:rPr>
              <a:t> Το ευσεβές είναι μέρος της δικαιοσύνης που αναφέρεται στη θεραπεία των θεών (</a:t>
            </a:r>
            <a:r>
              <a:rPr lang="en-US" dirty="0">
                <a:latin typeface="Times New Roman" panose="02020603050405020304" pitchFamily="18" charset="0"/>
                <a:cs typeface="Times New Roman" panose="02020603050405020304" pitchFamily="18" charset="0"/>
              </a:rPr>
              <a:t>12e). </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Τελικός ορισμός: ευσέβεια είναι η γνώση του πώς να θυσιάζεις και να προσεύχεσαι (14</a:t>
            </a:r>
            <a:r>
              <a:rPr lang="en-US" dirty="0">
                <a:latin typeface="Times New Roman" panose="02020603050405020304" pitchFamily="18" charset="0"/>
                <a:cs typeface="Times New Roman" panose="02020603050405020304" pitchFamily="18" charset="0"/>
              </a:rPr>
              <a:t>c). </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Πάρε-δώσε; Εμπορική τέχνη; Τους ευχαριστείς; Κύκλος = ευχάριστο είναι ό,τι είναι ευσεβές; Έχει απορριφθεί.</a:t>
            </a:r>
          </a:p>
        </p:txBody>
      </p:sp>
      <p:sp>
        <p:nvSpPr>
          <p:cNvPr id="5" name="Θέση κειμένου 4">
            <a:extLst>
              <a:ext uri="{FF2B5EF4-FFF2-40B4-BE49-F238E27FC236}">
                <a16:creationId xmlns:a16="http://schemas.microsoft.com/office/drawing/2014/main" id="{8B2B6DB4-2D55-8E4A-09EF-7B02E47992DA}"/>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4DD20270-D682-9AF5-7417-DC4F886DF3F0}"/>
              </a:ext>
            </a:extLst>
          </p:cNvPr>
          <p:cNvSpPr>
            <a:spLocks noGrp="1"/>
          </p:cNvSpPr>
          <p:nvPr>
            <p:ph sz="quarter" idx="4"/>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Εκνευρισμένος εγκαταλείπει την προσπάθεια.</a:t>
            </a:r>
          </a:p>
          <a:p>
            <a:pPr algn="just"/>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Συμφωνεί με τον τελικό ορισμό.</a:t>
            </a:r>
          </a:p>
          <a:p>
            <a:pPr algn="just"/>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Απογοητευμένος παραιτείται από τη συζήτηση και απομακρύνεται.</a:t>
            </a:r>
          </a:p>
        </p:txBody>
      </p:sp>
    </p:spTree>
    <p:extLst>
      <p:ext uri="{BB962C8B-B14F-4D97-AF65-F5344CB8AC3E}">
        <p14:creationId xmlns:p14="http://schemas.microsoft.com/office/powerpoint/2010/main" val="1510750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CA060E-BDAC-2862-71B2-2F944288794D}"/>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περιεχομένου 2">
            <a:extLst>
              <a:ext uri="{FF2B5EF4-FFF2-40B4-BE49-F238E27FC236}">
                <a16:creationId xmlns:a16="http://schemas.microsoft.com/office/drawing/2014/main" id="{A337FDA6-E9C5-2217-31D7-CF3A5F437EC5}"/>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ΧΑΡΑΚΤΗΡΙΣΤΙΚΑ ΤΩΝ ΠΡΩΙΜΩΝ ΠΛΑΤΩΝΙΚΩΝ ΔΙΑΛΟΓΩΝ:</a:t>
            </a:r>
          </a:p>
          <a:p>
            <a:pPr algn="just"/>
            <a:r>
              <a:rPr lang="el-GR" dirty="0">
                <a:latin typeface="Times New Roman" panose="02020603050405020304" pitchFamily="18" charset="0"/>
                <a:cs typeface="Times New Roman" panose="02020603050405020304" pitchFamily="18" charset="0"/>
              </a:rPr>
              <a:t>Πρώιμοι διάλογοι: διερευνούν τα ηθικά ερωτήματα που απασχολούν τον Σωκράτη και τον Πλάτωνα. Ο Πλάτωνας δεν φαίνεται να είναι ακόμα σε θέση να προτείνει κάποια λύση. «</a:t>
            </a:r>
            <a:r>
              <a:rPr lang="el-GR" dirty="0" err="1">
                <a:latin typeface="Times New Roman" panose="02020603050405020304" pitchFamily="18" charset="0"/>
                <a:cs typeface="Times New Roman" panose="02020603050405020304" pitchFamily="18" charset="0"/>
              </a:rPr>
              <a:t>Απορητικοί</a:t>
            </a:r>
            <a:r>
              <a:rPr lang="el-GR" dirty="0">
                <a:latin typeface="Times New Roman" panose="02020603050405020304" pitchFamily="18" charset="0"/>
                <a:cs typeface="Times New Roman" panose="02020603050405020304" pitchFamily="18" charset="0"/>
              </a:rPr>
              <a:t>», «ελεγκτικοί» ή </a:t>
            </a:r>
            <a:r>
              <a:rPr lang="el-GR" dirty="0" err="1">
                <a:latin typeface="Times New Roman" panose="02020603050405020304" pitchFamily="18" charset="0"/>
                <a:cs typeface="Times New Roman" panose="02020603050405020304" pitchFamily="18" charset="0"/>
              </a:rPr>
              <a:t>πειραστικοί</a:t>
            </a:r>
            <a:r>
              <a:rPr lang="el-GR" dirty="0">
                <a:latin typeface="Times New Roman" panose="02020603050405020304" pitchFamily="18" charset="0"/>
                <a:cs typeface="Times New Roman" panose="02020603050405020304" pitchFamily="18" charset="0"/>
              </a:rPr>
              <a:t> διάλογοι.</a:t>
            </a:r>
          </a:p>
          <a:p>
            <a:pPr algn="just"/>
            <a:r>
              <a:rPr lang="el-GR" dirty="0">
                <a:latin typeface="Times New Roman" panose="02020603050405020304" pitchFamily="18" charset="0"/>
                <a:cs typeface="Times New Roman" panose="02020603050405020304" pitchFamily="18" charset="0"/>
              </a:rPr>
              <a:t>Ο Σωκράτης χρησιμοποιεί τη λεγόμενη σωκρατική μέθοδο για να αποκαλύψει το ελάττωμα στα επιχειρήματα του συνομιλητή του που ισχυρίζεται ότι γνωρίζει κάτι καλά. </a:t>
            </a:r>
          </a:p>
        </p:txBody>
      </p:sp>
    </p:spTree>
    <p:extLst>
      <p:ext uri="{BB962C8B-B14F-4D97-AF65-F5344CB8AC3E}">
        <p14:creationId xmlns:p14="http://schemas.microsoft.com/office/powerpoint/2010/main" val="549840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E2F927-9259-44DC-C1CF-237DF495D97D}"/>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59C50690-E47C-06C5-D269-22A2ED61E457}"/>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ΣΩΚΡΑΤΙΚΗ ΜΕΘΟΔΟΣ</a:t>
            </a:r>
          </a:p>
        </p:txBody>
      </p:sp>
      <p:sp>
        <p:nvSpPr>
          <p:cNvPr id="4" name="Θέση περιεχομένου 3">
            <a:extLst>
              <a:ext uri="{FF2B5EF4-FFF2-40B4-BE49-F238E27FC236}">
                <a16:creationId xmlns:a16="http://schemas.microsoft.com/office/drawing/2014/main" id="{F7518466-8282-9A75-97AE-8D98AD82B1F5}"/>
              </a:ext>
            </a:extLst>
          </p:cNvPr>
          <p:cNvSpPr>
            <a:spLocks noGrp="1"/>
          </p:cNvSpPr>
          <p:nvPr>
            <p:ph sz="half" idx="2"/>
          </p:nvPr>
        </p:nvSpPr>
        <p:spPr/>
        <p:txBody>
          <a:bodyPr>
            <a:normAutofit lnSpcReduction="10000"/>
          </a:bodyPr>
          <a:lstStyle/>
          <a:p>
            <a:pPr algn="just"/>
            <a:r>
              <a:rPr lang="el-GR" dirty="0">
                <a:latin typeface="Times New Roman" panose="02020603050405020304" pitchFamily="18" charset="0"/>
                <a:cs typeface="Times New Roman" panose="02020603050405020304" pitchFamily="18" charset="0"/>
              </a:rPr>
              <a:t>Συνεχώς ρωτούσε πράγματα μέχρις ότου ο αντίπαλος του να φτάσει σε μια αντίφαση σε σχέση με αυτά που είπε στην αρχή, και να αποδειχθεί λανθασμένη η αρχική άποψη του.</a:t>
            </a:r>
          </a:p>
          <a:p>
            <a:pPr algn="just"/>
            <a:r>
              <a:rPr lang="el-GR" dirty="0">
                <a:latin typeface="Times New Roman" panose="02020603050405020304" pitchFamily="18" charset="0"/>
                <a:cs typeface="Times New Roman" panose="02020603050405020304" pitchFamily="18" charset="0"/>
              </a:rPr>
              <a:t>Αποτελείται από ερωτήσεις που οδηγούν το άλλο άτομο να καταλάβει ότι η αρχική του άποψη ήταν λανθασμένη. </a:t>
            </a:r>
          </a:p>
        </p:txBody>
      </p:sp>
      <p:sp>
        <p:nvSpPr>
          <p:cNvPr id="5" name="Θέση κειμένου 4">
            <a:extLst>
              <a:ext uri="{FF2B5EF4-FFF2-40B4-BE49-F238E27FC236}">
                <a16:creationId xmlns:a16="http://schemas.microsoft.com/office/drawing/2014/main" id="{7DB9C3E3-CD13-7584-7B9B-7057D949D03A}"/>
              </a:ext>
            </a:extLst>
          </p:cNvPr>
          <p:cNvSpPr>
            <a:spLocks noGrp="1"/>
          </p:cNvSpPr>
          <p:nvPr>
            <p:ph type="body" sz="quarter" idx="3"/>
          </p:nvPr>
        </p:nvSpPr>
        <p:spPr/>
        <p:txBody>
          <a:bodyPr/>
          <a:lstStyle/>
          <a:p>
            <a:pPr algn="just"/>
            <a:r>
              <a:rPr lang="el-GR" dirty="0">
                <a:latin typeface="Times New Roman" panose="02020603050405020304" pitchFamily="18" charset="0"/>
                <a:cs typeface="Times New Roman" panose="02020603050405020304" pitchFamily="18" charset="0"/>
              </a:rPr>
              <a:t>ΕΛΑΤΤΩΜΑ ΣΤΟΥΣ ΣΥΛΛΟΓΙΣΜΟΥΣ ΤΟΥ ΕΥΘΥΦΡΟΝΑ</a:t>
            </a:r>
          </a:p>
        </p:txBody>
      </p:sp>
      <p:sp>
        <p:nvSpPr>
          <p:cNvPr id="6" name="Θέση περιεχομένου 5">
            <a:extLst>
              <a:ext uri="{FF2B5EF4-FFF2-40B4-BE49-F238E27FC236}">
                <a16:creationId xmlns:a16="http://schemas.microsoft.com/office/drawing/2014/main" id="{EC25D08E-4CAE-062E-0480-D28B8A71E518}"/>
              </a:ext>
            </a:extLst>
          </p:cNvPr>
          <p:cNvSpPr>
            <a:spLocks noGrp="1"/>
          </p:cNvSpPr>
          <p:nvPr>
            <p:ph sz="quarter" idx="4"/>
          </p:nvPr>
        </p:nvSpPr>
        <p:spPr/>
        <p:txBody>
          <a:bodyPr>
            <a:normAutofit lnSpcReduction="10000"/>
          </a:bodyPr>
          <a:lstStyle/>
          <a:p>
            <a:pPr algn="just"/>
            <a:r>
              <a:rPr lang="el-GR" dirty="0">
                <a:latin typeface="Times New Roman" panose="02020603050405020304" pitchFamily="18" charset="0"/>
                <a:cs typeface="Times New Roman" panose="02020603050405020304" pitchFamily="18" charset="0"/>
              </a:rPr>
              <a:t>Ο Σωκράτης αποκαλύπτει το ελάττωμα θέτοντας το γνωστό ως "δίλημμα του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 «άραγε το όσιο το αγαπούν οι θεοί επειδή είναι όσιο ή είναι όσιο επειδή το αγαπούν οι θεοί;».</a:t>
            </a:r>
          </a:p>
        </p:txBody>
      </p:sp>
    </p:spTree>
    <p:extLst>
      <p:ext uri="{BB962C8B-B14F-4D97-AF65-F5344CB8AC3E}">
        <p14:creationId xmlns:p14="http://schemas.microsoft.com/office/powerpoint/2010/main" val="1959241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F534B1-8EF6-E685-177D-5A163C6A3846}"/>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CE2B395C-C00B-B518-0B7C-B6545E22964D}"/>
              </a:ext>
            </a:extLst>
          </p:cNvPr>
          <p:cNvSpPr>
            <a:spLocks noGrp="1"/>
          </p:cNvSpPr>
          <p:nvPr>
            <p:ph idx="1"/>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[10</a:t>
            </a:r>
            <a:r>
              <a:rPr lang="en-US" dirty="0">
                <a:latin typeface="Times New Roman" panose="02020603050405020304" pitchFamily="18" charset="0"/>
                <a:cs typeface="Times New Roman" panose="02020603050405020304" pitchFamily="18" charset="0"/>
              </a:rPr>
              <a:t>a</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τάχ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ὠγαθέ</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βέλτιον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εἰσόμεθα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ἐννόησον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τοιόνδε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ἆρα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οἶδ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λέγεις, ὦ </a:t>
            </a:r>
            <a:r>
              <a:rPr lang="el-GR" dirty="0" err="1">
                <a:latin typeface="Times New Roman" panose="02020603050405020304" pitchFamily="18" charset="0"/>
                <a:cs typeface="Times New Roman" panose="02020603050405020304" pitchFamily="18" charset="0"/>
              </a:rPr>
              <a:t>Σώκρατες</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πειράσομαι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σαφέστερον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φράσαι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λέγομέν</a:t>
            </a:r>
            <a:r>
              <a:rPr lang="el-GR" dirty="0">
                <a:latin typeface="Times New Roman" panose="02020603050405020304" pitchFamily="18" charset="0"/>
                <a:cs typeface="Times New Roman" panose="02020603050405020304" pitchFamily="18" charset="0"/>
              </a:rPr>
              <a:t> τι </a:t>
            </a:r>
            <a:r>
              <a:rPr lang="el-GR" b="1" dirty="0" err="1">
                <a:latin typeface="Times New Roman" panose="02020603050405020304" pitchFamily="18" charset="0"/>
                <a:cs typeface="Times New Roman" panose="02020603050405020304" pitchFamily="18" charset="0"/>
              </a:rPr>
              <a:t>φερόμενον</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καὶ</a:t>
            </a:r>
            <a:r>
              <a:rPr lang="el-GR" b="1" dirty="0">
                <a:latin typeface="Times New Roman" panose="02020603050405020304" pitchFamily="18" charset="0"/>
                <a:cs typeface="Times New Roman" panose="02020603050405020304" pitchFamily="18" charset="0"/>
              </a:rPr>
              <a:t> φέρον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ἀγόμενον</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καὶ</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ἄγον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ὁρώμενον</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καὶ</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ὁρῶν</a:t>
            </a:r>
            <a:r>
              <a:rPr lang="el-GR" b="1"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πάντα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τοιαῦτα</a:t>
            </a:r>
            <a:r>
              <a:rPr lang="el-GR" dirty="0">
                <a:latin typeface="Times New Roman" panose="02020603050405020304" pitchFamily="18" charset="0"/>
                <a:cs typeface="Times New Roman" panose="02020603050405020304" pitchFamily="18" charset="0"/>
              </a:rPr>
              <a:t> μανθάνεις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ἕτερα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ἀλλήλων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ᾗ </a:t>
            </a:r>
            <a:r>
              <a:rPr lang="el-GR" dirty="0" err="1">
                <a:latin typeface="Times New Roman" panose="02020603050405020304" pitchFamily="18" charset="0"/>
                <a:cs typeface="Times New Roman" panose="02020603050405020304" pitchFamily="18" charset="0"/>
              </a:rPr>
              <a:t>ἕτερα</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ἔγωγέ</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δοκῶ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μανθάνειν</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οὐκοῦν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φιλούμενόν</a:t>
            </a:r>
            <a:r>
              <a:rPr lang="el-GR" dirty="0">
                <a:latin typeface="Times New Roman" panose="02020603050405020304" pitchFamily="18" charset="0"/>
                <a:cs typeface="Times New Roman" panose="02020603050405020304" pitchFamily="18" charset="0"/>
              </a:rPr>
              <a:t> τί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τούτου </a:t>
            </a:r>
            <a:r>
              <a:rPr lang="el-GR" dirty="0" err="1">
                <a:latin typeface="Times New Roman" panose="02020603050405020304" pitchFamily="18" charset="0"/>
                <a:cs typeface="Times New Roman" panose="02020603050405020304" pitchFamily="18" charset="0"/>
              </a:rPr>
              <a:t>ἕτερον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φιλοῦν</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a:t>
            </a:r>
            <a:r>
              <a:rPr lang="el-GR"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2103024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674F60-1FF0-1D5B-5997-A7A59DE290CF}"/>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2E842997-0D7E-7DCA-4080-55A364619E2B}"/>
              </a:ext>
            </a:extLst>
          </p:cNvPr>
          <p:cNvSpPr>
            <a:spLocks noGrp="1"/>
          </p:cNvSpPr>
          <p:nvPr>
            <p:ph idx="1"/>
          </p:nvPr>
        </p:nvSpPr>
        <p:spPr/>
        <p:txBody>
          <a:bodyPr>
            <a:normAutofit fontScale="85000" lnSpcReduction="10000"/>
          </a:bodyPr>
          <a:lstStyle/>
          <a:p>
            <a:pPr marL="0" indent="0" algn="just">
              <a:buNone/>
            </a:pPr>
            <a:r>
              <a:rPr lang="el-GR" sz="1600" dirty="0">
                <a:latin typeface="Arial" panose="020B0604020202020204" pitchFamily="34" charset="0"/>
                <a:cs typeface="Arial" panose="020B0604020202020204" pitchFamily="34" charset="0"/>
              </a:rPr>
              <a:t>Σ: </a:t>
            </a:r>
            <a:r>
              <a:rPr lang="el-GR" sz="1600" dirty="0" err="1">
                <a:latin typeface="Arial" panose="020B0604020202020204" pitchFamily="34" charset="0"/>
                <a:cs typeface="Arial" panose="020B0604020202020204" pitchFamily="34" charset="0"/>
              </a:rPr>
              <a:t>Ογλήγορα</a:t>
            </a:r>
            <a:r>
              <a:rPr lang="el-GR" sz="1600" dirty="0">
                <a:latin typeface="Arial" panose="020B0604020202020204" pitchFamily="34" charset="0"/>
                <a:cs typeface="Arial" panose="020B0604020202020204" pitchFamily="34" charset="0"/>
              </a:rPr>
              <a:t>, καλέ μου φίλε, θα το </a:t>
            </a:r>
            <a:r>
              <a:rPr lang="el-GR" sz="1600" dirty="0" err="1">
                <a:latin typeface="Arial" panose="020B0604020202020204" pitchFamily="34" charset="0"/>
                <a:cs typeface="Arial" panose="020B0604020202020204" pitchFamily="34" charset="0"/>
              </a:rPr>
              <a:t>μάθωμεν</a:t>
            </a:r>
            <a:r>
              <a:rPr lang="el-GR" sz="1600" dirty="0">
                <a:latin typeface="Arial" panose="020B0604020202020204" pitchFamily="34" charset="0"/>
                <a:cs typeface="Arial" panose="020B0604020202020204" pitchFamily="34" charset="0"/>
              </a:rPr>
              <a:t> αυτό καλύτερα. Διότι σκέψου αυτό, που θα σου ειπώ τώρα. Άραγε το ευσεβές αγαπάται από τους θεούς, διότι είναι ευσεβές, ή διότι αγαπάται από τους θεούς, δι' αυτό είναι ευσεβές;</a:t>
            </a:r>
          </a:p>
          <a:p>
            <a:pPr marL="0" indent="0" algn="just">
              <a:buNone/>
            </a:pPr>
            <a:r>
              <a:rPr lang="el-GR" sz="1600" dirty="0">
                <a:latin typeface="Arial" panose="020B0604020202020204" pitchFamily="34" charset="0"/>
                <a:cs typeface="Arial" panose="020B0604020202020204" pitchFamily="34" charset="0"/>
              </a:rPr>
              <a:t>Ε: Δεν εννοώ τί θέλεις να </a:t>
            </a:r>
            <a:r>
              <a:rPr lang="el-GR" sz="1600" dirty="0" err="1">
                <a:latin typeface="Arial" panose="020B0604020202020204" pitchFamily="34" charset="0"/>
                <a:cs typeface="Arial" panose="020B0604020202020204" pitchFamily="34" charset="0"/>
              </a:rPr>
              <a:t>ειπής</a:t>
            </a:r>
            <a:r>
              <a:rPr lang="el-GR" sz="1600" dirty="0">
                <a:latin typeface="Arial" panose="020B0604020202020204" pitchFamily="34" charset="0"/>
                <a:cs typeface="Arial" panose="020B0604020202020204" pitchFamily="34" charset="0"/>
              </a:rPr>
              <a:t>, ω </a:t>
            </a:r>
            <a:r>
              <a:rPr lang="el-GR" sz="1600" dirty="0" err="1">
                <a:latin typeface="Arial" panose="020B0604020202020204" pitchFamily="34" charset="0"/>
                <a:cs typeface="Arial" panose="020B0604020202020204" pitchFamily="34" charset="0"/>
              </a:rPr>
              <a:t>Σώκρατες</a:t>
            </a:r>
            <a:r>
              <a:rPr lang="el-GR" sz="1600" dirty="0">
                <a:latin typeface="Arial" panose="020B0604020202020204" pitchFamily="34" charset="0"/>
                <a:cs typeface="Arial" panose="020B0604020202020204" pitchFamily="34" charset="0"/>
              </a:rPr>
              <a:t>.</a:t>
            </a:r>
          </a:p>
          <a:p>
            <a:pPr marL="0" indent="0" algn="just">
              <a:buNone/>
            </a:pPr>
            <a:r>
              <a:rPr lang="el-GR" sz="1600" dirty="0">
                <a:latin typeface="Arial" panose="020B0604020202020204" pitchFamily="34" charset="0"/>
                <a:cs typeface="Arial" panose="020B0604020202020204" pitchFamily="34" charset="0"/>
              </a:rPr>
              <a:t>Σ: Έννοια σου. Εγώ θα προσπαθήσω πολύ </a:t>
            </a:r>
            <a:r>
              <a:rPr lang="el-GR" sz="1600" dirty="0" err="1">
                <a:latin typeface="Arial" panose="020B0604020202020204" pitchFamily="34" charset="0"/>
                <a:cs typeface="Arial" panose="020B0604020202020204" pitchFamily="34" charset="0"/>
              </a:rPr>
              <a:t>καθαρώτερα</a:t>
            </a:r>
            <a:r>
              <a:rPr lang="el-GR" sz="1600" dirty="0">
                <a:latin typeface="Arial" panose="020B0604020202020204" pitchFamily="34" charset="0"/>
                <a:cs typeface="Arial" panose="020B0604020202020204" pitchFamily="34" charset="0"/>
              </a:rPr>
              <a:t> ακόμη να σου το εξηγήσω αυτό. Δεν </a:t>
            </a:r>
            <a:r>
              <a:rPr lang="el-GR" sz="1600" dirty="0" err="1">
                <a:latin typeface="Arial" panose="020B0604020202020204" pitchFamily="34" charset="0"/>
                <a:cs typeface="Arial" panose="020B0604020202020204" pitchFamily="34" charset="0"/>
              </a:rPr>
              <a:t>λέγομεν</a:t>
            </a:r>
            <a:r>
              <a:rPr lang="el-GR" sz="1600" dirty="0">
                <a:latin typeface="Arial" panose="020B0604020202020204" pitchFamily="34" charset="0"/>
                <a:cs typeface="Arial" panose="020B0604020202020204" pitchFamily="34" charset="0"/>
              </a:rPr>
              <a:t> εις την ομιλίαν μας ότι ένα πράγμα βαστάζεται από κάποιο άλλο, και ένα πράγμα ότι βαστάζει κάποιο άλλο, και ένα πράγμα ότι κομίζεται από άλλο και ένα πράγμα ότι κομίζει άλλο, και ένα πράγμα ότι βλέπεται από άλλο και ένα πράγμα ότι βλέπει άλλο, και όλα τα </a:t>
            </a:r>
            <a:r>
              <a:rPr lang="el-GR" sz="1600" dirty="0" err="1">
                <a:latin typeface="Arial" panose="020B0604020202020204" pitchFamily="34" charset="0"/>
                <a:cs typeface="Arial" panose="020B0604020202020204" pitchFamily="34" charset="0"/>
              </a:rPr>
              <a:t>τοιαύτα</a:t>
            </a:r>
            <a:r>
              <a:rPr lang="el-GR" sz="1600" dirty="0">
                <a:latin typeface="Arial" panose="020B0604020202020204" pitchFamily="34" charset="0"/>
                <a:cs typeface="Arial" panose="020B0604020202020204" pitchFamily="34" charset="0"/>
              </a:rPr>
              <a:t> απαράλλακτα; Εννοείς ότι όλα αυτά τα πράγματα είναι διαφορετικά το ένα από το άλλο και κατά τί είναι διαφορετικά;</a:t>
            </a:r>
          </a:p>
          <a:p>
            <a:pPr marL="0" indent="0" algn="just">
              <a:buNone/>
            </a:pPr>
            <a:r>
              <a:rPr lang="el-GR" sz="1600" dirty="0">
                <a:latin typeface="Arial" panose="020B0604020202020204" pitchFamily="34" charset="0"/>
                <a:cs typeface="Arial" panose="020B0604020202020204" pitchFamily="34" charset="0"/>
              </a:rPr>
              <a:t>Ε: Αυτό βέβαια μου φαίνεται ότι το εννοώ.</a:t>
            </a:r>
          </a:p>
          <a:p>
            <a:pPr marL="0" indent="0" algn="just">
              <a:buNone/>
            </a:pPr>
            <a:r>
              <a:rPr lang="el-GR" sz="1600" dirty="0">
                <a:latin typeface="Arial" panose="020B0604020202020204" pitchFamily="34" charset="0"/>
                <a:cs typeface="Arial" panose="020B0604020202020204" pitchFamily="34" charset="0"/>
              </a:rPr>
              <a:t>Σ:  Τότε λοιπόν υπάρχει ομοίως και ένα πράγμα, το οποίον αγαπάται από κάποιο άλλο, και από αυτό είναι </a:t>
            </a:r>
            <a:r>
              <a:rPr lang="el-GR" sz="1600" dirty="0" err="1">
                <a:latin typeface="Arial" panose="020B0604020202020204" pitchFamily="34" charset="0"/>
                <a:cs typeface="Arial" panose="020B0604020202020204" pitchFamily="34" charset="0"/>
              </a:rPr>
              <a:t>διαφορετικόν</a:t>
            </a:r>
            <a:r>
              <a:rPr lang="el-GR" sz="1600" dirty="0">
                <a:latin typeface="Arial" panose="020B0604020202020204" pitchFamily="34" charset="0"/>
                <a:cs typeface="Arial" panose="020B0604020202020204" pitchFamily="34" charset="0"/>
              </a:rPr>
              <a:t> εκείνο, που το αγαπά;</a:t>
            </a:r>
          </a:p>
          <a:p>
            <a:pPr marL="0" indent="0" algn="just">
              <a:buNone/>
            </a:pPr>
            <a:r>
              <a:rPr lang="el-GR" sz="1600" dirty="0">
                <a:latin typeface="Arial" panose="020B0604020202020204" pitchFamily="34" charset="0"/>
                <a:cs typeface="Arial" panose="020B0604020202020204" pitchFamily="34" charset="0"/>
              </a:rPr>
              <a:t>Ε: Βεβαιότατα.</a:t>
            </a:r>
          </a:p>
          <a:p>
            <a:pPr marL="0" indent="0">
              <a:buNone/>
            </a:pPr>
            <a:endParaRPr lang="el-GR" dirty="0"/>
          </a:p>
        </p:txBody>
      </p:sp>
    </p:spTree>
    <p:extLst>
      <p:ext uri="{BB962C8B-B14F-4D97-AF65-F5344CB8AC3E}">
        <p14:creationId xmlns:p14="http://schemas.microsoft.com/office/powerpoint/2010/main" val="1423481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F12949-7A59-E26F-6A89-D430BF6D2E07}"/>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2F5A6F36-5C65-C565-537D-200F6B57EF95}"/>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[10</a:t>
            </a:r>
            <a:r>
              <a:rPr lang="en-US" dirty="0">
                <a:latin typeface="Times New Roman" panose="02020603050405020304" pitchFamily="18" charset="0"/>
                <a:cs typeface="Times New Roman" panose="02020603050405020304" pitchFamily="18" charset="0"/>
              </a:rPr>
              <a:t>b</a:t>
            </a:r>
            <a:r>
              <a:rPr lang="el-GR"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Σωκράτης: λέγε </a:t>
            </a:r>
            <a:r>
              <a:rPr lang="el-GR" dirty="0" err="1">
                <a:latin typeface="Times New Roman" panose="02020603050405020304" pitchFamily="18" charset="0"/>
                <a:cs typeface="Times New Roman" panose="02020603050405020304" pitchFamily="18" charset="0"/>
              </a:rPr>
              <a:t>δή</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πότερον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φερόμενον</a:t>
            </a:r>
            <a:r>
              <a:rPr lang="el-GR" dirty="0">
                <a:latin typeface="Times New Roman" panose="02020603050405020304" pitchFamily="18" charset="0"/>
                <a:cs typeface="Times New Roman" panose="02020603050405020304" pitchFamily="18" charset="0"/>
              </a:rPr>
              <a:t> διότι φέρεται </a:t>
            </a:r>
            <a:r>
              <a:rPr lang="el-GR" dirty="0" err="1">
                <a:latin typeface="Times New Roman" panose="02020603050405020304" pitchFamily="18" charset="0"/>
                <a:cs typeface="Times New Roman" panose="02020603050405020304" pitchFamily="18" charset="0"/>
              </a:rPr>
              <a:t>φερόμενόν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δι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a:t>
            </a:r>
            <a:r>
              <a:rPr lang="el-GR" dirty="0">
                <a:latin typeface="Times New Roman" panose="02020603050405020304" pitchFamily="18" charset="0"/>
                <a:cs typeface="Times New Roman" panose="02020603050405020304" pitchFamily="18" charset="0"/>
              </a:rPr>
              <a:t> τι;</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ἀγόμενον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ἄγεται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ὁρώμενον</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ὁρᾶται</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πάνυ </a:t>
            </a:r>
            <a:r>
              <a:rPr lang="el-GR" dirty="0" err="1">
                <a:latin typeface="Times New Roman" panose="02020603050405020304" pitchFamily="18" charset="0"/>
                <a:cs typeface="Times New Roman" panose="02020603050405020304" pitchFamily="18" charset="0"/>
              </a:rPr>
              <a:t>γε</a:t>
            </a:r>
            <a:r>
              <a:rPr lang="el-GR" dirty="0">
                <a:latin typeface="Times New Roman" panose="02020603050405020304" pitchFamily="18" charset="0"/>
                <a:cs typeface="Times New Roman" panose="02020603050405020304" pitchFamily="18" charset="0"/>
              </a:rPr>
              <a:t>.</a:t>
            </a:r>
          </a:p>
          <a:p>
            <a:pPr marL="0" indent="0">
              <a:buNone/>
            </a:pPr>
            <a:endParaRPr lang="el-GR" dirty="0"/>
          </a:p>
        </p:txBody>
      </p:sp>
    </p:spTree>
    <p:extLst>
      <p:ext uri="{BB962C8B-B14F-4D97-AF65-F5344CB8AC3E}">
        <p14:creationId xmlns:p14="http://schemas.microsoft.com/office/powerpoint/2010/main" val="4182350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1A4F-3290-4319-CA75-983DD4C0918E}"/>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A603422A-D7F4-2D97-F707-82E06B7E2E8E}"/>
              </a:ext>
            </a:extLst>
          </p:cNvPr>
          <p:cNvSpPr>
            <a:spLocks noGrp="1"/>
          </p:cNvSpPr>
          <p:nvPr>
            <p:ph idx="1"/>
          </p:nvPr>
        </p:nvSpPr>
        <p:spPr/>
        <p:txBody>
          <a:bodyPr/>
          <a:lstStyle/>
          <a:p>
            <a:pPr marL="0" indent="0" algn="just">
              <a:buNone/>
            </a:pPr>
            <a:r>
              <a:rPr lang="el-GR" dirty="0">
                <a:latin typeface="Arial" panose="020B0604020202020204" pitchFamily="34" charset="0"/>
                <a:cs typeface="Arial" panose="020B0604020202020204" pitchFamily="34" charset="0"/>
              </a:rPr>
              <a:t>Σ: Πες μου λοιπόν τώρα, σε παρακαλώ, τί από τα δύο, εκείνο το πράγμα που βαστάζεται από ένα άλλο, επειδή βαστάζεται, λέγεται </a:t>
            </a:r>
            <a:r>
              <a:rPr lang="el-GR" dirty="0" err="1">
                <a:latin typeface="Arial" panose="020B0604020202020204" pitchFamily="34" charset="0"/>
                <a:cs typeface="Arial" panose="020B0604020202020204" pitchFamily="34" charset="0"/>
              </a:rPr>
              <a:t>βασταζόμενον</a:t>
            </a:r>
            <a:r>
              <a:rPr lang="el-GR" dirty="0">
                <a:latin typeface="Arial" panose="020B0604020202020204" pitchFamily="34" charset="0"/>
                <a:cs typeface="Arial" panose="020B0604020202020204" pitchFamily="34" charset="0"/>
              </a:rPr>
              <a:t>, ή διά </a:t>
            </a:r>
            <a:r>
              <a:rPr lang="el-GR" dirty="0" err="1">
                <a:latin typeface="Arial" panose="020B0604020202020204" pitchFamily="34" charset="0"/>
                <a:cs typeface="Arial" panose="020B0604020202020204" pitchFamily="34" charset="0"/>
              </a:rPr>
              <a:t>καμμίαν</a:t>
            </a:r>
            <a:r>
              <a:rPr lang="el-GR" dirty="0">
                <a:latin typeface="Arial" panose="020B0604020202020204" pitchFamily="34" charset="0"/>
                <a:cs typeface="Arial" panose="020B0604020202020204" pitchFamily="34" charset="0"/>
              </a:rPr>
              <a:t> άλλην αφορμήν;</a:t>
            </a:r>
          </a:p>
          <a:p>
            <a:pPr marL="0" indent="0" algn="just">
              <a:buNone/>
            </a:pPr>
            <a:r>
              <a:rPr lang="el-GR" dirty="0">
                <a:latin typeface="Arial" panose="020B0604020202020204" pitchFamily="34" charset="0"/>
                <a:cs typeface="Arial" panose="020B0604020202020204" pitchFamily="34" charset="0"/>
              </a:rPr>
              <a:t>Ε: Επειδή βαστάζεται αναμφιβόλως, όχι δι' άλλην αφορμήν.</a:t>
            </a:r>
          </a:p>
          <a:p>
            <a:pPr marL="0" indent="0" algn="just">
              <a:buNone/>
            </a:pPr>
            <a:r>
              <a:rPr lang="el-GR" dirty="0">
                <a:latin typeface="Arial" panose="020B0604020202020204" pitchFamily="34" charset="0"/>
                <a:cs typeface="Arial" panose="020B0604020202020204" pitchFamily="34" charset="0"/>
              </a:rPr>
              <a:t>Σ: Και εκείνο λοιπόν το πράγμα, που κομίζεται από ένα άλλο, λέγεται </a:t>
            </a:r>
            <a:r>
              <a:rPr lang="el-GR" dirty="0" err="1">
                <a:latin typeface="Arial" panose="020B0604020202020204" pitchFamily="34" charset="0"/>
                <a:cs typeface="Arial" panose="020B0604020202020204" pitchFamily="34" charset="0"/>
              </a:rPr>
              <a:t>κομιζόμενον</a:t>
            </a:r>
            <a:r>
              <a:rPr lang="el-GR" dirty="0">
                <a:latin typeface="Arial" panose="020B0604020202020204" pitchFamily="34" charset="0"/>
                <a:cs typeface="Arial" panose="020B0604020202020204" pitchFamily="34" charset="0"/>
              </a:rPr>
              <a:t>, επειδή κομίζεται, και εκείνο που βλέπεται λέγεται </a:t>
            </a:r>
            <a:r>
              <a:rPr lang="el-GR" dirty="0" err="1">
                <a:latin typeface="Arial" panose="020B0604020202020204" pitchFamily="34" charset="0"/>
                <a:cs typeface="Arial" panose="020B0604020202020204" pitchFamily="34" charset="0"/>
              </a:rPr>
              <a:t>βλεπόμενον</a:t>
            </a:r>
            <a:r>
              <a:rPr lang="el-GR" dirty="0">
                <a:latin typeface="Arial" panose="020B0604020202020204" pitchFamily="34" charset="0"/>
                <a:cs typeface="Arial" panose="020B0604020202020204" pitchFamily="34" charset="0"/>
              </a:rPr>
              <a:t>, επειδή βλέπεται;</a:t>
            </a:r>
          </a:p>
          <a:p>
            <a:pPr marL="0" indent="0" algn="just">
              <a:buNone/>
            </a:pPr>
            <a:r>
              <a:rPr lang="el-GR" dirty="0">
                <a:latin typeface="Arial" panose="020B0604020202020204" pitchFamily="34" charset="0"/>
                <a:cs typeface="Arial" panose="020B0604020202020204" pitchFamily="34" charset="0"/>
              </a:rPr>
              <a:t>Ε: Βεβαιότατα. </a:t>
            </a:r>
          </a:p>
        </p:txBody>
      </p:sp>
    </p:spTree>
    <p:extLst>
      <p:ext uri="{BB962C8B-B14F-4D97-AF65-F5344CB8AC3E}">
        <p14:creationId xmlns:p14="http://schemas.microsoft.com/office/powerpoint/2010/main" val="3550265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EE95A2-EE8C-7C5C-A5FD-DA6FE3ED15AE}"/>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649A1408-84B9-DB66-CF87-1E100EF8FC86}"/>
              </a:ext>
            </a:extLst>
          </p:cNvPr>
          <p:cNvSpPr>
            <a:spLocks noGrp="1"/>
          </p:cNvSpPr>
          <p:nvPr>
            <p:ph idx="1"/>
          </p:nvPr>
        </p:nvSpPr>
        <p:spPr/>
        <p:txBody>
          <a:bodyPr>
            <a:normAutofit fontScale="77500" lnSpcReduction="20000"/>
          </a:bodyPr>
          <a:lstStyle/>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ὁρώμενόν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γέ</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ὁρᾶται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ἐναντίον</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ὁρᾶται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ὁρώμενον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ἀγόμενόν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ἄγεται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ἄγεται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ἀγόμενον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φερόμενον</a:t>
            </a:r>
            <a:r>
              <a:rPr lang="el-GR" dirty="0">
                <a:latin typeface="Times New Roman" panose="02020603050405020304" pitchFamily="18" charset="0"/>
                <a:cs typeface="Times New Roman" panose="02020603050405020304" pitchFamily="18" charset="0"/>
              </a:rPr>
              <a:t> φέρεται,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διότι φέρεται </a:t>
            </a:r>
            <a:r>
              <a:rPr lang="el-GR" dirty="0" err="1">
                <a:latin typeface="Times New Roman" panose="02020603050405020304" pitchFamily="18" charset="0"/>
                <a:cs typeface="Times New Roman" panose="02020603050405020304" pitchFamily="18" charset="0"/>
              </a:rPr>
              <a:t>φερόμενον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ἆρα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κατάδηλον</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ὃ βούλομαι λέγειν; βούλομαι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τόδε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τι </a:t>
            </a:r>
            <a:r>
              <a:rPr lang="el-GR" dirty="0" err="1">
                <a:latin typeface="Times New Roman" panose="02020603050405020304" pitchFamily="18" charset="0"/>
                <a:cs typeface="Times New Roman" panose="02020603050405020304" pitchFamily="18" charset="0"/>
              </a:rPr>
              <a:t>γίγνεται</a:t>
            </a:r>
            <a:r>
              <a:rPr lang="el-GR" dirty="0">
                <a:latin typeface="Times New Roman" panose="02020603050405020304" pitchFamily="18" charset="0"/>
                <a:cs typeface="Times New Roman" panose="02020603050405020304" pitchFamily="18" charset="0"/>
              </a:rPr>
              <a:t> ἤ τι πάσχει, </a:t>
            </a:r>
            <a:r>
              <a:rPr lang="el-GR" dirty="0" err="1">
                <a:latin typeface="Times New Roman" panose="02020603050405020304" pitchFamily="18" charset="0"/>
                <a:cs typeface="Times New Roman" panose="02020603050405020304" pitchFamily="18" charset="0"/>
              </a:rPr>
              <a:t>οὐχ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γιγνόμενόν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γίγνεται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γίγνεται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γιγνόμενόν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n-US"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πάσχον </a:t>
            </a:r>
            <a:r>
              <a:rPr lang="el-GR" dirty="0" err="1">
                <a:latin typeface="Times New Roman" panose="02020603050405020304" pitchFamily="18" charset="0"/>
                <a:cs typeface="Times New Roman" panose="02020603050405020304" pitchFamily="18" charset="0"/>
              </a:rPr>
              <a:t>ἐστὶ</a:t>
            </a:r>
            <a:r>
              <a:rPr lang="el-GR" dirty="0">
                <a:latin typeface="Times New Roman" panose="02020603050405020304" pitchFamily="18" charset="0"/>
                <a:cs typeface="Times New Roman" panose="02020603050405020304" pitchFamily="18" charset="0"/>
              </a:rPr>
              <a:t> πάσχει,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πάσχει πάσχον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συγχωρεῖς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ἔγωγε</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οὐκοῦν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φιλούμενον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γιγνόμενόν</a:t>
            </a:r>
            <a:r>
              <a:rPr lang="el-GR" dirty="0">
                <a:latin typeface="Times New Roman" panose="02020603050405020304" pitchFamily="18" charset="0"/>
                <a:cs typeface="Times New Roman" panose="02020603050405020304" pitchFamily="18" charset="0"/>
              </a:rPr>
              <a:t> τί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ἢ πάσχον τι </a:t>
            </a:r>
            <a:r>
              <a:rPr lang="el-GR" dirty="0" err="1">
                <a:latin typeface="Times New Roman" panose="02020603050405020304" pitchFamily="18" charset="0"/>
                <a:cs typeface="Times New Roman" panose="02020603050405020304" pitchFamily="18" charset="0"/>
              </a:rPr>
              <a:t>ὑπό</a:t>
            </a:r>
            <a:r>
              <a:rPr lang="el-GR" dirty="0">
                <a:latin typeface="Times New Roman" panose="02020603050405020304" pitchFamily="18" charset="0"/>
                <a:cs typeface="Times New Roman" panose="02020603050405020304" pitchFamily="18" charset="0"/>
              </a:rPr>
              <a:t> του;</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πάνυ </a:t>
            </a:r>
            <a:r>
              <a:rPr lang="el-GR" dirty="0" err="1">
                <a:latin typeface="Times New Roman" panose="02020603050405020304" pitchFamily="18" charset="0"/>
                <a:cs typeface="Times New Roman" panose="02020603050405020304" pitchFamily="18" charset="0"/>
              </a:rPr>
              <a:t>γε</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ἔχει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ὥσπερ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πρότερα</a:t>
            </a:r>
            <a:r>
              <a:rPr lang="el-GR" dirty="0">
                <a:latin typeface="Arial" panose="020B0604020202020204" pitchFamily="34" charset="0"/>
                <a:cs typeface="Arial" panose="020B0604020202020204" pitchFamily="34" charset="0"/>
              </a:rPr>
              <a: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φιλούμενόν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ὧν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φιλούμενον</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ἀνάγκη</a:t>
            </a:r>
            <a:r>
              <a:rPr lang="el-GR"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330514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53B004-D4CE-1E59-7A9A-F01EB3718840}"/>
              </a:ext>
            </a:extLst>
          </p:cNvPr>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2</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ΜΑΘΗΜΑ</a:t>
            </a:r>
          </a:p>
        </p:txBody>
      </p:sp>
      <p:pic>
        <p:nvPicPr>
          <p:cNvPr id="6" name="Θέση περιεχομένου 5">
            <a:extLst>
              <a:ext uri="{FF2B5EF4-FFF2-40B4-BE49-F238E27FC236}">
                <a16:creationId xmlns:a16="http://schemas.microsoft.com/office/drawing/2014/main" id="{5FAD8E9A-C5DA-DABC-3A97-5BE678E4CBA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77840" y="772160"/>
            <a:ext cx="5069839" cy="5293360"/>
          </a:xfrm>
        </p:spPr>
      </p:pic>
      <p:sp>
        <p:nvSpPr>
          <p:cNvPr id="4" name="Θέση κειμένου 3">
            <a:extLst>
              <a:ext uri="{FF2B5EF4-FFF2-40B4-BE49-F238E27FC236}">
                <a16:creationId xmlns:a16="http://schemas.microsoft.com/office/drawing/2014/main" id="{A584D6D6-6753-431A-C352-29F55A0BD696}"/>
              </a:ext>
            </a:extLst>
          </p:cNvPr>
          <p:cNvSpPr>
            <a:spLocks noGrp="1"/>
          </p:cNvSpPr>
          <p:nvPr>
            <p:ph type="body" sz="half" idx="2"/>
          </p:nvPr>
        </p:nvSpPr>
        <p:spPr/>
        <p:txBody>
          <a:bodyPr/>
          <a:lstStyle/>
          <a:p>
            <a:pPr algn="ctr"/>
            <a:r>
              <a:rPr lang="el-GR" dirty="0">
                <a:latin typeface="Times New Roman" panose="02020603050405020304" pitchFamily="18" charset="0"/>
                <a:cs typeface="Times New Roman" panose="02020603050405020304" pitchFamily="18" charset="0"/>
              </a:rPr>
              <a:t>ΕΥΘΥΦΡΩΝ</a:t>
            </a:r>
          </a:p>
        </p:txBody>
      </p:sp>
    </p:spTree>
    <p:extLst>
      <p:ext uri="{BB962C8B-B14F-4D97-AF65-F5344CB8AC3E}">
        <p14:creationId xmlns:p14="http://schemas.microsoft.com/office/powerpoint/2010/main" val="616159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659186-1E5B-299B-AF5F-9B95183EC080}"/>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3C1216CA-13B9-8CD6-337F-71FD6D0C2865}"/>
              </a:ext>
            </a:extLst>
          </p:cNvPr>
          <p:cNvSpPr>
            <a:spLocks noGrp="1"/>
          </p:cNvSpPr>
          <p:nvPr>
            <p:ph idx="1"/>
          </p:nvPr>
        </p:nvSpPr>
        <p:spPr/>
        <p:txBody>
          <a:bodyPr>
            <a:normAutofit fontScale="70000" lnSpcReduction="20000"/>
          </a:bodyPr>
          <a:lstStyle/>
          <a:p>
            <a:pPr algn="just"/>
            <a:r>
              <a:rPr lang="el-GR" dirty="0">
                <a:latin typeface="Arial" panose="020B0604020202020204" pitchFamily="34" charset="0"/>
                <a:cs typeface="Arial" panose="020B0604020202020204" pitchFamily="34" charset="0"/>
              </a:rPr>
              <a:t>Σ: Όθεν δεν βλέπεται βεβαίως αυτό το πράγμα, επειδή είναι </a:t>
            </a:r>
            <a:r>
              <a:rPr lang="el-GR" dirty="0" err="1">
                <a:latin typeface="Arial" panose="020B0604020202020204" pitchFamily="34" charset="0"/>
                <a:cs typeface="Arial" panose="020B0604020202020204" pitchFamily="34" charset="0"/>
              </a:rPr>
              <a:t>βλεπόμενον</a:t>
            </a:r>
            <a:r>
              <a:rPr lang="el-GR" dirty="0">
                <a:latin typeface="Arial" panose="020B0604020202020204" pitchFamily="34" charset="0"/>
                <a:cs typeface="Arial" panose="020B0604020202020204" pitchFamily="34" charset="0"/>
              </a:rPr>
              <a:t>, αλλά το εναντίον επειδή βλέπεται, διά τούτο είναι </a:t>
            </a:r>
            <a:r>
              <a:rPr lang="el-GR" dirty="0" err="1">
                <a:latin typeface="Arial" panose="020B0604020202020204" pitchFamily="34" charset="0"/>
                <a:cs typeface="Arial" panose="020B0604020202020204" pitchFamily="34" charset="0"/>
              </a:rPr>
              <a:t>βλεπόμενον</a:t>
            </a:r>
            <a:r>
              <a:rPr lang="el-GR" dirty="0">
                <a:latin typeface="Arial" panose="020B0604020202020204" pitchFamily="34" charset="0"/>
                <a:cs typeface="Arial" panose="020B0604020202020204" pitchFamily="34" charset="0"/>
              </a:rPr>
              <a:t>. Ούτε διότι είναι </a:t>
            </a:r>
            <a:r>
              <a:rPr lang="el-GR" dirty="0" err="1">
                <a:latin typeface="Arial" panose="020B0604020202020204" pitchFamily="34" charset="0"/>
                <a:cs typeface="Arial" panose="020B0604020202020204" pitchFamily="34" charset="0"/>
              </a:rPr>
              <a:t>κομιζόμενον</a:t>
            </a:r>
            <a:r>
              <a:rPr lang="el-GR" dirty="0">
                <a:latin typeface="Arial" panose="020B0604020202020204" pitchFamily="34" charset="0"/>
                <a:cs typeface="Arial" panose="020B0604020202020204" pitchFamily="34" charset="0"/>
              </a:rPr>
              <a:t> το άλλο πράγμα, διά τούτο κομίζεται, αλλά διότι κομίζεται, διά τούτο είναι </a:t>
            </a:r>
            <a:r>
              <a:rPr lang="el-GR" dirty="0" err="1">
                <a:latin typeface="Arial" panose="020B0604020202020204" pitchFamily="34" charset="0"/>
                <a:cs typeface="Arial" panose="020B0604020202020204" pitchFamily="34" charset="0"/>
              </a:rPr>
              <a:t>κομιζόμενον</a:t>
            </a:r>
            <a:r>
              <a:rPr lang="el-GR" dirty="0">
                <a:latin typeface="Arial" panose="020B0604020202020204" pitchFamily="34" charset="0"/>
                <a:cs typeface="Arial" panose="020B0604020202020204" pitchFamily="34" charset="0"/>
              </a:rPr>
              <a:t>, ούτε διότι είναι </a:t>
            </a:r>
            <a:r>
              <a:rPr lang="el-GR" dirty="0" err="1">
                <a:latin typeface="Arial" panose="020B0604020202020204" pitchFamily="34" charset="0"/>
                <a:cs typeface="Arial" panose="020B0604020202020204" pitchFamily="34" charset="0"/>
              </a:rPr>
              <a:t>βασταζόμενον</a:t>
            </a:r>
            <a:r>
              <a:rPr lang="el-GR" dirty="0">
                <a:latin typeface="Arial" panose="020B0604020202020204" pitchFamily="34" charset="0"/>
                <a:cs typeface="Arial" panose="020B0604020202020204" pitchFamily="34" charset="0"/>
              </a:rPr>
              <a:t> το άλλο, διά τούτο βαστάζεται, αλλά διότι βαστάζεται, διά τούτο είναι </a:t>
            </a:r>
            <a:r>
              <a:rPr lang="el-GR" dirty="0" err="1">
                <a:latin typeface="Arial" panose="020B0604020202020204" pitchFamily="34" charset="0"/>
                <a:cs typeface="Arial" panose="020B0604020202020204" pitchFamily="34" charset="0"/>
              </a:rPr>
              <a:t>βασταζόμενον</a:t>
            </a:r>
            <a:r>
              <a:rPr lang="el-GR" dirty="0">
                <a:latin typeface="Arial" panose="020B0604020202020204" pitchFamily="34" charset="0"/>
                <a:cs typeface="Arial" panose="020B0604020202020204" pitchFamily="34" charset="0"/>
              </a:rPr>
              <a:t>. Άραγε εννοείς καλά, ω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αυτό που θέλω να </a:t>
            </a:r>
            <a:r>
              <a:rPr lang="el-GR" dirty="0" err="1">
                <a:latin typeface="Arial" panose="020B0604020202020204" pitchFamily="34" charset="0"/>
                <a:cs typeface="Arial" panose="020B0604020202020204" pitchFamily="34" charset="0"/>
              </a:rPr>
              <a:t>είπω</a:t>
            </a:r>
            <a:r>
              <a:rPr lang="el-GR" dirty="0">
                <a:latin typeface="Arial" panose="020B0604020202020204" pitchFamily="34" charset="0"/>
                <a:cs typeface="Arial" panose="020B0604020202020204" pitchFamily="34" charset="0"/>
              </a:rPr>
              <a:t>; Θέλω δε να </a:t>
            </a:r>
            <a:r>
              <a:rPr lang="el-GR" dirty="0" err="1">
                <a:latin typeface="Arial" panose="020B0604020202020204" pitchFamily="34" charset="0"/>
                <a:cs typeface="Arial" panose="020B0604020202020204" pitchFamily="34" charset="0"/>
              </a:rPr>
              <a:t>είπω</a:t>
            </a:r>
            <a:r>
              <a:rPr lang="el-GR" dirty="0">
                <a:latin typeface="Arial" panose="020B0604020202020204" pitchFamily="34" charset="0"/>
                <a:cs typeface="Arial" panose="020B0604020202020204" pitchFamily="34" charset="0"/>
              </a:rPr>
              <a:t> το εξής: ότι είτε γίνεται </a:t>
            </a:r>
            <a:r>
              <a:rPr lang="el-GR" dirty="0" err="1">
                <a:latin typeface="Arial" panose="020B0604020202020204" pitchFamily="34" charset="0"/>
                <a:cs typeface="Arial" panose="020B0604020202020204" pitchFamily="34" charset="0"/>
              </a:rPr>
              <a:t>κανέν</a:t>
            </a:r>
            <a:r>
              <a:rPr lang="el-GR" dirty="0">
                <a:latin typeface="Arial" panose="020B0604020202020204" pitchFamily="34" charset="0"/>
                <a:cs typeface="Arial" panose="020B0604020202020204" pitchFamily="34" charset="0"/>
              </a:rPr>
              <a:t> πράγμα, είτε πάσχει, δεν γίνεται διά τούτο, διότι είναι </a:t>
            </a:r>
            <a:r>
              <a:rPr lang="el-GR" dirty="0" err="1">
                <a:latin typeface="Arial" panose="020B0604020202020204" pitchFamily="34" charset="0"/>
                <a:cs typeface="Arial" panose="020B0604020202020204" pitchFamily="34" charset="0"/>
              </a:rPr>
              <a:t>γινόμενον</a:t>
            </a:r>
            <a:r>
              <a:rPr lang="el-GR" dirty="0">
                <a:latin typeface="Arial" panose="020B0604020202020204" pitchFamily="34" charset="0"/>
                <a:cs typeface="Arial" panose="020B0604020202020204" pitchFamily="34" charset="0"/>
              </a:rPr>
              <a:t>, αλλά διότι γίνεται, διά τούτο είναι </a:t>
            </a:r>
            <a:r>
              <a:rPr lang="el-GR" dirty="0" err="1">
                <a:latin typeface="Arial" panose="020B0604020202020204" pitchFamily="34" charset="0"/>
                <a:cs typeface="Arial" panose="020B0604020202020204" pitchFamily="34" charset="0"/>
              </a:rPr>
              <a:t>γινόμενον</a:t>
            </a:r>
            <a:r>
              <a:rPr lang="el-GR" dirty="0">
                <a:latin typeface="Arial" panose="020B0604020202020204" pitchFamily="34" charset="0"/>
                <a:cs typeface="Arial" panose="020B0604020202020204" pitchFamily="34" charset="0"/>
              </a:rPr>
              <a:t>. Ούτε διότι είναι πάσχον ένα πράγμα, διά τούτο πάσχει, αλλά διότι πάσχει, διά τούτο είναι πάσχον. Ή δεν τα παραδέχεσαι έτσι αυτά;</a:t>
            </a:r>
          </a:p>
          <a:p>
            <a:pPr algn="just"/>
            <a:r>
              <a:rPr lang="el-GR" dirty="0">
                <a:latin typeface="Arial" panose="020B0604020202020204" pitchFamily="34" charset="0"/>
                <a:cs typeface="Arial" panose="020B0604020202020204" pitchFamily="34" charset="0"/>
              </a:rPr>
              <a:t>Ε: Μάλιστα, έτσι είναι.</a:t>
            </a:r>
          </a:p>
          <a:p>
            <a:pPr algn="just"/>
            <a:r>
              <a:rPr lang="el-GR" dirty="0">
                <a:latin typeface="Arial" panose="020B0604020202020204" pitchFamily="34" charset="0"/>
                <a:cs typeface="Arial" panose="020B0604020202020204" pitchFamily="34" charset="0"/>
              </a:rPr>
              <a:t>Σ: Λοιπόν και το </a:t>
            </a:r>
            <a:r>
              <a:rPr lang="el-GR" dirty="0" err="1">
                <a:latin typeface="Arial" panose="020B0604020202020204" pitchFamily="34" charset="0"/>
                <a:cs typeface="Arial" panose="020B0604020202020204" pitchFamily="34" charset="0"/>
              </a:rPr>
              <a:t>αγαπώμενον</a:t>
            </a:r>
            <a:r>
              <a:rPr lang="el-GR" dirty="0">
                <a:latin typeface="Arial" panose="020B0604020202020204" pitchFamily="34" charset="0"/>
                <a:cs typeface="Arial" panose="020B0604020202020204" pitchFamily="34" charset="0"/>
              </a:rPr>
              <a:t> πράγμα ή είναι ένα πράγμα που γίνεται, ή ένα πράγμα που πάσχει υπό </a:t>
            </a:r>
            <a:r>
              <a:rPr lang="el-GR" dirty="0" err="1">
                <a:latin typeface="Arial" panose="020B0604020202020204" pitchFamily="34" charset="0"/>
                <a:cs typeface="Arial" panose="020B0604020202020204" pitchFamily="34" charset="0"/>
              </a:rPr>
              <a:t>τινος</a:t>
            </a:r>
            <a:r>
              <a:rPr lang="el-GR" dirty="0">
                <a:latin typeface="Arial" panose="020B0604020202020204" pitchFamily="34" charset="0"/>
                <a:cs typeface="Arial" panose="020B0604020202020204" pitchFamily="34" charset="0"/>
              </a:rPr>
              <a:t> άλλου;</a:t>
            </a:r>
          </a:p>
          <a:p>
            <a:pPr algn="just"/>
            <a:r>
              <a:rPr lang="el-GR" dirty="0">
                <a:latin typeface="Arial" panose="020B0604020202020204" pitchFamily="34" charset="0"/>
                <a:cs typeface="Arial" panose="020B0604020202020204" pitchFamily="34" charset="0"/>
              </a:rPr>
              <a:t>Ε: Βεβαίως.</a:t>
            </a:r>
          </a:p>
          <a:p>
            <a:pPr algn="just"/>
            <a:r>
              <a:rPr lang="el-GR" dirty="0">
                <a:latin typeface="Arial" panose="020B0604020202020204" pitchFamily="34" charset="0"/>
                <a:cs typeface="Arial" panose="020B0604020202020204" pitchFamily="34" charset="0"/>
              </a:rPr>
              <a:t>Σ: Τότε λοιπόν και αυτό είναι έτσι καθώς και όλα τα προηγούμενα. Δηλαδή δεν αγαπάται από εκείνους, από τους οποίους αγαπάται, διότι είναι </a:t>
            </a:r>
            <a:r>
              <a:rPr lang="el-GR" dirty="0" err="1">
                <a:latin typeface="Arial" panose="020B0604020202020204" pitchFamily="34" charset="0"/>
                <a:cs typeface="Arial" panose="020B0604020202020204" pitchFamily="34" charset="0"/>
              </a:rPr>
              <a:t>αγαπώμενον</a:t>
            </a:r>
            <a:r>
              <a:rPr lang="el-GR" dirty="0">
                <a:latin typeface="Arial" panose="020B0604020202020204" pitchFamily="34" charset="0"/>
                <a:cs typeface="Arial" panose="020B0604020202020204" pitchFamily="34" charset="0"/>
              </a:rPr>
              <a:t>, αλλά διότι αγαπάται, διά τούτο είναι </a:t>
            </a:r>
            <a:r>
              <a:rPr lang="el-GR" dirty="0" err="1">
                <a:latin typeface="Arial" panose="020B0604020202020204" pitchFamily="34" charset="0"/>
                <a:cs typeface="Arial" panose="020B0604020202020204" pitchFamily="34" charset="0"/>
              </a:rPr>
              <a:t>αγαπώμενον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Ε: </a:t>
            </a:r>
            <a:r>
              <a:rPr lang="el-GR" dirty="0" err="1">
                <a:latin typeface="Arial" panose="020B0604020202020204" pitchFamily="34" charset="0"/>
                <a:cs typeface="Arial" panose="020B0604020202020204" pitchFamily="34" charset="0"/>
              </a:rPr>
              <a:t>Αναγκαίως</a:t>
            </a:r>
            <a:r>
              <a:rPr lang="el-GR" dirty="0">
                <a:latin typeface="Arial" panose="020B0604020202020204" pitchFamily="34" charset="0"/>
                <a:cs typeface="Arial" panose="020B0604020202020204" pitchFamily="34" charset="0"/>
              </a:rPr>
              <a:t> έτσι είναι.</a:t>
            </a:r>
          </a:p>
        </p:txBody>
      </p:sp>
    </p:spTree>
    <p:extLst>
      <p:ext uri="{BB962C8B-B14F-4D97-AF65-F5344CB8AC3E}">
        <p14:creationId xmlns:p14="http://schemas.microsoft.com/office/powerpoint/2010/main" val="1582866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19DABF-31E9-B111-0D80-05729020FFD6}"/>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8E60B6B6-F3EF-EF0B-2885-DA9A44D3138C}"/>
              </a:ext>
            </a:extLst>
          </p:cNvPr>
          <p:cNvSpPr>
            <a:spLocks noGrp="1"/>
          </p:cNvSpPr>
          <p:nvPr>
            <p:ph idx="1"/>
          </p:nvPr>
        </p:nvSpPr>
        <p:spPr/>
        <p:txBody>
          <a:bodyPr>
            <a:normAutofit fontScale="70000" lnSpcReduction="20000"/>
          </a:bodyPr>
          <a:lstStyle/>
          <a:p>
            <a:pPr algn="just"/>
            <a:r>
              <a:rPr lang="el-GR" dirty="0">
                <a:latin typeface="Times New Roman" panose="02020603050405020304" pitchFamily="18" charset="0"/>
                <a:cs typeface="Times New Roman" panose="02020603050405020304" pitchFamily="18" charset="0"/>
              </a:rPr>
              <a:t>[10</a:t>
            </a:r>
            <a:r>
              <a:rPr lang="en-US" dirty="0">
                <a:latin typeface="Times New Roman" panose="02020603050405020304" pitchFamily="18" charset="0"/>
                <a:cs typeface="Times New Roman" panose="02020603050405020304" pitchFamily="18" charset="0"/>
              </a:rPr>
              <a:t>d</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τί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λέγομεν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περὶ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ὁσίου</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a:t>
            </a:r>
            <a:r>
              <a:rPr lang="el-GR" dirty="0">
                <a:latin typeface="Times New Roman" panose="02020603050405020304" pitchFamily="18" charset="0"/>
                <a:cs typeface="Times New Roman" panose="02020603050405020304" pitchFamily="18" charset="0"/>
              </a:rPr>
              <a:t> τι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πάντων,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ὁ </a:t>
            </a:r>
            <a:r>
              <a:rPr lang="el-GR" dirty="0" err="1">
                <a:latin typeface="Times New Roman" panose="02020603050405020304" pitchFamily="18" charset="0"/>
                <a:cs typeface="Times New Roman" panose="02020603050405020304" pitchFamily="18" charset="0"/>
              </a:rPr>
              <a:t>σὸς</a:t>
            </a:r>
            <a:r>
              <a:rPr lang="el-GR" dirty="0">
                <a:latin typeface="Times New Roman" panose="02020603050405020304" pitchFamily="18" charset="0"/>
                <a:cs typeface="Times New Roman" panose="02020603050405020304" pitchFamily="18" charset="0"/>
              </a:rPr>
              <a:t> λόγος;</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ναί</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ἆρα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δι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a:t>
            </a:r>
            <a:r>
              <a:rPr lang="el-GR" dirty="0">
                <a:latin typeface="Times New Roman" panose="02020603050405020304" pitchFamily="18" charset="0"/>
                <a:cs typeface="Times New Roman" panose="02020603050405020304" pitchFamily="18" charset="0"/>
              </a:rPr>
              <a:t> τι;</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διότι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ἔοικεν</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γε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φιλούμενόν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θεοφιλές.</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θεοφιλὲς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θεοφιλές,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σὺ</a:t>
            </a:r>
            <a:r>
              <a:rPr lang="el-GR" dirty="0">
                <a:latin typeface="Times New Roman" panose="02020603050405020304" pitchFamily="18" charset="0"/>
                <a:cs typeface="Times New Roman" panose="02020603050405020304" pitchFamily="18" charset="0"/>
              </a:rPr>
              <a:t> λέγεις,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ἕτερον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τούτου.</a:t>
            </a:r>
          </a:p>
          <a:p>
            <a:endParaRPr lang="el-GR" dirty="0"/>
          </a:p>
        </p:txBody>
      </p:sp>
    </p:spTree>
    <p:extLst>
      <p:ext uri="{BB962C8B-B14F-4D97-AF65-F5344CB8AC3E}">
        <p14:creationId xmlns:p14="http://schemas.microsoft.com/office/powerpoint/2010/main" val="2469970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085A9B-E49F-1852-A8D5-EAD22C6D43D9}"/>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F1650E46-8A1F-E0F0-343A-0B282D87A691}"/>
              </a:ext>
            </a:extLst>
          </p:cNvPr>
          <p:cNvSpPr>
            <a:spLocks noGrp="1"/>
          </p:cNvSpPr>
          <p:nvPr>
            <p:ph idx="1"/>
          </p:nvPr>
        </p:nvSpPr>
        <p:spPr/>
        <p:txBody>
          <a:bodyPr>
            <a:normAutofit fontScale="70000" lnSpcReduction="20000"/>
          </a:bodyPr>
          <a:lstStyle/>
          <a:p>
            <a:pPr algn="just"/>
            <a:r>
              <a:rPr lang="el-GR" dirty="0">
                <a:latin typeface="Arial" panose="020B0604020202020204" pitchFamily="34" charset="0"/>
                <a:cs typeface="Arial" panose="020B0604020202020204" pitchFamily="34" charset="0"/>
              </a:rPr>
              <a:t>Σ: Λοιπόν, αγαπητέ μου, τί θα </a:t>
            </a:r>
            <a:r>
              <a:rPr lang="el-GR" dirty="0" err="1">
                <a:latin typeface="Arial" panose="020B0604020202020204" pitchFamily="34" charset="0"/>
                <a:cs typeface="Arial" panose="020B0604020202020204" pitchFamily="34" charset="0"/>
              </a:rPr>
              <a:t>είπωμεν</a:t>
            </a:r>
            <a:r>
              <a:rPr lang="el-GR" dirty="0">
                <a:latin typeface="Arial" panose="020B0604020202020204" pitchFamily="34" charset="0"/>
                <a:cs typeface="Arial" panose="020B0604020202020204" pitchFamily="34" charset="0"/>
              </a:rPr>
              <a:t> τώρα διά το ευσεβές; Δεν είναι αλήθεια ότι αυτό αγαπάται από όλους τους θεούς, καθώς είπες τώρα;</a:t>
            </a:r>
          </a:p>
          <a:p>
            <a:pPr algn="just"/>
            <a:r>
              <a:rPr lang="el-GR" dirty="0">
                <a:latin typeface="Arial" panose="020B0604020202020204" pitchFamily="34" charset="0"/>
                <a:cs typeface="Arial" panose="020B0604020202020204" pitchFamily="34" charset="0"/>
              </a:rPr>
              <a:t>Ε: Ναι.</a:t>
            </a:r>
          </a:p>
          <a:p>
            <a:pPr algn="just"/>
            <a:r>
              <a:rPr lang="el-GR" dirty="0">
                <a:latin typeface="Arial" panose="020B0604020202020204" pitchFamily="34" charset="0"/>
                <a:cs typeface="Arial" panose="020B0604020202020204" pitchFamily="34" charset="0"/>
              </a:rPr>
              <a:t>Σ: Άραγε διά τούτο αγαπάται, διότι είναι ευσεβές, ή διά </a:t>
            </a:r>
            <a:r>
              <a:rPr lang="el-GR" dirty="0" err="1">
                <a:latin typeface="Arial" panose="020B0604020202020204" pitchFamily="34" charset="0"/>
                <a:cs typeface="Arial" panose="020B0604020202020204" pitchFamily="34" charset="0"/>
              </a:rPr>
              <a:t>καμμίαν</a:t>
            </a:r>
            <a:r>
              <a:rPr lang="el-GR" dirty="0">
                <a:latin typeface="Arial" panose="020B0604020202020204" pitchFamily="34" charset="0"/>
                <a:cs typeface="Arial" panose="020B0604020202020204" pitchFamily="34" charset="0"/>
              </a:rPr>
              <a:t> άλλην </a:t>
            </a:r>
            <a:r>
              <a:rPr lang="el-GR" dirty="0" err="1">
                <a:latin typeface="Arial" panose="020B0604020202020204" pitchFamily="34" charset="0"/>
                <a:cs typeface="Arial" panose="020B0604020202020204" pitchFamily="34" charset="0"/>
              </a:rPr>
              <a:t>αιτίαν</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Ε: Όχι, αλλ' ακριβώς, διότι είναι ευσεβές, αγαπάται.</a:t>
            </a:r>
          </a:p>
          <a:p>
            <a:pPr algn="just"/>
            <a:r>
              <a:rPr lang="el-GR" dirty="0">
                <a:latin typeface="Arial" panose="020B0604020202020204" pitchFamily="34" charset="0"/>
                <a:cs typeface="Arial" panose="020B0604020202020204" pitchFamily="34" charset="0"/>
              </a:rPr>
              <a:t>Σ: Όθεν, ω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αγαπάται το ευσεβές, διότι είναι ευσεβές, και όχι διότι αγαπάται, διά τούτο είναι ευσεβές;</a:t>
            </a:r>
          </a:p>
          <a:p>
            <a:pPr algn="just"/>
            <a:r>
              <a:rPr lang="el-GR" dirty="0">
                <a:latin typeface="Arial" panose="020B0604020202020204" pitchFamily="34" charset="0"/>
                <a:cs typeface="Arial" panose="020B0604020202020204" pitchFamily="34" charset="0"/>
              </a:rPr>
              <a:t>Ε: Έτσι μου φαίνεται.</a:t>
            </a:r>
          </a:p>
          <a:p>
            <a:pPr algn="just"/>
            <a:r>
              <a:rPr lang="el-GR" dirty="0">
                <a:latin typeface="Arial" panose="020B0604020202020204" pitchFamily="34" charset="0"/>
                <a:cs typeface="Arial" panose="020B0604020202020204" pitchFamily="34" charset="0"/>
              </a:rPr>
              <a:t>Σ: Αλλ' εν </a:t>
            </a:r>
            <a:r>
              <a:rPr lang="el-GR" dirty="0" err="1">
                <a:latin typeface="Arial" panose="020B0604020202020204" pitchFamily="34" charset="0"/>
                <a:cs typeface="Arial" panose="020B0604020202020204" pitchFamily="34" charset="0"/>
              </a:rPr>
              <a:t>τοσούτω</a:t>
            </a:r>
            <a:r>
              <a:rPr lang="el-GR" dirty="0">
                <a:latin typeface="Arial" panose="020B0604020202020204" pitchFamily="34" charset="0"/>
                <a:cs typeface="Arial" panose="020B0604020202020204" pitchFamily="34" charset="0"/>
              </a:rPr>
              <a:t>, διότι βέβαια αγαπάται από τους θεούς, είναι δι' αυτό </a:t>
            </a:r>
            <a:r>
              <a:rPr lang="el-GR" dirty="0" err="1">
                <a:latin typeface="Arial" panose="020B0604020202020204" pitchFamily="34" charset="0"/>
                <a:cs typeface="Arial" panose="020B0604020202020204" pitchFamily="34" charset="0"/>
              </a:rPr>
              <a:t>αγαπώμενον</a:t>
            </a:r>
            <a:r>
              <a:rPr lang="el-GR" dirty="0">
                <a:latin typeface="Arial" panose="020B0604020202020204" pitchFamily="34" charset="0"/>
                <a:cs typeface="Arial" panose="020B0604020202020204" pitchFamily="34" charset="0"/>
              </a:rPr>
              <a:t> και θεοφιλές.</a:t>
            </a:r>
          </a:p>
          <a:p>
            <a:pPr algn="just"/>
            <a:r>
              <a:rPr lang="el-GR" dirty="0">
                <a:latin typeface="Arial" panose="020B0604020202020204" pitchFamily="34" charset="0"/>
                <a:cs typeface="Arial" panose="020B0604020202020204" pitchFamily="34" charset="0"/>
              </a:rPr>
              <a:t>Ε: Πώς όχι;</a:t>
            </a:r>
          </a:p>
          <a:p>
            <a:pPr algn="just"/>
            <a:r>
              <a:rPr lang="el-GR" dirty="0">
                <a:latin typeface="Arial" panose="020B0604020202020204" pitchFamily="34" charset="0"/>
                <a:cs typeface="Arial" panose="020B0604020202020204" pitchFamily="34" charset="0"/>
              </a:rPr>
              <a:t>Σ: Ώστε το </a:t>
            </a:r>
            <a:r>
              <a:rPr lang="el-GR" dirty="0" err="1">
                <a:latin typeface="Arial" panose="020B0604020202020204" pitchFamily="34" charset="0"/>
                <a:cs typeface="Arial" panose="020B0604020202020204" pitchFamily="34" charset="0"/>
              </a:rPr>
              <a:t>αγαπητόν</a:t>
            </a:r>
            <a:r>
              <a:rPr lang="el-GR" dirty="0">
                <a:latin typeface="Arial" panose="020B0604020202020204" pitchFamily="34" charset="0"/>
                <a:cs typeface="Arial" panose="020B0604020202020204" pitchFamily="34" charset="0"/>
              </a:rPr>
              <a:t> εις τους θεούς δεν είναι το ίδιον πράγμα με το ευσεβές, ω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ούτε το ευσεβές είναι το ίδιον με το </a:t>
            </a:r>
            <a:r>
              <a:rPr lang="el-GR" dirty="0" err="1">
                <a:latin typeface="Arial" panose="020B0604020202020204" pitchFamily="34" charset="0"/>
                <a:cs typeface="Arial" panose="020B0604020202020204" pitchFamily="34" charset="0"/>
              </a:rPr>
              <a:t>αγαπητόν</a:t>
            </a:r>
            <a:r>
              <a:rPr lang="el-GR" dirty="0">
                <a:latin typeface="Arial" panose="020B0604020202020204" pitchFamily="34" charset="0"/>
                <a:cs typeface="Arial" panose="020B0604020202020204" pitchFamily="34" charset="0"/>
              </a:rPr>
              <a:t> εις τους θεούς, καθώς συ είπες, αλλά το ένα είναι </a:t>
            </a:r>
            <a:r>
              <a:rPr lang="el-GR" dirty="0" err="1">
                <a:latin typeface="Arial" panose="020B0604020202020204" pitchFamily="34" charset="0"/>
                <a:cs typeface="Arial" panose="020B0604020202020204" pitchFamily="34" charset="0"/>
              </a:rPr>
              <a:t>διαφορετικόν</a:t>
            </a:r>
            <a:r>
              <a:rPr lang="el-GR" dirty="0">
                <a:latin typeface="Arial" panose="020B0604020202020204" pitchFamily="34" charset="0"/>
                <a:cs typeface="Arial" panose="020B0604020202020204" pitchFamily="34" charset="0"/>
              </a:rPr>
              <a:t> από το άλλο.</a:t>
            </a:r>
          </a:p>
        </p:txBody>
      </p:sp>
    </p:spTree>
    <p:extLst>
      <p:ext uri="{BB962C8B-B14F-4D97-AF65-F5344CB8AC3E}">
        <p14:creationId xmlns:p14="http://schemas.microsoft.com/office/powerpoint/2010/main" val="8333376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832E69-1F20-E25D-4B2F-B288609A6428}"/>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DA264BEA-7A8E-0409-8366-46FD244F9729}"/>
              </a:ext>
            </a:extLst>
          </p:cNvPr>
          <p:cNvSpPr>
            <a:spLocks noGrp="1"/>
          </p:cNvSpPr>
          <p:nvPr>
            <p:ph idx="1"/>
          </p:nvPr>
        </p:nvSpPr>
        <p:spPr/>
        <p:txBody>
          <a:bodyPr>
            <a:normAutofit fontScale="85000" lnSpcReduction="20000"/>
          </a:bodyPr>
          <a:lstStyle/>
          <a:p>
            <a:pPr algn="just"/>
            <a:r>
              <a:rPr lang="el-GR" dirty="0">
                <a:latin typeface="Times New Roman" panose="02020603050405020304" pitchFamily="18" charset="0"/>
                <a:cs typeface="Times New Roman" panose="02020603050405020304" pitchFamily="18" charset="0"/>
              </a:rPr>
              <a:t>[10</a:t>
            </a:r>
            <a:r>
              <a:rPr lang="en-US" dirty="0">
                <a:latin typeface="Times New Roman" panose="02020603050405020304" pitchFamily="18" charset="0"/>
                <a:cs typeface="Times New Roman" panose="02020603050405020304" pitchFamily="18" charset="0"/>
              </a:rPr>
              <a:t>e</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πῶς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δή</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Σώκρατες</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a:t>
            </a:r>
            <a:r>
              <a:rPr lang="en-US"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ὁμολογοῦμεν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διότι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ἦ γάρ;</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ναί</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b="1" dirty="0" err="1">
                <a:latin typeface="Times New Roman" panose="02020603050405020304" pitchFamily="18" charset="0"/>
                <a:cs typeface="Times New Roman" panose="02020603050405020304" pitchFamily="18" charset="0"/>
              </a:rPr>
              <a:t>τὸ</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δέ</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γε</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θεοφιλὲς</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ὅτι</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φιλεῖται</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ὑπὸ</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θεῶν</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αὐτῷ</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τούτῳ</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τῷ</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φιλεῖσθαι</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θεοφιλὲς</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εἶναι</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ἀλλ</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οὐχ</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ὅτι</a:t>
            </a:r>
            <a:r>
              <a:rPr lang="el-GR" b="1" dirty="0">
                <a:latin typeface="Times New Roman" panose="02020603050405020304" pitchFamily="18" charset="0"/>
                <a:cs typeface="Times New Roman" panose="02020603050405020304" pitchFamily="18" charset="0"/>
              </a:rPr>
              <a:t> θεοφιλές, </a:t>
            </a:r>
            <a:r>
              <a:rPr lang="el-GR" b="1" dirty="0" err="1">
                <a:latin typeface="Times New Roman" panose="02020603050405020304" pitchFamily="18" charset="0"/>
                <a:cs typeface="Times New Roman" panose="02020603050405020304" pitchFamily="18" charset="0"/>
              </a:rPr>
              <a:t>διὰ</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τοῦτο</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φιλεῖσθαι</a:t>
            </a:r>
            <a:r>
              <a:rPr lang="el-GR" b="1"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ἀληθῆ</a:t>
            </a:r>
            <a:r>
              <a:rPr lang="el-GR" dirty="0">
                <a:latin typeface="Times New Roman" panose="02020603050405020304" pitchFamily="18" charset="0"/>
                <a:cs typeface="Times New Roman" panose="02020603050405020304" pitchFamily="18" charset="0"/>
              </a:rPr>
              <a:t> λέγεις.</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ταὐτὸν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ἦν</a:t>
            </a:r>
            <a:r>
              <a:rPr lang="el-GR" dirty="0">
                <a:latin typeface="Times New Roman" panose="02020603050405020304" pitchFamily="18" charset="0"/>
                <a:cs typeface="Times New Roman" panose="02020603050405020304" pitchFamily="18" charset="0"/>
              </a:rPr>
              <a:t>, ὦ φίλε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θεοφιλὲς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ἐφιλεῖτο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87452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F17CF3-A760-17CB-FB20-B0D041AAD525}"/>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B202B640-FC82-93F2-D0F6-5E927753EF7B}"/>
              </a:ext>
            </a:extLst>
          </p:cNvPr>
          <p:cNvSpPr>
            <a:spLocks noGrp="1"/>
          </p:cNvSpPr>
          <p:nvPr>
            <p:ph idx="1"/>
          </p:nvPr>
        </p:nvSpPr>
        <p:spPr/>
        <p:txBody>
          <a:bodyPr>
            <a:normAutofit fontScale="85000" lnSpcReduction="20000"/>
          </a:bodyPr>
          <a:lstStyle/>
          <a:p>
            <a:pPr algn="just"/>
            <a:r>
              <a:rPr lang="el-GR" dirty="0">
                <a:latin typeface="Arial" panose="020B0604020202020204" pitchFamily="34" charset="0"/>
                <a:cs typeface="Arial" panose="020B0604020202020204" pitchFamily="34" charset="0"/>
              </a:rPr>
              <a:t>Ε: Πώς δα γίνεται αυτό, ω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Σ: Διότι </a:t>
            </a:r>
            <a:r>
              <a:rPr lang="el-GR" dirty="0" err="1">
                <a:latin typeface="Arial" panose="020B0604020202020204" pitchFamily="34" charset="0"/>
                <a:cs typeface="Arial" panose="020B0604020202020204" pitchFamily="34" charset="0"/>
              </a:rPr>
              <a:t>ωμολογήσαμεν</a:t>
            </a:r>
            <a:r>
              <a:rPr lang="el-GR" dirty="0">
                <a:latin typeface="Arial" panose="020B0604020202020204" pitchFamily="34" charset="0"/>
                <a:cs typeface="Arial" panose="020B0604020202020204" pitchFamily="34" charset="0"/>
              </a:rPr>
              <a:t>, ότι το μεν ευσεβές διά τούτο αγαπάται, διότι είναι ευσεβές, και όχι ότι είναι ευσεβές, διότι αγαπάται. Αλήθεια βέβαια, το </a:t>
            </a:r>
            <a:r>
              <a:rPr lang="el-GR" dirty="0" err="1">
                <a:latin typeface="Arial" panose="020B0604020202020204" pitchFamily="34" charset="0"/>
                <a:cs typeface="Arial" panose="020B0604020202020204" pitchFamily="34" charset="0"/>
              </a:rPr>
              <a:t>είπαμεν</a:t>
            </a:r>
            <a:r>
              <a:rPr lang="el-GR" dirty="0">
                <a:latin typeface="Arial" panose="020B0604020202020204" pitchFamily="34" charset="0"/>
                <a:cs typeface="Arial" panose="020B0604020202020204" pitchFamily="34" charset="0"/>
              </a:rPr>
              <a:t> αυτό;</a:t>
            </a:r>
          </a:p>
          <a:p>
            <a:pPr algn="just"/>
            <a:r>
              <a:rPr lang="el-GR" dirty="0">
                <a:latin typeface="Arial" panose="020B0604020202020204" pitchFamily="34" charset="0"/>
                <a:cs typeface="Arial" panose="020B0604020202020204" pitchFamily="34" charset="0"/>
              </a:rPr>
              <a:t>Ε: Ναι.</a:t>
            </a:r>
          </a:p>
          <a:p>
            <a:pPr algn="just"/>
            <a:r>
              <a:rPr lang="el-GR" dirty="0">
                <a:latin typeface="Arial" panose="020B0604020202020204" pitchFamily="34" charset="0"/>
                <a:cs typeface="Arial" panose="020B0604020202020204" pitchFamily="34" charset="0"/>
              </a:rPr>
              <a:t>Σ: Το δε </a:t>
            </a:r>
            <a:r>
              <a:rPr lang="el-GR" dirty="0" err="1">
                <a:latin typeface="Arial" panose="020B0604020202020204" pitchFamily="34" charset="0"/>
                <a:cs typeface="Arial" panose="020B0604020202020204" pitchFamily="34" charset="0"/>
              </a:rPr>
              <a:t>αγαπητόν</a:t>
            </a:r>
            <a:r>
              <a:rPr lang="el-GR" dirty="0">
                <a:latin typeface="Arial" panose="020B0604020202020204" pitchFamily="34" charset="0"/>
                <a:cs typeface="Arial" panose="020B0604020202020204" pitchFamily="34" charset="0"/>
              </a:rPr>
              <a:t> εις τους θεούς βέβαια, διότι αγαπάται από τους θεούς, ακριβώς δι' αυτό τούτο, διότι αγαπάται, </a:t>
            </a:r>
            <a:r>
              <a:rPr lang="el-GR" dirty="0" err="1">
                <a:latin typeface="Arial" panose="020B0604020202020204" pitchFamily="34" charset="0"/>
                <a:cs typeface="Arial" panose="020B0604020202020204" pitchFamily="34" charset="0"/>
              </a:rPr>
              <a:t>ωμολογήσαμεν</a:t>
            </a:r>
            <a:r>
              <a:rPr lang="el-GR" dirty="0">
                <a:latin typeface="Arial" panose="020B0604020202020204" pitchFamily="34" charset="0"/>
                <a:cs typeface="Arial" panose="020B0604020202020204" pitchFamily="34" charset="0"/>
              </a:rPr>
              <a:t> ότι είναι </a:t>
            </a:r>
            <a:r>
              <a:rPr lang="el-GR" dirty="0" err="1">
                <a:latin typeface="Arial" panose="020B0604020202020204" pitchFamily="34" charset="0"/>
                <a:cs typeface="Arial" panose="020B0604020202020204" pitchFamily="34" charset="0"/>
              </a:rPr>
              <a:t>αγαπητόν</a:t>
            </a:r>
            <a:r>
              <a:rPr lang="el-GR" dirty="0">
                <a:latin typeface="Arial" panose="020B0604020202020204" pitchFamily="34" charset="0"/>
                <a:cs typeface="Arial" panose="020B0604020202020204" pitchFamily="34" charset="0"/>
              </a:rPr>
              <a:t> εις τους θεούς· όχι όμως ότι δι' αυτό αγαπάται, διότι είναι </a:t>
            </a:r>
            <a:r>
              <a:rPr lang="el-GR" dirty="0" err="1">
                <a:latin typeface="Arial" panose="020B0604020202020204" pitchFamily="34" charset="0"/>
                <a:cs typeface="Arial" panose="020B0604020202020204" pitchFamily="34" charset="0"/>
              </a:rPr>
              <a:t>αγαπητόν</a:t>
            </a:r>
            <a:r>
              <a:rPr lang="el-GR" dirty="0">
                <a:latin typeface="Arial" panose="020B0604020202020204" pitchFamily="34" charset="0"/>
                <a:cs typeface="Arial" panose="020B0604020202020204" pitchFamily="34" charset="0"/>
              </a:rPr>
              <a:t> εις τους θεούς.</a:t>
            </a:r>
          </a:p>
          <a:p>
            <a:pPr algn="just"/>
            <a:r>
              <a:rPr lang="el-GR" dirty="0">
                <a:latin typeface="Arial" panose="020B0604020202020204" pitchFamily="34" charset="0"/>
                <a:cs typeface="Arial" panose="020B0604020202020204" pitchFamily="34" charset="0"/>
              </a:rPr>
              <a:t>Ε: Αυτό είναι αληθές.</a:t>
            </a:r>
          </a:p>
          <a:p>
            <a:pPr algn="just"/>
            <a:r>
              <a:rPr lang="el-GR" dirty="0">
                <a:latin typeface="Arial" panose="020B0604020202020204" pitchFamily="34" charset="0"/>
                <a:cs typeface="Arial" panose="020B0604020202020204" pitchFamily="34" charset="0"/>
              </a:rPr>
              <a:t>Σ: Αλλά,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αγαπητέ μου, εάν ήτο το ίδιον πράγμα το θεοφιλές και το ευσεβές, εάν μεν το ευσεβές </a:t>
            </a:r>
            <a:r>
              <a:rPr lang="el-GR" dirty="0" err="1">
                <a:latin typeface="Arial" panose="020B0604020202020204" pitchFamily="34" charset="0"/>
                <a:cs typeface="Arial" panose="020B0604020202020204" pitchFamily="34" charset="0"/>
              </a:rPr>
              <a:t>ηγαπάτο</a:t>
            </a:r>
            <a:r>
              <a:rPr lang="el-GR" dirty="0">
                <a:latin typeface="Arial" panose="020B0604020202020204" pitchFamily="34" charset="0"/>
                <a:cs typeface="Arial" panose="020B0604020202020204" pitchFamily="34" charset="0"/>
              </a:rPr>
              <a:t> από τους θεούς, διότι είναι ευσεβές,</a:t>
            </a:r>
          </a:p>
          <a:p>
            <a:endParaRPr lang="el-GR" dirty="0"/>
          </a:p>
          <a:p>
            <a:endParaRPr lang="el-GR" dirty="0"/>
          </a:p>
          <a:p>
            <a:endParaRPr lang="el-GR" dirty="0"/>
          </a:p>
        </p:txBody>
      </p:sp>
    </p:spTree>
    <p:extLst>
      <p:ext uri="{BB962C8B-B14F-4D97-AF65-F5344CB8AC3E}">
        <p14:creationId xmlns:p14="http://schemas.microsoft.com/office/powerpoint/2010/main" val="130949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8AB62E-C421-C332-CA96-76314CBE6F06}"/>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10a-12e</a:t>
            </a:r>
            <a:endParaRPr lang="el-GR" dirty="0"/>
          </a:p>
        </p:txBody>
      </p:sp>
      <p:sp>
        <p:nvSpPr>
          <p:cNvPr id="3" name="Θέση περιεχομένου 2">
            <a:extLst>
              <a:ext uri="{FF2B5EF4-FFF2-40B4-BE49-F238E27FC236}">
                <a16:creationId xmlns:a16="http://schemas.microsoft.com/office/drawing/2014/main" id="{9C796054-F78C-E52A-CEFB-2742FD7F1DC2}"/>
              </a:ext>
            </a:extLst>
          </p:cNvPr>
          <p:cNvSpPr>
            <a:spLocks noGrp="1"/>
          </p:cNvSpPr>
          <p:nvPr>
            <p:ph idx="1"/>
          </p:nvPr>
        </p:nvSpPr>
        <p:spPr/>
        <p:txBody>
          <a:bodyPr>
            <a:normAutofit fontScale="92500" lnSpcReduction="20000"/>
          </a:bodyPr>
          <a:lstStyle/>
          <a:p>
            <a:pPr algn="just"/>
            <a:r>
              <a:rPr lang="el-GR" dirty="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a</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θεοφιλὲς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ἐφιλεῖτο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θεοφιλές, </a:t>
            </a:r>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θεοφιλὲς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θεοφιλὲς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ὁρᾷς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ἐναντίως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ἔχετον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παντάπασιν </a:t>
            </a:r>
            <a:r>
              <a:rPr lang="el-GR" dirty="0" err="1">
                <a:latin typeface="Times New Roman" panose="02020603050405020304" pitchFamily="18" charset="0"/>
                <a:cs typeface="Times New Roman" panose="02020603050405020304" pitchFamily="18" charset="0"/>
              </a:rPr>
              <a:t>ἑτέρω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ἀλλήλων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γάρ,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οἷον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δ᾽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οἷον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κινδυνεύεις, ὦ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ἐρωτώμενος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ποτ</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ἐστίν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οὐσίαν</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αὐτοῦ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βούλεσθαι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δηλῶσαι</a:t>
            </a:r>
            <a:r>
              <a:rPr lang="el-GR" dirty="0">
                <a:latin typeface="Times New Roman" panose="02020603050405020304" pitchFamily="18" charset="0"/>
                <a:cs typeface="Times New Roman" panose="02020603050405020304" pitchFamily="18" charset="0"/>
              </a:rPr>
              <a:t>, πάθος </a:t>
            </a:r>
            <a:r>
              <a:rPr lang="el-GR" dirty="0" err="1">
                <a:latin typeface="Times New Roman" panose="02020603050405020304" pitchFamily="18" charset="0"/>
                <a:cs typeface="Times New Roman" panose="02020603050405020304" pitchFamily="18" charset="0"/>
              </a:rPr>
              <a:t>δέ</a:t>
            </a:r>
            <a:r>
              <a:rPr lang="el-GR" dirty="0">
                <a:latin typeface="Times New Roman" panose="02020603050405020304" pitchFamily="18" charset="0"/>
                <a:cs typeface="Times New Roman" panose="02020603050405020304" pitchFamily="18" charset="0"/>
              </a:rPr>
              <a:t> τι </a:t>
            </a:r>
            <a:r>
              <a:rPr lang="el-GR" dirty="0" err="1">
                <a:latin typeface="Times New Roman" panose="02020603050405020304" pitchFamily="18" charset="0"/>
                <a:cs typeface="Times New Roman" panose="02020603050405020304" pitchFamily="18" charset="0"/>
              </a:rPr>
              <a:t>περὶ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αὐτοῦ</a:t>
            </a:r>
            <a:r>
              <a:rPr lang="el-GR" dirty="0">
                <a:latin typeface="Times New Roman" panose="02020603050405020304" pitchFamily="18" charset="0"/>
                <a:cs typeface="Times New Roman" panose="02020603050405020304" pitchFamily="18" charset="0"/>
              </a:rPr>
              <a:t> λέγειν,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πέπονθε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πάντων</a:t>
            </a:r>
          </a:p>
          <a:p>
            <a:pPr algn="just"/>
            <a:r>
              <a:rPr lang="el-GR" dirty="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b</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ὄν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οὔπω</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εἶπες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οὖν</a:t>
            </a:r>
            <a:r>
              <a:rPr lang="el-GR" dirty="0">
                <a:latin typeface="Times New Roman" panose="02020603050405020304" pitchFamily="18" charset="0"/>
                <a:cs typeface="Times New Roman" panose="02020603050405020304" pitchFamily="18" charset="0"/>
              </a:rPr>
              <a:t> σοι </a:t>
            </a:r>
            <a:r>
              <a:rPr lang="el-GR" dirty="0" err="1">
                <a:latin typeface="Times New Roman" panose="02020603050405020304" pitchFamily="18" charset="0"/>
                <a:cs typeface="Times New Roman" panose="02020603050405020304" pitchFamily="18" charset="0"/>
              </a:rPr>
              <a:t>φίλον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μή</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ἀποκρύψῃ</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πάλιν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εἰπὲ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ἐξ</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ἀρχῆς</a:t>
            </a:r>
            <a:r>
              <a:rPr lang="el-GR" dirty="0">
                <a:latin typeface="Times New Roman" panose="02020603050405020304" pitchFamily="18" charset="0"/>
                <a:cs typeface="Times New Roman" panose="02020603050405020304" pitchFamily="18" charset="0"/>
              </a:rPr>
              <a:t> τί </a:t>
            </a:r>
            <a:r>
              <a:rPr lang="el-GR" dirty="0" err="1">
                <a:latin typeface="Times New Roman" panose="02020603050405020304" pitchFamily="18" charset="0"/>
                <a:cs typeface="Times New Roman" panose="02020603050405020304" pitchFamily="18" charset="0"/>
              </a:rPr>
              <a:t>ποτε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φιλεῖται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εἴτε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ὁτιδὴ</a:t>
            </a:r>
            <a:r>
              <a:rPr lang="el-GR" dirty="0">
                <a:latin typeface="Times New Roman" panose="02020603050405020304" pitchFamily="18" charset="0"/>
                <a:cs typeface="Times New Roman" panose="02020603050405020304" pitchFamily="18" charset="0"/>
              </a:rPr>
              <a:t> πάσχει—</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περὶ</a:t>
            </a:r>
            <a:r>
              <a:rPr lang="el-GR" dirty="0">
                <a:latin typeface="Times New Roman" panose="02020603050405020304" pitchFamily="18" charset="0"/>
                <a:cs typeface="Times New Roman" panose="02020603050405020304" pitchFamily="18" charset="0"/>
              </a:rPr>
              <a:t> τούτου </a:t>
            </a:r>
            <a:r>
              <a:rPr lang="el-GR" dirty="0" err="1">
                <a:latin typeface="Times New Roman" panose="02020603050405020304" pitchFamily="18" charset="0"/>
                <a:cs typeface="Times New Roman" panose="02020603050405020304" pitchFamily="18" charset="0"/>
              </a:rPr>
              <a:t>διοισόμεθα</a:t>
            </a:r>
            <a:r>
              <a:rPr lang="el-GR" dirty="0">
                <a:latin typeface="Times New Roman" panose="02020603050405020304" pitchFamily="18" charset="0"/>
                <a:cs typeface="Times New Roman" panose="02020603050405020304" pitchFamily="18" charset="0"/>
              </a:rPr>
              <a:t>—</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εἰπὲ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προθύμως</a:t>
            </a:r>
            <a:r>
              <a:rPr lang="el-GR" dirty="0">
                <a:latin typeface="Times New Roman" panose="02020603050405020304" pitchFamily="18" charset="0"/>
                <a:cs typeface="Times New Roman" panose="02020603050405020304" pitchFamily="18" charset="0"/>
              </a:rPr>
              <a:t> τί </a:t>
            </a:r>
            <a:r>
              <a:rPr lang="el-GR" dirty="0" err="1">
                <a:latin typeface="Times New Roman" panose="02020603050405020304" pitchFamily="18" charset="0"/>
                <a:cs typeface="Times New Roman" panose="02020603050405020304" pitchFamily="18" charset="0"/>
              </a:rPr>
              <a:t>ἐστιν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τό</a:t>
            </a:r>
            <a:r>
              <a:rPr lang="el-GR" dirty="0">
                <a:latin typeface="Times New Roman" panose="02020603050405020304" pitchFamily="18" charset="0"/>
                <a:cs typeface="Times New Roman" panose="02020603050405020304" pitchFamily="18" charset="0"/>
              </a:rPr>
              <a:t> τε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ἀνόσιον</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285900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3CA630-62C9-00F3-1649-E37C49A66724}"/>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6BEA2BF4-3773-84CE-04D5-771E848B5F3A}"/>
              </a:ext>
            </a:extLst>
          </p:cNvPr>
          <p:cNvSpPr>
            <a:spLocks noGrp="1"/>
          </p:cNvSpPr>
          <p:nvPr>
            <p:ph idx="1"/>
          </p:nvPr>
        </p:nvSpPr>
        <p:spPr/>
        <p:txBody>
          <a:bodyPr>
            <a:normAutofit fontScale="62500" lnSpcReduction="20000"/>
          </a:bodyPr>
          <a:lstStyle/>
          <a:p>
            <a:pPr marL="0" indent="0" algn="just">
              <a:buNone/>
            </a:pPr>
            <a:r>
              <a:rPr lang="el-GR" dirty="0">
                <a:latin typeface="Arial" panose="020B0604020202020204" pitchFamily="34" charset="0"/>
                <a:cs typeface="Arial" panose="020B0604020202020204" pitchFamily="34" charset="0"/>
              </a:rPr>
              <a:t>τότε και το θεοφιλές θα </a:t>
            </a:r>
            <a:r>
              <a:rPr lang="el-GR" dirty="0" err="1">
                <a:latin typeface="Arial" panose="020B0604020202020204" pitchFamily="34" charset="0"/>
                <a:cs typeface="Arial" panose="020B0604020202020204" pitchFamily="34" charset="0"/>
              </a:rPr>
              <a:t>ηγαπάτο</a:t>
            </a:r>
            <a:r>
              <a:rPr lang="el-GR" dirty="0">
                <a:latin typeface="Arial" panose="020B0604020202020204" pitchFamily="34" charset="0"/>
                <a:cs typeface="Arial" panose="020B0604020202020204" pitchFamily="34" charset="0"/>
              </a:rPr>
              <a:t>, διότι είναι θεοφιλές. Εάν όμως το θεοφιλές είναι θεοφιλές, διότι αγαπάται από τους θεούς, τότε και το ευσεβές θα ήτο ευσεβές, διότι αγαπάται από τους θεούς. Τώρα όμως βλέπεις ότι αυτά τα δύο ευρίσκονται εις αντίθεσιν, διότι το ένα είναι </a:t>
            </a:r>
            <a:r>
              <a:rPr lang="el-GR" dirty="0" err="1">
                <a:latin typeface="Arial" panose="020B0604020202020204" pitchFamily="34" charset="0"/>
                <a:cs typeface="Arial" panose="020B0604020202020204" pitchFamily="34" charset="0"/>
              </a:rPr>
              <a:t>όλως</a:t>
            </a:r>
            <a:r>
              <a:rPr lang="el-GR" dirty="0">
                <a:latin typeface="Arial" panose="020B0604020202020204" pitchFamily="34" charset="0"/>
                <a:cs typeface="Arial" panose="020B0604020202020204" pitchFamily="34" charset="0"/>
              </a:rPr>
              <a:t> διόλου </a:t>
            </a:r>
            <a:r>
              <a:rPr lang="el-GR" dirty="0" err="1">
                <a:latin typeface="Arial" panose="020B0604020202020204" pitchFamily="34" charset="0"/>
                <a:cs typeface="Arial" panose="020B0604020202020204" pitchFamily="34" charset="0"/>
              </a:rPr>
              <a:t>διαφορετικόν</a:t>
            </a:r>
            <a:r>
              <a:rPr lang="el-GR" dirty="0">
                <a:latin typeface="Arial" panose="020B0604020202020204" pitchFamily="34" charset="0"/>
                <a:cs typeface="Arial" panose="020B0604020202020204" pitchFamily="34" charset="0"/>
              </a:rPr>
              <a:t> από το άλλο. Διότι το μεν ένα, διότι αγαπάται από τους θεούς, είναι πρέπον να αγαπάται, το δε άλλο, διότι είναι πρέπον να αγαπάται, δι' αυτό αγαπάται. Έτσι λοιπόν μου φαίνεται, ω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ότι εις την ερώτησίν μου, τί πράγμα επί τέλους είναι το ευσεβές, απαντάς, χωρίς να </a:t>
            </a:r>
            <a:r>
              <a:rPr lang="el-GR" dirty="0" err="1">
                <a:latin typeface="Arial" panose="020B0604020202020204" pitchFamily="34" charset="0"/>
                <a:cs typeface="Arial" panose="020B0604020202020204" pitchFamily="34" charset="0"/>
              </a:rPr>
              <a:t>θέλης</a:t>
            </a:r>
            <a:r>
              <a:rPr lang="el-GR" dirty="0">
                <a:latin typeface="Arial" panose="020B0604020202020204" pitchFamily="34" charset="0"/>
                <a:cs typeface="Arial" panose="020B0604020202020204" pitchFamily="34" charset="0"/>
              </a:rPr>
              <a:t> να μου </a:t>
            </a:r>
            <a:r>
              <a:rPr lang="el-GR" dirty="0" err="1">
                <a:latin typeface="Arial" panose="020B0604020202020204" pitchFamily="34" charset="0"/>
                <a:cs typeface="Arial" panose="020B0604020202020204" pitchFamily="34" charset="0"/>
              </a:rPr>
              <a:t>εξηγήσης</a:t>
            </a:r>
            <a:r>
              <a:rPr lang="el-GR" dirty="0">
                <a:latin typeface="Arial" panose="020B0604020202020204" pitchFamily="34" charset="0"/>
                <a:cs typeface="Arial" panose="020B0604020202020204" pitchFamily="34" charset="0"/>
              </a:rPr>
              <a:t> αυτήν την φύσιν του, αναφέρεις δε μόνον μίαν ιδιότητα αυτού, την οποίαν έχει αυτό το ευσεβές, ότι δηλαδή αγαπάται από όλους τους θεούς. Τί δε ακριβώς πράγμα είναι αυτό κατά την </a:t>
            </a:r>
            <a:r>
              <a:rPr lang="el-GR" dirty="0" err="1">
                <a:latin typeface="Arial" panose="020B0604020202020204" pitchFamily="34" charset="0"/>
                <a:cs typeface="Arial" panose="020B0604020202020204" pitchFamily="34" charset="0"/>
              </a:rPr>
              <a:t>ουσίαν</a:t>
            </a:r>
            <a:r>
              <a:rPr lang="el-GR" dirty="0">
                <a:latin typeface="Arial" panose="020B0604020202020204" pitchFamily="34" charset="0"/>
                <a:cs typeface="Arial" panose="020B0604020202020204" pitchFamily="34" charset="0"/>
              </a:rPr>
              <a:t> του δεν είπες ακόμη. Εάν λοιπόν </a:t>
            </a:r>
            <a:r>
              <a:rPr lang="el-GR" dirty="0" err="1">
                <a:latin typeface="Arial" panose="020B0604020202020204" pitchFamily="34" charset="0"/>
                <a:cs typeface="Arial" panose="020B0604020202020204" pitchFamily="34" charset="0"/>
              </a:rPr>
              <a:t>ευαρεστήσαι</a:t>
            </a:r>
            <a:r>
              <a:rPr lang="el-GR" dirty="0">
                <a:latin typeface="Arial" panose="020B0604020202020204" pitchFamily="34" charset="0"/>
                <a:cs typeface="Arial" panose="020B0604020202020204" pitchFamily="34" charset="0"/>
              </a:rPr>
              <a:t>, μη μου </a:t>
            </a:r>
            <a:r>
              <a:rPr lang="el-GR" dirty="0" err="1">
                <a:latin typeface="Arial" panose="020B0604020202020204" pitchFamily="34" charset="0"/>
                <a:cs typeface="Arial" panose="020B0604020202020204" pitchFamily="34" charset="0"/>
              </a:rPr>
              <a:t>αποκρύψης</a:t>
            </a:r>
            <a:r>
              <a:rPr lang="el-GR" dirty="0">
                <a:latin typeface="Arial" panose="020B0604020202020204" pitchFamily="34" charset="0"/>
                <a:cs typeface="Arial" panose="020B0604020202020204" pitchFamily="34" charset="0"/>
              </a:rPr>
              <a:t> την ιδέαν σου, αλλά </a:t>
            </a:r>
            <a:r>
              <a:rPr lang="el-GR" dirty="0" err="1">
                <a:latin typeface="Arial" panose="020B0604020202020204" pitchFamily="34" charset="0"/>
                <a:cs typeface="Arial" panose="020B0604020202020204" pitchFamily="34" charset="0"/>
              </a:rPr>
              <a:t>πάλιν</a:t>
            </a:r>
            <a:r>
              <a:rPr lang="el-GR" dirty="0">
                <a:latin typeface="Arial" panose="020B0604020202020204" pitchFamily="34" charset="0"/>
                <a:cs typeface="Arial" panose="020B0604020202020204" pitchFamily="34" charset="0"/>
              </a:rPr>
              <a:t> επανάλαβέ μου καθαρά εξ αρχής, τί επί τέλους πράγμα είναι το ευσεβές, είτε αγαπάται από τους θεούς, είτε άλλην οποιανδήποτε ιδιότητα έχει. Διότι περί αυτού, να είσαι βέβαιος, δεν θα </a:t>
            </a:r>
            <a:r>
              <a:rPr lang="el-GR" dirty="0" err="1">
                <a:latin typeface="Arial" panose="020B0604020202020204" pitchFamily="34" charset="0"/>
                <a:cs typeface="Arial" panose="020B0604020202020204" pitchFamily="34" charset="0"/>
              </a:rPr>
              <a:t>διαφωνήσωμεν</a:t>
            </a:r>
            <a:r>
              <a:rPr lang="el-GR" dirty="0">
                <a:latin typeface="Arial" panose="020B0604020202020204" pitchFamily="34" charset="0"/>
                <a:cs typeface="Arial" panose="020B0604020202020204" pitchFamily="34" charset="0"/>
              </a:rPr>
              <a:t>. Εμπρός λοιπόν, </a:t>
            </a:r>
            <a:r>
              <a:rPr lang="el-GR" dirty="0" err="1">
                <a:latin typeface="Arial" panose="020B0604020202020204" pitchFamily="34" charset="0"/>
                <a:cs typeface="Arial" panose="020B0604020202020204" pitchFamily="34" charset="0"/>
              </a:rPr>
              <a:t>ειπέ</a:t>
            </a:r>
            <a:r>
              <a:rPr lang="el-GR" dirty="0">
                <a:latin typeface="Arial" panose="020B0604020202020204" pitchFamily="34" charset="0"/>
                <a:cs typeface="Arial" panose="020B0604020202020204" pitchFamily="34" charset="0"/>
              </a:rPr>
              <a:t> μου με </a:t>
            </a:r>
            <a:r>
              <a:rPr lang="el-GR" dirty="0" err="1">
                <a:latin typeface="Arial" panose="020B0604020202020204" pitchFamily="34" charset="0"/>
                <a:cs typeface="Arial" panose="020B0604020202020204" pitchFamily="34" charset="0"/>
              </a:rPr>
              <a:t>προθυμίαν</a:t>
            </a:r>
            <a:r>
              <a:rPr lang="el-GR" dirty="0">
                <a:latin typeface="Arial" panose="020B0604020202020204" pitchFamily="34" charset="0"/>
                <a:cs typeface="Arial" panose="020B0604020202020204" pitchFamily="34" charset="0"/>
              </a:rPr>
              <a:t>, τί πράγμα κατ' </a:t>
            </a:r>
            <a:r>
              <a:rPr lang="el-GR" dirty="0" err="1">
                <a:latin typeface="Arial" panose="020B0604020202020204" pitchFamily="34" charset="0"/>
                <a:cs typeface="Arial" panose="020B0604020202020204" pitchFamily="34" charset="0"/>
              </a:rPr>
              <a:t>ουσίαν</a:t>
            </a:r>
            <a:r>
              <a:rPr lang="el-GR" dirty="0">
                <a:latin typeface="Arial" panose="020B0604020202020204" pitchFamily="34" charset="0"/>
                <a:cs typeface="Arial" panose="020B0604020202020204" pitchFamily="34" charset="0"/>
              </a:rPr>
              <a:t> είναι το ευσεβές και το ασεβές.</a:t>
            </a:r>
          </a:p>
          <a:p>
            <a:pPr marL="0" indent="0" algn="just">
              <a:buNone/>
            </a:pPr>
            <a:r>
              <a:rPr lang="el-GR" dirty="0">
                <a:latin typeface="Arial" panose="020B0604020202020204" pitchFamily="34" charset="0"/>
                <a:cs typeface="Arial" panose="020B0604020202020204" pitchFamily="34" charset="0"/>
              </a:rPr>
              <a:t>Ε:  Αλλά, ω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εγώ τουλάχιστον δεν </a:t>
            </a:r>
            <a:r>
              <a:rPr lang="el-GR" dirty="0" err="1">
                <a:latin typeface="Arial" panose="020B0604020202020204" pitchFamily="34" charset="0"/>
                <a:cs typeface="Arial" panose="020B0604020202020204" pitchFamily="34" charset="0"/>
              </a:rPr>
              <a:t>ηξεύρω</a:t>
            </a:r>
            <a:r>
              <a:rPr lang="el-GR" dirty="0">
                <a:latin typeface="Arial" panose="020B0604020202020204" pitchFamily="34" charset="0"/>
                <a:cs typeface="Arial" panose="020B0604020202020204" pitchFamily="34" charset="0"/>
              </a:rPr>
              <a:t> πώς να σου εξηγήσω αυτό που έχω εις τον νουν μου. Διότι, ό,τι και αν </a:t>
            </a:r>
            <a:r>
              <a:rPr lang="el-GR" dirty="0" err="1">
                <a:latin typeface="Arial" panose="020B0604020202020204" pitchFamily="34" charset="0"/>
                <a:cs typeface="Arial" panose="020B0604020202020204" pitchFamily="34" charset="0"/>
              </a:rPr>
              <a:t>θέσωμεν</a:t>
            </a:r>
            <a:r>
              <a:rPr lang="el-GR" dirty="0">
                <a:latin typeface="Arial" panose="020B0604020202020204" pitchFamily="34" charset="0"/>
                <a:cs typeface="Arial" panose="020B0604020202020204" pitchFamily="34" charset="0"/>
              </a:rPr>
              <a:t> ως βάσιν της συζητήσεως μας, πάντοτε με κάποιον τρόπον μετακινείται και μας διαφεύγει και δεν θέλει να </a:t>
            </a:r>
            <a:r>
              <a:rPr lang="el-GR" dirty="0" err="1">
                <a:latin typeface="Arial" panose="020B0604020202020204" pitchFamily="34" charset="0"/>
                <a:cs typeface="Arial" panose="020B0604020202020204" pitchFamily="34" charset="0"/>
              </a:rPr>
              <a:t>παραμείνη</a:t>
            </a:r>
            <a:r>
              <a:rPr lang="el-GR" dirty="0">
                <a:latin typeface="Arial" panose="020B0604020202020204" pitchFamily="34" charset="0"/>
                <a:cs typeface="Arial" panose="020B0604020202020204" pitchFamily="34" charset="0"/>
              </a:rPr>
              <a:t> </a:t>
            </a:r>
            <a:r>
              <a:rPr lang="el-GR" dirty="0" err="1">
                <a:latin typeface="Arial" panose="020B0604020202020204" pitchFamily="34" charset="0"/>
                <a:cs typeface="Arial" panose="020B0604020202020204" pitchFamily="34" charset="0"/>
              </a:rPr>
              <a:t>σταθερόν</a:t>
            </a:r>
            <a:r>
              <a:rPr lang="el-GR" dirty="0">
                <a:latin typeface="Arial" panose="020B0604020202020204" pitchFamily="34" charset="0"/>
                <a:cs typeface="Arial" panose="020B0604020202020204" pitchFamily="34" charset="0"/>
              </a:rPr>
              <a:t> εκεί, όπου και αν το </a:t>
            </a:r>
            <a:r>
              <a:rPr lang="el-GR" dirty="0" err="1">
                <a:latin typeface="Arial" panose="020B0604020202020204" pitchFamily="34" charset="0"/>
                <a:cs typeface="Arial" panose="020B0604020202020204" pitchFamily="34" charset="0"/>
              </a:rPr>
              <a:t>θέσωμεν</a:t>
            </a:r>
            <a:r>
              <a:rPr lang="el-GR" dirty="0">
                <a:latin typeface="Arial" panose="020B0604020202020204" pitchFamily="34" charset="0"/>
                <a:cs typeface="Arial" panose="020B0604020202020204" pitchFamily="34" charset="0"/>
              </a:rPr>
              <a:t>.</a:t>
            </a:r>
          </a:p>
          <a:p>
            <a:pPr marL="0" indent="0" algn="just">
              <a:buNone/>
            </a:pPr>
            <a:r>
              <a:rPr lang="el-GR" dirty="0">
                <a:latin typeface="Arial" panose="020B0604020202020204" pitchFamily="34" charset="0"/>
                <a:cs typeface="Arial" panose="020B0604020202020204" pitchFamily="34" charset="0"/>
              </a:rPr>
              <a:t>Σ:  Να σου ειπώ, ω </a:t>
            </a:r>
            <a:r>
              <a:rPr lang="el-GR" dirty="0" err="1">
                <a:latin typeface="Arial" panose="020B0604020202020204" pitchFamily="34" charset="0"/>
                <a:cs typeface="Arial" panose="020B0604020202020204" pitchFamily="34" charset="0"/>
              </a:rPr>
              <a:t>Ευθύφρον</a:t>
            </a:r>
            <a:r>
              <a:rPr lang="el-GR" dirty="0">
                <a:latin typeface="Arial" panose="020B0604020202020204" pitchFamily="34" charset="0"/>
                <a:cs typeface="Arial" panose="020B0604020202020204" pitchFamily="34" charset="0"/>
              </a:rPr>
              <a:t>· καθώς φαίνεται, οι ορισμοί τους οποίους κατασκευάζεις, ομοιάζουν πολύ με τα έργα του προγόνου μας Δαιδάλου</a:t>
            </a:r>
          </a:p>
        </p:txBody>
      </p:sp>
    </p:spTree>
    <p:extLst>
      <p:ext uri="{BB962C8B-B14F-4D97-AF65-F5344CB8AC3E}">
        <p14:creationId xmlns:p14="http://schemas.microsoft.com/office/powerpoint/2010/main" val="24190547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943DAF-E71D-638E-F4FF-D979C49A9987}"/>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10a-12e</a:t>
            </a:r>
            <a:endParaRPr lang="el-GR" dirty="0"/>
          </a:p>
        </p:txBody>
      </p:sp>
      <p:sp>
        <p:nvSpPr>
          <p:cNvPr id="3" name="Θέση περιεχομένου 2">
            <a:extLst>
              <a:ext uri="{FF2B5EF4-FFF2-40B4-BE49-F238E27FC236}">
                <a16:creationId xmlns:a16="http://schemas.microsoft.com/office/drawing/2014/main" id="{07614A98-19AC-E574-5546-8A581FDF190A}"/>
              </a:ext>
            </a:extLst>
          </p:cNvPr>
          <p:cNvSpPr>
            <a:spLocks noGrp="1"/>
          </p:cNvSpPr>
          <p:nvPr>
            <p:ph idx="1"/>
          </p:nvPr>
        </p:nvSpPr>
        <p:spPr/>
        <p:txBody>
          <a:bodyPr>
            <a:normAutofit fontScale="85000" lnSpcReduction="10000"/>
          </a:bodyPr>
          <a:lstStyle/>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ὦ </a:t>
            </a:r>
            <a:r>
              <a:rPr lang="el-GR" b="1" dirty="0" err="1">
                <a:latin typeface="Times New Roman" panose="02020603050405020304" pitchFamily="18" charset="0"/>
                <a:cs typeface="Times New Roman" panose="02020603050405020304" pitchFamily="18" charset="0"/>
              </a:rPr>
              <a:t>Σώκρατες</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οὐκ</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ἔχω</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ἔγωγε</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ὅπως</a:t>
            </a:r>
            <a:r>
              <a:rPr lang="el-GR" b="1" dirty="0">
                <a:latin typeface="Times New Roman" panose="02020603050405020304" pitchFamily="18" charset="0"/>
                <a:cs typeface="Times New Roman" panose="02020603050405020304" pitchFamily="18" charset="0"/>
              </a:rPr>
              <a:t> σοι </a:t>
            </a:r>
            <a:r>
              <a:rPr lang="el-GR" b="1" dirty="0" err="1">
                <a:latin typeface="Times New Roman" panose="02020603050405020304" pitchFamily="18" charset="0"/>
                <a:cs typeface="Times New Roman" panose="02020603050405020304" pitchFamily="18" charset="0"/>
              </a:rPr>
              <a:t>εἴπω</a:t>
            </a:r>
            <a:r>
              <a:rPr lang="el-GR" b="1" dirty="0">
                <a:latin typeface="Times New Roman" panose="02020603050405020304" pitchFamily="18" charset="0"/>
                <a:cs typeface="Times New Roman" panose="02020603050405020304" pitchFamily="18" charset="0"/>
              </a:rPr>
              <a:t> ὃ </a:t>
            </a:r>
            <a:r>
              <a:rPr lang="el-GR" b="1" dirty="0" err="1">
                <a:latin typeface="Times New Roman" panose="02020603050405020304" pitchFamily="18" charset="0"/>
                <a:cs typeface="Times New Roman" panose="02020603050405020304" pitchFamily="18" charset="0"/>
              </a:rPr>
              <a:t>νοῶ</a:t>
            </a:r>
            <a:r>
              <a:rPr lang="el-GR" dirty="0">
                <a:latin typeface="Times New Roman" panose="02020603050405020304" pitchFamily="18" charset="0"/>
                <a:cs typeface="Times New Roman" panose="02020603050405020304" pitchFamily="18" charset="0"/>
              </a:rPr>
              <a:t>· περιέρχεται γάρ πως </a:t>
            </a:r>
            <a:r>
              <a:rPr lang="el-GR" dirty="0" err="1">
                <a:latin typeface="Times New Roman" panose="02020603050405020304" pitchFamily="18" charset="0"/>
                <a:cs typeface="Times New Roman" panose="02020603050405020304" pitchFamily="18" charset="0"/>
              </a:rPr>
              <a:t>ἡμῖν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ἀεὶ</a:t>
            </a:r>
            <a:r>
              <a:rPr lang="el-GR" dirty="0">
                <a:latin typeface="Times New Roman" panose="02020603050405020304" pitchFamily="18" charset="0"/>
                <a:cs typeface="Times New Roman" panose="02020603050405020304" pitchFamily="18" charset="0"/>
              </a:rPr>
              <a:t> ὃ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προθώμεθα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ἐθέλει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μένειν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ὅπου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ἱδρυσώμεθα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αὐτό</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 </a:t>
            </a:r>
            <a:r>
              <a:rPr lang="el-GR" dirty="0" err="1">
                <a:latin typeface="Times New Roman" panose="02020603050405020304" pitchFamily="18" charset="0"/>
                <a:cs typeface="Times New Roman" panose="02020603050405020304" pitchFamily="18" charset="0"/>
              </a:rPr>
              <a:t>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ἡμετέρου</a:t>
            </a:r>
            <a:r>
              <a:rPr lang="el-GR" dirty="0">
                <a:latin typeface="Times New Roman" panose="02020603050405020304" pitchFamily="18" charset="0"/>
                <a:cs typeface="Times New Roman" panose="02020603050405020304" pitchFamily="18" charset="0"/>
              </a:rPr>
              <a:t> προγόνου, ὦ </a:t>
            </a:r>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ἔοικεν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εἶναι</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c</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b="1" dirty="0">
                <a:latin typeface="Times New Roman" panose="02020603050405020304" pitchFamily="18" charset="0"/>
                <a:cs typeface="Times New Roman" panose="02020603050405020304" pitchFamily="18" charset="0"/>
              </a:rPr>
              <a:t>Δαιδάλου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σοῦ</a:t>
            </a:r>
            <a:r>
              <a:rPr lang="el-GR" dirty="0">
                <a:latin typeface="Times New Roman" panose="02020603050405020304" pitchFamily="18" charset="0"/>
                <a:cs typeface="Times New Roman" panose="02020603050405020304" pitchFamily="18" charset="0"/>
              </a:rPr>
              <a:t> λεγόμενα.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ἔλεγον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ἐτιθέμην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ἴσως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ἐπέσκωπτες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ἐκείνου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συγγένειαν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λόγοις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ἔργα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ἀποδιδράσκει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ἐθέλει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μένειν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ὅπου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a:t>
            </a:r>
            <a:r>
              <a:rPr lang="el-GR" dirty="0">
                <a:latin typeface="Times New Roman" panose="02020603050405020304" pitchFamily="18" charset="0"/>
                <a:cs typeface="Times New Roman" panose="02020603050405020304" pitchFamily="18" charset="0"/>
              </a:rPr>
              <a:t> τις </a:t>
            </a:r>
            <a:r>
              <a:rPr lang="el-GR" dirty="0" err="1">
                <a:latin typeface="Times New Roman" panose="02020603050405020304" pitchFamily="18" charset="0"/>
                <a:cs typeface="Times New Roman" panose="02020603050405020304" pitchFamily="18" charset="0"/>
              </a:rPr>
              <a:t>αὐτὰ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θῇ</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νῦν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ὑποθέσεις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εἰσίν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δή</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τινος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δεῖ</a:t>
            </a:r>
            <a:r>
              <a:rPr lang="el-GR" dirty="0">
                <a:latin typeface="Times New Roman" panose="02020603050405020304" pitchFamily="18" charset="0"/>
                <a:cs typeface="Times New Roman" panose="02020603050405020304" pitchFamily="18" charset="0"/>
              </a:rPr>
              <a:t> σκώμματος</a:t>
            </a:r>
            <a:r>
              <a:rPr lang="el-GR" dirty="0">
                <a:latin typeface="Arial" panose="020B0604020202020204" pitchFamily="34" charset="0"/>
                <a:cs typeface="Arial" panose="020B0604020202020204" pitchFamily="34" charset="0"/>
              </a:rPr>
              <a: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ἐθέλουσι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μένειν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αὐτῷ</a:t>
            </a:r>
            <a:r>
              <a:rPr lang="el-GR" dirty="0">
                <a:latin typeface="Times New Roman" panose="02020603050405020304" pitchFamily="18" charset="0"/>
                <a:cs typeface="Times New Roman" panose="02020603050405020304" pitchFamily="18" charset="0"/>
              </a:rPr>
              <a:t> σοι </a:t>
            </a:r>
            <a:r>
              <a:rPr lang="el-GR" dirty="0" err="1">
                <a:latin typeface="Times New Roman" panose="02020603050405020304" pitchFamily="18" charset="0"/>
                <a:cs typeface="Times New Roman" panose="02020603050405020304" pitchFamily="18" charset="0"/>
              </a:rPr>
              <a:t>δοκεῖ</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Εὐθύφρων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δοκεῖ</a:t>
            </a:r>
            <a:r>
              <a:rPr lang="el-GR" dirty="0">
                <a:latin typeface="Times New Roman" panose="02020603050405020304" pitchFamily="18" charset="0"/>
                <a:cs typeface="Times New Roman" panose="02020603050405020304" pitchFamily="18" charset="0"/>
              </a:rPr>
              <a:t> σχεδόν τι </a:t>
            </a:r>
            <a:r>
              <a:rPr lang="el-GR" dirty="0" err="1">
                <a:latin typeface="Times New Roman" panose="02020603050405020304" pitchFamily="18" charset="0"/>
                <a:cs typeface="Times New Roman" panose="02020603050405020304" pitchFamily="18" charset="0"/>
              </a:rPr>
              <a:t>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αὐτοῦ</a:t>
            </a:r>
            <a:r>
              <a:rPr lang="el-GR" dirty="0">
                <a:latin typeface="Times New Roman" panose="02020603050405020304" pitchFamily="18" charset="0"/>
                <a:cs typeface="Times New Roman" panose="02020603050405020304" pitchFamily="18" charset="0"/>
              </a:rPr>
              <a:t> σκώμματος, ὦ </a:t>
            </a:r>
            <a:r>
              <a:rPr lang="el-GR" dirty="0" err="1">
                <a:latin typeface="Times New Roman" panose="02020603050405020304" pitchFamily="18" charset="0"/>
                <a:cs typeface="Times New Roman" panose="02020603050405020304" pitchFamily="18" charset="0"/>
              </a:rPr>
              <a:t>Σώκρατες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λεγόμενα</a:t>
            </a:r>
            <a:r>
              <a:rPr lang="el-GR" dirty="0">
                <a:latin typeface="Arial" panose="020B0604020202020204" pitchFamily="34" charset="0"/>
                <a:cs typeface="Arial" panose="020B0604020202020204" pitchFamily="34" charset="0"/>
              </a:rPr>
              <a: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περιιέναι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αὐτοῖς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μένειν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ἐγώ</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εἰμι</a:t>
            </a:r>
            <a:r>
              <a:rPr lang="el-GR" dirty="0">
                <a:latin typeface="Times New Roman" panose="02020603050405020304" pitchFamily="18" charset="0"/>
                <a:cs typeface="Times New Roman" panose="02020603050405020304" pitchFamily="18" charset="0"/>
              </a:rPr>
              <a:t> ὁ </a:t>
            </a:r>
            <a:r>
              <a:rPr lang="el-GR" dirty="0" err="1">
                <a:latin typeface="Times New Roman" panose="02020603050405020304" pitchFamily="18" charset="0"/>
                <a:cs typeface="Times New Roman" panose="02020603050405020304" pitchFamily="18" charset="0"/>
              </a:rPr>
              <a:t>ἐντιθείς</a:t>
            </a:r>
            <a:r>
              <a:rPr lang="el-GR" dirty="0">
                <a:latin typeface="Times New Roman" panose="02020603050405020304" pitchFamily="18" charset="0"/>
                <a:cs typeface="Times New Roman" panose="02020603050405020304" pitchFamily="18" charset="0"/>
              </a:rPr>
              <a:t>,</a:t>
            </a:r>
          </a:p>
          <a:p>
            <a:pPr algn="just"/>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201456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8FDF30-F2E4-C712-54E7-C30F1CCE7AB9}"/>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FBA524D2-8D17-0750-8E17-9DA2A9D77D6C}"/>
              </a:ext>
            </a:extLst>
          </p:cNvPr>
          <p:cNvSpPr>
            <a:spLocks noGrp="1"/>
          </p:cNvSpPr>
          <p:nvPr>
            <p:ph idx="1"/>
          </p:nvPr>
        </p:nvSpPr>
        <p:spPr/>
        <p:txBody>
          <a:bodyPr>
            <a:normAutofit fontScale="85000" lnSpcReduction="10000"/>
          </a:bodyPr>
          <a:lstStyle/>
          <a:p>
            <a:pPr algn="just"/>
            <a:r>
              <a:rPr lang="el-GR" dirty="0">
                <a:latin typeface="Arial" panose="020B0604020202020204" pitchFamily="34" charset="0"/>
                <a:cs typeface="Arial" panose="020B0604020202020204" pitchFamily="34" charset="0"/>
              </a:rPr>
              <a:t>Σ: Και εάν μεν εγώ έκαμνα αυτούς, βεβαίως θα με περιέπαιζες και θα έλεγες ότι, επειδή είμαι συγγενής με εκείνον, φυσικά διαφεύγουν και εξαφανίζονται όσα έργα με τον </a:t>
            </a:r>
            <a:r>
              <a:rPr lang="el-GR" dirty="0" err="1">
                <a:latin typeface="Arial" panose="020B0604020202020204" pitchFamily="34" charset="0"/>
                <a:cs typeface="Arial" panose="020B0604020202020204" pitchFamily="34" charset="0"/>
              </a:rPr>
              <a:t>λόγον</a:t>
            </a:r>
            <a:r>
              <a:rPr lang="el-GR" dirty="0">
                <a:latin typeface="Arial" panose="020B0604020202020204" pitchFamily="34" charset="0"/>
                <a:cs typeface="Arial" panose="020B0604020202020204" pitchFamily="34" charset="0"/>
              </a:rPr>
              <a:t> κατασκευάζω, και δεν θέλουν να παραμείνουν σταθερώς όπου κανείς αυτά θέση. Τώρα όμως —διότι ιδικοί σου είναι οι ορισμοί αυτοί— είναι ανάγκη βεβαίως κανενός άλλου πλέον καταλλήλου αστεϊσμού. Διότι ίσα-ίσα οι ιδικοί σου ορισμοί σού διαφεύγουν και χάνονται, καθώς και συ καλά το </a:t>
            </a:r>
            <a:r>
              <a:rPr lang="el-GR" dirty="0" err="1">
                <a:latin typeface="Arial" panose="020B0604020202020204" pitchFamily="34" charset="0"/>
                <a:cs typeface="Arial" panose="020B0604020202020204" pitchFamily="34" charset="0"/>
              </a:rPr>
              <a:t>παρετήρησες</a:t>
            </a:r>
            <a:r>
              <a:rPr lang="el-GR" dirty="0">
                <a:latin typeface="Arial" panose="020B0604020202020204" pitchFamily="34" charset="0"/>
                <a:cs typeface="Arial" panose="020B0604020202020204" pitchFamily="34" charset="0"/>
              </a:rPr>
              <a:t>.</a:t>
            </a:r>
          </a:p>
          <a:p>
            <a:pPr algn="just"/>
            <a:r>
              <a:rPr lang="el-GR" dirty="0">
                <a:latin typeface="Arial" panose="020B0604020202020204" pitchFamily="34" charset="0"/>
                <a:cs typeface="Arial" panose="020B0604020202020204" pitchFamily="34" charset="0"/>
              </a:rPr>
              <a:t>Ε: Εγώ όμως νομίζω, ω </a:t>
            </a:r>
            <a:r>
              <a:rPr lang="el-GR" dirty="0" err="1">
                <a:latin typeface="Arial" panose="020B0604020202020204" pitchFamily="34" charset="0"/>
                <a:cs typeface="Arial" panose="020B0604020202020204" pitchFamily="34" charset="0"/>
              </a:rPr>
              <a:t>Σώκρατες</a:t>
            </a:r>
            <a:r>
              <a:rPr lang="el-GR" dirty="0">
                <a:latin typeface="Arial" panose="020B0604020202020204" pitchFamily="34" charset="0"/>
                <a:cs typeface="Arial" panose="020B0604020202020204" pitchFamily="34" charset="0"/>
              </a:rPr>
              <a:t>, ότι εις τους ορισμούς μας αυτούς απαράλλακτα σχεδόν ο ίδιος αστεϊσμός αρμόζει, διότι δεν είμαι εγώ που εμπνέω εις αυτούς αυτήν την </a:t>
            </a:r>
            <a:r>
              <a:rPr lang="el-GR" dirty="0" err="1">
                <a:latin typeface="Arial" panose="020B0604020202020204" pitchFamily="34" charset="0"/>
                <a:cs typeface="Arial" panose="020B0604020202020204" pitchFamily="34" charset="0"/>
              </a:rPr>
              <a:t>ακαταστασίαν</a:t>
            </a:r>
            <a:r>
              <a:rPr lang="el-GR" dirty="0">
                <a:latin typeface="Arial" panose="020B0604020202020204" pitchFamily="34" charset="0"/>
                <a:cs typeface="Arial" panose="020B0604020202020204" pitchFamily="34" charset="0"/>
              </a:rPr>
              <a:t> και τους εμποδίζω να παραμένουν εις την ιδίαν </a:t>
            </a:r>
            <a:r>
              <a:rPr lang="el-GR" dirty="0" err="1">
                <a:latin typeface="Arial" panose="020B0604020202020204" pitchFamily="34" charset="0"/>
                <a:cs typeface="Arial" panose="020B0604020202020204" pitchFamily="34" charset="0"/>
              </a:rPr>
              <a:t>θέσιν</a:t>
            </a:r>
            <a:r>
              <a:rPr lang="el-GR" dirty="0">
                <a:latin typeface="Arial" panose="020B0604020202020204" pitchFamily="34" charset="0"/>
                <a:cs typeface="Arial" panose="020B0604020202020204" pitchFamily="34" charset="0"/>
              </a:rPr>
              <a:t>, αλλά συ, που μου φαίνεσαι ως ένας πραγματικός Δαίδαλος. Διότι, καθόσον εξαρτάται από εμέ, οι ορισμοί μου θα έμεναν εις την </a:t>
            </a:r>
            <a:r>
              <a:rPr lang="el-GR" dirty="0" err="1">
                <a:latin typeface="Arial" panose="020B0604020202020204" pitchFamily="34" charset="0"/>
                <a:cs typeface="Arial" panose="020B0604020202020204" pitchFamily="34" charset="0"/>
              </a:rPr>
              <a:t>θέσιν</a:t>
            </a:r>
            <a:r>
              <a:rPr lang="el-GR" dirty="0">
                <a:latin typeface="Arial" panose="020B0604020202020204" pitchFamily="34" charset="0"/>
                <a:cs typeface="Arial" panose="020B0604020202020204" pitchFamily="34" charset="0"/>
              </a:rPr>
              <a:t> των ασάλευτοι.</a:t>
            </a:r>
          </a:p>
          <a:p>
            <a:endParaRPr lang="el-GR" dirty="0"/>
          </a:p>
        </p:txBody>
      </p:sp>
    </p:spTree>
    <p:extLst>
      <p:ext uri="{BB962C8B-B14F-4D97-AF65-F5344CB8AC3E}">
        <p14:creationId xmlns:p14="http://schemas.microsoft.com/office/powerpoint/2010/main" val="2011031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B6A391-9FD6-50AE-6E39-93AEA635F7AC}"/>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648BB25B-E311-777D-541F-AE7C6A14AB24}"/>
              </a:ext>
            </a:extLst>
          </p:cNvPr>
          <p:cNvSpPr>
            <a:spLocks noGrp="1"/>
          </p:cNvSpPr>
          <p:nvPr>
            <p:ph idx="1"/>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d</a:t>
            </a:r>
            <a:r>
              <a:rPr lang="el-GR" dirty="0">
                <a:latin typeface="Times New Roman" panose="02020603050405020304" pitchFamily="18" charset="0"/>
                <a:cs typeface="Times New Roman" panose="02020603050405020304" pitchFamily="18" charset="0"/>
              </a:rPr>
              <a:t>] </a:t>
            </a:r>
          </a:p>
          <a:p>
            <a:pPr algn="just"/>
            <a:r>
              <a:rPr lang="el-GR" dirty="0" err="1">
                <a:latin typeface="Times New Roman" panose="02020603050405020304" pitchFamily="18" charset="0"/>
                <a:cs typeface="Times New Roman" panose="02020603050405020304" pitchFamily="18" charset="0"/>
              </a:rPr>
              <a:t>ἀλλὰ</a:t>
            </a:r>
            <a:r>
              <a:rPr lang="el-GR" dirty="0">
                <a:latin typeface="Times New Roman" panose="02020603050405020304" pitchFamily="18" charset="0"/>
                <a:cs typeface="Times New Roman" panose="02020603050405020304" pitchFamily="18" charset="0"/>
              </a:rPr>
              <a:t> σύ μοι </a:t>
            </a:r>
            <a:r>
              <a:rPr lang="el-GR" dirty="0" err="1">
                <a:latin typeface="Times New Roman" panose="02020603050405020304" pitchFamily="18" charset="0"/>
                <a:cs typeface="Times New Roman" panose="02020603050405020304" pitchFamily="18" charset="0"/>
              </a:rPr>
              <a:t>δοκεῖς</a:t>
            </a:r>
            <a:r>
              <a:rPr lang="el-GR" dirty="0">
                <a:latin typeface="Times New Roman" panose="02020603050405020304" pitchFamily="18" charset="0"/>
                <a:cs typeface="Times New Roman" panose="02020603050405020304" pitchFamily="18" charset="0"/>
              </a:rPr>
              <a:t> ὁ Δαίδαλος, </a:t>
            </a:r>
            <a:r>
              <a:rPr lang="el-GR" dirty="0" err="1">
                <a:latin typeface="Times New Roman" panose="02020603050405020304" pitchFamily="18" charset="0"/>
                <a:cs typeface="Times New Roman" panose="02020603050405020304" pitchFamily="18" charset="0"/>
              </a:rPr>
              <a:t>ἐπεὶ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ἕνεκα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ἔμενεν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ἂν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ταῦτα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οὕτως</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Σωκράτης</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κινδυνεύω </a:t>
            </a:r>
            <a:r>
              <a:rPr lang="el-GR" dirty="0" err="1">
                <a:latin typeface="Times New Roman" panose="02020603050405020304" pitchFamily="18" charset="0"/>
                <a:cs typeface="Times New Roman" panose="02020603050405020304" pitchFamily="18" charset="0"/>
              </a:rPr>
              <a:t>ἄρα</a:t>
            </a:r>
            <a:r>
              <a:rPr lang="el-GR" dirty="0">
                <a:latin typeface="Times New Roman" panose="02020603050405020304" pitchFamily="18" charset="0"/>
                <a:cs typeface="Times New Roman" panose="02020603050405020304" pitchFamily="18" charset="0"/>
              </a:rPr>
              <a:t>, ὦ </a:t>
            </a:r>
            <a:r>
              <a:rPr lang="el-GR" dirty="0" err="1">
                <a:latin typeface="Times New Roman" panose="02020603050405020304" pitchFamily="18" charset="0"/>
                <a:cs typeface="Times New Roman" panose="02020603050405020304" pitchFamily="18" charset="0"/>
              </a:rPr>
              <a:t>ἑταῖρε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ἐκείνου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ἀνδρὸς</a:t>
            </a:r>
            <a:r>
              <a:rPr lang="el-GR" dirty="0">
                <a:latin typeface="Times New Roman" panose="02020603050405020304" pitchFamily="18" charset="0"/>
                <a:cs typeface="Times New Roman" panose="02020603050405020304" pitchFamily="18" charset="0"/>
              </a:rPr>
              <a:t> δεινότερος </a:t>
            </a:r>
            <a:r>
              <a:rPr lang="el-GR" dirty="0" err="1">
                <a:latin typeface="Times New Roman" panose="02020603050405020304" pitchFamily="18" charset="0"/>
                <a:cs typeface="Times New Roman" panose="02020603050405020304" pitchFamily="18" charset="0"/>
              </a:rPr>
              <a:t>γεγονέναι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τέχνην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τοσούτῳ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ὅσῳ</a:t>
            </a:r>
            <a:r>
              <a:rPr lang="el-GR" dirty="0">
                <a:latin typeface="Times New Roman" panose="02020603050405020304" pitchFamily="18" charset="0"/>
                <a:cs typeface="Times New Roman" panose="02020603050405020304" pitchFamily="18" charset="0"/>
              </a:rPr>
              <a:t> ὁ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αὑτοῦ</a:t>
            </a:r>
            <a:r>
              <a:rPr lang="el-GR" dirty="0">
                <a:latin typeface="Times New Roman" panose="02020603050405020304" pitchFamily="18" charset="0"/>
                <a:cs typeface="Times New Roman" panose="02020603050405020304" pitchFamily="18" charset="0"/>
              </a:rPr>
              <a:t> μόνα </a:t>
            </a:r>
            <a:r>
              <a:rPr lang="el-GR" dirty="0" err="1">
                <a:latin typeface="Times New Roman" panose="02020603050405020304" pitchFamily="18" charset="0"/>
                <a:cs typeface="Times New Roman" panose="02020603050405020304" pitchFamily="18" charset="0"/>
              </a:rPr>
              <a:t>ἐποίει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μένοντα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ἐμαυτοῦ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ἔοικε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ἀλλότρια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δῆτα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τοῦτό</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τῆς</a:t>
            </a:r>
            <a:r>
              <a:rPr lang="el-GR" dirty="0">
                <a:latin typeface="Times New Roman" panose="02020603050405020304" pitchFamily="18" charset="0"/>
                <a:cs typeface="Times New Roman" panose="02020603050405020304" pitchFamily="18" charset="0"/>
              </a:rPr>
              <a:t> τέχνης </a:t>
            </a:r>
            <a:r>
              <a:rPr lang="el-GR" dirty="0" err="1">
                <a:latin typeface="Times New Roman" panose="02020603050405020304" pitchFamily="18" charset="0"/>
                <a:cs typeface="Times New Roman" panose="02020603050405020304" pitchFamily="18" charset="0"/>
              </a:rPr>
              <a:t>ἐστὶ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κομψότατον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ἄκων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εἰμὶ</a:t>
            </a:r>
            <a:r>
              <a:rPr lang="el-GR" dirty="0">
                <a:latin typeface="Times New Roman" panose="02020603050405020304" pitchFamily="18" charset="0"/>
                <a:cs typeface="Times New Roman" panose="02020603050405020304" pitchFamily="18" charset="0"/>
              </a:rPr>
              <a:t> σοφός</a:t>
            </a:r>
            <a:r>
              <a:rPr lang="el-GR" dirty="0">
                <a:latin typeface="Arial" panose="020B0604020202020204" pitchFamily="34" charset="0"/>
                <a:cs typeface="Arial" panose="020B0604020202020204" pitchFamily="34" charset="0"/>
              </a:rPr>
              <a:t>·</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ἐβουλόμην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τοὺς</a:t>
            </a:r>
            <a:r>
              <a:rPr lang="el-GR" dirty="0">
                <a:latin typeface="Times New Roman" panose="02020603050405020304" pitchFamily="18" charset="0"/>
                <a:cs typeface="Times New Roman" panose="02020603050405020304" pitchFamily="18" charset="0"/>
              </a:rPr>
              <a:t> λόγους </a:t>
            </a:r>
            <a:r>
              <a:rPr lang="el-GR" dirty="0" err="1">
                <a:latin typeface="Times New Roman" panose="02020603050405020304" pitchFamily="18" charset="0"/>
                <a:cs typeface="Times New Roman" panose="02020603050405020304" pitchFamily="18" charset="0"/>
              </a:rPr>
              <a:t>μένειν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ἀκινήτως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ἱδρῦσθαι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μᾶλλον</a:t>
            </a:r>
            <a:r>
              <a:rPr lang="el-GR" dirty="0">
                <a:latin typeface="Times New Roman" panose="02020603050405020304" pitchFamily="18" charset="0"/>
                <a:cs typeface="Times New Roman" panose="02020603050405020304" pitchFamily="18" charset="0"/>
              </a:rPr>
              <a:t> ἢ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τῇ</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[11</a:t>
            </a:r>
            <a:r>
              <a:rPr lang="en-US" dirty="0">
                <a:latin typeface="Times New Roman" panose="02020603050405020304" pitchFamily="18" charset="0"/>
                <a:cs typeface="Times New Roman" panose="02020603050405020304" pitchFamily="18" charset="0"/>
              </a:rPr>
              <a:t>e</a:t>
            </a:r>
            <a:r>
              <a:rPr lang="el-G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Δαιδάλου </a:t>
            </a:r>
            <a:r>
              <a:rPr lang="el-GR" dirty="0" err="1">
                <a:latin typeface="Times New Roman" panose="02020603050405020304" pitchFamily="18" charset="0"/>
                <a:cs typeface="Times New Roman" panose="02020603050405020304" pitchFamily="18" charset="0"/>
              </a:rPr>
              <a:t>σοφίᾳ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τὰ</a:t>
            </a:r>
            <a:r>
              <a:rPr lang="el-GR"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Ταντάλου </a:t>
            </a:r>
            <a:r>
              <a:rPr lang="el-GR" dirty="0">
                <a:latin typeface="Times New Roman" panose="02020603050405020304" pitchFamily="18" charset="0"/>
                <a:cs typeface="Times New Roman" panose="02020603050405020304" pitchFamily="18" charset="0"/>
              </a:rPr>
              <a:t>χρήματα γενέσθαι.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τούτων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ἅδην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ἐπειδὴ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δέ</a:t>
            </a:r>
            <a:r>
              <a:rPr lang="el-GR" dirty="0">
                <a:latin typeface="Times New Roman" panose="02020603050405020304" pitchFamily="18" charset="0"/>
                <a:cs typeface="Times New Roman" panose="02020603050405020304" pitchFamily="18" charset="0"/>
              </a:rPr>
              <a:t> μοι </a:t>
            </a:r>
            <a:r>
              <a:rPr lang="el-GR" dirty="0" err="1">
                <a:latin typeface="Times New Roman" panose="02020603050405020304" pitchFamily="18" charset="0"/>
                <a:cs typeface="Times New Roman" panose="02020603050405020304" pitchFamily="18" charset="0"/>
              </a:rPr>
              <a:t>δοκεῖς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τρυφᾶν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αὐτός</a:t>
            </a:r>
            <a:r>
              <a:rPr lang="el-GR" dirty="0">
                <a:latin typeface="Times New Roman" panose="02020603050405020304" pitchFamily="18" charset="0"/>
                <a:cs typeface="Times New Roman" panose="02020603050405020304" pitchFamily="18" charset="0"/>
              </a:rPr>
              <a:t> σοι </a:t>
            </a:r>
            <a:r>
              <a:rPr lang="el-GR" dirty="0" err="1">
                <a:latin typeface="Times New Roman" panose="02020603050405020304" pitchFamily="18" charset="0"/>
                <a:cs typeface="Times New Roman" panose="02020603050405020304" pitchFamily="18" charset="0"/>
              </a:rPr>
              <a:t>συμπροθυμήσομαι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δεῖξαι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ὅπως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a:t>
            </a:r>
            <a:r>
              <a:rPr lang="el-GR" dirty="0">
                <a:latin typeface="Times New Roman" panose="02020603050405020304" pitchFamily="18" charset="0"/>
                <a:cs typeface="Times New Roman" panose="02020603050405020304" pitchFamily="18" charset="0"/>
              </a:rPr>
              <a:t> με </a:t>
            </a:r>
            <a:r>
              <a:rPr lang="el-GR" dirty="0" err="1">
                <a:latin typeface="Times New Roman" panose="02020603050405020304" pitchFamily="18" charset="0"/>
                <a:cs typeface="Times New Roman" panose="02020603050405020304" pitchFamily="18" charset="0"/>
              </a:rPr>
              <a:t>διδάξῃς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περὶ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ὁσίου</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προαποκάμῃς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ἰδὲ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ἀναγκαῖόν</a:t>
            </a:r>
            <a:r>
              <a:rPr lang="el-GR" dirty="0">
                <a:latin typeface="Times New Roman" panose="02020603050405020304" pitchFamily="18" charset="0"/>
                <a:cs typeface="Times New Roman" panose="02020603050405020304" pitchFamily="18" charset="0"/>
              </a:rPr>
              <a:t> σοι </a:t>
            </a:r>
            <a:r>
              <a:rPr lang="el-GR" dirty="0" err="1">
                <a:latin typeface="Times New Roman" panose="02020603050405020304" pitchFamily="18" charset="0"/>
                <a:cs typeface="Times New Roman" panose="02020603050405020304" pitchFamily="18" charset="0"/>
              </a:rPr>
              <a:t>δοκεῖ</a:t>
            </a:r>
            <a:r>
              <a:rPr lang="el-GR" dirty="0">
                <a:latin typeface="Times New Roman" panose="02020603050405020304" pitchFamily="18" charset="0"/>
                <a:cs typeface="Times New Roman" panose="02020603050405020304" pitchFamily="18" charset="0"/>
              </a:rPr>
              <a:t> δίκαιον </a:t>
            </a:r>
            <a:r>
              <a:rPr lang="el-GR" dirty="0" err="1">
                <a:latin typeface="Times New Roman" panose="02020603050405020304" pitchFamily="18" charset="0"/>
                <a:cs typeface="Times New Roman" panose="02020603050405020304" pitchFamily="18" charset="0"/>
              </a:rPr>
              <a:t>εἶναι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ὅσιον</a:t>
            </a:r>
            <a:r>
              <a:rPr lang="el-GR"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1787434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E97C45-4AF5-1FB8-13FB-B20B1A9F7C2A}"/>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p>
        </p:txBody>
      </p:sp>
      <p:sp>
        <p:nvSpPr>
          <p:cNvPr id="3" name="Θέση περιεχομένου 2">
            <a:extLst>
              <a:ext uri="{FF2B5EF4-FFF2-40B4-BE49-F238E27FC236}">
                <a16:creationId xmlns:a16="http://schemas.microsoft.com/office/drawing/2014/main" id="{19615A84-FC88-4289-BF29-78D7483AD5C7}"/>
              </a:ext>
            </a:extLst>
          </p:cNvPr>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Ανήκει στην τετραλογία των έργων που έχουν ως θεματικό τους άξονα τη ζωή, την καταδίκη και τον θάνατο του Σωκράτη (</a:t>
            </a:r>
            <a:r>
              <a:rPr lang="el-GR" i="1" dirty="0" err="1">
                <a:latin typeface="Times New Roman" panose="02020603050405020304" pitchFamily="18" charset="0"/>
                <a:cs typeface="Times New Roman" panose="02020603050405020304" pitchFamily="18" charset="0"/>
              </a:rPr>
              <a:t>Εὐθύφρων</a:t>
            </a:r>
            <a:r>
              <a:rPr lang="el-GR" i="1" dirty="0">
                <a:latin typeface="Times New Roman" panose="02020603050405020304" pitchFamily="18" charset="0"/>
                <a:cs typeface="Times New Roman" panose="02020603050405020304" pitchFamily="18" charset="0"/>
              </a:rPr>
              <a:t> ἢ περί </a:t>
            </a:r>
            <a:r>
              <a:rPr lang="el-GR" i="1" dirty="0" err="1">
                <a:latin typeface="Times New Roman" panose="02020603050405020304" pitchFamily="18" charset="0"/>
                <a:cs typeface="Times New Roman" panose="02020603050405020304" pitchFamily="18" charset="0"/>
              </a:rPr>
              <a:t>ὁσίου</a:t>
            </a:r>
            <a:r>
              <a:rPr lang="el-GR"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Ἀπολογία</a:t>
            </a:r>
            <a:r>
              <a:rPr lang="el-GR" i="1"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Σωκράτους</a:t>
            </a:r>
            <a:r>
              <a:rPr lang="el-GR"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Κρίτων</a:t>
            </a:r>
            <a:r>
              <a:rPr lang="el-GR" i="1" dirty="0">
                <a:latin typeface="Times New Roman" panose="02020603050405020304" pitchFamily="18" charset="0"/>
                <a:cs typeface="Times New Roman" panose="02020603050405020304" pitchFamily="18" charset="0"/>
              </a:rPr>
              <a:t> ἢ </a:t>
            </a:r>
            <a:r>
              <a:rPr lang="el-GR" i="1" dirty="0" err="1">
                <a:latin typeface="Times New Roman" panose="02020603050405020304" pitchFamily="18" charset="0"/>
                <a:cs typeface="Times New Roman" panose="02020603050405020304" pitchFamily="18" charset="0"/>
              </a:rPr>
              <a:t>περὶ</a:t>
            </a:r>
            <a:r>
              <a:rPr lang="el-GR" i="1" dirty="0">
                <a:latin typeface="Times New Roman" panose="02020603050405020304" pitchFamily="18" charset="0"/>
                <a:cs typeface="Times New Roman" panose="02020603050405020304" pitchFamily="18" charset="0"/>
              </a:rPr>
              <a:t> πρακτέου</a:t>
            </a:r>
            <a:r>
              <a:rPr lang="el-GR" dirty="0">
                <a:latin typeface="Times New Roman" panose="02020603050405020304" pitchFamily="18" charset="0"/>
                <a:cs typeface="Times New Roman" panose="02020603050405020304" pitchFamily="18" charset="0"/>
              </a:rPr>
              <a:t>, </a:t>
            </a:r>
            <a:r>
              <a:rPr lang="el-GR" i="1" dirty="0">
                <a:latin typeface="Times New Roman" panose="02020603050405020304" pitchFamily="18" charset="0"/>
                <a:cs typeface="Times New Roman" panose="02020603050405020304" pitchFamily="18" charset="0"/>
              </a:rPr>
              <a:t>Φαίδων ἢ περί </a:t>
            </a:r>
            <a:r>
              <a:rPr lang="el-GR" i="1" dirty="0" err="1">
                <a:latin typeface="Times New Roman" panose="02020603050405020304" pitchFamily="18" charset="0"/>
                <a:cs typeface="Times New Roman" panose="02020603050405020304" pitchFamily="18" charset="0"/>
              </a:rPr>
              <a:t>ψυχῆς</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Πρώιμος διάλογος του Πλάτωνα που διαδραματίζεται λίγες ημέρες πριν από τη δίκη του Σωκράτη (399 π.Χ.) ανάμεσα στον Σωκράτη και τον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a:t>
            </a:r>
          </a:p>
          <a:p>
            <a:pPr algn="just"/>
            <a:r>
              <a:rPr lang="el-GR" dirty="0">
                <a:latin typeface="Times New Roman" panose="02020603050405020304" pitchFamily="18" charset="0"/>
                <a:cs typeface="Times New Roman" panose="02020603050405020304" pitchFamily="18" charset="0"/>
              </a:rPr>
              <a:t>Το πρόβλημα του διαλόγου είναι να καθοριστεί του πραγματικού χαρακτήρα της </a:t>
            </a:r>
            <a:r>
              <a:rPr lang="el-GR" i="1" dirty="0" err="1">
                <a:latin typeface="Times New Roman" panose="02020603050405020304" pitchFamily="18" charset="0"/>
                <a:cs typeface="Times New Roman" panose="02020603050405020304" pitchFamily="18" charset="0"/>
              </a:rPr>
              <a:t>ὁσιότητος</a:t>
            </a:r>
            <a:r>
              <a:rPr lang="el-GR" dirty="0">
                <a:latin typeface="Times New Roman" panose="02020603050405020304" pitchFamily="18" charset="0"/>
                <a:cs typeface="Times New Roman" panose="02020603050405020304" pitchFamily="18" charset="0"/>
              </a:rPr>
              <a:t> (ευλάβειας = του μέρους της ορθής συμπεριφοράς το οποίο αφορά στο καθήκον που έχει ο άνθρωπος απέναντι στον Θεό.  </a:t>
            </a:r>
          </a:p>
          <a:p>
            <a:pPr marL="0" indent="0" algn="just">
              <a:buNone/>
            </a:pP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85854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ACB2B4-4207-3F4F-B6EC-95AC3F3B275A}"/>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 </a:t>
            </a:r>
            <a:r>
              <a:rPr lang="en-GB" dirty="0">
                <a:latin typeface="Times New Roman" panose="02020603050405020304" pitchFamily="18" charset="0"/>
                <a:cs typeface="Times New Roman" panose="02020603050405020304" pitchFamily="18" charset="0"/>
              </a:rPr>
              <a:t>10a-1</a:t>
            </a:r>
            <a:r>
              <a:rPr lang="el-GR" dirty="0">
                <a:latin typeface="Times New Roman" panose="02020603050405020304" pitchFamily="18" charset="0"/>
                <a:cs typeface="Times New Roman" panose="02020603050405020304" pitchFamily="18" charset="0"/>
              </a:rPr>
              <a:t>1</a:t>
            </a:r>
            <a:r>
              <a:rPr lang="en-GB" dirty="0">
                <a:latin typeface="Times New Roman" panose="02020603050405020304" pitchFamily="18" charset="0"/>
                <a:cs typeface="Times New Roman" panose="02020603050405020304" pitchFamily="18" charset="0"/>
              </a:rPr>
              <a:t>e</a:t>
            </a:r>
            <a:endParaRPr lang="el-GR" dirty="0"/>
          </a:p>
        </p:txBody>
      </p:sp>
      <p:sp>
        <p:nvSpPr>
          <p:cNvPr id="3" name="Θέση περιεχομένου 2">
            <a:extLst>
              <a:ext uri="{FF2B5EF4-FFF2-40B4-BE49-F238E27FC236}">
                <a16:creationId xmlns:a16="http://schemas.microsoft.com/office/drawing/2014/main" id="{23890185-B81A-B428-0431-A9CD6A8EFED3}"/>
              </a:ext>
            </a:extLst>
          </p:cNvPr>
          <p:cNvSpPr>
            <a:spLocks noGrp="1"/>
          </p:cNvSpPr>
          <p:nvPr>
            <p:ph idx="1"/>
          </p:nvPr>
        </p:nvSpPr>
        <p:spPr/>
        <p:txBody>
          <a:bodyPr>
            <a:normAutofit fontScale="85000" lnSpcReduction="20000"/>
          </a:bodyPr>
          <a:lstStyle/>
          <a:p>
            <a:pPr algn="just"/>
            <a:r>
              <a:rPr lang="el-GR" dirty="0">
                <a:latin typeface="Arial" panose="020B0604020202020204" pitchFamily="34" charset="0"/>
                <a:cs typeface="Arial" panose="020B0604020202020204" pitchFamily="34" charset="0"/>
              </a:rPr>
              <a:t>Σ: Ως φαίνεται λοιπόν, φίλε μου, εγώ είμαι πολύ </a:t>
            </a:r>
            <a:r>
              <a:rPr lang="el-GR" dirty="0" err="1">
                <a:latin typeface="Arial" panose="020B0604020202020204" pitchFamily="34" charset="0"/>
                <a:cs typeface="Arial" panose="020B0604020202020204" pitchFamily="34" charset="0"/>
              </a:rPr>
              <a:t>επιτηδειότερος</a:t>
            </a:r>
            <a:r>
              <a:rPr lang="el-GR" dirty="0">
                <a:latin typeface="Arial" panose="020B0604020202020204" pitchFamily="34" charset="0"/>
                <a:cs typeface="Arial" panose="020B0604020202020204" pitchFamily="34" charset="0"/>
              </a:rPr>
              <a:t> από τον </a:t>
            </a:r>
            <a:r>
              <a:rPr lang="el-GR" dirty="0" err="1">
                <a:latin typeface="Arial" panose="020B0604020202020204" pitchFamily="34" charset="0"/>
                <a:cs typeface="Arial" panose="020B0604020202020204" pitchFamily="34" charset="0"/>
              </a:rPr>
              <a:t>Δαίδαλον</a:t>
            </a:r>
            <a:r>
              <a:rPr lang="el-GR" dirty="0">
                <a:latin typeface="Arial" panose="020B0604020202020204" pitchFamily="34" charset="0"/>
                <a:cs typeface="Arial" panose="020B0604020202020204" pitchFamily="34" charset="0"/>
              </a:rPr>
              <a:t> κατά την </a:t>
            </a:r>
            <a:r>
              <a:rPr lang="el-GR" dirty="0" err="1">
                <a:latin typeface="Arial" panose="020B0604020202020204" pitchFamily="34" charset="0"/>
                <a:cs typeface="Arial" panose="020B0604020202020204" pitchFamily="34" charset="0"/>
              </a:rPr>
              <a:t>τέχνην</a:t>
            </a:r>
            <a:r>
              <a:rPr lang="el-GR" dirty="0">
                <a:latin typeface="Arial" panose="020B0604020202020204" pitchFamily="34" charset="0"/>
                <a:cs typeface="Arial" panose="020B0604020202020204" pitchFamily="34" charset="0"/>
              </a:rPr>
              <a:t> αυτήν, τόσον </a:t>
            </a:r>
            <a:r>
              <a:rPr lang="el-GR" dirty="0" err="1">
                <a:latin typeface="Arial" panose="020B0604020202020204" pitchFamily="34" charset="0"/>
                <a:cs typeface="Arial" panose="020B0604020202020204" pitchFamily="34" charset="0"/>
              </a:rPr>
              <a:t>περισσότερον</a:t>
            </a:r>
            <a:r>
              <a:rPr lang="el-GR" dirty="0">
                <a:latin typeface="Arial" panose="020B0604020202020204" pitchFamily="34" charset="0"/>
                <a:cs typeface="Arial" panose="020B0604020202020204" pitchFamily="34" charset="0"/>
              </a:rPr>
              <a:t>, καθ' όσον εκείνος μεν μόνον τα ιδικά του έργα </a:t>
            </a:r>
            <a:r>
              <a:rPr lang="el-GR" dirty="0" err="1">
                <a:latin typeface="Arial" panose="020B0604020202020204" pitchFamily="34" charset="0"/>
                <a:cs typeface="Arial" panose="020B0604020202020204" pitchFamily="34" charset="0"/>
              </a:rPr>
              <a:t>κατεσκεύαζε</a:t>
            </a:r>
            <a:r>
              <a:rPr lang="el-GR" dirty="0">
                <a:latin typeface="Arial" panose="020B0604020202020204" pitchFamily="34" charset="0"/>
                <a:cs typeface="Arial" panose="020B0604020202020204" pitchFamily="34" charset="0"/>
              </a:rPr>
              <a:t> να κινούνται, εγώ δε, καθώς φαίνεται, εκτός των ιδικών μου κάμνω να κινούνται και τα ξένα έργα. Και ακριβώς αυτό το μέρος ίσα-ίσα της τέχνης μου είναι το </a:t>
            </a:r>
            <a:r>
              <a:rPr lang="el-GR" dirty="0" err="1">
                <a:latin typeface="Arial" panose="020B0604020202020204" pitchFamily="34" charset="0"/>
                <a:cs typeface="Arial" panose="020B0604020202020204" pitchFamily="34" charset="0"/>
              </a:rPr>
              <a:t>μεγαλοφυέστατον</a:t>
            </a:r>
            <a:r>
              <a:rPr lang="el-GR" dirty="0">
                <a:latin typeface="Arial" panose="020B0604020202020204" pitchFamily="34" charset="0"/>
                <a:cs typeface="Arial" panose="020B0604020202020204" pitchFamily="34" charset="0"/>
              </a:rPr>
              <a:t>, ότι, χωρίς να θέλω, είμαι σοφός. Διότι θα </a:t>
            </a:r>
            <a:r>
              <a:rPr lang="el-GR" dirty="0" err="1">
                <a:latin typeface="Arial" panose="020B0604020202020204" pitchFamily="34" charset="0"/>
                <a:cs typeface="Arial" panose="020B0604020202020204" pitchFamily="34" charset="0"/>
              </a:rPr>
              <a:t>επροτιμούσα</a:t>
            </a:r>
            <a:r>
              <a:rPr lang="el-GR" dirty="0">
                <a:latin typeface="Arial" panose="020B0604020202020204" pitchFamily="34" charset="0"/>
                <a:cs typeface="Arial" panose="020B0604020202020204" pitchFamily="34" charset="0"/>
              </a:rPr>
              <a:t> ασυγκρίτως να παραμένουν οι συλλογισμοί μου και να είναι θεμελιωμένοι αμετακίνητοι, παρά κοντά εις την </a:t>
            </a:r>
            <a:r>
              <a:rPr lang="el-GR" dirty="0" err="1">
                <a:latin typeface="Arial" panose="020B0604020202020204" pitchFamily="34" charset="0"/>
                <a:cs typeface="Arial" panose="020B0604020202020204" pitchFamily="34" charset="0"/>
              </a:rPr>
              <a:t>σοφίαν</a:t>
            </a:r>
            <a:r>
              <a:rPr lang="el-GR" dirty="0">
                <a:latin typeface="Arial" panose="020B0604020202020204" pitchFamily="34" charset="0"/>
                <a:cs typeface="Arial" panose="020B0604020202020204" pitchFamily="34" charset="0"/>
              </a:rPr>
              <a:t> του Δαιδάλου να αποκτήσω και τους θησαυρούς του Ταντάλου (13). Αλλά είναι αρκετοί πλέον αυτοί οι αστεϊσμοί. Επειδή όμως, καθώς μου φαίνεται, συ </a:t>
            </a:r>
            <a:r>
              <a:rPr lang="el-GR" dirty="0" err="1">
                <a:latin typeface="Arial" panose="020B0604020202020204" pitchFamily="34" charset="0"/>
                <a:cs typeface="Arial" panose="020B0604020202020204" pitchFamily="34" charset="0"/>
              </a:rPr>
              <a:t>βαρύνεσαι</a:t>
            </a:r>
            <a:r>
              <a:rPr lang="el-GR" dirty="0">
                <a:latin typeface="Arial" panose="020B0604020202020204" pitchFamily="34" charset="0"/>
                <a:cs typeface="Arial" panose="020B0604020202020204" pitchFamily="34" charset="0"/>
              </a:rPr>
              <a:t> φοβούμενος τον </a:t>
            </a:r>
            <a:r>
              <a:rPr lang="el-GR" dirty="0" err="1">
                <a:latin typeface="Arial" panose="020B0604020202020204" pitchFamily="34" charset="0"/>
                <a:cs typeface="Arial" panose="020B0604020202020204" pitchFamily="34" charset="0"/>
              </a:rPr>
              <a:t>κόπον</a:t>
            </a:r>
            <a:r>
              <a:rPr lang="el-GR" dirty="0">
                <a:latin typeface="Arial" panose="020B0604020202020204" pitchFamily="34" charset="0"/>
                <a:cs typeface="Arial" panose="020B0604020202020204" pitchFamily="34" charset="0"/>
              </a:rPr>
              <a:t>, εγώ ο ίδιος θα γίνω οδηγός σου και θα σε βοηθήσω με </a:t>
            </a:r>
            <a:r>
              <a:rPr lang="el-GR" dirty="0" err="1">
                <a:latin typeface="Arial" panose="020B0604020202020204" pitchFamily="34" charset="0"/>
                <a:cs typeface="Arial" panose="020B0604020202020204" pitchFamily="34" charset="0"/>
              </a:rPr>
              <a:t>προθυμίαν</a:t>
            </a:r>
            <a:r>
              <a:rPr lang="el-GR" dirty="0">
                <a:latin typeface="Arial" panose="020B0604020202020204" pitchFamily="34" charset="0"/>
                <a:cs typeface="Arial" panose="020B0604020202020204" pitchFamily="34" charset="0"/>
              </a:rPr>
              <a:t> να δέσης τους ορισμούς σου, ώστε να μη φεύγουν, διά να μου </a:t>
            </a:r>
            <a:r>
              <a:rPr lang="el-GR" dirty="0" err="1">
                <a:latin typeface="Arial" panose="020B0604020202020204" pitchFamily="34" charset="0"/>
                <a:cs typeface="Arial" panose="020B0604020202020204" pitchFamily="34" charset="0"/>
              </a:rPr>
              <a:t>εξηγήσης</a:t>
            </a:r>
            <a:r>
              <a:rPr lang="el-GR" dirty="0">
                <a:latin typeface="Arial" panose="020B0604020202020204" pitchFamily="34" charset="0"/>
                <a:cs typeface="Arial" panose="020B0604020202020204" pitchFamily="34" charset="0"/>
              </a:rPr>
              <a:t> εις την </a:t>
            </a:r>
            <a:r>
              <a:rPr lang="el-GR" dirty="0" err="1">
                <a:latin typeface="Arial" panose="020B0604020202020204" pitchFamily="34" charset="0"/>
                <a:cs typeface="Arial" panose="020B0604020202020204" pitchFamily="34" charset="0"/>
              </a:rPr>
              <a:t>εντέλειαν</a:t>
            </a:r>
            <a:r>
              <a:rPr lang="el-GR" dirty="0">
                <a:latin typeface="Arial" panose="020B0604020202020204" pitchFamily="34" charset="0"/>
                <a:cs typeface="Arial" panose="020B0604020202020204" pitchFamily="34" charset="0"/>
              </a:rPr>
              <a:t> τί πράγμα είναι το ευσεβές, χωρίς να </a:t>
            </a:r>
            <a:r>
              <a:rPr lang="el-GR" dirty="0" err="1">
                <a:latin typeface="Arial" panose="020B0604020202020204" pitchFamily="34" charset="0"/>
                <a:cs typeface="Arial" panose="020B0604020202020204" pitchFamily="34" charset="0"/>
              </a:rPr>
              <a:t>σταματήσης</a:t>
            </a:r>
            <a:r>
              <a:rPr lang="el-GR" dirty="0">
                <a:latin typeface="Arial" panose="020B0604020202020204" pitchFamily="34" charset="0"/>
                <a:cs typeface="Arial" panose="020B0604020202020204" pitchFamily="34" charset="0"/>
              </a:rPr>
              <a:t> εις το μέσον του δρόμου, πριν </a:t>
            </a:r>
            <a:r>
              <a:rPr lang="el-GR" dirty="0" err="1">
                <a:latin typeface="Arial" panose="020B0604020202020204" pitchFamily="34" charset="0"/>
                <a:cs typeface="Arial" panose="020B0604020202020204" pitchFamily="34" charset="0"/>
              </a:rPr>
              <a:t>φθάσης</a:t>
            </a:r>
            <a:r>
              <a:rPr lang="el-GR" dirty="0">
                <a:latin typeface="Arial" panose="020B0604020202020204" pitchFamily="34" charset="0"/>
                <a:cs typeface="Arial" panose="020B0604020202020204" pitchFamily="34" charset="0"/>
              </a:rPr>
              <a:t> εις το συμπέρασμα(14). Παρατήρησε λοιπόν αν δεν σου φαίνεται ότι είναι απόλυτος ανάγκη κάθε πράγμα ευσεβές εν γένει να είναι συνάμα και δίκαιον.</a:t>
            </a:r>
          </a:p>
        </p:txBody>
      </p:sp>
    </p:spTree>
    <p:extLst>
      <p:ext uri="{BB962C8B-B14F-4D97-AF65-F5344CB8AC3E}">
        <p14:creationId xmlns:p14="http://schemas.microsoft.com/office/powerpoint/2010/main" val="9481552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BBFC88-9006-8DD6-3473-4EAE180BCAA6}"/>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Λεξιλόγιο</a:t>
            </a:r>
          </a:p>
        </p:txBody>
      </p:sp>
      <p:sp>
        <p:nvSpPr>
          <p:cNvPr id="3" name="Θέση περιεχομένου 2">
            <a:extLst>
              <a:ext uri="{FF2B5EF4-FFF2-40B4-BE49-F238E27FC236}">
                <a16:creationId xmlns:a16="http://schemas.microsoft.com/office/drawing/2014/main" id="{57DF1961-CEDC-9F6C-07BE-9E3E79D78128}"/>
              </a:ext>
            </a:extLst>
          </p:cNvPr>
          <p:cNvSpPr>
            <a:spLocks noGrp="1"/>
          </p:cNvSpPr>
          <p:nvPr>
            <p:ph idx="1"/>
          </p:nvPr>
        </p:nvSpPr>
        <p:spPr/>
        <p:txBody>
          <a:bodyPr>
            <a:normAutofit fontScale="77500" lnSpcReduction="20000"/>
          </a:bodyPr>
          <a:lstStyle/>
          <a:p>
            <a:pPr algn="just"/>
            <a:r>
              <a:rPr lang="el-GR" dirty="0" err="1">
                <a:latin typeface="Times New Roman" panose="02020603050405020304" pitchFamily="18" charset="0"/>
                <a:cs typeface="Times New Roman" panose="02020603050405020304" pitchFamily="18" charset="0"/>
              </a:rPr>
              <a:t>ὠγαθέ</a:t>
            </a:r>
            <a:r>
              <a:rPr lang="el-G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κράση = ὦ </a:t>
            </a:r>
            <a:r>
              <a:rPr lang="el-GR" dirty="0" err="1">
                <a:latin typeface="Times New Roman" panose="02020603050405020304" pitchFamily="18" charset="0"/>
                <a:cs typeface="Times New Roman" panose="02020603050405020304" pitchFamily="18" charset="0"/>
              </a:rPr>
              <a:t>ἀγαθέ</a:t>
            </a:r>
            <a:endParaRPr lang="en-US" dirty="0">
              <a:latin typeface="Times New Roman" panose="02020603050405020304" pitchFamily="18" charset="0"/>
              <a:cs typeface="Times New Roman" panose="02020603050405020304" pitchFamily="18" charset="0"/>
            </a:endParaRPr>
          </a:p>
          <a:p>
            <a:pPr algn="just"/>
            <a:r>
              <a:rPr lang="el-GR" dirty="0" err="1">
                <a:latin typeface="Times New Roman" panose="02020603050405020304" pitchFamily="18" charset="0"/>
                <a:cs typeface="Times New Roman" panose="02020603050405020304" pitchFamily="18" charset="0"/>
              </a:rPr>
              <a:t>οὐκοῦν</a:t>
            </a:r>
            <a:r>
              <a:rPr lang="el-GR" dirty="0">
                <a:latin typeface="Times New Roman" panose="02020603050405020304" pitchFamily="18" charset="0"/>
                <a:cs typeface="Times New Roman" panose="02020603050405020304" pitchFamily="18" charset="0"/>
              </a:rPr>
              <a:t>: επίρρ., σε ερωτήσεις στις οποίες αναμένεται κατάνευση σε κάποιο συμπέρασμα ή προσθήκη σε κάτι που έχει ήδη γίνει παραδεκτό = λοιπόν δεν, άρα δεν</a:t>
            </a:r>
          </a:p>
          <a:p>
            <a:pPr algn="just"/>
            <a:r>
              <a:rPr lang="el-GR" dirty="0">
                <a:latin typeface="Times New Roman" panose="02020603050405020304" pitchFamily="18" charset="0"/>
                <a:cs typeface="Times New Roman" panose="02020603050405020304" pitchFamily="18" charset="0"/>
              </a:rPr>
              <a:t>πάνυ: επίρρ. σε μεγάλο βαθμό, πάρα πολύ</a:t>
            </a:r>
          </a:p>
          <a:p>
            <a:pPr algn="just"/>
            <a:r>
              <a:rPr lang="el-GR" dirty="0" err="1">
                <a:latin typeface="Times New Roman" panose="02020603050405020304" pitchFamily="18" charset="0"/>
                <a:cs typeface="Times New Roman" panose="02020603050405020304" pitchFamily="18" charset="0"/>
              </a:rPr>
              <a:t>κατάδηλον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ος</a:t>
            </a:r>
            <a:r>
              <a:rPr lang="el-GR" dirty="0">
                <a:latin typeface="Times New Roman" panose="02020603050405020304" pitchFamily="18" charset="0"/>
                <a:cs typeface="Times New Roman" panose="02020603050405020304" pitchFamily="18" charset="0"/>
              </a:rPr>
              <a:t>, -η, -ο (AM κατάδηλος, -ον) = ολοφάνερος, καταφανής</a:t>
            </a:r>
          </a:p>
          <a:p>
            <a:pPr algn="just"/>
            <a:r>
              <a:rPr lang="el-GR" dirty="0" err="1">
                <a:latin typeface="Times New Roman" panose="02020603050405020304" pitchFamily="18" charset="0"/>
                <a:cs typeface="Times New Roman" panose="02020603050405020304" pitchFamily="18" charset="0"/>
              </a:rPr>
              <a:t>συγχωρεῖς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συγχωρῶ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έω</a:t>
            </a:r>
            <a:r>
              <a:rPr lang="el-GR" dirty="0">
                <a:latin typeface="Times New Roman" panose="02020603050405020304" pitchFamily="18" charset="0"/>
                <a:cs typeface="Times New Roman" panose="02020603050405020304" pitchFamily="18" charset="0"/>
              </a:rPr>
              <a:t> = 1. απαλλάσσω κάποιον από σφάλμα του, παρέχω συγγνώμη, δίνω άφεση αμαρτιών (α. «σού το συγχωρώ για τελευταία φορά» β. «</a:t>
            </a:r>
            <a:r>
              <a:rPr lang="el-GR" dirty="0" err="1">
                <a:latin typeface="Times New Roman" panose="02020603050405020304" pitchFamily="18" charset="0"/>
                <a:cs typeface="Times New Roman" panose="02020603050405020304" pitchFamily="18" charset="0"/>
              </a:rPr>
              <a:t>συγχωρεῖν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ἁμαρτήματα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Αποφθεγμ</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Πατέρ</a:t>
            </a:r>
            <a:r>
              <a:rPr lang="el-GR" dirty="0">
                <a:latin typeface="Times New Roman" panose="02020603050405020304" pitchFamily="18" charset="0"/>
                <a:cs typeface="Times New Roman" panose="02020603050405020304" pitchFamily="18" charset="0"/>
              </a:rPr>
              <a:t>.), 2. επιτρέπω (α. «δεν συγχωρείται άγνοια νόμου» β. «</a:t>
            </a:r>
            <a:r>
              <a:rPr lang="el-GR" dirty="0" err="1">
                <a:latin typeface="Times New Roman" panose="02020603050405020304" pitchFamily="18" charset="0"/>
                <a:cs typeface="Times New Roman" panose="02020603050405020304" pitchFamily="18" charset="0"/>
              </a:rPr>
              <a:t>συγχωρεῖν</a:t>
            </a:r>
            <a:r>
              <a:rPr lang="el-GR" dirty="0">
                <a:latin typeface="Times New Roman" panose="02020603050405020304" pitchFamily="18" charset="0"/>
                <a:cs typeface="Times New Roman" panose="02020603050405020304" pitchFamily="18" charset="0"/>
              </a:rPr>
              <a:t> θάνατον </a:t>
            </a:r>
            <a:r>
              <a:rPr lang="el-GR" dirty="0" err="1">
                <a:latin typeface="Times New Roman" panose="02020603050405020304" pitchFamily="18" charset="0"/>
                <a:cs typeface="Times New Roman" panose="02020603050405020304" pitchFamily="18" charset="0"/>
              </a:rPr>
              <a:t>ἑαυτῷ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ζημίαν</a:t>
            </a:r>
            <a:r>
              <a:rPr lang="el-GR" dirty="0">
                <a:latin typeface="Times New Roman" panose="02020603050405020304" pitchFamily="18" charset="0"/>
                <a:cs typeface="Times New Roman" panose="02020603050405020304" pitchFamily="18" charset="0"/>
              </a:rPr>
              <a:t>» — δέχομαι να είναι ο θάνατος η τιμωρία, </a:t>
            </a:r>
            <a:r>
              <a:rPr lang="el-GR" dirty="0" err="1">
                <a:latin typeface="Times New Roman" panose="02020603050405020304" pitchFamily="18" charset="0"/>
                <a:cs typeface="Times New Roman" panose="02020603050405020304" pitchFamily="18" charset="0"/>
              </a:rPr>
              <a:t>Δείν</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ἐγώ</a:t>
            </a:r>
            <a:r>
              <a:rPr lang="el-GR" dirty="0">
                <a:latin typeface="Times New Roman" panose="02020603050405020304" pitchFamily="18" charset="0"/>
                <a:cs typeface="Times New Roman" panose="02020603050405020304" pitchFamily="18" charset="0"/>
              </a:rPr>
              <a:t>, I. </a:t>
            </a:r>
            <a:r>
              <a:rPr lang="el-GR" dirty="0" err="1">
                <a:latin typeface="Times New Roman" panose="02020603050405020304" pitchFamily="18" charset="0"/>
                <a:cs typeface="Times New Roman" panose="02020603050405020304" pitchFamily="18" charset="0"/>
              </a:rPr>
              <a:t>Επικ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ἐγών</a:t>
            </a:r>
            <a:r>
              <a:rPr lang="el-GR" dirty="0">
                <a:latin typeface="Times New Roman" panose="02020603050405020304" pitchFamily="18" charset="0"/>
                <a:cs typeface="Times New Roman" panose="02020603050405020304" pitchFamily="18" charset="0"/>
              </a:rPr>
              <a:t> πριν από φωνήεντα, αντων. του αʹ προσ.· Λατ. </a:t>
            </a:r>
            <a:r>
              <a:rPr lang="el-GR" dirty="0" err="1">
                <a:latin typeface="Times New Roman" panose="02020603050405020304" pitchFamily="18" charset="0"/>
                <a:cs typeface="Times New Roman" panose="02020603050405020304" pitchFamily="18" charset="0"/>
              </a:rPr>
              <a:t>ego</a:t>
            </a:r>
            <a:r>
              <a:rPr lang="el-GR" dirty="0">
                <a:latin typeface="Times New Roman" panose="02020603050405020304" pitchFamily="18" charset="0"/>
                <a:cs typeface="Times New Roman" panose="02020603050405020304" pitchFamily="18" charset="0"/>
              </a:rPr>
              <a:t>, εγώ· </a:t>
            </a:r>
            <a:r>
              <a:rPr lang="el-GR" b="1" dirty="0" err="1">
                <a:latin typeface="Times New Roman" panose="02020603050405020304" pitchFamily="18" charset="0"/>
                <a:cs typeface="Times New Roman" panose="02020603050405020304" pitchFamily="18" charset="0"/>
              </a:rPr>
              <a:t>επιτετ</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ἔγωγε</a:t>
            </a:r>
            <a:r>
              <a:rPr lang="el-GR" dirty="0">
                <a:latin typeface="Times New Roman" panose="02020603050405020304" pitchFamily="18" charset="0"/>
                <a:cs typeface="Times New Roman" panose="02020603050405020304" pitchFamily="18" charset="0"/>
              </a:rPr>
              <a:t>, Λατ. </a:t>
            </a:r>
            <a:r>
              <a:rPr lang="el-GR" dirty="0" err="1">
                <a:latin typeface="Times New Roman" panose="02020603050405020304" pitchFamily="18" charset="0"/>
                <a:cs typeface="Times New Roman" panose="02020603050405020304" pitchFamily="18" charset="0"/>
              </a:rPr>
              <a:t>equidem</a:t>
            </a:r>
            <a:r>
              <a:rPr lang="el-GR" dirty="0">
                <a:latin typeface="Times New Roman" panose="02020603050405020304" pitchFamily="18" charset="0"/>
                <a:cs typeface="Times New Roman" panose="02020603050405020304" pitchFamily="18" charset="0"/>
              </a:rPr>
              <a:t>, εγώ τουλάχιστον, από μέρους μου, για εμένα</a:t>
            </a: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873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6BA618-1F7A-4F21-D8F9-37FEE2CE0342}"/>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Λεξιλόγιο</a:t>
            </a:r>
            <a:endParaRPr lang="el-GR" dirty="0"/>
          </a:p>
        </p:txBody>
      </p:sp>
      <p:sp>
        <p:nvSpPr>
          <p:cNvPr id="3" name="Θέση περιεχομένου 2">
            <a:extLst>
              <a:ext uri="{FF2B5EF4-FFF2-40B4-BE49-F238E27FC236}">
                <a16:creationId xmlns:a16="http://schemas.microsoft.com/office/drawing/2014/main" id="{AD0FF92D-F7BB-19D0-6792-340AA8D512A3}"/>
              </a:ext>
            </a:extLst>
          </p:cNvPr>
          <p:cNvSpPr>
            <a:spLocks noGrp="1"/>
          </p:cNvSpPr>
          <p:nvPr>
            <p:ph idx="1"/>
          </p:nvPr>
        </p:nvSpPr>
        <p:spPr/>
        <p:txBody>
          <a:bodyPr>
            <a:normAutofit fontScale="85000" lnSpcReduction="20000"/>
          </a:bodyPr>
          <a:lstStyle/>
          <a:p>
            <a:pPr algn="just"/>
            <a:r>
              <a:rPr lang="el-GR" dirty="0" err="1">
                <a:latin typeface="Times New Roman" panose="02020603050405020304" pitchFamily="18" charset="0"/>
                <a:cs typeface="Times New Roman" panose="02020603050405020304" pitchFamily="18" charset="0"/>
              </a:rPr>
              <a:t>ἀνάγκη</a:t>
            </a:r>
            <a:r>
              <a:rPr lang="el-GR" dirty="0">
                <a:latin typeface="Times New Roman" panose="02020603050405020304" pitchFamily="18" charset="0"/>
                <a:cs typeface="Times New Roman" panose="02020603050405020304" pitchFamily="18" charset="0"/>
              </a:rPr>
              <a:t>: (επιρρηματική φράση) «εξ ανάγκης», «κατ' ανάγκη(ν)», αναγκαστικά</a:t>
            </a:r>
          </a:p>
          <a:p>
            <a:pPr algn="just"/>
            <a:r>
              <a:rPr lang="el-GR" dirty="0" err="1">
                <a:latin typeface="Times New Roman" panose="02020603050405020304" pitchFamily="18" charset="0"/>
                <a:cs typeface="Times New Roman" panose="02020603050405020304" pitchFamily="18" charset="0"/>
              </a:rPr>
              <a:t>ἔοικεν</a:t>
            </a:r>
            <a:r>
              <a:rPr lang="el-GR" dirty="0">
                <a:latin typeface="Times New Roman" panose="02020603050405020304" pitchFamily="18" charset="0"/>
                <a:cs typeface="Times New Roman" panose="02020603050405020304" pitchFamily="18" charset="0"/>
              </a:rPr>
              <a:t>: απρόσ. </a:t>
            </a:r>
            <a:r>
              <a:rPr lang="el-GR" dirty="0" err="1">
                <a:latin typeface="Times New Roman" panose="02020603050405020304" pitchFamily="18" charset="0"/>
                <a:cs typeface="Times New Roman" panose="02020603050405020304" pitchFamily="18" charset="0"/>
              </a:rPr>
              <a:t>ἔοικε</a:t>
            </a:r>
            <a:r>
              <a:rPr lang="el-GR" dirty="0">
                <a:latin typeface="Times New Roman" panose="02020603050405020304" pitchFamily="18" charset="0"/>
                <a:cs typeface="Times New Roman" panose="02020603050405020304" pitchFamily="18" charset="0"/>
              </a:rPr>
              <a:t> =α) φρ. «</a:t>
            </a:r>
            <a:r>
              <a:rPr lang="el-GR" dirty="0" err="1">
                <a:latin typeface="Times New Roman" panose="02020603050405020304" pitchFamily="18" charset="0"/>
                <a:cs typeface="Times New Roman" panose="02020603050405020304" pitchFamily="18" charset="0"/>
              </a:rPr>
              <a:t>ὡς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ἔοικε</a:t>
            </a:r>
            <a:r>
              <a:rPr lang="el-GR" dirty="0">
                <a:latin typeface="Times New Roman" panose="02020603050405020304" pitchFamily="18" charset="0"/>
                <a:cs typeface="Times New Roman" panose="02020603050405020304" pitchFamily="18" charset="0"/>
              </a:rPr>
              <a:t>» — καθώς φαίνεται, β) (σε απάντηση) </a:t>
            </a:r>
            <a:r>
              <a:rPr lang="el-GR" dirty="0" err="1">
                <a:latin typeface="Times New Roman" panose="02020603050405020304" pitchFamily="18" charset="0"/>
                <a:cs typeface="Times New Roman" panose="02020603050405020304" pitchFamily="18" charset="0"/>
              </a:rPr>
              <a:t>ἔοικε</a:t>
            </a:r>
            <a:r>
              <a:rPr lang="el-GR" dirty="0">
                <a:latin typeface="Times New Roman" panose="02020603050405020304" pitchFamily="18" charset="0"/>
                <a:cs typeface="Times New Roman" panose="02020603050405020304" pitchFamily="18" charset="0"/>
              </a:rPr>
              <a:t> έτσι φαίνεται, φαίνεται πως έτσι έχει το πράγμα</a:t>
            </a:r>
          </a:p>
          <a:p>
            <a:pPr algn="just"/>
            <a:r>
              <a:rPr lang="el-GR" dirty="0" err="1">
                <a:latin typeface="Times New Roman" panose="02020603050405020304" pitchFamily="18" charset="0"/>
                <a:cs typeface="Times New Roman" panose="02020603050405020304" pitchFamily="18" charset="0"/>
              </a:rPr>
              <a:t>παντάπασι</a:t>
            </a:r>
            <a:r>
              <a:rPr lang="el-GR" dirty="0">
                <a:latin typeface="Times New Roman" panose="02020603050405020304" pitchFamily="18" charset="0"/>
                <a:cs typeface="Times New Roman" panose="02020603050405020304" pitchFamily="18" charset="0"/>
              </a:rPr>
              <a:t>: επίρρ. = 1. εξ ολοκλήρου, ολωσδιόλου, παντελώς, 2. (σε αρνητική πρόταση) διόλου, καθόλου</a:t>
            </a:r>
          </a:p>
          <a:p>
            <a:pPr algn="just"/>
            <a:r>
              <a:rPr lang="el-GR" dirty="0" err="1">
                <a:latin typeface="Times New Roman" panose="02020603050405020304" pitchFamily="18" charset="0"/>
                <a:cs typeface="Times New Roman" panose="02020603050405020304" pitchFamily="18" charset="0"/>
              </a:rPr>
              <a:t>διοισόμεθα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Α΄πληθ</a:t>
            </a:r>
            <a:r>
              <a:rPr lang="el-GR" dirty="0">
                <a:latin typeface="Times New Roman" panose="02020603050405020304" pitchFamily="18" charset="0"/>
                <a:cs typeface="Times New Roman" panose="02020603050405020304" pitchFamily="18" charset="0"/>
              </a:rPr>
              <a:t>. μέλλοντα οριστικής ΜΦ του ρήματος διαφέρω</a:t>
            </a:r>
          </a:p>
          <a:p>
            <a:pPr algn="just"/>
            <a:r>
              <a:rPr lang="el-GR" dirty="0" err="1">
                <a:latin typeface="Times New Roman" panose="02020603050405020304" pitchFamily="18" charset="0"/>
                <a:cs typeface="Times New Roman" panose="02020603050405020304" pitchFamily="18" charset="0"/>
              </a:rPr>
              <a:t>προθώμεθα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Α΄πληθ</a:t>
            </a:r>
            <a:r>
              <a:rPr lang="el-GR" dirty="0">
                <a:latin typeface="Times New Roman" panose="02020603050405020304" pitchFamily="18" charset="0"/>
                <a:cs typeface="Times New Roman" panose="02020603050405020304" pitchFamily="18" charset="0"/>
              </a:rPr>
              <a:t>. αορίστου υποτακτικής ΜΦ του ρήματος </a:t>
            </a:r>
            <a:r>
              <a:rPr lang="el-GR" dirty="0" err="1">
                <a:latin typeface="Times New Roman" panose="02020603050405020304" pitchFamily="18" charset="0"/>
                <a:cs typeface="Times New Roman" panose="02020603050405020304" pitchFamily="18" charset="0"/>
              </a:rPr>
              <a:t>προτίθημι</a:t>
            </a:r>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ἐπέσκωπτες</a:t>
            </a:r>
            <a:r>
              <a:rPr lang="el-GR" dirty="0">
                <a:latin typeface="Times New Roman" panose="02020603050405020304" pitchFamily="18" charset="0"/>
                <a:cs typeface="Times New Roman" panose="02020603050405020304" pitchFamily="18" charset="0"/>
              </a:rPr>
              <a:t>: Β΄ ενικ. ενεστώτα πρτ. ΕΦ οριστικής του ρήματος </a:t>
            </a:r>
            <a:r>
              <a:rPr lang="el-GR" dirty="0" err="1">
                <a:latin typeface="Times New Roman" panose="02020603050405020304" pitchFamily="18" charset="0"/>
                <a:cs typeface="Times New Roman" panose="02020603050405020304" pitchFamily="18" charset="0"/>
              </a:rPr>
              <a:t>ἐπισκώπτω</a:t>
            </a:r>
            <a:r>
              <a:rPr lang="el-GR" dirty="0">
                <a:latin typeface="Times New Roman" panose="02020603050405020304" pitchFamily="18" charset="0"/>
                <a:cs typeface="Times New Roman" panose="02020603050405020304" pitchFamily="18" charset="0"/>
              </a:rPr>
              <a:t> = κοροϊδεύω, περιγελώ</a:t>
            </a:r>
          </a:p>
          <a:p>
            <a:pPr algn="just"/>
            <a:r>
              <a:rPr lang="el-GR" dirty="0" err="1">
                <a:latin typeface="Times New Roman" panose="02020603050405020304" pitchFamily="18" charset="0"/>
                <a:cs typeface="Times New Roman" panose="02020603050405020304" pitchFamily="18" charset="0"/>
              </a:rPr>
              <a:t>ἀποδιδράσκει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Γ΄ενικ</a:t>
            </a:r>
            <a:r>
              <a:rPr lang="el-GR" dirty="0">
                <a:latin typeface="Times New Roman" panose="02020603050405020304" pitchFamily="18" charset="0"/>
                <a:cs typeface="Times New Roman" panose="02020603050405020304" pitchFamily="18" charset="0"/>
              </a:rPr>
              <a:t>. ενεστώτα οριστικής ΕΦ του ρήματος </a:t>
            </a:r>
            <a:r>
              <a:rPr lang="el-GR" dirty="0" err="1">
                <a:latin typeface="Times New Roman" panose="02020603050405020304" pitchFamily="18" charset="0"/>
                <a:cs typeface="Times New Roman" panose="02020603050405020304" pitchFamily="18" charset="0"/>
              </a:rPr>
              <a:t>ἀποδιδράσκω</a:t>
            </a:r>
            <a:r>
              <a:rPr lang="el-GR" dirty="0">
                <a:latin typeface="Times New Roman" panose="02020603050405020304" pitchFamily="18" charset="0"/>
                <a:cs typeface="Times New Roman" panose="02020603050405020304" pitchFamily="18" charset="0"/>
              </a:rPr>
              <a:t> = 1. φεύγω μακριά τρέχοντας, διαφεύγω, 2. αποφεύγω κάποιον ή κάτι, 3. λιποτακτώ</a:t>
            </a:r>
          </a:p>
          <a:p>
            <a:pPr algn="just"/>
            <a:r>
              <a:rPr lang="el-GR" dirty="0" err="1">
                <a:latin typeface="Times New Roman" panose="02020603050405020304" pitchFamily="18" charset="0"/>
                <a:cs typeface="Times New Roman" panose="02020603050405020304" pitchFamily="18" charset="0"/>
              </a:rPr>
              <a:t>θῇ</a:t>
            </a:r>
            <a:r>
              <a:rPr lang="el-GR" dirty="0">
                <a:latin typeface="Times New Roman" panose="02020603050405020304" pitchFamily="18" charset="0"/>
                <a:cs typeface="Times New Roman" panose="02020603050405020304" pitchFamily="18" charset="0"/>
              </a:rPr>
              <a:t>: Γ΄ ενικ. </a:t>
            </a:r>
            <a:r>
              <a:rPr lang="el-GR" dirty="0" err="1">
                <a:latin typeface="Times New Roman" panose="02020603050405020304" pitchFamily="18" charset="0"/>
                <a:cs typeface="Times New Roman" panose="02020603050405020304" pitchFamily="18" charset="0"/>
              </a:rPr>
              <a:t>αορ</a:t>
            </a:r>
            <a:r>
              <a:rPr lang="el-GR" dirty="0">
                <a:latin typeface="Times New Roman" panose="02020603050405020304" pitchFamily="18" charset="0"/>
                <a:cs typeface="Times New Roman" panose="02020603050405020304" pitchFamily="18" charset="0"/>
              </a:rPr>
              <a:t>. υποτακτικής ΕΦ του ρήματος </a:t>
            </a:r>
            <a:r>
              <a:rPr lang="el-GR" dirty="0" err="1">
                <a:latin typeface="Times New Roman" panose="02020603050405020304" pitchFamily="18" charset="0"/>
                <a:cs typeface="Times New Roman" panose="02020603050405020304" pitchFamily="18" charset="0"/>
              </a:rPr>
              <a:t>τίθημι</a:t>
            </a:r>
            <a:endParaRPr lang="el-GR" dirty="0">
              <a:latin typeface="Times New Roman" panose="02020603050405020304" pitchFamily="18"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913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1DF3EF-773B-50F5-6FFB-74B2FDFE45C1}"/>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Λεξιλόγιο</a:t>
            </a:r>
            <a:endParaRPr lang="el-GR" dirty="0"/>
          </a:p>
        </p:txBody>
      </p:sp>
      <p:sp>
        <p:nvSpPr>
          <p:cNvPr id="3" name="Θέση περιεχομένου 2">
            <a:extLst>
              <a:ext uri="{FF2B5EF4-FFF2-40B4-BE49-F238E27FC236}">
                <a16:creationId xmlns:a16="http://schemas.microsoft.com/office/drawing/2014/main" id="{429873ED-63F2-CEDC-0737-CCA47DE1BAEF}"/>
              </a:ext>
            </a:extLst>
          </p:cNvPr>
          <p:cNvSpPr>
            <a:spLocks noGrp="1"/>
          </p:cNvSpPr>
          <p:nvPr>
            <p:ph idx="1"/>
          </p:nvPr>
        </p:nvSpPr>
        <p:spPr/>
        <p:txBody>
          <a:bodyPr>
            <a:normAutofit fontScale="70000" lnSpcReduction="20000"/>
          </a:bodyPr>
          <a:lstStyle/>
          <a:p>
            <a:pPr algn="just"/>
            <a:r>
              <a:rPr lang="el-GR" dirty="0">
                <a:latin typeface="Times New Roman" panose="02020603050405020304" pitchFamily="18" charset="0"/>
                <a:cs typeface="Times New Roman" panose="02020603050405020304" pitchFamily="18" charset="0"/>
              </a:rPr>
              <a:t>σκώμματος: το / </a:t>
            </a:r>
            <a:r>
              <a:rPr lang="el-GR" dirty="0" err="1">
                <a:latin typeface="Times New Roman" panose="02020603050405020304" pitchFamily="18" charset="0"/>
                <a:cs typeface="Times New Roman" panose="02020603050405020304" pitchFamily="18" charset="0"/>
              </a:rPr>
              <a:t>σκῶμμα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ώμματος</a:t>
            </a:r>
            <a:r>
              <a:rPr lang="el-GR" dirty="0">
                <a:latin typeface="Times New Roman" panose="02020603050405020304" pitchFamily="18" charset="0"/>
                <a:cs typeface="Times New Roman" panose="02020603050405020304" pitchFamily="18" charset="0"/>
              </a:rPr>
              <a:t>, ΝΜΑ σκώπτω =πειρακτικός λόγος, εμπαιγμός, αστεϊσμός</a:t>
            </a:r>
          </a:p>
          <a:p>
            <a:pPr algn="just"/>
            <a:r>
              <a:rPr lang="el-GR" dirty="0" err="1">
                <a:latin typeface="Times New Roman" panose="02020603050405020304" pitchFamily="18" charset="0"/>
                <a:cs typeface="Times New Roman" panose="02020603050405020304" pitchFamily="18" charset="0"/>
              </a:rPr>
              <a:t>δεῖσθαι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απρμφ</a:t>
            </a:r>
            <a:r>
              <a:rPr lang="el-GR" dirty="0">
                <a:latin typeface="Times New Roman" panose="02020603050405020304" pitchFamily="18" charset="0"/>
                <a:cs typeface="Times New Roman" panose="02020603050405020304" pitchFamily="18" charset="0"/>
              </a:rPr>
              <a:t>. Ενεστώτα ΜΦ του ρήματος δέω = έχω ανάγκη</a:t>
            </a:r>
          </a:p>
          <a:p>
            <a:pPr algn="just"/>
            <a:r>
              <a:rPr lang="el-GR" dirty="0" err="1">
                <a:latin typeface="Times New Roman" panose="02020603050405020304" pitchFamily="18" charset="0"/>
                <a:cs typeface="Times New Roman" panose="02020603050405020304" pitchFamily="18" charset="0"/>
              </a:rPr>
              <a:t>περιιέναι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απρμφ</a:t>
            </a:r>
            <a:r>
              <a:rPr lang="el-GR" dirty="0">
                <a:latin typeface="Times New Roman" panose="02020603050405020304" pitchFamily="18" charset="0"/>
                <a:cs typeface="Times New Roman" panose="02020603050405020304" pitchFamily="18" charset="0"/>
              </a:rPr>
              <a:t>. Ενεστώτα ΕΦ του ρήματος </a:t>
            </a:r>
            <a:r>
              <a:rPr lang="el-GR" dirty="0" err="1">
                <a:latin typeface="Times New Roman" panose="02020603050405020304" pitchFamily="18" charset="0"/>
                <a:cs typeface="Times New Roman" panose="02020603050405020304" pitchFamily="18" charset="0"/>
              </a:rPr>
              <a:t>πέρειμι</a:t>
            </a:r>
            <a:r>
              <a:rPr lang="el-GR" dirty="0">
                <a:latin typeface="Times New Roman" panose="02020603050405020304" pitchFamily="18" charset="0"/>
                <a:cs typeface="Times New Roman" panose="02020603050405020304" pitchFamily="18" charset="0"/>
              </a:rPr>
              <a:t> = δοκιμάζω, πηγαίνω τριγύρω</a:t>
            </a:r>
          </a:p>
          <a:p>
            <a:pPr algn="just"/>
            <a:r>
              <a:rPr lang="el-GR" dirty="0" err="1">
                <a:latin typeface="Times New Roman" panose="02020603050405020304" pitchFamily="18" charset="0"/>
                <a:cs typeface="Times New Roman" panose="02020603050405020304" pitchFamily="18" charset="0"/>
              </a:rPr>
              <a:t>ἐντιθείς</a:t>
            </a:r>
            <a:r>
              <a:rPr lang="el-GR" dirty="0">
                <a:latin typeface="Times New Roman" panose="02020603050405020304" pitchFamily="18" charset="0"/>
                <a:cs typeface="Times New Roman" panose="02020603050405020304" pitchFamily="18" charset="0"/>
              </a:rPr>
              <a:t>: μετοχή, αρσ. γένους, ονομαστικής πτώσης, ενεστώτα, ΕΦ του ρήματος </a:t>
            </a:r>
            <a:r>
              <a:rPr lang="el-GR" dirty="0" err="1">
                <a:latin typeface="Times New Roman" panose="02020603050405020304" pitchFamily="18" charset="0"/>
                <a:cs typeface="Times New Roman" panose="02020603050405020304" pitchFamily="18" charset="0"/>
              </a:rPr>
              <a:t>έντίθημι</a:t>
            </a:r>
            <a:r>
              <a:rPr lang="el-GR" dirty="0">
                <a:latin typeface="Times New Roman" panose="02020603050405020304" pitchFamily="18" charset="0"/>
                <a:cs typeface="Times New Roman" panose="02020603050405020304" pitchFamily="18" charset="0"/>
              </a:rPr>
              <a:t> = 1. θέτω, βάζω μέσα σε πλοίο, σε </a:t>
            </a:r>
            <a:r>
              <a:rPr lang="el-GR" dirty="0" err="1">
                <a:latin typeface="Times New Roman" panose="02020603050405020304" pitchFamily="18" charset="0"/>
                <a:cs typeface="Times New Roman" panose="02020603050405020304" pitchFamily="18" charset="0"/>
              </a:rPr>
              <a:t>Ομήρ</a:t>
            </a:r>
            <a:r>
              <a:rPr lang="el-GR"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Οδ</a:t>
            </a:r>
            <a:r>
              <a:rPr lang="el-GR" i="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Αττ.· ομοίως και στη Μέσ., σε </a:t>
            </a:r>
            <a:r>
              <a:rPr lang="el-GR" dirty="0" err="1">
                <a:latin typeface="Times New Roman" panose="02020603050405020304" pitchFamily="18" charset="0"/>
                <a:cs typeface="Times New Roman" panose="02020603050405020304" pitchFamily="18" charset="0"/>
              </a:rPr>
              <a:t>Ομήρ</a:t>
            </a:r>
            <a:r>
              <a:rPr lang="el-GR"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Οδ</a:t>
            </a:r>
            <a:r>
              <a:rPr lang="el-GR" i="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έπειτα, γενικά, βάζω μέσα σε, σε </a:t>
            </a:r>
            <a:r>
              <a:rPr lang="el-GR" dirty="0" err="1">
                <a:latin typeface="Times New Roman" panose="02020603050405020304" pitchFamily="18" charset="0"/>
                <a:cs typeface="Times New Roman" panose="02020603050405020304" pitchFamily="18" charset="0"/>
              </a:rPr>
              <a:t>Ησίοδ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Ηρόδ</a:t>
            </a:r>
            <a:r>
              <a:rPr lang="el-GR" dirty="0">
                <a:latin typeface="Times New Roman" panose="02020603050405020304" pitchFamily="18" charset="0"/>
                <a:cs typeface="Times New Roman" panose="02020603050405020304" pitchFamily="18" charset="0"/>
              </a:rPr>
              <a:t>. κ.λπ., 2. </a:t>
            </a:r>
            <a:r>
              <a:rPr lang="el-GR" dirty="0" err="1">
                <a:latin typeface="Times New Roman" panose="02020603050405020304" pitchFamily="18" charset="0"/>
                <a:cs typeface="Times New Roman" panose="02020603050405020304" pitchFamily="18" charset="0"/>
              </a:rPr>
              <a:t>μεταφ</a:t>
            </a:r>
            <a:r>
              <a:rPr lang="el-GR" dirty="0">
                <a:latin typeface="Times New Roman" panose="02020603050405020304" pitchFamily="18" charset="0"/>
                <a:cs typeface="Times New Roman" panose="02020603050405020304" pitchFamily="18" charset="0"/>
              </a:rPr>
              <a:t>., βάζω μέσα σε κάποιον, εμπνέω, σε </a:t>
            </a:r>
            <a:r>
              <a:rPr lang="el-GR" dirty="0" err="1">
                <a:latin typeface="Times New Roman" panose="02020603050405020304" pitchFamily="18" charset="0"/>
                <a:cs typeface="Times New Roman" panose="02020603050405020304" pitchFamily="18" charset="0"/>
              </a:rPr>
              <a:t>Θέογν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Ξεν</a:t>
            </a:r>
            <a:r>
              <a:rPr lang="el-GR" dirty="0">
                <a:latin typeface="Times New Roman" panose="02020603050405020304" pitchFamily="18" charset="0"/>
                <a:cs typeface="Times New Roman" panose="02020603050405020304" pitchFamily="18" charset="0"/>
              </a:rPr>
              <a:t>. — Μέσ., </a:t>
            </a:r>
            <a:r>
              <a:rPr lang="el-GR" dirty="0" err="1">
                <a:latin typeface="Times New Roman" panose="02020603050405020304" pitchFamily="18" charset="0"/>
                <a:cs typeface="Times New Roman" panose="02020603050405020304" pitchFamily="18" charset="0"/>
              </a:rPr>
              <a:t>χόλον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ἔνθεο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θυμῷ</a:t>
            </a:r>
            <a:r>
              <a:rPr lang="el-GR" dirty="0">
                <a:latin typeface="Times New Roman" panose="02020603050405020304" pitchFamily="18" charset="0"/>
                <a:cs typeface="Times New Roman" panose="02020603050405020304" pitchFamily="18" charset="0"/>
              </a:rPr>
              <a:t>, εναπόθεσες στην ψυχή σου οργή, σε </a:t>
            </a:r>
            <a:r>
              <a:rPr lang="el-GR" dirty="0" err="1">
                <a:latin typeface="Times New Roman" panose="02020603050405020304" pitchFamily="18" charset="0"/>
                <a:cs typeface="Times New Roman" panose="02020603050405020304" pitchFamily="18" charset="0"/>
              </a:rPr>
              <a:t>Ομήρ</a:t>
            </a:r>
            <a:r>
              <a:rPr lang="el-GR" dirty="0">
                <a:latin typeface="Times New Roman" panose="02020603050405020304" pitchFamily="18" charset="0"/>
                <a:cs typeface="Times New Roman" panose="02020603050405020304" pitchFamily="18" charset="0"/>
              </a:rPr>
              <a:t>. </a:t>
            </a:r>
            <a:r>
              <a:rPr lang="el-GR" i="1" dirty="0" err="1">
                <a:latin typeface="Times New Roman" panose="02020603050405020304" pitchFamily="18" charset="0"/>
                <a:cs typeface="Times New Roman" panose="02020603050405020304" pitchFamily="18" charset="0"/>
              </a:rPr>
              <a:t>Ιλ</a:t>
            </a:r>
            <a:r>
              <a:rPr lang="el-GR" i="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πατέρας </a:t>
            </a:r>
            <a:r>
              <a:rPr lang="el-GR" dirty="0" err="1">
                <a:latin typeface="Times New Roman" panose="02020603050405020304" pitchFamily="18" charset="0"/>
                <a:cs typeface="Times New Roman" panose="02020603050405020304" pitchFamily="18" charset="0"/>
              </a:rPr>
              <a:t>ἔνθεο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τιμῇ</a:t>
            </a:r>
            <a:r>
              <a:rPr lang="el-GR" dirty="0">
                <a:latin typeface="Times New Roman" panose="02020603050405020304" pitchFamily="18" charset="0"/>
                <a:cs typeface="Times New Roman" panose="02020603050405020304" pitchFamily="18" charset="0"/>
              </a:rPr>
              <a:t>, τίμησε τους πατέρες μας, στο ίδ., 3. βάζω κάτι στο στόμα κάποιου</a:t>
            </a:r>
          </a:p>
          <a:p>
            <a:pPr algn="just"/>
            <a:r>
              <a:rPr lang="el-GR" dirty="0" err="1">
                <a:latin typeface="Times New Roman" panose="02020603050405020304" pitchFamily="18" charset="0"/>
                <a:cs typeface="Times New Roman" panose="02020603050405020304" pitchFamily="18" charset="0"/>
              </a:rPr>
              <a:t>ἕνεκα</a:t>
            </a:r>
            <a:r>
              <a:rPr lang="el-GR" dirty="0">
                <a:latin typeface="Times New Roman" panose="02020603050405020304" pitchFamily="18" charset="0"/>
                <a:cs typeface="Times New Roman" panose="02020603050405020304" pitchFamily="18" charset="0"/>
              </a:rPr>
              <a:t>: (πρόθεση) = δηλώνει τον λόγο για τον οποίο έγινε κάτι</a:t>
            </a:r>
          </a:p>
          <a:p>
            <a:pPr algn="just"/>
            <a:r>
              <a:rPr lang="el-GR" dirty="0">
                <a:latin typeface="Times New Roman" panose="02020603050405020304" pitchFamily="18" charset="0"/>
                <a:cs typeface="Times New Roman" panose="02020603050405020304" pitchFamily="18" charset="0"/>
              </a:rPr>
              <a:t>ὦ </a:t>
            </a:r>
            <a:r>
              <a:rPr lang="el-GR" dirty="0" err="1">
                <a:latin typeface="Times New Roman" panose="02020603050405020304" pitchFamily="18" charset="0"/>
                <a:cs typeface="Times New Roman" panose="02020603050405020304" pitchFamily="18" charset="0"/>
              </a:rPr>
              <a:t>ἑταῖρε</a:t>
            </a:r>
            <a:r>
              <a:rPr lang="el-GR" dirty="0">
                <a:latin typeface="Times New Roman" panose="02020603050405020304" pitchFamily="18" charset="0"/>
                <a:cs typeface="Times New Roman" panose="02020603050405020304" pitchFamily="18" charset="0"/>
              </a:rPr>
              <a:t>: = ο σύντροφος, ο φίλος</a:t>
            </a:r>
          </a:p>
          <a:p>
            <a:pPr algn="just"/>
            <a:r>
              <a:rPr lang="el-GR" dirty="0">
                <a:latin typeface="Times New Roman" panose="02020603050405020304" pitchFamily="18" charset="0"/>
                <a:cs typeface="Times New Roman" panose="02020603050405020304" pitchFamily="18" charset="0"/>
              </a:rPr>
              <a:t>δεινότερος:  δεινός, -ή, -όν = αυτός που προκαλεί δέος, φοβερός, πολύ ικανός</a:t>
            </a:r>
          </a:p>
          <a:p>
            <a:pPr algn="just"/>
            <a:r>
              <a:rPr lang="el-GR" dirty="0" err="1">
                <a:latin typeface="Times New Roman" panose="02020603050405020304" pitchFamily="18" charset="0"/>
                <a:cs typeface="Times New Roman" panose="02020603050405020304" pitchFamily="18" charset="0"/>
              </a:rPr>
              <a:t>δῆτα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επιρρ</a:t>
            </a:r>
            <a:r>
              <a:rPr lang="el-GR" dirty="0">
                <a:latin typeface="Times New Roman" panose="02020603050405020304" pitchFamily="18" charset="0"/>
                <a:cs typeface="Times New Roman" panose="02020603050405020304" pitchFamily="18" charset="0"/>
              </a:rPr>
              <a:t>. (Α) (εκτεταμένος και εμφατικότερος τύπος του δη, ο οποίος ουδέποτε τίθεται στην αρχή στίχου ή πρότασης, με εξαίρεση στον </a:t>
            </a:r>
            <a:r>
              <a:rPr lang="el-GR" dirty="0" err="1">
                <a:latin typeface="Times New Roman" panose="02020603050405020304" pitchFamily="18" charset="0"/>
                <a:cs typeface="Times New Roman" panose="02020603050405020304" pitchFamily="18" charset="0"/>
              </a:rPr>
              <a:t>Σοφ</a:t>
            </a:r>
            <a:r>
              <a:rPr lang="el-GR" dirty="0">
                <a:latin typeface="Times New Roman" panose="02020603050405020304" pitchFamily="18" charset="0"/>
                <a:cs typeface="Times New Roman" panose="02020603050405020304" pitchFamily="18" charset="0"/>
              </a:rPr>
              <a:t>. Αίας 986) =1. βέβαια, φανερά, αναμφίβολα, πράγματι</a:t>
            </a:r>
          </a:p>
          <a:p>
            <a:pPr algn="just"/>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412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A17DF3-FAB2-4652-48E0-87B80BAA7C66}"/>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Λεξιλόγιο</a:t>
            </a:r>
            <a:endParaRPr lang="el-GR" dirty="0"/>
          </a:p>
        </p:txBody>
      </p:sp>
      <p:sp>
        <p:nvSpPr>
          <p:cNvPr id="3" name="Θέση περιεχομένου 2">
            <a:extLst>
              <a:ext uri="{FF2B5EF4-FFF2-40B4-BE49-F238E27FC236}">
                <a16:creationId xmlns:a16="http://schemas.microsoft.com/office/drawing/2014/main" id="{CE1079A4-EDC4-7F4B-08DF-029E83AD509F}"/>
              </a:ext>
            </a:extLst>
          </p:cNvPr>
          <p:cNvSpPr>
            <a:spLocks noGrp="1"/>
          </p:cNvSpPr>
          <p:nvPr>
            <p:ph idx="1"/>
          </p:nvPr>
        </p:nvSpPr>
        <p:spPr/>
        <p:txBody>
          <a:bodyPr>
            <a:normAutofit fontScale="85000" lnSpcReduction="20000"/>
          </a:bodyPr>
          <a:lstStyle/>
          <a:p>
            <a:pPr algn="just"/>
            <a:r>
              <a:rPr lang="el-GR" dirty="0" err="1">
                <a:latin typeface="Times New Roman" panose="02020603050405020304" pitchFamily="18" charset="0"/>
                <a:cs typeface="Times New Roman" panose="02020603050405020304" pitchFamily="18" charset="0"/>
              </a:rPr>
              <a:t>ἅδην</a:t>
            </a:r>
            <a:r>
              <a:rPr lang="el-GR" dirty="0">
                <a:latin typeface="Times New Roman" panose="02020603050405020304" pitchFamily="18" charset="0"/>
                <a:cs typeface="Times New Roman" panose="02020603050405020304" pitchFamily="18" charset="0"/>
              </a:rPr>
              <a:t>: επίρρ., Λατ. </a:t>
            </a:r>
            <a:r>
              <a:rPr lang="el-GR" dirty="0" err="1">
                <a:latin typeface="Times New Roman" panose="02020603050405020304" pitchFamily="18" charset="0"/>
                <a:cs typeface="Times New Roman" panose="02020603050405020304" pitchFamily="18" charset="0"/>
              </a:rPr>
              <a:t>satis</a:t>
            </a:r>
            <a:r>
              <a:rPr lang="el-GR" dirty="0">
                <a:latin typeface="Times New Roman" panose="02020603050405020304" pitchFamily="18" charset="0"/>
                <a:cs typeface="Times New Roman" panose="02020603050405020304" pitchFamily="18" charset="0"/>
              </a:rPr>
              <a:t>, αρκετά, έως το σημείο του κορεσμού</a:t>
            </a:r>
          </a:p>
          <a:p>
            <a:pPr algn="just"/>
            <a:r>
              <a:rPr lang="el-GR" dirty="0">
                <a:latin typeface="Times New Roman" panose="02020603050405020304" pitchFamily="18" charset="0"/>
                <a:cs typeface="Times New Roman" panose="02020603050405020304" pitchFamily="18" charset="0"/>
              </a:rPr>
              <a:t>τ</a:t>
            </a:r>
            <a:r>
              <a:rPr lang="en-US" dirty="0" err="1">
                <a:latin typeface="Times New Roman" panose="02020603050405020304" pitchFamily="18" charset="0"/>
                <a:cs typeface="Times New Roman" panose="02020603050405020304" pitchFamily="18" charset="0"/>
              </a:rPr>
              <a:t>ρυφᾶν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απρμφ</a:t>
            </a:r>
            <a:r>
              <a:rPr lang="el-GR" dirty="0">
                <a:latin typeface="Times New Roman" panose="02020603050405020304" pitchFamily="18" charset="0"/>
                <a:cs typeface="Times New Roman" panose="02020603050405020304" pitchFamily="18" charset="0"/>
              </a:rPr>
              <a:t>. ενεστώτα ΕΦ του ρήματος τρυφάω = I. ζω μέσα στην πολυτέλεια, ζω ηδυπαθώς, σε </a:t>
            </a:r>
            <a:r>
              <a:rPr lang="el-GR" dirty="0" err="1">
                <a:latin typeface="Times New Roman" panose="02020603050405020304" pitchFamily="18" charset="0"/>
                <a:cs typeface="Times New Roman" panose="02020603050405020304" pitchFamily="18" charset="0"/>
              </a:rPr>
              <a:t>Ευρ</a:t>
            </a:r>
            <a:r>
              <a:rPr lang="el-GR" dirty="0">
                <a:latin typeface="Times New Roman" panose="02020603050405020304" pitchFamily="18" charset="0"/>
                <a:cs typeface="Times New Roman" panose="02020603050405020304" pitchFamily="18" charset="0"/>
              </a:rPr>
              <a:t>.· μτχ. </a:t>
            </a:r>
            <a:r>
              <a:rPr lang="el-GR" dirty="0" err="1">
                <a:latin typeface="Times New Roman" panose="02020603050405020304" pitchFamily="18" charset="0"/>
                <a:cs typeface="Times New Roman" panose="02020603050405020304" pitchFamily="18" charset="0"/>
              </a:rPr>
              <a:t>τρυφῶν</a:t>
            </a:r>
            <a:r>
              <a:rPr lang="el-GR" dirty="0">
                <a:latin typeface="Times New Roman" panose="02020603050405020304" pitchFamily="18" charset="0"/>
                <a:cs typeface="Times New Roman" panose="02020603050405020304" pitchFamily="18" charset="0"/>
              </a:rPr>
              <a:t> ως επίθ., αβρός, θηλυπρεπής, πολυτελής, φιλήδονος, σε </a:t>
            </a:r>
            <a:r>
              <a:rPr lang="el-GR" dirty="0" err="1">
                <a:latin typeface="Times New Roman" panose="02020603050405020304" pitchFamily="18" charset="0"/>
                <a:cs typeface="Times New Roman" panose="02020603050405020304" pitchFamily="18" charset="0"/>
              </a:rPr>
              <a:t>Αριστοφ</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Πλάτ</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τὸ</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τρυφῶν</a:t>
            </a:r>
            <a:r>
              <a:rPr lang="el-GR" dirty="0">
                <a:latin typeface="Times New Roman" panose="02020603050405020304" pitchFamily="18" charset="0"/>
                <a:cs typeface="Times New Roman" panose="02020603050405020304" pitchFamily="18" charset="0"/>
              </a:rPr>
              <a:t>, ως ουσ., θηλυπρέπεια, τρυφή, σε </a:t>
            </a:r>
            <a:r>
              <a:rPr lang="el-GR" dirty="0" err="1">
                <a:latin typeface="Times New Roman" panose="02020603050405020304" pitchFamily="18" charset="0"/>
                <a:cs typeface="Times New Roman" panose="02020603050405020304" pitchFamily="18" charset="0"/>
              </a:rPr>
              <a:t>Αριστοφ</a:t>
            </a:r>
            <a:r>
              <a:rPr lang="el-GR" dirty="0">
                <a:latin typeface="Times New Roman" panose="02020603050405020304" pitchFamily="18" charset="0"/>
                <a:cs typeface="Times New Roman" panose="02020603050405020304" pitchFamily="18" charset="0"/>
              </a:rPr>
              <a:t>., II. είμαι ανήθικος, γλεντοκοπώ, ξεσπάω, κάνω ταραχές, γίνομαι ασελγής, σε </a:t>
            </a:r>
            <a:r>
              <a:rPr lang="el-GR" dirty="0" err="1">
                <a:latin typeface="Times New Roman" panose="02020603050405020304" pitchFamily="18" charset="0"/>
                <a:cs typeface="Times New Roman" panose="02020603050405020304" pitchFamily="18" charset="0"/>
              </a:rPr>
              <a:t>Ευρ</a:t>
            </a:r>
            <a:r>
              <a:rPr lang="el-GR" dirty="0">
                <a:latin typeface="Times New Roman" panose="02020603050405020304" pitchFamily="18" charset="0"/>
                <a:cs typeface="Times New Roman" panose="02020603050405020304" pitchFamily="18" charset="0"/>
              </a:rPr>
              <a:t>. κ.λπ.· γίνομαι υπερβολικός, σε </a:t>
            </a:r>
            <a:r>
              <a:rPr lang="el-GR" dirty="0" err="1">
                <a:latin typeface="Times New Roman" panose="02020603050405020304" pitchFamily="18" charset="0"/>
                <a:cs typeface="Times New Roman" panose="02020603050405020304" pitchFamily="18" charset="0"/>
              </a:rPr>
              <a:t>Αριστ</a:t>
            </a:r>
            <a:r>
              <a:rPr lang="el-GR" dirty="0">
                <a:latin typeface="Times New Roman" panose="02020603050405020304" pitchFamily="18" charset="0"/>
                <a:cs typeface="Times New Roman" panose="02020603050405020304" pitchFamily="18" charset="0"/>
              </a:rPr>
              <a:t>. , III. επαίρομαι, υπερηφανεύομαι, είμαι δύστροπος, σε </a:t>
            </a:r>
            <a:r>
              <a:rPr lang="el-GR" dirty="0" err="1">
                <a:latin typeface="Times New Roman" panose="02020603050405020304" pitchFamily="18" charset="0"/>
                <a:cs typeface="Times New Roman" panose="02020603050405020304" pitchFamily="18" charset="0"/>
              </a:rPr>
              <a:t>Ευρ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Πλάτ</a:t>
            </a:r>
            <a:r>
              <a:rPr lang="el-GR" dirty="0">
                <a:latin typeface="Times New Roman" panose="02020603050405020304" pitchFamily="18" charset="0"/>
                <a:cs typeface="Times New Roman" panose="02020603050405020304" pitchFamily="18" charset="0"/>
              </a:rPr>
              <a:t>.</a:t>
            </a:r>
          </a:p>
          <a:p>
            <a:pPr algn="just"/>
            <a:r>
              <a:rPr lang="el-GR" dirty="0" err="1">
                <a:latin typeface="Times New Roman" panose="02020603050405020304" pitchFamily="18" charset="0"/>
                <a:cs typeface="Times New Roman" panose="02020603050405020304" pitchFamily="18" charset="0"/>
              </a:rPr>
              <a:t>συμπροθυμήσομαι</a:t>
            </a:r>
            <a:r>
              <a:rPr lang="el-GR" dirty="0">
                <a:latin typeface="Times New Roman" panose="02020603050405020304" pitchFamily="18" charset="0"/>
                <a:cs typeface="Times New Roman" panose="02020603050405020304" pitchFamily="18" charset="0"/>
              </a:rPr>
              <a:t>: Α΄ ενικ. μέλλοντα οριστικής ΜΦ του ρήματος </a:t>
            </a:r>
            <a:r>
              <a:rPr lang="el-GR" dirty="0" err="1">
                <a:latin typeface="Times New Roman" panose="02020603050405020304" pitchFamily="18" charset="0"/>
                <a:cs typeface="Times New Roman" panose="02020603050405020304" pitchFamily="18" charset="0"/>
              </a:rPr>
              <a:t>συμπροθυμέομαι</a:t>
            </a:r>
            <a:r>
              <a:rPr lang="el-GR" dirty="0">
                <a:latin typeface="Times New Roman" panose="02020603050405020304" pitchFamily="18" charset="0"/>
                <a:cs typeface="Times New Roman" panose="02020603050405020304" pitchFamily="18" charset="0"/>
              </a:rPr>
              <a:t> =1. επιθυμώ εξίσου με κάποιον, έχω την ίδια προθυμία με, συμπράττω </a:t>
            </a:r>
            <a:r>
              <a:rPr lang="el-GR" dirty="0" err="1">
                <a:latin typeface="Times New Roman" panose="02020603050405020304" pitchFamily="18" charset="0"/>
                <a:cs typeface="Times New Roman" panose="02020603050405020304" pitchFamily="18" charset="0"/>
              </a:rPr>
              <a:t>τινι</a:t>
            </a:r>
            <a:r>
              <a:rPr lang="el-GR" dirty="0">
                <a:latin typeface="Times New Roman" panose="02020603050405020304" pitchFamily="18" charset="0"/>
                <a:cs typeface="Times New Roman" panose="02020603050405020304" pitchFamily="18" charset="0"/>
              </a:rPr>
              <a:t>, σε </a:t>
            </a:r>
            <a:r>
              <a:rPr lang="el-GR" dirty="0" err="1">
                <a:latin typeface="Times New Roman" panose="02020603050405020304" pitchFamily="18" charset="0"/>
                <a:cs typeface="Times New Roman" panose="02020603050405020304" pitchFamily="18" charset="0"/>
              </a:rPr>
              <a:t>Θουκ</a:t>
            </a:r>
            <a:r>
              <a:rPr lang="el-GR" dirty="0">
                <a:latin typeface="Times New Roman" panose="02020603050405020304" pitchFamily="18" charset="0"/>
                <a:cs typeface="Times New Roman" panose="02020603050405020304" pitchFamily="18" charset="0"/>
              </a:rPr>
              <a:t>.· απόλ., σε </a:t>
            </a:r>
            <a:r>
              <a:rPr lang="el-GR" dirty="0" err="1">
                <a:latin typeface="Times New Roman" panose="02020603050405020304" pitchFamily="18" charset="0"/>
                <a:cs typeface="Times New Roman" panose="02020603050405020304" pitchFamily="18" charset="0"/>
              </a:rPr>
              <a:t>Ξεν</a:t>
            </a:r>
            <a:r>
              <a:rPr lang="el-GR" dirty="0">
                <a:latin typeface="Times New Roman" panose="02020603050405020304" pitchFamily="18" charset="0"/>
                <a:cs typeface="Times New Roman" panose="02020603050405020304" pitchFamily="18" charset="0"/>
              </a:rPr>
              <a:t>., 2. με αιτ. </a:t>
            </a:r>
            <a:r>
              <a:rPr lang="el-GR" dirty="0" err="1">
                <a:latin typeface="Times New Roman" panose="02020603050405020304" pitchFamily="18" charset="0"/>
                <a:cs typeface="Times New Roman" panose="02020603050405020304" pitchFamily="18" charset="0"/>
              </a:rPr>
              <a:t>πράγμ</a:t>
            </a:r>
            <a:r>
              <a:rPr lang="el-GR" dirty="0">
                <a:latin typeface="Times New Roman" panose="02020603050405020304" pitchFamily="18" charset="0"/>
                <a:cs typeface="Times New Roman" panose="02020603050405020304" pitchFamily="18" charset="0"/>
              </a:rPr>
              <a:t>., συμμετέχω με ζήλο στην προαγωγή, τη διευκόλυνση, στον ίδ. , 3. με δοτ. </a:t>
            </a:r>
            <a:r>
              <a:rPr lang="el-GR" dirty="0" err="1">
                <a:latin typeface="Times New Roman" panose="02020603050405020304" pitchFamily="18" charset="0"/>
                <a:cs typeface="Times New Roman" panose="02020603050405020304" pitchFamily="18" charset="0"/>
              </a:rPr>
              <a:t>πράγμ</a:t>
            </a:r>
            <a:r>
              <a:rPr lang="el-GR" dirty="0">
                <a:latin typeface="Times New Roman" panose="02020603050405020304" pitchFamily="18" charset="0"/>
                <a:cs typeface="Times New Roman" panose="02020603050405020304" pitchFamily="18" charset="0"/>
              </a:rPr>
              <a:t>., συμμετέχω με ζήλο σε, φιλοτιμούμαι, σε </a:t>
            </a:r>
            <a:r>
              <a:rPr lang="el-GR" dirty="0" err="1">
                <a:latin typeface="Times New Roman" panose="02020603050405020304" pitchFamily="18" charset="0"/>
                <a:cs typeface="Times New Roman" panose="02020603050405020304" pitchFamily="18" charset="0"/>
              </a:rPr>
              <a:t>Λουκ</a:t>
            </a:r>
            <a:r>
              <a:rPr lang="el-GR" dirty="0">
                <a:latin typeface="Times New Roman" panose="02020603050405020304" pitchFamily="18" charset="0"/>
                <a:cs typeface="Times New Roman" panose="02020603050405020304" pitchFamily="18" charset="0"/>
              </a:rPr>
              <a:t>. , 4. με απαρ., έχω την ίδια προθυμία να</a:t>
            </a:r>
          </a:p>
          <a:p>
            <a:pPr algn="just"/>
            <a:r>
              <a:rPr lang="el-GR" dirty="0" err="1">
                <a:latin typeface="Times New Roman" panose="02020603050405020304" pitchFamily="18" charset="0"/>
                <a:cs typeface="Times New Roman" panose="02020603050405020304" pitchFamily="18" charset="0"/>
              </a:rPr>
              <a:t>προαποκάμῃς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Β΄ενικ</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αορ</a:t>
            </a:r>
            <a:r>
              <a:rPr lang="el-GR" dirty="0">
                <a:latin typeface="Times New Roman" panose="02020603050405020304" pitchFamily="18" charset="0"/>
                <a:cs typeface="Times New Roman" panose="02020603050405020304" pitchFamily="18" charset="0"/>
              </a:rPr>
              <a:t>. Υποτακτικής ΕΦ</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του ρήματος </a:t>
            </a:r>
            <a:r>
              <a:rPr lang="el-GR" dirty="0" err="1">
                <a:latin typeface="Times New Roman" panose="02020603050405020304" pitchFamily="18" charset="0"/>
                <a:cs typeface="Times New Roman" panose="02020603050405020304" pitchFamily="18" charset="0"/>
              </a:rPr>
              <a:t>προαποκάμνω</a:t>
            </a:r>
            <a:r>
              <a:rPr lang="el-GR" dirty="0">
                <a:latin typeface="Times New Roman" panose="02020603050405020304" pitchFamily="18" charset="0"/>
                <a:cs typeface="Times New Roman" panose="02020603050405020304" pitchFamily="18" charset="0"/>
              </a:rPr>
              <a:t> = κουράζομαι πριν από το τέλος</a:t>
            </a:r>
          </a:p>
          <a:p>
            <a:pPr algn="just"/>
            <a:endParaRPr lang="en-GB"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64586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58CD52-D401-4E08-0B7E-C0C47236BA0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endParaRPr lang="el-GR" dirty="0"/>
          </a:p>
        </p:txBody>
      </p:sp>
      <p:sp>
        <p:nvSpPr>
          <p:cNvPr id="3" name="Θέση περιεχομένου 2">
            <a:extLst>
              <a:ext uri="{FF2B5EF4-FFF2-40B4-BE49-F238E27FC236}">
                <a16:creationId xmlns:a16="http://schemas.microsoft.com/office/drawing/2014/main" id="{D15A2F16-85C0-7F04-35EB-72F49B7451F8}"/>
              </a:ext>
            </a:extLst>
          </p:cNvPr>
          <p:cNvSpPr>
            <a:spLocks noGrp="1"/>
          </p:cNvSpPr>
          <p:nvPr>
            <p:ph idx="1"/>
          </p:nvPr>
        </p:nvSpPr>
        <p:spPr/>
        <p:txBody>
          <a:bodyPr>
            <a:normAutofit/>
          </a:bodyPr>
          <a:lstStyle/>
          <a:p>
            <a:pPr algn="just"/>
            <a:r>
              <a:rPr lang="el-GR" b="1" dirty="0">
                <a:latin typeface="Times New Roman" panose="02020603050405020304" pitchFamily="18" charset="0"/>
                <a:cs typeface="Times New Roman" panose="02020603050405020304" pitchFamily="18" charset="0"/>
              </a:rPr>
              <a:t>ΓΙΑΤΙ ΠΑΡΑΠΕΜΠΟΥΜΕ ΕΤΣΙ ΣΤΟΝ ΠΛΑΤΩΝΑ;</a:t>
            </a:r>
          </a:p>
          <a:p>
            <a:pPr algn="just"/>
            <a:r>
              <a:rPr lang="el-GR" dirty="0">
                <a:latin typeface="Times New Roman" panose="02020603050405020304" pitchFamily="18" charset="0"/>
                <a:cs typeface="Times New Roman" panose="02020603050405020304" pitchFamily="18" charset="0"/>
              </a:rPr>
              <a:t>Το 1578 θα εκδοθεί στη Γενεύη το μεγαλειώδες πόνημα του Ερρίκου Στεφάνου, με τον τίτλο Πλάτων, </a:t>
            </a:r>
            <a:r>
              <a:rPr lang="el-GR" i="1" dirty="0">
                <a:latin typeface="Times New Roman" panose="02020603050405020304" pitchFamily="18" charset="0"/>
                <a:cs typeface="Times New Roman" panose="02020603050405020304" pitchFamily="18" charset="0"/>
              </a:rPr>
              <a:t>Άπαντα τα Σωζόμενα</a:t>
            </a:r>
            <a:r>
              <a:rPr lang="el-GR" dirty="0">
                <a:latin typeface="Times New Roman" panose="02020603050405020304" pitchFamily="18" charset="0"/>
                <a:cs typeface="Times New Roman" panose="02020603050405020304" pitchFamily="18" charset="0"/>
              </a:rPr>
              <a:t>, σε τρεις μεγαλόσχημους τόμους (</a:t>
            </a:r>
            <a:r>
              <a:rPr lang="el-GR" dirty="0" err="1">
                <a:latin typeface="Times New Roman" panose="02020603050405020304" pitchFamily="18" charset="0"/>
                <a:cs typeface="Times New Roman" panose="02020603050405020304" pitchFamily="18" charset="0"/>
              </a:rPr>
              <a:t>Hoffmann</a:t>
            </a:r>
            <a:r>
              <a:rPr lang="el-GR" dirty="0">
                <a:latin typeface="Times New Roman" panose="02020603050405020304" pitchFamily="18" charset="0"/>
                <a:cs typeface="Times New Roman" panose="02020603050405020304" pitchFamily="18" charset="0"/>
              </a:rPr>
              <a:t>, III, 119-121). Πρόκειται, πέρα από εκδοτικό άθλο, και για τυπογραφικό αριστούργημα. Η σελίδα κάθε τόμου ήταν αριθμημένη χωρίς σταματημό από την αρχή ως το τέλος κάθε τόμου. Η κάθε σελίδα αυτής της έκδοσης χωρίζεται σε δύο στήλες η εσωτερική περιέχει το ελληνικό κείμενο και η εξωτερική τη λατινική μετάφραση. Ανάμεσα από τις δύο στήλες έχουν τυπωθεί τα γράμματα από το </a:t>
            </a:r>
            <a:r>
              <a:rPr lang="en-US" dirty="0">
                <a:latin typeface="Times New Roman" panose="02020603050405020304" pitchFamily="18" charset="0"/>
                <a:cs typeface="Times New Roman" panose="02020603050405020304" pitchFamily="18" charset="0"/>
              </a:rPr>
              <a:t>a </a:t>
            </a:r>
            <a:r>
              <a:rPr lang="el-GR" dirty="0">
                <a:latin typeface="Times New Roman" panose="02020603050405020304" pitchFamily="18" charset="0"/>
                <a:cs typeface="Times New Roman" panose="02020603050405020304" pitchFamily="18" charset="0"/>
              </a:rPr>
              <a:t>έως και το </a:t>
            </a:r>
            <a:r>
              <a:rPr lang="en-US" dirty="0">
                <a:latin typeface="Times New Roman" panose="02020603050405020304" pitchFamily="18" charset="0"/>
                <a:cs typeface="Times New Roman" panose="02020603050405020304" pitchFamily="18" charset="0"/>
              </a:rPr>
              <a:t>e </a:t>
            </a:r>
            <a:r>
              <a:rPr lang="el-GR" dirty="0">
                <a:latin typeface="Times New Roman" panose="02020603050405020304" pitchFamily="18" charset="0"/>
                <a:cs typeface="Times New Roman" panose="02020603050405020304" pitchFamily="18" charset="0"/>
              </a:rPr>
              <a:t>και χωρίζουν κάθε στήλη σε πέντε μέρη. </a:t>
            </a:r>
            <a:r>
              <a:rPr lang="en-US" dirty="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671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id="{19FF682F-F64E-2328-1EAA-F838B28729F9}"/>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0" y="0"/>
            <a:ext cx="11033760" cy="6858000"/>
          </a:xfrm>
        </p:spPr>
      </p:pic>
    </p:spTree>
    <p:extLst>
      <p:ext uri="{BB962C8B-B14F-4D97-AF65-F5344CB8AC3E}">
        <p14:creationId xmlns:p14="http://schemas.microsoft.com/office/powerpoint/2010/main" val="39859188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F35B0D-8E97-E898-8C38-F50D4DF00E47}"/>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endParaRPr lang="el-GR" dirty="0"/>
          </a:p>
        </p:txBody>
      </p:sp>
      <p:sp>
        <p:nvSpPr>
          <p:cNvPr id="3" name="Θέση περιεχομένου 2">
            <a:extLst>
              <a:ext uri="{FF2B5EF4-FFF2-40B4-BE49-F238E27FC236}">
                <a16:creationId xmlns:a16="http://schemas.microsoft.com/office/drawing/2014/main" id="{9D597928-57D8-EED7-34DE-3F6CDA98B842}"/>
              </a:ext>
            </a:extLst>
          </p:cNvPr>
          <p:cNvSpPr>
            <a:spLocks noGrp="1"/>
          </p:cNvSpPr>
          <p:nvPr>
            <p:ph idx="1"/>
          </p:nvPr>
        </p:nvSpPr>
        <p:spPr/>
        <p:txBody>
          <a:bodyPr>
            <a:normAutofit lnSpcReduction="10000"/>
          </a:bodyPr>
          <a:lstStyle/>
          <a:p>
            <a:pPr algn="just"/>
            <a:r>
              <a:rPr lang="el-GR" b="1" dirty="0">
                <a:latin typeface="Times New Roman" panose="02020603050405020304" pitchFamily="18" charset="0"/>
                <a:cs typeface="Times New Roman" panose="02020603050405020304" pitchFamily="18" charset="0"/>
              </a:rPr>
              <a:t>Γιατί ο Πλάτωνας έγραψε αυτόν τον διάλογο;</a:t>
            </a:r>
          </a:p>
          <a:p>
            <a:pPr algn="just"/>
            <a:r>
              <a:rPr lang="el-GR" dirty="0">
                <a:latin typeface="Times New Roman" panose="02020603050405020304" pitchFamily="18" charset="0"/>
                <a:cs typeface="Times New Roman" panose="02020603050405020304" pitchFamily="18" charset="0"/>
              </a:rPr>
              <a:t>Ο Σωκράτης είχε συναναστραφεί ορφικούς ασκητές και μυστικιστές. Είχε επίσημα καταδικαστεί για κάποιου είδους θρησκευτική καινοτομία. Εύλογα θα συμπέραινε ο κόσμος ότι ήταν κάποιου είδους αιρετικός, του τύπου του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 όπως </a:t>
            </a:r>
            <a:r>
              <a:rPr lang="el-GR" dirty="0" err="1">
                <a:latin typeface="Times New Roman" panose="02020603050405020304" pitchFamily="18" charset="0"/>
                <a:cs typeface="Times New Roman" panose="02020603050405020304" pitchFamily="18" charset="0"/>
              </a:rPr>
              <a:t>πιστεύειο</a:t>
            </a:r>
            <a:r>
              <a:rPr lang="el-GR" dirty="0">
                <a:latin typeface="Times New Roman" panose="02020603050405020304" pitchFamily="18" charset="0"/>
                <a:cs typeface="Times New Roman" panose="02020603050405020304" pitchFamily="18" charset="0"/>
              </a:rPr>
              <a:t> ίδιος ο μάντης. </a:t>
            </a:r>
          </a:p>
          <a:p>
            <a:pPr algn="just"/>
            <a:r>
              <a:rPr lang="el-GR" dirty="0">
                <a:latin typeface="Times New Roman" panose="02020603050405020304" pitchFamily="18" charset="0"/>
                <a:cs typeface="Times New Roman" panose="02020603050405020304" pitchFamily="18" charset="0"/>
              </a:rPr>
              <a:t>Καθήκον του Πλάτωνα απέναντι στη μνήμη του Σωκράτη να δειχτεί ότι οι θρησκευτικές του αντιλήψεις διέφεραν πολύ από τις απόψεις κάποιας αποσχιστικής ομάδας, για τα μέλη της οποίας οι βαθιές αλήθειες βρίσκονταν σε μύθους που δεν είχαν σχέση με την επίσημη θρησκεία της Αθήνας.  </a:t>
            </a:r>
          </a:p>
        </p:txBody>
      </p:sp>
    </p:spTree>
    <p:extLst>
      <p:ext uri="{BB962C8B-B14F-4D97-AF65-F5344CB8AC3E}">
        <p14:creationId xmlns:p14="http://schemas.microsoft.com/office/powerpoint/2010/main" val="37798726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2E4273-A58C-FCF2-62AB-2B62AA1257AC}"/>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endParaRPr lang="el-GR" dirty="0"/>
          </a:p>
        </p:txBody>
      </p:sp>
      <p:sp>
        <p:nvSpPr>
          <p:cNvPr id="3" name="Θέση περιεχομένου 2">
            <a:extLst>
              <a:ext uri="{FF2B5EF4-FFF2-40B4-BE49-F238E27FC236}">
                <a16:creationId xmlns:a16="http://schemas.microsoft.com/office/drawing/2014/main" id="{8D3BB0E6-2AFE-432D-DC37-A8F825CF210C}"/>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ΣΩΚΡΑΤΙΚΟ ΔΑΙΜΟΝΙΟ: ο προσωπικός τρόπος επικοινωνίας του Σωκράτη με το θείο, μια φωνή που του έδινε σημάδια για το μέλλον</a:t>
            </a:r>
          </a:p>
          <a:p>
            <a:pPr algn="just"/>
            <a:r>
              <a:rPr lang="el-GR" dirty="0">
                <a:latin typeface="Times New Roman" panose="02020603050405020304" pitchFamily="18" charset="0"/>
                <a:cs typeface="Times New Roman" panose="02020603050405020304" pitchFamily="18" charset="0"/>
              </a:rPr>
              <a:t>ΚΑΤΗΓΟΡΙΕΣ: 1. Ότι δεν αναγνωρίζει τους θεούς της πόλης και εισάγει «καινά δαιμόνια». 2. Ότι διαφθείρει τη νεολαία.</a:t>
            </a:r>
          </a:p>
          <a:p>
            <a:pPr algn="just"/>
            <a:r>
              <a:rPr lang="el-GR" b="1" dirty="0">
                <a:latin typeface="Times New Roman" panose="02020603050405020304" pitchFamily="18" charset="0"/>
                <a:cs typeface="Times New Roman" panose="02020603050405020304" pitchFamily="18" charset="0"/>
              </a:rPr>
              <a:t>Καινά δαιμόνια</a:t>
            </a:r>
            <a:r>
              <a:rPr lang="el-GR" dirty="0">
                <a:latin typeface="Times New Roman" panose="02020603050405020304" pitchFamily="18" charset="0"/>
                <a:cs typeface="Times New Roman" panose="02020603050405020304" pitchFamily="18" charset="0"/>
              </a:rPr>
              <a:t>: νέες θεότητες, που υποτίθεται ότι εισήγαγε στην Αθήνα ο Σωκράτης: Αριστοφάνης, </a:t>
            </a:r>
            <a:r>
              <a:rPr lang="el-GR" i="1" dirty="0">
                <a:latin typeface="Times New Roman" panose="02020603050405020304" pitchFamily="18" charset="0"/>
                <a:cs typeface="Times New Roman" panose="02020603050405020304" pitchFamily="18" charset="0"/>
              </a:rPr>
              <a:t>Νεφέλες</a:t>
            </a:r>
            <a:r>
              <a:rPr lang="el-GR" dirty="0">
                <a:latin typeface="Times New Roman" panose="02020603050405020304" pitchFamily="18" charset="0"/>
                <a:cs typeface="Times New Roman" panose="02020603050405020304" pitchFamily="18" charset="0"/>
              </a:rPr>
              <a:t>: οι νέοι θεοί του Σωκράτη είναι οι θεοί των φυσικών φιλοσόφων, οι θεοί του Αναξαγόρα και των ασεβών διαφωτιστών του 5</a:t>
            </a:r>
            <a:r>
              <a:rPr lang="el-GR" baseline="30000" dirty="0">
                <a:latin typeface="Times New Roman" panose="02020603050405020304" pitchFamily="18" charset="0"/>
                <a:cs typeface="Times New Roman" panose="02020603050405020304" pitchFamily="18" charset="0"/>
              </a:rPr>
              <a:t>ου</a:t>
            </a:r>
            <a:r>
              <a:rPr lang="el-GR" dirty="0">
                <a:latin typeface="Times New Roman" panose="02020603050405020304" pitchFamily="18" charset="0"/>
                <a:cs typeface="Times New Roman" panose="02020603050405020304" pitchFamily="18" charset="0"/>
              </a:rPr>
              <a:t> αιώνα ή το </a:t>
            </a:r>
            <a:r>
              <a:rPr lang="el-GR" i="1" dirty="0" err="1">
                <a:latin typeface="Times New Roman" panose="02020603050405020304" pitchFamily="18" charset="0"/>
                <a:cs typeface="Times New Roman" panose="02020603050405020304" pitchFamily="18" charset="0"/>
              </a:rPr>
              <a:t>δαιμόνιον</a:t>
            </a:r>
            <a:r>
              <a:rPr lang="el-GR"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9020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664B88-A939-7E32-05A9-C6007AACCA94}"/>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p>
        </p:txBody>
      </p:sp>
      <p:sp>
        <p:nvSpPr>
          <p:cNvPr id="3" name="Θέση περιεχομένου 2">
            <a:extLst>
              <a:ext uri="{FF2B5EF4-FFF2-40B4-BE49-F238E27FC236}">
                <a16:creationId xmlns:a16="http://schemas.microsoft.com/office/drawing/2014/main" id="{8BCBFE0C-A626-7A54-E636-1592B53ACC3C}"/>
              </a:ext>
            </a:extLst>
          </p:cNvPr>
          <p:cNvSpPr>
            <a:spLocks noGrp="1"/>
          </p:cNvSpPr>
          <p:nvPr>
            <p:ph sz="half" idx="1"/>
          </p:nvPr>
        </p:nvSpPr>
        <p:spPr/>
        <p:txBody>
          <a:bodyPr/>
          <a:lstStyle/>
          <a:p>
            <a:pPr algn="just"/>
            <a:r>
              <a:rPr lang="el-GR" dirty="0">
                <a:latin typeface="Times New Roman" panose="02020603050405020304" pitchFamily="18" charset="0"/>
                <a:cs typeface="Times New Roman" panose="02020603050405020304" pitchFamily="18" charset="0"/>
              </a:rPr>
              <a:t>ΤΟ ΔΙΛΗΜΜΑ ΤΟΥ ΕΥΘΥΦΡΟΝΑ (το θέτει ο Σωκράτης στον μάντη):</a:t>
            </a:r>
          </a:p>
          <a:p>
            <a:pPr algn="just"/>
            <a:r>
              <a:rPr lang="el-GR" dirty="0">
                <a:latin typeface="Times New Roman" panose="02020603050405020304" pitchFamily="18" charset="0"/>
                <a:cs typeface="Times New Roman" panose="02020603050405020304" pitchFamily="18" charset="0"/>
              </a:rPr>
              <a:t>άραγε το όσιο (α) είναι αγαπητό στους θεούς επειδή είναι όσιο </a:t>
            </a:r>
          </a:p>
          <a:p>
            <a:pPr algn="just"/>
            <a:r>
              <a:rPr lang="el-GR" dirty="0">
                <a:latin typeface="Times New Roman" panose="02020603050405020304" pitchFamily="18" charset="0"/>
                <a:cs typeface="Times New Roman" panose="02020603050405020304" pitchFamily="18" charset="0"/>
              </a:rPr>
              <a:t>ή </a:t>
            </a:r>
          </a:p>
          <a:p>
            <a:pPr algn="just"/>
            <a:r>
              <a:rPr lang="el-GR" dirty="0">
                <a:latin typeface="Times New Roman" panose="02020603050405020304" pitchFamily="18" charset="0"/>
                <a:cs typeface="Times New Roman" panose="02020603050405020304" pitchFamily="18" charset="0"/>
              </a:rPr>
              <a:t>(β) είναι όσιο επειδή είναι αγαπητό στους θεούς</a:t>
            </a:r>
            <a:endParaRPr lang="en-US"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Ηθικό και </a:t>
            </a:r>
            <a:r>
              <a:rPr lang="el-GR" dirty="0" err="1">
                <a:latin typeface="Times New Roman" panose="02020603050405020304" pitchFamily="18" charset="0"/>
                <a:cs typeface="Times New Roman" panose="02020603050405020304" pitchFamily="18" charset="0"/>
              </a:rPr>
              <a:t>Μετσφυσικό</a:t>
            </a:r>
            <a:r>
              <a:rPr lang="el-GR" dirty="0">
                <a:latin typeface="Times New Roman" panose="02020603050405020304" pitchFamily="18" charset="0"/>
                <a:cs typeface="Times New Roman" panose="02020603050405020304" pitchFamily="18" charset="0"/>
              </a:rPr>
              <a:t> Πρόβλημα</a:t>
            </a:r>
          </a:p>
        </p:txBody>
      </p:sp>
      <p:pic>
        <p:nvPicPr>
          <p:cNvPr id="6" name="Θέση περιεχομένου 5">
            <a:extLst>
              <a:ext uri="{FF2B5EF4-FFF2-40B4-BE49-F238E27FC236}">
                <a16:creationId xmlns:a16="http://schemas.microsoft.com/office/drawing/2014/main" id="{73F65CE7-2433-77BA-D4EE-63DFF55FC94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62320" y="1825625"/>
            <a:ext cx="5110480" cy="3833495"/>
          </a:xfrm>
        </p:spPr>
      </p:pic>
    </p:spTree>
    <p:extLst>
      <p:ext uri="{BB962C8B-B14F-4D97-AF65-F5344CB8AC3E}">
        <p14:creationId xmlns:p14="http://schemas.microsoft.com/office/powerpoint/2010/main" val="199118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62BB80-2FD5-8628-8ED8-BF914D288703}"/>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p>
        </p:txBody>
      </p:sp>
      <p:sp>
        <p:nvSpPr>
          <p:cNvPr id="4" name="Θέση περιεχομένου 3">
            <a:extLst>
              <a:ext uri="{FF2B5EF4-FFF2-40B4-BE49-F238E27FC236}">
                <a16:creationId xmlns:a16="http://schemas.microsoft.com/office/drawing/2014/main" id="{17B00EDE-C2D2-D6B6-EDF1-BAFA281D8A25}"/>
              </a:ext>
            </a:extLst>
          </p:cNvPr>
          <p:cNvSpPr>
            <a:spLocks noGrp="1"/>
          </p:cNvSpPr>
          <p:nvPr>
            <p:ph sz="half" idx="1"/>
          </p:nvPr>
        </p:nvSpPr>
        <p:spPr/>
        <p:txBody>
          <a:bodyPr/>
          <a:lstStyle/>
          <a:p>
            <a:pPr algn="just"/>
            <a:r>
              <a:rPr lang="el-GR" dirty="0">
                <a:latin typeface="Times New Roman" panose="02020603050405020304" pitchFamily="18" charset="0"/>
                <a:cs typeface="Times New Roman" panose="02020603050405020304" pitchFamily="18" charset="0"/>
              </a:rPr>
              <a:t>ΧΩΡΟΣ: ο Σωκράτης και ο Ευθύφρων συναντώνται τυχαία στην αίθουσα του άρχοντα Βασιλέα, του αξιωματούχου που είναι υπεύθυνος για τις ποινικές υποθέσεις. </a:t>
            </a:r>
          </a:p>
          <a:p>
            <a:pPr algn="just"/>
            <a:r>
              <a:rPr lang="el-GR" dirty="0">
                <a:latin typeface="Times New Roman" panose="02020603050405020304" pitchFamily="18" charset="0"/>
                <a:cs typeface="Times New Roman" panose="02020603050405020304" pitchFamily="18" charset="0"/>
              </a:rPr>
              <a:t>ΓΙΑΤΙ; Εναντίον του Σωκράτη εκκρεμεί η κατηγορία της ασέβειας και ο Ευθύφρων πρόκειται να μηνύσει τον πατέρα του για φόνο.</a:t>
            </a:r>
          </a:p>
        </p:txBody>
      </p:sp>
      <p:pic>
        <p:nvPicPr>
          <p:cNvPr id="7" name="Θέση περιεχομένου 6">
            <a:extLst>
              <a:ext uri="{FF2B5EF4-FFF2-40B4-BE49-F238E27FC236}">
                <a16:creationId xmlns:a16="http://schemas.microsoft.com/office/drawing/2014/main" id="{F78A739C-D2C6-F8C0-E4E1-AD03AF0AF1A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23698" y="1825625"/>
            <a:ext cx="2876917" cy="4351338"/>
          </a:xfrm>
        </p:spPr>
      </p:pic>
    </p:spTree>
    <p:extLst>
      <p:ext uri="{BB962C8B-B14F-4D97-AF65-F5344CB8AC3E}">
        <p14:creationId xmlns:p14="http://schemas.microsoft.com/office/powerpoint/2010/main" val="13256713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A2B5C4-589F-BF4A-F3A1-2AC9DA012383}"/>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endParaRPr lang="el-GR" dirty="0"/>
          </a:p>
        </p:txBody>
      </p:sp>
      <p:sp>
        <p:nvSpPr>
          <p:cNvPr id="3" name="Θέση περιεχομένου 2">
            <a:extLst>
              <a:ext uri="{FF2B5EF4-FFF2-40B4-BE49-F238E27FC236}">
                <a16:creationId xmlns:a16="http://schemas.microsoft.com/office/drawing/2014/main" id="{89C11759-0051-90C3-082F-9FD4B12B714D}"/>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ΤΟ ΔΙΛΗΜΜΑ ΤΟΥ ΕΥΘΥΦΡΟΝΑ: </a:t>
            </a:r>
          </a:p>
          <a:p>
            <a:pPr algn="just"/>
            <a:r>
              <a:rPr lang="el-GR" dirty="0">
                <a:latin typeface="Times New Roman" panose="02020603050405020304" pitchFamily="18" charset="0"/>
                <a:cs typeface="Times New Roman" panose="02020603050405020304" pitchFamily="18" charset="0"/>
              </a:rPr>
              <a:t>α) σκέλος (το όσιο είναι αγαπητό στους θεούς επειδή είναι όσιο)  = συνεπάγεται την οντολογική προτεραιότητα του όσιου σέ σχέση με το θείο: Το όσιο —άλλα και κάθε άλλη έκφανση του αγαθού— αποτελεί μια αξία προς την οποία υποχρεωτικά συμμορφώνεται και το θείο </a:t>
            </a:r>
          </a:p>
          <a:p>
            <a:pPr algn="just"/>
            <a:r>
              <a:rPr lang="el-GR" dirty="0">
                <a:latin typeface="Times New Roman" panose="02020603050405020304" pitchFamily="18" charset="0"/>
                <a:cs typeface="Times New Roman" panose="02020603050405020304" pitchFamily="18" charset="0"/>
              </a:rPr>
              <a:t>β) σκέλος (το όσιο είναι όσιο επειδή είναι αγαπητό στους θεούς) = συνεπάγεται για το όσιο ένα χαρακτήρα αυθαιρεσίας </a:t>
            </a:r>
            <a:r>
              <a:rPr lang="el-GR" dirty="0" err="1">
                <a:latin typeface="Times New Roman" panose="02020603050405020304" pitchFamily="18" charset="0"/>
                <a:cs typeface="Times New Roman" panose="02020603050405020304" pitchFamily="18" charset="0"/>
              </a:rPr>
              <a:t>άφου</a:t>
            </a:r>
            <a:r>
              <a:rPr lang="el-GR" dirty="0">
                <a:latin typeface="Times New Roman" panose="02020603050405020304" pitchFamily="18" charset="0"/>
                <a:cs typeface="Times New Roman" panose="02020603050405020304" pitchFamily="18" charset="0"/>
              </a:rPr>
              <a:t> ή όποια αξία του ουσιαστικά δεν ενυπάρχει σ' αυτό αλλά αντλείται από την αρέσκεια και μόνο μιας ανώτερης αρχής, του θεού</a:t>
            </a:r>
            <a:endParaRPr lang="el-GR" dirty="0"/>
          </a:p>
        </p:txBody>
      </p:sp>
    </p:spTree>
    <p:extLst>
      <p:ext uri="{BB962C8B-B14F-4D97-AF65-F5344CB8AC3E}">
        <p14:creationId xmlns:p14="http://schemas.microsoft.com/office/powerpoint/2010/main" val="37871330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542BA4-83D4-36B4-FB7B-79D6ADC810EC}"/>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Σχόλια</a:t>
            </a:r>
            <a:endParaRPr lang="el-GR" dirty="0"/>
          </a:p>
        </p:txBody>
      </p:sp>
      <p:sp>
        <p:nvSpPr>
          <p:cNvPr id="3" name="Θέση περιεχομένου 2">
            <a:extLst>
              <a:ext uri="{FF2B5EF4-FFF2-40B4-BE49-F238E27FC236}">
                <a16:creationId xmlns:a16="http://schemas.microsoft.com/office/drawing/2014/main" id="{C198F1B4-0304-0A29-996E-0611F7E76B44}"/>
              </a:ext>
            </a:extLst>
          </p:cNvPr>
          <p:cNvSpPr>
            <a:spLocks noGrp="1"/>
          </p:cNvSpPr>
          <p:nvPr>
            <p:ph idx="1"/>
          </p:nvPr>
        </p:nvSpPr>
        <p:spPr/>
        <p:txBody>
          <a:bodyPr>
            <a:normAutofit fontScale="77500" lnSpcReduction="20000"/>
          </a:bodyPr>
          <a:lstStyle/>
          <a:p>
            <a:pPr algn="just"/>
            <a:r>
              <a:rPr lang="el-GR" dirty="0">
                <a:latin typeface="Times New Roman" panose="02020603050405020304" pitchFamily="18" charset="0"/>
                <a:cs typeface="Times New Roman" panose="02020603050405020304" pitchFamily="18" charset="0"/>
              </a:rPr>
              <a:t>ΤΟ ΔΙΛΗΜΜΑ ΤΟΥ ΕΥΘΥΦΡΟΝΑ: </a:t>
            </a:r>
          </a:p>
          <a:p>
            <a:pPr algn="just"/>
            <a:r>
              <a:rPr lang="el-GR" dirty="0">
                <a:latin typeface="Times New Roman" panose="02020603050405020304" pitchFamily="18" charset="0"/>
                <a:cs typeface="Times New Roman" panose="02020603050405020304" pitchFamily="18" charset="0"/>
              </a:rPr>
              <a:t>Το πρόβλημα επανέρχεται διαρκώς στην ιστορία της φιλοσοφίας και σημαντικοί στοχαστές έχουν ταχθεί με το (α) σκέλος: Αγ. Θωμάς </a:t>
            </a:r>
            <a:r>
              <a:rPr lang="el-GR" dirty="0" err="1">
                <a:latin typeface="Times New Roman" panose="02020603050405020304" pitchFamily="18" charset="0"/>
                <a:cs typeface="Times New Roman" panose="02020603050405020304" pitchFamily="18" charset="0"/>
              </a:rPr>
              <a:t>Άκινάτης</a:t>
            </a:r>
            <a:r>
              <a:rPr lang="el-GR" dirty="0">
                <a:latin typeface="Times New Roman" panose="02020603050405020304" pitchFamily="18" charset="0"/>
                <a:cs typeface="Times New Roman" panose="02020603050405020304" pitchFamily="18" charset="0"/>
              </a:rPr>
              <a:t>, , </a:t>
            </a:r>
            <a:r>
              <a:rPr lang="en-GB" dirty="0">
                <a:latin typeface="Times New Roman" panose="02020603050405020304" pitchFamily="18" charset="0"/>
                <a:cs typeface="Times New Roman" panose="02020603050405020304" pitchFamily="18" charset="0"/>
              </a:rPr>
              <a:t>Ralph Cudworth (1617 1688), Samuel Clarke (1675-1729)</a:t>
            </a:r>
            <a:r>
              <a:rPr lang="el-GR" dirty="0">
                <a:latin typeface="Times New Roman" panose="02020603050405020304" pitchFamily="18" charset="0"/>
                <a:cs typeface="Times New Roman" panose="02020603050405020304" pitchFamily="18" charset="0"/>
              </a:rPr>
              <a:t> ή με το (β) σκέλος: </a:t>
            </a:r>
            <a:r>
              <a:rPr lang="en-GB" dirty="0">
                <a:latin typeface="Times New Roman" panose="02020603050405020304" pitchFamily="18" charset="0"/>
                <a:cs typeface="Times New Roman" panose="02020603050405020304" pitchFamily="18" charset="0"/>
              </a:rPr>
              <a:t>Duns Scotus, Hobbes, Locke</a:t>
            </a:r>
            <a:r>
              <a:rPr lang="el-GR" dirty="0">
                <a:latin typeface="Times New Roman" panose="02020603050405020304" pitchFamily="18" charset="0"/>
                <a:cs typeface="Times New Roman" panose="02020603050405020304" pitchFamily="18" charset="0"/>
              </a:rPr>
              <a:t>. </a:t>
            </a:r>
          </a:p>
          <a:p>
            <a:pPr algn="just"/>
            <a:r>
              <a:rPr lang="el-GR" dirty="0">
                <a:latin typeface="Times New Roman" panose="02020603050405020304" pitchFamily="18" charset="0"/>
                <a:cs typeface="Times New Roman" panose="02020603050405020304" pitchFamily="18" charset="0"/>
              </a:rPr>
              <a:t>Την απόλυτη οντολογική και ηθική προτεραιότητα των άξιων όπως πολύ χαρακτηριστικά συμπυκνώνεται στο (α) σκέλος του διλήμματος διακήρυχνε ανεπιφύλαχτα ό Πλάτων.</a:t>
            </a:r>
          </a:p>
          <a:p>
            <a:pPr algn="just"/>
            <a:r>
              <a:rPr lang="el-GR" sz="2000" dirty="0">
                <a:effectLst/>
                <a:latin typeface="Times New Roman" panose="02020603050405020304" pitchFamily="18" charset="0"/>
                <a:ea typeface="Calibri" panose="020F0502020204030204" pitchFamily="34" charset="0"/>
              </a:rPr>
              <a:t>Το δίλημμα είχε μεγάλη επίδραση στον φιλοσοφικό θεϊσμό των μονοθεϊστικών θρησκειών σε μια παραλλαγμένη του μορφή «Είναι το καλό πραγματικά καλό επειδή το επιθυμεί ο Θεός, ή επειδή είναι καλό το επιθυμεί ο Θεός;»</a:t>
            </a:r>
            <a:r>
              <a:rPr lang="en-US" sz="2000" dirty="0">
                <a:effectLst/>
                <a:latin typeface="Times New Roman" panose="02020603050405020304" pitchFamily="18" charset="0"/>
                <a:ea typeface="Calibri" panose="020F0502020204030204" pitchFamily="34" charset="0"/>
              </a:rPr>
              <a:t>.</a:t>
            </a:r>
          </a:p>
          <a:p>
            <a:pPr algn="just"/>
            <a:r>
              <a:rPr lang="el-GR" sz="2000" dirty="0">
                <a:effectLst/>
                <a:latin typeface="Times New Roman" panose="02020603050405020304" pitchFamily="18" charset="0"/>
                <a:ea typeface="Calibri" panose="020F0502020204030204" pitchFamily="34" charset="0"/>
              </a:rPr>
              <a:t>Επηρέα</a:t>
            </a:r>
            <a:r>
              <a:rPr lang="el-GR" sz="2000" dirty="0">
                <a:latin typeface="Times New Roman" panose="02020603050405020304" pitchFamily="18" charset="0"/>
                <a:ea typeface="Calibri" panose="020F0502020204030204" pitchFamily="34" charset="0"/>
              </a:rPr>
              <a:t>σε ακόμα και τη νομική σκέψη (έχει χρησιμοποιηθεί σε δικαστήριο).</a:t>
            </a:r>
          </a:p>
          <a:p>
            <a:pPr algn="just"/>
            <a:r>
              <a:rPr lang="el-GR" sz="2000" dirty="0">
                <a:effectLst/>
                <a:latin typeface="Times New Roman" panose="02020603050405020304" pitchFamily="18" charset="0"/>
                <a:ea typeface="Calibri" panose="020F0502020204030204" pitchFamily="34" charset="0"/>
              </a:rPr>
              <a:t> </a:t>
            </a:r>
            <a:r>
              <a:rPr lang="en-GB" sz="2000" dirty="0">
                <a:effectLst/>
                <a:latin typeface="Times New Roman" panose="02020603050405020304" pitchFamily="18" charset="0"/>
                <a:ea typeface="Calibri" panose="020F0502020204030204" pitchFamily="34" charset="0"/>
              </a:rPr>
              <a:t>Jay Z</a:t>
            </a:r>
            <a:r>
              <a:rPr lang="el-GR" sz="2000" dirty="0">
                <a:effectLst/>
                <a:latin typeface="Times New Roman" panose="02020603050405020304" pitchFamily="18" charset="0"/>
                <a:ea typeface="Calibri" panose="020F0502020204030204" pitchFamily="34" charset="0"/>
              </a:rPr>
              <a:t>, </a:t>
            </a:r>
            <a:r>
              <a:rPr lang="en-US" sz="2000" i="1" dirty="0">
                <a:effectLst/>
                <a:latin typeface="Times New Roman" panose="02020603050405020304" pitchFamily="18" charset="0"/>
                <a:ea typeface="Calibri" panose="020F0502020204030204" pitchFamily="34" charset="0"/>
              </a:rPr>
              <a:t>No Church in the Wild</a:t>
            </a:r>
            <a:r>
              <a:rPr lang="el-GR" sz="2000" dirty="0">
                <a:effectLst/>
                <a:latin typeface="Times New Roman" panose="02020603050405020304" pitchFamily="18" charset="0"/>
                <a:ea typeface="Calibri" panose="020F0502020204030204" pitchFamily="34" charset="0"/>
              </a:rPr>
              <a:t>:</a:t>
            </a:r>
            <a:r>
              <a:rPr lang="en-US" sz="2000" dirty="0">
                <a:effectLst/>
                <a:latin typeface="Times New Roman" panose="02020603050405020304" pitchFamily="18" charset="0"/>
                <a:ea typeface="Calibri" panose="020F0502020204030204" pitchFamily="34" charset="0"/>
              </a:rPr>
              <a:t> Is pious </a:t>
            </a:r>
            <a:r>
              <a:rPr lang="en-US" sz="2000" dirty="0" err="1">
                <a:effectLst/>
                <a:latin typeface="Times New Roman" panose="02020603050405020304" pitchFamily="18" charset="0"/>
                <a:ea typeface="Calibri" panose="020F0502020204030204" pitchFamily="34" charset="0"/>
              </a:rPr>
              <a:t>pious</a:t>
            </a:r>
            <a:r>
              <a:rPr lang="en-US" sz="2000" dirty="0">
                <a:effectLst/>
                <a:latin typeface="Times New Roman" panose="02020603050405020304" pitchFamily="18" charset="0"/>
                <a:ea typeface="Calibri" panose="020F0502020204030204" pitchFamily="34" charset="0"/>
              </a:rPr>
              <a:t> </a:t>
            </a:r>
            <a:r>
              <a:rPr lang="en-US" sz="2000" dirty="0" err="1">
                <a:effectLst/>
                <a:latin typeface="Times New Roman" panose="02020603050405020304" pitchFamily="18" charset="0"/>
                <a:ea typeface="Calibri" panose="020F0502020204030204" pitchFamily="34" charset="0"/>
              </a:rPr>
              <a:t>'cause</a:t>
            </a:r>
            <a:r>
              <a:rPr lang="en-US" sz="2000" dirty="0">
                <a:effectLst/>
                <a:latin typeface="Times New Roman" panose="02020603050405020304" pitchFamily="18" charset="0"/>
                <a:ea typeface="Calibri" panose="020F0502020204030204" pitchFamily="34" charset="0"/>
              </a:rPr>
              <a:t> God loves pious? Socrates asked whose bias do y'all seek.</a:t>
            </a:r>
            <a:endParaRPr lang="el-GR" dirty="0"/>
          </a:p>
          <a:p>
            <a:pPr algn="just"/>
            <a:endParaRPr lang="el-GR" dirty="0">
              <a:latin typeface="Times New Roman" panose="02020603050405020304" pitchFamily="18" charset="0"/>
              <a:cs typeface="Times New Roman" panose="02020603050405020304" pitchFamily="18" charset="0"/>
            </a:endParaRPr>
          </a:p>
          <a:p>
            <a:pPr algn="just"/>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229874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2C8AB7-15EB-3F2F-5A25-8BCFEDBF2067}"/>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Ερωτήσεις κατανόησης</a:t>
            </a:r>
          </a:p>
        </p:txBody>
      </p:sp>
      <p:sp>
        <p:nvSpPr>
          <p:cNvPr id="4" name="Θέση περιεχομένου 3">
            <a:extLst>
              <a:ext uri="{FF2B5EF4-FFF2-40B4-BE49-F238E27FC236}">
                <a16:creationId xmlns:a16="http://schemas.microsoft.com/office/drawing/2014/main" id="{D75D200F-17ED-8E41-571C-4E19A6561A3A}"/>
              </a:ext>
            </a:extLst>
          </p:cNvPr>
          <p:cNvSpPr>
            <a:spLocks noGrp="1"/>
          </p:cNvSpPr>
          <p:nvPr>
            <p:ph idx="1"/>
          </p:nvPr>
        </p:nvSpPr>
        <p:spPr/>
        <p:txBody>
          <a:bodyPr>
            <a:normAutofit fontScale="92500" lnSpcReduction="20000"/>
          </a:bodyPr>
          <a:lstStyle/>
          <a:p>
            <a:pPr algn="just"/>
            <a:r>
              <a:rPr lang="el-GR" dirty="0">
                <a:latin typeface="Times New Roman" panose="02020603050405020304" pitchFamily="18" charset="0"/>
                <a:cs typeface="Times New Roman" panose="02020603050405020304" pitchFamily="18" charset="0"/>
              </a:rPr>
              <a:t>1) Ποιο είναι το ζητούμενο του διαλόγου; Ποιοι παίρνουν μέρος στη συζήτηση; Ποιοι οι λόγοι που το κάνουν;</a:t>
            </a:r>
          </a:p>
          <a:p>
            <a:pPr algn="just"/>
            <a:r>
              <a:rPr lang="el-GR" dirty="0">
                <a:latin typeface="Times New Roman" panose="02020603050405020304" pitchFamily="18" charset="0"/>
                <a:cs typeface="Times New Roman" panose="02020603050405020304" pitchFamily="18" charset="0"/>
              </a:rPr>
              <a:t>2) Τι επιχειρεί να κάνει ο Σωκράτης; Πώς το καταφέρνει;</a:t>
            </a:r>
          </a:p>
          <a:p>
            <a:pPr algn="just"/>
            <a:r>
              <a:rPr lang="el-GR" dirty="0">
                <a:latin typeface="Times New Roman" panose="02020603050405020304" pitchFamily="18" charset="0"/>
                <a:cs typeface="Times New Roman" panose="02020603050405020304" pitchFamily="18" charset="0"/>
              </a:rPr>
              <a:t>3) Ποιο είναι το δίλημμα του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 Γιατί λέμε ότι είναι ένα ηθικό και μεταφυσικό πρόβλημα; (Η απάντηση βρίσκεται στις σελ. 39-40). </a:t>
            </a:r>
          </a:p>
          <a:p>
            <a:pPr algn="just"/>
            <a:r>
              <a:rPr lang="el-GR" dirty="0">
                <a:latin typeface="Times New Roman" panose="02020603050405020304" pitchFamily="18" charset="0"/>
                <a:cs typeface="Times New Roman" panose="02020603050405020304" pitchFamily="18" charset="0"/>
              </a:rPr>
              <a:t>4) Σε ποιο σημείο αρχίζουν να φαίνονται τα αποτελέσματα της σωκρατικής μεθόδου;</a:t>
            </a:r>
          </a:p>
          <a:p>
            <a:pPr algn="just"/>
            <a:r>
              <a:rPr lang="el-GR" strike="sngStrike" dirty="0">
                <a:latin typeface="Times New Roman" panose="02020603050405020304" pitchFamily="18" charset="0"/>
                <a:cs typeface="Times New Roman" panose="02020603050405020304" pitchFamily="18" charset="0"/>
              </a:rPr>
              <a:t>5) Είχε η θρησκεία κάποιο συναισθηματικό μέρος;</a:t>
            </a:r>
            <a:endParaRPr lang="en-US" strike="sngStrike"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6) </a:t>
            </a:r>
            <a:r>
              <a:rPr lang="el-GR" dirty="0">
                <a:latin typeface="Times New Roman" panose="02020603050405020304" pitchFamily="18" charset="0"/>
                <a:cs typeface="Times New Roman" panose="02020603050405020304" pitchFamily="18" charset="0"/>
              </a:rPr>
              <a:t>Γιατί ο Πλάτωνας έγραψε αυτόν τον διάλογο; Πότε διαδραματίζεται; (Η απάντηση βρίσκεται στις σελ. </a:t>
            </a:r>
            <a:r>
              <a:rPr lang="el-GR">
                <a:latin typeface="Times New Roman" panose="02020603050405020304" pitchFamily="18" charset="0"/>
                <a:cs typeface="Times New Roman" panose="02020603050405020304" pitchFamily="18" charset="0"/>
              </a:rPr>
              <a:t>37-38).</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93514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DC3204-3AF4-8CF2-859C-D3EA0FE2C719}"/>
              </a:ext>
            </a:extLst>
          </p:cNvPr>
          <p:cNvSpPr>
            <a:spLocks noGrp="1"/>
          </p:cNvSpPr>
          <p:nvPr>
            <p:ph type="title"/>
          </p:nvPr>
        </p:nvSpPr>
        <p:spPr/>
        <p:txBody>
          <a:bodyPr/>
          <a:lstStyle/>
          <a:p>
            <a:r>
              <a:rPr lang="el-GR" dirty="0">
                <a:latin typeface="Times New Roman" panose="02020603050405020304" pitchFamily="18" charset="0"/>
                <a:cs typeface="Times New Roman" panose="02020603050405020304" pitchFamily="18" charset="0"/>
              </a:rPr>
              <a:t>Καλό απόγευμα!</a:t>
            </a:r>
          </a:p>
        </p:txBody>
      </p:sp>
      <p:pic>
        <p:nvPicPr>
          <p:cNvPr id="6" name="Θέση περιεχομένου 5">
            <a:extLst>
              <a:ext uri="{FF2B5EF4-FFF2-40B4-BE49-F238E27FC236}">
                <a16:creationId xmlns:a16="http://schemas.microsoft.com/office/drawing/2014/main" id="{AD914FDC-78C4-296A-56AA-362F7496C25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40179" y="457200"/>
            <a:ext cx="4137518" cy="5403850"/>
          </a:xfrm>
        </p:spPr>
      </p:pic>
      <p:sp>
        <p:nvSpPr>
          <p:cNvPr id="4" name="Θέση κειμένου 3">
            <a:extLst>
              <a:ext uri="{FF2B5EF4-FFF2-40B4-BE49-F238E27FC236}">
                <a16:creationId xmlns:a16="http://schemas.microsoft.com/office/drawing/2014/main" id="{AC4D62B6-31A9-EE32-452E-FEAD4583061F}"/>
              </a:ext>
            </a:extLst>
          </p:cNvPr>
          <p:cNvSpPr>
            <a:spLocks noGrp="1"/>
          </p:cNvSpPr>
          <p:nvPr>
            <p:ph type="body" sz="half" idx="2"/>
          </p:nvPr>
        </p:nvSpPr>
        <p:spPr/>
        <p:txBody>
          <a:bodyPr/>
          <a:lstStyle/>
          <a:p>
            <a:r>
              <a:rPr lang="el-GR" dirty="0">
                <a:latin typeface="Times New Roman" panose="02020603050405020304" pitchFamily="18" charset="0"/>
                <a:cs typeface="Times New Roman" panose="02020603050405020304" pitchFamily="18" charset="0"/>
              </a:rPr>
              <a:t>Σας ευχαριστώ!</a:t>
            </a:r>
          </a:p>
        </p:txBody>
      </p:sp>
    </p:spTree>
    <p:extLst>
      <p:ext uri="{BB962C8B-B14F-4D97-AF65-F5344CB8AC3E}">
        <p14:creationId xmlns:p14="http://schemas.microsoft.com/office/powerpoint/2010/main" val="2218672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36AC5B-221D-7E7C-5F62-1E0DA95C4DD3}"/>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C0AAB7FF-D3D3-0E7E-4744-21B14D20EAD3}"/>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DB61891C-2304-6FCD-C95C-02E1149E63E3}"/>
              </a:ext>
            </a:extLst>
          </p:cNvPr>
          <p:cNvSpPr>
            <a:spLocks noGrp="1"/>
          </p:cNvSpPr>
          <p:nvPr>
            <p:ph sz="half" idx="2"/>
          </p:nvPr>
        </p:nvSpPr>
        <p:spPr/>
        <p:txBody>
          <a:bodyPr/>
          <a:lstStyle/>
          <a:p>
            <a:pPr algn="just"/>
            <a:r>
              <a:rPr lang="el-GR" dirty="0">
                <a:latin typeface="Times New Roman" panose="02020603050405020304" pitchFamily="18" charset="0"/>
                <a:cs typeface="Times New Roman" panose="02020603050405020304" pitchFamily="18" charset="0"/>
              </a:rPr>
              <a:t>Η μήνυση κατά του Σωκράτη έγινε από τον ποιητή Μέλητο, που αιτήθηκε την επιβολή της θανατικής ποινής στον φιλόσοφο για το αδίκημα της ασέβειας. Τον Μέλητο πλαισίωσαν ως κατήγοροι ο πολιτικός και βυρσοδέψης Άνυτος και ο ρήτορας </a:t>
            </a:r>
            <a:r>
              <a:rPr lang="el-GR" dirty="0" err="1">
                <a:latin typeface="Times New Roman" panose="02020603050405020304" pitchFamily="18" charset="0"/>
                <a:cs typeface="Times New Roman" panose="02020603050405020304" pitchFamily="18" charset="0"/>
              </a:rPr>
              <a:t>Λύκωνας</a:t>
            </a:r>
            <a:r>
              <a:rPr lang="el-GR" dirty="0">
                <a:latin typeface="Times New Roman" panose="02020603050405020304" pitchFamily="18" charset="0"/>
                <a:cs typeface="Times New Roman" panose="02020603050405020304" pitchFamily="18" charset="0"/>
              </a:rPr>
              <a:t>.</a:t>
            </a:r>
          </a:p>
        </p:txBody>
      </p:sp>
      <p:sp>
        <p:nvSpPr>
          <p:cNvPr id="5" name="Θέση κειμένου 4">
            <a:extLst>
              <a:ext uri="{FF2B5EF4-FFF2-40B4-BE49-F238E27FC236}">
                <a16:creationId xmlns:a16="http://schemas.microsoft.com/office/drawing/2014/main" id="{4A9DBA5D-3ED2-5042-AFB0-B35B516CDB0E}"/>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ACE35D99-14DC-8E2C-9CA5-48BA5EFB69CC}"/>
              </a:ext>
            </a:extLst>
          </p:cNvPr>
          <p:cNvSpPr>
            <a:spLocks noGrp="1"/>
          </p:cNvSpPr>
          <p:nvPr>
            <p:ph sz="quarter" idx="4"/>
          </p:nvPr>
        </p:nvSpPr>
        <p:spPr/>
        <p:txBody>
          <a:bodyPr/>
          <a:lstStyle/>
          <a:p>
            <a:pPr algn="just"/>
            <a:r>
              <a:rPr lang="el-GR" dirty="0">
                <a:latin typeface="Times New Roman" panose="02020603050405020304" pitchFamily="18" charset="0"/>
                <a:cs typeface="Times New Roman" panose="02020603050405020304" pitchFamily="18" charset="0"/>
              </a:rPr>
              <a:t>Ο πατέρας του συνέλαβε έναν υπηρέτη του επειδή είχε σκοτώσει ένα μισθωτό εργάτη, έδεσε τον υπηρέτη χειροπόδαρα και τον έριξε σε ένα λάκκο, αφήνοντάς τον να πεθάνει από την πείνα και το κρύο. </a:t>
            </a:r>
          </a:p>
        </p:txBody>
      </p:sp>
    </p:spTree>
    <p:extLst>
      <p:ext uri="{BB962C8B-B14F-4D97-AF65-F5344CB8AC3E}">
        <p14:creationId xmlns:p14="http://schemas.microsoft.com/office/powerpoint/2010/main" val="677964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FF618F4C-61CB-7CDB-3C16-05E9489ED4A2}"/>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i="1" dirty="0"/>
          </a:p>
        </p:txBody>
      </p:sp>
      <p:sp>
        <p:nvSpPr>
          <p:cNvPr id="5" name="Θέση κειμένου 4">
            <a:extLst>
              <a:ext uri="{FF2B5EF4-FFF2-40B4-BE49-F238E27FC236}">
                <a16:creationId xmlns:a16="http://schemas.microsoft.com/office/drawing/2014/main" id="{BD382208-6003-B580-1351-EB6A64B4F685}"/>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6" name="Θέση περιεχομένου 5">
            <a:extLst>
              <a:ext uri="{FF2B5EF4-FFF2-40B4-BE49-F238E27FC236}">
                <a16:creationId xmlns:a16="http://schemas.microsoft.com/office/drawing/2014/main" id="{9B37BAC0-4154-F396-ED81-D459C5D19F11}"/>
              </a:ext>
            </a:extLst>
          </p:cNvPr>
          <p:cNvSpPr>
            <a:spLocks noGrp="1"/>
          </p:cNvSpPr>
          <p:nvPr>
            <p:ph sz="half" idx="2"/>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Περίπου 70 ετών.</a:t>
            </a:r>
          </a:p>
          <a:p>
            <a:pPr algn="just"/>
            <a:r>
              <a:rPr lang="el-GR" dirty="0">
                <a:latin typeface="Times New Roman" panose="02020603050405020304" pitchFamily="18" charset="0"/>
                <a:cs typeface="Times New Roman" panose="02020603050405020304" pitchFamily="18" charset="0"/>
              </a:rPr>
              <a:t> Κατηγορείται για το ότι επί χρόνια διέφθειρε τους νέους </a:t>
            </a:r>
            <a:r>
              <a:rPr lang="el-GR" dirty="0" err="1">
                <a:latin typeface="Times New Roman" panose="02020603050405020304" pitchFamily="18" charset="0"/>
                <a:cs typeface="Times New Roman" panose="02020603050405020304" pitchFamily="18" charset="0"/>
              </a:rPr>
              <a:t>εισηγούμενος</a:t>
            </a:r>
            <a:r>
              <a:rPr lang="el-GR" dirty="0">
                <a:latin typeface="Times New Roman" panose="02020603050405020304" pitchFamily="18" charset="0"/>
                <a:cs typeface="Times New Roman" panose="02020603050405020304" pitchFamily="18" charset="0"/>
              </a:rPr>
              <a:t> καινούριους θεούς και μη αποδεχόμενος τους παλιούς = ασέβεια.</a:t>
            </a:r>
          </a:p>
          <a:p>
            <a:pPr algn="just"/>
            <a:r>
              <a:rPr lang="el-GR" dirty="0">
                <a:latin typeface="Times New Roman" panose="02020603050405020304" pitchFamily="18" charset="0"/>
                <a:cs typeface="Times New Roman" panose="02020603050405020304" pitchFamily="18" charset="0"/>
              </a:rPr>
              <a:t>Η μήνυση που έχει κατατεθεί εναντίον του επικεντρώνεται στη ασέβειά του· είναι λοιπόν εύλογο να ενδιαφέρεται ο Σωκράτης για την έννοια της ευσέβειας.</a:t>
            </a:r>
          </a:p>
        </p:txBody>
      </p:sp>
      <p:sp>
        <p:nvSpPr>
          <p:cNvPr id="7" name="Θέση κειμένου 6">
            <a:extLst>
              <a:ext uri="{FF2B5EF4-FFF2-40B4-BE49-F238E27FC236}">
                <a16:creationId xmlns:a16="http://schemas.microsoft.com/office/drawing/2014/main" id="{D92E7447-F602-11AF-B90F-13BABF089E97}"/>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8" name="Θέση περιεχομένου 7">
            <a:extLst>
              <a:ext uri="{FF2B5EF4-FFF2-40B4-BE49-F238E27FC236}">
                <a16:creationId xmlns:a16="http://schemas.microsoft.com/office/drawing/2014/main" id="{DE1CA7C5-D72A-9189-D980-9E84F1AB21E4}"/>
              </a:ext>
            </a:extLst>
          </p:cNvPr>
          <p:cNvSpPr>
            <a:spLocks noGrp="1"/>
          </p:cNvSpPr>
          <p:nvPr>
            <p:ph sz="quarter" idx="4"/>
          </p:nvPr>
        </p:nvSpPr>
        <p:spPr/>
        <p:txBody>
          <a:bodyPr>
            <a:normAutofit fontScale="85000" lnSpcReduction="10000"/>
          </a:bodyPr>
          <a:lstStyle/>
          <a:p>
            <a:pPr algn="just"/>
            <a:r>
              <a:rPr lang="el-GR" dirty="0">
                <a:latin typeface="Times New Roman" panose="02020603050405020304" pitchFamily="18" charset="0"/>
                <a:cs typeface="Times New Roman" panose="02020603050405020304" pitchFamily="18" charset="0"/>
              </a:rPr>
              <a:t>Μάντης. Ιερό πρόσωπο.</a:t>
            </a:r>
          </a:p>
          <a:p>
            <a:pPr algn="just"/>
            <a:r>
              <a:rPr lang="el-GR" dirty="0">
                <a:latin typeface="Times New Roman" panose="02020603050405020304" pitchFamily="18" charset="0"/>
                <a:cs typeface="Times New Roman" panose="02020603050405020304" pitchFamily="18" charset="0"/>
              </a:rPr>
              <a:t> Σκοπός του είναι να καταθέσει μήνυση ενάντια στον ίδιο τον πατέρα του. Ήθελε να αποπλύνει τον εαυτό του από το μίασμα που συνοδεύει κάθε συνενοχή σε φόνο και να το μεταθέσει στις αρχές.</a:t>
            </a:r>
          </a:p>
          <a:p>
            <a:pPr algn="just"/>
            <a:r>
              <a:rPr lang="el-GR" dirty="0">
                <a:latin typeface="Times New Roman" panose="02020603050405020304" pitchFamily="18" charset="0"/>
                <a:cs typeface="Times New Roman" panose="02020603050405020304" pitchFamily="18" charset="0"/>
              </a:rPr>
              <a:t>Οι συγγενείς του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 πιστεύουν ότι είναι ιεροσυλία να μηνύει ο γιος τον πατέρα. Ήθελε να συζητήσει για την ευσέβειας.  </a:t>
            </a:r>
          </a:p>
        </p:txBody>
      </p:sp>
    </p:spTree>
    <p:extLst>
      <p:ext uri="{BB962C8B-B14F-4D97-AF65-F5344CB8AC3E}">
        <p14:creationId xmlns:p14="http://schemas.microsoft.com/office/powerpoint/2010/main" val="100412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972F63-0789-7107-8F9C-FA043960A41B}"/>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A32880E6-3CF3-57F1-6169-EED1A8E6365F}"/>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BCEDAE13-F35C-6252-B92D-0A5549BFF935}"/>
              </a:ext>
            </a:extLst>
          </p:cNvPr>
          <p:cNvSpPr>
            <a:spLocks noGrp="1"/>
          </p:cNvSpPr>
          <p:nvPr>
            <p:ph sz="half" idx="2"/>
          </p:nvPr>
        </p:nvSpPr>
        <p:spPr/>
        <p:txBody>
          <a:bodyPr/>
          <a:lstStyle/>
          <a:p>
            <a:pPr algn="just"/>
            <a:r>
              <a:rPr lang="el-GR" dirty="0">
                <a:latin typeface="Times New Roman" panose="02020603050405020304" pitchFamily="18" charset="0"/>
                <a:cs typeface="Times New Roman" panose="02020603050405020304" pitchFamily="18" charset="0"/>
              </a:rPr>
              <a:t>Περίπου δύο μήνες μετά τη μήνυση, στα τέλη της άνοιξης ή τις αρχές του θέρους του 399 π.Χ., ξεκίνησε η δίκη του Σωκράτη. </a:t>
            </a:r>
          </a:p>
        </p:txBody>
      </p:sp>
      <p:sp>
        <p:nvSpPr>
          <p:cNvPr id="5" name="Θέση κειμένου 4">
            <a:extLst>
              <a:ext uri="{FF2B5EF4-FFF2-40B4-BE49-F238E27FC236}">
                <a16:creationId xmlns:a16="http://schemas.microsoft.com/office/drawing/2014/main" id="{AD70050F-C63E-A2DD-C574-9CD06A04141D}"/>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7F626945-CAED-5077-BF72-61D04AB22C23}"/>
              </a:ext>
            </a:extLst>
          </p:cNvPr>
          <p:cNvSpPr>
            <a:spLocks noGrp="1"/>
          </p:cNvSpPr>
          <p:nvPr>
            <p:ph sz="quarter" idx="4"/>
          </p:nvPr>
        </p:nvSpPr>
        <p:spPr/>
        <p:txBody>
          <a:bodyPr/>
          <a:lstStyle/>
          <a:p>
            <a:pPr algn="just"/>
            <a:r>
              <a:rPr lang="el-GR" dirty="0">
                <a:latin typeface="Times New Roman" panose="02020603050405020304" pitchFamily="18" charset="0"/>
                <a:cs typeface="Times New Roman" panose="02020603050405020304" pitchFamily="18" charset="0"/>
              </a:rPr>
              <a:t>Ο Ευθύφρων δε διέθετε επιχειρήματα με νομική ισχύ άρα είναι πιθανόν η αγωγή του να απορρίφθηκε από τον Βασιλέα. </a:t>
            </a:r>
          </a:p>
        </p:txBody>
      </p:sp>
    </p:spTree>
    <p:extLst>
      <p:ext uri="{BB962C8B-B14F-4D97-AF65-F5344CB8AC3E}">
        <p14:creationId xmlns:p14="http://schemas.microsoft.com/office/powerpoint/2010/main" val="1181526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C3B186-5763-0972-888D-04230F76F653}"/>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περιεχομένου 2">
            <a:extLst>
              <a:ext uri="{FF2B5EF4-FFF2-40B4-BE49-F238E27FC236}">
                <a16:creationId xmlns:a16="http://schemas.microsoft.com/office/drawing/2014/main" id="{3A648775-3A1A-1A1F-7168-0F945A0A7A0A}"/>
              </a:ext>
            </a:extLst>
          </p:cNvPr>
          <p:cNvSpPr>
            <a:spLocks noGrp="1"/>
          </p:cNvSpPr>
          <p:nvPr>
            <p:ph idx="1"/>
          </p:nvPr>
        </p:nvSpPr>
        <p:spPr/>
        <p:txBody>
          <a:bodyPr>
            <a:normAutofit lnSpcReduction="10000"/>
          </a:bodyPr>
          <a:lstStyle/>
          <a:p>
            <a:pPr algn="just"/>
            <a:r>
              <a:rPr lang="el-GR" dirty="0">
                <a:latin typeface="Times New Roman" panose="02020603050405020304" pitchFamily="18" charset="0"/>
                <a:cs typeface="Times New Roman" panose="02020603050405020304" pitchFamily="18" charset="0"/>
              </a:rPr>
              <a:t>Συγκρίνονται δύο διαφορετικές αντιλήψεις για το τι είναι ευσέβεια.</a:t>
            </a:r>
          </a:p>
          <a:p>
            <a:pPr algn="just"/>
            <a:r>
              <a:rPr lang="el-GR" dirty="0">
                <a:latin typeface="Times New Roman" panose="02020603050405020304" pitchFamily="18" charset="0"/>
                <a:cs typeface="Times New Roman" panose="02020603050405020304" pitchFamily="18" charset="0"/>
              </a:rPr>
              <a:t>Δεν βγαίνει κάποιο οριστικό συμπέρασμα. Μετά από επανειλημμένες προσπάθειες παραδέχονται ότι δεν μπόρεσαν να πετύχουν το στόχο τους, γι’ αυτό και ο διάλογος χαρακτηρίζεται «</a:t>
            </a:r>
            <a:r>
              <a:rPr lang="el-GR" dirty="0" err="1">
                <a:latin typeface="Times New Roman" panose="02020603050405020304" pitchFamily="18" charset="0"/>
                <a:cs typeface="Times New Roman" panose="02020603050405020304" pitchFamily="18" charset="0"/>
              </a:rPr>
              <a:t>πειραστικός</a:t>
            </a:r>
            <a:r>
              <a:rPr lang="el-GR" dirty="0">
                <a:latin typeface="Times New Roman" panose="02020603050405020304" pitchFamily="18" charset="0"/>
                <a:cs typeface="Times New Roman" panose="02020603050405020304" pitchFamily="18" charset="0"/>
              </a:rPr>
              <a:t>» = αποτυχημένο πείραμα όπως και άλλοι πρώιμοι διάλογοι. </a:t>
            </a:r>
          </a:p>
          <a:p>
            <a:pPr algn="just"/>
            <a:r>
              <a:rPr lang="el-GR" dirty="0">
                <a:latin typeface="Times New Roman" panose="02020603050405020304" pitchFamily="18" charset="0"/>
                <a:cs typeface="Times New Roman" panose="02020603050405020304" pitchFamily="18" charset="0"/>
              </a:rPr>
              <a:t>Στο συμπέρασμα στο οποίο πλησιάζουμε είναι στο ότι η ευσέβεια αποτελεί την τέχνη της δοσοληψίας μεταξύ θεών και ανθρώπων (14</a:t>
            </a:r>
            <a:r>
              <a:rPr lang="en-US" dirty="0">
                <a:latin typeface="Times New Roman" panose="02020603050405020304" pitchFamily="18" charset="0"/>
                <a:cs typeface="Times New Roman" panose="02020603050405020304" pitchFamily="18" charset="0"/>
              </a:rPr>
              <a:t>d-e). </a:t>
            </a:r>
            <a:endParaRPr lang="el-GR" dirty="0">
              <a:latin typeface="Times New Roman" panose="02020603050405020304" pitchFamily="18" charset="0"/>
              <a:cs typeface="Times New Roman" panose="02020603050405020304" pitchFamily="18" charset="0"/>
            </a:endParaRPr>
          </a:p>
          <a:p>
            <a:pPr algn="just"/>
            <a:r>
              <a:rPr lang="el-GR" strike="sngStrike" dirty="0" err="1">
                <a:latin typeface="Times New Roman" panose="02020603050405020304" pitchFamily="18" charset="0"/>
                <a:cs typeface="Times New Roman" panose="02020603050405020304" pitchFamily="18" charset="0"/>
              </a:rPr>
              <a:t>Δοῦναι</a:t>
            </a:r>
            <a:r>
              <a:rPr lang="el-GR" strike="sngStrike" dirty="0">
                <a:latin typeface="Times New Roman" panose="02020603050405020304" pitchFamily="18" charset="0"/>
                <a:cs typeface="Times New Roman" panose="02020603050405020304" pitchFamily="18" charset="0"/>
              </a:rPr>
              <a:t> </a:t>
            </a:r>
            <a:r>
              <a:rPr lang="el-GR" strike="sngStrike" dirty="0" err="1">
                <a:latin typeface="Times New Roman" panose="02020603050405020304" pitchFamily="18" charset="0"/>
                <a:cs typeface="Times New Roman" panose="02020603050405020304" pitchFamily="18" charset="0"/>
              </a:rPr>
              <a:t>καὶ</a:t>
            </a:r>
            <a:r>
              <a:rPr lang="el-GR" strike="sngStrike" dirty="0">
                <a:latin typeface="Times New Roman" panose="02020603050405020304" pitchFamily="18" charset="0"/>
                <a:cs typeface="Times New Roman" panose="02020603050405020304" pitchFamily="18" charset="0"/>
              </a:rPr>
              <a:t> </a:t>
            </a:r>
            <a:r>
              <a:rPr lang="el-GR" strike="sngStrike" dirty="0" err="1">
                <a:latin typeface="Times New Roman" panose="02020603050405020304" pitchFamily="18" charset="0"/>
                <a:cs typeface="Times New Roman" panose="02020603050405020304" pitchFamily="18" charset="0"/>
              </a:rPr>
              <a:t>λαβεῖν</a:t>
            </a:r>
            <a:r>
              <a:rPr lang="el-GR" dirty="0">
                <a:latin typeface="Times New Roman" panose="02020603050405020304" pitchFamily="18" charset="0"/>
                <a:cs typeface="Times New Roman" panose="02020603050405020304" pitchFamily="18" charset="0"/>
              </a:rPr>
              <a:t>; (η κυνικότερη πλευρά της οργανωμένης λατρείας του αρχαίου ελληνικού κράτους) ή </a:t>
            </a:r>
            <a:r>
              <a:rPr lang="el-GR" b="1" dirty="0">
                <a:latin typeface="Times New Roman" panose="02020603050405020304" pitchFamily="18" charset="0"/>
                <a:cs typeface="Times New Roman" panose="02020603050405020304" pitchFamily="18" charset="0"/>
              </a:rPr>
              <a:t>συνεργασία του ανθρώπου με τα θεία για την πραγματοποίηση ενός ευγενούς αποτελέσματος (</a:t>
            </a:r>
            <a:r>
              <a:rPr lang="el-GR" b="1" i="1" dirty="0" err="1">
                <a:latin typeface="Times New Roman" panose="02020603050405020304" pitchFamily="18" charset="0"/>
                <a:cs typeface="Times New Roman" panose="02020603050405020304" pitchFamily="18" charset="0"/>
              </a:rPr>
              <a:t>παγκάλου</a:t>
            </a:r>
            <a:r>
              <a:rPr lang="el-GR" b="1" i="1" dirty="0">
                <a:latin typeface="Times New Roman" panose="02020603050405020304" pitchFamily="18" charset="0"/>
                <a:cs typeface="Times New Roman" panose="02020603050405020304" pitchFamily="18" charset="0"/>
              </a:rPr>
              <a:t> </a:t>
            </a:r>
            <a:r>
              <a:rPr lang="el-GR" b="1" i="1" dirty="0" err="1">
                <a:latin typeface="Times New Roman" panose="02020603050405020304" pitchFamily="18" charset="0"/>
                <a:cs typeface="Times New Roman" panose="02020603050405020304" pitchFamily="18" charset="0"/>
              </a:rPr>
              <a:t>ἔργου</a:t>
            </a:r>
            <a:r>
              <a:rPr lang="el-GR" b="1"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8686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E7A4FE-51E3-D836-BADD-694425290477}"/>
              </a:ext>
            </a:extLst>
          </p:cNvPr>
          <p:cNvSpPr>
            <a:spLocks noGrp="1"/>
          </p:cNvSpPr>
          <p:nvPr>
            <p:ph type="title"/>
          </p:nvPr>
        </p:nvSpPr>
        <p:spPr/>
        <p:txBody>
          <a:bodyPr/>
          <a:lstStyle/>
          <a:p>
            <a:r>
              <a:rPr lang="el-GR" i="1" dirty="0">
                <a:latin typeface="Times New Roman" panose="02020603050405020304" pitchFamily="18" charset="0"/>
                <a:cs typeface="Times New Roman" panose="02020603050405020304" pitchFamily="18" charset="0"/>
              </a:rPr>
              <a:t>Ευθύφρων</a:t>
            </a:r>
            <a:endParaRPr lang="el-GR" dirty="0"/>
          </a:p>
        </p:txBody>
      </p:sp>
      <p:sp>
        <p:nvSpPr>
          <p:cNvPr id="3" name="Θέση κειμένου 2">
            <a:extLst>
              <a:ext uri="{FF2B5EF4-FFF2-40B4-BE49-F238E27FC236}">
                <a16:creationId xmlns:a16="http://schemas.microsoft.com/office/drawing/2014/main" id="{B4B4237D-4490-B190-A9B7-8CD75288BE7E}"/>
              </a:ext>
            </a:extLst>
          </p:cNvPr>
          <p:cNvSpPr>
            <a:spLocks noGrp="1"/>
          </p:cNvSpPr>
          <p:nvPr>
            <p:ph type="body" idx="1"/>
          </p:nvPr>
        </p:nvSpPr>
        <p:spPr/>
        <p:txBody>
          <a:bodyPr/>
          <a:lstStyle/>
          <a:p>
            <a:r>
              <a:rPr lang="el-GR" dirty="0">
                <a:latin typeface="Times New Roman" panose="02020603050405020304" pitchFamily="18" charset="0"/>
                <a:cs typeface="Times New Roman" panose="02020603050405020304" pitchFamily="18" charset="0"/>
              </a:rPr>
              <a:t>ΣΩΚΡΑΤΗΣ</a:t>
            </a:r>
          </a:p>
        </p:txBody>
      </p:sp>
      <p:sp>
        <p:nvSpPr>
          <p:cNvPr id="4" name="Θέση περιεχομένου 3">
            <a:extLst>
              <a:ext uri="{FF2B5EF4-FFF2-40B4-BE49-F238E27FC236}">
                <a16:creationId xmlns:a16="http://schemas.microsoft.com/office/drawing/2014/main" id="{901CC335-57B2-AE8C-D84B-7EBD065BAFDD}"/>
              </a:ext>
            </a:extLst>
          </p:cNvPr>
          <p:cNvSpPr>
            <a:spLocks noGrp="1"/>
          </p:cNvSpPr>
          <p:nvPr>
            <p:ph sz="half" idx="2"/>
          </p:nvPr>
        </p:nvSpPr>
        <p:spPr/>
        <p:txBody>
          <a:bodyPr/>
          <a:lstStyle/>
          <a:p>
            <a:pPr algn="just"/>
            <a:r>
              <a:rPr lang="el-GR" dirty="0">
                <a:latin typeface="Times New Roman" panose="02020603050405020304" pitchFamily="18" charset="0"/>
                <a:cs typeface="Times New Roman" panose="02020603050405020304" pitchFamily="18" charset="0"/>
              </a:rPr>
              <a:t>Επιθυμεί να μάθει από αυτόν τι είναι το </a:t>
            </a:r>
            <a:r>
              <a:rPr lang="el-GR" i="1" dirty="0" err="1">
                <a:latin typeface="Times New Roman" panose="02020603050405020304" pitchFamily="18" charset="0"/>
                <a:cs typeface="Times New Roman" panose="02020603050405020304" pitchFamily="18" charset="0"/>
              </a:rPr>
              <a:t>ὅσιον</a:t>
            </a:r>
            <a:r>
              <a:rPr lang="el-GR" i="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για να αντιμετωπίσει τους κατηγόρους του.</a:t>
            </a:r>
          </a:p>
          <a:p>
            <a:pPr algn="just"/>
            <a:r>
              <a:rPr lang="el-GR" dirty="0">
                <a:latin typeface="Times New Roman" panose="02020603050405020304" pitchFamily="18" charset="0"/>
                <a:cs typeface="Times New Roman" panose="02020603050405020304" pitchFamily="18" charset="0"/>
              </a:rPr>
              <a:t>Προτρέπει τον </a:t>
            </a:r>
            <a:r>
              <a:rPr lang="el-GR" dirty="0" err="1">
                <a:latin typeface="Times New Roman" panose="02020603050405020304" pitchFamily="18" charset="0"/>
                <a:cs typeface="Times New Roman" panose="02020603050405020304" pitchFamily="18" charset="0"/>
              </a:rPr>
              <a:t>Ευθύφρονα</a:t>
            </a:r>
            <a:r>
              <a:rPr lang="el-GR" dirty="0">
                <a:latin typeface="Times New Roman" panose="02020603050405020304" pitchFamily="18" charset="0"/>
                <a:cs typeface="Times New Roman" panose="02020603050405020304" pitchFamily="18" charset="0"/>
              </a:rPr>
              <a:t> να ορίσει τι είναι το ευσεβές.</a:t>
            </a:r>
          </a:p>
        </p:txBody>
      </p:sp>
      <p:sp>
        <p:nvSpPr>
          <p:cNvPr id="5" name="Θέση κειμένου 4">
            <a:extLst>
              <a:ext uri="{FF2B5EF4-FFF2-40B4-BE49-F238E27FC236}">
                <a16:creationId xmlns:a16="http://schemas.microsoft.com/office/drawing/2014/main" id="{39CD45DB-6977-7B46-B398-B60CB4D7EBD4}"/>
              </a:ext>
            </a:extLst>
          </p:cNvPr>
          <p:cNvSpPr>
            <a:spLocks noGrp="1"/>
          </p:cNvSpPr>
          <p:nvPr>
            <p:ph type="body" sz="quarter" idx="3"/>
          </p:nvPr>
        </p:nvSpPr>
        <p:spPr/>
        <p:txBody>
          <a:bodyPr/>
          <a:lstStyle/>
          <a:p>
            <a:r>
              <a:rPr lang="el-GR" dirty="0">
                <a:latin typeface="Times New Roman" panose="02020603050405020304" pitchFamily="18" charset="0"/>
                <a:cs typeface="Times New Roman" panose="02020603050405020304" pitchFamily="18" charset="0"/>
              </a:rPr>
              <a:t>ΕΥΘΥΦΡΩΝ</a:t>
            </a:r>
          </a:p>
        </p:txBody>
      </p:sp>
      <p:sp>
        <p:nvSpPr>
          <p:cNvPr id="6" name="Θέση περιεχομένου 5">
            <a:extLst>
              <a:ext uri="{FF2B5EF4-FFF2-40B4-BE49-F238E27FC236}">
                <a16:creationId xmlns:a16="http://schemas.microsoft.com/office/drawing/2014/main" id="{6AA2C255-0A73-7B13-AC66-953586F85710}"/>
              </a:ext>
            </a:extLst>
          </p:cNvPr>
          <p:cNvSpPr>
            <a:spLocks noGrp="1"/>
          </p:cNvSpPr>
          <p:nvPr>
            <p:ph sz="quarter" idx="4"/>
          </p:nvPr>
        </p:nvSpPr>
        <p:spPr/>
        <p:txBody>
          <a:bodyPr/>
          <a:lstStyle/>
          <a:p>
            <a:pPr algn="just"/>
            <a:r>
              <a:rPr lang="el-GR" dirty="0">
                <a:latin typeface="Times New Roman" panose="02020603050405020304" pitchFamily="18" charset="0"/>
                <a:cs typeface="Times New Roman" panose="02020603050405020304" pitchFamily="18" charset="0"/>
              </a:rPr>
              <a:t>Ισχυρίζεται ότι γνωρίζει τι είναι ευσέβεια.</a:t>
            </a:r>
          </a:p>
          <a:p>
            <a:pPr algn="just"/>
            <a:endParaRPr lang="el-GR" dirty="0">
              <a:latin typeface="Times New Roman" panose="02020603050405020304" pitchFamily="18" charset="0"/>
              <a:cs typeface="Times New Roman" panose="02020603050405020304" pitchFamily="18" charset="0"/>
            </a:endParaRPr>
          </a:p>
          <a:p>
            <a:pPr algn="just"/>
            <a:r>
              <a:rPr lang="el-GR" dirty="0">
                <a:latin typeface="Times New Roman" panose="02020603050405020304" pitchFamily="18" charset="0"/>
                <a:cs typeface="Times New Roman" panose="02020603050405020304" pitchFamily="18" charset="0"/>
              </a:rPr>
              <a:t>Προχωρά σε μια σειρά από ορισμούς.</a:t>
            </a:r>
          </a:p>
        </p:txBody>
      </p:sp>
    </p:spTree>
    <p:extLst>
      <p:ext uri="{BB962C8B-B14F-4D97-AF65-F5344CB8AC3E}">
        <p14:creationId xmlns:p14="http://schemas.microsoft.com/office/powerpoint/2010/main" val="1031714942"/>
      </p:ext>
    </p:extLst>
  </p:cSld>
  <p:clrMapOvr>
    <a:masterClrMapping/>
  </p:clrMapOvr>
</p:sld>
</file>

<file path=ppt/theme/theme1.xml><?xml version="1.0" encoding="utf-8"?>
<a:theme xmlns:a="http://schemas.openxmlformats.org/drawingml/2006/main" name="BohemianVTI">
  <a:themeElements>
    <a:clrScheme name="Ζεστό μπλε">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docProps/app.xml><?xml version="1.0" encoding="utf-8"?>
<Properties xmlns="http://schemas.openxmlformats.org/officeDocument/2006/extended-properties" xmlns:vt="http://schemas.openxmlformats.org/officeDocument/2006/docPropsVTypes">
  <Template>Μποέμικο</Template>
  <TotalTime>294</TotalTime>
  <Words>5032</Words>
  <Application>Microsoft Office PowerPoint</Application>
  <PresentationFormat>Ευρεία οθόνη</PresentationFormat>
  <Paragraphs>247</Paragraphs>
  <Slides>43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43</vt:i4>
      </vt:variant>
    </vt:vector>
  </HeadingPairs>
  <TitlesOfParts>
    <vt:vector size="48" baseType="lpstr">
      <vt:lpstr>Arial</vt:lpstr>
      <vt:lpstr>Avenir Next LT Pro</vt:lpstr>
      <vt:lpstr>Modern Love</vt:lpstr>
      <vt:lpstr>Times New Roman</vt:lpstr>
      <vt:lpstr>BohemianVTI</vt:lpstr>
      <vt:lpstr>PHS_2.1 Πλάτων Β΄ εξάμηνο</vt:lpstr>
      <vt:lpstr>2ο ΜΑΘΗΜΑ</vt:lpstr>
      <vt:lpstr>Ευθύφρων</vt:lpstr>
      <vt:lpstr>Ευθύφρων</vt:lpstr>
      <vt:lpstr>Ευθύφρων</vt:lpstr>
      <vt:lpstr>Ευθύφρων</vt:lpstr>
      <vt:lpstr>Ευθύφρων</vt:lpstr>
      <vt:lpstr>Ευθύφρων</vt:lpstr>
      <vt:lpstr>Ευθύφρων</vt:lpstr>
      <vt:lpstr>Ευθύφρων</vt:lpstr>
      <vt:lpstr>Ευθύφρων</vt:lpstr>
      <vt:lpstr>Ευθύφρων</vt:lpstr>
      <vt:lpstr>Ευθύφρων</vt:lpstr>
      <vt:lpstr>Ευθύφρων</vt:lpstr>
      <vt:lpstr>Ευθύφρων 10a-11e</vt:lpstr>
      <vt:lpstr>Ευθύφρων 10a-11e</vt:lpstr>
      <vt:lpstr>Ευθύφρων 10a-11e</vt:lpstr>
      <vt:lpstr>Ευθύφρων 10a-11e</vt:lpstr>
      <vt:lpstr>Ευθύφρων 10a-11e</vt:lpstr>
      <vt:lpstr>Ευθύφρων 10a-11e</vt:lpstr>
      <vt:lpstr>Ευθύφρων 10a-11e</vt:lpstr>
      <vt:lpstr>Ευθύφρων 10a-11e</vt:lpstr>
      <vt:lpstr>Ευθύφρων 10a-11e</vt:lpstr>
      <vt:lpstr>Ευθύφρων 10a-11e</vt:lpstr>
      <vt:lpstr>Ευθύφρων 10a-12e</vt:lpstr>
      <vt:lpstr>Ευθύφρων 10a-11e</vt:lpstr>
      <vt:lpstr>Ευθύφρων 10a-12e</vt:lpstr>
      <vt:lpstr>Ευθύφρων 10a-11e</vt:lpstr>
      <vt:lpstr>Ευθύφρων 10a-11e</vt:lpstr>
      <vt:lpstr>Ευθύφρων 10a-11e</vt:lpstr>
      <vt:lpstr>Λεξιλόγιο</vt:lpstr>
      <vt:lpstr>Λεξιλόγιο</vt:lpstr>
      <vt:lpstr>Λεξιλόγιο</vt:lpstr>
      <vt:lpstr>Λεξιλόγιο</vt:lpstr>
      <vt:lpstr>Σχόλια</vt:lpstr>
      <vt:lpstr>Παρουσίαση του PowerPoint</vt:lpstr>
      <vt:lpstr>Σχόλια</vt:lpstr>
      <vt:lpstr>Σχόλια</vt:lpstr>
      <vt:lpstr>Σχόλια</vt:lpstr>
      <vt:lpstr>Σχόλια</vt:lpstr>
      <vt:lpstr>Σχόλια</vt:lpstr>
      <vt:lpstr>Ερωτήσεις κατανόησης</vt:lpstr>
      <vt:lpstr>Καλό απόγευμα!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6</cp:revision>
  <dcterms:created xsi:type="dcterms:W3CDTF">2025-02-10T06:23:37Z</dcterms:created>
  <dcterms:modified xsi:type="dcterms:W3CDTF">2025-02-27T12:47:56Z</dcterms:modified>
</cp:coreProperties>
</file>