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6" r:id="rId2"/>
    <p:sldId id="257" r:id="rId3"/>
    <p:sldId id="274" r:id="rId4"/>
    <p:sldId id="273" r:id="rId5"/>
    <p:sldId id="258" r:id="rId6"/>
    <p:sldId id="277" r:id="rId7"/>
    <p:sldId id="267" r:id="rId8"/>
    <p:sldId id="275" r:id="rId9"/>
    <p:sldId id="276" r:id="rId10"/>
    <p:sldId id="268" r:id="rId11"/>
    <p:sldId id="269" r:id="rId12"/>
    <p:sldId id="271" r:id="rId13"/>
    <p:sldId id="279" r:id="rId14"/>
    <p:sldId id="280" r:id="rId15"/>
    <p:sldId id="281" r:id="rId16"/>
    <p:sldId id="282" r:id="rId17"/>
    <p:sldId id="283" r:id="rId18"/>
    <p:sldId id="285" r:id="rId19"/>
    <p:sldId id="284" r:id="rId20"/>
    <p:sldId id="278" r:id="rId21"/>
    <p:sldId id="259" r:id="rId22"/>
    <p:sldId id="310" r:id="rId23"/>
    <p:sldId id="286" r:id="rId24"/>
    <p:sldId id="291" r:id="rId25"/>
    <p:sldId id="292" r:id="rId26"/>
    <p:sldId id="293" r:id="rId27"/>
    <p:sldId id="294" r:id="rId28"/>
    <p:sldId id="295" r:id="rId29"/>
    <p:sldId id="287" r:id="rId30"/>
    <p:sldId id="288" r:id="rId31"/>
    <p:sldId id="260" r:id="rId32"/>
    <p:sldId id="289" r:id="rId33"/>
    <p:sldId id="290" r:id="rId34"/>
    <p:sldId id="296" r:id="rId35"/>
    <p:sldId id="297" r:id="rId36"/>
    <p:sldId id="299" r:id="rId37"/>
    <p:sldId id="298" r:id="rId38"/>
    <p:sldId id="300" r:id="rId39"/>
    <p:sldId id="301" r:id="rId40"/>
    <p:sldId id="302" r:id="rId41"/>
    <p:sldId id="303" r:id="rId42"/>
    <p:sldId id="305" r:id="rId43"/>
    <p:sldId id="306" r:id="rId44"/>
    <p:sldId id="308" r:id="rId45"/>
    <p:sldId id="264" r:id="rId46"/>
    <p:sldId id="309" r:id="rId47"/>
    <p:sldId id="261" r:id="rId48"/>
    <p:sldId id="307" r:id="rId49"/>
    <p:sldId id="262" r:id="rId50"/>
    <p:sldId id="263" r:id="rId51"/>
    <p:sldId id="304" r:id="rId52"/>
    <p:sldId id="265" r:id="rId53"/>
    <p:sldId id="26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315"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siliki Kousoulini" userId="27d6ad4fd7685091" providerId="LiveId" clId="{F3ECADEE-1AE0-49BF-B528-E5639D7F820F}"/>
    <pc:docChg chg="undo custSel modSld">
      <pc:chgData name="Vasiliki Kousoulini" userId="27d6ad4fd7685091" providerId="LiveId" clId="{F3ECADEE-1AE0-49BF-B528-E5639D7F820F}" dt="2025-02-19T07:05:22.674" v="124" actId="20577"/>
      <pc:docMkLst>
        <pc:docMk/>
      </pc:docMkLst>
      <pc:sldChg chg="modSp mod">
        <pc:chgData name="Vasiliki Kousoulini" userId="27d6ad4fd7685091" providerId="LiveId" clId="{F3ECADEE-1AE0-49BF-B528-E5639D7F820F}" dt="2025-02-19T06:47:43.107" v="7" actId="114"/>
        <pc:sldMkLst>
          <pc:docMk/>
          <pc:sldMk cId="2673571237" sldId="259"/>
        </pc:sldMkLst>
        <pc:spChg chg="mod">
          <ac:chgData name="Vasiliki Kousoulini" userId="27d6ad4fd7685091" providerId="LiveId" clId="{F3ECADEE-1AE0-49BF-B528-E5639D7F820F}" dt="2025-02-19T06:47:43.107" v="7" actId="114"/>
          <ac:spMkLst>
            <pc:docMk/>
            <pc:sldMk cId="2673571237" sldId="259"/>
            <ac:spMk id="3" creationId="{8B4DD2E4-A8FE-89DF-583F-287129B58F20}"/>
          </ac:spMkLst>
        </pc:spChg>
      </pc:sldChg>
      <pc:sldChg chg="modSp mod">
        <pc:chgData name="Vasiliki Kousoulini" userId="27d6ad4fd7685091" providerId="LiveId" clId="{F3ECADEE-1AE0-49BF-B528-E5639D7F820F}" dt="2025-02-19T06:43:39.274" v="1" actId="20577"/>
        <pc:sldMkLst>
          <pc:docMk/>
          <pc:sldMk cId="3762660271" sldId="275"/>
        </pc:sldMkLst>
        <pc:spChg chg="mod">
          <ac:chgData name="Vasiliki Kousoulini" userId="27d6ad4fd7685091" providerId="LiveId" clId="{F3ECADEE-1AE0-49BF-B528-E5639D7F820F}" dt="2025-02-19T06:43:39.274" v="1" actId="20577"/>
          <ac:spMkLst>
            <pc:docMk/>
            <pc:sldMk cId="3762660271" sldId="275"/>
            <ac:spMk id="3" creationId="{84F49A25-BBFB-D22C-3F6E-C165C75D4459}"/>
          </ac:spMkLst>
        </pc:spChg>
      </pc:sldChg>
      <pc:sldChg chg="modSp mod">
        <pc:chgData name="Vasiliki Kousoulini" userId="27d6ad4fd7685091" providerId="LiveId" clId="{F3ECADEE-1AE0-49BF-B528-E5639D7F820F}" dt="2025-02-19T06:47:25.027" v="6" actId="114"/>
        <pc:sldMkLst>
          <pc:docMk/>
          <pc:sldMk cId="2194742329" sldId="278"/>
        </pc:sldMkLst>
        <pc:spChg chg="mod">
          <ac:chgData name="Vasiliki Kousoulini" userId="27d6ad4fd7685091" providerId="LiveId" clId="{F3ECADEE-1AE0-49BF-B528-E5639D7F820F}" dt="2025-02-19T06:47:25.027" v="6" actId="114"/>
          <ac:spMkLst>
            <pc:docMk/>
            <pc:sldMk cId="2194742329" sldId="278"/>
            <ac:spMk id="3" creationId="{9BD76FD6-1E32-30C0-117E-780888C9149D}"/>
          </ac:spMkLst>
        </pc:spChg>
      </pc:sldChg>
      <pc:sldChg chg="modSp mod">
        <pc:chgData name="Vasiliki Kousoulini" userId="27d6ad4fd7685091" providerId="LiveId" clId="{F3ECADEE-1AE0-49BF-B528-E5639D7F820F}" dt="2025-02-19T06:46:37.777" v="3" actId="20577"/>
        <pc:sldMkLst>
          <pc:docMk/>
          <pc:sldMk cId="2603037420" sldId="283"/>
        </pc:sldMkLst>
        <pc:spChg chg="mod">
          <ac:chgData name="Vasiliki Kousoulini" userId="27d6ad4fd7685091" providerId="LiveId" clId="{F3ECADEE-1AE0-49BF-B528-E5639D7F820F}" dt="2025-02-19T06:46:37.777" v="3" actId="20577"/>
          <ac:spMkLst>
            <pc:docMk/>
            <pc:sldMk cId="2603037420" sldId="283"/>
            <ac:spMk id="3" creationId="{3463BF46-EA8B-3250-7069-ED9E1E2A5C70}"/>
          </ac:spMkLst>
        </pc:spChg>
      </pc:sldChg>
      <pc:sldChg chg="modSp mod">
        <pc:chgData name="Vasiliki Kousoulini" userId="27d6ad4fd7685091" providerId="LiveId" clId="{F3ECADEE-1AE0-49BF-B528-E5639D7F820F}" dt="2025-02-19T06:47:05.400" v="5" actId="20577"/>
        <pc:sldMkLst>
          <pc:docMk/>
          <pc:sldMk cId="2770341181" sldId="284"/>
        </pc:sldMkLst>
        <pc:spChg chg="mod">
          <ac:chgData name="Vasiliki Kousoulini" userId="27d6ad4fd7685091" providerId="LiveId" clId="{F3ECADEE-1AE0-49BF-B528-E5639D7F820F}" dt="2025-02-19T06:47:05.400" v="5" actId="20577"/>
          <ac:spMkLst>
            <pc:docMk/>
            <pc:sldMk cId="2770341181" sldId="284"/>
            <ac:spMk id="3" creationId="{4C9D8A9E-1311-ED0A-EC9B-98B239F6D45F}"/>
          </ac:spMkLst>
        </pc:spChg>
      </pc:sldChg>
      <pc:sldChg chg="modSp mod">
        <pc:chgData name="Vasiliki Kousoulini" userId="27d6ad4fd7685091" providerId="LiveId" clId="{F3ECADEE-1AE0-49BF-B528-E5639D7F820F}" dt="2025-02-19T06:48:08.689" v="8" actId="114"/>
        <pc:sldMkLst>
          <pc:docMk/>
          <pc:sldMk cId="3599057018" sldId="286"/>
        </pc:sldMkLst>
        <pc:spChg chg="mod">
          <ac:chgData name="Vasiliki Kousoulini" userId="27d6ad4fd7685091" providerId="LiveId" clId="{F3ECADEE-1AE0-49BF-B528-E5639D7F820F}" dt="2025-02-19T06:48:08.689" v="8" actId="114"/>
          <ac:spMkLst>
            <pc:docMk/>
            <pc:sldMk cId="3599057018" sldId="286"/>
            <ac:spMk id="3" creationId="{9836BE09-C9B8-6A54-853D-D4AB4F4D7DED}"/>
          </ac:spMkLst>
        </pc:spChg>
      </pc:sldChg>
      <pc:sldChg chg="modSp mod">
        <pc:chgData name="Vasiliki Kousoulini" userId="27d6ad4fd7685091" providerId="LiveId" clId="{F3ECADEE-1AE0-49BF-B528-E5639D7F820F}" dt="2025-02-19T06:51:51.518" v="46" actId="114"/>
        <pc:sldMkLst>
          <pc:docMk/>
          <pc:sldMk cId="4175711386" sldId="289"/>
        </pc:sldMkLst>
        <pc:spChg chg="mod">
          <ac:chgData name="Vasiliki Kousoulini" userId="27d6ad4fd7685091" providerId="LiveId" clId="{F3ECADEE-1AE0-49BF-B528-E5639D7F820F}" dt="2025-02-19T06:51:51.518" v="46" actId="114"/>
          <ac:spMkLst>
            <pc:docMk/>
            <pc:sldMk cId="4175711386" sldId="289"/>
            <ac:spMk id="3" creationId="{28F30C29-D5A6-E56F-3A46-7AE98F5448D5}"/>
          </ac:spMkLst>
        </pc:spChg>
      </pc:sldChg>
      <pc:sldChg chg="modSp mod">
        <pc:chgData name="Vasiliki Kousoulini" userId="27d6ad4fd7685091" providerId="LiveId" clId="{F3ECADEE-1AE0-49BF-B528-E5639D7F820F}" dt="2025-02-19T06:52:18.381" v="49" actId="114"/>
        <pc:sldMkLst>
          <pc:docMk/>
          <pc:sldMk cId="1801972662" sldId="290"/>
        </pc:sldMkLst>
        <pc:spChg chg="mod">
          <ac:chgData name="Vasiliki Kousoulini" userId="27d6ad4fd7685091" providerId="LiveId" clId="{F3ECADEE-1AE0-49BF-B528-E5639D7F820F}" dt="2025-02-19T06:52:18.381" v="49" actId="114"/>
          <ac:spMkLst>
            <pc:docMk/>
            <pc:sldMk cId="1801972662" sldId="290"/>
            <ac:spMk id="4" creationId="{4637FAC1-0764-FAE2-A217-39F3B7BEB3BB}"/>
          </ac:spMkLst>
        </pc:spChg>
      </pc:sldChg>
      <pc:sldChg chg="modSp mod">
        <pc:chgData name="Vasiliki Kousoulini" userId="27d6ad4fd7685091" providerId="LiveId" clId="{F3ECADEE-1AE0-49BF-B528-E5639D7F820F}" dt="2025-02-19T06:48:58.443" v="16" actId="114"/>
        <pc:sldMkLst>
          <pc:docMk/>
          <pc:sldMk cId="2339287245" sldId="291"/>
        </pc:sldMkLst>
        <pc:spChg chg="mod">
          <ac:chgData name="Vasiliki Kousoulini" userId="27d6ad4fd7685091" providerId="LiveId" clId="{F3ECADEE-1AE0-49BF-B528-E5639D7F820F}" dt="2025-02-19T06:48:58.443" v="16" actId="114"/>
          <ac:spMkLst>
            <pc:docMk/>
            <pc:sldMk cId="2339287245" sldId="291"/>
            <ac:spMk id="7" creationId="{8E90B6A4-6381-CFD5-029F-50593768F32C}"/>
          </ac:spMkLst>
        </pc:spChg>
        <pc:spChg chg="mod">
          <ac:chgData name="Vasiliki Kousoulini" userId="27d6ad4fd7685091" providerId="LiveId" clId="{F3ECADEE-1AE0-49BF-B528-E5639D7F820F}" dt="2025-02-19T06:48:46.969" v="13" actId="114"/>
          <ac:spMkLst>
            <pc:docMk/>
            <pc:sldMk cId="2339287245" sldId="291"/>
            <ac:spMk id="9" creationId="{CEAB7F18-95EF-26BF-DFE1-0383182E68DB}"/>
          </ac:spMkLst>
        </pc:spChg>
      </pc:sldChg>
      <pc:sldChg chg="modSp mod">
        <pc:chgData name="Vasiliki Kousoulini" userId="27d6ad4fd7685091" providerId="LiveId" clId="{F3ECADEE-1AE0-49BF-B528-E5639D7F820F}" dt="2025-02-19T06:49:30.903" v="24" actId="114"/>
        <pc:sldMkLst>
          <pc:docMk/>
          <pc:sldMk cId="1287963528" sldId="292"/>
        </pc:sldMkLst>
        <pc:spChg chg="mod">
          <ac:chgData name="Vasiliki Kousoulini" userId="27d6ad4fd7685091" providerId="LiveId" clId="{F3ECADEE-1AE0-49BF-B528-E5639D7F820F}" dt="2025-02-19T06:49:14.523" v="20" actId="114"/>
          <ac:spMkLst>
            <pc:docMk/>
            <pc:sldMk cId="1287963528" sldId="292"/>
            <ac:spMk id="4" creationId="{3677557E-62B6-472E-43D7-44BDE6D39320}"/>
          </ac:spMkLst>
        </pc:spChg>
        <pc:spChg chg="mod">
          <ac:chgData name="Vasiliki Kousoulini" userId="27d6ad4fd7685091" providerId="LiveId" clId="{F3ECADEE-1AE0-49BF-B528-E5639D7F820F}" dt="2025-02-19T06:49:30.903" v="24" actId="114"/>
          <ac:spMkLst>
            <pc:docMk/>
            <pc:sldMk cId="1287963528" sldId="292"/>
            <ac:spMk id="6" creationId="{71A0003E-DC70-567C-04FA-394BB7380DCE}"/>
          </ac:spMkLst>
        </pc:spChg>
      </pc:sldChg>
      <pc:sldChg chg="modSp mod">
        <pc:chgData name="Vasiliki Kousoulini" userId="27d6ad4fd7685091" providerId="LiveId" clId="{F3ECADEE-1AE0-49BF-B528-E5639D7F820F}" dt="2025-02-19T06:50:04.870" v="32" actId="114"/>
        <pc:sldMkLst>
          <pc:docMk/>
          <pc:sldMk cId="3535861697" sldId="293"/>
        </pc:sldMkLst>
        <pc:spChg chg="mod">
          <ac:chgData name="Vasiliki Kousoulini" userId="27d6ad4fd7685091" providerId="LiveId" clId="{F3ECADEE-1AE0-49BF-B528-E5639D7F820F}" dt="2025-02-19T06:49:47.005" v="28" actId="114"/>
          <ac:spMkLst>
            <pc:docMk/>
            <pc:sldMk cId="3535861697" sldId="293"/>
            <ac:spMk id="4" creationId="{479D86F2-45E8-14A4-AC02-5B59781916F6}"/>
          </ac:spMkLst>
        </pc:spChg>
        <pc:spChg chg="mod">
          <ac:chgData name="Vasiliki Kousoulini" userId="27d6ad4fd7685091" providerId="LiveId" clId="{F3ECADEE-1AE0-49BF-B528-E5639D7F820F}" dt="2025-02-19T06:50:04.870" v="32" actId="114"/>
          <ac:spMkLst>
            <pc:docMk/>
            <pc:sldMk cId="3535861697" sldId="293"/>
            <ac:spMk id="6" creationId="{84622C59-2483-1CBC-6FF9-9A2E4C86BF79}"/>
          </ac:spMkLst>
        </pc:spChg>
      </pc:sldChg>
      <pc:sldChg chg="modSp mod">
        <pc:chgData name="Vasiliki Kousoulini" userId="27d6ad4fd7685091" providerId="LiveId" clId="{F3ECADEE-1AE0-49BF-B528-E5639D7F820F}" dt="2025-02-19T06:50:33.720" v="40" actId="114"/>
        <pc:sldMkLst>
          <pc:docMk/>
          <pc:sldMk cId="3767664145" sldId="294"/>
        </pc:sldMkLst>
        <pc:spChg chg="mod">
          <ac:chgData name="Vasiliki Kousoulini" userId="27d6ad4fd7685091" providerId="LiveId" clId="{F3ECADEE-1AE0-49BF-B528-E5639D7F820F}" dt="2025-02-19T06:50:20.592" v="36" actId="114"/>
          <ac:spMkLst>
            <pc:docMk/>
            <pc:sldMk cId="3767664145" sldId="294"/>
            <ac:spMk id="4" creationId="{C8121F4F-61E5-5A8B-6862-B4885E733DD8}"/>
          </ac:spMkLst>
        </pc:spChg>
        <pc:spChg chg="mod">
          <ac:chgData name="Vasiliki Kousoulini" userId="27d6ad4fd7685091" providerId="LiveId" clId="{F3ECADEE-1AE0-49BF-B528-E5639D7F820F}" dt="2025-02-19T06:50:33.720" v="40" actId="114"/>
          <ac:spMkLst>
            <pc:docMk/>
            <pc:sldMk cId="3767664145" sldId="294"/>
            <ac:spMk id="6" creationId="{7BD79F6B-BA45-EC10-2F82-16A395CE53B6}"/>
          </ac:spMkLst>
        </pc:spChg>
      </pc:sldChg>
      <pc:sldChg chg="modSp mod">
        <pc:chgData name="Vasiliki Kousoulini" userId="27d6ad4fd7685091" providerId="LiveId" clId="{F3ECADEE-1AE0-49BF-B528-E5639D7F820F}" dt="2025-02-19T06:50:53.323" v="44" actId="114"/>
        <pc:sldMkLst>
          <pc:docMk/>
          <pc:sldMk cId="4153287658" sldId="295"/>
        </pc:sldMkLst>
        <pc:spChg chg="mod">
          <ac:chgData name="Vasiliki Kousoulini" userId="27d6ad4fd7685091" providerId="LiveId" clId="{F3ECADEE-1AE0-49BF-B528-E5639D7F820F}" dt="2025-02-19T06:50:53.323" v="44" actId="114"/>
          <ac:spMkLst>
            <pc:docMk/>
            <pc:sldMk cId="4153287658" sldId="295"/>
            <ac:spMk id="3" creationId="{8F5FA126-CCE4-E27A-0A28-6AE584CF4A4E}"/>
          </ac:spMkLst>
        </pc:spChg>
      </pc:sldChg>
      <pc:sldChg chg="modSp mod">
        <pc:chgData name="Vasiliki Kousoulini" userId="27d6ad4fd7685091" providerId="LiveId" clId="{F3ECADEE-1AE0-49BF-B528-E5639D7F820F}" dt="2025-02-19T06:52:25.440" v="50" actId="114"/>
        <pc:sldMkLst>
          <pc:docMk/>
          <pc:sldMk cId="1678404055" sldId="296"/>
        </pc:sldMkLst>
        <pc:spChg chg="mod">
          <ac:chgData name="Vasiliki Kousoulini" userId="27d6ad4fd7685091" providerId="LiveId" clId="{F3ECADEE-1AE0-49BF-B528-E5639D7F820F}" dt="2025-02-19T06:52:25.440" v="50" actId="114"/>
          <ac:spMkLst>
            <pc:docMk/>
            <pc:sldMk cId="1678404055" sldId="296"/>
            <ac:spMk id="3" creationId="{E8CA29EA-4433-E10F-BEEB-06672361DD32}"/>
          </ac:spMkLst>
        </pc:spChg>
      </pc:sldChg>
      <pc:sldChg chg="modSp mod">
        <pc:chgData name="Vasiliki Kousoulini" userId="27d6ad4fd7685091" providerId="LiveId" clId="{F3ECADEE-1AE0-49BF-B528-E5639D7F820F}" dt="2025-02-19T06:52:50.364" v="53" actId="114"/>
        <pc:sldMkLst>
          <pc:docMk/>
          <pc:sldMk cId="1266668820" sldId="297"/>
        </pc:sldMkLst>
        <pc:spChg chg="mod">
          <ac:chgData name="Vasiliki Kousoulini" userId="27d6ad4fd7685091" providerId="LiveId" clId="{F3ECADEE-1AE0-49BF-B528-E5639D7F820F}" dt="2025-02-19T06:52:50.364" v="53" actId="114"/>
          <ac:spMkLst>
            <pc:docMk/>
            <pc:sldMk cId="1266668820" sldId="297"/>
            <ac:spMk id="3" creationId="{89C19312-D561-AD29-9217-68E7626EF20C}"/>
          </ac:spMkLst>
        </pc:spChg>
      </pc:sldChg>
      <pc:sldChg chg="modSp mod">
        <pc:chgData name="Vasiliki Kousoulini" userId="27d6ad4fd7685091" providerId="LiveId" clId="{F3ECADEE-1AE0-49BF-B528-E5639D7F820F}" dt="2025-02-19T06:53:17.665" v="57" actId="114"/>
        <pc:sldMkLst>
          <pc:docMk/>
          <pc:sldMk cId="2348598757" sldId="298"/>
        </pc:sldMkLst>
        <pc:spChg chg="mod">
          <ac:chgData name="Vasiliki Kousoulini" userId="27d6ad4fd7685091" providerId="LiveId" clId="{F3ECADEE-1AE0-49BF-B528-E5639D7F820F}" dt="2025-02-19T06:53:17.665" v="57" actId="114"/>
          <ac:spMkLst>
            <pc:docMk/>
            <pc:sldMk cId="2348598757" sldId="298"/>
            <ac:spMk id="3" creationId="{6BEA90C8-0C73-1402-DCFF-A71299C6A450}"/>
          </ac:spMkLst>
        </pc:spChg>
      </pc:sldChg>
      <pc:sldChg chg="modSp mod">
        <pc:chgData name="Vasiliki Kousoulini" userId="27d6ad4fd7685091" providerId="LiveId" clId="{F3ECADEE-1AE0-49BF-B528-E5639D7F820F}" dt="2025-02-19T06:53:04.763" v="56" actId="114"/>
        <pc:sldMkLst>
          <pc:docMk/>
          <pc:sldMk cId="2608712134" sldId="299"/>
        </pc:sldMkLst>
        <pc:spChg chg="mod">
          <ac:chgData name="Vasiliki Kousoulini" userId="27d6ad4fd7685091" providerId="LiveId" clId="{F3ECADEE-1AE0-49BF-B528-E5639D7F820F}" dt="2025-02-19T06:53:04.763" v="56" actId="114"/>
          <ac:spMkLst>
            <pc:docMk/>
            <pc:sldMk cId="2608712134" sldId="299"/>
            <ac:spMk id="3" creationId="{151B4CE7-7213-3F58-D5CD-ED984ACE2BD8}"/>
          </ac:spMkLst>
        </pc:spChg>
      </pc:sldChg>
      <pc:sldChg chg="modSp mod">
        <pc:chgData name="Vasiliki Kousoulini" userId="27d6ad4fd7685091" providerId="LiveId" clId="{F3ECADEE-1AE0-49BF-B528-E5639D7F820F}" dt="2025-02-19T06:53:24.901" v="58" actId="114"/>
        <pc:sldMkLst>
          <pc:docMk/>
          <pc:sldMk cId="2806801349" sldId="300"/>
        </pc:sldMkLst>
        <pc:spChg chg="mod">
          <ac:chgData name="Vasiliki Kousoulini" userId="27d6ad4fd7685091" providerId="LiveId" clId="{F3ECADEE-1AE0-49BF-B528-E5639D7F820F}" dt="2025-02-19T06:53:24.901" v="58" actId="114"/>
          <ac:spMkLst>
            <pc:docMk/>
            <pc:sldMk cId="2806801349" sldId="300"/>
            <ac:spMk id="3" creationId="{E0B6EBD8-B8FD-A459-26DD-9E8AE138120F}"/>
          </ac:spMkLst>
        </pc:spChg>
      </pc:sldChg>
      <pc:sldChg chg="modSp mod">
        <pc:chgData name="Vasiliki Kousoulini" userId="27d6ad4fd7685091" providerId="LiveId" clId="{F3ECADEE-1AE0-49BF-B528-E5639D7F820F}" dt="2025-02-19T06:53:41.917" v="59" actId="114"/>
        <pc:sldMkLst>
          <pc:docMk/>
          <pc:sldMk cId="1185054478" sldId="301"/>
        </pc:sldMkLst>
        <pc:spChg chg="mod">
          <ac:chgData name="Vasiliki Kousoulini" userId="27d6ad4fd7685091" providerId="LiveId" clId="{F3ECADEE-1AE0-49BF-B528-E5639D7F820F}" dt="2025-02-19T06:53:41.917" v="59" actId="114"/>
          <ac:spMkLst>
            <pc:docMk/>
            <pc:sldMk cId="1185054478" sldId="301"/>
            <ac:spMk id="3" creationId="{FE336F7C-697E-1918-DC41-A0F7634E4364}"/>
          </ac:spMkLst>
        </pc:spChg>
      </pc:sldChg>
      <pc:sldChg chg="modSp mod">
        <pc:chgData name="Vasiliki Kousoulini" userId="27d6ad4fd7685091" providerId="LiveId" clId="{F3ECADEE-1AE0-49BF-B528-E5639D7F820F}" dt="2025-02-19T06:53:57.765" v="63" actId="20577"/>
        <pc:sldMkLst>
          <pc:docMk/>
          <pc:sldMk cId="277105031" sldId="302"/>
        </pc:sldMkLst>
        <pc:spChg chg="mod">
          <ac:chgData name="Vasiliki Kousoulini" userId="27d6ad4fd7685091" providerId="LiveId" clId="{F3ECADEE-1AE0-49BF-B528-E5639D7F820F}" dt="2025-02-19T06:53:57.765" v="63" actId="20577"/>
          <ac:spMkLst>
            <pc:docMk/>
            <pc:sldMk cId="277105031" sldId="302"/>
            <ac:spMk id="3" creationId="{1793E5EC-404F-CD6B-5682-C1183C7820C0}"/>
          </ac:spMkLst>
        </pc:spChg>
      </pc:sldChg>
      <pc:sldChg chg="modSp mod">
        <pc:chgData name="Vasiliki Kousoulini" userId="27d6ad4fd7685091" providerId="LiveId" clId="{F3ECADEE-1AE0-49BF-B528-E5639D7F820F}" dt="2025-02-19T07:03:42.115" v="77" actId="20577"/>
        <pc:sldMkLst>
          <pc:docMk/>
          <pc:sldMk cId="1325105531" sldId="305"/>
        </pc:sldMkLst>
        <pc:spChg chg="mod">
          <ac:chgData name="Vasiliki Kousoulini" userId="27d6ad4fd7685091" providerId="LiveId" clId="{F3ECADEE-1AE0-49BF-B528-E5639D7F820F}" dt="2025-02-19T07:03:42.115" v="77" actId="20577"/>
          <ac:spMkLst>
            <pc:docMk/>
            <pc:sldMk cId="1325105531" sldId="305"/>
            <ac:spMk id="3" creationId="{DF029990-C1C3-0D59-61E3-5B47397E0AAF}"/>
          </ac:spMkLst>
        </pc:spChg>
      </pc:sldChg>
      <pc:sldChg chg="modSp mod">
        <pc:chgData name="Vasiliki Kousoulini" userId="27d6ad4fd7685091" providerId="LiveId" clId="{F3ECADEE-1AE0-49BF-B528-E5639D7F820F}" dt="2025-02-19T07:05:22.674" v="124" actId="20577"/>
        <pc:sldMkLst>
          <pc:docMk/>
          <pc:sldMk cId="1488149481" sldId="306"/>
        </pc:sldMkLst>
        <pc:spChg chg="mod">
          <ac:chgData name="Vasiliki Kousoulini" userId="27d6ad4fd7685091" providerId="LiveId" clId="{F3ECADEE-1AE0-49BF-B528-E5639D7F820F}" dt="2025-02-19T07:05:22.674" v="124" actId="20577"/>
          <ac:spMkLst>
            <pc:docMk/>
            <pc:sldMk cId="1488149481" sldId="306"/>
            <ac:spMk id="3" creationId="{E20C568E-0A5C-DB35-2F84-AD757627E67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65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552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383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011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34E6425-0181-43F2-84FC-787E803FD2F8}" type="datetimeFigureOut">
              <a:rPr lang="en-US" smtClean="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93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2620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09728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9282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436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2/19/2025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003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E86A4C-8E40-4F87-A4F0-01A0687C5742}" type="datetimeFigureOut">
              <a:rPr lang="en-US" smtClean="0"/>
              <a:t>2/19/2025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704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35E72C73-2D91-4E12-BA25-F0AA0C03599B}" type="datetimeFigureOut">
              <a:rPr lang="en-US" smtClean="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423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BE451C3-0FF4-47C4-B829-773ADF60F88C}" type="datetimeFigureOut">
              <a:rPr lang="en-US" smtClean="0"/>
              <a:t>2/19/2025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1381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gutenberg.org/ebooks/authors/search/?query=Plato" TargetMode="External"/><Relationship Id="rId2" Type="http://schemas.openxmlformats.org/officeDocument/2006/relationships/hyperlink" Target="https://www.greek-language.gr/greekLang/ancient_greek/tools/corpora/anthology/contents.html?author_id=12" TargetMode="External"/><Relationship Id="rId1" Type="http://schemas.openxmlformats.org/officeDocument/2006/relationships/slideLayout" Target="../slideLayouts/slideLayout2.xml"/><Relationship Id="rId5" Type="http://schemas.openxmlformats.org/officeDocument/2006/relationships/hyperlink" Target="https://www.perseus.tufts.edu/hopper/collection?collection=Perseus%3Acorpus%3Aperseus%2Cauthor%2CPlato" TargetMode="External"/><Relationship Id="rId4" Type="http://schemas.openxmlformats.org/officeDocument/2006/relationships/hyperlink" Target="https://plato.stanford.edu/entries/plato/"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F7CA2D-1628-5EF6-738C-2B2613AEA6C1}"/>
              </a:ext>
            </a:extLst>
          </p:cNvPr>
          <p:cNvSpPr>
            <a:spLocks noGrp="1"/>
          </p:cNvSpPr>
          <p:nvPr>
            <p:ph type="ctrTitle"/>
          </p:nvPr>
        </p:nvSpPr>
        <p:spPr/>
        <p:txBody>
          <a:bodyPr/>
          <a:lstStyle/>
          <a:p>
            <a:pPr algn="ctr"/>
            <a:r>
              <a:rPr lang="en-GB" dirty="0"/>
              <a:t>PHS_2.1 </a:t>
            </a:r>
            <a:r>
              <a:rPr lang="el-GR" dirty="0"/>
              <a:t>Πλάτων</a:t>
            </a:r>
            <a:br>
              <a:rPr lang="el-GR" dirty="0"/>
            </a:br>
            <a:r>
              <a:rPr lang="el-GR" dirty="0"/>
              <a:t>Β’ εξάμηνο</a:t>
            </a:r>
          </a:p>
        </p:txBody>
      </p:sp>
      <p:sp>
        <p:nvSpPr>
          <p:cNvPr id="3" name="Υπότιτλος 2">
            <a:extLst>
              <a:ext uri="{FF2B5EF4-FFF2-40B4-BE49-F238E27FC236}">
                <a16:creationId xmlns:a16="http://schemas.microsoft.com/office/drawing/2014/main" id="{A5CB3A64-F048-990C-AF8D-FE72D5BE7883}"/>
              </a:ext>
            </a:extLst>
          </p:cNvPr>
          <p:cNvSpPr>
            <a:spLocks noGrp="1"/>
          </p:cNvSpPr>
          <p:nvPr>
            <p:ph type="subTitle" idx="1"/>
          </p:nvPr>
        </p:nvSpPr>
        <p:spPr/>
        <p:txBody>
          <a:bodyPr/>
          <a:lstStyle/>
          <a:p>
            <a:pPr algn="ctr"/>
            <a:r>
              <a:rPr lang="el-GR" dirty="0" err="1"/>
              <a:t>Τμημα</a:t>
            </a:r>
            <a:r>
              <a:rPr lang="el-GR" dirty="0"/>
              <a:t> </a:t>
            </a:r>
            <a:r>
              <a:rPr lang="el-GR" dirty="0" err="1"/>
              <a:t>φιλοσοφιασ</a:t>
            </a:r>
            <a:endParaRPr lang="el-GR" dirty="0"/>
          </a:p>
          <a:p>
            <a:pPr algn="ctr"/>
            <a:r>
              <a:rPr lang="el-GR" dirty="0" err="1"/>
              <a:t>Πανεπιστημιο</a:t>
            </a:r>
            <a:r>
              <a:rPr lang="el-GR" dirty="0"/>
              <a:t> </a:t>
            </a:r>
            <a:r>
              <a:rPr lang="el-GR" dirty="0" err="1"/>
              <a:t>πατρων</a:t>
            </a:r>
            <a:endParaRPr lang="el-GR" dirty="0"/>
          </a:p>
        </p:txBody>
      </p:sp>
    </p:spTree>
    <p:extLst>
      <p:ext uri="{BB962C8B-B14F-4D97-AF65-F5344CB8AC3E}">
        <p14:creationId xmlns:p14="http://schemas.microsoft.com/office/powerpoint/2010/main" val="70693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CCD25E-35C3-014D-B168-5EFF14BF8D3A}"/>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9105C9D7-FE1E-73CF-602E-1484A2B14AAA}"/>
              </a:ext>
            </a:extLst>
          </p:cNvPr>
          <p:cNvSpPr>
            <a:spLocks noGrp="1"/>
          </p:cNvSpPr>
          <p:nvPr>
            <p:ph idx="1"/>
          </p:nvPr>
        </p:nvSpPr>
        <p:spPr/>
        <p:txBody>
          <a:bodyPr/>
          <a:lstStyle/>
          <a:p>
            <a:r>
              <a:rPr lang="el-GR" dirty="0"/>
              <a:t>ΓΕΝΝΗΣΗ ΚΑΙ ΘΑΝΑΤΟΣ</a:t>
            </a:r>
            <a:endParaRPr lang="en-US" dirty="0"/>
          </a:p>
          <a:p>
            <a:r>
              <a:rPr lang="el-GR" dirty="0"/>
              <a:t>Γεννήθηκε τον μήνα </a:t>
            </a:r>
            <a:r>
              <a:rPr lang="el-GR" dirty="0" err="1"/>
              <a:t>Θαργηλιώνα</a:t>
            </a:r>
            <a:r>
              <a:rPr lang="el-GR" dirty="0"/>
              <a:t> (Μάιο-Ιούνιο) του πρώτου έτους της 88</a:t>
            </a:r>
            <a:r>
              <a:rPr lang="el-GR" baseline="30000" dirty="0"/>
              <a:t>ης</a:t>
            </a:r>
            <a:r>
              <a:rPr lang="el-GR" dirty="0"/>
              <a:t> Ολυμπιάδας σύμφωνα με τους υπολογισμούς των Αλεξανδρινών λογίων = 428/7 π.Χ. </a:t>
            </a:r>
          </a:p>
          <a:p>
            <a:r>
              <a:rPr lang="el-GR" dirty="0"/>
              <a:t>Πέθανε το πρώτο έτος της 108</a:t>
            </a:r>
            <a:r>
              <a:rPr lang="el-GR" baseline="30000" dirty="0"/>
              <a:t>ης</a:t>
            </a:r>
            <a:r>
              <a:rPr lang="el-GR" dirty="0"/>
              <a:t> Ολυμπιάδας = 348/7 π.Χ. σε ηλικία 80 ή 81 ετών. </a:t>
            </a:r>
          </a:p>
        </p:txBody>
      </p:sp>
    </p:spTree>
    <p:extLst>
      <p:ext uri="{BB962C8B-B14F-4D97-AF65-F5344CB8AC3E}">
        <p14:creationId xmlns:p14="http://schemas.microsoft.com/office/powerpoint/2010/main" val="475971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61D6AF-2E3A-4F17-C256-FBBADF3A317D}"/>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EA7654A9-EF6F-F1C3-9E68-1848A2E4A767}"/>
              </a:ext>
            </a:extLst>
          </p:cNvPr>
          <p:cNvSpPr>
            <a:spLocks noGrp="1"/>
          </p:cNvSpPr>
          <p:nvPr>
            <p:ph idx="1"/>
          </p:nvPr>
        </p:nvSpPr>
        <p:spPr/>
        <p:txBody>
          <a:bodyPr/>
          <a:lstStyle/>
          <a:p>
            <a:r>
              <a:rPr lang="el-GR" dirty="0"/>
              <a:t>ΕΚΠΑΙΔΕΥΣΗ</a:t>
            </a:r>
          </a:p>
          <a:p>
            <a:r>
              <a:rPr lang="el-GR" dirty="0"/>
              <a:t>Ο Αριστοτέλης αναφέρει ότι ήταν εξοικειωμένος με τον ηρακλείτειο φιλόσοφο Κρατύλο.</a:t>
            </a:r>
          </a:p>
          <a:p>
            <a:r>
              <a:rPr lang="el-GR" dirty="0"/>
              <a:t>Το μόνο στοιχείο σχετικά με τη ζωή του ως το 26</a:t>
            </a:r>
            <a:r>
              <a:rPr lang="el-GR" baseline="30000" dirty="0"/>
              <a:t>ο</a:t>
            </a:r>
            <a:r>
              <a:rPr lang="el-GR" dirty="0"/>
              <a:t> έτος της ηλικίας του για το οποίο μπορούμε να είμαστε σίγουροι είναι η φιλία του με τον Σωκράτη. Οι Αλεξανδρινοί βιογράφοι εμφάνισαν τον Πλάτωνα να ακούει τον Σωκράτη στην ηλικία των 18 ή 20 ετών.</a:t>
            </a:r>
          </a:p>
          <a:p>
            <a:r>
              <a:rPr lang="el-GR" dirty="0"/>
              <a:t>Από τον ίδιο τον Πλάτωνα ξέρουμε ότι ο Σωκράτης συνδεόταν από το 431 π.Χ. με τον θείο του Χαρμίδη και γνώριζε τον Κριτία από πιο παλιά. Ο Πλάτωνας είχε έρθει σε επαφή με τον Σωκράτη από τότε που γεννήθηκε.</a:t>
            </a:r>
          </a:p>
          <a:p>
            <a:endParaRPr lang="el-GR" dirty="0"/>
          </a:p>
        </p:txBody>
      </p:sp>
    </p:spTree>
    <p:extLst>
      <p:ext uri="{BB962C8B-B14F-4D97-AF65-F5344CB8AC3E}">
        <p14:creationId xmlns:p14="http://schemas.microsoft.com/office/powerpoint/2010/main" val="288186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EB8AC7-462F-4E55-480C-5E47F60BE63A}"/>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241C14B7-372A-151A-902A-B4F4E9359FE9}"/>
              </a:ext>
            </a:extLst>
          </p:cNvPr>
          <p:cNvSpPr>
            <a:spLocks noGrp="1"/>
          </p:cNvSpPr>
          <p:nvPr>
            <p:ph idx="1"/>
          </p:nvPr>
        </p:nvSpPr>
        <p:spPr/>
        <p:txBody>
          <a:bodyPr/>
          <a:lstStyle/>
          <a:p>
            <a:pPr algn="just"/>
            <a:r>
              <a:rPr lang="el-GR" dirty="0"/>
              <a:t>ΣΤΑΘΜΟΙ ΣΤΗ ΖΩΗ ΤΟΥ ΠΛΑΤΩΝΑ: ΤΟ ΚΑΘΕΣΤΩΣ ΤΩΝ ΤΡΙΑΚΟΝΤΑ</a:t>
            </a:r>
          </a:p>
          <a:p>
            <a:pPr algn="just"/>
            <a:r>
              <a:rPr lang="el-GR" dirty="0"/>
              <a:t>Ζ’ Επιστολή: 404 π.Χ.: μετά το τέλος του Πελοποννησιακού πολέμου μια ολιγαρχική κατοχική κυβέρνηση τριάντα ατόμων διαδέχτηκε την αθηναϊκή δημοκρατία. Κράτησε 8 μήνες. Συμμετείχαν ενεργά συγγενείς του: οι δύο θείοι του Κριτίας και Χαρμίδης. Και οι δύο έχασαν τη ζωή τους στις συγκρούσεις που επέφεραν την πτώση των τριάκοντα. Αποκατάσταση δημοκρατίας το 403 π.Χ. </a:t>
            </a:r>
          </a:p>
          <a:p>
            <a:pPr algn="just"/>
            <a:r>
              <a:rPr lang="el-GR" dirty="0"/>
              <a:t>Οι συγγενείς του τον παρακινούσαν να κάνει είσοδο στην πολιτική ζωή υπό την αιγίδα τους, αλλά εκείνος περίμενε να δει πρώτα ποια θα είναι η πολιτική τους.</a:t>
            </a:r>
          </a:p>
          <a:p>
            <a:pPr algn="just"/>
            <a:r>
              <a:rPr lang="el-GR" dirty="0"/>
              <a:t>Ανομία, βία και αηδίασε όταν προσπάθησαν να ενοχοποιήσουν τον ηλικιωμένο φίλο του, Σωκράτη ως συνεργό στην παράνομη σύλληψη και εκτέλεση συμπολίτη που ήθελαν να του κατάσχουν την περιουσία.</a:t>
            </a:r>
          </a:p>
        </p:txBody>
      </p:sp>
    </p:spTree>
    <p:extLst>
      <p:ext uri="{BB962C8B-B14F-4D97-AF65-F5344CB8AC3E}">
        <p14:creationId xmlns:p14="http://schemas.microsoft.com/office/powerpoint/2010/main" val="4003906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DF624E-2AD6-F38F-9D54-09C8984E7107}"/>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BA717B19-67D9-0BA5-8ED0-3F40EE6A4259}"/>
              </a:ext>
            </a:extLst>
          </p:cNvPr>
          <p:cNvSpPr>
            <a:spLocks noGrp="1"/>
          </p:cNvSpPr>
          <p:nvPr>
            <p:ph sz="half" idx="1"/>
          </p:nvPr>
        </p:nvSpPr>
        <p:spPr/>
        <p:txBody>
          <a:bodyPr>
            <a:normAutofit fontScale="92500" lnSpcReduction="10000"/>
          </a:bodyPr>
          <a:lstStyle/>
          <a:p>
            <a:r>
              <a:rPr lang="el-GR" dirty="0"/>
              <a:t>ΣΤΑΘΜΟΙ ΣΤΗ ΖΩΗ ΤΟΥ ΠΛΑΤΩΝΑ: Ο ΘΑΝΑΤΟΣ ΤΟΥ ΣΩΚΡΑΤΗ</a:t>
            </a:r>
          </a:p>
          <a:p>
            <a:r>
              <a:rPr lang="el-GR" dirty="0"/>
              <a:t>Ζ’ Επιστολή: Μετά την αποκατάσταση της δημοκρατίας μπήκε σε πειρασμό να ασχοληθεί με την πολιτική ζωή. Ωστόσο οι άνθρωποι αυτοί έφθασαν να θανατώσουν τον Σωκράτη με την κατηγορία της ασέβειας στα θεία. Αποτραβήχθηκε. </a:t>
            </a:r>
          </a:p>
          <a:p>
            <a:r>
              <a:rPr lang="el-GR" dirty="0"/>
              <a:t>Τα μέλη της Ακαδημίας αμέσως μετά τον θάνατο του Σωκράτη αισθάνθηκαν ότι κινδύνευαν και ο Πλάτωνας μαζί με άλλους αποσύρθηκε για λίγο στα Μέγαρα υπό την προστασία του Ευκλείδη.</a:t>
            </a:r>
          </a:p>
          <a:p>
            <a:r>
              <a:rPr lang="el-GR" dirty="0"/>
              <a:t>Ακολούθησε μια περίοδος ταξιδιών.  </a:t>
            </a:r>
          </a:p>
          <a:p>
            <a:endParaRPr lang="el-GR" dirty="0"/>
          </a:p>
        </p:txBody>
      </p:sp>
      <p:pic>
        <p:nvPicPr>
          <p:cNvPr id="6" name="Θέση περιεχομένου 5">
            <a:extLst>
              <a:ext uri="{FF2B5EF4-FFF2-40B4-BE49-F238E27FC236}">
                <a16:creationId xmlns:a16="http://schemas.microsoft.com/office/drawing/2014/main" id="{C410E4A9-7679-A465-D9D9-DA1848727920}"/>
              </a:ext>
            </a:extLst>
          </p:cNvPr>
          <p:cNvPicPr>
            <a:picLocks noGrp="1" noChangeAspect="1"/>
          </p:cNvPicPr>
          <p:nvPr>
            <p:ph sz="half" idx="2"/>
          </p:nvPr>
        </p:nvPicPr>
        <p:blipFill>
          <a:blip r:embed="rId2"/>
          <a:stretch>
            <a:fillRect/>
          </a:stretch>
        </p:blipFill>
        <p:spPr>
          <a:xfrm>
            <a:off x="6218238" y="2469258"/>
            <a:ext cx="4937125" cy="2776735"/>
          </a:xfrm>
        </p:spPr>
      </p:pic>
    </p:spTree>
    <p:extLst>
      <p:ext uri="{BB962C8B-B14F-4D97-AF65-F5344CB8AC3E}">
        <p14:creationId xmlns:p14="http://schemas.microsoft.com/office/powerpoint/2010/main" val="376969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0D6D18-D6FC-16C7-B5EA-96B2DCD90596}"/>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1CDC77C9-8B68-6014-7DF7-09F3A45671B7}"/>
              </a:ext>
            </a:extLst>
          </p:cNvPr>
          <p:cNvSpPr>
            <a:spLocks noGrp="1"/>
          </p:cNvSpPr>
          <p:nvPr>
            <p:ph idx="1"/>
          </p:nvPr>
        </p:nvSpPr>
        <p:spPr/>
        <p:txBody>
          <a:bodyPr/>
          <a:lstStyle/>
          <a:p>
            <a:pPr algn="just"/>
            <a:r>
              <a:rPr lang="el-GR" dirty="0"/>
              <a:t>ΣΤΑΘΜΟΙ ΣΤΗ ΖΩΗ ΤΟΥ ΠΛΑΤΩΝΑ: ΤΑΞΙΔΙΑ ΣΤΗΝ ΙΤΑΛΙΑ ΚΑΙ ΤΗ ΣΙΚΕΛΙΑ</a:t>
            </a:r>
            <a:endParaRPr lang="en-US" dirty="0"/>
          </a:p>
          <a:p>
            <a:pPr algn="just"/>
            <a:r>
              <a:rPr lang="el-GR" dirty="0"/>
              <a:t>Πρώτο ταξίδι στη Σικελία: Ζ’ Επιστολή: σε ηλικία περίπου 40 ετών (γύρω στο 388/7 π.Χ.). Αρχικά επισκέφτηκε τους Πυθαγόρειους στη Σικελία. Από εκείνη την εποχή χρονολογείται η φίλια του με τον Αρχύτα (Πυθαγόρειος από τον </a:t>
            </a:r>
            <a:r>
              <a:rPr lang="el-GR" dirty="0" err="1"/>
              <a:t>Τάραντα</a:t>
            </a:r>
            <a:r>
              <a:rPr lang="el-GR" dirty="0"/>
              <a:t> και πολιτικός). Πήγε στις Συρακούσες και γνώρισε τον Δίωνα, τότε περίπου 20 ετών, κουνιάδο και αργότερα γαμπρό του Διονυσίου Α’, τύραννου των Συρακουσών. </a:t>
            </a:r>
          </a:p>
          <a:p>
            <a:pPr algn="just"/>
            <a:r>
              <a:rPr lang="el-GR" dirty="0"/>
              <a:t>Δεύτερο ταξίδι στη Σικελία: 367 π.Χ.: ο Διονύσιος Α΄ είχε πεθάνει και τη θέση του είχε πάρει ο Διονύσιος Β΄, γιος του. Ο Διονύσιος Β’ παρακινήθηκε από τον Δίωνα να καλέσει τον Πλάτωνα με την ιδιότητα του φιλοσοφικού συμβούλου. Πήγε το 366 π.Χ. για να δοκιμάσει να εφαρμόσει τις πολιτικές θεωρίες στην πράξη. Ο Διονύσιος εξόρισε τον Δίωνα και λίγο αργότερα ο Πλάτωνας έφυγε από τις Συρακούσες για την Αθήνα. Ο Δίων έμεινε για μεγάλο διάστημα στην Αθήνα.</a:t>
            </a:r>
          </a:p>
        </p:txBody>
      </p:sp>
    </p:spTree>
    <p:extLst>
      <p:ext uri="{BB962C8B-B14F-4D97-AF65-F5344CB8AC3E}">
        <p14:creationId xmlns:p14="http://schemas.microsoft.com/office/powerpoint/2010/main" val="2964967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F26503-5B98-6D6D-CB7A-51D357B7F8F2}"/>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F12A6652-8767-86FB-7820-B2935DB1102E}"/>
              </a:ext>
            </a:extLst>
          </p:cNvPr>
          <p:cNvSpPr>
            <a:spLocks noGrp="1"/>
          </p:cNvSpPr>
          <p:nvPr>
            <p:ph idx="1"/>
          </p:nvPr>
        </p:nvSpPr>
        <p:spPr/>
        <p:txBody>
          <a:bodyPr/>
          <a:lstStyle/>
          <a:p>
            <a:r>
              <a:rPr lang="el-GR" dirty="0"/>
              <a:t>ΣΤΑΘΜΟΙ ΣΤΗ ΖΩΗ ΤΟΥ ΠΛΑΤΩΝΑ: ΤΑΞΙΔΙΑ ΣΤΗΝ ΙΤΑΛΙΑ ΚΑΙ ΤΗ ΣΙΚΕΛΙΑ</a:t>
            </a:r>
          </a:p>
          <a:p>
            <a:r>
              <a:rPr lang="el-GR" dirty="0"/>
              <a:t>Τρίτο ταξίδι στη Σικελία: 362 π.Χ.: Ο Διονύσιος ο Β΄ κάλεσε πάλι τον Πλάτωνα στις Συρακούσες. Καταστροφή. Ο Διονύσιος δεν έκανε καμία σοβαρή προσπάθεια να στραφεί στη φιλοσοφία και ο Πλάτωνας προσπαθούσε να τον πείσει να επαναφέρει τον Δίωνα. Κινδύνευε η ζωή του Πλάτωνα. Ο φιλόσοφος έστειλε μια επιστολή στον Αρχύτα και στους άλλους φίλους του στον </a:t>
            </a:r>
            <a:r>
              <a:rPr lang="el-GR" dirty="0" err="1"/>
              <a:t>Τάραντα</a:t>
            </a:r>
            <a:r>
              <a:rPr lang="el-GR" dirty="0"/>
              <a:t> και με τη βοήθειά τους κατάφερε να διαφύγει. </a:t>
            </a:r>
          </a:p>
          <a:p>
            <a:r>
              <a:rPr lang="el-GR" dirty="0"/>
              <a:t>Στην Αθήνα συναντήθηκε με τον Δίωνα: αρνήθηκε να πάρει μέρος στη στρατιωτική εισβολή στη Σικελία που ετοίμαζε ο Δίωνας. 357 π.Χ. κατέλαβε τις Συρακούσες ο Δίων και κυβέρνησε για 3 χρόνια. 354 π.Χ. ο Δίων δολοφονείται.   </a:t>
            </a:r>
          </a:p>
        </p:txBody>
      </p:sp>
    </p:spTree>
    <p:extLst>
      <p:ext uri="{BB962C8B-B14F-4D97-AF65-F5344CB8AC3E}">
        <p14:creationId xmlns:p14="http://schemas.microsoft.com/office/powerpoint/2010/main" val="797252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C47026-EA94-5E72-5BEC-FB367A422AEC}"/>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8EF21911-43FD-1335-FC9C-7985E849DEF2}"/>
              </a:ext>
            </a:extLst>
          </p:cNvPr>
          <p:cNvSpPr>
            <a:spLocks noGrp="1"/>
          </p:cNvSpPr>
          <p:nvPr>
            <p:ph idx="1"/>
          </p:nvPr>
        </p:nvSpPr>
        <p:spPr/>
        <p:txBody>
          <a:bodyPr/>
          <a:lstStyle/>
          <a:p>
            <a:r>
              <a:rPr lang="el-GR" dirty="0"/>
              <a:t>ΣΤΑΘΜΟΙ ΣΤΗ ΖΩΗ ΤΟΥ ΠΛΑΤΩΝΑ: ΑΚΑΔΗΜΙΑ</a:t>
            </a:r>
          </a:p>
          <a:p>
            <a:r>
              <a:rPr lang="el-GR" dirty="0"/>
              <a:t>Ίδρυμα προαγωγής της επιστημονικής μελέτης.</a:t>
            </a:r>
          </a:p>
          <a:p>
            <a:r>
              <a:rPr lang="el-GR" dirty="0"/>
              <a:t>Το πλατωνικό εκπαιδευτικό σύστημα απέβλεπε στο να εφαρμόσει πρακτικά στην εκπαίδευση την πεποίθηση ότι οι ελπίδες του κόσμου εναπόκεινται στη σύζευξη της πολιτικής εξουσίας και της γνήσιας επιστήμης. </a:t>
            </a:r>
          </a:p>
          <a:p>
            <a:r>
              <a:rPr lang="el-GR" dirty="0"/>
              <a:t>Σπονδυλική στήλη του προγράμματος διδασκαλίας: θεωρητικά μαθηματικά. </a:t>
            </a:r>
          </a:p>
          <a:p>
            <a:r>
              <a:rPr lang="el-GR" dirty="0"/>
              <a:t>Ίδρυση: περίπου το 388/7 π.Χ. Μετά το πρώτο ταξίδι στη Σικελία.</a:t>
            </a:r>
          </a:p>
          <a:p>
            <a:r>
              <a:rPr lang="el-GR" dirty="0"/>
              <a:t>Στα επόμενα 20 χρόνια ασχολήθηκε με το δύσκολο έργο της οργάνωσης και λειτουργίας της Σχολής του.</a:t>
            </a:r>
          </a:p>
          <a:p>
            <a:r>
              <a:rPr lang="el-GR" dirty="0"/>
              <a:t>Διαλέξεις: δεν συμβουλευόταν χειρόγραφα.</a:t>
            </a:r>
          </a:p>
        </p:txBody>
      </p:sp>
    </p:spTree>
    <p:extLst>
      <p:ext uri="{BB962C8B-B14F-4D97-AF65-F5344CB8AC3E}">
        <p14:creationId xmlns:p14="http://schemas.microsoft.com/office/powerpoint/2010/main" val="3017002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AC290A-BFF5-E33F-A5AF-7A0C2F96B115}"/>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3463BF46-EA8B-3250-7069-ED9E1E2A5C70}"/>
              </a:ext>
            </a:extLst>
          </p:cNvPr>
          <p:cNvSpPr>
            <a:spLocks noGrp="1"/>
          </p:cNvSpPr>
          <p:nvPr>
            <p:ph sz="half" idx="1"/>
          </p:nvPr>
        </p:nvSpPr>
        <p:spPr/>
        <p:txBody>
          <a:bodyPr/>
          <a:lstStyle/>
          <a:p>
            <a:r>
              <a:rPr lang="el-GR" dirty="0"/>
              <a:t>ΣΤΑΘΜΟΙ ΣΤΗ ΖΩΗ ΤΟΥ ΠΛΑΤΩΝΑ: ΑΚΑΔΗΜΙΑ</a:t>
            </a:r>
          </a:p>
          <a:p>
            <a:r>
              <a:rPr lang="el-GR" dirty="0"/>
              <a:t>Διογένης Λαέρτιος ΙΙΙ 7 και 5: </a:t>
            </a:r>
            <a:r>
              <a:rPr lang="el-GR" i="1" dirty="0" err="1"/>
              <a:t>γυμνάσιον</a:t>
            </a:r>
            <a:r>
              <a:rPr lang="el-GR" dirty="0"/>
              <a:t> (γυμναστήριο) που μοιάζει με πάρκο και βρίσκεται έξω από τα τείχη της πόλης. Κήπος. Κολωνός.</a:t>
            </a:r>
          </a:p>
          <a:p>
            <a:r>
              <a:rPr lang="el-GR" dirty="0"/>
              <a:t>Υπολείμματα δύο κτιριακών συγκροτημάτων: στα νότια ένα ορθογώνιο περιστύλιο με παρακείμενα δωμάτια και στα βόρεια ένα τετράγωνο περιστύλιο με ένα μικρό δωμάτιο.</a:t>
            </a:r>
          </a:p>
          <a:p>
            <a:r>
              <a:rPr lang="el-GR" dirty="0"/>
              <a:t>Πρέπει να υπήρχε βιβλιοθήκη.</a:t>
            </a:r>
          </a:p>
          <a:p>
            <a:endParaRPr lang="el-GR" dirty="0"/>
          </a:p>
        </p:txBody>
      </p:sp>
      <p:pic>
        <p:nvPicPr>
          <p:cNvPr id="6" name="Θέση περιεχομένου 5">
            <a:extLst>
              <a:ext uri="{FF2B5EF4-FFF2-40B4-BE49-F238E27FC236}">
                <a16:creationId xmlns:a16="http://schemas.microsoft.com/office/drawing/2014/main" id="{026198B2-7BF5-0216-D1E2-A58306BBBAAA}"/>
              </a:ext>
            </a:extLst>
          </p:cNvPr>
          <p:cNvPicPr>
            <a:picLocks noGrp="1" noChangeAspect="1"/>
          </p:cNvPicPr>
          <p:nvPr>
            <p:ph sz="half" idx="2"/>
          </p:nvPr>
        </p:nvPicPr>
        <p:blipFill>
          <a:blip r:embed="rId2"/>
          <a:stretch>
            <a:fillRect/>
          </a:stretch>
        </p:blipFill>
        <p:spPr>
          <a:xfrm>
            <a:off x="6218238" y="2211917"/>
            <a:ext cx="4937125" cy="3291416"/>
          </a:xfrm>
        </p:spPr>
      </p:pic>
    </p:spTree>
    <p:extLst>
      <p:ext uri="{BB962C8B-B14F-4D97-AF65-F5344CB8AC3E}">
        <p14:creationId xmlns:p14="http://schemas.microsoft.com/office/powerpoint/2010/main" val="260303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45D7D09-BB13-968F-F570-E372A8664888}"/>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CB0F8E15-7B77-312D-37C5-7F4CD9D18D16}"/>
              </a:ext>
            </a:extLst>
          </p:cNvPr>
          <p:cNvSpPr>
            <a:spLocks noGrp="1"/>
          </p:cNvSpPr>
          <p:nvPr>
            <p:ph sz="half" idx="1"/>
          </p:nvPr>
        </p:nvSpPr>
        <p:spPr/>
        <p:txBody>
          <a:bodyPr/>
          <a:lstStyle/>
          <a:p>
            <a:r>
              <a:rPr lang="el-GR" dirty="0"/>
              <a:t>ΣΤΑΘΜΟΙ ΣΤΗ ΖΩΗ ΤΟΥ ΠΛΑΤΩΝΑ: ΑΚΑΔΗΜΙΑ</a:t>
            </a:r>
          </a:p>
          <a:p>
            <a:r>
              <a:rPr lang="el-GR" dirty="0"/>
              <a:t>Στο υπέρθυρο της Ακαδημίας αναγραφόταν η φράση «</a:t>
            </a:r>
            <a:r>
              <a:rPr lang="el-GR" b="1" dirty="0" err="1"/>
              <a:t>Μηδείς</a:t>
            </a:r>
            <a:r>
              <a:rPr lang="el-GR" b="1" dirty="0"/>
              <a:t> </a:t>
            </a:r>
            <a:r>
              <a:rPr lang="el-GR" b="1" dirty="0" err="1"/>
              <a:t>ἀγεωμέτρητος</a:t>
            </a:r>
            <a:r>
              <a:rPr lang="el-GR" b="1" dirty="0"/>
              <a:t> </a:t>
            </a:r>
            <a:r>
              <a:rPr lang="el-GR" b="1" dirty="0" err="1"/>
              <a:t>εἰσίτω</a:t>
            </a:r>
            <a:r>
              <a:rPr lang="el-GR" b="1" dirty="0"/>
              <a:t> μοι </a:t>
            </a:r>
            <a:r>
              <a:rPr lang="el-GR" b="1" dirty="0" err="1"/>
              <a:t>τῇ</a:t>
            </a:r>
            <a:r>
              <a:rPr lang="el-GR" b="1" dirty="0"/>
              <a:t> </a:t>
            </a:r>
            <a:r>
              <a:rPr lang="el-GR" b="1" dirty="0" err="1"/>
              <a:t>θύρᾳ</a:t>
            </a:r>
            <a:r>
              <a:rPr lang="el-GR" dirty="0"/>
              <a:t>», δηλαδή να μην εισέρχεται κανένας που δεν γνωρίζει Γεωμετρία.</a:t>
            </a:r>
          </a:p>
          <a:p>
            <a:r>
              <a:rPr lang="el-GR" dirty="0"/>
              <a:t>Ελιά του Πλάτωνα: επί της Ιεράς Οδού, μεταξύ των αριθμών 89-91, λίγο μετά τον Βοτανικό Κήπο.</a:t>
            </a:r>
          </a:p>
          <a:p>
            <a:r>
              <a:rPr lang="el-GR" dirty="0"/>
              <a:t>1976: μεταφορά του ιερού δένδρου σε κτήριο του Γεωπονικού Πανεπιστημίου Αθηνών. </a:t>
            </a:r>
          </a:p>
        </p:txBody>
      </p:sp>
      <p:pic>
        <p:nvPicPr>
          <p:cNvPr id="6" name="Θέση περιεχομένου 5">
            <a:extLst>
              <a:ext uri="{FF2B5EF4-FFF2-40B4-BE49-F238E27FC236}">
                <a16:creationId xmlns:a16="http://schemas.microsoft.com/office/drawing/2014/main" id="{D07F520E-AE25-945C-5AB9-B5D73F4AA0A0}"/>
              </a:ext>
            </a:extLst>
          </p:cNvPr>
          <p:cNvPicPr>
            <a:picLocks noGrp="1" noChangeAspect="1"/>
          </p:cNvPicPr>
          <p:nvPr>
            <p:ph sz="half" idx="2"/>
          </p:nvPr>
        </p:nvPicPr>
        <p:blipFill>
          <a:blip r:embed="rId2"/>
          <a:stretch>
            <a:fillRect/>
          </a:stretch>
        </p:blipFill>
        <p:spPr>
          <a:xfrm>
            <a:off x="6218238" y="2561630"/>
            <a:ext cx="4937125" cy="2591990"/>
          </a:xfrm>
        </p:spPr>
      </p:pic>
    </p:spTree>
    <p:extLst>
      <p:ext uri="{BB962C8B-B14F-4D97-AF65-F5344CB8AC3E}">
        <p14:creationId xmlns:p14="http://schemas.microsoft.com/office/powerpoint/2010/main" val="379855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A84AF9-28EE-F092-C1A2-4A572A19FCB1}"/>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4C9D8A9E-1311-ED0A-EC9B-98B239F6D45F}"/>
              </a:ext>
            </a:extLst>
          </p:cNvPr>
          <p:cNvSpPr>
            <a:spLocks noGrp="1"/>
          </p:cNvSpPr>
          <p:nvPr>
            <p:ph idx="1"/>
          </p:nvPr>
        </p:nvSpPr>
        <p:spPr/>
        <p:txBody>
          <a:bodyPr/>
          <a:lstStyle/>
          <a:p>
            <a:r>
              <a:rPr lang="el-GR" dirty="0"/>
              <a:t>ΑΡΧΑΙΟΛΟΓΙΚΟΣ ΧΩΡΟΣ ΑΚΑΔΗΜΙΑΣ</a:t>
            </a:r>
          </a:p>
          <a:p>
            <a:r>
              <a:rPr lang="el-GR" dirty="0"/>
              <a:t>Βρίσκεται εκατέρωθεν της οδού Κρατύλου στην περιοχή Κολωνού και Ακαδημίας Πλάτωνος.</a:t>
            </a:r>
          </a:p>
          <a:p>
            <a:r>
              <a:rPr lang="el-GR" dirty="0"/>
              <a:t>Λειτουργεί το Ψηφιακό Μουσείο της Ακαδημίας Πλάτωνος.</a:t>
            </a:r>
          </a:p>
          <a:p>
            <a:r>
              <a:rPr lang="el-GR" dirty="0"/>
              <a:t>Βρίσκονται τα σημαντικά μνημεία, κάποια προγενέστερα της Ακαδημίας, όπως η ιερά οικία γεωμετρικών χρόνων, το γυμνάσιο του πρώτου π.Χ. έως πρώτου μ. Χ. αιώνα, όπου αθλούνταν οι μαθητές-φοιτητές, η πρωτοελλαδική αψιδωτή οικία και το περίστυλο κτίριο του 4ου π.Χ. αιώνα.</a:t>
            </a:r>
          </a:p>
          <a:p>
            <a:endParaRPr lang="el-GR" dirty="0"/>
          </a:p>
        </p:txBody>
      </p:sp>
    </p:spTree>
    <p:extLst>
      <p:ext uri="{BB962C8B-B14F-4D97-AF65-F5344CB8AC3E}">
        <p14:creationId xmlns:p14="http://schemas.microsoft.com/office/powerpoint/2010/main" val="277034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DC2939-6243-4D55-43D4-09B227B88216}"/>
              </a:ext>
            </a:extLst>
          </p:cNvPr>
          <p:cNvSpPr>
            <a:spLocks noGrp="1"/>
          </p:cNvSpPr>
          <p:nvPr>
            <p:ph type="title"/>
          </p:nvPr>
        </p:nvSpPr>
        <p:spPr/>
        <p:txBody>
          <a:bodyPr/>
          <a:lstStyle/>
          <a:p>
            <a:r>
              <a:rPr lang="el-GR" dirty="0"/>
              <a:t>1</a:t>
            </a:r>
            <a:r>
              <a:rPr lang="el-GR" baseline="30000" dirty="0"/>
              <a:t>ο</a:t>
            </a:r>
            <a:r>
              <a:rPr lang="el-GR" dirty="0"/>
              <a:t> μάθημα</a:t>
            </a:r>
          </a:p>
        </p:txBody>
      </p:sp>
      <p:pic>
        <p:nvPicPr>
          <p:cNvPr id="6" name="Θέση περιεχομένου 5">
            <a:extLst>
              <a:ext uri="{FF2B5EF4-FFF2-40B4-BE49-F238E27FC236}">
                <a16:creationId xmlns:a16="http://schemas.microsoft.com/office/drawing/2014/main" id="{AE76CF2E-BC37-8003-1632-BB562D3E35A2}"/>
              </a:ext>
            </a:extLst>
          </p:cNvPr>
          <p:cNvPicPr>
            <a:picLocks noGrp="1" noChangeAspect="1"/>
          </p:cNvPicPr>
          <p:nvPr>
            <p:ph idx="1"/>
          </p:nvPr>
        </p:nvPicPr>
        <p:blipFill>
          <a:blip r:embed="rId2"/>
          <a:stretch>
            <a:fillRect/>
          </a:stretch>
        </p:blipFill>
        <p:spPr>
          <a:xfrm>
            <a:off x="5598160" y="1452880"/>
            <a:ext cx="4856480" cy="3606800"/>
          </a:xfrm>
        </p:spPr>
      </p:pic>
      <p:sp>
        <p:nvSpPr>
          <p:cNvPr id="4" name="Θέση κειμένου 3">
            <a:extLst>
              <a:ext uri="{FF2B5EF4-FFF2-40B4-BE49-F238E27FC236}">
                <a16:creationId xmlns:a16="http://schemas.microsoft.com/office/drawing/2014/main" id="{77E6F20D-B714-EA2C-32F3-5EEF38413113}"/>
              </a:ext>
            </a:extLst>
          </p:cNvPr>
          <p:cNvSpPr>
            <a:spLocks noGrp="1"/>
          </p:cNvSpPr>
          <p:nvPr>
            <p:ph type="body" sz="half" idx="2"/>
          </p:nvPr>
        </p:nvSpPr>
        <p:spPr/>
        <p:txBody>
          <a:bodyPr>
            <a:normAutofit/>
          </a:bodyPr>
          <a:lstStyle/>
          <a:p>
            <a:pPr algn="ctr"/>
            <a:r>
              <a:rPr lang="el-GR" sz="2800" dirty="0"/>
              <a:t>ΕΙΣΑΓΩΓΗ</a:t>
            </a:r>
          </a:p>
        </p:txBody>
      </p:sp>
    </p:spTree>
    <p:extLst>
      <p:ext uri="{BB962C8B-B14F-4D97-AF65-F5344CB8AC3E}">
        <p14:creationId xmlns:p14="http://schemas.microsoft.com/office/powerpoint/2010/main" val="2824523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2D7598-7BE6-E63E-9854-92C9E99437A9}"/>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9BD76FD6-1E32-30C0-117E-780888C9149D}"/>
              </a:ext>
            </a:extLst>
          </p:cNvPr>
          <p:cNvSpPr>
            <a:spLocks noGrp="1"/>
          </p:cNvSpPr>
          <p:nvPr>
            <p:ph idx="1"/>
          </p:nvPr>
        </p:nvSpPr>
        <p:spPr/>
        <p:txBody>
          <a:bodyPr/>
          <a:lstStyle/>
          <a:p>
            <a:pPr algn="just"/>
            <a:r>
              <a:rPr lang="el-GR" dirty="0"/>
              <a:t>ΤΑ ΤΕΛΕΥΤΑΙΑ ΧΡΟΝΙΑ</a:t>
            </a:r>
          </a:p>
          <a:p>
            <a:pPr algn="just"/>
            <a:r>
              <a:rPr lang="el-GR" dirty="0"/>
              <a:t>Έμεινε στην Αθήνα. Θάφτηκε κοντά στην Ακαδημία (Παυσανίας 1, 30, 3), πιθανότατα στον κήπο του. Τη θέση του στην Ακαδημία πήρε ο </a:t>
            </a:r>
            <a:r>
              <a:rPr lang="el-GR" dirty="0" err="1"/>
              <a:t>Σπεύσιππος</a:t>
            </a:r>
            <a:r>
              <a:rPr lang="el-GR" dirty="0"/>
              <a:t>, γιος της αδελφής του </a:t>
            </a:r>
            <a:r>
              <a:rPr lang="el-GR" dirty="0" err="1"/>
              <a:t>Ποτώνης</a:t>
            </a:r>
            <a:r>
              <a:rPr lang="el-GR" dirty="0"/>
              <a:t>. </a:t>
            </a:r>
          </a:p>
          <a:p>
            <a:pPr algn="just"/>
            <a:r>
              <a:rPr lang="el-GR" dirty="0"/>
              <a:t>Δεν παντρεύτηκε ποτέ και δεν έκανε παιδιά.</a:t>
            </a:r>
          </a:p>
          <a:p>
            <a:pPr algn="just"/>
            <a:r>
              <a:rPr lang="el-GR" dirty="0"/>
              <a:t>Πρέπει ακόμη να παρέδιδε κατά καιρούς διαλέξεις στην Ακαδημία.</a:t>
            </a:r>
          </a:p>
          <a:p>
            <a:pPr algn="just"/>
            <a:r>
              <a:rPr lang="el-GR" dirty="0"/>
              <a:t>Από το 360 π.Χ. ως το τέλος της ζωής του ασχολήθηκε με τη συγγραφή των </a:t>
            </a:r>
            <a:r>
              <a:rPr lang="el-GR" i="1" dirty="0"/>
              <a:t>Νόμων</a:t>
            </a:r>
            <a:r>
              <a:rPr lang="el-GR" dirty="0"/>
              <a:t>, της </a:t>
            </a:r>
            <a:r>
              <a:rPr lang="el-GR" dirty="0" err="1"/>
              <a:t>μακροσκελέστερης</a:t>
            </a:r>
            <a:r>
              <a:rPr lang="el-GR" dirty="0"/>
              <a:t> και ωριμότερης συμβολής του στην πραγματεία της ηθικής και πολιτικής φιλοσοφίας. </a:t>
            </a:r>
          </a:p>
        </p:txBody>
      </p:sp>
    </p:spTree>
    <p:extLst>
      <p:ext uri="{BB962C8B-B14F-4D97-AF65-F5344CB8AC3E}">
        <p14:creationId xmlns:p14="http://schemas.microsoft.com/office/powerpoint/2010/main" val="2194742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4CB0A7-9F5C-5DD0-5A0C-29927188A907}"/>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8B4DD2E4-A8FE-89DF-583F-287129B58F20}"/>
              </a:ext>
            </a:extLst>
          </p:cNvPr>
          <p:cNvSpPr>
            <a:spLocks noGrp="1"/>
          </p:cNvSpPr>
          <p:nvPr>
            <p:ph idx="1"/>
          </p:nvPr>
        </p:nvSpPr>
        <p:spPr/>
        <p:txBody>
          <a:bodyPr/>
          <a:lstStyle/>
          <a:p>
            <a:pPr algn="just"/>
            <a:r>
              <a:rPr lang="el-GR" dirty="0"/>
              <a:t>Ο μόνος από τους συγγραφείς της κλασικής αρχαιότητας του οποίου τα έργα έφθασαν σε εμάς χωρίς </a:t>
            </a:r>
            <a:r>
              <a:rPr lang="el-GR" dirty="0" err="1"/>
              <a:t>διαπιστώσιμα</a:t>
            </a:r>
            <a:r>
              <a:rPr lang="el-GR" dirty="0"/>
              <a:t> κενά.</a:t>
            </a:r>
          </a:p>
          <a:p>
            <a:pPr algn="just"/>
            <a:r>
              <a:rPr lang="el-GR" dirty="0"/>
              <a:t>Ο Πλάτωνας συνήθιζε να παραδίδει χωρίς χειρόγραφο = δεν ξέρουμε αρκετά πράγματα για το περιεχόμενο των διαλέξεων του.</a:t>
            </a:r>
          </a:p>
          <a:p>
            <a:pPr algn="just"/>
            <a:r>
              <a:rPr lang="el-GR" i="1" dirty="0" err="1"/>
              <a:t>ἄγραφα</a:t>
            </a:r>
            <a:r>
              <a:rPr lang="el-GR" i="1" dirty="0"/>
              <a:t> δόγματα </a:t>
            </a:r>
            <a:r>
              <a:rPr lang="el-GR" dirty="0"/>
              <a:t>= άγραφη διδασκαλία που είχε αναπτύξει ο Πλάτωνας προφορικά / θέσεις του Πλάτωνα για τις αρχές των όντων.</a:t>
            </a:r>
          </a:p>
          <a:p>
            <a:pPr algn="just"/>
            <a:r>
              <a:rPr lang="el-GR" dirty="0"/>
              <a:t>Η πεποίθηση για την ύπαρξη άγραφων δογμάτων οφείλεται στον τρόπο που ο Αριστοτέλης παρουσιάζει την πλατωνική οντολογία. Ο όρος προήλθε από ένα χωρίο των </a:t>
            </a:r>
            <a:r>
              <a:rPr lang="el-GR" i="1" dirty="0"/>
              <a:t>Φυσικών </a:t>
            </a:r>
            <a:r>
              <a:rPr lang="el-GR" dirty="0"/>
              <a:t>του Αριστοτέλη.</a:t>
            </a:r>
          </a:p>
        </p:txBody>
      </p:sp>
    </p:spTree>
    <p:extLst>
      <p:ext uri="{BB962C8B-B14F-4D97-AF65-F5344CB8AC3E}">
        <p14:creationId xmlns:p14="http://schemas.microsoft.com/office/powerpoint/2010/main" val="2673571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1E3560-796A-1E8D-DBAF-2BA4324C8814}"/>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D140F0CE-8D39-BF74-8360-E17709E2F01F}"/>
              </a:ext>
            </a:extLst>
          </p:cNvPr>
          <p:cNvSpPr>
            <a:spLocks noGrp="1"/>
          </p:cNvSpPr>
          <p:nvPr>
            <p:ph sz="half" idx="1"/>
          </p:nvPr>
        </p:nvSpPr>
        <p:spPr/>
        <p:txBody>
          <a:bodyPr>
            <a:normAutofit/>
          </a:bodyPr>
          <a:lstStyle/>
          <a:p>
            <a:r>
              <a:rPr lang="el-GR" dirty="0"/>
              <a:t>ΤΟΜΕΙΣ ΕΝΑΣΧΟΛΗΣΗΣ</a:t>
            </a:r>
          </a:p>
          <a:p>
            <a:pPr algn="just"/>
            <a:r>
              <a:rPr lang="el-GR" dirty="0"/>
              <a:t>Γνωσιολογία</a:t>
            </a:r>
          </a:p>
          <a:p>
            <a:pPr algn="just"/>
            <a:r>
              <a:rPr lang="el-GR" dirty="0"/>
              <a:t>Οντολογία</a:t>
            </a:r>
          </a:p>
          <a:p>
            <a:pPr algn="just"/>
            <a:r>
              <a:rPr lang="el-GR" dirty="0"/>
              <a:t>Ψυχολογία</a:t>
            </a:r>
          </a:p>
          <a:p>
            <a:pPr algn="just"/>
            <a:r>
              <a:rPr lang="el-GR" dirty="0"/>
              <a:t>Ηθική φιλοσοφία</a:t>
            </a:r>
          </a:p>
          <a:p>
            <a:pPr algn="just"/>
            <a:r>
              <a:rPr lang="el-GR" dirty="0"/>
              <a:t>Θεωρία της δράσης</a:t>
            </a:r>
          </a:p>
          <a:p>
            <a:pPr algn="just"/>
            <a:r>
              <a:rPr lang="el-GR" dirty="0"/>
              <a:t>Πολιτική φιλοσοφία</a:t>
            </a:r>
          </a:p>
          <a:p>
            <a:pPr algn="just"/>
            <a:r>
              <a:rPr lang="el-GR" dirty="0"/>
              <a:t>Θεωρία του Δικαίου</a:t>
            </a:r>
          </a:p>
          <a:p>
            <a:pPr algn="just"/>
            <a:r>
              <a:rPr lang="el-GR" dirty="0"/>
              <a:t>Ανθρωπολογία</a:t>
            </a:r>
          </a:p>
          <a:p>
            <a:endParaRPr lang="el-GR" dirty="0"/>
          </a:p>
        </p:txBody>
      </p:sp>
      <p:sp>
        <p:nvSpPr>
          <p:cNvPr id="4" name="Θέση περιεχομένου 3">
            <a:extLst>
              <a:ext uri="{FF2B5EF4-FFF2-40B4-BE49-F238E27FC236}">
                <a16:creationId xmlns:a16="http://schemas.microsoft.com/office/drawing/2014/main" id="{51FFDFF2-A5EE-9BA2-C8E2-488BD1496D93}"/>
              </a:ext>
            </a:extLst>
          </p:cNvPr>
          <p:cNvSpPr>
            <a:spLocks noGrp="1"/>
          </p:cNvSpPr>
          <p:nvPr>
            <p:ph sz="half" idx="2"/>
          </p:nvPr>
        </p:nvSpPr>
        <p:spPr/>
        <p:txBody>
          <a:bodyPr/>
          <a:lstStyle/>
          <a:p>
            <a:pPr algn="just"/>
            <a:r>
              <a:rPr lang="el-GR" dirty="0"/>
              <a:t>Θεολογία</a:t>
            </a:r>
          </a:p>
          <a:p>
            <a:pPr algn="just"/>
            <a:r>
              <a:rPr lang="el-GR" dirty="0"/>
              <a:t>Κοσμολογία</a:t>
            </a:r>
          </a:p>
          <a:p>
            <a:pPr algn="just"/>
            <a:r>
              <a:rPr lang="el-GR" dirty="0"/>
              <a:t>Φυσική φιλοσοφία</a:t>
            </a:r>
          </a:p>
          <a:p>
            <a:pPr algn="just"/>
            <a:r>
              <a:rPr lang="el-GR" dirty="0"/>
              <a:t>Φιλοσοφία της γλώσσας</a:t>
            </a:r>
          </a:p>
          <a:p>
            <a:pPr algn="just"/>
            <a:r>
              <a:rPr lang="el-GR" dirty="0"/>
              <a:t>Αισθητική</a:t>
            </a:r>
          </a:p>
          <a:p>
            <a:pPr algn="just"/>
            <a:r>
              <a:rPr lang="el-GR" dirty="0"/>
              <a:t>Παιδαγωγική</a:t>
            </a:r>
          </a:p>
          <a:p>
            <a:pPr algn="just"/>
            <a:r>
              <a:rPr lang="el-GR" dirty="0"/>
              <a:t>Θεωρία της Ιστορίας</a:t>
            </a:r>
          </a:p>
        </p:txBody>
      </p:sp>
    </p:spTree>
    <p:extLst>
      <p:ext uri="{BB962C8B-B14F-4D97-AF65-F5344CB8AC3E}">
        <p14:creationId xmlns:p14="http://schemas.microsoft.com/office/powerpoint/2010/main" val="87031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14AA6C-F276-5193-E5FE-C9F3B7DEFD41}"/>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9836BE09-C9B8-6A54-853D-D4AB4F4D7DED}"/>
              </a:ext>
            </a:extLst>
          </p:cNvPr>
          <p:cNvSpPr>
            <a:spLocks noGrp="1"/>
          </p:cNvSpPr>
          <p:nvPr>
            <p:ph idx="1"/>
          </p:nvPr>
        </p:nvSpPr>
        <p:spPr/>
        <p:txBody>
          <a:bodyPr/>
          <a:lstStyle/>
          <a:p>
            <a:r>
              <a:rPr lang="el-GR" dirty="0"/>
              <a:t>Σωζόμενα έργα: αν και ο Πλάτων είχε ασκήσει σφοδρή κριτική στη γραφή κατέθεσε τη φιλοσοφία του σε γραπτή μορφή και με σαφείς λογοτεχνικές φιλοδοξίες.</a:t>
            </a:r>
          </a:p>
          <a:p>
            <a:r>
              <a:rPr lang="el-GR" dirty="0"/>
              <a:t>Τουλάχιστον 47 τίτλοι του έχουν αποδοθεί = </a:t>
            </a:r>
            <a:r>
              <a:rPr lang="en-US" i="1" dirty="0"/>
              <a:t>corpus </a:t>
            </a:r>
            <a:r>
              <a:rPr lang="en-US" i="1" dirty="0" err="1"/>
              <a:t>Platonicum</a:t>
            </a:r>
            <a:endParaRPr lang="en-US" i="1" dirty="0"/>
          </a:p>
          <a:p>
            <a:r>
              <a:rPr lang="el-GR" dirty="0"/>
              <a:t>Νόθα και γνήσια έργα. Διάκριση: κριτήρια γλωσσολογικά και υφολογικά. </a:t>
            </a:r>
          </a:p>
          <a:p>
            <a:r>
              <a:rPr lang="el-GR" dirty="0"/>
              <a:t>Η σημερινή έρευνα θεωρεί αυθεντικούς γύρω στους 24 διαλόγους.</a:t>
            </a:r>
          </a:p>
        </p:txBody>
      </p:sp>
    </p:spTree>
    <p:extLst>
      <p:ext uri="{BB962C8B-B14F-4D97-AF65-F5344CB8AC3E}">
        <p14:creationId xmlns:p14="http://schemas.microsoft.com/office/powerpoint/2010/main" val="3599057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479AAC-D3AC-3C02-66F6-2E01626BA41B}"/>
              </a:ext>
            </a:extLst>
          </p:cNvPr>
          <p:cNvSpPr>
            <a:spLocks noGrp="1"/>
          </p:cNvSpPr>
          <p:nvPr>
            <p:ph type="title"/>
          </p:nvPr>
        </p:nvSpPr>
        <p:spPr/>
        <p:txBody>
          <a:bodyPr/>
          <a:lstStyle/>
          <a:p>
            <a:r>
              <a:rPr lang="el-GR" dirty="0"/>
              <a:t>Τα πλατωνικά έργα</a:t>
            </a:r>
          </a:p>
        </p:txBody>
      </p:sp>
      <p:sp>
        <p:nvSpPr>
          <p:cNvPr id="6" name="Θέση κειμένου 5">
            <a:extLst>
              <a:ext uri="{FF2B5EF4-FFF2-40B4-BE49-F238E27FC236}">
                <a16:creationId xmlns:a16="http://schemas.microsoft.com/office/drawing/2014/main" id="{3ABE3DB9-1F82-B893-C245-D0B711F7B9F2}"/>
              </a:ext>
            </a:extLst>
          </p:cNvPr>
          <p:cNvSpPr>
            <a:spLocks noGrp="1"/>
          </p:cNvSpPr>
          <p:nvPr>
            <p:ph type="body" idx="1"/>
          </p:nvPr>
        </p:nvSpPr>
        <p:spPr/>
        <p:txBody>
          <a:bodyPr/>
          <a:lstStyle/>
          <a:p>
            <a:r>
              <a:rPr lang="el-GR" dirty="0"/>
              <a:t>1</a:t>
            </a:r>
            <a:r>
              <a:rPr lang="el-GR" baseline="30000" dirty="0"/>
              <a:t>η</a:t>
            </a:r>
            <a:r>
              <a:rPr lang="el-GR" dirty="0"/>
              <a:t> </a:t>
            </a:r>
            <a:r>
              <a:rPr lang="el-GR" dirty="0" err="1"/>
              <a:t>τετραλογια</a:t>
            </a:r>
            <a:endParaRPr lang="el-GR" dirty="0"/>
          </a:p>
        </p:txBody>
      </p:sp>
      <p:sp>
        <p:nvSpPr>
          <p:cNvPr id="7" name="Θέση περιεχομένου 6">
            <a:extLst>
              <a:ext uri="{FF2B5EF4-FFF2-40B4-BE49-F238E27FC236}">
                <a16:creationId xmlns:a16="http://schemas.microsoft.com/office/drawing/2014/main" id="{8E90B6A4-6381-CFD5-029F-50593768F32C}"/>
              </a:ext>
            </a:extLst>
          </p:cNvPr>
          <p:cNvSpPr>
            <a:spLocks noGrp="1"/>
          </p:cNvSpPr>
          <p:nvPr>
            <p:ph sz="half" idx="2"/>
          </p:nvPr>
        </p:nvSpPr>
        <p:spPr/>
        <p:txBody>
          <a:bodyPr/>
          <a:lstStyle/>
          <a:p>
            <a:r>
              <a:rPr lang="el-GR" b="1" i="1" dirty="0" err="1"/>
              <a:t>Εὐθύφρων</a:t>
            </a:r>
            <a:r>
              <a:rPr lang="el-GR" b="1" i="1" dirty="0"/>
              <a:t> ἢ περί </a:t>
            </a:r>
            <a:r>
              <a:rPr lang="el-GR" b="1" i="1" dirty="0" err="1"/>
              <a:t>ὁσίου</a:t>
            </a:r>
            <a:endParaRPr lang="el-GR" b="1" i="1" dirty="0"/>
          </a:p>
          <a:p>
            <a:endParaRPr lang="el-GR" dirty="0"/>
          </a:p>
          <a:p>
            <a:r>
              <a:rPr lang="el-GR" b="1" i="1" dirty="0" err="1"/>
              <a:t>Ἀπολογία</a:t>
            </a:r>
            <a:r>
              <a:rPr lang="el-GR" b="1" i="1" dirty="0"/>
              <a:t> </a:t>
            </a:r>
            <a:r>
              <a:rPr lang="el-GR" b="1" i="1" dirty="0" err="1"/>
              <a:t>Σωκράτους</a:t>
            </a:r>
            <a:endParaRPr lang="el-GR" b="1" i="1" dirty="0"/>
          </a:p>
          <a:p>
            <a:endParaRPr lang="el-GR" dirty="0"/>
          </a:p>
          <a:p>
            <a:r>
              <a:rPr lang="el-GR" i="1" dirty="0" err="1"/>
              <a:t>Κρίτων</a:t>
            </a:r>
            <a:r>
              <a:rPr lang="el-GR" i="1" dirty="0"/>
              <a:t> ἢ </a:t>
            </a:r>
            <a:r>
              <a:rPr lang="el-GR" i="1" dirty="0" err="1"/>
              <a:t>περὶ</a:t>
            </a:r>
            <a:r>
              <a:rPr lang="el-GR" i="1" dirty="0"/>
              <a:t> πρακτέου</a:t>
            </a:r>
          </a:p>
          <a:p>
            <a:endParaRPr lang="el-GR" dirty="0"/>
          </a:p>
          <a:p>
            <a:r>
              <a:rPr lang="el-GR" b="1" i="1" dirty="0"/>
              <a:t>Φαίδων ἢ περί </a:t>
            </a:r>
            <a:r>
              <a:rPr lang="el-GR" b="1" i="1" dirty="0" err="1"/>
              <a:t>ψυχῆς</a:t>
            </a:r>
            <a:endParaRPr lang="el-GR" b="1" i="1" dirty="0"/>
          </a:p>
        </p:txBody>
      </p:sp>
      <p:sp>
        <p:nvSpPr>
          <p:cNvPr id="8" name="Θέση κειμένου 7">
            <a:extLst>
              <a:ext uri="{FF2B5EF4-FFF2-40B4-BE49-F238E27FC236}">
                <a16:creationId xmlns:a16="http://schemas.microsoft.com/office/drawing/2014/main" id="{0C4A3B92-96A8-2CC9-CD89-B5E8D4F076EB}"/>
              </a:ext>
            </a:extLst>
          </p:cNvPr>
          <p:cNvSpPr>
            <a:spLocks noGrp="1"/>
          </p:cNvSpPr>
          <p:nvPr>
            <p:ph type="body" sz="quarter" idx="3"/>
          </p:nvPr>
        </p:nvSpPr>
        <p:spPr/>
        <p:txBody>
          <a:bodyPr/>
          <a:lstStyle/>
          <a:p>
            <a:r>
              <a:rPr lang="el-GR" dirty="0"/>
              <a:t>2</a:t>
            </a:r>
            <a:r>
              <a:rPr lang="el-GR" baseline="30000" dirty="0"/>
              <a:t>η</a:t>
            </a:r>
            <a:r>
              <a:rPr lang="el-GR" dirty="0"/>
              <a:t> </a:t>
            </a:r>
            <a:r>
              <a:rPr lang="el-GR" dirty="0" err="1"/>
              <a:t>τετραλογια</a:t>
            </a:r>
            <a:endParaRPr lang="el-GR" dirty="0"/>
          </a:p>
        </p:txBody>
      </p:sp>
      <p:sp>
        <p:nvSpPr>
          <p:cNvPr id="9" name="Θέση περιεχομένου 8">
            <a:extLst>
              <a:ext uri="{FF2B5EF4-FFF2-40B4-BE49-F238E27FC236}">
                <a16:creationId xmlns:a16="http://schemas.microsoft.com/office/drawing/2014/main" id="{CEAB7F18-95EF-26BF-DFE1-0383182E68DB}"/>
              </a:ext>
            </a:extLst>
          </p:cNvPr>
          <p:cNvSpPr>
            <a:spLocks noGrp="1"/>
          </p:cNvSpPr>
          <p:nvPr>
            <p:ph sz="quarter" idx="4"/>
          </p:nvPr>
        </p:nvSpPr>
        <p:spPr/>
        <p:txBody>
          <a:bodyPr/>
          <a:lstStyle/>
          <a:p>
            <a:r>
              <a:rPr lang="el-GR" i="1" dirty="0"/>
              <a:t>Κρατύλος ἢ </a:t>
            </a:r>
            <a:r>
              <a:rPr lang="el-GR" i="1" dirty="0" err="1"/>
              <a:t>περὶ</a:t>
            </a:r>
            <a:r>
              <a:rPr lang="el-GR" i="1" dirty="0"/>
              <a:t> </a:t>
            </a:r>
            <a:r>
              <a:rPr lang="el-GR" i="1" dirty="0" err="1"/>
              <a:t>ὀρθότητος</a:t>
            </a:r>
            <a:r>
              <a:rPr lang="el-GR" i="1" dirty="0"/>
              <a:t> </a:t>
            </a:r>
            <a:r>
              <a:rPr lang="el-GR" i="1" dirty="0" err="1"/>
              <a:t>ὀνομάτων</a:t>
            </a:r>
            <a:endParaRPr lang="el-GR" i="1" dirty="0"/>
          </a:p>
          <a:p>
            <a:endParaRPr lang="el-GR" dirty="0"/>
          </a:p>
          <a:p>
            <a:r>
              <a:rPr lang="el-GR" i="1" dirty="0"/>
              <a:t>Θεαίτητος ἢ </a:t>
            </a:r>
            <a:r>
              <a:rPr lang="el-GR" i="1" dirty="0" err="1"/>
              <a:t>περὶ</a:t>
            </a:r>
            <a:r>
              <a:rPr lang="el-GR" i="1" dirty="0"/>
              <a:t> </a:t>
            </a:r>
            <a:r>
              <a:rPr lang="el-GR" i="1" dirty="0" err="1"/>
              <a:t>ἐπιστήμης</a:t>
            </a:r>
            <a:endParaRPr lang="el-GR" i="1" dirty="0"/>
          </a:p>
          <a:p>
            <a:endParaRPr lang="el-GR" dirty="0"/>
          </a:p>
          <a:p>
            <a:r>
              <a:rPr lang="el-GR" i="1" dirty="0" err="1"/>
              <a:t>Σοφιστὴς</a:t>
            </a:r>
            <a:r>
              <a:rPr lang="el-GR" i="1" dirty="0"/>
              <a:t> ἢ </a:t>
            </a:r>
            <a:r>
              <a:rPr lang="el-GR" i="1" dirty="0" err="1"/>
              <a:t>περὶ</a:t>
            </a:r>
            <a:r>
              <a:rPr lang="el-GR" i="1" dirty="0"/>
              <a:t> </a:t>
            </a:r>
            <a:r>
              <a:rPr lang="el-GR" i="1" dirty="0" err="1"/>
              <a:t>τοῦ</a:t>
            </a:r>
            <a:r>
              <a:rPr lang="el-GR" i="1" dirty="0"/>
              <a:t> </a:t>
            </a:r>
            <a:r>
              <a:rPr lang="el-GR" i="1" dirty="0" err="1"/>
              <a:t>ὄντος</a:t>
            </a:r>
            <a:endParaRPr lang="el-GR" i="1" dirty="0"/>
          </a:p>
          <a:p>
            <a:endParaRPr lang="el-GR" dirty="0"/>
          </a:p>
          <a:p>
            <a:r>
              <a:rPr lang="el-GR" i="1" dirty="0" err="1"/>
              <a:t>Πολιτικὸς</a:t>
            </a:r>
            <a:r>
              <a:rPr lang="el-GR" i="1" dirty="0"/>
              <a:t> ἢ </a:t>
            </a:r>
            <a:r>
              <a:rPr lang="el-GR" i="1" dirty="0" err="1"/>
              <a:t>περὶ</a:t>
            </a:r>
            <a:r>
              <a:rPr lang="el-GR" i="1" dirty="0"/>
              <a:t> βασιλείας</a:t>
            </a:r>
          </a:p>
        </p:txBody>
      </p:sp>
    </p:spTree>
    <p:extLst>
      <p:ext uri="{BB962C8B-B14F-4D97-AF65-F5344CB8AC3E}">
        <p14:creationId xmlns:p14="http://schemas.microsoft.com/office/powerpoint/2010/main" val="2339287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151ED0-BAF0-BC9D-185B-1E75D9C69BB3}"/>
              </a:ext>
            </a:extLst>
          </p:cNvPr>
          <p:cNvSpPr>
            <a:spLocks noGrp="1"/>
          </p:cNvSpPr>
          <p:nvPr>
            <p:ph type="title"/>
          </p:nvPr>
        </p:nvSpPr>
        <p:spPr/>
        <p:txBody>
          <a:bodyPr/>
          <a:lstStyle/>
          <a:p>
            <a:r>
              <a:rPr lang="el-GR" dirty="0"/>
              <a:t>Τα πλατωνικά έργα</a:t>
            </a:r>
          </a:p>
        </p:txBody>
      </p:sp>
      <p:sp>
        <p:nvSpPr>
          <p:cNvPr id="3" name="Θέση κειμένου 2">
            <a:extLst>
              <a:ext uri="{FF2B5EF4-FFF2-40B4-BE49-F238E27FC236}">
                <a16:creationId xmlns:a16="http://schemas.microsoft.com/office/drawing/2014/main" id="{EB42DE68-5461-3788-2646-AD4D6CDD26A1}"/>
              </a:ext>
            </a:extLst>
          </p:cNvPr>
          <p:cNvSpPr>
            <a:spLocks noGrp="1"/>
          </p:cNvSpPr>
          <p:nvPr>
            <p:ph type="body" idx="1"/>
          </p:nvPr>
        </p:nvSpPr>
        <p:spPr/>
        <p:txBody>
          <a:bodyPr/>
          <a:lstStyle/>
          <a:p>
            <a:r>
              <a:rPr lang="el-GR" dirty="0"/>
              <a:t>3</a:t>
            </a:r>
            <a:r>
              <a:rPr lang="el-GR" baseline="30000" dirty="0"/>
              <a:t>η</a:t>
            </a:r>
            <a:r>
              <a:rPr lang="el-GR" dirty="0"/>
              <a:t> </a:t>
            </a:r>
            <a:r>
              <a:rPr lang="el-GR" dirty="0" err="1"/>
              <a:t>τετραλογια</a:t>
            </a:r>
            <a:endParaRPr lang="el-GR" dirty="0"/>
          </a:p>
        </p:txBody>
      </p:sp>
      <p:sp>
        <p:nvSpPr>
          <p:cNvPr id="4" name="Θέση περιεχομένου 3">
            <a:extLst>
              <a:ext uri="{FF2B5EF4-FFF2-40B4-BE49-F238E27FC236}">
                <a16:creationId xmlns:a16="http://schemas.microsoft.com/office/drawing/2014/main" id="{3677557E-62B6-472E-43D7-44BDE6D39320}"/>
              </a:ext>
            </a:extLst>
          </p:cNvPr>
          <p:cNvSpPr>
            <a:spLocks noGrp="1"/>
          </p:cNvSpPr>
          <p:nvPr>
            <p:ph sz="half" idx="2"/>
          </p:nvPr>
        </p:nvSpPr>
        <p:spPr/>
        <p:txBody>
          <a:bodyPr/>
          <a:lstStyle/>
          <a:p>
            <a:r>
              <a:rPr lang="el-GR" i="1" dirty="0"/>
              <a:t>Παρμενίδης ἢ </a:t>
            </a:r>
            <a:r>
              <a:rPr lang="el-GR" i="1" dirty="0" err="1"/>
              <a:t>περὶ</a:t>
            </a:r>
            <a:r>
              <a:rPr lang="el-GR" i="1" dirty="0"/>
              <a:t> </a:t>
            </a:r>
            <a:r>
              <a:rPr lang="el-GR" i="1" dirty="0" err="1"/>
              <a:t>ἰδεῶν</a:t>
            </a:r>
            <a:endParaRPr lang="el-GR" i="1" dirty="0"/>
          </a:p>
          <a:p>
            <a:endParaRPr lang="el-GR" dirty="0"/>
          </a:p>
          <a:p>
            <a:r>
              <a:rPr lang="el-GR" i="1" dirty="0" err="1"/>
              <a:t>Φίληβος</a:t>
            </a:r>
            <a:r>
              <a:rPr lang="el-GR" i="1" dirty="0"/>
              <a:t> ἢ </a:t>
            </a:r>
            <a:r>
              <a:rPr lang="el-GR" i="1" dirty="0" err="1"/>
              <a:t>περὶ</a:t>
            </a:r>
            <a:r>
              <a:rPr lang="el-GR" i="1" dirty="0"/>
              <a:t> </a:t>
            </a:r>
            <a:r>
              <a:rPr lang="el-GR" i="1" dirty="0" err="1"/>
              <a:t>ἡδονῆς</a:t>
            </a:r>
            <a:endParaRPr lang="el-GR" i="1" dirty="0"/>
          </a:p>
          <a:p>
            <a:endParaRPr lang="el-GR" dirty="0"/>
          </a:p>
          <a:p>
            <a:r>
              <a:rPr lang="el-GR" b="1" i="1" dirty="0" err="1"/>
              <a:t>Συμπόσιον</a:t>
            </a:r>
            <a:r>
              <a:rPr lang="el-GR" b="1" i="1" dirty="0"/>
              <a:t> ἢ </a:t>
            </a:r>
            <a:r>
              <a:rPr lang="el-GR" b="1" i="1" dirty="0" err="1"/>
              <a:t>περὶ</a:t>
            </a:r>
            <a:r>
              <a:rPr lang="el-GR" b="1" i="1" dirty="0"/>
              <a:t> </a:t>
            </a:r>
            <a:r>
              <a:rPr lang="el-GR" b="1" i="1" dirty="0" err="1"/>
              <a:t>ἀγαθοῦ</a:t>
            </a:r>
            <a:endParaRPr lang="el-GR" b="1" i="1" dirty="0"/>
          </a:p>
          <a:p>
            <a:endParaRPr lang="el-GR" b="1" dirty="0"/>
          </a:p>
          <a:p>
            <a:r>
              <a:rPr lang="el-GR" b="1" i="1" dirty="0" err="1"/>
              <a:t>Φαῖδρος</a:t>
            </a:r>
            <a:r>
              <a:rPr lang="el-GR" b="1" i="1" dirty="0"/>
              <a:t> ἢ </a:t>
            </a:r>
            <a:r>
              <a:rPr lang="el-GR" b="1" i="1" dirty="0" err="1"/>
              <a:t>περὶ</a:t>
            </a:r>
            <a:r>
              <a:rPr lang="el-GR" b="1" i="1" dirty="0"/>
              <a:t> </a:t>
            </a:r>
            <a:r>
              <a:rPr lang="el-GR" b="1" i="1" dirty="0" err="1"/>
              <a:t>ἔρωτος</a:t>
            </a:r>
            <a:endParaRPr lang="el-GR" b="1" i="1" dirty="0"/>
          </a:p>
        </p:txBody>
      </p:sp>
      <p:sp>
        <p:nvSpPr>
          <p:cNvPr id="5" name="Θέση κειμένου 4">
            <a:extLst>
              <a:ext uri="{FF2B5EF4-FFF2-40B4-BE49-F238E27FC236}">
                <a16:creationId xmlns:a16="http://schemas.microsoft.com/office/drawing/2014/main" id="{6BD2C6E9-6D15-B723-A8C1-1E67162E6111}"/>
              </a:ext>
            </a:extLst>
          </p:cNvPr>
          <p:cNvSpPr>
            <a:spLocks noGrp="1"/>
          </p:cNvSpPr>
          <p:nvPr>
            <p:ph type="body" sz="quarter" idx="3"/>
          </p:nvPr>
        </p:nvSpPr>
        <p:spPr/>
        <p:txBody>
          <a:bodyPr/>
          <a:lstStyle/>
          <a:p>
            <a:r>
              <a:rPr lang="el-GR" dirty="0"/>
              <a:t>4</a:t>
            </a:r>
            <a:r>
              <a:rPr lang="el-GR" baseline="30000" dirty="0"/>
              <a:t>η</a:t>
            </a:r>
            <a:r>
              <a:rPr lang="el-GR" dirty="0"/>
              <a:t> </a:t>
            </a:r>
            <a:r>
              <a:rPr lang="el-GR" dirty="0" err="1"/>
              <a:t>τετραλογια</a:t>
            </a:r>
            <a:endParaRPr lang="el-GR" dirty="0"/>
          </a:p>
        </p:txBody>
      </p:sp>
      <p:sp>
        <p:nvSpPr>
          <p:cNvPr id="6" name="Θέση περιεχομένου 5">
            <a:extLst>
              <a:ext uri="{FF2B5EF4-FFF2-40B4-BE49-F238E27FC236}">
                <a16:creationId xmlns:a16="http://schemas.microsoft.com/office/drawing/2014/main" id="{71A0003E-DC70-567C-04FA-394BB7380DCE}"/>
              </a:ext>
            </a:extLst>
          </p:cNvPr>
          <p:cNvSpPr>
            <a:spLocks noGrp="1"/>
          </p:cNvSpPr>
          <p:nvPr>
            <p:ph sz="quarter" idx="4"/>
          </p:nvPr>
        </p:nvSpPr>
        <p:spPr/>
        <p:txBody>
          <a:bodyPr/>
          <a:lstStyle/>
          <a:p>
            <a:r>
              <a:rPr lang="el-GR" i="1" dirty="0" err="1"/>
              <a:t>Ἀλκιβιάδης</a:t>
            </a:r>
            <a:r>
              <a:rPr lang="el-GR" i="1" dirty="0"/>
              <a:t> ἢ περί </a:t>
            </a:r>
            <a:r>
              <a:rPr lang="el-GR" i="1" dirty="0" err="1"/>
              <a:t>ἀνθρώπου</a:t>
            </a:r>
            <a:r>
              <a:rPr lang="el-GR" i="1" dirty="0"/>
              <a:t> φύσεως</a:t>
            </a:r>
          </a:p>
          <a:p>
            <a:endParaRPr lang="el-GR" dirty="0"/>
          </a:p>
          <a:p>
            <a:r>
              <a:rPr lang="el-GR" i="1" dirty="0" err="1"/>
              <a:t>Ἀλκιβιάδης</a:t>
            </a:r>
            <a:r>
              <a:rPr lang="el-GR" i="1" dirty="0"/>
              <a:t> δεύτερος ἢ </a:t>
            </a:r>
            <a:r>
              <a:rPr lang="el-GR" i="1" dirty="0" err="1"/>
              <a:t>περὶ</a:t>
            </a:r>
            <a:r>
              <a:rPr lang="el-GR" i="1" dirty="0"/>
              <a:t> </a:t>
            </a:r>
            <a:r>
              <a:rPr lang="el-GR" i="1" dirty="0" err="1"/>
              <a:t>εὐχῆς</a:t>
            </a:r>
            <a:endParaRPr lang="el-GR" i="1" dirty="0"/>
          </a:p>
          <a:p>
            <a:endParaRPr lang="el-GR" dirty="0"/>
          </a:p>
          <a:p>
            <a:r>
              <a:rPr lang="el-GR" i="1" dirty="0" err="1"/>
              <a:t>Ἵππαρχος</a:t>
            </a:r>
            <a:r>
              <a:rPr lang="el-GR" i="1" dirty="0"/>
              <a:t> ἢ φιλοκερδής</a:t>
            </a:r>
          </a:p>
          <a:p>
            <a:endParaRPr lang="el-GR" dirty="0"/>
          </a:p>
          <a:p>
            <a:r>
              <a:rPr lang="el-GR" i="1" dirty="0" err="1"/>
              <a:t>Ἀντερασταί</a:t>
            </a:r>
            <a:r>
              <a:rPr lang="el-GR" i="1" dirty="0"/>
              <a:t> ἢ </a:t>
            </a:r>
            <a:r>
              <a:rPr lang="el-GR" i="1" dirty="0" err="1"/>
              <a:t>περὶ</a:t>
            </a:r>
            <a:r>
              <a:rPr lang="el-GR" i="1" dirty="0"/>
              <a:t> φιλοσοφίας</a:t>
            </a:r>
          </a:p>
        </p:txBody>
      </p:sp>
    </p:spTree>
    <p:extLst>
      <p:ext uri="{BB962C8B-B14F-4D97-AF65-F5344CB8AC3E}">
        <p14:creationId xmlns:p14="http://schemas.microsoft.com/office/powerpoint/2010/main" val="1287963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C15E9C-2855-C5DD-1566-2A1DBD5D3931}"/>
              </a:ext>
            </a:extLst>
          </p:cNvPr>
          <p:cNvSpPr>
            <a:spLocks noGrp="1"/>
          </p:cNvSpPr>
          <p:nvPr>
            <p:ph type="title"/>
          </p:nvPr>
        </p:nvSpPr>
        <p:spPr/>
        <p:txBody>
          <a:bodyPr/>
          <a:lstStyle/>
          <a:p>
            <a:r>
              <a:rPr lang="el-GR" dirty="0"/>
              <a:t>Τα πλατωνικά έργα</a:t>
            </a:r>
          </a:p>
        </p:txBody>
      </p:sp>
      <p:sp>
        <p:nvSpPr>
          <p:cNvPr id="3" name="Θέση κειμένου 2">
            <a:extLst>
              <a:ext uri="{FF2B5EF4-FFF2-40B4-BE49-F238E27FC236}">
                <a16:creationId xmlns:a16="http://schemas.microsoft.com/office/drawing/2014/main" id="{CE4B2861-4EE5-0517-C867-93BE1DDCFE47}"/>
              </a:ext>
            </a:extLst>
          </p:cNvPr>
          <p:cNvSpPr>
            <a:spLocks noGrp="1"/>
          </p:cNvSpPr>
          <p:nvPr>
            <p:ph type="body" idx="1"/>
          </p:nvPr>
        </p:nvSpPr>
        <p:spPr/>
        <p:txBody>
          <a:bodyPr/>
          <a:lstStyle/>
          <a:p>
            <a:r>
              <a:rPr lang="el-GR" dirty="0"/>
              <a:t>5</a:t>
            </a:r>
            <a:r>
              <a:rPr lang="el-GR" baseline="30000" dirty="0"/>
              <a:t>η</a:t>
            </a:r>
            <a:r>
              <a:rPr lang="el-GR" dirty="0"/>
              <a:t> </a:t>
            </a:r>
            <a:r>
              <a:rPr lang="el-GR" dirty="0" err="1"/>
              <a:t>τετραλογια</a:t>
            </a:r>
            <a:endParaRPr lang="el-GR" dirty="0"/>
          </a:p>
        </p:txBody>
      </p:sp>
      <p:sp>
        <p:nvSpPr>
          <p:cNvPr id="4" name="Θέση περιεχομένου 3">
            <a:extLst>
              <a:ext uri="{FF2B5EF4-FFF2-40B4-BE49-F238E27FC236}">
                <a16:creationId xmlns:a16="http://schemas.microsoft.com/office/drawing/2014/main" id="{479D86F2-45E8-14A4-AC02-5B59781916F6}"/>
              </a:ext>
            </a:extLst>
          </p:cNvPr>
          <p:cNvSpPr>
            <a:spLocks noGrp="1"/>
          </p:cNvSpPr>
          <p:nvPr>
            <p:ph sz="half" idx="2"/>
          </p:nvPr>
        </p:nvSpPr>
        <p:spPr/>
        <p:txBody>
          <a:bodyPr/>
          <a:lstStyle/>
          <a:p>
            <a:r>
              <a:rPr lang="el-GR" i="1" dirty="0" err="1"/>
              <a:t>Θεάγης</a:t>
            </a:r>
            <a:r>
              <a:rPr lang="el-GR" i="1" dirty="0"/>
              <a:t> ἢ </a:t>
            </a:r>
            <a:r>
              <a:rPr lang="el-GR" i="1" dirty="0" err="1"/>
              <a:t>περὶ</a:t>
            </a:r>
            <a:r>
              <a:rPr lang="el-GR" i="1" dirty="0"/>
              <a:t> φιλοσοφίας</a:t>
            </a:r>
          </a:p>
          <a:p>
            <a:endParaRPr lang="el-GR" dirty="0"/>
          </a:p>
          <a:p>
            <a:r>
              <a:rPr lang="el-GR" i="1" dirty="0"/>
              <a:t>Χαρμίδης ἢ </a:t>
            </a:r>
            <a:r>
              <a:rPr lang="el-GR" i="1" dirty="0" err="1"/>
              <a:t>περὶ</a:t>
            </a:r>
            <a:r>
              <a:rPr lang="el-GR" i="1" dirty="0"/>
              <a:t> σωφροσύνης</a:t>
            </a:r>
          </a:p>
          <a:p>
            <a:endParaRPr lang="el-GR" dirty="0"/>
          </a:p>
          <a:p>
            <a:r>
              <a:rPr lang="el-GR" i="1" dirty="0" err="1"/>
              <a:t>Λάχης</a:t>
            </a:r>
            <a:r>
              <a:rPr lang="el-GR" i="1" dirty="0"/>
              <a:t> ἢ </a:t>
            </a:r>
            <a:r>
              <a:rPr lang="el-GR" i="1" dirty="0" err="1"/>
              <a:t>περὶ</a:t>
            </a:r>
            <a:r>
              <a:rPr lang="el-GR" i="1" dirty="0"/>
              <a:t> </a:t>
            </a:r>
            <a:r>
              <a:rPr lang="el-GR" i="1" dirty="0" err="1"/>
              <a:t>ἀνδρείας</a:t>
            </a:r>
            <a:endParaRPr lang="el-GR" i="1" dirty="0"/>
          </a:p>
          <a:p>
            <a:endParaRPr lang="el-GR" dirty="0"/>
          </a:p>
          <a:p>
            <a:r>
              <a:rPr lang="el-GR" i="1" dirty="0" err="1"/>
              <a:t>Λύσις</a:t>
            </a:r>
            <a:r>
              <a:rPr lang="el-GR" i="1" dirty="0"/>
              <a:t> ἢ </a:t>
            </a:r>
            <a:r>
              <a:rPr lang="el-GR" i="1" dirty="0" err="1"/>
              <a:t>περὶ</a:t>
            </a:r>
            <a:r>
              <a:rPr lang="el-GR" i="1" dirty="0"/>
              <a:t> φιλίας</a:t>
            </a:r>
          </a:p>
        </p:txBody>
      </p:sp>
      <p:sp>
        <p:nvSpPr>
          <p:cNvPr id="5" name="Θέση κειμένου 4">
            <a:extLst>
              <a:ext uri="{FF2B5EF4-FFF2-40B4-BE49-F238E27FC236}">
                <a16:creationId xmlns:a16="http://schemas.microsoft.com/office/drawing/2014/main" id="{78278634-2D11-20B8-B85E-6CB66A3BD0C8}"/>
              </a:ext>
            </a:extLst>
          </p:cNvPr>
          <p:cNvSpPr>
            <a:spLocks noGrp="1"/>
          </p:cNvSpPr>
          <p:nvPr>
            <p:ph type="body" sz="quarter" idx="3"/>
          </p:nvPr>
        </p:nvSpPr>
        <p:spPr/>
        <p:txBody>
          <a:bodyPr/>
          <a:lstStyle/>
          <a:p>
            <a:r>
              <a:rPr lang="el-GR" dirty="0"/>
              <a:t>6</a:t>
            </a:r>
            <a:r>
              <a:rPr lang="el-GR" baseline="30000" dirty="0"/>
              <a:t>η</a:t>
            </a:r>
            <a:r>
              <a:rPr lang="el-GR" dirty="0"/>
              <a:t> </a:t>
            </a:r>
            <a:r>
              <a:rPr lang="el-GR" dirty="0" err="1"/>
              <a:t>τετραλογια</a:t>
            </a:r>
            <a:endParaRPr lang="el-GR" dirty="0"/>
          </a:p>
        </p:txBody>
      </p:sp>
      <p:sp>
        <p:nvSpPr>
          <p:cNvPr id="6" name="Θέση περιεχομένου 5">
            <a:extLst>
              <a:ext uri="{FF2B5EF4-FFF2-40B4-BE49-F238E27FC236}">
                <a16:creationId xmlns:a16="http://schemas.microsoft.com/office/drawing/2014/main" id="{84622C59-2483-1CBC-6FF9-9A2E4C86BF79}"/>
              </a:ext>
            </a:extLst>
          </p:cNvPr>
          <p:cNvSpPr>
            <a:spLocks noGrp="1"/>
          </p:cNvSpPr>
          <p:nvPr>
            <p:ph sz="quarter" idx="4"/>
          </p:nvPr>
        </p:nvSpPr>
        <p:spPr/>
        <p:txBody>
          <a:bodyPr/>
          <a:lstStyle/>
          <a:p>
            <a:r>
              <a:rPr lang="el-GR" i="1" dirty="0" err="1"/>
              <a:t>Εὐθύδημος</a:t>
            </a:r>
            <a:r>
              <a:rPr lang="el-GR" i="1" dirty="0"/>
              <a:t> ἢ </a:t>
            </a:r>
            <a:r>
              <a:rPr lang="el-GR" i="1" dirty="0" err="1"/>
              <a:t>ἐριστικός</a:t>
            </a:r>
            <a:endParaRPr lang="el-GR" i="1" dirty="0"/>
          </a:p>
          <a:p>
            <a:endParaRPr lang="el-GR" dirty="0"/>
          </a:p>
          <a:p>
            <a:r>
              <a:rPr lang="el-GR" i="1" dirty="0"/>
              <a:t>Πρωταγόρας ἢ </a:t>
            </a:r>
            <a:r>
              <a:rPr lang="el-GR" i="1" dirty="0" err="1"/>
              <a:t>σοφισταί</a:t>
            </a:r>
            <a:endParaRPr lang="el-GR" i="1" dirty="0"/>
          </a:p>
          <a:p>
            <a:endParaRPr lang="el-GR" dirty="0"/>
          </a:p>
          <a:p>
            <a:r>
              <a:rPr lang="el-GR" i="1" dirty="0"/>
              <a:t>Γοργίας ἢ </a:t>
            </a:r>
            <a:r>
              <a:rPr lang="el-GR" i="1" dirty="0" err="1"/>
              <a:t>περὶ</a:t>
            </a:r>
            <a:r>
              <a:rPr lang="el-GR" i="1" dirty="0"/>
              <a:t> </a:t>
            </a:r>
            <a:r>
              <a:rPr lang="el-GR" i="1" dirty="0" err="1"/>
              <a:t>ῥητορικῆς</a:t>
            </a:r>
            <a:endParaRPr lang="el-GR" i="1" dirty="0"/>
          </a:p>
          <a:p>
            <a:endParaRPr lang="el-GR" dirty="0"/>
          </a:p>
          <a:p>
            <a:r>
              <a:rPr lang="el-GR" i="1" dirty="0" err="1"/>
              <a:t>Μένων</a:t>
            </a:r>
            <a:r>
              <a:rPr lang="el-GR" i="1" dirty="0"/>
              <a:t> ἢ </a:t>
            </a:r>
            <a:r>
              <a:rPr lang="el-GR" i="1" dirty="0" err="1"/>
              <a:t>περὶ</a:t>
            </a:r>
            <a:r>
              <a:rPr lang="el-GR" i="1" dirty="0"/>
              <a:t> </a:t>
            </a:r>
            <a:r>
              <a:rPr lang="el-GR" i="1" dirty="0" err="1"/>
              <a:t>ἀρετῆς</a:t>
            </a:r>
            <a:endParaRPr lang="el-GR" i="1" dirty="0"/>
          </a:p>
        </p:txBody>
      </p:sp>
    </p:spTree>
    <p:extLst>
      <p:ext uri="{BB962C8B-B14F-4D97-AF65-F5344CB8AC3E}">
        <p14:creationId xmlns:p14="http://schemas.microsoft.com/office/powerpoint/2010/main" val="353586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F95ED2-17B3-9A45-117A-46CAB1737D62}"/>
              </a:ext>
            </a:extLst>
          </p:cNvPr>
          <p:cNvSpPr>
            <a:spLocks noGrp="1"/>
          </p:cNvSpPr>
          <p:nvPr>
            <p:ph type="title"/>
          </p:nvPr>
        </p:nvSpPr>
        <p:spPr/>
        <p:txBody>
          <a:bodyPr/>
          <a:lstStyle/>
          <a:p>
            <a:r>
              <a:rPr lang="el-GR" dirty="0"/>
              <a:t>Τα πλατωνικά έργα</a:t>
            </a:r>
          </a:p>
        </p:txBody>
      </p:sp>
      <p:sp>
        <p:nvSpPr>
          <p:cNvPr id="3" name="Θέση κειμένου 2">
            <a:extLst>
              <a:ext uri="{FF2B5EF4-FFF2-40B4-BE49-F238E27FC236}">
                <a16:creationId xmlns:a16="http://schemas.microsoft.com/office/drawing/2014/main" id="{BF81D9C2-AF6C-661E-91DC-E45A8D98A332}"/>
              </a:ext>
            </a:extLst>
          </p:cNvPr>
          <p:cNvSpPr>
            <a:spLocks noGrp="1"/>
          </p:cNvSpPr>
          <p:nvPr>
            <p:ph type="body" idx="1"/>
          </p:nvPr>
        </p:nvSpPr>
        <p:spPr/>
        <p:txBody>
          <a:bodyPr/>
          <a:lstStyle/>
          <a:p>
            <a:r>
              <a:rPr lang="el-GR" dirty="0"/>
              <a:t>7</a:t>
            </a:r>
            <a:r>
              <a:rPr lang="el-GR" baseline="30000" dirty="0"/>
              <a:t>η</a:t>
            </a:r>
            <a:r>
              <a:rPr lang="el-GR" dirty="0"/>
              <a:t> </a:t>
            </a:r>
            <a:r>
              <a:rPr lang="el-GR" dirty="0" err="1"/>
              <a:t>τετραλογια</a:t>
            </a:r>
            <a:endParaRPr lang="el-GR" dirty="0"/>
          </a:p>
        </p:txBody>
      </p:sp>
      <p:sp>
        <p:nvSpPr>
          <p:cNvPr id="4" name="Θέση περιεχομένου 3">
            <a:extLst>
              <a:ext uri="{FF2B5EF4-FFF2-40B4-BE49-F238E27FC236}">
                <a16:creationId xmlns:a16="http://schemas.microsoft.com/office/drawing/2014/main" id="{C8121F4F-61E5-5A8B-6862-B4885E733DD8}"/>
              </a:ext>
            </a:extLst>
          </p:cNvPr>
          <p:cNvSpPr>
            <a:spLocks noGrp="1"/>
          </p:cNvSpPr>
          <p:nvPr>
            <p:ph sz="half" idx="2"/>
          </p:nvPr>
        </p:nvSpPr>
        <p:spPr/>
        <p:txBody>
          <a:bodyPr/>
          <a:lstStyle/>
          <a:p>
            <a:r>
              <a:rPr lang="el-GR" i="1" dirty="0" err="1"/>
              <a:t>Ἱππίας</a:t>
            </a:r>
            <a:r>
              <a:rPr lang="el-GR" i="1" dirty="0"/>
              <a:t> α΄ ἢ </a:t>
            </a:r>
            <a:r>
              <a:rPr lang="el-GR" i="1" dirty="0" err="1"/>
              <a:t>περὶ</a:t>
            </a:r>
            <a:r>
              <a:rPr lang="el-GR" i="1" dirty="0"/>
              <a:t> </a:t>
            </a:r>
            <a:r>
              <a:rPr lang="el-GR" i="1" dirty="0" err="1"/>
              <a:t>τοῦ</a:t>
            </a:r>
            <a:r>
              <a:rPr lang="el-GR" i="1" dirty="0"/>
              <a:t> </a:t>
            </a:r>
            <a:r>
              <a:rPr lang="el-GR" i="1" dirty="0" err="1"/>
              <a:t>καλοῦ</a:t>
            </a:r>
            <a:endParaRPr lang="el-GR" i="1" dirty="0"/>
          </a:p>
          <a:p>
            <a:endParaRPr lang="el-GR" dirty="0"/>
          </a:p>
          <a:p>
            <a:r>
              <a:rPr lang="el-GR" i="1" dirty="0" err="1"/>
              <a:t>Ἱππίας</a:t>
            </a:r>
            <a:r>
              <a:rPr lang="el-GR" i="1" dirty="0"/>
              <a:t> β΄ ἢ </a:t>
            </a:r>
            <a:r>
              <a:rPr lang="el-GR" i="1" dirty="0" err="1"/>
              <a:t>περὶ</a:t>
            </a:r>
            <a:r>
              <a:rPr lang="el-GR" i="1" dirty="0"/>
              <a:t> </a:t>
            </a:r>
            <a:r>
              <a:rPr lang="el-GR" i="1" dirty="0" err="1"/>
              <a:t>τοῦ</a:t>
            </a:r>
            <a:r>
              <a:rPr lang="el-GR" i="1" dirty="0"/>
              <a:t> ψεύδους</a:t>
            </a:r>
          </a:p>
          <a:p>
            <a:endParaRPr lang="el-GR" dirty="0"/>
          </a:p>
          <a:p>
            <a:r>
              <a:rPr lang="el-GR" b="1" i="1" dirty="0" err="1"/>
              <a:t>Ἴων</a:t>
            </a:r>
            <a:r>
              <a:rPr lang="el-GR" b="1" i="1" dirty="0"/>
              <a:t> ἢ </a:t>
            </a:r>
            <a:r>
              <a:rPr lang="el-GR" b="1" i="1" dirty="0" err="1"/>
              <a:t>περὶ</a:t>
            </a:r>
            <a:r>
              <a:rPr lang="el-GR" b="1" i="1" dirty="0"/>
              <a:t> </a:t>
            </a:r>
            <a:r>
              <a:rPr lang="el-GR" b="1" i="1" dirty="0" err="1"/>
              <a:t>Ἰλιάδος</a:t>
            </a:r>
            <a:endParaRPr lang="el-GR" b="1" i="1" dirty="0"/>
          </a:p>
          <a:p>
            <a:endParaRPr lang="el-GR" dirty="0"/>
          </a:p>
          <a:p>
            <a:r>
              <a:rPr lang="el-GR" i="1" dirty="0" err="1"/>
              <a:t>Μενέξενος</a:t>
            </a:r>
            <a:r>
              <a:rPr lang="el-GR" i="1" dirty="0"/>
              <a:t> ἢ </a:t>
            </a:r>
            <a:r>
              <a:rPr lang="el-GR" i="1" dirty="0" err="1"/>
              <a:t>ἐπιτάφιος</a:t>
            </a:r>
            <a:endParaRPr lang="el-GR" i="1" dirty="0"/>
          </a:p>
        </p:txBody>
      </p:sp>
      <p:sp>
        <p:nvSpPr>
          <p:cNvPr id="5" name="Θέση κειμένου 4">
            <a:extLst>
              <a:ext uri="{FF2B5EF4-FFF2-40B4-BE49-F238E27FC236}">
                <a16:creationId xmlns:a16="http://schemas.microsoft.com/office/drawing/2014/main" id="{9E424854-0F7F-8F64-E783-744A85A07DA4}"/>
              </a:ext>
            </a:extLst>
          </p:cNvPr>
          <p:cNvSpPr>
            <a:spLocks noGrp="1"/>
          </p:cNvSpPr>
          <p:nvPr>
            <p:ph type="body" sz="quarter" idx="3"/>
          </p:nvPr>
        </p:nvSpPr>
        <p:spPr/>
        <p:txBody>
          <a:bodyPr/>
          <a:lstStyle/>
          <a:p>
            <a:r>
              <a:rPr lang="el-GR" dirty="0"/>
              <a:t>8</a:t>
            </a:r>
            <a:r>
              <a:rPr lang="el-GR" baseline="30000" dirty="0"/>
              <a:t>η</a:t>
            </a:r>
            <a:r>
              <a:rPr lang="el-GR" dirty="0"/>
              <a:t> </a:t>
            </a:r>
            <a:r>
              <a:rPr lang="el-GR" dirty="0" err="1"/>
              <a:t>τετραλογια</a:t>
            </a:r>
            <a:endParaRPr lang="el-GR" dirty="0"/>
          </a:p>
        </p:txBody>
      </p:sp>
      <p:sp>
        <p:nvSpPr>
          <p:cNvPr id="6" name="Θέση περιεχομένου 5">
            <a:extLst>
              <a:ext uri="{FF2B5EF4-FFF2-40B4-BE49-F238E27FC236}">
                <a16:creationId xmlns:a16="http://schemas.microsoft.com/office/drawing/2014/main" id="{7BD79F6B-BA45-EC10-2F82-16A395CE53B6}"/>
              </a:ext>
            </a:extLst>
          </p:cNvPr>
          <p:cNvSpPr>
            <a:spLocks noGrp="1"/>
          </p:cNvSpPr>
          <p:nvPr>
            <p:ph sz="quarter" idx="4"/>
          </p:nvPr>
        </p:nvSpPr>
        <p:spPr/>
        <p:txBody>
          <a:bodyPr/>
          <a:lstStyle/>
          <a:p>
            <a:r>
              <a:rPr lang="el-GR" i="1" dirty="0" err="1"/>
              <a:t>Κλειτοφῶν</a:t>
            </a:r>
            <a:r>
              <a:rPr lang="el-GR" i="1" dirty="0"/>
              <a:t> ἢ προτρεπτικός</a:t>
            </a:r>
          </a:p>
          <a:p>
            <a:endParaRPr lang="el-GR" dirty="0"/>
          </a:p>
          <a:p>
            <a:r>
              <a:rPr lang="el-GR" b="1" i="1" dirty="0"/>
              <a:t>Πολιτεία ἢ περί δικαίου</a:t>
            </a:r>
          </a:p>
          <a:p>
            <a:endParaRPr lang="el-GR" dirty="0"/>
          </a:p>
          <a:p>
            <a:r>
              <a:rPr lang="el-GR" i="1" dirty="0"/>
              <a:t>Τίμαιος ἢ περί φύσεως</a:t>
            </a:r>
          </a:p>
          <a:p>
            <a:endParaRPr lang="el-GR" dirty="0"/>
          </a:p>
          <a:p>
            <a:r>
              <a:rPr lang="el-GR" i="1" dirty="0"/>
              <a:t>Κριτίας ἢ </a:t>
            </a:r>
            <a:r>
              <a:rPr lang="el-GR" i="1" dirty="0" err="1"/>
              <a:t>Ἀτλαντικός</a:t>
            </a:r>
            <a:endParaRPr lang="el-GR" i="1" dirty="0"/>
          </a:p>
        </p:txBody>
      </p:sp>
    </p:spTree>
    <p:extLst>
      <p:ext uri="{BB962C8B-B14F-4D97-AF65-F5344CB8AC3E}">
        <p14:creationId xmlns:p14="http://schemas.microsoft.com/office/powerpoint/2010/main" val="3767664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3AB243-7AAD-78C5-33EF-D4F4A18A8DBC}"/>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8F5FA126-CCE4-E27A-0A28-6AE584CF4A4E}"/>
              </a:ext>
            </a:extLst>
          </p:cNvPr>
          <p:cNvSpPr>
            <a:spLocks noGrp="1"/>
          </p:cNvSpPr>
          <p:nvPr>
            <p:ph sz="half" idx="1"/>
          </p:nvPr>
        </p:nvSpPr>
        <p:spPr/>
        <p:txBody>
          <a:bodyPr/>
          <a:lstStyle/>
          <a:p>
            <a:r>
              <a:rPr lang="el-GR" dirty="0"/>
              <a:t>9</a:t>
            </a:r>
            <a:r>
              <a:rPr lang="el-GR" baseline="30000" dirty="0"/>
              <a:t>η</a:t>
            </a:r>
            <a:r>
              <a:rPr lang="el-GR" dirty="0"/>
              <a:t> ΤΕΤΡΑΛΟΓΙΑ</a:t>
            </a:r>
          </a:p>
          <a:p>
            <a:r>
              <a:rPr lang="el-GR" i="1" dirty="0" err="1"/>
              <a:t>Μίνως</a:t>
            </a:r>
            <a:r>
              <a:rPr lang="el-GR" i="1" dirty="0"/>
              <a:t> ἢ </a:t>
            </a:r>
            <a:r>
              <a:rPr lang="el-GR" i="1" dirty="0" err="1"/>
              <a:t>περὶ</a:t>
            </a:r>
            <a:r>
              <a:rPr lang="el-GR" i="1" dirty="0"/>
              <a:t> νόμου</a:t>
            </a:r>
          </a:p>
          <a:p>
            <a:endParaRPr lang="el-GR" dirty="0"/>
          </a:p>
          <a:p>
            <a:r>
              <a:rPr lang="el-GR" i="1" dirty="0"/>
              <a:t>Νόμοι ἢ </a:t>
            </a:r>
            <a:r>
              <a:rPr lang="el-GR" i="1" dirty="0" err="1"/>
              <a:t>περὶ</a:t>
            </a:r>
            <a:r>
              <a:rPr lang="el-GR" i="1" dirty="0"/>
              <a:t> νομοθεσίας</a:t>
            </a:r>
          </a:p>
          <a:p>
            <a:endParaRPr lang="el-GR" dirty="0"/>
          </a:p>
          <a:p>
            <a:r>
              <a:rPr lang="el-GR" i="1" dirty="0" err="1"/>
              <a:t>Ἐπινομίς</a:t>
            </a:r>
            <a:r>
              <a:rPr lang="el-GR" i="1" dirty="0"/>
              <a:t> ἢ νυκτερινός σύλλογος ἢ φιλόσοφος</a:t>
            </a:r>
          </a:p>
          <a:p>
            <a:endParaRPr lang="el-GR" dirty="0"/>
          </a:p>
          <a:p>
            <a:r>
              <a:rPr lang="el-GR" b="1" i="1" dirty="0" err="1"/>
              <a:t>Ἐπιστολαί</a:t>
            </a:r>
            <a:endParaRPr lang="el-GR" b="1" i="1" dirty="0"/>
          </a:p>
        </p:txBody>
      </p:sp>
      <p:sp>
        <p:nvSpPr>
          <p:cNvPr id="4" name="Θέση περιεχομένου 3">
            <a:extLst>
              <a:ext uri="{FF2B5EF4-FFF2-40B4-BE49-F238E27FC236}">
                <a16:creationId xmlns:a16="http://schemas.microsoft.com/office/drawing/2014/main" id="{056F04E7-0B62-A188-64FB-1EB7AA0E6116}"/>
              </a:ext>
            </a:extLst>
          </p:cNvPr>
          <p:cNvSpPr>
            <a:spLocks noGrp="1"/>
          </p:cNvSpPr>
          <p:nvPr>
            <p:ph sz="half" idx="2"/>
          </p:nvPr>
        </p:nvSpPr>
        <p:spPr/>
        <p:txBody>
          <a:bodyPr/>
          <a:lstStyle/>
          <a:p>
            <a:pPr algn="just"/>
            <a:r>
              <a:rPr lang="el-GR" dirty="0"/>
              <a:t>Όχι ξεκάθαρα κριτήρια ταξινόμησης.</a:t>
            </a:r>
          </a:p>
          <a:p>
            <a:pPr algn="just"/>
            <a:r>
              <a:rPr lang="el-GR" dirty="0"/>
              <a:t>Μόνο η πρώτη τετραλογία παρουσιάζει σαφή θεματική ενότητα, αφού έχει ως θέμα της τις τελευταίες μέρες και τον θάνατο του Σωκράτη.</a:t>
            </a:r>
          </a:p>
        </p:txBody>
      </p:sp>
    </p:spTree>
    <p:extLst>
      <p:ext uri="{BB962C8B-B14F-4D97-AF65-F5344CB8AC3E}">
        <p14:creationId xmlns:p14="http://schemas.microsoft.com/office/powerpoint/2010/main" val="4153287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B648E4-5F0E-2393-918D-C09ED0CF322E}"/>
              </a:ext>
            </a:extLst>
          </p:cNvPr>
          <p:cNvSpPr>
            <a:spLocks noGrp="1"/>
          </p:cNvSpPr>
          <p:nvPr>
            <p:ph type="title"/>
          </p:nvPr>
        </p:nvSpPr>
        <p:spPr/>
        <p:txBody>
          <a:bodyPr/>
          <a:lstStyle/>
          <a:p>
            <a:r>
              <a:rPr lang="el-GR" dirty="0"/>
              <a:t>Τα πλατωνικά έργα (παπυρικό απόσπασμα του </a:t>
            </a:r>
            <a:r>
              <a:rPr lang="el-GR" i="1" dirty="0" err="1"/>
              <a:t>Φαίδρου</a:t>
            </a:r>
            <a:r>
              <a:rPr lang="el-GR" dirty="0"/>
              <a:t>)</a:t>
            </a:r>
          </a:p>
        </p:txBody>
      </p:sp>
      <p:pic>
        <p:nvPicPr>
          <p:cNvPr id="5" name="Θέση περιεχομένου 4">
            <a:extLst>
              <a:ext uri="{FF2B5EF4-FFF2-40B4-BE49-F238E27FC236}">
                <a16:creationId xmlns:a16="http://schemas.microsoft.com/office/drawing/2014/main" id="{A333AF83-6E80-D972-9445-0D07C288ACEF}"/>
              </a:ext>
            </a:extLst>
          </p:cNvPr>
          <p:cNvPicPr>
            <a:picLocks noGrp="1" noChangeAspect="1"/>
          </p:cNvPicPr>
          <p:nvPr>
            <p:ph idx="1"/>
          </p:nvPr>
        </p:nvPicPr>
        <p:blipFill>
          <a:blip r:embed="rId2"/>
          <a:stretch>
            <a:fillRect/>
          </a:stretch>
        </p:blipFill>
        <p:spPr>
          <a:xfrm>
            <a:off x="2209938" y="1846263"/>
            <a:ext cx="7832450" cy="4022725"/>
          </a:xfrm>
        </p:spPr>
      </p:pic>
    </p:spTree>
    <p:extLst>
      <p:ext uri="{BB962C8B-B14F-4D97-AF65-F5344CB8AC3E}">
        <p14:creationId xmlns:p14="http://schemas.microsoft.com/office/powerpoint/2010/main" val="146828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A875E8-8AEA-3CF8-7D45-DBCF38816B30}"/>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6DDCB587-C27C-F603-BDC0-8D57BF54A744}"/>
              </a:ext>
            </a:extLst>
          </p:cNvPr>
          <p:cNvSpPr>
            <a:spLocks noGrp="1"/>
          </p:cNvSpPr>
          <p:nvPr>
            <p:ph sz="half" idx="1"/>
          </p:nvPr>
        </p:nvSpPr>
        <p:spPr/>
        <p:txBody>
          <a:bodyPr>
            <a:normAutofit fontScale="70000" lnSpcReduction="20000"/>
          </a:bodyPr>
          <a:lstStyle/>
          <a:p>
            <a:pPr algn="just"/>
            <a:r>
              <a:rPr lang="el-GR" dirty="0"/>
              <a:t>Διογένης Λαέρτιος, </a:t>
            </a:r>
            <a:r>
              <a:rPr lang="el-GR" i="1" dirty="0"/>
              <a:t>Βίοι και </a:t>
            </a:r>
            <a:r>
              <a:rPr lang="el-GR" i="1" dirty="0" err="1"/>
              <a:t>γνώμαι</a:t>
            </a:r>
            <a:r>
              <a:rPr lang="el-GR" i="1" dirty="0"/>
              <a:t> των εν φιλοσοφία </a:t>
            </a:r>
            <a:r>
              <a:rPr lang="el-GR" i="1" dirty="0" err="1"/>
              <a:t>ευδοκιμησάντων</a:t>
            </a:r>
            <a:r>
              <a:rPr lang="el-GR" i="1" dirty="0"/>
              <a:t> </a:t>
            </a:r>
            <a:r>
              <a:rPr lang="el-GR" dirty="0"/>
              <a:t>(</a:t>
            </a:r>
            <a:r>
              <a:rPr lang="en-GB" dirty="0"/>
              <a:t>Diogenes </a:t>
            </a:r>
            <a:r>
              <a:rPr lang="en-GB" dirty="0" err="1"/>
              <a:t>Laërtius</a:t>
            </a:r>
            <a:r>
              <a:rPr lang="en-GB" dirty="0"/>
              <a:t>, iii. 1</a:t>
            </a:r>
            <a:r>
              <a:rPr lang="el-GR" dirty="0"/>
              <a:t>-2):</a:t>
            </a:r>
          </a:p>
          <a:p>
            <a:pPr algn="just"/>
            <a:r>
              <a:rPr lang="el-GR" dirty="0"/>
              <a:t>1	</a:t>
            </a:r>
          </a:p>
          <a:p>
            <a:pPr algn="just"/>
            <a:r>
              <a:rPr lang="el-GR" dirty="0" err="1"/>
              <a:t>Πλάτων</a:t>
            </a:r>
            <a:r>
              <a:rPr lang="el-GR" dirty="0"/>
              <a:t>, </a:t>
            </a:r>
            <a:r>
              <a:rPr lang="el-GR" dirty="0" err="1"/>
              <a:t>Ἀρίστωνος</a:t>
            </a:r>
            <a:r>
              <a:rPr lang="el-GR" dirty="0"/>
              <a:t> </a:t>
            </a:r>
            <a:r>
              <a:rPr lang="el-GR" dirty="0" err="1"/>
              <a:t>καὶ</a:t>
            </a:r>
            <a:r>
              <a:rPr lang="el-GR" dirty="0"/>
              <a:t> </a:t>
            </a:r>
            <a:r>
              <a:rPr lang="el-GR" dirty="0" err="1"/>
              <a:t>Περικτιόνης</a:t>
            </a:r>
            <a:r>
              <a:rPr lang="el-GR" dirty="0"/>
              <a:t>-ἢ </a:t>
            </a:r>
            <a:r>
              <a:rPr lang="el-GR" dirty="0" err="1"/>
              <a:t>Πωτώνης-Ἀθηναῖος</a:t>
            </a:r>
            <a:r>
              <a:rPr lang="el-GR" dirty="0"/>
              <a:t>,</a:t>
            </a:r>
          </a:p>
          <a:p>
            <a:pPr algn="just"/>
            <a:r>
              <a:rPr lang="el-GR" dirty="0" err="1"/>
              <a:t>ἥτις</a:t>
            </a:r>
            <a:r>
              <a:rPr lang="el-GR" dirty="0"/>
              <a:t> </a:t>
            </a:r>
            <a:r>
              <a:rPr lang="el-GR" dirty="0" err="1"/>
              <a:t>τὸ</a:t>
            </a:r>
            <a:r>
              <a:rPr lang="el-GR" dirty="0"/>
              <a:t> </a:t>
            </a:r>
            <a:r>
              <a:rPr lang="el-GR" dirty="0" err="1"/>
              <a:t>γένος</a:t>
            </a:r>
            <a:r>
              <a:rPr lang="el-GR" dirty="0"/>
              <a:t> </a:t>
            </a:r>
            <a:r>
              <a:rPr lang="el-GR" dirty="0" err="1"/>
              <a:t>ἀνέφερεν</a:t>
            </a:r>
            <a:r>
              <a:rPr lang="el-GR" dirty="0"/>
              <a:t> </a:t>
            </a:r>
            <a:r>
              <a:rPr lang="el-GR" dirty="0" err="1"/>
              <a:t>εἰς</a:t>
            </a:r>
            <a:r>
              <a:rPr lang="el-GR" dirty="0"/>
              <a:t> </a:t>
            </a:r>
            <a:r>
              <a:rPr lang="el-GR" dirty="0" err="1"/>
              <a:t>Σόλωνα</a:t>
            </a:r>
            <a:r>
              <a:rPr lang="el-GR" dirty="0"/>
              <a:t>. </a:t>
            </a:r>
            <a:r>
              <a:rPr lang="el-GR" dirty="0" err="1"/>
              <a:t>τούτου</a:t>
            </a:r>
            <a:r>
              <a:rPr lang="el-GR" dirty="0"/>
              <a:t> </a:t>
            </a:r>
            <a:r>
              <a:rPr lang="el-GR" dirty="0" err="1"/>
              <a:t>γὰρ</a:t>
            </a:r>
            <a:r>
              <a:rPr lang="el-GR" dirty="0"/>
              <a:t> </a:t>
            </a:r>
            <a:r>
              <a:rPr lang="el-GR" dirty="0" err="1"/>
              <a:t>ἦν</a:t>
            </a:r>
            <a:r>
              <a:rPr lang="el-GR" dirty="0"/>
              <a:t> </a:t>
            </a:r>
            <a:r>
              <a:rPr lang="el-GR" dirty="0" err="1"/>
              <a:t>ἀδελφὸς</a:t>
            </a:r>
            <a:endParaRPr lang="el-GR" dirty="0"/>
          </a:p>
          <a:p>
            <a:pPr algn="just"/>
            <a:r>
              <a:rPr lang="el-GR" dirty="0" err="1"/>
              <a:t>Δρωπίδης</a:t>
            </a:r>
            <a:r>
              <a:rPr lang="el-GR" dirty="0"/>
              <a:t>, </a:t>
            </a:r>
            <a:r>
              <a:rPr lang="el-GR" dirty="0" err="1"/>
              <a:t>οὗ</a:t>
            </a:r>
            <a:r>
              <a:rPr lang="el-GR" dirty="0"/>
              <a:t> </a:t>
            </a:r>
            <a:r>
              <a:rPr lang="el-GR" dirty="0" err="1"/>
              <a:t>Κριτίας</a:t>
            </a:r>
            <a:r>
              <a:rPr lang="el-GR" dirty="0"/>
              <a:t>, </a:t>
            </a:r>
            <a:r>
              <a:rPr lang="el-GR" dirty="0" err="1"/>
              <a:t>οὗ</a:t>
            </a:r>
            <a:r>
              <a:rPr lang="el-GR" dirty="0"/>
              <a:t> </a:t>
            </a:r>
            <a:r>
              <a:rPr lang="el-GR" dirty="0" err="1"/>
              <a:t>Κάλλαισχρος</a:t>
            </a:r>
            <a:r>
              <a:rPr lang="el-GR" dirty="0"/>
              <a:t>, </a:t>
            </a:r>
            <a:r>
              <a:rPr lang="el-GR" dirty="0" err="1"/>
              <a:t>οὗ</a:t>
            </a:r>
            <a:r>
              <a:rPr lang="el-GR" dirty="0"/>
              <a:t> </a:t>
            </a:r>
            <a:r>
              <a:rPr lang="el-GR" dirty="0" err="1"/>
              <a:t>Κριτίας</a:t>
            </a:r>
            <a:r>
              <a:rPr lang="el-GR" dirty="0"/>
              <a:t> ὁ </a:t>
            </a:r>
            <a:r>
              <a:rPr lang="el-GR" dirty="0" err="1"/>
              <a:t>τῶν</a:t>
            </a:r>
            <a:r>
              <a:rPr lang="el-GR" dirty="0"/>
              <a:t> </a:t>
            </a:r>
            <a:r>
              <a:rPr lang="el-GR" dirty="0" err="1"/>
              <a:t>τριά</a:t>
            </a:r>
            <a:r>
              <a:rPr lang="el-GR" dirty="0"/>
              <a:t>-</a:t>
            </a:r>
          </a:p>
          <a:p>
            <a:pPr algn="just"/>
            <a:r>
              <a:rPr lang="el-GR" dirty="0" err="1"/>
              <a:t>κοντα</a:t>
            </a:r>
            <a:r>
              <a:rPr lang="el-GR" dirty="0"/>
              <a:t> </a:t>
            </a:r>
            <a:r>
              <a:rPr lang="el-GR" dirty="0" err="1"/>
              <a:t>καὶ</a:t>
            </a:r>
            <a:r>
              <a:rPr lang="el-GR" dirty="0"/>
              <a:t> </a:t>
            </a:r>
            <a:r>
              <a:rPr lang="el-GR" dirty="0" err="1"/>
              <a:t>Γλαύκων</a:t>
            </a:r>
            <a:r>
              <a:rPr lang="el-GR" dirty="0"/>
              <a:t>, </a:t>
            </a:r>
            <a:r>
              <a:rPr lang="el-GR" dirty="0" err="1"/>
              <a:t>οὗ</a:t>
            </a:r>
            <a:r>
              <a:rPr lang="el-GR" dirty="0"/>
              <a:t> </a:t>
            </a:r>
            <a:r>
              <a:rPr lang="el-GR" dirty="0" err="1"/>
              <a:t>Χαρμίδης</a:t>
            </a:r>
            <a:r>
              <a:rPr lang="el-GR" dirty="0"/>
              <a:t> </a:t>
            </a:r>
            <a:r>
              <a:rPr lang="el-GR" dirty="0" err="1"/>
              <a:t>καὶ</a:t>
            </a:r>
            <a:r>
              <a:rPr lang="el-GR" dirty="0"/>
              <a:t> </a:t>
            </a:r>
            <a:r>
              <a:rPr lang="el-GR" dirty="0" err="1"/>
              <a:t>Περικτιόνη</a:t>
            </a:r>
            <a:r>
              <a:rPr lang="el-GR" dirty="0"/>
              <a:t>, </a:t>
            </a:r>
            <a:r>
              <a:rPr lang="el-GR" dirty="0" err="1"/>
              <a:t>ἧς</a:t>
            </a:r>
            <a:r>
              <a:rPr lang="el-GR" dirty="0"/>
              <a:t> </a:t>
            </a:r>
            <a:r>
              <a:rPr lang="el-GR" dirty="0" err="1"/>
              <a:t>καὶ</a:t>
            </a:r>
            <a:endParaRPr lang="el-GR" dirty="0"/>
          </a:p>
          <a:p>
            <a:pPr algn="just"/>
            <a:r>
              <a:rPr lang="el-GR" dirty="0" err="1"/>
              <a:t>Ἀρίστωνος</a:t>
            </a:r>
            <a:r>
              <a:rPr lang="el-GR" dirty="0"/>
              <a:t> </a:t>
            </a:r>
            <a:r>
              <a:rPr lang="el-GR" dirty="0" err="1"/>
              <a:t>Πλάτων</a:t>
            </a:r>
            <a:r>
              <a:rPr lang="el-GR" dirty="0"/>
              <a:t>, </a:t>
            </a:r>
            <a:r>
              <a:rPr lang="el-GR" dirty="0" err="1"/>
              <a:t>ἕκτος</a:t>
            </a:r>
            <a:r>
              <a:rPr lang="el-GR" dirty="0"/>
              <a:t> </a:t>
            </a:r>
            <a:r>
              <a:rPr lang="el-GR" dirty="0" err="1"/>
              <a:t>ἀπὸ</a:t>
            </a:r>
            <a:r>
              <a:rPr lang="el-GR" dirty="0"/>
              <a:t> </a:t>
            </a:r>
            <a:r>
              <a:rPr lang="el-GR" dirty="0" err="1"/>
              <a:t>Σόλωνος</a:t>
            </a:r>
            <a:r>
              <a:rPr lang="el-GR" dirty="0"/>
              <a:t>. ὁ </a:t>
            </a:r>
            <a:r>
              <a:rPr lang="el-GR" dirty="0" err="1"/>
              <a:t>δὲ</a:t>
            </a:r>
            <a:r>
              <a:rPr lang="el-GR" dirty="0"/>
              <a:t> </a:t>
            </a:r>
            <a:r>
              <a:rPr lang="el-GR" dirty="0" err="1"/>
              <a:t>Σόλων</a:t>
            </a:r>
            <a:r>
              <a:rPr lang="el-GR" dirty="0"/>
              <a:t> </a:t>
            </a:r>
            <a:r>
              <a:rPr lang="el-GR" dirty="0" err="1"/>
              <a:t>εἰς</a:t>
            </a:r>
            <a:r>
              <a:rPr lang="el-GR" dirty="0"/>
              <a:t> </a:t>
            </a:r>
            <a:r>
              <a:rPr lang="el-GR" dirty="0" err="1"/>
              <a:t>Νηλέα</a:t>
            </a:r>
            <a:endParaRPr lang="el-GR" dirty="0"/>
          </a:p>
          <a:p>
            <a:pPr algn="just"/>
            <a:r>
              <a:rPr lang="el-GR" dirty="0" err="1"/>
              <a:t>καὶ</a:t>
            </a:r>
            <a:r>
              <a:rPr lang="el-GR" dirty="0"/>
              <a:t> </a:t>
            </a:r>
            <a:r>
              <a:rPr lang="el-GR" dirty="0" err="1"/>
              <a:t>Ποσειδῶνα</a:t>
            </a:r>
            <a:r>
              <a:rPr lang="el-GR" dirty="0"/>
              <a:t> </a:t>
            </a:r>
            <a:r>
              <a:rPr lang="el-GR" dirty="0" err="1"/>
              <a:t>ἀνέφερε</a:t>
            </a:r>
            <a:r>
              <a:rPr lang="el-GR" dirty="0"/>
              <a:t> </a:t>
            </a:r>
            <a:r>
              <a:rPr lang="el-GR" dirty="0" err="1"/>
              <a:t>τὸ</a:t>
            </a:r>
            <a:r>
              <a:rPr lang="el-GR" dirty="0"/>
              <a:t> </a:t>
            </a:r>
            <a:r>
              <a:rPr lang="el-GR" dirty="0" err="1"/>
              <a:t>γένος</a:t>
            </a:r>
            <a:r>
              <a:rPr lang="el-GR" dirty="0"/>
              <a:t>. </a:t>
            </a:r>
            <a:r>
              <a:rPr lang="el-GR" dirty="0" err="1"/>
              <a:t>φασὶ</a:t>
            </a:r>
            <a:r>
              <a:rPr lang="el-GR" dirty="0"/>
              <a:t> </a:t>
            </a:r>
            <a:r>
              <a:rPr lang="el-GR" dirty="0" err="1"/>
              <a:t>δὲ</a:t>
            </a:r>
            <a:r>
              <a:rPr lang="el-GR" dirty="0"/>
              <a:t> </a:t>
            </a:r>
            <a:r>
              <a:rPr lang="el-GR" dirty="0" err="1"/>
              <a:t>καὶ</a:t>
            </a:r>
            <a:r>
              <a:rPr lang="el-GR" dirty="0"/>
              <a:t> </a:t>
            </a:r>
            <a:r>
              <a:rPr lang="el-GR" dirty="0" err="1"/>
              <a:t>τὸν</a:t>
            </a:r>
            <a:r>
              <a:rPr lang="el-GR" dirty="0"/>
              <a:t> </a:t>
            </a:r>
            <a:r>
              <a:rPr lang="el-GR" dirty="0" err="1"/>
              <a:t>πατέρα</a:t>
            </a:r>
            <a:r>
              <a:rPr lang="el-GR" dirty="0"/>
              <a:t> </a:t>
            </a:r>
            <a:r>
              <a:rPr lang="el-GR" dirty="0" err="1"/>
              <a:t>αὐτοῦ</a:t>
            </a:r>
            <a:endParaRPr lang="el-GR" dirty="0"/>
          </a:p>
          <a:p>
            <a:pPr algn="just"/>
            <a:r>
              <a:rPr lang="el-GR" dirty="0" err="1"/>
              <a:t>ἀνάγειν</a:t>
            </a:r>
            <a:r>
              <a:rPr lang="el-GR" dirty="0"/>
              <a:t> </a:t>
            </a:r>
            <a:r>
              <a:rPr lang="el-GR" dirty="0" err="1"/>
              <a:t>εἰς</a:t>
            </a:r>
            <a:r>
              <a:rPr lang="el-GR" dirty="0"/>
              <a:t> </a:t>
            </a:r>
            <a:r>
              <a:rPr lang="el-GR" dirty="0" err="1"/>
              <a:t>Κόδρον</a:t>
            </a:r>
            <a:r>
              <a:rPr lang="el-GR" dirty="0"/>
              <a:t> </a:t>
            </a:r>
            <a:r>
              <a:rPr lang="el-GR" dirty="0" err="1"/>
              <a:t>τὸν</a:t>
            </a:r>
            <a:r>
              <a:rPr lang="el-GR" dirty="0"/>
              <a:t> </a:t>
            </a:r>
            <a:r>
              <a:rPr lang="el-GR" dirty="0" err="1"/>
              <a:t>Μελάνθου</a:t>
            </a:r>
            <a:r>
              <a:rPr lang="el-GR" dirty="0"/>
              <a:t>, </a:t>
            </a:r>
            <a:r>
              <a:rPr lang="el-GR" dirty="0" err="1"/>
              <a:t>οἵτινες</a:t>
            </a:r>
            <a:r>
              <a:rPr lang="el-GR" dirty="0"/>
              <a:t> </a:t>
            </a:r>
            <a:r>
              <a:rPr lang="el-GR" dirty="0" err="1"/>
              <a:t>ἀπὸ</a:t>
            </a:r>
            <a:r>
              <a:rPr lang="el-GR" dirty="0"/>
              <a:t> </a:t>
            </a:r>
            <a:r>
              <a:rPr lang="el-GR" dirty="0" err="1"/>
              <a:t>Ποσειδῶνος</a:t>
            </a:r>
            <a:r>
              <a:rPr lang="el-GR" dirty="0"/>
              <a:t> </a:t>
            </a:r>
            <a:r>
              <a:rPr lang="el-GR" dirty="0" err="1"/>
              <a:t>ἱστο</a:t>
            </a:r>
            <a:r>
              <a:rPr lang="el-GR" dirty="0"/>
              <a:t>-</a:t>
            </a:r>
          </a:p>
          <a:p>
            <a:pPr algn="just"/>
            <a:r>
              <a:rPr lang="el-GR" dirty="0" err="1"/>
              <a:t>ροῦνται</a:t>
            </a:r>
            <a:r>
              <a:rPr lang="el-GR" dirty="0"/>
              <a:t> </a:t>
            </a:r>
            <a:r>
              <a:rPr lang="el-GR" dirty="0" err="1"/>
              <a:t>κατὰ</a:t>
            </a:r>
            <a:r>
              <a:rPr lang="el-GR" dirty="0"/>
              <a:t> </a:t>
            </a:r>
            <a:r>
              <a:rPr lang="el-GR" dirty="0" err="1"/>
              <a:t>Θράσυλλον</a:t>
            </a:r>
            <a:r>
              <a:rPr lang="el-GR" dirty="0"/>
              <a:t> (</a:t>
            </a:r>
            <a:r>
              <a:rPr lang="en-GB" dirty="0"/>
              <a:t>FHG iii. 505).</a:t>
            </a:r>
          </a:p>
          <a:p>
            <a:endParaRPr lang="en-GB" dirty="0"/>
          </a:p>
        </p:txBody>
      </p:sp>
      <p:sp>
        <p:nvSpPr>
          <p:cNvPr id="4" name="Θέση περιεχομένου 3">
            <a:extLst>
              <a:ext uri="{FF2B5EF4-FFF2-40B4-BE49-F238E27FC236}">
                <a16:creationId xmlns:a16="http://schemas.microsoft.com/office/drawing/2014/main" id="{A41462EA-2B1C-B1D5-4141-7DFAB1F0D50D}"/>
              </a:ext>
            </a:extLst>
          </p:cNvPr>
          <p:cNvSpPr>
            <a:spLocks noGrp="1"/>
          </p:cNvSpPr>
          <p:nvPr>
            <p:ph sz="half" idx="2"/>
          </p:nvPr>
        </p:nvSpPr>
        <p:spPr/>
        <p:txBody>
          <a:bodyPr>
            <a:normAutofit fontScale="70000" lnSpcReduction="20000"/>
          </a:bodyPr>
          <a:lstStyle/>
          <a:p>
            <a:pPr algn="just"/>
            <a:r>
              <a:rPr lang="el-GR" dirty="0"/>
              <a:t>2	</a:t>
            </a:r>
          </a:p>
          <a:p>
            <a:pPr algn="just"/>
            <a:r>
              <a:rPr lang="el-GR" dirty="0" err="1"/>
              <a:t>Σπεύσιππος</a:t>
            </a:r>
            <a:r>
              <a:rPr lang="el-GR" dirty="0"/>
              <a:t> δ' </a:t>
            </a:r>
            <a:r>
              <a:rPr lang="el-GR" dirty="0" err="1"/>
              <a:t>ἐν</a:t>
            </a:r>
            <a:r>
              <a:rPr lang="el-GR" dirty="0"/>
              <a:t> </a:t>
            </a:r>
            <a:r>
              <a:rPr lang="el-GR" dirty="0" err="1"/>
              <a:t>τῷ</a:t>
            </a:r>
            <a:r>
              <a:rPr lang="el-GR" dirty="0"/>
              <a:t> </a:t>
            </a:r>
            <a:r>
              <a:rPr lang="el-GR" dirty="0" err="1"/>
              <a:t>ἐπιγραφομένῳ</a:t>
            </a:r>
            <a:r>
              <a:rPr lang="el-GR" dirty="0"/>
              <a:t> </a:t>
            </a:r>
            <a:r>
              <a:rPr lang="el-GR" dirty="0" err="1"/>
              <a:t>Πλάτωνος</a:t>
            </a:r>
            <a:r>
              <a:rPr lang="el-GR" dirty="0"/>
              <a:t> </a:t>
            </a:r>
            <a:r>
              <a:rPr lang="el-GR" dirty="0" err="1"/>
              <a:t>περιδείπνῳ</a:t>
            </a:r>
            <a:endParaRPr lang="el-GR" dirty="0"/>
          </a:p>
          <a:p>
            <a:pPr algn="just"/>
            <a:r>
              <a:rPr lang="el-GR" dirty="0"/>
              <a:t>(</a:t>
            </a:r>
            <a:r>
              <a:rPr lang="en-GB" dirty="0" err="1"/>
              <a:t>fg</a:t>
            </a:r>
            <a:r>
              <a:rPr lang="en-GB" dirty="0"/>
              <a:t>. 27 Lang) </a:t>
            </a:r>
            <a:r>
              <a:rPr lang="el-GR" dirty="0" err="1"/>
              <a:t>καὶ</a:t>
            </a:r>
            <a:r>
              <a:rPr lang="el-GR" dirty="0"/>
              <a:t> </a:t>
            </a:r>
            <a:r>
              <a:rPr lang="el-GR" dirty="0" err="1"/>
              <a:t>Κλέαρχος</a:t>
            </a:r>
            <a:r>
              <a:rPr lang="el-GR" dirty="0"/>
              <a:t> </a:t>
            </a:r>
            <a:r>
              <a:rPr lang="el-GR" dirty="0" err="1"/>
              <a:t>ἐν</a:t>
            </a:r>
            <a:r>
              <a:rPr lang="el-GR" dirty="0"/>
              <a:t> </a:t>
            </a:r>
            <a:r>
              <a:rPr lang="el-GR" dirty="0" err="1"/>
              <a:t>τῷ</a:t>
            </a:r>
            <a:r>
              <a:rPr lang="el-GR" dirty="0"/>
              <a:t> </a:t>
            </a:r>
            <a:r>
              <a:rPr lang="el-GR" dirty="0" err="1"/>
              <a:t>Πλάτωνος</a:t>
            </a:r>
            <a:r>
              <a:rPr lang="el-GR" dirty="0"/>
              <a:t> </a:t>
            </a:r>
            <a:r>
              <a:rPr lang="el-GR" dirty="0" err="1"/>
              <a:t>ἐγκωμίῳ</a:t>
            </a:r>
            <a:r>
              <a:rPr lang="el-GR" dirty="0"/>
              <a:t> (</a:t>
            </a:r>
            <a:r>
              <a:rPr lang="en-GB" dirty="0"/>
              <a:t>Wehrli</a:t>
            </a:r>
          </a:p>
          <a:p>
            <a:pPr algn="just"/>
            <a:r>
              <a:rPr lang="en-GB" dirty="0"/>
              <a:t>iii, </a:t>
            </a:r>
            <a:r>
              <a:rPr lang="en-GB" dirty="0" err="1"/>
              <a:t>fg</a:t>
            </a:r>
            <a:r>
              <a:rPr lang="en-GB" dirty="0"/>
              <a:t>. 2a) </a:t>
            </a:r>
            <a:r>
              <a:rPr lang="el-GR" dirty="0" err="1"/>
              <a:t>καὶ</a:t>
            </a:r>
            <a:r>
              <a:rPr lang="el-GR" dirty="0"/>
              <a:t> </a:t>
            </a:r>
            <a:r>
              <a:rPr lang="el-GR" dirty="0" err="1"/>
              <a:t>Ἀναξιλαΐδης</a:t>
            </a:r>
            <a:r>
              <a:rPr lang="el-GR" dirty="0"/>
              <a:t> </a:t>
            </a:r>
            <a:r>
              <a:rPr lang="el-GR" dirty="0" err="1"/>
              <a:t>ἐν</a:t>
            </a:r>
            <a:r>
              <a:rPr lang="el-GR" dirty="0"/>
              <a:t> </a:t>
            </a:r>
            <a:r>
              <a:rPr lang="el-GR" dirty="0" err="1"/>
              <a:t>τῷ</a:t>
            </a:r>
            <a:r>
              <a:rPr lang="el-GR" dirty="0"/>
              <a:t> </a:t>
            </a:r>
            <a:r>
              <a:rPr lang="el-GR" dirty="0" err="1"/>
              <a:t>δευτέρῳ</a:t>
            </a:r>
            <a:r>
              <a:rPr lang="el-GR" dirty="0"/>
              <a:t> </a:t>
            </a:r>
            <a:r>
              <a:rPr lang="el-GR" dirty="0" err="1"/>
              <a:t>Περὶ</a:t>
            </a:r>
            <a:r>
              <a:rPr lang="el-GR" dirty="0"/>
              <a:t> </a:t>
            </a:r>
            <a:r>
              <a:rPr lang="el-GR" dirty="0" err="1"/>
              <a:t>φιλοσόφων</a:t>
            </a:r>
            <a:r>
              <a:rPr lang="el-GR" dirty="0"/>
              <a:t> </a:t>
            </a:r>
            <a:r>
              <a:rPr lang="el-GR" dirty="0" err="1"/>
              <a:t>φασίν</a:t>
            </a:r>
            <a:r>
              <a:rPr lang="el-GR" dirty="0"/>
              <a:t>,</a:t>
            </a:r>
          </a:p>
          <a:p>
            <a:pPr algn="just"/>
            <a:r>
              <a:rPr lang="el-GR" dirty="0" err="1"/>
              <a:t>ὡς</a:t>
            </a:r>
            <a:r>
              <a:rPr lang="el-GR" dirty="0"/>
              <a:t> </a:t>
            </a:r>
            <a:r>
              <a:rPr lang="el-GR" dirty="0" err="1"/>
              <a:t>Ἀθήνησιν</a:t>
            </a:r>
            <a:r>
              <a:rPr lang="el-GR" dirty="0"/>
              <a:t> </a:t>
            </a:r>
            <a:r>
              <a:rPr lang="el-GR" dirty="0" err="1"/>
              <a:t>ἦν</a:t>
            </a:r>
            <a:r>
              <a:rPr lang="el-GR" dirty="0"/>
              <a:t> </a:t>
            </a:r>
            <a:r>
              <a:rPr lang="el-GR" dirty="0" err="1"/>
              <a:t>λόγος</a:t>
            </a:r>
            <a:r>
              <a:rPr lang="el-GR" dirty="0"/>
              <a:t>, </a:t>
            </a:r>
            <a:r>
              <a:rPr lang="el-GR" dirty="0" err="1"/>
              <a:t>ὡραίαν</a:t>
            </a:r>
            <a:r>
              <a:rPr lang="el-GR" dirty="0"/>
              <a:t> </a:t>
            </a:r>
            <a:r>
              <a:rPr lang="el-GR" dirty="0" err="1"/>
              <a:t>οὖσαν</a:t>
            </a:r>
            <a:r>
              <a:rPr lang="el-GR" dirty="0"/>
              <a:t> </a:t>
            </a:r>
            <a:r>
              <a:rPr lang="el-GR" dirty="0" err="1"/>
              <a:t>τὴν</a:t>
            </a:r>
            <a:r>
              <a:rPr lang="el-GR" dirty="0"/>
              <a:t> </a:t>
            </a:r>
            <a:r>
              <a:rPr lang="el-GR" dirty="0" err="1"/>
              <a:t>Περικτιόνην</a:t>
            </a:r>
            <a:r>
              <a:rPr lang="el-GR" dirty="0"/>
              <a:t> </a:t>
            </a:r>
            <a:r>
              <a:rPr lang="el-GR" dirty="0" err="1"/>
              <a:t>βιάζεσθαι</a:t>
            </a:r>
            <a:endParaRPr lang="el-GR" dirty="0"/>
          </a:p>
          <a:p>
            <a:pPr algn="just"/>
            <a:r>
              <a:rPr lang="el-GR" dirty="0" err="1"/>
              <a:t>τὸν</a:t>
            </a:r>
            <a:r>
              <a:rPr lang="el-GR" dirty="0"/>
              <a:t> </a:t>
            </a:r>
            <a:r>
              <a:rPr lang="el-GR" dirty="0" err="1"/>
              <a:t>Ἀρίστωνα</a:t>
            </a:r>
            <a:r>
              <a:rPr lang="el-GR" dirty="0"/>
              <a:t> </a:t>
            </a:r>
            <a:r>
              <a:rPr lang="el-GR" dirty="0" err="1"/>
              <a:t>καὶ</a:t>
            </a:r>
            <a:r>
              <a:rPr lang="el-GR" dirty="0"/>
              <a:t> </a:t>
            </a:r>
            <a:r>
              <a:rPr lang="el-GR" dirty="0" err="1"/>
              <a:t>μὴ</a:t>
            </a:r>
            <a:r>
              <a:rPr lang="el-GR" dirty="0"/>
              <a:t> </a:t>
            </a:r>
            <a:r>
              <a:rPr lang="el-GR" dirty="0" err="1"/>
              <a:t>τυγχάνειν</a:t>
            </a:r>
            <a:r>
              <a:rPr lang="el-GR" dirty="0"/>
              <a:t>· </a:t>
            </a:r>
            <a:r>
              <a:rPr lang="el-GR" dirty="0" err="1"/>
              <a:t>παυόμενόν</a:t>
            </a:r>
            <a:r>
              <a:rPr lang="el-GR" dirty="0"/>
              <a:t> τε </a:t>
            </a:r>
            <a:r>
              <a:rPr lang="el-GR" dirty="0" err="1"/>
              <a:t>τῆς</a:t>
            </a:r>
            <a:r>
              <a:rPr lang="el-GR" dirty="0"/>
              <a:t> </a:t>
            </a:r>
            <a:r>
              <a:rPr lang="el-GR" dirty="0" err="1"/>
              <a:t>βίας</a:t>
            </a:r>
            <a:r>
              <a:rPr lang="el-GR" dirty="0"/>
              <a:t> </a:t>
            </a:r>
            <a:r>
              <a:rPr lang="el-GR" dirty="0" err="1"/>
              <a:t>ἰδεῖν</a:t>
            </a:r>
            <a:endParaRPr lang="el-GR" dirty="0"/>
          </a:p>
          <a:p>
            <a:pPr algn="just"/>
            <a:r>
              <a:rPr lang="el-GR" dirty="0" err="1"/>
              <a:t>τὴν</a:t>
            </a:r>
            <a:r>
              <a:rPr lang="el-GR" dirty="0"/>
              <a:t> </a:t>
            </a:r>
            <a:r>
              <a:rPr lang="el-GR" dirty="0" err="1"/>
              <a:t>τοῦ</a:t>
            </a:r>
            <a:r>
              <a:rPr lang="el-GR" dirty="0"/>
              <a:t> </a:t>
            </a:r>
            <a:r>
              <a:rPr lang="el-GR" dirty="0" err="1"/>
              <a:t>Ἀπόλλωνος</a:t>
            </a:r>
            <a:r>
              <a:rPr lang="el-GR" dirty="0"/>
              <a:t> </a:t>
            </a:r>
            <a:r>
              <a:rPr lang="el-GR" dirty="0" err="1"/>
              <a:t>ὄψιν</a:t>
            </a:r>
            <a:r>
              <a:rPr lang="el-GR" dirty="0"/>
              <a:t>· </a:t>
            </a:r>
            <a:r>
              <a:rPr lang="el-GR" dirty="0" err="1"/>
              <a:t>ὅθεν</a:t>
            </a:r>
            <a:r>
              <a:rPr lang="el-GR" dirty="0"/>
              <a:t> </a:t>
            </a:r>
            <a:r>
              <a:rPr lang="el-GR" dirty="0" err="1"/>
              <a:t>καθαρὰν</a:t>
            </a:r>
            <a:r>
              <a:rPr lang="el-GR" dirty="0"/>
              <a:t> </a:t>
            </a:r>
            <a:r>
              <a:rPr lang="el-GR" dirty="0" err="1"/>
              <a:t>γάμου</a:t>
            </a:r>
            <a:r>
              <a:rPr lang="el-GR" dirty="0"/>
              <a:t> </a:t>
            </a:r>
            <a:r>
              <a:rPr lang="el-GR" dirty="0" err="1"/>
              <a:t>φυλάξαι</a:t>
            </a:r>
            <a:r>
              <a:rPr lang="el-GR" dirty="0"/>
              <a:t> </a:t>
            </a:r>
            <a:r>
              <a:rPr lang="el-GR" dirty="0" err="1"/>
              <a:t>ἕως</a:t>
            </a:r>
            <a:r>
              <a:rPr lang="el-GR" dirty="0"/>
              <a:t> </a:t>
            </a:r>
            <a:r>
              <a:rPr lang="el-GR" dirty="0" err="1"/>
              <a:t>τῆς</a:t>
            </a:r>
            <a:endParaRPr lang="el-GR" dirty="0"/>
          </a:p>
          <a:p>
            <a:pPr algn="just"/>
            <a:r>
              <a:rPr lang="el-GR" dirty="0" err="1"/>
              <a:t>ἀποκυήσεως</a:t>
            </a:r>
            <a:r>
              <a:rPr lang="el-GR" dirty="0"/>
              <a:t>.</a:t>
            </a:r>
          </a:p>
          <a:p>
            <a:endParaRPr lang="el-GR" dirty="0"/>
          </a:p>
        </p:txBody>
      </p:sp>
    </p:spTree>
    <p:extLst>
      <p:ext uri="{BB962C8B-B14F-4D97-AF65-F5344CB8AC3E}">
        <p14:creationId xmlns:p14="http://schemas.microsoft.com/office/powerpoint/2010/main" val="1941415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70A110-F964-F959-5C47-F0CF00F68AD0}"/>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CF999EB2-35CB-29B4-D6D0-DE4A0B0BFA17}"/>
              </a:ext>
            </a:extLst>
          </p:cNvPr>
          <p:cNvSpPr>
            <a:spLocks noGrp="1"/>
          </p:cNvSpPr>
          <p:nvPr>
            <p:ph idx="1"/>
          </p:nvPr>
        </p:nvSpPr>
        <p:spPr/>
        <p:txBody>
          <a:bodyPr/>
          <a:lstStyle/>
          <a:p>
            <a:r>
              <a:rPr lang="el-GR" dirty="0"/>
              <a:t>Ταξινομήθηκαν σε τετραλογίες.</a:t>
            </a:r>
          </a:p>
          <a:p>
            <a:r>
              <a:rPr lang="el-GR" dirty="0"/>
              <a:t>Κάθε διάλογος, μικρός ή μεγάλος, θεωρήθηκε ισοδύναμη μονάδα με τους άλλους και το σύνολο των Επιστολών υπολογίστηκε ως ένας διάλογος. Προκύπτει ένας κατάλογος με 36 έργα ταξινομημένα σε τετραλογίες.</a:t>
            </a:r>
          </a:p>
          <a:p>
            <a:r>
              <a:rPr lang="el-GR" dirty="0"/>
              <a:t>Η ταξινόμηση ανάγεται σχεδόν στην αρχή της χριστιανικής εποχής. Οι κατοπινοί συγγραφείς την αποδίδουν σε κάποιον Θράσυλλο (ρήτορας που έζησε στα χρόνια του Αυγούστου και του Τιβέριου) ή στον Θράσυλλο και τον </a:t>
            </a:r>
            <a:r>
              <a:rPr lang="el-GR" dirty="0" err="1"/>
              <a:t>Δερκιλίδη</a:t>
            </a:r>
            <a:r>
              <a:rPr lang="el-GR" dirty="0"/>
              <a:t>. </a:t>
            </a:r>
          </a:p>
        </p:txBody>
      </p:sp>
    </p:spTree>
    <p:extLst>
      <p:ext uri="{BB962C8B-B14F-4D97-AF65-F5344CB8AC3E}">
        <p14:creationId xmlns:p14="http://schemas.microsoft.com/office/powerpoint/2010/main" val="3838609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9989D8-BC28-2CF4-6C43-DF61B7AD4663}"/>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E191A18E-FAAB-9FFD-FBC2-A876E7C8423F}"/>
              </a:ext>
            </a:extLst>
          </p:cNvPr>
          <p:cNvSpPr>
            <a:spLocks noGrp="1"/>
          </p:cNvSpPr>
          <p:nvPr>
            <p:ph idx="1"/>
          </p:nvPr>
        </p:nvSpPr>
        <p:spPr/>
        <p:txBody>
          <a:bodyPr/>
          <a:lstStyle/>
          <a:p>
            <a:r>
              <a:rPr lang="el-GR" dirty="0"/>
              <a:t>ΣΕΙΡΑ ΜΕ ΤΗΝ ΟΠΟΙΑ ΕΓΡΑΨΕ ΤΑ ΕΡΓΑ ΤΟΥ:</a:t>
            </a:r>
          </a:p>
          <a:p>
            <a:r>
              <a:rPr lang="el-GR" dirty="0"/>
              <a:t>Αξιόπιστη μαρτυρία: Αριστοτέλης (</a:t>
            </a:r>
            <a:r>
              <a:rPr lang="el-GR" i="1" dirty="0" err="1"/>
              <a:t>Πολιτ</a:t>
            </a:r>
            <a:r>
              <a:rPr lang="el-GR" i="1" dirty="0"/>
              <a:t>.</a:t>
            </a:r>
            <a:r>
              <a:rPr lang="el-GR" dirty="0"/>
              <a:t> 1264</a:t>
            </a:r>
            <a:r>
              <a:rPr lang="en-US" dirty="0"/>
              <a:t>b 26)</a:t>
            </a:r>
            <a:r>
              <a:rPr lang="el-GR" dirty="0"/>
              <a:t> = οι </a:t>
            </a:r>
            <a:r>
              <a:rPr lang="el-GR" i="1" dirty="0"/>
              <a:t>Νόμοι</a:t>
            </a:r>
            <a:r>
              <a:rPr lang="el-GR" dirty="0"/>
              <a:t> είναι μεταγενέστεροι της </a:t>
            </a:r>
            <a:r>
              <a:rPr lang="el-GR" i="1" dirty="0"/>
              <a:t>Πολιτείας</a:t>
            </a:r>
            <a:r>
              <a:rPr lang="el-GR" dirty="0"/>
              <a:t>.</a:t>
            </a:r>
            <a:r>
              <a:rPr lang="en-US" dirty="0"/>
              <a:t> </a:t>
            </a:r>
            <a:endParaRPr lang="el-GR" dirty="0"/>
          </a:p>
          <a:p>
            <a:r>
              <a:rPr lang="el-GR" dirty="0"/>
              <a:t>Έσωθεν ενδείξεις: αναφορές σε διαλόγους που απαντούν σε άλλους διαλόγους = αυτοί που περιέχουν αναφορές σε άλλους διαλόγους είναι μεταγενέστεροι.</a:t>
            </a:r>
          </a:p>
          <a:p>
            <a:r>
              <a:rPr lang="el-GR" dirty="0"/>
              <a:t>19</a:t>
            </a:r>
            <a:r>
              <a:rPr lang="el-GR" baseline="30000" dirty="0"/>
              <a:t>ο </a:t>
            </a:r>
            <a:r>
              <a:rPr lang="el-GR" dirty="0"/>
              <a:t>αιώνας: τα έργα με έντονο και σχεδόν ποιητικό μυθοπλαστικό στοιχείο πρέπει να είναι νεανικά = ΛΑΘΟΣ (δραματουργικές ικανότητες του Πλάτωνα)</a:t>
            </a:r>
          </a:p>
          <a:p>
            <a:endParaRPr lang="el-GR" dirty="0"/>
          </a:p>
        </p:txBody>
      </p:sp>
    </p:spTree>
    <p:extLst>
      <p:ext uri="{BB962C8B-B14F-4D97-AF65-F5344CB8AC3E}">
        <p14:creationId xmlns:p14="http://schemas.microsoft.com/office/powerpoint/2010/main" val="380595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64B1E5-B1E5-5919-DEBE-286457C193FF}"/>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28F30C29-D5A6-E56F-3A46-7AE98F5448D5}"/>
              </a:ext>
            </a:extLst>
          </p:cNvPr>
          <p:cNvSpPr>
            <a:spLocks noGrp="1"/>
          </p:cNvSpPr>
          <p:nvPr>
            <p:ph idx="1"/>
          </p:nvPr>
        </p:nvSpPr>
        <p:spPr/>
        <p:txBody>
          <a:bodyPr/>
          <a:lstStyle/>
          <a:p>
            <a:r>
              <a:rPr lang="el-GR" dirty="0"/>
              <a:t>ΣΕΙΡΑ ΜΕ ΤΗΝ ΟΠΟΙΑ ΕΓΡΑΨΕ ΤΑ ΕΡΓΑ ΤΟΥ:</a:t>
            </a:r>
          </a:p>
          <a:p>
            <a:r>
              <a:rPr lang="el-GR" dirty="0"/>
              <a:t>Η σοβαρή επιστημονική διερεύνηση των έσωθεν μαρτυριών αρχίζει το 1867 με τη φιλολογική απόδειξη της γνησιότητας του </a:t>
            </a:r>
            <a:r>
              <a:rPr lang="el-GR" i="1" dirty="0"/>
              <a:t>Σοφιστή </a:t>
            </a:r>
            <a:r>
              <a:rPr lang="el-GR" dirty="0"/>
              <a:t>και του </a:t>
            </a:r>
            <a:r>
              <a:rPr lang="el-GR" i="1" dirty="0"/>
              <a:t>Πολιτικού </a:t>
            </a:r>
            <a:r>
              <a:rPr lang="el-GR" dirty="0"/>
              <a:t>από τον </a:t>
            </a:r>
            <a:r>
              <a:rPr lang="el-GR" dirty="0" err="1"/>
              <a:t>Lewis</a:t>
            </a:r>
            <a:r>
              <a:rPr lang="el-GR" dirty="0"/>
              <a:t> </a:t>
            </a:r>
            <a:r>
              <a:rPr lang="el-GR" dirty="0" err="1"/>
              <a:t>Campbell</a:t>
            </a:r>
            <a:r>
              <a:rPr lang="el-GR" dirty="0"/>
              <a:t>.</a:t>
            </a:r>
          </a:p>
          <a:p>
            <a:r>
              <a:rPr lang="el-GR" dirty="0"/>
              <a:t>Αρχή που διέπει τη μέθοδο του </a:t>
            </a:r>
            <a:r>
              <a:rPr lang="el-GR" dirty="0" err="1"/>
              <a:t>Campbell</a:t>
            </a:r>
            <a:r>
              <a:rPr lang="el-GR" dirty="0"/>
              <a:t>: με αφετηρία δύο έργα που γνωρίζουμε ότι τα χωρίζει αρκετά μεγάλο χρονικό διάστημα και που παρουσιάζουν αξιοσημείωτη διαφορά στο ύφος, μπορούμε ίσως να παρακολουθήσουμε τη σταδιακή μετάβαση του συγγραφέα από το ένα ύφος στο άλλο. </a:t>
            </a:r>
          </a:p>
        </p:txBody>
      </p:sp>
    </p:spTree>
    <p:extLst>
      <p:ext uri="{BB962C8B-B14F-4D97-AF65-F5344CB8AC3E}">
        <p14:creationId xmlns:p14="http://schemas.microsoft.com/office/powerpoint/2010/main" val="4175711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680AB5-5F49-6017-10DC-5EC131046510}"/>
              </a:ext>
            </a:extLst>
          </p:cNvPr>
          <p:cNvSpPr>
            <a:spLocks noGrp="1"/>
          </p:cNvSpPr>
          <p:nvPr>
            <p:ph type="title"/>
          </p:nvPr>
        </p:nvSpPr>
        <p:spPr/>
        <p:txBody>
          <a:bodyPr/>
          <a:lstStyle/>
          <a:p>
            <a:r>
              <a:rPr lang="el-GR" dirty="0"/>
              <a:t>Τα πλατωνικά έργα</a:t>
            </a:r>
          </a:p>
        </p:txBody>
      </p:sp>
      <p:sp>
        <p:nvSpPr>
          <p:cNvPr id="4" name="Θέση περιεχομένου 3">
            <a:extLst>
              <a:ext uri="{FF2B5EF4-FFF2-40B4-BE49-F238E27FC236}">
                <a16:creationId xmlns:a16="http://schemas.microsoft.com/office/drawing/2014/main" id="{4637FAC1-0764-FAE2-A217-39F3B7BEB3BB}"/>
              </a:ext>
            </a:extLst>
          </p:cNvPr>
          <p:cNvSpPr>
            <a:spLocks noGrp="1"/>
          </p:cNvSpPr>
          <p:nvPr>
            <p:ph sz="half" idx="1"/>
          </p:nvPr>
        </p:nvSpPr>
        <p:spPr/>
        <p:txBody>
          <a:bodyPr/>
          <a:lstStyle/>
          <a:p>
            <a:r>
              <a:rPr lang="el-GR" b="1" i="1" dirty="0"/>
              <a:t>ΕΥΘΥΦΡΩΝ</a:t>
            </a:r>
          </a:p>
          <a:p>
            <a:r>
              <a:rPr lang="el-GR" dirty="0"/>
              <a:t>Πρώιμος διάλογος.</a:t>
            </a:r>
          </a:p>
          <a:p>
            <a:r>
              <a:rPr lang="el-GR" dirty="0"/>
              <a:t>Διαδραματίζεται λίγες ημέρες πριν από τη δίκη του Σωκράτη (399 π.Χ.).</a:t>
            </a:r>
          </a:p>
          <a:p>
            <a:r>
              <a:rPr lang="el-GR" dirty="0"/>
              <a:t>Διαλεγόμενοι: Σωκράτης και </a:t>
            </a:r>
            <a:r>
              <a:rPr lang="el-GR" dirty="0" err="1"/>
              <a:t>Ευθύφρονας</a:t>
            </a:r>
            <a:r>
              <a:rPr lang="el-GR" dirty="0"/>
              <a:t>.</a:t>
            </a:r>
          </a:p>
          <a:p>
            <a:r>
              <a:rPr lang="el-GR" dirty="0"/>
              <a:t>Στόχος: οι διαλεγόμενοι επιχειρούν να προσδιορίσουν τι σημαίνει «ευσέβεια» (</a:t>
            </a:r>
            <a:r>
              <a:rPr lang="el-GR" i="1" dirty="0" err="1"/>
              <a:t>τὸ</a:t>
            </a:r>
            <a:r>
              <a:rPr lang="el-GR" i="1" dirty="0"/>
              <a:t> </a:t>
            </a:r>
            <a:r>
              <a:rPr lang="el-GR" i="1" dirty="0" err="1"/>
              <a:t>εὐσεβές</a:t>
            </a:r>
            <a:r>
              <a:rPr lang="el-GR" dirty="0"/>
              <a:t>, </a:t>
            </a:r>
            <a:r>
              <a:rPr lang="el-GR" i="1" dirty="0" err="1"/>
              <a:t>τὸ</a:t>
            </a:r>
            <a:r>
              <a:rPr lang="el-GR" i="1" dirty="0"/>
              <a:t> </a:t>
            </a:r>
            <a:r>
              <a:rPr lang="el-GR" i="1" dirty="0" err="1"/>
              <a:t>ὅσιον</a:t>
            </a:r>
            <a:r>
              <a:rPr lang="el-GR" dirty="0"/>
              <a:t>).</a:t>
            </a:r>
          </a:p>
        </p:txBody>
      </p:sp>
      <p:pic>
        <p:nvPicPr>
          <p:cNvPr id="7" name="Θέση περιεχομένου 6">
            <a:extLst>
              <a:ext uri="{FF2B5EF4-FFF2-40B4-BE49-F238E27FC236}">
                <a16:creationId xmlns:a16="http://schemas.microsoft.com/office/drawing/2014/main" id="{BCD4D527-BD23-52BF-A703-E2C229032305}"/>
              </a:ext>
            </a:extLst>
          </p:cNvPr>
          <p:cNvPicPr>
            <a:picLocks noGrp="1" noChangeAspect="1"/>
          </p:cNvPicPr>
          <p:nvPr>
            <p:ph sz="half" idx="2"/>
          </p:nvPr>
        </p:nvPicPr>
        <p:blipFill>
          <a:blip r:embed="rId2"/>
          <a:stretch>
            <a:fillRect/>
          </a:stretch>
        </p:blipFill>
        <p:spPr>
          <a:xfrm>
            <a:off x="7356974" y="1846263"/>
            <a:ext cx="2659652" cy="4022725"/>
          </a:xfrm>
        </p:spPr>
      </p:pic>
    </p:spTree>
    <p:extLst>
      <p:ext uri="{BB962C8B-B14F-4D97-AF65-F5344CB8AC3E}">
        <p14:creationId xmlns:p14="http://schemas.microsoft.com/office/powerpoint/2010/main" val="1801972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5FDEAF-DD42-EBA4-ACB0-746F1350EC28}"/>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E8CA29EA-4433-E10F-BEEB-06672361DD32}"/>
              </a:ext>
            </a:extLst>
          </p:cNvPr>
          <p:cNvSpPr>
            <a:spLocks noGrp="1"/>
          </p:cNvSpPr>
          <p:nvPr>
            <p:ph sz="half" idx="1"/>
          </p:nvPr>
        </p:nvSpPr>
        <p:spPr/>
        <p:txBody>
          <a:bodyPr/>
          <a:lstStyle/>
          <a:p>
            <a:r>
              <a:rPr lang="el-GR" b="1" i="1" dirty="0"/>
              <a:t>ΑΠΟΛΟΓΙΑ ΣΩΚΡΑΤΟΥΣ </a:t>
            </a:r>
          </a:p>
          <a:p>
            <a:r>
              <a:rPr lang="el-GR" dirty="0"/>
              <a:t>Γράφτηκε το 397 π.Χ. ή 396 π.Χ.</a:t>
            </a:r>
          </a:p>
          <a:p>
            <a:r>
              <a:rPr lang="el-GR" dirty="0"/>
              <a:t>Το μοναδικό μη διαλογικό έργο του Πλάτωνα.</a:t>
            </a:r>
          </a:p>
          <a:p>
            <a:r>
              <a:rPr lang="el-GR" dirty="0"/>
              <a:t>Ιστορικός πυρήνας.</a:t>
            </a:r>
          </a:p>
          <a:p>
            <a:r>
              <a:rPr lang="el-GR" dirty="0"/>
              <a:t>Άνυτος, </a:t>
            </a:r>
            <a:r>
              <a:rPr lang="el-GR" dirty="0" err="1"/>
              <a:t>Μέλητας</a:t>
            </a:r>
            <a:r>
              <a:rPr lang="el-GR" dirty="0"/>
              <a:t>, Λύκων: κατήγοροι.</a:t>
            </a:r>
          </a:p>
          <a:p>
            <a:r>
              <a:rPr lang="el-GR" dirty="0"/>
              <a:t>Ο Σωκράτης εκφωνεί τρεις λόγους για να απολογηθεί και να ανατρέψει τις κατηγορίες εναντίον του.</a:t>
            </a:r>
          </a:p>
        </p:txBody>
      </p:sp>
      <p:pic>
        <p:nvPicPr>
          <p:cNvPr id="6" name="Θέση περιεχομένου 5">
            <a:extLst>
              <a:ext uri="{FF2B5EF4-FFF2-40B4-BE49-F238E27FC236}">
                <a16:creationId xmlns:a16="http://schemas.microsoft.com/office/drawing/2014/main" id="{27196CFF-CAE8-54D5-F82D-E6AE3F7612DB}"/>
              </a:ext>
            </a:extLst>
          </p:cNvPr>
          <p:cNvPicPr>
            <a:picLocks noGrp="1" noChangeAspect="1"/>
          </p:cNvPicPr>
          <p:nvPr>
            <p:ph sz="half" idx="2"/>
          </p:nvPr>
        </p:nvPicPr>
        <p:blipFill>
          <a:blip r:embed="rId2"/>
          <a:stretch>
            <a:fillRect/>
          </a:stretch>
        </p:blipFill>
        <p:spPr>
          <a:xfrm>
            <a:off x="6218238" y="2804629"/>
            <a:ext cx="4937125" cy="2105992"/>
          </a:xfrm>
        </p:spPr>
      </p:pic>
    </p:spTree>
    <p:extLst>
      <p:ext uri="{BB962C8B-B14F-4D97-AF65-F5344CB8AC3E}">
        <p14:creationId xmlns:p14="http://schemas.microsoft.com/office/powerpoint/2010/main" val="1678404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C37A46-8D3E-4E91-22AD-4A374FF46DE9}"/>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89C19312-D561-AD29-9217-68E7626EF20C}"/>
              </a:ext>
            </a:extLst>
          </p:cNvPr>
          <p:cNvSpPr>
            <a:spLocks noGrp="1"/>
          </p:cNvSpPr>
          <p:nvPr>
            <p:ph sz="half" idx="1"/>
          </p:nvPr>
        </p:nvSpPr>
        <p:spPr/>
        <p:txBody>
          <a:bodyPr/>
          <a:lstStyle/>
          <a:p>
            <a:r>
              <a:rPr lang="el-GR" b="1" i="1" dirty="0"/>
              <a:t>ΙΩΝ</a:t>
            </a:r>
            <a:endParaRPr lang="en-US" b="1" i="1" dirty="0"/>
          </a:p>
          <a:p>
            <a:pPr algn="just"/>
            <a:r>
              <a:rPr lang="el-GR" dirty="0"/>
              <a:t>Ο Σωκράτης αμφισβητεί την ικανότητα του ραψωδού Ίωνα να ερμηνεύει ουσιαστικά την ομηρική ποίηση και να καλλιεργεί μέσω αυτής το πνεύμα και το ήθος των νεότερων γενεών, λόγω της έλλειψης ειδικής ικανότητας (</a:t>
            </a:r>
            <a:r>
              <a:rPr lang="el-GR" i="1" dirty="0"/>
              <a:t>τέχνης</a:t>
            </a:r>
            <a:r>
              <a:rPr lang="el-GR" dirty="0"/>
              <a:t> ) και επιστημονικής γνώσης (</a:t>
            </a:r>
            <a:r>
              <a:rPr lang="el-GR" i="1" dirty="0" err="1"/>
              <a:t>ἐπιστήμης</a:t>
            </a:r>
            <a:r>
              <a:rPr lang="el-GR" dirty="0"/>
              <a:t>).</a:t>
            </a:r>
          </a:p>
          <a:p>
            <a:endParaRPr lang="el-GR" dirty="0"/>
          </a:p>
        </p:txBody>
      </p:sp>
      <p:pic>
        <p:nvPicPr>
          <p:cNvPr id="6" name="Θέση περιεχομένου 5">
            <a:extLst>
              <a:ext uri="{FF2B5EF4-FFF2-40B4-BE49-F238E27FC236}">
                <a16:creationId xmlns:a16="http://schemas.microsoft.com/office/drawing/2014/main" id="{722E3B35-A174-281D-6211-311EACE893AD}"/>
              </a:ext>
            </a:extLst>
          </p:cNvPr>
          <p:cNvPicPr>
            <a:picLocks noGrp="1" noChangeAspect="1"/>
          </p:cNvPicPr>
          <p:nvPr>
            <p:ph sz="half" idx="2"/>
          </p:nvPr>
        </p:nvPicPr>
        <p:blipFill>
          <a:blip r:embed="rId2"/>
          <a:stretch>
            <a:fillRect/>
          </a:stretch>
        </p:blipFill>
        <p:spPr>
          <a:xfrm>
            <a:off x="6400800" y="2428875"/>
            <a:ext cx="4572000" cy="2857500"/>
          </a:xfrm>
        </p:spPr>
      </p:pic>
    </p:spTree>
    <p:extLst>
      <p:ext uri="{BB962C8B-B14F-4D97-AF65-F5344CB8AC3E}">
        <p14:creationId xmlns:p14="http://schemas.microsoft.com/office/powerpoint/2010/main" val="1266668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F119EB-C94F-2AE2-F9BB-D3692AE88A2A}"/>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151B4CE7-7213-3F58-D5CD-ED984ACE2BD8}"/>
              </a:ext>
            </a:extLst>
          </p:cNvPr>
          <p:cNvSpPr>
            <a:spLocks noGrp="1"/>
          </p:cNvSpPr>
          <p:nvPr>
            <p:ph sz="half" idx="1"/>
          </p:nvPr>
        </p:nvSpPr>
        <p:spPr/>
        <p:txBody>
          <a:bodyPr/>
          <a:lstStyle/>
          <a:p>
            <a:r>
              <a:rPr lang="el-GR" b="1" i="1" dirty="0"/>
              <a:t>ΦΑΙΔΩΝ</a:t>
            </a:r>
          </a:p>
          <a:p>
            <a:pPr algn="just"/>
            <a:r>
              <a:rPr lang="el-GR" dirty="0"/>
              <a:t>Εντάσσεται στην τετραλογία (</a:t>
            </a:r>
            <a:r>
              <a:rPr lang="el-GR" i="1" dirty="0"/>
              <a:t>Ευθύφρων</a:t>
            </a:r>
            <a:r>
              <a:rPr lang="el-GR" dirty="0"/>
              <a:t>, </a:t>
            </a:r>
            <a:r>
              <a:rPr lang="el-GR" i="1" dirty="0" err="1"/>
              <a:t>Κρίτων</a:t>
            </a:r>
            <a:r>
              <a:rPr lang="el-GR" dirty="0"/>
              <a:t>, </a:t>
            </a:r>
            <a:r>
              <a:rPr lang="el-GR" i="1" dirty="0"/>
              <a:t>Απολογία</a:t>
            </a:r>
            <a:r>
              <a:rPr lang="el-GR" dirty="0"/>
              <a:t>, </a:t>
            </a:r>
            <a:r>
              <a:rPr lang="el-GR" i="1" dirty="0"/>
              <a:t>Φαίδων</a:t>
            </a:r>
            <a:r>
              <a:rPr lang="el-GR" dirty="0"/>
              <a:t>) των διαλόγων που αναφέρονται στη δίκη και εκτέλεση του Σωκράτη.</a:t>
            </a:r>
          </a:p>
          <a:p>
            <a:pPr algn="just"/>
            <a:r>
              <a:rPr lang="el-GR" dirty="0"/>
              <a:t> Ο Φαίδων από την Ηλεία, ο οποίος ήταν παρών στη φυλακή κατά τη θανάτωση του Σωκράτη, να αφηγείται στον συνομιλητή του </a:t>
            </a:r>
            <a:r>
              <a:rPr lang="el-GR" dirty="0" err="1"/>
              <a:t>Εχεκράτη</a:t>
            </a:r>
            <a:r>
              <a:rPr lang="el-GR" dirty="0"/>
              <a:t> καθώς και στον υπόλοιπο κύκλο των πυθαγορείων οπαδών του Σωκράτη στην πόλη του </a:t>
            </a:r>
            <a:r>
              <a:rPr lang="el-GR" dirty="0" err="1"/>
              <a:t>Φλειούντα</a:t>
            </a:r>
            <a:r>
              <a:rPr lang="el-GR" dirty="0"/>
              <a:t> τις τελευταίες πριν από την εκτέλεση ώρες του δασκάλου του.</a:t>
            </a:r>
          </a:p>
        </p:txBody>
      </p:sp>
      <p:pic>
        <p:nvPicPr>
          <p:cNvPr id="6" name="Θέση περιεχομένου 5">
            <a:extLst>
              <a:ext uri="{FF2B5EF4-FFF2-40B4-BE49-F238E27FC236}">
                <a16:creationId xmlns:a16="http://schemas.microsoft.com/office/drawing/2014/main" id="{31AB2FC6-4253-AB33-A7D9-1780E1BE0D97}"/>
              </a:ext>
            </a:extLst>
          </p:cNvPr>
          <p:cNvPicPr>
            <a:picLocks noGrp="1" noChangeAspect="1"/>
          </p:cNvPicPr>
          <p:nvPr>
            <p:ph sz="half" idx="2"/>
          </p:nvPr>
        </p:nvPicPr>
        <p:blipFill>
          <a:blip r:embed="rId2"/>
          <a:stretch>
            <a:fillRect/>
          </a:stretch>
        </p:blipFill>
        <p:spPr>
          <a:xfrm>
            <a:off x="6218238" y="1970547"/>
            <a:ext cx="4937125" cy="3774157"/>
          </a:xfrm>
        </p:spPr>
      </p:pic>
    </p:spTree>
    <p:extLst>
      <p:ext uri="{BB962C8B-B14F-4D97-AF65-F5344CB8AC3E}">
        <p14:creationId xmlns:p14="http://schemas.microsoft.com/office/powerpoint/2010/main" val="2608712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FCBFDB-456A-9A58-0F63-C5D7F1AAA258}"/>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6BEA90C8-0C73-1402-DCFF-A71299C6A450}"/>
              </a:ext>
            </a:extLst>
          </p:cNvPr>
          <p:cNvSpPr>
            <a:spLocks noGrp="1"/>
          </p:cNvSpPr>
          <p:nvPr>
            <p:ph sz="half" idx="1"/>
          </p:nvPr>
        </p:nvSpPr>
        <p:spPr/>
        <p:txBody>
          <a:bodyPr/>
          <a:lstStyle/>
          <a:p>
            <a:r>
              <a:rPr lang="el-GR" b="1" i="1" dirty="0"/>
              <a:t>ΦΑΙΔΡΟΣ</a:t>
            </a:r>
          </a:p>
          <a:p>
            <a:pPr algn="just"/>
            <a:r>
              <a:rPr lang="el-GR" dirty="0"/>
              <a:t>Διαδραματίζεται σε ένα σημείο της όχθης του Ιλισού, κάτω από ένα πανύψηλο πλατάνι, όπου φέρεται ο Σωκράτης να συζητεί με τον νεαρό μαθητή του </a:t>
            </a:r>
            <a:r>
              <a:rPr lang="el-GR" dirty="0" err="1"/>
              <a:t>Φαίδρο</a:t>
            </a:r>
            <a:r>
              <a:rPr lang="el-GR" dirty="0"/>
              <a:t>, σχετικά με τον έρωτα και τη ρητορική.</a:t>
            </a:r>
          </a:p>
          <a:p>
            <a:pPr algn="just"/>
            <a:r>
              <a:rPr lang="el-GR" dirty="0"/>
              <a:t>Περίοδος ωριμότητας. </a:t>
            </a:r>
          </a:p>
          <a:p>
            <a:endParaRPr lang="el-GR" dirty="0"/>
          </a:p>
        </p:txBody>
      </p:sp>
      <p:pic>
        <p:nvPicPr>
          <p:cNvPr id="6" name="Θέση περιεχομένου 5">
            <a:extLst>
              <a:ext uri="{FF2B5EF4-FFF2-40B4-BE49-F238E27FC236}">
                <a16:creationId xmlns:a16="http://schemas.microsoft.com/office/drawing/2014/main" id="{5AED40F3-B374-1BDC-AA93-7D032B133D88}"/>
              </a:ext>
            </a:extLst>
          </p:cNvPr>
          <p:cNvPicPr>
            <a:picLocks noGrp="1" noChangeAspect="1"/>
          </p:cNvPicPr>
          <p:nvPr>
            <p:ph sz="half" idx="2"/>
          </p:nvPr>
        </p:nvPicPr>
        <p:blipFill>
          <a:blip r:embed="rId2"/>
          <a:stretch>
            <a:fillRect/>
          </a:stretch>
        </p:blipFill>
        <p:spPr>
          <a:xfrm>
            <a:off x="6218238" y="2166384"/>
            <a:ext cx="4937125" cy="3382483"/>
          </a:xfrm>
        </p:spPr>
      </p:pic>
    </p:spTree>
    <p:extLst>
      <p:ext uri="{BB962C8B-B14F-4D97-AF65-F5344CB8AC3E}">
        <p14:creationId xmlns:p14="http://schemas.microsoft.com/office/powerpoint/2010/main" val="23485987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33D3CF-0164-FB4C-E1A0-F2C78DA605FB}"/>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E0B6EBD8-B8FD-A459-26DD-9E8AE138120F}"/>
              </a:ext>
            </a:extLst>
          </p:cNvPr>
          <p:cNvSpPr>
            <a:spLocks noGrp="1"/>
          </p:cNvSpPr>
          <p:nvPr>
            <p:ph sz="half" idx="1"/>
          </p:nvPr>
        </p:nvSpPr>
        <p:spPr/>
        <p:txBody>
          <a:bodyPr/>
          <a:lstStyle/>
          <a:p>
            <a:pPr algn="just"/>
            <a:r>
              <a:rPr lang="el-GR" b="1" i="1" dirty="0"/>
              <a:t>ΣΥΜΠΟΣΙΟ</a:t>
            </a:r>
          </a:p>
          <a:p>
            <a:pPr algn="just"/>
            <a:r>
              <a:rPr lang="el-GR" dirty="0"/>
              <a:t>Το συμπόσιο στο σπίτι του Αγάθωνα και οι περί έρωτος συζητήσεις.</a:t>
            </a:r>
          </a:p>
          <a:p>
            <a:pPr algn="just"/>
            <a:r>
              <a:rPr lang="el-GR" dirty="0"/>
              <a:t>Η κυρίαρχη μορφή του Σωκράτη. </a:t>
            </a:r>
          </a:p>
          <a:p>
            <a:pPr algn="just"/>
            <a:r>
              <a:rPr lang="el-GR" dirty="0"/>
              <a:t>Μέσω των λόγων της Διοτίμας εκφράζει τις απόψεις του για τον έρωτα, οι οποίες απηχούν την πλατωνική θεωρία. Η ύψιστη μακαριότητα της θέασης του απόλυτου κάλλους.</a:t>
            </a:r>
          </a:p>
          <a:p>
            <a:endParaRPr lang="el-GR" dirty="0"/>
          </a:p>
        </p:txBody>
      </p:sp>
      <p:pic>
        <p:nvPicPr>
          <p:cNvPr id="6" name="Θέση περιεχομένου 5">
            <a:extLst>
              <a:ext uri="{FF2B5EF4-FFF2-40B4-BE49-F238E27FC236}">
                <a16:creationId xmlns:a16="http://schemas.microsoft.com/office/drawing/2014/main" id="{55BFDE25-4584-677D-2ACF-3EEA70018D9B}"/>
              </a:ext>
            </a:extLst>
          </p:cNvPr>
          <p:cNvPicPr>
            <a:picLocks noGrp="1" noChangeAspect="1"/>
          </p:cNvPicPr>
          <p:nvPr>
            <p:ph sz="half" idx="2"/>
          </p:nvPr>
        </p:nvPicPr>
        <p:blipFill>
          <a:blip r:embed="rId2"/>
          <a:stretch>
            <a:fillRect/>
          </a:stretch>
        </p:blipFill>
        <p:spPr>
          <a:xfrm>
            <a:off x="6457950" y="1852613"/>
            <a:ext cx="4457700" cy="4010025"/>
          </a:xfrm>
        </p:spPr>
      </p:pic>
    </p:spTree>
    <p:extLst>
      <p:ext uri="{BB962C8B-B14F-4D97-AF65-F5344CB8AC3E}">
        <p14:creationId xmlns:p14="http://schemas.microsoft.com/office/powerpoint/2010/main" val="2806801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40A6DC-4AAE-1A9C-798C-1E869A5D6A70}"/>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FE336F7C-697E-1918-DC41-A0F7634E4364}"/>
              </a:ext>
            </a:extLst>
          </p:cNvPr>
          <p:cNvSpPr>
            <a:spLocks noGrp="1"/>
          </p:cNvSpPr>
          <p:nvPr>
            <p:ph sz="half" idx="1"/>
          </p:nvPr>
        </p:nvSpPr>
        <p:spPr/>
        <p:txBody>
          <a:bodyPr/>
          <a:lstStyle/>
          <a:p>
            <a:r>
              <a:rPr lang="el-GR" b="1" i="1" dirty="0"/>
              <a:t>ΠΟΛΙΤΕΙΑ</a:t>
            </a:r>
          </a:p>
          <a:p>
            <a:pPr algn="just"/>
            <a:r>
              <a:rPr lang="el-GR" dirty="0"/>
              <a:t>Ο Σωκράτης και άλλοι εξέχοντες Αθηναίοι και ξένοι συζητούν τη σημασία της δικαιοσύνης και εξετάζουν κατά πόσο είναι πιο ευτυχισμένος ένας δίκαιος άνθρωπος από έναν άδικο, κατασκευάζοντας μια ουτοπική πολιτεία, την "Καλλίπολη", με κυβερνώντες τους φιλόσοφους-βασιλείς.</a:t>
            </a:r>
          </a:p>
        </p:txBody>
      </p:sp>
      <p:pic>
        <p:nvPicPr>
          <p:cNvPr id="6" name="Θέση περιεχομένου 5">
            <a:extLst>
              <a:ext uri="{FF2B5EF4-FFF2-40B4-BE49-F238E27FC236}">
                <a16:creationId xmlns:a16="http://schemas.microsoft.com/office/drawing/2014/main" id="{A762937B-1F73-40FB-F3F4-8C96D607531A}"/>
              </a:ext>
            </a:extLst>
          </p:cNvPr>
          <p:cNvPicPr>
            <a:picLocks noGrp="1" noChangeAspect="1"/>
          </p:cNvPicPr>
          <p:nvPr>
            <p:ph sz="half" idx="2"/>
          </p:nvPr>
        </p:nvPicPr>
        <p:blipFill>
          <a:blip r:embed="rId2"/>
          <a:stretch>
            <a:fillRect/>
          </a:stretch>
        </p:blipFill>
        <p:spPr>
          <a:xfrm>
            <a:off x="6218238" y="2469059"/>
            <a:ext cx="4937125" cy="2777132"/>
          </a:xfrm>
        </p:spPr>
      </p:pic>
    </p:spTree>
    <p:extLst>
      <p:ext uri="{BB962C8B-B14F-4D97-AF65-F5344CB8AC3E}">
        <p14:creationId xmlns:p14="http://schemas.microsoft.com/office/powerpoint/2010/main" val="1185054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B966B3-5B2A-512C-A199-B3D23366E3A7}"/>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E3F9521C-28CD-1933-D92D-B1E87C7DCADB}"/>
              </a:ext>
            </a:extLst>
          </p:cNvPr>
          <p:cNvSpPr>
            <a:spLocks noGrp="1"/>
          </p:cNvSpPr>
          <p:nvPr>
            <p:ph sz="half" idx="1"/>
          </p:nvPr>
        </p:nvSpPr>
        <p:spPr/>
        <p:txBody>
          <a:bodyPr/>
          <a:lstStyle/>
          <a:p>
            <a:pPr algn="just"/>
            <a:r>
              <a:rPr lang="it-IT" dirty="0"/>
              <a:t>Cicero, </a:t>
            </a:r>
            <a:r>
              <a:rPr lang="it-IT" i="1" dirty="0"/>
              <a:t>De Divinatione</a:t>
            </a:r>
            <a:r>
              <a:rPr lang="it-IT" dirty="0"/>
              <a:t>, I, 78:</a:t>
            </a:r>
          </a:p>
          <a:p>
            <a:pPr algn="just"/>
            <a:r>
              <a:rPr lang="it-IT" dirty="0"/>
              <a:t>At Platoni cum in cunis parvulo dormienti apes in labellis consedissent, responsum est singulari illum suavitate orationis fore. ita futura eloquentia provisa in infante est.</a:t>
            </a:r>
          </a:p>
        </p:txBody>
      </p:sp>
      <p:sp>
        <p:nvSpPr>
          <p:cNvPr id="4" name="Θέση περιεχομένου 3">
            <a:extLst>
              <a:ext uri="{FF2B5EF4-FFF2-40B4-BE49-F238E27FC236}">
                <a16:creationId xmlns:a16="http://schemas.microsoft.com/office/drawing/2014/main" id="{E5F1232D-AB6A-F35A-7107-98B9868D5478}"/>
              </a:ext>
            </a:extLst>
          </p:cNvPr>
          <p:cNvSpPr>
            <a:spLocks noGrp="1"/>
          </p:cNvSpPr>
          <p:nvPr>
            <p:ph sz="half" idx="2"/>
          </p:nvPr>
        </p:nvSpPr>
        <p:spPr/>
        <p:txBody>
          <a:bodyPr/>
          <a:lstStyle/>
          <a:p>
            <a:pPr algn="just"/>
            <a:r>
              <a:rPr lang="el-GR" dirty="0"/>
              <a:t>Επίσης, όταν ο Πλάτων ήταν βρέφος και κοιμόταν στην κούνια του μέλισσες κάθισαν πάνω στα χείλη του. Αυτό ερμηνεύτηκε ως σημάδι ότι θα διέθετε μια σπάνια γλυκύτητα στον λόγο του. Έτσι από τη βρεφική του ηλικία η μελλοντική του ευφράδεια είχε προβλεφθεί.  </a:t>
            </a:r>
          </a:p>
        </p:txBody>
      </p:sp>
    </p:spTree>
    <p:extLst>
      <p:ext uri="{BB962C8B-B14F-4D97-AF65-F5344CB8AC3E}">
        <p14:creationId xmlns:p14="http://schemas.microsoft.com/office/powerpoint/2010/main" val="2497362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96BC57-2A57-24D2-66A8-A40ADA41E1A5}"/>
              </a:ext>
            </a:extLst>
          </p:cNvPr>
          <p:cNvSpPr>
            <a:spLocks noGrp="1"/>
          </p:cNvSpPr>
          <p:nvPr>
            <p:ph type="title"/>
          </p:nvPr>
        </p:nvSpPr>
        <p:spPr/>
        <p:txBody>
          <a:bodyPr/>
          <a:lstStyle/>
          <a:p>
            <a:r>
              <a:rPr lang="el-GR" dirty="0"/>
              <a:t>Τα πλατωνικά έργα</a:t>
            </a:r>
          </a:p>
        </p:txBody>
      </p:sp>
      <p:sp>
        <p:nvSpPr>
          <p:cNvPr id="3" name="Θέση περιεχομένου 2">
            <a:extLst>
              <a:ext uri="{FF2B5EF4-FFF2-40B4-BE49-F238E27FC236}">
                <a16:creationId xmlns:a16="http://schemas.microsoft.com/office/drawing/2014/main" id="{1793E5EC-404F-CD6B-5682-C1183C7820C0}"/>
              </a:ext>
            </a:extLst>
          </p:cNvPr>
          <p:cNvSpPr>
            <a:spLocks noGrp="1"/>
          </p:cNvSpPr>
          <p:nvPr>
            <p:ph sz="half" idx="1"/>
          </p:nvPr>
        </p:nvSpPr>
        <p:spPr/>
        <p:txBody>
          <a:bodyPr/>
          <a:lstStyle/>
          <a:p>
            <a:pPr algn="just"/>
            <a:r>
              <a:rPr lang="el-GR" b="1" i="1" dirty="0"/>
              <a:t>Ζ’ ΕΠΙΣΤΟΛΗ</a:t>
            </a:r>
          </a:p>
          <a:p>
            <a:pPr algn="just"/>
            <a:r>
              <a:rPr lang="el-GR" dirty="0"/>
              <a:t>Η έβδομη επιστολή αποτελεί απάντηση στην έκκληση για βοήθεια από την πλευρά των συγγενών και των φίλων του δολοφονημένου (το 354 π.Χ.) τυράννου των Συρακουσών, του Δίωνα.</a:t>
            </a:r>
          </a:p>
          <a:p>
            <a:pPr algn="just"/>
            <a:r>
              <a:rPr lang="el-GR" dirty="0"/>
              <a:t>Ώριμη ηλικία. </a:t>
            </a:r>
          </a:p>
          <a:p>
            <a:pPr algn="just"/>
            <a:r>
              <a:rPr lang="el-GR" dirty="0"/>
              <a:t>Σε αυτήν ο Πλάτωνας θεώρησε σκόπιμο να προχωρήσει σε έναν απολογισμό για τα τρία ταξίδια του στη Σικελία.</a:t>
            </a:r>
          </a:p>
        </p:txBody>
      </p:sp>
      <p:pic>
        <p:nvPicPr>
          <p:cNvPr id="6" name="Θέση περιεχομένου 5">
            <a:extLst>
              <a:ext uri="{FF2B5EF4-FFF2-40B4-BE49-F238E27FC236}">
                <a16:creationId xmlns:a16="http://schemas.microsoft.com/office/drawing/2014/main" id="{DA8290A5-7D84-1DD1-22C3-94301D25FD1F}"/>
              </a:ext>
            </a:extLst>
          </p:cNvPr>
          <p:cNvPicPr>
            <a:picLocks noGrp="1" noChangeAspect="1"/>
          </p:cNvPicPr>
          <p:nvPr>
            <p:ph sz="half" idx="2"/>
          </p:nvPr>
        </p:nvPicPr>
        <p:blipFill>
          <a:blip r:embed="rId2"/>
          <a:stretch>
            <a:fillRect/>
          </a:stretch>
        </p:blipFill>
        <p:spPr>
          <a:xfrm>
            <a:off x="7643813" y="2757488"/>
            <a:ext cx="2085975" cy="2200275"/>
          </a:xfrm>
        </p:spPr>
      </p:pic>
    </p:spTree>
    <p:extLst>
      <p:ext uri="{BB962C8B-B14F-4D97-AF65-F5344CB8AC3E}">
        <p14:creationId xmlns:p14="http://schemas.microsoft.com/office/powerpoint/2010/main" val="277105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9C6C27-202B-56FB-AD4B-418949C9DE32}"/>
              </a:ext>
            </a:extLst>
          </p:cNvPr>
          <p:cNvSpPr>
            <a:spLocks noGrp="1"/>
          </p:cNvSpPr>
          <p:nvPr>
            <p:ph type="title"/>
          </p:nvPr>
        </p:nvSpPr>
        <p:spPr/>
        <p:txBody>
          <a:bodyPr/>
          <a:lstStyle/>
          <a:p>
            <a:r>
              <a:rPr lang="el-GR" dirty="0"/>
              <a:t>Η σημασία του Πλάτωνα</a:t>
            </a:r>
          </a:p>
        </p:txBody>
      </p:sp>
      <p:sp>
        <p:nvSpPr>
          <p:cNvPr id="3" name="Θέση περιεχομένου 2">
            <a:extLst>
              <a:ext uri="{FF2B5EF4-FFF2-40B4-BE49-F238E27FC236}">
                <a16:creationId xmlns:a16="http://schemas.microsoft.com/office/drawing/2014/main" id="{FF03B22A-4B6B-D8B7-4FDE-3ACAC6192F5B}"/>
              </a:ext>
            </a:extLst>
          </p:cNvPr>
          <p:cNvSpPr>
            <a:spLocks noGrp="1"/>
          </p:cNvSpPr>
          <p:nvPr>
            <p:ph idx="1"/>
          </p:nvPr>
        </p:nvSpPr>
        <p:spPr/>
        <p:txBody>
          <a:bodyPr/>
          <a:lstStyle/>
          <a:p>
            <a:pPr algn="just"/>
            <a:r>
              <a:rPr lang="el-GR" dirty="0"/>
              <a:t>ΑΡΧΑΙΟΤΗΤΑ:</a:t>
            </a:r>
          </a:p>
          <a:p>
            <a:pPr algn="just"/>
            <a:r>
              <a:rPr lang="el-GR" dirty="0"/>
              <a:t>Η αρχαία φιλοσοφία είναι επηρεασμένη από το έργο του. Είτε ακολουθεί τη διδασκαλία του είτε την αμφισβητεί.</a:t>
            </a:r>
          </a:p>
          <a:p>
            <a:pPr algn="just"/>
            <a:r>
              <a:rPr lang="el-GR" dirty="0"/>
              <a:t>Αριστοτέλης, μαθητής του.</a:t>
            </a:r>
          </a:p>
          <a:p>
            <a:pPr algn="just"/>
            <a:r>
              <a:rPr lang="el-GR" dirty="0"/>
              <a:t>Η σχολή την οποία ο Πλάτωνας ίδρυσε το 387 π.Χ., η Ακαδημία, συνέχισε να ακμάζει ως τις αρχές του πρώτου αιώνα π. Χ., έχοντας όμως μετατραπεί σε σκεπτική σχολή μετά τις αρχές της ελληνιστικής περιόδου.</a:t>
            </a:r>
          </a:p>
          <a:p>
            <a:pPr algn="just"/>
            <a:r>
              <a:rPr lang="el-GR" dirty="0" err="1"/>
              <a:t>Μεσοπλατωνισμός</a:t>
            </a:r>
            <a:r>
              <a:rPr lang="el-GR" dirty="0"/>
              <a:t>: εποχή του Αυγούστου, αναβίωση της πλατωνικής φιλοσοφίας (Φίλων ο Αλεξανδρεύς). </a:t>
            </a:r>
          </a:p>
        </p:txBody>
      </p:sp>
    </p:spTree>
    <p:extLst>
      <p:ext uri="{BB962C8B-B14F-4D97-AF65-F5344CB8AC3E}">
        <p14:creationId xmlns:p14="http://schemas.microsoft.com/office/powerpoint/2010/main" val="2840016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341337-C74F-87F7-5C15-DFF21BBC577B}"/>
              </a:ext>
            </a:extLst>
          </p:cNvPr>
          <p:cNvSpPr>
            <a:spLocks noGrp="1"/>
          </p:cNvSpPr>
          <p:nvPr>
            <p:ph type="title"/>
          </p:nvPr>
        </p:nvSpPr>
        <p:spPr/>
        <p:txBody>
          <a:bodyPr/>
          <a:lstStyle/>
          <a:p>
            <a:r>
              <a:rPr lang="el-GR" dirty="0"/>
              <a:t>Η σημασία του Πλάτωνα</a:t>
            </a:r>
          </a:p>
        </p:txBody>
      </p:sp>
      <p:sp>
        <p:nvSpPr>
          <p:cNvPr id="3" name="Θέση περιεχομένου 2">
            <a:extLst>
              <a:ext uri="{FF2B5EF4-FFF2-40B4-BE49-F238E27FC236}">
                <a16:creationId xmlns:a16="http://schemas.microsoft.com/office/drawing/2014/main" id="{DF029990-C1C3-0D59-61E3-5B47397E0AAF}"/>
              </a:ext>
            </a:extLst>
          </p:cNvPr>
          <p:cNvSpPr>
            <a:spLocks noGrp="1"/>
          </p:cNvSpPr>
          <p:nvPr>
            <p:ph idx="1"/>
          </p:nvPr>
        </p:nvSpPr>
        <p:spPr/>
        <p:txBody>
          <a:bodyPr/>
          <a:lstStyle/>
          <a:p>
            <a:pPr algn="just"/>
            <a:r>
              <a:rPr lang="el-GR" dirty="0"/>
              <a:t>ΑΡΧΑΙΟΤΗΤΑ:</a:t>
            </a:r>
          </a:p>
          <a:p>
            <a:pPr algn="just"/>
            <a:r>
              <a:rPr lang="el-GR" dirty="0"/>
              <a:t>Νεοπλατωνισμός: τέλη 2</a:t>
            </a:r>
            <a:r>
              <a:rPr lang="el-GR" baseline="30000" dirty="0"/>
              <a:t>ου</a:t>
            </a:r>
            <a:r>
              <a:rPr lang="el-GR" dirty="0"/>
              <a:t> αιώνα, αναπτύχθηκε υπό την επίδραση του </a:t>
            </a:r>
            <a:r>
              <a:rPr lang="el-GR" dirty="0" err="1"/>
              <a:t>νεοπυθαγορισμού</a:t>
            </a:r>
            <a:r>
              <a:rPr lang="el-GR" dirty="0"/>
              <a:t> και του ερμητισμού στην κατεχόμενη από τους Ρωμαίους Αίγυπτο. Εκπρόσωπος Πλωτίνος.</a:t>
            </a:r>
          </a:p>
          <a:p>
            <a:pPr algn="just"/>
            <a:r>
              <a:rPr lang="el-GR" dirty="0"/>
              <a:t>Επανίδρυση Ακαδημίας στην Αθήνα ως κέντρο νεοπλατωνικών μελετών τον 4</a:t>
            </a:r>
            <a:r>
              <a:rPr lang="el-GR" baseline="30000" dirty="0"/>
              <a:t>ο</a:t>
            </a:r>
            <a:r>
              <a:rPr lang="el-GR" dirty="0"/>
              <a:t> αιώνα. Ο Αυτοκράτορας Ιουστινιανός έκλεισε με διάταγμα την Ακαδημία της Αθήνας (529 μ.Χ.)</a:t>
            </a:r>
            <a:r>
              <a:rPr lang="en-US" dirty="0"/>
              <a:t>. </a:t>
            </a:r>
            <a:r>
              <a:rPr lang="el-GR" dirty="0"/>
              <a:t>Δαμάσκιος ο τελευταίος Σχολάρχης.</a:t>
            </a:r>
          </a:p>
          <a:p>
            <a:pPr algn="just"/>
            <a:r>
              <a:rPr lang="el-GR" dirty="0"/>
              <a:t>Εγκατάσταση στην περιοχή της Μεσοποταμίας. Διάδοση πλατωνικής φιλοσοφίας μέσω συριακών και αραβικών μεταφράσεων. Επίδραση στην αραβική φιλοσοφία. Οι μεγάλοι φιλόσοφοι Αλ-</a:t>
            </a:r>
            <a:r>
              <a:rPr lang="el-GR" dirty="0" err="1"/>
              <a:t>Κίντι</a:t>
            </a:r>
            <a:r>
              <a:rPr lang="el-GR" dirty="0"/>
              <a:t> (9</a:t>
            </a:r>
            <a:r>
              <a:rPr lang="el-GR" baseline="30000" dirty="0"/>
              <a:t>ος</a:t>
            </a:r>
            <a:r>
              <a:rPr lang="el-GR" dirty="0"/>
              <a:t> αι.), Αλ-</a:t>
            </a:r>
            <a:r>
              <a:rPr lang="el-GR" dirty="0" err="1"/>
              <a:t>Φαραμπί</a:t>
            </a:r>
            <a:r>
              <a:rPr lang="el-GR" dirty="0"/>
              <a:t> (9</a:t>
            </a:r>
            <a:r>
              <a:rPr lang="el-GR" baseline="30000" dirty="0"/>
              <a:t>ος</a:t>
            </a:r>
            <a:r>
              <a:rPr lang="el-GR" dirty="0"/>
              <a:t>-10</a:t>
            </a:r>
            <a:r>
              <a:rPr lang="el-GR" baseline="30000" dirty="0"/>
              <a:t>ος</a:t>
            </a:r>
            <a:r>
              <a:rPr lang="el-GR" dirty="0"/>
              <a:t> αι.) και </a:t>
            </a:r>
            <a:r>
              <a:rPr lang="el-GR" dirty="0" err="1"/>
              <a:t>Ιμπν</a:t>
            </a:r>
            <a:r>
              <a:rPr lang="el-GR" dirty="0"/>
              <a:t> </a:t>
            </a:r>
            <a:r>
              <a:rPr lang="el-GR" dirty="0" err="1"/>
              <a:t>Ρούσντ</a:t>
            </a:r>
            <a:r>
              <a:rPr lang="el-GR" dirty="0"/>
              <a:t> (στη Δύση γνωστός ως Αβικέννας) (12</a:t>
            </a:r>
            <a:r>
              <a:rPr lang="el-GR" baseline="30000" dirty="0"/>
              <a:t>ος</a:t>
            </a:r>
            <a:r>
              <a:rPr lang="el-GR" dirty="0"/>
              <a:t> αι.) υπήρξαν μελετητές και θαυμαστές του πλατωνικού έργου.</a:t>
            </a:r>
          </a:p>
          <a:p>
            <a:pPr algn="just"/>
            <a:endParaRPr lang="el-GR" dirty="0"/>
          </a:p>
          <a:p>
            <a:endParaRPr lang="el-GR" dirty="0"/>
          </a:p>
        </p:txBody>
      </p:sp>
    </p:spTree>
    <p:extLst>
      <p:ext uri="{BB962C8B-B14F-4D97-AF65-F5344CB8AC3E}">
        <p14:creationId xmlns:p14="http://schemas.microsoft.com/office/powerpoint/2010/main" val="1325105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B7441-3CEA-14EB-0865-CEA78FD37BF3}"/>
              </a:ext>
            </a:extLst>
          </p:cNvPr>
          <p:cNvSpPr>
            <a:spLocks noGrp="1"/>
          </p:cNvSpPr>
          <p:nvPr>
            <p:ph type="title"/>
          </p:nvPr>
        </p:nvSpPr>
        <p:spPr/>
        <p:txBody>
          <a:bodyPr/>
          <a:lstStyle/>
          <a:p>
            <a:r>
              <a:rPr lang="el-GR" dirty="0"/>
              <a:t>Η σημασία του Πλάτωνα</a:t>
            </a:r>
          </a:p>
        </p:txBody>
      </p:sp>
      <p:sp>
        <p:nvSpPr>
          <p:cNvPr id="3" name="Θέση περιεχομένου 2">
            <a:extLst>
              <a:ext uri="{FF2B5EF4-FFF2-40B4-BE49-F238E27FC236}">
                <a16:creationId xmlns:a16="http://schemas.microsoft.com/office/drawing/2014/main" id="{E20C568E-0A5C-DB35-2F84-AD757627E676}"/>
              </a:ext>
            </a:extLst>
          </p:cNvPr>
          <p:cNvSpPr>
            <a:spLocks noGrp="1"/>
          </p:cNvSpPr>
          <p:nvPr>
            <p:ph idx="1"/>
          </p:nvPr>
        </p:nvSpPr>
        <p:spPr/>
        <p:txBody>
          <a:bodyPr>
            <a:normAutofit/>
          </a:bodyPr>
          <a:lstStyle/>
          <a:p>
            <a:r>
              <a:rPr lang="el-GR" dirty="0"/>
              <a:t>Μεσαίωνας και Αναγέννηση.</a:t>
            </a:r>
          </a:p>
          <a:p>
            <a:r>
              <a:rPr lang="el-GR" dirty="0"/>
              <a:t>Βυζάντιο: Ιουστίνος (2</a:t>
            </a:r>
            <a:r>
              <a:rPr lang="el-GR" baseline="30000" dirty="0"/>
              <a:t>ος</a:t>
            </a:r>
            <a:r>
              <a:rPr lang="el-GR" dirty="0"/>
              <a:t> αι.), ο Κλήμης ο Αλεξανδρεύς (2</a:t>
            </a:r>
            <a:r>
              <a:rPr lang="el-GR" baseline="30000" dirty="0"/>
              <a:t>ος</a:t>
            </a:r>
            <a:r>
              <a:rPr lang="el-GR" dirty="0"/>
              <a:t> αι.), ο Ωριγένης (2</a:t>
            </a:r>
            <a:r>
              <a:rPr lang="el-GR" baseline="30000" dirty="0"/>
              <a:t>ος</a:t>
            </a:r>
            <a:r>
              <a:rPr lang="el-GR" dirty="0"/>
              <a:t>-3</a:t>
            </a:r>
            <a:r>
              <a:rPr lang="el-GR" baseline="30000" dirty="0"/>
              <a:t>ος</a:t>
            </a:r>
            <a:r>
              <a:rPr lang="el-GR" dirty="0"/>
              <a:t> αι.), ο Μέγας Βασίλειος (4</a:t>
            </a:r>
            <a:r>
              <a:rPr lang="el-GR" baseline="30000" dirty="0"/>
              <a:t>ος</a:t>
            </a:r>
            <a:r>
              <a:rPr lang="el-GR" dirty="0"/>
              <a:t> αι.), Αρέθας (9</a:t>
            </a:r>
            <a:r>
              <a:rPr lang="el-GR" baseline="30000" dirty="0"/>
              <a:t>ος</a:t>
            </a:r>
            <a:r>
              <a:rPr lang="el-GR" dirty="0"/>
              <a:t>-10</a:t>
            </a:r>
            <a:r>
              <a:rPr lang="el-GR" baseline="30000" dirty="0"/>
              <a:t>ος</a:t>
            </a:r>
            <a:r>
              <a:rPr lang="el-GR" dirty="0"/>
              <a:t> αι.), ο Μιχαήλ Ψελλός (11</a:t>
            </a:r>
            <a:r>
              <a:rPr lang="el-GR" baseline="30000" dirty="0"/>
              <a:t>ος</a:t>
            </a:r>
            <a:r>
              <a:rPr lang="el-GR" dirty="0"/>
              <a:t> αι.) και ο Γεώργιος Γεμιστός Πλήθων (14</a:t>
            </a:r>
            <a:r>
              <a:rPr lang="el-GR" baseline="30000" dirty="0"/>
              <a:t>ος</a:t>
            </a:r>
            <a:r>
              <a:rPr lang="el-GR" dirty="0"/>
              <a:t>-15</a:t>
            </a:r>
            <a:r>
              <a:rPr lang="el-GR" baseline="30000" dirty="0"/>
              <a:t>ος</a:t>
            </a:r>
            <a:r>
              <a:rPr lang="el-GR" dirty="0"/>
              <a:t> αι.).</a:t>
            </a:r>
          </a:p>
          <a:p>
            <a:r>
              <a:rPr lang="el-GR" dirty="0"/>
              <a:t>Δύση: Ιερός Αυγουστίνος (4</a:t>
            </a:r>
            <a:r>
              <a:rPr lang="el-GR" baseline="30000" dirty="0"/>
              <a:t>ος</a:t>
            </a:r>
            <a:r>
              <a:rPr lang="el-GR" dirty="0"/>
              <a:t>-5</a:t>
            </a:r>
            <a:r>
              <a:rPr lang="el-GR" baseline="30000" dirty="0"/>
              <a:t>ος</a:t>
            </a:r>
            <a:r>
              <a:rPr lang="el-GR" dirty="0"/>
              <a:t> αι.), </a:t>
            </a:r>
            <a:r>
              <a:rPr lang="el-GR" dirty="0" err="1"/>
              <a:t>Roger</a:t>
            </a:r>
            <a:r>
              <a:rPr lang="el-GR" dirty="0"/>
              <a:t> </a:t>
            </a:r>
            <a:r>
              <a:rPr lang="el-GR" dirty="0" err="1"/>
              <a:t>Bacon</a:t>
            </a:r>
            <a:r>
              <a:rPr lang="el-GR" dirty="0"/>
              <a:t> (12</a:t>
            </a:r>
            <a:r>
              <a:rPr lang="el-GR" baseline="30000" dirty="0"/>
              <a:t>ος</a:t>
            </a:r>
            <a:r>
              <a:rPr lang="el-GR" dirty="0"/>
              <a:t> αι.), Γερμανοί μυστικιστές, όπως τον περίφημο </a:t>
            </a:r>
            <a:r>
              <a:rPr lang="el-GR" dirty="0" err="1"/>
              <a:t>Meister</a:t>
            </a:r>
            <a:r>
              <a:rPr lang="el-GR" dirty="0"/>
              <a:t> </a:t>
            </a:r>
            <a:r>
              <a:rPr lang="el-GR" dirty="0" err="1"/>
              <a:t>Eckhart</a:t>
            </a:r>
            <a:r>
              <a:rPr lang="el-GR" dirty="0"/>
              <a:t> (13</a:t>
            </a:r>
            <a:r>
              <a:rPr lang="el-GR" baseline="30000" dirty="0"/>
              <a:t>ος</a:t>
            </a:r>
            <a:r>
              <a:rPr lang="el-GR" dirty="0"/>
              <a:t>-14</a:t>
            </a:r>
            <a:r>
              <a:rPr lang="el-GR" baseline="30000" dirty="0"/>
              <a:t>ος</a:t>
            </a:r>
            <a:r>
              <a:rPr lang="el-GR" dirty="0"/>
              <a:t> αι.).</a:t>
            </a:r>
          </a:p>
          <a:p>
            <a:r>
              <a:rPr lang="el-GR" dirty="0"/>
              <a:t>Αναγέννηση: </a:t>
            </a:r>
            <a:r>
              <a:rPr lang="el-GR" dirty="0" err="1"/>
              <a:t>Marsilo</a:t>
            </a:r>
            <a:r>
              <a:rPr lang="el-GR" dirty="0"/>
              <a:t> </a:t>
            </a:r>
            <a:r>
              <a:rPr lang="el-GR" dirty="0" err="1"/>
              <a:t>Ficino</a:t>
            </a:r>
            <a:r>
              <a:rPr lang="el-GR" dirty="0"/>
              <a:t> ιδρύει στη Φλωρεντία το 1459 την Πλατωνική Ακαδημία. Στην Αγγλία ιδρύεται επίσης μια πλατωνική φιλοσοφική σχολή στο </a:t>
            </a:r>
            <a:r>
              <a:rPr lang="el-GR" dirty="0" err="1"/>
              <a:t>Cambridge</a:t>
            </a:r>
            <a:r>
              <a:rPr lang="el-GR" dirty="0"/>
              <a:t>.</a:t>
            </a:r>
          </a:p>
        </p:txBody>
      </p:sp>
    </p:spTree>
    <p:extLst>
      <p:ext uri="{BB962C8B-B14F-4D97-AF65-F5344CB8AC3E}">
        <p14:creationId xmlns:p14="http://schemas.microsoft.com/office/powerpoint/2010/main" val="14881494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6B48E2-D7CE-6BD0-630E-7FDD5B0FEE21}"/>
              </a:ext>
            </a:extLst>
          </p:cNvPr>
          <p:cNvSpPr>
            <a:spLocks noGrp="1"/>
          </p:cNvSpPr>
          <p:nvPr>
            <p:ph type="title"/>
          </p:nvPr>
        </p:nvSpPr>
        <p:spPr/>
        <p:txBody>
          <a:bodyPr/>
          <a:lstStyle/>
          <a:p>
            <a:r>
              <a:rPr lang="el-GR" dirty="0"/>
              <a:t>Η σημασία του Πλάτωνα</a:t>
            </a:r>
          </a:p>
        </p:txBody>
      </p:sp>
      <p:sp>
        <p:nvSpPr>
          <p:cNvPr id="3" name="Θέση περιεχομένου 2">
            <a:extLst>
              <a:ext uri="{FF2B5EF4-FFF2-40B4-BE49-F238E27FC236}">
                <a16:creationId xmlns:a16="http://schemas.microsoft.com/office/drawing/2014/main" id="{0901B424-C0B7-DDC8-76BA-8DDB274A70AE}"/>
              </a:ext>
            </a:extLst>
          </p:cNvPr>
          <p:cNvSpPr>
            <a:spLocks noGrp="1"/>
          </p:cNvSpPr>
          <p:nvPr>
            <p:ph idx="1"/>
          </p:nvPr>
        </p:nvSpPr>
        <p:spPr/>
        <p:txBody>
          <a:bodyPr/>
          <a:lstStyle/>
          <a:p>
            <a:r>
              <a:rPr lang="el-GR" dirty="0"/>
              <a:t>Σύγχρονη Φιλοσοφία:</a:t>
            </a:r>
          </a:p>
          <a:p>
            <a:r>
              <a:rPr lang="el-GR" dirty="0"/>
              <a:t>Ο ασφαλέστερος χαρακτηρισμός που θα μπορούσαμε να δώσουμε στην ευρωπαϊκή φιλοσοφία είναι ότι αποτελεί μια σειρά υποσημειώσεων στα έργα του Πλάτωνα. (</a:t>
            </a:r>
            <a:r>
              <a:rPr lang="el-GR" dirty="0" err="1"/>
              <a:t>Alfred</a:t>
            </a:r>
            <a:r>
              <a:rPr lang="el-GR" dirty="0"/>
              <a:t> North </a:t>
            </a:r>
            <a:r>
              <a:rPr lang="el-GR" dirty="0" err="1"/>
              <a:t>Whitehead</a:t>
            </a:r>
            <a:r>
              <a:rPr lang="el-GR" dirty="0"/>
              <a:t>- 1861-1947) «Διαδικασία και πραγματικότητα (1929), </a:t>
            </a:r>
            <a:r>
              <a:rPr lang="el-GR" dirty="0" err="1"/>
              <a:t>επανέκδ</a:t>
            </a:r>
            <a:r>
              <a:rPr lang="el-GR" dirty="0"/>
              <a:t>. 1979».</a:t>
            </a:r>
          </a:p>
          <a:p>
            <a:r>
              <a:rPr lang="el-GR" dirty="0"/>
              <a:t>H σκέψη του Πλάτωνα επηρεάζει και τη νεότερη φιλοσοφία (</a:t>
            </a:r>
            <a:r>
              <a:rPr lang="el-GR" dirty="0" err="1"/>
              <a:t>Descartes</a:t>
            </a:r>
            <a:r>
              <a:rPr lang="el-GR" dirty="0"/>
              <a:t>/Καρτέσιο, </a:t>
            </a:r>
            <a:r>
              <a:rPr lang="el-GR" dirty="0" err="1"/>
              <a:t>Leibniz</a:t>
            </a:r>
            <a:r>
              <a:rPr lang="el-GR" dirty="0"/>
              <a:t>/</a:t>
            </a:r>
            <a:r>
              <a:rPr lang="el-GR" dirty="0" err="1"/>
              <a:t>Λάιμπνιτς</a:t>
            </a:r>
            <a:r>
              <a:rPr lang="el-GR" dirty="0"/>
              <a:t>, </a:t>
            </a:r>
            <a:r>
              <a:rPr lang="el-GR" dirty="0" err="1"/>
              <a:t>Hegel</a:t>
            </a:r>
            <a:r>
              <a:rPr lang="el-GR" dirty="0"/>
              <a:t> / Έγελο).</a:t>
            </a:r>
          </a:p>
          <a:p>
            <a:r>
              <a:rPr lang="el-GR" dirty="0" err="1"/>
              <a:t>Karl</a:t>
            </a:r>
            <a:r>
              <a:rPr lang="el-GR" dirty="0"/>
              <a:t> </a:t>
            </a:r>
            <a:r>
              <a:rPr lang="el-GR" dirty="0" err="1"/>
              <a:t>Popper</a:t>
            </a:r>
            <a:r>
              <a:rPr lang="el-GR" dirty="0"/>
              <a:t>: η πλατωνική θεωρία για την πολιτεία επηρέασε με αρνητικό τρόπο τη δυτική φιλοσοφία και προετοίμασε το δρόμο για τα ολοκληρωτικά καθεστώτα.</a:t>
            </a:r>
          </a:p>
          <a:p>
            <a:endParaRPr lang="el-GR" dirty="0"/>
          </a:p>
        </p:txBody>
      </p:sp>
    </p:spTree>
    <p:extLst>
      <p:ext uri="{BB962C8B-B14F-4D97-AF65-F5344CB8AC3E}">
        <p14:creationId xmlns:p14="http://schemas.microsoft.com/office/powerpoint/2010/main" val="673791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FE64EC-4034-D05F-3EF6-129A4AFFA548}"/>
              </a:ext>
            </a:extLst>
          </p:cNvPr>
          <p:cNvSpPr>
            <a:spLocks noGrp="1"/>
          </p:cNvSpPr>
          <p:nvPr>
            <p:ph type="title"/>
          </p:nvPr>
        </p:nvSpPr>
        <p:spPr/>
        <p:txBody>
          <a:bodyPr/>
          <a:lstStyle/>
          <a:p>
            <a:r>
              <a:rPr lang="el-GR" dirty="0"/>
              <a:t>Ερωτήσεις</a:t>
            </a:r>
          </a:p>
        </p:txBody>
      </p:sp>
      <p:sp>
        <p:nvSpPr>
          <p:cNvPr id="3" name="Θέση περιεχομένου 2">
            <a:extLst>
              <a:ext uri="{FF2B5EF4-FFF2-40B4-BE49-F238E27FC236}">
                <a16:creationId xmlns:a16="http://schemas.microsoft.com/office/drawing/2014/main" id="{4C7B45A8-4B9A-C2AF-C715-86264A6AAF52}"/>
              </a:ext>
            </a:extLst>
          </p:cNvPr>
          <p:cNvSpPr>
            <a:spLocks noGrp="1"/>
          </p:cNvSpPr>
          <p:nvPr>
            <p:ph idx="1"/>
          </p:nvPr>
        </p:nvSpPr>
        <p:spPr/>
        <p:txBody>
          <a:bodyPr/>
          <a:lstStyle/>
          <a:p>
            <a:r>
              <a:rPr lang="en-US" dirty="0"/>
              <a:t>1) </a:t>
            </a:r>
            <a:r>
              <a:rPr lang="el-GR" dirty="0"/>
              <a:t>Οι μαρτυρίες για τη ζωή του Πλάτωνα είναι πάντα αξιόπιστες;</a:t>
            </a:r>
          </a:p>
          <a:p>
            <a:r>
              <a:rPr lang="el-GR" dirty="0"/>
              <a:t>2) Πού αναφέρεται ο Πλάτων για τη ζωή του;</a:t>
            </a:r>
          </a:p>
          <a:p>
            <a:r>
              <a:rPr lang="el-GR" dirty="0"/>
              <a:t>3) Τι γνωρίζουμε για την οικογένεια του Πλάτωνα;</a:t>
            </a:r>
          </a:p>
          <a:p>
            <a:r>
              <a:rPr lang="el-GR" dirty="0"/>
              <a:t>4) Γέννηση και θάνατος του Πλάτωνα.</a:t>
            </a:r>
          </a:p>
          <a:p>
            <a:r>
              <a:rPr lang="el-GR" dirty="0"/>
              <a:t>5) Αναφερόταν σε ανθρώπους του περιβάλλοντός του ο Πλάτωνας στους διαλόγους του. Δώστε ένα παράδειγμα.</a:t>
            </a:r>
          </a:p>
          <a:p>
            <a:r>
              <a:rPr lang="el-GR" dirty="0"/>
              <a:t>6) Τι ξέρουμε για τη σχέση του Πλάτωνα με τον Σωκράτη; Πώς τον επηρέασε η καταδίκη του.</a:t>
            </a:r>
          </a:p>
          <a:p>
            <a:r>
              <a:rPr lang="el-GR" dirty="0"/>
              <a:t>7) Να αναφέρετε έναν από τους σημαντικούς σταθμούς της ζωής του Πλάτωνα.</a:t>
            </a:r>
          </a:p>
          <a:p>
            <a:r>
              <a:rPr lang="el-GR" dirty="0"/>
              <a:t>8) Ο Πλάτωνας αποφάσισε να ασχοληθεί ενεργά με την πολιτική;</a:t>
            </a:r>
          </a:p>
        </p:txBody>
      </p:sp>
    </p:spTree>
    <p:extLst>
      <p:ext uri="{BB962C8B-B14F-4D97-AF65-F5344CB8AC3E}">
        <p14:creationId xmlns:p14="http://schemas.microsoft.com/office/powerpoint/2010/main" val="1927528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5AEFA4-7AF1-93F8-9055-F7FF36587805}"/>
              </a:ext>
            </a:extLst>
          </p:cNvPr>
          <p:cNvSpPr>
            <a:spLocks noGrp="1"/>
          </p:cNvSpPr>
          <p:nvPr>
            <p:ph type="title"/>
          </p:nvPr>
        </p:nvSpPr>
        <p:spPr/>
        <p:txBody>
          <a:bodyPr/>
          <a:lstStyle/>
          <a:p>
            <a:r>
              <a:rPr lang="el-GR" dirty="0"/>
              <a:t>Ερωτήσεις</a:t>
            </a:r>
          </a:p>
        </p:txBody>
      </p:sp>
      <p:sp>
        <p:nvSpPr>
          <p:cNvPr id="3" name="Θέση περιεχομένου 2">
            <a:extLst>
              <a:ext uri="{FF2B5EF4-FFF2-40B4-BE49-F238E27FC236}">
                <a16:creationId xmlns:a16="http://schemas.microsoft.com/office/drawing/2014/main" id="{D0BB3B87-4844-8AA4-E946-A14AB125C946}"/>
              </a:ext>
            </a:extLst>
          </p:cNvPr>
          <p:cNvSpPr>
            <a:spLocks noGrp="1"/>
          </p:cNvSpPr>
          <p:nvPr>
            <p:ph idx="1"/>
          </p:nvPr>
        </p:nvSpPr>
        <p:spPr/>
        <p:txBody>
          <a:bodyPr/>
          <a:lstStyle/>
          <a:p>
            <a:r>
              <a:rPr lang="el-GR" dirty="0"/>
              <a:t>10) Τι ξέρετε για τα ταξίδια του Πλάτωνα στη Σικελία;</a:t>
            </a:r>
          </a:p>
          <a:p>
            <a:r>
              <a:rPr lang="el-GR" dirty="0"/>
              <a:t>11) Πώς πέρασε ο φιλόσοφος τα τελευταία του χρόνια;</a:t>
            </a:r>
          </a:p>
          <a:p>
            <a:r>
              <a:rPr lang="el-GR" dirty="0"/>
              <a:t>12) Με ποιους τομείς της φιλοσοφίας ασχολήθηκε; </a:t>
            </a:r>
          </a:p>
          <a:p>
            <a:r>
              <a:rPr lang="el-GR" dirty="0"/>
              <a:t>13) Από ποιον ταξινομήθηκαν τα πλατωνικά έργα; Σε τι;</a:t>
            </a:r>
          </a:p>
          <a:p>
            <a:r>
              <a:rPr lang="el-GR" dirty="0"/>
              <a:t>14) Να αναφέρετε κάποιο από τα έργα του Πλάτωνα.</a:t>
            </a:r>
          </a:p>
          <a:p>
            <a:r>
              <a:rPr lang="el-GR" dirty="0"/>
              <a:t>15) Τι γνωρίζουμε για τη σειρά με την οποία έγραψε τα έργα του;</a:t>
            </a:r>
          </a:p>
          <a:p>
            <a:r>
              <a:rPr lang="el-GR" dirty="0"/>
              <a:t>16) Ποιος είναι ο πιο γνωστός μαθητής του Πλάτωνα;</a:t>
            </a:r>
          </a:p>
          <a:p>
            <a:r>
              <a:rPr lang="el-GR" dirty="0"/>
              <a:t>17) Να αναφέρετε μια περίπτωση επίδρασης του Πλάτωνα.</a:t>
            </a:r>
          </a:p>
        </p:txBody>
      </p:sp>
    </p:spTree>
    <p:extLst>
      <p:ext uri="{BB962C8B-B14F-4D97-AF65-F5344CB8AC3E}">
        <p14:creationId xmlns:p14="http://schemas.microsoft.com/office/powerpoint/2010/main" val="1898981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BA36F5-43E3-3AFB-AE3C-849F877885D8}"/>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3C725D23-319F-3847-B479-D30FAA3296CA}"/>
              </a:ext>
            </a:extLst>
          </p:cNvPr>
          <p:cNvSpPr>
            <a:spLocks noGrp="1"/>
          </p:cNvSpPr>
          <p:nvPr>
            <p:ph idx="1"/>
          </p:nvPr>
        </p:nvSpPr>
        <p:spPr/>
        <p:txBody>
          <a:bodyPr/>
          <a:lstStyle/>
          <a:p>
            <a:r>
              <a:rPr lang="el-GR" dirty="0"/>
              <a:t>ΕΚΔΟΣΕΙΣ:</a:t>
            </a:r>
          </a:p>
          <a:p>
            <a:r>
              <a:rPr lang="en-GB" dirty="0"/>
              <a:t>John Burnet, (1903) </a:t>
            </a:r>
            <a:r>
              <a:rPr lang="el-GR" dirty="0" err="1"/>
              <a:t>επανέκδ</a:t>
            </a:r>
            <a:r>
              <a:rPr lang="el-GR" dirty="0"/>
              <a:t>. 1956 </a:t>
            </a:r>
            <a:r>
              <a:rPr lang="en-GB" dirty="0" err="1"/>
              <a:t>Universirty</a:t>
            </a:r>
            <a:r>
              <a:rPr lang="en-GB" dirty="0"/>
              <a:t> Oxford Press</a:t>
            </a:r>
          </a:p>
          <a:p>
            <a:r>
              <a:rPr lang="en-GB" dirty="0"/>
              <a:t>Loeb Classical Library, Cambridge, Massachusetts, Harvard, University Press, London, William Heinemann Ltd.</a:t>
            </a:r>
          </a:p>
          <a:p>
            <a:r>
              <a:rPr lang="en-GB" dirty="0"/>
              <a:t>Les Belles Lettres, Collection des </a:t>
            </a:r>
            <a:r>
              <a:rPr lang="en-GB" dirty="0" err="1"/>
              <a:t>Universites</a:t>
            </a:r>
            <a:r>
              <a:rPr lang="en-GB" dirty="0"/>
              <a:t> de France.</a:t>
            </a:r>
          </a:p>
          <a:p>
            <a:r>
              <a:rPr lang="en-GB" dirty="0"/>
              <a:t>Tusculum </a:t>
            </a:r>
            <a:r>
              <a:rPr lang="en-GB" dirty="0" err="1"/>
              <a:t>Bucherei</a:t>
            </a:r>
            <a:r>
              <a:rPr lang="en-GB" dirty="0"/>
              <a:t>, </a:t>
            </a:r>
            <a:r>
              <a:rPr lang="en-GB" dirty="0" err="1"/>
              <a:t>Heimeran</a:t>
            </a:r>
            <a:r>
              <a:rPr lang="en-GB" dirty="0"/>
              <a:t> </a:t>
            </a:r>
            <a:r>
              <a:rPr lang="en-GB" dirty="0" err="1"/>
              <a:t>Vergal</a:t>
            </a:r>
            <a:r>
              <a:rPr lang="en-GB" dirty="0"/>
              <a:t>, Munchen.</a:t>
            </a:r>
          </a:p>
        </p:txBody>
      </p:sp>
    </p:spTree>
    <p:extLst>
      <p:ext uri="{BB962C8B-B14F-4D97-AF65-F5344CB8AC3E}">
        <p14:creationId xmlns:p14="http://schemas.microsoft.com/office/powerpoint/2010/main" val="4225750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6A981A-E98A-976C-DAFF-C370DEF9B928}"/>
              </a:ext>
            </a:extLst>
          </p:cNvPr>
          <p:cNvSpPr>
            <a:spLocks noGrp="1"/>
          </p:cNvSpPr>
          <p:nvPr>
            <p:ph type="title"/>
          </p:nvPr>
        </p:nvSpPr>
        <p:spPr/>
        <p:txBody>
          <a:bodyPr/>
          <a:lstStyle/>
          <a:p>
            <a:r>
              <a:rPr lang="el-GR" dirty="0"/>
              <a:t>Βιβλιογραφία</a:t>
            </a:r>
          </a:p>
        </p:txBody>
      </p:sp>
      <p:sp>
        <p:nvSpPr>
          <p:cNvPr id="3" name="Θέση περιεχομένου 2">
            <a:extLst>
              <a:ext uri="{FF2B5EF4-FFF2-40B4-BE49-F238E27FC236}">
                <a16:creationId xmlns:a16="http://schemas.microsoft.com/office/drawing/2014/main" id="{45540D9A-20F2-D13D-BA2F-4627A4A4BE11}"/>
              </a:ext>
            </a:extLst>
          </p:cNvPr>
          <p:cNvSpPr>
            <a:spLocks noGrp="1"/>
          </p:cNvSpPr>
          <p:nvPr>
            <p:ph idx="1"/>
          </p:nvPr>
        </p:nvSpPr>
        <p:spPr/>
        <p:txBody>
          <a:bodyPr/>
          <a:lstStyle/>
          <a:p>
            <a:r>
              <a:rPr lang="el-GR" dirty="0" err="1"/>
              <a:t>Bormann</a:t>
            </a:r>
            <a:r>
              <a:rPr lang="el-GR" dirty="0"/>
              <a:t> </a:t>
            </a:r>
            <a:r>
              <a:rPr lang="el-GR" dirty="0" err="1"/>
              <a:t>Karl</a:t>
            </a:r>
            <a:r>
              <a:rPr lang="el-GR" dirty="0"/>
              <a:t> (2006): </a:t>
            </a:r>
            <a:r>
              <a:rPr lang="el-GR" i="1" dirty="0"/>
              <a:t>Πλάτων</a:t>
            </a:r>
            <a:r>
              <a:rPr lang="el-GR" dirty="0"/>
              <a:t>. Μετάφραση Ιωάννης Γ. </a:t>
            </a:r>
            <a:r>
              <a:rPr lang="el-GR" dirty="0" err="1"/>
              <a:t>Καλογεράκος</a:t>
            </a:r>
            <a:r>
              <a:rPr lang="el-GR" dirty="0"/>
              <a:t>. Αθήνα.</a:t>
            </a:r>
          </a:p>
          <a:p>
            <a:r>
              <a:rPr lang="el-GR" dirty="0"/>
              <a:t>Γιώργος Ε. Καραμανώλης, “Γιατί ο Πλάτωνας χρησιμοποιεί μύθους;”, </a:t>
            </a:r>
            <a:r>
              <a:rPr lang="el-GR" i="1" dirty="0" err="1"/>
              <a:t>Νεύσις</a:t>
            </a:r>
            <a:r>
              <a:rPr lang="el-GR" dirty="0"/>
              <a:t> 17 (2008), 115-149.</a:t>
            </a:r>
          </a:p>
          <a:p>
            <a:r>
              <a:rPr lang="el-GR" dirty="0"/>
              <a:t>Μιχαηλίδης Κώστας Π., «Πλάτων. Εισαγωγή – Κείμενα σε Μετάφραση – Σχόλια». Λευκωσία 1980.</a:t>
            </a:r>
          </a:p>
          <a:p>
            <a:r>
              <a:rPr lang="el-GR" dirty="0"/>
              <a:t>Μιχαηλίδης Κώστας Π. , «Η ερμηνευτική του γραπτού, του προφορικού και του ενδιάθετου λόγου στον Πλάτωνα», </a:t>
            </a:r>
            <a:r>
              <a:rPr lang="el-GR" i="1" dirty="0"/>
              <a:t>Φιλοσοφία</a:t>
            </a:r>
            <a:r>
              <a:rPr lang="el-GR" dirty="0"/>
              <a:t> 17-18 (1987-1988).</a:t>
            </a:r>
          </a:p>
          <a:p>
            <a:r>
              <a:rPr lang="el-GR" dirty="0"/>
              <a:t>Μιχαηλίδης Κώστας Π., Πλάτων: Λόγος και μύθος – Εισαγωγή στην πλατωνική φιλοσοφία, Αθήνα 1998.</a:t>
            </a:r>
          </a:p>
          <a:p>
            <a:r>
              <a:rPr lang="en-GB" dirty="0"/>
              <a:t>GREGORY VLASTOS, </a:t>
            </a:r>
            <a:r>
              <a:rPr lang="el-GR" dirty="0"/>
              <a:t>Πλατωνικές μελέτες, </a:t>
            </a:r>
            <a:r>
              <a:rPr lang="el-GR" dirty="0" err="1"/>
              <a:t>μτφρ</a:t>
            </a:r>
            <a:r>
              <a:rPr lang="el-GR" dirty="0"/>
              <a:t>. Ιορδάνη </a:t>
            </a:r>
            <a:r>
              <a:rPr lang="el-GR" dirty="0" err="1"/>
              <a:t>Αρζόγλου</a:t>
            </a:r>
            <a:r>
              <a:rPr lang="el-GR" dirty="0"/>
              <a:t>, </a:t>
            </a:r>
            <a:r>
              <a:rPr lang="el-GR" dirty="0" err="1"/>
              <a:t>εκδ</a:t>
            </a:r>
            <a:r>
              <a:rPr lang="el-GR" dirty="0"/>
              <a:t>. Μ.Ι.Ε.Τ, Αθήνα, 2000.</a:t>
            </a:r>
          </a:p>
          <a:p>
            <a:endParaRPr lang="el-GR" dirty="0"/>
          </a:p>
        </p:txBody>
      </p:sp>
    </p:spTree>
    <p:extLst>
      <p:ext uri="{BB962C8B-B14F-4D97-AF65-F5344CB8AC3E}">
        <p14:creationId xmlns:p14="http://schemas.microsoft.com/office/powerpoint/2010/main" val="1708646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6337E6-3E94-F6F8-45C3-6C23AD6908D0}"/>
              </a:ext>
            </a:extLst>
          </p:cNvPr>
          <p:cNvSpPr>
            <a:spLocks noGrp="1"/>
          </p:cNvSpPr>
          <p:nvPr>
            <p:ph type="title"/>
          </p:nvPr>
        </p:nvSpPr>
        <p:spPr/>
        <p:txBody>
          <a:bodyPr/>
          <a:lstStyle/>
          <a:p>
            <a:r>
              <a:rPr lang="el-GR" dirty="0"/>
              <a:t>Ηλεκτρονικές πηγές</a:t>
            </a:r>
          </a:p>
        </p:txBody>
      </p:sp>
      <p:sp>
        <p:nvSpPr>
          <p:cNvPr id="3" name="Θέση περιεχομένου 2">
            <a:extLst>
              <a:ext uri="{FF2B5EF4-FFF2-40B4-BE49-F238E27FC236}">
                <a16:creationId xmlns:a16="http://schemas.microsoft.com/office/drawing/2014/main" id="{528B1EC5-63B1-ACA3-C814-39519D65567F}"/>
              </a:ext>
            </a:extLst>
          </p:cNvPr>
          <p:cNvSpPr>
            <a:spLocks noGrp="1"/>
          </p:cNvSpPr>
          <p:nvPr>
            <p:ph idx="1"/>
          </p:nvPr>
        </p:nvSpPr>
        <p:spPr/>
        <p:txBody>
          <a:bodyPr>
            <a:normAutofit lnSpcReduction="10000"/>
          </a:bodyPr>
          <a:lstStyle/>
          <a:p>
            <a:r>
              <a:rPr lang="el-GR" dirty="0"/>
              <a:t>Πύλη για την Ελληνική Γλώσσα:</a:t>
            </a:r>
          </a:p>
          <a:p>
            <a:r>
              <a:rPr lang="en-GB" dirty="0">
                <a:hlinkClick r:id="rId2"/>
              </a:rPr>
              <a:t>https://www.greek-language.gr/greekLang/ancient_greek/tools/corpora/anthology/contents.html?author_id=12</a:t>
            </a:r>
            <a:endParaRPr lang="el-GR" dirty="0"/>
          </a:p>
          <a:p>
            <a:r>
              <a:rPr lang="el-GR" dirty="0"/>
              <a:t>Έργα του Πλάτωνα από τις εκδόσεις </a:t>
            </a:r>
            <a:r>
              <a:rPr lang="en-US" dirty="0"/>
              <a:t>Gutenberg</a:t>
            </a:r>
            <a:r>
              <a:rPr lang="el-GR" dirty="0"/>
              <a:t>:</a:t>
            </a:r>
            <a:endParaRPr lang="en-US" dirty="0"/>
          </a:p>
          <a:p>
            <a:r>
              <a:rPr lang="en-GB" dirty="0">
                <a:hlinkClick r:id="rId3"/>
              </a:rPr>
              <a:t>https://www.gutenberg.org/ebooks/authors/search/?query=Plato</a:t>
            </a:r>
            <a:endParaRPr lang="en-GB" dirty="0"/>
          </a:p>
          <a:p>
            <a:r>
              <a:rPr lang="el-GR" dirty="0"/>
              <a:t>Από την Εγκυκλοπαίδεια του Πανεπιστημίου του </a:t>
            </a:r>
            <a:r>
              <a:rPr lang="en-GB" dirty="0"/>
              <a:t>Stanford</a:t>
            </a:r>
            <a:r>
              <a:rPr lang="el-GR" dirty="0"/>
              <a:t>:</a:t>
            </a:r>
          </a:p>
          <a:p>
            <a:r>
              <a:rPr lang="en-GB" dirty="0">
                <a:hlinkClick r:id="rId4"/>
              </a:rPr>
              <a:t>https://plato.stanford.edu/entries/plato/</a:t>
            </a:r>
            <a:endParaRPr lang="en-GB" dirty="0"/>
          </a:p>
          <a:p>
            <a:r>
              <a:rPr lang="en-US" dirty="0"/>
              <a:t>Perseus Collection:</a:t>
            </a:r>
          </a:p>
          <a:p>
            <a:r>
              <a:rPr lang="en-GB" dirty="0">
                <a:hlinkClick r:id="rId5"/>
              </a:rPr>
              <a:t>https://www.perseus.tufts.edu/hopper/collection?collection=Perseus%3Acorpus%3Aperseus%2Cauthor%2CPlato</a:t>
            </a:r>
            <a:r>
              <a:rPr lang="en-GB" dirty="0"/>
              <a:t> </a:t>
            </a:r>
            <a:endParaRPr lang="el-GR" dirty="0"/>
          </a:p>
          <a:p>
            <a:endParaRPr lang="el-GR" dirty="0"/>
          </a:p>
        </p:txBody>
      </p:sp>
    </p:spTree>
    <p:extLst>
      <p:ext uri="{BB962C8B-B14F-4D97-AF65-F5344CB8AC3E}">
        <p14:creationId xmlns:p14="http://schemas.microsoft.com/office/powerpoint/2010/main" val="4217588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AFD7A6-07CC-F063-E14D-C7B584F81C28}"/>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5A6B7E03-2CF6-4144-28B3-2B8FE69458A1}"/>
              </a:ext>
            </a:extLst>
          </p:cNvPr>
          <p:cNvSpPr>
            <a:spLocks noGrp="1"/>
          </p:cNvSpPr>
          <p:nvPr>
            <p:ph sz="half" idx="1"/>
          </p:nvPr>
        </p:nvSpPr>
        <p:spPr/>
        <p:txBody>
          <a:bodyPr/>
          <a:lstStyle/>
          <a:p>
            <a:r>
              <a:rPr lang="el-GR" dirty="0"/>
              <a:t>ΟΝΟΜΑ</a:t>
            </a:r>
          </a:p>
          <a:p>
            <a:r>
              <a:rPr lang="el-GR" dirty="0"/>
              <a:t>Ανήκει στη σφαίρα του μύθου:</a:t>
            </a:r>
          </a:p>
          <a:p>
            <a:r>
              <a:rPr lang="el-GR" dirty="0"/>
              <a:t>Είχε αρχικά ονομαστεί Αριστοκλής όπως ο παππούς του;</a:t>
            </a:r>
          </a:p>
          <a:p>
            <a:r>
              <a:rPr lang="el-GR" dirty="0"/>
              <a:t>Πλατύ μέτωπο ή αδιευκρίνιστοι λόγοι = Πλάτων</a:t>
            </a:r>
          </a:p>
          <a:p>
            <a:endParaRPr lang="el-GR" dirty="0"/>
          </a:p>
          <a:p>
            <a:endParaRPr lang="el-GR" dirty="0"/>
          </a:p>
        </p:txBody>
      </p:sp>
      <p:pic>
        <p:nvPicPr>
          <p:cNvPr id="6" name="Θέση περιεχομένου 5">
            <a:extLst>
              <a:ext uri="{FF2B5EF4-FFF2-40B4-BE49-F238E27FC236}">
                <a16:creationId xmlns:a16="http://schemas.microsoft.com/office/drawing/2014/main" id="{C04A2C19-85DA-F346-E7FA-FB6C70D65E68}"/>
              </a:ext>
            </a:extLst>
          </p:cNvPr>
          <p:cNvPicPr>
            <a:picLocks noGrp="1" noChangeAspect="1"/>
          </p:cNvPicPr>
          <p:nvPr>
            <p:ph sz="half" idx="2"/>
          </p:nvPr>
        </p:nvPicPr>
        <p:blipFill>
          <a:blip r:embed="rId2"/>
          <a:stretch>
            <a:fillRect/>
          </a:stretch>
        </p:blipFill>
        <p:spPr>
          <a:xfrm>
            <a:off x="6218238" y="2212946"/>
            <a:ext cx="4937125" cy="3289359"/>
          </a:xfrm>
        </p:spPr>
      </p:pic>
    </p:spTree>
    <p:extLst>
      <p:ext uri="{BB962C8B-B14F-4D97-AF65-F5344CB8AC3E}">
        <p14:creationId xmlns:p14="http://schemas.microsoft.com/office/powerpoint/2010/main" val="1285928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2C7502-5963-8AD6-BC0E-83C600ECDF1D}"/>
              </a:ext>
            </a:extLst>
          </p:cNvPr>
          <p:cNvSpPr>
            <a:spLocks noGrp="1"/>
          </p:cNvSpPr>
          <p:nvPr>
            <p:ph type="title"/>
          </p:nvPr>
        </p:nvSpPr>
        <p:spPr/>
        <p:txBody>
          <a:bodyPr/>
          <a:lstStyle/>
          <a:p>
            <a:r>
              <a:rPr lang="el-GR" dirty="0"/>
              <a:t>Συγγράμματα και διδακτέα ύλη</a:t>
            </a:r>
          </a:p>
        </p:txBody>
      </p:sp>
      <p:sp>
        <p:nvSpPr>
          <p:cNvPr id="3" name="Θέση περιεχομένου 2">
            <a:extLst>
              <a:ext uri="{FF2B5EF4-FFF2-40B4-BE49-F238E27FC236}">
                <a16:creationId xmlns:a16="http://schemas.microsoft.com/office/drawing/2014/main" id="{EB5B2E58-44CB-89C0-D9E6-64A6F71BE606}"/>
              </a:ext>
            </a:extLst>
          </p:cNvPr>
          <p:cNvSpPr>
            <a:spLocks noGrp="1"/>
          </p:cNvSpPr>
          <p:nvPr>
            <p:ph sz="half" idx="1"/>
          </p:nvPr>
        </p:nvSpPr>
        <p:spPr/>
        <p:txBody>
          <a:bodyPr/>
          <a:lstStyle/>
          <a:p>
            <a:endParaRPr lang="el-GR" dirty="0"/>
          </a:p>
          <a:p>
            <a:pPr marL="0" indent="0">
              <a:buNone/>
            </a:pPr>
            <a:r>
              <a:rPr lang="el-GR" dirty="0"/>
              <a:t>Σύγγραμμα: </a:t>
            </a:r>
            <a:r>
              <a:rPr lang="en-US" dirty="0"/>
              <a:t>A. E. Taylor, </a:t>
            </a:r>
            <a:r>
              <a:rPr lang="el-GR" i="1" dirty="0"/>
              <a:t>Πλάτων</a:t>
            </a:r>
            <a:r>
              <a:rPr lang="en-US" i="1" dirty="0"/>
              <a:t>, </a:t>
            </a:r>
            <a:r>
              <a:rPr lang="el-GR" i="1" dirty="0"/>
              <a:t>Ο άνθρωπος και το έργο του</a:t>
            </a:r>
            <a:r>
              <a:rPr lang="en-US" dirty="0"/>
              <a:t>, </a:t>
            </a:r>
            <a:r>
              <a:rPr lang="el-GR" dirty="0" err="1"/>
              <a:t>μετάφρ</a:t>
            </a:r>
            <a:r>
              <a:rPr lang="el-GR" dirty="0"/>
              <a:t>. Ι. </a:t>
            </a:r>
            <a:r>
              <a:rPr lang="el-GR" dirty="0" err="1"/>
              <a:t>Αρζόγλου</a:t>
            </a:r>
            <a:r>
              <a:rPr lang="el-GR" dirty="0"/>
              <a:t>, Αθήνα 2017.</a:t>
            </a:r>
          </a:p>
        </p:txBody>
      </p:sp>
      <p:pic>
        <p:nvPicPr>
          <p:cNvPr id="6" name="Θέση περιεχομένου 5">
            <a:extLst>
              <a:ext uri="{FF2B5EF4-FFF2-40B4-BE49-F238E27FC236}">
                <a16:creationId xmlns:a16="http://schemas.microsoft.com/office/drawing/2014/main" id="{F91EF706-6605-F7BD-95B6-4BD59768FB4C}"/>
              </a:ext>
            </a:extLst>
          </p:cNvPr>
          <p:cNvPicPr>
            <a:picLocks noGrp="1" noChangeAspect="1"/>
          </p:cNvPicPr>
          <p:nvPr>
            <p:ph sz="half" idx="2"/>
          </p:nvPr>
        </p:nvPicPr>
        <p:blipFill>
          <a:blip r:embed="rId2"/>
          <a:stretch>
            <a:fillRect/>
          </a:stretch>
        </p:blipFill>
        <p:spPr>
          <a:xfrm>
            <a:off x="7543800" y="2248281"/>
            <a:ext cx="2286000" cy="3218688"/>
          </a:xfrm>
        </p:spPr>
      </p:pic>
    </p:spTree>
    <p:extLst>
      <p:ext uri="{BB962C8B-B14F-4D97-AF65-F5344CB8AC3E}">
        <p14:creationId xmlns:p14="http://schemas.microsoft.com/office/powerpoint/2010/main" val="2733881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70EE22-F2B2-C22B-8F18-99D6FDB197F7}"/>
              </a:ext>
            </a:extLst>
          </p:cNvPr>
          <p:cNvSpPr>
            <a:spLocks noGrp="1"/>
          </p:cNvSpPr>
          <p:nvPr>
            <p:ph type="title"/>
          </p:nvPr>
        </p:nvSpPr>
        <p:spPr/>
        <p:txBody>
          <a:bodyPr/>
          <a:lstStyle/>
          <a:p>
            <a:r>
              <a:rPr lang="el-GR" dirty="0"/>
              <a:t>Συγγράμματα και διδακτέα ύλη</a:t>
            </a:r>
          </a:p>
        </p:txBody>
      </p:sp>
      <p:sp>
        <p:nvSpPr>
          <p:cNvPr id="3" name="Θέση περιεχομένου 2">
            <a:extLst>
              <a:ext uri="{FF2B5EF4-FFF2-40B4-BE49-F238E27FC236}">
                <a16:creationId xmlns:a16="http://schemas.microsoft.com/office/drawing/2014/main" id="{06F7CAFB-DA83-4A69-1B0C-22739469E4C1}"/>
              </a:ext>
            </a:extLst>
          </p:cNvPr>
          <p:cNvSpPr>
            <a:spLocks noGrp="1"/>
          </p:cNvSpPr>
          <p:nvPr>
            <p:ph sz="half" idx="1"/>
          </p:nvPr>
        </p:nvSpPr>
        <p:spPr/>
        <p:txBody>
          <a:bodyPr>
            <a:normAutofit fontScale="92500" lnSpcReduction="10000"/>
          </a:bodyPr>
          <a:lstStyle/>
          <a:p>
            <a:r>
              <a:rPr lang="el-GR" dirty="0"/>
              <a:t>ΔΙΔΑΚΤΕΑ ΥΛΗ:</a:t>
            </a:r>
          </a:p>
          <a:p>
            <a:r>
              <a:rPr lang="el-GR" dirty="0"/>
              <a:t>Από το σύγγραμμα: σελ. 19-44.</a:t>
            </a:r>
          </a:p>
          <a:p>
            <a:endParaRPr lang="el-GR" dirty="0"/>
          </a:p>
          <a:p>
            <a:endParaRPr lang="el-GR" dirty="0"/>
          </a:p>
        </p:txBody>
      </p:sp>
      <p:sp>
        <p:nvSpPr>
          <p:cNvPr id="4" name="Θέση περιεχομένου 3">
            <a:extLst>
              <a:ext uri="{FF2B5EF4-FFF2-40B4-BE49-F238E27FC236}">
                <a16:creationId xmlns:a16="http://schemas.microsoft.com/office/drawing/2014/main" id="{914B6E08-46A6-6DA9-6748-48AFE6DD3810}"/>
              </a:ext>
            </a:extLst>
          </p:cNvPr>
          <p:cNvSpPr>
            <a:spLocks noGrp="1"/>
          </p:cNvSpPr>
          <p:nvPr>
            <p:ph sz="half" idx="2"/>
          </p:nvPr>
        </p:nvSpPr>
        <p:spPr/>
        <p:txBody>
          <a:bodyPr>
            <a:normAutofit fontScale="92500" lnSpcReduction="10000"/>
          </a:bodyPr>
          <a:lstStyle/>
          <a:p>
            <a:r>
              <a:rPr lang="el-GR" dirty="0"/>
              <a:t>ΔΙΔΑΚΤΕΑ ΥΛΗ:</a:t>
            </a:r>
          </a:p>
          <a:p>
            <a:r>
              <a:rPr lang="el-GR" dirty="0"/>
              <a:t>Πλάτων:</a:t>
            </a:r>
          </a:p>
          <a:p>
            <a:r>
              <a:rPr lang="el-GR" dirty="0"/>
              <a:t>1) </a:t>
            </a:r>
            <a:r>
              <a:rPr lang="el-GR" i="1" dirty="0"/>
              <a:t>Ευθύφρων</a:t>
            </a:r>
            <a:r>
              <a:rPr lang="el-GR" dirty="0"/>
              <a:t> 10a-12e </a:t>
            </a:r>
          </a:p>
          <a:p>
            <a:r>
              <a:rPr lang="el-GR" dirty="0"/>
              <a:t>2) </a:t>
            </a:r>
            <a:r>
              <a:rPr lang="el-GR" i="1" dirty="0"/>
              <a:t>Απολογία</a:t>
            </a:r>
            <a:r>
              <a:rPr lang="el-GR" dirty="0"/>
              <a:t> 38c-42a</a:t>
            </a:r>
          </a:p>
          <a:p>
            <a:r>
              <a:rPr lang="el-GR" dirty="0"/>
              <a:t>3) </a:t>
            </a:r>
            <a:r>
              <a:rPr lang="el-GR" i="1" dirty="0"/>
              <a:t>Ίων</a:t>
            </a:r>
            <a:r>
              <a:rPr lang="el-GR" dirty="0"/>
              <a:t> 533c-535a</a:t>
            </a:r>
          </a:p>
          <a:p>
            <a:r>
              <a:rPr lang="el-GR" dirty="0"/>
              <a:t>4) </a:t>
            </a:r>
            <a:r>
              <a:rPr lang="el-GR" i="1" dirty="0"/>
              <a:t>Φαίδων</a:t>
            </a:r>
            <a:r>
              <a:rPr lang="el-GR" dirty="0"/>
              <a:t> 72e-7</a:t>
            </a:r>
            <a:r>
              <a:rPr lang="en-US" dirty="0"/>
              <a:t>7a</a:t>
            </a:r>
            <a:r>
              <a:rPr lang="el-GR" dirty="0"/>
              <a:t>, 96a-100d, 107c-108c</a:t>
            </a:r>
          </a:p>
          <a:p>
            <a:r>
              <a:rPr lang="el-GR" dirty="0"/>
              <a:t>5) </a:t>
            </a:r>
            <a:r>
              <a:rPr lang="el-GR" i="1" dirty="0" err="1"/>
              <a:t>Φαίδρος</a:t>
            </a:r>
            <a:r>
              <a:rPr lang="el-GR" i="1" dirty="0"/>
              <a:t> </a:t>
            </a:r>
            <a:r>
              <a:rPr lang="en-GB" dirty="0"/>
              <a:t>243e-247c</a:t>
            </a:r>
            <a:endParaRPr lang="el-GR" dirty="0"/>
          </a:p>
          <a:p>
            <a:r>
              <a:rPr lang="el-GR" dirty="0"/>
              <a:t>6) </a:t>
            </a:r>
            <a:r>
              <a:rPr lang="el-GR" i="1" dirty="0"/>
              <a:t>Συμπόσιο</a:t>
            </a:r>
            <a:r>
              <a:rPr lang="el-GR" dirty="0"/>
              <a:t> </a:t>
            </a:r>
            <a:r>
              <a:rPr lang="en-GB" dirty="0"/>
              <a:t>189a-193c</a:t>
            </a:r>
            <a:r>
              <a:rPr lang="el-GR" dirty="0"/>
              <a:t>, </a:t>
            </a:r>
            <a:r>
              <a:rPr lang="en-GB"/>
              <a:t>202d-204b </a:t>
            </a:r>
            <a:endParaRPr lang="el-GR" dirty="0"/>
          </a:p>
          <a:p>
            <a:r>
              <a:rPr lang="el-GR" dirty="0"/>
              <a:t>7) </a:t>
            </a:r>
            <a:r>
              <a:rPr lang="el-GR" i="1" dirty="0"/>
              <a:t>Πολιτεία</a:t>
            </a:r>
            <a:r>
              <a:rPr lang="el-GR" dirty="0"/>
              <a:t> </a:t>
            </a:r>
            <a:r>
              <a:rPr lang="en-GB" dirty="0"/>
              <a:t>392c-398b</a:t>
            </a:r>
            <a:r>
              <a:rPr lang="el-GR" dirty="0"/>
              <a:t>, </a:t>
            </a:r>
            <a:r>
              <a:rPr lang="en-GB" dirty="0"/>
              <a:t>401b-403c </a:t>
            </a:r>
            <a:endParaRPr lang="el-GR" dirty="0"/>
          </a:p>
          <a:p>
            <a:r>
              <a:rPr lang="el-GR" dirty="0"/>
              <a:t>8) </a:t>
            </a:r>
            <a:r>
              <a:rPr lang="el-GR" i="1" dirty="0"/>
              <a:t>Επιστολή</a:t>
            </a:r>
            <a:r>
              <a:rPr lang="el-GR" dirty="0"/>
              <a:t> </a:t>
            </a:r>
            <a:r>
              <a:rPr lang="el-GR" i="1" dirty="0"/>
              <a:t>Ζ’ </a:t>
            </a:r>
            <a:r>
              <a:rPr lang="en-GB" dirty="0"/>
              <a:t>323d-326b</a:t>
            </a:r>
            <a:endParaRPr lang="el-GR" dirty="0"/>
          </a:p>
        </p:txBody>
      </p:sp>
    </p:spTree>
    <p:extLst>
      <p:ext uri="{BB962C8B-B14F-4D97-AF65-F5344CB8AC3E}">
        <p14:creationId xmlns:p14="http://schemas.microsoft.com/office/powerpoint/2010/main" val="912131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2461BB-1A22-D0E4-BAA5-8EF5AB6CAC27}"/>
              </a:ext>
            </a:extLst>
          </p:cNvPr>
          <p:cNvSpPr>
            <a:spLocks noGrp="1"/>
          </p:cNvSpPr>
          <p:nvPr>
            <p:ph type="title"/>
          </p:nvPr>
        </p:nvSpPr>
        <p:spPr/>
        <p:txBody>
          <a:bodyPr/>
          <a:lstStyle/>
          <a:p>
            <a:r>
              <a:rPr lang="el-GR" dirty="0"/>
              <a:t>Δομή εξεταστικού δοκιμίου</a:t>
            </a:r>
          </a:p>
        </p:txBody>
      </p:sp>
      <p:sp>
        <p:nvSpPr>
          <p:cNvPr id="3" name="Θέση περιεχομένου 2">
            <a:extLst>
              <a:ext uri="{FF2B5EF4-FFF2-40B4-BE49-F238E27FC236}">
                <a16:creationId xmlns:a16="http://schemas.microsoft.com/office/drawing/2014/main" id="{BD6BA2BB-2F0B-C4E9-AA89-A7CC5F2E09B4}"/>
              </a:ext>
            </a:extLst>
          </p:cNvPr>
          <p:cNvSpPr>
            <a:spLocks noGrp="1"/>
          </p:cNvSpPr>
          <p:nvPr>
            <p:ph idx="1"/>
          </p:nvPr>
        </p:nvSpPr>
        <p:spPr/>
        <p:txBody>
          <a:bodyPr/>
          <a:lstStyle/>
          <a:p>
            <a:r>
              <a:rPr lang="el-GR" dirty="0"/>
              <a:t>ΜΕΤΑΦΡΑΣΗ.</a:t>
            </a:r>
          </a:p>
          <a:p>
            <a:r>
              <a:rPr lang="el-GR" dirty="0"/>
              <a:t>ΕΡΩΤΗΣΕΙΣ ΑΝΟΙΚΤΟΥ ΤΥΠΟΥ ΚΑΙ ΚΛΕΙΣΤΟΥ ΤΥΠΟΥ:</a:t>
            </a:r>
          </a:p>
          <a:p>
            <a:r>
              <a:rPr lang="el-GR" dirty="0"/>
              <a:t>1) Εισαγωγή.</a:t>
            </a:r>
          </a:p>
          <a:p>
            <a:r>
              <a:rPr lang="el-GR" dirty="0"/>
              <a:t>2) Ερωτήσεις Κατανόησης Κειμένου.</a:t>
            </a:r>
          </a:p>
          <a:p>
            <a:endParaRPr lang="el-GR" dirty="0"/>
          </a:p>
        </p:txBody>
      </p:sp>
    </p:spTree>
    <p:extLst>
      <p:ext uri="{BB962C8B-B14F-4D97-AF65-F5344CB8AC3E}">
        <p14:creationId xmlns:p14="http://schemas.microsoft.com/office/powerpoint/2010/main" val="3375772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A575C0-35DD-38EB-9D28-C4EB6E3AEDC8}"/>
              </a:ext>
            </a:extLst>
          </p:cNvPr>
          <p:cNvSpPr>
            <a:spLocks noGrp="1"/>
          </p:cNvSpPr>
          <p:nvPr>
            <p:ph type="title"/>
          </p:nvPr>
        </p:nvSpPr>
        <p:spPr/>
        <p:txBody>
          <a:bodyPr/>
          <a:lstStyle/>
          <a:p>
            <a:r>
              <a:rPr lang="el-GR" dirty="0"/>
              <a:t>Σας ευχαριστώ!!!</a:t>
            </a:r>
          </a:p>
        </p:txBody>
      </p:sp>
      <p:pic>
        <p:nvPicPr>
          <p:cNvPr id="6" name="Θέση εικόνας 5">
            <a:extLst>
              <a:ext uri="{FF2B5EF4-FFF2-40B4-BE49-F238E27FC236}">
                <a16:creationId xmlns:a16="http://schemas.microsoft.com/office/drawing/2014/main" id="{1E29E47D-6ECF-EA49-AB53-AC6586700C45}"/>
              </a:ext>
            </a:extLst>
          </p:cNvPr>
          <p:cNvPicPr>
            <a:picLocks noGrp="1" noChangeAspect="1"/>
          </p:cNvPicPr>
          <p:nvPr>
            <p:ph type="pic" idx="1"/>
          </p:nvPr>
        </p:nvPicPr>
        <p:blipFill>
          <a:blip r:embed="rId2"/>
          <a:srcRect t="19985" b="19985"/>
          <a:stretch>
            <a:fillRect/>
          </a:stretch>
        </p:blipFill>
        <p:spPr/>
      </p:pic>
      <p:sp>
        <p:nvSpPr>
          <p:cNvPr id="4" name="Θέση κειμένου 3">
            <a:extLst>
              <a:ext uri="{FF2B5EF4-FFF2-40B4-BE49-F238E27FC236}">
                <a16:creationId xmlns:a16="http://schemas.microsoft.com/office/drawing/2014/main" id="{EF281464-C8BF-A6EB-7F4D-C56F2334773A}"/>
              </a:ext>
            </a:extLst>
          </p:cNvPr>
          <p:cNvSpPr>
            <a:spLocks noGrp="1"/>
          </p:cNvSpPr>
          <p:nvPr>
            <p:ph type="body" sz="half" idx="2"/>
          </p:nvPr>
        </p:nvSpPr>
        <p:spPr/>
        <p:txBody>
          <a:bodyPr/>
          <a:lstStyle/>
          <a:p>
            <a:r>
              <a:rPr lang="el-GR" dirty="0"/>
              <a:t>Καλή συνέχεια!</a:t>
            </a:r>
          </a:p>
        </p:txBody>
      </p:sp>
    </p:spTree>
    <p:extLst>
      <p:ext uri="{BB962C8B-B14F-4D97-AF65-F5344CB8AC3E}">
        <p14:creationId xmlns:p14="http://schemas.microsoft.com/office/powerpoint/2010/main" val="314597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35A81C-ED7C-6E35-9E3C-65A36EA53413}"/>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6E6F2EFE-E173-ADFF-06FE-DA84CAB920C9}"/>
              </a:ext>
            </a:extLst>
          </p:cNvPr>
          <p:cNvSpPr>
            <a:spLocks noGrp="1"/>
          </p:cNvSpPr>
          <p:nvPr>
            <p:ph idx="1"/>
          </p:nvPr>
        </p:nvSpPr>
        <p:spPr/>
        <p:txBody>
          <a:bodyPr/>
          <a:lstStyle/>
          <a:p>
            <a:pPr algn="just"/>
            <a:r>
              <a:rPr lang="el-GR" dirty="0"/>
              <a:t>Ο ΙΔΙΟΣ Ο ΠΛΑΤΩΝΑΣ ΓΙΑ ΤΗ ΖΩΗ ΤΟΥ</a:t>
            </a:r>
          </a:p>
          <a:p>
            <a:pPr algn="just"/>
            <a:r>
              <a:rPr lang="el-GR" dirty="0"/>
              <a:t>Αναφέρει ελάχιστα στοιχεία. Υπάρχουν ελάχιστα στοιχεία για την πραγματική ζωή του ως το 60</a:t>
            </a:r>
            <a:r>
              <a:rPr lang="el-GR" baseline="30000" dirty="0"/>
              <a:t>ο</a:t>
            </a:r>
            <a:r>
              <a:rPr lang="el-GR" dirty="0"/>
              <a:t> έτος της ζωής του.</a:t>
            </a:r>
          </a:p>
          <a:p>
            <a:pPr algn="just"/>
            <a:r>
              <a:rPr lang="el-GR" dirty="0"/>
              <a:t>1) </a:t>
            </a:r>
            <a:r>
              <a:rPr lang="el-GR" i="1" dirty="0"/>
              <a:t>Απολογία</a:t>
            </a:r>
            <a:r>
              <a:rPr lang="el-GR" dirty="0"/>
              <a:t>: αναφέρει τον εαυτό του ανάμεσα στους φίλους του Σωκράτη οι οποίοι εισηγήθηκαν να αυξήσει το ποσό του προστίμου που του επιβλήθηκε από μια μνα σε τριάντα και προσφέρθηκαν να τριτεγγυηθούν για την καταβολή του ποσού.</a:t>
            </a:r>
          </a:p>
          <a:p>
            <a:pPr algn="just"/>
            <a:r>
              <a:rPr lang="el-GR" dirty="0"/>
              <a:t>2) </a:t>
            </a:r>
            <a:r>
              <a:rPr lang="el-GR" i="1" dirty="0"/>
              <a:t>Φαίδων</a:t>
            </a:r>
            <a:r>
              <a:rPr lang="el-GR" dirty="0"/>
              <a:t>: αναφέρει ότι ήταν άρρωστος για να εξηγήσει την απουσία του από τη σκηνή θανάτου του Σωκράτη.</a:t>
            </a:r>
          </a:p>
        </p:txBody>
      </p:sp>
    </p:spTree>
    <p:extLst>
      <p:ext uri="{BB962C8B-B14F-4D97-AF65-F5344CB8AC3E}">
        <p14:creationId xmlns:p14="http://schemas.microsoft.com/office/powerpoint/2010/main" val="392585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4A2F6E-A357-D71E-71B1-AC04F3A6D4C2}"/>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1E2160F8-0683-8DF3-0F8E-8B5A195E9F6E}"/>
              </a:ext>
            </a:extLst>
          </p:cNvPr>
          <p:cNvSpPr>
            <a:spLocks noGrp="1"/>
          </p:cNvSpPr>
          <p:nvPr>
            <p:ph idx="1"/>
          </p:nvPr>
        </p:nvSpPr>
        <p:spPr/>
        <p:txBody>
          <a:bodyPr/>
          <a:lstStyle/>
          <a:p>
            <a:r>
              <a:rPr lang="el-GR" dirty="0"/>
              <a:t>ΟΙΚΟΓΕΝΕΙΑ</a:t>
            </a:r>
          </a:p>
          <a:p>
            <a:r>
              <a:rPr lang="el-GR" dirty="0"/>
              <a:t>Γιος του </a:t>
            </a:r>
            <a:r>
              <a:rPr lang="el-GR" dirty="0" err="1"/>
              <a:t>Αρίστωνα</a:t>
            </a:r>
            <a:r>
              <a:rPr lang="el-GR" dirty="0"/>
              <a:t> και της </a:t>
            </a:r>
            <a:r>
              <a:rPr lang="el-GR" dirty="0" err="1"/>
              <a:t>Περικτιόνης</a:t>
            </a:r>
            <a:r>
              <a:rPr lang="el-GR" dirty="0"/>
              <a:t> (και από τις δύο πλευρές ανήκε σε </a:t>
            </a:r>
            <a:r>
              <a:rPr lang="el-GR" dirty="0" err="1"/>
              <a:t>διαπεπρείς</a:t>
            </a:r>
            <a:r>
              <a:rPr lang="el-GR" dirty="0"/>
              <a:t> οικογένειες των Αθηνών την εποχή του Περικλή).</a:t>
            </a:r>
          </a:p>
          <a:p>
            <a:r>
              <a:rPr lang="el-GR" dirty="0"/>
              <a:t>Σύμφωνα με την παράδοση η γενεαλογία του πατέρα του αναγόταν στους παλιούς βασιλιάδες των Αθηνών και δια μέσου αυτών στον </a:t>
            </a:r>
            <a:r>
              <a:rPr lang="el-GR" dirty="0" err="1"/>
              <a:t>Ποσειδώνα</a:t>
            </a:r>
            <a:r>
              <a:rPr lang="el-GR" dirty="0"/>
              <a:t>.</a:t>
            </a:r>
          </a:p>
          <a:p>
            <a:r>
              <a:rPr lang="el-GR" dirty="0"/>
              <a:t>Καταγωγή της μητέρας: την είχε καταγράψει ο ίδιος ο Πλάτων στον </a:t>
            </a:r>
            <a:r>
              <a:rPr lang="el-GR" i="1" dirty="0"/>
              <a:t>Τίμαιο</a:t>
            </a:r>
            <a:r>
              <a:rPr lang="el-GR" dirty="0"/>
              <a:t>.</a:t>
            </a:r>
          </a:p>
          <a:p>
            <a:r>
              <a:rPr lang="el-GR" dirty="0"/>
              <a:t>Αδερφός μητέρας: Χαρμίδης (τριάκοντα, 408-7 π.Χ.)</a:t>
            </a:r>
          </a:p>
          <a:p>
            <a:r>
              <a:rPr lang="el-GR" dirty="0"/>
              <a:t>Ξάδερφος μητέρας: Κριτίας (τριάκοντα, 408-7 π.Χ.)</a:t>
            </a:r>
          </a:p>
          <a:p>
            <a:pPr marL="0" indent="0">
              <a:buNone/>
            </a:pPr>
            <a:endParaRPr lang="el-GR" dirty="0"/>
          </a:p>
        </p:txBody>
      </p:sp>
    </p:spTree>
    <p:extLst>
      <p:ext uri="{BB962C8B-B14F-4D97-AF65-F5344CB8AC3E}">
        <p14:creationId xmlns:p14="http://schemas.microsoft.com/office/powerpoint/2010/main" val="200382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30390E-D2BD-1CFF-49CB-0269BFA188A2}"/>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84F49A25-BBFB-D22C-3F6E-C165C75D4459}"/>
              </a:ext>
            </a:extLst>
          </p:cNvPr>
          <p:cNvSpPr>
            <a:spLocks noGrp="1"/>
          </p:cNvSpPr>
          <p:nvPr>
            <p:ph idx="1"/>
          </p:nvPr>
        </p:nvSpPr>
        <p:spPr/>
        <p:txBody>
          <a:bodyPr/>
          <a:lstStyle/>
          <a:p>
            <a:pPr algn="just"/>
            <a:r>
              <a:rPr lang="el-GR" dirty="0"/>
              <a:t>ΟΙΚΟΓΕΝΕΙΑ</a:t>
            </a:r>
          </a:p>
          <a:p>
            <a:pPr algn="just"/>
            <a:r>
              <a:rPr lang="el-GR" dirty="0"/>
              <a:t>Προπάππους του Πλάτωνα από τη μεριά της μητέρας του: ο Κριτίας που παρουσιάζεται στον </a:t>
            </a:r>
            <a:r>
              <a:rPr lang="el-GR" i="1" dirty="0"/>
              <a:t>Τίμαιο</a:t>
            </a:r>
            <a:r>
              <a:rPr lang="el-GR" dirty="0"/>
              <a:t> και του οποίου ο προπάππος </a:t>
            </a:r>
            <a:r>
              <a:rPr lang="el-GR" dirty="0" err="1"/>
              <a:t>Δρωπίδης</a:t>
            </a:r>
            <a:r>
              <a:rPr lang="el-GR" dirty="0"/>
              <a:t> υπήρξε φίλος και συγγενής του Σόλωνα του μεγάλου αττικού νομοθέτη. </a:t>
            </a:r>
          </a:p>
          <a:p>
            <a:pPr algn="just"/>
            <a:r>
              <a:rPr lang="el-GR" dirty="0"/>
              <a:t>Αδέρφια του Πλάτωνα: Αδείμαντος και </a:t>
            </a:r>
            <a:r>
              <a:rPr lang="el-GR" dirty="0" err="1"/>
              <a:t>Γλαύκων</a:t>
            </a:r>
            <a:r>
              <a:rPr lang="el-GR" dirty="0"/>
              <a:t> (εμφανίζονται ως νεαροί άνδρες στην </a:t>
            </a:r>
            <a:r>
              <a:rPr lang="el-GR" i="1" dirty="0"/>
              <a:t>Πολιτεία</a:t>
            </a:r>
            <a:r>
              <a:rPr lang="el-GR" dirty="0"/>
              <a:t>) και η </a:t>
            </a:r>
            <a:r>
              <a:rPr lang="el-GR" dirty="0" err="1"/>
              <a:t>Ποτώνη</a:t>
            </a:r>
            <a:r>
              <a:rPr lang="el-GR" dirty="0"/>
              <a:t>.</a:t>
            </a:r>
          </a:p>
          <a:p>
            <a:pPr algn="just"/>
            <a:r>
              <a:rPr lang="el-GR" dirty="0"/>
              <a:t>Ο </a:t>
            </a:r>
            <a:r>
              <a:rPr lang="el-GR" dirty="0" err="1"/>
              <a:t>Αρίστωνας</a:t>
            </a:r>
            <a:r>
              <a:rPr lang="el-GR" dirty="0"/>
              <a:t> πέθανε όταν ο Πλάτωνας ήταν ακόμα παιδί και η </a:t>
            </a:r>
            <a:r>
              <a:rPr lang="el-GR" dirty="0" err="1"/>
              <a:t>Περικτιόνη</a:t>
            </a:r>
            <a:r>
              <a:rPr lang="el-GR" dirty="0"/>
              <a:t> παντρεύτηκε τον θείο της </a:t>
            </a:r>
            <a:r>
              <a:rPr lang="el-GR" dirty="0" err="1"/>
              <a:t>Πυριλάμπη</a:t>
            </a:r>
            <a:r>
              <a:rPr lang="el-GR" dirty="0"/>
              <a:t> που ήταν φίλος και υποστηρικτής της πολιτικής του Περικλή. Απέκτησαν έναν γιο, τον Αντιφώντα, ο οποίος εμφανίζεται στον </a:t>
            </a:r>
            <a:r>
              <a:rPr lang="el-GR" i="1" dirty="0"/>
              <a:t>Παρμενίδη </a:t>
            </a:r>
            <a:r>
              <a:rPr lang="el-GR" dirty="0"/>
              <a:t>όπου μαθαίνουμε ότι εγκατέλειψε τη φιλοσοφία για χάρη των αλόγων.  </a:t>
            </a:r>
          </a:p>
        </p:txBody>
      </p:sp>
    </p:spTree>
    <p:extLst>
      <p:ext uri="{BB962C8B-B14F-4D97-AF65-F5344CB8AC3E}">
        <p14:creationId xmlns:p14="http://schemas.microsoft.com/office/powerpoint/2010/main" val="376266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E3E04E-0685-104D-A83E-9AC5EAD32613}"/>
              </a:ext>
            </a:extLst>
          </p:cNvPr>
          <p:cNvSpPr>
            <a:spLocks noGrp="1"/>
          </p:cNvSpPr>
          <p:nvPr>
            <p:ph type="title"/>
          </p:nvPr>
        </p:nvSpPr>
        <p:spPr/>
        <p:txBody>
          <a:bodyPr/>
          <a:lstStyle/>
          <a:p>
            <a:r>
              <a:rPr lang="el-GR" dirty="0"/>
              <a:t>Η ζωή του Πλάτωνα</a:t>
            </a:r>
          </a:p>
        </p:txBody>
      </p:sp>
      <p:sp>
        <p:nvSpPr>
          <p:cNvPr id="3" name="Θέση περιεχομένου 2">
            <a:extLst>
              <a:ext uri="{FF2B5EF4-FFF2-40B4-BE49-F238E27FC236}">
                <a16:creationId xmlns:a16="http://schemas.microsoft.com/office/drawing/2014/main" id="{C85070D7-43ED-B82D-B768-D06C0478D5F9}"/>
              </a:ext>
            </a:extLst>
          </p:cNvPr>
          <p:cNvSpPr>
            <a:spLocks noGrp="1"/>
          </p:cNvSpPr>
          <p:nvPr>
            <p:ph idx="1"/>
          </p:nvPr>
        </p:nvSpPr>
        <p:spPr/>
        <p:txBody>
          <a:bodyPr/>
          <a:lstStyle/>
          <a:p>
            <a:r>
              <a:rPr lang="el-GR" dirty="0"/>
              <a:t>ΟΙΚΟΓΕΝΕΙΑ</a:t>
            </a:r>
          </a:p>
          <a:p>
            <a:pPr algn="just"/>
            <a:r>
              <a:rPr lang="el-GR" dirty="0"/>
              <a:t>Εκτός από τον πατέρα του </a:t>
            </a:r>
            <a:r>
              <a:rPr lang="el-GR" dirty="0" err="1"/>
              <a:t>Αρίστωνα</a:t>
            </a:r>
            <a:r>
              <a:rPr lang="el-GR" dirty="0"/>
              <a:t> και τον πατριό του τον </a:t>
            </a:r>
            <a:r>
              <a:rPr lang="el-GR" dirty="0" err="1"/>
              <a:t>Πυρίλαμπο</a:t>
            </a:r>
            <a:r>
              <a:rPr lang="el-GR" dirty="0"/>
              <a:t> ο Πλάτωνας εμφάνισε όλους τους αρσενικούς συγγενείς του στα έργα του άλλοτε ως κεντρικούς χαρακτήρες στη συζήτηση (Χαρμίδης και Κριτίας στον </a:t>
            </a:r>
            <a:r>
              <a:rPr lang="el-GR" i="1" dirty="0"/>
              <a:t>Χαρμίδη</a:t>
            </a:r>
            <a:r>
              <a:rPr lang="el-GR" dirty="0"/>
              <a:t>, </a:t>
            </a:r>
            <a:r>
              <a:rPr lang="el-GR" dirty="0" err="1"/>
              <a:t>Γλαύκων</a:t>
            </a:r>
            <a:r>
              <a:rPr lang="el-GR" dirty="0"/>
              <a:t> και Αδείμαντος στην </a:t>
            </a:r>
            <a:r>
              <a:rPr lang="el-GR" i="1" dirty="0"/>
              <a:t>Πολιτεία</a:t>
            </a:r>
            <a:r>
              <a:rPr lang="el-GR" dirty="0"/>
              <a:t>) και άλλοτε ως περιθωριακές φιγούρες (Χαρμίδης και Κριτίας στον </a:t>
            </a:r>
            <a:r>
              <a:rPr lang="el-GR" i="1" dirty="0"/>
              <a:t>Πρωταγόρα</a:t>
            </a:r>
            <a:r>
              <a:rPr lang="el-GR" dirty="0"/>
              <a:t>, </a:t>
            </a:r>
            <a:r>
              <a:rPr lang="el-GR" dirty="0" err="1"/>
              <a:t>Γλαύκων</a:t>
            </a:r>
            <a:r>
              <a:rPr lang="el-GR" dirty="0"/>
              <a:t>, Αδείμαντος και Αντιφών στον </a:t>
            </a:r>
            <a:r>
              <a:rPr lang="el-GR" i="1" dirty="0"/>
              <a:t>Παρμενίδη</a:t>
            </a:r>
            <a:r>
              <a:rPr lang="el-GR" dirty="0"/>
              <a:t>). </a:t>
            </a:r>
          </a:p>
        </p:txBody>
      </p:sp>
    </p:spTree>
    <p:extLst>
      <p:ext uri="{BB962C8B-B14F-4D97-AF65-F5344CB8AC3E}">
        <p14:creationId xmlns:p14="http://schemas.microsoft.com/office/powerpoint/2010/main" val="1123963149"/>
      </p:ext>
    </p:extLst>
  </p:cSld>
  <p:clrMapOvr>
    <a:masterClrMapping/>
  </p:clrMapOvr>
</p:sld>
</file>

<file path=ppt/theme/theme1.xml><?xml version="1.0" encoding="utf-8"?>
<a:theme xmlns:a="http://schemas.openxmlformats.org/drawingml/2006/main" name="Ανασκόπηση">
  <a:themeElements>
    <a:clrScheme name="Ανασκόπηση">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432</TotalTime>
  <Words>3852</Words>
  <Application>Microsoft Office PowerPoint</Application>
  <PresentationFormat>Ευρεία οθόνη</PresentationFormat>
  <Paragraphs>350</Paragraphs>
  <Slides>53</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53</vt:i4>
      </vt:variant>
    </vt:vector>
  </HeadingPairs>
  <TitlesOfParts>
    <vt:vector size="56" baseType="lpstr">
      <vt:lpstr>Calibri</vt:lpstr>
      <vt:lpstr>Calibri Light</vt:lpstr>
      <vt:lpstr>Ανασκόπηση</vt:lpstr>
      <vt:lpstr>PHS_2.1 Πλάτων Β’ εξάμηνο</vt:lpstr>
      <vt:lpstr>1ο μάθημα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Η ζωή του Πλάτωνα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 (παπυρικό απόσπασμα του Φαίδρου)</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Τα πλατωνικά έργα</vt:lpstr>
      <vt:lpstr>Η σημασία του Πλάτωνα</vt:lpstr>
      <vt:lpstr>Η σημασία του Πλάτωνα</vt:lpstr>
      <vt:lpstr>Η σημασία του Πλάτωνα</vt:lpstr>
      <vt:lpstr>Η σημασία του Πλάτωνα</vt:lpstr>
      <vt:lpstr>Ερωτήσεις</vt:lpstr>
      <vt:lpstr>Ερωτήσεις</vt:lpstr>
      <vt:lpstr>Βιβλιογραφία</vt:lpstr>
      <vt:lpstr>Βιβλιογραφία</vt:lpstr>
      <vt:lpstr>Ηλεκτρονικές πηγές</vt:lpstr>
      <vt:lpstr>Συγγράμματα και διδακτέα ύλη</vt:lpstr>
      <vt:lpstr>Συγγράμματα και διδακτέα ύλη</vt:lpstr>
      <vt:lpstr>Δομή εξεταστικού δοκιμίου</vt:lpstr>
      <vt:lpstr>Σας ευχαριστώ!!!</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Vasiliki Kousoulini</dc:creator>
  <cp:lastModifiedBy>Vasiliki Kousoulini</cp:lastModifiedBy>
  <cp:revision>13</cp:revision>
  <dcterms:created xsi:type="dcterms:W3CDTF">2025-01-28T11:26:55Z</dcterms:created>
  <dcterms:modified xsi:type="dcterms:W3CDTF">2025-02-19T10:21:53Z</dcterms:modified>
</cp:coreProperties>
</file>