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74" r:id="rId5"/>
    <p:sldId id="272" r:id="rId6"/>
    <p:sldId id="275" r:id="rId7"/>
    <p:sldId id="276" r:id="rId8"/>
    <p:sldId id="277" r:id="rId9"/>
    <p:sldId id="278" r:id="rId10"/>
    <p:sldId id="279" r:id="rId11"/>
    <p:sldId id="280" r:id="rId12"/>
    <p:sldId id="281" r:id="rId13"/>
    <p:sldId id="282" r:id="rId14"/>
    <p:sldId id="258" r:id="rId15"/>
    <p:sldId id="259" r:id="rId16"/>
    <p:sldId id="260" r:id="rId17"/>
    <p:sldId id="263" r:id="rId18"/>
    <p:sldId id="261" r:id="rId19"/>
    <p:sldId id="262" r:id="rId20"/>
    <p:sldId id="264" r:id="rId21"/>
    <p:sldId id="265" r:id="rId22"/>
    <p:sldId id="266" r:id="rId23"/>
    <p:sldId id="267" r:id="rId24"/>
    <p:sldId id="268" r:id="rId25"/>
    <p:sldId id="271" r:id="rId26"/>
    <p:sldId id="269" r:id="rId27"/>
    <p:sldId id="270"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6" d="100"/>
          <a:sy n="86" d="100"/>
        </p:scale>
        <p:origin x="3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siliki Kousoulini" userId="27d6ad4fd7685091" providerId="LiveId" clId="{848E4D96-F334-4763-93E6-31E3AFF42BEE}"/>
    <pc:docChg chg="undo custSel modSld">
      <pc:chgData name="Vasiliki Kousoulini" userId="27d6ad4fd7685091" providerId="LiveId" clId="{848E4D96-F334-4763-93E6-31E3AFF42BEE}" dt="2025-05-20T11:20:29.481" v="31" actId="20577"/>
      <pc:docMkLst>
        <pc:docMk/>
      </pc:docMkLst>
      <pc:sldChg chg="addSp delSp modSp mod">
        <pc:chgData name="Vasiliki Kousoulini" userId="27d6ad4fd7685091" providerId="LiveId" clId="{848E4D96-F334-4763-93E6-31E3AFF42BEE}" dt="2025-05-14T04:00:20.197" v="26" actId="20577"/>
        <pc:sldMkLst>
          <pc:docMk/>
          <pc:sldMk cId="3618709673" sldId="258"/>
        </pc:sldMkLst>
        <pc:spChg chg="add del mod">
          <ac:chgData name="Vasiliki Kousoulini" userId="27d6ad4fd7685091" providerId="LiveId" clId="{848E4D96-F334-4763-93E6-31E3AFF42BEE}" dt="2025-05-14T04:00:20.197" v="26" actId="20577"/>
          <ac:spMkLst>
            <pc:docMk/>
            <pc:sldMk cId="3618709673" sldId="258"/>
            <ac:spMk id="4" creationId="{C2CB5512-18F5-5C5E-4563-B27FF40D36F1}"/>
          </ac:spMkLst>
        </pc:spChg>
      </pc:sldChg>
      <pc:sldChg chg="modSp mod">
        <pc:chgData name="Vasiliki Kousoulini" userId="27d6ad4fd7685091" providerId="LiveId" clId="{848E4D96-F334-4763-93E6-31E3AFF42BEE}" dt="2025-05-14T04:07:36.102" v="28" actId="20577"/>
        <pc:sldMkLst>
          <pc:docMk/>
          <pc:sldMk cId="1457503060" sldId="265"/>
        </pc:sldMkLst>
        <pc:spChg chg="mod">
          <ac:chgData name="Vasiliki Kousoulini" userId="27d6ad4fd7685091" providerId="LiveId" clId="{848E4D96-F334-4763-93E6-31E3AFF42BEE}" dt="2025-05-14T04:07:36.102" v="28" actId="20577"/>
          <ac:spMkLst>
            <pc:docMk/>
            <pc:sldMk cId="1457503060" sldId="265"/>
            <ac:spMk id="4" creationId="{07FF1F84-163F-A286-B0D7-8A8557626438}"/>
          </ac:spMkLst>
        </pc:spChg>
      </pc:sldChg>
      <pc:sldChg chg="modSp mod">
        <pc:chgData name="Vasiliki Kousoulini" userId="27d6ad4fd7685091" providerId="LiveId" clId="{848E4D96-F334-4763-93E6-31E3AFF42BEE}" dt="2025-05-14T04:08:26.410" v="29" actId="2711"/>
        <pc:sldMkLst>
          <pc:docMk/>
          <pc:sldMk cId="1594706353" sldId="266"/>
        </pc:sldMkLst>
        <pc:spChg chg="mod">
          <ac:chgData name="Vasiliki Kousoulini" userId="27d6ad4fd7685091" providerId="LiveId" clId="{848E4D96-F334-4763-93E6-31E3AFF42BEE}" dt="2025-05-14T04:08:26.410" v="29" actId="2711"/>
          <ac:spMkLst>
            <pc:docMk/>
            <pc:sldMk cId="1594706353" sldId="266"/>
            <ac:spMk id="4" creationId="{8A77428D-BC30-CD7C-9192-BB2790BB41EB}"/>
          </ac:spMkLst>
        </pc:spChg>
      </pc:sldChg>
      <pc:sldChg chg="modSp mod">
        <pc:chgData name="Vasiliki Kousoulini" userId="27d6ad4fd7685091" providerId="LiveId" clId="{848E4D96-F334-4763-93E6-31E3AFF42BEE}" dt="2025-05-20T11:20:29.481" v="31" actId="20577"/>
        <pc:sldMkLst>
          <pc:docMk/>
          <pc:sldMk cId="1862020311" sldId="273"/>
        </pc:sldMkLst>
        <pc:spChg chg="mod">
          <ac:chgData name="Vasiliki Kousoulini" userId="27d6ad4fd7685091" providerId="LiveId" clId="{848E4D96-F334-4763-93E6-31E3AFF42BEE}" dt="2025-05-20T11:20:29.481" v="31" actId="20577"/>
          <ac:spMkLst>
            <pc:docMk/>
            <pc:sldMk cId="1862020311" sldId="273"/>
            <ac:spMk id="3" creationId="{87F82F42-7FC0-0BD1-A9E5-1AA6CC35DC4E}"/>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l-GR"/>
              <a:t>Κάντε κλικ για να επεξεργαστείτε τον τίτλο υποδείγματος</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Content Placeholder 3"/>
          <p:cNvSpPr>
            <a:spLocks noGrp="1"/>
          </p:cNvSpPr>
          <p:nvPr>
            <p:ph sz="quarter" idx="13"/>
          </p:nvPr>
        </p:nvSpPr>
        <p:spPr>
          <a:xfrm>
            <a:off x="913774" y="3051012"/>
            <a:ext cx="5106027"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3" name="Content Placeholder 5"/>
          <p:cNvSpPr>
            <a:spLocks noGrp="1"/>
          </p:cNvSpPr>
          <p:nvPr>
            <p:ph sz="quarter" idx="14"/>
          </p:nvPr>
        </p:nvSpPr>
        <p:spPr>
          <a:xfrm>
            <a:off x="6172200" y="3051012"/>
            <a:ext cx="5105401" cy="2740187"/>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5/20/2025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6" Type="http://schemas.openxmlformats.org/officeDocument/2006/relationships/hyperlink" Target="https://www.perseus.tufts.edu/hopper/morph?l=koinwnh%2Fsein&amp;la=greek&amp;can=koinwnh%2Fsein0&amp;prior=su/mfhmi" TargetMode="External"/><Relationship Id="rId21" Type="http://schemas.openxmlformats.org/officeDocument/2006/relationships/hyperlink" Target="https://www.perseus.tufts.edu/hopper/morph?l=th%5Cn&amp;la=greek&amp;can=th%5Cn0&amp;prior=e)piqumi/an" TargetMode="External"/><Relationship Id="rId42" Type="http://schemas.openxmlformats.org/officeDocument/2006/relationships/hyperlink" Target="https://www.perseus.tufts.edu/hopper/morph?l=ei%29ka%2Fzwn&amp;la=greek&amp;can=ei%29ka%2Fzwn0&amp;prior=ou)k" TargetMode="External"/><Relationship Id="rId47" Type="http://schemas.openxmlformats.org/officeDocument/2006/relationships/hyperlink" Target="https://www.perseus.tufts.edu/hopper/morph?l=ei%29%2Fpoim%27&amp;la=greek&amp;can=ei%29%2Fpoim%270&amp;prior=safw=s" TargetMode="External"/><Relationship Id="rId63" Type="http://schemas.openxmlformats.org/officeDocument/2006/relationships/hyperlink" Target="https://www.perseus.tufts.edu/hopper/morph?l=th%5Cn&amp;la=greek&amp;can=th%5Cn1&amp;prior=ei)=xe" TargetMode="External"/><Relationship Id="rId68" Type="http://schemas.openxmlformats.org/officeDocument/2006/relationships/hyperlink" Target="https://www.perseus.tufts.edu/hopper/morph?l=*%28ippari%3Dnos&amp;la=greek&amp;can=*%28ippari%3Dnos0&amp;prior=nu=n" TargetMode="External"/><Relationship Id="rId7" Type="http://schemas.openxmlformats.org/officeDocument/2006/relationships/hyperlink" Target="https://www.perseus.tufts.edu/hopper/morph?l=o%28%2Fson&amp;la=greek&amp;can=o%28%2Fson0&amp;prior=kaq%27" TargetMode="External"/><Relationship Id="rId71" Type="http://schemas.openxmlformats.org/officeDocument/2006/relationships/hyperlink" Target="https://www.perseus.tufts.edu/hopper/morph?l=h%28%5Cn&amp;la=greek&amp;can=h%28%5Cn1&amp;prior=kai\" TargetMode="External"/><Relationship Id="rId2" Type="http://schemas.openxmlformats.org/officeDocument/2006/relationships/hyperlink" Target="https://www.perseus.tufts.edu/hopper/morph?l=%5B&amp;la=greek&amp;can=%5B0" TargetMode="External"/><Relationship Id="rId16" Type="http://schemas.openxmlformats.org/officeDocument/2006/relationships/hyperlink" Target="https://www.perseus.tufts.edu/hopper/morph?l=ei%29&amp;la=greek&amp;can=ei%290&amp;prior=de/" TargetMode="External"/><Relationship Id="rId29" Type="http://schemas.openxmlformats.org/officeDocument/2006/relationships/hyperlink" Target="https://www.perseus.tufts.edu/hopper/morph?l=mh%2F&amp;la=greek&amp;can=mh%2F0&amp;prior=de\" TargetMode="External"/><Relationship Id="rId11" Type="http://schemas.openxmlformats.org/officeDocument/2006/relationships/hyperlink" Target="https://www.perseus.tufts.edu/hopper/morph?l=e%29%2Frgw%7C&amp;la=greek&amp;can=e%29%2Frgw%7C0&amp;prior=ei)mi" TargetMode="External"/><Relationship Id="rId24" Type="http://schemas.openxmlformats.org/officeDocument/2006/relationships/hyperlink" Target="https://www.perseus.tufts.edu/hopper/morph?l=e%29kei%2Fnw%7C&amp;la=greek&amp;can=e%29kei%2Fnw%7C0&amp;prior=e)/xete" TargetMode="External"/><Relationship Id="rId32" Type="http://schemas.openxmlformats.org/officeDocument/2006/relationships/hyperlink" Target="https://www.perseus.tufts.edu/hopper/morph?l=ti%2Fs&amp;la=greek&amp;can=ti%2Fs0&amp;prior=polla/kis" TargetMode="External"/><Relationship Id="rId37" Type="http://schemas.openxmlformats.org/officeDocument/2006/relationships/hyperlink" Target="https://www.perseus.tufts.edu/hopper/morph?l=dia%2Fnoia&amp;la=greek&amp;can=dia%2Fnoia0&amp;prior=e)kei/nou" TargetMode="External"/><Relationship Id="rId40" Type="http://schemas.openxmlformats.org/officeDocument/2006/relationships/hyperlink" Target="https://www.perseus.tufts.edu/hopper/morph?l=sxedo%5Cn&amp;la=greek&amp;can=sxedo%5Cn0&amp;prior=e)piqumi/a" TargetMode="External"/><Relationship Id="rId45" Type="http://schemas.openxmlformats.org/officeDocument/2006/relationships/hyperlink" Target="https://www.perseus.tufts.edu/hopper/morph?l=ei%29dw%5Cs&amp;la=greek&amp;can=ei%29dw%5Cs0&amp;prior=w(s" TargetMode="External"/><Relationship Id="rId53" Type="http://schemas.openxmlformats.org/officeDocument/2006/relationships/hyperlink" Target="https://www.perseus.tufts.edu/hopper/morph?l=ei%29s&amp;la=greek&amp;can=ei%29s0&amp;prior=a)rxa\s" TargetMode="External"/><Relationship Id="rId58" Type="http://schemas.openxmlformats.org/officeDocument/2006/relationships/hyperlink" Target="https://www.perseus.tufts.edu/hopper/morph?l=e%29%2Fth&amp;la=greek&amp;can=e%29%2Fth0&amp;prior=sxedo\n" TargetMode="External"/><Relationship Id="rId66" Type="http://schemas.openxmlformats.org/officeDocument/2006/relationships/hyperlink" Target="https://www.perseus.tufts.edu/hopper/morph?l=ta%5C&amp;la=greek&amp;can=ta%5C0&amp;prior=h(\n" TargetMode="External"/><Relationship Id="rId5" Type="http://schemas.openxmlformats.org/officeDocument/2006/relationships/hyperlink" Target="https://www.perseus.tufts.edu/hopper/morph?l=moi&amp;la=greek&amp;can=moi0&amp;prior=%5d" TargetMode="External"/><Relationship Id="rId61" Type="http://schemas.openxmlformats.org/officeDocument/2006/relationships/hyperlink" Target="https://www.perseus.tufts.edu/hopper/morph?l=di%2Fwn&amp;la=greek&amp;can=di%2Fwn0&amp;prior=gegonw/s" TargetMode="External"/><Relationship Id="rId19" Type="http://schemas.openxmlformats.org/officeDocument/2006/relationships/hyperlink" Target="https://www.perseus.tufts.edu/hopper/morph?l=kai%5C&amp;la=greek&amp;can=kai%5C1&amp;prior=do/can" TargetMode="External"/><Relationship Id="rId14" Type="http://schemas.openxmlformats.org/officeDocument/2006/relationships/hyperlink" Target="https://www.perseus.tufts.edu/hopper/morph?l=e%29gw%5C&amp;la=greek&amp;can=e%29gw%5C0&amp;prior=lo/gw|" TargetMode="External"/><Relationship Id="rId22" Type="http://schemas.openxmlformats.org/officeDocument/2006/relationships/hyperlink" Target="https://www.perseus.tufts.edu/hopper/morph?l=au%29th%5Cn&amp;la=greek&amp;can=au%29th%5Cn0&amp;prior=th\n" TargetMode="External"/><Relationship Id="rId27" Type="http://schemas.openxmlformats.org/officeDocument/2006/relationships/hyperlink" Target="https://www.perseus.tufts.edu/hopper/morph?l=ei%29&amp;la=greek&amp;can=ei%291&amp;prior=koinwnh/sein" TargetMode="External"/><Relationship Id="rId30" Type="http://schemas.openxmlformats.org/officeDocument/2006/relationships/hyperlink" Target="https://www.perseus.tufts.edu/hopper/morph?l=bouleu%2Fsesqai&amp;la=greek&amp;can=bouleu%2Fsesqai0&amp;prior=mh/" TargetMode="External"/><Relationship Id="rId35" Type="http://schemas.openxmlformats.org/officeDocument/2006/relationships/hyperlink" Target="https://www.perseus.tufts.edu/hopper/morph?l=h%28&amp;la=greek&amp;can=h%280&amp;prior=h)=n" TargetMode="External"/><Relationship Id="rId43" Type="http://schemas.openxmlformats.org/officeDocument/2006/relationships/hyperlink" Target="https://www.perseus.tufts.edu/hopper/morph?l=a%29ll%27&amp;la=greek&amp;can=a%29ll%270&amp;prior=ei)ka/zwn" TargetMode="External"/><Relationship Id="rId48" Type="http://schemas.openxmlformats.org/officeDocument/2006/relationships/hyperlink" Target="https://www.perseus.tufts.edu/hopper/morph?l=a%29%2Fn&amp;la=greek&amp;can=a%29%2Fn0&amp;prior=ei)/poim%27" TargetMode="External"/><Relationship Id="rId56" Type="http://schemas.openxmlformats.org/officeDocument/2006/relationships/hyperlink" Target="https://www.perseus.tufts.edu/hopper/morph?l=a%29fiko%2Fmhn&amp;la=greek&amp;can=a%29fiko%2Fmhn0&amp;prior=e)gw\" TargetMode="External"/><Relationship Id="rId64" Type="http://schemas.openxmlformats.org/officeDocument/2006/relationships/hyperlink" Target="https://www.perseus.tufts.edu/hopper/morph?l=h%28liki%2Fan&amp;la=greek&amp;can=h%28liki%2Fan0&amp;prior=th\n" TargetMode="External"/><Relationship Id="rId69" Type="http://schemas.openxmlformats.org/officeDocument/2006/relationships/hyperlink" Target="https://www.perseus.tufts.edu/hopper/morph?l=ge%2Fgonen&amp;la=greek&amp;can=ge%2Fgonen0&amp;prior=*(ippari=nos" TargetMode="External"/><Relationship Id="rId8" Type="http://schemas.openxmlformats.org/officeDocument/2006/relationships/hyperlink" Target="https://www.perseus.tufts.edu/hopper/morph?l=oi%28%3Do%2Fs&amp;la=greek&amp;can=oi%28%3Do%2Fs0&amp;prior=o(/son" TargetMode="External"/><Relationship Id="rId51" Type="http://schemas.openxmlformats.org/officeDocument/2006/relationships/hyperlink" Target="https://www.perseus.tufts.edu/hopper/morph?l=kat%27&amp;la=greek&amp;can=kat%270&amp;prior=ga\r" TargetMode="External"/><Relationship Id="rId72" Type="http://schemas.openxmlformats.org/officeDocument/2006/relationships/hyperlink" Target="https://www.perseus.tufts.edu/hopper/morph?l=e%29%2Fsxen&amp;la=greek&amp;can=e%29%2Fsxen0&amp;prior=h(\n" TargetMode="External"/><Relationship Id="rId3" Type="http://schemas.openxmlformats.org/officeDocument/2006/relationships/hyperlink" Target="https://www.perseus.tufts.edu/hopper/morph?l=a&amp;la=greek&amp;can=a0&amp;prior=%5b" TargetMode="External"/><Relationship Id="rId12" Type="http://schemas.openxmlformats.org/officeDocument/2006/relationships/hyperlink" Target="https://www.perseus.tufts.edu/hopper/morph?l=kai%5C&amp;la=greek&amp;can=kai%5C0&amp;prior=e)/rgw|" TargetMode="External"/><Relationship Id="rId17" Type="http://schemas.openxmlformats.org/officeDocument/2006/relationships/hyperlink" Target="https://www.perseus.tufts.edu/hopper/morph?l=me%5Cn&amp;la=greek&amp;can=me%5Cn0&amp;prior=ei)" TargetMode="External"/><Relationship Id="rId25" Type="http://schemas.openxmlformats.org/officeDocument/2006/relationships/hyperlink" Target="https://www.perseus.tufts.edu/hopper/morph?l=su%2Fmfhmi&amp;la=greek&amp;can=su%2Fmfhmi0&amp;prior=e)kei/nw|" TargetMode="External"/><Relationship Id="rId33" Type="http://schemas.openxmlformats.org/officeDocument/2006/relationships/hyperlink" Target="https://www.perseus.tufts.edu/hopper/morph?l=d%27&amp;la=greek&amp;can=d%270&amp;prior=ti/s" TargetMode="External"/><Relationship Id="rId38" Type="http://schemas.openxmlformats.org/officeDocument/2006/relationships/hyperlink" Target="https://www.perseus.tufts.edu/hopper/morph?l=kai%5C&amp;la=greek&amp;can=kai%5C2&amp;prior=dia/noia" TargetMode="External"/><Relationship Id="rId46" Type="http://schemas.openxmlformats.org/officeDocument/2006/relationships/hyperlink" Target="https://www.perseus.tufts.edu/hopper/morph?l=safw%3Ds&amp;la=greek&amp;can=safw%3Ds0&amp;prior=ei)dw\s" TargetMode="External"/><Relationship Id="rId59" Type="http://schemas.openxmlformats.org/officeDocument/2006/relationships/hyperlink" Target="https://www.perseus.tufts.edu/hopper/morph?l=tettara%2Fkonta&amp;la=greek&amp;can=tettara%2Fkonta0&amp;prior=e)/th" TargetMode="External"/><Relationship Id="rId67" Type="http://schemas.openxmlformats.org/officeDocument/2006/relationships/hyperlink" Target="https://www.perseus.tufts.edu/hopper/morph?l=nu%3Dn&amp;la=greek&amp;can=nu%3Dn0&amp;prior=ta\" TargetMode="External"/><Relationship Id="rId20" Type="http://schemas.openxmlformats.org/officeDocument/2006/relationships/hyperlink" Target="https://www.perseus.tufts.edu/hopper/morph?l=e%29piqumi%2Fan&amp;la=greek&amp;can=e%29piqumi%2Fan0&amp;prior=kai\" TargetMode="External"/><Relationship Id="rId41" Type="http://schemas.openxmlformats.org/officeDocument/2006/relationships/hyperlink" Target="https://www.perseus.tufts.edu/hopper/morph?l=ou%29k&amp;la=greek&amp;can=ou%29k0&amp;prior=sxedo\n" TargetMode="External"/><Relationship Id="rId54" Type="http://schemas.openxmlformats.org/officeDocument/2006/relationships/hyperlink" Target="https://www.perseus.tufts.edu/hopper/morph?l=*surakou%2Fsas&amp;la=greek&amp;can=*surakou%2Fsas0&amp;prior=ei)s" TargetMode="External"/><Relationship Id="rId62" Type="http://schemas.openxmlformats.org/officeDocument/2006/relationships/hyperlink" Target="https://www.perseus.tufts.edu/hopper/morph?l=ei%29%3Dxe&amp;la=greek&amp;can=ei%29%3Dxe0&amp;prior=di/wn" TargetMode="External"/><Relationship Id="rId70" Type="http://schemas.openxmlformats.org/officeDocument/2006/relationships/hyperlink" Target="https://www.perseus.tufts.edu/hopper/morph?l=kai%5C&amp;la=greek&amp;can=kai%5C3&amp;prior=ge/gonen" TargetMode="External"/><Relationship Id="rId1" Type="http://schemas.openxmlformats.org/officeDocument/2006/relationships/slideLayout" Target="../slideLayouts/slideLayout4.xml"/><Relationship Id="rId6" Type="http://schemas.openxmlformats.org/officeDocument/2006/relationships/hyperlink" Target="https://www.perseus.tufts.edu/hopper/morph?l=kaq%27&amp;la=greek&amp;can=kaq%270&amp;prior=moi" TargetMode="External"/><Relationship Id="rId15" Type="http://schemas.openxmlformats.org/officeDocument/2006/relationships/hyperlink" Target="https://www.perseus.tufts.edu/hopper/morph?l=de%2F&amp;la=greek&amp;can=de%2F0&amp;prior=e)gw\" TargetMode="External"/><Relationship Id="rId23" Type="http://schemas.openxmlformats.org/officeDocument/2006/relationships/hyperlink" Target="https://www.perseus.tufts.edu/hopper/morph?l=e%29%2Fxete&amp;la=greek&amp;can=e%29%2Fxete0&amp;prior=au)th\n" TargetMode="External"/><Relationship Id="rId28" Type="http://schemas.openxmlformats.org/officeDocument/2006/relationships/hyperlink" Target="https://www.perseus.tufts.edu/hopper/morph?l=de%5C&amp;la=greek&amp;can=de%5C0&amp;prior=ei)" TargetMode="External"/><Relationship Id="rId36" Type="http://schemas.openxmlformats.org/officeDocument/2006/relationships/hyperlink" Target="https://www.perseus.tufts.edu/hopper/morph?l=e%29kei%2Fnou&amp;la=greek&amp;can=e%29kei%2Fnou0&amp;prior=h(" TargetMode="External"/><Relationship Id="rId49" Type="http://schemas.openxmlformats.org/officeDocument/2006/relationships/hyperlink" Target="https://www.perseus.tufts.edu/hopper/morph?l=o%28%2Fte&amp;la=greek&amp;can=o%28%2Fte0&amp;prior=a)/n" TargetMode="External"/><Relationship Id="rId57" Type="http://schemas.openxmlformats.org/officeDocument/2006/relationships/hyperlink" Target="https://www.perseus.tufts.edu/hopper/morph?l=sxedo%5Cn&amp;la=greek&amp;can=sxedo%5Cn1&amp;prior=a)fiko/mhn" TargetMode="External"/><Relationship Id="rId10" Type="http://schemas.openxmlformats.org/officeDocument/2006/relationships/hyperlink" Target="https://www.perseus.tufts.edu/hopper/morph?l=ei%29mi&amp;la=greek&amp;can=ei%29mi0&amp;prior=te/" TargetMode="External"/><Relationship Id="rId31" Type="http://schemas.openxmlformats.org/officeDocument/2006/relationships/hyperlink" Target="https://www.perseus.tufts.edu/hopper/morph?l=polla%2Fkis&amp;la=greek&amp;can=polla%2Fkis0&amp;prior=bouleu/sesqai" TargetMode="External"/><Relationship Id="rId44" Type="http://schemas.openxmlformats.org/officeDocument/2006/relationships/hyperlink" Target="https://www.perseus.tufts.edu/hopper/morph?l=w%28s&amp;la=greek&amp;can=w%28s0&amp;prior=a)ll%27" TargetMode="External"/><Relationship Id="rId52" Type="http://schemas.openxmlformats.org/officeDocument/2006/relationships/hyperlink" Target="https://www.perseus.tufts.edu/hopper/morph?l=a%29rxa%5Cs&amp;la=greek&amp;can=a%29rxa%5Cs0&amp;prior=kat%27" TargetMode="External"/><Relationship Id="rId60" Type="http://schemas.openxmlformats.org/officeDocument/2006/relationships/hyperlink" Target="https://www.perseus.tufts.edu/hopper/morph?l=gegonw%2Fs&amp;la=greek&amp;can=gegonw%2Fs0&amp;prior=tettara/konta" TargetMode="External"/><Relationship Id="rId65" Type="http://schemas.openxmlformats.org/officeDocument/2006/relationships/hyperlink" Target="https://www.perseus.tufts.edu/hopper/morph?l=h%28%5Cn&amp;la=greek&amp;can=h%28%5Cn0&amp;prior=h(liki/an" TargetMode="External"/><Relationship Id="rId4" Type="http://schemas.openxmlformats.org/officeDocument/2006/relationships/hyperlink" Target="https://www.perseus.tufts.edu/hopper/morph?l=%5D&amp;la=greek&amp;can=%5D0&amp;prior=a" TargetMode="External"/><Relationship Id="rId9" Type="http://schemas.openxmlformats.org/officeDocument/2006/relationships/hyperlink" Target="https://www.perseus.tufts.edu/hopper/morph?l=te%2F&amp;la=greek&amp;can=te%2F0&amp;prior=oi(=o/s" TargetMode="External"/><Relationship Id="rId13" Type="http://schemas.openxmlformats.org/officeDocument/2006/relationships/hyperlink" Target="https://www.perseus.tufts.edu/hopper/morph?l=lo%2Fgw%7C&amp;la=greek&amp;can=lo%2Fgw%7C0&amp;prior=kai\" TargetMode="External"/><Relationship Id="rId18" Type="http://schemas.openxmlformats.org/officeDocument/2006/relationships/hyperlink" Target="https://www.perseus.tufts.edu/hopper/morph?l=do%2Fcan&amp;la=greek&amp;can=do%2Fcan0&amp;prior=me\n" TargetMode="External"/><Relationship Id="rId39" Type="http://schemas.openxmlformats.org/officeDocument/2006/relationships/hyperlink" Target="https://www.perseus.tufts.edu/hopper/morph?l=e%29piqumi%2Fa&amp;la=greek&amp;can=e%29piqumi%2Fa0&amp;prior=kai\" TargetMode="External"/><Relationship Id="rId34" Type="http://schemas.openxmlformats.org/officeDocument/2006/relationships/hyperlink" Target="https://www.perseus.tufts.edu/hopper/morph?l=h%29%3Dn&amp;la=greek&amp;can=h%29%3Dn0&amp;prior=d%27" TargetMode="External"/><Relationship Id="rId50" Type="http://schemas.openxmlformats.org/officeDocument/2006/relationships/hyperlink" Target="https://www.perseus.tufts.edu/hopper/morph?l=ga%5Cr&amp;la=greek&amp;can=ga%5Cr0&amp;prior=o(/te" TargetMode="External"/><Relationship Id="rId55" Type="http://schemas.openxmlformats.org/officeDocument/2006/relationships/hyperlink" Target="https://www.perseus.tufts.edu/hopper/morph?l=e%29gw%5C&amp;la=greek&amp;can=e%29gw%5C1&amp;prior=*surakou/sa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6BE43-0ECA-270E-DFA2-1B14CE1466DB}"/>
              </a:ext>
            </a:extLst>
          </p:cNvPr>
          <p:cNvSpPr>
            <a:spLocks noGrp="1"/>
          </p:cNvSpPr>
          <p:nvPr>
            <p:ph type="ctrTitle"/>
          </p:nvPr>
        </p:nvSpPr>
        <p:spPr/>
        <p:txBody>
          <a:bodyPr/>
          <a:lstStyle/>
          <a:p>
            <a:r>
              <a:rPr lang="el-GR" dirty="0">
                <a:latin typeface="Arial" panose="020B0604020202020204" pitchFamily="34" charset="0"/>
                <a:cs typeface="Arial" panose="020B0604020202020204" pitchFamily="34" charset="0"/>
              </a:rPr>
              <a:t>PHS_2.1 </a:t>
            </a:r>
            <a:r>
              <a:rPr lang="el-GR" cap="none" dirty="0">
                <a:latin typeface="Arial" panose="020B0604020202020204" pitchFamily="34" charset="0"/>
                <a:cs typeface="Arial" panose="020B0604020202020204" pitchFamily="34" charset="0"/>
              </a:rPr>
              <a:t>ΠΛΑΤΩΝ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Β’ </a:t>
            </a:r>
            <a:r>
              <a:rPr lang="el-GR" cap="none" dirty="0">
                <a:latin typeface="Arial" panose="020B0604020202020204" pitchFamily="34" charset="0"/>
                <a:cs typeface="Arial" panose="020B0604020202020204" pitchFamily="34" charset="0"/>
              </a:rPr>
              <a:t>ΕΞΑΜΗΝΟ</a:t>
            </a:r>
            <a:endParaRPr lang="el-GR" dirty="0"/>
          </a:p>
        </p:txBody>
      </p:sp>
      <p:sp>
        <p:nvSpPr>
          <p:cNvPr id="3" name="Υπότιτλος 2">
            <a:extLst>
              <a:ext uri="{FF2B5EF4-FFF2-40B4-BE49-F238E27FC236}">
                <a16:creationId xmlns:a16="http://schemas.microsoft.com/office/drawing/2014/main" id="{71515D7D-3B44-32EF-296F-CD3177BCA90A}"/>
              </a:ext>
            </a:extLst>
          </p:cNvPr>
          <p:cNvSpPr>
            <a:spLocks noGrp="1"/>
          </p:cNvSpPr>
          <p:nvPr>
            <p:ph type="subTitle" idx="1"/>
          </p:nvPr>
        </p:nvSpPr>
        <p:spPr/>
        <p:txBody>
          <a:bodyPr/>
          <a:lstStyle/>
          <a:p>
            <a:r>
              <a:rPr lang="el-GR" dirty="0">
                <a:latin typeface="Arial" panose="020B0604020202020204" pitchFamily="34" charset="0"/>
                <a:cs typeface="Arial" panose="020B0604020202020204" pitchFamily="34" charset="0"/>
              </a:rPr>
              <a:t>ΤΜΗΜΑ ΦΙΛΟΣΟΦΙΑΣ</a:t>
            </a:r>
          </a:p>
          <a:p>
            <a:r>
              <a:rPr lang="el-GR" dirty="0">
                <a:latin typeface="Arial" panose="020B0604020202020204" pitchFamily="34" charset="0"/>
                <a:cs typeface="Arial" panose="020B0604020202020204" pitchFamily="34" charset="0"/>
              </a:rPr>
              <a:t>ΠΑΝΕΠΙΣΤΗΜΙΟ ΠΑΤΡΩΝ</a:t>
            </a:r>
          </a:p>
          <a:p>
            <a:endParaRPr lang="el-GR" dirty="0"/>
          </a:p>
        </p:txBody>
      </p:sp>
    </p:spTree>
    <p:extLst>
      <p:ext uri="{BB962C8B-B14F-4D97-AF65-F5344CB8AC3E}">
        <p14:creationId xmlns:p14="http://schemas.microsoft.com/office/powerpoint/2010/main" val="2472164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F609F1-F1C6-D298-CCC8-5DA0B5E9F1C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C8F2A707-8A73-9B28-6AAF-79C0542DDD8E}"/>
              </a:ext>
            </a:extLst>
          </p:cNvPr>
          <p:cNvSpPr>
            <a:spLocks noGrp="1"/>
          </p:cNvSpPr>
          <p:nvPr>
            <p:ph sz="quarter" idx="13"/>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δέχου </a:t>
            </a:r>
            <a:r>
              <a:rPr lang="el-GR" cap="none" dirty="0" err="1">
                <a:latin typeface="Arial" panose="020B0604020202020204" pitchFamily="34" charset="0"/>
                <a:cs typeface="Arial" panose="020B0604020202020204" pitchFamily="34" charset="0"/>
              </a:rPr>
              <a:t>μῆλον</a:t>
            </a:r>
            <a:r>
              <a:rPr lang="el-GR" cap="none" dirty="0">
                <a:latin typeface="Arial" panose="020B0604020202020204" pitchFamily="34" charset="0"/>
                <a:cs typeface="Arial" panose="020B0604020202020204" pitchFamily="34" charset="0"/>
              </a:rPr>
              <a:t>, ὦ κεκτημένη, </a:t>
            </a:r>
            <a:r>
              <a:rPr lang="el-GR" cap="none" dirty="0" err="1">
                <a:latin typeface="Arial" panose="020B0604020202020204" pitchFamily="34" charset="0"/>
                <a:cs typeface="Arial" panose="020B0604020202020204" pitchFamily="34" charset="0"/>
              </a:rPr>
              <a:t>οἷον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τεθέασαι</a:t>
            </a:r>
            <a:r>
              <a:rPr lang="el-GR" cap="none" dirty="0">
                <a:latin typeface="Arial" panose="020B0604020202020204" pitchFamily="34" charset="0"/>
                <a:cs typeface="Arial" panose="020B0604020202020204" pitchFamily="34" charset="0"/>
              </a:rPr>
              <a:t> πρότερον.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ὑπερμέγεθες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πυρρωπόν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ἐρύθημα</a:t>
            </a:r>
            <a:r>
              <a:rPr lang="el-GR" cap="none" dirty="0">
                <a:latin typeface="Arial" panose="020B0604020202020204" pitchFamily="34" charset="0"/>
                <a:cs typeface="Arial" panose="020B0604020202020204" pitchFamily="34" charset="0"/>
              </a:rPr>
              <a:t> φέρον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ῥόδων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εὖγε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εὐωδίας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ὅσον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πόρρωθεν </a:t>
            </a:r>
            <a:r>
              <a:rPr lang="el-GR" cap="none" dirty="0" err="1">
                <a:latin typeface="Arial" panose="020B0604020202020204" pitchFamily="34" charset="0"/>
                <a:cs typeface="Arial" panose="020B0604020202020204" pitchFamily="34" charset="0"/>
              </a:rPr>
              <a:t>εὐφραίνει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αἴσθησιν</a:t>
            </a:r>
            <a:r>
              <a:rPr lang="el-GR" cap="none" dirty="0">
                <a:latin typeface="Arial" panose="020B0604020202020204" pitchFamily="34" charset="0"/>
                <a:cs typeface="Arial" panose="020B0604020202020204" pitchFamily="34" charset="0"/>
              </a:rPr>
              <a:t>. λέγε μοι, </a:t>
            </a:r>
            <a:r>
              <a:rPr lang="el-GR" cap="none" dirty="0" err="1">
                <a:latin typeface="Arial" panose="020B0604020202020204" pitchFamily="34" charset="0"/>
                <a:cs typeface="Arial" panose="020B0604020202020204" pitchFamily="34" charset="0"/>
              </a:rPr>
              <a:t>φιλτάτη</a:t>
            </a:r>
            <a:r>
              <a:rPr lang="el-GR" cap="none" dirty="0">
                <a:latin typeface="Arial" panose="020B0604020202020204" pitchFamily="34" charset="0"/>
                <a:cs typeface="Arial" panose="020B0604020202020204" pitchFamily="34" charset="0"/>
              </a:rPr>
              <a:t>, τί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περίγραμμα </a:t>
            </a:r>
            <a:r>
              <a:rPr lang="el-GR" cap="none" dirty="0" err="1">
                <a:latin typeface="Arial" panose="020B0604020202020204" pitchFamily="34" charset="0"/>
                <a:cs typeface="Arial" panose="020B0604020202020204" pitchFamily="34" charset="0"/>
              </a:rPr>
              <a:t>τοῦτο</a:t>
            </a:r>
            <a:r>
              <a:rPr lang="el-GR" cap="none" dirty="0">
                <a:latin typeface="Arial" panose="020B0604020202020204" pitchFamily="34" charset="0"/>
                <a:cs typeface="Arial" panose="020B0604020202020204" pitchFamily="34" charset="0"/>
              </a:rPr>
              <a:t>;» ἡ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κόρη </a:t>
            </a:r>
            <a:r>
              <a:rPr lang="el-GR" cap="none" dirty="0" err="1">
                <a:latin typeface="Arial" panose="020B0604020202020204" pitchFamily="34" charset="0"/>
                <a:cs typeface="Arial" panose="020B0604020202020204" pitchFamily="34" charset="0"/>
              </a:rPr>
              <a:t>κομισαμένη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ὄμμασι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περιθέουσα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γραφὴν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ἀνεγίνωσκεν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ἔχουσαν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ὧδε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Ἄρτεμιν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Ἀκοντίῳ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γαμοῦμαι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ἔτι</a:t>
            </a:r>
            <a:r>
              <a:rPr lang="el-GR" cap="none" dirty="0">
                <a:latin typeface="Arial" panose="020B0604020202020204" pitchFamily="34" charset="0"/>
                <a:cs typeface="Arial" panose="020B0604020202020204" pitchFamily="34" charset="0"/>
              </a:rPr>
              <a:t> διερχομένη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ὅρκον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ἀκούσιόν</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νόθον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ἐρωτικὸν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δόλον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ἀπέρριψεν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αἰδουμένη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ἡμίφωνον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καταλέλοιπε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λέξιν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ἐσχάτῳ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κειμένην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ἅτε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διαμνημονεύουσαν</a:t>
            </a:r>
            <a:r>
              <a:rPr lang="el-GR" cap="none" dirty="0">
                <a:latin typeface="Arial" panose="020B0604020202020204" pitchFamily="34" charset="0"/>
                <a:cs typeface="Arial" panose="020B0604020202020204" pitchFamily="34" charset="0"/>
              </a:rPr>
              <a:t> γάμον, </a:t>
            </a:r>
            <a:r>
              <a:rPr lang="el-GR" cap="none" dirty="0" err="1">
                <a:latin typeface="Arial" panose="020B0604020202020204" pitchFamily="34" charset="0"/>
                <a:cs typeface="Arial" panose="020B0604020202020204" pitchFamily="34" charset="0"/>
              </a:rPr>
              <a:t>ὃν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σεμνὴ</a:t>
            </a:r>
            <a:r>
              <a:rPr lang="el-GR" cap="none" dirty="0">
                <a:latin typeface="Arial" panose="020B0604020202020204" pitchFamily="34" charset="0"/>
                <a:cs typeface="Arial" panose="020B0604020202020204" pitchFamily="34" charset="0"/>
              </a:rPr>
              <a:t> παρθένος </a:t>
            </a:r>
            <a:r>
              <a:rPr lang="el-GR" cap="none" dirty="0" err="1">
                <a:latin typeface="Arial" panose="020B0604020202020204" pitchFamily="34" charset="0"/>
                <a:cs typeface="Arial" panose="020B0604020202020204" pitchFamily="34" charset="0"/>
              </a:rPr>
              <a:t>κἂν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ἑτέρου</a:t>
            </a:r>
            <a:r>
              <a:rPr lang="el-GR" cap="none" dirty="0">
                <a:latin typeface="Arial" panose="020B0604020202020204" pitchFamily="34" charset="0"/>
                <a:cs typeface="Arial" panose="020B0604020202020204" pitchFamily="34" charset="0"/>
              </a:rPr>
              <a:t> λέγοντος </a:t>
            </a:r>
            <a:r>
              <a:rPr lang="el-GR" cap="none" dirty="0" err="1">
                <a:latin typeface="Arial" panose="020B0604020202020204" pitchFamily="34" charset="0"/>
                <a:cs typeface="Arial" panose="020B0604020202020204" pitchFamily="34" charset="0"/>
              </a:rPr>
              <a:t>ἠρυθρίασε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τοσοῦτον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ἐξεφοινίχθη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πρόσωπον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δοκεῖν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ὅτι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παρειῶν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ἔνδον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εἶχ́έ</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ῥόδων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λειμῶνα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ἐρύθημα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μηδὲν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χειλῶν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διαφέρειν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εἶπεν</a:t>
            </a:r>
            <a:r>
              <a:rPr lang="el-GR" cap="none" dirty="0">
                <a:latin typeface="Arial" panose="020B0604020202020204" pitchFamily="34" charset="0"/>
                <a:cs typeface="Arial" panose="020B0604020202020204" pitchFamily="34" charset="0"/>
              </a:rPr>
              <a:t> ἡ </a:t>
            </a:r>
            <a:r>
              <a:rPr lang="el-GR" cap="none" dirty="0" err="1">
                <a:latin typeface="Arial" panose="020B0604020202020204" pitchFamily="34" charset="0"/>
                <a:cs typeface="Arial" panose="020B0604020202020204" pitchFamily="34" charset="0"/>
              </a:rPr>
              <a:t>παῖς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ἀκήκοεν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Ἄρτεμις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παρθένος </a:t>
            </a:r>
            <a:r>
              <a:rPr lang="el-GR" cap="none" dirty="0" err="1">
                <a:latin typeface="Arial" panose="020B0604020202020204" pitchFamily="34" charset="0"/>
                <a:cs typeface="Arial" panose="020B0604020202020204" pitchFamily="34" charset="0"/>
              </a:rPr>
              <a:t>οὖσα</a:t>
            </a:r>
            <a:r>
              <a:rPr lang="el-GR" cap="none" dirty="0">
                <a:latin typeface="Arial" panose="020B0604020202020204" pitchFamily="34" charset="0"/>
                <a:cs typeface="Arial" panose="020B0604020202020204" pitchFamily="34" charset="0"/>
              </a:rPr>
              <a:t> θεός, </a:t>
            </a:r>
            <a:r>
              <a:rPr lang="el-GR" cap="none" dirty="0" err="1">
                <a:latin typeface="Arial" panose="020B0604020202020204" pitchFamily="34" charset="0"/>
                <a:cs typeface="Arial" panose="020B0604020202020204" pitchFamily="34" charset="0"/>
              </a:rPr>
              <a:t>Ἀκόντιε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συνελάβετό</a:t>
            </a:r>
            <a:r>
              <a:rPr lang="el-GR" cap="none" dirty="0">
                <a:latin typeface="Arial" panose="020B0604020202020204" pitchFamily="34" charset="0"/>
                <a:cs typeface="Arial" panose="020B0604020202020204" pitchFamily="34" charset="0"/>
              </a:rPr>
              <a:t> σοι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γάμου.</a:t>
            </a:r>
          </a:p>
        </p:txBody>
      </p:sp>
      <p:sp>
        <p:nvSpPr>
          <p:cNvPr id="4" name="Θέση περιεχομένου 3">
            <a:extLst>
              <a:ext uri="{FF2B5EF4-FFF2-40B4-BE49-F238E27FC236}">
                <a16:creationId xmlns:a16="http://schemas.microsoft.com/office/drawing/2014/main" id="{CCB5627C-6389-4ACC-C609-A25469FF9142}"/>
              </a:ext>
            </a:extLst>
          </p:cNvPr>
          <p:cNvSpPr>
            <a:spLocks noGrp="1"/>
          </p:cNvSpPr>
          <p:nvPr>
            <p:ph sz="quarter" idx="14"/>
          </p:nvPr>
        </p:nvSpPr>
        <p:spPr/>
        <p:txBody>
          <a:bodyPr>
            <a:normAutofit fontScale="62500" lnSpcReduction="20000"/>
          </a:bodyPr>
          <a:lstStyle/>
          <a:p>
            <a:pPr marL="0" indent="0" algn="just">
              <a:buNone/>
            </a:pPr>
            <a:r>
              <a:rPr lang="el-GR" cap="none" dirty="0">
                <a:latin typeface="Arial" panose="020B0604020202020204" pitchFamily="34" charset="0"/>
                <a:cs typeface="Arial" panose="020B0604020202020204" pitchFamily="34" charset="0"/>
              </a:rPr>
              <a:t>πάρε το μήλο, κυρία! τέτοιο δεν έχω ξαναδεί μέχρι τώρα! πόσο τεράστιο είναι, πόσο πυρόξανθο, σαν το κόκκινο του ρόδου. πόσο μοσχομυριστό, πόσο ευφραίνει η μυρωδιά του ακόμα και από μακριά. Πες μου, καλή μου, τι γράφει εδώ πάνω;&gt;&gt;. Η κοπέλα πήρε το μήλο, ακολούθησε με τα μάτια της τα γράμματα και διάβασε δυνατά το εξής: &lt;&lt;Μα την Άρτεμη, τον Ακόντιο θα παντρευτώ.&gt;&gt;. Την ώρα που εκφωνούσε ακόμα τον όρκο, παρότι ήταν ακούσιος και ψεύτικος, αποκήρυξε από ντροπή την ερωτική δολοπλοκία και χαμήλωσε τη φωνή της αφήνοντας την τελευταία λέξη μισοτελειωμένη, καθώς αυτή έκανε λόγο για γάμο -πράγμα για το οποίο ακόμη και αν μιλάει κάποιος άλλος, ένα σεμνό κορίτσι κοκκινίζει. Τόσο πολύ κοκκίνισε το πρόσωπό της, ώστε να νομίζει κανείς ότι στα μάγουλά της είχε κήπο από ρόδα και το κοκκινάδι αυτό δεν διέφερε καθόλου από εκείνο των χειλιών της. Μίλησε η κοπέλα, το άκουσε η Άρτεμη και παρόλο που η θεά, </a:t>
            </a:r>
            <a:r>
              <a:rPr lang="el-GR" cap="none" dirty="0" err="1">
                <a:latin typeface="Arial" panose="020B0604020202020204" pitchFamily="34" charset="0"/>
                <a:cs typeface="Arial" panose="020B0604020202020204" pitchFamily="34" charset="0"/>
              </a:rPr>
              <a:t>Ακόντιε</a:t>
            </a:r>
            <a:r>
              <a:rPr lang="el-GR" cap="none" dirty="0">
                <a:latin typeface="Arial" panose="020B0604020202020204" pitchFamily="34" charset="0"/>
                <a:cs typeface="Arial" panose="020B0604020202020204" pitchFamily="34" charset="0"/>
              </a:rPr>
              <a:t>, είναι παρθένα σε βοήθησε στο γάμο σου.</a:t>
            </a:r>
          </a:p>
        </p:txBody>
      </p:sp>
    </p:spTree>
    <p:extLst>
      <p:ext uri="{BB962C8B-B14F-4D97-AF65-F5344CB8AC3E}">
        <p14:creationId xmlns:p14="http://schemas.microsoft.com/office/powerpoint/2010/main" val="2349615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1609B-6B77-4FE0-064E-799E8225B5C2}"/>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03D27902-F615-5AE1-1252-5C4C1EDD7F8D}"/>
              </a:ext>
            </a:extLst>
          </p:cNvPr>
          <p:cNvSpPr>
            <a:spLocks noGrp="1"/>
          </p:cNvSpPr>
          <p:nvPr>
            <p:ph sz="quarter" idx="13"/>
          </p:nvPr>
        </p:nvSpPr>
        <p:spPr/>
        <p:txBody>
          <a:bodyPr>
            <a:normAutofit fontScale="77500" lnSpcReduction="20000"/>
          </a:bodyPr>
          <a:lstStyle/>
          <a:p>
            <a:pPr marL="0" indent="0" algn="just">
              <a:buNone/>
            </a:pPr>
            <a:r>
              <a:rPr lang="el-GR" cap="none" dirty="0">
                <a:latin typeface="Arial" panose="020B0604020202020204" pitchFamily="34" charset="0"/>
                <a:cs typeface="Arial" panose="020B0604020202020204" pitchFamily="34" charset="0"/>
              </a:rPr>
              <a:t>τέως </a:t>
            </a:r>
            <a:r>
              <a:rPr lang="el-GR" cap="none" dirty="0" err="1">
                <a:latin typeface="Arial" panose="020B0604020202020204" pitchFamily="34" charset="0"/>
                <a:cs typeface="Arial" panose="020B0604020202020204" pitchFamily="34" charset="0"/>
              </a:rPr>
              <a:t>οὖν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δείλαιον - </a:t>
            </a:r>
            <a:r>
              <a:rPr lang="el-GR" cap="none" dirty="0" err="1">
                <a:latin typeface="Arial" panose="020B0604020202020204" pitchFamily="34" charset="0"/>
                <a:cs typeface="Arial" panose="020B0604020202020204" pitchFamily="34" charset="0"/>
              </a:rPr>
              <a:t>ἀλλ</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οὔτε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θαλάττης</a:t>
            </a:r>
            <a:r>
              <a:rPr lang="el-GR" cap="none" dirty="0">
                <a:latin typeface="Arial" panose="020B0604020202020204" pitchFamily="34" charset="0"/>
                <a:cs typeface="Arial" panose="020B0604020202020204" pitchFamily="34" charset="0"/>
              </a:rPr>
              <a:t> τρικυμίας </a:t>
            </a:r>
            <a:r>
              <a:rPr lang="el-GR" cap="none" dirty="0" err="1">
                <a:latin typeface="Arial" panose="020B0604020202020204" pitchFamily="34" charset="0"/>
                <a:cs typeface="Arial" panose="020B0604020202020204" pitchFamily="34" charset="0"/>
              </a:rPr>
              <a:t>οὔτε</a:t>
            </a:r>
            <a:r>
              <a:rPr lang="el-GR" cap="none" dirty="0">
                <a:latin typeface="Arial" panose="020B0604020202020204" pitchFamily="34" charset="0"/>
                <a:cs typeface="Arial" panose="020B0604020202020204" pitchFamily="34" charset="0"/>
              </a:rPr>
              <a:t> πόθου </a:t>
            </a:r>
            <a:r>
              <a:rPr lang="el-GR" cap="none" dirty="0" err="1">
                <a:latin typeface="Arial" panose="020B0604020202020204" pitchFamily="34" charset="0"/>
                <a:cs typeface="Arial" panose="020B0604020202020204" pitchFamily="34" charset="0"/>
              </a:rPr>
              <a:t>κορυφούμενον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σάλον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εὐμαρὲς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ἀφηγεῖσθαι</a:t>
            </a:r>
            <a:r>
              <a:rPr lang="el-GR" cap="none" dirty="0">
                <a:latin typeface="Arial" panose="020B0604020202020204" pitchFamily="34" charset="0"/>
                <a:cs typeface="Arial" panose="020B0604020202020204" pitchFamily="34" charset="0"/>
              </a:rPr>
              <a:t>. δάκρυα μόνον, </a:t>
            </a:r>
            <a:r>
              <a:rPr lang="el-GR" cap="none" dirty="0" err="1">
                <a:latin typeface="Arial" panose="020B0604020202020204" pitchFamily="34" charset="0"/>
                <a:cs typeface="Arial" panose="020B0604020202020204" pitchFamily="34" charset="0"/>
              </a:rPr>
              <a:t>οὐχ</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ὅπνον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αἱ</a:t>
            </a:r>
            <a:r>
              <a:rPr lang="el-GR" cap="none" dirty="0">
                <a:latin typeface="Arial" panose="020B0604020202020204" pitchFamily="34" charset="0"/>
                <a:cs typeface="Arial" panose="020B0604020202020204" pitchFamily="34" charset="0"/>
              </a:rPr>
              <a:t> νύκτες </a:t>
            </a:r>
            <a:r>
              <a:rPr lang="el-GR" cap="none" dirty="0" err="1">
                <a:latin typeface="Arial" panose="020B0604020202020204" pitchFamily="34" charset="0"/>
                <a:cs typeface="Arial" panose="020B0604020202020204" pitchFamily="34" charset="0"/>
              </a:rPr>
              <a:t>ἐπῆγον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μειρακίῳ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κλάειν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αἰδούμενος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ἡμέραν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δάκρυον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ἐταμιεύετο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νυξίν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ἐκτακεὶς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μέλη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δυσθυμίαις</a:t>
            </a:r>
            <a:r>
              <a:rPr lang="el-GR" cap="none" dirty="0">
                <a:latin typeface="Arial" panose="020B0604020202020204" pitchFamily="34" charset="0"/>
                <a:cs typeface="Arial" panose="020B0604020202020204" pitchFamily="34" charset="0"/>
              </a:rPr>
              <a:t> μαραινόμενος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χροιὰν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βλέμμα </a:t>
            </a:r>
            <a:r>
              <a:rPr lang="el-GR" cap="none" dirty="0" err="1">
                <a:latin typeface="Arial" panose="020B0604020202020204" pitchFamily="34" charset="0"/>
                <a:cs typeface="Arial" panose="020B0604020202020204" pitchFamily="34" charset="0"/>
              </a:rPr>
              <a:t>δεινῶς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ὡρακιῶν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ἐδεδίει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τεκόντι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φανῆναι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ἀγρὸν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πάσῃ</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προφάσει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πατέρα </a:t>
            </a:r>
            <a:r>
              <a:rPr lang="el-GR" cap="none" dirty="0" err="1">
                <a:latin typeface="Arial" panose="020B0604020202020204" pitchFamily="34" charset="0"/>
                <a:cs typeface="Arial" panose="020B0604020202020204" pitchFamily="34" charset="0"/>
              </a:rPr>
              <a:t>φεύγων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ἐφοίτα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διόπερ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κομψότεροι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ἡλικιωτῶν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λαέρτην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ἐπωνόμαζον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γηπόνον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νεανίσκον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οἰόμενοι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γεγονέναι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Ἀκοντίῳ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ἀμπελῶνος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ἔμελεν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σκαπάνης, μόνον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φηγοῖς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ὑποκαθήμενος</a:t>
            </a:r>
            <a:r>
              <a:rPr lang="el-GR" cap="none" dirty="0">
                <a:latin typeface="Arial" panose="020B0604020202020204" pitchFamily="34" charset="0"/>
                <a:cs typeface="Arial" panose="020B0604020202020204" pitchFamily="34" charset="0"/>
              </a:rPr>
              <a:t> ἢ </a:t>
            </a:r>
            <a:r>
              <a:rPr lang="el-GR" cap="none" dirty="0" err="1">
                <a:latin typeface="Arial" panose="020B0604020202020204" pitchFamily="34" charset="0"/>
                <a:cs typeface="Arial" panose="020B0604020202020204" pitchFamily="34" charset="0"/>
              </a:rPr>
              <a:t>πτελέαις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ὡμίλει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τοιάδε</a:t>
            </a:r>
            <a:r>
              <a:rPr lang="el-GR" cap="none"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533AA70D-D3B5-DF92-61B0-ABF65930A4B6}"/>
              </a:ext>
            </a:extLst>
          </p:cNvPr>
          <p:cNvSpPr>
            <a:spLocks noGrp="1"/>
          </p:cNvSpPr>
          <p:nvPr>
            <p:ph sz="quarter" idx="14"/>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εν τω μεταξύ λοιπόν ήταν δυστυχισμένος -αλλά ούτε την τρικυμία της θάλασσας ούτε τον σάλο του πόθου που έχει φθάσει την ακμή του είναι εύκολα κανείς να αφηγηθεί. Δάκρυα μόνο, και όχι ύπνο, έφερναν οι νύχτες στο παλικάρι Γιατί καθώς ντρεπόταν να κλαίει την ημέρα, κρατούσε τα δάκρυά του για τις νύκτες. Έλιωναν τα μέλη του και από τη μελαγχολία μαραινόταν το χρώμα του και το βλέμμα του έσβηνε ολωσδιόλου. Φοβόταν να εμφανιστεί μπροστά στον πατέρα του και προσπαθούσε με κάθε πρόφαση να πηγαίνει στους αγρούς για να αποφύγει τον πατέρα του. Γι’ αυτό οι πιο πνευματώδεις από τους συνομήλικούς του τον φώναζαν Λαέρτη, γιατί νόμιζαν ότι ο νέος είχε γίνει γεωργός. Αλλά τον Ακόντιο δεν τον ενδιέφεραν τα αμπέλια, ούτε το σκαλιστήρι, μόνο καθόταν κάτω από καμιά βελανιδιά ή καμιά φτελιά και έλεγε τέτοια λόγια:</a:t>
            </a:r>
          </a:p>
        </p:txBody>
      </p:sp>
    </p:spTree>
    <p:extLst>
      <p:ext uri="{BB962C8B-B14F-4D97-AF65-F5344CB8AC3E}">
        <p14:creationId xmlns:p14="http://schemas.microsoft.com/office/powerpoint/2010/main" val="3356132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F2E934-6863-2BA9-15A3-70B88F03411A}"/>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0C41A3A1-5E9D-6546-FB11-C9C40D1F6F0E}"/>
              </a:ext>
            </a:extLst>
          </p:cNvPr>
          <p:cNvSpPr>
            <a:spLocks noGrp="1"/>
          </p:cNvSpPr>
          <p:nvPr>
            <p:ph sz="quarter" idx="13"/>
          </p:nvPr>
        </p:nvSpPr>
        <p:spPr/>
        <p:txBody>
          <a:bodyPr>
            <a:normAutofit fontScale="85000" lnSpcReduction="10000"/>
          </a:bodyPr>
          <a:lstStyle/>
          <a:p>
            <a:pPr marL="0" indent="0" algn="just">
              <a:buNone/>
            </a:pPr>
            <a:r>
              <a:rPr lang="el-GR" cap="none" dirty="0">
                <a:latin typeface="Arial" panose="020B0604020202020204" pitchFamily="34" charset="0"/>
                <a:cs typeface="Arial" panose="020B0604020202020204" pitchFamily="34" charset="0"/>
              </a:rPr>
              <a:t>«</a:t>
            </a:r>
            <a:r>
              <a:rPr lang="el-GR" cap="none" dirty="0" err="1">
                <a:latin typeface="Arial" panose="020B0604020202020204" pitchFamily="34" charset="0"/>
                <a:cs typeface="Arial" panose="020B0604020202020204" pitchFamily="34" charset="0"/>
              </a:rPr>
              <a:t>εἴθε</a:t>
            </a:r>
            <a:r>
              <a:rPr lang="el-GR" cap="none" dirty="0">
                <a:latin typeface="Arial" panose="020B0604020202020204" pitchFamily="34" charset="0"/>
                <a:cs typeface="Arial" panose="020B0604020202020204" pitchFamily="34" charset="0"/>
              </a:rPr>
              <a:t>, ὦ δένδρα,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νοῦς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ὑμῖν</a:t>
            </a:r>
            <a:r>
              <a:rPr lang="el-GR" cap="none" dirty="0">
                <a:latin typeface="Arial" panose="020B0604020202020204" pitchFamily="34" charset="0"/>
                <a:cs typeface="Arial" panose="020B0604020202020204" pitchFamily="34" charset="0"/>
              </a:rPr>
              <a:t> γένοιτο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φωνή, </a:t>
            </a:r>
            <a:r>
              <a:rPr lang="el-GR" cap="none" dirty="0" err="1">
                <a:latin typeface="Arial" panose="020B0604020202020204" pitchFamily="34" charset="0"/>
                <a:cs typeface="Arial" panose="020B0604020202020204" pitchFamily="34" charset="0"/>
              </a:rPr>
              <a:t>ὅπως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ἂν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εἴποιτε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κυδίππη</a:t>
            </a:r>
            <a:r>
              <a:rPr lang="el-GR" cap="none" dirty="0">
                <a:latin typeface="Arial" panose="020B0604020202020204" pitchFamily="34" charset="0"/>
                <a:cs typeface="Arial" panose="020B0604020202020204" pitchFamily="34" charset="0"/>
              </a:rPr>
              <a:t> καλή, ' ἢ </a:t>
            </a:r>
            <a:r>
              <a:rPr lang="el-GR" cap="none" dirty="0" err="1">
                <a:latin typeface="Arial" panose="020B0604020202020204" pitchFamily="34" charset="0"/>
                <a:cs typeface="Arial" panose="020B0604020202020204" pitchFamily="34" charset="0"/>
              </a:rPr>
              <a:t>γοῦν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τοσαῦτα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φλοιῶν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ἐγκεκολαμμένα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φέροιτε</a:t>
            </a:r>
            <a:r>
              <a:rPr lang="el-GR" cap="none" dirty="0">
                <a:latin typeface="Arial" panose="020B0604020202020204" pitchFamily="34" charset="0"/>
                <a:cs typeface="Arial" panose="020B0604020202020204" pitchFamily="34" charset="0"/>
              </a:rPr>
              <a:t> γράμματα, </a:t>
            </a:r>
            <a:r>
              <a:rPr lang="el-GR" cap="none" dirty="0" err="1">
                <a:latin typeface="Arial" panose="020B0604020202020204" pitchFamily="34" charset="0"/>
                <a:cs typeface="Arial" panose="020B0604020202020204" pitchFamily="34" charset="0"/>
              </a:rPr>
              <a:t>ὅσα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κυδίππην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ἐπονομάσει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καλήν</a:t>
            </a:r>
            <a:r>
              <a:rPr lang="el-GR" cap="none" dirty="0">
                <a:latin typeface="Arial" panose="020B0604020202020204" pitchFamily="34" charset="0"/>
                <a:cs typeface="Arial" panose="020B0604020202020204" pitchFamily="34" charset="0"/>
              </a:rPr>
              <a:t>. </a:t>
            </a:r>
            <a:r>
              <a:rPr lang="en-GB" cap="none" dirty="0">
                <a:latin typeface="Arial" panose="020B0604020202020204" pitchFamily="34" charset="0"/>
                <a:cs typeface="Arial" panose="020B0604020202020204" pitchFamily="34" charset="0"/>
              </a:rPr>
              <a:t>k</a:t>
            </a:r>
            <a:r>
              <a:rPr lang="el-GR" cap="none" dirty="0" err="1">
                <a:latin typeface="Arial" panose="020B0604020202020204" pitchFamily="34" charset="0"/>
                <a:cs typeface="Arial" panose="020B0604020202020204" pitchFamily="34" charset="0"/>
              </a:rPr>
              <a:t>υδίππη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καλήν</a:t>
            </a:r>
            <a:r>
              <a:rPr lang="el-GR" cap="none" dirty="0">
                <a:latin typeface="Arial" panose="020B0604020202020204" pitchFamily="34" charset="0"/>
                <a:cs typeface="Arial" panose="020B0604020202020204" pitchFamily="34" charset="0"/>
              </a:rPr>
              <a:t> σε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εὔορκον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ὁμοίως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προσείπω</a:t>
            </a:r>
            <a:r>
              <a:rPr lang="el-GR" cap="none" dirty="0">
                <a:latin typeface="Arial" panose="020B0604020202020204" pitchFamily="34" charset="0"/>
                <a:cs typeface="Arial" panose="020B0604020202020204" pitchFamily="34" charset="0"/>
              </a:rPr>
              <a:t> ταχύ, </a:t>
            </a:r>
            <a:r>
              <a:rPr lang="el-GR" cap="none" dirty="0" err="1">
                <a:latin typeface="Arial" panose="020B0604020202020204" pitchFamily="34" charset="0"/>
                <a:cs typeface="Arial" panose="020B0604020202020204" pitchFamily="34" charset="0"/>
              </a:rPr>
              <a:t>μηδὲ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Ἄρτεμις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ποιναῖον</a:t>
            </a:r>
            <a:r>
              <a:rPr lang="el-GR" cap="none" dirty="0">
                <a:latin typeface="Arial" panose="020B0604020202020204" pitchFamily="34" charset="0"/>
                <a:cs typeface="Arial" panose="020B0604020202020204" pitchFamily="34" charset="0"/>
              </a:rPr>
              <a:t> βέλος </a:t>
            </a:r>
            <a:r>
              <a:rPr lang="el-GR" cap="none" dirty="0" err="1">
                <a:latin typeface="Arial" panose="020B0604020202020204" pitchFamily="34" charset="0"/>
                <a:cs typeface="Arial" panose="020B0604020202020204" pitchFamily="34" charset="0"/>
              </a:rPr>
              <a:t>ἀφῇ</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ἀνέλῃ</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μενεῖ</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πῶμα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προσκείμενον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τῇ</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φαρέτρᾳ</a:t>
            </a:r>
            <a:r>
              <a:rPr lang="el-GR" cap="none" dirty="0">
                <a:latin typeface="Arial" panose="020B0604020202020204" pitchFamily="34" charset="0"/>
                <a:cs typeface="Arial" panose="020B0604020202020204" pitchFamily="34" charset="0"/>
              </a:rPr>
              <a:t>. ὦ </a:t>
            </a:r>
            <a:r>
              <a:rPr lang="el-GR" cap="none" dirty="0" err="1">
                <a:latin typeface="Arial" panose="020B0604020202020204" pitchFamily="34" charset="0"/>
                <a:cs typeface="Arial" panose="020B0604020202020204" pitchFamily="34" charset="0"/>
              </a:rPr>
              <a:t>δυστυχὴς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ἐγώ</a:t>
            </a:r>
            <a:r>
              <a:rPr lang="el-GR" cap="none" dirty="0">
                <a:latin typeface="Arial" panose="020B0604020202020204" pitchFamily="34" charset="0"/>
                <a:cs typeface="Arial" panose="020B0604020202020204" pitchFamily="34" charset="0"/>
              </a:rPr>
              <a:t>. τί </a:t>
            </a:r>
            <a:r>
              <a:rPr lang="el-GR" cap="none" dirty="0" err="1">
                <a:latin typeface="Arial" panose="020B0604020202020204" pitchFamily="34" charset="0"/>
                <a:cs typeface="Arial" panose="020B0604020202020204" pitchFamily="34" charset="0"/>
              </a:rPr>
              <a:t>δέ</a:t>
            </a:r>
            <a:r>
              <a:rPr lang="el-GR" cap="none" dirty="0">
                <a:latin typeface="Arial" panose="020B0604020202020204" pitchFamily="34" charset="0"/>
                <a:cs typeface="Arial" panose="020B0604020202020204" pitchFamily="34" charset="0"/>
              </a:rPr>
              <a:t> σοι </a:t>
            </a:r>
            <a:r>
              <a:rPr lang="el-GR" cap="none" dirty="0" err="1">
                <a:latin typeface="Arial" panose="020B0604020202020204" pitchFamily="34" charset="0"/>
                <a:cs typeface="Arial" panose="020B0604020202020204" pitchFamily="34" charset="0"/>
              </a:rPr>
              <a:t>τοῦτον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ἐπῆγον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φόβον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ὁπότε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καί</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φασι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θεὸν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πάσαις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ἁμαρτάσι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κινεῖσθαι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δεινῶς</a:t>
            </a:r>
            <a:r>
              <a:rPr lang="el-GR" cap="none" dirty="0">
                <a:latin typeface="Arial" panose="020B0604020202020204" pitchFamily="34" charset="0"/>
                <a:cs typeface="Arial" panose="020B0604020202020204" pitchFamily="34" charset="0"/>
              </a:rPr>
              <a:t>, μάλιστα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ἀμελοῦντας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ὅρκων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πικρότερον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τιμωρεῖσθαι</a:t>
            </a:r>
            <a:r>
              <a:rPr lang="el-GR" cap="none"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73EE0430-67B7-7219-373F-D69DD97A1BB3}"/>
              </a:ext>
            </a:extLst>
          </p:cNvPr>
          <p:cNvSpPr>
            <a:spLocks noGrp="1"/>
          </p:cNvSpPr>
          <p:nvPr>
            <p:ph sz="quarter" idx="14"/>
          </p:nvPr>
        </p:nvSpPr>
        <p:spPr/>
        <p:txBody>
          <a:bodyPr>
            <a:normAutofit fontScale="77500" lnSpcReduction="20000"/>
          </a:bodyPr>
          <a:lstStyle/>
          <a:p>
            <a:pPr marL="0" indent="0" algn="just">
              <a:buNone/>
            </a:pPr>
            <a:r>
              <a:rPr lang="el-GR" cap="none" dirty="0">
                <a:latin typeface="Arial" panose="020B0604020202020204" pitchFamily="34" charset="0"/>
                <a:cs typeface="Arial" panose="020B0604020202020204" pitchFamily="34" charset="0"/>
              </a:rPr>
              <a:t>&lt;&lt;</a:t>
            </a:r>
            <a:r>
              <a:rPr lang="el-GR" cap="none" dirty="0" err="1">
                <a:latin typeface="Arial" panose="020B0604020202020204" pitchFamily="34" charset="0"/>
                <a:cs typeface="Arial" panose="020B0604020202020204" pitchFamily="34" charset="0"/>
              </a:rPr>
              <a:t>μακαρι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δεντρα</a:t>
            </a:r>
            <a:r>
              <a:rPr lang="el-GR" cap="none" dirty="0">
                <a:latin typeface="Arial" panose="020B0604020202020204" pitchFamily="34" charset="0"/>
                <a:cs typeface="Arial" panose="020B0604020202020204" pitchFamily="34" charset="0"/>
              </a:rPr>
              <a:t> μου, να </a:t>
            </a:r>
            <a:r>
              <a:rPr lang="el-GR" cap="none" dirty="0" err="1">
                <a:latin typeface="Arial" panose="020B0604020202020204" pitchFamily="34" charset="0"/>
                <a:cs typeface="Arial" panose="020B0604020202020204" pitchFamily="34" charset="0"/>
              </a:rPr>
              <a:t>ειχατε</a:t>
            </a:r>
            <a:r>
              <a:rPr lang="el-GR" cap="none" dirty="0">
                <a:latin typeface="Arial" panose="020B0604020202020204" pitchFamily="34" charset="0"/>
                <a:cs typeface="Arial" panose="020B0604020202020204" pitchFamily="34" charset="0"/>
              </a:rPr>
              <a:t> νου και </a:t>
            </a:r>
            <a:r>
              <a:rPr lang="el-GR" cap="none" dirty="0" err="1">
                <a:latin typeface="Arial" panose="020B0604020202020204" pitchFamily="34" charset="0"/>
                <a:cs typeface="Arial" panose="020B0604020202020204" pitchFamily="34" charset="0"/>
              </a:rPr>
              <a:t>φωνη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μονο</a:t>
            </a:r>
            <a:r>
              <a:rPr lang="el-GR" cap="none" dirty="0">
                <a:latin typeface="Arial" panose="020B0604020202020204" pitchFamily="34" charset="0"/>
                <a:cs typeface="Arial" panose="020B0604020202020204" pitchFamily="34" charset="0"/>
              </a:rPr>
              <a:t> και </a:t>
            </a:r>
            <a:r>
              <a:rPr lang="el-GR" cap="none" dirty="0" err="1">
                <a:latin typeface="Arial" panose="020B0604020202020204" pitchFamily="34" charset="0"/>
                <a:cs typeface="Arial" panose="020B0604020202020204" pitchFamily="34" charset="0"/>
              </a:rPr>
              <a:t>μονο</a:t>
            </a:r>
            <a:r>
              <a:rPr lang="el-GR" cap="none" dirty="0">
                <a:latin typeface="Arial" panose="020B0604020202020204" pitchFamily="34" charset="0"/>
                <a:cs typeface="Arial" panose="020B0604020202020204" pitchFamily="34" charset="0"/>
              </a:rPr>
              <a:t> για να </a:t>
            </a:r>
            <a:r>
              <a:rPr lang="el-GR" cap="none" dirty="0" err="1">
                <a:latin typeface="Arial" panose="020B0604020202020204" pitchFamily="34" charset="0"/>
                <a:cs typeface="Arial" panose="020B0604020202020204" pitchFamily="34" charset="0"/>
              </a:rPr>
              <a:t>λεγατε</a:t>
            </a:r>
            <a:r>
              <a:rPr lang="el-GR" cap="none" dirty="0">
                <a:latin typeface="Arial" panose="020B0604020202020204" pitchFamily="34" charset="0"/>
                <a:cs typeface="Arial" panose="020B0604020202020204" pitchFamily="34" charset="0"/>
              </a:rPr>
              <a:t>: ’’η </a:t>
            </a:r>
            <a:r>
              <a:rPr lang="el-GR" cap="none" dirty="0" err="1">
                <a:latin typeface="Arial" panose="020B0604020202020204" pitchFamily="34" charset="0"/>
                <a:cs typeface="Arial" panose="020B0604020202020204" pitchFamily="34" charset="0"/>
              </a:rPr>
              <a:t>κυδιππη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ειναι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ομορφη</a:t>
            </a:r>
            <a:r>
              <a:rPr lang="el-GR" cap="none" dirty="0">
                <a:latin typeface="Arial" panose="020B0604020202020204" pitchFamily="34" charset="0"/>
                <a:cs typeface="Arial" panose="020B0604020202020204" pitchFamily="34" charset="0"/>
              </a:rPr>
              <a:t>!’’. η </a:t>
            </a:r>
            <a:r>
              <a:rPr lang="el-GR" cap="none" dirty="0" err="1">
                <a:latin typeface="Arial" panose="020B0604020202020204" pitchFamily="34" charset="0"/>
                <a:cs typeface="Arial" panose="020B0604020202020204" pitchFamily="34" charset="0"/>
              </a:rPr>
              <a:t>τουλαχιστον</a:t>
            </a:r>
            <a:r>
              <a:rPr lang="el-GR" cap="none" dirty="0">
                <a:latin typeface="Arial" panose="020B0604020202020204" pitchFamily="34" charset="0"/>
                <a:cs typeface="Arial" panose="020B0604020202020204" pitchFamily="34" charset="0"/>
              </a:rPr>
              <a:t> να </a:t>
            </a:r>
            <a:r>
              <a:rPr lang="el-GR" cap="none" dirty="0" err="1">
                <a:latin typeface="Arial" panose="020B0604020202020204" pitchFamily="34" charset="0"/>
                <a:cs typeface="Arial" panose="020B0604020202020204" pitchFamily="34" charset="0"/>
              </a:rPr>
              <a:t>ειχατε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πανω</a:t>
            </a:r>
            <a:r>
              <a:rPr lang="el-GR" cap="none" dirty="0">
                <a:latin typeface="Arial" panose="020B0604020202020204" pitchFamily="34" charset="0"/>
                <a:cs typeface="Arial" panose="020B0604020202020204" pitchFamily="34" charset="0"/>
              </a:rPr>
              <a:t> στον </a:t>
            </a:r>
            <a:r>
              <a:rPr lang="el-GR" cap="none" dirty="0" err="1">
                <a:latin typeface="Arial" panose="020B0604020202020204" pitchFamily="34" charset="0"/>
                <a:cs typeface="Arial" panose="020B0604020202020204" pitchFamily="34" charset="0"/>
              </a:rPr>
              <a:t>φλοιο</a:t>
            </a:r>
            <a:r>
              <a:rPr lang="el-GR" cap="none" dirty="0">
                <a:latin typeface="Arial" panose="020B0604020202020204" pitchFamily="34" charset="0"/>
                <a:cs typeface="Arial" panose="020B0604020202020204" pitchFamily="34" charset="0"/>
              </a:rPr>
              <a:t> σας </a:t>
            </a:r>
            <a:r>
              <a:rPr lang="el-GR" cap="none" dirty="0" err="1">
                <a:latin typeface="Arial" panose="020B0604020202020204" pitchFamily="34" charset="0"/>
                <a:cs typeface="Arial" panose="020B0604020202020204" pitchFamily="34" charset="0"/>
              </a:rPr>
              <a:t>τοσα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γραμματα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χαραγμενα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οσα</a:t>
            </a:r>
            <a:r>
              <a:rPr lang="el-GR" cap="none" dirty="0">
                <a:latin typeface="Arial" panose="020B0604020202020204" pitchFamily="34" charset="0"/>
                <a:cs typeface="Arial" panose="020B0604020202020204" pitchFamily="34" charset="0"/>
              </a:rPr>
              <a:t> για να </a:t>
            </a:r>
            <a:r>
              <a:rPr lang="el-GR" cap="none" dirty="0" err="1">
                <a:latin typeface="Arial" panose="020B0604020202020204" pitchFamily="34" charset="0"/>
                <a:cs typeface="Arial" panose="020B0604020202020204" pitchFamily="34" charset="0"/>
              </a:rPr>
              <a:t>δηλωσουν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οτι</a:t>
            </a:r>
            <a:r>
              <a:rPr lang="el-GR" cap="none" dirty="0">
                <a:latin typeface="Arial" panose="020B0604020202020204" pitchFamily="34" charset="0"/>
                <a:cs typeface="Arial" panose="020B0604020202020204" pitchFamily="34" charset="0"/>
              </a:rPr>
              <a:t> η </a:t>
            </a:r>
            <a:r>
              <a:rPr lang="el-GR" cap="none" dirty="0" err="1">
                <a:latin typeface="Arial" panose="020B0604020202020204" pitchFamily="34" charset="0"/>
                <a:cs typeface="Arial" panose="020B0604020202020204" pitchFamily="34" charset="0"/>
              </a:rPr>
              <a:t>κυδιππη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ειναι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ομορφη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Κυδίππη</a:t>
            </a:r>
            <a:r>
              <a:rPr lang="el-GR" cap="none" dirty="0">
                <a:latin typeface="Arial" panose="020B0604020202020204" pitchFamily="34" charset="0"/>
                <a:cs typeface="Arial" panose="020B0604020202020204" pitchFamily="34" charset="0"/>
              </a:rPr>
              <a:t>, θα ήθελα να μπορούσα να πω ότι την ίδια στιγμή εκτός και από όμορφη είσαι και πιστή στον όρκο σου, και η Άρτεμη να μην αφήσει το εκδικητικό της βέλος να σε χτυπήσει και να σε αφανίσει. Ας παραμείνει το πώμα κολλημένο στη φαρέτρα. Πόσο δυστυχισμένος είμαι; Γιατί σου προξένησα αυτόν τον φόβο; </a:t>
            </a:r>
            <a:r>
              <a:rPr lang="el-GR" cap="none" dirty="0" err="1">
                <a:latin typeface="Arial" panose="020B0604020202020204" pitchFamily="34" charset="0"/>
                <a:cs typeface="Arial" panose="020B0604020202020204" pitchFamily="34" charset="0"/>
              </a:rPr>
              <a:t>Λἐνε</a:t>
            </a:r>
            <a:r>
              <a:rPr lang="el-GR" cap="none" dirty="0">
                <a:latin typeface="Arial" panose="020B0604020202020204" pitchFamily="34" charset="0"/>
                <a:cs typeface="Arial" panose="020B0604020202020204" pitchFamily="34" charset="0"/>
              </a:rPr>
              <a:t> ότι η θεά εκδικείται όλα τα παραπτώματα, κυρίως όμως τιμωρεί αυστηρότερα όσους παραμελούν τους όρκους τους. </a:t>
            </a:r>
          </a:p>
        </p:txBody>
      </p:sp>
    </p:spTree>
    <p:extLst>
      <p:ext uri="{BB962C8B-B14F-4D97-AF65-F5344CB8AC3E}">
        <p14:creationId xmlns:p14="http://schemas.microsoft.com/office/powerpoint/2010/main" val="1496066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9192E9-8A1F-AF7E-8E4C-F56ADA4A050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30F3F065-473F-94A0-AB9A-0E1CEABB2D5D}"/>
              </a:ext>
            </a:extLst>
          </p:cNvPr>
          <p:cNvSpPr>
            <a:spLocks noGrp="1"/>
          </p:cNvSpPr>
          <p:nvPr>
            <p:ph sz="quarter" idx="13"/>
          </p:nvPr>
        </p:nvSpPr>
        <p:spPr/>
        <p:txBody>
          <a:bodyPr>
            <a:normAutofit fontScale="70000" lnSpcReduction="20000"/>
          </a:bodyPr>
          <a:lstStyle/>
          <a:p>
            <a:pPr marL="0" indent="0" algn="just">
              <a:buNone/>
            </a:pPr>
            <a:r>
              <a:rPr lang="el-GR" cap="none" dirty="0" err="1">
                <a:latin typeface="Arial" panose="020B0604020202020204" pitchFamily="34" charset="0"/>
                <a:cs typeface="Arial" panose="020B0604020202020204" pitchFamily="34" charset="0"/>
              </a:rPr>
              <a:t>εἴθε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ἀρτίως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ηὐχόμην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εὔορκος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εἴθε</a:t>
            </a:r>
            <a:r>
              <a:rPr lang="el-GR" cap="none" dirty="0">
                <a:latin typeface="Arial" panose="020B0604020202020204" pitchFamily="34" charset="0"/>
                <a:cs typeface="Arial" panose="020B0604020202020204" pitchFamily="34" charset="0"/>
              </a:rPr>
              <a:t> γάρ· </a:t>
            </a:r>
            <a:r>
              <a:rPr lang="el-GR" cap="none" dirty="0" err="1">
                <a:latin typeface="Arial" panose="020B0604020202020204" pitchFamily="34" charset="0"/>
                <a:cs typeface="Arial" panose="020B0604020202020204" pitchFamily="34" charset="0"/>
              </a:rPr>
              <a:t>εἰ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ἀποβαίη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ὅπερ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μηδὲ</a:t>
            </a:r>
            <a:r>
              <a:rPr lang="el-GR" cap="none" dirty="0">
                <a:latin typeface="Arial" panose="020B0604020202020204" pitchFamily="34" charset="0"/>
                <a:cs typeface="Arial" panose="020B0604020202020204" pitchFamily="34" charset="0"/>
              </a:rPr>
              <a:t> λέγειν καλόν, ἡ </a:t>
            </a:r>
            <a:r>
              <a:rPr lang="el-GR" cap="none" dirty="0" err="1">
                <a:latin typeface="Arial" panose="020B0604020202020204" pitchFamily="34" charset="0"/>
                <a:cs typeface="Arial" panose="020B0604020202020204" pitchFamily="34" charset="0"/>
              </a:rPr>
              <a:t>Ἄρτεμις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ἔστω</a:t>
            </a:r>
            <a:r>
              <a:rPr lang="el-GR" cap="none" dirty="0">
                <a:latin typeface="Arial" panose="020B0604020202020204" pitchFamily="34" charset="0"/>
                <a:cs typeface="Arial" panose="020B0604020202020204" pitchFamily="34" charset="0"/>
              </a:rPr>
              <a:t> σοι, παρθένε, </a:t>
            </a:r>
            <a:r>
              <a:rPr lang="el-GR" cap="none" dirty="0" err="1">
                <a:latin typeface="Arial" panose="020B0604020202020204" pitchFamily="34" charset="0"/>
                <a:cs typeface="Arial" panose="020B0604020202020204" pitchFamily="34" charset="0"/>
              </a:rPr>
              <a:t>πραεῖα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σε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δόντα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ἐπιορκίας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πρόφασιν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κολαστέον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μαθήσομαι</a:t>
            </a:r>
            <a:r>
              <a:rPr lang="el-GR" cap="none" dirty="0">
                <a:latin typeface="Arial" panose="020B0604020202020204" pitchFamily="34" charset="0"/>
                <a:cs typeface="Arial" panose="020B0604020202020204" pitchFamily="34" charset="0"/>
              </a:rPr>
              <a:t> μόνον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μεμέληκέ</a:t>
            </a:r>
            <a:r>
              <a:rPr lang="el-GR" cap="none" dirty="0">
                <a:latin typeface="Arial" panose="020B0604020202020204" pitchFamily="34" charset="0"/>
                <a:cs typeface="Arial" panose="020B0604020202020204" pitchFamily="34" charset="0"/>
              </a:rPr>
              <a:t> σοι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γραμμάτων,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πρηστῆρος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ἐμὴν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ψυχὴν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ἀπαλλάττων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οὐχ</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ἧττον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αἵματος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ἀφειδήσω</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ἡμετέρου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ἤπερ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ὕδατος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εἰκῆ</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χεομένου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a:t>
            </a:r>
            <a:r>
              <a:rPr lang="el-GR" cap="none" dirty="0">
                <a:latin typeface="Arial" panose="020B0604020202020204" pitchFamily="34" charset="0"/>
                <a:cs typeface="Arial" panose="020B0604020202020204" pitchFamily="34" charset="0"/>
              </a:rPr>
              <a:t>' ὦ φίλτατα δένδρα,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ἡδυφώνων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ὀρνίθων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θῶκοι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ἆρα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κἀν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ὑμῖν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ἐστὶν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οὗτος</a:t>
            </a:r>
            <a:r>
              <a:rPr lang="el-GR" cap="none" dirty="0">
                <a:latin typeface="Arial" panose="020B0604020202020204" pitchFamily="34" charset="0"/>
                <a:cs typeface="Arial" panose="020B0604020202020204" pitchFamily="34" charset="0"/>
              </a:rPr>
              <a:t> ὁ </a:t>
            </a:r>
            <a:r>
              <a:rPr lang="el-GR" cap="none" dirty="0" err="1">
                <a:latin typeface="Arial" panose="020B0604020202020204" pitchFamily="34" charset="0"/>
                <a:cs typeface="Arial" panose="020B0604020202020204" pitchFamily="34" charset="0"/>
              </a:rPr>
              <a:t>ἔρως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πίτυος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τυχὸν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ἠράσθη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κυπάριττος</a:t>
            </a:r>
            <a:r>
              <a:rPr lang="el-GR" cap="none" dirty="0">
                <a:latin typeface="Arial" panose="020B0604020202020204" pitchFamily="34" charset="0"/>
                <a:cs typeface="Arial" panose="020B0604020202020204" pitchFamily="34" charset="0"/>
              </a:rPr>
              <a:t> ἢ </a:t>
            </a:r>
            <a:r>
              <a:rPr lang="el-GR" cap="none" dirty="0" err="1">
                <a:latin typeface="Arial" panose="020B0604020202020204" pitchFamily="34" charset="0"/>
                <a:cs typeface="Arial" panose="020B0604020202020204" pitchFamily="34" charset="0"/>
              </a:rPr>
              <a:t>ἄλλο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φυτὸν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ἑτέρου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φυτοῦ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δί</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οἶμαι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ἂν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ἐφυλλορροεῖτε</a:t>
            </a:r>
            <a:r>
              <a:rPr lang="el-GR" cap="none" dirty="0">
                <a:latin typeface="Arial" panose="020B0604020202020204" pitchFamily="34" charset="0"/>
                <a:cs typeface="Arial" panose="020B0604020202020204" pitchFamily="34" charset="0"/>
              </a:rPr>
              <a:t> ,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κλάδους </a:t>
            </a:r>
            <a:r>
              <a:rPr lang="el-GR" cap="none" dirty="0" err="1">
                <a:latin typeface="Arial" panose="020B0604020202020204" pitchFamily="34" charset="0"/>
                <a:cs typeface="Arial" panose="020B0604020202020204" pitchFamily="34" charset="0"/>
              </a:rPr>
              <a:t>ἁπλῶς</a:t>
            </a:r>
            <a:r>
              <a:rPr lang="el-GR" cap="none" dirty="0">
                <a:latin typeface="Arial" panose="020B0604020202020204" pitchFamily="34" charset="0"/>
                <a:cs typeface="Arial" panose="020B0604020202020204" pitchFamily="34" charset="0"/>
              </a:rPr>
              <a:t> ὁ πόθος κόμης </a:t>
            </a:r>
            <a:r>
              <a:rPr lang="el-GR" cap="none" dirty="0" err="1">
                <a:latin typeface="Arial" panose="020B0604020202020204" pitchFamily="34" charset="0"/>
                <a:cs typeface="Arial" panose="020B0604020202020204" pitchFamily="34" charset="0"/>
              </a:rPr>
              <a:t>ὁμοῦ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ἀγλαίας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ἐψίλου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μέχρι στελέχους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ῥιζῶν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ὑπονοστήσας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πυρσῷ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διικνεῖτο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τοιαῦτα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παιδίον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διελέγετο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πρὸς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τῷ</a:t>
            </a:r>
            <a:r>
              <a:rPr lang="el-GR" cap="none" dirty="0">
                <a:latin typeface="Arial" panose="020B0604020202020204" pitchFamily="34" charset="0"/>
                <a:cs typeface="Arial" panose="020B0604020202020204" pitchFamily="34" charset="0"/>
              </a:rPr>
              <a:t> σώματι μαραινόμενος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νοῦν</a:t>
            </a:r>
            <a:r>
              <a:rPr lang="el-GR" cap="none" dirty="0">
                <a:latin typeface="Arial" panose="020B0604020202020204" pitchFamily="34" charset="0"/>
                <a:cs typeface="Arial" panose="020B0604020202020204" pitchFamily="34" charset="0"/>
              </a:rPr>
              <a:t>· (…).</a:t>
            </a:r>
          </a:p>
          <a:p>
            <a:pPr marL="0" indent="0">
              <a:buNone/>
            </a:pPr>
            <a:endParaRPr lang="el-GR" dirty="0"/>
          </a:p>
        </p:txBody>
      </p:sp>
      <p:sp>
        <p:nvSpPr>
          <p:cNvPr id="4" name="Θέση περιεχομένου 3">
            <a:extLst>
              <a:ext uri="{FF2B5EF4-FFF2-40B4-BE49-F238E27FC236}">
                <a16:creationId xmlns:a16="http://schemas.microsoft.com/office/drawing/2014/main" id="{7D9C897E-4347-2F7E-5DCE-F61EE75F49BE}"/>
              </a:ext>
            </a:extLst>
          </p:cNvPr>
          <p:cNvSpPr>
            <a:spLocks noGrp="1"/>
          </p:cNvSpPr>
          <p:nvPr>
            <p:ph sz="quarter" idx="14"/>
          </p:nvPr>
        </p:nvSpPr>
        <p:spPr/>
        <p:txBody>
          <a:bodyPr>
            <a:normAutofit fontScale="62500" lnSpcReduction="20000"/>
          </a:bodyPr>
          <a:lstStyle/>
          <a:p>
            <a:pPr marL="0" indent="0" algn="just">
              <a:buNone/>
            </a:pPr>
            <a:r>
              <a:rPr lang="el-GR" cap="none" dirty="0">
                <a:latin typeface="Arial" panose="020B0604020202020204" pitchFamily="34" charset="0"/>
                <a:cs typeface="Arial" panose="020B0604020202020204" pitchFamily="34" charset="0"/>
              </a:rPr>
              <a:t>Μακάρι, λοιπόν, να τηρήσεις τον όρκο σου όπως ευχήθηκα, μακάρι! Ένα όμως συμβεί αυτό που ούτε να το λέω δεν θέλω, η Άρτεμη θα είναι για σένα κορίτσι μου επιεικής. Διότι δεν πρέπει να τιμωρηθείς εσύ αλλά ο αίτιος της επιορκίας. Θέλω μόνο να μάθω ότι κάποιο ενδιαφέρον έδειξες γι’ αυτό που έγραψα, και όταν απαλλάξω την ψυχή μου από την καταιγίδα που μου έφερες, δεν θα λογαριάσω το αίμα μου περισσότερο από το νερό που χύνεται άσκοπα. Αλλά πείτε μου, αγαπημένα μου δέντρα, εσείς που είστε οι φωλιές για τα γλυκύφωνα πουλιά, άραγε υπάρχει και ανάμεσά σας τέτοιος έρωτας; Μήπως ερωτεύτηκε ποτέ κυπαρίσσι πεύκο ή δέντρο άλλο δέντρο; Μα τον Δία, δεν το πιστεύω; διότι δεν θα χάνατε μόνο τα φύλλα σας, ο πόθος δεν θα αποψίλωνε απλώς μαζί με κλαδιά σας και τη λαμπρότητά σας, αλλά θα εισχωρούσε με τον πυρσό του μέχρι τον κορμό και τις ρίζες.&gt;&gt;. Τέτοιες κουβέντες έκανε ο νέος και έπεφτε σε μαρασμό και το σώμα και ο νους του.</a:t>
            </a:r>
          </a:p>
        </p:txBody>
      </p:sp>
    </p:spTree>
    <p:extLst>
      <p:ext uri="{BB962C8B-B14F-4D97-AF65-F5344CB8AC3E}">
        <p14:creationId xmlns:p14="http://schemas.microsoft.com/office/powerpoint/2010/main" val="1400371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B4349A-4BEC-4C00-2584-35EA11724109}"/>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br>
              <a:rPr lang="el-GR" dirty="0">
                <a:latin typeface="Arial" panose="020B0604020202020204" pitchFamily="34" charset="0"/>
                <a:cs typeface="Arial" panose="020B0604020202020204" pitchFamily="34" charset="0"/>
              </a:rPr>
            </a:br>
            <a:endParaRPr lang="el-GR" dirty="0"/>
          </a:p>
        </p:txBody>
      </p:sp>
      <p:sp>
        <p:nvSpPr>
          <p:cNvPr id="4" name="Θέση περιεχομένου 3">
            <a:extLst>
              <a:ext uri="{FF2B5EF4-FFF2-40B4-BE49-F238E27FC236}">
                <a16:creationId xmlns:a16="http://schemas.microsoft.com/office/drawing/2014/main" id="{C2CB5512-18F5-5C5E-4563-B27FF40D36F1}"/>
              </a:ext>
            </a:extLst>
          </p:cNvPr>
          <p:cNvSpPr>
            <a:spLocks noGrp="1"/>
          </p:cNvSpPr>
          <p:nvPr>
            <p:ph sz="quarter" idx="13"/>
          </p:nvPr>
        </p:nvSpPr>
        <p:spPr/>
        <p:txBody>
          <a:bodyPr>
            <a:normAutofit fontScale="77500" lnSpcReduction="20000"/>
          </a:bodyPr>
          <a:lstStyle/>
          <a:p>
            <a:pPr marL="0" indent="0" algn="just">
              <a:buNone/>
            </a:pPr>
            <a:r>
              <a:rPr lang="el-GR" cap="none" dirty="0">
                <a:latin typeface="Arial" panose="020B0604020202020204" pitchFamily="34" charset="0"/>
                <a:cs typeface="Arial" panose="020B0604020202020204" pitchFamily="34" charset="0"/>
              </a:rPr>
              <a:t>Πλάτων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Δίωνος </a:t>
            </a:r>
            <a:r>
              <a:rPr lang="el-GR" cap="none" dirty="0" err="1">
                <a:latin typeface="Arial" panose="020B0604020202020204" pitchFamily="34" charset="0"/>
                <a:cs typeface="Arial" panose="020B0604020202020204" pitchFamily="34" charset="0"/>
              </a:rPr>
              <a:t>οἰκείοις</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ἑταίροις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εὖ</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πράττειν</a:t>
            </a:r>
            <a:r>
              <a:rPr lang="el-GR" cap="none" dirty="0">
                <a:latin typeface="Arial" panose="020B0604020202020204" pitchFamily="34" charset="0"/>
                <a:cs typeface="Arial" panose="020B0604020202020204" pitchFamily="34" charset="0"/>
              </a:rPr>
              <a:t>.</a:t>
            </a:r>
          </a:p>
          <a:p>
            <a:pPr marL="0" indent="0" algn="just">
              <a:buNone/>
            </a:pPr>
            <a:r>
              <a:rPr lang="el-GR" cap="none" dirty="0" err="1">
                <a:latin typeface="Arial" panose="020B0604020202020204" pitchFamily="34" charset="0"/>
                <a:cs typeface="Arial" panose="020B0604020202020204" pitchFamily="34" charset="0"/>
              </a:rPr>
              <a:t>ἐπεστείλατέ</a:t>
            </a:r>
            <a:r>
              <a:rPr lang="el-GR" cap="none" dirty="0">
                <a:latin typeface="Arial" panose="020B0604020202020204" pitchFamily="34" charset="0"/>
                <a:cs typeface="Arial" panose="020B0604020202020204" pitchFamily="34" charset="0"/>
              </a:rPr>
              <a:t> μοι </a:t>
            </a:r>
            <a:r>
              <a:rPr lang="el-GR" cap="none" dirty="0" err="1">
                <a:latin typeface="Arial" panose="020B0604020202020204" pitchFamily="34" charset="0"/>
                <a:cs typeface="Arial" panose="020B0604020202020204" pitchFamily="34" charset="0"/>
              </a:rPr>
              <a:t>νομίζειν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διάνοιαν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ὑμῶν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ἣν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εἶχεν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Δίων,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κοινωνεῖν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διεκελεύεσθέ</a:t>
            </a:r>
            <a:r>
              <a:rPr lang="el-GR" cap="none" dirty="0">
                <a:latin typeface="Arial" panose="020B0604020202020204" pitchFamily="34" charset="0"/>
                <a:cs typeface="Arial" panose="020B0604020202020204" pitchFamily="34" charset="0"/>
              </a:rPr>
              <a:t> </a:t>
            </a:r>
            <a:r>
              <a:rPr lang="el-GR" b="0" i="0" u="none" strike="noStrike" cap="non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324</a:t>
            </a:r>
            <a:r>
              <a:rPr lang="el-GR" b="0" i="0" strike="noStrike" cap="none"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α</a:t>
            </a:r>
            <a:r>
              <a:rPr lang="el-GR" b="0" i="0" strike="noStrike" cap="none" dirty="0">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 </a:t>
            </a:r>
            <a:r>
              <a:rPr lang="el-GR" b="0" i="0" strike="noStrike" cap="none" dirty="0">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μοι</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καθ</a:t>
            </a:r>
            <a:r>
              <a:rPr lang="el-GR" b="0" i="0" strike="noStrike" cap="none"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ὅσον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οἷός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τέ</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εἰμι</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ἔργῳ</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καὶ</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λόγῳ</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ἐγὼ</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δέ</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εἰ</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μὲν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δόξαν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19">
                  <a:extLst>
                    <a:ext uri="{A12FA001-AC4F-418D-AE19-62706E023703}">
                      <ahyp:hlinkClr xmlns:ahyp="http://schemas.microsoft.com/office/drawing/2018/hyperlinkcolor" val="tx"/>
                    </a:ext>
                  </a:extLst>
                </a:hlinkClick>
              </a:rPr>
              <a:t>καὶ</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0">
                  <a:extLst>
                    <a:ext uri="{A12FA001-AC4F-418D-AE19-62706E023703}">
                      <ahyp:hlinkClr xmlns:ahyp="http://schemas.microsoft.com/office/drawing/2018/hyperlinkcolor" val="tx"/>
                    </a:ext>
                  </a:extLst>
                </a:hlinkClick>
              </a:rPr>
              <a:t>ἐπιθυμίαν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1">
                  <a:extLst>
                    <a:ext uri="{A12FA001-AC4F-418D-AE19-62706E023703}">
                      <ahyp:hlinkClr xmlns:ahyp="http://schemas.microsoft.com/office/drawing/2018/hyperlinkcolor" val="tx"/>
                    </a:ext>
                  </a:extLst>
                </a:hlinkClick>
              </a:rPr>
              <a:t>τὴν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2">
                  <a:extLst>
                    <a:ext uri="{A12FA001-AC4F-418D-AE19-62706E023703}">
                      <ahyp:hlinkClr xmlns:ahyp="http://schemas.microsoft.com/office/drawing/2018/hyperlinkcolor" val="tx"/>
                    </a:ext>
                  </a:extLst>
                </a:hlinkClick>
              </a:rPr>
              <a:t>αὐτὴν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3">
                  <a:extLst>
                    <a:ext uri="{A12FA001-AC4F-418D-AE19-62706E023703}">
                      <ahyp:hlinkClr xmlns:ahyp="http://schemas.microsoft.com/office/drawing/2018/hyperlinkcolor" val="tx"/>
                    </a:ext>
                  </a:extLst>
                </a:hlinkClick>
              </a:rPr>
              <a:t>ἔχετε</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4">
                  <a:extLst>
                    <a:ext uri="{A12FA001-AC4F-418D-AE19-62706E023703}">
                      <ahyp:hlinkClr xmlns:ahyp="http://schemas.microsoft.com/office/drawing/2018/hyperlinkcolor" val="tx"/>
                    </a:ext>
                  </a:extLst>
                </a:hlinkClick>
              </a:rPr>
              <a:t>ἐκείνῳ</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5">
                  <a:extLst>
                    <a:ext uri="{A12FA001-AC4F-418D-AE19-62706E023703}">
                      <ahyp:hlinkClr xmlns:ahyp="http://schemas.microsoft.com/office/drawing/2018/hyperlinkcolor" val="tx"/>
                    </a:ext>
                  </a:extLst>
                </a:hlinkClick>
              </a:rPr>
              <a:t>σύμφημι</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6">
                  <a:extLst>
                    <a:ext uri="{A12FA001-AC4F-418D-AE19-62706E023703}">
                      <ahyp:hlinkClr xmlns:ahyp="http://schemas.microsoft.com/office/drawing/2018/hyperlinkcolor" val="tx"/>
                    </a:ext>
                  </a:extLst>
                </a:hlinkClick>
              </a:rPr>
              <a:t>κοινωνήσειν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7">
                  <a:extLst>
                    <a:ext uri="{A12FA001-AC4F-418D-AE19-62706E023703}">
                      <ahyp:hlinkClr xmlns:ahyp="http://schemas.microsoft.com/office/drawing/2018/hyperlinkcolor" val="tx"/>
                    </a:ext>
                  </a:extLst>
                </a:hlinkClick>
              </a:rPr>
              <a:t>εἰ</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8">
                  <a:extLst>
                    <a:ext uri="{A12FA001-AC4F-418D-AE19-62706E023703}">
                      <ahyp:hlinkClr xmlns:ahyp="http://schemas.microsoft.com/office/drawing/2018/hyperlinkcolor" val="tx"/>
                    </a:ext>
                  </a:extLst>
                </a:hlinkClick>
              </a:rPr>
              <a:t>δὲ</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29">
                  <a:extLst>
                    <a:ext uri="{A12FA001-AC4F-418D-AE19-62706E023703}">
                      <ahyp:hlinkClr xmlns:ahyp="http://schemas.microsoft.com/office/drawing/2018/hyperlinkcolor" val="tx"/>
                    </a:ext>
                  </a:extLst>
                </a:hlinkClick>
              </a:rPr>
              <a:t>μή</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0">
                  <a:extLst>
                    <a:ext uri="{A12FA001-AC4F-418D-AE19-62706E023703}">
                      <ahyp:hlinkClr xmlns:ahyp="http://schemas.microsoft.com/office/drawing/2018/hyperlinkcolor" val="tx"/>
                    </a:ext>
                  </a:extLst>
                </a:hlinkClick>
              </a:rPr>
              <a:t>βουλεύσεσθαι</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1">
                  <a:extLst>
                    <a:ext uri="{A12FA001-AC4F-418D-AE19-62706E023703}">
                      <ahyp:hlinkClr xmlns:ahyp="http://schemas.microsoft.com/office/drawing/2018/hyperlinkcolor" val="tx"/>
                    </a:ext>
                  </a:extLst>
                </a:hlinkClick>
              </a:rPr>
              <a:t>πολλάκις</a:t>
            </a:r>
            <a:r>
              <a:rPr lang="el-GR" b="0" i="0" cap="none" dirty="0">
                <a:effectLst/>
                <a:latin typeface="Arial" panose="020B0604020202020204" pitchFamily="34" charset="0"/>
                <a:cs typeface="Arial" panose="020B0604020202020204" pitchFamily="34" charset="0"/>
              </a:rPr>
              <a:t>. </a:t>
            </a:r>
            <a:r>
              <a:rPr lang="el-GR" b="0" i="0" strike="noStrike" cap="none" dirty="0">
                <a:effectLst/>
                <a:latin typeface="Arial" panose="020B0604020202020204" pitchFamily="34" charset="0"/>
                <a:cs typeface="Arial" panose="020B0604020202020204" pitchFamily="34" charset="0"/>
                <a:hlinkClick r:id="rId32">
                  <a:extLst>
                    <a:ext uri="{A12FA001-AC4F-418D-AE19-62706E023703}">
                      <ahyp:hlinkClr xmlns:ahyp="http://schemas.microsoft.com/office/drawing/2018/hyperlinkcolor" val="tx"/>
                    </a:ext>
                  </a:extLst>
                </a:hlinkClick>
              </a:rPr>
              <a:t>τίς</a:t>
            </a:r>
            <a:r>
              <a:rPr lang="el-GR" b="0" i="0" cap="none" dirty="0">
                <a:effectLst/>
                <a:latin typeface="Arial" panose="020B0604020202020204" pitchFamily="34" charset="0"/>
                <a:cs typeface="Arial" panose="020B0604020202020204" pitchFamily="34" charset="0"/>
              </a:rPr>
              <a:t> </a:t>
            </a:r>
            <a:r>
              <a:rPr lang="el-GR" b="0" i="0" strike="noStrike" cap="none" dirty="0">
                <a:effectLst/>
                <a:latin typeface="Arial" panose="020B0604020202020204" pitchFamily="34" charset="0"/>
                <a:cs typeface="Arial" panose="020B0604020202020204" pitchFamily="34" charset="0"/>
                <a:hlinkClick r:id="rId33">
                  <a:extLst>
                    <a:ext uri="{A12FA001-AC4F-418D-AE19-62706E023703}">
                      <ahyp:hlinkClr xmlns:ahyp="http://schemas.microsoft.com/office/drawing/2018/hyperlinkcolor" val="tx"/>
                    </a:ext>
                  </a:extLst>
                </a:hlinkClick>
              </a:rPr>
              <a:t>δ᾽</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4">
                  <a:extLst>
                    <a:ext uri="{A12FA001-AC4F-418D-AE19-62706E023703}">
                      <ahyp:hlinkClr xmlns:ahyp="http://schemas.microsoft.com/office/drawing/2018/hyperlinkcolor" val="tx"/>
                    </a:ext>
                  </a:extLst>
                </a:hlinkClick>
              </a:rPr>
              <a:t>ἦν</a:t>
            </a:r>
            <a:r>
              <a:rPr lang="el-GR" b="0" i="0" cap="none" dirty="0">
                <a:effectLst/>
                <a:latin typeface="Arial" panose="020B0604020202020204" pitchFamily="34" charset="0"/>
                <a:cs typeface="Arial" panose="020B0604020202020204" pitchFamily="34" charset="0"/>
              </a:rPr>
              <a:t> </a:t>
            </a:r>
            <a:r>
              <a:rPr lang="el-GR" b="0" i="0" strike="noStrike" cap="none" dirty="0">
                <a:effectLst/>
                <a:latin typeface="Arial" panose="020B0604020202020204" pitchFamily="34" charset="0"/>
                <a:cs typeface="Arial" panose="020B0604020202020204" pitchFamily="34" charset="0"/>
                <a:hlinkClick r:id="rId35">
                  <a:extLst>
                    <a:ext uri="{A12FA001-AC4F-418D-AE19-62706E023703}">
                      <ahyp:hlinkClr xmlns:ahyp="http://schemas.microsoft.com/office/drawing/2018/hyperlinkcolor" val="tx"/>
                    </a:ext>
                  </a:extLst>
                </a:hlinkClick>
              </a:rPr>
              <a:t>ἡ</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6">
                  <a:extLst>
                    <a:ext uri="{A12FA001-AC4F-418D-AE19-62706E023703}">
                      <ahyp:hlinkClr xmlns:ahyp="http://schemas.microsoft.com/office/drawing/2018/hyperlinkcolor" val="tx"/>
                    </a:ext>
                  </a:extLst>
                </a:hlinkClick>
              </a:rPr>
              <a:t>ἐκείνου</a:t>
            </a:r>
            <a:r>
              <a:rPr lang="el-GR" b="0" i="0" cap="none" dirty="0">
                <a:effectLst/>
                <a:latin typeface="Arial" panose="020B0604020202020204" pitchFamily="34" charset="0"/>
                <a:cs typeface="Arial" panose="020B0604020202020204" pitchFamily="34" charset="0"/>
              </a:rPr>
              <a:t> </a:t>
            </a:r>
            <a:r>
              <a:rPr lang="el-GR" b="0" i="0" strike="noStrike" cap="none" dirty="0">
                <a:effectLst/>
                <a:latin typeface="Arial" panose="020B0604020202020204" pitchFamily="34" charset="0"/>
                <a:cs typeface="Arial" panose="020B0604020202020204" pitchFamily="34" charset="0"/>
                <a:hlinkClick r:id="rId37">
                  <a:extLst>
                    <a:ext uri="{A12FA001-AC4F-418D-AE19-62706E023703}">
                      <ahyp:hlinkClr xmlns:ahyp="http://schemas.microsoft.com/office/drawing/2018/hyperlinkcolor" val="tx"/>
                    </a:ext>
                  </a:extLst>
                </a:hlinkClick>
              </a:rPr>
              <a:t>διάνοια</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8">
                  <a:extLst>
                    <a:ext uri="{A12FA001-AC4F-418D-AE19-62706E023703}">
                      <ahyp:hlinkClr xmlns:ahyp="http://schemas.microsoft.com/office/drawing/2018/hyperlinkcolor" val="tx"/>
                    </a:ext>
                  </a:extLst>
                </a:hlinkClick>
              </a:rPr>
              <a:t>καὶ</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39">
                  <a:extLst>
                    <a:ext uri="{A12FA001-AC4F-418D-AE19-62706E023703}">
                      <ahyp:hlinkClr xmlns:ahyp="http://schemas.microsoft.com/office/drawing/2018/hyperlinkcolor" val="tx"/>
                    </a:ext>
                  </a:extLst>
                </a:hlinkClick>
              </a:rPr>
              <a:t>ἐπιθυμία</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0">
                  <a:extLst>
                    <a:ext uri="{A12FA001-AC4F-418D-AE19-62706E023703}">
                      <ahyp:hlinkClr xmlns:ahyp="http://schemas.microsoft.com/office/drawing/2018/hyperlinkcolor" val="tx"/>
                    </a:ext>
                  </a:extLst>
                </a:hlinkClick>
              </a:rPr>
              <a:t>σχεδὸν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1">
                  <a:extLst>
                    <a:ext uri="{A12FA001-AC4F-418D-AE19-62706E023703}">
                      <ahyp:hlinkClr xmlns:ahyp="http://schemas.microsoft.com/office/drawing/2018/hyperlinkcolor" val="tx"/>
                    </a:ext>
                  </a:extLst>
                </a:hlinkClick>
              </a:rPr>
              <a:t>οὐκ</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2">
                  <a:extLst>
                    <a:ext uri="{A12FA001-AC4F-418D-AE19-62706E023703}">
                      <ahyp:hlinkClr xmlns:ahyp="http://schemas.microsoft.com/office/drawing/2018/hyperlinkcolor" val="tx"/>
                    </a:ext>
                  </a:extLst>
                </a:hlinkClick>
              </a:rPr>
              <a:t>εἰκάζων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3">
                  <a:extLst>
                    <a:ext uri="{A12FA001-AC4F-418D-AE19-62706E023703}">
                      <ahyp:hlinkClr xmlns:ahyp="http://schemas.microsoft.com/office/drawing/2018/hyperlinkcolor" val="tx"/>
                    </a:ext>
                  </a:extLst>
                </a:hlinkClick>
              </a:rPr>
              <a:t>ἀλλ</a:t>
            </a:r>
            <a:r>
              <a:rPr lang="el-GR" b="0" i="0" strike="noStrike" cap="none" dirty="0">
                <a:effectLst/>
                <a:latin typeface="Arial" panose="020B0604020202020204" pitchFamily="34" charset="0"/>
                <a:cs typeface="Arial" panose="020B0604020202020204" pitchFamily="34" charset="0"/>
                <a:hlinkClick r:id="rId43">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4">
                  <a:extLst>
                    <a:ext uri="{A12FA001-AC4F-418D-AE19-62706E023703}">
                      <ahyp:hlinkClr xmlns:ahyp="http://schemas.microsoft.com/office/drawing/2018/hyperlinkcolor" val="tx"/>
                    </a:ext>
                  </a:extLst>
                </a:hlinkClick>
              </a:rPr>
              <a:t>ὡς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5">
                  <a:extLst>
                    <a:ext uri="{A12FA001-AC4F-418D-AE19-62706E023703}">
                      <ahyp:hlinkClr xmlns:ahyp="http://schemas.microsoft.com/office/drawing/2018/hyperlinkcolor" val="tx"/>
                    </a:ext>
                  </a:extLst>
                </a:hlinkClick>
              </a:rPr>
              <a:t>εἰδὼς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6">
                  <a:extLst>
                    <a:ext uri="{A12FA001-AC4F-418D-AE19-62706E023703}">
                      <ahyp:hlinkClr xmlns:ahyp="http://schemas.microsoft.com/office/drawing/2018/hyperlinkcolor" val="tx"/>
                    </a:ext>
                  </a:extLst>
                </a:hlinkClick>
              </a:rPr>
              <a:t>σαφῶς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7">
                  <a:extLst>
                    <a:ext uri="{A12FA001-AC4F-418D-AE19-62706E023703}">
                      <ahyp:hlinkClr xmlns:ahyp="http://schemas.microsoft.com/office/drawing/2018/hyperlinkcolor" val="tx"/>
                    </a:ext>
                  </a:extLst>
                </a:hlinkClick>
              </a:rPr>
              <a:t>εἴποιμ</a:t>
            </a:r>
            <a:r>
              <a:rPr lang="el-GR" b="0" i="0" strike="noStrike" cap="none" dirty="0">
                <a:effectLst/>
                <a:latin typeface="Arial" panose="020B0604020202020204" pitchFamily="34" charset="0"/>
                <a:cs typeface="Arial" panose="020B0604020202020204" pitchFamily="34" charset="0"/>
                <a:hlinkClick r:id="rId47">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8">
                  <a:extLst>
                    <a:ext uri="{A12FA001-AC4F-418D-AE19-62706E023703}">
                      <ahyp:hlinkClr xmlns:ahyp="http://schemas.microsoft.com/office/drawing/2018/hyperlinkcolor" val="tx"/>
                    </a:ext>
                  </a:extLst>
                </a:hlinkClick>
              </a:rPr>
              <a:t>ἄν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49">
                  <a:extLst>
                    <a:ext uri="{A12FA001-AC4F-418D-AE19-62706E023703}">
                      <ahyp:hlinkClr xmlns:ahyp="http://schemas.microsoft.com/office/drawing/2018/hyperlinkcolor" val="tx"/>
                    </a:ext>
                  </a:extLst>
                </a:hlinkClick>
              </a:rPr>
              <a:t>ὅτε</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0">
                  <a:extLst>
                    <a:ext uri="{A12FA001-AC4F-418D-AE19-62706E023703}">
                      <ahyp:hlinkClr xmlns:ahyp="http://schemas.microsoft.com/office/drawing/2018/hyperlinkcolor" val="tx"/>
                    </a:ext>
                  </a:extLst>
                </a:hlinkClick>
              </a:rPr>
              <a:t>γὰρ</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1">
                  <a:extLst>
                    <a:ext uri="{A12FA001-AC4F-418D-AE19-62706E023703}">
                      <ahyp:hlinkClr xmlns:ahyp="http://schemas.microsoft.com/office/drawing/2018/hyperlinkcolor" val="tx"/>
                    </a:ext>
                  </a:extLst>
                </a:hlinkClick>
              </a:rPr>
              <a:t>κατ</a:t>
            </a:r>
            <a:r>
              <a:rPr lang="el-GR" b="0" i="0" strike="noStrike" cap="none" dirty="0">
                <a:effectLst/>
                <a:latin typeface="Arial" panose="020B0604020202020204" pitchFamily="34" charset="0"/>
                <a:cs typeface="Arial" panose="020B0604020202020204" pitchFamily="34" charset="0"/>
                <a:hlinkClick r:id="rId51">
                  <a:extLst>
                    <a:ext uri="{A12FA001-AC4F-418D-AE19-62706E023703}">
                      <ahyp:hlinkClr xmlns:ahyp="http://schemas.microsoft.com/office/drawing/2018/hyperlinkcolor" val="tx"/>
                    </a:ext>
                  </a:extLst>
                </a:hlinkClick>
              </a:rPr>
              <a:t>᾽</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2">
                  <a:extLst>
                    <a:ext uri="{A12FA001-AC4F-418D-AE19-62706E023703}">
                      <ahyp:hlinkClr xmlns:ahyp="http://schemas.microsoft.com/office/drawing/2018/hyperlinkcolor" val="tx"/>
                    </a:ext>
                  </a:extLst>
                </a:hlinkClick>
              </a:rPr>
              <a:t>ἀρχὰς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3">
                  <a:extLst>
                    <a:ext uri="{A12FA001-AC4F-418D-AE19-62706E023703}">
                      <ahyp:hlinkClr xmlns:ahyp="http://schemas.microsoft.com/office/drawing/2018/hyperlinkcolor" val="tx"/>
                    </a:ext>
                  </a:extLst>
                </a:hlinkClick>
              </a:rPr>
              <a:t>εἰς</a:t>
            </a:r>
            <a:r>
              <a:rPr lang="el-GR" b="0" i="0" cap="none" dirty="0">
                <a:effectLst/>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a:t>
            </a:r>
            <a:r>
              <a:rPr lang="el-GR" b="0" i="0" strike="noStrike" cap="none" dirty="0" err="1">
                <a:effectLst/>
                <a:latin typeface="Arial" panose="020B0604020202020204" pitchFamily="34" charset="0"/>
                <a:cs typeface="Arial" panose="020B0604020202020204" pitchFamily="34" charset="0"/>
                <a:hlinkClick r:id="rId54">
                  <a:extLst>
                    <a:ext uri="{A12FA001-AC4F-418D-AE19-62706E023703}">
                      <ahyp:hlinkClr xmlns:ahyp="http://schemas.microsoft.com/office/drawing/2018/hyperlinkcolor" val="tx"/>
                    </a:ext>
                  </a:extLst>
                </a:hlinkClick>
              </a:rPr>
              <a:t>υρακούσας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5">
                  <a:extLst>
                    <a:ext uri="{A12FA001-AC4F-418D-AE19-62706E023703}">
                      <ahyp:hlinkClr xmlns:ahyp="http://schemas.microsoft.com/office/drawing/2018/hyperlinkcolor" val="tx"/>
                    </a:ext>
                  </a:extLst>
                </a:hlinkClick>
              </a:rPr>
              <a:t>ἐγὼ</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6">
                  <a:extLst>
                    <a:ext uri="{A12FA001-AC4F-418D-AE19-62706E023703}">
                      <ahyp:hlinkClr xmlns:ahyp="http://schemas.microsoft.com/office/drawing/2018/hyperlinkcolor" val="tx"/>
                    </a:ext>
                  </a:extLst>
                </a:hlinkClick>
              </a:rPr>
              <a:t>ἀφικόμην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7">
                  <a:extLst>
                    <a:ext uri="{A12FA001-AC4F-418D-AE19-62706E023703}">
                      <ahyp:hlinkClr xmlns:ahyp="http://schemas.microsoft.com/office/drawing/2018/hyperlinkcolor" val="tx"/>
                    </a:ext>
                  </a:extLst>
                </a:hlinkClick>
              </a:rPr>
              <a:t>σχεδὸν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8">
                  <a:extLst>
                    <a:ext uri="{A12FA001-AC4F-418D-AE19-62706E023703}">
                      <ahyp:hlinkClr xmlns:ahyp="http://schemas.microsoft.com/office/drawing/2018/hyperlinkcolor" val="tx"/>
                    </a:ext>
                  </a:extLst>
                </a:hlinkClick>
              </a:rPr>
              <a:t>ἔτη</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59">
                  <a:extLst>
                    <a:ext uri="{A12FA001-AC4F-418D-AE19-62706E023703}">
                      <ahyp:hlinkClr xmlns:ahyp="http://schemas.microsoft.com/office/drawing/2018/hyperlinkcolor" val="tx"/>
                    </a:ext>
                  </a:extLst>
                </a:hlinkClick>
              </a:rPr>
              <a:t>τετταράκοντα</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0">
                  <a:extLst>
                    <a:ext uri="{A12FA001-AC4F-418D-AE19-62706E023703}">
                      <ahyp:hlinkClr xmlns:ahyp="http://schemas.microsoft.com/office/drawing/2018/hyperlinkcolor" val="tx"/>
                    </a:ext>
                  </a:extLst>
                </a:hlinkClick>
              </a:rPr>
              <a:t>γεγονώς</a:t>
            </a:r>
            <a:r>
              <a:rPr lang="el-GR" b="0" i="0" cap="none" dirty="0">
                <a:effectLst/>
                <a:latin typeface="Arial" panose="020B0604020202020204" pitchFamily="34" charset="0"/>
                <a:cs typeface="Arial" panose="020B0604020202020204" pitchFamily="34" charset="0"/>
              </a:rPr>
              <a:t>, </a:t>
            </a:r>
            <a:r>
              <a:rPr lang="el-GR" cap="none" dirty="0">
                <a:latin typeface="Arial" panose="020B0604020202020204" pitchFamily="34" charset="0"/>
                <a:cs typeface="Arial" panose="020B0604020202020204" pitchFamily="34" charset="0"/>
              </a:rPr>
              <a:t>Δ</a:t>
            </a:r>
            <a:r>
              <a:rPr lang="el-GR" b="0" i="0" strike="noStrike" cap="none" dirty="0">
                <a:effectLst/>
                <a:latin typeface="Arial" panose="020B0604020202020204" pitchFamily="34" charset="0"/>
                <a:cs typeface="Arial" panose="020B0604020202020204" pitchFamily="34" charset="0"/>
                <a:hlinkClick r:id="rId61">
                  <a:extLst>
                    <a:ext uri="{A12FA001-AC4F-418D-AE19-62706E023703}">
                      <ahyp:hlinkClr xmlns:ahyp="http://schemas.microsoft.com/office/drawing/2018/hyperlinkcolor" val="tx"/>
                    </a:ext>
                  </a:extLst>
                </a:hlinkClick>
              </a:rPr>
              <a:t>ίων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2">
                  <a:extLst>
                    <a:ext uri="{A12FA001-AC4F-418D-AE19-62706E023703}">
                      <ahyp:hlinkClr xmlns:ahyp="http://schemas.microsoft.com/office/drawing/2018/hyperlinkcolor" val="tx"/>
                    </a:ext>
                  </a:extLst>
                </a:hlinkClick>
              </a:rPr>
              <a:t>εἶχε</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3">
                  <a:extLst>
                    <a:ext uri="{A12FA001-AC4F-418D-AE19-62706E023703}">
                      <ahyp:hlinkClr xmlns:ahyp="http://schemas.microsoft.com/office/drawing/2018/hyperlinkcolor" val="tx"/>
                    </a:ext>
                  </a:extLst>
                </a:hlinkClick>
              </a:rPr>
              <a:t>τὴν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4">
                  <a:extLst>
                    <a:ext uri="{A12FA001-AC4F-418D-AE19-62706E023703}">
                      <ahyp:hlinkClr xmlns:ahyp="http://schemas.microsoft.com/office/drawing/2018/hyperlinkcolor" val="tx"/>
                    </a:ext>
                  </a:extLst>
                </a:hlinkClick>
              </a:rPr>
              <a:t>ἡλικίαν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5">
                  <a:extLst>
                    <a:ext uri="{A12FA001-AC4F-418D-AE19-62706E023703}">
                      <ahyp:hlinkClr xmlns:ahyp="http://schemas.microsoft.com/office/drawing/2018/hyperlinkcolor" val="tx"/>
                    </a:ext>
                  </a:extLst>
                </a:hlinkClick>
              </a:rPr>
              <a:t>ἣν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6">
                  <a:extLst>
                    <a:ext uri="{A12FA001-AC4F-418D-AE19-62706E023703}">
                      <ahyp:hlinkClr xmlns:ahyp="http://schemas.microsoft.com/office/drawing/2018/hyperlinkcolor" val="tx"/>
                    </a:ext>
                  </a:extLst>
                </a:hlinkClick>
              </a:rPr>
              <a:t>τὰ</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7">
                  <a:extLst>
                    <a:ext uri="{A12FA001-AC4F-418D-AE19-62706E023703}">
                      <ahyp:hlinkClr xmlns:ahyp="http://schemas.microsoft.com/office/drawing/2018/hyperlinkcolor" val="tx"/>
                    </a:ext>
                  </a:extLst>
                </a:hlinkClick>
              </a:rPr>
              <a:t>νῦν</a:t>
            </a:r>
            <a:r>
              <a:rPr lang="el-GR" b="0" i="0" cap="none" dirty="0">
                <a:effectLst/>
                <a:latin typeface="Arial" panose="020B0604020202020204" pitchFamily="34" charset="0"/>
                <a:cs typeface="Arial" panose="020B0604020202020204" pitchFamily="34" charset="0"/>
              </a:rPr>
              <a:t> </a:t>
            </a:r>
            <a:r>
              <a:rPr lang="el-GR" b="1" i="0" strike="noStrike" cap="none" dirty="0" err="1">
                <a:effectLst/>
                <a:latin typeface="Arial" panose="020B0604020202020204" pitchFamily="34" charset="0"/>
                <a:cs typeface="Arial" panose="020B0604020202020204" pitchFamily="34" charset="0"/>
                <a:hlinkClick r:id="rId68">
                  <a:extLst>
                    <a:ext uri="{A12FA001-AC4F-418D-AE19-62706E023703}">
                      <ahyp:hlinkClr xmlns:ahyp="http://schemas.microsoft.com/office/drawing/2018/hyperlinkcolor" val="tx"/>
                    </a:ext>
                  </a:extLst>
                </a:hlinkClick>
              </a:rPr>
              <a:t>Ἱππαρῖνος</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69">
                  <a:extLst>
                    <a:ext uri="{A12FA001-AC4F-418D-AE19-62706E023703}">
                      <ahyp:hlinkClr xmlns:ahyp="http://schemas.microsoft.com/office/drawing/2018/hyperlinkcolor" val="tx"/>
                    </a:ext>
                  </a:extLst>
                </a:hlinkClick>
              </a:rPr>
              <a:t>γέγονεν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70">
                  <a:extLst>
                    <a:ext uri="{A12FA001-AC4F-418D-AE19-62706E023703}">
                      <ahyp:hlinkClr xmlns:ahyp="http://schemas.microsoft.com/office/drawing/2018/hyperlinkcolor" val="tx"/>
                    </a:ext>
                  </a:extLst>
                </a:hlinkClick>
              </a:rPr>
              <a:t>καὶ</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71">
                  <a:extLst>
                    <a:ext uri="{A12FA001-AC4F-418D-AE19-62706E023703}">
                      <ahyp:hlinkClr xmlns:ahyp="http://schemas.microsoft.com/office/drawing/2018/hyperlinkcolor" val="tx"/>
                    </a:ext>
                  </a:extLst>
                </a:hlinkClick>
              </a:rPr>
              <a:t>ἣν</a:t>
            </a:r>
            <a:r>
              <a:rPr lang="el-GR" b="0" i="0" cap="none" dirty="0">
                <a:effectLst/>
                <a:latin typeface="Arial" panose="020B0604020202020204" pitchFamily="34" charset="0"/>
                <a:cs typeface="Arial" panose="020B0604020202020204" pitchFamily="34" charset="0"/>
              </a:rPr>
              <a:t> </a:t>
            </a:r>
            <a:r>
              <a:rPr lang="el-GR" b="0" i="0" strike="noStrike" cap="none" dirty="0" err="1">
                <a:effectLst/>
                <a:latin typeface="Arial" panose="020B0604020202020204" pitchFamily="34" charset="0"/>
                <a:cs typeface="Arial" panose="020B0604020202020204" pitchFamily="34" charset="0"/>
                <a:hlinkClick r:id="rId72">
                  <a:extLst>
                    <a:ext uri="{A12FA001-AC4F-418D-AE19-62706E023703}">
                      <ahyp:hlinkClr xmlns:ahyp="http://schemas.microsoft.com/office/drawing/2018/hyperlinkcolor" val="tx"/>
                    </a:ext>
                  </a:extLst>
                </a:hlinkClick>
              </a:rPr>
              <a:t>ἔσχεν</a:t>
            </a:r>
            <a:endParaRPr lang="el-GR" cap="none" dirty="0">
              <a:latin typeface="Arial" panose="020B0604020202020204" pitchFamily="34" charset="0"/>
              <a:cs typeface="Arial" panose="020B0604020202020204" pitchFamily="34" charset="0"/>
            </a:endParaRPr>
          </a:p>
        </p:txBody>
      </p:sp>
      <p:sp>
        <p:nvSpPr>
          <p:cNvPr id="5" name="Θέση περιεχομένου 4">
            <a:extLst>
              <a:ext uri="{FF2B5EF4-FFF2-40B4-BE49-F238E27FC236}">
                <a16:creationId xmlns:a16="http://schemas.microsoft.com/office/drawing/2014/main" id="{B674547B-0F22-CDBF-22D7-3E3E0901CBDA}"/>
              </a:ext>
            </a:extLst>
          </p:cNvPr>
          <p:cNvSpPr>
            <a:spLocks noGrp="1"/>
          </p:cNvSpPr>
          <p:nvPr>
            <p:ph sz="quarter" idx="14"/>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Ο Πλάτωνας εύχεται στους συγγενείς και στους συντρόφους του Δίωνα υγεία.</a:t>
            </a:r>
          </a:p>
          <a:p>
            <a:pPr marL="0" indent="0" algn="just">
              <a:buNone/>
            </a:pPr>
            <a:r>
              <a:rPr lang="el-GR" cap="none" dirty="0">
                <a:latin typeface="Arial" panose="020B0604020202020204" pitchFamily="34" charset="0"/>
                <a:cs typeface="Arial" panose="020B0604020202020204" pitchFamily="34" charset="0"/>
              </a:rPr>
              <a:t>Μου γράψατε ότι πρέπει να έχω στον νου μου ότι και η δική σας πολιτική είναι η ίδια με εκείνη που είχε ο Δίων, και επιπλέον μου παραγγείλατε να την υποστηρίξω όσο πιο πολύ μπορούσα και με τα έργα και με τα λόγια μου. Τώρα, αν όντως έχετε τις ίδιες πεποιθήσεις και τις ίδιες επιδιώξεις με εκείνον, συμφωνώ να τις υποστηρίξω. Διαφορετικά, θα πρέπει να σκεφτώ πολύ καλά αυτό το ζήτημα. Ποιες ήταν οι δικές του επιδιώξεις και οι δικές του ιδέες θα σας το πω σχεδόν χωρίς να προβώ σε εικασίες αλλά επειδή το γνωρίζω με σαφήνεια. Όταν αρχικά έφθασα στις Συρακούσες και ήμουν περίπου σαράντα χρονών ο Δίων είχε περίπου την  ηλικία που έχει σήμερα ο </a:t>
            </a:r>
            <a:r>
              <a:rPr lang="el-GR" cap="none" dirty="0" err="1">
                <a:latin typeface="Arial" panose="020B0604020202020204" pitchFamily="34" charset="0"/>
                <a:cs typeface="Arial" panose="020B0604020202020204" pitchFamily="34" charset="0"/>
              </a:rPr>
              <a:t>Ιππαρίνος</a:t>
            </a:r>
            <a:endParaRPr lang="el-GR"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8709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29ECF5-9C17-F426-496A-8ED23B4EBD4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br>
              <a:rPr lang="el-GR" dirty="0">
                <a:latin typeface="Arial" panose="020B060402020202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0327757F-1267-1C5E-602A-5A15C5A42A23}"/>
              </a:ext>
            </a:extLst>
          </p:cNvPr>
          <p:cNvSpPr>
            <a:spLocks noGrp="1"/>
          </p:cNvSpPr>
          <p:nvPr>
            <p:ph sz="quarter" idx="13"/>
          </p:nvPr>
        </p:nvSpPr>
        <p:spPr/>
        <p:txBody>
          <a:bodyPr>
            <a:normAutofit fontScale="92500" lnSpcReduction="10000"/>
          </a:bodyPr>
          <a:lstStyle/>
          <a:p>
            <a:pPr marL="0" indent="0" algn="just">
              <a:buNone/>
            </a:pPr>
            <a:r>
              <a:rPr lang="el-GR" cap="none" dirty="0">
                <a:latin typeface="Arial" panose="020B0604020202020204" pitchFamily="34" charset="0"/>
                <a:cs typeface="Arial" panose="020B0604020202020204" pitchFamily="34" charset="0"/>
              </a:rPr>
              <a:t>[324β] τότε </a:t>
            </a:r>
            <a:r>
              <a:rPr lang="el-GR" cap="none" dirty="0" err="1">
                <a:latin typeface="Arial" panose="020B0604020202020204" pitchFamily="34" charset="0"/>
                <a:cs typeface="Arial" panose="020B0604020202020204" pitchFamily="34" charset="0"/>
              </a:rPr>
              <a:t>δόξαν</a:t>
            </a:r>
            <a:r>
              <a:rPr lang="el-GR" cap="none" dirty="0">
                <a:latin typeface="Arial" panose="020B0604020202020204" pitchFamily="34" charset="0"/>
                <a:cs typeface="Arial" panose="020B0604020202020204" pitchFamily="34" charset="0"/>
              </a:rPr>
              <a:t>, ταύτην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διετέλεσεν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ἔχων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Συρακοσίους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οἴεσθαι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ἐλευθέρους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κατὰ</a:t>
            </a:r>
            <a:r>
              <a:rPr lang="el-GR" cap="none" dirty="0">
                <a:latin typeface="Arial" panose="020B0604020202020204" pitchFamily="34" charset="0"/>
                <a:cs typeface="Arial" panose="020B0604020202020204" pitchFamily="34" charset="0"/>
              </a:rPr>
              <a:t> νόμους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ἀρίστους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οἰκοῦντας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ὥστε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οὐδὲν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θαυμαστὸν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a:t>
            </a:r>
            <a:r>
              <a:rPr lang="el-GR" cap="none" dirty="0">
                <a:latin typeface="Arial" panose="020B0604020202020204" pitchFamily="34" charset="0"/>
                <a:cs typeface="Arial" panose="020B0604020202020204" pitchFamily="34" charset="0"/>
              </a:rPr>
              <a:t> τις </a:t>
            </a:r>
            <a:r>
              <a:rPr lang="el-GR" cap="none" dirty="0" err="1">
                <a:latin typeface="Arial" panose="020B0604020202020204" pitchFamily="34" charset="0"/>
                <a:cs typeface="Arial" panose="020B0604020202020204" pitchFamily="34" charset="0"/>
              </a:rPr>
              <a:t>θεῶν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δόξαν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περὶ</a:t>
            </a:r>
            <a:r>
              <a:rPr lang="el-GR" cap="none" dirty="0">
                <a:latin typeface="Arial" panose="020B0604020202020204" pitchFamily="34" charset="0"/>
                <a:cs typeface="Arial" panose="020B0604020202020204" pitchFamily="34" charset="0"/>
              </a:rPr>
              <a:t> πολιτείας </a:t>
            </a:r>
            <a:r>
              <a:rPr lang="el-GR" cap="none" dirty="0" err="1">
                <a:latin typeface="Arial" panose="020B0604020202020204" pitchFamily="34" charset="0"/>
                <a:cs typeface="Arial" panose="020B0604020202020204" pitchFamily="34" charset="0"/>
              </a:rPr>
              <a:t>ἐκείνῳ</a:t>
            </a:r>
            <a:r>
              <a:rPr lang="el-GR" cap="none" dirty="0">
                <a:latin typeface="Arial" panose="020B0604020202020204" pitchFamily="34" charset="0"/>
                <a:cs typeface="Arial" panose="020B0604020202020204" pitchFamily="34" charset="0"/>
              </a:rPr>
              <a:t> γενέσθαι </a:t>
            </a:r>
            <a:r>
              <a:rPr lang="el-GR" cap="none" dirty="0" err="1">
                <a:latin typeface="Arial" panose="020B0604020202020204" pitchFamily="34" charset="0"/>
                <a:cs typeface="Arial" panose="020B0604020202020204" pitchFamily="34" charset="0"/>
              </a:rPr>
              <a:t>σύμφρονα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ποιήσειεν</a:t>
            </a:r>
            <a:r>
              <a:rPr lang="el-GR" cap="none" dirty="0">
                <a:latin typeface="Arial" panose="020B0604020202020204" pitchFamily="34" charset="0"/>
                <a:cs typeface="Arial" panose="020B0604020202020204" pitchFamily="34" charset="0"/>
              </a:rPr>
              <a:t>. τίς δ᾽ </a:t>
            </a:r>
            <a:r>
              <a:rPr lang="el-GR" cap="none" dirty="0" err="1">
                <a:latin typeface="Arial" panose="020B0604020202020204" pitchFamily="34" charset="0"/>
                <a:cs typeface="Arial" panose="020B0604020202020204" pitchFamily="34" charset="0"/>
              </a:rPr>
              <a:t>ἦν</a:t>
            </a:r>
            <a:r>
              <a:rPr lang="el-GR" cap="none" dirty="0">
                <a:latin typeface="Arial" panose="020B0604020202020204" pitchFamily="34" charset="0"/>
                <a:cs typeface="Arial" panose="020B0604020202020204" pitchFamily="34" charset="0"/>
              </a:rPr>
              <a:t> ὁ τρόπος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γενέσεως </a:t>
            </a:r>
            <a:r>
              <a:rPr lang="el-GR" cap="none" dirty="0" err="1">
                <a:latin typeface="Arial" panose="020B0604020202020204" pitchFamily="34" charset="0"/>
                <a:cs typeface="Arial" panose="020B0604020202020204" pitchFamily="34" charset="0"/>
              </a:rPr>
              <a:t>αὐτῆς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ἀπάξιον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ἀκοῦσαι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νέῳ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νέῳ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πειράσομαι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ἐξ</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ἀρχῆς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ἐγὼ</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πρὸς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ὑμᾶς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διεξελθεῖν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ἔχει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καιρὸν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νῦν</a:t>
            </a:r>
            <a:r>
              <a:rPr lang="el-GR" cap="none"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7EDA1A45-0585-2CB9-7486-48DB81B8A25E}"/>
              </a:ext>
            </a:extLst>
          </p:cNvPr>
          <p:cNvSpPr>
            <a:spLocks noGrp="1"/>
          </p:cNvSpPr>
          <p:nvPr>
            <p:ph sz="quarter" idx="14"/>
          </p:nvPr>
        </p:nvSpPr>
        <p:spPr/>
        <p:txBody>
          <a:bodyPr>
            <a:normAutofit fontScale="85000" lnSpcReduction="20000"/>
          </a:bodyPr>
          <a:lstStyle/>
          <a:p>
            <a:pPr marL="0" indent="0" algn="just">
              <a:buNone/>
            </a:pPr>
            <a:r>
              <a:rPr lang="el-GR" cap="none" dirty="0">
                <a:latin typeface="Arial" panose="020B0604020202020204" pitchFamily="34" charset="0"/>
                <a:cs typeface="Arial" panose="020B0604020202020204" pitchFamily="34" charset="0"/>
              </a:rPr>
              <a:t>και τις απόψεις που είχε τότε αυτές και συνέχισε να έχει για πάντα, γιατί πίστευε ότι οι Συρακούσιοι έπρεπε να είναι ελεύθεροι και να διοικούνται από τους καλύτερους νόμους. Επομένως, δεν είναι έκπληξη αν κάποια θεότητα έκανε τον </a:t>
            </a:r>
            <a:r>
              <a:rPr lang="el-GR" cap="none" dirty="0" err="1">
                <a:latin typeface="Arial" panose="020B0604020202020204" pitchFamily="34" charset="0"/>
                <a:cs typeface="Arial" panose="020B0604020202020204" pitchFamily="34" charset="0"/>
              </a:rPr>
              <a:t>Ιππαρίνο</a:t>
            </a:r>
            <a:r>
              <a:rPr lang="el-GR" cap="none" dirty="0">
                <a:latin typeface="Arial" panose="020B0604020202020204" pitchFamily="34" charset="0"/>
                <a:cs typeface="Arial" panose="020B0604020202020204" pitchFamily="34" charset="0"/>
              </a:rPr>
              <a:t> να μοιράζεται τις ίδιες απόψεις για τη διακυβέρνηση μιας πόλης με εκείνες που είχε και εκείνος στο μυαλό του. Τώρα το πώς γεννήθηκαν αυτές οι ιδέες είναι ένα θέμα άξιο να ακούσει κανείς είτε είναι νέος είτε όχι. Θα προσπαθήσω να σας διηγηθώ τα πράγματα από την αρχή γιατί τώρα είναι η ευκαιρία.</a:t>
            </a:r>
          </a:p>
        </p:txBody>
      </p:sp>
    </p:spTree>
    <p:extLst>
      <p:ext uri="{BB962C8B-B14F-4D97-AF65-F5344CB8AC3E}">
        <p14:creationId xmlns:p14="http://schemas.microsoft.com/office/powerpoint/2010/main" val="330304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1C399E-AD78-5850-36F9-92469142BB72}"/>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br>
              <a:rPr lang="el-GR" dirty="0">
                <a:latin typeface="Arial" panose="020B060402020202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4B20E271-3C75-3987-0DCE-031D3DC31807}"/>
              </a:ext>
            </a:extLst>
          </p:cNvPr>
          <p:cNvSpPr>
            <a:spLocks noGrp="1"/>
          </p:cNvSpPr>
          <p:nvPr>
            <p:ph sz="quarter" idx="13"/>
          </p:nvPr>
        </p:nvSpPr>
        <p:spPr/>
        <p:txBody>
          <a:bodyPr>
            <a:normAutofit fontScale="85000" lnSpcReduction="10000"/>
          </a:bodyPr>
          <a:lstStyle/>
          <a:p>
            <a:pPr marL="0" indent="0" algn="just">
              <a:buNone/>
            </a:pPr>
            <a:r>
              <a:rPr lang="el-GR" cap="none" dirty="0" err="1">
                <a:latin typeface="Arial" panose="020B0604020202020204" pitchFamily="34" charset="0"/>
                <a:cs typeface="Arial" panose="020B0604020202020204" pitchFamily="34" charset="0"/>
              </a:rPr>
              <a:t>νέος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ὢν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πολλοῖς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ταὐτὸν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ἔπαθον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ᾠήθην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θᾶττον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ἐμαυτοῦ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γενοίμην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κύριος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πόλεως</a:t>
            </a:r>
            <a:r>
              <a:rPr lang="el-GR" cap="none" dirty="0">
                <a:latin typeface="Arial" panose="020B0604020202020204" pitchFamily="34" charset="0"/>
                <a:cs typeface="Arial" panose="020B0604020202020204" pitchFamily="34" charset="0"/>
              </a:rPr>
              <a:t> [324</a:t>
            </a:r>
            <a:r>
              <a:rPr lang="en-GB" cap="none" dirty="0">
                <a:latin typeface="Arial" panose="020B0604020202020204" pitchFamily="34" charset="0"/>
                <a:cs typeface="Arial" panose="020B0604020202020204" pitchFamily="34" charset="0"/>
              </a:rPr>
              <a:t>c]</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εὐθὺς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ἰέναι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καί</a:t>
            </a:r>
            <a:r>
              <a:rPr lang="el-GR" cap="none" dirty="0">
                <a:latin typeface="Arial" panose="020B0604020202020204" pitchFamily="34" charset="0"/>
                <a:cs typeface="Arial" panose="020B0604020202020204" pitchFamily="34" charset="0"/>
              </a:rPr>
              <a:t> μοι </a:t>
            </a:r>
            <a:r>
              <a:rPr lang="el-GR" cap="none" dirty="0" err="1">
                <a:latin typeface="Arial" panose="020B0604020202020204" pitchFamily="34" charset="0"/>
                <a:cs typeface="Arial" panose="020B0604020202020204" pitchFamily="34" charset="0"/>
              </a:rPr>
              <a:t>τύχαι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τινὲς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πόλεως πραγμάτων </a:t>
            </a:r>
            <a:r>
              <a:rPr lang="el-GR" cap="none" dirty="0" err="1">
                <a:latin typeface="Arial" panose="020B0604020202020204" pitchFamily="34" charset="0"/>
                <a:cs typeface="Arial" panose="020B0604020202020204" pitchFamily="34" charset="0"/>
              </a:rPr>
              <a:t>τοιαίδε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παρέπεσον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πολλῶν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τότε πολιτείας </a:t>
            </a:r>
            <a:r>
              <a:rPr lang="el-GR" cap="none" dirty="0" err="1">
                <a:latin typeface="Arial" panose="020B0604020202020204" pitchFamily="34" charset="0"/>
                <a:cs typeface="Arial" panose="020B0604020202020204" pitchFamily="34" charset="0"/>
              </a:rPr>
              <a:t>λοιδορουμένης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μεταβολὴ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γίγνεται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μεταβολῆς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πεντήκοντά</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ἄνδρες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προύστησαν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ἄρχοντες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ἕνδεκα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ἄστει</a:t>
            </a:r>
            <a:r>
              <a:rPr lang="el-GR" cap="none" dirty="0">
                <a:latin typeface="Arial" panose="020B0604020202020204" pitchFamily="34" charset="0"/>
                <a:cs typeface="Arial" panose="020B0604020202020204" pitchFamily="34" charset="0"/>
              </a:rPr>
              <a:t>, δέκα δ᾽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Πειραεῖ</a:t>
            </a:r>
            <a:r>
              <a:rPr lang="el-GR" cap="none" dirty="0">
                <a:latin typeface="Arial" panose="020B0604020202020204" pitchFamily="34" charset="0"/>
                <a:cs typeface="Arial" panose="020B0604020202020204" pitchFamily="34" charset="0"/>
              </a:rPr>
              <a:t>—περί τε </a:t>
            </a:r>
            <a:r>
              <a:rPr lang="el-GR" cap="none" dirty="0" err="1">
                <a:latin typeface="Arial" panose="020B0604020202020204" pitchFamily="34" charset="0"/>
                <a:cs typeface="Arial" panose="020B0604020202020204" pitchFamily="34" charset="0"/>
              </a:rPr>
              <a:t>ἀγορὰν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ἑκάτεροι</a:t>
            </a:r>
            <a:r>
              <a:rPr lang="el-GR" cap="none" dirty="0">
                <a:latin typeface="Arial" panose="020B0604020202020204" pitchFamily="34" charset="0"/>
                <a:cs typeface="Arial" panose="020B0604020202020204" pitchFamily="34" charset="0"/>
              </a:rPr>
              <a:t> τούτων </a:t>
            </a:r>
            <a:r>
              <a:rPr lang="el-GR" cap="none" dirty="0" err="1">
                <a:latin typeface="Arial" panose="020B0604020202020204" pitchFamily="34" charset="0"/>
                <a:cs typeface="Arial" panose="020B0604020202020204" pitchFamily="34" charset="0"/>
              </a:rPr>
              <a:t>ὅσα</a:t>
            </a:r>
            <a:r>
              <a:rPr lang="el-GR" cap="none" dirty="0">
                <a:latin typeface="Arial" panose="020B0604020202020204" pitchFamily="34" charset="0"/>
                <a:cs typeface="Arial" panose="020B0604020202020204" pitchFamily="34" charset="0"/>
              </a:rPr>
              <a:t> τ᾽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ἄστεσι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διοικεῖν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ἔδει</a:t>
            </a:r>
            <a:r>
              <a:rPr lang="el-GR" cap="none" dirty="0">
                <a:latin typeface="Arial" panose="020B0604020202020204" pitchFamily="34" charset="0"/>
                <a:cs typeface="Arial" panose="020B0604020202020204" pitchFamily="34" charset="0"/>
              </a:rPr>
              <a:t>—</a:t>
            </a:r>
            <a:r>
              <a:rPr lang="el-GR" b="1" cap="none" dirty="0">
                <a:latin typeface="Arial" panose="020B0604020202020204" pitchFamily="34" charset="0"/>
                <a:cs typeface="Arial" panose="020B0604020202020204" pitchFamily="34" charset="0"/>
              </a:rPr>
              <a:t>τριάκοντα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πάντων</a:t>
            </a:r>
          </a:p>
        </p:txBody>
      </p:sp>
      <p:sp>
        <p:nvSpPr>
          <p:cNvPr id="4" name="Θέση περιεχομένου 3">
            <a:extLst>
              <a:ext uri="{FF2B5EF4-FFF2-40B4-BE49-F238E27FC236}">
                <a16:creationId xmlns:a16="http://schemas.microsoft.com/office/drawing/2014/main" id="{FF2FEB3C-60BD-2F30-33F9-DD8797A2E064}"/>
              </a:ext>
            </a:extLst>
          </p:cNvPr>
          <p:cNvSpPr>
            <a:spLocks noGrp="1"/>
          </p:cNvSpPr>
          <p:nvPr>
            <p:ph sz="quarter" idx="14"/>
          </p:nvPr>
        </p:nvSpPr>
        <p:spPr/>
        <p:txBody>
          <a:bodyPr>
            <a:normAutofit fontScale="77500" lnSpcReduction="20000"/>
          </a:bodyPr>
          <a:lstStyle/>
          <a:p>
            <a:pPr marL="0" indent="0" algn="just">
              <a:buNone/>
            </a:pPr>
            <a:r>
              <a:rPr lang="el-GR" cap="none" dirty="0">
                <a:latin typeface="Arial" panose="020B0604020202020204" pitchFamily="34" charset="0"/>
                <a:cs typeface="Arial" panose="020B0604020202020204" pitchFamily="34" charset="0"/>
              </a:rPr>
              <a:t>Όταν μια φορά ήμουν νέος, μου συνέβη το ίδιο ακριβώς που συνέβη και σε άλλους πολλούς: αποφάσισα, αμέσως μόλις γίνω αυτεξούσιος, ν' ακολουθήσω το πολιτικό στάδιο. τότε μου παρουσιάστηκαν τα εξής περίπου πολιτικά γεγονότα: έπειτα από την κατακραυγή πολλών εναντίον του πολιτεύματος που είχαμε τότε, γίνεται μεταπολίτευση και τη μεταπολίτευση αυτή διηύθυναν πενήντα ένας αρχηγοί, ένδεκα στην πόλη, δέκα στον Πειραιά ―η καθεμιά απ' αυτές τις δυο συναρχίες για την αγορά και για τις διοικητικές ανάγκες των πόλεων― και τριάντα έγιναν ανώτατοι άρχοντες </a:t>
            </a:r>
          </a:p>
        </p:txBody>
      </p:sp>
    </p:spTree>
    <p:extLst>
      <p:ext uri="{BB962C8B-B14F-4D97-AF65-F5344CB8AC3E}">
        <p14:creationId xmlns:p14="http://schemas.microsoft.com/office/powerpoint/2010/main" val="3311667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BE4080-5699-D809-CA59-2957209ED6F9}"/>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01E1E31D-658D-7408-7911-A0E23FD45E34}"/>
              </a:ext>
            </a:extLst>
          </p:cNvPr>
          <p:cNvSpPr>
            <a:spLocks noGrp="1"/>
          </p:cNvSpPr>
          <p:nvPr>
            <p:ph sz="quarter" idx="13"/>
          </p:nvPr>
        </p:nvSpPr>
        <p:spPr/>
        <p:txBody>
          <a:bodyPr>
            <a:normAutofit lnSpcReduction="10000"/>
          </a:bodyPr>
          <a:lstStyle/>
          <a:p>
            <a:pPr marL="0" indent="0" algn="just">
              <a:buNone/>
            </a:pPr>
            <a:r>
              <a:rPr lang="en-GB" cap="none" dirty="0">
                <a:latin typeface="Arial" panose="020B0604020202020204" pitchFamily="34" charset="0"/>
                <a:cs typeface="Arial" panose="020B0604020202020204" pitchFamily="34" charset="0"/>
              </a:rPr>
              <a:t>[324d] </a:t>
            </a:r>
            <a:r>
              <a:rPr lang="el-GR" cap="none" dirty="0" err="1">
                <a:latin typeface="Arial" panose="020B0604020202020204" pitchFamily="34" charset="0"/>
                <a:cs typeface="Arial" panose="020B0604020202020204" pitchFamily="34" charset="0"/>
              </a:rPr>
              <a:t>ἄρχοντες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κατέστησαν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αὐτοκράτορες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τούτων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οἰκεῖοί</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ὄντες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γνώριμοι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ἐτύγχανον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ἐμοί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παρεκάλουν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εὐθὺς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προσήκοντα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πράγματά</a:t>
            </a:r>
            <a:r>
              <a:rPr lang="el-GR" cap="none" dirty="0">
                <a:latin typeface="Arial" panose="020B0604020202020204" pitchFamily="34" charset="0"/>
                <a:cs typeface="Arial" panose="020B0604020202020204" pitchFamily="34" charset="0"/>
              </a:rPr>
              <a:t> με.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ἐγὼ</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θαυμαστὸν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οὐδὲν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ἔπαθον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νεότητος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ᾠήθην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ἀδίκου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βίου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δίκαιον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τρόπον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ἄγοντας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διοικήσειν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πόλιν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ὥστε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σφόδρα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προσεῖχον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νοῦν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πράξοιεν</a:t>
            </a:r>
            <a:r>
              <a:rPr lang="el-GR" cap="none" dirty="0">
                <a:latin typeface="Arial" panose="020B0604020202020204" pitchFamily="34" charset="0"/>
                <a:cs typeface="Arial" panose="020B0604020202020204" pitchFamily="34" charset="0"/>
              </a:rPr>
              <a:t>. </a:t>
            </a:r>
          </a:p>
        </p:txBody>
      </p:sp>
      <p:sp>
        <p:nvSpPr>
          <p:cNvPr id="4" name="Θέση περιεχομένου 3">
            <a:extLst>
              <a:ext uri="{FF2B5EF4-FFF2-40B4-BE49-F238E27FC236}">
                <a16:creationId xmlns:a16="http://schemas.microsoft.com/office/drawing/2014/main" id="{243C76CF-1F4E-824B-62CF-1B86CFF4E9FE}"/>
              </a:ext>
            </a:extLst>
          </p:cNvPr>
          <p:cNvSpPr>
            <a:spLocks noGrp="1"/>
          </p:cNvSpPr>
          <p:nvPr>
            <p:ph sz="quarter" idx="14"/>
          </p:nvPr>
        </p:nvSpPr>
        <p:spPr/>
        <p:txBody>
          <a:bodyPr>
            <a:normAutofit fontScale="92500" lnSpcReduction="20000"/>
          </a:bodyPr>
          <a:lstStyle/>
          <a:p>
            <a:pPr marL="0" indent="0" algn="just">
              <a:buNone/>
            </a:pPr>
            <a:r>
              <a:rPr lang="el-GR" cap="none" dirty="0">
                <a:latin typeface="Arial" panose="020B0604020202020204" pitchFamily="34" charset="0"/>
                <a:cs typeface="Arial" panose="020B0604020202020204" pitchFamily="34" charset="0"/>
              </a:rPr>
              <a:t>με απόλυτη εξουσία. μερικοί λοιπόν απ' αυτούς έτυχε να είναι συγγενείς και γνωστοί μου και μάλιστα αμέσως και επανειλημμένως με κάλεσαν να λάβω μέρος σαν σε κάτι πού δικαιωματικά μπορούσα να συμμερισθώ. Τότε εγώ έπαθα κάτι που δεν ήταν καθόλου παράξενο για τα </a:t>
            </a:r>
            <a:r>
              <a:rPr lang="el-GR" cap="none" dirty="0" err="1">
                <a:latin typeface="Arial" panose="020B0604020202020204" pitchFamily="34" charset="0"/>
                <a:cs typeface="Arial" panose="020B0604020202020204" pitchFamily="34" charset="0"/>
              </a:rPr>
              <a:t>νειάτα</a:t>
            </a:r>
            <a:r>
              <a:rPr lang="el-GR" cap="none" dirty="0">
                <a:latin typeface="Arial" panose="020B0604020202020204" pitchFamily="34" charset="0"/>
                <a:cs typeface="Arial" panose="020B0604020202020204" pitchFamily="34" charset="0"/>
              </a:rPr>
              <a:t> μου· πίστεψα δηλαδή, πως θα οδηγήσουν την πόλη από μια ζωή άδικη σ' ένα δίκαιο τρόπο ζωής κι έτσι θα την κυβερνήσουν∙ τους παρακολουθούσα λοιπόν με μεγάλη προσοχή, να ιδώ τι θα κάνουν. </a:t>
            </a:r>
          </a:p>
          <a:p>
            <a:pPr marL="0" indent="0">
              <a:buNone/>
            </a:pPr>
            <a:endParaRPr lang="el-GR" dirty="0"/>
          </a:p>
        </p:txBody>
      </p:sp>
    </p:spTree>
    <p:extLst>
      <p:ext uri="{BB962C8B-B14F-4D97-AF65-F5344CB8AC3E}">
        <p14:creationId xmlns:p14="http://schemas.microsoft.com/office/powerpoint/2010/main" val="2855699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07EAE7-F5E5-DE43-59EC-C17B2898F85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br>
              <a:rPr lang="el-GR" dirty="0">
                <a:latin typeface="Arial" panose="020B0604020202020204" pitchFamily="34" charset="0"/>
                <a:cs typeface="Arial" panose="020B0604020202020204" pitchFamily="34" charset="0"/>
              </a:rPr>
            </a:br>
            <a:endParaRPr lang="el-GR" dirty="0"/>
          </a:p>
        </p:txBody>
      </p:sp>
      <p:sp>
        <p:nvSpPr>
          <p:cNvPr id="3" name="Θέση περιεχομένου 2">
            <a:extLst>
              <a:ext uri="{FF2B5EF4-FFF2-40B4-BE49-F238E27FC236}">
                <a16:creationId xmlns:a16="http://schemas.microsoft.com/office/drawing/2014/main" id="{AB47B4F5-77F6-A78D-83FD-6723D27066C8}"/>
              </a:ext>
            </a:extLst>
          </p:cNvPr>
          <p:cNvSpPr>
            <a:spLocks noGrp="1"/>
          </p:cNvSpPr>
          <p:nvPr>
            <p:ph sz="quarter" idx="13"/>
          </p:nvPr>
        </p:nvSpPr>
        <p:spPr/>
        <p:txBody>
          <a:bodyPr>
            <a:normAutofit lnSpcReduction="10000"/>
          </a:bodyPr>
          <a:lstStyle/>
          <a:p>
            <a:pPr marL="0" indent="0" algn="just">
              <a:buNone/>
            </a:pP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ὁρῶν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δήπου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ἄνδρας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χρόνῳ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ὀλίγῳ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χρυσὸν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ἀποδείξαντας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ἔμπροσθεν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πολιτείαν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ἄλλα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φίλον</a:t>
            </a:r>
            <a:r>
              <a:rPr lang="el-GR" cap="none" dirty="0">
                <a:latin typeface="Arial" panose="020B0604020202020204" pitchFamily="34" charset="0"/>
                <a:cs typeface="Arial" panose="020B0604020202020204" pitchFamily="34" charset="0"/>
              </a:rPr>
              <a:t> [324</a:t>
            </a:r>
            <a:r>
              <a:rPr lang="en-GB" cap="none" dirty="0">
                <a:latin typeface="Arial" panose="020B0604020202020204" pitchFamily="34" charset="0"/>
                <a:cs typeface="Arial" panose="020B0604020202020204" pitchFamily="34" charset="0"/>
              </a:rPr>
              <a:t>e] </a:t>
            </a:r>
            <a:r>
              <a:rPr lang="el-GR" cap="none" dirty="0" err="1">
                <a:latin typeface="Arial" panose="020B0604020202020204" pitchFamily="34" charset="0"/>
                <a:cs typeface="Arial" panose="020B0604020202020204" pitchFamily="34" charset="0"/>
              </a:rPr>
              <a:t>ἄνδρα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ἐμοὶ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πρεσβύτερον</a:t>
            </a:r>
            <a:r>
              <a:rPr lang="el-GR" cap="none" dirty="0">
                <a:latin typeface="Arial" panose="020B0604020202020204" pitchFamily="34" charset="0"/>
                <a:cs typeface="Arial" panose="020B0604020202020204" pitchFamily="34" charset="0"/>
              </a:rPr>
              <a:t> </a:t>
            </a:r>
            <a:r>
              <a:rPr lang="el-GR" b="1" cap="none" dirty="0" err="1">
                <a:latin typeface="Arial" panose="020B0604020202020204" pitchFamily="34" charset="0"/>
                <a:cs typeface="Arial" panose="020B0604020202020204" pitchFamily="34" charset="0"/>
              </a:rPr>
              <a:t>Σωκράτη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ὃν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ἐγὼ</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σχεδὸν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ἂν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αἰσχυνοίμην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εἰπὼν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δικαιότατον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πολιτῶν</a:t>
            </a:r>
            <a:r>
              <a:rPr lang="el-GR" cap="none" dirty="0">
                <a:latin typeface="Arial" panose="020B0604020202020204" pitchFamily="34" charset="0"/>
                <a:cs typeface="Arial" panose="020B0604020202020204" pitchFamily="34" charset="0"/>
              </a:rPr>
              <a:t> μεθ’ </a:t>
            </a:r>
            <a:r>
              <a:rPr lang="el-GR" cap="none" dirty="0" err="1">
                <a:latin typeface="Arial" panose="020B0604020202020204" pitchFamily="34" charset="0"/>
                <a:cs typeface="Arial" panose="020B0604020202020204" pitchFamily="34" charset="0"/>
              </a:rPr>
              <a:t>ἑτέρων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ἔπεμπον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βίᾳ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ἄξοντα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ἀποθανούμενον</a:t>
            </a:r>
            <a:r>
              <a:rPr lang="el-GR" cap="none" dirty="0">
                <a:latin typeface="Arial" panose="020B0604020202020204" pitchFamily="34" charset="0"/>
                <a:cs typeface="Arial" panose="020B0604020202020204" pitchFamily="34" charset="0"/>
              </a:rPr>
              <a:t>, [325</a:t>
            </a:r>
            <a:r>
              <a:rPr lang="en-GB" cap="none" dirty="0">
                <a:latin typeface="Arial" panose="020B0604020202020204" pitchFamily="34" charset="0"/>
                <a:cs typeface="Arial" panose="020B0604020202020204" pitchFamily="34" charset="0"/>
              </a:rPr>
              <a:t>a] </a:t>
            </a:r>
            <a:r>
              <a:rPr lang="el-GR" cap="none" dirty="0" err="1">
                <a:latin typeface="Arial" panose="020B0604020202020204" pitchFamily="34" charset="0"/>
                <a:cs typeface="Arial" panose="020B0604020202020204" pitchFamily="34" charset="0"/>
              </a:rPr>
              <a:t>ἵνα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μετέχοι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πραγμάτων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βούλοιτο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μή</a:t>
            </a:r>
            <a:r>
              <a:rPr lang="el-GR" cap="none"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8AFEDE0E-68FA-0E2B-6542-BBD628E50DC0}"/>
              </a:ext>
            </a:extLst>
          </p:cNvPr>
          <p:cNvSpPr>
            <a:spLocks noGrp="1"/>
          </p:cNvSpPr>
          <p:nvPr>
            <p:ph sz="quarter" idx="14"/>
          </p:nvPr>
        </p:nvSpPr>
        <p:spPr/>
        <p:txBody>
          <a:bodyPr>
            <a:normAutofit fontScale="92500" lnSpcReduction="20000"/>
          </a:bodyPr>
          <a:lstStyle/>
          <a:p>
            <a:pPr marL="0" indent="0" algn="just">
              <a:buNone/>
            </a:pPr>
            <a:r>
              <a:rPr lang="el-GR" cap="none" dirty="0">
                <a:latin typeface="Arial" panose="020B0604020202020204" pitchFamily="34" charset="0"/>
                <a:cs typeface="Arial" panose="020B0604020202020204" pitchFamily="34" charset="0"/>
              </a:rPr>
              <a:t>και καθώς έβλεπα ότι οι άνθρωποι εκείνοι μέσα σε λίγον καιρό έκαναν να φανεί χρυσάφι το προηγούμενο πολίτευμα ― εκτός απ' τα άλλα, έστειλαν το φίλο μου, τον αρκετά ηλικιωμένο Σωκράτη, που γι' αυτόν εγώ δε θα δίσταζα να πω ότι ήταν ο δικαιότερος άνθρωπος της εποχής του, τον έστειλαν μαζί με άλλους σε κάποιον πολίτη για να τον συλλάβει και να τον οδηγήσει διά της βίας στο θάνατο· κι αυτό βέβαια για να έχει λάβει μέρος στις ενέργειες τους, είτε ήθελε, είτε όχι·</a:t>
            </a:r>
          </a:p>
        </p:txBody>
      </p:sp>
    </p:spTree>
    <p:extLst>
      <p:ext uri="{BB962C8B-B14F-4D97-AF65-F5344CB8AC3E}">
        <p14:creationId xmlns:p14="http://schemas.microsoft.com/office/powerpoint/2010/main" val="40047459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749D39-1ADA-28BB-CD9D-B5DA2EDAC7FD}"/>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5D539DA3-BAF4-9BDD-B0FF-BE2616C92FA4}"/>
              </a:ext>
            </a:extLst>
          </p:cNvPr>
          <p:cNvSpPr>
            <a:spLocks noGrp="1"/>
          </p:cNvSpPr>
          <p:nvPr>
            <p:ph sz="quarter" idx="13"/>
          </p:nvPr>
        </p:nvSpPr>
        <p:spPr/>
        <p:txBody>
          <a:bodyPr>
            <a:normAutofit fontScale="92500" lnSpcReduction="10000"/>
          </a:bodyPr>
          <a:lstStyle/>
          <a:p>
            <a:pPr marL="0" indent="0" algn="just">
              <a:buNone/>
            </a:pPr>
            <a:r>
              <a:rPr lang="el-GR" cap="none" dirty="0">
                <a:latin typeface="Arial" panose="020B0604020202020204" pitchFamily="34" charset="0"/>
                <a:cs typeface="Arial" panose="020B0604020202020204" pitchFamily="34" charset="0"/>
              </a:rPr>
              <a:t>ὁ δ’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ἐπείθετο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παρεκινδύνευσεν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παθεῖν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ἀνοσίων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ἔργων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γενέσθαι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κοινωνός</a:t>
            </a:r>
            <a:r>
              <a:rPr lang="el-GR" cap="none" dirty="0">
                <a:latin typeface="Arial" panose="020B0604020202020204" pitchFamily="34" charset="0"/>
                <a:cs typeface="Arial" panose="020B0604020202020204" pitchFamily="34" charset="0"/>
              </a:rPr>
              <a:t>― ἃ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πάντα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καθορῶν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ἄλλα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τοιαῦτα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σμικρά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ἐδυσχέρανά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ἐμαυτὸν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ἐπανήγαγον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κακῶν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χρόνῳ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πολλῷ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μετέπεσε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τριάκοντά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πᾶσα</a:t>
            </a:r>
            <a:r>
              <a:rPr lang="el-GR" cap="none" dirty="0">
                <a:latin typeface="Arial" panose="020B0604020202020204" pitchFamily="34" charset="0"/>
                <a:cs typeface="Arial" panose="020B0604020202020204" pitchFamily="34" charset="0"/>
              </a:rPr>
              <a:t> ἡ </a:t>
            </a:r>
            <a:r>
              <a:rPr lang="el-GR" cap="none" dirty="0" err="1">
                <a:latin typeface="Arial" panose="020B0604020202020204" pitchFamily="34" charset="0"/>
                <a:cs typeface="Arial" panose="020B0604020202020204" pitchFamily="34" charset="0"/>
              </a:rPr>
              <a:t>τότε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πολιτεία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πάλιν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βραδύτερον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μέν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εἷλκεν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δέ</a:t>
            </a:r>
            <a:r>
              <a:rPr lang="el-GR" cap="none" dirty="0">
                <a:latin typeface="Arial" panose="020B0604020202020204" pitchFamily="34" charset="0"/>
                <a:cs typeface="Arial" panose="020B0604020202020204" pitchFamily="34" charset="0"/>
              </a:rPr>
              <a:t> με </a:t>
            </a:r>
            <a:r>
              <a:rPr lang="el-GR" cap="none" dirty="0" err="1">
                <a:latin typeface="Arial" panose="020B0604020202020204" pitchFamily="34" charset="0"/>
                <a:cs typeface="Arial" panose="020B0604020202020204" pitchFamily="34" charset="0"/>
              </a:rPr>
              <a:t>ὅμως</a:t>
            </a:r>
            <a:r>
              <a:rPr lang="el-GR" cap="none" dirty="0">
                <a:latin typeface="Arial" panose="020B0604020202020204" pitchFamily="34" charset="0"/>
                <a:cs typeface="Arial" panose="020B0604020202020204" pitchFamily="34" charset="0"/>
              </a:rPr>
              <a:t> ἡ [325</a:t>
            </a:r>
            <a:r>
              <a:rPr lang="en-GB" cap="none" dirty="0">
                <a:latin typeface="Arial" panose="020B0604020202020204" pitchFamily="34" charset="0"/>
                <a:cs typeface="Arial" panose="020B0604020202020204" pitchFamily="34" charset="0"/>
              </a:rPr>
              <a:t>b] </a:t>
            </a:r>
            <a:r>
              <a:rPr lang="el-GR" cap="none" dirty="0" err="1">
                <a:latin typeface="Arial" panose="020B0604020202020204" pitchFamily="34" charset="0"/>
                <a:cs typeface="Arial" panose="020B0604020202020204" pitchFamily="34" charset="0"/>
              </a:rPr>
              <a:t>περὶ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πράττειν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πολιτικὰ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ἐπιθυμία</a:t>
            </a:r>
            <a:r>
              <a:rPr lang="el-GR" cap="none" dirty="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9481AC92-6706-1B94-B385-463D263FEE38}"/>
              </a:ext>
            </a:extLst>
          </p:cNvPr>
          <p:cNvSpPr>
            <a:spLocks noGrp="1"/>
          </p:cNvSpPr>
          <p:nvPr>
            <p:ph sz="quarter" idx="14"/>
          </p:nvPr>
        </p:nvSpPr>
        <p:spPr/>
        <p:txBody>
          <a:bodyPr>
            <a:normAutofit fontScale="85000" lnSpcReduction="10000"/>
          </a:bodyPr>
          <a:lstStyle/>
          <a:p>
            <a:pPr marL="0" indent="0" algn="just">
              <a:buNone/>
            </a:pPr>
            <a:r>
              <a:rPr lang="el-GR" cap="none" dirty="0">
                <a:latin typeface="Arial" panose="020B0604020202020204" pitchFamily="34" charset="0"/>
                <a:cs typeface="Arial" panose="020B0604020202020204" pitchFamily="34" charset="0"/>
              </a:rPr>
              <a:t>κείνος όμως δεν εννοούσε να πεισθεί και προτίμησε να κινδυνεύσει να πάθει οτιδήποτε, παρά να γίνει συνεργός τους σε ανόσιες πράξεις. καθώς λοιπόν τα έβλεπα όλ' αυτά και μερικά άλλα παρόμοια, όχι ασήμαντα, αγανάκτησα κι αποτραβήχτηκα από κείνα τα κακά. όχι πολύ αργότερα όμως άλλαξε η κυβέρνηση των τριάκοντα και γενικά το πολίτευμα εκείνο· και πάλι με τραβούσε, αν και </a:t>
            </a:r>
            <a:r>
              <a:rPr lang="el-GR" cap="none" dirty="0" err="1">
                <a:latin typeface="Arial" panose="020B0604020202020204" pitchFamily="34" charset="0"/>
                <a:cs typeface="Arial" panose="020B0604020202020204" pitchFamily="34" charset="0"/>
              </a:rPr>
              <a:t>χαλαρώτερα</a:t>
            </a:r>
            <a:r>
              <a:rPr lang="el-GR" cap="none" dirty="0">
                <a:latin typeface="Arial" panose="020B0604020202020204" pitchFamily="34" charset="0"/>
                <a:cs typeface="Arial" panose="020B0604020202020204" pitchFamily="34" charset="0"/>
              </a:rPr>
              <a:t>, πάντως όμως με τραβούσε ο πόθος ν' ασχοληθώ με τα κοινά και να πολιτευθώ.</a:t>
            </a:r>
          </a:p>
        </p:txBody>
      </p:sp>
    </p:spTree>
    <p:extLst>
      <p:ext uri="{BB962C8B-B14F-4D97-AF65-F5344CB8AC3E}">
        <p14:creationId xmlns:p14="http://schemas.microsoft.com/office/powerpoint/2010/main" val="1869700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B1EA5C-5637-AF0A-3866-C5BDC1EEA629}"/>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11</a:t>
            </a:r>
            <a:r>
              <a:rPr lang="el-GR" baseline="30000" dirty="0">
                <a:latin typeface="Arial" panose="020B0604020202020204" pitchFamily="34" charset="0"/>
                <a:cs typeface="Arial" panose="020B0604020202020204" pitchFamily="34" charset="0"/>
              </a:rPr>
              <a:t>Ο</a:t>
            </a:r>
            <a:r>
              <a:rPr lang="el-GR" dirty="0">
                <a:latin typeface="Arial" panose="020B0604020202020204" pitchFamily="34" charset="0"/>
                <a:cs typeface="Arial" panose="020B0604020202020204" pitchFamily="34" charset="0"/>
              </a:rPr>
              <a:t> ΜΑΘΗΜΑ</a:t>
            </a:r>
          </a:p>
        </p:txBody>
      </p:sp>
      <p:pic>
        <p:nvPicPr>
          <p:cNvPr id="6" name="Θέση περιεχομένου 5">
            <a:extLst>
              <a:ext uri="{FF2B5EF4-FFF2-40B4-BE49-F238E27FC236}">
                <a16:creationId xmlns:a16="http://schemas.microsoft.com/office/drawing/2014/main" id="{3D59D1EE-7933-3547-E13D-90A08FAE61DB}"/>
              </a:ext>
            </a:extLst>
          </p:cNvPr>
          <p:cNvPicPr>
            <a:picLocks noGrp="1" noChangeAspect="1"/>
          </p:cNvPicPr>
          <p:nvPr>
            <p:ph sz="quarter" idx="13"/>
          </p:nvPr>
        </p:nvPicPr>
        <p:blipFill>
          <a:blip r:embed="rId2"/>
          <a:stretch>
            <a:fillRect/>
          </a:stretch>
        </p:blipFill>
        <p:spPr>
          <a:xfrm>
            <a:off x="5293360" y="1788160"/>
            <a:ext cx="5628640" cy="3545840"/>
          </a:xfrm>
        </p:spPr>
      </p:pic>
      <p:sp>
        <p:nvSpPr>
          <p:cNvPr id="4" name="Θέση κειμένου 3">
            <a:extLst>
              <a:ext uri="{FF2B5EF4-FFF2-40B4-BE49-F238E27FC236}">
                <a16:creationId xmlns:a16="http://schemas.microsoft.com/office/drawing/2014/main" id="{684B2C25-9C09-B57B-64A7-892EDE0A6C34}"/>
              </a:ext>
            </a:extLst>
          </p:cNvPr>
          <p:cNvSpPr>
            <a:spLocks noGrp="1"/>
          </p:cNvSpPr>
          <p:nvPr>
            <p:ph type="body" sz="half" idx="2"/>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602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D029B3-EF8F-90D8-7E14-9404DDD2954A}"/>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A6140130-C91A-14D5-7F1B-FD1F44D10086}"/>
              </a:ext>
            </a:extLst>
          </p:cNvPr>
          <p:cNvSpPr>
            <a:spLocks noGrp="1"/>
          </p:cNvSpPr>
          <p:nvPr>
            <p:ph sz="quarter" idx="13"/>
          </p:nvPr>
        </p:nvSpPr>
        <p:spPr/>
        <p:txBody>
          <a:bodyPr>
            <a:normAutofit fontScale="92500" lnSpcReduction="20000"/>
          </a:bodyPr>
          <a:lstStyle/>
          <a:p>
            <a:pPr marL="0" indent="0" algn="just">
              <a:buNone/>
            </a:pPr>
            <a:r>
              <a:rPr lang="el-GR" b="0" i="0" cap="none" dirty="0" err="1">
                <a:solidFill>
                  <a:srgbClr val="333333"/>
                </a:solidFill>
                <a:effectLst/>
                <a:latin typeface="Arial" panose="020B0604020202020204" pitchFamily="34" charset="0"/>
                <a:cs typeface="Arial" panose="020B0604020202020204" pitchFamily="34" charset="0"/>
              </a:rPr>
              <a:t>ἦν</a:t>
            </a:r>
            <a:r>
              <a:rPr lang="el-GR" cap="none" dirty="0">
                <a:solidFill>
                  <a:srgbClr val="333333"/>
                </a:solidFill>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οὖν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καὶ</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ἐκείνοις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ἅτε</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τεταραγμένοις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πολλὰ</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γιγνόμενα</a:t>
            </a:r>
            <a:r>
              <a:rPr lang="el-GR" b="0" i="0" cap="none" dirty="0">
                <a:solidFill>
                  <a:srgbClr val="333333"/>
                </a:solidFill>
                <a:effectLst/>
                <a:latin typeface="Arial" panose="020B0604020202020204" pitchFamily="34" charset="0"/>
                <a:cs typeface="Arial" panose="020B0604020202020204" pitchFamily="34" charset="0"/>
              </a:rPr>
              <a:t> ἅ τις </a:t>
            </a:r>
            <a:r>
              <a:rPr lang="el-GR" b="0" i="0" cap="none" dirty="0" err="1">
                <a:solidFill>
                  <a:srgbClr val="333333"/>
                </a:solidFill>
                <a:effectLst/>
                <a:latin typeface="Arial" panose="020B0604020202020204" pitchFamily="34" charset="0"/>
                <a:cs typeface="Arial" panose="020B0604020202020204" pitchFamily="34" charset="0"/>
              </a:rPr>
              <a:t>ἂν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δυσχεράνειεν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καὶ</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οὐδέν</a:t>
            </a:r>
            <a:r>
              <a:rPr lang="el-GR" b="0" i="0" cap="none" dirty="0">
                <a:solidFill>
                  <a:srgbClr val="333333"/>
                </a:solidFill>
                <a:effectLst/>
                <a:latin typeface="Arial" panose="020B0604020202020204" pitchFamily="34" charset="0"/>
                <a:cs typeface="Arial" panose="020B0604020202020204" pitchFamily="34" charset="0"/>
              </a:rPr>
              <a:t> τι </a:t>
            </a:r>
            <a:r>
              <a:rPr lang="el-GR" b="0" i="0" cap="none" dirty="0" err="1">
                <a:solidFill>
                  <a:srgbClr val="333333"/>
                </a:solidFill>
                <a:effectLst/>
                <a:latin typeface="Arial" panose="020B0604020202020204" pitchFamily="34" charset="0"/>
                <a:cs typeface="Arial" panose="020B0604020202020204" pitchFamily="34" charset="0"/>
              </a:rPr>
              <a:t>θαυμαστὸν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ἦν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τιμωρίας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ἐχθρῶν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γίγνεσθαί</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τινών</a:t>
            </a:r>
            <a:r>
              <a:rPr lang="el-GR" cap="none" dirty="0">
                <a:solidFill>
                  <a:srgbClr val="333333"/>
                </a:solidFill>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τισιν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μείζους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μεταβολαῖς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καίτοι</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πολλῇ</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γε</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ἐχρήσαντο</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οἱ</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τότε</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κατελθόντες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ἐπιεικείᾳ</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κατὰ</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δέ</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τινα</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τύχην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αὖ</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τὸν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ἑταῖρον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ἡμῶν</a:t>
            </a:r>
            <a:r>
              <a:rPr lang="el-GR" b="0" i="0" cap="none" dirty="0">
                <a:solidFill>
                  <a:srgbClr val="333333"/>
                </a:solidFill>
                <a:effectLst/>
                <a:latin typeface="Arial" panose="020B0604020202020204" pitchFamily="34" charset="0"/>
                <a:cs typeface="Arial" panose="020B0604020202020204" pitchFamily="34" charset="0"/>
              </a:rPr>
              <a:t> </a:t>
            </a:r>
            <a:r>
              <a:rPr lang="el-GR" cap="none" dirty="0" err="1">
                <a:solidFill>
                  <a:srgbClr val="333333"/>
                </a:solidFill>
                <a:latin typeface="Arial" panose="020B0604020202020204" pitchFamily="34" charset="0"/>
                <a:cs typeface="Arial" panose="020B0604020202020204" pitchFamily="34" charset="0"/>
              </a:rPr>
              <a:t>Σ</a:t>
            </a:r>
            <a:r>
              <a:rPr lang="el-GR" b="0" i="0" cap="none" dirty="0" err="1">
                <a:solidFill>
                  <a:srgbClr val="333333"/>
                </a:solidFill>
                <a:effectLst/>
                <a:latin typeface="Arial" panose="020B0604020202020204" pitchFamily="34" charset="0"/>
                <a:cs typeface="Arial" panose="020B0604020202020204" pitchFamily="34" charset="0"/>
              </a:rPr>
              <a:t>ωκράτη</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τοῦτον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δυναστεύοντές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τινες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εἰσάγουσιν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εἰς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δικαστήριον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ἀνοσιωτάτην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αἰτίαν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ἐπι</a:t>
            </a:r>
            <a:r>
              <a:rPr lang="el-GR" b="0" i="0" cap="none" dirty="0">
                <a:solidFill>
                  <a:srgbClr val="333333"/>
                </a:solidFill>
                <a:effectLst/>
                <a:latin typeface="Arial" panose="020B0604020202020204" pitchFamily="34" charset="0"/>
                <a:cs typeface="Arial" panose="020B0604020202020204" pitchFamily="34" charset="0"/>
              </a:rPr>
              <a:t>- [325</a:t>
            </a:r>
            <a:r>
              <a:rPr lang="en-GB" b="0" i="0" cap="none" dirty="0">
                <a:solidFill>
                  <a:srgbClr val="333333"/>
                </a:solidFill>
                <a:effectLst/>
                <a:latin typeface="Arial" panose="020B0604020202020204" pitchFamily="34" charset="0"/>
                <a:cs typeface="Arial" panose="020B0604020202020204" pitchFamily="34" charset="0"/>
              </a:rPr>
              <a:t>c] </a:t>
            </a:r>
            <a:r>
              <a:rPr lang="el-GR" b="0" i="0" cap="none" dirty="0" err="1">
                <a:solidFill>
                  <a:srgbClr val="333333"/>
                </a:solidFill>
                <a:effectLst/>
                <a:latin typeface="Arial" panose="020B0604020202020204" pitchFamily="34" charset="0"/>
                <a:cs typeface="Arial" panose="020B0604020202020204" pitchFamily="34" charset="0"/>
              </a:rPr>
              <a:t>βαλόντες</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καὶ</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πάντων</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ἥκιστα</a:t>
            </a:r>
            <a:r>
              <a:rPr lang="el-GR" b="0" i="0" cap="none" dirty="0">
                <a:solidFill>
                  <a:srgbClr val="333333"/>
                </a:solidFill>
                <a:effectLst/>
                <a:latin typeface="Arial" panose="020B0604020202020204" pitchFamily="34" charset="0"/>
                <a:cs typeface="Arial" panose="020B0604020202020204" pitchFamily="34" charset="0"/>
              </a:rPr>
              <a:t> </a:t>
            </a:r>
            <a:r>
              <a:rPr lang="el-GR" cap="none" dirty="0" err="1">
                <a:solidFill>
                  <a:srgbClr val="333333"/>
                </a:solidFill>
                <a:latin typeface="Arial" panose="020B0604020202020204" pitchFamily="34" charset="0"/>
                <a:cs typeface="Arial" panose="020B0604020202020204" pitchFamily="34" charset="0"/>
              </a:rPr>
              <a:t>Σ</a:t>
            </a:r>
            <a:r>
              <a:rPr lang="el-GR" b="0" i="0" cap="none" dirty="0" err="1">
                <a:solidFill>
                  <a:srgbClr val="333333"/>
                </a:solidFill>
                <a:effectLst/>
                <a:latin typeface="Arial" panose="020B0604020202020204" pitchFamily="34" charset="0"/>
                <a:cs typeface="Arial" panose="020B0604020202020204" pitchFamily="34" charset="0"/>
              </a:rPr>
              <a:t>ωκράτει</a:t>
            </a:r>
            <a:r>
              <a:rPr lang="el-GR" b="0" i="0" cap="none" dirty="0">
                <a:solidFill>
                  <a:srgbClr val="333333"/>
                </a:solidFill>
                <a:effectLst/>
                <a:latin typeface="Arial" panose="020B0604020202020204" pitchFamily="34" charset="0"/>
                <a:cs typeface="Arial" panose="020B0604020202020204" pitchFamily="34" charset="0"/>
              </a:rPr>
              <a:t> </a:t>
            </a:r>
            <a:r>
              <a:rPr lang="el-GR" b="0" i="0" cap="none" dirty="0" err="1">
                <a:solidFill>
                  <a:srgbClr val="333333"/>
                </a:solidFill>
                <a:effectLst/>
                <a:latin typeface="Arial" panose="020B0604020202020204" pitchFamily="34" charset="0"/>
                <a:cs typeface="Arial" panose="020B0604020202020204" pitchFamily="34" charset="0"/>
              </a:rPr>
              <a:t>προσήκουσαν</a:t>
            </a:r>
            <a:r>
              <a:rPr lang="el-GR" b="0" i="0" cap="none" dirty="0">
                <a:solidFill>
                  <a:srgbClr val="333333"/>
                </a:solidFill>
                <a:effectLst/>
                <a:latin typeface="Arial" panose="020B0604020202020204" pitchFamily="34" charset="0"/>
                <a:cs typeface="Arial" panose="020B0604020202020204" pitchFamily="34" charset="0"/>
              </a:rPr>
              <a:t>·</a:t>
            </a:r>
            <a:endParaRPr lang="el-GR" cap="none" dirty="0">
              <a:latin typeface="Arial" panose="020B0604020202020204" pitchFamily="34" charset="0"/>
              <a:cs typeface="Arial" panose="020B0604020202020204" pitchFamily="34" charset="0"/>
            </a:endParaRPr>
          </a:p>
        </p:txBody>
      </p:sp>
      <p:sp>
        <p:nvSpPr>
          <p:cNvPr id="4" name="Θέση περιεχομένου 3">
            <a:extLst>
              <a:ext uri="{FF2B5EF4-FFF2-40B4-BE49-F238E27FC236}">
                <a16:creationId xmlns:a16="http://schemas.microsoft.com/office/drawing/2014/main" id="{D643E146-E7AC-F976-FCCF-CF569C9F0F6F}"/>
              </a:ext>
            </a:extLst>
          </p:cNvPr>
          <p:cNvSpPr>
            <a:spLocks noGrp="1"/>
          </p:cNvSpPr>
          <p:nvPr>
            <p:ph sz="quarter" idx="14"/>
          </p:nvPr>
        </p:nvSpPr>
        <p:spPr/>
        <p:txBody>
          <a:bodyPr>
            <a:normAutofit fontScale="85000" lnSpcReduction="20000"/>
          </a:bodyPr>
          <a:lstStyle/>
          <a:p>
            <a:pPr marL="0" indent="0" algn="just">
              <a:buNone/>
            </a:pPr>
            <a:r>
              <a:rPr lang="el-GR" cap="none" dirty="0">
                <a:latin typeface="Arial" panose="020B0604020202020204" pitchFamily="34" charset="0"/>
                <a:cs typeface="Arial" panose="020B0604020202020204" pitchFamily="34" charset="0"/>
              </a:rPr>
              <a:t>και τότε λοιπόν, καθώς ήταν ταραγμένα τα πράγματα, γίνονταν πολλά που θα μπορούσαν να σε κάνουν ν' αγανακτήσεις, και δεν είναι καθόλου παράξενο σε πολιτικές μεταβολές, οι εκδικήσεις κάποιων εναντίον μερικών εχθρών τους να ξεπερνούν τα όρια· αλλά γενικώς, οι πολιτικοί εξόριστοι που γύρισαν τότε έδειξαν μεγάλη μετριοπάθεια. δεν ξέρω όμως πάλι πώς έτυχε, και κάποια πρόσωπα με πολιτική επιρροή καταγγέλλουν το φίλο μας, το Σωκράτη, κατηγορώντας τον για το πιο ανόσιο και το πιο αταίριαστο σ' αυτόν πράγμα· </a:t>
            </a:r>
          </a:p>
        </p:txBody>
      </p:sp>
    </p:spTree>
    <p:extLst>
      <p:ext uri="{BB962C8B-B14F-4D97-AF65-F5344CB8AC3E}">
        <p14:creationId xmlns:p14="http://schemas.microsoft.com/office/powerpoint/2010/main" val="1196261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7A8D57-8CFC-27FA-56A4-38CC5FE8B2C7}"/>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920F7A72-B883-2572-5D8A-F88A9C9D57A5}"/>
              </a:ext>
            </a:extLst>
          </p:cNvPr>
          <p:cNvSpPr>
            <a:spLocks noGrp="1"/>
          </p:cNvSpPr>
          <p:nvPr>
            <p:ph sz="quarter" idx="13"/>
          </p:nvPr>
        </p:nvSpPr>
        <p:spPr/>
        <p:txBody>
          <a:bodyPr>
            <a:normAutofit fontScale="92500" lnSpcReduction="20000"/>
          </a:bodyPr>
          <a:lstStyle/>
          <a:p>
            <a:pPr marL="0" indent="0" algn="just">
              <a:buNone/>
            </a:pP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ἀσεβῆ</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εἰσήγαγον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κατεψηφίσαντο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ἀπέκτειναν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ἀνοσίου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ἀγωγῆς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ἐθελήσαντα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μετασχεῖν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ἕνα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τότε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φευγόντων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φίλων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φεύγοντες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ἐδυστύχουν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αὐτοί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σκοποῦντι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δή</a:t>
            </a:r>
            <a:r>
              <a:rPr lang="el-GR" cap="none" dirty="0">
                <a:latin typeface="Arial" panose="020B0604020202020204" pitchFamily="34" charset="0"/>
                <a:cs typeface="Arial" panose="020B0604020202020204" pitchFamily="34" charset="0"/>
              </a:rPr>
              <a:t> μοι </a:t>
            </a:r>
            <a:r>
              <a:rPr lang="el-GR" cap="none" dirty="0" err="1">
                <a:latin typeface="Arial" panose="020B0604020202020204" pitchFamily="34" charset="0"/>
                <a:cs typeface="Arial" panose="020B0604020202020204" pitchFamily="34" charset="0"/>
              </a:rPr>
              <a:t>ταῦτά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ἀνθρώπους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πράττοντας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πολιτικά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νόμους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ἔθη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ὅσῳ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μᾶλλον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διεσκόπουν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ἡλικίας</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πρόσθε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προὔβαινον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τοσούτῳ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χαλεπώτερον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ἐφαίνετο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ὀρθῶς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εἶναί</a:t>
            </a:r>
            <a:r>
              <a:rPr lang="el-GR" cap="none" dirty="0">
                <a:latin typeface="Arial" panose="020B0604020202020204" pitchFamily="34" charset="0"/>
                <a:cs typeface="Arial" panose="020B0604020202020204" pitchFamily="34" charset="0"/>
              </a:rPr>
              <a:t> μοι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πολιτικὰ</a:t>
            </a:r>
            <a:r>
              <a:rPr lang="el-GR" cap="none" dirty="0">
                <a:latin typeface="Arial" panose="020B0604020202020204" pitchFamily="34" charset="0"/>
                <a:cs typeface="Arial" panose="020B0604020202020204" pitchFamily="34" charset="0"/>
              </a:rPr>
              <a:t> [325</a:t>
            </a:r>
            <a:r>
              <a:rPr lang="en-GB" cap="none" dirty="0">
                <a:latin typeface="Arial" panose="020B0604020202020204" pitchFamily="34" charset="0"/>
                <a:cs typeface="Arial" panose="020B0604020202020204" pitchFamily="34" charset="0"/>
              </a:rPr>
              <a:t>d] </a:t>
            </a:r>
            <a:r>
              <a:rPr lang="el-GR" cap="none" dirty="0" err="1">
                <a:latin typeface="Arial" panose="020B0604020202020204" pitchFamily="34" charset="0"/>
                <a:cs typeface="Arial" panose="020B0604020202020204" pitchFamily="34" charset="0"/>
              </a:rPr>
              <a:t>διοικεῖν</a:t>
            </a:r>
            <a:r>
              <a:rPr lang="el-GR" cap="none"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07FF1F84-163F-A286-B0D7-8A8557626438}"/>
              </a:ext>
            </a:extLst>
          </p:cNvPr>
          <p:cNvSpPr>
            <a:spLocks noGrp="1"/>
          </p:cNvSpPr>
          <p:nvPr>
            <p:ph sz="quarter" idx="14"/>
          </p:nvPr>
        </p:nvSpPr>
        <p:spPr/>
        <p:txBody>
          <a:bodyPr>
            <a:normAutofit fontScale="85000" lnSpcReduction="20000"/>
          </a:bodyPr>
          <a:lstStyle/>
          <a:p>
            <a:pPr marL="0" indent="0" algn="just">
              <a:buNone/>
            </a:pPr>
            <a:r>
              <a:rPr lang="el-GR" cap="none" dirty="0">
                <a:latin typeface="Arial" panose="020B0604020202020204" pitchFamily="34" charset="0"/>
                <a:cs typeface="Arial" panose="020B0604020202020204" pitchFamily="34" charset="0"/>
              </a:rPr>
              <a:t>ως ασεβή δηλαδή εκείνοι τον κατήγγειλαν και αυτοί τον καταδίκασαν και τον θανάτωσαν, εκείνον, που αρνήθηκε τότε να λάβει μέρος στην ανόσια σύλληψη ενός από τους φίλους τους που καταδιώκονταν τότε, όταν οι ίδιοι δυστυχούσαν στην εξορία. Καθώς λοιπόν έβλεπα αυτά και τους ανθρώπους που ασχολούνταν με την πολιτική και τους νόμους και τον τρόπο της ζωής, όσο περισσότερο τα συλλογιζόμουνα κι όσο προχωρούσα στην ηλικία, τόσο </a:t>
            </a:r>
            <a:r>
              <a:rPr lang="el-GR" cap="none" dirty="0" err="1">
                <a:latin typeface="Arial" panose="020B0604020202020204" pitchFamily="34" charset="0"/>
                <a:cs typeface="Arial" panose="020B0604020202020204" pitchFamily="34" charset="0"/>
              </a:rPr>
              <a:t>δυσκολώτερο</a:t>
            </a:r>
            <a:r>
              <a:rPr lang="el-GR" cap="none" dirty="0">
                <a:latin typeface="Arial" panose="020B0604020202020204" pitchFamily="34" charset="0"/>
                <a:cs typeface="Arial" panose="020B0604020202020204" pitchFamily="34" charset="0"/>
              </a:rPr>
              <a:t> μου φαινόταν, να διαχειρίζεται κανείς σωστά την πολιτική εξουσία. </a:t>
            </a:r>
          </a:p>
        </p:txBody>
      </p:sp>
    </p:spTree>
    <p:extLst>
      <p:ext uri="{BB962C8B-B14F-4D97-AF65-F5344CB8AC3E}">
        <p14:creationId xmlns:p14="http://schemas.microsoft.com/office/powerpoint/2010/main" val="1457503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4D2AA6-AA33-4049-B5B8-0129FE23D09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5A8709B2-7A6C-1841-92ED-5A3FB0DAC44E}"/>
              </a:ext>
            </a:extLst>
          </p:cNvPr>
          <p:cNvSpPr>
            <a:spLocks noGrp="1"/>
          </p:cNvSpPr>
          <p:nvPr>
            <p:ph sz="quarter" idx="13"/>
          </p:nvPr>
        </p:nvSpPr>
        <p:spPr/>
        <p:txBody>
          <a:bodyPr>
            <a:normAutofit fontScale="62500" lnSpcReduction="20000"/>
          </a:bodyPr>
          <a:lstStyle/>
          <a:p>
            <a:pPr marL="0" indent="0" algn="just">
              <a:buNone/>
            </a:pPr>
            <a:r>
              <a:rPr lang="el-GR" cap="none" dirty="0" err="1">
                <a:latin typeface="Arial" panose="020B0604020202020204" pitchFamily="34" charset="0"/>
                <a:cs typeface="Arial" panose="020B0604020202020204" pitchFamily="34" charset="0"/>
              </a:rPr>
              <a:t>οὔτε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ἄνευ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φίλων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ἀνδρῶν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ἑταίρων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πιστῶν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οἷόν</a:t>
            </a:r>
            <a:r>
              <a:rPr lang="el-GR" cap="none" dirty="0">
                <a:latin typeface="Arial" panose="020B0604020202020204" pitchFamily="34" charset="0"/>
                <a:cs typeface="Arial" panose="020B0604020202020204" pitchFamily="34" charset="0"/>
              </a:rPr>
              <a:t> τ’ </a:t>
            </a:r>
            <a:r>
              <a:rPr lang="el-GR" cap="none" dirty="0" err="1">
                <a:latin typeface="Arial" panose="020B0604020202020204" pitchFamily="34" charset="0"/>
                <a:cs typeface="Arial" panose="020B0604020202020204" pitchFamily="34" charset="0"/>
              </a:rPr>
              <a:t>εἶναι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πράττειν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οὓς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οὔθ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ὑπάρχοντας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εὑρεῖν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εὐπετές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ἔτι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πατέρων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ἤθεσιν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ἐπιτηδεύμασιν</a:t>
            </a:r>
            <a:r>
              <a:rPr lang="el-GR" cap="none" dirty="0">
                <a:latin typeface="Arial" panose="020B0604020202020204" pitchFamily="34" charset="0"/>
                <a:cs typeface="Arial" panose="020B0604020202020204" pitchFamily="34" charset="0"/>
              </a:rPr>
              <a:t> ἡ </a:t>
            </a:r>
            <a:r>
              <a:rPr lang="el-GR" cap="none" dirty="0" err="1">
                <a:latin typeface="Arial" panose="020B0604020202020204" pitchFamily="34" charset="0"/>
                <a:cs typeface="Arial" panose="020B0604020202020204" pitchFamily="34" charset="0"/>
              </a:rPr>
              <a:t>πόλις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ἡμῶν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διῳκεῖτο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καινούς</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ἄλλους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ἀδύνατον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κτᾶσθαι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ῥᾳστώνης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νόμων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γράμματα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ἔθη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διεφθείρετο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ἐπεδίδου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θαυμαστὸν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ὅσον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ὥστε</a:t>
            </a:r>
            <a:r>
              <a:rPr lang="el-GR" cap="none" dirty="0">
                <a:latin typeface="Arial" panose="020B0604020202020204" pitchFamily="34" charset="0"/>
                <a:cs typeface="Arial" panose="020B0604020202020204" pitchFamily="34" charset="0"/>
              </a:rPr>
              <a:t> με, [325</a:t>
            </a:r>
            <a:r>
              <a:rPr lang="en-GB" cap="none" dirty="0">
                <a:latin typeface="Arial" panose="020B0604020202020204" pitchFamily="34" charset="0"/>
                <a:cs typeface="Arial" panose="020B0604020202020204" pitchFamily="34" charset="0"/>
              </a:rPr>
              <a:t>e]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πρῶτον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πολλῆς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μεστὸν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ὄντα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ὁρμῆς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πράττειν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βλέποντα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ταῦτα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φερόμενα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ὁρῶντα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πάντῃ</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πάντως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τελευτῶντα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ἰλιγγιᾶν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σκοπεῖν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ἀποστῆναι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ἄμεινον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ἂν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γίγνοιτο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περί</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αὐτὰ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ταῦτα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[326</a:t>
            </a:r>
            <a:r>
              <a:rPr lang="en-GB" cap="none" dirty="0">
                <a:latin typeface="Arial" panose="020B0604020202020204" pitchFamily="34" charset="0"/>
                <a:cs typeface="Arial" panose="020B0604020202020204" pitchFamily="34" charset="0"/>
              </a:rPr>
              <a:t>a] </a:t>
            </a:r>
            <a:r>
              <a:rPr lang="el-GR" cap="none" dirty="0" err="1">
                <a:latin typeface="Arial" panose="020B0604020202020204" pitchFamily="34" charset="0"/>
                <a:cs typeface="Arial" panose="020B0604020202020204" pitchFamily="34" charset="0"/>
              </a:rPr>
              <a:t>δὴ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πᾶσαν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πολιτείαν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πράττειν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αὖ</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περιμένειν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ἀεὶ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καιρούς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τελευτῶντα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νοῆσαι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πασῶν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πόλεων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ὅτι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κακῶς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σύμπασαι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πολιτεύονται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νόμων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αὐταῖς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σχεδὸν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ἀνιάτως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ἔχοντά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ἐστιν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ἄνευ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παρασκευῆς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θαυμαστῆς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τύχης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λέγειν</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ἠναγκάσθην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ἐπαινῶν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ὀρθὴν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φιλοσοφίαν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ταύτης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ἔστιν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τά</a:t>
            </a:r>
            <a:r>
              <a:rPr lang="el-GR" cap="none" dirty="0">
                <a:latin typeface="Arial" panose="020B0604020202020204" pitchFamily="34" charset="0"/>
                <a:cs typeface="Arial" panose="020B0604020202020204" pitchFamily="34" charset="0"/>
              </a:rPr>
              <a:t> τε </a:t>
            </a:r>
            <a:r>
              <a:rPr lang="el-GR" cap="none" dirty="0" err="1">
                <a:latin typeface="Arial" panose="020B0604020202020204" pitchFamily="34" charset="0"/>
                <a:cs typeface="Arial" panose="020B0604020202020204" pitchFamily="34" charset="0"/>
              </a:rPr>
              <a:t>πολιτικὰ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δίκαια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ἰδιωτῶν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πάντα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κατιδεῖν</a:t>
            </a:r>
            <a:r>
              <a:rPr lang="el-GR" cap="none"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8A77428D-BC30-CD7C-9192-BB2790BB41EB}"/>
              </a:ext>
            </a:extLst>
          </p:cNvPr>
          <p:cNvSpPr>
            <a:spLocks noGrp="1"/>
          </p:cNvSpPr>
          <p:nvPr>
            <p:ph sz="quarter" idx="14"/>
          </p:nvPr>
        </p:nvSpPr>
        <p:spPr/>
        <p:txBody>
          <a:bodyPr>
            <a:normAutofit fontScale="55000" lnSpcReduction="20000"/>
          </a:bodyPr>
          <a:lstStyle/>
          <a:p>
            <a:pPr marL="0" indent="0" algn="just">
              <a:buNone/>
            </a:pPr>
            <a:r>
              <a:rPr lang="el-GR" cap="none" dirty="0">
                <a:latin typeface="Arial" panose="020B0604020202020204" pitchFamily="34" charset="0"/>
                <a:cs typeface="Arial" panose="020B0604020202020204" pitchFamily="34" charset="0"/>
              </a:rPr>
              <a:t>γιατί ούτε χωρίς προσωπικούς και πολιτικούς φίλους πιστούς είναι δυνατόν να ενεργήσεις ―κι αυτούς, ούτε αν υποθέσομε πως υπήρχαν ήταν εύκολο να τους βρεις, γιατί η χώρα μας δε ζούσε πια με τα ήθη και τις ασχολίες των πατέρων μας, ούτε άλλους καινούργιους ήταν δυνατόν με κάποια ευκολία να κάνεις―, κι απ' το άλλο μέρος οι διατάξεις των νόμων και τα ήθη διαφθείρονταν και η διαφθορά αυτή προχωρούσε καταπληκτικά. έτσι, ενώ στην αρχή ήμουν γεμάτος ορμή για πολιτική δράση, καθώς κοίταζα όλα αυτά και τα έβλεπα να γίνονται άνω κάτω, στο τέλος μ' έπιασε ίλιγγος. και να ερευνώ βέβαια δεν έπαψα, με ποιον άραγε τρόπο θα ήταν δυνατόν να διορθωθούν και όλ' αυτά πού ανέφερα και ―προπάντων― η πολιτεία γενικά, για τη δράση όμως περίμενα πάντοτε την κατάλληλη ώρα· και στο τέλος κατάλαβα, ότι κανένα απολύτως από τα σύγχρονά μας κράτη δεν κυβερνάται σωστά ―αφού η νομοθεσία τους βρίσκεται, μπορεί κανείς να πει, σε μια κατάσταση, που δεν επιδέχεται καν θεραπεία χωρίς σοβαρή προετοιμασία μαζί με τη βοήθεια κάποιας καταπληκτικής τύχης―, κι έτσι αναγκάσθηκα να κάνω το εγκώμιο της αληθινής φιλοσοφίας και να λέω ότι </a:t>
            </a:r>
            <a:r>
              <a:rPr lang="el-GR" cap="none" dirty="0" err="1">
                <a:latin typeface="Arial" panose="020B0604020202020204" pitchFamily="34" charset="0"/>
                <a:cs typeface="Arial" panose="020B0604020202020204" pitchFamily="34" charset="0"/>
              </a:rPr>
              <a:t>μέσ</a:t>
            </a:r>
            <a:r>
              <a:rPr lang="el-GR" cap="none" dirty="0">
                <a:latin typeface="Arial" panose="020B0604020202020204" pitchFamily="34" charset="0"/>
                <a:cs typeface="Arial" panose="020B0604020202020204" pitchFamily="34" charset="0"/>
              </a:rPr>
              <a:t>' απ' αυτήν είναι δυνατόν να δει κανείς το δίκαιο παντού, </a:t>
            </a:r>
          </a:p>
        </p:txBody>
      </p:sp>
    </p:spTree>
    <p:extLst>
      <p:ext uri="{BB962C8B-B14F-4D97-AF65-F5344CB8AC3E}">
        <p14:creationId xmlns:p14="http://schemas.microsoft.com/office/powerpoint/2010/main" val="1594706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34E6DD-537A-968A-7208-C9591E83D8AF}"/>
              </a:ext>
            </a:extLst>
          </p:cNvPr>
          <p:cNvSpPr>
            <a:spLocks noGrp="1"/>
          </p:cNvSpPr>
          <p:nvPr>
            <p:ph type="title"/>
          </p:nvPr>
        </p:nvSpPr>
        <p:spPr/>
        <p:txBody>
          <a:bodyPr/>
          <a:lstStyle/>
          <a:p>
            <a:r>
              <a:rPr lang="el-GR" i="1" dirty="0">
                <a:latin typeface="Arial" panose="020B0604020202020204" pitchFamily="34" charset="0"/>
                <a:cs typeface="Arial" panose="020B0604020202020204" pitchFamily="34" charset="0"/>
              </a:rPr>
              <a:t>ΕΠΙΣΤΟΛΗ Ζ’</a:t>
            </a:r>
            <a:r>
              <a:rPr lang="el-GR"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323</a:t>
            </a:r>
            <a:r>
              <a:rPr lang="en-US" dirty="0">
                <a:latin typeface="Arial" panose="020B0604020202020204" pitchFamily="34" charset="0"/>
                <a:cs typeface="Arial" panose="020B0604020202020204" pitchFamily="34" charset="0"/>
              </a:rPr>
              <a:t>d</a:t>
            </a:r>
            <a:r>
              <a:rPr lang="en-GB" dirty="0">
                <a:latin typeface="Arial" panose="020B0604020202020204" pitchFamily="34" charset="0"/>
                <a:cs typeface="Arial" panose="020B0604020202020204" pitchFamily="34" charset="0"/>
              </a:rPr>
              <a:t>-326b</a:t>
            </a:r>
            <a:endParaRPr lang="el-GR" dirty="0"/>
          </a:p>
        </p:txBody>
      </p:sp>
      <p:sp>
        <p:nvSpPr>
          <p:cNvPr id="3" name="Θέση περιεχομένου 2">
            <a:extLst>
              <a:ext uri="{FF2B5EF4-FFF2-40B4-BE49-F238E27FC236}">
                <a16:creationId xmlns:a16="http://schemas.microsoft.com/office/drawing/2014/main" id="{ACF92C0D-5FC8-AAB5-E4B1-8D671AE84CE9}"/>
              </a:ext>
            </a:extLst>
          </p:cNvPr>
          <p:cNvSpPr>
            <a:spLocks noGrp="1"/>
          </p:cNvSpPr>
          <p:nvPr>
            <p:ph sz="quarter" idx="13"/>
          </p:nvPr>
        </p:nvSpPr>
        <p:spPr/>
        <p:txBody>
          <a:bodyPr>
            <a:normAutofit/>
          </a:bodyPr>
          <a:lstStyle/>
          <a:p>
            <a:pPr marL="0" indent="0" algn="just">
              <a:buNone/>
            </a:pPr>
            <a:r>
              <a:rPr lang="el-GR" cap="none" dirty="0" err="1">
                <a:latin typeface="Arial" panose="020B0604020202020204" pitchFamily="34" charset="0"/>
                <a:cs typeface="Arial" panose="020B0604020202020204" pitchFamily="34" charset="0"/>
              </a:rPr>
              <a:t>κακῶν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[326</a:t>
            </a:r>
            <a:r>
              <a:rPr lang="en-GB" cap="none" dirty="0">
                <a:latin typeface="Arial" panose="020B0604020202020204" pitchFamily="34" charset="0"/>
                <a:cs typeface="Arial" panose="020B0604020202020204" pitchFamily="34" charset="0"/>
              </a:rPr>
              <a:t>b] </a:t>
            </a:r>
            <a:r>
              <a:rPr lang="el-GR" cap="none" dirty="0" err="1">
                <a:latin typeface="Arial" panose="020B0604020202020204" pitchFamily="34" charset="0"/>
                <a:cs typeface="Arial" panose="020B0604020202020204" pitchFamily="34" charset="0"/>
              </a:rPr>
              <a:t>λήξειν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ἀνθρώπινα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γένη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ἂν</a:t>
            </a:r>
            <a:r>
              <a:rPr lang="el-GR" cap="none" dirty="0">
                <a:latin typeface="Arial" panose="020B0604020202020204" pitchFamily="34" charset="0"/>
                <a:cs typeface="Arial" panose="020B0604020202020204" pitchFamily="34" charset="0"/>
              </a:rPr>
              <a:t> ἢ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φιλοσοφούντων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ὀρθῶς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ἀληθῶς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γένος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ἀρχὰς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ἔλθῃ</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πολιτικὰς</a:t>
            </a:r>
            <a:r>
              <a:rPr lang="el-GR" cap="none" dirty="0">
                <a:latin typeface="Arial" panose="020B0604020202020204" pitchFamily="34" charset="0"/>
                <a:cs typeface="Arial" panose="020B0604020202020204" pitchFamily="34" charset="0"/>
              </a:rPr>
              <a:t> ἢ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δυναστευόντων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πόλεσιν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ἔκ</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μοίρας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θείας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ὄντως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φιλοσοφήσῃ</a:t>
            </a:r>
            <a:r>
              <a:rPr lang="el-GR" cap="none"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E1F0D653-0978-3E7F-991C-8F121B3C92D9}"/>
              </a:ext>
            </a:extLst>
          </p:cNvPr>
          <p:cNvSpPr>
            <a:spLocks noGrp="1"/>
          </p:cNvSpPr>
          <p:nvPr>
            <p:ph sz="quarter" idx="14"/>
          </p:nvPr>
        </p:nvSpPr>
        <p:spPr/>
        <p:txBody>
          <a:bodyPr/>
          <a:lstStyle/>
          <a:p>
            <a:pPr marL="0" indent="0" algn="just">
              <a:buNone/>
            </a:pPr>
            <a:r>
              <a:rPr lang="el-GR" cap="none" dirty="0">
                <a:latin typeface="Arial" panose="020B0604020202020204" pitchFamily="34" charset="0"/>
                <a:cs typeface="Arial" panose="020B0604020202020204" pitchFamily="34" charset="0"/>
              </a:rPr>
              <a:t>και στης πολιτείας και στων ατόμων τη ζωή, και ότι επομένως οι γενεές των ανθρώπων δεν θα πάψουν να υποφέρουν, παρά όταν, ή εκείνοι που σωστά και γνήσια φιλοσοφούν, πάρουν στα χέρια τους την πολιτική εξουσία, ή οι πολιτικοί ηγέτες, από μια θεία βουλή, φιλοσοφήσουν αληθινά.</a:t>
            </a:r>
          </a:p>
        </p:txBody>
      </p:sp>
    </p:spTree>
    <p:extLst>
      <p:ext uri="{BB962C8B-B14F-4D97-AF65-F5344CB8AC3E}">
        <p14:creationId xmlns:p14="http://schemas.microsoft.com/office/powerpoint/2010/main" val="888422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8E7F48-E81D-A163-404D-561B6ABB7E1F}"/>
              </a:ext>
            </a:extLst>
          </p:cNvPr>
          <p:cNvSpPr>
            <a:spLocks noGrp="1"/>
          </p:cNvSpPr>
          <p:nvPr>
            <p:ph type="title"/>
          </p:nvPr>
        </p:nvSpPr>
        <p:spPr/>
        <p:txBody>
          <a:bodyPr/>
          <a:lstStyle/>
          <a:p>
            <a:r>
              <a:rPr lang="el-GR" dirty="0"/>
              <a:t>ΛΕΞΙΛΟΓΙΟ</a:t>
            </a:r>
          </a:p>
        </p:txBody>
      </p:sp>
      <p:sp>
        <p:nvSpPr>
          <p:cNvPr id="3" name="Θέση περιεχομένου 2">
            <a:extLst>
              <a:ext uri="{FF2B5EF4-FFF2-40B4-BE49-F238E27FC236}">
                <a16:creationId xmlns:a16="http://schemas.microsoft.com/office/drawing/2014/main" id="{9B581988-DA5F-2B5C-56FE-4C6C9190C0CC}"/>
              </a:ext>
            </a:extLst>
          </p:cNvPr>
          <p:cNvSpPr>
            <a:spLocks noGrp="1"/>
          </p:cNvSpPr>
          <p:nvPr>
            <p:ph sz="quarter" idx="13"/>
          </p:nvPr>
        </p:nvSpPr>
        <p:spPr/>
        <p:txBody>
          <a:bodyPr>
            <a:normAutofit fontScale="85000" lnSpcReduction="10000"/>
          </a:bodyPr>
          <a:lstStyle/>
          <a:p>
            <a:pPr algn="just"/>
            <a:r>
              <a:rPr lang="el-GR" cap="none" dirty="0" err="1">
                <a:latin typeface="Arial" panose="020B0604020202020204" pitchFamily="34" charset="0"/>
                <a:cs typeface="Arial" panose="020B0604020202020204" pitchFamily="34" charset="0"/>
              </a:rPr>
              <a:t>ἐπεστείλατέ</a:t>
            </a:r>
            <a:r>
              <a:rPr lang="el-GR" cap="none" dirty="0">
                <a:latin typeface="Arial" panose="020B0604020202020204" pitchFamily="34" charset="0"/>
                <a:cs typeface="Arial" panose="020B0604020202020204" pitchFamily="34" charset="0"/>
              </a:rPr>
              <a:t>:</a:t>
            </a:r>
            <a:r>
              <a:rPr lang="en-US"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ἐπιστέλλω</a:t>
            </a:r>
            <a:r>
              <a:rPr lang="el-GR" cap="none" dirty="0">
                <a:latin typeface="Arial" panose="020B0604020202020204" pitchFamily="34" charset="0"/>
                <a:cs typeface="Arial" panose="020B0604020202020204" pitchFamily="34" charset="0"/>
              </a:rPr>
              <a:t> (AM) </a:t>
            </a:r>
            <a:r>
              <a:rPr lang="el-GR" cap="none" dirty="0" err="1">
                <a:latin typeface="Arial" panose="020B0604020202020204" pitchFamily="34" charset="0"/>
                <a:cs typeface="Arial" panose="020B0604020202020204" pitchFamily="34" charset="0"/>
              </a:rPr>
              <a:t>στέλλω</a:t>
            </a:r>
            <a:r>
              <a:rPr lang="el-GR" cap="none" dirty="0">
                <a:latin typeface="Arial" panose="020B0604020202020204" pitchFamily="34" charset="0"/>
                <a:cs typeface="Arial" panose="020B0604020202020204" pitchFamily="34" charset="0"/>
              </a:rPr>
              <a:t> = στέλνω επιστολή, μήνυμα, επικοινωνώ γραπτώς με κάποιον.</a:t>
            </a:r>
          </a:p>
          <a:p>
            <a:pPr algn="just"/>
            <a:r>
              <a:rPr lang="el-GR" cap="none" dirty="0" err="1">
                <a:latin typeface="Arial" panose="020B0604020202020204" pitchFamily="34" charset="0"/>
                <a:cs typeface="Arial" panose="020B0604020202020204" pitchFamily="34" charset="0"/>
              </a:rPr>
              <a:t>κοινωνεῖν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κοινωνέω</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μέλ</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ήσω</a:t>
            </a:r>
            <a:r>
              <a:rPr lang="el-GR" cap="none" dirty="0">
                <a:latin typeface="Arial" panose="020B0604020202020204" pitchFamily="34" charset="0"/>
                <a:cs typeface="Arial" panose="020B0604020202020204" pitchFamily="34" charset="0"/>
              </a:rPr>
              <a:t>, παρακ. </a:t>
            </a:r>
            <a:r>
              <a:rPr lang="el-GR" cap="none" dirty="0" err="1">
                <a:latin typeface="Arial" panose="020B0604020202020204" pitchFamily="34" charset="0"/>
                <a:cs typeface="Arial" panose="020B0604020202020204" pitchFamily="34" charset="0"/>
              </a:rPr>
              <a:t>κεκοινώνηκα</a:t>
            </a:r>
            <a:r>
              <a:rPr lang="el-GR" cap="none" dirty="0">
                <a:latin typeface="Arial" panose="020B0604020202020204" pitchFamily="34" charset="0"/>
                <a:cs typeface="Arial" panose="020B0604020202020204" pitchFamily="34" charset="0"/>
              </a:rPr>
              <a:t> (κοινωνός) = απόλ., μοιράζομαι από κοινού μια άποψη, συμφωνώ, σε </a:t>
            </a:r>
            <a:r>
              <a:rPr lang="el-GR" cap="none" dirty="0" err="1">
                <a:latin typeface="Arial" panose="020B0604020202020204" pitchFamily="34" charset="0"/>
                <a:cs typeface="Arial" panose="020B0604020202020204" pitchFamily="34" charset="0"/>
              </a:rPr>
              <a:t>Πλάτ</a:t>
            </a:r>
            <a:r>
              <a:rPr lang="el-GR" cap="none" dirty="0">
                <a:latin typeface="Arial" panose="020B0604020202020204" pitchFamily="34" charset="0"/>
                <a:cs typeface="Arial" panose="020B0604020202020204" pitchFamily="34" charset="0"/>
              </a:rPr>
              <a:t>.</a:t>
            </a:r>
          </a:p>
          <a:p>
            <a:pPr algn="just"/>
            <a:r>
              <a:rPr lang="el-GR" cap="none" dirty="0" err="1">
                <a:latin typeface="Arial" panose="020B0604020202020204" pitchFamily="34" charset="0"/>
                <a:cs typeface="Arial" panose="020B0604020202020204" pitchFamily="34" charset="0"/>
              </a:rPr>
              <a:t>διεκελεύεσθέ</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διακελεύομαι</a:t>
            </a:r>
            <a:r>
              <a:rPr lang="el-GR" cap="none" dirty="0">
                <a:latin typeface="Arial" panose="020B0604020202020204" pitchFamily="34" charset="0"/>
                <a:cs typeface="Arial" panose="020B0604020202020204" pitchFamily="34" charset="0"/>
              </a:rPr>
              <a:t>: αποθ. = 1. παρακινώ, δίνω διαταγές, εντολές, οδηγώ, κατευθύνω, δ. </a:t>
            </a:r>
            <a:r>
              <a:rPr lang="el-GR" cap="none" dirty="0" err="1">
                <a:latin typeface="Arial" panose="020B0604020202020204" pitchFamily="34" charset="0"/>
                <a:cs typeface="Arial" panose="020B0604020202020204" pitchFamily="34" charset="0"/>
              </a:rPr>
              <a:t>τινι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ποιεῖν</a:t>
            </a:r>
            <a:r>
              <a:rPr lang="el-GR" cap="none" dirty="0">
                <a:latin typeface="Arial" panose="020B0604020202020204" pitchFamily="34" charset="0"/>
                <a:cs typeface="Arial" panose="020B0604020202020204" pitchFamily="34" charset="0"/>
              </a:rPr>
              <a:t> τι κ.λπ., σε </a:t>
            </a:r>
            <a:r>
              <a:rPr lang="el-GR" cap="none" dirty="0" err="1">
                <a:latin typeface="Arial" panose="020B0604020202020204" pitchFamily="34" charset="0"/>
                <a:cs typeface="Arial" panose="020B0604020202020204" pitchFamily="34" charset="0"/>
              </a:rPr>
              <a:t>Ηρόδ</a:t>
            </a:r>
            <a:r>
              <a:rPr lang="el-GR" cap="none" dirty="0">
                <a:latin typeface="Arial" panose="020B0604020202020204" pitchFamily="34" charset="0"/>
                <a:cs typeface="Arial" panose="020B0604020202020204" pitchFamily="34" charset="0"/>
              </a:rPr>
              <a:t>. κ.λπ.· επίσης, δ. τινί τι (ενν. </a:t>
            </a:r>
            <a:r>
              <a:rPr lang="el-GR" cap="none" dirty="0" err="1">
                <a:latin typeface="Arial" panose="020B0604020202020204" pitchFamily="34" charset="0"/>
                <a:cs typeface="Arial" panose="020B0604020202020204" pitchFamily="34" charset="0"/>
              </a:rPr>
              <a:t>ποιεῖν</a:t>
            </a:r>
            <a:r>
              <a:rPr lang="el-GR" cap="none" dirty="0">
                <a:latin typeface="Arial" panose="020B0604020202020204" pitchFamily="34" charset="0"/>
                <a:cs typeface="Arial" panose="020B0604020202020204" pitchFamily="34" charset="0"/>
              </a:rPr>
              <a:t>), σε </a:t>
            </a:r>
            <a:r>
              <a:rPr lang="el-GR" cap="none" dirty="0" err="1">
                <a:latin typeface="Arial" panose="020B0604020202020204" pitchFamily="34" charset="0"/>
                <a:cs typeface="Arial" panose="020B0604020202020204" pitchFamily="34" charset="0"/>
              </a:rPr>
              <a:t>Πλάτ</a:t>
            </a:r>
            <a:r>
              <a:rPr lang="el-GR" cap="none" dirty="0">
                <a:latin typeface="Arial" panose="020B0604020202020204" pitchFamily="34" charset="0"/>
                <a:cs typeface="Arial" panose="020B0604020202020204" pitchFamily="34" charset="0"/>
              </a:rPr>
              <a:t>.· δ. </a:t>
            </a:r>
            <a:r>
              <a:rPr lang="el-GR" cap="none" dirty="0" err="1">
                <a:latin typeface="Arial" panose="020B0604020202020204" pitchFamily="34" charset="0"/>
                <a:cs typeface="Arial" panose="020B0604020202020204" pitchFamily="34" charset="0"/>
              </a:rPr>
              <a:t>τινι</a:t>
            </a:r>
            <a:r>
              <a:rPr lang="el-GR" cap="none" dirty="0">
                <a:latin typeface="Arial" panose="020B0604020202020204" pitchFamily="34" charset="0"/>
                <a:cs typeface="Arial" panose="020B0604020202020204" pitchFamily="34" charset="0"/>
              </a:rPr>
              <a:t> μόνο, στον ίδ., 2. </a:t>
            </a:r>
            <a:r>
              <a:rPr lang="el-GR" cap="none" dirty="0" err="1">
                <a:latin typeface="Arial" panose="020B0604020202020204" pitchFamily="34" charset="0"/>
                <a:cs typeface="Arial" panose="020B0604020202020204" pitchFamily="34" charset="0"/>
              </a:rPr>
              <a:t>ενθαρρύνούμε</a:t>
            </a:r>
            <a:r>
              <a:rPr lang="el-GR" cap="none" dirty="0">
                <a:latin typeface="Arial" panose="020B0604020202020204" pitchFamily="34" charset="0"/>
                <a:cs typeface="Arial" panose="020B0604020202020204" pitchFamily="34" charset="0"/>
              </a:rPr>
              <a:t>, εμψυχώνουμε ο ένας τον άλλο, σε </a:t>
            </a:r>
            <a:r>
              <a:rPr lang="el-GR" cap="none" dirty="0" err="1">
                <a:latin typeface="Arial" panose="020B0604020202020204" pitchFamily="34" charset="0"/>
                <a:cs typeface="Arial" panose="020B0604020202020204" pitchFamily="34" charset="0"/>
              </a:rPr>
              <a:t>Ηρόδ</a:t>
            </a:r>
            <a:r>
              <a:rPr lang="el-GR" cap="none" dirty="0">
                <a:latin typeface="Arial" panose="020B0604020202020204" pitchFamily="34" charset="0"/>
                <a:cs typeface="Arial" panose="020B0604020202020204" pitchFamily="34" charset="0"/>
              </a:rPr>
              <a:t>.· δ. </a:t>
            </a:r>
            <a:r>
              <a:rPr lang="el-GR" cap="none" dirty="0" err="1">
                <a:latin typeface="Arial" panose="020B0604020202020204" pitchFamily="34" charset="0"/>
                <a:cs typeface="Arial" panose="020B0604020202020204" pitchFamily="34" charset="0"/>
              </a:rPr>
              <a:t>ἀλλήλοις</a:t>
            </a:r>
            <a:r>
              <a:rPr lang="el-GR" cap="none" dirty="0">
                <a:latin typeface="Arial" panose="020B0604020202020204" pitchFamily="34" charset="0"/>
                <a:cs typeface="Arial" panose="020B0604020202020204" pitchFamily="34" charset="0"/>
              </a:rPr>
              <a:t>, σε </a:t>
            </a:r>
            <a:r>
              <a:rPr lang="el-GR" cap="none" dirty="0" err="1">
                <a:latin typeface="Arial" panose="020B0604020202020204" pitchFamily="34" charset="0"/>
                <a:cs typeface="Arial" panose="020B0604020202020204" pitchFamily="34" charset="0"/>
              </a:rPr>
              <a:t>Ξεν</a:t>
            </a:r>
            <a:r>
              <a:rPr lang="el-GR" cap="none" dirty="0">
                <a:latin typeface="Arial" panose="020B0604020202020204" pitchFamily="34" charset="0"/>
                <a:cs typeface="Arial" panose="020B0604020202020204" pitchFamily="34" charset="0"/>
              </a:rPr>
              <a:t>.· δ. </a:t>
            </a:r>
            <a:r>
              <a:rPr lang="el-GR" cap="none" dirty="0" err="1">
                <a:latin typeface="Arial" panose="020B0604020202020204" pitchFamily="34" charset="0"/>
                <a:cs typeface="Arial" panose="020B0604020202020204" pitchFamily="34" charset="0"/>
              </a:rPr>
              <a:t>ἑαυτῷ</a:t>
            </a:r>
            <a:r>
              <a:rPr lang="el-GR" cap="none" dirty="0">
                <a:latin typeface="Arial" panose="020B0604020202020204" pitchFamily="34" charset="0"/>
                <a:cs typeface="Arial" panose="020B0604020202020204" pitchFamily="34" charset="0"/>
              </a:rPr>
              <a:t>, στον ίδ.</a:t>
            </a:r>
          </a:p>
          <a:p>
            <a:pPr algn="just"/>
            <a:r>
              <a:rPr lang="el-GR" cap="none" dirty="0" err="1">
                <a:latin typeface="Arial" panose="020B0604020202020204" pitchFamily="34" charset="0"/>
                <a:cs typeface="Arial" panose="020B0604020202020204" pitchFamily="34" charset="0"/>
              </a:rPr>
              <a:t>σύμφρονα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σύμφρων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ονος</a:t>
            </a:r>
            <a:r>
              <a:rPr lang="el-GR" cap="none" dirty="0">
                <a:latin typeface="Arial" panose="020B0604020202020204" pitchFamily="34" charset="0"/>
                <a:cs typeface="Arial" panose="020B0604020202020204" pitchFamily="34" charset="0"/>
              </a:rPr>
              <a:t>, ὁ, ἡ (</a:t>
            </a:r>
            <a:r>
              <a:rPr lang="el-GR" cap="none" dirty="0" err="1">
                <a:latin typeface="Arial" panose="020B0604020202020204" pitchFamily="34" charset="0"/>
                <a:cs typeface="Arial" panose="020B0604020202020204" pitchFamily="34" charset="0"/>
              </a:rPr>
              <a:t>φρήν</a:t>
            </a:r>
            <a:r>
              <a:rPr lang="el-GR" cap="none" dirty="0">
                <a:latin typeface="Arial" panose="020B0604020202020204" pitchFamily="34" charset="0"/>
                <a:cs typeface="Arial" panose="020B0604020202020204" pitchFamily="34" charset="0"/>
              </a:rPr>
              <a:t>), αυτός που έχει την ίδια άποψη με κάποιον, σύμφωνος, ομόγνωμος, ομόψυχος, αδελφικός, σε </a:t>
            </a:r>
            <a:r>
              <a:rPr lang="el-GR" cap="none" dirty="0" err="1">
                <a:latin typeface="Arial" panose="020B0604020202020204" pitchFamily="34" charset="0"/>
                <a:cs typeface="Arial" panose="020B0604020202020204" pitchFamily="34" charset="0"/>
              </a:rPr>
              <a:t>Αισχύλ</a:t>
            </a:r>
            <a:r>
              <a:rPr lang="el-GR" cap="none" dirty="0">
                <a:latin typeface="Arial" panose="020B0604020202020204" pitchFamily="34" charset="0"/>
                <a:cs typeface="Arial" panose="020B0604020202020204" pitchFamily="34" charset="0"/>
              </a:rPr>
              <a:t>.· ευνοϊκός, ευμενής, στον ίδ.</a:t>
            </a:r>
          </a:p>
          <a:p>
            <a:pPr algn="just"/>
            <a:r>
              <a:rPr lang="el-GR" cap="none" dirty="0" err="1">
                <a:latin typeface="Arial" panose="020B0604020202020204" pitchFamily="34" charset="0"/>
                <a:cs typeface="Arial" panose="020B0604020202020204" pitchFamily="34" charset="0"/>
              </a:rPr>
              <a:t>παρέπεσον</a:t>
            </a:r>
            <a:r>
              <a:rPr lang="el-GR" cap="none" dirty="0">
                <a:latin typeface="Arial" panose="020B0604020202020204" pitchFamily="34" charset="0"/>
                <a:cs typeface="Arial" panose="020B0604020202020204" pitchFamily="34" charset="0"/>
              </a:rPr>
              <a:t>: παραπίπτω = συμβαίνω («</a:t>
            </a:r>
            <a:r>
              <a:rPr lang="el-GR" cap="none" dirty="0" err="1">
                <a:latin typeface="Arial" panose="020B0604020202020204" pitchFamily="34" charset="0"/>
                <a:cs typeface="Arial" panose="020B0604020202020204" pitchFamily="34" charset="0"/>
              </a:rPr>
              <a:t>θαυμαστὸν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κτῆμα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παραπεσεῖν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Ἕλλησιν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Πλάτ</a:t>
            </a:r>
            <a:r>
              <a:rPr lang="el-GR" cap="none"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506653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178239-97DC-69C8-2F8B-447D71F07ADF}"/>
              </a:ext>
            </a:extLst>
          </p:cNvPr>
          <p:cNvSpPr>
            <a:spLocks noGrp="1"/>
          </p:cNvSpPr>
          <p:nvPr>
            <p:ph type="title"/>
          </p:nvPr>
        </p:nvSpPr>
        <p:spPr/>
        <p:txBody>
          <a:bodyPr/>
          <a:lstStyle/>
          <a:p>
            <a:r>
              <a:rPr lang="el-GR" dirty="0"/>
              <a:t>ΛΕΞΙΛΟΓΙΟ</a:t>
            </a:r>
          </a:p>
        </p:txBody>
      </p:sp>
      <p:sp>
        <p:nvSpPr>
          <p:cNvPr id="3" name="Θέση περιεχομένου 2">
            <a:extLst>
              <a:ext uri="{FF2B5EF4-FFF2-40B4-BE49-F238E27FC236}">
                <a16:creationId xmlns:a16="http://schemas.microsoft.com/office/drawing/2014/main" id="{AD7A7DC6-2E7C-126C-9CB4-82E165F31732}"/>
              </a:ext>
            </a:extLst>
          </p:cNvPr>
          <p:cNvSpPr>
            <a:spLocks noGrp="1"/>
          </p:cNvSpPr>
          <p:nvPr>
            <p:ph sz="quarter" idx="13"/>
          </p:nvPr>
        </p:nvSpPr>
        <p:spPr/>
        <p:txBody>
          <a:bodyPr>
            <a:normAutofit fontScale="77500" lnSpcReduction="20000"/>
          </a:bodyPr>
          <a:lstStyle/>
          <a:p>
            <a:pPr algn="just"/>
            <a:r>
              <a:rPr lang="el-GR" cap="none" dirty="0" err="1">
                <a:latin typeface="Arial" panose="020B0604020202020204" pitchFamily="34" charset="0"/>
                <a:cs typeface="Arial" panose="020B0604020202020204" pitchFamily="34" charset="0"/>
              </a:rPr>
              <a:t>προύστησαν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προΐστημι</a:t>
            </a:r>
            <a:r>
              <a:rPr lang="el-GR" cap="none" dirty="0">
                <a:latin typeface="Arial" panose="020B0604020202020204" pitchFamily="34" charset="0"/>
                <a:cs typeface="Arial" panose="020B0604020202020204" pitchFamily="34" charset="0"/>
              </a:rPr>
              <a:t>: μέλλ. -στήσω· </a:t>
            </a:r>
            <a:r>
              <a:rPr lang="el-GR" cap="none" dirty="0" err="1">
                <a:latin typeface="Arial" panose="020B0604020202020204" pitchFamily="34" charset="0"/>
                <a:cs typeface="Arial" panose="020B0604020202020204" pitchFamily="34" charset="0"/>
              </a:rPr>
              <a:t>ἀόρ</a:t>
            </a:r>
            <a:r>
              <a:rPr lang="el-GR" cap="none" dirty="0">
                <a:latin typeface="Arial" panose="020B0604020202020204" pitchFamily="34" charset="0"/>
                <a:cs typeface="Arial" panose="020B0604020202020204" pitchFamily="34" charset="0"/>
              </a:rPr>
              <a:t>. α΄ </a:t>
            </a:r>
            <a:r>
              <a:rPr lang="el-GR" cap="none" dirty="0" err="1">
                <a:latin typeface="Arial" panose="020B0604020202020204" pitchFamily="34" charset="0"/>
                <a:cs typeface="Arial" panose="020B0604020202020204" pitchFamily="34" charset="0"/>
              </a:rPr>
              <a:t>προὔστησα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μετοχ</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προστήσας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ἀπαρ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προστῆσαι</a:t>
            </a:r>
            <a:r>
              <a:rPr lang="el-GR" cap="none" dirty="0">
                <a:latin typeface="Arial" panose="020B0604020202020204" pitchFamily="34" charset="0"/>
                <a:cs typeface="Arial" panose="020B0604020202020204" pitchFamily="34" charset="0"/>
              </a:rPr>
              <a:t> = κάνω κάποιον αρχηγό («</a:t>
            </a:r>
            <a:r>
              <a:rPr lang="el-GR" cap="none" dirty="0" err="1">
                <a:latin typeface="Arial" panose="020B0604020202020204" pitchFamily="34" charset="0"/>
                <a:cs typeface="Arial" panose="020B0604020202020204" pitchFamily="34" charset="0"/>
              </a:rPr>
              <a:t>ὅν</a:t>
            </a:r>
            <a:r>
              <a:rPr lang="el-GR" cap="none" dirty="0">
                <a:latin typeface="Arial" panose="020B0604020202020204" pitchFamily="34" charset="0"/>
                <a:cs typeface="Arial" panose="020B0604020202020204" pitchFamily="34" charset="0"/>
              </a:rPr>
              <a:t> ἡ πόλις </a:t>
            </a:r>
            <a:r>
              <a:rPr lang="el-GR" cap="none" dirty="0" err="1">
                <a:latin typeface="Arial" panose="020B0604020202020204" pitchFamily="34" charset="0"/>
                <a:cs typeface="Arial" panose="020B0604020202020204" pitchFamily="34" charset="0"/>
              </a:rPr>
              <a:t>ἀξιοῖ</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αὑτῆς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προϊστάναι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Πλάτ</a:t>
            </a:r>
            <a:r>
              <a:rPr lang="el-GR" cap="none" dirty="0">
                <a:latin typeface="Arial" panose="020B0604020202020204" pitchFamily="34" charset="0"/>
                <a:cs typeface="Arial" panose="020B0604020202020204" pitchFamily="34" charset="0"/>
              </a:rPr>
              <a:t>.). </a:t>
            </a:r>
          </a:p>
          <a:p>
            <a:pPr algn="just"/>
            <a:r>
              <a:rPr lang="el-GR" cap="none" dirty="0" err="1">
                <a:latin typeface="Arial" panose="020B0604020202020204" pitchFamily="34" charset="0"/>
                <a:cs typeface="Arial" panose="020B0604020202020204" pitchFamily="34" charset="0"/>
              </a:rPr>
              <a:t>μεταβολαῖς</a:t>
            </a:r>
            <a:r>
              <a:rPr lang="el-GR" cap="none" dirty="0">
                <a:latin typeface="Arial" panose="020B0604020202020204" pitchFamily="34" charset="0"/>
                <a:cs typeface="Arial" panose="020B0604020202020204" pitchFamily="34" charset="0"/>
              </a:rPr>
              <a:t>: μεταβολή = 1. η μετάβαση από τη μια κατάσταση στην άλλη, μετατροπή, αλλαγή (α. «μεταβολή της θερμοκρασίας» β. «</a:t>
            </a:r>
            <a:r>
              <a:rPr lang="el-GR" cap="none" dirty="0" err="1">
                <a:latin typeface="Arial" panose="020B0604020202020204" pitchFamily="34" charset="0"/>
                <a:cs typeface="Arial" panose="020B0604020202020204" pitchFamily="34" charset="0"/>
              </a:rPr>
              <a:t>αἱ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μεταβολαὶ</a:t>
            </a:r>
            <a:r>
              <a:rPr lang="el-GR" cap="none" dirty="0">
                <a:latin typeface="Arial" panose="020B0604020202020204" pitchFamily="34" charset="0"/>
                <a:cs typeface="Arial" panose="020B0604020202020204" pitchFamily="34" charset="0"/>
              </a:rPr>
              <a:t> κάτω τε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ἄνω</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γιγνόμεναι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Πλάτ</a:t>
            </a:r>
            <a:r>
              <a:rPr lang="el-GR" cap="none" dirty="0">
                <a:latin typeface="Arial" panose="020B0604020202020204" pitchFamily="34" charset="0"/>
                <a:cs typeface="Arial" panose="020B0604020202020204" pitchFamily="34" charset="0"/>
              </a:rPr>
              <a:t>.).</a:t>
            </a:r>
          </a:p>
          <a:p>
            <a:pPr algn="just"/>
            <a:r>
              <a:rPr lang="el-GR" cap="none" dirty="0" err="1">
                <a:latin typeface="Arial" panose="020B0604020202020204" pitchFamily="34" charset="0"/>
                <a:cs typeface="Arial" panose="020B0604020202020204" pitchFamily="34" charset="0"/>
              </a:rPr>
              <a:t>προσήκουσαν</a:t>
            </a:r>
            <a:r>
              <a:rPr lang="el-GR" cap="none" dirty="0">
                <a:latin typeface="Arial" panose="020B0604020202020204" pitchFamily="34" charset="0"/>
                <a:cs typeface="Arial" panose="020B0604020202020204" pitchFamily="34" charset="0"/>
              </a:rPr>
              <a:t>: προσήκω = αρμόζω, ανήκω, συνάδω, πρέπω, ταιριάζω </a:t>
            </a:r>
          </a:p>
          <a:p>
            <a:pPr algn="just"/>
            <a:r>
              <a:rPr lang="el-GR" cap="none" dirty="0" err="1">
                <a:latin typeface="Arial" panose="020B0604020202020204" pitchFamily="34" charset="0"/>
                <a:cs typeface="Arial" panose="020B0604020202020204" pitchFamily="34" charset="0"/>
              </a:rPr>
              <a:t>προὔβαινον</a:t>
            </a:r>
            <a:r>
              <a:rPr lang="el-GR" cap="none" dirty="0">
                <a:latin typeface="Arial" panose="020B0604020202020204" pitchFamily="34" charset="0"/>
                <a:cs typeface="Arial" panose="020B0604020202020204" pitchFamily="34" charset="0"/>
              </a:rPr>
              <a:t>: προβαίνω: </a:t>
            </a:r>
            <a:r>
              <a:rPr lang="el-GR" cap="none" dirty="0" err="1">
                <a:latin typeface="Arial" panose="020B0604020202020204" pitchFamily="34" charset="0"/>
                <a:cs typeface="Arial" panose="020B0604020202020204" pitchFamily="34" charset="0"/>
              </a:rPr>
              <a:t>μέλ</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βήσομαι</a:t>
            </a:r>
            <a:r>
              <a:rPr lang="el-GR" cap="none" dirty="0">
                <a:latin typeface="Arial" panose="020B0604020202020204" pitchFamily="34" charset="0"/>
                <a:cs typeface="Arial" panose="020B0604020202020204" pitchFamily="34" charset="0"/>
              </a:rPr>
              <a:t>, παρακ. -</a:t>
            </a:r>
            <a:r>
              <a:rPr lang="el-GR" cap="none" dirty="0" err="1">
                <a:latin typeface="Arial" panose="020B0604020202020204" pitchFamily="34" charset="0"/>
                <a:cs typeface="Arial" panose="020B0604020202020204" pitchFamily="34" charset="0"/>
              </a:rPr>
              <a:t>βέβηκα</a:t>
            </a:r>
            <a:r>
              <a:rPr lang="el-GR" cap="none" dirty="0">
                <a:latin typeface="Arial" panose="020B0604020202020204" pitchFamily="34" charset="0"/>
                <a:cs typeface="Arial" panose="020B0604020202020204" pitchFamily="34" charset="0"/>
              </a:rPr>
              <a:t>· Αττ. αόρ. βʹ </a:t>
            </a:r>
            <a:r>
              <a:rPr lang="el-GR" cap="none" dirty="0" err="1">
                <a:latin typeface="Arial" panose="020B0604020202020204" pitchFamily="34" charset="0"/>
                <a:cs typeface="Arial" panose="020B0604020202020204" pitchFamily="34" charset="0"/>
              </a:rPr>
              <a:t>προὔβη</a:t>
            </a:r>
            <a:r>
              <a:rPr lang="el-GR" cap="none" dirty="0">
                <a:latin typeface="Arial" panose="020B0604020202020204" pitchFamily="34" charset="0"/>
                <a:cs typeface="Arial" panose="020B0604020202020204" pitchFamily="34" charset="0"/>
              </a:rPr>
              <a:t> = 1. βαδίζω, βαίνω εμπρός, προχωρώ.</a:t>
            </a:r>
          </a:p>
          <a:p>
            <a:pPr algn="just"/>
            <a:r>
              <a:rPr lang="el-GR" cap="none" dirty="0" err="1">
                <a:latin typeface="Arial" panose="020B0604020202020204" pitchFamily="34" charset="0"/>
                <a:cs typeface="Arial" panose="020B0604020202020204" pitchFamily="34" charset="0"/>
              </a:rPr>
              <a:t>ῥᾳστώνης</a:t>
            </a:r>
            <a:r>
              <a:rPr lang="el-GR" cap="none" dirty="0">
                <a:latin typeface="Arial" panose="020B0604020202020204" pitchFamily="34" charset="0"/>
                <a:cs typeface="Arial" panose="020B0604020202020204" pitchFamily="34" charset="0"/>
              </a:rPr>
              <a:t>: η, / </a:t>
            </a:r>
            <a:r>
              <a:rPr lang="el-GR" cap="none" dirty="0" err="1">
                <a:latin typeface="Arial" panose="020B0604020202020204" pitchFamily="34" charset="0"/>
                <a:cs typeface="Arial" panose="020B0604020202020204" pitchFamily="34" charset="0"/>
              </a:rPr>
              <a:t>ῥᾳστώνη</a:t>
            </a:r>
            <a:r>
              <a:rPr lang="el-GR" cap="none" dirty="0">
                <a:latin typeface="Arial" panose="020B0604020202020204" pitchFamily="34" charset="0"/>
                <a:cs typeface="Arial" panose="020B0604020202020204" pitchFamily="34" charset="0"/>
              </a:rPr>
              <a:t>, ΝΜΑ, και ιων. τ. </a:t>
            </a:r>
            <a:r>
              <a:rPr lang="el-GR" cap="none" dirty="0" err="1">
                <a:latin typeface="Arial" panose="020B0604020202020204" pitchFamily="34" charset="0"/>
                <a:cs typeface="Arial" panose="020B0604020202020204" pitchFamily="34" charset="0"/>
              </a:rPr>
              <a:t>ῥῃστώνη</a:t>
            </a:r>
            <a:r>
              <a:rPr lang="el-GR" cap="none" dirty="0">
                <a:latin typeface="Arial" panose="020B0604020202020204" pitchFamily="34" charset="0"/>
                <a:cs typeface="Arial" panose="020B0604020202020204" pitchFamily="34" charset="0"/>
              </a:rPr>
              <a:t> Α = 1. νωθρότητα, νωχέλεια, αδράνεια (α. «πρέπει να βάλετε τα δυνατά σας, γιατί πέρασε η περίοδος της ραστώνης» β. «ἡ καθ' </a:t>
            </a:r>
            <a:r>
              <a:rPr lang="el-GR" cap="none" dirty="0" err="1">
                <a:latin typeface="Arial" panose="020B0604020202020204" pitchFamily="34" charset="0"/>
                <a:cs typeface="Arial" panose="020B0604020202020204" pitchFamily="34" charset="0"/>
              </a:rPr>
              <a:t>ἡμέραν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ῥᾳστώνη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ῥαθυμία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Δημοσθ</a:t>
            </a:r>
            <a:r>
              <a:rPr lang="el-GR" cap="none" dirty="0">
                <a:latin typeface="Arial" panose="020B0604020202020204" pitchFamily="34" charset="0"/>
                <a:cs typeface="Arial" panose="020B0604020202020204" pitchFamily="34" charset="0"/>
              </a:rPr>
              <a:t>.), 2. ραθυμία, μαλθακότητα, αποχαύνωση (α. «</a:t>
            </a:r>
            <a:r>
              <a:rPr lang="el-GR" cap="none" dirty="0" err="1">
                <a:latin typeface="Arial" panose="020B0604020202020204" pitchFamily="34" charset="0"/>
                <a:cs typeface="Arial" panose="020B0604020202020204" pitchFamily="34" charset="0"/>
              </a:rPr>
              <a:t>ῥᾳστώνη</a:t>
            </a:r>
            <a:r>
              <a:rPr lang="el-GR" cap="none" dirty="0">
                <a:latin typeface="Arial" panose="020B0604020202020204" pitchFamily="34" charset="0"/>
                <a:cs typeface="Arial" panose="020B0604020202020204" pitchFamily="34" charset="0"/>
              </a:rPr>
              <a:t> = </a:t>
            </a:r>
            <a:r>
              <a:rPr lang="el-GR" cap="none" dirty="0" err="1">
                <a:latin typeface="Arial" panose="020B0604020202020204" pitchFamily="34" charset="0"/>
                <a:cs typeface="Arial" panose="020B0604020202020204" pitchFamily="34" charset="0"/>
              </a:rPr>
              <a:t>ἀνάπαυσις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τέρψις</a:t>
            </a:r>
            <a:r>
              <a:rPr lang="el-GR" cap="none" dirty="0">
                <a:latin typeface="Arial" panose="020B0604020202020204" pitchFamily="34" charset="0"/>
                <a:cs typeface="Arial" panose="020B0604020202020204" pitchFamily="34" charset="0"/>
              </a:rPr>
              <a:t>, τρυφή, </a:t>
            </a:r>
            <a:r>
              <a:rPr lang="el-GR" cap="none" dirty="0" err="1">
                <a:latin typeface="Arial" panose="020B0604020202020204" pitchFamily="34" charset="0"/>
                <a:cs typeface="Arial" panose="020B0604020202020204" pitchFamily="34" charset="0"/>
              </a:rPr>
              <a:t>εὐκολία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ῥαθυμία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ἡδυπάθεια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χαυνότης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ἀργία</a:t>
            </a:r>
            <a:r>
              <a:rPr lang="el-GR" cap="none"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70188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5F2314-6008-496A-9E51-9BCBB8522453}"/>
              </a:ext>
            </a:extLst>
          </p:cNvPr>
          <p:cNvSpPr>
            <a:spLocks noGrp="1"/>
          </p:cNvSpPr>
          <p:nvPr>
            <p:ph type="title"/>
          </p:nvPr>
        </p:nvSpPr>
        <p:spPr/>
        <p:txBody>
          <a:bodyPr/>
          <a:lstStyle/>
          <a:p>
            <a:r>
              <a:rPr lang="el-GR" dirty="0"/>
              <a:t>ΕΡΩΤΗΣΕΙΣ ΚΑΤΑΝΟΗΣΗΣ</a:t>
            </a:r>
          </a:p>
        </p:txBody>
      </p:sp>
      <p:sp>
        <p:nvSpPr>
          <p:cNvPr id="3" name="Θέση περιεχομένου 2">
            <a:extLst>
              <a:ext uri="{FF2B5EF4-FFF2-40B4-BE49-F238E27FC236}">
                <a16:creationId xmlns:a16="http://schemas.microsoft.com/office/drawing/2014/main" id="{71BC7711-32C4-9D1F-7254-348EAE150168}"/>
              </a:ext>
            </a:extLst>
          </p:cNvPr>
          <p:cNvSpPr>
            <a:spLocks noGrp="1"/>
          </p:cNvSpPr>
          <p:nvPr>
            <p:ph sz="quarter" idx="13"/>
          </p:nvPr>
        </p:nvSpPr>
        <p:spPr/>
        <p:txBody>
          <a:bodyPr/>
          <a:lstStyle/>
          <a:p>
            <a:r>
              <a:rPr lang="el-GR" cap="none" dirty="0"/>
              <a:t>1) Ο Πλάτων απαντά ότι θα υποστηρίξει τους φίλους του Δίωνα; </a:t>
            </a:r>
          </a:p>
          <a:p>
            <a:r>
              <a:rPr lang="el-GR" cap="none" dirty="0"/>
              <a:t>2) Με ποιο λογοτεχνικό είδος μοιάζει αυτό το έργο του Πλάτωνα;</a:t>
            </a:r>
          </a:p>
          <a:p>
            <a:r>
              <a:rPr lang="el-GR" cap="none" dirty="0"/>
              <a:t>3) Ποια στάση τήρησε ο Πλάτωνας απέναντι στο καθεστώς των Τριάκοντα;</a:t>
            </a:r>
          </a:p>
          <a:p>
            <a:r>
              <a:rPr lang="el-GR" cap="none" dirty="0"/>
              <a:t>4) Ποια είναι η πρότασή του για τη διακυβέρνηση μιας πολιτείας; </a:t>
            </a:r>
          </a:p>
        </p:txBody>
      </p:sp>
    </p:spTree>
    <p:extLst>
      <p:ext uri="{BB962C8B-B14F-4D97-AF65-F5344CB8AC3E}">
        <p14:creationId xmlns:p14="http://schemas.microsoft.com/office/powerpoint/2010/main" val="21173542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2CA89F-5A17-F897-41D9-69DD859458FC}"/>
              </a:ext>
            </a:extLst>
          </p:cNvPr>
          <p:cNvSpPr>
            <a:spLocks noGrp="1"/>
          </p:cNvSpPr>
          <p:nvPr>
            <p:ph type="title"/>
          </p:nvPr>
        </p:nvSpPr>
        <p:spPr/>
        <p:txBody>
          <a:bodyPr/>
          <a:lstStyle/>
          <a:p>
            <a:r>
              <a:rPr lang="el-GR" cap="none" dirty="0">
                <a:latin typeface="Arial" panose="020B0604020202020204" pitchFamily="34" charset="0"/>
                <a:cs typeface="Arial" panose="020B0604020202020204" pitchFamily="34" charset="0"/>
              </a:rPr>
              <a:t>Σας ευχαριστώ!</a:t>
            </a:r>
          </a:p>
        </p:txBody>
      </p:sp>
      <p:pic>
        <p:nvPicPr>
          <p:cNvPr id="6" name="Θέση περιεχομένου 5">
            <a:extLst>
              <a:ext uri="{FF2B5EF4-FFF2-40B4-BE49-F238E27FC236}">
                <a16:creationId xmlns:a16="http://schemas.microsoft.com/office/drawing/2014/main" id="{661356B5-4A74-0FE7-E4E4-2F0989617287}"/>
              </a:ext>
            </a:extLst>
          </p:cNvPr>
          <p:cNvPicPr>
            <a:picLocks noGrp="1" noChangeAspect="1"/>
          </p:cNvPicPr>
          <p:nvPr>
            <p:ph sz="quarter" idx="13"/>
          </p:nvPr>
        </p:nvPicPr>
        <p:blipFill>
          <a:blip r:embed="rId2"/>
          <a:stretch>
            <a:fillRect/>
          </a:stretch>
        </p:blipFill>
        <p:spPr>
          <a:xfrm>
            <a:off x="6096001" y="1788160"/>
            <a:ext cx="4257040" cy="3322320"/>
          </a:xfrm>
        </p:spPr>
      </p:pic>
      <p:sp>
        <p:nvSpPr>
          <p:cNvPr id="4" name="Θέση κειμένου 3">
            <a:extLst>
              <a:ext uri="{FF2B5EF4-FFF2-40B4-BE49-F238E27FC236}">
                <a16:creationId xmlns:a16="http://schemas.microsoft.com/office/drawing/2014/main" id="{D535C6FB-AF80-40B7-332D-DCC6E5C64BB6}"/>
              </a:ext>
            </a:extLst>
          </p:cNvPr>
          <p:cNvSpPr>
            <a:spLocks noGrp="1"/>
          </p:cNvSpPr>
          <p:nvPr>
            <p:ph type="body" sz="half" idx="2"/>
          </p:nvPr>
        </p:nvSpPr>
        <p:spPr/>
        <p:txBody>
          <a:bodyPr/>
          <a:lstStyle/>
          <a:p>
            <a:r>
              <a:rPr lang="el-GR" cap="none" dirty="0">
                <a:latin typeface="Arial" panose="020B0604020202020204" pitchFamily="34" charset="0"/>
                <a:cs typeface="Arial" panose="020B0604020202020204" pitchFamily="34" charset="0"/>
              </a:rPr>
              <a:t>Καλό απόγευμα</a:t>
            </a:r>
            <a:r>
              <a:rPr lang="el-G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5983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36549-BD5B-9A93-1992-302D72C2599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ΤΑΞΙΔΙΑ ΣΤΗΝ ΙΤΑΛΙΑ ΚΑΙ ΤΗ ΣΙΚΕΛΙΑ</a:t>
            </a:r>
          </a:p>
        </p:txBody>
      </p:sp>
      <p:sp>
        <p:nvSpPr>
          <p:cNvPr id="3" name="Θέση περιεχομένου 2">
            <a:extLst>
              <a:ext uri="{FF2B5EF4-FFF2-40B4-BE49-F238E27FC236}">
                <a16:creationId xmlns:a16="http://schemas.microsoft.com/office/drawing/2014/main" id="{87F82F42-7FC0-0BD1-A9E5-1AA6CC35DC4E}"/>
              </a:ext>
            </a:extLst>
          </p:cNvPr>
          <p:cNvSpPr>
            <a:spLocks noGrp="1"/>
          </p:cNvSpPr>
          <p:nvPr>
            <p:ph sz="quarter" idx="13"/>
          </p:nvPr>
        </p:nvSpPr>
        <p:spPr/>
        <p:txBody>
          <a:bodyPr>
            <a:normAutofit fontScale="92500" lnSpcReduction="20000"/>
          </a:bodyPr>
          <a:lstStyle/>
          <a:p>
            <a:pPr algn="just"/>
            <a:r>
              <a:rPr lang="el-GR" cap="none" dirty="0">
                <a:latin typeface="Arial" panose="020B0604020202020204" pitchFamily="34" charset="0"/>
                <a:cs typeface="Arial" panose="020B0604020202020204" pitchFamily="34" charset="0"/>
              </a:rPr>
              <a:t>Πρώτο ταξίδι στη Σικελία: Ζ’ επιστολή: σε ηλικία περίπου 40 ετών (γύρω στο 388/7 π.Χ.). αρχικά επισκέφτηκε τους πυθαγόρειους στη Σικελία. Από εκείνη την εποχή χρονολογείται η φίλια του με τον Αρχύτα (Πυθαγόρειος από τον </a:t>
            </a:r>
            <a:r>
              <a:rPr lang="el-GR" cap="none" dirty="0" err="1">
                <a:latin typeface="Arial" panose="020B0604020202020204" pitchFamily="34" charset="0"/>
                <a:cs typeface="Arial" panose="020B0604020202020204" pitchFamily="34" charset="0"/>
              </a:rPr>
              <a:t>Τάραντα</a:t>
            </a:r>
            <a:r>
              <a:rPr lang="el-GR" cap="none" dirty="0">
                <a:latin typeface="Arial" panose="020B0604020202020204" pitchFamily="34" charset="0"/>
                <a:cs typeface="Arial" panose="020B0604020202020204" pitchFamily="34" charset="0"/>
              </a:rPr>
              <a:t> και πολιτικός). Πήγε στις Συρακούσες και γνώρισε τον Δίωνα, τότε περίπου 20 ετών, κουνιάδο και αργότερα γαμπρό του Διονυσίου Α’, τύραννου των Συρακουσών. </a:t>
            </a:r>
          </a:p>
          <a:p>
            <a:pPr algn="just"/>
            <a:r>
              <a:rPr lang="el-GR" cap="none" dirty="0">
                <a:latin typeface="Arial" panose="020B0604020202020204" pitchFamily="34" charset="0"/>
                <a:cs typeface="Arial" panose="020B0604020202020204" pitchFamily="34" charset="0"/>
              </a:rPr>
              <a:t>Δεύτερο ταξίδι στη Σικελία: 367 π.Χ.: ο Διονύσιος Α΄ είχε πεθάνει και τη θέση του είχε πάρει ο Διονύσιος Β΄, γιος του. Ο Διονύσιος Β’ παρακινήθηκε από τον Δίωνα να καλέσει τον Πλάτωνα με την ιδιότητα του φιλοσοφικού συμβούλου. Πήγε το 366 π.Χ. για να δοκιμάσει να εφαρμόσει τις πολιτικές θεωρίες στην πράξη. Ο Διονύσιος εξόρισε τον Δίωνα και λίγο αργότερα ο Πλάτωνας έφυγε από τις Συρακούσες για την Αθήνα. Ο Δίων έμεινε για μεγάλο διάστημα στην Αθήνα.</a:t>
            </a:r>
          </a:p>
          <a:p>
            <a:endParaRPr lang="el-GR" dirty="0"/>
          </a:p>
        </p:txBody>
      </p:sp>
    </p:spTree>
    <p:extLst>
      <p:ext uri="{BB962C8B-B14F-4D97-AF65-F5344CB8AC3E}">
        <p14:creationId xmlns:p14="http://schemas.microsoft.com/office/powerpoint/2010/main" val="1862020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2FED95-C72F-97DB-9A36-EE3CC01957F5}"/>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ΤΑΞΙΔΙΑ ΣΤΗΝ ΙΤΑΛΙΑ ΚΑΙ ΤΗ ΣΙΚΕΛΙΑ</a:t>
            </a:r>
            <a:endParaRPr lang="el-GR" dirty="0"/>
          </a:p>
        </p:txBody>
      </p:sp>
      <p:sp>
        <p:nvSpPr>
          <p:cNvPr id="3" name="Θέση περιεχομένου 2">
            <a:extLst>
              <a:ext uri="{FF2B5EF4-FFF2-40B4-BE49-F238E27FC236}">
                <a16:creationId xmlns:a16="http://schemas.microsoft.com/office/drawing/2014/main" id="{1A7A3DCB-A61D-685F-F254-23D8EA21F0DE}"/>
              </a:ext>
            </a:extLst>
          </p:cNvPr>
          <p:cNvSpPr>
            <a:spLocks noGrp="1"/>
          </p:cNvSpPr>
          <p:nvPr>
            <p:ph sz="quarter" idx="13"/>
          </p:nvPr>
        </p:nvSpPr>
        <p:spPr/>
        <p:txBody>
          <a:bodyPr>
            <a:normAutofit/>
          </a:bodyPr>
          <a:lstStyle/>
          <a:p>
            <a:pPr algn="just"/>
            <a:r>
              <a:rPr lang="el-GR" cap="none" dirty="0">
                <a:latin typeface="Arial" panose="020B0604020202020204" pitchFamily="34" charset="0"/>
                <a:cs typeface="Arial" panose="020B0604020202020204" pitchFamily="34" charset="0"/>
              </a:rPr>
              <a:t>Τρίτο ταξίδι στη Σικελία: 362 π.Χ.: Ο Διονύσιος ο Β΄ κάλεσε πάλι τον Πλάτωνα στις Συρακούσες. Καταστροφή. Ο Διονύσιος δεν έκανε καμία σοβαρή προσπάθεια να στραφεί στη φιλοσοφία και ο Πλάτωνας προσπαθούσε να τον πείσει να επαναφέρει τον Δίωνα. Κινδύνευε η ζωή του Πλάτωνα. Ο φιλόσοφος έστειλε μια επιστολή στον Αρχύτα και στους άλλους φίλους του στον </a:t>
            </a:r>
            <a:r>
              <a:rPr lang="el-GR" cap="none" dirty="0" err="1">
                <a:latin typeface="Arial" panose="020B0604020202020204" pitchFamily="34" charset="0"/>
                <a:cs typeface="Arial" panose="020B0604020202020204" pitchFamily="34" charset="0"/>
              </a:rPr>
              <a:t>Τάραντα</a:t>
            </a:r>
            <a:r>
              <a:rPr lang="el-GR" cap="none" dirty="0">
                <a:latin typeface="Arial" panose="020B0604020202020204" pitchFamily="34" charset="0"/>
                <a:cs typeface="Arial" panose="020B0604020202020204" pitchFamily="34" charset="0"/>
              </a:rPr>
              <a:t> και με τη βοήθειά τους κατάφερε να διαφύγει. </a:t>
            </a:r>
          </a:p>
          <a:p>
            <a:pPr algn="just"/>
            <a:r>
              <a:rPr lang="el-GR" cap="none" dirty="0">
                <a:latin typeface="Arial" panose="020B0604020202020204" pitchFamily="34" charset="0"/>
                <a:cs typeface="Arial" panose="020B0604020202020204" pitchFamily="34" charset="0"/>
              </a:rPr>
              <a:t>Στην Αθήνα συναντήθηκε με τον Δίωνα: αρνήθηκε να πάρει μέρος στη στρατιωτική εισβολή στη Σικελία που ετοίμαζε ο Δίωνας. 357 π.Χ. Κατέλαβε τις Συρακούσες ο Δίων και κυβέρνησε για 3 χρόνια. 354 π.Χ. Ο Δίων δολοφονείται.   </a:t>
            </a:r>
          </a:p>
          <a:p>
            <a:endParaRPr lang="el-GR" dirty="0"/>
          </a:p>
        </p:txBody>
      </p:sp>
    </p:spTree>
    <p:extLst>
      <p:ext uri="{BB962C8B-B14F-4D97-AF65-F5344CB8AC3E}">
        <p14:creationId xmlns:p14="http://schemas.microsoft.com/office/powerpoint/2010/main" val="305330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540063-4C34-A306-8683-F46089D9C1E3}"/>
              </a:ext>
            </a:extLst>
          </p:cNvPr>
          <p:cNvSpPr>
            <a:spLocks noGrp="1"/>
          </p:cNvSpPr>
          <p:nvPr>
            <p:ph type="title"/>
          </p:nvPr>
        </p:nvSpPr>
        <p:spPr/>
        <p:txBody>
          <a:bodyPr/>
          <a:lstStyle/>
          <a:p>
            <a:r>
              <a:rPr lang="el-GR" cap="none" dirty="0"/>
              <a:t>ΤΡΙΑΚΟΝΤΑ</a:t>
            </a:r>
          </a:p>
        </p:txBody>
      </p:sp>
      <p:sp>
        <p:nvSpPr>
          <p:cNvPr id="3" name="Θέση περιεχομένου 2">
            <a:extLst>
              <a:ext uri="{FF2B5EF4-FFF2-40B4-BE49-F238E27FC236}">
                <a16:creationId xmlns:a16="http://schemas.microsoft.com/office/drawing/2014/main" id="{2C9126ED-F768-B5A8-9905-D712D7A76078}"/>
              </a:ext>
            </a:extLst>
          </p:cNvPr>
          <p:cNvSpPr>
            <a:spLocks noGrp="1"/>
          </p:cNvSpPr>
          <p:nvPr>
            <p:ph sz="quarter" idx="13"/>
          </p:nvPr>
        </p:nvSpPr>
        <p:spPr/>
        <p:txBody>
          <a:bodyPr>
            <a:normAutofit fontScale="85000" lnSpcReduction="10000"/>
          </a:bodyPr>
          <a:lstStyle/>
          <a:p>
            <a:pPr algn="just"/>
            <a:r>
              <a:rPr lang="el-GR" cap="none" dirty="0">
                <a:latin typeface="Arial" panose="020B0604020202020204" pitchFamily="34" charset="0"/>
                <a:cs typeface="Arial" panose="020B0604020202020204" pitchFamily="34" charset="0"/>
              </a:rPr>
              <a:t>ΤΟ ΚΑΘΕΣΤΩΣ ΤΩΝ ΤΡΙΑΚΟΝΤΑ</a:t>
            </a:r>
          </a:p>
          <a:p>
            <a:pPr algn="just"/>
            <a:r>
              <a:rPr lang="el-GR" cap="none" dirty="0">
                <a:latin typeface="Arial" panose="020B0604020202020204" pitchFamily="34" charset="0"/>
                <a:cs typeface="Arial" panose="020B0604020202020204" pitchFamily="34" charset="0"/>
              </a:rPr>
              <a:t>Ζ’ Επιστολή: 404 π.Χ.: μετά το τέλος του Πελοποννησιακού Πολέμου μια ολιγαρχική κατοχική κυβέρνηση Τριάντα ατόμων διαδέχτηκε την αθηναϊκή δημοκρατία. Κράτησε 8 μήνες. Συμμετείχαν ενεργά συγγενείς του Πλάτωνα: Οι δύο θείοι του Κριτίας και Χαρμίδης. Και οι δύο έχασαν τη ζωή τους στις συγκρούσεις που επέφεραν την πτώση των Τριάκοντα. Αποκατάσταση δημοκρατίας το 403 π.Χ. </a:t>
            </a:r>
          </a:p>
          <a:p>
            <a:pPr algn="just"/>
            <a:r>
              <a:rPr lang="el-GR" cap="none" dirty="0">
                <a:latin typeface="Arial" panose="020B0604020202020204" pitchFamily="34" charset="0"/>
                <a:cs typeface="Arial" panose="020B0604020202020204" pitchFamily="34" charset="0"/>
              </a:rPr>
              <a:t>Οι συγγενείς του τον παρακινούσαν να κάνει είσοδο στην πολιτική ζωή υπό την αιγίδα τους, αλλά εκείνος περίμενε να δει πρώτα ποια θα είναι η πολιτική τους.</a:t>
            </a:r>
          </a:p>
          <a:p>
            <a:pPr algn="just"/>
            <a:r>
              <a:rPr lang="el-GR" cap="none" dirty="0">
                <a:latin typeface="Arial" panose="020B0604020202020204" pitchFamily="34" charset="0"/>
                <a:cs typeface="Arial" panose="020B0604020202020204" pitchFamily="34" charset="0"/>
              </a:rPr>
              <a:t>Ανομία, βία και αηδίασε όταν προσπάθησαν να ενοχοποιήσουν τον ηλικιωμένο φίλο του, Σωκράτη ως συνεργό στην παράνομη σύλληψη και εκτέλεση συμπολίτη που ήθελαν να του κατάσχουν την περιουσία.</a:t>
            </a:r>
          </a:p>
          <a:p>
            <a:endParaRPr lang="el-GR" dirty="0"/>
          </a:p>
        </p:txBody>
      </p:sp>
    </p:spTree>
    <p:extLst>
      <p:ext uri="{BB962C8B-B14F-4D97-AF65-F5344CB8AC3E}">
        <p14:creationId xmlns:p14="http://schemas.microsoft.com/office/powerpoint/2010/main" val="367284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FFE972-1998-3658-E0F9-2962B7717BF8}"/>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a:t>
            </a:r>
          </a:p>
        </p:txBody>
      </p:sp>
      <p:sp>
        <p:nvSpPr>
          <p:cNvPr id="3" name="Θέση περιεχομένου 2">
            <a:extLst>
              <a:ext uri="{FF2B5EF4-FFF2-40B4-BE49-F238E27FC236}">
                <a16:creationId xmlns:a16="http://schemas.microsoft.com/office/drawing/2014/main" id="{E6AF0CA3-138B-0D55-240A-D7E14F1F5E01}"/>
              </a:ext>
            </a:extLst>
          </p:cNvPr>
          <p:cNvSpPr>
            <a:spLocks noGrp="1"/>
          </p:cNvSpPr>
          <p:nvPr>
            <p:ph sz="quarter" idx="13"/>
          </p:nvPr>
        </p:nvSpPr>
        <p:spPr/>
        <p:txBody>
          <a:bodyPr/>
          <a:lstStyle/>
          <a:p>
            <a:pPr algn="just"/>
            <a:r>
              <a:rPr lang="el-GR" cap="none" dirty="0">
                <a:solidFill>
                  <a:srgbClr val="474747"/>
                </a:solidFill>
                <a:latin typeface="Arial" panose="020B0604020202020204" pitchFamily="34" charset="0"/>
              </a:rPr>
              <a:t>Μ</a:t>
            </a:r>
            <a:r>
              <a:rPr lang="el-GR" b="0" i="0" cap="none" dirty="0">
                <a:solidFill>
                  <a:srgbClr val="474747"/>
                </a:solidFill>
                <a:effectLst/>
                <a:latin typeface="Arial" panose="020B0604020202020204" pitchFamily="34" charset="0"/>
              </a:rPr>
              <a:t>ε τον όρο </a:t>
            </a:r>
            <a:r>
              <a:rPr lang="el-GR" b="1" i="0" cap="none" dirty="0">
                <a:solidFill>
                  <a:srgbClr val="767676"/>
                </a:solidFill>
                <a:effectLst/>
                <a:latin typeface="Arial" panose="020B0604020202020204" pitchFamily="34" charset="0"/>
              </a:rPr>
              <a:t>επιστολογραφία</a:t>
            </a:r>
            <a:r>
              <a:rPr lang="el-GR" b="0" i="0" cap="none" dirty="0">
                <a:solidFill>
                  <a:srgbClr val="474747"/>
                </a:solidFill>
                <a:effectLst/>
                <a:latin typeface="Arial" panose="020B0604020202020204" pitchFamily="34" charset="0"/>
              </a:rPr>
              <a:t> εννοούμε τα έργα της αρχαίας γραμματείας που έχουν συνταχθεί ως επιστολές ή τους έχει δοθεί επιστολική μορφή.</a:t>
            </a:r>
          </a:p>
          <a:p>
            <a:pPr algn="just"/>
            <a:r>
              <a:rPr lang="el-GR" cap="none" dirty="0">
                <a:solidFill>
                  <a:srgbClr val="474747"/>
                </a:solidFill>
                <a:latin typeface="Arial" panose="020B0604020202020204" pitchFamily="34" charset="0"/>
              </a:rPr>
              <a:t>Λ</a:t>
            </a:r>
            <a:r>
              <a:rPr lang="el-GR" b="0" i="0" cap="none" dirty="0">
                <a:solidFill>
                  <a:srgbClr val="474747"/>
                </a:solidFill>
                <a:effectLst/>
                <a:latin typeface="Arial" panose="020B0604020202020204" pitchFamily="34" charset="0"/>
              </a:rPr>
              <a:t>ογοτεχνικό είδος με συγκεκριμένους κανόνες και συγκεκριμένη τεχνική.</a:t>
            </a:r>
          </a:p>
          <a:p>
            <a:pPr algn="just"/>
            <a:r>
              <a:rPr lang="el-GR" cap="none" dirty="0">
                <a:solidFill>
                  <a:srgbClr val="474747"/>
                </a:solidFill>
                <a:latin typeface="Arial" panose="020B0604020202020204" pitchFamily="34" charset="0"/>
              </a:rPr>
              <a:t>Εκπρόσωποι: γράμματα στο αρχαίο ελληνικό θέατρο (π.χ. </a:t>
            </a:r>
            <a:r>
              <a:rPr lang="el-GR" i="1" cap="none" dirty="0">
                <a:solidFill>
                  <a:srgbClr val="474747"/>
                </a:solidFill>
                <a:latin typeface="Arial" panose="020B0604020202020204" pitchFamily="34" charset="0"/>
              </a:rPr>
              <a:t>Ιππόλυτος</a:t>
            </a:r>
            <a:r>
              <a:rPr lang="el-GR" cap="none" dirty="0">
                <a:solidFill>
                  <a:srgbClr val="474747"/>
                </a:solidFill>
                <a:latin typeface="Arial" panose="020B0604020202020204" pitchFamily="34" charset="0"/>
              </a:rPr>
              <a:t> και </a:t>
            </a:r>
            <a:r>
              <a:rPr lang="el-GR" i="1" cap="none" dirty="0">
                <a:solidFill>
                  <a:srgbClr val="474747"/>
                </a:solidFill>
                <a:latin typeface="Arial" panose="020B0604020202020204" pitchFamily="34" charset="0"/>
              </a:rPr>
              <a:t>Ιφιγένεια εν </a:t>
            </a:r>
            <a:r>
              <a:rPr lang="el-GR" i="1" cap="none" dirty="0" err="1">
                <a:solidFill>
                  <a:srgbClr val="474747"/>
                </a:solidFill>
                <a:latin typeface="Arial" panose="020B0604020202020204" pitchFamily="34" charset="0"/>
              </a:rPr>
              <a:t>Αυλίδι</a:t>
            </a:r>
            <a:r>
              <a:rPr lang="el-GR" b="0" i="1" cap="none" dirty="0">
                <a:solidFill>
                  <a:srgbClr val="474747"/>
                </a:solidFill>
                <a:effectLst/>
                <a:latin typeface="Arial" panose="020B0604020202020204" pitchFamily="34" charset="0"/>
              </a:rPr>
              <a:t> </a:t>
            </a:r>
            <a:r>
              <a:rPr lang="el-GR" b="0" i="0" cap="none" dirty="0">
                <a:solidFill>
                  <a:srgbClr val="474747"/>
                </a:solidFill>
                <a:effectLst/>
                <a:latin typeface="Arial" panose="020B0604020202020204" pitchFamily="34" charset="0"/>
              </a:rPr>
              <a:t>του Ευριπίδη), γράμματα που χρησιμοποιούσαν οι ρήτορες (π.χ. </a:t>
            </a:r>
            <a:r>
              <a:rPr lang="el-GR" cap="none" dirty="0">
                <a:solidFill>
                  <a:srgbClr val="474747"/>
                </a:solidFill>
                <a:latin typeface="Arial" panose="020B0604020202020204" pitchFamily="34" charset="0"/>
              </a:rPr>
              <a:t>Α</a:t>
            </a:r>
            <a:r>
              <a:rPr lang="el-GR" b="0" i="0" cap="none" dirty="0">
                <a:solidFill>
                  <a:srgbClr val="474747"/>
                </a:solidFill>
                <a:effectLst/>
                <a:latin typeface="Arial" panose="020B0604020202020204" pitchFamily="34" charset="0"/>
              </a:rPr>
              <a:t>ντιφών, Ανδοκίδης, Λυσίας), επίσημες επιστολές που χρησιμοποιούσαν οι πόλεις, πραγματικές ιδιωτικές επιστολές (μη λογοτεχνικά κείμενα) και φανταστικές επιστολές (π.χ. </a:t>
            </a:r>
            <a:r>
              <a:rPr lang="el-GR" b="0" i="0" cap="none" dirty="0" err="1">
                <a:solidFill>
                  <a:srgbClr val="474747"/>
                </a:solidFill>
                <a:effectLst/>
                <a:latin typeface="Arial" panose="020B0604020202020204" pitchFamily="34" charset="0"/>
              </a:rPr>
              <a:t>Φιλόστρατος</a:t>
            </a:r>
            <a:r>
              <a:rPr lang="el-GR" b="0" i="0" cap="none" dirty="0">
                <a:solidFill>
                  <a:srgbClr val="474747"/>
                </a:solidFill>
                <a:effectLst/>
                <a:latin typeface="Arial" panose="020B0604020202020204" pitchFamily="34" charset="0"/>
              </a:rPr>
              <a:t> και </a:t>
            </a:r>
            <a:r>
              <a:rPr lang="el-GR" b="0" i="0" cap="none" dirty="0" err="1">
                <a:solidFill>
                  <a:srgbClr val="474747"/>
                </a:solidFill>
                <a:effectLst/>
                <a:latin typeface="Arial" panose="020B0604020202020204" pitchFamily="34" charset="0"/>
              </a:rPr>
              <a:t>Αλκίφρων</a:t>
            </a:r>
            <a:r>
              <a:rPr lang="el-GR" b="0" i="0" cap="none" dirty="0">
                <a:solidFill>
                  <a:srgbClr val="474747"/>
                </a:solidFill>
                <a:effectLst/>
                <a:latin typeface="Arial" panose="020B0604020202020204" pitchFamily="34" charset="0"/>
              </a:rPr>
              <a:t>).  </a:t>
            </a:r>
          </a:p>
          <a:p>
            <a:pPr algn="just"/>
            <a:endParaRPr lang="el-GR" cap="none" dirty="0"/>
          </a:p>
        </p:txBody>
      </p:sp>
    </p:spTree>
    <p:extLst>
      <p:ext uri="{BB962C8B-B14F-4D97-AF65-F5344CB8AC3E}">
        <p14:creationId xmlns:p14="http://schemas.microsoft.com/office/powerpoint/2010/main" val="768443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21E82A-D384-807B-CE51-554875CEF837}"/>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4" name="Θέση περιεχομένου 3">
            <a:extLst>
              <a:ext uri="{FF2B5EF4-FFF2-40B4-BE49-F238E27FC236}">
                <a16:creationId xmlns:a16="http://schemas.microsoft.com/office/drawing/2014/main" id="{7DCD86C7-E250-15DC-42C3-A6EEFBCA16AC}"/>
              </a:ext>
            </a:extLst>
          </p:cNvPr>
          <p:cNvSpPr>
            <a:spLocks noGrp="1"/>
          </p:cNvSpPr>
          <p:nvPr>
            <p:ph sz="quarter" idx="13"/>
          </p:nvPr>
        </p:nvSpPr>
        <p:spPr/>
        <p:txBody>
          <a:bodyPr>
            <a:normAutofit fontScale="85000" lnSpcReduction="20000"/>
          </a:bodyPr>
          <a:lstStyle/>
          <a:p>
            <a:pPr marL="0" indent="0" algn="just">
              <a:buNone/>
            </a:pPr>
            <a:r>
              <a:rPr lang="el-GR" cap="none" dirty="0" err="1">
                <a:latin typeface="Arial" panose="020B0604020202020204" pitchFamily="34" charset="0"/>
                <a:cs typeface="Arial" panose="020B0604020202020204" pitchFamily="34" charset="0"/>
              </a:rPr>
              <a:t>Ἐρατόκλεια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Διονυσιάδι</a:t>
            </a:r>
            <a:r>
              <a:rPr lang="el-GR" cap="none" dirty="0">
                <a:latin typeface="Arial" panose="020B0604020202020204" pitchFamily="34" charset="0"/>
                <a:cs typeface="Arial" panose="020B0604020202020204" pitchFamily="34" charset="0"/>
              </a:rPr>
              <a:t>.</a:t>
            </a:r>
          </a:p>
          <a:p>
            <a:pPr marL="0" indent="0" algn="just">
              <a:buNone/>
            </a:pPr>
            <a:r>
              <a:rPr lang="el-GR" cap="none" dirty="0" err="1">
                <a:latin typeface="Arial" panose="020B0604020202020204" pitchFamily="34" charset="0"/>
                <a:cs typeface="Arial" panose="020B0604020202020204" pitchFamily="34" charset="0"/>
              </a:rPr>
              <a:t>Ἀκόντιος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Κυδίππην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καλὸς</a:t>
            </a:r>
            <a:r>
              <a:rPr lang="el-GR" cap="none" dirty="0">
                <a:latin typeface="Arial" panose="020B0604020202020204" pitchFamily="34" charset="0"/>
                <a:cs typeface="Arial" panose="020B0604020202020204" pitchFamily="34" charset="0"/>
              </a:rPr>
              <a:t> νεανίας </a:t>
            </a:r>
            <a:r>
              <a:rPr lang="el-GR" cap="none" dirty="0" err="1">
                <a:latin typeface="Arial" panose="020B0604020202020204" pitchFamily="34" charset="0"/>
                <a:cs typeface="Arial" panose="020B0604020202020204" pitchFamily="34" charset="0"/>
              </a:rPr>
              <a:t>καλὴν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ἔγημε</a:t>
            </a:r>
            <a:r>
              <a:rPr lang="el-GR" cap="none" dirty="0">
                <a:latin typeface="Arial" panose="020B0604020202020204" pitchFamily="34" charset="0"/>
                <a:cs typeface="Arial" panose="020B0604020202020204" pitchFamily="34" charset="0"/>
              </a:rPr>
              <a:t> κόρην· ὁ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παλαιὸς</a:t>
            </a:r>
            <a:r>
              <a:rPr lang="el-GR" cap="none" dirty="0">
                <a:latin typeface="Arial" panose="020B0604020202020204" pitchFamily="34" charset="0"/>
                <a:cs typeface="Arial" panose="020B0604020202020204" pitchFamily="34" charset="0"/>
              </a:rPr>
              <a:t> λόγος </a:t>
            </a:r>
            <a:r>
              <a:rPr lang="el-GR" cap="none" dirty="0" err="1">
                <a:latin typeface="Arial" panose="020B0604020202020204" pitchFamily="34" charset="0"/>
                <a:cs typeface="Arial" panose="020B0604020202020204" pitchFamily="34" charset="0"/>
              </a:rPr>
              <a:t>εὖ</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ἔχει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ὅμοιον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ὁμοίῳ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θεῖον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ἀεὶ</a:t>
            </a:r>
            <a:r>
              <a:rPr lang="el-GR" cap="none" dirty="0">
                <a:latin typeface="Arial" panose="020B0604020202020204" pitchFamily="34" charset="0"/>
                <a:cs typeface="Arial" panose="020B0604020202020204" pitchFamily="34" charset="0"/>
              </a:rPr>
              <a:t> προσπελάζει.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ἅπασι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ἑαυτῆς</a:t>
            </a:r>
            <a:r>
              <a:rPr lang="el-GR" cap="none" dirty="0">
                <a:latin typeface="Arial" panose="020B0604020202020204" pitchFamily="34" charset="0"/>
                <a:cs typeface="Arial" panose="020B0604020202020204" pitchFamily="34" charset="0"/>
              </a:rPr>
              <a:t> φιλοτίμως </a:t>
            </a:r>
            <a:r>
              <a:rPr lang="el-GR" cap="none" dirty="0" err="1">
                <a:latin typeface="Arial" panose="020B0604020202020204" pitchFamily="34" charset="0"/>
                <a:cs typeface="Arial" panose="020B0604020202020204" pitchFamily="34" charset="0"/>
              </a:rPr>
              <a:t>κεκόσμηκεν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Ἀφροδίτη</a:t>
            </a:r>
            <a:r>
              <a:rPr lang="el-GR" cap="none" dirty="0">
                <a:latin typeface="Arial" panose="020B0604020202020204" pitchFamily="34" charset="0"/>
                <a:cs typeface="Arial" panose="020B0604020202020204" pitchFamily="34" charset="0"/>
              </a:rPr>
              <a:t>, μόνου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κεστοῦ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φεισαμένη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πρὸς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παρθένον </a:t>
            </a:r>
            <a:r>
              <a:rPr lang="el-GR" cap="none" dirty="0" err="1">
                <a:latin typeface="Arial" panose="020B0604020202020204" pitchFamily="34" charset="0"/>
                <a:cs typeface="Arial" panose="020B0604020202020204" pitchFamily="34" charset="0"/>
              </a:rPr>
              <a:t>εἶχεν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ἐξαίρετον</a:t>
            </a:r>
            <a:r>
              <a:rPr lang="el-GR" cap="none" dirty="0">
                <a:latin typeface="Arial" panose="020B0604020202020204" pitchFamily="34" charset="0"/>
                <a:cs typeface="Arial" panose="020B0604020202020204" pitchFamily="34" charset="0"/>
              </a:rPr>
              <a:t> ἡ θεός.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ὄμμασι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χάριτες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τρεῖς</a:t>
            </a:r>
            <a:r>
              <a:rPr lang="el-GR" cap="none" dirty="0">
                <a:latin typeface="Arial" panose="020B0604020202020204" pitchFamily="34" charset="0"/>
                <a:cs typeface="Arial" panose="020B0604020202020204" pitchFamily="34" charset="0"/>
              </a:rPr>
              <a:t> καθ' </a:t>
            </a:r>
            <a:r>
              <a:rPr lang="el-GR" cap="none" dirty="0" err="1">
                <a:latin typeface="Arial" panose="020B0604020202020204" pitchFamily="34" charset="0"/>
                <a:cs typeface="Arial" panose="020B0604020202020204" pitchFamily="34" charset="0"/>
              </a:rPr>
              <a:t>Ἡσίοδον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ἀλλὰ</a:t>
            </a:r>
            <a:r>
              <a:rPr lang="el-GR" cap="none" dirty="0">
                <a:latin typeface="Arial" panose="020B0604020202020204" pitchFamily="34" charset="0"/>
                <a:cs typeface="Arial" panose="020B0604020202020204" pitchFamily="34" charset="0"/>
              </a:rPr>
              <a:t> δεκάδων </a:t>
            </a:r>
            <a:r>
              <a:rPr lang="el-GR" cap="none" dirty="0" err="1">
                <a:latin typeface="Arial" panose="020B0604020202020204" pitchFamily="34" charset="0"/>
                <a:cs typeface="Arial" panose="020B0604020202020204" pitchFamily="34" charset="0"/>
              </a:rPr>
              <a:t>περιεχόρευε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δεκάς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νέον </a:t>
            </a:r>
            <a:r>
              <a:rPr lang="el-GR" cap="none" dirty="0" err="1">
                <a:latin typeface="Arial" panose="020B0604020202020204" pitchFamily="34" charset="0"/>
                <a:cs typeface="Arial" panose="020B0604020202020204" pitchFamily="34" charset="0"/>
              </a:rPr>
              <a:t>ἐκόσμουν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ὀφθαλμοὶ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φαιδροὶ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καλοῦ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φοβεροὶ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σώφρονος,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φύσεως </a:t>
            </a:r>
            <a:r>
              <a:rPr lang="el-GR" cap="none" dirty="0" err="1">
                <a:latin typeface="Arial" panose="020B0604020202020204" pitchFamily="34" charset="0"/>
                <a:cs typeface="Arial" panose="020B0604020202020204" pitchFamily="34" charset="0"/>
              </a:rPr>
              <a:t>ἔρευθος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εὐανθὲς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ἐπέτρεχε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ταῖς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παρειαῖς</a:t>
            </a:r>
            <a:r>
              <a:rPr lang="el-GR" cap="none" dirty="0">
                <a:latin typeface="Arial" panose="020B0604020202020204" pitchFamily="34" charset="0"/>
                <a:cs typeface="Arial" panose="020B0604020202020204" pitchFamily="34" charset="0"/>
              </a:rPr>
              <a:t>. </a:t>
            </a:r>
          </a:p>
        </p:txBody>
      </p:sp>
      <p:sp>
        <p:nvSpPr>
          <p:cNvPr id="5" name="Θέση περιεχομένου 4">
            <a:extLst>
              <a:ext uri="{FF2B5EF4-FFF2-40B4-BE49-F238E27FC236}">
                <a16:creationId xmlns:a16="http://schemas.microsoft.com/office/drawing/2014/main" id="{DD91B979-D104-B633-B6E3-9F61E5A95D01}"/>
              </a:ext>
            </a:extLst>
          </p:cNvPr>
          <p:cNvSpPr>
            <a:spLocks noGrp="1"/>
          </p:cNvSpPr>
          <p:nvPr>
            <p:ph sz="quarter" idx="14"/>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Ο </a:t>
            </a:r>
            <a:r>
              <a:rPr lang="el-GR" cap="none" dirty="0" err="1">
                <a:latin typeface="Arial" panose="020B0604020202020204" pitchFamily="34" charset="0"/>
                <a:cs typeface="Arial" panose="020B0604020202020204" pitchFamily="34" charset="0"/>
              </a:rPr>
              <a:t>Ακόντιος</a:t>
            </a:r>
            <a:r>
              <a:rPr lang="el-GR" cap="none" dirty="0">
                <a:latin typeface="Arial" panose="020B0604020202020204" pitchFamily="34" charset="0"/>
                <a:cs typeface="Arial" panose="020B0604020202020204" pitchFamily="34" charset="0"/>
              </a:rPr>
              <a:t> ο όμορφος νέος παντρεύτηκε την όμορφη κοπέλα την </a:t>
            </a:r>
            <a:r>
              <a:rPr lang="el-GR" cap="none" dirty="0" err="1">
                <a:latin typeface="Arial" panose="020B0604020202020204" pitchFamily="34" charset="0"/>
                <a:cs typeface="Arial" panose="020B0604020202020204" pitchFamily="34" charset="0"/>
              </a:rPr>
              <a:t>Κυδίππη</a:t>
            </a:r>
            <a:r>
              <a:rPr lang="el-GR" cap="none" dirty="0">
                <a:latin typeface="Arial" panose="020B0604020202020204" pitchFamily="34" charset="0"/>
                <a:cs typeface="Arial" panose="020B0604020202020204" pitchFamily="34" charset="0"/>
              </a:rPr>
              <a:t>: έτσι επιβεβαιώνεται η παλαιά παροιμία με τη βοήθεια του θεού ο όμοιος με τον όμοιο πάντοτε σμίγει. Την κοπέλα την στόλισε με ζήλο η Αφροδίτη με όλα τα δικά της (χαρακτηριστικά/θέλγητρα), μόνο τη ζώνη δεν της έδωσε: σ’ αυτό μόνο υπερτερούσε η θεά από αυτό το κορίτσι. Μπροστά στα μάτια της χορεύουν γύρω-γύρω οι </a:t>
            </a:r>
            <a:r>
              <a:rPr lang="el-GR" cap="none" dirty="0" err="1">
                <a:latin typeface="Arial" panose="020B0604020202020204" pitchFamily="34" charset="0"/>
                <a:cs typeface="Arial" panose="020B0604020202020204" pitchFamily="34" charset="0"/>
              </a:rPr>
              <a:t>Χάριτες</a:t>
            </a:r>
            <a:r>
              <a:rPr lang="el-GR" cap="none" dirty="0">
                <a:latin typeface="Arial" panose="020B0604020202020204" pitchFamily="34" charset="0"/>
                <a:cs typeface="Arial" panose="020B0604020202020204" pitchFamily="34" charset="0"/>
              </a:rPr>
              <a:t>, όχι τρεις όπως λέει ο Ησίοδος, αλλά δέκα δεκάδες. Και τον νέο κοσμούσαν μάτια λαμπερά, που έδειχναν την ομορφιά του, αλλά συγχρόνως και αυστηρά που φανέρωναν τη σοβαρότητά του. Στα μάγουλά του είχε απλώσει η φύση ένα ζωηρό κόκκινο χρώμα.</a:t>
            </a:r>
          </a:p>
        </p:txBody>
      </p:sp>
    </p:spTree>
    <p:extLst>
      <p:ext uri="{BB962C8B-B14F-4D97-AF65-F5344CB8AC3E}">
        <p14:creationId xmlns:p14="http://schemas.microsoft.com/office/powerpoint/2010/main" val="1741780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6D5F7B-047F-4DE7-9CE2-8222881823A6}"/>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85D130D1-8010-EDA6-6988-309CD773E16F}"/>
              </a:ext>
            </a:extLst>
          </p:cNvPr>
          <p:cNvSpPr>
            <a:spLocks noGrp="1"/>
          </p:cNvSpPr>
          <p:nvPr>
            <p:ph sz="quarter" idx="13"/>
          </p:nvPr>
        </p:nvSpPr>
        <p:spPr/>
        <p:txBody>
          <a:bodyPr>
            <a:normAutofit fontScale="77500" lnSpcReduction="20000"/>
          </a:bodyPr>
          <a:lstStyle/>
          <a:p>
            <a:pPr marL="0" indent="0" algn="just">
              <a:buNone/>
            </a:pP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φιλοθεάμονες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κάλλους </a:t>
            </a:r>
            <a:r>
              <a:rPr lang="el-GR" cap="none" dirty="0" err="1">
                <a:latin typeface="Arial" panose="020B0604020202020204" pitchFamily="34" charset="0"/>
                <a:cs typeface="Arial" panose="020B0604020202020204" pitchFamily="34" charset="0"/>
              </a:rPr>
              <a:t>εἰς</a:t>
            </a:r>
            <a:r>
              <a:rPr lang="el-GR" cap="none" dirty="0">
                <a:latin typeface="Arial" panose="020B0604020202020204" pitchFamily="34" charset="0"/>
                <a:cs typeface="Arial" panose="020B0604020202020204" pitchFamily="34" charset="0"/>
              </a:rPr>
              <a:t> διδασκάλου προϊόντα </a:t>
            </a:r>
            <a:r>
              <a:rPr lang="el-GR" cap="none" dirty="0" err="1">
                <a:latin typeface="Arial" panose="020B0604020202020204" pitchFamily="34" charset="0"/>
                <a:cs typeface="Arial" panose="020B0604020202020204" pitchFamily="34" charset="0"/>
              </a:rPr>
              <a:t>περιεσκόπουν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συνωθοῦντες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ἀλλήλους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ὁρᾶν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πρὸς</a:t>
            </a:r>
            <a:r>
              <a:rPr lang="el-GR" cap="none" dirty="0">
                <a:latin typeface="Arial" panose="020B0604020202020204" pitchFamily="34" charset="0"/>
                <a:cs typeface="Arial" panose="020B0604020202020204" pitchFamily="34" charset="0"/>
              </a:rPr>
              <a:t> τούτου </a:t>
            </a:r>
            <a:r>
              <a:rPr lang="el-GR" cap="none" dirty="0" err="1">
                <a:latin typeface="Arial" panose="020B0604020202020204" pitchFamily="34" charset="0"/>
                <a:cs typeface="Arial" panose="020B0604020202020204" pitchFamily="34" charset="0"/>
              </a:rPr>
              <a:t>πληθούσας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μὲν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ἀγοράς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στενοχωρουμένας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λαύρας.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πολλοί </a:t>
            </a:r>
            <a:r>
              <a:rPr lang="el-GR" cap="none" dirty="0" err="1">
                <a:latin typeface="Arial" panose="020B0604020202020204" pitchFamily="34" charset="0"/>
                <a:cs typeface="Arial" panose="020B0604020202020204" pitchFamily="34" charset="0"/>
              </a:rPr>
              <a:t>γε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λίαν </a:t>
            </a:r>
            <a:r>
              <a:rPr lang="el-GR" cap="none" dirty="0" err="1">
                <a:latin typeface="Arial" panose="020B0604020202020204" pitchFamily="34" charset="0"/>
                <a:cs typeface="Arial" panose="020B0604020202020204" pitchFamily="34" charset="0"/>
              </a:rPr>
              <a:t>ἐρωτικὸν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τοῖς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ἴχνεσι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μειρακίου</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τοὺς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ἑαυτῶν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ἐφήρμοζον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πόδας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οὗτος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ἠράσθη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Κυδίππης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ἔδει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γὰρ</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καλὸν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τοσούτους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τετοξευκότα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κάλλει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μιᾶς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ἀκίδος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ἐρωτικῆς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πειραθῆναί</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γνῶναι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σαφῶς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οἷα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πεπόνθασιν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οἱ</a:t>
            </a:r>
            <a:r>
              <a:rPr lang="el-GR" cap="none" dirty="0">
                <a:latin typeface="Arial" panose="020B0604020202020204" pitchFamily="34" charset="0"/>
                <a:cs typeface="Arial" panose="020B0604020202020204" pitchFamily="34" charset="0"/>
              </a:rPr>
              <a:t> δι' </a:t>
            </a:r>
            <a:r>
              <a:rPr lang="el-GR" cap="none" dirty="0" err="1">
                <a:latin typeface="Arial" panose="020B0604020202020204" pitchFamily="34" charset="0"/>
                <a:cs typeface="Arial" panose="020B0604020202020204" pitchFamily="34" charset="0"/>
              </a:rPr>
              <a:t>αὐτὸν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τραυματίαι</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ὅθεν</a:t>
            </a:r>
            <a:r>
              <a:rPr lang="el-GR" cap="none" dirty="0">
                <a:latin typeface="Arial" panose="020B0604020202020204" pitchFamily="34" charset="0"/>
                <a:cs typeface="Arial" panose="020B0604020202020204" pitchFamily="34" charset="0"/>
              </a:rPr>
              <a:t> ὁ </a:t>
            </a:r>
            <a:r>
              <a:rPr lang="el-GR" cap="none" dirty="0" err="1">
                <a:latin typeface="Arial" panose="020B0604020202020204" pitchFamily="34" charset="0"/>
                <a:cs typeface="Arial" panose="020B0604020202020204" pitchFamily="34" charset="0"/>
              </a:rPr>
              <a:t>Ἔρως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οὐ</a:t>
            </a:r>
            <a:r>
              <a:rPr lang="el-GR" cap="none" dirty="0">
                <a:latin typeface="Arial" panose="020B0604020202020204" pitchFamily="34" charset="0"/>
                <a:cs typeface="Arial" panose="020B0604020202020204" pitchFamily="34" charset="0"/>
              </a:rPr>
              <a:t> μετρίως </a:t>
            </a:r>
            <a:r>
              <a:rPr lang="el-GR" cap="none" dirty="0" err="1">
                <a:latin typeface="Arial" panose="020B0604020202020204" pitchFamily="34" charset="0"/>
                <a:cs typeface="Arial" panose="020B0604020202020204" pitchFamily="34" charset="0"/>
              </a:rPr>
              <a:t>ἐνέτεινε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νευράν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ὅτε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τερπνὴ</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πέφυκεν</a:t>
            </a:r>
            <a:r>
              <a:rPr lang="el-GR" cap="none" dirty="0">
                <a:latin typeface="Arial" panose="020B0604020202020204" pitchFamily="34" charset="0"/>
                <a:cs typeface="Arial" panose="020B0604020202020204" pitchFamily="34" charset="0"/>
              </a:rPr>
              <a:t> ἡ </a:t>
            </a:r>
            <a:r>
              <a:rPr lang="el-GR" cap="none" dirty="0" err="1">
                <a:latin typeface="Arial" panose="020B0604020202020204" pitchFamily="34" charset="0"/>
                <a:cs typeface="Arial" panose="020B0604020202020204" pitchFamily="34" charset="0"/>
              </a:rPr>
              <a:t>τοξεία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ἀλλ</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ὅσον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εἶχεν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ἰσχύος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προσελκύσας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τὰ</a:t>
            </a:r>
            <a:r>
              <a:rPr lang="el-GR" cap="none" dirty="0">
                <a:latin typeface="Arial" panose="020B0604020202020204" pitchFamily="34" charset="0"/>
                <a:cs typeface="Arial" panose="020B0604020202020204" pitchFamily="34" charset="0"/>
              </a:rPr>
              <a:t> τόξα, σφοδρότατα </a:t>
            </a:r>
            <a:r>
              <a:rPr lang="el-GR" cap="none" dirty="0" err="1">
                <a:latin typeface="Arial" panose="020B0604020202020204" pitchFamily="34" charset="0"/>
                <a:cs typeface="Arial" panose="020B0604020202020204" pitchFamily="34" charset="0"/>
              </a:rPr>
              <a:t>διαφῆκε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βέλος.</a:t>
            </a:r>
          </a:p>
        </p:txBody>
      </p:sp>
      <p:sp>
        <p:nvSpPr>
          <p:cNvPr id="4" name="Θέση περιεχομένου 3">
            <a:extLst>
              <a:ext uri="{FF2B5EF4-FFF2-40B4-BE49-F238E27FC236}">
                <a16:creationId xmlns:a16="http://schemas.microsoft.com/office/drawing/2014/main" id="{0779384C-EBA5-0CB0-EEC7-F545634C7DC7}"/>
              </a:ext>
            </a:extLst>
          </p:cNvPr>
          <p:cNvSpPr>
            <a:spLocks noGrp="1"/>
          </p:cNvSpPr>
          <p:nvPr>
            <p:ph sz="quarter" idx="14"/>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Οι εραστές του ωραίου, λοιπόν, τον παρατηρούσαν, καθώς πήγαινε στον δάσκαλο, σπρώχνοντας ο ένας τον άλλον, και μπορούσε να δει κανείς τις αγορές να γεμίζουν και τον συνωστισμό στα δρομάκια. Πολλοί μάλιστα, από την έντονη ερωτική έλξη που τους προκαλούσε, έβαζαν τα πόδια τους πάνω στις πατημασιές του νεαρού. Αυτός όμως ερωτεύτηκε την </a:t>
            </a:r>
            <a:r>
              <a:rPr lang="el-GR" cap="none" dirty="0" err="1">
                <a:latin typeface="Arial" panose="020B0604020202020204" pitchFamily="34" charset="0"/>
                <a:cs typeface="Arial" panose="020B0604020202020204" pitchFamily="34" charset="0"/>
              </a:rPr>
              <a:t>Κυδίππη</a:t>
            </a:r>
            <a:r>
              <a:rPr lang="el-GR" cap="none" dirty="0">
                <a:latin typeface="Arial" panose="020B0604020202020204" pitchFamily="34" charset="0"/>
                <a:cs typeface="Arial" panose="020B0604020202020204" pitchFamily="34" charset="0"/>
              </a:rPr>
              <a:t>. Γιατί έπρεπε ο ωραίος νέος, που τόσους πολλούς είχε τοξεύσει με την ομορφιά του, να δοκιμάσει κάποτε και αυτός το βέλος του Έρωτα και να γνωρίσει καλά τι έχουν δοκιμάσει όσοι υπέφεραν εξαιτίας του. Γι’ αυτό ο Έρως δεν έβαλε μέτρο στο τέντωμα του τόξου -γιατί είναι απόλαυση γι’ αυτόν η τοξοβολία- αλλά τράβηξε με όση δύναμη είχε τη χορδή και άφησε το βέλος να φύγει με μεγάλη ορμή. </a:t>
            </a:r>
          </a:p>
        </p:txBody>
      </p:sp>
    </p:spTree>
    <p:extLst>
      <p:ext uri="{BB962C8B-B14F-4D97-AF65-F5344CB8AC3E}">
        <p14:creationId xmlns:p14="http://schemas.microsoft.com/office/powerpoint/2010/main" val="1948174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0C27F-540B-A76C-A647-2B65E072DBAD}"/>
              </a:ext>
            </a:extLst>
          </p:cNvPr>
          <p:cNvSpPr>
            <a:spLocks noGrp="1"/>
          </p:cNvSpPr>
          <p:nvPr>
            <p:ph type="title"/>
          </p:nvPr>
        </p:nvSpPr>
        <p:spPr/>
        <p:txBody>
          <a:bodyPr/>
          <a:lstStyle/>
          <a:p>
            <a:r>
              <a:rPr lang="el-GR" dirty="0">
                <a:latin typeface="Arial" panose="020B0604020202020204" pitchFamily="34" charset="0"/>
                <a:cs typeface="Arial" panose="020B0604020202020204" pitchFamily="34" charset="0"/>
              </a:rPr>
              <a:t>ΑΡΧΑΙΑ ΕΛΛΗΝΙΚΗ ΕΠΙΣΤΟΛΟΓΡΑΦΙΑ (</a:t>
            </a:r>
            <a:r>
              <a:rPr lang="el-GR" dirty="0" err="1">
                <a:latin typeface="Arial" panose="020B0604020202020204" pitchFamily="34" charset="0"/>
                <a:cs typeface="Arial" panose="020B0604020202020204" pitchFamily="34" charset="0"/>
              </a:rPr>
              <a:t>Α</a:t>
            </a:r>
            <a:r>
              <a:rPr lang="el-GR" cap="none" dirty="0" err="1">
                <a:latin typeface="Arial" panose="020B0604020202020204" pitchFamily="34" charset="0"/>
                <a:cs typeface="Arial" panose="020B0604020202020204" pitchFamily="34" charset="0"/>
              </a:rPr>
              <a:t>ρισταίνετος</a:t>
            </a:r>
            <a:r>
              <a:rPr lang="el-GR" dirty="0">
                <a:latin typeface="Arial" panose="020B0604020202020204" pitchFamily="34" charset="0"/>
                <a:cs typeface="Arial" panose="020B0604020202020204" pitchFamily="34" charset="0"/>
              </a:rPr>
              <a:t> 1.10)</a:t>
            </a:r>
            <a:endParaRPr lang="el-GR" dirty="0"/>
          </a:p>
        </p:txBody>
      </p:sp>
      <p:sp>
        <p:nvSpPr>
          <p:cNvPr id="3" name="Θέση περιεχομένου 2">
            <a:extLst>
              <a:ext uri="{FF2B5EF4-FFF2-40B4-BE49-F238E27FC236}">
                <a16:creationId xmlns:a16="http://schemas.microsoft.com/office/drawing/2014/main" id="{5C5241E2-9081-0E99-42E3-73E1A37C11D2}"/>
              </a:ext>
            </a:extLst>
          </p:cNvPr>
          <p:cNvSpPr>
            <a:spLocks noGrp="1"/>
          </p:cNvSpPr>
          <p:nvPr>
            <p:ph sz="quarter" idx="13"/>
          </p:nvPr>
        </p:nvSpPr>
        <p:spPr/>
        <p:txBody>
          <a:bodyPr>
            <a:normAutofit fontScale="70000" lnSpcReduction="20000"/>
          </a:bodyPr>
          <a:lstStyle/>
          <a:p>
            <a:pPr marL="0" indent="0" algn="just">
              <a:buNone/>
            </a:pPr>
            <a:r>
              <a:rPr lang="el-GR" cap="none" dirty="0" err="1">
                <a:latin typeface="Arial" panose="020B0604020202020204" pitchFamily="34" charset="0"/>
                <a:cs typeface="Arial" panose="020B0604020202020204" pitchFamily="34" charset="0"/>
              </a:rPr>
              <a:t>τοιγαροῦν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εὐθέως</a:t>
            </a:r>
            <a:r>
              <a:rPr lang="el-GR" cap="none" dirty="0">
                <a:latin typeface="Arial" panose="020B0604020202020204" pitchFamily="34" charset="0"/>
                <a:cs typeface="Arial" panose="020B0604020202020204" pitchFamily="34" charset="0"/>
              </a:rPr>
              <a:t>, ὦ </a:t>
            </a:r>
            <a:r>
              <a:rPr lang="el-GR" cap="none" dirty="0" err="1">
                <a:latin typeface="Arial" panose="020B0604020202020204" pitchFamily="34" charset="0"/>
                <a:cs typeface="Arial" panose="020B0604020202020204" pitchFamily="34" charset="0"/>
              </a:rPr>
              <a:t>κάλλιστον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παιδίον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Ἀκόντιε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δυοῖν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θάτερον</a:t>
            </a:r>
            <a:r>
              <a:rPr lang="el-GR" cap="none" dirty="0">
                <a:latin typeface="Arial" panose="020B0604020202020204" pitchFamily="34" charset="0"/>
                <a:cs typeface="Arial" panose="020B0604020202020204" pitchFamily="34" charset="0"/>
              </a:rPr>
              <a:t>, ἢ γάμον ἢ θάνατον </a:t>
            </a:r>
            <a:r>
              <a:rPr lang="el-GR" cap="none" dirty="0" err="1">
                <a:latin typeface="Arial" panose="020B0604020202020204" pitchFamily="34" charset="0"/>
                <a:cs typeface="Arial" panose="020B0604020202020204" pitchFamily="34" charset="0"/>
              </a:rPr>
              <a:t>διελογίζου</a:t>
            </a:r>
            <a:r>
              <a:rPr lang="el-GR" cap="none" dirty="0">
                <a:latin typeface="Arial" panose="020B0604020202020204" pitchFamily="34" charset="0"/>
                <a:cs typeface="Arial" panose="020B0604020202020204" pitchFamily="34" charset="0"/>
              </a:rPr>
              <a:t> βληθείς. </a:t>
            </a:r>
            <a:r>
              <a:rPr lang="el-GR" cap="none" dirty="0" err="1">
                <a:latin typeface="Arial" panose="020B0604020202020204" pitchFamily="34" charset="0"/>
                <a:cs typeface="Arial" panose="020B0604020202020204" pitchFamily="34" charset="0"/>
              </a:rPr>
              <a:t>πλὴν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αὐτὸς</a:t>
            </a:r>
            <a:r>
              <a:rPr lang="el-GR" cap="none" dirty="0">
                <a:latin typeface="Arial" panose="020B0604020202020204" pitchFamily="34" charset="0"/>
                <a:cs typeface="Arial" panose="020B0604020202020204" pitchFamily="34" charset="0"/>
              </a:rPr>
              <a:t> ὁ </a:t>
            </a:r>
            <a:r>
              <a:rPr lang="el-GR" cap="none" dirty="0" err="1">
                <a:latin typeface="Arial" panose="020B0604020202020204" pitchFamily="34" charset="0"/>
                <a:cs typeface="Arial" panose="020B0604020202020204" pitchFamily="34" charset="0"/>
              </a:rPr>
              <a:t>τρώσας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ἀεί</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τινας</a:t>
            </a:r>
            <a:r>
              <a:rPr lang="el-GR" cap="none" dirty="0">
                <a:latin typeface="Arial" panose="020B0604020202020204" pitchFamily="34" charset="0"/>
                <a:cs typeface="Arial" panose="020B0604020202020204" pitchFamily="34" charset="0"/>
              </a:rPr>
              <a:t> παραδόξους </a:t>
            </a:r>
            <a:r>
              <a:rPr lang="el-GR" cap="none" dirty="0" err="1">
                <a:latin typeface="Arial" panose="020B0604020202020204" pitchFamily="34" charset="0"/>
                <a:cs typeface="Arial" panose="020B0604020202020204" pitchFamily="34" charset="0"/>
              </a:rPr>
              <a:t>μηχανὰς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διαπλέκων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ὑπέθετό</a:t>
            </a:r>
            <a:r>
              <a:rPr lang="el-GR" cap="none" dirty="0">
                <a:latin typeface="Arial" panose="020B0604020202020204" pitchFamily="34" charset="0"/>
                <a:cs typeface="Arial" panose="020B0604020202020204" pitchFamily="34" charset="0"/>
              </a:rPr>
              <a:t> σοι </a:t>
            </a:r>
            <a:r>
              <a:rPr lang="el-GR" cap="none" dirty="0" err="1">
                <a:latin typeface="Arial" panose="020B0604020202020204" pitchFamily="34" charset="0"/>
                <a:cs typeface="Arial" panose="020B0604020202020204" pitchFamily="34" charset="0"/>
              </a:rPr>
              <a:t>καινοτάτην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βουλήν</a:t>
            </a:r>
            <a:r>
              <a:rPr lang="el-GR" cap="none" dirty="0">
                <a:latin typeface="Arial" panose="020B0604020202020204" pitchFamily="34" charset="0"/>
                <a:cs typeface="Arial" panose="020B0604020202020204" pitchFamily="34" charset="0"/>
              </a:rPr>
              <a:t>, τάχα που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σὸν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αἰδούμενος</a:t>
            </a:r>
            <a:r>
              <a:rPr lang="el-GR" cap="none" dirty="0">
                <a:latin typeface="Arial" panose="020B0604020202020204" pitchFamily="34" charset="0"/>
                <a:cs typeface="Arial" panose="020B0604020202020204" pitchFamily="34" charset="0"/>
              </a:rPr>
              <a:t> κάλλος. </a:t>
            </a:r>
            <a:r>
              <a:rPr lang="el-GR" cap="none" dirty="0" err="1">
                <a:latin typeface="Arial" panose="020B0604020202020204" pitchFamily="34" charset="0"/>
                <a:cs typeface="Arial" panose="020B0604020202020204" pitchFamily="34" charset="0"/>
              </a:rPr>
              <a:t>αὐτίκα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γοῦν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κατὰ</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Ἀρτεμίσιον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ὡς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ἐθεάσω</a:t>
            </a:r>
            <a:r>
              <a:rPr lang="el-GR" cap="none" dirty="0">
                <a:latin typeface="Arial" panose="020B0604020202020204" pitchFamily="34" charset="0"/>
                <a:cs typeface="Arial" panose="020B0604020202020204" pitchFamily="34" charset="0"/>
              </a:rPr>
              <a:t> προκαθημένην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κόρην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κήπου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Ἀφροδίτης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κυδώνιον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ἐκλεξάμενος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μῆλον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ἀπατηλὸν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αὐτῷ</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περιγεγράφηκας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λόγον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λάθρᾳ</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διεκύλισας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πρὸ</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τῆς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θεραπαινὶς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ποδῶν</a:t>
            </a:r>
            <a:r>
              <a:rPr lang="el-GR" cap="none" dirty="0">
                <a:latin typeface="Arial" panose="020B0604020202020204" pitchFamily="34" charset="0"/>
                <a:cs typeface="Arial" panose="020B0604020202020204" pitchFamily="34" charset="0"/>
              </a:rPr>
              <a:t>. ἢ </a:t>
            </a:r>
            <a:r>
              <a:rPr lang="el-GR" cap="none" dirty="0" err="1">
                <a:latin typeface="Arial" panose="020B0604020202020204" pitchFamily="34" charset="0"/>
                <a:cs typeface="Arial" panose="020B0604020202020204" pitchFamily="34" charset="0"/>
              </a:rPr>
              <a:t>δὲ</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τὸ</a:t>
            </a:r>
            <a:r>
              <a:rPr lang="el-GR" cap="none" dirty="0">
                <a:latin typeface="Arial" panose="020B0604020202020204" pitchFamily="34" charset="0"/>
                <a:cs typeface="Arial" panose="020B0604020202020204" pitchFamily="34" charset="0"/>
              </a:rPr>
              <a:t> μέγεθος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τὴν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χροιὰν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καταπλαγεῖσα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ἀνήρπασεν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ἅμα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διαποροῦσα</a:t>
            </a:r>
            <a:r>
              <a:rPr lang="el-GR" cap="none" dirty="0">
                <a:latin typeface="Arial" panose="020B0604020202020204" pitchFamily="34" charset="0"/>
                <a:cs typeface="Arial" panose="020B0604020202020204" pitchFamily="34" charset="0"/>
              </a:rPr>
              <a:t> τίς </a:t>
            </a:r>
            <a:r>
              <a:rPr lang="el-GR" cap="none" dirty="0" err="1">
                <a:latin typeface="Arial" panose="020B0604020202020204" pitchFamily="34" charset="0"/>
                <a:cs typeface="Arial" panose="020B0604020202020204" pitchFamily="34" charset="0"/>
              </a:rPr>
              <a:t>ἄρα</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τοῦτο</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τῶν</a:t>
            </a:r>
            <a:r>
              <a:rPr lang="el-GR" cap="none" dirty="0">
                <a:latin typeface="Arial" panose="020B0604020202020204" pitchFamily="34" charset="0"/>
                <a:cs typeface="Arial" panose="020B0604020202020204" pitchFamily="34" charset="0"/>
              </a:rPr>
              <a:t> παρθένων </a:t>
            </a:r>
            <a:r>
              <a:rPr lang="el-GR" cap="none" dirty="0" err="1">
                <a:latin typeface="Arial" panose="020B0604020202020204" pitchFamily="34" charset="0"/>
                <a:cs typeface="Arial" panose="020B0604020202020204" pitchFamily="34" charset="0"/>
              </a:rPr>
              <a:t>μετεώρως</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ἀπέβαλε</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τοῦ</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προκολπίου</a:t>
            </a:r>
            <a:r>
              <a:rPr lang="el-GR" cap="none" dirty="0">
                <a:latin typeface="Arial" panose="020B0604020202020204" pitchFamily="34" charset="0"/>
                <a:cs typeface="Arial" panose="020B0604020202020204" pitchFamily="34" charset="0"/>
              </a:rPr>
              <a:t>. « </a:t>
            </a:r>
            <a:r>
              <a:rPr lang="el-GR" cap="none" dirty="0" err="1">
                <a:latin typeface="Arial" panose="020B0604020202020204" pitchFamily="34" charset="0"/>
                <a:cs typeface="Arial" panose="020B0604020202020204" pitchFamily="34" charset="0"/>
              </a:rPr>
              <a:t>ἆρα</a:t>
            </a:r>
            <a:r>
              <a:rPr lang="el-GR" cap="none" dirty="0">
                <a:latin typeface="Arial" panose="020B0604020202020204" pitchFamily="34" charset="0"/>
                <a:cs typeface="Arial" panose="020B0604020202020204" pitchFamily="34" charset="0"/>
              </a:rPr>
              <a:t> » </a:t>
            </a:r>
            <a:r>
              <a:rPr lang="el-GR" cap="none" dirty="0" err="1">
                <a:latin typeface="Arial" panose="020B0604020202020204" pitchFamily="34" charset="0"/>
                <a:cs typeface="Arial" panose="020B0604020202020204" pitchFamily="34" charset="0"/>
              </a:rPr>
              <a:t>φησίν</a:t>
            </a:r>
            <a:r>
              <a:rPr lang="el-GR" cap="none" dirty="0">
                <a:latin typeface="Arial" panose="020B0604020202020204" pitchFamily="34" charset="0"/>
                <a:cs typeface="Arial" panose="020B0604020202020204" pitchFamily="34" charset="0"/>
              </a:rPr>
              <a:t> « </a:t>
            </a:r>
            <a:r>
              <a:rPr lang="el-GR" cap="none" dirty="0" err="1">
                <a:latin typeface="Arial" panose="020B0604020202020204" pitchFamily="34" charset="0"/>
                <a:cs typeface="Arial" panose="020B0604020202020204" pitchFamily="34" charset="0"/>
              </a:rPr>
              <a:t>ἱερὸν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πέφυκας</a:t>
            </a:r>
            <a:r>
              <a:rPr lang="el-GR" cap="none" dirty="0">
                <a:latin typeface="Arial" panose="020B0604020202020204" pitchFamily="34" charset="0"/>
                <a:cs typeface="Arial" panose="020B0604020202020204" pitchFamily="34" charset="0"/>
              </a:rPr>
              <a:t>, ὦ </a:t>
            </a:r>
            <a:r>
              <a:rPr lang="el-GR" cap="none" dirty="0" err="1">
                <a:latin typeface="Arial" panose="020B0604020202020204" pitchFamily="34" charset="0"/>
                <a:cs typeface="Arial" panose="020B0604020202020204" pitchFamily="34" charset="0"/>
              </a:rPr>
              <a:t>μῆλον</a:t>
            </a:r>
            <a:r>
              <a:rPr lang="el-GR" cap="none" dirty="0">
                <a:latin typeface="Arial" panose="020B0604020202020204" pitchFamily="34" charset="0"/>
                <a:cs typeface="Arial" panose="020B0604020202020204" pitchFamily="34" charset="0"/>
              </a:rPr>
              <a:t>; τίνα </a:t>
            </a:r>
            <a:r>
              <a:rPr lang="el-GR" cap="none" dirty="0" err="1">
                <a:latin typeface="Arial" panose="020B0604020202020204" pitchFamily="34" charset="0"/>
                <a:cs typeface="Arial" panose="020B0604020202020204" pitchFamily="34" charset="0"/>
              </a:rPr>
              <a:t>δέ</a:t>
            </a:r>
            <a:r>
              <a:rPr lang="el-GR" cap="none" dirty="0">
                <a:latin typeface="Arial" panose="020B0604020202020204" pitchFamily="34" charset="0"/>
                <a:cs typeface="Arial" panose="020B0604020202020204" pitchFamily="34" charset="0"/>
              </a:rPr>
              <a:t> σοι πέριξ </a:t>
            </a:r>
            <a:r>
              <a:rPr lang="el-GR" cap="none" dirty="0" err="1">
                <a:latin typeface="Arial" panose="020B0604020202020204" pitchFamily="34" charset="0"/>
                <a:cs typeface="Arial" panose="020B0604020202020204" pitchFamily="34" charset="0"/>
              </a:rPr>
              <a:t>ἐγκεχάρακται</a:t>
            </a:r>
            <a:r>
              <a:rPr lang="el-GR" cap="none" dirty="0">
                <a:latin typeface="Arial" panose="020B0604020202020204" pitchFamily="34" charset="0"/>
                <a:cs typeface="Arial" panose="020B0604020202020204" pitchFamily="34" charset="0"/>
              </a:rPr>
              <a:t> γράμματα; </a:t>
            </a:r>
            <a:r>
              <a:rPr lang="el-GR" cap="none" dirty="0" err="1">
                <a:latin typeface="Arial" panose="020B0604020202020204" pitchFamily="34" charset="0"/>
                <a:cs typeface="Arial" panose="020B0604020202020204" pitchFamily="34" charset="0"/>
              </a:rPr>
              <a:t>καὶ</a:t>
            </a:r>
            <a:r>
              <a:rPr lang="el-GR" cap="none" dirty="0">
                <a:latin typeface="Arial" panose="020B0604020202020204" pitchFamily="34" charset="0"/>
                <a:cs typeface="Arial" panose="020B0604020202020204" pitchFamily="34" charset="0"/>
              </a:rPr>
              <a:t> τί </a:t>
            </a:r>
            <a:r>
              <a:rPr lang="el-GR" cap="none" dirty="0" err="1">
                <a:latin typeface="Arial" panose="020B0604020202020204" pitchFamily="34" charset="0"/>
                <a:cs typeface="Arial" panose="020B0604020202020204" pitchFamily="34" charset="0"/>
              </a:rPr>
              <a:t>σημαίνειν</a:t>
            </a:r>
            <a:r>
              <a:rPr lang="el-GR" cap="none" dirty="0">
                <a:latin typeface="Arial" panose="020B0604020202020204" pitchFamily="34" charset="0"/>
                <a:cs typeface="Arial" panose="020B0604020202020204" pitchFamily="34" charset="0"/>
              </a:rPr>
              <a:t> </a:t>
            </a:r>
            <a:r>
              <a:rPr lang="el-GR" cap="none" dirty="0" err="1">
                <a:latin typeface="Arial" panose="020B0604020202020204" pitchFamily="34" charset="0"/>
                <a:cs typeface="Arial" panose="020B0604020202020204" pitchFamily="34" charset="0"/>
              </a:rPr>
              <a:t>ἐθέλεις</a:t>
            </a:r>
            <a:r>
              <a:rPr lang="el-GR" cap="none" dirty="0">
                <a:latin typeface="Arial" panose="020B0604020202020204" pitchFamily="34" charset="0"/>
                <a:cs typeface="Arial" panose="020B0604020202020204" pitchFamily="34" charset="0"/>
              </a:rPr>
              <a:t>;</a:t>
            </a:r>
          </a:p>
        </p:txBody>
      </p:sp>
      <p:sp>
        <p:nvSpPr>
          <p:cNvPr id="4" name="Θέση περιεχομένου 3">
            <a:extLst>
              <a:ext uri="{FF2B5EF4-FFF2-40B4-BE49-F238E27FC236}">
                <a16:creationId xmlns:a16="http://schemas.microsoft.com/office/drawing/2014/main" id="{BC2545C3-633C-C17C-CB2B-D76E15057A7E}"/>
              </a:ext>
            </a:extLst>
          </p:cNvPr>
          <p:cNvSpPr>
            <a:spLocks noGrp="1"/>
          </p:cNvSpPr>
          <p:nvPr>
            <p:ph sz="quarter" idx="14"/>
          </p:nvPr>
        </p:nvSpPr>
        <p:spPr/>
        <p:txBody>
          <a:bodyPr>
            <a:normAutofit fontScale="70000" lnSpcReduction="20000"/>
          </a:bodyPr>
          <a:lstStyle/>
          <a:p>
            <a:pPr marL="0" indent="0" algn="just">
              <a:buNone/>
            </a:pPr>
            <a:r>
              <a:rPr lang="el-GR" cap="none" dirty="0">
                <a:latin typeface="Arial" panose="020B0604020202020204" pitchFamily="34" charset="0"/>
                <a:cs typeface="Arial" panose="020B0604020202020204" pitchFamily="34" charset="0"/>
              </a:rPr>
              <a:t>Αμέσως, λοιπόν, όπως σε χτύπησε το βέλος, ωραίε μου νέε </a:t>
            </a:r>
            <a:r>
              <a:rPr lang="el-GR" cap="none" dirty="0" err="1">
                <a:latin typeface="Arial" panose="020B0604020202020204" pitchFamily="34" charset="0"/>
                <a:cs typeface="Arial" panose="020B0604020202020204" pitchFamily="34" charset="0"/>
              </a:rPr>
              <a:t>Ακόντιε</a:t>
            </a:r>
            <a:r>
              <a:rPr lang="el-GR" cap="none" dirty="0">
                <a:latin typeface="Arial" panose="020B0604020202020204" pitchFamily="34" charset="0"/>
                <a:cs typeface="Arial" panose="020B0604020202020204" pitchFamily="34" charset="0"/>
              </a:rPr>
              <a:t>, άρχισες να διαλογίζεσαι (τι είναι προτιμότερο) γάμος ή θάνατος. Ωστόσο, ο ίδιος ο θύτης, εξυφαίνοντας κάθε φορά παράδοξες μηχανορραφίες, σου υπέβαλε μια πραγματικά πρωτότυπη ιδέα, ίσως από σεβασμό στην ομορφιά σου. Αμέσως λοιπόν, μόλις είδες την κοπέλα να κάθεται στο ναό της Άρτεμης, διάλεξες ένα </a:t>
            </a:r>
            <a:r>
              <a:rPr lang="el-GR" cap="none" dirty="0" err="1">
                <a:latin typeface="Arial" panose="020B0604020202020204" pitchFamily="34" charset="0"/>
                <a:cs typeface="Arial" panose="020B0604020202020204" pitchFamily="34" charset="0"/>
              </a:rPr>
              <a:t>κυδωνόμηλο</a:t>
            </a:r>
            <a:r>
              <a:rPr lang="el-GR" cap="none" dirty="0">
                <a:latin typeface="Arial" panose="020B0604020202020204" pitchFamily="34" charset="0"/>
                <a:cs typeface="Arial" panose="020B0604020202020204" pitchFamily="34" charset="0"/>
              </a:rPr>
              <a:t> από τον κήπο της Αφροδίτης, έγραψες στην επιφάνειά του λόγια απατηλά και το άφησες κρυφά να κυλίσεις μπροστά στα πόδια της υπηρέτριάς της. Εκείνη, αφού εξεπλάγη με το μέγεθος και το χρώμα του, το μάζεψε από κάτω απορώντας ποια κοπέλα από την απροσεξία της , το έριξε από το ύφασμα που πέφτει γύρω από το στήθος της. &lt;&lt;Άραγε, μήλο, είσαι ιερό;&gt;&gt; είπε. &lt;&lt;Τι είδους γράμματα έχουν </a:t>
            </a:r>
            <a:r>
              <a:rPr lang="el-GR" cap="none" dirty="0" err="1">
                <a:latin typeface="Arial" panose="020B0604020202020204" pitchFamily="34" charset="0"/>
                <a:cs typeface="Arial" panose="020B0604020202020204" pitchFamily="34" charset="0"/>
              </a:rPr>
              <a:t>χαρακτεί</a:t>
            </a:r>
            <a:r>
              <a:rPr lang="el-GR" cap="none" dirty="0">
                <a:latin typeface="Arial" panose="020B0604020202020204" pitchFamily="34" charset="0"/>
                <a:cs typeface="Arial" panose="020B0604020202020204" pitchFamily="34" charset="0"/>
              </a:rPr>
              <a:t> πάνω σου. Και τι θέλεις να πεις; </a:t>
            </a:r>
          </a:p>
        </p:txBody>
      </p:sp>
    </p:spTree>
    <p:extLst>
      <p:ext uri="{BB962C8B-B14F-4D97-AF65-F5344CB8AC3E}">
        <p14:creationId xmlns:p14="http://schemas.microsoft.com/office/powerpoint/2010/main" val="1171136548"/>
      </p:ext>
    </p:extLst>
  </p:cSld>
  <p:clrMapOvr>
    <a:masterClrMapping/>
  </p:clrMapOvr>
</p:sld>
</file>

<file path=ppt/theme/theme1.xml><?xml version="1.0" encoding="utf-8"?>
<a:theme xmlns:a="http://schemas.openxmlformats.org/drawingml/2006/main" name="Σταγονίδιο">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TM04033925[[fn=Σταγονίδιο]]</Template>
  <TotalTime>204</TotalTime>
  <Words>4905</Words>
  <Application>Microsoft Office PowerPoint</Application>
  <PresentationFormat>Ευρεία οθόνη</PresentationFormat>
  <Paragraphs>93</Paragraphs>
  <Slides>27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27</vt:i4>
      </vt:variant>
    </vt:vector>
  </HeadingPairs>
  <TitlesOfParts>
    <vt:vector size="30" baseType="lpstr">
      <vt:lpstr>Arial</vt:lpstr>
      <vt:lpstr>Tw Cen MT</vt:lpstr>
      <vt:lpstr>Σταγονίδιο</vt:lpstr>
      <vt:lpstr>PHS_2.1 ΠΛΑΤΩΝ Β’ ΕΞΑΜΗΝΟ</vt:lpstr>
      <vt:lpstr>11Ο ΜΑΘΗΜΑ</vt:lpstr>
      <vt:lpstr>ΤΑΞΙΔΙΑ ΣΤΗΝ ΙΤΑΛΙΑ ΚΑΙ ΤΗ ΣΙΚΕΛΙΑ</vt:lpstr>
      <vt:lpstr>ΤΑΞΙΔΙΑ ΣΤΗΝ ΙΤΑΛΙΑ ΚΑΙ ΤΗ ΣΙΚΕΛΙΑ</vt:lpstr>
      <vt:lpstr>ΤΡΙΑΚΟΝΤΑ</vt:lpstr>
      <vt:lpstr>ΑΡΧΑΙΑ ΕΛΛΗΝΙΚΗ ΕΠΙΣΤΟΛΟΓΡΑΦΙΑ</vt:lpstr>
      <vt:lpstr>ΑΡΧΑΙΑ ΕΛΛΗΝΙΚΗ ΕΠΙΣΤΟΛΟΓΡΑΦΙΑ (Αρισταίνετος 1.10)</vt:lpstr>
      <vt:lpstr>ΑΡΧΑΙΑ ΕΛΛΗΝΙΚΗ ΕΠΙΣΤΟΛΟΓΡΑΦΙΑ (Αρισταίνετος 1.10)</vt:lpstr>
      <vt:lpstr>ΑΡΧΑΙΑ ΕΛΛΗΝΙΚΗ ΕΠΙΣΤΟΛΟΓΡΑΦΙΑ (Αρισταίνετος 1.10)</vt:lpstr>
      <vt:lpstr>ΑΡΧΑΙΑ ΕΛΛΗΝΙΚΗ ΕΠΙΣΤΟΛΟΓΡΑΦΙΑ (Αρισταίνετος 1.10)</vt:lpstr>
      <vt:lpstr>ΑΡΧΑΙΑ ΕΛΛΗΝΙΚΗ ΕΠΙΣΤΟΛΟΓΡΑΦΙΑ (Αρισταίνετος 1.10)</vt:lpstr>
      <vt:lpstr>ΑΡΧΑΙΑ ΕΛΛΗΝΙΚΗ ΕΠΙΣΤΟΛΟΓΡΑΦΙΑ (Αρισταίνετος 1.10)</vt:lpstr>
      <vt:lpstr>ΑΡΧΑΙΑ ΕΛΛΗΝΙΚΗ ΕΠΙΣΤΟΛΟΓΡΑΦΙΑ (Αρισταίνετος 1.10)</vt:lpstr>
      <vt:lpstr>ΕΠΙΣΤΟΛΗ Ζ’ 323d-326b </vt:lpstr>
      <vt:lpstr>ΕΠΙΣΤΟΛΗ Ζ’ 323d-326b </vt:lpstr>
      <vt:lpstr>ΕΠΙΣΤΟΛΗ Ζ’ 323d-326b </vt:lpstr>
      <vt:lpstr>ΕΠΙΣΤΟΛΗ Ζ’ 323d-326b</vt:lpstr>
      <vt:lpstr>ΕΠΙΣΤΟΛΗ Ζ’ 323d-326b </vt:lpstr>
      <vt:lpstr>ΕΠΙΣΤΟΛΗ Ζ’ 323d-326b</vt:lpstr>
      <vt:lpstr>ΕΠΙΣΤΟΛΗ Ζ’ 323d-326b</vt:lpstr>
      <vt:lpstr>ΕΠΙΣΤΟΛΗ Ζ’ 323d-326b</vt:lpstr>
      <vt:lpstr>ΕΠΙΣΤΟΛΗ Ζ’ 323d-326b</vt:lpstr>
      <vt:lpstr>ΕΠΙΣΤΟΛΗ Ζ’ 323d-326b</vt:lpstr>
      <vt:lpstr>ΛΕΞΙΛΟΓΙΟ</vt:lpstr>
      <vt:lpstr>ΛΕΞΙΛΟΓΙΟ</vt:lpstr>
      <vt:lpstr>ΕΡΩΤΗΣΕΙΣ ΚΑΤΑΝΟΗΣΗΣ</vt:lpstr>
      <vt:lpstr>Σας ευχαριστώ!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2</cp:revision>
  <dcterms:created xsi:type="dcterms:W3CDTF">2025-04-14T05:23:03Z</dcterms:created>
  <dcterms:modified xsi:type="dcterms:W3CDTF">2025-05-20T11:22:00Z</dcterms:modified>
</cp:coreProperties>
</file>