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7" r:id="rId5"/>
    <p:sldId id="288" r:id="rId6"/>
    <p:sldId id="289" r:id="rId7"/>
    <p:sldId id="290" r:id="rId8"/>
    <p:sldId id="291" r:id="rId9"/>
    <p:sldId id="292"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2" r:id="rId31"/>
    <p:sldId id="299" r:id="rId32"/>
    <p:sldId id="300" r:id="rId33"/>
    <p:sldId id="301" r:id="rId34"/>
    <p:sldId id="302" r:id="rId35"/>
    <p:sldId id="303" r:id="rId36"/>
    <p:sldId id="304" r:id="rId37"/>
    <p:sldId id="305" r:id="rId38"/>
    <p:sldId id="306" r:id="rId39"/>
    <p:sldId id="307" r:id="rId40"/>
    <p:sldId id="308" r:id="rId41"/>
    <p:sldId id="309" r:id="rId42"/>
    <p:sldId id="315" r:id="rId43"/>
    <p:sldId id="297" r:id="rId44"/>
    <p:sldId id="293" r:id="rId45"/>
    <p:sldId id="294" r:id="rId46"/>
    <p:sldId id="295" r:id="rId47"/>
    <p:sldId id="283" r:id="rId48"/>
    <p:sldId id="310" r:id="rId49"/>
    <p:sldId id="284" r:id="rId50"/>
    <p:sldId id="311" r:id="rId51"/>
    <p:sldId id="285" r:id="rId52"/>
    <p:sldId id="312" r:id="rId53"/>
    <p:sldId id="286" r:id="rId54"/>
    <p:sldId id="313" r:id="rId55"/>
    <p:sldId id="314" r:id="rId56"/>
    <p:sldId id="298" r:id="rId57"/>
    <p:sldId id="29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5/1/2025</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0821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5/1/2025</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93420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5/1/2025</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8463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5/1/2025</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08939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5/1/2025</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20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5/1/2025</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47910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5/1/2025</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25841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5/1/2025</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05071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5/1/2025</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35000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5/1/2025</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79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l-GR"/>
              <a:t>Κάντε κλικ για να επεξεργαστείτε τον τίτλο υποδείγματος</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5/1/2025</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95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5/1/2025</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67409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2" orient="horz" pos="2160">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2" pos="3840">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www.greek-language.gr/digitalResources/ancient_greek/anthology/literature/browse.html?text_id=315#fn495"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7226E2-AF54-A2F4-00E1-60C47EE03A2F}"/>
              </a:ext>
            </a:extLst>
          </p:cNvPr>
          <p:cNvSpPr>
            <a:spLocks noGrp="1"/>
          </p:cNvSpPr>
          <p:nvPr>
            <p:ph type="ctrTitle"/>
          </p:nvPr>
        </p:nvSpPr>
        <p:spPr/>
        <p:txBody>
          <a:bodyPr/>
          <a:lstStyle/>
          <a:p>
            <a:r>
              <a:rPr lang="el-GR" dirty="0">
                <a:latin typeface="Arial" panose="020B0604020202020204" pitchFamily="34" charset="0"/>
                <a:cs typeface="Arial" panose="020B0604020202020204" pitchFamily="34" charset="0"/>
              </a:rPr>
              <a:t>PHS_2.1 Πλάτων</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Β’ εξάμηνο</a:t>
            </a:r>
          </a:p>
        </p:txBody>
      </p:sp>
      <p:sp>
        <p:nvSpPr>
          <p:cNvPr id="3" name="Υπότιτλος 2">
            <a:extLst>
              <a:ext uri="{FF2B5EF4-FFF2-40B4-BE49-F238E27FC236}">
                <a16:creationId xmlns:a16="http://schemas.microsoft.com/office/drawing/2014/main" id="{227A0875-527A-C540-BC6D-AA55C6CBBB59}"/>
              </a:ext>
            </a:extLst>
          </p:cNvPr>
          <p:cNvSpPr>
            <a:spLocks noGrp="1"/>
          </p:cNvSpPr>
          <p:nvPr>
            <p:ph type="subTitle" idx="1"/>
          </p:nvPr>
        </p:nvSpPr>
        <p:spPr/>
        <p:txBody>
          <a:bodyPr/>
          <a:lstStyle/>
          <a:p>
            <a:r>
              <a:rPr lang="el-GR" dirty="0">
                <a:latin typeface="Arial" panose="020B0604020202020204" pitchFamily="34" charset="0"/>
                <a:cs typeface="Arial" panose="020B0604020202020204" pitchFamily="34" charset="0"/>
              </a:rPr>
              <a:t>ΤΜΗΜΑ ΦΙΛΟΣΟΦΙΑΣ</a:t>
            </a:r>
          </a:p>
          <a:p>
            <a:r>
              <a:rPr lang="el-GR" dirty="0">
                <a:latin typeface="Arial" panose="020B0604020202020204" pitchFamily="34" charset="0"/>
                <a:cs typeface="Arial" panose="020B0604020202020204" pitchFamily="34" charset="0"/>
              </a:rPr>
              <a:t>ΠΑΝΕΠΙΣΤΗΜΙΟ ΠΑΤΡΩΝ</a:t>
            </a:r>
          </a:p>
          <a:p>
            <a:endParaRPr lang="el-GR" dirty="0"/>
          </a:p>
        </p:txBody>
      </p:sp>
    </p:spTree>
    <p:extLst>
      <p:ext uri="{BB962C8B-B14F-4D97-AF65-F5344CB8AC3E}">
        <p14:creationId xmlns:p14="http://schemas.microsoft.com/office/powerpoint/2010/main" val="200419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0AAC87-F93C-D650-9572-5EF566A5BFA3}"/>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Περιεχόμενο Συμποσίου</a:t>
            </a:r>
          </a:p>
        </p:txBody>
      </p:sp>
      <p:sp>
        <p:nvSpPr>
          <p:cNvPr id="3" name="Θέση περιεχομένου 2">
            <a:extLst>
              <a:ext uri="{FF2B5EF4-FFF2-40B4-BE49-F238E27FC236}">
                <a16:creationId xmlns:a16="http://schemas.microsoft.com/office/drawing/2014/main" id="{522B555A-08B4-533F-0B14-E92CF36948A3}"/>
              </a:ext>
            </a:extLst>
          </p:cNvPr>
          <p:cNvSpPr>
            <a:spLocks noGrp="1"/>
          </p:cNvSpPr>
          <p:nvPr>
            <p:ph idx="1"/>
          </p:nvPr>
        </p:nvSpPr>
        <p:spPr/>
        <p:txBody>
          <a:bodyPr>
            <a:normAutofit lnSpcReduction="10000"/>
          </a:bodyPr>
          <a:lstStyle/>
          <a:p>
            <a:pPr algn="just"/>
            <a:r>
              <a:rPr lang="el-GR" dirty="0">
                <a:latin typeface="Arial" panose="020B0604020202020204" pitchFamily="34" charset="0"/>
                <a:cs typeface="Arial" panose="020B0604020202020204" pitchFamily="34" charset="0"/>
              </a:rPr>
              <a:t>Σε συμπόσιο, όπου γιορτάζεται η νίκη του πλούσιου δραματικού ποιητή Αγάθωνα, οι συνδαιτυμόνες αποφασίζουν να εγκωμιάσουν, κάθε ένας  χωριστά τον έρωτα. Τελευταίος μιλάει ο Σωκράτης για να ορίσει ότι ο έρωτας, όπως τον εννοούν όλοι, είναι η επιθυμία του ανθρώπου για την ομορφιά. Στην διήγησή του περιλαμβάνει τον μύθο της γένεσης του Έρωτα, γεμάτο βαθύ και υψηλό μυστικισμό, και παρουσιάζει ιδεολογικά  τον ερωτικό πόθο σαν φιλοσοφική έφεση, ως τάση προς ευδαιμονία και,  μαζί, αθανασία. Ο ξαφνικός ερχομός του Αλκιβιάδη, μεθυσμένου, που πειράζει φιλικά τον Σωκράτη, επιβεβαιώνει παραστατικά τη σωκρατική  ιδεολογία.</a:t>
            </a:r>
          </a:p>
          <a:p>
            <a:endParaRPr lang="el-GR" dirty="0"/>
          </a:p>
        </p:txBody>
      </p:sp>
    </p:spTree>
    <p:extLst>
      <p:ext uri="{BB962C8B-B14F-4D97-AF65-F5344CB8AC3E}">
        <p14:creationId xmlns:p14="http://schemas.microsoft.com/office/powerpoint/2010/main" val="185774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B11276-E86C-D73E-0074-0A5B6477584B}"/>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Περιεχόμενο Συμποσίου</a:t>
            </a:r>
            <a:endParaRPr lang="el-GR" dirty="0"/>
          </a:p>
        </p:txBody>
      </p:sp>
      <p:sp>
        <p:nvSpPr>
          <p:cNvPr id="3" name="Θέση περιεχομένου 2">
            <a:extLst>
              <a:ext uri="{FF2B5EF4-FFF2-40B4-BE49-F238E27FC236}">
                <a16:creationId xmlns:a16="http://schemas.microsoft.com/office/drawing/2014/main" id="{2B916DC3-DB6E-CBF8-AA06-3E8039F750B1}"/>
              </a:ext>
            </a:extLst>
          </p:cNvPr>
          <p:cNvSpPr>
            <a:spLocks noGrp="1"/>
          </p:cNvSpPr>
          <p:nvPr>
            <p:ph sz="half" idx="1"/>
          </p:nvPr>
        </p:nvSpPr>
        <p:spPr/>
        <p:txBody>
          <a:bodyPr>
            <a:normAutofit fontScale="85000" lnSpcReduction="10000"/>
          </a:bodyPr>
          <a:lstStyle/>
          <a:p>
            <a:pPr algn="just"/>
            <a:r>
              <a:rPr lang="el-GR" dirty="0">
                <a:latin typeface="Arial" panose="020B0604020202020204" pitchFamily="34" charset="0"/>
                <a:cs typeface="Arial" panose="020B0604020202020204" pitchFamily="34" charset="0"/>
              </a:rPr>
              <a:t>Συνδαιτυμόνες μεταξύ των άλλων είναι ο Σωκράτης, ο </a:t>
            </a:r>
            <a:r>
              <a:rPr lang="el-GR" dirty="0" err="1">
                <a:latin typeface="Arial" panose="020B0604020202020204" pitchFamily="34" charset="0"/>
                <a:cs typeface="Arial" panose="020B0604020202020204" pitchFamily="34" charset="0"/>
              </a:rPr>
              <a:t>Φαίδρος</a:t>
            </a:r>
            <a:r>
              <a:rPr lang="el-GR" dirty="0">
                <a:latin typeface="Arial" panose="020B0604020202020204" pitchFamily="34" charset="0"/>
                <a:cs typeface="Arial" panose="020B0604020202020204" pitchFamily="34" charset="0"/>
              </a:rPr>
              <a:t>, ο  </a:t>
            </a:r>
            <a:r>
              <a:rPr lang="el-GR" dirty="0" err="1">
                <a:latin typeface="Arial" panose="020B0604020202020204" pitchFamily="34" charset="0"/>
                <a:cs typeface="Arial" panose="020B0604020202020204" pitchFamily="34" charset="0"/>
              </a:rPr>
              <a:t>Ερυξίμαχος</a:t>
            </a:r>
            <a:r>
              <a:rPr lang="el-GR" dirty="0">
                <a:latin typeface="Arial" panose="020B0604020202020204" pitchFamily="34" charset="0"/>
                <a:cs typeface="Arial" panose="020B0604020202020204" pitchFamily="34" charset="0"/>
              </a:rPr>
              <a:t>, ο Παυσανίας και ο Αριστοφάνης.</a:t>
            </a:r>
          </a:p>
          <a:p>
            <a:pPr algn="just"/>
            <a:r>
              <a:rPr lang="el-GR" dirty="0">
                <a:latin typeface="Arial" panose="020B0604020202020204" pitchFamily="34" charset="0"/>
                <a:cs typeface="Arial" panose="020B0604020202020204" pitchFamily="34" charset="0"/>
              </a:rPr>
              <a:t>Αποφασίζεται, κατά πρόταση του ιατρού  </a:t>
            </a:r>
            <a:r>
              <a:rPr lang="el-GR" dirty="0" err="1">
                <a:latin typeface="Arial" panose="020B0604020202020204" pitchFamily="34" charset="0"/>
                <a:cs typeface="Arial" panose="020B0604020202020204" pitchFamily="34" charset="0"/>
              </a:rPr>
              <a:t>Ερυξιμάχου</a:t>
            </a:r>
            <a:r>
              <a:rPr lang="el-GR" dirty="0">
                <a:latin typeface="Arial" panose="020B0604020202020204" pitchFamily="34" charset="0"/>
                <a:cs typeface="Arial" panose="020B0604020202020204" pitchFamily="34" charset="0"/>
              </a:rPr>
              <a:t>, να διεξαχθεί η συναναστροφή χωρίς μέθη, ν' αποπεμφθεί  η αυλητρίδα και να ληφθεί ως θέμα ομιλίας ο Έρωτας, του οποίου καθένας  με την σειράν θα έπλεκε το εγκώμιο.</a:t>
            </a:r>
          </a:p>
          <a:p>
            <a:endParaRPr lang="el-GR" dirty="0"/>
          </a:p>
        </p:txBody>
      </p:sp>
      <p:pic>
        <p:nvPicPr>
          <p:cNvPr id="5" name="Θέση περιεχομένου 4">
            <a:extLst>
              <a:ext uri="{FF2B5EF4-FFF2-40B4-BE49-F238E27FC236}">
                <a16:creationId xmlns:a16="http://schemas.microsoft.com/office/drawing/2014/main" id="{3D56DBC1-61C0-C6CD-4B50-D4DEAEABEEB6}"/>
              </a:ext>
            </a:extLst>
          </p:cNvPr>
          <p:cNvPicPr>
            <a:picLocks noGrp="1" noChangeAspect="1"/>
          </p:cNvPicPr>
          <p:nvPr>
            <p:ph sz="half" idx="2"/>
          </p:nvPr>
        </p:nvPicPr>
        <p:blipFill>
          <a:blip r:embed="rId2"/>
          <a:stretch>
            <a:fillRect/>
          </a:stretch>
        </p:blipFill>
        <p:spPr>
          <a:xfrm>
            <a:off x="6273800" y="2423848"/>
            <a:ext cx="4929188" cy="2616729"/>
          </a:xfrm>
          <a:prstGeom prst="rect">
            <a:avLst/>
          </a:prstGeom>
        </p:spPr>
      </p:pic>
    </p:spTree>
    <p:extLst>
      <p:ext uri="{BB962C8B-B14F-4D97-AF65-F5344CB8AC3E}">
        <p14:creationId xmlns:p14="http://schemas.microsoft.com/office/powerpoint/2010/main" val="392284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6011DA-80E4-92A7-54CB-E7BB8D202FD5}"/>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Περιεχόμενο </a:t>
            </a:r>
            <a:r>
              <a:rPr lang="el-GR" i="1" dirty="0">
                <a:latin typeface="Arial" panose="020B0604020202020204" pitchFamily="34" charset="0"/>
                <a:cs typeface="Arial" panose="020B0604020202020204" pitchFamily="34" charset="0"/>
              </a:rPr>
              <a:t>Συμποσίου</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33B80DC4-29F8-B536-63A5-00F08C5CF012}"/>
              </a:ext>
            </a:extLst>
          </p:cNvPr>
          <p:cNvSpPr>
            <a:spLocks noGrp="1"/>
          </p:cNvSpPr>
          <p:nvPr>
            <p:ph sz="half" idx="1"/>
          </p:nvPr>
        </p:nvSpPr>
        <p:spPr/>
        <p:txBody>
          <a:bodyPr>
            <a:normAutofit fontScale="92500" lnSpcReduction="20000"/>
          </a:bodyPr>
          <a:lstStyle/>
          <a:p>
            <a:pPr algn="just"/>
            <a:r>
              <a:rPr lang="el-GR" dirty="0">
                <a:latin typeface="Arial" panose="020B0604020202020204" pitchFamily="34" charset="0"/>
                <a:cs typeface="Arial" panose="020B0604020202020204" pitchFamily="34" charset="0"/>
              </a:rPr>
              <a:t>Τα γεγονότα τα διηγείται, μετά  από πολύ καιρό, στους φίλους του ο Αθηναίος Απολλόδωρος, ο οποίος δεν </a:t>
            </a:r>
            <a:r>
              <a:rPr lang="el-GR" dirty="0" err="1">
                <a:latin typeface="Arial" panose="020B0604020202020204" pitchFamily="34" charset="0"/>
                <a:cs typeface="Arial" panose="020B0604020202020204" pitchFamily="34" charset="0"/>
              </a:rPr>
              <a:t>παρευρέθη</a:t>
            </a:r>
            <a:r>
              <a:rPr lang="el-GR" dirty="0">
                <a:latin typeface="Arial" panose="020B0604020202020204" pitchFamily="34" charset="0"/>
                <a:cs typeface="Arial" panose="020B0604020202020204" pitchFamily="34" charset="0"/>
              </a:rPr>
              <a:t> ο ίδιος στο συμπόσιο, αλλά τα άκουσε πριν από πολύ καιρό από κάποιον </a:t>
            </a:r>
            <a:r>
              <a:rPr lang="el-GR" dirty="0" err="1">
                <a:latin typeface="Arial" panose="020B0604020202020204" pitchFamily="34" charset="0"/>
                <a:cs typeface="Arial" panose="020B0604020202020204" pitchFamily="34" charset="0"/>
              </a:rPr>
              <a:t>Αριστοδήμο</a:t>
            </a:r>
            <a:r>
              <a:rPr lang="el-GR" dirty="0">
                <a:latin typeface="Arial" panose="020B0604020202020204" pitchFamily="34" charset="0"/>
                <a:cs typeface="Arial" panose="020B0604020202020204" pitchFamily="34" charset="0"/>
              </a:rPr>
              <a:t>.</a:t>
            </a:r>
          </a:p>
          <a:p>
            <a:pPr algn="just"/>
            <a:r>
              <a:rPr lang="el-GR" dirty="0">
                <a:latin typeface="Arial" panose="020B0604020202020204" pitchFamily="34" charset="0"/>
                <a:cs typeface="Arial" panose="020B0604020202020204" pitchFamily="34" charset="0"/>
              </a:rPr>
              <a:t>Τα κυρίως πρόσωπα του διαλόγου είναι δύο, ο Απολλόδωρος και ένας από τους φίλους στους οποίους τα διηγείται, μη ονομαζόμενος.</a:t>
            </a:r>
          </a:p>
          <a:p>
            <a:endParaRPr lang="el-GR" dirty="0"/>
          </a:p>
        </p:txBody>
      </p:sp>
      <p:pic>
        <p:nvPicPr>
          <p:cNvPr id="5" name="Θέση περιεχομένου 5">
            <a:extLst>
              <a:ext uri="{FF2B5EF4-FFF2-40B4-BE49-F238E27FC236}">
                <a16:creationId xmlns:a16="http://schemas.microsoft.com/office/drawing/2014/main" id="{29175F57-7B84-D875-CC68-421BE1B811D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76306" y="2951162"/>
            <a:ext cx="2924175" cy="1562100"/>
          </a:xfrm>
        </p:spPr>
      </p:pic>
    </p:spTree>
    <p:extLst>
      <p:ext uri="{BB962C8B-B14F-4D97-AF65-F5344CB8AC3E}">
        <p14:creationId xmlns:p14="http://schemas.microsoft.com/office/powerpoint/2010/main" val="69345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4C9ACD-C18B-9265-3D95-62C94B4090C5}"/>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Περιεχόμενο </a:t>
            </a:r>
            <a:r>
              <a:rPr lang="el-GR" i="1" dirty="0">
                <a:latin typeface="Arial" panose="020B0604020202020204" pitchFamily="34" charset="0"/>
                <a:cs typeface="Arial" panose="020B0604020202020204" pitchFamily="34" charset="0"/>
              </a:rPr>
              <a:t>Συμποσίου</a:t>
            </a:r>
            <a:endParaRPr lang="el-GR"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0D3859FC-55AC-FDB5-62C0-A5F455F668FF}"/>
              </a:ext>
            </a:extLst>
          </p:cNvPr>
          <p:cNvSpPr>
            <a:spLocks noGrp="1"/>
          </p:cNvSpPr>
          <p:nvPr>
            <p:ph idx="1"/>
          </p:nvPr>
        </p:nvSpPr>
        <p:spPr/>
        <p:txBody>
          <a:bodyPr/>
          <a:lstStyle/>
          <a:p>
            <a:pPr algn="just"/>
            <a:r>
              <a:rPr lang="el-GR" dirty="0">
                <a:latin typeface="Arial" panose="020B0604020202020204" pitchFamily="34" charset="0"/>
                <a:cs typeface="Arial" panose="020B0604020202020204" pitchFamily="34" charset="0"/>
              </a:rPr>
              <a:t>Κατά την αφήγηση αυτή, πρώτος μιλάει περί του Έρωτος ο </a:t>
            </a:r>
            <a:r>
              <a:rPr lang="el-GR" dirty="0" err="1">
                <a:latin typeface="Arial" panose="020B0604020202020204" pitchFamily="34" charset="0"/>
                <a:cs typeface="Arial" panose="020B0604020202020204" pitchFamily="34" charset="0"/>
              </a:rPr>
              <a:t>Φαίδρος</a:t>
            </a:r>
            <a:r>
              <a:rPr lang="el-GR" dirty="0">
                <a:latin typeface="Arial" panose="020B0604020202020204" pitchFamily="34" charset="0"/>
                <a:cs typeface="Arial" panose="020B0604020202020204" pitchFamily="34" charset="0"/>
              </a:rPr>
              <a:t>, έπειτα ο Παυσανίας, ο </a:t>
            </a:r>
            <a:r>
              <a:rPr lang="el-GR" dirty="0" err="1">
                <a:latin typeface="Arial" panose="020B0604020202020204" pitchFamily="34" charset="0"/>
                <a:cs typeface="Arial" panose="020B0604020202020204" pitchFamily="34" charset="0"/>
              </a:rPr>
              <a:t>Ερυξίμαχος</a:t>
            </a:r>
            <a:r>
              <a:rPr lang="el-GR" dirty="0">
                <a:latin typeface="Arial" panose="020B0604020202020204" pitchFamily="34" charset="0"/>
                <a:cs typeface="Arial" panose="020B0604020202020204" pitchFamily="34" charset="0"/>
              </a:rPr>
              <a:t>, ο Αριστοφάνης, ο  Αγάθων. Τελευταίος στη σειρά έρχεται ο Σωκράτης.</a:t>
            </a:r>
          </a:p>
          <a:p>
            <a:pPr algn="just"/>
            <a:r>
              <a:rPr lang="el-GR" dirty="0">
                <a:latin typeface="Arial" panose="020B0604020202020204" pitchFamily="34" charset="0"/>
                <a:cs typeface="Arial" panose="020B0604020202020204" pitchFamily="34" charset="0"/>
              </a:rPr>
              <a:t>Για όλους τους ομιλητές ο Έρωτας δεν είναι απλώς το κτηνώδες αίσθημα του κοινού όχλου. Είναι κάτι περισσότερο. Αλλά τι;</a:t>
            </a:r>
          </a:p>
          <a:p>
            <a:endParaRPr lang="el-GR" dirty="0"/>
          </a:p>
        </p:txBody>
      </p:sp>
    </p:spTree>
    <p:extLst>
      <p:ext uri="{BB962C8B-B14F-4D97-AF65-F5344CB8AC3E}">
        <p14:creationId xmlns:p14="http://schemas.microsoft.com/office/powerpoint/2010/main" val="378333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0725C2-5540-D967-5FDC-26A455EF1DCC}"/>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Περιεχόμενο </a:t>
            </a:r>
            <a:r>
              <a:rPr lang="el-GR" i="1" dirty="0">
                <a:latin typeface="Arial" panose="020B0604020202020204" pitchFamily="34" charset="0"/>
                <a:cs typeface="Arial" panose="020B0604020202020204" pitchFamily="34" charset="0"/>
              </a:rPr>
              <a:t>Συμποσίου</a:t>
            </a:r>
            <a:endParaRPr lang="el-GR" dirty="0"/>
          </a:p>
        </p:txBody>
      </p:sp>
      <p:sp>
        <p:nvSpPr>
          <p:cNvPr id="3" name="Θέση περιεχομένου 2">
            <a:extLst>
              <a:ext uri="{FF2B5EF4-FFF2-40B4-BE49-F238E27FC236}">
                <a16:creationId xmlns:a16="http://schemas.microsoft.com/office/drawing/2014/main" id="{5F3761CD-4684-B53C-DA50-6F0306409EFD}"/>
              </a:ext>
            </a:extLst>
          </p:cNvPr>
          <p:cNvSpPr>
            <a:spLocks noGrp="1"/>
          </p:cNvSpPr>
          <p:nvPr>
            <p:ph sz="half" idx="1"/>
          </p:nvPr>
        </p:nvSpPr>
        <p:spPr/>
        <p:txBody>
          <a:bodyPr>
            <a:normAutofit fontScale="77500" lnSpcReduction="20000"/>
          </a:bodyPr>
          <a:lstStyle/>
          <a:p>
            <a:pPr algn="just"/>
            <a:r>
              <a:rPr lang="en-US" dirty="0">
                <a:latin typeface="Arial" panose="020B0604020202020204" pitchFamily="34" charset="0"/>
                <a:cs typeface="Arial" panose="020B0604020202020204" pitchFamily="34" charset="0"/>
              </a:rPr>
              <a:t>1) </a:t>
            </a:r>
            <a:r>
              <a:rPr lang="el-GR" dirty="0">
                <a:latin typeface="Arial" panose="020B0604020202020204" pitchFamily="34" charset="0"/>
                <a:cs typeface="Arial" panose="020B0604020202020204" pitchFamily="34" charset="0"/>
              </a:rPr>
              <a:t>Για τον νεαρό </a:t>
            </a:r>
            <a:r>
              <a:rPr lang="el-GR" dirty="0" err="1">
                <a:latin typeface="Arial" panose="020B0604020202020204" pitchFamily="34" charset="0"/>
                <a:cs typeface="Arial" panose="020B0604020202020204" pitchFamily="34" charset="0"/>
              </a:rPr>
              <a:t>Φαίδρο</a:t>
            </a:r>
            <a:r>
              <a:rPr lang="el-GR" dirty="0">
                <a:latin typeface="Arial" panose="020B0604020202020204" pitchFamily="34" charset="0"/>
                <a:cs typeface="Arial" panose="020B0604020202020204" pitchFamily="34" charset="0"/>
              </a:rPr>
              <a:t> ο Έρωτας είναι ο μεγαλύτερος από τους θεούς, διότι οι γονείς του δεν αναφέρονται από κανένα συγγραφέα.  Προξενεί δε μέγιστα αγαθά στους ανθρώπους, γιατί εμπνέει αισθήματα ευγενή, την αισχύνη για τα αισχρά, την φιλοτιμία προς τα καλά, την αυταπάρνηση και την αυτοθυσία για αυτόν που κανείς αγαπά.</a:t>
            </a:r>
          </a:p>
          <a:p>
            <a:endParaRPr lang="el-GR" dirty="0"/>
          </a:p>
        </p:txBody>
      </p:sp>
      <p:sp>
        <p:nvSpPr>
          <p:cNvPr id="4" name="Θέση περιεχομένου 3">
            <a:extLst>
              <a:ext uri="{FF2B5EF4-FFF2-40B4-BE49-F238E27FC236}">
                <a16:creationId xmlns:a16="http://schemas.microsoft.com/office/drawing/2014/main" id="{29BF30E1-8900-AD95-7FE4-A3161DCF20A9}"/>
              </a:ext>
            </a:extLst>
          </p:cNvPr>
          <p:cNvSpPr>
            <a:spLocks noGrp="1"/>
          </p:cNvSpPr>
          <p:nvPr>
            <p:ph sz="half" idx="2"/>
          </p:nvPr>
        </p:nvSpPr>
        <p:spPr/>
        <p:txBody>
          <a:bodyPr>
            <a:normAutofit fontScale="77500" lnSpcReduction="20000"/>
          </a:bodyPr>
          <a:lstStyle/>
          <a:p>
            <a:pPr algn="just"/>
            <a:r>
              <a:rPr lang="en-US" dirty="0">
                <a:latin typeface="Arial" panose="020B0604020202020204" pitchFamily="34" charset="0"/>
                <a:cs typeface="Arial" panose="020B0604020202020204" pitchFamily="34" charset="0"/>
              </a:rPr>
              <a:t>2) </a:t>
            </a:r>
            <a:r>
              <a:rPr lang="el-GR" dirty="0">
                <a:latin typeface="Arial" panose="020B0604020202020204" pitchFamily="34" charset="0"/>
                <a:cs typeface="Arial" panose="020B0604020202020204" pitchFamily="34" charset="0"/>
              </a:rPr>
              <a:t>Για τον Παυσανία ο Έρωτας έχει διττή φύση, διότι και </a:t>
            </a:r>
            <a:r>
              <a:rPr lang="el-GR" dirty="0" err="1">
                <a:latin typeface="Arial" panose="020B0604020202020204" pitchFamily="34" charset="0"/>
                <a:cs typeface="Arial" panose="020B0604020202020204" pitchFamily="34" charset="0"/>
              </a:rPr>
              <a:t>Αφροδίτες</a:t>
            </a:r>
            <a:r>
              <a:rPr lang="el-GR" dirty="0">
                <a:latin typeface="Arial" panose="020B0604020202020204" pitchFamily="34" charset="0"/>
                <a:cs typeface="Arial" panose="020B0604020202020204" pitchFamily="34" charset="0"/>
              </a:rPr>
              <a:t> δύο υπάρχουν· η Ουρανία και η Πάνδημος. Αφού λοιπόν ο Έρως είναι ακόλουθος της  Αφροδίτης, πρέπει και σ’ αυτόν να διακρίνουμε τον  </a:t>
            </a:r>
            <a:r>
              <a:rPr lang="el-GR" dirty="0" err="1">
                <a:latin typeface="Arial" panose="020B0604020202020204" pitchFamily="34" charset="0"/>
                <a:cs typeface="Arial" panose="020B0604020202020204" pitchFamily="34" charset="0"/>
              </a:rPr>
              <a:t>Πάνδημον</a:t>
            </a:r>
            <a:r>
              <a:rPr lang="el-GR" dirty="0">
                <a:latin typeface="Arial" panose="020B0604020202020204" pitchFamily="34" charset="0"/>
                <a:cs typeface="Arial" panose="020B0604020202020204" pitchFamily="34" charset="0"/>
              </a:rPr>
              <a:t> από τον </a:t>
            </a:r>
            <a:r>
              <a:rPr lang="el-GR" dirty="0" err="1">
                <a:latin typeface="Arial" panose="020B0604020202020204" pitchFamily="34" charset="0"/>
                <a:cs typeface="Arial" panose="020B0604020202020204" pitchFamily="34" charset="0"/>
              </a:rPr>
              <a:t>Ουράνιον</a:t>
            </a:r>
            <a:r>
              <a:rPr lang="el-GR" dirty="0">
                <a:latin typeface="Arial" panose="020B0604020202020204" pitchFamily="34" charset="0"/>
                <a:cs typeface="Arial" panose="020B0604020202020204" pitchFamily="34" charset="0"/>
              </a:rPr>
              <a:t>. Ο πρώτος είναι ο Έρωτας των φαύλων  ανθρώπων που αποβλέπει κυρίως στα σώματα των εραστών, γυναικών ή νέων, ενώ ο δεύτερος αποβλέπει στο ηθικόν και επομένως  αντικείμενο έχει τους άνδρες που διαθέτουν περισσότερο μυαλό και ρωμαλέα φύση.</a:t>
            </a:r>
          </a:p>
          <a:p>
            <a:endParaRPr lang="el-GR" dirty="0"/>
          </a:p>
        </p:txBody>
      </p:sp>
    </p:spTree>
    <p:extLst>
      <p:ext uri="{BB962C8B-B14F-4D97-AF65-F5344CB8AC3E}">
        <p14:creationId xmlns:p14="http://schemas.microsoft.com/office/powerpoint/2010/main" val="218323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B918FF-0559-0590-5CC4-0233FD11A39E}"/>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Περιεχόμενο </a:t>
            </a:r>
            <a:r>
              <a:rPr lang="el-GR" i="1" dirty="0">
                <a:latin typeface="Arial" panose="020B0604020202020204" pitchFamily="34" charset="0"/>
                <a:cs typeface="Arial" panose="020B0604020202020204" pitchFamily="34" charset="0"/>
              </a:rPr>
              <a:t>Συμποσίου</a:t>
            </a:r>
            <a:endParaRPr lang="el-GR" dirty="0"/>
          </a:p>
        </p:txBody>
      </p:sp>
      <p:sp>
        <p:nvSpPr>
          <p:cNvPr id="3" name="Θέση περιεχομένου 2">
            <a:extLst>
              <a:ext uri="{FF2B5EF4-FFF2-40B4-BE49-F238E27FC236}">
                <a16:creationId xmlns:a16="http://schemas.microsoft.com/office/drawing/2014/main" id="{9F95736A-B0F0-8647-E804-FE5241CAE148}"/>
              </a:ext>
            </a:extLst>
          </p:cNvPr>
          <p:cNvSpPr>
            <a:spLocks noGrp="1"/>
          </p:cNvSpPr>
          <p:nvPr>
            <p:ph sz="half" idx="1"/>
          </p:nvPr>
        </p:nvSpPr>
        <p:spPr/>
        <p:txBody>
          <a:bodyPr>
            <a:normAutofit fontScale="62500" lnSpcReduction="20000"/>
          </a:bodyPr>
          <a:lstStyle/>
          <a:p>
            <a:pPr algn="just"/>
            <a:r>
              <a:rPr lang="en-US" dirty="0">
                <a:latin typeface="Arial" panose="020B0604020202020204" pitchFamily="34" charset="0"/>
                <a:cs typeface="Arial" panose="020B0604020202020204" pitchFamily="34" charset="0"/>
              </a:rPr>
              <a:t>3) </a:t>
            </a:r>
            <a:r>
              <a:rPr lang="el-GR" dirty="0">
                <a:latin typeface="Arial" panose="020B0604020202020204" pitchFamily="34" charset="0"/>
                <a:cs typeface="Arial" panose="020B0604020202020204" pitchFamily="34" charset="0"/>
              </a:rPr>
              <a:t>Ο </a:t>
            </a:r>
            <a:r>
              <a:rPr lang="el-GR" dirty="0" err="1">
                <a:latin typeface="Arial" panose="020B0604020202020204" pitchFamily="34" charset="0"/>
                <a:cs typeface="Arial" panose="020B0604020202020204" pitchFamily="34" charset="0"/>
              </a:rPr>
              <a:t>Ερυξίμαχος</a:t>
            </a:r>
            <a:r>
              <a:rPr lang="el-GR" dirty="0">
                <a:latin typeface="Arial" panose="020B0604020202020204" pitchFamily="34" charset="0"/>
                <a:cs typeface="Arial" panose="020B0604020202020204" pitchFamily="34" charset="0"/>
              </a:rPr>
              <a:t> αποδεχόμενος τη διάκριση του Παυσανία, βρίσκει τον Έρωτα όχι μόνον στους ανθρώπους, τα ζώα και τα φυτά, αλλά και σε πολλά άλλα πράγματα που υπάρχουν ως αρμονία των εναντίων. Εν </a:t>
            </a:r>
            <a:r>
              <a:rPr lang="el-GR" dirty="0" err="1">
                <a:latin typeface="Arial" panose="020B0604020202020204" pitchFamily="34" charset="0"/>
                <a:cs typeface="Arial" panose="020B0604020202020204" pitchFamily="34" charset="0"/>
              </a:rPr>
              <a:t>πρώτοις</a:t>
            </a:r>
            <a:r>
              <a:rPr lang="el-GR" dirty="0">
                <a:latin typeface="Arial" panose="020B0604020202020204" pitchFamily="34" charset="0"/>
                <a:cs typeface="Arial" panose="020B0604020202020204" pitchFamily="34" charset="0"/>
              </a:rPr>
              <a:t> στην τέχνη του, στην ιατρική δηλαδή· γιατί η ιατρική, κατά τον ορισμό τον οποίον  δίνει, είναι επιστήμη των ερωτικών ορμών του σώματος προς πλησμονή και κένωση, και ο καλύτερος γιατρός είναι αυτός που μπορεί να διαγνώσει σε αυτές τις ορμές τον καλό και τον αισχρό έρωτα και μπορεί να συμφιλιώσει αυτά που βρίσκονται σε ένα σώμα και είναι εχθρικά μεταξύ τους, δηλαδή το ψυχρό και το θερμό, το ξηρό και το  υγρό κλπ. </a:t>
            </a:r>
          </a:p>
          <a:p>
            <a:endParaRPr lang="el-GR" dirty="0"/>
          </a:p>
        </p:txBody>
      </p:sp>
      <p:sp>
        <p:nvSpPr>
          <p:cNvPr id="4" name="Θέση περιεχομένου 3">
            <a:extLst>
              <a:ext uri="{FF2B5EF4-FFF2-40B4-BE49-F238E27FC236}">
                <a16:creationId xmlns:a16="http://schemas.microsoft.com/office/drawing/2014/main" id="{14A01CCA-77B1-1BB7-2D8C-C6935F04B510}"/>
              </a:ext>
            </a:extLst>
          </p:cNvPr>
          <p:cNvSpPr>
            <a:spLocks noGrp="1"/>
          </p:cNvSpPr>
          <p:nvPr>
            <p:ph sz="half" idx="2"/>
          </p:nvPr>
        </p:nvSpPr>
        <p:spPr/>
        <p:txBody>
          <a:bodyPr>
            <a:normAutofit fontScale="62500" lnSpcReduction="20000"/>
          </a:bodyPr>
          <a:lstStyle/>
          <a:p>
            <a:pPr algn="just"/>
            <a:r>
              <a:rPr lang="en-US" dirty="0">
                <a:latin typeface="Arial" panose="020B0604020202020204" pitchFamily="34" charset="0"/>
                <a:cs typeface="Arial" panose="020B0604020202020204" pitchFamily="34" charset="0"/>
              </a:rPr>
              <a:t>4) </a:t>
            </a:r>
            <a:r>
              <a:rPr lang="el-GR" dirty="0">
                <a:latin typeface="Arial" panose="020B0604020202020204" pitchFamily="34" charset="0"/>
                <a:cs typeface="Arial" panose="020B0604020202020204" pitchFamily="34" charset="0"/>
              </a:rPr>
              <a:t>Ο Αριστοφάνης διηγείται έναν μύθο. Παλιά οι άνθρωποι δεν ήταν όπως οι σημερινοί. Τα γένη δεν ήταν δύο, αλλά τρία, διότι  υπήρχε κ' ένα τρίτο γένος το </a:t>
            </a:r>
            <a:r>
              <a:rPr lang="el-GR" dirty="0" err="1">
                <a:latin typeface="Arial" panose="020B0604020202020204" pitchFamily="34" charset="0"/>
                <a:cs typeface="Arial" panose="020B0604020202020204" pitchFamily="34" charset="0"/>
              </a:rPr>
              <a:t>ανδρόγυνον</a:t>
            </a:r>
            <a:r>
              <a:rPr lang="el-GR" dirty="0">
                <a:latin typeface="Arial" panose="020B0604020202020204" pitchFamily="34" charset="0"/>
                <a:cs typeface="Arial" panose="020B0604020202020204" pitchFamily="34" charset="0"/>
              </a:rPr>
              <a:t>. Όλοι οι άνθρωποι ήταν διπλοί, δύο άνδρες μαζί, δύο γυναίκες μαζί, ένας  άνδρας με μία γυναίκα, ενωμένοι σε ένα σώμα με ένα κεφάλι με πρόσωπα που κοίταζαν στην αντίθετη κατεύθυνση, χέρια τέσσερα και ισάριθμα πόδια. Αυτοί οι άνθρωποι είχαν φοβερή δύναμη και τόλμησαν να τα βάλουν και με τους θεούς. Τότε ο Δίας επειδή οργίστηκε με την αυθάδειά τους, αλλά και μη θέλοντας να εξαφανίσει  τελείως το ανθρώπινο γένος, αποφάσισε, για να τους καταστήσει  ασθενέστερους, να τους χωρίσει στα δύο. </a:t>
            </a:r>
          </a:p>
          <a:p>
            <a:endParaRPr lang="el-GR" dirty="0"/>
          </a:p>
        </p:txBody>
      </p:sp>
    </p:spTree>
    <p:extLst>
      <p:ext uri="{BB962C8B-B14F-4D97-AF65-F5344CB8AC3E}">
        <p14:creationId xmlns:p14="http://schemas.microsoft.com/office/powerpoint/2010/main" val="287939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A0161A-3D46-65AE-662E-74D2828EDC71}"/>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Περιεχόμενο </a:t>
            </a:r>
            <a:r>
              <a:rPr lang="el-GR" i="1" dirty="0">
                <a:latin typeface="Arial" panose="020B0604020202020204" pitchFamily="34" charset="0"/>
                <a:cs typeface="Arial" panose="020B0604020202020204" pitchFamily="34" charset="0"/>
              </a:rPr>
              <a:t>Συμποσίου</a:t>
            </a:r>
            <a:endParaRPr lang="el-GR" dirty="0"/>
          </a:p>
        </p:txBody>
      </p:sp>
      <p:sp>
        <p:nvSpPr>
          <p:cNvPr id="3" name="Θέση περιεχομένου 2">
            <a:extLst>
              <a:ext uri="{FF2B5EF4-FFF2-40B4-BE49-F238E27FC236}">
                <a16:creationId xmlns:a16="http://schemas.microsoft.com/office/drawing/2014/main" id="{FD9DEEE1-9B2D-735D-7DD0-8F9A4588CAFC}"/>
              </a:ext>
            </a:extLst>
          </p:cNvPr>
          <p:cNvSpPr>
            <a:spLocks noGrp="1"/>
          </p:cNvSpPr>
          <p:nvPr>
            <p:ph sz="half" idx="1"/>
          </p:nvPr>
        </p:nvSpPr>
        <p:spPr/>
        <p:txBody>
          <a:bodyPr>
            <a:normAutofit fontScale="77500" lnSpcReduction="20000"/>
          </a:bodyPr>
          <a:lstStyle/>
          <a:p>
            <a:pPr algn="just"/>
            <a:r>
              <a:rPr lang="en-US" dirty="0">
                <a:latin typeface="Arial" panose="020B0604020202020204" pitchFamily="34" charset="0"/>
                <a:cs typeface="Arial" panose="020B0604020202020204" pitchFamily="34" charset="0"/>
              </a:rPr>
              <a:t>5) </a:t>
            </a:r>
            <a:r>
              <a:rPr lang="el-GR" dirty="0">
                <a:latin typeface="Arial" panose="020B0604020202020204" pitchFamily="34" charset="0"/>
                <a:cs typeface="Arial" panose="020B0604020202020204" pitchFamily="34" charset="0"/>
              </a:rPr>
              <a:t>Ο Έρωτας, κατά τον Αριστοφάνη, δεν είναι τίποτε άλλο παρά η αναζήτηση του άλλου μας μισού. Εάν δε η αρχαία εκείνη φύση του ανθρώπου είναι η αρίστη, εκείνο που μας πλησιάζει περισσότερο προς αυτή είναι  επίσης το άριστον.</a:t>
            </a:r>
          </a:p>
          <a:p>
            <a:endParaRPr lang="el-GR" dirty="0"/>
          </a:p>
        </p:txBody>
      </p:sp>
      <p:sp>
        <p:nvSpPr>
          <p:cNvPr id="4" name="Θέση περιεχομένου 3">
            <a:extLst>
              <a:ext uri="{FF2B5EF4-FFF2-40B4-BE49-F238E27FC236}">
                <a16:creationId xmlns:a16="http://schemas.microsoft.com/office/drawing/2014/main" id="{C752146A-B769-7439-8663-68C325B3BE26}"/>
              </a:ext>
            </a:extLst>
          </p:cNvPr>
          <p:cNvSpPr>
            <a:spLocks noGrp="1"/>
          </p:cNvSpPr>
          <p:nvPr>
            <p:ph sz="half" idx="2"/>
          </p:nvPr>
        </p:nvSpPr>
        <p:spPr/>
        <p:txBody>
          <a:bodyPr>
            <a:normAutofit fontScale="77500" lnSpcReduction="20000"/>
          </a:bodyPr>
          <a:lstStyle/>
          <a:p>
            <a:pPr algn="just"/>
            <a:r>
              <a:rPr lang="en-US" dirty="0">
                <a:latin typeface="Arial" panose="020B0604020202020204" pitchFamily="34" charset="0"/>
                <a:cs typeface="Arial" panose="020B0604020202020204" pitchFamily="34" charset="0"/>
              </a:rPr>
              <a:t>6) </a:t>
            </a:r>
            <a:r>
              <a:rPr lang="el-GR" dirty="0">
                <a:latin typeface="Arial" panose="020B0604020202020204" pitchFamily="34" charset="0"/>
                <a:cs typeface="Arial" panose="020B0604020202020204" pitchFamily="34" charset="0"/>
              </a:rPr>
              <a:t>Κατά τον Αγάθωνα όλοι περιορίσθηκαν να καλοτυχίζουν τους ανθρώπους για τα αγαθά των οποίων αίτιος είναι ο Έρως· τι πράγμα δε είναι εκείνος ο οποίος δώρισε τα αγαθά αυτά, δεν είπε κανείς. Ο Έρωτας είναι ο πιο ευτυχισμένος από όλους τους θεούς, γιατί  είναι ο ωραιότερος. Και είναι ωραιότατος, γιατί  είναι πάντοτε νέος· απόδειξη δε της νεότητάς του είναι  ότι αποφεύγει το γήρας· έπειτα είναι απαλότατος και λεπτότατος. Είναι σώφρων, ανδρείος και σοφός. </a:t>
            </a:r>
          </a:p>
          <a:p>
            <a:endParaRPr lang="el-GR" dirty="0"/>
          </a:p>
        </p:txBody>
      </p:sp>
    </p:spTree>
    <p:extLst>
      <p:ext uri="{BB962C8B-B14F-4D97-AF65-F5344CB8AC3E}">
        <p14:creationId xmlns:p14="http://schemas.microsoft.com/office/powerpoint/2010/main" val="89479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A129E8-F58B-DC5F-1596-DCF4FD309136}"/>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Περιεχόμενο </a:t>
            </a:r>
            <a:r>
              <a:rPr lang="el-GR" i="1" dirty="0">
                <a:latin typeface="Arial" panose="020B0604020202020204" pitchFamily="34" charset="0"/>
                <a:cs typeface="Arial" panose="020B0604020202020204" pitchFamily="34" charset="0"/>
              </a:rPr>
              <a:t>Συμποσίου</a:t>
            </a:r>
            <a:endParaRPr lang="el-GR" dirty="0"/>
          </a:p>
        </p:txBody>
      </p:sp>
      <p:sp>
        <p:nvSpPr>
          <p:cNvPr id="3" name="Θέση περιεχομένου 2">
            <a:extLst>
              <a:ext uri="{FF2B5EF4-FFF2-40B4-BE49-F238E27FC236}">
                <a16:creationId xmlns:a16="http://schemas.microsoft.com/office/drawing/2014/main" id="{CFCBB001-DE8F-B8A3-A336-4D9E56CE745C}"/>
              </a:ext>
            </a:extLst>
          </p:cNvPr>
          <p:cNvSpPr>
            <a:spLocks noGrp="1"/>
          </p:cNvSpPr>
          <p:nvPr>
            <p:ph sz="half" idx="1"/>
          </p:nvPr>
        </p:nvSpPr>
        <p:spPr/>
        <p:txBody>
          <a:bodyPr>
            <a:normAutofit fontScale="77500" lnSpcReduction="20000"/>
          </a:bodyPr>
          <a:lstStyle/>
          <a:p>
            <a:pPr algn="just"/>
            <a:r>
              <a:rPr lang="el-GR" dirty="0">
                <a:latin typeface="Arial" panose="020B0604020202020204" pitchFamily="34" charset="0"/>
                <a:cs typeface="Arial" panose="020B0604020202020204" pitchFamily="34" charset="0"/>
              </a:rPr>
              <a:t>Τελευταίος μένει ο Σωκράτης, στα λεγόμενα του οποίου  πρέπει να αναζητηθεί η Πλατωνική θεωρία περί του Έρωτος. </a:t>
            </a:r>
          </a:p>
          <a:p>
            <a:pPr algn="just"/>
            <a:r>
              <a:rPr lang="el-GR" dirty="0">
                <a:latin typeface="Arial" panose="020B0604020202020204" pitchFamily="34" charset="0"/>
                <a:cs typeface="Arial" panose="020B0604020202020204" pitchFamily="34" charset="0"/>
              </a:rPr>
              <a:t>Απευθύνει λίγες ερωτήσεις στον Αγάθωνα, τον οποίον αναγκάζει να ομολογήσει ότι ο Έρωτας δεν είναι ούτε ωραίος ούτε αγαθός, για τον απλούστατο λόγο ότι ποθεί το ωραίο και μαζί με αυτό και τα αγαθά, τα οποία είναι επίσης ωραία· δεν ποθεί δε κανείς παρά εκείνο του οποίου στερείται. Επομένως ο Έρως στερείται και δεν έχει κάλλος.</a:t>
            </a:r>
          </a:p>
          <a:p>
            <a:endParaRPr lang="el-GR" dirty="0"/>
          </a:p>
        </p:txBody>
      </p:sp>
      <p:pic>
        <p:nvPicPr>
          <p:cNvPr id="5" name="Θέση περιεχομένου 4">
            <a:extLst>
              <a:ext uri="{FF2B5EF4-FFF2-40B4-BE49-F238E27FC236}">
                <a16:creationId xmlns:a16="http://schemas.microsoft.com/office/drawing/2014/main" id="{B718CED8-6EFA-C5C1-8FA4-CE17EC20112A}"/>
              </a:ext>
            </a:extLst>
          </p:cNvPr>
          <p:cNvPicPr>
            <a:picLocks noGrp="1" noChangeAspect="1"/>
          </p:cNvPicPr>
          <p:nvPr>
            <p:ph sz="half" idx="2"/>
          </p:nvPr>
        </p:nvPicPr>
        <p:blipFill>
          <a:blip r:embed="rId2"/>
          <a:stretch>
            <a:fillRect/>
          </a:stretch>
        </p:blipFill>
        <p:spPr>
          <a:xfrm>
            <a:off x="7958038" y="2540341"/>
            <a:ext cx="1560711" cy="2383743"/>
          </a:xfrm>
          <a:prstGeom prst="rect">
            <a:avLst/>
          </a:prstGeom>
        </p:spPr>
      </p:pic>
    </p:spTree>
    <p:extLst>
      <p:ext uri="{BB962C8B-B14F-4D97-AF65-F5344CB8AC3E}">
        <p14:creationId xmlns:p14="http://schemas.microsoft.com/office/powerpoint/2010/main" val="3399420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FE0F8A-ED79-2520-8428-0EE8ADE0B513}"/>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Περιεχόμενο </a:t>
            </a:r>
            <a:r>
              <a:rPr lang="el-GR" i="1" dirty="0">
                <a:latin typeface="Arial" panose="020B0604020202020204" pitchFamily="34" charset="0"/>
                <a:cs typeface="Arial" panose="020B0604020202020204" pitchFamily="34" charset="0"/>
              </a:rPr>
              <a:t>Συμποσίου</a:t>
            </a:r>
            <a:endParaRPr lang="el-GR" dirty="0"/>
          </a:p>
        </p:txBody>
      </p:sp>
      <p:sp>
        <p:nvSpPr>
          <p:cNvPr id="3" name="Θέση περιεχομένου 2">
            <a:extLst>
              <a:ext uri="{FF2B5EF4-FFF2-40B4-BE49-F238E27FC236}">
                <a16:creationId xmlns:a16="http://schemas.microsoft.com/office/drawing/2014/main" id="{3BE9FE83-F3E7-13EB-7CAD-1D557B791071}"/>
              </a:ext>
            </a:extLst>
          </p:cNvPr>
          <p:cNvSpPr>
            <a:spLocks noGrp="1"/>
          </p:cNvSpPr>
          <p:nvPr>
            <p:ph idx="1"/>
          </p:nvPr>
        </p:nvSpPr>
        <p:spPr/>
        <p:txBody>
          <a:bodyPr>
            <a:normAutofit fontScale="92500" lnSpcReduction="10000"/>
          </a:bodyPr>
          <a:lstStyle/>
          <a:p>
            <a:pPr algn="just"/>
            <a:r>
              <a:rPr lang="el-GR" dirty="0">
                <a:latin typeface="Arial" panose="020B0604020202020204" pitchFamily="34" charset="0"/>
                <a:cs typeface="Arial" panose="020B0604020202020204" pitchFamily="34" charset="0"/>
              </a:rPr>
              <a:t>Ο Σωκράτης διηγείται τα όσα διδάχθηκε από μία σοφή ξένη, την εκ Μαντινείας Διοτίμα. </a:t>
            </a:r>
          </a:p>
          <a:p>
            <a:pPr algn="just"/>
            <a:r>
              <a:rPr lang="el-GR" dirty="0">
                <a:latin typeface="Arial" panose="020B0604020202020204" pitchFamily="34" charset="0"/>
                <a:cs typeface="Arial" panose="020B0604020202020204" pitchFamily="34" charset="0"/>
              </a:rPr>
              <a:t>Λοιπόν κατά την Διοτίμα ο Έρως δεν είναι ούτε ωραίος ούτε αγαθός. Είναι άσχημος και κακός; Καθόλου, αφού υπάρχει και μέσον μεταξύ ωραιότητας και ασχημίας, μεταξύ αγαθότητας και κακίας.</a:t>
            </a:r>
          </a:p>
          <a:p>
            <a:pPr algn="just"/>
            <a:r>
              <a:rPr lang="el-GR" dirty="0">
                <a:latin typeface="Arial" panose="020B0604020202020204" pitchFamily="34" charset="0"/>
                <a:cs typeface="Arial" panose="020B0604020202020204" pitchFamily="34" charset="0"/>
              </a:rPr>
              <a:t>Ούτε καν θεός είναι, αφού στερείται των αγαθών και των ωραίων, πράγμα το οποίο δεν μπορεί να λεχθεί για τους θεούς. Είναι λοιπόν θνητός; Ούτε· αλλ' όπως είναι μέσον τι μεταξύ ωραιότητας και ασχημίας, κατά τον αυτόν τρόπον είναι μέσον τι μεταξύ θνητού και αθανάτου.</a:t>
            </a:r>
          </a:p>
          <a:p>
            <a:endParaRPr lang="el-GR" dirty="0"/>
          </a:p>
        </p:txBody>
      </p:sp>
    </p:spTree>
    <p:extLst>
      <p:ext uri="{BB962C8B-B14F-4D97-AF65-F5344CB8AC3E}">
        <p14:creationId xmlns:p14="http://schemas.microsoft.com/office/powerpoint/2010/main" val="3675632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E7A598-7930-3600-B3C7-0BF59D4FAE09}"/>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Περιεχόμενο </a:t>
            </a:r>
            <a:r>
              <a:rPr lang="el-GR" i="1" dirty="0">
                <a:latin typeface="Arial" panose="020B0604020202020204" pitchFamily="34" charset="0"/>
                <a:cs typeface="Arial" panose="020B0604020202020204" pitchFamily="34" charset="0"/>
              </a:rPr>
              <a:t>Συμποσίου</a:t>
            </a:r>
            <a:endParaRPr lang="el-GR" dirty="0"/>
          </a:p>
        </p:txBody>
      </p:sp>
      <p:sp>
        <p:nvSpPr>
          <p:cNvPr id="4" name="Θέση περιεχομένου 3">
            <a:extLst>
              <a:ext uri="{FF2B5EF4-FFF2-40B4-BE49-F238E27FC236}">
                <a16:creationId xmlns:a16="http://schemas.microsoft.com/office/drawing/2014/main" id="{C6A48BE0-B083-E645-9B8C-AD28CCC61132}"/>
              </a:ext>
            </a:extLst>
          </p:cNvPr>
          <p:cNvSpPr>
            <a:spLocks noGrp="1"/>
          </p:cNvSpPr>
          <p:nvPr>
            <p:ph sz="half" idx="1"/>
          </p:nvPr>
        </p:nvSpPr>
        <p:spPr/>
        <p:txBody>
          <a:bodyPr>
            <a:normAutofit fontScale="77500" lnSpcReduction="20000"/>
          </a:bodyPr>
          <a:lstStyle/>
          <a:p>
            <a:pPr algn="just"/>
            <a:r>
              <a:rPr lang="el-GR" dirty="0"/>
              <a:t>Ο Έρως είναι δαίμων μέγας, γιατί το </a:t>
            </a:r>
            <a:r>
              <a:rPr lang="el-GR" dirty="0" err="1"/>
              <a:t>δαιμόνιον</a:t>
            </a:r>
            <a:r>
              <a:rPr lang="el-GR" dirty="0"/>
              <a:t> είναι μέσον τι μεταξύ θεού και θνητού, μέσον διά του οποίου συμπληρώνεται το μεταξύ τους κενό, έτσι ώστε ο άνθρωπος να επικοινωνεί με το θείο.</a:t>
            </a:r>
          </a:p>
          <a:p>
            <a:pPr algn="just"/>
            <a:r>
              <a:rPr lang="el-GR" dirty="0"/>
              <a:t>Είναι γιος του Πόρου και της Πενίας, δηλαδή θεού και θνητής.</a:t>
            </a:r>
          </a:p>
          <a:p>
            <a:endParaRPr lang="el-GR" dirty="0"/>
          </a:p>
        </p:txBody>
      </p:sp>
      <p:sp>
        <p:nvSpPr>
          <p:cNvPr id="5" name="Θέση περιεχομένου 4">
            <a:extLst>
              <a:ext uri="{FF2B5EF4-FFF2-40B4-BE49-F238E27FC236}">
                <a16:creationId xmlns:a16="http://schemas.microsoft.com/office/drawing/2014/main" id="{CC2C3021-1EFA-CF2D-5603-280C78C3A596}"/>
              </a:ext>
            </a:extLst>
          </p:cNvPr>
          <p:cNvSpPr>
            <a:spLocks noGrp="1"/>
          </p:cNvSpPr>
          <p:nvPr>
            <p:ph sz="half" idx="2"/>
          </p:nvPr>
        </p:nvSpPr>
        <p:spPr/>
        <p:txBody>
          <a:bodyPr>
            <a:normAutofit fontScale="77500" lnSpcReduction="20000"/>
          </a:bodyPr>
          <a:lstStyle/>
          <a:p>
            <a:pPr algn="just"/>
            <a:r>
              <a:rPr lang="el-GR" dirty="0">
                <a:latin typeface="Arial" panose="020B0604020202020204" pitchFamily="34" charset="0"/>
                <a:cs typeface="Arial" panose="020B0604020202020204" pitchFamily="34" charset="0"/>
              </a:rPr>
              <a:t>Έρωτας είναι η επιθυμία κατοχής του αγαθού για πάντα. Αιτία δε τούτου είναι ότι η θνητή φύση ζητεί κατά το  δυνατόν τη </a:t>
            </a:r>
            <a:r>
              <a:rPr lang="el-GR" dirty="0" err="1">
                <a:latin typeface="Arial" panose="020B0604020202020204" pitchFamily="34" charset="0"/>
                <a:cs typeface="Arial" panose="020B0604020202020204" pitchFamily="34" charset="0"/>
              </a:rPr>
              <a:t>μετακένωση</a:t>
            </a:r>
            <a:r>
              <a:rPr lang="el-GR" dirty="0">
                <a:latin typeface="Arial" panose="020B0604020202020204" pitchFamily="34" charset="0"/>
                <a:cs typeface="Arial" panose="020B0604020202020204" pitchFamily="34" charset="0"/>
              </a:rPr>
              <a:t> και την αθανασία, διότι ο πόθος του αγαθού συνυπάρχει με τον πόθο της αθανασίας, αφού έρωτας είναι η επιθυμία του έχειν το αγαθόν διά παντός.</a:t>
            </a:r>
          </a:p>
          <a:p>
            <a:pPr algn="just"/>
            <a:r>
              <a:rPr lang="el-GR" dirty="0">
                <a:latin typeface="Arial" panose="020B0604020202020204" pitchFamily="34" charset="0"/>
                <a:cs typeface="Arial" panose="020B0604020202020204" pitchFamily="34" charset="0"/>
              </a:rPr>
              <a:t>Τα ερωτικά αποτελούν απλή προπαρασκευή για να προχωρήσει κανείς προς τον τελικό σκοπό, ο οποίος είναι η διά του έρωτος εξύψωση του ανθρώπου μέχρι του θείου.</a:t>
            </a:r>
          </a:p>
          <a:p>
            <a:endParaRPr lang="el-GR" dirty="0"/>
          </a:p>
        </p:txBody>
      </p:sp>
    </p:spTree>
    <p:extLst>
      <p:ext uri="{BB962C8B-B14F-4D97-AF65-F5344CB8AC3E}">
        <p14:creationId xmlns:p14="http://schemas.microsoft.com/office/powerpoint/2010/main" val="103493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7670A82-99EF-240D-2B84-FC9A000F67AB}"/>
              </a:ext>
            </a:extLst>
          </p:cNvPr>
          <p:cNvSpPr>
            <a:spLocks noGrp="1"/>
          </p:cNvSpPr>
          <p:nvPr>
            <p:ph type="title"/>
          </p:nvPr>
        </p:nvSpPr>
        <p:spPr/>
        <p:txBody>
          <a:bodyPr/>
          <a:lstStyle/>
          <a:p>
            <a:r>
              <a:rPr lang="el-GR" baseline="30000" dirty="0">
                <a:latin typeface="Arial" panose="020B0604020202020204" pitchFamily="34" charset="0"/>
                <a:cs typeface="Arial" panose="020B0604020202020204" pitchFamily="34" charset="0"/>
              </a:rPr>
              <a:t>9ο</a:t>
            </a:r>
            <a:r>
              <a:rPr lang="el-GR" dirty="0">
                <a:latin typeface="Arial" panose="020B0604020202020204" pitchFamily="34" charset="0"/>
                <a:cs typeface="Arial" panose="020B0604020202020204" pitchFamily="34" charset="0"/>
              </a:rPr>
              <a:t> ΜΑΘΗΜΑ</a:t>
            </a:r>
          </a:p>
        </p:txBody>
      </p:sp>
      <p:sp>
        <p:nvSpPr>
          <p:cNvPr id="6" name="Θέση κειμένου 5">
            <a:extLst>
              <a:ext uri="{FF2B5EF4-FFF2-40B4-BE49-F238E27FC236}">
                <a16:creationId xmlns:a16="http://schemas.microsoft.com/office/drawing/2014/main" id="{041065DC-B5E2-E661-6D60-2A5764667BF4}"/>
              </a:ext>
            </a:extLst>
          </p:cNvPr>
          <p:cNvSpPr>
            <a:spLocks noGrp="1"/>
          </p:cNvSpPr>
          <p:nvPr>
            <p:ph type="body" sz="half" idx="2"/>
          </p:nvPr>
        </p:nvSpPr>
        <p:spPr/>
        <p:txBody>
          <a:bodyPr/>
          <a:lstStyle/>
          <a:p>
            <a:r>
              <a:rPr lang="el-GR" i="1" dirty="0">
                <a:latin typeface="Arial" panose="020B0604020202020204" pitchFamily="34" charset="0"/>
                <a:cs typeface="Arial" panose="020B0604020202020204" pitchFamily="34" charset="0"/>
              </a:rPr>
              <a:t>Συμπόσιο</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189a-193c</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202d-204b</a:t>
            </a:r>
            <a:endParaRPr lang="el-GR" dirty="0">
              <a:latin typeface="Arial" panose="020B0604020202020204" pitchFamily="34" charset="0"/>
              <a:cs typeface="Arial" panose="020B0604020202020204" pitchFamily="34" charset="0"/>
            </a:endParaRPr>
          </a:p>
        </p:txBody>
      </p:sp>
      <p:pic>
        <p:nvPicPr>
          <p:cNvPr id="12" name="Θέση εικόνας 11">
            <a:extLst>
              <a:ext uri="{FF2B5EF4-FFF2-40B4-BE49-F238E27FC236}">
                <a16:creationId xmlns:a16="http://schemas.microsoft.com/office/drawing/2014/main" id="{2BD97AD6-A8FE-2D52-9273-6B46B996DAB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3724" b="13724"/>
          <a:stretch>
            <a:fillRect/>
          </a:stretch>
        </p:blipFill>
        <p:spPr/>
      </p:pic>
    </p:spTree>
    <p:extLst>
      <p:ext uri="{BB962C8B-B14F-4D97-AF65-F5344CB8AC3E}">
        <p14:creationId xmlns:p14="http://schemas.microsoft.com/office/powerpoint/2010/main" val="353056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E3B3FF-D4C7-24B2-B4FE-9764F2C351B1}"/>
              </a:ext>
            </a:extLst>
          </p:cNvPr>
          <p:cNvSpPr>
            <a:spLocks noGrp="1"/>
          </p:cNvSpPr>
          <p:nvPr>
            <p:ph type="title"/>
          </p:nvPr>
        </p:nvSpPr>
        <p:spPr/>
        <p:txBody>
          <a:bodyPr/>
          <a:lstStyle/>
          <a:p>
            <a:r>
              <a:rPr lang="el-GR" i="1" dirty="0"/>
              <a:t>Συμπόσιο</a:t>
            </a:r>
            <a:r>
              <a:rPr lang="el-GR" dirty="0"/>
              <a:t> 189</a:t>
            </a:r>
            <a:r>
              <a:rPr lang="en-GB" dirty="0"/>
              <a:t>a-192e</a:t>
            </a:r>
            <a:endParaRPr lang="el-GR" dirty="0"/>
          </a:p>
        </p:txBody>
      </p:sp>
      <p:sp>
        <p:nvSpPr>
          <p:cNvPr id="3" name="Θέση περιεχομένου 2">
            <a:extLst>
              <a:ext uri="{FF2B5EF4-FFF2-40B4-BE49-F238E27FC236}">
                <a16:creationId xmlns:a16="http://schemas.microsoft.com/office/drawing/2014/main" id="{4EC354EA-787F-171F-6F6A-29FE7F8686E8}"/>
              </a:ext>
            </a:extLst>
          </p:cNvPr>
          <p:cNvSpPr>
            <a:spLocks noGrp="1"/>
          </p:cNvSpPr>
          <p:nvPr>
            <p:ph sz="half" idx="1"/>
          </p:nvPr>
        </p:nvSpPr>
        <p:spPr/>
        <p:txBody>
          <a:bodyPr>
            <a:normAutofit fontScale="47500" lnSpcReduction="20000"/>
          </a:bodyPr>
          <a:lstStyle/>
          <a:p>
            <a:pPr marL="0" indent="0" algn="just">
              <a:buNone/>
            </a:pPr>
            <a:r>
              <a:rPr lang="en-GB" dirty="0">
                <a:latin typeface="Arial" panose="020B0604020202020204" pitchFamily="34" charset="0"/>
                <a:cs typeface="Arial" panose="020B0604020202020204" pitchFamily="34" charset="0"/>
              </a:rPr>
              <a:t>[189a] </a:t>
            </a:r>
            <a:r>
              <a:rPr lang="el-GR" dirty="0" err="1">
                <a:latin typeface="Arial" panose="020B0604020202020204" pitchFamily="34" charset="0"/>
                <a:cs typeface="Arial" panose="020B0604020202020204" pitchFamily="34" charset="0"/>
              </a:rPr>
              <a:t>ἐκδεξάμενον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ἔφη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εἰπεῖν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Ἀριστοφάνη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μάλ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ἐπαύσατο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μέντοι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πρίν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πταρμὸν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προσενεχθῆναι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ὥστε</a:t>
            </a:r>
            <a:r>
              <a:rPr lang="el-GR" dirty="0">
                <a:latin typeface="Arial" panose="020B0604020202020204" pitchFamily="34" charset="0"/>
                <a:cs typeface="Arial" panose="020B0604020202020204" pitchFamily="34" charset="0"/>
              </a:rPr>
              <a:t> με θαυμάζειν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κόσμιον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σώματος </a:t>
            </a:r>
            <a:r>
              <a:rPr lang="el-GR" dirty="0" err="1">
                <a:latin typeface="Arial" panose="020B0604020202020204" pitchFamily="34" charset="0"/>
                <a:cs typeface="Arial" panose="020B0604020202020204" pitchFamily="34" charset="0"/>
              </a:rPr>
              <a:t>ἐπιθυμεῖ</a:t>
            </a:r>
            <a:r>
              <a:rPr lang="el-GR" dirty="0">
                <a:latin typeface="Arial" panose="020B0604020202020204" pitchFamily="34" charset="0"/>
                <a:cs typeface="Arial" panose="020B0604020202020204" pitchFamily="34" charset="0"/>
              </a:rPr>
              <a:t> τοιούτων ψόφων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γαργαλισμῶν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οἷον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ὁ πταρμός </a:t>
            </a:r>
            <a:r>
              <a:rPr lang="el-GR" dirty="0" err="1">
                <a:latin typeface="Arial" panose="020B0604020202020204" pitchFamily="34" charset="0"/>
                <a:cs typeface="Arial" panose="020B0604020202020204" pitchFamily="34" charset="0"/>
              </a:rPr>
              <a:t>ἐστιν</a:t>
            </a:r>
            <a:r>
              <a:rPr lang="el-GR" dirty="0">
                <a:latin typeface="Arial" panose="020B0604020202020204" pitchFamily="34" charset="0"/>
                <a:cs typeface="Arial" panose="020B0604020202020204" pitchFamily="34" charset="0"/>
              </a:rPr>
              <a:t>· πάνυ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εὐθὺς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ἐπαύσατο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ἐπειδὴ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πταρμὸν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προσήνεγκα</a:t>
            </a:r>
            <a:r>
              <a:rPr lang="el-GR" dirty="0">
                <a:latin typeface="Arial" panose="020B0604020202020204" pitchFamily="34" charset="0"/>
                <a:cs typeface="Arial" panose="020B0604020202020204" pitchFamily="34" charset="0"/>
              </a:rPr>
              <a:t>.</a:t>
            </a:r>
          </a:p>
          <a:p>
            <a:pPr marL="0" indent="0" algn="just">
              <a:buNone/>
            </a:pP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Ἐρυξίμαχον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Ὠγαθέ</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φάναι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Ἀριστόφανες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ὅρα</a:t>
            </a:r>
            <a:r>
              <a:rPr lang="el-GR" dirty="0">
                <a:latin typeface="Arial" panose="020B0604020202020204" pitchFamily="34" charset="0"/>
                <a:cs typeface="Arial" panose="020B0604020202020204" pitchFamily="34" charset="0"/>
              </a:rPr>
              <a:t> τί </a:t>
            </a:r>
            <a:r>
              <a:rPr lang="el-GR" dirty="0" err="1">
                <a:latin typeface="Arial" panose="020B0604020202020204" pitchFamily="34" charset="0"/>
                <a:cs typeface="Arial" panose="020B0604020202020204" pitchFamily="34" charset="0"/>
              </a:rPr>
              <a:t>ποιεῖς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γελωτοποιεῖς</a:t>
            </a:r>
            <a:r>
              <a:rPr lang="el-GR" dirty="0">
                <a:latin typeface="Arial" panose="020B0604020202020204" pitchFamily="34" charset="0"/>
                <a:cs typeface="Arial" panose="020B0604020202020204" pitchFamily="34" charset="0"/>
              </a:rPr>
              <a:t> μέλλων λέγειν,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φύλακά με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[189</a:t>
            </a:r>
            <a:r>
              <a:rPr lang="en-GB" dirty="0">
                <a:latin typeface="Arial" panose="020B0604020202020204" pitchFamily="34" charset="0"/>
                <a:cs typeface="Arial" panose="020B0604020202020204" pitchFamily="34" charset="0"/>
              </a:rPr>
              <a:t>b] </a:t>
            </a:r>
            <a:r>
              <a:rPr lang="el-GR" dirty="0">
                <a:latin typeface="Arial" panose="020B0604020202020204" pitchFamily="34" charset="0"/>
                <a:cs typeface="Arial" panose="020B0604020202020204" pitchFamily="34" charset="0"/>
              </a:rPr>
              <a:t>λόγου </a:t>
            </a:r>
            <a:r>
              <a:rPr lang="el-GR" dirty="0" err="1">
                <a:latin typeface="Arial" panose="020B0604020202020204" pitchFamily="34" charset="0"/>
                <a:cs typeface="Arial" panose="020B0604020202020204" pitchFamily="34" charset="0"/>
              </a:rPr>
              <a:t>ἀναγκάζεις</a:t>
            </a:r>
            <a:r>
              <a:rPr lang="el-GR" dirty="0">
                <a:latin typeface="Arial" panose="020B0604020202020204" pitchFamily="34" charset="0"/>
                <a:cs typeface="Arial" panose="020B0604020202020204" pitchFamily="34" charset="0"/>
              </a:rPr>
              <a:t> γίγνεσθαι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σεαυτοῦ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ἐάν</a:t>
            </a:r>
            <a:r>
              <a:rPr lang="el-GR" dirty="0">
                <a:latin typeface="Arial" panose="020B0604020202020204" pitchFamily="34" charset="0"/>
                <a:cs typeface="Arial" panose="020B0604020202020204" pitchFamily="34" charset="0"/>
              </a:rPr>
              <a:t> τι </a:t>
            </a:r>
            <a:r>
              <a:rPr lang="el-GR" dirty="0" err="1">
                <a:latin typeface="Arial" panose="020B0604020202020204" pitchFamily="34" charset="0"/>
                <a:cs typeface="Arial" panose="020B0604020202020204" pitchFamily="34" charset="0"/>
              </a:rPr>
              <a:t>γελοῖον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εἴπῃς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ἐξόν</a:t>
            </a:r>
            <a:r>
              <a:rPr lang="el-GR" dirty="0">
                <a:latin typeface="Arial" panose="020B0604020202020204" pitchFamily="34" charset="0"/>
                <a:cs typeface="Arial" panose="020B0604020202020204" pitchFamily="34" charset="0"/>
              </a:rPr>
              <a:t> σοι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εἰρήνῃ</a:t>
            </a:r>
            <a:r>
              <a:rPr lang="el-GR" dirty="0">
                <a:latin typeface="Arial" panose="020B0604020202020204" pitchFamily="34" charset="0"/>
                <a:cs typeface="Arial" panose="020B0604020202020204" pitchFamily="34" charset="0"/>
              </a:rPr>
              <a:t> λέγειν.</a:t>
            </a:r>
          </a:p>
          <a:p>
            <a:pPr marL="0" indent="0" algn="just">
              <a:buNone/>
            </a:pP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Ἀριστοφάνη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γελάσαντα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εἰπεῖν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Εὖ</a:t>
            </a:r>
            <a:r>
              <a:rPr lang="el-GR" dirty="0">
                <a:latin typeface="Arial" panose="020B0604020202020204" pitchFamily="34" charset="0"/>
                <a:cs typeface="Arial" panose="020B0604020202020204" pitchFamily="34" charset="0"/>
              </a:rPr>
              <a:t> λέγεις, ὦ </a:t>
            </a:r>
            <a:r>
              <a:rPr lang="el-GR" dirty="0" err="1">
                <a:latin typeface="Arial" panose="020B0604020202020204" pitchFamily="34" charset="0"/>
                <a:cs typeface="Arial" panose="020B0604020202020204" pitchFamily="34" charset="0"/>
              </a:rPr>
              <a:t>Ἐρυξίμαχε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καί</a:t>
            </a:r>
            <a:r>
              <a:rPr lang="el-GR" dirty="0">
                <a:latin typeface="Arial" panose="020B0604020202020204" pitchFamily="34" charset="0"/>
                <a:cs typeface="Arial" panose="020B0604020202020204" pitchFamily="34" charset="0"/>
              </a:rPr>
              <a:t> μοι </a:t>
            </a:r>
            <a:r>
              <a:rPr lang="el-GR" dirty="0" err="1">
                <a:latin typeface="Arial" panose="020B0604020202020204" pitchFamily="34" charset="0"/>
                <a:cs typeface="Arial" panose="020B0604020202020204" pitchFamily="34" charset="0"/>
              </a:rPr>
              <a:t>ἔστω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ἄρρητα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εἰρημένα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ἀλλὰ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μή</a:t>
            </a:r>
            <a:r>
              <a:rPr lang="el-GR" dirty="0">
                <a:latin typeface="Arial" panose="020B0604020202020204" pitchFamily="34" charset="0"/>
                <a:cs typeface="Arial" panose="020B0604020202020204" pitchFamily="34" charset="0"/>
              </a:rPr>
              <a:t> με </a:t>
            </a:r>
            <a:r>
              <a:rPr lang="el-GR" dirty="0" err="1">
                <a:latin typeface="Arial" panose="020B0604020202020204" pitchFamily="34" charset="0"/>
                <a:cs typeface="Arial" panose="020B0604020202020204" pitchFamily="34" charset="0"/>
              </a:rPr>
              <a:t>φύλαττε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ἐγὼ</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φοβοῦμαι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περὶ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μελλόντων </a:t>
            </a:r>
            <a:r>
              <a:rPr lang="el-GR" dirty="0" err="1">
                <a:latin typeface="Arial" panose="020B0604020202020204" pitchFamily="34" charset="0"/>
                <a:cs typeface="Arial" panose="020B0604020202020204" pitchFamily="34" charset="0"/>
              </a:rPr>
              <a:t>ῥηθήσεσθαι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οὔ</a:t>
            </a:r>
            <a:r>
              <a:rPr lang="el-GR" dirty="0">
                <a:latin typeface="Arial" panose="020B0604020202020204" pitchFamily="34" charset="0"/>
                <a:cs typeface="Arial" panose="020B0604020202020204" pitchFamily="34" charset="0"/>
              </a:rPr>
              <a:t> τι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γελοῖα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εἴπω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κέρδος </a:t>
            </a:r>
            <a:r>
              <a:rPr lang="el-GR" dirty="0" err="1">
                <a:latin typeface="Arial" panose="020B0604020202020204" pitchFamily="34" charset="0"/>
                <a:cs typeface="Arial" panose="020B0604020202020204" pitchFamily="34" charset="0"/>
              </a:rPr>
              <a:t>εἴη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ἡμετέρας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μούσης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ἐπιχώριον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ἀλλὰ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καταγέλαστα.</a:t>
            </a:r>
          </a:p>
        </p:txBody>
      </p:sp>
      <p:sp>
        <p:nvSpPr>
          <p:cNvPr id="4" name="Θέση περιεχομένου 3">
            <a:extLst>
              <a:ext uri="{FF2B5EF4-FFF2-40B4-BE49-F238E27FC236}">
                <a16:creationId xmlns:a16="http://schemas.microsoft.com/office/drawing/2014/main" id="{0C317BAB-076E-5C20-A9B3-7D2CC72526F2}"/>
              </a:ext>
            </a:extLst>
          </p:cNvPr>
          <p:cNvSpPr>
            <a:spLocks noGrp="1"/>
          </p:cNvSpPr>
          <p:nvPr>
            <p:ph sz="half" idx="2"/>
          </p:nvPr>
        </p:nvSpPr>
        <p:spPr/>
        <p:txBody>
          <a:bodyPr>
            <a:normAutofit fontScale="47500" lnSpcReduction="20000"/>
          </a:bodyPr>
          <a:lstStyle/>
          <a:p>
            <a:pPr marL="0" indent="0" algn="just">
              <a:buNone/>
            </a:pPr>
            <a:r>
              <a:rPr lang="el-GR" dirty="0">
                <a:latin typeface="Arial" panose="020B0604020202020204" pitchFamily="34" charset="0"/>
                <a:cs typeface="Arial" panose="020B0604020202020204" pitchFamily="34" charset="0"/>
              </a:rPr>
              <a:t>[189a] ΑΠΟΛΛΟΔΩΡΟΣ. Συνεχίζοντας την αφήγησή του ο Αριστόδημος είπε ότι, παίρνοντας διαδοχικά το λόγο ο Αριστοφάνης, είπε: «Πέρασε και πάει, αφού όμως πρώτα, σύμφωνα με τη συνταγή σου, του πρόσφερα φτάρνισμα· κι έτσι παραξενεύτηκα που η ευεξία του σώματος θέλει τέτοιους θορύβους και γαργαλίσματα, καληώρα το φτάρνισμα· γιατί στη στιγμή, κυριολεκτικά μόλις του έδωσα το αντίδοτο, μου πέρασε».</a:t>
            </a:r>
          </a:p>
          <a:p>
            <a:pPr marL="0" indent="0" algn="just">
              <a:buNone/>
            </a:pPr>
            <a:r>
              <a:rPr lang="el-GR" dirty="0">
                <a:latin typeface="Arial" panose="020B0604020202020204" pitchFamily="34" charset="0"/>
                <a:cs typeface="Arial" panose="020B0604020202020204" pitchFamily="34" charset="0"/>
              </a:rPr>
              <a:t>Κι ο </a:t>
            </a:r>
            <a:r>
              <a:rPr lang="el-GR" dirty="0" err="1">
                <a:latin typeface="Arial" panose="020B0604020202020204" pitchFamily="34" charset="0"/>
                <a:cs typeface="Arial" panose="020B0604020202020204" pitchFamily="34" charset="0"/>
              </a:rPr>
              <a:t>Ερυξίμαχος</a:t>
            </a:r>
            <a:r>
              <a:rPr lang="el-GR" dirty="0">
                <a:latin typeface="Arial" panose="020B0604020202020204" pitchFamily="34" charset="0"/>
                <a:cs typeface="Arial" panose="020B0604020202020204" pitchFamily="34" charset="0"/>
              </a:rPr>
              <a:t> αποκρίθηκε: «Αριστοφάνη, καλέ μου, πρόσεχε τί πας να κάνεις. Τη στιγμή που παίρνεις το λόγο, το γυρίζεις στη γελοιοποίηση και μ᾽ αναγκάζεις ν᾽ αναλάβω [189b] την περιφρούρηση της ομιλίας σου, μήπως πεις καμιά σαχλαμάρα, την ώρα που είναι στο χέρι σου να μιλήσεις μ᾽ όλη σου την άνεση».</a:t>
            </a:r>
          </a:p>
          <a:p>
            <a:pPr marL="0" indent="0" algn="just">
              <a:buNone/>
            </a:pPr>
            <a:r>
              <a:rPr lang="el-GR" dirty="0">
                <a:latin typeface="Arial" panose="020B0604020202020204" pitchFamily="34" charset="0"/>
                <a:cs typeface="Arial" panose="020B0604020202020204" pitchFamily="34" charset="0"/>
              </a:rPr>
              <a:t>Κι ο Αριστοφάνης γελώντας είπε: «Δίκιο έχεις, </a:t>
            </a:r>
            <a:r>
              <a:rPr lang="el-GR" dirty="0" err="1">
                <a:latin typeface="Arial" panose="020B0604020202020204" pitchFamily="34" charset="0"/>
                <a:cs typeface="Arial" panose="020B0604020202020204" pitchFamily="34" charset="0"/>
              </a:rPr>
              <a:t>Ερυξίμαχε</a:t>
            </a:r>
            <a:r>
              <a:rPr lang="el-GR" dirty="0">
                <a:latin typeface="Arial" panose="020B0604020202020204" pitchFamily="34" charset="0"/>
                <a:cs typeface="Arial" panose="020B0604020202020204" pitchFamily="34" charset="0"/>
              </a:rPr>
              <a:t>, και παίρνω πίσω τα όσα είπα. Αλλά μη μου κάνεις λογοκρισία, γιατί, αν εγώ φοβάμαι για κάτι, για όσα είναι να πω, δεν είναι μήπως πω κάτι που θα μας κάνει να γελάσουμε —γιατί αυτό θα ήταν κέρδος και η Μούσα μου θα ᾽</a:t>
            </a:r>
            <a:r>
              <a:rPr lang="el-GR" dirty="0" err="1">
                <a:latin typeface="Arial" panose="020B0604020202020204" pitchFamily="34" charset="0"/>
                <a:cs typeface="Arial" panose="020B0604020202020204" pitchFamily="34" charset="0"/>
              </a:rPr>
              <a:t>νιωθε</a:t>
            </a:r>
            <a:r>
              <a:rPr lang="el-GR" dirty="0">
                <a:latin typeface="Arial" panose="020B0604020202020204" pitchFamily="34" charset="0"/>
                <a:cs typeface="Arial" panose="020B0604020202020204" pitchFamily="34" charset="0"/>
              </a:rPr>
              <a:t> σα να βρίσκεται στο σπίτι της— αλλά μήπως πω σαχλαμάρες».</a:t>
            </a:r>
          </a:p>
        </p:txBody>
      </p:sp>
    </p:spTree>
    <p:extLst>
      <p:ext uri="{BB962C8B-B14F-4D97-AF65-F5344CB8AC3E}">
        <p14:creationId xmlns:p14="http://schemas.microsoft.com/office/powerpoint/2010/main" val="1909066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30D910-F74F-4221-F6C9-B2F557803307}"/>
              </a:ext>
            </a:extLst>
          </p:cNvPr>
          <p:cNvSpPr>
            <a:spLocks noGrp="1"/>
          </p:cNvSpPr>
          <p:nvPr>
            <p:ph type="title"/>
          </p:nvPr>
        </p:nvSpPr>
        <p:spPr/>
        <p:txBody>
          <a:bodyPr/>
          <a:lstStyle/>
          <a:p>
            <a:r>
              <a:rPr lang="el-GR" i="1" dirty="0"/>
              <a:t>Συμπόσιο</a:t>
            </a:r>
            <a:r>
              <a:rPr lang="el-GR" dirty="0"/>
              <a:t> 189</a:t>
            </a:r>
            <a:r>
              <a:rPr lang="en-GB" dirty="0"/>
              <a:t>a-192e</a:t>
            </a:r>
            <a:endParaRPr lang="el-GR" dirty="0"/>
          </a:p>
        </p:txBody>
      </p:sp>
      <p:sp>
        <p:nvSpPr>
          <p:cNvPr id="3" name="Θέση περιεχομένου 2">
            <a:extLst>
              <a:ext uri="{FF2B5EF4-FFF2-40B4-BE49-F238E27FC236}">
                <a16:creationId xmlns:a16="http://schemas.microsoft.com/office/drawing/2014/main" id="{9638CD0D-F64A-17CF-892D-B15975A78535}"/>
              </a:ext>
            </a:extLst>
          </p:cNvPr>
          <p:cNvSpPr>
            <a:spLocks noGrp="1"/>
          </p:cNvSpPr>
          <p:nvPr>
            <p:ph sz="half" idx="1"/>
          </p:nvPr>
        </p:nvSpPr>
        <p:spPr/>
        <p:txBody>
          <a:bodyPr>
            <a:normAutofit fontScale="47500" lnSpcReduction="20000"/>
          </a:bodyPr>
          <a:lstStyle/>
          <a:p>
            <a:pPr marL="0" indent="0" algn="just">
              <a:buNone/>
            </a:pPr>
            <a:r>
              <a:rPr lang="el-GR" dirty="0">
                <a:latin typeface="Arial" panose="020B0604020202020204" pitchFamily="34" charset="0"/>
                <a:cs typeface="Arial" panose="020B0604020202020204" pitchFamily="34" charset="0"/>
              </a:rPr>
              <a:t>βαλών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φάναι</a:t>
            </a:r>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Ἀριστόφανες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οἴει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ἐκφεύξεσθαι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ἀλλὰ</a:t>
            </a:r>
            <a:r>
              <a:rPr lang="el-GR" dirty="0">
                <a:latin typeface="Arial" panose="020B0604020202020204" pitchFamily="34" charset="0"/>
                <a:cs typeface="Arial" panose="020B0604020202020204" pitchFamily="34" charset="0"/>
              </a:rPr>
              <a:t> πρόσεχε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νοῦν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οὕτως</a:t>
            </a:r>
            <a:r>
              <a:rPr lang="el-GR" dirty="0">
                <a:latin typeface="Arial" panose="020B0604020202020204" pitchFamily="34" charset="0"/>
                <a:cs typeface="Arial" panose="020B0604020202020204" pitchFamily="34" charset="0"/>
              </a:rPr>
              <a:t> λέγε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δώσων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λόγον</a:t>
            </a:r>
            <a:r>
              <a:rPr lang="el-GR" dirty="0">
                <a:latin typeface="Arial" panose="020B0604020202020204" pitchFamily="34" charset="0"/>
                <a:cs typeface="Arial" panose="020B0604020202020204" pitchFamily="34" charset="0"/>
              </a:rPr>
              <a:t>. [189</a:t>
            </a:r>
            <a:r>
              <a:rPr lang="en-GB" dirty="0">
                <a:latin typeface="Arial" panose="020B0604020202020204" pitchFamily="34" charset="0"/>
                <a:cs typeface="Arial" panose="020B0604020202020204" pitchFamily="34" charset="0"/>
              </a:rPr>
              <a:t>c] </a:t>
            </a:r>
            <a:r>
              <a:rPr lang="el-GR" dirty="0" err="1">
                <a:latin typeface="Arial" panose="020B0604020202020204" pitchFamily="34" charset="0"/>
                <a:cs typeface="Arial" panose="020B0604020202020204" pitchFamily="34" charset="0"/>
              </a:rPr>
              <a:t>ἴσως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μέντοι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δόξῃ</a:t>
            </a:r>
            <a:r>
              <a:rPr lang="el-GR" dirty="0">
                <a:latin typeface="Arial" panose="020B0604020202020204" pitchFamily="34" charset="0"/>
                <a:cs typeface="Arial" panose="020B0604020202020204" pitchFamily="34" charset="0"/>
              </a:rPr>
              <a:t> μοι, </a:t>
            </a:r>
            <a:r>
              <a:rPr lang="el-GR" dirty="0" err="1">
                <a:latin typeface="Arial" panose="020B0604020202020204" pitchFamily="34" charset="0"/>
                <a:cs typeface="Arial" panose="020B0604020202020204" pitchFamily="34" charset="0"/>
              </a:rPr>
              <a:t>ἀφήσω</a:t>
            </a:r>
            <a:r>
              <a:rPr lang="el-GR" dirty="0">
                <a:latin typeface="Arial" panose="020B0604020202020204" pitchFamily="34" charset="0"/>
                <a:cs typeface="Arial" panose="020B0604020202020204" pitchFamily="34" charset="0"/>
              </a:rPr>
              <a:t> σε.</a:t>
            </a:r>
          </a:p>
          <a:p>
            <a:pPr marL="0" indent="0" algn="just">
              <a:buNone/>
            </a:pP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μήν</a:t>
            </a:r>
            <a:r>
              <a:rPr lang="el-GR" dirty="0">
                <a:latin typeface="Arial" panose="020B0604020202020204" pitchFamily="34" charset="0"/>
                <a:cs typeface="Arial" panose="020B0604020202020204" pitchFamily="34" charset="0"/>
              </a:rPr>
              <a:t>, ὦ </a:t>
            </a:r>
            <a:r>
              <a:rPr lang="el-GR" dirty="0" err="1">
                <a:latin typeface="Arial" panose="020B0604020202020204" pitchFamily="34" charset="0"/>
                <a:cs typeface="Arial" panose="020B0604020202020204" pitchFamily="34" charset="0"/>
              </a:rPr>
              <a:t>Ἐρυξίμαχε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εἰπεῖν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Ἀριστοφάνη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ἄλλῃ</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γέ</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πῃ</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ἔχω</a:t>
            </a:r>
            <a:r>
              <a:rPr lang="el-GR" dirty="0">
                <a:latin typeface="Arial" panose="020B0604020202020204" pitchFamily="34" charset="0"/>
                <a:cs typeface="Arial" panose="020B0604020202020204" pitchFamily="34" charset="0"/>
              </a:rPr>
              <a:t> λέγειν ἢ ᾗ σύ τε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Παυσανίας </a:t>
            </a:r>
            <a:r>
              <a:rPr lang="el-GR" dirty="0" err="1">
                <a:latin typeface="Arial" panose="020B0604020202020204" pitchFamily="34" charset="0"/>
                <a:cs typeface="Arial" panose="020B0604020202020204" pitchFamily="34" charset="0"/>
              </a:rPr>
              <a:t>εἰπέτην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ἐμοὶ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δοκοῦσιν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ἅνθρωποι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παντάπασι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ἔρωτος</a:t>
            </a:r>
            <a:r>
              <a:rPr lang="el-GR" dirty="0">
                <a:latin typeface="Arial" panose="020B0604020202020204" pitchFamily="34" charset="0"/>
                <a:cs typeface="Arial" panose="020B0604020202020204" pitchFamily="34" charset="0"/>
              </a:rPr>
              <a:t> δύναμιν </a:t>
            </a:r>
            <a:r>
              <a:rPr lang="el-GR" dirty="0" err="1">
                <a:latin typeface="Arial" panose="020B0604020202020204" pitchFamily="34" charset="0"/>
                <a:cs typeface="Arial" panose="020B0604020202020204" pitchFamily="34" charset="0"/>
              </a:rPr>
              <a:t>οὐκ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ᾐσθῆσθαι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ἐπεὶ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αἰσθανόμενοί</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μέγιστ</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ἱερὰ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κατασκευάσαι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βωμούς,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θυσίας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ποιεῖν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μεγίστας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τούτων </a:t>
            </a:r>
            <a:r>
              <a:rPr lang="el-GR" dirty="0" err="1">
                <a:latin typeface="Arial" panose="020B0604020202020204" pitchFamily="34" charset="0"/>
                <a:cs typeface="Arial" panose="020B0604020202020204" pitchFamily="34" charset="0"/>
              </a:rPr>
              <a:t>οὐδὲν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γίγνεται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περὶ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αὐτόν</a:t>
            </a:r>
            <a:r>
              <a:rPr lang="el-GR" dirty="0">
                <a:latin typeface="Arial" panose="020B0604020202020204" pitchFamily="34" charset="0"/>
                <a:cs typeface="Arial" panose="020B0604020202020204" pitchFamily="34" charset="0"/>
              </a:rPr>
              <a:t>, δέον πάντων μάλιστα γίγνεσθαι. </a:t>
            </a:r>
            <a:r>
              <a:rPr lang="el-GR" dirty="0" err="1">
                <a:latin typeface="Arial" panose="020B0604020202020204" pitchFamily="34" charset="0"/>
                <a:cs typeface="Arial" panose="020B0604020202020204" pitchFamily="34" charset="0"/>
              </a:rPr>
              <a:t>ἔστι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θεῶν</a:t>
            </a:r>
            <a:r>
              <a:rPr lang="el-GR" dirty="0">
                <a:latin typeface="Arial" panose="020B0604020202020204" pitchFamily="34" charset="0"/>
                <a:cs typeface="Arial" panose="020B0604020202020204" pitchFamily="34" charset="0"/>
              </a:rPr>
              <a:t> [189</a:t>
            </a:r>
            <a:r>
              <a:rPr lang="en-GB" dirty="0">
                <a:latin typeface="Arial" panose="020B0604020202020204" pitchFamily="34" charset="0"/>
                <a:cs typeface="Arial" panose="020B0604020202020204" pitchFamily="34" charset="0"/>
              </a:rPr>
              <a:t>d] </a:t>
            </a:r>
            <a:r>
              <a:rPr lang="el-GR" dirty="0" err="1">
                <a:latin typeface="Arial" panose="020B0604020202020204" pitchFamily="34" charset="0"/>
                <a:cs typeface="Arial" panose="020B0604020202020204" pitchFamily="34" charset="0"/>
              </a:rPr>
              <a:t>φιλανθρωπότατος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ἐπίκουρός</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ὢν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ἀνθρώπων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ἰατρὸς</a:t>
            </a:r>
            <a:r>
              <a:rPr lang="el-GR" dirty="0">
                <a:latin typeface="Arial" panose="020B0604020202020204" pitchFamily="34" charset="0"/>
                <a:cs typeface="Arial" panose="020B0604020202020204" pitchFamily="34" charset="0"/>
              </a:rPr>
              <a:t> τούτων </a:t>
            </a:r>
            <a:r>
              <a:rPr lang="el-GR" dirty="0" err="1">
                <a:latin typeface="Arial" panose="020B0604020202020204" pitchFamily="34" charset="0"/>
                <a:cs typeface="Arial" panose="020B0604020202020204" pitchFamily="34" charset="0"/>
              </a:rPr>
              <a:t>ὧν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ἰαθέντων</a:t>
            </a:r>
            <a:r>
              <a:rPr lang="el-GR" dirty="0">
                <a:latin typeface="Arial" panose="020B0604020202020204" pitchFamily="34" charset="0"/>
                <a:cs typeface="Arial" panose="020B0604020202020204" pitchFamily="34" charset="0"/>
              </a:rPr>
              <a:t> μεγίστη </a:t>
            </a:r>
            <a:r>
              <a:rPr lang="el-GR" dirty="0" err="1">
                <a:latin typeface="Arial" panose="020B0604020202020204" pitchFamily="34" charset="0"/>
                <a:cs typeface="Arial" panose="020B0604020202020204" pitchFamily="34" charset="0"/>
              </a:rPr>
              <a:t>εὐδαιμονία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ἀνθρωπείῳ</a:t>
            </a:r>
            <a:r>
              <a:rPr lang="el-GR" dirty="0">
                <a:latin typeface="Arial" panose="020B0604020202020204" pitchFamily="34" charset="0"/>
                <a:cs typeface="Arial" panose="020B0604020202020204" pitchFamily="34" charset="0"/>
              </a:rPr>
              <a:t> γένει </a:t>
            </a:r>
            <a:r>
              <a:rPr lang="el-GR" dirty="0" err="1">
                <a:latin typeface="Arial" panose="020B0604020202020204" pitchFamily="34" charset="0"/>
                <a:cs typeface="Arial" panose="020B0604020202020204" pitchFamily="34" charset="0"/>
              </a:rPr>
              <a:t>εἴη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ἐγὼ</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πειράσομαι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εἰσηγήσασθαι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δύναμιν </a:t>
            </a:r>
            <a:r>
              <a:rPr lang="el-GR" dirty="0" err="1">
                <a:latin typeface="Arial" panose="020B0604020202020204" pitchFamily="34" charset="0"/>
                <a:cs typeface="Arial" panose="020B0604020202020204" pitchFamily="34" charset="0"/>
              </a:rPr>
              <a:t>αὐτοῦ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ὑμεῖς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ἄλλων</a:t>
            </a:r>
            <a:r>
              <a:rPr lang="el-GR" dirty="0">
                <a:latin typeface="Arial" panose="020B0604020202020204" pitchFamily="34" charset="0"/>
                <a:cs typeface="Arial" panose="020B0604020202020204" pitchFamily="34" charset="0"/>
              </a:rPr>
              <a:t> διδάσκαλοι </a:t>
            </a:r>
            <a:r>
              <a:rPr lang="el-GR" dirty="0" err="1">
                <a:latin typeface="Arial" panose="020B0604020202020204" pitchFamily="34" charset="0"/>
                <a:cs typeface="Arial" panose="020B0604020202020204" pitchFamily="34" charset="0"/>
              </a:rPr>
              <a:t>ἔσεσθε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δεῖ</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πρῶτον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ὑμᾶς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μαθεῖν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ἀνθρωπίνην</a:t>
            </a:r>
            <a:r>
              <a:rPr lang="el-GR" dirty="0">
                <a:latin typeface="Arial" panose="020B0604020202020204" pitchFamily="34" charset="0"/>
                <a:cs typeface="Arial" panose="020B0604020202020204" pitchFamily="34" charset="0"/>
              </a:rPr>
              <a:t> φύσιν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παθήματα </a:t>
            </a:r>
            <a:r>
              <a:rPr lang="el-GR" dirty="0" err="1">
                <a:latin typeface="Arial" panose="020B0604020202020204" pitchFamily="34" charset="0"/>
                <a:cs typeface="Arial" panose="020B0604020202020204" pitchFamily="34" charset="0"/>
              </a:rPr>
              <a:t>αὐτῆς</a:t>
            </a:r>
            <a:r>
              <a:rPr lang="el-GR" dirty="0">
                <a:latin typeface="Arial" panose="020B0604020202020204" pitchFamily="34" charset="0"/>
                <a:cs typeface="Arial" panose="020B0604020202020204" pitchFamily="34" charset="0"/>
              </a:rPr>
              <a:t>.</a:t>
            </a:r>
          </a:p>
        </p:txBody>
      </p:sp>
      <p:sp>
        <p:nvSpPr>
          <p:cNvPr id="4" name="Θέση περιεχομένου 3">
            <a:extLst>
              <a:ext uri="{FF2B5EF4-FFF2-40B4-BE49-F238E27FC236}">
                <a16:creationId xmlns:a16="http://schemas.microsoft.com/office/drawing/2014/main" id="{B91F6C8E-757E-DD00-682B-B6DB5B42BC06}"/>
              </a:ext>
            </a:extLst>
          </p:cNvPr>
          <p:cNvSpPr>
            <a:spLocks noGrp="1"/>
          </p:cNvSpPr>
          <p:nvPr>
            <p:ph sz="half" idx="2"/>
          </p:nvPr>
        </p:nvSpPr>
        <p:spPr/>
        <p:txBody>
          <a:bodyPr>
            <a:normAutofit fontScale="47500" lnSpcReduction="20000"/>
          </a:bodyPr>
          <a:lstStyle/>
          <a:p>
            <a:pPr marL="0" indent="0" algn="just">
              <a:buNone/>
            </a:pPr>
            <a:r>
              <a:rPr lang="el-GR" dirty="0">
                <a:latin typeface="Arial" panose="020B0604020202020204" pitchFamily="34" charset="0"/>
                <a:cs typeface="Arial" panose="020B0604020202020204" pitchFamily="34" charset="0"/>
              </a:rPr>
              <a:t>«Αριστοφάνη, είπε ο </a:t>
            </a:r>
            <a:r>
              <a:rPr lang="el-GR" dirty="0" err="1">
                <a:latin typeface="Arial" panose="020B0604020202020204" pitchFamily="34" charset="0"/>
                <a:cs typeface="Arial" panose="020B0604020202020204" pitchFamily="34" charset="0"/>
              </a:rPr>
              <a:t>Ερυξίμαχος</a:t>
            </a:r>
            <a:r>
              <a:rPr lang="el-GR" dirty="0">
                <a:latin typeface="Arial" panose="020B0604020202020204" pitchFamily="34" charset="0"/>
                <a:cs typeface="Arial" panose="020B0604020202020204" pitchFamily="34" charset="0"/>
              </a:rPr>
              <a:t>, μου έριξες την πετριά και πας να γλιτώσεις </a:t>
            </a:r>
            <a:r>
              <a:rPr lang="el-GR" dirty="0" err="1">
                <a:latin typeface="Arial" panose="020B0604020202020204" pitchFamily="34" charset="0"/>
                <a:cs typeface="Arial" panose="020B0604020202020204" pitchFamily="34" charset="0"/>
              </a:rPr>
              <a:t>απ</a:t>
            </a:r>
            <a:r>
              <a:rPr lang="el-GR" dirty="0">
                <a:latin typeface="Arial" panose="020B0604020202020204" pitchFamily="34" charset="0"/>
                <a:cs typeface="Arial" panose="020B0604020202020204" pitchFamily="34" charset="0"/>
              </a:rPr>
              <a:t>᾽ τα χέρια μου, αλλά να ᾽</a:t>
            </a:r>
            <a:r>
              <a:rPr lang="el-GR" dirty="0" err="1">
                <a:latin typeface="Arial" panose="020B0604020202020204" pitchFamily="34" charset="0"/>
                <a:cs typeface="Arial" panose="020B0604020202020204" pitchFamily="34" charset="0"/>
              </a:rPr>
              <a:t>σαι</a:t>
            </a:r>
            <a:r>
              <a:rPr lang="el-GR" dirty="0">
                <a:latin typeface="Arial" panose="020B0604020202020204" pitchFamily="34" charset="0"/>
                <a:cs typeface="Arial" panose="020B0604020202020204" pitchFamily="34" charset="0"/>
              </a:rPr>
              <a:t> προσεχτικός κι όσο κρατήσει η ομιλία σου να ᾽</a:t>
            </a:r>
            <a:r>
              <a:rPr lang="el-GR" dirty="0" err="1">
                <a:latin typeface="Arial" panose="020B0604020202020204" pitchFamily="34" charset="0"/>
                <a:cs typeface="Arial" panose="020B0604020202020204" pitchFamily="34" charset="0"/>
              </a:rPr>
              <a:t>χεις</a:t>
            </a:r>
            <a:r>
              <a:rPr lang="el-GR" dirty="0">
                <a:latin typeface="Arial" panose="020B0604020202020204" pitchFamily="34" charset="0"/>
                <a:cs typeface="Arial" panose="020B0604020202020204" pitchFamily="34" charset="0"/>
              </a:rPr>
              <a:t> στο μυαλό σου ότι θα λογοδοτήσεις· [189c] δεν αποκλείεται όμως, αν το δω αλλιώς, να σ᾽ αφήσω ήσυχο».</a:t>
            </a:r>
          </a:p>
          <a:p>
            <a:pPr marL="0" indent="0" algn="just">
              <a:buNone/>
            </a:pPr>
            <a:r>
              <a:rPr lang="el-GR" dirty="0">
                <a:latin typeface="Arial" panose="020B0604020202020204" pitchFamily="34" charset="0"/>
                <a:cs typeface="Arial" panose="020B0604020202020204" pitchFamily="34" charset="0"/>
              </a:rPr>
              <a:t>Κι είπε ο Αριστοφάνης: «Εγώ λοιπόν, </a:t>
            </a:r>
            <a:r>
              <a:rPr lang="el-GR" dirty="0" err="1">
                <a:latin typeface="Arial" panose="020B0604020202020204" pitchFamily="34" charset="0"/>
                <a:cs typeface="Arial" panose="020B0604020202020204" pitchFamily="34" charset="0"/>
              </a:rPr>
              <a:t>Ερυξίμαχε</a:t>
            </a:r>
            <a:r>
              <a:rPr lang="el-GR" dirty="0">
                <a:latin typeface="Arial" panose="020B0604020202020204" pitchFamily="34" charset="0"/>
                <a:cs typeface="Arial" panose="020B0604020202020204" pitchFamily="34" charset="0"/>
              </a:rPr>
              <a:t>, λέω να μιλήσω κάπως διαφορετικά </a:t>
            </a:r>
            <a:r>
              <a:rPr lang="el-GR" dirty="0" err="1">
                <a:latin typeface="Arial" panose="020B0604020202020204" pitchFamily="34" charset="0"/>
                <a:cs typeface="Arial" panose="020B0604020202020204" pitchFamily="34" charset="0"/>
              </a:rPr>
              <a:t>απ</a:t>
            </a:r>
            <a:r>
              <a:rPr lang="el-GR" dirty="0">
                <a:latin typeface="Arial" panose="020B0604020202020204" pitchFamily="34" charset="0"/>
                <a:cs typeface="Arial" panose="020B0604020202020204" pitchFamily="34" charset="0"/>
              </a:rPr>
              <a:t>᾽ ό,τι αναπτύξατε εσύ κι ο Παυσανίας. Γιατί σχημάτισα την εντύπωση ότι οι άνθρωποι δεν </a:t>
            </a:r>
            <a:r>
              <a:rPr lang="el-GR" dirty="0" err="1">
                <a:latin typeface="Arial" panose="020B0604020202020204" pitchFamily="34" charset="0"/>
                <a:cs typeface="Arial" panose="020B0604020202020204" pitchFamily="34" charset="0"/>
              </a:rPr>
              <a:t>αντιλήφτηκαν</a:t>
            </a:r>
            <a:r>
              <a:rPr lang="el-GR" dirty="0">
                <a:latin typeface="Arial" panose="020B0604020202020204" pitchFamily="34" charset="0"/>
                <a:cs typeface="Arial" panose="020B0604020202020204" pitchFamily="34" charset="0"/>
              </a:rPr>
              <a:t> καθόλου, μα καθόλου, τη δύναμη του Έρωτα, γιατί, αν βέβαια την είχαν </a:t>
            </a:r>
            <a:r>
              <a:rPr lang="el-GR" dirty="0" err="1">
                <a:latin typeface="Arial" panose="020B0604020202020204" pitchFamily="34" charset="0"/>
                <a:cs typeface="Arial" panose="020B0604020202020204" pitchFamily="34" charset="0"/>
              </a:rPr>
              <a:t>αντιληφτεί</a:t>
            </a:r>
            <a:r>
              <a:rPr lang="el-GR" dirty="0">
                <a:latin typeface="Arial" panose="020B0604020202020204" pitchFamily="34" charset="0"/>
                <a:cs typeface="Arial" panose="020B0604020202020204" pitchFamily="34" charset="0"/>
              </a:rPr>
              <a:t>, θα ίδρυαν στη χάρη του τα μεγαλοπρεπέστερα λατρευτικά κέντρα και βωμούς και θα του τελούσαν τις πιο μεγάλες θυσίες, κι όχι όπως τώρα, που καμιά λατρεία δεν του αφιερώνεται, την ώρα που, αν ήταν κάτι να γίνει με απόλυτη προτεραιότητα, ήταν αυτό. Γιατί, περισσότερο από κάθε άλλο θεό, [189d] τρέφει τα πιο φιλάνθρωπα αισθήματα, καθώς παραστέκεται στον άνθρωπο και γιατρεύει όλα εκείνα, που με τη γιατρειά τους θα μπορούσε το ανθρώπινο γένος να χαρεί την πιο μεγάλη ευτυχία. Λοιπόν, εγώ θα βάλω τα δυνατά μου να σας εκθέσω τη δύναμή του, κι εσείς με τη σειρά σας θα τη διδάξετε στους άλλους. Αλλά πρώτα πρέπει να μάθετε </a:t>
            </a:r>
            <a:r>
              <a:rPr lang="el-GR" dirty="0" err="1">
                <a:latin typeface="Arial" panose="020B0604020202020204" pitchFamily="34" charset="0"/>
                <a:cs typeface="Arial" panose="020B0604020202020204" pitchFamily="34" charset="0"/>
              </a:rPr>
              <a:t>ποιά</a:t>
            </a:r>
            <a:r>
              <a:rPr lang="el-GR" dirty="0">
                <a:latin typeface="Arial" panose="020B0604020202020204" pitchFamily="34" charset="0"/>
                <a:cs typeface="Arial" panose="020B0604020202020204" pitchFamily="34" charset="0"/>
              </a:rPr>
              <a:t> είναι η φύση του ανθρώπου και τα όσα συμβαίνουν στη ζωή του.</a:t>
            </a:r>
          </a:p>
        </p:txBody>
      </p:sp>
    </p:spTree>
    <p:extLst>
      <p:ext uri="{BB962C8B-B14F-4D97-AF65-F5344CB8AC3E}">
        <p14:creationId xmlns:p14="http://schemas.microsoft.com/office/powerpoint/2010/main" val="1541445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86E777-AF01-E4F2-4454-C58A66B17933}"/>
              </a:ext>
            </a:extLst>
          </p:cNvPr>
          <p:cNvSpPr>
            <a:spLocks noGrp="1"/>
          </p:cNvSpPr>
          <p:nvPr>
            <p:ph type="title"/>
          </p:nvPr>
        </p:nvSpPr>
        <p:spPr/>
        <p:txBody>
          <a:bodyPr/>
          <a:lstStyle/>
          <a:p>
            <a:r>
              <a:rPr lang="el-GR" i="1" dirty="0"/>
              <a:t>Συμπόσιο</a:t>
            </a:r>
            <a:r>
              <a:rPr lang="el-GR" dirty="0"/>
              <a:t> 189</a:t>
            </a:r>
            <a:r>
              <a:rPr lang="en-GB" dirty="0"/>
              <a:t>a-192e</a:t>
            </a:r>
            <a:endParaRPr lang="el-GR" dirty="0"/>
          </a:p>
        </p:txBody>
      </p:sp>
      <p:sp>
        <p:nvSpPr>
          <p:cNvPr id="3" name="Θέση περιεχομένου 2">
            <a:extLst>
              <a:ext uri="{FF2B5EF4-FFF2-40B4-BE49-F238E27FC236}">
                <a16:creationId xmlns:a16="http://schemas.microsoft.com/office/drawing/2014/main" id="{E86DFE6A-537D-6C0D-32B2-DC7337982828}"/>
              </a:ext>
            </a:extLst>
          </p:cNvPr>
          <p:cNvSpPr>
            <a:spLocks noGrp="1"/>
          </p:cNvSpPr>
          <p:nvPr>
            <p:ph sz="half" idx="1"/>
          </p:nvPr>
        </p:nvSpPr>
        <p:spPr/>
        <p:txBody>
          <a:bodyPr>
            <a:normAutofit fontScale="47500" lnSpcReduction="20000"/>
          </a:bodyPr>
          <a:lstStyle/>
          <a:p>
            <a:pPr marL="0" indent="0" algn="just">
              <a:buNone/>
            </a:pPr>
            <a:r>
              <a:rPr lang="el-GR" dirty="0">
                <a:latin typeface="Arial" panose="020B0604020202020204" pitchFamily="34" charset="0"/>
                <a:cs typeface="Arial" panose="020B0604020202020204" pitchFamily="34" charset="0"/>
              </a:rPr>
              <a:t>Ἡ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πάλαι </a:t>
            </a:r>
            <a:r>
              <a:rPr lang="el-GR" dirty="0" err="1">
                <a:latin typeface="Arial" panose="020B0604020202020204" pitchFamily="34" charset="0"/>
                <a:cs typeface="Arial" panose="020B0604020202020204" pitchFamily="34" charset="0"/>
              </a:rPr>
              <a:t>ἡμῶν</a:t>
            </a:r>
            <a:r>
              <a:rPr lang="el-GR" dirty="0">
                <a:latin typeface="Arial" panose="020B0604020202020204" pitchFamily="34" charset="0"/>
                <a:cs typeface="Arial" panose="020B0604020202020204" pitchFamily="34" charset="0"/>
              </a:rPr>
              <a:t> φύσις </a:t>
            </a:r>
            <a:r>
              <a:rPr lang="el-GR" dirty="0" err="1">
                <a:latin typeface="Arial" panose="020B0604020202020204" pitchFamily="34" charset="0"/>
                <a:cs typeface="Arial" panose="020B0604020202020204" pitchFamily="34" charset="0"/>
              </a:rPr>
              <a:t>οὐχ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αὑτὴ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ἥπερ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ἀλλοία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πρῶτον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τρία </a:t>
            </a:r>
            <a:r>
              <a:rPr lang="el-GR" dirty="0" err="1">
                <a:latin typeface="Arial" panose="020B0604020202020204" pitchFamily="34" charset="0"/>
                <a:cs typeface="Arial" panose="020B0604020202020204" pitchFamily="34" charset="0"/>
              </a:rPr>
              <a:t>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γένη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ἀνθρώπων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δύο, </a:t>
            </a:r>
            <a:r>
              <a:rPr lang="el-GR" dirty="0" err="1">
                <a:latin typeface="Arial" panose="020B0604020202020204" pitchFamily="34" charset="0"/>
                <a:cs typeface="Arial" panose="020B0604020202020204" pitchFamily="34" charset="0"/>
              </a:rPr>
              <a:t>ἄρρεν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θῆλυ</a:t>
            </a:r>
            <a:r>
              <a:rPr lang="el-GR" dirty="0">
                <a:latin typeface="Arial" panose="020B0604020202020204" pitchFamily="34" charset="0"/>
                <a:cs typeface="Arial" panose="020B0604020202020204" pitchFamily="34" charset="0"/>
              </a:rPr>
              <a:t>, [189</a:t>
            </a:r>
            <a:r>
              <a:rPr lang="en-GB" dirty="0">
                <a:latin typeface="Arial" panose="020B0604020202020204" pitchFamily="34" charset="0"/>
                <a:cs typeface="Arial" panose="020B0604020202020204" pitchFamily="34" charset="0"/>
              </a:rPr>
              <a:t>e] </a:t>
            </a:r>
            <a:r>
              <a:rPr lang="el-GR" dirty="0" err="1">
                <a:latin typeface="Arial" panose="020B0604020202020204" pitchFamily="34" charset="0"/>
                <a:cs typeface="Arial" panose="020B0604020202020204" pitchFamily="34" charset="0"/>
              </a:rPr>
              <a:t>ἀλλὰ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τρίτον </a:t>
            </a:r>
            <a:r>
              <a:rPr lang="el-GR" dirty="0" err="1">
                <a:latin typeface="Arial" panose="020B0604020202020204" pitchFamily="34" charset="0"/>
                <a:cs typeface="Arial" panose="020B0604020202020204" pitchFamily="34" charset="0"/>
              </a:rPr>
              <a:t>προσῆν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κοινὸν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ἀμφοτέρων</a:t>
            </a:r>
            <a:r>
              <a:rPr lang="el-GR" dirty="0">
                <a:latin typeface="Arial" panose="020B0604020202020204" pitchFamily="34" charset="0"/>
                <a:cs typeface="Arial" panose="020B0604020202020204" pitchFamily="34" charset="0"/>
              </a:rPr>
              <a:t> τούτων, </a:t>
            </a:r>
            <a:r>
              <a:rPr lang="el-GR" dirty="0" err="1">
                <a:latin typeface="Arial" panose="020B0604020202020204" pitchFamily="34" charset="0"/>
                <a:cs typeface="Arial" panose="020B0604020202020204" pitchFamily="34" charset="0"/>
              </a:rPr>
              <a:t>οὗ</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ὄνομα</a:t>
            </a:r>
            <a:r>
              <a:rPr lang="el-GR" dirty="0">
                <a:latin typeface="Arial" panose="020B0604020202020204" pitchFamily="34" charset="0"/>
                <a:cs typeface="Arial" panose="020B0604020202020204" pitchFamily="34" charset="0"/>
              </a:rPr>
              <a:t> λοιπόν, </a:t>
            </a:r>
            <a:r>
              <a:rPr lang="el-GR" dirty="0" err="1">
                <a:latin typeface="Arial" panose="020B0604020202020204" pitchFamily="34" charset="0"/>
                <a:cs typeface="Arial" panose="020B0604020202020204" pitchFamily="34" charset="0"/>
              </a:rPr>
              <a:t>αὐτὸ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ἠφάνισται</a:t>
            </a:r>
            <a:r>
              <a:rPr lang="el-GR" dirty="0">
                <a:latin typeface="Arial" panose="020B0604020202020204" pitchFamily="34" charset="0"/>
                <a:cs typeface="Arial" panose="020B0604020202020204" pitchFamily="34" charset="0"/>
              </a:rPr>
              <a:t>· </a:t>
            </a:r>
            <a:r>
              <a:rPr lang="el-GR" u="sng" dirty="0" err="1">
                <a:latin typeface="Arial" panose="020B0604020202020204" pitchFamily="34" charset="0"/>
                <a:cs typeface="Arial" panose="020B0604020202020204" pitchFamily="34" charset="0"/>
              </a:rPr>
              <a:t>ἀνδρόγυνον</a:t>
            </a:r>
            <a:r>
              <a:rPr lang="el-GR" u="sng"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ἓν</a:t>
            </a:r>
            <a:r>
              <a:rPr lang="el-GR" dirty="0">
                <a:latin typeface="Arial" panose="020B0604020202020204" pitchFamily="34" charset="0"/>
                <a:cs typeface="Arial" panose="020B0604020202020204" pitchFamily="34" charset="0"/>
              </a:rPr>
              <a:t> τότε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εἶδος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ὄνομα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ἐξ</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ἀμφοτέρων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κοινὸν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ἄρρενος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θήλεος,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ἔστιν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ἀλλ</a:t>
            </a:r>
            <a:r>
              <a:rPr lang="el-GR" dirty="0">
                <a:latin typeface="Arial" panose="020B0604020202020204" pitchFamily="34" charset="0"/>
                <a:cs typeface="Arial" panose="020B0604020202020204" pitchFamily="34" charset="0"/>
              </a:rPr>
              <a:t>᾽ ἢ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ὀνείδει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ὄνομα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κείμενον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ἔπειτα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ὅλον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ἑκάστου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ἀνθρώπου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εἶδος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στρογγύλον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νῶτον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πλευρὰς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κύκλῳ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ἔχον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χεῖρας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τέτταρας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εἶχε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σκέλη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ἴσα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ταῖς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χερσίν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πρόσωπα [190</a:t>
            </a:r>
            <a:r>
              <a:rPr lang="en-GB" dirty="0">
                <a:latin typeface="Arial" panose="020B0604020202020204" pitchFamily="34" charset="0"/>
                <a:cs typeface="Arial" panose="020B0604020202020204" pitchFamily="34" charset="0"/>
              </a:rPr>
              <a:t>a] </a:t>
            </a:r>
            <a:r>
              <a:rPr lang="el-GR" dirty="0" err="1">
                <a:latin typeface="Arial" panose="020B0604020202020204" pitchFamily="34" charset="0"/>
                <a:cs typeface="Arial" panose="020B0604020202020204" pitchFamily="34" charset="0"/>
              </a:rPr>
              <a:t>δύ</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αὐχένι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κυκλοτερεῖ</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ὅμοια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πάντῃ</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κεφαλὴν</a:t>
            </a:r>
            <a:r>
              <a:rPr lang="el-GR" dirty="0">
                <a:latin typeface="Arial" panose="020B0604020202020204" pitchFamily="34" charset="0"/>
                <a:cs typeface="Arial" panose="020B0604020202020204" pitchFamily="34" charset="0"/>
              </a:rPr>
              <a:t> δ᾽ </a:t>
            </a:r>
            <a:r>
              <a:rPr lang="el-GR" dirty="0" err="1">
                <a:latin typeface="Arial" panose="020B0604020202020204" pitchFamily="34" charset="0"/>
                <a:cs typeface="Arial" panose="020B0604020202020204" pitchFamily="34" charset="0"/>
              </a:rPr>
              <a:t>ἐπ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ἀμφοτέροις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προσώποις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ἐναντίοις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κειμένοις</a:t>
            </a:r>
            <a:r>
              <a:rPr lang="el-GR" dirty="0">
                <a:latin typeface="Arial" panose="020B0604020202020204" pitchFamily="34" charset="0"/>
                <a:cs typeface="Arial" panose="020B0604020202020204" pitchFamily="34" charset="0"/>
              </a:rPr>
              <a:t> μίαν,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ὦτα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τέτταρα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αἰδοῖα</a:t>
            </a:r>
            <a:r>
              <a:rPr lang="el-GR" dirty="0">
                <a:latin typeface="Arial" panose="020B0604020202020204" pitchFamily="34" charset="0"/>
                <a:cs typeface="Arial" panose="020B0604020202020204" pitchFamily="34" charset="0"/>
              </a:rPr>
              <a:t> δύο,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τἆλλα</a:t>
            </a:r>
            <a:r>
              <a:rPr lang="el-GR" dirty="0">
                <a:latin typeface="Arial" panose="020B0604020202020204" pitchFamily="34" charset="0"/>
                <a:cs typeface="Arial" panose="020B0604020202020204" pitchFamily="34" charset="0"/>
              </a:rPr>
              <a:t> πάντα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ἀπὸ</a:t>
            </a:r>
            <a:r>
              <a:rPr lang="el-GR" dirty="0">
                <a:latin typeface="Arial" panose="020B0604020202020204" pitchFamily="34" charset="0"/>
                <a:cs typeface="Arial" panose="020B0604020202020204" pitchFamily="34" charset="0"/>
              </a:rPr>
              <a:t> τούτων </a:t>
            </a:r>
            <a:r>
              <a:rPr lang="el-GR" dirty="0" err="1">
                <a:latin typeface="Arial" panose="020B0604020202020204" pitchFamily="34" charset="0"/>
                <a:cs typeface="Arial" panose="020B0604020202020204" pitchFamily="34" charset="0"/>
              </a:rPr>
              <a:t>ἄν</a:t>
            </a:r>
            <a:r>
              <a:rPr lang="el-GR" dirty="0">
                <a:latin typeface="Arial" panose="020B0604020202020204" pitchFamily="34" charset="0"/>
                <a:cs typeface="Arial" panose="020B0604020202020204" pitchFamily="34" charset="0"/>
              </a:rPr>
              <a:t> τις </a:t>
            </a:r>
            <a:r>
              <a:rPr lang="el-GR" dirty="0" err="1">
                <a:latin typeface="Arial" panose="020B0604020202020204" pitchFamily="34" charset="0"/>
                <a:cs typeface="Arial" panose="020B0604020202020204" pitchFamily="34" charset="0"/>
              </a:rPr>
              <a:t>εἰκάσειεν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ἐπορεύετο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ὀρθὸν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ὁποτέρωσε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βουληθείη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ὁπότε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ταχὺ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ὁρμήσειεν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κυβιστῶντες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ὀρθὸν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σκέλη περιφερόμενοι </a:t>
            </a:r>
            <a:r>
              <a:rPr lang="el-GR" dirty="0" err="1">
                <a:latin typeface="Arial" panose="020B0604020202020204" pitchFamily="34" charset="0"/>
                <a:cs typeface="Arial" panose="020B0604020202020204" pitchFamily="34" charset="0"/>
              </a:rPr>
              <a:t>κυβιστῶσι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κύκλῳ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ὀκτὼ</a:t>
            </a:r>
            <a:r>
              <a:rPr lang="el-GR" dirty="0">
                <a:latin typeface="Arial" panose="020B0604020202020204" pitchFamily="34" charset="0"/>
                <a:cs typeface="Arial" panose="020B0604020202020204" pitchFamily="34" charset="0"/>
              </a:rPr>
              <a:t> τότε </a:t>
            </a:r>
            <a:r>
              <a:rPr lang="el-GR" dirty="0" err="1">
                <a:latin typeface="Arial" panose="020B0604020202020204" pitchFamily="34" charset="0"/>
                <a:cs typeface="Arial" panose="020B0604020202020204" pitchFamily="34" charset="0"/>
              </a:rPr>
              <a:t>οὖσι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μέλεσιν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ἀπερειδόμενοι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ταχὺ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ἐφέροντο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κύκλῳ</a:t>
            </a:r>
            <a:r>
              <a:rPr lang="el-GR" dirty="0">
                <a:latin typeface="Arial" panose="020B0604020202020204" pitchFamily="34" charset="0"/>
                <a:cs typeface="Arial" panose="020B0604020202020204" pitchFamily="34" charset="0"/>
              </a:rPr>
              <a:t>.</a:t>
            </a:r>
          </a:p>
        </p:txBody>
      </p:sp>
      <p:sp>
        <p:nvSpPr>
          <p:cNvPr id="4" name="Θέση περιεχομένου 3">
            <a:extLst>
              <a:ext uri="{FF2B5EF4-FFF2-40B4-BE49-F238E27FC236}">
                <a16:creationId xmlns:a16="http://schemas.microsoft.com/office/drawing/2014/main" id="{E2EEB8DA-2FFC-46DE-417D-1BAF2A80FE11}"/>
              </a:ext>
            </a:extLst>
          </p:cNvPr>
          <p:cNvSpPr>
            <a:spLocks noGrp="1"/>
          </p:cNvSpPr>
          <p:nvPr>
            <p:ph sz="half" idx="2"/>
          </p:nvPr>
        </p:nvSpPr>
        <p:spPr/>
        <p:txBody>
          <a:bodyPr>
            <a:normAutofit fontScale="47500" lnSpcReduction="20000"/>
          </a:bodyPr>
          <a:lstStyle/>
          <a:p>
            <a:pPr marL="0" indent="0" algn="just">
              <a:buNone/>
            </a:pPr>
            <a:r>
              <a:rPr lang="el-GR" b="0" i="0" dirty="0">
                <a:solidFill>
                  <a:srgbClr val="333333"/>
                </a:solidFill>
                <a:effectLst/>
                <a:latin typeface="Arial" panose="020B0604020202020204" pitchFamily="34" charset="0"/>
                <a:cs typeface="Arial" panose="020B0604020202020204" pitchFamily="34" charset="0"/>
              </a:rPr>
              <a:t>Τον παλιότερο καιρό η ανθρώπινη φύση δεν ήταν όμοια με τη σημερινή, αλλά διαφορετική. Όταν δηλαδή </a:t>
            </a:r>
            <a:r>
              <a:rPr lang="el-GR" b="0" i="0" dirty="0" err="1">
                <a:solidFill>
                  <a:srgbClr val="333333"/>
                </a:solidFill>
                <a:effectLst/>
                <a:latin typeface="Arial" panose="020B0604020202020204" pitchFamily="34" charset="0"/>
                <a:cs typeface="Arial" panose="020B0604020202020204" pitchFamily="34" charset="0"/>
              </a:rPr>
              <a:t>πρωτοφάνηκαν</a:t>
            </a:r>
            <a:r>
              <a:rPr lang="el-GR" b="0" i="0" dirty="0">
                <a:solidFill>
                  <a:srgbClr val="333333"/>
                </a:solidFill>
                <a:effectLst/>
                <a:latin typeface="Arial" panose="020B0604020202020204" pitchFamily="34" charset="0"/>
                <a:cs typeface="Arial" panose="020B0604020202020204" pitchFamily="34" charset="0"/>
              </a:rPr>
              <a:t> στη γη τα φύλα των ανθρώπων ήταν τρία, όχι δυο (όπως τώρα, αρσενικό και θηλυκό), </a:t>
            </a:r>
            <a:r>
              <a:rPr lang="el-GR" b="0" i="0" dirty="0">
                <a:solidFill>
                  <a:srgbClr val="999999"/>
                </a:solidFill>
                <a:effectLst/>
                <a:latin typeface="Arial" panose="020B0604020202020204" pitchFamily="34" charset="0"/>
                <a:cs typeface="Arial" panose="020B0604020202020204" pitchFamily="34" charset="0"/>
              </a:rPr>
              <a:t>[189e]</a:t>
            </a:r>
            <a:r>
              <a:rPr lang="el-GR" b="0" i="0" dirty="0">
                <a:solidFill>
                  <a:srgbClr val="333333"/>
                </a:solidFill>
                <a:effectLst/>
                <a:latin typeface="Arial" panose="020B0604020202020204" pitchFamily="34" charset="0"/>
                <a:cs typeface="Arial" panose="020B0604020202020204" pitchFamily="34" charset="0"/>
              </a:rPr>
              <a:t> αλλά εκτός </a:t>
            </a:r>
            <a:r>
              <a:rPr lang="el-GR" b="0" i="0" dirty="0" err="1">
                <a:solidFill>
                  <a:srgbClr val="333333"/>
                </a:solidFill>
                <a:effectLst/>
                <a:latin typeface="Arial" panose="020B0604020202020204" pitchFamily="34" charset="0"/>
                <a:cs typeface="Arial" panose="020B0604020202020204" pitchFamily="34" charset="0"/>
              </a:rPr>
              <a:t>απ</a:t>
            </a:r>
            <a:r>
              <a:rPr lang="el-GR" b="0" i="0" dirty="0">
                <a:solidFill>
                  <a:srgbClr val="333333"/>
                </a:solidFill>
                <a:effectLst/>
                <a:latin typeface="Arial" panose="020B0604020202020204" pitchFamily="34" charset="0"/>
                <a:cs typeface="Arial" panose="020B0604020202020204" pitchFamily="34" charset="0"/>
              </a:rPr>
              <a:t>᾽ αυτά υπήρχε κι ένα τρίτο, που μέσα του είχε τα δυο άλλα ενωμένα· σήμερα κρατούμε τ᾽ όνομά του, το ίδιο όμως χάθηκε· τότε λοιπόν υπήρχε και φύλο με ξεχωριστή μορφή και όνομα, το αρσενικοθήλυκο, που το συναποτελούσαν και τα δυο, και το αρσενικό και το θηλυκό· τώρα απόμεινε μόνο το όνομα, που το τυλίγει η ντροπή. Που λες, το παρουσιαστικό τού κάθε τέτοιου ανθρώπου ήταν στρογγυλό· η ράχη σχημάτιζε περιφέρεια, το ίδιο και η μέση· χέρια τέσσερα, σκέλη όσα και τα χέρια και δυο πρόσωπα </a:t>
            </a:r>
            <a:r>
              <a:rPr lang="el-GR" b="0" i="0" dirty="0">
                <a:solidFill>
                  <a:srgbClr val="999999"/>
                </a:solidFill>
                <a:effectLst/>
                <a:latin typeface="Arial" panose="020B0604020202020204" pitchFamily="34" charset="0"/>
                <a:cs typeface="Arial" panose="020B0604020202020204" pitchFamily="34" charset="0"/>
              </a:rPr>
              <a:t>[190a]</a:t>
            </a:r>
            <a:r>
              <a:rPr lang="el-GR" b="0" i="0" dirty="0">
                <a:solidFill>
                  <a:srgbClr val="333333"/>
                </a:solidFill>
                <a:effectLst/>
                <a:latin typeface="Arial" panose="020B0604020202020204" pitchFamily="34" charset="0"/>
                <a:cs typeface="Arial" panose="020B0604020202020204" pitchFamily="34" charset="0"/>
              </a:rPr>
              <a:t> πάνω σε σβέρκο κυλινδρικό, το ᾽να ολόιδιο με τ᾽ άλλο· πάνω </a:t>
            </a:r>
            <a:r>
              <a:rPr lang="el-GR" b="0" i="0" dirty="0" err="1">
                <a:solidFill>
                  <a:srgbClr val="333333"/>
                </a:solidFill>
                <a:effectLst/>
                <a:latin typeface="Arial" panose="020B0604020202020204" pitchFamily="34" charset="0"/>
                <a:cs typeface="Arial" panose="020B0604020202020204" pitchFamily="34" charset="0"/>
              </a:rPr>
              <a:t>απ</a:t>
            </a:r>
            <a:r>
              <a:rPr lang="el-GR" b="0" i="0" dirty="0">
                <a:solidFill>
                  <a:srgbClr val="333333"/>
                </a:solidFill>
                <a:effectLst/>
                <a:latin typeface="Arial" panose="020B0604020202020204" pitchFamily="34" charset="0"/>
                <a:cs typeface="Arial" panose="020B0604020202020204" pitchFamily="34" charset="0"/>
              </a:rPr>
              <a:t>᾽ αυτά τα δυο πρόσωπα, που το καθένα τους αντίκριζε το αντίθετο σημείο του ορίζοντα, είχε ένα κεφάλι με τέσσερα αυτιά· είχε δυο γεννητικά όργανα κι όλα τα υπόλοιπα ανάλογα και όπως θα μπορούσε κανείς να τα φανταστεί σύμφωνα με τα παραπάνω. Μπορούσε να μετακινείται και όρθιο, προς όποια διεύθυνση ήθελε, όπως και σήμερα· όποτε όμως του ερχόταν να τρέξει γρήγορα —έχετε δει σαλτιμπάγκους να στριφογυρίζουν και να κάνουν ακροβατικά με τα πόδια όρθια επάνω; έτσι ακριβώς, μια και τότε είχε οχτώ άκρα, στηριζόταν σ᾽ αυτά και μετακινιόταν γρήγορα, σαν τροχός.</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09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A64D41-27BF-770B-D614-D48FC0BFC393}"/>
              </a:ext>
            </a:extLst>
          </p:cNvPr>
          <p:cNvSpPr>
            <a:spLocks noGrp="1"/>
          </p:cNvSpPr>
          <p:nvPr>
            <p:ph type="title"/>
          </p:nvPr>
        </p:nvSpPr>
        <p:spPr/>
        <p:txBody>
          <a:bodyPr/>
          <a:lstStyle/>
          <a:p>
            <a:r>
              <a:rPr lang="el-GR" i="1" dirty="0"/>
              <a:t>Συμπόσιο</a:t>
            </a:r>
            <a:r>
              <a:rPr lang="el-GR" dirty="0"/>
              <a:t> 189</a:t>
            </a:r>
            <a:r>
              <a:rPr lang="en-GB" dirty="0"/>
              <a:t>a-192e</a:t>
            </a:r>
            <a:endParaRPr lang="el-GR" dirty="0"/>
          </a:p>
        </p:txBody>
      </p:sp>
      <p:sp>
        <p:nvSpPr>
          <p:cNvPr id="3" name="Θέση περιεχομένου 2">
            <a:extLst>
              <a:ext uri="{FF2B5EF4-FFF2-40B4-BE49-F238E27FC236}">
                <a16:creationId xmlns:a16="http://schemas.microsoft.com/office/drawing/2014/main" id="{34C71F5E-DAF3-C684-5180-3EC708E1B23A}"/>
              </a:ext>
            </a:extLst>
          </p:cNvPr>
          <p:cNvSpPr>
            <a:spLocks noGrp="1"/>
          </p:cNvSpPr>
          <p:nvPr>
            <p:ph sz="half" idx="1"/>
          </p:nvPr>
        </p:nvSpPr>
        <p:spPr/>
        <p:txBody>
          <a:bodyPr>
            <a:normAutofit fontScale="55000" lnSpcReduction="20000"/>
          </a:bodyPr>
          <a:lstStyle/>
          <a:p>
            <a:pPr marL="0" indent="0" algn="just">
              <a:buNone/>
            </a:pPr>
            <a:r>
              <a:rPr lang="el-GR" dirty="0" err="1">
                <a:latin typeface="Arial" panose="020B0604020202020204" pitchFamily="34" charset="0"/>
                <a:cs typeface="Arial" panose="020B0604020202020204" pitchFamily="34" charset="0"/>
              </a:rPr>
              <a:t>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ταῦτα</a:t>
            </a:r>
            <a:r>
              <a:rPr lang="el-GR" dirty="0">
                <a:latin typeface="Arial" panose="020B0604020202020204" pitchFamily="34" charset="0"/>
                <a:cs typeface="Arial" panose="020B0604020202020204" pitchFamily="34" charset="0"/>
              </a:rPr>
              <a:t> τρία [190</a:t>
            </a:r>
            <a:r>
              <a:rPr lang="en-GB" dirty="0">
                <a:latin typeface="Arial" panose="020B0604020202020204" pitchFamily="34" charset="0"/>
                <a:cs typeface="Arial" panose="020B0604020202020204" pitchFamily="34" charset="0"/>
              </a:rPr>
              <a:t>b]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γένη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τοιαῦτα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ἄρρεν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ἡλίου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ἀρχὴν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ἔκγονον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θῆλυ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ἀμφοτέρων</a:t>
            </a:r>
            <a:r>
              <a:rPr lang="el-GR" dirty="0">
                <a:latin typeface="Arial" panose="020B0604020202020204" pitchFamily="34" charset="0"/>
                <a:cs typeface="Arial" panose="020B0604020202020204" pitchFamily="34" charset="0"/>
              </a:rPr>
              <a:t> μετέχον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σελήνης, </a:t>
            </a:r>
            <a:r>
              <a:rPr lang="el-GR" dirty="0" err="1">
                <a:latin typeface="Arial" panose="020B0604020202020204" pitchFamily="34" charset="0"/>
                <a:cs typeface="Arial" panose="020B0604020202020204" pitchFamily="34" charset="0"/>
              </a:rPr>
              <a:t>ὅτι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ἡ σελήνη </a:t>
            </a:r>
            <a:r>
              <a:rPr lang="el-GR" dirty="0" err="1">
                <a:latin typeface="Arial" panose="020B0604020202020204" pitchFamily="34" charset="0"/>
                <a:cs typeface="Arial" panose="020B0604020202020204" pitchFamily="34" charset="0"/>
              </a:rPr>
              <a:t>ἀμφοτέρων</a:t>
            </a:r>
            <a:r>
              <a:rPr lang="el-GR" dirty="0">
                <a:latin typeface="Arial" panose="020B0604020202020204" pitchFamily="34" charset="0"/>
                <a:cs typeface="Arial" panose="020B0604020202020204" pitchFamily="34" charset="0"/>
              </a:rPr>
              <a:t> μετέχει· </a:t>
            </a:r>
            <a:r>
              <a:rPr lang="el-GR" dirty="0" err="1">
                <a:latin typeface="Arial" panose="020B0604020202020204" pitchFamily="34" charset="0"/>
                <a:cs typeface="Arial" panose="020B0604020202020204" pitchFamily="34" charset="0"/>
              </a:rPr>
              <a:t>περιφερῆ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ἡ πορεία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γονεῦσιν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ὅμοια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ἰσχὺν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δεινὰ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ῥώμην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φρονήματα μεγάλα </a:t>
            </a:r>
            <a:r>
              <a:rPr lang="el-GR" dirty="0" err="1">
                <a:latin typeface="Arial" panose="020B0604020202020204" pitchFamily="34" charset="0"/>
                <a:cs typeface="Arial" panose="020B0604020202020204" pitchFamily="34" charset="0"/>
              </a:rPr>
              <a:t>εἶχον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ἐπεχείρησαν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θεοῖς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ὃ λέγει </a:t>
            </a:r>
            <a:r>
              <a:rPr lang="el-GR" dirty="0" err="1">
                <a:latin typeface="Arial" panose="020B0604020202020204" pitchFamily="34" charset="0"/>
                <a:cs typeface="Arial" panose="020B0604020202020204" pitchFamily="34" charset="0"/>
              </a:rPr>
              <a:t>Ὅμηρος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περὶ</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Ἐφιάλτου</a:t>
            </a:r>
            <a:r>
              <a:rPr lang="el-GR" b="1" dirty="0">
                <a:latin typeface="Arial" panose="020B0604020202020204" pitchFamily="34" charset="0"/>
                <a:cs typeface="Arial" panose="020B0604020202020204" pitchFamily="34" charset="0"/>
              </a:rPr>
              <a:t> τε </a:t>
            </a:r>
            <a:r>
              <a:rPr lang="el-GR" b="1" dirty="0" err="1">
                <a:latin typeface="Arial" panose="020B0604020202020204" pitchFamily="34" charset="0"/>
                <a:cs typeface="Arial" panose="020B0604020202020204" pitchFamily="34" charset="0"/>
              </a:rPr>
              <a:t>καὶ</a:t>
            </a:r>
            <a:r>
              <a:rPr lang="el-GR" b="1"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Ὤτου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περὶ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ἐκείνων</a:t>
            </a:r>
            <a:r>
              <a:rPr lang="el-GR" dirty="0">
                <a:latin typeface="Arial" panose="020B0604020202020204" pitchFamily="34" charset="0"/>
                <a:cs typeface="Arial" panose="020B0604020202020204" pitchFamily="34" charset="0"/>
              </a:rPr>
              <a:t> λέγεται,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οὐρανὸν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ἀνάβασιν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ἐπιχειρεῖν</a:t>
            </a:r>
            <a:r>
              <a:rPr lang="el-GR" dirty="0">
                <a:latin typeface="Arial" panose="020B0604020202020204" pitchFamily="34" charset="0"/>
                <a:cs typeface="Arial" panose="020B0604020202020204" pitchFamily="34" charset="0"/>
              </a:rPr>
              <a:t> [190</a:t>
            </a:r>
            <a:r>
              <a:rPr lang="en-GB" dirty="0">
                <a:latin typeface="Arial" panose="020B0604020202020204" pitchFamily="34" charset="0"/>
                <a:cs typeface="Arial" panose="020B0604020202020204" pitchFamily="34" charset="0"/>
              </a:rPr>
              <a:t>c] </a:t>
            </a:r>
            <a:r>
              <a:rPr lang="el-GR" dirty="0" err="1">
                <a:latin typeface="Arial" panose="020B0604020202020204" pitchFamily="34" charset="0"/>
                <a:cs typeface="Arial" panose="020B0604020202020204" pitchFamily="34" charset="0"/>
              </a:rPr>
              <a:t>ποιεῖν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ἐπιθησομένων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θεοῖς</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Ζεὺς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ἄλλοι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θεοὶ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ἐβουλεύοντο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χρὴ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αὐτοὺς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ποιῆσαι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ἠπόρουν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οὔτε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ὅπως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ἀποκτείναιεν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εἶχον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τοὺς</a:t>
            </a:r>
            <a:r>
              <a:rPr lang="el-GR" b="1" dirty="0">
                <a:latin typeface="Arial" panose="020B0604020202020204" pitchFamily="34" charset="0"/>
                <a:cs typeface="Arial" panose="020B0604020202020204" pitchFamily="34" charset="0"/>
              </a:rPr>
              <a:t> γίγαντας </a:t>
            </a:r>
            <a:r>
              <a:rPr lang="el-GR" dirty="0" err="1">
                <a:latin typeface="Arial" panose="020B0604020202020204" pitchFamily="34" charset="0"/>
                <a:cs typeface="Arial" panose="020B0604020202020204" pitchFamily="34" charset="0"/>
              </a:rPr>
              <a:t>κεραυνώσαντες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γένος </a:t>
            </a:r>
            <a:r>
              <a:rPr lang="el-GR" dirty="0" err="1">
                <a:latin typeface="Arial" panose="020B0604020202020204" pitchFamily="34" charset="0"/>
                <a:cs typeface="Arial" panose="020B0604020202020204" pitchFamily="34" charset="0"/>
              </a:rPr>
              <a:t>ἀφανίσαιεν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τιμαὶ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ἱερὰ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παρὰ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ἀνθρώπων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ἠφανίζετο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οὔτε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ὅπως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ἐῷεν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ἀσελγαίνειν</a:t>
            </a:r>
            <a:r>
              <a:rPr lang="el-GR" dirty="0">
                <a:latin typeface="Arial" panose="020B0604020202020204" pitchFamily="34" charset="0"/>
                <a:cs typeface="Arial" panose="020B0604020202020204" pitchFamily="34" charset="0"/>
              </a:rPr>
              <a:t>.</a:t>
            </a:r>
          </a:p>
        </p:txBody>
      </p:sp>
      <p:sp>
        <p:nvSpPr>
          <p:cNvPr id="4" name="Θέση περιεχομένου 3">
            <a:extLst>
              <a:ext uri="{FF2B5EF4-FFF2-40B4-BE49-F238E27FC236}">
                <a16:creationId xmlns:a16="http://schemas.microsoft.com/office/drawing/2014/main" id="{14040221-3720-D084-F3C5-23A995A06DD7}"/>
              </a:ext>
            </a:extLst>
          </p:cNvPr>
          <p:cNvSpPr>
            <a:spLocks noGrp="1"/>
          </p:cNvSpPr>
          <p:nvPr>
            <p:ph sz="half" idx="2"/>
          </p:nvPr>
        </p:nvSpPr>
        <p:spPr>
          <a:xfrm>
            <a:off x="6274202" y="1685925"/>
            <a:ext cx="4928400" cy="4227195"/>
          </a:xfrm>
        </p:spPr>
        <p:txBody>
          <a:bodyPr>
            <a:normAutofit fontScale="55000" lnSpcReduction="20000"/>
          </a:bodyPr>
          <a:lstStyle/>
          <a:p>
            <a:pPr marL="0" indent="0" algn="just">
              <a:buNone/>
            </a:pPr>
            <a:r>
              <a:rPr lang="el-GR" dirty="0">
                <a:latin typeface="Arial" panose="020B0604020202020204" pitchFamily="34" charset="0"/>
                <a:cs typeface="Arial" panose="020B0604020202020204" pitchFamily="34" charset="0"/>
              </a:rPr>
              <a:t>Τώρα, </a:t>
            </a:r>
            <a:r>
              <a:rPr lang="el-GR" dirty="0" err="1">
                <a:latin typeface="Arial" panose="020B0604020202020204" pitchFamily="34" charset="0"/>
                <a:cs typeface="Arial" panose="020B0604020202020204" pitchFamily="34" charset="0"/>
              </a:rPr>
              <a:t>ποιός</a:t>
            </a:r>
            <a:r>
              <a:rPr lang="el-GR" dirty="0">
                <a:latin typeface="Arial" panose="020B0604020202020204" pitchFamily="34" charset="0"/>
                <a:cs typeface="Arial" panose="020B0604020202020204" pitchFamily="34" charset="0"/>
              </a:rPr>
              <a:t> ο λόγος που τα ανθρώπινα φύλα [190b] ήταν τρία και τέτοιας λογής; Επειδή στην αρχή το αρσενικό ήταν βλαστάρι του ήλιου, το θηλυκό της γης κι εκείνο που τα ᾽</a:t>
            </a:r>
            <a:r>
              <a:rPr lang="el-GR" dirty="0" err="1">
                <a:latin typeface="Arial" panose="020B0604020202020204" pitchFamily="34" charset="0"/>
                <a:cs typeface="Arial" panose="020B0604020202020204" pitchFamily="34" charset="0"/>
              </a:rPr>
              <a:t>χε</a:t>
            </a:r>
            <a:r>
              <a:rPr lang="el-GR" dirty="0">
                <a:latin typeface="Arial" panose="020B0604020202020204" pitchFamily="34" charset="0"/>
                <a:cs typeface="Arial" panose="020B0604020202020204" pitchFamily="34" charset="0"/>
              </a:rPr>
              <a:t> ενωμένα μέσα του και τα δυο ήταν της σελήνης, γιατί και η σελήνη έχει πάρει κι </a:t>
            </a:r>
            <a:r>
              <a:rPr lang="el-GR" dirty="0" err="1">
                <a:latin typeface="Arial" panose="020B0604020202020204" pitchFamily="34" charset="0"/>
                <a:cs typeface="Arial" panose="020B0604020202020204" pitchFamily="34" charset="0"/>
              </a:rPr>
              <a:t>απ</a:t>
            </a:r>
            <a:r>
              <a:rPr lang="el-GR" dirty="0">
                <a:latin typeface="Arial" panose="020B0604020202020204" pitchFamily="34" charset="0"/>
                <a:cs typeface="Arial" panose="020B0604020202020204" pitchFamily="34" charset="0"/>
              </a:rPr>
              <a:t>᾽ τα δυο αυτά ουράνια σώματα· κι έτσι και το παρουσιαστικό και το βάδισμά τους ήταν κυκλικά, έπρεπε να μοιάζουν τα γονικά τους. Έτσι είχαν φοβερή δύναμη και ρώμη, τόσο που τα μυαλά τους πήραν αέρα και τα έβαλαν με τους θεούς· και τα όσα λέει ο Όμηρος για τον Εφιάλτη και τον </a:t>
            </a:r>
            <a:r>
              <a:rPr lang="el-GR" dirty="0" err="1">
                <a:latin typeface="Arial" panose="020B0604020202020204" pitchFamily="34" charset="0"/>
                <a:cs typeface="Arial" panose="020B0604020202020204" pitchFamily="34" charset="0"/>
              </a:rPr>
              <a:t>Ώτο</a:t>
            </a:r>
            <a:r>
              <a:rPr lang="el-GR" dirty="0">
                <a:latin typeface="Arial" panose="020B0604020202020204" pitchFamily="34" charset="0"/>
                <a:cs typeface="Arial" panose="020B0604020202020204" pitchFamily="34" charset="0"/>
              </a:rPr>
              <a:t> —που </a:t>
            </a:r>
            <a:r>
              <a:rPr lang="el-GR" dirty="0" err="1">
                <a:latin typeface="Arial" panose="020B0604020202020204" pitchFamily="34" charset="0"/>
                <a:cs typeface="Arial" panose="020B0604020202020204" pitchFamily="34" charset="0"/>
              </a:rPr>
              <a:t>βάλθηκαν</a:t>
            </a:r>
            <a:r>
              <a:rPr lang="el-GR" dirty="0">
                <a:latin typeface="Arial" panose="020B0604020202020204" pitchFamily="34" charset="0"/>
                <a:cs typeface="Arial" panose="020B0604020202020204" pitchFamily="34" charset="0"/>
              </a:rPr>
              <a:t> δηλαδή να σκαρφαλώσουν στον ουρανό [190c] για να πέσουν πάνω στους θεούς— τα λέει για κείνους. Τότε ο Δίας και οι άλλοι θεοί συσκέπτονταν πώς να τα βγάλουν πέρα μ᾽ αυτούς και λύση δεν έβρισκαν· γιατί δεν τους καλοφαινόταν ούτε να τους σκοτώσουν και κεραυνοβολώντας τους —όπως πρωτύτερα τους Γίγαντες— να τους αφανίσουν από το πρόσωπο της γης (γιατί τότε </a:t>
            </a:r>
            <a:r>
              <a:rPr lang="el-GR" dirty="0" err="1">
                <a:latin typeface="Arial" panose="020B0604020202020204" pitchFamily="34" charset="0"/>
                <a:cs typeface="Arial" panose="020B0604020202020204" pitchFamily="34" charset="0"/>
              </a:rPr>
              <a:t>ποιός</a:t>
            </a:r>
            <a:r>
              <a:rPr lang="el-GR" dirty="0">
                <a:latin typeface="Arial" panose="020B0604020202020204" pitchFamily="34" charset="0"/>
                <a:cs typeface="Arial" panose="020B0604020202020204" pitchFamily="34" charset="0"/>
              </a:rPr>
              <a:t> θα τους πρόσφερε λατρεία και θυσίες;) ούτε να τους αφήσουν </a:t>
            </a:r>
            <a:r>
              <a:rPr lang="el-GR" dirty="0" err="1">
                <a:latin typeface="Arial" panose="020B0604020202020204" pitchFamily="34" charset="0"/>
                <a:cs typeface="Arial" panose="020B0604020202020204" pitchFamily="34" charset="0"/>
              </a:rPr>
              <a:t>στ</a:t>
            </a:r>
            <a:r>
              <a:rPr lang="el-GR" dirty="0">
                <a:latin typeface="Arial" panose="020B0604020202020204" pitchFamily="34" charset="0"/>
                <a:cs typeface="Arial" panose="020B0604020202020204" pitchFamily="34" charset="0"/>
              </a:rPr>
              <a:t>᾽ αθεόφοβα καμώματά τους.</a:t>
            </a:r>
          </a:p>
        </p:txBody>
      </p:sp>
    </p:spTree>
    <p:extLst>
      <p:ext uri="{BB962C8B-B14F-4D97-AF65-F5344CB8AC3E}">
        <p14:creationId xmlns:p14="http://schemas.microsoft.com/office/powerpoint/2010/main" val="4172111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DC536-3911-B040-5B82-7A80B0A9534F}"/>
              </a:ext>
            </a:extLst>
          </p:cNvPr>
          <p:cNvSpPr>
            <a:spLocks noGrp="1"/>
          </p:cNvSpPr>
          <p:nvPr>
            <p:ph type="title"/>
          </p:nvPr>
        </p:nvSpPr>
        <p:spPr/>
        <p:txBody>
          <a:bodyPr/>
          <a:lstStyle/>
          <a:p>
            <a:r>
              <a:rPr lang="el-GR" i="1" dirty="0"/>
              <a:t>Συμπόσιο</a:t>
            </a:r>
            <a:r>
              <a:rPr lang="el-GR" dirty="0"/>
              <a:t> 189</a:t>
            </a:r>
            <a:r>
              <a:rPr lang="en-GB" dirty="0"/>
              <a:t>a-192e</a:t>
            </a:r>
            <a:endParaRPr lang="el-GR" dirty="0"/>
          </a:p>
        </p:txBody>
      </p:sp>
      <p:sp>
        <p:nvSpPr>
          <p:cNvPr id="3" name="Θέση περιεχομένου 2">
            <a:extLst>
              <a:ext uri="{FF2B5EF4-FFF2-40B4-BE49-F238E27FC236}">
                <a16:creationId xmlns:a16="http://schemas.microsoft.com/office/drawing/2014/main" id="{FD3B1677-EBE2-133B-1B04-BBB762A0EEC1}"/>
              </a:ext>
            </a:extLst>
          </p:cNvPr>
          <p:cNvSpPr>
            <a:spLocks noGrp="1"/>
          </p:cNvSpPr>
          <p:nvPr>
            <p:ph sz="half" idx="1"/>
          </p:nvPr>
        </p:nvSpPr>
        <p:spPr/>
        <p:txBody>
          <a:bodyPr>
            <a:normAutofit fontScale="62500" lnSpcReduction="20000"/>
          </a:bodyPr>
          <a:lstStyle/>
          <a:p>
            <a:pPr marL="0" indent="0" algn="just">
              <a:buNone/>
            </a:pPr>
            <a:r>
              <a:rPr lang="el-GR" dirty="0" err="1">
                <a:latin typeface="Arial" panose="020B0604020202020204" pitchFamily="34" charset="0"/>
                <a:cs typeface="Arial" panose="020B0604020202020204" pitchFamily="34" charset="0"/>
              </a:rPr>
              <a:t>μόγις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Ζεὺς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ἐννοήσας</a:t>
            </a:r>
            <a:r>
              <a:rPr lang="el-GR" dirty="0">
                <a:latin typeface="Arial" panose="020B0604020202020204" pitchFamily="34" charset="0"/>
                <a:cs typeface="Arial" panose="020B0604020202020204" pitchFamily="34" charset="0"/>
              </a:rPr>
              <a:t> λέγει </a:t>
            </a:r>
            <a:r>
              <a:rPr lang="el-GR" dirty="0" err="1">
                <a:latin typeface="Arial" panose="020B0604020202020204" pitchFamily="34" charset="0"/>
                <a:cs typeface="Arial" panose="020B0604020202020204" pitchFamily="34" charset="0"/>
              </a:rPr>
              <a:t>ὅτι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Δοκῶ</a:t>
            </a:r>
            <a:r>
              <a:rPr lang="el-GR" dirty="0">
                <a:latin typeface="Arial" panose="020B0604020202020204" pitchFamily="34" charset="0"/>
                <a:cs typeface="Arial" panose="020B0604020202020204" pitchFamily="34" charset="0"/>
              </a:rPr>
              <a:t> μοι,» </a:t>
            </a:r>
            <a:r>
              <a:rPr lang="el-GR" dirty="0" err="1">
                <a:latin typeface="Arial" panose="020B0604020202020204" pitchFamily="34" charset="0"/>
                <a:cs typeface="Arial" panose="020B0604020202020204" pitchFamily="34" charset="0"/>
              </a:rPr>
              <a:t>ἔφη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ἔχειν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μηχανήν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εἶέν</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ἅνθρωποι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παύσαιντο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ἀκολασίας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ἀσθενέστεροι</a:t>
            </a:r>
            <a:r>
              <a:rPr lang="el-GR" dirty="0">
                <a:latin typeface="Arial" panose="020B0604020202020204" pitchFamily="34" charset="0"/>
                <a:cs typeface="Arial" panose="020B0604020202020204" pitchFamily="34" charset="0"/>
              </a:rPr>
              <a:t> [190</a:t>
            </a:r>
            <a:r>
              <a:rPr lang="en-GB" dirty="0">
                <a:latin typeface="Arial" panose="020B0604020202020204" pitchFamily="34" charset="0"/>
                <a:cs typeface="Arial" panose="020B0604020202020204" pitchFamily="34" charset="0"/>
              </a:rPr>
              <a:t>d] </a:t>
            </a:r>
            <a:r>
              <a:rPr lang="el-GR" dirty="0">
                <a:latin typeface="Arial" panose="020B0604020202020204" pitchFamily="34" charset="0"/>
                <a:cs typeface="Arial" panose="020B0604020202020204" pitchFamily="34" charset="0"/>
              </a:rPr>
              <a:t>γενόμενοι.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αὐτούς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ἔφη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διατεμῶ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δίχα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ἕκαστον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ἅμα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ἀσθενέστεροι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ἔσονται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ἅμα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χρησιμώτεροι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ἡμῖν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πλείους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ἀριθμὸν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γεγονέναι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βαδιοῦνται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ὀρθοὶ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δυοῖν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σκελοῖν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ἐὰν</a:t>
            </a:r>
            <a:r>
              <a:rPr lang="el-GR" dirty="0">
                <a:latin typeface="Arial" panose="020B0604020202020204" pitchFamily="34" charset="0"/>
                <a:cs typeface="Arial" panose="020B0604020202020204" pitchFamily="34" charset="0"/>
              </a:rPr>
              <a:t> δ᾽ </a:t>
            </a:r>
            <a:r>
              <a:rPr lang="el-GR" dirty="0" err="1">
                <a:latin typeface="Arial" panose="020B0604020202020204" pitchFamily="34" charset="0"/>
                <a:cs typeface="Arial" panose="020B0604020202020204" pitchFamily="34" charset="0"/>
              </a:rPr>
              <a:t>ἔτι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δοκῶσιν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ἀσελγαίνειν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θέλωσιν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ἡσυχίαν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ἄγειν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πάλιν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αὖ</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ἔφη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τεμῶ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δίχα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ὥστ</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ἑνὸς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πορεύσονται</a:t>
            </a:r>
            <a:r>
              <a:rPr lang="el-GR" dirty="0">
                <a:latin typeface="Arial" panose="020B0604020202020204" pitchFamily="34" charset="0"/>
                <a:cs typeface="Arial" panose="020B0604020202020204" pitchFamily="34" charset="0"/>
              </a:rPr>
              <a:t> σκέλους </a:t>
            </a:r>
            <a:r>
              <a:rPr lang="el-GR" dirty="0" err="1">
                <a:latin typeface="Arial" panose="020B0604020202020204" pitchFamily="34" charset="0"/>
                <a:cs typeface="Arial" panose="020B0604020202020204" pitchFamily="34" charset="0"/>
              </a:rPr>
              <a:t>ἀσκωλιάζοντες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ταῦτα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εἰπὼν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ἔτεμνε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τοὺς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ἀνθρώπους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δίχα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ὄα</a:t>
            </a:r>
            <a:r>
              <a:rPr lang="el-GR" dirty="0">
                <a:latin typeface="Arial" panose="020B0604020202020204" pitchFamily="34" charset="0"/>
                <a:cs typeface="Arial" panose="020B0604020202020204" pitchFamily="34" charset="0"/>
              </a:rPr>
              <a:t> [190</a:t>
            </a:r>
            <a:r>
              <a:rPr lang="en-GB" dirty="0">
                <a:latin typeface="Arial" panose="020B0604020202020204" pitchFamily="34" charset="0"/>
                <a:cs typeface="Arial" panose="020B0604020202020204" pitchFamily="34" charset="0"/>
              </a:rPr>
              <a:t>e] </a:t>
            </a:r>
            <a:r>
              <a:rPr lang="el-GR" dirty="0">
                <a:latin typeface="Arial" panose="020B0604020202020204" pitchFamily="34" charset="0"/>
                <a:cs typeface="Arial" panose="020B0604020202020204" pitchFamily="34" charset="0"/>
              </a:rPr>
              <a:t>τέμνοντες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μέλλοντες </a:t>
            </a:r>
            <a:r>
              <a:rPr lang="el-GR" dirty="0" err="1">
                <a:latin typeface="Arial" panose="020B0604020202020204" pitchFamily="34" charset="0"/>
                <a:cs typeface="Arial" panose="020B0604020202020204" pitchFamily="34" charset="0"/>
              </a:rPr>
              <a:t>ταριχεύειν</a:t>
            </a:r>
            <a:r>
              <a:rPr lang="el-GR" dirty="0">
                <a:latin typeface="Arial" panose="020B0604020202020204" pitchFamily="34" charset="0"/>
                <a:cs typeface="Arial" panose="020B0604020202020204" pitchFamily="34" charset="0"/>
              </a:rPr>
              <a:t>, ἢ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ᾠὰ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ταῖς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θριξίν</a:t>
            </a:r>
            <a:r>
              <a:rPr lang="el-GR" dirty="0">
                <a:latin typeface="Arial" panose="020B0604020202020204" pitchFamily="34" charset="0"/>
                <a:cs typeface="Arial" panose="020B0604020202020204" pitchFamily="34" charset="0"/>
              </a:rPr>
              <a:t>·</a:t>
            </a:r>
          </a:p>
        </p:txBody>
      </p:sp>
      <p:sp>
        <p:nvSpPr>
          <p:cNvPr id="4" name="Θέση περιεχομένου 3">
            <a:extLst>
              <a:ext uri="{FF2B5EF4-FFF2-40B4-BE49-F238E27FC236}">
                <a16:creationId xmlns:a16="http://schemas.microsoft.com/office/drawing/2014/main" id="{ACDD6165-7B82-68F9-05F8-EE852A4E2F73}"/>
              </a:ext>
            </a:extLst>
          </p:cNvPr>
          <p:cNvSpPr>
            <a:spLocks noGrp="1"/>
          </p:cNvSpPr>
          <p:nvPr>
            <p:ph sz="half" idx="2"/>
          </p:nvPr>
        </p:nvSpPr>
        <p:spPr/>
        <p:txBody>
          <a:bodyPr>
            <a:normAutofit fontScale="62500" lnSpcReduction="20000"/>
          </a:bodyPr>
          <a:lstStyle/>
          <a:p>
            <a:pPr marL="0" indent="0" algn="just">
              <a:buNone/>
            </a:pPr>
            <a:r>
              <a:rPr lang="el-GR" dirty="0">
                <a:latin typeface="Arial" panose="020B0604020202020204" pitchFamily="34" charset="0"/>
                <a:cs typeface="Arial" panose="020B0604020202020204" pitchFamily="34" charset="0"/>
              </a:rPr>
              <a:t>Τέλος ο Δίας βρήκε τη λύση —κούρασε όμως το μυαλό του— και είπε: «Μου φαίνεται ότι έχω τον τρόπο, ώστε να τα ᾽</a:t>
            </a:r>
            <a:r>
              <a:rPr lang="el-GR" dirty="0" err="1">
                <a:latin typeface="Arial" panose="020B0604020202020204" pitchFamily="34" charset="0"/>
                <a:cs typeface="Arial" panose="020B0604020202020204" pitchFamily="34" charset="0"/>
              </a:rPr>
              <a:t>χουμε</a:t>
            </a:r>
            <a:r>
              <a:rPr lang="el-GR" dirty="0">
                <a:latin typeface="Arial" panose="020B0604020202020204" pitchFamily="34" charset="0"/>
                <a:cs typeface="Arial" panose="020B0604020202020204" pitchFamily="34" charset="0"/>
              </a:rPr>
              <a:t> και τα δυο, και να υπάρχουν οι άνθρωποι και να σταματήσουν τα αθεόφοβα καμώματά τους: να χάσουν [190d] την μεγάλη δύναμη που έχουν. Δηλαδή τώρα, είπε, θα κόψω τον καθένα τους στα δυο κι έτσι θα γίνουν και λιγότερο δυνατοί, αλλά και πιο χρήσιμοι για μας, αφού θα είναι περισσότεροι· θα βαδίζουν όρθιοι, πάνω σε δυο πόδια. Αν όμως και πάλι δείχνονται αθεόφοβοι και δε θελήσουν να μας αφήσουν να κλείσουμε μάτι, είπε, θα τους κόψω στα δυο κι άλλη μια φορά, έτσι που να βαδίζουν πάνω σ᾽ ένα πόδι, σα να παίζουν κουτσό». Μ᾽ αυτά τα λόγια πήρε κι έκοβε τους ανθρώπους στα δυο, </a:t>
            </a:r>
            <a:r>
              <a:rPr lang="el-GR" dirty="0" err="1">
                <a:latin typeface="Arial" panose="020B0604020202020204" pitchFamily="34" charset="0"/>
                <a:cs typeface="Arial" panose="020B0604020202020204" pitchFamily="34" charset="0"/>
              </a:rPr>
              <a:t>νά</a:t>
            </a:r>
            <a:r>
              <a:rPr lang="el-GR" dirty="0">
                <a:latin typeface="Arial" panose="020B0604020202020204" pitchFamily="34" charset="0"/>
                <a:cs typeface="Arial" panose="020B0604020202020204" pitchFamily="34" charset="0"/>
              </a:rPr>
              <a:t>, όπως κάνουν εκείνοι [190e] που σχίζουν τα σούρβα για να τα ξεράνουν, ή εκείνοι που σχίζουν στα δυο τ᾽ αυγά με αλογότριχα. </a:t>
            </a:r>
          </a:p>
          <a:p>
            <a:pPr marL="0" indent="0">
              <a:buNone/>
            </a:pPr>
            <a:endParaRPr lang="el-GR" dirty="0"/>
          </a:p>
        </p:txBody>
      </p:sp>
    </p:spTree>
    <p:extLst>
      <p:ext uri="{BB962C8B-B14F-4D97-AF65-F5344CB8AC3E}">
        <p14:creationId xmlns:p14="http://schemas.microsoft.com/office/powerpoint/2010/main" val="1096924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6C7F9-5FD9-8F35-51E6-A3C593EA65B4}"/>
              </a:ext>
            </a:extLst>
          </p:cNvPr>
          <p:cNvSpPr>
            <a:spLocks noGrp="1"/>
          </p:cNvSpPr>
          <p:nvPr>
            <p:ph type="title"/>
          </p:nvPr>
        </p:nvSpPr>
        <p:spPr/>
        <p:txBody>
          <a:bodyPr/>
          <a:lstStyle/>
          <a:p>
            <a:r>
              <a:rPr lang="el-GR" i="1" dirty="0"/>
              <a:t>Συμπόσιο</a:t>
            </a:r>
            <a:r>
              <a:rPr lang="el-GR" dirty="0"/>
              <a:t> 189</a:t>
            </a:r>
            <a:r>
              <a:rPr lang="en-GB" dirty="0"/>
              <a:t>a-192e</a:t>
            </a:r>
            <a:endParaRPr lang="el-GR" dirty="0"/>
          </a:p>
        </p:txBody>
      </p:sp>
      <p:sp>
        <p:nvSpPr>
          <p:cNvPr id="3" name="Θέση περιεχομένου 2">
            <a:extLst>
              <a:ext uri="{FF2B5EF4-FFF2-40B4-BE49-F238E27FC236}">
                <a16:creationId xmlns:a16="http://schemas.microsoft.com/office/drawing/2014/main" id="{AB54479C-80FC-D725-C0EC-3FE404B03B7D}"/>
              </a:ext>
            </a:extLst>
          </p:cNvPr>
          <p:cNvSpPr>
            <a:spLocks noGrp="1"/>
          </p:cNvSpPr>
          <p:nvPr>
            <p:ph sz="half" idx="1"/>
          </p:nvPr>
        </p:nvSpPr>
        <p:spPr/>
        <p:txBody>
          <a:bodyPr>
            <a:normAutofit fontScale="55000" lnSpcReduction="20000"/>
          </a:bodyPr>
          <a:lstStyle/>
          <a:p>
            <a:pPr marL="0" indent="0" algn="just">
              <a:buNone/>
            </a:pPr>
            <a:r>
              <a:rPr lang="el-GR" dirty="0" err="1">
                <a:latin typeface="Arial" panose="020B0604020202020204" pitchFamily="34" charset="0"/>
                <a:cs typeface="Arial" panose="020B0604020202020204" pitchFamily="34" charset="0"/>
              </a:rPr>
              <a:t>ὅντινα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τέμοι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Ἀπόλλω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ἐκέλευεν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τό</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πρόσωπον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μεταστρέφειν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αὐχένος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ἥμισυ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τομήν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ἵνα</a:t>
            </a:r>
            <a:r>
              <a:rPr lang="el-GR" dirty="0">
                <a:latin typeface="Arial" panose="020B0604020202020204" pitchFamily="34" charset="0"/>
                <a:cs typeface="Arial" panose="020B0604020202020204" pitchFamily="34" charset="0"/>
              </a:rPr>
              <a:t> θεώμενος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αὑτοῦ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τμῆσιν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κοσμιώτερος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εἴη</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ἄνθρωπος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τἆλλα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ἰᾶσθαι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ἐκέλευεν</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τό</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πρόσωπον</a:t>
            </a:r>
            <a:r>
              <a:rPr lang="el-GR" dirty="0">
                <a:latin typeface="Arial" panose="020B0604020202020204" pitchFamily="34" charset="0"/>
                <a:cs typeface="Arial" panose="020B0604020202020204" pitchFamily="34" charset="0"/>
              </a:rPr>
              <a:t> μετέστρεφε,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συνέλκων πανταχόθεν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δέρμα </a:t>
            </a:r>
            <a:r>
              <a:rPr lang="el-GR" dirty="0" err="1">
                <a:latin typeface="Arial" panose="020B0604020202020204" pitchFamily="34" charset="0"/>
                <a:cs typeface="Arial" panose="020B0604020202020204" pitchFamily="34" charset="0"/>
              </a:rPr>
              <a:t>ἐπὶ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γαστέρα </a:t>
            </a:r>
            <a:r>
              <a:rPr lang="el-GR" dirty="0" err="1">
                <a:latin typeface="Arial" panose="020B0604020202020204" pitchFamily="34" charset="0"/>
                <a:cs typeface="Arial" panose="020B0604020202020204" pitchFamily="34" charset="0"/>
              </a:rPr>
              <a:t>νῦν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καλουμένην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σύσπαστα </a:t>
            </a:r>
            <a:r>
              <a:rPr lang="el-GR" dirty="0" err="1">
                <a:latin typeface="Arial" panose="020B0604020202020204" pitchFamily="34" charset="0"/>
                <a:cs typeface="Arial" panose="020B0604020202020204" pitchFamily="34" charset="0"/>
              </a:rPr>
              <a:t>βαλλάντια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ἓν</a:t>
            </a:r>
            <a:r>
              <a:rPr lang="el-GR" dirty="0">
                <a:latin typeface="Arial" panose="020B0604020202020204" pitchFamily="34" charset="0"/>
                <a:cs typeface="Arial" panose="020B0604020202020204" pitchFamily="34" charset="0"/>
              </a:rPr>
              <a:t> στόμα </a:t>
            </a:r>
            <a:r>
              <a:rPr lang="el-GR" dirty="0" err="1">
                <a:latin typeface="Arial" panose="020B0604020202020204" pitchFamily="34" charset="0"/>
                <a:cs typeface="Arial" panose="020B0604020202020204" pitchFamily="34" charset="0"/>
              </a:rPr>
              <a:t>ποιῶν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ἀπέδει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μέσην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γαστέρα, ὃ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ὀμφαλὸν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καλοῦσι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ἄλλας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ῥυτίδας</a:t>
            </a:r>
            <a:r>
              <a:rPr lang="el-GR" dirty="0">
                <a:latin typeface="Arial" panose="020B0604020202020204" pitchFamily="34" charset="0"/>
                <a:cs typeface="Arial" panose="020B0604020202020204" pitchFamily="34" charset="0"/>
              </a:rPr>
              <a:t> [191</a:t>
            </a:r>
            <a:r>
              <a:rPr lang="en-GB" dirty="0">
                <a:latin typeface="Arial" panose="020B0604020202020204" pitchFamily="34" charset="0"/>
                <a:cs typeface="Arial" panose="020B0604020202020204" pitchFamily="34" charset="0"/>
              </a:rPr>
              <a:t>a] </a:t>
            </a:r>
            <a:r>
              <a:rPr lang="el-GR" dirty="0" err="1">
                <a:latin typeface="Arial" panose="020B0604020202020204" pitchFamily="34" charset="0"/>
                <a:cs typeface="Arial" panose="020B0604020202020204" pitchFamily="34" charset="0"/>
              </a:rPr>
              <a:t>τὰς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πολλὰς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ἐξελέαινε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στήθη </a:t>
            </a:r>
            <a:r>
              <a:rPr lang="el-GR" dirty="0" err="1">
                <a:latin typeface="Arial" panose="020B0604020202020204" pitchFamily="34" charset="0"/>
                <a:cs typeface="Arial" panose="020B0604020202020204" pitchFamily="34" charset="0"/>
              </a:rPr>
              <a:t>διήρθρου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ἔχων</a:t>
            </a:r>
            <a:r>
              <a:rPr lang="el-GR" dirty="0">
                <a:latin typeface="Arial" panose="020B0604020202020204" pitchFamily="34" charset="0"/>
                <a:cs typeface="Arial" panose="020B0604020202020204" pitchFamily="34" charset="0"/>
              </a:rPr>
              <a:t> τι </a:t>
            </a:r>
            <a:r>
              <a:rPr lang="el-GR" dirty="0" err="1">
                <a:latin typeface="Arial" panose="020B0604020202020204" pitchFamily="34" charset="0"/>
                <a:cs typeface="Arial" panose="020B0604020202020204" pitchFamily="34" charset="0"/>
              </a:rPr>
              <a:t>τοιοῦτον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ὄργανον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οἷον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σκυτοτόμοι </a:t>
            </a:r>
            <a:r>
              <a:rPr lang="el-GR" dirty="0" err="1">
                <a:latin typeface="Arial" panose="020B0604020202020204" pitchFamily="34" charset="0"/>
                <a:cs typeface="Arial" panose="020B0604020202020204" pitchFamily="34" charset="0"/>
              </a:rPr>
              <a:t>περὶ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καλάποδα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λεαίνοντες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σκυτῶν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ῥυτίδας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ὀλίγας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κατέλιπε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περὶ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γαστέρα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ὀμφαλόν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μνημεῖον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παλαιοῦ</a:t>
            </a:r>
            <a:r>
              <a:rPr lang="el-GR" dirty="0">
                <a:latin typeface="Arial" panose="020B0604020202020204" pitchFamily="34" charset="0"/>
                <a:cs typeface="Arial" panose="020B0604020202020204" pitchFamily="34" charset="0"/>
              </a:rPr>
              <a:t> πάθους.</a:t>
            </a:r>
          </a:p>
        </p:txBody>
      </p:sp>
      <p:sp>
        <p:nvSpPr>
          <p:cNvPr id="4" name="Θέση περιεχομένου 3">
            <a:extLst>
              <a:ext uri="{FF2B5EF4-FFF2-40B4-BE49-F238E27FC236}">
                <a16:creationId xmlns:a16="http://schemas.microsoft.com/office/drawing/2014/main" id="{7822CBF7-36F0-56FE-86DA-640D7CFCB203}"/>
              </a:ext>
            </a:extLst>
          </p:cNvPr>
          <p:cNvSpPr>
            <a:spLocks noGrp="1"/>
          </p:cNvSpPr>
          <p:nvPr>
            <p:ph sz="half" idx="2"/>
          </p:nvPr>
        </p:nvSpPr>
        <p:spPr>
          <a:xfrm>
            <a:off x="6619642" y="1685924"/>
            <a:ext cx="4928400" cy="4092575"/>
          </a:xfrm>
        </p:spPr>
        <p:txBody>
          <a:bodyPr>
            <a:normAutofit fontScale="55000" lnSpcReduction="20000"/>
          </a:bodyPr>
          <a:lstStyle/>
          <a:p>
            <a:pPr marL="0" indent="0" algn="just">
              <a:buNone/>
            </a:pPr>
            <a:r>
              <a:rPr lang="el-GR" b="0" i="0" dirty="0">
                <a:solidFill>
                  <a:srgbClr val="333333"/>
                </a:solidFill>
                <a:effectLst/>
                <a:latin typeface="Arial" panose="020B0604020202020204" pitchFamily="34" charset="0"/>
                <a:cs typeface="Arial" panose="020B0604020202020204" pitchFamily="34" charset="0"/>
              </a:rPr>
              <a:t>Καθέναν που έκοβε, παράγγελνε τον Απόλλωνα να του γυρίζει το πρόσωπο προς την αντίθετη μεριά, και τον λαιμό —τον μισό πια— προς το μέρος που έγινε το σκίσιμο, για να βλέπει ο άνθρωπος το πάθημά του κι έτσι να μάθει να φέρεται πιο προσεχτικά· κατόπι του παράγγειλε να σουλουπώσει και τ᾽ άλλα αχνάρια της </a:t>
            </a:r>
            <a:r>
              <a:rPr lang="el-GR" b="0" i="0" dirty="0" err="1">
                <a:solidFill>
                  <a:srgbClr val="333333"/>
                </a:solidFill>
                <a:effectLst/>
                <a:latin typeface="Arial" panose="020B0604020202020204" pitchFamily="34" charset="0"/>
                <a:cs typeface="Arial" panose="020B0604020202020204" pitchFamily="34" charset="0"/>
              </a:rPr>
              <a:t>εγχείρισης</a:t>
            </a:r>
            <a:r>
              <a:rPr lang="el-GR" b="0" i="0" dirty="0">
                <a:solidFill>
                  <a:srgbClr val="333333"/>
                </a:solidFill>
                <a:effectLst/>
                <a:latin typeface="Arial" panose="020B0604020202020204" pitchFamily="34" charset="0"/>
                <a:cs typeface="Arial" panose="020B0604020202020204" pitchFamily="34" charset="0"/>
              </a:rPr>
              <a:t>. Με τη σειρά του ο Απόλλων και στο πρόσωπο έδινε αντίθετη κατεύθυνση και τραβούσε το δέρμα </a:t>
            </a:r>
            <a:r>
              <a:rPr lang="el-GR" b="0" i="0" dirty="0" err="1">
                <a:solidFill>
                  <a:srgbClr val="333333"/>
                </a:solidFill>
                <a:effectLst/>
                <a:latin typeface="Arial" panose="020B0604020202020204" pitchFamily="34" charset="0"/>
                <a:cs typeface="Arial" panose="020B0604020202020204" pitchFamily="34" charset="0"/>
              </a:rPr>
              <a:t>απ</a:t>
            </a:r>
            <a:r>
              <a:rPr lang="el-GR" b="0" i="0" dirty="0">
                <a:solidFill>
                  <a:srgbClr val="333333"/>
                </a:solidFill>
                <a:effectLst/>
                <a:latin typeface="Arial" panose="020B0604020202020204" pitchFamily="34" charset="0"/>
                <a:cs typeface="Arial" panose="020B0604020202020204" pitchFamily="34" charset="0"/>
              </a:rPr>
              <a:t>᾽ όλες τις μεριές προς το μέρος που σήμερα το λέμε κοιλιά —ολόιδια όπως κάνουμε στα πουγκιά με τις σούφρες— δένοντας γερά τις άκριες γύρω από ένα μοναδικό κόμπο, στη μέση της κοιλιάς, αυτόν δα που τον λέμε αφαλό. Και τις περισσότερες ζάρες </a:t>
            </a:r>
            <a:r>
              <a:rPr lang="el-GR" b="0" i="0" dirty="0">
                <a:solidFill>
                  <a:srgbClr val="999999"/>
                </a:solidFill>
                <a:effectLst/>
                <a:latin typeface="Arial" panose="020B0604020202020204" pitchFamily="34" charset="0"/>
                <a:cs typeface="Arial" panose="020B0604020202020204" pitchFamily="34" charset="0"/>
              </a:rPr>
              <a:t>[191a]</a:t>
            </a:r>
            <a:r>
              <a:rPr lang="el-GR" b="0" i="0" dirty="0">
                <a:solidFill>
                  <a:srgbClr val="333333"/>
                </a:solidFill>
                <a:effectLst/>
                <a:latin typeface="Arial" panose="020B0604020202020204" pitchFamily="34" charset="0"/>
                <a:cs typeface="Arial" panose="020B0604020202020204" pitchFamily="34" charset="0"/>
              </a:rPr>
              <a:t> που έμεναν τις εξαφάνιζε ισιώνοντάς τες· ακόμα συμμάζευε τα </a:t>
            </a:r>
            <a:r>
              <a:rPr lang="el-GR" b="0" i="0" dirty="0" err="1">
                <a:solidFill>
                  <a:srgbClr val="333333"/>
                </a:solidFill>
                <a:effectLst/>
                <a:latin typeface="Arial" panose="020B0604020202020204" pitchFamily="34" charset="0"/>
                <a:cs typeface="Arial" panose="020B0604020202020204" pitchFamily="34" charset="0"/>
              </a:rPr>
              <a:t>στήθια</a:t>
            </a:r>
            <a:r>
              <a:rPr lang="el-GR" b="0" i="0" dirty="0">
                <a:solidFill>
                  <a:srgbClr val="333333"/>
                </a:solidFill>
                <a:effectLst/>
                <a:latin typeface="Arial" panose="020B0604020202020204" pitchFamily="34" charset="0"/>
                <a:cs typeface="Arial" panose="020B0604020202020204" pitchFamily="34" charset="0"/>
              </a:rPr>
              <a:t> χρησιμοποιώντας ένα όργανο όμοιο μ᾽ αυτό που έχουν οι τσαγκάρηδες για να ισιάζουν τις ζάρες του δέρματος γύρω </a:t>
            </a:r>
            <a:r>
              <a:rPr lang="el-GR" b="0" i="0" dirty="0" err="1">
                <a:solidFill>
                  <a:srgbClr val="333333"/>
                </a:solidFill>
                <a:effectLst/>
                <a:latin typeface="Arial" panose="020B0604020202020204" pitchFamily="34" charset="0"/>
                <a:cs typeface="Arial" panose="020B0604020202020204" pitchFamily="34" charset="0"/>
              </a:rPr>
              <a:t>απ</a:t>
            </a:r>
            <a:r>
              <a:rPr lang="el-GR" b="0" i="0" dirty="0">
                <a:solidFill>
                  <a:srgbClr val="333333"/>
                </a:solidFill>
                <a:effectLst/>
                <a:latin typeface="Arial" panose="020B0604020202020204" pitchFamily="34" charset="0"/>
                <a:cs typeface="Arial" panose="020B0604020202020204" pitchFamily="34" charset="0"/>
              </a:rPr>
              <a:t>᾽ το </a:t>
            </a:r>
            <a:r>
              <a:rPr lang="el-GR" b="0" i="0" dirty="0" err="1">
                <a:solidFill>
                  <a:srgbClr val="333333"/>
                </a:solidFill>
                <a:effectLst/>
                <a:latin typeface="Arial" panose="020B0604020202020204" pitchFamily="34" charset="0"/>
                <a:cs typeface="Arial" panose="020B0604020202020204" pitchFamily="34" charset="0"/>
              </a:rPr>
              <a:t>καλοπόδι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απ</a:t>
            </a:r>
            <a:r>
              <a:rPr lang="el-GR" b="0" i="0" dirty="0">
                <a:solidFill>
                  <a:srgbClr val="333333"/>
                </a:solidFill>
                <a:effectLst/>
                <a:latin typeface="Arial" panose="020B0604020202020204" pitchFamily="34" charset="0"/>
                <a:cs typeface="Arial" panose="020B0604020202020204" pitchFamily="34" charset="0"/>
              </a:rPr>
              <a:t>᾽ αυτές άφησε κάνα δυο, εκεί γύρω από την κοιλιά και τον αφαλό, για να μας θυμίζουν την παλιά δοκιμασία μας.</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264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62A4FE-7218-0D0B-5D9E-AF73A96AFF2B}"/>
              </a:ext>
            </a:extLst>
          </p:cNvPr>
          <p:cNvSpPr>
            <a:spLocks noGrp="1"/>
          </p:cNvSpPr>
          <p:nvPr>
            <p:ph type="title"/>
          </p:nvPr>
        </p:nvSpPr>
        <p:spPr/>
        <p:txBody>
          <a:bodyPr/>
          <a:lstStyle/>
          <a:p>
            <a:r>
              <a:rPr lang="el-GR" i="1" dirty="0"/>
              <a:t>Συμπόσιο</a:t>
            </a:r>
            <a:r>
              <a:rPr lang="el-GR" dirty="0"/>
              <a:t> 189</a:t>
            </a:r>
            <a:r>
              <a:rPr lang="en-GB" dirty="0"/>
              <a:t>a-192e</a:t>
            </a:r>
            <a:endParaRPr lang="el-GR" dirty="0"/>
          </a:p>
        </p:txBody>
      </p:sp>
      <p:sp>
        <p:nvSpPr>
          <p:cNvPr id="3" name="Θέση περιεχομένου 2">
            <a:extLst>
              <a:ext uri="{FF2B5EF4-FFF2-40B4-BE49-F238E27FC236}">
                <a16:creationId xmlns:a16="http://schemas.microsoft.com/office/drawing/2014/main" id="{4EC9BDAE-DED0-1DF1-3DF7-5C77F312AEA5}"/>
              </a:ext>
            </a:extLst>
          </p:cNvPr>
          <p:cNvSpPr>
            <a:spLocks noGrp="1"/>
          </p:cNvSpPr>
          <p:nvPr>
            <p:ph sz="half" idx="1"/>
          </p:nvPr>
        </p:nvSpPr>
        <p:spPr>
          <a:xfrm>
            <a:off x="989400" y="1685925"/>
            <a:ext cx="4928400" cy="4928235"/>
          </a:xfrm>
        </p:spPr>
        <p:txBody>
          <a:bodyPr>
            <a:noAutofit/>
          </a:bodyPr>
          <a:lstStyle/>
          <a:p>
            <a:pPr marL="0" indent="0" algn="just">
              <a:buNone/>
            </a:pPr>
            <a:r>
              <a:rPr lang="el-GR" sz="1200" dirty="0" err="1">
                <a:latin typeface="Arial" panose="020B0604020202020204" pitchFamily="34" charset="0"/>
                <a:cs typeface="Arial" panose="020B0604020202020204" pitchFamily="34" charset="0"/>
              </a:rPr>
              <a:t>Ἐπειδὴ</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οὖν</a:t>
            </a:r>
            <a:r>
              <a:rPr lang="el-GR" sz="1200" dirty="0">
                <a:latin typeface="Arial" panose="020B0604020202020204" pitchFamily="34" charset="0"/>
                <a:cs typeface="Arial" panose="020B0604020202020204" pitchFamily="34" charset="0"/>
              </a:rPr>
              <a:t> ἡ φύσις </a:t>
            </a:r>
            <a:r>
              <a:rPr lang="el-GR" sz="1200" dirty="0" err="1">
                <a:latin typeface="Arial" panose="020B0604020202020204" pitchFamily="34" charset="0"/>
                <a:cs typeface="Arial" panose="020B0604020202020204" pitchFamily="34" charset="0"/>
              </a:rPr>
              <a:t>δίχα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ἐτμήθη</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ποθοῦν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ἕκαστον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τὸ</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ἥμισυ</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τὸ</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αὑτοῦ</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συνῄει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περιβάλλοντες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τὰς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χεῖρας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συμπλεκόμενοι </a:t>
            </a:r>
            <a:r>
              <a:rPr lang="el-GR" sz="1200" dirty="0" err="1">
                <a:latin typeface="Arial" panose="020B0604020202020204" pitchFamily="34" charset="0"/>
                <a:cs typeface="Arial" panose="020B0604020202020204" pitchFamily="34" charset="0"/>
              </a:rPr>
              <a:t>ἀλλήλοις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ἐπιθυμοῦντες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συμφῦναι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ἀπέθνῃσκον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ὑπὸ</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λιμοῦ</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τῆς</a:t>
            </a:r>
            <a:r>
              <a:rPr lang="el-GR" sz="1200" dirty="0">
                <a:latin typeface="Arial" panose="020B0604020202020204" pitchFamily="34" charset="0"/>
                <a:cs typeface="Arial" panose="020B0604020202020204" pitchFamily="34" charset="0"/>
              </a:rPr>
              <a:t> [191</a:t>
            </a:r>
            <a:r>
              <a:rPr lang="en-GB" sz="1200" dirty="0">
                <a:latin typeface="Arial" panose="020B0604020202020204" pitchFamily="34" charset="0"/>
                <a:cs typeface="Arial" panose="020B0604020202020204" pitchFamily="34" charset="0"/>
              </a:rPr>
              <a:t>b] </a:t>
            </a:r>
            <a:r>
              <a:rPr lang="el-GR" sz="1200" dirty="0" err="1">
                <a:latin typeface="Arial" panose="020B0604020202020204" pitchFamily="34" charset="0"/>
                <a:cs typeface="Arial" panose="020B0604020202020204" pitchFamily="34" charset="0"/>
              </a:rPr>
              <a:t>ἄλλης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ἀργίας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διὰ</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τὸ</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μηδὲν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ἐθέλειν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χωρὶς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ἀλλήλων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ποιεῖν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ὁπότε</a:t>
            </a:r>
            <a:r>
              <a:rPr lang="el-GR" sz="1200" dirty="0">
                <a:latin typeface="Arial" panose="020B0604020202020204" pitchFamily="34" charset="0"/>
                <a:cs typeface="Arial" panose="020B0604020202020204" pitchFamily="34" charset="0"/>
              </a:rPr>
              <a:t> τι </a:t>
            </a:r>
            <a:r>
              <a:rPr lang="el-GR" sz="1200" dirty="0" err="1">
                <a:latin typeface="Arial" panose="020B0604020202020204" pitchFamily="34" charset="0"/>
                <a:cs typeface="Arial" panose="020B0604020202020204" pitchFamily="34" charset="0"/>
              </a:rPr>
              <a:t>ἀποθάνοι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τῶν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ἡμίσεων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τὸ</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δὲ</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λειφθείη</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τὸ</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λειφθὲν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ἄλλο</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ἐζήτει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συνεπλέκετο</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εἴτε</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γυναικὸς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τῆς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ὅλης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ἐντύχοι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ἡμίσει</a:t>
            </a:r>
            <a:r>
              <a:rPr lang="el-GR" sz="1200" dirty="0">
                <a:latin typeface="Arial" panose="020B0604020202020204" pitchFamily="34" charset="0"/>
                <a:cs typeface="Arial" panose="020B0604020202020204" pitchFamily="34" charset="0"/>
              </a:rPr>
              <a:t> —ὃ </a:t>
            </a:r>
            <a:r>
              <a:rPr lang="el-GR" sz="1200" dirty="0" err="1">
                <a:latin typeface="Arial" panose="020B0604020202020204" pitchFamily="34" charset="0"/>
                <a:cs typeface="Arial" panose="020B0604020202020204" pitchFamily="34" charset="0"/>
              </a:rPr>
              <a:t>δὴ</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νῦν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γυναῖκα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καλοῦμεν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εἴτε</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ἀνδρός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οὕτως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ἀπώλλυντο</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ἐλεήσας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δὲ</a:t>
            </a:r>
            <a:r>
              <a:rPr lang="el-GR" sz="1200" dirty="0">
                <a:latin typeface="Arial" panose="020B0604020202020204" pitchFamily="34" charset="0"/>
                <a:cs typeface="Arial" panose="020B0604020202020204" pitchFamily="34" charset="0"/>
              </a:rPr>
              <a:t> ὁ </a:t>
            </a:r>
            <a:r>
              <a:rPr lang="el-GR" sz="1200" dirty="0" err="1">
                <a:latin typeface="Arial" panose="020B0604020202020204" pitchFamily="34" charset="0"/>
                <a:cs typeface="Arial" panose="020B0604020202020204" pitchFamily="34" charset="0"/>
              </a:rPr>
              <a:t>Ζεὺς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ἄλλην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μηχανὴν</a:t>
            </a:r>
            <a:r>
              <a:rPr lang="el-GR" sz="1200" dirty="0">
                <a:latin typeface="Arial" panose="020B0604020202020204" pitchFamily="34" charset="0"/>
                <a:cs typeface="Arial" panose="020B0604020202020204" pitchFamily="34" charset="0"/>
              </a:rPr>
              <a:t> πορίζεται,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μετατίθησιν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αὐτῶν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τὰ</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αἰδοῖα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εἰς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τὸ</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πρόσθεν</a:t>
            </a:r>
            <a:r>
              <a:rPr lang="el-GR" sz="1200" dirty="0">
                <a:latin typeface="Arial" panose="020B0604020202020204" pitchFamily="34" charset="0"/>
                <a:cs typeface="Arial" panose="020B0604020202020204" pitchFamily="34" charset="0"/>
              </a:rPr>
              <a:t> —τέως </a:t>
            </a:r>
            <a:r>
              <a:rPr lang="el-GR" sz="1200" dirty="0" err="1">
                <a:latin typeface="Arial" panose="020B0604020202020204" pitchFamily="34" charset="0"/>
                <a:cs typeface="Arial" panose="020B0604020202020204" pitchFamily="34" charset="0"/>
              </a:rPr>
              <a:t>γὰρ</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ταῦτα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ἐκτὸς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εἶχον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ἐγέννων</a:t>
            </a:r>
            <a:r>
              <a:rPr lang="el-GR" sz="1200" dirty="0">
                <a:latin typeface="Arial" panose="020B0604020202020204" pitchFamily="34" charset="0"/>
                <a:cs typeface="Arial" panose="020B0604020202020204" pitchFamily="34" charset="0"/>
              </a:rPr>
              <a:t> [191</a:t>
            </a:r>
            <a:r>
              <a:rPr lang="en-GB" sz="1200" dirty="0">
                <a:latin typeface="Arial" panose="020B0604020202020204" pitchFamily="34" charset="0"/>
                <a:cs typeface="Arial" panose="020B0604020202020204" pitchFamily="34" charset="0"/>
              </a:rPr>
              <a:t>c]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ἔτικτον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οὐκ</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εἰς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ἀλλήλους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ἀλλ</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εἰς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γῆν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ὥσπερ</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οἱ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τέττιγες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μετέθηκέ</a:t>
            </a:r>
            <a:r>
              <a:rPr lang="el-GR" sz="1200" dirty="0">
                <a:latin typeface="Arial" panose="020B0604020202020204" pitchFamily="34" charset="0"/>
                <a:cs typeface="Arial" panose="020B0604020202020204" pitchFamily="34" charset="0"/>
              </a:rPr>
              <a:t> τε </a:t>
            </a:r>
            <a:r>
              <a:rPr lang="el-GR" sz="1200" dirty="0" err="1">
                <a:latin typeface="Arial" panose="020B0604020202020204" pitchFamily="34" charset="0"/>
                <a:cs typeface="Arial" panose="020B0604020202020204" pitchFamily="34" charset="0"/>
              </a:rPr>
              <a:t>οὖν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οὕτω</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αὐτῶν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εἰς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τὸ</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πρόσθεν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διὰ</a:t>
            </a:r>
            <a:r>
              <a:rPr lang="el-GR" sz="1200" dirty="0">
                <a:latin typeface="Arial" panose="020B0604020202020204" pitchFamily="34" charset="0"/>
                <a:cs typeface="Arial" panose="020B0604020202020204" pitchFamily="34" charset="0"/>
              </a:rPr>
              <a:t> τούτων </a:t>
            </a:r>
            <a:r>
              <a:rPr lang="el-GR" sz="1200" dirty="0" err="1">
                <a:latin typeface="Arial" panose="020B0604020202020204" pitchFamily="34" charset="0"/>
                <a:cs typeface="Arial" panose="020B0604020202020204" pitchFamily="34" charset="0"/>
              </a:rPr>
              <a:t>τὴν</a:t>
            </a:r>
            <a:r>
              <a:rPr lang="el-GR" sz="1200" dirty="0">
                <a:latin typeface="Arial" panose="020B0604020202020204" pitchFamily="34" charset="0"/>
                <a:cs typeface="Arial" panose="020B0604020202020204" pitchFamily="34" charset="0"/>
              </a:rPr>
              <a:t> γένεσιν </a:t>
            </a:r>
            <a:r>
              <a:rPr lang="el-GR" sz="1200" dirty="0" err="1">
                <a:latin typeface="Arial" panose="020B0604020202020204" pitchFamily="34" charset="0"/>
                <a:cs typeface="Arial" panose="020B0604020202020204" pitchFamily="34" charset="0"/>
              </a:rPr>
              <a:t>ἐν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ἀλλήλοις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ἐποίησεν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διὰ</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τοῦ</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ἄρρενος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τῷ</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θήλει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τῶνδε</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ἕνεκα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ἵνα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τῇ</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συμπλοκῇ</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ἅμα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μὲν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εἰ</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ἀνὴρ</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γυναικὶ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ἐντύχοι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γεννῷεν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γίγνοιτο</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τὸ</a:t>
            </a:r>
            <a:r>
              <a:rPr lang="el-GR" sz="1200" dirty="0">
                <a:latin typeface="Arial" panose="020B0604020202020204" pitchFamily="34" charset="0"/>
                <a:cs typeface="Arial" panose="020B0604020202020204" pitchFamily="34" charset="0"/>
              </a:rPr>
              <a:t> γένος, </a:t>
            </a:r>
            <a:r>
              <a:rPr lang="el-GR" sz="1200" dirty="0" err="1">
                <a:latin typeface="Arial" panose="020B0604020202020204" pitchFamily="34" charset="0"/>
                <a:cs typeface="Arial" panose="020B0604020202020204" pitchFamily="34" charset="0"/>
              </a:rPr>
              <a:t>ἅμα</a:t>
            </a:r>
            <a:r>
              <a:rPr lang="el-GR" sz="1200" dirty="0">
                <a:latin typeface="Arial" panose="020B0604020202020204" pitchFamily="34" charset="0"/>
                <a:cs typeface="Arial" panose="020B0604020202020204" pitchFamily="34" charset="0"/>
              </a:rPr>
              <a:t> δ᾽ </a:t>
            </a:r>
            <a:r>
              <a:rPr lang="el-GR" sz="1200" dirty="0" err="1">
                <a:latin typeface="Arial" panose="020B0604020202020204" pitchFamily="34" charset="0"/>
                <a:cs typeface="Arial" panose="020B0604020202020204" pitchFamily="34" charset="0"/>
              </a:rPr>
              <a:t>εἰ</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ἄρρην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ἄρρενι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πλησμονὴ</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γοῦν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γίγνοιτο</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τῆς</a:t>
            </a:r>
            <a:r>
              <a:rPr lang="el-GR" sz="1200" dirty="0">
                <a:latin typeface="Arial" panose="020B0604020202020204" pitchFamily="34" charset="0"/>
                <a:cs typeface="Arial" panose="020B0604020202020204" pitchFamily="34" charset="0"/>
              </a:rPr>
              <a:t> συνουσίας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διαπαύοιντο</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ἐπὶ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τὰ</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ἔργα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τρέποιντο</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τοῦ</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ἄλλου</a:t>
            </a:r>
            <a:r>
              <a:rPr lang="el-GR" sz="1200" dirty="0">
                <a:latin typeface="Arial" panose="020B0604020202020204" pitchFamily="34" charset="0"/>
                <a:cs typeface="Arial" panose="020B0604020202020204" pitchFamily="34" charset="0"/>
              </a:rPr>
              <a:t> βίου </a:t>
            </a:r>
            <a:r>
              <a:rPr lang="el-GR" sz="1200" dirty="0" err="1">
                <a:latin typeface="Arial" panose="020B0604020202020204" pitchFamily="34" charset="0"/>
                <a:cs typeface="Arial" panose="020B0604020202020204" pitchFamily="34" charset="0"/>
              </a:rPr>
              <a:t>ἐπιμελοῖντο</a:t>
            </a:r>
            <a:r>
              <a:rPr lang="el-GR" sz="1200" dirty="0">
                <a:latin typeface="Arial" panose="020B0604020202020204" pitchFamily="34" charset="0"/>
                <a:cs typeface="Arial" panose="020B0604020202020204" pitchFamily="34" charset="0"/>
              </a:rPr>
              <a:t>.</a:t>
            </a:r>
          </a:p>
        </p:txBody>
      </p:sp>
      <p:sp>
        <p:nvSpPr>
          <p:cNvPr id="4" name="Θέση περιεχομένου 3">
            <a:extLst>
              <a:ext uri="{FF2B5EF4-FFF2-40B4-BE49-F238E27FC236}">
                <a16:creationId xmlns:a16="http://schemas.microsoft.com/office/drawing/2014/main" id="{6A8AAE45-4707-7B92-A55F-D88A2EDCF46A}"/>
              </a:ext>
            </a:extLst>
          </p:cNvPr>
          <p:cNvSpPr>
            <a:spLocks noGrp="1"/>
          </p:cNvSpPr>
          <p:nvPr>
            <p:ph sz="half" idx="2"/>
          </p:nvPr>
        </p:nvSpPr>
        <p:spPr/>
        <p:txBody>
          <a:bodyPr>
            <a:normAutofit fontScale="40000" lnSpcReduction="20000"/>
          </a:bodyPr>
          <a:lstStyle/>
          <a:p>
            <a:pPr marL="0" indent="0" algn="just">
              <a:buNone/>
            </a:pPr>
            <a:r>
              <a:rPr lang="el-GR" b="0" i="0" dirty="0">
                <a:solidFill>
                  <a:srgbClr val="333333"/>
                </a:solidFill>
                <a:effectLst/>
                <a:latin typeface="Arial" panose="020B0604020202020204" pitchFamily="34" charset="0"/>
                <a:cs typeface="Arial" panose="020B0604020202020204" pitchFamily="34" charset="0"/>
              </a:rPr>
              <a:t>Που λες, από την ώρα που η ανθρώπινη φύση </a:t>
            </a:r>
            <a:r>
              <a:rPr lang="el-GR" b="0" i="0" dirty="0" err="1">
                <a:solidFill>
                  <a:srgbClr val="333333"/>
                </a:solidFill>
                <a:effectLst/>
                <a:latin typeface="Arial" panose="020B0604020202020204" pitchFamily="34" charset="0"/>
                <a:cs typeface="Arial" panose="020B0604020202020204" pitchFamily="34" charset="0"/>
              </a:rPr>
              <a:t>σχίστηκε</a:t>
            </a:r>
            <a:r>
              <a:rPr lang="el-GR" b="0" i="0" dirty="0">
                <a:solidFill>
                  <a:srgbClr val="333333"/>
                </a:solidFill>
                <a:effectLst/>
                <a:latin typeface="Arial" panose="020B0604020202020204" pitchFamily="34" charset="0"/>
                <a:cs typeface="Arial" panose="020B0604020202020204" pitchFamily="34" charset="0"/>
              </a:rPr>
              <a:t> σε δυο κομμάτια, το καθένα </a:t>
            </a:r>
            <a:r>
              <a:rPr lang="el-GR" b="0" i="0" dirty="0" err="1">
                <a:solidFill>
                  <a:srgbClr val="333333"/>
                </a:solidFill>
                <a:effectLst/>
                <a:latin typeface="Arial" panose="020B0604020202020204" pitchFamily="34" charset="0"/>
                <a:cs typeface="Arial" panose="020B0604020202020204" pitchFamily="34" charset="0"/>
              </a:rPr>
              <a:t>απ</a:t>
            </a:r>
            <a:r>
              <a:rPr lang="el-GR" b="0" i="0" dirty="0">
                <a:solidFill>
                  <a:srgbClr val="333333"/>
                </a:solidFill>
                <a:effectLst/>
                <a:latin typeface="Arial" panose="020B0604020202020204" pitchFamily="34" charset="0"/>
                <a:cs typeface="Arial" panose="020B0604020202020204" pitchFamily="34" charset="0"/>
              </a:rPr>
              <a:t>᾽ αυτά ποθώντας το άλλο — τον μισό εαυτό του— έτρεχε να το συναντήσει· και τύλιγαν τα χέρια τους το ένα γύρω στο άλλο και σφιχταγκαλιάζονταν λαχταρώντας να γίνουν ένα, κι έτσι πέθαιναν από την πείνα και </a:t>
            </a:r>
            <a:r>
              <a:rPr lang="el-GR" b="0" i="0" dirty="0">
                <a:solidFill>
                  <a:srgbClr val="999999"/>
                </a:solidFill>
                <a:effectLst/>
                <a:latin typeface="Arial" panose="020B0604020202020204" pitchFamily="34" charset="0"/>
                <a:cs typeface="Arial" panose="020B0604020202020204" pitchFamily="34" charset="0"/>
              </a:rPr>
              <a:t>[191b]</a:t>
            </a:r>
            <a:r>
              <a:rPr lang="el-GR" b="0" i="0" dirty="0">
                <a:solidFill>
                  <a:srgbClr val="333333"/>
                </a:solidFill>
                <a:effectLst/>
                <a:latin typeface="Arial" panose="020B0604020202020204" pitchFamily="34" charset="0"/>
                <a:cs typeface="Arial" panose="020B0604020202020204" pitchFamily="34" charset="0"/>
              </a:rPr>
              <a:t> γενικά από την απραξία, αφού δεν </a:t>
            </a:r>
            <a:r>
              <a:rPr lang="el-GR" b="0" i="0" dirty="0" err="1">
                <a:solidFill>
                  <a:srgbClr val="333333"/>
                </a:solidFill>
                <a:effectLst/>
                <a:latin typeface="Arial" panose="020B0604020202020204" pitchFamily="34" charset="0"/>
                <a:cs typeface="Arial" panose="020B0604020202020204" pitchFamily="34" charset="0"/>
              </a:rPr>
              <a:t>έστρεγαν</a:t>
            </a:r>
            <a:r>
              <a:rPr lang="el-GR" b="0" i="0" dirty="0">
                <a:solidFill>
                  <a:srgbClr val="333333"/>
                </a:solidFill>
                <a:effectLst/>
                <a:latin typeface="Arial" panose="020B0604020202020204" pitchFamily="34" charset="0"/>
                <a:cs typeface="Arial" panose="020B0604020202020204" pitchFamily="34" charset="0"/>
              </a:rPr>
              <a:t> να καταπιαστούν με τίποτε, όσο ήταν χωρισμένα το ᾽να από το άλλο. Και κάθε φορά που το ένα τους πέθαινε και έμενε στη ζωή το άλλο μισό, αυτό που έμενε άρχιζε να ψάχνει κάποιο άλλο· κι όταν συναντούσε είτε το μισό από ένα ολόκληρο θηλυκό — αυτό δηλαδή που τώρα το λέμε γυναίκα— είτε το μισό από ένα ολόκληρο αρσενικό, το σφιχταγκάλιαζε· το αποτέλεσμα ήταν να πεθαίνουν με τον τρόπο που είπα. Ο Δίας τότε τους σπλαχνίστηκε και σοφίζεται άλλο τέχνασμα: παίρνει τα γεννητικά τους όργανα από την πρώτη τους θέση και τα φέρνει μπροστά (γιατί στην προηγούμενη κατάσταση και αυτά τα είχαν οι άνθρωποι από την έξω μεριά και </a:t>
            </a:r>
            <a:r>
              <a:rPr lang="el-GR" b="0" i="0" dirty="0" err="1">
                <a:solidFill>
                  <a:srgbClr val="333333"/>
                </a:solidFill>
                <a:effectLst/>
                <a:latin typeface="Arial" panose="020B0604020202020204" pitchFamily="34" charset="0"/>
                <a:cs typeface="Arial" panose="020B0604020202020204" pitchFamily="34" charset="0"/>
              </a:rPr>
              <a:t>πιάναν</a:t>
            </a:r>
            <a:r>
              <a:rPr lang="el-GR" b="0" i="0" dirty="0">
                <a:solidFill>
                  <a:srgbClr val="333333"/>
                </a:solidFill>
                <a:effectLst/>
                <a:latin typeface="Arial" panose="020B0604020202020204" pitchFamily="34" charset="0"/>
                <a:cs typeface="Arial" panose="020B0604020202020204" pitchFamily="34" charset="0"/>
              </a:rPr>
              <a:t> γκάστρι </a:t>
            </a:r>
            <a:r>
              <a:rPr lang="el-GR" b="0" i="0" dirty="0">
                <a:solidFill>
                  <a:srgbClr val="999999"/>
                </a:solidFill>
                <a:effectLst/>
                <a:latin typeface="Arial" panose="020B0604020202020204" pitchFamily="34" charset="0"/>
                <a:cs typeface="Arial" panose="020B0604020202020204" pitchFamily="34" charset="0"/>
              </a:rPr>
              <a:t>[191c]</a:t>
            </a:r>
            <a:r>
              <a:rPr lang="el-GR" b="0" i="0" dirty="0">
                <a:solidFill>
                  <a:srgbClr val="333333"/>
                </a:solidFill>
                <a:effectLst/>
                <a:latin typeface="Arial" panose="020B0604020202020204" pitchFamily="34" charset="0"/>
                <a:cs typeface="Arial" panose="020B0604020202020204" pitchFamily="34" charset="0"/>
              </a:rPr>
              <a:t> και γεννούσαν όχι με το σμίξιμό τους, αλλά στο χώμα, όπως τα τζιτζίκια)· που λες, τους άλλαξε τη θέση και τα έφερε μπροστά, έτσι που να πιάνεται στην κοιλιά το έμβρυο περνώντας από το αρσενικό στο θηλυκό. Ο Δίας τα ᾽</a:t>
            </a:r>
            <a:r>
              <a:rPr lang="el-GR" b="0" i="0" dirty="0" err="1">
                <a:solidFill>
                  <a:srgbClr val="333333"/>
                </a:solidFill>
                <a:effectLst/>
                <a:latin typeface="Arial" panose="020B0604020202020204" pitchFamily="34" charset="0"/>
                <a:cs typeface="Arial" panose="020B0604020202020204" pitchFamily="34" charset="0"/>
              </a:rPr>
              <a:t>κανε</a:t>
            </a:r>
            <a:r>
              <a:rPr lang="el-GR" b="0" i="0" dirty="0">
                <a:solidFill>
                  <a:srgbClr val="333333"/>
                </a:solidFill>
                <a:effectLst/>
                <a:latin typeface="Arial" panose="020B0604020202020204" pitchFamily="34" charset="0"/>
                <a:cs typeface="Arial" panose="020B0604020202020204" pitchFamily="34" charset="0"/>
              </a:rPr>
              <a:t> αυτά ώστε από τη μια, αν άντρας συναντούσε γυναίκα, με το σφιχταγκάλιασμα να γεννοβολήσουν και να μη χαθεί η ράτσα, από την άλλη, αν αρσενικός συναντούσε αρσενικό, να τους ερχόταν μπούκωμα από το αγκάλιασμα, να σταματούσαν για κάποιαν ώρα, να γύριζαν στις δουλειές τους και να καταπιάνονταν με τις υπόλοιπες ανάγκες της ζωής.</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97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9F59F4-5BA2-CB36-B5A3-2F4C54BF1F6B}"/>
              </a:ext>
            </a:extLst>
          </p:cNvPr>
          <p:cNvSpPr>
            <a:spLocks noGrp="1"/>
          </p:cNvSpPr>
          <p:nvPr>
            <p:ph type="title"/>
          </p:nvPr>
        </p:nvSpPr>
        <p:spPr/>
        <p:txBody>
          <a:bodyPr/>
          <a:lstStyle/>
          <a:p>
            <a:r>
              <a:rPr lang="el-GR" i="1" dirty="0"/>
              <a:t>Συμπόσιο</a:t>
            </a:r>
            <a:r>
              <a:rPr lang="el-GR" dirty="0"/>
              <a:t> 189</a:t>
            </a:r>
            <a:r>
              <a:rPr lang="en-GB" dirty="0"/>
              <a:t>a-192e</a:t>
            </a:r>
            <a:endParaRPr lang="el-GR" dirty="0"/>
          </a:p>
        </p:txBody>
      </p:sp>
      <p:sp>
        <p:nvSpPr>
          <p:cNvPr id="3" name="Θέση περιεχομένου 2">
            <a:extLst>
              <a:ext uri="{FF2B5EF4-FFF2-40B4-BE49-F238E27FC236}">
                <a16:creationId xmlns:a16="http://schemas.microsoft.com/office/drawing/2014/main" id="{6ECEB7A5-DC78-80D3-D745-A923160BDD7B}"/>
              </a:ext>
            </a:extLst>
          </p:cNvPr>
          <p:cNvSpPr>
            <a:spLocks noGrp="1"/>
          </p:cNvSpPr>
          <p:nvPr>
            <p:ph sz="half" idx="1"/>
          </p:nvPr>
        </p:nvSpPr>
        <p:spPr/>
        <p:txBody>
          <a:bodyPr>
            <a:normAutofit fontScale="47500" lnSpcReduction="20000"/>
          </a:bodyPr>
          <a:lstStyle/>
          <a:p>
            <a:pPr marL="0" indent="0" algn="just">
              <a:buNone/>
            </a:pPr>
            <a:r>
              <a:rPr lang="el-GR" b="0" i="0" dirty="0" err="1">
                <a:solidFill>
                  <a:srgbClr val="333333"/>
                </a:solidFill>
                <a:effectLst/>
                <a:latin typeface="Arial" panose="020B0604020202020204" pitchFamily="34" charset="0"/>
                <a:cs typeface="Arial" panose="020B0604020202020204" pitchFamily="34" charset="0"/>
              </a:rPr>
              <a:t>Ἔστι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δὴ</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οὖν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ἐκ</a:t>
            </a:r>
            <a:r>
              <a:rPr lang="el-GR" b="0" i="0" dirty="0">
                <a:solidFill>
                  <a:srgbClr val="333333"/>
                </a:solidFill>
                <a:effectLst/>
                <a:latin typeface="Arial" panose="020B0604020202020204" pitchFamily="34" charset="0"/>
                <a:cs typeface="Arial" panose="020B0604020202020204" pitchFamily="34" charset="0"/>
              </a:rPr>
              <a:t> τόσου </a:t>
            </a:r>
            <a:r>
              <a:rPr lang="el-GR" b="0" i="0" dirty="0">
                <a:solidFill>
                  <a:srgbClr val="999999"/>
                </a:solidFill>
                <a:effectLst/>
                <a:latin typeface="Arial" panose="020B0604020202020204" pitchFamily="34" charset="0"/>
                <a:cs typeface="Arial" panose="020B0604020202020204" pitchFamily="34" charset="0"/>
              </a:rPr>
              <a:t>[191</a:t>
            </a:r>
            <a:r>
              <a:rPr lang="en-GB" b="0" i="0" dirty="0">
                <a:solidFill>
                  <a:srgbClr val="999999"/>
                </a:solidFill>
                <a:effectLst/>
                <a:latin typeface="Arial" panose="020B0604020202020204" pitchFamily="34" charset="0"/>
                <a:cs typeface="Arial" panose="020B0604020202020204" pitchFamily="34" charset="0"/>
              </a:rPr>
              <a:t>d]</a:t>
            </a:r>
            <a:r>
              <a:rPr lang="en-GB" b="0" i="0" dirty="0">
                <a:solidFill>
                  <a:srgbClr val="333333"/>
                </a:solidFill>
                <a:effectLst/>
                <a:latin typeface="Arial" panose="020B0604020202020204" pitchFamily="34" charset="0"/>
                <a:cs typeface="Arial" panose="020B0604020202020204" pitchFamily="34" charset="0"/>
              </a:rPr>
              <a:t> </a:t>
            </a:r>
            <a:r>
              <a:rPr lang="el-GR" b="0" i="0" dirty="0">
                <a:solidFill>
                  <a:srgbClr val="333333"/>
                </a:solidFill>
                <a:effectLst/>
                <a:latin typeface="Arial" panose="020B0604020202020204" pitchFamily="34" charset="0"/>
                <a:cs typeface="Arial" panose="020B0604020202020204" pitchFamily="34" charset="0"/>
              </a:rPr>
              <a:t>ὁ </a:t>
            </a:r>
            <a:r>
              <a:rPr lang="el-GR" b="0" i="0" dirty="0" err="1">
                <a:solidFill>
                  <a:srgbClr val="333333"/>
                </a:solidFill>
                <a:effectLst/>
                <a:latin typeface="Arial" panose="020B0604020202020204" pitchFamily="34" charset="0"/>
                <a:cs typeface="Arial" panose="020B0604020202020204" pitchFamily="34" charset="0"/>
              </a:rPr>
              <a:t>ἔρως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ἔμφυτος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ἀλλήλων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τοῖς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ἀνθρώποις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τῆς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ἀρχαίας</a:t>
            </a:r>
            <a:r>
              <a:rPr lang="el-GR" b="0" i="0" dirty="0">
                <a:solidFill>
                  <a:srgbClr val="333333"/>
                </a:solidFill>
                <a:effectLst/>
                <a:latin typeface="Arial" panose="020B0604020202020204" pitchFamily="34" charset="0"/>
                <a:cs typeface="Arial" panose="020B0604020202020204" pitchFamily="34" charset="0"/>
              </a:rPr>
              <a:t> φύσεως </a:t>
            </a:r>
            <a:r>
              <a:rPr lang="el-GR" b="0" i="0" dirty="0" err="1">
                <a:solidFill>
                  <a:srgbClr val="333333"/>
                </a:solidFill>
                <a:effectLst/>
                <a:latin typeface="Arial" panose="020B0604020202020204" pitchFamily="34" charset="0"/>
                <a:cs typeface="Arial" panose="020B0604020202020204" pitchFamily="34" charset="0"/>
              </a:rPr>
              <a:t>συναγωγεὺς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ἐπιχειρῶν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ποιῆσαι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ἓν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ἐκ</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δυοῖν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ἰάσασθαι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τὴν</a:t>
            </a:r>
            <a:r>
              <a:rPr lang="el-GR" b="0" i="0" dirty="0">
                <a:solidFill>
                  <a:srgbClr val="333333"/>
                </a:solidFill>
                <a:effectLst/>
                <a:latin typeface="Arial" panose="020B0604020202020204" pitchFamily="34" charset="0"/>
                <a:cs typeface="Arial" panose="020B0604020202020204" pitchFamily="34" charset="0"/>
              </a:rPr>
              <a:t> φύσιν </a:t>
            </a:r>
            <a:r>
              <a:rPr lang="el-GR" b="0" i="0" dirty="0" err="1">
                <a:solidFill>
                  <a:srgbClr val="333333"/>
                </a:solidFill>
                <a:effectLst/>
                <a:latin typeface="Arial" panose="020B0604020202020204" pitchFamily="34" charset="0"/>
                <a:cs typeface="Arial" panose="020B0604020202020204" pitchFamily="34" charset="0"/>
              </a:rPr>
              <a:t>τὴν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ἀνθρωπίνην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ἕκαστος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οὖν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ἡμῶν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ἐστιν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ἀνθρώπου</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σύμβολον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ἅτε</a:t>
            </a:r>
            <a:r>
              <a:rPr lang="el-GR" b="0" i="0" dirty="0">
                <a:solidFill>
                  <a:srgbClr val="333333"/>
                </a:solidFill>
                <a:effectLst/>
                <a:latin typeface="Arial" panose="020B0604020202020204" pitchFamily="34" charset="0"/>
                <a:cs typeface="Arial" panose="020B0604020202020204" pitchFamily="34" charset="0"/>
              </a:rPr>
              <a:t> τετμημένος </a:t>
            </a:r>
            <a:r>
              <a:rPr lang="el-GR" b="0" i="0" dirty="0" err="1">
                <a:solidFill>
                  <a:srgbClr val="333333"/>
                </a:solidFill>
                <a:effectLst/>
                <a:latin typeface="Arial" panose="020B0604020202020204" pitchFamily="34" charset="0"/>
                <a:cs typeface="Arial" panose="020B0604020202020204" pitchFamily="34" charset="0"/>
              </a:rPr>
              <a:t>ὥσπερ</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αἱ</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ψῆτται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ἐξ</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ἑνὸς</a:t>
            </a:r>
            <a:r>
              <a:rPr lang="el-GR" b="0" i="0" dirty="0">
                <a:solidFill>
                  <a:srgbClr val="333333"/>
                </a:solidFill>
                <a:effectLst/>
                <a:latin typeface="Arial" panose="020B0604020202020204" pitchFamily="34" charset="0"/>
                <a:cs typeface="Arial" panose="020B0604020202020204" pitchFamily="34" charset="0"/>
              </a:rPr>
              <a:t> δύο· </a:t>
            </a:r>
            <a:r>
              <a:rPr lang="el-GR" b="0" i="0" dirty="0" err="1">
                <a:solidFill>
                  <a:srgbClr val="333333"/>
                </a:solidFill>
                <a:effectLst/>
                <a:latin typeface="Arial" panose="020B0604020202020204" pitchFamily="34" charset="0"/>
                <a:cs typeface="Arial" panose="020B0604020202020204" pitchFamily="34" charset="0"/>
              </a:rPr>
              <a:t>ζητεῖ</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δὴ</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ἀεὶ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τὸ</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αὑτοῦ</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ἕκαστος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σύμβολον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ὅσοι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μὲν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οὖν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τῶν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ἀνδρῶν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τοῦ</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κοινοῦ</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τμῆμά</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εἰσιν</a:t>
            </a:r>
            <a:r>
              <a:rPr lang="el-GR" b="0" i="0" dirty="0">
                <a:solidFill>
                  <a:srgbClr val="333333"/>
                </a:solidFill>
                <a:effectLst/>
                <a:latin typeface="Arial" panose="020B0604020202020204" pitchFamily="34" charset="0"/>
                <a:cs typeface="Arial" panose="020B0604020202020204" pitchFamily="34" charset="0"/>
              </a:rPr>
              <a:t>, ὃ </a:t>
            </a:r>
            <a:r>
              <a:rPr lang="el-GR" b="0" i="0" dirty="0" err="1">
                <a:solidFill>
                  <a:srgbClr val="333333"/>
                </a:solidFill>
                <a:effectLst/>
                <a:latin typeface="Arial" panose="020B0604020202020204" pitchFamily="34" charset="0"/>
                <a:cs typeface="Arial" panose="020B0604020202020204" pitchFamily="34" charset="0"/>
              </a:rPr>
              <a:t>δὴ</a:t>
            </a:r>
            <a:r>
              <a:rPr lang="el-GR" b="0" i="0" dirty="0">
                <a:solidFill>
                  <a:srgbClr val="333333"/>
                </a:solidFill>
                <a:effectLst/>
                <a:latin typeface="Arial" panose="020B0604020202020204" pitchFamily="34" charset="0"/>
                <a:cs typeface="Arial" panose="020B0604020202020204" pitchFamily="34" charset="0"/>
              </a:rPr>
              <a:t> τότε </a:t>
            </a:r>
            <a:r>
              <a:rPr lang="el-GR" b="0" i="0" dirty="0" err="1">
                <a:solidFill>
                  <a:srgbClr val="333333"/>
                </a:solidFill>
                <a:effectLst/>
                <a:latin typeface="Arial" panose="020B0604020202020204" pitchFamily="34" charset="0"/>
                <a:cs typeface="Arial" panose="020B0604020202020204" pitchFamily="34" charset="0"/>
              </a:rPr>
              <a:t>ἀνδρόγυνον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ἐκαλεῖτο</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φιλογύναικές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τέ</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εἰσι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οἱ</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πολλοὶ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τῶν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μοιχῶν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ἐκ</a:t>
            </a:r>
            <a:r>
              <a:rPr lang="el-GR" b="0" i="0" dirty="0">
                <a:solidFill>
                  <a:srgbClr val="333333"/>
                </a:solidFill>
                <a:effectLst/>
                <a:latin typeface="Arial" panose="020B0604020202020204" pitchFamily="34" charset="0"/>
                <a:cs typeface="Arial" panose="020B0604020202020204" pitchFamily="34" charset="0"/>
              </a:rPr>
              <a:t> τούτου </a:t>
            </a:r>
            <a:r>
              <a:rPr lang="el-GR" b="0" i="0" dirty="0" err="1">
                <a:solidFill>
                  <a:srgbClr val="333333"/>
                </a:solidFill>
                <a:effectLst/>
                <a:latin typeface="Arial" panose="020B0604020202020204" pitchFamily="34" charset="0"/>
                <a:cs typeface="Arial" panose="020B0604020202020204" pitchFamily="34" charset="0"/>
              </a:rPr>
              <a:t>τοῦ</a:t>
            </a:r>
            <a:r>
              <a:rPr lang="el-GR" b="0" i="0" dirty="0">
                <a:solidFill>
                  <a:srgbClr val="333333"/>
                </a:solidFill>
                <a:effectLst/>
                <a:latin typeface="Arial" panose="020B0604020202020204" pitchFamily="34" charset="0"/>
                <a:cs typeface="Arial" panose="020B0604020202020204" pitchFamily="34" charset="0"/>
              </a:rPr>
              <a:t> γένους </a:t>
            </a:r>
            <a:r>
              <a:rPr lang="el-GR" b="0" i="0" dirty="0" err="1">
                <a:solidFill>
                  <a:srgbClr val="333333"/>
                </a:solidFill>
                <a:effectLst/>
                <a:latin typeface="Arial" panose="020B0604020202020204" pitchFamily="34" charset="0"/>
                <a:cs typeface="Arial" panose="020B0604020202020204" pitchFamily="34" charset="0"/>
              </a:rPr>
              <a:t>γεγόνασιν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a:solidFill>
                  <a:srgbClr val="999999"/>
                </a:solidFill>
                <a:effectLst/>
                <a:latin typeface="Arial" panose="020B0604020202020204" pitchFamily="34" charset="0"/>
                <a:cs typeface="Arial" panose="020B0604020202020204" pitchFamily="34" charset="0"/>
              </a:rPr>
              <a:t>[191</a:t>
            </a:r>
            <a:r>
              <a:rPr lang="en-GB" b="0" i="0" dirty="0">
                <a:solidFill>
                  <a:srgbClr val="999999"/>
                </a:solidFill>
                <a:effectLst/>
                <a:latin typeface="Arial" panose="020B0604020202020204" pitchFamily="34" charset="0"/>
                <a:cs typeface="Arial" panose="020B0604020202020204" pitchFamily="34" charset="0"/>
              </a:rPr>
              <a:t>e]</a:t>
            </a:r>
            <a:r>
              <a:rPr lang="en-GB"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ὅσαι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αὖ</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γυναῖκες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φίλανδροί</a:t>
            </a:r>
            <a:r>
              <a:rPr lang="el-GR" b="0" i="0" dirty="0">
                <a:solidFill>
                  <a:srgbClr val="333333"/>
                </a:solidFill>
                <a:effectLst/>
                <a:latin typeface="Arial" panose="020B0604020202020204" pitchFamily="34" charset="0"/>
                <a:cs typeface="Arial" panose="020B0604020202020204" pitchFamily="34" charset="0"/>
              </a:rPr>
              <a:t> τε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μοιχεύτριαι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ἐκ</a:t>
            </a:r>
            <a:r>
              <a:rPr lang="el-GR" b="0" i="0" dirty="0">
                <a:solidFill>
                  <a:srgbClr val="333333"/>
                </a:solidFill>
                <a:effectLst/>
                <a:latin typeface="Arial" panose="020B0604020202020204" pitchFamily="34" charset="0"/>
                <a:cs typeface="Arial" panose="020B0604020202020204" pitchFamily="34" charset="0"/>
              </a:rPr>
              <a:t> τούτου </a:t>
            </a:r>
            <a:r>
              <a:rPr lang="el-GR" b="0" i="0" dirty="0" err="1">
                <a:solidFill>
                  <a:srgbClr val="333333"/>
                </a:solidFill>
                <a:effectLst/>
                <a:latin typeface="Arial" panose="020B0604020202020204" pitchFamily="34" charset="0"/>
                <a:cs typeface="Arial" panose="020B0604020202020204" pitchFamily="34" charset="0"/>
              </a:rPr>
              <a:t>τοῦ</a:t>
            </a:r>
            <a:r>
              <a:rPr lang="el-GR" b="0" i="0" dirty="0">
                <a:solidFill>
                  <a:srgbClr val="333333"/>
                </a:solidFill>
                <a:effectLst/>
                <a:latin typeface="Arial" panose="020B0604020202020204" pitchFamily="34" charset="0"/>
                <a:cs typeface="Arial" panose="020B0604020202020204" pitchFamily="34" charset="0"/>
              </a:rPr>
              <a:t> γένους </a:t>
            </a:r>
            <a:r>
              <a:rPr lang="el-GR" b="0" i="0" dirty="0" err="1">
                <a:solidFill>
                  <a:srgbClr val="333333"/>
                </a:solidFill>
                <a:effectLst/>
                <a:latin typeface="Arial" panose="020B0604020202020204" pitchFamily="34" charset="0"/>
                <a:cs typeface="Arial" panose="020B0604020202020204" pitchFamily="34" charset="0"/>
              </a:rPr>
              <a:t>γίγνονται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ὅσαι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δὲ</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τῶν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γυναικῶν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γυναικὸς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τμῆμά</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εἰσιν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οὐ</a:t>
            </a:r>
            <a:r>
              <a:rPr lang="el-GR" b="0" i="0" dirty="0">
                <a:solidFill>
                  <a:srgbClr val="333333"/>
                </a:solidFill>
                <a:effectLst/>
                <a:latin typeface="Arial" panose="020B0604020202020204" pitchFamily="34" charset="0"/>
                <a:cs typeface="Arial" panose="020B0604020202020204" pitchFamily="34" charset="0"/>
              </a:rPr>
              <a:t> πάνυ </a:t>
            </a:r>
            <a:r>
              <a:rPr lang="el-GR" b="0" i="0" dirty="0" err="1">
                <a:solidFill>
                  <a:srgbClr val="333333"/>
                </a:solidFill>
                <a:effectLst/>
                <a:latin typeface="Arial" panose="020B0604020202020204" pitchFamily="34" charset="0"/>
                <a:cs typeface="Arial" panose="020B0604020202020204" pitchFamily="34" charset="0"/>
              </a:rPr>
              <a:t>αὗται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τοῖς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ἀνδράσι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τὸν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νοῦν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προσέχουσιν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ἀλλὰ</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μᾶλλον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πρὸς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τὰς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γυναῖκας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τετραμμέναι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εἰσί</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αἱ</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ἑταιρίστριαι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ἐκ</a:t>
            </a:r>
            <a:r>
              <a:rPr lang="el-GR" b="0" i="0" dirty="0">
                <a:solidFill>
                  <a:srgbClr val="333333"/>
                </a:solidFill>
                <a:effectLst/>
                <a:latin typeface="Arial" panose="020B0604020202020204" pitchFamily="34" charset="0"/>
                <a:cs typeface="Arial" panose="020B0604020202020204" pitchFamily="34" charset="0"/>
              </a:rPr>
              <a:t> τούτου </a:t>
            </a:r>
            <a:r>
              <a:rPr lang="el-GR" b="0" i="0" dirty="0" err="1">
                <a:solidFill>
                  <a:srgbClr val="333333"/>
                </a:solidFill>
                <a:effectLst/>
                <a:latin typeface="Arial" panose="020B0604020202020204" pitchFamily="34" charset="0"/>
                <a:cs typeface="Arial" panose="020B0604020202020204" pitchFamily="34" charset="0"/>
              </a:rPr>
              <a:t>τοῦ</a:t>
            </a:r>
            <a:r>
              <a:rPr lang="el-GR" b="0" i="0" dirty="0">
                <a:solidFill>
                  <a:srgbClr val="333333"/>
                </a:solidFill>
                <a:effectLst/>
                <a:latin typeface="Arial" panose="020B0604020202020204" pitchFamily="34" charset="0"/>
                <a:cs typeface="Arial" panose="020B0604020202020204" pitchFamily="34" charset="0"/>
              </a:rPr>
              <a:t> γένους </a:t>
            </a:r>
            <a:r>
              <a:rPr lang="el-GR" b="0" i="0" dirty="0" err="1">
                <a:solidFill>
                  <a:srgbClr val="333333"/>
                </a:solidFill>
                <a:effectLst/>
                <a:latin typeface="Arial" panose="020B0604020202020204" pitchFamily="34" charset="0"/>
                <a:cs typeface="Arial" panose="020B0604020202020204" pitchFamily="34" charset="0"/>
              </a:rPr>
              <a:t>γίγνονται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ὅσοι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δὲ</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ἄρρενος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τμῆμά</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εἰσι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τὰ</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ἄρρενα</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διώκουσι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τέως </a:t>
            </a:r>
            <a:r>
              <a:rPr lang="el-GR" b="0" i="0" dirty="0" err="1">
                <a:solidFill>
                  <a:srgbClr val="333333"/>
                </a:solidFill>
                <a:effectLst/>
                <a:latin typeface="Arial" panose="020B0604020202020204" pitchFamily="34" charset="0"/>
                <a:cs typeface="Arial" panose="020B0604020202020204" pitchFamily="34" charset="0"/>
              </a:rPr>
              <a:t>μὲν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ἂν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παῖδες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ὦσιν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ἅτε</a:t>
            </a:r>
            <a:r>
              <a:rPr lang="el-GR" b="0" i="0" dirty="0">
                <a:solidFill>
                  <a:srgbClr val="333333"/>
                </a:solidFill>
                <a:effectLst/>
                <a:latin typeface="Arial" panose="020B0604020202020204" pitchFamily="34" charset="0"/>
                <a:cs typeface="Arial" panose="020B0604020202020204" pitchFamily="34" charset="0"/>
              </a:rPr>
              <a:t> τεμάχια </a:t>
            </a:r>
            <a:r>
              <a:rPr lang="el-GR" b="0" i="0" dirty="0" err="1">
                <a:solidFill>
                  <a:srgbClr val="333333"/>
                </a:solidFill>
                <a:effectLst/>
                <a:latin typeface="Arial" panose="020B0604020202020204" pitchFamily="34" charset="0"/>
                <a:cs typeface="Arial" panose="020B0604020202020204" pitchFamily="34" charset="0"/>
              </a:rPr>
              <a:t>ὄντα</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τοῦ</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ἄρρενος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φιλοῦσι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τοὺς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ἄνδρας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χαίρουσι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συγκατακείμενοι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a:solidFill>
                  <a:srgbClr val="999999"/>
                </a:solidFill>
                <a:effectLst/>
                <a:latin typeface="Arial" panose="020B0604020202020204" pitchFamily="34" charset="0"/>
                <a:cs typeface="Arial" panose="020B0604020202020204" pitchFamily="34" charset="0"/>
              </a:rPr>
              <a:t>[192</a:t>
            </a:r>
            <a:r>
              <a:rPr lang="en-GB" b="0" i="0" dirty="0">
                <a:solidFill>
                  <a:srgbClr val="999999"/>
                </a:solidFill>
                <a:effectLst/>
                <a:latin typeface="Arial" panose="020B0604020202020204" pitchFamily="34" charset="0"/>
                <a:cs typeface="Arial" panose="020B0604020202020204" pitchFamily="34" charset="0"/>
              </a:rPr>
              <a:t>a]</a:t>
            </a:r>
            <a:r>
              <a:rPr lang="en-GB"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συμπεπλεγμένοι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τοῖς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ἀνδράσι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καί</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εἰσιν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οὗτοι</a:t>
            </a:r>
            <a:r>
              <a:rPr lang="el-GR" b="0" i="0" dirty="0">
                <a:solidFill>
                  <a:srgbClr val="333333"/>
                </a:solidFill>
                <a:effectLst/>
                <a:latin typeface="Arial" panose="020B0604020202020204" pitchFamily="34" charset="0"/>
                <a:cs typeface="Arial" panose="020B0604020202020204" pitchFamily="34" charset="0"/>
              </a:rPr>
              <a:t> βέλτιστοι </a:t>
            </a:r>
            <a:r>
              <a:rPr lang="el-GR" b="0" i="0" dirty="0" err="1">
                <a:solidFill>
                  <a:srgbClr val="333333"/>
                </a:solidFill>
                <a:effectLst/>
                <a:latin typeface="Arial" panose="020B0604020202020204" pitchFamily="34" charset="0"/>
                <a:cs typeface="Arial" panose="020B0604020202020204" pitchFamily="34" charset="0"/>
              </a:rPr>
              <a:t>τῶν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παίδων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μειρακίων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ἅτε</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ἀνδρειότατοι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ὄντες</a:t>
            </a:r>
            <a:r>
              <a:rPr lang="el-GR" b="0" i="0" dirty="0">
                <a:solidFill>
                  <a:srgbClr val="333333"/>
                </a:solidFill>
                <a:effectLst/>
                <a:latin typeface="Arial" panose="020B0604020202020204" pitchFamily="34" charset="0"/>
                <a:cs typeface="Arial" panose="020B0604020202020204" pitchFamily="34" charset="0"/>
              </a:rPr>
              <a:t> φύσει.</a:t>
            </a:r>
            <a:endParaRPr lang="el-GR" dirty="0">
              <a:latin typeface="Arial" panose="020B0604020202020204" pitchFamily="34" charset="0"/>
              <a:cs typeface="Arial" panose="020B0604020202020204" pitchFamily="34" charset="0"/>
            </a:endParaRPr>
          </a:p>
        </p:txBody>
      </p:sp>
      <p:sp>
        <p:nvSpPr>
          <p:cNvPr id="4" name="Θέση περιεχομένου 3">
            <a:extLst>
              <a:ext uri="{FF2B5EF4-FFF2-40B4-BE49-F238E27FC236}">
                <a16:creationId xmlns:a16="http://schemas.microsoft.com/office/drawing/2014/main" id="{826251A3-1C4E-8782-9D85-A0C4BB1AEE54}"/>
              </a:ext>
            </a:extLst>
          </p:cNvPr>
          <p:cNvSpPr>
            <a:spLocks noGrp="1"/>
          </p:cNvSpPr>
          <p:nvPr>
            <p:ph sz="half" idx="2"/>
          </p:nvPr>
        </p:nvSpPr>
        <p:spPr/>
        <p:txBody>
          <a:bodyPr>
            <a:normAutofit fontScale="47500" lnSpcReduction="20000"/>
          </a:bodyPr>
          <a:lstStyle/>
          <a:p>
            <a:pPr marL="0" indent="0" algn="just">
              <a:buNone/>
            </a:pPr>
            <a:r>
              <a:rPr lang="el-GR" dirty="0">
                <a:latin typeface="Arial" panose="020B0604020202020204" pitchFamily="34" charset="0"/>
                <a:cs typeface="Arial" panose="020B0604020202020204" pitchFamily="34" charset="0"/>
              </a:rPr>
              <a:t>Έτσι ρίζωσε [191d] ο έρωτας στον άνθρωπο από τη μακρινή εκείνη εποχή και μ᾽ αυτόν ξαναβρίσκει την ενότητά της η πρώτη μας φύση· κι αυτός κάνει ό,τι μπορεί, για να σχηματίσει από τα δύο ένα και να φέρει τη γιατρειά στην ανθρώπινη φύση. Από τα παραπάνω βγαίνει ότι ο καθένας μας είναι το μισό </a:t>
            </a:r>
            <a:r>
              <a:rPr lang="el-GR" dirty="0" err="1">
                <a:latin typeface="Arial" panose="020B0604020202020204" pitchFamily="34" charset="0"/>
                <a:cs typeface="Arial" panose="020B0604020202020204" pitchFamily="34" charset="0"/>
              </a:rPr>
              <a:t>απ</a:t>
            </a:r>
            <a:r>
              <a:rPr lang="el-GR" dirty="0">
                <a:latin typeface="Arial" panose="020B0604020202020204" pitchFamily="34" charset="0"/>
                <a:cs typeface="Arial" panose="020B0604020202020204" pitchFamily="34" charset="0"/>
              </a:rPr>
              <a:t>᾽ ολόκληρο άνθρωπο, αφού είναι κομμένος όπως η γλώσσα (το ψάρι) — το ένα από τα δυο κομμάτια της πρώτης του φύσης· </a:t>
            </a:r>
            <a:r>
              <a:rPr lang="el-GR" dirty="0" err="1">
                <a:latin typeface="Arial" panose="020B0604020202020204" pitchFamily="34" charset="0"/>
                <a:cs typeface="Arial" panose="020B0604020202020204" pitchFamily="34" charset="0"/>
              </a:rPr>
              <a:t>γι</a:t>
            </a:r>
            <a:r>
              <a:rPr lang="el-GR" dirty="0">
                <a:latin typeface="Arial" panose="020B0604020202020204" pitchFamily="34" charset="0"/>
                <a:cs typeface="Arial" panose="020B0604020202020204" pitchFamily="34" charset="0"/>
              </a:rPr>
              <a:t>᾽ αυτό δεν κουράζεται ποτέ ο κάθε άνθρωπος ν᾽ αποζητά το άλλο μισό του. Κι έτσι όσοι άντρες είναι κομμάτι από το σύνθετο πλάσμα, που είπαμε ότι τότε το ονόμαζαν αρσενικοθήλυκο, είναι οι γυναικάδες και οι περισσότεροι </a:t>
            </a:r>
            <a:r>
              <a:rPr lang="el-GR" dirty="0" err="1">
                <a:latin typeface="Arial" panose="020B0604020202020204" pitchFamily="34" charset="0"/>
                <a:cs typeface="Arial" panose="020B0604020202020204" pitchFamily="34" charset="0"/>
              </a:rPr>
              <a:t>απ</a:t>
            </a:r>
            <a:r>
              <a:rPr lang="el-GR" dirty="0">
                <a:latin typeface="Arial" panose="020B0604020202020204" pitchFamily="34" charset="0"/>
                <a:cs typeface="Arial" panose="020B0604020202020204" pitchFamily="34" charset="0"/>
              </a:rPr>
              <a:t>᾽ αυτούς που πατούν το στεφάνι τους προέρχονται </a:t>
            </a:r>
            <a:r>
              <a:rPr lang="el-GR" dirty="0" err="1">
                <a:latin typeface="Arial" panose="020B0604020202020204" pitchFamily="34" charset="0"/>
                <a:cs typeface="Arial" panose="020B0604020202020204" pitchFamily="34" charset="0"/>
              </a:rPr>
              <a:t>απ</a:t>
            </a:r>
            <a:r>
              <a:rPr lang="el-GR" dirty="0">
                <a:latin typeface="Arial" panose="020B0604020202020204" pitchFamily="34" charset="0"/>
                <a:cs typeface="Arial" panose="020B0604020202020204" pitchFamily="34" charset="0"/>
              </a:rPr>
              <a:t>᾽ αυτή τη ράτσα· επίσης [191e] κι οι γυναίκες: όσες είναι ερωτιάρες και μοιχαλίδες, από το ίδιο γένος προέρχονται. Όμως οι γυναίκες που είναι το μισό από ολόκληρη γυναίκα, αυτές ούτε γυρίζουν να δουν άντρα —κάθε άλλο!— αλλά περισσότερο τις τραβούν οι γυναίκες, κι οι </a:t>
            </a:r>
            <a:r>
              <a:rPr lang="el-GR" dirty="0" err="1">
                <a:latin typeface="Arial" panose="020B0604020202020204" pitchFamily="34" charset="0"/>
                <a:cs typeface="Arial" panose="020B0604020202020204" pitchFamily="34" charset="0"/>
              </a:rPr>
              <a:t>λεσβιάζουσες</a:t>
            </a:r>
            <a:r>
              <a:rPr lang="el-GR" dirty="0">
                <a:latin typeface="Arial" panose="020B0604020202020204" pitchFamily="34" charset="0"/>
                <a:cs typeface="Arial" panose="020B0604020202020204" pitchFamily="34" charset="0"/>
              </a:rPr>
              <a:t> ανήκουν σ᾽ αυτή τη ράτσα. Τέλος όσοι είναι το μισό από </a:t>
            </a:r>
            <a:r>
              <a:rPr lang="el-GR" dirty="0" err="1">
                <a:latin typeface="Arial" panose="020B0604020202020204" pitchFamily="34" charset="0"/>
                <a:cs typeface="Arial" panose="020B0604020202020204" pitchFamily="34" charset="0"/>
              </a:rPr>
              <a:t>ολόκληρον</a:t>
            </a:r>
            <a:r>
              <a:rPr lang="el-GR" dirty="0">
                <a:latin typeface="Arial" panose="020B0604020202020204" pitchFamily="34" charset="0"/>
                <a:cs typeface="Arial" panose="020B0604020202020204" pitchFamily="34" charset="0"/>
              </a:rPr>
              <a:t> άντρα, κυνηγούν τους αρσενικούς, και στην αρχή, όσο είναι παιδιά, καθώς είναι κομμάτι από αρσενικόν, αγαπάνε τους άντρες και χαίρονται να πλαγιάζουν μαζί και [192a] να βρίσκονται στην αγκαλιά αντρών, και αυτά είναι τα πιο προκομμένα αγόρια και παλικαράκια, αφού από τη φύση τους είναι εξαιρετικά αντρειωμένα.</a:t>
            </a:r>
          </a:p>
        </p:txBody>
      </p:sp>
    </p:spTree>
    <p:extLst>
      <p:ext uri="{BB962C8B-B14F-4D97-AF65-F5344CB8AC3E}">
        <p14:creationId xmlns:p14="http://schemas.microsoft.com/office/powerpoint/2010/main" val="3265244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D24659-2D83-8A25-F073-D03C1C725403}"/>
              </a:ext>
            </a:extLst>
          </p:cNvPr>
          <p:cNvSpPr>
            <a:spLocks noGrp="1"/>
          </p:cNvSpPr>
          <p:nvPr>
            <p:ph type="title"/>
          </p:nvPr>
        </p:nvSpPr>
        <p:spPr/>
        <p:txBody>
          <a:bodyPr/>
          <a:lstStyle/>
          <a:p>
            <a:r>
              <a:rPr lang="el-GR" i="1" dirty="0"/>
              <a:t>Συμπόσιο</a:t>
            </a:r>
            <a:r>
              <a:rPr lang="el-GR" dirty="0"/>
              <a:t> 189</a:t>
            </a:r>
            <a:r>
              <a:rPr lang="en-GB" dirty="0"/>
              <a:t>a-192e</a:t>
            </a:r>
            <a:endParaRPr lang="el-GR" dirty="0"/>
          </a:p>
        </p:txBody>
      </p:sp>
      <p:sp>
        <p:nvSpPr>
          <p:cNvPr id="3" name="Θέση περιεχομένου 2">
            <a:extLst>
              <a:ext uri="{FF2B5EF4-FFF2-40B4-BE49-F238E27FC236}">
                <a16:creationId xmlns:a16="http://schemas.microsoft.com/office/drawing/2014/main" id="{B2075519-3761-A1D7-64A6-30519E71A6F7}"/>
              </a:ext>
            </a:extLst>
          </p:cNvPr>
          <p:cNvSpPr>
            <a:spLocks noGrp="1"/>
          </p:cNvSpPr>
          <p:nvPr>
            <p:ph sz="half" idx="1"/>
          </p:nvPr>
        </p:nvSpPr>
        <p:spPr/>
        <p:txBody>
          <a:bodyPr>
            <a:normAutofit fontScale="55000" lnSpcReduction="20000"/>
          </a:bodyPr>
          <a:lstStyle/>
          <a:p>
            <a:pPr marL="0" indent="0" algn="just">
              <a:buNone/>
            </a:pPr>
            <a:r>
              <a:rPr lang="el-GR" b="0" i="0" dirty="0" err="1">
                <a:solidFill>
                  <a:srgbClr val="333333"/>
                </a:solidFill>
                <a:effectLst/>
                <a:latin typeface="Arial" panose="020B0604020202020204" pitchFamily="34" charset="0"/>
                <a:cs typeface="Arial" panose="020B0604020202020204" pitchFamily="34" charset="0"/>
              </a:rPr>
              <a:t>Φασὶ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δὲ</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δή</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τινες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αὐτοὺς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ἀναισχύντους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εἶναι</a:t>
            </a:r>
            <a:r>
              <a:rPr lang="el-GR" b="0" i="0" dirty="0">
                <a:solidFill>
                  <a:srgbClr val="333333"/>
                </a:solidFill>
                <a:effectLst/>
                <a:latin typeface="Arial" panose="020B0604020202020204" pitchFamily="34" charset="0"/>
                <a:cs typeface="Arial" panose="020B0604020202020204" pitchFamily="34" charset="0"/>
              </a:rPr>
              <a:t>, ψευδόμενοι· </a:t>
            </a:r>
            <a:r>
              <a:rPr lang="el-GR" b="0" i="0" dirty="0" err="1">
                <a:solidFill>
                  <a:srgbClr val="333333"/>
                </a:solidFill>
                <a:effectLst/>
                <a:latin typeface="Arial" panose="020B0604020202020204" pitchFamily="34" charset="0"/>
                <a:cs typeface="Arial" panose="020B0604020202020204" pitchFamily="34" charset="0"/>
              </a:rPr>
              <a:t>οὐ</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γὰρ</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ὑπ</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ἀναισχυντίας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τοῦτο</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δρῶσιν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ἀλλ</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ὑπὸ</a:t>
            </a:r>
            <a:r>
              <a:rPr lang="el-GR" b="0" i="0" dirty="0">
                <a:solidFill>
                  <a:srgbClr val="333333"/>
                </a:solidFill>
                <a:effectLst/>
                <a:latin typeface="Arial" panose="020B0604020202020204" pitchFamily="34" charset="0"/>
                <a:cs typeface="Arial" panose="020B0604020202020204" pitchFamily="34" charset="0"/>
              </a:rPr>
              <a:t> θάρρους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ἀνδρείας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ἀρρενωπίας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τὸ</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ὅμοιον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αὐτοῖς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ἀσπαζόμενοι</a:t>
            </a:r>
            <a:r>
              <a:rPr lang="el-GR" b="0" i="0" dirty="0">
                <a:solidFill>
                  <a:srgbClr val="333333"/>
                </a:solidFill>
                <a:effectLst/>
                <a:latin typeface="Arial" panose="020B0604020202020204" pitchFamily="34" charset="0"/>
                <a:cs typeface="Arial" panose="020B0604020202020204" pitchFamily="34" charset="0"/>
              </a:rPr>
              <a:t>. μέγα </a:t>
            </a:r>
            <a:r>
              <a:rPr lang="el-GR" b="0" i="0" dirty="0" err="1">
                <a:solidFill>
                  <a:srgbClr val="333333"/>
                </a:solidFill>
                <a:effectLst/>
                <a:latin typeface="Arial" panose="020B0604020202020204" pitchFamily="34" charset="0"/>
                <a:cs typeface="Arial" panose="020B0604020202020204" pitchFamily="34" charset="0"/>
              </a:rPr>
              <a:t>δὲ</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τεκμήριον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γὰρ</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τελεωθέντες</a:t>
            </a:r>
            <a:r>
              <a:rPr lang="el-GR" b="0" i="0" dirty="0">
                <a:solidFill>
                  <a:srgbClr val="333333"/>
                </a:solidFill>
                <a:effectLst/>
                <a:latin typeface="Arial" panose="020B0604020202020204" pitchFamily="34" charset="0"/>
                <a:cs typeface="Arial" panose="020B0604020202020204" pitchFamily="34" charset="0"/>
              </a:rPr>
              <a:t> μόνοι </a:t>
            </a:r>
            <a:r>
              <a:rPr lang="el-GR" b="0" i="0" dirty="0" err="1">
                <a:solidFill>
                  <a:srgbClr val="333333"/>
                </a:solidFill>
                <a:effectLst/>
                <a:latin typeface="Arial" panose="020B0604020202020204" pitchFamily="34" charset="0"/>
                <a:cs typeface="Arial" panose="020B0604020202020204" pitchFamily="34" charset="0"/>
              </a:rPr>
              <a:t>ἀποβαίνουσιν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εἰς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τὰ</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πολιτικὰ</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ἄνδρες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οἱ</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τοιοῦτοι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ἐπειδὰν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δὲ</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ἀνδρωθῶσι</a:t>
            </a:r>
            <a:r>
              <a:rPr lang="el-GR" b="0" i="0" dirty="0">
                <a:solidFill>
                  <a:srgbClr val="333333"/>
                </a:solidFill>
                <a:effectLst/>
                <a:latin typeface="Arial" panose="020B0604020202020204" pitchFamily="34" charset="0"/>
                <a:cs typeface="Arial" panose="020B0604020202020204" pitchFamily="34" charset="0"/>
              </a:rPr>
              <a:t>, </a:t>
            </a:r>
            <a:r>
              <a:rPr lang="el-GR" b="0" i="0" dirty="0">
                <a:solidFill>
                  <a:srgbClr val="999999"/>
                </a:solidFill>
                <a:effectLst/>
                <a:latin typeface="Arial" panose="020B0604020202020204" pitchFamily="34" charset="0"/>
                <a:cs typeface="Arial" panose="020B0604020202020204" pitchFamily="34" charset="0"/>
              </a:rPr>
              <a:t>[192</a:t>
            </a:r>
            <a:r>
              <a:rPr lang="en-GB" b="0" i="0" dirty="0">
                <a:solidFill>
                  <a:srgbClr val="999999"/>
                </a:solidFill>
                <a:effectLst/>
                <a:latin typeface="Arial" panose="020B0604020202020204" pitchFamily="34" charset="0"/>
                <a:cs typeface="Arial" panose="020B0604020202020204" pitchFamily="34" charset="0"/>
              </a:rPr>
              <a:t>b]</a:t>
            </a:r>
            <a:r>
              <a:rPr lang="en-GB"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παιδεραστοῦσι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πρὸς</a:t>
            </a:r>
            <a:r>
              <a:rPr lang="el-GR" b="0" i="0" dirty="0">
                <a:solidFill>
                  <a:srgbClr val="333333"/>
                </a:solidFill>
                <a:effectLst/>
                <a:latin typeface="Arial" panose="020B0604020202020204" pitchFamily="34" charset="0"/>
                <a:cs typeface="Arial" panose="020B0604020202020204" pitchFamily="34" charset="0"/>
              </a:rPr>
              <a:t> γάμους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παιδοποιίας </a:t>
            </a:r>
            <a:r>
              <a:rPr lang="el-GR" b="0" i="0" dirty="0" err="1">
                <a:solidFill>
                  <a:srgbClr val="333333"/>
                </a:solidFill>
                <a:effectLst/>
                <a:latin typeface="Arial" panose="020B0604020202020204" pitchFamily="34" charset="0"/>
                <a:cs typeface="Arial" panose="020B0604020202020204" pitchFamily="34" charset="0"/>
              </a:rPr>
              <a:t>οὐ</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προσέχουσι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τὸν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νοῦν</a:t>
            </a:r>
            <a:r>
              <a:rPr lang="el-GR" b="0" i="0" dirty="0">
                <a:solidFill>
                  <a:srgbClr val="333333"/>
                </a:solidFill>
                <a:effectLst/>
                <a:latin typeface="Arial" panose="020B0604020202020204" pitchFamily="34" charset="0"/>
                <a:cs typeface="Arial" panose="020B0604020202020204" pitchFamily="34" charset="0"/>
              </a:rPr>
              <a:t> φύσει, </a:t>
            </a:r>
            <a:r>
              <a:rPr lang="el-GR" b="0" i="0" dirty="0" err="1">
                <a:solidFill>
                  <a:srgbClr val="333333"/>
                </a:solidFill>
                <a:effectLst/>
                <a:latin typeface="Arial" panose="020B0604020202020204" pitchFamily="34" charset="0"/>
                <a:cs typeface="Arial" panose="020B0604020202020204" pitchFamily="34" charset="0"/>
              </a:rPr>
              <a:t>ἀλλ</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ὑπὸ</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τοῦ</a:t>
            </a:r>
            <a:r>
              <a:rPr lang="el-GR" b="0" i="0" dirty="0">
                <a:solidFill>
                  <a:srgbClr val="333333"/>
                </a:solidFill>
                <a:effectLst/>
                <a:latin typeface="Arial" panose="020B0604020202020204" pitchFamily="34" charset="0"/>
                <a:cs typeface="Arial" panose="020B0604020202020204" pitchFamily="34" charset="0"/>
              </a:rPr>
              <a:t> νόμου </a:t>
            </a:r>
            <a:r>
              <a:rPr lang="el-GR" b="0" i="0" dirty="0" err="1">
                <a:solidFill>
                  <a:srgbClr val="333333"/>
                </a:solidFill>
                <a:effectLst/>
                <a:latin typeface="Arial" panose="020B0604020202020204" pitchFamily="34" charset="0"/>
                <a:cs typeface="Arial" panose="020B0604020202020204" pitchFamily="34" charset="0"/>
              </a:rPr>
              <a:t>ἀναγκάζονται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ἀλλ</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ἐξαρκεῖ</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αὐτοῖς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μετ</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ἀλλήλων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καταζῆν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ἀγάμοις</a:t>
            </a:r>
            <a:r>
              <a:rPr lang="el-GR" b="0" i="0" dirty="0">
                <a:solidFill>
                  <a:srgbClr val="333333"/>
                </a:solidFill>
                <a:effectLst/>
                <a:latin typeface="Arial" panose="020B0604020202020204" pitchFamily="34" charset="0"/>
                <a:cs typeface="Arial" panose="020B0604020202020204" pitchFamily="34" charset="0"/>
              </a:rPr>
              <a:t>. πάντως </a:t>
            </a:r>
            <a:r>
              <a:rPr lang="el-GR" b="0" i="0" dirty="0" err="1">
                <a:solidFill>
                  <a:srgbClr val="333333"/>
                </a:solidFill>
                <a:effectLst/>
                <a:latin typeface="Arial" panose="020B0604020202020204" pitchFamily="34" charset="0"/>
                <a:cs typeface="Arial" panose="020B0604020202020204" pitchFamily="34" charset="0"/>
              </a:rPr>
              <a:t>μὲν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οὖν</a:t>
            </a:r>
            <a:r>
              <a:rPr lang="el-GR" b="0" i="0" dirty="0">
                <a:solidFill>
                  <a:srgbClr val="333333"/>
                </a:solidFill>
                <a:effectLst/>
                <a:latin typeface="Arial" panose="020B0604020202020204" pitchFamily="34" charset="0"/>
                <a:cs typeface="Arial" panose="020B0604020202020204" pitchFamily="34" charset="0"/>
              </a:rPr>
              <a:t> ὁ </a:t>
            </a:r>
            <a:r>
              <a:rPr lang="el-GR" b="0" i="0" dirty="0" err="1">
                <a:solidFill>
                  <a:srgbClr val="333333"/>
                </a:solidFill>
                <a:effectLst/>
                <a:latin typeface="Arial" panose="020B0604020202020204" pitchFamily="34" charset="0"/>
                <a:cs typeface="Arial" panose="020B0604020202020204" pitchFamily="34" charset="0"/>
              </a:rPr>
              <a:t>τοιοῦτος</a:t>
            </a:r>
            <a:r>
              <a:rPr lang="el-GR" b="0" i="0" dirty="0">
                <a:solidFill>
                  <a:srgbClr val="333333"/>
                </a:solidFill>
                <a:effectLst/>
                <a:latin typeface="Arial" panose="020B0604020202020204" pitchFamily="34" charset="0"/>
                <a:cs typeface="Arial" panose="020B0604020202020204" pitchFamily="34" charset="0"/>
              </a:rPr>
              <a:t> παιδεραστής τε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φιλεραστὴς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γίγνεται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ἀεὶ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τὸ</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συγγενὲς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ἀσπαζόμενος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ὅταν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μὲν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οὖν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αὐτῷ</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ἐκείνῳ</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ἐντύχῃ</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τῷ</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αὑτοῦ</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ἡμίσει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ὁ </a:t>
            </a:r>
            <a:r>
              <a:rPr lang="el-GR" b="0" i="0" dirty="0" err="1">
                <a:solidFill>
                  <a:srgbClr val="333333"/>
                </a:solidFill>
                <a:effectLst/>
                <a:latin typeface="Arial" panose="020B0604020202020204" pitchFamily="34" charset="0"/>
                <a:cs typeface="Arial" panose="020B0604020202020204" pitchFamily="34" charset="0"/>
              </a:rPr>
              <a:t>παιδεραστὴς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ἄλλος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πᾶς</a:t>
            </a:r>
            <a:r>
              <a:rPr lang="el-GR" b="0" i="0" dirty="0">
                <a:solidFill>
                  <a:srgbClr val="333333"/>
                </a:solidFill>
                <a:effectLst/>
                <a:latin typeface="Arial" panose="020B0604020202020204" pitchFamily="34" charset="0"/>
                <a:cs typeface="Arial" panose="020B0604020202020204" pitchFamily="34" charset="0"/>
              </a:rPr>
              <a:t>, τότε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θαυμαστὰ</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ἐκπλήττονται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φιλίᾳ</a:t>
            </a:r>
            <a:r>
              <a:rPr lang="el-GR" b="0" i="0" dirty="0">
                <a:solidFill>
                  <a:srgbClr val="333333"/>
                </a:solidFill>
                <a:effectLst/>
                <a:latin typeface="Arial" panose="020B0604020202020204" pitchFamily="34" charset="0"/>
                <a:cs typeface="Arial" panose="020B0604020202020204" pitchFamily="34" charset="0"/>
              </a:rPr>
              <a:t> τε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a:solidFill>
                  <a:srgbClr val="999999"/>
                </a:solidFill>
                <a:effectLst/>
                <a:latin typeface="Arial" panose="020B0604020202020204" pitchFamily="34" charset="0"/>
                <a:cs typeface="Arial" panose="020B0604020202020204" pitchFamily="34" charset="0"/>
              </a:rPr>
              <a:t>[192</a:t>
            </a:r>
            <a:r>
              <a:rPr lang="en-GB" b="0" i="0" dirty="0">
                <a:solidFill>
                  <a:srgbClr val="999999"/>
                </a:solidFill>
                <a:effectLst/>
                <a:latin typeface="Arial" panose="020B0604020202020204" pitchFamily="34" charset="0"/>
                <a:cs typeface="Arial" panose="020B0604020202020204" pitchFamily="34" charset="0"/>
              </a:rPr>
              <a:t>c]</a:t>
            </a:r>
            <a:r>
              <a:rPr lang="en-GB"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οἰκειότητι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καὶ</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ἔρωτι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οὐκ</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ἐθέλοντες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ὡς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ἔπος</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εἰπεῖν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χωρίζεσθαι</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ἀλλήλων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οὐδὲ</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σμικρὸν</a:t>
            </a:r>
            <a:r>
              <a:rPr lang="el-GR" b="0" i="0" dirty="0">
                <a:solidFill>
                  <a:srgbClr val="333333"/>
                </a:solidFill>
                <a:effectLst/>
                <a:latin typeface="Arial" panose="020B0604020202020204" pitchFamily="34" charset="0"/>
                <a:cs typeface="Arial" panose="020B0604020202020204" pitchFamily="34" charset="0"/>
              </a:rPr>
              <a:t> </a:t>
            </a:r>
            <a:r>
              <a:rPr lang="el-GR" b="0" i="0" dirty="0" err="1">
                <a:solidFill>
                  <a:srgbClr val="333333"/>
                </a:solidFill>
                <a:effectLst/>
                <a:latin typeface="Arial" panose="020B0604020202020204" pitchFamily="34" charset="0"/>
                <a:cs typeface="Arial" panose="020B0604020202020204" pitchFamily="34" charset="0"/>
              </a:rPr>
              <a:t>χρόνον</a:t>
            </a:r>
            <a:r>
              <a:rPr lang="el-GR" b="0" i="0" dirty="0">
                <a:solidFill>
                  <a:srgbClr val="333333"/>
                </a:solidFill>
                <a:effectLst/>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4" name="Θέση περιεχομένου 3">
            <a:extLst>
              <a:ext uri="{FF2B5EF4-FFF2-40B4-BE49-F238E27FC236}">
                <a16:creationId xmlns:a16="http://schemas.microsoft.com/office/drawing/2014/main" id="{0C2808F7-9489-DD60-0C05-3FE83B0B0A95}"/>
              </a:ext>
            </a:extLst>
          </p:cNvPr>
          <p:cNvSpPr>
            <a:spLocks noGrp="1"/>
          </p:cNvSpPr>
          <p:nvPr>
            <p:ph sz="half" idx="2"/>
          </p:nvPr>
        </p:nvSpPr>
        <p:spPr/>
        <p:txBody>
          <a:bodyPr>
            <a:normAutofit fontScale="55000" lnSpcReduction="20000"/>
          </a:bodyPr>
          <a:lstStyle/>
          <a:p>
            <a:pPr marL="0" indent="0" algn="just">
              <a:buNone/>
            </a:pPr>
            <a:r>
              <a:rPr lang="el-GR" b="0" i="0" dirty="0">
                <a:solidFill>
                  <a:srgbClr val="333333"/>
                </a:solidFill>
                <a:effectLst/>
                <a:latin typeface="Arial" panose="020B0604020202020204" pitchFamily="34" charset="0"/>
                <a:cs typeface="Arial" panose="020B0604020202020204" pitchFamily="34" charset="0"/>
              </a:rPr>
              <a:t>Μερικοί λένε ότι τα αγόρια αυτά είναι ξετσίπωτα· αυτοί πέφτουν έξω· γιατί τα παιδιά αυτά ό,τι κάνουν δεν το κάνουν από ξετσιπωσιά, το κάνουν ίσα ίσα γιατί έχουν θάρρος και αντρειοσύνη και αρρενωπότητα, δείχνοντας τον ενθουσιασμό τους για το όμοιό τους. Θέλετε απόδειξη </a:t>
            </a:r>
            <a:r>
              <a:rPr lang="el-GR" b="0" i="0" dirty="0" err="1">
                <a:solidFill>
                  <a:srgbClr val="333333"/>
                </a:solidFill>
                <a:effectLst/>
                <a:latin typeface="Arial" panose="020B0604020202020204" pitchFamily="34" charset="0"/>
                <a:cs typeface="Arial" panose="020B0604020202020204" pitchFamily="34" charset="0"/>
              </a:rPr>
              <a:t>γι</a:t>
            </a:r>
            <a:r>
              <a:rPr lang="el-GR" b="0" i="0" dirty="0">
                <a:solidFill>
                  <a:srgbClr val="333333"/>
                </a:solidFill>
                <a:effectLst/>
                <a:latin typeface="Arial" panose="020B0604020202020204" pitchFamily="34" charset="0"/>
                <a:cs typeface="Arial" panose="020B0604020202020204" pitchFamily="34" charset="0"/>
              </a:rPr>
              <a:t>᾽ αυτό; όταν μεγαλώσουν, μόνο αυτοί δείχνονται άντρες με αξιοσύνη στα πολιτικά. Όμως, όταν πια αντρωθούν, </a:t>
            </a:r>
            <a:r>
              <a:rPr lang="el-GR" b="0" i="0" dirty="0">
                <a:solidFill>
                  <a:srgbClr val="999999"/>
                </a:solidFill>
                <a:effectLst/>
                <a:latin typeface="Arial" panose="020B0604020202020204" pitchFamily="34" charset="0"/>
                <a:cs typeface="Arial" panose="020B0604020202020204" pitchFamily="34" charset="0"/>
              </a:rPr>
              <a:t>[192b]</a:t>
            </a:r>
            <a:r>
              <a:rPr lang="el-GR" b="0" i="0" dirty="0">
                <a:solidFill>
                  <a:srgbClr val="333333"/>
                </a:solidFill>
                <a:effectLst/>
                <a:latin typeface="Arial" panose="020B0604020202020204" pitchFamily="34" charset="0"/>
                <a:cs typeface="Arial" panose="020B0604020202020204" pitchFamily="34" charset="0"/>
              </a:rPr>
              <a:t> γίνονται παιδεραστές και το φυσικό τους τούς κάνει να μη νοιάζονται για γάμο και πατρότητα, κι αν το κάνουν είναι που τους υποχρεώνει το έθιμο· αλλιώτικα θα ήταν ευχαριστημένοι ζώντας σ᾽ όλη τη ζωή τους άντρες με άντρες, γεροντοπαλίκαρα. Κι έτσι, όπως και να ᾽</a:t>
            </a:r>
            <a:r>
              <a:rPr lang="el-GR" b="0" i="0" dirty="0" err="1">
                <a:solidFill>
                  <a:srgbClr val="333333"/>
                </a:solidFill>
                <a:effectLst/>
                <a:latin typeface="Arial" panose="020B0604020202020204" pitchFamily="34" charset="0"/>
                <a:cs typeface="Arial" panose="020B0604020202020204" pitchFamily="34" charset="0"/>
              </a:rPr>
              <a:t>χει</a:t>
            </a:r>
            <a:r>
              <a:rPr lang="el-GR" b="0" i="0" dirty="0">
                <a:solidFill>
                  <a:srgbClr val="333333"/>
                </a:solidFill>
                <a:effectLst/>
                <a:latin typeface="Arial" panose="020B0604020202020204" pitchFamily="34" charset="0"/>
                <a:cs typeface="Arial" panose="020B0604020202020204" pitchFamily="34" charset="0"/>
              </a:rPr>
              <a:t>, ένας τέτοιος άνθρωπος νιώθει έρωτα για τους ερωμένους και τους εραστές του, αφού πάντοτε ενθουσιάζεται μ᾽ ό,τι του είναι συγγενικό. Τώρα θέλει και ρώτημα πως, όταν και ο παιδεραστής κι ο κάθε άλλος συναντήσει το πρόσωπο που στην αρχική κατάσταση ήταν πραγματικά το άλλο μισό του, τότε είναι ανείπωτη η έκσταση και των δυο —έκσταση από φιλία, </a:t>
            </a:r>
            <a:r>
              <a:rPr lang="el-GR" b="0" i="0" dirty="0">
                <a:solidFill>
                  <a:srgbClr val="999999"/>
                </a:solidFill>
                <a:effectLst/>
                <a:latin typeface="Arial" panose="020B0604020202020204" pitchFamily="34" charset="0"/>
                <a:cs typeface="Arial" panose="020B0604020202020204" pitchFamily="34" charset="0"/>
              </a:rPr>
              <a:t>[192c]</a:t>
            </a:r>
            <a:r>
              <a:rPr lang="el-GR" b="0" i="0" dirty="0">
                <a:solidFill>
                  <a:srgbClr val="333333"/>
                </a:solidFill>
                <a:effectLst/>
                <a:latin typeface="Arial" panose="020B0604020202020204" pitchFamily="34" charset="0"/>
                <a:cs typeface="Arial" panose="020B0604020202020204" pitchFamily="34" charset="0"/>
              </a:rPr>
              <a:t> από συγγένεια, από έρωτα— και δε θέλουν, θα λέγαμε, ούτε στιγμή να χωριστούν ο ένας </a:t>
            </a:r>
            <a:r>
              <a:rPr lang="el-GR" b="0" i="0" dirty="0" err="1">
                <a:solidFill>
                  <a:srgbClr val="333333"/>
                </a:solidFill>
                <a:effectLst/>
                <a:latin typeface="Arial" panose="020B0604020202020204" pitchFamily="34" charset="0"/>
                <a:cs typeface="Arial" panose="020B0604020202020204" pitchFamily="34" charset="0"/>
              </a:rPr>
              <a:t>απ</a:t>
            </a:r>
            <a:r>
              <a:rPr lang="el-GR" b="0" i="0" dirty="0">
                <a:solidFill>
                  <a:srgbClr val="333333"/>
                </a:solidFill>
                <a:effectLst/>
                <a:latin typeface="Arial" panose="020B0604020202020204" pitchFamily="34" charset="0"/>
                <a:cs typeface="Arial" panose="020B0604020202020204" pitchFamily="34" charset="0"/>
              </a:rPr>
              <a:t>᾽ τον άλλον;</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338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FD4603-3E48-4E92-23B7-FE7DC2E74913}"/>
              </a:ext>
            </a:extLst>
          </p:cNvPr>
          <p:cNvSpPr>
            <a:spLocks noGrp="1"/>
          </p:cNvSpPr>
          <p:nvPr>
            <p:ph type="title"/>
          </p:nvPr>
        </p:nvSpPr>
        <p:spPr/>
        <p:txBody>
          <a:bodyPr/>
          <a:lstStyle/>
          <a:p>
            <a:r>
              <a:rPr lang="el-GR" i="1" dirty="0"/>
              <a:t>Συμπόσιο</a:t>
            </a:r>
            <a:r>
              <a:rPr lang="el-GR" dirty="0"/>
              <a:t> 189</a:t>
            </a:r>
            <a:r>
              <a:rPr lang="en-GB" dirty="0"/>
              <a:t>a-19</a:t>
            </a:r>
            <a:r>
              <a:rPr lang="el-GR" dirty="0"/>
              <a:t>2</a:t>
            </a:r>
            <a:r>
              <a:rPr lang="en-US" dirty="0"/>
              <a:t>e</a:t>
            </a:r>
            <a:endParaRPr lang="el-GR" dirty="0"/>
          </a:p>
        </p:txBody>
      </p:sp>
      <p:sp>
        <p:nvSpPr>
          <p:cNvPr id="3" name="Θέση περιεχομένου 2">
            <a:extLst>
              <a:ext uri="{FF2B5EF4-FFF2-40B4-BE49-F238E27FC236}">
                <a16:creationId xmlns:a16="http://schemas.microsoft.com/office/drawing/2014/main" id="{433541AF-5008-9721-7942-A7A2A384C30C}"/>
              </a:ext>
            </a:extLst>
          </p:cNvPr>
          <p:cNvSpPr>
            <a:spLocks noGrp="1"/>
          </p:cNvSpPr>
          <p:nvPr>
            <p:ph sz="half" idx="1"/>
          </p:nvPr>
        </p:nvSpPr>
        <p:spPr>
          <a:xfrm>
            <a:off x="989400" y="1685925"/>
            <a:ext cx="4928400" cy="4776786"/>
          </a:xfrm>
        </p:spPr>
        <p:txBody>
          <a:bodyPr>
            <a:noAutofit/>
          </a:bodyPr>
          <a:lstStyle/>
          <a:p>
            <a:pPr marL="0" indent="0" algn="just">
              <a:buNone/>
            </a:pP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οἱ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διατελοῦντες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μετ</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ἀλλήλων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διὰ</a:t>
            </a:r>
            <a:r>
              <a:rPr lang="el-GR" sz="1200" dirty="0">
                <a:latin typeface="Arial" panose="020B0604020202020204" pitchFamily="34" charset="0"/>
                <a:cs typeface="Arial" panose="020B0604020202020204" pitchFamily="34" charset="0"/>
              </a:rPr>
              <a:t> βίου </a:t>
            </a:r>
            <a:r>
              <a:rPr lang="el-GR" sz="1200" dirty="0" err="1">
                <a:latin typeface="Arial" panose="020B0604020202020204" pitchFamily="34" charset="0"/>
                <a:cs typeface="Arial" panose="020B0604020202020204" pitchFamily="34" charset="0"/>
              </a:rPr>
              <a:t>οὗτοί</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εἰσιν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οἳ</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οὐδ</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ἂν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ἔχοιεν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εἰπεῖν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ὅτι</a:t>
            </a:r>
            <a:r>
              <a:rPr lang="el-GR" sz="1200" dirty="0">
                <a:latin typeface="Arial" panose="020B0604020202020204" pitchFamily="34" charset="0"/>
                <a:cs typeface="Arial" panose="020B0604020202020204" pitchFamily="34" charset="0"/>
              </a:rPr>
              <a:t> βούλονται </a:t>
            </a:r>
            <a:r>
              <a:rPr lang="el-GR" sz="1200" dirty="0" err="1">
                <a:latin typeface="Arial" panose="020B0604020202020204" pitchFamily="34" charset="0"/>
                <a:cs typeface="Arial" panose="020B0604020202020204" pitchFamily="34" charset="0"/>
              </a:rPr>
              <a:t>σφίσι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παρ</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ἀλλήλων</a:t>
            </a:r>
            <a:r>
              <a:rPr lang="el-GR" sz="1200" dirty="0">
                <a:latin typeface="Arial" panose="020B0604020202020204" pitchFamily="34" charset="0"/>
                <a:cs typeface="Arial" panose="020B0604020202020204" pitchFamily="34" charset="0"/>
              </a:rPr>
              <a:t> γίγνεσθαι. </a:t>
            </a:r>
            <a:r>
              <a:rPr lang="el-GR" sz="1200" dirty="0" err="1">
                <a:latin typeface="Arial" panose="020B0604020202020204" pitchFamily="34" charset="0"/>
                <a:cs typeface="Arial" panose="020B0604020202020204" pitchFamily="34" charset="0"/>
              </a:rPr>
              <a:t>οὐδενὶ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γὰρ</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ἂν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δόξειεν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τοῦτ</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εἶναι</a:t>
            </a:r>
            <a:r>
              <a:rPr lang="el-GR" sz="1200" dirty="0">
                <a:latin typeface="Arial" panose="020B0604020202020204" pitchFamily="34" charset="0"/>
                <a:cs typeface="Arial" panose="020B0604020202020204" pitchFamily="34" charset="0"/>
              </a:rPr>
              <a:t> ἡ </a:t>
            </a:r>
            <a:r>
              <a:rPr lang="el-GR" sz="1200" dirty="0" err="1">
                <a:latin typeface="Arial" panose="020B0604020202020204" pitchFamily="34" charset="0"/>
                <a:cs typeface="Arial" panose="020B0604020202020204" pitchFamily="34" charset="0"/>
              </a:rPr>
              <a:t>τῶν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ἀφροδισίων</a:t>
            </a:r>
            <a:r>
              <a:rPr lang="el-GR" sz="1200" dirty="0">
                <a:latin typeface="Arial" panose="020B0604020202020204" pitchFamily="34" charset="0"/>
                <a:cs typeface="Arial" panose="020B0604020202020204" pitchFamily="34" charset="0"/>
              </a:rPr>
              <a:t> συνουσία, </a:t>
            </a:r>
            <a:r>
              <a:rPr lang="el-GR" sz="1200" dirty="0" err="1">
                <a:latin typeface="Arial" panose="020B0604020202020204" pitchFamily="34" charset="0"/>
                <a:cs typeface="Arial" panose="020B0604020202020204" pitchFamily="34" charset="0"/>
              </a:rPr>
              <a:t>ὡς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ἄρα</a:t>
            </a:r>
            <a:r>
              <a:rPr lang="el-GR" sz="1200" dirty="0">
                <a:latin typeface="Arial" panose="020B0604020202020204" pitchFamily="34" charset="0"/>
                <a:cs typeface="Arial" panose="020B0604020202020204" pitchFamily="34" charset="0"/>
              </a:rPr>
              <a:t> τούτου </a:t>
            </a:r>
            <a:r>
              <a:rPr lang="el-GR" sz="1200" dirty="0" err="1">
                <a:latin typeface="Arial" panose="020B0604020202020204" pitchFamily="34" charset="0"/>
                <a:cs typeface="Arial" panose="020B0604020202020204" pitchFamily="34" charset="0"/>
              </a:rPr>
              <a:t>ἕνεκα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ἕτερος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ἑτέρῳ</a:t>
            </a:r>
            <a:r>
              <a:rPr lang="el-GR" sz="1200" dirty="0">
                <a:latin typeface="Arial" panose="020B0604020202020204" pitchFamily="34" charset="0"/>
                <a:cs typeface="Arial" panose="020B0604020202020204" pitchFamily="34" charset="0"/>
              </a:rPr>
              <a:t> χαίρει </a:t>
            </a:r>
            <a:r>
              <a:rPr lang="el-GR" sz="1200" dirty="0" err="1">
                <a:latin typeface="Arial" panose="020B0604020202020204" pitchFamily="34" charset="0"/>
                <a:cs typeface="Arial" panose="020B0604020202020204" pitchFamily="34" charset="0"/>
              </a:rPr>
              <a:t>συνὼν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οὕτως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ἐπὶ</a:t>
            </a:r>
            <a:r>
              <a:rPr lang="el-GR" sz="1200" dirty="0">
                <a:latin typeface="Arial" panose="020B0604020202020204" pitchFamily="34" charset="0"/>
                <a:cs typeface="Arial" panose="020B0604020202020204" pitchFamily="34" charset="0"/>
              </a:rPr>
              <a:t> μεγάλης </a:t>
            </a:r>
            <a:r>
              <a:rPr lang="el-GR" sz="1200" dirty="0" err="1">
                <a:latin typeface="Arial" panose="020B0604020202020204" pitchFamily="34" charset="0"/>
                <a:cs typeface="Arial" panose="020B0604020202020204" pitchFamily="34" charset="0"/>
              </a:rPr>
              <a:t>σπουδῆς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ἀλλ</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ἄλλο</a:t>
            </a:r>
            <a:r>
              <a:rPr lang="el-GR" sz="1200" dirty="0">
                <a:latin typeface="Arial" panose="020B0604020202020204" pitchFamily="34" charset="0"/>
                <a:cs typeface="Arial" panose="020B0604020202020204" pitchFamily="34" charset="0"/>
              </a:rPr>
              <a:t> τι βουλομένη </a:t>
            </a:r>
            <a:r>
              <a:rPr lang="el-GR" sz="1200" dirty="0" err="1">
                <a:latin typeface="Arial" panose="020B0604020202020204" pitchFamily="34" charset="0"/>
                <a:cs typeface="Arial" panose="020B0604020202020204" pitchFamily="34" charset="0"/>
              </a:rPr>
              <a:t>ἑκατέρου</a:t>
            </a:r>
            <a:r>
              <a:rPr lang="el-GR" sz="1200" dirty="0">
                <a:latin typeface="Arial" panose="020B0604020202020204" pitchFamily="34" charset="0"/>
                <a:cs typeface="Arial" panose="020B0604020202020204" pitchFamily="34" charset="0"/>
              </a:rPr>
              <a:t> ἡ </a:t>
            </a:r>
            <a:r>
              <a:rPr lang="el-GR" sz="1200" dirty="0" err="1">
                <a:latin typeface="Arial" panose="020B0604020202020204" pitchFamily="34" charset="0"/>
                <a:cs typeface="Arial" panose="020B0604020202020204" pitchFamily="34" charset="0"/>
              </a:rPr>
              <a:t>ψυχὴ</a:t>
            </a:r>
            <a:r>
              <a:rPr lang="el-GR" sz="1200" dirty="0">
                <a:latin typeface="Arial" panose="020B0604020202020204" pitchFamily="34" charset="0"/>
                <a:cs typeface="Arial" panose="020B0604020202020204" pitchFamily="34" charset="0"/>
              </a:rPr>
              <a:t> [192</a:t>
            </a:r>
            <a:r>
              <a:rPr lang="en-GB" sz="1200" dirty="0">
                <a:latin typeface="Arial" panose="020B0604020202020204" pitchFamily="34" charset="0"/>
                <a:cs typeface="Arial" panose="020B0604020202020204" pitchFamily="34" charset="0"/>
              </a:rPr>
              <a:t>d] </a:t>
            </a:r>
            <a:r>
              <a:rPr lang="el-GR" sz="1200" dirty="0">
                <a:latin typeface="Arial" panose="020B0604020202020204" pitchFamily="34" charset="0"/>
                <a:cs typeface="Arial" panose="020B0604020202020204" pitchFamily="34" charset="0"/>
              </a:rPr>
              <a:t>δήλη </a:t>
            </a:r>
            <a:r>
              <a:rPr lang="el-GR" sz="1200" dirty="0" err="1">
                <a:latin typeface="Arial" panose="020B0604020202020204" pitchFamily="34" charset="0"/>
                <a:cs typeface="Arial" panose="020B0604020202020204" pitchFamily="34" charset="0"/>
              </a:rPr>
              <a:t>ἐστίν</a:t>
            </a:r>
            <a:r>
              <a:rPr lang="el-GR" sz="1200" dirty="0">
                <a:latin typeface="Arial" panose="020B0604020202020204" pitchFamily="34" charset="0"/>
                <a:cs typeface="Arial" panose="020B0604020202020204" pitchFamily="34" charset="0"/>
              </a:rPr>
              <a:t>, ὃ </a:t>
            </a:r>
            <a:r>
              <a:rPr lang="el-GR" sz="1200" dirty="0" err="1">
                <a:latin typeface="Arial" panose="020B0604020202020204" pitchFamily="34" charset="0"/>
                <a:cs typeface="Arial" panose="020B0604020202020204" pitchFamily="34" charset="0"/>
              </a:rPr>
              <a:t>οὐ</a:t>
            </a:r>
            <a:r>
              <a:rPr lang="el-GR" sz="1200" dirty="0">
                <a:latin typeface="Arial" panose="020B0604020202020204" pitchFamily="34" charset="0"/>
                <a:cs typeface="Arial" panose="020B0604020202020204" pitchFamily="34" charset="0"/>
              </a:rPr>
              <a:t> δύναται </a:t>
            </a:r>
            <a:r>
              <a:rPr lang="el-GR" sz="1200" dirty="0" err="1">
                <a:latin typeface="Arial" panose="020B0604020202020204" pitchFamily="34" charset="0"/>
                <a:cs typeface="Arial" panose="020B0604020202020204" pitchFamily="34" charset="0"/>
              </a:rPr>
              <a:t>εἰπεῖν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ἀλλὰ</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μαντεύεται</a:t>
            </a:r>
            <a:r>
              <a:rPr lang="el-GR" sz="1200" dirty="0">
                <a:latin typeface="Arial" panose="020B0604020202020204" pitchFamily="34" charset="0"/>
                <a:cs typeface="Arial" panose="020B0604020202020204" pitchFamily="34" charset="0"/>
              </a:rPr>
              <a:t> ὃ βούλεται,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αἰνίττεται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εἰ</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αὐτοῖς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τῷ</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αὐτῷ</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κατακειμένοις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ἐπιστὰς</a:t>
            </a:r>
            <a:r>
              <a:rPr lang="el-GR" sz="1200" dirty="0">
                <a:latin typeface="Arial" panose="020B0604020202020204" pitchFamily="34" charset="0"/>
                <a:cs typeface="Arial" panose="020B0604020202020204" pitchFamily="34" charset="0"/>
              </a:rPr>
              <a:t> ὁ </a:t>
            </a:r>
            <a:r>
              <a:rPr lang="el-GR" sz="1200" dirty="0" err="1">
                <a:latin typeface="Arial" panose="020B0604020202020204" pitchFamily="34" charset="0"/>
                <a:cs typeface="Arial" panose="020B0604020202020204" pitchFamily="34" charset="0"/>
              </a:rPr>
              <a:t>Ἥφαιστος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ἔχων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τὰ</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ὄργανα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ἔροιτο</a:t>
            </a:r>
            <a:r>
              <a:rPr lang="el-GR" sz="1200" dirty="0">
                <a:latin typeface="Arial" panose="020B0604020202020204" pitchFamily="34" charset="0"/>
                <a:cs typeface="Arial" panose="020B0604020202020204" pitchFamily="34" charset="0"/>
              </a:rPr>
              <a:t>· «Τί </a:t>
            </a:r>
            <a:r>
              <a:rPr lang="el-GR" sz="1200" dirty="0" err="1">
                <a:latin typeface="Arial" panose="020B0604020202020204" pitchFamily="34" charset="0"/>
                <a:cs typeface="Arial" panose="020B0604020202020204" pitchFamily="34" charset="0"/>
              </a:rPr>
              <a:t>ἔσθ</a:t>
            </a:r>
            <a:r>
              <a:rPr lang="el-GR" sz="1200" dirty="0">
                <a:latin typeface="Arial" panose="020B0604020202020204" pitchFamily="34" charset="0"/>
                <a:cs typeface="Arial" panose="020B0604020202020204" pitchFamily="34" charset="0"/>
              </a:rPr>
              <a:t>᾽ ὃ βούλεσθε, ὦ </a:t>
            </a:r>
            <a:r>
              <a:rPr lang="el-GR" sz="1200" dirty="0" err="1">
                <a:latin typeface="Arial" panose="020B0604020202020204" pitchFamily="34" charset="0"/>
                <a:cs typeface="Arial" panose="020B0604020202020204" pitchFamily="34" charset="0"/>
              </a:rPr>
              <a:t>ἄνθρωποι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ὑμῖν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παρ</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ἀλλήλων</a:t>
            </a:r>
            <a:r>
              <a:rPr lang="el-GR" sz="1200" dirty="0">
                <a:latin typeface="Arial" panose="020B0604020202020204" pitchFamily="34" charset="0"/>
                <a:cs typeface="Arial" panose="020B0604020202020204" pitchFamily="34" charset="0"/>
              </a:rPr>
              <a:t> γενέσθαι;»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εἰ</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ἀποροῦντας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αὐτοὺς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πάλιν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ἔροιτο</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Ἆρά</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γε</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τοῦδε</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ἐπιθυμεῖτε</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τῷ</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αὐτῷ</a:t>
            </a:r>
            <a:r>
              <a:rPr lang="el-GR" sz="1200" dirty="0">
                <a:latin typeface="Arial" panose="020B0604020202020204" pitchFamily="34" charset="0"/>
                <a:cs typeface="Arial" panose="020B0604020202020204" pitchFamily="34" charset="0"/>
              </a:rPr>
              <a:t> γενέσθαι </a:t>
            </a:r>
            <a:r>
              <a:rPr lang="el-GR" sz="1200" dirty="0" err="1">
                <a:latin typeface="Arial" panose="020B0604020202020204" pitchFamily="34" charset="0"/>
                <a:cs typeface="Arial" panose="020B0604020202020204" pitchFamily="34" charset="0"/>
              </a:rPr>
              <a:t>ὅτι</a:t>
            </a:r>
            <a:r>
              <a:rPr lang="el-GR" sz="1200" dirty="0">
                <a:latin typeface="Arial" panose="020B0604020202020204" pitchFamily="34" charset="0"/>
                <a:cs typeface="Arial" panose="020B0604020202020204" pitchFamily="34" charset="0"/>
              </a:rPr>
              <a:t> μάλιστα </a:t>
            </a:r>
            <a:r>
              <a:rPr lang="el-GR" sz="1200" dirty="0" err="1">
                <a:latin typeface="Arial" panose="020B0604020202020204" pitchFamily="34" charset="0"/>
                <a:cs typeface="Arial" panose="020B0604020202020204" pitchFamily="34" charset="0"/>
              </a:rPr>
              <a:t>ἀλλήλοις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ὥστε</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νύκτα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ἡμέραν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μὴ</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ἀπολείπεσθαι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ἀλλήλων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εἰ</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γὰρ</a:t>
            </a:r>
            <a:r>
              <a:rPr lang="el-GR" sz="1200" dirty="0">
                <a:latin typeface="Arial" panose="020B0604020202020204" pitchFamily="34" charset="0"/>
                <a:cs typeface="Arial" panose="020B0604020202020204" pitchFamily="34" charset="0"/>
              </a:rPr>
              <a:t> τούτου </a:t>
            </a:r>
            <a:r>
              <a:rPr lang="el-GR" sz="1200" dirty="0" err="1">
                <a:latin typeface="Arial" panose="020B0604020202020204" pitchFamily="34" charset="0"/>
                <a:cs typeface="Arial" panose="020B0604020202020204" pitchFamily="34" charset="0"/>
              </a:rPr>
              <a:t>ἐπιθυμεῖτε</a:t>
            </a:r>
            <a:r>
              <a:rPr lang="el-GR" sz="1200" dirty="0">
                <a:latin typeface="Arial" panose="020B0604020202020204" pitchFamily="34" charset="0"/>
                <a:cs typeface="Arial" panose="020B0604020202020204" pitchFamily="34" charset="0"/>
              </a:rPr>
              <a:t>, θέλω </a:t>
            </a:r>
            <a:r>
              <a:rPr lang="el-GR" sz="1200" dirty="0" err="1">
                <a:latin typeface="Arial" panose="020B0604020202020204" pitchFamily="34" charset="0"/>
                <a:cs typeface="Arial" panose="020B0604020202020204" pitchFamily="34" charset="0"/>
              </a:rPr>
              <a:t>ὑμᾶς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συντῆξαι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[192</a:t>
            </a:r>
            <a:r>
              <a:rPr lang="en-GB" sz="1200" dirty="0">
                <a:latin typeface="Arial" panose="020B0604020202020204" pitchFamily="34" charset="0"/>
                <a:cs typeface="Arial" panose="020B0604020202020204" pitchFamily="34" charset="0"/>
              </a:rPr>
              <a:t>e] </a:t>
            </a:r>
            <a:r>
              <a:rPr lang="el-GR" sz="1200" dirty="0" err="1">
                <a:latin typeface="Arial" panose="020B0604020202020204" pitchFamily="34" charset="0"/>
                <a:cs typeface="Arial" panose="020B0604020202020204" pitchFamily="34" charset="0"/>
              </a:rPr>
              <a:t>συμφυσῆσαι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εἰς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τὸ</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αὐτό</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ὥστε</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δύ</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ὄντας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ἕνα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γεγονέναι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ἕως</a:t>
            </a:r>
            <a:r>
              <a:rPr lang="el-GR" sz="1200" dirty="0">
                <a:latin typeface="Arial" panose="020B0604020202020204" pitchFamily="34" charset="0"/>
                <a:cs typeface="Arial" panose="020B0604020202020204" pitchFamily="34" charset="0"/>
              </a:rPr>
              <a:t> τ᾽ </a:t>
            </a:r>
            <a:r>
              <a:rPr lang="el-GR" sz="1200" dirty="0" err="1">
                <a:latin typeface="Arial" panose="020B0604020202020204" pitchFamily="34" charset="0"/>
                <a:cs typeface="Arial" panose="020B0604020202020204" pitchFamily="34" charset="0"/>
              </a:rPr>
              <a:t>ἂν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ζῆτε</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ὡς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ἕνα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ὄντα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κοινῇ</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ἀμφοτέρους</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ζῆν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ἐπειδὰν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ἀποθάνητε</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ἐκεῖ</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αὖ</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Ἅιδου</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ἀντὶ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δυοῖν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ἕνα</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εἶναι</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κοινῇ</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τεθνεῶτε</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ἀλλ</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ὁρᾶτε</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εἰ</a:t>
            </a:r>
            <a:r>
              <a:rPr lang="el-GR" sz="1200" dirty="0">
                <a:latin typeface="Arial" panose="020B0604020202020204" pitchFamily="34" charset="0"/>
                <a:cs typeface="Arial" panose="020B0604020202020204" pitchFamily="34" charset="0"/>
              </a:rPr>
              <a:t> τούτου </a:t>
            </a:r>
            <a:r>
              <a:rPr lang="el-GR" sz="1200" dirty="0" err="1">
                <a:latin typeface="Arial" panose="020B0604020202020204" pitchFamily="34" charset="0"/>
                <a:cs typeface="Arial" panose="020B0604020202020204" pitchFamily="34" charset="0"/>
              </a:rPr>
              <a:t>ἐρᾶτε</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καὶ</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ἐξαρκεῖ</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ὑμῖν</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ἂν</a:t>
            </a:r>
            <a:r>
              <a:rPr lang="el-GR" sz="1200" dirty="0">
                <a:latin typeface="Arial" panose="020B0604020202020204" pitchFamily="34" charset="0"/>
                <a:cs typeface="Arial" panose="020B0604020202020204" pitchFamily="34" charset="0"/>
              </a:rPr>
              <a:t> τούτου </a:t>
            </a:r>
            <a:r>
              <a:rPr lang="el-GR" sz="1200" dirty="0" err="1">
                <a:latin typeface="Arial" panose="020B0604020202020204" pitchFamily="34" charset="0"/>
                <a:cs typeface="Arial" panose="020B0604020202020204" pitchFamily="34" charset="0"/>
              </a:rPr>
              <a:t>τύχητε</a:t>
            </a:r>
            <a:r>
              <a:rPr lang="el-GR" sz="1200" dirty="0">
                <a:latin typeface="Arial" panose="020B0604020202020204" pitchFamily="34" charset="0"/>
                <a:cs typeface="Arial" panose="020B0604020202020204" pitchFamily="34" charset="0"/>
              </a:rPr>
              <a:t>·»</a:t>
            </a:r>
          </a:p>
        </p:txBody>
      </p:sp>
      <p:sp>
        <p:nvSpPr>
          <p:cNvPr id="4" name="Θέση περιεχομένου 3">
            <a:extLst>
              <a:ext uri="{FF2B5EF4-FFF2-40B4-BE49-F238E27FC236}">
                <a16:creationId xmlns:a16="http://schemas.microsoft.com/office/drawing/2014/main" id="{05285F80-4AB3-0EFB-5ECA-1D6157361BDC}"/>
              </a:ext>
            </a:extLst>
          </p:cNvPr>
          <p:cNvSpPr>
            <a:spLocks noGrp="1"/>
          </p:cNvSpPr>
          <p:nvPr>
            <p:ph sz="half" idx="2"/>
          </p:nvPr>
        </p:nvSpPr>
        <p:spPr/>
        <p:txBody>
          <a:bodyPr>
            <a:normAutofit fontScale="40000" lnSpcReduction="20000"/>
          </a:bodyPr>
          <a:lstStyle/>
          <a:p>
            <a:pPr marL="0" indent="0" algn="just">
              <a:buNone/>
            </a:pPr>
            <a:r>
              <a:rPr lang="el-GR" dirty="0">
                <a:latin typeface="Arial" panose="020B0604020202020204" pitchFamily="34" charset="0"/>
                <a:cs typeface="Arial" panose="020B0604020202020204" pitchFamily="34" charset="0"/>
              </a:rPr>
              <a:t>Αυτοί ακριβώς είναι οι άνθρωποι που δε χωρίζουν σ᾽ όλη τους τη ζωή, χωρίς καν να μπορούν να εκφράσουν τί πάνω </a:t>
            </a:r>
            <a:r>
              <a:rPr lang="el-GR" dirty="0" err="1">
                <a:latin typeface="Arial" panose="020B0604020202020204" pitchFamily="34" charset="0"/>
                <a:cs typeface="Arial" panose="020B0604020202020204" pitchFamily="34" charset="0"/>
              </a:rPr>
              <a:t>απ</a:t>
            </a:r>
            <a:r>
              <a:rPr lang="el-GR" dirty="0">
                <a:latin typeface="Arial" panose="020B0604020202020204" pitchFamily="34" charset="0"/>
                <a:cs typeface="Arial" panose="020B0604020202020204" pitchFamily="34" charset="0"/>
              </a:rPr>
              <a:t>᾽ όλα προσδοκά ο ένας </a:t>
            </a:r>
            <a:r>
              <a:rPr lang="el-GR" dirty="0" err="1">
                <a:latin typeface="Arial" panose="020B0604020202020204" pitchFamily="34" charset="0"/>
                <a:cs typeface="Arial" panose="020B0604020202020204" pitchFamily="34" charset="0"/>
              </a:rPr>
              <a:t>απ</a:t>
            </a:r>
            <a:r>
              <a:rPr lang="el-GR" dirty="0">
                <a:latin typeface="Arial" panose="020B0604020202020204" pitchFamily="34" charset="0"/>
                <a:cs typeface="Arial" panose="020B0604020202020204" pitchFamily="34" charset="0"/>
              </a:rPr>
              <a:t>᾽ τον άλλον. Γιατί κανείς δεν πιστεύει ότι η αισθησιακή απόλαυση είναι εκείνο που τους κάνει να βρίσκουν τόση χαρά στην συντροφική ζωή τους και να την αποζητάνε με τόση λαχτάρα· ίσα ίσα είναι ολοφάνερο ότι κάτι άλλο αποζητά η ψυχή του καθενός τους, [192d] θέλει κάτι που δεν μπορεί να το εκφράσει, αλλά το ψυχανεμίζεται και το λέει με υπαινιγμούς. Και αν ο Ήφαιστος παρουσιαζόταν με τα εργαλεία του στα χέρια και στεκόταν πάνω τους την ώρα που αυτοί βρίσκονται στο ίδιο στρώμα και τους ρωτούσε: «Άνθρωποί μου, τί είναι αυτό που θα ήθελε ο ένας σας να χαρίσει στον άλλο»; και, καθώς θα τον έβλεπαν σαστισμένοι, αν τους ξαναρωτούσε: «Μήπως αυτό είναι εκείνο που αποζητάτε; να βρίσκεστε ο ένας δίπλα στον άλλο στο ίδιο μέρος όσο γίνεται περισσότερο καιρό, έτσι που ούτε τη νύχτα ούτε τη μέρα να μη ζείτε χωριστά; Σας κάνω αυτή την ερώτηση, γιατί, αν αυτή είναι η επιθυμία σας, αναλαμβάνω εγώ να σας λιώσω στο ίδιο χωνευτήρι και [192e] με το φυσερό στο χέρι να σας σφυρηλατήσω μαζί, ώστε, εκεί που είστε δυο, να γίνετε ένας· και, όσο θα βρίσκεστε στη ζωή, να ζείτε ενωμένοι κι οι δυο, σα να ᾽</a:t>
            </a:r>
            <a:r>
              <a:rPr lang="el-GR" dirty="0" err="1">
                <a:latin typeface="Arial" panose="020B0604020202020204" pitchFamily="34" charset="0"/>
                <a:cs typeface="Arial" panose="020B0604020202020204" pitchFamily="34" charset="0"/>
              </a:rPr>
              <a:t>στε</a:t>
            </a:r>
            <a:r>
              <a:rPr lang="el-GR" dirty="0">
                <a:latin typeface="Arial" panose="020B0604020202020204" pitchFamily="34" charset="0"/>
                <a:cs typeface="Arial" panose="020B0604020202020204" pitchFamily="34" charset="0"/>
              </a:rPr>
              <a:t> ένας άνθρωπος, κι όταν πεθάνετε και πάλι κι εκεί στον Άδη να είστε ένας κι όχι δυο, αφού σας πάρει ένας κοινός θάνατος. Κοιτάξτε λοιπόν: αυτή είναι η λαχτάρα σας και αν σας κάνω αυτή τη χάρη θα μείνετε ευχαριστημένοι;». </a:t>
            </a:r>
          </a:p>
        </p:txBody>
      </p:sp>
    </p:spTree>
    <p:extLst>
      <p:ext uri="{BB962C8B-B14F-4D97-AF65-F5344CB8AC3E}">
        <p14:creationId xmlns:p14="http://schemas.microsoft.com/office/powerpoint/2010/main" val="4134467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C75E0D-CE95-CA72-FFDD-7ADDCC14C8D4}"/>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Το Πλατωνικό Συμπόσιο</a:t>
            </a:r>
          </a:p>
        </p:txBody>
      </p:sp>
      <p:sp>
        <p:nvSpPr>
          <p:cNvPr id="3" name="Θέση περιεχομένου 2">
            <a:extLst>
              <a:ext uri="{FF2B5EF4-FFF2-40B4-BE49-F238E27FC236}">
                <a16:creationId xmlns:a16="http://schemas.microsoft.com/office/drawing/2014/main" id="{B30B98F8-BBF7-47D0-82EB-2FC0E55EA6BB}"/>
              </a:ext>
            </a:extLst>
          </p:cNvPr>
          <p:cNvSpPr>
            <a:spLocks noGrp="1"/>
          </p:cNvSpPr>
          <p:nvPr>
            <p:ph idx="1"/>
          </p:nvPr>
        </p:nvSpPr>
        <p:spPr/>
        <p:txBody>
          <a:bodyPr/>
          <a:lstStyle/>
          <a:p>
            <a:pPr algn="just"/>
            <a:r>
              <a:rPr lang="el-GR" dirty="0">
                <a:latin typeface="Arial" panose="020B0604020202020204" pitchFamily="34" charset="0"/>
                <a:cs typeface="Arial" panose="020B0604020202020204" pitchFamily="34" charset="0"/>
              </a:rPr>
              <a:t>Ένας από τους Σωκρατικούς διαλόγους του αρχαίου Έλληνα φιλοσόφου Πλάτωνα, μαθητή του Σωκράτη.</a:t>
            </a:r>
          </a:p>
          <a:p>
            <a:pPr algn="just"/>
            <a:r>
              <a:rPr lang="el-GR" dirty="0">
                <a:latin typeface="Arial" panose="020B0604020202020204" pitchFamily="34" charset="0"/>
                <a:cs typeface="Arial" panose="020B0604020202020204" pitchFamily="34" charset="0"/>
              </a:rPr>
              <a:t>Ο χρόνος συγγραφής του τοποθετείται μετά το έτος 385 π.Χ. </a:t>
            </a:r>
          </a:p>
          <a:p>
            <a:pPr algn="just"/>
            <a:r>
              <a:rPr lang="el-GR" dirty="0">
                <a:latin typeface="Arial" panose="020B0604020202020204" pitchFamily="34" charset="0"/>
                <a:cs typeface="Arial" panose="020B0604020202020204" pitchFamily="34" charset="0"/>
              </a:rPr>
              <a:t>Θεωρείται η πρώτη ρητή συζήτηση για την αγάπη στη δυτική λογοτεχνία και τη φιλοσοφία.</a:t>
            </a:r>
          </a:p>
          <a:p>
            <a:endParaRPr lang="el-GR" dirty="0"/>
          </a:p>
        </p:txBody>
      </p:sp>
    </p:spTree>
    <p:extLst>
      <p:ext uri="{BB962C8B-B14F-4D97-AF65-F5344CB8AC3E}">
        <p14:creationId xmlns:p14="http://schemas.microsoft.com/office/powerpoint/2010/main" val="3606635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F318DE-6BF4-E892-E6D0-89893A11AAB6}"/>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p>
        </p:txBody>
      </p:sp>
      <p:sp>
        <p:nvSpPr>
          <p:cNvPr id="3" name="Θέση περιεχομένου 2">
            <a:extLst>
              <a:ext uri="{FF2B5EF4-FFF2-40B4-BE49-F238E27FC236}">
                <a16:creationId xmlns:a16="http://schemas.microsoft.com/office/drawing/2014/main" id="{57444FC5-7438-6B96-302B-1A683417FCA9}"/>
              </a:ext>
            </a:extLst>
          </p:cNvPr>
          <p:cNvSpPr>
            <a:spLocks noGrp="1"/>
          </p:cNvSpPr>
          <p:nvPr>
            <p:ph idx="1"/>
          </p:nvPr>
        </p:nvSpPr>
        <p:spPr/>
        <p:txBody>
          <a:bodyPr>
            <a:normAutofit fontScale="77500" lnSpcReduction="20000"/>
          </a:bodyPr>
          <a:lstStyle/>
          <a:p>
            <a:pPr algn="just"/>
            <a:r>
              <a:rPr lang="el-GR" dirty="0" err="1">
                <a:latin typeface="Arial" panose="020B0604020202020204" pitchFamily="34" charset="0"/>
                <a:cs typeface="Arial" panose="020B0604020202020204" pitchFamily="34" charset="0"/>
              </a:rPr>
              <a:t>ἐκδεξάμενον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ἐκδέχομαι</a:t>
            </a:r>
            <a:r>
              <a:rPr lang="el-GR" dirty="0">
                <a:latin typeface="Arial" panose="020B0604020202020204" pitchFamily="34" charset="0"/>
                <a:cs typeface="Arial" panose="020B0604020202020204" pitchFamily="34" charset="0"/>
              </a:rPr>
              <a:t> = 1. (για διάδοχο) αναλαμβάνω τη θέση άλλου, διαδέχομαι, 2. (για λόγο) παίρνω τον λόγο αμέσως μετά από κάποιον άλλο</a:t>
            </a:r>
          </a:p>
          <a:p>
            <a:pPr algn="just"/>
            <a:r>
              <a:rPr lang="el-GR" dirty="0" err="1">
                <a:latin typeface="Arial" panose="020B0604020202020204" pitchFamily="34" charset="0"/>
                <a:cs typeface="Arial" panose="020B0604020202020204" pitchFamily="34" charset="0"/>
              </a:rPr>
              <a:t>πταρμὸν</a:t>
            </a:r>
            <a:r>
              <a:rPr lang="el-GR" dirty="0">
                <a:latin typeface="Arial" panose="020B0604020202020204" pitchFamily="34" charset="0"/>
                <a:cs typeface="Arial" panose="020B0604020202020204" pitchFamily="34" charset="0"/>
              </a:rPr>
              <a:t>: πταρμός: ὁ (</a:t>
            </a:r>
            <a:r>
              <a:rPr lang="el-GR" dirty="0" err="1">
                <a:latin typeface="Arial" panose="020B0604020202020204" pitchFamily="34" charset="0"/>
                <a:cs typeface="Arial" panose="020B0604020202020204" pitchFamily="34" charset="0"/>
              </a:rPr>
              <a:t>πταίρω</a:t>
            </a:r>
            <a:r>
              <a:rPr lang="el-GR" dirty="0">
                <a:latin typeface="Arial" panose="020B0604020202020204" pitchFamily="34" charset="0"/>
                <a:cs typeface="Arial" panose="020B0604020202020204" pitchFamily="34" charset="0"/>
              </a:rPr>
              <a:t>), φτάρνισμα,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Θουκ</a:t>
            </a:r>
            <a:r>
              <a:rPr lang="el-GR" dirty="0">
                <a:latin typeface="Arial" panose="020B0604020202020204" pitchFamily="34" charset="0"/>
                <a:cs typeface="Arial" panose="020B0604020202020204" pitchFamily="34" charset="0"/>
              </a:rPr>
              <a:t>. κ.λπ.</a:t>
            </a:r>
          </a:p>
          <a:p>
            <a:pPr algn="just"/>
            <a:r>
              <a:rPr lang="el-GR" dirty="0">
                <a:latin typeface="Arial" panose="020B0604020202020204" pitchFamily="34" charset="0"/>
                <a:cs typeface="Arial" panose="020B0604020202020204" pitchFamily="34" charset="0"/>
              </a:rPr>
              <a:t>ψόφων: ψόφος: ὁ = 1. κάθε άναρθρος ήχος, κρότος, θόρυβος, σε </a:t>
            </a:r>
            <a:r>
              <a:rPr lang="el-GR" dirty="0" err="1">
                <a:latin typeface="Arial" panose="020B0604020202020204" pitchFamily="34" charset="0"/>
                <a:cs typeface="Arial" panose="020B0604020202020204" pitchFamily="34" charset="0"/>
              </a:rPr>
              <a:t>Όμηρ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κ.λπ.· λέγεται για μουσικά όργανα, ψόφος </a:t>
            </a:r>
            <a:r>
              <a:rPr lang="el-GR" dirty="0" err="1">
                <a:latin typeface="Arial" panose="020B0604020202020204" pitchFamily="34" charset="0"/>
                <a:cs typeface="Arial" panose="020B0604020202020204" pitchFamily="34" charset="0"/>
              </a:rPr>
              <a:t>λωτοῦ</a:t>
            </a:r>
            <a:r>
              <a:rPr lang="el-GR" dirty="0">
                <a:latin typeface="Arial" panose="020B0604020202020204" pitchFamily="34" charset="0"/>
                <a:cs typeface="Arial" panose="020B0604020202020204" pitchFamily="34" charset="0"/>
              </a:rPr>
              <a:t>, κιθάρας, σε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2. απλός ήχος, κενός ήχος ή θόρυβος, σε </a:t>
            </a:r>
            <a:r>
              <a:rPr lang="el-GR" dirty="0" err="1">
                <a:latin typeface="Arial" panose="020B0604020202020204" pitchFamily="34" charset="0"/>
                <a:cs typeface="Arial" panose="020B0604020202020204" pitchFamily="34" charset="0"/>
              </a:rPr>
              <a:t>Σοφ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ψόφου </a:t>
            </a:r>
            <a:r>
              <a:rPr lang="el-GR" dirty="0" err="1">
                <a:latin typeface="Arial" panose="020B0604020202020204" pitchFamily="34" charset="0"/>
                <a:cs typeface="Arial" panose="020B0604020202020204" pitchFamily="34" charset="0"/>
              </a:rPr>
              <a:t>πλέως</a:t>
            </a:r>
            <a:r>
              <a:rPr lang="el-GR" dirty="0">
                <a:latin typeface="Arial" panose="020B0604020202020204" pitchFamily="34" charset="0"/>
                <a:cs typeface="Arial" panose="020B0604020202020204" pitchFamily="34" charset="0"/>
              </a:rPr>
              <a:t>, λέγεται για τον Αισχύλο,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 </a:t>
            </a:r>
          </a:p>
          <a:p>
            <a:pPr algn="just"/>
            <a:r>
              <a:rPr lang="el-GR" dirty="0" err="1">
                <a:latin typeface="Arial" panose="020B0604020202020204" pitchFamily="34" charset="0"/>
                <a:cs typeface="Arial" panose="020B0604020202020204" pitchFamily="34" charset="0"/>
              </a:rPr>
              <a:t>ἐξόν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ἔξειμι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εἶμι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ibo</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Επικ</a:t>
            </a:r>
            <a:r>
              <a:rPr lang="el-GR" dirty="0">
                <a:latin typeface="Arial" panose="020B0604020202020204" pitchFamily="34" charset="0"/>
                <a:cs typeface="Arial" panose="020B0604020202020204" pitchFamily="34" charset="0"/>
              </a:rPr>
              <a:t>. βʹ ενικ. </a:t>
            </a:r>
            <a:r>
              <a:rPr lang="el-GR" dirty="0" err="1">
                <a:latin typeface="Arial" panose="020B0604020202020204" pitchFamily="34" charset="0"/>
                <a:cs typeface="Arial" panose="020B0604020202020204" pitchFamily="34" charset="0"/>
              </a:rPr>
              <a:t>ἔξεισθα</a:t>
            </a:r>
            <a:r>
              <a:rPr lang="el-GR" dirty="0">
                <a:latin typeface="Arial" panose="020B0604020202020204" pitchFamily="34" charset="0"/>
                <a:cs typeface="Arial" panose="020B0604020202020204" pitchFamily="34" charset="0"/>
              </a:rPr>
              <a:t>· Αττ. προστ. </a:t>
            </a:r>
            <a:r>
              <a:rPr lang="el-GR" dirty="0" err="1">
                <a:latin typeface="Arial" panose="020B0604020202020204" pitchFamily="34" charset="0"/>
                <a:cs typeface="Arial" panose="020B0604020202020204" pitchFamily="34" charset="0"/>
              </a:rPr>
              <a:t>ἔξει</a:t>
            </a:r>
            <a:r>
              <a:rPr lang="el-GR" dirty="0">
                <a:latin typeface="Arial" panose="020B0604020202020204" pitchFamily="34" charset="0"/>
                <a:cs typeface="Arial" panose="020B0604020202020204" pitchFamily="34" charset="0"/>
              </a:rPr>
              <a:t>, αντί </a:t>
            </a:r>
            <a:r>
              <a:rPr lang="el-GR" dirty="0" err="1">
                <a:latin typeface="Arial" panose="020B0604020202020204" pitchFamily="34" charset="0"/>
                <a:cs typeface="Arial" panose="020B0604020202020204" pitchFamily="34" charset="0"/>
              </a:rPr>
              <a:t>ἔξιθι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χρησιμ</a:t>
            </a:r>
            <a:r>
              <a:rPr lang="el-GR" dirty="0">
                <a:latin typeface="Arial" panose="020B0604020202020204" pitchFamily="34" charset="0"/>
                <a:cs typeface="Arial" panose="020B0604020202020204" pitchFamily="34" charset="0"/>
              </a:rPr>
              <a:t>. ως Αττ.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του </a:t>
            </a:r>
            <a:r>
              <a:rPr lang="el-GR" dirty="0" err="1">
                <a:latin typeface="Arial" panose="020B0604020202020204" pitchFamily="34" charset="0"/>
                <a:cs typeface="Arial" panose="020B0604020202020204" pitchFamily="34" charset="0"/>
              </a:rPr>
              <a:t>ἐξέρχομαι</a:t>
            </a:r>
            <a:r>
              <a:rPr lang="el-GR" dirty="0">
                <a:latin typeface="Arial" panose="020B0604020202020204" pitchFamily="34" charset="0"/>
                <a:cs typeface="Arial" panose="020B0604020202020204" pitchFamily="34" charset="0"/>
              </a:rPr>
              <a:t>, αλλά με παρατ. </a:t>
            </a:r>
            <a:r>
              <a:rPr lang="el-GR" dirty="0" err="1">
                <a:latin typeface="Arial" panose="020B0604020202020204" pitchFamily="34" charset="0"/>
                <a:cs typeface="Arial" panose="020B0604020202020204" pitchFamily="34" charset="0"/>
              </a:rPr>
              <a:t>ἐξῄειν</a:t>
            </a:r>
            <a:r>
              <a:rPr lang="el-GR" dirty="0">
                <a:latin typeface="Arial" panose="020B0604020202020204" pitchFamily="34" charset="0"/>
                <a:cs typeface="Arial" panose="020B0604020202020204" pitchFamily="34" charset="0"/>
              </a:rPr>
              <a:t>, Ιων. </a:t>
            </a:r>
            <a:r>
              <a:rPr lang="el-GR" dirty="0" err="1">
                <a:latin typeface="Arial" panose="020B0604020202020204" pitchFamily="34" charset="0"/>
                <a:cs typeface="Arial" panose="020B0604020202020204" pitchFamily="34" charset="0"/>
              </a:rPr>
              <a:t>ἐξήϊα</a:t>
            </a:r>
            <a:r>
              <a:rPr lang="el-GR" dirty="0">
                <a:latin typeface="Arial" panose="020B0604020202020204" pitchFamily="34" charset="0"/>
                <a:cs typeface="Arial" panose="020B0604020202020204" pitchFamily="34" charset="0"/>
              </a:rPr>
              <a:t> = 1. βγαίνω έξω, εξέρχομαι από το σπίτι, σε </a:t>
            </a:r>
            <a:r>
              <a:rPr lang="el-GR" dirty="0" err="1">
                <a:latin typeface="Arial" panose="020B0604020202020204" pitchFamily="34" charset="0"/>
                <a:cs typeface="Arial" panose="020B0604020202020204" pitchFamily="34" charset="0"/>
              </a:rPr>
              <a:t>Όμηρ</a:t>
            </a:r>
            <a:r>
              <a:rPr lang="el-GR" dirty="0">
                <a:latin typeface="Arial" panose="020B0604020202020204" pitchFamily="34" charset="0"/>
                <a:cs typeface="Arial" panose="020B0604020202020204" pitchFamily="34" charset="0"/>
              </a:rPr>
              <a:t>.· με γεν. τόπου,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Οδ</a:t>
            </a:r>
            <a:r>
              <a:rPr lang="el-GR" i="1"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Σοφ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ἐξ</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ἱππέων</a:t>
            </a:r>
            <a:r>
              <a:rPr lang="el-GR" dirty="0">
                <a:latin typeface="Arial" panose="020B0604020202020204" pitchFamily="34" charset="0"/>
                <a:cs typeface="Arial" panose="020B0604020202020204" pitchFamily="34" charset="0"/>
              </a:rPr>
              <a:t>, έξοδος από την τάξη των ιππέων,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εἰςἔλεγχον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ἐξιέναι</a:t>
            </a:r>
            <a:r>
              <a:rPr lang="el-GR" dirty="0">
                <a:latin typeface="Arial" panose="020B0604020202020204" pitchFamily="34" charset="0"/>
                <a:cs typeface="Arial" panose="020B0604020202020204" pitchFamily="34" charset="0"/>
              </a:rPr>
              <a:t>, υποβολή σε έλεγχο, κρίση, </a:t>
            </a:r>
            <a:r>
              <a:rPr lang="el-GR" dirty="0" err="1">
                <a:latin typeface="Arial" panose="020B0604020202020204" pitchFamily="34" charset="0"/>
                <a:cs typeface="Arial" panose="020B0604020202020204" pitchFamily="34" charset="0"/>
              </a:rPr>
              <a:t>δοκιμασια</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Σοφ</a:t>
            </a:r>
            <a:r>
              <a:rPr lang="el-GR" dirty="0">
                <a:latin typeface="Arial" panose="020B0604020202020204" pitchFamily="34" charset="0"/>
                <a:cs typeface="Arial" panose="020B0604020202020204" pitchFamily="34" charset="0"/>
              </a:rPr>
              <a:t>., 2. εξέρχομαι, εξορμώ με στρατό, σε </a:t>
            </a:r>
            <a:r>
              <a:rPr lang="el-GR" dirty="0" err="1">
                <a:latin typeface="Arial" panose="020B0604020202020204" pitchFamily="34" charset="0"/>
                <a:cs typeface="Arial" panose="020B0604020202020204" pitchFamily="34" charset="0"/>
              </a:rPr>
              <a:t>Θουκ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με </a:t>
            </a:r>
            <a:r>
              <a:rPr lang="el-GR" dirty="0" err="1">
                <a:latin typeface="Arial" panose="020B0604020202020204" pitchFamily="34" charset="0"/>
                <a:cs typeface="Arial" panose="020B0604020202020204" pitchFamily="34" charset="0"/>
              </a:rPr>
              <a:t>σύστ</a:t>
            </a:r>
            <a:r>
              <a:rPr lang="el-GR" dirty="0">
                <a:latin typeface="Arial" panose="020B0604020202020204" pitchFamily="34" charset="0"/>
                <a:cs typeface="Arial" panose="020B0604020202020204" pitchFamily="34" charset="0"/>
              </a:rPr>
              <a:t>. αιτ., εξέρχομαι σε εκστρατεία ή επιχείρηση, σε </a:t>
            </a:r>
            <a:r>
              <a:rPr lang="el-GR" dirty="0" err="1">
                <a:latin typeface="Arial" panose="020B0604020202020204" pitchFamily="34" charset="0"/>
                <a:cs typeface="Arial" panose="020B0604020202020204" pitchFamily="34" charset="0"/>
              </a:rPr>
              <a:t>Σοφ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κ.λπ.</a:t>
            </a:r>
          </a:p>
          <a:p>
            <a:pPr algn="just"/>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653825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55CF17-BDF0-E67B-EC02-5E0DBD7B836C}"/>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4CB3B6D7-E6EA-FA44-ADDA-14A399FBD8DD}"/>
              </a:ext>
            </a:extLst>
          </p:cNvPr>
          <p:cNvSpPr>
            <a:spLocks noGrp="1"/>
          </p:cNvSpPr>
          <p:nvPr>
            <p:ph idx="1"/>
          </p:nvPr>
        </p:nvSpPr>
        <p:spPr/>
        <p:txBody>
          <a:bodyPr>
            <a:normAutofit fontScale="47500" lnSpcReduction="20000"/>
          </a:bodyPr>
          <a:lstStyle/>
          <a:p>
            <a:pPr algn="just"/>
            <a:r>
              <a:rPr lang="el-GR" dirty="0" err="1">
                <a:latin typeface="Arial" panose="020B0604020202020204" pitchFamily="34" charset="0"/>
                <a:cs typeface="Arial" panose="020B0604020202020204" pitchFamily="34" charset="0"/>
              </a:rPr>
              <a:t>ἐπιχώριον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ἐπιχώριος</a:t>
            </a:r>
            <a:r>
              <a:rPr lang="el-GR" dirty="0">
                <a:latin typeface="Arial" panose="020B0604020202020204" pitchFamily="34" charset="0"/>
                <a:cs typeface="Arial" panose="020B0604020202020204" pitchFamily="34" charset="0"/>
              </a:rPr>
              <a:t>, -ον και -</a:t>
            </a:r>
            <a:r>
              <a:rPr lang="el-GR" dirty="0" err="1">
                <a:latin typeface="Arial" panose="020B0604020202020204" pitchFamily="34" charset="0"/>
                <a:cs typeface="Arial" panose="020B0604020202020204" pitchFamily="34" charset="0"/>
              </a:rPr>
              <a:t>ος</a:t>
            </a:r>
            <a:r>
              <a:rPr lang="el-GR" dirty="0">
                <a:latin typeface="Arial" panose="020B0604020202020204" pitchFamily="34" charset="0"/>
                <a:cs typeface="Arial" panose="020B0604020202020204" pitchFamily="34" charset="0"/>
              </a:rPr>
              <a:t>, -α, -ον) = αυτός που μένει μόνιμα σε έναν τόπο, ό ντόπιος («</a:t>
            </a:r>
            <a:r>
              <a:rPr lang="el-GR" dirty="0" err="1">
                <a:latin typeface="Arial" panose="020B0604020202020204" pitchFamily="34" charset="0"/>
                <a:cs typeface="Arial" panose="020B0604020202020204" pitchFamily="34" charset="0"/>
              </a:rPr>
              <a:t>ξεναγουμένῳ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τινὶ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ἐπιχωρίῳ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ἔοικας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pPr algn="just"/>
            <a:r>
              <a:rPr lang="el-GR" dirty="0">
                <a:latin typeface="Arial" panose="020B0604020202020204" pitchFamily="34" charset="0"/>
                <a:cs typeface="Arial" panose="020B0604020202020204" pitchFamily="34" charset="0"/>
              </a:rPr>
              <a:t>καταγέλαστα: καταγέλαστος: -ον, γελοίος, παράλογος,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 επίρρ. -</a:t>
            </a:r>
            <a:r>
              <a:rPr lang="el-GR" dirty="0" err="1">
                <a:latin typeface="Arial" panose="020B0604020202020204" pitchFamily="34" charset="0"/>
                <a:cs typeface="Arial" panose="020B0604020202020204" pitchFamily="34" charset="0"/>
              </a:rPr>
              <a:t>τως</a:t>
            </a:r>
            <a:r>
              <a:rPr lang="el-GR" dirty="0">
                <a:latin typeface="Arial" panose="020B0604020202020204" pitchFamily="34" charset="0"/>
                <a:cs typeface="Arial" panose="020B0604020202020204" pitchFamily="34" charset="0"/>
              </a:rPr>
              <a:t>, υπερθ. -</a:t>
            </a:r>
            <a:r>
              <a:rPr lang="el-GR" dirty="0" err="1">
                <a:latin typeface="Arial" panose="020B0604020202020204" pitchFamily="34" charset="0"/>
                <a:cs typeface="Arial" panose="020B0604020202020204" pitchFamily="34" charset="0"/>
              </a:rPr>
              <a:t>τότατα</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ἐκφεύξεσθαι</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ἐκφεύγω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ξομαι</a:t>
            </a:r>
            <a:r>
              <a:rPr lang="el-GR" dirty="0">
                <a:latin typeface="Arial" panose="020B0604020202020204" pitchFamily="34" charset="0"/>
                <a:cs typeface="Arial" panose="020B0604020202020204" pitchFamily="34" charset="0"/>
              </a:rPr>
              <a:t> και -</a:t>
            </a:r>
            <a:r>
              <a:rPr lang="el-GR" dirty="0" err="1">
                <a:latin typeface="Arial" panose="020B0604020202020204" pitchFamily="34" charset="0"/>
                <a:cs typeface="Arial" panose="020B0604020202020204" pitchFamily="34" charset="0"/>
              </a:rPr>
              <a:t>ξοῦμαι</a:t>
            </a:r>
            <a:r>
              <a:rPr lang="el-GR" dirty="0">
                <a:latin typeface="Arial" panose="020B0604020202020204" pitchFamily="34" charset="0"/>
                <a:cs typeface="Arial" panose="020B0604020202020204" pitchFamily="34" charset="0"/>
              </a:rPr>
              <a:t> = 1. φεύγω έξω ή μακριά, διαφεύγω, </a:t>
            </a:r>
            <a:r>
              <a:rPr lang="el-GR" dirty="0" err="1">
                <a:latin typeface="Arial" panose="020B0604020202020204" pitchFamily="34" charset="0"/>
                <a:cs typeface="Arial" panose="020B0604020202020204" pitchFamily="34" charset="0"/>
              </a:rPr>
              <a:t>αποδρώ</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Οδ</a:t>
            </a:r>
            <a:r>
              <a:rPr lang="el-GR" i="1"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Αισχύλ</a:t>
            </a:r>
            <a:r>
              <a:rPr lang="el-GR" dirty="0">
                <a:latin typeface="Arial" panose="020B0604020202020204" pitchFamily="34" charset="0"/>
                <a:cs typeface="Arial" panose="020B0604020202020204" pitchFamily="34" charset="0"/>
              </a:rPr>
              <a:t>. κ.λπ.· αθωώνομαι,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 2. με γεν., διαφεύγω, </a:t>
            </a:r>
            <a:r>
              <a:rPr lang="el-GR" dirty="0" err="1">
                <a:latin typeface="Arial" panose="020B0604020202020204" pitchFamily="34" charset="0"/>
                <a:cs typeface="Arial" panose="020B0604020202020204" pitchFamily="34" charset="0"/>
              </a:rPr>
              <a:t>διαπετεύω</a:t>
            </a:r>
            <a:r>
              <a:rPr lang="el-GR" dirty="0">
                <a:latin typeface="Arial" panose="020B0604020202020204" pitchFamily="34" charset="0"/>
                <a:cs typeface="Arial" panose="020B0604020202020204" pitchFamily="34" charset="0"/>
              </a:rPr>
              <a:t>, ξεφεύγω, ξεφεύγω</a:t>
            </a:r>
          </a:p>
          <a:p>
            <a:pPr algn="just"/>
            <a:r>
              <a:rPr lang="el-GR" dirty="0" err="1">
                <a:latin typeface="Arial" panose="020B0604020202020204" pitchFamily="34" charset="0"/>
                <a:cs typeface="Arial" panose="020B0604020202020204" pitchFamily="34" charset="0"/>
              </a:rPr>
              <a:t>ἐπίκουρός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ἐπίκουρος</a:t>
            </a:r>
            <a:r>
              <a:rPr lang="el-GR" dirty="0">
                <a:latin typeface="Arial" panose="020B0604020202020204" pitchFamily="34" charset="0"/>
                <a:cs typeface="Arial" panose="020B0604020202020204" pitchFamily="34" charset="0"/>
              </a:rPr>
              <a:t>, -ον = βοηθός, υπερασπιστής («</a:t>
            </a:r>
            <a:r>
              <a:rPr lang="el-GR" dirty="0" err="1">
                <a:latin typeface="Arial" panose="020B0604020202020204" pitchFamily="34" charset="0"/>
                <a:cs typeface="Arial" panose="020B0604020202020204" pitchFamily="34" charset="0"/>
              </a:rPr>
              <a:t>Ἀφροδίτη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ἧλθεν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Ἄρῃ</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ἐπίκουρος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Ομ</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Ιλ</a:t>
            </a:r>
            <a:r>
              <a:rPr lang="el-GR" dirty="0">
                <a:latin typeface="Arial" panose="020B0604020202020204" pitchFamily="34" charset="0"/>
                <a:cs typeface="Arial" panose="020B0604020202020204" pitchFamily="34" charset="0"/>
              </a:rPr>
              <a:t>), νεοελλ. αυτός που χρησιμοποιείται σε έκτακτες περιπτώσεις ή για ορισμένο χρονικό διάστημα, έκτακτος («επίκουρος καθηγητής»),  (το αρσ. πληθ. ως ουσ.)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ἐπίκουροι</a:t>
            </a:r>
            <a:r>
              <a:rPr lang="el-GR" dirty="0">
                <a:latin typeface="Arial" panose="020B0604020202020204" pitchFamily="34" charset="0"/>
                <a:cs typeface="Arial" panose="020B0604020202020204" pitchFamily="34" charset="0"/>
              </a:rPr>
              <a:t> (στην πλατωνική Πολιτεία) η τάξη μάχιμων στρατιωτών</a:t>
            </a:r>
          </a:p>
          <a:p>
            <a:pPr algn="just"/>
            <a:r>
              <a:rPr lang="el-GR" dirty="0" err="1">
                <a:latin typeface="Arial" panose="020B0604020202020204" pitchFamily="34" charset="0"/>
                <a:cs typeface="Arial" panose="020B0604020202020204" pitchFamily="34" charset="0"/>
              </a:rPr>
              <a:t>ἥπερ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ἤπερ</a:t>
            </a:r>
            <a:r>
              <a:rPr lang="el-GR" dirty="0">
                <a:latin typeface="Arial" panose="020B0604020202020204" pitchFamily="34" charset="0"/>
                <a:cs typeface="Arial" panose="020B0604020202020204" pitchFamily="34" charset="0"/>
              </a:rPr>
              <a:t>: ποιητ. </a:t>
            </a:r>
            <a:r>
              <a:rPr lang="el-GR" dirty="0" err="1">
                <a:latin typeface="Arial" panose="020B0604020202020204" pitchFamily="34" charset="0"/>
                <a:cs typeface="Arial" panose="020B0604020202020204" pitchFamily="34" charset="0"/>
              </a:rPr>
              <a:t>ἠέπερ</a:t>
            </a:r>
            <a:r>
              <a:rPr lang="el-GR" dirty="0">
                <a:latin typeface="Arial" panose="020B0604020202020204" pitchFamily="34" charset="0"/>
                <a:cs typeface="Arial" panose="020B0604020202020204" pitchFamily="34" charset="0"/>
              </a:rPr>
              <a:t>, (ἢ) ἢ παρά, </a:t>
            </a:r>
            <a:r>
              <a:rPr lang="el-GR" dirty="0" err="1">
                <a:latin typeface="Arial" panose="020B0604020202020204" pitchFamily="34" charset="0"/>
                <a:cs typeface="Arial" panose="020B0604020202020204" pitchFamily="34" charset="0"/>
              </a:rPr>
              <a:t>μετὰ</a:t>
            </a:r>
            <a:r>
              <a:rPr lang="el-GR" dirty="0">
                <a:latin typeface="Arial" panose="020B0604020202020204" pitchFamily="34" charset="0"/>
                <a:cs typeface="Arial" panose="020B0604020202020204" pitchFamily="34" charset="0"/>
              </a:rPr>
              <a:t> συγκρ., </a:t>
            </a:r>
            <a:r>
              <a:rPr lang="el-GR" dirty="0" err="1">
                <a:latin typeface="Arial" panose="020B0604020202020204" pitchFamily="34" charset="0"/>
                <a:cs typeface="Arial" panose="020B0604020202020204" pitchFamily="34" charset="0"/>
              </a:rPr>
              <a:t>Ὅμ</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Ἠρόδ</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προσῆν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πρόσειμι</a:t>
            </a:r>
            <a:r>
              <a:rPr lang="el-GR" dirty="0">
                <a:latin typeface="Arial" panose="020B0604020202020204" pitchFamily="34" charset="0"/>
                <a:cs typeface="Arial" panose="020B0604020202020204" pitchFamily="34" charset="0"/>
              </a:rPr>
              <a:t>: απαρ. -</a:t>
            </a:r>
            <a:r>
              <a:rPr lang="el-GR" dirty="0" err="1">
                <a:latin typeface="Arial" panose="020B0604020202020204" pitchFamily="34" charset="0"/>
                <a:cs typeface="Arial" panose="020B0604020202020204" pitchFamily="34" charset="0"/>
              </a:rPr>
              <a:t>εῖναι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εἰμί</a:t>
            </a:r>
            <a:r>
              <a:rPr lang="el-GR" dirty="0">
                <a:latin typeface="Arial" panose="020B0604020202020204" pitchFamily="34" charset="0"/>
                <a:cs typeface="Arial" panose="020B0604020202020204" pitchFamily="34" charset="0"/>
              </a:rPr>
              <a:t>, Λατ. sum) = 1. προστίθεμαι, προσκολλώμαι, ανήκω σε, </a:t>
            </a:r>
            <a:r>
              <a:rPr lang="el-GR" dirty="0" err="1">
                <a:latin typeface="Arial" panose="020B0604020202020204" pitchFamily="34" charset="0"/>
                <a:cs typeface="Arial" panose="020B0604020202020204" pitchFamily="34" charset="0"/>
              </a:rPr>
              <a:t>τινι</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Σοφ</a:t>
            </a:r>
            <a:r>
              <a:rPr lang="el-GR" dirty="0">
                <a:latin typeface="Arial" panose="020B0604020202020204" pitchFamily="34" charset="0"/>
                <a:cs typeface="Arial" panose="020B0604020202020204" pitchFamily="34" charset="0"/>
              </a:rPr>
              <a:t>. κ.λπ., 2. απόλ., είμαι εδώ, είμαι πλησίον, είμαι παρών </a:t>
            </a:r>
          </a:p>
          <a:p>
            <a:pPr algn="just"/>
            <a:r>
              <a:rPr lang="el-GR" dirty="0" err="1">
                <a:latin typeface="Arial" panose="020B0604020202020204" pitchFamily="34" charset="0"/>
                <a:cs typeface="Arial" panose="020B0604020202020204" pitchFamily="34" charset="0"/>
              </a:rPr>
              <a:t>νῶτον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τό</a:t>
            </a:r>
            <a:r>
              <a:rPr lang="el-GR" dirty="0">
                <a:latin typeface="Arial" panose="020B0604020202020204" pitchFamily="34" charset="0"/>
                <a:cs typeface="Arial" panose="020B0604020202020204" pitchFamily="34" charset="0"/>
              </a:rPr>
              <a:t> ή </a:t>
            </a:r>
            <a:r>
              <a:rPr lang="el-GR" dirty="0" err="1">
                <a:latin typeface="Arial" panose="020B0604020202020204" pitchFamily="34" charset="0"/>
                <a:cs typeface="Arial" panose="020B0604020202020204" pitchFamily="34" charset="0"/>
              </a:rPr>
              <a:t>νῶτος</a:t>
            </a:r>
            <a:r>
              <a:rPr lang="el-GR" dirty="0">
                <a:latin typeface="Arial" panose="020B0604020202020204" pitchFamily="34" charset="0"/>
                <a:cs typeface="Arial" panose="020B0604020202020204" pitchFamily="34" charset="0"/>
              </a:rPr>
              <a:t>, ὁ = I. πληθ. πάντοτε, </a:t>
            </a:r>
            <a:r>
              <a:rPr lang="el-GR" dirty="0" err="1">
                <a:latin typeface="Arial" panose="020B0604020202020204" pitchFamily="34" charset="0"/>
                <a:cs typeface="Arial" panose="020B0604020202020204" pitchFamily="34" charset="0"/>
              </a:rPr>
              <a:t>νῶτα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τά</a:t>
            </a:r>
            <a:r>
              <a:rPr lang="el-GR" dirty="0">
                <a:latin typeface="Arial" panose="020B0604020202020204" pitchFamily="34" charset="0"/>
                <a:cs typeface="Arial" panose="020B0604020202020204" pitchFamily="34" charset="0"/>
              </a:rPr>
              <a:t>· πλάτη, ράχη, Λατ. </a:t>
            </a:r>
            <a:r>
              <a:rPr lang="el-GR" dirty="0" err="1">
                <a:latin typeface="Arial" panose="020B0604020202020204" pitchFamily="34" charset="0"/>
                <a:cs typeface="Arial" panose="020B0604020202020204" pitchFamily="34" charset="0"/>
              </a:rPr>
              <a:t>tergum</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Ιλ</a:t>
            </a:r>
            <a:r>
              <a:rPr lang="el-GR" dirty="0">
                <a:latin typeface="Arial" panose="020B0604020202020204" pitchFamily="34" charset="0"/>
                <a:cs typeface="Arial" panose="020B0604020202020204" pitchFamily="34" charset="0"/>
              </a:rPr>
              <a:t>.· συχνά στον πληθ., όπως το Λατ. </a:t>
            </a:r>
            <a:r>
              <a:rPr lang="el-GR" dirty="0" err="1">
                <a:latin typeface="Arial" panose="020B0604020202020204" pitchFamily="34" charset="0"/>
                <a:cs typeface="Arial" panose="020B0604020202020204" pitchFamily="34" charset="0"/>
              </a:rPr>
              <a:t>terga</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Όμηρ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νῶτα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ἐντρέπειν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ἐπιστρέφειν</a:t>
            </a:r>
            <a:r>
              <a:rPr lang="el-GR" dirty="0">
                <a:latin typeface="Arial" panose="020B0604020202020204" pitchFamily="34" charset="0"/>
                <a:cs typeface="Arial" panose="020B0604020202020204" pitchFamily="34" charset="0"/>
              </a:rPr>
              <a:t>, γυρίζω την πλάτη μου, δηλ. φεύγω, αποχωρώ, τρέπομαι σε φυγή,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νῶτα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δεῖξαι</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Πλούτ</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κατὰ</a:t>
            </a:r>
            <a:r>
              <a:rPr lang="el-GR" dirty="0">
                <a:latin typeface="Arial" panose="020B0604020202020204" pitchFamily="34" charset="0"/>
                <a:cs typeface="Arial" panose="020B0604020202020204" pitchFamily="34" charset="0"/>
              </a:rPr>
              <a:t> νώτου, από τα νώτα, από πίσω,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Θουκ</a:t>
            </a:r>
            <a:r>
              <a:rPr lang="el-GR" dirty="0">
                <a:latin typeface="Arial" panose="020B0604020202020204" pitchFamily="34" charset="0"/>
                <a:cs typeface="Arial" panose="020B0604020202020204" pitchFamily="34" charset="0"/>
              </a:rPr>
              <a:t>., II. 1. </a:t>
            </a:r>
            <a:r>
              <a:rPr lang="el-GR" dirty="0" err="1">
                <a:latin typeface="Arial" panose="020B0604020202020204" pitchFamily="34" charset="0"/>
                <a:cs typeface="Arial" panose="020B0604020202020204" pitchFamily="34" charset="0"/>
              </a:rPr>
              <a:t>μεταφ</a:t>
            </a:r>
            <a:r>
              <a:rPr lang="el-GR" dirty="0">
                <a:latin typeface="Arial" panose="020B0604020202020204" pitchFamily="34" charset="0"/>
                <a:cs typeface="Arial" panose="020B0604020202020204" pitchFamily="34" charset="0"/>
              </a:rPr>
              <a:t>., κάθε ευρεία επιφάνεια· </a:t>
            </a:r>
            <a:r>
              <a:rPr lang="el-GR" dirty="0" err="1">
                <a:latin typeface="Arial" panose="020B0604020202020204" pitchFamily="34" charset="0"/>
                <a:cs typeface="Arial" panose="020B0604020202020204" pitchFamily="34" charset="0"/>
              </a:rPr>
              <a:t>ἐπ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εὐρέα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νῶτα</a:t>
            </a:r>
            <a:r>
              <a:rPr lang="el-GR" dirty="0">
                <a:latin typeface="Arial" panose="020B0604020202020204" pitchFamily="34" charset="0"/>
                <a:cs typeface="Arial" panose="020B0604020202020204" pitchFamily="34" charset="0"/>
              </a:rPr>
              <a:t> θαλάσσης, σε </a:t>
            </a:r>
            <a:r>
              <a:rPr lang="el-GR" dirty="0" err="1">
                <a:latin typeface="Arial" panose="020B0604020202020204" pitchFamily="34" charset="0"/>
                <a:cs typeface="Arial" panose="020B0604020202020204" pitchFamily="34" charset="0"/>
              </a:rPr>
              <a:t>Όμηρ</a:t>
            </a:r>
            <a:r>
              <a:rPr lang="el-GR" dirty="0">
                <a:latin typeface="Arial" panose="020B0604020202020204" pitchFamily="34" charset="0"/>
                <a:cs typeface="Arial" panose="020B0604020202020204" pitchFamily="34" charset="0"/>
              </a:rPr>
              <a:t>.· λέγεται για πεδιάδες, σε </a:t>
            </a:r>
            <a:r>
              <a:rPr lang="el-GR" dirty="0" err="1">
                <a:latin typeface="Arial" panose="020B0604020202020204" pitchFamily="34" charset="0"/>
                <a:cs typeface="Arial" panose="020B0604020202020204" pitchFamily="34" charset="0"/>
              </a:rPr>
              <a:t>Πίνδ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2. πάνω μεριά ή ράχη λόφου ή βουνού, σε </a:t>
            </a:r>
            <a:r>
              <a:rPr lang="el-GR" dirty="0" err="1">
                <a:latin typeface="Arial" panose="020B0604020202020204" pitchFamily="34" charset="0"/>
                <a:cs typeface="Arial" panose="020B0604020202020204" pitchFamily="34" charset="0"/>
              </a:rPr>
              <a:t>Πίνδ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λέγεται επίσης για άρμα, σε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a:t>
            </a:r>
          </a:p>
          <a:p>
            <a:endParaRPr lang="el-GR" dirty="0"/>
          </a:p>
        </p:txBody>
      </p:sp>
    </p:spTree>
    <p:extLst>
      <p:ext uri="{BB962C8B-B14F-4D97-AF65-F5344CB8AC3E}">
        <p14:creationId xmlns:p14="http://schemas.microsoft.com/office/powerpoint/2010/main" val="1259119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E1B165-1326-BDA8-C651-57EF9E92FA2E}"/>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6402BC7A-379F-5322-AB22-C4FB2F05B255}"/>
              </a:ext>
            </a:extLst>
          </p:cNvPr>
          <p:cNvSpPr>
            <a:spLocks noGrp="1"/>
          </p:cNvSpPr>
          <p:nvPr>
            <p:ph idx="1"/>
          </p:nvPr>
        </p:nvSpPr>
        <p:spPr/>
        <p:txBody>
          <a:bodyPr>
            <a:normAutofit fontScale="47500" lnSpcReduction="20000"/>
          </a:bodyPr>
          <a:lstStyle/>
          <a:p>
            <a:pPr algn="just"/>
            <a:r>
              <a:rPr lang="el-GR" dirty="0" err="1">
                <a:latin typeface="Arial" panose="020B0604020202020204" pitchFamily="34" charset="0"/>
                <a:cs typeface="Arial" panose="020B0604020202020204" pitchFamily="34" charset="0"/>
              </a:rPr>
              <a:t>κυκλοτερεῖ</a:t>
            </a:r>
            <a:r>
              <a:rPr lang="el-GR" dirty="0">
                <a:latin typeface="Arial" panose="020B0604020202020204" pitchFamily="34" charset="0"/>
                <a:cs typeface="Arial" panose="020B0604020202020204" pitchFamily="34" charset="0"/>
              </a:rPr>
              <a:t>: κυκλοτερής: -</a:t>
            </a:r>
            <a:r>
              <a:rPr lang="el-GR" dirty="0" err="1">
                <a:latin typeface="Arial" panose="020B0604020202020204" pitchFamily="34" charset="0"/>
                <a:cs typeface="Arial" panose="020B0604020202020204" pitchFamily="34" charset="0"/>
              </a:rPr>
              <a:t>ές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τείρω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κατεσκευασμένος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στρογγύλος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γῆν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ἐοῦσαν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κυκλοτερέα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ἀπὸ</a:t>
            </a:r>
            <a:r>
              <a:rPr lang="el-GR" dirty="0">
                <a:latin typeface="Arial" panose="020B0604020202020204" pitchFamily="34" charset="0"/>
                <a:cs typeface="Arial" panose="020B0604020202020204" pitchFamily="34" charset="0"/>
              </a:rPr>
              <a:t> τόρνου </a:t>
            </a:r>
            <a:r>
              <a:rPr lang="el-GR" dirty="0" err="1">
                <a:latin typeface="Arial" panose="020B0604020202020204" pitchFamily="34" charset="0"/>
                <a:cs typeface="Arial" panose="020B0604020202020204" pitchFamily="34" charset="0"/>
              </a:rPr>
              <a:t>Ἡρόδ</a:t>
            </a:r>
            <a:r>
              <a:rPr lang="el-GR" dirty="0">
                <a:latin typeface="Arial" panose="020B0604020202020204" pitchFamily="34" charset="0"/>
                <a:cs typeface="Arial" panose="020B0604020202020204" pitchFamily="34" charset="0"/>
              </a:rPr>
              <a:t>. 4. 36)</a:t>
            </a:r>
          </a:p>
          <a:p>
            <a:pPr algn="just"/>
            <a:r>
              <a:rPr lang="el-GR" dirty="0" err="1">
                <a:latin typeface="Arial" panose="020B0604020202020204" pitchFamily="34" charset="0"/>
                <a:cs typeface="Arial" panose="020B0604020202020204" pitchFamily="34" charset="0"/>
              </a:rPr>
              <a:t>ὁποτέρωσε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ὁποτέρωσε</a:t>
            </a:r>
            <a:r>
              <a:rPr lang="el-GR" dirty="0">
                <a:latin typeface="Arial" panose="020B0604020202020204" pitchFamily="34" charset="0"/>
                <a:cs typeface="Arial" panose="020B0604020202020204" pitchFamily="34" charset="0"/>
              </a:rPr>
              <a:t> (Α) επίρρ. = προς ποιο από τα δύο μέρη ή προς ποια από τις δύο διευθύνσεις</a:t>
            </a:r>
          </a:p>
          <a:p>
            <a:pPr algn="just"/>
            <a:r>
              <a:rPr lang="el-GR" dirty="0" err="1">
                <a:latin typeface="Arial" panose="020B0604020202020204" pitchFamily="34" charset="0"/>
                <a:cs typeface="Arial" panose="020B0604020202020204" pitchFamily="34" charset="0"/>
              </a:rPr>
              <a:t>κυβιστῶντες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κῠβιστάω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ήσω</a:t>
            </a:r>
            <a:r>
              <a:rPr lang="el-GR" dirty="0">
                <a:latin typeface="Arial" panose="020B0604020202020204" pitchFamily="34" charset="0"/>
                <a:cs typeface="Arial" panose="020B0604020202020204" pitchFamily="34" charset="0"/>
              </a:rPr>
              <a:t> (κύπτω), πέφτω με το κεφάλι και γυρίζω τούμπα, κατρακυλώ, αναστρέφομαι,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Ιλ</a:t>
            </a:r>
            <a:r>
              <a:rPr lang="el-GR" i="1"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κ.λπ.</a:t>
            </a:r>
          </a:p>
          <a:p>
            <a:pPr algn="just"/>
            <a:r>
              <a:rPr lang="el-GR" dirty="0" err="1">
                <a:latin typeface="Arial" panose="020B0604020202020204" pitchFamily="34" charset="0"/>
                <a:cs typeface="Arial" panose="020B0604020202020204" pitchFamily="34" charset="0"/>
              </a:rPr>
              <a:t>ἀπερειδόμενοι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ἀπερείδω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σω</a:t>
            </a:r>
            <a:r>
              <a:rPr lang="el-GR" dirty="0">
                <a:latin typeface="Arial" panose="020B0604020202020204" pitchFamily="34" charset="0"/>
                <a:cs typeface="Arial" panose="020B0604020202020204" pitchFamily="34" charset="0"/>
              </a:rPr>
              <a:t>· = I. 1. στηρίζω, προσηλώνω, εγκαθιδρύω,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ὄψιν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πρός</a:t>
            </a:r>
            <a:r>
              <a:rPr lang="el-GR" dirty="0">
                <a:latin typeface="Arial" panose="020B0604020202020204" pitchFamily="34" charset="0"/>
                <a:cs typeface="Arial" panose="020B0604020202020204" pitchFamily="34" charset="0"/>
              </a:rPr>
              <a:t> τι, σε </a:t>
            </a:r>
            <a:r>
              <a:rPr lang="el-GR" dirty="0" err="1">
                <a:latin typeface="Arial" panose="020B0604020202020204" pitchFamily="34" charset="0"/>
                <a:cs typeface="Arial" panose="020B0604020202020204" pitchFamily="34" charset="0"/>
              </a:rPr>
              <a:t>Λουκ</a:t>
            </a:r>
            <a:r>
              <a:rPr lang="el-GR" dirty="0">
                <a:latin typeface="Arial" panose="020B0604020202020204" pitchFamily="34" charset="0"/>
                <a:cs typeface="Arial" panose="020B0604020202020204" pitchFamily="34" charset="0"/>
              </a:rPr>
              <a:t>., 2. </a:t>
            </a:r>
            <a:r>
              <a:rPr lang="el-GR" dirty="0" err="1">
                <a:latin typeface="Arial" panose="020B0604020202020204" pitchFamily="34" charset="0"/>
                <a:cs typeface="Arial" panose="020B0604020202020204" pitchFamily="34" charset="0"/>
              </a:rPr>
              <a:t>αμτβ</a:t>
            </a:r>
            <a:r>
              <a:rPr lang="el-GR" dirty="0">
                <a:latin typeface="Arial" panose="020B0604020202020204" pitchFamily="34" charset="0"/>
                <a:cs typeface="Arial" panose="020B0604020202020204" pitchFamily="34" charset="0"/>
              </a:rPr>
              <a:t>. Παθ., στηρίζομαι σε, στον ίδ., II. κατά κανόνα ως Παθ., με Μέσ.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και αόρ. αʹ, στηρίζω τον εαυτό μου σε, ακουμπώ, επαναπαύομαι σε κάτι, με δοτ., σε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κ.λπ.· </a:t>
            </a:r>
            <a:r>
              <a:rPr lang="el-GR" dirty="0" err="1">
                <a:latin typeface="Arial" panose="020B0604020202020204" pitchFamily="34" charset="0"/>
                <a:cs typeface="Arial" panose="020B0604020202020204" pitchFamily="34" charset="0"/>
              </a:rPr>
              <a:t>εἴς</a:t>
            </a:r>
            <a:r>
              <a:rPr lang="el-GR" dirty="0">
                <a:latin typeface="Arial" panose="020B0604020202020204" pitchFamily="34" charset="0"/>
                <a:cs typeface="Arial" panose="020B0604020202020204" pitchFamily="34" charset="0"/>
              </a:rPr>
              <a:t> τι,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ἔκγονον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ἔκγονος</a:t>
            </a:r>
            <a:r>
              <a:rPr lang="el-GR" dirty="0">
                <a:latin typeface="Arial" panose="020B0604020202020204" pitchFamily="34" charset="0"/>
                <a:cs typeface="Arial" panose="020B0604020202020204" pitchFamily="34" charset="0"/>
              </a:rPr>
              <a:t>: -ον (</a:t>
            </a:r>
            <a:r>
              <a:rPr lang="el-GR" dirty="0" err="1">
                <a:latin typeface="Arial" panose="020B0604020202020204" pitchFamily="34" charset="0"/>
                <a:cs typeface="Arial" panose="020B0604020202020204" pitchFamily="34" charset="0"/>
              </a:rPr>
              <a:t>ἐκ-γίγνομαι</a:t>
            </a:r>
            <a:r>
              <a:rPr lang="el-GR" dirty="0">
                <a:latin typeface="Arial" panose="020B0604020202020204" pitchFamily="34" charset="0"/>
                <a:cs typeface="Arial" panose="020B0604020202020204" pitchFamily="34" charset="0"/>
              </a:rPr>
              <a:t>),= I. αυτός που έχει γεννηθεί από, έχει φυτρώσει από, </a:t>
            </a:r>
            <a:r>
              <a:rPr lang="el-GR" dirty="0" err="1">
                <a:latin typeface="Arial" panose="020B0604020202020204" pitchFamily="34" charset="0"/>
                <a:cs typeface="Arial" panose="020B0604020202020204" pitchFamily="34" charset="0"/>
              </a:rPr>
              <a:t>τινος</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Όμηρ</a:t>
            </a:r>
            <a:r>
              <a:rPr lang="el-GR" dirty="0">
                <a:latin typeface="Arial" panose="020B0604020202020204" pitchFamily="34" charset="0"/>
                <a:cs typeface="Arial" panose="020B0604020202020204" pitchFamily="34" charset="0"/>
              </a:rPr>
              <a:t>., II. ως ουσ., τέκνο, παιδί, είτε γιος είτε κόρη, στο ίδ.· και στον πληθ., </a:t>
            </a:r>
            <a:r>
              <a:rPr lang="el-GR" dirty="0" err="1">
                <a:latin typeface="Arial" panose="020B0604020202020204" pitchFamily="34" charset="0"/>
                <a:cs typeface="Arial" panose="020B0604020202020204" pitchFamily="34" charset="0"/>
              </a:rPr>
              <a:t>ἔκγονοι</a:t>
            </a:r>
            <a:r>
              <a:rPr lang="el-GR" dirty="0">
                <a:latin typeface="Arial" panose="020B0604020202020204" pitchFamily="34" charset="0"/>
                <a:cs typeface="Arial" panose="020B0604020202020204" pitchFamily="34" charset="0"/>
              </a:rPr>
              <a:t>, απόγονοι,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κ.λπ.· ουδ., </a:t>
            </a:r>
            <a:r>
              <a:rPr lang="el-GR" dirty="0" err="1">
                <a:latin typeface="Arial" panose="020B0604020202020204" pitchFamily="34" charset="0"/>
                <a:cs typeface="Arial" panose="020B0604020202020204" pitchFamily="34" charset="0"/>
              </a:rPr>
              <a:t>ἔκγονά</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τινος</a:t>
            </a:r>
            <a:r>
              <a:rPr lang="el-GR" dirty="0">
                <a:latin typeface="Arial" panose="020B0604020202020204" pitchFamily="34" charset="0"/>
                <a:cs typeface="Arial" panose="020B0604020202020204" pitchFamily="34" charset="0"/>
              </a:rPr>
              <a:t>, καρποί, γενιά, βλαστοί, απόγονοι κάποιου, σε </a:t>
            </a:r>
            <a:r>
              <a:rPr lang="el-GR" dirty="0" err="1">
                <a:latin typeface="Arial" panose="020B0604020202020204" pitchFamily="34" charset="0"/>
                <a:cs typeface="Arial" panose="020B0604020202020204" pitchFamily="34" charset="0"/>
              </a:rPr>
              <a:t>Αισχύλ</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περιφερῆ</a:t>
            </a:r>
            <a:r>
              <a:rPr lang="el-GR" dirty="0">
                <a:latin typeface="Arial" panose="020B0604020202020204" pitchFamily="34" charset="0"/>
                <a:cs typeface="Arial" panose="020B0604020202020204" pitchFamily="34" charset="0"/>
              </a:rPr>
              <a:t>: περιφερής: -</a:t>
            </a:r>
            <a:r>
              <a:rPr lang="el-GR" dirty="0" err="1">
                <a:latin typeface="Arial" panose="020B0604020202020204" pitchFamily="34" charset="0"/>
                <a:cs typeface="Arial" panose="020B0604020202020204" pitchFamily="34" charset="0"/>
              </a:rPr>
              <a:t>ές</a:t>
            </a:r>
            <a:r>
              <a:rPr lang="el-GR" dirty="0">
                <a:latin typeface="Arial" panose="020B0604020202020204" pitchFamily="34" charset="0"/>
                <a:cs typeface="Arial" panose="020B0604020202020204" pitchFamily="34" charset="0"/>
              </a:rPr>
              <a:t> (περιφέρομαι)· = I. 1. αυτός που κινείται ολόγυρα, αυτός που περιβάλλει, με γεν., σε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2. περικυκλωμένος από, με δοτ., στον ίδ., II. στρογγυλός, κυκλικός,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λέγεται για τα σχήματα, σφαιρικός, σφαιροειδής, στον ίδ.· λέγεται για τα σώματα, στρογγυλός, στρογγυλεμένος, σε </a:t>
            </a:r>
            <a:r>
              <a:rPr lang="el-GR" dirty="0" err="1">
                <a:latin typeface="Arial" panose="020B0604020202020204" pitchFamily="34" charset="0"/>
                <a:cs typeface="Arial" panose="020B0604020202020204" pitchFamily="34" charset="0"/>
              </a:rPr>
              <a:t>Αριστ</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ἐῷεν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ἐάω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Επικ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Επικ</a:t>
            </a:r>
            <a:r>
              <a:rPr lang="el-GR" dirty="0">
                <a:latin typeface="Arial" panose="020B0604020202020204" pitchFamily="34" charset="0"/>
                <a:cs typeface="Arial" panose="020B0604020202020204" pitchFamily="34" charset="0"/>
              </a:rPr>
              <a:t>. βʹ και γʹ ενικ. </a:t>
            </a:r>
            <a:r>
              <a:rPr lang="el-GR" dirty="0" err="1">
                <a:latin typeface="Arial" panose="020B0604020202020204" pitchFamily="34" charset="0"/>
                <a:cs typeface="Arial" panose="020B0604020202020204" pitchFamily="34" charset="0"/>
              </a:rPr>
              <a:t>ἐάᾳς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ἐάᾳ</a:t>
            </a:r>
            <a:r>
              <a:rPr lang="el-GR" dirty="0">
                <a:latin typeface="Arial" panose="020B0604020202020204" pitchFamily="34" charset="0"/>
                <a:cs typeface="Arial" panose="020B0604020202020204" pitchFamily="34" charset="0"/>
              </a:rPr>
              <a:t>, απαρ. </a:t>
            </a:r>
            <a:r>
              <a:rPr lang="el-GR" dirty="0" err="1">
                <a:latin typeface="Arial" panose="020B0604020202020204" pitchFamily="34" charset="0"/>
                <a:cs typeface="Arial" panose="020B0604020202020204" pitchFamily="34" charset="0"/>
              </a:rPr>
              <a:t>ἐάαν</a:t>
            </a:r>
            <a:r>
              <a:rPr lang="el-GR" dirty="0">
                <a:latin typeface="Arial" panose="020B0604020202020204" pitchFamily="34" charset="0"/>
                <a:cs typeface="Arial" panose="020B0604020202020204" pitchFamily="34" charset="0"/>
              </a:rPr>
              <a:t>· παρατ. </a:t>
            </a:r>
            <a:r>
              <a:rPr lang="el-GR" dirty="0" err="1">
                <a:latin typeface="Arial" panose="020B0604020202020204" pitchFamily="34" charset="0"/>
                <a:cs typeface="Arial" panose="020B0604020202020204" pitchFamily="34" charset="0"/>
              </a:rPr>
              <a:t>εἴων</a:t>
            </a:r>
            <a:r>
              <a:rPr lang="el-GR" dirty="0">
                <a:latin typeface="Arial" panose="020B0604020202020204" pitchFamily="34" charset="0"/>
                <a:cs typeface="Arial" panose="020B0604020202020204" pitchFamily="34" charset="0"/>
              </a:rPr>
              <a:t>, -ας, -α, Ιων. και </a:t>
            </a:r>
            <a:r>
              <a:rPr lang="el-GR" dirty="0" err="1">
                <a:latin typeface="Arial" panose="020B0604020202020204" pitchFamily="34" charset="0"/>
                <a:cs typeface="Arial" panose="020B0604020202020204" pitchFamily="34" charset="0"/>
              </a:rPr>
              <a:t>Επικ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ἔασκον</a:t>
            </a:r>
            <a:r>
              <a:rPr lang="el-GR" dirty="0">
                <a:latin typeface="Arial" panose="020B0604020202020204" pitchFamily="34" charset="0"/>
                <a:cs typeface="Arial" panose="020B0604020202020204" pitchFamily="34" charset="0"/>
              </a:rPr>
              <a:t> ή </a:t>
            </a:r>
            <a:r>
              <a:rPr lang="el-GR" dirty="0" err="1">
                <a:latin typeface="Arial" panose="020B0604020202020204" pitchFamily="34" charset="0"/>
                <a:cs typeface="Arial" panose="020B0604020202020204" pitchFamily="34" charset="0"/>
              </a:rPr>
              <a:t>εἴασκον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ἐάσω</a:t>
            </a:r>
            <a:r>
              <a:rPr lang="el-GR" dirty="0">
                <a:latin typeface="Arial" panose="020B0604020202020204" pitchFamily="34" charset="0"/>
                <a:cs typeface="Arial" panose="020B0604020202020204" pitchFamily="34" charset="0"/>
              </a:rPr>
              <a:t> [ᾱ], αόρ. αʹ </a:t>
            </a:r>
            <a:r>
              <a:rPr lang="el-GR" dirty="0" err="1">
                <a:latin typeface="Arial" panose="020B0604020202020204" pitchFamily="34" charset="0"/>
                <a:cs typeface="Arial" panose="020B0604020202020204" pitchFamily="34" charset="0"/>
              </a:rPr>
              <a:t>εἴᾱσα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Επικ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ἔᾱσα</a:t>
            </a:r>
            <a:r>
              <a:rPr lang="el-GR" dirty="0">
                <a:latin typeface="Arial" panose="020B0604020202020204" pitchFamily="34" charset="0"/>
                <a:cs typeface="Arial" panose="020B0604020202020204" pitchFamily="34" charset="0"/>
              </a:rPr>
              <a:t>, παρακ. </a:t>
            </a:r>
            <a:r>
              <a:rPr lang="el-GR" dirty="0" err="1">
                <a:latin typeface="Arial" panose="020B0604020202020204" pitchFamily="34" charset="0"/>
                <a:cs typeface="Arial" panose="020B0604020202020204" pitchFamily="34" charset="0"/>
              </a:rPr>
              <a:t>εἴᾱκα</a:t>
            </a:r>
            <a:r>
              <a:rPr lang="el-GR" dirty="0">
                <a:latin typeface="Arial" panose="020B0604020202020204" pitchFamily="34" charset="0"/>
                <a:cs typeface="Arial" panose="020B0604020202020204" pitchFamily="34" charset="0"/>
              </a:rPr>
              <a:t> — Παθ.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ἐάσομαι</a:t>
            </a:r>
            <a:r>
              <a:rPr lang="el-GR" dirty="0">
                <a:latin typeface="Arial" panose="020B0604020202020204" pitchFamily="34" charset="0"/>
                <a:cs typeface="Arial" panose="020B0604020202020204" pitchFamily="34" charset="0"/>
              </a:rPr>
              <a:t>, στην Παθ. σημασία, αόρ. αʹ </a:t>
            </a:r>
            <a:r>
              <a:rPr lang="el-GR" dirty="0" err="1">
                <a:latin typeface="Arial" panose="020B0604020202020204" pitchFamily="34" charset="0"/>
                <a:cs typeface="Arial" panose="020B0604020202020204" pitchFamily="34" charset="0"/>
              </a:rPr>
              <a:t>εἰάθην</a:t>
            </a:r>
            <a:r>
              <a:rPr lang="el-GR" dirty="0">
                <a:latin typeface="Arial" panose="020B0604020202020204" pitchFamily="34" charset="0"/>
                <a:cs typeface="Arial" panose="020B0604020202020204" pitchFamily="34" charset="0"/>
              </a:rPr>
              <a:t>, παρακ. </a:t>
            </a:r>
            <a:r>
              <a:rPr lang="el-GR" dirty="0" err="1">
                <a:latin typeface="Arial" panose="020B0604020202020204" pitchFamily="34" charset="0"/>
                <a:cs typeface="Arial" panose="020B0604020202020204" pitchFamily="34" charset="0"/>
              </a:rPr>
              <a:t>εἴᾱμαι</a:t>
            </a:r>
            <a:r>
              <a:rPr lang="el-GR" dirty="0">
                <a:latin typeface="Arial" panose="020B0604020202020204" pitchFamily="34" charset="0"/>
                <a:cs typeface="Arial" panose="020B0604020202020204" pitchFamily="34" charset="0"/>
              </a:rPr>
              <a:t> = αφήνω, ανέχομαι, επιτρέπω, δίνω άδεια, Λατ. </a:t>
            </a:r>
            <a:r>
              <a:rPr lang="en-GB" dirty="0" err="1">
                <a:latin typeface="Arial" panose="020B0604020202020204" pitchFamily="34" charset="0"/>
                <a:cs typeface="Arial" panose="020B0604020202020204" pitchFamily="34" charset="0"/>
              </a:rPr>
              <a:t>sinere</a:t>
            </a:r>
            <a:r>
              <a:rPr lang="en-GB"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με αιτ. προσ. και απαρ., σε </a:t>
            </a:r>
            <a:r>
              <a:rPr lang="el-GR" dirty="0" err="1">
                <a:latin typeface="Arial" panose="020B0604020202020204" pitchFamily="34" charset="0"/>
                <a:cs typeface="Arial" panose="020B0604020202020204" pitchFamily="34" charset="0"/>
              </a:rPr>
              <a:t>Όμηρ</a:t>
            </a:r>
            <a:r>
              <a:rPr lang="el-GR" dirty="0">
                <a:latin typeface="Arial" panose="020B0604020202020204" pitchFamily="34" charset="0"/>
                <a:cs typeface="Arial" panose="020B0604020202020204" pitchFamily="34" charset="0"/>
              </a:rPr>
              <a:t>., Αττ. — Παθ., αυτός που παραδίνεται, εγκαταλείπει, σε </a:t>
            </a:r>
            <a:r>
              <a:rPr lang="el-GR" dirty="0" err="1">
                <a:latin typeface="Arial" panose="020B0604020202020204" pitchFamily="34" charset="0"/>
                <a:cs typeface="Arial" panose="020B0604020202020204" pitchFamily="34" charset="0"/>
              </a:rPr>
              <a:t>Σοφ</a:t>
            </a:r>
            <a:r>
              <a:rPr lang="el-GR" dirty="0">
                <a:latin typeface="Arial" panose="020B0604020202020204" pitchFamily="34" charset="0"/>
                <a:cs typeface="Arial" panose="020B0604020202020204" pitchFamily="34" charset="0"/>
              </a:rPr>
              <a:t>.</a:t>
            </a:r>
          </a:p>
          <a:p>
            <a:endParaRPr lang="el-GR" dirty="0"/>
          </a:p>
        </p:txBody>
      </p:sp>
    </p:spTree>
    <p:extLst>
      <p:ext uri="{BB962C8B-B14F-4D97-AF65-F5344CB8AC3E}">
        <p14:creationId xmlns:p14="http://schemas.microsoft.com/office/powerpoint/2010/main" val="3452569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F8EDBA-4153-7B49-219D-84D93F2D60F6}"/>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B943C91C-DEB9-3943-6F60-0979F6893644}"/>
              </a:ext>
            </a:extLst>
          </p:cNvPr>
          <p:cNvSpPr>
            <a:spLocks noGrp="1"/>
          </p:cNvSpPr>
          <p:nvPr>
            <p:ph idx="1"/>
          </p:nvPr>
        </p:nvSpPr>
        <p:spPr/>
        <p:txBody>
          <a:bodyPr>
            <a:normAutofit fontScale="62500" lnSpcReduction="20000"/>
          </a:bodyPr>
          <a:lstStyle/>
          <a:p>
            <a:pPr algn="just"/>
            <a:r>
              <a:rPr lang="el-GR" dirty="0" err="1">
                <a:latin typeface="Arial" panose="020B0604020202020204" pitchFamily="34" charset="0"/>
                <a:cs typeface="Arial" panose="020B0604020202020204" pitchFamily="34" charset="0"/>
              </a:rPr>
              <a:t>ἀσελγαίνειν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ἀσελγαίνω</a:t>
            </a:r>
            <a:r>
              <a:rPr lang="el-GR" dirty="0">
                <a:latin typeface="Arial" panose="020B0604020202020204" pitchFamily="34" charset="0"/>
                <a:cs typeface="Arial" panose="020B0604020202020204" pitchFamily="34" charset="0"/>
              </a:rPr>
              <a:t>: παρατ. </a:t>
            </a:r>
            <a:r>
              <a:rPr lang="el-GR" dirty="0" err="1">
                <a:latin typeface="Arial" panose="020B0604020202020204" pitchFamily="34" charset="0"/>
                <a:cs typeface="Arial" panose="020B0604020202020204" pitchFamily="34" charset="0"/>
              </a:rPr>
              <a:t>ἠσέλγαινον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ᾰνῶ</a:t>
            </a:r>
            <a:r>
              <a:rPr lang="el-GR" dirty="0">
                <a:latin typeface="Arial" panose="020B0604020202020204" pitchFamily="34" charset="0"/>
                <a:cs typeface="Arial" panose="020B0604020202020204" pitchFamily="34" charset="0"/>
              </a:rPr>
              <a:t>, Παθ. παρακ. </a:t>
            </a:r>
            <a:r>
              <a:rPr lang="el-GR" dirty="0" err="1">
                <a:latin typeface="Arial" panose="020B0604020202020204" pitchFamily="34" charset="0"/>
                <a:cs typeface="Arial" panose="020B0604020202020204" pitchFamily="34" charset="0"/>
              </a:rPr>
              <a:t>ἠσέλγημαι</a:t>
            </a:r>
            <a:r>
              <a:rPr lang="el-GR" dirty="0">
                <a:latin typeface="Arial" panose="020B0604020202020204" pitchFamily="34" charset="0"/>
                <a:cs typeface="Arial" panose="020B0604020202020204" pitchFamily="34" charset="0"/>
              </a:rPr>
              <a:t>· συμπεριφέρομαι ασελγώς, λάγνα, ακολασταίνω,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 Παθ., λέγεται για γεγονότα,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ἠσελγημένα</a:t>
            </a:r>
            <a:r>
              <a:rPr lang="el-GR" dirty="0">
                <a:latin typeface="Arial" panose="020B0604020202020204" pitchFamily="34" charset="0"/>
                <a:cs typeface="Arial" panose="020B0604020202020204" pitchFamily="34" charset="0"/>
              </a:rPr>
              <a:t>, έκφυλες πράξεις, ακολασία, σε </a:t>
            </a:r>
            <a:r>
              <a:rPr lang="el-GR" dirty="0" err="1">
                <a:latin typeface="Arial" panose="020B0604020202020204" pitchFamily="34" charset="0"/>
                <a:cs typeface="Arial" panose="020B0604020202020204" pitchFamily="34" charset="0"/>
              </a:rPr>
              <a:t>Δημ</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διατεμῶ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διατέμνω</a:t>
            </a:r>
            <a:r>
              <a:rPr lang="el-GR" dirty="0">
                <a:latin typeface="Arial" panose="020B0604020202020204" pitchFamily="34" charset="0"/>
                <a:cs typeface="Arial" panose="020B0604020202020204" pitchFamily="34" charset="0"/>
              </a:rPr>
              <a:t>: Ιων. </a:t>
            </a:r>
            <a:r>
              <a:rPr lang="el-GR" dirty="0" err="1">
                <a:latin typeface="Arial" panose="020B0604020202020204" pitchFamily="34" charset="0"/>
                <a:cs typeface="Arial" panose="020B0604020202020204" pitchFamily="34" charset="0"/>
              </a:rPr>
              <a:t>τάμνω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τεμῶ</a:t>
            </a:r>
            <a:r>
              <a:rPr lang="el-GR" dirty="0">
                <a:latin typeface="Arial" panose="020B0604020202020204" pitchFamily="34" charset="0"/>
                <a:cs typeface="Arial" panose="020B0604020202020204" pitchFamily="34" charset="0"/>
              </a:rPr>
              <a:t> =1. κόβω στη μέση, κόβω στα δύο, διαχωρίζω,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Ιλ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δίχα</a:t>
            </a:r>
            <a:r>
              <a:rPr lang="el-GR" dirty="0">
                <a:latin typeface="Arial" panose="020B0604020202020204" pitchFamily="34" charset="0"/>
                <a:cs typeface="Arial" panose="020B0604020202020204" pitchFamily="34" charset="0"/>
              </a:rPr>
              <a:t> δ.,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μεταφ</a:t>
            </a:r>
            <a:r>
              <a:rPr lang="el-GR" dirty="0">
                <a:latin typeface="Arial" panose="020B0604020202020204" pitchFamily="34" charset="0"/>
                <a:cs typeface="Arial" panose="020B0604020202020204" pitchFamily="34" charset="0"/>
              </a:rPr>
              <a:t>., διαχωρίζω, αποσχίζω, αποξενώνω, βάζω σε διχόνοια, σε </a:t>
            </a:r>
            <a:r>
              <a:rPr lang="el-GR" dirty="0" err="1">
                <a:latin typeface="Arial" panose="020B0604020202020204" pitchFamily="34" charset="0"/>
                <a:cs typeface="Arial" panose="020B0604020202020204" pitchFamily="34" charset="0"/>
              </a:rPr>
              <a:t>Αισχίν</a:t>
            </a:r>
            <a:r>
              <a:rPr lang="el-GR" dirty="0">
                <a:latin typeface="Arial" panose="020B0604020202020204" pitchFamily="34" charset="0"/>
                <a:cs typeface="Arial" panose="020B0604020202020204" pitchFamily="34" charset="0"/>
              </a:rPr>
              <a:t>., 2. τεμαχίζω, διαμελίζω,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 Παθ., </a:t>
            </a:r>
            <a:r>
              <a:rPr lang="el-GR" dirty="0" err="1">
                <a:latin typeface="Arial" panose="020B0604020202020204" pitchFamily="34" charset="0"/>
                <a:cs typeface="Arial" panose="020B0604020202020204" pitchFamily="34" charset="0"/>
              </a:rPr>
              <a:t>διατμηθῆναι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λέπαδνα</a:t>
            </a:r>
            <a:r>
              <a:rPr lang="el-GR" dirty="0">
                <a:latin typeface="Arial" panose="020B0604020202020204" pitchFamily="34" charset="0"/>
                <a:cs typeface="Arial" panose="020B0604020202020204" pitchFamily="34" charset="0"/>
              </a:rPr>
              <a:t>, κομμένα σε λωρίδες,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δίχα</a:t>
            </a:r>
            <a:r>
              <a:rPr lang="el-GR" dirty="0">
                <a:latin typeface="Arial" panose="020B0604020202020204" pitchFamily="34" charset="0"/>
                <a:cs typeface="Arial" panose="020B0604020202020204" pitchFamily="34" charset="0"/>
              </a:rPr>
              <a:t>: επίρρ. = σε δύο μέρη, χωριστά </a:t>
            </a:r>
          </a:p>
          <a:p>
            <a:pPr algn="just"/>
            <a:r>
              <a:rPr lang="el-GR" dirty="0" err="1">
                <a:latin typeface="Arial" panose="020B0604020202020204" pitchFamily="34" charset="0"/>
                <a:cs typeface="Arial" panose="020B0604020202020204" pitchFamily="34" charset="0"/>
              </a:rPr>
              <a:t>βαδιοῦνται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βᾰδίζω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βάδος</a:t>
            </a:r>
            <a:r>
              <a:rPr lang="el-GR" dirty="0">
                <a:latin typeface="Arial" panose="020B0604020202020204" pitchFamily="34" charset="0"/>
                <a:cs typeface="Arial" panose="020B0604020202020204" pitchFamily="34" charset="0"/>
              </a:rPr>
              <a:t>, βαίνω),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Αττ. </a:t>
            </a:r>
            <a:r>
              <a:rPr lang="el-GR" dirty="0" err="1">
                <a:latin typeface="Arial" panose="020B0604020202020204" pitchFamily="34" charset="0"/>
                <a:cs typeface="Arial" panose="020B0604020202020204" pitchFamily="34" charset="0"/>
              </a:rPr>
              <a:t>βαδιοῦμαι</a:t>
            </a:r>
            <a:r>
              <a:rPr lang="el-GR" dirty="0">
                <a:latin typeface="Arial" panose="020B0604020202020204" pitchFamily="34" charset="0"/>
                <a:cs typeface="Arial" panose="020B0604020202020204" pitchFamily="34" charset="0"/>
              </a:rPr>
              <a:t>, αόρ. αʹ </a:t>
            </a:r>
            <a:r>
              <a:rPr lang="el-GR" dirty="0" err="1">
                <a:latin typeface="Arial" panose="020B0604020202020204" pitchFamily="34" charset="0"/>
                <a:cs typeface="Arial" panose="020B0604020202020204" pitchFamily="34" charset="0"/>
              </a:rPr>
              <a:t>ἐβάδισα</a:t>
            </a:r>
            <a:r>
              <a:rPr lang="el-GR" dirty="0">
                <a:latin typeface="Arial" panose="020B0604020202020204" pitchFamily="34" charset="0"/>
                <a:cs typeface="Arial" panose="020B0604020202020204" pitchFamily="34" charset="0"/>
              </a:rPr>
              <a:t>, παρακ. </a:t>
            </a:r>
            <a:r>
              <a:rPr lang="el-GR" dirty="0" err="1">
                <a:latin typeface="Arial" panose="020B0604020202020204" pitchFamily="34" charset="0"/>
                <a:cs typeface="Arial" panose="020B0604020202020204" pitchFamily="34" charset="0"/>
              </a:rPr>
              <a:t>βεβάδικα</a:t>
            </a:r>
            <a:r>
              <a:rPr lang="el-GR" dirty="0">
                <a:latin typeface="Arial" panose="020B0604020202020204" pitchFamily="34" charset="0"/>
                <a:cs typeface="Arial" panose="020B0604020202020204" pitchFamily="34" charset="0"/>
              </a:rPr>
              <a:t>, = 1. πηγαίνω αργά, περπατώ, Λατ. </a:t>
            </a:r>
            <a:r>
              <a:rPr lang="el-GR" dirty="0" err="1">
                <a:latin typeface="Arial" panose="020B0604020202020204" pitchFamily="34" charset="0"/>
                <a:cs typeface="Arial" panose="020B0604020202020204" pitchFamily="34" charset="0"/>
              </a:rPr>
              <a:t>ambulare</a:t>
            </a:r>
            <a:r>
              <a:rPr lang="el-GR" dirty="0">
                <a:latin typeface="Arial" panose="020B0604020202020204" pitchFamily="34" charset="0"/>
                <a:cs typeface="Arial" panose="020B0604020202020204" pitchFamily="34" charset="0"/>
              </a:rPr>
              <a:t>, σε Ομηρ. </a:t>
            </a:r>
            <a:r>
              <a:rPr lang="el-GR" dirty="0" err="1">
                <a:latin typeface="Arial" panose="020B0604020202020204" pitchFamily="34" charset="0"/>
                <a:cs typeface="Arial" panose="020B0604020202020204" pitchFamily="34" charset="0"/>
              </a:rPr>
              <a:t>Ύμν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πηγαίνω, είμαι σε πορεία, λέγεται για εφίππους, σε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πηγαίνω από τη στεριά, από την ξηρά, σε </a:t>
            </a:r>
            <a:r>
              <a:rPr lang="el-GR" dirty="0" err="1">
                <a:latin typeface="Arial" panose="020B0604020202020204" pitchFamily="34" charset="0"/>
                <a:cs typeface="Arial" panose="020B0604020202020204" pitchFamily="34" charset="0"/>
              </a:rPr>
              <a:t>Δημ</a:t>
            </a:r>
            <a:r>
              <a:rPr lang="el-GR" dirty="0">
                <a:latin typeface="Arial" panose="020B0604020202020204" pitchFamily="34" charset="0"/>
                <a:cs typeface="Arial" panose="020B0604020202020204" pitchFamily="34" charset="0"/>
              </a:rPr>
              <a:t>. με </a:t>
            </a:r>
            <a:r>
              <a:rPr lang="el-GR" dirty="0" err="1">
                <a:latin typeface="Arial" panose="020B0604020202020204" pitchFamily="34" charset="0"/>
                <a:cs typeface="Arial" panose="020B0604020202020204" pitchFamily="34" charset="0"/>
              </a:rPr>
              <a:t>σύστ</a:t>
            </a:r>
            <a:r>
              <a:rPr lang="el-GR" dirty="0">
                <a:latin typeface="Arial" panose="020B0604020202020204" pitchFamily="34" charset="0"/>
                <a:cs typeface="Arial" panose="020B0604020202020204" pitchFamily="34" charset="0"/>
              </a:rPr>
              <a:t>. αιτ., </a:t>
            </a:r>
            <a:r>
              <a:rPr lang="el-GR" dirty="0" err="1">
                <a:latin typeface="Arial" panose="020B0604020202020204" pitchFamily="34" charset="0"/>
                <a:cs typeface="Arial" panose="020B0604020202020204" pitchFamily="34" charset="0"/>
              </a:rPr>
              <a:t>βάδον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ὁδὸν</a:t>
            </a:r>
            <a:r>
              <a:rPr lang="el-GR" dirty="0">
                <a:latin typeface="Arial" panose="020B0604020202020204" pitchFamily="34" charset="0"/>
                <a:cs typeface="Arial" panose="020B0604020202020204" pitchFamily="34" charset="0"/>
              </a:rPr>
              <a:t> βαδίζω,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 2. γενικά, </a:t>
            </a:r>
            <a:r>
              <a:rPr lang="el-GR" dirty="0" err="1">
                <a:latin typeface="Arial" panose="020B0604020202020204" pitchFamily="34" charset="0"/>
                <a:cs typeface="Arial" panose="020B0604020202020204" pitchFamily="34" charset="0"/>
              </a:rPr>
              <a:t>ἐπ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οἰκίας</a:t>
            </a:r>
            <a:r>
              <a:rPr lang="el-GR" dirty="0">
                <a:latin typeface="Arial" panose="020B0604020202020204" pitchFamily="34" charset="0"/>
                <a:cs typeface="Arial" panose="020B0604020202020204" pitchFamily="34" charset="0"/>
              </a:rPr>
              <a:t> βαδίζω, εισέρχομαι σε οικίες, σε </a:t>
            </a:r>
            <a:r>
              <a:rPr lang="el-GR" dirty="0" err="1">
                <a:latin typeface="Arial" panose="020B0604020202020204" pitchFamily="34" charset="0"/>
                <a:cs typeface="Arial" panose="020B0604020202020204" pitchFamily="34" charset="0"/>
              </a:rPr>
              <a:t>Δημ</a:t>
            </a:r>
            <a:r>
              <a:rPr lang="el-GR" dirty="0">
                <a:latin typeface="Arial" panose="020B0604020202020204" pitchFamily="34" charset="0"/>
                <a:cs typeface="Arial" panose="020B0604020202020204" pitchFamily="34" charset="0"/>
              </a:rPr>
              <a:t>.· προβαίνω σε συζήτηση, αναλύω επιχείρημα, στον ίδ.· λέγεται για πράγματα, </a:t>
            </a:r>
            <a:r>
              <a:rPr lang="el-GR" dirty="0" err="1">
                <a:latin typeface="Arial" panose="020B0604020202020204" pitchFamily="34" charset="0"/>
                <a:cs typeface="Arial" panose="020B0604020202020204" pitchFamily="34" charset="0"/>
              </a:rPr>
              <a:t>αἱ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τιμαὶ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ἔλαττον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ἐβάδιζον</a:t>
            </a:r>
            <a:r>
              <a:rPr lang="el-GR" dirty="0">
                <a:latin typeface="Arial" panose="020B0604020202020204" pitchFamily="34" charset="0"/>
                <a:cs typeface="Arial" panose="020B0604020202020204" pitchFamily="34" charset="0"/>
              </a:rPr>
              <a:t>, οι τιμές ελαττώνονταν, στον ίδ.</a:t>
            </a:r>
          </a:p>
          <a:p>
            <a:pPr algn="just"/>
            <a:r>
              <a:rPr lang="el-GR" dirty="0" err="1">
                <a:latin typeface="Arial" panose="020B0604020202020204" pitchFamily="34" charset="0"/>
                <a:cs typeface="Arial" panose="020B0604020202020204" pitchFamily="34" charset="0"/>
              </a:rPr>
              <a:t>ἀσκωλιάζοντες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ἀσκωλιάζω</a:t>
            </a:r>
            <a:r>
              <a:rPr lang="el-GR" dirty="0">
                <a:latin typeface="Arial" panose="020B0604020202020204" pitchFamily="34" charset="0"/>
                <a:cs typeface="Arial" panose="020B0604020202020204" pitchFamily="34" charset="0"/>
              </a:rPr>
              <a:t> και </a:t>
            </a:r>
            <a:r>
              <a:rPr lang="el-GR" dirty="0" err="1">
                <a:latin typeface="Arial" panose="020B0604020202020204" pitchFamily="34" charset="0"/>
                <a:cs typeface="Arial" panose="020B0604020202020204" pitchFamily="34" charset="0"/>
              </a:rPr>
              <a:t>ἀσκωλίζω</a:t>
            </a:r>
            <a:r>
              <a:rPr lang="el-GR" dirty="0">
                <a:latin typeface="Arial" panose="020B0604020202020204" pitchFamily="34" charset="0"/>
                <a:cs typeface="Arial" panose="020B0604020202020204" pitchFamily="34" charset="0"/>
              </a:rPr>
              <a:t> (Α) </a:t>
            </a:r>
            <a:r>
              <a:rPr lang="el-GR" dirty="0" err="1">
                <a:latin typeface="Arial" panose="020B0604020202020204" pitchFamily="34" charset="0"/>
                <a:cs typeface="Arial" panose="020B0604020202020204" pitchFamily="34" charset="0"/>
              </a:rPr>
              <a:t>ασκώλια</a:t>
            </a:r>
            <a:r>
              <a:rPr lang="el-GR" dirty="0">
                <a:latin typeface="Arial" panose="020B0604020202020204" pitchFamily="34" charset="0"/>
                <a:cs typeface="Arial" panose="020B0604020202020204" pitchFamily="34" charset="0"/>
              </a:rPr>
              <a:t> = 1. πηδώ πάνω σε ασκό στη γιορτή των </a:t>
            </a:r>
            <a:r>
              <a:rPr lang="el-GR" dirty="0" err="1">
                <a:latin typeface="Arial" panose="020B0604020202020204" pitchFamily="34" charset="0"/>
                <a:cs typeface="Arial" panose="020B0604020202020204" pitchFamily="34" charset="0"/>
              </a:rPr>
              <a:t>Ασκωλίων</a:t>
            </a:r>
            <a:r>
              <a:rPr lang="el-GR" dirty="0">
                <a:latin typeface="Arial" panose="020B0604020202020204" pitchFamily="34" charset="0"/>
                <a:cs typeface="Arial" panose="020B0604020202020204" pitchFamily="34" charset="0"/>
              </a:rPr>
              <a:t>, 2. πηδώ στο ένα πόδι, συνήθως στο αριστερό.</a:t>
            </a:r>
          </a:p>
          <a:p>
            <a:endParaRPr lang="el-GR" dirty="0"/>
          </a:p>
        </p:txBody>
      </p:sp>
    </p:spTree>
    <p:extLst>
      <p:ext uri="{BB962C8B-B14F-4D97-AF65-F5344CB8AC3E}">
        <p14:creationId xmlns:p14="http://schemas.microsoft.com/office/powerpoint/2010/main" val="2846526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0AE633-D422-E323-ED17-E2C423BC8CBC}"/>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498E8819-873E-B7C4-BEA6-31A5AFF485BD}"/>
              </a:ext>
            </a:extLst>
          </p:cNvPr>
          <p:cNvSpPr>
            <a:spLocks noGrp="1"/>
          </p:cNvSpPr>
          <p:nvPr>
            <p:ph idx="1"/>
          </p:nvPr>
        </p:nvSpPr>
        <p:spPr/>
        <p:txBody>
          <a:bodyPr>
            <a:normAutofit fontScale="62500" lnSpcReduction="20000"/>
          </a:bodyPr>
          <a:lstStyle/>
          <a:p>
            <a:pPr algn="just"/>
            <a:r>
              <a:rPr lang="el-GR" dirty="0" err="1">
                <a:latin typeface="Arial" panose="020B0604020202020204" pitchFamily="34" charset="0"/>
                <a:cs typeface="Arial" panose="020B0604020202020204" pitchFamily="34" charset="0"/>
              </a:rPr>
              <a:t>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ὄᾱ</a:t>
            </a:r>
            <a:r>
              <a:rPr lang="el-GR" dirty="0">
                <a:latin typeface="Arial" panose="020B0604020202020204" pitchFamily="34" charset="0"/>
                <a:cs typeface="Arial" panose="020B0604020202020204" pitchFamily="34" charset="0"/>
              </a:rPr>
              <a:t>: (Α), ἡ,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δένδρον</a:t>
            </a:r>
            <a:r>
              <a:rPr lang="el-GR" dirty="0">
                <a:latin typeface="Arial" panose="020B0604020202020204" pitchFamily="34" charset="0"/>
                <a:cs typeface="Arial" panose="020B0604020202020204" pitchFamily="34" charset="0"/>
              </a:rPr>
              <a:t> «σουρβιά»,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σουρδουλιά</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ᾠὰ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ᾠόν</a:t>
            </a:r>
            <a:r>
              <a:rPr lang="el-GR" dirty="0">
                <a:latin typeface="Arial" panose="020B0604020202020204" pitchFamily="34" charset="0"/>
                <a:cs typeface="Arial" panose="020B0604020202020204" pitchFamily="34" charset="0"/>
              </a:rPr>
              <a:t>: το = 1. Λατ. </a:t>
            </a:r>
            <a:r>
              <a:rPr lang="el-GR" dirty="0" err="1">
                <a:latin typeface="Arial" panose="020B0604020202020204" pitchFamily="34" charset="0"/>
                <a:cs typeface="Arial" panose="020B0604020202020204" pitchFamily="34" charset="0"/>
              </a:rPr>
              <a:t>ovum</a:t>
            </a:r>
            <a:r>
              <a:rPr lang="el-GR" dirty="0">
                <a:latin typeface="Arial" panose="020B0604020202020204" pitchFamily="34" charset="0"/>
                <a:cs typeface="Arial" panose="020B0604020202020204" pitchFamily="34" charset="0"/>
              </a:rPr>
              <a:t>, αυγό, σε Αττ., 2. λέγεται για τα αυγά των ψαριών,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θριξίν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θρίξ</a:t>
            </a:r>
            <a:r>
              <a:rPr lang="el-GR" dirty="0">
                <a:latin typeface="Arial" panose="020B0604020202020204" pitchFamily="34" charset="0"/>
                <a:cs typeface="Arial" panose="020B0604020202020204" pitchFamily="34" charset="0"/>
              </a:rPr>
              <a:t>, γεν. </a:t>
            </a:r>
            <a:r>
              <a:rPr lang="el-GR" dirty="0" err="1">
                <a:latin typeface="Arial" panose="020B0604020202020204" pitchFamily="34" charset="0"/>
                <a:cs typeface="Arial" panose="020B0604020202020204" pitchFamily="34" charset="0"/>
              </a:rPr>
              <a:t>τριχός</a:t>
            </a:r>
            <a:r>
              <a:rPr lang="el-GR" dirty="0">
                <a:latin typeface="Arial" panose="020B0604020202020204" pitchFamily="34" charset="0"/>
                <a:cs typeface="Arial" panose="020B0604020202020204" pitchFamily="34" charset="0"/>
              </a:rPr>
              <a:t>, ἡ (ΑΜ) = η τρίχα.</a:t>
            </a:r>
          </a:p>
          <a:p>
            <a:pPr algn="just"/>
            <a:r>
              <a:rPr lang="el-GR" dirty="0">
                <a:latin typeface="Arial" panose="020B0604020202020204" pitchFamily="34" charset="0"/>
                <a:cs typeface="Arial" panose="020B0604020202020204" pitchFamily="34" charset="0"/>
              </a:rPr>
              <a:t>συνέλκων: συνέλκω: μέλλ. -</a:t>
            </a:r>
            <a:r>
              <a:rPr lang="el-GR" dirty="0" err="1">
                <a:latin typeface="Arial" panose="020B0604020202020204" pitchFamily="34" charset="0"/>
                <a:cs typeface="Arial" panose="020B0604020202020204" pitchFamily="34" charset="0"/>
              </a:rPr>
              <a:t>ξω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ἀόρ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είλκῠσα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ἴδε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ἕλκω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Ἕλκω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ὁμοῦ</a:t>
            </a:r>
            <a:r>
              <a:rPr lang="el-GR" dirty="0">
                <a:latin typeface="Arial" panose="020B0604020202020204" pitchFamily="34" charset="0"/>
                <a:cs typeface="Arial" panose="020B0604020202020204" pitchFamily="34" charset="0"/>
              </a:rPr>
              <a:t>, σ.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δέρμα </a:t>
            </a:r>
            <a:r>
              <a:rPr lang="el-GR" dirty="0" err="1">
                <a:latin typeface="Arial" panose="020B0604020202020204" pitchFamily="34" charset="0"/>
                <a:cs typeface="Arial" panose="020B0604020202020204" pitchFamily="34" charset="0"/>
              </a:rPr>
              <a:t>ἐπὶ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γαστέρα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Συμπ</a:t>
            </a:r>
            <a:r>
              <a:rPr lang="el-GR" i="1"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190Ε· </a:t>
            </a:r>
          </a:p>
          <a:p>
            <a:pPr algn="just"/>
            <a:r>
              <a:rPr lang="el-GR" dirty="0">
                <a:latin typeface="Arial" panose="020B0604020202020204" pitchFamily="34" charset="0"/>
                <a:cs typeface="Arial" panose="020B0604020202020204" pitchFamily="34" charset="0"/>
              </a:rPr>
              <a:t>γαστέρα: η (AM </a:t>
            </a:r>
            <a:r>
              <a:rPr lang="el-GR" dirty="0" err="1">
                <a:latin typeface="Arial" panose="020B0604020202020204" pitchFamily="34" charset="0"/>
                <a:cs typeface="Arial" panose="020B0604020202020204" pitchFamily="34" charset="0"/>
              </a:rPr>
              <a:t>γαστήρ</a:t>
            </a:r>
            <a:r>
              <a:rPr lang="el-GR" dirty="0">
                <a:latin typeface="Arial" panose="020B0604020202020204" pitchFamily="34" charset="0"/>
                <a:cs typeface="Arial" panose="020B0604020202020204" pitchFamily="34" charset="0"/>
              </a:rPr>
              <a:t>) = 1. η κοιλιά, το μέρος του σώματος που περιέχει τα σπλάχνα, ανάμεσα στον θώρακα και στους μηρούς, 2. το στομάχι</a:t>
            </a:r>
          </a:p>
          <a:p>
            <a:pPr algn="just"/>
            <a:r>
              <a:rPr lang="el-GR" dirty="0">
                <a:latin typeface="Arial" panose="020B0604020202020204" pitchFamily="34" charset="0"/>
                <a:cs typeface="Arial" panose="020B0604020202020204" pitchFamily="34" charset="0"/>
              </a:rPr>
              <a:t>σύσπαστα: σύσπαστος: -ον ή </a:t>
            </a:r>
            <a:r>
              <a:rPr lang="el-GR" dirty="0" err="1">
                <a:latin typeface="Arial" panose="020B0604020202020204" pitchFamily="34" charset="0"/>
                <a:cs typeface="Arial" panose="020B0604020202020204" pitchFamily="34" charset="0"/>
              </a:rPr>
              <a:t>συσπαστός</a:t>
            </a:r>
            <a:r>
              <a:rPr lang="el-GR" dirty="0">
                <a:latin typeface="Arial" panose="020B0604020202020204" pitchFamily="34" charset="0"/>
                <a:cs typeface="Arial" panose="020B0604020202020204" pitchFamily="34" charset="0"/>
              </a:rPr>
              <a:t>, -όν, </a:t>
            </a:r>
            <a:r>
              <a:rPr lang="el-GR" dirty="0" err="1">
                <a:latin typeface="Arial" panose="020B0604020202020204" pitchFamily="34" charset="0"/>
                <a:cs typeface="Arial" panose="020B0604020202020204" pitchFamily="34" charset="0"/>
              </a:rPr>
              <a:t>συσπασμένος</a:t>
            </a:r>
            <a:r>
              <a:rPr lang="el-GR" dirty="0">
                <a:latin typeface="Arial" panose="020B0604020202020204" pitchFamily="34" charset="0"/>
                <a:cs typeface="Arial" panose="020B0604020202020204" pitchFamily="34" charset="0"/>
              </a:rPr>
              <a:t>, αυτός που κλείνεται με σύσπαση, αυτός που είναι φτιαγμένος έτσι ώστε να </a:t>
            </a:r>
            <a:r>
              <a:rPr lang="el-GR" dirty="0" err="1">
                <a:latin typeface="Arial" panose="020B0604020202020204" pitchFamily="34" charset="0"/>
                <a:cs typeface="Arial" panose="020B0604020202020204" pitchFamily="34" charset="0"/>
              </a:rPr>
              <a:t>συσπάται</a:t>
            </a:r>
            <a:r>
              <a:rPr lang="el-GR" dirty="0">
                <a:latin typeface="Arial" panose="020B0604020202020204" pitchFamily="34" charset="0"/>
                <a:cs typeface="Arial" panose="020B0604020202020204" pitchFamily="34" charset="0"/>
              </a:rPr>
              <a:t>, να συστέλλεται, μαζεμένος,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βαλλάντια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βαλλάντιον</a:t>
            </a:r>
            <a:r>
              <a:rPr lang="el-GR" dirty="0">
                <a:latin typeface="Arial" panose="020B0604020202020204" pitchFamily="34" charset="0"/>
                <a:cs typeface="Arial" panose="020B0604020202020204" pitchFamily="34" charset="0"/>
              </a:rPr>
              <a:t>: λιγότερο, </a:t>
            </a:r>
            <a:r>
              <a:rPr lang="el-GR" dirty="0" err="1">
                <a:latin typeface="Arial" panose="020B0604020202020204" pitchFamily="34" charset="0"/>
                <a:cs typeface="Arial" panose="020B0604020202020204" pitchFamily="34" charset="0"/>
              </a:rPr>
              <a:t>βαλάντιον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τό</a:t>
            </a:r>
            <a:r>
              <a:rPr lang="el-GR" dirty="0">
                <a:latin typeface="Arial" panose="020B0604020202020204" pitchFamily="34" charset="0"/>
                <a:cs typeface="Arial" panose="020B0604020202020204" pitchFamily="34" charset="0"/>
              </a:rPr>
              <a:t>, τσαντάκι, «πουγκί», πορτοφόλι, χρηματοφυλάκιο, σε </a:t>
            </a:r>
            <a:r>
              <a:rPr lang="el-GR" dirty="0" err="1">
                <a:latin typeface="Arial" panose="020B0604020202020204" pitchFamily="34" charset="0"/>
                <a:cs typeface="Arial" panose="020B0604020202020204" pitchFamily="34" charset="0"/>
              </a:rPr>
              <a:t>Σιμων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ἀπέδει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ἀποδέω</a:t>
            </a:r>
            <a:r>
              <a:rPr lang="el-GR" dirty="0">
                <a:latin typeface="Arial" panose="020B0604020202020204" pitchFamily="34" charset="0"/>
                <a:cs typeface="Arial" panose="020B0604020202020204" pitchFamily="34" charset="0"/>
              </a:rPr>
              <a:t>: μέλλ. -</a:t>
            </a:r>
            <a:r>
              <a:rPr lang="el-GR" dirty="0" err="1">
                <a:latin typeface="Arial" panose="020B0604020202020204" pitchFamily="34" charset="0"/>
                <a:cs typeface="Arial" panose="020B0604020202020204" pitchFamily="34" charset="0"/>
              </a:rPr>
              <a:t>δήσω</a:t>
            </a:r>
            <a:r>
              <a:rPr lang="el-GR" dirty="0">
                <a:latin typeface="Arial" panose="020B0604020202020204" pitchFamily="34" charset="0"/>
                <a:cs typeface="Arial" panose="020B0604020202020204" pitchFamily="34" charset="0"/>
              </a:rPr>
              <a:t>, δένω </a:t>
            </a:r>
            <a:r>
              <a:rPr lang="el-GR" dirty="0" err="1">
                <a:latin typeface="Arial" panose="020B0604020202020204" pitchFamily="34" charset="0"/>
                <a:cs typeface="Arial" panose="020B0604020202020204" pitchFamily="34" charset="0"/>
              </a:rPr>
              <a:t>καλῶς</a:t>
            </a:r>
            <a:r>
              <a:rPr lang="el-GR" dirty="0">
                <a:latin typeface="Arial" panose="020B0604020202020204" pitchFamily="34" charset="0"/>
                <a:cs typeface="Arial" panose="020B0604020202020204" pitchFamily="34" charset="0"/>
              </a:rPr>
              <a:t>, δένω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ὀμφαλὸν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πρβλ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ἀπόδεσις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ἀπέδει</a:t>
            </a:r>
            <a:r>
              <a:rPr lang="el-GR" dirty="0">
                <a:latin typeface="Arial" panose="020B0604020202020204" pitchFamily="34" charset="0"/>
                <a:cs typeface="Arial" panose="020B0604020202020204" pitchFamily="34" charset="0"/>
              </a:rPr>
              <a:t> κατά </a:t>
            </a:r>
            <a:r>
              <a:rPr lang="el-GR" dirty="0" err="1">
                <a:latin typeface="Arial" panose="020B0604020202020204" pitchFamily="34" charset="0"/>
                <a:cs typeface="Arial" panose="020B0604020202020204" pitchFamily="34" charset="0"/>
              </a:rPr>
              <a:t>μέσην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γαστέρα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Συμπ</a:t>
            </a:r>
            <a:r>
              <a:rPr lang="el-GR" dirty="0">
                <a:latin typeface="Arial" panose="020B0604020202020204" pitchFamily="34" charset="0"/>
                <a:cs typeface="Arial" panose="020B0604020202020204" pitchFamily="34" charset="0"/>
              </a:rPr>
              <a:t>. 190Ε: - Παθ.,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δερματίῳ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σμικρῷ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ἀποδέδεται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ὅσον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στατῆρος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μέγεθος μάλιστα ὁ </a:t>
            </a:r>
            <a:r>
              <a:rPr lang="el-GR" dirty="0" err="1">
                <a:latin typeface="Arial" panose="020B0604020202020204" pitchFamily="34" charset="0"/>
                <a:cs typeface="Arial" panose="020B0604020202020204" pitchFamily="34" charset="0"/>
              </a:rPr>
              <a:t>αὐτ</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Ἐρυξ</a:t>
            </a:r>
            <a:r>
              <a:rPr lang="el-GR" dirty="0">
                <a:latin typeface="Arial" panose="020B0604020202020204" pitchFamily="34" charset="0"/>
                <a:cs typeface="Arial" panose="020B0604020202020204" pitchFamily="34" charset="0"/>
              </a:rPr>
              <a:t>. 400Α.</a:t>
            </a:r>
          </a:p>
          <a:p>
            <a:endParaRPr lang="el-GR" dirty="0"/>
          </a:p>
        </p:txBody>
      </p:sp>
    </p:spTree>
    <p:extLst>
      <p:ext uri="{BB962C8B-B14F-4D97-AF65-F5344CB8AC3E}">
        <p14:creationId xmlns:p14="http://schemas.microsoft.com/office/powerpoint/2010/main" val="3128807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75B59C-E337-1D8D-65DA-79809ABA3E40}"/>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682D82C5-F81E-7BC5-0B22-9496DEBC3280}"/>
              </a:ext>
            </a:extLst>
          </p:cNvPr>
          <p:cNvSpPr>
            <a:spLocks noGrp="1"/>
          </p:cNvSpPr>
          <p:nvPr>
            <p:ph idx="1"/>
          </p:nvPr>
        </p:nvSpPr>
        <p:spPr/>
        <p:txBody>
          <a:bodyPr>
            <a:normAutofit fontScale="55000" lnSpcReduction="20000"/>
          </a:bodyPr>
          <a:lstStyle/>
          <a:p>
            <a:pPr algn="just"/>
            <a:r>
              <a:rPr lang="el-GR" dirty="0" err="1">
                <a:latin typeface="Arial" panose="020B0604020202020204" pitchFamily="34" charset="0"/>
                <a:cs typeface="Arial" panose="020B0604020202020204" pitchFamily="34" charset="0"/>
              </a:rPr>
              <a:t>ἐξελέαινε</a:t>
            </a:r>
            <a:r>
              <a:rPr lang="el-GR" dirty="0">
                <a:latin typeface="Arial" panose="020B0604020202020204" pitchFamily="34" charset="0"/>
                <a:cs typeface="Arial" panose="020B0604020202020204" pitchFamily="34" charset="0"/>
              </a:rPr>
              <a:t>: (AM </a:t>
            </a:r>
            <a:r>
              <a:rPr lang="el-GR" dirty="0" err="1">
                <a:latin typeface="Arial" panose="020B0604020202020204" pitchFamily="34" charset="0"/>
                <a:cs typeface="Arial" panose="020B0604020202020204" pitchFamily="34" charset="0"/>
              </a:rPr>
              <a:t>ἐκλειαίνω</a:t>
            </a:r>
            <a:r>
              <a:rPr lang="el-GR" dirty="0">
                <a:latin typeface="Arial" panose="020B0604020202020204" pitchFamily="34" charset="0"/>
                <a:cs typeface="Arial" panose="020B0604020202020204" pitchFamily="34" charset="0"/>
              </a:rPr>
              <a:t> Α και </a:t>
            </a:r>
            <a:r>
              <a:rPr lang="el-GR" dirty="0" err="1">
                <a:latin typeface="Arial" panose="020B0604020202020204" pitchFamily="34" charset="0"/>
                <a:cs typeface="Arial" panose="020B0604020202020204" pitchFamily="34" charset="0"/>
              </a:rPr>
              <a:t>ἐκλεαίνω</a:t>
            </a:r>
            <a:r>
              <a:rPr lang="el-GR" dirty="0">
                <a:latin typeface="Arial" panose="020B0604020202020204" pitchFamily="34" charset="0"/>
                <a:cs typeface="Arial" panose="020B0604020202020204" pitchFamily="34" charset="0"/>
              </a:rPr>
              <a:t>) = 1. κάνω κάτι λείο ή ομαλό, 2. στιλβώνω, γυαλίζω</a:t>
            </a:r>
          </a:p>
          <a:p>
            <a:pPr algn="just"/>
            <a:r>
              <a:rPr lang="el-GR" dirty="0" err="1">
                <a:latin typeface="Arial" panose="020B0604020202020204" pitchFamily="34" charset="0"/>
                <a:cs typeface="Arial" panose="020B0604020202020204" pitchFamily="34" charset="0"/>
              </a:rPr>
              <a:t>διήρθρου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διαρθρόω</a:t>
            </a:r>
            <a:r>
              <a:rPr lang="el-GR" dirty="0">
                <a:latin typeface="Arial" panose="020B0604020202020204" pitchFamily="34" charset="0"/>
                <a:cs typeface="Arial" panose="020B0604020202020204" pitchFamily="34" charset="0"/>
              </a:rPr>
              <a:t>: χωρίζω δι’ </a:t>
            </a:r>
            <a:r>
              <a:rPr lang="el-GR" dirty="0" err="1">
                <a:latin typeface="Arial" panose="020B0604020202020204" pitchFamily="34" charset="0"/>
                <a:cs typeface="Arial" panose="020B0604020202020204" pitchFamily="34" charset="0"/>
              </a:rPr>
              <a:t>ἀρθρώσεων</a:t>
            </a:r>
            <a:r>
              <a:rPr lang="el-GR" dirty="0">
                <a:latin typeface="Arial" panose="020B0604020202020204" pitchFamily="34" charset="0"/>
                <a:cs typeface="Arial" panose="020B0604020202020204" pitchFamily="34" charset="0"/>
              </a:rPr>
              <a:t>, μορφώνω </a:t>
            </a:r>
            <a:r>
              <a:rPr lang="el-GR" dirty="0" err="1">
                <a:latin typeface="Arial" panose="020B0604020202020204" pitchFamily="34" charset="0"/>
                <a:cs typeface="Arial" panose="020B0604020202020204" pitchFamily="34" charset="0"/>
              </a:rPr>
              <a:t>ὀργανικῶς</a:t>
            </a:r>
            <a:r>
              <a:rPr lang="el-GR" dirty="0">
                <a:latin typeface="Arial" panose="020B0604020202020204" pitchFamily="34" charset="0"/>
                <a:cs typeface="Arial" panose="020B0604020202020204" pitchFamily="34" charset="0"/>
              </a:rPr>
              <a:t>, παρέχω </a:t>
            </a:r>
            <a:r>
              <a:rPr lang="el-GR" dirty="0" err="1">
                <a:latin typeface="Arial" panose="020B0604020202020204" pitchFamily="34" charset="0"/>
                <a:cs typeface="Arial" panose="020B0604020202020204" pitchFamily="34" charset="0"/>
              </a:rPr>
              <a:t>ἁρμούς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στήθη </a:t>
            </a:r>
            <a:r>
              <a:rPr lang="el-GR" dirty="0" err="1">
                <a:latin typeface="Arial" panose="020B0604020202020204" pitchFamily="34" charset="0"/>
                <a:cs typeface="Arial" panose="020B0604020202020204" pitchFamily="34" charset="0"/>
              </a:rPr>
              <a:t>διήρθρου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Συμπ</a:t>
            </a:r>
            <a:r>
              <a:rPr lang="el-GR" i="1"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191Α.</a:t>
            </a:r>
          </a:p>
          <a:p>
            <a:pPr algn="just"/>
            <a:r>
              <a:rPr lang="el-GR" dirty="0">
                <a:latin typeface="Arial" panose="020B0604020202020204" pitchFamily="34" charset="0"/>
                <a:cs typeface="Arial" panose="020B0604020202020204" pitchFamily="34" charset="0"/>
              </a:rPr>
              <a:t>σκυτοτόμοι: </a:t>
            </a:r>
            <a:r>
              <a:rPr lang="el-GR" dirty="0" err="1">
                <a:latin typeface="Arial" panose="020B0604020202020204" pitchFamily="34" charset="0"/>
                <a:cs typeface="Arial" panose="020B0604020202020204" pitchFamily="34" charset="0"/>
              </a:rPr>
              <a:t>σκῡτοτόμος</a:t>
            </a:r>
            <a:r>
              <a:rPr lang="el-GR" dirty="0">
                <a:latin typeface="Arial" panose="020B0604020202020204" pitchFamily="34" charset="0"/>
                <a:cs typeface="Arial" panose="020B0604020202020204" pitchFamily="34" charset="0"/>
              </a:rPr>
              <a:t>: ὁ (τέμνω), αυτός που τεμαχίζει δέρματα, που εργάζεται στην κατεργασία δέρματος,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Ιλ</a:t>
            </a:r>
            <a:r>
              <a:rPr lang="el-GR" i="1"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κ.λπ.· ιδίως υποδηματοποιός, μπαλωματής,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καλάποδα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καλάπους</a:t>
            </a:r>
            <a:r>
              <a:rPr lang="el-GR" dirty="0">
                <a:latin typeface="Arial" panose="020B0604020202020204" pitchFamily="34" charset="0"/>
                <a:cs typeface="Arial" panose="020B0604020202020204" pitchFamily="34" charset="0"/>
              </a:rPr>
              <a:t>, ὁ (Α) = ξύλινο πόδι, καλαπόδι.</a:t>
            </a:r>
          </a:p>
          <a:p>
            <a:pPr algn="just"/>
            <a:r>
              <a:rPr lang="el-GR" dirty="0" err="1">
                <a:latin typeface="Arial" panose="020B0604020202020204" pitchFamily="34" charset="0"/>
                <a:cs typeface="Arial" panose="020B0604020202020204" pitchFamily="34" charset="0"/>
              </a:rPr>
              <a:t>λεαίνοντες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λεαίνω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Επικ</a:t>
            </a:r>
            <a:r>
              <a:rPr lang="el-GR" dirty="0">
                <a:latin typeface="Arial" panose="020B0604020202020204" pitchFamily="34" charset="0"/>
                <a:cs typeface="Arial" panose="020B0604020202020204" pitchFamily="34" charset="0"/>
              </a:rPr>
              <a:t>. λειαίνω,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λεᾰνῶ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Επικ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λειανέω</a:t>
            </a:r>
            <a:r>
              <a:rPr lang="el-GR" dirty="0">
                <a:latin typeface="Arial" panose="020B0604020202020204" pitchFamily="34" charset="0"/>
                <a:cs typeface="Arial" panose="020B0604020202020204" pitchFamily="34" charset="0"/>
              </a:rPr>
              <a:t>, αόρ. </a:t>
            </a:r>
            <a:r>
              <a:rPr lang="el-GR" dirty="0" err="1">
                <a:latin typeface="Arial" panose="020B0604020202020204" pitchFamily="34" charset="0"/>
                <a:cs typeface="Arial" panose="020B0604020202020204" pitchFamily="34" charset="0"/>
              </a:rPr>
              <a:t>ἐλέηνα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Επικ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λείηνα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λεῖος</a:t>
            </a:r>
            <a:r>
              <a:rPr lang="el-GR" dirty="0">
                <a:latin typeface="Arial" panose="020B0604020202020204" pitchFamily="34" charset="0"/>
                <a:cs typeface="Arial" panose="020B0604020202020204" pitchFamily="34" charset="0"/>
              </a:rPr>
              <a:t>) = κάνω κάτι λείο, γυαλίζω, στιλβώνω,</a:t>
            </a:r>
          </a:p>
          <a:p>
            <a:pPr algn="just"/>
            <a:r>
              <a:rPr lang="el-GR" dirty="0" err="1">
                <a:latin typeface="Arial" panose="020B0604020202020204" pitchFamily="34" charset="0"/>
                <a:cs typeface="Arial" panose="020B0604020202020204" pitchFamily="34" charset="0"/>
              </a:rPr>
              <a:t>σκυτῶν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σκῦτος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τό</a:t>
            </a:r>
            <a:r>
              <a:rPr lang="el-GR" dirty="0">
                <a:latin typeface="Arial" panose="020B0604020202020204" pitchFamily="34" charset="0"/>
                <a:cs typeface="Arial" panose="020B0604020202020204" pitchFamily="34" charset="0"/>
              </a:rPr>
              <a:t>, όπως το κύτος [ῠ], = I. δέρμα ζώου, δορά, τομάρι, πετσί, προβιά, ιδίως αυτό που έχει υποστεί κατεργασία, βυρσοδεψία,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Οδ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 κ.λπ.,  II. δερμάτινη λωρίδα, μαστίγιο, σε </a:t>
            </a:r>
            <a:r>
              <a:rPr lang="el-GR" dirty="0" err="1">
                <a:latin typeface="Arial" panose="020B0604020202020204" pitchFamily="34" charset="0"/>
                <a:cs typeface="Arial" panose="020B0604020202020204" pitchFamily="34" charset="0"/>
              </a:rPr>
              <a:t>Δημ</a:t>
            </a:r>
            <a:r>
              <a:rPr lang="el-GR" dirty="0">
                <a:latin typeface="Arial" panose="020B0604020202020204" pitchFamily="34" charset="0"/>
                <a:cs typeface="Arial" panose="020B0604020202020204" pitchFamily="34" charset="0"/>
              </a:rPr>
              <a:t>.· σκύτη </a:t>
            </a:r>
            <a:r>
              <a:rPr lang="el-GR" dirty="0" err="1">
                <a:latin typeface="Arial" panose="020B0604020202020204" pitchFamily="34" charset="0"/>
                <a:cs typeface="Arial" panose="020B0604020202020204" pitchFamily="34" charset="0"/>
              </a:rPr>
              <a:t>βλέπειν</a:t>
            </a:r>
            <a:r>
              <a:rPr lang="el-GR" dirty="0">
                <a:latin typeface="Arial" panose="020B0604020202020204" pitchFamily="34" charset="0"/>
                <a:cs typeface="Arial" panose="020B0604020202020204" pitchFamily="34" charset="0"/>
              </a:rPr>
              <a:t>, βλέπω μπροστά μου μαστίγια, δηλ. σα να επρόκειτο να μαστιγωθώ,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συμφῦναι</a:t>
            </a:r>
            <a:r>
              <a:rPr lang="el-GR" dirty="0">
                <a:latin typeface="Arial" panose="020B0604020202020204" pitchFamily="34" charset="0"/>
                <a:cs typeface="Arial" panose="020B0604020202020204" pitchFamily="34" charset="0"/>
              </a:rPr>
              <a:t>: συμφύω: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–φύσω = I. κάνω κάτι να αναπτυχθεί από κοινού, μαζί,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II. 1. Παθ. με Ενεργ. παρακ. </a:t>
            </a:r>
            <a:r>
              <a:rPr lang="el-GR" dirty="0" err="1">
                <a:latin typeface="Arial" panose="020B0604020202020204" pitchFamily="34" charset="0"/>
                <a:cs typeface="Arial" panose="020B0604020202020204" pitchFamily="34" charset="0"/>
              </a:rPr>
              <a:t>συμπέφῡα</a:t>
            </a:r>
            <a:r>
              <a:rPr lang="el-GR" dirty="0">
                <a:latin typeface="Arial" panose="020B0604020202020204" pitchFamily="34" charset="0"/>
                <a:cs typeface="Arial" panose="020B0604020202020204" pitchFamily="34" charset="0"/>
              </a:rPr>
              <a:t>, αόρ. βʹ </a:t>
            </a:r>
            <a:r>
              <a:rPr lang="el-GR" dirty="0" err="1">
                <a:latin typeface="Arial" panose="020B0604020202020204" pitchFamily="34" charset="0"/>
                <a:cs typeface="Arial" panose="020B0604020202020204" pitchFamily="34" charset="0"/>
              </a:rPr>
              <a:t>συνέφῡν</a:t>
            </a:r>
            <a:r>
              <a:rPr lang="el-GR" dirty="0">
                <a:latin typeface="Arial" panose="020B0604020202020204" pitchFamily="34" charset="0"/>
                <a:cs typeface="Arial" panose="020B0604020202020204" pitchFamily="34" charset="0"/>
              </a:rPr>
              <a:t>· αναπτύσσομαι μαζί, στον ίδ., σε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2. προσκολλώμαι, συνάπτομαι, </a:t>
            </a:r>
            <a:r>
              <a:rPr lang="el-GR" dirty="0" err="1">
                <a:latin typeface="Arial" panose="020B0604020202020204" pitchFamily="34" charset="0"/>
                <a:cs typeface="Arial" panose="020B0604020202020204" pitchFamily="34" charset="0"/>
              </a:rPr>
              <a:t>συμφύονται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ἀλλήλοις</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endParaRPr lang="el-GR" dirty="0"/>
          </a:p>
        </p:txBody>
      </p:sp>
    </p:spTree>
    <p:extLst>
      <p:ext uri="{BB962C8B-B14F-4D97-AF65-F5344CB8AC3E}">
        <p14:creationId xmlns:p14="http://schemas.microsoft.com/office/powerpoint/2010/main" val="3640740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A4A52F-12A7-A815-3855-E77CD253903D}"/>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0CDB01E7-4C77-4495-EF2F-B4D647B46CA6}"/>
              </a:ext>
            </a:extLst>
          </p:cNvPr>
          <p:cNvSpPr>
            <a:spLocks noGrp="1"/>
          </p:cNvSpPr>
          <p:nvPr>
            <p:ph idx="1"/>
          </p:nvPr>
        </p:nvSpPr>
        <p:spPr/>
        <p:txBody>
          <a:bodyPr>
            <a:normAutofit fontScale="55000" lnSpcReduction="20000"/>
          </a:bodyPr>
          <a:lstStyle/>
          <a:p>
            <a:pPr algn="just"/>
            <a:r>
              <a:rPr lang="el-GR" dirty="0" err="1">
                <a:latin typeface="Arial" panose="020B0604020202020204" pitchFamily="34" charset="0"/>
                <a:cs typeface="Arial" panose="020B0604020202020204" pitchFamily="34" charset="0"/>
              </a:rPr>
              <a:t>λιμοῦ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λῑμός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οῦ</a:t>
            </a:r>
            <a:r>
              <a:rPr lang="el-GR" dirty="0">
                <a:latin typeface="Arial" panose="020B0604020202020204" pitchFamily="34" charset="0"/>
                <a:cs typeface="Arial" panose="020B0604020202020204" pitchFamily="34" charset="0"/>
              </a:rPr>
              <a:t>, ὁ και ἡ, πείνα, έλλειψη τροφής, σε </a:t>
            </a:r>
            <a:r>
              <a:rPr lang="el-GR" dirty="0" err="1">
                <a:latin typeface="Arial" panose="020B0604020202020204" pitchFamily="34" charset="0"/>
                <a:cs typeface="Arial" panose="020B0604020202020204" pitchFamily="34" charset="0"/>
              </a:rPr>
              <a:t>Όμηρ</a:t>
            </a:r>
            <a:r>
              <a:rPr lang="el-GR" dirty="0">
                <a:latin typeface="Arial" panose="020B0604020202020204" pitchFamily="34" charset="0"/>
                <a:cs typeface="Arial" panose="020B0604020202020204" pitchFamily="34" charset="0"/>
              </a:rPr>
              <a:t>., κ.λπ.· παροιμ., </a:t>
            </a:r>
            <a:r>
              <a:rPr lang="el-GR" dirty="0" err="1">
                <a:latin typeface="Arial" panose="020B0604020202020204" pitchFamily="34" charset="0"/>
                <a:cs typeface="Arial" panose="020B0604020202020204" pitchFamily="34" charset="0"/>
              </a:rPr>
              <a:t>ἀπολεῖτε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λιμῷ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Μηλίῳ</a:t>
            </a:r>
            <a:r>
              <a:rPr lang="el-GR" dirty="0">
                <a:latin typeface="Arial" panose="020B0604020202020204" pitchFamily="34" charset="0"/>
                <a:cs typeface="Arial" panose="020B0604020202020204" pitchFamily="34" charset="0"/>
              </a:rPr>
              <a:t>, σχετικά με την πολιορκία της Μήλου,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μεταφ</a:t>
            </a:r>
            <a:r>
              <a:rPr lang="el-GR" dirty="0">
                <a:latin typeface="Arial" panose="020B0604020202020204" pitchFamily="34" charset="0"/>
                <a:cs typeface="Arial" panose="020B0604020202020204" pitchFamily="34" charset="0"/>
              </a:rPr>
              <a:t>., λέγεται για το μυαλό, σε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ἡμίσεων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ἥμισυς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εια</a:t>
            </a:r>
            <a:r>
              <a:rPr lang="el-GR" dirty="0">
                <a:latin typeface="Arial" panose="020B0604020202020204" pitchFamily="34" charset="0"/>
                <a:cs typeface="Arial" panose="020B0604020202020204" pitchFamily="34" charset="0"/>
              </a:rPr>
              <a:t>, -υ, Μ και </a:t>
            </a:r>
            <a:r>
              <a:rPr lang="el-GR" dirty="0" err="1">
                <a:latin typeface="Arial" panose="020B0604020202020204" pitchFamily="34" charset="0"/>
                <a:cs typeface="Arial" panose="020B0604020202020204" pitchFamily="34" charset="0"/>
              </a:rPr>
              <a:t>ἥμισος</a:t>
            </a:r>
            <a:r>
              <a:rPr lang="el-GR" dirty="0">
                <a:latin typeface="Arial" panose="020B0604020202020204" pitchFamily="34" charset="0"/>
                <a:cs typeface="Arial" panose="020B0604020202020204" pitchFamily="34" charset="0"/>
              </a:rPr>
              <a:t>, -η, -ον, Α δωρ. τ. </a:t>
            </a:r>
            <a:r>
              <a:rPr lang="el-GR" dirty="0" err="1">
                <a:latin typeface="Arial" panose="020B0604020202020204" pitchFamily="34" charset="0"/>
                <a:cs typeface="Arial" panose="020B0604020202020204" pitchFamily="34" charset="0"/>
              </a:rPr>
              <a:t>ἅμισυς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εια</a:t>
            </a:r>
            <a:r>
              <a:rPr lang="el-GR" dirty="0">
                <a:latin typeface="Arial" panose="020B0604020202020204" pitchFamily="34" charset="0"/>
                <a:cs typeface="Arial" panose="020B0604020202020204" pitchFamily="34" charset="0"/>
              </a:rPr>
              <a:t>, -α και ιων. θηλ. </a:t>
            </a:r>
            <a:r>
              <a:rPr lang="el-GR" dirty="0" err="1">
                <a:latin typeface="Arial" panose="020B0604020202020204" pitchFamily="34" charset="0"/>
                <a:cs typeface="Arial" panose="020B0604020202020204" pitchFamily="34" charset="0"/>
              </a:rPr>
              <a:t>ἡμισέη</a:t>
            </a:r>
            <a:r>
              <a:rPr lang="el-GR" dirty="0">
                <a:latin typeface="Arial" panose="020B0604020202020204" pitchFamily="34" charset="0"/>
                <a:cs typeface="Arial" panose="020B0604020202020204" pitchFamily="34" charset="0"/>
              </a:rPr>
              <a:t> και </a:t>
            </a:r>
            <a:r>
              <a:rPr lang="el-GR" dirty="0" err="1">
                <a:latin typeface="Arial" panose="020B0604020202020204" pitchFamily="34" charset="0"/>
                <a:cs typeface="Arial" panose="020B0604020202020204" pitchFamily="34" charset="0"/>
              </a:rPr>
              <a:t>ἡμισέα</a:t>
            </a:r>
            <a:r>
              <a:rPr lang="el-GR" dirty="0">
                <a:latin typeface="Arial" panose="020B0604020202020204" pitchFamily="34" charset="0"/>
                <a:cs typeface="Arial" panose="020B0604020202020204" pitchFamily="34" charset="0"/>
              </a:rPr>
              <a:t> = 1. αυτός που αποτελεί το ένα από δύο ίσα μέρη ενός πράγματος ή ενός ποσού, ο μισός, 2. το ουδ. ως ουσ. το ήμισυ το ένα δεύτερο ενός ποσού ή μεγέθους</a:t>
            </a:r>
          </a:p>
          <a:p>
            <a:pPr algn="just"/>
            <a:r>
              <a:rPr lang="el-GR" dirty="0" err="1">
                <a:latin typeface="Arial" panose="020B0604020202020204" pitchFamily="34" charset="0"/>
                <a:cs typeface="Arial" panose="020B0604020202020204" pitchFamily="34" charset="0"/>
              </a:rPr>
              <a:t>ἐντύχοι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ἐντυγχάνω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τεύξομαι</a:t>
            </a:r>
            <a:r>
              <a:rPr lang="el-GR" dirty="0">
                <a:latin typeface="Arial" panose="020B0604020202020204" pitchFamily="34" charset="0"/>
                <a:cs typeface="Arial" panose="020B0604020202020204" pitchFamily="34" charset="0"/>
              </a:rPr>
              <a:t>, αόρ. βʹ </a:t>
            </a:r>
            <a:r>
              <a:rPr lang="el-GR" dirty="0" err="1">
                <a:latin typeface="Arial" panose="020B0604020202020204" pitchFamily="34" charset="0"/>
                <a:cs typeface="Arial" panose="020B0604020202020204" pitchFamily="34" charset="0"/>
              </a:rPr>
              <a:t>ἐνέτῠχον</a:t>
            </a:r>
            <a:r>
              <a:rPr lang="el-GR" dirty="0">
                <a:latin typeface="Arial" panose="020B0604020202020204" pitchFamily="34" charset="0"/>
                <a:cs typeface="Arial" panose="020B0604020202020204" pitchFamily="34" charset="0"/>
              </a:rPr>
              <a:t>, παρακ. </a:t>
            </a:r>
            <a:r>
              <a:rPr lang="el-GR" dirty="0" err="1">
                <a:latin typeface="Arial" panose="020B0604020202020204" pitchFamily="34" charset="0"/>
                <a:cs typeface="Arial" panose="020B0604020202020204" pitchFamily="34" charset="0"/>
              </a:rPr>
              <a:t>ἐντετύχηκα</a:t>
            </a:r>
            <a:r>
              <a:rPr lang="el-GR" dirty="0">
                <a:latin typeface="Arial" panose="020B0604020202020204" pitchFamily="34" charset="0"/>
                <a:cs typeface="Arial" panose="020B0604020202020204" pitchFamily="34" charset="0"/>
              </a:rPr>
              <a:t>, μτχ. Παθ. </a:t>
            </a:r>
            <a:r>
              <a:rPr lang="el-GR" dirty="0" err="1">
                <a:latin typeface="Arial" panose="020B0604020202020204" pitchFamily="34" charset="0"/>
                <a:cs typeface="Arial" panose="020B0604020202020204" pitchFamily="34" charset="0"/>
              </a:rPr>
              <a:t>αορ</a:t>
            </a:r>
            <a:r>
              <a:rPr lang="el-GR" dirty="0">
                <a:latin typeface="Arial" panose="020B0604020202020204" pitchFamily="34" charset="0"/>
                <a:cs typeface="Arial" panose="020B0604020202020204" pitchFamily="34" charset="0"/>
              </a:rPr>
              <a:t>. αʹ </a:t>
            </a:r>
            <a:r>
              <a:rPr lang="el-GR" dirty="0" err="1">
                <a:latin typeface="Arial" panose="020B0604020202020204" pitchFamily="34" charset="0"/>
                <a:cs typeface="Arial" panose="020B0604020202020204" pitchFamily="34" charset="0"/>
              </a:rPr>
              <a:t>ἐντευχθείς</a:t>
            </a:r>
            <a:r>
              <a:rPr lang="el-GR" dirty="0">
                <a:latin typeface="Arial" panose="020B0604020202020204" pitchFamily="34" charset="0"/>
                <a:cs typeface="Arial" panose="020B0604020202020204" pitchFamily="34" charset="0"/>
              </a:rPr>
              <a:t>, με Ενεργ. σημασία· = σκοντάφτω πάνω, βρίσκω τυχαία, συναντώ, συναντιέμαι με κάποιον ή κάτι</a:t>
            </a:r>
          </a:p>
          <a:p>
            <a:pPr algn="just"/>
            <a:r>
              <a:rPr lang="el-GR" dirty="0" err="1">
                <a:latin typeface="Arial" panose="020B0604020202020204" pitchFamily="34" charset="0"/>
                <a:cs typeface="Arial" panose="020B0604020202020204" pitchFamily="34" charset="0"/>
              </a:rPr>
              <a:t>μηχανὴν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μηχᾰνή</a:t>
            </a:r>
            <a:r>
              <a:rPr lang="el-GR" dirty="0">
                <a:latin typeface="Arial" panose="020B0604020202020204" pitchFamily="34" charset="0"/>
                <a:cs typeface="Arial" panose="020B0604020202020204" pitchFamily="34" charset="0"/>
              </a:rPr>
              <a:t>: Δωρ. </a:t>
            </a:r>
            <a:r>
              <a:rPr lang="el-GR" dirty="0" err="1">
                <a:latin typeface="Arial" panose="020B0604020202020204" pitchFamily="34" charset="0"/>
                <a:cs typeface="Arial" panose="020B0604020202020204" pitchFamily="34" charset="0"/>
              </a:rPr>
              <a:t>μᾱχανά</a:t>
            </a:r>
            <a:r>
              <a:rPr lang="el-GR" dirty="0">
                <a:latin typeface="Arial" panose="020B0604020202020204" pitchFamily="34" charset="0"/>
                <a:cs typeface="Arial" panose="020B0604020202020204" pitchFamily="34" charset="0"/>
              </a:rPr>
              <a:t>, ἡ (</a:t>
            </a:r>
            <a:r>
              <a:rPr lang="el-GR" dirty="0" err="1">
                <a:latin typeface="Arial" panose="020B0604020202020204" pitchFamily="34" charset="0"/>
                <a:cs typeface="Arial" panose="020B0604020202020204" pitchFamily="34" charset="0"/>
              </a:rPr>
              <a:t>μῆχος</a:t>
            </a:r>
            <a:r>
              <a:rPr lang="el-GR" dirty="0">
                <a:latin typeface="Arial" panose="020B0604020202020204" pitchFamily="34" charset="0"/>
                <a:cs typeface="Arial" panose="020B0604020202020204" pitchFamily="34" charset="0"/>
              </a:rPr>
              <a:t>), Λατ. </a:t>
            </a:r>
            <a:r>
              <a:rPr lang="en-GB" dirty="0">
                <a:latin typeface="Arial" panose="020B0604020202020204" pitchFamily="34" charset="0"/>
                <a:cs typeface="Arial" panose="020B0604020202020204" pitchFamily="34" charset="0"/>
              </a:rPr>
              <a:t>M</a:t>
            </a:r>
            <a:r>
              <a:rPr lang="el-GR" dirty="0" err="1">
                <a:latin typeface="Arial" panose="020B0604020202020204" pitchFamily="34" charset="0"/>
                <a:cs typeface="Arial" panose="020B0604020202020204" pitchFamily="34" charset="0"/>
              </a:rPr>
              <a:t>achina</a:t>
            </a:r>
            <a:r>
              <a:rPr lang="el-GR" dirty="0">
                <a:latin typeface="Arial" panose="020B0604020202020204" pitchFamily="34" charset="0"/>
                <a:cs typeface="Arial" panose="020B0604020202020204" pitchFamily="34" charset="0"/>
              </a:rPr>
              <a:t> =  εργαλείο, μηχάνημα για ανύψωση βαρών και παρόμοια, πολεμική μηχανή, σε </a:t>
            </a:r>
            <a:r>
              <a:rPr lang="el-GR" dirty="0" err="1">
                <a:latin typeface="Arial" panose="020B0604020202020204" pitchFamily="34" charset="0"/>
                <a:cs typeface="Arial" panose="020B0604020202020204" pitchFamily="34" charset="0"/>
              </a:rPr>
              <a:t>Θουκ</a:t>
            </a:r>
            <a:r>
              <a:rPr lang="el-GR" dirty="0">
                <a:latin typeface="Arial" panose="020B0604020202020204" pitchFamily="34" charset="0"/>
                <a:cs typeface="Arial" panose="020B0604020202020204" pitchFamily="34" charset="0"/>
              </a:rPr>
              <a:t>., θεατρικό μηχάνημα, με το οποίο οι θεοί φαίνονταν να εμφανίζονται μετέωροι,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απ' όπου η παροιμ. για κάθε αιφνίδια εμφάνιση, </a:t>
            </a: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ἀπὸ</a:t>
            </a:r>
            <a:r>
              <a:rPr lang="el-GR" dirty="0">
                <a:latin typeface="Arial" panose="020B0604020202020204" pitchFamily="34" charset="0"/>
                <a:cs typeface="Arial" panose="020B0604020202020204" pitchFamily="34" charset="0"/>
              </a:rPr>
              <a:t> μηχανής, (</a:t>
            </a:r>
            <a:r>
              <a:rPr lang="el-GR" dirty="0" err="1">
                <a:latin typeface="Arial" panose="020B0604020202020204" pitchFamily="34" charset="0"/>
                <a:cs typeface="Arial" panose="020B0604020202020204" pitchFamily="34" charset="0"/>
              </a:rPr>
              <a:t>πρβλ</a:t>
            </a:r>
            <a:r>
              <a:rPr lang="el-GR" dirty="0">
                <a:latin typeface="Arial" panose="020B0604020202020204" pitchFamily="34" charset="0"/>
                <a:cs typeface="Arial" panose="020B0604020202020204" pitchFamily="34" charset="0"/>
              </a:rPr>
              <a:t>. Λατ. </a:t>
            </a:r>
            <a:r>
              <a:rPr lang="el-GR" dirty="0" err="1">
                <a:latin typeface="Arial" panose="020B0604020202020204" pitchFamily="34" charset="0"/>
                <a:cs typeface="Arial" panose="020B0604020202020204" pitchFamily="34" charset="0"/>
              </a:rPr>
              <a:t>deus</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ex</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machina</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Δημ</a:t>
            </a:r>
            <a:r>
              <a:rPr lang="el-GR" dirty="0">
                <a:latin typeface="Arial" panose="020B0604020202020204" pitchFamily="34" charset="0"/>
                <a:cs typeface="Arial" panose="020B0604020202020204" pitchFamily="34" charset="0"/>
              </a:rPr>
              <a:t>., κάθε επινόηση ώστε να επιτευχθεί κάτι</a:t>
            </a:r>
          </a:p>
          <a:p>
            <a:pPr algn="just"/>
            <a:r>
              <a:rPr lang="el-GR" dirty="0" err="1">
                <a:latin typeface="Arial" panose="020B0604020202020204" pitchFamily="34" charset="0"/>
                <a:cs typeface="Arial" panose="020B0604020202020204" pitchFamily="34" charset="0"/>
              </a:rPr>
              <a:t>τέττιγες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έττιξ</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ῑγος</a:t>
            </a:r>
            <a:r>
              <a:rPr lang="el-GR" dirty="0">
                <a:latin typeface="Arial" panose="020B0604020202020204" pitchFamily="34" charset="0"/>
                <a:cs typeface="Arial" panose="020B0604020202020204" pitchFamily="34" charset="0"/>
              </a:rPr>
              <a:t>, ὁ = είδος ακρίδας, τζίτζικας, Λατ. </a:t>
            </a:r>
            <a:r>
              <a:rPr lang="el-GR" dirty="0" err="1">
                <a:latin typeface="Arial" panose="020B0604020202020204" pitchFamily="34" charset="0"/>
                <a:cs typeface="Arial" panose="020B0604020202020204" pitchFamily="34" charset="0"/>
              </a:rPr>
              <a:t>cicada</a:t>
            </a:r>
            <a:r>
              <a:rPr lang="el-GR" dirty="0">
                <a:latin typeface="Arial" panose="020B0604020202020204" pitchFamily="34" charset="0"/>
                <a:cs typeface="Arial" panose="020B0604020202020204" pitchFamily="34" charset="0"/>
              </a:rPr>
              <a:t>, έντομο που χαίρεται να απολαμβάνει τη ζέστη στους θάμνους, ο δε αρσενικός εκπέμπει οξύ τερέτισμα χτυπώντας την κατώτερη μεμβράνη του πτερυγίου του στον θώρακα,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Ιλ</a:t>
            </a:r>
            <a:r>
              <a:rPr lang="el-GR" i="1"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κ.λπ.</a:t>
            </a:r>
          </a:p>
          <a:p>
            <a:pPr algn="just"/>
            <a:r>
              <a:rPr lang="el-GR" dirty="0" err="1">
                <a:latin typeface="Arial" panose="020B0604020202020204" pitchFamily="34" charset="0"/>
                <a:cs typeface="Arial" panose="020B0604020202020204" pitchFamily="34" charset="0"/>
              </a:rPr>
              <a:t>πλησμονὴ</a:t>
            </a:r>
            <a:r>
              <a:rPr lang="el-GR" dirty="0">
                <a:latin typeface="Arial" panose="020B0604020202020204" pitchFamily="34" charset="0"/>
                <a:cs typeface="Arial" panose="020B0604020202020204" pitchFamily="34" charset="0"/>
              </a:rPr>
              <a:t>: πλησμονή: ἡ (</a:t>
            </a:r>
            <a:r>
              <a:rPr lang="el-GR" dirty="0" err="1">
                <a:latin typeface="Arial" panose="020B0604020202020204" pitchFamily="34" charset="0"/>
                <a:cs typeface="Arial" panose="020B0604020202020204" pitchFamily="34" charset="0"/>
              </a:rPr>
              <a:t>πίμ-πλημι</a:t>
            </a:r>
            <a:r>
              <a:rPr lang="el-GR" dirty="0">
                <a:latin typeface="Arial" panose="020B0604020202020204" pitchFamily="34" charset="0"/>
                <a:cs typeface="Arial" panose="020B0604020202020204" pitchFamily="34" charset="0"/>
              </a:rPr>
              <a:t>), γέμισμα, πλήρωση ή ικανοποίηση, η κατάσταση του κορεσμού, ιδίως λέγεται για το φαγητό, πλήρωση του στομάχου, κορεσμός, κόρος, σε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με γεν.,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ἄλλων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ἐστι</a:t>
            </a:r>
            <a:r>
              <a:rPr lang="el-GR" dirty="0">
                <a:latin typeface="Arial" panose="020B0604020202020204" pitchFamily="34" charset="0"/>
                <a:cs typeface="Arial" panose="020B0604020202020204" pitchFamily="34" charset="0"/>
              </a:rPr>
              <a:t> πλησμονή,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a:t>
            </a:r>
          </a:p>
          <a:p>
            <a:endParaRPr lang="el-GR" dirty="0"/>
          </a:p>
        </p:txBody>
      </p:sp>
    </p:spTree>
    <p:extLst>
      <p:ext uri="{BB962C8B-B14F-4D97-AF65-F5344CB8AC3E}">
        <p14:creationId xmlns:p14="http://schemas.microsoft.com/office/powerpoint/2010/main" val="3119376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DAC255-E161-8B18-C145-B4948348240B}"/>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D5F531EE-8B97-19F4-A3E5-BFF2C8DC719C}"/>
              </a:ext>
            </a:extLst>
          </p:cNvPr>
          <p:cNvSpPr>
            <a:spLocks noGrp="1"/>
          </p:cNvSpPr>
          <p:nvPr>
            <p:ph idx="1"/>
          </p:nvPr>
        </p:nvSpPr>
        <p:spPr/>
        <p:txBody>
          <a:bodyPr>
            <a:normAutofit fontScale="55000" lnSpcReduction="20000"/>
          </a:bodyPr>
          <a:lstStyle/>
          <a:p>
            <a:pPr algn="just"/>
            <a:r>
              <a:rPr lang="el-GR" dirty="0" err="1">
                <a:latin typeface="Arial" panose="020B0604020202020204" pitchFamily="34" charset="0"/>
                <a:cs typeface="Arial" panose="020B0604020202020204" pitchFamily="34" charset="0"/>
              </a:rPr>
              <a:t>γοῦν</a:t>
            </a:r>
            <a:r>
              <a:rPr lang="el-GR" dirty="0">
                <a:latin typeface="Arial" panose="020B0604020202020204" pitchFamily="34" charset="0"/>
                <a:cs typeface="Arial" panose="020B0604020202020204" pitchFamily="34" charset="0"/>
              </a:rPr>
              <a:t>: Ιων. και Δωρ. </a:t>
            </a:r>
            <a:r>
              <a:rPr lang="el-GR" dirty="0" err="1">
                <a:latin typeface="Arial" panose="020B0604020202020204" pitchFamily="34" charset="0"/>
                <a:cs typeface="Arial" panose="020B0604020202020204" pitchFamily="34" charset="0"/>
              </a:rPr>
              <a:t>γῶν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ισχυρότερος τύπος του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τουλάχιστον, όπως και να 'χει το πράγμα, οπωσδήποτε, επιτέλους</a:t>
            </a:r>
          </a:p>
          <a:p>
            <a:pPr algn="just"/>
            <a:r>
              <a:rPr lang="el-GR" dirty="0" err="1">
                <a:latin typeface="Arial" panose="020B0604020202020204" pitchFamily="34" charset="0"/>
                <a:cs typeface="Arial" panose="020B0604020202020204" pitchFamily="34" charset="0"/>
              </a:rPr>
              <a:t>διαπαύοιντο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διαπαύω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σω</a:t>
            </a:r>
            <a:r>
              <a:rPr lang="el-GR" dirty="0">
                <a:latin typeface="Arial" panose="020B0604020202020204" pitchFamily="34" charset="0"/>
                <a:cs typeface="Arial" panose="020B0604020202020204" pitchFamily="34" charset="0"/>
              </a:rPr>
              <a:t>, ανακόπτω, καταπαύω — Μέσ., αναπαύομαι στα μεσοδιαστήματα, κάνω παύση, κατ' εναλλαγή,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 Παθ., παύω να υπάρχω, διαλύομαι, σε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συναγωγεὺς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συνᾰγωγεύς</a:t>
            </a:r>
            <a:r>
              <a:rPr lang="el-GR" dirty="0">
                <a:latin typeface="Arial" panose="020B0604020202020204" pitchFamily="34" charset="0"/>
                <a:cs typeface="Arial" panose="020B0604020202020204" pitchFamily="34" charset="0"/>
              </a:rPr>
              <a:t>: ὁ = I. αυτός που οδηγεί στο ίδιο σημείο, αυτός που συγκαλεί, αυτός που συναθροίζει, σε </a:t>
            </a:r>
            <a:r>
              <a:rPr lang="el-GR" dirty="0" err="1">
                <a:latin typeface="Arial" panose="020B0604020202020204" pitchFamily="34" charset="0"/>
                <a:cs typeface="Arial" panose="020B0604020202020204" pitchFamily="34" charset="0"/>
              </a:rPr>
              <a:t>Λυσ</a:t>
            </a:r>
            <a:r>
              <a:rPr lang="el-GR" dirty="0">
                <a:latin typeface="Arial" panose="020B0604020202020204" pitchFamily="34" charset="0"/>
                <a:cs typeface="Arial" panose="020B0604020202020204" pitchFamily="34" charset="0"/>
              </a:rPr>
              <a:t>., II. αυτός που συνδέει,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ψῆτται</a:t>
            </a:r>
            <a:r>
              <a:rPr lang="el-GR" dirty="0">
                <a:latin typeface="Arial" panose="020B0604020202020204" pitchFamily="34" charset="0"/>
                <a:cs typeface="Arial" panose="020B0604020202020204" pitchFamily="34" charset="0"/>
              </a:rPr>
              <a:t>: η / </a:t>
            </a:r>
            <a:r>
              <a:rPr lang="el-GR" dirty="0" err="1">
                <a:latin typeface="Arial" panose="020B0604020202020204" pitchFamily="34" charset="0"/>
                <a:cs typeface="Arial" panose="020B0604020202020204" pitchFamily="34" charset="0"/>
              </a:rPr>
              <a:t>ψῆττα</a:t>
            </a:r>
            <a:r>
              <a:rPr lang="el-GR" dirty="0">
                <a:latin typeface="Arial" panose="020B0604020202020204" pitchFamily="34" charset="0"/>
                <a:cs typeface="Arial" panose="020B0604020202020204" pitchFamily="34" charset="0"/>
              </a:rPr>
              <a:t>, ΝΑ, και </a:t>
            </a:r>
            <a:r>
              <a:rPr lang="el-GR" dirty="0" err="1">
                <a:latin typeface="Arial" panose="020B0604020202020204" pitchFamily="34" charset="0"/>
                <a:cs typeface="Arial" panose="020B0604020202020204" pitchFamily="34" charset="0"/>
              </a:rPr>
              <a:t>ψῆσσα</a:t>
            </a:r>
            <a:r>
              <a:rPr lang="el-GR" dirty="0">
                <a:latin typeface="Arial" panose="020B0604020202020204" pitchFamily="34" charset="0"/>
                <a:cs typeface="Arial" panose="020B0604020202020204" pitchFamily="34" charset="0"/>
              </a:rPr>
              <a:t> Α = γένος, σύμφωνα με τη σύγχρονη επιστημονική ταξινόμηση, </a:t>
            </a:r>
            <a:r>
              <a:rPr lang="el-GR" dirty="0" err="1">
                <a:latin typeface="Arial" panose="020B0604020202020204" pitchFamily="34" charset="0"/>
                <a:cs typeface="Arial" panose="020B0604020202020204" pitchFamily="34" charset="0"/>
              </a:rPr>
              <a:t>πλευρονηκτοειδών</a:t>
            </a:r>
            <a:r>
              <a:rPr lang="el-GR" dirty="0">
                <a:latin typeface="Arial" panose="020B0604020202020204" pitchFamily="34" charset="0"/>
                <a:cs typeface="Arial" panose="020B0604020202020204" pitchFamily="34" charset="0"/>
              </a:rPr>
              <a:t> ιχθύων, γνωστό σήμερα και με την κοινή ονομασία καλκάνι</a:t>
            </a:r>
          </a:p>
          <a:p>
            <a:pPr algn="just"/>
            <a:r>
              <a:rPr lang="el-GR" dirty="0" err="1">
                <a:latin typeface="Arial" panose="020B0604020202020204" pitchFamily="34" charset="0"/>
                <a:cs typeface="Arial" panose="020B0604020202020204" pitchFamily="34" charset="0"/>
              </a:rPr>
              <a:t>φιλογύναικές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Α = αυτοί που τους αρέσουν πολύ οι γυναίκες</a:t>
            </a:r>
          </a:p>
          <a:p>
            <a:pPr algn="just"/>
            <a:r>
              <a:rPr lang="el-GR" dirty="0" err="1">
                <a:latin typeface="Arial" panose="020B0604020202020204" pitchFamily="34" charset="0"/>
                <a:cs typeface="Arial" panose="020B0604020202020204" pitchFamily="34" charset="0"/>
              </a:rPr>
              <a:t>φίλανδροί</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φίλανδρος</a:t>
            </a:r>
            <a:r>
              <a:rPr lang="el-GR" dirty="0">
                <a:latin typeface="Arial" panose="020B0604020202020204" pitchFamily="34" charset="0"/>
                <a:cs typeface="Arial" panose="020B0604020202020204" pitchFamily="34" charset="0"/>
              </a:rPr>
              <a:t>: -ον (</a:t>
            </a:r>
            <a:r>
              <a:rPr lang="el-GR" dirty="0" err="1">
                <a:latin typeface="Arial" panose="020B0604020202020204" pitchFamily="34" charset="0"/>
                <a:cs typeface="Arial" panose="020B0604020202020204" pitchFamily="34" charset="0"/>
              </a:rPr>
              <a:t>ἀνήρ</a:t>
            </a:r>
            <a:r>
              <a:rPr lang="el-GR" dirty="0">
                <a:latin typeface="Arial" panose="020B0604020202020204" pitchFamily="34" charset="0"/>
                <a:cs typeface="Arial" panose="020B0604020202020204" pitchFamily="34" charset="0"/>
              </a:rPr>
              <a:t>)= 1. αυτός που αγαπά τους άνδρες, σε </a:t>
            </a:r>
            <a:r>
              <a:rPr lang="el-GR" dirty="0" err="1">
                <a:latin typeface="Arial" panose="020B0604020202020204" pitchFamily="34" charset="0"/>
                <a:cs typeface="Arial" panose="020B0604020202020204" pitchFamily="34" charset="0"/>
              </a:rPr>
              <a:t>Αισχύλ</a:t>
            </a:r>
            <a:r>
              <a:rPr lang="el-GR" dirty="0">
                <a:latin typeface="Arial" panose="020B0604020202020204" pitchFamily="34" charset="0"/>
                <a:cs typeface="Arial" panose="020B0604020202020204" pitchFamily="34" charset="0"/>
              </a:rPr>
              <a:t>., 2. αυτή που αγαπά το σύζυγό της, σε Καινή Διαθήκη</a:t>
            </a:r>
          </a:p>
          <a:p>
            <a:pPr algn="just"/>
            <a:r>
              <a:rPr lang="el-GR" dirty="0" err="1">
                <a:latin typeface="Arial" panose="020B0604020202020204" pitchFamily="34" charset="0"/>
                <a:cs typeface="Arial" panose="020B0604020202020204" pitchFamily="34" charset="0"/>
              </a:rPr>
              <a:t>ἑταιρίστριαι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ἑταιρίστρια</a:t>
            </a:r>
            <a:r>
              <a:rPr lang="el-GR" dirty="0">
                <a:latin typeface="Arial" panose="020B0604020202020204" pitchFamily="34" charset="0"/>
                <a:cs typeface="Arial" panose="020B0604020202020204" pitchFamily="34" charset="0"/>
              </a:rPr>
              <a:t> = η ομοφυλόφιλη γυναίκα, η λεσβία («</a:t>
            </a:r>
            <a:r>
              <a:rPr lang="el-GR" dirty="0" err="1">
                <a:latin typeface="Arial" panose="020B0604020202020204" pitchFamily="34" charset="0"/>
                <a:cs typeface="Arial" panose="020B0604020202020204" pitchFamily="34" charset="0"/>
              </a:rPr>
              <a:t>τοιαύτας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ἑταιριστρίας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Λέσβῳ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λέγουσι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γυναῖκας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ἀρρενωπούς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Λουκιαν</a:t>
            </a:r>
            <a:r>
              <a:rPr lang="el-GR" dirty="0">
                <a:latin typeface="Arial" panose="020B0604020202020204" pitchFamily="34" charset="0"/>
                <a:cs typeface="Arial" panose="020B0604020202020204" pitchFamily="34" charset="0"/>
              </a:rPr>
              <a:t>.)</a:t>
            </a:r>
          </a:p>
          <a:p>
            <a:endParaRPr lang="el-GR" dirty="0"/>
          </a:p>
        </p:txBody>
      </p:sp>
    </p:spTree>
    <p:extLst>
      <p:ext uri="{BB962C8B-B14F-4D97-AF65-F5344CB8AC3E}">
        <p14:creationId xmlns:p14="http://schemas.microsoft.com/office/powerpoint/2010/main" val="2562565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D1D487-007E-63AB-05F2-8E15E31950B0}"/>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C314F1E6-674A-27C1-7715-4F8E60BA44A5}"/>
              </a:ext>
            </a:extLst>
          </p:cNvPr>
          <p:cNvSpPr>
            <a:spLocks noGrp="1"/>
          </p:cNvSpPr>
          <p:nvPr>
            <p:ph idx="1"/>
          </p:nvPr>
        </p:nvSpPr>
        <p:spPr/>
        <p:txBody>
          <a:bodyPr>
            <a:normAutofit fontScale="55000" lnSpcReduction="20000"/>
          </a:bodyPr>
          <a:lstStyle/>
          <a:p>
            <a:pPr algn="just"/>
            <a:r>
              <a:rPr lang="el-GR" dirty="0" err="1">
                <a:latin typeface="Arial" panose="020B0604020202020204" pitchFamily="34" charset="0"/>
                <a:cs typeface="Arial" panose="020B0604020202020204" pitchFamily="34" charset="0"/>
              </a:rPr>
              <a:t>συγκατακείμενοι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συγκατάκειμαι</a:t>
            </a:r>
            <a:r>
              <a:rPr lang="el-GR" dirty="0">
                <a:latin typeface="Arial" panose="020B0604020202020204" pitchFamily="34" charset="0"/>
                <a:cs typeface="Arial" panose="020B0604020202020204" pitchFamily="34" charset="0"/>
              </a:rPr>
              <a:t>: Παθ., κοιμάμαι μαζί με κάποιον, είμαι ξαπλωμένος μαζί με, λέγεται για σαρκική επαφή,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a:t>
            </a:r>
          </a:p>
          <a:p>
            <a:pPr algn="just"/>
            <a:r>
              <a:rPr lang="el-GR" dirty="0" err="1">
                <a:latin typeface="Arial" panose="020B0604020202020204" pitchFamily="34" charset="0"/>
                <a:cs typeface="Arial" panose="020B0604020202020204" pitchFamily="34" charset="0"/>
              </a:rPr>
              <a:t>μειρακίων</a:t>
            </a:r>
            <a:r>
              <a:rPr lang="el-GR" dirty="0">
                <a:latin typeface="Arial" panose="020B0604020202020204" pitchFamily="34" charset="0"/>
                <a:cs typeface="Arial" panose="020B0604020202020204" pitchFamily="34" charset="0"/>
              </a:rPr>
              <a:t>: μειράκιον: [ᾰ], </a:t>
            </a:r>
            <a:r>
              <a:rPr lang="el-GR" dirty="0" err="1">
                <a:latin typeface="Arial" panose="020B0604020202020204" pitchFamily="34" charset="0"/>
                <a:cs typeface="Arial" panose="020B0604020202020204" pitchFamily="34" charset="0"/>
              </a:rPr>
              <a:t>τό</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μεῖραξ</a:t>
            </a:r>
            <a:r>
              <a:rPr lang="el-GR" dirty="0">
                <a:latin typeface="Arial" panose="020B0604020202020204" pitchFamily="34" charset="0"/>
                <a:cs typeface="Arial" panose="020B0604020202020204" pitchFamily="34" charset="0"/>
              </a:rPr>
              <a:t>), αγόρι, παλικαράκι, νεαρός,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ἀρρενωπίας</a:t>
            </a:r>
            <a:r>
              <a:rPr lang="el-GR" dirty="0">
                <a:latin typeface="Arial" panose="020B0604020202020204" pitchFamily="34" charset="0"/>
                <a:cs typeface="Arial" panose="020B0604020202020204" pitchFamily="34" charset="0"/>
              </a:rPr>
              <a:t>: = ανδρεία</a:t>
            </a:r>
          </a:p>
          <a:p>
            <a:pPr algn="just"/>
            <a:r>
              <a:rPr lang="el-GR" dirty="0" err="1">
                <a:latin typeface="Arial" panose="020B0604020202020204" pitchFamily="34" charset="0"/>
                <a:cs typeface="Arial" panose="020B0604020202020204" pitchFamily="34" charset="0"/>
              </a:rPr>
              <a:t>ἀνδρωθῶσι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ἀνδρόω</a:t>
            </a:r>
            <a:r>
              <a:rPr lang="el-GR" dirty="0">
                <a:latin typeface="Arial" panose="020B0604020202020204" pitchFamily="34" charset="0"/>
                <a:cs typeface="Arial" panose="020B0604020202020204" pitchFamily="34" charset="0"/>
              </a:rPr>
              <a:t> = καθιστώ άνδρα κάποιον, προσδίδω ανδρεία </a:t>
            </a:r>
          </a:p>
          <a:p>
            <a:pPr algn="just"/>
            <a:r>
              <a:rPr lang="el-GR" dirty="0" err="1">
                <a:latin typeface="Arial" panose="020B0604020202020204" pitchFamily="34" charset="0"/>
                <a:cs typeface="Arial" panose="020B0604020202020204" pitchFamily="34" charset="0"/>
              </a:rPr>
              <a:t>παιδεραστοῦσι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παιδεραστῶ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παιδεραστέω</a:t>
            </a:r>
            <a:r>
              <a:rPr lang="el-GR" dirty="0">
                <a:latin typeface="Arial" panose="020B0604020202020204" pitchFamily="34" charset="0"/>
                <a:cs typeface="Arial" panose="020B0604020202020204" pitchFamily="34" charset="0"/>
              </a:rPr>
              <a:t> (Α) παιδεραστής = είμαι παιδεραστής («</a:t>
            </a:r>
            <a:r>
              <a:rPr lang="el-GR" dirty="0" err="1">
                <a:latin typeface="Arial" panose="020B0604020202020204" pitchFamily="34" charset="0"/>
                <a:cs typeface="Arial" panose="020B0604020202020204" pitchFamily="34" charset="0"/>
              </a:rPr>
              <a:t>παιδεραστοῦσι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τοὺς</a:t>
            </a:r>
            <a:r>
              <a:rPr lang="el-GR" dirty="0">
                <a:latin typeface="Arial" panose="020B0604020202020204" pitchFamily="34" charset="0"/>
                <a:cs typeface="Arial" panose="020B0604020202020204" pitchFamily="34" charset="0"/>
              </a:rPr>
              <a:t> γάμους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παιδοποιΐας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προσέχουσει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νοῦν</a:t>
            </a:r>
            <a:r>
              <a:rPr lang="el-GR" dirty="0">
                <a:latin typeface="Arial" panose="020B0604020202020204" pitchFamily="34" charset="0"/>
                <a:cs typeface="Arial" panose="020B0604020202020204" pitchFamily="34" charset="0"/>
              </a:rPr>
              <a:t> φύσει»,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ἐξαρκεῖ</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ἐξαρκέω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-έσω, = 1. λέγεται για αντικείμενα, επαρκώ, είμαι αρκετός, φθάνω για, τινί, σε </a:t>
            </a:r>
            <a:r>
              <a:rPr lang="el-GR" dirty="0" err="1">
                <a:latin typeface="Arial" panose="020B0604020202020204" pitchFamily="34" charset="0"/>
                <a:cs typeface="Arial" panose="020B0604020202020204" pitchFamily="34" charset="0"/>
              </a:rPr>
              <a:t>Σοφ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κ.λπ.· </a:t>
            </a:r>
            <a:r>
              <a:rPr lang="el-GR" dirty="0" err="1">
                <a:latin typeface="Arial" panose="020B0604020202020204" pitchFamily="34" charset="0"/>
                <a:cs typeface="Arial" panose="020B0604020202020204" pitchFamily="34" charset="0"/>
              </a:rPr>
              <a:t>πρός</a:t>
            </a:r>
            <a:r>
              <a:rPr lang="el-GR" dirty="0">
                <a:latin typeface="Arial" panose="020B0604020202020204" pitchFamily="34" charset="0"/>
                <a:cs typeface="Arial" panose="020B0604020202020204" pitchFamily="34" charset="0"/>
              </a:rPr>
              <a:t> τι, σε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απόλ., αρκώ, είμαι επαρκής, σε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Δημ</a:t>
            </a:r>
            <a:r>
              <a:rPr lang="el-GR" dirty="0">
                <a:latin typeface="Arial" panose="020B0604020202020204" pitchFamily="34" charset="0"/>
                <a:cs typeface="Arial" panose="020B0604020202020204" pitchFamily="34" charset="0"/>
              </a:rPr>
              <a:t>., 2. απρόσ., </a:t>
            </a:r>
            <a:r>
              <a:rPr lang="el-GR" dirty="0" err="1">
                <a:latin typeface="Arial" panose="020B0604020202020204" pitchFamily="34" charset="0"/>
                <a:cs typeface="Arial" panose="020B0604020202020204" pitchFamily="34" charset="0"/>
              </a:rPr>
              <a:t>ἐξαρκεῖ</a:t>
            </a:r>
            <a:r>
              <a:rPr lang="el-GR" dirty="0">
                <a:latin typeface="Arial" panose="020B0604020202020204" pitchFamily="34" charset="0"/>
                <a:cs typeface="Arial" panose="020B0604020202020204" pitchFamily="34" charset="0"/>
              </a:rPr>
              <a:t>, είναι αρκετό για, αρκεί, φθάνει για, με δοτ. προσ.,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Αττ.</a:t>
            </a:r>
          </a:p>
          <a:p>
            <a:pPr algn="just"/>
            <a:r>
              <a:rPr lang="el-GR" dirty="0" err="1">
                <a:latin typeface="Arial" panose="020B0604020202020204" pitchFamily="34" charset="0"/>
                <a:cs typeface="Arial" panose="020B0604020202020204" pitchFamily="34" charset="0"/>
              </a:rPr>
              <a:t>καταζῆν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καταζάω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-ζήσω, ζω, περνώ την ζωή μου, σε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φιλεραστὴς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φῐλεραστής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οῦ</a:t>
            </a:r>
            <a:r>
              <a:rPr lang="el-GR" dirty="0">
                <a:latin typeface="Arial" panose="020B0604020202020204" pitchFamily="34" charset="0"/>
                <a:cs typeface="Arial" panose="020B0604020202020204" pitchFamily="34" charset="0"/>
              </a:rPr>
              <a:t>, ὁ, αυτός που αγαπά έναν εραστή ή αυτός που αγαπά να έχει εραστές,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Αριστ</a:t>
            </a:r>
            <a:r>
              <a:rPr lang="el-GR" dirty="0">
                <a:latin typeface="Arial" panose="020B0604020202020204" pitchFamily="34" charset="0"/>
                <a:cs typeface="Arial" panose="020B0604020202020204" pitchFamily="34" charset="0"/>
              </a:rPr>
              <a:t>.</a:t>
            </a:r>
          </a:p>
          <a:p>
            <a:endParaRPr lang="el-GR" dirty="0"/>
          </a:p>
        </p:txBody>
      </p:sp>
    </p:spTree>
    <p:extLst>
      <p:ext uri="{BB962C8B-B14F-4D97-AF65-F5344CB8AC3E}">
        <p14:creationId xmlns:p14="http://schemas.microsoft.com/office/powerpoint/2010/main" val="3611661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AD5745-AD90-7FDC-7D4A-008FEADE8FF1}"/>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53778A5A-0691-1162-06AB-73EBBB99ECDA}"/>
              </a:ext>
            </a:extLst>
          </p:cNvPr>
          <p:cNvSpPr>
            <a:spLocks noGrp="1"/>
          </p:cNvSpPr>
          <p:nvPr>
            <p:ph idx="1"/>
          </p:nvPr>
        </p:nvSpPr>
        <p:spPr/>
        <p:txBody>
          <a:bodyPr>
            <a:normAutofit fontScale="47500" lnSpcReduction="20000"/>
          </a:bodyPr>
          <a:lstStyle/>
          <a:p>
            <a:pPr algn="just"/>
            <a:r>
              <a:rPr lang="el-GR" dirty="0" err="1">
                <a:latin typeface="Arial" panose="020B0604020202020204" pitchFamily="34" charset="0"/>
                <a:cs typeface="Arial" panose="020B0604020202020204" pitchFamily="34" charset="0"/>
              </a:rPr>
              <a:t>σμικρὸν</a:t>
            </a:r>
            <a:r>
              <a:rPr lang="el-GR" dirty="0">
                <a:latin typeface="Arial" panose="020B0604020202020204" pitchFamily="34" charset="0"/>
                <a:cs typeface="Arial" panose="020B0604020202020204" pitchFamily="34" charset="0"/>
              </a:rPr>
              <a:t>: σμικρός: -ά, -όν, Ιων. και αρχ. Αττ. αντί μικρός</a:t>
            </a:r>
          </a:p>
          <a:p>
            <a:pPr algn="just"/>
            <a:r>
              <a:rPr lang="el-GR" dirty="0" err="1">
                <a:latin typeface="Arial" panose="020B0604020202020204" pitchFamily="34" charset="0"/>
                <a:cs typeface="Arial" panose="020B0604020202020204" pitchFamily="34" charset="0"/>
              </a:rPr>
              <a:t>διατελοῦντες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διατελέω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-τελέσω, Αττ. -</a:t>
            </a:r>
            <a:r>
              <a:rPr lang="el-GR" dirty="0" err="1">
                <a:latin typeface="Arial" panose="020B0604020202020204" pitchFamily="34" charset="0"/>
                <a:cs typeface="Arial" panose="020B0604020202020204" pitchFamily="34" charset="0"/>
              </a:rPr>
              <a:t>τελῶ</a:t>
            </a:r>
            <a:r>
              <a:rPr lang="el-GR" dirty="0">
                <a:latin typeface="Arial" panose="020B0604020202020204" pitchFamily="34" charset="0"/>
                <a:cs typeface="Arial" panose="020B0604020202020204" pitchFamily="34" charset="0"/>
              </a:rPr>
              <a:t> = I. οδηγώ σε ένα τέλος, κατορθώνω, πραγματοποιώ, αποπερατώνω, σε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II. απόλ., κυρίως με προσθήκη μτχ., συνεχίζω να κάνω κάτι ή εξακολουθώ να είμαι,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ωστόσο, μερικές φορές η μτχ. παραλείπεται· δ. πρόθυμος, εξακολουθώ, εμμένω, επιμένω,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ζω, διάγω, στον ίδ.</a:t>
            </a:r>
          </a:p>
          <a:p>
            <a:pPr algn="just"/>
            <a:r>
              <a:rPr lang="el-GR" dirty="0" err="1">
                <a:latin typeface="Arial" panose="020B0604020202020204" pitchFamily="34" charset="0"/>
                <a:cs typeface="Arial" panose="020B0604020202020204" pitchFamily="34" charset="0"/>
              </a:rPr>
              <a:t>ἀφροδισίων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Ἀφροδίσιος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δῑ</a:t>
            </a:r>
            <a:r>
              <a:rPr lang="el-GR" dirty="0">
                <a:latin typeface="Arial" panose="020B0604020202020204" pitchFamily="34" charset="0"/>
                <a:cs typeface="Arial" panose="020B0604020202020204" pitchFamily="34" charset="0"/>
              </a:rPr>
              <a:t>], -α, -ον και -</a:t>
            </a:r>
            <a:r>
              <a:rPr lang="el-GR" dirty="0" err="1">
                <a:latin typeface="Arial" panose="020B0604020202020204" pitchFamily="34" charset="0"/>
                <a:cs typeface="Arial" panose="020B0604020202020204" pitchFamily="34" charset="0"/>
              </a:rPr>
              <a:t>ος</a:t>
            </a:r>
            <a:r>
              <a:rPr lang="el-GR" dirty="0">
                <a:latin typeface="Arial" panose="020B0604020202020204" pitchFamily="34" charset="0"/>
                <a:cs typeface="Arial" panose="020B0604020202020204" pitchFamily="34" charset="0"/>
              </a:rPr>
              <a:t>, -ον = I. αυτός που ανήκει στην Αφροδίτη,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II. 1. </a:t>
            </a:r>
            <a:r>
              <a:rPr lang="el-GR" dirty="0" err="1">
                <a:latin typeface="Arial" panose="020B0604020202020204" pitchFamily="34" charset="0"/>
                <a:cs typeface="Arial" panose="020B0604020202020204" pitchFamily="34" charset="0"/>
              </a:rPr>
              <a:t>Ἀφροδίσια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τά</a:t>
            </a:r>
            <a:r>
              <a:rPr lang="el-GR" dirty="0">
                <a:latin typeface="Arial" panose="020B0604020202020204" pitchFamily="34" charset="0"/>
                <a:cs typeface="Arial" panose="020B0604020202020204" pitchFamily="34" charset="0"/>
              </a:rPr>
              <a:t>, οι σαρκικές ηδονές, σε </a:t>
            </a:r>
            <a:r>
              <a:rPr lang="el-GR" dirty="0" err="1">
                <a:latin typeface="Arial" panose="020B0604020202020204" pitchFamily="34" charset="0"/>
                <a:cs typeface="Arial" panose="020B0604020202020204" pitchFamily="34" charset="0"/>
              </a:rPr>
              <a:t>Ξεν</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συνὼν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σύνειμι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εἶμι</a:t>
            </a:r>
            <a:r>
              <a:rPr lang="el-GR" dirty="0">
                <a:latin typeface="Arial" panose="020B0604020202020204" pitchFamily="34" charset="0"/>
                <a:cs typeface="Arial" panose="020B0604020202020204" pitchFamily="34" charset="0"/>
              </a:rPr>
              <a:t>, Λατ. </a:t>
            </a:r>
            <a:r>
              <a:rPr lang="el-GR" dirty="0" err="1">
                <a:latin typeface="Arial" panose="020B0604020202020204" pitchFamily="34" charset="0"/>
                <a:cs typeface="Arial" panose="020B0604020202020204" pitchFamily="34" charset="0"/>
              </a:rPr>
              <a:t>ibo</a:t>
            </a:r>
            <a:r>
              <a:rPr lang="el-GR" dirty="0">
                <a:latin typeface="Arial" panose="020B0604020202020204" pitchFamily="34" charset="0"/>
                <a:cs typeface="Arial" panose="020B0604020202020204" pitchFamily="34" charset="0"/>
              </a:rPr>
              <a:t>), =  1. πηγαίνω ή έρχομαι από κοινού με, συμπορεύομαι, συναθροίζομαι, συγκεντρώνομαι,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Θουκ</a:t>
            </a:r>
            <a:r>
              <a:rPr lang="el-GR" dirty="0">
                <a:latin typeface="Arial" panose="020B0604020202020204" pitchFamily="34" charset="0"/>
                <a:cs typeface="Arial" panose="020B0604020202020204" pitchFamily="34" charset="0"/>
              </a:rPr>
              <a:t>., 2. με εχθρική σημασία, συμπλέκομαι σε μάχη,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Ιλ</a:t>
            </a:r>
            <a:r>
              <a:rPr lang="el-GR" dirty="0">
                <a:latin typeface="Arial" panose="020B0604020202020204" pitchFamily="34" charset="0"/>
                <a:cs typeface="Arial" panose="020B0604020202020204" pitchFamily="34" charset="0"/>
              </a:rPr>
              <a:t>. κ.λπ.· λέγεται για πολιτείες, εμπλέκομαι σε πόλεμο, συγκρούομαι, σε </a:t>
            </a:r>
            <a:r>
              <a:rPr lang="el-GR" dirty="0" err="1">
                <a:latin typeface="Arial" panose="020B0604020202020204" pitchFamily="34" charset="0"/>
                <a:cs typeface="Arial" panose="020B0604020202020204" pitchFamily="34" charset="0"/>
              </a:rPr>
              <a:t>Θουκ</a:t>
            </a:r>
            <a:r>
              <a:rPr lang="el-GR" dirty="0">
                <a:latin typeface="Arial" panose="020B0604020202020204" pitchFamily="34" charset="0"/>
                <a:cs typeface="Arial" panose="020B0604020202020204" pitchFamily="34" charset="0"/>
              </a:rPr>
              <a:t>., 3. με ειρηνική σημασία, συνέρχομαι σε σύσκεψη, συνδιασκέπτομαι, διαβουλεύομαι</a:t>
            </a:r>
          </a:p>
          <a:p>
            <a:pPr algn="just"/>
            <a:r>
              <a:rPr lang="el-GR" dirty="0" err="1">
                <a:latin typeface="Arial" panose="020B0604020202020204" pitchFamily="34" charset="0"/>
                <a:cs typeface="Arial" panose="020B0604020202020204" pitchFamily="34" charset="0"/>
              </a:rPr>
              <a:t>αἰνίττεται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αἰνίσσομαι</a:t>
            </a:r>
            <a:r>
              <a:rPr lang="el-GR" dirty="0">
                <a:latin typeface="Arial" panose="020B0604020202020204" pitchFamily="34" charset="0"/>
                <a:cs typeface="Arial" panose="020B0604020202020204" pitchFamily="34" charset="0"/>
              </a:rPr>
              <a:t> και αττ. </a:t>
            </a:r>
            <a:r>
              <a:rPr lang="el-GR" dirty="0" err="1">
                <a:latin typeface="Arial" panose="020B0604020202020204" pitchFamily="34" charset="0"/>
                <a:cs typeface="Arial" panose="020B0604020202020204" pitchFamily="34" charset="0"/>
              </a:rPr>
              <a:t>αἰνίττομαι</a:t>
            </a:r>
            <a:r>
              <a:rPr lang="el-GR" dirty="0">
                <a:latin typeface="Arial" panose="020B0604020202020204" pitchFamily="34" charset="0"/>
                <a:cs typeface="Arial" panose="020B0604020202020204" pitchFamily="34" charset="0"/>
              </a:rPr>
              <a:t> (Α) = 1. μιλώ με γρίφους, αινιγματικά, 2. υπαινίσσομαι, υπονοώ, υποδηλώνω, 3. εικάζω, υποθέτω, σχηματίζω στον νου μου την εικόνα ενός πράγματος</a:t>
            </a:r>
          </a:p>
          <a:p>
            <a:pPr algn="just"/>
            <a:r>
              <a:rPr lang="el-GR" dirty="0" err="1">
                <a:latin typeface="Arial" panose="020B0604020202020204" pitchFamily="34" charset="0"/>
                <a:cs typeface="Arial" panose="020B0604020202020204" pitchFamily="34" charset="0"/>
              </a:rPr>
              <a:t>συντῆξαι</a:t>
            </a:r>
            <a:r>
              <a:rPr lang="el-GR" dirty="0">
                <a:latin typeface="Arial" panose="020B0604020202020204" pitchFamily="34" charset="0"/>
                <a:cs typeface="Arial" panose="020B0604020202020204" pitchFamily="34" charset="0"/>
              </a:rPr>
              <a:t>: συντήκω: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ξω</a:t>
            </a:r>
            <a:r>
              <a:rPr lang="el-GR" dirty="0">
                <a:latin typeface="Arial" panose="020B0604020202020204" pitchFamily="34" charset="0"/>
                <a:cs typeface="Arial" panose="020B0604020202020204" pitchFamily="34" charset="0"/>
              </a:rPr>
              <a:t>, = 1. λιώνω μαζί δημιουργώντας ένα μίγμα, συγχωνεύω, διαλύω, Λατ. </a:t>
            </a:r>
            <a:r>
              <a:rPr lang="el-GR" dirty="0" err="1">
                <a:latin typeface="Arial" panose="020B0604020202020204" pitchFamily="34" charset="0"/>
                <a:cs typeface="Arial" panose="020B0604020202020204" pitchFamily="34" charset="0"/>
              </a:rPr>
              <a:t>conflare</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2. λιώνω εντελώς, διαλύω μαζί, υγροποιώ· </a:t>
            </a:r>
            <a:r>
              <a:rPr lang="el-GR" dirty="0" err="1">
                <a:latin typeface="Arial" panose="020B0604020202020204" pitchFamily="34" charset="0"/>
                <a:cs typeface="Arial" panose="020B0604020202020204" pitchFamily="34" charset="0"/>
              </a:rPr>
              <a:t>μεταφ</a:t>
            </a:r>
            <a:r>
              <a:rPr lang="el-GR" dirty="0">
                <a:latin typeface="Arial" panose="020B0604020202020204" pitchFamily="34" charset="0"/>
                <a:cs typeface="Arial" panose="020B0604020202020204" pitchFamily="34" charset="0"/>
              </a:rPr>
              <a:t>., κάνω κάτι να φθαρεί, να λιώσει, να διαλυθεί, σε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συμφυσῆσαι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συμφῡσάω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ήσω</a:t>
            </a:r>
            <a:r>
              <a:rPr lang="el-GR" dirty="0">
                <a:latin typeface="Arial" panose="020B0604020202020204" pitchFamily="34" charset="0"/>
                <a:cs typeface="Arial" panose="020B0604020202020204" pitchFamily="34" charset="0"/>
              </a:rPr>
              <a:t>,, I. φυσώ μαζί, </a:t>
            </a:r>
            <a:r>
              <a:rPr lang="el-GR" dirty="0" err="1">
                <a:latin typeface="Arial" panose="020B0604020202020204" pitchFamily="34" charset="0"/>
                <a:cs typeface="Arial" panose="020B0604020202020204" pitchFamily="34" charset="0"/>
              </a:rPr>
              <a:t>συμπνέω</a:t>
            </a:r>
            <a:r>
              <a:rPr lang="el-GR" dirty="0">
                <a:latin typeface="Arial" panose="020B0604020202020204" pitchFamily="34" charset="0"/>
                <a:cs typeface="Arial" panose="020B0604020202020204" pitchFamily="34" charset="0"/>
              </a:rPr>
              <a:t>· απ' όπου, το Λατ. </a:t>
            </a:r>
            <a:r>
              <a:rPr lang="el-GR" dirty="0" err="1">
                <a:latin typeface="Arial" panose="020B0604020202020204" pitchFamily="34" charset="0"/>
                <a:cs typeface="Arial" panose="020B0604020202020204" pitchFamily="34" charset="0"/>
              </a:rPr>
              <a:t>conflare</a:t>
            </a:r>
            <a:r>
              <a:rPr lang="el-GR" dirty="0">
                <a:latin typeface="Arial" panose="020B0604020202020204" pitchFamily="34" charset="0"/>
                <a:cs typeface="Arial" panose="020B0604020202020204" pitchFamily="34" charset="0"/>
              </a:rPr>
              <a:t>, επινοώ, κατασκευάζω, μηχανεύομαι,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 II. λέγεται για τον άνεμο, φυσώ συγχρόνως, σε </a:t>
            </a:r>
            <a:r>
              <a:rPr lang="el-GR" dirty="0" err="1">
                <a:latin typeface="Arial" panose="020B0604020202020204" pitchFamily="34" charset="0"/>
                <a:cs typeface="Arial" panose="020B0604020202020204" pitchFamily="34" charset="0"/>
              </a:rPr>
              <a:t>Πλούτ</a:t>
            </a:r>
            <a:r>
              <a:rPr lang="el-GR" dirty="0">
                <a:latin typeface="Arial" panose="020B0604020202020204" pitchFamily="34" charset="0"/>
                <a:cs typeface="Arial" panose="020B0604020202020204" pitchFamily="34" charset="0"/>
              </a:rPr>
              <a:t>.</a:t>
            </a:r>
          </a:p>
          <a:p>
            <a:pPr marL="0" indent="0" algn="just">
              <a:buNone/>
            </a:pPr>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77043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5384F7-7282-C12E-A6B3-8946024D4B63}"/>
              </a:ext>
            </a:extLst>
          </p:cNvPr>
          <p:cNvSpPr>
            <a:spLocks noGrp="1"/>
          </p:cNvSpPr>
          <p:nvPr>
            <p:ph type="title"/>
          </p:nvPr>
        </p:nvSpPr>
        <p:spPr/>
        <p:txBody>
          <a:bodyPr/>
          <a:lstStyle/>
          <a:p>
            <a:r>
              <a:rPr lang="el-GR" dirty="0"/>
              <a:t>Τα συμπόσια στην αρχαία Ελλάδα</a:t>
            </a:r>
          </a:p>
        </p:txBody>
      </p:sp>
      <p:sp>
        <p:nvSpPr>
          <p:cNvPr id="3" name="Θέση περιεχομένου 2">
            <a:extLst>
              <a:ext uri="{FF2B5EF4-FFF2-40B4-BE49-F238E27FC236}">
                <a16:creationId xmlns:a16="http://schemas.microsoft.com/office/drawing/2014/main" id="{E0C16DC9-96A2-04CA-8D73-4D1AD17A160C}"/>
              </a:ext>
            </a:extLst>
          </p:cNvPr>
          <p:cNvSpPr>
            <a:spLocks noGrp="1"/>
          </p:cNvSpPr>
          <p:nvPr>
            <p:ph sz="half" idx="1"/>
          </p:nvPr>
        </p:nvSpPr>
        <p:spPr/>
        <p:txBody>
          <a:bodyPr/>
          <a:lstStyle/>
          <a:p>
            <a:pPr algn="just"/>
            <a:r>
              <a:rPr lang="el-GR" dirty="0">
                <a:latin typeface="Arial" panose="020B0604020202020204" pitchFamily="34" charset="0"/>
                <a:cs typeface="Arial" panose="020B0604020202020204" pitchFamily="34" charset="0"/>
              </a:rPr>
              <a:t>Κοινωνικός θεσμός των ελληνικών πόλεων με αναγνωρισμένη εθιμοτυπία.</a:t>
            </a:r>
          </a:p>
          <a:p>
            <a:pPr algn="just"/>
            <a:r>
              <a:rPr lang="el-GR" dirty="0">
                <a:latin typeface="Arial" panose="020B0604020202020204" pitchFamily="34" charset="0"/>
                <a:cs typeface="Arial" panose="020B0604020202020204" pitchFamily="34" charset="0"/>
              </a:rPr>
              <a:t>Κέντρα ανταλλαγής ιδεών και πνευματικών ζυμώσεων.</a:t>
            </a:r>
          </a:p>
          <a:p>
            <a:pPr algn="just"/>
            <a:r>
              <a:rPr lang="el-GR" dirty="0">
                <a:latin typeface="Arial" panose="020B0604020202020204" pitchFamily="34" charset="0"/>
                <a:cs typeface="Arial" panose="020B0604020202020204" pitchFamily="34" charset="0"/>
              </a:rPr>
              <a:t>Συμμετείχαν μέλη της ανώτερης τάξης.</a:t>
            </a:r>
          </a:p>
        </p:txBody>
      </p:sp>
      <p:pic>
        <p:nvPicPr>
          <p:cNvPr id="6" name="Θέση περιεχομένου 5">
            <a:extLst>
              <a:ext uri="{FF2B5EF4-FFF2-40B4-BE49-F238E27FC236}">
                <a16:creationId xmlns:a16="http://schemas.microsoft.com/office/drawing/2014/main" id="{D07B58D1-DF0D-ADFE-6DC2-A7565B7095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7144" y="2479675"/>
            <a:ext cx="4762500" cy="2505075"/>
          </a:xfrm>
        </p:spPr>
      </p:pic>
    </p:spTree>
    <p:extLst>
      <p:ext uri="{BB962C8B-B14F-4D97-AF65-F5344CB8AC3E}">
        <p14:creationId xmlns:p14="http://schemas.microsoft.com/office/powerpoint/2010/main" val="22141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ADC3FE-B503-EBA5-9619-3CEE1446B942}"/>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B2FE0757-F3D4-0610-0422-FEF3D90C5875}"/>
              </a:ext>
            </a:extLst>
          </p:cNvPr>
          <p:cNvSpPr>
            <a:spLocks noGrp="1"/>
          </p:cNvSpPr>
          <p:nvPr>
            <p:ph idx="1"/>
          </p:nvPr>
        </p:nvSpPr>
        <p:spPr/>
        <p:txBody>
          <a:bodyPr>
            <a:normAutofit fontScale="55000" lnSpcReduction="20000"/>
          </a:bodyPr>
          <a:lstStyle/>
          <a:p>
            <a:pPr marL="0" indent="0" algn="just">
              <a:buNone/>
            </a:pP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διῳκίσθημεν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διοικίζω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Αττ. -</a:t>
            </a:r>
            <a:r>
              <a:rPr lang="el-GR" dirty="0" err="1">
                <a:latin typeface="Arial" panose="020B0604020202020204" pitchFamily="34" charset="0"/>
                <a:cs typeface="Arial" panose="020B0604020202020204" pitchFamily="34" charset="0"/>
              </a:rPr>
              <a:t>ιῶ</a:t>
            </a:r>
            <a:r>
              <a:rPr lang="el-GR" dirty="0">
                <a:latin typeface="Arial" panose="020B0604020202020204" pitchFamily="34" charset="0"/>
                <a:cs typeface="Arial" panose="020B0604020202020204" pitchFamily="34" charset="0"/>
              </a:rPr>
              <a:t>, κάνω κάποιους να ζουν χωριστά, διασκορπίζω, σε </a:t>
            </a:r>
            <a:r>
              <a:rPr lang="el-GR" dirty="0" err="1">
                <a:latin typeface="Arial" panose="020B0604020202020204" pitchFamily="34" charset="0"/>
                <a:cs typeface="Arial" panose="020B0604020202020204" pitchFamily="34" charset="0"/>
              </a:rPr>
              <a:t>Δημ</a:t>
            </a:r>
            <a:r>
              <a:rPr lang="el-GR" dirty="0">
                <a:latin typeface="Arial" panose="020B0604020202020204" pitchFamily="34" charset="0"/>
                <a:cs typeface="Arial" panose="020B0604020202020204" pitchFamily="34" charset="0"/>
              </a:rPr>
              <a:t>.— Παθ., σε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καθάπερ</a:t>
            </a:r>
            <a:r>
              <a:rPr lang="el-GR" dirty="0">
                <a:latin typeface="Arial" panose="020B0604020202020204" pitchFamily="34" charset="0"/>
                <a:cs typeface="Arial" panose="020B0604020202020204" pitchFamily="34" charset="0"/>
              </a:rPr>
              <a:t>: (AM </a:t>
            </a:r>
            <a:r>
              <a:rPr lang="el-GR" dirty="0" err="1">
                <a:latin typeface="Arial" panose="020B0604020202020204" pitchFamily="34" charset="0"/>
                <a:cs typeface="Arial" panose="020B0604020202020204" pitchFamily="34" charset="0"/>
              </a:rPr>
              <a:t>καθάπερ</a:t>
            </a:r>
            <a:r>
              <a:rPr lang="el-GR" dirty="0">
                <a:latin typeface="Arial" panose="020B0604020202020204" pitchFamily="34" charset="0"/>
                <a:cs typeface="Arial" panose="020B0604020202020204" pitchFamily="34" charset="0"/>
              </a:rPr>
              <a:t>, Α και </a:t>
            </a:r>
            <a:r>
              <a:rPr lang="el-GR" dirty="0" err="1">
                <a:latin typeface="Arial" panose="020B0604020202020204" pitchFamily="34" charset="0"/>
                <a:cs typeface="Arial" panose="020B0604020202020204" pitchFamily="34" charset="0"/>
              </a:rPr>
              <a:t>καθαπερεί</a:t>
            </a:r>
            <a:r>
              <a:rPr lang="el-GR" dirty="0">
                <a:latin typeface="Arial" panose="020B0604020202020204" pitchFamily="34" charset="0"/>
                <a:cs typeface="Arial" panose="020B0604020202020204" pitchFamily="34" charset="0"/>
              </a:rPr>
              <a:t> και </a:t>
            </a:r>
            <a:r>
              <a:rPr lang="el-GR" dirty="0" err="1">
                <a:latin typeface="Arial" panose="020B0604020202020204" pitchFamily="34" charset="0"/>
                <a:cs typeface="Arial" panose="020B0604020202020204" pitchFamily="34" charset="0"/>
              </a:rPr>
              <a:t>καθαπερανεί</a:t>
            </a:r>
            <a:r>
              <a:rPr lang="el-GR" dirty="0">
                <a:latin typeface="Arial" panose="020B0604020202020204" pitchFamily="34" charset="0"/>
                <a:cs typeface="Arial" panose="020B0604020202020204" pitchFamily="34" charset="0"/>
              </a:rPr>
              <a:t>, ιων. τ. </a:t>
            </a:r>
            <a:r>
              <a:rPr lang="el-GR" dirty="0" err="1">
                <a:latin typeface="Arial" panose="020B0604020202020204" pitchFamily="34" charset="0"/>
                <a:cs typeface="Arial" panose="020B0604020202020204" pitchFamily="34" charset="0"/>
              </a:rPr>
              <a:t>κατάπερ</a:t>
            </a:r>
            <a:r>
              <a:rPr lang="el-GR" dirty="0">
                <a:latin typeface="Arial" panose="020B0604020202020204" pitchFamily="34" charset="0"/>
                <a:cs typeface="Arial" panose="020B0604020202020204" pitchFamily="34" charset="0"/>
              </a:rPr>
              <a:t>) (αντί καθ' </a:t>
            </a:r>
            <a:r>
              <a:rPr lang="el-GR" dirty="0" err="1">
                <a:latin typeface="Arial" panose="020B0604020202020204" pitchFamily="34" charset="0"/>
                <a:cs typeface="Arial" panose="020B0604020202020204" pitchFamily="34" charset="0"/>
              </a:rPr>
              <a:t>ἅπερ</a:t>
            </a:r>
            <a:r>
              <a:rPr lang="el-GR" dirty="0">
                <a:latin typeface="Arial" panose="020B0604020202020204" pitchFamily="34" charset="0"/>
                <a:cs typeface="Arial" panose="020B0604020202020204" pitchFamily="34" charset="0"/>
              </a:rPr>
              <a:t>) = καθώς, όπως ακριβώς («</a:t>
            </a:r>
            <a:r>
              <a:rPr lang="el-GR" dirty="0" err="1">
                <a:latin typeface="Arial" panose="020B0604020202020204" pitchFamily="34" charset="0"/>
                <a:cs typeface="Arial" panose="020B0604020202020204" pitchFamily="34" charset="0"/>
              </a:rPr>
              <a:t>καθάπερ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ἐπριάμην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Δημοσθ</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διασχισθησόμεθα</a:t>
            </a:r>
            <a:r>
              <a:rPr lang="el-GR" dirty="0">
                <a:latin typeface="Arial" panose="020B0604020202020204" pitchFamily="34" charset="0"/>
                <a:cs typeface="Arial" panose="020B0604020202020204" pitchFamily="34" charset="0"/>
              </a:rPr>
              <a:t>: διασχίζω: σχίζω </a:t>
            </a:r>
            <a:r>
              <a:rPr lang="el-GR" dirty="0" err="1">
                <a:latin typeface="Arial" panose="020B0604020202020204" pitchFamily="34" charset="0"/>
                <a:cs typeface="Arial" panose="020B0604020202020204" pitchFamily="34" charset="0"/>
              </a:rPr>
              <a:t>εἰς</a:t>
            </a:r>
            <a:r>
              <a:rPr lang="el-GR" dirty="0">
                <a:latin typeface="Arial" panose="020B0604020202020204" pitchFamily="34" charset="0"/>
                <a:cs typeface="Arial" panose="020B0604020202020204" pitchFamily="34" charset="0"/>
              </a:rPr>
              <a:t> δύο, διαχωρίζω, </a:t>
            </a:r>
            <a:r>
              <a:rPr lang="el-GR" dirty="0" err="1">
                <a:latin typeface="Arial" panose="020B0604020202020204" pitchFamily="34" charset="0"/>
                <a:cs typeface="Arial" panose="020B0604020202020204" pitchFamily="34" charset="0"/>
              </a:rPr>
              <a:t>διχοτομῶ</a:t>
            </a:r>
            <a:endParaRPr lang="el-GR" dirty="0">
              <a:latin typeface="Arial" panose="020B0604020202020204" pitchFamily="34" charset="0"/>
              <a:cs typeface="Arial" panose="020B0604020202020204" pitchFamily="34" charset="0"/>
            </a:endParaRPr>
          </a:p>
          <a:p>
            <a:pPr algn="just"/>
            <a:r>
              <a:rPr lang="el-GR" dirty="0" err="1">
                <a:latin typeface="Arial" panose="020B0604020202020204" pitchFamily="34" charset="0"/>
                <a:cs typeface="Arial" panose="020B0604020202020204" pitchFamily="34" charset="0"/>
              </a:rPr>
              <a:t>περίιμεν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πέρειμι</a:t>
            </a:r>
            <a:r>
              <a:rPr lang="el-GR" dirty="0">
                <a:latin typeface="Arial" panose="020B0604020202020204" pitchFamily="34" charset="0"/>
                <a:cs typeface="Arial" panose="020B0604020202020204" pitchFamily="34" charset="0"/>
              </a:rPr>
              <a:t> = πηγαίνω τριγύρω</a:t>
            </a:r>
          </a:p>
          <a:p>
            <a:pPr algn="just"/>
            <a:r>
              <a:rPr lang="el-GR" dirty="0" err="1">
                <a:latin typeface="Arial" panose="020B0604020202020204" pitchFamily="34" charset="0"/>
                <a:cs typeface="Arial" panose="020B0604020202020204" pitchFamily="34" charset="0"/>
              </a:rPr>
              <a:t>στήλαις</a:t>
            </a:r>
            <a:r>
              <a:rPr lang="el-GR" dirty="0">
                <a:latin typeface="Arial" panose="020B0604020202020204" pitchFamily="34" charset="0"/>
                <a:cs typeface="Arial" panose="020B0604020202020204" pitchFamily="34" charset="0"/>
              </a:rPr>
              <a:t>: στήλη: Δωρ. στάλα, ἡ (</a:t>
            </a:r>
            <a:r>
              <a:rPr lang="el-GR" dirty="0" err="1">
                <a:latin typeface="Arial" panose="020B0604020202020204" pitchFamily="34" charset="0"/>
                <a:cs typeface="Arial" panose="020B0604020202020204" pitchFamily="34" charset="0"/>
              </a:rPr>
              <a:t>στέλλω</a:t>
            </a:r>
            <a:r>
              <a:rPr lang="el-GR" dirty="0">
                <a:latin typeface="Arial" panose="020B0604020202020204" pitchFamily="34" charset="0"/>
                <a:cs typeface="Arial" panose="020B0604020202020204" pitchFamily="34" charset="0"/>
              </a:rPr>
              <a:t>;) = I. ογκώδης λίθος, ογκόλιθος που χρησιμεύει ως στήριγμα ή αντέρεισμα τοίχου, αντιτείχισμα, αντιστήριγμα,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Ιλ</a:t>
            </a:r>
            <a:r>
              <a:rPr lang="el-GR" dirty="0">
                <a:latin typeface="Arial" panose="020B0604020202020204" pitchFamily="34" charset="0"/>
                <a:cs typeface="Arial" panose="020B0604020202020204" pitchFamily="34" charset="0"/>
              </a:rPr>
              <a:t>.· όγκος από βραχώδη κρύσταλλο, μέσα στο οποίο οι Αιγύπτιοι έθαβαν τις μούμιες,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II. ογκόλιθος ή λίθινη πλάκα που έφερε επιγραφή· ομοίως,</a:t>
            </a:r>
          </a:p>
          <a:p>
            <a:pPr algn="just"/>
            <a:r>
              <a:rPr lang="el-GR" dirty="0" err="1">
                <a:latin typeface="Arial" panose="020B0604020202020204" pitchFamily="34" charset="0"/>
                <a:cs typeface="Arial" panose="020B0604020202020204" pitchFamily="34" charset="0"/>
              </a:rPr>
              <a:t>καταγραφὴν</a:t>
            </a:r>
            <a:r>
              <a:rPr lang="el-GR" dirty="0">
                <a:latin typeface="Arial" panose="020B0604020202020204" pitchFamily="34" charset="0"/>
                <a:cs typeface="Arial" panose="020B0604020202020204" pitchFamily="34" charset="0"/>
              </a:rPr>
              <a:t>: η (AM καταγραφή) καταγράφω = η λεπτομερής αναγραφή σε κατάλογο, η εγγραφή κάθε είδους έμψυχου ή άψυχου υλικού σε καταλόγους</a:t>
            </a:r>
          </a:p>
          <a:p>
            <a:pPr algn="just"/>
            <a:r>
              <a:rPr lang="el-GR" dirty="0" err="1">
                <a:latin typeface="Arial" panose="020B0604020202020204" pitchFamily="34" charset="0"/>
                <a:cs typeface="Arial" panose="020B0604020202020204" pitchFamily="34" charset="0"/>
              </a:rPr>
              <a:t>διαπεπρισμένοι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διαπρίω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ῑω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πριοῦμαι</a:t>
            </a:r>
            <a:r>
              <a:rPr lang="el-GR" dirty="0">
                <a:latin typeface="Arial" panose="020B0604020202020204" pitchFamily="34" charset="0"/>
                <a:cs typeface="Arial" panose="020B0604020202020204" pitchFamily="34" charset="0"/>
              </a:rPr>
              <a:t>, = I. χωρίζω στα δύο με πριόνι, τεμαχίζω πριονίζοντας, διχοτομώ,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μεταφ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διεπρίοντο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ταῖς</a:t>
            </a:r>
            <a:r>
              <a:rPr lang="el-GR" dirty="0">
                <a:latin typeface="Arial" panose="020B0604020202020204" pitchFamily="34" charset="0"/>
                <a:cs typeface="Arial" panose="020B0604020202020204" pitchFamily="34" charset="0"/>
              </a:rPr>
              <a:t> καρδίαις, τρύπησαν τις καρδιές, σε Καινή Διαθήκη, II. δ. </a:t>
            </a:r>
            <a:r>
              <a:rPr lang="el-GR" dirty="0" err="1">
                <a:latin typeface="Arial" panose="020B0604020202020204" pitchFamily="34" charset="0"/>
                <a:cs typeface="Arial" panose="020B0604020202020204" pitchFamily="34" charset="0"/>
              </a:rPr>
              <a:t>τοὺς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ὀδόντας</a:t>
            </a:r>
            <a:r>
              <a:rPr lang="el-GR" dirty="0">
                <a:latin typeface="Arial" panose="020B0604020202020204" pitchFamily="34" charset="0"/>
                <a:cs typeface="Arial" panose="020B0604020202020204" pitchFamily="34" charset="0"/>
              </a:rPr>
              <a:t>, τρίζω τα δόντια, σε </a:t>
            </a:r>
            <a:r>
              <a:rPr lang="el-GR" dirty="0" err="1">
                <a:latin typeface="Arial" panose="020B0604020202020204" pitchFamily="34" charset="0"/>
                <a:cs typeface="Arial" panose="020B0604020202020204" pitchFamily="34" charset="0"/>
              </a:rPr>
              <a:t>Λουκ</a:t>
            </a:r>
            <a:r>
              <a:rPr lang="el-GR" dirty="0">
                <a:latin typeface="Arial" panose="020B0604020202020204" pitchFamily="34" charset="0"/>
                <a:cs typeface="Arial" panose="020B0604020202020204" pitchFamily="34" charset="0"/>
              </a:rPr>
              <a:t>.</a:t>
            </a:r>
          </a:p>
          <a:p>
            <a:endParaRPr lang="el-GR" dirty="0"/>
          </a:p>
        </p:txBody>
      </p:sp>
    </p:spTree>
    <p:extLst>
      <p:ext uri="{BB962C8B-B14F-4D97-AF65-F5344CB8AC3E}">
        <p14:creationId xmlns:p14="http://schemas.microsoft.com/office/powerpoint/2010/main" val="3879996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C666BB-1205-3D3D-2CF7-2DD0F7AEF827}"/>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7F58FCAB-1206-7FA4-ED47-23F0A2259DCB}"/>
              </a:ext>
            </a:extLst>
          </p:cNvPr>
          <p:cNvSpPr>
            <a:spLocks noGrp="1"/>
          </p:cNvSpPr>
          <p:nvPr>
            <p:ph idx="1"/>
          </p:nvPr>
        </p:nvSpPr>
        <p:spPr/>
        <p:txBody>
          <a:bodyPr>
            <a:normAutofit fontScale="70000" lnSpcReduction="20000"/>
          </a:bodyPr>
          <a:lstStyle/>
          <a:p>
            <a:pPr algn="just"/>
            <a:r>
              <a:rPr lang="el-GR" dirty="0" err="1">
                <a:latin typeface="Arial" panose="020B0604020202020204" pitchFamily="34" charset="0"/>
                <a:cs typeface="Arial" panose="020B0604020202020204" pitchFamily="34" charset="0"/>
              </a:rPr>
              <a:t>ῥῖνας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ῥίς</a:t>
            </a:r>
            <a:r>
              <a:rPr lang="el-GR" dirty="0">
                <a:latin typeface="Arial" panose="020B0604020202020204" pitchFamily="34" charset="0"/>
                <a:cs typeface="Arial" panose="020B0604020202020204" pitchFamily="34" charset="0"/>
              </a:rPr>
              <a:t>: ἡ, γεν. </a:t>
            </a:r>
            <a:r>
              <a:rPr lang="el-GR" dirty="0" err="1">
                <a:latin typeface="Arial" panose="020B0604020202020204" pitchFamily="34" charset="0"/>
                <a:cs typeface="Arial" panose="020B0604020202020204" pitchFamily="34" charset="0"/>
              </a:rPr>
              <a:t>ῥῑνός</a:t>
            </a:r>
            <a:r>
              <a:rPr lang="el-GR" dirty="0">
                <a:latin typeface="Arial" panose="020B0604020202020204" pitchFamily="34" charset="0"/>
                <a:cs typeface="Arial" panose="020B0604020202020204" pitchFamily="34" charset="0"/>
              </a:rPr>
              <a:t>, αιτ. </a:t>
            </a:r>
            <a:r>
              <a:rPr lang="el-GR" dirty="0" err="1">
                <a:latin typeface="Arial" panose="020B0604020202020204" pitchFamily="34" charset="0"/>
                <a:cs typeface="Arial" panose="020B0604020202020204" pitchFamily="34" charset="0"/>
              </a:rPr>
              <a:t>ῥῖνα</a:t>
            </a:r>
            <a:r>
              <a:rPr lang="el-GR" dirty="0">
                <a:latin typeface="Arial" panose="020B0604020202020204" pitchFamily="34" charset="0"/>
                <a:cs typeface="Arial" panose="020B0604020202020204" pitchFamily="34" charset="0"/>
              </a:rPr>
              <a:t>, πληθ. </a:t>
            </a:r>
            <a:r>
              <a:rPr lang="el-GR" dirty="0" err="1">
                <a:latin typeface="Arial" panose="020B0604020202020204" pitchFamily="34" charset="0"/>
                <a:cs typeface="Arial" panose="020B0604020202020204" pitchFamily="34" charset="0"/>
              </a:rPr>
              <a:t>ῥῖνες</a:t>
            </a:r>
            <a:r>
              <a:rPr lang="el-GR" dirty="0">
                <a:latin typeface="Arial" panose="020B0604020202020204" pitchFamily="34" charset="0"/>
                <a:cs typeface="Arial" panose="020B0604020202020204" pitchFamily="34" charset="0"/>
              </a:rPr>
              <a:t> = 1. μύτη, Λατ. </a:t>
            </a:r>
            <a:r>
              <a:rPr lang="el-GR" dirty="0" err="1">
                <a:latin typeface="Arial" panose="020B0604020202020204" pitchFamily="34" charset="0"/>
                <a:cs typeface="Arial" panose="020B0604020202020204" pitchFamily="34" charset="0"/>
              </a:rPr>
              <a:t>nasus</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Όμηρ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κ.λπ., 2. στον πληθ., ρουθούνια, αλλά και η μύτη, όπως το Λατ. </a:t>
            </a:r>
            <a:r>
              <a:rPr lang="el-GR" dirty="0" err="1">
                <a:latin typeface="Arial" panose="020B0604020202020204" pitchFamily="34" charset="0"/>
                <a:cs typeface="Arial" panose="020B0604020202020204" pitchFamily="34" charset="0"/>
              </a:rPr>
              <a:t>nares</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Ιλ</a:t>
            </a:r>
            <a:r>
              <a:rPr lang="el-GR" i="1"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κ.λπ.</a:t>
            </a:r>
          </a:p>
          <a:p>
            <a:pPr algn="just"/>
            <a:r>
              <a:rPr lang="el-GR" dirty="0" err="1">
                <a:latin typeface="Arial" panose="020B0604020202020204" pitchFamily="34" charset="0"/>
                <a:cs typeface="Arial" panose="020B0604020202020204" pitchFamily="34" charset="0"/>
              </a:rPr>
              <a:t>λίσπαι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λίσπος</a:t>
            </a:r>
            <a:r>
              <a:rPr lang="el-GR" dirty="0">
                <a:latin typeface="Arial" panose="020B0604020202020204" pitchFamily="34" charset="0"/>
                <a:cs typeface="Arial" panose="020B0604020202020204" pitchFamily="34" charset="0"/>
              </a:rPr>
              <a:t>: -η, -ον (</a:t>
            </a:r>
            <a:r>
              <a:rPr lang="el-GR" dirty="0" err="1">
                <a:latin typeface="Arial" panose="020B0604020202020204" pitchFamily="34" charset="0"/>
                <a:cs typeface="Arial" panose="020B0604020202020204" pitchFamily="34" charset="0"/>
              </a:rPr>
              <a:t>λίς</a:t>
            </a:r>
            <a:r>
              <a:rPr lang="el-GR" dirty="0">
                <a:latin typeface="Arial" panose="020B0604020202020204" pitchFamily="34" charset="0"/>
                <a:cs typeface="Arial" panose="020B0604020202020204" pitchFamily="34" charset="0"/>
              </a:rPr>
              <a:t>, ἡ)· = I. λείος, γυαλισμένος,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 II. ως ουσ., </a:t>
            </a:r>
            <a:r>
              <a:rPr lang="el-GR" dirty="0" err="1">
                <a:latin typeface="Arial" panose="020B0604020202020204" pitchFamily="34" charset="0"/>
                <a:cs typeface="Arial" panose="020B0604020202020204" pitchFamily="34" charset="0"/>
              </a:rPr>
              <a:t>λίσπαι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αἱ</a:t>
            </a:r>
            <a:r>
              <a:rPr lang="el-GR" dirty="0">
                <a:latin typeface="Arial" panose="020B0604020202020204" pitchFamily="34" charset="0"/>
                <a:cs typeface="Arial" panose="020B0604020202020204" pitchFamily="34" charset="0"/>
              </a:rPr>
              <a:t>, κύβοι κομμένοι στα δύο από φίλους (ξένοι), κάθε ένας από τους οποίους κρατάει το μισό σαν ανάμνηση (σύμβολα),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παρακελεύεσθαι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παρακελεύομαι</a:t>
            </a:r>
            <a:r>
              <a:rPr lang="el-GR" dirty="0">
                <a:latin typeface="Arial" panose="020B0604020202020204" pitchFamily="34" charset="0"/>
                <a:cs typeface="Arial" panose="020B0604020202020204" pitchFamily="34" charset="0"/>
              </a:rPr>
              <a:t>: αποθ., = I. διατάζω κάποιον να κάνει κάτι, συμβουλεύω, παραγγέλλω, τί </a:t>
            </a:r>
            <a:r>
              <a:rPr lang="el-GR" dirty="0" err="1">
                <a:latin typeface="Arial" panose="020B0604020202020204" pitchFamily="34" charset="0"/>
                <a:cs typeface="Arial" panose="020B0604020202020204" pitchFamily="34" charset="0"/>
              </a:rPr>
              <a:t>τινι</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Θουκ</a:t>
            </a:r>
            <a:r>
              <a:rPr lang="el-GR" dirty="0">
                <a:latin typeface="Arial" panose="020B0604020202020204" pitchFamily="34" charset="0"/>
                <a:cs typeface="Arial" panose="020B0604020202020204" pitchFamily="34" charset="0"/>
              </a:rPr>
              <a:t>. κ.λπ.· </a:t>
            </a:r>
            <a:r>
              <a:rPr lang="el-GR" dirty="0" err="1">
                <a:latin typeface="Arial" panose="020B0604020202020204" pitchFamily="34" charset="0"/>
                <a:cs typeface="Arial" panose="020B0604020202020204" pitchFamily="34" charset="0"/>
              </a:rPr>
              <a:t>παρακελεύομαι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ταῦτα</a:t>
            </a:r>
            <a:r>
              <a:rPr lang="el-GR" dirty="0">
                <a:latin typeface="Arial" panose="020B0604020202020204" pitchFamily="34" charset="0"/>
                <a:cs typeface="Arial" panose="020B0604020202020204" pitchFamily="34" charset="0"/>
              </a:rPr>
              <a:t>, δίνω αυτή τη συμβουλή,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επίσης, </a:t>
            </a:r>
            <a:r>
              <a:rPr lang="el-GR" dirty="0" err="1">
                <a:latin typeface="Arial" panose="020B0604020202020204" pitchFamily="34" charset="0"/>
                <a:cs typeface="Arial" panose="020B0604020202020204" pitchFamily="34" charset="0"/>
              </a:rPr>
              <a:t>παρακελεύομαί</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τινι</a:t>
            </a:r>
            <a:r>
              <a:rPr lang="el-GR" dirty="0">
                <a:latin typeface="Arial" panose="020B0604020202020204" pitchFamily="34" charset="0"/>
                <a:cs typeface="Arial" panose="020B0604020202020204" pitchFamily="34" charset="0"/>
              </a:rPr>
              <a:t>, με απαρ., στον ίδ.,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II. παρακινώ, </a:t>
            </a:r>
            <a:r>
              <a:rPr lang="el-GR" dirty="0" err="1">
                <a:latin typeface="Arial" panose="020B0604020202020204" pitchFamily="34" charset="0"/>
                <a:cs typeface="Arial" panose="020B0604020202020204" pitchFamily="34" charset="0"/>
              </a:rPr>
              <a:t>τοιαῦτα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παρακελευσάμενος</a:t>
            </a:r>
            <a:r>
              <a:rPr lang="el-GR" dirty="0">
                <a:latin typeface="Arial" panose="020B0604020202020204" pitchFamily="34" charset="0"/>
                <a:cs typeface="Arial" panose="020B0604020202020204" pitchFamily="34" charset="0"/>
              </a:rPr>
              <a:t>, έχοντας δώσει αυτές τις διαταγές, σε </a:t>
            </a:r>
            <a:r>
              <a:rPr lang="el-GR" dirty="0" err="1">
                <a:latin typeface="Arial" panose="020B0604020202020204" pitchFamily="34" charset="0"/>
                <a:cs typeface="Arial" panose="020B0604020202020204" pitchFamily="34" charset="0"/>
              </a:rPr>
              <a:t>Θουκ</a:t>
            </a:r>
            <a:r>
              <a:rPr lang="el-GR" dirty="0">
                <a:latin typeface="Arial" panose="020B0604020202020204" pitchFamily="34" charset="0"/>
                <a:cs typeface="Arial" panose="020B0604020202020204" pitchFamily="34" charset="0"/>
              </a:rPr>
              <a:t>.· απόλ., ενθαρρύνομαι ο ένας τον άλλο με φωνές,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διαλλαγέντες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διαλλάσσω</a:t>
            </a:r>
            <a:r>
              <a:rPr lang="el-GR" dirty="0">
                <a:latin typeface="Arial" panose="020B0604020202020204" pitchFamily="34" charset="0"/>
                <a:cs typeface="Arial" panose="020B0604020202020204" pitchFamily="34" charset="0"/>
              </a:rPr>
              <a:t>: Αττ. -</a:t>
            </a:r>
            <a:r>
              <a:rPr lang="el-GR" dirty="0" err="1">
                <a:latin typeface="Arial" panose="020B0604020202020204" pitchFamily="34" charset="0"/>
                <a:cs typeface="Arial" panose="020B0604020202020204" pitchFamily="34" charset="0"/>
              </a:rPr>
              <a:t>ττω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ξω</a:t>
            </a:r>
            <a:r>
              <a:rPr lang="el-GR" dirty="0">
                <a:latin typeface="Arial" panose="020B0604020202020204" pitchFamily="34" charset="0"/>
                <a:cs typeface="Arial" panose="020B0604020202020204" pitchFamily="34" charset="0"/>
              </a:rPr>
              <a:t>, παρακ. </a:t>
            </a:r>
            <a:r>
              <a:rPr lang="el-GR" dirty="0" err="1">
                <a:latin typeface="Arial" panose="020B0604020202020204" pitchFamily="34" charset="0"/>
                <a:cs typeface="Arial" panose="020B0604020202020204" pitchFamily="34" charset="0"/>
              </a:rPr>
              <a:t>δι-ήλλᾰχα</a:t>
            </a:r>
            <a:r>
              <a:rPr lang="el-GR" dirty="0">
                <a:latin typeface="Arial" panose="020B0604020202020204" pitchFamily="34" charset="0"/>
                <a:cs typeface="Arial" panose="020B0604020202020204" pitchFamily="34" charset="0"/>
              </a:rPr>
              <a:t> — Παθ.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δι-αλλαχθήσομαι</a:t>
            </a:r>
            <a:r>
              <a:rPr lang="el-GR" dirty="0">
                <a:latin typeface="Arial" panose="020B0604020202020204" pitchFamily="34" charset="0"/>
                <a:cs typeface="Arial" panose="020B0604020202020204" pitchFamily="34" charset="0"/>
              </a:rPr>
              <a:t> και -</a:t>
            </a:r>
            <a:r>
              <a:rPr lang="el-GR" dirty="0" err="1">
                <a:latin typeface="Arial" panose="020B0604020202020204" pitchFamily="34" charset="0"/>
                <a:cs typeface="Arial" panose="020B0604020202020204" pitchFamily="34" charset="0"/>
              </a:rPr>
              <a:t>αλλᾰγήσομαι</a:t>
            </a:r>
            <a:r>
              <a:rPr lang="el-GR" dirty="0">
                <a:latin typeface="Arial" panose="020B0604020202020204" pitchFamily="34" charset="0"/>
                <a:cs typeface="Arial" panose="020B0604020202020204" pitchFamily="34" charset="0"/>
              </a:rPr>
              <a:t>, αόρ. αʹ -</a:t>
            </a:r>
            <a:r>
              <a:rPr lang="el-GR" dirty="0" err="1">
                <a:latin typeface="Arial" panose="020B0604020202020204" pitchFamily="34" charset="0"/>
                <a:cs typeface="Arial" panose="020B0604020202020204" pitchFamily="34" charset="0"/>
              </a:rPr>
              <a:t>ηλλάχθην</a:t>
            </a:r>
            <a:r>
              <a:rPr lang="el-GR" dirty="0">
                <a:latin typeface="Arial" panose="020B0604020202020204" pitchFamily="34" charset="0"/>
                <a:cs typeface="Arial" panose="020B0604020202020204" pitchFamily="34" charset="0"/>
              </a:rPr>
              <a:t> και -</a:t>
            </a:r>
            <a:r>
              <a:rPr lang="el-GR" dirty="0" err="1">
                <a:latin typeface="Arial" panose="020B0604020202020204" pitchFamily="34" charset="0"/>
                <a:cs typeface="Arial" panose="020B0604020202020204" pitchFamily="34" charset="0"/>
              </a:rPr>
              <a:t>ηλλάγην</a:t>
            </a:r>
            <a:r>
              <a:rPr lang="el-GR" dirty="0">
                <a:latin typeface="Arial" panose="020B0604020202020204" pitchFamily="34" charset="0"/>
                <a:cs typeface="Arial" panose="020B0604020202020204" pitchFamily="34" charset="0"/>
              </a:rPr>
              <a:t> [ᾰ], παρακ. -</a:t>
            </a:r>
            <a:r>
              <a:rPr lang="el-GR" dirty="0" err="1">
                <a:latin typeface="Arial" panose="020B0604020202020204" pitchFamily="34" charset="0"/>
                <a:cs typeface="Arial" panose="020B0604020202020204" pitchFamily="34" charset="0"/>
              </a:rPr>
              <a:t>ήλλαγμαι</a:t>
            </a:r>
            <a:r>
              <a:rPr lang="el-GR" dirty="0">
                <a:latin typeface="Arial" panose="020B0604020202020204" pitchFamily="34" charset="0"/>
                <a:cs typeface="Arial" panose="020B0604020202020204" pitchFamily="34" charset="0"/>
              </a:rPr>
              <a:t>·΄= I. Μέσ., ανταλλάσσω κάτι με κάτι άλλο, κάνω ανταλλαγή,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απόλ., κάνω ανταλλαγή, σε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II. Ενεργ., δίνω κάτι σε ανταλλαγή</a:t>
            </a:r>
          </a:p>
          <a:p>
            <a:endParaRPr lang="el-GR" dirty="0"/>
          </a:p>
        </p:txBody>
      </p:sp>
    </p:spTree>
    <p:extLst>
      <p:ext uri="{BB962C8B-B14F-4D97-AF65-F5344CB8AC3E}">
        <p14:creationId xmlns:p14="http://schemas.microsoft.com/office/powerpoint/2010/main" val="2607401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8925B8-8D1A-73DA-407C-2AF6507314CB}"/>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8F76109B-720A-8ED2-237C-CE45A76843CA}"/>
              </a:ext>
            </a:extLst>
          </p:cNvPr>
          <p:cNvSpPr>
            <a:spLocks noGrp="1"/>
          </p:cNvSpPr>
          <p:nvPr>
            <p:ph idx="1"/>
          </p:nvPr>
        </p:nvSpPr>
        <p:spPr/>
        <p:txBody>
          <a:bodyPr>
            <a:normAutofit fontScale="70000" lnSpcReduction="20000"/>
          </a:bodyPr>
          <a:lstStyle/>
          <a:p>
            <a:pPr algn="just"/>
            <a:r>
              <a:rPr lang="el-GR" dirty="0" err="1">
                <a:latin typeface="Arial" panose="020B0604020202020204" pitchFamily="34" charset="0"/>
                <a:cs typeface="Arial" panose="020B0604020202020204" pitchFamily="34" charset="0"/>
              </a:rPr>
              <a:t>ἐξευρήσομέν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ἐξευρίσκω</a:t>
            </a:r>
            <a:r>
              <a:rPr lang="el-GR" dirty="0">
                <a:latin typeface="Arial" panose="020B0604020202020204" pitchFamily="34" charset="0"/>
                <a:cs typeface="Arial" panose="020B0604020202020204" pitchFamily="34" charset="0"/>
              </a:rPr>
              <a:t>) ευρίσκω = επινοώ, εφευρίσκω («</a:t>
            </a:r>
            <a:r>
              <a:rPr lang="el-GR" dirty="0" err="1">
                <a:latin typeface="Arial" panose="020B0604020202020204" pitchFamily="34" charset="0"/>
                <a:cs typeface="Arial" panose="020B0604020202020204" pitchFamily="34" charset="0"/>
              </a:rPr>
              <a:t>ἀριθμὸν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ἔξοχον</a:t>
            </a:r>
            <a:r>
              <a:rPr lang="el-GR" dirty="0">
                <a:latin typeface="Arial" panose="020B0604020202020204" pitchFamily="34" charset="0"/>
                <a:cs typeface="Arial" panose="020B0604020202020204" pitchFamily="34" charset="0"/>
              </a:rPr>
              <a:t> σοφισμάτων </a:t>
            </a:r>
            <a:r>
              <a:rPr lang="el-GR" dirty="0" err="1">
                <a:latin typeface="Arial" panose="020B0604020202020204" pitchFamily="34" charset="0"/>
                <a:cs typeface="Arial" panose="020B0604020202020204" pitchFamily="34" charset="0"/>
              </a:rPr>
              <a:t>ἐξευρίσκων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Αισχύλ</a:t>
            </a:r>
            <a:r>
              <a:rPr lang="el-GR" dirty="0">
                <a:latin typeface="Arial" panose="020B0604020202020204" pitchFamily="34" charset="0"/>
                <a:cs typeface="Arial" panose="020B0604020202020204" pitchFamily="34" charset="0"/>
              </a:rPr>
              <a:t>.)  </a:t>
            </a:r>
          </a:p>
          <a:p>
            <a:pPr algn="just"/>
            <a:r>
              <a:rPr lang="el-GR" dirty="0" err="1">
                <a:latin typeface="Arial" panose="020B0604020202020204" pitchFamily="34" charset="0"/>
                <a:cs typeface="Arial" panose="020B0604020202020204" pitchFamily="34" charset="0"/>
              </a:rPr>
              <a:t>ἐντευξόμεθα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ἐντυγχάνω</a:t>
            </a:r>
            <a:r>
              <a:rPr lang="el-GR" dirty="0">
                <a:latin typeface="Arial" panose="020B0604020202020204" pitchFamily="34" charset="0"/>
                <a:cs typeface="Arial" panose="020B0604020202020204" pitchFamily="34" charset="0"/>
              </a:rPr>
              <a:t>: μέλλ. -</a:t>
            </a:r>
            <a:r>
              <a:rPr lang="el-GR" dirty="0" err="1">
                <a:latin typeface="Arial" panose="020B0604020202020204" pitchFamily="34" charset="0"/>
                <a:cs typeface="Arial" panose="020B0604020202020204" pitchFamily="34" charset="0"/>
              </a:rPr>
              <a:t>τεύξομαι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ἀόρ</a:t>
            </a:r>
            <a:r>
              <a:rPr lang="el-GR" dirty="0">
                <a:latin typeface="Arial" panose="020B0604020202020204" pitchFamily="34" charset="0"/>
                <a:cs typeface="Arial" panose="020B0604020202020204" pitchFamily="34" charset="0"/>
              </a:rPr>
              <a:t>. β΄ </a:t>
            </a:r>
            <a:r>
              <a:rPr lang="el-GR" dirty="0" err="1">
                <a:latin typeface="Arial" panose="020B0604020202020204" pitchFamily="34" charset="0"/>
                <a:cs typeface="Arial" panose="020B0604020202020204" pitchFamily="34" charset="0"/>
              </a:rPr>
              <a:t>ἐνέτῠχον</a:t>
            </a:r>
            <a:r>
              <a:rPr lang="el-GR" dirty="0">
                <a:latin typeface="Arial" panose="020B0604020202020204" pitchFamily="34" charset="0"/>
                <a:cs typeface="Arial" panose="020B0604020202020204" pitchFamily="34" charset="0"/>
              </a:rPr>
              <a:t>: πρκμ. </a:t>
            </a:r>
            <a:r>
              <a:rPr lang="el-GR" dirty="0" err="1">
                <a:latin typeface="Arial" panose="020B0604020202020204" pitchFamily="34" charset="0"/>
                <a:cs typeface="Arial" panose="020B0604020202020204" pitchFamily="34" charset="0"/>
              </a:rPr>
              <a:t>ἐντετύχηκα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ἀόρ</a:t>
            </a:r>
            <a:r>
              <a:rPr lang="el-GR" dirty="0">
                <a:latin typeface="Arial" panose="020B0604020202020204" pitchFamily="34" charset="0"/>
                <a:cs typeface="Arial" panose="020B0604020202020204" pitchFamily="34" charset="0"/>
              </a:rPr>
              <a:t>. παθ. </a:t>
            </a:r>
            <a:r>
              <a:rPr lang="el-GR" dirty="0" err="1">
                <a:latin typeface="Arial" panose="020B0604020202020204" pitchFamily="34" charset="0"/>
                <a:cs typeface="Arial" panose="020B0604020202020204" pitchFamily="34" charset="0"/>
              </a:rPr>
              <a:t>μετοχ</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ἐντευχθεὶς</a:t>
            </a:r>
            <a:r>
              <a:rPr lang="el-GR" dirty="0">
                <a:latin typeface="Arial" panose="020B0604020202020204" pitchFamily="34" charset="0"/>
                <a:cs typeface="Arial" panose="020B0604020202020204" pitchFamily="34" charset="0"/>
              </a:rPr>
              <a:t> μετ’ </a:t>
            </a:r>
            <a:r>
              <a:rPr lang="el-GR" dirty="0" err="1">
                <a:latin typeface="Arial" panose="020B0604020202020204" pitchFamily="34" charset="0"/>
                <a:cs typeface="Arial" panose="020B0604020202020204" pitchFamily="34" charset="0"/>
              </a:rPr>
              <a:t>ἐνεργ</a:t>
            </a:r>
            <a:r>
              <a:rPr lang="el-GR" dirty="0">
                <a:latin typeface="Arial" panose="020B0604020202020204" pitchFamily="34" charset="0"/>
                <a:cs typeface="Arial" panose="020B0604020202020204" pitchFamily="34" charset="0"/>
              </a:rPr>
              <a:t>. σημασίας</a:t>
            </a:r>
          </a:p>
          <a:p>
            <a:pPr algn="just"/>
            <a:r>
              <a:rPr lang="el-GR" dirty="0" err="1">
                <a:latin typeface="Arial" panose="020B0604020202020204" pitchFamily="34" charset="0"/>
                <a:cs typeface="Arial" panose="020B0604020202020204" pitchFamily="34" charset="0"/>
              </a:rPr>
              <a:t>ὀνίνησιν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ὀνίνημι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ὀνίνης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ὀνίνησι</a:t>
            </a:r>
            <a:r>
              <a:rPr lang="el-GR" dirty="0">
                <a:latin typeface="Arial" panose="020B0604020202020204" pitchFamily="34" charset="0"/>
                <a:cs typeface="Arial" panose="020B0604020202020204" pitchFamily="34" charset="0"/>
              </a:rPr>
              <a:t>, απαρ. </a:t>
            </a:r>
            <a:r>
              <a:rPr lang="el-GR" dirty="0" err="1">
                <a:latin typeface="Arial" panose="020B0604020202020204" pitchFamily="34" charset="0"/>
                <a:cs typeface="Arial" panose="020B0604020202020204" pitchFamily="34" charset="0"/>
              </a:rPr>
              <a:t>ὀνῐνάναι</a:t>
            </a:r>
            <a:r>
              <a:rPr lang="el-GR" dirty="0">
                <a:latin typeface="Arial" panose="020B0604020202020204" pitchFamily="34" charset="0"/>
                <a:cs typeface="Arial" panose="020B0604020202020204" pitchFamily="34" charset="0"/>
              </a:rPr>
              <a:t>, μτχ. </a:t>
            </a:r>
            <a:r>
              <a:rPr lang="el-GR" dirty="0" err="1">
                <a:latin typeface="Arial" panose="020B0604020202020204" pitchFamily="34" charset="0"/>
                <a:cs typeface="Arial" panose="020B0604020202020204" pitchFamily="34" charset="0"/>
              </a:rPr>
              <a:t>ὀνῐνάς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ᾶσα</a:t>
            </a:r>
            <a:r>
              <a:rPr lang="el-GR" dirty="0">
                <a:latin typeface="Arial" panose="020B0604020202020204" pitchFamily="34" charset="0"/>
                <a:cs typeface="Arial" panose="020B0604020202020204" pitchFamily="34" charset="0"/>
              </a:rPr>
              <a:t>· παρατ. από το </a:t>
            </a:r>
            <a:r>
              <a:rPr lang="el-GR" dirty="0" err="1">
                <a:latin typeface="Arial" panose="020B0604020202020204" pitchFamily="34" charset="0"/>
                <a:cs typeface="Arial" panose="020B0604020202020204" pitchFamily="34" charset="0"/>
              </a:rPr>
              <a:t>ὠφέλουν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ὀνήσω</a:t>
            </a:r>
            <a:r>
              <a:rPr lang="el-GR" dirty="0">
                <a:latin typeface="Arial" panose="020B0604020202020204" pitchFamily="34" charset="0"/>
                <a:cs typeface="Arial" panose="020B0604020202020204" pitchFamily="34" charset="0"/>
              </a:rPr>
              <a:t>, Δωρ. γʹ ενικ. </a:t>
            </a:r>
            <a:r>
              <a:rPr lang="el-GR" dirty="0" err="1">
                <a:latin typeface="Arial" panose="020B0604020202020204" pitchFamily="34" charset="0"/>
                <a:cs typeface="Arial" panose="020B0604020202020204" pitchFamily="34" charset="0"/>
              </a:rPr>
              <a:t>ὀνασεῖ</a:t>
            </a:r>
            <a:r>
              <a:rPr lang="el-GR" dirty="0">
                <a:latin typeface="Arial" panose="020B0604020202020204" pitchFamily="34" charset="0"/>
                <a:cs typeface="Arial" panose="020B0604020202020204" pitchFamily="34" charset="0"/>
              </a:rPr>
              <a:t>· αόρ. αʹ </a:t>
            </a:r>
            <a:r>
              <a:rPr lang="el-GR" dirty="0" err="1">
                <a:latin typeface="Arial" panose="020B0604020202020204" pitchFamily="34" charset="0"/>
                <a:cs typeface="Arial" panose="020B0604020202020204" pitchFamily="34" charset="0"/>
              </a:rPr>
              <a:t>ὤνησα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Επικ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ὄνησα</a:t>
            </a:r>
            <a:r>
              <a:rPr lang="el-GR" dirty="0">
                <a:latin typeface="Arial" panose="020B0604020202020204" pitchFamily="34" charset="0"/>
                <a:cs typeface="Arial" panose="020B0604020202020204" pitchFamily="34" charset="0"/>
              </a:rPr>
              <a:t> — Μέσ., </a:t>
            </a:r>
            <a:r>
              <a:rPr lang="el-GR" dirty="0" err="1">
                <a:latin typeface="Arial" panose="020B0604020202020204" pitchFamily="34" charset="0"/>
                <a:cs typeface="Arial" panose="020B0604020202020204" pitchFamily="34" charset="0"/>
              </a:rPr>
              <a:t>ὀνίνᾰμαι</a:t>
            </a:r>
            <a:r>
              <a:rPr lang="el-GR" dirty="0">
                <a:latin typeface="Arial" panose="020B0604020202020204" pitchFamily="34" charset="0"/>
                <a:cs typeface="Arial" panose="020B0604020202020204" pitchFamily="34" charset="0"/>
              </a:rPr>
              <a:t>, παρατ. </a:t>
            </a:r>
            <a:r>
              <a:rPr lang="el-GR" dirty="0" err="1">
                <a:latin typeface="Arial" panose="020B0604020202020204" pitchFamily="34" charset="0"/>
                <a:cs typeface="Arial" panose="020B0604020202020204" pitchFamily="34" charset="0"/>
              </a:rPr>
              <a:t>ὠνινάμην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ὀνήσομαι</a:t>
            </a:r>
            <a:r>
              <a:rPr lang="el-GR" dirty="0">
                <a:latin typeface="Arial" panose="020B0604020202020204" pitchFamily="34" charset="0"/>
                <a:cs typeface="Arial" panose="020B0604020202020204" pitchFamily="34" charset="0"/>
              </a:rPr>
              <a:t>, αόρ. βʹ </a:t>
            </a:r>
            <a:r>
              <a:rPr lang="el-GR" dirty="0" err="1">
                <a:latin typeface="Arial" panose="020B0604020202020204" pitchFamily="34" charset="0"/>
                <a:cs typeface="Arial" panose="020B0604020202020204" pitchFamily="34" charset="0"/>
              </a:rPr>
              <a:t>ὠνήμην</a:t>
            </a:r>
            <a:r>
              <a:rPr lang="el-GR" dirty="0">
                <a:latin typeface="Arial" panose="020B0604020202020204" pitchFamily="34" charset="0"/>
                <a:cs typeface="Arial" panose="020B0604020202020204" pitchFamily="34" charset="0"/>
              </a:rPr>
              <a:t>, προστ. </a:t>
            </a:r>
            <a:r>
              <a:rPr lang="el-GR" dirty="0" err="1">
                <a:latin typeface="Arial" panose="020B0604020202020204" pitchFamily="34" charset="0"/>
                <a:cs typeface="Arial" panose="020B0604020202020204" pitchFamily="34" charset="0"/>
              </a:rPr>
              <a:t>ὄνησο</a:t>
            </a:r>
            <a:r>
              <a:rPr lang="el-GR" dirty="0">
                <a:latin typeface="Arial" panose="020B0604020202020204" pitchFamily="34" charset="0"/>
                <a:cs typeface="Arial" panose="020B0604020202020204" pitchFamily="34" charset="0"/>
              </a:rPr>
              <a:t>, μτχ. </a:t>
            </a:r>
            <a:r>
              <a:rPr lang="el-GR" dirty="0" err="1">
                <a:latin typeface="Arial" panose="020B0604020202020204" pitchFamily="34" charset="0"/>
                <a:cs typeface="Arial" panose="020B0604020202020204" pitchFamily="34" charset="0"/>
              </a:rPr>
              <a:t>ὀνήμενος</a:t>
            </a:r>
            <a:r>
              <a:rPr lang="el-GR" dirty="0">
                <a:latin typeface="Arial" panose="020B0604020202020204" pitchFamily="34" charset="0"/>
                <a:cs typeface="Arial" panose="020B0604020202020204" pitchFamily="34" charset="0"/>
              </a:rPr>
              <a:t>· επίσης </a:t>
            </a:r>
            <a:r>
              <a:rPr lang="el-GR" dirty="0" err="1">
                <a:latin typeface="Arial" panose="020B0604020202020204" pitchFamily="34" charset="0"/>
                <a:cs typeface="Arial" panose="020B0604020202020204" pitchFamily="34" charset="0"/>
              </a:rPr>
              <a:t>ὠνάμην</a:t>
            </a:r>
            <a:r>
              <a:rPr lang="el-GR" dirty="0">
                <a:latin typeface="Arial" panose="020B0604020202020204" pitchFamily="34" charset="0"/>
                <a:cs typeface="Arial" panose="020B0604020202020204" pitchFamily="34" charset="0"/>
              </a:rPr>
              <a:t>, βʹ πληθ. </a:t>
            </a:r>
            <a:r>
              <a:rPr lang="el-GR" dirty="0" err="1">
                <a:latin typeface="Arial" panose="020B0604020202020204" pitchFamily="34" charset="0"/>
                <a:cs typeface="Arial" panose="020B0604020202020204" pitchFamily="34" charset="0"/>
              </a:rPr>
              <a:t>ὤνασθε</a:t>
            </a:r>
            <a:r>
              <a:rPr lang="el-GR" dirty="0">
                <a:latin typeface="Arial" panose="020B0604020202020204" pitchFamily="34" charset="0"/>
                <a:cs typeface="Arial" panose="020B0604020202020204" pitchFamily="34" charset="0"/>
              </a:rPr>
              <a:t>· ευκτ. </a:t>
            </a:r>
            <a:r>
              <a:rPr lang="el-GR" dirty="0" err="1">
                <a:latin typeface="Arial" panose="020B0604020202020204" pitchFamily="34" charset="0"/>
                <a:cs typeface="Arial" panose="020B0604020202020204" pitchFamily="34" charset="0"/>
              </a:rPr>
              <a:t>ὀναίμην</a:t>
            </a:r>
            <a:r>
              <a:rPr lang="el-GR" dirty="0">
                <a:latin typeface="Arial" panose="020B0604020202020204" pitchFamily="34" charset="0"/>
                <a:cs typeface="Arial" panose="020B0604020202020204" pitchFamily="34" charset="0"/>
              </a:rPr>
              <a:t>, απαρ. </a:t>
            </a:r>
            <a:r>
              <a:rPr lang="el-GR" dirty="0" err="1">
                <a:latin typeface="Arial" panose="020B0604020202020204" pitchFamily="34" charset="0"/>
                <a:cs typeface="Arial" panose="020B0604020202020204" pitchFamily="34" charset="0"/>
              </a:rPr>
              <a:t>ὄνασθαι</a:t>
            </a:r>
            <a:r>
              <a:rPr lang="el-GR" dirty="0">
                <a:latin typeface="Arial" panose="020B0604020202020204" pitchFamily="34" charset="0"/>
                <a:cs typeface="Arial" panose="020B0604020202020204" pitchFamily="34" charset="0"/>
              </a:rPr>
              <a:t> — Παθ., αόρ. αʹ </a:t>
            </a:r>
            <a:r>
              <a:rPr lang="el-GR" dirty="0" err="1">
                <a:latin typeface="Arial" panose="020B0604020202020204" pitchFamily="34" charset="0"/>
                <a:cs typeface="Arial" panose="020B0604020202020204" pitchFamily="34" charset="0"/>
              </a:rPr>
              <a:t>ὠνήθην</a:t>
            </a:r>
            <a:r>
              <a:rPr lang="el-GR" dirty="0">
                <a:latin typeface="Arial" panose="020B0604020202020204" pitchFamily="34" charset="0"/>
                <a:cs typeface="Arial" panose="020B0604020202020204" pitchFamily="34" charset="0"/>
              </a:rPr>
              <a:t>, Δωρ. </a:t>
            </a:r>
            <a:r>
              <a:rPr lang="el-GR" dirty="0" err="1">
                <a:latin typeface="Arial" panose="020B0604020202020204" pitchFamily="34" charset="0"/>
                <a:cs typeface="Arial" panose="020B0604020202020204" pitchFamily="34" charset="0"/>
              </a:rPr>
              <a:t>ὠνάθην</a:t>
            </a:r>
            <a:r>
              <a:rPr lang="el-GR" dirty="0">
                <a:latin typeface="Arial" panose="020B0604020202020204" pitchFamily="34" charset="0"/>
                <a:cs typeface="Arial" panose="020B0604020202020204" pitchFamily="34" charset="0"/>
              </a:rPr>
              <a:t>· = </a:t>
            </a:r>
            <a:r>
              <a:rPr lang="en-GB" dirty="0">
                <a:latin typeface="Arial" panose="020B0604020202020204" pitchFamily="34" charset="0"/>
                <a:cs typeface="Arial" panose="020B0604020202020204" pitchFamily="34" charset="0"/>
              </a:rPr>
              <a:t>I. </a:t>
            </a:r>
            <a:r>
              <a:rPr lang="el-GR" dirty="0">
                <a:latin typeface="Arial" panose="020B0604020202020204" pitchFamily="34" charset="0"/>
                <a:cs typeface="Arial" panose="020B0604020202020204" pitchFamily="34" charset="0"/>
              </a:rPr>
              <a:t>Ενεργ., ωφελώ, ευεργετώ, βοηθώ, </a:t>
            </a:r>
            <a:r>
              <a:rPr lang="el-GR" dirty="0" err="1">
                <a:latin typeface="Arial" panose="020B0604020202020204" pitchFamily="34" charset="0"/>
                <a:cs typeface="Arial" panose="020B0604020202020204" pitchFamily="34" charset="0"/>
              </a:rPr>
              <a:t>υποσηρίζω</a:t>
            </a:r>
            <a:r>
              <a:rPr lang="el-GR" dirty="0">
                <a:latin typeface="Arial" panose="020B0604020202020204" pitchFamily="34" charset="0"/>
                <a:cs typeface="Arial" panose="020B0604020202020204" pitchFamily="34" charset="0"/>
              </a:rPr>
              <a:t>, και όπως το Λατ. </a:t>
            </a:r>
            <a:r>
              <a:rPr lang="en-GB" dirty="0" err="1">
                <a:latin typeface="Arial" panose="020B0604020202020204" pitchFamily="34" charset="0"/>
                <a:cs typeface="Arial" panose="020B0604020202020204" pitchFamily="34" charset="0"/>
              </a:rPr>
              <a:t>juvo</a:t>
            </a:r>
            <a:r>
              <a:rPr lang="en-GB"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τέρπω, ευχαριστώ· απόλ. και με αιτ. προσ.,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Ιλ</a:t>
            </a:r>
            <a:r>
              <a:rPr lang="el-GR" i="1"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κ.λπ.· </a:t>
            </a:r>
            <a:r>
              <a:rPr lang="el-GR" dirty="0" err="1">
                <a:latin typeface="Arial" panose="020B0604020202020204" pitchFamily="34" charset="0"/>
                <a:cs typeface="Arial" panose="020B0604020202020204" pitchFamily="34" charset="0"/>
              </a:rPr>
              <a:t>πολλὰ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τινα</a:t>
            </a:r>
            <a:r>
              <a:rPr lang="el-GR" dirty="0">
                <a:latin typeface="Arial" panose="020B0604020202020204" pitchFamily="34" charset="0"/>
                <a:cs typeface="Arial" panose="020B0604020202020204" pitchFamily="34" charset="0"/>
              </a:rPr>
              <a:t>, σε Ομηρ. </a:t>
            </a:r>
            <a:r>
              <a:rPr lang="el-GR" i="1" dirty="0" err="1">
                <a:latin typeface="Arial" panose="020B0604020202020204" pitchFamily="34" charset="0"/>
                <a:cs typeface="Arial" panose="020B0604020202020204" pitchFamily="34" charset="0"/>
              </a:rPr>
              <a:t>Οδ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ὡς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ὤνησας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ἀπεκρίνω</a:t>
            </a:r>
            <a:r>
              <a:rPr lang="el-GR" dirty="0">
                <a:latin typeface="Arial" panose="020B0604020202020204" pitchFamily="34" charset="0"/>
                <a:cs typeface="Arial" panose="020B0604020202020204" pitchFamily="34" charset="0"/>
              </a:rPr>
              <a:t>, πόσο με ευχαρίστησες με την απάντησή σου,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II. 1. </a:t>
            </a:r>
            <a:r>
              <a:rPr lang="el-GR" dirty="0">
                <a:latin typeface="Arial" panose="020B0604020202020204" pitchFamily="34" charset="0"/>
                <a:cs typeface="Arial" panose="020B0604020202020204" pitchFamily="34" charset="0"/>
              </a:rPr>
              <a:t>Μέσ., έχω κέρδος ή όφελος, προσπορίζομαι ευεργεσία, παίρνω χαρά ή απόλαυση,</a:t>
            </a:r>
          </a:p>
          <a:p>
            <a:endParaRPr lang="el-GR" dirty="0"/>
          </a:p>
        </p:txBody>
      </p:sp>
    </p:spTree>
    <p:extLst>
      <p:ext uri="{BB962C8B-B14F-4D97-AF65-F5344CB8AC3E}">
        <p14:creationId xmlns:p14="http://schemas.microsoft.com/office/powerpoint/2010/main" val="1656845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E8B7FF-C7E1-3A0D-34EA-CA7F34BEB8D2}"/>
              </a:ext>
            </a:extLst>
          </p:cNvPr>
          <p:cNvSpPr>
            <a:spLocks noGrp="1"/>
          </p:cNvSpPr>
          <p:nvPr>
            <p:ph type="title"/>
          </p:nvPr>
        </p:nvSpPr>
        <p:spPr/>
        <p:txBody>
          <a:bodyPr/>
          <a:lstStyle/>
          <a:p>
            <a:r>
              <a:rPr lang="el-GR" dirty="0"/>
              <a:t>Ερωτήσεις κατανόησης</a:t>
            </a:r>
          </a:p>
        </p:txBody>
      </p:sp>
      <p:sp>
        <p:nvSpPr>
          <p:cNvPr id="3" name="Θέση περιεχομένου 2">
            <a:extLst>
              <a:ext uri="{FF2B5EF4-FFF2-40B4-BE49-F238E27FC236}">
                <a16:creationId xmlns:a16="http://schemas.microsoft.com/office/drawing/2014/main" id="{04FA353F-9361-DA01-C80C-F2F66CA6507F}"/>
              </a:ext>
            </a:extLst>
          </p:cNvPr>
          <p:cNvSpPr>
            <a:spLocks noGrp="1"/>
          </p:cNvSpPr>
          <p:nvPr>
            <p:ph idx="1"/>
          </p:nvPr>
        </p:nvSpPr>
        <p:spPr/>
        <p:txBody>
          <a:bodyPr/>
          <a:lstStyle/>
          <a:p>
            <a:pPr algn="just"/>
            <a:r>
              <a:rPr lang="el-GR" dirty="0">
                <a:latin typeface="Arial" panose="020B0604020202020204" pitchFamily="34" charset="0"/>
                <a:cs typeface="Arial" panose="020B0604020202020204" pitchFamily="34" charset="0"/>
              </a:rPr>
              <a:t>1) Πώς συνδέεται το συναίσθημα του έρωτα με τη φύση του ανθρώπου;</a:t>
            </a:r>
          </a:p>
          <a:p>
            <a:pPr algn="just"/>
            <a:r>
              <a:rPr lang="el-GR" dirty="0">
                <a:latin typeface="Arial" panose="020B0604020202020204" pitchFamily="34" charset="0"/>
                <a:cs typeface="Arial" panose="020B0604020202020204" pitchFamily="34" charset="0"/>
              </a:rPr>
              <a:t>2) Τι ήταν το </a:t>
            </a:r>
            <a:r>
              <a:rPr lang="el-GR" i="1" dirty="0" err="1">
                <a:latin typeface="Arial" panose="020B0604020202020204" pitchFamily="34" charset="0"/>
                <a:cs typeface="Arial" panose="020B0604020202020204" pitchFamily="34" charset="0"/>
              </a:rPr>
              <a:t>ἀνδρόγυνον</a:t>
            </a:r>
            <a:r>
              <a:rPr lang="el-GR" dirty="0">
                <a:latin typeface="Arial" panose="020B0604020202020204" pitchFamily="34" charset="0"/>
                <a:cs typeface="Arial" panose="020B0604020202020204" pitchFamily="34" charset="0"/>
              </a:rPr>
              <a:t>;</a:t>
            </a:r>
          </a:p>
          <a:p>
            <a:pPr algn="just"/>
            <a:r>
              <a:rPr lang="el-GR" dirty="0">
                <a:latin typeface="Arial" panose="020B0604020202020204" pitchFamily="34" charset="0"/>
                <a:cs typeface="Arial" panose="020B0604020202020204" pitchFamily="34" charset="0"/>
              </a:rPr>
              <a:t>3) Πώς συνδέονται οι σεξουαλικές προτιμήσεις με τον μύθο που διηγήθηκε ο Αριστοφάνης;</a:t>
            </a:r>
          </a:p>
          <a:p>
            <a:pPr algn="just"/>
            <a:r>
              <a:rPr lang="el-GR" dirty="0">
                <a:latin typeface="Arial" panose="020B0604020202020204" pitchFamily="34" charset="0"/>
                <a:cs typeface="Arial" panose="020B0604020202020204" pitchFamily="34" charset="0"/>
              </a:rPr>
              <a:t>4) Ποιο πράγμα ονομάζει έρωτα ο Αριστοφάνης;</a:t>
            </a:r>
          </a:p>
          <a:p>
            <a:endParaRPr lang="el-GR" dirty="0"/>
          </a:p>
        </p:txBody>
      </p:sp>
    </p:spTree>
    <p:extLst>
      <p:ext uri="{BB962C8B-B14F-4D97-AF65-F5344CB8AC3E}">
        <p14:creationId xmlns:p14="http://schemas.microsoft.com/office/powerpoint/2010/main" val="829317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1CD1FF-DEC9-D8A7-80E8-934AA924EB62}"/>
              </a:ext>
            </a:extLst>
          </p:cNvPr>
          <p:cNvSpPr>
            <a:spLocks noGrp="1"/>
          </p:cNvSpPr>
          <p:nvPr>
            <p:ph type="title"/>
          </p:nvPr>
        </p:nvSpPr>
        <p:spPr/>
        <p:txBody>
          <a:bodyPr/>
          <a:lstStyle/>
          <a:p>
            <a:r>
              <a:rPr lang="el-GR" dirty="0"/>
              <a:t>Σχόλια</a:t>
            </a:r>
          </a:p>
        </p:txBody>
      </p:sp>
      <p:sp>
        <p:nvSpPr>
          <p:cNvPr id="3" name="Θέση περιεχομένου 2">
            <a:extLst>
              <a:ext uri="{FF2B5EF4-FFF2-40B4-BE49-F238E27FC236}">
                <a16:creationId xmlns:a16="http://schemas.microsoft.com/office/drawing/2014/main" id="{1D4CA450-3051-F2F1-A0E7-C3778CFE0286}"/>
              </a:ext>
            </a:extLst>
          </p:cNvPr>
          <p:cNvSpPr>
            <a:spLocks noGrp="1"/>
          </p:cNvSpPr>
          <p:nvPr>
            <p:ph idx="1"/>
          </p:nvPr>
        </p:nvSpPr>
        <p:spPr/>
        <p:txBody>
          <a:bodyPr>
            <a:normAutofit fontScale="92500" lnSpcReduction="20000"/>
          </a:bodyPr>
          <a:lstStyle/>
          <a:p>
            <a:pPr algn="just"/>
            <a:r>
              <a:rPr lang="el-GR" dirty="0">
                <a:latin typeface="Arial" panose="020B0604020202020204" pitchFamily="34" charset="0"/>
                <a:cs typeface="Arial" panose="020B0604020202020204" pitchFamily="34" charset="0"/>
              </a:rPr>
              <a:t>ΠΑΙΔΙΚΟΣ ΕΡΩΣ:</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Αναγνωρισμένος κοινωνικός θεσμός με συνήθειες και κανόνες, παράδοση και τεχνική.</a:t>
            </a:r>
          </a:p>
          <a:p>
            <a:pPr algn="just"/>
            <a:r>
              <a:rPr lang="el-GR" dirty="0">
                <a:latin typeface="Arial" panose="020B0604020202020204" pitchFamily="34" charset="0"/>
                <a:cs typeface="Arial" panose="020B0604020202020204" pitchFamily="34" charset="0"/>
              </a:rPr>
              <a:t>Η σεξουαλική σχέση ήταν μεταξύ ενός εραστή, δηλαδή ενός νέου ενήλικα (περίπου ως 30 χρονών) με ρόλο ενεργητικό, και ενός ερωμένου, δηλαδή ενός εφήβου (περίπου 12 ως 18 ετών) με ρόλο παθητικό. Ο εραστής κυριαρχούσε στη σχέση, ήταν ο «κυνηγός», και παρείχε δώρα (όχι όμως χρήματα) και βοήθεια στον νεότερο που επιδίωκε να γίνει ένα ώριμο μέλος της κοινωνίας, προσφέροντας του κοινωνική υπόσταση, καθώς τον καθιστούσε επίλεκτο σύντροφο, μέλος μιας διακεκριμένης κοινωνικής ελίτ. Αντίθετα, ο </a:t>
            </a:r>
            <a:r>
              <a:rPr lang="el-GR" dirty="0" err="1">
                <a:latin typeface="Arial" panose="020B0604020202020204" pitchFamily="34" charset="0"/>
                <a:cs typeface="Arial" panose="020B0604020202020204" pitchFamily="34" charset="0"/>
              </a:rPr>
              <a:t>ερώμενος</a:t>
            </a:r>
            <a:r>
              <a:rPr lang="el-GR" dirty="0">
                <a:latin typeface="Arial" panose="020B0604020202020204" pitchFamily="34" charset="0"/>
                <a:cs typeface="Arial" panose="020B0604020202020204" pitchFamily="34" charset="0"/>
              </a:rPr>
              <a:t> είχε το ρόλο του υποδεέστερου και δεχόταν τις κρούσεις του εραστή αρχικά με απροθυμία ή τουλάχιστον με διακριτικότητα. </a:t>
            </a:r>
          </a:p>
          <a:p>
            <a:endParaRPr lang="el-GR" dirty="0"/>
          </a:p>
        </p:txBody>
      </p:sp>
    </p:spTree>
    <p:extLst>
      <p:ext uri="{BB962C8B-B14F-4D97-AF65-F5344CB8AC3E}">
        <p14:creationId xmlns:p14="http://schemas.microsoft.com/office/powerpoint/2010/main" val="3091527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667004-D7EF-890E-7024-CAEB6C1D1433}"/>
              </a:ext>
            </a:extLst>
          </p:cNvPr>
          <p:cNvSpPr>
            <a:spLocks noGrp="1"/>
          </p:cNvSpPr>
          <p:nvPr>
            <p:ph type="title"/>
          </p:nvPr>
        </p:nvSpPr>
        <p:spPr/>
        <p:txBody>
          <a:bodyPr/>
          <a:lstStyle/>
          <a:p>
            <a:r>
              <a:rPr lang="el-GR" dirty="0"/>
              <a:t>Σχόλια</a:t>
            </a:r>
          </a:p>
        </p:txBody>
      </p:sp>
      <p:sp>
        <p:nvSpPr>
          <p:cNvPr id="3" name="Θέση περιεχομένου 2">
            <a:extLst>
              <a:ext uri="{FF2B5EF4-FFF2-40B4-BE49-F238E27FC236}">
                <a16:creationId xmlns:a16="http://schemas.microsoft.com/office/drawing/2014/main" id="{9A3D46FB-C661-286E-8E54-8538C179C213}"/>
              </a:ext>
            </a:extLst>
          </p:cNvPr>
          <p:cNvSpPr>
            <a:spLocks noGrp="1"/>
          </p:cNvSpPr>
          <p:nvPr>
            <p:ph idx="1"/>
          </p:nvPr>
        </p:nvSpPr>
        <p:spPr/>
        <p:txBody>
          <a:bodyPr/>
          <a:lstStyle/>
          <a:p>
            <a:pPr algn="just"/>
            <a:r>
              <a:rPr lang="el-GR" dirty="0"/>
              <a:t>Όταν το αγόρι γινόταν άνδρας, ήταν η σειρά του να λειτουργήσει ως ο «κυνηγός» εραστής και στην ηλικία των 30 περίπου χρόνων, τον αποδεκτό χρόνο για γάμο, οι άνδρες εγκατέλειπαν την ομοφυλοφιλία για τον έγγαμο βίο. Η κοινή γνώμη επέκρινε δριμύτατα τους άνδρες που συνέχιζαν να έχουν τον ρόλο τού υποταγμένου ερωμένου μετά την ενηλικίωσή τους ως εκθηλυμένους, και εάν δέχονταν χρήματα για τις υπηρεσίες τους, μπορούσαν να στερηθούν τα πολιτικά τους δικαιώματα.</a:t>
            </a:r>
          </a:p>
          <a:p>
            <a:pPr algn="just"/>
            <a:r>
              <a:rPr lang="el-GR" dirty="0"/>
              <a:t>Ο εραστής ένιωθε σφοδρό έρωτα για το παιδί ενώ ο ερωμένος φιλία.</a:t>
            </a:r>
          </a:p>
        </p:txBody>
      </p:sp>
    </p:spTree>
    <p:extLst>
      <p:ext uri="{BB962C8B-B14F-4D97-AF65-F5344CB8AC3E}">
        <p14:creationId xmlns:p14="http://schemas.microsoft.com/office/powerpoint/2010/main" val="814431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7C2141-F19B-B31D-455C-4ECB567E350E}"/>
              </a:ext>
            </a:extLst>
          </p:cNvPr>
          <p:cNvSpPr>
            <a:spLocks noGrp="1"/>
          </p:cNvSpPr>
          <p:nvPr>
            <p:ph type="title"/>
          </p:nvPr>
        </p:nvSpPr>
        <p:spPr/>
        <p:txBody>
          <a:bodyPr/>
          <a:lstStyle/>
          <a:p>
            <a:r>
              <a:rPr lang="el-GR" dirty="0"/>
              <a:t>Σχόλια</a:t>
            </a:r>
          </a:p>
        </p:txBody>
      </p:sp>
      <p:pic>
        <p:nvPicPr>
          <p:cNvPr id="13" name="Θέση περιεχομένου 12">
            <a:extLst>
              <a:ext uri="{FF2B5EF4-FFF2-40B4-BE49-F238E27FC236}">
                <a16:creationId xmlns:a16="http://schemas.microsoft.com/office/drawing/2014/main" id="{2B2D867E-6B78-DA8B-F2BF-2149E7C6079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39946" y="2162492"/>
            <a:ext cx="2596896" cy="3139440"/>
          </a:xfrm>
        </p:spPr>
      </p:pic>
      <p:pic>
        <p:nvPicPr>
          <p:cNvPr id="11" name="Θέση περιεχομένου 10">
            <a:extLst>
              <a:ext uri="{FF2B5EF4-FFF2-40B4-BE49-F238E27FC236}">
                <a16:creationId xmlns:a16="http://schemas.microsoft.com/office/drawing/2014/main" id="{5CA8A4FB-1B44-7D97-4202-4DFD1704CE1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24856" y="2403475"/>
            <a:ext cx="2857500" cy="2657475"/>
          </a:xfrm>
        </p:spPr>
      </p:pic>
    </p:spTree>
    <p:extLst>
      <p:ext uri="{BB962C8B-B14F-4D97-AF65-F5344CB8AC3E}">
        <p14:creationId xmlns:p14="http://schemas.microsoft.com/office/powerpoint/2010/main" val="1102200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522609-D7B5-1BF2-F066-F09E76ADC192}"/>
              </a:ext>
            </a:extLst>
          </p:cNvPr>
          <p:cNvSpPr>
            <a:spLocks noGrp="1"/>
          </p:cNvSpPr>
          <p:nvPr>
            <p:ph type="title"/>
          </p:nvPr>
        </p:nvSpPr>
        <p:spPr/>
        <p:txBody>
          <a:bodyPr/>
          <a:lstStyle/>
          <a:p>
            <a:r>
              <a:rPr lang="el-GR" i="1" dirty="0"/>
              <a:t>Συμπόσιο</a:t>
            </a:r>
            <a:r>
              <a:rPr lang="el-GR" dirty="0"/>
              <a:t> </a:t>
            </a:r>
            <a:r>
              <a:rPr lang="en-GB" dirty="0"/>
              <a:t>202d-204b</a:t>
            </a:r>
            <a:endParaRPr lang="el-GR" dirty="0"/>
          </a:p>
        </p:txBody>
      </p:sp>
      <p:sp>
        <p:nvSpPr>
          <p:cNvPr id="4" name="Θέση περιεχομένου 3">
            <a:extLst>
              <a:ext uri="{FF2B5EF4-FFF2-40B4-BE49-F238E27FC236}">
                <a16:creationId xmlns:a16="http://schemas.microsoft.com/office/drawing/2014/main" id="{551108AC-B817-49AE-9A7C-0B0E499C3F5E}"/>
              </a:ext>
            </a:extLst>
          </p:cNvPr>
          <p:cNvSpPr>
            <a:spLocks noGrp="1"/>
          </p:cNvSpPr>
          <p:nvPr>
            <p:ph sz="half" idx="1"/>
          </p:nvPr>
        </p:nvSpPr>
        <p:spPr/>
        <p:txBody>
          <a:bodyPr>
            <a:normAutofit fontScale="70000" lnSpcReduction="20000"/>
          </a:bodyPr>
          <a:lstStyle/>
          <a:p>
            <a:pPr marL="0" indent="0" algn="just">
              <a:buNone/>
            </a:pPr>
            <a:r>
              <a:rPr lang="en-GB" dirty="0">
                <a:latin typeface="Arial" panose="020B0604020202020204" pitchFamily="34" charset="0"/>
                <a:cs typeface="Arial" panose="020B0604020202020204" pitchFamily="34" charset="0"/>
              </a:rPr>
              <a:t>202d] </a:t>
            </a:r>
            <a:r>
              <a:rPr lang="el-GR" dirty="0">
                <a:latin typeface="Arial" panose="020B0604020202020204" pitchFamily="34" charset="0"/>
                <a:cs typeface="Arial" panose="020B0604020202020204" pitchFamily="34" charset="0"/>
              </a:rPr>
              <a:t>Τί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ἔφην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εἴη</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Ἔρως</a:t>
            </a:r>
            <a:r>
              <a:rPr lang="el-GR" dirty="0">
                <a:latin typeface="Arial" panose="020B0604020202020204" pitchFamily="34" charset="0"/>
                <a:cs typeface="Arial" panose="020B0604020202020204" pitchFamily="34" charset="0"/>
              </a:rPr>
              <a:t>; θνητός;</a:t>
            </a:r>
          </a:p>
          <a:p>
            <a:pPr marL="0" indent="0" algn="just">
              <a:buNone/>
            </a:pPr>
            <a:r>
              <a:rPr lang="el-GR" dirty="0" err="1">
                <a:latin typeface="Arial" panose="020B0604020202020204" pitchFamily="34" charset="0"/>
                <a:cs typeface="Arial" panose="020B0604020202020204" pitchFamily="34" charset="0"/>
              </a:rPr>
              <a:t>Ἥκιστά</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a:t>
            </a:r>
          </a:p>
          <a:p>
            <a:pPr marL="0" indent="0" algn="just">
              <a:buNone/>
            </a:pPr>
            <a:r>
              <a:rPr lang="el-GR" dirty="0" err="1">
                <a:latin typeface="Arial" panose="020B0604020202020204" pitchFamily="34" charset="0"/>
                <a:cs typeface="Arial" panose="020B0604020202020204" pitchFamily="34" charset="0"/>
              </a:rPr>
              <a:t>Ἀλλὰ</a:t>
            </a:r>
            <a:r>
              <a:rPr lang="el-GR" dirty="0">
                <a:latin typeface="Arial" panose="020B0604020202020204" pitchFamily="34" charset="0"/>
                <a:cs typeface="Arial" panose="020B0604020202020204" pitchFamily="34" charset="0"/>
              </a:rPr>
              <a:t> τί </a:t>
            </a:r>
            <a:r>
              <a:rPr lang="el-GR" dirty="0" err="1">
                <a:latin typeface="Arial" panose="020B0604020202020204" pitchFamily="34" charset="0"/>
                <a:cs typeface="Arial" panose="020B0604020202020204" pitchFamily="34" charset="0"/>
              </a:rPr>
              <a:t>μήν</a:t>
            </a:r>
            <a:r>
              <a:rPr lang="el-GR" dirty="0">
                <a:latin typeface="Arial" panose="020B0604020202020204" pitchFamily="34" charset="0"/>
                <a:cs typeface="Arial" panose="020B0604020202020204" pitchFamily="34" charset="0"/>
              </a:rPr>
              <a:t>;</a:t>
            </a:r>
          </a:p>
          <a:p>
            <a:pPr marL="0" indent="0" algn="just">
              <a:buNone/>
            </a:pPr>
            <a:r>
              <a:rPr lang="el-GR" dirty="0" err="1">
                <a:latin typeface="Arial" panose="020B0604020202020204" pitchFamily="34" charset="0"/>
                <a:cs typeface="Arial" panose="020B0604020202020204" pitchFamily="34" charset="0"/>
              </a:rPr>
              <a:t>Ὥσπερ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πρότερα, </a:t>
            </a:r>
            <a:r>
              <a:rPr lang="el-GR" dirty="0" err="1">
                <a:latin typeface="Arial" panose="020B0604020202020204" pitchFamily="34" charset="0"/>
                <a:cs typeface="Arial" panose="020B0604020202020204" pitchFamily="34" charset="0"/>
              </a:rPr>
              <a:t>ἔφη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μεταξὺ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θνητοῦ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ἀθανάτου</a:t>
            </a:r>
            <a:r>
              <a:rPr lang="el-GR" dirty="0">
                <a:latin typeface="Arial" panose="020B0604020202020204" pitchFamily="34" charset="0"/>
                <a:cs typeface="Arial" panose="020B0604020202020204" pitchFamily="34" charset="0"/>
              </a:rPr>
              <a:t>.</a:t>
            </a:r>
          </a:p>
          <a:p>
            <a:pPr marL="0" indent="0" algn="just">
              <a:buNone/>
            </a:pPr>
            <a:r>
              <a:rPr lang="el-GR" dirty="0">
                <a:latin typeface="Arial" panose="020B0604020202020204" pitchFamily="34" charset="0"/>
                <a:cs typeface="Arial" panose="020B0604020202020204" pitchFamily="34" charset="0"/>
              </a:rPr>
              <a:t>Τί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ὦ Διοτίμα;</a:t>
            </a:r>
          </a:p>
          <a:p>
            <a:pPr marL="0" indent="0" algn="just">
              <a:buNone/>
            </a:pPr>
            <a:r>
              <a:rPr lang="el-GR" dirty="0">
                <a:latin typeface="Arial" panose="020B0604020202020204" pitchFamily="34" charset="0"/>
                <a:cs typeface="Arial" panose="020B0604020202020204" pitchFamily="34" charset="0"/>
              </a:rPr>
              <a:t>Δαίμων μέγας, ὦ </a:t>
            </a:r>
            <a:r>
              <a:rPr lang="el-GR" dirty="0" err="1">
                <a:latin typeface="Arial" panose="020B0604020202020204" pitchFamily="34" charset="0"/>
                <a:cs typeface="Arial" panose="020B0604020202020204" pitchFamily="34" charset="0"/>
              </a:rPr>
              <a:t>Σώκρατες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δαιμόνιον</a:t>
            </a:r>
            <a:r>
              <a:rPr lang="el-GR" dirty="0">
                <a:latin typeface="Arial" panose="020B0604020202020204" pitchFamily="34" charset="0"/>
                <a:cs typeface="Arial" panose="020B0604020202020204" pitchFamily="34" charset="0"/>
              </a:rPr>
              <a:t> [202</a:t>
            </a:r>
            <a:r>
              <a:rPr lang="en-GB" dirty="0">
                <a:latin typeface="Arial" panose="020B0604020202020204" pitchFamily="34" charset="0"/>
                <a:cs typeface="Arial" panose="020B0604020202020204" pitchFamily="34" charset="0"/>
              </a:rPr>
              <a:t>e] </a:t>
            </a:r>
            <a:r>
              <a:rPr lang="el-GR" dirty="0">
                <a:latin typeface="Arial" panose="020B0604020202020204" pitchFamily="34" charset="0"/>
                <a:cs typeface="Arial" panose="020B0604020202020204" pitchFamily="34" charset="0"/>
              </a:rPr>
              <a:t>μεταξύ </a:t>
            </a:r>
            <a:r>
              <a:rPr lang="el-GR" dirty="0" err="1">
                <a:latin typeface="Arial" panose="020B0604020202020204" pitchFamily="34" charset="0"/>
                <a:cs typeface="Arial" panose="020B0604020202020204" pitchFamily="34" charset="0"/>
              </a:rPr>
              <a:t>ἐστι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θεοῦ</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θνητοῦ</a:t>
            </a:r>
            <a:r>
              <a:rPr lang="el-GR" dirty="0">
                <a:latin typeface="Arial" panose="020B0604020202020204" pitchFamily="34" charset="0"/>
                <a:cs typeface="Arial" panose="020B0604020202020204" pitchFamily="34" charset="0"/>
              </a:rPr>
              <a:t>.</a:t>
            </a:r>
          </a:p>
          <a:p>
            <a:pPr marL="0" indent="0" algn="just">
              <a:buNone/>
            </a:pPr>
            <a:r>
              <a:rPr lang="el-GR" dirty="0">
                <a:latin typeface="Arial" panose="020B0604020202020204" pitchFamily="34" charset="0"/>
                <a:cs typeface="Arial" panose="020B0604020202020204" pitchFamily="34" charset="0"/>
              </a:rPr>
              <a:t>Τίνα, </a:t>
            </a:r>
            <a:r>
              <a:rPr lang="el-GR" dirty="0" err="1">
                <a:latin typeface="Arial" panose="020B0604020202020204" pitchFamily="34" charset="0"/>
                <a:cs typeface="Arial" panose="020B0604020202020204" pitchFamily="34" charset="0"/>
              </a:rPr>
              <a:t>ἦν</a:t>
            </a:r>
            <a:r>
              <a:rPr lang="el-GR" dirty="0">
                <a:latin typeface="Arial" panose="020B0604020202020204" pitchFamily="34" charset="0"/>
                <a:cs typeface="Arial" panose="020B0604020202020204" pitchFamily="34" charset="0"/>
              </a:rPr>
              <a:t> δ᾽ </a:t>
            </a:r>
            <a:r>
              <a:rPr lang="el-GR" dirty="0" err="1">
                <a:latin typeface="Arial" panose="020B0604020202020204" pitchFamily="34" charset="0"/>
                <a:cs typeface="Arial" panose="020B0604020202020204" pitchFamily="34" charset="0"/>
              </a:rPr>
              <a:t>ἐγώ</a:t>
            </a:r>
            <a:r>
              <a:rPr lang="el-GR" dirty="0">
                <a:latin typeface="Arial" panose="020B0604020202020204" pitchFamily="34" charset="0"/>
                <a:cs typeface="Arial" panose="020B0604020202020204" pitchFamily="34" charset="0"/>
              </a:rPr>
              <a:t>, δύναμιν </a:t>
            </a:r>
            <a:r>
              <a:rPr lang="el-GR" dirty="0" err="1">
                <a:latin typeface="Arial" panose="020B0604020202020204" pitchFamily="34" charset="0"/>
                <a:cs typeface="Arial" panose="020B0604020202020204" pitchFamily="34" charset="0"/>
              </a:rPr>
              <a:t>ἔχον</a:t>
            </a:r>
            <a:r>
              <a:rPr lang="el-GR" dirty="0">
                <a:latin typeface="Arial" panose="020B0604020202020204" pitchFamily="34" charset="0"/>
                <a:cs typeface="Arial" panose="020B0604020202020204" pitchFamily="34" charset="0"/>
              </a:rPr>
              <a:t>;</a:t>
            </a:r>
          </a:p>
        </p:txBody>
      </p:sp>
      <p:sp>
        <p:nvSpPr>
          <p:cNvPr id="5" name="Θέση περιεχομένου 4">
            <a:extLst>
              <a:ext uri="{FF2B5EF4-FFF2-40B4-BE49-F238E27FC236}">
                <a16:creationId xmlns:a16="http://schemas.microsoft.com/office/drawing/2014/main" id="{69A14AF2-012C-250D-6AC0-6B860453686D}"/>
              </a:ext>
            </a:extLst>
          </p:cNvPr>
          <p:cNvSpPr>
            <a:spLocks noGrp="1"/>
          </p:cNvSpPr>
          <p:nvPr>
            <p:ph sz="half" idx="2"/>
          </p:nvPr>
        </p:nvSpPr>
        <p:spPr/>
        <p:txBody>
          <a:bodyPr>
            <a:normAutofit fontScale="70000" lnSpcReduction="20000"/>
          </a:bodyPr>
          <a:lstStyle/>
          <a:p>
            <a:pPr>
              <a:buNone/>
            </a:pPr>
            <a:r>
              <a:rPr lang="el-GR" b="0" i="0" dirty="0">
                <a:solidFill>
                  <a:srgbClr val="999999"/>
                </a:solidFill>
                <a:effectLst/>
                <a:latin typeface="Calibri" panose="020F0502020204030204" pitchFamily="34" charset="0"/>
              </a:rPr>
              <a:t>[</a:t>
            </a:r>
            <a:r>
              <a:rPr lang="el-GR" b="0" i="0" dirty="0">
                <a:solidFill>
                  <a:srgbClr val="999999"/>
                </a:solidFill>
                <a:effectLst/>
                <a:latin typeface="Arial" panose="020B0604020202020204" pitchFamily="34" charset="0"/>
                <a:cs typeface="Arial" panose="020B0604020202020204" pitchFamily="34" charset="0"/>
              </a:rPr>
              <a:t>202]</a:t>
            </a:r>
            <a:r>
              <a:rPr lang="el-GR" b="0" i="0" dirty="0">
                <a:solidFill>
                  <a:srgbClr val="333333"/>
                </a:solidFill>
                <a:effectLst/>
                <a:latin typeface="Arial" panose="020B0604020202020204" pitchFamily="34" charset="0"/>
                <a:cs typeface="Arial" panose="020B0604020202020204" pitchFamily="34" charset="0"/>
              </a:rPr>
              <a:t> (d) «Μα τι τέλος πάντων», είπα, «θα μπορούσε να</a:t>
            </a:r>
            <a:r>
              <a:rPr lang="en-US" b="0" i="0" dirty="0">
                <a:solidFill>
                  <a:srgbClr val="333333"/>
                </a:solidFill>
                <a:effectLst/>
                <a:latin typeface="Arial" panose="020B0604020202020204" pitchFamily="34" charset="0"/>
                <a:cs typeface="Arial" panose="020B0604020202020204" pitchFamily="34" charset="0"/>
              </a:rPr>
              <a:t> </a:t>
            </a:r>
            <a:r>
              <a:rPr lang="el-GR" b="0" i="0" dirty="0">
                <a:solidFill>
                  <a:srgbClr val="333333"/>
                </a:solidFill>
                <a:effectLst/>
                <a:latin typeface="Arial" panose="020B0604020202020204" pitchFamily="34" charset="0"/>
                <a:cs typeface="Arial" panose="020B0604020202020204" pitchFamily="34" charset="0"/>
              </a:rPr>
              <a:t>είναι ο Έρωτας; Μήπως θνητός;»</a:t>
            </a:r>
          </a:p>
          <a:p>
            <a:pPr>
              <a:buNone/>
            </a:pPr>
            <a:r>
              <a:rPr lang="el-GR" b="0" i="0" dirty="0">
                <a:solidFill>
                  <a:srgbClr val="333333"/>
                </a:solidFill>
                <a:effectLst/>
                <a:latin typeface="Arial" panose="020B0604020202020204" pitchFamily="34" charset="0"/>
                <a:cs typeface="Arial" panose="020B0604020202020204" pitchFamily="34" charset="0"/>
              </a:rPr>
              <a:t>«Σε καμιά περίπτωση.»</a:t>
            </a:r>
          </a:p>
          <a:p>
            <a:pPr>
              <a:buNone/>
            </a:pPr>
            <a:r>
              <a:rPr lang="el-GR" b="0" i="0" dirty="0">
                <a:solidFill>
                  <a:srgbClr val="333333"/>
                </a:solidFill>
                <a:effectLst/>
                <a:latin typeface="Arial" panose="020B0604020202020204" pitchFamily="34" charset="0"/>
                <a:cs typeface="Arial" panose="020B0604020202020204" pitchFamily="34" charset="0"/>
              </a:rPr>
              <a:t>«Τότε τί;»</a:t>
            </a:r>
          </a:p>
          <a:p>
            <a:pPr>
              <a:buNone/>
            </a:pPr>
            <a:r>
              <a:rPr lang="el-GR" b="0" i="0" dirty="0">
                <a:solidFill>
                  <a:srgbClr val="333333"/>
                </a:solidFill>
                <a:effectLst/>
                <a:latin typeface="Arial" panose="020B0604020202020204" pitchFamily="34" charset="0"/>
                <a:cs typeface="Arial" panose="020B0604020202020204" pitchFamily="34" charset="0"/>
              </a:rPr>
              <a:t>«Όπως και στα παραδείγματα που αναφέραμε</a:t>
            </a:r>
            <a:r>
              <a:rPr lang="en-US" b="0" i="0" dirty="0">
                <a:solidFill>
                  <a:srgbClr val="333333"/>
                </a:solidFill>
                <a:effectLst/>
                <a:latin typeface="Arial" panose="020B0604020202020204" pitchFamily="34" charset="0"/>
                <a:cs typeface="Arial" panose="020B0604020202020204" pitchFamily="34" charset="0"/>
              </a:rPr>
              <a:t> </a:t>
            </a:r>
            <a:r>
              <a:rPr lang="el-GR" b="0" i="0" dirty="0">
                <a:solidFill>
                  <a:srgbClr val="333333"/>
                </a:solidFill>
                <a:effectLst/>
                <a:latin typeface="Arial" panose="020B0604020202020204" pitchFamily="34" charset="0"/>
                <a:cs typeface="Arial" panose="020B0604020202020204" pitchFamily="34" charset="0"/>
              </a:rPr>
              <a:t>προηγουμένως, κάτι μεταξύ θνητού και αθανάτου.»</a:t>
            </a:r>
          </a:p>
          <a:p>
            <a:pPr>
              <a:buNone/>
            </a:pPr>
            <a:r>
              <a:rPr lang="el-GR" b="0" i="0" dirty="0">
                <a:solidFill>
                  <a:srgbClr val="333333"/>
                </a:solidFill>
                <a:effectLst/>
                <a:latin typeface="Arial" panose="020B0604020202020204" pitchFamily="34" charset="0"/>
                <a:cs typeface="Arial" panose="020B0604020202020204" pitchFamily="34" charset="0"/>
              </a:rPr>
              <a:t>«Δηλαδή, Διοτίμα, τι;»</a:t>
            </a:r>
          </a:p>
          <a:p>
            <a:pPr>
              <a:buNone/>
            </a:pPr>
            <a:r>
              <a:rPr lang="el-GR" b="0" i="0" dirty="0">
                <a:solidFill>
                  <a:srgbClr val="333333"/>
                </a:solidFill>
                <a:effectLst/>
                <a:latin typeface="Arial" panose="020B0604020202020204" pitchFamily="34" charset="0"/>
                <a:cs typeface="Arial" panose="020B0604020202020204" pitchFamily="34" charset="0"/>
              </a:rPr>
              <a:t>«Δαίμων μέγας, Σωκράτη.</a:t>
            </a:r>
            <a:r>
              <a:rPr lang="el-GR" b="0" i="0" u="none" strike="noStrike" baseline="30000" dirty="0">
                <a:solidFill>
                  <a:srgbClr val="0088CC"/>
                </a:solidFill>
                <a:effectLst/>
                <a:latin typeface="Arial" panose="020B0604020202020204" pitchFamily="34" charset="0"/>
                <a:cs typeface="Arial" panose="020B0604020202020204" pitchFamily="34" charset="0"/>
                <a:hlinkClick r:id="rId2"/>
              </a:rPr>
              <a:t>1</a:t>
            </a:r>
            <a:r>
              <a:rPr lang="el-GR" b="0" i="0" dirty="0">
                <a:solidFill>
                  <a:srgbClr val="333333"/>
                </a:solidFill>
                <a:effectLst/>
                <a:latin typeface="Arial" panose="020B0604020202020204" pitchFamily="34" charset="0"/>
                <a:cs typeface="Arial" panose="020B0604020202020204" pitchFamily="34" charset="0"/>
              </a:rPr>
              <a:t> Αφού βέβαια καθετί δαιμονικό βρίσκεται μεταξύ θεού και θνητού.»</a:t>
            </a:r>
          </a:p>
          <a:p>
            <a:pPr>
              <a:buNone/>
            </a:pPr>
            <a:r>
              <a:rPr lang="el-GR" b="0" i="0" dirty="0">
                <a:solidFill>
                  <a:srgbClr val="333333"/>
                </a:solidFill>
                <a:effectLst/>
                <a:latin typeface="Arial" panose="020B0604020202020204" pitchFamily="34" charset="0"/>
                <a:cs typeface="Arial" panose="020B0604020202020204" pitchFamily="34" charset="0"/>
              </a:rPr>
              <a:t>«Και ποια είναι», είπα εγώ, «η ιδιαίτερη ικανότητά του;»</a:t>
            </a:r>
          </a:p>
          <a:p>
            <a:pPr marL="0" indent="0">
              <a:buNone/>
            </a:pPr>
            <a:endParaRPr lang="el-GR" dirty="0"/>
          </a:p>
        </p:txBody>
      </p:sp>
    </p:spTree>
    <p:extLst>
      <p:ext uri="{BB962C8B-B14F-4D97-AF65-F5344CB8AC3E}">
        <p14:creationId xmlns:p14="http://schemas.microsoft.com/office/powerpoint/2010/main" val="3178479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DF870E-1984-59FF-B3C5-02A37B8BE423}"/>
              </a:ext>
            </a:extLst>
          </p:cNvPr>
          <p:cNvSpPr>
            <a:spLocks noGrp="1"/>
          </p:cNvSpPr>
          <p:nvPr>
            <p:ph type="title"/>
          </p:nvPr>
        </p:nvSpPr>
        <p:spPr/>
        <p:txBody>
          <a:bodyPr/>
          <a:lstStyle/>
          <a:p>
            <a:r>
              <a:rPr lang="el-GR" i="1" dirty="0"/>
              <a:t>Συμπόσιο</a:t>
            </a:r>
            <a:r>
              <a:rPr lang="el-GR" dirty="0"/>
              <a:t> </a:t>
            </a:r>
            <a:r>
              <a:rPr lang="en-GB" dirty="0"/>
              <a:t>202d-204b</a:t>
            </a:r>
            <a:endParaRPr lang="el-GR" dirty="0"/>
          </a:p>
        </p:txBody>
      </p:sp>
      <p:sp>
        <p:nvSpPr>
          <p:cNvPr id="3" name="Θέση περιεχομένου 2">
            <a:extLst>
              <a:ext uri="{FF2B5EF4-FFF2-40B4-BE49-F238E27FC236}">
                <a16:creationId xmlns:a16="http://schemas.microsoft.com/office/drawing/2014/main" id="{F3161E95-6A6E-FEE4-A9F6-3A50BC50DF4E}"/>
              </a:ext>
            </a:extLst>
          </p:cNvPr>
          <p:cNvSpPr>
            <a:spLocks noGrp="1"/>
          </p:cNvSpPr>
          <p:nvPr>
            <p:ph sz="half" idx="1"/>
          </p:nvPr>
        </p:nvSpPr>
        <p:spPr/>
        <p:txBody>
          <a:bodyPr>
            <a:normAutofit fontScale="55000" lnSpcReduction="20000"/>
          </a:bodyPr>
          <a:lstStyle/>
          <a:p>
            <a:pPr marL="0" indent="0" algn="just">
              <a:buNone/>
            </a:pPr>
            <a:r>
              <a:rPr lang="el-GR" dirty="0" err="1">
                <a:latin typeface="Arial" panose="020B0604020202020204" pitchFamily="34" charset="0"/>
                <a:cs typeface="Arial" panose="020B0604020202020204" pitchFamily="34" charset="0"/>
              </a:rPr>
              <a:t>Ἑρμηνεῦον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διαπορθμεῦον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θεοῖς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ἀνθρώπων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ἀνθρώποις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παρὰ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θεῶν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τὰς</a:t>
            </a:r>
            <a:r>
              <a:rPr lang="el-GR" dirty="0">
                <a:latin typeface="Arial" panose="020B0604020202020204" pitchFamily="34" charset="0"/>
                <a:cs typeface="Arial" panose="020B0604020202020204" pitchFamily="34" charset="0"/>
              </a:rPr>
              <a:t> δεήσεις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θυσίας,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ἐπιτάξεις</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ἀμοιβὰς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θυσιῶν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μέσῳ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ἀμφοτέρων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συμπληροῖ</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ὥστε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αὑτῷ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ξυνδεδέσθαι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διὰ</a:t>
            </a:r>
            <a:r>
              <a:rPr lang="el-GR" dirty="0">
                <a:latin typeface="Arial" panose="020B0604020202020204" pitchFamily="34" charset="0"/>
                <a:cs typeface="Arial" panose="020B0604020202020204" pitchFamily="34" charset="0"/>
              </a:rPr>
              <a:t> τούτου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ἡ </a:t>
            </a:r>
            <a:r>
              <a:rPr lang="el-GR" dirty="0" err="1">
                <a:latin typeface="Arial" panose="020B0604020202020204" pitchFamily="34" charset="0"/>
                <a:cs typeface="Arial" panose="020B0604020202020204" pitchFamily="34" charset="0"/>
              </a:rPr>
              <a:t>μαντικὴ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πᾶσα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χωρεῖ</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ἡ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ἱερέων</a:t>
            </a:r>
            <a:r>
              <a:rPr lang="el-GR" dirty="0">
                <a:latin typeface="Arial" panose="020B0604020202020204" pitchFamily="34" charset="0"/>
                <a:cs typeface="Arial" panose="020B0604020202020204" pitchFamily="34" charset="0"/>
              </a:rPr>
              <a:t> τέχνη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περὶ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τὰς</a:t>
            </a:r>
            <a:r>
              <a:rPr lang="el-GR" dirty="0">
                <a:latin typeface="Arial" panose="020B0604020202020204" pitchFamily="34" charset="0"/>
                <a:cs typeface="Arial" panose="020B0604020202020204" pitchFamily="34" charset="0"/>
              </a:rPr>
              <a:t> θυσίας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τελετὰς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ἐπῳδὰς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μαντείαν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πᾶσαν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γοητείαν</a:t>
            </a:r>
            <a:r>
              <a:rPr lang="el-GR" dirty="0">
                <a:latin typeface="Arial" panose="020B0604020202020204" pitchFamily="34" charset="0"/>
                <a:cs typeface="Arial" panose="020B0604020202020204" pitchFamily="34" charset="0"/>
              </a:rPr>
              <a:t>. [203</a:t>
            </a:r>
            <a:r>
              <a:rPr lang="en-GB" dirty="0">
                <a:latin typeface="Arial" panose="020B0604020202020204" pitchFamily="34" charset="0"/>
                <a:cs typeface="Arial" panose="020B0604020202020204" pitchFamily="34" charset="0"/>
              </a:rPr>
              <a:t>a] </a:t>
            </a:r>
            <a:r>
              <a:rPr lang="el-GR" dirty="0" err="1">
                <a:latin typeface="Arial" panose="020B0604020202020204" pitchFamily="34" charset="0"/>
                <a:cs typeface="Arial" panose="020B0604020202020204" pitchFamily="34" charset="0"/>
              </a:rPr>
              <a:t>θεὸς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ἀνθρώπῳ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μείγνυται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ἀλλὰ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διὰ</a:t>
            </a:r>
            <a:r>
              <a:rPr lang="el-GR" dirty="0">
                <a:latin typeface="Arial" panose="020B0604020202020204" pitchFamily="34" charset="0"/>
                <a:cs typeface="Arial" panose="020B0604020202020204" pitchFamily="34" charset="0"/>
              </a:rPr>
              <a:t> τούτου </a:t>
            </a:r>
            <a:r>
              <a:rPr lang="el-GR" dirty="0" err="1">
                <a:latin typeface="Arial" panose="020B0604020202020204" pitchFamily="34" charset="0"/>
                <a:cs typeface="Arial" panose="020B0604020202020204" pitchFamily="34" charset="0"/>
              </a:rPr>
              <a:t>πᾶσά</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ἐστιν</a:t>
            </a:r>
            <a:r>
              <a:rPr lang="el-GR" dirty="0">
                <a:latin typeface="Arial" panose="020B0604020202020204" pitchFamily="34" charset="0"/>
                <a:cs typeface="Arial" panose="020B0604020202020204" pitchFamily="34" charset="0"/>
              </a:rPr>
              <a:t> ἡ </a:t>
            </a:r>
            <a:r>
              <a:rPr lang="el-GR" dirty="0" err="1">
                <a:latin typeface="Arial" panose="020B0604020202020204" pitchFamily="34" charset="0"/>
                <a:cs typeface="Arial" panose="020B0604020202020204" pitchFamily="34" charset="0"/>
              </a:rPr>
              <a:t>ὁμιλία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ἡ διάλεκτος </a:t>
            </a:r>
            <a:r>
              <a:rPr lang="el-GR" dirty="0" err="1">
                <a:latin typeface="Arial" panose="020B0604020202020204" pitchFamily="34" charset="0"/>
                <a:cs typeface="Arial" panose="020B0604020202020204" pitchFamily="34" charset="0"/>
              </a:rPr>
              <a:t>θεοῖς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ἀνθρώπους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ἐγρηγορόσι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καθεύδουσι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περὶ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τοιαῦτα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σοφὸς</a:t>
            </a:r>
            <a:r>
              <a:rPr lang="el-GR" dirty="0">
                <a:latin typeface="Arial" panose="020B0604020202020204" pitchFamily="34" charset="0"/>
                <a:cs typeface="Arial" panose="020B0604020202020204" pitchFamily="34" charset="0"/>
              </a:rPr>
              <a:t> δαιμόνιος </a:t>
            </a:r>
            <a:r>
              <a:rPr lang="el-GR" dirty="0" err="1">
                <a:latin typeface="Arial" panose="020B0604020202020204" pitchFamily="34" charset="0"/>
                <a:cs typeface="Arial" panose="020B0604020202020204" pitchFamily="34" charset="0"/>
              </a:rPr>
              <a:t>ἀνήρ</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ἄλλο</a:t>
            </a:r>
            <a:r>
              <a:rPr lang="el-GR" dirty="0">
                <a:latin typeface="Arial" panose="020B0604020202020204" pitchFamily="34" charset="0"/>
                <a:cs typeface="Arial" panose="020B0604020202020204" pitchFamily="34" charset="0"/>
              </a:rPr>
              <a:t> τι </a:t>
            </a:r>
            <a:r>
              <a:rPr lang="el-GR" dirty="0" err="1">
                <a:latin typeface="Arial" panose="020B0604020202020204" pitchFamily="34" charset="0"/>
                <a:cs typeface="Arial" panose="020B0604020202020204" pitchFamily="34" charset="0"/>
              </a:rPr>
              <a:t>σοφὸς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ὢν</a:t>
            </a:r>
            <a:r>
              <a:rPr lang="el-GR" dirty="0">
                <a:latin typeface="Arial" panose="020B0604020202020204" pitchFamily="34" charset="0"/>
                <a:cs typeface="Arial" panose="020B0604020202020204" pitchFamily="34" charset="0"/>
              </a:rPr>
              <a:t> ἢ </a:t>
            </a:r>
            <a:r>
              <a:rPr lang="el-GR" dirty="0" err="1">
                <a:latin typeface="Arial" panose="020B0604020202020204" pitchFamily="34" charset="0"/>
                <a:cs typeface="Arial" panose="020B0604020202020204" pitchFamily="34" charset="0"/>
              </a:rPr>
              <a:t>περὶ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τέχνας</a:t>
            </a:r>
            <a:r>
              <a:rPr lang="el-GR" dirty="0">
                <a:latin typeface="Arial" panose="020B0604020202020204" pitchFamily="34" charset="0"/>
                <a:cs typeface="Arial" panose="020B0604020202020204" pitchFamily="34" charset="0"/>
              </a:rPr>
              <a:t> ἢ </a:t>
            </a:r>
            <a:r>
              <a:rPr lang="el-GR" dirty="0" err="1">
                <a:latin typeface="Arial" panose="020B0604020202020204" pitchFamily="34" charset="0"/>
                <a:cs typeface="Arial" panose="020B0604020202020204" pitchFamily="34" charset="0"/>
              </a:rPr>
              <a:t>χειρουργίας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τινὰς</a:t>
            </a:r>
            <a:r>
              <a:rPr lang="el-GR" dirty="0">
                <a:latin typeface="Arial" panose="020B0604020202020204" pitchFamily="34" charset="0"/>
                <a:cs typeface="Arial" panose="020B0604020202020204" pitchFamily="34" charset="0"/>
              </a:rPr>
              <a:t> βάναυσος. </a:t>
            </a:r>
            <a:r>
              <a:rPr lang="el-GR" dirty="0" err="1">
                <a:latin typeface="Arial" panose="020B0604020202020204" pitchFamily="34" charset="0"/>
                <a:cs typeface="Arial" panose="020B0604020202020204" pitchFamily="34" charset="0"/>
              </a:rPr>
              <a:t>οὗτοι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δαίμονες </a:t>
            </a:r>
            <a:r>
              <a:rPr lang="el-GR" dirty="0" err="1">
                <a:latin typeface="Arial" panose="020B0604020202020204" pitchFamily="34" charset="0"/>
                <a:cs typeface="Arial" panose="020B0604020202020204" pitchFamily="34" charset="0"/>
              </a:rPr>
              <a:t>πολλοὶ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παντοδαποί</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εἰσιν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εἷς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τούτων </a:t>
            </a:r>
            <a:r>
              <a:rPr lang="el-GR" dirty="0" err="1">
                <a:latin typeface="Arial" panose="020B0604020202020204" pitchFamily="34" charset="0"/>
                <a:cs typeface="Arial" panose="020B0604020202020204" pitchFamily="34" charset="0"/>
              </a:rPr>
              <a:t>ἐστὶ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Ἔρως</a:t>
            </a:r>
            <a:r>
              <a:rPr lang="el-GR" dirty="0">
                <a:latin typeface="Arial" panose="020B0604020202020204" pitchFamily="34" charset="0"/>
                <a:cs typeface="Arial" panose="020B0604020202020204" pitchFamily="34" charset="0"/>
              </a:rPr>
              <a:t>.</a:t>
            </a:r>
          </a:p>
          <a:p>
            <a:pPr marL="0" indent="0">
              <a:buNone/>
            </a:pPr>
            <a:endParaRPr lang="el-GR" dirty="0"/>
          </a:p>
        </p:txBody>
      </p:sp>
      <p:sp>
        <p:nvSpPr>
          <p:cNvPr id="4" name="Θέση περιεχομένου 3">
            <a:extLst>
              <a:ext uri="{FF2B5EF4-FFF2-40B4-BE49-F238E27FC236}">
                <a16:creationId xmlns:a16="http://schemas.microsoft.com/office/drawing/2014/main" id="{9B7DEA13-33B4-803A-D0BB-FBDBFC41290F}"/>
              </a:ext>
            </a:extLst>
          </p:cNvPr>
          <p:cNvSpPr>
            <a:spLocks noGrp="1"/>
          </p:cNvSpPr>
          <p:nvPr>
            <p:ph sz="half" idx="2"/>
          </p:nvPr>
        </p:nvSpPr>
        <p:spPr/>
        <p:txBody>
          <a:bodyPr>
            <a:normAutofit fontScale="55000" lnSpcReduction="20000"/>
          </a:bodyPr>
          <a:lstStyle/>
          <a:p>
            <a:pPr marL="0" indent="0" algn="just">
              <a:buNone/>
            </a:pPr>
            <a:r>
              <a:rPr lang="el-GR" dirty="0">
                <a:latin typeface="Arial" panose="020B0604020202020204" pitchFamily="34" charset="0"/>
                <a:cs typeface="Arial" panose="020B0604020202020204" pitchFamily="34" charset="0"/>
              </a:rPr>
              <a:t>«Να διερμηνεύει και να μεταφέρει στους θεούς όσα προέρχονται από τους ανθρώπους, και στους ανθρώπους όσα προέρχονται από τους θεούς: τις δεήσεις και τις θυσίες των μεν, τις εντολές και τις ανταποδόσεις των δε. Και καθώς βρίσκεται στη μέση μεταξύ των δύο συμπληρώνει το κενό, ώστε το σύμπαν να αποτελεί ένα αδιάσπαστο σύνολο. Μέσω αυτής της δαιμονικής ικανότητας λειτουργεί τόσο ολόκληρη η μαντική όσο και η τέχνη των ιερέων που σχετίζεται με θυσίες, τελετουργίες, εξορκισμούς και γενικά με κάθε είδους μαγεία και μαγγανεία</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Ο θεός δεν έρχεται σε επαφή με τον άνθρωπο. Με τη μεσολάβηση αυτού του δαίμονα υπάρχει οποιαδήποτε επικοινωνία και συνομιλία των θεών με τους ανθρώπους, και ενόσω είναι ξάγρυπνοι και όταν κοιμούνται. Όποιος είναι γνώστης αυτών των πραγμάτων είναι άνδρας δαιμόνιος, όποιος γνωρίζει μόνον άλλα πράγματα, είτε πρόκειται για το χώρο της επιστήμης είτε των χειρωνακτικών εργασιών, αυτός είναι χυδαίος. Τέτοιοι, λοιπόν, δαίμονες υπάρχουν πολλοί και πολλών ειδών. Ένας από αυτούς είναι και ο Έρωτας.»</a:t>
            </a:r>
          </a:p>
          <a:p>
            <a:pPr marL="0" indent="0">
              <a:buNone/>
            </a:pPr>
            <a:endParaRPr lang="el-GR" dirty="0"/>
          </a:p>
        </p:txBody>
      </p:sp>
    </p:spTree>
    <p:extLst>
      <p:ext uri="{BB962C8B-B14F-4D97-AF65-F5344CB8AC3E}">
        <p14:creationId xmlns:p14="http://schemas.microsoft.com/office/powerpoint/2010/main" val="740809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E0BAF3-B69E-B846-E32B-F7A732A6CF56}"/>
              </a:ext>
            </a:extLst>
          </p:cNvPr>
          <p:cNvSpPr>
            <a:spLocks noGrp="1"/>
          </p:cNvSpPr>
          <p:nvPr>
            <p:ph type="title"/>
          </p:nvPr>
        </p:nvSpPr>
        <p:spPr/>
        <p:txBody>
          <a:bodyPr/>
          <a:lstStyle/>
          <a:p>
            <a:r>
              <a:rPr lang="el-GR" i="1" dirty="0"/>
              <a:t>Συμπόσιο</a:t>
            </a:r>
            <a:r>
              <a:rPr lang="el-GR" dirty="0"/>
              <a:t> </a:t>
            </a:r>
            <a:r>
              <a:rPr lang="en-GB" dirty="0"/>
              <a:t>202d-204b</a:t>
            </a:r>
            <a:endParaRPr lang="el-GR" dirty="0"/>
          </a:p>
        </p:txBody>
      </p:sp>
      <p:sp>
        <p:nvSpPr>
          <p:cNvPr id="3" name="Θέση περιεχομένου 2">
            <a:extLst>
              <a:ext uri="{FF2B5EF4-FFF2-40B4-BE49-F238E27FC236}">
                <a16:creationId xmlns:a16="http://schemas.microsoft.com/office/drawing/2014/main" id="{8B31FE59-EC79-D638-1D67-370BDB36C846}"/>
              </a:ext>
            </a:extLst>
          </p:cNvPr>
          <p:cNvSpPr>
            <a:spLocks noGrp="1"/>
          </p:cNvSpPr>
          <p:nvPr>
            <p:ph sz="half" idx="1"/>
          </p:nvPr>
        </p:nvSpPr>
        <p:spPr/>
        <p:txBody>
          <a:bodyPr>
            <a:normAutofit fontScale="62500" lnSpcReduction="20000"/>
          </a:bodyPr>
          <a:lstStyle/>
          <a:p>
            <a:pPr marL="0" indent="0" algn="just">
              <a:buNone/>
            </a:pPr>
            <a:r>
              <a:rPr lang="el-GR" dirty="0" err="1">
                <a:latin typeface="Arial" panose="020B0604020202020204" pitchFamily="34" charset="0"/>
                <a:cs typeface="Arial" panose="020B0604020202020204" pitchFamily="34" charset="0"/>
              </a:rPr>
              <a:t>Πατρὸς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δέ</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ἦν</a:t>
            </a:r>
            <a:r>
              <a:rPr lang="el-GR" dirty="0">
                <a:latin typeface="Arial" panose="020B0604020202020204" pitchFamily="34" charset="0"/>
                <a:cs typeface="Arial" panose="020B0604020202020204" pitchFamily="34" charset="0"/>
              </a:rPr>
              <a:t> δ᾽ </a:t>
            </a:r>
            <a:r>
              <a:rPr lang="el-GR" dirty="0" err="1">
                <a:latin typeface="Arial" panose="020B0604020202020204" pitchFamily="34" charset="0"/>
                <a:cs typeface="Arial" panose="020B0604020202020204" pitchFamily="34" charset="0"/>
              </a:rPr>
              <a:t>ἐγώ</a:t>
            </a:r>
            <a:r>
              <a:rPr lang="el-GR" dirty="0">
                <a:latin typeface="Arial" panose="020B0604020202020204" pitchFamily="34" charset="0"/>
                <a:cs typeface="Arial" panose="020B0604020202020204" pitchFamily="34" charset="0"/>
              </a:rPr>
              <a:t>, τίνος </a:t>
            </a:r>
            <a:r>
              <a:rPr lang="el-GR" dirty="0" err="1">
                <a:latin typeface="Arial" panose="020B0604020202020204" pitchFamily="34" charset="0"/>
                <a:cs typeface="Arial" panose="020B0604020202020204" pitchFamily="34" charset="0"/>
              </a:rPr>
              <a:t>ἐστὶ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μητρός;</a:t>
            </a:r>
          </a:p>
          <a:p>
            <a:pPr marL="0" indent="0" algn="just">
              <a:buNone/>
            </a:pPr>
            <a:r>
              <a:rPr lang="el-GR" dirty="0">
                <a:latin typeface="Arial" panose="020B0604020202020204" pitchFamily="34" charset="0"/>
                <a:cs typeface="Arial" panose="020B0604020202020204" pitchFamily="34" charset="0"/>
              </a:rPr>
              <a:t>[203</a:t>
            </a:r>
            <a:r>
              <a:rPr lang="en-GB" dirty="0">
                <a:latin typeface="Arial" panose="020B0604020202020204" pitchFamily="34" charset="0"/>
                <a:cs typeface="Arial" panose="020B0604020202020204" pitchFamily="34" charset="0"/>
              </a:rPr>
              <a:t>b] </a:t>
            </a:r>
            <a:r>
              <a:rPr lang="el-GR" dirty="0" err="1">
                <a:latin typeface="Arial" panose="020B0604020202020204" pitchFamily="34" charset="0"/>
                <a:cs typeface="Arial" panose="020B0604020202020204" pitchFamily="34" charset="0"/>
              </a:rPr>
              <a:t>Μακρότερον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ἔφη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διηγήσασθαι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ὅμως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δέ</a:t>
            </a:r>
            <a:r>
              <a:rPr lang="el-GR" dirty="0">
                <a:latin typeface="Arial" panose="020B0604020202020204" pitchFamily="34" charset="0"/>
                <a:cs typeface="Arial" panose="020B0604020202020204" pitchFamily="34" charset="0"/>
              </a:rPr>
              <a:t> σοι </a:t>
            </a:r>
            <a:r>
              <a:rPr lang="el-GR" dirty="0" err="1">
                <a:latin typeface="Arial" panose="020B0604020202020204" pitchFamily="34" charset="0"/>
                <a:cs typeface="Arial" panose="020B0604020202020204" pitchFamily="34" charset="0"/>
              </a:rPr>
              <a:t>ἐρῶ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ὅτε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ἐγένετο</a:t>
            </a:r>
            <a:r>
              <a:rPr lang="el-GR" dirty="0">
                <a:latin typeface="Arial" panose="020B0604020202020204" pitchFamily="34" charset="0"/>
                <a:cs typeface="Arial" panose="020B0604020202020204" pitchFamily="34" charset="0"/>
              </a:rPr>
              <a:t> ἡ </a:t>
            </a:r>
            <a:r>
              <a:rPr lang="el-GR" dirty="0" err="1">
                <a:latin typeface="Arial" panose="020B0604020202020204" pitchFamily="34" charset="0"/>
                <a:cs typeface="Arial" panose="020B0604020202020204" pitchFamily="34" charset="0"/>
              </a:rPr>
              <a:t>Ἀφροδίτη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ἡστιῶντο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θεοὶ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οἵ</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ἄλλοι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Μήτιδος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ὑὸς</a:t>
            </a:r>
            <a:r>
              <a:rPr lang="el-GR" dirty="0">
                <a:latin typeface="Arial" panose="020B0604020202020204" pitchFamily="34" charset="0"/>
                <a:cs typeface="Arial" panose="020B0604020202020204" pitchFamily="34" charset="0"/>
              </a:rPr>
              <a:t> Πόρος. </a:t>
            </a:r>
            <a:r>
              <a:rPr lang="el-GR" dirty="0" err="1">
                <a:latin typeface="Arial" panose="020B0604020202020204" pitchFamily="34" charset="0"/>
                <a:cs typeface="Arial" panose="020B0604020202020204" pitchFamily="34" charset="0"/>
              </a:rPr>
              <a:t>ἐπειδὴ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ἐδείπνησαν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προσαιτήσουσα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οἷον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εὐωχίας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οὔσης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ἀφίκετο</a:t>
            </a:r>
            <a:r>
              <a:rPr lang="el-GR" dirty="0">
                <a:latin typeface="Arial" panose="020B0604020202020204" pitchFamily="34" charset="0"/>
                <a:cs typeface="Arial" panose="020B0604020202020204" pitchFamily="34" charset="0"/>
              </a:rPr>
              <a:t> ἡ Πενία,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περὶ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τὰς</a:t>
            </a:r>
            <a:r>
              <a:rPr lang="el-GR" dirty="0">
                <a:latin typeface="Arial" panose="020B0604020202020204" pitchFamily="34" charset="0"/>
                <a:cs typeface="Arial" panose="020B0604020202020204" pitchFamily="34" charset="0"/>
              </a:rPr>
              <a:t> θύρας. ὁ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Πόρος </a:t>
            </a:r>
            <a:r>
              <a:rPr lang="el-GR" dirty="0" err="1">
                <a:latin typeface="Arial" panose="020B0604020202020204" pitchFamily="34" charset="0"/>
                <a:cs typeface="Arial" panose="020B0604020202020204" pitchFamily="34" charset="0"/>
              </a:rPr>
              <a:t>μεθυσθεὶς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νέκταρος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οἶνος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οὔπω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ἦν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κῆπον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εἰσελθὼν</a:t>
            </a:r>
            <a:r>
              <a:rPr lang="el-GR" dirty="0">
                <a:latin typeface="Arial" panose="020B0604020202020204" pitchFamily="34" charset="0"/>
                <a:cs typeface="Arial" panose="020B0604020202020204" pitchFamily="34" charset="0"/>
              </a:rPr>
              <a:t> βεβαρημένος </a:t>
            </a:r>
            <a:r>
              <a:rPr lang="el-GR" dirty="0" err="1">
                <a:latin typeface="Arial" panose="020B0604020202020204" pitchFamily="34" charset="0"/>
                <a:cs typeface="Arial" panose="020B0604020202020204" pitchFamily="34" charset="0"/>
              </a:rPr>
              <a:t>ηὗδεν</a:t>
            </a:r>
            <a:r>
              <a:rPr lang="el-GR" dirty="0">
                <a:latin typeface="Arial" panose="020B0604020202020204" pitchFamily="34" charset="0"/>
                <a:cs typeface="Arial" panose="020B0604020202020204" pitchFamily="34" charset="0"/>
              </a:rPr>
              <a:t>. ἡ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Πενία </a:t>
            </a:r>
            <a:r>
              <a:rPr lang="el-GR" dirty="0" err="1">
                <a:latin typeface="Arial" panose="020B0604020202020204" pitchFamily="34" charset="0"/>
                <a:cs typeface="Arial" panose="020B0604020202020204" pitchFamily="34" charset="0"/>
              </a:rPr>
              <a:t>ἐπιβουλεύουσα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αὑτῆς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ἀπορίαν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παιδίον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ποιήσασθαι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Πόρου, [203</a:t>
            </a:r>
            <a:r>
              <a:rPr lang="en-GB" dirty="0">
                <a:latin typeface="Arial" panose="020B0604020202020204" pitchFamily="34" charset="0"/>
                <a:cs typeface="Arial" panose="020B0604020202020204" pitchFamily="34" charset="0"/>
              </a:rPr>
              <a:t>c] </a:t>
            </a:r>
            <a:r>
              <a:rPr lang="el-GR" dirty="0" err="1">
                <a:latin typeface="Arial" panose="020B0604020202020204" pitchFamily="34" charset="0"/>
                <a:cs typeface="Arial" panose="020B0604020202020204" pitchFamily="34" charset="0"/>
              </a:rPr>
              <a:t>κατακλίνεταί</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παρ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ἐκύησε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Ἔρωτα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Ἀφροδίτης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ἀκόλουθος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θεράπων </a:t>
            </a:r>
            <a:r>
              <a:rPr lang="el-GR" dirty="0" err="1">
                <a:latin typeface="Arial" panose="020B0604020202020204" pitchFamily="34" charset="0"/>
                <a:cs typeface="Arial" panose="020B0604020202020204" pitchFamily="34" charset="0"/>
              </a:rPr>
              <a:t>γέγονεν</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Ἔρως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γεννηθεὶς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ἐκείνης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γενεθλίοις</a:t>
            </a:r>
            <a:r>
              <a:rPr lang="el-GR" dirty="0">
                <a:latin typeface="Arial" panose="020B0604020202020204" pitchFamily="34" charset="0"/>
                <a:cs typeface="Arial" panose="020B0604020202020204" pitchFamily="34" charset="0"/>
              </a:rPr>
              <a:t>, </a:t>
            </a:r>
          </a:p>
        </p:txBody>
      </p:sp>
      <p:sp>
        <p:nvSpPr>
          <p:cNvPr id="4" name="Θέση περιεχομένου 3">
            <a:extLst>
              <a:ext uri="{FF2B5EF4-FFF2-40B4-BE49-F238E27FC236}">
                <a16:creationId xmlns:a16="http://schemas.microsoft.com/office/drawing/2014/main" id="{ACF4B8E8-67B0-8BDB-F211-0E8A8AD5BFEB}"/>
              </a:ext>
            </a:extLst>
          </p:cNvPr>
          <p:cNvSpPr>
            <a:spLocks noGrp="1"/>
          </p:cNvSpPr>
          <p:nvPr>
            <p:ph sz="half" idx="2"/>
          </p:nvPr>
        </p:nvSpPr>
        <p:spPr/>
        <p:txBody>
          <a:bodyPr>
            <a:normAutofit fontScale="62500" lnSpcReduction="20000"/>
          </a:bodyPr>
          <a:lstStyle/>
          <a:p>
            <a:pPr marL="0" indent="0" algn="just">
              <a:buNone/>
            </a:pPr>
            <a:r>
              <a:rPr lang="el-GR" dirty="0">
                <a:latin typeface="Arial" panose="020B0604020202020204" pitchFamily="34" charset="0"/>
                <a:cs typeface="Arial" panose="020B0604020202020204" pitchFamily="34" charset="0"/>
              </a:rPr>
              <a:t>«Ποιος είναι ο πατέρας του», ρώτησα τότε εγώ, «και ποια η μητέρα του;»</a:t>
            </a:r>
          </a:p>
          <a:p>
            <a:pPr marL="0" indent="0" algn="just">
              <a:buNone/>
            </a:pPr>
            <a:r>
              <a:rPr lang="el-GR" dirty="0">
                <a:latin typeface="Arial" panose="020B0604020202020204" pitchFamily="34" charset="0"/>
                <a:cs typeface="Arial" panose="020B0604020202020204" pitchFamily="34" charset="0"/>
              </a:rPr>
              <a:t>(b) «Αυτό», απάντησε, «απαιτεί περισσότερο χρόνο για να στο διηγηθώ. Θα στο πω όμως.</a:t>
            </a:r>
          </a:p>
          <a:p>
            <a:pPr marL="0" indent="0" algn="just">
              <a:buNone/>
            </a:pPr>
            <a:r>
              <a:rPr lang="el-GR" dirty="0">
                <a:latin typeface="Arial" panose="020B0604020202020204" pitchFamily="34" charset="0"/>
                <a:cs typeface="Arial" panose="020B0604020202020204" pitchFamily="34" charset="0"/>
              </a:rPr>
              <a:t>»Όταν ήρθε στον κόσμο η Αφροδίτη, είχαν τραπέζι οι θεοί, με τους άλλους μαζί και ο Πόρος, ο γιος της Μήτιδας.4 Σαν απόφαγαν, ήρθε, όπως θα περίμενε δα κανείς σε μεγάλο φαγοπότι, η Πενία για να ζητιανέψει, και στεκόταν εκεί κοντά στην πόρτα. Ο Πόρος τότε μεθυσμένος από το νέκταρ -κρασί δεν υπήρχε ακόμη- βγήκε έξω στον κήπο του Δία5 και, καθώς είχε βαρύνει, έπεσε και κοιμήθηκε. Η Πενία εκείνη την ώρα, οδηγημένη από την ανέχειά της, συνέλαβε το σχέδιο να αποκτήσει παιδί από τον Πόρο. (c) Πλαγιάζει λοιπόν δίπλα του και έτσι συνέλαβε τον Έρωτα. </a:t>
            </a:r>
          </a:p>
        </p:txBody>
      </p:sp>
    </p:spTree>
    <p:extLst>
      <p:ext uri="{BB962C8B-B14F-4D97-AF65-F5344CB8AC3E}">
        <p14:creationId xmlns:p14="http://schemas.microsoft.com/office/powerpoint/2010/main" val="336090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09B4D4-2B40-CB83-7371-21DCAFA45E9E}"/>
              </a:ext>
            </a:extLst>
          </p:cNvPr>
          <p:cNvSpPr>
            <a:spLocks noGrp="1"/>
          </p:cNvSpPr>
          <p:nvPr>
            <p:ph type="title"/>
          </p:nvPr>
        </p:nvSpPr>
        <p:spPr/>
        <p:txBody>
          <a:bodyPr/>
          <a:lstStyle/>
          <a:p>
            <a:r>
              <a:rPr lang="el-GR" dirty="0"/>
              <a:t>Τα συμπόσια στην αρχαία Ελλάδα</a:t>
            </a:r>
          </a:p>
        </p:txBody>
      </p:sp>
      <p:sp>
        <p:nvSpPr>
          <p:cNvPr id="3" name="Θέση περιεχομένου 2">
            <a:extLst>
              <a:ext uri="{FF2B5EF4-FFF2-40B4-BE49-F238E27FC236}">
                <a16:creationId xmlns:a16="http://schemas.microsoft.com/office/drawing/2014/main" id="{ED3EC694-42C2-182C-3F55-49C51B45E0DA}"/>
              </a:ext>
            </a:extLst>
          </p:cNvPr>
          <p:cNvSpPr>
            <a:spLocks noGrp="1"/>
          </p:cNvSpPr>
          <p:nvPr>
            <p:ph sz="half" idx="1"/>
          </p:nvPr>
        </p:nvSpPr>
        <p:spPr/>
        <p:txBody>
          <a:bodyPr>
            <a:normAutofit fontScale="85000" lnSpcReduction="20000"/>
          </a:bodyPr>
          <a:lstStyle/>
          <a:p>
            <a:pPr algn="just"/>
            <a:r>
              <a:rPr lang="el-GR" dirty="0">
                <a:latin typeface="Arial" panose="020B0604020202020204" pitchFamily="34" charset="0"/>
                <a:cs typeface="Arial" panose="020B0604020202020204" pitchFamily="34" charset="0"/>
              </a:rPr>
              <a:t>Άρχιζε νωρίς το βράδυ και συνεχιζόταν ως το πρωί.</a:t>
            </a:r>
          </a:p>
          <a:p>
            <a:pPr algn="just"/>
            <a:r>
              <a:rPr lang="el-GR" dirty="0">
                <a:latin typeface="Arial" panose="020B0604020202020204" pitchFamily="34" charset="0"/>
                <a:cs typeface="Arial" panose="020B0604020202020204" pitchFamily="34" charset="0"/>
              </a:rPr>
              <a:t>Οι καλεσμένοι λάμβαναν θέση σε μαλακά ντιβάνια με κλίνες (προσκέφαλα) = ανάκλιντρα.</a:t>
            </a:r>
          </a:p>
          <a:p>
            <a:pPr algn="just"/>
            <a:r>
              <a:rPr lang="el-GR" dirty="0">
                <a:latin typeface="Arial" panose="020B0604020202020204" pitchFamily="34" charset="0"/>
                <a:cs typeface="Arial" panose="020B0604020202020204" pitchFamily="34" charset="0"/>
              </a:rPr>
              <a:t>Τα τοποθετούσαν σε σχήμα Π.  </a:t>
            </a:r>
            <a:endParaRPr lang="en-US"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Μπροστά από κάθε ντιβάνι τοποθετούσαν τραπεζάκια με φαγητό και ψωμί.</a:t>
            </a:r>
          </a:p>
          <a:p>
            <a:pPr algn="just"/>
            <a:r>
              <a:rPr lang="el-GR" dirty="0">
                <a:latin typeface="Arial" panose="020B0604020202020204" pitchFamily="34" charset="0"/>
                <a:cs typeface="Arial" panose="020B0604020202020204" pitchFamily="34" charset="0"/>
              </a:rPr>
              <a:t>Στο κενό από το Π τοποθετούνταν οι κρατήρες και τα άλλα σκεύη.</a:t>
            </a:r>
          </a:p>
        </p:txBody>
      </p:sp>
      <p:pic>
        <p:nvPicPr>
          <p:cNvPr id="8" name="Θέση περιεχομένου 7">
            <a:extLst>
              <a:ext uri="{FF2B5EF4-FFF2-40B4-BE49-F238E27FC236}">
                <a16:creationId xmlns:a16="http://schemas.microsoft.com/office/drawing/2014/main" id="{CB783E47-0F92-2E72-5B75-32130F3AA11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3800" y="2191841"/>
            <a:ext cx="4929188" cy="3080742"/>
          </a:xfrm>
        </p:spPr>
      </p:pic>
    </p:spTree>
    <p:extLst>
      <p:ext uri="{BB962C8B-B14F-4D97-AF65-F5344CB8AC3E}">
        <p14:creationId xmlns:p14="http://schemas.microsoft.com/office/powerpoint/2010/main" val="1669666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0A752C-5C02-A8F8-E755-1DB329FBC084}"/>
              </a:ext>
            </a:extLst>
          </p:cNvPr>
          <p:cNvSpPr>
            <a:spLocks noGrp="1"/>
          </p:cNvSpPr>
          <p:nvPr>
            <p:ph type="title"/>
          </p:nvPr>
        </p:nvSpPr>
        <p:spPr/>
        <p:txBody>
          <a:bodyPr/>
          <a:lstStyle/>
          <a:p>
            <a:r>
              <a:rPr lang="el-GR" i="1" dirty="0"/>
              <a:t>Συμπόσιο</a:t>
            </a:r>
            <a:r>
              <a:rPr lang="el-GR" dirty="0"/>
              <a:t> </a:t>
            </a:r>
            <a:r>
              <a:rPr lang="en-GB" dirty="0"/>
              <a:t>202d-204b</a:t>
            </a:r>
            <a:endParaRPr lang="el-GR" dirty="0"/>
          </a:p>
        </p:txBody>
      </p:sp>
      <p:sp>
        <p:nvSpPr>
          <p:cNvPr id="3" name="Θέση περιεχομένου 2">
            <a:extLst>
              <a:ext uri="{FF2B5EF4-FFF2-40B4-BE49-F238E27FC236}">
                <a16:creationId xmlns:a16="http://schemas.microsoft.com/office/drawing/2014/main" id="{C4DCF9CE-A874-B0A9-A301-99E0FFA141C8}"/>
              </a:ext>
            </a:extLst>
          </p:cNvPr>
          <p:cNvSpPr>
            <a:spLocks noGrp="1"/>
          </p:cNvSpPr>
          <p:nvPr>
            <p:ph sz="half" idx="1"/>
          </p:nvPr>
        </p:nvSpPr>
        <p:spPr/>
        <p:txBody>
          <a:bodyPr>
            <a:normAutofit fontScale="55000" lnSpcReduction="20000"/>
          </a:bodyPr>
          <a:lstStyle/>
          <a:p>
            <a:pPr marL="0" indent="0" algn="just">
              <a:buNone/>
            </a:pP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ἅμα</a:t>
            </a:r>
            <a:r>
              <a:rPr lang="el-GR" dirty="0">
                <a:latin typeface="Arial" panose="020B0604020202020204" pitchFamily="34" charset="0"/>
                <a:cs typeface="Arial" panose="020B0604020202020204" pitchFamily="34" charset="0"/>
              </a:rPr>
              <a:t> φύσει </a:t>
            </a:r>
            <a:r>
              <a:rPr lang="el-GR" dirty="0" err="1">
                <a:latin typeface="Arial" panose="020B0604020202020204" pitchFamily="34" charset="0"/>
                <a:cs typeface="Arial" panose="020B0604020202020204" pitchFamily="34" charset="0"/>
              </a:rPr>
              <a:t>ἐραστὴς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ὢν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περὶ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καλὸν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Ἀφροδίτης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καλῆς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οὔσης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ἅτε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Πόρου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Πενίας </a:t>
            </a:r>
            <a:r>
              <a:rPr lang="el-GR" dirty="0" err="1">
                <a:latin typeface="Arial" panose="020B0604020202020204" pitchFamily="34" charset="0"/>
                <a:cs typeface="Arial" panose="020B0604020202020204" pitchFamily="34" charset="0"/>
              </a:rPr>
              <a:t>ὑὸς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ὢν</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Ἔρως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τοιαύτῃ</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τύχῃ</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καθέστηκεν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πρῶτον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πένης </a:t>
            </a:r>
            <a:r>
              <a:rPr lang="el-GR" dirty="0" err="1">
                <a:latin typeface="Arial" panose="020B0604020202020204" pitchFamily="34" charset="0"/>
                <a:cs typeface="Arial" panose="020B0604020202020204" pitchFamily="34" charset="0"/>
              </a:rPr>
              <a:t>ἀεί</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ἐστιν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πολλοῦ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δεῖ</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ἁπαλός</a:t>
            </a:r>
            <a:r>
              <a:rPr lang="el-GR" dirty="0">
                <a:latin typeface="Arial" panose="020B0604020202020204" pitchFamily="34" charset="0"/>
                <a:cs typeface="Arial" panose="020B0604020202020204" pitchFamily="34" charset="0"/>
              </a:rPr>
              <a:t> τε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καλός, </a:t>
            </a:r>
            <a:r>
              <a:rPr lang="el-GR" dirty="0" err="1">
                <a:latin typeface="Arial" panose="020B0604020202020204" pitchFamily="34" charset="0"/>
                <a:cs typeface="Arial" panose="020B0604020202020204" pitchFamily="34" charset="0"/>
              </a:rPr>
              <a:t>οἷον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πολλοὶ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οἴονται</a:t>
            </a:r>
            <a:r>
              <a:rPr lang="el-GR" dirty="0">
                <a:latin typeface="Arial" panose="020B0604020202020204" pitchFamily="34" charset="0"/>
                <a:cs typeface="Arial" panose="020B0604020202020204" pitchFamily="34" charset="0"/>
              </a:rPr>
              <a:t>, [203</a:t>
            </a:r>
            <a:r>
              <a:rPr lang="en-GB" dirty="0">
                <a:latin typeface="Arial" panose="020B0604020202020204" pitchFamily="34" charset="0"/>
                <a:cs typeface="Arial" panose="020B0604020202020204" pitchFamily="34" charset="0"/>
              </a:rPr>
              <a:t>d] </a:t>
            </a:r>
            <a:r>
              <a:rPr lang="el-GR" dirty="0" err="1">
                <a:latin typeface="Arial" panose="020B0604020202020204" pitchFamily="34" charset="0"/>
                <a:cs typeface="Arial" panose="020B0604020202020204" pitchFamily="34" charset="0"/>
              </a:rPr>
              <a:t>ἀλλὰ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σκληρὸς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αὐχμηρὸς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ἀνυπόδητος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ἄοικος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χαμαιπετὴς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ἀεὶ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ὢν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ἄστρωτος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ἐπὶ</a:t>
            </a:r>
            <a:r>
              <a:rPr lang="el-GR" dirty="0">
                <a:latin typeface="Arial" panose="020B0604020202020204" pitchFamily="34" charset="0"/>
                <a:cs typeface="Arial" panose="020B0604020202020204" pitchFamily="34" charset="0"/>
              </a:rPr>
              <a:t> θύραις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ὁδοῖς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ὑπαίθριος</a:t>
            </a:r>
            <a:r>
              <a:rPr lang="el-GR" dirty="0">
                <a:latin typeface="Arial" panose="020B0604020202020204" pitchFamily="34" charset="0"/>
                <a:cs typeface="Arial" panose="020B0604020202020204" pitchFamily="34" charset="0"/>
              </a:rPr>
              <a:t> κοιμώμενος,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μητρὸς</a:t>
            </a:r>
            <a:r>
              <a:rPr lang="el-GR" dirty="0">
                <a:latin typeface="Arial" panose="020B0604020202020204" pitchFamily="34" charset="0"/>
                <a:cs typeface="Arial" panose="020B0604020202020204" pitchFamily="34" charset="0"/>
              </a:rPr>
              <a:t> φύσιν </a:t>
            </a:r>
            <a:r>
              <a:rPr lang="el-GR" dirty="0" err="1">
                <a:latin typeface="Arial" panose="020B0604020202020204" pitchFamily="34" charset="0"/>
                <a:cs typeface="Arial" panose="020B0604020202020204" pitchFamily="34" charset="0"/>
              </a:rPr>
              <a:t>ἔχων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ἀεὶ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ἐνδείᾳ</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ξύνοικος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αὖ</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πατέρα </a:t>
            </a:r>
            <a:r>
              <a:rPr lang="el-GR" dirty="0" err="1">
                <a:latin typeface="Arial" panose="020B0604020202020204" pitchFamily="34" charset="0"/>
                <a:cs typeface="Arial" panose="020B0604020202020204" pitchFamily="34" charset="0"/>
              </a:rPr>
              <a:t>ἐπίβουλός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ἐστι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καλοῖς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ἀγαθοῖς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ἀνδρεῖος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ὢν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ἴτης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σύντονος, </a:t>
            </a:r>
            <a:r>
              <a:rPr lang="el-GR" dirty="0" err="1">
                <a:latin typeface="Arial" panose="020B0604020202020204" pitchFamily="34" charset="0"/>
                <a:cs typeface="Arial" panose="020B0604020202020204" pitchFamily="34" charset="0"/>
              </a:rPr>
              <a:t>θηρευτὴς</a:t>
            </a:r>
            <a:r>
              <a:rPr lang="el-GR" dirty="0">
                <a:latin typeface="Arial" panose="020B0604020202020204" pitchFamily="34" charset="0"/>
                <a:cs typeface="Arial" panose="020B0604020202020204" pitchFamily="34" charset="0"/>
              </a:rPr>
              <a:t> δεινός, </a:t>
            </a:r>
            <a:r>
              <a:rPr lang="el-GR" dirty="0" err="1">
                <a:latin typeface="Arial" panose="020B0604020202020204" pitchFamily="34" charset="0"/>
                <a:cs typeface="Arial" panose="020B0604020202020204" pitchFamily="34" charset="0"/>
              </a:rPr>
              <a:t>ἀεί</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τινας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πλέκων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μηχανάς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φρονήσεως </a:t>
            </a:r>
            <a:r>
              <a:rPr lang="el-GR" dirty="0" err="1">
                <a:latin typeface="Arial" panose="020B0604020202020204" pitchFamily="34" charset="0"/>
                <a:cs typeface="Arial" panose="020B0604020202020204" pitchFamily="34" charset="0"/>
              </a:rPr>
              <a:t>ἐπιθυμητὴς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πόριμος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φιλοσοφῶν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παντὸς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βίου, </a:t>
            </a:r>
            <a:r>
              <a:rPr lang="el-GR" dirty="0" err="1">
                <a:latin typeface="Arial" panose="020B0604020202020204" pitchFamily="34" charset="0"/>
                <a:cs typeface="Arial" panose="020B0604020202020204" pitchFamily="34" charset="0"/>
              </a:rPr>
              <a:t>δεινὸς</a:t>
            </a:r>
            <a:r>
              <a:rPr lang="el-GR" dirty="0">
                <a:latin typeface="Arial" panose="020B0604020202020204" pitchFamily="34" charset="0"/>
                <a:cs typeface="Arial" panose="020B0604020202020204" pitchFamily="34" charset="0"/>
              </a:rPr>
              <a:t> γόης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φαρμακεὺς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σοφιστής.</a:t>
            </a:r>
          </a:p>
        </p:txBody>
      </p:sp>
      <p:sp>
        <p:nvSpPr>
          <p:cNvPr id="4" name="Θέση περιεχομένου 3">
            <a:extLst>
              <a:ext uri="{FF2B5EF4-FFF2-40B4-BE49-F238E27FC236}">
                <a16:creationId xmlns:a16="http://schemas.microsoft.com/office/drawing/2014/main" id="{55809645-A2FC-1DA4-0943-0562640C3D8C}"/>
              </a:ext>
            </a:extLst>
          </p:cNvPr>
          <p:cNvSpPr>
            <a:spLocks noGrp="1"/>
          </p:cNvSpPr>
          <p:nvPr>
            <p:ph sz="half" idx="2"/>
          </p:nvPr>
        </p:nvSpPr>
        <p:spPr/>
        <p:txBody>
          <a:bodyPr>
            <a:normAutofit fontScale="55000" lnSpcReduction="20000"/>
          </a:bodyPr>
          <a:lstStyle/>
          <a:p>
            <a:pPr marL="0" indent="0" algn="just">
              <a:buNone/>
            </a:pPr>
            <a:r>
              <a:rPr lang="el-GR" dirty="0" err="1"/>
              <a:t>Γι</a:t>
            </a:r>
            <a:r>
              <a:rPr lang="el-GR" dirty="0"/>
              <a:t>᾽ αυτόν προφανώς τον λόγο έγινε συνοδός και υπηρέτης της Αφροδίτης ο Έρως, επειδή συνελήφθη την ημέρα της γέννησής της και επειδή συγχρόνως είναι μέσα του έμφυτος ο έρωτας προς το ωραίο. Και η Αφροδίτη είναι ωραία.</a:t>
            </a:r>
          </a:p>
          <a:p>
            <a:pPr marL="0" indent="0" algn="just">
              <a:buNone/>
            </a:pPr>
            <a:r>
              <a:rPr lang="el-GR" dirty="0"/>
              <a:t>»Σαν γιος λοιπόν του Πόρου και της Πενίας που είναι ο Έρως βρίσκεται στην εξής κατάσταση: Πρώτον είναι πάντα φτωχός και κάθε άλλο παρά απαλός και ωραίος, όπως νομίζει ο πολύς κόσμος. (d) Αντιθέτως, είναι τραχύς, ρυπαρός, ξυπόλυτος, άστεγος· πλαγιάζει πάντα χάμω, χωρίς στρώμα, κοιμάται κάτω από τον ανοιχτό ουρανό σε σκαλοπάτια και στις άκρες του δρόμου· μοιράζεται τη φύση της μάνας του και έχει για συγκάτοικο πάντα τη στέρηση. Σύμφωνα πάλι με τη φύση του πατέρα του επιβουλεύεται τα ωραία και τα εκλεκτά, είναι γενναίος, ριψοκίνδυνος, ορμητικός, κυνηγός τρομερός, που σκαρφίζεται συνεχώς τεχνάσματα, συγχρόνως όμως προικισμένος με πόθο για τη γνώση της αλήθειας αλλά και επινοητικότητα, διαρκώς σε όλη του τη ζωή αγαπά τη σοφία, δεινός σαγηνευτής, μάγος, σοφιστής. </a:t>
            </a:r>
          </a:p>
          <a:p>
            <a:pPr marL="0" indent="0">
              <a:buNone/>
            </a:pPr>
            <a:endParaRPr lang="el-GR" dirty="0"/>
          </a:p>
        </p:txBody>
      </p:sp>
    </p:spTree>
    <p:extLst>
      <p:ext uri="{BB962C8B-B14F-4D97-AF65-F5344CB8AC3E}">
        <p14:creationId xmlns:p14="http://schemas.microsoft.com/office/powerpoint/2010/main" val="1770575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68A98F-1CF7-5BED-057A-A2EA4EB463AF}"/>
              </a:ext>
            </a:extLst>
          </p:cNvPr>
          <p:cNvSpPr>
            <a:spLocks noGrp="1"/>
          </p:cNvSpPr>
          <p:nvPr>
            <p:ph type="title"/>
          </p:nvPr>
        </p:nvSpPr>
        <p:spPr/>
        <p:txBody>
          <a:bodyPr/>
          <a:lstStyle/>
          <a:p>
            <a:r>
              <a:rPr lang="el-GR" i="1" dirty="0"/>
              <a:t>Συμπόσιο</a:t>
            </a:r>
            <a:r>
              <a:rPr lang="el-GR" dirty="0"/>
              <a:t> </a:t>
            </a:r>
            <a:r>
              <a:rPr lang="en-GB" dirty="0"/>
              <a:t>202d-204b</a:t>
            </a:r>
            <a:endParaRPr lang="el-GR" dirty="0"/>
          </a:p>
        </p:txBody>
      </p:sp>
      <p:sp>
        <p:nvSpPr>
          <p:cNvPr id="3" name="Θέση περιεχομένου 2">
            <a:extLst>
              <a:ext uri="{FF2B5EF4-FFF2-40B4-BE49-F238E27FC236}">
                <a16:creationId xmlns:a16="http://schemas.microsoft.com/office/drawing/2014/main" id="{D49F1528-EDEE-FE77-D4D0-764A45829B32}"/>
              </a:ext>
            </a:extLst>
          </p:cNvPr>
          <p:cNvSpPr>
            <a:spLocks noGrp="1"/>
          </p:cNvSpPr>
          <p:nvPr>
            <p:ph sz="half" idx="1"/>
          </p:nvPr>
        </p:nvSpPr>
        <p:spPr>
          <a:xfrm>
            <a:off x="989400" y="1685925"/>
            <a:ext cx="4928400" cy="4501515"/>
          </a:xfrm>
        </p:spPr>
        <p:txBody>
          <a:bodyPr>
            <a:noAutofit/>
          </a:bodyPr>
          <a:lstStyle/>
          <a:p>
            <a:pPr marL="0" indent="0" algn="just">
              <a:buNone/>
            </a:pPr>
            <a:r>
              <a:rPr lang="en-GB" sz="1000" dirty="0">
                <a:latin typeface="Arial" panose="020B0604020202020204" pitchFamily="34" charset="0"/>
                <a:cs typeface="Arial" panose="020B0604020202020204" pitchFamily="34" charset="0"/>
              </a:rPr>
              <a:t>[203e] </a:t>
            </a:r>
            <a:r>
              <a:rPr lang="el-GR" sz="1000" dirty="0" err="1">
                <a:latin typeface="Arial" panose="020B0604020202020204" pitchFamily="34" charset="0"/>
                <a:cs typeface="Arial" panose="020B0604020202020204" pitchFamily="34" charset="0"/>
              </a:rPr>
              <a:t>καὶ</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οὔτε</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ὡς</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ἀθάνατος</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πέφυκεν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οὔτε</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ὡς</a:t>
            </a:r>
            <a:r>
              <a:rPr lang="el-GR" sz="1000" dirty="0">
                <a:latin typeface="Arial" panose="020B0604020202020204" pitchFamily="34" charset="0"/>
                <a:cs typeface="Arial" panose="020B0604020202020204" pitchFamily="34" charset="0"/>
              </a:rPr>
              <a:t> θνητός, </a:t>
            </a:r>
            <a:r>
              <a:rPr lang="el-GR" sz="1000" dirty="0" err="1">
                <a:latin typeface="Arial" panose="020B0604020202020204" pitchFamily="34" charset="0"/>
                <a:cs typeface="Arial" panose="020B0604020202020204" pitchFamily="34" charset="0"/>
              </a:rPr>
              <a:t>ἀλλὰ</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τοτὲ</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μὲν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τῆς</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αὐτῆς</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ἡμέρας</a:t>
            </a:r>
            <a:r>
              <a:rPr lang="el-GR" sz="1000" dirty="0">
                <a:latin typeface="Arial" panose="020B0604020202020204" pitchFamily="34" charset="0"/>
                <a:cs typeface="Arial" panose="020B0604020202020204" pitchFamily="34" charset="0"/>
              </a:rPr>
              <a:t> θάλλει τε </a:t>
            </a:r>
            <a:r>
              <a:rPr lang="el-GR" sz="1000" dirty="0" err="1">
                <a:latin typeface="Arial" panose="020B0604020202020204" pitchFamily="34" charset="0"/>
                <a:cs typeface="Arial" panose="020B0604020202020204" pitchFamily="34" charset="0"/>
              </a:rPr>
              <a:t>καὶ</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ζῇ</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ὅταν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εὐπορήσῃ</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τοτὲ</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δὲ</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ἀποθνῄσκει</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πάλιν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δὲ</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ἀναβιώσκεται</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διὰ</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τὴν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τοῦ</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πατρὸς</a:t>
            </a:r>
            <a:r>
              <a:rPr lang="el-GR" sz="1000" dirty="0">
                <a:latin typeface="Arial" panose="020B0604020202020204" pitchFamily="34" charset="0"/>
                <a:cs typeface="Arial" panose="020B0604020202020204" pitchFamily="34" charset="0"/>
              </a:rPr>
              <a:t> φύσιν· </a:t>
            </a:r>
            <a:r>
              <a:rPr lang="el-GR" sz="1000" dirty="0" err="1">
                <a:latin typeface="Arial" panose="020B0604020202020204" pitchFamily="34" charset="0"/>
                <a:cs typeface="Arial" panose="020B0604020202020204" pitchFamily="34" charset="0"/>
              </a:rPr>
              <a:t>τὸ</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δὲ</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ποριζόμενον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ἀεὶ</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ὑπεκρεῖ</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ὥστε</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οὔτε</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ἀπορεῖ</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Ἔρως</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ποτὲ</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οὔτε</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πλουτεῖ</a:t>
            </a:r>
            <a:r>
              <a:rPr lang="el-GR" sz="1000" dirty="0">
                <a:latin typeface="Arial" panose="020B0604020202020204" pitchFamily="34" charset="0"/>
                <a:cs typeface="Arial" panose="020B0604020202020204" pitchFamily="34" charset="0"/>
              </a:rPr>
              <a:t>. σοφίας τε </a:t>
            </a:r>
            <a:r>
              <a:rPr lang="el-GR" sz="1000" dirty="0" err="1">
                <a:latin typeface="Arial" panose="020B0604020202020204" pitchFamily="34" charset="0"/>
                <a:cs typeface="Arial" panose="020B0604020202020204" pitchFamily="34" charset="0"/>
              </a:rPr>
              <a:t>αὖ</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καὶ</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ἀμαθίας</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ἐν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μέσῳ</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ἐστίν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ἔχει</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γὰρ</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ὧδε</a:t>
            </a:r>
            <a:r>
              <a:rPr lang="el-GR" sz="1000" dirty="0">
                <a:latin typeface="Arial" panose="020B0604020202020204" pitchFamily="34" charset="0"/>
                <a:cs typeface="Arial" panose="020B0604020202020204" pitchFamily="34" charset="0"/>
              </a:rPr>
              <a:t>. [204</a:t>
            </a:r>
            <a:r>
              <a:rPr lang="en-GB" sz="1000" dirty="0">
                <a:latin typeface="Arial" panose="020B0604020202020204" pitchFamily="34" charset="0"/>
                <a:cs typeface="Arial" panose="020B0604020202020204" pitchFamily="34" charset="0"/>
              </a:rPr>
              <a:t>a] </a:t>
            </a:r>
            <a:r>
              <a:rPr lang="el-GR" sz="1000" dirty="0" err="1">
                <a:latin typeface="Arial" panose="020B0604020202020204" pitchFamily="34" charset="0"/>
                <a:cs typeface="Arial" panose="020B0604020202020204" pitchFamily="34" charset="0"/>
              </a:rPr>
              <a:t>θεῶν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οὐδεὶς</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φιλοσοφεῖ</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οὐδ</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ἐπιθυμεῖ</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σοφὸς</a:t>
            </a:r>
            <a:r>
              <a:rPr lang="el-GR" sz="1000" dirty="0">
                <a:latin typeface="Arial" panose="020B0604020202020204" pitchFamily="34" charset="0"/>
                <a:cs typeface="Arial" panose="020B0604020202020204" pitchFamily="34" charset="0"/>
              </a:rPr>
              <a:t> γενέσθαι —</a:t>
            </a:r>
            <a:r>
              <a:rPr lang="el-GR" sz="1000" dirty="0" err="1">
                <a:latin typeface="Arial" panose="020B0604020202020204" pitchFamily="34" charset="0"/>
                <a:cs typeface="Arial" panose="020B0604020202020204" pitchFamily="34" charset="0"/>
              </a:rPr>
              <a:t>ἔστι</a:t>
            </a:r>
            <a:r>
              <a:rPr lang="el-GR" sz="1000" dirty="0">
                <a:latin typeface="Arial" panose="020B0604020202020204" pitchFamily="34" charset="0"/>
                <a:cs typeface="Arial" panose="020B0604020202020204" pitchFamily="34" charset="0"/>
              </a:rPr>
              <a:t> γάρ— </a:t>
            </a:r>
            <a:r>
              <a:rPr lang="el-GR" sz="1000" dirty="0" err="1">
                <a:latin typeface="Arial" panose="020B0604020202020204" pitchFamily="34" charset="0"/>
                <a:cs typeface="Arial" panose="020B0604020202020204" pitchFamily="34" charset="0"/>
              </a:rPr>
              <a:t>οὐδ</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εἴ</a:t>
            </a:r>
            <a:r>
              <a:rPr lang="el-GR" sz="1000" dirty="0">
                <a:latin typeface="Arial" panose="020B0604020202020204" pitchFamily="34" charset="0"/>
                <a:cs typeface="Arial" panose="020B0604020202020204" pitchFamily="34" charset="0"/>
              </a:rPr>
              <a:t> τις </a:t>
            </a:r>
            <a:r>
              <a:rPr lang="el-GR" sz="1000" dirty="0" err="1">
                <a:latin typeface="Arial" panose="020B0604020202020204" pitchFamily="34" charset="0"/>
                <a:cs typeface="Arial" panose="020B0604020202020204" pitchFamily="34" charset="0"/>
              </a:rPr>
              <a:t>ἄλλος</a:t>
            </a:r>
            <a:r>
              <a:rPr lang="el-GR" sz="1000" dirty="0">
                <a:latin typeface="Arial" panose="020B0604020202020204" pitchFamily="34" charset="0"/>
                <a:cs typeface="Arial" panose="020B0604020202020204" pitchFamily="34" charset="0"/>
              </a:rPr>
              <a:t> σοφός, </a:t>
            </a:r>
            <a:r>
              <a:rPr lang="el-GR" sz="1000" dirty="0" err="1">
                <a:latin typeface="Arial" panose="020B0604020202020204" pitchFamily="34" charset="0"/>
                <a:cs typeface="Arial" panose="020B0604020202020204" pitchFamily="34" charset="0"/>
              </a:rPr>
              <a:t>οὐ</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φιλοσοφεῖ</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οὐδ</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αὖ</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οἱ</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ἀμαθεῖς</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φιλοσοφοῦσιν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οὐδ</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ἐπιθυμοῦσι</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σοφοὶ</a:t>
            </a:r>
            <a:r>
              <a:rPr lang="el-GR" sz="1000" dirty="0">
                <a:latin typeface="Arial" panose="020B0604020202020204" pitchFamily="34" charset="0"/>
                <a:cs typeface="Arial" panose="020B0604020202020204" pitchFamily="34" charset="0"/>
              </a:rPr>
              <a:t> γενέσθαι· </a:t>
            </a:r>
            <a:r>
              <a:rPr lang="el-GR" sz="1000" dirty="0" err="1">
                <a:latin typeface="Arial" panose="020B0604020202020204" pitchFamily="34" charset="0"/>
                <a:cs typeface="Arial" panose="020B0604020202020204" pitchFamily="34" charset="0"/>
              </a:rPr>
              <a:t>αὐτὸ</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γὰρ</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τοῦτό</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ἐστι</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χαλεπὸν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ἀμαθία</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τὸ</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μὴ</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ὄντα</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καλὸν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κἀγαθὸν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μηδὲ</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φρόνιμον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δοκεῖν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αὑτῷ</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εἶναι</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ἱκανόν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οὔκουν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ἐπιθυμεῖ</a:t>
            </a:r>
            <a:r>
              <a:rPr lang="el-GR" sz="1000" dirty="0">
                <a:latin typeface="Arial" panose="020B0604020202020204" pitchFamily="34" charset="0"/>
                <a:cs typeface="Arial" panose="020B0604020202020204" pitchFamily="34" charset="0"/>
              </a:rPr>
              <a:t> ὁ </a:t>
            </a:r>
            <a:r>
              <a:rPr lang="el-GR" sz="1000" dirty="0" err="1">
                <a:latin typeface="Arial" panose="020B0604020202020204" pitchFamily="34" charset="0"/>
                <a:cs typeface="Arial" panose="020B0604020202020204" pitchFamily="34" charset="0"/>
              </a:rPr>
              <a:t>μὴ</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οἰόμενος</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ἐνδεὴς</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εἶναι</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οὗ</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ἂν</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μὴ</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οἴηται</a:t>
            </a:r>
            <a:r>
              <a:rPr lang="el-GR" sz="1000" dirty="0">
                <a:latin typeface="Arial" panose="020B0604020202020204" pitchFamily="34" charset="0"/>
                <a:cs typeface="Arial" panose="020B0604020202020204" pitchFamily="34" charset="0"/>
              </a:rPr>
              <a:t> </a:t>
            </a:r>
            <a:r>
              <a:rPr lang="el-GR" sz="1000" dirty="0" err="1">
                <a:latin typeface="Arial" panose="020B0604020202020204" pitchFamily="34" charset="0"/>
                <a:cs typeface="Arial" panose="020B0604020202020204" pitchFamily="34" charset="0"/>
              </a:rPr>
              <a:t>ἐπιδεῖσθαι</a:t>
            </a:r>
            <a:r>
              <a:rPr lang="el-GR" sz="1000" dirty="0">
                <a:latin typeface="Arial" panose="020B0604020202020204" pitchFamily="34" charset="0"/>
                <a:cs typeface="Arial" panose="020B0604020202020204" pitchFamily="34" charset="0"/>
              </a:rPr>
              <a:t>.</a:t>
            </a:r>
          </a:p>
        </p:txBody>
      </p:sp>
      <p:sp>
        <p:nvSpPr>
          <p:cNvPr id="4" name="Θέση περιεχομένου 3">
            <a:extLst>
              <a:ext uri="{FF2B5EF4-FFF2-40B4-BE49-F238E27FC236}">
                <a16:creationId xmlns:a16="http://schemas.microsoft.com/office/drawing/2014/main" id="{AE70AFB3-610B-7862-5D94-15D61B90CC43}"/>
              </a:ext>
            </a:extLst>
          </p:cNvPr>
          <p:cNvSpPr>
            <a:spLocks noGrp="1"/>
          </p:cNvSpPr>
          <p:nvPr>
            <p:ph sz="half" idx="2"/>
          </p:nvPr>
        </p:nvSpPr>
        <p:spPr/>
        <p:txBody>
          <a:bodyPr>
            <a:normAutofit fontScale="55000" lnSpcReduction="20000"/>
          </a:bodyPr>
          <a:lstStyle/>
          <a:p>
            <a:pPr marL="0" indent="0" algn="just">
              <a:buNone/>
            </a:pPr>
            <a:r>
              <a:rPr lang="el-GR" dirty="0">
                <a:latin typeface="Arial" panose="020B0604020202020204" pitchFamily="34" charset="0"/>
                <a:cs typeface="Arial" panose="020B0604020202020204" pitchFamily="34" charset="0"/>
              </a:rPr>
              <a:t>Και δεν είναι η φύση του όμοια με αθάνατου ούτε όμως πάλι με θνητού. Άλλοτε μέσα στην ίδια μέρα ανθεί και ζει, όταν βρει τα μέσα, άλλοτε πεθαίνει, μα ξαναζωντανεύει πάλι χάρη στη φύση του πατέρα του. Ό,τι αποκτά κάθε φορά τρέχει σιγά σιγά και χάνεται. Δεν είναι λοιπόν ο Έρωτας ποτέ ούτε τελείως φτωχός σε μέσα ούτε πλούσιος. Και μεταξύ σοφίας και ανοησίας βρίσκεται πάλι στη μέση. Τα πράγματα έχουν δηλαδή ως εξής: κανείς θεός δεν αγαπά τη σοφία, ούτε ποθεί να γίνει σοφός -γιατί είναι. [204] Ούτε και κάποιος άλλος αν είναι σοφός, αγαπά τη σοφία. Όμως, από την άλλη, ούτε και όσοι είναι ανόητοι έχουν τον πόθο να γίνουν σοφοί. Γιατί αυτό ακριβώς είναι το ανυπόφορο στην ανοησία, το ότι, χωρίς να είναι κανείς ωραίος, αξιοσέβαστος και γνωστικός, μένει ικανοποιημένος με τον εαυτό του. Όποιος λοιπόν δεν θεωρεί πως κάτι του λείπει, εκείνος και δεν επιθυμεί αυτό που δεν φαντάζεται ότι του λείπει.»</a:t>
            </a:r>
          </a:p>
        </p:txBody>
      </p:sp>
    </p:spTree>
    <p:extLst>
      <p:ext uri="{BB962C8B-B14F-4D97-AF65-F5344CB8AC3E}">
        <p14:creationId xmlns:p14="http://schemas.microsoft.com/office/powerpoint/2010/main" val="1437451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C80C06-64DB-8BC2-2BC9-00B9190D39B2}"/>
              </a:ext>
            </a:extLst>
          </p:cNvPr>
          <p:cNvSpPr>
            <a:spLocks noGrp="1"/>
          </p:cNvSpPr>
          <p:nvPr>
            <p:ph type="title"/>
          </p:nvPr>
        </p:nvSpPr>
        <p:spPr/>
        <p:txBody>
          <a:bodyPr/>
          <a:lstStyle/>
          <a:p>
            <a:r>
              <a:rPr lang="el-GR" i="1" dirty="0"/>
              <a:t>Συμπόσιο</a:t>
            </a:r>
            <a:r>
              <a:rPr lang="el-GR" dirty="0"/>
              <a:t> </a:t>
            </a:r>
            <a:r>
              <a:rPr lang="en-GB" dirty="0"/>
              <a:t>202d-204b</a:t>
            </a:r>
            <a:endParaRPr lang="el-GR" dirty="0"/>
          </a:p>
        </p:txBody>
      </p:sp>
      <p:sp>
        <p:nvSpPr>
          <p:cNvPr id="3" name="Θέση περιεχομένου 2">
            <a:extLst>
              <a:ext uri="{FF2B5EF4-FFF2-40B4-BE49-F238E27FC236}">
                <a16:creationId xmlns:a16="http://schemas.microsoft.com/office/drawing/2014/main" id="{09E98F5C-C7C1-7989-3D9A-69D5249B83AF}"/>
              </a:ext>
            </a:extLst>
          </p:cNvPr>
          <p:cNvSpPr>
            <a:spLocks noGrp="1"/>
          </p:cNvSpPr>
          <p:nvPr>
            <p:ph sz="half" idx="1"/>
          </p:nvPr>
        </p:nvSpPr>
        <p:spPr/>
        <p:txBody>
          <a:bodyPr>
            <a:normAutofit fontScale="70000" lnSpcReduction="20000"/>
          </a:bodyPr>
          <a:lstStyle/>
          <a:p>
            <a:pPr marL="0" indent="0" algn="just">
              <a:buNone/>
            </a:pPr>
            <a:r>
              <a:rPr lang="el-GR" dirty="0">
                <a:latin typeface="Arial" panose="020B0604020202020204" pitchFamily="34" charset="0"/>
                <a:cs typeface="Arial" panose="020B0604020202020204" pitchFamily="34" charset="0"/>
              </a:rPr>
              <a:t>Τίνες </a:t>
            </a:r>
            <a:r>
              <a:rPr lang="el-GR" dirty="0" err="1">
                <a:latin typeface="Arial" panose="020B0604020202020204" pitchFamily="34" charset="0"/>
                <a:cs typeface="Arial" panose="020B0604020202020204" pitchFamily="34" charset="0"/>
              </a:rPr>
              <a:t>οὖν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ἔφην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ἐγώ</a:t>
            </a:r>
            <a:r>
              <a:rPr lang="el-GR" dirty="0">
                <a:latin typeface="Arial" panose="020B0604020202020204" pitchFamily="34" charset="0"/>
                <a:cs typeface="Arial" panose="020B0604020202020204" pitchFamily="34" charset="0"/>
              </a:rPr>
              <a:t>, ὦ Διοτίμα,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φιλοσοφοῦντες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εἰ</a:t>
            </a:r>
            <a:r>
              <a:rPr lang="el-GR" dirty="0">
                <a:latin typeface="Arial" panose="020B0604020202020204" pitchFamily="34" charset="0"/>
                <a:cs typeface="Arial" panose="020B0604020202020204" pitchFamily="34" charset="0"/>
              </a:rPr>
              <a:t> μήτε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σοφοὶ</a:t>
            </a:r>
            <a:r>
              <a:rPr lang="el-GR" dirty="0">
                <a:latin typeface="Arial" panose="020B0604020202020204" pitchFamily="34" charset="0"/>
                <a:cs typeface="Arial" panose="020B0604020202020204" pitchFamily="34" charset="0"/>
              </a:rPr>
              <a:t> μήτε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ἀμαθεῖς</a:t>
            </a:r>
            <a:r>
              <a:rPr lang="el-GR" dirty="0">
                <a:latin typeface="Arial" panose="020B0604020202020204" pitchFamily="34" charset="0"/>
                <a:cs typeface="Arial" panose="020B0604020202020204" pitchFamily="34" charset="0"/>
              </a:rPr>
              <a:t>;</a:t>
            </a:r>
          </a:p>
          <a:p>
            <a:pPr marL="0" indent="0" algn="just">
              <a:buNone/>
            </a:pPr>
            <a:r>
              <a:rPr lang="el-GR" dirty="0">
                <a:latin typeface="Arial" panose="020B0604020202020204" pitchFamily="34" charset="0"/>
                <a:cs typeface="Arial" panose="020B0604020202020204" pitchFamily="34" charset="0"/>
              </a:rPr>
              <a:t>[204</a:t>
            </a:r>
            <a:r>
              <a:rPr lang="en-GB" dirty="0">
                <a:latin typeface="Arial" panose="020B0604020202020204" pitchFamily="34" charset="0"/>
                <a:cs typeface="Arial" panose="020B0604020202020204" pitchFamily="34" charset="0"/>
              </a:rPr>
              <a:t>b] </a:t>
            </a:r>
            <a:r>
              <a:rPr lang="el-GR" dirty="0" err="1">
                <a:latin typeface="Arial" panose="020B0604020202020204" pitchFamily="34" charset="0"/>
                <a:cs typeface="Arial" panose="020B0604020202020204" pitchFamily="34" charset="0"/>
              </a:rPr>
              <a:t>Δῆλον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δή</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ἔφη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τοῦτό</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ἤδη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παιδί, </a:t>
            </a:r>
            <a:r>
              <a:rPr lang="el-GR" dirty="0" err="1">
                <a:latin typeface="Arial" panose="020B0604020202020204" pitchFamily="34" charset="0"/>
                <a:cs typeface="Arial" panose="020B0604020202020204" pitchFamily="34" charset="0"/>
              </a:rPr>
              <a:t>ὅτι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μεταξὺ</a:t>
            </a:r>
            <a:r>
              <a:rPr lang="el-GR" dirty="0">
                <a:latin typeface="Arial" panose="020B0604020202020204" pitchFamily="34" charset="0"/>
                <a:cs typeface="Arial" panose="020B0604020202020204" pitchFamily="34" charset="0"/>
              </a:rPr>
              <a:t> τούτων </a:t>
            </a:r>
            <a:r>
              <a:rPr lang="el-GR" dirty="0" err="1">
                <a:latin typeface="Arial" panose="020B0604020202020204" pitchFamily="34" charset="0"/>
                <a:cs typeface="Arial" panose="020B0604020202020204" pitchFamily="34" charset="0"/>
              </a:rPr>
              <a:t>ἀμφοτέρων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ὧν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ἂν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εἴη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Ἔρως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ἔστιν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καλλίστων ἡ σοφία, </a:t>
            </a:r>
            <a:r>
              <a:rPr lang="el-GR" dirty="0" err="1">
                <a:latin typeface="Arial" panose="020B0604020202020204" pitchFamily="34" charset="0"/>
                <a:cs typeface="Arial" panose="020B0604020202020204" pitchFamily="34" charset="0"/>
              </a:rPr>
              <a:t>Ἔρως</a:t>
            </a:r>
            <a:r>
              <a:rPr lang="el-GR" dirty="0">
                <a:latin typeface="Arial" panose="020B0604020202020204" pitchFamily="34" charset="0"/>
                <a:cs typeface="Arial" panose="020B0604020202020204" pitchFamily="34" charset="0"/>
              </a:rPr>
              <a:t> δ᾽ </a:t>
            </a:r>
            <a:r>
              <a:rPr lang="el-GR" dirty="0" err="1">
                <a:latin typeface="Arial" panose="020B0604020202020204" pitchFamily="34" charset="0"/>
                <a:cs typeface="Arial" panose="020B0604020202020204" pitchFamily="34" charset="0"/>
              </a:rPr>
              <a:t>ἐστὶν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ἔρως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περὶ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a:t>
            </a:r>
            <a:r>
              <a:rPr lang="el-GR" dirty="0">
                <a:latin typeface="Arial" panose="020B0604020202020204" pitchFamily="34" charset="0"/>
                <a:cs typeface="Arial" panose="020B0604020202020204" pitchFamily="34" charset="0"/>
              </a:rPr>
              <a:t> καλόν, </a:t>
            </a:r>
            <a:r>
              <a:rPr lang="el-GR" dirty="0" err="1">
                <a:latin typeface="Arial" panose="020B0604020202020204" pitchFamily="34" charset="0"/>
                <a:cs typeface="Arial" panose="020B0604020202020204" pitchFamily="34" charset="0"/>
              </a:rPr>
              <a:t>ὥστε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ἀναγκαῖον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Ἔρωτα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φιλόσοφον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φιλόσοφον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μεταξὺ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εἶναι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σοφοῦ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ἀμαθοῦς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αἰτία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τούτων ἡ γένεσις· </a:t>
            </a:r>
            <a:r>
              <a:rPr lang="el-GR" dirty="0" err="1">
                <a:latin typeface="Arial" panose="020B0604020202020204" pitchFamily="34" charset="0"/>
                <a:cs typeface="Arial" panose="020B0604020202020204" pitchFamily="34" charset="0"/>
              </a:rPr>
              <a:t>πατρὸς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σοφοῦ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ἐστι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εὐπόρου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μητρὸς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σοφῆς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ἀπόρου</a:t>
            </a:r>
            <a:r>
              <a:rPr lang="el-GR" dirty="0">
                <a:latin typeface="Arial" panose="020B0604020202020204" pitchFamily="34" charset="0"/>
                <a:cs typeface="Arial" panose="020B0604020202020204" pitchFamily="34" charset="0"/>
              </a:rPr>
              <a:t>.</a:t>
            </a:r>
          </a:p>
          <a:p>
            <a:pPr marL="0" indent="0">
              <a:buNone/>
            </a:pPr>
            <a:endParaRPr lang="el-GR" dirty="0"/>
          </a:p>
        </p:txBody>
      </p:sp>
      <p:sp>
        <p:nvSpPr>
          <p:cNvPr id="4" name="Θέση περιεχομένου 3">
            <a:extLst>
              <a:ext uri="{FF2B5EF4-FFF2-40B4-BE49-F238E27FC236}">
                <a16:creationId xmlns:a16="http://schemas.microsoft.com/office/drawing/2014/main" id="{90F5DFCE-5876-318E-F774-619290CEAC83}"/>
              </a:ext>
            </a:extLst>
          </p:cNvPr>
          <p:cNvSpPr>
            <a:spLocks noGrp="1"/>
          </p:cNvSpPr>
          <p:nvPr>
            <p:ph sz="half" idx="2"/>
          </p:nvPr>
        </p:nvSpPr>
        <p:spPr/>
        <p:txBody>
          <a:bodyPr>
            <a:normAutofit fontScale="70000" lnSpcReduction="20000"/>
          </a:bodyPr>
          <a:lstStyle/>
          <a:p>
            <a:pPr marL="0" indent="0" algn="just">
              <a:buNone/>
            </a:pPr>
            <a:r>
              <a:rPr lang="el-GR" dirty="0">
                <a:latin typeface="Arial" panose="020B0604020202020204" pitchFamily="34" charset="0"/>
                <a:cs typeface="Arial" panose="020B0604020202020204" pitchFamily="34" charset="0"/>
              </a:rPr>
              <a:t>«Ποιοι είναι λοιπόν, Διοτίμα, εκείνοι που φιλοσοφούν, αν δεν είναι ούτε οι σοφοί ούτε οι ανόητοι;»</a:t>
            </a:r>
          </a:p>
          <a:p>
            <a:pPr marL="0" indent="0" algn="just">
              <a:buNone/>
            </a:pPr>
            <a:r>
              <a:rPr lang="el-GR" dirty="0">
                <a:latin typeface="Arial" panose="020B0604020202020204" pitchFamily="34" charset="0"/>
                <a:cs typeface="Arial" panose="020B0604020202020204" pitchFamily="34" charset="0"/>
              </a:rPr>
              <a:t>(b) «Αυτό πια», είπε, «είναι φανερό ακόμα και σε ένα παιδί: όσοι βρίσκονται μεταξύ των δύο. Ένας από αυτούς είναι και ο Έρως. Διότι η σοφία είναι προφανώς από τα ωραιότερα πράγματα, και ο Έρως είναι έρωτας προς το ωραίο. Συνεπώς ο Έρως είναι </a:t>
            </a:r>
            <a:r>
              <a:rPr lang="el-GR" dirty="0" err="1">
                <a:latin typeface="Arial" panose="020B0604020202020204" pitchFamily="34" charset="0"/>
                <a:cs typeface="Arial" panose="020B0604020202020204" pitchFamily="34" charset="0"/>
              </a:rPr>
              <a:t>κατ</a:t>
            </a:r>
            <a:r>
              <a:rPr lang="el-GR" dirty="0">
                <a:latin typeface="Arial" panose="020B0604020202020204" pitchFamily="34" charset="0"/>
                <a:cs typeface="Arial" panose="020B0604020202020204" pitchFamily="34" charset="0"/>
              </a:rPr>
              <a:t>᾽ ανά­γκην φιλόσοφος, και ως φιλόσοφος είναι κάτι μεταξύ σοφού και </a:t>
            </a:r>
            <a:r>
              <a:rPr lang="el-GR" dirty="0" err="1">
                <a:latin typeface="Arial" panose="020B0604020202020204" pitchFamily="34" charset="0"/>
                <a:cs typeface="Arial" panose="020B0604020202020204" pitchFamily="34" charset="0"/>
              </a:rPr>
              <a:t>ανοήτου</a:t>
            </a:r>
            <a:r>
              <a:rPr lang="el-GR" dirty="0">
                <a:latin typeface="Arial" panose="020B0604020202020204" pitchFamily="34" charset="0"/>
                <a:cs typeface="Arial" panose="020B0604020202020204" pitchFamily="34" charset="0"/>
              </a:rPr>
              <a:t>. Αιτία και </a:t>
            </a:r>
            <a:r>
              <a:rPr lang="el-GR" dirty="0" err="1">
                <a:latin typeface="Arial" panose="020B0604020202020204" pitchFamily="34" charset="0"/>
                <a:cs typeface="Arial" panose="020B0604020202020204" pitchFamily="34" charset="0"/>
              </a:rPr>
              <a:t>γι</a:t>
            </a:r>
            <a:r>
              <a:rPr lang="el-GR" dirty="0">
                <a:latin typeface="Arial" panose="020B0604020202020204" pitchFamily="34" charset="0"/>
                <a:cs typeface="Arial" panose="020B0604020202020204" pitchFamily="34" charset="0"/>
              </a:rPr>
              <a:t>᾽ αυτό είναι η καταγωγή του. Ο πατέρας του ήταν σοφός και επινοητικός, η μητέρα του όμως ούτε σοφή ούτε επινοητική.»</a:t>
            </a:r>
          </a:p>
          <a:p>
            <a:pPr marL="0" indent="0">
              <a:buNone/>
            </a:pPr>
            <a:endParaRPr lang="el-GR" dirty="0"/>
          </a:p>
        </p:txBody>
      </p:sp>
    </p:spTree>
    <p:extLst>
      <p:ext uri="{BB962C8B-B14F-4D97-AF65-F5344CB8AC3E}">
        <p14:creationId xmlns:p14="http://schemas.microsoft.com/office/powerpoint/2010/main" val="1460059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2A5FAB-CEB1-A60C-3A79-681150A1E8B0}"/>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p>
        </p:txBody>
      </p:sp>
      <p:sp>
        <p:nvSpPr>
          <p:cNvPr id="3" name="Θέση περιεχομένου 2">
            <a:extLst>
              <a:ext uri="{FF2B5EF4-FFF2-40B4-BE49-F238E27FC236}">
                <a16:creationId xmlns:a16="http://schemas.microsoft.com/office/drawing/2014/main" id="{122FBABB-2477-F915-217C-906F57ED6D15}"/>
              </a:ext>
            </a:extLst>
          </p:cNvPr>
          <p:cNvSpPr>
            <a:spLocks noGrp="1"/>
          </p:cNvSpPr>
          <p:nvPr>
            <p:ph idx="1"/>
          </p:nvPr>
        </p:nvSpPr>
        <p:spPr/>
        <p:txBody>
          <a:bodyPr>
            <a:normAutofit fontScale="55000" lnSpcReduction="20000"/>
          </a:bodyPr>
          <a:lstStyle/>
          <a:p>
            <a:pPr algn="just"/>
            <a:r>
              <a:rPr lang="el-GR" dirty="0" err="1">
                <a:latin typeface="Arial" panose="020B0604020202020204" pitchFamily="34" charset="0"/>
                <a:cs typeface="Arial" panose="020B0604020202020204" pitchFamily="34" charset="0"/>
              </a:rPr>
              <a:t>διαπορθμεῦον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διαπορθμεύω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σω</a:t>
            </a:r>
            <a:r>
              <a:rPr lang="el-GR" dirty="0">
                <a:latin typeface="Arial" panose="020B0604020202020204" pitchFamily="34" charset="0"/>
                <a:cs typeface="Arial" panose="020B0604020202020204" pitchFamily="34" charset="0"/>
              </a:rPr>
              <a:t> = 1. διασχίζω ή διαβαίνω, περνώ απέναντι ένα ποτάμι ή πορθμό, μεταφέρω απέναντι,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μεταφέρω ένα μήνυμα από τον ένα στον άλλο, στον ίδ., 2. </a:t>
            </a:r>
            <a:r>
              <a:rPr lang="el-GR" dirty="0" err="1">
                <a:latin typeface="Arial" panose="020B0604020202020204" pitchFamily="34" charset="0"/>
                <a:cs typeface="Arial" panose="020B0604020202020204" pitchFamily="34" charset="0"/>
              </a:rPr>
              <a:t>μεταφ</a:t>
            </a:r>
            <a:r>
              <a:rPr lang="el-GR" dirty="0">
                <a:latin typeface="Arial" panose="020B0604020202020204" pitchFamily="34" charset="0"/>
                <a:cs typeface="Arial" panose="020B0604020202020204" pitchFamily="34" charset="0"/>
              </a:rPr>
              <a:t>., μεταφράζω, διερμηνεύω, επεξηγώ,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 </a:t>
            </a:r>
          </a:p>
          <a:p>
            <a:pPr algn="just"/>
            <a:r>
              <a:rPr lang="el-GR" dirty="0" err="1">
                <a:latin typeface="Arial" panose="020B0604020202020204" pitchFamily="34" charset="0"/>
                <a:cs typeface="Arial" panose="020B0604020202020204" pitchFamily="34" charset="0"/>
              </a:rPr>
              <a:t>ἐπιτάξεις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ἐπίταξις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εως</a:t>
            </a:r>
            <a:r>
              <a:rPr lang="el-GR" dirty="0">
                <a:latin typeface="Arial" panose="020B0604020202020204" pitchFamily="34" charset="0"/>
                <a:cs typeface="Arial" panose="020B0604020202020204" pitchFamily="34" charset="0"/>
              </a:rPr>
              <a:t>, ἡ (</a:t>
            </a:r>
            <a:r>
              <a:rPr lang="el-GR" dirty="0" err="1">
                <a:latin typeface="Arial" panose="020B0604020202020204" pitchFamily="34" charset="0"/>
                <a:cs typeface="Arial" panose="020B0604020202020204" pitchFamily="34" charset="0"/>
              </a:rPr>
              <a:t>ἐπιτάσσω</a:t>
            </a:r>
            <a:r>
              <a:rPr lang="el-GR" dirty="0">
                <a:latin typeface="Arial" panose="020B0604020202020204" pitchFamily="34" charset="0"/>
                <a:cs typeface="Arial" panose="020B0604020202020204" pitchFamily="34" charset="0"/>
              </a:rPr>
              <a:t>), διαταγή, ἡ </a:t>
            </a:r>
            <a:r>
              <a:rPr lang="el-GR" dirty="0" err="1">
                <a:latin typeface="Arial" panose="020B0604020202020204" pitchFamily="34" charset="0"/>
                <a:cs typeface="Arial" panose="020B0604020202020204" pitchFamily="34" charset="0"/>
              </a:rPr>
              <a:t>ἐπίταξις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φόρου, αναλογική επιβολή φόρου,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ἐπῳδὰς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ἐπωδή</a:t>
            </a:r>
            <a:r>
              <a:rPr lang="el-GR" dirty="0">
                <a:latin typeface="Arial" panose="020B0604020202020204" pitchFamily="34" charset="0"/>
                <a:cs typeface="Arial" panose="020B0604020202020204" pitchFamily="34" charset="0"/>
              </a:rPr>
              <a:t> Α και </a:t>
            </a:r>
            <a:r>
              <a:rPr lang="el-GR" dirty="0" err="1">
                <a:latin typeface="Arial" panose="020B0604020202020204" pitchFamily="34" charset="0"/>
                <a:cs typeface="Arial" panose="020B0604020202020204" pitchFamily="34" charset="0"/>
              </a:rPr>
              <a:t>ἐπαοιδή</a:t>
            </a:r>
            <a:r>
              <a:rPr lang="el-GR" dirty="0">
                <a:latin typeface="Arial" panose="020B0604020202020204" pitchFamily="34" charset="0"/>
                <a:cs typeface="Arial" panose="020B0604020202020204" pitchFamily="34" charset="0"/>
              </a:rPr>
              <a:t>) = μαγική ωδή, ξόρκι, μαγγανεία («</a:t>
            </a:r>
            <a:r>
              <a:rPr lang="el-GR" dirty="0" err="1">
                <a:latin typeface="Arial" panose="020B0604020202020204" pitchFamily="34" charset="0"/>
                <a:cs typeface="Arial" panose="020B0604020202020204" pitchFamily="34" charset="0"/>
              </a:rPr>
              <a:t>τά</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λυτήρια</a:t>
            </a:r>
            <a:r>
              <a:rPr lang="el-GR" dirty="0">
                <a:latin typeface="Arial" panose="020B0604020202020204" pitchFamily="34" charset="0"/>
                <a:cs typeface="Arial" panose="020B0604020202020204" pitchFamily="34" charset="0"/>
              </a:rPr>
              <a:t> όλων </a:t>
            </a:r>
            <a:r>
              <a:rPr lang="el-GR" dirty="0" err="1">
                <a:latin typeface="Arial" panose="020B0604020202020204" pitchFamily="34" charset="0"/>
                <a:cs typeface="Arial" panose="020B0604020202020204" pitchFamily="34" charset="0"/>
              </a:rPr>
              <a:t>τών</a:t>
            </a:r>
            <a:r>
              <a:rPr lang="el-GR" dirty="0">
                <a:latin typeface="Arial" panose="020B0604020202020204" pitchFamily="34" charset="0"/>
                <a:cs typeface="Arial" panose="020B0604020202020204" pitchFamily="34" charset="0"/>
              </a:rPr>
              <a:t> μαγγανειών </a:t>
            </a:r>
            <a:r>
              <a:rPr lang="el-GR" dirty="0" err="1">
                <a:latin typeface="Arial" panose="020B0604020202020204" pitchFamily="34" charset="0"/>
                <a:cs typeface="Arial" panose="020B0604020202020204" pitchFamily="34" charset="0"/>
              </a:rPr>
              <a:t>καί</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τών</a:t>
            </a:r>
            <a:r>
              <a:rPr lang="el-GR" dirty="0">
                <a:latin typeface="Arial" panose="020B0604020202020204" pitchFamily="34" charset="0"/>
                <a:cs typeface="Arial" panose="020B0604020202020204" pitchFamily="34" charset="0"/>
              </a:rPr>
              <a:t> επωδών», </a:t>
            </a:r>
            <a:r>
              <a:rPr lang="el-GR" dirty="0" err="1">
                <a:latin typeface="Arial" panose="020B0604020202020204" pitchFamily="34" charset="0"/>
                <a:cs typeface="Arial" panose="020B0604020202020204" pitchFamily="34" charset="0"/>
              </a:rPr>
              <a:t>Παπαδ</a:t>
            </a:r>
            <a:r>
              <a:rPr lang="el-GR" dirty="0">
                <a:latin typeface="Arial" panose="020B0604020202020204" pitchFamily="34" charset="0"/>
                <a:cs typeface="Arial" panose="020B0604020202020204" pitchFamily="34" charset="0"/>
              </a:rPr>
              <a:t>.) </a:t>
            </a:r>
          </a:p>
          <a:p>
            <a:pPr algn="just"/>
            <a:r>
              <a:rPr lang="el-GR" dirty="0" err="1">
                <a:latin typeface="Arial" panose="020B0604020202020204" pitchFamily="34" charset="0"/>
                <a:cs typeface="Arial" panose="020B0604020202020204" pitchFamily="34" charset="0"/>
              </a:rPr>
              <a:t>γοητείαν</a:t>
            </a:r>
            <a:r>
              <a:rPr lang="el-GR" dirty="0">
                <a:latin typeface="Arial" panose="020B0604020202020204" pitchFamily="34" charset="0"/>
                <a:cs typeface="Arial" panose="020B0604020202020204" pitchFamily="34" charset="0"/>
              </a:rPr>
              <a:t>: γοητεία: ἡ (γοητεύω), μαγεία, μαγγανεία, απάτη,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pPr algn="just"/>
            <a:r>
              <a:rPr lang="el-GR" dirty="0">
                <a:latin typeface="Arial" panose="020B0604020202020204" pitchFamily="34" charset="0"/>
                <a:cs typeface="Arial" panose="020B0604020202020204" pitchFamily="34" charset="0"/>
              </a:rPr>
              <a:t>διάλεκτος: διάλεκτος: ἡ (διαλέγομαι), = ομιλία, συζήτηση, συνομιλία, επιχειρηματολογία,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ἐγρηγορόσι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γρηγορέω</a:t>
            </a:r>
            <a:r>
              <a:rPr lang="el-GR" dirty="0">
                <a:latin typeface="Arial" panose="020B0604020202020204" pitchFamily="34" charset="0"/>
                <a:cs typeface="Arial" panose="020B0604020202020204" pitchFamily="34" charset="0"/>
              </a:rPr>
              <a:t>: μεταγεν. ενεστ. σχηματισμένος από τον παρακ. </a:t>
            </a:r>
            <a:r>
              <a:rPr lang="el-GR" dirty="0" err="1">
                <a:latin typeface="Arial" panose="020B0604020202020204" pitchFamily="34" charset="0"/>
                <a:cs typeface="Arial" panose="020B0604020202020204" pitchFamily="34" charset="0"/>
              </a:rPr>
              <a:t>ἐγρήγορα</a:t>
            </a:r>
            <a:r>
              <a:rPr lang="el-GR" dirty="0">
                <a:latin typeface="Arial" panose="020B0604020202020204" pitchFamily="34" charset="0"/>
                <a:cs typeface="Arial" panose="020B0604020202020204" pitchFamily="34" charset="0"/>
              </a:rPr>
              <a:t>, είμαι άγρυπνος, είμαι σε εγρήγορση, σε Καινή Διαθήκη</a:t>
            </a:r>
          </a:p>
          <a:p>
            <a:pPr algn="just"/>
            <a:r>
              <a:rPr lang="el-GR" dirty="0" err="1">
                <a:latin typeface="Arial" panose="020B0604020202020204" pitchFamily="34" charset="0"/>
                <a:cs typeface="Arial" panose="020B0604020202020204" pitchFamily="34" charset="0"/>
              </a:rPr>
              <a:t>καθεύδουσι</a:t>
            </a:r>
            <a:r>
              <a:rPr lang="el-GR" dirty="0">
                <a:latin typeface="Arial" panose="020B0604020202020204" pitchFamily="34" charset="0"/>
                <a:cs typeface="Arial" panose="020B0604020202020204" pitchFamily="34" charset="0"/>
              </a:rPr>
              <a:t>: καθεύδω: Ιων. </a:t>
            </a:r>
            <a:r>
              <a:rPr lang="el-GR" dirty="0" err="1">
                <a:latin typeface="Arial" panose="020B0604020202020204" pitchFamily="34" charset="0"/>
                <a:cs typeface="Arial" panose="020B0604020202020204" pitchFamily="34" charset="0"/>
              </a:rPr>
              <a:t>κατ-εύδω</a:t>
            </a:r>
            <a:r>
              <a:rPr lang="el-GR" dirty="0">
                <a:latin typeface="Arial" panose="020B0604020202020204" pitchFamily="34" charset="0"/>
                <a:cs typeface="Arial" panose="020B0604020202020204" pitchFamily="34" charset="0"/>
              </a:rPr>
              <a:t>· παρατ. </a:t>
            </a:r>
            <a:r>
              <a:rPr lang="el-GR" dirty="0" err="1">
                <a:latin typeface="Arial" panose="020B0604020202020204" pitchFamily="34" charset="0"/>
                <a:cs typeface="Arial" panose="020B0604020202020204" pitchFamily="34" charset="0"/>
              </a:rPr>
              <a:t>καθεῦδον</a:t>
            </a:r>
            <a:r>
              <a:rPr lang="el-GR" dirty="0">
                <a:latin typeface="Arial" panose="020B0604020202020204" pitchFamily="34" charset="0"/>
                <a:cs typeface="Arial" panose="020B0604020202020204" pitchFamily="34" charset="0"/>
              </a:rPr>
              <a:t>, Αττ. επίσης </a:t>
            </a:r>
            <a:r>
              <a:rPr lang="el-GR" dirty="0" err="1">
                <a:latin typeface="Arial" panose="020B0604020202020204" pitchFamily="34" charset="0"/>
                <a:cs typeface="Arial" panose="020B0604020202020204" pitchFamily="34" charset="0"/>
              </a:rPr>
              <a:t>καθηῦδον</a:t>
            </a:r>
            <a:r>
              <a:rPr lang="el-GR" dirty="0">
                <a:latin typeface="Arial" panose="020B0604020202020204" pitchFamily="34" charset="0"/>
                <a:cs typeface="Arial" panose="020B0604020202020204" pitchFamily="34" charset="0"/>
              </a:rPr>
              <a:t> και </a:t>
            </a:r>
            <a:r>
              <a:rPr lang="el-GR" dirty="0" err="1">
                <a:latin typeface="Arial" panose="020B0604020202020204" pitchFamily="34" charset="0"/>
                <a:cs typeface="Arial" panose="020B0604020202020204" pitchFamily="34" charset="0"/>
              </a:rPr>
              <a:t>ἐκάθευδον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καθευδήσω</a:t>
            </a:r>
            <a:r>
              <a:rPr lang="el-GR" dirty="0">
                <a:latin typeface="Arial" panose="020B0604020202020204" pitchFamily="34" charset="0"/>
                <a:cs typeface="Arial" panose="020B0604020202020204" pitchFamily="34" charset="0"/>
              </a:rPr>
              <a:t>· = πέφτω, ξαπλώνω, πλαγιάζω για να κοιμηθώ, κοιμάμαι, σε </a:t>
            </a:r>
            <a:r>
              <a:rPr lang="el-GR" dirty="0" err="1">
                <a:latin typeface="Arial" panose="020B0604020202020204" pitchFamily="34" charset="0"/>
                <a:cs typeface="Arial" panose="020B0604020202020204" pitchFamily="34" charset="0"/>
              </a:rPr>
              <a:t>Όμηρ</a:t>
            </a:r>
            <a:r>
              <a:rPr lang="el-GR" dirty="0">
                <a:latin typeface="Arial" panose="020B0604020202020204" pitchFamily="34" charset="0"/>
                <a:cs typeface="Arial" panose="020B0604020202020204" pitchFamily="34" charset="0"/>
              </a:rPr>
              <a:t>. κ.λπ.· </a:t>
            </a:r>
            <a:r>
              <a:rPr lang="el-GR" dirty="0" err="1">
                <a:latin typeface="Arial" panose="020B0604020202020204" pitchFamily="34" charset="0"/>
                <a:cs typeface="Arial" panose="020B0604020202020204" pitchFamily="34" charset="0"/>
              </a:rPr>
              <a:t>ἐκ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τοῦ</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καθεύδοντος</a:t>
            </a:r>
            <a:r>
              <a:rPr lang="el-GR" dirty="0">
                <a:latin typeface="Arial" panose="020B0604020202020204" pitchFamily="34" charset="0"/>
                <a:cs typeface="Arial" panose="020B0604020202020204" pitchFamily="34" charset="0"/>
              </a:rPr>
              <a:t> (μτχ. ουδ.), από την κατάσταση του ύπνου,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endParaRPr lang="el-GR" dirty="0"/>
          </a:p>
        </p:txBody>
      </p:sp>
    </p:spTree>
    <p:extLst>
      <p:ext uri="{BB962C8B-B14F-4D97-AF65-F5344CB8AC3E}">
        <p14:creationId xmlns:p14="http://schemas.microsoft.com/office/powerpoint/2010/main" val="4262542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487545-921F-1372-976A-5AE8ADEA7DB6}"/>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3FE8160D-288E-1FB5-C8A0-F9151FC04544}"/>
              </a:ext>
            </a:extLst>
          </p:cNvPr>
          <p:cNvSpPr>
            <a:spLocks noGrp="1"/>
          </p:cNvSpPr>
          <p:nvPr>
            <p:ph idx="1"/>
          </p:nvPr>
        </p:nvSpPr>
        <p:spPr/>
        <p:txBody>
          <a:bodyPr>
            <a:normAutofit fontScale="62500" lnSpcReduction="20000"/>
          </a:bodyPr>
          <a:lstStyle/>
          <a:p>
            <a:pPr algn="just"/>
            <a:r>
              <a:rPr lang="el-GR" dirty="0" err="1">
                <a:latin typeface="Arial" panose="020B0604020202020204" pitchFamily="34" charset="0"/>
                <a:cs typeface="Arial" panose="020B0604020202020204" pitchFamily="34" charset="0"/>
              </a:rPr>
              <a:t>χειρουργίας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χειρουργία</a:t>
            </a:r>
            <a:r>
              <a:rPr lang="el-GR" dirty="0">
                <a:latin typeface="Arial" panose="020B0604020202020204" pitchFamily="34" charset="0"/>
                <a:cs typeface="Arial" panose="020B0604020202020204" pitchFamily="34" charset="0"/>
              </a:rPr>
              <a:t>: ἡ = εργασία με τα χέρια, άσκηση χειροτεχνίας ή τέχνης, δεξιότητα, σε </a:t>
            </a:r>
            <a:r>
              <a:rPr lang="el-GR" dirty="0" err="1">
                <a:latin typeface="Arial" panose="020B0604020202020204" pitchFamily="34" charset="0"/>
                <a:cs typeface="Arial" panose="020B0604020202020204" pitchFamily="34" charset="0"/>
              </a:rPr>
              <a:t>Πλάτ</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προσαιτήσουσα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προσαιτέω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ήσω</a:t>
            </a:r>
            <a:r>
              <a:rPr lang="el-GR" dirty="0">
                <a:latin typeface="Arial" panose="020B0604020202020204" pitchFamily="34" charset="0"/>
                <a:cs typeface="Arial" panose="020B0604020202020204" pitchFamily="34" charset="0"/>
              </a:rPr>
              <a:t> = I. ζητώ επιπλέον, </a:t>
            </a:r>
            <a:r>
              <a:rPr lang="el-GR" dirty="0" err="1">
                <a:latin typeface="Arial" panose="020B0604020202020204" pitchFamily="34" charset="0"/>
                <a:cs typeface="Arial" panose="020B0604020202020204" pitchFamily="34" charset="0"/>
              </a:rPr>
              <a:t>αἷμα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προσαιτέω</a:t>
            </a:r>
            <a:r>
              <a:rPr lang="el-GR" dirty="0">
                <a:latin typeface="Arial" panose="020B0604020202020204" pitchFamily="34" charset="0"/>
                <a:cs typeface="Arial" panose="020B0604020202020204" pitchFamily="34" charset="0"/>
              </a:rPr>
              <a:t>, απαιτώ περισσότερο αίμα, σε </a:t>
            </a:r>
            <a:r>
              <a:rPr lang="el-GR" dirty="0" err="1">
                <a:latin typeface="Arial" panose="020B0604020202020204" pitchFamily="34" charset="0"/>
                <a:cs typeface="Arial" panose="020B0604020202020204" pitchFamily="34" charset="0"/>
              </a:rPr>
              <a:t>Αισχύλ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προσαιτέω</a:t>
            </a:r>
            <a:r>
              <a:rPr lang="el-GR" dirty="0">
                <a:latin typeface="Arial" panose="020B0604020202020204" pitchFamily="34" charset="0"/>
                <a:cs typeface="Arial" panose="020B0604020202020204" pitchFamily="34" charset="0"/>
              </a:rPr>
              <a:t>, απαιτώ υψηλότερο μισθό, σε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II. με αιτ. προσ., ζητώ επίμονα, ζητώ την ελεημοσύνη κάποιου, σε </a:t>
            </a:r>
            <a:r>
              <a:rPr lang="el-GR" dirty="0" err="1">
                <a:latin typeface="Arial" panose="020B0604020202020204" pitchFamily="34" charset="0"/>
                <a:cs typeface="Arial" panose="020B0604020202020204" pitchFamily="34" charset="0"/>
              </a:rPr>
              <a:t>Ηρόδ</a:t>
            </a:r>
            <a:r>
              <a:rPr lang="el-GR" dirty="0">
                <a:latin typeface="Arial" panose="020B0604020202020204" pitchFamily="34" charset="0"/>
                <a:cs typeface="Arial" panose="020B0604020202020204" pitchFamily="34" charset="0"/>
              </a:rPr>
              <a:t>.· με αιτ. </a:t>
            </a:r>
            <a:r>
              <a:rPr lang="el-GR" dirty="0" err="1">
                <a:latin typeface="Arial" panose="020B0604020202020204" pitchFamily="34" charset="0"/>
                <a:cs typeface="Arial" panose="020B0604020202020204" pitchFamily="34" charset="0"/>
              </a:rPr>
              <a:t>πράγμ</a:t>
            </a:r>
            <a:r>
              <a:rPr lang="el-GR" dirty="0">
                <a:latin typeface="Arial" panose="020B0604020202020204" pitchFamily="34" charset="0"/>
                <a:cs typeface="Arial" panose="020B0604020202020204" pitchFamily="34" charset="0"/>
              </a:rPr>
              <a:t>., παρακαλώ για κάποιο πράγμα, σε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με διπλή αιτ., παρακαλώ κάτι από κάποιον, στον ίδ.,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απόλ., ζητώ επίμονα, γίνομαι φορτικός, σε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 </a:t>
            </a:r>
          </a:p>
          <a:p>
            <a:pPr algn="just"/>
            <a:r>
              <a:rPr lang="el-GR" dirty="0" err="1">
                <a:latin typeface="Arial" panose="020B0604020202020204" pitchFamily="34" charset="0"/>
                <a:cs typeface="Arial" panose="020B0604020202020204" pitchFamily="34" charset="0"/>
              </a:rPr>
              <a:t>εὐωχίας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εὐωχία</a:t>
            </a:r>
            <a:r>
              <a:rPr lang="el-GR" dirty="0">
                <a:latin typeface="Arial" panose="020B0604020202020204" pitchFamily="34" charset="0"/>
                <a:cs typeface="Arial" panose="020B0604020202020204" pitchFamily="34" charset="0"/>
              </a:rPr>
              <a:t>: ἡ, ξεφάντωμα, γλεντοκόπι,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 κ.λπ.· </a:t>
            </a:r>
            <a:r>
              <a:rPr lang="el-GR" dirty="0" err="1">
                <a:latin typeface="Arial" panose="020B0604020202020204" pitchFamily="34" charset="0"/>
                <a:cs typeface="Arial" panose="020B0604020202020204" pitchFamily="34" charset="0"/>
              </a:rPr>
              <a:t>μεταφ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λόγωνεὐωχίαι</a:t>
            </a:r>
            <a:r>
              <a:rPr lang="el-GR" dirty="0">
                <a:latin typeface="Arial" panose="020B0604020202020204" pitchFamily="34" charset="0"/>
                <a:cs typeface="Arial" panose="020B0604020202020204" pitchFamily="34" charset="0"/>
              </a:rPr>
              <a:t>, απολαύσεις λόγων, σε </a:t>
            </a:r>
            <a:r>
              <a:rPr lang="el-GR" dirty="0" err="1">
                <a:latin typeface="Arial" panose="020B0604020202020204" pitchFamily="34" charset="0"/>
                <a:cs typeface="Arial" panose="020B0604020202020204" pitchFamily="34" charset="0"/>
              </a:rPr>
              <a:t>Ανθ</a:t>
            </a:r>
            <a:r>
              <a:rPr lang="el-GR" dirty="0">
                <a:latin typeface="Arial" panose="020B0604020202020204" pitchFamily="34" charset="0"/>
                <a:cs typeface="Arial" panose="020B0604020202020204" pitchFamily="34" charset="0"/>
              </a:rPr>
              <a:t>.</a:t>
            </a:r>
          </a:p>
          <a:p>
            <a:pPr algn="just"/>
            <a:r>
              <a:rPr lang="el-GR" dirty="0" err="1">
                <a:latin typeface="Arial" panose="020B0604020202020204" pitchFamily="34" charset="0"/>
                <a:cs typeface="Arial" panose="020B0604020202020204" pitchFamily="34" charset="0"/>
              </a:rPr>
              <a:t>ηὗδεν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αὐδάω</a:t>
            </a:r>
            <a:r>
              <a:rPr lang="el-GR" dirty="0">
                <a:latin typeface="Arial" panose="020B0604020202020204" pitchFamily="34" charset="0"/>
                <a:cs typeface="Arial" panose="020B0604020202020204" pitchFamily="34" charset="0"/>
              </a:rPr>
              <a:t>: παρατ. </a:t>
            </a:r>
            <a:r>
              <a:rPr lang="el-GR" dirty="0" err="1">
                <a:latin typeface="Arial" panose="020B0604020202020204" pitchFamily="34" charset="0"/>
                <a:cs typeface="Arial" panose="020B0604020202020204" pitchFamily="34" charset="0"/>
              </a:rPr>
              <a:t>ηὔδων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αὐδήσω</a:t>
            </a:r>
            <a:r>
              <a:rPr lang="el-GR" dirty="0">
                <a:latin typeface="Arial" panose="020B0604020202020204" pitchFamily="34" charset="0"/>
                <a:cs typeface="Arial" panose="020B0604020202020204" pitchFamily="34" charset="0"/>
              </a:rPr>
              <a:t>, Δωρ. -</a:t>
            </a:r>
            <a:r>
              <a:rPr lang="el-GR" dirty="0" err="1">
                <a:latin typeface="Arial" panose="020B0604020202020204" pitchFamily="34" charset="0"/>
                <a:cs typeface="Arial" panose="020B0604020202020204" pitchFamily="34" charset="0"/>
              </a:rPr>
              <a:t>άσω</a:t>
            </a:r>
            <a:r>
              <a:rPr lang="el-GR" dirty="0">
                <a:latin typeface="Arial" panose="020B0604020202020204" pitchFamily="34" charset="0"/>
                <a:cs typeface="Arial" panose="020B0604020202020204" pitchFamily="34" charset="0"/>
              </a:rPr>
              <a:t> [ᾱ], Δωρ. γʹ πληθ. </a:t>
            </a:r>
            <a:r>
              <a:rPr lang="el-GR" dirty="0" err="1">
                <a:latin typeface="Arial" panose="020B0604020202020204" pitchFamily="34" charset="0"/>
                <a:cs typeface="Arial" panose="020B0604020202020204" pitchFamily="34" charset="0"/>
              </a:rPr>
              <a:t>αὐδασοῦντι</a:t>
            </a:r>
            <a:r>
              <a:rPr lang="el-GR" dirty="0">
                <a:latin typeface="Arial" panose="020B0604020202020204" pitchFamily="34" charset="0"/>
                <a:cs typeface="Arial" panose="020B0604020202020204" pitchFamily="34" charset="0"/>
              </a:rPr>
              <a:t>· αόρ. αʹ </a:t>
            </a:r>
            <a:r>
              <a:rPr lang="el-GR" dirty="0" err="1">
                <a:latin typeface="Arial" panose="020B0604020202020204" pitchFamily="34" charset="0"/>
                <a:cs typeface="Arial" panose="020B0604020202020204" pitchFamily="34" charset="0"/>
              </a:rPr>
              <a:t>ηὔδησα</a:t>
            </a:r>
            <a:r>
              <a:rPr lang="el-GR" dirty="0">
                <a:latin typeface="Arial" panose="020B0604020202020204" pitchFamily="34" charset="0"/>
                <a:cs typeface="Arial" panose="020B0604020202020204" pitchFamily="34" charset="0"/>
              </a:rPr>
              <a:t>, Δωρ. </a:t>
            </a:r>
            <a:r>
              <a:rPr lang="el-GR" dirty="0" err="1">
                <a:latin typeface="Arial" panose="020B0604020202020204" pitchFamily="34" charset="0"/>
                <a:cs typeface="Arial" panose="020B0604020202020204" pitchFamily="34" charset="0"/>
              </a:rPr>
              <a:t>αὔδᾱσα</a:t>
            </a:r>
            <a:r>
              <a:rPr lang="el-GR" dirty="0">
                <a:latin typeface="Arial" panose="020B0604020202020204" pitchFamily="34" charset="0"/>
                <a:cs typeface="Arial" panose="020B0604020202020204" pitchFamily="34" charset="0"/>
              </a:rPr>
              <a:t>, Ιων. γʹ ενικ. </a:t>
            </a:r>
            <a:r>
              <a:rPr lang="el-GR" dirty="0" err="1">
                <a:latin typeface="Arial" panose="020B0604020202020204" pitchFamily="34" charset="0"/>
                <a:cs typeface="Arial" panose="020B0604020202020204" pitchFamily="34" charset="0"/>
              </a:rPr>
              <a:t>αὐδήσασκε</a:t>
            </a:r>
            <a:r>
              <a:rPr lang="el-GR" dirty="0">
                <a:latin typeface="Arial" panose="020B0604020202020204" pitchFamily="34" charset="0"/>
                <a:cs typeface="Arial" panose="020B0604020202020204" pitchFamily="34" charset="0"/>
              </a:rPr>
              <a:t>· επίσης ως αποθ., </a:t>
            </a:r>
            <a:r>
              <a:rPr lang="el-GR" dirty="0" err="1">
                <a:latin typeface="Arial" panose="020B0604020202020204" pitchFamily="34" charset="0"/>
                <a:cs typeface="Arial" panose="020B0604020202020204" pitchFamily="34" charset="0"/>
              </a:rPr>
              <a:t>αὐδάομαι</a:t>
            </a:r>
            <a:r>
              <a:rPr lang="el-GR" dirty="0">
                <a:latin typeface="Arial" panose="020B0604020202020204" pitchFamily="34" charset="0"/>
                <a:cs typeface="Arial" panose="020B0604020202020204" pitchFamily="34" charset="0"/>
              </a:rPr>
              <a:t>· παρατ. </a:t>
            </a:r>
            <a:r>
              <a:rPr lang="el-GR" dirty="0" err="1">
                <a:latin typeface="Arial" panose="020B0604020202020204" pitchFamily="34" charset="0"/>
                <a:cs typeface="Arial" panose="020B0604020202020204" pitchFamily="34" charset="0"/>
              </a:rPr>
              <a:t>ηὐδᾶτο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ήσομαι</a:t>
            </a:r>
            <a:r>
              <a:rPr lang="el-GR" dirty="0">
                <a:latin typeface="Arial" panose="020B0604020202020204" pitchFamily="34" charset="0"/>
                <a:cs typeface="Arial" panose="020B0604020202020204" pitchFamily="34" charset="0"/>
              </a:rPr>
              <a:t>, αόρ. αʹ </a:t>
            </a:r>
            <a:r>
              <a:rPr lang="el-GR" dirty="0" err="1">
                <a:latin typeface="Arial" panose="020B0604020202020204" pitchFamily="34" charset="0"/>
                <a:cs typeface="Arial" panose="020B0604020202020204" pitchFamily="34" charset="0"/>
              </a:rPr>
              <a:t>αὐδήθην</a:t>
            </a:r>
            <a:r>
              <a:rPr lang="el-GR" dirty="0">
                <a:latin typeface="Arial" panose="020B0604020202020204" pitchFamily="34" charset="0"/>
                <a:cs typeface="Arial" panose="020B0604020202020204" pitchFamily="34" charset="0"/>
              </a:rPr>
              <a:t> (Παθ. μόνο)· (</a:t>
            </a:r>
            <a:r>
              <a:rPr lang="el-GR" dirty="0" err="1">
                <a:latin typeface="Arial" panose="020B0604020202020204" pitchFamily="34" charset="0"/>
                <a:cs typeface="Arial" panose="020B0604020202020204" pitchFamily="34" charset="0"/>
              </a:rPr>
              <a:t>αὐδή</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 </a:t>
            </a:r>
            <a:r>
              <a:rPr lang="el-GR" dirty="0">
                <a:latin typeface="Arial" panose="020B0604020202020204" pitchFamily="34" charset="0"/>
                <a:cs typeface="Arial" panose="020B0604020202020204" pitchFamily="34" charset="0"/>
              </a:rPr>
              <a:t>με αιτ. </a:t>
            </a:r>
            <a:r>
              <a:rPr lang="el-GR" dirty="0" err="1">
                <a:latin typeface="Arial" panose="020B0604020202020204" pitchFamily="34" charset="0"/>
                <a:cs typeface="Arial" panose="020B0604020202020204" pitchFamily="34" charset="0"/>
              </a:rPr>
              <a:t>πράγμ</a:t>
            </a:r>
            <a:r>
              <a:rPr lang="el-GR" dirty="0">
                <a:latin typeface="Arial" panose="020B0604020202020204" pitchFamily="34" charset="0"/>
                <a:cs typeface="Arial" panose="020B0604020202020204" pitchFamily="34" charset="0"/>
              </a:rPr>
              <a:t>., = 1. βγάζω φωνή, μιλώ, φθέγγομαι,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Ιλ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Ευρ</a:t>
            </a:r>
            <a:r>
              <a:rPr lang="el-GR" dirty="0">
                <a:latin typeface="Arial" panose="020B0604020202020204" pitchFamily="34" charset="0"/>
                <a:cs typeface="Arial" panose="020B0604020202020204" pitchFamily="34" charset="0"/>
              </a:rPr>
              <a:t>., 2. με αιτ. </a:t>
            </a:r>
            <a:r>
              <a:rPr lang="el-GR" dirty="0" err="1">
                <a:latin typeface="Arial" panose="020B0604020202020204" pitchFamily="34" charset="0"/>
                <a:cs typeface="Arial" panose="020B0604020202020204" pitchFamily="34" charset="0"/>
              </a:rPr>
              <a:t>πράγμ</a:t>
            </a:r>
            <a:r>
              <a:rPr lang="el-GR" dirty="0">
                <a:latin typeface="Arial" panose="020B0604020202020204" pitchFamily="34" charset="0"/>
                <a:cs typeface="Arial" panose="020B0604020202020204" pitchFamily="34" charset="0"/>
              </a:rPr>
              <a:t>., μιλώ ή λέγω κάτι, σε </a:t>
            </a:r>
            <a:r>
              <a:rPr lang="el-GR" dirty="0" err="1">
                <a:latin typeface="Arial" panose="020B0604020202020204" pitchFamily="34" charset="0"/>
                <a:cs typeface="Arial" panose="020B0604020202020204" pitchFamily="34" charset="0"/>
              </a:rPr>
              <a:t>Ομήρ</a:t>
            </a:r>
            <a:r>
              <a:rPr lang="el-GR"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Ιλ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Σοφ</a:t>
            </a:r>
            <a:r>
              <a:rPr lang="el-GR" dirty="0">
                <a:latin typeface="Arial" panose="020B0604020202020204" pitchFamily="34" charset="0"/>
                <a:cs typeface="Arial" panose="020B0604020202020204" pitchFamily="34" charset="0"/>
              </a:rPr>
              <a:t>.· ομοίως ως αποθ., στον ίδ. </a:t>
            </a:r>
          </a:p>
          <a:p>
            <a:pPr algn="just"/>
            <a:r>
              <a:rPr lang="el-GR" dirty="0" err="1">
                <a:latin typeface="Arial" panose="020B0604020202020204" pitchFamily="34" charset="0"/>
                <a:cs typeface="Arial" panose="020B0604020202020204" pitchFamily="34" charset="0"/>
              </a:rPr>
              <a:t>ἐπιβουλεύουσα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ἐπιβουλεύω</a:t>
            </a:r>
            <a:r>
              <a:rPr lang="el-GR" dirty="0">
                <a:latin typeface="Arial" panose="020B0604020202020204" pitchFamily="34" charset="0"/>
                <a:cs typeface="Arial" panose="020B0604020202020204" pitchFamily="34" charset="0"/>
              </a:rPr>
              <a:t> = 1. Παθ., με Μέσ.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εύσομαι</a:t>
            </a:r>
            <a:r>
              <a:rPr lang="el-GR" dirty="0">
                <a:latin typeface="Arial" panose="020B0604020202020204" pitchFamily="34" charset="0"/>
                <a:cs typeface="Arial" panose="020B0604020202020204" pitchFamily="34" charset="0"/>
              </a:rPr>
              <a:t>, αόρ. αʹ -</a:t>
            </a:r>
            <a:r>
              <a:rPr lang="el-GR" dirty="0" err="1">
                <a:latin typeface="Arial" panose="020B0604020202020204" pitchFamily="34" charset="0"/>
                <a:cs typeface="Arial" panose="020B0604020202020204" pitchFamily="34" charset="0"/>
              </a:rPr>
              <a:t>εβουλεύθην</a:t>
            </a:r>
            <a:r>
              <a:rPr lang="el-GR" dirty="0">
                <a:latin typeface="Arial" panose="020B0604020202020204" pitchFamily="34" charset="0"/>
                <a:cs typeface="Arial" panose="020B0604020202020204" pitchFamily="34" charset="0"/>
              </a:rPr>
              <a:t>· έχω μηχανορραφίες σχηματισμένες εναντίον μου, είμαι αντικείμενο επιβουλών, συνωμοσιών, στον ίδ., 2. λέγεται για πράγματα, σχεδιάζομαι εναντίον, </a:t>
            </a:r>
            <a:r>
              <a:rPr lang="el-GR" dirty="0" err="1">
                <a:latin typeface="Arial" panose="020B0604020202020204" pitchFamily="34" charset="0"/>
                <a:cs typeface="Arial" panose="020B0604020202020204" pitchFamily="34" charset="0"/>
              </a:rPr>
              <a:t>πρᾶγμα</a:t>
            </a:r>
            <a:r>
              <a:rPr lang="el-GR" dirty="0">
                <a:latin typeface="Arial" panose="020B0604020202020204" pitchFamily="34" charset="0"/>
                <a:cs typeface="Arial" panose="020B0604020202020204" pitchFamily="34" charset="0"/>
              </a:rPr>
              <a:t>, ὅ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θεοῖς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ἐπιβουλεύεται</a:t>
            </a:r>
            <a:r>
              <a:rPr lang="el-GR" dirty="0">
                <a:latin typeface="Arial" panose="020B0604020202020204" pitchFamily="34" charset="0"/>
                <a:cs typeface="Arial" panose="020B0604020202020204" pitchFamily="34" charset="0"/>
              </a:rPr>
              <a:t>, σε </a:t>
            </a:r>
            <a:r>
              <a:rPr lang="el-GR" dirty="0" err="1">
                <a:latin typeface="Arial" panose="020B0604020202020204" pitchFamily="34" charset="0"/>
                <a:cs typeface="Arial" panose="020B0604020202020204" pitchFamily="34" charset="0"/>
              </a:rPr>
              <a:t>Αριστοφ</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ἐπιβουλευόμενα</a:t>
            </a:r>
            <a:r>
              <a:rPr lang="el-GR" dirty="0">
                <a:latin typeface="Arial" panose="020B0604020202020204" pitchFamily="34" charset="0"/>
                <a:cs typeface="Arial" panose="020B0604020202020204" pitchFamily="34" charset="0"/>
              </a:rPr>
              <a:t>, επιβουλές, μηχανορραφίες, σε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31499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538C47-7E5A-FF50-EF50-DDEE23AE9D42}"/>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Λεξιλόγιο</a:t>
            </a:r>
            <a:endParaRPr lang="el-GR" dirty="0"/>
          </a:p>
        </p:txBody>
      </p:sp>
      <p:sp>
        <p:nvSpPr>
          <p:cNvPr id="3" name="Θέση περιεχομένου 2">
            <a:extLst>
              <a:ext uri="{FF2B5EF4-FFF2-40B4-BE49-F238E27FC236}">
                <a16:creationId xmlns:a16="http://schemas.microsoft.com/office/drawing/2014/main" id="{8F38CC02-1852-1EEC-2E7E-34AED4310A1E}"/>
              </a:ext>
            </a:extLst>
          </p:cNvPr>
          <p:cNvSpPr>
            <a:spLocks noGrp="1"/>
          </p:cNvSpPr>
          <p:nvPr>
            <p:ph idx="1"/>
          </p:nvPr>
        </p:nvSpPr>
        <p:spPr/>
        <p:txBody>
          <a:bodyPr>
            <a:normAutofit fontScale="70000" lnSpcReduction="20000"/>
          </a:bodyPr>
          <a:lstStyle/>
          <a:p>
            <a:pPr algn="just"/>
            <a:r>
              <a:rPr lang="el-GR" dirty="0" err="1">
                <a:latin typeface="Arial" panose="020B0604020202020204" pitchFamily="34" charset="0"/>
                <a:cs typeface="Arial" panose="020B0604020202020204" pitchFamily="34" charset="0"/>
              </a:rPr>
              <a:t>ἀπορίαν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ἀπορία</a:t>
            </a:r>
            <a:r>
              <a:rPr lang="el-GR" dirty="0">
                <a:latin typeface="Arial" panose="020B0604020202020204" pitchFamily="34" charset="0"/>
                <a:cs typeface="Arial" panose="020B0604020202020204" pitchFamily="34" charset="0"/>
              </a:rPr>
              <a:t>: Ιων. -</a:t>
            </a:r>
            <a:r>
              <a:rPr lang="el-GR" dirty="0" err="1">
                <a:latin typeface="Arial" panose="020B0604020202020204" pitchFamily="34" charset="0"/>
                <a:cs typeface="Arial" panose="020B0604020202020204" pitchFamily="34" charset="0"/>
              </a:rPr>
              <a:t>ίη</a:t>
            </a:r>
            <a:r>
              <a:rPr lang="el-GR" dirty="0">
                <a:latin typeface="Arial" panose="020B0604020202020204" pitchFamily="34" charset="0"/>
                <a:cs typeface="Arial" panose="020B0604020202020204" pitchFamily="34" charset="0"/>
              </a:rPr>
              <a:t>, ἡ (ἄ-</a:t>
            </a:r>
            <a:r>
              <a:rPr lang="el-GR" dirty="0" err="1">
                <a:latin typeface="Arial" panose="020B0604020202020204" pitchFamily="34" charset="0"/>
                <a:cs typeface="Arial" panose="020B0604020202020204" pitchFamily="34" charset="0"/>
              </a:rPr>
              <a:t>πορος</a:t>
            </a:r>
            <a:r>
              <a:rPr lang="el-GR" dirty="0">
                <a:latin typeface="Arial" panose="020B0604020202020204" pitchFamily="34" charset="0"/>
                <a:cs typeface="Arial" panose="020B0604020202020204" pitchFamily="34" charset="0"/>
              </a:rPr>
              <a:t>)· = I. λέγεται για τόπους, δυσκολία προσπελάσεως ή διαβάσεως, σε </a:t>
            </a:r>
            <a:r>
              <a:rPr lang="el-GR" dirty="0" err="1">
                <a:latin typeface="Arial" panose="020B0604020202020204" pitchFamily="34" charset="0"/>
                <a:cs typeface="Arial" panose="020B0604020202020204" pitchFamily="34" charset="0"/>
              </a:rPr>
              <a:t>Ξεν</a:t>
            </a:r>
            <a:r>
              <a:rPr lang="el-GR" dirty="0">
                <a:latin typeface="Arial" panose="020B0604020202020204" pitchFamily="34" charset="0"/>
                <a:cs typeface="Arial" panose="020B0604020202020204" pitchFamily="34" charset="0"/>
              </a:rPr>
              <a:t>., II. λέγεται για πράγματα, δυσχέρεια, δυσκολίες, αμηχανία ή έλλειψη πόρων για κάτι</a:t>
            </a:r>
          </a:p>
          <a:p>
            <a:pPr algn="just"/>
            <a:r>
              <a:rPr lang="el-GR" dirty="0">
                <a:latin typeface="Arial" panose="020B0604020202020204" pitchFamily="34" charset="0"/>
                <a:cs typeface="Arial" panose="020B0604020202020204" pitchFamily="34" charset="0"/>
              </a:rPr>
              <a:t>θάλλει: θάλλω: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θαλλήσω</a:t>
            </a:r>
            <a:r>
              <a:rPr lang="el-GR" dirty="0">
                <a:latin typeface="Arial" panose="020B0604020202020204" pitchFamily="34" charset="0"/>
                <a:cs typeface="Arial" panose="020B0604020202020204" pitchFamily="34" charset="0"/>
              </a:rPr>
              <a:t>, αόρ. αʹ </a:t>
            </a:r>
            <a:r>
              <a:rPr lang="el-GR" dirty="0" err="1">
                <a:latin typeface="Arial" panose="020B0604020202020204" pitchFamily="34" charset="0"/>
                <a:cs typeface="Arial" panose="020B0604020202020204" pitchFamily="34" charset="0"/>
              </a:rPr>
              <a:t>ἔθηλα</a:t>
            </a:r>
            <a:r>
              <a:rPr lang="el-GR" dirty="0">
                <a:latin typeface="Arial" panose="020B0604020202020204" pitchFamily="34" charset="0"/>
                <a:cs typeface="Arial" panose="020B0604020202020204" pitchFamily="34" charset="0"/>
              </a:rPr>
              <a:t>· αόρ. βʹ </a:t>
            </a:r>
            <a:r>
              <a:rPr lang="el-GR" dirty="0" err="1">
                <a:latin typeface="Arial" panose="020B0604020202020204" pitchFamily="34" charset="0"/>
                <a:cs typeface="Arial" panose="020B0604020202020204" pitchFamily="34" charset="0"/>
              </a:rPr>
              <a:t>ἔθᾰλον</a:t>
            </a:r>
            <a:r>
              <a:rPr lang="el-GR" dirty="0">
                <a:latin typeface="Arial" panose="020B0604020202020204" pitchFamily="34" charset="0"/>
                <a:cs typeface="Arial" panose="020B0604020202020204" pitchFamily="34" charset="0"/>
              </a:rPr>
              <a:t>, παρακ. </a:t>
            </a:r>
            <a:r>
              <a:rPr lang="el-GR" dirty="0" err="1">
                <a:latin typeface="Arial" panose="020B0604020202020204" pitchFamily="34" charset="0"/>
                <a:cs typeface="Arial" panose="020B0604020202020204" pitchFamily="34" charset="0"/>
              </a:rPr>
              <a:t>τέθηλα</a:t>
            </a:r>
            <a:r>
              <a:rPr lang="el-GR" dirty="0">
                <a:latin typeface="Arial" panose="020B0604020202020204" pitchFamily="34" charset="0"/>
                <a:cs typeface="Arial" panose="020B0604020202020204" pitchFamily="34" charset="0"/>
              </a:rPr>
              <a:t>, γʹ ενικ. υπερσυντ. </a:t>
            </a:r>
            <a:r>
              <a:rPr lang="el-GR" dirty="0" err="1">
                <a:latin typeface="Arial" panose="020B0604020202020204" pitchFamily="34" charset="0"/>
                <a:cs typeface="Arial" panose="020B0604020202020204" pitchFamily="34" charset="0"/>
              </a:rPr>
              <a:t>τεθήλει</a:t>
            </a:r>
            <a:r>
              <a:rPr lang="el-GR" dirty="0">
                <a:latin typeface="Arial" panose="020B0604020202020204" pitchFamily="34" charset="0"/>
                <a:cs typeface="Arial" panose="020B0604020202020204" pitchFamily="34" charset="0"/>
              </a:rPr>
              <a:t>·= ανθίζω, μπουμπουκιάζω, ακμάζω, φυλλοφορώ-καρποφορώ</a:t>
            </a:r>
          </a:p>
          <a:p>
            <a:pPr algn="just"/>
            <a:r>
              <a:rPr lang="el-GR" dirty="0" err="1">
                <a:latin typeface="Arial" panose="020B0604020202020204" pitchFamily="34" charset="0"/>
                <a:cs typeface="Arial" panose="020B0604020202020204" pitchFamily="34" charset="0"/>
              </a:rPr>
              <a:t>εὐπορήσῃ</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εὐπορέω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μέλ</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ήσω</a:t>
            </a:r>
            <a:r>
              <a:rPr lang="el-GR" dirty="0">
                <a:latin typeface="Arial" panose="020B0604020202020204" pitchFamily="34" charset="0"/>
                <a:cs typeface="Arial" panose="020B0604020202020204" pitchFamily="34" charset="0"/>
              </a:rPr>
              <a:t>, αόρ. αʹ </a:t>
            </a:r>
            <a:r>
              <a:rPr lang="el-GR" dirty="0" err="1">
                <a:latin typeface="Arial" panose="020B0604020202020204" pitchFamily="34" charset="0"/>
                <a:cs typeface="Arial" panose="020B0604020202020204" pitchFamily="34" charset="0"/>
              </a:rPr>
              <a:t>εὐπόρησα</a:t>
            </a:r>
            <a:r>
              <a:rPr lang="el-GR" dirty="0">
                <a:latin typeface="Arial" panose="020B0604020202020204" pitchFamily="34" charset="0"/>
                <a:cs typeface="Arial" panose="020B0604020202020204" pitchFamily="34" charset="0"/>
              </a:rPr>
              <a:t>, παρακ. </a:t>
            </a:r>
            <a:r>
              <a:rPr lang="el-GR" dirty="0" err="1">
                <a:latin typeface="Arial" panose="020B0604020202020204" pitchFamily="34" charset="0"/>
                <a:cs typeface="Arial" panose="020B0604020202020204" pitchFamily="34" charset="0"/>
              </a:rPr>
              <a:t>εὐπόρηκα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εὔπορος</a:t>
            </a:r>
            <a:r>
              <a:rPr lang="el-GR" dirty="0">
                <a:latin typeface="Arial" panose="020B0604020202020204" pitchFamily="34" charset="0"/>
                <a:cs typeface="Arial" panose="020B0604020202020204" pitchFamily="34" charset="0"/>
              </a:rPr>
              <a:t>)· = ευτυχώ, ευημερώ, ευδοκιμώ, είμαι τυχερός</a:t>
            </a:r>
          </a:p>
          <a:p>
            <a:pPr algn="just"/>
            <a:r>
              <a:rPr lang="el-GR" dirty="0" err="1">
                <a:latin typeface="Arial" panose="020B0604020202020204" pitchFamily="34" charset="0"/>
                <a:cs typeface="Arial" panose="020B0604020202020204" pitchFamily="34" charset="0"/>
              </a:rPr>
              <a:t>ἀναβιώσκεται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ἀναβιώσκομαι</a:t>
            </a:r>
            <a:r>
              <a:rPr lang="el-GR" dirty="0">
                <a:latin typeface="Arial" panose="020B0604020202020204" pitchFamily="34" charset="0"/>
                <a:cs typeface="Arial" panose="020B0604020202020204" pitchFamily="34" charset="0"/>
              </a:rPr>
              <a:t> (Α) (μτγν. και ενεργ. </a:t>
            </a:r>
            <a:r>
              <a:rPr lang="el-GR" dirty="0" err="1">
                <a:latin typeface="Arial" panose="020B0604020202020204" pitchFamily="34" charset="0"/>
                <a:cs typeface="Arial" panose="020B0604020202020204" pitchFamily="34" charset="0"/>
              </a:rPr>
              <a:t>ἀναβιώσκω</a:t>
            </a:r>
            <a:r>
              <a:rPr lang="el-GR" dirty="0">
                <a:latin typeface="Arial" panose="020B0604020202020204" pitchFamily="34" charset="0"/>
                <a:cs typeface="Arial" panose="020B0604020202020204" pitchFamily="34" charset="0"/>
              </a:rPr>
              <a:t>) = 1. (ενεργ. και παθ.) επανέρχομαι στη ζωή, ξαναζώ, 2. επαναφέρω στη ζωή, ξαναζωντανεύω.</a:t>
            </a:r>
          </a:p>
          <a:p>
            <a:pPr algn="just"/>
            <a:r>
              <a:rPr lang="el-GR" dirty="0" err="1">
                <a:latin typeface="Arial" panose="020B0604020202020204" pitchFamily="34" charset="0"/>
                <a:cs typeface="Arial" panose="020B0604020202020204" pitchFamily="34" charset="0"/>
              </a:rPr>
              <a:t>ὑπεκρεῖ</a:t>
            </a:r>
            <a:r>
              <a:rPr lang="el-GR" dirty="0">
                <a:latin typeface="Arial" panose="020B0604020202020204" pitchFamily="34" charset="0"/>
                <a:cs typeface="Arial" panose="020B0604020202020204" pitchFamily="34" charset="0"/>
              </a:rPr>
              <a:t>: Α </a:t>
            </a:r>
            <a:r>
              <a:rPr lang="el-GR" dirty="0" err="1">
                <a:latin typeface="Arial" panose="020B0604020202020204" pitchFamily="34" charset="0"/>
                <a:cs typeface="Arial" panose="020B0604020202020204" pitchFamily="34" charset="0"/>
              </a:rPr>
              <a:t>ἐκρέω</a:t>
            </a:r>
            <a:r>
              <a:rPr lang="el-GR" dirty="0">
                <a:latin typeface="Arial" panose="020B0604020202020204" pitchFamily="34" charset="0"/>
                <a:cs typeface="Arial" panose="020B0604020202020204" pitchFamily="34" charset="0"/>
              </a:rPr>
              <a:t> = 1. εκρέω από κάτω, 2. (για πρόσ.) εξέρχομαι από κάτω («</a:t>
            </a:r>
            <a:r>
              <a:rPr lang="el-GR" dirty="0" err="1">
                <a:latin typeface="Arial" panose="020B0604020202020204" pitchFamily="34" charset="0"/>
                <a:cs typeface="Arial" panose="020B0604020202020204" pitchFamily="34" charset="0"/>
              </a:rPr>
              <a:t>ὑπεκρυεὶς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σκηνῆς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Πλούτ</a:t>
            </a:r>
            <a:r>
              <a:rPr lang="el-GR" dirty="0">
                <a:latin typeface="Arial" panose="020B0604020202020204" pitchFamily="34" charset="0"/>
                <a:cs typeface="Arial" panose="020B0604020202020204" pitchFamily="34" charset="0"/>
              </a:rPr>
              <a:t>.) ,3. παρέρχομαι βαθμιαία</a:t>
            </a:r>
          </a:p>
          <a:p>
            <a:endParaRPr lang="el-GR" dirty="0"/>
          </a:p>
          <a:p>
            <a:endParaRPr lang="el-GR" dirty="0"/>
          </a:p>
        </p:txBody>
      </p:sp>
    </p:spTree>
    <p:extLst>
      <p:ext uri="{BB962C8B-B14F-4D97-AF65-F5344CB8AC3E}">
        <p14:creationId xmlns:p14="http://schemas.microsoft.com/office/powerpoint/2010/main" val="1909000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694A9A-67BE-72F7-3FB1-1F2D606F08D7}"/>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Ερωτήσεις κατανόησης</a:t>
            </a:r>
          </a:p>
        </p:txBody>
      </p:sp>
      <p:sp>
        <p:nvSpPr>
          <p:cNvPr id="3" name="Θέση περιεχομένου 2">
            <a:extLst>
              <a:ext uri="{FF2B5EF4-FFF2-40B4-BE49-F238E27FC236}">
                <a16:creationId xmlns:a16="http://schemas.microsoft.com/office/drawing/2014/main" id="{CF42A5E7-2EDD-24BB-47F8-7BC67A439132}"/>
              </a:ext>
            </a:extLst>
          </p:cNvPr>
          <p:cNvSpPr>
            <a:spLocks noGrp="1"/>
          </p:cNvSpPr>
          <p:nvPr>
            <p:ph idx="1"/>
          </p:nvPr>
        </p:nvSpPr>
        <p:spPr/>
        <p:txBody>
          <a:bodyPr/>
          <a:lstStyle/>
          <a:p>
            <a:pPr algn="just"/>
            <a:r>
              <a:rPr lang="el-GR" dirty="0">
                <a:latin typeface="Arial" panose="020B0604020202020204" pitchFamily="34" charset="0"/>
                <a:cs typeface="Arial" panose="020B0604020202020204" pitchFamily="34" charset="0"/>
              </a:rPr>
              <a:t>1) Τι είναι ο έρωτας σύμφωνα με την Διοτίμα; Ποια είναι η ικανότητά του;</a:t>
            </a:r>
          </a:p>
          <a:p>
            <a:pPr algn="just"/>
            <a:r>
              <a:rPr lang="el-GR" dirty="0">
                <a:latin typeface="Arial" panose="020B0604020202020204" pitchFamily="34" charset="0"/>
                <a:cs typeface="Arial" panose="020B0604020202020204" pitchFamily="34" charset="0"/>
              </a:rPr>
              <a:t>2)  Ποια η καταγωγή του έρωτα και ποιες οι συνέπειες της;</a:t>
            </a:r>
          </a:p>
          <a:p>
            <a:pPr algn="just"/>
            <a:r>
              <a:rPr lang="el-GR" dirty="0">
                <a:latin typeface="Arial" panose="020B0604020202020204" pitchFamily="34" charset="0"/>
                <a:cs typeface="Arial" panose="020B0604020202020204" pitchFamily="34" charset="0"/>
              </a:rPr>
              <a:t>3) Ποια η σχέση του έρωτα με τη φιλοσοφία;</a:t>
            </a:r>
          </a:p>
        </p:txBody>
      </p:sp>
    </p:spTree>
    <p:extLst>
      <p:ext uri="{BB962C8B-B14F-4D97-AF65-F5344CB8AC3E}">
        <p14:creationId xmlns:p14="http://schemas.microsoft.com/office/powerpoint/2010/main" val="629004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4C873F-08FF-F97A-2252-E4C452DF3267}"/>
              </a:ext>
            </a:extLst>
          </p:cNvPr>
          <p:cNvSpPr>
            <a:spLocks noGrp="1"/>
          </p:cNvSpPr>
          <p:nvPr>
            <p:ph type="title"/>
          </p:nvPr>
        </p:nvSpPr>
        <p:spPr/>
        <p:txBody>
          <a:bodyPr/>
          <a:lstStyle/>
          <a:p>
            <a:r>
              <a:rPr lang="el-GR" dirty="0"/>
              <a:t>Σας ευχαριστώ!</a:t>
            </a:r>
          </a:p>
        </p:txBody>
      </p:sp>
      <p:sp>
        <p:nvSpPr>
          <p:cNvPr id="4" name="Θέση κειμένου 3">
            <a:extLst>
              <a:ext uri="{FF2B5EF4-FFF2-40B4-BE49-F238E27FC236}">
                <a16:creationId xmlns:a16="http://schemas.microsoft.com/office/drawing/2014/main" id="{012F3FEC-3A49-2E59-7C37-82AE3B1EAA76}"/>
              </a:ext>
            </a:extLst>
          </p:cNvPr>
          <p:cNvSpPr>
            <a:spLocks noGrp="1"/>
          </p:cNvSpPr>
          <p:nvPr>
            <p:ph type="body" sz="half" idx="2"/>
          </p:nvPr>
        </p:nvSpPr>
        <p:spPr/>
        <p:txBody>
          <a:bodyPr/>
          <a:lstStyle/>
          <a:p>
            <a:r>
              <a:rPr lang="el-GR" dirty="0"/>
              <a:t>Καλό απόγευμα!</a:t>
            </a:r>
          </a:p>
        </p:txBody>
      </p:sp>
      <p:pic>
        <p:nvPicPr>
          <p:cNvPr id="5" name="Θέση περιεχομένου 5">
            <a:extLst>
              <a:ext uri="{FF2B5EF4-FFF2-40B4-BE49-F238E27FC236}">
                <a16:creationId xmlns:a16="http://schemas.microsoft.com/office/drawing/2014/main" id="{2A1381CE-F037-506A-2B12-E8A40256F7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6450" y="2225675"/>
            <a:ext cx="4876800" cy="2209800"/>
          </a:xfrm>
        </p:spPr>
      </p:pic>
    </p:spTree>
    <p:extLst>
      <p:ext uri="{BB962C8B-B14F-4D97-AF65-F5344CB8AC3E}">
        <p14:creationId xmlns:p14="http://schemas.microsoft.com/office/powerpoint/2010/main" val="389927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5C4B24-6C7C-75BB-D376-0B247DE8F0D9}"/>
              </a:ext>
            </a:extLst>
          </p:cNvPr>
          <p:cNvSpPr>
            <a:spLocks noGrp="1"/>
          </p:cNvSpPr>
          <p:nvPr>
            <p:ph type="title"/>
          </p:nvPr>
        </p:nvSpPr>
        <p:spPr/>
        <p:txBody>
          <a:bodyPr/>
          <a:lstStyle/>
          <a:p>
            <a:r>
              <a:rPr lang="el-GR" dirty="0"/>
              <a:t>Τα συμπόσια στην αρχαία Ελλάδα</a:t>
            </a:r>
          </a:p>
        </p:txBody>
      </p:sp>
      <p:sp>
        <p:nvSpPr>
          <p:cNvPr id="3" name="Θέση περιεχομένου 2">
            <a:extLst>
              <a:ext uri="{FF2B5EF4-FFF2-40B4-BE49-F238E27FC236}">
                <a16:creationId xmlns:a16="http://schemas.microsoft.com/office/drawing/2014/main" id="{988FA874-09A3-F677-07F0-ABED2A5914BA}"/>
              </a:ext>
            </a:extLst>
          </p:cNvPr>
          <p:cNvSpPr>
            <a:spLocks noGrp="1"/>
          </p:cNvSpPr>
          <p:nvPr>
            <p:ph idx="1"/>
          </p:nvPr>
        </p:nvSpPr>
        <p:spPr/>
        <p:txBody>
          <a:bodyPr/>
          <a:lstStyle/>
          <a:p>
            <a:pPr algn="just"/>
            <a:r>
              <a:rPr lang="el-GR" dirty="0">
                <a:latin typeface="Arial" panose="020B0604020202020204" pitchFamily="34" charset="0"/>
                <a:cs typeface="Arial" panose="020B0604020202020204" pitchFamily="34" charset="0"/>
              </a:rPr>
              <a:t>Δύο αυτοτελή μέρη: το </a:t>
            </a:r>
            <a:r>
              <a:rPr lang="el-GR" i="1" dirty="0" err="1">
                <a:latin typeface="Arial" panose="020B0604020202020204" pitchFamily="34" charset="0"/>
                <a:cs typeface="Arial" panose="020B0604020202020204" pitchFamily="34" charset="0"/>
              </a:rPr>
              <a:t>δεῖπνον</a:t>
            </a:r>
            <a:r>
              <a:rPr lang="el-GR" dirty="0">
                <a:latin typeface="Arial" panose="020B0604020202020204" pitchFamily="34" charset="0"/>
                <a:cs typeface="Arial" panose="020B0604020202020204" pitchFamily="34" charset="0"/>
              </a:rPr>
              <a:t> ή </a:t>
            </a:r>
            <a:r>
              <a:rPr lang="el-GR" i="1" dirty="0" err="1">
                <a:latin typeface="Arial" panose="020B0604020202020204" pitchFamily="34" charset="0"/>
                <a:cs typeface="Arial" panose="020B0604020202020204" pitchFamily="34" charset="0"/>
              </a:rPr>
              <a:t>σύνδειπνον</a:t>
            </a:r>
            <a:r>
              <a:rPr lang="el-GR" dirty="0">
                <a:latin typeface="Arial" panose="020B0604020202020204" pitchFamily="34" charset="0"/>
                <a:cs typeface="Arial" panose="020B0604020202020204" pitchFamily="34" charset="0"/>
              </a:rPr>
              <a:t> και τον </a:t>
            </a:r>
            <a:r>
              <a:rPr lang="el-GR" i="1" dirty="0" err="1">
                <a:latin typeface="Arial" panose="020B0604020202020204" pitchFamily="34" charset="0"/>
                <a:cs typeface="Arial" panose="020B0604020202020204" pitchFamily="34" charset="0"/>
              </a:rPr>
              <a:t>πότον</a:t>
            </a:r>
            <a:r>
              <a:rPr lang="el-GR" dirty="0">
                <a:latin typeface="Arial" panose="020B0604020202020204" pitchFamily="34" charset="0"/>
                <a:cs typeface="Arial" panose="020B0604020202020204" pitchFamily="34" charset="0"/>
              </a:rPr>
              <a:t>.</a:t>
            </a:r>
          </a:p>
          <a:p>
            <a:pPr algn="just"/>
            <a:r>
              <a:rPr lang="el-GR" i="1" dirty="0" err="1">
                <a:latin typeface="Arial" panose="020B0604020202020204" pitchFamily="34" charset="0"/>
                <a:cs typeface="Arial" panose="020B0604020202020204" pitchFamily="34" charset="0"/>
              </a:rPr>
              <a:t>Δεῖπνον</a:t>
            </a:r>
            <a:r>
              <a:rPr lang="el-GR" dirty="0">
                <a:latin typeface="Arial" panose="020B0604020202020204" pitchFamily="34" charset="0"/>
                <a:cs typeface="Arial" panose="020B0604020202020204" pitchFamily="34" charset="0"/>
              </a:rPr>
              <a:t>: δευτερεύον μέρος, διαρκούσε λίγο, όχι πολλές συζητήσεις.</a:t>
            </a:r>
          </a:p>
          <a:p>
            <a:pPr algn="just"/>
            <a:r>
              <a:rPr lang="el-GR" dirty="0">
                <a:latin typeface="Arial" panose="020B0604020202020204" pitchFamily="34" charset="0"/>
                <a:cs typeface="Arial" panose="020B0604020202020204" pitchFamily="34" charset="0"/>
              </a:rPr>
              <a:t>Πότος: Απομάκρυνση τραπεζιών. Ξεκινούσαν πίνοντας λίγο </a:t>
            </a:r>
            <a:r>
              <a:rPr lang="el-GR" i="1" dirty="0" err="1">
                <a:latin typeface="Arial" panose="020B0604020202020204" pitchFamily="34" charset="0"/>
                <a:cs typeface="Arial" panose="020B0604020202020204" pitchFamily="34" charset="0"/>
              </a:rPr>
              <a:t>ἄκρατον</a:t>
            </a:r>
            <a:r>
              <a:rPr lang="el-GR" i="1"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οῖνον</a:t>
            </a:r>
            <a:r>
              <a:rPr lang="el-GR" i="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προς τιμή του </a:t>
            </a:r>
            <a:r>
              <a:rPr lang="el-GR" i="1" dirty="0" err="1">
                <a:latin typeface="Arial" panose="020B0604020202020204" pitchFamily="34" charset="0"/>
                <a:cs typeface="Arial" panose="020B0604020202020204" pitchFamily="34" charset="0"/>
              </a:rPr>
              <a:t>ἀγαθοῦ</a:t>
            </a:r>
            <a:r>
              <a:rPr lang="el-GR" i="1" dirty="0">
                <a:latin typeface="Arial" panose="020B0604020202020204" pitchFamily="34" charset="0"/>
                <a:cs typeface="Arial" panose="020B0604020202020204" pitchFamily="34" charset="0"/>
              </a:rPr>
              <a:t> δαίμονος</a:t>
            </a:r>
            <a:r>
              <a:rPr lang="el-GR" dirty="0">
                <a:latin typeface="Arial" panose="020B0604020202020204" pitchFamily="34" charset="0"/>
                <a:cs typeface="Arial" panose="020B0604020202020204" pitchFamily="34" charset="0"/>
              </a:rPr>
              <a:t>, τους μοίραζαν στεφάνια, ίσως και μύρα, γίνονταν σπονδές σε διάφορους θεούς, καίγονταν λιβανωτός και όλοι εν </a:t>
            </a:r>
            <a:r>
              <a:rPr lang="el-GR" dirty="0" err="1">
                <a:latin typeface="Arial" panose="020B0604020202020204" pitchFamily="34" charset="0"/>
                <a:cs typeface="Arial" panose="020B0604020202020204" pitchFamily="34" charset="0"/>
              </a:rPr>
              <a:t>χορώ</a:t>
            </a:r>
            <a:r>
              <a:rPr lang="el-GR" dirty="0">
                <a:latin typeface="Arial" panose="020B0604020202020204" pitchFamily="34" charset="0"/>
                <a:cs typeface="Arial" panose="020B0604020202020204" pitchFamily="34" charset="0"/>
              </a:rPr>
              <a:t> με συνοδεία αυλού έψαλλαν έναν ύμνο προς τιμή των θεών.   </a:t>
            </a:r>
          </a:p>
        </p:txBody>
      </p:sp>
    </p:spTree>
    <p:extLst>
      <p:ext uri="{BB962C8B-B14F-4D97-AF65-F5344CB8AC3E}">
        <p14:creationId xmlns:p14="http://schemas.microsoft.com/office/powerpoint/2010/main" val="77255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06A9B6-1866-0CFE-8021-BBC7675B3A5D}"/>
              </a:ext>
            </a:extLst>
          </p:cNvPr>
          <p:cNvSpPr>
            <a:spLocks noGrp="1"/>
          </p:cNvSpPr>
          <p:nvPr>
            <p:ph type="title"/>
          </p:nvPr>
        </p:nvSpPr>
        <p:spPr/>
        <p:txBody>
          <a:bodyPr/>
          <a:lstStyle/>
          <a:p>
            <a:r>
              <a:rPr lang="el-GR" dirty="0"/>
              <a:t>Τα συμπόσια στην αρχαία Ελλάδα</a:t>
            </a:r>
          </a:p>
        </p:txBody>
      </p:sp>
      <p:sp>
        <p:nvSpPr>
          <p:cNvPr id="3" name="Θέση περιεχομένου 2">
            <a:extLst>
              <a:ext uri="{FF2B5EF4-FFF2-40B4-BE49-F238E27FC236}">
                <a16:creationId xmlns:a16="http://schemas.microsoft.com/office/drawing/2014/main" id="{42B7ACF7-2C33-F827-BA5A-FD703639CC08}"/>
              </a:ext>
            </a:extLst>
          </p:cNvPr>
          <p:cNvSpPr>
            <a:spLocks noGrp="1"/>
          </p:cNvSpPr>
          <p:nvPr>
            <p:ph sz="half" idx="1"/>
          </p:nvPr>
        </p:nvSpPr>
        <p:spPr/>
        <p:txBody>
          <a:bodyPr/>
          <a:lstStyle/>
          <a:p>
            <a:pPr algn="just"/>
            <a:r>
              <a:rPr lang="el-GR" dirty="0">
                <a:latin typeface="Arial" panose="020B0604020202020204" pitchFamily="34" charset="0"/>
                <a:cs typeface="Arial" panose="020B0604020202020204" pitchFamily="34" charset="0"/>
              </a:rPr>
              <a:t>Έπιναν </a:t>
            </a:r>
            <a:r>
              <a:rPr lang="el-GR" i="1" dirty="0" err="1">
                <a:latin typeface="Arial" panose="020B0604020202020204" pitchFamily="34" charset="0"/>
                <a:cs typeface="Arial" panose="020B0604020202020204" pitchFamily="34" charset="0"/>
              </a:rPr>
              <a:t>κεκραμμένον</a:t>
            </a:r>
            <a:r>
              <a:rPr lang="el-GR" i="1" dirty="0">
                <a:latin typeface="Arial" panose="020B0604020202020204" pitchFamily="34" charset="0"/>
                <a:cs typeface="Arial" panose="020B0604020202020204" pitchFamily="34" charset="0"/>
              </a:rPr>
              <a:t> </a:t>
            </a:r>
            <a:r>
              <a:rPr lang="el-GR" i="1" dirty="0" err="1">
                <a:latin typeface="Arial" panose="020B0604020202020204" pitchFamily="34" charset="0"/>
                <a:cs typeface="Arial" panose="020B0604020202020204" pitchFamily="34" charset="0"/>
              </a:rPr>
              <a:t>οἶνον</a:t>
            </a:r>
            <a:r>
              <a:rPr lang="el-GR" i="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από έναν κρατήρα που βρισκόταν στη μέση.</a:t>
            </a:r>
          </a:p>
          <a:p>
            <a:pPr algn="just"/>
            <a:r>
              <a:rPr lang="el-GR" dirty="0">
                <a:latin typeface="Arial" panose="020B0604020202020204" pitchFamily="34" charset="0"/>
                <a:cs typeface="Arial" panose="020B0604020202020204" pitchFamily="34" charset="0"/>
              </a:rPr>
              <a:t>Ο </a:t>
            </a:r>
            <a:r>
              <a:rPr lang="el-GR" dirty="0" err="1">
                <a:latin typeface="Arial" panose="020B0604020202020204" pitchFamily="34" charset="0"/>
                <a:cs typeface="Arial" panose="020B0604020202020204" pitchFamily="34" charset="0"/>
              </a:rPr>
              <a:t>συμποσιάρχης</a:t>
            </a:r>
            <a:r>
              <a:rPr lang="el-GR" dirty="0">
                <a:latin typeface="Arial" panose="020B0604020202020204" pitchFamily="34" charset="0"/>
                <a:cs typeface="Arial" panose="020B0604020202020204" pitchFamily="34" charset="0"/>
              </a:rPr>
              <a:t> που οριζόταν στην αρχή κάθε συγκέντρωσης όριζε τη σειρά σερβιρίσματος και πόσο θα πίνει ο καθένας. </a:t>
            </a:r>
          </a:p>
          <a:p>
            <a:pPr algn="just"/>
            <a:r>
              <a:rPr lang="el-GR" dirty="0">
                <a:latin typeface="Arial" panose="020B0604020202020204" pitchFamily="34" charset="0"/>
                <a:cs typeface="Arial" panose="020B0604020202020204" pitchFamily="34" charset="0"/>
              </a:rPr>
              <a:t>Σύνηθες τέλος: να μεθύσουν όλοι ή να αποκοιμηθούν όλοι.</a:t>
            </a:r>
          </a:p>
        </p:txBody>
      </p:sp>
      <p:pic>
        <p:nvPicPr>
          <p:cNvPr id="10" name="Θέση περιεχομένου 9">
            <a:extLst>
              <a:ext uri="{FF2B5EF4-FFF2-40B4-BE49-F238E27FC236}">
                <a16:creationId xmlns:a16="http://schemas.microsoft.com/office/drawing/2014/main" id="{DE387FB4-E03C-7B17-7BBE-FFFBB6A2B3B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3800" y="2089385"/>
            <a:ext cx="4929188" cy="3285655"/>
          </a:xfrm>
        </p:spPr>
      </p:pic>
    </p:spTree>
    <p:extLst>
      <p:ext uri="{BB962C8B-B14F-4D97-AF65-F5344CB8AC3E}">
        <p14:creationId xmlns:p14="http://schemas.microsoft.com/office/powerpoint/2010/main" val="99516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9B5B7F-9D8C-37DC-AABC-C1A44E5F9213}"/>
              </a:ext>
            </a:extLst>
          </p:cNvPr>
          <p:cNvSpPr>
            <a:spLocks noGrp="1"/>
          </p:cNvSpPr>
          <p:nvPr>
            <p:ph type="title"/>
          </p:nvPr>
        </p:nvSpPr>
        <p:spPr/>
        <p:txBody>
          <a:bodyPr/>
          <a:lstStyle/>
          <a:p>
            <a:r>
              <a:rPr lang="el-GR" dirty="0"/>
              <a:t>Τα συμπόσια στην αρχαία Ελλάδα</a:t>
            </a:r>
          </a:p>
        </p:txBody>
      </p:sp>
      <p:sp>
        <p:nvSpPr>
          <p:cNvPr id="3" name="Θέση περιεχομένου 2">
            <a:extLst>
              <a:ext uri="{FF2B5EF4-FFF2-40B4-BE49-F238E27FC236}">
                <a16:creationId xmlns:a16="http://schemas.microsoft.com/office/drawing/2014/main" id="{AB1C7FDF-7860-3BF0-4BE9-C337BA37FAFB}"/>
              </a:ext>
            </a:extLst>
          </p:cNvPr>
          <p:cNvSpPr>
            <a:spLocks noGrp="1"/>
          </p:cNvSpPr>
          <p:nvPr>
            <p:ph sz="half" idx="1"/>
          </p:nvPr>
        </p:nvSpPr>
        <p:spPr/>
        <p:txBody>
          <a:bodyPr>
            <a:normAutofit fontScale="85000" lnSpcReduction="10000"/>
          </a:bodyPr>
          <a:lstStyle/>
          <a:p>
            <a:pPr algn="just"/>
            <a:r>
              <a:rPr lang="el-GR" dirty="0">
                <a:latin typeface="Arial" panose="020B0604020202020204" pitchFamily="34" charset="0"/>
                <a:cs typeface="Arial" panose="020B0604020202020204" pitchFamily="34" charset="0"/>
              </a:rPr>
              <a:t>Εμφανίζονταν γελωτοποιοί, ακροβάτες και άλλοι καλλιτέχνες.</a:t>
            </a:r>
          </a:p>
          <a:p>
            <a:pPr algn="just"/>
            <a:r>
              <a:rPr lang="el-GR" dirty="0">
                <a:latin typeface="Arial" panose="020B0604020202020204" pitchFamily="34" charset="0"/>
                <a:cs typeface="Arial" panose="020B0604020202020204" pitchFamily="34" charset="0"/>
              </a:rPr>
              <a:t>Γυναίκες: αυλητρίδες, ορχηστρίδες, </a:t>
            </a:r>
            <a:r>
              <a:rPr lang="el-GR" i="1" dirty="0" err="1">
                <a:latin typeface="Arial" panose="020B0604020202020204" pitchFamily="34" charset="0"/>
                <a:cs typeface="Arial" panose="020B0604020202020204" pitchFamily="34" charset="0"/>
              </a:rPr>
              <a:t>ψάλτριαι</a:t>
            </a:r>
            <a:r>
              <a:rPr lang="el-GR" dirty="0">
                <a:latin typeface="Arial" panose="020B0604020202020204" pitchFamily="34" charset="0"/>
                <a:cs typeface="Arial" panose="020B0604020202020204" pitchFamily="34" charset="0"/>
              </a:rPr>
              <a:t>.</a:t>
            </a:r>
          </a:p>
          <a:p>
            <a:pPr algn="just"/>
            <a:r>
              <a:rPr lang="el-GR" dirty="0">
                <a:latin typeface="Arial" panose="020B0604020202020204" pitchFamily="34" charset="0"/>
                <a:cs typeface="Arial" panose="020B0604020202020204" pitchFamily="34" charset="0"/>
              </a:rPr>
              <a:t>Έλυναν αινίγματα, γρίφους, πνευματικά παιχνίδια όπως το </a:t>
            </a:r>
            <a:r>
              <a:rPr lang="el-GR" i="1" dirty="0" err="1">
                <a:latin typeface="Arial" panose="020B0604020202020204" pitchFamily="34" charset="0"/>
                <a:cs typeface="Arial" panose="020B0604020202020204" pitchFamily="34" charset="0"/>
              </a:rPr>
              <a:t>εἰκάζειν</a:t>
            </a:r>
            <a:r>
              <a:rPr lang="el-GR" dirty="0">
                <a:latin typeface="Arial" panose="020B0604020202020204" pitchFamily="34" charset="0"/>
                <a:cs typeface="Arial" panose="020B0604020202020204" pitchFamily="34" charset="0"/>
              </a:rPr>
              <a:t> ή </a:t>
            </a:r>
            <a:r>
              <a:rPr lang="el-GR" i="1" dirty="0" err="1">
                <a:latin typeface="Arial" panose="020B0604020202020204" pitchFamily="34" charset="0"/>
                <a:cs typeface="Arial" panose="020B0604020202020204" pitchFamily="34" charset="0"/>
              </a:rPr>
              <a:t>άντικάζειν</a:t>
            </a:r>
            <a:r>
              <a:rPr lang="el-GR" dirty="0">
                <a:latin typeface="Arial" panose="020B0604020202020204" pitchFamily="34" charset="0"/>
                <a:cs typeface="Arial" panose="020B0604020202020204" pitchFamily="34" charset="0"/>
              </a:rPr>
              <a:t> = ήταν υποχρεωμένοι να παρομοιάσει ο ένας τον άλλον με κάτι και ο άλλος να ανταποδώσει. </a:t>
            </a:r>
          </a:p>
          <a:p>
            <a:pPr algn="just"/>
            <a:r>
              <a:rPr lang="el-GR" dirty="0">
                <a:latin typeface="Arial" panose="020B0604020202020204" pitchFamily="34" charset="0"/>
                <a:cs typeface="Arial" panose="020B0604020202020204" pitchFamily="34" charset="0"/>
              </a:rPr>
              <a:t>Τραγούδια: </a:t>
            </a:r>
            <a:r>
              <a:rPr lang="el-GR" i="1" dirty="0" err="1">
                <a:latin typeface="Arial" panose="020B0604020202020204" pitchFamily="34" charset="0"/>
                <a:cs typeface="Arial" panose="020B0604020202020204" pitchFamily="34" charset="0"/>
              </a:rPr>
              <a:t>σκόλια</a:t>
            </a:r>
            <a:r>
              <a:rPr lang="el-GR" dirty="0">
                <a:latin typeface="Arial" panose="020B0604020202020204" pitchFamily="34" charset="0"/>
                <a:cs typeface="Arial" panose="020B0604020202020204" pitchFamily="34" charset="0"/>
              </a:rPr>
              <a:t>.</a:t>
            </a:r>
          </a:p>
        </p:txBody>
      </p:sp>
      <p:pic>
        <p:nvPicPr>
          <p:cNvPr id="6" name="Θέση περιεχομένου 5">
            <a:extLst>
              <a:ext uri="{FF2B5EF4-FFF2-40B4-BE49-F238E27FC236}">
                <a16:creationId xmlns:a16="http://schemas.microsoft.com/office/drawing/2014/main" id="{F3057F73-0E79-827F-5369-45033B325C2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14394" y="2355850"/>
            <a:ext cx="3048000" cy="2752725"/>
          </a:xfrm>
        </p:spPr>
      </p:pic>
    </p:spTree>
    <p:extLst>
      <p:ext uri="{BB962C8B-B14F-4D97-AF65-F5344CB8AC3E}">
        <p14:creationId xmlns:p14="http://schemas.microsoft.com/office/powerpoint/2010/main" val="107962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2CE95F-9CF8-F1C6-B63E-D79D980F16EE}"/>
              </a:ext>
            </a:extLst>
          </p:cNvPr>
          <p:cNvSpPr>
            <a:spLocks noGrp="1"/>
          </p:cNvSpPr>
          <p:nvPr>
            <p:ph type="title"/>
          </p:nvPr>
        </p:nvSpPr>
        <p:spPr/>
        <p:txBody>
          <a:bodyPr/>
          <a:lstStyle/>
          <a:p>
            <a:r>
              <a:rPr lang="el-GR" dirty="0"/>
              <a:t>Τα συμπόσια στην αρχαία Ελλάδα</a:t>
            </a:r>
          </a:p>
        </p:txBody>
      </p:sp>
      <p:sp>
        <p:nvSpPr>
          <p:cNvPr id="4" name="Θέση περιεχομένου 3">
            <a:extLst>
              <a:ext uri="{FF2B5EF4-FFF2-40B4-BE49-F238E27FC236}">
                <a16:creationId xmlns:a16="http://schemas.microsoft.com/office/drawing/2014/main" id="{0ABD1B92-D53E-006E-3868-ECC95B784510}"/>
              </a:ext>
            </a:extLst>
          </p:cNvPr>
          <p:cNvSpPr>
            <a:spLocks noGrp="1"/>
          </p:cNvSpPr>
          <p:nvPr>
            <p:ph sz="half" idx="1"/>
          </p:nvPr>
        </p:nvSpPr>
        <p:spPr/>
        <p:txBody>
          <a:bodyPr>
            <a:normAutofit fontScale="55000" lnSpcReduction="20000"/>
          </a:bodyPr>
          <a:lstStyle/>
          <a:p>
            <a:endParaRPr lang="el-GR" dirty="0"/>
          </a:p>
          <a:p>
            <a:pPr marL="0" indent="0" algn="just">
              <a:buNone/>
            </a:pPr>
            <a:r>
              <a:rPr lang="el-GR" dirty="0">
                <a:latin typeface="Arial" panose="020B0604020202020204" pitchFamily="34" charset="0"/>
                <a:cs typeface="Arial" panose="020B0604020202020204" pitchFamily="34" charset="0"/>
              </a:rPr>
              <a:t>ΑΝΑΚΡΕΩΝ</a:t>
            </a:r>
          </a:p>
          <a:p>
            <a:pPr marL="0" indent="0" algn="just">
              <a:buNone/>
            </a:pPr>
            <a:r>
              <a:rPr lang="el-GR" dirty="0" err="1">
                <a:latin typeface="Arial" panose="020B0604020202020204" pitchFamily="34" charset="0"/>
                <a:cs typeface="Arial" panose="020B0604020202020204" pitchFamily="34" charset="0"/>
              </a:rPr>
              <a:t>απ</a:t>
            </a:r>
            <a:r>
              <a:rPr lang="el-GR" dirty="0">
                <a:latin typeface="Arial" panose="020B0604020202020204" pitchFamily="34" charset="0"/>
                <a:cs typeface="Arial" panose="020B0604020202020204" pitchFamily="34" charset="0"/>
              </a:rPr>
              <a:t>. 358 </a:t>
            </a:r>
            <a:r>
              <a:rPr lang="en-GB" dirty="0">
                <a:latin typeface="Arial" panose="020B0604020202020204" pitchFamily="34" charset="0"/>
                <a:cs typeface="Arial" panose="020B0604020202020204" pitchFamily="34" charset="0"/>
              </a:rPr>
              <a:t>Page</a:t>
            </a:r>
          </a:p>
          <a:p>
            <a:pPr marL="0" indent="0" algn="just">
              <a:buNone/>
            </a:pPr>
            <a:r>
              <a:rPr lang="el-GR" dirty="0" err="1">
                <a:latin typeface="Arial" panose="020B0604020202020204" pitchFamily="34" charset="0"/>
                <a:cs typeface="Arial" panose="020B0604020202020204" pitchFamily="34" charset="0"/>
              </a:rPr>
              <a:t>σφαίρηι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δηὖτέ</a:t>
            </a:r>
            <a:r>
              <a:rPr lang="el-GR" dirty="0">
                <a:latin typeface="Arial" panose="020B0604020202020204" pitchFamily="34" charset="0"/>
                <a:cs typeface="Arial" panose="020B0604020202020204" pitchFamily="34" charset="0"/>
              </a:rPr>
              <a:t> με </a:t>
            </a:r>
            <a:r>
              <a:rPr lang="el-GR" dirty="0" err="1">
                <a:latin typeface="Arial" panose="020B0604020202020204" pitchFamily="34" charset="0"/>
                <a:cs typeface="Arial" panose="020B0604020202020204" pitchFamily="34" charset="0"/>
              </a:rPr>
              <a:t>πορφυρῆι</a:t>
            </a:r>
            <a:endParaRPr lang="el-GR" dirty="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βάλλων </a:t>
            </a:r>
            <a:r>
              <a:rPr lang="el-GR" dirty="0" err="1">
                <a:latin typeface="Arial" panose="020B0604020202020204" pitchFamily="34" charset="0"/>
                <a:cs typeface="Arial" panose="020B0604020202020204" pitchFamily="34" charset="0"/>
              </a:rPr>
              <a:t>χρυσοκόμης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Ἔρως</a:t>
            </a:r>
            <a:endParaRPr lang="el-GR" dirty="0">
              <a:latin typeface="Arial" panose="020B0604020202020204" pitchFamily="34" charset="0"/>
              <a:cs typeface="Arial" panose="020B0604020202020204" pitchFamily="34" charset="0"/>
            </a:endParaRPr>
          </a:p>
          <a:p>
            <a:pPr marL="0" indent="0" algn="just">
              <a:buNone/>
            </a:pPr>
            <a:r>
              <a:rPr lang="el-GR" dirty="0" err="1">
                <a:latin typeface="Arial" panose="020B0604020202020204" pitchFamily="34" charset="0"/>
                <a:cs typeface="Arial" panose="020B0604020202020204" pitchFamily="34" charset="0"/>
              </a:rPr>
              <a:t>νήνι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ποικιλοσαμβάλωι</a:t>
            </a:r>
            <a:endParaRPr lang="el-GR" dirty="0">
              <a:latin typeface="Arial" panose="020B0604020202020204" pitchFamily="34" charset="0"/>
              <a:cs typeface="Arial" panose="020B0604020202020204" pitchFamily="34" charset="0"/>
            </a:endParaRPr>
          </a:p>
          <a:p>
            <a:pPr marL="0" indent="0" algn="just">
              <a:buNone/>
            </a:pPr>
            <a:r>
              <a:rPr lang="el-GR" dirty="0" err="1">
                <a:latin typeface="Arial" panose="020B0604020202020204" pitchFamily="34" charset="0"/>
                <a:cs typeface="Arial" panose="020B0604020202020204" pitchFamily="34" charset="0"/>
              </a:rPr>
              <a:t>συμπαίζειν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προκαλεῖται</a:t>
            </a:r>
            <a:r>
              <a:rPr lang="el-GR" dirty="0">
                <a:latin typeface="Arial" panose="020B0604020202020204" pitchFamily="34" charset="0"/>
                <a:cs typeface="Arial" panose="020B0604020202020204" pitchFamily="34" charset="0"/>
              </a:rPr>
              <a:t>·</a:t>
            </a:r>
          </a:p>
          <a:p>
            <a:pPr marL="0" indent="0" algn="just">
              <a:buNone/>
            </a:pPr>
            <a:r>
              <a:rPr lang="el-GR" dirty="0">
                <a:latin typeface="Arial" panose="020B0604020202020204" pitchFamily="34" charset="0"/>
                <a:cs typeface="Arial" panose="020B0604020202020204" pitchFamily="34" charset="0"/>
              </a:rPr>
              <a:t>ἡ δ᾽, </a:t>
            </a:r>
            <a:r>
              <a:rPr lang="el-GR" dirty="0" err="1">
                <a:latin typeface="Arial" panose="020B0604020202020204" pitchFamily="34" charset="0"/>
                <a:cs typeface="Arial" panose="020B0604020202020204" pitchFamily="34" charset="0"/>
              </a:rPr>
              <a:t>ἐστὶν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ἀπ</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εὐκτίτου</a:t>
            </a:r>
            <a:r>
              <a:rPr lang="el-GR" dirty="0">
                <a:latin typeface="Arial" panose="020B0604020202020204" pitchFamily="34" charset="0"/>
                <a:cs typeface="Arial" panose="020B0604020202020204" pitchFamily="34" charset="0"/>
              </a:rPr>
              <a:t> 5</a:t>
            </a:r>
          </a:p>
          <a:p>
            <a:pPr marL="0" indent="0" algn="just">
              <a:buNone/>
            </a:pPr>
            <a:r>
              <a:rPr lang="el-GR" dirty="0">
                <a:latin typeface="Arial" panose="020B0604020202020204" pitchFamily="34" charset="0"/>
                <a:cs typeface="Arial" panose="020B0604020202020204" pitchFamily="34" charset="0"/>
              </a:rPr>
              <a:t>Λέσβου, </a:t>
            </a:r>
            <a:r>
              <a:rPr lang="el-GR" dirty="0" err="1">
                <a:latin typeface="Arial" panose="020B0604020202020204" pitchFamily="34" charset="0"/>
                <a:cs typeface="Arial" panose="020B0604020202020204" pitchFamily="34" charset="0"/>
              </a:rPr>
              <a:t>τὴν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ἐμὴν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κόμην</a:t>
            </a:r>
            <a:r>
              <a:rPr lang="el-GR" dirty="0">
                <a:latin typeface="Arial" panose="020B0604020202020204" pitchFamily="34" charset="0"/>
                <a:cs typeface="Arial" panose="020B0604020202020204" pitchFamily="34" charset="0"/>
              </a:rPr>
              <a:t>,</a:t>
            </a:r>
          </a:p>
          <a:p>
            <a:pPr marL="0" indent="0" algn="just">
              <a:buNone/>
            </a:pPr>
            <a:r>
              <a:rPr lang="el-GR" dirty="0" err="1">
                <a:latin typeface="Arial" panose="020B0604020202020204" pitchFamily="34" charset="0"/>
                <a:cs typeface="Arial" panose="020B0604020202020204" pitchFamily="34" charset="0"/>
              </a:rPr>
              <a:t>λευκὴ</a:t>
            </a:r>
            <a:r>
              <a:rPr lang="el-GR" dirty="0">
                <a:latin typeface="Arial" panose="020B0604020202020204" pitchFamily="34" charset="0"/>
                <a:cs typeface="Arial" panose="020B0604020202020204" pitchFamily="34" charset="0"/>
              </a:rPr>
              <a:t> γάρ, </a:t>
            </a:r>
            <a:r>
              <a:rPr lang="el-GR" dirty="0" err="1">
                <a:latin typeface="Arial" panose="020B0604020202020204" pitchFamily="34" charset="0"/>
                <a:cs typeface="Arial" panose="020B0604020202020204" pitchFamily="34" charset="0"/>
              </a:rPr>
              <a:t>καταμέμφεται</a:t>
            </a:r>
            <a:r>
              <a:rPr lang="el-GR" dirty="0">
                <a:latin typeface="Arial" panose="020B0604020202020204" pitchFamily="34" charset="0"/>
                <a:cs typeface="Arial" panose="020B0604020202020204" pitchFamily="34" charset="0"/>
              </a:rPr>
              <a:t>,</a:t>
            </a:r>
          </a:p>
          <a:p>
            <a:pPr marL="0" indent="0" algn="just">
              <a:buNone/>
            </a:pPr>
            <a:r>
              <a:rPr lang="el-GR" dirty="0" err="1">
                <a:latin typeface="Arial" panose="020B0604020202020204" pitchFamily="34" charset="0"/>
                <a:cs typeface="Arial" panose="020B0604020202020204" pitchFamily="34" charset="0"/>
              </a:rPr>
              <a:t>πρὸς</a:t>
            </a:r>
            <a:r>
              <a:rPr lang="el-GR" dirty="0">
                <a:latin typeface="Arial" panose="020B0604020202020204" pitchFamily="34" charset="0"/>
                <a:cs typeface="Arial" panose="020B0604020202020204" pitchFamily="34" charset="0"/>
              </a:rPr>
              <a:t> δ᾽ </a:t>
            </a:r>
            <a:r>
              <a:rPr lang="el-GR" dirty="0" err="1">
                <a:latin typeface="Arial" panose="020B0604020202020204" pitchFamily="34" charset="0"/>
                <a:cs typeface="Arial" panose="020B0604020202020204" pitchFamily="34" charset="0"/>
              </a:rPr>
              <a:t>ἄλλην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τινὰ</a:t>
            </a:r>
            <a:r>
              <a:rPr lang="el-GR" dirty="0">
                <a:latin typeface="Arial" panose="020B0604020202020204" pitchFamily="34" charset="0"/>
                <a:cs typeface="Arial" panose="020B0604020202020204" pitchFamily="34" charset="0"/>
              </a:rPr>
              <a:t> χάσκει.</a:t>
            </a:r>
          </a:p>
        </p:txBody>
      </p:sp>
      <p:sp>
        <p:nvSpPr>
          <p:cNvPr id="5" name="Θέση περιεχομένου 4">
            <a:extLst>
              <a:ext uri="{FF2B5EF4-FFF2-40B4-BE49-F238E27FC236}">
                <a16:creationId xmlns:a16="http://schemas.microsoft.com/office/drawing/2014/main" id="{95259AAA-94FC-FEF3-A193-FD70D5655924}"/>
              </a:ext>
            </a:extLst>
          </p:cNvPr>
          <p:cNvSpPr>
            <a:spLocks noGrp="1"/>
          </p:cNvSpPr>
          <p:nvPr>
            <p:ph sz="half" idx="2"/>
          </p:nvPr>
        </p:nvSpPr>
        <p:spPr/>
        <p:txBody>
          <a:bodyPr>
            <a:normAutofit fontScale="55000" lnSpcReduction="20000"/>
          </a:bodyPr>
          <a:lstStyle/>
          <a:p>
            <a:pPr marL="0" indent="0" algn="just">
              <a:buNone/>
            </a:pPr>
            <a:r>
              <a:rPr lang="el-GR" dirty="0">
                <a:latin typeface="Arial" panose="020B0604020202020204" pitchFamily="34" charset="0"/>
                <a:cs typeface="Arial" panose="020B0604020202020204" pitchFamily="34" charset="0"/>
              </a:rPr>
              <a:t>Πάλι μου ρίχνει το πορφυρένιο τόπι</a:t>
            </a:r>
          </a:p>
          <a:p>
            <a:pPr marL="0" indent="0" algn="just">
              <a:buNone/>
            </a:pPr>
            <a:r>
              <a:rPr lang="el-GR" dirty="0">
                <a:latin typeface="Arial" panose="020B0604020202020204" pitchFamily="34" charset="0"/>
                <a:cs typeface="Arial" panose="020B0604020202020204" pitchFamily="34" charset="0"/>
              </a:rPr>
              <a:t>ο χρυσομάλλης Έρωτας</a:t>
            </a:r>
          </a:p>
          <a:p>
            <a:pPr marL="0" indent="0" algn="just">
              <a:buNone/>
            </a:pPr>
            <a:r>
              <a:rPr lang="el-GR" dirty="0">
                <a:latin typeface="Arial" panose="020B0604020202020204" pitchFamily="34" charset="0"/>
                <a:cs typeface="Arial" panose="020B0604020202020204" pitchFamily="34" charset="0"/>
              </a:rPr>
              <a:t>και με προκαλεί να παίξω</a:t>
            </a:r>
          </a:p>
          <a:p>
            <a:pPr marL="0" indent="0" algn="just">
              <a:buNone/>
            </a:pPr>
            <a:r>
              <a:rPr lang="el-GR" dirty="0">
                <a:latin typeface="Arial" panose="020B0604020202020204" pitchFamily="34" charset="0"/>
                <a:cs typeface="Arial" panose="020B0604020202020204" pitchFamily="34" charset="0"/>
              </a:rPr>
              <a:t>με μια μικρή που φορά πλουμιστά σαντάλια.</a:t>
            </a:r>
          </a:p>
          <a:p>
            <a:pPr marL="0" indent="0" algn="just">
              <a:buNone/>
            </a:pPr>
            <a:r>
              <a:rPr lang="el-GR" dirty="0">
                <a:latin typeface="Arial" panose="020B0604020202020204" pitchFamily="34" charset="0"/>
                <a:cs typeface="Arial" panose="020B0604020202020204" pitchFamily="34" charset="0"/>
              </a:rPr>
              <a:t>Αλλά αυτή —κρατάει, βλέπεις, από την καλοχτισμένη</a:t>
            </a:r>
          </a:p>
          <a:p>
            <a:pPr marL="0" indent="0" algn="just">
              <a:buNone/>
            </a:pPr>
            <a:r>
              <a:rPr lang="el-GR" dirty="0">
                <a:latin typeface="Arial" panose="020B0604020202020204" pitchFamily="34" charset="0"/>
                <a:cs typeface="Arial" panose="020B0604020202020204" pitchFamily="34" charset="0"/>
              </a:rPr>
              <a:t>Λέσβο— ειρωνεύεται τα άσπρα μαλλιά μου</a:t>
            </a:r>
          </a:p>
          <a:p>
            <a:pPr marL="0" indent="0" algn="just">
              <a:buNone/>
            </a:pPr>
            <a:r>
              <a:rPr lang="el-GR" dirty="0">
                <a:latin typeface="Arial" panose="020B0604020202020204" pitchFamily="34" charset="0"/>
                <a:cs typeface="Arial" panose="020B0604020202020204" pitchFamily="34" charset="0"/>
              </a:rPr>
              <a:t>και κοιτάει με ανοιχτό στόμα κάποιον άλλο.</a:t>
            </a:r>
          </a:p>
        </p:txBody>
      </p:sp>
    </p:spTree>
    <p:extLst>
      <p:ext uri="{BB962C8B-B14F-4D97-AF65-F5344CB8AC3E}">
        <p14:creationId xmlns:p14="http://schemas.microsoft.com/office/powerpoint/2010/main" val="531775723"/>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docProps/app.xml><?xml version="1.0" encoding="utf-8"?>
<Properties xmlns="http://schemas.openxmlformats.org/officeDocument/2006/extended-properties" xmlns:vt="http://schemas.openxmlformats.org/officeDocument/2006/docPropsVTypes">
  <Template>Ψυχρός</Template>
  <TotalTime>352</TotalTime>
  <Words>12154</Words>
  <Application>Microsoft Office PowerPoint</Application>
  <PresentationFormat>Ευρεία οθόνη</PresentationFormat>
  <Paragraphs>287</Paragraphs>
  <Slides>57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57</vt:i4>
      </vt:variant>
    </vt:vector>
  </HeadingPairs>
  <TitlesOfParts>
    <vt:vector size="63" baseType="lpstr">
      <vt:lpstr>Arial</vt:lpstr>
      <vt:lpstr>Avenir Next LT Pro</vt:lpstr>
      <vt:lpstr>Calibri</vt:lpstr>
      <vt:lpstr>Goudy Old Style</vt:lpstr>
      <vt:lpstr>Wingdings</vt:lpstr>
      <vt:lpstr>FrostyVTI</vt:lpstr>
      <vt:lpstr>PHS_2.1 Πλάτων Β’ εξάμηνο</vt:lpstr>
      <vt:lpstr>9ο ΜΑΘΗΜΑ</vt:lpstr>
      <vt:lpstr>Το Πλατωνικό Συμπόσιο</vt:lpstr>
      <vt:lpstr>Τα συμπόσια στην αρχαία Ελλάδα</vt:lpstr>
      <vt:lpstr>Τα συμπόσια στην αρχαία Ελλάδα</vt:lpstr>
      <vt:lpstr>Τα συμπόσια στην αρχαία Ελλάδα</vt:lpstr>
      <vt:lpstr>Τα συμπόσια στην αρχαία Ελλάδα</vt:lpstr>
      <vt:lpstr>Τα συμπόσια στην αρχαία Ελλάδα</vt:lpstr>
      <vt:lpstr>Τα συμπόσια στην αρχαία Ελλάδα</vt:lpstr>
      <vt:lpstr>Περιεχόμενο Συμποσίου</vt:lpstr>
      <vt:lpstr>Περιεχόμενο Συμποσίου</vt:lpstr>
      <vt:lpstr>Περιεχόμενο Συμποσίου</vt:lpstr>
      <vt:lpstr>Περιεχόμενο Συμποσίου</vt:lpstr>
      <vt:lpstr>Περιεχόμενο Συμποσίου</vt:lpstr>
      <vt:lpstr>Περιεχόμενο Συμποσίου</vt:lpstr>
      <vt:lpstr>Περιεχόμενο Συμποσίου</vt:lpstr>
      <vt:lpstr>Περιεχόμενο Συμποσίου</vt:lpstr>
      <vt:lpstr>Περιεχόμενο Συμποσίου</vt:lpstr>
      <vt:lpstr>Περιεχόμενο Συμποσίου</vt:lpstr>
      <vt:lpstr>Συμπόσιο 189a-192e</vt:lpstr>
      <vt:lpstr>Συμπόσιο 189a-192e</vt:lpstr>
      <vt:lpstr>Συμπόσιο 189a-192e</vt:lpstr>
      <vt:lpstr>Συμπόσιο 189a-192e</vt:lpstr>
      <vt:lpstr>Συμπόσιο 189a-192e</vt:lpstr>
      <vt:lpstr>Συμπόσιο 189a-192e</vt:lpstr>
      <vt:lpstr>Συμπόσιο 189a-192e</vt:lpstr>
      <vt:lpstr>Συμπόσιο 189a-192e</vt:lpstr>
      <vt:lpstr>Συμπόσιο 189a-192e</vt:lpstr>
      <vt:lpstr>Συμπόσιο 189a-192e</vt:lpstr>
      <vt:lpstr>Λεξιλόγιο</vt:lpstr>
      <vt:lpstr>Λεξιλόγιο</vt:lpstr>
      <vt:lpstr>Λεξιλόγιο</vt:lpstr>
      <vt:lpstr>Λεξιλόγιο</vt:lpstr>
      <vt:lpstr>Λεξιλόγιο</vt:lpstr>
      <vt:lpstr>Λεξιλόγιο</vt:lpstr>
      <vt:lpstr>Λεξιλόγιο</vt:lpstr>
      <vt:lpstr>Λεξιλόγιο</vt:lpstr>
      <vt:lpstr>Λεξιλόγιο</vt:lpstr>
      <vt:lpstr>Λεξιλόγιο</vt:lpstr>
      <vt:lpstr>Λεξιλόγιο</vt:lpstr>
      <vt:lpstr>Λεξιλόγιο</vt:lpstr>
      <vt:lpstr>Λεξιλόγιο</vt:lpstr>
      <vt:lpstr>Ερωτήσεις κατανόησης</vt:lpstr>
      <vt:lpstr>Σχόλια</vt:lpstr>
      <vt:lpstr>Σχόλια</vt:lpstr>
      <vt:lpstr>Σχόλια</vt:lpstr>
      <vt:lpstr>Συμπόσιο 202d-204b</vt:lpstr>
      <vt:lpstr>Συμπόσιο 202d-204b</vt:lpstr>
      <vt:lpstr>Συμπόσιο 202d-204b</vt:lpstr>
      <vt:lpstr>Συμπόσιο 202d-204b</vt:lpstr>
      <vt:lpstr>Συμπόσιο 202d-204b</vt:lpstr>
      <vt:lpstr>Συμπόσιο 202d-204b</vt:lpstr>
      <vt:lpstr>Λεξιλόγιο</vt:lpstr>
      <vt:lpstr>Λεξιλόγιο</vt:lpstr>
      <vt:lpstr>Λεξιλόγιο</vt:lpstr>
      <vt:lpstr>Ερωτήσεις κατανόησης</vt:lpstr>
      <vt:lpstr>Σας ευχαριστώ!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Vasiliki Kousoulini</dc:creator>
  <cp:lastModifiedBy>Vasiliki Kousoulini</cp:lastModifiedBy>
  <cp:revision>6</cp:revision>
  <dcterms:created xsi:type="dcterms:W3CDTF">2025-03-29T06:10:08Z</dcterms:created>
  <dcterms:modified xsi:type="dcterms:W3CDTF">2025-05-01T11:28:00Z</dcterms:modified>
</cp:coreProperties>
</file>