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85" r:id="rId7"/>
    <p:sldId id="260" r:id="rId8"/>
    <p:sldId id="262" r:id="rId9"/>
    <p:sldId id="263" r:id="rId10"/>
    <p:sldId id="264" r:id="rId11"/>
    <p:sldId id="265" r:id="rId12"/>
    <p:sldId id="296" r:id="rId13"/>
    <p:sldId id="266" r:id="rId14"/>
    <p:sldId id="267" r:id="rId15"/>
    <p:sldId id="268" r:id="rId16"/>
    <p:sldId id="269" r:id="rId17"/>
    <p:sldId id="270" r:id="rId18"/>
    <p:sldId id="274" r:id="rId19"/>
    <p:sldId id="275" r:id="rId20"/>
    <p:sldId id="276" r:id="rId21"/>
    <p:sldId id="277" r:id="rId22"/>
    <p:sldId id="278" r:id="rId23"/>
    <p:sldId id="279" r:id="rId24"/>
    <p:sldId id="280" r:id="rId25"/>
    <p:sldId id="281" r:id="rId26"/>
    <p:sldId id="282" r:id="rId27"/>
    <p:sldId id="283" r:id="rId28"/>
    <p:sldId id="284" r:id="rId29"/>
    <p:sldId id="297" r:id="rId30"/>
    <p:sldId id="271" r:id="rId31"/>
    <p:sldId id="289" r:id="rId32"/>
    <p:sldId id="290" r:id="rId33"/>
    <p:sldId id="291" r:id="rId34"/>
    <p:sldId id="292" r:id="rId35"/>
    <p:sldId id="293" r:id="rId36"/>
    <p:sldId id="272" r:id="rId37"/>
    <p:sldId id="286" r:id="rId38"/>
    <p:sldId id="273" r:id="rId39"/>
    <p:sldId id="294" r:id="rId40"/>
    <p:sldId id="295" r:id="rId41"/>
    <p:sldId id="287" r:id="rId42"/>
    <p:sldId id="288"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3" d="100"/>
          <a:sy n="63"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3/13/2025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3/13/2025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3/13/2025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A87552-4E02-99F2-A58E-9BFB0C86484A}"/>
              </a:ext>
            </a:extLst>
          </p:cNvPr>
          <p:cNvSpPr>
            <a:spLocks noGrp="1"/>
          </p:cNvSpPr>
          <p:nvPr>
            <p:ph type="ctrTitle"/>
          </p:nvPr>
        </p:nvSpPr>
        <p:spPr/>
        <p:txBody>
          <a:bodyPr/>
          <a:lstStyle/>
          <a:p>
            <a:r>
              <a:rPr lang="el-GR" cap="none" dirty="0">
                <a:latin typeface="Arial" panose="020B0604020202020204" pitchFamily="34" charset="0"/>
                <a:cs typeface="Arial" panose="020B0604020202020204" pitchFamily="34" charset="0"/>
              </a:rPr>
              <a:t>PHS_2.1 ΠΛΑΤΩΝ</a:t>
            </a:r>
            <a:br>
              <a:rPr lang="el-GR" cap="none" dirty="0">
                <a:latin typeface="Arial" panose="020B0604020202020204" pitchFamily="34" charset="0"/>
                <a:cs typeface="Arial" panose="020B0604020202020204" pitchFamily="34" charset="0"/>
              </a:rPr>
            </a:br>
            <a:r>
              <a:rPr lang="el-GR" cap="none" dirty="0">
                <a:latin typeface="Arial" panose="020B0604020202020204" pitchFamily="34" charset="0"/>
                <a:cs typeface="Arial" panose="020B0604020202020204" pitchFamily="34" charset="0"/>
              </a:rPr>
              <a:t>Β΄ ΕΞΑΜΗΝΟ</a:t>
            </a:r>
          </a:p>
        </p:txBody>
      </p:sp>
      <p:sp>
        <p:nvSpPr>
          <p:cNvPr id="3" name="Υπότιτλος 2">
            <a:extLst>
              <a:ext uri="{FF2B5EF4-FFF2-40B4-BE49-F238E27FC236}">
                <a16:creationId xmlns:a16="http://schemas.microsoft.com/office/drawing/2014/main" id="{E00929DA-632C-29DE-9760-5B61550C25DE}"/>
              </a:ext>
            </a:extLst>
          </p:cNvPr>
          <p:cNvSpPr>
            <a:spLocks noGrp="1"/>
          </p:cNvSpPr>
          <p:nvPr>
            <p:ph type="subTitle" idx="1"/>
          </p:nvPr>
        </p:nvSpPr>
        <p:spPr/>
        <p:txBody>
          <a:bodyPr/>
          <a:lstStyle/>
          <a:p>
            <a:r>
              <a:rPr lang="el-GR" dirty="0">
                <a:latin typeface="Arial" panose="020B0604020202020204" pitchFamily="34" charset="0"/>
                <a:cs typeface="Arial" panose="020B0604020202020204" pitchFamily="34" charset="0"/>
              </a:rPr>
              <a:t>ΤΜΗΜΑ ΦΙΛΟΣΟΦΙΑΣ</a:t>
            </a:r>
          </a:p>
          <a:p>
            <a:r>
              <a:rPr lang="el-GR" dirty="0">
                <a:latin typeface="Arial" panose="020B0604020202020204" pitchFamily="34" charset="0"/>
                <a:cs typeface="Arial" panose="020B0604020202020204" pitchFamily="34" charset="0"/>
              </a:rPr>
              <a:t>ΠΑΝΕΠΙΣΤΗΜΙΟ ΠΑΤΡΩΝ</a:t>
            </a:r>
          </a:p>
          <a:p>
            <a:endParaRPr lang="el-GR" dirty="0"/>
          </a:p>
        </p:txBody>
      </p:sp>
    </p:spTree>
    <p:extLst>
      <p:ext uri="{BB962C8B-B14F-4D97-AF65-F5344CB8AC3E}">
        <p14:creationId xmlns:p14="http://schemas.microsoft.com/office/powerpoint/2010/main" val="784476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4ECCC0-61A7-BC8D-CA92-88B309BED576}"/>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a:t>
            </a:r>
            <a:r>
              <a:rPr lang="el-GR" dirty="0">
                <a:latin typeface="Arial" panose="020B0604020202020204" pitchFamily="34" charset="0"/>
                <a:cs typeface="Arial" panose="020B0604020202020204" pitchFamily="34" charset="0"/>
              </a:rPr>
              <a:t>7</a:t>
            </a:r>
            <a:r>
              <a:rPr lang="en-US" dirty="0">
                <a:latin typeface="Arial" panose="020B0604020202020204" pitchFamily="34" charset="0"/>
                <a:cs typeface="Arial" panose="020B0604020202020204" pitchFamily="34" charset="0"/>
              </a:rPr>
              <a:t>a</a:t>
            </a:r>
            <a:endParaRPr lang="el-GR" dirty="0"/>
          </a:p>
        </p:txBody>
      </p:sp>
      <p:sp>
        <p:nvSpPr>
          <p:cNvPr id="3" name="Θέση περιεχομένου 2">
            <a:extLst>
              <a:ext uri="{FF2B5EF4-FFF2-40B4-BE49-F238E27FC236}">
                <a16:creationId xmlns:a16="http://schemas.microsoft.com/office/drawing/2014/main" id="{AE2BCC34-7C7D-5510-88AB-51C8FFDBA9E0}"/>
              </a:ext>
            </a:extLst>
          </p:cNvPr>
          <p:cNvSpPr>
            <a:spLocks noGrp="1"/>
          </p:cNvSpPr>
          <p:nvPr>
            <p:ph sz="half" idx="1"/>
          </p:nvPr>
        </p:nvSpPr>
        <p:spPr/>
        <p:txBody>
          <a:bodyPr>
            <a:normAutofit fontScale="77500" lnSpcReduction="20000"/>
          </a:bodyPr>
          <a:lstStyle/>
          <a:p>
            <a:pPr marL="0" indent="0" algn="just">
              <a:buNone/>
            </a:pPr>
            <a:r>
              <a:rPr lang="el-GR" dirty="0">
                <a:latin typeface="Arial" panose="020B0604020202020204" pitchFamily="34" charset="0"/>
                <a:cs typeface="Arial" panose="020B0604020202020204" pitchFamily="34" charset="0"/>
              </a:rPr>
              <a:t>[72</a:t>
            </a:r>
            <a:r>
              <a:rPr lang="en-US" dirty="0">
                <a:latin typeface="Arial" panose="020B0604020202020204" pitchFamily="34" charset="0"/>
                <a:cs typeface="Arial" panose="020B0604020202020204" pitchFamily="34" charset="0"/>
              </a:rPr>
              <a:t>e</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μήν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Κέβης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ὑπολαβών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ἐκεῖνόν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λόγον</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Σώκρατες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ἀληθής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ὃν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εἴωθας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θαμὰ</a:t>
            </a:r>
            <a:r>
              <a:rPr lang="el-GR" dirty="0">
                <a:latin typeface="Arial" panose="020B0604020202020204" pitchFamily="34" charset="0"/>
                <a:cs typeface="Arial" panose="020B0604020202020204" pitchFamily="34" charset="0"/>
              </a:rPr>
              <a:t> λέγειν, </a:t>
            </a:r>
            <a:r>
              <a:rPr lang="el-GR" dirty="0" err="1">
                <a:latin typeface="Arial" panose="020B0604020202020204" pitchFamily="34" charset="0"/>
                <a:cs typeface="Arial" panose="020B0604020202020204" pitchFamily="34" charset="0"/>
              </a:rPr>
              <a:t>ὅτι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ἡμῖν</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μάθησις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a:t>
            </a:r>
            <a:r>
              <a:rPr lang="el-GR" dirty="0">
                <a:latin typeface="Arial" panose="020B0604020202020204" pitchFamily="34" charset="0"/>
                <a:cs typeface="Arial" panose="020B0604020202020204" pitchFamily="34" charset="0"/>
              </a:rPr>
              <a:t> τι ἢ </a:t>
            </a:r>
            <a:r>
              <a:rPr lang="el-GR" dirty="0" err="1">
                <a:latin typeface="Arial" panose="020B0604020202020204" pitchFamily="34" charset="0"/>
                <a:cs typeface="Arial" panose="020B0604020202020204" pitchFamily="34" charset="0"/>
              </a:rPr>
              <a:t>ἀνάμνησις</a:t>
            </a:r>
            <a:r>
              <a:rPr lang="el-GR" dirty="0">
                <a:latin typeface="Arial" panose="020B0604020202020204" pitchFamily="34" charset="0"/>
                <a:cs typeface="Arial" panose="020B0604020202020204" pitchFamily="34" charset="0"/>
              </a:rPr>
              <a:t> τυγχάνει </a:t>
            </a:r>
            <a:r>
              <a:rPr lang="el-GR" dirty="0" err="1">
                <a:latin typeface="Arial" panose="020B0604020202020204" pitchFamily="34" charset="0"/>
                <a:cs typeface="Arial" panose="020B0604020202020204" pitchFamily="34" charset="0"/>
              </a:rPr>
              <a:t>οὖσα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ἀνάγκη</a:t>
            </a:r>
            <a:r>
              <a:rPr lang="el-GR" dirty="0">
                <a:latin typeface="Arial" panose="020B0604020202020204" pitchFamily="34" charset="0"/>
                <a:cs typeface="Arial" panose="020B0604020202020204" pitchFamily="34" charset="0"/>
              </a:rPr>
              <a:t> που </a:t>
            </a:r>
            <a:r>
              <a:rPr lang="el-GR" dirty="0" err="1">
                <a:latin typeface="Arial" panose="020B0604020202020204" pitchFamily="34" charset="0"/>
                <a:cs typeface="Arial" panose="020B0604020202020204" pitchFamily="34" charset="0"/>
              </a:rPr>
              <a:t>ἡμᾶς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προτέρῳ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τινὶ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χρόνῳ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μεμαθηκέναι</a:t>
            </a:r>
            <a:r>
              <a:rPr lang="el-GR" dirty="0">
                <a:latin typeface="Arial" panose="020B0604020202020204" pitchFamily="34" charset="0"/>
                <a:cs typeface="Arial" panose="020B0604020202020204" pitchFamily="34" charset="0"/>
              </a:rPr>
              <a:t> ἃ </a:t>
            </a:r>
            <a:r>
              <a:rPr lang="el-GR" dirty="0" err="1">
                <a:latin typeface="Arial" panose="020B0604020202020204" pitchFamily="34" charset="0"/>
                <a:cs typeface="Arial" panose="020B0604020202020204" pitchFamily="34" charset="0"/>
              </a:rPr>
              <a:t>νῦν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ἀναμιμνῃσκόμεθα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[73</a:t>
            </a:r>
            <a:r>
              <a:rPr lang="en-US" dirty="0">
                <a:latin typeface="Arial" panose="020B0604020202020204" pitchFamily="34" charset="0"/>
                <a:cs typeface="Arial" panose="020B0604020202020204" pitchFamily="34" charset="0"/>
              </a:rPr>
              <a:t>a</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ἀδύνατον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ἦν</a:t>
            </a:r>
            <a:r>
              <a:rPr lang="el-GR" dirty="0">
                <a:latin typeface="Arial" panose="020B0604020202020204" pitchFamily="34" charset="0"/>
                <a:cs typeface="Arial" panose="020B0604020202020204" pitchFamily="34" charset="0"/>
              </a:rPr>
              <a:t> που </a:t>
            </a:r>
            <a:r>
              <a:rPr lang="el-GR" dirty="0" err="1">
                <a:latin typeface="Arial" panose="020B0604020202020204" pitchFamily="34" charset="0"/>
                <a:cs typeface="Arial" panose="020B0604020202020204" pitchFamily="34" charset="0"/>
              </a:rPr>
              <a:t>ἡμῖν</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ψυχὴ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ἀνθρωπίνῳ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εἴδει</a:t>
            </a:r>
            <a:r>
              <a:rPr lang="el-GR" dirty="0">
                <a:latin typeface="Arial" panose="020B0604020202020204" pitchFamily="34" charset="0"/>
                <a:cs typeface="Arial" panose="020B0604020202020204" pitchFamily="34" charset="0"/>
              </a:rPr>
              <a:t> γενέσθαι· </a:t>
            </a:r>
            <a:r>
              <a:rPr lang="el-GR" dirty="0" err="1">
                <a:latin typeface="Arial" panose="020B0604020202020204" pitchFamily="34" charset="0"/>
                <a:cs typeface="Arial" panose="020B0604020202020204" pitchFamily="34" charset="0"/>
              </a:rPr>
              <a:t>ὥστε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ταύτῃ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ἀθάνατον</a:t>
            </a:r>
            <a:r>
              <a:rPr lang="el-GR" dirty="0">
                <a:latin typeface="Arial" panose="020B0604020202020204" pitchFamily="34" charset="0"/>
                <a:cs typeface="Arial" panose="020B0604020202020204" pitchFamily="34" charset="0"/>
              </a:rPr>
              <a:t> ἡ ψυχή τι </a:t>
            </a:r>
            <a:r>
              <a:rPr lang="el-GR" dirty="0" err="1">
                <a:latin typeface="Arial" panose="020B0604020202020204" pitchFamily="34" charset="0"/>
                <a:cs typeface="Arial" panose="020B0604020202020204" pitchFamily="34" charset="0"/>
              </a:rPr>
              <a:t>ἔοικεν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ἀλλά</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Κέβης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Σιμμίας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ὑπολαβών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ποῖαι</a:t>
            </a:r>
            <a:r>
              <a:rPr lang="el-GR" dirty="0">
                <a:latin typeface="Arial" panose="020B0604020202020204" pitchFamily="34" charset="0"/>
                <a:cs typeface="Arial" panose="020B0604020202020204" pitchFamily="34" charset="0"/>
              </a:rPr>
              <a:t> τούτων </a:t>
            </a:r>
            <a:r>
              <a:rPr lang="el-GR" dirty="0" err="1">
                <a:latin typeface="Arial" panose="020B0604020202020204" pitchFamily="34" charset="0"/>
                <a:cs typeface="Arial" panose="020B0604020202020204" pitchFamily="34" charset="0"/>
              </a:rPr>
              <a:t>αἱ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ἀποδείξεις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ὑπόμνησόν</a:t>
            </a:r>
            <a:r>
              <a:rPr lang="el-GR" dirty="0">
                <a:latin typeface="Arial" panose="020B0604020202020204" pitchFamily="34" charset="0"/>
                <a:cs typeface="Arial" panose="020B0604020202020204" pitchFamily="34" charset="0"/>
              </a:rPr>
              <a:t> με·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σφόδρα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παρόντι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μέμνημαι</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ἑνὶ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λόγῳ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Κέβης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καλλίστῳ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ἐρωτώμενοι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ἄνθρωποι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ἐάν</a:t>
            </a:r>
            <a:r>
              <a:rPr lang="el-GR" dirty="0">
                <a:latin typeface="Arial" panose="020B0604020202020204" pitchFamily="34" charset="0"/>
                <a:cs typeface="Arial" panose="020B0604020202020204" pitchFamily="34" charset="0"/>
              </a:rPr>
              <a:t> τις </a:t>
            </a:r>
            <a:r>
              <a:rPr lang="el-GR" dirty="0" err="1">
                <a:latin typeface="Arial" panose="020B0604020202020204" pitchFamily="34" charset="0"/>
                <a:cs typeface="Arial" panose="020B0604020202020204" pitchFamily="34" charset="0"/>
              </a:rPr>
              <a:t>καλῶς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ἐρωτᾷ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αὐτοὶ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λέγουσιν</a:t>
            </a:r>
            <a:r>
              <a:rPr lang="el-GR" dirty="0">
                <a:latin typeface="Arial" panose="020B0604020202020204" pitchFamily="34" charset="0"/>
                <a:cs typeface="Arial" panose="020B0604020202020204" pitchFamily="34" charset="0"/>
              </a:rPr>
              <a:t> πάντα ᾗ </a:t>
            </a:r>
            <a:r>
              <a:rPr lang="el-GR" dirty="0" err="1">
                <a:latin typeface="Arial" panose="020B0604020202020204" pitchFamily="34" charset="0"/>
                <a:cs typeface="Arial" panose="020B0604020202020204" pitchFamily="34" charset="0"/>
              </a:rPr>
              <a:t>ἔχει</a:t>
            </a:r>
            <a:r>
              <a:rPr lang="el-GR" dirty="0">
                <a:latin typeface="Arial" panose="020B0604020202020204" pitchFamily="34" charset="0"/>
                <a:cs typeface="Arial" panose="020B0604020202020204" pitchFamily="34" charset="0"/>
              </a:rPr>
              <a:t>—καίτοι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ἐτύγχανεν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αὐτοῖς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ἐνοῦσα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ὀρθὸς</a:t>
            </a:r>
            <a:r>
              <a:rPr lang="el-GR" dirty="0">
                <a:latin typeface="Arial" panose="020B0604020202020204" pitchFamily="34" charset="0"/>
                <a:cs typeface="Arial" panose="020B0604020202020204" pitchFamily="34" charset="0"/>
              </a:rPr>
              <a:t> λόγος,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οἷοί</a:t>
            </a:r>
            <a:r>
              <a:rPr lang="el-GR" dirty="0">
                <a:latin typeface="Arial" panose="020B0604020202020204" pitchFamily="34" charset="0"/>
                <a:cs typeface="Arial" panose="020B0604020202020204" pitchFamily="34" charset="0"/>
              </a:rPr>
              <a:t> τ᾽ </a:t>
            </a:r>
            <a:r>
              <a:rPr lang="el-GR" dirty="0" err="1">
                <a:latin typeface="Arial" panose="020B0604020202020204" pitchFamily="34" charset="0"/>
                <a:cs typeface="Arial" panose="020B0604020202020204" pitchFamily="34" charset="0"/>
              </a:rPr>
              <a:t>ἦσαν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ποιῆσαι</a:t>
            </a:r>
            <a:r>
              <a:rPr lang="el-GR" dirty="0">
                <a:latin typeface="Arial" panose="020B0604020202020204" pitchFamily="34" charset="0"/>
                <a:cs typeface="Arial" panose="020B0604020202020204" pitchFamily="34" charset="0"/>
              </a:rPr>
              <a:t>—</a:t>
            </a:r>
            <a:r>
              <a:rPr lang="el-GR" dirty="0" err="1">
                <a:latin typeface="Arial" panose="020B0604020202020204" pitchFamily="34" charset="0"/>
                <a:cs typeface="Arial" panose="020B0604020202020204" pitchFamily="34" charset="0"/>
              </a:rPr>
              <a:t>ἔπειτα</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A03E6E58-0ED4-8BBF-0A0E-F3911143A5DA}"/>
              </a:ext>
            </a:extLst>
          </p:cNvPr>
          <p:cNvSpPr>
            <a:spLocks noGrp="1"/>
          </p:cNvSpPr>
          <p:nvPr>
            <p:ph sz="half" idx="2"/>
          </p:nvPr>
        </p:nvSpPr>
        <p:spPr/>
        <p:txBody>
          <a:bodyPr>
            <a:noAutofit/>
          </a:bodyPr>
          <a:lstStyle/>
          <a:p>
            <a:pPr marL="0" indent="0" algn="just">
              <a:buNone/>
            </a:pPr>
            <a:r>
              <a:rPr lang="el-GR" sz="1800" dirty="0">
                <a:latin typeface="Arial" panose="020B0604020202020204" pitchFamily="34" charset="0"/>
                <a:cs typeface="Arial" panose="020B0604020202020204" pitchFamily="34" charset="0"/>
              </a:rPr>
              <a:t>Αλλά και σύμφωνα με εκείνη τη θέση σου Σωκράτη, είπε ο </a:t>
            </a:r>
            <a:r>
              <a:rPr lang="el-GR" sz="1800" dirty="0" err="1">
                <a:latin typeface="Arial" panose="020B0604020202020204" pitchFamily="34" charset="0"/>
                <a:cs typeface="Arial" panose="020B0604020202020204" pitchFamily="34" charset="0"/>
              </a:rPr>
              <a:t>Κέβης</a:t>
            </a:r>
            <a:r>
              <a:rPr lang="el-GR" sz="1800" dirty="0">
                <a:latin typeface="Arial" panose="020B0604020202020204" pitchFamily="34" charset="0"/>
                <a:cs typeface="Arial" panose="020B0604020202020204" pitchFamily="34" charset="0"/>
              </a:rPr>
              <a:t> παίρνοντας τον λόγο, εφ' όσον ισχύει, αυτή που ο ίδιος συνήθιζες να μας αναφέρεις συχνά, ότι η μάθηση μας δεν είναι τίποτα άλλο παρά ανάμνηση, σύμφωνα λοιπόν με αυτή τη θέση εμείς κατ' ανάγκη έχουμε μάθει σε προγενέστερο χρόνο όσα τώρα ξαναθυμόμαστε. Αυτό όμως θα ήταν αδύνατο, εάν η ψυχή μας δεν υπήρχε κάπου προτού γεννηθεί μέσα στο ανθρώπινο σώμα. Να που και από αυτή την πλευρά φαίνεται ότι η ψυχή είναι πράγμα αθάνατο.</a:t>
            </a:r>
          </a:p>
        </p:txBody>
      </p:sp>
    </p:spTree>
    <p:extLst>
      <p:ext uri="{BB962C8B-B14F-4D97-AF65-F5344CB8AC3E}">
        <p14:creationId xmlns:p14="http://schemas.microsoft.com/office/powerpoint/2010/main" val="2343132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F29494-E9D9-4301-7BC7-BF8F3EF87515}"/>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7A168017-51DD-75FC-F92B-082A16E45199}"/>
              </a:ext>
            </a:extLst>
          </p:cNvPr>
          <p:cNvSpPr>
            <a:spLocks noGrp="1"/>
          </p:cNvSpPr>
          <p:nvPr>
            <p:ph sz="half" idx="1"/>
          </p:nvPr>
        </p:nvSpPr>
        <p:spPr/>
        <p:txBody>
          <a:bodyPr>
            <a:noAutofit/>
          </a:bodyPr>
          <a:lstStyle/>
          <a:p>
            <a:pPr marL="0" indent="0" algn="just">
              <a:buNone/>
            </a:pPr>
            <a:r>
              <a:rPr lang="el-GR" sz="1800" dirty="0">
                <a:latin typeface="Arial" panose="020B0604020202020204" pitchFamily="34" charset="0"/>
                <a:cs typeface="Arial" panose="020B0604020202020204" pitchFamily="34" charset="0"/>
              </a:rPr>
              <a:t>[73</a:t>
            </a:r>
            <a:r>
              <a:rPr lang="en-US" sz="1800" dirty="0">
                <a:latin typeface="Arial" panose="020B0604020202020204" pitchFamily="34" charset="0"/>
                <a:cs typeface="Arial" panose="020B0604020202020204" pitchFamily="34" charset="0"/>
              </a:rPr>
              <a:t>b</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ἐάν</a:t>
            </a:r>
            <a:r>
              <a:rPr lang="el-GR" sz="1800" dirty="0">
                <a:latin typeface="Arial" panose="020B0604020202020204" pitchFamily="34" charset="0"/>
                <a:cs typeface="Arial" panose="020B0604020202020204" pitchFamily="34" charset="0"/>
              </a:rPr>
              <a:t> τις </a:t>
            </a:r>
            <a:r>
              <a:rPr lang="el-GR" sz="1800" dirty="0" err="1">
                <a:latin typeface="Arial" panose="020B0604020202020204" pitchFamily="34" charset="0"/>
                <a:cs typeface="Arial" panose="020B0604020202020204" pitchFamily="34" charset="0"/>
              </a:rPr>
              <a:t>ἐπὶ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τὰ</a:t>
            </a:r>
            <a:r>
              <a:rPr lang="el-GR" sz="1800" dirty="0">
                <a:latin typeface="Arial" panose="020B0604020202020204" pitchFamily="34" charset="0"/>
                <a:cs typeface="Arial" panose="020B0604020202020204" pitchFamily="34" charset="0"/>
              </a:rPr>
              <a:t> διαγράμματα </a:t>
            </a:r>
            <a:r>
              <a:rPr lang="el-GR" sz="1800" dirty="0" err="1">
                <a:latin typeface="Arial" panose="020B0604020202020204" pitchFamily="34" charset="0"/>
                <a:cs typeface="Arial" panose="020B0604020202020204" pitchFamily="34" charset="0"/>
              </a:rPr>
              <a:t>ἄγῃ</a:t>
            </a:r>
            <a:r>
              <a:rPr lang="el-GR" sz="1800" dirty="0">
                <a:latin typeface="Arial" panose="020B0604020202020204" pitchFamily="34" charset="0"/>
                <a:cs typeface="Arial" panose="020B0604020202020204" pitchFamily="34" charset="0"/>
              </a:rPr>
              <a:t> ἢ </a:t>
            </a:r>
            <a:r>
              <a:rPr lang="el-GR" sz="1800" dirty="0" err="1">
                <a:latin typeface="Arial" panose="020B0604020202020204" pitchFamily="34" charset="0"/>
                <a:cs typeface="Arial" panose="020B0604020202020204" pitchFamily="34" charset="0"/>
              </a:rPr>
              <a:t>ἄλλο</a:t>
            </a:r>
            <a:r>
              <a:rPr lang="el-GR" sz="1800" dirty="0">
                <a:latin typeface="Arial" panose="020B0604020202020204" pitchFamily="34" charset="0"/>
                <a:cs typeface="Arial" panose="020B0604020202020204" pitchFamily="34" charset="0"/>
              </a:rPr>
              <a:t> τι </a:t>
            </a:r>
            <a:r>
              <a:rPr lang="el-GR" sz="1800" dirty="0" err="1">
                <a:latin typeface="Arial" panose="020B0604020202020204" pitchFamily="34" charset="0"/>
                <a:cs typeface="Arial" panose="020B0604020202020204" pitchFamily="34" charset="0"/>
              </a:rPr>
              <a:t>τῶν</a:t>
            </a:r>
            <a:r>
              <a:rPr lang="el-GR" sz="1800" dirty="0">
                <a:latin typeface="Arial" panose="020B0604020202020204" pitchFamily="34" charset="0"/>
                <a:cs typeface="Arial" panose="020B0604020202020204" pitchFamily="34" charset="0"/>
              </a:rPr>
              <a:t> τοιούτων, </a:t>
            </a:r>
            <a:r>
              <a:rPr lang="el-GR" sz="1800" dirty="0" err="1">
                <a:latin typeface="Arial" panose="020B0604020202020204" pitchFamily="34" charset="0"/>
                <a:cs typeface="Arial" panose="020B0604020202020204" pitchFamily="34" charset="0"/>
              </a:rPr>
              <a:t>ἐνταῦθα</a:t>
            </a:r>
            <a:r>
              <a:rPr lang="el-GR" sz="1800" dirty="0">
                <a:latin typeface="Arial" panose="020B0604020202020204" pitchFamily="34" charset="0"/>
                <a:cs typeface="Arial" panose="020B0604020202020204" pitchFamily="34" charset="0"/>
              </a:rPr>
              <a:t> σαφέστατα </a:t>
            </a:r>
            <a:r>
              <a:rPr lang="el-GR" sz="1800" dirty="0" err="1">
                <a:latin typeface="Arial" panose="020B0604020202020204" pitchFamily="34" charset="0"/>
                <a:cs typeface="Arial" panose="020B0604020202020204" pitchFamily="34" charset="0"/>
              </a:rPr>
              <a:t>κατηγορεῖ</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ὅτι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τοῦτο</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οὕτως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ἔχει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εἰ</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δὲ</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μὴ</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ταύτῃ</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γε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ἔφη</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πείθῃ</a:t>
            </a:r>
            <a:r>
              <a:rPr lang="el-GR" sz="1800" dirty="0">
                <a:latin typeface="Arial" panose="020B0604020202020204" pitchFamily="34" charset="0"/>
                <a:cs typeface="Arial" panose="020B0604020202020204" pitchFamily="34" charset="0"/>
              </a:rPr>
              <a:t>, ὦ </a:t>
            </a:r>
            <a:r>
              <a:rPr lang="el-GR" sz="1800" dirty="0" err="1">
                <a:latin typeface="Arial" panose="020B0604020202020204" pitchFamily="34" charset="0"/>
                <a:cs typeface="Arial" panose="020B0604020202020204" pitchFamily="34" charset="0"/>
              </a:rPr>
              <a:t>Σιμμία</a:t>
            </a:r>
            <a:r>
              <a:rPr lang="el-GR" sz="1800" dirty="0">
                <a:latin typeface="Arial" panose="020B0604020202020204" pitchFamily="34" charset="0"/>
                <a:cs typeface="Arial" panose="020B0604020202020204" pitchFamily="34" charset="0"/>
              </a:rPr>
              <a:t>, ὁ Σωκράτης, </a:t>
            </a:r>
            <a:r>
              <a:rPr lang="el-GR" sz="1800" dirty="0" err="1">
                <a:latin typeface="Arial" panose="020B0604020202020204" pitchFamily="34" charset="0"/>
                <a:cs typeface="Arial" panose="020B0604020202020204" pitchFamily="34" charset="0"/>
              </a:rPr>
              <a:t>σκέψαι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ἂν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τῇδέ</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πῄ</a:t>
            </a:r>
            <a:r>
              <a:rPr lang="el-GR" sz="1800" dirty="0">
                <a:latin typeface="Arial" panose="020B0604020202020204" pitchFamily="34" charset="0"/>
                <a:cs typeface="Arial" panose="020B0604020202020204" pitchFamily="34" charset="0"/>
              </a:rPr>
              <a:t> σοι </a:t>
            </a:r>
            <a:r>
              <a:rPr lang="el-GR" sz="1800" dirty="0" err="1">
                <a:latin typeface="Arial" panose="020B0604020202020204" pitchFamily="34" charset="0"/>
                <a:cs typeface="Arial" panose="020B0604020202020204" pitchFamily="34" charset="0"/>
              </a:rPr>
              <a:t>σκοπουμένῳ</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συνδόξῃ</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ἀπιστεῖς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γὰρ</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δὴ</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πῶς</a:t>
            </a:r>
            <a:r>
              <a:rPr lang="el-GR" sz="1800" dirty="0">
                <a:latin typeface="Arial" panose="020B0604020202020204" pitchFamily="34" charset="0"/>
                <a:cs typeface="Arial" panose="020B0604020202020204" pitchFamily="34" charset="0"/>
              </a:rPr>
              <a:t> ἡ καλουμένη </a:t>
            </a:r>
            <a:r>
              <a:rPr lang="el-GR" sz="1800" dirty="0" err="1">
                <a:latin typeface="Arial" panose="020B0604020202020204" pitchFamily="34" charset="0"/>
                <a:cs typeface="Arial" panose="020B0604020202020204" pitchFamily="34" charset="0"/>
              </a:rPr>
              <a:t>μάθησις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ἀνάμνησίς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ἐστιν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ἀπιστῶ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μέν</a:t>
            </a:r>
            <a:r>
              <a:rPr lang="el-GR" sz="1800" dirty="0">
                <a:latin typeface="Arial" panose="020B0604020202020204" pitchFamily="34" charset="0"/>
                <a:cs typeface="Arial" panose="020B0604020202020204" pitchFamily="34" charset="0"/>
              </a:rPr>
              <a:t> σοι </a:t>
            </a:r>
            <a:r>
              <a:rPr lang="el-GR" sz="1800" dirty="0" err="1">
                <a:latin typeface="Arial" panose="020B0604020202020204" pitchFamily="34" charset="0"/>
                <a:cs typeface="Arial" panose="020B0604020202020204" pitchFamily="34" charset="0"/>
              </a:rPr>
              <a:t>ἔγωγε</a:t>
            </a:r>
            <a:r>
              <a:rPr lang="el-GR" sz="1800" dirty="0">
                <a:latin typeface="Arial" panose="020B0604020202020204" pitchFamily="34" charset="0"/>
                <a:cs typeface="Arial" panose="020B0604020202020204" pitchFamily="34" charset="0"/>
              </a:rPr>
              <a:t>, ἦ δ᾽ </a:t>
            </a:r>
            <a:r>
              <a:rPr lang="el-GR" sz="1800" dirty="0" err="1">
                <a:latin typeface="Arial" panose="020B0604020202020204" pitchFamily="34" charset="0"/>
                <a:cs typeface="Arial" panose="020B0604020202020204" pitchFamily="34" charset="0"/>
              </a:rPr>
              <a:t>ὃς</a:t>
            </a:r>
            <a:r>
              <a:rPr lang="el-GR" sz="1800" dirty="0">
                <a:latin typeface="Arial" panose="020B0604020202020204" pitchFamily="34" charset="0"/>
                <a:cs typeface="Arial" panose="020B0604020202020204" pitchFamily="34" charset="0"/>
              </a:rPr>
              <a:t> ὁ </a:t>
            </a:r>
            <a:r>
              <a:rPr lang="el-GR" sz="1800" dirty="0" err="1">
                <a:latin typeface="Arial" panose="020B0604020202020204" pitchFamily="34" charset="0"/>
                <a:cs typeface="Arial" panose="020B0604020202020204" pitchFamily="34" charset="0"/>
              </a:rPr>
              <a:t>Σιμμίας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οὔ</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αὐτὸ</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δὲ</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τοῦτο</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ἔφη</a:t>
            </a:r>
            <a:r>
              <a:rPr lang="el-GR" sz="1800" dirty="0">
                <a:latin typeface="Arial" panose="020B0604020202020204" pitchFamily="34" charset="0"/>
                <a:cs typeface="Arial" panose="020B0604020202020204" pitchFamily="34" charset="0"/>
              </a:rPr>
              <a:t>, δέομαι </a:t>
            </a:r>
            <a:r>
              <a:rPr lang="el-GR" sz="1800" dirty="0" err="1">
                <a:latin typeface="Arial" panose="020B0604020202020204" pitchFamily="34" charset="0"/>
                <a:cs typeface="Arial" panose="020B0604020202020204" pitchFamily="34" charset="0"/>
              </a:rPr>
              <a:t>παθεῖν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περὶ</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οὗ</a:t>
            </a:r>
            <a:r>
              <a:rPr lang="el-GR" sz="1800" dirty="0">
                <a:latin typeface="Arial" panose="020B0604020202020204" pitchFamily="34" charset="0"/>
                <a:cs typeface="Arial" panose="020B0604020202020204" pitchFamily="34" charset="0"/>
              </a:rPr>
              <a:t> ὁ λόγος, </a:t>
            </a:r>
            <a:r>
              <a:rPr lang="el-GR" sz="1800" dirty="0" err="1">
                <a:latin typeface="Arial" panose="020B0604020202020204" pitchFamily="34" charset="0"/>
                <a:cs typeface="Arial" panose="020B0604020202020204" pitchFamily="34" charset="0"/>
              </a:rPr>
              <a:t>ἀναμνησθῆναι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σχεδόν </a:t>
            </a:r>
            <a:r>
              <a:rPr lang="el-GR" sz="1800" dirty="0" err="1">
                <a:latin typeface="Arial" panose="020B0604020202020204" pitchFamily="34" charset="0"/>
                <a:cs typeface="Arial" panose="020B0604020202020204" pitchFamily="34" charset="0"/>
              </a:rPr>
              <a:t>γε</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ἐξ</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ὧν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Κέβης</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ἐπεχείρησε</a:t>
            </a:r>
            <a:r>
              <a:rPr lang="el-GR" sz="1800" dirty="0">
                <a:latin typeface="Arial" panose="020B0604020202020204" pitchFamily="34" charset="0"/>
                <a:cs typeface="Arial" panose="020B0604020202020204" pitchFamily="34" charset="0"/>
              </a:rPr>
              <a:t> λέγειν </a:t>
            </a:r>
            <a:r>
              <a:rPr lang="el-GR" sz="1800" dirty="0" err="1">
                <a:latin typeface="Arial" panose="020B0604020202020204" pitchFamily="34" charset="0"/>
                <a:cs typeface="Arial" panose="020B0604020202020204" pitchFamily="34" charset="0"/>
              </a:rPr>
              <a:t>ἤδη</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μέμνημαι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καὶ</a:t>
            </a:r>
            <a:r>
              <a:rPr lang="el-GR" sz="1800" dirty="0">
                <a:latin typeface="Arial" panose="020B0604020202020204" pitchFamily="34" charset="0"/>
                <a:cs typeface="Arial" panose="020B0604020202020204" pitchFamily="34" charset="0"/>
              </a:rPr>
              <a:t> πείθομαι· </a:t>
            </a:r>
            <a:r>
              <a:rPr lang="el-GR" sz="1800" dirty="0" err="1">
                <a:latin typeface="Arial" panose="020B0604020202020204" pitchFamily="34" charset="0"/>
                <a:cs typeface="Arial" panose="020B0604020202020204" pitchFamily="34" charset="0"/>
              </a:rPr>
              <a:t>οὐδὲν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μεντἂν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ἧττον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ἀκούοιμι</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νῦν</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πῇ</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σὺ</a:t>
            </a:r>
            <a:r>
              <a:rPr lang="el-GR" sz="1800" dirty="0">
                <a:latin typeface="Arial" panose="020B0604020202020204" pitchFamily="34" charset="0"/>
                <a:cs typeface="Arial" panose="020B0604020202020204" pitchFamily="34" charset="0"/>
              </a:rPr>
              <a:t> </a:t>
            </a:r>
            <a:r>
              <a:rPr lang="el-GR" sz="1800" dirty="0" err="1">
                <a:latin typeface="Arial" panose="020B0604020202020204" pitchFamily="34" charset="0"/>
                <a:cs typeface="Arial" panose="020B0604020202020204" pitchFamily="34" charset="0"/>
              </a:rPr>
              <a:t>ἐπεχείρησας</a:t>
            </a:r>
            <a:r>
              <a:rPr lang="el-GR" sz="1800" dirty="0">
                <a:latin typeface="Arial" panose="020B0604020202020204" pitchFamily="34" charset="0"/>
                <a:cs typeface="Arial" panose="020B0604020202020204" pitchFamily="34" charset="0"/>
              </a:rPr>
              <a:t> λέγειν. </a:t>
            </a:r>
          </a:p>
        </p:txBody>
      </p:sp>
      <p:sp>
        <p:nvSpPr>
          <p:cNvPr id="7" name="Θέση περιεχομένου 6">
            <a:extLst>
              <a:ext uri="{FF2B5EF4-FFF2-40B4-BE49-F238E27FC236}">
                <a16:creationId xmlns:a16="http://schemas.microsoft.com/office/drawing/2014/main" id="{0033C098-829A-5663-2823-FBDBD3E00379}"/>
              </a:ext>
            </a:extLst>
          </p:cNvPr>
          <p:cNvSpPr>
            <a:spLocks noGrp="1"/>
          </p:cNvSpPr>
          <p:nvPr>
            <p:ph sz="half" idx="2"/>
          </p:nvPr>
        </p:nvSpPr>
        <p:spPr/>
        <p:txBody>
          <a:bodyPr>
            <a:normAutofit fontScale="70000" lnSpcReduction="20000"/>
          </a:bodyPr>
          <a:lstStyle/>
          <a:p>
            <a:pPr marL="0" indent="0" algn="just">
              <a:buNone/>
            </a:pPr>
            <a:r>
              <a:rPr lang="el-GR" dirty="0">
                <a:latin typeface="Arial" panose="020B0604020202020204" pitchFamily="34" charset="0"/>
                <a:cs typeface="Arial" panose="020B0604020202020204" pitchFamily="34" charset="0"/>
              </a:rPr>
              <a:t>Ναι, </a:t>
            </a:r>
            <a:r>
              <a:rPr lang="el-GR" dirty="0" err="1">
                <a:latin typeface="Arial" panose="020B0604020202020204" pitchFamily="34" charset="0"/>
                <a:cs typeface="Arial" panose="020B0604020202020204" pitchFamily="34" charset="0"/>
              </a:rPr>
              <a:t>Κέβη</a:t>
            </a:r>
            <a:r>
              <a:rPr lang="el-GR" dirty="0">
                <a:latin typeface="Arial" panose="020B0604020202020204" pitchFamily="34" charset="0"/>
                <a:cs typeface="Arial" panose="020B0604020202020204" pitchFamily="34" charset="0"/>
              </a:rPr>
              <a:t> μου, πήρε τον λόγο ο </a:t>
            </a:r>
            <a:r>
              <a:rPr lang="el-GR" dirty="0" err="1">
                <a:latin typeface="Arial" panose="020B0604020202020204" pitchFamily="34" charset="0"/>
                <a:cs typeface="Arial" panose="020B0604020202020204" pitchFamily="34" charset="0"/>
              </a:rPr>
              <a:t>Σιμμίας</a:t>
            </a:r>
            <a:r>
              <a:rPr lang="el-GR" dirty="0">
                <a:latin typeface="Arial" panose="020B0604020202020204" pitchFamily="34" charset="0"/>
                <a:cs typeface="Arial" panose="020B0604020202020204" pitchFamily="34" charset="0"/>
              </a:rPr>
              <a:t>, όμως ποιες είναι οι αποδείξεις του ισχυρισμού; Θύμισε μου· δεν θυμάμαι τη στιγμή αυτή τις λεπτομέρειες  Μια καλή απάντηση, είπε ο </a:t>
            </a:r>
            <a:r>
              <a:rPr lang="el-GR" dirty="0" err="1">
                <a:latin typeface="Arial" panose="020B0604020202020204" pitchFamily="34" charset="0"/>
                <a:cs typeface="Arial" panose="020B0604020202020204" pitchFamily="34" charset="0"/>
              </a:rPr>
              <a:t>Κέβης</a:t>
            </a:r>
            <a:r>
              <a:rPr lang="el-GR" dirty="0">
                <a:latin typeface="Arial" panose="020B0604020202020204" pitchFamily="34" charset="0"/>
                <a:cs typeface="Arial" panose="020B0604020202020204" pitchFamily="34" charset="0"/>
              </a:rPr>
              <a:t>· οι άνθρωποι, όταν τους ρωτούν και οι  ερωτήσεις είναι με σαφήνεια διατυπωμένες, μπορούν και απαντούν σωστά και  ολοκληρωμένα. Εάν όμως δεν είχαν μέσα τους τη γνώση και την ορθή σκέψη, δεν θα  ήταν σε θέση να το κάνουν αυτό. Επιπλέον εάν κάποιος τους φέρει μπροστά σε  γεωμετρικά σχήματα ή σε κάτι σχετικό, [b] και εκεί αποφαίνεται κανείς με ακρίβεια  σχετικά το ζητούμενο ότι έτσι έχει. Εάν όμως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είπε ο Σωκράτης, δεν πείθεσαι με τα παραπάνω πρόσεξε αν θα συμφωνήσεις ύστερα από την εξέταση που εσύ ο ίδιος θα κάνεις. Αμφισβητείς λοιπόν ότι αυτό που αποκαλούμε μάθηση είναι ανάμνηση; Να το αμφισβητήσω, είπε ο </a:t>
            </a:r>
            <a:r>
              <a:rPr lang="el-GR" dirty="0" err="1">
                <a:latin typeface="Arial" panose="020B0604020202020204" pitchFamily="34" charset="0"/>
                <a:cs typeface="Arial" panose="020B0604020202020204" pitchFamily="34" charset="0"/>
              </a:rPr>
              <a:t>Σιμμίας</a:t>
            </a:r>
            <a:r>
              <a:rPr lang="el-GR" dirty="0">
                <a:latin typeface="Arial" panose="020B0604020202020204" pitchFamily="34" charset="0"/>
                <a:cs typeface="Arial" panose="020B0604020202020204" pitchFamily="34" charset="0"/>
              </a:rPr>
              <a:t>, όχι, αφού έχω τη διάθεση να υποστώ αυτό που συζητάμε, να ξαναθυμηθώ. Μάλιστα από όσα ο </a:t>
            </a:r>
            <a:r>
              <a:rPr lang="el-GR" dirty="0" err="1">
                <a:latin typeface="Arial" panose="020B0604020202020204" pitchFamily="34" charset="0"/>
                <a:cs typeface="Arial" panose="020B0604020202020204" pitchFamily="34" charset="0"/>
              </a:rPr>
              <a:t>Κέβης</a:t>
            </a:r>
            <a:r>
              <a:rPr lang="el-GR" dirty="0">
                <a:latin typeface="Arial" panose="020B0604020202020204" pitchFamily="34" charset="0"/>
                <a:cs typeface="Arial" panose="020B0604020202020204" pitchFamily="34" charset="0"/>
              </a:rPr>
              <a:t> ανέλαβε να πει έχω ήδη θυμηθεί, σχεδόν πείθομαι και θα άκουγα με ευχαρίστηση πώς εσύ θα αναλάβεις να εξηγήσεις το θέμα. </a:t>
            </a:r>
          </a:p>
        </p:txBody>
      </p:sp>
    </p:spTree>
    <p:extLst>
      <p:ext uri="{BB962C8B-B14F-4D97-AF65-F5344CB8AC3E}">
        <p14:creationId xmlns:p14="http://schemas.microsoft.com/office/powerpoint/2010/main" val="203499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223EE6-A6D9-B8EA-D103-45EDE83DF099}"/>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C4BE6B40-501F-FE59-7C4B-527103DC042E}"/>
              </a:ext>
            </a:extLst>
          </p:cNvPr>
          <p:cNvSpPr>
            <a:spLocks noGrp="1"/>
          </p:cNvSpPr>
          <p:nvPr>
            <p:ph sz="half" idx="1"/>
          </p:nvPr>
        </p:nvSpPr>
        <p:spPr/>
        <p:txBody>
          <a:bodyPr>
            <a:normAutofit fontScale="92500" lnSpcReduction="20000"/>
          </a:bodyPr>
          <a:lstStyle/>
          <a:p>
            <a:pPr marL="0" indent="0" algn="just">
              <a:buNone/>
            </a:pPr>
            <a:r>
              <a:rPr lang="el-GR" dirty="0">
                <a:latin typeface="Arial" panose="020B0604020202020204" pitchFamily="34" charset="0"/>
                <a:cs typeface="Arial" panose="020B0604020202020204" pitchFamily="34" charset="0"/>
              </a:rPr>
              <a:t>[73</a:t>
            </a:r>
            <a:r>
              <a:rPr lang="en-US" dirty="0">
                <a:latin typeface="Arial" panose="020B0604020202020204" pitchFamily="34" charset="0"/>
                <a:cs typeface="Arial" panose="020B0604020202020204" pitchFamily="34" charset="0"/>
              </a:rPr>
              <a:t>c</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τῇδ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ἔγωγε</a:t>
            </a:r>
            <a:r>
              <a:rPr lang="el-GR" dirty="0">
                <a:latin typeface="Arial" panose="020B0604020202020204" pitchFamily="34" charset="0"/>
                <a:cs typeface="Arial" panose="020B0604020202020204" pitchFamily="34" charset="0"/>
              </a:rPr>
              <a:t>, ἦ δ᾽ </a:t>
            </a:r>
            <a:r>
              <a:rPr lang="el-GR" dirty="0" err="1">
                <a:latin typeface="Arial" panose="020B0604020202020204" pitchFamily="34" charset="0"/>
                <a:cs typeface="Arial" panose="020B0604020202020204" pitchFamily="34" charset="0"/>
              </a:rPr>
              <a:t>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ὁμολογοῦμεν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δήπου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a:t>
            </a:r>
            <a:r>
              <a:rPr lang="el-GR" dirty="0">
                <a:latin typeface="Arial" panose="020B0604020202020204" pitchFamily="34" charset="0"/>
                <a:cs typeface="Arial" panose="020B0604020202020204" pitchFamily="34" charset="0"/>
              </a:rPr>
              <a:t> τίς τι </a:t>
            </a:r>
            <a:r>
              <a:rPr lang="el-GR" dirty="0" err="1">
                <a:latin typeface="Arial" panose="020B0604020202020204" pitchFamily="34" charset="0"/>
                <a:cs typeface="Arial" panose="020B0604020202020204" pitchFamily="34" charset="0"/>
              </a:rPr>
              <a:t>ἀναμνησθήσεται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πρότερόν </a:t>
            </a:r>
            <a:r>
              <a:rPr lang="el-GR" dirty="0" err="1">
                <a:latin typeface="Arial" panose="020B0604020202020204" pitchFamily="34" charset="0"/>
                <a:cs typeface="Arial" panose="020B0604020202020204" pitchFamily="34" charset="0"/>
              </a:rPr>
              <a:t>ποτε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ἐπίστασθαι</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πάνυ γ᾽,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ἆρ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ὁμολογοῦμεν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παραγίγνηται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τρόπῳ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τοιούτῳ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ἀνάμνησιν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λέγω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τίνα τρόπον; </a:t>
            </a:r>
            <a:r>
              <a:rPr lang="el-GR" dirty="0" err="1">
                <a:latin typeface="Arial" panose="020B0604020202020204" pitchFamily="34" charset="0"/>
                <a:cs typeface="Arial" panose="020B0604020202020204" pitchFamily="34" charset="0"/>
              </a:rPr>
              <a:t>τόνδε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ἐάν</a:t>
            </a:r>
            <a:r>
              <a:rPr lang="el-GR" dirty="0">
                <a:latin typeface="Arial" panose="020B0604020202020204" pitchFamily="34" charset="0"/>
                <a:cs typeface="Arial" panose="020B0604020202020204" pitchFamily="34" charset="0"/>
              </a:rPr>
              <a:t> τίς τι </a:t>
            </a:r>
            <a:r>
              <a:rPr lang="el-GR" dirty="0" err="1">
                <a:latin typeface="Arial" panose="020B0604020202020204" pitchFamily="34" charset="0"/>
                <a:cs typeface="Arial" panose="020B0604020202020204" pitchFamily="34" charset="0"/>
              </a:rPr>
              <a:t>ἕτερον</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ἰδὼν</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ἀκούσας</a:t>
            </a:r>
            <a:r>
              <a:rPr lang="el-GR" dirty="0">
                <a:latin typeface="Arial" panose="020B0604020202020204" pitchFamily="34" charset="0"/>
                <a:cs typeface="Arial" panose="020B0604020202020204" pitchFamily="34" charset="0"/>
              </a:rPr>
              <a:t> ἤ </a:t>
            </a:r>
            <a:r>
              <a:rPr lang="el-GR" dirty="0" err="1">
                <a:latin typeface="Arial" panose="020B0604020202020204" pitchFamily="34" charset="0"/>
                <a:cs typeface="Arial" panose="020B0604020202020204" pitchFamily="34" charset="0"/>
              </a:rPr>
              <a:t>τινα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αἴσθησιν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λαβὼν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μόνον </a:t>
            </a:r>
            <a:r>
              <a:rPr lang="el-GR" dirty="0" err="1">
                <a:latin typeface="Arial" panose="020B0604020202020204" pitchFamily="34" charset="0"/>
                <a:cs typeface="Arial" panose="020B0604020202020204" pitchFamily="34" charset="0"/>
              </a:rPr>
              <a:t>ἐκεῖνο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γνῷ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ἕτερον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ἐννοήσῃ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οὗ</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αὐτὴ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ἆρα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οὐχὶ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δικαίως </a:t>
            </a:r>
            <a:r>
              <a:rPr lang="el-GR" dirty="0" err="1">
                <a:latin typeface="Arial" panose="020B0604020202020204" pitchFamily="34" charset="0"/>
                <a:cs typeface="Arial" panose="020B0604020202020204" pitchFamily="34" charset="0"/>
              </a:rPr>
              <a:t>λέγομεν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ἀνεμνήσθη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οὗ</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ἔννοιαν</a:t>
            </a:r>
            <a:endParaRPr lang="el-GR" dirty="0"/>
          </a:p>
        </p:txBody>
      </p:sp>
      <p:sp>
        <p:nvSpPr>
          <p:cNvPr id="4" name="Θέση περιεχομένου 3">
            <a:extLst>
              <a:ext uri="{FF2B5EF4-FFF2-40B4-BE49-F238E27FC236}">
                <a16:creationId xmlns:a16="http://schemas.microsoft.com/office/drawing/2014/main" id="{18C6F7C1-FFFD-6515-5603-1A79C3F6CA87}"/>
              </a:ext>
            </a:extLst>
          </p:cNvPr>
          <p:cNvSpPr>
            <a:spLocks noGrp="1"/>
          </p:cNvSpPr>
          <p:nvPr>
            <p:ph sz="half" idx="2"/>
          </p:nvPr>
        </p:nvSpPr>
        <p:spPr/>
        <p:txBody>
          <a:bodyPr>
            <a:normAutofit fontScale="92500" lnSpcReduction="20000"/>
          </a:bodyPr>
          <a:lstStyle/>
          <a:p>
            <a:pPr marL="0" indent="0" algn="just">
              <a:buNone/>
            </a:pPr>
            <a:r>
              <a:rPr lang="el-GR" dirty="0"/>
              <a:t>[</a:t>
            </a:r>
            <a:r>
              <a:rPr lang="el-GR" dirty="0">
                <a:latin typeface="Arial" panose="020B0604020202020204" pitchFamily="34" charset="0"/>
                <a:cs typeface="Arial" panose="020B0604020202020204" pitchFamily="34" charset="0"/>
              </a:rPr>
              <a:t>e] Ως εξής το εξηγώ, είπε εκείνος Συμφωνούμε στο εξής· ένας που φθάνει να ξαναθυμηθεί κάτι, πρέπει σε άλλον χρόνο, πιο πριν, να ήξερε το πράγμα. Συμφωνούμε, είπε ο </a:t>
            </a:r>
            <a:r>
              <a:rPr lang="el-GR" dirty="0" err="1">
                <a:latin typeface="Arial" panose="020B0604020202020204" pitchFamily="34" charset="0"/>
                <a:cs typeface="Arial" panose="020B0604020202020204" pitchFamily="34" charset="0"/>
              </a:rPr>
              <a:t>Σιμμίας</a:t>
            </a:r>
            <a:r>
              <a:rPr lang="el-GR" dirty="0">
                <a:latin typeface="Arial" panose="020B0604020202020204" pitchFamily="34" charset="0"/>
                <a:cs typeface="Arial" panose="020B0604020202020204" pitchFamily="34" charset="0"/>
              </a:rPr>
              <a:t>. Αλλά και στο επόμενο δεν συμφωνούμε, όταν η γνώση αποκτιέται με τέτοιον τρόπο είναι ανάμνηση; Τι εννοώ λέγοντας 'τέτοιον τρόπο'; Το εξής· εάν κάποιος δει ή ακούσει κάποιο πράγμα ή το αντιληφθεί με </a:t>
            </a:r>
            <a:r>
              <a:rPr lang="el-GR" dirty="0" err="1">
                <a:latin typeface="Arial" panose="020B0604020202020204" pitchFamily="34" charset="0"/>
                <a:cs typeface="Arial" panose="020B0604020202020204" pitchFamily="34" charset="0"/>
              </a:rPr>
              <a:t>μιαν</a:t>
            </a:r>
            <a:r>
              <a:rPr lang="el-GR" dirty="0">
                <a:latin typeface="Arial" panose="020B0604020202020204" pitchFamily="34" charset="0"/>
                <a:cs typeface="Arial" panose="020B0604020202020204" pitchFamily="34" charset="0"/>
              </a:rPr>
              <a:t> άλλη των αισθήσεων, όχι μόνον εκείνο θα γνωρίσει αλλά και ένα δεύτερο θα σκεφθεί, μια γνώση διαφορετική, όχι την προηγούμενη-</a:t>
            </a:r>
          </a:p>
        </p:txBody>
      </p:sp>
    </p:spTree>
    <p:extLst>
      <p:ext uri="{BB962C8B-B14F-4D97-AF65-F5344CB8AC3E}">
        <p14:creationId xmlns:p14="http://schemas.microsoft.com/office/powerpoint/2010/main" val="2771376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EF9542-A767-9E26-C45F-C785AAEBDE87}"/>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14644938-109A-1ECE-0367-2023ECE1A8C9}"/>
              </a:ext>
            </a:extLst>
          </p:cNvPr>
          <p:cNvSpPr>
            <a:spLocks noGrp="1"/>
          </p:cNvSpPr>
          <p:nvPr>
            <p:ph sz="half" idx="1"/>
          </p:nvPr>
        </p:nvSpPr>
        <p:spPr/>
        <p:txBody>
          <a:bodyPr>
            <a:normAutofit fontScale="70000" lnSpcReduction="20000"/>
          </a:bodyPr>
          <a:lstStyle/>
          <a:p>
            <a:pPr marL="0" indent="0" algn="just">
              <a:buNone/>
            </a:pPr>
            <a:r>
              <a:rPr lang="el-GR" dirty="0">
                <a:latin typeface="Arial" panose="020B0604020202020204" pitchFamily="34" charset="0"/>
                <a:cs typeface="Arial" panose="020B0604020202020204" pitchFamily="34" charset="0"/>
              </a:rPr>
              <a:t>[73δ] </a:t>
            </a:r>
            <a:r>
              <a:rPr lang="el-GR" dirty="0" err="1">
                <a:latin typeface="Arial" panose="020B0604020202020204" pitchFamily="34" charset="0"/>
                <a:cs typeface="Arial" panose="020B0604020202020204" pitchFamily="34" charset="0"/>
              </a:rPr>
              <a:t>ἔλαβεν</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πῶς</a:t>
            </a:r>
            <a:r>
              <a:rPr lang="el-GR" dirty="0">
                <a:latin typeface="Arial" panose="020B0604020202020204" pitchFamily="34" charset="0"/>
                <a:cs typeface="Arial" panose="020B0604020202020204" pitchFamily="34" charset="0"/>
              </a:rPr>
              <a:t> λέγεις;</a:t>
            </a:r>
          </a:p>
          <a:p>
            <a:pPr marL="0" indent="0" algn="just">
              <a:buNone/>
            </a:pPr>
            <a:r>
              <a:rPr lang="el-GR" dirty="0" err="1">
                <a:latin typeface="Arial" panose="020B0604020202020204" pitchFamily="34" charset="0"/>
                <a:cs typeface="Arial" panose="020B0604020202020204" pitchFamily="34" charset="0"/>
              </a:rPr>
              <a:t>οἷον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τοιάδε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ἄλλη</a:t>
            </a:r>
            <a:r>
              <a:rPr lang="el-GR" dirty="0">
                <a:latin typeface="Arial" panose="020B0604020202020204" pitchFamily="34" charset="0"/>
                <a:cs typeface="Arial" panose="020B0604020202020204" pitchFamily="34" charset="0"/>
              </a:rPr>
              <a:t> που </a:t>
            </a:r>
            <a:r>
              <a:rPr lang="el-GR" dirty="0" err="1">
                <a:latin typeface="Arial" panose="020B0604020202020204" pitchFamily="34" charset="0"/>
                <a:cs typeface="Arial" panose="020B0604020202020204" pitchFamily="34" charset="0"/>
              </a:rPr>
              <a:t>ἐπιστήμη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ἀνθρώπου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λύρας.</a:t>
            </a:r>
          </a:p>
          <a:p>
            <a:pPr marL="0" indent="0" algn="just">
              <a:buNone/>
            </a:pPr>
            <a:r>
              <a:rPr lang="el-GR" dirty="0" err="1">
                <a:latin typeface="Arial" panose="020B0604020202020204" pitchFamily="34" charset="0"/>
                <a:cs typeface="Arial" panose="020B0604020202020204" pitchFamily="34" charset="0"/>
              </a:rPr>
              <a:t>πῶς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οὔ</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οὐκοῦν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οἶσθα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ἐρασταί</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ἴδωσιν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λύραν</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ἱμάτιον</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ἄλλο</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οἷς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παιδικὰ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εἴωθε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χρῆσθαι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πάσχουσι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ἔγνωσάν</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λύραν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διανοίᾳ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ἔλαβον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εἶδος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παιδὸς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οὗ</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ἦν</a:t>
            </a:r>
            <a:r>
              <a:rPr lang="el-GR" dirty="0">
                <a:latin typeface="Arial" panose="020B0604020202020204" pitchFamily="34" charset="0"/>
                <a:cs typeface="Arial" panose="020B0604020202020204" pitchFamily="34" charset="0"/>
              </a:rPr>
              <a:t> ἡ λύρα;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δέ</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ἀνάμνησις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ὥσπερ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Σιμμίαν</a:t>
            </a:r>
            <a:r>
              <a:rPr lang="el-GR" dirty="0">
                <a:latin typeface="Arial" panose="020B0604020202020204" pitchFamily="34" charset="0"/>
                <a:cs typeface="Arial" panose="020B0604020202020204" pitchFamily="34" charset="0"/>
              </a:rPr>
              <a:t> τις </a:t>
            </a:r>
            <a:r>
              <a:rPr lang="el-GR" dirty="0" err="1">
                <a:latin typeface="Arial" panose="020B0604020202020204" pitchFamily="34" charset="0"/>
                <a:cs typeface="Arial" panose="020B0604020202020204" pitchFamily="34" charset="0"/>
              </a:rPr>
              <a:t>ἰδὼν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πολλάκις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Κέβητος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ἀνεμνήσθη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ἄλλα</a:t>
            </a:r>
            <a:r>
              <a:rPr lang="el-GR" dirty="0">
                <a:latin typeface="Arial" panose="020B0604020202020204" pitchFamily="34" charset="0"/>
                <a:cs typeface="Arial" panose="020B0604020202020204" pitchFamily="34" charset="0"/>
              </a:rPr>
              <a:t> που </a:t>
            </a:r>
            <a:r>
              <a:rPr lang="el-GR" dirty="0" err="1">
                <a:latin typeface="Arial" panose="020B0604020202020204" pitchFamily="34" charset="0"/>
                <a:cs typeface="Arial" panose="020B0604020202020204" pitchFamily="34" charset="0"/>
              </a:rPr>
              <a:t>μυρία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τοιαῦτ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εἴη</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μυρία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μέντοι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νὴ</a:t>
            </a:r>
            <a:r>
              <a:rPr lang="el-GR" dirty="0">
                <a:latin typeface="Arial" panose="020B0604020202020204" pitchFamily="34" charset="0"/>
                <a:cs typeface="Arial" panose="020B0604020202020204" pitchFamily="34" charset="0"/>
              </a:rPr>
              <a:t> Δία,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Σιμμίας</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A9050838-214C-73B4-53E1-472A423D4F4B}"/>
              </a:ext>
            </a:extLst>
          </p:cNvPr>
          <p:cNvSpPr>
            <a:spLocks noGrp="1"/>
          </p:cNvSpPr>
          <p:nvPr>
            <p:ph sz="half" idx="2"/>
          </p:nvPr>
        </p:nvSpPr>
        <p:spPr/>
        <p:txBody>
          <a:bodyPr>
            <a:normAutofit fontScale="70000" lnSpcReduction="20000"/>
          </a:bodyPr>
          <a:lstStyle/>
          <a:p>
            <a:pPr marL="0" indent="0" algn="just">
              <a:buNone/>
            </a:pPr>
            <a:r>
              <a:rPr lang="el-GR" dirty="0">
                <a:latin typeface="Arial" panose="020B0604020202020204" pitchFamily="34" charset="0"/>
                <a:cs typeface="Arial" panose="020B0604020202020204" pitchFamily="34" charset="0"/>
              </a:rPr>
              <a:t>άρα δεν έχουμε δίκαιο να ισχυριστούμε ότι ξαναθυμήθηκε [d] και το πράγμα που σκέφθηκε; Τι εννοείς Να ένα παράδειγμα- η γνώση ενός ανθρώπου και η γνώση μιας λύρας είναι πράγματα διαφορετικά. </a:t>
            </a:r>
          </a:p>
          <a:p>
            <a:pPr marL="0" indent="0" algn="just">
              <a:buNone/>
            </a:pPr>
            <a:r>
              <a:rPr lang="el-GR" dirty="0">
                <a:latin typeface="Arial" panose="020B0604020202020204" pitchFamily="34" charset="0"/>
                <a:cs typeface="Arial" panose="020B0604020202020204" pitchFamily="34" charset="0"/>
              </a:rPr>
              <a:t>Βεβαιότατα. </a:t>
            </a:r>
          </a:p>
          <a:p>
            <a:pPr marL="0" indent="0" algn="just">
              <a:buNone/>
            </a:pPr>
            <a:r>
              <a:rPr lang="el-GR" dirty="0">
                <a:latin typeface="Arial" panose="020B0604020202020204" pitchFamily="34" charset="0"/>
                <a:cs typeface="Arial" panose="020B0604020202020204" pitchFamily="34" charset="0"/>
              </a:rPr>
              <a:t>Δέχεσαι τότε ότι οι εραστές, όταν δουν μια λύρα ή ένα ρούχο ή κάποιο άλλο αντικείμενο που οι αγαπημένοι τους κατέχουν, παθαίνουν το επόμενο; Αναγνωρίζουν και τη λύρα αλλά και με τη σκέψη τους συλλαμβάνουν το πρόσωπο του παιδιού που κατέχει τη λύρα- αυτό είναι ανάμνηση. Έτσι όταν δει κάποιος τον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θυμήθηκε και τον </a:t>
            </a:r>
            <a:r>
              <a:rPr lang="el-GR" dirty="0" err="1">
                <a:latin typeface="Arial" panose="020B0604020202020204" pitchFamily="34" charset="0"/>
                <a:cs typeface="Arial" panose="020B0604020202020204" pitchFamily="34" charset="0"/>
              </a:rPr>
              <a:t>Κέβητα</a:t>
            </a:r>
            <a:r>
              <a:rPr lang="el-GR" dirty="0">
                <a:latin typeface="Arial" panose="020B0604020202020204" pitchFamily="34" charset="0"/>
                <a:cs typeface="Arial" panose="020B0604020202020204" pitchFamily="34" charset="0"/>
              </a:rPr>
              <a:t>, και το ίδιο σε αμέτρητες άλλες περιπτώσεις </a:t>
            </a:r>
          </a:p>
          <a:p>
            <a:pPr marL="0" indent="0" algn="just">
              <a:buNone/>
            </a:pPr>
            <a:r>
              <a:rPr lang="el-GR" dirty="0">
                <a:latin typeface="Arial" panose="020B0604020202020204" pitchFamily="34" charset="0"/>
                <a:cs typeface="Arial" panose="020B0604020202020204" pitchFamily="34" charset="0"/>
              </a:rPr>
              <a:t>Αμέτρητες πράγματι, μα τον Δία, είπε ο </a:t>
            </a:r>
            <a:r>
              <a:rPr lang="el-GR" dirty="0" err="1">
                <a:latin typeface="Arial" panose="020B0604020202020204" pitchFamily="34" charset="0"/>
                <a:cs typeface="Arial" panose="020B0604020202020204" pitchFamily="34" charset="0"/>
              </a:rPr>
              <a:t>Σιμμίας</a:t>
            </a:r>
            <a:r>
              <a:rPr lang="el-GR"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992581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33E997-3928-6A2E-15AE-68641A2FD790}"/>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9F2ABDC1-0BC8-1C46-4E4D-5437E58C2F1D}"/>
              </a:ext>
            </a:extLst>
          </p:cNvPr>
          <p:cNvSpPr>
            <a:spLocks noGrp="1"/>
          </p:cNvSpPr>
          <p:nvPr>
            <p:ph sz="half" idx="1"/>
          </p:nvPr>
        </p:nvSpPr>
        <p:spPr/>
        <p:txBody>
          <a:bodyPr>
            <a:normAutofit fontScale="77500" lnSpcReduction="20000"/>
          </a:bodyPr>
          <a:lstStyle/>
          <a:p>
            <a:pPr marL="0" indent="0" algn="just">
              <a:buNone/>
            </a:pPr>
            <a:r>
              <a:rPr lang="el-GR" dirty="0">
                <a:latin typeface="Arial" panose="020B0604020202020204" pitchFamily="34" charset="0"/>
                <a:cs typeface="Arial" panose="020B0604020202020204" pitchFamily="34" charset="0"/>
              </a:rPr>
              <a:t>[73</a:t>
            </a:r>
            <a:r>
              <a:rPr lang="en-US" dirty="0">
                <a:latin typeface="Arial" panose="020B0604020202020204" pitchFamily="34" charset="0"/>
                <a:cs typeface="Arial" panose="020B0604020202020204" pitchFamily="34" charset="0"/>
              </a:rPr>
              <a:t>e</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οὐκοῦν</a:t>
            </a:r>
            <a:r>
              <a:rPr lang="el-GR" dirty="0">
                <a:latin typeface="Arial" panose="020B0604020202020204" pitchFamily="34" charset="0"/>
                <a:cs typeface="Arial" panose="020B0604020202020204" pitchFamily="34" charset="0"/>
              </a:rPr>
              <a:t>, ἦ δ᾽ </a:t>
            </a:r>
            <a:r>
              <a:rPr lang="el-GR" dirty="0" err="1">
                <a:latin typeface="Arial" panose="020B0604020202020204" pitchFamily="34" charset="0"/>
                <a:cs typeface="Arial" panose="020B0604020202020204" pitchFamily="34" charset="0"/>
              </a:rPr>
              <a:t>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τοιοῦτον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ἀνάμνησίς</a:t>
            </a:r>
            <a:r>
              <a:rPr lang="el-GR" dirty="0">
                <a:latin typeface="Arial" panose="020B0604020202020204" pitchFamily="34" charset="0"/>
                <a:cs typeface="Arial" panose="020B0604020202020204" pitchFamily="34" charset="0"/>
              </a:rPr>
              <a:t> τίς </a:t>
            </a:r>
            <a:r>
              <a:rPr lang="el-GR" dirty="0" err="1">
                <a:latin typeface="Arial" panose="020B0604020202020204" pitchFamily="34" charset="0"/>
                <a:cs typeface="Arial" panose="020B0604020202020204" pitchFamily="34" charset="0"/>
              </a:rPr>
              <a:t>ἐστι</a:t>
            </a:r>
            <a:r>
              <a:rPr lang="el-GR" dirty="0">
                <a:latin typeface="Arial" panose="020B0604020202020204" pitchFamily="34" charset="0"/>
                <a:cs typeface="Arial" panose="020B0604020202020204" pitchFamily="34" charset="0"/>
              </a:rPr>
              <a:t>; μάλιστα </a:t>
            </a:r>
            <a:r>
              <a:rPr lang="el-GR" dirty="0" err="1">
                <a:latin typeface="Arial" panose="020B0604020202020204" pitchFamily="34" charset="0"/>
                <a:cs typeface="Arial" panose="020B0604020202020204" pitchFamily="34" charset="0"/>
              </a:rPr>
              <a:t>μέντοι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ὅταν</a:t>
            </a:r>
            <a:r>
              <a:rPr lang="el-GR" dirty="0">
                <a:latin typeface="Arial" panose="020B0604020202020204" pitchFamily="34" charset="0"/>
                <a:cs typeface="Arial" panose="020B0604020202020204" pitchFamily="34" charset="0"/>
              </a:rPr>
              <a:t> τις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πάθῃ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ἐκεῖνα</a:t>
            </a:r>
            <a:r>
              <a:rPr lang="el-GR" dirty="0">
                <a:latin typeface="Arial" panose="020B0604020202020204" pitchFamily="34" charset="0"/>
                <a:cs typeface="Arial" panose="020B0604020202020204" pitchFamily="34" charset="0"/>
              </a:rPr>
              <a:t> ἃ </a:t>
            </a:r>
            <a:r>
              <a:rPr lang="el-GR" dirty="0" err="1">
                <a:latin typeface="Arial" panose="020B0604020202020204" pitchFamily="34" charset="0"/>
                <a:cs typeface="Arial" panose="020B0604020202020204" pitchFamily="34" charset="0"/>
              </a:rPr>
              <a:t>ὑπὸ</a:t>
            </a:r>
            <a:r>
              <a:rPr lang="el-GR" dirty="0">
                <a:latin typeface="Arial" panose="020B0604020202020204" pitchFamily="34" charset="0"/>
                <a:cs typeface="Arial" panose="020B0604020202020204" pitchFamily="34" charset="0"/>
              </a:rPr>
              <a:t> χρόνου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ἐπισκοπεῖν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ἤδη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ἐπελέληστο</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πάνυ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τί </a:t>
            </a:r>
            <a:r>
              <a:rPr lang="el-GR" dirty="0" err="1">
                <a:latin typeface="Arial" panose="020B0604020202020204" pitchFamily="34" charset="0"/>
                <a:cs typeface="Arial" panose="020B0604020202020204" pitchFamily="34" charset="0"/>
              </a:rPr>
              <a:t>δέ</a:t>
            </a:r>
            <a:r>
              <a:rPr lang="el-GR" dirty="0">
                <a:latin typeface="Arial" panose="020B0604020202020204" pitchFamily="34" charset="0"/>
                <a:cs typeface="Arial" panose="020B0604020202020204" pitchFamily="34" charset="0"/>
              </a:rPr>
              <a:t>; ἦ δ᾽ </a:t>
            </a:r>
            <a:r>
              <a:rPr lang="el-GR" dirty="0" err="1">
                <a:latin typeface="Arial" panose="020B0604020202020204" pitchFamily="34" charset="0"/>
                <a:cs typeface="Arial" panose="020B0604020202020204" pitchFamily="34" charset="0"/>
              </a:rPr>
              <a:t>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ἵππον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γεγραμμένον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ἰδόντα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λύραν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γεγραμμένην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ἀνθρώπου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ἀναμνησθῆναι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Σιμμίαν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ἰδόντα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γεγραμμένον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κέβητος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ἀναμνησθῆναι</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πάνυ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οὐκοῦν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Σιμμίαν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ἰδόντα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γεγραμμένον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Σιμμίου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ἀναμνησθῆναι</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26C2B7F5-9438-EA8A-02A4-3C45EDA0190E}"/>
              </a:ext>
            </a:extLst>
          </p:cNvPr>
          <p:cNvSpPr>
            <a:spLocks noGrp="1"/>
          </p:cNvSpPr>
          <p:nvPr>
            <p:ph sz="half" idx="2"/>
          </p:nvPr>
        </p:nvSpPr>
        <p:spPr/>
        <p:txBody>
          <a:bodyPr>
            <a:normAutofit fontScale="77500" lnSpcReduction="20000"/>
          </a:bodyPr>
          <a:lstStyle/>
          <a:p>
            <a:pPr marL="0" indent="0" algn="just">
              <a:buNone/>
            </a:pPr>
            <a:r>
              <a:rPr lang="el-GR" dirty="0">
                <a:latin typeface="Arial" panose="020B0604020202020204" pitchFamily="34" charset="0"/>
                <a:cs typeface="Arial" panose="020B0604020202020204" pitchFamily="34" charset="0"/>
              </a:rPr>
              <a:t>[e] Και όλες αυτές, συνέχισε εκείνος, δεν είναι μορφή ανάμνησης; Προπάντων μάλιστα όταν συμβεί σε κάποιον με πράγματα που ήδη έχει ξεχάσει, εξ αιτίας του χρόνου και επειδή ο ίδιος είχε καιρό να τα πιάσει; </a:t>
            </a:r>
          </a:p>
          <a:p>
            <a:pPr marL="0" indent="0" algn="just">
              <a:buNone/>
            </a:pPr>
            <a:r>
              <a:rPr lang="el-GR" dirty="0">
                <a:latin typeface="Arial" panose="020B0604020202020204" pitchFamily="34" charset="0"/>
                <a:cs typeface="Arial" panose="020B0604020202020204" pitchFamily="34" charset="0"/>
              </a:rPr>
              <a:t>Πολύ σωστά, η απάντηση του. </a:t>
            </a:r>
          </a:p>
          <a:p>
            <a:pPr marL="0" indent="0" algn="just">
              <a:buNone/>
            </a:pPr>
            <a:r>
              <a:rPr lang="el-GR" dirty="0">
                <a:latin typeface="Arial" panose="020B0604020202020204" pitchFamily="34" charset="0"/>
                <a:cs typeface="Arial" panose="020B0604020202020204" pitchFamily="34" charset="0"/>
              </a:rPr>
              <a:t>Λοιπόν συνεχίζω; Είπε εκείνος. Δεν είναι δυνατόν να δει κάποιος ένα ζωγραφισμένο άλογο ή μια ζωγραφισμένη λύρα και να θυμηθεί έναν άνθρωπο, να δει τον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σε ζωγραφιά και να θυμηθεί τον </a:t>
            </a:r>
            <a:r>
              <a:rPr lang="el-GR" dirty="0" err="1">
                <a:latin typeface="Arial" panose="020B0604020202020204" pitchFamily="34" charset="0"/>
                <a:cs typeface="Arial" panose="020B0604020202020204" pitchFamily="34" charset="0"/>
              </a:rPr>
              <a:t>Κέβητα</a:t>
            </a:r>
            <a:r>
              <a:rPr lang="el-GR" dirty="0">
                <a:latin typeface="Arial" panose="020B0604020202020204" pitchFamily="34" charset="0"/>
                <a:cs typeface="Arial" panose="020B0604020202020204" pitchFamily="34" charset="0"/>
              </a:rPr>
              <a:t>; </a:t>
            </a:r>
          </a:p>
          <a:p>
            <a:pPr marL="0" indent="0" algn="just">
              <a:buNone/>
            </a:pPr>
            <a:r>
              <a:rPr lang="el-GR" dirty="0">
                <a:latin typeface="Arial" panose="020B0604020202020204" pitchFamily="34" charset="0"/>
                <a:cs typeface="Arial" panose="020B0604020202020204" pitchFamily="34" charset="0"/>
              </a:rPr>
              <a:t>Βεβαίως και είναι. </a:t>
            </a:r>
          </a:p>
          <a:p>
            <a:pPr marL="0" indent="0" algn="just">
              <a:buNone/>
            </a:pPr>
            <a:r>
              <a:rPr lang="el-GR" dirty="0">
                <a:latin typeface="Arial" panose="020B0604020202020204" pitchFamily="34" charset="0"/>
                <a:cs typeface="Arial" panose="020B0604020202020204" pitchFamily="34" charset="0"/>
              </a:rPr>
              <a:t>Αλλά και τον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να ιδεί σε ζωγραφιά και να θυμηθεί αυτόν τον ίδιο τον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a:t>
            </a:r>
          </a:p>
          <a:p>
            <a:pPr marL="0" indent="0">
              <a:buNone/>
            </a:pPr>
            <a:endParaRPr lang="el-GR" dirty="0"/>
          </a:p>
        </p:txBody>
      </p:sp>
    </p:spTree>
    <p:extLst>
      <p:ext uri="{BB962C8B-B14F-4D97-AF65-F5344CB8AC3E}">
        <p14:creationId xmlns:p14="http://schemas.microsoft.com/office/powerpoint/2010/main" val="3648880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F64F81-B7D2-FA87-2E0D-3628FFBEC62B}"/>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B35AF1F2-33B2-E9E5-4CEB-0FF8DC171098}"/>
              </a:ext>
            </a:extLst>
          </p:cNvPr>
          <p:cNvSpPr>
            <a:spLocks noGrp="1"/>
          </p:cNvSpPr>
          <p:nvPr>
            <p:ph sz="half" idx="1"/>
          </p:nvPr>
        </p:nvSpPr>
        <p:spPr/>
        <p:txBody>
          <a:bodyPr>
            <a:normAutofit fontScale="70000" lnSpcReduction="20000"/>
          </a:bodyPr>
          <a:lstStyle/>
          <a:p>
            <a:pPr marL="0" indent="0" algn="just">
              <a:buNone/>
            </a:pPr>
            <a:r>
              <a:rPr lang="el-GR" dirty="0">
                <a:latin typeface="Arial" panose="020B0604020202020204" pitchFamily="34" charset="0"/>
                <a:cs typeface="Arial" panose="020B0604020202020204" pitchFamily="34" charset="0"/>
              </a:rPr>
              <a:t>[74</a:t>
            </a:r>
            <a:r>
              <a:rPr lang="en-US" dirty="0">
                <a:latin typeface="Arial" panose="020B0604020202020204" pitchFamily="34" charset="0"/>
                <a:cs typeface="Arial" panose="020B0604020202020204" pitchFamily="34" charset="0"/>
              </a:rPr>
              <a:t>a</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ἔστι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μέντοι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ἆρ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κατὰ</a:t>
            </a:r>
            <a:r>
              <a:rPr lang="el-GR" dirty="0">
                <a:latin typeface="Arial" panose="020B0604020202020204" pitchFamily="34" charset="0"/>
                <a:cs typeface="Arial" panose="020B0604020202020204" pitchFamily="34" charset="0"/>
              </a:rPr>
              <a:t> πάντα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συμβαίνει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ἀνάμνησιν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ἀφ</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ὁμοίων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ἀνομοίων</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συμβαίνει.</a:t>
            </a:r>
          </a:p>
          <a:p>
            <a:pPr marL="0" indent="0" algn="just">
              <a:buNone/>
            </a:pPr>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ὁμοίων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ἀναμιμνῄσκηταί</a:t>
            </a:r>
            <a:r>
              <a:rPr lang="el-GR" dirty="0">
                <a:latin typeface="Arial" panose="020B0604020202020204" pitchFamily="34" charset="0"/>
                <a:cs typeface="Arial" panose="020B0604020202020204" pitchFamily="34" charset="0"/>
              </a:rPr>
              <a:t> τίς τι, </a:t>
            </a:r>
            <a:r>
              <a:rPr lang="el-GR" dirty="0" err="1">
                <a:latin typeface="Arial" panose="020B0604020202020204" pitchFamily="34" charset="0"/>
                <a:cs typeface="Arial" panose="020B0604020202020204" pitchFamily="34" charset="0"/>
              </a:rPr>
              <a:t>ἆρ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ἀναγκαῖον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προσπάσχειν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ἐννοεῖν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εἴτε</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ἐλλείπει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ὁμοιότητα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ἐκείνου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οὗ</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ἀνεμνήσθη</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ἀνάγκη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σκόπει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δή</a:t>
            </a:r>
            <a:r>
              <a:rPr lang="el-GR" dirty="0">
                <a:latin typeface="Arial" panose="020B0604020202020204" pitchFamily="34" charset="0"/>
                <a:cs typeface="Arial" panose="020B0604020202020204" pitchFamily="34" charset="0"/>
              </a:rPr>
              <a:t>, ἦ δ᾽ </a:t>
            </a:r>
            <a:r>
              <a:rPr lang="el-GR" dirty="0" err="1">
                <a:latin typeface="Arial" panose="020B0604020202020204" pitchFamily="34" charset="0"/>
                <a:cs typeface="Arial" panose="020B0604020202020204" pitchFamily="34" charset="0"/>
              </a:rPr>
              <a:t>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οὕτως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φαμέν</a:t>
            </a:r>
            <a:r>
              <a:rPr lang="el-GR" dirty="0">
                <a:latin typeface="Arial" panose="020B0604020202020204" pitchFamily="34" charset="0"/>
                <a:cs typeface="Arial" panose="020B0604020202020204" pitchFamily="34" charset="0"/>
              </a:rPr>
              <a:t> πού τι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ξύλον</a:t>
            </a:r>
            <a:r>
              <a:rPr lang="el-GR" b="1" dirty="0">
                <a:latin typeface="Arial" panose="020B0604020202020204" pitchFamily="34" charset="0"/>
                <a:cs typeface="Arial" panose="020B0604020202020204" pitchFamily="34" charset="0"/>
              </a:rPr>
              <a:t> λέγω </a:t>
            </a:r>
            <a:r>
              <a:rPr lang="el-GR" b="1" dirty="0" err="1">
                <a:latin typeface="Arial" panose="020B0604020202020204" pitchFamily="34" charset="0"/>
                <a:cs typeface="Arial" panose="020B0604020202020204" pitchFamily="34" charset="0"/>
              </a:rPr>
              <a:t>ξύλῳ</a:t>
            </a:r>
            <a:r>
              <a:rPr lang="el-GR" b="1"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οὐδὲ</a:t>
            </a:r>
            <a:r>
              <a:rPr lang="el-GR" b="1" dirty="0">
                <a:latin typeface="Arial" panose="020B0604020202020204" pitchFamily="34" charset="0"/>
                <a:cs typeface="Arial" panose="020B0604020202020204" pitchFamily="34" charset="0"/>
              </a:rPr>
              <a:t> λίθον </a:t>
            </a:r>
            <a:r>
              <a:rPr lang="el-GR" b="1" dirty="0" err="1">
                <a:latin typeface="Arial" panose="020B0604020202020204" pitchFamily="34" charset="0"/>
                <a:cs typeface="Arial" panose="020B0604020202020204" pitchFamily="34" charset="0"/>
              </a:rPr>
              <a:t>λίθῳ</a:t>
            </a:r>
            <a:r>
              <a:rPr lang="el-GR" b="1"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τοιούτων </a:t>
            </a:r>
            <a:r>
              <a:rPr lang="el-GR" dirty="0" err="1">
                <a:latin typeface="Arial" panose="020B0604020202020204" pitchFamily="34" charset="0"/>
                <a:cs typeface="Arial" panose="020B0604020202020204" pitchFamily="34" charset="0"/>
              </a:rPr>
              <a:t>οὐδέν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παρὰ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πάντα </a:t>
            </a:r>
            <a:r>
              <a:rPr lang="el-GR" dirty="0" err="1">
                <a:latin typeface="Arial" panose="020B0604020202020204" pitchFamily="34" charset="0"/>
                <a:cs typeface="Arial" panose="020B0604020202020204" pitchFamily="34" charset="0"/>
              </a:rPr>
              <a:t>ἕτερόν</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αὐτὸ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φῶμέν</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ἢ μηδέν;</a:t>
            </a:r>
          </a:p>
        </p:txBody>
      </p:sp>
      <p:sp>
        <p:nvSpPr>
          <p:cNvPr id="4" name="Θέση περιεχομένου 3">
            <a:extLst>
              <a:ext uri="{FF2B5EF4-FFF2-40B4-BE49-F238E27FC236}">
                <a16:creationId xmlns:a16="http://schemas.microsoft.com/office/drawing/2014/main" id="{7315254F-CC93-9EB7-4922-6689CC49F556}"/>
              </a:ext>
            </a:extLst>
          </p:cNvPr>
          <p:cNvSpPr>
            <a:spLocks noGrp="1"/>
          </p:cNvSpPr>
          <p:nvPr>
            <p:ph sz="half" idx="2"/>
          </p:nvPr>
        </p:nvSpPr>
        <p:spPr/>
        <p:txBody>
          <a:bodyPr>
            <a:normAutofit fontScale="70000" lnSpcReduction="20000"/>
          </a:bodyPr>
          <a:lstStyle/>
          <a:p>
            <a:pPr marL="0" indent="0" algn="just">
              <a:buNone/>
            </a:pPr>
            <a:r>
              <a:rPr lang="el-GR" dirty="0">
                <a:latin typeface="Arial" panose="020B0604020202020204" pitchFamily="34" charset="0"/>
                <a:cs typeface="Arial" panose="020B0604020202020204" pitchFamily="34" charset="0"/>
              </a:rPr>
              <a:t>Είναι δυνατόν, είπε. [74a] </a:t>
            </a:r>
          </a:p>
          <a:p>
            <a:pPr marL="0" indent="0" algn="just">
              <a:buNone/>
            </a:pPr>
            <a:r>
              <a:rPr lang="el-GR" dirty="0">
                <a:latin typeface="Arial" panose="020B0604020202020204" pitchFamily="34" charset="0"/>
                <a:cs typeface="Arial" panose="020B0604020202020204" pitchFamily="34" charset="0"/>
              </a:rPr>
              <a:t>Σε όλες αυτές λοιπόν τις περιπτώσεις η ανάμνηση δεν ξεκινά άλλες φορές από όμοια πράγματα και άλλες από ανόμοια; </a:t>
            </a:r>
          </a:p>
          <a:p>
            <a:pPr marL="0" indent="0" algn="just">
              <a:buNone/>
            </a:pPr>
            <a:r>
              <a:rPr lang="el-GR" dirty="0">
                <a:latin typeface="Arial" panose="020B0604020202020204" pitchFamily="34" charset="0"/>
                <a:cs typeface="Arial" panose="020B0604020202020204" pitchFamily="34" charset="0"/>
              </a:rPr>
              <a:t>Αυτό συμβαίνει. </a:t>
            </a:r>
          </a:p>
          <a:p>
            <a:pPr marL="0" indent="0" algn="just">
              <a:buNone/>
            </a:pPr>
            <a:r>
              <a:rPr lang="el-GR" dirty="0">
                <a:latin typeface="Arial" panose="020B0604020202020204" pitchFamily="34" charset="0"/>
                <a:cs typeface="Arial" panose="020B0604020202020204" pitchFamily="34" charset="0"/>
              </a:rPr>
              <a:t>Και όταν κάποιος ξεκινά να θυμάται κάτι με βάση τα όμοια, άραγε δεν του συμβαίνει και αυτό κατ' ανάγκη, να κατανοεί ότι το όμοιο πράγμα ως προς την ομοιότητα είτε απέχει αρκετά είτε δεν απέχει από εκείνο που θυμήθηκε; </a:t>
            </a:r>
          </a:p>
          <a:p>
            <a:pPr marL="0" indent="0" algn="just">
              <a:buNone/>
            </a:pPr>
            <a:r>
              <a:rPr lang="el-GR" dirty="0">
                <a:latin typeface="Arial" panose="020B0604020202020204" pitchFamily="34" charset="0"/>
                <a:cs typeface="Arial" panose="020B0604020202020204" pitchFamily="34" charset="0"/>
              </a:rPr>
              <a:t>Κατ' ανάγκη ναι, είπε. </a:t>
            </a:r>
          </a:p>
          <a:p>
            <a:pPr marL="0" indent="0" algn="just">
              <a:buNone/>
            </a:pPr>
            <a:r>
              <a:rPr lang="el-GR" dirty="0">
                <a:latin typeface="Arial" panose="020B0604020202020204" pitchFamily="34" charset="0"/>
                <a:cs typeface="Arial" panose="020B0604020202020204" pitchFamily="34" charset="0"/>
              </a:rPr>
              <a:t>Εξέτασε τώρα, είπε εκείνος, εάν ισχύουν τα επόμενα. Θεωρούμε ότι υπάρχει ένα πράγμα, το ίσο- δεν εννοώ ένα κομμάτι ξύλο ίσο με ένα άλλο κομμάτι ξύλο, μια πέτρα με μια πέτρα, τίποτα από αυτά, αλλά παραδίπλα με αυτές τις περιπτώσεις κάτι άλλο, το ίσο </a:t>
            </a:r>
            <a:r>
              <a:rPr lang="el-GR" dirty="0" err="1">
                <a:latin typeface="Arial" panose="020B0604020202020204" pitchFamily="34" charset="0"/>
                <a:cs typeface="Arial" panose="020B0604020202020204" pitchFamily="34" charset="0"/>
              </a:rPr>
              <a:t>καθεαυτό</a:t>
            </a:r>
            <a:r>
              <a:rPr lang="el-GR" dirty="0">
                <a:latin typeface="Arial" panose="020B0604020202020204" pitchFamily="34" charset="0"/>
                <a:cs typeface="Arial" panose="020B0604020202020204" pitchFamily="34" charset="0"/>
              </a:rPr>
              <a:t>. Να δεχτούμε ότι αυτό είναι κάτι ή δεν είναι; </a:t>
            </a:r>
          </a:p>
        </p:txBody>
      </p:sp>
    </p:spTree>
    <p:extLst>
      <p:ext uri="{BB962C8B-B14F-4D97-AF65-F5344CB8AC3E}">
        <p14:creationId xmlns:p14="http://schemas.microsoft.com/office/powerpoint/2010/main" val="1324170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C048AB-5698-2176-84F9-B3F22DC249B1}"/>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69377E4B-D47F-1765-4F4F-663C69B87EB8}"/>
              </a:ext>
            </a:extLst>
          </p:cNvPr>
          <p:cNvSpPr>
            <a:spLocks noGrp="1"/>
          </p:cNvSpPr>
          <p:nvPr>
            <p:ph sz="half" idx="1"/>
          </p:nvPr>
        </p:nvSpPr>
        <p:spPr/>
        <p:txBody>
          <a:bodyPr>
            <a:normAutofit fontScale="70000" lnSpcReduction="20000"/>
          </a:bodyPr>
          <a:lstStyle/>
          <a:p>
            <a:pPr marL="0" indent="0" algn="just">
              <a:buNone/>
            </a:pPr>
            <a:r>
              <a:rPr lang="el-GR" dirty="0">
                <a:latin typeface="Arial" panose="020B0604020202020204" pitchFamily="34" charset="0"/>
                <a:cs typeface="Arial" panose="020B0604020202020204" pitchFamily="34" charset="0"/>
              </a:rPr>
              <a:t>[74</a:t>
            </a:r>
            <a:r>
              <a:rPr lang="en-US" dirty="0">
                <a:latin typeface="Arial" panose="020B0604020202020204" pitchFamily="34" charset="0"/>
                <a:cs typeface="Arial" panose="020B0604020202020204" pitchFamily="34" charset="0"/>
              </a:rPr>
              <a:t>b</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φῶμεν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μέντοι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Δί</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Σιμμίας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θαυμαστῶς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ἦ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ἐπιστάμεθα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αὐτὸ</a:t>
            </a:r>
            <a:r>
              <a:rPr lang="el-GR" dirty="0">
                <a:latin typeface="Arial" panose="020B0604020202020204" pitchFamily="34" charset="0"/>
                <a:cs typeface="Arial" panose="020B0604020202020204" pitchFamily="34" charset="0"/>
              </a:rPr>
              <a:t> ὃ </a:t>
            </a:r>
            <a:r>
              <a:rPr lang="el-GR" dirty="0" err="1">
                <a:latin typeface="Arial" panose="020B0604020202020204" pitchFamily="34" charset="0"/>
                <a:cs typeface="Arial" panose="020B0604020202020204" pitchFamily="34" charset="0"/>
              </a:rPr>
              <a:t>ἔστιν</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πάνυ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ἦ δ᾽ </a:t>
            </a:r>
            <a:r>
              <a:rPr lang="el-GR" dirty="0" err="1">
                <a:latin typeface="Arial" panose="020B0604020202020204" pitchFamily="34" charset="0"/>
                <a:cs typeface="Arial" panose="020B0604020202020204" pitchFamily="34" charset="0"/>
              </a:rPr>
              <a:t>ὅς</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πόθεν </a:t>
            </a:r>
            <a:r>
              <a:rPr lang="el-GR" dirty="0" err="1">
                <a:latin typeface="Arial" panose="020B0604020202020204" pitchFamily="34" charset="0"/>
                <a:cs typeface="Arial" panose="020B0604020202020204" pitchFamily="34" charset="0"/>
              </a:rPr>
              <a:t>λαβόντες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ἆρ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ἐξ</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ὧν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νυνδὴ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ἐλέγομεν</a:t>
            </a:r>
            <a:r>
              <a:rPr lang="el-GR" dirty="0">
                <a:latin typeface="Arial" panose="020B0604020202020204" pitchFamily="34" charset="0"/>
                <a:cs typeface="Arial" panose="020B0604020202020204" pitchFamily="34" charset="0"/>
              </a:rPr>
              <a:t>, ἢ ξύλα ἢ λίθους ἢ </a:t>
            </a:r>
            <a:r>
              <a:rPr lang="el-GR" dirty="0" err="1">
                <a:latin typeface="Arial" panose="020B0604020202020204" pitchFamily="34" charset="0"/>
                <a:cs typeface="Arial" panose="020B0604020202020204" pitchFamily="34" charset="0"/>
              </a:rPr>
              <a:t>ἄλλα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ἄττα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ἰδόντες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a:t>
            </a:r>
            <a:r>
              <a:rPr lang="el-GR" dirty="0">
                <a:latin typeface="Arial" panose="020B0604020202020204" pitchFamily="34" charset="0"/>
                <a:cs typeface="Arial" panose="020B0604020202020204" pitchFamily="34" charset="0"/>
              </a:rPr>
              <a:t> τούτων </a:t>
            </a:r>
            <a:r>
              <a:rPr lang="el-GR" dirty="0" err="1">
                <a:latin typeface="Arial" panose="020B0604020202020204" pitchFamily="34" charset="0"/>
                <a:cs typeface="Arial" panose="020B0604020202020204" pitchFamily="34" charset="0"/>
              </a:rPr>
              <a:t>ἐκεῖνο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ἐνενοήσαμεν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ἕτερον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ὂν</a:t>
            </a:r>
            <a:r>
              <a:rPr lang="el-GR" dirty="0">
                <a:latin typeface="Arial" panose="020B0604020202020204" pitchFamily="34" charset="0"/>
                <a:cs typeface="Arial" panose="020B0604020202020204" pitchFamily="34" charset="0"/>
              </a:rPr>
              <a:t> τούτων; ἢ </a:t>
            </a:r>
            <a:r>
              <a:rPr lang="el-GR" dirty="0" err="1">
                <a:latin typeface="Arial" panose="020B0604020202020204" pitchFamily="34" charset="0"/>
                <a:cs typeface="Arial" panose="020B0604020202020204" pitchFamily="34" charset="0"/>
              </a:rPr>
              <a:t>οὐχ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ἕτερόν</a:t>
            </a:r>
            <a:r>
              <a:rPr lang="el-GR" dirty="0">
                <a:latin typeface="Arial" panose="020B0604020202020204" pitchFamily="34" charset="0"/>
                <a:cs typeface="Arial" panose="020B0604020202020204" pitchFamily="34" charset="0"/>
              </a:rPr>
              <a:t> σοι φαίνεται; </a:t>
            </a:r>
            <a:r>
              <a:rPr lang="el-GR" dirty="0" err="1">
                <a:latin typeface="Arial" panose="020B0604020202020204" pitchFamily="34" charset="0"/>
                <a:cs typeface="Arial" panose="020B0604020202020204" pitchFamily="34" charset="0"/>
              </a:rPr>
              <a:t>σκόπει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τῇδε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ἆρ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λίθοι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ξύλα </a:t>
            </a:r>
            <a:r>
              <a:rPr lang="el-GR" dirty="0" err="1">
                <a:latin typeface="Arial" panose="020B0604020202020204" pitchFamily="34" charset="0"/>
                <a:cs typeface="Arial" panose="020B0604020202020204" pitchFamily="34" charset="0"/>
              </a:rPr>
              <a:t>ἐνίοτε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ταὐτὰ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ὄντα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ἴσα</a:t>
            </a:r>
            <a:r>
              <a:rPr lang="el-GR" dirty="0">
                <a:latin typeface="Arial" panose="020B0604020202020204" pitchFamily="34" charset="0"/>
                <a:cs typeface="Arial" panose="020B0604020202020204" pitchFamily="34" charset="0"/>
              </a:rPr>
              <a:t> φαίνεται,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δ᾽ </a:t>
            </a:r>
            <a:r>
              <a:rPr lang="el-GR" dirty="0" err="1">
                <a:latin typeface="Arial" panose="020B0604020202020204" pitchFamily="34" charset="0"/>
                <a:cs typeface="Arial" panose="020B0604020202020204" pitchFamily="34" charset="0"/>
              </a:rPr>
              <a:t>οὔ</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πάνυ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C291EFB5-4599-6311-6634-DE1009A58F31}"/>
              </a:ext>
            </a:extLst>
          </p:cNvPr>
          <p:cNvSpPr>
            <a:spLocks noGrp="1"/>
          </p:cNvSpPr>
          <p:nvPr>
            <p:ph sz="half" idx="2"/>
          </p:nvPr>
        </p:nvSpPr>
        <p:spPr/>
        <p:txBody>
          <a:bodyPr>
            <a:normAutofit fontScale="70000" lnSpcReduction="20000"/>
          </a:bodyPr>
          <a:lstStyle/>
          <a:p>
            <a:pPr marL="0" indent="0" algn="just">
              <a:buNone/>
            </a:pPr>
            <a:r>
              <a:rPr lang="el-GR" dirty="0">
                <a:latin typeface="Arial" panose="020B0604020202020204" pitchFamily="34" charset="0"/>
                <a:cs typeface="Arial" panose="020B0604020202020204" pitchFamily="34" charset="0"/>
              </a:rPr>
              <a:t>Να το δεχτούμε, μα τον Δία, είπε ο </a:t>
            </a:r>
            <a:r>
              <a:rPr lang="el-GR" dirty="0" err="1">
                <a:latin typeface="Arial" panose="020B0604020202020204" pitchFamily="34" charset="0"/>
                <a:cs typeface="Arial" panose="020B0604020202020204" pitchFamily="34" charset="0"/>
              </a:rPr>
              <a:t>Σιμμίας</a:t>
            </a:r>
            <a:r>
              <a:rPr lang="el-GR" dirty="0">
                <a:latin typeface="Arial" panose="020B0604020202020204" pitchFamily="34" charset="0"/>
                <a:cs typeface="Arial" panose="020B0604020202020204" pitchFamily="34" charset="0"/>
              </a:rPr>
              <a:t>, όσο τίποτα άλλο. [b] Γνωρίζουμε άραγε και τι είναι αυτό; </a:t>
            </a:r>
          </a:p>
          <a:p>
            <a:pPr marL="0" indent="0" algn="just">
              <a:buNone/>
            </a:pPr>
            <a:r>
              <a:rPr lang="el-GR" dirty="0">
                <a:latin typeface="Arial" panose="020B0604020202020204" pitchFamily="34" charset="0"/>
                <a:cs typeface="Arial" panose="020B0604020202020204" pitchFamily="34" charset="0"/>
              </a:rPr>
              <a:t>Ασφαλώς ναι, είπε αυτός. </a:t>
            </a:r>
          </a:p>
          <a:p>
            <a:pPr marL="0" indent="0" algn="just">
              <a:buNone/>
            </a:pPr>
            <a:r>
              <a:rPr lang="el-GR" dirty="0">
                <a:latin typeface="Arial" panose="020B0604020202020204" pitchFamily="34" charset="0"/>
                <a:cs typeface="Arial" panose="020B0604020202020204" pitchFamily="34" charset="0"/>
              </a:rPr>
              <a:t>Από πού αποκομίσαμε τη γνώση του; Δεν την αποκομίσαμε από αυτά που μόλις αναφέραμε, τα ξύλα, τις πέτρες και τα υπόλοιπα; Δεν είδαμε ότι είναι ίσα και με βάση την ισότητα αντιληφθήκαμε εκείνο, ένα άλλο πράγμα; Ή δεν σου φαίνεται άλλο πράγμα; Εξέτασε το ζήτημα και ως εξής. Πέτρες και ξύλα που είναι ίσα, ενώ παραμένουν τα ίδια, δεν φαίνονται ορισμένες φορές στον ένα ίσα και σε άλλον όχι; </a:t>
            </a:r>
          </a:p>
          <a:p>
            <a:pPr marL="0" indent="0" algn="just">
              <a:buNone/>
            </a:pPr>
            <a:r>
              <a:rPr lang="el-GR" dirty="0">
                <a:latin typeface="Arial" panose="020B0604020202020204" pitchFamily="34" charset="0"/>
                <a:cs typeface="Arial" panose="020B0604020202020204" pitchFamily="34" charset="0"/>
              </a:rPr>
              <a:t>Βεβαίως ναι. </a:t>
            </a:r>
          </a:p>
          <a:p>
            <a:pPr marL="0" indent="0" algn="just">
              <a:buNone/>
            </a:pPr>
            <a:r>
              <a:rPr lang="el-GR" dirty="0">
                <a:latin typeface="Arial" panose="020B0604020202020204" pitchFamily="34" charset="0"/>
                <a:cs typeface="Arial" panose="020B0604020202020204" pitchFamily="34" charset="0"/>
              </a:rPr>
              <a:t>Ναι, όμως το επόμενο; Τα ίδια τα ίσα σου φάνηκαν ποτέ ότι είναι άνισα ή η ισότητα ότι είναι ανισότητα; [e] </a:t>
            </a:r>
          </a:p>
          <a:p>
            <a:pPr marL="0" indent="0" algn="just">
              <a:buNone/>
            </a:pPr>
            <a:r>
              <a:rPr lang="el-GR" dirty="0">
                <a:latin typeface="Arial" panose="020B0604020202020204" pitchFamily="34" charset="0"/>
                <a:cs typeface="Arial" panose="020B0604020202020204" pitchFamily="34" charset="0"/>
              </a:rPr>
              <a:t>Ούτε για μια στιγμή, Σωκράτη. </a:t>
            </a:r>
          </a:p>
        </p:txBody>
      </p:sp>
    </p:spTree>
    <p:extLst>
      <p:ext uri="{BB962C8B-B14F-4D97-AF65-F5344CB8AC3E}">
        <p14:creationId xmlns:p14="http://schemas.microsoft.com/office/powerpoint/2010/main" val="4083861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CE8C85-28A9-799A-0626-C6E19490F5F2}"/>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B74CEDEC-BA1D-7986-7E9F-3625243B2A3C}"/>
              </a:ext>
            </a:extLst>
          </p:cNvPr>
          <p:cNvSpPr>
            <a:spLocks noGrp="1"/>
          </p:cNvSpPr>
          <p:nvPr>
            <p:ph sz="half" idx="1"/>
          </p:nvPr>
        </p:nvSpPr>
        <p:spPr/>
        <p:txBody>
          <a:bodyPr>
            <a:normAutofit fontScale="47500" lnSpcReduction="20000"/>
          </a:bodyPr>
          <a:lstStyle/>
          <a:p>
            <a:pPr marL="0" indent="0" algn="just">
              <a:buNone/>
            </a:pPr>
            <a:r>
              <a:rPr lang="el-GR" sz="2200" dirty="0">
                <a:latin typeface="Arial" panose="020B0604020202020204" pitchFamily="34" charset="0"/>
                <a:cs typeface="Arial" panose="020B0604020202020204" pitchFamily="34" charset="0"/>
              </a:rPr>
              <a:t>[74</a:t>
            </a:r>
            <a:r>
              <a:rPr lang="en-US" sz="2200" dirty="0">
                <a:latin typeface="Arial" panose="020B0604020202020204" pitchFamily="34" charset="0"/>
                <a:cs typeface="Arial" panose="020B0604020202020204" pitchFamily="34" charset="0"/>
              </a:rPr>
              <a:t>c</a:t>
            </a:r>
            <a:r>
              <a:rPr lang="el-GR" sz="2200" dirty="0">
                <a:latin typeface="Arial" panose="020B0604020202020204" pitchFamily="34" charset="0"/>
                <a:cs typeface="Arial" panose="020B0604020202020204" pitchFamily="34" charset="0"/>
              </a:rPr>
              <a:t>]</a:t>
            </a:r>
          </a:p>
          <a:p>
            <a:pPr marL="0" indent="0" algn="just">
              <a:buNone/>
            </a:pPr>
            <a:r>
              <a:rPr lang="el-GR" sz="2200" dirty="0">
                <a:latin typeface="Arial" panose="020B0604020202020204" pitchFamily="34" charset="0"/>
                <a:cs typeface="Arial" panose="020B0604020202020204" pitchFamily="34" charset="0"/>
              </a:rPr>
              <a:t>τί </a:t>
            </a:r>
            <a:r>
              <a:rPr lang="el-GR" sz="2200" dirty="0" err="1">
                <a:latin typeface="Arial" panose="020B0604020202020204" pitchFamily="34" charset="0"/>
                <a:cs typeface="Arial" panose="020B0604020202020204" pitchFamily="34" charset="0"/>
              </a:rPr>
              <a:t>δέ</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αὐτὰ</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τὰ</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ἴσα</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ἔστιν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ὅτε</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ἄνισά</a:t>
            </a:r>
            <a:r>
              <a:rPr lang="el-GR" sz="2200" dirty="0">
                <a:latin typeface="Arial" panose="020B0604020202020204" pitchFamily="34" charset="0"/>
                <a:cs typeface="Arial" panose="020B0604020202020204" pitchFamily="34" charset="0"/>
              </a:rPr>
              <a:t> σοι </a:t>
            </a:r>
            <a:r>
              <a:rPr lang="el-GR" sz="2200" dirty="0" err="1">
                <a:latin typeface="Arial" panose="020B0604020202020204" pitchFamily="34" charset="0"/>
                <a:cs typeface="Arial" panose="020B0604020202020204" pitchFamily="34" charset="0"/>
              </a:rPr>
              <a:t>ἐφάνη</a:t>
            </a:r>
            <a:r>
              <a:rPr lang="el-GR" sz="2200" dirty="0">
                <a:latin typeface="Arial" panose="020B0604020202020204" pitchFamily="34" charset="0"/>
                <a:cs typeface="Arial" panose="020B0604020202020204" pitchFamily="34" charset="0"/>
              </a:rPr>
              <a:t>, ἢ ἡ </a:t>
            </a:r>
            <a:r>
              <a:rPr lang="el-GR" sz="2200" dirty="0" err="1">
                <a:latin typeface="Arial" panose="020B0604020202020204" pitchFamily="34" charset="0"/>
                <a:cs typeface="Arial" panose="020B0604020202020204" pitchFamily="34" charset="0"/>
              </a:rPr>
              <a:t>ἰσότης</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ἀνισότης</a:t>
            </a:r>
            <a:r>
              <a:rPr lang="el-GR" sz="2200" dirty="0">
                <a:latin typeface="Arial" panose="020B0604020202020204" pitchFamily="34" charset="0"/>
                <a:cs typeface="Arial" panose="020B0604020202020204" pitchFamily="34" charset="0"/>
              </a:rPr>
              <a:t>;</a:t>
            </a:r>
          </a:p>
          <a:p>
            <a:pPr marL="0" indent="0" algn="just">
              <a:buNone/>
            </a:pPr>
            <a:r>
              <a:rPr lang="el-GR" sz="2200" dirty="0" err="1">
                <a:latin typeface="Arial" panose="020B0604020202020204" pitchFamily="34" charset="0"/>
                <a:cs typeface="Arial" panose="020B0604020202020204" pitchFamily="34" charset="0"/>
              </a:rPr>
              <a:t>οὐδεπώποτέ</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γε</a:t>
            </a:r>
            <a:r>
              <a:rPr lang="el-GR" sz="2200" dirty="0">
                <a:latin typeface="Arial" panose="020B0604020202020204" pitchFamily="34" charset="0"/>
                <a:cs typeface="Arial" panose="020B0604020202020204" pitchFamily="34" charset="0"/>
              </a:rPr>
              <a:t>, ὦ </a:t>
            </a:r>
            <a:r>
              <a:rPr lang="el-GR" sz="2200" dirty="0" err="1">
                <a:latin typeface="Arial" panose="020B0604020202020204" pitchFamily="34" charset="0"/>
                <a:cs typeface="Arial" panose="020B0604020202020204" pitchFamily="34" charset="0"/>
              </a:rPr>
              <a:t>Σώκρατες</a:t>
            </a:r>
            <a:r>
              <a:rPr lang="el-GR" sz="2200" dirty="0">
                <a:latin typeface="Arial" panose="020B0604020202020204" pitchFamily="34" charset="0"/>
                <a:cs typeface="Arial" panose="020B0604020202020204" pitchFamily="34" charset="0"/>
              </a:rPr>
              <a:t>.</a:t>
            </a:r>
          </a:p>
          <a:p>
            <a:pPr marL="0" indent="0" algn="just">
              <a:buNone/>
            </a:pPr>
            <a:r>
              <a:rPr lang="el-GR" sz="2200" dirty="0" err="1">
                <a:latin typeface="Arial" panose="020B0604020202020204" pitchFamily="34" charset="0"/>
                <a:cs typeface="Arial" panose="020B0604020202020204" pitchFamily="34" charset="0"/>
              </a:rPr>
              <a:t>οὐ</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ταὐτὸν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ἄρα</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ἐστίν</a:t>
            </a:r>
            <a:r>
              <a:rPr lang="el-GR" sz="2200" dirty="0">
                <a:latin typeface="Arial" panose="020B0604020202020204" pitchFamily="34" charset="0"/>
                <a:cs typeface="Arial" panose="020B0604020202020204" pitchFamily="34" charset="0"/>
              </a:rPr>
              <a:t>, ἦ δ᾽ </a:t>
            </a:r>
            <a:r>
              <a:rPr lang="el-GR" sz="2200" dirty="0" err="1">
                <a:latin typeface="Arial" panose="020B0604020202020204" pitchFamily="34" charset="0"/>
                <a:cs typeface="Arial" panose="020B0604020202020204" pitchFamily="34" charset="0"/>
              </a:rPr>
              <a:t>ὅς</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ταῦτά</a:t>
            </a:r>
            <a:r>
              <a:rPr lang="el-GR" sz="2200" dirty="0">
                <a:latin typeface="Arial" panose="020B0604020202020204" pitchFamily="34" charset="0"/>
                <a:cs typeface="Arial" panose="020B0604020202020204" pitchFamily="34" charset="0"/>
              </a:rPr>
              <a:t> τε </a:t>
            </a:r>
            <a:r>
              <a:rPr lang="el-GR" sz="2200" dirty="0" err="1">
                <a:latin typeface="Arial" panose="020B0604020202020204" pitchFamily="34" charset="0"/>
                <a:cs typeface="Arial" panose="020B0604020202020204" pitchFamily="34" charset="0"/>
              </a:rPr>
              <a:t>τὰ</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ἴσα</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καὶ</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αὐτὸ</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τὸ</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ἴσον</a:t>
            </a:r>
            <a:r>
              <a:rPr lang="el-GR" sz="2200" dirty="0">
                <a:latin typeface="Arial" panose="020B0604020202020204" pitchFamily="34" charset="0"/>
                <a:cs typeface="Arial" panose="020B0604020202020204" pitchFamily="34" charset="0"/>
              </a:rPr>
              <a:t>.</a:t>
            </a:r>
          </a:p>
          <a:p>
            <a:pPr marL="0" indent="0" algn="just">
              <a:buNone/>
            </a:pPr>
            <a:r>
              <a:rPr lang="el-GR" sz="2200" dirty="0" err="1">
                <a:latin typeface="Arial" panose="020B0604020202020204" pitchFamily="34" charset="0"/>
                <a:cs typeface="Arial" panose="020B0604020202020204" pitchFamily="34" charset="0"/>
              </a:rPr>
              <a:t>οὐδαμῶς</a:t>
            </a:r>
            <a:r>
              <a:rPr lang="el-GR" sz="2200" dirty="0">
                <a:latin typeface="Arial" panose="020B0604020202020204" pitchFamily="34" charset="0"/>
                <a:cs typeface="Arial" panose="020B0604020202020204" pitchFamily="34" charset="0"/>
              </a:rPr>
              <a:t> μοι φαίνεται, ὦ </a:t>
            </a:r>
            <a:r>
              <a:rPr lang="el-GR" sz="2200" dirty="0" err="1">
                <a:latin typeface="Arial" panose="020B0604020202020204" pitchFamily="34" charset="0"/>
                <a:cs typeface="Arial" panose="020B0604020202020204" pitchFamily="34" charset="0"/>
              </a:rPr>
              <a:t>Σώκρατες</a:t>
            </a:r>
            <a:r>
              <a:rPr lang="el-GR" sz="2200" dirty="0">
                <a:latin typeface="Arial" panose="020B0604020202020204" pitchFamily="34" charset="0"/>
                <a:cs typeface="Arial" panose="020B0604020202020204" pitchFamily="34" charset="0"/>
              </a:rPr>
              <a:t>.</a:t>
            </a:r>
          </a:p>
          <a:p>
            <a:pPr marL="0" indent="0" algn="just">
              <a:buNone/>
            </a:pPr>
            <a:r>
              <a:rPr lang="el-GR" sz="2200" dirty="0" err="1">
                <a:latin typeface="Arial" panose="020B0604020202020204" pitchFamily="34" charset="0"/>
                <a:cs typeface="Arial" panose="020B0604020202020204" pitchFamily="34" charset="0"/>
              </a:rPr>
              <a:t>ἀλλὰ</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μὴν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ἐκ</a:t>
            </a:r>
            <a:r>
              <a:rPr lang="el-GR" sz="2200" dirty="0">
                <a:latin typeface="Arial" panose="020B0604020202020204" pitchFamily="34" charset="0"/>
                <a:cs typeface="Arial" panose="020B0604020202020204" pitchFamily="34" charset="0"/>
              </a:rPr>
              <a:t> τούτων γ᾽, </a:t>
            </a:r>
            <a:r>
              <a:rPr lang="el-GR" sz="2200" dirty="0" err="1">
                <a:latin typeface="Arial" panose="020B0604020202020204" pitchFamily="34" charset="0"/>
                <a:cs typeface="Arial" panose="020B0604020202020204" pitchFamily="34" charset="0"/>
              </a:rPr>
              <a:t>ἔφη</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τῶν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ἴσων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ἑτέρων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ὄντων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ἐκείνου</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τοῦ</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ἴσου</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ὅμως</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αὐτοῦ</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τὴν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ἐπιστήμην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ἐννενόηκάς</a:t>
            </a:r>
            <a:r>
              <a:rPr lang="el-GR" sz="2200" dirty="0">
                <a:latin typeface="Arial" panose="020B0604020202020204" pitchFamily="34" charset="0"/>
                <a:cs typeface="Arial" panose="020B0604020202020204" pitchFamily="34" charset="0"/>
              </a:rPr>
              <a:t> τε </a:t>
            </a:r>
            <a:r>
              <a:rPr lang="el-GR" sz="2200" dirty="0" err="1">
                <a:latin typeface="Arial" panose="020B0604020202020204" pitchFamily="34" charset="0"/>
                <a:cs typeface="Arial" panose="020B0604020202020204" pitchFamily="34" charset="0"/>
              </a:rPr>
              <a:t>καὶ</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εἴληφας</a:t>
            </a:r>
            <a:r>
              <a:rPr lang="el-GR" sz="2200" dirty="0">
                <a:latin typeface="Arial" panose="020B0604020202020204" pitchFamily="34" charset="0"/>
                <a:cs typeface="Arial" panose="020B0604020202020204" pitchFamily="34" charset="0"/>
              </a:rPr>
              <a:t>;</a:t>
            </a:r>
          </a:p>
          <a:p>
            <a:pPr marL="0" indent="0" algn="just">
              <a:buNone/>
            </a:pPr>
            <a:r>
              <a:rPr lang="el-GR" sz="2200" dirty="0" err="1">
                <a:latin typeface="Arial" panose="020B0604020202020204" pitchFamily="34" charset="0"/>
                <a:cs typeface="Arial" panose="020B0604020202020204" pitchFamily="34" charset="0"/>
              </a:rPr>
              <a:t>ἀληθέστατα</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ἔφη</a:t>
            </a:r>
            <a:r>
              <a:rPr lang="el-GR" sz="2200" dirty="0">
                <a:latin typeface="Arial" panose="020B0604020202020204" pitchFamily="34" charset="0"/>
                <a:cs typeface="Arial" panose="020B0604020202020204" pitchFamily="34" charset="0"/>
              </a:rPr>
              <a:t>, λέγεις.</a:t>
            </a:r>
          </a:p>
          <a:p>
            <a:pPr marL="0" indent="0" algn="just">
              <a:buNone/>
            </a:pPr>
            <a:r>
              <a:rPr lang="el-GR" sz="2200" dirty="0" err="1">
                <a:latin typeface="Arial" panose="020B0604020202020204" pitchFamily="34" charset="0"/>
                <a:cs typeface="Arial" panose="020B0604020202020204" pitchFamily="34" charset="0"/>
              </a:rPr>
              <a:t>οὐκοῦν</a:t>
            </a:r>
            <a:r>
              <a:rPr lang="el-GR" sz="2200" dirty="0">
                <a:latin typeface="Arial" panose="020B0604020202020204" pitchFamily="34" charset="0"/>
                <a:cs typeface="Arial" panose="020B0604020202020204" pitchFamily="34" charset="0"/>
              </a:rPr>
              <a:t> ἢ </a:t>
            </a:r>
            <a:r>
              <a:rPr lang="el-GR" sz="2200" dirty="0" err="1">
                <a:latin typeface="Arial" panose="020B0604020202020204" pitchFamily="34" charset="0"/>
                <a:cs typeface="Arial" panose="020B0604020202020204" pitchFamily="34" charset="0"/>
              </a:rPr>
              <a:t>ὁμοίου</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ὄντος</a:t>
            </a:r>
            <a:r>
              <a:rPr lang="el-GR" sz="2200" dirty="0">
                <a:latin typeface="Arial" panose="020B0604020202020204" pitchFamily="34" charset="0"/>
                <a:cs typeface="Arial" panose="020B0604020202020204" pitchFamily="34" charset="0"/>
              </a:rPr>
              <a:t> τούτοις ἢ </a:t>
            </a:r>
            <a:r>
              <a:rPr lang="el-GR" sz="2200" dirty="0" err="1">
                <a:latin typeface="Arial" panose="020B0604020202020204" pitchFamily="34" charset="0"/>
                <a:cs typeface="Arial" panose="020B0604020202020204" pitchFamily="34" charset="0"/>
              </a:rPr>
              <a:t>ἀνομοίου</a:t>
            </a:r>
            <a:r>
              <a:rPr lang="el-GR" sz="2200" dirty="0">
                <a:latin typeface="Arial" panose="020B0604020202020204" pitchFamily="34" charset="0"/>
                <a:cs typeface="Arial" panose="020B0604020202020204" pitchFamily="34" charset="0"/>
              </a:rPr>
              <a:t>;</a:t>
            </a:r>
          </a:p>
          <a:p>
            <a:pPr marL="0" indent="0" algn="just">
              <a:buNone/>
            </a:pPr>
            <a:r>
              <a:rPr lang="el-GR" sz="2200" dirty="0">
                <a:latin typeface="Arial" panose="020B0604020202020204" pitchFamily="34" charset="0"/>
                <a:cs typeface="Arial" panose="020B0604020202020204" pitchFamily="34" charset="0"/>
              </a:rPr>
              <a:t>πάνυ </a:t>
            </a:r>
            <a:r>
              <a:rPr lang="el-GR" sz="2200" dirty="0" err="1">
                <a:latin typeface="Arial" panose="020B0604020202020204" pitchFamily="34" charset="0"/>
                <a:cs typeface="Arial" panose="020B0604020202020204" pitchFamily="34" charset="0"/>
              </a:rPr>
              <a:t>γε</a:t>
            </a:r>
            <a:r>
              <a:rPr lang="el-GR" sz="2200" dirty="0">
                <a:latin typeface="Arial" panose="020B0604020202020204" pitchFamily="34" charset="0"/>
                <a:cs typeface="Arial" panose="020B0604020202020204" pitchFamily="34" charset="0"/>
              </a:rPr>
              <a:t>.</a:t>
            </a:r>
          </a:p>
          <a:p>
            <a:pPr marL="0" indent="0" algn="just">
              <a:buNone/>
            </a:pPr>
            <a:r>
              <a:rPr lang="el-GR" sz="2200" dirty="0">
                <a:latin typeface="Arial" panose="020B0604020202020204" pitchFamily="34" charset="0"/>
                <a:cs typeface="Arial" panose="020B0604020202020204" pitchFamily="34" charset="0"/>
              </a:rPr>
              <a:t>διαφέρει </a:t>
            </a:r>
            <a:r>
              <a:rPr lang="el-GR" sz="2200" dirty="0" err="1">
                <a:latin typeface="Arial" panose="020B0604020202020204" pitchFamily="34" charset="0"/>
                <a:cs typeface="Arial" panose="020B0604020202020204" pitchFamily="34" charset="0"/>
              </a:rPr>
              <a:t>δέ</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γε</a:t>
            </a:r>
            <a:r>
              <a:rPr lang="el-GR" sz="2200" dirty="0">
                <a:latin typeface="Arial" panose="020B0604020202020204" pitchFamily="34" charset="0"/>
                <a:cs typeface="Arial" panose="020B0604020202020204" pitchFamily="34" charset="0"/>
              </a:rPr>
              <a:t>, ἦ δ᾽ </a:t>
            </a:r>
            <a:r>
              <a:rPr lang="el-GR" sz="2200" dirty="0" err="1">
                <a:latin typeface="Arial" panose="020B0604020202020204" pitchFamily="34" charset="0"/>
                <a:cs typeface="Arial" panose="020B0604020202020204" pitchFamily="34" charset="0"/>
              </a:rPr>
              <a:t>ὅς</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οὐδέν</a:t>
            </a:r>
            <a:r>
              <a:rPr lang="en-US" sz="2200" dirty="0">
                <a:latin typeface="Arial" panose="020B0604020202020204" pitchFamily="34" charset="0"/>
                <a:cs typeface="Arial" panose="020B0604020202020204" pitchFamily="34" charset="0"/>
              </a:rPr>
              <a:t>·</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ἕως</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ἂν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ἄλλο</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ἰδὼν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ἀπὸ</a:t>
            </a:r>
            <a:r>
              <a:rPr lang="en-US" sz="2200" dirty="0">
                <a:latin typeface="Arial" panose="020B0604020202020204" pitchFamily="34" charset="0"/>
                <a:cs typeface="Arial" panose="020B0604020202020204" pitchFamily="34" charset="0"/>
              </a:rPr>
              <a:t> </a:t>
            </a:r>
          </a:p>
          <a:p>
            <a:pPr marL="0" indent="0" algn="just">
              <a:buNone/>
            </a:pPr>
            <a:r>
              <a:rPr lang="el-GR" sz="2200" dirty="0">
                <a:latin typeface="Arial" panose="020B0604020202020204" pitchFamily="34" charset="0"/>
                <a:cs typeface="Arial" panose="020B0604020202020204" pitchFamily="34" charset="0"/>
              </a:rPr>
              <a:t>[74</a:t>
            </a:r>
            <a:r>
              <a:rPr lang="en-US" sz="2200" dirty="0">
                <a:latin typeface="Arial" panose="020B0604020202020204" pitchFamily="34" charset="0"/>
                <a:cs typeface="Arial" panose="020B0604020202020204" pitchFamily="34" charset="0"/>
              </a:rPr>
              <a:t>d</a:t>
            </a:r>
            <a:r>
              <a:rPr lang="el-GR" sz="2200" dirty="0">
                <a:latin typeface="Arial" panose="020B0604020202020204" pitchFamily="34" charset="0"/>
                <a:cs typeface="Arial" panose="020B0604020202020204" pitchFamily="34" charset="0"/>
              </a:rPr>
              <a:t>] ταύτης </a:t>
            </a:r>
            <a:r>
              <a:rPr lang="el-GR" sz="2200" dirty="0" err="1">
                <a:latin typeface="Arial" panose="020B0604020202020204" pitchFamily="34" charset="0"/>
                <a:cs typeface="Arial" panose="020B0604020202020204" pitchFamily="34" charset="0"/>
              </a:rPr>
              <a:t>τῆς</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ὄψεως</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ἄλλο</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ἐννοήσῃς</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εἴτε</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ὅμοιον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εἴτε</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ἀνόμοιον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ἀναγκαῖον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ἔφη</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αὐτὸ</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ἀνάμνησιν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γεγονέναι</a:t>
            </a:r>
            <a:r>
              <a:rPr lang="el-GR" sz="2200" dirty="0">
                <a:latin typeface="Arial" panose="020B0604020202020204" pitchFamily="34" charset="0"/>
                <a:cs typeface="Arial" panose="020B0604020202020204" pitchFamily="34" charset="0"/>
              </a:rPr>
              <a:t>.</a:t>
            </a:r>
          </a:p>
          <a:p>
            <a:pPr marL="0" indent="0" algn="just">
              <a:buNone/>
            </a:pPr>
            <a:r>
              <a:rPr lang="el-GR" sz="2200" dirty="0">
                <a:latin typeface="Arial" panose="020B0604020202020204" pitchFamily="34" charset="0"/>
                <a:cs typeface="Arial" panose="020B0604020202020204" pitchFamily="34" charset="0"/>
              </a:rPr>
              <a:t>Πάνυ </a:t>
            </a:r>
            <a:r>
              <a:rPr lang="el-GR" sz="2200" dirty="0" err="1">
                <a:latin typeface="Arial" panose="020B0604020202020204" pitchFamily="34" charset="0"/>
                <a:cs typeface="Arial" panose="020B0604020202020204" pitchFamily="34" charset="0"/>
              </a:rPr>
              <a:t>μέν</a:t>
            </a:r>
            <a:r>
              <a:rPr lang="el-GR" sz="2200" dirty="0">
                <a:latin typeface="Arial" panose="020B0604020202020204" pitchFamily="34" charset="0"/>
                <a:cs typeface="Arial" panose="020B0604020202020204" pitchFamily="34" charset="0"/>
              </a:rPr>
              <a:t> </a:t>
            </a:r>
            <a:r>
              <a:rPr lang="el-GR" sz="2200" dirty="0" err="1">
                <a:latin typeface="Arial" panose="020B0604020202020204" pitchFamily="34" charset="0"/>
                <a:cs typeface="Arial" panose="020B0604020202020204" pitchFamily="34" charset="0"/>
              </a:rPr>
              <a:t>οΰν</a:t>
            </a:r>
            <a:r>
              <a:rPr lang="el-GR" sz="2200" dirty="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a:p>
            <a:pPr marL="0" indent="0" algn="just">
              <a:buNone/>
            </a:pP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C2598712-32D7-EB71-0F78-82197E97496D}"/>
              </a:ext>
            </a:extLst>
          </p:cNvPr>
          <p:cNvSpPr>
            <a:spLocks noGrp="1"/>
          </p:cNvSpPr>
          <p:nvPr>
            <p:ph sz="half" idx="2"/>
          </p:nvPr>
        </p:nvSpPr>
        <p:spPr>
          <a:xfrm>
            <a:off x="6525403" y="2285999"/>
            <a:ext cx="4447786" cy="4053841"/>
          </a:xfrm>
        </p:spPr>
        <p:txBody>
          <a:bodyPr>
            <a:noAutofit/>
          </a:bodyPr>
          <a:lstStyle/>
          <a:p>
            <a:pPr marL="0" indent="0" algn="just">
              <a:buNone/>
            </a:pPr>
            <a:r>
              <a:rPr lang="el-GR" sz="1400" dirty="0">
                <a:latin typeface="Arial" panose="020B0604020202020204" pitchFamily="34" charset="0"/>
                <a:cs typeface="Arial" panose="020B0604020202020204" pitchFamily="34" charset="0"/>
              </a:rPr>
              <a:t>Δεν είναι επομένως το ίδιο πράγμα, είπε εκείνος, τα ίσα εκείνα και το ίσο το ίδιο. </a:t>
            </a:r>
          </a:p>
          <a:p>
            <a:pPr marL="0" indent="0" algn="just">
              <a:buNone/>
            </a:pPr>
            <a:r>
              <a:rPr lang="el-GR" sz="1400" dirty="0">
                <a:latin typeface="Arial" panose="020B0604020202020204" pitchFamily="34" charset="0"/>
                <a:cs typeface="Arial" panose="020B0604020202020204" pitchFamily="34" charset="0"/>
              </a:rPr>
              <a:t>Καθόλου δεν μου φαίνονται, Σωκράτη. </a:t>
            </a:r>
          </a:p>
          <a:p>
            <a:pPr marL="0" indent="0" algn="just">
              <a:buNone/>
            </a:pPr>
            <a:r>
              <a:rPr lang="el-GR" sz="1400" dirty="0">
                <a:latin typeface="Arial" panose="020B0604020202020204" pitchFamily="34" charset="0"/>
                <a:cs typeface="Arial" panose="020B0604020202020204" pitchFamily="34" charset="0"/>
              </a:rPr>
              <a:t>Όμως από εκείνα τα ίσα, είπε, που είναι διαφορετικά από το ίδιο το ίσο, δεν συνέλαβες με τον νου σου και απέκτησες τη γνώση του; </a:t>
            </a:r>
          </a:p>
          <a:p>
            <a:pPr marL="0" indent="0" algn="just">
              <a:buNone/>
            </a:pPr>
            <a:r>
              <a:rPr lang="el-GR" sz="1400" dirty="0">
                <a:latin typeface="Arial" panose="020B0604020202020204" pitchFamily="34" charset="0"/>
                <a:cs typeface="Arial" panose="020B0604020202020204" pitchFamily="34" charset="0"/>
              </a:rPr>
              <a:t>Λες πράγματι την αλήθεια, συμφώνησε αυτός </a:t>
            </a:r>
          </a:p>
          <a:p>
            <a:pPr marL="0" indent="0" algn="just">
              <a:buNone/>
            </a:pPr>
            <a:r>
              <a:rPr lang="el-GR" sz="1400" dirty="0">
                <a:latin typeface="Arial" panose="020B0604020202020204" pitchFamily="34" charset="0"/>
                <a:cs typeface="Arial" panose="020B0604020202020204" pitchFamily="34" charset="0"/>
              </a:rPr>
              <a:t>Και το ίδιο το ίσο ή είναι όμοιο ή ανόμοιο προς εκείνα- σωστά; </a:t>
            </a:r>
          </a:p>
          <a:p>
            <a:pPr marL="0" indent="0" algn="just">
              <a:buNone/>
            </a:pPr>
            <a:r>
              <a:rPr lang="el-GR" sz="1400" dirty="0">
                <a:latin typeface="Arial" panose="020B0604020202020204" pitchFamily="34" charset="0"/>
                <a:cs typeface="Arial" panose="020B0604020202020204" pitchFamily="34" charset="0"/>
              </a:rPr>
              <a:t>Σωστά. </a:t>
            </a:r>
          </a:p>
          <a:p>
            <a:pPr marL="0" indent="0" algn="just">
              <a:buNone/>
            </a:pPr>
            <a:r>
              <a:rPr lang="el-GR" sz="1400" dirty="0">
                <a:latin typeface="Arial" panose="020B0604020202020204" pitchFamily="34" charset="0"/>
                <a:cs typeface="Arial" panose="020B0604020202020204" pitchFamily="34" charset="0"/>
              </a:rPr>
              <a:t>Δεν παρουσιάζει μάλιστα καμία διαφορά, συνέχισε εκείνος- από τη στιγμή που θα δεις ένα πράγμα και σκεφθείς, [d] με βάση την όψη του, ένα άλλο, όμοιο ή ανόμοιο, πρέπει να έχει ξεκινήσει, είπε, η διαδικασία της ανάμνησης. </a:t>
            </a:r>
          </a:p>
          <a:p>
            <a:pPr marL="0" indent="0" algn="just">
              <a:buNone/>
            </a:pPr>
            <a:r>
              <a:rPr lang="el-GR" sz="1400" dirty="0">
                <a:latin typeface="Arial" panose="020B0604020202020204" pitchFamily="34" charset="0"/>
                <a:cs typeface="Arial" panose="020B0604020202020204" pitchFamily="34" charset="0"/>
              </a:rPr>
              <a:t>Ναι, έτσι είναι.</a:t>
            </a:r>
          </a:p>
        </p:txBody>
      </p:sp>
    </p:spTree>
    <p:extLst>
      <p:ext uri="{BB962C8B-B14F-4D97-AF65-F5344CB8AC3E}">
        <p14:creationId xmlns:p14="http://schemas.microsoft.com/office/powerpoint/2010/main" val="3621685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C7F7C5-87B8-42C2-F86B-06216C09F001}"/>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FAC121E0-6488-F45F-D927-3D961C829E46}"/>
              </a:ext>
            </a:extLst>
          </p:cNvPr>
          <p:cNvSpPr>
            <a:spLocks noGrp="1"/>
          </p:cNvSpPr>
          <p:nvPr>
            <p:ph sz="half" idx="1"/>
          </p:nvPr>
        </p:nvSpPr>
        <p:spPr>
          <a:xfrm>
            <a:off x="1371600" y="2285999"/>
            <a:ext cx="4447786" cy="4084321"/>
          </a:xfrm>
        </p:spPr>
        <p:txBody>
          <a:bodyPr>
            <a:noAutofit/>
          </a:bodyPr>
          <a:lstStyle/>
          <a:p>
            <a:pPr marL="0" indent="0" algn="just">
              <a:buNone/>
            </a:pPr>
            <a:r>
              <a:rPr lang="el-GR" dirty="0">
                <a:latin typeface="Arial" panose="020B0604020202020204" pitchFamily="34" charset="0"/>
                <a:cs typeface="Arial" panose="020B0604020202020204" pitchFamily="34" charset="0"/>
              </a:rPr>
              <a:t>[74</a:t>
            </a:r>
            <a:r>
              <a:rPr lang="en-US" dirty="0">
                <a:latin typeface="Arial" panose="020B0604020202020204" pitchFamily="34" charset="0"/>
                <a:cs typeface="Arial" panose="020B0604020202020204" pitchFamily="34" charset="0"/>
              </a:rPr>
              <a:t>e</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ἐνδεῖ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δύναται </a:t>
            </a:r>
            <a:r>
              <a:rPr lang="el-GR" dirty="0" err="1">
                <a:latin typeface="Arial" panose="020B0604020202020204" pitchFamily="34" charset="0"/>
                <a:cs typeface="Arial" panose="020B0604020202020204" pitchFamily="34" charset="0"/>
              </a:rPr>
              <a:t>τοιοῦτον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ἐκεῖνο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φαυλότερον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ἀναγκαῖόν</a:t>
            </a:r>
            <a:r>
              <a:rPr lang="el-GR" dirty="0">
                <a:latin typeface="Arial" panose="020B0604020202020204" pitchFamily="34" charset="0"/>
                <a:cs typeface="Arial" panose="020B0604020202020204" pitchFamily="34" charset="0"/>
              </a:rPr>
              <a:t> που </a:t>
            </a:r>
            <a:r>
              <a:rPr lang="el-GR" dirty="0" err="1">
                <a:latin typeface="Arial" panose="020B0604020202020204" pitchFamily="34" charset="0"/>
                <a:cs typeface="Arial" panose="020B0604020202020204" pitchFamily="34" charset="0"/>
              </a:rPr>
              <a:t>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ἐννοοῦντα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τυχεῖν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προειδότα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ἐκεῖνο</a:t>
            </a:r>
            <a:r>
              <a:rPr lang="el-GR" dirty="0">
                <a:latin typeface="Arial" panose="020B0604020202020204" pitchFamily="34" charset="0"/>
                <a:cs typeface="Arial" panose="020B0604020202020204" pitchFamily="34" charset="0"/>
              </a:rPr>
              <a:t> ᾧ </a:t>
            </a:r>
            <a:r>
              <a:rPr lang="el-GR" dirty="0" err="1">
                <a:latin typeface="Arial" panose="020B0604020202020204" pitchFamily="34" charset="0"/>
                <a:cs typeface="Arial" panose="020B0604020202020204" pitchFamily="34" charset="0"/>
              </a:rPr>
              <a:t>φησιν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προσεοικέναι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ἐνδεεστέρως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ἔχειν</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ἀνάγκη</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τί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τοιοῦτον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πεπόνθαμεν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ἡμεῖς</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οὒ</a:t>
            </a:r>
            <a:r>
              <a:rPr lang="el-GR" dirty="0">
                <a:latin typeface="Arial" panose="020B0604020202020204" pitchFamily="34" charset="0"/>
                <a:cs typeface="Arial" panose="020B0604020202020204" pitchFamily="34" charset="0"/>
              </a:rPr>
              <a:t> περί τε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ἴσον</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παντάπασί</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ἀναγκαῖον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προειδέναι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ἐκείνου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0FE5473B-0DEE-28A0-EFB6-21EC19ED7F63}"/>
              </a:ext>
            </a:extLst>
          </p:cNvPr>
          <p:cNvSpPr>
            <a:spLocks noGrp="1"/>
          </p:cNvSpPr>
          <p:nvPr>
            <p:ph sz="half" idx="2"/>
          </p:nvPr>
        </p:nvSpPr>
        <p:spPr/>
        <p:txBody>
          <a:bodyPr>
            <a:normAutofit fontScale="62500" lnSpcReduction="20000"/>
          </a:bodyPr>
          <a:lstStyle/>
          <a:p>
            <a:pPr marL="0" indent="0" algn="just">
              <a:buNone/>
            </a:pPr>
            <a:r>
              <a:rPr lang="el-GR" dirty="0">
                <a:latin typeface="Arial" panose="020B0604020202020204" pitchFamily="34" charset="0"/>
                <a:cs typeface="Arial" panose="020B0604020202020204" pitchFamily="34" charset="0"/>
              </a:rPr>
              <a:t>Να συνεχίσουμε; Είπε εκείνος. Αλήθεια συμβαίνει σε εμάς αυτό που μόλις τώρα λέγαμε σε σχέση με τα ξύλα και τα ίσα αντικείμενα; Τα πράγματα αυτά μας φαίνονται πράγματι ίσα όπως το ίδιο το ίσο ή παρουσιάζουν ελλείψεις ώστε να γίνει το καθένα τους τέτοιο ή δεν τους λείπει τίποτα; </a:t>
            </a:r>
          </a:p>
          <a:p>
            <a:pPr marL="0" indent="0" algn="just">
              <a:buNone/>
            </a:pPr>
            <a:r>
              <a:rPr lang="el-GR" dirty="0">
                <a:latin typeface="Arial" panose="020B0604020202020204" pitchFamily="34" charset="0"/>
                <a:cs typeface="Arial" panose="020B0604020202020204" pitchFamily="34" charset="0"/>
              </a:rPr>
              <a:t>Παρουσιάζουν ελλείψεις, είπε, και πολλές μάλιστα. </a:t>
            </a:r>
          </a:p>
          <a:p>
            <a:pPr marL="0" indent="0" algn="just">
              <a:buNone/>
            </a:pPr>
            <a:r>
              <a:rPr lang="el-GR" dirty="0">
                <a:latin typeface="Arial" panose="020B0604020202020204" pitchFamily="34" charset="0"/>
                <a:cs typeface="Arial" panose="020B0604020202020204" pitchFamily="34" charset="0"/>
              </a:rPr>
              <a:t>Συμφωνούμε λοιπόν στο εξής, όταν κάποιος δει κάτι και σκεφθεί- αυτό που τώρα βλέπω θέλει να είναι διαφορετικό ανάμεσα στα άλλα, [e] όμως παρουσιάζει ελλείψεις και δεν μπορεί να είναι όπως εκείνο αλλά είναι χειρότερο, τότε δεν πρέπει αυτός που κάνει αυτή τη σκέψη να έχει προηγουμένως γνωρίσει αυτό προς το οποίο λέει ότι υπάρχει η ομοιότητα αλλά είναι κατώτερη σε βαθμό; </a:t>
            </a:r>
          </a:p>
          <a:p>
            <a:pPr marL="0" indent="0" algn="just">
              <a:buNone/>
            </a:pPr>
            <a:r>
              <a:rPr lang="el-GR" dirty="0">
                <a:latin typeface="Arial" panose="020B0604020202020204" pitchFamily="34" charset="0"/>
                <a:cs typeface="Arial" panose="020B0604020202020204" pitchFamily="34" charset="0"/>
              </a:rPr>
              <a:t>Ναι, πρέπει. </a:t>
            </a:r>
          </a:p>
          <a:p>
            <a:pPr marL="0" indent="0" algn="just">
              <a:buNone/>
            </a:pPr>
            <a:r>
              <a:rPr lang="el-GR" dirty="0">
                <a:latin typeface="Arial" panose="020B0604020202020204" pitchFamily="34" charset="0"/>
                <a:cs typeface="Arial" panose="020B0604020202020204" pitchFamily="34" charset="0"/>
              </a:rPr>
              <a:t>Λοιπόν παρακάτω; Έχουμε και εμείς την ίδια εμπειρία σχετικά με τα ίσα πράγματα αλλά και το ίδιο το ίσο ή όχι;</a:t>
            </a:r>
          </a:p>
        </p:txBody>
      </p:sp>
    </p:spTree>
    <p:extLst>
      <p:ext uri="{BB962C8B-B14F-4D97-AF65-F5344CB8AC3E}">
        <p14:creationId xmlns:p14="http://schemas.microsoft.com/office/powerpoint/2010/main" val="796314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B6C9F1-CCF5-F418-715E-8E1F1FE43686}"/>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8DFEF928-2A37-ED89-7083-DCD9D74ED0E9}"/>
              </a:ext>
            </a:extLst>
          </p:cNvPr>
          <p:cNvSpPr>
            <a:spLocks noGrp="1"/>
          </p:cNvSpPr>
          <p:nvPr>
            <p:ph sz="half" idx="1"/>
          </p:nvPr>
        </p:nvSpPr>
        <p:spPr/>
        <p:txBody>
          <a:bodyPr>
            <a:normAutofit fontScale="62500" lnSpcReduction="20000"/>
          </a:bodyPr>
          <a:lstStyle/>
          <a:p>
            <a:pPr marL="0" indent="0" algn="just">
              <a:buNone/>
            </a:pPr>
            <a:r>
              <a:rPr lang="el-GR" dirty="0">
                <a:latin typeface="Arial" panose="020B0604020202020204" pitchFamily="34" charset="0"/>
                <a:cs typeface="Arial" panose="020B0604020202020204" pitchFamily="34" charset="0"/>
              </a:rPr>
              <a:t>[75</a:t>
            </a:r>
            <a:r>
              <a:rPr lang="en-US" dirty="0">
                <a:latin typeface="Arial" panose="020B0604020202020204" pitchFamily="34" charset="0"/>
                <a:cs typeface="Arial" panose="020B0604020202020204" pitchFamily="34" charset="0"/>
              </a:rPr>
              <a:t>a</a:t>
            </a:r>
            <a:r>
              <a:rPr lang="el-GR" dirty="0">
                <a:latin typeface="Arial" panose="020B0604020202020204" pitchFamily="34" charset="0"/>
                <a:cs typeface="Arial" panose="020B0604020202020204" pitchFamily="34" charset="0"/>
              </a:rPr>
              <a:t>] χρόνου </a:t>
            </a:r>
            <a:r>
              <a:rPr lang="el-GR" dirty="0" err="1">
                <a:latin typeface="Arial" panose="020B0604020202020204" pitchFamily="34" charset="0"/>
                <a:cs typeface="Arial" panose="020B0604020202020204" pitchFamily="34" charset="0"/>
              </a:rPr>
              <a:t>ὅτε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πρῶτον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ἰδόντες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ἐνενοήσαμεν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ὀρέγεται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πάντα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ἐνδεεστέρως</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ἔστι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ὁμολογοῦμεν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ἄλλοθεν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ἐννενοηκέναι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μηδὲ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δυνατὸν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ἐννοῆσαι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ἰδεῖν</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ἅψασθαι</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ἔκ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τινος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ἄλλης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αἰσθήσεων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ταὐτὸν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πάντα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λέγω.</a:t>
            </a:r>
          </a:p>
          <a:p>
            <a:pPr marL="0" indent="0" algn="just">
              <a:buNone/>
            </a:pPr>
            <a:r>
              <a:rPr lang="el-GR" dirty="0" err="1">
                <a:latin typeface="Arial" panose="020B0604020202020204" pitchFamily="34" charset="0"/>
                <a:cs typeface="Arial" panose="020B0604020202020204" pitchFamily="34" charset="0"/>
              </a:rPr>
              <a:t>ταὐτὸν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ἔστιν</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Σώκρατες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πρός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ὃ βούλεται </a:t>
            </a:r>
            <a:r>
              <a:rPr lang="el-GR" dirty="0" err="1">
                <a:latin typeface="Arial" panose="020B0604020202020204" pitchFamily="34" charset="0"/>
                <a:cs typeface="Arial" panose="020B0604020202020204" pitchFamily="34" charset="0"/>
              </a:rPr>
              <a:t>δηλῶσαι</a:t>
            </a:r>
            <a:r>
              <a:rPr lang="el-GR" dirty="0">
                <a:latin typeface="Arial" panose="020B0604020202020204" pitchFamily="34" charset="0"/>
                <a:cs typeface="Arial" panose="020B0604020202020204" pitchFamily="34" charset="0"/>
              </a:rPr>
              <a:t> ὁ λόγος.</a:t>
            </a:r>
          </a:p>
          <a:p>
            <a:pPr marL="0" indent="0" algn="just">
              <a:buNone/>
            </a:pP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αἰσθήσεων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ἐννοῆσαι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ὅτι</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30F0ECA0-E308-C5C7-0D83-B2A9AC937A5A}"/>
              </a:ext>
            </a:extLst>
          </p:cNvPr>
          <p:cNvSpPr>
            <a:spLocks noGrp="1"/>
          </p:cNvSpPr>
          <p:nvPr>
            <p:ph sz="half" idx="2"/>
          </p:nvPr>
        </p:nvSpPr>
        <p:spPr/>
        <p:txBody>
          <a:bodyPr>
            <a:normAutofit fontScale="62500" lnSpcReduction="20000"/>
          </a:bodyPr>
          <a:lstStyle/>
          <a:p>
            <a:pPr marL="0" indent="0" algn="just">
              <a:buNone/>
            </a:pPr>
            <a:r>
              <a:rPr lang="el-GR" dirty="0">
                <a:latin typeface="Arial" panose="020B0604020202020204" pitchFamily="34" charset="0"/>
                <a:cs typeface="Arial" panose="020B0604020202020204" pitchFamily="34" charset="0"/>
              </a:rPr>
              <a:t>Ασφαλώς ναι. </a:t>
            </a:r>
          </a:p>
          <a:p>
            <a:pPr marL="0" indent="0" algn="just">
              <a:buNone/>
            </a:pPr>
            <a:r>
              <a:rPr lang="el-GR" dirty="0">
                <a:latin typeface="Arial" panose="020B0604020202020204" pitchFamily="34" charset="0"/>
                <a:cs typeface="Arial" panose="020B0604020202020204" pitchFamily="34" charset="0"/>
              </a:rPr>
              <a:t>Εμείς τότε έχουμε γνωρίσει το ίσο πιο πριν από το σημείο που είδαμε τα ίσα αντικείμενα [75a] πρώτη φορά και κάναμε τη σκέψη ότι όλα τους επιθυμούν να είναι όπως και το ίσο, απομένουν όμως κατώτερα από εκείνο. </a:t>
            </a:r>
          </a:p>
          <a:p>
            <a:pPr marL="0" indent="0" algn="just">
              <a:buNone/>
            </a:pPr>
            <a:r>
              <a:rPr lang="el-GR" dirty="0">
                <a:latin typeface="Arial" panose="020B0604020202020204" pitchFamily="34" charset="0"/>
                <a:cs typeface="Arial" panose="020B0604020202020204" pitchFamily="34" charset="0"/>
              </a:rPr>
              <a:t>Έτσι είναι. </a:t>
            </a:r>
          </a:p>
          <a:p>
            <a:pPr marL="0" indent="0" algn="just">
              <a:buNone/>
            </a:pPr>
            <a:r>
              <a:rPr lang="el-GR" dirty="0">
                <a:latin typeface="Arial" panose="020B0604020202020204" pitchFamily="34" charset="0"/>
                <a:cs typeface="Arial" panose="020B0604020202020204" pitchFamily="34" charset="0"/>
              </a:rPr>
              <a:t>Παραδεχόμαστε ακόμη ότι αυτό δεν το εννοήσαμε αλλιώς ούτε ήταν δυνατόν να το εννοήσουμε παρά μόνο με την όραση ή την αφή ή με μια άλλη αίσθηση- όλες αυτές τις θεωρώ μία. </a:t>
            </a:r>
          </a:p>
          <a:p>
            <a:pPr marL="0" indent="0" algn="just">
              <a:buNone/>
            </a:pPr>
            <a:r>
              <a:rPr lang="el-GR" dirty="0">
                <a:latin typeface="Arial" panose="020B0604020202020204" pitchFamily="34" charset="0"/>
                <a:cs typeface="Arial" panose="020B0604020202020204" pitchFamily="34" charset="0"/>
              </a:rPr>
              <a:t>Ναι, μία είναι Σωκράτη, αυτό τείνει να δείξει η ερευνά μας. Αλλά βέβαια και το εξής με βάση τις αισθήσεις θα καταλήξει κάποιος στη σκέψη [b] ότι όλα τα πράγματα που έχουν να κάνουν με τις αισθήσεις έχουν έφεση προς εκείνο, το ίσο </a:t>
            </a:r>
            <a:r>
              <a:rPr lang="el-GR" dirty="0" err="1">
                <a:latin typeface="Arial" panose="020B0604020202020204" pitchFamily="34" charset="0"/>
                <a:cs typeface="Arial" panose="020B0604020202020204" pitchFamily="34" charset="0"/>
              </a:rPr>
              <a:t>καθεαυτό</a:t>
            </a:r>
            <a:r>
              <a:rPr lang="el-GR" dirty="0">
                <a:latin typeface="Arial" panose="020B0604020202020204" pitchFamily="34" charset="0"/>
                <a:cs typeface="Arial" panose="020B0604020202020204" pitchFamily="34" charset="0"/>
              </a:rPr>
              <a:t>, και είναι κατώτερα του. Αυτό δεν υποστηρίζουμε; </a:t>
            </a:r>
          </a:p>
          <a:p>
            <a:pPr marL="0" indent="0" algn="just">
              <a:buNone/>
            </a:pPr>
            <a:r>
              <a:rPr lang="el-GR" dirty="0">
                <a:latin typeface="Arial" panose="020B0604020202020204" pitchFamily="34" charset="0"/>
                <a:cs typeface="Arial" panose="020B0604020202020204" pitchFamily="34" charset="0"/>
              </a:rPr>
              <a:t>Ναι αυτό. </a:t>
            </a:r>
          </a:p>
        </p:txBody>
      </p:sp>
    </p:spTree>
    <p:extLst>
      <p:ext uri="{BB962C8B-B14F-4D97-AF65-F5344CB8AC3E}">
        <p14:creationId xmlns:p14="http://schemas.microsoft.com/office/powerpoint/2010/main" val="3287199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A6C16B-DCCA-99FA-EBC6-EF3779F51E36}"/>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5</a:t>
            </a:r>
            <a:r>
              <a:rPr lang="el-GR" baseline="30000" dirty="0">
                <a:latin typeface="Arial" panose="020B0604020202020204" pitchFamily="34" charset="0"/>
                <a:cs typeface="Arial" panose="020B0604020202020204" pitchFamily="34" charset="0"/>
              </a:rPr>
              <a:t>ο</a:t>
            </a:r>
            <a:r>
              <a:rPr lang="el-GR" dirty="0">
                <a:latin typeface="Arial" panose="020B0604020202020204" pitchFamily="34" charset="0"/>
                <a:cs typeface="Arial" panose="020B0604020202020204" pitchFamily="34" charset="0"/>
              </a:rPr>
              <a:t> ΜΑΘΗΜΑ</a:t>
            </a:r>
          </a:p>
        </p:txBody>
      </p:sp>
      <p:pic>
        <p:nvPicPr>
          <p:cNvPr id="6" name="Θέση περιεχομένου 5">
            <a:extLst>
              <a:ext uri="{FF2B5EF4-FFF2-40B4-BE49-F238E27FC236}">
                <a16:creationId xmlns:a16="http://schemas.microsoft.com/office/drawing/2014/main" id="{026B29D0-D1B1-6D2B-0C46-A76F02C7E93D}"/>
              </a:ext>
            </a:extLst>
          </p:cNvPr>
          <p:cNvPicPr>
            <a:picLocks noGrp="1" noChangeAspect="1"/>
          </p:cNvPicPr>
          <p:nvPr>
            <p:ph idx="1"/>
          </p:nvPr>
        </p:nvPicPr>
        <p:blipFill>
          <a:blip r:embed="rId2"/>
          <a:stretch>
            <a:fillRect/>
          </a:stretch>
        </p:blipFill>
        <p:spPr>
          <a:xfrm>
            <a:off x="6543040" y="685800"/>
            <a:ext cx="4925059" cy="5181599"/>
          </a:xfrm>
        </p:spPr>
      </p:pic>
      <p:sp>
        <p:nvSpPr>
          <p:cNvPr id="4" name="Θέση κειμένου 3">
            <a:extLst>
              <a:ext uri="{FF2B5EF4-FFF2-40B4-BE49-F238E27FC236}">
                <a16:creationId xmlns:a16="http://schemas.microsoft.com/office/drawing/2014/main" id="{D1ED3660-ED3F-EA64-7EC6-44372D2A7D96}"/>
              </a:ext>
            </a:extLst>
          </p:cNvPr>
          <p:cNvSpPr>
            <a:spLocks noGrp="1"/>
          </p:cNvSpPr>
          <p:nvPr>
            <p:ph type="body" sz="half" idx="2"/>
          </p:nvPr>
        </p:nvSpPr>
        <p:spPr/>
        <p:txBody>
          <a:bodyPr>
            <a:normAutofit/>
          </a:bodyPr>
          <a:lstStyle/>
          <a:p>
            <a:pPr algn="ctr"/>
            <a:r>
              <a:rPr lang="el-GR" sz="3600" i="1" dirty="0">
                <a:latin typeface="Arial" panose="020B0604020202020204" pitchFamily="34" charset="0"/>
                <a:cs typeface="Arial" panose="020B0604020202020204" pitchFamily="34" charset="0"/>
              </a:rPr>
              <a:t>ΦΑΙΔΩΝ</a:t>
            </a:r>
          </a:p>
        </p:txBody>
      </p:sp>
    </p:spTree>
    <p:extLst>
      <p:ext uri="{BB962C8B-B14F-4D97-AF65-F5344CB8AC3E}">
        <p14:creationId xmlns:p14="http://schemas.microsoft.com/office/powerpoint/2010/main" val="880385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4E8A1B-2DA2-7573-D7A7-B4CD44A22616}"/>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9D855CF7-A12A-5747-CFA7-BE8CC9DD51B6}"/>
              </a:ext>
            </a:extLst>
          </p:cNvPr>
          <p:cNvSpPr>
            <a:spLocks noGrp="1"/>
          </p:cNvSpPr>
          <p:nvPr>
            <p:ph sz="half" idx="1"/>
          </p:nvPr>
        </p:nvSpPr>
        <p:spPr/>
        <p:txBody>
          <a:bodyPr>
            <a:noAutofit/>
          </a:bodyPr>
          <a:lstStyle/>
          <a:p>
            <a:pPr marL="0" indent="0" algn="just">
              <a:buNone/>
            </a:pPr>
            <a:r>
              <a:rPr lang="el-GR" sz="1600" dirty="0">
                <a:latin typeface="Arial" panose="020B0604020202020204" pitchFamily="34" charset="0"/>
                <a:cs typeface="Arial" panose="020B0604020202020204" pitchFamily="34" charset="0"/>
              </a:rPr>
              <a:t>[75</a:t>
            </a:r>
            <a:r>
              <a:rPr lang="en-US" sz="1600" dirty="0">
                <a:latin typeface="Arial" panose="020B0604020202020204" pitchFamily="34" charset="0"/>
                <a:cs typeface="Arial" panose="020B0604020202020204" pitchFamily="34" charset="0"/>
              </a:rPr>
              <a:t>b</a:t>
            </a:r>
            <a:r>
              <a:rPr lang="el-GR" sz="1600" dirty="0">
                <a:latin typeface="Arial" panose="020B0604020202020204" pitchFamily="34" charset="0"/>
                <a:cs typeface="Arial" panose="020B0604020202020204" pitchFamily="34" charset="0"/>
              </a:rPr>
              <a:t>] πάντα </a:t>
            </a:r>
            <a:r>
              <a:rPr lang="el-GR" sz="1600" dirty="0" err="1">
                <a:latin typeface="Arial" panose="020B0604020202020204" pitchFamily="34" charset="0"/>
                <a:cs typeface="Arial" panose="020B0604020202020204" pitchFamily="34" charset="0"/>
              </a:rPr>
              <a:t>τὰ</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ἐν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ταῖς</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αἰσθήσεσιν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ἐκείνου</a:t>
            </a:r>
            <a:r>
              <a:rPr lang="el-GR" sz="1600" dirty="0">
                <a:latin typeface="Arial" panose="020B0604020202020204" pitchFamily="34" charset="0"/>
                <a:cs typeface="Arial" panose="020B0604020202020204" pitchFamily="34" charset="0"/>
              </a:rPr>
              <a:t> τε </a:t>
            </a:r>
            <a:r>
              <a:rPr lang="el-GR" sz="1600" dirty="0" err="1">
                <a:latin typeface="Arial" panose="020B0604020202020204" pitchFamily="34" charset="0"/>
                <a:cs typeface="Arial" panose="020B0604020202020204" pitchFamily="34" charset="0"/>
              </a:rPr>
              <a:t>ὀρέγεται</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τοῦ</a:t>
            </a:r>
            <a:r>
              <a:rPr lang="el-GR" sz="1600" dirty="0">
                <a:latin typeface="Arial" panose="020B0604020202020204" pitchFamily="34" charset="0"/>
                <a:cs typeface="Arial" panose="020B0604020202020204" pitchFamily="34" charset="0"/>
              </a:rPr>
              <a:t> ὃ </a:t>
            </a:r>
            <a:r>
              <a:rPr lang="el-GR" sz="1600" dirty="0" err="1">
                <a:latin typeface="Arial" panose="020B0604020202020204" pitchFamily="34" charset="0"/>
                <a:cs typeface="Arial" panose="020B0604020202020204" pitchFamily="34" charset="0"/>
              </a:rPr>
              <a:t>ἔστιν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ἴσον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καὶ</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αὐτοῦ</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ἐνδεέστερά</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ἐστιν</a:t>
            </a:r>
            <a:r>
              <a:rPr lang="el-GR" sz="1600" dirty="0">
                <a:latin typeface="Arial" panose="020B0604020202020204" pitchFamily="34" charset="0"/>
                <a:cs typeface="Arial" panose="020B0604020202020204" pitchFamily="34" charset="0"/>
              </a:rPr>
              <a:t>· ἢ </a:t>
            </a:r>
            <a:r>
              <a:rPr lang="el-GR" sz="1600" dirty="0" err="1">
                <a:latin typeface="Arial" panose="020B0604020202020204" pitchFamily="34" charset="0"/>
                <a:cs typeface="Arial" panose="020B0604020202020204" pitchFamily="34" charset="0"/>
              </a:rPr>
              <a:t>πῶς</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λέγομεν</a:t>
            </a:r>
            <a:r>
              <a:rPr lang="el-GR" sz="1600" dirty="0">
                <a:latin typeface="Arial" panose="020B0604020202020204" pitchFamily="34" charset="0"/>
                <a:cs typeface="Arial" panose="020B0604020202020204" pitchFamily="34" charset="0"/>
              </a:rPr>
              <a:t>;</a:t>
            </a:r>
          </a:p>
          <a:p>
            <a:pPr marL="0" indent="0" algn="just">
              <a:buNone/>
            </a:pPr>
            <a:r>
              <a:rPr lang="el-GR" sz="1600" dirty="0" err="1">
                <a:latin typeface="Arial" panose="020B0604020202020204" pitchFamily="34" charset="0"/>
                <a:cs typeface="Arial" panose="020B0604020202020204" pitchFamily="34" charset="0"/>
              </a:rPr>
              <a:t>οὕτως</a:t>
            </a:r>
            <a:r>
              <a:rPr lang="el-GR" sz="1600" dirty="0">
                <a:latin typeface="Arial" panose="020B0604020202020204" pitchFamily="34" charset="0"/>
                <a:cs typeface="Arial" panose="020B0604020202020204" pitchFamily="34" charset="0"/>
              </a:rPr>
              <a:t>.</a:t>
            </a:r>
          </a:p>
          <a:p>
            <a:pPr marL="0" indent="0" algn="just">
              <a:buNone/>
            </a:pPr>
            <a:r>
              <a:rPr lang="el-GR" sz="1600" dirty="0" err="1">
                <a:latin typeface="Arial" panose="020B0604020202020204" pitchFamily="34" charset="0"/>
                <a:cs typeface="Arial" panose="020B0604020202020204" pitchFamily="34" charset="0"/>
              </a:rPr>
              <a:t>πρὸ</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τοῦ</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ἄρα</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ἄρξασθαι</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ἡμᾶς</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ὁρᾶν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καὶ</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ἀκούειν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καὶ</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τἆλλα</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αἰσθάνεσθαι</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τυχεῖν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ἔδει</a:t>
            </a:r>
            <a:r>
              <a:rPr lang="el-GR" sz="1600" dirty="0">
                <a:latin typeface="Arial" panose="020B0604020202020204" pitchFamily="34" charset="0"/>
                <a:cs typeface="Arial" panose="020B0604020202020204" pitchFamily="34" charset="0"/>
              </a:rPr>
              <a:t> που </a:t>
            </a:r>
            <a:r>
              <a:rPr lang="el-GR" sz="1600" dirty="0" err="1">
                <a:latin typeface="Arial" panose="020B0604020202020204" pitchFamily="34" charset="0"/>
                <a:cs typeface="Arial" panose="020B0604020202020204" pitchFamily="34" charset="0"/>
              </a:rPr>
              <a:t>εἰληφότας</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ἐπιστήμην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αὐτοῦ</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τοῦ</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ἴσου</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ὅτι</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ἔστιν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εἰ</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ἐμέλλομεν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τὰ</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ἐκ</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τῶν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αἰσθήσεων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ἴσα</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ἐκεῖσε</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ἀνοίσειν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ὅτι</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προθυμεῖται</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μὲν</a:t>
            </a:r>
            <a:r>
              <a:rPr lang="el-GR" sz="1600" dirty="0">
                <a:latin typeface="Arial" panose="020B0604020202020204" pitchFamily="34" charset="0"/>
                <a:cs typeface="Arial" panose="020B0604020202020204" pitchFamily="34" charset="0"/>
              </a:rPr>
              <a:t> πάντα </a:t>
            </a:r>
            <a:r>
              <a:rPr lang="el-GR" sz="1600" dirty="0" err="1">
                <a:latin typeface="Arial" panose="020B0604020202020204" pitchFamily="34" charset="0"/>
                <a:cs typeface="Arial" panose="020B0604020202020204" pitchFamily="34" charset="0"/>
              </a:rPr>
              <a:t>τοιαῦτ</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εἶναι</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οἷον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ἐκεῖνο</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ἔστιν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δὲ</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αὐτοῦ</a:t>
            </a:r>
            <a:r>
              <a:rPr lang="el-GR" sz="1600" dirty="0">
                <a:latin typeface="Arial" panose="020B0604020202020204" pitchFamily="34" charset="0"/>
                <a:cs typeface="Arial" panose="020B0604020202020204" pitchFamily="34" charset="0"/>
              </a:rPr>
              <a:t> φαυλότερα.</a:t>
            </a:r>
          </a:p>
          <a:p>
            <a:pPr marL="0" indent="0" algn="just">
              <a:buNone/>
            </a:pPr>
            <a:r>
              <a:rPr lang="el-GR" sz="1600" dirty="0" err="1">
                <a:latin typeface="Arial" panose="020B0604020202020204" pitchFamily="34" charset="0"/>
                <a:cs typeface="Arial" panose="020B0604020202020204" pitchFamily="34" charset="0"/>
              </a:rPr>
              <a:t>ἀνάγκη</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ἐκ</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τῶν</a:t>
            </a:r>
            <a:r>
              <a:rPr lang="el-GR" sz="1600" dirty="0">
                <a:latin typeface="Arial" panose="020B0604020202020204" pitchFamily="34" charset="0"/>
                <a:cs typeface="Arial" panose="020B0604020202020204" pitchFamily="34" charset="0"/>
              </a:rPr>
              <a:t> προειρημένων, ὦ </a:t>
            </a:r>
            <a:r>
              <a:rPr lang="el-GR" sz="1600" dirty="0" err="1">
                <a:latin typeface="Arial" panose="020B0604020202020204" pitchFamily="34" charset="0"/>
                <a:cs typeface="Arial" panose="020B0604020202020204" pitchFamily="34" charset="0"/>
              </a:rPr>
              <a:t>Σώκρατες</a:t>
            </a:r>
            <a:r>
              <a:rPr lang="el-GR" sz="1600" dirty="0">
                <a:latin typeface="Arial" panose="020B0604020202020204" pitchFamily="34" charset="0"/>
                <a:cs typeface="Arial" panose="020B0604020202020204" pitchFamily="34" charset="0"/>
              </a:rPr>
              <a:t>.</a:t>
            </a:r>
          </a:p>
          <a:p>
            <a:pPr marL="0" indent="0" algn="just">
              <a:buNone/>
            </a:pPr>
            <a:r>
              <a:rPr lang="el-GR" sz="1600" dirty="0" err="1">
                <a:latin typeface="Arial" panose="020B0604020202020204" pitchFamily="34" charset="0"/>
                <a:cs typeface="Arial" panose="020B0604020202020204" pitchFamily="34" charset="0"/>
              </a:rPr>
              <a:t>οὐκοῦν</a:t>
            </a:r>
            <a:r>
              <a:rPr lang="el-GR" sz="1600" dirty="0">
                <a:latin typeface="Arial" panose="020B0604020202020204" pitchFamily="34" charset="0"/>
                <a:cs typeface="Arial" panose="020B0604020202020204" pitchFamily="34" charset="0"/>
              </a:rPr>
              <a:t> γενόμενοι </a:t>
            </a:r>
            <a:r>
              <a:rPr lang="el-GR" sz="1600" dirty="0" err="1">
                <a:latin typeface="Arial" panose="020B0604020202020204" pitchFamily="34" charset="0"/>
                <a:cs typeface="Arial" panose="020B0604020202020204" pitchFamily="34" charset="0"/>
              </a:rPr>
              <a:t>εὐθὺς</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ἑωρῶμέν</a:t>
            </a:r>
            <a:r>
              <a:rPr lang="el-GR" sz="1600" dirty="0">
                <a:latin typeface="Arial" panose="020B0604020202020204" pitchFamily="34" charset="0"/>
                <a:cs typeface="Arial" panose="020B0604020202020204" pitchFamily="34" charset="0"/>
              </a:rPr>
              <a:t> τε </a:t>
            </a:r>
            <a:r>
              <a:rPr lang="el-GR" sz="1600" dirty="0" err="1">
                <a:latin typeface="Arial" panose="020B0604020202020204" pitchFamily="34" charset="0"/>
                <a:cs typeface="Arial" panose="020B0604020202020204" pitchFamily="34" charset="0"/>
              </a:rPr>
              <a:t>καὶ</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ἠκούομεν</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καὶ</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τὰς</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ἄλλας</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αἰσθήσεις</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εἴχομεν</a:t>
            </a:r>
            <a:r>
              <a:rPr lang="el-GR" sz="1600" dirty="0">
                <a:latin typeface="Arial" panose="020B0604020202020204" pitchFamily="34" charset="0"/>
                <a:cs typeface="Arial" panose="020B0604020202020204" pitchFamily="34" charset="0"/>
              </a:rPr>
              <a:t>;</a:t>
            </a:r>
          </a:p>
          <a:p>
            <a:pPr marL="0" indent="0" algn="just">
              <a:buNone/>
            </a:pPr>
            <a:r>
              <a:rPr lang="el-GR" sz="1600" dirty="0">
                <a:latin typeface="Arial" panose="020B0604020202020204" pitchFamily="34" charset="0"/>
                <a:cs typeface="Arial" panose="020B0604020202020204" pitchFamily="34" charset="0"/>
              </a:rPr>
              <a:t>πάνυ </a:t>
            </a:r>
            <a:r>
              <a:rPr lang="el-GR" sz="1600" dirty="0" err="1">
                <a:latin typeface="Arial" panose="020B0604020202020204" pitchFamily="34" charset="0"/>
                <a:cs typeface="Arial" panose="020B0604020202020204" pitchFamily="34" charset="0"/>
              </a:rPr>
              <a:t>γε</a:t>
            </a:r>
            <a:r>
              <a:rPr lang="el-GR" sz="1600"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BC0A115A-8C81-EDF1-05F9-F6FD4E4D8417}"/>
              </a:ext>
            </a:extLst>
          </p:cNvPr>
          <p:cNvSpPr>
            <a:spLocks noGrp="1"/>
          </p:cNvSpPr>
          <p:nvPr>
            <p:ph sz="half" idx="2"/>
          </p:nvPr>
        </p:nvSpPr>
        <p:spPr/>
        <p:txBody>
          <a:bodyPr>
            <a:normAutofit fontScale="55000" lnSpcReduction="20000"/>
          </a:bodyPr>
          <a:lstStyle/>
          <a:p>
            <a:pPr marL="0" indent="0" algn="just">
              <a:buNone/>
            </a:pPr>
            <a:r>
              <a:rPr lang="el-GR" dirty="0">
                <a:latin typeface="Arial" panose="020B0604020202020204" pitchFamily="34" charset="0"/>
                <a:cs typeface="Arial" panose="020B0604020202020204" pitchFamily="34" charset="0"/>
              </a:rPr>
              <a:t>Προτού λοιπόν αρχίσουμε να βλέπουμε, να ακούμε και να κάνουμε χρήση των λοιπών αισθήσεων πρέπει εμείς να έχουμε αποκτήσει τη γνώση του ίσου </a:t>
            </a:r>
            <a:r>
              <a:rPr lang="el-GR" dirty="0" err="1">
                <a:latin typeface="Arial" panose="020B0604020202020204" pitchFamily="34" charset="0"/>
                <a:cs typeface="Arial" panose="020B0604020202020204" pitchFamily="34" charset="0"/>
              </a:rPr>
              <a:t>καθεαυτού</a:t>
            </a:r>
            <a:r>
              <a:rPr lang="el-GR" dirty="0">
                <a:latin typeface="Arial" panose="020B0604020202020204" pitchFamily="34" charset="0"/>
                <a:cs typeface="Arial" panose="020B0604020202020204" pitchFamily="34" charset="0"/>
              </a:rPr>
              <a:t>, αυτού που είναι, εάν έχουμε σκοπό να αποδώσουμε τα ίσα αντικείμενα των αισθήσεων μας σε εκείνο με τη σκέψη ότι όλα τους έχουν την έφεση να γίνουν τέτοια, όπως εκείνο, είναι όμως κατώτερα του. </a:t>
            </a:r>
          </a:p>
          <a:p>
            <a:pPr marL="0" indent="0" algn="just">
              <a:buNone/>
            </a:pPr>
            <a:r>
              <a:rPr lang="el-GR" dirty="0">
                <a:latin typeface="Arial" panose="020B0604020202020204" pitchFamily="34" charset="0"/>
                <a:cs typeface="Arial" panose="020B0604020202020204" pitchFamily="34" charset="0"/>
              </a:rPr>
              <a:t>Αυτό προκύπτει, Σωκράτη, από αυτά που υποστηρίξαμε έως τώρα. </a:t>
            </a:r>
          </a:p>
          <a:p>
            <a:pPr marL="0" indent="0" algn="just">
              <a:buNone/>
            </a:pPr>
            <a:r>
              <a:rPr lang="el-GR" dirty="0">
                <a:latin typeface="Arial" panose="020B0604020202020204" pitchFamily="34" charset="0"/>
                <a:cs typeface="Arial" panose="020B0604020202020204" pitchFamily="34" charset="0"/>
              </a:rPr>
              <a:t>Μόλις λοιπόν γεννηθούμε δεν είμαστε ικανοί να δούμε, να ακούσουμε και να κάνουμε χρήση των άλλων αισθήσεων; </a:t>
            </a:r>
          </a:p>
          <a:p>
            <a:pPr marL="0" indent="0" algn="just">
              <a:buNone/>
            </a:pPr>
            <a:r>
              <a:rPr lang="el-GR" dirty="0">
                <a:latin typeface="Arial" panose="020B0604020202020204" pitchFamily="34" charset="0"/>
                <a:cs typeface="Arial" panose="020B0604020202020204" pitchFamily="34" charset="0"/>
              </a:rPr>
              <a:t>Βεβαίως ναι. </a:t>
            </a:r>
          </a:p>
          <a:p>
            <a:pPr marL="0" indent="0" algn="just">
              <a:buNone/>
            </a:pPr>
            <a:r>
              <a:rPr lang="el-GR" dirty="0">
                <a:latin typeface="Arial" panose="020B0604020202020204" pitchFamily="34" charset="0"/>
                <a:cs typeface="Arial" panose="020B0604020202020204" pitchFamily="34" charset="0"/>
              </a:rPr>
              <a:t>Δεν πρέπει τότε, αυτό υποστηρίξουμε, να έχουμε αποκτήσει πρωτύτερα [e] τη γνώση του ίσου; </a:t>
            </a:r>
          </a:p>
          <a:p>
            <a:pPr marL="0" indent="0" algn="just">
              <a:buNone/>
            </a:pPr>
            <a:r>
              <a:rPr lang="el-GR" dirty="0">
                <a:latin typeface="Arial" panose="020B0604020202020204" pitchFamily="34" charset="0"/>
                <a:cs typeface="Arial" panose="020B0604020202020204" pitchFamily="34" charset="0"/>
              </a:rPr>
              <a:t>Ναι. </a:t>
            </a:r>
          </a:p>
          <a:p>
            <a:pPr marL="0" indent="0" algn="just">
              <a:buNone/>
            </a:pPr>
            <a:r>
              <a:rPr lang="el-GR" dirty="0">
                <a:latin typeface="Arial" panose="020B0604020202020204" pitchFamily="34" charset="0"/>
                <a:cs typeface="Arial" panose="020B0604020202020204" pitchFamily="34" charset="0"/>
              </a:rPr>
              <a:t>Πριν επομένως να γεννηθούμε, έτσι φαίνεται, πρέπει να την έχουμε αποκτήσει. </a:t>
            </a:r>
          </a:p>
          <a:p>
            <a:pPr marL="0" indent="0" algn="just">
              <a:buNone/>
            </a:pPr>
            <a:r>
              <a:rPr lang="el-GR" dirty="0">
                <a:latin typeface="Arial" panose="020B0604020202020204" pitchFamily="34" charset="0"/>
                <a:cs typeface="Arial" panose="020B0604020202020204" pitchFamily="34" charset="0"/>
              </a:rPr>
              <a:t>Αυτό φαίνεται. </a:t>
            </a:r>
          </a:p>
        </p:txBody>
      </p:sp>
    </p:spTree>
    <p:extLst>
      <p:ext uri="{BB962C8B-B14F-4D97-AF65-F5344CB8AC3E}">
        <p14:creationId xmlns:p14="http://schemas.microsoft.com/office/powerpoint/2010/main" val="2409862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1F729F-B6B5-B30A-9901-872C64D94D93}"/>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DC9C1B60-9F28-EF6E-7033-46422EA98068}"/>
              </a:ext>
            </a:extLst>
          </p:cNvPr>
          <p:cNvSpPr>
            <a:spLocks noGrp="1"/>
          </p:cNvSpPr>
          <p:nvPr>
            <p:ph sz="half" idx="1"/>
          </p:nvPr>
        </p:nvSpPr>
        <p:spPr/>
        <p:txBody>
          <a:bodyPr>
            <a:normAutofit fontScale="85000" lnSpcReduction="20000"/>
          </a:bodyPr>
          <a:lstStyle/>
          <a:p>
            <a:pPr marL="0" indent="0" algn="just">
              <a:buNone/>
            </a:pPr>
            <a:r>
              <a:rPr lang="el-GR" dirty="0">
                <a:latin typeface="Arial" panose="020B0604020202020204" pitchFamily="34" charset="0"/>
                <a:cs typeface="Arial" panose="020B0604020202020204" pitchFamily="34" charset="0"/>
              </a:rPr>
              <a:t>[75</a:t>
            </a:r>
            <a:r>
              <a:rPr lang="en-US" dirty="0">
                <a:latin typeface="Arial" panose="020B0604020202020204" pitchFamily="34" charset="0"/>
                <a:cs typeface="Arial" panose="020B0604020202020204" pitchFamily="34" charset="0"/>
              </a:rPr>
              <a:t>c</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ἔδει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δέ</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φαμέν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πρὸ</a:t>
            </a:r>
            <a:r>
              <a:rPr lang="el-GR" dirty="0">
                <a:latin typeface="Arial" panose="020B0604020202020204" pitchFamily="34" charset="0"/>
                <a:cs typeface="Arial" panose="020B0604020202020204" pitchFamily="34" charset="0"/>
              </a:rPr>
              <a:t> τούτων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εἰληφέναι</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ναί</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πρὶν</a:t>
            </a:r>
            <a:r>
              <a:rPr lang="el-GR" dirty="0">
                <a:latin typeface="Arial" panose="020B0604020202020204" pitchFamily="34" charset="0"/>
                <a:cs typeface="Arial" panose="020B0604020202020204" pitchFamily="34" charset="0"/>
              </a:rPr>
              <a:t> γενέσθαι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ἔοικεν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ἀνάγκη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εἰληφέναι</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ἔοικεν</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οὐκοῦν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λαβόντες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γενέσθαι </a:t>
            </a:r>
            <a:r>
              <a:rPr lang="el-GR" dirty="0" err="1">
                <a:latin typeface="Arial" panose="020B0604020202020204" pitchFamily="34" charset="0"/>
                <a:cs typeface="Arial" panose="020B0604020202020204" pitchFamily="34" charset="0"/>
              </a:rPr>
              <a:t>ἔχοντες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ἐγενόμεθα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ἠπιστάμεθα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πρὶν</a:t>
            </a:r>
            <a:r>
              <a:rPr lang="el-GR" dirty="0">
                <a:latin typeface="Arial" panose="020B0604020202020204" pitchFamily="34" charset="0"/>
                <a:cs typeface="Arial" panose="020B0604020202020204" pitchFamily="34" charset="0"/>
              </a:rPr>
              <a:t> γενέσθαι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εὐθὺς</a:t>
            </a:r>
            <a:r>
              <a:rPr lang="el-GR" dirty="0">
                <a:latin typeface="Arial" panose="020B0604020202020204" pitchFamily="34" charset="0"/>
                <a:cs typeface="Arial" panose="020B0604020202020204" pitchFamily="34" charset="0"/>
              </a:rPr>
              <a:t> γενόμενοι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μόνον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μεῖζον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ἔλαττον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σύμπαντα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νῦν</a:t>
            </a:r>
            <a:r>
              <a:rPr lang="el-GR" dirty="0">
                <a:latin typeface="Arial" panose="020B0604020202020204" pitchFamily="34" charset="0"/>
                <a:cs typeface="Arial" panose="020B0604020202020204" pitchFamily="34" charset="0"/>
              </a:rPr>
              <a:t> ὁ λόγος </a:t>
            </a:r>
            <a:r>
              <a:rPr lang="el-GR" dirty="0" err="1">
                <a:latin typeface="Arial" panose="020B0604020202020204" pitchFamily="34" charset="0"/>
                <a:cs typeface="Arial" panose="020B0604020202020204" pitchFamily="34" charset="0"/>
              </a:rPr>
              <a:t>ἡμῖν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μᾶλλόν</a:t>
            </a:r>
            <a:r>
              <a:rPr lang="el-GR" dirty="0">
                <a:latin typeface="Arial" panose="020B0604020202020204" pitchFamily="34" charset="0"/>
                <a:cs typeface="Arial" panose="020B0604020202020204" pitchFamily="34" charset="0"/>
              </a:rPr>
              <a:t> τι ἢ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καλοῦ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DF1268CA-0C28-17D8-8A62-AD6E63723D42}"/>
              </a:ext>
            </a:extLst>
          </p:cNvPr>
          <p:cNvSpPr>
            <a:spLocks noGrp="1"/>
          </p:cNvSpPr>
          <p:nvPr>
            <p:ph sz="half" idx="2"/>
          </p:nvPr>
        </p:nvSpPr>
        <p:spPr/>
        <p:txBody>
          <a:bodyPr>
            <a:normAutofit fontScale="85000" lnSpcReduction="20000"/>
          </a:bodyPr>
          <a:lstStyle/>
          <a:p>
            <a:pPr marL="0" indent="0" algn="just">
              <a:buNone/>
            </a:pPr>
            <a:r>
              <a:rPr lang="el-GR" dirty="0">
                <a:latin typeface="Arial" panose="020B0604020202020204" pitchFamily="34" charset="0"/>
                <a:cs typeface="Arial" panose="020B0604020202020204" pitchFamily="34" charset="0"/>
              </a:rPr>
              <a:t>Εάν λοιπόν την αποκτήσαμε πριν γεννηθούμε και γεννηθήκαμε κατέχοντας την, τότε δεν ξέρουμε πριν από τη γέννηση μας και ευθύς μετά από αυτή όχι μόνο το ίσο και το μεγαλύτερο και το μικρότερο αλλά και όλα τα πράγματα του είδους; Διότι η αναζήτηση που κάνουμε δεν αφορά αποκλειστικά το ίσο αλλά και το όμορφο και [d] το καλό, το δίκαιο και το όσιο, και -πράγμα που λέω- όλα αυτά που τους βάζουμε την ετικέτα-σφραγίδα 'αυτό που είναι', όταν υποβάλλουμε ερωτήσεις αλλά και όταν δίνουμε απαντήσεις. Επομένως εμείς τη γνώση όλων αυτών πρέπει να την αποκτήσαμε πριν από τη γέννηση μας. </a:t>
            </a:r>
          </a:p>
        </p:txBody>
      </p:sp>
    </p:spTree>
    <p:extLst>
      <p:ext uri="{BB962C8B-B14F-4D97-AF65-F5344CB8AC3E}">
        <p14:creationId xmlns:p14="http://schemas.microsoft.com/office/powerpoint/2010/main" val="2750962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FDF71E-DD0A-6AED-0E90-4B358D63B701}"/>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D09256F2-6E86-EDDC-4083-94EB1B8A633B}"/>
              </a:ext>
            </a:extLst>
          </p:cNvPr>
          <p:cNvSpPr>
            <a:spLocks noGrp="1"/>
          </p:cNvSpPr>
          <p:nvPr>
            <p:ph sz="half" idx="1"/>
          </p:nvPr>
        </p:nvSpPr>
        <p:spPr/>
        <p:txBody>
          <a:bodyPr>
            <a:normAutofit fontScale="85000" lnSpcReduction="10000"/>
          </a:bodyPr>
          <a:lstStyle/>
          <a:p>
            <a:pPr marL="0" indent="0" algn="just">
              <a:buNone/>
            </a:pPr>
            <a:r>
              <a:rPr lang="el-GR" dirty="0">
                <a:latin typeface="Arial" panose="020B0604020202020204" pitchFamily="34" charset="0"/>
                <a:cs typeface="Arial" panose="020B0604020202020204" pitchFamily="34" charset="0"/>
              </a:rPr>
              <a:t>[75</a:t>
            </a:r>
            <a:r>
              <a:rPr lang="en-US" dirty="0">
                <a:latin typeface="Arial" panose="020B0604020202020204" pitchFamily="34" charset="0"/>
                <a:cs typeface="Arial" panose="020B0604020202020204" pitchFamily="34" charset="0"/>
              </a:rPr>
              <a:t>d</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ἀγαθοῦ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δικαίου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ὁσίου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καί</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ὅπερ</a:t>
            </a:r>
            <a:r>
              <a:rPr lang="el-GR" dirty="0">
                <a:latin typeface="Arial" panose="020B0604020202020204" pitchFamily="34" charset="0"/>
                <a:cs typeface="Arial" panose="020B0604020202020204" pitchFamily="34" charset="0"/>
              </a:rPr>
              <a:t> λέγω,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ἁπάντων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οἷς</a:t>
            </a:r>
            <a:r>
              <a:rPr lang="el-GR" dirty="0">
                <a:latin typeface="Arial" panose="020B0604020202020204" pitchFamily="34" charset="0"/>
                <a:cs typeface="Arial" panose="020B0604020202020204" pitchFamily="34" charset="0"/>
              </a:rPr>
              <a:t> </a:t>
            </a:r>
            <a:r>
              <a:rPr lang="el-GR" b="1" dirty="0" err="1">
                <a:latin typeface="Arial" panose="020B0604020202020204" pitchFamily="34" charset="0"/>
                <a:cs typeface="Arial" panose="020B0604020202020204" pitchFamily="34" charset="0"/>
              </a:rPr>
              <a:t>ἐπισφραγιζόμεθα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αὐτὸ</a:t>
            </a:r>
            <a:r>
              <a:rPr lang="el-GR" dirty="0">
                <a:latin typeface="Arial" panose="020B0604020202020204" pitchFamily="34" charset="0"/>
                <a:cs typeface="Arial" panose="020B0604020202020204" pitchFamily="34" charset="0"/>
              </a:rPr>
              <a:t> ὃ </a:t>
            </a:r>
            <a:r>
              <a:rPr lang="el-GR" dirty="0" err="1">
                <a:latin typeface="Arial" panose="020B0604020202020204" pitchFamily="34" charset="0"/>
                <a:cs typeface="Arial" panose="020B0604020202020204" pitchFamily="34" charset="0"/>
              </a:rPr>
              <a:t>ἔστι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ἐρωτήσεσιν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ἐρωτῶντες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ἀποκρίσεσιν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ἀποκρινόμενοι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ὥστε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ἀναγκαῖον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ἡμῖν</a:t>
            </a:r>
            <a:r>
              <a:rPr lang="el-GR" dirty="0">
                <a:latin typeface="Arial" panose="020B0604020202020204" pitchFamily="34" charset="0"/>
                <a:cs typeface="Arial" panose="020B0604020202020204" pitchFamily="34" charset="0"/>
              </a:rPr>
              <a:t> τούτων πάντων </a:t>
            </a:r>
            <a:r>
              <a:rPr lang="el-GR" dirty="0" err="1">
                <a:latin typeface="Arial" panose="020B0604020202020204" pitchFamily="34" charset="0"/>
                <a:cs typeface="Arial" panose="020B0604020202020204" pitchFamily="34" charset="0"/>
              </a:rPr>
              <a:t>τὰς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a:t>
            </a:r>
            <a:r>
              <a:rPr lang="el-GR" dirty="0">
                <a:latin typeface="Arial" panose="020B0604020202020204" pitchFamily="34" charset="0"/>
                <a:cs typeface="Arial" panose="020B0604020202020204" pitchFamily="34" charset="0"/>
              </a:rPr>
              <a:t> γενέσθαι </a:t>
            </a:r>
            <a:r>
              <a:rPr lang="el-GR" dirty="0" err="1">
                <a:latin typeface="Arial" panose="020B0604020202020204" pitchFamily="34" charset="0"/>
                <a:cs typeface="Arial" panose="020B0604020202020204" pitchFamily="34" charset="0"/>
              </a:rPr>
              <a:t>εἰληφέναι</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ἔστι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λαβόντες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ἑκάστοτε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ἐπιλελήσμεθα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εἰδότας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ἀεὶ</a:t>
            </a:r>
            <a:r>
              <a:rPr lang="el-GR" dirty="0">
                <a:latin typeface="Arial" panose="020B0604020202020204" pitchFamily="34" charset="0"/>
                <a:cs typeface="Arial" panose="020B0604020202020204" pitchFamily="34" charset="0"/>
              </a:rPr>
              <a:t> γίγνεσθαι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ἀεὶ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διὰ</a:t>
            </a:r>
            <a:r>
              <a:rPr lang="el-GR" dirty="0">
                <a:latin typeface="Arial" panose="020B0604020202020204" pitchFamily="34" charset="0"/>
                <a:cs typeface="Arial" panose="020B0604020202020204" pitchFamily="34" charset="0"/>
              </a:rPr>
              <a:t> βίου </a:t>
            </a:r>
            <a:r>
              <a:rPr lang="el-GR" dirty="0" err="1">
                <a:latin typeface="Arial" panose="020B0604020202020204" pitchFamily="34" charset="0"/>
                <a:cs typeface="Arial" panose="020B0604020202020204" pitchFamily="34" charset="0"/>
              </a:rPr>
              <a:t>εἰδέναι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εἰδέναι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λαβόντα</a:t>
            </a:r>
            <a:r>
              <a:rPr lang="el-GR" dirty="0">
                <a:latin typeface="Arial" panose="020B0604020202020204" pitchFamily="34" charset="0"/>
                <a:cs typeface="Arial" panose="020B0604020202020204" pitchFamily="34" charset="0"/>
              </a:rPr>
              <a:t> του </a:t>
            </a:r>
            <a:r>
              <a:rPr lang="el-GR" dirty="0" err="1">
                <a:latin typeface="Arial" panose="020B0604020202020204" pitchFamily="34" charset="0"/>
                <a:cs typeface="Arial" panose="020B0604020202020204" pitchFamily="34" charset="0"/>
              </a:rPr>
              <a:t>ἐπιστήμην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ἀπολωλεκέναι</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λήθην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λέγομεν</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ἐπιστήμης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ἀποβολήν</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3D685FBB-B2C8-91EE-8C43-9E961864919C}"/>
              </a:ext>
            </a:extLst>
          </p:cNvPr>
          <p:cNvSpPr>
            <a:spLocks noGrp="1"/>
          </p:cNvSpPr>
          <p:nvPr>
            <p:ph sz="half" idx="2"/>
          </p:nvPr>
        </p:nvSpPr>
        <p:spPr/>
        <p:txBody>
          <a:bodyPr>
            <a:normAutofit fontScale="85000" lnSpcReduction="10000"/>
          </a:bodyPr>
          <a:lstStyle/>
          <a:p>
            <a:pPr marL="0" indent="0" algn="just">
              <a:buNone/>
            </a:pPr>
            <a:r>
              <a:rPr lang="el-GR" dirty="0">
                <a:latin typeface="Arial" panose="020B0604020202020204" pitchFamily="34" charset="0"/>
                <a:cs typeface="Arial" panose="020B0604020202020204" pitchFamily="34" charset="0"/>
              </a:rPr>
              <a:t>Συμφωνώ. </a:t>
            </a:r>
          </a:p>
          <a:p>
            <a:pPr marL="0" indent="0" algn="just">
              <a:buNone/>
            </a:pPr>
            <a:r>
              <a:rPr lang="el-GR" dirty="0">
                <a:latin typeface="Arial" panose="020B0604020202020204" pitchFamily="34" charset="0"/>
                <a:cs typeface="Arial" panose="020B0604020202020204" pitchFamily="34" charset="0"/>
              </a:rPr>
              <a:t>Και εάν εμείς που την αποκτήσαμε ούτε μια φορά δεν την ξεχάσαμε, τότε γεννιόμαστε και ξέρουμε και αυτή τη γνώση κατέχουμε σε όλο το μήκος της ζωής μας. Διότι 'ξέρω' αυτό σημαίνει, να έχεις αποκτήσει τη γνώση και να την κατέχεις χωρίς να την </a:t>
            </a:r>
            <a:r>
              <a:rPr lang="el-GR" dirty="0" err="1">
                <a:latin typeface="Arial" panose="020B0604020202020204" pitchFamily="34" charset="0"/>
                <a:cs typeface="Arial" panose="020B0604020202020204" pitchFamily="34" charset="0"/>
              </a:rPr>
              <a:t>απολέσεις</a:t>
            </a:r>
            <a:r>
              <a:rPr lang="el-GR" dirty="0">
                <a:latin typeface="Arial" panose="020B0604020202020204" pitchFamily="34" charset="0"/>
                <a:cs typeface="Arial" panose="020B0604020202020204" pitchFamily="34" charset="0"/>
              </a:rPr>
              <a:t>. Αυτό πάλι δεν ονομάζουμε λήθη,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την απώλεια της γνώσης; </a:t>
            </a:r>
          </a:p>
        </p:txBody>
      </p:sp>
    </p:spTree>
    <p:extLst>
      <p:ext uri="{BB962C8B-B14F-4D97-AF65-F5344CB8AC3E}">
        <p14:creationId xmlns:p14="http://schemas.microsoft.com/office/powerpoint/2010/main" val="28124549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AA88BB-FD9C-0466-8EB6-FA98E6B93DF2}"/>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6EA321B3-F0EB-E523-DAC5-DF77BA9555DF}"/>
              </a:ext>
            </a:extLst>
          </p:cNvPr>
          <p:cNvSpPr>
            <a:spLocks noGrp="1"/>
          </p:cNvSpPr>
          <p:nvPr>
            <p:ph sz="half" idx="1"/>
          </p:nvPr>
        </p:nvSpPr>
        <p:spPr/>
        <p:txBody>
          <a:bodyPr>
            <a:normAutofit fontScale="92500" lnSpcReduction="20000"/>
          </a:bodyPr>
          <a:lstStyle/>
          <a:p>
            <a:pPr marL="0" indent="0" algn="just">
              <a:buNone/>
            </a:pPr>
            <a:r>
              <a:rPr lang="el-GR" dirty="0">
                <a:latin typeface="Arial" panose="020B0604020202020204" pitchFamily="34" charset="0"/>
                <a:cs typeface="Arial" panose="020B0604020202020204" pitchFamily="34" charset="0"/>
              </a:rPr>
              <a:t>[75</a:t>
            </a:r>
            <a:r>
              <a:rPr lang="en-US" dirty="0">
                <a:latin typeface="Arial" panose="020B0604020202020204" pitchFamily="34" charset="0"/>
                <a:cs typeface="Arial" panose="020B0604020202020204" pitchFamily="34" charset="0"/>
              </a:rPr>
              <a:t>e</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πάντως </a:t>
            </a:r>
            <a:r>
              <a:rPr lang="el-GR" dirty="0" err="1">
                <a:latin typeface="Arial" panose="020B0604020202020204" pitchFamily="34" charset="0"/>
                <a:cs typeface="Arial" panose="020B0604020202020204" pitchFamily="34" charset="0"/>
              </a:rPr>
              <a:t>δήπου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Σώκρατες</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δέ</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οἶμαι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λαβόντες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πρὶν</a:t>
            </a:r>
            <a:r>
              <a:rPr lang="el-GR" dirty="0">
                <a:latin typeface="Arial" panose="020B0604020202020204" pitchFamily="34" charset="0"/>
                <a:cs typeface="Arial" panose="020B0604020202020204" pitchFamily="34" charset="0"/>
              </a:rPr>
              <a:t> γενέσθαι </a:t>
            </a:r>
            <a:r>
              <a:rPr lang="el-GR" dirty="0" err="1">
                <a:latin typeface="Arial" panose="020B0604020202020204" pitchFamily="34" charset="0"/>
                <a:cs typeface="Arial" panose="020B0604020202020204" pitchFamily="34" charset="0"/>
              </a:rPr>
              <a:t>γιγνόμενοι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ἀπωλέσαμεν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ὕστερον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αἰσθήσεσι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χρώμενοι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ἐκείνας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ἀναλαμβάνομεν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εἴχομεν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ἆρ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οὐχ</a:t>
            </a:r>
            <a:r>
              <a:rPr lang="el-GR" dirty="0">
                <a:latin typeface="Arial" panose="020B0604020202020204" pitchFamily="34" charset="0"/>
                <a:cs typeface="Arial" panose="020B0604020202020204" pitchFamily="34" charset="0"/>
              </a:rPr>
              <a:t> ὃ </a:t>
            </a:r>
            <a:r>
              <a:rPr lang="el-GR" dirty="0" err="1">
                <a:latin typeface="Arial" panose="020B0604020202020204" pitchFamily="34" charset="0"/>
                <a:cs typeface="Arial" panose="020B0604020202020204" pitchFamily="34" charset="0"/>
              </a:rPr>
              <a:t>καλοῦμεν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μανθάνειν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οἰκείαν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ἀναλαμβάνειν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δέ</a:t>
            </a:r>
            <a:r>
              <a:rPr lang="el-GR" dirty="0">
                <a:latin typeface="Arial" panose="020B0604020202020204" pitchFamily="34" charset="0"/>
                <a:cs typeface="Arial" panose="020B0604020202020204" pitchFamily="34" charset="0"/>
              </a:rPr>
              <a:t> που </a:t>
            </a:r>
            <a:r>
              <a:rPr lang="el-GR" dirty="0" err="1">
                <a:latin typeface="Arial" panose="020B0604020202020204" pitchFamily="34" charset="0"/>
                <a:cs typeface="Arial" panose="020B0604020202020204" pitchFamily="34" charset="0"/>
              </a:rPr>
              <a:t>ἀναμιμνῄσκεσθαι</a:t>
            </a:r>
            <a:r>
              <a:rPr lang="el-GR" dirty="0">
                <a:latin typeface="Arial" panose="020B0604020202020204" pitchFamily="34" charset="0"/>
                <a:cs typeface="Arial" panose="020B0604020202020204" pitchFamily="34" charset="0"/>
              </a:rPr>
              <a:t> λέγοντες </a:t>
            </a:r>
            <a:r>
              <a:rPr lang="el-GR" dirty="0" err="1">
                <a:latin typeface="Arial" panose="020B0604020202020204" pitchFamily="34" charset="0"/>
                <a:cs typeface="Arial" panose="020B0604020202020204" pitchFamily="34" charset="0"/>
              </a:rPr>
              <a:t>ὀρθῶς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λέγοιμεν</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πάνυ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ADADB2A8-F40C-21B1-DBE8-75B0242A7CA9}"/>
              </a:ext>
            </a:extLst>
          </p:cNvPr>
          <p:cNvSpPr>
            <a:spLocks noGrp="1"/>
          </p:cNvSpPr>
          <p:nvPr>
            <p:ph sz="half" idx="2"/>
          </p:nvPr>
        </p:nvSpPr>
        <p:spPr/>
        <p:txBody>
          <a:bodyPr>
            <a:normAutofit fontScale="92500" lnSpcReduction="20000"/>
          </a:bodyPr>
          <a:lstStyle/>
          <a:p>
            <a:pPr marL="0" indent="0" algn="just">
              <a:buNone/>
            </a:pPr>
            <a:r>
              <a:rPr lang="el-GR" dirty="0">
                <a:latin typeface="Arial" panose="020B0604020202020204" pitchFamily="34" charset="0"/>
                <a:cs typeface="Arial" panose="020B0604020202020204" pitchFamily="34" charset="0"/>
              </a:rPr>
              <a:t>[e] Εξ άπαντος ναι, Σωκράτη, απάντησε. </a:t>
            </a:r>
          </a:p>
          <a:p>
            <a:pPr marL="0" indent="0" algn="just">
              <a:buNone/>
            </a:pPr>
            <a:r>
              <a:rPr lang="el-GR" dirty="0">
                <a:latin typeface="Arial" panose="020B0604020202020204" pitchFamily="34" charset="0"/>
                <a:cs typeface="Arial" panose="020B0604020202020204" pitchFamily="34" charset="0"/>
              </a:rPr>
              <a:t>Πιστεύω και το επόμενο- αποκτήσαμε τη γνώση πριν από τη γέννηση μας και την απωλέσαμε με τη γέννηση μας, κατόπιν, κάνοντας χρήση των αισθήσεων, όσον αφορά τα πράγματα, πάλι αποκτούμε τη γνώση εκείνη που είχαμε πιο πριν στην κατοχή μας, τότε αυτό που ονομάζουμε μάθηση δεν είναι η απόκτηση της προηγούμενης γνώσης μας; Δεν θα της έχουμε δώσει ακριβές όνομα, εάν ονομάσουμε τη διαδικασία αυτή ανάμνηση; </a:t>
            </a:r>
          </a:p>
        </p:txBody>
      </p:sp>
    </p:spTree>
    <p:extLst>
      <p:ext uri="{BB962C8B-B14F-4D97-AF65-F5344CB8AC3E}">
        <p14:creationId xmlns:p14="http://schemas.microsoft.com/office/powerpoint/2010/main" val="9978671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2A9EBF-EADD-FF1A-B745-3C042C8AD530}"/>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EBF10709-5E8F-DCC3-E4E0-D401C3046F46}"/>
              </a:ext>
            </a:extLst>
          </p:cNvPr>
          <p:cNvSpPr>
            <a:spLocks noGrp="1"/>
          </p:cNvSpPr>
          <p:nvPr>
            <p:ph sz="half" idx="1"/>
          </p:nvPr>
        </p:nvSpPr>
        <p:spPr/>
        <p:txBody>
          <a:bodyPr>
            <a:normAutofit fontScale="70000" lnSpcReduction="20000"/>
          </a:bodyPr>
          <a:lstStyle/>
          <a:p>
            <a:pPr marL="0" indent="0" algn="just">
              <a:buNone/>
            </a:pPr>
            <a:r>
              <a:rPr lang="el-GR" dirty="0">
                <a:latin typeface="Arial" panose="020B0604020202020204" pitchFamily="34" charset="0"/>
                <a:cs typeface="Arial" panose="020B0604020202020204" pitchFamily="34" charset="0"/>
              </a:rPr>
              <a:t>[76</a:t>
            </a:r>
            <a:r>
              <a:rPr lang="en-US" dirty="0">
                <a:latin typeface="Arial" panose="020B0604020202020204" pitchFamily="34" charset="0"/>
                <a:cs typeface="Arial" panose="020B0604020202020204" pitchFamily="34" charset="0"/>
              </a:rPr>
              <a:t>a</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δυνατὸν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τοῦτό</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ἐφάνη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αἰσθόμενόν</a:t>
            </a:r>
            <a:r>
              <a:rPr lang="el-GR" dirty="0">
                <a:latin typeface="Arial" panose="020B0604020202020204" pitchFamily="34" charset="0"/>
                <a:cs typeface="Arial" panose="020B0604020202020204" pitchFamily="34" charset="0"/>
              </a:rPr>
              <a:t> τι ἢ </a:t>
            </a:r>
            <a:r>
              <a:rPr lang="el-GR" dirty="0" err="1">
                <a:latin typeface="Arial" panose="020B0604020202020204" pitchFamily="34" charset="0"/>
                <a:cs typeface="Arial" panose="020B0604020202020204" pitchFamily="34" charset="0"/>
              </a:rPr>
              <a:t>ἰδόντα</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ἀκούσαντα</a:t>
            </a:r>
            <a:r>
              <a:rPr lang="el-GR" dirty="0">
                <a:latin typeface="Arial" panose="020B0604020202020204" pitchFamily="34" charset="0"/>
                <a:cs typeface="Arial" panose="020B0604020202020204" pitchFamily="34" charset="0"/>
              </a:rPr>
              <a:t> ἤ </a:t>
            </a:r>
            <a:r>
              <a:rPr lang="el-GR" dirty="0" err="1">
                <a:latin typeface="Arial" panose="020B0604020202020204" pitchFamily="34" charset="0"/>
                <a:cs typeface="Arial" panose="020B0604020202020204" pitchFamily="34" charset="0"/>
              </a:rPr>
              <a:t>τινα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αἴσθησιν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λαβόντα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ἕτερόν</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ἀπὸ</a:t>
            </a:r>
            <a:r>
              <a:rPr lang="el-GR" dirty="0">
                <a:latin typeface="Arial" panose="020B0604020202020204" pitchFamily="34" charset="0"/>
                <a:cs typeface="Arial" panose="020B0604020202020204" pitchFamily="34" charset="0"/>
              </a:rPr>
              <a:t> τούτου </a:t>
            </a:r>
            <a:r>
              <a:rPr lang="el-GR" dirty="0" err="1">
                <a:latin typeface="Arial" panose="020B0604020202020204" pitchFamily="34" charset="0"/>
                <a:cs typeface="Arial" panose="020B0604020202020204" pitchFamily="34" charset="0"/>
              </a:rPr>
              <a:t>ἐννοῆσαι</a:t>
            </a:r>
            <a:r>
              <a:rPr lang="el-GR" dirty="0">
                <a:latin typeface="Arial" panose="020B0604020202020204" pitchFamily="34" charset="0"/>
                <a:cs typeface="Arial" panose="020B0604020202020204" pitchFamily="34" charset="0"/>
              </a:rPr>
              <a:t> ὃ </a:t>
            </a:r>
            <a:r>
              <a:rPr lang="el-GR" dirty="0" err="1">
                <a:latin typeface="Arial" panose="020B0604020202020204" pitchFamily="34" charset="0"/>
                <a:cs typeface="Arial" panose="020B0604020202020204" pitchFamily="34" charset="0"/>
              </a:rPr>
              <a:t>ἐπελέληστο</a:t>
            </a:r>
            <a:r>
              <a:rPr lang="el-GR" dirty="0">
                <a:latin typeface="Arial" panose="020B0604020202020204" pitchFamily="34" charset="0"/>
                <a:cs typeface="Arial" panose="020B0604020202020204" pitchFamily="34" charset="0"/>
              </a:rPr>
              <a:t>, ᾧ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ἐπλησίαζεν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ἀνόμοιον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ὂν</a:t>
            </a:r>
            <a:r>
              <a:rPr lang="el-GR" dirty="0">
                <a:latin typeface="Arial" panose="020B0604020202020204" pitchFamily="34" charset="0"/>
                <a:cs typeface="Arial" panose="020B0604020202020204" pitchFamily="34" charset="0"/>
              </a:rPr>
              <a:t> ἢ ᾧ </a:t>
            </a:r>
            <a:r>
              <a:rPr lang="el-GR" dirty="0" err="1">
                <a:latin typeface="Arial" panose="020B0604020202020204" pitchFamily="34" charset="0"/>
                <a:cs typeface="Arial" panose="020B0604020202020204" pitchFamily="34" charset="0"/>
              </a:rPr>
              <a:t>ὅμοιον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ὥστε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ὅπερ</a:t>
            </a:r>
            <a:r>
              <a:rPr lang="el-GR" dirty="0">
                <a:latin typeface="Arial" panose="020B0604020202020204" pitchFamily="34" charset="0"/>
                <a:cs typeface="Arial" panose="020B0604020202020204" pitchFamily="34" charset="0"/>
              </a:rPr>
              <a:t> λέγω, </a:t>
            </a:r>
            <a:r>
              <a:rPr lang="el-GR" dirty="0" err="1">
                <a:latin typeface="Arial" panose="020B0604020202020204" pitchFamily="34" charset="0"/>
                <a:cs typeface="Arial" panose="020B0604020202020204" pitchFamily="34" charset="0"/>
              </a:rPr>
              <a:t>δυοῖν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θάτερα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ἤτοι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ἐπιστάμενοί</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γεγόναμεν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ἐπιστάμεθα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διὰ</a:t>
            </a:r>
            <a:r>
              <a:rPr lang="el-GR" dirty="0">
                <a:latin typeface="Arial" panose="020B0604020202020204" pitchFamily="34" charset="0"/>
                <a:cs typeface="Arial" panose="020B0604020202020204" pitchFamily="34" charset="0"/>
              </a:rPr>
              <a:t> βίου πάντες, ἢ </a:t>
            </a:r>
            <a:r>
              <a:rPr lang="el-GR" dirty="0" err="1">
                <a:latin typeface="Arial" panose="020B0604020202020204" pitchFamily="34" charset="0"/>
                <a:cs typeface="Arial" panose="020B0604020202020204" pitchFamily="34" charset="0"/>
              </a:rPr>
              <a:t>ὕστερον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φαμεν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μανθάνειν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ἀναμιμνῄσκονται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οὗτοι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μάθησις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ἀνάμνησις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εἴη</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μάλα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οὕτως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ἔχει</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Σώκρατες</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πότερον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αἱρῇ</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ἐπισταμένους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γεγονέναι</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F50223A7-8EB3-7C20-4BE8-0FB339DFB03F}"/>
              </a:ext>
            </a:extLst>
          </p:cNvPr>
          <p:cNvSpPr>
            <a:spLocks noGrp="1"/>
          </p:cNvSpPr>
          <p:nvPr>
            <p:ph sz="half" idx="2"/>
          </p:nvPr>
        </p:nvSpPr>
        <p:spPr/>
        <p:txBody>
          <a:bodyPr>
            <a:normAutofit fontScale="70000" lnSpcReduction="20000"/>
          </a:bodyPr>
          <a:lstStyle/>
          <a:p>
            <a:pPr marL="0" indent="0" algn="just">
              <a:buNone/>
            </a:pPr>
            <a:r>
              <a:rPr lang="el-GR" dirty="0">
                <a:latin typeface="Arial" panose="020B0604020202020204" pitchFamily="34" charset="0"/>
                <a:cs typeface="Arial" panose="020B0604020202020204" pitchFamily="34" charset="0"/>
              </a:rPr>
              <a:t>Ασφαλώς ναι. </a:t>
            </a:r>
          </a:p>
          <a:p>
            <a:pPr marL="0" indent="0" algn="just">
              <a:buNone/>
            </a:pPr>
            <a:r>
              <a:rPr lang="el-GR" dirty="0">
                <a:latin typeface="Arial" panose="020B0604020202020204" pitchFamily="34" charset="0"/>
                <a:cs typeface="Arial" panose="020B0604020202020204" pitchFamily="34" charset="0"/>
              </a:rPr>
              <a:t>[76a] Μας φάνηκε μάλιστα δυνατό αυτό το πράγμα, να αντιληφθεί κάποιος κάτι, αφού το δει ή το ακούσει ή με άλλη των αισθήσεων το αποκτήσει, και με βάση αυτό να σκεφθεί ένα άλλο που είχε ξεχάσει, ένα πράγμα σε σχέση με το πρώτο, είτε ανόμοιο είτε όμοιο. Επομένως -αυτό θαρρώ- ένα από τα δύο συμβαίνει, είτε έχουμε γεννηθεί με τη γνώση τους και την κατέχουμε σε όλο το μήκος της ζωής μας είτε ύστερα την αποκτούν αυτοί που λέμε ότι μαθαίνουν και δεν κάνουν τίποτα άλλο, μόνον ξαναθυμούνται, και η μάθηση είναι ανάμνηση. </a:t>
            </a:r>
          </a:p>
          <a:p>
            <a:pPr marL="0" indent="0" algn="just">
              <a:buNone/>
            </a:pPr>
            <a:r>
              <a:rPr lang="el-GR" dirty="0">
                <a:latin typeface="Arial" panose="020B0604020202020204" pitchFamily="34" charset="0"/>
                <a:cs typeface="Arial" panose="020B0604020202020204" pitchFamily="34" charset="0"/>
              </a:rPr>
              <a:t>Ασφαλώς έτσι έχει το πράγμα, Σωκράτη. </a:t>
            </a:r>
          </a:p>
          <a:p>
            <a:pPr marL="0" indent="0" algn="just">
              <a:buNone/>
            </a:pPr>
            <a:r>
              <a:rPr lang="el-GR" dirty="0">
                <a:latin typeface="Arial" panose="020B0604020202020204" pitchFamily="34" charset="0"/>
                <a:cs typeface="Arial" panose="020B0604020202020204" pitchFamily="34" charset="0"/>
              </a:rPr>
              <a:t>Ποιο λοιπόν διαλέγεις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Γεννηθήκαμε και ξέρουμε [b] ή ύστερα ξαναθυμόμαστε τα πράγματα που τη γνώση τους είχαμε πιο πριν στην κατοχή μας; </a:t>
            </a:r>
          </a:p>
        </p:txBody>
      </p:sp>
    </p:spTree>
    <p:extLst>
      <p:ext uri="{BB962C8B-B14F-4D97-AF65-F5344CB8AC3E}">
        <p14:creationId xmlns:p14="http://schemas.microsoft.com/office/powerpoint/2010/main" val="19774686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BA875D-A4AB-3F6A-39D9-F0C7F1294622}"/>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84C1F886-D736-BFDE-6944-15FEF23B4872}"/>
              </a:ext>
            </a:extLst>
          </p:cNvPr>
          <p:cNvSpPr>
            <a:spLocks noGrp="1"/>
          </p:cNvSpPr>
          <p:nvPr>
            <p:ph sz="half" idx="1"/>
          </p:nvPr>
        </p:nvSpPr>
        <p:spPr/>
        <p:txBody>
          <a:bodyPr>
            <a:normAutofit fontScale="85000" lnSpcReduction="20000"/>
          </a:bodyPr>
          <a:lstStyle/>
          <a:p>
            <a:pPr marL="0" indent="0" algn="just">
              <a:buNone/>
            </a:pPr>
            <a:r>
              <a:rPr lang="el-GR" dirty="0">
                <a:latin typeface="Arial" panose="020B0604020202020204" pitchFamily="34" charset="0"/>
                <a:cs typeface="Arial" panose="020B0604020202020204" pitchFamily="34" charset="0"/>
              </a:rPr>
              <a:t>[76</a:t>
            </a:r>
            <a:r>
              <a:rPr lang="en-US" dirty="0">
                <a:latin typeface="Arial" panose="020B0604020202020204" pitchFamily="34" charset="0"/>
                <a:cs typeface="Arial" panose="020B0604020202020204" pitchFamily="34" charset="0"/>
              </a:rPr>
              <a:t>b</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ἀναμιμνῄσκεσθαι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ὕστερον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ὧν</a:t>
            </a:r>
            <a:r>
              <a:rPr lang="el-GR" dirty="0">
                <a:latin typeface="Arial" panose="020B0604020202020204" pitchFamily="34" charset="0"/>
                <a:cs typeface="Arial" panose="020B0604020202020204" pitchFamily="34" charset="0"/>
              </a:rPr>
              <a:t> πρότερον </a:t>
            </a:r>
            <a:r>
              <a:rPr lang="el-GR" dirty="0" err="1">
                <a:latin typeface="Arial" panose="020B0604020202020204" pitchFamily="34" charset="0"/>
                <a:cs typeface="Arial" panose="020B0604020202020204" pitchFamily="34" charset="0"/>
              </a:rPr>
              <a:t>ἐπιστήμην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εἰληφότες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ἦμεν</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ἔχω</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Σώκρατες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παρόντι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ἑλέσθαι</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τί </a:t>
            </a:r>
            <a:r>
              <a:rPr lang="el-GR" dirty="0" err="1">
                <a:latin typeface="Arial" panose="020B0604020202020204" pitchFamily="34" charset="0"/>
                <a:cs typeface="Arial" panose="020B0604020202020204" pitchFamily="34" charset="0"/>
              </a:rPr>
              <a:t>δέ</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ἔχεις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ἑλέσθαι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πῇ</a:t>
            </a:r>
            <a:r>
              <a:rPr lang="el-GR" dirty="0">
                <a:latin typeface="Arial" panose="020B0604020202020204" pitchFamily="34" charset="0"/>
                <a:cs typeface="Arial" panose="020B0604020202020204" pitchFamily="34" charset="0"/>
              </a:rPr>
              <a:t> σοι </a:t>
            </a:r>
            <a:r>
              <a:rPr lang="el-GR" dirty="0" err="1">
                <a:latin typeface="Arial" panose="020B0604020202020204" pitchFamily="34" charset="0"/>
                <a:cs typeface="Arial" panose="020B0604020202020204" pitchFamily="34" charset="0"/>
              </a:rPr>
              <a:t>δοκεῖ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αὐτοῦ</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ἀνὴρ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ἐπιστάμενος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ὧν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ἐπίσταται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δοῦναι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λόγον</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οὔ</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πολλὴ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ἀνάγκη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Σώκρατες</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ἦ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δοκοῦσί</a:t>
            </a:r>
            <a:r>
              <a:rPr lang="el-GR" dirty="0">
                <a:latin typeface="Arial" panose="020B0604020202020204" pitchFamily="34" charset="0"/>
                <a:cs typeface="Arial" panose="020B0604020202020204" pitchFamily="34" charset="0"/>
              </a:rPr>
              <a:t> σοι πάντες </a:t>
            </a:r>
            <a:r>
              <a:rPr lang="el-GR" dirty="0" err="1">
                <a:latin typeface="Arial" panose="020B0604020202020204" pitchFamily="34" charset="0"/>
                <a:cs typeface="Arial" panose="020B0604020202020204" pitchFamily="34" charset="0"/>
              </a:rPr>
              <a:t>ἔχειν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διδόναι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λόγον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περὶ</a:t>
            </a:r>
            <a:r>
              <a:rPr lang="el-GR" dirty="0">
                <a:latin typeface="Arial" panose="020B0604020202020204" pitchFamily="34" charset="0"/>
                <a:cs typeface="Arial" panose="020B0604020202020204" pitchFamily="34" charset="0"/>
              </a:rPr>
              <a:t> τούτων </a:t>
            </a:r>
            <a:r>
              <a:rPr lang="el-GR" dirty="0" err="1">
                <a:latin typeface="Arial" panose="020B0604020202020204" pitchFamily="34" charset="0"/>
                <a:cs typeface="Arial" panose="020B0604020202020204" pitchFamily="34" charset="0"/>
              </a:rPr>
              <a:t>ὧν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νυνδὴ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ἐλέγομεν</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βουλοίμην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μεντἄν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Σιμμίας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πολὺ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μᾶλλον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φοβοῦμαι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αὔριον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τηνικάδε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οὐκέτι</a:t>
            </a:r>
            <a:r>
              <a:rPr lang="el-GR" dirty="0">
                <a:latin typeface="Arial" panose="020B0604020202020204" pitchFamily="34" charset="0"/>
                <a:cs typeface="Arial" panose="020B0604020202020204" pitchFamily="34" charset="0"/>
              </a:rPr>
              <a:t> ᾖ </a:t>
            </a:r>
            <a:r>
              <a:rPr lang="el-GR" dirty="0" err="1">
                <a:latin typeface="Arial" panose="020B0604020202020204" pitchFamily="34" charset="0"/>
                <a:cs typeface="Arial" panose="020B0604020202020204" pitchFamily="34" charset="0"/>
              </a:rPr>
              <a:t>ἀνθρώπων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οὐδεὶς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ἀξίως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οἷός</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ποιῆσαι</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5456B93A-C0BF-DB3D-ACA4-E43FC394DEB9}"/>
              </a:ext>
            </a:extLst>
          </p:cNvPr>
          <p:cNvSpPr>
            <a:spLocks noGrp="1"/>
          </p:cNvSpPr>
          <p:nvPr>
            <p:ph sz="half" idx="2"/>
          </p:nvPr>
        </p:nvSpPr>
        <p:spPr/>
        <p:txBody>
          <a:bodyPr>
            <a:normAutofit fontScale="85000" lnSpcReduction="20000"/>
          </a:bodyPr>
          <a:lstStyle/>
          <a:p>
            <a:pPr marL="0" indent="0" algn="just">
              <a:buNone/>
            </a:pPr>
            <a:r>
              <a:rPr lang="el-GR" dirty="0">
                <a:latin typeface="Arial" panose="020B0604020202020204" pitchFamily="34" charset="0"/>
                <a:cs typeface="Arial" panose="020B0604020202020204" pitchFamily="34" charset="0"/>
              </a:rPr>
              <a:t>Προς στιγμή, Σωκράτη, δεν μπορώ να απαντήσω. </a:t>
            </a:r>
          </a:p>
          <a:p>
            <a:pPr marL="0" indent="0" algn="just">
              <a:buNone/>
            </a:pPr>
            <a:r>
              <a:rPr lang="el-GR" dirty="0">
                <a:latin typeface="Arial" panose="020B0604020202020204" pitchFamily="34" charset="0"/>
                <a:cs typeface="Arial" panose="020B0604020202020204" pitchFamily="34" charset="0"/>
              </a:rPr>
              <a:t>Τι δηλαδή; Το εξής έχεις να διαλέξεις, τι σου φαίνεται πως συμβαίνει; Ένας που ξέρει μπορεί να εξηγήσει αυτά που ξέρει ή όχι; </a:t>
            </a:r>
          </a:p>
          <a:p>
            <a:pPr marL="0" indent="0" algn="just">
              <a:buNone/>
            </a:pPr>
            <a:r>
              <a:rPr lang="el-GR" dirty="0">
                <a:latin typeface="Arial" panose="020B0604020202020204" pitchFamily="34" charset="0"/>
                <a:cs typeface="Arial" panose="020B0604020202020204" pitchFamily="34" charset="0"/>
              </a:rPr>
              <a:t>Κατ' ανάγκη ναι, Σωκράτη, είπε. </a:t>
            </a:r>
          </a:p>
          <a:p>
            <a:pPr marL="0" indent="0" algn="just">
              <a:buNone/>
            </a:pPr>
            <a:r>
              <a:rPr lang="el-GR" dirty="0">
                <a:latin typeface="Arial" panose="020B0604020202020204" pitchFamily="34" charset="0"/>
                <a:cs typeface="Arial" panose="020B0604020202020204" pitchFamily="34" charset="0"/>
              </a:rPr>
              <a:t>Αλήθεια σου φαίνονται ότι όλοι μπορούν να εξηγήσουν τα θέματα που πριν λίγο συζητούσαμε; </a:t>
            </a:r>
          </a:p>
          <a:p>
            <a:pPr marL="0" indent="0" algn="just">
              <a:buNone/>
            </a:pPr>
            <a:r>
              <a:rPr lang="el-GR" dirty="0">
                <a:latin typeface="Arial" panose="020B0604020202020204" pitchFamily="34" charset="0"/>
                <a:cs typeface="Arial" panose="020B0604020202020204" pitchFamily="34" charset="0"/>
              </a:rPr>
              <a:t>Θέλω να απαντήσω ναι, απάντησε ο </a:t>
            </a:r>
            <a:r>
              <a:rPr lang="el-GR" dirty="0" err="1">
                <a:latin typeface="Arial" panose="020B0604020202020204" pitchFamily="34" charset="0"/>
                <a:cs typeface="Arial" panose="020B0604020202020204" pitchFamily="34" charset="0"/>
              </a:rPr>
              <a:t>Σιμμίας</a:t>
            </a:r>
            <a:r>
              <a:rPr lang="el-GR" dirty="0">
                <a:latin typeface="Arial" panose="020B0604020202020204" pitchFamily="34" charset="0"/>
                <a:cs typeface="Arial" panose="020B0604020202020204" pitchFamily="34" charset="0"/>
              </a:rPr>
              <a:t>- φοβάμαι όμως να το πω, μήπως αύριο την ίδια ώρα δεν θα υπάρχει πλέον ούτε ένας μέσα στους ανθρώπους να κάνει με επιτυχία κάτι τέτοιο. </a:t>
            </a:r>
          </a:p>
        </p:txBody>
      </p:sp>
    </p:spTree>
    <p:extLst>
      <p:ext uri="{BB962C8B-B14F-4D97-AF65-F5344CB8AC3E}">
        <p14:creationId xmlns:p14="http://schemas.microsoft.com/office/powerpoint/2010/main" val="2136391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03A068-5EB6-F1D9-E370-C79648AF8FA7}"/>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DF6AB838-4D44-95BB-BD06-01054962EB63}"/>
              </a:ext>
            </a:extLst>
          </p:cNvPr>
          <p:cNvSpPr>
            <a:spLocks noGrp="1"/>
          </p:cNvSpPr>
          <p:nvPr>
            <p:ph sz="half" idx="1"/>
          </p:nvPr>
        </p:nvSpPr>
        <p:spPr/>
        <p:txBody>
          <a:bodyPr>
            <a:normAutofit fontScale="55000" lnSpcReduction="20000"/>
          </a:bodyPr>
          <a:lstStyle/>
          <a:p>
            <a:pPr marL="0" indent="0" algn="just">
              <a:buNone/>
            </a:pPr>
            <a:r>
              <a:rPr lang="el-GR" dirty="0">
                <a:latin typeface="Arial" panose="020B0604020202020204" pitchFamily="34" charset="0"/>
                <a:cs typeface="Arial" panose="020B0604020202020204" pitchFamily="34" charset="0"/>
              </a:rPr>
              <a:t>[76</a:t>
            </a:r>
            <a:r>
              <a:rPr lang="en-US" dirty="0">
                <a:latin typeface="Arial" panose="020B0604020202020204" pitchFamily="34" charset="0"/>
                <a:cs typeface="Arial" panose="020B0604020202020204" pitchFamily="34" charset="0"/>
              </a:rPr>
              <a:t>c</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δοκοῦσί</a:t>
            </a:r>
            <a:r>
              <a:rPr lang="el-GR" dirty="0">
                <a:latin typeface="Arial" panose="020B0604020202020204" pitchFamily="34" charset="0"/>
                <a:cs typeface="Arial" panose="020B0604020202020204" pitchFamily="34" charset="0"/>
              </a:rPr>
              <a:t> σοι </a:t>
            </a:r>
            <a:r>
              <a:rPr lang="el-GR" dirty="0" err="1">
                <a:latin typeface="Arial" panose="020B0604020202020204" pitchFamily="34" charset="0"/>
                <a:cs typeface="Arial" panose="020B0604020202020204" pitchFamily="34" charset="0"/>
              </a:rPr>
              <a:t>ἐπίστασθαί</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πάντες </a:t>
            </a:r>
            <a:r>
              <a:rPr lang="el-GR" dirty="0" err="1">
                <a:latin typeface="Arial" panose="020B0604020202020204" pitchFamily="34" charset="0"/>
                <a:cs typeface="Arial" panose="020B0604020202020204" pitchFamily="34" charset="0"/>
              </a:rPr>
              <a:t>αὐτά</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οὐδαμῶς</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ἀναμιμνῄσκονται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 ἅ </a:t>
            </a:r>
            <a:r>
              <a:rPr lang="el-GR" dirty="0" err="1">
                <a:latin typeface="Arial" panose="020B0604020202020204" pitchFamily="34" charset="0"/>
                <a:cs typeface="Arial" panose="020B0604020202020204" pitchFamily="34" charset="0"/>
              </a:rPr>
              <a:t>ποτε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ἔμαθον</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ἀνάγκη</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πότε </a:t>
            </a:r>
            <a:r>
              <a:rPr lang="el-GR" dirty="0" err="1">
                <a:latin typeface="Arial" panose="020B0604020202020204" pitchFamily="34" charset="0"/>
                <a:cs typeface="Arial" panose="020B0604020202020204" pitchFamily="34" charset="0"/>
              </a:rPr>
              <a:t>λαβοῦσαι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ψυχαὶ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ἀφ</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οὗ</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ἄνθρωποι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γεγόναμεν</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δῆτα</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πρότερον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ναί</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ἦσαν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ψυχαὶ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πρότερον, </a:t>
            </a:r>
            <a:r>
              <a:rPr lang="el-GR" dirty="0" err="1">
                <a:latin typeface="Arial" panose="020B0604020202020204" pitchFamily="34" charset="0"/>
                <a:cs typeface="Arial" panose="020B0604020202020204" pitchFamily="34" charset="0"/>
              </a:rPr>
              <a:t>πρὶν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ἀνθρώπου</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εἴδει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χωρὶς</a:t>
            </a:r>
            <a:r>
              <a:rPr lang="el-GR" dirty="0">
                <a:latin typeface="Arial" panose="020B0604020202020204" pitchFamily="34" charset="0"/>
                <a:cs typeface="Arial" panose="020B0604020202020204" pitchFamily="34" charset="0"/>
              </a:rPr>
              <a:t> σωμάτων,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φρόνησιν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εἶχον</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ἅμα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γιγνόμενοι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λαμβάνομεν</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Σώκρατες</a:t>
            </a:r>
            <a:r>
              <a:rPr lang="el-GR" dirty="0">
                <a:latin typeface="Arial" panose="020B0604020202020204" pitchFamily="34" charset="0"/>
                <a:cs typeface="Arial" panose="020B0604020202020204" pitchFamily="34" charset="0"/>
              </a:rPr>
              <a:t>, ταύτας </a:t>
            </a:r>
            <a:r>
              <a:rPr lang="el-GR" dirty="0" err="1">
                <a:latin typeface="Arial" panose="020B0604020202020204" pitchFamily="34" charset="0"/>
                <a:cs typeface="Arial" panose="020B0604020202020204" pitchFamily="34" charset="0"/>
              </a:rPr>
              <a:t>τὰς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ἐπιστήμας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οὗτος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λείπεται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ἔτι</a:t>
            </a:r>
            <a:r>
              <a:rPr lang="el-GR" dirty="0">
                <a:latin typeface="Arial" panose="020B0604020202020204" pitchFamily="34" charset="0"/>
                <a:cs typeface="Arial" panose="020B0604020202020204" pitchFamily="34" charset="0"/>
              </a:rPr>
              <a:t> ὁ χρόνος.</a:t>
            </a:r>
          </a:p>
        </p:txBody>
      </p:sp>
      <p:sp>
        <p:nvSpPr>
          <p:cNvPr id="4" name="Θέση περιεχομένου 3">
            <a:extLst>
              <a:ext uri="{FF2B5EF4-FFF2-40B4-BE49-F238E27FC236}">
                <a16:creationId xmlns:a16="http://schemas.microsoft.com/office/drawing/2014/main" id="{EF619E18-B468-FCBD-9F3D-E9FD9EFC14BC}"/>
              </a:ext>
            </a:extLst>
          </p:cNvPr>
          <p:cNvSpPr>
            <a:spLocks noGrp="1"/>
          </p:cNvSpPr>
          <p:nvPr>
            <p:ph sz="half" idx="2"/>
          </p:nvPr>
        </p:nvSpPr>
        <p:spPr/>
        <p:txBody>
          <a:bodyPr>
            <a:normAutofit fontScale="55000" lnSpcReduction="20000"/>
          </a:bodyPr>
          <a:lstStyle/>
          <a:p>
            <a:pPr marL="0" indent="0" algn="just">
              <a:buNone/>
            </a:pPr>
            <a:r>
              <a:rPr lang="el-GR" dirty="0">
                <a:latin typeface="Arial" panose="020B0604020202020204" pitchFamily="34" charset="0"/>
                <a:cs typeface="Arial" panose="020B0604020202020204" pitchFamily="34" charset="0"/>
              </a:rPr>
              <a:t>Τότε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είπε, δεν πιστεύεις ότι άπαντες κατέχουν τη γνώση- [e] σωστά; </a:t>
            </a:r>
          </a:p>
          <a:p>
            <a:pPr marL="0" indent="0" algn="just">
              <a:buNone/>
            </a:pPr>
            <a:r>
              <a:rPr lang="el-GR" dirty="0">
                <a:latin typeface="Arial" panose="020B0604020202020204" pitchFamily="34" charset="0"/>
                <a:cs typeface="Arial" panose="020B0604020202020204" pitchFamily="34" charset="0"/>
              </a:rPr>
              <a:t>Σωστά. </a:t>
            </a:r>
          </a:p>
          <a:p>
            <a:pPr marL="0" indent="0" algn="just">
              <a:buNone/>
            </a:pPr>
            <a:r>
              <a:rPr lang="el-GR" dirty="0">
                <a:latin typeface="Arial" panose="020B0604020202020204" pitchFamily="34" charset="0"/>
                <a:cs typeface="Arial" panose="020B0604020202020204" pitchFamily="34" charset="0"/>
              </a:rPr>
              <a:t>Ξαναθυμούνται λοιπόν αυτά που κάποτε έμαθαν; </a:t>
            </a:r>
          </a:p>
          <a:p>
            <a:pPr marL="0" indent="0" algn="just">
              <a:buNone/>
            </a:pPr>
            <a:r>
              <a:rPr lang="el-GR" dirty="0">
                <a:latin typeface="Arial" panose="020B0604020202020204" pitchFamily="34" charset="0"/>
                <a:cs typeface="Arial" panose="020B0604020202020204" pitchFamily="34" charset="0"/>
              </a:rPr>
              <a:t>Κατ' ανάγκη. </a:t>
            </a:r>
          </a:p>
          <a:p>
            <a:pPr marL="0" indent="0" algn="just">
              <a:buNone/>
            </a:pPr>
            <a:r>
              <a:rPr lang="el-GR" dirty="0">
                <a:latin typeface="Arial" panose="020B0604020202020204" pitchFamily="34" charset="0"/>
                <a:cs typeface="Arial" panose="020B0604020202020204" pitchFamily="34" charset="0"/>
              </a:rPr>
              <a:t>Πότε οι ψυχές μας απέκτησαν τη γνώση τους; Όχι βέβαια τη στιγμή που ως άνθρωποι γεννηθήκαμε. </a:t>
            </a:r>
          </a:p>
          <a:p>
            <a:pPr marL="0" indent="0" algn="just">
              <a:buNone/>
            </a:pPr>
            <a:r>
              <a:rPr lang="el-GR" dirty="0">
                <a:latin typeface="Arial" panose="020B0604020202020204" pitchFamily="34" charset="0"/>
                <a:cs typeface="Arial" panose="020B0604020202020204" pitchFamily="34" charset="0"/>
              </a:rPr>
              <a:t>Ασφαλώς όχι. </a:t>
            </a:r>
          </a:p>
          <a:p>
            <a:pPr marL="0" indent="0" algn="just">
              <a:buNone/>
            </a:pPr>
            <a:r>
              <a:rPr lang="el-GR" dirty="0">
                <a:latin typeface="Arial" panose="020B0604020202020204" pitchFamily="34" charset="0"/>
                <a:cs typeface="Arial" panose="020B0604020202020204" pitchFamily="34" charset="0"/>
              </a:rPr>
              <a:t>Τότε πιο πριν. </a:t>
            </a:r>
          </a:p>
          <a:p>
            <a:pPr marL="0" indent="0" algn="just">
              <a:buNone/>
            </a:pPr>
            <a:r>
              <a:rPr lang="el-GR" dirty="0">
                <a:latin typeface="Arial" panose="020B0604020202020204" pitchFamily="34" charset="0"/>
                <a:cs typeface="Arial" panose="020B0604020202020204" pitchFamily="34" charset="0"/>
              </a:rPr>
              <a:t>Ναι. </a:t>
            </a:r>
          </a:p>
          <a:p>
            <a:pPr marL="0" indent="0" algn="just">
              <a:buNone/>
            </a:pPr>
            <a:r>
              <a:rPr lang="el-GR" dirty="0">
                <a:latin typeface="Arial" panose="020B0604020202020204" pitchFamily="34" charset="0"/>
                <a:cs typeface="Arial" panose="020B0604020202020204" pitchFamily="34" charset="0"/>
              </a:rPr>
              <a:t>Υπήρχαν λοιπόν,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οι ψυχές μας και πρωτύτερα, χωρίς την ανθρώπινη μορφή, χωριστά από το σώμα και κατείχαν τη γνώση. Εκτός αν αποκτούμε τη γνώση τη στιγμή της γέννησης μας, Σωκράτη- αυτόν μόνο τον χρόνο μας μένει να δούμε. </a:t>
            </a:r>
          </a:p>
          <a:p>
            <a:pPr marL="0" indent="0">
              <a:buNone/>
            </a:pPr>
            <a:endParaRPr lang="el-GR" dirty="0"/>
          </a:p>
        </p:txBody>
      </p:sp>
    </p:spTree>
    <p:extLst>
      <p:ext uri="{BB962C8B-B14F-4D97-AF65-F5344CB8AC3E}">
        <p14:creationId xmlns:p14="http://schemas.microsoft.com/office/powerpoint/2010/main" val="7523198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D4E2FA-8261-1827-2956-87BEB6C3C8B3}"/>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9CAB09F3-C099-3EF8-4F81-B86D32F792E1}"/>
              </a:ext>
            </a:extLst>
          </p:cNvPr>
          <p:cNvSpPr>
            <a:spLocks noGrp="1"/>
          </p:cNvSpPr>
          <p:nvPr>
            <p:ph sz="half" idx="1"/>
          </p:nvPr>
        </p:nvSpPr>
        <p:spPr/>
        <p:txBody>
          <a:bodyPr>
            <a:normAutofit fontScale="85000" lnSpcReduction="10000"/>
          </a:bodyPr>
          <a:lstStyle/>
          <a:p>
            <a:pPr marL="0" indent="0" algn="just">
              <a:buNone/>
            </a:pPr>
            <a:r>
              <a:rPr lang="el-GR" dirty="0">
                <a:latin typeface="Arial" panose="020B0604020202020204" pitchFamily="34" charset="0"/>
                <a:cs typeface="Arial" panose="020B0604020202020204" pitchFamily="34" charset="0"/>
              </a:rPr>
              <a:t>[76</a:t>
            </a:r>
            <a:r>
              <a:rPr lang="en-US" dirty="0">
                <a:latin typeface="Arial" panose="020B0604020202020204" pitchFamily="34" charset="0"/>
                <a:cs typeface="Arial" panose="020B0604020202020204" pitchFamily="34" charset="0"/>
              </a:rPr>
              <a:t>d</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εἶεν</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ἑταῖρε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ἀπόλλυμεν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ποίῳ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χρόνῳ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ἔχοντές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γιγνόμεθα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ἄρτι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ὡμολογήσαμεν</a:t>
            </a:r>
            <a:r>
              <a:rPr lang="el-GR" dirty="0">
                <a:latin typeface="Arial" panose="020B0604020202020204" pitchFamily="34" charset="0"/>
                <a:cs typeface="Arial" panose="020B0604020202020204" pitchFamily="34" charset="0"/>
              </a:rPr>
              <a:t>—ἢ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τούτῳ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ἀπόλλυμεν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ᾧπερ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λαμβάνομεν</a:t>
            </a:r>
            <a:r>
              <a:rPr lang="el-GR" dirty="0">
                <a:latin typeface="Arial" panose="020B0604020202020204" pitchFamily="34" charset="0"/>
                <a:cs typeface="Arial" panose="020B0604020202020204" pitchFamily="34" charset="0"/>
              </a:rPr>
              <a:t>; ἢ </a:t>
            </a:r>
            <a:r>
              <a:rPr lang="el-GR" dirty="0" err="1">
                <a:latin typeface="Arial" panose="020B0604020202020204" pitchFamily="34" charset="0"/>
                <a:cs typeface="Arial" panose="020B0604020202020204" pitchFamily="34" charset="0"/>
              </a:rPr>
              <a:t>ἔχεις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τινὰ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εἰπεῖν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χρόνον</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οὐδαμῶς</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Σώκρατες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ἔλαθον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ἐμαυτὸν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εἰπών</a:t>
            </a:r>
            <a:r>
              <a:rPr lang="el-GR" dirty="0">
                <a:latin typeface="Arial" panose="020B0604020202020204" pitchFamily="34" charset="0"/>
                <a:cs typeface="Arial" panose="020B0604020202020204" pitchFamily="34" charset="0"/>
              </a:rPr>
              <a:t>.</a:t>
            </a:r>
          </a:p>
          <a:p>
            <a:pPr marL="0" indent="0" algn="just">
              <a:buNone/>
            </a:pPr>
            <a:r>
              <a:rPr lang="el-GR" dirty="0" err="1">
                <a:latin typeface="Arial" panose="020B0604020202020204" pitchFamily="34" charset="0"/>
                <a:cs typeface="Arial" panose="020B0604020202020204" pitchFamily="34" charset="0"/>
              </a:rPr>
              <a:t>ἆρ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οὕτως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ἡμῖν</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ἔστιν</a:t>
            </a:r>
            <a:r>
              <a:rPr lang="el-GR" dirty="0">
                <a:latin typeface="Arial" panose="020B0604020202020204" pitchFamily="34" charset="0"/>
                <a:cs typeface="Arial" panose="020B0604020202020204" pitchFamily="34" charset="0"/>
              </a:rPr>
              <a:t> ἃ </a:t>
            </a:r>
            <a:r>
              <a:rPr lang="el-GR" dirty="0" err="1">
                <a:latin typeface="Arial" panose="020B0604020202020204" pitchFamily="34" charset="0"/>
                <a:cs typeface="Arial" panose="020B0604020202020204" pitchFamily="34" charset="0"/>
              </a:rPr>
              <a:t>θρυλοῦμεν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ἀεί</a:t>
            </a:r>
            <a:r>
              <a:rPr lang="el-GR" dirty="0">
                <a:latin typeface="Arial" panose="020B0604020202020204" pitchFamily="34" charset="0"/>
                <a:cs typeface="Arial" panose="020B0604020202020204" pitchFamily="34" charset="0"/>
              </a:rPr>
              <a:t>, καλόν </a:t>
            </a:r>
            <a:r>
              <a:rPr lang="el-GR" dirty="0" err="1">
                <a:latin typeface="Arial" panose="020B0604020202020204" pitchFamily="34" charset="0"/>
                <a:cs typeface="Arial" panose="020B0604020202020204" pitchFamily="34" charset="0"/>
              </a:rPr>
              <a:t>τέ</a:t>
            </a:r>
            <a:r>
              <a:rPr lang="el-GR" dirty="0">
                <a:latin typeface="Arial" panose="020B0604020202020204" pitchFamily="34" charset="0"/>
                <a:cs typeface="Arial" panose="020B0604020202020204" pitchFamily="34" charset="0"/>
              </a:rPr>
              <a:t> τι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ἀγαθὸν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πᾶσα</a:t>
            </a:r>
            <a:r>
              <a:rPr lang="el-GR" dirty="0">
                <a:latin typeface="Arial" panose="020B0604020202020204" pitchFamily="34" charset="0"/>
                <a:cs typeface="Arial" panose="020B0604020202020204" pitchFamily="34" charset="0"/>
              </a:rPr>
              <a:t> ἡ τοιαύτη </a:t>
            </a:r>
            <a:r>
              <a:rPr lang="el-GR" dirty="0" err="1">
                <a:latin typeface="Arial" panose="020B0604020202020204" pitchFamily="34" charset="0"/>
                <a:cs typeface="Arial" panose="020B0604020202020204" pitchFamily="34" charset="0"/>
              </a:rPr>
              <a:t>οὐσία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ἐπὶ</a:t>
            </a:r>
            <a:r>
              <a:rPr lang="el-GR" dirty="0">
                <a:latin typeface="Arial" panose="020B0604020202020204" pitchFamily="34" charset="0"/>
                <a:cs typeface="Arial" panose="020B0604020202020204" pitchFamily="34" charset="0"/>
              </a:rPr>
              <a:t> ταύτην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αἰσθήσεων</a:t>
            </a:r>
            <a:r>
              <a:rPr lang="el-GR" dirty="0">
                <a:latin typeface="Arial" panose="020B0604020202020204" pitchFamily="34" charset="0"/>
                <a:cs typeface="Arial" panose="020B0604020202020204" pitchFamily="34" charset="0"/>
              </a:rPr>
              <a:t> πάντα </a:t>
            </a:r>
            <a:r>
              <a:rPr lang="el-GR" dirty="0" err="1">
                <a:latin typeface="Arial" panose="020B0604020202020204" pitchFamily="34" charset="0"/>
                <a:cs typeface="Arial" panose="020B0604020202020204" pitchFamily="34" charset="0"/>
              </a:rPr>
              <a:t>ἀναφέρομεν</a:t>
            </a:r>
            <a:r>
              <a:rPr lang="el-GR"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64F86AFD-646E-FB55-B51D-FE77396CBA2D}"/>
              </a:ext>
            </a:extLst>
          </p:cNvPr>
          <p:cNvSpPr>
            <a:spLocks noGrp="1"/>
          </p:cNvSpPr>
          <p:nvPr>
            <p:ph sz="half" idx="2"/>
          </p:nvPr>
        </p:nvSpPr>
        <p:spPr/>
        <p:txBody>
          <a:bodyPr>
            <a:normAutofit fontScale="85000" lnSpcReduction="10000"/>
          </a:bodyPr>
          <a:lstStyle/>
          <a:p>
            <a:pPr marL="0" indent="0" algn="just">
              <a:buNone/>
            </a:pPr>
            <a:r>
              <a:rPr lang="el-GR" dirty="0">
                <a:latin typeface="Arial" panose="020B0604020202020204" pitchFamily="34" charset="0"/>
                <a:cs typeface="Arial" panose="020B0604020202020204" pitchFamily="34" charset="0"/>
              </a:rPr>
              <a:t>Καλά, φίλε μου- ποιος όμως είναι ο χρόνος που χάνουμε τη γνώση; [d] Αφού γεννιόμαστε χωρίς αυτήν, μόλις τώρα το συμφωνήσαμε. Ή μήπως χάνουμε και αποκτούμε τη γνώση κατά τον ίδιο χρόνο; Ή έχεις να προτείνεις κάποιο άλλο χρονικό σημείο; </a:t>
            </a:r>
          </a:p>
          <a:p>
            <a:pPr marL="0" indent="0" algn="just">
              <a:buNone/>
            </a:pPr>
            <a:r>
              <a:rPr lang="el-GR" dirty="0">
                <a:latin typeface="Arial" panose="020B0604020202020204" pitchFamily="34" charset="0"/>
                <a:cs typeface="Arial" panose="020B0604020202020204" pitchFamily="34" charset="0"/>
              </a:rPr>
              <a:t>Κανένα, Σωκράτη, αλλά να μου ξέφυγε, και αυτό που είπα ήταν χωρίς νόημα.</a:t>
            </a:r>
          </a:p>
          <a:p>
            <a:pPr marL="0" indent="0" algn="just">
              <a:buNone/>
            </a:pPr>
            <a:r>
              <a:rPr lang="el-GR" dirty="0">
                <a:latin typeface="Arial" panose="020B0604020202020204" pitchFamily="34" charset="0"/>
                <a:cs typeface="Arial" panose="020B0604020202020204" pitchFamily="34" charset="0"/>
              </a:rPr>
              <a:t>Στο εξής, συνέχισε, δεν καταλήγουμε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Εάν υπάρχει αυτό που πάλι και πάλι συζητούμε, ένα όμορφο, ένα καλό, το είναι κάθε είδους, και εάν σε αυτό αποδίδουμε όλες τις πληροφορίες των αισθήσεων, [e]</a:t>
            </a:r>
          </a:p>
        </p:txBody>
      </p:sp>
    </p:spTree>
    <p:extLst>
      <p:ext uri="{BB962C8B-B14F-4D97-AF65-F5344CB8AC3E}">
        <p14:creationId xmlns:p14="http://schemas.microsoft.com/office/powerpoint/2010/main" val="27817642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065D28-7612-78BA-7374-07CE1EAF7D39}"/>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B19A884B-4C7A-324B-F7FD-832547BDDC8F}"/>
              </a:ext>
            </a:extLst>
          </p:cNvPr>
          <p:cNvSpPr>
            <a:spLocks noGrp="1"/>
          </p:cNvSpPr>
          <p:nvPr>
            <p:ph sz="half" idx="1"/>
          </p:nvPr>
        </p:nvSpPr>
        <p:spPr/>
        <p:txBody>
          <a:bodyPr>
            <a:normAutofit fontScale="77500" lnSpcReduction="20000"/>
          </a:bodyPr>
          <a:lstStyle/>
          <a:p>
            <a:pPr marL="0" indent="0" algn="just">
              <a:buNone/>
            </a:pPr>
            <a:r>
              <a:rPr lang="el-GR" dirty="0">
                <a:latin typeface="Arial" panose="020B0604020202020204" pitchFamily="34" charset="0"/>
                <a:cs typeface="Arial" panose="020B0604020202020204" pitchFamily="34" charset="0"/>
              </a:rPr>
              <a:t>[76</a:t>
            </a:r>
            <a:r>
              <a:rPr lang="en-US" dirty="0">
                <a:latin typeface="Arial" panose="020B0604020202020204" pitchFamily="34" charset="0"/>
                <a:cs typeface="Arial" panose="020B0604020202020204" pitchFamily="34" charset="0"/>
              </a:rPr>
              <a:t>e</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ὑπάρχουσαν</a:t>
            </a:r>
            <a:r>
              <a:rPr lang="el-GR" dirty="0">
                <a:latin typeface="Arial" panose="020B0604020202020204" pitchFamily="34" charset="0"/>
                <a:cs typeface="Arial" panose="020B0604020202020204" pitchFamily="34" charset="0"/>
              </a:rPr>
              <a:t> πρότερον </a:t>
            </a:r>
            <a:r>
              <a:rPr lang="el-GR" dirty="0" err="1">
                <a:latin typeface="Arial" panose="020B0604020202020204" pitchFamily="34" charset="0"/>
                <a:cs typeface="Arial" panose="020B0604020202020204" pitchFamily="34" charset="0"/>
              </a:rPr>
              <a:t>ἀνευρίσκοντες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ἡμετέραν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οὖσαν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ἐκείνῃ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ἀπεικάζομεν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ἀναγκαῖον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οὕτως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ὥσπερ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οὕτως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ἡμετέραν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ψυχὴν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γεγονέναι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ἡμᾶς</a:t>
            </a:r>
            <a:r>
              <a:rPr lang="en-US"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ἔστι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ἂν</a:t>
            </a:r>
            <a:r>
              <a:rPr lang="el-GR" dirty="0">
                <a:latin typeface="Arial" panose="020B0604020202020204" pitchFamily="34" charset="0"/>
                <a:cs typeface="Arial" panose="020B0604020202020204" pitchFamily="34" charset="0"/>
              </a:rPr>
              <a:t> ὁ λόγος </a:t>
            </a:r>
            <a:r>
              <a:rPr lang="el-GR" dirty="0" err="1">
                <a:latin typeface="Arial" panose="020B0604020202020204" pitchFamily="34" charset="0"/>
                <a:cs typeface="Arial" panose="020B0604020202020204" pitchFamily="34" charset="0"/>
              </a:rPr>
              <a:t>οὗτος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εἰρημένος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ἆρ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οὕτως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ἀνάγκη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ταῦτά</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ἡμετέρας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ψυχὰς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γεγονέναι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ταῦτα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οὐδὲ</a:t>
            </a:r>
            <a:r>
              <a:rPr lang="el-GR" dirty="0">
                <a:latin typeface="Arial" panose="020B0604020202020204" pitchFamily="34" charset="0"/>
                <a:cs typeface="Arial" panose="020B0604020202020204" pitchFamily="34" charset="0"/>
              </a:rPr>
              <a:t> τάδε;</a:t>
            </a:r>
          </a:p>
          <a:p>
            <a:pPr marL="0" indent="0" algn="just">
              <a:buNone/>
            </a:pPr>
            <a:r>
              <a:rPr lang="el-GR" dirty="0" err="1">
                <a:latin typeface="Arial" panose="020B0604020202020204" pitchFamily="34" charset="0"/>
                <a:cs typeface="Arial" panose="020B0604020202020204" pitchFamily="34" charset="0"/>
              </a:rPr>
              <a:t>ὑπερφυῶς</a:t>
            </a:r>
            <a:r>
              <a:rPr lang="el-GR" dirty="0">
                <a:latin typeface="Arial" panose="020B0604020202020204" pitchFamily="34" charset="0"/>
                <a:cs typeface="Arial" panose="020B0604020202020204" pitchFamily="34" charset="0"/>
              </a:rPr>
              <a:t>, ὦ </a:t>
            </a:r>
            <a:r>
              <a:rPr lang="el-GR" dirty="0" err="1">
                <a:latin typeface="Arial" panose="020B0604020202020204" pitchFamily="34" charset="0"/>
                <a:cs typeface="Arial" panose="020B0604020202020204" pitchFamily="34" charset="0"/>
              </a:rPr>
              <a:t>Σώκρατες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Σιμμίας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δοκεῖ</a:t>
            </a:r>
            <a:r>
              <a:rPr lang="el-GR" dirty="0">
                <a:latin typeface="Arial" panose="020B0604020202020204" pitchFamily="34" charset="0"/>
                <a:cs typeface="Arial" panose="020B0604020202020204" pitchFamily="34" charset="0"/>
              </a:rPr>
              <a:t> μοι ἡ </a:t>
            </a:r>
            <a:r>
              <a:rPr lang="el-GR" dirty="0" err="1">
                <a:latin typeface="Arial" panose="020B0604020202020204" pitchFamily="34" charset="0"/>
                <a:cs typeface="Arial" panose="020B0604020202020204" pitchFamily="34" charset="0"/>
              </a:rPr>
              <a:t>αὐτὴ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ἀνάγκη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εἰς</a:t>
            </a:r>
            <a:r>
              <a:rPr lang="el-GR" dirty="0">
                <a:latin typeface="Arial" panose="020B0604020202020204" pitchFamily="34" charset="0"/>
                <a:cs typeface="Arial" panose="020B0604020202020204" pitchFamily="34" charset="0"/>
              </a:rPr>
              <a:t> καλόν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καταφεύγει ὁ λόγος </a:t>
            </a:r>
            <a:r>
              <a:rPr lang="el-GR" dirty="0" err="1">
                <a:latin typeface="Arial" panose="020B0604020202020204" pitchFamily="34" charset="0"/>
                <a:cs typeface="Arial" panose="020B0604020202020204" pitchFamily="34" charset="0"/>
              </a:rPr>
              <a:t>εἰς</a:t>
            </a:r>
            <a:endParaRPr lang="en-US" dirty="0">
              <a:latin typeface="Arial" panose="020B0604020202020204" pitchFamily="34" charset="0"/>
              <a:cs typeface="Arial" panose="020B0604020202020204" pitchFamily="34" charset="0"/>
            </a:endParaRPr>
          </a:p>
          <a:p>
            <a:pPr marL="0" indent="0" algn="just">
              <a:buNone/>
            </a:pPr>
            <a:endParaRPr lang="en-US" dirty="0">
              <a:latin typeface="Arial" panose="020B0604020202020204" pitchFamily="34" charset="0"/>
              <a:cs typeface="Arial" panose="020B0604020202020204" pitchFamily="34" charset="0"/>
            </a:endParaRPr>
          </a:p>
          <a:p>
            <a:pPr marL="0" indent="0">
              <a:buNone/>
            </a:pPr>
            <a:endParaRPr lang="el-GR" dirty="0"/>
          </a:p>
        </p:txBody>
      </p:sp>
      <p:sp>
        <p:nvSpPr>
          <p:cNvPr id="4" name="Θέση περιεχομένου 3">
            <a:extLst>
              <a:ext uri="{FF2B5EF4-FFF2-40B4-BE49-F238E27FC236}">
                <a16:creationId xmlns:a16="http://schemas.microsoft.com/office/drawing/2014/main" id="{4DFA424A-27E0-96BE-979E-6F09D46BFC33}"/>
              </a:ext>
            </a:extLst>
          </p:cNvPr>
          <p:cNvSpPr>
            <a:spLocks noGrp="1"/>
          </p:cNvSpPr>
          <p:nvPr>
            <p:ph sz="half" idx="2"/>
          </p:nvPr>
        </p:nvSpPr>
        <p:spPr/>
        <p:txBody>
          <a:bodyPr>
            <a:normAutofit fontScale="77500" lnSpcReduction="20000"/>
          </a:bodyPr>
          <a:lstStyle/>
          <a:p>
            <a:pPr marL="0" indent="0" algn="just">
              <a:buNone/>
            </a:pPr>
            <a:r>
              <a:rPr lang="el-GR" dirty="0">
                <a:latin typeface="Arial" panose="020B0604020202020204" pitchFamily="34" charset="0"/>
                <a:cs typeface="Arial" panose="020B0604020202020204" pitchFamily="34" charset="0"/>
              </a:rPr>
              <a:t>και ανακαλύπτουμε εκ νέου ότι αυτό που πιο πριν υπήρχε εκεί είναι δικό μας, και εάν συγκρίνουμε με αυτό τα πράγματα του κόσμου μας, τότε πρέπει, όπως υπάρχει αυτό, έτσι και η ψυχή μας να υπάρχει πριν από τη γέννηση μας. Εάν όμως δεν υπάρχει αυτό το ίδιο, η συζήτηση που κάναμε δεν πάει στα χαμένα; Και το εξής δεν ισχύει, η ίδια προϋπόθεση, ότι και εκείνα τα (δια και οι ψυχές μας υπάρχουν πριν από τη γέννηση μας, εάν όχι εκείνα τα ίδια.</a:t>
            </a:r>
          </a:p>
          <a:p>
            <a:pPr marL="0" indent="0" algn="just">
              <a:buNone/>
            </a:pPr>
            <a:r>
              <a:rPr lang="el-GR" dirty="0">
                <a:latin typeface="Arial" panose="020B0604020202020204" pitchFamily="34" charset="0"/>
                <a:cs typeface="Arial" panose="020B0604020202020204" pitchFamily="34" charset="0"/>
              </a:rPr>
              <a:t>Το δίχως άλλο, Σωκράτη, συμφώνησε ο </a:t>
            </a:r>
            <a:r>
              <a:rPr lang="el-GR" dirty="0" err="1">
                <a:latin typeface="Arial" panose="020B0604020202020204" pitchFamily="34" charset="0"/>
                <a:cs typeface="Arial" panose="020B0604020202020204" pitchFamily="34" charset="0"/>
              </a:rPr>
              <a:t>Σιμμίας</a:t>
            </a:r>
            <a:r>
              <a:rPr lang="el-GR" dirty="0">
                <a:latin typeface="Arial" panose="020B0604020202020204" pitchFamily="34" charset="0"/>
                <a:cs typeface="Arial" panose="020B0604020202020204" pitchFamily="34" charset="0"/>
              </a:rPr>
              <a:t>, έτσι νομίζω και εγώ, η ίδια προϋπόθεση και για τα δύο, ώστε και η έρευνα μας να καταλήγει με σιγουριά [77a] ότι η ψυχή μας υπάρχει πριν από τη γέννηση μας κατά τρόπο όμοιο όπως και το είναι που μόλις τώρα εσύ ανέφερες. </a:t>
            </a:r>
          </a:p>
        </p:txBody>
      </p:sp>
    </p:spTree>
    <p:extLst>
      <p:ext uri="{BB962C8B-B14F-4D97-AF65-F5344CB8AC3E}">
        <p14:creationId xmlns:p14="http://schemas.microsoft.com/office/powerpoint/2010/main" val="40684903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A1D561-8E2D-2F66-262D-8C5A2B6088BA}"/>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n-GB" dirty="0">
                <a:latin typeface="Arial" panose="020B0604020202020204" pitchFamily="34" charset="0"/>
                <a:cs typeface="Arial" panose="020B0604020202020204" pitchFamily="34" charset="0"/>
              </a:rPr>
              <a:t>72e-77a</a:t>
            </a:r>
            <a:endParaRPr lang="el-GR" dirty="0"/>
          </a:p>
        </p:txBody>
      </p:sp>
      <p:sp>
        <p:nvSpPr>
          <p:cNvPr id="3" name="Θέση περιεχομένου 2">
            <a:extLst>
              <a:ext uri="{FF2B5EF4-FFF2-40B4-BE49-F238E27FC236}">
                <a16:creationId xmlns:a16="http://schemas.microsoft.com/office/drawing/2014/main" id="{3B6135B4-479D-E3DF-88AB-6989F482234B}"/>
              </a:ext>
            </a:extLst>
          </p:cNvPr>
          <p:cNvSpPr>
            <a:spLocks noGrp="1"/>
          </p:cNvSpPr>
          <p:nvPr>
            <p:ph sz="half" idx="1"/>
          </p:nvPr>
        </p:nvSpPr>
        <p:spPr/>
        <p:txBody>
          <a:bodyPr/>
          <a:lstStyle/>
          <a:p>
            <a:pPr marL="0" indent="0" algn="just">
              <a:buNone/>
            </a:pPr>
            <a:r>
              <a:rPr lang="el-GR" dirty="0">
                <a:latin typeface="Arial" panose="020B0604020202020204" pitchFamily="34" charset="0"/>
                <a:cs typeface="Arial" panose="020B0604020202020204" pitchFamily="34" charset="0"/>
              </a:rPr>
              <a:t>[77</a:t>
            </a:r>
            <a:r>
              <a:rPr lang="en-US" dirty="0">
                <a:latin typeface="Arial" panose="020B0604020202020204" pitchFamily="34" charset="0"/>
                <a:cs typeface="Arial" panose="020B0604020202020204" pitchFamily="34" charset="0"/>
              </a:rPr>
              <a:t>a</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ὁμοίως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τήν</a:t>
            </a:r>
            <a:r>
              <a:rPr lang="el-GR" dirty="0">
                <a:latin typeface="Arial" panose="020B0604020202020204" pitchFamily="34" charset="0"/>
                <a:cs typeface="Arial" panose="020B0604020202020204" pitchFamily="34" charset="0"/>
              </a:rPr>
              <a:t> τε </a:t>
            </a:r>
            <a:r>
              <a:rPr lang="el-GR" dirty="0" err="1">
                <a:latin typeface="Arial" panose="020B0604020202020204" pitchFamily="34" charset="0"/>
                <a:cs typeface="Arial" panose="020B0604020202020204" pitchFamily="34" charset="0"/>
              </a:rPr>
              <a:t>ψυχὴν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πρὶν</a:t>
            </a:r>
            <a:r>
              <a:rPr lang="el-GR" dirty="0">
                <a:latin typeface="Arial" panose="020B0604020202020204" pitchFamily="34" charset="0"/>
                <a:cs typeface="Arial" panose="020B0604020202020204" pitchFamily="34" charset="0"/>
              </a:rPr>
              <a:t> γενέσθαι </a:t>
            </a:r>
            <a:r>
              <a:rPr lang="el-GR" dirty="0" err="1">
                <a:latin typeface="Arial" panose="020B0604020202020204" pitchFamily="34" charset="0"/>
                <a:cs typeface="Arial" panose="020B0604020202020204" pitchFamily="34" charset="0"/>
              </a:rPr>
              <a:t>ἡμᾶς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οὐσίαν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ἣν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νῦν</a:t>
            </a:r>
            <a:r>
              <a:rPr lang="el-GR" dirty="0">
                <a:latin typeface="Arial" panose="020B0604020202020204" pitchFamily="34" charset="0"/>
                <a:cs typeface="Arial" panose="020B0604020202020204" pitchFamily="34" charset="0"/>
              </a:rPr>
              <a:t> λέγεις.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γὰρ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ἔγωγε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οὕτω</a:t>
            </a:r>
            <a:r>
              <a:rPr lang="el-GR" dirty="0">
                <a:latin typeface="Arial" panose="020B0604020202020204" pitchFamily="34" charset="0"/>
                <a:cs typeface="Arial" panose="020B0604020202020204" pitchFamily="34" charset="0"/>
              </a:rPr>
              <a:t> μοι </a:t>
            </a:r>
            <a:r>
              <a:rPr lang="el-GR" dirty="0" err="1">
                <a:latin typeface="Arial" panose="020B0604020202020204" pitchFamily="34" charset="0"/>
                <a:cs typeface="Arial" panose="020B0604020202020204" pitchFamily="34" charset="0"/>
              </a:rPr>
              <a:t>ἐναργὲς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ὂν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πάντα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τοιαῦτ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οἷόν</a:t>
            </a:r>
            <a:r>
              <a:rPr lang="el-GR" dirty="0">
                <a:latin typeface="Arial" panose="020B0604020202020204" pitchFamily="34" charset="0"/>
                <a:cs typeface="Arial" panose="020B0604020202020204" pitchFamily="34" charset="0"/>
              </a:rPr>
              <a:t> τε μάλιστα, καλόν τε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ἀγαθὸν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τἆλλα</a:t>
            </a:r>
            <a:r>
              <a:rPr lang="el-GR" dirty="0">
                <a:latin typeface="Arial" panose="020B0604020202020204" pitchFamily="34" charset="0"/>
                <a:cs typeface="Arial" panose="020B0604020202020204" pitchFamily="34" charset="0"/>
              </a:rPr>
              <a:t> πάντα ἃ </a:t>
            </a:r>
            <a:r>
              <a:rPr lang="el-GR" dirty="0" err="1">
                <a:latin typeface="Arial" panose="020B0604020202020204" pitchFamily="34" charset="0"/>
                <a:cs typeface="Arial" panose="020B0604020202020204" pitchFamily="34" charset="0"/>
              </a:rPr>
              <a:t>σὺ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νυνδὴ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ἔλεγες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ἔμοιγε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δοκεῖ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ἱκανῶς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ἀποδέδεικται</a:t>
            </a:r>
            <a:r>
              <a:rPr lang="el-GR" dirty="0">
                <a:latin typeface="Arial" panose="020B0604020202020204" pitchFamily="34" charset="0"/>
                <a:cs typeface="Arial" panose="020B0604020202020204" pitchFamily="34" charset="0"/>
              </a:rPr>
              <a:t>.</a:t>
            </a:r>
          </a:p>
          <a:p>
            <a:pPr marL="0" indent="0">
              <a:buNone/>
            </a:pPr>
            <a:endParaRPr lang="el-GR" dirty="0"/>
          </a:p>
        </p:txBody>
      </p:sp>
      <p:sp>
        <p:nvSpPr>
          <p:cNvPr id="4" name="Θέση περιεχομένου 3">
            <a:extLst>
              <a:ext uri="{FF2B5EF4-FFF2-40B4-BE49-F238E27FC236}">
                <a16:creationId xmlns:a16="http://schemas.microsoft.com/office/drawing/2014/main" id="{B9B16C0F-8009-502A-6135-8AC83E5723C6}"/>
              </a:ext>
            </a:extLst>
          </p:cNvPr>
          <p:cNvSpPr>
            <a:spLocks noGrp="1"/>
          </p:cNvSpPr>
          <p:nvPr>
            <p:ph sz="half" idx="2"/>
          </p:nvPr>
        </p:nvSpPr>
        <p:spPr/>
        <p:txBody>
          <a:bodyPr/>
          <a:lstStyle/>
          <a:p>
            <a:pPr marL="0" indent="0" algn="just">
              <a:buNone/>
            </a:pPr>
            <a:r>
              <a:rPr lang="el-GR" dirty="0">
                <a:latin typeface="Arial" panose="020B0604020202020204" pitchFamily="34" charset="0"/>
                <a:cs typeface="Arial" panose="020B0604020202020204" pitchFamily="34" charset="0"/>
              </a:rPr>
              <a:t>Τίποτα άλλο δεν μου είναι πιο ξεκάθαρο από αυτό, ότι όλα αυτά υπάρχουν, υπάρχουν πραγματικά, το όμορφο και το καλό και όλα τα άλλα που τώρα δα εσύ ανέφερες. Νομίζω ότι το θέμα αποδείχτηκε με επάρκεια. </a:t>
            </a:r>
          </a:p>
        </p:txBody>
      </p:sp>
    </p:spTree>
    <p:extLst>
      <p:ext uri="{BB962C8B-B14F-4D97-AF65-F5344CB8AC3E}">
        <p14:creationId xmlns:p14="http://schemas.microsoft.com/office/powerpoint/2010/main" val="4075883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9C9596-AD6A-2466-644C-A3E4524A13F6}"/>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 </a:t>
            </a:r>
            <a:r>
              <a:rPr lang="el-GR" dirty="0">
                <a:latin typeface="Arial" panose="020B0604020202020204" pitchFamily="34" charset="0"/>
                <a:cs typeface="Arial" panose="020B0604020202020204" pitchFamily="34" charset="0"/>
              </a:rPr>
              <a:t>(ή </a:t>
            </a:r>
            <a:r>
              <a:rPr lang="el-GR" i="1" dirty="0">
                <a:latin typeface="Arial" panose="020B0604020202020204" pitchFamily="34" charset="0"/>
                <a:cs typeface="Arial" panose="020B0604020202020204" pitchFamily="34" charset="0"/>
              </a:rPr>
              <a:t>Περί ψυχής</a:t>
            </a:r>
            <a:r>
              <a:rPr lang="el-GR" dirty="0">
                <a:latin typeface="Arial" panose="020B0604020202020204" pitchFamily="34" charset="0"/>
                <a:cs typeface="Arial" panose="020B0604020202020204" pitchFamily="34" charset="0"/>
              </a:rPr>
              <a:t>)</a:t>
            </a:r>
            <a:endParaRPr lang="el-GR" i="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5FB74D66-E0BE-5A35-55D3-8A8E907F214A}"/>
              </a:ext>
            </a:extLst>
          </p:cNvPr>
          <p:cNvSpPr>
            <a:spLocks noGrp="1"/>
          </p:cNvSpPr>
          <p:nvPr>
            <p:ph idx="1"/>
          </p:nvPr>
        </p:nvSpPr>
        <p:spPr/>
        <p:txBody>
          <a:bodyPr>
            <a:normAutofit fontScale="92500" lnSpcReduction="10000"/>
          </a:bodyPr>
          <a:lstStyle/>
          <a:p>
            <a:pPr algn="just"/>
            <a:r>
              <a:rPr lang="el-GR" sz="2400" dirty="0">
                <a:latin typeface="Arial" panose="020B0604020202020204" pitchFamily="34" charset="0"/>
                <a:cs typeface="Arial" panose="020B0604020202020204" pitchFamily="34" charset="0"/>
              </a:rPr>
              <a:t>Ανήκει στους πρώιμους διαλόγους της Μέσης </a:t>
            </a:r>
            <a:r>
              <a:rPr lang="el-GR" sz="2400" dirty="0" err="1">
                <a:latin typeface="Arial" panose="020B0604020202020204" pitchFamily="34" charset="0"/>
                <a:cs typeface="Arial" panose="020B0604020202020204" pitchFamily="34" charset="0"/>
              </a:rPr>
              <a:t>περίοδου</a:t>
            </a:r>
            <a:r>
              <a:rPr lang="el-GR" sz="2400" dirty="0">
                <a:latin typeface="Arial" panose="020B0604020202020204" pitchFamily="34" charset="0"/>
                <a:cs typeface="Arial" panose="020B0604020202020204" pitchFamily="34" charset="0"/>
              </a:rPr>
              <a:t> του Πλάτωνα όπου ο φιλόσοφος προτείνει μια συγκεκριμένη φιλοσοφική λύση, τη μεταφυσική θεωρία των Ιδεών. </a:t>
            </a:r>
          </a:p>
          <a:p>
            <a:pPr algn="just"/>
            <a:r>
              <a:rPr lang="el-GR" sz="2400" dirty="0">
                <a:latin typeface="Arial" panose="020B0604020202020204" pitchFamily="34" charset="0"/>
                <a:cs typeface="Arial" panose="020B0604020202020204" pitchFamily="34" charset="0"/>
              </a:rPr>
              <a:t>Έχει τη μορφή μιας συζήτησης που πραγματοποιήθηκε σε πολυάριθμο ακροατήριο και </a:t>
            </a:r>
            <a:r>
              <a:rPr lang="el-GR" sz="2400" dirty="0" err="1">
                <a:latin typeface="Arial" panose="020B0604020202020204" pitchFamily="34" charset="0"/>
                <a:cs typeface="Arial" panose="020B0604020202020204" pitchFamily="34" charset="0"/>
              </a:rPr>
              <a:t>περιγράφηκε</a:t>
            </a:r>
            <a:r>
              <a:rPr lang="el-GR" sz="2400" dirty="0">
                <a:latin typeface="Arial" panose="020B0604020202020204" pitchFamily="34" charset="0"/>
                <a:cs typeface="Arial" panose="020B0604020202020204" pitchFamily="34" charset="0"/>
              </a:rPr>
              <a:t> από κάποιον από τους ακροατές (Φαίδων).</a:t>
            </a:r>
          </a:p>
          <a:p>
            <a:pPr algn="just"/>
            <a:r>
              <a:rPr lang="el-GR" sz="2400" dirty="0">
                <a:latin typeface="Arial" panose="020B0604020202020204" pitchFamily="34" charset="0"/>
                <a:cs typeface="Arial" panose="020B0604020202020204" pitchFamily="34" charset="0"/>
              </a:rPr>
              <a:t>Η δραματική του χρονολογία τοποθετείται στο 399 π.Χ., έτος θανάτου του Σωκράτη.</a:t>
            </a:r>
          </a:p>
          <a:p>
            <a:pPr algn="just"/>
            <a:r>
              <a:rPr lang="el-GR" sz="2400" dirty="0">
                <a:latin typeface="Arial" panose="020B0604020202020204" pitchFamily="34" charset="0"/>
                <a:cs typeface="Arial" panose="020B0604020202020204" pitchFamily="34" charset="0"/>
              </a:rPr>
              <a:t>Χώρος που διαδραματίζεται: στη </a:t>
            </a:r>
            <a:r>
              <a:rPr lang="el-GR" sz="2400" dirty="0" err="1">
                <a:latin typeface="Arial" panose="020B0604020202020204" pitchFamily="34" charset="0"/>
                <a:cs typeface="Arial" panose="020B0604020202020204" pitchFamily="34" charset="0"/>
              </a:rPr>
              <a:t>Φλειούντα</a:t>
            </a:r>
            <a:r>
              <a:rPr lang="el-GR" sz="2400" dirty="0">
                <a:latin typeface="Arial" panose="020B0604020202020204" pitchFamily="34" charset="0"/>
                <a:cs typeface="Arial" panose="020B0604020202020204" pitchFamily="34" charset="0"/>
              </a:rPr>
              <a:t> (αρχαία πόλη-κράτος της Πελοποννήσου χτισμένη στο </a:t>
            </a:r>
            <a:r>
              <a:rPr lang="el-GR" sz="2400" dirty="0" err="1">
                <a:latin typeface="Arial" panose="020B0604020202020204" pitchFamily="34" charset="0"/>
                <a:cs typeface="Arial" panose="020B0604020202020204" pitchFamily="34" charset="0"/>
              </a:rPr>
              <a:t>Φλιάσιο</a:t>
            </a:r>
            <a:r>
              <a:rPr lang="el-GR" sz="2400" dirty="0">
                <a:latin typeface="Arial" panose="020B0604020202020204" pitchFamily="34" charset="0"/>
                <a:cs typeface="Arial" panose="020B0604020202020204" pitchFamily="34" charset="0"/>
              </a:rPr>
              <a:t> Πεδίο, κοντά στη σημερινή Νεμέα). Ίσως στο «εντευκτήριο» των τοπικών Πυθαγορείων.</a:t>
            </a:r>
          </a:p>
        </p:txBody>
      </p:sp>
    </p:spTree>
    <p:extLst>
      <p:ext uri="{BB962C8B-B14F-4D97-AF65-F5344CB8AC3E}">
        <p14:creationId xmlns:p14="http://schemas.microsoft.com/office/powerpoint/2010/main" val="12997893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1B0895-B3A9-9C88-0F40-8C89FB852FFD}"/>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p>
        </p:txBody>
      </p:sp>
      <p:sp>
        <p:nvSpPr>
          <p:cNvPr id="3" name="Θέση περιεχομένου 2">
            <a:extLst>
              <a:ext uri="{FF2B5EF4-FFF2-40B4-BE49-F238E27FC236}">
                <a16:creationId xmlns:a16="http://schemas.microsoft.com/office/drawing/2014/main" id="{972C2E00-FD6D-6926-DC88-8532B0D1A0D2}"/>
              </a:ext>
            </a:extLst>
          </p:cNvPr>
          <p:cNvSpPr>
            <a:spLocks noGrp="1"/>
          </p:cNvSpPr>
          <p:nvPr>
            <p:ph idx="1"/>
          </p:nvPr>
        </p:nvSpPr>
        <p:spPr/>
        <p:txBody>
          <a:bodyPr>
            <a:normAutofit fontScale="70000" lnSpcReduction="20000"/>
          </a:bodyPr>
          <a:lstStyle/>
          <a:p>
            <a:pPr algn="just"/>
            <a:r>
              <a:rPr lang="el-GR" dirty="0" err="1">
                <a:latin typeface="Arial" panose="020B0604020202020204" pitchFamily="34" charset="0"/>
                <a:cs typeface="Arial" panose="020B0604020202020204" pitchFamily="34" charset="0"/>
              </a:rPr>
              <a:t>ὑπολαβών</a:t>
            </a:r>
            <a:r>
              <a:rPr lang="el-GR" dirty="0">
                <a:latin typeface="Arial" panose="020B0604020202020204" pitchFamily="34" charset="0"/>
                <a:cs typeface="Arial" panose="020B0604020202020204" pitchFamily="34" charset="0"/>
              </a:rPr>
              <a:t>:  μτχ.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ενικ. ονομαστ. ΕΦ του ρήματος </a:t>
            </a:r>
            <a:r>
              <a:rPr lang="el-GR" dirty="0" err="1">
                <a:latin typeface="Arial" panose="020B0604020202020204" pitchFamily="34" charset="0"/>
                <a:cs typeface="Arial" panose="020B0604020202020204" pitchFamily="34" charset="0"/>
              </a:rPr>
              <a:t>ὑπολαμβάνω</a:t>
            </a:r>
            <a:r>
              <a:rPr lang="el-GR" dirty="0">
                <a:latin typeface="Arial" panose="020B0604020202020204" pitchFamily="34" charset="0"/>
                <a:cs typeface="Arial" panose="020B0604020202020204" pitchFamily="34" charset="0"/>
              </a:rPr>
              <a:t> = παραδέχομαι μια θεωρία ως αληθινή, νομίζω, υποθέτω, καταλαβαίνω</a:t>
            </a:r>
          </a:p>
          <a:p>
            <a:pPr algn="just"/>
            <a:r>
              <a:rPr lang="el-GR" dirty="0" err="1">
                <a:latin typeface="Arial" panose="020B0604020202020204" pitchFamily="34" charset="0"/>
                <a:cs typeface="Arial" panose="020B0604020202020204" pitchFamily="34" charset="0"/>
              </a:rPr>
              <a:t>θαμά</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ἐπίρρ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συχνάκις</a:t>
            </a:r>
            <a:r>
              <a:rPr lang="el-GR" dirty="0">
                <a:latin typeface="Arial" panose="020B0604020202020204" pitchFamily="34" charset="0"/>
                <a:cs typeface="Arial" panose="020B0604020202020204" pitchFamily="34" charset="0"/>
              </a:rPr>
              <a:t>, συχνά, </a:t>
            </a:r>
            <a:r>
              <a:rPr lang="el-GR" dirty="0" err="1">
                <a:latin typeface="Arial" panose="020B0604020202020204" pitchFamily="34" charset="0"/>
                <a:cs typeface="Arial" panose="020B0604020202020204" pitchFamily="34" charset="0"/>
              </a:rPr>
              <a:t>πολλάκις</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καίτοι: I. και όντως, και επιπλέον, σε </a:t>
            </a:r>
            <a:r>
              <a:rPr lang="el-GR" dirty="0" err="1">
                <a:latin typeface="Arial" panose="020B0604020202020204" pitchFamily="34" charset="0"/>
                <a:cs typeface="Arial" panose="020B0604020202020204" pitchFamily="34" charset="0"/>
              </a:rPr>
              <a:t>Όμηρ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Ευρ</a:t>
            </a:r>
            <a:r>
              <a:rPr lang="el-GR" dirty="0">
                <a:latin typeface="Arial" panose="020B0604020202020204" pitchFamily="34" charset="0"/>
                <a:cs typeface="Arial" panose="020B0604020202020204" pitchFamily="34" charset="0"/>
              </a:rPr>
              <a:t>., II. και όμως, προς δήλωση αντίρρησης,</a:t>
            </a:r>
          </a:p>
          <a:p>
            <a:pPr algn="just"/>
            <a:r>
              <a:rPr lang="el-GR" dirty="0">
                <a:latin typeface="Arial" panose="020B0604020202020204" pitchFamily="34" charset="0"/>
                <a:cs typeface="Arial" panose="020B0604020202020204" pitchFamily="34" charset="0"/>
              </a:rPr>
              <a:t>διαγράμματα: διάγραμμα: διαγράμματος, </a:t>
            </a:r>
            <a:r>
              <a:rPr lang="el-GR" dirty="0" err="1">
                <a:latin typeface="Arial" panose="020B0604020202020204" pitchFamily="34" charset="0"/>
                <a:cs typeface="Arial" panose="020B0604020202020204" pitchFamily="34" charset="0"/>
              </a:rPr>
              <a:t>τό</a:t>
            </a:r>
            <a:r>
              <a:rPr lang="el-GR" dirty="0">
                <a:latin typeface="Arial" panose="020B0604020202020204" pitchFamily="34" charset="0"/>
                <a:cs typeface="Arial" panose="020B0604020202020204" pitchFamily="34" charset="0"/>
              </a:rPr>
              <a:t> (διαγράφω) =1. εκείνο στο οποίο έχουν χαραχτεί, έχουν σχηματιστεί γραμμές, εικόνα, σχέδιο,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2. γεωμετρική μορφή, σχήμα, σε </a:t>
            </a:r>
            <a:r>
              <a:rPr lang="el-GR" dirty="0" err="1">
                <a:latin typeface="Arial" panose="020B0604020202020204" pitchFamily="34" charset="0"/>
                <a:cs typeface="Arial" panose="020B0604020202020204" pitchFamily="34" charset="0"/>
              </a:rPr>
              <a:t>Ξεν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σκοπουμένῳ</a:t>
            </a:r>
            <a:r>
              <a:rPr lang="el-GR" dirty="0">
                <a:latin typeface="Arial" panose="020B0604020202020204" pitchFamily="34" charset="0"/>
                <a:cs typeface="Arial" panose="020B0604020202020204" pitchFamily="34" charset="0"/>
              </a:rPr>
              <a:t>: μτχ. ενεστ. ΜΦ, αρσ. δοτ. εν. του ρήματος </a:t>
            </a:r>
            <a:r>
              <a:rPr lang="el-GR" dirty="0" err="1">
                <a:latin typeface="Arial" panose="020B0604020202020204" pitchFamily="34" charset="0"/>
                <a:cs typeface="Arial" panose="020B0604020202020204" pitchFamily="34" charset="0"/>
              </a:rPr>
              <a:t>σκοπέω</a:t>
            </a:r>
            <a:r>
              <a:rPr lang="el-GR" dirty="0">
                <a:latin typeface="Arial" panose="020B0604020202020204" pitchFamily="34" charset="0"/>
                <a:cs typeface="Arial" panose="020B0604020202020204" pitchFamily="34" charset="0"/>
              </a:rPr>
              <a:t> =  1. παρατηρώ ή επιτηρώ κάτι· θεώμαι, θεωρώ, ατενίζω, σε </a:t>
            </a:r>
            <a:r>
              <a:rPr lang="el-GR" dirty="0" err="1">
                <a:latin typeface="Arial" panose="020B0604020202020204" pitchFamily="34" charset="0"/>
                <a:cs typeface="Arial" panose="020B0604020202020204" pitchFamily="34" charset="0"/>
              </a:rPr>
              <a:t>Πίνδ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Σοφ</a:t>
            </a:r>
            <a:r>
              <a:rPr lang="el-GR" dirty="0">
                <a:latin typeface="Arial" panose="020B0604020202020204" pitchFamily="34" charset="0"/>
                <a:cs typeface="Arial" panose="020B0604020202020204" pitchFamily="34" charset="0"/>
              </a:rPr>
              <a:t>. κ.λπ.· απόλ., παρατηρώ, εξετάζω, ερευνώ, περιεργάζομαι, παρακολουθώ, σε </a:t>
            </a:r>
            <a:r>
              <a:rPr lang="el-GR" dirty="0" err="1">
                <a:latin typeface="Arial" panose="020B0604020202020204" pitchFamily="34" charset="0"/>
                <a:cs typeface="Arial" panose="020B0604020202020204" pitchFamily="34" charset="0"/>
              </a:rPr>
              <a:t>Σοφ</a:t>
            </a:r>
            <a:r>
              <a:rPr lang="el-GR" dirty="0">
                <a:latin typeface="Arial" panose="020B0604020202020204" pitchFamily="34" charset="0"/>
                <a:cs typeface="Arial" panose="020B0604020202020204" pitchFamily="34" charset="0"/>
              </a:rPr>
              <a:t>. κ.λπ., 2. </a:t>
            </a:r>
            <a:r>
              <a:rPr lang="el-GR" dirty="0" err="1">
                <a:latin typeface="Arial" panose="020B0604020202020204" pitchFamily="34" charset="0"/>
                <a:cs typeface="Arial" panose="020B0604020202020204" pitchFamily="34" charset="0"/>
              </a:rPr>
              <a:t>μεταφ</a:t>
            </a:r>
            <a:r>
              <a:rPr lang="el-GR" dirty="0">
                <a:latin typeface="Arial" panose="020B0604020202020204" pitchFamily="34" charset="0"/>
                <a:cs typeface="Arial" panose="020B0604020202020204" pitchFamily="34" charset="0"/>
              </a:rPr>
              <a:t>., προσέχω, θεωρώ, λαμβάνω υπ' </a:t>
            </a:r>
            <a:r>
              <a:rPr lang="el-GR" dirty="0" err="1">
                <a:latin typeface="Arial" panose="020B0604020202020204" pitchFamily="34" charset="0"/>
                <a:cs typeface="Arial" panose="020B0604020202020204" pitchFamily="34" charset="0"/>
              </a:rPr>
              <a:t>όψιν</a:t>
            </a:r>
            <a:r>
              <a:rPr lang="el-GR" dirty="0">
                <a:latin typeface="Arial" panose="020B0604020202020204" pitchFamily="34" charset="0"/>
                <a:cs typeface="Arial" panose="020B0604020202020204" pitchFamily="34" charset="0"/>
              </a:rPr>
              <a:t>, σκέπτομαι, εξετάζω, σε </a:t>
            </a:r>
            <a:r>
              <a:rPr lang="el-GR" dirty="0" err="1">
                <a:latin typeface="Arial" panose="020B0604020202020204" pitchFamily="34" charset="0"/>
                <a:cs typeface="Arial" panose="020B0604020202020204" pitchFamily="34" charset="0"/>
              </a:rPr>
              <a:t>Ηρόδ</a:t>
            </a:r>
            <a:r>
              <a:rPr lang="el-GR" dirty="0">
                <a:latin typeface="Arial" panose="020B0604020202020204" pitchFamily="34" charset="0"/>
                <a:cs typeface="Arial" panose="020B0604020202020204" pitchFamily="34" charset="0"/>
              </a:rPr>
              <a:t>., Αττ.· </a:t>
            </a:r>
            <a:r>
              <a:rPr lang="el-GR" dirty="0" err="1">
                <a:latin typeface="Arial" panose="020B0604020202020204" pitchFamily="34" charset="0"/>
                <a:cs typeface="Arial" panose="020B0604020202020204" pitchFamily="34" charset="0"/>
              </a:rPr>
              <a:t>σκοπέω</a:t>
            </a:r>
            <a:r>
              <a:rPr lang="el-GR" dirty="0">
                <a:latin typeface="Arial" panose="020B0604020202020204" pitchFamily="34" charset="0"/>
                <a:cs typeface="Arial" panose="020B0604020202020204" pitchFamily="34" charset="0"/>
              </a:rPr>
              <a:t> τι, σε </a:t>
            </a:r>
            <a:r>
              <a:rPr lang="el-GR" dirty="0" err="1">
                <a:latin typeface="Arial" panose="020B0604020202020204" pitchFamily="34" charset="0"/>
                <a:cs typeface="Arial" panose="020B0604020202020204" pitchFamily="34" charset="0"/>
              </a:rPr>
              <a:t>Θουκ</a:t>
            </a:r>
            <a:r>
              <a:rPr lang="el-GR" dirty="0">
                <a:latin typeface="Arial" panose="020B0604020202020204" pitchFamily="34" charset="0"/>
                <a:cs typeface="Arial" panose="020B0604020202020204" pitchFamily="34" charset="0"/>
              </a:rPr>
              <a:t>. κ.λπ.· </a:t>
            </a:r>
            <a:r>
              <a:rPr lang="el-GR" dirty="0" err="1">
                <a:latin typeface="Arial" panose="020B0604020202020204" pitchFamily="34" charset="0"/>
                <a:cs typeface="Arial" panose="020B0604020202020204" pitchFamily="34" charset="0"/>
              </a:rPr>
              <a:t>σκοπέω</a:t>
            </a:r>
            <a:r>
              <a:rPr lang="el-GR" dirty="0">
                <a:latin typeface="Arial" panose="020B0604020202020204" pitchFamily="34" charset="0"/>
                <a:cs typeface="Arial" panose="020B0604020202020204" pitchFamily="34" charset="0"/>
              </a:rPr>
              <a:t> περί </a:t>
            </a:r>
            <a:r>
              <a:rPr lang="el-GR" dirty="0" err="1">
                <a:latin typeface="Arial" panose="020B0604020202020204" pitchFamily="34" charset="0"/>
                <a:cs typeface="Arial" panose="020B0604020202020204" pitchFamily="34" charset="0"/>
              </a:rPr>
              <a:t>τινος</a:t>
            </a:r>
            <a:r>
              <a:rPr lang="el-GR" dirty="0">
                <a:latin typeface="Arial" panose="020B0604020202020204" pitchFamily="34" charset="0"/>
                <a:cs typeface="Arial" panose="020B0604020202020204" pitchFamily="34" charset="0"/>
              </a:rPr>
              <a:t> ή τι,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απόλ., </a:t>
            </a:r>
            <a:r>
              <a:rPr lang="el-GR" dirty="0" err="1">
                <a:latin typeface="Arial" panose="020B0604020202020204" pitchFamily="34" charset="0"/>
                <a:cs typeface="Arial" panose="020B0604020202020204" pitchFamily="34" charset="0"/>
              </a:rPr>
              <a:t>ὀρθῶς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σκοπεῖν</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Ευρ</a:t>
            </a:r>
            <a:r>
              <a:rPr lang="el-GR" dirty="0">
                <a:latin typeface="Arial" panose="020B0604020202020204" pitchFamily="34" charset="0"/>
                <a:cs typeface="Arial" panose="020B0604020202020204" pitchFamily="34" charset="0"/>
              </a:rPr>
              <a:t>. κ.λπ.</a:t>
            </a:r>
          </a:p>
          <a:p>
            <a:pPr algn="just"/>
            <a:r>
              <a:rPr lang="el-GR" dirty="0" err="1">
                <a:latin typeface="Arial" panose="020B0604020202020204" pitchFamily="34" charset="0"/>
                <a:cs typeface="Arial" panose="020B0604020202020204" pitchFamily="34" charset="0"/>
              </a:rPr>
              <a:t>συνδόξῃ</a:t>
            </a:r>
            <a:r>
              <a:rPr lang="el-GR" dirty="0">
                <a:latin typeface="Arial" panose="020B0604020202020204" pitchFamily="34" charset="0"/>
                <a:cs typeface="Arial" panose="020B0604020202020204" pitchFamily="34" charset="0"/>
              </a:rPr>
              <a:t>: Γ’ ενικ.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υποτακτικής ΕΦ του ρήματος </a:t>
            </a:r>
            <a:r>
              <a:rPr lang="el-GR" dirty="0" err="1">
                <a:latin typeface="Arial" panose="020B0604020202020204" pitchFamily="34" charset="0"/>
                <a:cs typeface="Arial" panose="020B0604020202020204" pitchFamily="34" charset="0"/>
              </a:rPr>
              <a:t>συνδοκέω</a:t>
            </a:r>
            <a:r>
              <a:rPr lang="el-GR" dirty="0">
                <a:latin typeface="Arial" panose="020B0604020202020204" pitchFamily="34" charset="0"/>
                <a:cs typeface="Arial" panose="020B0604020202020204" pitchFamily="34" charset="0"/>
              </a:rPr>
              <a:t> = φαίνομαι επίσης εύλογος</a:t>
            </a:r>
          </a:p>
          <a:p>
            <a:pPr algn="just"/>
            <a:r>
              <a:rPr lang="el-GR" dirty="0" err="1">
                <a:latin typeface="Arial" panose="020B0604020202020204" pitchFamily="34" charset="0"/>
                <a:cs typeface="Arial" panose="020B0604020202020204" pitchFamily="34" charset="0"/>
              </a:rPr>
              <a:t>ἀπιστεῖς</a:t>
            </a:r>
            <a:r>
              <a:rPr lang="el-GR" dirty="0">
                <a:latin typeface="Arial" panose="020B0604020202020204" pitchFamily="34" charset="0"/>
                <a:cs typeface="Arial" panose="020B0604020202020204" pitchFamily="34" charset="0"/>
              </a:rPr>
              <a:t>: = αμφιβάλλω, δυσπιστώ</a:t>
            </a:r>
          </a:p>
          <a:p>
            <a:pPr algn="just"/>
            <a:r>
              <a:rPr lang="el-GR" dirty="0" err="1">
                <a:latin typeface="Arial" panose="020B0604020202020204" pitchFamily="34" charset="0"/>
                <a:cs typeface="Arial" panose="020B0604020202020204" pitchFamily="34" charset="0"/>
              </a:rPr>
              <a:t>μεντἂν</a:t>
            </a:r>
            <a:r>
              <a:rPr lang="el-GR" dirty="0">
                <a:latin typeface="Arial" panose="020B0604020202020204" pitchFamily="34" charset="0"/>
                <a:cs typeface="Arial" panose="020B0604020202020204" pitchFamily="34" charset="0"/>
              </a:rPr>
              <a:t>: κράση του </a:t>
            </a:r>
            <a:r>
              <a:rPr lang="el-GR" dirty="0" err="1">
                <a:latin typeface="Arial" panose="020B0604020202020204" pitchFamily="34" charset="0"/>
                <a:cs typeface="Arial" panose="020B0604020202020204" pitchFamily="34" charset="0"/>
              </a:rPr>
              <a:t>μέντοι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a:t>
            </a:r>
            <a:endParaRPr lang="el-GR"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2676048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6A5B60-B5E6-E6CB-42A0-CBDCC1BEBF91}"/>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67A3B089-5AC5-DAB0-1112-A8C164C21180}"/>
              </a:ext>
            </a:extLst>
          </p:cNvPr>
          <p:cNvSpPr>
            <a:spLocks noGrp="1"/>
          </p:cNvSpPr>
          <p:nvPr>
            <p:ph idx="1"/>
          </p:nvPr>
        </p:nvSpPr>
        <p:spPr/>
        <p:txBody>
          <a:bodyPr>
            <a:normAutofit fontScale="77500" lnSpcReduction="20000"/>
          </a:bodyPr>
          <a:lstStyle/>
          <a:p>
            <a:pPr algn="just"/>
            <a:r>
              <a:rPr lang="el-GR" dirty="0" err="1">
                <a:latin typeface="Arial" panose="020B0604020202020204" pitchFamily="34" charset="0"/>
                <a:cs typeface="Arial" panose="020B0604020202020204" pitchFamily="34" charset="0"/>
              </a:rPr>
              <a:t>πῇ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εγκλιτ</a:t>
            </a:r>
            <a:r>
              <a:rPr lang="el-GR" dirty="0">
                <a:latin typeface="Arial" panose="020B0604020202020204" pitchFamily="34" charset="0"/>
                <a:cs typeface="Arial" panose="020B0604020202020204" pitchFamily="34" charset="0"/>
              </a:rPr>
              <a:t>. μόριο = 1. του τρόπου, κατά κάποιο τρόπο, κάπως, </a:t>
            </a:r>
            <a:r>
              <a:rPr lang="el-GR" dirty="0" err="1">
                <a:latin typeface="Arial" panose="020B0604020202020204" pitchFamily="34" charset="0"/>
                <a:cs typeface="Arial" panose="020B0604020202020204" pitchFamily="34" charset="0"/>
              </a:rPr>
              <a:t>οὔ</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πη</a:t>
            </a:r>
            <a:r>
              <a:rPr lang="el-GR" dirty="0">
                <a:latin typeface="Arial" panose="020B0604020202020204" pitchFamily="34" charset="0"/>
                <a:cs typeface="Arial" panose="020B0604020202020204" pitchFamily="34" charset="0"/>
              </a:rPr>
              <a:t>, ουδόλως, καθόλου, σε </a:t>
            </a:r>
            <a:r>
              <a:rPr lang="el-GR" dirty="0" err="1">
                <a:latin typeface="Arial" panose="020B0604020202020204" pitchFamily="34" charset="0"/>
                <a:cs typeface="Arial" panose="020B0604020202020204" pitchFamily="34" charset="0"/>
              </a:rPr>
              <a:t>Όμηρ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οὐδέ</a:t>
            </a:r>
            <a:r>
              <a:rPr lang="el-GR" dirty="0">
                <a:latin typeface="Arial" panose="020B0604020202020204" pitchFamily="34" charset="0"/>
                <a:cs typeface="Arial" panose="020B0604020202020204" pitchFamily="34" charset="0"/>
              </a:rPr>
              <a:t> τί </a:t>
            </a:r>
            <a:r>
              <a:rPr lang="el-GR" dirty="0" err="1">
                <a:latin typeface="Arial" panose="020B0604020202020204" pitchFamily="34" charset="0"/>
                <a:cs typeface="Arial" panose="020B0604020202020204" pitchFamily="34" charset="0"/>
              </a:rPr>
              <a:t>πη</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Ομήρ</a:t>
            </a:r>
            <a:r>
              <a:rPr lang="el-GR"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Ιλ</a:t>
            </a:r>
            <a:r>
              <a:rPr lang="el-GR" i="1"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οὕτω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πη</a:t>
            </a:r>
            <a:r>
              <a:rPr lang="el-GR" dirty="0">
                <a:latin typeface="Arial" panose="020B0604020202020204" pitchFamily="34" charset="0"/>
                <a:cs typeface="Arial" panose="020B0604020202020204" pitchFamily="34" charset="0"/>
              </a:rPr>
              <a:t>, κατά κάποιο τέτοιο τρόπο, κάπως έτσι, στο ίδ.· </a:t>
            </a:r>
            <a:r>
              <a:rPr lang="el-GR" dirty="0" err="1">
                <a:latin typeface="Arial" panose="020B0604020202020204" pitchFamily="34" charset="0"/>
                <a:cs typeface="Arial" panose="020B0604020202020204" pitchFamily="34" charset="0"/>
              </a:rPr>
              <a:t>τῇδέπῃ</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γέ</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πῃ</a:t>
            </a:r>
            <a:r>
              <a:rPr lang="el-GR" dirty="0">
                <a:latin typeface="Arial" panose="020B0604020202020204" pitchFamily="34" charset="0"/>
                <a:cs typeface="Arial" panose="020B0604020202020204" pitchFamily="34" charset="0"/>
              </a:rPr>
              <a:t>, στον ίδ.· </a:t>
            </a:r>
            <a:r>
              <a:rPr lang="el-GR" dirty="0" err="1">
                <a:latin typeface="Arial" panose="020B0604020202020204" pitchFamily="34" charset="0"/>
                <a:cs typeface="Arial" panose="020B0604020202020204" pitchFamily="34" charset="0"/>
              </a:rPr>
              <a:t>εἴ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πῃ</a:t>
            </a:r>
            <a:r>
              <a:rPr lang="el-GR" dirty="0">
                <a:latin typeface="Arial" panose="020B0604020202020204" pitchFamily="34" charset="0"/>
                <a:cs typeface="Arial" panose="020B0604020202020204" pitchFamily="34" charset="0"/>
              </a:rPr>
              <a:t>, εάν κατά κάποιο τρόπο, στον ίδ., 2. του τόπου, δίπλα σε κάποιο μέρος, σε κάποιο μέρος, σε κάθε, οποιοδήποτε μέρος, σε </a:t>
            </a:r>
            <a:r>
              <a:rPr lang="el-GR" dirty="0" err="1">
                <a:latin typeface="Arial" panose="020B0604020202020204" pitchFamily="34" charset="0"/>
                <a:cs typeface="Arial" panose="020B0604020202020204" pitchFamily="34" charset="0"/>
              </a:rPr>
              <a:t>Όμηρ</a:t>
            </a:r>
            <a:r>
              <a:rPr lang="el-GR" dirty="0">
                <a:latin typeface="Arial" panose="020B0604020202020204" pitchFamily="34" charset="0"/>
                <a:cs typeface="Arial" panose="020B0604020202020204" pitchFamily="34" charset="0"/>
              </a:rPr>
              <a:t>.· με γεν., ἦ </a:t>
            </a:r>
            <a:r>
              <a:rPr lang="el-GR" dirty="0" err="1">
                <a:latin typeface="Arial" panose="020B0604020202020204" pitchFamily="34" charset="0"/>
                <a:cs typeface="Arial" panose="020B0604020202020204" pitchFamily="34" charset="0"/>
              </a:rPr>
              <a:t>πῄ</a:t>
            </a:r>
            <a:r>
              <a:rPr lang="el-GR" dirty="0">
                <a:latin typeface="Arial" panose="020B0604020202020204" pitchFamily="34" charset="0"/>
                <a:cs typeface="Arial" panose="020B0604020202020204" pitchFamily="34" charset="0"/>
              </a:rPr>
              <a:t> με </a:t>
            </a:r>
            <a:r>
              <a:rPr lang="el-GR" dirty="0" err="1">
                <a:latin typeface="Arial" panose="020B0604020202020204" pitchFamily="34" charset="0"/>
                <a:cs typeface="Arial" panose="020B0604020202020204" pitchFamily="34" charset="0"/>
              </a:rPr>
              <a:t>πολίων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ἄξεις</a:t>
            </a:r>
            <a:r>
              <a:rPr lang="el-GR" dirty="0">
                <a:latin typeface="Arial" panose="020B0604020202020204" pitchFamily="34" charset="0"/>
                <a:cs typeface="Arial" panose="020B0604020202020204" pitchFamily="34" charset="0"/>
              </a:rPr>
              <a:t>; θα με μεταφέρεις σε κάποια πόλη; σε </a:t>
            </a:r>
            <a:r>
              <a:rPr lang="el-GR" dirty="0" err="1">
                <a:latin typeface="Arial" panose="020B0604020202020204" pitchFamily="34" charset="0"/>
                <a:cs typeface="Arial" panose="020B0604020202020204" pitchFamily="34" charset="0"/>
              </a:rPr>
              <a:t>Ομήρ</a:t>
            </a:r>
            <a:r>
              <a:rPr lang="el-GR"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Ιλ</a:t>
            </a:r>
            <a:r>
              <a:rPr lang="el-GR" i="1"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ἐπίστασθαι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ενεστ. ΜΦ του ρήματος </a:t>
            </a:r>
            <a:r>
              <a:rPr lang="el-GR" dirty="0" err="1">
                <a:latin typeface="Arial" panose="020B0604020202020204" pitchFamily="34" charset="0"/>
                <a:cs typeface="Arial" panose="020B0604020202020204" pitchFamily="34" charset="0"/>
              </a:rPr>
              <a:t>ἐπίσταμαι</a:t>
            </a:r>
            <a:r>
              <a:rPr lang="el-GR" dirty="0">
                <a:latin typeface="Arial" panose="020B0604020202020204" pitchFamily="34" charset="0"/>
                <a:cs typeface="Arial" panose="020B0604020202020204" pitchFamily="34" charset="0"/>
              </a:rPr>
              <a:t> = γνωρίζω</a:t>
            </a:r>
          </a:p>
          <a:p>
            <a:pPr algn="just"/>
            <a:r>
              <a:rPr lang="el-GR" dirty="0" err="1">
                <a:latin typeface="Arial" panose="020B0604020202020204" pitchFamily="34" charset="0"/>
                <a:cs typeface="Arial" panose="020B0604020202020204" pitchFamily="34" charset="0"/>
              </a:rPr>
              <a:t>παραγίγνηται</a:t>
            </a:r>
            <a:r>
              <a:rPr lang="el-GR" dirty="0">
                <a:latin typeface="Arial" panose="020B0604020202020204" pitchFamily="34" charset="0"/>
                <a:cs typeface="Arial" panose="020B0604020202020204" pitchFamily="34" charset="0"/>
              </a:rPr>
              <a:t>: Γ’ ενικ. ενεστ. οριστικής ΜΦ του ρήματος </a:t>
            </a:r>
            <a:r>
              <a:rPr lang="el-GR" dirty="0" err="1">
                <a:latin typeface="Arial" panose="020B0604020202020204" pitchFamily="34" charset="0"/>
                <a:cs typeface="Arial" panose="020B0604020202020204" pitchFamily="34" charset="0"/>
              </a:rPr>
              <a:t>παραγίγνομαι</a:t>
            </a:r>
            <a:r>
              <a:rPr lang="el-GR" dirty="0">
                <a:latin typeface="Arial" panose="020B0604020202020204" pitchFamily="34" charset="0"/>
                <a:cs typeface="Arial" panose="020B0604020202020204" pitchFamily="34" charset="0"/>
              </a:rPr>
              <a:t> = στέκομαι δίπλα, βρίσκομαι πλάι ή κοντά, παραβρίσκομαι, με δοτ., σε </a:t>
            </a:r>
            <a:r>
              <a:rPr lang="el-GR" dirty="0" err="1">
                <a:latin typeface="Arial" panose="020B0604020202020204" pitchFamily="34" charset="0"/>
                <a:cs typeface="Arial" panose="020B0604020202020204" pitchFamily="34" charset="0"/>
              </a:rPr>
              <a:t>Ομήρ</a:t>
            </a:r>
            <a:r>
              <a:rPr lang="el-GR"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Οδ</a:t>
            </a:r>
            <a:r>
              <a:rPr lang="el-GR" i="1"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με δοτ. </a:t>
            </a:r>
            <a:r>
              <a:rPr lang="el-GR" dirty="0" err="1">
                <a:latin typeface="Arial" panose="020B0604020202020204" pitchFamily="34" charset="0"/>
                <a:cs typeface="Arial" panose="020B0604020202020204" pitchFamily="34" charset="0"/>
              </a:rPr>
              <a:t>πράγμ</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παραγίγνομαι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μάχῃ</a:t>
            </a:r>
            <a:r>
              <a:rPr lang="el-GR" dirty="0">
                <a:latin typeface="Arial" panose="020B0604020202020204" pitchFamily="34" charset="0"/>
                <a:cs typeface="Arial" panose="020B0604020202020204" pitchFamily="34" charset="0"/>
              </a:rPr>
              <a:t>, είμαι παρών σ' αυτήν,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a:t>
            </a:r>
          </a:p>
          <a:p>
            <a:pPr algn="just"/>
            <a:r>
              <a:rPr lang="el-GR" dirty="0" err="1">
                <a:latin typeface="Arial" panose="020B0604020202020204" pitchFamily="34" charset="0"/>
                <a:cs typeface="Arial" panose="020B0604020202020204" pitchFamily="34" charset="0"/>
              </a:rPr>
              <a:t>ἱμάτιον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a:t>
            </a:r>
            <a:r>
              <a:rPr lang="el-GR" dirty="0">
                <a:latin typeface="Arial" panose="020B0604020202020204" pitchFamily="34" charset="0"/>
                <a:cs typeface="Arial" panose="020B0604020202020204" pitchFamily="34" charset="0"/>
              </a:rPr>
              <a:t>, υποκορ. του </a:t>
            </a:r>
            <a:r>
              <a:rPr lang="el-GR" dirty="0" err="1">
                <a:latin typeface="Arial" panose="020B0604020202020204" pitchFamily="34" charset="0"/>
                <a:cs typeface="Arial" panose="020B0604020202020204" pitchFamily="34" charset="0"/>
              </a:rPr>
              <a:t>ἷμα</a:t>
            </a:r>
            <a:r>
              <a:rPr lang="el-GR" dirty="0">
                <a:latin typeface="Arial" panose="020B0604020202020204" pitchFamily="34" charset="0"/>
                <a:cs typeface="Arial" panose="020B0604020202020204" pitchFamily="34" charset="0"/>
              </a:rPr>
              <a:t> (δηλ. </a:t>
            </a:r>
            <a:r>
              <a:rPr lang="el-GR" dirty="0" err="1">
                <a:latin typeface="Arial" panose="020B0604020202020204" pitchFamily="34" charset="0"/>
                <a:cs typeface="Arial" panose="020B0604020202020204" pitchFamily="34" charset="0"/>
              </a:rPr>
              <a:t>εἷμα</a:t>
            </a:r>
            <a:r>
              <a:rPr lang="el-GR" dirty="0">
                <a:latin typeface="Arial" panose="020B0604020202020204" pitchFamily="34" charset="0"/>
                <a:cs typeface="Arial" panose="020B0604020202020204" pitchFamily="34" charset="0"/>
              </a:rPr>
              <a:t>) =εξωτερικό ένδυμα, μανδύας ή πανωφόρι που φοριόταν πάνω από τον </a:t>
            </a:r>
            <a:r>
              <a:rPr lang="el-GR" dirty="0" err="1">
                <a:latin typeface="Arial" panose="020B0604020202020204" pitchFamily="34" charset="0"/>
                <a:cs typeface="Arial" panose="020B0604020202020204" pitchFamily="34" charset="0"/>
              </a:rPr>
              <a:t>χιτῶνα</a:t>
            </a:r>
            <a:r>
              <a:rPr lang="el-GR" dirty="0">
                <a:latin typeface="Arial" panose="020B0604020202020204" pitchFamily="34" charset="0"/>
                <a:cs typeface="Arial" panose="020B0604020202020204" pitchFamily="34" charset="0"/>
              </a:rPr>
              <a:t>, λέξη του πεζού λόγου, συγγενής προς το ποιητ. </a:t>
            </a:r>
            <a:r>
              <a:rPr lang="el-GR" dirty="0" err="1">
                <a:latin typeface="Arial" panose="020B0604020202020204" pitchFamily="34" charset="0"/>
                <a:cs typeface="Arial" panose="020B0604020202020204" pitchFamily="34" charset="0"/>
              </a:rPr>
              <a:t>χλαῖνα</a:t>
            </a:r>
            <a:r>
              <a:rPr lang="el-GR" dirty="0">
                <a:latin typeface="Arial" panose="020B0604020202020204" pitchFamily="34" charset="0"/>
                <a:cs typeface="Arial" panose="020B0604020202020204" pitchFamily="34" charset="0"/>
              </a:rPr>
              <a:t> του Ομήρου</a:t>
            </a:r>
          </a:p>
          <a:p>
            <a:pPr algn="just"/>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παιδικὰ</a:t>
            </a:r>
            <a:r>
              <a:rPr lang="el-GR" dirty="0">
                <a:latin typeface="Arial" panose="020B0604020202020204" pitchFamily="34" charset="0"/>
                <a:cs typeface="Arial" panose="020B0604020202020204" pitchFamily="34" charset="0"/>
              </a:rPr>
              <a:t>:  (το ουδ. πληθ. ως ουσ.)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παιδικά = α) (ενν. μέλη) όπως το 29ο ειδύλλιο του Θεοκρίτου , β) (πάντοτε για ένα πρόσωπο, συν. αγόρι) αγαπημένο πρόσωπο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παιδίχ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ὁρᾷς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ἀπώλεσας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Σοφ</a:t>
            </a:r>
            <a:r>
              <a:rPr lang="el-GR" dirty="0">
                <a:latin typeface="Arial" panose="020B0604020202020204" pitchFamily="34" charset="0"/>
                <a:cs typeface="Arial" panose="020B0604020202020204" pitchFamily="34" charset="0"/>
              </a:rPr>
              <a:t>.) , γ) μτφ. αγαπημένη σπουδή και μελέτη («</a:t>
            </a:r>
            <a:r>
              <a:rPr lang="el-GR" dirty="0" err="1">
                <a:latin typeface="Arial" panose="020B0604020202020204" pitchFamily="34" charset="0"/>
                <a:cs typeface="Arial" panose="020B0604020202020204" pitchFamily="34" charset="0"/>
              </a:rPr>
              <a:t>τὴν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φιλοσοφίαν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ἐμὰ</a:t>
            </a:r>
            <a:r>
              <a:rPr lang="el-GR" dirty="0">
                <a:latin typeface="Arial" panose="020B0604020202020204" pitchFamily="34" charset="0"/>
                <a:cs typeface="Arial" panose="020B0604020202020204" pitchFamily="34" charset="0"/>
              </a:rPr>
              <a:t> παιδικά»,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endParaRPr lang="el-GR" dirty="0"/>
          </a:p>
        </p:txBody>
      </p:sp>
    </p:spTree>
    <p:extLst>
      <p:ext uri="{BB962C8B-B14F-4D97-AF65-F5344CB8AC3E}">
        <p14:creationId xmlns:p14="http://schemas.microsoft.com/office/powerpoint/2010/main" val="13951853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0E338E-EA85-8C36-4EF8-5B1290BE0A61}"/>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E5DF7D3E-AA1A-A811-DF45-6B8CC0262A77}"/>
              </a:ext>
            </a:extLst>
          </p:cNvPr>
          <p:cNvSpPr>
            <a:spLocks noGrp="1"/>
          </p:cNvSpPr>
          <p:nvPr>
            <p:ph idx="1"/>
          </p:nvPr>
        </p:nvSpPr>
        <p:spPr/>
        <p:txBody>
          <a:bodyPr>
            <a:normAutofit fontScale="92500" lnSpcReduction="20000"/>
          </a:bodyPr>
          <a:lstStyle/>
          <a:p>
            <a:pPr algn="just"/>
            <a:r>
              <a:rPr lang="el-GR" dirty="0" err="1">
                <a:latin typeface="Arial" panose="020B0604020202020204" pitchFamily="34" charset="0"/>
                <a:cs typeface="Arial" panose="020B0604020202020204" pitchFamily="34" charset="0"/>
              </a:rPr>
              <a:t>εἶδος</a:t>
            </a:r>
            <a:r>
              <a:rPr lang="el-GR" dirty="0">
                <a:latin typeface="Arial" panose="020B0604020202020204" pitchFamily="34" charset="0"/>
                <a:cs typeface="Arial" panose="020B0604020202020204" pitchFamily="34" charset="0"/>
              </a:rPr>
              <a:t>: (το)  = ιδέα (ως όρος της φιλοσοφίας)</a:t>
            </a:r>
          </a:p>
          <a:p>
            <a:pPr algn="just"/>
            <a:r>
              <a:rPr lang="el-GR" dirty="0" err="1">
                <a:latin typeface="Arial" panose="020B0604020202020204" pitchFamily="34" charset="0"/>
                <a:cs typeface="Arial" panose="020B0604020202020204" pitchFamily="34" charset="0"/>
              </a:rPr>
              <a:t>οὐκοῦν</a:t>
            </a:r>
            <a:r>
              <a:rPr lang="el-GR" dirty="0">
                <a:latin typeface="Arial" panose="020B0604020202020204" pitchFamily="34" charset="0"/>
                <a:cs typeface="Arial" panose="020B0604020202020204" pitchFamily="34" charset="0"/>
              </a:rPr>
              <a:t>: επίρρ. = βεβαίως δεν, ασφαλώς δεν</a:t>
            </a:r>
          </a:p>
          <a:p>
            <a:pPr algn="just"/>
            <a:r>
              <a:rPr lang="el-GR" dirty="0" err="1">
                <a:latin typeface="Arial" panose="020B0604020202020204" pitchFamily="34" charset="0"/>
                <a:cs typeface="Arial" panose="020B0604020202020204" pitchFamily="34" charset="0"/>
              </a:rPr>
              <a:t>ἐπισκοπεῖν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ενεστ. ΕΦ του ρήματος </a:t>
            </a:r>
            <a:r>
              <a:rPr lang="el-GR" dirty="0" err="1">
                <a:latin typeface="Arial" panose="020B0604020202020204" pitchFamily="34" charset="0"/>
                <a:cs typeface="Arial" panose="020B0604020202020204" pitchFamily="34" charset="0"/>
              </a:rPr>
              <a:t>ἐπισκοπέω</a:t>
            </a:r>
            <a:r>
              <a:rPr lang="el-GR" dirty="0">
                <a:latin typeface="Arial" panose="020B0604020202020204" pitchFamily="34" charset="0"/>
                <a:cs typeface="Arial" panose="020B0604020202020204" pitchFamily="34" charset="0"/>
              </a:rPr>
              <a:t> = κοιτάζω, παρατηρώ ή προσβλέπω, ατενίζω, επιθεωρώ, παρατηρώ, εξετάζω, προσέχω</a:t>
            </a:r>
          </a:p>
          <a:p>
            <a:pPr algn="just"/>
            <a:r>
              <a:rPr lang="el-GR" dirty="0" err="1">
                <a:latin typeface="Arial" panose="020B0604020202020204" pitchFamily="34" charset="0"/>
                <a:cs typeface="Arial" panose="020B0604020202020204" pitchFamily="34" charset="0"/>
              </a:rPr>
              <a:t>ἐπελέληστο</a:t>
            </a:r>
            <a:r>
              <a:rPr lang="el-GR" dirty="0">
                <a:latin typeface="Arial" panose="020B0604020202020204" pitchFamily="34" charset="0"/>
                <a:cs typeface="Arial" panose="020B0604020202020204" pitchFamily="34" charset="0"/>
              </a:rPr>
              <a:t>: Γ’ ενικ. οριστικής ΜΦ του ρήματος </a:t>
            </a:r>
            <a:r>
              <a:rPr lang="el-GR" dirty="0" err="1">
                <a:latin typeface="Arial" panose="020B0604020202020204" pitchFamily="34" charset="0"/>
                <a:cs typeface="Arial" panose="020B0604020202020204" pitchFamily="34" charset="0"/>
              </a:rPr>
              <a:t>ἐπιλανθάνομαι</a:t>
            </a:r>
            <a:r>
              <a:rPr lang="el-GR" dirty="0">
                <a:latin typeface="Arial" panose="020B0604020202020204" pitchFamily="34" charset="0"/>
                <a:cs typeface="Arial" panose="020B0604020202020204" pitchFamily="34" charset="0"/>
              </a:rPr>
              <a:t> = λησμονώ, ξεχνώ</a:t>
            </a:r>
          </a:p>
          <a:p>
            <a:pPr algn="just"/>
            <a:r>
              <a:rPr lang="el-GR" dirty="0" err="1">
                <a:latin typeface="Arial" panose="020B0604020202020204" pitchFamily="34" charset="0"/>
                <a:cs typeface="Arial" panose="020B0604020202020204" pitchFamily="34" charset="0"/>
              </a:rPr>
              <a:t>προσπάσχειν</a:t>
            </a:r>
            <a:r>
              <a:rPr lang="el-GR" dirty="0">
                <a:latin typeface="Arial" panose="020B0604020202020204" pitchFamily="34" charset="0"/>
                <a:cs typeface="Arial" panose="020B0604020202020204" pitchFamily="34" charset="0"/>
              </a:rPr>
              <a:t>: </a:t>
            </a:r>
          </a:p>
          <a:p>
            <a:pPr algn="just"/>
            <a:r>
              <a:rPr lang="el-GR" dirty="0" err="1">
                <a:latin typeface="Arial" panose="020B0604020202020204" pitchFamily="34" charset="0"/>
                <a:cs typeface="Arial" panose="020B0604020202020204" pitchFamily="34" charset="0"/>
              </a:rPr>
              <a:t>ἐνδεῖ</a:t>
            </a:r>
            <a:r>
              <a:rPr lang="el-GR" dirty="0">
                <a:latin typeface="Arial" panose="020B0604020202020204" pitchFamily="34" charset="0"/>
                <a:cs typeface="Arial" panose="020B0604020202020204" pitchFamily="34" charset="0"/>
              </a:rPr>
              <a:t>: Γ’ ενικ. ενεστ.</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οριστικής ΕΦ του ρήματος </a:t>
            </a:r>
            <a:r>
              <a:rPr lang="el-GR" dirty="0" err="1">
                <a:latin typeface="Arial" panose="020B0604020202020204" pitchFamily="34" charset="0"/>
                <a:cs typeface="Arial" panose="020B0604020202020204" pitchFamily="34" charset="0"/>
              </a:rPr>
              <a:t>ἐνδέω</a:t>
            </a:r>
            <a:r>
              <a:rPr lang="el-GR" dirty="0">
                <a:latin typeface="Arial" panose="020B0604020202020204" pitchFamily="34" charset="0"/>
                <a:cs typeface="Arial" panose="020B0604020202020204" pitchFamily="34" charset="0"/>
              </a:rPr>
              <a:t> = έχω έλλειψη, στερούμαι</a:t>
            </a:r>
          </a:p>
          <a:p>
            <a:pPr algn="just"/>
            <a:r>
              <a:rPr lang="el-GR" dirty="0" err="1">
                <a:latin typeface="Arial" panose="020B0604020202020204" pitchFamily="34" charset="0"/>
                <a:cs typeface="Arial" panose="020B0604020202020204" pitchFamily="34" charset="0"/>
              </a:rPr>
              <a:t>προσεοικέναι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πρκ. ΕΦ του ρήματος </a:t>
            </a:r>
            <a:r>
              <a:rPr lang="el-GR" dirty="0" err="1">
                <a:latin typeface="Arial" panose="020B0604020202020204" pitchFamily="34" charset="0"/>
                <a:cs typeface="Arial" panose="020B0604020202020204" pitchFamily="34" charset="0"/>
              </a:rPr>
              <a:t>προσέοικα</a:t>
            </a:r>
            <a:r>
              <a:rPr lang="el-GR" dirty="0">
                <a:latin typeface="Arial" panose="020B0604020202020204" pitchFamily="34" charset="0"/>
                <a:cs typeface="Arial" panose="020B0604020202020204" pitchFamily="34" charset="0"/>
              </a:rPr>
              <a:t> (πρκμ. </a:t>
            </a:r>
            <a:r>
              <a:rPr lang="el-GR" dirty="0" err="1">
                <a:latin typeface="Arial" panose="020B0604020202020204" pitchFamily="34" charset="0"/>
                <a:cs typeface="Arial" panose="020B0604020202020204" pitchFamily="34" charset="0"/>
              </a:rPr>
              <a:t>μετὰ</a:t>
            </a:r>
            <a:r>
              <a:rPr lang="el-GR" dirty="0">
                <a:latin typeface="Arial" panose="020B0604020202020204" pitchFamily="34" charset="0"/>
                <a:cs typeface="Arial" panose="020B0604020202020204" pitchFamily="34" charset="0"/>
              </a:rPr>
              <a:t> σημασίας </a:t>
            </a:r>
            <a:r>
              <a:rPr lang="el-GR" dirty="0" err="1">
                <a:latin typeface="Arial" panose="020B0604020202020204" pitchFamily="34" charset="0"/>
                <a:cs typeface="Arial" panose="020B0604020202020204" pitchFamily="34" charset="0"/>
              </a:rPr>
              <a:t>ἐνεστ</a:t>
            </a:r>
            <a:r>
              <a:rPr lang="el-GR" dirty="0">
                <a:latin typeface="Arial" panose="020B0604020202020204" pitchFamily="34" charset="0"/>
                <a:cs typeface="Arial" panose="020B0604020202020204" pitchFamily="34" charset="0"/>
              </a:rPr>
              <a:t>.) = μοιάζω με κάποιον, φαίνομαι κατάλληλος </a:t>
            </a:r>
          </a:p>
          <a:p>
            <a:pPr algn="just"/>
            <a:r>
              <a:rPr lang="el-GR" dirty="0" err="1">
                <a:latin typeface="Arial" panose="020B0604020202020204" pitchFamily="34" charset="0"/>
                <a:cs typeface="Arial" panose="020B0604020202020204" pitchFamily="34" charset="0"/>
              </a:rPr>
              <a:t>ἐνδεεστέρως</a:t>
            </a:r>
            <a:r>
              <a:rPr lang="el-GR" dirty="0">
                <a:latin typeface="Arial" panose="020B0604020202020204" pitchFamily="34" charset="0"/>
                <a:cs typeface="Arial" panose="020B0604020202020204" pitchFamily="34" charset="0"/>
              </a:rPr>
              <a:t>: συγκρ. βαθμός του </a:t>
            </a:r>
            <a:r>
              <a:rPr lang="el-GR" dirty="0" err="1">
                <a:latin typeface="Arial" panose="020B0604020202020204" pitchFamily="34" charset="0"/>
                <a:cs typeface="Arial" panose="020B0604020202020204" pitchFamily="34" charset="0"/>
              </a:rPr>
              <a:t>επιρρ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ἐνδεῶς</a:t>
            </a:r>
            <a:r>
              <a:rPr lang="el-GR" dirty="0">
                <a:latin typeface="Arial" panose="020B0604020202020204" pitchFamily="34" charset="0"/>
                <a:cs typeface="Arial" panose="020B0604020202020204" pitchFamily="34" charset="0"/>
              </a:rPr>
              <a:t> = ελλειπτικά, ανεπαρκώς</a:t>
            </a:r>
          </a:p>
          <a:p>
            <a:endParaRPr lang="el-GR" dirty="0"/>
          </a:p>
        </p:txBody>
      </p:sp>
    </p:spTree>
    <p:extLst>
      <p:ext uri="{BB962C8B-B14F-4D97-AF65-F5344CB8AC3E}">
        <p14:creationId xmlns:p14="http://schemas.microsoft.com/office/powerpoint/2010/main" val="146514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8B75B8-7235-E2ED-4656-82BF9C910AB5}"/>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20AE4BBD-1C26-399A-8C72-884D5D497980}"/>
              </a:ext>
            </a:extLst>
          </p:cNvPr>
          <p:cNvSpPr>
            <a:spLocks noGrp="1"/>
          </p:cNvSpPr>
          <p:nvPr>
            <p:ph idx="1"/>
          </p:nvPr>
        </p:nvSpPr>
        <p:spPr/>
        <p:txBody>
          <a:bodyPr>
            <a:normAutofit lnSpcReduction="10000"/>
          </a:bodyPr>
          <a:lstStyle/>
          <a:p>
            <a:pPr algn="just"/>
            <a:r>
              <a:rPr lang="el-GR" dirty="0" err="1">
                <a:latin typeface="Arial" panose="020B0604020202020204" pitchFamily="34" charset="0"/>
                <a:cs typeface="Arial" panose="020B0604020202020204" pitchFamily="34" charset="0"/>
              </a:rPr>
              <a:t>ὀρέγεται</a:t>
            </a:r>
            <a:r>
              <a:rPr lang="el-GR" dirty="0">
                <a:latin typeface="Arial" panose="020B0604020202020204" pitchFamily="34" charset="0"/>
                <a:cs typeface="Arial" panose="020B0604020202020204" pitchFamily="34" charset="0"/>
              </a:rPr>
              <a:t>: Γ΄ ενικ. ενεστ. οριστικής ΜΦ του ρήματος </a:t>
            </a:r>
            <a:r>
              <a:rPr lang="el-GR" dirty="0" err="1">
                <a:latin typeface="Arial" panose="020B0604020202020204" pitchFamily="34" charset="0"/>
                <a:cs typeface="Arial" panose="020B0604020202020204" pitchFamily="34" charset="0"/>
              </a:rPr>
              <a:t>ὀρέγομαι</a:t>
            </a:r>
            <a:r>
              <a:rPr lang="el-GR" dirty="0">
                <a:latin typeface="Arial" panose="020B0604020202020204" pitchFamily="34" charset="0"/>
                <a:cs typeface="Arial" panose="020B0604020202020204" pitchFamily="34" charset="0"/>
              </a:rPr>
              <a:t> = επιθυμώ πολύ, λαχταρώ</a:t>
            </a:r>
          </a:p>
          <a:p>
            <a:pPr algn="just"/>
            <a:r>
              <a:rPr lang="el-GR" dirty="0" err="1">
                <a:latin typeface="Arial" panose="020B0604020202020204" pitchFamily="34" charset="0"/>
                <a:cs typeface="Arial" panose="020B0604020202020204" pitchFamily="34" charset="0"/>
              </a:rPr>
              <a:t>ἀνοίσειν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μέλλ. ΕΦ του ρήματος </a:t>
            </a:r>
            <a:r>
              <a:rPr lang="el-GR" dirty="0" err="1">
                <a:latin typeface="Arial" panose="020B0604020202020204" pitchFamily="34" charset="0"/>
                <a:cs typeface="Arial" panose="020B0604020202020204" pitchFamily="34" charset="0"/>
              </a:rPr>
              <a:t>ἀναφέρω</a:t>
            </a:r>
            <a:r>
              <a:rPr lang="el-GR" dirty="0">
                <a:latin typeface="Arial" panose="020B0604020202020204" pitchFamily="34" charset="0"/>
                <a:cs typeface="Arial" panose="020B0604020202020204" pitchFamily="34" charset="0"/>
              </a:rPr>
              <a:t> = φέρνω σε πέρας, θεωρώ, εξετάζω</a:t>
            </a:r>
          </a:p>
          <a:p>
            <a:pPr algn="just"/>
            <a:r>
              <a:rPr lang="el-GR" dirty="0" err="1">
                <a:latin typeface="Arial" panose="020B0604020202020204" pitchFamily="34" charset="0"/>
                <a:cs typeface="Arial" panose="020B0604020202020204" pitchFamily="34" charset="0"/>
              </a:rPr>
              <a:t>προθυμεῖται</a:t>
            </a:r>
            <a:r>
              <a:rPr lang="el-GR" dirty="0">
                <a:latin typeface="Arial" panose="020B0604020202020204" pitchFamily="34" charset="0"/>
                <a:cs typeface="Arial" panose="020B0604020202020204" pitchFamily="34" charset="0"/>
              </a:rPr>
              <a:t>: Γ’ ενικ. ενεστ. οριστ. ΜΦ του ρήματος </a:t>
            </a:r>
            <a:r>
              <a:rPr lang="el-GR" dirty="0" err="1">
                <a:latin typeface="Arial" panose="020B0604020202020204" pitchFamily="34" charset="0"/>
                <a:cs typeface="Arial" panose="020B0604020202020204" pitchFamily="34" charset="0"/>
              </a:rPr>
              <a:t>προθυμέομαι</a:t>
            </a:r>
            <a:r>
              <a:rPr lang="el-GR" dirty="0">
                <a:latin typeface="Arial" panose="020B0604020202020204" pitchFamily="34" charset="0"/>
                <a:cs typeface="Arial" panose="020B0604020202020204" pitchFamily="34" charset="0"/>
              </a:rPr>
              <a:t> = είμαι έτοιμος/ενθουσιώδης, δείχνω ζήλο </a:t>
            </a:r>
          </a:p>
          <a:p>
            <a:pPr algn="just"/>
            <a:r>
              <a:rPr lang="el-GR" dirty="0" err="1">
                <a:latin typeface="Arial" panose="020B0604020202020204" pitchFamily="34" charset="0"/>
                <a:cs typeface="Arial" panose="020B0604020202020204" pitchFamily="34" charset="0"/>
              </a:rPr>
              <a:t>ἐπισφραγιζόμεθα</a:t>
            </a:r>
            <a:r>
              <a:rPr lang="el-GR" dirty="0">
                <a:latin typeface="Arial" panose="020B0604020202020204" pitchFamily="34" charset="0"/>
                <a:cs typeface="Arial" panose="020B0604020202020204" pitchFamily="34" charset="0"/>
              </a:rPr>
              <a:t>: Α’ πληθ. ενεστ. οριστ. ΜΦ του ρήματος </a:t>
            </a:r>
            <a:r>
              <a:rPr lang="el-GR" dirty="0" err="1">
                <a:latin typeface="Arial" panose="020B0604020202020204" pitchFamily="34" charset="0"/>
                <a:cs typeface="Arial" panose="020B0604020202020204" pitchFamily="34" charset="0"/>
              </a:rPr>
              <a:t>ἐπισφραγίζω</a:t>
            </a:r>
            <a:r>
              <a:rPr lang="el-GR" dirty="0">
                <a:latin typeface="Arial" panose="020B0604020202020204" pitchFamily="34" charset="0"/>
                <a:cs typeface="Arial" panose="020B0604020202020204" pitchFamily="34" charset="0"/>
              </a:rPr>
              <a:t> = δίνω κύρος σε κάτι, βεβαιώνω </a:t>
            </a:r>
          </a:p>
          <a:p>
            <a:pPr algn="just"/>
            <a:r>
              <a:rPr lang="el-GR" dirty="0" err="1">
                <a:latin typeface="Arial" panose="020B0604020202020204" pitchFamily="34" charset="0"/>
                <a:cs typeface="Arial" panose="020B0604020202020204" pitchFamily="34" charset="0"/>
              </a:rPr>
              <a:t>ἀποκρίσεσιν</a:t>
            </a:r>
            <a:r>
              <a:rPr lang="el-GR" dirty="0">
                <a:latin typeface="Arial" panose="020B0604020202020204" pitchFamily="34" charset="0"/>
                <a:cs typeface="Arial" panose="020B0604020202020204" pitchFamily="34" charset="0"/>
              </a:rPr>
              <a:t>: η (AM </a:t>
            </a:r>
            <a:r>
              <a:rPr lang="el-GR" dirty="0" err="1">
                <a:latin typeface="Arial" panose="020B0604020202020204" pitchFamily="34" charset="0"/>
                <a:cs typeface="Arial" panose="020B0604020202020204" pitchFamily="34" charset="0"/>
              </a:rPr>
              <a:t>ἀπόκρισις</a:t>
            </a:r>
            <a:r>
              <a:rPr lang="el-GR" dirty="0">
                <a:latin typeface="Arial" panose="020B0604020202020204" pitchFamily="34" charset="0"/>
                <a:cs typeface="Arial" panose="020B0604020202020204" pitchFamily="34" charset="0"/>
              </a:rPr>
              <a:t>) = 1. απάντηση, 2. απολογία, 3. η απέκκριση</a:t>
            </a:r>
          </a:p>
          <a:p>
            <a:pPr algn="just"/>
            <a:r>
              <a:rPr lang="el-GR" dirty="0" err="1">
                <a:latin typeface="Arial" panose="020B0604020202020204" pitchFamily="34" charset="0"/>
                <a:cs typeface="Arial" panose="020B0604020202020204" pitchFamily="34" charset="0"/>
              </a:rPr>
              <a:t>ἀποβολήν</a:t>
            </a:r>
            <a:r>
              <a:rPr lang="el-GR" dirty="0">
                <a:latin typeface="Arial" panose="020B0604020202020204" pitchFamily="34" charset="0"/>
                <a:cs typeface="Arial" panose="020B0604020202020204" pitchFamily="34" charset="0"/>
              </a:rPr>
              <a:t>: η απώλεια ή το να πετάξει κάποιος τα όπλα του</a:t>
            </a:r>
          </a:p>
          <a:p>
            <a:endParaRPr lang="el-GR" dirty="0"/>
          </a:p>
        </p:txBody>
      </p:sp>
    </p:spTree>
    <p:extLst>
      <p:ext uri="{BB962C8B-B14F-4D97-AF65-F5344CB8AC3E}">
        <p14:creationId xmlns:p14="http://schemas.microsoft.com/office/powerpoint/2010/main" val="7419019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56FBE3-E212-60F8-3391-99F0611192A3}"/>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D91975F4-CA60-3870-06E1-147C08DB14CB}"/>
              </a:ext>
            </a:extLst>
          </p:cNvPr>
          <p:cNvSpPr>
            <a:spLocks noGrp="1"/>
          </p:cNvSpPr>
          <p:nvPr>
            <p:ph idx="1"/>
          </p:nvPr>
        </p:nvSpPr>
        <p:spPr/>
        <p:txBody>
          <a:bodyPr>
            <a:normAutofit/>
          </a:bodyPr>
          <a:lstStyle/>
          <a:p>
            <a:pPr algn="just"/>
            <a:r>
              <a:rPr lang="el-GR" dirty="0" err="1">
                <a:latin typeface="Arial" panose="020B0604020202020204" pitchFamily="34" charset="0"/>
                <a:cs typeface="Arial" panose="020B0604020202020204" pitchFamily="34" charset="0"/>
              </a:rPr>
              <a:t>ἀναλαμβάνομεν</a:t>
            </a:r>
            <a:r>
              <a:rPr lang="el-GR" dirty="0">
                <a:latin typeface="Arial" panose="020B0604020202020204" pitchFamily="34" charset="0"/>
                <a:cs typeface="Arial" panose="020B0604020202020204" pitchFamily="34" charset="0"/>
              </a:rPr>
              <a:t>: Α’ πληθ. οριστικής ΜΦ του ρήματος </a:t>
            </a:r>
            <a:r>
              <a:rPr lang="el-GR" dirty="0" err="1">
                <a:latin typeface="Arial" panose="020B0604020202020204" pitchFamily="34" charset="0"/>
                <a:cs typeface="Arial" panose="020B0604020202020204" pitchFamily="34" charset="0"/>
              </a:rPr>
              <a:t>ἀναλαμβάνω</a:t>
            </a:r>
            <a:r>
              <a:rPr lang="el-GR" dirty="0">
                <a:latin typeface="Arial" panose="020B0604020202020204" pitchFamily="34" charset="0"/>
                <a:cs typeface="Arial" panose="020B0604020202020204" pitchFamily="34" charset="0"/>
              </a:rPr>
              <a:t> = 1. αναλαμβάνω, παίρνω στα χέρια μου, σε </a:t>
            </a:r>
            <a:r>
              <a:rPr lang="el-GR" dirty="0" err="1">
                <a:latin typeface="Arial" panose="020B0604020202020204" pitchFamily="34" charset="0"/>
                <a:cs typeface="Arial" panose="020B0604020202020204" pitchFamily="34" charset="0"/>
              </a:rPr>
              <a:t>Ηρόδ</a:t>
            </a:r>
            <a:r>
              <a:rPr lang="el-GR" dirty="0">
                <a:latin typeface="Arial" panose="020B0604020202020204" pitchFamily="34" charset="0"/>
                <a:cs typeface="Arial" panose="020B0604020202020204" pitchFamily="34" charset="0"/>
              </a:rPr>
              <a:t>.· παραλαμβάνω στο πλοίο, στον ίδ., </a:t>
            </a:r>
            <a:r>
              <a:rPr lang="el-GR" dirty="0" err="1">
                <a:latin typeface="Arial" panose="020B0604020202020204" pitchFamily="34" charset="0"/>
                <a:cs typeface="Arial" panose="020B0604020202020204" pitchFamily="34" charset="0"/>
              </a:rPr>
              <a:t>Θουκ</a:t>
            </a:r>
            <a:r>
              <a:rPr lang="el-GR" dirty="0">
                <a:latin typeface="Arial" panose="020B0604020202020204" pitchFamily="34" charset="0"/>
                <a:cs typeface="Arial" panose="020B0604020202020204" pitchFamily="34" charset="0"/>
              </a:rPr>
              <a:t>.· γενικά, λαμβάνω για τον εαυτό μου, σε </a:t>
            </a:r>
            <a:r>
              <a:rPr lang="el-GR" dirty="0" err="1">
                <a:latin typeface="Arial" panose="020B0604020202020204" pitchFamily="34" charset="0"/>
                <a:cs typeface="Arial" panose="020B0604020202020204" pitchFamily="34" charset="0"/>
              </a:rPr>
              <a:t>Θουκ</a:t>
            </a:r>
            <a:r>
              <a:rPr lang="el-GR" dirty="0">
                <a:latin typeface="Arial" panose="020B0604020202020204" pitchFamily="34" charset="0"/>
                <a:cs typeface="Arial" panose="020B0604020202020204" pitchFamily="34" charset="0"/>
              </a:rPr>
              <a:t>., 2. παίρνω κάτι, με σκοπό την εξέταση ή τη μελέτη,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μάλα</a:t>
            </a:r>
            <a:r>
              <a:rPr lang="el-GR" dirty="0">
                <a:latin typeface="Arial" panose="020B0604020202020204" pitchFamily="34" charset="0"/>
                <a:cs typeface="Arial" panose="020B0604020202020204" pitchFamily="34" charset="0"/>
              </a:rPr>
              <a:t>: επίρρ., πολύ, πάρα πολύ, υπερβολικά</a:t>
            </a:r>
          </a:p>
          <a:p>
            <a:pPr algn="just"/>
            <a:r>
              <a:rPr lang="el-GR" dirty="0" err="1">
                <a:latin typeface="Arial" panose="020B0604020202020204" pitchFamily="34" charset="0"/>
                <a:cs typeface="Arial" panose="020B0604020202020204" pitchFamily="34" charset="0"/>
              </a:rPr>
              <a:t>τηνικάδε</a:t>
            </a:r>
            <a:r>
              <a:rPr lang="el-GR" dirty="0">
                <a:latin typeface="Arial" panose="020B0604020202020204" pitchFamily="34" charset="0"/>
                <a:cs typeface="Arial" panose="020B0604020202020204" pitchFamily="34" charset="0"/>
              </a:rPr>
              <a:t>: επίρρ. = 1. τότε ακριβώς («</a:t>
            </a:r>
            <a:r>
              <a:rPr lang="el-GR" dirty="0" err="1">
                <a:latin typeface="Arial" panose="020B0604020202020204" pitchFamily="34" charset="0"/>
                <a:cs typeface="Arial" panose="020B0604020202020204" pitchFamily="34" charset="0"/>
              </a:rPr>
              <a:t>τηνικάδε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πιστεύσαντες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λεγομένοις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παρέδοσαν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τήν</a:t>
            </a:r>
            <a:r>
              <a:rPr lang="el-GR" dirty="0">
                <a:latin typeface="Arial" panose="020B0604020202020204" pitchFamily="34" charset="0"/>
                <a:cs typeface="Arial" panose="020B0604020202020204" pitchFamily="34" charset="0"/>
              </a:rPr>
              <a:t> πόλιν», </a:t>
            </a:r>
            <a:r>
              <a:rPr lang="el-GR" i="1" dirty="0">
                <a:latin typeface="Arial" panose="020B0604020202020204" pitchFamily="34" charset="0"/>
                <a:cs typeface="Arial" panose="020B0604020202020204" pitchFamily="34" charset="0"/>
              </a:rPr>
              <a:t>Πολ.</a:t>
            </a:r>
            <a:r>
              <a:rPr lang="el-GR" dirty="0">
                <a:latin typeface="Arial" panose="020B0604020202020204" pitchFamily="34" charset="0"/>
                <a:cs typeface="Arial" panose="020B0604020202020204" pitchFamily="34" charset="0"/>
              </a:rPr>
              <a:t>), 2. τέτοια ώρα, τέτοια εποχή  </a:t>
            </a:r>
          </a:p>
          <a:p>
            <a:pPr algn="just"/>
            <a:r>
              <a:rPr lang="el-GR" dirty="0" err="1">
                <a:latin typeface="Arial" panose="020B0604020202020204" pitchFamily="34" charset="0"/>
                <a:cs typeface="Arial" panose="020B0604020202020204" pitchFamily="34" charset="0"/>
              </a:rPr>
              <a:t>ἄρτι</a:t>
            </a:r>
            <a:r>
              <a:rPr lang="el-GR" dirty="0">
                <a:latin typeface="Arial" panose="020B0604020202020204" pitchFamily="34" charset="0"/>
                <a:cs typeface="Arial" panose="020B0604020202020204" pitchFamily="34" charset="0"/>
              </a:rPr>
              <a:t>: επίρρ., μόλις, ακριβώς, τώρα, τώρα δα</a:t>
            </a:r>
          </a:p>
          <a:p>
            <a:pPr algn="just"/>
            <a:r>
              <a:rPr lang="el-GR" dirty="0" err="1">
                <a:latin typeface="Arial" panose="020B0604020202020204" pitchFamily="34" charset="0"/>
                <a:cs typeface="Arial" panose="020B0604020202020204" pitchFamily="34" charset="0"/>
              </a:rPr>
              <a:t>ὡμολογήσαμεν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ὁμολογῶ</a:t>
            </a:r>
            <a:r>
              <a:rPr lang="el-GR" dirty="0">
                <a:latin typeface="Arial" panose="020B0604020202020204" pitchFamily="34" charset="0"/>
                <a:cs typeface="Arial" panose="020B0604020202020204" pitchFamily="34" charset="0"/>
              </a:rPr>
              <a:t> = έχω την ίδια γνώμη με κάποιον, συμφωνώ</a:t>
            </a:r>
          </a:p>
          <a:p>
            <a:endParaRPr lang="el-GR" dirty="0"/>
          </a:p>
        </p:txBody>
      </p:sp>
    </p:spTree>
    <p:extLst>
      <p:ext uri="{BB962C8B-B14F-4D97-AF65-F5344CB8AC3E}">
        <p14:creationId xmlns:p14="http://schemas.microsoft.com/office/powerpoint/2010/main" val="40039525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4CB792-8395-96BC-4D9F-B53389358E88}"/>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Λεξιλόγιο</a:t>
            </a:r>
            <a:endParaRPr lang="el-GR" dirty="0"/>
          </a:p>
        </p:txBody>
      </p:sp>
      <p:sp>
        <p:nvSpPr>
          <p:cNvPr id="3" name="Θέση περιεχομένου 2">
            <a:extLst>
              <a:ext uri="{FF2B5EF4-FFF2-40B4-BE49-F238E27FC236}">
                <a16:creationId xmlns:a16="http://schemas.microsoft.com/office/drawing/2014/main" id="{65C64128-E872-D5E6-F217-8C9C2D11336F}"/>
              </a:ext>
            </a:extLst>
          </p:cNvPr>
          <p:cNvSpPr>
            <a:spLocks noGrp="1"/>
          </p:cNvSpPr>
          <p:nvPr>
            <p:ph idx="1"/>
          </p:nvPr>
        </p:nvSpPr>
        <p:spPr/>
        <p:txBody>
          <a:bodyPr>
            <a:normAutofit/>
          </a:bodyPr>
          <a:lstStyle/>
          <a:p>
            <a:pPr algn="just"/>
            <a:r>
              <a:rPr lang="el-GR" dirty="0" err="1">
                <a:latin typeface="Arial" panose="020B0604020202020204" pitchFamily="34" charset="0"/>
                <a:cs typeface="Arial" panose="020B0604020202020204" pitchFamily="34" charset="0"/>
              </a:rPr>
              <a:t>ἀπόλλυμεν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απρμφ</a:t>
            </a:r>
            <a:r>
              <a:rPr lang="el-GR" dirty="0">
                <a:latin typeface="Arial" panose="020B0604020202020204" pitchFamily="34" charset="0"/>
                <a:cs typeface="Arial" panose="020B0604020202020204" pitchFamily="34" charset="0"/>
              </a:rPr>
              <a:t>. ενεστ. ΕΦ</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του ρήματος </a:t>
            </a:r>
            <a:r>
              <a:rPr lang="el-GR" dirty="0" err="1">
                <a:latin typeface="Arial" panose="020B0604020202020204" pitchFamily="34" charset="0"/>
                <a:cs typeface="Arial" panose="020B0604020202020204" pitchFamily="34" charset="0"/>
              </a:rPr>
              <a:t>ἀπόλλυμι</a:t>
            </a:r>
            <a:r>
              <a:rPr lang="el-GR" dirty="0">
                <a:latin typeface="Arial" panose="020B0604020202020204" pitchFamily="34" charset="0"/>
                <a:cs typeface="Arial" panose="020B0604020202020204" pitchFamily="34" charset="0"/>
              </a:rPr>
              <a:t>  = καταστρέφω, χάνω</a:t>
            </a:r>
          </a:p>
          <a:p>
            <a:pPr algn="just">
              <a:lnSpc>
                <a:spcPct val="107000"/>
              </a:lnSpc>
              <a:spcAft>
                <a:spcPts val="800"/>
              </a:spcAft>
            </a:pPr>
            <a:r>
              <a:rPr lang="el-GR" sz="1800" kern="100" dirty="0" err="1">
                <a:latin typeface="Arial" panose="020B0604020202020204" pitchFamily="34" charset="0"/>
                <a:ea typeface="Calibri" panose="020F0502020204030204" pitchFamily="34" charset="0"/>
                <a:cs typeface="Arial" panose="020B0604020202020204" pitchFamily="34" charset="0"/>
              </a:rPr>
              <a:t>ο</a:t>
            </a:r>
            <a:r>
              <a:rPr lang="el-GR" sz="1800" kern="100" dirty="0" err="1">
                <a:effectLst/>
                <a:latin typeface="Arial" panose="020B0604020202020204" pitchFamily="34" charset="0"/>
                <a:ea typeface="Calibri" panose="020F0502020204030204" pitchFamily="34" charset="0"/>
                <a:cs typeface="Arial" panose="020B0604020202020204" pitchFamily="34" charset="0"/>
              </a:rPr>
              <a:t>ὐδαμῶς</a:t>
            </a:r>
            <a:r>
              <a:rPr lang="el-GR" sz="1800" kern="100" dirty="0">
                <a:effectLst/>
                <a:latin typeface="Arial" panose="020B0604020202020204" pitchFamily="34" charset="0"/>
                <a:ea typeface="Calibri" panose="020F0502020204030204" pitchFamily="34" charset="0"/>
                <a:cs typeface="Arial" panose="020B0604020202020204" pitchFamily="34" charset="0"/>
              </a:rPr>
              <a:t>: επίρρ. του </a:t>
            </a:r>
            <a:r>
              <a:rPr lang="el-GR" sz="1800" kern="100" dirty="0" err="1">
                <a:effectLst/>
                <a:latin typeface="Arial" panose="020B0604020202020204" pitchFamily="34" charset="0"/>
                <a:ea typeface="Calibri" panose="020F0502020204030204" pitchFamily="34" charset="0"/>
                <a:cs typeface="Arial" panose="020B0604020202020204" pitchFamily="34" charset="0"/>
              </a:rPr>
              <a:t>οὐδαμός</a:t>
            </a:r>
            <a:r>
              <a:rPr lang="el-GR" sz="1800" kern="100" dirty="0">
                <a:effectLst/>
                <a:latin typeface="Arial" panose="020B0604020202020204" pitchFamily="34" charset="0"/>
                <a:ea typeface="Calibri" panose="020F0502020204030204" pitchFamily="34" charset="0"/>
                <a:cs typeface="Arial" panose="020B0604020202020204" pitchFamily="34" charset="0"/>
              </a:rPr>
              <a:t>, με κανέναν τρόπο</a:t>
            </a:r>
          </a:p>
          <a:p>
            <a:pPr algn="just">
              <a:lnSpc>
                <a:spcPct val="107000"/>
              </a:lnSpc>
              <a:spcAft>
                <a:spcPts val="800"/>
              </a:spcAft>
            </a:pPr>
            <a:r>
              <a:rPr lang="el-GR" sz="1800" kern="100" dirty="0" err="1">
                <a:latin typeface="Arial" panose="020B0604020202020204" pitchFamily="34" charset="0"/>
                <a:ea typeface="Calibri" panose="020F0502020204030204" pitchFamily="34" charset="0"/>
                <a:cs typeface="Arial" panose="020B0604020202020204" pitchFamily="34" charset="0"/>
              </a:rPr>
              <a:t>θ</a:t>
            </a:r>
            <a:r>
              <a:rPr lang="el-GR" sz="1800" kern="100" dirty="0" err="1">
                <a:effectLst/>
                <a:latin typeface="Arial" panose="020B0604020202020204" pitchFamily="34" charset="0"/>
                <a:ea typeface="Calibri" panose="020F0502020204030204" pitchFamily="34" charset="0"/>
                <a:cs typeface="Arial" panose="020B0604020202020204" pitchFamily="34" charset="0"/>
              </a:rPr>
              <a:t>ρυλοῦμεν</a:t>
            </a:r>
            <a:r>
              <a:rPr lang="el-GR" sz="1800" kern="100" dirty="0">
                <a:effectLst/>
                <a:latin typeface="Arial" panose="020B0604020202020204" pitchFamily="34" charset="0"/>
                <a:ea typeface="Calibri" panose="020F0502020204030204" pitchFamily="34" charset="0"/>
                <a:cs typeface="Arial" panose="020B0604020202020204" pitchFamily="34" charset="0"/>
              </a:rPr>
              <a:t>:</a:t>
            </a:r>
            <a:r>
              <a:rPr lang="el-GR" sz="1800" kern="100" dirty="0">
                <a:latin typeface="Arial" panose="020B0604020202020204" pitchFamily="34" charset="0"/>
                <a:ea typeface="Calibri" panose="020F0502020204030204" pitchFamily="34" charset="0"/>
                <a:cs typeface="Arial" panose="020B0604020202020204" pitchFamily="34" charset="0"/>
              </a:rPr>
              <a:t> Α΄ πληθ. ενεστ. οριστ. ΕΦ</a:t>
            </a:r>
            <a:r>
              <a:rPr lang="el-GR" sz="1800" kern="100" dirty="0">
                <a:effectLst/>
                <a:latin typeface="Arial" panose="020B0604020202020204" pitchFamily="34" charset="0"/>
                <a:ea typeface="Calibri" panose="020F0502020204030204" pitchFamily="34" charset="0"/>
                <a:cs typeface="Arial" panose="020B0604020202020204" pitchFamily="34" charset="0"/>
              </a:rPr>
              <a:t> του ρήματος </a:t>
            </a:r>
            <a:r>
              <a:rPr lang="el-GR" sz="1800" kern="100" dirty="0" err="1">
                <a:effectLst/>
                <a:latin typeface="Arial" panose="020B0604020202020204" pitchFamily="34" charset="0"/>
                <a:ea typeface="Calibri" panose="020F0502020204030204" pitchFamily="34" charset="0"/>
                <a:cs typeface="Arial" panose="020B0604020202020204" pitchFamily="34" charset="0"/>
              </a:rPr>
              <a:t>θρυλέω</a:t>
            </a:r>
            <a:r>
              <a:rPr lang="el-GR" sz="1800" kern="100" dirty="0">
                <a:effectLst/>
                <a:latin typeface="Arial" panose="020B0604020202020204" pitchFamily="34" charset="0"/>
                <a:ea typeface="Calibri" panose="020F0502020204030204" pitchFamily="34" charset="0"/>
                <a:cs typeface="Arial" panose="020B0604020202020204" pitchFamily="34" charset="0"/>
              </a:rPr>
              <a:t> = φλυαρώ, πολυλογώ, επαναλαμβάνω κάτι συχνά</a:t>
            </a:r>
          </a:p>
          <a:p>
            <a:pPr algn="just">
              <a:lnSpc>
                <a:spcPct val="107000"/>
              </a:lnSpc>
              <a:spcAft>
                <a:spcPts val="800"/>
              </a:spcAft>
            </a:pPr>
            <a:r>
              <a:rPr lang="el-GR" sz="1800" kern="100" dirty="0" err="1">
                <a:effectLst/>
                <a:latin typeface="Arial" panose="020B0604020202020204" pitchFamily="34" charset="0"/>
                <a:ea typeface="Calibri" panose="020F0502020204030204" pitchFamily="34" charset="0"/>
                <a:cs typeface="Arial" panose="020B0604020202020204" pitchFamily="34" charset="0"/>
              </a:rPr>
              <a:t>ὑπερφυῶς</a:t>
            </a:r>
            <a:r>
              <a:rPr lang="el-GR" sz="1800" kern="100" dirty="0">
                <a:effectLst/>
                <a:latin typeface="Arial" panose="020B0604020202020204" pitchFamily="34" charset="0"/>
                <a:ea typeface="Calibri" panose="020F0502020204030204" pitchFamily="34" charset="0"/>
                <a:cs typeface="Arial" panose="020B0604020202020204" pitchFamily="34" charset="0"/>
              </a:rPr>
              <a:t>: </a:t>
            </a:r>
            <a:r>
              <a:rPr lang="el-GR" sz="1800" kern="100" dirty="0" err="1">
                <a:effectLst/>
                <a:latin typeface="Arial" panose="020B0604020202020204" pitchFamily="34" charset="0"/>
                <a:ea typeface="Calibri" panose="020F0502020204030204" pitchFamily="34" charset="0"/>
                <a:cs typeface="Arial" panose="020B0604020202020204" pitchFamily="34" charset="0"/>
              </a:rPr>
              <a:t>επιρρ</a:t>
            </a:r>
            <a:r>
              <a:rPr lang="el-GR" sz="1800" kern="100" dirty="0">
                <a:effectLst/>
                <a:latin typeface="Arial" panose="020B0604020202020204" pitchFamily="34" charset="0"/>
                <a:ea typeface="Calibri" panose="020F0502020204030204" pitchFamily="34" charset="0"/>
                <a:cs typeface="Arial" panose="020B0604020202020204" pitchFamily="34" charset="0"/>
              </a:rPr>
              <a:t>. = με υπερφυή, με υπερφυσικό τρόπο, κατά τρόπο ασυνήθιστο, θαυμαστό</a:t>
            </a:r>
          </a:p>
          <a:p>
            <a:pPr algn="just">
              <a:lnSpc>
                <a:spcPct val="107000"/>
              </a:lnSpc>
              <a:spcAft>
                <a:spcPts val="800"/>
              </a:spcAft>
            </a:pPr>
            <a:r>
              <a:rPr lang="el-GR" sz="1800" kern="100" dirty="0" err="1">
                <a:effectLst/>
                <a:latin typeface="Arial" panose="020B0604020202020204" pitchFamily="34" charset="0"/>
                <a:ea typeface="Calibri" panose="020F0502020204030204" pitchFamily="34" charset="0"/>
                <a:cs typeface="Arial" panose="020B0604020202020204" pitchFamily="34" charset="0"/>
              </a:rPr>
              <a:t>ἐναργὲς</a:t>
            </a:r>
            <a:r>
              <a:rPr lang="el-GR" sz="1800" kern="100" dirty="0">
                <a:effectLst/>
                <a:latin typeface="Arial" panose="020B0604020202020204" pitchFamily="34" charset="0"/>
                <a:ea typeface="Calibri" panose="020F0502020204030204" pitchFamily="34" charset="0"/>
                <a:cs typeface="Arial" panose="020B0604020202020204" pitchFamily="34" charset="0"/>
              </a:rPr>
              <a:t>: </a:t>
            </a:r>
            <a:r>
              <a:rPr lang="el-GR" sz="1800" kern="100" dirty="0" err="1">
                <a:effectLst/>
                <a:latin typeface="Arial" panose="020B0604020202020204" pitchFamily="34" charset="0"/>
                <a:ea typeface="Calibri" panose="020F0502020204030204" pitchFamily="34" charset="0"/>
                <a:cs typeface="Arial" panose="020B0604020202020204" pitchFamily="34" charset="0"/>
              </a:rPr>
              <a:t>ἐναργής</a:t>
            </a:r>
            <a:r>
              <a:rPr lang="el-GR" sz="1800" kern="100" dirty="0">
                <a:effectLst/>
                <a:latin typeface="Arial" panose="020B0604020202020204" pitchFamily="34" charset="0"/>
                <a:ea typeface="Calibri" panose="020F0502020204030204" pitchFamily="34" charset="0"/>
                <a:cs typeface="Arial" panose="020B0604020202020204" pitchFamily="34" charset="0"/>
              </a:rPr>
              <a:t>: -</a:t>
            </a:r>
            <a:r>
              <a:rPr lang="el-GR" sz="1800" kern="100" dirty="0" err="1">
                <a:effectLst/>
                <a:latin typeface="Arial" panose="020B0604020202020204" pitchFamily="34" charset="0"/>
                <a:ea typeface="Calibri" panose="020F0502020204030204" pitchFamily="34" charset="0"/>
                <a:cs typeface="Arial" panose="020B0604020202020204" pitchFamily="34" charset="0"/>
              </a:rPr>
              <a:t>ές</a:t>
            </a:r>
            <a:r>
              <a:rPr lang="el-GR" sz="1800" kern="100" dirty="0">
                <a:effectLst/>
                <a:latin typeface="Arial" panose="020B0604020202020204" pitchFamily="34" charset="0"/>
                <a:ea typeface="Calibri" panose="020F0502020204030204" pitchFamily="34" charset="0"/>
                <a:cs typeface="Arial" panose="020B0604020202020204" pitchFamily="34" charset="0"/>
              </a:rPr>
              <a:t> (</a:t>
            </a:r>
            <a:r>
              <a:rPr lang="el-GR" sz="1800" kern="100" dirty="0" err="1">
                <a:effectLst/>
                <a:latin typeface="Arial" panose="020B0604020202020204" pitchFamily="34" charset="0"/>
                <a:ea typeface="Calibri" panose="020F0502020204030204" pitchFamily="34" charset="0"/>
                <a:cs typeface="Arial" panose="020B0604020202020204" pitchFamily="34" charset="0"/>
              </a:rPr>
              <a:t>ἀργός</a:t>
            </a:r>
            <a:r>
              <a:rPr lang="el-GR" sz="1800" kern="100" dirty="0">
                <a:effectLst/>
                <a:latin typeface="Arial" panose="020B0604020202020204" pitchFamily="34" charset="0"/>
                <a:ea typeface="Calibri" panose="020F0502020204030204" pitchFamily="34" charset="0"/>
                <a:cs typeface="Arial" panose="020B0604020202020204" pitchFamily="34" charset="0"/>
              </a:rPr>
              <a:t>) = ορατός, ψηλαφητός, οφθαλμοφανής, φανερός</a:t>
            </a:r>
          </a:p>
          <a:p>
            <a:pPr algn="just"/>
            <a:endParaRPr lang="el-GR"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0400478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0B8FA4-D579-5DE0-D73A-3B4112A9A0F9}"/>
              </a:ext>
            </a:extLst>
          </p:cNvPr>
          <p:cNvSpPr>
            <a:spLocks noGrp="1"/>
          </p:cNvSpPr>
          <p:nvPr>
            <p:ph type="title"/>
          </p:nvPr>
        </p:nvSpPr>
        <p:spPr/>
        <p:txBody>
          <a:bodyPr/>
          <a:lstStyle/>
          <a:p>
            <a:r>
              <a:rPr lang="el-GR" dirty="0"/>
              <a:t>Σχόλια</a:t>
            </a:r>
          </a:p>
        </p:txBody>
      </p:sp>
      <p:sp>
        <p:nvSpPr>
          <p:cNvPr id="3" name="Θέση περιεχομένου 2">
            <a:extLst>
              <a:ext uri="{FF2B5EF4-FFF2-40B4-BE49-F238E27FC236}">
                <a16:creationId xmlns:a16="http://schemas.microsoft.com/office/drawing/2014/main" id="{CE4E8CB9-783D-87EF-3FB3-862D6275BBB2}"/>
              </a:ext>
            </a:extLst>
          </p:cNvPr>
          <p:cNvSpPr>
            <a:spLocks noGrp="1"/>
          </p:cNvSpPr>
          <p:nvPr>
            <p:ph idx="1"/>
          </p:nvPr>
        </p:nvSpPr>
        <p:spPr/>
        <p:txBody>
          <a:bodyPr>
            <a:normAutofit fontScale="77500" lnSpcReduction="20000"/>
          </a:bodyPr>
          <a:lstStyle/>
          <a:p>
            <a:pPr algn="just"/>
            <a:r>
              <a:rPr lang="el-GR" dirty="0">
                <a:latin typeface="Arial" panose="020B0604020202020204" pitchFamily="34" charset="0"/>
                <a:cs typeface="Arial" panose="020B0604020202020204" pitchFamily="34" charset="0"/>
              </a:rPr>
              <a:t>Ο Σωκράτης προσπαθεί να πείσει τον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και τον </a:t>
            </a:r>
            <a:r>
              <a:rPr lang="el-GR" dirty="0" err="1">
                <a:latin typeface="Arial" panose="020B0604020202020204" pitchFamily="34" charset="0"/>
                <a:cs typeface="Arial" panose="020B0604020202020204" pitchFamily="34" charset="0"/>
              </a:rPr>
              <a:t>Κέβη</a:t>
            </a:r>
            <a:r>
              <a:rPr lang="el-GR" dirty="0">
                <a:latin typeface="Arial" panose="020B0604020202020204" pitchFamily="34" charset="0"/>
                <a:cs typeface="Arial" panose="020B0604020202020204" pitchFamily="34" charset="0"/>
              </a:rPr>
              <a:t> ότι η ψυχή επιζεί του σώματος. Χρησιμοποιεί τρία επιχειρήματα</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και ένα καταληκτικό επιχείρημα: </a:t>
            </a:r>
          </a:p>
          <a:p>
            <a:pPr algn="just"/>
            <a:r>
              <a:rPr lang="el-GR" dirty="0">
                <a:latin typeface="Arial" panose="020B0604020202020204" pitchFamily="34" charset="0"/>
                <a:cs typeface="Arial" panose="020B0604020202020204" pitchFamily="34" charset="0"/>
              </a:rPr>
              <a:t>Το πρώτο είναι το “επιχείρημα των εναντίων” (70c-72e): Όπως όλα τα πράγματα παράγονται από το αντίθετό τους, έτσι και η ζωή παράγεται από τον θάνατο, ο οποίος με τη σειρά του την διαδέχεται στο πλαίσιο μιας αέναης κυκλικής πορείας. Αν το γίγνεσθαι ήταν μονόπλευρο, με μοναδική κατεύθυνση από τη ζωή στον θάνατο, τότε η φύση θα ήταν χωλή (71e). </a:t>
            </a:r>
          </a:p>
          <a:p>
            <a:pPr algn="just"/>
            <a:r>
              <a:rPr lang="el-GR" dirty="0">
                <a:latin typeface="Arial" panose="020B0604020202020204" pitchFamily="34" charset="0"/>
                <a:cs typeface="Arial" panose="020B0604020202020204" pitchFamily="34" charset="0"/>
              </a:rPr>
              <a:t>Το δεύτερο επιχείρημα (72e-77a) επικαλείται τον μύθο της ανάμνησης, ο οποίος έχει ήδη εκτεθεί στον </a:t>
            </a:r>
            <a:r>
              <a:rPr lang="el-GR" i="1" dirty="0" err="1">
                <a:latin typeface="Arial" panose="020B0604020202020204" pitchFamily="34" charset="0"/>
                <a:cs typeface="Arial" panose="020B0604020202020204" pitchFamily="34" charset="0"/>
              </a:rPr>
              <a:t>Μένωνα</a:t>
            </a:r>
            <a:r>
              <a:rPr lang="el-GR" dirty="0">
                <a:latin typeface="Arial" panose="020B0604020202020204" pitchFamily="34" charset="0"/>
                <a:cs typeface="Arial" panose="020B0604020202020204" pitchFamily="34" charset="0"/>
              </a:rPr>
              <a:t>: Η πραγματική γνώση, δηλαδή η γνώση των Ιδεών, προϋπάρχει των αισθήσεων· επομένως, οι ψυχές μας ήρθαν σε επαφή με τις ιδέες πριν γεννηθούμε, και άρα προϋπήρχαν του σώματος και της γέννησής μας.</a:t>
            </a:r>
          </a:p>
          <a:p>
            <a:pPr algn="just"/>
            <a:r>
              <a:rPr lang="el-GR" dirty="0">
                <a:latin typeface="Arial" panose="020B0604020202020204" pitchFamily="34" charset="0"/>
                <a:cs typeface="Arial" panose="020B0604020202020204" pitchFamily="34" charset="0"/>
              </a:rPr>
              <a:t>Το τρίτο επιχείρημα της “ομοιότητας” ή της “συγγένειας” (78b-80e): Αν δεχτούμε τη διάκριση ανάμεσα (α) στον ορατό κόσμο των φαινομένων και (β) στο αόρατο πεδίο των ιδεών, τότε μπορούμε εύλογα να υποθέσουμε ότι η ψυχή είναι συγγενής του (β) και ότι «μοιάζει περισσότερο» σε αυτό παρά στο (α). Επομένως, το πιθανότερο είναι μετά την </a:t>
            </a:r>
            <a:r>
              <a:rPr lang="el-GR" dirty="0" err="1">
                <a:latin typeface="Arial" panose="020B0604020202020204" pitchFamily="34" charset="0"/>
                <a:cs typeface="Arial" panose="020B0604020202020204" pitchFamily="34" charset="0"/>
              </a:rPr>
              <a:t>αποβίωση</a:t>
            </a:r>
            <a:r>
              <a:rPr lang="el-GR" dirty="0">
                <a:latin typeface="Arial" panose="020B0604020202020204" pitchFamily="34" charset="0"/>
                <a:cs typeface="Arial" panose="020B0604020202020204" pitchFamily="34" charset="0"/>
              </a:rPr>
              <a:t> η ψυχή να κατευθυνθεί προς τον χώρο του θείου, του νοητού, του αμεταβλήτου και αιωνίου, ενώ το σώμα προς τον χώρο του θνητού και μεταβλητού.</a:t>
            </a:r>
          </a:p>
        </p:txBody>
      </p:sp>
    </p:spTree>
    <p:extLst>
      <p:ext uri="{BB962C8B-B14F-4D97-AF65-F5344CB8AC3E}">
        <p14:creationId xmlns:p14="http://schemas.microsoft.com/office/powerpoint/2010/main" val="39661071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98EE23-CED1-8211-7560-D71099792892}"/>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p>
        </p:txBody>
      </p:sp>
      <p:sp>
        <p:nvSpPr>
          <p:cNvPr id="3" name="Θέση περιεχομένου 2">
            <a:extLst>
              <a:ext uri="{FF2B5EF4-FFF2-40B4-BE49-F238E27FC236}">
                <a16:creationId xmlns:a16="http://schemas.microsoft.com/office/drawing/2014/main" id="{5EF2AA4C-FE7C-162A-AD97-0C2D2931F11E}"/>
              </a:ext>
            </a:extLst>
          </p:cNvPr>
          <p:cNvSpPr>
            <a:spLocks noGrp="1"/>
          </p:cNvSpPr>
          <p:nvPr>
            <p:ph sz="half" idx="1"/>
          </p:nvPr>
        </p:nvSpPr>
        <p:spPr/>
        <p:txBody>
          <a:bodyPr/>
          <a:lstStyle/>
          <a:p>
            <a:pPr marL="0" indent="0" algn="just">
              <a:buNone/>
            </a:pPr>
            <a:r>
              <a:rPr lang="el-GR" dirty="0">
                <a:latin typeface="Arial" panose="020B0604020202020204" pitchFamily="34" charset="0"/>
                <a:cs typeface="Arial" panose="020B0604020202020204" pitchFamily="34" charset="0"/>
              </a:rPr>
              <a:t>ΚΑΤΑΛΗΚΤΙΚΟ ΕΠΙΧΕΙΡΗΜΑ:</a:t>
            </a:r>
          </a:p>
          <a:p>
            <a:pPr algn="just"/>
            <a:r>
              <a:rPr lang="el-GR" dirty="0">
                <a:latin typeface="Arial" panose="020B0604020202020204" pitchFamily="34" charset="0"/>
                <a:cs typeface="Arial" panose="020B0604020202020204" pitchFamily="34" charset="0"/>
              </a:rPr>
              <a:t>Ο Σωκράτης εντάσσει την “υπόθεση των ιδεών” σε ένα καταληκτικό επιχείρημα (102a-107a): Αντίθετες ιδέες </a:t>
            </a:r>
            <a:r>
              <a:rPr lang="el-GR" dirty="0" err="1">
                <a:latin typeface="Arial" panose="020B0604020202020204" pitchFamily="34" charset="0"/>
                <a:cs typeface="Arial" panose="020B0604020202020204" pitchFamily="34" charset="0"/>
              </a:rPr>
              <a:t>αλληλοαποκλείονται</a:t>
            </a:r>
            <a:r>
              <a:rPr lang="el-GR" dirty="0">
                <a:latin typeface="Arial" panose="020B0604020202020204" pitchFamily="34" charset="0"/>
                <a:cs typeface="Arial" panose="020B0604020202020204" pitchFamily="34" charset="0"/>
              </a:rPr>
              <a:t>· και καθώς η ψυχή μετέχει διαρκώς στη ζωή, δεν είναι συμβατή με τον θάνατο – επομένως δεν πεθαίνει, αλλά είναι αθάνατη και άφθαρτη. </a:t>
            </a:r>
          </a:p>
        </p:txBody>
      </p:sp>
      <p:pic>
        <p:nvPicPr>
          <p:cNvPr id="6" name="Θέση περιεχομένου 5">
            <a:extLst>
              <a:ext uri="{FF2B5EF4-FFF2-40B4-BE49-F238E27FC236}">
                <a16:creationId xmlns:a16="http://schemas.microsoft.com/office/drawing/2014/main" id="{080813E3-9E16-F420-D4E7-DDEC26C0A21E}"/>
              </a:ext>
            </a:extLst>
          </p:cNvPr>
          <p:cNvPicPr>
            <a:picLocks noGrp="1" noChangeAspect="1"/>
          </p:cNvPicPr>
          <p:nvPr>
            <p:ph sz="half" idx="2"/>
          </p:nvPr>
        </p:nvPicPr>
        <p:blipFill>
          <a:blip r:embed="rId2"/>
          <a:stretch>
            <a:fillRect/>
          </a:stretch>
        </p:blipFill>
        <p:spPr>
          <a:xfrm>
            <a:off x="6525014" y="2285999"/>
            <a:ext cx="4447786" cy="3581401"/>
          </a:xfrm>
        </p:spPr>
      </p:pic>
    </p:spTree>
    <p:extLst>
      <p:ext uri="{BB962C8B-B14F-4D97-AF65-F5344CB8AC3E}">
        <p14:creationId xmlns:p14="http://schemas.microsoft.com/office/powerpoint/2010/main" val="21745906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EEDDB5-35BC-A619-53A5-DEDFA7892E59}"/>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p>
        </p:txBody>
      </p:sp>
      <p:sp>
        <p:nvSpPr>
          <p:cNvPr id="3" name="Θέση περιεχομένου 2">
            <a:extLst>
              <a:ext uri="{FF2B5EF4-FFF2-40B4-BE49-F238E27FC236}">
                <a16:creationId xmlns:a16="http://schemas.microsoft.com/office/drawing/2014/main" id="{C38D83D0-F1DF-78BE-03C9-7037066244C8}"/>
              </a:ext>
            </a:extLst>
          </p:cNvPr>
          <p:cNvSpPr>
            <a:spLocks noGrp="1"/>
          </p:cNvSpPr>
          <p:nvPr>
            <p:ph idx="1"/>
          </p:nvPr>
        </p:nvSpPr>
        <p:spPr/>
        <p:txBody>
          <a:bodyPr/>
          <a:lstStyle/>
          <a:p>
            <a:pPr algn="just"/>
            <a:r>
              <a:rPr lang="el-GR" b="1" dirty="0">
                <a:latin typeface="Arial" panose="020B0604020202020204" pitchFamily="34" charset="0"/>
                <a:cs typeface="Arial" panose="020B0604020202020204" pitchFamily="34" charset="0"/>
              </a:rPr>
              <a:t>Ο ΜΥΘΟΣ ΤΗΣ ΑΝΑΜΝΗΣΗΣ</a:t>
            </a:r>
            <a:r>
              <a:rPr lang="el-GR" dirty="0">
                <a:latin typeface="Arial" panose="020B0604020202020204" pitchFamily="34" charset="0"/>
                <a:cs typeface="Arial" panose="020B0604020202020204" pitchFamily="34" charset="0"/>
              </a:rPr>
              <a:t>: Τον χρησιμοποιεί ο Σωκράτης για να τον πείσει ότι είναι δυνατόν να αναζητούμε την αρετή.</a:t>
            </a:r>
          </a:p>
          <a:p>
            <a:pPr algn="just"/>
            <a:r>
              <a:rPr lang="el-GR" i="1" dirty="0" err="1">
                <a:latin typeface="Arial" panose="020B0604020202020204" pitchFamily="34" charset="0"/>
                <a:cs typeface="Arial" panose="020B0604020202020204" pitchFamily="34" charset="0"/>
              </a:rPr>
              <a:t>Μένων</a:t>
            </a:r>
            <a:r>
              <a:rPr lang="el-GR" dirty="0">
                <a:latin typeface="Arial" panose="020B0604020202020204" pitchFamily="34" charset="0"/>
                <a:cs typeface="Arial" panose="020B0604020202020204" pitchFamily="34" charset="0"/>
              </a:rPr>
              <a:t> (81</a:t>
            </a:r>
            <a:r>
              <a:rPr lang="en-US" dirty="0">
                <a:latin typeface="Arial" panose="020B0604020202020204" pitchFamily="34" charset="0"/>
                <a:cs typeface="Arial" panose="020B0604020202020204" pitchFamily="34" charset="0"/>
              </a:rPr>
              <a:t>c-d)</a:t>
            </a:r>
            <a:r>
              <a:rPr lang="el-GR" dirty="0">
                <a:latin typeface="Arial" panose="020B0604020202020204" pitchFamily="34" charset="0"/>
                <a:cs typeface="Arial" panose="020B0604020202020204" pitchFamily="34" charset="0"/>
              </a:rPr>
              <a:t>: Ο Σωκράτης επικαλείται μια μυθική διδασκαλία γύρω από την αθανασία της ψυχής: η ανθρώπινη ψυχή κινείται από τη ζωή στον θάνατο και από εκεί πάλι στη ζωή. Κατ’ αυτή την κίνηση δεν χάνεται ποτέ, δεν εξαφανίζεται, αλλά βλέπει και έχει δει όλα όσα είναι στον πάνω και τον κάτω κόσμο. Έτσι συμβαίνει να ξέρει τα πάντα και από ένα πράγμα που κανείς φέρνει στο νου του, μπορεί μόνος του να ξαναβρεί όλα τα υπόλοιπα. </a:t>
            </a:r>
          </a:p>
        </p:txBody>
      </p:sp>
    </p:spTree>
    <p:extLst>
      <p:ext uri="{BB962C8B-B14F-4D97-AF65-F5344CB8AC3E}">
        <p14:creationId xmlns:p14="http://schemas.microsoft.com/office/powerpoint/2010/main" val="29414652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E231C7-6391-92E5-CDFF-ED2A88DA29F1}"/>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p>
        </p:txBody>
      </p:sp>
      <p:sp>
        <p:nvSpPr>
          <p:cNvPr id="3" name="Θέση περιεχομένου 2">
            <a:extLst>
              <a:ext uri="{FF2B5EF4-FFF2-40B4-BE49-F238E27FC236}">
                <a16:creationId xmlns:a16="http://schemas.microsoft.com/office/drawing/2014/main" id="{A2DA50A6-0963-C4AD-7B72-C3FA7D9F55AA}"/>
              </a:ext>
            </a:extLst>
          </p:cNvPr>
          <p:cNvSpPr>
            <a:spLocks noGrp="1"/>
          </p:cNvSpPr>
          <p:nvPr>
            <p:ph idx="1"/>
          </p:nvPr>
        </p:nvSpPr>
        <p:spPr/>
        <p:txBody>
          <a:bodyPr>
            <a:normAutofit lnSpcReduction="10000"/>
          </a:bodyPr>
          <a:lstStyle/>
          <a:p>
            <a:pPr algn="just"/>
            <a:r>
              <a:rPr lang="el-GR" dirty="0">
                <a:latin typeface="Arial" panose="020B0604020202020204" pitchFamily="34" charset="0"/>
                <a:cs typeface="Arial" panose="020B0604020202020204" pitchFamily="34" charset="0"/>
              </a:rPr>
              <a:t>ΣΗΜΑΣΙΑ ΤΟΥ </a:t>
            </a:r>
            <a:r>
              <a:rPr lang="el-GR" i="1" dirty="0">
                <a:latin typeface="Arial" panose="020B0604020202020204" pitchFamily="34" charset="0"/>
                <a:cs typeface="Arial" panose="020B0604020202020204" pitchFamily="34" charset="0"/>
              </a:rPr>
              <a:t>ΦΑΙΔΩΝΑ</a:t>
            </a:r>
            <a:r>
              <a:rPr lang="el-GR" dirty="0">
                <a:latin typeface="Arial" panose="020B0604020202020204" pitchFamily="34" charset="0"/>
                <a:cs typeface="Arial" panose="020B0604020202020204" pitchFamily="34" charset="0"/>
              </a:rPr>
              <a:t>: </a:t>
            </a:r>
          </a:p>
          <a:p>
            <a:pPr algn="just"/>
            <a:r>
              <a:rPr lang="el-GR" dirty="0">
                <a:latin typeface="Arial" panose="020B0604020202020204" pitchFamily="34" charset="0"/>
                <a:cs typeface="Arial" panose="020B0604020202020204" pitchFamily="34" charset="0"/>
              </a:rPr>
              <a:t>Ο Πλάτωνας υποστηρίζει ότι όσο ο θάνατος όσο και η φιλοσοφία έχουν τον ίδιο στόχο: το λύσιμο της ψυχής από τα δεσμά του σώματος (</a:t>
            </a:r>
            <a:r>
              <a:rPr lang="el-GR" i="1" dirty="0" err="1">
                <a:latin typeface="Arial" panose="020B0604020202020204" pitchFamily="34" charset="0"/>
                <a:cs typeface="Arial" panose="020B0604020202020204" pitchFamily="34" charset="0"/>
              </a:rPr>
              <a:t>Φαίδ</a:t>
            </a:r>
            <a:r>
              <a:rPr lang="el-GR" i="1"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rPr>
              <a:t> 67</a:t>
            </a:r>
            <a:r>
              <a:rPr lang="en-GB" dirty="0">
                <a:latin typeface="Arial" panose="020B0604020202020204" pitchFamily="34" charset="0"/>
                <a:cs typeface="Arial" panose="020B0604020202020204" pitchFamily="34" charset="0"/>
              </a:rPr>
              <a:t>d «</a:t>
            </a:r>
            <a:r>
              <a:rPr lang="el-GR" dirty="0" err="1">
                <a:latin typeface="Arial" panose="020B0604020202020204" pitchFamily="34" charset="0"/>
                <a:cs typeface="Arial" panose="020B0604020202020204" pitchFamily="34" charset="0"/>
              </a:rPr>
              <a:t>Λύειν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ὥς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φαμεν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προθυμοῦνται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ἀεὶ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μάλιστα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μόνοιοἱ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φιλοσοφοῦντες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ὀρθῶς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μελέτημα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αὐτὸ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τῶν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φιλοσόφων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λύσις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χωρισμὸς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ψυχῆς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σώματος</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Κάθαρση είναι αυτό που λέει η αρχαία παράδοση, το να αποχωρίζει κανείς την ψυχή όσο γίνεται από το σώμα</a:t>
            </a:r>
            <a:r>
              <a:rPr lang="en-US" dirty="0">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Η φιλοσοφία γίνεται μελέτη θανάτου (67</a:t>
            </a:r>
            <a:r>
              <a:rPr lang="en-US" dirty="0">
                <a:latin typeface="Arial" panose="020B0604020202020204" pitchFamily="34" charset="0"/>
                <a:cs typeface="Arial" panose="020B0604020202020204" pitchFamily="34" charset="0"/>
              </a:rPr>
              <a:t>d-e)</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 Η φιλοσοφία είναι μελέτη θανάτου κατά την έννοια ότι: στοχάζομαι απάνω στον δικό μου θάνατο. Όσοι φιλοσοφούν σωστά, δεν κάνουν τίποτα άλλο παρά να μελετούν πώς θα πεθάνουν. Έτσι δεν φοβούνται τον θάνατο.</a:t>
            </a:r>
            <a:r>
              <a:rPr lang="en-US" dirty="0">
                <a:latin typeface="Arial" panose="020B0604020202020204" pitchFamily="34" charset="0"/>
                <a:cs typeface="Arial" panose="020B0604020202020204" pitchFamily="34" charset="0"/>
              </a:rPr>
              <a:t> </a:t>
            </a:r>
            <a:endParaRPr lang="el-GR" dirty="0">
              <a:latin typeface="Arial" panose="020B0604020202020204" pitchFamily="34" charset="0"/>
              <a:cs typeface="Arial" panose="020B0604020202020204" pitchFamily="34" charset="0"/>
            </a:endParaRPr>
          </a:p>
          <a:p>
            <a:pPr algn="just"/>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2059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F2F578-70F9-1182-05AB-767894F2043E}"/>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a:t>
            </a:r>
            <a:endParaRPr lang="el-GR" dirty="0"/>
          </a:p>
        </p:txBody>
      </p:sp>
      <p:sp>
        <p:nvSpPr>
          <p:cNvPr id="4" name="Θέση περιεχομένου 3">
            <a:extLst>
              <a:ext uri="{FF2B5EF4-FFF2-40B4-BE49-F238E27FC236}">
                <a16:creationId xmlns:a16="http://schemas.microsoft.com/office/drawing/2014/main" id="{96607BD2-D74A-F93A-8726-270DF73C00CC}"/>
              </a:ext>
            </a:extLst>
          </p:cNvPr>
          <p:cNvSpPr>
            <a:spLocks noGrp="1"/>
          </p:cNvSpPr>
          <p:nvPr>
            <p:ph sz="half" idx="1"/>
          </p:nvPr>
        </p:nvSpPr>
        <p:spPr/>
        <p:txBody>
          <a:bodyPr/>
          <a:lstStyle/>
          <a:p>
            <a:pPr algn="just"/>
            <a:r>
              <a:rPr lang="el-GR" b="1" dirty="0">
                <a:latin typeface="Arial" panose="020B0604020202020204" pitchFamily="34" charset="0"/>
                <a:cs typeface="Arial" panose="020B0604020202020204" pitchFamily="34" charset="0"/>
              </a:rPr>
              <a:t>Φαίδων ο </a:t>
            </a:r>
            <a:r>
              <a:rPr lang="el-GR" b="1" dirty="0" err="1">
                <a:latin typeface="Arial" panose="020B0604020202020204" pitchFamily="34" charset="0"/>
                <a:cs typeface="Arial" panose="020B0604020202020204" pitchFamily="34" charset="0"/>
              </a:rPr>
              <a:t>Ήλειος</a:t>
            </a:r>
            <a:r>
              <a:rPr lang="el-GR" dirty="0">
                <a:latin typeface="Arial" panose="020B0604020202020204" pitchFamily="34" charset="0"/>
                <a:cs typeface="Arial" panose="020B0604020202020204" pitchFamily="34" charset="0"/>
              </a:rPr>
              <a:t>: βρίσκεται στη </a:t>
            </a:r>
            <a:r>
              <a:rPr lang="el-GR" dirty="0" err="1">
                <a:latin typeface="Arial" panose="020B0604020202020204" pitchFamily="34" charset="0"/>
                <a:cs typeface="Arial" panose="020B0604020202020204" pitchFamily="34" charset="0"/>
              </a:rPr>
              <a:t>Φλειούντα</a:t>
            </a:r>
            <a:r>
              <a:rPr lang="el-GR" dirty="0">
                <a:latin typeface="Arial" panose="020B0604020202020204" pitchFamily="34" charset="0"/>
                <a:cs typeface="Arial" panose="020B0604020202020204" pitchFamily="34" charset="0"/>
              </a:rPr>
              <a:t> επιστρέφοντας στην πατρίδα του από την Αθήνα και αφηγείται τα συμβάντα των τελευταίων ωρών του Σωκράτη σε μια ομάδα </a:t>
            </a:r>
            <a:r>
              <a:rPr lang="el-GR" dirty="0" err="1">
                <a:latin typeface="Arial" panose="020B0604020202020204" pitchFamily="34" charset="0"/>
                <a:cs typeface="Arial" panose="020B0604020202020204" pitchFamily="34" charset="0"/>
              </a:rPr>
              <a:t>φλειάσιων</a:t>
            </a:r>
            <a:r>
              <a:rPr lang="el-GR" dirty="0">
                <a:latin typeface="Arial" panose="020B0604020202020204" pitchFamily="34" charset="0"/>
                <a:cs typeface="Arial" panose="020B0604020202020204" pitchFamily="34" charset="0"/>
              </a:rPr>
              <a:t> θαυμαστών του φιλοσόφου που δεν είχαν ακούσει ακόμα καμία εξιστόρηση των γεγονότων. </a:t>
            </a:r>
          </a:p>
        </p:txBody>
      </p:sp>
      <p:sp>
        <p:nvSpPr>
          <p:cNvPr id="5" name="Θέση περιεχομένου 4">
            <a:extLst>
              <a:ext uri="{FF2B5EF4-FFF2-40B4-BE49-F238E27FC236}">
                <a16:creationId xmlns:a16="http://schemas.microsoft.com/office/drawing/2014/main" id="{D10654A0-2B14-3D1A-1A4B-722F4D6BCD0D}"/>
              </a:ext>
            </a:extLst>
          </p:cNvPr>
          <p:cNvSpPr>
            <a:spLocks noGrp="1"/>
          </p:cNvSpPr>
          <p:nvPr>
            <p:ph sz="half" idx="2"/>
          </p:nvPr>
        </p:nvSpPr>
        <p:spPr/>
        <p:txBody>
          <a:bodyPr/>
          <a:lstStyle/>
          <a:p>
            <a:pPr algn="just"/>
            <a:r>
              <a:rPr lang="el-GR" dirty="0">
                <a:latin typeface="Arial" panose="020B0604020202020204" pitchFamily="34" charset="0"/>
                <a:cs typeface="Arial" panose="020B0604020202020204" pitchFamily="34" charset="0"/>
              </a:rPr>
              <a:t>Συντροφιά που ακούει την ιστορία: </a:t>
            </a:r>
            <a:r>
              <a:rPr lang="el-GR" dirty="0" err="1">
                <a:latin typeface="Arial" panose="020B0604020202020204" pitchFamily="34" charset="0"/>
                <a:cs typeface="Arial" panose="020B0604020202020204" pitchFamily="34" charset="0"/>
              </a:rPr>
              <a:t>κατανομάζεται</a:t>
            </a:r>
            <a:r>
              <a:rPr lang="el-GR" dirty="0">
                <a:latin typeface="Arial" panose="020B0604020202020204" pitchFamily="34" charset="0"/>
                <a:cs typeface="Arial" panose="020B0604020202020204" pitchFamily="34" charset="0"/>
              </a:rPr>
              <a:t> μόνο ο </a:t>
            </a:r>
            <a:r>
              <a:rPr lang="el-GR" b="1" dirty="0" err="1">
                <a:latin typeface="Arial" panose="020B0604020202020204" pitchFamily="34" charset="0"/>
                <a:cs typeface="Arial" panose="020B0604020202020204" pitchFamily="34" charset="0"/>
              </a:rPr>
              <a:t>Εχεκράτης</a:t>
            </a:r>
            <a:r>
              <a:rPr lang="el-GR" b="1"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ο Πυθαγόρειος.</a:t>
            </a:r>
          </a:p>
        </p:txBody>
      </p:sp>
    </p:spTree>
    <p:extLst>
      <p:ext uri="{BB962C8B-B14F-4D97-AF65-F5344CB8AC3E}">
        <p14:creationId xmlns:p14="http://schemas.microsoft.com/office/powerpoint/2010/main" val="7664287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78CE36-C943-9874-35F9-61CCF0A79CF0}"/>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Σχόλια</a:t>
            </a:r>
            <a:endParaRPr lang="el-GR" dirty="0"/>
          </a:p>
        </p:txBody>
      </p:sp>
      <p:sp>
        <p:nvSpPr>
          <p:cNvPr id="3" name="Θέση περιεχομένου 2">
            <a:extLst>
              <a:ext uri="{FF2B5EF4-FFF2-40B4-BE49-F238E27FC236}">
                <a16:creationId xmlns:a16="http://schemas.microsoft.com/office/drawing/2014/main" id="{A22EA5E4-5B01-CE01-75D1-46CD0645AB63}"/>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ΣΗΜΑΣΙΑ ΤΟΥ </a:t>
            </a:r>
            <a:r>
              <a:rPr lang="el-GR" i="1" dirty="0">
                <a:latin typeface="Arial" panose="020B0604020202020204" pitchFamily="34" charset="0"/>
                <a:cs typeface="Arial" panose="020B0604020202020204" pitchFamily="34" charset="0"/>
              </a:rPr>
              <a:t>ΦΑΙΔΩΝΑ</a:t>
            </a:r>
            <a:r>
              <a:rPr lang="el-GR" dirty="0">
                <a:latin typeface="Arial" panose="020B0604020202020204" pitchFamily="34" charset="0"/>
                <a:cs typeface="Arial" panose="020B0604020202020204" pitchFamily="34" charset="0"/>
              </a:rPr>
              <a:t>: </a:t>
            </a:r>
          </a:p>
          <a:p>
            <a:pPr algn="just"/>
            <a:r>
              <a:rPr lang="el-GR" dirty="0">
                <a:latin typeface="Arial" panose="020B0604020202020204" pitchFamily="34" charset="0"/>
                <a:cs typeface="Arial" panose="020B0604020202020204" pitchFamily="34" charset="0"/>
              </a:rPr>
              <a:t>Οι σκέψεις του Πλάτωνα επηρέασαν τους Νεοπλατωνικούς φιλοσόφους π.χ. </a:t>
            </a:r>
            <a:r>
              <a:rPr lang="el-GR" dirty="0" err="1">
                <a:latin typeface="Arial" panose="020B0604020202020204" pitchFamily="34" charset="0"/>
                <a:cs typeface="Arial" panose="020B0604020202020204" pitchFamily="34" charset="0"/>
              </a:rPr>
              <a:t>Πορφύριο</a:t>
            </a:r>
            <a:r>
              <a:rPr lang="el-GR" dirty="0">
                <a:latin typeface="Arial" panose="020B0604020202020204" pitchFamily="34" charset="0"/>
                <a:cs typeface="Arial" panose="020B0604020202020204" pitchFamily="34" charset="0"/>
              </a:rPr>
              <a:t> και </a:t>
            </a:r>
            <a:r>
              <a:rPr lang="el-GR" dirty="0" err="1">
                <a:latin typeface="Arial" panose="020B0604020202020204" pitchFamily="34" charset="0"/>
                <a:cs typeface="Arial" panose="020B0604020202020204" pitchFamily="34" charset="0"/>
              </a:rPr>
              <a:t>Πρόκλο</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Επηρέασαν τη χριστιανική σκέψη.</a:t>
            </a:r>
          </a:p>
          <a:p>
            <a:pPr algn="just"/>
            <a:r>
              <a:rPr lang="el-GR" dirty="0">
                <a:latin typeface="Arial" panose="020B0604020202020204" pitchFamily="34" charset="0"/>
                <a:cs typeface="Arial" panose="020B0604020202020204" pitchFamily="34" charset="0"/>
              </a:rPr>
              <a:t>Επηρέασαν σύγχρονα φιλοσοφικά ρεύματα.</a:t>
            </a:r>
          </a:p>
        </p:txBody>
      </p:sp>
    </p:spTree>
    <p:extLst>
      <p:ext uri="{BB962C8B-B14F-4D97-AF65-F5344CB8AC3E}">
        <p14:creationId xmlns:p14="http://schemas.microsoft.com/office/powerpoint/2010/main" val="8962773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DEDFEE-90CE-C4D9-55D2-C984DBA002F8}"/>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Ερωτήσεις κατανόησης</a:t>
            </a:r>
          </a:p>
        </p:txBody>
      </p:sp>
      <p:sp>
        <p:nvSpPr>
          <p:cNvPr id="3" name="Θέση περιεχομένου 2">
            <a:extLst>
              <a:ext uri="{FF2B5EF4-FFF2-40B4-BE49-F238E27FC236}">
                <a16:creationId xmlns:a16="http://schemas.microsoft.com/office/drawing/2014/main" id="{03326DAB-5AAA-327F-EE7D-542075B16B6F}"/>
              </a:ext>
            </a:extLst>
          </p:cNvPr>
          <p:cNvSpPr>
            <a:spLocks noGrp="1"/>
          </p:cNvSpPr>
          <p:nvPr>
            <p:ph idx="1"/>
          </p:nvPr>
        </p:nvSpPr>
        <p:spPr/>
        <p:txBody>
          <a:bodyPr/>
          <a:lstStyle/>
          <a:p>
            <a:r>
              <a:rPr lang="el-GR" dirty="0"/>
              <a:t>1) Ποιο είναι το επιχείρημα του </a:t>
            </a:r>
            <a:r>
              <a:rPr lang="el-GR" dirty="0" err="1"/>
              <a:t>Κέβη</a:t>
            </a:r>
            <a:r>
              <a:rPr lang="el-GR" dirty="0"/>
              <a:t> για το ότι η ψυχή προϋπήρχε του σώματος; Ποια παραδείγματα χρησιμοποιεί για να πείσει τον </a:t>
            </a:r>
            <a:r>
              <a:rPr lang="el-GR" dirty="0" err="1"/>
              <a:t>Σιμμία</a:t>
            </a:r>
            <a:r>
              <a:rPr lang="el-GR" dirty="0"/>
              <a:t>;</a:t>
            </a:r>
          </a:p>
          <a:p>
            <a:r>
              <a:rPr lang="el-GR" dirty="0"/>
              <a:t>2) Γιατί κατά τον Σωκράτη η μάθηση είναι ανάμνηση;</a:t>
            </a:r>
          </a:p>
          <a:p>
            <a:r>
              <a:rPr lang="el-GR" dirty="0"/>
              <a:t>3) Η ανάμνηση κατά τον Σωκράτη ξεκινά μόνο από πράγματα όμοια;</a:t>
            </a:r>
          </a:p>
          <a:p>
            <a:r>
              <a:rPr lang="el-GR" dirty="0"/>
              <a:t>4) Εξηγείστε τι φανερώνει το επιχείρημα της ισότητας μεταξύ φυσικών αντικειμένων.</a:t>
            </a:r>
          </a:p>
          <a:p>
            <a:r>
              <a:rPr lang="el-GR" dirty="0"/>
              <a:t>5) Ποια διαδικασία ονομάζει ο Σωκράτης ανάμνηση;</a:t>
            </a:r>
          </a:p>
        </p:txBody>
      </p:sp>
    </p:spTree>
    <p:extLst>
      <p:ext uri="{BB962C8B-B14F-4D97-AF65-F5344CB8AC3E}">
        <p14:creationId xmlns:p14="http://schemas.microsoft.com/office/powerpoint/2010/main" val="23314628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A62396-BE96-C364-DF85-363876AA6005}"/>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Ευχαριστώ!</a:t>
            </a:r>
          </a:p>
        </p:txBody>
      </p:sp>
      <p:pic>
        <p:nvPicPr>
          <p:cNvPr id="6" name="Θέση εικόνας 5">
            <a:extLst>
              <a:ext uri="{FF2B5EF4-FFF2-40B4-BE49-F238E27FC236}">
                <a16:creationId xmlns:a16="http://schemas.microsoft.com/office/drawing/2014/main" id="{B7786C87-7F3E-8CF8-1AD0-02134E293194}"/>
              </a:ext>
            </a:extLst>
          </p:cNvPr>
          <p:cNvPicPr>
            <a:picLocks noGrp="1" noChangeAspect="1"/>
          </p:cNvPicPr>
          <p:nvPr>
            <p:ph type="pic" idx="1"/>
          </p:nvPr>
        </p:nvPicPr>
        <p:blipFill>
          <a:blip r:embed="rId2"/>
          <a:srcRect l="17696" r="17696"/>
          <a:stretch>
            <a:fillRect/>
          </a:stretch>
        </p:blipFill>
        <p:spPr/>
      </p:pic>
      <p:sp>
        <p:nvSpPr>
          <p:cNvPr id="4" name="Θέση κειμένου 3">
            <a:extLst>
              <a:ext uri="{FF2B5EF4-FFF2-40B4-BE49-F238E27FC236}">
                <a16:creationId xmlns:a16="http://schemas.microsoft.com/office/drawing/2014/main" id="{B259213F-E780-5079-A6E8-172CB3BEB9A8}"/>
              </a:ext>
            </a:extLst>
          </p:cNvPr>
          <p:cNvSpPr>
            <a:spLocks noGrp="1"/>
          </p:cNvSpPr>
          <p:nvPr>
            <p:ph type="body" sz="half" idx="2"/>
          </p:nvPr>
        </p:nvSpPr>
        <p:spPr/>
        <p:txBody>
          <a:bodyPr/>
          <a:lstStyle/>
          <a:p>
            <a:r>
              <a:rPr lang="el-GR" dirty="0">
                <a:latin typeface="Arial" panose="020B0604020202020204" pitchFamily="34" charset="0"/>
                <a:cs typeface="Arial" panose="020B0604020202020204" pitchFamily="34" charset="0"/>
              </a:rPr>
              <a:t>Καλό απόγευμα!</a:t>
            </a:r>
          </a:p>
        </p:txBody>
      </p:sp>
    </p:spTree>
    <p:extLst>
      <p:ext uri="{BB962C8B-B14F-4D97-AF65-F5344CB8AC3E}">
        <p14:creationId xmlns:p14="http://schemas.microsoft.com/office/powerpoint/2010/main" val="3440901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4DB518-C722-00A1-C65E-19B4A6ECB54A}"/>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a:t>
            </a:r>
            <a:endParaRPr lang="el-GR" dirty="0"/>
          </a:p>
        </p:txBody>
      </p:sp>
      <p:sp>
        <p:nvSpPr>
          <p:cNvPr id="3" name="Θέση περιεχομένου 2">
            <a:extLst>
              <a:ext uri="{FF2B5EF4-FFF2-40B4-BE49-F238E27FC236}">
                <a16:creationId xmlns:a16="http://schemas.microsoft.com/office/drawing/2014/main" id="{E3FF17C2-EC5F-B8B0-536A-43BA2DDF5FA7}"/>
              </a:ext>
            </a:extLst>
          </p:cNvPr>
          <p:cNvSpPr>
            <a:spLocks noGrp="1"/>
          </p:cNvSpPr>
          <p:nvPr>
            <p:ph sz="half" idx="1"/>
          </p:nvPr>
        </p:nvSpPr>
        <p:spPr/>
        <p:txBody>
          <a:bodyPr>
            <a:normAutofit lnSpcReduction="10000"/>
          </a:bodyPr>
          <a:lstStyle/>
          <a:p>
            <a:pPr algn="just"/>
            <a:r>
              <a:rPr lang="el-GR" dirty="0">
                <a:latin typeface="Arial" panose="020B0604020202020204" pitchFamily="34" charset="0"/>
                <a:cs typeface="Arial" panose="020B0604020202020204" pitchFamily="34" charset="0"/>
              </a:rPr>
              <a:t>ΠΕΡΙΕΧΟΜΕΝΟ ΙΣΤΟΡΙΑΣ ΠΟΥ ΑΦΗΓΕΙΤΑΙ Ο ΦΑΙΔΩΝ: Ο Σωκράτης επιχειρεί να θεμελιώσει λογικά την αθανασία της ψυχής και να πείσει τους συνομιλητές του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και </a:t>
            </a:r>
            <a:r>
              <a:rPr lang="el-GR" dirty="0" err="1">
                <a:latin typeface="Arial" panose="020B0604020202020204" pitchFamily="34" charset="0"/>
                <a:cs typeface="Arial" panose="020B0604020202020204" pitchFamily="34" charset="0"/>
              </a:rPr>
              <a:t>Κέβη</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Χρησιμοποιεί ένα επιχείρημα που στηρίζεται στη "θεωρία των Ιδεών": η ψυχή συνδέεται άρρηκτα με την ιδέα της ζωής, άρα αποκλείει τον θάνατο -συνεπώς είναι αθάνατη.</a:t>
            </a:r>
          </a:p>
        </p:txBody>
      </p:sp>
      <p:sp>
        <p:nvSpPr>
          <p:cNvPr id="4" name="Θέση περιεχομένου 3">
            <a:extLst>
              <a:ext uri="{FF2B5EF4-FFF2-40B4-BE49-F238E27FC236}">
                <a16:creationId xmlns:a16="http://schemas.microsoft.com/office/drawing/2014/main" id="{9C1A7E4D-A0DF-B6EC-91A4-1E74C48E5F11}"/>
              </a:ext>
            </a:extLst>
          </p:cNvPr>
          <p:cNvSpPr>
            <a:spLocks noGrp="1"/>
          </p:cNvSpPr>
          <p:nvPr>
            <p:ph sz="half" idx="2"/>
          </p:nvPr>
        </p:nvSpPr>
        <p:spPr/>
        <p:txBody>
          <a:bodyPr>
            <a:normAutofit lnSpcReduction="10000"/>
          </a:bodyPr>
          <a:lstStyle/>
          <a:p>
            <a:pPr algn="just"/>
            <a:r>
              <a:rPr lang="el-GR" dirty="0">
                <a:latin typeface="Arial" panose="020B0604020202020204" pitchFamily="34" charset="0"/>
                <a:cs typeface="Arial" panose="020B0604020202020204" pitchFamily="34" charset="0"/>
              </a:rPr>
              <a:t>Βασικό περιεχόμενο της διήγησης αποτελεί η συνομιλία του Σωκράτη με δύο άλλους νεαρούς Πυθαγορείους, τον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και τον </a:t>
            </a:r>
            <a:r>
              <a:rPr lang="el-GR" dirty="0" err="1">
                <a:latin typeface="Arial" panose="020B0604020202020204" pitchFamily="34" charset="0"/>
                <a:cs typeface="Arial" panose="020B0604020202020204" pitchFamily="34" charset="0"/>
              </a:rPr>
              <a:t>Κέβη</a:t>
            </a:r>
            <a:r>
              <a:rPr lang="el-GR" dirty="0">
                <a:latin typeface="Arial" panose="020B0604020202020204" pitchFamily="34" charset="0"/>
                <a:cs typeface="Arial" panose="020B0604020202020204" pitchFamily="34" charset="0"/>
              </a:rPr>
              <a:t>, οι οποίοι ζητούν από τον δάσκαλο να τους «παρηγορήσει» για τον επικείμενο θάνατό του, αποδεικνύοντάς τους ότι ο θάνατος του σώματος δεν σημαίνει και απώλεια της ψυχής.</a:t>
            </a:r>
          </a:p>
        </p:txBody>
      </p:sp>
    </p:spTree>
    <p:extLst>
      <p:ext uri="{BB962C8B-B14F-4D97-AF65-F5344CB8AC3E}">
        <p14:creationId xmlns:p14="http://schemas.microsoft.com/office/powerpoint/2010/main" val="872400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7C7940-EC59-32AD-2865-2BC874684B82}"/>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Θεωρία των Ιδεών</a:t>
            </a:r>
          </a:p>
        </p:txBody>
      </p:sp>
      <p:sp>
        <p:nvSpPr>
          <p:cNvPr id="3" name="Θέση περιεχομένου 2">
            <a:extLst>
              <a:ext uri="{FF2B5EF4-FFF2-40B4-BE49-F238E27FC236}">
                <a16:creationId xmlns:a16="http://schemas.microsoft.com/office/drawing/2014/main" id="{144040BB-2FA8-B3AA-BCF7-4D3CC1516C5D}"/>
              </a:ext>
            </a:extLst>
          </p:cNvPr>
          <p:cNvSpPr>
            <a:spLocks noGrp="1"/>
          </p:cNvSpPr>
          <p:nvPr>
            <p:ph idx="1"/>
          </p:nvPr>
        </p:nvSpPr>
        <p:spPr/>
        <p:txBody>
          <a:bodyPr>
            <a:normAutofit/>
          </a:bodyPr>
          <a:lstStyle/>
          <a:p>
            <a:pPr algn="just"/>
            <a:r>
              <a:rPr lang="el-GR" dirty="0">
                <a:latin typeface="Arial" panose="020B0604020202020204" pitchFamily="34" charset="0"/>
                <a:cs typeface="Arial" panose="020B0604020202020204" pitchFamily="34" charset="0"/>
              </a:rPr>
              <a:t>Πέρα από τη συνεχώς μεταβαλλόμενη </a:t>
            </a:r>
            <a:r>
              <a:rPr lang="el-GR" b="1" dirty="0">
                <a:latin typeface="Arial" panose="020B0604020202020204" pitchFamily="34" charset="0"/>
                <a:cs typeface="Arial" panose="020B0604020202020204" pitchFamily="34" charset="0"/>
              </a:rPr>
              <a:t>αισθητή</a:t>
            </a:r>
            <a:r>
              <a:rPr lang="el-GR" dirty="0">
                <a:latin typeface="Arial" panose="020B0604020202020204" pitchFamily="34" charset="0"/>
                <a:cs typeface="Arial" panose="020B0604020202020204" pitchFamily="34" charset="0"/>
              </a:rPr>
              <a:t> πραγματικότητα υπάρχουν κάποιες </a:t>
            </a:r>
            <a:r>
              <a:rPr lang="el-GR" b="1" dirty="0">
                <a:latin typeface="Arial" panose="020B0604020202020204" pitchFamily="34" charset="0"/>
                <a:cs typeface="Arial" panose="020B0604020202020204" pitchFamily="34" charset="0"/>
              </a:rPr>
              <a:t>αυθύπαρκτες, αμετάβλητες και νοητές οντότητες</a:t>
            </a:r>
            <a:r>
              <a:rPr lang="el-GR" dirty="0">
                <a:latin typeface="Arial" panose="020B0604020202020204" pitchFamily="34" charset="0"/>
                <a:cs typeface="Arial" panose="020B0604020202020204" pitchFamily="34" charset="0"/>
              </a:rPr>
              <a:t>, οι «</a:t>
            </a:r>
            <a:r>
              <a:rPr lang="el-GR" dirty="0" err="1">
                <a:latin typeface="Arial" panose="020B0604020202020204" pitchFamily="34" charset="0"/>
                <a:cs typeface="Arial" panose="020B0604020202020204" pitchFamily="34" charset="0"/>
              </a:rPr>
              <a:t>Iδέες</a:t>
            </a:r>
            <a:r>
              <a:rPr lang="el-GR" dirty="0">
                <a:latin typeface="Arial" panose="020B0604020202020204" pitchFamily="34" charset="0"/>
                <a:cs typeface="Arial" panose="020B0604020202020204" pitchFamily="34" charset="0"/>
              </a:rPr>
              <a:t>». </a:t>
            </a:r>
          </a:p>
          <a:p>
            <a:pPr algn="just"/>
            <a:r>
              <a:rPr lang="el-GR" dirty="0" err="1">
                <a:latin typeface="Arial" panose="020B0604020202020204" pitchFamily="34" charset="0"/>
                <a:cs typeface="Arial" panose="020B0604020202020204" pitchFamily="34" charset="0"/>
              </a:rPr>
              <a:t>Tα</a:t>
            </a:r>
            <a:r>
              <a:rPr lang="el-GR" dirty="0">
                <a:latin typeface="Arial" panose="020B0604020202020204" pitchFamily="34" charset="0"/>
                <a:cs typeface="Arial" panose="020B0604020202020204" pitchFamily="34" charset="0"/>
              </a:rPr>
              <a:t> αντικείμενα του αισθητού κόσμου </a:t>
            </a:r>
            <a:r>
              <a:rPr lang="el-GR" b="1" dirty="0">
                <a:latin typeface="Arial" panose="020B0604020202020204" pitchFamily="34" charset="0"/>
                <a:cs typeface="Arial" panose="020B0604020202020204" pitchFamily="34" charset="0"/>
              </a:rPr>
              <a:t>οφείλουν την ύπαρξή τους και την όποια αλήθεια τους στη σχέση τους με τις </a:t>
            </a:r>
            <a:r>
              <a:rPr lang="el-GR" b="1" dirty="0" err="1">
                <a:latin typeface="Arial" panose="020B0604020202020204" pitchFamily="34" charset="0"/>
                <a:cs typeface="Arial" panose="020B0604020202020204" pitchFamily="34" charset="0"/>
              </a:rPr>
              <a:t>Iδέες</a:t>
            </a:r>
            <a:r>
              <a:rPr lang="el-GR" dirty="0">
                <a:latin typeface="Arial" panose="020B0604020202020204" pitchFamily="34" charset="0"/>
                <a:cs typeface="Arial" panose="020B0604020202020204" pitchFamily="34" charset="0"/>
              </a:rPr>
              <a:t>. </a:t>
            </a:r>
          </a:p>
          <a:p>
            <a:pPr algn="just"/>
            <a:r>
              <a:rPr lang="el-GR" dirty="0">
                <a:latin typeface="Arial" panose="020B0604020202020204" pitchFamily="34" charset="0"/>
                <a:cs typeface="Arial" panose="020B0604020202020204" pitchFamily="34" charset="0"/>
              </a:rPr>
              <a:t>ΠΟΙΕΣ ΕΙΝΑΙ: Όλες οι ηθικές αξίες αποτελούν </a:t>
            </a:r>
            <a:r>
              <a:rPr lang="el-GR" dirty="0" err="1">
                <a:latin typeface="Arial" panose="020B0604020202020204" pitchFamily="34" charset="0"/>
                <a:cs typeface="Arial" panose="020B0604020202020204" pitchFamily="34" charset="0"/>
              </a:rPr>
              <a:t>Iδέες</a:t>
            </a:r>
            <a:r>
              <a:rPr lang="el-GR" dirty="0">
                <a:latin typeface="Arial" panose="020B0604020202020204" pitchFamily="34" charset="0"/>
                <a:cs typeface="Arial" panose="020B0604020202020204" pitchFamily="34" charset="0"/>
              </a:rPr>
              <a:t>: η αρετή, η δικαιοσύνη, η ανδρεία, η σωφροσύνη, η ευσέβεια και όλες οι άλλες αντίστοιχες. </a:t>
            </a:r>
            <a:r>
              <a:rPr lang="el-GR" dirty="0" err="1">
                <a:latin typeface="Arial" panose="020B0604020202020204" pitchFamily="34" charset="0"/>
                <a:cs typeface="Arial" panose="020B0604020202020204" pitchFamily="34" charset="0"/>
              </a:rPr>
              <a:t>Iδέες</a:t>
            </a:r>
            <a:r>
              <a:rPr lang="el-GR" dirty="0">
                <a:latin typeface="Arial" panose="020B0604020202020204" pitchFamily="34" charset="0"/>
                <a:cs typeface="Arial" panose="020B0604020202020204" pitchFamily="34" charset="0"/>
              </a:rPr>
              <a:t> είναι ακόμη οι μαθηματικές έννοιες και οντότητες: η ισότητα, η ενότητα, η πολλαπλότητα, ο αριθμός, το σημείο, η γραμμή, το γεωμετρικό σχήμα, το στερεό. </a:t>
            </a:r>
            <a:r>
              <a:rPr lang="el-GR" dirty="0" err="1">
                <a:latin typeface="Arial" panose="020B0604020202020204" pitchFamily="34" charset="0"/>
                <a:cs typeface="Arial" panose="020B0604020202020204" pitchFamily="34" charset="0"/>
              </a:rPr>
              <a:t>Kαι</a:t>
            </a:r>
            <a:r>
              <a:rPr lang="el-GR" dirty="0">
                <a:latin typeface="Arial" panose="020B0604020202020204" pitchFamily="34" charset="0"/>
                <a:cs typeface="Arial" panose="020B0604020202020204" pitchFamily="34" charset="0"/>
              </a:rPr>
              <a:t> τα φυσικά είδη είναι </a:t>
            </a:r>
            <a:r>
              <a:rPr lang="el-GR" dirty="0" err="1">
                <a:latin typeface="Arial" panose="020B0604020202020204" pitchFamily="34" charset="0"/>
                <a:cs typeface="Arial" panose="020B0604020202020204" pitchFamily="34" charset="0"/>
              </a:rPr>
              <a:t>Iδέες</a:t>
            </a:r>
            <a:r>
              <a:rPr lang="el-GR" dirty="0">
                <a:latin typeface="Arial" panose="020B0604020202020204" pitchFamily="34" charset="0"/>
                <a:cs typeface="Arial" panose="020B0604020202020204" pitchFamily="34" charset="0"/>
              </a:rPr>
              <a:t>: το ζώο, το φυτό, ο άνθρωπος, το νερό, η φωτιά, ο χρυσός </a:t>
            </a:r>
            <a:r>
              <a:rPr lang="el-GR" dirty="0" err="1">
                <a:latin typeface="Arial" panose="020B0604020202020204" pitchFamily="34" charset="0"/>
                <a:cs typeface="Arial" panose="020B0604020202020204" pitchFamily="34" charset="0"/>
              </a:rPr>
              <a:t>κ.ο.κ.</a:t>
            </a:r>
            <a:r>
              <a:rPr lang="el-GR"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580022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032A89-57A4-148B-8249-3C68FAFEF94A}"/>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a:t>
            </a:r>
            <a:endParaRPr lang="el-GR" dirty="0"/>
          </a:p>
        </p:txBody>
      </p:sp>
      <p:sp>
        <p:nvSpPr>
          <p:cNvPr id="3" name="Θέση περιεχομένου 2">
            <a:extLst>
              <a:ext uri="{FF2B5EF4-FFF2-40B4-BE49-F238E27FC236}">
                <a16:creationId xmlns:a16="http://schemas.microsoft.com/office/drawing/2014/main" id="{553C17BF-8762-C1F9-1C92-CC12AC6CFD0D}"/>
              </a:ext>
            </a:extLst>
          </p:cNvPr>
          <p:cNvSpPr>
            <a:spLocks noGrp="1"/>
          </p:cNvSpPr>
          <p:nvPr>
            <p:ph idx="1"/>
          </p:nvPr>
        </p:nvSpPr>
        <p:spPr/>
        <p:txBody>
          <a:bodyPr>
            <a:normAutofit/>
          </a:bodyPr>
          <a:lstStyle/>
          <a:p>
            <a:pPr algn="just"/>
            <a:r>
              <a:rPr lang="el-GR" dirty="0">
                <a:latin typeface="Arial" panose="020B0604020202020204" pitchFamily="34" charset="0"/>
                <a:cs typeface="Arial" panose="020B0604020202020204" pitchFamily="34" charset="0"/>
              </a:rPr>
              <a:t>Θέμα του διαλόγου: η </a:t>
            </a:r>
            <a:r>
              <a:rPr lang="el-GR" b="1" i="1" dirty="0" err="1">
                <a:latin typeface="Arial" panose="020B0604020202020204" pitchFamily="34" charset="0"/>
                <a:cs typeface="Arial" panose="020B0604020202020204" pitchFamily="34" charset="0"/>
              </a:rPr>
              <a:t>ἐπιμέλεια</a:t>
            </a:r>
            <a:r>
              <a:rPr lang="el-GR" b="1" i="1" dirty="0">
                <a:latin typeface="Arial" panose="020B0604020202020204" pitchFamily="34" charset="0"/>
                <a:cs typeface="Arial" panose="020B0604020202020204" pitchFamily="34" charset="0"/>
              </a:rPr>
              <a:t> </a:t>
            </a:r>
            <a:r>
              <a:rPr lang="el-GR" b="1" i="1" dirty="0" err="1">
                <a:latin typeface="Arial" panose="020B0604020202020204" pitchFamily="34" charset="0"/>
                <a:cs typeface="Arial" panose="020B0604020202020204" pitchFamily="34" charset="0"/>
              </a:rPr>
              <a:t>τῆς</a:t>
            </a:r>
            <a:r>
              <a:rPr lang="el-GR" b="1" i="1" dirty="0">
                <a:latin typeface="Arial" panose="020B0604020202020204" pitchFamily="34" charset="0"/>
                <a:cs typeface="Arial" panose="020B0604020202020204" pitchFamily="34" charset="0"/>
              </a:rPr>
              <a:t> </a:t>
            </a:r>
            <a:r>
              <a:rPr lang="el-GR" b="1" i="1" dirty="0" err="1">
                <a:latin typeface="Arial" panose="020B0604020202020204" pitchFamily="34" charset="0"/>
                <a:cs typeface="Arial" panose="020B0604020202020204" pitchFamily="34" charset="0"/>
              </a:rPr>
              <a:t>ψυχῆς</a:t>
            </a:r>
            <a:r>
              <a:rPr lang="el-GR" b="1" i="1"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ως κανόνας του βίου.</a:t>
            </a:r>
          </a:p>
          <a:p>
            <a:pPr algn="just"/>
            <a:r>
              <a:rPr lang="el-GR" dirty="0">
                <a:latin typeface="Arial" panose="020B0604020202020204" pitchFamily="34" charset="0"/>
                <a:cs typeface="Arial" panose="020B0604020202020204" pitchFamily="34" charset="0"/>
              </a:rPr>
              <a:t>Το έργο δομείται πάνω σε σειρά ομόκεντρων συζητήσεων και λόγων, αφετηρία των οποίων αποτελεί η ρήση του Σωκράτη ότι ο πραγματικός φιλόσοφος δεν πρέπει να φοβάται τον θάνατο, αλλά αντιθέτως να τον αποδέχεται με ευχαρίστηση, αφού χάρις σ᾽ αυτόν </a:t>
            </a:r>
            <a:r>
              <a:rPr lang="el-GR" b="1" dirty="0">
                <a:latin typeface="Arial" panose="020B0604020202020204" pitchFamily="34" charset="0"/>
                <a:cs typeface="Arial" panose="020B0604020202020204" pitchFamily="34" charset="0"/>
              </a:rPr>
              <a:t>η ψυχή απαλλάσσεται από τα επαχθή δεσμά του σώματος</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Για να έχει όμως νόημα αυτός ο ισχυρισμός θα πρέπει προηγουμένως ο Σωκράτης να πείσει για την αλήθεια της λογικά προϋποτιθέμενης πρότασης, ότι δηλαδή η ψυχή επιζεί μετά τον θάνατο του σώματος = συζήτηση για την αθανασία της ψυχής.</a:t>
            </a:r>
          </a:p>
        </p:txBody>
      </p:sp>
    </p:spTree>
    <p:extLst>
      <p:ext uri="{BB962C8B-B14F-4D97-AF65-F5344CB8AC3E}">
        <p14:creationId xmlns:p14="http://schemas.microsoft.com/office/powerpoint/2010/main" val="959026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4303E0-DDCA-64B8-4524-B297781DAD08}"/>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a:t>
            </a:r>
            <a:endParaRPr lang="el-GR" dirty="0"/>
          </a:p>
        </p:txBody>
      </p:sp>
      <p:sp>
        <p:nvSpPr>
          <p:cNvPr id="3" name="Θέση περιεχομένου 2">
            <a:extLst>
              <a:ext uri="{FF2B5EF4-FFF2-40B4-BE49-F238E27FC236}">
                <a16:creationId xmlns:a16="http://schemas.microsoft.com/office/drawing/2014/main" id="{B3229E65-5409-2896-B236-A6648EB15F12}"/>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ΔΟΜΗ: </a:t>
            </a:r>
          </a:p>
          <a:p>
            <a:pPr algn="just"/>
            <a:r>
              <a:rPr lang="el-GR" dirty="0">
                <a:latin typeface="Arial" panose="020B0604020202020204" pitchFamily="34" charset="0"/>
                <a:cs typeface="Arial" panose="020B0604020202020204" pitchFamily="34" charset="0"/>
              </a:rPr>
              <a:t>Η </a:t>
            </a:r>
            <a:r>
              <a:rPr lang="el-GR" dirty="0" err="1">
                <a:latin typeface="Arial" panose="020B0604020202020204" pitchFamily="34" charset="0"/>
                <a:cs typeface="Arial" panose="020B0604020202020204" pitchFamily="34" charset="0"/>
              </a:rPr>
              <a:t>αναδιήγηση</a:t>
            </a:r>
            <a:r>
              <a:rPr lang="el-GR" dirty="0">
                <a:latin typeface="Arial" panose="020B0604020202020204" pitchFamily="34" charset="0"/>
                <a:cs typeface="Arial" panose="020B0604020202020204" pitchFamily="34" charset="0"/>
              </a:rPr>
              <a:t> της συνομιλίας μεταξύ του Σωκράτη και του </a:t>
            </a:r>
            <a:r>
              <a:rPr lang="el-GR" dirty="0" err="1">
                <a:latin typeface="Arial" panose="020B0604020202020204" pitchFamily="34" charset="0"/>
                <a:cs typeface="Arial" panose="020B0604020202020204" pitchFamily="34" charset="0"/>
              </a:rPr>
              <a:t>Σιμμία</a:t>
            </a:r>
            <a:r>
              <a:rPr lang="el-GR" dirty="0">
                <a:latin typeface="Arial" panose="020B0604020202020204" pitchFamily="34" charset="0"/>
                <a:cs typeface="Arial" panose="020B0604020202020204" pitchFamily="34" charset="0"/>
              </a:rPr>
              <a:t> και του </a:t>
            </a:r>
            <a:r>
              <a:rPr lang="el-GR" dirty="0" err="1">
                <a:latin typeface="Arial" panose="020B0604020202020204" pitchFamily="34" charset="0"/>
                <a:cs typeface="Arial" panose="020B0604020202020204" pitchFamily="34" charset="0"/>
              </a:rPr>
              <a:t>Κέβη</a:t>
            </a:r>
            <a:r>
              <a:rPr lang="el-GR" dirty="0">
                <a:latin typeface="Arial" panose="020B0604020202020204" pitchFamily="34" charset="0"/>
                <a:cs typeface="Arial" panose="020B0604020202020204" pitchFamily="34" charset="0"/>
              </a:rPr>
              <a:t> καταλαμβάνει το κύριο μέρος του διαλόγου (59c-116a), το οποίο έτσι εγκιβωτίζεται ανάμεσα στην εισαγωγική συνομιλία Φαίδωνα-</a:t>
            </a:r>
            <a:r>
              <a:rPr lang="el-GR" dirty="0" err="1">
                <a:latin typeface="Arial" panose="020B0604020202020204" pitchFamily="34" charset="0"/>
                <a:cs typeface="Arial" panose="020B0604020202020204" pitchFamily="34" charset="0"/>
              </a:rPr>
              <a:t>Εχεκράτη</a:t>
            </a:r>
            <a:r>
              <a:rPr lang="el-GR" dirty="0">
                <a:latin typeface="Arial" panose="020B0604020202020204" pitchFamily="34" charset="0"/>
                <a:cs typeface="Arial" panose="020B0604020202020204" pitchFamily="34" charset="0"/>
              </a:rPr>
              <a:t> (57a-59c) και στην περιγραφή (και πάλι από τον Φαίδωνα: 116a-118a) των τελευταίων στιγμών του Σωκράτη.</a:t>
            </a:r>
          </a:p>
        </p:txBody>
      </p:sp>
    </p:spTree>
    <p:extLst>
      <p:ext uri="{BB962C8B-B14F-4D97-AF65-F5344CB8AC3E}">
        <p14:creationId xmlns:p14="http://schemas.microsoft.com/office/powerpoint/2010/main" val="820022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6DD3E5-3842-344F-7059-78CA541238FD}"/>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Φαίδων</a:t>
            </a:r>
            <a:endParaRPr lang="el-GR" dirty="0"/>
          </a:p>
        </p:txBody>
      </p:sp>
      <p:sp>
        <p:nvSpPr>
          <p:cNvPr id="4" name="Θέση περιεχομένου 3">
            <a:extLst>
              <a:ext uri="{FF2B5EF4-FFF2-40B4-BE49-F238E27FC236}">
                <a16:creationId xmlns:a16="http://schemas.microsoft.com/office/drawing/2014/main" id="{22D1A3F6-9E00-0703-FDC5-BB80BC19B0D9}"/>
              </a:ext>
            </a:extLst>
          </p:cNvPr>
          <p:cNvSpPr>
            <a:spLocks noGrp="1"/>
          </p:cNvSpPr>
          <p:nvPr>
            <p:ph sz="half" idx="1"/>
          </p:nvPr>
        </p:nvSpPr>
        <p:spPr/>
        <p:txBody>
          <a:bodyPr/>
          <a:lstStyle/>
          <a:p>
            <a:pPr algn="just"/>
            <a:r>
              <a:rPr lang="el-GR" dirty="0">
                <a:latin typeface="Arial" panose="020B0604020202020204" pitchFamily="34" charset="0"/>
                <a:cs typeface="Arial" panose="020B0604020202020204" pitchFamily="34" charset="0"/>
              </a:rPr>
              <a:t>ΤΕΛΕΥΤΑΙΕΣ ΣΤΙΓΜΕΣ ΤΟΥ ΣΩΚΡΑΤΗ: ο Πλάτων δεν ήταν παρών στις τελευταίες στιγμές του Σωκράτη. Ο συγγραφέας τονίζει έτσι με έμφαση ότι το περιεχόμενο του διαλόγου αποτελεί δική του κατασκευή και όχι πιστή αναπαραγωγή μιας συζήτησης εν </a:t>
            </a:r>
            <a:r>
              <a:rPr lang="el-GR" dirty="0" err="1">
                <a:latin typeface="Arial" panose="020B0604020202020204" pitchFamily="34" charset="0"/>
                <a:cs typeface="Arial" panose="020B0604020202020204" pitchFamily="34" charset="0"/>
              </a:rPr>
              <a:t>είδει</a:t>
            </a:r>
            <a:r>
              <a:rPr lang="el-GR" dirty="0">
                <a:latin typeface="Arial" panose="020B0604020202020204" pitchFamily="34" charset="0"/>
                <a:cs typeface="Arial" panose="020B0604020202020204" pitchFamily="34" charset="0"/>
              </a:rPr>
              <a:t> “πρακτικών”. </a:t>
            </a:r>
          </a:p>
        </p:txBody>
      </p:sp>
      <p:pic>
        <p:nvPicPr>
          <p:cNvPr id="7" name="Θέση περιεχομένου 6">
            <a:extLst>
              <a:ext uri="{FF2B5EF4-FFF2-40B4-BE49-F238E27FC236}">
                <a16:creationId xmlns:a16="http://schemas.microsoft.com/office/drawing/2014/main" id="{AAFE5E45-A464-F33E-2FA1-C1870AB51203}"/>
              </a:ext>
            </a:extLst>
          </p:cNvPr>
          <p:cNvPicPr>
            <a:picLocks noGrp="1" noChangeAspect="1"/>
          </p:cNvPicPr>
          <p:nvPr>
            <p:ph sz="half" idx="2"/>
          </p:nvPr>
        </p:nvPicPr>
        <p:blipFill>
          <a:blip r:embed="rId2"/>
          <a:stretch>
            <a:fillRect/>
          </a:stretch>
        </p:blipFill>
        <p:spPr>
          <a:xfrm>
            <a:off x="6919912" y="2670048"/>
            <a:ext cx="3657600" cy="2813304"/>
          </a:xfrm>
        </p:spPr>
      </p:pic>
    </p:spTree>
    <p:extLst>
      <p:ext uri="{BB962C8B-B14F-4D97-AF65-F5344CB8AC3E}">
        <p14:creationId xmlns:p14="http://schemas.microsoft.com/office/powerpoint/2010/main" val="3616529909"/>
      </p:ext>
    </p:extLst>
  </p:cSld>
  <p:clrMapOvr>
    <a:masterClrMapping/>
  </p:clrMapOvr>
</p:sld>
</file>

<file path=ppt/theme/theme1.xml><?xml version="1.0" encoding="utf-8"?>
<a:theme xmlns:a="http://schemas.openxmlformats.org/drawingml/2006/main" name="Περικοπή">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TM10001105[[fn=Περικοπή]]</Template>
  <TotalTime>357</TotalTime>
  <Words>6661</Words>
  <Application>Microsoft Office PowerPoint</Application>
  <PresentationFormat>Ευρεία οθόνη</PresentationFormat>
  <Paragraphs>299</Paragraphs>
  <Slides>42</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42</vt:i4>
      </vt:variant>
    </vt:vector>
  </HeadingPairs>
  <TitlesOfParts>
    <vt:vector size="45" baseType="lpstr">
      <vt:lpstr>Arial</vt:lpstr>
      <vt:lpstr>Franklin Gothic Book</vt:lpstr>
      <vt:lpstr>Περικοπή</vt:lpstr>
      <vt:lpstr>PHS_2.1 ΠΛΑΤΩΝ Β΄ ΕΞΑΜΗΝΟ</vt:lpstr>
      <vt:lpstr>5ο ΜΑΘΗΜΑ</vt:lpstr>
      <vt:lpstr>Φαίδων (ή Περί ψυχής)</vt:lpstr>
      <vt:lpstr>Φαίδων</vt:lpstr>
      <vt:lpstr>Φαίδων</vt:lpstr>
      <vt:lpstr>Θεωρία των Ιδεών</vt:lpstr>
      <vt:lpstr>Φαίδων</vt:lpstr>
      <vt:lpstr>Φαίδων</vt:lpstr>
      <vt:lpstr>Φαίδων</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Φαίδων 72e-77a</vt:lpstr>
      <vt:lpstr>Λεξιλόγιο</vt:lpstr>
      <vt:lpstr>Λεξιλόγιο</vt:lpstr>
      <vt:lpstr>Λεξιλόγιο</vt:lpstr>
      <vt:lpstr>Λεξιλόγιο</vt:lpstr>
      <vt:lpstr>Λεξιλόγιο</vt:lpstr>
      <vt:lpstr>Λεξιλόγιο</vt:lpstr>
      <vt:lpstr>Σχόλια</vt:lpstr>
      <vt:lpstr>Σχόλια</vt:lpstr>
      <vt:lpstr>Σχόλια</vt:lpstr>
      <vt:lpstr>Σχόλια</vt:lpstr>
      <vt:lpstr>Σχόλια</vt:lpstr>
      <vt:lpstr>Ερωτήσεις κατανόησης</vt:lpstr>
      <vt:lpstr>Ευχαριστώ!</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Vasiliki Kousoulini</dc:creator>
  <cp:lastModifiedBy>Vasiliki Kousoulini</cp:lastModifiedBy>
  <cp:revision>6</cp:revision>
  <dcterms:created xsi:type="dcterms:W3CDTF">2025-02-13T06:16:30Z</dcterms:created>
  <dcterms:modified xsi:type="dcterms:W3CDTF">2025-03-13T08:12:23Z</dcterms:modified>
</cp:coreProperties>
</file>