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71" r:id="rId4"/>
    <p:sldId id="272" r:id="rId5"/>
    <p:sldId id="273" r:id="rId6"/>
    <p:sldId id="274" r:id="rId7"/>
    <p:sldId id="275" r:id="rId8"/>
    <p:sldId id="276" r:id="rId9"/>
    <p:sldId id="277" r:id="rId10"/>
    <p:sldId id="278" r:id="rId11"/>
    <p:sldId id="279" r:id="rId12"/>
    <p:sldId id="280" r:id="rId13"/>
    <p:sldId id="258" r:id="rId14"/>
    <p:sldId id="284" r:id="rId15"/>
    <p:sldId id="285" r:id="rId16"/>
    <p:sldId id="259" r:id="rId17"/>
    <p:sldId id="260" r:id="rId18"/>
    <p:sldId id="286" r:id="rId19"/>
    <p:sldId id="261" r:id="rId20"/>
    <p:sldId id="287" r:id="rId21"/>
    <p:sldId id="262" r:id="rId22"/>
    <p:sldId id="288" r:id="rId23"/>
    <p:sldId id="263" r:id="rId24"/>
    <p:sldId id="289" r:id="rId25"/>
    <p:sldId id="264" r:id="rId26"/>
    <p:sldId id="290" r:id="rId27"/>
    <p:sldId id="265" r:id="rId28"/>
    <p:sldId id="266" r:id="rId29"/>
    <p:sldId id="267" r:id="rId30"/>
    <p:sldId id="268" r:id="rId31"/>
    <p:sldId id="269" r:id="rId32"/>
    <p:sldId id="270" r:id="rId33"/>
    <p:sldId id="281" r:id="rId34"/>
    <p:sldId id="282" r:id="rId35"/>
    <p:sldId id="283"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6" d="100"/>
          <a:sy n="86" d="100"/>
        </p:scale>
        <p:origin x="315"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iliki Kousoulini" userId="27d6ad4fd7685091" providerId="LiveId" clId="{DA054B77-683D-48C7-BE02-3157E4A22F78}"/>
    <pc:docChg chg="custSel modSld">
      <pc:chgData name="Vasiliki Kousoulini" userId="27d6ad4fd7685091" providerId="LiveId" clId="{DA054B77-683D-48C7-BE02-3157E4A22F78}" dt="2025-03-11T17:47:57.956" v="13" actId="313"/>
      <pc:docMkLst>
        <pc:docMk/>
      </pc:docMkLst>
      <pc:sldChg chg="modSp mod">
        <pc:chgData name="Vasiliki Kousoulini" userId="27d6ad4fd7685091" providerId="LiveId" clId="{DA054B77-683D-48C7-BE02-3157E4A22F78}" dt="2025-03-11T17:10:50.293" v="3" actId="20577"/>
        <pc:sldMkLst>
          <pc:docMk/>
          <pc:sldMk cId="2661261441" sldId="277"/>
        </pc:sldMkLst>
        <pc:spChg chg="mod">
          <ac:chgData name="Vasiliki Kousoulini" userId="27d6ad4fd7685091" providerId="LiveId" clId="{DA054B77-683D-48C7-BE02-3157E4A22F78}" dt="2025-03-11T17:10:50.293" v="3" actId="20577"/>
          <ac:spMkLst>
            <pc:docMk/>
            <pc:sldMk cId="2661261441" sldId="277"/>
            <ac:spMk id="3" creationId="{82BEFBA0-E203-F254-0300-600CCBCEBDE1}"/>
          </ac:spMkLst>
        </pc:spChg>
      </pc:sldChg>
      <pc:sldChg chg="modSp mod">
        <pc:chgData name="Vasiliki Kousoulini" userId="27d6ad4fd7685091" providerId="LiveId" clId="{DA054B77-683D-48C7-BE02-3157E4A22F78}" dt="2025-03-11T17:13:50.490" v="8" actId="313"/>
        <pc:sldMkLst>
          <pc:docMk/>
          <pc:sldMk cId="3173196054" sldId="280"/>
        </pc:sldMkLst>
        <pc:spChg chg="mod">
          <ac:chgData name="Vasiliki Kousoulini" userId="27d6ad4fd7685091" providerId="LiveId" clId="{DA054B77-683D-48C7-BE02-3157E4A22F78}" dt="2025-03-11T17:13:50.490" v="8" actId="313"/>
          <ac:spMkLst>
            <pc:docMk/>
            <pc:sldMk cId="3173196054" sldId="280"/>
            <ac:spMk id="3" creationId="{B0F623B7-477B-B333-D3EC-4EF91E9EADDC}"/>
          </ac:spMkLst>
        </pc:spChg>
      </pc:sldChg>
      <pc:sldChg chg="modSp mod">
        <pc:chgData name="Vasiliki Kousoulini" userId="27d6ad4fd7685091" providerId="LiveId" clId="{DA054B77-683D-48C7-BE02-3157E4A22F78}" dt="2025-03-11T17:20:36.964" v="12" actId="20577"/>
        <pc:sldMkLst>
          <pc:docMk/>
          <pc:sldMk cId="662123917" sldId="281"/>
        </pc:sldMkLst>
        <pc:spChg chg="mod">
          <ac:chgData name="Vasiliki Kousoulini" userId="27d6ad4fd7685091" providerId="LiveId" clId="{DA054B77-683D-48C7-BE02-3157E4A22F78}" dt="2025-03-11T17:20:36.964" v="12" actId="20577"/>
          <ac:spMkLst>
            <pc:docMk/>
            <pc:sldMk cId="662123917" sldId="281"/>
            <ac:spMk id="5" creationId="{B9C91A5D-3D36-3B2E-14EB-ED6F4337D143}"/>
          </ac:spMkLst>
        </pc:spChg>
        <pc:spChg chg="mod">
          <ac:chgData name="Vasiliki Kousoulini" userId="27d6ad4fd7685091" providerId="LiveId" clId="{DA054B77-683D-48C7-BE02-3157E4A22F78}" dt="2025-03-11T17:20:32.820" v="10" actId="20577"/>
          <ac:spMkLst>
            <pc:docMk/>
            <pc:sldMk cId="662123917" sldId="281"/>
            <ac:spMk id="6" creationId="{03F00BB5-05AA-41E0-6510-962933428972}"/>
          </ac:spMkLst>
        </pc:spChg>
      </pc:sldChg>
      <pc:sldChg chg="modSp mod">
        <pc:chgData name="Vasiliki Kousoulini" userId="27d6ad4fd7685091" providerId="LiveId" clId="{DA054B77-683D-48C7-BE02-3157E4A22F78}" dt="2025-03-11T17:47:57.956" v="13" actId="313"/>
        <pc:sldMkLst>
          <pc:docMk/>
          <pc:sldMk cId="3120128384" sldId="290"/>
        </pc:sldMkLst>
        <pc:spChg chg="mod">
          <ac:chgData name="Vasiliki Kousoulini" userId="27d6ad4fd7685091" providerId="LiveId" clId="{DA054B77-683D-48C7-BE02-3157E4A22F78}" dt="2025-03-11T17:47:57.956" v="13" actId="313"/>
          <ac:spMkLst>
            <pc:docMk/>
            <pc:sldMk cId="3120128384" sldId="290"/>
            <ac:spMk id="4" creationId="{C6708C55-B9BE-43D2-BA73-350B5064CFA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CA430C0A-5464-4FE4-84EB-FF9C94016DF4}" type="datetimeFigureOut">
              <a:rPr lang="en-US" dirty="0"/>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60C6404-AD6E-4860-8E75-697CA40B95DA}" type="datetimeFigureOut">
              <a:rPr lang="en-US" dirty="0"/>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3/12/2025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583436" y="3143250"/>
            <a:ext cx="4270248" cy="259677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4F7D4976-E339-4826-83B7-FBD03F55ECF8}" type="datetimeFigureOut">
              <a:rPr lang="en-US" dirty="0"/>
              <a:t>3/12/2025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9" name="Date Placeholder 8"/>
          <p:cNvSpPr>
            <a:spLocks noGrp="1"/>
          </p:cNvSpPr>
          <p:nvPr>
            <p:ph type="dt" sz="half" idx="10"/>
          </p:nvPr>
        </p:nvSpPr>
        <p:spPr/>
        <p:txBody>
          <a:bodyPr/>
          <a:lstStyle/>
          <a:p>
            <a:fld id="{D1BE4249-C0D0-4B06-8692-E8BB871AF643}" type="datetimeFigureOut">
              <a:rPr lang="en-US" dirty="0"/>
              <a:t>3/12/2025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3/12/2025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3/12/2025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474A2B-2576-A264-0A6A-2723A883BB12}"/>
              </a:ext>
            </a:extLst>
          </p:cNvPr>
          <p:cNvSpPr>
            <a:spLocks noGrp="1"/>
          </p:cNvSpPr>
          <p:nvPr>
            <p:ph type="ctrTitle"/>
          </p:nvPr>
        </p:nvSpPr>
        <p:spPr/>
        <p:txBody>
          <a:bodyPr/>
          <a:lstStyle/>
          <a:p>
            <a:r>
              <a:rPr lang="el-GR" dirty="0">
                <a:latin typeface="Arial" panose="020B0604020202020204" pitchFamily="34" charset="0"/>
                <a:cs typeface="Arial" panose="020B0604020202020204" pitchFamily="34" charset="0"/>
              </a:rPr>
              <a:t>PHS_2.1 </a:t>
            </a:r>
            <a:r>
              <a:rPr lang="el-GR" dirty="0" err="1">
                <a:latin typeface="Arial" panose="020B0604020202020204" pitchFamily="34" charset="0"/>
                <a:cs typeface="Arial" panose="020B0604020202020204" pitchFamily="34" charset="0"/>
              </a:rPr>
              <a:t>Πλατων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Β΄ </a:t>
            </a:r>
            <a:r>
              <a:rPr lang="el-GR" dirty="0" err="1">
                <a:latin typeface="Arial" panose="020B0604020202020204" pitchFamily="34" charset="0"/>
                <a:cs typeface="Arial" panose="020B0604020202020204" pitchFamily="34" charset="0"/>
              </a:rPr>
              <a:t>εξΑμηνο</a:t>
            </a:r>
            <a:endParaRPr lang="el-GR" dirty="0">
              <a:latin typeface="Arial" panose="020B0604020202020204" pitchFamily="34" charset="0"/>
              <a:cs typeface="Arial" panose="020B0604020202020204" pitchFamily="34" charset="0"/>
            </a:endParaRPr>
          </a:p>
        </p:txBody>
      </p:sp>
      <p:sp>
        <p:nvSpPr>
          <p:cNvPr id="3" name="Υπότιτλος 2">
            <a:extLst>
              <a:ext uri="{FF2B5EF4-FFF2-40B4-BE49-F238E27FC236}">
                <a16:creationId xmlns:a16="http://schemas.microsoft.com/office/drawing/2014/main" id="{F63AF22A-AFCF-B47E-89A3-14485B8D3FA7}"/>
              </a:ext>
            </a:extLst>
          </p:cNvPr>
          <p:cNvSpPr>
            <a:spLocks noGrp="1"/>
          </p:cNvSpPr>
          <p:nvPr>
            <p:ph type="subTitle" idx="1"/>
          </p:nvPr>
        </p:nvSpPr>
        <p:spPr/>
        <p:txBody>
          <a:bodyPr/>
          <a:lstStyle/>
          <a:p>
            <a:r>
              <a:rPr lang="el-GR" dirty="0">
                <a:latin typeface="Arial" panose="020B0604020202020204" pitchFamily="34" charset="0"/>
                <a:cs typeface="Arial" panose="020B0604020202020204" pitchFamily="34" charset="0"/>
              </a:rPr>
              <a:t>ΤΜΗΜΑ ΦΙΛΟΣΟΦΙΑΣ</a:t>
            </a:r>
          </a:p>
          <a:p>
            <a:r>
              <a:rPr lang="el-GR" dirty="0">
                <a:latin typeface="Arial" panose="020B0604020202020204" pitchFamily="34" charset="0"/>
                <a:cs typeface="Arial" panose="020B0604020202020204" pitchFamily="34" charset="0"/>
              </a:rPr>
              <a:t>ΠΑΝΕΠΙΣΤΗΜΙΟ ΠΑΤΡΩΝ</a:t>
            </a:r>
          </a:p>
          <a:p>
            <a:endParaRPr lang="el-GR" dirty="0"/>
          </a:p>
        </p:txBody>
      </p:sp>
    </p:spTree>
    <p:extLst>
      <p:ext uri="{BB962C8B-B14F-4D97-AF65-F5344CB8AC3E}">
        <p14:creationId xmlns:p14="http://schemas.microsoft.com/office/powerpoint/2010/main" val="1152667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237E13-FD2F-CE75-C80D-E9E56874EDB1}"/>
              </a:ext>
            </a:extLst>
          </p:cNvPr>
          <p:cNvSpPr>
            <a:spLocks noGrp="1"/>
          </p:cNvSpPr>
          <p:nvPr>
            <p:ph type="title"/>
          </p:nvPr>
        </p:nvSpPr>
        <p:spPr/>
        <p:txBody>
          <a:bodyPr/>
          <a:lstStyle/>
          <a:p>
            <a:r>
              <a:rPr lang="el-GR" i="1" cap="none" dirty="0">
                <a:latin typeface="Arial" panose="020B0604020202020204" pitchFamily="34" charset="0"/>
                <a:cs typeface="Arial" panose="020B0604020202020204" pitchFamily="34" charset="0"/>
              </a:rPr>
              <a:t>Απολογία</a:t>
            </a:r>
            <a:endParaRPr lang="el-GR" i="1" dirty="0"/>
          </a:p>
        </p:txBody>
      </p:sp>
      <p:sp>
        <p:nvSpPr>
          <p:cNvPr id="3" name="Θέση περιεχομένου 2">
            <a:extLst>
              <a:ext uri="{FF2B5EF4-FFF2-40B4-BE49-F238E27FC236}">
                <a16:creationId xmlns:a16="http://schemas.microsoft.com/office/drawing/2014/main" id="{16DA66F5-D393-62FB-F931-669B2874D4C0}"/>
              </a:ext>
            </a:extLst>
          </p:cNvPr>
          <p:cNvSpPr>
            <a:spLocks noGrp="1"/>
          </p:cNvSpPr>
          <p:nvPr>
            <p:ph idx="1"/>
          </p:nvPr>
        </p:nvSpPr>
        <p:spPr/>
        <p:txBody>
          <a:bodyPr/>
          <a:lstStyle/>
          <a:p>
            <a:pPr algn="just"/>
            <a:r>
              <a:rPr lang="el-GR" sz="2000" dirty="0">
                <a:latin typeface="Arial" panose="020B0604020202020204" pitchFamily="34" charset="0"/>
                <a:cs typeface="Arial" panose="020B0604020202020204" pitchFamily="34" charset="0"/>
              </a:rPr>
              <a:t>Έργο με ιστορικά αξία: καταγράφει τα λόγια του Σωκράτη στη δίκη του. Καταγραφή ενός δικανικού λόγου.</a:t>
            </a:r>
          </a:p>
          <a:p>
            <a:pPr algn="just"/>
            <a:r>
              <a:rPr lang="el-GR" sz="2000" dirty="0">
                <a:latin typeface="Arial" panose="020B0604020202020204" pitchFamily="34" charset="0"/>
                <a:cs typeface="Arial" panose="020B0604020202020204" pitchFamily="34" charset="0"/>
              </a:rPr>
              <a:t>Αξία φιλοσοφική: περιγραφή του βίου του φιλοσόφου ως αφιερωμένου στην «περίθαλψη της ψυχής» που καταλήγει με οποιοδήποτε τίμημα στο μεγαλειώδες τέλος που ταιριάζει.</a:t>
            </a:r>
          </a:p>
          <a:p>
            <a:pPr algn="just"/>
            <a:r>
              <a:rPr lang="el-GR" sz="2000" dirty="0">
                <a:latin typeface="Arial" panose="020B0604020202020204" pitchFamily="34" charset="0"/>
                <a:cs typeface="Arial" panose="020B0604020202020204" pitchFamily="34" charset="0"/>
              </a:rPr>
              <a:t>Ζωή μάρτυρα. Η ολοκλήρωσή της δεν είναι καταστροφή αλλά </a:t>
            </a:r>
            <a:r>
              <a:rPr lang="el-GR" sz="2000" i="1" dirty="0" err="1">
                <a:latin typeface="Arial" panose="020B0604020202020204" pitchFamily="34" charset="0"/>
                <a:cs typeface="Arial" panose="020B0604020202020204" pitchFamily="34" charset="0"/>
              </a:rPr>
              <a:t>ἐπίστεψη</a:t>
            </a:r>
            <a:r>
              <a:rPr lang="el-GR" sz="2000" dirty="0">
                <a:latin typeface="Arial" panose="020B0604020202020204" pitchFamily="34" charset="0"/>
                <a:cs typeface="Arial" panose="020B0604020202020204" pitchFamily="34" charset="0"/>
              </a:rPr>
              <a:t>.   </a:t>
            </a:r>
          </a:p>
          <a:p>
            <a:endParaRPr lang="el-GR" dirty="0"/>
          </a:p>
        </p:txBody>
      </p:sp>
    </p:spTree>
    <p:extLst>
      <p:ext uri="{BB962C8B-B14F-4D97-AF65-F5344CB8AC3E}">
        <p14:creationId xmlns:p14="http://schemas.microsoft.com/office/powerpoint/2010/main" val="379800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2F193F-A0EB-E355-3BC0-342690369214}"/>
              </a:ext>
            </a:extLst>
          </p:cNvPr>
          <p:cNvSpPr>
            <a:spLocks noGrp="1"/>
          </p:cNvSpPr>
          <p:nvPr>
            <p:ph type="title"/>
          </p:nvPr>
        </p:nvSpPr>
        <p:spPr/>
        <p:txBody>
          <a:bodyPr/>
          <a:lstStyle/>
          <a:p>
            <a:r>
              <a:rPr lang="el-GR" i="1" cap="none" dirty="0">
                <a:latin typeface="Arial" panose="020B0604020202020204" pitchFamily="34" charset="0"/>
                <a:cs typeface="Arial" panose="020B0604020202020204" pitchFamily="34" charset="0"/>
              </a:rPr>
              <a:t>Απολογία</a:t>
            </a:r>
            <a:endParaRPr lang="el-GR" dirty="0"/>
          </a:p>
        </p:txBody>
      </p:sp>
      <p:sp>
        <p:nvSpPr>
          <p:cNvPr id="3" name="Θέση περιεχομένου 2">
            <a:extLst>
              <a:ext uri="{FF2B5EF4-FFF2-40B4-BE49-F238E27FC236}">
                <a16:creationId xmlns:a16="http://schemas.microsoft.com/office/drawing/2014/main" id="{59A3DF57-3B60-A829-D8BF-9F2CF0CE46DC}"/>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Πρέπει να δημοσιεύθηκε το αργότερο λίγα χρόνια μετά τη δίκη. </a:t>
            </a:r>
          </a:p>
          <a:p>
            <a:pPr algn="just"/>
            <a:r>
              <a:rPr lang="el-GR" dirty="0">
                <a:latin typeface="Arial" panose="020B0604020202020204" pitchFamily="34" charset="0"/>
                <a:cs typeface="Arial" panose="020B0604020202020204" pitchFamily="34" charset="0"/>
              </a:rPr>
              <a:t>Ο Σωκράτης από τη θέση του κατηγορούμενου εκφωνεί έναν λόγο για να υπερασπιστεί τον εαυτό του.</a:t>
            </a:r>
          </a:p>
          <a:p>
            <a:pPr algn="just"/>
            <a:r>
              <a:rPr lang="el-GR" dirty="0">
                <a:latin typeface="Arial" panose="020B0604020202020204" pitchFamily="34" charset="0"/>
                <a:cs typeface="Arial" panose="020B0604020202020204" pitchFamily="34" charset="0"/>
              </a:rPr>
              <a:t>Τηρεί τις συμβάσεις του είδους. Εξοικείωση με ρητορική τέχνη.</a:t>
            </a:r>
          </a:p>
          <a:p>
            <a:endParaRPr lang="el-GR" dirty="0"/>
          </a:p>
        </p:txBody>
      </p:sp>
    </p:spTree>
    <p:extLst>
      <p:ext uri="{BB962C8B-B14F-4D97-AF65-F5344CB8AC3E}">
        <p14:creationId xmlns:p14="http://schemas.microsoft.com/office/powerpoint/2010/main" val="366129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9ECF5C-6808-D08B-5C92-DE3AC05502F8}"/>
              </a:ext>
            </a:extLst>
          </p:cNvPr>
          <p:cNvSpPr>
            <a:spLocks noGrp="1"/>
          </p:cNvSpPr>
          <p:nvPr>
            <p:ph type="title"/>
          </p:nvPr>
        </p:nvSpPr>
        <p:spPr/>
        <p:txBody>
          <a:bodyPr/>
          <a:lstStyle/>
          <a:p>
            <a:r>
              <a:rPr lang="el-GR" i="1" cap="none" dirty="0">
                <a:latin typeface="Arial" panose="020B0604020202020204" pitchFamily="34" charset="0"/>
                <a:cs typeface="Arial" panose="020B0604020202020204" pitchFamily="34" charset="0"/>
              </a:rPr>
              <a:t>Απολογία</a:t>
            </a:r>
            <a:endParaRPr lang="el-GR" dirty="0"/>
          </a:p>
        </p:txBody>
      </p:sp>
      <p:sp>
        <p:nvSpPr>
          <p:cNvPr id="3" name="Θέση περιεχομένου 2">
            <a:extLst>
              <a:ext uri="{FF2B5EF4-FFF2-40B4-BE49-F238E27FC236}">
                <a16:creationId xmlns:a16="http://schemas.microsoft.com/office/drawing/2014/main" id="{B0F623B7-477B-B333-D3EC-4EF91E9EADDC}"/>
              </a:ext>
            </a:extLst>
          </p:cNvPr>
          <p:cNvSpPr>
            <a:spLocks noGrp="1"/>
          </p:cNvSpPr>
          <p:nvPr>
            <p:ph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ΔΟΜΗ</a:t>
            </a:r>
          </a:p>
          <a:p>
            <a:pPr algn="just"/>
            <a:r>
              <a:rPr lang="el-GR" dirty="0">
                <a:latin typeface="Arial" panose="020B0604020202020204" pitchFamily="34" charset="0"/>
                <a:cs typeface="Arial" panose="020B0604020202020204" pitchFamily="34" charset="0"/>
              </a:rPr>
              <a:t>Α) Έκκληση για αμερόληπτη ακροαματική διαδικασία και εξήγηση των προκαταλήψεων που υπάρχουν εις βάρος του ομιλητή.</a:t>
            </a:r>
          </a:p>
          <a:p>
            <a:pPr algn="just"/>
            <a:r>
              <a:rPr lang="el-GR" dirty="0">
                <a:latin typeface="Arial" panose="020B0604020202020204" pitchFamily="34" charset="0"/>
                <a:cs typeface="Arial" panose="020B0604020202020204" pitchFamily="34" charset="0"/>
              </a:rPr>
              <a:t>Β) Άμεση απάντηση στον Μέλητο.</a:t>
            </a:r>
          </a:p>
          <a:p>
            <a:pPr algn="just"/>
            <a:r>
              <a:rPr lang="el-GR" dirty="0">
                <a:latin typeface="Arial" panose="020B0604020202020204" pitchFamily="34" charset="0"/>
                <a:cs typeface="Arial" panose="020B0604020202020204" pitchFamily="34" charset="0"/>
              </a:rPr>
              <a:t>Γ) Δικαίωση του βίου και της συμπεριφοράς του Σωκράτη. Τέλος υπεράσπισης.</a:t>
            </a:r>
          </a:p>
          <a:p>
            <a:pPr algn="just"/>
            <a:r>
              <a:rPr lang="el-GR" b="1" dirty="0">
                <a:latin typeface="Arial" panose="020B0604020202020204" pitchFamily="34" charset="0"/>
                <a:cs typeface="Arial" panose="020B0604020202020204" pitchFamily="34" charset="0"/>
              </a:rPr>
              <a:t>Δ) </a:t>
            </a:r>
            <a:r>
              <a:rPr lang="el-GR" dirty="0">
                <a:latin typeface="Arial" panose="020B0604020202020204" pitchFamily="34" charset="0"/>
                <a:cs typeface="Arial" panose="020B0604020202020204" pitchFamily="34" charset="0"/>
              </a:rPr>
              <a:t>Αντί για την καθιερωμένη επίκληση στην επιείκεια του δικαστηρίου για χάρη της οικογένειας και των φίλων του κατηγορούμενου: αρνείται, εξηγεί γιατί δεν το έσκασε, προτείνει ποινή. Τελικές παρατηρήσεις μετά την ψηφοφορία. </a:t>
            </a:r>
          </a:p>
        </p:txBody>
      </p:sp>
    </p:spTree>
    <p:extLst>
      <p:ext uri="{BB962C8B-B14F-4D97-AF65-F5344CB8AC3E}">
        <p14:creationId xmlns:p14="http://schemas.microsoft.com/office/powerpoint/2010/main" val="3173196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1D396A-1987-369E-CBC7-9757555C1828}"/>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27CB94A-7FD5-BBF4-4D25-CA5BC1E03D0C}"/>
              </a:ext>
            </a:extLst>
          </p:cNvPr>
          <p:cNvSpPr>
            <a:spLocks noGrp="1"/>
          </p:cNvSpPr>
          <p:nvPr>
            <p:ph sz="half" idx="1"/>
          </p:nvPr>
        </p:nvSpPr>
        <p:spPr/>
        <p:txBody>
          <a:bodyPr>
            <a:normAutofit fontScale="77500" lnSpcReduction="20000"/>
          </a:bodyPr>
          <a:lstStyle/>
          <a:p>
            <a:pPr marL="0" indent="0" algn="just">
              <a:buNone/>
            </a:pPr>
            <a:r>
              <a:rPr lang="en-GB" dirty="0"/>
              <a:t>[</a:t>
            </a:r>
            <a:r>
              <a:rPr lang="en-GB" sz="2000" dirty="0">
                <a:latin typeface="Arial" panose="020B0604020202020204" pitchFamily="34" charset="0"/>
                <a:cs typeface="Arial" panose="020B0604020202020204" pitchFamily="34" charset="0"/>
              </a:rPr>
              <a:t>38c] </a:t>
            </a:r>
            <a:r>
              <a:rPr lang="el-GR" sz="2000" dirty="0" err="1">
                <a:latin typeface="Arial" panose="020B0604020202020204" pitchFamily="34" charset="0"/>
                <a:cs typeface="Arial" panose="020B0604020202020204" pitchFamily="34" charset="0"/>
              </a:rPr>
              <a:t>Οὐ</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πολλοῦ</a:t>
            </a:r>
            <a:r>
              <a:rPr lang="el-GR" sz="2000" dirty="0">
                <a:latin typeface="Arial" panose="020B0604020202020204" pitchFamily="34" charset="0"/>
                <a:cs typeface="Arial" panose="020B0604020202020204" pitchFamily="34" charset="0"/>
              </a:rPr>
              <a:t> γ᾽ </a:t>
            </a:r>
            <a:r>
              <a:rPr lang="el-GR" sz="2000" dirty="0" err="1">
                <a:latin typeface="Arial" panose="020B0604020202020204" pitchFamily="34" charset="0"/>
                <a:cs typeface="Arial" panose="020B0604020202020204" pitchFamily="34" charset="0"/>
              </a:rPr>
              <a:t>ἕνεκα</a:t>
            </a:r>
            <a:r>
              <a:rPr lang="el-GR" sz="2000" dirty="0">
                <a:latin typeface="Arial" panose="020B0604020202020204" pitchFamily="34" charset="0"/>
                <a:cs typeface="Arial" panose="020B0604020202020204" pitchFamily="34" charset="0"/>
              </a:rPr>
              <a:t> χρόνου, ὦ </a:t>
            </a:r>
            <a:r>
              <a:rPr lang="el-GR" sz="2000" dirty="0" err="1">
                <a:latin typeface="Arial" panose="020B0604020202020204" pitchFamily="34" charset="0"/>
                <a:cs typeface="Arial" panose="020B0604020202020204" pitchFamily="34" charset="0"/>
              </a:rPr>
              <a:t>ἄνδρες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Ἀθηναῖοι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ὄνομα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ἕξετε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αἰτίαν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ὑπὸ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βουλομένων </a:t>
            </a:r>
            <a:r>
              <a:rPr lang="el-GR" sz="2000" dirty="0" err="1">
                <a:latin typeface="Arial" panose="020B0604020202020204" pitchFamily="34" charset="0"/>
                <a:cs typeface="Arial" panose="020B0604020202020204" pitchFamily="34" charset="0"/>
              </a:rPr>
              <a:t>τὴν</a:t>
            </a:r>
            <a:r>
              <a:rPr lang="el-GR" sz="2000" dirty="0">
                <a:latin typeface="Arial" panose="020B0604020202020204" pitchFamily="34" charset="0"/>
                <a:cs typeface="Arial" panose="020B0604020202020204" pitchFamily="34" charset="0"/>
              </a:rPr>
              <a:t> πόλιν </a:t>
            </a:r>
            <a:r>
              <a:rPr lang="el-GR" sz="2000" dirty="0" err="1">
                <a:latin typeface="Arial" panose="020B0604020202020204" pitchFamily="34" charset="0"/>
                <a:cs typeface="Arial" panose="020B0604020202020204" pitchFamily="34" charset="0"/>
              </a:rPr>
              <a:t>λοιδορεῖν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ὡς</a:t>
            </a:r>
            <a:r>
              <a:rPr lang="el-GR" sz="2000" dirty="0">
                <a:latin typeface="Arial" panose="020B0604020202020204" pitchFamily="34" charset="0"/>
                <a:cs typeface="Arial" panose="020B0604020202020204" pitchFamily="34" charset="0"/>
              </a:rPr>
              <a:t> Σωκράτη </a:t>
            </a:r>
            <a:r>
              <a:rPr lang="el-GR" sz="2000" dirty="0" err="1">
                <a:latin typeface="Arial" panose="020B0604020202020204" pitchFamily="34" charset="0"/>
                <a:cs typeface="Arial" panose="020B0604020202020204" pitchFamily="34" charset="0"/>
              </a:rPr>
              <a:t>ἀπεκτόνατε</a:t>
            </a:r>
            <a:r>
              <a:rPr lang="el-GR" sz="2000"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ἄνδρα</a:t>
            </a:r>
            <a:r>
              <a:rPr lang="el-GR" sz="2000" b="1" dirty="0">
                <a:latin typeface="Arial" panose="020B0604020202020204" pitchFamily="34" charset="0"/>
                <a:cs typeface="Arial" panose="020B0604020202020204" pitchFamily="34" charset="0"/>
              </a:rPr>
              <a:t> σοφόν </a:t>
            </a:r>
            <a:r>
              <a:rPr lang="el-GR" sz="2000" dirty="0">
                <a:latin typeface="Arial" panose="020B0604020202020204" pitchFamily="34" charset="0"/>
                <a:cs typeface="Arial" panose="020B0604020202020204" pitchFamily="34" charset="0"/>
              </a:rPr>
              <a:t>—</a:t>
            </a:r>
            <a:r>
              <a:rPr lang="el-GR" sz="2000" dirty="0" err="1">
                <a:latin typeface="Arial" panose="020B0604020202020204" pitchFamily="34" charset="0"/>
                <a:cs typeface="Arial" panose="020B0604020202020204" pitchFamily="34" charset="0"/>
              </a:rPr>
              <a:t>φήσουσι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γὰρ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σοφὸν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εἶναι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μή</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εἰμι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βουλόμενοι </a:t>
            </a:r>
            <a:r>
              <a:rPr lang="el-GR" sz="2000" dirty="0" err="1">
                <a:latin typeface="Arial" panose="020B0604020202020204" pitchFamily="34" charset="0"/>
                <a:cs typeface="Arial" panose="020B0604020202020204" pitchFamily="34" charset="0"/>
              </a:rPr>
              <a:t>ὑμῖν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ὀνειδίζειν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γοῦν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περιεμείνατε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ὀλίγον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χρόνον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αὐτομάτου</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ἂν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τοῦτο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ἐγένετο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ὁρᾶτε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γὰρ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τὴν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ἡλικίαν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ὅτι</a:t>
            </a:r>
            <a:r>
              <a:rPr lang="el-GR" sz="2000" dirty="0">
                <a:latin typeface="Arial" panose="020B0604020202020204" pitchFamily="34" charset="0"/>
                <a:cs typeface="Arial" panose="020B0604020202020204" pitchFamily="34" charset="0"/>
              </a:rPr>
              <a:t> πόρρω </a:t>
            </a:r>
            <a:r>
              <a:rPr lang="el-GR" sz="2000" dirty="0" err="1">
                <a:latin typeface="Arial" panose="020B0604020202020204" pitchFamily="34" charset="0"/>
                <a:cs typeface="Arial" panose="020B0604020202020204" pitchFamily="34" charset="0"/>
              </a:rPr>
              <a:t>ἤδη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ἐστὶ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βίου θανάτου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ἐγγύς</a:t>
            </a:r>
            <a:r>
              <a:rPr lang="el-GR" sz="2000" dirty="0">
                <a:latin typeface="Arial" panose="020B0604020202020204" pitchFamily="34" charset="0"/>
                <a:cs typeface="Arial" panose="020B0604020202020204" pitchFamily="34" charset="0"/>
              </a:rPr>
              <a:t>. λέγω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τοῦτο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a:t>
            </a:r>
            <a:r>
              <a:rPr lang="el-GR" sz="2000" dirty="0">
                <a:latin typeface="Arial" panose="020B0604020202020204" pitchFamily="34" charset="0"/>
                <a:cs typeface="Arial" panose="020B0604020202020204" pitchFamily="34" charset="0"/>
              </a:rPr>
              <a:t> [38</a:t>
            </a:r>
            <a:r>
              <a:rPr lang="en-GB" sz="2000" dirty="0">
                <a:latin typeface="Arial" panose="020B0604020202020204" pitchFamily="34" charset="0"/>
                <a:cs typeface="Arial" panose="020B0604020202020204" pitchFamily="34" charset="0"/>
              </a:rPr>
              <a:t>d] </a:t>
            </a:r>
            <a:r>
              <a:rPr lang="el-GR" sz="2000" dirty="0" err="1">
                <a:latin typeface="Arial" panose="020B0604020202020204" pitchFamily="34" charset="0"/>
                <a:cs typeface="Arial" panose="020B0604020202020204" pitchFamily="34" charset="0"/>
              </a:rPr>
              <a:t>πρὸς</a:t>
            </a:r>
            <a:r>
              <a:rPr lang="el-GR" sz="2000" dirty="0">
                <a:latin typeface="Arial" panose="020B0604020202020204" pitchFamily="34" charset="0"/>
                <a:cs typeface="Arial" panose="020B0604020202020204" pitchFamily="34" charset="0"/>
              </a:rPr>
              <a:t> πάντας </a:t>
            </a:r>
            <a:r>
              <a:rPr lang="el-GR" sz="2000" dirty="0" err="1">
                <a:latin typeface="Arial" panose="020B0604020202020204" pitchFamily="34" charset="0"/>
                <a:cs typeface="Arial" panose="020B0604020202020204" pitchFamily="34" charset="0"/>
              </a:rPr>
              <a:t>ὑμᾶς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ἀλλὰ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πρὸς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τοὺς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καταψηφισαμένους</a:t>
            </a:r>
            <a:r>
              <a:rPr lang="el-GR" sz="2000" dirty="0">
                <a:latin typeface="Arial" panose="020B0604020202020204" pitchFamily="34" charset="0"/>
                <a:cs typeface="Arial" panose="020B0604020202020204" pitchFamily="34" charset="0"/>
              </a:rPr>
              <a:t> θάνατον. λέγω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τόδε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πρὸς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τοὺς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αὐτοὺς</a:t>
            </a:r>
            <a:r>
              <a:rPr lang="el-GR" sz="2000" dirty="0">
                <a:latin typeface="Arial" panose="020B0604020202020204" pitchFamily="34" charset="0"/>
                <a:cs typeface="Arial" panose="020B0604020202020204" pitchFamily="34" charset="0"/>
              </a:rPr>
              <a:t> τούτους. </a:t>
            </a:r>
            <a:r>
              <a:rPr lang="el-GR" sz="2000" dirty="0" err="1">
                <a:latin typeface="Arial" panose="020B0604020202020204" pitchFamily="34" charset="0"/>
                <a:cs typeface="Arial" panose="020B0604020202020204" pitchFamily="34" charset="0"/>
              </a:rPr>
              <a:t>ἴσως</a:t>
            </a:r>
            <a:r>
              <a:rPr lang="el-GR" sz="2000" dirty="0">
                <a:latin typeface="Arial" panose="020B0604020202020204" pitchFamily="34" charset="0"/>
                <a:cs typeface="Arial" panose="020B0604020202020204" pitchFamily="34" charset="0"/>
              </a:rPr>
              <a:t> με </a:t>
            </a:r>
            <a:r>
              <a:rPr lang="el-GR" sz="2000" dirty="0" err="1">
                <a:latin typeface="Arial" panose="020B0604020202020204" pitchFamily="34" charset="0"/>
                <a:cs typeface="Arial" panose="020B0604020202020204" pitchFamily="34" charset="0"/>
              </a:rPr>
              <a:t>οἴεσθε</a:t>
            </a:r>
            <a:r>
              <a:rPr lang="el-GR" sz="2000" dirty="0">
                <a:latin typeface="Arial" panose="020B0604020202020204" pitchFamily="34" charset="0"/>
                <a:cs typeface="Arial" panose="020B0604020202020204" pitchFamily="34" charset="0"/>
              </a:rPr>
              <a:t>, ὦ </a:t>
            </a:r>
            <a:r>
              <a:rPr lang="el-GR" sz="2000" dirty="0" err="1">
                <a:latin typeface="Arial" panose="020B0604020202020204" pitchFamily="34" charset="0"/>
                <a:cs typeface="Arial" panose="020B0604020202020204" pitchFamily="34" charset="0"/>
              </a:rPr>
              <a:t>ἄνδρες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Ἀθηναῖοι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ἀπορίᾳ</a:t>
            </a:r>
            <a:r>
              <a:rPr lang="el-GR" sz="2000" dirty="0">
                <a:latin typeface="Arial" panose="020B0604020202020204" pitchFamily="34" charset="0"/>
                <a:cs typeface="Arial" panose="020B0604020202020204" pitchFamily="34" charset="0"/>
              </a:rPr>
              <a:t> λόγων </a:t>
            </a:r>
            <a:r>
              <a:rPr lang="el-GR" sz="2000" dirty="0" err="1">
                <a:latin typeface="Arial" panose="020B0604020202020204" pitchFamily="34" charset="0"/>
                <a:cs typeface="Arial" panose="020B0604020202020204" pitchFamily="34" charset="0"/>
              </a:rPr>
              <a:t>ἑαλωκέναι</a:t>
            </a:r>
            <a:endParaRPr lang="el-GR" sz="2000"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9C9439FD-029F-3FFF-4516-B8830E2B72E9}"/>
              </a:ext>
            </a:extLst>
          </p:cNvPr>
          <p:cNvSpPr>
            <a:spLocks noGrp="1"/>
          </p:cNvSpPr>
          <p:nvPr>
            <p:ph sz="half" idx="2"/>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Για να μην περιμένετε λίγον καιρόν, ω άνδρες Αθηναίοι, εκείνοι που θέλουν και καλά να κατηγορούν την πόλη θα σας βγάλουν το όνομα και την κατηγορία πως θανατώσατε τον Σωκράτη, έναν σοφόν άνθρωπο· γιατί θα με πουν σοφό, και ας μην είμαι, όσοι θέλουν να σας κακολογήσουν. Αν περιμένατε όμως λίγο ακόμα, μόνο του θα σας ερχότανε το πράγμα· γιατί βλέπετε δα την ηλικία μου, πως είναι πια μακριά από τη ζωή και κοντά στον θάνατο. Και τα λέω, όχι σε όλους εσάς, αλλά σ᾽ εκείνους που με καταδίκασαν σε θάνατο. Και λέω και αυτά ακόμα στους ίδιους τούτους. Ίσως θα φαντάζεσθε, ω άνθρωποι, πως εγώ την έπαθα, γιατί μου λείπανε τα λόγια με τα οποία θα σας έπειθα, </a:t>
            </a:r>
          </a:p>
        </p:txBody>
      </p:sp>
    </p:spTree>
    <p:extLst>
      <p:ext uri="{BB962C8B-B14F-4D97-AF65-F5344CB8AC3E}">
        <p14:creationId xmlns:p14="http://schemas.microsoft.com/office/powerpoint/2010/main" val="3215881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9B31CD-050C-BC46-A51A-BEEDD7649607}"/>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5FF35F2B-C74A-1769-DF4C-3248C8D467CC}"/>
              </a:ext>
            </a:extLst>
          </p:cNvPr>
          <p:cNvSpPr>
            <a:spLocks noGrp="1"/>
          </p:cNvSpPr>
          <p:nvPr>
            <p:ph sz="half" idx="1"/>
          </p:nvPr>
        </p:nvSpPr>
        <p:spPr/>
        <p:txBody>
          <a:bodyPr>
            <a:normAutofit fontScale="85000" lnSpcReduction="20000"/>
          </a:bodyPr>
          <a:lstStyle/>
          <a:p>
            <a:pPr marL="0" indent="0" algn="just">
              <a:buNone/>
            </a:pPr>
            <a:r>
              <a:rPr lang="el-GR" sz="1800" dirty="0">
                <a:latin typeface="Arial" panose="020B0604020202020204" pitchFamily="34" charset="0"/>
                <a:cs typeface="Arial" panose="020B0604020202020204" pitchFamily="34" charset="0"/>
              </a:rPr>
              <a:t>τοιούτων </a:t>
            </a:r>
            <a:r>
              <a:rPr lang="el-GR" sz="1800" dirty="0" err="1">
                <a:latin typeface="Arial" panose="020B0604020202020204" pitchFamily="34" charset="0"/>
                <a:cs typeface="Arial" panose="020B0604020202020204" pitchFamily="34" charset="0"/>
              </a:rPr>
              <a:t>οἷς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ἂν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ὑμᾶς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ἔπεισα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ᾤμην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ἅπαντα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ποιεῖν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λέγειν </a:t>
            </a:r>
            <a:r>
              <a:rPr lang="el-GR" sz="1800" dirty="0" err="1">
                <a:latin typeface="Arial" panose="020B0604020202020204" pitchFamily="34" charset="0"/>
                <a:cs typeface="Arial" panose="020B0604020202020204" pitchFamily="34" charset="0"/>
              </a:rPr>
              <a:t>ὥστε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ἀποφυγεῖν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τὴν</a:t>
            </a:r>
            <a:r>
              <a:rPr lang="el-GR" sz="1800" dirty="0">
                <a:latin typeface="Arial" panose="020B0604020202020204" pitchFamily="34" charset="0"/>
                <a:cs typeface="Arial" panose="020B0604020202020204" pitchFamily="34" charset="0"/>
              </a:rPr>
              <a:t> δίκην. </a:t>
            </a:r>
            <a:r>
              <a:rPr lang="el-GR" sz="1800" dirty="0" err="1">
                <a:latin typeface="Arial" panose="020B0604020202020204" pitchFamily="34" charset="0"/>
                <a:cs typeface="Arial" panose="020B0604020202020204" pitchFamily="34" charset="0"/>
              </a:rPr>
              <a:t>πολλοῦ</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δεῖ</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ἀλλ</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ἀπορίᾳ</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μὲν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ἑάλωκα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μέντοι</a:t>
            </a:r>
            <a:r>
              <a:rPr lang="el-GR" sz="1800" dirty="0">
                <a:latin typeface="Arial" panose="020B0604020202020204" pitchFamily="34" charset="0"/>
                <a:cs typeface="Arial" panose="020B0604020202020204" pitchFamily="34" charset="0"/>
              </a:rPr>
              <a:t> λόγων, </a:t>
            </a:r>
            <a:r>
              <a:rPr lang="el-GR" sz="1800" dirty="0" err="1">
                <a:latin typeface="Arial" panose="020B0604020202020204" pitchFamily="34" charset="0"/>
                <a:cs typeface="Arial" panose="020B0604020202020204" pitchFamily="34" charset="0"/>
              </a:rPr>
              <a:t>ἀλλὰ</a:t>
            </a:r>
            <a:r>
              <a:rPr lang="el-GR" sz="1800" dirty="0">
                <a:latin typeface="Arial" panose="020B0604020202020204" pitchFamily="34" charset="0"/>
                <a:cs typeface="Arial" panose="020B0604020202020204" pitchFamily="34" charset="0"/>
              </a:rPr>
              <a:t> τόλμης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ἀναισχυντίας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τοῦ</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ἐθέλειν</a:t>
            </a:r>
            <a:r>
              <a:rPr lang="el-GR" sz="1800" dirty="0">
                <a:latin typeface="Arial" panose="020B0604020202020204" pitchFamily="34" charset="0"/>
                <a:cs typeface="Arial" panose="020B0604020202020204" pitchFamily="34" charset="0"/>
              </a:rPr>
              <a:t> λέγειν </a:t>
            </a:r>
            <a:r>
              <a:rPr lang="el-GR" sz="1800" dirty="0" err="1">
                <a:latin typeface="Arial" panose="020B0604020202020204" pitchFamily="34" charset="0"/>
                <a:cs typeface="Arial" panose="020B0604020202020204" pitchFamily="34" charset="0"/>
              </a:rPr>
              <a:t>πρὸς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ὑμᾶς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τοιαῦτα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ἂν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μὲν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ἥδιστα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ἦν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ἀκούειν</a:t>
            </a:r>
            <a:r>
              <a:rPr lang="el-GR" sz="1800" dirty="0">
                <a:latin typeface="Arial" panose="020B0604020202020204" pitchFamily="34" charset="0"/>
                <a:cs typeface="Arial" panose="020B0604020202020204" pitchFamily="34" charset="0"/>
              </a:rPr>
              <a:t> — </a:t>
            </a:r>
            <a:r>
              <a:rPr lang="el-GR" sz="1800" dirty="0" err="1">
                <a:latin typeface="Arial" panose="020B0604020202020204" pitchFamily="34" charset="0"/>
                <a:cs typeface="Arial" panose="020B0604020202020204" pitchFamily="34" charset="0"/>
              </a:rPr>
              <a:t>θρηνοῦντός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τέ</a:t>
            </a:r>
            <a:r>
              <a:rPr lang="el-GR" sz="1800" dirty="0">
                <a:latin typeface="Arial" panose="020B0604020202020204" pitchFamily="34" charset="0"/>
                <a:cs typeface="Arial" panose="020B0604020202020204" pitchFamily="34" charset="0"/>
              </a:rPr>
              <a:t> μου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ὀδυρομένου</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ἄλλα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ποιοῦντος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[38</a:t>
            </a:r>
            <a:r>
              <a:rPr lang="en-GB" sz="1800" dirty="0">
                <a:latin typeface="Arial" panose="020B0604020202020204" pitchFamily="34" charset="0"/>
                <a:cs typeface="Arial" panose="020B0604020202020204" pitchFamily="34" charset="0"/>
              </a:rPr>
              <a:t>e] </a:t>
            </a:r>
            <a:r>
              <a:rPr lang="el-GR" sz="1800" dirty="0">
                <a:latin typeface="Arial" panose="020B0604020202020204" pitchFamily="34" charset="0"/>
                <a:cs typeface="Arial" panose="020B0604020202020204" pitchFamily="34" charset="0"/>
              </a:rPr>
              <a:t>λέγοντος </a:t>
            </a:r>
            <a:r>
              <a:rPr lang="el-GR" sz="1800" dirty="0" err="1">
                <a:latin typeface="Arial" panose="020B0604020202020204" pitchFamily="34" charset="0"/>
                <a:cs typeface="Arial" panose="020B0604020202020204" pitchFamily="34" charset="0"/>
              </a:rPr>
              <a:t>πολλὰ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ἀνάξια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ἐμοῦ</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ὡς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ἐγώ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φημι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οἷα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εἴθισθε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ὑμεῖς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τῶν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ἄλλων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ἀκούειν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ἀλλ</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οὔτε</a:t>
            </a:r>
            <a:r>
              <a:rPr lang="el-GR" sz="1800" dirty="0">
                <a:latin typeface="Arial" panose="020B0604020202020204" pitchFamily="34" charset="0"/>
                <a:cs typeface="Arial" panose="020B0604020202020204" pitchFamily="34" charset="0"/>
              </a:rPr>
              <a:t> τότε </a:t>
            </a:r>
            <a:r>
              <a:rPr lang="el-GR" sz="1800" dirty="0" err="1">
                <a:latin typeface="Arial" panose="020B0604020202020204" pitchFamily="34" charset="0"/>
                <a:cs typeface="Arial" panose="020B0604020202020204" pitchFamily="34" charset="0"/>
              </a:rPr>
              <a:t>ᾠήθην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ἕνεκα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τοῦ</a:t>
            </a:r>
            <a:r>
              <a:rPr lang="el-GR" sz="1800" dirty="0">
                <a:latin typeface="Arial" panose="020B0604020202020204" pitchFamily="34" charset="0"/>
                <a:cs typeface="Arial" panose="020B0604020202020204" pitchFamily="34" charset="0"/>
              </a:rPr>
              <a:t> κινδύνου </a:t>
            </a:r>
            <a:r>
              <a:rPr lang="el-GR" sz="1800" dirty="0" err="1">
                <a:latin typeface="Arial" panose="020B0604020202020204" pitchFamily="34" charset="0"/>
                <a:cs typeface="Arial" panose="020B0604020202020204" pitchFamily="34" charset="0"/>
              </a:rPr>
              <a:t>πρᾶξαι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οὐδὲν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ἀνελεύθερον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νῦν</a:t>
            </a:r>
            <a:r>
              <a:rPr lang="el-GR" sz="1800" dirty="0">
                <a:latin typeface="Arial" panose="020B0604020202020204" pitchFamily="34" charset="0"/>
                <a:cs typeface="Arial" panose="020B0604020202020204" pitchFamily="34" charset="0"/>
              </a:rPr>
              <a:t> μοι </a:t>
            </a:r>
            <a:r>
              <a:rPr lang="el-GR" sz="1800" dirty="0" err="1">
                <a:latin typeface="Arial" panose="020B0604020202020204" pitchFamily="34" charset="0"/>
                <a:cs typeface="Arial" panose="020B0604020202020204" pitchFamily="34" charset="0"/>
              </a:rPr>
              <a:t>μεταμέλει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οὕτως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ἀπολογησαμένῳ</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ἀλλὰ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πολὺ</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μᾶλλον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αἱροῦμαι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ὧδε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ἀπολογησάμενος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τεθνάναι</a:t>
            </a:r>
            <a:r>
              <a:rPr lang="el-GR" sz="1800" dirty="0">
                <a:latin typeface="Arial" panose="020B0604020202020204" pitchFamily="34" charset="0"/>
                <a:cs typeface="Arial" panose="020B0604020202020204" pitchFamily="34" charset="0"/>
              </a:rPr>
              <a:t> ἢ </a:t>
            </a:r>
            <a:r>
              <a:rPr lang="el-GR" sz="1800" dirty="0" err="1">
                <a:latin typeface="Arial" panose="020B0604020202020204" pitchFamily="34" charset="0"/>
                <a:cs typeface="Arial" panose="020B0604020202020204" pitchFamily="34" charset="0"/>
              </a:rPr>
              <a:t>ἐκείνως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ζῆν</a:t>
            </a:r>
            <a:r>
              <a:rPr lang="el-GR" sz="1800" dirty="0">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0B75831D-BB57-C39A-9D8D-F0064CF25E28}"/>
              </a:ext>
            </a:extLst>
          </p:cNvPr>
          <p:cNvSpPr>
            <a:spLocks noGrp="1"/>
          </p:cNvSpPr>
          <p:nvPr>
            <p:ph sz="half" idx="2"/>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αν νόμιζα πως έπρεπε να πω και να κάνω το καθετί, για να ξεφύγω την καταδίκη. Κάθε άλλο. Την έπαθα γιατί μου λείψανε όχι τα λόγια αλλά η τόλμη και η αναισχυντία, και γιατί δεν θέλησα να σας πω τέτοια πράγματα που θα σας ευχαριστούσαν να τ᾽ ακούσετε, και να θρηνώ και να δέρνομαι και άλλα τέτοια να λέω και να κάνω πολλά και ανάξια για μένα, όπως σας είπα· πράγματα δηλαδή που είσθε συνηθισμένοι ν᾽ ακούτε από τους άλλους. Ούτε τότε όμως νόμισα πως για τον κίνδυνο του θανάτου έπρεπε να κάνω τίποτε ανελεύθερο, ούτε τώρα μεταμελούμαι, που έτσι απολογήθηκα, αλλά πολύ περισσότερο προτιμώ να πεθάνω με τέτοια απολογία, παρά να ζήσω με τον άλλο τρόπο· </a:t>
            </a:r>
          </a:p>
        </p:txBody>
      </p:sp>
    </p:spTree>
    <p:extLst>
      <p:ext uri="{BB962C8B-B14F-4D97-AF65-F5344CB8AC3E}">
        <p14:creationId xmlns:p14="http://schemas.microsoft.com/office/powerpoint/2010/main" val="957087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48C3B6-AD19-F75F-A153-9E15174B42B7}"/>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64B4BF55-A7A9-40AF-5DC2-7F7E54B67870}"/>
              </a:ext>
            </a:extLst>
          </p:cNvPr>
          <p:cNvSpPr>
            <a:spLocks noGrp="1"/>
          </p:cNvSpPr>
          <p:nvPr>
            <p:ph sz="half" idx="1"/>
          </p:nvPr>
        </p:nvSpPr>
        <p:spPr/>
        <p:txBody>
          <a:bodyPr>
            <a:normAutofit fontScale="70000" lnSpcReduction="20000"/>
          </a:bodyPr>
          <a:lstStyle/>
          <a:p>
            <a:pPr marL="0" indent="0" algn="just">
              <a:buNone/>
            </a:pPr>
            <a:r>
              <a:rPr lang="el-GR" sz="1800" dirty="0" err="1">
                <a:latin typeface="Arial" panose="020B0604020202020204" pitchFamily="34" charset="0"/>
                <a:cs typeface="Arial" panose="020B0604020202020204" pitchFamily="34" charset="0"/>
              </a:rPr>
              <a:t>οὔτε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γὰρ</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δίκῃ</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πολέμῳ</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ἐμὲ</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ἄλλον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οὐδένα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δεῖ</a:t>
            </a:r>
            <a:r>
              <a:rPr lang="el-GR" sz="1800" dirty="0">
                <a:latin typeface="Arial" panose="020B0604020202020204" pitchFamily="34" charset="0"/>
                <a:cs typeface="Arial" panose="020B0604020202020204" pitchFamily="34" charset="0"/>
              </a:rPr>
              <a:t> [39</a:t>
            </a:r>
            <a:r>
              <a:rPr lang="en-GB" sz="1800" dirty="0">
                <a:latin typeface="Arial" panose="020B0604020202020204" pitchFamily="34" charset="0"/>
                <a:cs typeface="Arial" panose="020B0604020202020204" pitchFamily="34" charset="0"/>
              </a:rPr>
              <a:t>a] </a:t>
            </a:r>
            <a:r>
              <a:rPr lang="el-GR" sz="1800" dirty="0" err="1">
                <a:latin typeface="Arial" panose="020B0604020202020204" pitchFamily="34" charset="0"/>
                <a:cs typeface="Arial" panose="020B0604020202020204" pitchFamily="34" charset="0"/>
              </a:rPr>
              <a:t>τοῦτο</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μηχανᾶσθαι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ὅπως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ἀποφεύξεται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πᾶν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ποιῶν</a:t>
            </a:r>
            <a:r>
              <a:rPr lang="el-GR" sz="1800" dirty="0">
                <a:latin typeface="Arial" panose="020B0604020202020204" pitchFamily="34" charset="0"/>
                <a:cs typeface="Arial" panose="020B0604020202020204" pitchFamily="34" charset="0"/>
              </a:rPr>
              <a:t> θάνατον.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γὰρ</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ταῖς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μάχαις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πολλάκις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δῆλον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γίγνεται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ὅτι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τό</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ἀποθανεῖν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ἄν</a:t>
            </a:r>
            <a:r>
              <a:rPr lang="el-GR" sz="1800" dirty="0">
                <a:latin typeface="Arial" panose="020B0604020202020204" pitchFamily="34" charset="0"/>
                <a:cs typeface="Arial" panose="020B0604020202020204" pitchFamily="34" charset="0"/>
              </a:rPr>
              <a:t> τις </a:t>
            </a:r>
            <a:r>
              <a:rPr lang="el-GR" sz="1800" dirty="0" err="1">
                <a:latin typeface="Arial" panose="020B0604020202020204" pitchFamily="34" charset="0"/>
                <a:cs typeface="Arial" panose="020B0604020202020204" pitchFamily="34" charset="0"/>
              </a:rPr>
              <a:t>ἐκφύγοι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ὅπλα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ἀφεὶς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ἐφ</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ἱκετείαν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τραπόμενος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τῶν</a:t>
            </a:r>
            <a:r>
              <a:rPr lang="el-GR" sz="1800" dirty="0">
                <a:latin typeface="Arial" panose="020B0604020202020204" pitchFamily="34" charset="0"/>
                <a:cs typeface="Arial" panose="020B0604020202020204" pitchFamily="34" charset="0"/>
              </a:rPr>
              <a:t> διωκόντων·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ἄλλαι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μηχαναὶ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πολλαί</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εἰσιν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ἑκάστοις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τοῖς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κινδύνοις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ὥστε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διαφεύγειν</a:t>
            </a:r>
            <a:r>
              <a:rPr lang="el-GR" sz="1800" dirty="0">
                <a:latin typeface="Arial" panose="020B0604020202020204" pitchFamily="34" charset="0"/>
                <a:cs typeface="Arial" panose="020B0604020202020204" pitchFamily="34" charset="0"/>
              </a:rPr>
              <a:t> θάνατον, </a:t>
            </a:r>
            <a:r>
              <a:rPr lang="el-GR" sz="1800" dirty="0" err="1">
                <a:latin typeface="Arial" panose="020B0604020202020204" pitchFamily="34" charset="0"/>
                <a:cs typeface="Arial" panose="020B0604020202020204" pitchFamily="34" charset="0"/>
              </a:rPr>
              <a:t>ἐάν</a:t>
            </a:r>
            <a:r>
              <a:rPr lang="el-GR" sz="1800" dirty="0">
                <a:latin typeface="Arial" panose="020B0604020202020204" pitchFamily="34" charset="0"/>
                <a:cs typeface="Arial" panose="020B0604020202020204" pitchFamily="34" charset="0"/>
              </a:rPr>
              <a:t> τις </a:t>
            </a:r>
            <a:r>
              <a:rPr lang="el-GR" sz="1800" dirty="0" err="1">
                <a:latin typeface="Arial" panose="020B0604020202020204" pitchFamily="34" charset="0"/>
                <a:cs typeface="Arial" panose="020B0604020202020204" pitchFamily="34" charset="0"/>
              </a:rPr>
              <a:t>τολμᾷ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πᾶν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ποιεῖν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λέγειν. </a:t>
            </a:r>
            <a:r>
              <a:rPr lang="el-GR" sz="1800" dirty="0" err="1">
                <a:latin typeface="Arial" panose="020B0604020202020204" pitchFamily="34" charset="0"/>
                <a:cs typeface="Arial" panose="020B0604020202020204" pitchFamily="34" charset="0"/>
              </a:rPr>
              <a:t>ἀλλὰ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τοῦτ</a:t>
            </a:r>
            <a:r>
              <a:rPr lang="el-GR" sz="1800" dirty="0">
                <a:latin typeface="Arial" panose="020B0604020202020204" pitchFamily="34" charset="0"/>
                <a:cs typeface="Arial" panose="020B0604020202020204" pitchFamily="34" charset="0"/>
              </a:rPr>
              <a:t>᾽ ᾖ </a:t>
            </a:r>
            <a:r>
              <a:rPr lang="el-GR" sz="1800" dirty="0" err="1">
                <a:latin typeface="Arial" panose="020B0604020202020204" pitchFamily="34" charset="0"/>
                <a:cs typeface="Arial" panose="020B0604020202020204" pitchFamily="34" charset="0"/>
              </a:rPr>
              <a:t>χαλεπόν</a:t>
            </a:r>
            <a:r>
              <a:rPr lang="el-GR" sz="1800" dirty="0">
                <a:latin typeface="Arial" panose="020B0604020202020204" pitchFamily="34" charset="0"/>
                <a:cs typeface="Arial" panose="020B0604020202020204" pitchFamily="34" charset="0"/>
              </a:rPr>
              <a:t>, ὦ </a:t>
            </a:r>
            <a:r>
              <a:rPr lang="el-GR" sz="1800" dirty="0" err="1">
                <a:latin typeface="Arial" panose="020B0604020202020204" pitchFamily="34" charset="0"/>
                <a:cs typeface="Arial" panose="020B0604020202020204" pitchFamily="34" charset="0"/>
              </a:rPr>
              <a:t>ἄνδρες</a:t>
            </a:r>
            <a:r>
              <a:rPr lang="el-GR" sz="1800" dirty="0">
                <a:latin typeface="Arial" panose="020B0604020202020204" pitchFamily="34" charset="0"/>
                <a:cs typeface="Arial" panose="020B0604020202020204" pitchFamily="34" charset="0"/>
              </a:rPr>
              <a:t>, θάνατον </a:t>
            </a:r>
            <a:r>
              <a:rPr lang="el-GR" sz="1800" dirty="0" err="1">
                <a:latin typeface="Arial" panose="020B0604020202020204" pitchFamily="34" charset="0"/>
                <a:cs typeface="Arial" panose="020B0604020202020204" pitchFamily="34" charset="0"/>
              </a:rPr>
              <a:t>ἐκφυγεῖν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ἀλλὰ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πολὺ</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χαλεπώτερον</a:t>
            </a:r>
            <a:r>
              <a:rPr lang="el-GR" sz="1800" dirty="0">
                <a:latin typeface="Arial" panose="020B0604020202020204" pitchFamily="34" charset="0"/>
                <a:cs typeface="Arial" panose="020B0604020202020204" pitchFamily="34" charset="0"/>
              </a:rPr>
              <a:t> [39</a:t>
            </a:r>
            <a:r>
              <a:rPr lang="en-GB" sz="1800" dirty="0">
                <a:latin typeface="Arial" panose="020B0604020202020204" pitchFamily="34" charset="0"/>
                <a:cs typeface="Arial" panose="020B0604020202020204" pitchFamily="34" charset="0"/>
              </a:rPr>
              <a:t>b] </a:t>
            </a:r>
            <a:r>
              <a:rPr lang="el-GR" sz="1800" dirty="0" err="1">
                <a:latin typeface="Arial" panose="020B0604020202020204" pitchFamily="34" charset="0"/>
                <a:cs typeface="Arial" panose="020B0604020202020204" pitchFamily="34" charset="0"/>
              </a:rPr>
              <a:t>πονηρίαν</a:t>
            </a:r>
            <a:r>
              <a:rPr lang="el-GR" sz="1800" dirty="0">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D5D7E993-EC3B-3BC1-74EB-12AC99FE3FE1}"/>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γιατί ούτε σε δίκη, ούτε σε πόλεμο, </a:t>
            </a:r>
            <a:r>
              <a:rPr lang="el-GR" dirty="0" err="1">
                <a:latin typeface="Arial" panose="020B0604020202020204" pitchFamily="34" charset="0"/>
                <a:cs typeface="Arial" panose="020B0604020202020204" pitchFamily="34" charset="0"/>
              </a:rPr>
              <a:t>ούτ</a:t>
            </a:r>
            <a:r>
              <a:rPr lang="el-GR" dirty="0">
                <a:latin typeface="Arial" panose="020B0604020202020204" pitchFamily="34" charset="0"/>
                <a:cs typeface="Arial" panose="020B0604020202020204" pitchFamily="34" charset="0"/>
              </a:rPr>
              <a:t>᾽ εγώ, ούτε κανείς άλλος πρέπει τούτο να μηχανάται, πώς ν᾽ αποφύγει με κάθε τρόπο τον θάνατο· γιατί και στις μάχες πολλές φορές είναι φανερό πως μπορεί να ξεφύγει κανένας τον θάνατο πετώντας κάτω τα όπλα του και πέφτοντας στα γόνατα εκεινών που τον κυνηγούν· και άλλοι τρόποι είναι σε κάθε κίνδυνο να ξεφύγει κανένας τον θάνατο, αν έχει αποφασίσει να κάνει και να λέει το καθετί. Αλλά προσέξατε μήπως δεν είναι τούτο το δύσκολο, ω άνδρες Αθηναίοι, να ξεφύγει δηλαδή κανένας τον θάνατο· το δυσκολότερο είναι να ξεφύγει [39b] την κακή πράξη· γιατί αυτή τρέχει πιο γρήγορα από τον θάνατο. Κι εγώ τώρα, σαν αργοκίνητος και γέρος που είμαι, πιάσθηκα από το πιο αργοκίνητο· οι κατήγοροί μου όμως, σαν πιο δυνατοί κι </a:t>
            </a:r>
            <a:r>
              <a:rPr lang="el-GR" dirty="0" err="1">
                <a:latin typeface="Arial" panose="020B0604020202020204" pitchFamily="34" charset="0"/>
                <a:cs typeface="Arial" panose="020B0604020202020204" pitchFamily="34" charset="0"/>
              </a:rPr>
              <a:t>ευκολοκίνητοι</a:t>
            </a:r>
            <a:r>
              <a:rPr lang="el-GR" dirty="0">
                <a:latin typeface="Arial" panose="020B0604020202020204" pitchFamily="34" charset="0"/>
                <a:cs typeface="Arial" panose="020B0604020202020204" pitchFamily="34" charset="0"/>
              </a:rPr>
              <a:t>, θα πιασθούν από το πιο γρήγορο, από την κακία. </a:t>
            </a:r>
          </a:p>
        </p:txBody>
      </p:sp>
    </p:spTree>
    <p:extLst>
      <p:ext uri="{BB962C8B-B14F-4D97-AF65-F5344CB8AC3E}">
        <p14:creationId xmlns:p14="http://schemas.microsoft.com/office/powerpoint/2010/main" val="3806626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DA3B89-CEAD-26AE-9605-AC86DBD04F44}"/>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22BAAAE7-1283-F6C0-2490-373B568F2D39}"/>
              </a:ext>
            </a:extLst>
          </p:cNvPr>
          <p:cNvSpPr>
            <a:spLocks noGrp="1"/>
          </p:cNvSpPr>
          <p:nvPr>
            <p:ph sz="half" idx="1"/>
          </p:nvPr>
        </p:nvSpPr>
        <p:spPr/>
        <p:txBody>
          <a:bodyPr>
            <a:normAutofit fontScale="92500" lnSpcReduction="20000"/>
          </a:bodyPr>
          <a:lstStyle/>
          <a:p>
            <a:pPr marL="0" indent="0" algn="just">
              <a:buNone/>
            </a:pPr>
            <a:r>
              <a:rPr lang="el-GR" sz="2000" dirty="0" err="1">
                <a:latin typeface="Arial" panose="020B0604020202020204" pitchFamily="34" charset="0"/>
                <a:cs typeface="Arial" panose="020B0604020202020204" pitchFamily="34" charset="0"/>
              </a:rPr>
              <a:t>θᾶττον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γὰρ</a:t>
            </a:r>
            <a:r>
              <a:rPr lang="el-GR" sz="2000" dirty="0">
                <a:latin typeface="Arial" panose="020B0604020202020204" pitchFamily="34" charset="0"/>
                <a:cs typeface="Arial" panose="020B0604020202020204" pitchFamily="34" charset="0"/>
              </a:rPr>
              <a:t> θανάτου </a:t>
            </a:r>
            <a:r>
              <a:rPr lang="el-GR" sz="2000" dirty="0" err="1">
                <a:latin typeface="Arial" panose="020B0604020202020204" pitchFamily="34" charset="0"/>
                <a:cs typeface="Arial" panose="020B0604020202020204" pitchFamily="34" charset="0"/>
              </a:rPr>
              <a:t>θεῖ</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νῦν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ἐγὼ</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ἅτε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βραδὺς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ὢν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πρεσβύτης </a:t>
            </a:r>
            <a:r>
              <a:rPr lang="el-GR" sz="2000" dirty="0" err="1">
                <a:latin typeface="Arial" panose="020B0604020202020204" pitchFamily="34" charset="0"/>
                <a:cs typeface="Arial" panose="020B0604020202020204" pitchFamily="34" charset="0"/>
              </a:rPr>
              <a:t>ὑπὸ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βραδυτέρου</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ἑάλων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δ᾽ </a:t>
            </a:r>
            <a:r>
              <a:rPr lang="el-GR" sz="2000" dirty="0" err="1">
                <a:latin typeface="Arial" panose="020B0604020202020204" pitchFamily="34" charset="0"/>
                <a:cs typeface="Arial" panose="020B0604020202020204" pitchFamily="34" charset="0"/>
              </a:rPr>
              <a:t>ἐμοὶ</a:t>
            </a:r>
            <a:r>
              <a:rPr lang="el-GR" sz="2000" dirty="0">
                <a:latin typeface="Arial" panose="020B0604020202020204" pitchFamily="34" charset="0"/>
                <a:cs typeface="Arial" panose="020B0604020202020204" pitchFamily="34" charset="0"/>
              </a:rPr>
              <a:t> κατήγοροι </a:t>
            </a:r>
            <a:r>
              <a:rPr lang="el-GR" sz="2000" dirty="0" err="1">
                <a:latin typeface="Arial" panose="020B0604020202020204" pitchFamily="34" charset="0"/>
                <a:cs typeface="Arial" panose="020B0604020202020204" pitchFamily="34" charset="0"/>
              </a:rPr>
              <a:t>ἅτε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δεινοὶ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ὀξεῖς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ὄντες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ὑπὸ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θάττονος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τῆς</a:t>
            </a:r>
            <a:r>
              <a:rPr lang="el-GR" sz="2000" dirty="0">
                <a:latin typeface="Arial" panose="020B0604020202020204" pitchFamily="34" charset="0"/>
                <a:cs typeface="Arial" panose="020B0604020202020204" pitchFamily="34" charset="0"/>
              </a:rPr>
              <a:t> κακίας.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νῦν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ἐγὼ</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ἄπειμι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ὑφ</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ὑμῶν</a:t>
            </a:r>
            <a:r>
              <a:rPr lang="el-GR" sz="2000" dirty="0">
                <a:latin typeface="Arial" panose="020B0604020202020204" pitchFamily="34" charset="0"/>
                <a:cs typeface="Arial" panose="020B0604020202020204" pitchFamily="34" charset="0"/>
              </a:rPr>
              <a:t> θανάτου δίκην </a:t>
            </a:r>
            <a:r>
              <a:rPr lang="el-GR" sz="2000" dirty="0" err="1">
                <a:latin typeface="Arial" panose="020B0604020202020204" pitchFamily="34" charset="0"/>
                <a:cs typeface="Arial" panose="020B0604020202020204" pitchFamily="34" charset="0"/>
              </a:rPr>
              <a:t>ὀφλών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οὗτοι</a:t>
            </a:r>
            <a:r>
              <a:rPr lang="el-GR" sz="2000" dirty="0">
                <a:latin typeface="Arial" panose="020B0604020202020204" pitchFamily="34" charset="0"/>
                <a:cs typeface="Arial" panose="020B0604020202020204" pitchFamily="34" charset="0"/>
              </a:rPr>
              <a:t> δ᾽ </a:t>
            </a:r>
            <a:r>
              <a:rPr lang="el-GR" sz="2000" dirty="0" err="1">
                <a:latin typeface="Arial" panose="020B0604020202020204" pitchFamily="34" charset="0"/>
                <a:cs typeface="Arial" panose="020B0604020202020204" pitchFamily="34" charset="0"/>
              </a:rPr>
              <a:t>ὑπὸ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τῆς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ἀληθείας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ὠφληκότες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μοχθηρίαν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ἀδικίαν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ἐγώ</a:t>
            </a:r>
            <a:r>
              <a:rPr lang="el-GR" sz="2000" dirty="0">
                <a:latin typeface="Arial" panose="020B0604020202020204" pitchFamily="34" charset="0"/>
                <a:cs typeface="Arial" panose="020B0604020202020204" pitchFamily="34" charset="0"/>
              </a:rPr>
              <a:t> τε </a:t>
            </a:r>
            <a:r>
              <a:rPr lang="el-GR" sz="2000" dirty="0" err="1">
                <a:latin typeface="Arial" panose="020B0604020202020204" pitchFamily="34" charset="0"/>
                <a:cs typeface="Arial" panose="020B0604020202020204" pitchFamily="34" charset="0"/>
              </a:rPr>
              <a:t>τῷ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τιμήματι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ἐμμένω</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οὗτοι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ταῦτα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μέν</a:t>
            </a:r>
            <a:r>
              <a:rPr lang="el-GR" sz="2000" dirty="0">
                <a:latin typeface="Arial" panose="020B0604020202020204" pitchFamily="34" charset="0"/>
                <a:cs typeface="Arial" panose="020B0604020202020204" pitchFamily="34" charset="0"/>
              </a:rPr>
              <a:t> που </a:t>
            </a:r>
            <a:r>
              <a:rPr lang="el-GR" sz="2000" dirty="0" err="1">
                <a:latin typeface="Arial" panose="020B0604020202020204" pitchFamily="34" charset="0"/>
                <a:cs typeface="Arial" panose="020B0604020202020204" pitchFamily="34" charset="0"/>
              </a:rPr>
              <a:t>ἴσως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οὕτως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ἔδει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σχεῖν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οἶμαι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αὐτὰ</a:t>
            </a:r>
            <a:r>
              <a:rPr lang="el-GR" sz="2000" dirty="0">
                <a:latin typeface="Arial" panose="020B0604020202020204" pitchFamily="34" charset="0"/>
                <a:cs typeface="Arial" panose="020B0604020202020204" pitchFamily="34" charset="0"/>
              </a:rPr>
              <a:t> μετρίως </a:t>
            </a:r>
            <a:r>
              <a:rPr lang="el-GR" sz="2000" dirty="0" err="1">
                <a:latin typeface="Arial" panose="020B0604020202020204" pitchFamily="34" charset="0"/>
                <a:cs typeface="Arial" panose="020B0604020202020204" pitchFamily="34" charset="0"/>
              </a:rPr>
              <a:t>ἔχειν</a:t>
            </a:r>
            <a:r>
              <a:rPr lang="el-GR" sz="2000"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C807D04B-2843-DE6B-37C6-B9086108557D}"/>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Κι εγώ τώρα, σαν αργοκίνητος και γέρος που είμαι, πιάσθηκα από το πιο αργοκίνητο· οι κατήγοροί μου όμως, σαν πιο δυνατοί κι </a:t>
            </a:r>
            <a:r>
              <a:rPr lang="el-GR" dirty="0" err="1">
                <a:latin typeface="Arial" panose="020B0604020202020204" pitchFamily="34" charset="0"/>
                <a:cs typeface="Arial" panose="020B0604020202020204" pitchFamily="34" charset="0"/>
              </a:rPr>
              <a:t>ευκολοκίνητοι</a:t>
            </a:r>
            <a:r>
              <a:rPr lang="el-GR" dirty="0">
                <a:latin typeface="Arial" panose="020B0604020202020204" pitchFamily="34" charset="0"/>
                <a:cs typeface="Arial" panose="020B0604020202020204" pitchFamily="34" charset="0"/>
              </a:rPr>
              <a:t>, θα πιασθούν από το πιο γρήγορο, από την κακία. Και τώρα εγώ φεύγω για να ξεπληρώσω την ποινή του θανάτου που μου βάλατε, κι αυτοί εδώ για να ξεπληρώσουν την ποινή της μοχθηρίας και της αδικίας που τους έβαλε η αλήθεια. Κι εγώ μένω σταθερός στην ποινή μου και αυτοί. Ίσως έτσι έπρεπε να γίνουν τα πράγματα και φαντάζομαι πως σωστά έγιναν.</a:t>
            </a:r>
          </a:p>
        </p:txBody>
      </p:sp>
    </p:spTree>
    <p:extLst>
      <p:ext uri="{BB962C8B-B14F-4D97-AF65-F5344CB8AC3E}">
        <p14:creationId xmlns:p14="http://schemas.microsoft.com/office/powerpoint/2010/main" val="3434229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0B49E0-28B1-93D3-725A-91588D9F2E0E}"/>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2DAA11E1-6626-D35B-5C24-72DBAA8BD80B}"/>
              </a:ext>
            </a:extLst>
          </p:cNvPr>
          <p:cNvSpPr>
            <a:spLocks noGrp="1"/>
          </p:cNvSpPr>
          <p:nvPr>
            <p:ph sz="half" idx="1"/>
          </p:nvPr>
        </p:nvSpPr>
        <p:spPr/>
        <p:txBody>
          <a:bodyPr>
            <a:normAutofit fontScale="85000" lnSpcReduction="20000"/>
          </a:bodyPr>
          <a:lstStyle/>
          <a:p>
            <a:pPr marL="0" indent="0" algn="just">
              <a:buNone/>
            </a:pPr>
            <a:r>
              <a:rPr lang="en-GB" sz="2000" dirty="0">
                <a:latin typeface="Arial" panose="020B0604020202020204" pitchFamily="34" charset="0"/>
                <a:cs typeface="Arial" panose="020B0604020202020204" pitchFamily="34" charset="0"/>
              </a:rPr>
              <a:t>[39c] </a:t>
            </a:r>
            <a:r>
              <a:rPr lang="el-GR" sz="2000" dirty="0" err="1">
                <a:latin typeface="Arial" panose="020B0604020202020204" pitchFamily="34" charset="0"/>
                <a:cs typeface="Arial" panose="020B0604020202020204" pitchFamily="34" charset="0"/>
              </a:rPr>
              <a:t>Τὸ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μετὰ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τοῦτο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ἐπιθυμῶ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ὑμῖν</a:t>
            </a:r>
            <a:r>
              <a:rPr lang="el-GR" sz="2000"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χρησμῳδῆσαι</a:t>
            </a:r>
            <a:r>
              <a:rPr lang="el-GR" sz="2000" dirty="0">
                <a:latin typeface="Arial" panose="020B0604020202020204" pitchFamily="34" charset="0"/>
                <a:cs typeface="Arial" panose="020B0604020202020204" pitchFamily="34" charset="0"/>
              </a:rPr>
              <a:t>, ὦ </a:t>
            </a:r>
            <a:r>
              <a:rPr lang="el-GR" sz="2000" dirty="0" err="1">
                <a:latin typeface="Arial" panose="020B0604020202020204" pitchFamily="34" charset="0"/>
                <a:cs typeface="Arial" panose="020B0604020202020204" pitchFamily="34" charset="0"/>
              </a:rPr>
              <a:t>καταψηφισάμενοί</a:t>
            </a:r>
            <a:r>
              <a:rPr lang="el-GR" sz="2000" dirty="0">
                <a:latin typeface="Arial" panose="020B0604020202020204" pitchFamily="34" charset="0"/>
                <a:cs typeface="Arial" panose="020B0604020202020204" pitchFamily="34" charset="0"/>
              </a:rPr>
              <a:t> μου·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γάρ </a:t>
            </a:r>
            <a:r>
              <a:rPr lang="el-GR" sz="2000" dirty="0" err="1">
                <a:latin typeface="Arial" panose="020B0604020202020204" pitchFamily="34" charset="0"/>
                <a:cs typeface="Arial" panose="020B0604020202020204" pitchFamily="34" charset="0"/>
              </a:rPr>
              <a:t>εἰμι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ἤδη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ἐνταῦθα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a:t>
            </a:r>
            <a:r>
              <a:rPr lang="el-GR" sz="2000" dirty="0">
                <a:latin typeface="Arial" panose="020B0604020202020204" pitchFamily="34" charset="0"/>
                <a:cs typeface="Arial" panose="020B0604020202020204" pitchFamily="34" charset="0"/>
              </a:rPr>
              <a:t> ᾧ μάλιστα </a:t>
            </a:r>
            <a:r>
              <a:rPr lang="el-GR" sz="2000" dirty="0" err="1">
                <a:latin typeface="Arial" panose="020B0604020202020204" pitchFamily="34" charset="0"/>
                <a:cs typeface="Arial" panose="020B0604020202020204" pitchFamily="34" charset="0"/>
              </a:rPr>
              <a:t>ἄνθρωποι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χρησμῳδοῦσιν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ὅταν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μέλλωσιν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ἀποθανεῖσθαι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φημὶ</a:t>
            </a:r>
            <a:r>
              <a:rPr lang="el-GR" sz="2000" dirty="0">
                <a:latin typeface="Arial" panose="020B0604020202020204" pitchFamily="34" charset="0"/>
                <a:cs typeface="Arial" panose="020B0604020202020204" pitchFamily="34" charset="0"/>
              </a:rPr>
              <a:t> γάρ, ὦ </a:t>
            </a:r>
            <a:r>
              <a:rPr lang="el-GR" sz="2000" dirty="0" err="1">
                <a:latin typeface="Arial" panose="020B0604020202020204" pitchFamily="34" charset="0"/>
                <a:cs typeface="Arial" panose="020B0604020202020204" pitchFamily="34" charset="0"/>
              </a:rPr>
              <a:t>ἄνδρες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οἳ</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ἀπεκτόνατε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τιμωρίαν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ἥξειν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εὐθὺς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μετὰ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τὸν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ἐμὸν</a:t>
            </a:r>
            <a:r>
              <a:rPr lang="el-GR" sz="2000" dirty="0">
                <a:latin typeface="Arial" panose="020B0604020202020204" pitchFamily="34" charset="0"/>
                <a:cs typeface="Arial" panose="020B0604020202020204" pitchFamily="34" charset="0"/>
              </a:rPr>
              <a:t> θάνατον </a:t>
            </a:r>
            <a:r>
              <a:rPr lang="el-GR" sz="2000" dirty="0" err="1">
                <a:latin typeface="Arial" panose="020B0604020202020204" pitchFamily="34" charset="0"/>
                <a:cs typeface="Arial" panose="020B0604020202020204" pitchFamily="34" charset="0"/>
              </a:rPr>
              <a:t>πολὺ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χαλεπωτέραν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νὴ</a:t>
            </a:r>
            <a:r>
              <a:rPr lang="el-GR" sz="2000" dirty="0">
                <a:latin typeface="Arial" panose="020B0604020202020204" pitchFamily="34" charset="0"/>
                <a:cs typeface="Arial" panose="020B0604020202020204" pitchFamily="34" charset="0"/>
              </a:rPr>
              <a:t> Δία ἢ </a:t>
            </a:r>
            <a:r>
              <a:rPr lang="el-GR" sz="2000" dirty="0" err="1">
                <a:latin typeface="Arial" panose="020B0604020202020204" pitchFamily="34" charset="0"/>
                <a:cs typeface="Arial" panose="020B0604020202020204" pitchFamily="34" charset="0"/>
              </a:rPr>
              <a:t>οἵαν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ἀπεκτόνατε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νῦν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γὰρ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τοῦτο</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εἴργασθε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οἰόμενοι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μὲν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ἀπαλλάξεσθαι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διδόναι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ἔλεγχον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τοῦ</a:t>
            </a:r>
            <a:r>
              <a:rPr lang="el-GR" sz="2000" dirty="0">
                <a:latin typeface="Arial" panose="020B0604020202020204" pitchFamily="34" charset="0"/>
                <a:cs typeface="Arial" panose="020B0604020202020204" pitchFamily="34" charset="0"/>
              </a:rPr>
              <a:t> βίου, </a:t>
            </a:r>
            <a:r>
              <a:rPr lang="el-GR" sz="2000" dirty="0" err="1">
                <a:latin typeface="Arial" panose="020B0604020202020204" pitchFamily="34" charset="0"/>
                <a:cs typeface="Arial" panose="020B0604020202020204" pitchFamily="34" charset="0"/>
              </a:rPr>
              <a:t>τὸ</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ὑμῖν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πολὺ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ἐναντίον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ἀποβήσεται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ὡς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φημι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πλείους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ἔσονται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ὑμᾶς</a:t>
            </a:r>
            <a:r>
              <a:rPr lang="el-GR" sz="2000" dirty="0">
                <a:latin typeface="Arial" panose="020B0604020202020204" pitchFamily="34" charset="0"/>
                <a:cs typeface="Arial" panose="020B0604020202020204" pitchFamily="34" charset="0"/>
              </a:rPr>
              <a:t> [39</a:t>
            </a:r>
            <a:r>
              <a:rPr lang="en-GB" sz="2000" dirty="0">
                <a:latin typeface="Arial" panose="020B0604020202020204" pitchFamily="34" charset="0"/>
                <a:cs typeface="Arial" panose="020B0604020202020204" pitchFamily="34" charset="0"/>
              </a:rPr>
              <a:t>d] </a:t>
            </a:r>
            <a:r>
              <a:rPr lang="el-GR" sz="2000" dirty="0" err="1">
                <a:latin typeface="Arial" panose="020B0604020202020204" pitchFamily="34" charset="0"/>
                <a:cs typeface="Arial" panose="020B0604020202020204" pitchFamily="34" charset="0"/>
              </a:rPr>
              <a:t>οἱ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ἐλέγχοντες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οὓς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νῦν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ἐγὼ</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κατεῖχον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ὑμεῖς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δὲ</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ᾐσθάνεσθε</a:t>
            </a:r>
            <a:r>
              <a:rPr lang="el-GR" sz="2000"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20665A16-5CE1-D271-55DB-A87F485FC8CE}"/>
              </a:ext>
            </a:extLst>
          </p:cNvPr>
          <p:cNvSpPr>
            <a:spLocks noGrp="1"/>
          </p:cNvSpPr>
          <p:nvPr>
            <p:ph sz="half" idx="2"/>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Έχω όμως επιθυμία να σας προφητεύσω τί θα γίνει </a:t>
            </a:r>
            <a:r>
              <a:rPr lang="el-GR" dirty="0" err="1">
                <a:latin typeface="Arial" panose="020B0604020202020204" pitchFamily="34" charset="0"/>
                <a:cs typeface="Arial" panose="020B0604020202020204" pitchFamily="34" charset="0"/>
              </a:rPr>
              <a:t>ύστερ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αυτά, ω σεις που με καταψηφίσατε· γιατί βρίσκομαι τώρα εδώ, στη στιγμή που οι άνθρωποι καλύτερα προφητεύουν, στη στιγμή που τους μέλλεται να πεθάνουν. Σας λέω λοιπόν, ω άνθρωποι που με θανατώσατε εμένα, πως ευθύς </a:t>
            </a:r>
            <a:r>
              <a:rPr lang="el-GR" dirty="0" err="1">
                <a:latin typeface="Arial" panose="020B0604020202020204" pitchFamily="34" charset="0"/>
                <a:cs typeface="Arial" panose="020B0604020202020204" pitchFamily="34" charset="0"/>
              </a:rPr>
              <a:t>ύστερ</a:t>
            </a:r>
            <a:r>
              <a:rPr lang="el-GR" dirty="0">
                <a:latin typeface="Arial" panose="020B0604020202020204" pitchFamily="34" charset="0"/>
                <a:cs typeface="Arial" panose="020B0604020202020204" pitchFamily="34" charset="0"/>
              </a:rPr>
              <a:t>᾽ από τον θάνατό μου, θα σας βρει τιμωρία, πολύ φοβερότερη, </a:t>
            </a:r>
            <a:r>
              <a:rPr lang="el-GR" dirty="0" err="1">
                <a:latin typeface="Arial" panose="020B0604020202020204" pitchFamily="34" charset="0"/>
                <a:cs typeface="Arial" panose="020B0604020202020204" pitchFamily="34" charset="0"/>
              </a:rPr>
              <a:t>μά</a:t>
            </a:r>
            <a:r>
              <a:rPr lang="el-GR" dirty="0">
                <a:latin typeface="Arial" panose="020B0604020202020204" pitchFamily="34" charset="0"/>
                <a:cs typeface="Arial" panose="020B0604020202020204" pitchFamily="34" charset="0"/>
              </a:rPr>
              <a:t> τον Δία, από εκείνη που μου δώσατε με τον θάνατό μου. Γιατί τώρα κάνετε αυτό που κάνετε, με την ιδέα πως θα γλιτώσετε να δίνετε λόγο για τη ζωή σας· σας λέω όμως πως αυτό θα σας βγει πολύ ενάντιο. Περισσότεροι τώρα θα βγουν να σας [39d] τα ψάλουν, αυτοί που εγώ τους κρατούσα κι εσείς δεν το καταλαβαίνατε· </a:t>
            </a:r>
          </a:p>
        </p:txBody>
      </p:sp>
    </p:spTree>
    <p:extLst>
      <p:ext uri="{BB962C8B-B14F-4D97-AF65-F5344CB8AC3E}">
        <p14:creationId xmlns:p14="http://schemas.microsoft.com/office/powerpoint/2010/main" val="34278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F6EB56-0328-C60C-CA29-97E1F1E4639F}"/>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EB8F574D-BA62-369F-D4A8-C8E6A49067F5}"/>
              </a:ext>
            </a:extLst>
          </p:cNvPr>
          <p:cNvSpPr>
            <a:spLocks noGrp="1"/>
          </p:cNvSpPr>
          <p:nvPr>
            <p:ph sz="half" idx="1"/>
          </p:nvPr>
        </p:nvSpPr>
        <p:spPr/>
        <p:txBody>
          <a:bodyPr>
            <a:normAutofit fontScale="92500" lnSpcReduction="20000"/>
          </a:bodyPr>
          <a:lstStyle/>
          <a:p>
            <a:pPr marL="0" indent="0" algn="just">
              <a:buNone/>
            </a:pP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χαλεπώτεροι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ἔσονται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ὅσῳ</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νεώτεροί</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εἰσιν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ὑμεῖς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μᾶλλον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ἀγανακτήσετε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γὰρ</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οἴεσθε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ἀποκτείνοντες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ἀνθρώπους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ἐπισχήσειν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τοῦ</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ὀνειδίζειν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τινὰ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ὅτι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οὐκ</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ὀρθῶς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ζῆτε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καλῶς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διανοεῖσθε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οὐ</a:t>
            </a:r>
            <a:r>
              <a:rPr lang="el-GR" sz="1800" dirty="0">
                <a:latin typeface="Arial" panose="020B0604020202020204" pitchFamily="34" charset="0"/>
                <a:cs typeface="Arial" panose="020B0604020202020204" pitchFamily="34" charset="0"/>
              </a:rPr>
              <a:t> γάρ </a:t>
            </a:r>
            <a:r>
              <a:rPr lang="el-GR" sz="1800" dirty="0" err="1">
                <a:latin typeface="Arial" panose="020B0604020202020204" pitchFamily="34" charset="0"/>
                <a:cs typeface="Arial" panose="020B0604020202020204" pitchFamily="34" charset="0"/>
              </a:rPr>
              <a:t>ἐσθ</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αὕτη</a:t>
            </a:r>
            <a:r>
              <a:rPr lang="el-GR" sz="1800" dirty="0">
                <a:latin typeface="Arial" panose="020B0604020202020204" pitchFamily="34" charset="0"/>
                <a:cs typeface="Arial" panose="020B0604020202020204" pitchFamily="34" charset="0"/>
              </a:rPr>
              <a:t> ἡ </a:t>
            </a:r>
            <a:r>
              <a:rPr lang="el-GR" sz="1800" dirty="0" err="1">
                <a:latin typeface="Arial" panose="020B0604020202020204" pitchFamily="34" charset="0"/>
                <a:cs typeface="Arial" panose="020B0604020202020204" pitchFamily="34" charset="0"/>
              </a:rPr>
              <a:t>ἀπαλλαγὴ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οὔτε</a:t>
            </a:r>
            <a:r>
              <a:rPr lang="el-GR" sz="1800" dirty="0">
                <a:latin typeface="Arial" panose="020B0604020202020204" pitchFamily="34" charset="0"/>
                <a:cs typeface="Arial" panose="020B0604020202020204" pitchFamily="34" charset="0"/>
              </a:rPr>
              <a:t> πάνυ </a:t>
            </a:r>
            <a:r>
              <a:rPr lang="el-GR" sz="1800" dirty="0" err="1">
                <a:latin typeface="Arial" panose="020B0604020202020204" pitchFamily="34" charset="0"/>
                <a:cs typeface="Arial" panose="020B0604020202020204" pitchFamily="34" charset="0"/>
              </a:rPr>
              <a:t>δυνατὴ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οὔτε</a:t>
            </a:r>
            <a:r>
              <a:rPr lang="el-GR" sz="1800" dirty="0">
                <a:latin typeface="Arial" panose="020B0604020202020204" pitchFamily="34" charset="0"/>
                <a:cs typeface="Arial" panose="020B0604020202020204" pitchFamily="34" charset="0"/>
              </a:rPr>
              <a:t> καλή, </a:t>
            </a:r>
            <a:r>
              <a:rPr lang="el-GR" sz="1800" dirty="0" err="1">
                <a:latin typeface="Arial" panose="020B0604020202020204" pitchFamily="34" charset="0"/>
                <a:cs typeface="Arial" panose="020B0604020202020204" pitchFamily="34" charset="0"/>
              </a:rPr>
              <a:t>ἀλλ</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ἐκείνη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καλλίστη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ῥᾴστη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τοὺς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ἄλλους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κολούειν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ἀλλ</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ἑαυτὸν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παρασκευάζειν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ὅπως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ἔσται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ὡς</a:t>
            </a:r>
            <a:r>
              <a:rPr lang="el-GR" sz="1800" dirty="0">
                <a:latin typeface="Arial" panose="020B0604020202020204" pitchFamily="34" charset="0"/>
                <a:cs typeface="Arial" panose="020B0604020202020204" pitchFamily="34" charset="0"/>
              </a:rPr>
              <a:t> βέλτιστος. </a:t>
            </a:r>
            <a:r>
              <a:rPr lang="el-GR" sz="1800" dirty="0" err="1">
                <a:latin typeface="Arial" panose="020B0604020202020204" pitchFamily="34" charset="0"/>
                <a:cs typeface="Arial" panose="020B0604020202020204" pitchFamily="34" charset="0"/>
              </a:rPr>
              <a:t>ταῦτα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μὲν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ὑμῖν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τοῖς</a:t>
            </a:r>
            <a:r>
              <a:rPr lang="el-GR" sz="1800" dirty="0">
                <a:latin typeface="Arial" panose="020B0604020202020204" pitchFamily="34" charset="0"/>
                <a:cs typeface="Arial" panose="020B0604020202020204" pitchFamily="34" charset="0"/>
              </a:rPr>
              <a:t> [39</a:t>
            </a:r>
            <a:r>
              <a:rPr lang="en-GB" sz="1800" dirty="0">
                <a:latin typeface="Arial" panose="020B0604020202020204" pitchFamily="34" charset="0"/>
                <a:cs typeface="Arial" panose="020B0604020202020204" pitchFamily="34" charset="0"/>
              </a:rPr>
              <a:t>e] </a:t>
            </a:r>
            <a:r>
              <a:rPr lang="el-GR" sz="1800" dirty="0" err="1">
                <a:latin typeface="Arial" panose="020B0604020202020204" pitchFamily="34" charset="0"/>
                <a:cs typeface="Arial" panose="020B0604020202020204" pitchFamily="34" charset="0"/>
              </a:rPr>
              <a:t>καταψηφισαμένοις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μαντευσάμενος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ἀπαλλάττομαι</a:t>
            </a:r>
            <a:r>
              <a:rPr lang="el-GR" sz="1800" dirty="0">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3862A021-AFA6-07B1-E236-532DFC095D6E}"/>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και θα είναι φοβερότεροι, σαν πιο νέοι που είναι, και σεις τότε ακόμα περισσότερο θ᾽ αγανακτήσετε. Γιατί, αν νομίζετε πως με το να θανατώσετε ανθρώπους θα εμποδίσετε κανέναν να σας κακολογεί πως δεν ζείτε όπως πρέπει, δεν το συλλογίζεσθε καλά· γιατί αυτό το </a:t>
            </a:r>
            <a:r>
              <a:rPr lang="el-GR" dirty="0" err="1">
                <a:latin typeface="Arial" panose="020B0604020202020204" pitchFamily="34" charset="0"/>
                <a:cs typeface="Arial" panose="020B0604020202020204" pitchFamily="34" charset="0"/>
              </a:rPr>
              <a:t>γλίτωμα</a:t>
            </a:r>
            <a:r>
              <a:rPr lang="el-GR" dirty="0">
                <a:latin typeface="Arial" panose="020B0604020202020204" pitchFamily="34" charset="0"/>
                <a:cs typeface="Arial" panose="020B0604020202020204" pitchFamily="34" charset="0"/>
              </a:rPr>
              <a:t> ούτε πολύ δυνατό ούτε όμορφο είναι, αλλά ευκολότατο και </a:t>
            </a:r>
            <a:r>
              <a:rPr lang="el-GR" dirty="0" err="1">
                <a:latin typeface="Arial" panose="020B0604020202020204" pitchFamily="34" charset="0"/>
                <a:cs typeface="Arial" panose="020B0604020202020204" pitchFamily="34" charset="0"/>
              </a:rPr>
              <a:t>ομορφότατο</a:t>
            </a:r>
            <a:r>
              <a:rPr lang="el-GR" dirty="0">
                <a:latin typeface="Arial" panose="020B0604020202020204" pitchFamily="34" charset="0"/>
                <a:cs typeface="Arial" panose="020B0604020202020204" pitchFamily="34" charset="0"/>
              </a:rPr>
              <a:t> είναι όχι να εμποδίζει κανένας τους άλλους, μα ο ίδιος να κοιτάξει πώς να γίνει καλύτερος. Αφού σας προφήτευσα λοιπόν αυτά, εσάς που με καταψηφίσατε, σας αφήνω.</a:t>
            </a:r>
          </a:p>
        </p:txBody>
      </p:sp>
    </p:spTree>
    <p:extLst>
      <p:ext uri="{BB962C8B-B14F-4D97-AF65-F5344CB8AC3E}">
        <p14:creationId xmlns:p14="http://schemas.microsoft.com/office/powerpoint/2010/main" val="1527080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28CCCC1-BC55-A442-A855-C5C4957F97B8}"/>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6" name="Θέση περιεχομένου 5">
            <a:extLst>
              <a:ext uri="{FF2B5EF4-FFF2-40B4-BE49-F238E27FC236}">
                <a16:creationId xmlns:a16="http://schemas.microsoft.com/office/drawing/2014/main" id="{980A447A-E586-1D6C-6193-89F61DA2553D}"/>
              </a:ext>
            </a:extLst>
          </p:cNvPr>
          <p:cNvSpPr>
            <a:spLocks noGrp="1"/>
          </p:cNvSpPr>
          <p:nvPr>
            <p:ph sz="half" idx="1"/>
          </p:nvPr>
        </p:nvSpPr>
        <p:spPr/>
        <p:txBody>
          <a:bodyPr>
            <a:normAutofit fontScale="62500" lnSpcReduction="20000"/>
          </a:bodyPr>
          <a:lstStyle/>
          <a:p>
            <a:pPr marL="0" indent="0" algn="just">
              <a:buNone/>
            </a:pP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ἀποψηφισαμένοις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ἡδέως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διαλεχθείην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ὑπὲρ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γεγονότος </a:t>
            </a:r>
            <a:r>
              <a:rPr lang="el-GR" dirty="0" err="1">
                <a:latin typeface="Arial" panose="020B0604020202020204" pitchFamily="34" charset="0"/>
                <a:cs typeface="Arial" panose="020B0604020202020204" pitchFamily="34" charset="0"/>
              </a:rPr>
              <a:t>τουτουῒ</a:t>
            </a:r>
            <a:r>
              <a:rPr lang="el-GR" dirty="0">
                <a:latin typeface="Arial" panose="020B0604020202020204" pitchFamily="34" charset="0"/>
                <a:cs typeface="Arial" panose="020B0604020202020204" pitchFamily="34" charset="0"/>
              </a:rPr>
              <a:t> πράγματος,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ᾧ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ἄρχοντες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ἀσχολίαν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ἄγουσι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οὔπω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ἔρχομαι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ἐλθόντα</a:t>
            </a:r>
            <a:r>
              <a:rPr lang="el-GR" dirty="0">
                <a:latin typeface="Arial" panose="020B0604020202020204" pitchFamily="34" charset="0"/>
                <a:cs typeface="Arial" panose="020B0604020202020204" pitchFamily="34" charset="0"/>
              </a:rPr>
              <a:t> με </a:t>
            </a:r>
            <a:r>
              <a:rPr lang="el-GR" dirty="0" err="1">
                <a:latin typeface="Arial" panose="020B0604020202020204" pitchFamily="34" charset="0"/>
                <a:cs typeface="Arial" panose="020B0604020202020204" pitchFamily="34" charset="0"/>
              </a:rPr>
              <a:t>δεῖ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τεθνάναι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ἀλλά</a:t>
            </a:r>
            <a:r>
              <a:rPr lang="el-GR" dirty="0">
                <a:latin typeface="Arial" panose="020B0604020202020204" pitchFamily="34" charset="0"/>
                <a:cs typeface="Arial" panose="020B0604020202020204" pitchFamily="34" charset="0"/>
              </a:rPr>
              <a:t> μοι, ὦ </a:t>
            </a:r>
            <a:r>
              <a:rPr lang="el-GR" dirty="0" err="1">
                <a:latin typeface="Arial" panose="020B0604020202020204" pitchFamily="34" charset="0"/>
                <a:cs typeface="Arial" panose="020B0604020202020204" pitchFamily="34" charset="0"/>
              </a:rPr>
              <a:t>ἄνδρες</a:t>
            </a:r>
            <a:r>
              <a:rPr lang="el-GR" dirty="0">
                <a:latin typeface="Arial" panose="020B0604020202020204" pitchFamily="34" charset="0"/>
                <a:cs typeface="Arial" panose="020B0604020202020204" pitchFamily="34" charset="0"/>
              </a:rPr>
              <a:t>, παραμείνατε </a:t>
            </a:r>
            <a:r>
              <a:rPr lang="el-GR" dirty="0" err="1">
                <a:latin typeface="Arial" panose="020B0604020202020204" pitchFamily="34" charset="0"/>
                <a:cs typeface="Arial" panose="020B0604020202020204" pitchFamily="34" charset="0"/>
              </a:rPr>
              <a:t>τοσοῦτον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χρόνον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κωλύει </a:t>
            </a:r>
            <a:r>
              <a:rPr lang="el-GR" dirty="0" err="1">
                <a:latin typeface="Arial" panose="020B0604020202020204" pitchFamily="34" charset="0"/>
                <a:cs typeface="Arial" panose="020B0604020202020204" pitchFamily="34" charset="0"/>
              </a:rPr>
              <a:t>διαμυθολογῆσαι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ἀλλήλους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ἔξεστιν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ὑμῖν</a:t>
            </a:r>
            <a:r>
              <a:rPr lang="el-GR" dirty="0">
                <a:latin typeface="Arial" panose="020B0604020202020204" pitchFamily="34" charset="0"/>
                <a:cs typeface="Arial" panose="020B0604020202020204" pitchFamily="34" charset="0"/>
              </a:rPr>
              <a:t> [40</a:t>
            </a:r>
            <a:r>
              <a:rPr lang="en-GB" dirty="0">
                <a:latin typeface="Arial" panose="020B0604020202020204" pitchFamily="34" charset="0"/>
                <a:cs typeface="Arial" panose="020B0604020202020204" pitchFamily="34" charset="0"/>
              </a:rPr>
              <a:t>a]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φίλοις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ἐπιδεῖξαι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ἐθέλω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νυνί</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συμβεβηκὸς</a:t>
            </a:r>
            <a:r>
              <a:rPr lang="el-GR" dirty="0">
                <a:latin typeface="Arial" panose="020B0604020202020204" pitchFamily="34" charset="0"/>
                <a:cs typeface="Arial" panose="020B0604020202020204" pitchFamily="34" charset="0"/>
              </a:rPr>
              <a:t> τί </a:t>
            </a:r>
            <a:r>
              <a:rPr lang="el-GR" dirty="0" err="1">
                <a:latin typeface="Arial" panose="020B0604020202020204" pitchFamily="34" charset="0"/>
                <a:cs typeface="Arial" panose="020B0604020202020204" pitchFamily="34" charset="0"/>
              </a:rPr>
              <a:t>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νοεῖ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ἐμοὶ</a:t>
            </a:r>
            <a:r>
              <a:rPr lang="el-GR" dirty="0">
                <a:latin typeface="Arial" panose="020B0604020202020204" pitchFamily="34" charset="0"/>
                <a:cs typeface="Arial" panose="020B0604020202020204" pitchFamily="34" charset="0"/>
              </a:rPr>
              <a:t> γάρ, ὦ </a:t>
            </a:r>
            <a:r>
              <a:rPr lang="el-GR" dirty="0" err="1">
                <a:latin typeface="Arial" panose="020B0604020202020204" pitchFamily="34" charset="0"/>
                <a:cs typeface="Arial" panose="020B0604020202020204" pitchFamily="34" charset="0"/>
              </a:rPr>
              <a:t>ἄνδρες</a:t>
            </a:r>
            <a:r>
              <a:rPr lang="el-GR" dirty="0">
                <a:latin typeface="Arial" panose="020B0604020202020204" pitchFamily="34" charset="0"/>
                <a:cs typeface="Arial" panose="020B0604020202020204" pitchFamily="34" charset="0"/>
              </a:rPr>
              <a:t> δικασταί —</a:t>
            </a:r>
            <a:r>
              <a:rPr lang="el-GR" dirty="0" err="1">
                <a:latin typeface="Arial" panose="020B0604020202020204" pitchFamily="34" charset="0"/>
                <a:cs typeface="Arial" panose="020B0604020202020204" pitchFamily="34" charset="0"/>
              </a:rPr>
              <a:t>ὑμᾶς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δικαστὰς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καλοίην</a:t>
            </a:r>
            <a:r>
              <a:rPr lang="el-GR" dirty="0">
                <a:latin typeface="Arial" panose="020B0604020202020204" pitchFamily="34" charset="0"/>
                <a:cs typeface="Arial" panose="020B0604020202020204" pitchFamily="34" charset="0"/>
              </a:rPr>
              <a:t>— θαυμάσιόν τι </a:t>
            </a:r>
            <a:r>
              <a:rPr lang="el-GR" dirty="0" err="1">
                <a:latin typeface="Arial" panose="020B0604020202020204" pitchFamily="34" charset="0"/>
                <a:cs typeface="Arial" panose="020B0604020202020204" pitchFamily="34" charset="0"/>
              </a:rPr>
              <a:t>γέγονεν</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εἰωθυῖά</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μαντικὴ</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δαιμονίου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πρόσθεν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χρόνῳ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παντὶ</a:t>
            </a:r>
            <a:r>
              <a:rPr lang="el-GR" dirty="0">
                <a:latin typeface="Arial" panose="020B0604020202020204" pitchFamily="34" charset="0"/>
                <a:cs typeface="Arial" panose="020B0604020202020204" pitchFamily="34" charset="0"/>
              </a:rPr>
              <a:t> πάνυ </a:t>
            </a:r>
            <a:r>
              <a:rPr lang="el-GR" dirty="0" err="1">
                <a:latin typeface="Arial" panose="020B0604020202020204" pitchFamily="34" charset="0"/>
                <a:cs typeface="Arial" panose="020B0604020202020204" pitchFamily="34" charset="0"/>
              </a:rPr>
              <a:t>πυκνὴ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ἀεὶ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πάνυ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σμικροῖς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ἐναντιουμένη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μέλλοιμι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πράξειν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νυνὶ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συμβέβηκέ</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ἅπερ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ὁρᾶτε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ταυτὶ</a:t>
            </a:r>
            <a:r>
              <a:rPr lang="el-GR" dirty="0">
                <a:latin typeface="Arial" panose="020B0604020202020204" pitchFamily="34" charset="0"/>
                <a:cs typeface="Arial" panose="020B0604020202020204" pitchFamily="34" charset="0"/>
              </a:rPr>
              <a:t> ἅ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οἰηθείη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νομίζεται </a:t>
            </a:r>
            <a:r>
              <a:rPr lang="el-GR" dirty="0" err="1">
                <a:latin typeface="Arial" panose="020B0604020202020204" pitchFamily="34" charset="0"/>
                <a:cs typeface="Arial" panose="020B0604020202020204" pitchFamily="34" charset="0"/>
              </a:rPr>
              <a:t>ἔσχατα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κακῶν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ἐμοὶ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[40</a:t>
            </a:r>
            <a:r>
              <a:rPr lang="en-GB" dirty="0">
                <a:latin typeface="Arial" panose="020B0604020202020204" pitchFamily="34" charset="0"/>
                <a:cs typeface="Arial" panose="020B0604020202020204" pitchFamily="34" charset="0"/>
              </a:rPr>
              <a:t>b]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ἐξιόντι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ἕωθεν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οἴκοθεν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ἠναντιώθη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σημεῖον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ἡνίκα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ἀνέβαινον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ἐνταυθοῖ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δικαστήριον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οὐδαμοῦ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μέλλοντί</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ἐρεῖν</a:t>
            </a:r>
            <a:r>
              <a:rPr lang="el-GR" dirty="0">
                <a:latin typeface="Arial" panose="020B0604020202020204" pitchFamily="34" charset="0"/>
                <a:cs typeface="Arial" panose="020B0604020202020204" pitchFamily="34" charset="0"/>
              </a:rPr>
              <a:t>. </a:t>
            </a:r>
          </a:p>
        </p:txBody>
      </p:sp>
      <p:sp>
        <p:nvSpPr>
          <p:cNvPr id="2" name="Θέση περιεχομένου 1">
            <a:extLst>
              <a:ext uri="{FF2B5EF4-FFF2-40B4-BE49-F238E27FC236}">
                <a16:creationId xmlns:a16="http://schemas.microsoft.com/office/drawing/2014/main" id="{B7E24EC0-8E86-2947-4B72-5B971051E7E0}"/>
              </a:ext>
            </a:extLst>
          </p:cNvPr>
          <p:cNvSpPr>
            <a:spLocks noGrp="1"/>
          </p:cNvSpPr>
          <p:nvPr>
            <p:ph sz="half" idx="2"/>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Μ᾽ εκείνους όμως που μου δώκανε αθωωτική ψήφο θα μιλούσα ευχαρίστως </a:t>
            </a:r>
            <a:r>
              <a:rPr lang="el-GR" dirty="0" err="1">
                <a:latin typeface="Arial" panose="020B0604020202020204" pitchFamily="34" charset="0"/>
                <a:cs typeface="Arial" panose="020B0604020202020204" pitchFamily="34" charset="0"/>
              </a:rPr>
              <a:t>γι</a:t>
            </a:r>
            <a:r>
              <a:rPr lang="el-GR" dirty="0">
                <a:latin typeface="Arial" panose="020B0604020202020204" pitchFamily="34" charset="0"/>
                <a:cs typeface="Arial" panose="020B0604020202020204" pitchFamily="34" charset="0"/>
              </a:rPr>
              <a:t>᾽ αυτό που έγινε, ενόσω οι ένδεκα βρίσκονται ακόμη σε δουλειά και εγώ δεν πηγαίνω ακόμα εκεί που πρέπει να πάω, για να θανατωθώ. Μείνετε λοιπόν μαζί μου, ω άνδρες, αυτή την ώρα· γιατί τίποτε δεν μας εμποδίζει να τα πούμε μεταξύ μας, όσο μας αφήνουν. Γιατί σε σας, σα φίλοι που είσθε, θέλω να σας δείξω τί σημαίνει αυτό που μου </a:t>
            </a:r>
            <a:r>
              <a:rPr lang="el-GR" dirty="0" err="1">
                <a:latin typeface="Arial" panose="020B0604020202020204" pitchFamily="34" charset="0"/>
                <a:cs typeface="Arial" panose="020B0604020202020204" pitchFamily="34" charset="0"/>
              </a:rPr>
              <a:t>συνέβηκε</a:t>
            </a:r>
            <a:r>
              <a:rPr lang="el-GR" dirty="0">
                <a:latin typeface="Arial" panose="020B0604020202020204" pitchFamily="34" charset="0"/>
                <a:cs typeface="Arial" panose="020B0604020202020204" pitchFamily="34" charset="0"/>
              </a:rPr>
              <a:t>. Γιατί εμένα, ω δικαστές (και όταν εσάς σας ονομάζω δικαστές, σωστά νομίζω πως σας ονομάζω) μου ᾽</a:t>
            </a:r>
            <a:r>
              <a:rPr lang="el-GR" dirty="0" err="1">
                <a:latin typeface="Arial" panose="020B0604020202020204" pitchFamily="34" charset="0"/>
                <a:cs typeface="Arial" panose="020B0604020202020204" pitchFamily="34" charset="0"/>
              </a:rPr>
              <a:t>τυχε</a:t>
            </a:r>
            <a:r>
              <a:rPr lang="el-GR" dirty="0">
                <a:latin typeface="Arial" panose="020B0604020202020204" pitchFamily="34" charset="0"/>
                <a:cs typeface="Arial" panose="020B0604020202020204" pitchFamily="34" charset="0"/>
              </a:rPr>
              <a:t> κάτι σαν θαύμα. Γιατί η μαντική δύναμη που έχω πάντα, από την θεότητα που ξέρετε, πρωτύτερα ήτανε πολύ συχνή πάντα και μου εναντιωνότανε και στα μικρότερα πράγματα, όταν πήγαινα να κάνω τίποτε που δεν ήτανε σωστό· και τώρα μου </a:t>
            </a:r>
            <a:r>
              <a:rPr lang="el-GR" dirty="0" err="1">
                <a:latin typeface="Arial" panose="020B0604020202020204" pitchFamily="34" charset="0"/>
                <a:cs typeface="Arial" panose="020B0604020202020204" pitchFamily="34" charset="0"/>
              </a:rPr>
              <a:t>συνέβηκαν</a:t>
            </a:r>
            <a:r>
              <a:rPr lang="el-GR" dirty="0">
                <a:latin typeface="Arial" panose="020B0604020202020204" pitchFamily="34" charset="0"/>
                <a:cs typeface="Arial" panose="020B0604020202020204" pitchFamily="34" charset="0"/>
              </a:rPr>
              <a:t> αυτά εδώ που και μόνοι σας τα βλέπετε και που θα </a:t>
            </a:r>
            <a:r>
              <a:rPr lang="el-GR" dirty="0" err="1">
                <a:latin typeface="Arial" panose="020B0604020202020204" pitchFamily="34" charset="0"/>
                <a:cs typeface="Arial" panose="020B0604020202020204" pitchFamily="34" charset="0"/>
              </a:rPr>
              <a:t>φαντάζετο</a:t>
            </a:r>
            <a:r>
              <a:rPr lang="el-GR" dirty="0">
                <a:latin typeface="Arial" panose="020B0604020202020204" pitchFamily="34" charset="0"/>
                <a:cs typeface="Arial" panose="020B0604020202020204" pitchFamily="34" charset="0"/>
              </a:rPr>
              <a:t> κανένας, όπως όλοι το πιστεύουν, πως είναι τα μεγαλύτερα κακά. Εμένα λοιπόν [40b] ούτε όταν βγήκα το πρωί από το σπίτι μου μού εναντιώθηκε το σημάδι αυτό του θεού, ούτε όταν παρουσιάσθηκα εδώ στο δικαστήριο, ούτε στον λόγο μου απάνω, όταν πήγαινα να πω κάτι</a:t>
            </a:r>
            <a:r>
              <a:rPr lang="en-US"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681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6E50DD-5E28-C94C-2118-BE6EFFDC94B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4</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ΜΑΘΗΜΑ</a:t>
            </a:r>
          </a:p>
        </p:txBody>
      </p:sp>
      <p:pic>
        <p:nvPicPr>
          <p:cNvPr id="6" name="Θέση εικόνας 5">
            <a:extLst>
              <a:ext uri="{FF2B5EF4-FFF2-40B4-BE49-F238E27FC236}">
                <a16:creationId xmlns:a16="http://schemas.microsoft.com/office/drawing/2014/main" id="{2B52DDB9-7872-E94A-E82A-3D304E96CF27}"/>
              </a:ext>
            </a:extLst>
          </p:cNvPr>
          <p:cNvPicPr>
            <a:picLocks noGrp="1" noChangeAspect="1"/>
          </p:cNvPicPr>
          <p:nvPr>
            <p:ph type="pic" idx="1"/>
          </p:nvPr>
        </p:nvPicPr>
        <p:blipFill>
          <a:blip r:embed="rId2"/>
          <a:srcRect l="5509" r="5509"/>
          <a:stretch>
            <a:fillRect/>
          </a:stretch>
        </p:blipFill>
        <p:spPr/>
      </p:pic>
      <p:sp>
        <p:nvSpPr>
          <p:cNvPr id="4" name="Θέση κειμένου 3">
            <a:extLst>
              <a:ext uri="{FF2B5EF4-FFF2-40B4-BE49-F238E27FC236}">
                <a16:creationId xmlns:a16="http://schemas.microsoft.com/office/drawing/2014/main" id="{620B1654-F577-6405-B0F4-BD962DA83395}"/>
              </a:ext>
            </a:extLst>
          </p:cNvPr>
          <p:cNvSpPr>
            <a:spLocks noGrp="1"/>
          </p:cNvSpPr>
          <p:nvPr>
            <p:ph type="body" sz="half" idx="2"/>
          </p:nvPr>
        </p:nvSpPr>
        <p:spPr/>
        <p:txBody>
          <a:bodyPr/>
          <a:lstStyle/>
          <a:p>
            <a:r>
              <a:rPr lang="el-GR" i="1" dirty="0">
                <a:latin typeface="Arial" panose="020B0604020202020204" pitchFamily="34" charset="0"/>
                <a:cs typeface="Arial" panose="020B0604020202020204" pitchFamily="34" charset="0"/>
              </a:rPr>
              <a:t>ΑΠΟΛΟΓΙΑ ΣΩΚΡΑΤΟΥΣ</a:t>
            </a:r>
          </a:p>
        </p:txBody>
      </p:sp>
    </p:spTree>
    <p:extLst>
      <p:ext uri="{BB962C8B-B14F-4D97-AF65-F5344CB8AC3E}">
        <p14:creationId xmlns:p14="http://schemas.microsoft.com/office/powerpoint/2010/main" val="3229553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269463-1063-3A88-C27B-62F6D3E7456D}"/>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4FA18E51-B65C-A55E-427A-E0381BAC2142}"/>
              </a:ext>
            </a:extLst>
          </p:cNvPr>
          <p:cNvSpPr>
            <a:spLocks noGrp="1"/>
          </p:cNvSpPr>
          <p:nvPr>
            <p:ph sz="half" idx="1"/>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καίτοι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πολλαχοῦ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δή</a:t>
            </a:r>
            <a:r>
              <a:rPr lang="el-GR" dirty="0">
                <a:latin typeface="Arial" panose="020B0604020202020204" pitchFamily="34" charset="0"/>
                <a:cs typeface="Arial" panose="020B0604020202020204" pitchFamily="34" charset="0"/>
              </a:rPr>
              <a:t> με </a:t>
            </a:r>
            <a:r>
              <a:rPr lang="el-GR" dirty="0" err="1">
                <a:latin typeface="Arial" panose="020B0604020202020204" pitchFamily="34" charset="0"/>
                <a:cs typeface="Arial" panose="020B0604020202020204" pitchFamily="34" charset="0"/>
              </a:rPr>
              <a:t>ἐπέσχε</a:t>
            </a:r>
            <a:r>
              <a:rPr lang="el-GR" dirty="0">
                <a:latin typeface="Arial" panose="020B0604020202020204" pitchFamily="34" charset="0"/>
                <a:cs typeface="Arial" panose="020B0604020202020204" pitchFamily="34" charset="0"/>
              </a:rPr>
              <a:t> λέγοντα μεταξύ·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οὐδαμοῦ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ταύτην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πρᾶξιν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ἔργῳ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οὐδενὶ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ἠναντίωταί</a:t>
            </a:r>
            <a:r>
              <a:rPr lang="el-GR" dirty="0">
                <a:latin typeface="Arial" panose="020B0604020202020204" pitchFamily="34" charset="0"/>
                <a:cs typeface="Arial" panose="020B0604020202020204" pitchFamily="34" charset="0"/>
              </a:rPr>
              <a:t> μοι. τί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αἴτιον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ὑπολαμβάνω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ἐρῶ</a:t>
            </a:r>
            <a:r>
              <a:rPr lang="el-GR" dirty="0">
                <a:latin typeface="Arial" panose="020B0604020202020204" pitchFamily="34" charset="0"/>
                <a:cs typeface="Arial" panose="020B0604020202020204" pitchFamily="34" charset="0"/>
              </a:rPr>
              <a:t>· κινδυνεύει γάρ μοι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συμβεβηκὸς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γεγονέναι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ὑπολαμβάνομεν</a:t>
            </a:r>
            <a:r>
              <a:rPr lang="el-GR" dirty="0">
                <a:latin typeface="Arial" panose="020B0604020202020204" pitchFamily="34" charset="0"/>
                <a:cs typeface="Arial" panose="020B0604020202020204" pitchFamily="34" charset="0"/>
              </a:rPr>
              <a:t>, [40</a:t>
            </a:r>
            <a:r>
              <a:rPr lang="en-GB" dirty="0">
                <a:latin typeface="Arial" panose="020B0604020202020204" pitchFamily="34" charset="0"/>
                <a:cs typeface="Arial" panose="020B0604020202020204" pitchFamily="34" charset="0"/>
              </a:rPr>
              <a:t>c] </a:t>
            </a:r>
            <a:r>
              <a:rPr lang="el-GR" dirty="0" err="1">
                <a:latin typeface="Arial" panose="020B0604020202020204" pitchFamily="34" charset="0"/>
                <a:cs typeface="Arial" panose="020B0604020202020204" pitchFamily="34" charset="0"/>
              </a:rPr>
              <a:t>ὅσοι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οἰόμεθα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κακὸν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τεθνάναι</a:t>
            </a:r>
            <a:r>
              <a:rPr lang="el-GR" dirty="0">
                <a:latin typeface="Arial" panose="020B0604020202020204" pitchFamily="34" charset="0"/>
                <a:cs typeface="Arial" panose="020B0604020202020204" pitchFamily="34" charset="0"/>
              </a:rPr>
              <a:t>. μέγα μοι </a:t>
            </a:r>
            <a:r>
              <a:rPr lang="el-GR" dirty="0" err="1">
                <a:latin typeface="Arial" panose="020B0604020202020204" pitchFamily="34" charset="0"/>
                <a:cs typeface="Arial" panose="020B0604020202020204" pitchFamily="34" charset="0"/>
              </a:rPr>
              <a:t>τεκμήριον</a:t>
            </a:r>
            <a:r>
              <a:rPr lang="el-GR" dirty="0">
                <a:latin typeface="Arial" panose="020B0604020202020204" pitchFamily="34" charset="0"/>
                <a:cs typeface="Arial" panose="020B0604020202020204" pitchFamily="34" charset="0"/>
              </a:rPr>
              <a:t> τούτου </a:t>
            </a:r>
            <a:r>
              <a:rPr lang="el-GR" dirty="0" err="1">
                <a:latin typeface="Arial" panose="020B0604020202020204" pitchFamily="34" charset="0"/>
                <a:cs typeface="Arial" panose="020B0604020202020204" pitchFamily="34" charset="0"/>
              </a:rPr>
              <a:t>γέγονεν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ἠναντιώθη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εἰωθὸς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σημεῖον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μή</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ἔμελλον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πράξειν</a:t>
            </a:r>
            <a:r>
              <a:rPr lang="el-GR" dirty="0">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E912EC30-C22D-D578-934D-03D76BE602E5}"/>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μολονότι σε άλλους λόγους, σε πολλά μέρη, μ᾽ εμπόδισε απάνω στην ώρα που μιλούσα.</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Τώρα όμως πουθενά σε όλη αυτή την ιστορία, ούτε σε πράξη καμιά ούτε σε λόγο μού έχει εναντιωθεί. </a:t>
            </a:r>
            <a:r>
              <a:rPr lang="el-GR" dirty="0" err="1">
                <a:latin typeface="Arial" panose="020B0604020202020204" pitchFamily="34" charset="0"/>
                <a:cs typeface="Arial" panose="020B0604020202020204" pitchFamily="34" charset="0"/>
              </a:rPr>
              <a:t>Ποιά</a:t>
            </a:r>
            <a:r>
              <a:rPr lang="el-GR" dirty="0">
                <a:latin typeface="Arial" panose="020B0604020202020204" pitchFamily="34" charset="0"/>
                <a:cs typeface="Arial" panose="020B0604020202020204" pitchFamily="34" charset="0"/>
              </a:rPr>
              <a:t> λοιπόν είναι η αιτία, κατά τη γνώμη μου; Εγώ θα σας το πω· γιατί αυτό που μου </a:t>
            </a:r>
            <a:r>
              <a:rPr lang="el-GR" dirty="0" err="1">
                <a:latin typeface="Arial" panose="020B0604020202020204" pitchFamily="34" charset="0"/>
                <a:cs typeface="Arial" panose="020B0604020202020204" pitchFamily="34" charset="0"/>
              </a:rPr>
              <a:t>συνέβηκε</a:t>
            </a:r>
            <a:r>
              <a:rPr lang="el-GR" dirty="0">
                <a:latin typeface="Arial" panose="020B0604020202020204" pitchFamily="34" charset="0"/>
                <a:cs typeface="Arial" panose="020B0604020202020204" pitchFamily="34" charset="0"/>
              </a:rPr>
              <a:t> πάει να μου βγει σε καλό, και δεν είναι σωστό, όπως το παίρνουμε εμείς, όσοι νομίζουμε πως είναι κακό να πεθάνει κανένας. Εμένα μου δόθηκε μια μεγάλη απόδειξη </a:t>
            </a:r>
            <a:r>
              <a:rPr lang="el-GR" dirty="0" err="1">
                <a:latin typeface="Arial" panose="020B0604020202020204" pitchFamily="34" charset="0"/>
                <a:cs typeface="Arial" panose="020B0604020202020204" pitchFamily="34" charset="0"/>
              </a:rPr>
              <a:t>γι</a:t>
            </a:r>
            <a:r>
              <a:rPr lang="el-GR" dirty="0">
                <a:latin typeface="Arial" panose="020B0604020202020204" pitchFamily="34" charset="0"/>
                <a:cs typeface="Arial" panose="020B0604020202020204" pitchFamily="34" charset="0"/>
              </a:rPr>
              <a:t>᾽ αυτό το πράγμα· γιατί δεν ήτανε ποτέ δυνατόν να μη μου εναντιωθεί το συνηθισμένο σημάδι του θεού, αν δεν έμελλα να κάμω κάτι καλό.</a:t>
            </a:r>
            <a:endParaRPr lang="el-GR" dirty="0"/>
          </a:p>
        </p:txBody>
      </p:sp>
    </p:spTree>
    <p:extLst>
      <p:ext uri="{BB962C8B-B14F-4D97-AF65-F5344CB8AC3E}">
        <p14:creationId xmlns:p14="http://schemas.microsoft.com/office/powerpoint/2010/main" val="3849131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C0F1C-E33D-9043-1E1E-07A07C0F1E08}"/>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D775C78D-8BDC-B5D6-0BB4-915296D8D567}"/>
              </a:ext>
            </a:extLst>
          </p:cNvPr>
          <p:cNvSpPr>
            <a:spLocks noGrp="1"/>
          </p:cNvSpPr>
          <p:nvPr>
            <p:ph sz="half" idx="1"/>
          </p:nvPr>
        </p:nvSpPr>
        <p:spPr/>
        <p:txBody>
          <a:bodyPr>
            <a:normAutofit fontScale="62500" lnSpcReduction="20000"/>
          </a:bodyPr>
          <a:lstStyle/>
          <a:p>
            <a:pPr marL="0" indent="0" algn="just">
              <a:buNone/>
            </a:pPr>
            <a:r>
              <a:rPr lang="el-GR" dirty="0" err="1">
                <a:latin typeface="Arial" panose="020B0604020202020204" pitchFamily="34" charset="0"/>
                <a:cs typeface="Arial" panose="020B0604020202020204" pitchFamily="34" charset="0"/>
              </a:rPr>
              <a:t>Ἐννοήσωμεν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πολλὴ</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ἐλπίς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δυοῖν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θάτερόν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τεθνάναι</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αἴσθησιν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μηδεμίαν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μηδενὸς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τεθνεῶτα</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κατὰ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λεγόμενα μεταβολή τις τυγχάνει </a:t>
            </a:r>
            <a:r>
              <a:rPr lang="el-GR" dirty="0" err="1">
                <a:latin typeface="Arial" panose="020B0604020202020204" pitchFamily="34" charset="0"/>
                <a:cs typeface="Arial" panose="020B0604020202020204" pitchFamily="34" charset="0"/>
              </a:rPr>
              <a:t>οὖσα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μετοίκησις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τόπου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ἐνθένδε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τόπον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μηδεμία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αἴσθησίς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[40</a:t>
            </a:r>
            <a:r>
              <a:rPr lang="en-GB" dirty="0">
                <a:latin typeface="Arial" panose="020B0604020202020204" pitchFamily="34" charset="0"/>
                <a:cs typeface="Arial" panose="020B0604020202020204" pitchFamily="34" charset="0"/>
              </a:rPr>
              <a:t>d] </a:t>
            </a:r>
            <a:r>
              <a:rPr lang="el-GR" b="1" dirty="0" err="1">
                <a:latin typeface="Arial" panose="020B0604020202020204" pitchFamily="34" charset="0"/>
                <a:cs typeface="Arial" panose="020B0604020202020204" pitchFamily="34" charset="0"/>
              </a:rPr>
              <a:t>οἷον</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ὕπνος</a:t>
            </a:r>
            <a:r>
              <a:rPr lang="el-GR" b="1"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ἐπειδάν</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καθεύδων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ὄναρ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ὁρᾷ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θαυμάσιον</a:t>
            </a:r>
            <a:r>
              <a:rPr lang="el-GR" dirty="0">
                <a:latin typeface="Arial" panose="020B0604020202020204" pitchFamily="34" charset="0"/>
                <a:cs typeface="Arial" panose="020B0604020202020204" pitchFamily="34" charset="0"/>
              </a:rPr>
              <a:t> κέρδος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 ὁ θάνατος —</a:t>
            </a:r>
            <a:r>
              <a:rPr lang="el-GR" dirty="0" err="1">
                <a:latin typeface="Arial" panose="020B0604020202020204" pitchFamily="34" charset="0"/>
                <a:cs typeface="Arial" panose="020B0604020202020204" pitchFamily="34" charset="0"/>
              </a:rPr>
              <a:t>ἐγὼ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ἐκλεξάμενον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δέοι</a:t>
            </a:r>
            <a:r>
              <a:rPr lang="el-GR" dirty="0">
                <a:latin typeface="Arial" panose="020B0604020202020204" pitchFamily="34" charset="0"/>
                <a:cs typeface="Arial" panose="020B0604020202020204" pitchFamily="34" charset="0"/>
              </a:rPr>
              <a:t> ταύτην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νύκτα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ᾗ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κατέδαρθεν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ὄναρ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ἄλλας</a:t>
            </a:r>
            <a:r>
              <a:rPr lang="el-GR" dirty="0">
                <a:latin typeface="Arial" panose="020B0604020202020204" pitchFamily="34" charset="0"/>
                <a:cs typeface="Arial" panose="020B0604020202020204" pitchFamily="34" charset="0"/>
              </a:rPr>
              <a:t> νύκτας τε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ἡμέρας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βίου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ἑαυτοῦ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ἀντιπαραθέντα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ταύτῃ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νυκτὶ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σκεψάμενον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εἰπεῖν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πόσας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ἄμεινον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ἥδιον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ἡμέρας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νύκτας ταύτης </a:t>
            </a:r>
            <a:r>
              <a:rPr lang="el-GR" dirty="0" err="1">
                <a:latin typeface="Arial" panose="020B0604020202020204" pitchFamily="34" charset="0"/>
                <a:cs typeface="Arial" panose="020B0604020202020204" pitchFamily="34" charset="0"/>
              </a:rPr>
              <a:t>τῆς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νυκτὸς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βεβίωκεν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ἑαυτοῦ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βίῳ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οἶμαι</a:t>
            </a:r>
            <a:r>
              <a:rPr lang="el-GR" dirty="0">
                <a:latin typeface="Arial" panose="020B0604020202020204" pitchFamily="34" charset="0"/>
                <a:cs typeface="Arial" panose="020B0604020202020204" pitchFamily="34" charset="0"/>
              </a:rPr>
              <a:t> [40</a:t>
            </a:r>
            <a:r>
              <a:rPr lang="en-GB" dirty="0">
                <a:latin typeface="Arial" panose="020B0604020202020204" pitchFamily="34" charset="0"/>
                <a:cs typeface="Arial" panose="020B0604020202020204" pitchFamily="34" charset="0"/>
              </a:rPr>
              <a:t>e]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ἰδιώτην</a:t>
            </a:r>
            <a:r>
              <a:rPr lang="el-GR" dirty="0">
                <a:latin typeface="Arial" panose="020B0604020202020204" pitchFamily="34" charset="0"/>
                <a:cs typeface="Arial" panose="020B0604020202020204" pitchFamily="34" charset="0"/>
              </a:rPr>
              <a:t> τινά,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μέγαν βασιλέα </a:t>
            </a:r>
            <a:r>
              <a:rPr lang="el-GR" dirty="0" err="1">
                <a:latin typeface="Arial" panose="020B0604020202020204" pitchFamily="34" charset="0"/>
                <a:cs typeface="Arial" panose="020B0604020202020204" pitchFamily="34" charset="0"/>
              </a:rPr>
              <a:t>εὐαριθμήτους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εὑρεῖν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αὐτὸν</a:t>
            </a:r>
            <a:r>
              <a:rPr lang="el-GR" dirty="0">
                <a:latin typeface="Arial" panose="020B0604020202020204" pitchFamily="34" charset="0"/>
                <a:cs typeface="Arial" panose="020B0604020202020204" pitchFamily="34" charset="0"/>
              </a:rPr>
              <a:t> ταύτας </a:t>
            </a:r>
            <a:r>
              <a:rPr lang="el-GR" dirty="0" err="1">
                <a:latin typeface="Arial" panose="020B0604020202020204" pitchFamily="34" charset="0"/>
                <a:cs typeface="Arial" panose="020B0604020202020204" pitchFamily="34" charset="0"/>
              </a:rPr>
              <a:t>πρὸς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ἡμέρας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νύκτας—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τοιοῦτον</a:t>
            </a:r>
            <a:r>
              <a:rPr lang="el-GR" dirty="0">
                <a:latin typeface="Arial" panose="020B0604020202020204" pitchFamily="34" charset="0"/>
                <a:cs typeface="Arial" panose="020B0604020202020204" pitchFamily="34" charset="0"/>
              </a:rPr>
              <a:t> ὁ θάνατός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κέρδος </a:t>
            </a:r>
            <a:r>
              <a:rPr lang="el-GR" dirty="0" err="1">
                <a:latin typeface="Arial" panose="020B0604020202020204" pitchFamily="34" charset="0"/>
                <a:cs typeface="Arial" panose="020B0604020202020204" pitchFamily="34" charset="0"/>
              </a:rPr>
              <a:t>ἔγωγε</a:t>
            </a:r>
            <a:r>
              <a:rPr lang="el-GR" dirty="0">
                <a:latin typeface="Arial" panose="020B0604020202020204" pitchFamily="34" charset="0"/>
                <a:cs typeface="Arial" panose="020B0604020202020204" pitchFamily="34" charset="0"/>
              </a:rPr>
              <a:t> λέγω·</a:t>
            </a:r>
          </a:p>
        </p:txBody>
      </p:sp>
      <p:sp>
        <p:nvSpPr>
          <p:cNvPr id="4" name="Θέση περιεχομένου 3">
            <a:extLst>
              <a:ext uri="{FF2B5EF4-FFF2-40B4-BE49-F238E27FC236}">
                <a16:creationId xmlns:a16="http://schemas.microsoft.com/office/drawing/2014/main" id="{2B3AE341-AAC6-FA7D-3D6B-FA2256E7EF24}"/>
              </a:ext>
            </a:extLst>
          </p:cNvPr>
          <p:cNvSpPr>
            <a:spLocks noGrp="1"/>
          </p:cNvSpPr>
          <p:nvPr>
            <p:ph sz="half" idx="2"/>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Έπειτα ας το συλλογισθούμε και έτσι, πόσες δηλαδή ελπίδες μας δίνει με το να είναι καλό πράγμα. Γιατί ένα από τα δύο είναι το να πεθάνει κανένας· ή είναι δηλαδή σαν να μην είναι, </a:t>
            </a:r>
            <a:r>
              <a:rPr lang="el-GR" dirty="0" err="1">
                <a:latin typeface="Arial" panose="020B0604020202020204" pitchFamily="34" charset="0"/>
                <a:cs typeface="Arial" panose="020B0604020202020204" pitchFamily="34" charset="0"/>
              </a:rPr>
              <a:t>ούτ</a:t>
            </a:r>
            <a:r>
              <a:rPr lang="el-GR" dirty="0">
                <a:latin typeface="Arial" panose="020B0604020202020204" pitchFamily="34" charset="0"/>
                <a:cs typeface="Arial" panose="020B0604020202020204" pitchFamily="34" charset="0"/>
              </a:rPr>
              <a:t>᾽ έχει αίσθηση από τίποτε ο πεθαμένος, ή όπως λένε κάποια αλλαγή είναι ο θάνατος και η ψυχή αλλάζει κατοικία από τον τόπο αυτό σε άλλο τόπο. Και αν καμιά αίσθηση δεν υπάρχει πια αλλά [40d] είναι σαν ύπνος, όπως όταν κοιμάται κανείς και ούτε όνειρο βλέπει κανένα, θα ήτανε θαυμάσιο κέρδος ο θάνατος. Γιατί εγώ φαντάζομαι πως αν διαλέξει κανένας αυτή τη νύχτα, που έτσι βαριοκοιμήθηκε, ώστε ούτε όνειρο είδε, και ύστερα συγκρίνει με τις άλλες νύχτες και τις ημέρες της ζωής του τη νύχτα αυτή, και συλλογισθεί και πει πόσες ημέρες και νύχτες έζησε καλύτερα και γλυκύτερα στη ζωή του, πιστεύω πως, [40e] όχι ένας ιδιώτης, μα και ο μέγας βασιλεύς </a:t>
            </a:r>
            <a:r>
              <a:rPr lang="el-GR" dirty="0" err="1">
                <a:latin typeface="Arial" panose="020B0604020202020204" pitchFamily="34" charset="0"/>
                <a:cs typeface="Arial" panose="020B0604020202020204" pitchFamily="34" charset="0"/>
              </a:rPr>
              <a:t>ευκολομέτρητες</a:t>
            </a:r>
            <a:r>
              <a:rPr lang="el-GR" dirty="0">
                <a:latin typeface="Arial" panose="020B0604020202020204" pitchFamily="34" charset="0"/>
                <a:cs typeface="Arial" panose="020B0604020202020204" pitchFamily="34" charset="0"/>
              </a:rPr>
              <a:t> θα τις βρει αυτές μπροστά στις άλλες ημέρες και τις νύχτες. Αν είναι λοιπόν τέτοιο πράγμα ο θάνατος, εγώ λέω πως είναι κέρδος. </a:t>
            </a:r>
          </a:p>
        </p:txBody>
      </p:sp>
    </p:spTree>
    <p:extLst>
      <p:ext uri="{BB962C8B-B14F-4D97-AF65-F5344CB8AC3E}">
        <p14:creationId xmlns:p14="http://schemas.microsoft.com/office/powerpoint/2010/main" val="4092802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EB29AA-703B-26FC-86A6-4408AE9B1855}"/>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7A82C6E6-CC11-4867-9C30-C72A4E2BA3FA}"/>
              </a:ext>
            </a:extLst>
          </p:cNvPr>
          <p:cNvSpPr>
            <a:spLocks noGrp="1"/>
          </p:cNvSpPr>
          <p:nvPr>
            <p:ph sz="half" idx="1"/>
          </p:nvPr>
        </p:nvSpPr>
        <p:spPr/>
        <p:txBody>
          <a:bodyPr>
            <a:normAutofit fontScale="77500" lnSpcReduction="20000"/>
          </a:bodyPr>
          <a:lstStyle/>
          <a:p>
            <a:pPr marL="0" indent="0" algn="just">
              <a:buNone/>
            </a:pP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πλείων</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πᾶς</a:t>
            </a:r>
            <a:r>
              <a:rPr lang="el-GR" dirty="0">
                <a:latin typeface="Arial" panose="020B0604020202020204" pitchFamily="34" charset="0"/>
                <a:cs typeface="Arial" panose="020B0604020202020204" pitchFamily="34" charset="0"/>
              </a:rPr>
              <a:t> χρόνος φαίνεται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ἢ μία </a:t>
            </a:r>
            <a:r>
              <a:rPr lang="el-GR" dirty="0" err="1">
                <a:latin typeface="Arial" panose="020B0604020202020204" pitchFamily="34" charset="0"/>
                <a:cs typeface="Arial" panose="020B0604020202020204" pitchFamily="34" charset="0"/>
              </a:rPr>
              <a:t>νύξ</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ἀποδημῆσαί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ὁ θάνατος </a:t>
            </a:r>
            <a:r>
              <a:rPr lang="el-GR" dirty="0" err="1">
                <a:latin typeface="Arial" panose="020B0604020202020204" pitchFamily="34" charset="0"/>
                <a:cs typeface="Arial" panose="020B0604020202020204" pitchFamily="34" charset="0"/>
              </a:rPr>
              <a:t>ἐνθένδε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τόπον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ἀληθῆ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λεγόμενα,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εἰσι</a:t>
            </a:r>
            <a:r>
              <a:rPr lang="el-GR" dirty="0">
                <a:latin typeface="Arial" panose="020B0604020202020204" pitchFamily="34" charset="0"/>
                <a:cs typeface="Arial" panose="020B0604020202020204" pitchFamily="34" charset="0"/>
              </a:rPr>
              <a:t> πάντες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τεθνεῶτες</a:t>
            </a:r>
            <a:r>
              <a:rPr lang="el-GR" dirty="0">
                <a:latin typeface="Arial" panose="020B0604020202020204" pitchFamily="34" charset="0"/>
                <a:cs typeface="Arial" panose="020B0604020202020204" pitchFamily="34" charset="0"/>
              </a:rPr>
              <a:t>, τί </a:t>
            </a:r>
            <a:r>
              <a:rPr lang="el-GR" dirty="0" err="1">
                <a:latin typeface="Arial" panose="020B0604020202020204" pitchFamily="34" charset="0"/>
                <a:cs typeface="Arial" panose="020B0604020202020204" pitchFamily="34" charset="0"/>
              </a:rPr>
              <a:t>μεῖζον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ἀγαθὸν</a:t>
            </a:r>
            <a:r>
              <a:rPr lang="el-GR" dirty="0">
                <a:latin typeface="Arial" panose="020B0604020202020204" pitchFamily="34" charset="0"/>
                <a:cs typeface="Arial" panose="020B0604020202020204" pitchFamily="34" charset="0"/>
              </a:rPr>
              <a:t> τούτου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ἄνδρες</a:t>
            </a:r>
            <a:r>
              <a:rPr lang="el-GR" dirty="0">
                <a:latin typeface="Arial" panose="020B0604020202020204" pitchFamily="34" charset="0"/>
                <a:cs typeface="Arial" panose="020B0604020202020204" pitchFamily="34" charset="0"/>
              </a:rPr>
              <a:t> δικασταί;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γάρ τις [41</a:t>
            </a:r>
            <a:r>
              <a:rPr lang="en-GB" dirty="0">
                <a:latin typeface="Arial" panose="020B0604020202020204" pitchFamily="34" charset="0"/>
                <a:cs typeface="Arial" panose="020B0604020202020204" pitchFamily="34" charset="0"/>
              </a:rPr>
              <a:t>a] </a:t>
            </a:r>
            <a:r>
              <a:rPr lang="el-GR" dirty="0" err="1">
                <a:latin typeface="Arial" panose="020B0604020202020204" pitchFamily="34" charset="0"/>
                <a:cs typeface="Arial" panose="020B0604020202020204" pitchFamily="34" charset="0"/>
              </a:rPr>
              <a:t>ἀφικόμενος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Ἅιδου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ἀπαλλαγεὶς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τουτωνὶ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φασκόντων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δικαστῶν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εὑρήσει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τοὺς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ἀληθῶς</a:t>
            </a:r>
            <a:r>
              <a:rPr lang="el-GR" dirty="0">
                <a:latin typeface="Arial" panose="020B0604020202020204" pitchFamily="34" charset="0"/>
                <a:cs typeface="Arial" panose="020B0604020202020204" pitchFamily="34" charset="0"/>
              </a:rPr>
              <a:t> δικαστάς, </a:t>
            </a:r>
            <a:r>
              <a:rPr lang="el-GR" dirty="0" err="1">
                <a:latin typeface="Arial" panose="020B0604020202020204" pitchFamily="34" charset="0"/>
                <a:cs typeface="Arial" panose="020B0604020202020204" pitchFamily="34" charset="0"/>
              </a:rPr>
              <a:t>οἵπερ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λέγονται </a:t>
            </a:r>
            <a:r>
              <a:rPr lang="el-GR" dirty="0" err="1">
                <a:latin typeface="Arial" panose="020B0604020202020204" pitchFamily="34" charset="0"/>
                <a:cs typeface="Arial" panose="020B0604020202020204" pitchFamily="34" charset="0"/>
              </a:rPr>
              <a:t>ἐκεῖ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δικάζειν</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Μίνως</a:t>
            </a:r>
            <a:r>
              <a:rPr lang="el-GR" b="1" dirty="0">
                <a:latin typeface="Arial" panose="020B0604020202020204" pitchFamily="34" charset="0"/>
                <a:cs typeface="Arial" panose="020B0604020202020204" pitchFamily="34" charset="0"/>
              </a:rPr>
              <a:t> τε </a:t>
            </a:r>
            <a:r>
              <a:rPr lang="el-GR" b="1" dirty="0" err="1">
                <a:latin typeface="Arial" panose="020B0604020202020204" pitchFamily="34" charset="0"/>
                <a:cs typeface="Arial" panose="020B0604020202020204" pitchFamily="34" charset="0"/>
              </a:rPr>
              <a:t>καὶ</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Ῥαδάμανθυς</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καὶ</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Αἰακὸς</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καὶ</a:t>
            </a:r>
            <a:r>
              <a:rPr lang="el-GR" b="1" dirty="0">
                <a:latin typeface="Arial" panose="020B0604020202020204" pitchFamily="34" charset="0"/>
                <a:cs typeface="Arial" panose="020B0604020202020204" pitchFamily="34" charset="0"/>
              </a:rPr>
              <a:t> Τριπτόλεμος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ὅσοι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ἡμιθέων</a:t>
            </a:r>
            <a:r>
              <a:rPr lang="el-GR" dirty="0">
                <a:latin typeface="Arial" panose="020B0604020202020204" pitchFamily="34" charset="0"/>
                <a:cs typeface="Arial" panose="020B0604020202020204" pitchFamily="34" charset="0"/>
              </a:rPr>
              <a:t> δίκαιοι </a:t>
            </a:r>
            <a:r>
              <a:rPr lang="el-GR" dirty="0" err="1">
                <a:latin typeface="Arial" panose="020B0604020202020204" pitchFamily="34" charset="0"/>
                <a:cs typeface="Arial" panose="020B0604020202020204" pitchFamily="34" charset="0"/>
              </a:rPr>
              <a:t>ἐγένοντο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ἑαυτῶν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βίῳ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ἆρα</a:t>
            </a:r>
            <a:r>
              <a:rPr lang="el-GR" dirty="0">
                <a:latin typeface="Arial" panose="020B0604020202020204" pitchFamily="34" charset="0"/>
                <a:cs typeface="Arial" panose="020B0604020202020204" pitchFamily="34" charset="0"/>
              </a:rPr>
              <a:t> φαύλη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ἀποδημία</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αὖ</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Ὀρφεῖ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συγγενέσθαι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Μουσαίῳ</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καὶ</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Ἡσιόδῳ</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καὶ</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Ὁμήρῳ</a:t>
            </a:r>
            <a:r>
              <a:rPr lang="el-GR" b="1"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πόσῳ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δέξαιτ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ὑμῶν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πολλάκις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ἐθέλω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τεθνάναι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ἀληθῆ</a:t>
            </a:r>
            <a:r>
              <a:rPr lang="el-GR" dirty="0">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BBAB303B-A92A-29B9-6C5D-97F5FE343CF3}"/>
              </a:ext>
            </a:extLst>
          </p:cNvPr>
          <p:cNvSpPr>
            <a:spLocks noGrp="1"/>
          </p:cNvSpPr>
          <p:nvPr>
            <p:ph sz="half" idx="2"/>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Γιατί τίποτε περισσότερο δεν φαίνεται να είναι έτσι όλος ο καιρός παρά μια νύχτα. Κι αν είναι πάλι ο θάνατος σαν ταξίδι από δω σε άλλο τόπο, και είναι αληθινά αυτά που λένε, πως εκεί πέρα βρίσκονται όλοι οι πεθαμένοι, τί μεγαλύτερο καλό θα ήτανε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αυτό, ω δικαστές; Γιατί όταν φθάσει κανένας στον Άδη, αφού γλιτώσει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αυτούς που λένε πως είναι δικαστές, και βρει τους αληθινούς δικαστές, αυτούς που λένε πως δικάζουν εκεί, τον </a:t>
            </a:r>
            <a:r>
              <a:rPr lang="el-GR" dirty="0" err="1">
                <a:latin typeface="Arial" panose="020B0604020202020204" pitchFamily="34" charset="0"/>
                <a:cs typeface="Arial" panose="020B0604020202020204" pitchFamily="34" charset="0"/>
              </a:rPr>
              <a:t>Μίνω</a:t>
            </a:r>
            <a:r>
              <a:rPr lang="el-GR" dirty="0">
                <a:latin typeface="Arial" panose="020B0604020202020204" pitchFamily="34" charset="0"/>
                <a:cs typeface="Arial" panose="020B0604020202020204" pitchFamily="34" charset="0"/>
              </a:rPr>
              <a:t> και τον </a:t>
            </a:r>
            <a:r>
              <a:rPr lang="el-GR" dirty="0" err="1">
                <a:latin typeface="Arial" panose="020B0604020202020204" pitchFamily="34" charset="0"/>
                <a:cs typeface="Arial" panose="020B0604020202020204" pitchFamily="34" charset="0"/>
              </a:rPr>
              <a:t>Ραδάμανθυ</a:t>
            </a:r>
            <a:r>
              <a:rPr lang="el-GR" dirty="0">
                <a:latin typeface="Arial" panose="020B0604020202020204" pitchFamily="34" charset="0"/>
                <a:cs typeface="Arial" panose="020B0604020202020204" pitchFamily="34" charset="0"/>
              </a:rPr>
              <a:t> και τον Αιακό και τον Τριπτόλεμο και τους άλλους, όσοι από τους ημίθεους ζήσανε δίκαια στη ζωή τους, άσχημο τάχα θα ήτανε τέτοιο ταξίδι; Ή για να βρεθείτε πάλι με τον Ορφέα και τον Μουσαίο και τον Ησίοδο και τον Όμηρο, πόσα δεν θα ᾽</a:t>
            </a:r>
            <a:r>
              <a:rPr lang="el-GR" dirty="0" err="1">
                <a:latin typeface="Arial" panose="020B0604020202020204" pitchFamily="34" charset="0"/>
                <a:cs typeface="Arial" panose="020B0604020202020204" pitchFamily="34" charset="0"/>
              </a:rPr>
              <a:t>δινε</a:t>
            </a:r>
            <a:r>
              <a:rPr lang="el-GR" dirty="0">
                <a:latin typeface="Arial" panose="020B0604020202020204" pitchFamily="34" charset="0"/>
                <a:cs typeface="Arial" panose="020B0604020202020204" pitchFamily="34" charset="0"/>
              </a:rPr>
              <a:t> ο καθένας από σας; Εγώ τουλάχιστον χίλιες φορές θα ήθελα να πεθάνω, αν είναι αληθινά αυτά· </a:t>
            </a:r>
          </a:p>
        </p:txBody>
      </p:sp>
    </p:spTree>
    <p:extLst>
      <p:ext uri="{BB962C8B-B14F-4D97-AF65-F5344CB8AC3E}">
        <p14:creationId xmlns:p14="http://schemas.microsoft.com/office/powerpoint/2010/main" val="3889709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67AD80-92D5-3397-6192-75DC93E93E11}"/>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C914E328-BBD8-5C40-CA4D-823D9CF46610}"/>
              </a:ext>
            </a:extLst>
          </p:cNvPr>
          <p:cNvSpPr>
            <a:spLocks noGrp="1"/>
          </p:cNvSpPr>
          <p:nvPr>
            <p:ph sz="half" idx="1"/>
          </p:nvPr>
        </p:nvSpPr>
        <p:spPr/>
        <p:txBody>
          <a:bodyPr>
            <a:normAutofit fontScale="92500" lnSpcReduction="20000"/>
          </a:bodyPr>
          <a:lstStyle/>
          <a:p>
            <a:pPr marL="0" indent="0" algn="just">
              <a:buNone/>
            </a:pPr>
            <a:r>
              <a:rPr lang="el-GR" sz="2000" dirty="0" err="1">
                <a:latin typeface="Arial" panose="020B0604020202020204" pitchFamily="34" charset="0"/>
                <a:cs typeface="Arial" panose="020B0604020202020204" pitchFamily="34" charset="0"/>
              </a:rPr>
              <a:t>ἐπεὶ</a:t>
            </a:r>
            <a:r>
              <a:rPr lang="el-GR" sz="2000" dirty="0">
                <a:latin typeface="Arial" panose="020B0604020202020204" pitchFamily="34" charset="0"/>
                <a:cs typeface="Arial" panose="020B0604020202020204" pitchFamily="34" charset="0"/>
              </a:rPr>
              <a:t> [41</a:t>
            </a:r>
            <a:r>
              <a:rPr lang="en-GB" sz="2000" dirty="0">
                <a:latin typeface="Arial" panose="020B0604020202020204" pitchFamily="34" charset="0"/>
                <a:cs typeface="Arial" panose="020B0604020202020204" pitchFamily="34" charset="0"/>
              </a:rPr>
              <a:t>b] </a:t>
            </a:r>
            <a:r>
              <a:rPr lang="el-GR" sz="2000" dirty="0" err="1">
                <a:latin typeface="Arial" panose="020B0604020202020204" pitchFamily="34" charset="0"/>
                <a:cs typeface="Arial" panose="020B0604020202020204" pitchFamily="34" charset="0"/>
              </a:rPr>
              <a:t>ἔμοιγε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θαυμαστὴ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ἂν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εἴη</a:t>
            </a:r>
            <a:r>
              <a:rPr lang="el-GR" sz="2000" dirty="0">
                <a:latin typeface="Arial" panose="020B0604020202020204" pitchFamily="34" charset="0"/>
                <a:cs typeface="Arial" panose="020B0604020202020204" pitchFamily="34" charset="0"/>
              </a:rPr>
              <a:t> ἡ </a:t>
            </a:r>
            <a:r>
              <a:rPr lang="el-GR" sz="2000" dirty="0" err="1">
                <a:latin typeface="Arial" panose="020B0604020202020204" pitchFamily="34" charset="0"/>
                <a:cs typeface="Arial" panose="020B0604020202020204" pitchFamily="34" charset="0"/>
              </a:rPr>
              <a:t>διατριβὴ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αὐτόθι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ὁπότε</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ἐντύχοιμι</a:t>
            </a:r>
            <a:r>
              <a:rPr lang="el-GR" sz="2000"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Παλαμήδει</a:t>
            </a:r>
            <a:r>
              <a:rPr lang="el-GR" sz="2000" b="1"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καὶ</a:t>
            </a:r>
            <a:r>
              <a:rPr lang="el-GR" sz="2000" b="1"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Αἴαντι</a:t>
            </a:r>
            <a:r>
              <a:rPr lang="el-GR" sz="2000" b="1"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τῷ</a:t>
            </a:r>
            <a:r>
              <a:rPr lang="el-GR" sz="2000" b="1" dirty="0">
                <a:latin typeface="Arial" panose="020B0604020202020204" pitchFamily="34" charset="0"/>
                <a:cs typeface="Arial" panose="020B0604020202020204" pitchFamily="34" charset="0"/>
              </a:rPr>
              <a:t> </a:t>
            </a:r>
            <a:r>
              <a:rPr lang="el-GR" sz="2000" b="1" dirty="0" err="1">
                <a:latin typeface="Arial" panose="020B0604020202020204" pitchFamily="34" charset="0"/>
                <a:cs typeface="Arial" panose="020B0604020202020204" pitchFamily="34" charset="0"/>
              </a:rPr>
              <a:t>Τελαμῶνος</a:t>
            </a:r>
            <a:r>
              <a:rPr lang="el-GR" sz="2000" b="1"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εἴ</a:t>
            </a:r>
            <a:r>
              <a:rPr lang="el-GR" sz="2000" dirty="0">
                <a:latin typeface="Arial" panose="020B0604020202020204" pitchFamily="34" charset="0"/>
                <a:cs typeface="Arial" panose="020B0604020202020204" pitchFamily="34" charset="0"/>
              </a:rPr>
              <a:t> τις </a:t>
            </a:r>
            <a:r>
              <a:rPr lang="el-GR" sz="2000" dirty="0" err="1">
                <a:latin typeface="Arial" panose="020B0604020202020204" pitchFamily="34" charset="0"/>
                <a:cs typeface="Arial" panose="020B0604020202020204" pitchFamily="34" charset="0"/>
              </a:rPr>
              <a:t>ἄλλος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παλαιῶν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διὰ</a:t>
            </a:r>
            <a:r>
              <a:rPr lang="el-GR" sz="2000" dirty="0">
                <a:latin typeface="Arial" panose="020B0604020202020204" pitchFamily="34" charset="0"/>
                <a:cs typeface="Arial" panose="020B0604020202020204" pitchFamily="34" charset="0"/>
              </a:rPr>
              <a:t> κρίσιν </a:t>
            </a:r>
            <a:r>
              <a:rPr lang="el-GR" sz="2000" dirty="0" err="1">
                <a:latin typeface="Arial" panose="020B0604020202020204" pitchFamily="34" charset="0"/>
                <a:cs typeface="Arial" panose="020B0604020202020204" pitchFamily="34" charset="0"/>
              </a:rPr>
              <a:t>ἄδικον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τέθνηκεν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ἀντιπαραβάλλοντι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ἐμαυτοῦ</a:t>
            </a:r>
            <a:r>
              <a:rPr lang="el-GR" sz="2000" dirty="0">
                <a:latin typeface="Arial" panose="020B0604020202020204" pitchFamily="34" charset="0"/>
                <a:cs typeface="Arial" panose="020B0604020202020204" pitchFamily="34" charset="0"/>
              </a:rPr>
              <a:t> πάθη </a:t>
            </a:r>
            <a:r>
              <a:rPr lang="el-GR" sz="2000" dirty="0" err="1">
                <a:latin typeface="Arial" panose="020B0604020202020204" pitchFamily="34" charset="0"/>
                <a:cs typeface="Arial" panose="020B0604020202020204" pitchFamily="34" charset="0"/>
              </a:rPr>
              <a:t>πρὸς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τὰ</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ἐκείνων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ὡς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ἐγὼ</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οἶμαι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οὐκ</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ἂν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ἀηδὲς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εἴη</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δὴ</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τὸ</a:t>
            </a:r>
            <a:r>
              <a:rPr lang="el-GR" sz="2000" dirty="0">
                <a:latin typeface="Arial" panose="020B0604020202020204" pitchFamily="34" charset="0"/>
                <a:cs typeface="Arial" panose="020B0604020202020204" pitchFamily="34" charset="0"/>
              </a:rPr>
              <a:t> μέγιστον, </a:t>
            </a:r>
            <a:r>
              <a:rPr lang="el-GR" sz="2000" dirty="0" err="1">
                <a:latin typeface="Arial" panose="020B0604020202020204" pitchFamily="34" charset="0"/>
                <a:cs typeface="Arial" panose="020B0604020202020204" pitchFamily="34" charset="0"/>
              </a:rPr>
              <a:t>τοὺς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ἐκεῖ</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ἐξετάζοντα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ἐρευνῶντα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ὥσπερ</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τοὺς</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ἐνταῦθα</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διάγειν</a:t>
            </a:r>
            <a:r>
              <a:rPr lang="el-GR" sz="2000" dirty="0">
                <a:latin typeface="Arial" panose="020B0604020202020204" pitchFamily="34" charset="0"/>
                <a:cs typeface="Arial" panose="020B0604020202020204" pitchFamily="34" charset="0"/>
              </a:rPr>
              <a:t>, τίς </a:t>
            </a:r>
            <a:r>
              <a:rPr lang="el-GR" sz="2000" dirty="0" err="1">
                <a:latin typeface="Arial" panose="020B0604020202020204" pitchFamily="34" charset="0"/>
                <a:cs typeface="Arial" panose="020B0604020202020204" pitchFamily="34" charset="0"/>
              </a:rPr>
              <a:t>αὐτῶν</a:t>
            </a:r>
            <a:r>
              <a:rPr lang="el-GR" sz="2000" dirty="0">
                <a:latin typeface="Arial" panose="020B0604020202020204" pitchFamily="34" charset="0"/>
                <a:cs typeface="Arial" panose="020B0604020202020204" pitchFamily="34" charset="0"/>
              </a:rPr>
              <a:t> σοφός </a:t>
            </a:r>
            <a:r>
              <a:rPr lang="el-GR" sz="2000" dirty="0" err="1">
                <a:latin typeface="Arial" panose="020B0604020202020204" pitchFamily="34" charset="0"/>
                <a:cs typeface="Arial" panose="020B0604020202020204" pitchFamily="34" charset="0"/>
              </a:rPr>
              <a:t>ἐστιν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καὶ</a:t>
            </a:r>
            <a:r>
              <a:rPr lang="el-GR" sz="2000" dirty="0">
                <a:latin typeface="Arial" panose="020B0604020202020204" pitchFamily="34" charset="0"/>
                <a:cs typeface="Arial" panose="020B0604020202020204" pitchFamily="34" charset="0"/>
              </a:rPr>
              <a:t> τίς </a:t>
            </a:r>
            <a:r>
              <a:rPr lang="el-GR" sz="2000" dirty="0" err="1">
                <a:latin typeface="Arial" panose="020B0604020202020204" pitchFamily="34" charset="0"/>
                <a:cs typeface="Arial" panose="020B0604020202020204" pitchFamily="34" charset="0"/>
              </a:rPr>
              <a:t>οἴεται</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μέν</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ἔστιν</a:t>
            </a:r>
            <a:r>
              <a:rPr lang="el-GR" sz="2000" dirty="0">
                <a:latin typeface="Arial" panose="020B0604020202020204" pitchFamily="34" charset="0"/>
                <a:cs typeface="Arial" panose="020B0604020202020204" pitchFamily="34" charset="0"/>
              </a:rPr>
              <a:t> δ᾽ </a:t>
            </a:r>
            <a:r>
              <a:rPr lang="el-GR" sz="2000" dirty="0" err="1">
                <a:latin typeface="Arial" panose="020B0604020202020204" pitchFamily="34" charset="0"/>
                <a:cs typeface="Arial" panose="020B0604020202020204" pitchFamily="34" charset="0"/>
              </a:rPr>
              <a:t>οὔ</a:t>
            </a:r>
            <a:r>
              <a:rPr lang="el-GR" sz="2000"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1B743F5B-BE84-5368-22E8-F683AA16E5A3}"/>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γιατί και για μένα θαυμαστό θα ήτανε να μείνω εκεί πέρα, αν έβρισκα τον Παλαμήδη και τον Αίαντα, τον γιο του </a:t>
            </a:r>
            <a:r>
              <a:rPr lang="el-GR" dirty="0" err="1">
                <a:latin typeface="Arial" panose="020B0604020202020204" pitchFamily="34" charset="0"/>
                <a:cs typeface="Arial" panose="020B0604020202020204" pitchFamily="34" charset="0"/>
              </a:rPr>
              <a:t>Τελαμώνος</a:t>
            </a:r>
            <a:r>
              <a:rPr lang="el-GR" dirty="0">
                <a:latin typeface="Arial" panose="020B0604020202020204" pitchFamily="34" charset="0"/>
                <a:cs typeface="Arial" panose="020B0604020202020204" pitchFamily="34" charset="0"/>
              </a:rPr>
              <a:t>, και όποιον άλλον από τους παλαιούς που θανατώθηκε από άδικη κρίση· να συγκρίνω τα πάθη μου με τα δικά τους δεν είναι δυσάρεστο πράγμα, κατά τη γνώμη μου. Και το καλύτερο από όλα να περνώ τη ζωή μου με το να ρωτάω και να ερευνώ κι εκείνους εκεί, όπως τους εδώ, </a:t>
            </a:r>
            <a:r>
              <a:rPr lang="el-GR" dirty="0" err="1">
                <a:latin typeface="Arial" panose="020B0604020202020204" pitchFamily="34" charset="0"/>
                <a:cs typeface="Arial" panose="020B0604020202020204" pitchFamily="34" charset="0"/>
              </a:rPr>
              <a:t>ποιός</a:t>
            </a:r>
            <a:r>
              <a:rPr lang="el-GR" dirty="0">
                <a:latin typeface="Arial" panose="020B0604020202020204" pitchFamily="34" charset="0"/>
                <a:cs typeface="Arial" panose="020B0604020202020204" pitchFamily="34" charset="0"/>
              </a:rPr>
              <a:t> τάχα είναι σοφός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αυτούς και </a:t>
            </a:r>
            <a:r>
              <a:rPr lang="el-GR" dirty="0" err="1">
                <a:latin typeface="Arial" panose="020B0604020202020204" pitchFamily="34" charset="0"/>
                <a:cs typeface="Arial" panose="020B0604020202020204" pitchFamily="34" charset="0"/>
              </a:rPr>
              <a:t>ποιός</a:t>
            </a:r>
            <a:r>
              <a:rPr lang="el-GR" dirty="0">
                <a:latin typeface="Arial" panose="020B0604020202020204" pitchFamily="34" charset="0"/>
                <a:cs typeface="Arial" panose="020B0604020202020204" pitchFamily="34" charset="0"/>
              </a:rPr>
              <a:t> νομίζει πως είναι και δεν είναι. </a:t>
            </a:r>
          </a:p>
        </p:txBody>
      </p:sp>
    </p:spTree>
    <p:extLst>
      <p:ext uri="{BB962C8B-B14F-4D97-AF65-F5344CB8AC3E}">
        <p14:creationId xmlns:p14="http://schemas.microsoft.com/office/powerpoint/2010/main" val="443873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1CD058-F45C-8A61-6E2A-84290F7CFC64}"/>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E709AEF3-1F57-60CF-3892-575368E0FE92}"/>
              </a:ext>
            </a:extLst>
          </p:cNvPr>
          <p:cNvSpPr>
            <a:spLocks noGrp="1"/>
          </p:cNvSpPr>
          <p:nvPr>
            <p:ph sz="half" idx="1"/>
          </p:nvPr>
        </p:nvSpPr>
        <p:spPr/>
        <p:txBody>
          <a:bodyPr>
            <a:normAutofit fontScale="92500" lnSpcReduction="20000"/>
          </a:bodyPr>
          <a:lstStyle/>
          <a:p>
            <a:pPr marL="0" indent="0" algn="just">
              <a:buNone/>
            </a:pPr>
            <a:r>
              <a:rPr lang="el-GR" sz="1800" dirty="0" err="1">
                <a:latin typeface="Arial" panose="020B0604020202020204" pitchFamily="34" charset="0"/>
                <a:cs typeface="Arial" panose="020B0604020202020204" pitchFamily="34" charset="0"/>
              </a:rPr>
              <a:t>ἐπὶ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πόσῳ</a:t>
            </a:r>
            <a:r>
              <a:rPr lang="el-GR" sz="1800" dirty="0">
                <a:latin typeface="Arial" panose="020B0604020202020204" pitchFamily="34" charset="0"/>
                <a:cs typeface="Arial" panose="020B0604020202020204" pitchFamily="34" charset="0"/>
              </a:rPr>
              <a:t> δ᾽ </a:t>
            </a:r>
            <a:r>
              <a:rPr lang="el-GR" sz="1800" dirty="0" err="1">
                <a:latin typeface="Arial" panose="020B0604020202020204" pitchFamily="34" charset="0"/>
                <a:cs typeface="Arial" panose="020B0604020202020204" pitchFamily="34" charset="0"/>
              </a:rPr>
              <a:t>ἄν</a:t>
            </a:r>
            <a:r>
              <a:rPr lang="el-GR" sz="1800" dirty="0">
                <a:latin typeface="Arial" panose="020B0604020202020204" pitchFamily="34" charset="0"/>
                <a:cs typeface="Arial" panose="020B0604020202020204" pitchFamily="34" charset="0"/>
              </a:rPr>
              <a:t> τις, ὦ </a:t>
            </a:r>
            <a:r>
              <a:rPr lang="el-GR" sz="1800" dirty="0" err="1">
                <a:latin typeface="Arial" panose="020B0604020202020204" pitchFamily="34" charset="0"/>
                <a:cs typeface="Arial" panose="020B0604020202020204" pitchFamily="34" charset="0"/>
              </a:rPr>
              <a:t>ἄνδρες</a:t>
            </a:r>
            <a:r>
              <a:rPr lang="el-GR" sz="1800" dirty="0">
                <a:latin typeface="Arial" panose="020B0604020202020204" pitchFamily="34" charset="0"/>
                <a:cs typeface="Arial" panose="020B0604020202020204" pitchFamily="34" charset="0"/>
              </a:rPr>
              <a:t> δικασταί, </a:t>
            </a:r>
            <a:r>
              <a:rPr lang="el-GR" sz="1800" dirty="0" err="1">
                <a:latin typeface="Arial" panose="020B0604020202020204" pitchFamily="34" charset="0"/>
                <a:cs typeface="Arial" panose="020B0604020202020204" pitchFamily="34" charset="0"/>
              </a:rPr>
              <a:t>δέξαιτο</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ἐξετάσαι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τὸν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ἐπὶ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Τροίαν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ἀγαγόντα</a:t>
            </a:r>
            <a:r>
              <a:rPr lang="el-GR" sz="1800" dirty="0">
                <a:latin typeface="Arial" panose="020B0604020202020204" pitchFamily="34" charset="0"/>
                <a:cs typeface="Arial" panose="020B0604020202020204" pitchFamily="34" charset="0"/>
              </a:rPr>
              <a:t> [41</a:t>
            </a:r>
            <a:r>
              <a:rPr lang="en-GB" sz="1800" dirty="0">
                <a:latin typeface="Arial" panose="020B0604020202020204" pitchFamily="34" charset="0"/>
                <a:cs typeface="Arial" panose="020B0604020202020204" pitchFamily="34" charset="0"/>
              </a:rPr>
              <a:t>c] </a:t>
            </a:r>
            <a:r>
              <a:rPr lang="el-GR" sz="1800" dirty="0" err="1">
                <a:latin typeface="Arial" panose="020B0604020202020204" pitchFamily="34" charset="0"/>
                <a:cs typeface="Arial" panose="020B0604020202020204" pitchFamily="34" charset="0"/>
              </a:rPr>
              <a:t>τὴν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πολλὴν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στρατιὰν</a:t>
            </a:r>
            <a:r>
              <a:rPr lang="el-GR" sz="1800" dirty="0">
                <a:latin typeface="Arial" panose="020B0604020202020204" pitchFamily="34" charset="0"/>
                <a:cs typeface="Arial" panose="020B0604020202020204" pitchFamily="34" charset="0"/>
              </a:rPr>
              <a:t> ἢ </a:t>
            </a:r>
            <a:r>
              <a:rPr lang="el-GR" sz="1800" b="1" dirty="0" err="1">
                <a:latin typeface="Arial" panose="020B0604020202020204" pitchFamily="34" charset="0"/>
                <a:cs typeface="Arial" panose="020B0604020202020204" pitchFamily="34" charset="0"/>
              </a:rPr>
              <a:t>Ὀδυσσέα</a:t>
            </a:r>
            <a:r>
              <a:rPr lang="el-GR" sz="1800" b="1" dirty="0">
                <a:latin typeface="Arial" panose="020B0604020202020204" pitchFamily="34" charset="0"/>
                <a:cs typeface="Arial" panose="020B0604020202020204" pitchFamily="34" charset="0"/>
              </a:rPr>
              <a:t> ἢ </a:t>
            </a:r>
            <a:r>
              <a:rPr lang="el-GR" sz="1800" b="1" dirty="0" err="1">
                <a:latin typeface="Arial" panose="020B0604020202020204" pitchFamily="34" charset="0"/>
                <a:cs typeface="Arial" panose="020B0604020202020204" pitchFamily="34" charset="0"/>
              </a:rPr>
              <a:t>Σίσυφον</a:t>
            </a:r>
            <a:r>
              <a:rPr lang="el-GR" sz="1800" b="1" dirty="0">
                <a:latin typeface="Arial" panose="020B0604020202020204" pitchFamily="34" charset="0"/>
                <a:cs typeface="Arial" panose="020B0604020202020204" pitchFamily="34" charset="0"/>
              </a:rPr>
              <a:t> </a:t>
            </a:r>
            <a:r>
              <a:rPr lang="el-GR" sz="1800" dirty="0">
                <a:latin typeface="Arial" panose="020B0604020202020204" pitchFamily="34" charset="0"/>
                <a:cs typeface="Arial" panose="020B0604020202020204" pitchFamily="34" charset="0"/>
              </a:rPr>
              <a:t>ἢ </a:t>
            </a:r>
            <a:r>
              <a:rPr lang="el-GR" sz="1800" dirty="0" err="1">
                <a:latin typeface="Arial" panose="020B0604020202020204" pitchFamily="34" charset="0"/>
                <a:cs typeface="Arial" panose="020B0604020202020204" pitchFamily="34" charset="0"/>
              </a:rPr>
              <a:t>ἄλλους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μυρίους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ἄν</a:t>
            </a:r>
            <a:r>
              <a:rPr lang="el-GR" sz="1800" dirty="0">
                <a:latin typeface="Arial" panose="020B0604020202020204" pitchFamily="34" charset="0"/>
                <a:cs typeface="Arial" panose="020B0604020202020204" pitchFamily="34" charset="0"/>
              </a:rPr>
              <a:t> τις </a:t>
            </a:r>
            <a:r>
              <a:rPr lang="el-GR" sz="1800" dirty="0" err="1">
                <a:latin typeface="Arial" panose="020B0604020202020204" pitchFamily="34" charset="0"/>
                <a:cs typeface="Arial" panose="020B0604020202020204" pitchFamily="34" charset="0"/>
              </a:rPr>
              <a:t>εἴποι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ἄνδρας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γυναῖκας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οἷς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ἐκεῖ</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διαλέγεσθαι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συνεῖναι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ἐξετάζειν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ἀμήχανον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ἂν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εἴη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εὐδαιμονίας</a:t>
            </a:r>
            <a:r>
              <a:rPr lang="el-GR" sz="1800" dirty="0">
                <a:latin typeface="Arial" panose="020B0604020202020204" pitchFamily="34" charset="0"/>
                <a:cs typeface="Arial" panose="020B0604020202020204" pitchFamily="34" charset="0"/>
              </a:rPr>
              <a:t>; πάντως </a:t>
            </a:r>
            <a:r>
              <a:rPr lang="el-GR" sz="1800" dirty="0" err="1">
                <a:latin typeface="Arial" panose="020B0604020202020204" pitchFamily="34" charset="0"/>
                <a:cs typeface="Arial" panose="020B0604020202020204" pitchFamily="34" charset="0"/>
              </a:rPr>
              <a:t>οὐ</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δήπου</a:t>
            </a:r>
            <a:r>
              <a:rPr lang="el-GR" sz="1800" dirty="0">
                <a:latin typeface="Arial" panose="020B0604020202020204" pitchFamily="34" charset="0"/>
                <a:cs typeface="Arial" panose="020B0604020202020204" pitchFamily="34" charset="0"/>
              </a:rPr>
              <a:t> τούτου </a:t>
            </a:r>
            <a:r>
              <a:rPr lang="el-GR" sz="1800" dirty="0" err="1">
                <a:latin typeface="Arial" panose="020B0604020202020204" pitchFamily="34" charset="0"/>
                <a:cs typeface="Arial" panose="020B0604020202020204" pitchFamily="34" charset="0"/>
              </a:rPr>
              <a:t>γε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ἕνεκα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ἐκεῖ</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ἀποκτείνουσι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τά</a:t>
            </a:r>
            <a:r>
              <a:rPr lang="el-GR" sz="1800" dirty="0">
                <a:latin typeface="Arial" panose="020B0604020202020204" pitchFamily="34" charset="0"/>
                <a:cs typeface="Arial" panose="020B0604020202020204" pitchFamily="34" charset="0"/>
              </a:rPr>
              <a:t> τε </a:t>
            </a:r>
            <a:r>
              <a:rPr lang="el-GR" sz="1800" dirty="0" err="1">
                <a:latin typeface="Arial" panose="020B0604020202020204" pitchFamily="34" charset="0"/>
                <a:cs typeface="Arial" panose="020B0604020202020204" pitchFamily="34" charset="0"/>
              </a:rPr>
              <a:t>γὰρ</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ἄλλα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εὐδαιμονέστεροί</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εἰσιν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οἱ</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ἐκεῖ</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τῶν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ἐνθάδε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ἤδη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τὸν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λοιπὸν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χρόνον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ἀθάνατοί</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εἰσιν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εἴπερ</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τὰ</a:t>
            </a:r>
            <a:r>
              <a:rPr lang="el-GR" sz="1800" dirty="0">
                <a:latin typeface="Arial" panose="020B0604020202020204" pitchFamily="34" charset="0"/>
                <a:cs typeface="Arial" panose="020B0604020202020204" pitchFamily="34" charset="0"/>
              </a:rPr>
              <a:t> λεγόμενα </a:t>
            </a:r>
            <a:r>
              <a:rPr lang="el-GR" sz="1800" dirty="0" err="1">
                <a:latin typeface="Arial" panose="020B0604020202020204" pitchFamily="34" charset="0"/>
                <a:cs typeface="Arial" panose="020B0604020202020204" pitchFamily="34" charset="0"/>
              </a:rPr>
              <a:t>ἀληθῆ</a:t>
            </a:r>
            <a:r>
              <a:rPr lang="el-GR" sz="1800" dirty="0">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B61F4E3E-9E6C-DA7F-4D74-E61A5A6EAE18}"/>
              </a:ext>
            </a:extLst>
          </p:cNvPr>
          <p:cNvSpPr>
            <a:spLocks noGrp="1"/>
          </p:cNvSpPr>
          <p:nvPr>
            <p:ph sz="half" idx="2"/>
          </p:nvPr>
        </p:nvSpPr>
        <p:spPr/>
        <p:txBody>
          <a:bodyPr>
            <a:normAutofit fontScale="92500" lnSpcReduction="20000"/>
          </a:bodyPr>
          <a:lstStyle/>
          <a:p>
            <a:pPr marL="0" indent="0" algn="just">
              <a:buNone/>
            </a:pPr>
            <a:r>
              <a:rPr lang="el-GR" sz="1800" kern="100" dirty="0">
                <a:effectLst/>
                <a:latin typeface="Arial" panose="020B0604020202020204" pitchFamily="34" charset="0"/>
                <a:ea typeface="Calibri" panose="020F0502020204030204" pitchFamily="34" charset="0"/>
                <a:cs typeface="Arial" panose="020B0604020202020204" pitchFamily="34" charset="0"/>
              </a:rPr>
              <a:t>Και πόσα δεν θα ᾽</a:t>
            </a:r>
            <a:r>
              <a:rPr lang="el-GR" sz="1800" kern="100" dirty="0" err="1">
                <a:effectLst/>
                <a:latin typeface="Arial" panose="020B0604020202020204" pitchFamily="34" charset="0"/>
                <a:ea typeface="Calibri" panose="020F0502020204030204" pitchFamily="34" charset="0"/>
                <a:cs typeface="Arial" panose="020B0604020202020204" pitchFamily="34" charset="0"/>
              </a:rPr>
              <a:t>δινε</a:t>
            </a:r>
            <a:r>
              <a:rPr lang="el-GR" sz="1800" kern="100" dirty="0">
                <a:effectLst/>
                <a:latin typeface="Arial" panose="020B0604020202020204" pitchFamily="34" charset="0"/>
                <a:ea typeface="Calibri" panose="020F0502020204030204" pitchFamily="34" charset="0"/>
                <a:cs typeface="Arial" panose="020B0604020202020204" pitchFamily="34" charset="0"/>
              </a:rPr>
              <a:t> κανένας, ω δικαστές, να ρωτήσει εκείνον που οδήγησε το μεγάλο στράτευμα στην Τροία ή τον Οδυσσέα ή τον Σίσυφο και χίλιους άλλους να πούμε, και άνδρες και γυναίκες, που να τους </a:t>
            </a:r>
            <a:r>
              <a:rPr lang="el-GR" sz="1800" kern="100" dirty="0" err="1">
                <a:effectLst/>
                <a:latin typeface="Arial" panose="020B0604020202020204" pitchFamily="34" charset="0"/>
                <a:ea typeface="Calibri" panose="020F0502020204030204" pitchFamily="34" charset="0"/>
                <a:cs typeface="Arial" panose="020B0604020202020204" pitchFamily="34" charset="0"/>
              </a:rPr>
              <a:t>μιλεί</a:t>
            </a:r>
            <a:r>
              <a:rPr lang="el-GR" sz="1800" kern="100" dirty="0">
                <a:effectLst/>
                <a:latin typeface="Arial" panose="020B0604020202020204" pitchFamily="34" charset="0"/>
                <a:ea typeface="Calibri" panose="020F0502020204030204" pitchFamily="34" charset="0"/>
                <a:cs typeface="Arial" panose="020B0604020202020204" pitchFamily="34" charset="0"/>
              </a:rPr>
              <a:t> κανένας και να τους συναναστρέφεται και να τους ρωτάει θα ήτανε μια θαυμαστή ευτυχία. Και </a:t>
            </a:r>
            <a:r>
              <a:rPr lang="el-GR" sz="1800" kern="100" dirty="0" err="1">
                <a:effectLst/>
                <a:latin typeface="Arial" panose="020B0604020202020204" pitchFamily="34" charset="0"/>
                <a:ea typeface="Calibri" panose="020F0502020204030204" pitchFamily="34" charset="0"/>
                <a:cs typeface="Arial" panose="020B0604020202020204" pitchFamily="34" charset="0"/>
              </a:rPr>
              <a:t>γι</a:t>
            </a:r>
            <a:r>
              <a:rPr lang="el-GR" sz="1800" kern="100" dirty="0">
                <a:effectLst/>
                <a:latin typeface="Arial" panose="020B0604020202020204" pitchFamily="34" charset="0"/>
                <a:ea typeface="Calibri" panose="020F0502020204030204" pitchFamily="34" charset="0"/>
                <a:cs typeface="Arial" panose="020B0604020202020204" pitchFamily="34" charset="0"/>
              </a:rPr>
              <a:t>᾽ αυτό εκείνοι εκεί βέβαια δεν θανατώνουν κανέναν. Γιατί και στα άλλα είναι πιο ευτυχισμένοι αυτοί εκεί από τους εδώ και όλον τον καιρό είναι αθάνατοι, αν είναι αληθινά τα λεγόμενα.</a:t>
            </a:r>
          </a:p>
          <a:p>
            <a:pPr marL="0" indent="0">
              <a:buNone/>
            </a:pPr>
            <a:endParaRPr lang="el-GR" dirty="0"/>
          </a:p>
        </p:txBody>
      </p:sp>
    </p:spTree>
    <p:extLst>
      <p:ext uri="{BB962C8B-B14F-4D97-AF65-F5344CB8AC3E}">
        <p14:creationId xmlns:p14="http://schemas.microsoft.com/office/powerpoint/2010/main" val="34928049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D34844-2D08-BE14-E293-FA76614E3FC4}"/>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558A7A27-2C4A-7DE0-99E6-F2D7F93127E5}"/>
              </a:ext>
            </a:extLst>
          </p:cNvPr>
          <p:cNvSpPr>
            <a:spLocks noGrp="1"/>
          </p:cNvSpPr>
          <p:nvPr>
            <p:ph sz="half" idx="1"/>
          </p:nvPr>
        </p:nvSpPr>
        <p:spPr>
          <a:xfrm>
            <a:off x="1581912" y="2638044"/>
            <a:ext cx="4271771" cy="3590036"/>
          </a:xfrm>
        </p:spPr>
        <p:txBody>
          <a:bodyPr>
            <a:noAutofit/>
          </a:bodyPr>
          <a:lstStyle/>
          <a:p>
            <a:pPr marL="0" indent="0" algn="just">
              <a:buNone/>
            </a:pPr>
            <a:r>
              <a:rPr lang="el-GR" sz="1600" b="0" i="0" dirty="0" err="1">
                <a:solidFill>
                  <a:srgbClr val="333333"/>
                </a:solidFill>
                <a:effectLst/>
                <a:latin typeface="Arial" panose="020B0604020202020204" pitchFamily="34" charset="0"/>
                <a:cs typeface="Arial" panose="020B0604020202020204" pitchFamily="34" charset="0"/>
              </a:rPr>
              <a:t>Ἀλλὰ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ὑμᾶς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χρή</a:t>
            </a:r>
            <a:r>
              <a:rPr lang="el-GR" sz="1600" b="0" i="0" dirty="0">
                <a:solidFill>
                  <a:srgbClr val="333333"/>
                </a:solidFill>
                <a:effectLst/>
                <a:latin typeface="Arial" panose="020B0604020202020204" pitchFamily="34" charset="0"/>
                <a:cs typeface="Arial" panose="020B0604020202020204" pitchFamily="34" charset="0"/>
              </a:rPr>
              <a:t>, ὦ </a:t>
            </a:r>
            <a:r>
              <a:rPr lang="el-GR" sz="1600" b="0" i="0" dirty="0" err="1">
                <a:solidFill>
                  <a:srgbClr val="333333"/>
                </a:solidFill>
                <a:effectLst/>
                <a:latin typeface="Arial" panose="020B0604020202020204" pitchFamily="34" charset="0"/>
                <a:cs typeface="Arial" panose="020B0604020202020204" pitchFamily="34" charset="0"/>
              </a:rPr>
              <a:t>ἄνδρες</a:t>
            </a:r>
            <a:r>
              <a:rPr lang="el-GR" sz="1600" b="0" i="0" dirty="0">
                <a:solidFill>
                  <a:srgbClr val="333333"/>
                </a:solidFill>
                <a:effectLst/>
                <a:latin typeface="Arial" panose="020B0604020202020204" pitchFamily="34" charset="0"/>
                <a:cs typeface="Arial" panose="020B0604020202020204" pitchFamily="34" charset="0"/>
              </a:rPr>
              <a:t> δικασταί, </a:t>
            </a:r>
            <a:r>
              <a:rPr lang="el-GR" sz="1600" b="0" i="0" dirty="0" err="1">
                <a:solidFill>
                  <a:srgbClr val="333333"/>
                </a:solidFill>
                <a:effectLst/>
                <a:latin typeface="Arial" panose="020B0604020202020204" pitchFamily="34" charset="0"/>
                <a:cs typeface="Arial" panose="020B0604020202020204" pitchFamily="34" charset="0"/>
              </a:rPr>
              <a:t>εὐέλπιδας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εἶναι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πρὸς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τὸν</a:t>
            </a:r>
            <a:r>
              <a:rPr lang="el-GR" sz="1600" b="0" i="0" dirty="0">
                <a:solidFill>
                  <a:srgbClr val="333333"/>
                </a:solidFill>
                <a:effectLst/>
                <a:latin typeface="Arial" panose="020B0604020202020204" pitchFamily="34" charset="0"/>
                <a:cs typeface="Arial" panose="020B0604020202020204" pitchFamily="34" charset="0"/>
              </a:rPr>
              <a:t> θάνατον,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ἕν</a:t>
            </a:r>
            <a:r>
              <a:rPr lang="el-GR" sz="1600" b="0" i="0" dirty="0">
                <a:solidFill>
                  <a:srgbClr val="333333"/>
                </a:solidFill>
                <a:effectLst/>
                <a:latin typeface="Arial" panose="020B0604020202020204" pitchFamily="34" charset="0"/>
                <a:cs typeface="Arial" panose="020B0604020202020204" pitchFamily="34" charset="0"/>
              </a:rPr>
              <a:t> τι </a:t>
            </a:r>
            <a:r>
              <a:rPr lang="el-GR" sz="1600" b="0" i="0" dirty="0" err="1">
                <a:solidFill>
                  <a:srgbClr val="333333"/>
                </a:solidFill>
                <a:effectLst/>
                <a:latin typeface="Arial" panose="020B0604020202020204" pitchFamily="34" charset="0"/>
                <a:cs typeface="Arial" panose="020B0604020202020204" pitchFamily="34" charset="0"/>
              </a:rPr>
              <a:t>τοῦτο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διανοεῖσθαι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ἀληθές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ὅτι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a:solidFill>
                  <a:schemeClr val="tx1"/>
                </a:solidFill>
                <a:effectLst/>
                <a:latin typeface="Arial" panose="020B0604020202020204" pitchFamily="34" charset="0"/>
                <a:cs typeface="Arial" panose="020B0604020202020204" pitchFamily="34" charset="0"/>
              </a:rPr>
              <a:t>[41</a:t>
            </a:r>
            <a:r>
              <a:rPr lang="en-GB" sz="1600" b="0" i="0" dirty="0">
                <a:solidFill>
                  <a:schemeClr val="tx1"/>
                </a:solidFill>
                <a:effectLst/>
                <a:latin typeface="Arial" panose="020B0604020202020204" pitchFamily="34" charset="0"/>
                <a:cs typeface="Arial" panose="020B0604020202020204" pitchFamily="34" charset="0"/>
              </a:rPr>
              <a:t>d] </a:t>
            </a:r>
            <a:r>
              <a:rPr lang="el-GR" sz="1600" b="0" i="0" dirty="0" err="1">
                <a:solidFill>
                  <a:srgbClr val="333333"/>
                </a:solidFill>
                <a:effectLst/>
                <a:latin typeface="Arial" panose="020B0604020202020204" pitchFamily="34" charset="0"/>
                <a:cs typeface="Arial" panose="020B0604020202020204" pitchFamily="34" charset="0"/>
              </a:rPr>
              <a:t>οὐκ</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ἔστιν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ἀνδρὶ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ἀγαθῷ</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κακὸν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οὐδὲν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οὔτε</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ζῶντι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οὔτε</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τελευτήσαντι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οὐδὲ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ἀμελεῖται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ὑπὸ</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θεῶν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τὰ</a:t>
            </a:r>
            <a:r>
              <a:rPr lang="el-GR" sz="1600" b="0" i="0" dirty="0">
                <a:solidFill>
                  <a:srgbClr val="333333"/>
                </a:solidFill>
                <a:effectLst/>
                <a:latin typeface="Arial" panose="020B0604020202020204" pitchFamily="34" charset="0"/>
                <a:cs typeface="Arial" panose="020B0604020202020204" pitchFamily="34" charset="0"/>
              </a:rPr>
              <a:t> τούτου πράγματα· </a:t>
            </a:r>
            <a:r>
              <a:rPr lang="el-GR" sz="1600" b="0" i="0" dirty="0" err="1">
                <a:solidFill>
                  <a:srgbClr val="333333"/>
                </a:solidFill>
                <a:effectLst/>
                <a:latin typeface="Arial" panose="020B0604020202020204" pitchFamily="34" charset="0"/>
                <a:cs typeface="Arial" panose="020B0604020202020204" pitchFamily="34" charset="0"/>
              </a:rPr>
              <a:t>οὐδὲ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ἐμὰ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νῦν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ἀπὸ</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αὐτομάτου</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γέγονεν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ἀλλά</a:t>
            </a:r>
            <a:r>
              <a:rPr lang="el-GR" sz="1600" b="0" i="0" dirty="0">
                <a:solidFill>
                  <a:srgbClr val="333333"/>
                </a:solidFill>
                <a:effectLst/>
                <a:latin typeface="Arial" panose="020B0604020202020204" pitchFamily="34" charset="0"/>
                <a:cs typeface="Arial" panose="020B0604020202020204" pitchFamily="34" charset="0"/>
              </a:rPr>
              <a:t> μοι </a:t>
            </a:r>
            <a:r>
              <a:rPr lang="el-GR" sz="1600" b="0" i="0" dirty="0" err="1">
                <a:solidFill>
                  <a:srgbClr val="333333"/>
                </a:solidFill>
                <a:effectLst/>
                <a:latin typeface="Arial" panose="020B0604020202020204" pitchFamily="34" charset="0"/>
                <a:cs typeface="Arial" panose="020B0604020202020204" pitchFamily="34" charset="0"/>
              </a:rPr>
              <a:t>δῆλόν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ἐστι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τοῦτο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ὅτι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ἤδη</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τεθνάναι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ἀπηλλάχθαι</a:t>
            </a:r>
            <a:r>
              <a:rPr lang="el-GR" sz="1600" b="0" i="0" dirty="0">
                <a:solidFill>
                  <a:srgbClr val="333333"/>
                </a:solidFill>
                <a:effectLst/>
                <a:latin typeface="Arial" panose="020B0604020202020204" pitchFamily="34" charset="0"/>
                <a:cs typeface="Arial" panose="020B0604020202020204" pitchFamily="34" charset="0"/>
              </a:rPr>
              <a:t> πραγμάτων </a:t>
            </a:r>
            <a:r>
              <a:rPr lang="el-GR" sz="1600" b="0" i="0" dirty="0" err="1">
                <a:solidFill>
                  <a:srgbClr val="333333"/>
                </a:solidFill>
                <a:effectLst/>
                <a:latin typeface="Arial" panose="020B0604020202020204" pitchFamily="34" charset="0"/>
                <a:cs typeface="Arial" panose="020B0604020202020204" pitchFamily="34" charset="0"/>
              </a:rPr>
              <a:t>βέλτιον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ἦν</a:t>
            </a:r>
            <a:r>
              <a:rPr lang="el-GR" sz="1600" b="0" i="0" dirty="0">
                <a:solidFill>
                  <a:srgbClr val="333333"/>
                </a:solidFill>
                <a:effectLst/>
                <a:latin typeface="Arial" panose="020B0604020202020204" pitchFamily="34" charset="0"/>
                <a:cs typeface="Arial" panose="020B0604020202020204" pitchFamily="34" charset="0"/>
              </a:rPr>
              <a:t> μοι. </a:t>
            </a:r>
            <a:r>
              <a:rPr lang="el-GR" sz="1600" b="0" i="0" dirty="0" err="1">
                <a:solidFill>
                  <a:srgbClr val="333333"/>
                </a:solidFill>
                <a:effectLst/>
                <a:latin typeface="Arial" panose="020B0604020202020204" pitchFamily="34" charset="0"/>
                <a:cs typeface="Arial" panose="020B0604020202020204" pitchFamily="34" charset="0"/>
              </a:rPr>
              <a:t>διὰ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τοῦτο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ἐμὲ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οὐδαμοῦ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ἀπέτρεψεν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τὸ</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σημεῖον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ἔγωγε</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τοῖς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καταψηφισαμένοις</a:t>
            </a:r>
            <a:r>
              <a:rPr lang="el-GR" sz="1600" b="0" i="0" dirty="0">
                <a:solidFill>
                  <a:srgbClr val="333333"/>
                </a:solidFill>
                <a:effectLst/>
                <a:latin typeface="Arial" panose="020B0604020202020204" pitchFamily="34" charset="0"/>
                <a:cs typeface="Arial" panose="020B0604020202020204" pitchFamily="34" charset="0"/>
              </a:rPr>
              <a:t> μου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τοῖς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κατηγόροις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οὐ</a:t>
            </a:r>
            <a:r>
              <a:rPr lang="el-GR" sz="1600" b="0" i="0" dirty="0">
                <a:solidFill>
                  <a:srgbClr val="333333"/>
                </a:solidFill>
                <a:effectLst/>
                <a:latin typeface="Arial" panose="020B0604020202020204" pitchFamily="34" charset="0"/>
                <a:cs typeface="Arial" panose="020B0604020202020204" pitchFamily="34" charset="0"/>
              </a:rPr>
              <a:t> πάνυ </a:t>
            </a:r>
            <a:r>
              <a:rPr lang="el-GR" sz="1600" b="0" i="0" dirty="0" err="1">
                <a:solidFill>
                  <a:srgbClr val="333333"/>
                </a:solidFill>
                <a:effectLst/>
                <a:latin typeface="Arial" panose="020B0604020202020204" pitchFamily="34" charset="0"/>
                <a:cs typeface="Arial" panose="020B0604020202020204" pitchFamily="34" charset="0"/>
              </a:rPr>
              <a:t>χαλεπαίνω</a:t>
            </a:r>
            <a:r>
              <a:rPr lang="el-GR" sz="1600" b="0" i="0" dirty="0">
                <a:solidFill>
                  <a:srgbClr val="333333"/>
                </a:solidFill>
                <a:effectLst/>
                <a:latin typeface="Arial" panose="020B0604020202020204" pitchFamily="34" charset="0"/>
                <a:cs typeface="Arial" panose="020B0604020202020204" pitchFamily="34" charset="0"/>
              </a:rPr>
              <a:t>. καίτοι </a:t>
            </a:r>
            <a:r>
              <a:rPr lang="el-GR" sz="1600" b="0" i="0" dirty="0" err="1">
                <a:solidFill>
                  <a:srgbClr val="333333"/>
                </a:solidFill>
                <a:effectLst/>
                <a:latin typeface="Arial" panose="020B0604020202020204" pitchFamily="34" charset="0"/>
                <a:cs typeface="Arial" panose="020B0604020202020204" pitchFamily="34" charset="0"/>
              </a:rPr>
              <a:t>οὐ</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ταύτῃ</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τῇ</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διανοίᾳ</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κατεψηφίζοντό</a:t>
            </a:r>
            <a:r>
              <a:rPr lang="el-GR" sz="1600" b="0" i="0" dirty="0">
                <a:solidFill>
                  <a:srgbClr val="333333"/>
                </a:solidFill>
                <a:effectLst/>
                <a:latin typeface="Arial" panose="020B0604020202020204" pitchFamily="34" charset="0"/>
                <a:cs typeface="Arial" panose="020B0604020202020204" pitchFamily="34" charset="0"/>
              </a:rPr>
              <a:t> μου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κατηγόρουν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ἀλλ</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οἰόμενοι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βλάπτειν</a:t>
            </a:r>
            <a:r>
              <a:rPr lang="el-GR" sz="1600" b="0" i="0" dirty="0">
                <a:solidFill>
                  <a:srgbClr val="333333"/>
                </a:solidFill>
                <a:effectLst/>
                <a:latin typeface="Arial" panose="020B0604020202020204" pitchFamily="34" charset="0"/>
                <a:cs typeface="Arial" panose="020B0604020202020204" pitchFamily="34" charset="0"/>
              </a:rPr>
              <a:t>· </a:t>
            </a:r>
            <a:endParaRPr lang="el-GR" sz="1600" dirty="0">
              <a:latin typeface="Arial" panose="020B0604020202020204" pitchFamily="34" charset="0"/>
              <a:cs typeface="Arial" panose="020B0604020202020204" pitchFamily="34" charset="0"/>
            </a:endParaRPr>
          </a:p>
        </p:txBody>
      </p:sp>
      <p:sp>
        <p:nvSpPr>
          <p:cNvPr id="5" name="Θέση περιεχομένου 4">
            <a:extLst>
              <a:ext uri="{FF2B5EF4-FFF2-40B4-BE49-F238E27FC236}">
                <a16:creationId xmlns:a16="http://schemas.microsoft.com/office/drawing/2014/main" id="{CE51B047-ABFD-A0C7-1C8A-631A40A149DE}"/>
              </a:ext>
            </a:extLst>
          </p:cNvPr>
          <p:cNvSpPr>
            <a:spLocks noGrp="1"/>
          </p:cNvSpPr>
          <p:nvPr>
            <p:ph sz="half" idx="2"/>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Αλλά και σεις πρέπει, ω δικαστές, να έχετε τις καλύτερες ελπίδες σας στον θάνατο, κι ένα πράγμα να συλλογίζεσθε, που είναι αληθινό, ότι για τον καλόν άνθρωπο τίποτε δεν είναι κακό ούτε στη ζωή ούτε στον θάνατό του, ούτε οι θεοί τον ξεχνούνε ποτέ· ούτε τα δικά μου γινήκανε τώρα έτσι από την τύχη, αλλά τώρα το βλέπω φανερά πως το να πεθάνω και να γλιτώσω από τις φροντίδες είναι το καλύτερο για μένα. </a:t>
            </a:r>
            <a:r>
              <a:rPr lang="el-GR" dirty="0" err="1">
                <a:latin typeface="Arial" panose="020B0604020202020204" pitchFamily="34" charset="0"/>
                <a:cs typeface="Arial" panose="020B0604020202020204" pitchFamily="34" charset="0"/>
              </a:rPr>
              <a:t>Γι</a:t>
            </a:r>
            <a:r>
              <a:rPr lang="el-GR" dirty="0">
                <a:latin typeface="Arial" panose="020B0604020202020204" pitchFamily="34" charset="0"/>
                <a:cs typeface="Arial" panose="020B0604020202020204" pitchFamily="34" charset="0"/>
              </a:rPr>
              <a:t>᾽ αυτό και πουθενά δεν μ᾽ εμπόδισε το σημάδι του θεού και ούτε έχω και πολύ παράπονο μ᾽ αυτούς που με καταψήφισαν και τους κατηγόρους μου. Μολονότι αυτοί δεν με καταψηφίσανε και δεν με κατηγορήσανε μ᾽ αυτή την ιδέα, μα φαντάζονται πως με βλάπτουν· </a:t>
            </a:r>
          </a:p>
        </p:txBody>
      </p:sp>
    </p:spTree>
    <p:extLst>
      <p:ext uri="{BB962C8B-B14F-4D97-AF65-F5344CB8AC3E}">
        <p14:creationId xmlns:p14="http://schemas.microsoft.com/office/powerpoint/2010/main" val="215826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955C23-847D-68FF-1D65-0691326B6FE3}"/>
              </a:ext>
            </a:extLst>
          </p:cNvPr>
          <p:cNvSpPr>
            <a:spLocks noGrp="1"/>
          </p:cNvSpPr>
          <p:nvPr>
            <p:ph type="title"/>
          </p:nvPr>
        </p:nvSpPr>
        <p:spPr/>
        <p:txBody>
          <a:bodyPr/>
          <a:lstStyle/>
          <a:p>
            <a:r>
              <a:rPr lang="el-GR" i="1" cap="none" dirty="0" err="1">
                <a:latin typeface="Arial" panose="020B0604020202020204" pitchFamily="34" charset="0"/>
                <a:cs typeface="Arial" panose="020B0604020202020204" pitchFamily="34" charset="0"/>
              </a:rPr>
              <a:t>Ἀπολογία</a:t>
            </a:r>
            <a:r>
              <a:rPr lang="el-GR" i="1" cap="none" dirty="0">
                <a:latin typeface="Arial" panose="020B0604020202020204" pitchFamily="34" charset="0"/>
                <a:cs typeface="Arial" panose="020B0604020202020204" pitchFamily="34" charset="0"/>
              </a:rPr>
              <a:t> </a:t>
            </a:r>
            <a:r>
              <a:rPr lang="el-GR" i="1" cap="none" dirty="0" err="1">
                <a:latin typeface="Arial" panose="020B0604020202020204" pitchFamily="34" charset="0"/>
                <a:cs typeface="Arial" panose="020B0604020202020204" pitchFamily="34" charset="0"/>
              </a:rPr>
              <a:t>Σωκράτους</a:t>
            </a:r>
            <a:r>
              <a:rPr lang="el-GR" i="1" cap="none"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3</a:t>
            </a:r>
            <a:r>
              <a:rPr lang="el-GR" dirty="0">
                <a:latin typeface="Arial" panose="020B0604020202020204" pitchFamily="34" charset="0"/>
                <a:cs typeface="Arial" panose="020B0604020202020204" pitchFamily="34" charset="0"/>
              </a:rPr>
              <a:t>8</a:t>
            </a:r>
            <a:r>
              <a:rPr lang="en-US" cap="none"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-42</a:t>
            </a:r>
            <a:r>
              <a:rPr lang="en-GB" cap="none"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a:t>
            </a:r>
            <a:endParaRPr lang="el-GR" dirty="0"/>
          </a:p>
        </p:txBody>
      </p:sp>
      <p:sp>
        <p:nvSpPr>
          <p:cNvPr id="3" name="Θέση περιεχομένου 2">
            <a:extLst>
              <a:ext uri="{FF2B5EF4-FFF2-40B4-BE49-F238E27FC236}">
                <a16:creationId xmlns:a16="http://schemas.microsoft.com/office/drawing/2014/main" id="{A4B74982-08A3-DD77-F5D2-C8E49F7797F2}"/>
              </a:ext>
            </a:extLst>
          </p:cNvPr>
          <p:cNvSpPr>
            <a:spLocks noGrp="1"/>
          </p:cNvSpPr>
          <p:nvPr>
            <p:ph sz="half" idx="1"/>
          </p:nvPr>
        </p:nvSpPr>
        <p:spPr/>
        <p:txBody>
          <a:bodyPr>
            <a:normAutofit fontScale="77500" lnSpcReduction="20000"/>
          </a:bodyPr>
          <a:lstStyle/>
          <a:p>
            <a:pPr marL="0" indent="0" algn="just">
              <a:buNone/>
            </a:pPr>
            <a:r>
              <a:rPr lang="el-GR" sz="1800" b="0" i="0" dirty="0">
                <a:solidFill>
                  <a:schemeClr val="tx1"/>
                </a:solidFill>
                <a:effectLst/>
                <a:latin typeface="Arial" panose="020B0604020202020204" pitchFamily="34" charset="0"/>
                <a:cs typeface="Arial" panose="020B0604020202020204" pitchFamily="34" charset="0"/>
              </a:rPr>
              <a:t>[41</a:t>
            </a:r>
            <a:r>
              <a:rPr lang="en-GB" sz="1800" b="0" i="0" dirty="0">
                <a:solidFill>
                  <a:schemeClr val="tx1"/>
                </a:solidFill>
                <a:effectLst/>
                <a:latin typeface="Arial" panose="020B0604020202020204" pitchFamily="34" charset="0"/>
                <a:cs typeface="Arial" panose="020B0604020202020204" pitchFamily="34" charset="0"/>
              </a:rPr>
              <a:t>e] </a:t>
            </a:r>
            <a:r>
              <a:rPr lang="el-GR" sz="1800" b="0" i="0" dirty="0" err="1">
                <a:solidFill>
                  <a:srgbClr val="333333"/>
                </a:solidFill>
                <a:effectLst/>
                <a:latin typeface="Arial" panose="020B0604020202020204" pitchFamily="34" charset="0"/>
                <a:cs typeface="Arial" panose="020B0604020202020204" pitchFamily="34" charset="0"/>
              </a:rPr>
              <a:t>τοῦτο</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αὐτοῖς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ἄξιον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μέμφεσθαι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τοσόνδε</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μέντοι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αὐτῶν</a:t>
            </a:r>
            <a:r>
              <a:rPr lang="el-GR" sz="1800" b="0" i="0" dirty="0">
                <a:solidFill>
                  <a:srgbClr val="333333"/>
                </a:solidFill>
                <a:effectLst/>
                <a:latin typeface="Arial" panose="020B0604020202020204" pitchFamily="34" charset="0"/>
                <a:cs typeface="Arial" panose="020B0604020202020204" pitchFamily="34" charset="0"/>
              </a:rPr>
              <a:t> δέομαι· </a:t>
            </a:r>
            <a:r>
              <a:rPr lang="el-GR" sz="1800" b="1" i="0" dirty="0" err="1">
                <a:solidFill>
                  <a:srgbClr val="333333"/>
                </a:solidFill>
                <a:effectLst/>
                <a:latin typeface="Arial" panose="020B0604020202020204" pitchFamily="34" charset="0"/>
                <a:cs typeface="Arial" panose="020B0604020202020204" pitchFamily="34" charset="0"/>
              </a:rPr>
              <a:t>τοὺς</a:t>
            </a:r>
            <a:r>
              <a:rPr lang="el-GR" sz="1800" b="1" i="0" dirty="0">
                <a:solidFill>
                  <a:srgbClr val="333333"/>
                </a:solidFill>
                <a:effectLst/>
                <a:latin typeface="Arial" panose="020B0604020202020204" pitchFamily="34" charset="0"/>
                <a:cs typeface="Arial" panose="020B0604020202020204" pitchFamily="34" charset="0"/>
              </a:rPr>
              <a:t> </a:t>
            </a:r>
            <a:r>
              <a:rPr lang="el-GR" sz="1800" b="1" i="0" dirty="0" err="1">
                <a:solidFill>
                  <a:srgbClr val="333333"/>
                </a:solidFill>
                <a:effectLst/>
                <a:latin typeface="Arial" panose="020B0604020202020204" pitchFamily="34" charset="0"/>
                <a:cs typeface="Arial" panose="020B0604020202020204" pitchFamily="34" charset="0"/>
              </a:rPr>
              <a:t>ὑεῖς</a:t>
            </a:r>
            <a:r>
              <a:rPr lang="el-GR" sz="1800" b="1" i="0" dirty="0">
                <a:solidFill>
                  <a:srgbClr val="333333"/>
                </a:solidFill>
                <a:effectLst/>
                <a:latin typeface="Arial" panose="020B0604020202020204" pitchFamily="34" charset="0"/>
                <a:cs typeface="Arial" panose="020B0604020202020204" pitchFamily="34" charset="0"/>
              </a:rPr>
              <a:t> μου</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ἐπειδὰν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ἡβήσωσι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τιμωρήσασθε</a:t>
            </a:r>
            <a:r>
              <a:rPr lang="el-GR" sz="1800" b="0" i="0" dirty="0">
                <a:solidFill>
                  <a:srgbClr val="333333"/>
                </a:solidFill>
                <a:effectLst/>
                <a:latin typeface="Arial" panose="020B0604020202020204" pitchFamily="34" charset="0"/>
                <a:cs typeface="Arial" panose="020B0604020202020204" pitchFamily="34" charset="0"/>
              </a:rPr>
              <a:t>, ὦ </a:t>
            </a:r>
            <a:r>
              <a:rPr lang="el-GR" sz="1800" b="0" i="0" dirty="0" err="1">
                <a:solidFill>
                  <a:srgbClr val="333333"/>
                </a:solidFill>
                <a:effectLst/>
                <a:latin typeface="Arial" panose="020B0604020202020204" pitchFamily="34" charset="0"/>
                <a:cs typeface="Arial" panose="020B0604020202020204" pitchFamily="34" charset="0"/>
              </a:rPr>
              <a:t>ἄνδρες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ταὐτὰ</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ταῦτα</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λυποῦντες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ἅπερ</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ἐγὼ</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ὑμᾶς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ἐλύπουν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ἐὰν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ὑμῖν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δοκῶσιν</a:t>
            </a:r>
            <a:r>
              <a:rPr lang="el-GR" sz="1800" b="0" i="0" dirty="0">
                <a:solidFill>
                  <a:srgbClr val="333333"/>
                </a:solidFill>
                <a:effectLst/>
                <a:latin typeface="Arial" panose="020B0604020202020204" pitchFamily="34" charset="0"/>
                <a:cs typeface="Arial" panose="020B0604020202020204" pitchFamily="34" charset="0"/>
              </a:rPr>
              <a:t> ἢ χρημάτων ἢ </a:t>
            </a:r>
            <a:r>
              <a:rPr lang="el-GR" sz="1800" b="0" i="0" dirty="0" err="1">
                <a:solidFill>
                  <a:srgbClr val="333333"/>
                </a:solidFill>
                <a:effectLst/>
                <a:latin typeface="Arial" panose="020B0604020202020204" pitchFamily="34" charset="0"/>
                <a:cs typeface="Arial" panose="020B0604020202020204" pitchFamily="34" charset="0"/>
              </a:rPr>
              <a:t>ἄλλου</a:t>
            </a:r>
            <a:r>
              <a:rPr lang="el-GR" sz="1800" b="0" i="0" dirty="0">
                <a:solidFill>
                  <a:srgbClr val="333333"/>
                </a:solidFill>
                <a:effectLst/>
                <a:latin typeface="Arial" panose="020B0604020202020204" pitchFamily="34" charset="0"/>
                <a:cs typeface="Arial" panose="020B0604020202020204" pitchFamily="34" charset="0"/>
              </a:rPr>
              <a:t> του πρότερον </a:t>
            </a:r>
            <a:r>
              <a:rPr lang="el-GR" sz="1800" b="0" i="0" dirty="0" err="1">
                <a:solidFill>
                  <a:srgbClr val="333333"/>
                </a:solidFill>
                <a:effectLst/>
                <a:latin typeface="Arial" panose="020B0604020202020204" pitchFamily="34" charset="0"/>
                <a:cs typeface="Arial" panose="020B0604020202020204" pitchFamily="34" charset="0"/>
              </a:rPr>
              <a:t>ἐπιμελεῖσθαι</a:t>
            </a:r>
            <a:r>
              <a:rPr lang="el-GR" sz="1800" b="0" i="0" dirty="0">
                <a:solidFill>
                  <a:srgbClr val="333333"/>
                </a:solidFill>
                <a:effectLst/>
                <a:latin typeface="Arial" panose="020B0604020202020204" pitchFamily="34" charset="0"/>
                <a:cs typeface="Arial" panose="020B0604020202020204" pitchFamily="34" charset="0"/>
              </a:rPr>
              <a:t> ἢ </a:t>
            </a:r>
            <a:r>
              <a:rPr lang="el-GR" sz="1800" b="0" i="0" dirty="0" err="1">
                <a:solidFill>
                  <a:srgbClr val="333333"/>
                </a:solidFill>
                <a:effectLst/>
                <a:latin typeface="Arial" panose="020B0604020202020204" pitchFamily="34" charset="0"/>
                <a:cs typeface="Arial" panose="020B0604020202020204" pitchFamily="34" charset="0"/>
              </a:rPr>
              <a:t>ἀρετῆς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καὶ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ἐὰν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δοκῶσί</a:t>
            </a:r>
            <a:r>
              <a:rPr lang="el-GR" sz="1800" b="0" i="0" dirty="0">
                <a:solidFill>
                  <a:srgbClr val="333333"/>
                </a:solidFill>
                <a:effectLst/>
                <a:latin typeface="Arial" panose="020B0604020202020204" pitchFamily="34" charset="0"/>
                <a:cs typeface="Arial" panose="020B0604020202020204" pitchFamily="34" charset="0"/>
              </a:rPr>
              <a:t> τι </a:t>
            </a:r>
            <a:r>
              <a:rPr lang="el-GR" sz="1800" b="0" i="0" dirty="0" err="1">
                <a:solidFill>
                  <a:srgbClr val="333333"/>
                </a:solidFill>
                <a:effectLst/>
                <a:latin typeface="Arial" panose="020B0604020202020204" pitchFamily="34" charset="0"/>
                <a:cs typeface="Arial" panose="020B0604020202020204" pitchFamily="34" charset="0"/>
              </a:rPr>
              <a:t>εἶναι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μηδὲν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ὄντες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ὀνειδίζετε</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αὐτοῖς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ὥσπερ</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ἐγὼ</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ὑμῖν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ὅτι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οὐκ</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ἐπιμελοῦνται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ὧν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δεῖ</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καὶ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οἴονταί</a:t>
            </a:r>
            <a:r>
              <a:rPr lang="el-GR" sz="1800" b="0" i="0" dirty="0">
                <a:solidFill>
                  <a:srgbClr val="333333"/>
                </a:solidFill>
                <a:effectLst/>
                <a:latin typeface="Arial" panose="020B0604020202020204" pitchFamily="34" charset="0"/>
                <a:cs typeface="Arial" panose="020B0604020202020204" pitchFamily="34" charset="0"/>
              </a:rPr>
              <a:t> τι </a:t>
            </a:r>
            <a:r>
              <a:rPr lang="el-GR" sz="1800" b="0" i="0" dirty="0" err="1">
                <a:solidFill>
                  <a:srgbClr val="333333"/>
                </a:solidFill>
                <a:effectLst/>
                <a:latin typeface="Arial" panose="020B0604020202020204" pitchFamily="34" charset="0"/>
                <a:cs typeface="Arial" panose="020B0604020202020204" pitchFamily="34" charset="0"/>
              </a:rPr>
              <a:t>εἶναι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ὄντες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οὐδενὸς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ἄξιοι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καὶ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ἐὰν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a:solidFill>
                  <a:schemeClr val="tx1"/>
                </a:solidFill>
                <a:effectLst/>
                <a:latin typeface="Arial" panose="020B0604020202020204" pitchFamily="34" charset="0"/>
                <a:cs typeface="Arial" panose="020B0604020202020204" pitchFamily="34" charset="0"/>
              </a:rPr>
              <a:t>[42</a:t>
            </a:r>
            <a:r>
              <a:rPr lang="en-GB" sz="1800" b="0" i="0" dirty="0">
                <a:solidFill>
                  <a:schemeClr val="tx1"/>
                </a:solidFill>
                <a:effectLst/>
                <a:latin typeface="Arial" panose="020B0604020202020204" pitchFamily="34" charset="0"/>
                <a:cs typeface="Arial" panose="020B0604020202020204" pitchFamily="34" charset="0"/>
              </a:rPr>
              <a:t>a] </a:t>
            </a:r>
            <a:r>
              <a:rPr lang="el-GR" sz="1800" b="0" i="0" dirty="0" err="1">
                <a:solidFill>
                  <a:srgbClr val="333333"/>
                </a:solidFill>
                <a:effectLst/>
                <a:latin typeface="Arial" panose="020B0604020202020204" pitchFamily="34" charset="0"/>
                <a:cs typeface="Arial" panose="020B0604020202020204" pitchFamily="34" charset="0"/>
              </a:rPr>
              <a:t>ταῦτα</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ποιῆτε</a:t>
            </a:r>
            <a:r>
              <a:rPr lang="el-GR" sz="1800" b="0" i="0" dirty="0">
                <a:solidFill>
                  <a:srgbClr val="333333"/>
                </a:solidFill>
                <a:effectLst/>
                <a:latin typeface="Arial" panose="020B0604020202020204" pitchFamily="34" charset="0"/>
                <a:cs typeface="Arial" panose="020B0604020202020204" pitchFamily="34" charset="0"/>
              </a:rPr>
              <a:t>, δίκαια </a:t>
            </a:r>
            <a:r>
              <a:rPr lang="el-GR" sz="1800" b="0" i="0" dirty="0" err="1">
                <a:solidFill>
                  <a:srgbClr val="333333"/>
                </a:solidFill>
                <a:effectLst/>
                <a:latin typeface="Arial" panose="020B0604020202020204" pitchFamily="34" charset="0"/>
                <a:cs typeface="Arial" panose="020B0604020202020204" pitchFamily="34" charset="0"/>
              </a:rPr>
              <a:t>πεπονθὼς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ἐγὼ</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ἔσομαι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ὑφ</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ὑμῶν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αὐτός</a:t>
            </a:r>
            <a:r>
              <a:rPr lang="el-GR" sz="1800" b="0" i="0" dirty="0">
                <a:solidFill>
                  <a:srgbClr val="333333"/>
                </a:solidFill>
                <a:effectLst/>
                <a:latin typeface="Arial" panose="020B0604020202020204" pitchFamily="34" charset="0"/>
                <a:cs typeface="Arial" panose="020B0604020202020204" pitchFamily="34" charset="0"/>
              </a:rPr>
              <a:t> τε </a:t>
            </a:r>
            <a:r>
              <a:rPr lang="el-GR" sz="1800" b="0" i="0" dirty="0" err="1">
                <a:solidFill>
                  <a:srgbClr val="333333"/>
                </a:solidFill>
                <a:effectLst/>
                <a:latin typeface="Arial" panose="020B0604020202020204" pitchFamily="34" charset="0"/>
                <a:cs typeface="Arial" panose="020B0604020202020204" pitchFamily="34" charset="0"/>
              </a:rPr>
              <a:t>καὶ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οἱ</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ὑεῖς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ἀλλὰ</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γὰρ</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ἤδη</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ὥρα</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ἀπιέναι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ἐμοὶ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μὲν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ἀποθανουμένῳ</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ὑμῖν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δὲ</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βιωσομένοις</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ὁπότεροι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δὲ</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ἡμῶν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ἔρχονται</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ἐπὶ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ἄμεινον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πρᾶγμα</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ἄδηλον</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παντὶ</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πλὴν</a:t>
            </a:r>
            <a:r>
              <a:rPr lang="el-GR" sz="1800" b="0" i="0" dirty="0">
                <a:solidFill>
                  <a:srgbClr val="333333"/>
                </a:solidFill>
                <a:effectLst/>
                <a:latin typeface="Arial" panose="020B0604020202020204" pitchFamily="34" charset="0"/>
                <a:cs typeface="Arial" panose="020B0604020202020204" pitchFamily="34" charset="0"/>
              </a:rPr>
              <a:t> ἢ </a:t>
            </a:r>
            <a:r>
              <a:rPr lang="el-GR" sz="1800" b="0" i="0" dirty="0" err="1">
                <a:solidFill>
                  <a:srgbClr val="333333"/>
                </a:solidFill>
                <a:effectLst/>
                <a:latin typeface="Arial" panose="020B0604020202020204" pitchFamily="34" charset="0"/>
                <a:cs typeface="Arial" panose="020B0604020202020204" pitchFamily="34" charset="0"/>
              </a:rPr>
              <a:t>τῷ</a:t>
            </a:r>
            <a:r>
              <a:rPr lang="el-GR" sz="1800" b="0" i="0" dirty="0">
                <a:solidFill>
                  <a:srgbClr val="333333"/>
                </a:solidFill>
                <a:effectLst/>
                <a:latin typeface="Arial" panose="020B0604020202020204" pitchFamily="34" charset="0"/>
                <a:cs typeface="Arial" panose="020B0604020202020204" pitchFamily="34" charset="0"/>
              </a:rPr>
              <a:t> </a:t>
            </a:r>
            <a:r>
              <a:rPr lang="el-GR" sz="1800" b="0" i="0" dirty="0" err="1">
                <a:solidFill>
                  <a:srgbClr val="333333"/>
                </a:solidFill>
                <a:effectLst/>
                <a:latin typeface="Arial" panose="020B0604020202020204" pitchFamily="34" charset="0"/>
                <a:cs typeface="Arial" panose="020B0604020202020204" pitchFamily="34" charset="0"/>
              </a:rPr>
              <a:t>θεῷ</a:t>
            </a:r>
            <a:r>
              <a:rPr lang="el-GR" sz="1800" b="0" i="0" dirty="0">
                <a:solidFill>
                  <a:srgbClr val="333333"/>
                </a:solidFill>
                <a:effectLst/>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C6708C55-B9BE-43D2-BA73-350B5064CFA9}"/>
              </a:ext>
            </a:extLst>
          </p:cNvPr>
          <p:cNvSpPr>
            <a:spLocks noGrp="1"/>
          </p:cNvSpPr>
          <p:nvPr>
            <p:ph sz="half" idx="2"/>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και </a:t>
            </a:r>
            <a:r>
              <a:rPr lang="el-GR" dirty="0" err="1">
                <a:latin typeface="Arial" panose="020B0604020202020204" pitchFamily="34" charset="0"/>
                <a:cs typeface="Arial" panose="020B0604020202020204" pitchFamily="34" charset="0"/>
              </a:rPr>
              <a:t>γι</a:t>
            </a:r>
            <a:r>
              <a:rPr lang="el-GR" dirty="0">
                <a:latin typeface="Arial" panose="020B0604020202020204" pitchFamily="34" charset="0"/>
                <a:cs typeface="Arial" panose="020B0604020202020204" pitchFamily="34" charset="0"/>
              </a:rPr>
              <a:t>᾽ αυτό και μόνο αξίζει να τους κατακρίνω.</a:t>
            </a:r>
          </a:p>
          <a:p>
            <a:pPr marL="0" indent="0" algn="just">
              <a:buNone/>
            </a:pPr>
            <a:r>
              <a:rPr lang="el-GR" dirty="0">
                <a:latin typeface="Arial" panose="020B0604020202020204" pitchFamily="34" charset="0"/>
                <a:cs typeface="Arial" panose="020B0604020202020204" pitchFamily="34" charset="0"/>
              </a:rPr>
              <a:t>Ωστόσο τους παρακαλώ ένα πράγμα: Τα παιδιά μου, όταν γίνουν έφηβοι, να τα τιμωρήσετε, ω άνδρες Αθηναίοι, και να τα τυραννήσετε με τον ίδιο τρόπο που σας τυράννησα εγώ, αν σας φανούν πως φροντίζουν για χρήματα ή </a:t>
            </a:r>
            <a:r>
              <a:rPr lang="el-GR" dirty="0" err="1">
                <a:latin typeface="Arial" panose="020B0604020202020204" pitchFamily="34" charset="0"/>
                <a:cs typeface="Arial" panose="020B0604020202020204" pitchFamily="34" charset="0"/>
              </a:rPr>
              <a:t>γι</a:t>
            </a:r>
            <a:r>
              <a:rPr lang="el-GR" dirty="0">
                <a:latin typeface="Arial" panose="020B0604020202020204" pitchFamily="34" charset="0"/>
                <a:cs typeface="Arial" panose="020B0604020202020204" pitchFamily="34" charset="0"/>
              </a:rPr>
              <a:t>᾽ άλλο τίποτε περισσότερο από την αρετή, και, αν νομίζουν πως είναι κάτι χωρίς να είναι, να τα περιγελάσετε όπως σας περιγέλασα εγώ, πως δεν επιμελούνται εκείνα που πρέπει και νομίζουν πως είναι κάτι χωρίς να είναι άξιοι για τίποτε. Και αν τα κάμετε αυτά, δίκαια θα τα κάμετε και για μένα και για τα παιδιά μου.</a:t>
            </a:r>
          </a:p>
          <a:p>
            <a:pPr marL="0" indent="0" algn="just">
              <a:buNone/>
            </a:pPr>
            <a:r>
              <a:rPr lang="el-GR" dirty="0">
                <a:latin typeface="Arial" panose="020B0604020202020204" pitchFamily="34" charset="0"/>
                <a:cs typeface="Arial" panose="020B0604020202020204" pitchFamily="34" charset="0"/>
              </a:rPr>
              <a:t>Τώρα όμως ώρα είναι να πηγαίνω εγώ για να πεθάνω και σεις για να ζήσετε. Ποιος από μας πηγαίνει στο καλύτερο, κανένας δεν το ξέρει παρά μόνος ο θεός.</a:t>
            </a:r>
          </a:p>
          <a:p>
            <a:pPr marL="0" indent="0">
              <a:buNone/>
            </a:pPr>
            <a:endParaRPr lang="el-GR" dirty="0"/>
          </a:p>
        </p:txBody>
      </p:sp>
    </p:spTree>
    <p:extLst>
      <p:ext uri="{BB962C8B-B14F-4D97-AF65-F5344CB8AC3E}">
        <p14:creationId xmlns:p14="http://schemas.microsoft.com/office/powerpoint/2010/main" val="31201283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174988-3D75-743B-7536-DFCF1DC20048}"/>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Λεξιλόγιο</a:t>
            </a:r>
          </a:p>
        </p:txBody>
      </p:sp>
      <p:sp>
        <p:nvSpPr>
          <p:cNvPr id="3" name="Θέση περιεχομένου 2">
            <a:extLst>
              <a:ext uri="{FF2B5EF4-FFF2-40B4-BE49-F238E27FC236}">
                <a16:creationId xmlns:a16="http://schemas.microsoft.com/office/drawing/2014/main" id="{D7333E87-7184-61E6-AE44-DA3390ACCD17}"/>
              </a:ext>
            </a:extLst>
          </p:cNvPr>
          <p:cNvSpPr>
            <a:spLocks noGrp="1"/>
          </p:cNvSpPr>
          <p:nvPr>
            <p:ph idx="1"/>
          </p:nvPr>
        </p:nvSpPr>
        <p:spPr>
          <a:xfrm>
            <a:off x="0" y="2428240"/>
            <a:ext cx="12192000" cy="4287520"/>
          </a:xfrm>
        </p:spPr>
        <p:txBody>
          <a:bodyPr>
            <a:normAutofit lnSpcReduction="10000"/>
          </a:bodyPr>
          <a:lstStyle/>
          <a:p>
            <a:pPr algn="just"/>
            <a:r>
              <a:rPr lang="el-GR" dirty="0" err="1">
                <a:latin typeface="Arial" panose="020B0604020202020204" pitchFamily="34" charset="0"/>
                <a:cs typeface="Arial" panose="020B0604020202020204" pitchFamily="34" charset="0"/>
              </a:rPr>
              <a:t>λοιδορεῖν</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ενεστώτα ΕΦ του ρήματος </a:t>
            </a:r>
            <a:r>
              <a:rPr lang="el-GR" dirty="0" err="1">
                <a:latin typeface="Arial" panose="020B0604020202020204" pitchFamily="34" charset="0"/>
                <a:cs typeface="Arial" panose="020B0604020202020204" pitchFamily="34" charset="0"/>
              </a:rPr>
              <a:t>λοιδορῶ</a:t>
            </a:r>
            <a:r>
              <a:rPr lang="el-GR" dirty="0">
                <a:latin typeface="Arial" panose="020B0604020202020204" pitchFamily="34" charset="0"/>
                <a:cs typeface="Arial" panose="020B0604020202020204" pitchFamily="34" charset="0"/>
              </a:rPr>
              <a:t> (=βρίζω, </a:t>
            </a:r>
            <a:r>
              <a:rPr lang="el-GR" dirty="0" err="1">
                <a:latin typeface="Arial" panose="020B0604020202020204" pitchFamily="34" charset="0"/>
                <a:cs typeface="Arial" panose="020B0604020202020204" pitchFamily="34" charset="0"/>
              </a:rPr>
              <a:t>κακολογῶ</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ἀπεκτόνατε</a:t>
            </a:r>
            <a:r>
              <a:rPr lang="el-GR" dirty="0">
                <a:latin typeface="Arial" panose="020B0604020202020204" pitchFamily="34" charset="0"/>
                <a:cs typeface="Arial" panose="020B0604020202020204" pitchFamily="34" charset="0"/>
              </a:rPr>
              <a:t>: β’ πληθ. πρκ. οριστικής του ρήματος </a:t>
            </a:r>
            <a:r>
              <a:rPr lang="el-GR" dirty="0" err="1">
                <a:latin typeface="Arial" panose="020B0604020202020204" pitchFamily="34" charset="0"/>
                <a:cs typeface="Arial" panose="020B0604020202020204" pitchFamily="34" charset="0"/>
              </a:rPr>
              <a:t>ἀποκτείνω</a:t>
            </a:r>
            <a:r>
              <a:rPr lang="el-GR" dirty="0">
                <a:latin typeface="Arial" panose="020B0604020202020204" pitchFamily="34" charset="0"/>
                <a:cs typeface="Arial" panose="020B0604020202020204" pitchFamily="34" charset="0"/>
              </a:rPr>
              <a:t> = σκοτώνω</a:t>
            </a:r>
          </a:p>
          <a:p>
            <a:pPr algn="just"/>
            <a:r>
              <a:rPr lang="el-GR" dirty="0" err="1">
                <a:latin typeface="Arial" panose="020B0604020202020204" pitchFamily="34" charset="0"/>
                <a:cs typeface="Arial" panose="020B0604020202020204" pitchFamily="34" charset="0"/>
              </a:rPr>
              <a:t>ὀνειδίζειν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ενεστώτα του ρήματος </a:t>
            </a:r>
            <a:r>
              <a:rPr lang="el-GR" dirty="0" err="1">
                <a:latin typeface="Arial" panose="020B0604020202020204" pitchFamily="34" charset="0"/>
                <a:cs typeface="Arial" panose="020B0604020202020204" pitchFamily="34" charset="0"/>
              </a:rPr>
              <a:t>ὀνειδίζω</a:t>
            </a:r>
            <a:r>
              <a:rPr lang="el-GR" dirty="0">
                <a:latin typeface="Arial" panose="020B0604020202020204" pitchFamily="34" charset="0"/>
                <a:cs typeface="Arial" panose="020B0604020202020204" pitchFamily="34" charset="0"/>
              </a:rPr>
              <a:t> = επιρρίπτω κατηγορία σε κάποιον, χλευάζω, πετώ κατά πρόσωπο μια μομφή σε κάποιον, ενοχοποιώ</a:t>
            </a:r>
          </a:p>
          <a:p>
            <a:pPr algn="just"/>
            <a:r>
              <a:rPr lang="el-GR" dirty="0">
                <a:latin typeface="Arial" panose="020B0604020202020204" pitchFamily="34" charset="0"/>
                <a:cs typeface="Arial" panose="020B0604020202020204" pitchFamily="34" charset="0"/>
              </a:rPr>
              <a:t>πόρρω: </a:t>
            </a:r>
            <a:r>
              <a:rPr lang="el-GR" dirty="0" err="1">
                <a:latin typeface="Arial" panose="020B0604020202020204" pitchFamily="34" charset="0"/>
                <a:cs typeface="Arial" panose="020B0604020202020204" pitchFamily="34" charset="0"/>
              </a:rPr>
              <a:t>ἀττ</a:t>
            </a:r>
            <a:r>
              <a:rPr lang="el-GR" dirty="0">
                <a:latin typeface="Arial" panose="020B0604020202020204" pitchFamily="34" charset="0"/>
                <a:cs typeface="Arial" panose="020B0604020202020204" pitchFamily="34" charset="0"/>
              </a:rPr>
              <a:t>. τύπος </a:t>
            </a:r>
            <a:r>
              <a:rPr lang="el-GR" dirty="0" err="1">
                <a:latin typeface="Arial" panose="020B0604020202020204" pitchFamily="34" charset="0"/>
                <a:cs typeface="Arial" panose="020B0604020202020204" pitchFamily="34" charset="0"/>
              </a:rPr>
              <a:t>ἀντί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πρόσω (=μακριά)</a:t>
            </a:r>
          </a:p>
          <a:p>
            <a:pPr algn="just"/>
            <a:r>
              <a:rPr lang="el-GR" dirty="0" err="1">
                <a:latin typeface="Arial" panose="020B0604020202020204" pitchFamily="34" charset="0"/>
                <a:cs typeface="Arial" panose="020B0604020202020204" pitchFamily="34" charset="0"/>
              </a:rPr>
              <a:t>ἑαλωκέναι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πρκ.</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ΕΦ του ρήματος </a:t>
            </a:r>
            <a:r>
              <a:rPr lang="el-GR" dirty="0" err="1">
                <a:latin typeface="Arial" panose="020B0604020202020204" pitchFamily="34" charset="0"/>
                <a:cs typeface="Arial" panose="020B0604020202020204" pitchFamily="34" charset="0"/>
              </a:rPr>
              <a:t>ἁλίσκομαι</a:t>
            </a:r>
            <a:r>
              <a:rPr lang="el-GR" dirty="0">
                <a:latin typeface="Arial" panose="020B0604020202020204" pitchFamily="34" charset="0"/>
                <a:cs typeface="Arial" panose="020B0604020202020204" pitchFamily="34" charset="0"/>
              </a:rPr>
              <a:t> = 1. κυριαρχούμαι, </a:t>
            </a:r>
            <a:r>
              <a:rPr lang="el-GR" dirty="0" err="1">
                <a:latin typeface="Arial" panose="020B0604020202020204" pitchFamily="34" charset="0"/>
                <a:cs typeface="Arial" panose="020B0604020202020204" pitchFamily="34" charset="0"/>
              </a:rPr>
              <a:t>κατακτώμαι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αλώνομαι</a:t>
            </a:r>
            <a:r>
              <a:rPr lang="el-GR" dirty="0">
                <a:latin typeface="Arial" panose="020B0604020202020204" pitchFamily="34" charset="0"/>
                <a:cs typeface="Arial" panose="020B0604020202020204" pitchFamily="34" charset="0"/>
              </a:rPr>
              <a:t>, λέγεται για πρόσωπα και τόπους,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κ.λπ.· </a:t>
            </a:r>
            <a:r>
              <a:rPr lang="el-GR" dirty="0" err="1">
                <a:latin typeface="Arial" panose="020B0604020202020204" pitchFamily="34" charset="0"/>
                <a:cs typeface="Arial" panose="020B0604020202020204" pitchFamily="34" charset="0"/>
              </a:rPr>
              <a:t>ἁλίσκεσθαι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πολεμίοις</a:t>
            </a:r>
            <a:r>
              <a:rPr lang="el-GR" dirty="0">
                <a:latin typeface="Arial" panose="020B0604020202020204" pitchFamily="34" charset="0"/>
                <a:cs typeface="Arial" panose="020B0604020202020204" pitchFamily="34" charset="0"/>
              </a:rPr>
              <a:t>, πέφτω στα χέρια του εχθρού,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2. πιάνομαι, συλλαμβάνομαι, </a:t>
            </a:r>
            <a:r>
              <a:rPr lang="el-GR" dirty="0" err="1">
                <a:latin typeface="Arial" panose="020B0604020202020204" pitchFamily="34" charset="0"/>
                <a:cs typeface="Arial" panose="020B0604020202020204" pitchFamily="34" charset="0"/>
              </a:rPr>
              <a:t>θανάτῳ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ἁλῶναι</a:t>
            </a:r>
            <a:r>
              <a:rPr lang="el-GR" dirty="0">
                <a:latin typeface="Arial" panose="020B0604020202020204" pitchFamily="34" charset="0"/>
                <a:cs typeface="Arial" panose="020B0604020202020204" pitchFamily="34" charset="0"/>
              </a:rPr>
              <a:t>, ή χωρίς το </a:t>
            </a:r>
            <a:r>
              <a:rPr lang="el-GR" dirty="0" err="1">
                <a:latin typeface="Arial" panose="020B0604020202020204" pitchFamily="34" charset="0"/>
                <a:cs typeface="Arial" panose="020B0604020202020204" pitchFamily="34" charset="0"/>
              </a:rPr>
              <a:t>θανάτῳ</a:t>
            </a:r>
            <a:r>
              <a:rPr lang="el-GR" dirty="0">
                <a:latin typeface="Arial" panose="020B0604020202020204" pitchFamily="34" charset="0"/>
                <a:cs typeface="Arial" panose="020B0604020202020204" pitchFamily="34" charset="0"/>
              </a:rPr>
              <a:t>, πεθαίνω,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ἑάλωσαν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Ἀθήνας</a:t>
            </a:r>
            <a:r>
              <a:rPr lang="el-GR" dirty="0">
                <a:latin typeface="Arial" panose="020B0604020202020204" pitchFamily="34" charset="0"/>
                <a:cs typeface="Arial" panose="020B0604020202020204" pitchFamily="34" charset="0"/>
              </a:rPr>
              <a:t> γράμματα, γράμματα κατελήφθησαν και εστάλησαν στην Αθήνα, σε </a:t>
            </a:r>
            <a:r>
              <a:rPr lang="el-GR" dirty="0" err="1">
                <a:latin typeface="Arial" panose="020B0604020202020204" pitchFamily="34" charset="0"/>
                <a:cs typeface="Arial" panose="020B0604020202020204" pitchFamily="34" charset="0"/>
              </a:rPr>
              <a:t>Ξεν</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ᾤμην</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verb 1st sg imperf </a:t>
            </a:r>
            <a:r>
              <a:rPr lang="en-GB" dirty="0" err="1">
                <a:latin typeface="Arial" panose="020B0604020202020204" pitchFamily="34" charset="0"/>
                <a:cs typeface="Arial" panose="020B0604020202020204" pitchFamily="34" charset="0"/>
              </a:rPr>
              <a:t>ind</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mp</a:t>
            </a:r>
            <a:r>
              <a:rPr lang="en-GB" dirty="0">
                <a:latin typeface="Arial" panose="020B0604020202020204" pitchFamily="34" charset="0"/>
                <a:cs typeface="Arial" panose="020B0604020202020204" pitchFamily="34" charset="0"/>
              </a:rPr>
              <a:t> syncope</a:t>
            </a:r>
            <a:r>
              <a:rPr lang="el-GR" dirty="0">
                <a:latin typeface="Arial" panose="020B0604020202020204" pitchFamily="34" charset="0"/>
                <a:cs typeface="Arial" panose="020B0604020202020204" pitchFamily="34" charset="0"/>
              </a:rPr>
              <a:t> του ρήματος </a:t>
            </a:r>
            <a:r>
              <a:rPr lang="el-GR" dirty="0" err="1">
                <a:latin typeface="Arial" panose="020B0604020202020204" pitchFamily="34" charset="0"/>
                <a:cs typeface="Arial" panose="020B0604020202020204" pitchFamily="34" charset="0"/>
              </a:rPr>
              <a:t>οἴομαι</a:t>
            </a:r>
            <a:r>
              <a:rPr lang="el-GR" dirty="0">
                <a:latin typeface="Arial" panose="020B0604020202020204" pitchFamily="34" charset="0"/>
                <a:cs typeface="Arial" panose="020B0604020202020204" pitchFamily="34" charset="0"/>
              </a:rPr>
              <a:t> = 1. προαισθάνομαι, προμαντεύω, προβλέπω («</a:t>
            </a:r>
            <a:r>
              <a:rPr lang="el-GR" dirty="0" err="1">
                <a:latin typeface="Arial" panose="020B0604020202020204" pitchFamily="34" charset="0"/>
                <a:cs typeface="Arial" panose="020B0604020202020204" pitchFamily="34" charset="0"/>
              </a:rPr>
              <a:t>γόον</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ὠΐετο</a:t>
            </a:r>
            <a:r>
              <a:rPr lang="el-GR" dirty="0">
                <a:latin typeface="Arial" panose="020B0604020202020204" pitchFamily="34" charset="0"/>
                <a:cs typeface="Arial" panose="020B0604020202020204" pitchFamily="34" charset="0"/>
              </a:rPr>
              <a:t> θυμός», </a:t>
            </a:r>
            <a:r>
              <a:rPr lang="el-GR" dirty="0" err="1">
                <a:latin typeface="Arial" panose="020B0604020202020204" pitchFamily="34" charset="0"/>
                <a:cs typeface="Arial" panose="020B0604020202020204" pitchFamily="34" charset="0"/>
              </a:rPr>
              <a:t>Ομ</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Οδ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2. προσδοκώ, περιμένω να συμβεί κάτι</a:t>
            </a:r>
          </a:p>
          <a:p>
            <a:pPr algn="just"/>
            <a:r>
              <a:rPr lang="el-GR" dirty="0" err="1">
                <a:latin typeface="Arial" panose="020B0604020202020204" pitchFamily="34" charset="0"/>
                <a:cs typeface="Arial" panose="020B0604020202020204" pitchFamily="34" charset="0"/>
              </a:rPr>
              <a:t>ὀδυρομένου</a:t>
            </a:r>
            <a:r>
              <a:rPr lang="el-GR" dirty="0">
                <a:latin typeface="Arial" panose="020B0604020202020204" pitchFamily="34" charset="0"/>
                <a:cs typeface="Arial" panose="020B0604020202020204" pitchFamily="34" charset="0"/>
              </a:rPr>
              <a:t>: μτχ. ενεστώτα, αρσ. ενικ. γενική πτώση του ρήματος </a:t>
            </a:r>
            <a:r>
              <a:rPr lang="el-GR" dirty="0" err="1">
                <a:latin typeface="Arial" panose="020B0604020202020204" pitchFamily="34" charset="0"/>
                <a:cs typeface="Arial" panose="020B0604020202020204" pitchFamily="34" charset="0"/>
              </a:rPr>
              <a:t>ὀδύρομαι</a:t>
            </a:r>
            <a:r>
              <a:rPr lang="el-GR" dirty="0">
                <a:latin typeface="Arial" panose="020B0604020202020204" pitchFamily="34" charset="0"/>
                <a:cs typeface="Arial" panose="020B0604020202020204" pitchFamily="34" charset="0"/>
              </a:rPr>
              <a:t> = κλαίω γοερά, θρηνώ απαρηγόρητα, ολοφύρομαι, ολολύζω</a:t>
            </a:r>
          </a:p>
          <a:p>
            <a:pPr marL="0" indent="0" algn="just">
              <a:buNone/>
            </a:pP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4713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5D9383-08B6-D172-0EB8-4C902A77F8C5}"/>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17E53E6F-95E1-2FEE-1CAB-CC2A93707967}"/>
              </a:ext>
            </a:extLst>
          </p:cNvPr>
          <p:cNvSpPr>
            <a:spLocks noGrp="1"/>
          </p:cNvSpPr>
          <p:nvPr>
            <p:ph idx="1"/>
          </p:nvPr>
        </p:nvSpPr>
        <p:spPr>
          <a:xfrm>
            <a:off x="0" y="2367280"/>
            <a:ext cx="12192000" cy="4236720"/>
          </a:xfrm>
        </p:spPr>
        <p:txBody>
          <a:bodyPr/>
          <a:lstStyle/>
          <a:p>
            <a:pPr algn="just"/>
            <a:r>
              <a:rPr lang="el-GR" dirty="0" err="1">
                <a:latin typeface="Arial" panose="020B0604020202020204" pitchFamily="34" charset="0"/>
                <a:cs typeface="Arial" panose="020B0604020202020204" pitchFamily="34" charset="0"/>
              </a:rPr>
              <a:t>εἴθισθε</a:t>
            </a:r>
            <a:r>
              <a:rPr lang="el-GR" dirty="0">
                <a:latin typeface="Arial" panose="020B0604020202020204" pitchFamily="34" charset="0"/>
                <a:cs typeface="Arial" panose="020B0604020202020204" pitchFamily="34" charset="0"/>
              </a:rPr>
              <a:t>: Β’ πληθ. πρκ.</a:t>
            </a:r>
            <a:r>
              <a:rPr lang="en-GB"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οριστικής ΜΦ του ρήματος </a:t>
            </a:r>
            <a:r>
              <a:rPr lang="el-GR" dirty="0" err="1">
                <a:latin typeface="Arial" panose="020B0604020202020204" pitchFamily="34" charset="0"/>
                <a:cs typeface="Arial" panose="020B0604020202020204" pitchFamily="34" charset="0"/>
              </a:rPr>
              <a:t>ἐθίζω</a:t>
            </a:r>
            <a:r>
              <a:rPr lang="el-GR" dirty="0">
                <a:latin typeface="Arial" panose="020B0604020202020204" pitchFamily="34" charset="0"/>
                <a:cs typeface="Arial" panose="020B0604020202020204" pitchFamily="34" charset="0"/>
              </a:rPr>
              <a:t> = συνηθίζω κάποιον σε κάτι, κάνω κάποιον να συνηθίσει κάτι</a:t>
            </a:r>
          </a:p>
          <a:p>
            <a:pPr algn="just"/>
            <a:r>
              <a:rPr lang="el-GR" dirty="0" err="1">
                <a:latin typeface="Arial" panose="020B0604020202020204" pitchFamily="34" charset="0"/>
                <a:cs typeface="Arial" panose="020B0604020202020204" pitchFamily="34" charset="0"/>
              </a:rPr>
              <a:t>ᾠήθην</a:t>
            </a:r>
            <a:r>
              <a:rPr lang="el-GR" dirty="0">
                <a:latin typeface="Arial" panose="020B0604020202020204" pitchFamily="34" charset="0"/>
                <a:cs typeface="Arial" panose="020B0604020202020204" pitchFamily="34" charset="0"/>
              </a:rPr>
              <a:t>: Α’ ενικ. αορίστου παθητικού</a:t>
            </a:r>
            <a:r>
              <a:rPr lang="en-GB"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του ρήματος </a:t>
            </a:r>
            <a:r>
              <a:rPr lang="el-GR" dirty="0" err="1">
                <a:latin typeface="Arial" panose="020B0604020202020204" pitchFamily="34" charset="0"/>
                <a:cs typeface="Arial" panose="020B0604020202020204" pitchFamily="34" charset="0"/>
              </a:rPr>
              <a:t>οἴομαι</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μηχανᾶσθαι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ΜΦ του ρήματος </a:t>
            </a:r>
            <a:r>
              <a:rPr lang="el-GR" dirty="0" err="1">
                <a:latin typeface="Arial" panose="020B0604020202020204" pitchFamily="34" charset="0"/>
                <a:cs typeface="Arial" panose="020B0604020202020204" pitchFamily="34" charset="0"/>
              </a:rPr>
              <a:t>μηχανάομαι</a:t>
            </a:r>
            <a:r>
              <a:rPr lang="el-GR" dirty="0">
                <a:latin typeface="Arial" panose="020B0604020202020204" pitchFamily="34" charset="0"/>
                <a:cs typeface="Arial" panose="020B0604020202020204" pitchFamily="34" charset="0"/>
              </a:rPr>
              <a:t> =  1. κάνω (κάτι) με τέχνη, συναρμολογώ, χτίζω,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Ιλ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κ.λπ.· γενικά, προετοιμάζω, ετοιμάζω,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Αισχύλ</a:t>
            </a:r>
            <a:r>
              <a:rPr lang="el-GR" dirty="0">
                <a:latin typeface="Arial" panose="020B0604020202020204" pitchFamily="34" charset="0"/>
                <a:cs typeface="Arial" panose="020B0604020202020204" pitchFamily="34" charset="0"/>
              </a:rPr>
              <a:t>. κ.λπ., 2. επινοώ, μηχανεύομαι, με τέχνασμα ή δόλο,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κ.λπ.· επίσης, απλώς, προκαλώ, έχω ως αποτέλεσμα,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Αττ.· </a:t>
            </a:r>
            <a:r>
              <a:rPr lang="el-GR" dirty="0" err="1">
                <a:latin typeface="Arial" panose="020B0604020202020204" pitchFamily="34" charset="0"/>
                <a:cs typeface="Arial" panose="020B0604020202020204" pitchFamily="34" charset="0"/>
              </a:rPr>
              <a:t>αμτβ</a:t>
            </a:r>
            <a:r>
              <a:rPr lang="el-GR" dirty="0">
                <a:latin typeface="Arial" panose="020B0604020202020204" pitchFamily="34" charset="0"/>
                <a:cs typeface="Arial" panose="020B0604020202020204" pitchFamily="34" charset="0"/>
              </a:rPr>
              <a:t>., καταστρώνω σχέδια,</a:t>
            </a:r>
          </a:p>
          <a:p>
            <a:pPr algn="just"/>
            <a:r>
              <a:rPr lang="el-GR" dirty="0" err="1">
                <a:latin typeface="Arial" panose="020B0604020202020204" pitchFamily="34" charset="0"/>
                <a:cs typeface="Arial" panose="020B0604020202020204" pitchFamily="34" charset="0"/>
              </a:rPr>
              <a:t>θᾶττον</a:t>
            </a:r>
            <a:r>
              <a:rPr lang="el-GR" dirty="0">
                <a:latin typeface="Arial" panose="020B0604020202020204" pitchFamily="34" charset="0"/>
                <a:cs typeface="Arial" panose="020B0604020202020204" pitchFamily="34" charset="0"/>
              </a:rPr>
              <a:t>: ταχύς, </a:t>
            </a:r>
            <a:r>
              <a:rPr lang="el-GR" dirty="0" err="1">
                <a:latin typeface="Arial" panose="020B0604020202020204" pitchFamily="34" charset="0"/>
                <a:cs typeface="Arial" panose="020B0604020202020204" pitchFamily="34" charset="0"/>
              </a:rPr>
              <a:t>θάσσων,τάχιστος</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ἄπειμι</a:t>
            </a:r>
            <a:r>
              <a:rPr lang="el-GR" dirty="0">
                <a:latin typeface="Arial" panose="020B0604020202020204" pitchFamily="34" charset="0"/>
                <a:cs typeface="Arial" panose="020B0604020202020204" pitchFamily="34" charset="0"/>
              </a:rPr>
              <a:t>: απέχω, βρίσκομαι μακριά από, απουσιάζω </a:t>
            </a:r>
          </a:p>
          <a:p>
            <a:pPr algn="just"/>
            <a:r>
              <a:rPr lang="el-GR" dirty="0" err="1">
                <a:latin typeface="Arial" panose="020B0604020202020204" pitchFamily="34" charset="0"/>
                <a:cs typeface="Arial" panose="020B0604020202020204" pitchFamily="34" charset="0"/>
              </a:rPr>
              <a:t>ὀφλών</a:t>
            </a:r>
            <a:r>
              <a:rPr lang="el-GR" dirty="0">
                <a:latin typeface="Arial" panose="020B0604020202020204" pitchFamily="34" charset="0"/>
                <a:cs typeface="Arial" panose="020B0604020202020204" pitchFamily="34" charset="0"/>
              </a:rPr>
              <a:t>: μτχ.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ΕΦ, ονομ. αρσ. του ρήματος </a:t>
            </a:r>
            <a:r>
              <a:rPr lang="el-GR" dirty="0" err="1">
                <a:latin typeface="Arial" panose="020B0604020202020204" pitchFamily="34" charset="0"/>
                <a:cs typeface="Arial" panose="020B0604020202020204" pitchFamily="34" charset="0"/>
              </a:rPr>
              <a:t>ὀφλισκάνω</a:t>
            </a:r>
            <a:r>
              <a:rPr lang="el-GR" dirty="0">
                <a:latin typeface="Arial" panose="020B0604020202020204" pitchFamily="34" charset="0"/>
                <a:cs typeface="Arial" panose="020B0604020202020204" pitchFamily="34" charset="0"/>
              </a:rPr>
              <a:t> = φρ. α) «</a:t>
            </a:r>
            <a:r>
              <a:rPr lang="el-GR" dirty="0" err="1">
                <a:latin typeface="Arial" panose="020B0604020202020204" pitchFamily="34" charset="0"/>
                <a:cs typeface="Arial" panose="020B0604020202020204" pitchFamily="34" charset="0"/>
              </a:rPr>
              <a:t>ὀφλισκάνω</a:t>
            </a:r>
            <a:r>
              <a:rPr lang="el-GR" dirty="0">
                <a:latin typeface="Arial" panose="020B0604020202020204" pitchFamily="34" charset="0"/>
                <a:cs typeface="Arial" panose="020B0604020202020204" pitchFamily="34" charset="0"/>
              </a:rPr>
              <a:t> δίκην» — καταδικάζομαι κατά τη δίκη, χάνω τη δίκη</a:t>
            </a:r>
          </a:p>
          <a:p>
            <a:pPr algn="just"/>
            <a:r>
              <a:rPr lang="el-GR" dirty="0" err="1">
                <a:latin typeface="Arial" panose="020B0604020202020204" pitchFamily="34" charset="0"/>
                <a:cs typeface="Arial" panose="020B0604020202020204" pitchFamily="34" charset="0"/>
              </a:rPr>
              <a:t>τιμήματι</a:t>
            </a:r>
            <a:r>
              <a:rPr lang="el-GR" dirty="0">
                <a:latin typeface="Arial" panose="020B0604020202020204" pitchFamily="34" charset="0"/>
                <a:cs typeface="Arial" panose="020B0604020202020204" pitchFamily="34" charset="0"/>
              </a:rPr>
              <a:t>: το τίμημα = ο προσδιορισμός της ποινής κατηγορουμένου από τον κατήγορο, η προτεινόμενη τιμωρία ή το προτεινόμενο πρόστιμο</a:t>
            </a:r>
          </a:p>
        </p:txBody>
      </p:sp>
    </p:spTree>
    <p:extLst>
      <p:ext uri="{BB962C8B-B14F-4D97-AF65-F5344CB8AC3E}">
        <p14:creationId xmlns:p14="http://schemas.microsoft.com/office/powerpoint/2010/main" val="3083793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CD6F07-E45E-3765-589B-85F6B23F6A28}"/>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7CA0D9B4-B50C-D6B3-DEB1-CA08408E6624}"/>
              </a:ext>
            </a:extLst>
          </p:cNvPr>
          <p:cNvSpPr>
            <a:spLocks noGrp="1"/>
          </p:cNvSpPr>
          <p:nvPr>
            <p:ph idx="1"/>
          </p:nvPr>
        </p:nvSpPr>
        <p:spPr>
          <a:xfrm>
            <a:off x="0" y="2296160"/>
            <a:ext cx="12192000" cy="4318000"/>
          </a:xfrm>
        </p:spPr>
        <p:txBody>
          <a:bodyPr>
            <a:normAutofit lnSpcReduction="10000"/>
          </a:bodyPr>
          <a:lstStyle/>
          <a:p>
            <a:pPr algn="just"/>
            <a:r>
              <a:rPr lang="el-GR" dirty="0" err="1">
                <a:latin typeface="Arial" panose="020B0604020202020204" pitchFamily="34" charset="0"/>
                <a:cs typeface="Arial" panose="020B0604020202020204" pitchFamily="34" charset="0"/>
              </a:rPr>
              <a:t>χρησμῳδῆσαι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ΕΦ του ρήματος </a:t>
            </a:r>
            <a:r>
              <a:rPr lang="el-GR" dirty="0" err="1">
                <a:latin typeface="Arial" panose="020B0604020202020204" pitchFamily="34" charset="0"/>
                <a:cs typeface="Arial" panose="020B0604020202020204" pitchFamily="34" charset="0"/>
              </a:rPr>
              <a:t>χρησμῳδέω</a:t>
            </a:r>
            <a:r>
              <a:rPr lang="el-GR" dirty="0">
                <a:latin typeface="Arial" panose="020B0604020202020204" pitchFamily="34" charset="0"/>
                <a:cs typeface="Arial" panose="020B0604020202020204" pitchFamily="34" charset="0"/>
              </a:rPr>
              <a:t> = 1. (ιδίως) είμαι </a:t>
            </a:r>
            <a:r>
              <a:rPr lang="el-GR" dirty="0" err="1">
                <a:latin typeface="Arial" panose="020B0604020202020204" pitchFamily="34" charset="0"/>
                <a:cs typeface="Arial" panose="020B0604020202020204" pitchFamily="34" charset="0"/>
              </a:rPr>
              <a:t>χρησμωδός</a:t>
            </a:r>
            <a:r>
              <a:rPr lang="el-GR" dirty="0">
                <a:latin typeface="Arial" panose="020B0604020202020204" pitchFamily="34" charset="0"/>
                <a:cs typeface="Arial" panose="020B0604020202020204" pitchFamily="34" charset="0"/>
              </a:rPr>
              <a:t>, διατυπώνω χρησμούς με τη μορφή τραγουδιού, 2. (γενικά) δίνω χρησμούς, χρησμοδοτώ </a:t>
            </a:r>
          </a:p>
          <a:p>
            <a:pPr algn="just"/>
            <a:r>
              <a:rPr lang="el-GR" dirty="0" err="1">
                <a:latin typeface="Arial" panose="020B0604020202020204" pitchFamily="34" charset="0"/>
                <a:cs typeface="Arial" panose="020B0604020202020204" pitchFamily="34" charset="0"/>
              </a:rPr>
              <a:t>ἐπισχήσειν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μέλλοντα ΕΦ του ρήματος </a:t>
            </a:r>
            <a:r>
              <a:rPr lang="el-GR" dirty="0" err="1">
                <a:latin typeface="Arial" panose="020B0604020202020204" pitchFamily="34" charset="0"/>
                <a:cs typeface="Arial" panose="020B0604020202020204" pitchFamily="34" charset="0"/>
              </a:rPr>
              <a:t>ἐπώχατο</a:t>
            </a:r>
            <a:r>
              <a:rPr lang="el-GR" dirty="0">
                <a:latin typeface="Arial" panose="020B0604020202020204" pitchFamily="34" charset="0"/>
                <a:cs typeface="Arial" panose="020B0604020202020204" pitchFamily="34" charset="0"/>
              </a:rPr>
              <a:t> = (γ’ πληθ. πρόσ. παθ. υπερσ.) φρ. «πύλαι </a:t>
            </a:r>
            <a:r>
              <a:rPr lang="el-GR" dirty="0" err="1">
                <a:latin typeface="Arial" panose="020B0604020202020204" pitchFamily="34" charset="0"/>
                <a:cs typeface="Arial" panose="020B0604020202020204" pitchFamily="34" charset="0"/>
              </a:rPr>
              <a:t>ἐπῴχατο</a:t>
            </a:r>
            <a:r>
              <a:rPr lang="el-GR" dirty="0">
                <a:latin typeface="Arial" panose="020B0604020202020204" pitchFamily="34" charset="0"/>
                <a:cs typeface="Arial" panose="020B0604020202020204" pitchFamily="34" charset="0"/>
              </a:rPr>
              <a:t>» — οι πύλες είχαν κλειστεί.</a:t>
            </a:r>
          </a:p>
          <a:p>
            <a:pPr algn="just"/>
            <a:r>
              <a:rPr lang="el-GR" dirty="0" err="1">
                <a:latin typeface="Arial" panose="020B0604020202020204" pitchFamily="34" charset="0"/>
                <a:cs typeface="Arial" panose="020B0604020202020204" pitchFamily="34" charset="0"/>
              </a:rPr>
              <a:t>διαμυθολογῆσαι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ΕΦ του ρήματος </a:t>
            </a:r>
            <a:r>
              <a:rPr lang="el-GR" dirty="0" err="1">
                <a:latin typeface="Arial" panose="020B0604020202020204" pitchFamily="34" charset="0"/>
                <a:cs typeface="Arial" panose="020B0604020202020204" pitchFamily="34" charset="0"/>
              </a:rPr>
              <a:t>διαμυθολογέω</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ήσω</a:t>
            </a:r>
            <a:r>
              <a:rPr lang="el-GR" dirty="0">
                <a:latin typeface="Arial" panose="020B0604020202020204" pitchFamily="34" charset="0"/>
                <a:cs typeface="Arial" panose="020B0604020202020204" pitchFamily="34" charset="0"/>
              </a:rPr>
              <a:t>, ανακοινώνω κάτι δια στόματος, εκφέρω δια του λόγου, σε </a:t>
            </a:r>
            <a:r>
              <a:rPr lang="el-GR" dirty="0" err="1">
                <a:latin typeface="Arial" panose="020B0604020202020204" pitchFamily="34" charset="0"/>
                <a:cs typeface="Arial" panose="020B0604020202020204" pitchFamily="34" charset="0"/>
              </a:rPr>
              <a:t>Αισχύλ</a:t>
            </a:r>
            <a:r>
              <a:rPr lang="el-GR" dirty="0">
                <a:latin typeface="Arial" panose="020B0604020202020204" pitchFamily="34" charset="0"/>
                <a:cs typeface="Arial" panose="020B0604020202020204" pitchFamily="34" charset="0"/>
              </a:rPr>
              <a:t>.· συνδιαλέγομαι, συζητώ,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κολούειν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ΕΦ του ρήματος </a:t>
            </a:r>
            <a:r>
              <a:rPr lang="el-GR" dirty="0" err="1">
                <a:latin typeface="Arial" panose="020B0604020202020204" pitchFamily="34" charset="0"/>
                <a:cs typeface="Arial" panose="020B0604020202020204" pitchFamily="34" charset="0"/>
              </a:rPr>
              <a:t>κολούω</a:t>
            </a:r>
            <a:r>
              <a:rPr lang="el-GR" dirty="0">
                <a:latin typeface="Arial" panose="020B0604020202020204" pitchFamily="34" charset="0"/>
                <a:cs typeface="Arial" panose="020B0604020202020204" pitchFamily="34" charset="0"/>
              </a:rPr>
              <a:t> = 1. σταματώ κάτι ή εμποδίζω να γίνει κάτι («</a:t>
            </a:r>
            <a:r>
              <a:rPr lang="el-GR" dirty="0" err="1">
                <a:latin typeface="Arial" panose="020B0604020202020204" pitchFamily="34" charset="0"/>
                <a:cs typeface="Arial" panose="020B0604020202020204" pitchFamily="34" charset="0"/>
              </a:rPr>
              <a:t>ἕo</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αὐτοῦ</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κολούει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Ομ</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Οδ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2. ταπεινώνω, μειώνω («</a:t>
            </a:r>
            <a:r>
              <a:rPr lang="el-GR" dirty="0" err="1">
                <a:latin typeface="Arial" panose="020B0604020202020204" pitchFamily="34" charset="0"/>
                <a:cs typeface="Arial" panose="020B0604020202020204" pitchFamily="34" charset="0"/>
              </a:rPr>
              <a:t>φιλέει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ὁ θεός </a:t>
            </a:r>
            <a:r>
              <a:rPr lang="el-GR" dirty="0" err="1">
                <a:latin typeface="Arial" panose="020B0604020202020204" pitchFamily="34" charset="0"/>
                <a:cs typeface="Arial" panose="020B0604020202020204" pitchFamily="34" charset="0"/>
              </a:rPr>
              <a:t>τά</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ὑπερέχοντα</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κολούειν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a:t>
            </a:r>
          </a:p>
          <a:p>
            <a:pPr algn="just"/>
            <a:r>
              <a:rPr lang="el-GR" dirty="0" err="1">
                <a:latin typeface="Arial" panose="020B0604020202020204" pitchFamily="34" charset="0"/>
                <a:cs typeface="Arial" panose="020B0604020202020204" pitchFamily="34" charset="0"/>
              </a:rPr>
              <a:t>τουτουῒ</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αὕτη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δεικτική αντωνυμία, γενική ενικού ουδέτερου γένους </a:t>
            </a:r>
          </a:p>
          <a:p>
            <a:pPr algn="just"/>
            <a:r>
              <a:rPr lang="el-GR" dirty="0" err="1">
                <a:latin typeface="Arial" panose="020B0604020202020204" pitchFamily="34" charset="0"/>
                <a:cs typeface="Arial" panose="020B0604020202020204" pitchFamily="34" charset="0"/>
              </a:rPr>
              <a:t>οὔπω</a:t>
            </a:r>
            <a:r>
              <a:rPr lang="el-GR" dirty="0">
                <a:latin typeface="Arial" panose="020B0604020202020204" pitchFamily="34" charset="0"/>
                <a:cs typeface="Arial" panose="020B0604020202020204" pitchFamily="34" charset="0"/>
              </a:rPr>
              <a:t>: επίρρ. όχι ακόμη, ακόμη δεν</a:t>
            </a:r>
          </a:p>
          <a:p>
            <a:pPr algn="just"/>
            <a:r>
              <a:rPr lang="el-GR" dirty="0" err="1">
                <a:latin typeface="Arial" panose="020B0604020202020204" pitchFamily="34" charset="0"/>
                <a:cs typeface="Arial" panose="020B0604020202020204" pitchFamily="34" charset="0"/>
              </a:rPr>
              <a:t>νυνί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νυνί</a:t>
            </a:r>
            <a:r>
              <a:rPr lang="el-GR" dirty="0">
                <a:latin typeface="Arial" panose="020B0604020202020204" pitchFamily="34" charset="0"/>
                <a:cs typeface="Arial" panose="020B0604020202020204" pitchFamily="34" charset="0"/>
              </a:rPr>
              <a:t> και </a:t>
            </a:r>
            <a:r>
              <a:rPr lang="el-GR" dirty="0" err="1">
                <a:latin typeface="Arial" panose="020B0604020202020204" pitchFamily="34" charset="0"/>
                <a:cs typeface="Arial" panose="020B0604020202020204" pitchFamily="34" charset="0"/>
              </a:rPr>
              <a:t>νυνδί</a:t>
            </a:r>
            <a:r>
              <a:rPr lang="el-GR" dirty="0">
                <a:latin typeface="Arial" panose="020B0604020202020204" pitchFamily="34" charset="0"/>
                <a:cs typeface="Arial" panose="020B0604020202020204" pitchFamily="34" charset="0"/>
              </a:rPr>
              <a:t> (Α) = επίρρ. 1. (σχεδόν αποκλειστικά για το παρόν) αυτή τη στιγμή, τώρα δα , 2. (σπάν.) όπως τώρα έχουν τα πράγματα</a:t>
            </a:r>
          </a:p>
          <a:p>
            <a:pPr algn="just"/>
            <a:r>
              <a:rPr lang="el-GR" dirty="0" err="1">
                <a:latin typeface="Arial" panose="020B0604020202020204" pitchFamily="34" charset="0"/>
                <a:cs typeface="Arial" panose="020B0604020202020204" pitchFamily="34" charset="0"/>
              </a:rPr>
              <a:t>εἰωθυῖά</a:t>
            </a:r>
            <a:r>
              <a:rPr lang="el-GR" dirty="0">
                <a:latin typeface="Arial" panose="020B0604020202020204" pitchFamily="34" charset="0"/>
                <a:cs typeface="Arial" panose="020B0604020202020204" pitchFamily="34" charset="0"/>
              </a:rPr>
              <a:t>: μτχ. ενικ. πρκ. ΕΦ, ονομ. θηλυκού γένους του ρήματος </a:t>
            </a:r>
            <a:r>
              <a:rPr lang="el-GR" dirty="0" err="1">
                <a:latin typeface="Arial" panose="020B0604020202020204" pitchFamily="34" charset="0"/>
                <a:cs typeface="Arial" panose="020B0604020202020204" pitchFamily="34" charset="0"/>
              </a:rPr>
              <a:t>ἔθω</a:t>
            </a:r>
            <a:r>
              <a:rPr lang="el-GR" dirty="0">
                <a:latin typeface="Arial" panose="020B0604020202020204" pitchFamily="34" charset="0"/>
                <a:cs typeface="Arial" panose="020B0604020202020204" pitchFamily="34" charset="0"/>
              </a:rPr>
              <a:t> = συνηθίζω, είμαι συνηθισμένος</a:t>
            </a:r>
          </a:p>
          <a:p>
            <a:pPr algn="just"/>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022587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1934A3-E5BD-7474-D9DA-3E1B2E11FF2C}"/>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p>
        </p:txBody>
      </p:sp>
      <p:sp>
        <p:nvSpPr>
          <p:cNvPr id="4" name="Θέση περιεχομένου 3">
            <a:extLst>
              <a:ext uri="{FF2B5EF4-FFF2-40B4-BE49-F238E27FC236}">
                <a16:creationId xmlns:a16="http://schemas.microsoft.com/office/drawing/2014/main" id="{C8EAD78F-C4D2-1507-BE6B-2F28E7C5FFA0}"/>
              </a:ext>
            </a:extLst>
          </p:cNvPr>
          <p:cNvSpPr>
            <a:spLocks noGrp="1"/>
          </p:cNvSpPr>
          <p:nvPr>
            <p:ph sz="half" idx="1"/>
          </p:nvPr>
        </p:nvSpPr>
        <p:spPr/>
        <p:txBody>
          <a:bodyPr>
            <a:normAutofit/>
          </a:bodyPr>
          <a:lstStyle/>
          <a:p>
            <a:pPr algn="just"/>
            <a:r>
              <a:rPr lang="el-GR" dirty="0">
                <a:latin typeface="Arial" panose="020B0604020202020204" pitchFamily="34" charset="0"/>
                <a:cs typeface="Arial" panose="020B0604020202020204" pitchFamily="34" charset="0"/>
              </a:rPr>
              <a:t>Γεννήθηκε το 469 π.Χ. στο δήμο Αλωπεκής της Αθήνας. Πατέρας του ήταν ο λιθοξόος </a:t>
            </a:r>
            <a:r>
              <a:rPr lang="el-GR" dirty="0" err="1">
                <a:latin typeface="Arial" panose="020B0604020202020204" pitchFamily="34" charset="0"/>
                <a:cs typeface="Arial" panose="020B0604020202020204" pitchFamily="34" charset="0"/>
              </a:rPr>
              <a:t>Σωφρονίσκος</a:t>
            </a:r>
            <a:r>
              <a:rPr lang="el-GR" dirty="0">
                <a:latin typeface="Arial" panose="020B0604020202020204" pitchFamily="34" charset="0"/>
                <a:cs typeface="Arial" panose="020B0604020202020204" pitchFamily="34" charset="0"/>
              </a:rPr>
              <a:t> και μητέρα του η μαμή (μαία) Φαιναρέτη.</a:t>
            </a:r>
          </a:p>
          <a:p>
            <a:pPr algn="just"/>
            <a:r>
              <a:rPr lang="el-GR" dirty="0">
                <a:latin typeface="Arial" panose="020B0604020202020204" pitchFamily="34" charset="0"/>
                <a:cs typeface="Arial" panose="020B0604020202020204" pitchFamily="34" charset="0"/>
              </a:rPr>
              <a:t>Παντρεύτηκε την Ξανθίππη με την οποία απόκτησε τρεις γιους.</a:t>
            </a:r>
          </a:p>
          <a:p>
            <a:pPr algn="just"/>
            <a:r>
              <a:rPr lang="el-GR" dirty="0">
                <a:latin typeface="Arial" panose="020B0604020202020204" pitchFamily="34" charset="0"/>
                <a:cs typeface="Arial" panose="020B0604020202020204" pitchFamily="34" charset="0"/>
              </a:rPr>
              <a:t>Ήταν άσχημος: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Συμπόσιον</a:t>
            </a:r>
            <a:r>
              <a:rPr lang="el-GR" dirty="0">
                <a:latin typeface="Arial" panose="020B0604020202020204" pitchFamily="34" charset="0"/>
                <a:cs typeface="Arial" panose="020B0604020202020204" pitchFamily="34" charset="0"/>
              </a:rPr>
              <a:t> 216</a:t>
            </a:r>
            <a:r>
              <a:rPr lang="en-GB" dirty="0">
                <a:latin typeface="Arial" panose="020B0604020202020204" pitchFamily="34" charset="0"/>
                <a:cs typeface="Arial" panose="020B0604020202020204" pitchFamily="34" charset="0"/>
              </a:rPr>
              <a:t>d-e</a:t>
            </a:r>
            <a:r>
              <a:rPr lang="el-GR" dirty="0">
                <a:latin typeface="Arial" panose="020B0604020202020204" pitchFamily="34" charset="0"/>
                <a:cs typeface="Arial" panose="020B0604020202020204" pitchFamily="34" charset="0"/>
              </a:rPr>
              <a:t>: ο Αλκιβιάδης τον παρομοιάζει με σμιλεμένο </a:t>
            </a:r>
            <a:r>
              <a:rPr lang="el-GR" dirty="0" err="1">
                <a:latin typeface="Arial" panose="020B0604020202020204" pitchFamily="34" charset="0"/>
                <a:cs typeface="Arial" panose="020B0604020202020204" pitchFamily="34" charset="0"/>
              </a:rPr>
              <a:t>Σιληνό</a:t>
            </a:r>
            <a:r>
              <a:rPr lang="el-GR" dirty="0">
                <a:latin typeface="Arial" panose="020B0604020202020204" pitchFamily="34" charset="0"/>
                <a:cs typeface="Arial" panose="020B0604020202020204" pitchFamily="34" charset="0"/>
              </a:rPr>
              <a:t>.</a:t>
            </a:r>
          </a:p>
        </p:txBody>
      </p:sp>
      <p:pic>
        <p:nvPicPr>
          <p:cNvPr id="7" name="Θέση περιεχομένου 6">
            <a:extLst>
              <a:ext uri="{FF2B5EF4-FFF2-40B4-BE49-F238E27FC236}">
                <a16:creationId xmlns:a16="http://schemas.microsoft.com/office/drawing/2014/main" id="{FE5BAB93-F202-6141-73A7-3E723F1C3429}"/>
              </a:ext>
            </a:extLst>
          </p:cNvPr>
          <p:cNvPicPr>
            <a:picLocks noGrp="1" noChangeAspect="1"/>
          </p:cNvPicPr>
          <p:nvPr>
            <p:ph sz="half" idx="2"/>
          </p:nvPr>
        </p:nvPicPr>
        <p:blipFill>
          <a:blip r:embed="rId2"/>
          <a:stretch>
            <a:fillRect/>
          </a:stretch>
        </p:blipFill>
        <p:spPr>
          <a:xfrm>
            <a:off x="6923088" y="2638425"/>
            <a:ext cx="3101975" cy="3101975"/>
          </a:xfrm>
        </p:spPr>
      </p:pic>
    </p:spTree>
    <p:extLst>
      <p:ext uri="{BB962C8B-B14F-4D97-AF65-F5344CB8AC3E}">
        <p14:creationId xmlns:p14="http://schemas.microsoft.com/office/powerpoint/2010/main" val="3886584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1B232F-6116-C81C-C8BE-1534373A28AB}"/>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69077D30-CA74-B4DB-9DCA-4FDBDFF2E03F}"/>
              </a:ext>
            </a:extLst>
          </p:cNvPr>
          <p:cNvSpPr>
            <a:spLocks noGrp="1"/>
          </p:cNvSpPr>
          <p:nvPr>
            <p:ph idx="1"/>
          </p:nvPr>
        </p:nvSpPr>
        <p:spPr>
          <a:xfrm>
            <a:off x="0" y="2336800"/>
            <a:ext cx="12192000" cy="4521200"/>
          </a:xfrm>
        </p:spPr>
        <p:txBody>
          <a:bodyPr>
            <a:normAutofit lnSpcReduction="10000"/>
          </a:bodyPr>
          <a:lstStyle/>
          <a:p>
            <a:pPr marL="0" indent="0" algn="just">
              <a:buNone/>
            </a:pP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οἰηθείη</a:t>
            </a:r>
            <a:r>
              <a:rPr lang="el-GR" dirty="0">
                <a:latin typeface="Arial" panose="020B0604020202020204" pitchFamily="34" charset="0"/>
                <a:cs typeface="Arial" panose="020B0604020202020204" pitchFamily="34" charset="0"/>
              </a:rPr>
              <a:t>: Γ΄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ΠΦ του ρήματος </a:t>
            </a:r>
            <a:r>
              <a:rPr lang="el-GR" dirty="0" err="1">
                <a:latin typeface="Arial" panose="020B0604020202020204" pitchFamily="34" charset="0"/>
                <a:cs typeface="Arial" panose="020B0604020202020204" pitchFamily="34" charset="0"/>
              </a:rPr>
              <a:t>οἴομαι</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ἕωθεν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ἠῶθεν</a:t>
            </a:r>
            <a:r>
              <a:rPr lang="el-GR" dirty="0">
                <a:latin typeface="Arial" panose="020B0604020202020204" pitchFamily="34" charset="0"/>
                <a:cs typeface="Arial" panose="020B0604020202020204" pitchFamily="34" charset="0"/>
              </a:rPr>
              <a:t>, επίρρ. (</a:t>
            </a:r>
            <a:r>
              <a:rPr lang="el-GR" dirty="0" err="1">
                <a:latin typeface="Arial" panose="020B0604020202020204" pitchFamily="34" charset="0"/>
                <a:cs typeface="Arial" panose="020B0604020202020204" pitchFamily="34" charset="0"/>
              </a:rPr>
              <a:t>ἕως</a:t>
            </a:r>
            <a:r>
              <a:rPr lang="el-GR" dirty="0">
                <a:latin typeface="Arial" panose="020B0604020202020204" pitchFamily="34" charset="0"/>
                <a:cs typeface="Arial" panose="020B0604020202020204" pitchFamily="34" charset="0"/>
              </a:rPr>
              <a:t>) = από το πρωί, δηλ. από το πρωινό, από το χάραμα, από νωρίς, τα χαράματα,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ἕ. </a:t>
            </a:r>
            <a:r>
              <a:rPr lang="el-GR" dirty="0" err="1">
                <a:latin typeface="Arial" panose="020B0604020202020204" pitchFamily="34" charset="0"/>
                <a:cs typeface="Arial" panose="020B0604020202020204" pitchFamily="34" charset="0"/>
              </a:rPr>
              <a:t>εὐθύς</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Αριστοφ</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ὑπολαμβάνω</a:t>
            </a:r>
            <a:r>
              <a:rPr lang="el-GR" dirty="0">
                <a:latin typeface="Arial" panose="020B0604020202020204" pitchFamily="34" charset="0"/>
                <a:cs typeface="Arial" panose="020B0604020202020204" pitchFamily="34" charset="0"/>
              </a:rPr>
              <a:t> = κατανοώ</a:t>
            </a:r>
          </a:p>
          <a:p>
            <a:pPr algn="just"/>
            <a:r>
              <a:rPr lang="el-GR" dirty="0" err="1">
                <a:latin typeface="Arial" panose="020B0604020202020204" pitchFamily="34" charset="0"/>
                <a:cs typeface="Arial" panose="020B0604020202020204" pitchFamily="34" charset="0"/>
              </a:rPr>
              <a:t>δυοῖν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δυϊκός</a:t>
            </a:r>
            <a:r>
              <a:rPr lang="el-GR" dirty="0">
                <a:latin typeface="Arial" panose="020B0604020202020204" pitchFamily="34" charset="0"/>
                <a:cs typeface="Arial" panose="020B0604020202020204" pitchFamily="34" charset="0"/>
              </a:rPr>
              <a:t> αριθμός, γενική πτώση του αριθμητικού δύο  </a:t>
            </a:r>
          </a:p>
          <a:p>
            <a:pPr algn="just"/>
            <a:r>
              <a:rPr lang="el-GR" dirty="0" err="1">
                <a:latin typeface="Arial" panose="020B0604020202020204" pitchFamily="34" charset="0"/>
                <a:cs typeface="Arial" panose="020B0604020202020204" pitchFamily="34" charset="0"/>
              </a:rPr>
              <a:t>μετοίκησις</a:t>
            </a:r>
            <a:r>
              <a:rPr lang="el-GR" dirty="0">
                <a:latin typeface="Arial" panose="020B0604020202020204" pitchFamily="34" charset="0"/>
                <a:cs typeface="Arial" panose="020B0604020202020204" pitchFamily="34" charset="0"/>
              </a:rPr>
              <a:t>: ἡ, =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ἑπομ</a:t>
            </a:r>
            <a:r>
              <a:rPr lang="el-GR" dirty="0">
                <a:latin typeface="Arial" panose="020B0604020202020204" pitchFamily="34" charset="0"/>
                <a:cs typeface="Arial" panose="020B0604020202020204" pitchFamily="34" charset="0"/>
              </a:rPr>
              <a:t>. Ι, μ.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τόπου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ἐνθένδε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τόπον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Ἀπολ</a:t>
            </a:r>
            <a:r>
              <a:rPr lang="el-GR" dirty="0">
                <a:latin typeface="Arial" panose="020B0604020202020204" pitchFamily="34" charset="0"/>
                <a:cs typeface="Arial" panose="020B0604020202020204" pitchFamily="34" charset="0"/>
              </a:rPr>
              <a:t>. 40</a:t>
            </a:r>
            <a:r>
              <a:rPr lang="en-GB" dirty="0">
                <a:latin typeface="Arial" panose="020B0604020202020204" pitchFamily="34" charset="0"/>
                <a:cs typeface="Arial" panose="020B0604020202020204" pitchFamily="34" charset="0"/>
              </a:rPr>
              <a:t>C·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μ.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ἐνθένδε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ἐκεῖσε</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αὐτ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Φαίδ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117</a:t>
            </a:r>
            <a:r>
              <a:rPr lang="en-US" dirty="0">
                <a:latin typeface="Arial" panose="020B0604020202020204" pitchFamily="34" charset="0"/>
                <a:cs typeface="Arial" panose="020B0604020202020204" pitchFamily="34" charset="0"/>
              </a:rPr>
              <a:t>c</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ἐνθένδε</a:t>
            </a:r>
            <a:r>
              <a:rPr lang="el-GR" dirty="0">
                <a:latin typeface="Arial" panose="020B0604020202020204" pitchFamily="34" charset="0"/>
                <a:cs typeface="Arial" panose="020B0604020202020204" pitchFamily="34" charset="0"/>
              </a:rPr>
              <a:t>: επίρρ. = 1. (για τόπο) από εδώ, από εκεί («</a:t>
            </a:r>
            <a:r>
              <a:rPr lang="el-GR" dirty="0" err="1">
                <a:latin typeface="Arial" panose="020B0604020202020204" pitchFamily="34" charset="0"/>
                <a:cs typeface="Arial" panose="020B0604020202020204" pitchFamily="34" charset="0"/>
              </a:rPr>
              <a:t>στῆτε</a:t>
            </a:r>
            <a:r>
              <a:rPr lang="el-GR" dirty="0">
                <a:latin typeface="Arial" panose="020B0604020202020204" pitchFamily="34" charset="0"/>
                <a:cs typeface="Arial" panose="020B0604020202020204" pitchFamily="34" charset="0"/>
              </a:rPr>
              <a:t> παρ' </a:t>
            </a:r>
            <a:r>
              <a:rPr lang="el-GR" dirty="0" err="1">
                <a:latin typeface="Arial" panose="020B0604020202020204" pitchFamily="34" charset="0"/>
                <a:cs typeface="Arial" panose="020B0604020202020204" pitchFamily="34" charset="0"/>
              </a:rPr>
              <a:t>ἐμέ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ἐνθένδε</a:t>
            </a:r>
            <a:r>
              <a:rPr lang="el-GR" dirty="0">
                <a:latin typeface="Arial" panose="020B0604020202020204" pitchFamily="34" charset="0"/>
                <a:cs typeface="Arial" panose="020B0604020202020204" pitchFamily="34" charset="0"/>
              </a:rPr>
              <a:t> θ' </a:t>
            </a:r>
            <a:r>
              <a:rPr lang="el-GR" dirty="0" err="1">
                <a:latin typeface="Arial" panose="020B0604020202020204" pitchFamily="34" charset="0"/>
                <a:cs typeface="Arial" panose="020B0604020202020204" pitchFamily="34" charset="0"/>
              </a:rPr>
              <a:t>ὑμεΐς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Αριστοφ</a:t>
            </a:r>
            <a:r>
              <a:rPr lang="el-GR" dirty="0">
                <a:latin typeface="Arial" panose="020B0604020202020204" pitchFamily="34" charset="0"/>
                <a:cs typeface="Arial" panose="020B0604020202020204" pitchFamily="34" charset="0"/>
              </a:rPr>
              <a:t>.), 2. (με </a:t>
            </a:r>
            <a:r>
              <a:rPr lang="el-GR" dirty="0" err="1">
                <a:latin typeface="Arial" panose="020B0604020202020204" pitchFamily="34" charset="0"/>
                <a:cs typeface="Arial" panose="020B0604020202020204" pitchFamily="34" charset="0"/>
              </a:rPr>
              <a:t>ρήμ</a:t>
            </a:r>
            <a:r>
              <a:rPr lang="el-GR" dirty="0">
                <a:latin typeface="Arial" panose="020B0604020202020204" pitchFamily="34" charset="0"/>
                <a:cs typeface="Arial" panose="020B0604020202020204" pitchFamily="34" charset="0"/>
              </a:rPr>
              <a:t>. κινήσεως) απ' εδώ, δηλ. απ' αυτόν τον κόσμο στον Άδη</a:t>
            </a:r>
          </a:p>
          <a:p>
            <a:pPr algn="just"/>
            <a:r>
              <a:rPr lang="el-GR" dirty="0" err="1">
                <a:latin typeface="Arial" panose="020B0604020202020204" pitchFamily="34" charset="0"/>
                <a:cs typeface="Arial" panose="020B0604020202020204" pitchFamily="34" charset="0"/>
              </a:rPr>
              <a:t>καθεύδων</a:t>
            </a:r>
            <a:r>
              <a:rPr lang="el-GR" dirty="0">
                <a:latin typeface="Arial" panose="020B0604020202020204" pitchFamily="34" charset="0"/>
                <a:cs typeface="Arial" panose="020B0604020202020204" pitchFamily="34" charset="0"/>
              </a:rPr>
              <a:t>: μτχ. ενεστ. ΕΦ, αρσ. γένους, ονομ. ενικ. του ρήματος καθεύδω =  κοιμάμαι</a:t>
            </a:r>
          </a:p>
          <a:p>
            <a:pPr algn="just"/>
            <a:r>
              <a:rPr lang="el-GR" dirty="0" err="1">
                <a:latin typeface="Arial" panose="020B0604020202020204" pitchFamily="34" charset="0"/>
                <a:cs typeface="Arial" panose="020B0604020202020204" pitchFamily="34" charset="0"/>
              </a:rPr>
              <a:t>κατέδαρθεν</a:t>
            </a:r>
            <a:r>
              <a:rPr lang="el-GR" dirty="0">
                <a:latin typeface="Arial" panose="020B0604020202020204" pitchFamily="34" charset="0"/>
                <a:cs typeface="Arial" panose="020B0604020202020204" pitchFamily="34" charset="0"/>
              </a:rPr>
              <a:t>: Γ’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οριστικής ΕΦ του ρήματος </a:t>
            </a:r>
            <a:r>
              <a:rPr lang="el-GR" dirty="0" err="1">
                <a:latin typeface="Arial" panose="020B0604020202020204" pitchFamily="34" charset="0"/>
                <a:cs typeface="Arial" panose="020B0604020202020204" pitchFamily="34" charset="0"/>
              </a:rPr>
              <a:t>καταδαρθάνω</a:t>
            </a:r>
            <a:r>
              <a:rPr lang="el-GR" dirty="0">
                <a:latin typeface="Arial" panose="020B0604020202020204" pitchFamily="34" charset="0"/>
                <a:cs typeface="Arial" panose="020B0604020202020204" pitchFamily="34" charset="0"/>
              </a:rPr>
              <a:t> = 1. αποκοιμιέμαι, </a:t>
            </a:r>
            <a:r>
              <a:rPr lang="el-GR" dirty="0" err="1">
                <a:latin typeface="Arial" panose="020B0604020202020204" pitchFamily="34" charset="0"/>
                <a:cs typeface="Arial" panose="020B0604020202020204" pitchFamily="34" charset="0"/>
              </a:rPr>
              <a:t>μέ</a:t>
            </a:r>
            <a:r>
              <a:rPr lang="el-GR" dirty="0">
                <a:latin typeface="Arial" panose="020B0604020202020204" pitchFamily="34" charset="0"/>
                <a:cs typeface="Arial" panose="020B0604020202020204" pitchFamily="34" charset="0"/>
              </a:rPr>
              <a:t> παίρνει ο ύπνος,  2. περνώ κάπου τη νύχτα, διανυκτερεύω</a:t>
            </a:r>
          </a:p>
        </p:txBody>
      </p:sp>
    </p:spTree>
    <p:extLst>
      <p:ext uri="{BB962C8B-B14F-4D97-AF65-F5344CB8AC3E}">
        <p14:creationId xmlns:p14="http://schemas.microsoft.com/office/powerpoint/2010/main" val="17689385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E9B4A1-45D6-7F7F-5077-14F77E5D6C5C}"/>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F2134CB7-6405-24A5-1149-DB32C8C62FC6}"/>
              </a:ext>
            </a:extLst>
          </p:cNvPr>
          <p:cNvSpPr>
            <a:spLocks noGrp="1"/>
          </p:cNvSpPr>
          <p:nvPr>
            <p:ph idx="1"/>
          </p:nvPr>
        </p:nvSpPr>
        <p:spPr>
          <a:xfrm>
            <a:off x="0" y="2316480"/>
            <a:ext cx="12192000" cy="4541520"/>
          </a:xfrm>
        </p:spPr>
        <p:txBody>
          <a:bodyPr>
            <a:normAutofit/>
          </a:bodyPr>
          <a:lstStyle/>
          <a:p>
            <a:pPr algn="just"/>
            <a:r>
              <a:rPr lang="el-GR" dirty="0" err="1">
                <a:latin typeface="Arial" panose="020B0604020202020204" pitchFamily="34" charset="0"/>
                <a:cs typeface="Arial" panose="020B0604020202020204" pitchFamily="34" charset="0"/>
              </a:rPr>
              <a:t>ὄναρ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χρησιμ</a:t>
            </a:r>
            <a:r>
              <a:rPr lang="el-GR" dirty="0">
                <a:latin typeface="Arial" panose="020B0604020202020204" pitchFamily="34" charset="0"/>
                <a:cs typeface="Arial" panose="020B0604020202020204" pitchFamily="34" charset="0"/>
              </a:rPr>
              <a:t>. μόνο σε ονομ. και αιτ. ενικ. (οι υπόλοιπες πτώσεις από το </a:t>
            </a:r>
            <a:r>
              <a:rPr lang="el-GR" dirty="0" err="1">
                <a:latin typeface="Arial" panose="020B0604020202020204" pitchFamily="34" charset="0"/>
                <a:cs typeface="Arial" panose="020B0604020202020204" pitchFamily="34" charset="0"/>
              </a:rPr>
              <a:t>ὄνειρος</a:t>
            </a:r>
            <a:r>
              <a:rPr lang="el-GR" dirty="0">
                <a:latin typeface="Arial" panose="020B0604020202020204" pitchFamily="34" charset="0"/>
                <a:cs typeface="Arial" panose="020B0604020202020204" pitchFamily="34" charset="0"/>
              </a:rPr>
              <a:t>) = 1. όνειρο κατά τη διάρκεια του ύπνου, σε αντίθ. προς όραμα που εμφανίζεται στον ξύπνιο (</a:t>
            </a:r>
            <a:r>
              <a:rPr lang="el-GR" dirty="0" err="1">
                <a:latin typeface="Arial" panose="020B0604020202020204" pitchFamily="34" charset="0"/>
                <a:cs typeface="Arial" panose="020B0604020202020204" pitchFamily="34" charset="0"/>
              </a:rPr>
              <a:t>ὕπαρ</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Οδ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κ.λπ.· </a:t>
            </a:r>
            <a:r>
              <a:rPr lang="el-GR" dirty="0" err="1">
                <a:latin typeface="Arial" panose="020B0604020202020204" pitchFamily="34" charset="0"/>
                <a:cs typeface="Arial" panose="020B0604020202020204" pitchFamily="34" charset="0"/>
              </a:rPr>
              <a:t>ὥστε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ὄναρ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ἰδεῖν</a:t>
            </a:r>
            <a:r>
              <a:rPr lang="el-GR" dirty="0">
                <a:latin typeface="Arial" panose="020B0604020202020204" pitchFamily="34" charset="0"/>
                <a:cs typeface="Arial" panose="020B0604020202020204" pitchFamily="34" charset="0"/>
              </a:rPr>
              <a:t>, λέγεται για βαθύ, ήρεμο ύπνο,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ἰδιώτην</a:t>
            </a:r>
            <a:r>
              <a:rPr lang="el-GR" dirty="0">
                <a:latin typeface="Arial" panose="020B0604020202020204" pitchFamily="34" charset="0"/>
                <a:cs typeface="Arial" panose="020B0604020202020204" pitchFamily="34" charset="0"/>
              </a:rPr>
              <a:t>: 1. ο απλός πολίτης σε αντιδιαστολή με τους στρατιωτικούς ή με τα όργανα της τάξης ή άλλους κρατικούς λειτουργούς (α. «ο αστυνομικός </a:t>
            </a:r>
            <a:r>
              <a:rPr lang="el-GR" dirty="0" err="1">
                <a:latin typeface="Arial" panose="020B0604020202020204" pitchFamily="34" charset="0"/>
                <a:cs typeface="Arial" panose="020B0604020202020204" pitchFamily="34" charset="0"/>
              </a:rPr>
              <a:t>συνεπλάκη</a:t>
            </a:r>
            <a:r>
              <a:rPr lang="el-GR" dirty="0">
                <a:latin typeface="Arial" panose="020B0604020202020204" pitchFamily="34" charset="0"/>
                <a:cs typeface="Arial" panose="020B0604020202020204" pitchFamily="34" charset="0"/>
              </a:rPr>
              <a:t> με δύο ιδιώτες» β. «</a:t>
            </a:r>
            <a:r>
              <a:rPr lang="el-GR" dirty="0" err="1">
                <a:latin typeface="Arial" panose="020B0604020202020204" pitchFamily="34" charset="0"/>
                <a:cs typeface="Arial" panose="020B0604020202020204" pitchFamily="34" charset="0"/>
              </a:rPr>
              <a:t>ξυμφέροντα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πόλεσι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ἰδιώταις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2. αυτός που ζει ιδιωτικό βίο, αυτός που δεν συμμετέχει στη δημόσια ζωή, ο απλός πολίτης («</a:t>
            </a:r>
            <a:r>
              <a:rPr lang="el-GR" dirty="0" err="1">
                <a:latin typeface="Arial" panose="020B0604020202020204" pitchFamily="34" charset="0"/>
                <a:cs typeface="Arial" panose="020B0604020202020204" pitchFamily="34" charset="0"/>
              </a:rPr>
              <a:t>Δημοσθένει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ἰδιώτῃ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εὐαριθμήτους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εὐᾰρίθμητος</a:t>
            </a:r>
            <a:r>
              <a:rPr lang="el-GR" dirty="0">
                <a:latin typeface="Arial" panose="020B0604020202020204" pitchFamily="34" charset="0"/>
                <a:cs typeface="Arial" panose="020B0604020202020204" pitchFamily="34" charset="0"/>
              </a:rPr>
              <a:t>: -ον, ὁ </a:t>
            </a:r>
            <a:r>
              <a:rPr lang="el-GR" dirty="0" err="1">
                <a:latin typeface="Arial" panose="020B0604020202020204" pitchFamily="34" charset="0"/>
                <a:cs typeface="Arial" panose="020B0604020202020204" pitchFamily="34" charset="0"/>
              </a:rPr>
              <a:t>εὐκόλως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ἀριθμούμενος</a:t>
            </a:r>
            <a:r>
              <a:rPr lang="el-GR" dirty="0">
                <a:latin typeface="Arial" panose="020B0604020202020204" pitchFamily="34" charset="0"/>
                <a:cs typeface="Arial" panose="020B0604020202020204" pitchFamily="34" charset="0"/>
              </a:rPr>
              <a:t>, δηλ. </a:t>
            </a:r>
            <a:r>
              <a:rPr lang="el-GR" dirty="0" err="1">
                <a:latin typeface="Arial" panose="020B0604020202020204" pitchFamily="34" charset="0"/>
                <a:cs typeface="Arial" panose="020B0604020202020204" pitchFamily="34" charset="0"/>
              </a:rPr>
              <a:t>ὀλίγος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ἀριθμόν</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διατριβὴ</a:t>
            </a:r>
            <a:r>
              <a:rPr lang="el-GR" dirty="0">
                <a:latin typeface="Arial" panose="020B0604020202020204" pitchFamily="34" charset="0"/>
                <a:cs typeface="Arial" panose="020B0604020202020204" pitchFamily="34" charset="0"/>
              </a:rPr>
              <a:t>: τρόπος κατανάλωσης του χρόνου </a:t>
            </a:r>
          </a:p>
          <a:p>
            <a:pPr algn="just"/>
            <a:r>
              <a:rPr lang="el-GR" dirty="0" err="1">
                <a:latin typeface="Arial" panose="020B0604020202020204" pitchFamily="34" charset="0"/>
                <a:cs typeface="Arial" panose="020B0604020202020204" pitchFamily="34" charset="0"/>
              </a:rPr>
              <a:t>ἀηδές</a:t>
            </a:r>
            <a:r>
              <a:rPr lang="el-GR" dirty="0">
                <a:latin typeface="Arial" panose="020B0604020202020204" pitchFamily="34" charset="0"/>
                <a:cs typeface="Arial" panose="020B0604020202020204" pitchFamily="34" charset="0"/>
              </a:rPr>
              <a:t>: δυσάρεστος, επαχθής</a:t>
            </a:r>
          </a:p>
          <a:p>
            <a:pPr algn="just"/>
            <a:r>
              <a:rPr lang="el-GR" dirty="0" err="1">
                <a:latin typeface="Arial" panose="020B0604020202020204" pitchFamily="34" charset="0"/>
                <a:cs typeface="Arial" panose="020B0604020202020204" pitchFamily="34" charset="0"/>
              </a:rPr>
              <a:t>ἐντύχοιμι</a:t>
            </a:r>
            <a:r>
              <a:rPr lang="el-GR" dirty="0">
                <a:latin typeface="Arial" panose="020B0604020202020204" pitchFamily="34" charset="0"/>
                <a:cs typeface="Arial" panose="020B0604020202020204" pitchFamily="34" charset="0"/>
              </a:rPr>
              <a:t>: Α΄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ΕΦ, ευκτικής του ρήματος </a:t>
            </a:r>
            <a:r>
              <a:rPr lang="el-GR" dirty="0" err="1">
                <a:latin typeface="Arial" panose="020B0604020202020204" pitchFamily="34" charset="0"/>
                <a:cs typeface="Arial" panose="020B0604020202020204" pitchFamily="34" charset="0"/>
              </a:rPr>
              <a:t>ἐντυγχάνω</a:t>
            </a:r>
            <a:r>
              <a:rPr lang="el-GR" dirty="0">
                <a:latin typeface="Arial" panose="020B0604020202020204" pitchFamily="34" charset="0"/>
                <a:cs typeface="Arial" panose="020B0604020202020204" pitchFamily="34" charset="0"/>
              </a:rPr>
              <a:t> = συναντώ τυχαία, «πέφτω» πάνω σε κάποιον </a:t>
            </a:r>
          </a:p>
          <a:p>
            <a:pPr algn="just"/>
            <a:r>
              <a:rPr lang="el-GR" dirty="0" err="1">
                <a:latin typeface="Arial" panose="020B0604020202020204" pitchFamily="34" charset="0"/>
                <a:cs typeface="Arial" panose="020B0604020202020204" pitchFamily="34" charset="0"/>
              </a:rPr>
              <a:t>συνεῖναι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του ρήματος </a:t>
            </a:r>
            <a:r>
              <a:rPr lang="el-GR" dirty="0" err="1">
                <a:latin typeface="Arial" panose="020B0604020202020204" pitchFamily="34" charset="0"/>
                <a:cs typeface="Arial" panose="020B0604020202020204" pitchFamily="34" charset="0"/>
              </a:rPr>
              <a:t>σύνειμι</a:t>
            </a:r>
            <a:r>
              <a:rPr lang="el-GR" dirty="0">
                <a:latin typeface="Arial" panose="020B0604020202020204" pitchFamily="34" charset="0"/>
                <a:cs typeface="Arial" panose="020B0604020202020204" pitchFamily="34" charset="0"/>
              </a:rPr>
              <a:t> = βρίσκομαι μαζί με κάποιον, συναναστρέφομαι</a:t>
            </a:r>
          </a:p>
        </p:txBody>
      </p:sp>
    </p:spTree>
    <p:extLst>
      <p:ext uri="{BB962C8B-B14F-4D97-AF65-F5344CB8AC3E}">
        <p14:creationId xmlns:p14="http://schemas.microsoft.com/office/powerpoint/2010/main" val="3290278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15DDAD-FA2D-4CFF-58B4-BDAB8A0E0C13}"/>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D7DEF7C3-7DDF-9D07-7797-643D0536B221}"/>
              </a:ext>
            </a:extLst>
          </p:cNvPr>
          <p:cNvSpPr>
            <a:spLocks noGrp="1"/>
          </p:cNvSpPr>
          <p:nvPr>
            <p:ph idx="1"/>
          </p:nvPr>
        </p:nvSpPr>
        <p:spPr>
          <a:xfrm>
            <a:off x="0" y="2275840"/>
            <a:ext cx="12192000" cy="4582160"/>
          </a:xfrm>
        </p:spPr>
        <p:txBody>
          <a:bodyPr/>
          <a:lstStyle/>
          <a:p>
            <a:pPr algn="just"/>
            <a:r>
              <a:rPr lang="el-GR" dirty="0" err="1">
                <a:latin typeface="Arial" panose="020B0604020202020204" pitchFamily="34" charset="0"/>
                <a:cs typeface="Arial" panose="020B0604020202020204" pitchFamily="34" charset="0"/>
              </a:rPr>
              <a:t>δήπου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αοριστολ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επιρρ</a:t>
            </a:r>
            <a:r>
              <a:rPr lang="el-GR" dirty="0">
                <a:latin typeface="Arial" panose="020B0604020202020204" pitchFamily="34" charset="0"/>
                <a:cs typeface="Arial" panose="020B0604020202020204" pitchFamily="34" charset="0"/>
              </a:rPr>
              <a:t>.  = ίσως, πιθανώς</a:t>
            </a:r>
          </a:p>
          <a:p>
            <a:pPr algn="just"/>
            <a:r>
              <a:rPr lang="el-GR" dirty="0" err="1">
                <a:latin typeface="Arial" panose="020B0604020202020204" pitchFamily="34" charset="0"/>
                <a:cs typeface="Arial" panose="020B0604020202020204" pitchFamily="34" charset="0"/>
              </a:rPr>
              <a:t>εὐέλπιδας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εὔελπις</a:t>
            </a:r>
            <a:r>
              <a:rPr lang="el-GR" dirty="0">
                <a:latin typeface="Arial" panose="020B0604020202020204" pitchFamily="34" charset="0"/>
                <a:cs typeface="Arial" panose="020B0604020202020204" pitchFamily="34" charset="0"/>
              </a:rPr>
              <a:t>: ὁ, ἡ, ουδ. </a:t>
            </a:r>
            <a:r>
              <a:rPr lang="el-GR" dirty="0" err="1">
                <a:latin typeface="Arial" panose="020B0604020202020204" pitchFamily="34" charset="0"/>
                <a:cs typeface="Arial" panose="020B0604020202020204" pitchFamily="34" charset="0"/>
              </a:rPr>
              <a:t>εὔελπι</a:t>
            </a:r>
            <a:r>
              <a:rPr lang="el-GR" dirty="0">
                <a:latin typeface="Arial" panose="020B0604020202020204" pitchFamily="34" charset="0"/>
                <a:cs typeface="Arial" panose="020B0604020202020204" pitchFamily="34" charset="0"/>
              </a:rPr>
              <a:t>, αυτός που έχει καλή ελπίδα, ελπιδοφόρος, ενθαρρυντικός, αισιόδοξος,</a:t>
            </a:r>
          </a:p>
          <a:p>
            <a:pPr algn="just"/>
            <a:r>
              <a:rPr lang="el-GR" dirty="0" err="1">
                <a:latin typeface="Arial" panose="020B0604020202020204" pitchFamily="34" charset="0"/>
                <a:cs typeface="Arial" panose="020B0604020202020204" pitchFamily="34" charset="0"/>
              </a:rPr>
              <a:t>τελευτήσαντι</a:t>
            </a:r>
            <a:r>
              <a:rPr lang="el-GR" dirty="0">
                <a:latin typeface="Arial" panose="020B0604020202020204" pitchFamily="34" charset="0"/>
                <a:cs typeface="Arial" panose="020B0604020202020204" pitchFamily="34" charset="0"/>
              </a:rPr>
              <a:t>: μτχ.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ΕΦ, δοτ. ενικ. αρσ. γένους του ρήματος τελευτάω = πεθαίνω, ολοκληρώνω κάτι</a:t>
            </a:r>
          </a:p>
          <a:p>
            <a:pPr algn="just"/>
            <a:r>
              <a:rPr lang="el-GR" dirty="0" err="1">
                <a:latin typeface="Arial" panose="020B0604020202020204" pitchFamily="34" charset="0"/>
                <a:cs typeface="Arial" panose="020B0604020202020204" pitchFamily="34" charset="0"/>
              </a:rPr>
              <a:t>χαλεπαίνω</a:t>
            </a:r>
            <a:r>
              <a:rPr lang="el-GR" dirty="0">
                <a:latin typeface="Arial" panose="020B0604020202020204" pitchFamily="34" charset="0"/>
                <a:cs typeface="Arial" panose="020B0604020202020204" pitchFamily="34" charset="0"/>
              </a:rPr>
              <a:t>: γίνομαι χαλεπός, δυσάρεστος, δύσκολος, βαρύς, αγριεύω </a:t>
            </a:r>
          </a:p>
          <a:p>
            <a:pPr algn="just"/>
            <a:r>
              <a:rPr lang="el-GR" dirty="0" err="1">
                <a:latin typeface="Arial" panose="020B0604020202020204" pitchFamily="34" charset="0"/>
                <a:cs typeface="Arial" panose="020B0604020202020204" pitchFamily="34" charset="0"/>
              </a:rPr>
              <a:t>μέμφεσθαι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ΜΦ του ρήματος μέμφομαι = ψέγω, κατηγορώ</a:t>
            </a:r>
          </a:p>
          <a:p>
            <a:pPr algn="just"/>
            <a:r>
              <a:rPr lang="el-GR" dirty="0" err="1">
                <a:latin typeface="Arial" panose="020B0604020202020204" pitchFamily="34" charset="0"/>
                <a:cs typeface="Arial" panose="020B0604020202020204" pitchFamily="34" charset="0"/>
              </a:rPr>
              <a:t>ὑεῖς</a:t>
            </a:r>
            <a:r>
              <a:rPr lang="el-GR" dirty="0">
                <a:latin typeface="Arial" panose="020B0604020202020204" pitchFamily="34" charset="0"/>
                <a:cs typeface="Arial" panose="020B0604020202020204" pitchFamily="34" charset="0"/>
              </a:rPr>
              <a:t>: πληθ. αιτιατικής του ουσιαστικού </a:t>
            </a:r>
            <a:r>
              <a:rPr lang="el-GR" dirty="0" err="1">
                <a:latin typeface="Arial" panose="020B0604020202020204" pitchFamily="34" charset="0"/>
                <a:cs typeface="Arial" panose="020B0604020202020204" pitchFamily="34" charset="0"/>
              </a:rPr>
              <a:t>υἱός</a:t>
            </a:r>
            <a:r>
              <a:rPr lang="el-GR" dirty="0">
                <a:latin typeface="Arial" panose="020B0604020202020204" pitchFamily="34" charset="0"/>
                <a:cs typeface="Arial" panose="020B0604020202020204" pitchFamily="34" charset="0"/>
              </a:rPr>
              <a:t> (ο)  = γιος</a:t>
            </a:r>
          </a:p>
          <a:p>
            <a:pPr algn="just"/>
            <a:r>
              <a:rPr lang="el-GR" dirty="0" err="1">
                <a:latin typeface="Arial" panose="020B0604020202020204" pitchFamily="34" charset="0"/>
                <a:cs typeface="Arial" panose="020B0604020202020204" pitchFamily="34" charset="0"/>
              </a:rPr>
              <a:t>ἡβήσωσι</a:t>
            </a:r>
            <a:r>
              <a:rPr lang="el-GR" dirty="0">
                <a:latin typeface="Arial" panose="020B0604020202020204" pitchFamily="34" charset="0"/>
                <a:cs typeface="Arial" panose="020B0604020202020204" pitchFamily="34" charset="0"/>
              </a:rPr>
              <a:t>: Γ’ πληθ.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υποτακτικής ΕΦ του ρήματος </a:t>
            </a:r>
            <a:r>
              <a:rPr lang="el-GR" dirty="0" err="1">
                <a:latin typeface="Arial" panose="020B0604020202020204" pitchFamily="34" charset="0"/>
                <a:cs typeface="Arial" panose="020B0604020202020204" pitchFamily="34" charset="0"/>
              </a:rPr>
              <a:t>ἡβάω</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εἶμαι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ἔφηβος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ἀκμάζω</a:t>
            </a:r>
            <a:endParaRPr lang="el-GR" dirty="0">
              <a:latin typeface="Arial" panose="020B0604020202020204" pitchFamily="34" charset="0"/>
              <a:cs typeface="Arial" panose="020B0604020202020204" pitchFamily="34" charset="0"/>
            </a:endParaRPr>
          </a:p>
          <a:p>
            <a:pPr marL="0" indent="0" algn="just">
              <a:buNone/>
            </a:pP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18846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κειμένου 3">
            <a:extLst>
              <a:ext uri="{FF2B5EF4-FFF2-40B4-BE49-F238E27FC236}">
                <a16:creationId xmlns:a16="http://schemas.microsoft.com/office/drawing/2014/main" id="{C9DFD776-A087-AEC0-FC37-5401C59E4522}"/>
              </a:ext>
            </a:extLst>
          </p:cNvPr>
          <p:cNvSpPr>
            <a:spLocks noGrp="1"/>
          </p:cNvSpPr>
          <p:nvPr>
            <p:ph type="body" idx="1"/>
          </p:nvPr>
        </p:nvSpPr>
        <p:spPr/>
        <p:txBody>
          <a:bodyPr/>
          <a:lstStyle/>
          <a:p>
            <a:r>
              <a:rPr lang="el-GR" cap="none" dirty="0">
                <a:latin typeface="Arial" panose="020B0604020202020204" pitchFamily="34" charset="0"/>
                <a:cs typeface="Arial" panose="020B0604020202020204" pitchFamily="34" charset="0"/>
              </a:rPr>
              <a:t>ΕΙΝΑΙ Ο ΘΑΝΑΤΟΣ ΚΑΤΙ ΚΑΛΟ;</a:t>
            </a:r>
          </a:p>
        </p:txBody>
      </p:sp>
      <p:sp>
        <p:nvSpPr>
          <p:cNvPr id="5" name="Θέση περιεχομένου 4">
            <a:extLst>
              <a:ext uri="{FF2B5EF4-FFF2-40B4-BE49-F238E27FC236}">
                <a16:creationId xmlns:a16="http://schemas.microsoft.com/office/drawing/2014/main" id="{B9C91A5D-3D36-3B2E-14EB-ED6F4337D143}"/>
              </a:ext>
            </a:extLst>
          </p:cNvPr>
          <p:cNvSpPr>
            <a:spLocks noGrp="1"/>
          </p:cNvSpPr>
          <p:nvPr>
            <p:ph sz="half" idx="2"/>
          </p:nvPr>
        </p:nvSpPr>
        <p:spPr/>
        <p:txBody>
          <a:bodyPr/>
          <a:lstStyle/>
          <a:p>
            <a:pPr algn="just"/>
            <a:r>
              <a:rPr lang="el-GR" dirty="0">
                <a:latin typeface="Arial" panose="020B0604020202020204" pitchFamily="34" charset="0"/>
                <a:cs typeface="Arial" panose="020B0604020202020204" pitchFamily="34" charset="0"/>
              </a:rPr>
              <a:t>Δίλημμα: α) σκέλος: είτε ο θάνατος συνεπάγεται την παύση της συνείδησης, οπότε η μεταθανάτια ύπαρξή μας θα μοιάζει με μια νύχτα  ύπνος χωρίς όνειρα = ΚΑΛΟ ΣΕΝΑΡΙΟ = Ο ΘΑΝΑΤΟΣ ΕΙΝΑΙ ΚΑΤΙ ΚΑΛΟ</a:t>
            </a:r>
          </a:p>
        </p:txBody>
      </p:sp>
      <p:sp>
        <p:nvSpPr>
          <p:cNvPr id="6" name="Θέση περιεχομένου 5">
            <a:extLst>
              <a:ext uri="{FF2B5EF4-FFF2-40B4-BE49-F238E27FC236}">
                <a16:creationId xmlns:a16="http://schemas.microsoft.com/office/drawing/2014/main" id="{03F00BB5-05AA-41E0-6510-962933428972}"/>
              </a:ext>
            </a:extLst>
          </p:cNvPr>
          <p:cNvSpPr>
            <a:spLocks noGrp="1"/>
          </p:cNvSpPr>
          <p:nvPr>
            <p:ph sz="quarter" idx="4"/>
          </p:nvPr>
        </p:nvSpPr>
        <p:spPr/>
        <p:txBody>
          <a:bodyPr/>
          <a:lstStyle/>
          <a:p>
            <a:pPr algn="just"/>
            <a:r>
              <a:rPr lang="el-GR" dirty="0">
                <a:latin typeface="Arial" panose="020B0604020202020204" pitchFamily="34" charset="0"/>
                <a:cs typeface="Arial" panose="020B0604020202020204" pitchFamily="34" charset="0"/>
              </a:rPr>
              <a:t>Δίλημμα: β) σκέλος: είτε μετά το θάνατό μας θα πάμε σε ένα μέρος όπου κυβερνώνται όλοι οι νεκροί μόνο από δικαστές = ΚΑΛΟ ΣΕΝΑΡΙΟ = Ο ΘΑΝΑΤΟΣ ΕΙΝΑΙ ΚΑΤΙ ΚΑΛΟ</a:t>
            </a:r>
          </a:p>
        </p:txBody>
      </p:sp>
      <p:sp>
        <p:nvSpPr>
          <p:cNvPr id="7" name="Θέση κειμένου 6">
            <a:extLst>
              <a:ext uri="{FF2B5EF4-FFF2-40B4-BE49-F238E27FC236}">
                <a16:creationId xmlns:a16="http://schemas.microsoft.com/office/drawing/2014/main" id="{66E44C4D-D260-B727-88FB-BE7F6FED3EBD}"/>
              </a:ext>
            </a:extLst>
          </p:cNvPr>
          <p:cNvSpPr>
            <a:spLocks noGrp="1"/>
          </p:cNvSpPr>
          <p:nvPr>
            <p:ph type="body" sz="quarter" idx="13"/>
          </p:nvPr>
        </p:nvSpPr>
        <p:spPr/>
        <p:txBody>
          <a:bodyPr/>
          <a:lstStyle/>
          <a:p>
            <a:r>
              <a:rPr lang="el-GR" cap="none" dirty="0">
                <a:latin typeface="Arial" panose="020B0604020202020204" pitchFamily="34" charset="0"/>
                <a:cs typeface="Arial" panose="020B0604020202020204" pitchFamily="34" charset="0"/>
              </a:rPr>
              <a:t>ΕΙΝΑΙ Ο ΘΑΝΑΤΟΣ ΚΑΤΙ ΚΑΛΟ;</a:t>
            </a:r>
          </a:p>
        </p:txBody>
      </p:sp>
      <p:sp>
        <p:nvSpPr>
          <p:cNvPr id="2" name="Τίτλος 1">
            <a:extLst>
              <a:ext uri="{FF2B5EF4-FFF2-40B4-BE49-F238E27FC236}">
                <a16:creationId xmlns:a16="http://schemas.microsoft.com/office/drawing/2014/main" id="{DF767143-90B5-A62C-2914-E93AB5545B50}"/>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Σχόλια</a:t>
            </a:r>
          </a:p>
        </p:txBody>
      </p:sp>
    </p:spTree>
    <p:extLst>
      <p:ext uri="{BB962C8B-B14F-4D97-AF65-F5344CB8AC3E}">
        <p14:creationId xmlns:p14="http://schemas.microsoft.com/office/powerpoint/2010/main" val="6621239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E2AF46-8C9D-38BA-A233-349DBD9AA124}"/>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Ερωτήσεις</a:t>
            </a:r>
            <a:r>
              <a:rPr lang="el-GR" dirty="0"/>
              <a:t> </a:t>
            </a:r>
            <a:r>
              <a:rPr lang="el-GR" cap="none" dirty="0">
                <a:latin typeface="Arial" panose="020B0604020202020204" pitchFamily="34" charset="0"/>
                <a:cs typeface="Arial" panose="020B0604020202020204" pitchFamily="34" charset="0"/>
              </a:rPr>
              <a:t>κατανόησης</a:t>
            </a:r>
            <a:endParaRPr lang="el-GR"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E23C542-2C60-D93C-27CA-F53D446CAB4E}"/>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1) Ποια είναι η αξία της </a:t>
            </a:r>
            <a:r>
              <a:rPr lang="el-GR" i="1" dirty="0">
                <a:latin typeface="Arial" panose="020B0604020202020204" pitchFamily="34" charset="0"/>
                <a:cs typeface="Arial" panose="020B0604020202020204" pitchFamily="34" charset="0"/>
              </a:rPr>
              <a:t>Απολογίας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2) Με ποια άλλο είδος της αρχαίας ελληνικής λογοτεχνίας μοιάζει η </a:t>
            </a:r>
            <a:r>
              <a:rPr lang="el-GR" i="1" dirty="0">
                <a:latin typeface="Arial" panose="020B0604020202020204" pitchFamily="34" charset="0"/>
                <a:cs typeface="Arial" panose="020B0604020202020204" pitchFamily="34" charset="0"/>
              </a:rPr>
              <a:t>Απολογία</a:t>
            </a:r>
            <a:r>
              <a:rPr lang="el-GR" dirty="0">
                <a:latin typeface="Arial" panose="020B0604020202020204" pitchFamily="34" charset="0"/>
                <a:cs typeface="Arial" panose="020B0604020202020204" pitchFamily="34" charset="0"/>
              </a:rPr>
              <a:t>; Πού διαφοροποιείται;</a:t>
            </a:r>
          </a:p>
          <a:p>
            <a:pPr algn="just"/>
            <a:r>
              <a:rPr lang="el-GR" dirty="0">
                <a:latin typeface="Arial" panose="020B0604020202020204" pitchFamily="34" charset="0"/>
                <a:cs typeface="Arial" panose="020B0604020202020204" pitchFamily="34" charset="0"/>
              </a:rPr>
              <a:t>3) Ο θάνατος θεωρείται κάτι καλό ή όχι; Γιατί;</a:t>
            </a:r>
          </a:p>
          <a:p>
            <a:pPr algn="just"/>
            <a:r>
              <a:rPr lang="el-GR" dirty="0">
                <a:latin typeface="Arial" panose="020B0604020202020204" pitchFamily="34" charset="0"/>
                <a:cs typeface="Arial" panose="020B0604020202020204" pitchFamily="34" charset="0"/>
              </a:rPr>
              <a:t>4) Τι δηλώνει η συχνή χρήση των λέξεων που σχετίζονται σημασιολογικά με τη λέξη ελπίδα στο κείμενο;</a:t>
            </a:r>
          </a:p>
        </p:txBody>
      </p:sp>
    </p:spTree>
    <p:extLst>
      <p:ext uri="{BB962C8B-B14F-4D97-AF65-F5344CB8AC3E}">
        <p14:creationId xmlns:p14="http://schemas.microsoft.com/office/powerpoint/2010/main" val="36357792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F17627-5CC8-5C54-C229-B92518E4793E}"/>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ΕΥΧΑΡΙΣΤΩ ΠΟΛΥ!</a:t>
            </a:r>
          </a:p>
        </p:txBody>
      </p:sp>
      <p:pic>
        <p:nvPicPr>
          <p:cNvPr id="6" name="Θέση περιεχομένου 5">
            <a:extLst>
              <a:ext uri="{FF2B5EF4-FFF2-40B4-BE49-F238E27FC236}">
                <a16:creationId xmlns:a16="http://schemas.microsoft.com/office/drawing/2014/main" id="{2B76EA34-51BF-4B7C-D691-DD4A34561015}"/>
              </a:ext>
            </a:extLst>
          </p:cNvPr>
          <p:cNvPicPr>
            <a:picLocks noGrp="1" noChangeAspect="1"/>
          </p:cNvPicPr>
          <p:nvPr>
            <p:ph idx="1"/>
          </p:nvPr>
        </p:nvPicPr>
        <p:blipFill>
          <a:blip r:embed="rId2"/>
          <a:stretch>
            <a:fillRect/>
          </a:stretch>
        </p:blipFill>
        <p:spPr>
          <a:xfrm>
            <a:off x="6735763" y="1588037"/>
            <a:ext cx="4816475" cy="3681927"/>
          </a:xfrm>
        </p:spPr>
      </p:pic>
      <p:sp>
        <p:nvSpPr>
          <p:cNvPr id="4" name="Θέση κειμένου 3">
            <a:extLst>
              <a:ext uri="{FF2B5EF4-FFF2-40B4-BE49-F238E27FC236}">
                <a16:creationId xmlns:a16="http://schemas.microsoft.com/office/drawing/2014/main" id="{DD01C7DE-9714-C23A-E1EA-2A0A360F4B76}"/>
              </a:ext>
            </a:extLst>
          </p:cNvPr>
          <p:cNvSpPr>
            <a:spLocks noGrp="1"/>
          </p:cNvSpPr>
          <p:nvPr>
            <p:ph type="body" sz="half" idx="2"/>
          </p:nvPr>
        </p:nvSpPr>
        <p:spPr/>
        <p:txBody>
          <a:bodyPr/>
          <a:lstStyle/>
          <a:p>
            <a:r>
              <a:rPr lang="el-GR" dirty="0">
                <a:latin typeface="Arial" panose="020B0604020202020204" pitchFamily="34" charset="0"/>
                <a:cs typeface="Arial" panose="020B0604020202020204" pitchFamily="34" charset="0"/>
              </a:rPr>
              <a:t>Καλή συνέχεια!</a:t>
            </a:r>
          </a:p>
        </p:txBody>
      </p:sp>
    </p:spTree>
    <p:extLst>
      <p:ext uri="{BB962C8B-B14F-4D97-AF65-F5344CB8AC3E}">
        <p14:creationId xmlns:p14="http://schemas.microsoft.com/office/powerpoint/2010/main" val="405960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EB6D82-C47B-B2F7-A261-94055A6A8FD7}"/>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endParaRPr lang="el-GR" dirty="0"/>
          </a:p>
        </p:txBody>
      </p:sp>
      <p:sp>
        <p:nvSpPr>
          <p:cNvPr id="3" name="Θέση περιεχομένου 2">
            <a:extLst>
              <a:ext uri="{FF2B5EF4-FFF2-40B4-BE49-F238E27FC236}">
                <a16:creationId xmlns:a16="http://schemas.microsoft.com/office/drawing/2014/main" id="{091A8D37-6DF2-92AA-8B4A-FD5771E55C4F}"/>
              </a:ext>
            </a:extLst>
          </p:cNvPr>
          <p:cNvSpPr>
            <a:spLocks noGrp="1"/>
          </p:cNvSpPr>
          <p:nvPr>
            <p:ph sz="half" idx="1"/>
          </p:nvPr>
        </p:nvSpPr>
        <p:spPr/>
        <p:txBody>
          <a:bodyPr>
            <a:normAutofit fontScale="85000" lnSpcReduction="10000"/>
          </a:bodyPr>
          <a:lstStyle/>
          <a:p>
            <a:pPr algn="just"/>
            <a:r>
              <a:rPr lang="el-GR" dirty="0">
                <a:latin typeface="Arial" panose="020B0604020202020204" pitchFamily="34" charset="0"/>
                <a:cs typeface="Arial" panose="020B0604020202020204" pitchFamily="34" charset="0"/>
              </a:rPr>
              <a:t>Υπηρέτησε ως οπλίτης κατά τη διάρκεια του πελοποννησιακού πολέμου και έδειξε μεγάλη αντοχή στις κακουχίες και τα βάσανα της στρατιωτικής ζωής αλλά και γενναιότητα στο πεδίο της μάχης, ιδίως στη μάχη στο </a:t>
            </a:r>
            <a:r>
              <a:rPr lang="el-GR" dirty="0" err="1">
                <a:latin typeface="Arial" panose="020B0604020202020204" pitchFamily="34" charset="0"/>
                <a:cs typeface="Arial" panose="020B0604020202020204" pitchFamily="34" charset="0"/>
              </a:rPr>
              <a:t>Δήλιο</a:t>
            </a:r>
            <a:r>
              <a:rPr lang="el-GR" dirty="0">
                <a:latin typeface="Arial" panose="020B0604020202020204" pitchFamily="34" charset="0"/>
                <a:cs typeface="Arial" panose="020B0604020202020204" pitchFamily="34" charset="0"/>
              </a:rPr>
              <a:t> (424 π.Χ.), όπου οι Αθηναίοι ηττήθηκαν. </a:t>
            </a:r>
          </a:p>
          <a:p>
            <a:pPr algn="just"/>
            <a:r>
              <a:rPr lang="el-GR" dirty="0">
                <a:latin typeface="Arial" panose="020B0604020202020204" pitchFamily="34" charset="0"/>
                <a:cs typeface="Arial" panose="020B0604020202020204" pitchFamily="34" charset="0"/>
              </a:rPr>
              <a:t>Εκλέχτηκε βουλευτής το 406 π.Χ. και δε δίστασε να αντισταθεί στην καταδίκη των οχτώ Αθηναίων στρατηγών, που είχαν άδικα κατηγορηθεί, διότι μετά τη ναυμαχία των </a:t>
            </a:r>
            <a:r>
              <a:rPr lang="el-GR" dirty="0" err="1">
                <a:latin typeface="Arial" panose="020B0604020202020204" pitchFamily="34" charset="0"/>
                <a:cs typeface="Arial" panose="020B0604020202020204" pitchFamily="34" charset="0"/>
              </a:rPr>
              <a:t>Αργινουσών</a:t>
            </a:r>
            <a:r>
              <a:rPr lang="el-GR" dirty="0">
                <a:latin typeface="Arial" panose="020B0604020202020204" pitchFamily="34" charset="0"/>
                <a:cs typeface="Arial" panose="020B0604020202020204" pitchFamily="34" charset="0"/>
              </a:rPr>
              <a:t> δε φρόντισαν να περισυλλέξουν τους ναυαγούς και τους νεκρούς Αθηναίους.</a:t>
            </a:r>
          </a:p>
        </p:txBody>
      </p:sp>
      <p:sp>
        <p:nvSpPr>
          <p:cNvPr id="4" name="Θέση περιεχομένου 3">
            <a:extLst>
              <a:ext uri="{FF2B5EF4-FFF2-40B4-BE49-F238E27FC236}">
                <a16:creationId xmlns:a16="http://schemas.microsoft.com/office/drawing/2014/main" id="{BEBFAE68-3DE0-3842-046A-DA314B82C9EE}"/>
              </a:ext>
            </a:extLst>
          </p:cNvPr>
          <p:cNvSpPr>
            <a:spLocks noGrp="1"/>
          </p:cNvSpPr>
          <p:nvPr>
            <p:ph sz="half" idx="2"/>
          </p:nvPr>
        </p:nvSpPr>
        <p:spPr/>
        <p:txBody>
          <a:bodyPr>
            <a:normAutofit fontScale="85000" lnSpcReduction="10000"/>
          </a:bodyPr>
          <a:lstStyle/>
          <a:p>
            <a:pPr algn="just"/>
            <a:r>
              <a:rPr lang="el-GR" dirty="0">
                <a:latin typeface="Arial" panose="020B0604020202020204" pitchFamily="34" charset="0"/>
                <a:cs typeface="Arial" panose="020B0604020202020204" pitchFamily="34" charset="0"/>
              </a:rPr>
              <a:t>Επί τυραννίας των τριάκοντα αρνήθηκε να εκτελέσει εντολή τους και να εκτελέσει ένα συμπολίτη του, κρίνοντας την εντολή αυτή άδικη και παράνομη.</a:t>
            </a:r>
          </a:p>
        </p:txBody>
      </p:sp>
    </p:spTree>
    <p:extLst>
      <p:ext uri="{BB962C8B-B14F-4D97-AF65-F5344CB8AC3E}">
        <p14:creationId xmlns:p14="http://schemas.microsoft.com/office/powerpoint/2010/main" val="2316865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C96253-26AE-1F56-4A9E-F0B11B870C8F}"/>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endParaRPr lang="el-GR" dirty="0"/>
          </a:p>
        </p:txBody>
      </p:sp>
      <p:sp>
        <p:nvSpPr>
          <p:cNvPr id="3" name="Θέση περιεχομένου 2">
            <a:extLst>
              <a:ext uri="{FF2B5EF4-FFF2-40B4-BE49-F238E27FC236}">
                <a16:creationId xmlns:a16="http://schemas.microsoft.com/office/drawing/2014/main" id="{3EF2DE93-FDB5-F66F-99C5-7FAFE70A0884}"/>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Από νωρίς ενδιαφέρθηκε για τη φιλοσοφία και στράφηκε στη φυσική φιλοσοφία, γρήγορα όμως, απογοητευμένος από την αντιφατικότητα των ερμηνειών των φιλοσόφων για τον κόσμο και τη λειτουργία του, ενδιαφέρθηκε για τον άνθρωπο και τα προβλήματά του. </a:t>
            </a:r>
            <a:endParaRPr lang="en-US"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Σε αντίθεση με τους σοφιστές ο Σωκράτης δίδασκε χωρίς να εισπράττει χρήματα· η μόνη του ανταμοιβή ήταν η ηθική βελτίωση των μαθητών του.</a:t>
            </a:r>
            <a:endParaRPr lang="en-US"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A</a:t>
            </a:r>
            <a:r>
              <a:rPr lang="el-GR" dirty="0" err="1">
                <a:latin typeface="Arial" panose="020B0604020202020204" pitchFamily="34" charset="0"/>
                <a:cs typeface="Arial" panose="020B0604020202020204" pitchFamily="34" charset="0"/>
              </a:rPr>
              <a:t>σκούσε</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έλεγχο στο τρόπο ζωής των συμπολιτών του και είχε σχέσεις με εχθρούς της δημοκρατίας (ο Αλκιβιάδης, και ο τύραννος Κριτίας υπήρξαν μαθητές του). </a:t>
            </a:r>
          </a:p>
        </p:txBody>
      </p:sp>
    </p:spTree>
    <p:extLst>
      <p:ext uri="{BB962C8B-B14F-4D97-AF65-F5344CB8AC3E}">
        <p14:creationId xmlns:p14="http://schemas.microsoft.com/office/powerpoint/2010/main" val="1386063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576104-8B61-592E-9BAE-533BF8239690}"/>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endParaRPr lang="el-GR" dirty="0"/>
          </a:p>
        </p:txBody>
      </p:sp>
      <p:sp>
        <p:nvSpPr>
          <p:cNvPr id="3" name="Θέση περιεχομένου 2">
            <a:extLst>
              <a:ext uri="{FF2B5EF4-FFF2-40B4-BE49-F238E27FC236}">
                <a16:creationId xmlns:a16="http://schemas.microsoft.com/office/drawing/2014/main" id="{F0F8E3C9-79C8-5E87-6B1E-A84F942B7259}"/>
              </a:ext>
            </a:extLst>
          </p:cNvPr>
          <p:cNvSpPr>
            <a:spLocks noGrp="1"/>
          </p:cNvSpPr>
          <p:nvPr>
            <p:ph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Η παλιά κατηγορία ότι είναι σοφιστής και διαλογίζεται πάνω σε «ουράνια και υπόγεια πράγματα και κάνει το λαθεμένο να φαίνεται σωστό» (</a:t>
            </a:r>
            <a:r>
              <a:rPr lang="el-GR" i="1" dirty="0" err="1">
                <a:latin typeface="Arial" panose="020B0604020202020204" pitchFamily="34" charset="0"/>
                <a:cs typeface="Arial" panose="020B0604020202020204" pitchFamily="34" charset="0"/>
              </a:rPr>
              <a:t>Απολ</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17</a:t>
            </a:r>
            <a:r>
              <a:rPr lang="en-US" dirty="0">
                <a:latin typeface="Arial" panose="020B0604020202020204" pitchFamily="34" charset="0"/>
                <a:cs typeface="Arial" panose="020B0604020202020204" pitchFamily="34" charset="0"/>
              </a:rPr>
              <a:t>b, 18b-c) </a:t>
            </a:r>
            <a:r>
              <a:rPr lang="el-GR" dirty="0">
                <a:latin typeface="Arial" panose="020B0604020202020204" pitchFamily="34" charset="0"/>
                <a:cs typeface="Arial" panose="020B0604020202020204" pitchFamily="34" charset="0"/>
              </a:rPr>
              <a:t>βρίσκεται πίσω από τη συκοφαντική καταγγελία περί ασέβειας (</a:t>
            </a:r>
            <a:r>
              <a:rPr lang="el-GR" i="1" dirty="0" err="1">
                <a:latin typeface="Arial" panose="020B0604020202020204" pitchFamily="34" charset="0"/>
                <a:cs typeface="Arial" panose="020B0604020202020204" pitchFamily="34" charset="0"/>
              </a:rPr>
              <a:t>ἀθεΐας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Ο λόγος για την κακή φήμη του Σωκράτη: Σε απάντηση ερωτήματος του Χαιρεφώντα είχε διακηρύξει ότι κανείς δεν ήταν σοφότερος από τον Σωκράτη (</a:t>
            </a:r>
            <a:r>
              <a:rPr lang="el-GR" i="1" dirty="0" err="1">
                <a:latin typeface="Arial" panose="020B0604020202020204" pitchFamily="34" charset="0"/>
                <a:cs typeface="Arial" panose="020B0604020202020204" pitchFamily="34" charset="0"/>
              </a:rPr>
              <a:t>Απολ</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21</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 Ο Σωκράτης επαληθεύει τη ρήση του χρησμού πηγαίνοντας σε ανθρώπους (πολιτικούς, τεχνίτες, ποιητές) που θεωρούνται σοφοί. Διαπιστώνει ότι εξαπατούν τον εαυτό τους θεωρώντας ότι είναι σοφοί. Ο Σωκράτης δεν γνωρίζει τίποτα, γι’ αυτό είναι πιο σοφός.</a:t>
            </a:r>
          </a:p>
        </p:txBody>
      </p:sp>
    </p:spTree>
    <p:extLst>
      <p:ext uri="{BB962C8B-B14F-4D97-AF65-F5344CB8AC3E}">
        <p14:creationId xmlns:p14="http://schemas.microsoft.com/office/powerpoint/2010/main" val="2173078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530350-43D5-A9A6-9B24-F699D883A288}"/>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endParaRPr lang="el-GR" dirty="0"/>
          </a:p>
        </p:txBody>
      </p:sp>
      <p:sp>
        <p:nvSpPr>
          <p:cNvPr id="3" name="Θέση περιεχομένου 2">
            <a:extLst>
              <a:ext uri="{FF2B5EF4-FFF2-40B4-BE49-F238E27FC236}">
                <a16:creationId xmlns:a16="http://schemas.microsoft.com/office/drawing/2014/main" id="{6D104E05-A704-E309-D136-E42DEF68B6C2}"/>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a:t>
            </a:r>
            <a:r>
              <a:rPr lang="el-GR" b="1" dirty="0" err="1">
                <a:latin typeface="Arial" panose="020B0604020202020204" pitchFamily="34" charset="0"/>
                <a:cs typeface="Arial" panose="020B0604020202020204" pitchFamily="34" charset="0"/>
              </a:rPr>
              <a:t>Έν</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οἶδα</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ὅτι</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οὐδὲν</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οἶδα</a:t>
            </a:r>
            <a:r>
              <a:rPr lang="el-GR" dirty="0">
                <a:latin typeface="Arial" panose="020B0604020202020204" pitchFamily="34" charset="0"/>
                <a:cs typeface="Arial" panose="020B0604020202020204" pitchFamily="34" charset="0"/>
              </a:rPr>
              <a:t>» / </a:t>
            </a:r>
            <a:r>
              <a:rPr lang="it-IT" dirty="0">
                <a:latin typeface="Arial" panose="020B0604020202020204" pitchFamily="34" charset="0"/>
                <a:cs typeface="Arial" panose="020B0604020202020204" pitchFamily="34" charset="0"/>
              </a:rPr>
              <a:t>«ipse se nihil scire id unum sciat»</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Η φράση δεν υπάρχει πουθενά γραμμένη, όσο κι αν ψάξει κανείς τα λόγια του Σωκράτη όπως τα κατέγραψε ο Πλάτωνας.</a:t>
            </a:r>
          </a:p>
          <a:p>
            <a:pPr algn="just"/>
            <a:r>
              <a:rPr lang="el-GR" dirty="0">
                <a:latin typeface="Arial" panose="020B0604020202020204" pitchFamily="34" charset="0"/>
                <a:cs typeface="Arial" panose="020B0604020202020204" pitchFamily="34" charset="0"/>
              </a:rPr>
              <a:t>Είναι μια πιθανή παράφραση από ένα απόσπασμα στο αρχαίο σύγγραμμα «Απολογία </a:t>
            </a:r>
            <a:r>
              <a:rPr lang="el-GR" dirty="0" err="1">
                <a:latin typeface="Arial" panose="020B0604020202020204" pitchFamily="34" charset="0"/>
                <a:cs typeface="Arial" panose="020B0604020202020204" pitchFamily="34" charset="0"/>
              </a:rPr>
              <a:t>Σωκράτους</a:t>
            </a:r>
            <a:r>
              <a:rPr lang="el-GR" dirty="0">
                <a:latin typeface="Arial" panose="020B0604020202020204" pitchFamily="34" charset="0"/>
                <a:cs typeface="Arial" panose="020B0604020202020204" pitchFamily="34" charset="0"/>
              </a:rPr>
              <a:t>» που έγραψε ο Πλάτωνας. Το «</a:t>
            </a:r>
            <a:r>
              <a:rPr lang="el-GR" dirty="0" err="1">
                <a:latin typeface="Arial" panose="020B0604020202020204" pitchFamily="34" charset="0"/>
                <a:cs typeface="Arial" panose="020B0604020202020204" pitchFamily="34" charset="0"/>
              </a:rPr>
              <a:t>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οἶδα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οἶδα</a:t>
            </a:r>
            <a:r>
              <a:rPr lang="el-GR" dirty="0">
                <a:latin typeface="Arial" panose="020B0604020202020204" pitchFamily="34" charset="0"/>
                <a:cs typeface="Arial" panose="020B0604020202020204" pitchFamily="34" charset="0"/>
              </a:rPr>
              <a:t>» είναι το αποτέλεσμα προσπάθειας να αποδοθεί το απόσπασμα στην ελληνική καθαρεύουσα.</a:t>
            </a:r>
          </a:p>
        </p:txBody>
      </p:sp>
    </p:spTree>
    <p:extLst>
      <p:ext uri="{BB962C8B-B14F-4D97-AF65-F5344CB8AC3E}">
        <p14:creationId xmlns:p14="http://schemas.microsoft.com/office/powerpoint/2010/main" val="3085997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808D64-8433-00D3-90F9-B0421F07B01E}"/>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endParaRPr lang="el-GR" dirty="0"/>
          </a:p>
        </p:txBody>
      </p:sp>
      <p:sp>
        <p:nvSpPr>
          <p:cNvPr id="3" name="Θέση περιεχομένου 2">
            <a:extLst>
              <a:ext uri="{FF2B5EF4-FFF2-40B4-BE49-F238E27FC236}">
                <a16:creationId xmlns:a16="http://schemas.microsoft.com/office/drawing/2014/main" id="{5B330A4A-030A-A8A2-87DE-17FE95820F06}"/>
              </a:ext>
            </a:extLst>
          </p:cNvPr>
          <p:cNvSpPr>
            <a:spLocks noGrp="1"/>
          </p:cNvSpPr>
          <p:nvPr>
            <p:ph idx="1"/>
          </p:nvPr>
        </p:nvSpPr>
        <p:spPr/>
        <p:txBody>
          <a:bodyPr>
            <a:normAutofit fontScale="92500" lnSpcReduction="20000"/>
          </a:bodyPr>
          <a:lstStyle/>
          <a:p>
            <a:pPr algn="just"/>
            <a:r>
              <a:rPr lang="el-GR" dirty="0">
                <a:latin typeface="Arial" panose="020B0604020202020204" pitchFamily="34" charset="0"/>
                <a:cs typeface="Arial" panose="020B0604020202020204" pitchFamily="34" charset="0"/>
              </a:rPr>
              <a:t>Μήνυση υποβλήθηκε εναντίον του το 399 π.Χ. από τους Άνυτο, Μέλητο και </a:t>
            </a:r>
            <a:r>
              <a:rPr lang="el-GR" dirty="0" err="1">
                <a:latin typeface="Arial" panose="020B0604020202020204" pitchFamily="34" charset="0"/>
                <a:cs typeface="Arial" panose="020B0604020202020204" pitchFamily="34" charset="0"/>
              </a:rPr>
              <a:t>Λύκωνα</a:t>
            </a:r>
            <a:r>
              <a:rPr lang="el-GR" dirty="0">
                <a:latin typeface="Arial" panose="020B0604020202020204" pitchFamily="34" charset="0"/>
                <a:cs typeface="Arial" panose="020B0604020202020204" pitchFamily="34" charset="0"/>
              </a:rPr>
              <a:t>. Αυτοί τον κατηγορούσαν ότι με τη διδασκαλία του διαφθείρει τους νέους, ότι δεν πίστευε στους θεούς της πόλης και ότι εισήγε καινούργιους θεούς.</a:t>
            </a:r>
          </a:p>
          <a:p>
            <a:pPr algn="just"/>
            <a:r>
              <a:rPr lang="el-GR" dirty="0">
                <a:latin typeface="Arial" panose="020B0604020202020204" pitchFamily="34" charset="0"/>
                <a:cs typeface="Arial" panose="020B0604020202020204" pitchFamily="34" charset="0"/>
              </a:rPr>
              <a:t>Ο Σωκράτης κρίθηκε με μικρή πλειοψηφία ένοχος. Διογένης Λαέρτιος (2.42):</a:t>
            </a:r>
            <a:r>
              <a:rPr lang="en-US" dirty="0">
                <a:latin typeface="Arial" panose="020B0604020202020204" pitchFamily="34" charset="0"/>
                <a:cs typeface="Arial" panose="020B0604020202020204" pitchFamily="34" charset="0"/>
              </a:rPr>
              <a:t> 280 </a:t>
            </a:r>
            <a:r>
              <a:rPr lang="el-GR" dirty="0">
                <a:latin typeface="Arial" panose="020B0604020202020204" pitchFamily="34" charset="0"/>
                <a:cs typeface="Arial" panose="020B0604020202020204" pitchFamily="34" charset="0"/>
              </a:rPr>
              <a:t>θανατική ποινή και </a:t>
            </a:r>
            <a:r>
              <a:rPr lang="en-US" dirty="0">
                <a:latin typeface="Arial" panose="020B0604020202020204" pitchFamily="34" charset="0"/>
                <a:cs typeface="Arial" panose="020B0604020202020204" pitchFamily="34" charset="0"/>
              </a:rPr>
              <a:t>220</a:t>
            </a:r>
            <a:r>
              <a:rPr lang="el-GR" dirty="0">
                <a:latin typeface="Arial" panose="020B0604020202020204" pitchFamily="34" charset="0"/>
                <a:cs typeface="Arial" panose="020B0604020202020204" pitchFamily="34" charset="0"/>
              </a:rPr>
              <a:t> πρόστιμο.</a:t>
            </a:r>
            <a:r>
              <a:rPr lang="en-US" dirty="0">
                <a:latin typeface="Arial" panose="020B0604020202020204" pitchFamily="34" charset="0"/>
                <a:cs typeface="Arial" panose="020B0604020202020204" pitchFamily="34" charset="0"/>
              </a:rPr>
              <a:t> </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Σύμφωνα με το αθηναϊκό δίκαιο κλήθηκε να προτείνει ο ίδιος την ποινή που θεωρούσε πρέπουσα και εξέπληξε τους δικαστές του με την πρότασή του να σιτίζεται ισόβια στο πρυτανείο δημοσία δαπάνη. Εναλλακτικά πρότεινε να καταβάλει ως πρόστιμο ένα χρηματικό ποσό που θα του έδιναν οι φίλοι του. Η πρότασή του αυτή, που πήγαζε από τη βαθιά του πεποίθηση ότι ήταν αθώος και ότι ποτέ δεν έβλαψε την πόλη του, εξόργισε τους δικαστές, που, με μεγαλύτερη πλειοψηφία τώρα, τον καταδίκασαν σε θάνατο.</a:t>
            </a:r>
          </a:p>
        </p:txBody>
      </p:sp>
    </p:spTree>
    <p:extLst>
      <p:ext uri="{BB962C8B-B14F-4D97-AF65-F5344CB8AC3E}">
        <p14:creationId xmlns:p14="http://schemas.microsoft.com/office/powerpoint/2010/main" val="185767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DF4DE2-A2DE-87E4-8C0A-190FA7B6BB8D}"/>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Σωκράτης (469-399 π.Χ.)</a:t>
            </a:r>
            <a:endParaRPr lang="el-GR" dirty="0"/>
          </a:p>
        </p:txBody>
      </p:sp>
      <p:sp>
        <p:nvSpPr>
          <p:cNvPr id="3" name="Θέση περιεχομένου 2">
            <a:extLst>
              <a:ext uri="{FF2B5EF4-FFF2-40B4-BE49-F238E27FC236}">
                <a16:creationId xmlns:a16="http://schemas.microsoft.com/office/drawing/2014/main" id="{82BEFBA0-E203-F254-0300-600CCBCEBDE1}"/>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Ισχυροί του φίλοι προσφέρθηκαν να τον βοηθήσουν να δραπετεύσει από τη φυλακή, εντούτοις αρνήθηκε μη θέλοντας να παραβιάσει τους νόμους της πόλης και ήπιε το κώνειο το 399 π.Χ.</a:t>
            </a:r>
          </a:p>
          <a:p>
            <a:pPr algn="just"/>
            <a:r>
              <a:rPr lang="el-GR" dirty="0">
                <a:latin typeface="Arial" panose="020B0604020202020204" pitchFamily="34" charset="0"/>
                <a:cs typeface="Arial" panose="020B0604020202020204" pitchFamily="34" charset="0"/>
              </a:rPr>
              <a:t>Δεν άφησε κανένα γραπτό κείμενο αλλά η επίδρασή του στη φιλοσοφία ήταν καταλυτική.</a:t>
            </a:r>
          </a:p>
          <a:p>
            <a:pPr algn="just"/>
            <a:r>
              <a:rPr lang="el-GR" dirty="0">
                <a:latin typeface="Arial" panose="020B0604020202020204" pitchFamily="34" charset="0"/>
                <a:cs typeface="Arial" panose="020B0604020202020204" pitchFamily="34" charset="0"/>
              </a:rPr>
              <a:t>Πηγές: από τους μαθητές του, Ξενοφώντα και Πλάτωνα αλλά και από κωμωδιογράφους που τον διακωμώδησαν, κυρίως τον Αριστοφάνη. Σημαντική πηγή για τη διδασκαλία του είναι και το έργο του Αριστοτέλη.</a:t>
            </a:r>
          </a:p>
        </p:txBody>
      </p:sp>
    </p:spTree>
    <p:extLst>
      <p:ext uri="{BB962C8B-B14F-4D97-AF65-F5344CB8AC3E}">
        <p14:creationId xmlns:p14="http://schemas.microsoft.com/office/powerpoint/2010/main" val="2661261441"/>
      </p:ext>
    </p:extLst>
  </p:cSld>
  <p:clrMapOvr>
    <a:masterClrMapping/>
  </p:clrMapOvr>
</p:sld>
</file>

<file path=ppt/theme/theme1.xml><?xml version="1.0" encoding="utf-8"?>
<a:theme xmlns:a="http://schemas.openxmlformats.org/drawingml/2006/main" name="Δέμα">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TM10001115[[fn=Δέμα]]</Template>
  <TotalTime>279</TotalTime>
  <Words>5880</Words>
  <Application>Microsoft Office PowerPoint</Application>
  <PresentationFormat>Ευρεία οθόνη</PresentationFormat>
  <Paragraphs>153</Paragraphs>
  <Slides>35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35</vt:i4>
      </vt:variant>
    </vt:vector>
  </HeadingPairs>
  <TitlesOfParts>
    <vt:vector size="39" baseType="lpstr">
      <vt:lpstr>Arial</vt:lpstr>
      <vt:lpstr>Corbel</vt:lpstr>
      <vt:lpstr>Gill Sans MT</vt:lpstr>
      <vt:lpstr>Δέμα</vt:lpstr>
      <vt:lpstr>PHS_2.1 Πλατων Β΄ εξΑμηνο</vt:lpstr>
      <vt:lpstr>4ο ΜΑΘΗΜΑ</vt:lpstr>
      <vt:lpstr>Σωκράτης (469-399 π.Χ.)</vt:lpstr>
      <vt:lpstr>Σωκράτης (469-399 π.Χ.)</vt:lpstr>
      <vt:lpstr>Σωκράτης (469-399 π.Χ.)</vt:lpstr>
      <vt:lpstr>Σωκράτης (469-399 π.Χ.)</vt:lpstr>
      <vt:lpstr>Σωκράτης (469-399 π.Χ.)</vt:lpstr>
      <vt:lpstr>Σωκράτης (469-399 π.Χ.)</vt:lpstr>
      <vt:lpstr>Σωκράτης (469-399 π.Χ.)</vt:lpstr>
      <vt:lpstr>Απολογία</vt:lpstr>
      <vt:lpstr>Απολογία</vt:lpstr>
      <vt:lpstr>Απολογία</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Ἀπολογία Σωκράτους (38c-42a)</vt:lpstr>
      <vt:lpstr>Λεξιλόγιο</vt:lpstr>
      <vt:lpstr>Λεξιλόγιο</vt:lpstr>
      <vt:lpstr>Λεξιλόγιο</vt:lpstr>
      <vt:lpstr>Λεξιλόγιο</vt:lpstr>
      <vt:lpstr>Λεξιλόγιο</vt:lpstr>
      <vt:lpstr>Λεξιλόγιο</vt:lpstr>
      <vt:lpstr>Σχόλια</vt:lpstr>
      <vt:lpstr>Ερωτήσεις κατανόησης</vt:lpstr>
      <vt:lpstr>ΕΥΧΑΡΙΣΤΩ ΠΟΛΥ!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4</cp:revision>
  <dcterms:created xsi:type="dcterms:W3CDTF">2025-02-12T06:32:26Z</dcterms:created>
  <dcterms:modified xsi:type="dcterms:W3CDTF">2025-03-12T11:49:28Z</dcterms:modified>
</cp:coreProperties>
</file>